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6" r:id="rId3"/>
    <p:sldId id="293" r:id="rId4"/>
    <p:sldId id="291" r:id="rId5"/>
    <p:sldId id="295" r:id="rId6"/>
    <p:sldId id="294" r:id="rId7"/>
    <p:sldId id="296" r:id="rId8"/>
    <p:sldId id="297" r:id="rId9"/>
    <p:sldId id="299" r:id="rId10"/>
    <p:sldId id="298" r:id="rId11"/>
    <p:sldId id="300" r:id="rId12"/>
    <p:sldId id="302" r:id="rId13"/>
    <p:sldId id="303" r:id="rId14"/>
    <p:sldId id="301" r:id="rId15"/>
    <p:sldId id="304" r:id="rId16"/>
    <p:sldId id="306" r:id="rId17"/>
    <p:sldId id="307" r:id="rId18"/>
    <p:sldId id="308" r:id="rId19"/>
    <p:sldId id="309" r:id="rId20"/>
    <p:sldId id="310" r:id="rId21"/>
    <p:sldId id="305" r:id="rId22"/>
    <p:sldId id="312" r:id="rId23"/>
    <p:sldId id="313" r:id="rId24"/>
    <p:sldId id="314" r:id="rId25"/>
    <p:sldId id="315" r:id="rId26"/>
    <p:sldId id="311" r:id="rId27"/>
    <p:sldId id="316" r:id="rId28"/>
    <p:sldId id="281" r:id="rId29"/>
  </p:sldIdLst>
  <p:sldSz cx="9144000" cy="6858000" type="screen4x3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7CE8881-1629-44DA-9AD2-1D39B9059911}">
          <p14:sldIdLst>
            <p14:sldId id="256"/>
            <p14:sldId id="266"/>
            <p14:sldId id="293"/>
            <p14:sldId id="291"/>
            <p14:sldId id="295"/>
            <p14:sldId id="294"/>
          </p14:sldIdLst>
        </p14:section>
        <p14:section name="多重返回值" id="{E68D5EF9-E009-4031-A4C1-1E9C4667FAAF}">
          <p14:sldIdLst>
            <p14:sldId id="296"/>
            <p14:sldId id="297"/>
            <p14:sldId id="299"/>
            <p14:sldId id="298"/>
            <p14:sldId id="300"/>
            <p14:sldId id="302"/>
            <p14:sldId id="303"/>
            <p14:sldId id="301"/>
            <p14:sldId id="304"/>
            <p14:sldId id="306"/>
          </p14:sldIdLst>
        </p14:section>
        <p14:section name="泛型调用" id="{F5B4AC84-8A29-46AE-B2E5-05859FA1734D}">
          <p14:sldIdLst>
            <p14:sldId id="307"/>
          </p14:sldIdLst>
        </p14:section>
        <p14:section name="变长参数" id="{59C7E15B-1A11-455E-8291-835152E1987F}">
          <p14:sldIdLst>
            <p14:sldId id="308"/>
            <p14:sldId id="309"/>
            <p14:sldId id="310"/>
            <p14:sldId id="305"/>
            <p14:sldId id="312"/>
          </p14:sldIdLst>
        </p14:section>
        <p14:section name="具名参数" id="{BA259080-B655-4E63-9642-1245ADAF2553}">
          <p14:sldIdLst>
            <p14:sldId id="313"/>
            <p14:sldId id="314"/>
            <p14:sldId id="315"/>
            <p14:sldId id="311"/>
            <p14:sldId id="316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9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D4E79"/>
    <a:srgbClr val="4679A7"/>
    <a:srgbClr val="DBDDDF"/>
    <a:srgbClr val="E7E8EC"/>
    <a:srgbClr val="C4CBCF"/>
    <a:srgbClr val="E8E8EA"/>
    <a:srgbClr val="E7E8EB"/>
    <a:srgbClr val="DCE1E5"/>
    <a:srgbClr val="89A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" y="120"/>
      </p:cViewPr>
      <p:guideLst>
        <p:guide orient="horz" pos="219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78D93-B2F5-414C-8B16-0FE8599C9B0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1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150F6-95C6-422D-8E88-741A4713EC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1057147" y="322258"/>
            <a:ext cx="4490357" cy="6086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rgbClr val="1D4E79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1.1 </a:t>
            </a:r>
            <a:r>
              <a:rPr lang="zh-CN" altLang="en-US" dirty="0"/>
              <a:t>单击此处输入标题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387845"/>
            <a:ext cx="78867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单击此处输入正文内容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017" y="246191"/>
            <a:ext cx="1610552" cy="428905"/>
          </a:xfrm>
          <a:prstGeom prst="rect">
            <a:avLst/>
          </a:prstGeom>
          <a:effectLst/>
        </p:spPr>
      </p:pic>
      <p:sp>
        <p:nvSpPr>
          <p:cNvPr id="2" name="직사각형 45"/>
          <p:cNvSpPr/>
          <p:nvPr userDrawn="1"/>
        </p:nvSpPr>
        <p:spPr>
          <a:xfrm>
            <a:off x="1155691" y="926468"/>
            <a:ext cx="7987689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265825" y="344810"/>
            <a:ext cx="700355" cy="715368"/>
            <a:chOff x="271835" y="158747"/>
            <a:chExt cx="694345" cy="986891"/>
          </a:xfrm>
        </p:grpSpPr>
        <p:grpSp>
          <p:nvGrpSpPr>
            <p:cNvPr id="3" name="组合 2"/>
            <p:cNvGrpSpPr/>
            <p:nvPr userDrawn="1"/>
          </p:nvGrpSpPr>
          <p:grpSpPr>
            <a:xfrm>
              <a:off x="307407" y="179469"/>
              <a:ext cx="640351" cy="936517"/>
              <a:chOff x="307407" y="179469"/>
              <a:chExt cx="640351" cy="936517"/>
            </a:xfrm>
          </p:grpSpPr>
          <p:sp>
            <p:nvSpPr>
              <p:cNvPr id="11" name="菱形 10"/>
              <p:cNvSpPr/>
              <p:nvPr userDrawn="1"/>
            </p:nvSpPr>
            <p:spPr>
              <a:xfrm>
                <a:off x="307407" y="290088"/>
                <a:ext cx="540877" cy="721169"/>
              </a:xfrm>
              <a:prstGeom prst="diamond">
                <a:avLst/>
              </a:prstGeom>
              <a:solidFill>
                <a:srgbClr val="467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1D4E79"/>
                  </a:solidFill>
                </a:endParaRPr>
              </a:p>
            </p:txBody>
          </p:sp>
          <p:sp>
            <p:nvSpPr>
              <p:cNvPr id="12" name="菱形 11"/>
              <p:cNvSpPr/>
              <p:nvPr userDrawn="1"/>
            </p:nvSpPr>
            <p:spPr>
              <a:xfrm>
                <a:off x="736287" y="179469"/>
                <a:ext cx="211471" cy="281961"/>
              </a:xfrm>
              <a:prstGeom prst="diamond">
                <a:avLst/>
              </a:prstGeom>
              <a:solidFill>
                <a:srgbClr val="C9D2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" name="菱形 12"/>
              <p:cNvSpPr/>
              <p:nvPr userDrawn="1"/>
            </p:nvSpPr>
            <p:spPr>
              <a:xfrm>
                <a:off x="719729" y="844284"/>
                <a:ext cx="203777" cy="27170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rgbClr val="DCE1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菱形 13"/>
            <p:cNvSpPr/>
            <p:nvPr userDrawn="1"/>
          </p:nvSpPr>
          <p:spPr>
            <a:xfrm>
              <a:off x="271835" y="246192"/>
              <a:ext cx="608793" cy="811724"/>
            </a:xfrm>
            <a:prstGeom prst="diamond">
              <a:avLst/>
            </a:prstGeom>
            <a:noFill/>
            <a:ln>
              <a:solidFill>
                <a:srgbClr val="46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D4E79"/>
                </a:solidFill>
              </a:endParaRPr>
            </a:p>
          </p:txBody>
        </p:sp>
        <p:sp>
          <p:nvSpPr>
            <p:cNvPr id="15" name="菱形 14"/>
            <p:cNvSpPr/>
            <p:nvPr userDrawn="1"/>
          </p:nvSpPr>
          <p:spPr>
            <a:xfrm>
              <a:off x="718216" y="158747"/>
              <a:ext cx="247964" cy="330618"/>
            </a:xfrm>
            <a:prstGeom prst="diamond">
              <a:avLst/>
            </a:prstGeom>
            <a:noFill/>
            <a:ln>
              <a:solidFill>
                <a:srgbClr val="DBDD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 userDrawn="1"/>
          </p:nvSpPr>
          <p:spPr>
            <a:xfrm>
              <a:off x="693173" y="809341"/>
              <a:ext cx="252223" cy="336297"/>
            </a:xfrm>
            <a:prstGeom prst="diamond">
              <a:avLst/>
            </a:prstGeom>
            <a:noFill/>
            <a:ln>
              <a:solidFill>
                <a:srgbClr val="DCE1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6" y="0"/>
            <a:ext cx="9140447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6591142" y="2439292"/>
            <a:ext cx="816881" cy="172705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63" y="205063"/>
            <a:ext cx="2823946" cy="734974"/>
          </a:xfrm>
          <a:prstGeom prst="rect">
            <a:avLst/>
          </a:prstGeom>
          <a:effectLst/>
        </p:spPr>
      </p:pic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739218" y="203749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600"/>
            </a:lvl1pPr>
          </a:lstStyle>
          <a:p>
            <a:endParaRPr lang="zh-CN" altLang="en-US" sz="4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a.org/manual/5.0/manual.html#5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a.org/manual/5.0/manual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脚本语言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3487" y="3116580"/>
            <a:ext cx="6188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noProof="1">
                <a:latin typeface="楷体" panose="02010609060101010101" charset="-122"/>
                <a:ea typeface="楷体" panose="02010609060101010101" charset="-122"/>
              </a:rPr>
              <a:t>Lua</a:t>
            </a:r>
            <a:r>
              <a:rPr lang="zh-CN" altLang="en-US" sz="4800" noProof="1">
                <a:latin typeface="楷体" panose="02010609060101010101" charset="-122"/>
                <a:ea typeface="楷体" panose="02010609060101010101" charset="-122"/>
              </a:rPr>
              <a:t>函数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 </a:t>
            </a:r>
            <a:r>
              <a:rPr lang="zh-CN" altLang="en-US" dirty="0">
                <a:sym typeface="+mn-ea"/>
              </a:rPr>
              <a:t>多重返回值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450" y="1304290"/>
            <a:ext cx="7886700" cy="5554345"/>
          </a:xfrm>
        </p:spPr>
        <p:txBody>
          <a:bodyPr/>
          <a:lstStyle/>
          <a:p>
            <a:pPr fontAlgn="auto">
              <a:lnSpc>
                <a:spcPct val="120000"/>
              </a:lnSpc>
            </a:pPr>
            <a:r>
              <a:rPr lang="zh-CN" altLang="en-US" sz="2800" dirty="0">
                <a:sym typeface="+mn-ea"/>
              </a:rPr>
              <a:t>当作为独立的语句调用函数时，所有返回值将被忽略。</a:t>
            </a:r>
            <a:endParaRPr lang="zh-CN" altLang="en-US" sz="2800"/>
          </a:p>
          <a:p>
            <a:pPr lvl="1" fontAlgn="auto">
              <a:lnSpc>
                <a:spcPct val="120000"/>
              </a:lnSpc>
            </a:pPr>
            <a:r>
              <a:rPr lang="en-US" altLang="zh-CN" sz="2800">
                <a:sym typeface="+mn-ea"/>
              </a:rPr>
              <a:t>f0()</a:t>
            </a:r>
            <a:endParaRPr lang="en-US" altLang="zh-CN" sz="2800"/>
          </a:p>
          <a:p>
            <a:pPr lvl="1" fontAlgn="auto">
              <a:lnSpc>
                <a:spcPct val="120000"/>
              </a:lnSpc>
            </a:pPr>
            <a:r>
              <a:rPr lang="en-US" altLang="zh-CN" sz="2800">
                <a:sym typeface="+mn-ea"/>
              </a:rPr>
              <a:t>f1()</a:t>
            </a:r>
            <a:endParaRPr lang="en-US" altLang="zh-CN" sz="2800"/>
          </a:p>
          <a:p>
            <a:pPr lvl="1" fontAlgn="auto">
              <a:lnSpc>
                <a:spcPct val="120000"/>
              </a:lnSpc>
            </a:pPr>
            <a:r>
              <a:rPr lang="en-US" altLang="zh-CN" sz="2800">
                <a:sym typeface="+mn-ea"/>
              </a:rPr>
              <a:t>f2()</a:t>
            </a:r>
            <a:endParaRPr lang="en-US" altLang="zh-CN" sz="2800"/>
          </a:p>
          <a:p>
            <a:pPr algn="just" fontAlgn="auto">
              <a:lnSpc>
                <a:spcPct val="120000"/>
              </a:lnSpc>
              <a:buNone/>
            </a:pP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 </a:t>
            </a:r>
            <a:r>
              <a:rPr lang="zh-CN" altLang="en-US" dirty="0">
                <a:sym typeface="+mn-ea"/>
              </a:rPr>
              <a:t>多重返回值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450" y="1304290"/>
            <a:ext cx="7886700" cy="5554345"/>
          </a:xfrm>
        </p:spPr>
        <p:txBody>
          <a:bodyPr/>
          <a:lstStyle/>
          <a:p>
            <a:pPr algn="just" fontAlgn="auto">
              <a:lnSpc>
                <a:spcPct val="120000"/>
              </a:lnSpc>
            </a:pPr>
            <a:r>
              <a:rPr lang="zh-CN" altLang="en-US" sz="2800" dirty="0">
                <a:sym typeface="+mn-ea"/>
              </a:rPr>
              <a:t>当作为表达式调用函数时，有以下几种情况：</a:t>
            </a:r>
            <a:endParaRPr lang="zh-CN" altLang="en-US" sz="2800" dirty="0"/>
          </a:p>
          <a:p>
            <a:pPr marL="457200" lvl="1" indent="0" algn="just" fontAlgn="auto">
              <a:lnSpc>
                <a:spcPct val="120000"/>
              </a:lnSpc>
              <a:buNone/>
            </a:pPr>
            <a:r>
              <a:rPr lang="en-US" altLang="zh-CN" sz="2800" dirty="0">
                <a:sym typeface="+mn-ea"/>
              </a:rPr>
              <a:t>1.</a:t>
            </a:r>
            <a:r>
              <a:rPr lang="zh-CN" altLang="en-US" sz="2800" dirty="0">
                <a:sym typeface="+mn-ea"/>
              </a:rPr>
              <a:t>一般情况下，将函数</a:t>
            </a:r>
            <a:r>
              <a:rPr lang="zh-CN" altLang="en-US" sz="2800" dirty="0">
                <a:solidFill>
                  <a:srgbClr val="0070C0"/>
                </a:solidFill>
                <a:sym typeface="+mn-ea"/>
              </a:rPr>
              <a:t>作为表达式的一部分来调用，仅返回第一个值</a:t>
            </a:r>
            <a:r>
              <a:rPr lang="zh-CN" altLang="en-US" sz="2800" dirty="0">
                <a:sym typeface="+mn-ea"/>
              </a:rPr>
              <a:t>（如果没有返回值则为</a:t>
            </a:r>
            <a:r>
              <a:rPr lang="en-US" altLang="zh-CN" sz="2800" dirty="0">
                <a:sym typeface="+mn-ea"/>
              </a:rPr>
              <a:t>nil</a:t>
            </a:r>
            <a:r>
              <a:rPr lang="zh-CN" altLang="en-US" sz="2800" dirty="0">
                <a:sym typeface="+mn-ea"/>
              </a:rPr>
              <a:t>）</a:t>
            </a:r>
            <a:endParaRPr lang="zh-CN" altLang="en-US" sz="2800" dirty="0"/>
          </a:p>
          <a:p>
            <a:pPr marL="457200" lvl="1" indent="0" algn="just" fontAlgn="auto">
              <a:lnSpc>
                <a:spcPct val="120000"/>
              </a:lnSpc>
              <a:buNone/>
            </a:pPr>
            <a:r>
              <a:rPr lang="en-US" altLang="zh-CN" sz="2800" dirty="0">
                <a:sym typeface="+mn-ea"/>
              </a:rPr>
              <a:t>2.</a:t>
            </a:r>
            <a:r>
              <a:rPr lang="zh-CN" altLang="en-US" sz="2800" dirty="0">
                <a:sym typeface="+mn-ea"/>
              </a:rPr>
              <a:t>只有当一个函数调用是</a:t>
            </a:r>
            <a:r>
              <a:rPr lang="zh-CN" altLang="en-US" sz="2800" dirty="0">
                <a:solidFill>
                  <a:srgbClr val="0070C0"/>
                </a:solidFill>
                <a:sym typeface="+mn-ea"/>
              </a:rPr>
              <a:t>“一系列表达式”中的最后一个元素</a:t>
            </a:r>
            <a:r>
              <a:rPr lang="en-US" altLang="zh-CN" sz="2800" dirty="0">
                <a:sym typeface="+mn-ea"/>
              </a:rPr>
              <a:t>(</a:t>
            </a:r>
            <a:r>
              <a:rPr lang="zh-CN" altLang="en-US" sz="2800" dirty="0">
                <a:sym typeface="+mn-ea"/>
              </a:rPr>
              <a:t>或仅有一个元素</a:t>
            </a:r>
            <a:r>
              <a:rPr lang="en-US" altLang="zh-CN" sz="2800" dirty="0">
                <a:sym typeface="+mn-ea"/>
              </a:rPr>
              <a:t>)</a:t>
            </a:r>
            <a:r>
              <a:rPr lang="zh-CN" altLang="en-US" sz="2800" dirty="0">
                <a:sym typeface="+mn-ea"/>
              </a:rPr>
              <a:t>时</a:t>
            </a:r>
            <a:r>
              <a:rPr lang="en-US" altLang="zh-CN" sz="2800" dirty="0">
                <a:sym typeface="+mn-ea"/>
              </a:rPr>
              <a:t>,</a:t>
            </a:r>
            <a:r>
              <a:rPr lang="zh-CN" altLang="en-US" sz="2800" dirty="0">
                <a:sym typeface="+mn-ea"/>
              </a:rPr>
              <a:t>才能获取它的</a:t>
            </a:r>
            <a:r>
              <a:rPr lang="zh-CN" altLang="en-US" sz="2800" dirty="0">
                <a:solidFill>
                  <a:srgbClr val="0070C0"/>
                </a:solidFill>
                <a:sym typeface="+mn-ea"/>
              </a:rPr>
              <a:t>所有值</a:t>
            </a:r>
            <a:r>
              <a:rPr lang="zh-CN" altLang="en-US" sz="2800" dirty="0">
                <a:sym typeface="+mn-ea"/>
              </a:rPr>
              <a:t>。这里又分</a:t>
            </a:r>
            <a:r>
              <a:rPr lang="en-US" altLang="zh-CN" sz="2800" dirty="0">
                <a:sym typeface="+mn-ea"/>
              </a:rPr>
              <a:t>4</a:t>
            </a:r>
            <a:r>
              <a:rPr lang="zh-CN" altLang="en-US" sz="2800" dirty="0">
                <a:sym typeface="+mn-ea"/>
              </a:rPr>
              <a:t>种情况</a:t>
            </a:r>
            <a:r>
              <a:rPr lang="en-US" altLang="zh-CN" sz="2800" dirty="0">
                <a:sym typeface="+mn-ea"/>
              </a:rPr>
              <a:t>:</a:t>
            </a:r>
            <a:r>
              <a:rPr lang="zh-CN" altLang="en-US" sz="2800" dirty="0">
                <a:sym typeface="+mn-ea"/>
              </a:rPr>
              <a:t>多重赋值、函数调用时传入的实参列表、</a:t>
            </a:r>
            <a:r>
              <a:rPr lang="en-US" altLang="zh-CN" sz="2800" dirty="0">
                <a:sym typeface="+mn-ea"/>
              </a:rPr>
              <a:t>table</a:t>
            </a:r>
            <a:r>
              <a:rPr lang="zh-CN" altLang="en-US" sz="2800" dirty="0">
                <a:sym typeface="+mn-ea"/>
              </a:rPr>
              <a:t>构造式和</a:t>
            </a:r>
            <a:r>
              <a:rPr lang="en-US" altLang="zh-CN" sz="2800" dirty="0">
                <a:sym typeface="+mn-ea"/>
              </a:rPr>
              <a:t>return</a:t>
            </a:r>
            <a:r>
              <a:rPr lang="zh-CN" altLang="en-US" sz="2800" dirty="0">
                <a:sym typeface="+mn-ea"/>
              </a:rPr>
              <a:t>语句。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 </a:t>
            </a:r>
            <a:r>
              <a:rPr lang="zh-CN" altLang="en-US" dirty="0">
                <a:sym typeface="+mn-ea"/>
              </a:rPr>
              <a:t>多重返回值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450" y="1304290"/>
            <a:ext cx="7886700" cy="5554345"/>
          </a:xfrm>
        </p:spPr>
        <p:txBody>
          <a:bodyPr/>
          <a:lstStyle/>
          <a:p>
            <a:pPr indent="0" fontAlgn="base">
              <a:lnSpc>
                <a:spcPct val="100000"/>
              </a:lnSpc>
            </a:pPr>
            <a:r>
              <a:rPr lang="zh-CN" altLang="en-US" sz="2800" dirty="0">
                <a:sym typeface="+mn-ea"/>
              </a:rPr>
              <a:t>函数调用是最后一个表达式时，将保留尽可能多的返回值。</a:t>
            </a:r>
            <a:endParaRPr lang="zh-CN" altLang="en-US" sz="2800" strike="noStrike" noProof="1"/>
          </a:p>
          <a:p>
            <a:pPr lvl="1" indent="0" fontAlgn="base">
              <a:lnSpc>
                <a:spcPct val="100000"/>
              </a:lnSpc>
            </a:pPr>
            <a:endParaRPr lang="en-US" altLang="zh-CN" sz="2800" strike="noStrike" noProof="1"/>
          </a:p>
          <a:p>
            <a:pPr marL="457200" lvl="1" indent="0" fontAlgn="base">
              <a:lnSpc>
                <a:spcPct val="100000"/>
              </a:lnSpc>
              <a:buNone/>
            </a:pPr>
            <a:endParaRPr lang="en-US" altLang="zh-CN" sz="2800" strike="noStrike" noProof="1"/>
          </a:p>
          <a:p>
            <a:pPr indent="0" fontAlgn="base">
              <a:lnSpc>
                <a:spcPct val="100000"/>
              </a:lnSpc>
            </a:pPr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如果函数的返回值不够，则补充</a:t>
            </a:r>
            <a:r>
              <a:rPr lang="en-US" altLang="zh-CN" sz="2800" dirty="0">
                <a:sym typeface="+mn-ea"/>
              </a:rPr>
              <a:t>nil</a:t>
            </a:r>
            <a:endParaRPr lang="en-US" altLang="zh-CN" sz="2800" strike="noStrike" noProof="1"/>
          </a:p>
          <a:p>
            <a:pPr lvl="1" indent="0" fontAlgn="base">
              <a:lnSpc>
                <a:spcPct val="100000"/>
              </a:lnSpc>
            </a:pPr>
            <a:endParaRPr lang="en-US" altLang="zh-CN" sz="2800" strike="noStrike" noProof="1"/>
          </a:p>
          <a:p>
            <a:pPr marL="457200" lvl="1" indent="0" fontAlgn="base">
              <a:lnSpc>
                <a:spcPct val="100000"/>
              </a:lnSpc>
              <a:buNone/>
            </a:pPr>
            <a:endParaRPr lang="en-US" altLang="zh-CN" sz="2800" strike="noStrike" noProof="1"/>
          </a:p>
          <a:p>
            <a:pPr indent="0" fontAlgn="base">
              <a:lnSpc>
                <a:spcPct val="100000"/>
              </a:lnSpc>
            </a:pPr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如果函数调用不是一系列表达式的最后一个元素，则只产生一个值</a:t>
            </a:r>
            <a:endParaRPr lang="zh-CN" altLang="en-US" sz="2800" b="1" dirty="0"/>
          </a:p>
        </p:txBody>
      </p:sp>
      <p:pic>
        <p:nvPicPr>
          <p:cNvPr id="16387" name="图片 1" descr="V]2G~KNW@NCQ_4X0OBUDAD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70" y="2372995"/>
            <a:ext cx="6751638" cy="838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8" name="图片 2" descr="HJ57Z)~N)(H{J7V%K663JF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053" y="3857308"/>
            <a:ext cx="6210300" cy="828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9" name="图片 3" descr="%H(KIRO[RLWT@OCY1)(502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13" y="5817235"/>
            <a:ext cx="7627937" cy="714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 </a:t>
            </a:r>
            <a:r>
              <a:rPr lang="zh-CN" altLang="en-US" dirty="0">
                <a:sym typeface="+mn-ea"/>
              </a:rPr>
              <a:t>多重返回值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450" y="1304290"/>
            <a:ext cx="7886700" cy="5554345"/>
          </a:xfrm>
        </p:spPr>
        <p:txBody>
          <a:bodyPr/>
          <a:lstStyle/>
          <a:p>
            <a:pPr algn="just" fontAlgn="auto">
              <a:lnSpc>
                <a:spcPct val="120000"/>
              </a:lnSpc>
            </a:pPr>
            <a:r>
              <a:rPr lang="zh-CN" altLang="en-US" sz="2800" dirty="0">
                <a:sym typeface="+mn-ea"/>
              </a:rPr>
              <a:t>函数调用作为函数参数被调用时，和多重赋值是相同。</a:t>
            </a:r>
            <a:endParaRPr lang="zh-CN" altLang="en-US" sz="2800" dirty="0"/>
          </a:p>
          <a:p>
            <a:pPr lvl="1" algn="just" fontAlgn="auto">
              <a:lnSpc>
                <a:spcPct val="120000"/>
              </a:lnSpc>
            </a:pPr>
            <a:r>
              <a:rPr lang="en-US" altLang="zh-CN" sz="2800">
                <a:sym typeface="+mn-ea"/>
              </a:rPr>
              <a:t>print(f0())            --&gt;</a:t>
            </a:r>
            <a:endParaRPr lang="en-US" altLang="zh-CN" sz="2800"/>
          </a:p>
          <a:p>
            <a:pPr lvl="1" algn="just" fontAlgn="auto">
              <a:lnSpc>
                <a:spcPct val="120000"/>
              </a:lnSpc>
            </a:pPr>
            <a:r>
              <a:rPr lang="en-US" altLang="zh-CN" sz="2800">
                <a:sym typeface="+mn-ea"/>
              </a:rPr>
              <a:t>print(f1())            --&gt; a</a:t>
            </a:r>
            <a:endParaRPr lang="en-US" altLang="zh-CN" sz="2800"/>
          </a:p>
          <a:p>
            <a:pPr lvl="1" algn="just" fontAlgn="auto">
              <a:lnSpc>
                <a:spcPct val="120000"/>
              </a:lnSpc>
            </a:pPr>
            <a:r>
              <a:rPr lang="en-US" altLang="zh-CN" sz="2800">
                <a:sym typeface="+mn-ea"/>
              </a:rPr>
              <a:t>print(f2())            --&gt; a   b</a:t>
            </a:r>
            <a:endParaRPr lang="en-US" altLang="zh-CN" sz="2800"/>
          </a:p>
          <a:p>
            <a:pPr lvl="1" algn="just" fontAlgn="auto">
              <a:lnSpc>
                <a:spcPct val="120000"/>
              </a:lnSpc>
            </a:pPr>
            <a:r>
              <a:rPr lang="en-US" altLang="zh-CN" sz="2800">
                <a:sym typeface="+mn-ea"/>
              </a:rPr>
              <a:t>print(f2(), 1)         --&gt; a   1</a:t>
            </a:r>
            <a:endParaRPr lang="en-US" altLang="zh-CN" sz="2800"/>
          </a:p>
          <a:p>
            <a:pPr lvl="1" algn="just" fontAlgn="auto">
              <a:lnSpc>
                <a:spcPct val="120000"/>
              </a:lnSpc>
            </a:pPr>
            <a:r>
              <a:rPr lang="en-US" altLang="zh-CN" sz="2800">
                <a:sym typeface="+mn-ea"/>
              </a:rPr>
              <a:t>print(f2() .. "x")     --&gt; ax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 </a:t>
            </a:r>
            <a:r>
              <a:rPr lang="zh-CN" altLang="en-US" dirty="0">
                <a:sym typeface="+mn-ea"/>
              </a:rPr>
              <a:t>多重返回值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450" y="1304290"/>
            <a:ext cx="7886700" cy="5554345"/>
          </a:xfrm>
        </p:spPr>
        <p:txBody>
          <a:bodyPr/>
          <a:lstStyle/>
          <a:p>
            <a:pPr algn="just" fontAlgn="auto">
              <a:lnSpc>
                <a:spcPct val="120000"/>
              </a:lnSpc>
            </a:pPr>
            <a:r>
              <a:rPr lang="zh-CN" altLang="en-US" sz="2800" dirty="0">
                <a:sym typeface="+mn-ea"/>
              </a:rPr>
              <a:t>函数调用在</a:t>
            </a:r>
            <a:r>
              <a:rPr lang="en-US" altLang="zh-CN" sz="2800" dirty="0">
                <a:sym typeface="+mn-ea"/>
              </a:rPr>
              <a:t>table</a:t>
            </a:r>
            <a:r>
              <a:rPr lang="zh-CN" altLang="en-US" sz="2800" dirty="0">
                <a:sym typeface="+mn-ea"/>
              </a:rPr>
              <a:t>构造式中初始化时，和多重赋值时相同。</a:t>
            </a:r>
            <a:endParaRPr lang="zh-CN" altLang="en-US" sz="2800" dirty="0"/>
          </a:p>
          <a:p>
            <a:pPr lvl="1" fontAlgn="auto">
              <a:lnSpc>
                <a:spcPct val="120000"/>
              </a:lnSpc>
            </a:pPr>
            <a:r>
              <a:rPr lang="en-US" altLang="zh-CN" sz="2800">
                <a:sym typeface="+mn-ea"/>
              </a:rPr>
              <a:t>a = {f0()}   </a:t>
            </a:r>
            <a:r>
              <a:rPr lang="en-US" altLang="zh-CN" sz="2800">
                <a:solidFill>
                  <a:srgbClr val="0070C0"/>
                </a:solidFill>
                <a:sym typeface="+mn-ea"/>
              </a:rPr>
              <a:t> -- a = {} (an empty table)</a:t>
            </a:r>
            <a:endParaRPr lang="en-US" altLang="zh-CN" sz="2800">
              <a:solidFill>
                <a:srgbClr val="0070C0"/>
              </a:solidFill>
            </a:endParaRPr>
          </a:p>
          <a:p>
            <a:pPr lvl="1" fontAlgn="auto">
              <a:lnSpc>
                <a:spcPct val="120000"/>
              </a:lnSpc>
            </a:pPr>
            <a:r>
              <a:rPr lang="en-US" altLang="zh-CN" sz="2800">
                <a:sym typeface="+mn-ea"/>
              </a:rPr>
              <a:t>a = {f1()}    </a:t>
            </a:r>
            <a:r>
              <a:rPr lang="en-US" altLang="zh-CN" sz="2800">
                <a:solidFill>
                  <a:srgbClr val="0070C0"/>
                </a:solidFill>
                <a:sym typeface="+mn-ea"/>
              </a:rPr>
              <a:t> -- a = {'a'}</a:t>
            </a:r>
            <a:endParaRPr lang="en-US" altLang="zh-CN" sz="2800">
              <a:solidFill>
                <a:srgbClr val="0070C0"/>
              </a:solidFill>
            </a:endParaRPr>
          </a:p>
          <a:p>
            <a:pPr lvl="1" fontAlgn="auto">
              <a:lnSpc>
                <a:spcPct val="120000"/>
              </a:lnSpc>
            </a:pPr>
            <a:r>
              <a:rPr lang="en-US" altLang="zh-CN" sz="2800">
                <a:sym typeface="+mn-ea"/>
              </a:rPr>
              <a:t>a = {f2()}       </a:t>
            </a:r>
            <a:r>
              <a:rPr lang="en-US" altLang="zh-CN" sz="2800">
                <a:solidFill>
                  <a:srgbClr val="0070C0"/>
                </a:solidFill>
                <a:sym typeface="+mn-ea"/>
              </a:rPr>
              <a:t>-- a = {'a', 'b'}</a:t>
            </a:r>
            <a:endParaRPr lang="en-US" altLang="zh-CN" sz="2800">
              <a:solidFill>
                <a:srgbClr val="0070C0"/>
              </a:solidFill>
            </a:endParaRPr>
          </a:p>
          <a:p>
            <a:pPr lvl="1" fontAlgn="auto">
              <a:lnSpc>
                <a:spcPct val="120000"/>
              </a:lnSpc>
            </a:pPr>
            <a:r>
              <a:rPr lang="en-US" altLang="zh-CN" sz="2800">
                <a:sym typeface="+mn-ea"/>
              </a:rPr>
              <a:t>a = {f0(), f2(), 4} </a:t>
            </a:r>
          </a:p>
          <a:p>
            <a:pPr marL="457200" lvl="1" indent="0" fontAlgn="auto">
              <a:lnSpc>
                <a:spcPct val="120000"/>
              </a:lnSpc>
              <a:buNone/>
            </a:pPr>
            <a:r>
              <a:rPr lang="en-US" altLang="zh-CN" sz="2800">
                <a:sym typeface="+mn-ea"/>
              </a:rPr>
              <a:t>    </a:t>
            </a:r>
            <a:r>
              <a:rPr lang="en-US" altLang="zh-CN" sz="2800">
                <a:solidFill>
                  <a:srgbClr val="0070C0"/>
                </a:solidFill>
                <a:sym typeface="+mn-ea"/>
              </a:rPr>
              <a:t> -- a[1] = nil, a[2] = 'a', a[3] = 4</a:t>
            </a:r>
            <a:endParaRPr lang="en-US" altLang="zh-CN" sz="2800" b="1" dirty="0">
              <a:solidFill>
                <a:srgbClr val="0070C0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 </a:t>
            </a:r>
            <a:r>
              <a:rPr lang="zh-CN" altLang="en-US" dirty="0">
                <a:sym typeface="+mn-ea"/>
              </a:rPr>
              <a:t>多重返回值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450" y="1304290"/>
            <a:ext cx="7886700" cy="5554345"/>
          </a:xfrm>
        </p:spPr>
        <p:txBody>
          <a:bodyPr/>
          <a:lstStyle/>
          <a:p>
            <a:pPr algn="just" fontAlgn="auto">
              <a:lnSpc>
                <a:spcPct val="120000"/>
              </a:lnSpc>
            </a:pPr>
            <a:r>
              <a:rPr lang="en-US" sz="2800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return f()</a:t>
            </a:r>
            <a:r>
              <a:rPr lang="zh-CN" altLang="en-US" dirty="0">
                <a:sym typeface="+mn-ea"/>
              </a:rPr>
              <a:t>这种形式，则返回“</a:t>
            </a:r>
            <a:r>
              <a:rPr lang="en-US" altLang="zh-CN" dirty="0">
                <a:sym typeface="+mn-ea"/>
              </a:rPr>
              <a:t>f()</a:t>
            </a:r>
            <a:r>
              <a:rPr lang="zh-CN" altLang="en-US" dirty="0">
                <a:sym typeface="+mn-ea"/>
              </a:rPr>
              <a:t>的返回值”：</a:t>
            </a:r>
            <a:endParaRPr lang="zh-CN" altLang="en-US" dirty="0"/>
          </a:p>
          <a:p>
            <a:pPr algn="just" fontAlgn="auto">
              <a:lnSpc>
                <a:spcPct val="120000"/>
              </a:lnSpc>
            </a:pPr>
            <a:endParaRPr lang="en-US" sz="2800" b="1" dirty="0">
              <a:solidFill>
                <a:srgbClr val="0070C0"/>
              </a:solidFill>
              <a:sym typeface="+mn-ea"/>
            </a:endParaRPr>
          </a:p>
        </p:txBody>
      </p:sp>
      <p:pic>
        <p:nvPicPr>
          <p:cNvPr id="19459" name="图片 2" descr="87GM008%{L0%3${4[T4_PGI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90918" y="1938020"/>
            <a:ext cx="7161212" cy="4781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 </a:t>
            </a:r>
            <a:r>
              <a:rPr lang="zh-CN" altLang="en-US" dirty="0">
                <a:sym typeface="+mn-ea"/>
              </a:rPr>
              <a:t>多重返回值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450" y="1304290"/>
            <a:ext cx="7886700" cy="5130800"/>
          </a:xfrm>
        </p:spPr>
        <p:txBody>
          <a:bodyPr/>
          <a:lstStyle/>
          <a:p>
            <a:pPr algn="just" fontAlgn="auto">
              <a:lnSpc>
                <a:spcPct val="120000"/>
              </a:lnSpc>
            </a:pPr>
            <a:r>
              <a:rPr lang="zh-CN" altLang="en-US" sz="2800" dirty="0">
                <a:sym typeface="+mn-ea"/>
              </a:rPr>
              <a:t>可以使用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圆括号</a:t>
            </a:r>
            <a:r>
              <a:rPr lang="zh-CN" altLang="en-US" sz="2800" b="1" dirty="0">
                <a:solidFill>
                  <a:srgbClr val="0070C0"/>
                </a:solidFill>
                <a:sym typeface="+mn-ea"/>
              </a:rPr>
              <a:t>强制使函数只返回一个值</a:t>
            </a:r>
            <a:r>
              <a:rPr lang="zh-CN" altLang="en-US" sz="2800" dirty="0">
                <a:sym typeface="+mn-ea"/>
              </a:rPr>
              <a:t>。 </a:t>
            </a:r>
            <a:endParaRPr lang="zh-CN" altLang="en-US" sz="2800" dirty="0"/>
          </a:p>
          <a:p>
            <a:pPr lvl="1" algn="just" fontAlgn="auto">
              <a:lnSpc>
                <a:spcPct val="120000"/>
              </a:lnSpc>
            </a:pPr>
            <a:r>
              <a:rPr lang="en-US" altLang="zh-CN" sz="2800" dirty="0">
                <a:sym typeface="+mn-ea"/>
              </a:rPr>
              <a:t>print((f0()))      --&gt; nil</a:t>
            </a:r>
            <a:endParaRPr lang="en-US" altLang="zh-CN" sz="2800" dirty="0"/>
          </a:p>
          <a:p>
            <a:pPr lvl="1" algn="just" fontAlgn="auto">
              <a:lnSpc>
                <a:spcPct val="120000"/>
              </a:lnSpc>
            </a:pPr>
            <a:r>
              <a:rPr lang="en-US" altLang="zh-CN" sz="2800" dirty="0">
                <a:sym typeface="+mn-ea"/>
              </a:rPr>
              <a:t>print((f1()))      --&gt; a</a:t>
            </a:r>
            <a:endParaRPr lang="en-US" altLang="zh-CN" sz="2800" dirty="0"/>
          </a:p>
          <a:p>
            <a:pPr lvl="1" algn="just" fontAlgn="auto">
              <a:lnSpc>
                <a:spcPct val="120000"/>
              </a:lnSpc>
            </a:pPr>
            <a:r>
              <a:rPr lang="en-US" altLang="zh-CN" sz="2800" dirty="0">
                <a:sym typeface="+mn-ea"/>
              </a:rPr>
              <a:t>print((f2()))      --&gt; a</a:t>
            </a:r>
            <a:endParaRPr lang="en-US" altLang="zh-CN" sz="2800" dirty="0"/>
          </a:p>
          <a:p>
            <a:pPr algn="just" fontAlgn="auto">
              <a:lnSpc>
                <a:spcPct val="120000"/>
              </a:lnSpc>
            </a:pPr>
            <a:r>
              <a:rPr lang="zh-CN" altLang="en-US" sz="2800" dirty="0">
                <a:sym typeface="+mn-ea"/>
              </a:rPr>
              <a:t>一个</a:t>
            </a:r>
            <a:r>
              <a:rPr lang="en-US" altLang="zh-CN" sz="2800" dirty="0">
                <a:solidFill>
                  <a:srgbClr val="0070C0"/>
                </a:solidFill>
                <a:sym typeface="+mn-ea"/>
              </a:rPr>
              <a:t>return</a:t>
            </a:r>
            <a:r>
              <a:rPr lang="zh-CN" altLang="en-US" sz="2800" dirty="0">
                <a:solidFill>
                  <a:srgbClr val="0070C0"/>
                </a:solidFill>
                <a:sym typeface="+mn-ea"/>
              </a:rPr>
              <a:t>语句如果使用圆括号将返回值括起来也将导致返回一个值</a:t>
            </a:r>
            <a:r>
              <a:rPr lang="zh-CN" altLang="en-US" sz="2800" dirty="0">
                <a:sym typeface="+mn-ea"/>
              </a:rPr>
              <a:t>。</a:t>
            </a:r>
            <a:endParaRPr lang="zh-CN" altLang="en-US" sz="2800" dirty="0"/>
          </a:p>
          <a:p>
            <a:pPr lvl="1" algn="just" fontAlgn="auto">
              <a:lnSpc>
                <a:spcPct val="120000"/>
              </a:lnSpc>
            </a:pPr>
            <a:r>
              <a:rPr lang="en-US" altLang="zh-CN" sz="2800" dirty="0">
                <a:sym typeface="+mn-ea"/>
              </a:rPr>
              <a:t>return()</a:t>
            </a:r>
            <a:endParaRPr lang="en-US" sz="2800" b="1" dirty="0">
              <a:solidFill>
                <a:srgbClr val="0070C0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 </a:t>
            </a:r>
            <a:r>
              <a:rPr lang="zh-CN" altLang="en-US" dirty="0">
                <a:sym typeface="+mn-ea"/>
              </a:rPr>
              <a:t>多重返回值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450" y="1304290"/>
            <a:ext cx="7886700" cy="5554345"/>
          </a:xfrm>
        </p:spPr>
        <p:txBody>
          <a:bodyPr/>
          <a:lstStyle/>
          <a:p>
            <a:pPr algn="just" fontAlgn="base">
              <a:lnSpc>
                <a:spcPct val="110000"/>
              </a:lnSpc>
            </a:pPr>
            <a:r>
              <a:rPr lang="zh-CN" altLang="en-US" sz="2800" dirty="0">
                <a:sym typeface="+mn-ea"/>
              </a:rPr>
              <a:t>函数多值返回的特殊</a:t>
            </a:r>
            <a:r>
              <a:rPr lang="zh-CN" altLang="en-US" sz="2800" dirty="0">
                <a:solidFill>
                  <a:srgbClr val="0070C0"/>
                </a:solidFill>
                <a:sym typeface="+mn-ea"/>
              </a:rPr>
              <a:t>函数</a:t>
            </a:r>
            <a:r>
              <a:rPr lang="en-US" altLang="zh-CN" sz="2800" b="1" dirty="0">
                <a:solidFill>
                  <a:srgbClr val="FF0000"/>
                </a:solidFill>
                <a:sym typeface="+mn-ea"/>
              </a:rPr>
              <a:t>unpack</a:t>
            </a:r>
            <a:r>
              <a:rPr lang="zh-CN" altLang="en-US" sz="2800" dirty="0">
                <a:solidFill>
                  <a:srgbClr val="0070C0"/>
                </a:solidFill>
                <a:sym typeface="+mn-ea"/>
              </a:rPr>
              <a:t>，接受一个数组作为输入参数，返回数组的所有元素</a:t>
            </a:r>
            <a:r>
              <a:rPr lang="zh-CN" altLang="en-US" sz="2800" dirty="0">
                <a:sym typeface="+mn-ea"/>
              </a:rPr>
              <a:t>。</a:t>
            </a:r>
            <a:r>
              <a:rPr lang="en-US" altLang="zh-CN" sz="2800" dirty="0">
                <a:sym typeface="+mn-ea"/>
              </a:rPr>
              <a:t>unpack</a:t>
            </a:r>
            <a:r>
              <a:rPr lang="zh-CN" altLang="en-US" sz="2800" dirty="0">
                <a:sym typeface="+mn-ea"/>
              </a:rPr>
              <a:t>被用来实现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泛型调用</a:t>
            </a:r>
            <a:r>
              <a:rPr lang="zh-CN" altLang="en-US" sz="2800" dirty="0">
                <a:sym typeface="+mn-ea"/>
              </a:rPr>
              <a:t>机制，在</a:t>
            </a:r>
            <a:r>
              <a:rPr lang="en-US" altLang="zh-CN" sz="2800" dirty="0">
                <a:sym typeface="+mn-ea"/>
              </a:rPr>
              <a:t>C</a:t>
            </a:r>
            <a:r>
              <a:rPr lang="zh-CN" altLang="en-US" sz="2800" dirty="0">
                <a:sym typeface="+mn-ea"/>
              </a:rPr>
              <a:t>语言中可以使用函数指针调用可变的函数，可以声明参数可变的函数，但不能两者同时可变。在</a:t>
            </a:r>
            <a:r>
              <a:rPr lang="en-US" altLang="zh-CN" sz="2800" dirty="0" err="1">
                <a:sym typeface="+mn-ea"/>
              </a:rPr>
              <a:t>Lua</a:t>
            </a:r>
            <a:r>
              <a:rPr lang="zh-CN" altLang="en-US" sz="2800" dirty="0">
                <a:sym typeface="+mn-ea"/>
              </a:rPr>
              <a:t>中如果你想调用可变参数的可变函数只需要这样：</a:t>
            </a:r>
            <a:endParaRPr lang="zh-CN" altLang="en-US" sz="2800" strike="noStrike" noProof="1"/>
          </a:p>
          <a:p>
            <a:pPr lvl="1" algn="just" fontAlgn="base">
              <a:lnSpc>
                <a:spcPct val="110000"/>
              </a:lnSpc>
            </a:pPr>
            <a:r>
              <a:rPr lang="en-US" altLang="zh-CN" sz="2800" dirty="0">
                <a:sym typeface="+mn-ea"/>
              </a:rPr>
              <a:t>f(unpack(a))</a:t>
            </a:r>
            <a:endParaRPr lang="en-US" altLang="zh-CN" sz="2800" strike="noStrike" noProof="1"/>
          </a:p>
          <a:p>
            <a:pPr marL="0" indent="0" algn="just" fontAlgn="base">
              <a:lnSpc>
                <a:spcPct val="100000"/>
              </a:lnSpc>
              <a:buNone/>
            </a:pPr>
            <a:endParaRPr lang="en-US" sz="2800" b="1" dirty="0">
              <a:solidFill>
                <a:srgbClr val="0070C0"/>
              </a:solidFill>
              <a:sym typeface="+mn-ea"/>
            </a:endParaRPr>
          </a:p>
        </p:txBody>
      </p:sp>
      <p:pic>
        <p:nvPicPr>
          <p:cNvPr id="21507" name="图片 1" descr=")5QSFPBJ82N95D%}AP9RJ8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75" y="4745673"/>
            <a:ext cx="5856288" cy="2009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 </a:t>
            </a:r>
            <a:r>
              <a:rPr lang="zh-CN" altLang="en-US" dirty="0">
                <a:sym typeface="+mn-ea"/>
              </a:rPr>
              <a:t>变长参数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450" y="1304290"/>
            <a:ext cx="7886700" cy="5554345"/>
          </a:xfrm>
        </p:spPr>
        <p:txBody>
          <a:bodyPr/>
          <a:lstStyle/>
          <a:p>
            <a:pPr algn="just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ym typeface="+mn-ea"/>
              </a:rPr>
              <a:t>Lua</a:t>
            </a:r>
            <a:r>
              <a:rPr lang="zh-CN" altLang="en-US" dirty="0">
                <a:sym typeface="+mn-ea"/>
              </a:rPr>
              <a:t>函数可以接受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可变数目的参数</a:t>
            </a:r>
            <a:r>
              <a:rPr lang="zh-CN" altLang="en-US" dirty="0">
                <a:sym typeface="+mn-ea"/>
              </a:rPr>
              <a:t>，和</a:t>
            </a:r>
            <a:r>
              <a:rPr lang="en-US" altLang="zh-CN" dirty="0">
                <a:sym typeface="+mn-ea"/>
              </a:rPr>
              <a:t>C</a:t>
            </a:r>
            <a:r>
              <a:rPr lang="zh-CN" altLang="en-US" dirty="0">
                <a:sym typeface="+mn-ea"/>
              </a:rPr>
              <a:t>语言类似在函数参数列表中使用三点（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</a:t>
            </a:r>
            <a:r>
              <a:rPr lang="zh-CN" altLang="en-US" dirty="0">
                <a:sym typeface="+mn-ea"/>
              </a:rPr>
              <a:t>）表示函数有可变的参数， 可以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接受不同数量的实参</a:t>
            </a:r>
            <a:r>
              <a:rPr lang="zh-CN" altLang="en-US" dirty="0">
                <a:sym typeface="+mn-ea"/>
              </a:rPr>
              <a:t>。</a:t>
            </a:r>
            <a:endParaRPr lang="zh-CN" altLang="en-US" strike="noStrike" noProof="1"/>
          </a:p>
          <a:p>
            <a:pPr lvl="1" algn="just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zh-CN" altLang="en-US" sz="2800" strike="noStrike" noProof="1"/>
          </a:p>
          <a:p>
            <a:pPr lvl="1" algn="just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zh-CN" altLang="en-US" sz="2800" strike="noStrike" noProof="1"/>
          </a:p>
          <a:p>
            <a:pPr lvl="1" algn="just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zh-CN" altLang="en-US" sz="2800" strike="noStrike" noProof="1"/>
          </a:p>
          <a:p>
            <a:pPr lvl="1" algn="just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zh-CN" altLang="en-US" sz="2800" strike="noStrike" noProof="1"/>
          </a:p>
          <a:p>
            <a:pPr lvl="1" algn="just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zh-CN" altLang="en-US" sz="2800" strike="noStrike" noProof="1"/>
          </a:p>
          <a:p>
            <a:pPr lvl="1" algn="just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zh-CN" altLang="en-US" sz="2800" strike="noStrike" noProof="1"/>
          </a:p>
          <a:p>
            <a:pPr lvl="0" algn="just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上例中表达式</a:t>
            </a:r>
            <a:r>
              <a:rPr lang="en-US" altLang="zh-CN" sz="2800" dirty="0">
                <a:sym typeface="+mn-ea"/>
              </a:rPr>
              <a:t>{</a:t>
            </a:r>
            <a:r>
              <a:rPr lang="en-US" altLang="zh-CN" sz="2800" dirty="0">
                <a:latin typeface="Arial" panose="020B0604020202020204" pitchFamily="34" charset="0"/>
                <a:sym typeface="+mn-ea"/>
              </a:rPr>
              <a:t>…</a:t>
            </a:r>
            <a:r>
              <a:rPr lang="en-US" altLang="zh-CN" sz="2800" dirty="0">
                <a:sym typeface="+mn-ea"/>
              </a:rPr>
              <a:t>}</a:t>
            </a:r>
            <a:r>
              <a:rPr lang="zh-CN" altLang="en-US" sz="2800" dirty="0">
                <a:sym typeface="+mn-ea"/>
              </a:rPr>
              <a:t>表示一个由所有变长参数构成的数组</a:t>
            </a:r>
            <a:endParaRPr lang="en-US" sz="2800" b="1" dirty="0">
              <a:solidFill>
                <a:srgbClr val="0070C0"/>
              </a:solidFill>
              <a:sym typeface="+mn-ea"/>
            </a:endParaRPr>
          </a:p>
        </p:txBody>
      </p:sp>
      <p:pic>
        <p:nvPicPr>
          <p:cNvPr id="22531" name="图片 1" descr="O@H)I_31N[UB(4FUQJND7TX"/>
          <p:cNvPicPr>
            <a:picLocks noChangeAspect="1"/>
          </p:cNvPicPr>
          <p:nvPr/>
        </p:nvPicPr>
        <p:blipFill rotWithShape="1">
          <a:blip r:embed="rId3"/>
          <a:srcRect t="1224"/>
          <a:stretch/>
        </p:blipFill>
        <p:spPr>
          <a:xfrm>
            <a:off x="662305" y="2743200"/>
            <a:ext cx="5776595" cy="27673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438900" y="4006850"/>
            <a:ext cx="28181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highlight>
                  <a:srgbClr val="C0C0C0"/>
                </a:highlight>
              </a:rPr>
              <a:t>a={3,4,10,25,12}</a:t>
            </a:r>
          </a:p>
          <a:p>
            <a:r>
              <a:rPr lang="en-US" altLang="zh-CN" sz="2400">
                <a:highlight>
                  <a:srgbClr val="C0C0C0"/>
                </a:highlight>
              </a:rPr>
              <a:t>add(unpack(a))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 </a:t>
            </a:r>
            <a:r>
              <a:rPr lang="zh-CN" altLang="en-US" dirty="0">
                <a:sym typeface="+mn-ea"/>
              </a:rPr>
              <a:t>变长参数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450" y="1304290"/>
            <a:ext cx="8347710" cy="5554345"/>
          </a:xfrm>
        </p:spPr>
        <p:txBody>
          <a:bodyPr/>
          <a:lstStyle/>
          <a:p>
            <a:pPr algn="just" fontAlgn="auto">
              <a:lnSpc>
                <a:spcPct val="120000"/>
              </a:lnSpc>
            </a:pPr>
            <a:r>
              <a:rPr lang="zh-CN" altLang="en-US" sz="2800" dirty="0">
                <a:sym typeface="+mn-ea"/>
              </a:rPr>
              <a:t>通常一个函数在遍历其变长参数时，只需要使用表达式</a:t>
            </a:r>
            <a:r>
              <a:rPr lang="en-US" altLang="zh-CN" sz="2800" dirty="0">
                <a:sym typeface="+mn-ea"/>
              </a:rPr>
              <a:t>{…}</a:t>
            </a:r>
            <a:r>
              <a:rPr lang="zh-CN" altLang="en-US" sz="2800" dirty="0">
                <a:sym typeface="+mn-ea"/>
              </a:rPr>
              <a:t>，就像访问一个 </a:t>
            </a:r>
            <a:r>
              <a:rPr lang="en-US" altLang="zh-CN" sz="2800" dirty="0">
                <a:sym typeface="+mn-ea"/>
              </a:rPr>
              <a:t>table </a:t>
            </a:r>
            <a:r>
              <a:rPr lang="zh-CN" altLang="en-US" sz="2800" dirty="0">
                <a:sym typeface="+mn-ea"/>
              </a:rPr>
              <a:t>一样。在某些特殊情况下，变长参数中可能会包含一些 </a:t>
            </a:r>
            <a:r>
              <a:rPr lang="en-US" altLang="zh-CN" sz="2800" dirty="0">
                <a:sym typeface="+mn-ea"/>
              </a:rPr>
              <a:t>nil,</a:t>
            </a:r>
            <a:r>
              <a:rPr lang="zh-CN" altLang="en-US" sz="2800" dirty="0">
                <a:sym typeface="+mn-ea"/>
              </a:rPr>
              <a:t>此时就需要使用函数 </a:t>
            </a:r>
            <a:r>
              <a:rPr lang="en-US" altLang="zh-CN" sz="2800" dirty="0">
                <a:sym typeface="+mn-ea"/>
              </a:rPr>
              <a:t>select </a:t>
            </a:r>
            <a:r>
              <a:rPr lang="zh-CN" altLang="en-US" sz="2800" dirty="0">
                <a:sym typeface="+mn-ea"/>
              </a:rPr>
              <a:t>来访问变长参数了。</a:t>
            </a:r>
            <a:endParaRPr lang="zh-CN" altLang="en-US" sz="2800" dirty="0"/>
          </a:p>
          <a:p>
            <a:pPr lvl="1" algn="just"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select(‘#’,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...)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--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返回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可变参数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的个数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包括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nil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lvl="1" algn="just" fontAlgn="auto">
              <a:lnSpc>
                <a:spcPct val="12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select(n,…)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--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返回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从起点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开始的所有可变参数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7291" y="1860951"/>
            <a:ext cx="3150218" cy="3057178"/>
            <a:chOff x="772940" y="2047875"/>
            <a:chExt cx="3752469" cy="3280602"/>
          </a:xfrm>
        </p:grpSpPr>
        <p:sp>
          <p:nvSpPr>
            <p:cNvPr id="29" name="菱形 28"/>
            <p:cNvSpPr/>
            <p:nvPr/>
          </p:nvSpPr>
          <p:spPr>
            <a:xfrm>
              <a:off x="1017541" y="2047875"/>
              <a:ext cx="3280602" cy="3280602"/>
            </a:xfrm>
            <a:prstGeom prst="diamond">
              <a:avLst/>
            </a:prstGeom>
            <a:solidFill>
              <a:srgbClr val="DCE1E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200000"/>
                </a:lnSpc>
              </a:pP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菱形 37"/>
            <p:cNvSpPr/>
            <p:nvPr/>
          </p:nvSpPr>
          <p:spPr>
            <a:xfrm>
              <a:off x="1244807" y="2047875"/>
              <a:ext cx="3280602" cy="3280602"/>
            </a:xfrm>
            <a:prstGeom prst="diamond">
              <a:avLst/>
            </a:prstGeom>
            <a:noFill/>
            <a:ln w="19050">
              <a:solidFill>
                <a:srgbClr val="C9D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9" name="菱形 48"/>
            <p:cNvSpPr/>
            <p:nvPr/>
          </p:nvSpPr>
          <p:spPr>
            <a:xfrm>
              <a:off x="772940" y="2047875"/>
              <a:ext cx="3280602" cy="3280602"/>
            </a:xfrm>
            <a:prstGeom prst="diamond">
              <a:avLst/>
            </a:prstGeom>
            <a:noFill/>
            <a:ln w="19050">
              <a:solidFill>
                <a:srgbClr val="C9D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MH_SubTitle_1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485438" y="3320229"/>
              <a:ext cx="2138873" cy="583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179705" lvl="0" algn="ctr">
                <a:lnSpc>
                  <a:spcPct val="150000"/>
                </a:lnSpc>
              </a:pPr>
              <a:r>
                <a:rPr lang="zh-CN" altLang="en-US" sz="4000" b="1" dirty="0">
                  <a:solidFill>
                    <a:srgbClr val="1D4E79"/>
                  </a:solidFill>
                  <a:latin typeface="+mn-lt"/>
                  <a:ea typeface="+mn-ea"/>
                  <a:cs typeface="+mn-ea"/>
                  <a:sym typeface="+mn-lt"/>
                </a:rPr>
                <a:t>目录</a:t>
              </a:r>
              <a:endParaRPr lang="en-US" altLang="zh-CN" sz="4000" b="1" dirty="0">
                <a:solidFill>
                  <a:srgbClr val="1D4E79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126333" y="1507520"/>
            <a:ext cx="4393824" cy="565608"/>
            <a:chOff x="5501777" y="706292"/>
            <a:chExt cx="5400000" cy="565608"/>
          </a:xfrm>
        </p:grpSpPr>
        <p:grpSp>
          <p:nvGrpSpPr>
            <p:cNvPr id="3" name="组合 2"/>
            <p:cNvGrpSpPr/>
            <p:nvPr/>
          </p:nvGrpSpPr>
          <p:grpSpPr>
            <a:xfrm>
              <a:off x="5501777" y="706292"/>
              <a:ext cx="5400000" cy="565608"/>
              <a:chOff x="5257176" y="1260694"/>
              <a:chExt cx="5400000" cy="565608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5257176" y="1260694"/>
                <a:ext cx="5400000" cy="565608"/>
              </a:xfrm>
              <a:prstGeom prst="rect">
                <a:avLst/>
              </a:prstGeom>
              <a:solidFill>
                <a:srgbClr val="DCE1E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200000"/>
                  </a:lnSpc>
                </a:pPr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5796071" y="1274549"/>
                <a:ext cx="4018799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1D4E79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  <a:sym typeface="+mn-lt"/>
                  </a:rPr>
                  <a:t>  函数的概念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5603568" y="718705"/>
              <a:ext cx="684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1D4E79"/>
                  </a:solidFill>
                  <a:cs typeface="+mn-ea"/>
                  <a:sym typeface="+mn-lt"/>
                </a:rPr>
                <a:t>01</a:t>
              </a:r>
              <a:endParaRPr lang="zh-CN" altLang="en-US" sz="2800" dirty="0">
                <a:solidFill>
                  <a:srgbClr val="1D4E79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126333" y="2410572"/>
            <a:ext cx="4393824" cy="565608"/>
            <a:chOff x="5501778" y="1799209"/>
            <a:chExt cx="5400001" cy="565608"/>
          </a:xfrm>
        </p:grpSpPr>
        <p:grpSp>
          <p:nvGrpSpPr>
            <p:cNvPr id="4" name="组合 3"/>
            <p:cNvGrpSpPr/>
            <p:nvPr/>
          </p:nvGrpSpPr>
          <p:grpSpPr>
            <a:xfrm>
              <a:off x="5501778" y="1799209"/>
              <a:ext cx="5400001" cy="565608"/>
              <a:chOff x="5257177" y="2353611"/>
              <a:chExt cx="5400001" cy="565608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5257177" y="2353611"/>
                <a:ext cx="5400001" cy="565608"/>
              </a:xfrm>
              <a:prstGeom prst="rect">
                <a:avLst/>
              </a:prstGeom>
              <a:solidFill>
                <a:srgbClr val="DCE1E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200000"/>
                  </a:lnSpc>
                </a:pPr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5775651" y="2394599"/>
                <a:ext cx="4018799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0" algn="l" fontAlgn="base">
                  <a:spcBef>
                    <a:spcPct val="20000"/>
                  </a:spcBef>
                  <a:buClr>
                    <a:schemeClr val="tx2"/>
                  </a:buClr>
                  <a:buSzTx/>
                  <a:buFontTx/>
                  <a:buNone/>
                </a:pPr>
                <a:r>
                  <a:rPr lang="zh-CN" altLang="en-US" sz="2800" b="1" dirty="0">
                    <a:solidFill>
                      <a:srgbClr val="1D4E79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  <a:sym typeface="+mn-lt"/>
                  </a:rPr>
                  <a:t>  多重返回值</a:t>
                </a: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5563668" y="1827024"/>
              <a:ext cx="9026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1D4E79"/>
                  </a:solidFill>
                  <a:cs typeface="+mn-ea"/>
                  <a:sym typeface="+mn-lt"/>
                </a:rPr>
                <a:t>02 </a:t>
              </a:r>
              <a:endParaRPr lang="zh-CN" altLang="en-US" sz="2800" dirty="0">
                <a:solidFill>
                  <a:srgbClr val="1D4E79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126333" y="3349737"/>
            <a:ext cx="4393824" cy="565608"/>
            <a:chOff x="5501777" y="1799209"/>
            <a:chExt cx="5400000" cy="565608"/>
          </a:xfrm>
        </p:grpSpPr>
        <p:grpSp>
          <p:nvGrpSpPr>
            <p:cNvPr id="15" name="组合 14"/>
            <p:cNvGrpSpPr/>
            <p:nvPr/>
          </p:nvGrpSpPr>
          <p:grpSpPr>
            <a:xfrm>
              <a:off x="5501777" y="1799209"/>
              <a:ext cx="5400000" cy="565608"/>
              <a:chOff x="5257176" y="2353611"/>
              <a:chExt cx="5400000" cy="56560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257176" y="2353611"/>
                <a:ext cx="5400000" cy="565608"/>
              </a:xfrm>
              <a:prstGeom prst="rect">
                <a:avLst/>
              </a:prstGeom>
              <a:solidFill>
                <a:srgbClr val="DCE1E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200000"/>
                  </a:lnSpc>
                </a:pPr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775651" y="2394599"/>
                <a:ext cx="4018799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1D4E79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  <a:sym typeface="+mn-lt"/>
                  </a:rPr>
                  <a:t>  变长参数</a:t>
                </a:r>
              </a:p>
            </p:txBody>
          </p:sp>
        </p:grpSp>
        <p:sp>
          <p:nvSpPr>
            <p:cNvPr id="18" name="TextBox 65"/>
            <p:cNvSpPr txBox="1"/>
            <p:nvPr/>
          </p:nvSpPr>
          <p:spPr>
            <a:xfrm>
              <a:off x="5563668" y="1827024"/>
              <a:ext cx="666473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1D4E79"/>
                  </a:solidFill>
                  <a:cs typeface="+mn-ea"/>
                  <a:sym typeface="+mn-lt"/>
                </a:rPr>
                <a:t>03</a:t>
              </a:r>
              <a:endParaRPr lang="zh-CN" altLang="en-US" sz="2800" dirty="0">
                <a:solidFill>
                  <a:srgbClr val="1D4E79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126968" y="4217147"/>
            <a:ext cx="4393824" cy="565608"/>
            <a:chOff x="5501777" y="1799209"/>
            <a:chExt cx="5400000" cy="565608"/>
          </a:xfrm>
        </p:grpSpPr>
        <p:grpSp>
          <p:nvGrpSpPr>
            <p:cNvPr id="6" name="组合 5"/>
            <p:cNvGrpSpPr/>
            <p:nvPr/>
          </p:nvGrpSpPr>
          <p:grpSpPr>
            <a:xfrm>
              <a:off x="5501777" y="1799209"/>
              <a:ext cx="5400000" cy="565608"/>
              <a:chOff x="5257176" y="2353611"/>
              <a:chExt cx="5400000" cy="56560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5257176" y="2353611"/>
                <a:ext cx="5400000" cy="565608"/>
              </a:xfrm>
              <a:prstGeom prst="rect">
                <a:avLst/>
              </a:prstGeom>
              <a:solidFill>
                <a:srgbClr val="DCE1E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200000"/>
                  </a:lnSpc>
                </a:pPr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5775651" y="2394599"/>
                <a:ext cx="4018799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1D4E79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  <a:sym typeface="+mn-lt"/>
                  </a:rPr>
                  <a:t>  具名实参</a:t>
                </a:r>
              </a:p>
            </p:txBody>
          </p:sp>
        </p:grpSp>
        <p:sp>
          <p:nvSpPr>
            <p:cNvPr id="12" name="TextBox 65"/>
            <p:cNvSpPr txBox="1"/>
            <p:nvPr/>
          </p:nvSpPr>
          <p:spPr>
            <a:xfrm>
              <a:off x="5563668" y="1827024"/>
              <a:ext cx="666473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1D4E79"/>
                  </a:solidFill>
                  <a:cs typeface="+mn-ea"/>
                  <a:sym typeface="+mn-lt"/>
                </a:rPr>
                <a:t>04</a:t>
              </a:r>
              <a:endParaRPr lang="zh-CN" altLang="en-US" sz="2800" dirty="0">
                <a:solidFill>
                  <a:srgbClr val="1D4E79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 </a:t>
            </a:r>
            <a:r>
              <a:rPr lang="zh-CN" altLang="en-US" dirty="0">
                <a:sym typeface="+mn-ea"/>
              </a:rPr>
              <a:t>变长参数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8610" y="1303655"/>
            <a:ext cx="7886700" cy="5554345"/>
          </a:xfrm>
        </p:spPr>
        <p:txBody>
          <a:bodyPr/>
          <a:lstStyle/>
          <a:p>
            <a:pPr indent="0" algn="just" fontAlgn="auto">
              <a:lnSpc>
                <a:spcPct val="120000"/>
              </a:lnSpc>
              <a:buNone/>
            </a:pPr>
            <a:r>
              <a:rPr lang="en-US" b="1" dirty="0">
                <a:sym typeface="+mn-ea"/>
              </a:rPr>
              <a:t>function </a:t>
            </a:r>
            <a:r>
              <a:rPr lang="en-US" b="1" dirty="0" err="1">
                <a:sym typeface="+mn-ea"/>
              </a:rPr>
              <a:t>abc</a:t>
            </a:r>
            <a:r>
              <a:rPr lang="en-US" b="1" dirty="0">
                <a:sym typeface="+mn-ea"/>
              </a:rPr>
              <a:t>(...)</a:t>
            </a:r>
          </a:p>
          <a:p>
            <a:pPr indent="0" algn="just" fontAlgn="auto">
              <a:lnSpc>
                <a:spcPct val="120000"/>
              </a:lnSpc>
              <a:buNone/>
            </a:pPr>
            <a:r>
              <a:rPr lang="en-US" b="1" dirty="0">
                <a:sym typeface="+mn-ea"/>
              </a:rPr>
              <a:t>	for </a:t>
            </a:r>
            <a:r>
              <a:rPr lang="en-US" b="1" dirty="0" err="1">
                <a:sym typeface="+mn-ea"/>
              </a:rPr>
              <a:t>i</a:t>
            </a:r>
            <a:r>
              <a:rPr lang="en-US" b="1" dirty="0">
                <a:sym typeface="+mn-ea"/>
              </a:rPr>
              <a:t>=1, select("#",...) do</a:t>
            </a:r>
          </a:p>
          <a:p>
            <a:pPr indent="0" algn="just" fontAlgn="auto">
              <a:lnSpc>
                <a:spcPct val="120000"/>
              </a:lnSpc>
              <a:buNone/>
            </a:pPr>
            <a:r>
              <a:rPr lang="en-US" b="1" dirty="0">
                <a:sym typeface="+mn-ea"/>
              </a:rPr>
              <a:t>		local </a:t>
            </a:r>
            <a:r>
              <a:rPr lang="en-US" b="1" dirty="0" err="1" smtClean="0">
                <a:sym typeface="+mn-ea"/>
              </a:rPr>
              <a:t>arg</a:t>
            </a:r>
            <a:r>
              <a:rPr lang="en-US" b="1" dirty="0" smtClean="0">
                <a:sym typeface="+mn-ea"/>
              </a:rPr>
              <a:t>=select(</a:t>
            </a:r>
            <a:r>
              <a:rPr lang="en-US" b="1" dirty="0" err="1" smtClean="0">
                <a:sym typeface="+mn-ea"/>
              </a:rPr>
              <a:t>i</a:t>
            </a:r>
            <a:r>
              <a:rPr lang="en-US" b="1" dirty="0">
                <a:sym typeface="+mn-ea"/>
              </a:rPr>
              <a:t>,...)</a:t>
            </a:r>
          </a:p>
          <a:p>
            <a:pPr indent="0" algn="just" fontAlgn="auto">
              <a:lnSpc>
                <a:spcPct val="120000"/>
              </a:lnSpc>
              <a:buNone/>
            </a:pPr>
            <a:r>
              <a:rPr lang="en-US" b="1" dirty="0">
                <a:sym typeface="+mn-ea"/>
              </a:rPr>
              <a:t>		print(</a:t>
            </a:r>
            <a:r>
              <a:rPr lang="en-US" b="1" dirty="0" err="1">
                <a:sym typeface="+mn-ea"/>
              </a:rPr>
              <a:t>i,arg</a:t>
            </a:r>
            <a:r>
              <a:rPr lang="en-US" b="1" dirty="0">
                <a:sym typeface="+mn-ea"/>
              </a:rPr>
              <a:t>)</a:t>
            </a:r>
          </a:p>
          <a:p>
            <a:pPr indent="0" algn="just" fontAlgn="auto">
              <a:lnSpc>
                <a:spcPct val="120000"/>
              </a:lnSpc>
              <a:buNone/>
            </a:pPr>
            <a:r>
              <a:rPr lang="en-US" b="1" dirty="0">
                <a:sym typeface="+mn-ea"/>
              </a:rPr>
              <a:t>	end</a:t>
            </a:r>
          </a:p>
          <a:p>
            <a:pPr indent="0" algn="just" fontAlgn="auto">
              <a:lnSpc>
                <a:spcPct val="120000"/>
              </a:lnSpc>
              <a:buNone/>
            </a:pPr>
            <a:r>
              <a:rPr lang="en-US" b="1" dirty="0">
                <a:sym typeface="+mn-ea"/>
              </a:rPr>
              <a:t>end</a:t>
            </a:r>
          </a:p>
          <a:p>
            <a:pPr indent="0" algn="just" fontAlgn="auto">
              <a:lnSpc>
                <a:spcPct val="120000"/>
              </a:lnSpc>
              <a:buNone/>
            </a:pPr>
            <a:endParaRPr lang="en-US" b="1" dirty="0">
              <a:sym typeface="+mn-ea"/>
            </a:endParaRPr>
          </a:p>
          <a:p>
            <a:pPr indent="0" algn="just" fontAlgn="auto">
              <a:lnSpc>
                <a:spcPct val="120000"/>
              </a:lnSpc>
              <a:buNone/>
            </a:pPr>
            <a:r>
              <a:rPr lang="en-US" b="1" dirty="0" err="1">
                <a:sym typeface="+mn-ea"/>
              </a:rPr>
              <a:t>abc</a:t>
            </a:r>
            <a:r>
              <a:rPr lang="en-US" b="1" dirty="0">
                <a:sym typeface="+mn-ea"/>
              </a:rPr>
              <a:t>("111","222","333",nil,"444")</a:t>
            </a:r>
            <a:endParaRPr lang="en-US" sz="2800" b="1" dirty="0">
              <a:sym typeface="+mn-ea"/>
            </a:endParaRPr>
          </a:p>
        </p:txBody>
      </p:sp>
      <p:pic>
        <p:nvPicPr>
          <p:cNvPr id="98308" name="图片 98307" descr="R80M1Q0PAI[}91ZM{NFA65E"/>
          <p:cNvPicPr>
            <a:picLocks noChangeAspect="1"/>
          </p:cNvPicPr>
          <p:nvPr/>
        </p:nvPicPr>
        <p:blipFill rotWithShape="1">
          <a:blip r:embed="rId3"/>
          <a:srcRect t="10529" r="16121" b="11157"/>
          <a:stretch/>
        </p:blipFill>
        <p:spPr>
          <a:xfrm>
            <a:off x="6681216" y="4959044"/>
            <a:ext cx="2255520" cy="15514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 </a:t>
            </a:r>
            <a:r>
              <a:rPr lang="zh-CN" altLang="en-US" dirty="0">
                <a:sym typeface="+mn-ea"/>
              </a:rPr>
              <a:t>变长参数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450" y="1304290"/>
            <a:ext cx="7886700" cy="5554345"/>
          </a:xfrm>
        </p:spPr>
        <p:txBody>
          <a:bodyPr/>
          <a:lstStyle/>
          <a:p>
            <a:pPr algn="just" fontAlgn="base">
              <a:lnSpc>
                <a:spcPct val="120000"/>
              </a:lnSpc>
              <a:buSzPct val="50000"/>
              <a:buFont typeface="Wingdings" panose="05000000000000000000" pitchFamily="2" charset="2"/>
              <a:buChar char="l"/>
            </a:pPr>
            <a:r>
              <a:rPr lang="en-US" altLang="zh-CN" err="1">
                <a:sym typeface="+mn-ea"/>
              </a:rPr>
              <a:t>Lua</a:t>
            </a:r>
            <a:r>
              <a:rPr lang="en-US" altLang="zh-CN" dirty="0">
                <a:sym typeface="+mn-ea"/>
              </a:rPr>
              <a:t> 5.0 </a:t>
            </a:r>
            <a:r>
              <a:rPr lang="zh-CN" altLang="en-US" dirty="0">
                <a:sym typeface="+mn-ea"/>
              </a:rPr>
              <a:t>及以下版本没有提供 </a:t>
            </a:r>
            <a:r>
              <a:rPr lang="zh-CN" altLang="en-US">
                <a:sym typeface="+mn-ea"/>
              </a:rPr>
              <a:t>“</a:t>
            </a:r>
            <a:r>
              <a:rPr lang="en-US" altLang="zh-CN">
                <a:latin typeface="Arial" panose="020B0604020202020204" pitchFamily="34" charset="0"/>
                <a:sym typeface="+mn-ea"/>
              </a:rPr>
              <a:t>…</a:t>
            </a:r>
            <a:r>
              <a:rPr lang="en-US" altLang="zh-CN" dirty="0">
                <a:sym typeface="+mn-ea"/>
              </a:rPr>
              <a:t>” </a:t>
            </a:r>
            <a:r>
              <a:rPr lang="zh-CN" altLang="en-US" dirty="0">
                <a:sym typeface="+mn-ea"/>
              </a:rPr>
              <a:t>表达式，它是通过一个隐含的局部</a:t>
            </a:r>
            <a:r>
              <a:rPr lang="en-US" altLang="zh-CN" dirty="0">
                <a:sym typeface="+mn-ea"/>
              </a:rPr>
              <a:t>table</a:t>
            </a:r>
            <a:r>
              <a:rPr lang="zh-CN" altLang="en-US" dirty="0">
                <a:sym typeface="+mn-ea"/>
              </a:rPr>
              <a:t>类型变量</a:t>
            </a:r>
            <a:r>
              <a:rPr lang="zh-CN" altLang="en-US" err="1">
                <a:sym typeface="+mn-ea"/>
              </a:rPr>
              <a:t>”</a:t>
            </a:r>
            <a:r>
              <a:rPr lang="en-US" altLang="zh-CN" err="1">
                <a:sym typeface="+mn-ea"/>
              </a:rPr>
              <a:t>arg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来接收所有的变长参数，这个</a:t>
            </a:r>
            <a:r>
              <a:rPr lang="en-US" altLang="zh-CN" dirty="0">
                <a:sym typeface="+mn-ea"/>
              </a:rPr>
              <a:t>table</a:t>
            </a:r>
            <a:r>
              <a:rPr lang="zh-CN" altLang="en-US" dirty="0">
                <a:sym typeface="+mn-ea"/>
              </a:rPr>
              <a:t>使用一个名为”</a:t>
            </a:r>
            <a:r>
              <a:rPr lang="en-US" altLang="zh-CN" dirty="0">
                <a:sym typeface="+mn-ea"/>
              </a:rPr>
              <a:t>n”</a:t>
            </a:r>
            <a:r>
              <a:rPr lang="zh-CN" altLang="en-US" dirty="0">
                <a:sym typeface="+mn-ea"/>
              </a:rPr>
              <a:t>的字段，来记录变长参数的总数。</a:t>
            </a:r>
            <a:endParaRPr lang="en-US" sz="2800" b="1" dirty="0">
              <a:solidFill>
                <a:srgbClr val="0070C0"/>
              </a:solidFill>
              <a:sym typeface="+mn-ea"/>
            </a:endParaRPr>
          </a:p>
        </p:txBody>
      </p:sp>
      <p:pic>
        <p:nvPicPr>
          <p:cNvPr id="25603" name="图片 1" descr="O96QW}V1HUZZ1L[5JWAOL~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253" y="3624898"/>
            <a:ext cx="6219825" cy="1762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 </a:t>
            </a:r>
            <a:r>
              <a:rPr lang="zh-CN" altLang="en-US" dirty="0">
                <a:sym typeface="+mn-ea"/>
              </a:rPr>
              <a:t>变长参数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450" y="1304290"/>
            <a:ext cx="7886700" cy="5554345"/>
          </a:xfrm>
        </p:spPr>
        <p:txBody>
          <a:bodyPr/>
          <a:lstStyle/>
          <a:p>
            <a:pPr marL="800100" indent="-457200" algn="just" fontAlgn="auto">
              <a:lnSpc>
                <a:spcPct val="120000"/>
              </a:lnSpc>
              <a:buSzPct val="50000"/>
              <a:buFont typeface="Wingdings" panose="05000000000000000000" charset="0"/>
              <a:buChar char=""/>
            </a:pPr>
            <a:r>
              <a:rPr lang="zh-CN" altLang="en-US" dirty="0">
                <a:sym typeface="+mn-ea"/>
              </a:rPr>
              <a:t>这种旧机制的缺点在于，每当程序调用了一个具有变长参数的函数时，都会创建一个新的 </a:t>
            </a:r>
            <a:r>
              <a:rPr lang="en-US" altLang="zh-CN" dirty="0">
                <a:sym typeface="+mn-ea"/>
              </a:rPr>
              <a:t>table</a:t>
            </a:r>
            <a:r>
              <a:rPr lang="zh-CN" altLang="en-US" dirty="0">
                <a:sym typeface="+mn-ea"/>
              </a:rPr>
              <a:t>，而在新机制中，只有在需要时才会去创建这个用于变长参数访问的</a:t>
            </a:r>
            <a:r>
              <a:rPr lang="en-US" altLang="zh-CN" dirty="0">
                <a:sym typeface="+mn-ea"/>
              </a:rPr>
              <a:t>table</a:t>
            </a:r>
            <a:r>
              <a:rPr lang="zh-CN" altLang="en-US" dirty="0">
                <a:sym typeface="+mn-ea"/>
              </a:rPr>
              <a:t>。</a:t>
            </a:r>
            <a:endParaRPr lang="en-US" sz="2800" b="1" dirty="0">
              <a:solidFill>
                <a:srgbClr val="0070C0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 </a:t>
            </a:r>
            <a:r>
              <a:rPr lang="zh-CN" altLang="en-US" dirty="0">
                <a:sym typeface="+mn-ea"/>
              </a:rPr>
              <a:t>具名实参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450" y="1304290"/>
            <a:ext cx="7886700" cy="5554345"/>
          </a:xfrm>
        </p:spPr>
        <p:txBody>
          <a:bodyPr/>
          <a:lstStyle/>
          <a:p>
            <a:pPr indent="0" algn="just" fontAlgn="base">
              <a:lnSpc>
                <a:spcPct val="120000"/>
              </a:lnSpc>
            </a:pPr>
            <a:r>
              <a:rPr lang="en-US" altLang="zh-CN" sz="2800" err="1">
                <a:sym typeface="+mn-ea"/>
              </a:rPr>
              <a:t>Lua</a:t>
            </a:r>
            <a:r>
              <a:rPr lang="zh-CN" altLang="en-US" sz="2800" dirty="0">
                <a:sym typeface="+mn-ea"/>
              </a:rPr>
              <a:t>的函数参数是和位置相关的，调用时实参会按顺序依次传给形参。</a:t>
            </a:r>
            <a:endParaRPr lang="zh-CN" altLang="en-US" sz="2800" strike="noStrike" noProof="1"/>
          </a:p>
          <a:p>
            <a:pPr indent="0" algn="just" fontAlgn="base">
              <a:lnSpc>
                <a:spcPct val="120000"/>
              </a:lnSpc>
            </a:pPr>
            <a:r>
              <a:rPr lang="zh-CN" altLang="en-US" sz="2800" dirty="0">
                <a:sym typeface="+mn-ea"/>
              </a:rPr>
              <a:t>有时候用名字指定参数是很有用的，比如</a:t>
            </a:r>
            <a:r>
              <a:rPr lang="en-US" altLang="zh-CN" sz="2800" dirty="0">
                <a:sym typeface="+mn-ea"/>
              </a:rPr>
              <a:t>rename</a:t>
            </a:r>
            <a:r>
              <a:rPr lang="zh-CN" altLang="en-US" sz="2800" dirty="0">
                <a:sym typeface="+mn-ea"/>
              </a:rPr>
              <a:t>函数用来给一个文件重命名，有时候我们我们记不清命名前后两个参数的顺序了：</a:t>
            </a:r>
            <a:endParaRPr lang="zh-CN" altLang="en-US" sz="2800" strike="noStrike" noProof="1">
              <a:solidFill>
                <a:srgbClr val="0070C0"/>
              </a:solidFill>
            </a:endParaRPr>
          </a:p>
          <a:p>
            <a:pPr lvl="1" indent="0" algn="just" fontAlgn="base">
              <a:lnSpc>
                <a:spcPct val="120000"/>
              </a:lnSpc>
            </a:pPr>
            <a:r>
              <a:rPr lang="en-US" altLang="zh-CN" sz="2800" err="1">
                <a:sym typeface="+mn-ea"/>
              </a:rPr>
              <a:t>rename(old="temp.lua</a:t>
            </a:r>
            <a:r>
              <a:rPr lang="en-US" altLang="zh-CN" sz="2800">
                <a:sym typeface="+mn-ea"/>
              </a:rPr>
              <a:t>", new="temp1.lua")</a:t>
            </a:r>
            <a:endParaRPr lang="en-US" altLang="zh-CN" sz="2800" strike="noStrike" noProof="1"/>
          </a:p>
          <a:p>
            <a:pPr lvl="1" indent="0" algn="just" fontAlgn="base">
              <a:lnSpc>
                <a:spcPct val="120000"/>
              </a:lnSpc>
            </a:pPr>
            <a:r>
              <a:rPr lang="en-US" altLang="zh-CN" sz="2800" err="1">
                <a:sym typeface="+mn-ea"/>
              </a:rPr>
              <a:t>rename(new="temp1.lua", old="temp.lua</a:t>
            </a:r>
            <a:r>
              <a:rPr lang="en-US" altLang="zh-CN" sz="2800">
                <a:sym typeface="+mn-ea"/>
              </a:rPr>
              <a:t>")</a:t>
            </a:r>
            <a:endParaRPr lang="en-US" sz="2800" b="1" dirty="0">
              <a:solidFill>
                <a:srgbClr val="0070C0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 </a:t>
            </a:r>
            <a:r>
              <a:rPr lang="zh-CN" altLang="en-US" dirty="0">
                <a:sym typeface="+mn-ea"/>
              </a:rPr>
              <a:t>具名实参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450" y="1304290"/>
            <a:ext cx="7886700" cy="4829810"/>
          </a:xfrm>
        </p:spPr>
        <p:txBody>
          <a:bodyPr/>
          <a:lstStyle/>
          <a:p>
            <a:pPr algn="just" fontAlgn="auto">
              <a:lnSpc>
                <a:spcPct val="120000"/>
              </a:lnSpc>
            </a:pPr>
            <a:r>
              <a:rPr lang="en-US" altLang="zh-CN" sz="2800" err="1">
                <a:sym typeface="+mn-ea"/>
              </a:rPr>
              <a:t>Lua</a:t>
            </a:r>
            <a:r>
              <a:rPr lang="zh-CN" altLang="en-US" sz="2800" dirty="0">
                <a:sym typeface="+mn-ea"/>
              </a:rPr>
              <a:t>并不直接支持这种语法</a:t>
            </a:r>
            <a:r>
              <a:rPr lang="en-US" altLang="zh-CN" sz="2800" dirty="0">
                <a:sym typeface="+mn-ea"/>
              </a:rPr>
              <a:t>. </a:t>
            </a:r>
            <a:r>
              <a:rPr lang="zh-CN" altLang="en-US" sz="2800" dirty="0">
                <a:sym typeface="+mn-ea"/>
              </a:rPr>
              <a:t>可以通过将所有的参数放在一个表中，把表作为函数的唯一参数。</a:t>
            </a:r>
            <a:endParaRPr lang="zh-CN" altLang="en-US" sz="2800" dirty="0"/>
          </a:p>
          <a:p>
            <a:pPr marL="457200" lvl="1" indent="0" algn="just" fontAlgn="auto">
              <a:lnSpc>
                <a:spcPct val="120000"/>
              </a:lnSpc>
              <a:buNone/>
            </a:pPr>
            <a:r>
              <a:rPr lang="en-US" altLang="zh-CN" sz="2800" err="1">
                <a:sym typeface="+mn-ea"/>
              </a:rPr>
              <a:t>rename</a:t>
            </a:r>
            <a:r>
              <a:rPr lang="en-US" altLang="zh-CN" sz="2800" err="1">
                <a:solidFill>
                  <a:srgbClr val="0070C0"/>
                </a:solidFill>
                <a:sym typeface="+mn-ea"/>
              </a:rPr>
              <a:t>{</a:t>
            </a:r>
            <a:r>
              <a:rPr lang="en-US" altLang="zh-CN" sz="2800" err="1">
                <a:sym typeface="+mn-ea"/>
              </a:rPr>
              <a:t>old="temp.lua</a:t>
            </a:r>
            <a:r>
              <a:rPr lang="en-US" altLang="zh-CN" sz="2800">
                <a:sym typeface="+mn-ea"/>
              </a:rPr>
              <a:t>", new="temp1.lua"</a:t>
            </a:r>
            <a:r>
              <a:rPr lang="en-US" altLang="zh-CN" sz="2800">
                <a:solidFill>
                  <a:srgbClr val="0070C0"/>
                </a:solidFill>
                <a:sym typeface="+mn-ea"/>
              </a:rPr>
              <a:t>}</a:t>
            </a:r>
            <a:endParaRPr lang="en-US" altLang="zh-CN" sz="2800">
              <a:solidFill>
                <a:srgbClr val="00FF00"/>
              </a:solidFill>
            </a:endParaRPr>
          </a:p>
          <a:p>
            <a:pPr algn="just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+mn-ea"/>
              </a:rPr>
              <a:t>rename</a:t>
            </a:r>
            <a:r>
              <a:rPr lang="zh-CN" altLang="en-US" sz="2800" dirty="0">
                <a:sym typeface="+mn-ea"/>
              </a:rPr>
              <a:t>函数之定义</a:t>
            </a:r>
            <a:endParaRPr lang="zh-CN" altLang="en-US" sz="2800" dirty="0"/>
          </a:p>
          <a:p>
            <a:pPr lvl="1" algn="just" fontAlgn="auto">
              <a:lnSpc>
                <a:spcPct val="120000"/>
              </a:lnSpc>
              <a:buNone/>
            </a:pPr>
            <a:r>
              <a:rPr lang="en-US" altLang="zh-CN" sz="2800" err="1">
                <a:sym typeface="+mn-ea"/>
              </a:rPr>
              <a:t>function rename (arg</a:t>
            </a:r>
            <a:r>
              <a:rPr lang="en-US" altLang="zh-CN" sz="2800">
                <a:sym typeface="+mn-ea"/>
              </a:rPr>
              <a:t>)</a:t>
            </a:r>
            <a:endParaRPr lang="en-US" altLang="zh-CN" sz="2800"/>
          </a:p>
          <a:p>
            <a:pPr marL="457200" lvl="1" indent="0" algn="just" fontAlgn="auto">
              <a:lnSpc>
                <a:spcPct val="120000"/>
              </a:lnSpc>
              <a:buNone/>
            </a:pPr>
            <a:r>
              <a:rPr lang="en-US" altLang="zh-CN" sz="2800" err="1">
                <a:sym typeface="+mn-ea"/>
              </a:rPr>
              <a:t>    return os.rename(arg.old, arg.new</a:t>
            </a:r>
            <a:r>
              <a:rPr lang="en-US" altLang="zh-CN" sz="2800">
                <a:sym typeface="+mn-ea"/>
              </a:rPr>
              <a:t>)</a:t>
            </a:r>
            <a:endParaRPr lang="en-US" altLang="zh-CN" sz="2800"/>
          </a:p>
          <a:p>
            <a:pPr marL="457200" lvl="1" indent="0" algn="just" fontAlgn="auto">
              <a:lnSpc>
                <a:spcPct val="120000"/>
              </a:lnSpc>
              <a:buNone/>
            </a:pPr>
            <a:r>
              <a:rPr lang="en-US" altLang="zh-CN" sz="2800">
                <a:sym typeface="+mn-ea"/>
              </a:rPr>
              <a:t>end</a:t>
            </a:r>
            <a:endParaRPr lang="en-US" sz="2800" b="1" dirty="0">
              <a:solidFill>
                <a:srgbClr val="0070C0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 </a:t>
            </a:r>
            <a:r>
              <a:rPr lang="zh-CN" altLang="en-US" dirty="0">
                <a:sym typeface="+mn-ea"/>
              </a:rPr>
              <a:t>具名实参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450" y="1304290"/>
            <a:ext cx="7886700" cy="4829810"/>
          </a:xfrm>
        </p:spPr>
        <p:txBody>
          <a:bodyPr/>
          <a:lstStyle/>
          <a:p>
            <a:pPr indent="0" algn="just" fontAlgn="auto">
              <a:lnSpc>
                <a:spcPct val="120000"/>
              </a:lnSpc>
            </a:pPr>
            <a:r>
              <a:rPr lang="zh-CN" altLang="en-US" sz="2800" dirty="0">
                <a:sym typeface="+mn-ea"/>
              </a:rPr>
              <a:t>当函数的参数很多的时候，这种函数参数的传递方式很方便的。例如</a:t>
            </a:r>
            <a:r>
              <a:rPr lang="en-US" altLang="zh-CN" sz="2800" dirty="0">
                <a:sym typeface="+mn-ea"/>
              </a:rPr>
              <a:t>GUI</a:t>
            </a:r>
            <a:r>
              <a:rPr lang="zh-CN" altLang="en-US" sz="2800" dirty="0">
                <a:sym typeface="+mn-ea"/>
              </a:rPr>
              <a:t>库中创建窗体面板的函数有很多参数并且大部分参数是可选的，可以用下面这种方式：</a:t>
            </a:r>
            <a:endParaRPr lang="zh-CN" altLang="en-US" sz="2800" dirty="0"/>
          </a:p>
          <a:p>
            <a:pPr marL="914400" lvl="2" indent="0" algn="just" fontAlgn="auto">
              <a:lnSpc>
                <a:spcPct val="120000"/>
              </a:lnSpc>
              <a:buNone/>
            </a:pPr>
            <a:r>
              <a:rPr lang="en-US" altLang="zh-CN" sz="2800">
                <a:sym typeface="+mn-ea"/>
              </a:rPr>
              <a:t>createPanel({</a:t>
            </a:r>
            <a:endParaRPr lang="en-US" altLang="zh-CN" sz="2800"/>
          </a:p>
          <a:p>
            <a:pPr marL="914400" lvl="2" indent="0" algn="just" fontAlgn="auto">
              <a:lnSpc>
                <a:spcPct val="120000"/>
              </a:lnSpc>
              <a:buNone/>
            </a:pPr>
            <a:r>
              <a:rPr lang="en-US" altLang="zh-CN" sz="2800">
                <a:sym typeface="+mn-ea"/>
              </a:rPr>
              <a:t>    x=0, y=0, width=300, height=200,</a:t>
            </a:r>
            <a:endParaRPr lang="en-US" altLang="zh-CN" sz="2800"/>
          </a:p>
          <a:p>
            <a:pPr marL="914400" lvl="2" indent="0" algn="just" fontAlgn="auto">
              <a:lnSpc>
                <a:spcPct val="120000"/>
              </a:lnSpc>
              <a:buNone/>
            </a:pPr>
            <a:r>
              <a:rPr lang="en-US" altLang="zh-CN" sz="2800" err="1">
                <a:sym typeface="+mn-ea"/>
              </a:rPr>
              <a:t>    </a:t>
            </a:r>
            <a:r>
              <a:rPr lang="en-US" altLang="zh-CN" sz="2800">
                <a:sym typeface="+mn-ea"/>
              </a:rPr>
              <a:t>background="blue", border = true</a:t>
            </a:r>
            <a:endParaRPr lang="en-US" altLang="zh-CN" sz="2800"/>
          </a:p>
          <a:p>
            <a:pPr marL="914400" lvl="2" indent="0" algn="just" fontAlgn="auto">
              <a:lnSpc>
                <a:spcPct val="120000"/>
              </a:lnSpc>
              <a:buNone/>
            </a:pPr>
            <a:r>
              <a:rPr lang="en-US" altLang="zh-CN" sz="2800">
                <a:sym typeface="+mn-ea"/>
              </a:rPr>
              <a:t>})</a:t>
            </a:r>
            <a:endParaRPr lang="en-US" altLang="zh-CN" sz="2800" b="1" dirty="0">
              <a:solidFill>
                <a:srgbClr val="0070C0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 </a:t>
            </a:r>
            <a:r>
              <a:rPr lang="zh-CN" altLang="en-US" dirty="0">
                <a:sym typeface="+mn-ea"/>
              </a:rPr>
              <a:t>具名实参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450" y="1304290"/>
            <a:ext cx="7886700" cy="4829810"/>
          </a:xfrm>
        </p:spPr>
        <p:txBody>
          <a:bodyPr/>
          <a:lstStyle/>
          <a:p>
            <a:pPr indent="0" algn="just" fontAlgn="auto">
              <a:lnSpc>
                <a:spcPct val="120000"/>
              </a:lnSpc>
              <a:buNone/>
            </a:pPr>
            <a:r>
              <a:rPr lang="en-US" sz="2800" dirty="0">
                <a:sym typeface="+mn-ea"/>
              </a:rPr>
              <a:t> </a:t>
            </a:r>
            <a:endParaRPr lang="en-US" sz="2800" b="1" dirty="0">
              <a:solidFill>
                <a:srgbClr val="0070C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710" y="1598295"/>
            <a:ext cx="6647815" cy="4044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450" y="1304290"/>
            <a:ext cx="8591550" cy="4829810"/>
          </a:xfrm>
        </p:spPr>
        <p:txBody>
          <a:bodyPr/>
          <a:lstStyle/>
          <a:p>
            <a:pPr lvl="1" fontAlgn="auto">
              <a:lnSpc>
                <a:spcPct val="120000"/>
              </a:lnSpc>
            </a:pPr>
            <a:r>
              <a:rPr lang="en-US" altLang="zh-CN" sz="2800" dirty="0">
                <a:sym typeface="+mn-ea"/>
              </a:rPr>
              <a:t>Lua</a:t>
            </a:r>
            <a:r>
              <a:rPr lang="zh-CN" altLang="en-US" sz="2800" dirty="0">
                <a:sym typeface="+mn-ea"/>
              </a:rPr>
              <a:t>标准库</a:t>
            </a:r>
            <a:endParaRPr lang="zh-CN" altLang="en-US" sz="2800" dirty="0"/>
          </a:p>
          <a:p>
            <a:pPr lvl="1" fontAlgn="auto">
              <a:lnSpc>
                <a:spcPct val="120000"/>
              </a:lnSpc>
            </a:pPr>
            <a:r>
              <a:rPr lang="en-US" altLang="zh-CN" sz="2800" dirty="0">
                <a:sym typeface="+mn-ea"/>
                <a:hlinkClick r:id="rId3"/>
              </a:rPr>
              <a:t>http://www.lua.org/manual/5.0/manual.html#5</a:t>
            </a:r>
            <a:endParaRPr lang="en-US" altLang="zh-CN" sz="2800" dirty="0"/>
          </a:p>
          <a:p>
            <a:pPr lvl="1" fontAlgn="auto">
              <a:lnSpc>
                <a:spcPct val="120000"/>
              </a:lnSpc>
            </a:pPr>
            <a:endParaRPr lang="en-US" altLang="zh-CN" sz="2800" dirty="0"/>
          </a:p>
          <a:p>
            <a:pPr lvl="1" fontAlgn="auto">
              <a:lnSpc>
                <a:spcPct val="120000"/>
              </a:lnSpc>
            </a:pPr>
            <a:r>
              <a:rPr lang="en-US" altLang="zh-CN" sz="2800" dirty="0">
                <a:sym typeface="+mn-ea"/>
              </a:rPr>
              <a:t>Lua API</a:t>
            </a:r>
            <a:endParaRPr lang="en-US" altLang="zh-CN" sz="2800" dirty="0"/>
          </a:p>
          <a:p>
            <a:pPr lvl="1" fontAlgn="auto">
              <a:lnSpc>
                <a:spcPct val="120000"/>
              </a:lnSpc>
            </a:pPr>
            <a:r>
              <a:rPr lang="en-US" altLang="zh-CN" sz="2800" dirty="0">
                <a:sym typeface="+mn-ea"/>
                <a:hlinkClick r:id="rId4"/>
              </a:rPr>
              <a:t>http://www.lua.org/manual/5.0/manual.html#3</a:t>
            </a:r>
            <a:endParaRPr lang="en-US" sz="2800" b="1" dirty="0">
              <a:solidFill>
                <a:srgbClr val="0070C0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ctrTitle" idx="4294967295"/>
          </p:nvPr>
        </p:nvSpPr>
        <p:spPr>
          <a:xfrm>
            <a:off x="2985493" y="2784475"/>
            <a:ext cx="3173015" cy="128905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r">
              <a:defRPr sz="3600">
                <a:solidFill>
                  <a:schemeClr val="tx2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48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THANK YOU</a:t>
            </a:r>
            <a:endParaRPr lang="zh-CN" altLang="en-US" sz="4800" b="1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函数的概念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04025"/>
            <a:ext cx="7886700" cy="4351338"/>
          </a:xfrm>
        </p:spPr>
        <p:txBody>
          <a:bodyPr/>
          <a:lstStyle/>
          <a:p>
            <a:pPr algn="just" fontAlgn="auto">
              <a:lnSpc>
                <a:spcPct val="120000"/>
              </a:lnSpc>
            </a:pPr>
            <a:r>
              <a:rPr lang="zh-CN" altLang="en-US" sz="2800" dirty="0">
                <a:sym typeface="+mn-ea"/>
              </a:rPr>
              <a:t>函数是一种对语言和表达式进行抽象的主要机制。</a:t>
            </a:r>
            <a:endParaRPr lang="zh-CN" altLang="en-US" sz="2800" dirty="0"/>
          </a:p>
          <a:p>
            <a:pPr algn="just" fontAlgn="auto">
              <a:lnSpc>
                <a:spcPct val="120000"/>
              </a:lnSpc>
            </a:pPr>
            <a:r>
              <a:rPr lang="zh-CN" altLang="en-US" sz="2800" dirty="0">
                <a:sym typeface="+mn-ea"/>
              </a:rPr>
              <a:t>有两种用途：</a:t>
            </a:r>
            <a:endParaRPr lang="zh-CN" altLang="en-US" sz="2800" dirty="0"/>
          </a:p>
          <a:p>
            <a:pPr lvl="1" fontAlgn="auto">
              <a:lnSpc>
                <a:spcPct val="120000"/>
              </a:lnSpc>
            </a:pPr>
            <a:r>
              <a:rPr lang="en-US" altLang="zh-CN" sz="2800" dirty="0">
                <a:sym typeface="+mn-ea"/>
              </a:rPr>
              <a:t>1.</a:t>
            </a:r>
            <a:r>
              <a:rPr lang="zh-CN" altLang="en-US" sz="2800" dirty="0">
                <a:sym typeface="+mn-ea"/>
              </a:rPr>
              <a:t>完成指定的任务，这种情况下函数作为调用语句使用；</a:t>
            </a:r>
            <a:endParaRPr lang="zh-CN" altLang="en-US" sz="2800" dirty="0"/>
          </a:p>
          <a:p>
            <a:pPr lvl="1" fontAlgn="auto">
              <a:lnSpc>
                <a:spcPct val="120000"/>
              </a:lnSpc>
            </a:pPr>
            <a:r>
              <a:rPr lang="en-US" altLang="zh-CN" sz="2800" dirty="0">
                <a:sym typeface="+mn-ea"/>
              </a:rPr>
              <a:t>2.</a:t>
            </a:r>
            <a:r>
              <a:rPr lang="zh-CN" altLang="en-US" sz="2800" dirty="0">
                <a:sym typeface="+mn-ea"/>
              </a:rPr>
              <a:t>计算并返回值，这种情况下函数作为赋值语句的表达式使用</a:t>
            </a:r>
            <a:r>
              <a:rPr lang="en-US" altLang="zh-CN" sz="2800" dirty="0">
                <a:sym typeface="+mn-ea"/>
              </a:rPr>
              <a:t>.</a:t>
            </a:r>
            <a:endParaRPr lang="en-US" altLang="zh-CN" sz="2800" dirty="0"/>
          </a:p>
          <a:p>
            <a:pPr lvl="1" fontAlgn="auto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en-US" altLang="zh-CN" sz="2800" dirty="0">
                <a:sym typeface="+mn-ea"/>
              </a:rPr>
              <a:t>print(8*9, 9/8)</a:t>
            </a:r>
            <a:endParaRPr lang="en-US" altLang="zh-CN" sz="2800" dirty="0"/>
          </a:p>
          <a:p>
            <a:pPr lvl="1" fontAlgn="auto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en-US" altLang="zh-CN" sz="2800" dirty="0">
                <a:sym typeface="+mn-ea"/>
              </a:rPr>
              <a:t>a = </a:t>
            </a:r>
            <a:r>
              <a:rPr lang="en-US" altLang="zh-CN" sz="2800" dirty="0" err="1">
                <a:sym typeface="+mn-ea"/>
              </a:rPr>
              <a:t>math.sin</a:t>
            </a:r>
            <a:r>
              <a:rPr lang="en-US" altLang="zh-CN" sz="2800" dirty="0">
                <a:sym typeface="+mn-ea"/>
              </a:rPr>
              <a:t>(3) + </a:t>
            </a:r>
            <a:r>
              <a:rPr lang="en-US" altLang="zh-CN" sz="2800" dirty="0" err="1">
                <a:sym typeface="+mn-ea"/>
              </a:rPr>
              <a:t>math.cos</a:t>
            </a:r>
            <a:r>
              <a:rPr lang="en-US" altLang="zh-CN" sz="2800" dirty="0">
                <a:sym typeface="+mn-ea"/>
              </a:rPr>
              <a:t>(10)</a:t>
            </a:r>
            <a:endParaRPr lang="en-US" altLang="zh-CN" sz="2800" dirty="0"/>
          </a:p>
          <a:p>
            <a:pPr lvl="1" fontAlgn="auto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en-US" altLang="zh-CN" sz="2800" dirty="0">
                <a:sym typeface="+mn-ea"/>
              </a:rPr>
              <a:t>print(</a:t>
            </a:r>
            <a:r>
              <a:rPr lang="en-US" altLang="zh-CN" sz="2800" dirty="0" err="1">
                <a:sym typeface="+mn-ea"/>
              </a:rPr>
              <a:t>os.date</a:t>
            </a:r>
            <a:r>
              <a:rPr lang="en-US" altLang="zh-CN" sz="2800" dirty="0">
                <a:sym typeface="+mn-ea"/>
              </a:rPr>
              <a:t>())</a:t>
            </a:r>
            <a:endParaRPr lang="zh-CN" altLang="en-US" sz="2800" dirty="0"/>
          </a:p>
          <a:p>
            <a:pPr algn="just"/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函数的概念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04025"/>
            <a:ext cx="7886700" cy="4351338"/>
          </a:xfrm>
        </p:spPr>
        <p:txBody>
          <a:bodyPr/>
          <a:lstStyle/>
          <a:p>
            <a:pPr algn="just" fontAlgn="auto">
              <a:lnSpc>
                <a:spcPct val="120000"/>
              </a:lnSpc>
            </a:pPr>
            <a:r>
              <a:rPr lang="zh-CN" altLang="en-US" dirty="0">
                <a:sym typeface="+mn-ea"/>
              </a:rPr>
              <a:t>必须将所有参数放到一对</a:t>
            </a:r>
            <a:r>
              <a:rPr lang="zh-CN" altLang="en-US" dirty="0">
                <a:solidFill>
                  <a:srgbClr val="0070C0"/>
                </a:solidFill>
                <a:sym typeface="+mn-ea"/>
              </a:rPr>
              <a:t>圆括号</a:t>
            </a:r>
            <a:r>
              <a:rPr lang="zh-CN" altLang="en-US" dirty="0">
                <a:sym typeface="+mn-ea"/>
              </a:rPr>
              <a:t>中</a:t>
            </a:r>
            <a:endParaRPr lang="zh-CN" altLang="en-US" dirty="0"/>
          </a:p>
          <a:p>
            <a:pPr algn="just" fontAlgn="auto">
              <a:lnSpc>
                <a:spcPct val="120000"/>
              </a:lnSpc>
            </a:pPr>
            <a:r>
              <a:rPr lang="zh-CN" altLang="en-US" dirty="0">
                <a:sym typeface="+mn-ea"/>
              </a:rPr>
              <a:t>即使调用函数时没有参数,也</a:t>
            </a:r>
            <a:r>
              <a:rPr lang="zh-CN" altLang="en-US" dirty="0">
                <a:solidFill>
                  <a:srgbClr val="0070C0"/>
                </a:solidFill>
                <a:sym typeface="+mn-ea"/>
              </a:rPr>
              <a:t>必须写出一对空括号</a:t>
            </a:r>
            <a:endParaRPr lang="zh-CN" altLang="en-US" dirty="0">
              <a:solidFill>
                <a:srgbClr val="0070C0"/>
              </a:solidFill>
            </a:endParaRPr>
          </a:p>
          <a:p>
            <a:pPr algn="just" fontAlgn="auto">
              <a:lnSpc>
                <a:spcPct val="120000"/>
              </a:lnSpc>
            </a:pPr>
            <a:r>
              <a:rPr lang="zh-CN" altLang="en-US" dirty="0">
                <a:sym typeface="+mn-ea"/>
              </a:rPr>
              <a:t>例外:若函数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只有一个参数</a:t>
            </a:r>
            <a:r>
              <a:rPr lang="zh-CN" altLang="en-US" dirty="0">
                <a:sym typeface="+mn-ea"/>
              </a:rPr>
              <a:t>,并且此参数为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一个字符串常量</a:t>
            </a:r>
            <a:r>
              <a:rPr lang="zh-CN" altLang="en-US" dirty="0">
                <a:sym typeface="+mn-ea"/>
              </a:rPr>
              <a:t>或者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table构造式</a:t>
            </a:r>
            <a:r>
              <a:rPr lang="zh-CN" altLang="en-US" dirty="0">
                <a:sym typeface="+mn-ea"/>
              </a:rPr>
              <a:t>,则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圆括号可省略</a:t>
            </a:r>
            <a:r>
              <a:rPr lang="zh-CN" altLang="en-US" dirty="0">
                <a:sym typeface="+mn-ea"/>
              </a:rPr>
              <a:t>.</a:t>
            </a:r>
            <a:endParaRPr lang="zh-CN" altLang="en-US" dirty="0"/>
          </a:p>
          <a:p>
            <a:pPr algn="just"/>
            <a:endParaRPr lang="zh-CN" altLang="en-US" sz="2800" b="1" dirty="0"/>
          </a:p>
        </p:txBody>
      </p:sp>
      <p:pic>
        <p:nvPicPr>
          <p:cNvPr id="8196" name="图片 3" descr="519[7J]UUE~IR66SPO6(JC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40" y="4368165"/>
            <a:ext cx="7488238" cy="1651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函数的概念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04290"/>
            <a:ext cx="7886700" cy="5554345"/>
          </a:xfrm>
        </p:spPr>
        <p:txBody>
          <a:bodyPr/>
          <a:lstStyle/>
          <a:p>
            <a:pPr algn="just" fontAlgn="auto">
              <a:lnSpc>
                <a:spcPct val="120000"/>
              </a:lnSpc>
            </a:pPr>
            <a:r>
              <a:rPr lang="zh-CN" altLang="en-US" sz="2800" dirty="0">
                <a:sym typeface="+mn-ea"/>
              </a:rPr>
              <a:t>函数是划分游戏脚本功能的主要工具。</a:t>
            </a:r>
            <a:endParaRPr lang="zh-CN" altLang="en-US" sz="2800" dirty="0"/>
          </a:p>
          <a:p>
            <a:pPr algn="just" fontAlgn="auto">
              <a:lnSpc>
                <a:spcPct val="120000"/>
              </a:lnSpc>
            </a:pPr>
            <a:r>
              <a:rPr lang="zh-CN" altLang="en-US" sz="2800" dirty="0">
                <a:sym typeface="+mn-ea"/>
              </a:rPr>
              <a:t>函数的定义以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function</a:t>
            </a:r>
            <a:r>
              <a:rPr lang="zh-CN" altLang="en-US" sz="2800" dirty="0">
                <a:solidFill>
                  <a:srgbClr val="0070C0"/>
                </a:solidFill>
                <a:sym typeface="+mn-ea"/>
              </a:rPr>
              <a:t>关键字</a:t>
            </a:r>
            <a:r>
              <a:rPr lang="zh-CN" altLang="en-US" sz="2800" dirty="0">
                <a:sym typeface="+mn-ea"/>
              </a:rPr>
              <a:t>开始，后面是函数名称，然后是传递给函数的参数列表，参数可缺省，且参数放在()内。函数的定义以end关键字结束。</a:t>
            </a:r>
            <a:endParaRPr lang="zh-CN" altLang="en-US" sz="2800" dirty="0"/>
          </a:p>
          <a:p>
            <a:pPr marL="914400" lvl="2" indent="0" fontAlgn="auto">
              <a:lnSpc>
                <a:spcPct val="120000"/>
              </a:lnSpc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sym typeface="+mn-ea"/>
              </a:rPr>
              <a:t>function</a:t>
            </a:r>
            <a:r>
              <a:rPr lang="en-US" altLang="zh-CN" sz="2800" dirty="0" smtClean="0">
                <a:solidFill>
                  <a:srgbClr val="0070C0"/>
                </a:solidFill>
                <a:sym typeface="+mn-ea"/>
              </a:rPr>
              <a:t> </a:t>
            </a:r>
            <a:r>
              <a:rPr lang="en-US" altLang="zh-CN" sz="2800" dirty="0">
                <a:sym typeface="+mn-ea"/>
              </a:rPr>
              <a:t>Wow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()</a:t>
            </a:r>
            <a:endParaRPr lang="en-US" altLang="zh-CN" sz="2800" dirty="0"/>
          </a:p>
          <a:p>
            <a:pPr marL="914400" lvl="2" indent="0" fontAlgn="auto">
              <a:lnSpc>
                <a:spcPct val="120000"/>
              </a:lnSpc>
              <a:buNone/>
            </a:pPr>
            <a:r>
              <a:rPr lang="en-US" altLang="zh-CN" sz="2800" dirty="0">
                <a:sym typeface="+mn-ea"/>
              </a:rPr>
              <a:t>        print(“</a:t>
            </a:r>
            <a:r>
              <a:rPr lang="en-US" altLang="zh-CN" sz="2800" dirty="0" err="1">
                <a:sym typeface="+mn-ea"/>
              </a:rPr>
              <a:t>Wow,that</a:t>
            </a:r>
            <a:r>
              <a:rPr lang="en-US" altLang="zh-CN" sz="2800" dirty="0">
                <a:sym typeface="+mn-ea"/>
              </a:rPr>
              <a:t> was awesome”)</a:t>
            </a:r>
            <a:endParaRPr lang="en-US" altLang="zh-CN" sz="2800" dirty="0"/>
          </a:p>
          <a:p>
            <a:pPr marL="914400" lvl="2" indent="0" fontAlgn="auto">
              <a:lnSpc>
                <a:spcPct val="120000"/>
              </a:lnSpc>
              <a:buNone/>
            </a:pPr>
            <a:r>
              <a:rPr lang="en-US" altLang="zh-CN" sz="2800" dirty="0">
                <a:sym typeface="+mn-ea"/>
              </a:rPr>
              <a:t>        print(“  ”)</a:t>
            </a:r>
            <a:endParaRPr lang="en-US" altLang="zh-CN" sz="2800" dirty="0"/>
          </a:p>
          <a:p>
            <a:pPr marL="914400" lvl="2" indent="0" fontAlgn="auto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rgbClr val="0000FF"/>
                </a:solidFill>
                <a:sym typeface="+mn-ea"/>
              </a:rPr>
              <a:t>end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marL="0" indent="0" algn="just">
              <a:buNone/>
            </a:pP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函数的概念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450" y="1304290"/>
            <a:ext cx="7886700" cy="5554345"/>
          </a:xfrm>
        </p:spPr>
        <p:txBody>
          <a:bodyPr/>
          <a:lstStyle/>
          <a:p>
            <a:pPr indent="0" algn="just" fontAlgn="auto">
              <a:lnSpc>
                <a:spcPct val="120000"/>
              </a:lnSpc>
            </a:pPr>
            <a:r>
              <a:rPr lang="en-US" altLang="zh-CN" sz="2800" dirty="0" err="1">
                <a:sym typeface="+mn-ea"/>
              </a:rPr>
              <a:t>Lua</a:t>
            </a:r>
            <a:r>
              <a:rPr lang="zh-CN" altLang="en-US" sz="2800" dirty="0">
                <a:sym typeface="+mn-ea"/>
              </a:rPr>
              <a:t>函数</a:t>
            </a:r>
            <a:r>
              <a:rPr lang="zh-CN" altLang="en-US" sz="2800" dirty="0">
                <a:solidFill>
                  <a:srgbClr val="0070C0"/>
                </a:solidFill>
                <a:sym typeface="+mn-ea"/>
              </a:rPr>
              <a:t>实参</a:t>
            </a:r>
            <a:r>
              <a:rPr lang="zh-CN" altLang="en-US" sz="2800" dirty="0">
                <a:sym typeface="+mn-ea"/>
              </a:rPr>
              <a:t>和</a:t>
            </a:r>
            <a:r>
              <a:rPr lang="zh-CN" altLang="en-US" sz="2800" dirty="0">
                <a:solidFill>
                  <a:srgbClr val="0070C0"/>
                </a:solidFill>
                <a:sym typeface="+mn-ea"/>
              </a:rPr>
              <a:t>形参</a:t>
            </a:r>
            <a:r>
              <a:rPr lang="zh-CN" altLang="en-US" sz="2800" dirty="0">
                <a:sym typeface="+mn-ea"/>
              </a:rPr>
              <a:t>的匹配与</a:t>
            </a:r>
            <a:r>
              <a:rPr lang="zh-CN" altLang="en-US" sz="2800" dirty="0">
                <a:solidFill>
                  <a:srgbClr val="0070C0"/>
                </a:solidFill>
                <a:sym typeface="+mn-ea"/>
              </a:rPr>
              <a:t>多重赋值</a:t>
            </a:r>
            <a:r>
              <a:rPr lang="zh-CN" altLang="en-US" sz="2800" dirty="0">
                <a:sym typeface="+mn-ea"/>
              </a:rPr>
              <a:t>语句类似，</a:t>
            </a:r>
            <a:r>
              <a:rPr lang="zh-CN" altLang="en-US" sz="2800" dirty="0">
                <a:solidFill>
                  <a:srgbClr val="0000FF"/>
                </a:solidFill>
                <a:sym typeface="+mn-ea"/>
              </a:rPr>
              <a:t>多余部分被忽略，缺少部分用</a:t>
            </a:r>
            <a:r>
              <a:rPr lang="en-US" altLang="zh-CN" sz="2800" dirty="0">
                <a:solidFill>
                  <a:srgbClr val="0000FF"/>
                </a:solidFill>
                <a:sym typeface="+mn-ea"/>
              </a:rPr>
              <a:t>nil</a:t>
            </a:r>
            <a:r>
              <a:rPr lang="zh-CN" altLang="en-US" sz="2800" dirty="0">
                <a:solidFill>
                  <a:srgbClr val="0000FF"/>
                </a:solidFill>
                <a:sym typeface="+mn-ea"/>
              </a:rPr>
              <a:t>补足</a:t>
            </a:r>
            <a:r>
              <a:rPr lang="zh-CN" altLang="en-US" sz="2800" dirty="0">
                <a:sym typeface="+mn-ea"/>
              </a:rPr>
              <a:t>。函数的参数是局部变量，在调用结束时被回收。</a:t>
            </a:r>
            <a:endParaRPr lang="zh-CN" altLang="en-US" sz="2800" dirty="0"/>
          </a:p>
          <a:p>
            <a:pPr lvl="1" indent="0" algn="just" fontAlgn="auto">
              <a:lnSpc>
                <a:spcPct val="120000"/>
              </a:lnSpc>
              <a:buNone/>
            </a:pPr>
            <a:r>
              <a:rPr lang="en-US" altLang="zh-CN" sz="2800" dirty="0">
                <a:solidFill>
                  <a:srgbClr val="0070C0"/>
                </a:solidFill>
                <a:sym typeface="+mn-ea"/>
              </a:rPr>
              <a:t>function f(a, b) return a or b end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lvl="1" indent="0" algn="just" fontAlgn="auto">
              <a:lnSpc>
                <a:spcPct val="120000"/>
              </a:lnSpc>
              <a:buNone/>
            </a:pPr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调用              参数</a:t>
            </a:r>
            <a:endParaRPr lang="zh-CN" altLang="en-US" sz="2800" dirty="0"/>
          </a:p>
          <a:p>
            <a:pPr lvl="1" indent="0" algn="just" fontAlgn="auto">
              <a:lnSpc>
                <a:spcPct val="120000"/>
              </a:lnSpc>
              <a:buNone/>
            </a:pPr>
            <a:r>
              <a:rPr lang="en-US" altLang="zh-CN" sz="2800" dirty="0">
                <a:sym typeface="+mn-ea"/>
              </a:rPr>
              <a:t>f(3)             a=3, b=nil</a:t>
            </a:r>
            <a:endParaRPr lang="en-US" altLang="zh-CN" sz="2800" dirty="0"/>
          </a:p>
          <a:p>
            <a:pPr lvl="1" indent="0" algn="just" fontAlgn="auto">
              <a:lnSpc>
                <a:spcPct val="120000"/>
              </a:lnSpc>
              <a:buNone/>
            </a:pPr>
            <a:r>
              <a:rPr lang="en-US" altLang="zh-CN" sz="2800" dirty="0">
                <a:sym typeface="+mn-ea"/>
              </a:rPr>
              <a:t>f(3, 4)          a=3, b=4</a:t>
            </a:r>
            <a:endParaRPr lang="en-US" altLang="zh-CN" sz="2800" dirty="0"/>
          </a:p>
          <a:p>
            <a:pPr lvl="1" indent="0" algn="just" fontAlgn="auto">
              <a:lnSpc>
                <a:spcPct val="120000"/>
              </a:lnSpc>
              <a:buNone/>
            </a:pPr>
            <a:r>
              <a:rPr lang="en-US" altLang="zh-CN" sz="2800" dirty="0">
                <a:sym typeface="+mn-ea"/>
              </a:rPr>
              <a:t>f(3, 4, 5)       a=3, b=4   (5 </a:t>
            </a:r>
            <a:r>
              <a:rPr lang="zh-CN" altLang="en-US" sz="2800" dirty="0">
                <a:sym typeface="+mn-ea"/>
              </a:rPr>
              <a:t>被废弃</a:t>
            </a:r>
            <a:r>
              <a:rPr lang="en-US" altLang="zh-CN" sz="2800" dirty="0">
                <a:sym typeface="+mn-ea"/>
              </a:rPr>
              <a:t>)</a:t>
            </a:r>
            <a:endParaRPr lang="en-US" altLang="zh-CN" sz="2800" dirty="0"/>
          </a:p>
          <a:p>
            <a:pPr marL="0" indent="0" algn="just" fontAlgn="auto">
              <a:lnSpc>
                <a:spcPct val="120000"/>
              </a:lnSpc>
              <a:buNone/>
            </a:pP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 </a:t>
            </a:r>
            <a:r>
              <a:rPr lang="zh-CN" altLang="en-US" dirty="0">
                <a:sym typeface="+mn-ea"/>
              </a:rPr>
              <a:t>多重返回值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450" y="1304290"/>
            <a:ext cx="7886700" cy="5554345"/>
          </a:xfrm>
        </p:spPr>
        <p:txBody>
          <a:bodyPr/>
          <a:lstStyle/>
          <a:p>
            <a:pPr algn="just" fontAlgn="auto">
              <a:lnSpc>
                <a:spcPct val="120000"/>
              </a:lnSpc>
            </a:pPr>
            <a:r>
              <a:rPr lang="en-US" altLang="zh-CN" sz="2800" dirty="0" err="1">
                <a:solidFill>
                  <a:srgbClr val="0070C0"/>
                </a:solidFill>
                <a:sym typeface="+mn-ea"/>
              </a:rPr>
              <a:t>Lua</a:t>
            </a:r>
            <a:r>
              <a:rPr lang="zh-CN" altLang="en-US" sz="2800" dirty="0">
                <a:solidFill>
                  <a:srgbClr val="0070C0"/>
                </a:solidFill>
                <a:sym typeface="+mn-ea"/>
              </a:rPr>
              <a:t>函数可以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返回多个</a:t>
            </a:r>
            <a:r>
              <a:rPr lang="zh-CN" altLang="en-US" sz="2800" dirty="0">
                <a:solidFill>
                  <a:srgbClr val="0070C0"/>
                </a:solidFill>
                <a:sym typeface="+mn-ea"/>
              </a:rPr>
              <a:t>结果值</a:t>
            </a:r>
            <a:endParaRPr lang="zh-CN" altLang="en-US" sz="2800" dirty="0">
              <a:solidFill>
                <a:srgbClr val="0070C0"/>
              </a:solidFill>
            </a:endParaRPr>
          </a:p>
          <a:p>
            <a:pPr lvl="1" algn="just" fontAlgn="auto">
              <a:lnSpc>
                <a:spcPct val="120000"/>
              </a:lnSpc>
            </a:pPr>
            <a:r>
              <a:rPr lang="zh-CN" altLang="en-US" sz="2800" dirty="0">
                <a:sym typeface="+mn-ea"/>
              </a:rPr>
              <a:t>例</a:t>
            </a:r>
            <a:r>
              <a:rPr lang="en-US" altLang="zh-CN" sz="2800" dirty="0">
                <a:sym typeface="+mn-ea"/>
              </a:rPr>
              <a:t>:</a:t>
            </a:r>
            <a:r>
              <a:rPr lang="en-US" altLang="zh-CN" sz="2800" dirty="0" err="1">
                <a:sym typeface="+mn-ea"/>
              </a:rPr>
              <a:t>string.find</a:t>
            </a:r>
            <a:r>
              <a:rPr lang="zh-CN" altLang="en-US" sz="2800" dirty="0">
                <a:sym typeface="+mn-ea"/>
              </a:rPr>
              <a:t>，其返回匹配串“开始和结束的下标”（如果不存在匹配串返回</a:t>
            </a:r>
            <a:r>
              <a:rPr lang="en-US" altLang="zh-CN" sz="2800" dirty="0">
                <a:sym typeface="+mn-ea"/>
              </a:rPr>
              <a:t>nil</a:t>
            </a:r>
            <a:r>
              <a:rPr lang="zh-CN" altLang="en-US" sz="2800" dirty="0">
                <a:sym typeface="+mn-ea"/>
              </a:rPr>
              <a:t>）。</a:t>
            </a:r>
            <a:endParaRPr lang="zh-CN" altLang="en-US" sz="2800" dirty="0"/>
          </a:p>
          <a:p>
            <a:pPr lvl="1" algn="just" fontAlgn="auto">
              <a:lnSpc>
                <a:spcPct val="120000"/>
              </a:lnSpc>
            </a:pPr>
            <a:r>
              <a:rPr lang="pt-BR" altLang="zh-CN" sz="2800" dirty="0">
                <a:sym typeface="+mn-ea"/>
              </a:rPr>
              <a:t>s, e = string.find("hello Lua users", "Lua")</a:t>
            </a:r>
            <a:endParaRPr lang="pt-BR" altLang="zh-CN" sz="2800" dirty="0"/>
          </a:p>
          <a:p>
            <a:pPr lvl="1" algn="just" fontAlgn="auto">
              <a:lnSpc>
                <a:spcPct val="120000"/>
              </a:lnSpc>
            </a:pPr>
            <a:r>
              <a:rPr lang="pt-BR" altLang="zh-CN" sz="2800" dirty="0">
                <a:sym typeface="+mn-ea"/>
              </a:rPr>
              <a:t>print(s, e)       --&gt; 7  9</a:t>
            </a:r>
            <a:endParaRPr lang="pt-BR" altLang="zh-CN" sz="2800" dirty="0"/>
          </a:p>
          <a:p>
            <a:pPr algn="just" fontAlgn="auto">
              <a:lnSpc>
                <a:spcPct val="120000"/>
              </a:lnSpc>
            </a:pPr>
            <a:r>
              <a:rPr lang="en-US" altLang="zh-CN" sz="2800" dirty="0" err="1">
                <a:sym typeface="+mn-ea"/>
              </a:rPr>
              <a:t>Lua</a:t>
            </a:r>
            <a:r>
              <a:rPr lang="zh-CN" altLang="en-US" sz="2800" dirty="0">
                <a:sym typeface="+mn-ea"/>
              </a:rPr>
              <a:t>函数中，</a:t>
            </a:r>
            <a:r>
              <a:rPr lang="zh-CN" altLang="en-US" sz="2800" dirty="0">
                <a:solidFill>
                  <a:srgbClr val="0000FF"/>
                </a:solidFill>
                <a:sym typeface="+mn-ea"/>
              </a:rPr>
              <a:t>在</a:t>
            </a:r>
            <a:r>
              <a:rPr lang="en-US" altLang="zh-CN" sz="2800" dirty="0">
                <a:solidFill>
                  <a:srgbClr val="0000FF"/>
                </a:solidFill>
                <a:sym typeface="+mn-ea"/>
              </a:rPr>
              <a:t>return</a:t>
            </a:r>
            <a:r>
              <a:rPr lang="zh-CN" altLang="en-US" sz="2800" dirty="0">
                <a:solidFill>
                  <a:srgbClr val="0000FF"/>
                </a:solidFill>
                <a:sym typeface="+mn-ea"/>
              </a:rPr>
              <a:t>后列出要返回的值的列表即可返回多个结果。多个返回值用逗号隔开。</a:t>
            </a:r>
            <a:endParaRPr lang="zh-CN" altLang="en-US" sz="2800" dirty="0">
              <a:solidFill>
                <a:srgbClr val="0000FF"/>
              </a:solidFill>
            </a:endParaRPr>
          </a:p>
          <a:p>
            <a:pPr marL="0" indent="0" algn="just" fontAlgn="auto">
              <a:lnSpc>
                <a:spcPct val="120000"/>
              </a:lnSpc>
              <a:buNone/>
            </a:pP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 </a:t>
            </a:r>
            <a:r>
              <a:rPr lang="zh-CN" altLang="en-US" dirty="0">
                <a:sym typeface="+mn-ea"/>
              </a:rPr>
              <a:t>多重返回值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450" y="1304290"/>
            <a:ext cx="7886700" cy="5554345"/>
          </a:xfrm>
        </p:spPr>
        <p:txBody>
          <a:bodyPr/>
          <a:lstStyle/>
          <a:p>
            <a:pPr algn="just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以下函数返回数组中最大的元素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并返回该元素的位置</a:t>
            </a:r>
            <a:r>
              <a:rPr lang="en-US" altLang="zh-CN" dirty="0">
                <a:sym typeface="+mn-ea"/>
              </a:rPr>
              <a:t>.</a:t>
            </a:r>
            <a:endParaRPr lang="zh-CN" altLang="en-US" dirty="0"/>
          </a:p>
          <a:p>
            <a:pPr algn="just" fontAlgn="auto">
              <a:lnSpc>
                <a:spcPct val="120000"/>
              </a:lnSpc>
              <a:buNone/>
            </a:pPr>
            <a:endParaRPr lang="zh-CN" altLang="en-US" sz="2800" b="1" dirty="0"/>
          </a:p>
        </p:txBody>
      </p:sp>
      <p:pic>
        <p:nvPicPr>
          <p:cNvPr id="12291" name="图片 1" descr="5W9VQVARI%JJ3C}{$)`$7)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618" y="2735263"/>
            <a:ext cx="5735637" cy="32400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2 </a:t>
            </a:r>
            <a:r>
              <a:rPr lang="zh-CN" altLang="en-US" dirty="0">
                <a:sym typeface="+mn-ea"/>
              </a:rPr>
              <a:t>多重返回值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450" y="1304290"/>
            <a:ext cx="7886700" cy="5554345"/>
          </a:xfrm>
        </p:spPr>
        <p:txBody>
          <a:bodyPr/>
          <a:lstStyle/>
          <a:p>
            <a:pPr fontAlgn="auto">
              <a:lnSpc>
                <a:spcPct val="120000"/>
              </a:lnSpc>
            </a:pPr>
            <a:r>
              <a:rPr lang="en-US" altLang="zh-CN" sz="2800" dirty="0">
                <a:sym typeface="+mn-ea"/>
              </a:rPr>
              <a:t>Lua</a:t>
            </a:r>
            <a:r>
              <a:rPr lang="zh-CN" altLang="en-US" sz="2800" dirty="0">
                <a:sym typeface="+mn-ea"/>
              </a:rPr>
              <a:t>总是调整函数返回值的个数以适用调用环境</a:t>
            </a:r>
            <a:r>
              <a:rPr lang="en-US" altLang="zh-CN" sz="2800" dirty="0">
                <a:sym typeface="+mn-ea"/>
              </a:rPr>
              <a:t>.</a:t>
            </a:r>
            <a:r>
              <a:rPr lang="zh-CN" altLang="en-US" sz="2800" dirty="0">
                <a:sym typeface="+mn-ea"/>
              </a:rPr>
              <a:t>假设有如下三个函数</a:t>
            </a:r>
            <a:endParaRPr lang="zh-CN" altLang="en-US" sz="2800" dirty="0"/>
          </a:p>
          <a:p>
            <a:pPr lvl="1" fontAlgn="auto">
              <a:lnSpc>
                <a:spcPct val="120000"/>
              </a:lnSpc>
            </a:pPr>
            <a:r>
              <a:rPr lang="en-US" altLang="zh-CN" sz="2800" dirty="0">
                <a:sym typeface="+mn-ea"/>
              </a:rPr>
              <a:t>function f0 () end          </a:t>
            </a:r>
            <a:endParaRPr lang="en-US" altLang="zh-CN" sz="2800" dirty="0"/>
          </a:p>
          <a:p>
            <a:pPr lvl="1" fontAlgn="auto">
              <a:lnSpc>
                <a:spcPct val="120000"/>
              </a:lnSpc>
              <a:buNone/>
            </a:pPr>
            <a:r>
              <a:rPr lang="en-US" altLang="zh-CN" sz="2800" dirty="0">
                <a:sym typeface="+mn-ea"/>
              </a:rPr>
              <a:t>					--</a:t>
            </a:r>
            <a:r>
              <a:rPr lang="zh-CN" altLang="en-US" sz="2800" dirty="0">
                <a:sym typeface="+mn-ea"/>
              </a:rPr>
              <a:t>无返回值</a:t>
            </a:r>
            <a:endParaRPr lang="zh-CN" altLang="en-US" sz="2800" dirty="0"/>
          </a:p>
          <a:p>
            <a:pPr lvl="1" fontAlgn="auto">
              <a:lnSpc>
                <a:spcPct val="120000"/>
              </a:lnSpc>
            </a:pPr>
            <a:r>
              <a:rPr lang="en-US" altLang="zh-CN" sz="2800" dirty="0">
                <a:sym typeface="+mn-ea"/>
              </a:rPr>
              <a:t>function f1 () return ‘a’ end   </a:t>
            </a:r>
            <a:endParaRPr lang="en-US" altLang="zh-CN" sz="2800" dirty="0"/>
          </a:p>
          <a:p>
            <a:pPr lvl="1" fontAlgn="auto">
              <a:lnSpc>
                <a:spcPct val="120000"/>
              </a:lnSpc>
              <a:buNone/>
            </a:pPr>
            <a:r>
              <a:rPr lang="en-US" altLang="zh-CN" sz="2800" dirty="0">
                <a:sym typeface="+mn-ea"/>
              </a:rPr>
              <a:t>					--1</a:t>
            </a:r>
            <a:r>
              <a:rPr lang="zh-CN" altLang="en-US" sz="2800" dirty="0">
                <a:sym typeface="+mn-ea"/>
              </a:rPr>
              <a:t>个返回值</a:t>
            </a:r>
            <a:endParaRPr lang="zh-CN" altLang="en-US" sz="2800" dirty="0"/>
          </a:p>
          <a:p>
            <a:pPr lvl="1" fontAlgn="auto">
              <a:lnSpc>
                <a:spcPct val="120000"/>
              </a:lnSpc>
            </a:pPr>
            <a:r>
              <a:rPr lang="en-US" altLang="zh-CN" sz="2800" dirty="0">
                <a:sym typeface="+mn-ea"/>
              </a:rPr>
              <a:t>function f2 () return '</a:t>
            </a:r>
            <a:r>
              <a:rPr lang="en-US" altLang="zh-CN" sz="2800" dirty="0" err="1">
                <a:sym typeface="+mn-ea"/>
              </a:rPr>
              <a:t>a','b</a:t>
            </a:r>
            <a:r>
              <a:rPr lang="en-US" altLang="zh-CN" sz="2800" dirty="0">
                <a:sym typeface="+mn-ea"/>
              </a:rPr>
              <a:t>' end    </a:t>
            </a:r>
            <a:endParaRPr lang="en-US" altLang="zh-CN" sz="2800" dirty="0"/>
          </a:p>
          <a:p>
            <a:pPr lvl="1" fontAlgn="auto">
              <a:lnSpc>
                <a:spcPct val="120000"/>
              </a:lnSpc>
              <a:buNone/>
            </a:pPr>
            <a:r>
              <a:rPr lang="en-US" altLang="zh-CN" sz="2800" dirty="0">
                <a:sym typeface="+mn-ea"/>
              </a:rPr>
              <a:t>					--2</a:t>
            </a:r>
            <a:r>
              <a:rPr lang="zh-CN" altLang="en-US" sz="2800" dirty="0">
                <a:sym typeface="+mn-ea"/>
              </a:rPr>
              <a:t>个返回值</a:t>
            </a:r>
            <a:endParaRPr lang="zh-CN" altLang="en-US" sz="2800" dirty="0"/>
          </a:p>
          <a:p>
            <a:pPr algn="just" fontAlgn="auto">
              <a:lnSpc>
                <a:spcPct val="120000"/>
              </a:lnSpc>
              <a:buNone/>
            </a:pP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淡色系教学课件答辩PPT模板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6165814"/>
  <p:tag name="MH_LIBRARY" val="GRAPHIC"/>
  <p:tag name="MH_TYPE" val="Sub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530,&quot;width&quot;:11277.499212598424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tbtigdm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3811</TotalTime>
  <Words>1358</Words>
  <Application>Microsoft Office PowerPoint</Application>
  <PresentationFormat>全屏显示(4:3)</PresentationFormat>
  <Paragraphs>178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等线</vt:lpstr>
      <vt:lpstr>楷体</vt:lpstr>
      <vt:lpstr>宋体</vt:lpstr>
      <vt:lpstr>微软雅黑</vt:lpstr>
      <vt:lpstr>字魂59号-创粗黑</vt:lpstr>
      <vt:lpstr>Arial</vt:lpstr>
      <vt:lpstr>Calibri</vt:lpstr>
      <vt:lpstr>Times New Roman</vt:lpstr>
      <vt:lpstr>Wingdings</vt:lpstr>
      <vt:lpstr>Office 主题​​</vt:lpstr>
      <vt:lpstr>脚本语言</vt:lpstr>
      <vt:lpstr>PowerPoint 演示文稿</vt:lpstr>
      <vt:lpstr>1 函数的概念</vt:lpstr>
      <vt:lpstr>1 函数的概念</vt:lpstr>
      <vt:lpstr>1 函数的概念</vt:lpstr>
      <vt:lpstr>1 函数的概念</vt:lpstr>
      <vt:lpstr>2 多重返回值</vt:lpstr>
      <vt:lpstr>2 多重返回值</vt:lpstr>
      <vt:lpstr> 2 多重返回值</vt:lpstr>
      <vt:lpstr>2 多重返回值</vt:lpstr>
      <vt:lpstr>2 多重返回值</vt:lpstr>
      <vt:lpstr>2 多重返回值</vt:lpstr>
      <vt:lpstr>2 多重返回值</vt:lpstr>
      <vt:lpstr>2 多重返回值</vt:lpstr>
      <vt:lpstr>2 多重返回值</vt:lpstr>
      <vt:lpstr>2 多重返回值</vt:lpstr>
      <vt:lpstr>2 多重返回值</vt:lpstr>
      <vt:lpstr>3 变长参数</vt:lpstr>
      <vt:lpstr>3 变长参数</vt:lpstr>
      <vt:lpstr>3 变长参数</vt:lpstr>
      <vt:lpstr>3 变长参数</vt:lpstr>
      <vt:lpstr>3 变长参数</vt:lpstr>
      <vt:lpstr>4 具名实参</vt:lpstr>
      <vt:lpstr>4 具名实参</vt:lpstr>
      <vt:lpstr>4 具名实参</vt:lpstr>
      <vt:lpstr>4 具名实参</vt:lpstr>
      <vt:lpstr>PowerPoint 演示文稿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简约淡色</dc:title>
  <dc:creator>ljw</dc:creator>
  <cp:lastModifiedBy>A</cp:lastModifiedBy>
  <cp:revision>493</cp:revision>
  <dcterms:created xsi:type="dcterms:W3CDTF">2018-06-23T18:08:00Z</dcterms:created>
  <dcterms:modified xsi:type="dcterms:W3CDTF">2022-09-25T08:44:24Z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2052-11.1.0.10938</vt:lpwstr>
  </property>
  <property fmtid="{D5CDD505-2E9C-101B-9397-08002B2CF9AE}" pid="4" name="ICV">
    <vt:lpwstr>C210C486B4764308BDB1BAF87F4728A2</vt:lpwstr>
  </property>
</Properties>
</file>