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6" r:id="rId3"/>
    <p:sldId id="309" r:id="rId4"/>
    <p:sldId id="294" r:id="rId5"/>
    <p:sldId id="297" r:id="rId6"/>
    <p:sldId id="311" r:id="rId7"/>
    <p:sldId id="308" r:id="rId8"/>
    <p:sldId id="298" r:id="rId9"/>
    <p:sldId id="299" r:id="rId10"/>
    <p:sldId id="300" r:id="rId11"/>
    <p:sldId id="310" r:id="rId12"/>
    <p:sldId id="301" r:id="rId13"/>
    <p:sldId id="303" r:id="rId14"/>
    <p:sldId id="304" r:id="rId15"/>
    <p:sldId id="305" r:id="rId16"/>
    <p:sldId id="306" r:id="rId17"/>
    <p:sldId id="281" r:id="rId18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导读" id="{1D028A71-8C7C-4C2F-9948-555FDD98228E}">
          <p14:sldIdLst>
            <p14:sldId id="256"/>
            <p14:sldId id="266"/>
          </p14:sldIdLst>
        </p14:section>
        <p14:section name="C API概述" id="{93D41D3A-D116-4FCA-9546-04F0086E62FB}">
          <p14:sldIdLst>
            <p14:sldId id="309"/>
            <p14:sldId id="294"/>
          </p14:sldIdLst>
        </p14:section>
        <p14:section name="Lua环境" id="{1A90254F-4CC5-4ABC-A93C-B84EB51C689B}">
          <p14:sldIdLst>
            <p14:sldId id="297"/>
            <p14:sldId id="311"/>
            <p14:sldId id="308"/>
            <p14:sldId id="298"/>
            <p14:sldId id="299"/>
          </p14:sldIdLst>
        </p14:section>
        <p14:section name="Lua的stack栈" id="{4D732CC9-E976-4C26-9D9B-728798DDFED8}">
          <p14:sldIdLst>
            <p14:sldId id="300"/>
            <p14:sldId id="310"/>
            <p14:sldId id="301"/>
            <p14:sldId id="303"/>
            <p14:sldId id="304"/>
            <p14:sldId id="305"/>
            <p14:sldId id="306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4679A7"/>
    <a:srgbClr val="0000FF"/>
    <a:srgbClr val="FF00FF"/>
    <a:srgbClr val="1D4E79"/>
    <a:srgbClr val="DBDDDF"/>
    <a:srgbClr val="E7E8EC"/>
    <a:srgbClr val="C4CBCF"/>
    <a:srgbClr val="E8E8EA"/>
    <a:srgbClr val="E7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6" autoAdjust="0"/>
    <p:restoredTop sz="91082" autoAdjust="0"/>
  </p:normalViewPr>
  <p:slideViewPr>
    <p:cSldViewPr snapToGrid="0">
      <p:cViewPr varScale="1">
        <p:scale>
          <a:sx n="80" d="100"/>
          <a:sy n="80" d="100"/>
        </p:scale>
        <p:origin x="1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78D93-B2F5-414C-8B16-0FE8599C9B0D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1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150F6-95C6-422D-8E88-741A4713EC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25495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95530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虚拟栈 以解决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之间交换数据时 动态与静态类型系统的不匹配 和 自动与手动内存管理的不一致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这两个问题。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都是对栈中的值进行操作。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56053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开头的函数一定能用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开头的函数实现。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luaL_newstate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打开一个新的、完全独立的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状态，自动制定一个用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malloc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/free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实现的内存分配函数。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打开标准库的函数叫做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luaL_openlibs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Lua</a:t>
            </a:r>
            <a:r>
              <a:rPr lang="zh-CN" altLang="en-US" dirty="0" smtClean="0">
                <a:effectLst/>
              </a:rPr>
              <a:t>使用自动内存管理，该管理使用基于</a:t>
            </a:r>
            <a:r>
              <a:rPr lang="en-US" altLang="zh-CN" dirty="0" err="1" smtClean="0">
                <a:effectLst/>
              </a:rPr>
              <a:t>Lua</a:t>
            </a:r>
            <a:r>
              <a:rPr lang="zh-CN" altLang="en-US" dirty="0" smtClean="0">
                <a:effectLst/>
              </a:rPr>
              <a:t>内置的某些算法的垃圾收集。自动内存管理收集，作为开发人员 </a:t>
            </a:r>
            <a:r>
              <a:rPr lang="en-US" altLang="zh-CN" dirty="0" smtClean="0">
                <a:effectLst/>
              </a:rPr>
              <a:t>-</a:t>
            </a:r>
          </a:p>
          <a:p>
            <a:r>
              <a:rPr lang="zh-CN" altLang="en-US" dirty="0" smtClean="0">
                <a:effectLst/>
              </a:rPr>
              <a:t>无需担心为对象分配内存。</a:t>
            </a:r>
          </a:p>
          <a:p>
            <a:r>
              <a:rPr lang="zh-CN" altLang="en-US" dirty="0" smtClean="0">
                <a:effectLst/>
              </a:rPr>
              <a:t>除非将其设置为零，否则无需在不再需要时释放它们。</a:t>
            </a:r>
          </a:p>
          <a:p>
            <a:r>
              <a:rPr lang="en-US" altLang="zh-CN" dirty="0" err="1" smtClean="0">
                <a:effectLst/>
              </a:rPr>
              <a:t>Lua</a:t>
            </a:r>
            <a:r>
              <a:rPr lang="zh-CN" altLang="en-US" dirty="0" smtClean="0">
                <a:effectLst/>
              </a:rPr>
              <a:t>使用垃圾收集器它在后台会时不时地运行，收集和销毁</a:t>
            </a:r>
            <a:r>
              <a:rPr lang="en-US" altLang="zh-CN" dirty="0" err="1" smtClean="0">
                <a:effectLst/>
              </a:rPr>
              <a:t>Lua</a:t>
            </a:r>
            <a:r>
              <a:rPr lang="zh-CN" altLang="en-US" dirty="0" smtClean="0">
                <a:effectLst/>
              </a:rPr>
              <a:t>程序访问的死对象。</a:t>
            </a:r>
          </a:p>
          <a:p>
            <a:r>
              <a:rPr lang="zh-CN" altLang="en-US" dirty="0" smtClean="0">
                <a:effectLst/>
              </a:rPr>
              <a:t>包括表，用户数据，函数，线程，字符串等在内的所有对象都需要进行自动内存管理。 </a:t>
            </a:r>
            <a:r>
              <a:rPr lang="en-US" altLang="zh-CN" dirty="0" err="1" smtClean="0">
                <a:effectLst/>
              </a:rPr>
              <a:t>Lua</a:t>
            </a:r>
            <a:r>
              <a:rPr lang="zh-CN" altLang="en-US" dirty="0" smtClean="0">
                <a:effectLst/>
              </a:rPr>
              <a:t>使用增量标记和扫描收集器，它使用两个数字来控制其垃圾收集周期，即垃圾收集器暂停和垃圾收集器步骤倍增器。 这些值以百分比表示，值</a:t>
            </a:r>
            <a:r>
              <a:rPr lang="en-US" altLang="zh-CN" dirty="0" smtClean="0">
                <a:effectLst/>
              </a:rPr>
              <a:t>100</a:t>
            </a:r>
            <a:r>
              <a:rPr lang="zh-CN" altLang="en-US" dirty="0" smtClean="0">
                <a:effectLst/>
              </a:rPr>
              <a:t>通常在内部等于</a:t>
            </a:r>
            <a:r>
              <a:rPr lang="en-US" altLang="zh-CN" dirty="0" smtClean="0">
                <a:effectLst/>
              </a:rPr>
              <a:t>1.</a:t>
            </a:r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1057147" y="322258"/>
            <a:ext cx="4490357" cy="6086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rgbClr val="1D4E79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1.1 </a:t>
            </a:r>
            <a:r>
              <a:rPr lang="zh-CN" altLang="en-US" dirty="0"/>
              <a:t>单击此处输入标题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38784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单击此处输入正文内容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017" y="246191"/>
            <a:ext cx="1610552" cy="428905"/>
          </a:xfrm>
          <a:prstGeom prst="rect">
            <a:avLst/>
          </a:prstGeom>
          <a:effectLst/>
        </p:spPr>
      </p:pic>
      <p:sp>
        <p:nvSpPr>
          <p:cNvPr id="2" name="직사각형 45"/>
          <p:cNvSpPr/>
          <p:nvPr userDrawn="1"/>
        </p:nvSpPr>
        <p:spPr>
          <a:xfrm>
            <a:off x="1155691" y="926468"/>
            <a:ext cx="7987689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65825" y="344810"/>
            <a:ext cx="700355" cy="715368"/>
            <a:chOff x="271835" y="158747"/>
            <a:chExt cx="694345" cy="986891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307407" y="179469"/>
              <a:ext cx="640351" cy="936517"/>
              <a:chOff x="307407" y="179469"/>
              <a:chExt cx="640351" cy="936517"/>
            </a:xfrm>
          </p:grpSpPr>
          <p:sp>
            <p:nvSpPr>
              <p:cNvPr id="11" name="菱形 10"/>
              <p:cNvSpPr/>
              <p:nvPr userDrawn="1"/>
            </p:nvSpPr>
            <p:spPr>
              <a:xfrm>
                <a:off x="307407" y="290088"/>
                <a:ext cx="540877" cy="721169"/>
              </a:xfrm>
              <a:prstGeom prst="diamond">
                <a:avLst/>
              </a:prstGeom>
              <a:solidFill>
                <a:srgbClr val="467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1D4E79"/>
                  </a:solidFill>
                </a:endParaRPr>
              </a:p>
            </p:txBody>
          </p:sp>
          <p:sp>
            <p:nvSpPr>
              <p:cNvPr id="12" name="菱形 11"/>
              <p:cNvSpPr/>
              <p:nvPr userDrawn="1"/>
            </p:nvSpPr>
            <p:spPr>
              <a:xfrm>
                <a:off x="736287" y="179469"/>
                <a:ext cx="211471" cy="281961"/>
              </a:xfrm>
              <a:prstGeom prst="diamond">
                <a:avLst/>
              </a:prstGeom>
              <a:solidFill>
                <a:srgbClr val="C9D2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菱形 12"/>
              <p:cNvSpPr/>
              <p:nvPr userDrawn="1"/>
            </p:nvSpPr>
            <p:spPr>
              <a:xfrm>
                <a:off x="719729" y="844284"/>
                <a:ext cx="203777" cy="27170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rgbClr val="DCE1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菱形 13"/>
            <p:cNvSpPr/>
            <p:nvPr userDrawn="1"/>
          </p:nvSpPr>
          <p:spPr>
            <a:xfrm>
              <a:off x="271835" y="246192"/>
              <a:ext cx="608793" cy="811724"/>
            </a:xfrm>
            <a:prstGeom prst="diamond">
              <a:avLst/>
            </a:prstGeom>
            <a:noFill/>
            <a:ln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1D4E79"/>
                </a:solidFill>
              </a:endParaRPr>
            </a:p>
          </p:txBody>
        </p:sp>
        <p:sp>
          <p:nvSpPr>
            <p:cNvPr id="15" name="菱形 14"/>
            <p:cNvSpPr/>
            <p:nvPr userDrawn="1"/>
          </p:nvSpPr>
          <p:spPr>
            <a:xfrm>
              <a:off x="718216" y="158747"/>
              <a:ext cx="247964" cy="330618"/>
            </a:xfrm>
            <a:prstGeom prst="diamond">
              <a:avLst/>
            </a:prstGeom>
            <a:noFill/>
            <a:ln>
              <a:solidFill>
                <a:srgbClr val="DBDD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/>
          </p:nvSpPr>
          <p:spPr>
            <a:xfrm>
              <a:off x="693173" y="809341"/>
              <a:ext cx="252223" cy="336297"/>
            </a:xfrm>
            <a:prstGeom prst="diamond">
              <a:avLst/>
            </a:prstGeom>
            <a:noFill/>
            <a:ln>
              <a:solidFill>
                <a:srgbClr val="DCE1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6" y="0"/>
            <a:ext cx="9140447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6591142" y="2439292"/>
            <a:ext cx="816881" cy="17270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63" y="205063"/>
            <a:ext cx="2823946" cy="734974"/>
          </a:xfrm>
          <a:prstGeom prst="rect">
            <a:avLst/>
          </a:prstGeom>
          <a:effectLst/>
        </p:spPr>
      </p:pic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739218" y="20374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/>
            </a:lvl1pPr>
          </a:lstStyle>
          <a:p>
            <a:endParaRPr lang="zh-CN" altLang="en-US"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脚本语言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3487" y="3116580"/>
            <a:ext cx="6188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noProof="1" smtClean="0">
                <a:latin typeface="楷体" panose="02010609060101010101" charset="-122"/>
                <a:ea typeface="楷体" panose="02010609060101010101" charset="-122"/>
              </a:rPr>
              <a:t>Lua环境与lua API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7" y="322258"/>
            <a:ext cx="5783268" cy="60861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3.1 </a:t>
            </a:r>
            <a:r>
              <a:rPr lang="zh-CN" altLang="en-US" noProof="1" smtClean="0"/>
              <a:t>lua 的stack栈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714" y="1533172"/>
            <a:ext cx="8082213" cy="4663092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 smtClean="0"/>
              <a:t>Lua和C语言之间存在的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两大差异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rgbClr val="FF0000"/>
                </a:solidFill>
              </a:rPr>
              <a:t>内存管理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rgbClr val="FF0000"/>
                </a:solidFill>
              </a:rPr>
              <a:t>语言类型</a:t>
            </a:r>
            <a:r>
              <a:rPr lang="zh-CN" altLang="en-US" sz="2400" dirty="0" smtClean="0"/>
              <a:t>。Lua使用垃圾回收机制进行自动内存管理，而C语言要求显示释放内存进行手动内存管理；Lua是动态类型</a:t>
            </a:r>
            <a:r>
              <a:rPr lang="zh-CN" altLang="en-US" sz="2400" dirty="0"/>
              <a:t>语言，在运行</a:t>
            </a:r>
            <a:r>
              <a:rPr lang="zh-CN" altLang="en-US" sz="2400" dirty="0" smtClean="0"/>
              <a:t>期间做</a:t>
            </a:r>
            <a:r>
              <a:rPr lang="zh-CN" altLang="en-US" sz="2400" dirty="0"/>
              <a:t>数据类型</a:t>
            </a:r>
            <a:r>
              <a:rPr lang="zh-CN" altLang="en-US" sz="2400" dirty="0" smtClean="0"/>
              <a:t>检查，变量不需要声明数据类型，而C</a:t>
            </a:r>
            <a:r>
              <a:rPr lang="zh-CN" altLang="en-US" sz="2400" dirty="0"/>
              <a:t>是静态类型</a:t>
            </a:r>
            <a:r>
              <a:rPr lang="zh-CN" altLang="en-US" sz="2400" dirty="0" smtClean="0"/>
              <a:t>语言，需要在编译期间检查数据类型，所以变量声明时要指明数据类型。</a:t>
            </a:r>
            <a:endParaRPr lang="en-US" altLang="zh-CN" sz="2400" dirty="0" smtClean="0"/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noProof="1" smtClean="0">
                <a:latin typeface="Times New Roman" panose="02020603050405020304" charset="0"/>
              </a:rPr>
              <a:t>为解决上述问题，</a:t>
            </a:r>
            <a:r>
              <a:rPr lang="en-US" altLang="zh-CN" sz="2400" noProof="1" smtClean="0">
                <a:latin typeface="Times New Roman" panose="02020603050405020304" charset="0"/>
              </a:rPr>
              <a:t>Lua</a:t>
            </a:r>
            <a:r>
              <a:rPr lang="zh-CN" altLang="en-US" sz="2400" noProof="1">
                <a:latin typeface="Times New Roman" panose="02020603050405020304" charset="0"/>
              </a:rPr>
              <a:t>和</a:t>
            </a:r>
            <a:r>
              <a:rPr lang="en-US" altLang="zh-CN" sz="2400" noProof="1" smtClean="0">
                <a:latin typeface="Times New Roman" panose="02020603050405020304" charset="0"/>
              </a:rPr>
              <a:t>C</a:t>
            </a:r>
            <a:r>
              <a:rPr lang="zh-CN" altLang="en-US" sz="2400" dirty="0" smtClean="0"/>
              <a:t>通过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</a:rPr>
              <a:t>虚拟栈</a:t>
            </a:r>
            <a:r>
              <a:rPr lang="en-US" altLang="zh-CN" sz="2400" b="1" noProof="1">
                <a:solidFill>
                  <a:srgbClr val="FF0000"/>
                </a:solidFill>
                <a:latin typeface="Times New Roman" panose="02020603050405020304" charset="0"/>
              </a:rPr>
              <a:t>(virtual stack)</a:t>
            </a:r>
            <a:r>
              <a:rPr lang="zh-CN" altLang="en-US" sz="2400" noProof="1" smtClean="0">
                <a:latin typeface="Times New Roman" panose="02020603050405020304" charset="0"/>
              </a:rPr>
              <a:t>进行数据</a:t>
            </a:r>
            <a:r>
              <a:rPr lang="zh-CN" altLang="en-US" sz="2400" dirty="0" smtClean="0"/>
              <a:t>交互</a:t>
            </a:r>
            <a:r>
              <a:rPr lang="zh-CN" altLang="en-US" sz="2400" noProof="1" smtClean="0">
                <a:latin typeface="Times New Roman" panose="02020603050405020304" charset="0"/>
              </a:rPr>
              <a:t>。</a:t>
            </a:r>
            <a:r>
              <a:rPr lang="zh-CN" altLang="en-US" sz="2400" noProof="1"/>
              <a:t>几乎</a:t>
            </a:r>
            <a:r>
              <a:rPr lang="zh-CN" altLang="en-US" sz="2400" dirty="0" smtClean="0"/>
              <a:t>所有的</a:t>
            </a:r>
            <a:r>
              <a:rPr lang="en-US" altLang="zh-CN" sz="2400" dirty="0" smtClean="0"/>
              <a:t>API</a:t>
            </a:r>
            <a:r>
              <a:rPr lang="zh-CN" altLang="en-US" sz="2400" dirty="0"/>
              <a:t>都是对栈中的值进行操作</a:t>
            </a:r>
            <a:r>
              <a:rPr lang="zh-CN" altLang="en-US" sz="2400" dirty="0" smtClean="0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7" y="322258"/>
            <a:ext cx="5783268" cy="60861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3.1 </a:t>
            </a:r>
            <a:r>
              <a:rPr lang="zh-CN" altLang="en-US" noProof="1" smtClean="0"/>
              <a:t>lua 的stack栈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40666"/>
            <a:ext cx="8253663" cy="5353223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 smtClean="0"/>
              <a:t>Lua严格按照</a:t>
            </a:r>
            <a:r>
              <a:rPr lang="zh-CN" altLang="en-US" sz="2400" dirty="0" smtClean="0">
                <a:solidFill>
                  <a:srgbClr val="FF0000"/>
                </a:solidFill>
              </a:rPr>
              <a:t>LIFO</a:t>
            </a:r>
            <a:r>
              <a:rPr lang="zh-CN" altLang="en-US" sz="2400" dirty="0" smtClean="0"/>
              <a:t>规范操作这个栈。在Lua中，</a:t>
            </a:r>
            <a:r>
              <a:rPr lang="zh-CN" altLang="en-US" sz="2400" dirty="0" smtClean="0">
                <a:solidFill>
                  <a:srgbClr val="FF0000"/>
                </a:solidFill>
              </a:rPr>
              <a:t>Lua只会改变栈顶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/>
              <a:t>为了将C类型的值压入栈，或者从栈中获取不同类型的值，需要</a:t>
            </a:r>
            <a:r>
              <a:rPr lang="zh-CN" altLang="en-US" sz="2400" b="1" dirty="0"/>
              <a:t>为每种类型定义一个特定的函数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用索引来访问栈中的元素。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栈底为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，依次往上增加，也可用负数索引，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元素，以栈顶为参照，向下索引。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endParaRPr lang="zh-CN" altLang="en-US" sz="2400" dirty="0"/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3561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7" y="322258"/>
            <a:ext cx="5783268" cy="608614"/>
          </a:xfrm>
        </p:spPr>
        <p:txBody>
          <a:bodyPr>
            <a:normAutofit/>
          </a:bodyPr>
          <a:lstStyle/>
          <a:p>
            <a:r>
              <a:rPr lang="en-US" altLang="zh-CN" noProof="1" smtClean="0"/>
              <a:t>3.2 </a:t>
            </a:r>
            <a:r>
              <a:rPr lang="zh-CN" altLang="en-US" noProof="1" smtClean="0"/>
              <a:t>向栈中压入元素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100" y="1306421"/>
            <a:ext cx="8978900" cy="4662579"/>
          </a:xfrm>
        </p:spPr>
        <p:txBody>
          <a:bodyPr/>
          <a:lstStyle/>
          <a:p>
            <a:pPr marL="266700" lvl="1" indent="-177800">
              <a:lnSpc>
                <a:spcPct val="120000"/>
              </a:lnSpc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通常都是以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lua_push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开头来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命名：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lvl="1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lua_push</a:t>
            </a:r>
            <a:r>
              <a:rPr lang="zh-CN" altLang="en-US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nil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(lua_State *L)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lvl="1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lua_push</a:t>
            </a:r>
            <a:r>
              <a:rPr lang="zh-CN" altLang="en-US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boolean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(lua_State *L, int bool)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lvl="1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lua_push</a:t>
            </a:r>
            <a:r>
              <a:rPr lang="zh-CN" altLang="en-US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number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(lua_State *L, lua_Number n)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lvl="1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lua_</a:t>
            </a:r>
            <a:r>
              <a:rPr lang="zh-CN" altLang="en-US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push</a:t>
            </a:r>
            <a:r>
              <a:rPr lang="zh-CN" altLang="en-US" b="1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integer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(lua_State *L, lua_Integer n)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66700" lvl="1"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zh-CN" altLang="en-US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zh-CN" altLang="en-US" noProof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lua_push</a:t>
            </a:r>
            <a:r>
              <a:rPr lang="zh-CN" altLang="en-US" b="1" noProof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zh-CN" altLang="en-US" noProof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(lua_State *L, const char *s)</a:t>
            </a:r>
            <a:r>
              <a:rPr lang="zh-CN" altLang="en-US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noProof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lvl="1"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oid </a:t>
            </a:r>
            <a:r>
              <a:rPr lang="zh-CN" altLang="en-US" noProof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lua_push</a:t>
            </a:r>
            <a:r>
              <a:rPr lang="zh-CN" altLang="en-US" b="1" noProof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zh-CN" altLang="en-US" b="1" noProof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zh-CN" altLang="en-US" noProof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(lua_State *L, const char *s,  size_t  length);</a:t>
            </a:r>
            <a:endParaRPr lang="en-US" altLang="zh-CN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lvl="1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noProof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//</a:t>
            </a:r>
            <a:r>
              <a:rPr lang="zh-CN" altLang="en-US" noProof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压入字符串及</a:t>
            </a:r>
            <a:r>
              <a:rPr lang="zh-CN" altLang="en-US" noProof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长度</a:t>
            </a:r>
            <a:endParaRPr lang="zh-CN" alt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lvl="1" indent="0">
              <a:lnSpc>
                <a:spcPct val="120000"/>
              </a:lnSpc>
              <a:spcBef>
                <a:spcPts val="1200"/>
              </a:spcBef>
              <a:buNone/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7" y="322258"/>
            <a:ext cx="5783268" cy="608614"/>
          </a:xfrm>
        </p:spPr>
        <p:txBody>
          <a:bodyPr>
            <a:normAutofit/>
          </a:bodyPr>
          <a:lstStyle/>
          <a:p>
            <a:r>
              <a:rPr lang="en-US" altLang="zh-CN" noProof="1" smtClean="0"/>
              <a:t>3.3 </a:t>
            </a:r>
            <a:r>
              <a:rPr lang="zh-CN" altLang="en-US" noProof="1" smtClean="0"/>
              <a:t>获取栈元素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281020"/>
            <a:ext cx="8515350" cy="4903879"/>
          </a:xfrm>
        </p:spPr>
        <p:txBody>
          <a:bodyPr/>
          <a:lstStyle/>
          <a:p>
            <a:pPr marL="0" indent="457200" algn="just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Lua_tostring(L,-1)将栈顶的值作为一个字符串返回。</a:t>
            </a:r>
          </a:p>
          <a:p>
            <a:pPr marL="0" indent="457200" algn="just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Lua_is*检查一个元素是否为特定的类型。如:</a:t>
            </a:r>
          </a:p>
          <a:p>
            <a:pPr marL="0" lvl="1" indent="45720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lua_isnumber, lua_isstring, lua_istable 等</a:t>
            </a:r>
          </a:p>
          <a:p>
            <a:pPr marL="0" indent="457200" algn="just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lua_type 返回栈中元素的类型，返回值为类型常量：</a:t>
            </a:r>
          </a:p>
          <a:p>
            <a:pPr marL="0" lvl="1" indent="45720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LUA_TNIL、LUA_TBOOLEAN、LUA_TNUMBER、LUA_TSTRING、LUA_TTABLE、LUA_TFUNCTION、LUA_TUSERDATA以及LUA_TTHREAD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7" y="322258"/>
            <a:ext cx="5783268" cy="608614"/>
          </a:xfrm>
        </p:spPr>
        <p:txBody>
          <a:bodyPr>
            <a:normAutofit/>
          </a:bodyPr>
          <a:lstStyle/>
          <a:p>
            <a:r>
              <a:rPr lang="en-US" altLang="zh-CN" noProof="1" smtClean="0"/>
              <a:t>3.3 </a:t>
            </a:r>
            <a:r>
              <a:rPr lang="zh-CN" altLang="en-US" noProof="1" smtClean="0"/>
              <a:t>获取栈中元素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" y="1306420"/>
            <a:ext cx="8788400" cy="5335012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中指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位置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上的元素转换为对应类型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/>
              <a:t>不会</a:t>
            </a:r>
            <a:r>
              <a:rPr lang="zh-CN" altLang="en-US" sz="2400" dirty="0"/>
              <a:t>改变栈的</a:t>
            </a:r>
            <a:r>
              <a:rPr lang="zh-CN" altLang="en-US" sz="2400" dirty="0" smtClean="0"/>
              <a:t>大小和内容。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通常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lua_to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开头来命名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程序中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可以用这些接口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传递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的数据。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5113" lvl="2" indent="-265113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lua_to</a:t>
            </a:r>
            <a:r>
              <a:rPr lang="zh-CN" altLang="en-US" sz="2400" b="1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boolean</a:t>
            </a:r>
            <a:r>
              <a:rPr lang="zh-CN" altLang="en-US" sz="2400" dirty="0" smtClean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(lua_State *L, int index)</a:t>
            </a:r>
            <a:r>
              <a:rPr lang="zh-CN" altLang="en-US" sz="2400" dirty="0" smtClean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将栈中</a:t>
            </a:r>
            <a:r>
              <a:rPr lang="en-US" altLang="zh-CN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位置的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值转换为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布尔值 </a:t>
            </a:r>
            <a:endParaRPr lang="zh-CN" altLang="en-US" sz="2400" dirty="0" smtClean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5113" lvl="2" indent="-265113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lua_Number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lua_to</a:t>
            </a: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number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(lua_State *L, int index);</a:t>
            </a:r>
          </a:p>
          <a:p>
            <a:pPr marL="265113" lvl="2" indent="-265113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lua_Integer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lua_to</a:t>
            </a: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integer</a:t>
            </a:r>
            <a:r>
              <a:rPr lang="zh-CN" altLang="en-US" sz="2400" dirty="0" smtClean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(lua_State *L, int index</a:t>
            </a:r>
            <a:r>
              <a:rPr lang="zh-CN" altLang="en-US" sz="2400" dirty="0" smtClean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 smtClean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400" dirty="0" smtClean="0">
              <a:solidFill>
                <a:srgbClr val="4679A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5113" lvl="2" indent="-265113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 char *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lua_to</a:t>
            </a: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lstring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(lua_State *L, int index，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size_t * len</a:t>
            </a:r>
            <a:r>
              <a:rPr lang="zh-CN" altLang="en-US" sz="2400" dirty="0" smtClean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400" dirty="0" smtClean="0">
              <a:solidFill>
                <a:srgbClr val="4679A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477" y="322258"/>
            <a:ext cx="6857999" cy="608614"/>
          </a:xfrm>
        </p:spPr>
        <p:txBody>
          <a:bodyPr>
            <a:normAutofit/>
          </a:bodyPr>
          <a:lstStyle/>
          <a:p>
            <a:r>
              <a:rPr lang="en-US" altLang="zh-CN" noProof="1" smtClean="0"/>
              <a:t>3.4 </a:t>
            </a:r>
            <a:r>
              <a:rPr lang="zh-CN" altLang="en-US" noProof="1" smtClean="0"/>
              <a:t>获得/设置lua变量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411" y="1306421"/>
            <a:ext cx="8843209" cy="435133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 err="1" smtClean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getglobal</a:t>
            </a:r>
            <a:r>
              <a:rPr lang="en-US" altLang="zh-CN" dirty="0" smtClean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lua_State</a:t>
            </a:r>
            <a:r>
              <a:rPr lang="en-US" altLang="zh-CN" dirty="0" smtClean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*L, </a:t>
            </a:r>
            <a:r>
              <a:rPr lang="en-US" altLang="zh-CN" dirty="0" err="1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*name</a:t>
            </a:r>
            <a: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zh-CN" altLang="en-US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脚本中全局变量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的值入栈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setglobal</a:t>
            </a:r>
            <a: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lua_State</a:t>
            </a:r>
            <a: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*L, </a:t>
            </a:r>
            <a:r>
              <a:rPr lang="en-US" altLang="zh-CN" dirty="0" err="1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*name</a:t>
            </a:r>
            <a: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dirty="0">
                <a:solidFill>
                  <a:srgbClr val="4679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 smtClean="0"/>
              <a:t>出栈，将</a:t>
            </a:r>
            <a:r>
              <a:rPr lang="zh-CN" altLang="en-US" dirty="0"/>
              <a:t>栈顶元素赋值</a:t>
            </a:r>
            <a:r>
              <a:rPr lang="zh-CN" altLang="en-US" dirty="0" smtClean="0"/>
              <a:t>给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脚本的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变量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477" y="322258"/>
            <a:ext cx="6857999" cy="608614"/>
          </a:xfrm>
        </p:spPr>
        <p:txBody>
          <a:bodyPr>
            <a:normAutofit/>
          </a:bodyPr>
          <a:lstStyle/>
          <a:p>
            <a:r>
              <a:rPr lang="zh-CN" altLang="en-US" noProof="1" smtClean="0"/>
              <a:t>其它栈操作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306421"/>
            <a:ext cx="8198827" cy="435133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//取得栈顶索引(元素个数)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 smtClean="0"/>
              <a:t>int  lua_gettop (lua_State *L);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//设置栈顶索引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 smtClean="0"/>
              <a:t>void lua_settop (lua_State *L, int index);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 smtClean="0"/>
              <a:t>void lua_pushvalue (lua_State *L, int index);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 smtClean="0"/>
              <a:t>void lua_remove (lua_State *L, int index);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 smtClean="0"/>
              <a:t>void lua_insert (lua_State *L, int index);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 smtClean="0"/>
              <a:t>void lua_replace (lua_State *L, int index);</a:t>
            </a:r>
          </a:p>
          <a:p>
            <a:endParaRPr lang="zh-CN" altLang="en-US" sz="2400" dirty="0" smtClean="0"/>
          </a:p>
          <a:p>
            <a:endParaRPr lang="zh-CN" altLang="en-US" sz="2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ctrTitle" idx="4294967295"/>
          </p:nvPr>
        </p:nvSpPr>
        <p:spPr>
          <a:xfrm>
            <a:off x="2985493" y="2784475"/>
            <a:ext cx="3173015" cy="128905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r">
              <a:defRPr sz="3600">
                <a:solidFill>
                  <a:schemeClr val="tx2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48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THANK YOU</a:t>
            </a:r>
            <a:endParaRPr lang="zh-CN" altLang="en-US" sz="48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7291" y="1860951"/>
            <a:ext cx="3150218" cy="3057178"/>
            <a:chOff x="772940" y="2047875"/>
            <a:chExt cx="3752469" cy="3280602"/>
          </a:xfrm>
        </p:grpSpPr>
        <p:sp>
          <p:nvSpPr>
            <p:cNvPr id="29" name="菱形 28"/>
            <p:cNvSpPr/>
            <p:nvPr/>
          </p:nvSpPr>
          <p:spPr>
            <a:xfrm>
              <a:off x="1017541" y="2047875"/>
              <a:ext cx="3280602" cy="3280602"/>
            </a:xfrm>
            <a:prstGeom prst="diamond">
              <a:avLst/>
            </a:prstGeom>
            <a:solidFill>
              <a:srgbClr val="DCE1E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200000"/>
                </a:lnSpc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菱形 37"/>
            <p:cNvSpPr/>
            <p:nvPr/>
          </p:nvSpPr>
          <p:spPr>
            <a:xfrm>
              <a:off x="1244807" y="2047875"/>
              <a:ext cx="3280602" cy="3280602"/>
            </a:xfrm>
            <a:prstGeom prst="diamond">
              <a:avLst/>
            </a:prstGeom>
            <a:noFill/>
            <a:ln w="19050"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菱形 48"/>
            <p:cNvSpPr/>
            <p:nvPr/>
          </p:nvSpPr>
          <p:spPr>
            <a:xfrm>
              <a:off x="772940" y="2047875"/>
              <a:ext cx="3280602" cy="3280602"/>
            </a:xfrm>
            <a:prstGeom prst="diamond">
              <a:avLst/>
            </a:prstGeom>
            <a:noFill/>
            <a:ln w="19050">
              <a:solidFill>
                <a:srgbClr val="C9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MH_SubTitle_1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485438" y="3320229"/>
              <a:ext cx="2138873" cy="583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179705" lvl="0"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1D4E79"/>
                  </a:solidFill>
                  <a:latin typeface="+mn-lt"/>
                  <a:ea typeface="+mn-ea"/>
                  <a:cs typeface="+mn-ea"/>
                  <a:sym typeface="+mn-lt"/>
                </a:rPr>
                <a:t>目录</a:t>
              </a:r>
              <a:endParaRPr lang="en-US" altLang="zh-CN" sz="4000" b="1" dirty="0">
                <a:solidFill>
                  <a:srgbClr val="1D4E7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872338" y="2238232"/>
            <a:ext cx="4393824" cy="565608"/>
            <a:chOff x="5501777" y="706292"/>
            <a:chExt cx="5400000" cy="565608"/>
          </a:xfrm>
        </p:grpSpPr>
        <p:grpSp>
          <p:nvGrpSpPr>
            <p:cNvPr id="3" name="组合 2"/>
            <p:cNvGrpSpPr/>
            <p:nvPr/>
          </p:nvGrpSpPr>
          <p:grpSpPr>
            <a:xfrm>
              <a:off x="5501777" y="706292"/>
              <a:ext cx="5400000" cy="565608"/>
              <a:chOff x="5257176" y="1260694"/>
              <a:chExt cx="5400000" cy="565608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5257176" y="1260694"/>
                <a:ext cx="5400000" cy="565608"/>
              </a:xfrm>
              <a:prstGeom prst="rect">
                <a:avLst/>
              </a:prstGeom>
              <a:solidFill>
                <a:srgbClr val="DCE1E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5796071" y="1274549"/>
                <a:ext cx="4018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1D4E7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 </a:t>
                </a:r>
                <a:r>
                  <a:rPr lang="en-US" altLang="zh-CN" sz="2800" b="1" noProof="1" smtClean="0">
                    <a:solidFill>
                      <a:srgbClr val="1D4E7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C API</a:t>
                </a:r>
                <a:r>
                  <a:rPr lang="zh-CN" altLang="en-US" sz="2800" b="1" noProof="1" smtClean="0">
                    <a:solidFill>
                      <a:srgbClr val="1D4E7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概述</a:t>
                </a:r>
                <a:endParaRPr lang="zh-CN" altLang="en-US" sz="2800" b="1" dirty="0" smtClean="0">
                  <a:solidFill>
                    <a:srgbClr val="1D4E7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603568" y="718705"/>
              <a:ext cx="684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1D4E79"/>
                  </a:solidFill>
                  <a:cs typeface="+mn-ea"/>
                  <a:sym typeface="+mn-lt"/>
                </a:rPr>
                <a:t>01</a:t>
              </a:r>
              <a:endParaRPr lang="zh-CN" altLang="en-US" sz="2800" dirty="0">
                <a:solidFill>
                  <a:srgbClr val="1D4E79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872338" y="3141284"/>
            <a:ext cx="4393824" cy="981075"/>
            <a:chOff x="5501778" y="1799209"/>
            <a:chExt cx="5400001" cy="981075"/>
          </a:xfrm>
        </p:grpSpPr>
        <p:grpSp>
          <p:nvGrpSpPr>
            <p:cNvPr id="4" name="组合 3"/>
            <p:cNvGrpSpPr/>
            <p:nvPr/>
          </p:nvGrpSpPr>
          <p:grpSpPr>
            <a:xfrm>
              <a:off x="5501778" y="1799209"/>
              <a:ext cx="5400001" cy="565608"/>
              <a:chOff x="5257177" y="2353611"/>
              <a:chExt cx="5400001" cy="565608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5257177" y="2353611"/>
                <a:ext cx="5400001" cy="565608"/>
              </a:xfrm>
              <a:prstGeom prst="rect">
                <a:avLst/>
              </a:prstGeom>
              <a:solidFill>
                <a:srgbClr val="DCE1E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5775651" y="2394599"/>
                <a:ext cx="4018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20000"/>
                  </a:spcBef>
                  <a:buClr>
                    <a:schemeClr val="tx2"/>
                  </a:buClr>
                </a:pPr>
                <a:endParaRPr lang="zh-CN" altLang="en-US" sz="2800" b="1" dirty="0" smtClean="0">
                  <a:solidFill>
                    <a:srgbClr val="1D4E7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5563431" y="1827149"/>
              <a:ext cx="4808909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1D4E79"/>
                  </a:solidFill>
                  <a:cs typeface="+mn-ea"/>
                  <a:sym typeface="+mn-lt"/>
                </a:rPr>
                <a:t>02  </a:t>
              </a:r>
              <a:r>
                <a:rPr lang="en-US" altLang="zh-CN" sz="2800" b="1" noProof="1" smtClean="0">
                  <a:solidFill>
                    <a:srgbClr val="1D4E7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L</a:t>
              </a:r>
              <a:r>
                <a:rPr lang="zh-CN" altLang="en-US" sz="2800" b="1" noProof="1" smtClean="0">
                  <a:solidFill>
                    <a:srgbClr val="1D4E7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ua环境</a:t>
              </a:r>
            </a:p>
            <a:p>
              <a:endParaRPr lang="zh-CN" altLang="en-US" sz="2800" dirty="0">
                <a:solidFill>
                  <a:srgbClr val="1D4E79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72338" y="3968155"/>
            <a:ext cx="4393824" cy="565608"/>
            <a:chOff x="5501777" y="1799209"/>
            <a:chExt cx="5400000" cy="565608"/>
          </a:xfrm>
        </p:grpSpPr>
        <p:grpSp>
          <p:nvGrpSpPr>
            <p:cNvPr id="15" name="组合 14"/>
            <p:cNvGrpSpPr/>
            <p:nvPr/>
          </p:nvGrpSpPr>
          <p:grpSpPr>
            <a:xfrm>
              <a:off x="5501777" y="1799209"/>
              <a:ext cx="5400000" cy="565608"/>
              <a:chOff x="5257176" y="2353611"/>
              <a:chExt cx="5400000" cy="56560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257176" y="2353611"/>
                <a:ext cx="5400000" cy="565608"/>
              </a:xfrm>
              <a:prstGeom prst="rect">
                <a:avLst/>
              </a:prstGeom>
              <a:solidFill>
                <a:srgbClr val="DCE1E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775651" y="2394599"/>
                <a:ext cx="4018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1D4E7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  </a:t>
                </a:r>
                <a:r>
                  <a:rPr lang="zh-CN" altLang="en-US" sz="2800" b="1" noProof="1" smtClean="0">
                    <a:solidFill>
                      <a:srgbClr val="1D4E7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  <a:sym typeface="+mn-lt"/>
                  </a:rPr>
                  <a:t>Lua的stack栈</a:t>
                </a:r>
              </a:p>
            </p:txBody>
          </p:sp>
        </p:grpSp>
        <p:sp>
          <p:nvSpPr>
            <p:cNvPr id="18" name="TextBox 65"/>
            <p:cNvSpPr txBox="1"/>
            <p:nvPr/>
          </p:nvSpPr>
          <p:spPr>
            <a:xfrm>
              <a:off x="5563668" y="1827024"/>
              <a:ext cx="666473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1D4E79"/>
                  </a:solidFill>
                  <a:cs typeface="+mn-ea"/>
                  <a:sym typeface="+mn-lt"/>
                </a:rPr>
                <a:t>03</a:t>
              </a:r>
              <a:endParaRPr lang="zh-CN" altLang="en-US" sz="2800" dirty="0">
                <a:solidFill>
                  <a:srgbClr val="1D4E79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7" y="322258"/>
            <a:ext cx="5309786" cy="60861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1.1 </a:t>
            </a:r>
            <a:r>
              <a:rPr lang="en-US" altLang="zh-CN" noProof="1" smtClean="0">
                <a:cs typeface="+mn-ea"/>
                <a:sym typeface="+mn-lt"/>
              </a:rPr>
              <a:t>C API</a:t>
            </a:r>
            <a:r>
              <a:rPr lang="zh-CN" altLang="en-US" noProof="1" smtClean="0">
                <a:cs typeface="+mn-ea"/>
                <a:sym typeface="+mn-lt"/>
              </a:rPr>
              <a:t>概述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971" y="1039329"/>
            <a:ext cx="8520650" cy="5340615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</a:t>
            </a:r>
            <a:r>
              <a:rPr lang="zh-CN" altLang="en-US" sz="2400" noProof="1" smtClean="0">
                <a:latin typeface="Tahoma" panose="020B0604030504040204" pitchFamily="34" charset="0"/>
                <a:cs typeface="Tahoma" panose="020B0604030504040204" pitchFamily="34" charset="0"/>
              </a:rPr>
              <a:t>是</a:t>
            </a:r>
            <a:r>
              <a:rPr lang="zh-CN" alt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嵌入式</a:t>
            </a:r>
            <a:r>
              <a:rPr lang="zh-CN" altLang="en-US" sz="2400" noProof="1">
                <a:latin typeface="Tahoma" panose="020B0604030504040204" pitchFamily="34" charset="0"/>
                <a:cs typeface="Tahoma" panose="020B0604030504040204" pitchFamily="34" charset="0"/>
              </a:rPr>
              <a:t>和</a:t>
            </a:r>
            <a:r>
              <a:rPr lang="zh-CN" alt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可扩展</a:t>
            </a:r>
            <a:r>
              <a:rPr lang="zh-CN" altLang="en-US" sz="2400" noProof="1">
                <a:latin typeface="Tahoma" panose="020B0604030504040204" pitchFamily="34" charset="0"/>
                <a:cs typeface="Tahoma" panose="020B0604030504040204" pitchFamily="34" charset="0"/>
              </a:rPr>
              <a:t>的</a:t>
            </a:r>
            <a:r>
              <a:rPr lang="zh-CN" altLang="en-US" sz="2400" noProof="1" smtClean="0">
                <a:latin typeface="Tahoma" panose="020B0604030504040204" pitchFamily="34" charset="0"/>
                <a:cs typeface="Tahoma" panose="020B0604030504040204" pitchFamily="34" charset="0"/>
              </a:rPr>
              <a:t>语言。</a:t>
            </a:r>
            <a:endParaRPr lang="zh-CN" altLang="en-US" sz="2400" noProof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嵌入式</a:t>
            </a:r>
            <a:r>
              <a:rPr lang="zh-CN" altLang="en-US" sz="2400" noProof="1" smtClean="0">
                <a:latin typeface="Tahoma" panose="020B0604030504040204" pitchFamily="34" charset="0"/>
                <a:cs typeface="Tahoma" panose="020B0604030504040204" pitchFamily="34" charset="0"/>
              </a:rPr>
              <a:t>：（</a:t>
            </a:r>
            <a:r>
              <a:rPr lang="zh-CN" altLang="en-US" sz="2400" b="1" noProof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在</a:t>
            </a:r>
            <a:r>
              <a:rPr lang="en-US" altLang="zh-CN" sz="2400" b="1" noProof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zh-CN" altLang="en-US" sz="2400" b="1" noProof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中调用</a:t>
            </a:r>
            <a:r>
              <a:rPr lang="en-US" altLang="zh-CN" sz="2400" b="1" noProof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</a:t>
            </a:r>
            <a:r>
              <a:rPr lang="zh-CN" altLang="en-US" sz="2400" noProof="1" smtClean="0">
                <a:latin typeface="Tahoma" panose="020B0604030504040204" pitchFamily="34" charset="0"/>
                <a:cs typeface="Tahoma" panose="020B0604030504040204" pitchFamily="34" charset="0"/>
              </a:rPr>
              <a:t>）</a:t>
            </a:r>
            <a:r>
              <a:rPr lang="en-US" altLang="zh-CN" sz="2400" noProof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</a:t>
            </a:r>
            <a:r>
              <a:rPr lang="zh-CN" altLang="en-US" sz="2400" noProof="1" smtClean="0">
                <a:latin typeface="Tahoma" panose="020B0604030504040204" pitchFamily="34" charset="0"/>
                <a:cs typeface="Tahoma" panose="020B0604030504040204" pitchFamily="34" charset="0"/>
              </a:rPr>
              <a:t>编写的代码不是单独</a:t>
            </a:r>
            <a:r>
              <a:rPr lang="zh-CN" altLang="en-US" sz="2400" noProof="1">
                <a:latin typeface="Tahoma" panose="020B0604030504040204" pitchFamily="34" charset="0"/>
                <a:cs typeface="Tahoma" panose="020B0604030504040204" pitchFamily="34" charset="0"/>
              </a:rPr>
              <a:t>运行的程序，</a:t>
            </a:r>
            <a:r>
              <a:rPr lang="zh-CN" altLang="en-US" sz="2400" noProof="1" smtClean="0">
                <a:latin typeface="Tahoma" panose="020B0604030504040204" pitchFamily="34" charset="0"/>
                <a:cs typeface="Tahoma" panose="020B0604030504040204" pitchFamily="34" charset="0"/>
              </a:rPr>
              <a:t>而是链接到其它程序</a:t>
            </a:r>
            <a:r>
              <a:rPr lang="zh-CN" altLang="en-US" sz="2400" noProof="1">
                <a:latin typeface="Tahoma" panose="020B0604030504040204" pitchFamily="34" charset="0"/>
                <a:cs typeface="Tahoma" panose="020B0604030504040204" pitchFamily="34" charset="0"/>
              </a:rPr>
              <a:t>的</a:t>
            </a:r>
            <a:r>
              <a:rPr lang="zh-CN" altLang="en-US" sz="2400" noProof="1" smtClean="0">
                <a:latin typeface="Tahoma" panose="020B0604030504040204" pitchFamily="34" charset="0"/>
                <a:cs typeface="Tahoma" panose="020B0604030504040204" pitchFamily="34" charset="0"/>
              </a:rPr>
              <a:t>库，从而将</a:t>
            </a:r>
            <a:r>
              <a:rPr lang="en-US" altLang="zh-CN" sz="2400" noProof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</a:t>
            </a:r>
            <a:r>
              <a:rPr lang="zh-CN" altLang="en-US" sz="2400" noProof="1" smtClean="0">
                <a:latin typeface="Tahoma" panose="020B0604030504040204" pitchFamily="34" charset="0"/>
                <a:cs typeface="Tahoma" panose="020B0604030504040204" pitchFamily="34" charset="0"/>
              </a:rPr>
              <a:t>代码编写的功能</a:t>
            </a:r>
            <a:r>
              <a:rPr lang="zh-CN" altLang="en-US" sz="2400" noProof="1">
                <a:latin typeface="Tahoma" panose="020B0604030504040204" pitchFamily="34" charset="0"/>
                <a:cs typeface="Tahoma" panose="020B0604030504040204" pitchFamily="34" charset="0"/>
              </a:rPr>
              <a:t>合并</a:t>
            </a:r>
            <a:r>
              <a:rPr lang="zh-CN" altLang="en-US" sz="2400" noProof="1" smtClean="0">
                <a:latin typeface="Tahoma" panose="020B0604030504040204" pitchFamily="34" charset="0"/>
                <a:cs typeface="Tahoma" panose="020B0604030504040204" pitchFamily="34" charset="0"/>
              </a:rPr>
              <a:t>入其它程序。例如，</a:t>
            </a:r>
            <a:r>
              <a:rPr lang="en-US" altLang="zh-CN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嵌入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程序中，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为宿主</a:t>
            </a:r>
            <a:r>
              <a:rPr lang="zh-CN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，</a:t>
            </a:r>
            <a:r>
              <a:rPr lang="en-US" altLang="zh-CN" sz="2400" noProof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zh-CN" altLang="en-US" sz="2400" noProof="1" smtClean="0">
                <a:latin typeface="Tahoma" panose="020B0604030504040204" pitchFamily="34" charset="0"/>
                <a:cs typeface="Tahoma" panose="020B0604030504040204" pitchFamily="34" charset="0"/>
              </a:rPr>
              <a:t>语言</a:t>
            </a:r>
            <a:r>
              <a:rPr lang="zh-CN" altLang="en-US" sz="2400" noProof="1">
                <a:latin typeface="Tahoma" panose="020B0604030504040204" pitchFamily="34" charset="0"/>
                <a:cs typeface="Tahoma" panose="020B0604030504040204" pitchFamily="34" charset="0"/>
              </a:rPr>
              <a:t>拥有控制权</a:t>
            </a:r>
            <a:r>
              <a:rPr lang="zh-CN" altLang="en-US" sz="2400" noProof="1" smtClean="0">
                <a:latin typeface="Tahoma" panose="020B0604030504040204" pitchFamily="34" charset="0"/>
                <a:cs typeface="Tahoma" panose="020B0604030504040204" pitchFamily="34" charset="0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zh-CN" altLang="en-US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是应用程序代码</a:t>
            </a:r>
            <a:r>
              <a:rPr lang="zh-CN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，</a:t>
            </a:r>
            <a:r>
              <a:rPr lang="en-US" altLang="zh-CN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</a:t>
            </a:r>
            <a:r>
              <a:rPr lang="zh-CN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用作“库”。</a:t>
            </a:r>
            <a:endParaRPr lang="en-US" altLang="zh-CN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1D4E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可扩展</a:t>
            </a:r>
            <a:r>
              <a:rPr lang="zh-CN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：</a:t>
            </a:r>
            <a:r>
              <a:rPr lang="zh-CN" altLang="en-US" sz="2400" noProof="1">
                <a:latin typeface="Tahoma" panose="020B0604030504040204" pitchFamily="34" charset="0"/>
                <a:cs typeface="Tahoma" panose="020B0604030504040204" pitchFamily="34" charset="0"/>
              </a:rPr>
              <a:t> （</a:t>
            </a:r>
            <a:r>
              <a:rPr lang="zh-CN" altLang="en-US" sz="2400" b="1" noProof="1">
                <a:solidFill>
                  <a:srgbClr val="3399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在</a:t>
            </a:r>
            <a:r>
              <a:rPr lang="en-US" altLang="zh-CN" sz="2400" b="1" noProof="1">
                <a:solidFill>
                  <a:srgbClr val="3399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</a:t>
            </a:r>
            <a:r>
              <a:rPr lang="zh-CN" altLang="en-US" sz="2400" b="1" noProof="1">
                <a:solidFill>
                  <a:srgbClr val="3399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中调用</a:t>
            </a:r>
            <a:r>
              <a:rPr lang="en-US" altLang="zh-CN" sz="2400" b="1" noProof="1">
                <a:solidFill>
                  <a:srgbClr val="3399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zh-CN" altLang="en-US" sz="2400" noProof="1" smtClean="0">
                <a:latin typeface="Tahoma" panose="020B0604030504040204" pitchFamily="34" charset="0"/>
                <a:cs typeface="Tahoma" panose="020B0604030504040204" pitchFamily="34" charset="0"/>
              </a:rPr>
              <a:t>） </a:t>
            </a:r>
            <a:r>
              <a:rPr lang="en-US" altLang="zh-CN" sz="2400" noProof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</a:t>
            </a:r>
            <a:r>
              <a:rPr lang="zh-CN" altLang="en-US" sz="2400" noProof="1">
                <a:latin typeface="Tahoma" panose="020B0604030504040204" pitchFamily="34" charset="0"/>
                <a:cs typeface="Tahoma" panose="020B0604030504040204" pitchFamily="34" charset="0"/>
              </a:rPr>
              <a:t>程序在</a:t>
            </a:r>
            <a:r>
              <a:rPr lang="en-US" altLang="zh-CN" sz="24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</a:t>
            </a:r>
            <a:r>
              <a:rPr lang="zh-CN" altLang="en-US" sz="2400" noProof="1">
                <a:latin typeface="Tahoma" panose="020B0604030504040204" pitchFamily="34" charset="0"/>
                <a:cs typeface="Tahoma" panose="020B0604030504040204" pitchFamily="34" charset="0"/>
              </a:rPr>
              <a:t>环境中注册用</a:t>
            </a:r>
            <a:r>
              <a:rPr lang="en-US" altLang="zh-CN" sz="24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zh-CN" altLang="en-US" sz="2400" noProof="1">
                <a:latin typeface="Tahoma" panose="020B0604030504040204" pitchFamily="34" charset="0"/>
                <a:cs typeface="Tahoma" panose="020B0604030504040204" pitchFamily="34" charset="0"/>
              </a:rPr>
              <a:t>语言实现的新函数，以此实现向</a:t>
            </a:r>
            <a:r>
              <a:rPr lang="en-US" altLang="zh-CN" sz="24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</a:t>
            </a:r>
            <a:r>
              <a:rPr lang="zh-CN" altLang="en-US" sz="2400" noProof="1">
                <a:latin typeface="Tahoma" panose="020B0604030504040204" pitchFamily="34" charset="0"/>
                <a:cs typeface="Tahoma" panose="020B0604030504040204" pitchFamily="34" charset="0"/>
              </a:rPr>
              <a:t>添加某些无法直接用</a:t>
            </a:r>
            <a:r>
              <a:rPr lang="en-US" altLang="zh-CN" sz="24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</a:t>
            </a:r>
            <a:r>
              <a:rPr lang="zh-CN" altLang="en-US" sz="2400" noProof="1">
                <a:latin typeface="Tahoma" panose="020B0604030504040204" pitchFamily="34" charset="0"/>
                <a:cs typeface="Tahoma" panose="020B0604030504040204" pitchFamily="34" charset="0"/>
              </a:rPr>
              <a:t>编写的功能</a:t>
            </a:r>
            <a:r>
              <a:rPr lang="zh-CN" altLang="en-US" sz="2400" noProof="1" smtClean="0">
                <a:latin typeface="Tahoma" panose="020B0604030504040204" pitchFamily="34" charset="0"/>
                <a:cs typeface="Tahoma" panose="020B0604030504040204" pitchFamily="34" charset="0"/>
              </a:rPr>
              <a:t>。例如，</a:t>
            </a:r>
            <a:r>
              <a:rPr lang="en-US" altLang="zh-CN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</a:t>
            </a:r>
            <a:r>
              <a:rPr lang="zh-CN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使用</a:t>
            </a:r>
            <a:r>
              <a:rPr lang="en-US" altLang="zh-C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zh-CN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编写的函数来扩展</a:t>
            </a:r>
            <a:r>
              <a:rPr lang="en-US" altLang="zh-CN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</a:t>
            </a:r>
            <a:r>
              <a:rPr lang="zh-CN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应用程序自身，则</a:t>
            </a:r>
            <a:r>
              <a:rPr lang="en-US" altLang="zh-CN" sz="2400" noProof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</a:t>
            </a:r>
            <a:r>
              <a:rPr lang="zh-CN" altLang="en-US" sz="2400" noProof="1" smtClean="0">
                <a:latin typeface="Tahoma" panose="020B0604030504040204" pitchFamily="34" charset="0"/>
                <a:cs typeface="Tahoma" panose="020B0604030504040204" pitchFamily="34" charset="0"/>
              </a:rPr>
              <a:t>拥有控制权，</a:t>
            </a:r>
            <a:r>
              <a:rPr lang="en-US" altLang="zh-CN" sz="2400" b="1" dirty="0">
                <a:solidFill>
                  <a:srgbClr val="3399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zh-CN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程序</a:t>
            </a:r>
            <a:r>
              <a:rPr lang="zh-CN" altLang="en-US" sz="2400" b="1" dirty="0" smtClean="0">
                <a:solidFill>
                  <a:srgbClr val="3399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是库代码</a:t>
            </a:r>
            <a:r>
              <a:rPr lang="zh-CN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。</a:t>
            </a:r>
            <a:endParaRPr lang="en-US" altLang="zh-CN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noProof="1" smtClean="0">
                <a:latin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zh-CN" altLang="en-US" sz="2400" noProof="1" smtClean="0">
                <a:latin typeface="Tahoma" panose="020B0604030504040204" pitchFamily="34" charset="0"/>
                <a:cs typeface="Tahoma" panose="020B0604030504040204" pitchFamily="34" charset="0"/>
              </a:rPr>
              <a:t>无论是作为应用程序或库，都要使用</a:t>
            </a:r>
            <a:r>
              <a:rPr lang="zh-CN" altLang="en-US" sz="2400" noProof="1">
                <a:latin typeface="Tahoma" panose="020B0604030504040204" pitchFamily="34" charset="0"/>
                <a:cs typeface="Tahoma" panose="020B0604030504040204" pitchFamily="34" charset="0"/>
              </a:rPr>
              <a:t>同样的</a:t>
            </a:r>
            <a:r>
              <a:rPr lang="en-US" altLang="zh-CN" sz="2400" noProof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r>
              <a:rPr lang="zh-CN" altLang="en-US" sz="2400" noProof="1" smtClean="0">
                <a:latin typeface="Tahoma" panose="020B0604030504040204" pitchFamily="34" charset="0"/>
                <a:cs typeface="Tahoma" panose="020B0604030504040204" pitchFamily="34" charset="0"/>
              </a:rPr>
              <a:t>与</a:t>
            </a:r>
            <a:r>
              <a:rPr lang="en-US" altLang="zh-CN" sz="24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</a:t>
            </a:r>
            <a:r>
              <a:rPr lang="zh-CN" altLang="en-US" sz="2400" noProof="1">
                <a:latin typeface="Tahoma" panose="020B0604030504040204" pitchFamily="34" charset="0"/>
                <a:cs typeface="Tahoma" panose="020B0604030504040204" pitchFamily="34" charset="0"/>
              </a:rPr>
              <a:t>通信，这些</a:t>
            </a:r>
            <a:r>
              <a:rPr lang="en-US" altLang="zh-CN" sz="24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r>
              <a:rPr lang="zh-CN" altLang="en-US" sz="2400" noProof="1">
                <a:latin typeface="Tahoma" panose="020B0604030504040204" pitchFamily="34" charset="0"/>
                <a:cs typeface="Tahoma" panose="020B0604030504040204" pitchFamily="34" charset="0"/>
              </a:rPr>
              <a:t>称为</a:t>
            </a:r>
            <a:r>
              <a:rPr lang="en-US" altLang="zh-CN" sz="24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API</a:t>
            </a:r>
            <a:r>
              <a:rPr lang="zh-CN" altLang="en-US" sz="2400" noProof="1" smtClean="0">
                <a:latin typeface="Tahoma" panose="020B0604030504040204" pitchFamily="34" charset="0"/>
                <a:cs typeface="Tahoma" panose="020B0604030504040204" pitchFamily="34" charset="0"/>
              </a:rPr>
              <a:t>。</a:t>
            </a:r>
            <a:endParaRPr lang="zh-CN" altLang="en-US" sz="2400" noProof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51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7" y="322258"/>
            <a:ext cx="5309786" cy="60861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1.1 </a:t>
            </a:r>
            <a:r>
              <a:rPr lang="en-US" altLang="zh-CN" noProof="1" smtClean="0">
                <a:cs typeface="+mn-ea"/>
                <a:sym typeface="+mn-lt"/>
              </a:rPr>
              <a:t>C API</a:t>
            </a:r>
            <a:r>
              <a:rPr lang="zh-CN" altLang="en-US" noProof="1" smtClean="0">
                <a:cs typeface="+mn-ea"/>
                <a:sym typeface="+mn-lt"/>
              </a:rPr>
              <a:t>概述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738" y="1304024"/>
            <a:ext cx="8721970" cy="5331237"/>
          </a:xfrm>
        </p:spPr>
        <p:txBody>
          <a:bodyPr/>
          <a:lstStyle/>
          <a:p>
            <a:pPr marL="228600" lvl="1" algn="just">
              <a:lnSpc>
                <a:spcPct val="120000"/>
              </a:lnSpc>
              <a:spcBef>
                <a:spcPts val="1200"/>
              </a:spcBef>
            </a:pPr>
            <a:r>
              <a:rPr lang="en-US" altLang="zh-CN" sz="2800" noProof="1">
                <a:latin typeface="Times New Roman" panose="02020603050405020304" charset="0"/>
              </a:rPr>
              <a:t>C API</a:t>
            </a:r>
            <a:r>
              <a:rPr lang="zh-CN" altLang="en-US" sz="2800" noProof="1" smtClean="0">
                <a:latin typeface="Times New Roman" panose="02020603050405020304" charset="0"/>
              </a:rPr>
              <a:t>是</a:t>
            </a:r>
            <a:r>
              <a:rPr lang="en-US" altLang="zh-CN" sz="2800" b="1" dirty="0" smtClean="0">
                <a:solidFill>
                  <a:srgbClr val="4679A7"/>
                </a:solidFill>
                <a:latin typeface="Times New Roman" panose="02020603050405020304" charset="0"/>
              </a:rPr>
              <a:t>C</a:t>
            </a:r>
            <a:r>
              <a:rPr lang="zh-CN" altLang="en-US" sz="2800" b="1" dirty="0" smtClean="0">
                <a:solidFill>
                  <a:srgbClr val="4679A7"/>
                </a:solidFill>
                <a:latin typeface="Times New Roman" panose="02020603050405020304" charset="0"/>
              </a:rPr>
              <a:t>与</a:t>
            </a:r>
            <a:r>
              <a:rPr lang="en-US" altLang="zh-CN" sz="2800" b="1" dirty="0" err="1">
                <a:solidFill>
                  <a:srgbClr val="4679A7"/>
                </a:solidFill>
                <a:latin typeface="Times New Roman" panose="02020603050405020304" charset="0"/>
              </a:rPr>
              <a:t>Lua</a:t>
            </a:r>
            <a:r>
              <a:rPr lang="zh-CN" altLang="en-US" sz="2800" b="1" dirty="0">
                <a:solidFill>
                  <a:srgbClr val="4679A7"/>
                </a:solidFill>
                <a:latin typeface="Times New Roman" panose="02020603050405020304" charset="0"/>
              </a:rPr>
              <a:t>进行交互的函数集</a:t>
            </a:r>
            <a:r>
              <a:rPr lang="zh-CN" altLang="en-US" sz="2800" dirty="0">
                <a:latin typeface="Times New Roman" panose="02020603050405020304" charset="0"/>
              </a:rPr>
              <a:t>，</a:t>
            </a:r>
            <a:r>
              <a:rPr lang="zh-CN" altLang="en-US" sz="2800" noProof="1">
                <a:latin typeface="Times New Roman" panose="02020603050405020304" charset="0"/>
              </a:rPr>
              <a:t>包括：</a:t>
            </a:r>
            <a:endParaRPr lang="en-US" altLang="zh-CN" sz="2800" noProof="1">
              <a:latin typeface="Times New Roman" panose="02020603050405020304" charset="0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读写</a:t>
            </a:r>
            <a:r>
              <a:rPr lang="en-US" altLang="zh-CN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Lua</a:t>
            </a:r>
            <a:r>
              <a:rPr lang="zh-CN" altLang="en-US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全局变量</a:t>
            </a:r>
            <a:r>
              <a:rPr lang="zh-CN" altLang="en-US" noProof="1" smtClean="0">
                <a:latin typeface="Times New Roman" panose="02020603050405020304" charset="0"/>
              </a:rPr>
              <a:t>的函数；</a:t>
            </a:r>
            <a:endParaRPr lang="en-US" altLang="zh-CN" noProof="1" smtClean="0">
              <a:latin typeface="Times New Roman" panose="02020603050405020304" charset="0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调用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Lua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函数</a:t>
            </a:r>
            <a:r>
              <a:rPr lang="zh-CN" altLang="en-US" noProof="1" smtClean="0">
                <a:latin typeface="Times New Roman" panose="02020603050405020304" charset="0"/>
              </a:rPr>
              <a:t>的函数；</a:t>
            </a:r>
            <a:endParaRPr lang="en-US" altLang="zh-CN" noProof="1" smtClean="0">
              <a:latin typeface="Times New Roman" panose="02020603050405020304" charset="0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运行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Lua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代码片段</a:t>
            </a:r>
            <a:r>
              <a:rPr lang="zh-CN" altLang="en-US" noProof="1" smtClean="0">
                <a:latin typeface="Times New Roman" panose="02020603050405020304" charset="0"/>
              </a:rPr>
              <a:t>的函数；</a:t>
            </a:r>
            <a:endParaRPr lang="en-US" altLang="zh-CN" noProof="1" smtClean="0">
              <a:latin typeface="Times New Roman" panose="02020603050405020304" charset="0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noProof="1" smtClean="0">
                <a:latin typeface="Times New Roman" panose="02020603050405020304" charset="0"/>
              </a:rPr>
              <a:t>注册</a:t>
            </a:r>
            <a:r>
              <a:rPr lang="en-US" altLang="zh-CN" noProof="1" smtClean="0">
                <a:latin typeface="Times New Roman" panose="02020603050405020304" charset="0"/>
              </a:rPr>
              <a:t>C</a:t>
            </a:r>
            <a:r>
              <a:rPr lang="zh-CN" altLang="en-US" noProof="1" smtClean="0">
                <a:latin typeface="Times New Roman" panose="02020603050405020304" charset="0"/>
              </a:rPr>
              <a:t>函数后可以在</a:t>
            </a:r>
            <a:r>
              <a:rPr lang="en-US" altLang="zh-CN" noProof="1" smtClean="0">
                <a:latin typeface="Times New Roman" panose="02020603050405020304" charset="0"/>
              </a:rPr>
              <a:t>Lua</a:t>
            </a:r>
            <a:r>
              <a:rPr lang="zh-CN" altLang="en-US" noProof="1" smtClean="0">
                <a:latin typeface="Times New Roman" panose="02020603050405020304" charset="0"/>
              </a:rPr>
              <a:t>中被调用的函数，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US" altLang="zh-CN" noProof="1" smtClean="0">
                <a:latin typeface="Times New Roman" panose="02020603050405020304" charset="0"/>
              </a:rPr>
              <a:t>C API</a:t>
            </a:r>
            <a:r>
              <a:rPr lang="zh-CN" altLang="en-US" b="1" noProof="1" smtClean="0">
                <a:solidFill>
                  <a:srgbClr val="FF0000"/>
                </a:solidFill>
                <a:latin typeface="Times New Roman" panose="02020603050405020304" charset="0"/>
              </a:rPr>
              <a:t>遵循</a:t>
            </a:r>
            <a:r>
              <a:rPr lang="en-US" altLang="zh-CN" b="1" noProof="1" smtClean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zh-CN" altLang="en-US" b="1" noProof="1" smtClean="0">
                <a:solidFill>
                  <a:srgbClr val="FF0000"/>
                </a:solidFill>
                <a:latin typeface="Times New Roman" panose="02020603050405020304" charset="0"/>
              </a:rPr>
              <a:t>语言的操作模式</a:t>
            </a:r>
            <a:r>
              <a:rPr lang="zh-CN" altLang="en-US" noProof="1" smtClean="0">
                <a:latin typeface="Times New Roman" panose="02020603050405020304" charset="0"/>
              </a:rPr>
              <a:t>，与</a:t>
            </a:r>
            <a:r>
              <a:rPr lang="en-US" altLang="zh-CN" noProof="1" smtClean="0">
                <a:latin typeface="Times New Roman" panose="02020603050405020304" charset="0"/>
              </a:rPr>
              <a:t>Lua</a:t>
            </a:r>
            <a:r>
              <a:rPr lang="zh-CN" altLang="en-US" noProof="1" smtClean="0">
                <a:latin typeface="Times New Roman" panose="02020603050405020304" charset="0"/>
              </a:rPr>
              <a:t>的操作模式不同。</a:t>
            </a:r>
            <a:r>
              <a:rPr lang="en-US" altLang="zh-CN" noProof="1" smtClean="0">
                <a:latin typeface="Times New Roman" panose="02020603050405020304" charset="0"/>
              </a:rPr>
              <a:t> 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US" altLang="zh-CN" noProof="1" smtClean="0">
                <a:latin typeface="Times New Roman" panose="02020603050405020304" charset="0"/>
              </a:rPr>
              <a:t>Lua</a:t>
            </a:r>
            <a:r>
              <a:rPr lang="zh-CN" altLang="en-US" noProof="1" smtClean="0">
                <a:latin typeface="Times New Roman" panose="02020603050405020304" charset="0"/>
              </a:rPr>
              <a:t>和</a:t>
            </a:r>
            <a:r>
              <a:rPr lang="en-US" altLang="zh-CN" noProof="1" smtClean="0">
                <a:latin typeface="Times New Roman" panose="02020603050405020304" charset="0"/>
              </a:rPr>
              <a:t>C</a:t>
            </a:r>
            <a:r>
              <a:rPr lang="zh-CN" altLang="en-US" dirty="0" smtClean="0"/>
              <a:t>通过</a:t>
            </a:r>
            <a:r>
              <a:rPr lang="zh-CN" altLang="en-US" b="1" noProof="1" smtClean="0">
                <a:solidFill>
                  <a:srgbClr val="FF0000"/>
                </a:solidFill>
                <a:latin typeface="Times New Roman" panose="02020603050405020304" charset="0"/>
              </a:rPr>
              <a:t>虚拟栈</a:t>
            </a:r>
            <a:r>
              <a:rPr lang="en-US" altLang="zh-CN" b="1" noProof="1">
                <a:solidFill>
                  <a:srgbClr val="FF0000"/>
                </a:solidFill>
                <a:latin typeface="Times New Roman" panose="02020603050405020304" charset="0"/>
              </a:rPr>
              <a:t>(virtual stack)</a:t>
            </a:r>
            <a:r>
              <a:rPr lang="zh-CN" altLang="en-US" noProof="1" smtClean="0">
                <a:latin typeface="Times New Roman" panose="02020603050405020304" charset="0"/>
              </a:rPr>
              <a:t>进行</a:t>
            </a:r>
            <a:r>
              <a:rPr lang="zh-CN" altLang="en-US" dirty="0" smtClean="0"/>
              <a:t>数据的交互</a:t>
            </a:r>
            <a:r>
              <a:rPr lang="zh-CN" altLang="en-US" noProof="1" smtClean="0">
                <a:latin typeface="Times New Roman" panose="02020603050405020304" charset="0"/>
              </a:rPr>
              <a:t>。</a:t>
            </a:r>
            <a:endParaRPr lang="zh-CN" altLang="en-US" noProof="1"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7" y="322258"/>
            <a:ext cx="5309786" cy="608614"/>
          </a:xfrm>
        </p:spPr>
        <p:txBody>
          <a:bodyPr>
            <a:normAutofit/>
          </a:bodyPr>
          <a:lstStyle/>
          <a:p>
            <a:r>
              <a:rPr lang="en-US" altLang="zh-CN" noProof="1" smtClean="0"/>
              <a:t>2.1 </a:t>
            </a:r>
            <a:r>
              <a:rPr lang="zh-CN" altLang="en-US" noProof="1" smtClean="0"/>
              <a:t>Lua环境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9228"/>
            <a:ext cx="7886700" cy="5430171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US" altLang="en-US" sz="2400" noProof="1" smtClean="0">
                <a:latin typeface="Times New Roman" panose="02020603050405020304" charset="0"/>
              </a:rPr>
              <a:t>Lua</a:t>
            </a:r>
            <a:r>
              <a:rPr lang="zh-CN" altLang="en-US" sz="2400" noProof="1" smtClean="0">
                <a:latin typeface="Times New Roman" panose="02020603050405020304" charset="0"/>
              </a:rPr>
              <a:t>环境由所有可操作的数据构成，如编译好的函数、变量及运行时内存。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noProof="1" smtClean="0">
                <a:latin typeface="Times New Roman" panose="02020603050405020304" charset="0"/>
              </a:rPr>
              <a:t>这些数据保存于</a:t>
            </a:r>
            <a:r>
              <a:rPr lang="zh-CN" altLang="en-US" sz="24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虚拟栈</a:t>
            </a:r>
            <a:r>
              <a:rPr lang="en-US" altLang="en-US" sz="24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lua_State</a:t>
            </a:r>
            <a:r>
              <a:rPr lang="zh-CN" altLang="en-US" sz="2400" noProof="1" smtClean="0">
                <a:latin typeface="Times New Roman" panose="02020603050405020304" charset="0"/>
              </a:rPr>
              <a:t>结构中。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US" altLang="en-US" sz="2400" noProof="1" smtClean="0">
                <a:latin typeface="Times New Roman" panose="02020603050405020304" charset="0"/>
              </a:rPr>
              <a:t>lua</a:t>
            </a:r>
            <a:r>
              <a:rPr lang="zh-CN" altLang="en-US" sz="2400" noProof="1" smtClean="0">
                <a:latin typeface="Times New Roman" panose="02020603050405020304" charset="0"/>
              </a:rPr>
              <a:t>应用程序</a:t>
            </a:r>
            <a:r>
              <a:rPr lang="zh-CN" altLang="en-US" sz="2400" noProof="1" smtClean="0">
                <a:solidFill>
                  <a:srgbClr val="FF0000"/>
                </a:solidFill>
                <a:latin typeface="Times New Roman" panose="02020603050405020304" charset="0"/>
              </a:rPr>
              <a:t>至少需要一个</a:t>
            </a:r>
            <a:r>
              <a:rPr lang="en-US" altLang="en-US" sz="2400" noProof="1" smtClean="0">
                <a:solidFill>
                  <a:srgbClr val="FF0000"/>
                </a:solidFill>
                <a:latin typeface="Times New Roman" panose="02020603050405020304" charset="0"/>
              </a:rPr>
              <a:t>lua_State</a:t>
            </a:r>
            <a:r>
              <a:rPr lang="en-US" altLang="en-US" sz="2400" noProof="1" smtClean="0">
                <a:latin typeface="Times New Roman" panose="02020603050405020304" charset="0"/>
              </a:rPr>
              <a:t>。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US" altLang="en-US" sz="2400" noProof="1" smtClean="0">
                <a:latin typeface="Times New Roman" panose="02020603050405020304" charset="0"/>
              </a:rPr>
              <a:t>lua</a:t>
            </a:r>
            <a:r>
              <a:rPr lang="zh-CN" altLang="en-US" sz="2400" noProof="1" smtClean="0">
                <a:latin typeface="Times New Roman" panose="02020603050405020304" charset="0"/>
              </a:rPr>
              <a:t>环境利用</a:t>
            </a:r>
            <a:r>
              <a:rPr lang="en-US" altLang="en-US" sz="2400" noProof="1" smtClean="0">
                <a:latin typeface="Times New Roman" panose="02020603050405020304" charset="0"/>
              </a:rPr>
              <a:t>Lua</a:t>
            </a:r>
            <a:r>
              <a:rPr lang="zh-CN" altLang="en-US" sz="2400" noProof="1" smtClean="0">
                <a:latin typeface="Times New Roman" panose="02020603050405020304" charset="0"/>
              </a:rPr>
              <a:t>栈来处理数据。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noProof="1" smtClean="0">
                <a:latin typeface="Times New Roman" panose="02020603050405020304" charset="0"/>
              </a:rPr>
              <a:t>Lua</a:t>
            </a:r>
            <a:r>
              <a:rPr lang="zh-CN" altLang="en-US" sz="2400" noProof="1" smtClean="0">
                <a:latin typeface="Times New Roman" panose="02020603050405020304" charset="0"/>
              </a:rPr>
              <a:t>栈不同于系统栈，它</a:t>
            </a:r>
            <a:r>
              <a:rPr lang="zh-CN" altLang="en-US" sz="2400" noProof="1" smtClean="0">
                <a:solidFill>
                  <a:srgbClr val="FF0000"/>
                </a:solidFill>
                <a:latin typeface="Times New Roman" panose="02020603050405020304" charset="0"/>
              </a:rPr>
              <a:t>只能通过</a:t>
            </a:r>
            <a:r>
              <a:rPr lang="en-US" altLang="zh-CN" sz="2400" noProof="1" smtClean="0">
                <a:solidFill>
                  <a:srgbClr val="FF0000"/>
                </a:solidFill>
                <a:latin typeface="Times New Roman" panose="02020603050405020304" charset="0"/>
              </a:rPr>
              <a:t>Lua</a:t>
            </a:r>
            <a:r>
              <a:rPr lang="zh-CN" altLang="en-US" sz="2400" noProof="1" smtClean="0">
                <a:solidFill>
                  <a:srgbClr val="FF0000"/>
                </a:solidFill>
                <a:latin typeface="Times New Roman" panose="02020603050405020304" charset="0"/>
              </a:rPr>
              <a:t>的</a:t>
            </a:r>
            <a:r>
              <a:rPr lang="en-US" altLang="zh-CN" sz="2400" noProof="1" smtClean="0">
                <a:solidFill>
                  <a:srgbClr val="FF0000"/>
                </a:solidFill>
                <a:latin typeface="Times New Roman" panose="02020603050405020304" charset="0"/>
              </a:rPr>
              <a:t>API</a:t>
            </a:r>
            <a:r>
              <a:rPr lang="zh-CN" altLang="en-US" sz="2400" noProof="1" smtClean="0">
                <a:solidFill>
                  <a:srgbClr val="FF0000"/>
                </a:solidFill>
                <a:latin typeface="Times New Roman" panose="02020603050405020304" charset="0"/>
              </a:rPr>
              <a:t>函数访问</a:t>
            </a:r>
            <a:r>
              <a:rPr lang="zh-CN" altLang="en-US" sz="2400" noProof="1" smtClean="0">
                <a:latin typeface="Times New Roman" panose="02020603050405020304" charset="0"/>
              </a:rPr>
              <a:t>。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US" altLang="en-US" sz="2400" noProof="1" smtClean="0">
                <a:latin typeface="Times New Roman" panose="02020603050405020304" charset="0"/>
              </a:rPr>
              <a:t>lua </a:t>
            </a:r>
            <a:r>
              <a:rPr lang="zh-CN" altLang="en-US" sz="2400" noProof="1" smtClean="0">
                <a:latin typeface="Times New Roman" panose="02020603050405020304" charset="0"/>
              </a:rPr>
              <a:t>的</a:t>
            </a:r>
            <a:r>
              <a:rPr lang="en-US" altLang="en-US" sz="2400" noProof="1" smtClean="0">
                <a:latin typeface="Times New Roman" panose="02020603050405020304" charset="0"/>
              </a:rPr>
              <a:t>API</a:t>
            </a:r>
            <a:r>
              <a:rPr lang="zh-CN" altLang="en-US" sz="2400" noProof="1" smtClean="0">
                <a:latin typeface="Times New Roman" panose="02020603050405020304" charset="0"/>
              </a:rPr>
              <a:t>函数均需要</a:t>
            </a:r>
            <a:r>
              <a:rPr lang="en-US" altLang="en-US" sz="2400" noProof="1" smtClean="0">
                <a:latin typeface="Times New Roman" panose="02020603050405020304" charset="0"/>
              </a:rPr>
              <a:t>Lua_State</a:t>
            </a:r>
            <a:r>
              <a:rPr lang="zh-CN" altLang="en-US" sz="2400" noProof="1" smtClean="0">
                <a:latin typeface="Times New Roman" panose="02020603050405020304" charset="0"/>
              </a:rPr>
              <a:t>地址。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noProof="1" smtClean="0">
                <a:latin typeface="Times New Roman" panose="02020603050405020304" charset="0"/>
              </a:rPr>
              <a:t>Lua</a:t>
            </a:r>
            <a:r>
              <a:rPr lang="zh-CN" altLang="en-US" sz="2400" noProof="1" smtClean="0">
                <a:latin typeface="Times New Roman" panose="02020603050405020304" charset="0"/>
              </a:rPr>
              <a:t>语言支持很多类型，我们主要讨论用在</a:t>
            </a:r>
            <a:r>
              <a:rPr lang="en-US" altLang="zh-CN" sz="2400" noProof="1" smtClean="0">
                <a:latin typeface="Times New Roman" panose="02020603050405020304" charset="0"/>
              </a:rPr>
              <a:t>C++</a:t>
            </a:r>
            <a:r>
              <a:rPr lang="zh-CN" altLang="en-US" sz="2400" noProof="1" smtClean="0">
                <a:latin typeface="Times New Roman" panose="02020603050405020304" charset="0"/>
              </a:rPr>
              <a:t>代码中的三个</a:t>
            </a:r>
            <a:r>
              <a:rPr lang="zh-CN" altLang="zh-CN" sz="2400" noProof="1" smtClean="0">
                <a:latin typeface="Times New Roman" panose="02020603050405020304" charset="0"/>
              </a:rPr>
              <a:t>(</a:t>
            </a:r>
            <a:r>
              <a:rPr lang="zh-CN" altLang="en-US" sz="2400" noProof="1" smtClean="0">
                <a:latin typeface="Times New Roman" panose="02020603050405020304" charset="0"/>
              </a:rPr>
              <a:t>字符串、数字和函数</a:t>
            </a:r>
            <a:r>
              <a:rPr lang="zh-CN" altLang="zh-CN" sz="2400" noProof="1" smtClean="0">
                <a:latin typeface="Times New Roman" panose="02020603050405020304" charset="0"/>
              </a:rPr>
              <a:t>)</a:t>
            </a:r>
            <a:r>
              <a:rPr lang="zh-CN" altLang="en-US" sz="2400" noProof="1" smtClean="0">
                <a:latin typeface="Times New Roman" panose="02020603050405020304" charset="0"/>
              </a:rPr>
              <a:t>。像</a:t>
            </a:r>
            <a:r>
              <a:rPr lang="en-US" altLang="zh-CN" sz="2400" noProof="1" smtClean="0">
                <a:latin typeface="Times New Roman" panose="02020603050405020304" charset="0"/>
              </a:rPr>
              <a:t>table</a:t>
            </a:r>
            <a:r>
              <a:rPr lang="zh-CN" altLang="en-US" sz="2400" noProof="1" smtClean="0">
                <a:latin typeface="Times New Roman" panose="02020603050405020304" charset="0"/>
              </a:rPr>
              <a:t>表和用户数据这样复杂的数据结构最好只在</a:t>
            </a:r>
            <a:r>
              <a:rPr lang="en-US" altLang="zh-CN" sz="2400" noProof="1" smtClean="0">
                <a:latin typeface="Times New Roman" panose="02020603050405020304" charset="0"/>
              </a:rPr>
              <a:t>Lua</a:t>
            </a:r>
            <a:r>
              <a:rPr lang="zh-CN" altLang="en-US" sz="2400" noProof="1" smtClean="0">
                <a:latin typeface="Times New Roman" panose="02020603050405020304" charset="0"/>
              </a:rPr>
              <a:t>代码中使用。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84" y="153452"/>
            <a:ext cx="2636059" cy="103471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1265134" y="839244"/>
            <a:ext cx="450932" cy="9237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3007"/>
            <a:ext cx="2472834" cy="177370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284" y="1028700"/>
            <a:ext cx="67341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2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6" y="322258"/>
            <a:ext cx="7125561" cy="60861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2.2 </a:t>
            </a:r>
            <a:r>
              <a:rPr lang="zh-CN" altLang="en-US" dirty="0" smtClean="0"/>
              <a:t>几</a:t>
            </a:r>
            <a:r>
              <a:rPr lang="zh-CN" altLang="en-US" dirty="0"/>
              <a:t>个重要的头文件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4110" y="1176896"/>
            <a:ext cx="8651631" cy="568110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lua.h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基础函数库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i="1" dirty="0">
                <a:cs typeface="Times New Roman" panose="02020603050405020304" pitchFamily="18" charset="0"/>
              </a:rPr>
              <a:t>包括创建Lua环境、调用Lua函数（如lua_pcall）、读写Lua环境中全局变量，以及注册供Lua调用的新函数</a:t>
            </a:r>
            <a:r>
              <a:rPr lang="zh-CN" altLang="en-US" sz="2400" i="1" dirty="0" smtClean="0">
                <a:cs typeface="Times New Roman" panose="02020603050405020304" pitchFamily="18" charset="0"/>
              </a:rPr>
              <a:t>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lang="en-US" altLang="zh-CN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lua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前缀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lauxlib.h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：辅助库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lua.h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实现的更高层的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抽象，具有</a:t>
            </a:r>
            <a:r>
              <a:rPr lang="en-US" altLang="zh-CN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luaL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_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前缀。</a:t>
            </a:r>
            <a:r>
              <a:rPr lang="zh-CN" altLang="en-US" sz="2400" i="1" dirty="0" smtClean="0">
                <a:cs typeface="Times New Roman" panose="02020603050405020304" pitchFamily="18" charset="0"/>
              </a:rPr>
              <a:t>辅助</a:t>
            </a:r>
            <a:r>
              <a:rPr lang="zh-CN" altLang="en-US" sz="2400" i="1" dirty="0">
                <a:cs typeface="Times New Roman" panose="02020603050405020304" pitchFamily="18" charset="0"/>
              </a:rPr>
              <a:t>库函数</a:t>
            </a:r>
            <a:r>
              <a:rPr lang="en-US" altLang="zh-CN" sz="24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luaL_openlib</a:t>
            </a:r>
            <a:r>
              <a:rPr lang="zh-CN" altLang="en-US" sz="2400" i="1" dirty="0">
                <a:cs typeface="Times New Roman" panose="02020603050405020304" pitchFamily="18" charset="0"/>
              </a:rPr>
              <a:t>可以打开</a:t>
            </a:r>
            <a:r>
              <a:rPr lang="zh-CN" altLang="en-US" sz="2400" i="1" dirty="0" smtClean="0">
                <a:cs typeface="Times New Roman" panose="02020603050405020304" pitchFamily="18" charset="0"/>
              </a:rPr>
              <a:t>所有的标准</a:t>
            </a:r>
            <a:r>
              <a:rPr lang="zh-CN" altLang="en-US" sz="2400" i="1" dirty="0">
                <a:cs typeface="Times New Roman" panose="02020603050405020304" pitchFamily="18" charset="0"/>
              </a:rPr>
              <a:t>库</a:t>
            </a:r>
            <a:r>
              <a:rPr lang="zh-CN" altLang="en-US" sz="2400" i="1" dirty="0" smtClean="0">
                <a:cs typeface="Times New Roman" panose="02020603050405020304" pitchFamily="18" charset="0"/>
              </a:rPr>
              <a:t>函数。</a:t>
            </a:r>
            <a:endParaRPr lang="zh-CN" altLang="en-US" sz="2400" i="1" dirty="0"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lualib.h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i="1" dirty="0" smtClean="0">
                <a:cs typeface="Times New Roman" panose="02020603050405020304" pitchFamily="18" charset="0"/>
              </a:rPr>
              <a:t>所有</a:t>
            </a:r>
            <a:r>
              <a:rPr lang="zh-CN" altLang="en-US" sz="2400" i="1" dirty="0">
                <a:cs typeface="Times New Roman" panose="02020603050405020304" pitchFamily="18" charset="0"/>
              </a:rPr>
              <a:t>的标准</a:t>
            </a:r>
            <a:r>
              <a:rPr lang="zh-CN" altLang="en-US" sz="2400" i="1" dirty="0" smtClean="0">
                <a:cs typeface="Times New Roman" panose="02020603050405020304" pitchFamily="18" charset="0"/>
              </a:rPr>
              <a:t>库都以</a:t>
            </a:r>
            <a:r>
              <a:rPr lang="zh-CN" altLang="en-US" sz="2400" i="1" dirty="0">
                <a:cs typeface="Times New Roman" panose="02020603050405020304" pitchFamily="18" charset="0"/>
              </a:rPr>
              <a:t>单独的包</a:t>
            </a:r>
            <a:r>
              <a:rPr lang="zh-CN" altLang="en-US" sz="2400" i="1" dirty="0" smtClean="0">
                <a:cs typeface="Times New Roman" panose="02020603050405020304" pitchFamily="18" charset="0"/>
              </a:rPr>
              <a:t>提供，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lualib.h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定义了打开这些库的函数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i="1" dirty="0" smtClean="0">
                <a:cs typeface="Times New Roman" panose="02020603050405020304" pitchFamily="18" charset="0"/>
              </a:rPr>
              <a:t>例如</a:t>
            </a:r>
            <a:r>
              <a:rPr lang="zh-CN" altLang="en-US" sz="2400" i="1" dirty="0">
                <a:cs typeface="Times New Roman" panose="02020603050405020304" pitchFamily="18" charset="0"/>
              </a:rPr>
              <a:t>，调用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luaopen_io</a:t>
            </a:r>
            <a:r>
              <a:rPr lang="zh-CN" altLang="en-US" sz="2400" i="1" dirty="0">
                <a:cs typeface="Times New Roman" panose="02020603050405020304" pitchFamily="18" charset="0"/>
              </a:rPr>
              <a:t>，以创建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io</a:t>
            </a:r>
            <a:r>
              <a:rPr lang="en-US" altLang="zh-CN" sz="2400" i="1" dirty="0">
                <a:cs typeface="Times New Roman" panose="02020603050405020304" pitchFamily="18" charset="0"/>
              </a:rPr>
              <a:t> table</a:t>
            </a:r>
            <a:r>
              <a:rPr lang="zh-CN" altLang="en-US" sz="2400" i="1" dirty="0">
                <a:cs typeface="Times New Roman" panose="02020603050405020304" pitchFamily="18" charset="0"/>
              </a:rPr>
              <a:t>并注册</a:t>
            </a:r>
            <a:r>
              <a:rPr lang="en-US" altLang="zh-CN" sz="2400" i="1" dirty="0">
                <a:cs typeface="Times New Roman" panose="02020603050405020304" pitchFamily="18" charset="0"/>
              </a:rPr>
              <a:t>I/O</a:t>
            </a:r>
            <a:r>
              <a:rPr lang="zh-CN" altLang="en-US" sz="2400" i="1" dirty="0">
                <a:cs typeface="Times New Roman" panose="02020603050405020304" pitchFamily="18" charset="0"/>
              </a:rPr>
              <a:t>函数（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io.read,io.write</a:t>
            </a:r>
            <a:r>
              <a:rPr lang="zh-CN" altLang="en-US" sz="2400" i="1" dirty="0">
                <a:cs typeface="Times New Roman" panose="02020603050405020304" pitchFamily="18" charset="0"/>
              </a:rPr>
              <a:t>等等）到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Lua</a:t>
            </a:r>
            <a:r>
              <a:rPr lang="zh-CN" altLang="en-US" sz="2400" i="1" dirty="0">
                <a:cs typeface="Times New Roman" panose="02020603050405020304" pitchFamily="18" charset="0"/>
              </a:rPr>
              <a:t>环境中。</a:t>
            </a:r>
          </a:p>
        </p:txBody>
      </p:sp>
    </p:spTree>
    <p:extLst>
      <p:ext uri="{BB962C8B-B14F-4D97-AF65-F5344CB8AC3E}">
        <p14:creationId xmlns:p14="http://schemas.microsoft.com/office/powerpoint/2010/main" val="203532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7" y="322258"/>
            <a:ext cx="5309786" cy="608614"/>
          </a:xfrm>
        </p:spPr>
        <p:txBody>
          <a:bodyPr>
            <a:normAutofit/>
          </a:bodyPr>
          <a:lstStyle/>
          <a:p>
            <a:r>
              <a:rPr lang="en-US" altLang="zh-CN" noProof="1" smtClean="0"/>
              <a:t>2.3.1 </a:t>
            </a:r>
            <a:r>
              <a:rPr lang="zh-CN" altLang="en-US" noProof="1" smtClean="0"/>
              <a:t>创建Lua环境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29855"/>
            <a:ext cx="8417814" cy="4351338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 smtClean="0"/>
              <a:t>Lua库中没有定义任何全局变量。它将所有的状态都保存在动态结构</a:t>
            </a:r>
            <a:r>
              <a:rPr lang="zh-CN" altLang="en-US" b="1" dirty="0" smtClean="0">
                <a:solidFill>
                  <a:srgbClr val="FF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lua_State</a:t>
            </a:r>
            <a:r>
              <a:rPr lang="zh-CN" altLang="en-US" dirty="0" smtClean="0"/>
              <a:t>中，所有的</a:t>
            </a:r>
            <a:r>
              <a:rPr lang="en-US" altLang="zh-CN" dirty="0" smtClean="0"/>
              <a:t>C API</a:t>
            </a:r>
            <a:r>
              <a:rPr lang="zh-CN" altLang="en-US" dirty="0" smtClean="0"/>
              <a:t>都要求传入一个指向该结构的指针。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zh-CN" altLang="en-US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luaL_newstate</a:t>
            </a:r>
            <a:r>
              <a:rPr lang="zh-CN" altLang="en-US" dirty="0" smtClean="0"/>
              <a:t>函数用于创建一个新环境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或状态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  <a:p>
            <a:pPr lvl="1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charset="0"/>
              </a:rPr>
              <a:t>       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lua_State *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pluaState =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luaL_newstate()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147" y="322258"/>
            <a:ext cx="5783268" cy="608614"/>
          </a:xfrm>
        </p:spPr>
        <p:txBody>
          <a:bodyPr>
            <a:normAutofit fontScale="90000"/>
          </a:bodyPr>
          <a:lstStyle/>
          <a:p>
            <a:r>
              <a:rPr lang="en-US" altLang="zh-CN" noProof="1" smtClean="0"/>
              <a:t>2.3.2 </a:t>
            </a:r>
            <a:r>
              <a:rPr lang="zh-CN" altLang="en-US" noProof="1" smtClean="0"/>
              <a:t>编译并处理用户输入的内容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87911"/>
            <a:ext cx="7886700" cy="4351338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>
                <a:latin typeface="Times New Roman" panose="02020603050405020304" charset="0"/>
                <a:sym typeface="宋体" panose="02010600030101010101" pitchFamily="2" charset="-122"/>
              </a:rPr>
              <a:t>当创建好一个环境，并在其中加载了标准库后，就可以解释用户的输入了。程序调用</a:t>
            </a:r>
            <a:r>
              <a:rPr lang="en-US" altLang="zh-CN" sz="24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宋体" panose="02010600030101010101" pitchFamily="2" charset="-122"/>
              </a:rPr>
              <a:t>luaL_loadfile</a:t>
            </a:r>
            <a:r>
              <a:rPr lang="zh-CN" altLang="en-US" dirty="0" smtClean="0">
                <a:latin typeface="Times New Roman" panose="02020603050405020304" charset="0"/>
                <a:sym typeface="宋体" panose="02010600030101010101" pitchFamily="2" charset="-122"/>
              </a:rPr>
              <a:t>来加载并编译</a:t>
            </a:r>
            <a:r>
              <a:rPr lang="en-US" altLang="zh-CN" dirty="0" err="1" smtClean="0">
                <a:latin typeface="Times New Roman" panose="02020603050405020304" charset="0"/>
                <a:sym typeface="宋体" panose="02010600030101010101" pitchFamily="2" charset="-122"/>
              </a:rPr>
              <a:t>lua</a:t>
            </a:r>
            <a:r>
              <a:rPr lang="zh-CN" altLang="en-US" dirty="0" smtClean="0">
                <a:latin typeface="Times New Roman" panose="02020603050405020304" charset="0"/>
                <a:sym typeface="宋体" panose="02010600030101010101" pitchFamily="2" charset="-122"/>
              </a:rPr>
              <a:t>文本中的内容。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charset="0"/>
                <a:sym typeface="宋体" panose="02010600030101010101" pitchFamily="2" charset="-122"/>
              </a:rPr>
              <a:t>如果没有错误，此调用返回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charset="0"/>
                <a:sym typeface="宋体" panose="02010600030101010101" pitchFamily="2" charset="-122"/>
              </a:rPr>
              <a:t>0</a:t>
            </a:r>
            <a:r>
              <a:rPr lang="zh-CN" altLang="en-US" dirty="0" smtClean="0">
                <a:latin typeface="Times New Roman" panose="02020603050405020304" charset="0"/>
                <a:sym typeface="宋体" panose="02010600030101010101" pitchFamily="2" charset="-122"/>
              </a:rPr>
              <a:t>，并向栈中压入编译后的程序块。然后程序调用</a:t>
            </a:r>
            <a:r>
              <a:rPr lang="en-US" altLang="zh-CN" sz="24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宋体" panose="02010600030101010101" pitchFamily="2" charset="-122"/>
              </a:rPr>
              <a:t>lua_pcall</a:t>
            </a:r>
            <a:r>
              <a:rPr lang="zh-CN" altLang="en-US" dirty="0" smtClean="0">
                <a:latin typeface="Times New Roman" panose="02020603050405020304" charset="0"/>
                <a:sym typeface="宋体" panose="02010600030101010101" pitchFamily="2" charset="-122"/>
              </a:rPr>
              <a:t>，这个函数会将程序块从栈中弹出，并在保护模式中运行它。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charset="0"/>
                <a:sym typeface="宋体" panose="02010600030101010101" pitchFamily="2" charset="-122"/>
              </a:rPr>
              <a:t>该函数返回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charset="0"/>
                <a:sym typeface="宋体" panose="02010600030101010101" pitchFamily="2" charset="-122"/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charset="0"/>
                <a:sym typeface="宋体" panose="02010600030101010101" pitchFamily="2" charset="-122"/>
              </a:rPr>
              <a:t>表示没有错误</a:t>
            </a:r>
            <a:r>
              <a:rPr lang="zh-CN" altLang="en-US" dirty="0" smtClean="0">
                <a:latin typeface="Times New Roman" panose="02020603050405020304" charset="0"/>
                <a:sym typeface="宋体" panose="02010600030101010101" pitchFamily="2" charset="-122"/>
              </a:rPr>
              <a:t>；若发生错误，那么这些函数就会向栈中压入一条错误消息。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淡色系教学课件答辩PPT模板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626165814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tbtigdm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1615</Words>
  <Application>Microsoft Office PowerPoint</Application>
  <PresentationFormat>全屏显示(4:3)</PresentationFormat>
  <Paragraphs>106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等线</vt:lpstr>
      <vt:lpstr>楷体</vt:lpstr>
      <vt:lpstr>宋体</vt:lpstr>
      <vt:lpstr>微软雅黑</vt:lpstr>
      <vt:lpstr>字魂59号-创粗黑</vt:lpstr>
      <vt:lpstr>Arial</vt:lpstr>
      <vt:lpstr>Calibri</vt:lpstr>
      <vt:lpstr>Tahoma</vt:lpstr>
      <vt:lpstr>Times New Roman</vt:lpstr>
      <vt:lpstr>Wingdings</vt:lpstr>
      <vt:lpstr>Office 主题​​</vt:lpstr>
      <vt:lpstr>脚本语言</vt:lpstr>
      <vt:lpstr>PowerPoint 演示文稿</vt:lpstr>
      <vt:lpstr>1.1 C API概述</vt:lpstr>
      <vt:lpstr>1.1 C API概述</vt:lpstr>
      <vt:lpstr>2.1 Lua环境</vt:lpstr>
      <vt:lpstr>PowerPoint 演示文稿</vt:lpstr>
      <vt:lpstr> 2.2 几个重要的头文件</vt:lpstr>
      <vt:lpstr>2.3.1 创建Lua环境</vt:lpstr>
      <vt:lpstr>2.3.2 编译并处理用户输入的内容</vt:lpstr>
      <vt:lpstr>3.1 lua 的stack栈</vt:lpstr>
      <vt:lpstr>3.1 lua 的stack栈</vt:lpstr>
      <vt:lpstr>3.2 向栈中压入元素</vt:lpstr>
      <vt:lpstr>3.3 获取栈元素</vt:lpstr>
      <vt:lpstr>3.3 获取栈中元素</vt:lpstr>
      <vt:lpstr>3.4 获得/设置lua变量</vt:lpstr>
      <vt:lpstr>其它栈操作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简约淡色</dc:title>
  <dc:creator>ljw</dc:creator>
  <cp:lastModifiedBy>A</cp:lastModifiedBy>
  <cp:revision>599</cp:revision>
  <dcterms:created xsi:type="dcterms:W3CDTF">2018-06-23T18:08:00Z</dcterms:created>
  <dcterms:modified xsi:type="dcterms:W3CDTF">2022-11-01T13:29:21Z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2052-11.1.0.10938</vt:lpwstr>
  </property>
  <property fmtid="{D5CDD505-2E9C-101B-9397-08002B2CF9AE}" pid="4" name="ICV">
    <vt:lpwstr>C210C486B4764308BDB1BAF87F4728A2</vt:lpwstr>
  </property>
</Properties>
</file>