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324" r:id="rId4"/>
    <p:sldId id="314" r:id="rId5"/>
    <p:sldId id="293" r:id="rId6"/>
    <p:sldId id="315" r:id="rId7"/>
    <p:sldId id="316" r:id="rId8"/>
    <p:sldId id="311" r:id="rId9"/>
    <p:sldId id="294" r:id="rId10"/>
    <p:sldId id="317" r:id="rId11"/>
    <p:sldId id="318" r:id="rId12"/>
    <p:sldId id="320" r:id="rId13"/>
    <p:sldId id="319" r:id="rId14"/>
    <p:sldId id="321" r:id="rId15"/>
    <p:sldId id="322" r:id="rId16"/>
    <p:sldId id="323" r:id="rId17"/>
    <p:sldId id="281" r:id="rId18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导读" id="{D60195BC-8B02-49CE-A6FC-6F081F17057D}">
          <p14:sldIdLst>
            <p14:sldId id="256"/>
            <p14:sldId id="266"/>
            <p14:sldId id="324"/>
            <p14:sldId id="314"/>
          </p14:sldIdLst>
        </p14:section>
        <p14:section name="读table" id="{95EA265A-634C-4B6E-8E59-466CDE4A1044}">
          <p14:sldIdLst>
            <p14:sldId id="293"/>
            <p14:sldId id="315"/>
            <p14:sldId id="316"/>
            <p14:sldId id="311"/>
            <p14:sldId id="294"/>
            <p14:sldId id="317"/>
          </p14:sldIdLst>
        </p14:section>
        <p14:section name="写table" id="{A8501953-326A-42F1-8843-28ED4A758A1F}">
          <p14:sldIdLst>
            <p14:sldId id="318"/>
            <p14:sldId id="320"/>
            <p14:sldId id="319"/>
            <p14:sldId id="321"/>
            <p14:sldId id="322"/>
            <p14:sldId id="32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  <a:srgbClr val="4472C4"/>
    <a:srgbClr val="FF00FF"/>
    <a:srgbClr val="FFCC00"/>
    <a:srgbClr val="000000"/>
    <a:srgbClr val="006600"/>
    <a:srgbClr val="0000FF"/>
    <a:srgbClr val="1D4E79"/>
    <a:srgbClr val="46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6" autoAdjust="0"/>
    <p:restoredTop sz="84463" autoAdjust="0"/>
  </p:normalViewPr>
  <p:slideViewPr>
    <p:cSldViewPr snapToGrid="0">
      <p:cViewPr varScale="1">
        <p:scale>
          <a:sx n="74" d="100"/>
          <a:sy n="74" d="100"/>
        </p:scale>
        <p:origin x="15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9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8804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597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2919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先在栈创建空的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然后，将字段的值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入栈，并利用</a:t>
            </a:r>
            <a:r>
              <a:rPr lang="en-US" altLang="zh-CN" dirty="0" err="1" smtClean="0"/>
              <a:t>setfield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L,indextable,key</a:t>
            </a:r>
            <a:r>
              <a:rPr lang="en-US" altLang="zh-CN" dirty="0" smtClean="0"/>
              <a:t>) </a:t>
            </a:r>
            <a:r>
              <a:rPr lang="zh-CN" altLang="en-US" dirty="0" smtClean="0"/>
              <a:t>将（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）添加到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中；</a:t>
            </a:r>
            <a:r>
              <a:rPr lang="en-US" altLang="zh-CN" smtClean="0"/>
              <a:t>(</a:t>
            </a:r>
            <a:r>
              <a:rPr lang="zh-CN" altLang="en-US" smtClean="0"/>
              <a:t>可以</a:t>
            </a:r>
            <a:r>
              <a:rPr lang="zh-CN" altLang="en-US" dirty="0" smtClean="0"/>
              <a:t>添加多个键值对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最后，利用</a:t>
            </a:r>
            <a:r>
              <a:rPr lang="en-US" altLang="zh-CN" dirty="0" err="1" smtClean="0"/>
              <a:t>setglobal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L,globalname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，以栈顶元素为值，以</a:t>
            </a:r>
            <a:r>
              <a:rPr lang="en-US" altLang="zh-CN" dirty="0" err="1" smtClean="0"/>
              <a:t>globalname</a:t>
            </a:r>
            <a:r>
              <a:rPr lang="zh-CN" altLang="en-US" dirty="0" smtClean="0"/>
              <a:t>为名，创建全局变量，并出栈。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696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1785" y="65673"/>
            <a:ext cx="78867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单击此处输入正文内容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75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057147" y="322258"/>
            <a:ext cx="4490357" cy="6086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单击此处输入标题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87845"/>
            <a:ext cx="78867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单击此处输入正文内容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  <p:sp>
        <p:nvSpPr>
          <p:cNvPr id="2" name="직사각형 45"/>
          <p:cNvSpPr/>
          <p:nvPr userDrawn="1"/>
        </p:nvSpPr>
        <p:spPr>
          <a:xfrm>
            <a:off x="1155691" y="926468"/>
            <a:ext cx="7987689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65825" y="344810"/>
            <a:ext cx="700355" cy="715368"/>
            <a:chOff x="271835" y="158747"/>
            <a:chExt cx="694345" cy="986891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07407" y="179469"/>
              <a:ext cx="640351" cy="936517"/>
              <a:chOff x="307407" y="179469"/>
              <a:chExt cx="640351" cy="936517"/>
            </a:xfrm>
          </p:grpSpPr>
          <p:sp>
            <p:nvSpPr>
              <p:cNvPr id="11" name="菱形 10"/>
              <p:cNvSpPr/>
              <p:nvPr userDrawn="1"/>
            </p:nvSpPr>
            <p:spPr>
              <a:xfrm>
                <a:off x="307407" y="290088"/>
                <a:ext cx="540877" cy="721169"/>
              </a:xfrm>
              <a:prstGeom prst="diamond">
                <a:avLst/>
              </a:prstGeom>
              <a:solidFill>
                <a:srgbClr val="467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D4E79"/>
                  </a:solidFill>
                </a:endParaRPr>
              </a:p>
            </p:txBody>
          </p:sp>
          <p:sp>
            <p:nvSpPr>
              <p:cNvPr id="12" name="菱形 11"/>
              <p:cNvSpPr/>
              <p:nvPr userDrawn="1"/>
            </p:nvSpPr>
            <p:spPr>
              <a:xfrm>
                <a:off x="736287" y="179469"/>
                <a:ext cx="211471" cy="281961"/>
              </a:xfrm>
              <a:prstGeom prst="diamond">
                <a:avLst/>
              </a:prstGeom>
              <a:solidFill>
                <a:srgbClr val="C9D2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菱形 12"/>
              <p:cNvSpPr/>
              <p:nvPr userDrawn="1"/>
            </p:nvSpPr>
            <p:spPr>
              <a:xfrm>
                <a:off x="719729" y="844284"/>
                <a:ext cx="203777" cy="2717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DCE1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菱形 13"/>
            <p:cNvSpPr/>
            <p:nvPr userDrawn="1"/>
          </p:nvSpPr>
          <p:spPr>
            <a:xfrm>
              <a:off x="271835" y="246192"/>
              <a:ext cx="608793" cy="811724"/>
            </a:xfrm>
            <a:prstGeom prst="diamond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D4E79"/>
                </a:solidFill>
              </a:endParaRPr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8216" y="158747"/>
              <a:ext cx="247964" cy="330618"/>
            </a:xfrm>
            <a:prstGeom prst="diamond">
              <a:avLst/>
            </a:prstGeom>
            <a:noFill/>
            <a:ln>
              <a:solidFill>
                <a:srgbClr val="DBDD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693173" y="809341"/>
              <a:ext cx="252223" cy="336297"/>
            </a:xfrm>
            <a:prstGeom prst="diamond">
              <a:avLst/>
            </a:prstGeom>
            <a:noFill/>
            <a:ln>
              <a:solidFill>
                <a:srgbClr val="DCE1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057147" y="322258"/>
            <a:ext cx="4490357" cy="6086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单击此处输入标题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  <p:sp>
        <p:nvSpPr>
          <p:cNvPr id="2" name="직사각형 45"/>
          <p:cNvSpPr/>
          <p:nvPr userDrawn="1"/>
        </p:nvSpPr>
        <p:spPr>
          <a:xfrm>
            <a:off x="1155691" y="926468"/>
            <a:ext cx="7987689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65825" y="344810"/>
            <a:ext cx="700355" cy="715368"/>
            <a:chOff x="271835" y="158747"/>
            <a:chExt cx="694345" cy="986891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07407" y="179469"/>
              <a:ext cx="640351" cy="936517"/>
              <a:chOff x="307407" y="179469"/>
              <a:chExt cx="640351" cy="936517"/>
            </a:xfrm>
          </p:grpSpPr>
          <p:sp>
            <p:nvSpPr>
              <p:cNvPr id="11" name="菱形 10"/>
              <p:cNvSpPr/>
              <p:nvPr userDrawn="1"/>
            </p:nvSpPr>
            <p:spPr>
              <a:xfrm>
                <a:off x="307407" y="290088"/>
                <a:ext cx="540877" cy="721169"/>
              </a:xfrm>
              <a:prstGeom prst="diamond">
                <a:avLst/>
              </a:prstGeom>
              <a:solidFill>
                <a:srgbClr val="467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D4E79"/>
                  </a:solidFill>
                </a:endParaRPr>
              </a:p>
            </p:txBody>
          </p:sp>
          <p:sp>
            <p:nvSpPr>
              <p:cNvPr id="12" name="菱形 11"/>
              <p:cNvSpPr/>
              <p:nvPr userDrawn="1"/>
            </p:nvSpPr>
            <p:spPr>
              <a:xfrm>
                <a:off x="736287" y="179469"/>
                <a:ext cx="211471" cy="281961"/>
              </a:xfrm>
              <a:prstGeom prst="diamond">
                <a:avLst/>
              </a:prstGeom>
              <a:solidFill>
                <a:srgbClr val="C9D2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菱形 12"/>
              <p:cNvSpPr/>
              <p:nvPr userDrawn="1"/>
            </p:nvSpPr>
            <p:spPr>
              <a:xfrm>
                <a:off x="719729" y="844284"/>
                <a:ext cx="203777" cy="2717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DCE1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菱形 13"/>
            <p:cNvSpPr/>
            <p:nvPr userDrawn="1"/>
          </p:nvSpPr>
          <p:spPr>
            <a:xfrm>
              <a:off x="271835" y="246192"/>
              <a:ext cx="608793" cy="811724"/>
            </a:xfrm>
            <a:prstGeom prst="diamond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D4E79"/>
                </a:solidFill>
              </a:endParaRPr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8216" y="158747"/>
              <a:ext cx="247964" cy="330618"/>
            </a:xfrm>
            <a:prstGeom prst="diamond">
              <a:avLst/>
            </a:prstGeom>
            <a:noFill/>
            <a:ln>
              <a:solidFill>
                <a:srgbClr val="DBDD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693173" y="809341"/>
              <a:ext cx="252223" cy="336297"/>
            </a:xfrm>
            <a:prstGeom prst="diamond">
              <a:avLst/>
            </a:prstGeom>
            <a:noFill/>
            <a:ln>
              <a:solidFill>
                <a:srgbClr val="DCE1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" y="0"/>
            <a:ext cx="9140447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591142" y="2439292"/>
            <a:ext cx="816881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3" y="205063"/>
            <a:ext cx="2823946" cy="734974"/>
          </a:xfrm>
          <a:prstGeom prst="rect">
            <a:avLst/>
          </a:prstGeom>
          <a:effectLst/>
        </p:spPr>
      </p:pic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739218" y="20374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/>
            </a:lvl1pPr>
          </a:lstStyle>
          <a:p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1" r:id="rId5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脚本语言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487" y="3116580"/>
            <a:ext cx="618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noProof="1">
                <a:latin typeface="楷体" panose="02010609060101010101" charset="-122"/>
                <a:ea typeface="楷体" panose="02010609060101010101" charset="-122"/>
              </a:rPr>
              <a:t>读写</a:t>
            </a:r>
            <a:r>
              <a:rPr lang="en-US" altLang="zh-CN" sz="4000" noProof="1">
                <a:latin typeface="楷体" panose="02010609060101010101" charset="-122"/>
                <a:ea typeface="楷体" panose="02010609060101010101" charset="-122"/>
              </a:rPr>
              <a:t>table</a:t>
            </a:r>
            <a:r>
              <a:rPr lang="zh-CN" altLang="en-US" sz="4000" noProof="1">
                <a:latin typeface="楷体" panose="02010609060101010101" charset="-122"/>
                <a:ea typeface="楷体" panose="02010609060101010101" charset="-122"/>
              </a:rPr>
              <a:t>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42857" cy="6819048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71428" y="148281"/>
            <a:ext cx="5370143" cy="533878"/>
          </a:xfrm>
          <a:solidFill>
            <a:schemeClr val="bg1"/>
          </a:solidFill>
        </p:spPr>
        <p:txBody>
          <a:bodyPr/>
          <a:lstStyle/>
          <a:p>
            <a:r>
              <a:rPr lang="zh-CN" altLang="en-US" b="1" dirty="0" smtClean="0"/>
              <a:t>读取</a:t>
            </a:r>
            <a:r>
              <a:rPr lang="en-US" altLang="zh-CN" b="1" dirty="0"/>
              <a:t>table</a:t>
            </a:r>
            <a:r>
              <a:rPr lang="zh-CN" altLang="en-US" b="1" dirty="0"/>
              <a:t>的</a:t>
            </a:r>
            <a:r>
              <a:rPr lang="zh-CN" altLang="en-US" b="1" dirty="0" smtClean="0"/>
              <a:t>完整的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61" y="5347010"/>
            <a:ext cx="1486613" cy="1472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21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309786" cy="608614"/>
          </a:xfrm>
        </p:spPr>
        <p:txBody>
          <a:bodyPr>
            <a:normAutofit/>
          </a:bodyPr>
          <a:lstStyle/>
          <a:p>
            <a:r>
              <a:rPr lang="zh-CN" altLang="en-US" noProof="1"/>
              <a:t>设置</a:t>
            </a:r>
            <a:r>
              <a:rPr lang="en-US" altLang="zh-CN" noProof="1"/>
              <a:t>lua</a:t>
            </a:r>
            <a:r>
              <a:rPr lang="zh-CN" altLang="en-US" noProof="1"/>
              <a:t>脚本中数据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992" y="1450329"/>
            <a:ext cx="8827008" cy="391415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在宿主程序中设置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脚本中数据的步骤：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C++ 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写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lua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0000FF"/>
              </a:buClr>
              <a:buSzPct val="80000"/>
              <a:buFont typeface="+mj-ea"/>
              <a:buAutoNum type="circleNumDbPlain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虚拟栈中，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调用函数创建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全局变量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0000FF"/>
              </a:buClr>
              <a:buSzPct val="80000"/>
              <a:buFont typeface="+mj-ea"/>
              <a:buAutoNum type="circleNumDbPlain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虚拟栈中，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脚本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setglobal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lua_State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*L, </a:t>
            </a:r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*name);</a:t>
            </a:r>
            <a:b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出栈，并将其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原栈顶元素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赋值给</a:t>
            </a:r>
            <a:r>
              <a:rPr lang="en-US" altLang="zh-CN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全局变量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CN" dirty="0">
              <a:solidFill>
                <a:srgbClr val="4679A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0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87502" y="1456020"/>
            <a:ext cx="8225878" cy="3945960"/>
          </a:xfrm>
          <a:prstGeom prst="rect">
            <a:avLst/>
          </a:prstGeom>
        </p:spPr>
        <p:txBody>
          <a:bodyPr/>
          <a:lstStyle/>
          <a:p>
            <a:pPr marL="266700" lvl="1" indent="-177800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入栈操作通常都是以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lua_push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为前缀来命名：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lua_push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nil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lua_push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boolean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int bool)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lua_push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number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lua_Number 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lua_push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integer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lua_Integer 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zh-CN" altLang="en-US" noProof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lua_push</a:t>
            </a:r>
            <a:r>
              <a:rPr lang="zh-CN" altLang="en-US" b="1" noProof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zh-CN" altLang="en-US" noProof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const char *s);</a:t>
            </a:r>
            <a:endParaRPr lang="en-US" altLang="zh-C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2" y="803362"/>
            <a:ext cx="6469810" cy="6025997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2022" y="96228"/>
            <a:ext cx="7886700" cy="707134"/>
          </a:xfrm>
        </p:spPr>
        <p:txBody>
          <a:bodyPr/>
          <a:lstStyle/>
          <a:p>
            <a:r>
              <a:rPr lang="zh-CN" altLang="en-US" b="1" dirty="0"/>
              <a:t>通过</a:t>
            </a:r>
            <a:r>
              <a:rPr lang="en-US" altLang="zh-CN" b="1" dirty="0" err="1"/>
              <a:t>lua</a:t>
            </a:r>
            <a:r>
              <a:rPr lang="zh-CN" altLang="en-US" b="1" dirty="0"/>
              <a:t>栈交互代码：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63" y="5175914"/>
            <a:ext cx="2306603" cy="432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43" y="71514"/>
            <a:ext cx="3297692" cy="1110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36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309786" cy="608614"/>
          </a:xfrm>
        </p:spPr>
        <p:txBody>
          <a:bodyPr>
            <a:normAutofit/>
          </a:bodyPr>
          <a:lstStyle/>
          <a:p>
            <a:r>
              <a:rPr lang="zh-CN" altLang="en-US" noProof="1"/>
              <a:t>写</a:t>
            </a:r>
            <a:r>
              <a:rPr lang="en-US" altLang="zh-CN" noProof="1"/>
              <a:t>table</a:t>
            </a:r>
            <a:r>
              <a:rPr lang="zh-CN" altLang="en-US" noProof="1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280" y="1072377"/>
            <a:ext cx="8995719" cy="517142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若宿主程序需要向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的数据，要先在栈中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类型变量，再向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分别添加</a:t>
            </a: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各字段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1" indent="-358775"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b="1" dirty="0" err="1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lua_newtable</a:t>
            </a:r>
            <a:r>
              <a:rPr lang="en-US" altLang="zh-CN" b="1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在栈顶创建一个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1" indent="-358775"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lua_push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XXX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函数将需要向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中添加的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索引值入栈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1" indent="-358775"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b="1" dirty="0" err="1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lua_setfield</a:t>
            </a:r>
            <a:r>
              <a:rPr lang="en-US" altLang="zh-CN" b="1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中添加键值对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</a:t>
            </a:r>
            <a:r>
              <a:rPr lang="en-US" altLang="zh-CN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setfield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lua_State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82563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表中添加键值对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。以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为索引，栈顶元素为值，向表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中添加此键值对，然后出栈</a:t>
            </a:r>
            <a:endParaRPr lang="zh-CN" altLang="en-US" dirty="0">
              <a:solidFill>
                <a:srgbClr val="4679A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785" y="65673"/>
            <a:ext cx="7886700" cy="1312023"/>
          </a:xfrm>
        </p:spPr>
        <p:txBody>
          <a:bodyPr/>
          <a:lstStyle/>
          <a:p>
            <a:r>
              <a:rPr lang="zh-CN" altLang="en-US" b="1" dirty="0"/>
              <a:t>若</a:t>
            </a:r>
            <a:r>
              <a:rPr lang="en-US" altLang="zh-CN" b="1" dirty="0" err="1"/>
              <a:t>lua</a:t>
            </a:r>
            <a:r>
              <a:rPr lang="zh-CN" altLang="en-US" b="1" dirty="0"/>
              <a:t>脚本文件为：</a:t>
            </a:r>
            <a:endParaRPr lang="en-US" altLang="zh-CN" b="1" dirty="0"/>
          </a:p>
          <a:p>
            <a:r>
              <a:rPr lang="en-US" altLang="zh-CN" b="1" dirty="0"/>
              <a:t>C++</a:t>
            </a:r>
            <a:r>
              <a:rPr lang="zh-CN" altLang="en-US" b="1" dirty="0"/>
              <a:t>中通过</a:t>
            </a:r>
            <a:r>
              <a:rPr lang="en-US" altLang="zh-CN" b="1" dirty="0" err="1"/>
              <a:t>lua</a:t>
            </a:r>
            <a:r>
              <a:rPr lang="zh-CN" altLang="en-US" b="1" dirty="0"/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写入</a:t>
            </a:r>
            <a:r>
              <a:rPr lang="en-US" altLang="zh-CN" b="1" dirty="0">
                <a:solidFill>
                  <a:srgbClr val="FF0000"/>
                </a:solidFill>
              </a:rPr>
              <a:t>BLUE</a:t>
            </a:r>
            <a:r>
              <a:rPr lang="zh-CN" altLang="en-US" b="1" dirty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14" y="0"/>
            <a:ext cx="3686693" cy="789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33" y="1242327"/>
            <a:ext cx="6502618" cy="48068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01" y="6175248"/>
            <a:ext cx="4277646" cy="68275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94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80654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01" y="3334170"/>
            <a:ext cx="4315708" cy="105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738" y="4584648"/>
            <a:ext cx="1228072" cy="991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17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ctrTitle" idx="4294967295"/>
          </p:nvPr>
        </p:nvSpPr>
        <p:spPr>
          <a:xfrm>
            <a:off x="2985493" y="2784475"/>
            <a:ext cx="3173015" cy="128905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291" y="1860951"/>
            <a:ext cx="3150218" cy="3057178"/>
            <a:chOff x="772940" y="2047875"/>
            <a:chExt cx="3752469" cy="3280602"/>
          </a:xfrm>
        </p:grpSpPr>
        <p:sp>
          <p:nvSpPr>
            <p:cNvPr id="29" name="菱形 28"/>
            <p:cNvSpPr/>
            <p:nvPr/>
          </p:nvSpPr>
          <p:spPr>
            <a:xfrm>
              <a:off x="1017541" y="2047875"/>
              <a:ext cx="3280602" cy="3280602"/>
            </a:xfrm>
            <a:prstGeom prst="diamond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1244807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772940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MH_SubTitle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85438" y="3320229"/>
              <a:ext cx="2138873" cy="58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1D4E79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en-US" altLang="zh-CN" sz="4000" b="1" dirty="0">
                <a:solidFill>
                  <a:srgbClr val="1D4E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72338" y="2723418"/>
            <a:ext cx="4581197" cy="565608"/>
            <a:chOff x="5501777" y="706292"/>
            <a:chExt cx="5630281" cy="565608"/>
          </a:xfrm>
        </p:grpSpPr>
        <p:grpSp>
          <p:nvGrpSpPr>
            <p:cNvPr id="3" name="组合 2"/>
            <p:cNvGrpSpPr/>
            <p:nvPr/>
          </p:nvGrpSpPr>
          <p:grpSpPr>
            <a:xfrm>
              <a:off x="5501777" y="706292"/>
              <a:ext cx="5630281" cy="565608"/>
              <a:chOff x="5257176" y="1260694"/>
              <a:chExt cx="5630281" cy="56560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257176" y="1260694"/>
                <a:ext cx="5400000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796071" y="1274549"/>
                <a:ext cx="509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noProof="1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  读取</a:t>
                </a:r>
                <a:r>
                  <a:rPr lang="en-US" altLang="zh-CN" sz="2800" b="1" noProof="1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lua</a:t>
                </a:r>
                <a:r>
                  <a:rPr lang="zh-CN" altLang="en-US" sz="2800" b="1" noProof="1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中</a:t>
                </a:r>
                <a:r>
                  <a:rPr lang="en-US" altLang="zh-CN" sz="2800" b="1" noProof="1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table</a:t>
                </a:r>
                <a:r>
                  <a:rPr lang="zh-CN" altLang="en-US" sz="2800" b="1" noProof="1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数据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603568" y="718705"/>
              <a:ext cx="68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D4E79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72338" y="3626470"/>
            <a:ext cx="4431907" cy="981922"/>
            <a:chOff x="5501778" y="1799209"/>
            <a:chExt cx="5446805" cy="981922"/>
          </a:xfrm>
        </p:grpSpPr>
        <p:grpSp>
          <p:nvGrpSpPr>
            <p:cNvPr id="4" name="组合 3"/>
            <p:cNvGrpSpPr/>
            <p:nvPr/>
          </p:nvGrpSpPr>
          <p:grpSpPr>
            <a:xfrm>
              <a:off x="5501778" y="1799209"/>
              <a:ext cx="5400001" cy="565608"/>
              <a:chOff x="5257177" y="2353611"/>
              <a:chExt cx="5400001" cy="56560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257177" y="2353611"/>
                <a:ext cx="5400001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775651" y="2394599"/>
                <a:ext cx="401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20000"/>
                  </a:spcBef>
                  <a:buClr>
                    <a:schemeClr val="tx2"/>
                  </a:buClr>
                </a:pPr>
                <a:endParaRPr lang="zh-CN" altLang="en-US" sz="2800" b="1" dirty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63668" y="1827024"/>
              <a:ext cx="5384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02  </a:t>
              </a:r>
              <a:r>
                <a:rPr lang="zh-CN" altLang="zh-CN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写</a:t>
              </a:r>
              <a:r>
                <a:rPr lang="en-US" altLang="zh-CN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table</a:t>
              </a:r>
              <a:r>
                <a:rPr lang="zh-CN" altLang="en-US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</a:t>
              </a:r>
            </a:p>
            <a:p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27290" y="1111883"/>
            <a:ext cx="6040192" cy="4388103"/>
          </a:xfrm>
          <a:prstGeom prst="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</a:rPr>
              <a:t>Lua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虚拟机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交互原理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4495" y="2149146"/>
            <a:ext cx="1764406" cy="28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C++</a:t>
            </a:r>
            <a:r>
              <a:rPr lang="zh-CN" altLang="en-US" sz="2800" b="1" dirty="0" smtClean="0"/>
              <a:t>程序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907549" y="3129566"/>
            <a:ext cx="2485623" cy="2253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全局表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07549" y="1706451"/>
            <a:ext cx="2531805" cy="96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Lua</a:t>
            </a:r>
            <a:r>
              <a:rPr lang="zh-CN" altLang="en-US" sz="2800" b="1" dirty="0"/>
              <a:t>程序</a:t>
            </a:r>
            <a:endParaRPr lang="zh-CN" altLang="en-US" sz="28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90434"/>
              </p:ext>
            </p:extLst>
          </p:nvPr>
        </p:nvGraphicFramePr>
        <p:xfrm>
          <a:off x="2862840" y="2824239"/>
          <a:ext cx="2185115" cy="260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115">
                  <a:extLst>
                    <a:ext uri="{9D8B030D-6E8A-4147-A177-3AD203B41FA5}">
                      <a16:colId xmlns:a16="http://schemas.microsoft.com/office/drawing/2014/main" val="3545763876"/>
                    </a:ext>
                  </a:extLst>
                </a:gridCol>
              </a:tblGrid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17849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273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44040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7603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862840" y="2149146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Lua</a:t>
            </a:r>
            <a:r>
              <a:rPr lang="zh-CN" altLang="en-US" sz="2800" b="1" dirty="0" smtClean="0"/>
              <a:t>虚拟栈</a:t>
            </a:r>
            <a:endParaRPr lang="zh-CN" altLang="en-US" sz="2800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941780" y="3129566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047955" y="3837904"/>
            <a:ext cx="864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045752" y="4417454"/>
            <a:ext cx="870440" cy="28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941780" y="3799267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V="1">
            <a:off x="6353539" y="2905616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>
            <a:off x="6738161" y="2883438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50016" y="488564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nsolas" panose="020B0609020204030204" pitchFamily="49" charset="0"/>
              </a:rPr>
              <a:t>1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0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0" y="1342310"/>
            <a:ext cx="8934048" cy="490394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29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309786" cy="608614"/>
          </a:xfrm>
        </p:spPr>
        <p:txBody>
          <a:bodyPr>
            <a:normAutofit/>
          </a:bodyPr>
          <a:lstStyle/>
          <a:p>
            <a:r>
              <a:rPr lang="zh-CN" altLang="en-US" noProof="1"/>
              <a:t>获取</a:t>
            </a:r>
            <a:r>
              <a:rPr lang="en-US" altLang="zh-CN" noProof="1"/>
              <a:t>lua</a:t>
            </a:r>
            <a:r>
              <a:rPr lang="zh-CN" altLang="en-US" noProof="1"/>
              <a:t>脚本中数据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992" y="1450329"/>
            <a:ext cx="8827008" cy="528532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在宿主程序中读取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脚本中数据的步骤：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C++ 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读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lua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80000"/>
              <a:buFont typeface="+mj-ea"/>
              <a:buAutoNum type="circleNumDbPlain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虚拟栈中，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脚本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80000"/>
              <a:buFont typeface="+mj-ea"/>
              <a:buAutoNum type="circleNumDbPlain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虚拟栈中，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调用函数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中的数据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luaL_dofile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"\</a:t>
            </a:r>
            <a:r>
              <a:rPr lang="en-US" altLang="zh-CN" dirty="0" smtClean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dirty="0" err="1" smtClean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color.lua</a:t>
            </a:r>
            <a:r>
              <a:rPr lang="en-US" altLang="zh-CN" dirty="0" smtClean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\'"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)){</a:t>
            </a:r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执行</a:t>
            </a:r>
            <a:r>
              <a:rPr lang="en-US" altLang="zh-CN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</a:t>
            </a:r>
            <a:r>
              <a:rPr lang="zh-CN" altLang="en-US" dirty="0" smtClean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脚本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5413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luaL_error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"%s"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lua_tostring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-1));</a:t>
            </a:r>
          </a:p>
          <a:p>
            <a:pPr marL="0" indent="1809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b="1" dirty="0" smtClean="0">
              <a:solidFill>
                <a:srgbClr val="4679A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 err="1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lua_getglobal</a:t>
            </a:r>
            <a:r>
              <a:rPr lang="en-US" altLang="zh-CN" b="1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lua_State</a:t>
            </a:r>
            <a:r>
              <a:rPr lang="en-US" altLang="zh-CN" b="1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*L, </a:t>
            </a:r>
            <a:r>
              <a:rPr lang="en-US" altLang="zh-CN" b="1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b="1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*name);</a:t>
            </a:r>
            <a:r>
              <a:rPr lang="zh-CN" altLang="en-US" b="1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脚本中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全局变量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name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的值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入栈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CN" dirty="0">
              <a:solidFill>
                <a:srgbClr val="4679A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若</a:t>
            </a:r>
            <a:r>
              <a:rPr lang="en-US" altLang="zh-CN" b="1" dirty="0" err="1"/>
              <a:t>lua</a:t>
            </a:r>
            <a:r>
              <a:rPr lang="zh-CN" altLang="en-US" b="1" dirty="0"/>
              <a:t>脚本文件为：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通过</a:t>
            </a:r>
            <a:r>
              <a:rPr lang="en-US" altLang="zh-CN" b="1" dirty="0" err="1"/>
              <a:t>lua</a:t>
            </a:r>
            <a:r>
              <a:rPr lang="zh-CN" altLang="en-US" b="1" dirty="0"/>
              <a:t>栈交互代码如下：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06" y="65673"/>
            <a:ext cx="3339873" cy="1080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3" y="2033417"/>
            <a:ext cx="7679373" cy="35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0970" y="34533"/>
            <a:ext cx="7886700" cy="4351338"/>
          </a:xfrm>
        </p:spPr>
        <p:txBody>
          <a:bodyPr/>
          <a:lstStyle/>
          <a:p>
            <a:r>
              <a:rPr lang="zh-CN" altLang="en-US" b="1" dirty="0"/>
              <a:t>完整的</a:t>
            </a:r>
            <a:r>
              <a:rPr lang="en-US" altLang="zh-CN" b="1" dirty="0"/>
              <a:t>C++</a:t>
            </a:r>
            <a:r>
              <a:rPr lang="zh-CN" altLang="en-US" b="1" dirty="0"/>
              <a:t>代码：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65" y="4917538"/>
            <a:ext cx="2025553" cy="734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7" y="566200"/>
            <a:ext cx="6132648" cy="62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309786" cy="608614"/>
          </a:xfrm>
        </p:spPr>
        <p:txBody>
          <a:bodyPr>
            <a:normAutofit/>
          </a:bodyPr>
          <a:lstStyle/>
          <a:p>
            <a:r>
              <a:rPr lang="zh-CN" altLang="en-US" noProof="1"/>
              <a:t>读取</a:t>
            </a:r>
            <a:r>
              <a:rPr lang="en-US" altLang="zh-CN" noProof="1"/>
              <a:t>table</a:t>
            </a:r>
            <a:r>
              <a:rPr lang="zh-CN" altLang="en-US" noProof="1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474" y="1072377"/>
            <a:ext cx="8823526" cy="51714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若宿主程序需要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的数据，则将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类型全局变量入栈后，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各字段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分别读取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lua_getglobal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类型变量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b="1" dirty="0" err="1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lua_getfield</a:t>
            </a:r>
            <a:r>
              <a:rPr lang="en-US" altLang="zh-CN" b="1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函数将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指定索引对应的值入栈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为便于后续操作，索引值访问完成后，可以利用</a:t>
            </a:r>
            <a:r>
              <a:rPr lang="en-US" altLang="zh-CN" b="1" dirty="0" err="1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lua_pop</a:t>
            </a:r>
            <a:r>
              <a:rPr lang="en-US" altLang="zh-CN" b="1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将其出栈。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</a:t>
            </a:r>
            <a:r>
              <a:rPr lang="en-US" altLang="zh-CN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getfield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lua_State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82563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将表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键的值入栈（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获取表中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键的值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4679A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7886700" cy="1890584"/>
          </a:xfrm>
          <a:prstGeom prst="rect">
            <a:avLst/>
          </a:prstGeom>
        </p:spPr>
        <p:txBody>
          <a:bodyPr/>
          <a:lstStyle/>
          <a:p>
            <a:r>
              <a:rPr lang="zh-CN" altLang="en-US" b="1" noProof="1"/>
              <a:t>若脚本</a:t>
            </a:r>
            <a:r>
              <a:rPr lang="zh-CN" altLang="zh-CN" b="1" noProof="1"/>
              <a:t>文件中</a:t>
            </a:r>
            <a:r>
              <a:rPr lang="zh-CN" altLang="en-US" b="1" noProof="1"/>
              <a:t>添加</a:t>
            </a:r>
            <a:r>
              <a:rPr lang="zh-CN" altLang="zh-CN" b="1" noProof="1"/>
              <a:t>语句</a:t>
            </a:r>
            <a:r>
              <a:rPr lang="zh-CN" altLang="en-US" b="1" noProof="1"/>
              <a:t>为</a:t>
            </a:r>
            <a:r>
              <a:rPr lang="zh-CN" altLang="zh-CN" b="1" noProof="1"/>
              <a:t>：</a:t>
            </a:r>
          </a:p>
          <a:p>
            <a:pPr marL="0" indent="0">
              <a:buFontTx/>
              <a:buNone/>
            </a:pPr>
            <a:endParaRPr lang="zh-CN" altLang="zh-CN" b="1" noProof="1"/>
          </a:p>
          <a:p>
            <a:r>
              <a:rPr lang="zh-CN" altLang="en-US" b="1" noProof="1"/>
              <a:t>则</a:t>
            </a:r>
            <a:r>
              <a:rPr lang="en-US" altLang="zh-CN" b="1" noProof="1"/>
              <a:t>C++</a:t>
            </a:r>
            <a:r>
              <a:rPr lang="zh-CN" altLang="en-US" b="1" noProof="1"/>
              <a:t>程序中读取</a:t>
            </a:r>
            <a:r>
              <a:rPr lang="en-US" altLang="zh-CN" b="1" noProof="1"/>
              <a:t>table</a:t>
            </a:r>
            <a:r>
              <a:rPr lang="zh-CN" altLang="en-US" b="1" noProof="1"/>
              <a:t>数据的部分代码如下：</a:t>
            </a:r>
            <a:endParaRPr lang="en-US" altLang="zh-CN" b="1" dirty="0"/>
          </a:p>
          <a:p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52" y="47547"/>
            <a:ext cx="4194048" cy="1350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0" y="192263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入栈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lua_getglobal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"color"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r>
              <a:rPr lang="zh-CN" altLang="en-US" dirty="0"/>
              <a:t> 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此时栈顶元素是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sz="2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类型的变量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color</a:t>
            </a:r>
            <a:endParaRPr lang="zh-CN" altLang="en-US" sz="2000" dirty="0">
              <a:solidFill>
                <a:srgbClr val="008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714" y="1890584"/>
            <a:ext cx="8489092" cy="946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rtlCol="0" anchor="t" anchorCtr="0"/>
          <a:lstStyle/>
          <a:p>
            <a:pPr algn="r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①</a:t>
            </a:r>
          </a:p>
        </p:txBody>
      </p:sp>
      <p:sp>
        <p:nvSpPr>
          <p:cNvPr id="9" name="矩形 8"/>
          <p:cNvSpPr/>
          <p:nvPr/>
        </p:nvSpPr>
        <p:spPr>
          <a:xfrm>
            <a:off x="-7302" y="2965917"/>
            <a:ext cx="89855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获取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内的一个“值”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判断栈顶元素是否为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类型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(!</a:t>
            </a:r>
            <a:r>
              <a:rPr lang="en-US" altLang="zh-CN" sz="2400" dirty="0" err="1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lua_istable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,-1)){</a:t>
            </a:r>
          </a:p>
          <a:p>
            <a:pPr marL="268288"/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luaL_error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"attempt to call a not TABLE value !"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lua_getfield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-1,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"r"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color ["r"]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入栈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double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red = </a:t>
            </a:r>
            <a:r>
              <a:rPr lang="en-US" altLang="zh-CN" sz="2400" dirty="0" err="1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lua_tonumber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-1);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//color ["r"]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存入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red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769" y="2965917"/>
            <a:ext cx="8985504" cy="2665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rtlCol="0" anchor="t" anchorCtr="0"/>
          <a:lstStyle/>
          <a:p>
            <a:pPr algn="r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②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4279660" y="3049854"/>
            <a:ext cx="4006564" cy="1046093"/>
          </a:xfrm>
          <a:prstGeom prst="wedgeRoundRectCallout">
            <a:avLst>
              <a:gd name="adj1" fmla="val -72418"/>
              <a:gd name="adj2" fmla="val 126875"/>
              <a:gd name="adj3" fmla="val 16667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读取栈中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位置的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表，并将表中索引“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”对应的值入栈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24384" y="5855863"/>
            <a:ext cx="9119616" cy="568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rtlCol="0" anchor="t" anchorCtr="0"/>
          <a:lstStyle/>
          <a:p>
            <a:pPr algn="r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③</a:t>
            </a:r>
          </a:p>
        </p:txBody>
      </p:sp>
      <p:sp>
        <p:nvSpPr>
          <p:cNvPr id="13" name="矩形 12"/>
          <p:cNvSpPr/>
          <p:nvPr/>
        </p:nvSpPr>
        <p:spPr>
          <a:xfrm>
            <a:off x="24384" y="5866243"/>
            <a:ext cx="8985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6F008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lua_pop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1);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//color [“r”]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出栈，还原栈顶是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的状态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淡色系教学课件答辩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tbtigdm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686</Words>
  <Application>Microsoft Office PowerPoint</Application>
  <PresentationFormat>全屏显示(4:3)</PresentationFormat>
  <Paragraphs>86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等线</vt:lpstr>
      <vt:lpstr>楷体</vt:lpstr>
      <vt:lpstr>宋体</vt:lpstr>
      <vt:lpstr>微软雅黑</vt:lpstr>
      <vt:lpstr>新宋体</vt:lpstr>
      <vt:lpstr>字魂59号-创粗黑</vt:lpstr>
      <vt:lpstr>Arial</vt:lpstr>
      <vt:lpstr>Calibri</vt:lpstr>
      <vt:lpstr>Consolas</vt:lpstr>
      <vt:lpstr>Tahoma</vt:lpstr>
      <vt:lpstr>Times New Roman</vt:lpstr>
      <vt:lpstr>Wingdings</vt:lpstr>
      <vt:lpstr>Office 主题​​</vt:lpstr>
      <vt:lpstr>脚本语言</vt:lpstr>
      <vt:lpstr>PowerPoint 演示文稿</vt:lpstr>
      <vt:lpstr>C++与Lua交互原理</vt:lpstr>
      <vt:lpstr>准备工作</vt:lpstr>
      <vt:lpstr>获取lua脚本中数据</vt:lpstr>
      <vt:lpstr>PowerPoint 演示文稿</vt:lpstr>
      <vt:lpstr>PowerPoint 演示文稿</vt:lpstr>
      <vt:lpstr>读取table数据</vt:lpstr>
      <vt:lpstr>PowerPoint 演示文稿</vt:lpstr>
      <vt:lpstr>PowerPoint 演示文稿</vt:lpstr>
      <vt:lpstr>设置lua脚本中数据</vt:lpstr>
      <vt:lpstr>PowerPoint 演示文稿</vt:lpstr>
      <vt:lpstr>PowerPoint 演示文稿</vt:lpstr>
      <vt:lpstr>写table数据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简约淡色</dc:title>
  <dc:creator>ljw</dc:creator>
  <cp:lastModifiedBy>A</cp:lastModifiedBy>
  <cp:revision>645</cp:revision>
  <dcterms:created xsi:type="dcterms:W3CDTF">2018-06-23T18:08:00Z</dcterms:created>
  <dcterms:modified xsi:type="dcterms:W3CDTF">2022-11-09T14:20:47Z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2052-11.1.0.11045</vt:lpwstr>
  </property>
  <property fmtid="{D5CDD505-2E9C-101B-9397-08002B2CF9AE}" pid="4" name="ICV">
    <vt:lpwstr>C210C486B4764308BDB1BAF87F4728A2</vt:lpwstr>
  </property>
</Properties>
</file>