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314" r:id="rId4"/>
    <p:sldId id="293" r:id="rId5"/>
    <p:sldId id="294" r:id="rId6"/>
    <p:sldId id="295" r:id="rId7"/>
    <p:sldId id="296" r:id="rId8"/>
    <p:sldId id="297" r:id="rId9"/>
    <p:sldId id="298" r:id="rId10"/>
    <p:sldId id="281" r:id="rId11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88E"/>
    <a:srgbClr val="1D4E79"/>
    <a:srgbClr val="4679A7"/>
    <a:srgbClr val="DBDDDF"/>
    <a:srgbClr val="E7E8EC"/>
    <a:srgbClr val="C4CBCF"/>
    <a:srgbClr val="E8E8EA"/>
    <a:srgbClr val="E7E8EB"/>
    <a:srgbClr val="DCE1E5"/>
    <a:srgbClr val="89A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6" autoAdjust="0"/>
    <p:restoredTop sz="93684" autoAdjust="0"/>
  </p:normalViewPr>
  <p:slideViewPr>
    <p:cSldViewPr snapToGrid="0">
      <p:cViewPr varScale="1">
        <p:scale>
          <a:sx n="83" d="100"/>
          <a:sy n="83" d="100"/>
        </p:scale>
        <p:origin x="8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78D93-B2F5-414C-8B16-0FE8599C9B0D}" type="datetimeFigureOut">
              <a:rPr lang="zh-CN" altLang="en-US" smtClean="0"/>
              <a:pPr/>
              <a:t>2022/11/11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150F6-95C6-422D-8E88-741A4713EC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http://www.cnblogs.com/hummersofdie/archive/2011/07/11/2103128.html</a:t>
            </a:r>
          </a:p>
          <a:p>
            <a:pPr eaLnBrk="1" hangingPunct="1"/>
            <a:r>
              <a:rPr lang="en-US" altLang="zh-CN" dirty="0"/>
              <a:t>LUA</a:t>
            </a:r>
            <a:r>
              <a:rPr lang="zh-CN" altLang="en-US" dirty="0"/>
              <a:t>没有提供</a:t>
            </a:r>
            <a:r>
              <a:rPr lang="en-US" altLang="zh-CN" dirty="0"/>
              <a:t>PYTHON</a:t>
            </a:r>
            <a:r>
              <a:rPr lang="zh-CN" altLang="en-US" dirty="0"/>
              <a:t>那样丰富的类库，因此复杂的功能需要在</a:t>
            </a:r>
            <a:r>
              <a:rPr lang="en-US" altLang="zh-CN" dirty="0"/>
              <a:t>C</a:t>
            </a:r>
            <a:r>
              <a:rPr lang="zh-CN" altLang="en-US" dirty="0"/>
              <a:t>程序中定义好，然后通过</a:t>
            </a:r>
            <a:r>
              <a:rPr lang="en-US" altLang="zh-CN" dirty="0" err="1"/>
              <a:t>lua</a:t>
            </a:r>
            <a:r>
              <a:rPr lang="zh-CN" altLang="en-US" dirty="0"/>
              <a:t>决定调用时机。在</a:t>
            </a:r>
            <a:r>
              <a:rPr lang="en-US" altLang="zh-CN" dirty="0"/>
              <a:t>LUA</a:t>
            </a:r>
            <a:r>
              <a:rPr lang="zh-CN" altLang="en-US" dirty="0"/>
              <a:t>库中定义了可以被</a:t>
            </a:r>
            <a:r>
              <a:rPr lang="en-US" altLang="zh-CN" dirty="0"/>
              <a:t>LUA</a:t>
            </a:r>
            <a:r>
              <a:rPr lang="zh-CN" altLang="en-US" dirty="0"/>
              <a:t>虚拟机识别的</a:t>
            </a:r>
            <a:r>
              <a:rPr lang="en-US" altLang="zh-CN" dirty="0"/>
              <a:t>C</a:t>
            </a:r>
            <a:r>
              <a:rPr lang="zh-CN" altLang="en-US" dirty="0"/>
              <a:t>函数模型：</a:t>
            </a:r>
            <a:br>
              <a:rPr lang="zh-CN" altLang="en-US" dirty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functionName</a:t>
            </a:r>
            <a:r>
              <a:rPr lang="en-US" altLang="zh-CN" dirty="0"/>
              <a:t> (</a:t>
            </a:r>
            <a:r>
              <a:rPr lang="en-US" altLang="zh-CN" dirty="0" err="1"/>
              <a:t>lua_State</a:t>
            </a:r>
            <a:r>
              <a:rPr lang="en-US" altLang="zh-CN" dirty="0"/>
              <a:t>* L) {....; return 1;}</a:t>
            </a:r>
            <a:br>
              <a:rPr lang="en-US" altLang="zh-CN" dirty="0"/>
            </a:br>
            <a:r>
              <a:rPr lang="zh-CN" altLang="en-US" dirty="0"/>
              <a:t>这样的函数被是一个合法的</a:t>
            </a:r>
            <a:r>
              <a:rPr lang="en-US" altLang="zh-CN" dirty="0" err="1"/>
              <a:t>lua_CFunction</a:t>
            </a:r>
            <a:r>
              <a:rPr lang="zh-CN" altLang="en-US" dirty="0"/>
              <a:t>类型，将函数注册到</a:t>
            </a:r>
            <a:r>
              <a:rPr lang="en-US" altLang="zh-CN" dirty="0"/>
              <a:t>LUA</a:t>
            </a:r>
            <a:r>
              <a:rPr lang="zh-CN" altLang="en-US" dirty="0"/>
              <a:t>虚拟机中以后，就可以在</a:t>
            </a:r>
            <a:r>
              <a:rPr lang="en-US" altLang="zh-CN" dirty="0"/>
              <a:t>LUA</a:t>
            </a:r>
            <a:r>
              <a:rPr lang="zh-CN" altLang="en-US" dirty="0"/>
              <a:t>中以普通</a:t>
            </a:r>
            <a:r>
              <a:rPr lang="en-US" altLang="zh-CN" dirty="0"/>
              <a:t>LUA</a:t>
            </a:r>
            <a:r>
              <a:rPr lang="zh-CN" altLang="en-US" dirty="0"/>
              <a:t>函数的方式被调用。注册一个</a:t>
            </a:r>
            <a:r>
              <a:rPr lang="en-US" altLang="zh-CN" dirty="0"/>
              <a:t>C</a:t>
            </a:r>
            <a:r>
              <a:rPr lang="zh-CN" altLang="en-US" dirty="0"/>
              <a:t>函数的步骤如下：</a:t>
            </a:r>
            <a:br>
              <a:rPr lang="zh-CN" altLang="en-US" dirty="0"/>
            </a:br>
            <a:r>
              <a:rPr lang="zh-CN" altLang="en-US" dirty="0"/>
              <a:t>声明并定义一个满足上述模型的函数 </a:t>
            </a:r>
            <a:r>
              <a:rPr lang="en-US" altLang="zh-CN" dirty="0"/>
              <a:t>(</a:t>
            </a:r>
            <a:r>
              <a:rPr lang="en-US" altLang="zh-CN" dirty="0" err="1"/>
              <a:t>eg</a:t>
            </a:r>
            <a:r>
              <a:rPr lang="en-US" altLang="zh-CN" dirty="0"/>
              <a:t>. </a:t>
            </a:r>
            <a:r>
              <a:rPr lang="en-US" altLang="zh-CN" dirty="0" err="1"/>
              <a:t>myFunInC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zh-CN" altLang="en-US" dirty="0"/>
              <a:t>用字符串为此</a:t>
            </a:r>
            <a:r>
              <a:rPr lang="en-US" altLang="zh-CN" dirty="0"/>
              <a:t>C</a:t>
            </a:r>
            <a:r>
              <a:rPr lang="zh-CN" altLang="en-US" dirty="0"/>
              <a:t>函数取一个名称并入栈</a:t>
            </a:r>
            <a:r>
              <a:rPr lang="en-US" altLang="zh-CN" dirty="0"/>
              <a:t>(</a:t>
            </a:r>
            <a:r>
              <a:rPr lang="en-US" altLang="zh-CN" dirty="0" err="1"/>
              <a:t>eg</a:t>
            </a:r>
            <a:r>
              <a:rPr lang="en-US" altLang="zh-CN" dirty="0"/>
              <a:t>. </a:t>
            </a:r>
            <a:r>
              <a:rPr lang="en-US" altLang="zh-CN" dirty="0" err="1"/>
              <a:t>myFunInLua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zh-CN" altLang="en-US" dirty="0"/>
              <a:t>将函数（指针）入栈</a:t>
            </a:r>
          </a:p>
          <a:p>
            <a:pPr eaLnBrk="1" hangingPunct="1"/>
            <a:r>
              <a:rPr lang="zh-CN" altLang="en-US" dirty="0"/>
              <a:t>调用</a:t>
            </a:r>
            <a:r>
              <a:rPr lang="en-US" altLang="zh-CN" dirty="0"/>
              <a:t>LUA</a:t>
            </a:r>
            <a:r>
              <a:rPr lang="zh-CN" altLang="en-US" dirty="0"/>
              <a:t>库的注册函数功能，将上述的名称与函数指针关联</a:t>
            </a:r>
          </a:p>
          <a:p>
            <a:pPr eaLnBrk="1" hangingPunct="1"/>
            <a:r>
              <a:rPr lang="zh-CN" altLang="en-US" dirty="0"/>
              <a:t>这样就可以在</a:t>
            </a:r>
            <a:r>
              <a:rPr lang="en-US" altLang="zh-CN" dirty="0"/>
              <a:t>LUA</a:t>
            </a:r>
            <a:r>
              <a:rPr lang="zh-CN" altLang="en-US" dirty="0"/>
              <a:t>中用</a:t>
            </a:r>
            <a:r>
              <a:rPr lang="en-US" altLang="zh-CN" dirty="0" err="1"/>
              <a:t>myFunInLua</a:t>
            </a:r>
            <a:r>
              <a:rPr lang="en-US" altLang="zh-CN" dirty="0"/>
              <a:t>()</a:t>
            </a:r>
            <a:r>
              <a:rPr lang="zh-CN" altLang="en-US" dirty="0"/>
              <a:t>来调用</a:t>
            </a:r>
            <a:r>
              <a:rPr lang="en-US" altLang="zh-CN" dirty="0"/>
              <a:t>C</a:t>
            </a:r>
            <a:r>
              <a:rPr lang="zh-CN" altLang="en-US" dirty="0"/>
              <a:t>中的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myFunInC</a:t>
            </a:r>
            <a:r>
              <a:rPr lang="en-US" altLang="zh-CN" dirty="0"/>
              <a:t>()</a:t>
            </a:r>
            <a:r>
              <a:rPr lang="zh-CN" altLang="en-US" dirty="0"/>
              <a:t>了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http://www.cnblogs.com/sifenkesi/p/3876745.html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引号里面红色的</a:t>
            </a:r>
            <a:r>
              <a:rPr lang="en-US" altLang="zh-CN" dirty="0"/>
              <a:t>dir</a:t>
            </a:r>
            <a:r>
              <a:rPr lang="zh-CN" altLang="en-US" dirty="0"/>
              <a:t>表示你定义好的库</a:t>
            </a:r>
            <a:r>
              <a:rPr lang="en-US" altLang="zh-CN" dirty="0"/>
              <a:t>(</a:t>
            </a:r>
            <a:r>
              <a:rPr lang="zh-CN" altLang="zh-CN" dirty="0"/>
              <a:t>即模块</a:t>
            </a:r>
            <a:r>
              <a:rPr lang="en-US" altLang="zh-CN" dirty="0"/>
              <a:t>)</a:t>
            </a:r>
            <a:r>
              <a:rPr lang="zh-CN" altLang="en-US" dirty="0"/>
              <a:t>里面的函数</a:t>
            </a: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红色的</a:t>
            </a:r>
            <a:r>
              <a:rPr lang="en-US" altLang="zh-CN" b="1" dirty="0" err="1">
                <a:solidFill>
                  <a:srgbClr val="FF0000"/>
                </a:solidFill>
                <a:latin typeface="宋体" pitchFamily="2" charset="-122"/>
              </a:rPr>
              <a:t>mylib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表示你定义的库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即模块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的名字。</a:t>
            </a:r>
          </a:p>
          <a:p>
            <a:r>
              <a:rPr lang="en-US" altLang="zh-CN" b="1" dirty="0" err="1">
                <a:solidFill>
                  <a:srgbClr val="FFC000"/>
                </a:solidFill>
                <a:latin typeface="宋体" pitchFamily="2" charset="-122"/>
              </a:rPr>
              <a:t>luaopen_mylib</a:t>
            </a:r>
            <a:r>
              <a:rPr lang="en-US" altLang="zh-CN" b="1" dirty="0">
                <a:solidFill>
                  <a:srgbClr val="FFC000"/>
                </a:solidFill>
                <a:latin typeface="宋体" pitchFamily="2" charset="-122"/>
              </a:rPr>
              <a:t>( )</a:t>
            </a:r>
            <a:r>
              <a:rPr lang="zh-CN" altLang="en-US" b="1" dirty="0">
                <a:solidFill>
                  <a:srgbClr val="FFC000"/>
                </a:solidFill>
                <a:latin typeface="宋体" pitchFamily="2" charset="-122"/>
              </a:rPr>
              <a:t>函数名中的</a:t>
            </a:r>
            <a:r>
              <a:rPr lang="en-US" altLang="zh-CN" b="1" dirty="0" err="1">
                <a:solidFill>
                  <a:srgbClr val="FFC000"/>
                </a:solidFill>
                <a:latin typeface="宋体" pitchFamily="2" charset="-122"/>
              </a:rPr>
              <a:t>mylib</a:t>
            </a:r>
            <a:r>
              <a:rPr lang="zh-CN" altLang="en-US" b="1" dirty="0">
                <a:solidFill>
                  <a:srgbClr val="FFC000"/>
                </a:solidFill>
                <a:latin typeface="宋体" pitchFamily="2" charset="-122"/>
              </a:rPr>
              <a:t>是你自己定义的，即 </a:t>
            </a:r>
            <a:r>
              <a:rPr lang="en-US" altLang="zh-CN" b="1" dirty="0" err="1">
                <a:solidFill>
                  <a:srgbClr val="FFC000"/>
                </a:solidFill>
                <a:latin typeface="宋体" pitchFamily="2" charset="-122"/>
              </a:rPr>
              <a:t>luaopen_modulename</a:t>
            </a:r>
            <a:r>
              <a:rPr lang="zh-CN" altLang="en-US" b="1" dirty="0">
                <a:solidFill>
                  <a:srgbClr val="FFC000"/>
                </a:solidFill>
                <a:latin typeface="宋体" pitchFamily="2" charset="-122"/>
              </a:rPr>
              <a:t>（ ）。</a:t>
            </a: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红色的</a:t>
            </a:r>
            <a:r>
              <a:rPr lang="en-US" altLang="zh-CN" b="1" dirty="0" err="1">
                <a:solidFill>
                  <a:srgbClr val="FF0000"/>
                </a:solidFill>
                <a:latin typeface="宋体" pitchFamily="2" charset="-122"/>
              </a:rPr>
              <a:t>mylib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表示你定义的库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即模块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的名字。</a:t>
            </a:r>
          </a:p>
          <a:p>
            <a:r>
              <a:rPr lang="en-US" altLang="zh-CN" b="1" dirty="0" err="1">
                <a:solidFill>
                  <a:srgbClr val="FFC000"/>
                </a:solidFill>
                <a:latin typeface="宋体" pitchFamily="2" charset="-122"/>
              </a:rPr>
              <a:t>luaopen_mylib</a:t>
            </a:r>
            <a:r>
              <a:rPr lang="en-US" altLang="zh-CN" b="1" dirty="0">
                <a:solidFill>
                  <a:srgbClr val="FFC000"/>
                </a:solidFill>
                <a:latin typeface="宋体" pitchFamily="2" charset="-122"/>
              </a:rPr>
              <a:t>( )</a:t>
            </a:r>
            <a:r>
              <a:rPr lang="zh-CN" altLang="en-US" b="1" dirty="0">
                <a:solidFill>
                  <a:srgbClr val="FFC000"/>
                </a:solidFill>
                <a:latin typeface="宋体" pitchFamily="2" charset="-122"/>
              </a:rPr>
              <a:t>函数名中的</a:t>
            </a:r>
            <a:r>
              <a:rPr lang="en-US" altLang="zh-CN" b="1" dirty="0" err="1">
                <a:solidFill>
                  <a:srgbClr val="FFC000"/>
                </a:solidFill>
                <a:latin typeface="宋体" pitchFamily="2" charset="-122"/>
              </a:rPr>
              <a:t>mylib</a:t>
            </a:r>
            <a:r>
              <a:rPr lang="zh-CN" altLang="en-US" b="1" dirty="0">
                <a:solidFill>
                  <a:srgbClr val="FFC000"/>
                </a:solidFill>
                <a:latin typeface="宋体" pitchFamily="2" charset="-122"/>
              </a:rPr>
              <a:t>是你自己定义的，即 </a:t>
            </a:r>
            <a:r>
              <a:rPr lang="en-US" altLang="zh-CN" b="1" dirty="0" err="1">
                <a:solidFill>
                  <a:srgbClr val="FFC000"/>
                </a:solidFill>
                <a:latin typeface="宋体" pitchFamily="2" charset="-122"/>
              </a:rPr>
              <a:t>luaopen_modulename</a:t>
            </a:r>
            <a:r>
              <a:rPr lang="zh-CN" altLang="en-US" b="1" dirty="0">
                <a:solidFill>
                  <a:srgbClr val="FFC000"/>
                </a:solidFill>
                <a:latin typeface="宋体" pitchFamily="2" charset="-122"/>
              </a:rPr>
              <a:t>（ ）。</a:t>
            </a: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1057147" y="322258"/>
            <a:ext cx="4490357" cy="6086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rgbClr val="1D4E79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1.1 </a:t>
            </a:r>
            <a:r>
              <a:rPr lang="zh-CN" altLang="en-US" dirty="0"/>
              <a:t>单击此处输入标题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38784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单击此处输入正文内容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17" y="246191"/>
            <a:ext cx="1610552" cy="428905"/>
          </a:xfrm>
          <a:prstGeom prst="rect">
            <a:avLst/>
          </a:prstGeom>
          <a:effectLst/>
        </p:spPr>
      </p:pic>
      <p:sp>
        <p:nvSpPr>
          <p:cNvPr id="2" name="직사각형 45"/>
          <p:cNvSpPr/>
          <p:nvPr userDrawn="1"/>
        </p:nvSpPr>
        <p:spPr>
          <a:xfrm>
            <a:off x="1155691" y="926468"/>
            <a:ext cx="7987689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65825" y="344810"/>
            <a:ext cx="700355" cy="715368"/>
            <a:chOff x="271835" y="158747"/>
            <a:chExt cx="694345" cy="986891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307407" y="179469"/>
              <a:ext cx="640351" cy="936517"/>
              <a:chOff x="307407" y="179469"/>
              <a:chExt cx="640351" cy="936517"/>
            </a:xfrm>
          </p:grpSpPr>
          <p:sp>
            <p:nvSpPr>
              <p:cNvPr id="11" name="菱形 10"/>
              <p:cNvSpPr/>
              <p:nvPr userDrawn="1"/>
            </p:nvSpPr>
            <p:spPr>
              <a:xfrm>
                <a:off x="307407" y="290088"/>
                <a:ext cx="540877" cy="721169"/>
              </a:xfrm>
              <a:prstGeom prst="diamond">
                <a:avLst/>
              </a:prstGeom>
              <a:solidFill>
                <a:srgbClr val="467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D4E79"/>
                  </a:solidFill>
                </a:endParaRPr>
              </a:p>
            </p:txBody>
          </p:sp>
          <p:sp>
            <p:nvSpPr>
              <p:cNvPr id="12" name="菱形 11"/>
              <p:cNvSpPr/>
              <p:nvPr userDrawn="1"/>
            </p:nvSpPr>
            <p:spPr>
              <a:xfrm>
                <a:off x="736287" y="179469"/>
                <a:ext cx="211471" cy="281961"/>
              </a:xfrm>
              <a:prstGeom prst="diamond">
                <a:avLst/>
              </a:prstGeom>
              <a:solidFill>
                <a:srgbClr val="C9D2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菱形 12"/>
              <p:cNvSpPr/>
              <p:nvPr userDrawn="1"/>
            </p:nvSpPr>
            <p:spPr>
              <a:xfrm>
                <a:off x="719729" y="844284"/>
                <a:ext cx="203777" cy="27170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rgbClr val="DCE1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菱形 13"/>
            <p:cNvSpPr/>
            <p:nvPr userDrawn="1"/>
          </p:nvSpPr>
          <p:spPr>
            <a:xfrm>
              <a:off x="271835" y="246192"/>
              <a:ext cx="608793" cy="811724"/>
            </a:xfrm>
            <a:prstGeom prst="diamond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D4E79"/>
                </a:solidFill>
              </a:endParaRPr>
            </a:p>
          </p:txBody>
        </p:sp>
        <p:sp>
          <p:nvSpPr>
            <p:cNvPr id="15" name="菱形 14"/>
            <p:cNvSpPr/>
            <p:nvPr userDrawn="1"/>
          </p:nvSpPr>
          <p:spPr>
            <a:xfrm>
              <a:off x="718216" y="158747"/>
              <a:ext cx="247964" cy="330618"/>
            </a:xfrm>
            <a:prstGeom prst="diamond">
              <a:avLst/>
            </a:prstGeom>
            <a:noFill/>
            <a:ln>
              <a:solidFill>
                <a:srgbClr val="DBDD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/>
          </p:nvSpPr>
          <p:spPr>
            <a:xfrm>
              <a:off x="693173" y="809341"/>
              <a:ext cx="252223" cy="336297"/>
            </a:xfrm>
            <a:prstGeom prst="diamond">
              <a:avLst/>
            </a:prstGeom>
            <a:noFill/>
            <a:ln>
              <a:solidFill>
                <a:srgbClr val="DCE1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6" y="0"/>
            <a:ext cx="9140447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6591142" y="2439292"/>
            <a:ext cx="816881" cy="17270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63" y="205063"/>
            <a:ext cx="2823946" cy="734974"/>
          </a:xfrm>
          <a:prstGeom prst="rect">
            <a:avLst/>
          </a:prstGeom>
          <a:effectLst/>
        </p:spPr>
      </p:pic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739218" y="20374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/>
            </a:lvl1pPr>
          </a:lstStyle>
          <a:p>
            <a:endParaRPr lang="zh-CN" altLang="en-US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脚本语言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3487" y="3116580"/>
            <a:ext cx="6188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noProof="1" smtClean="0">
                <a:latin typeface="楷体" panose="02010609060101010101" charset="-122"/>
                <a:ea typeface="楷体" panose="02010609060101010101" charset="-122"/>
              </a:rPr>
              <a:t>编写</a:t>
            </a:r>
            <a:r>
              <a:rPr lang="en-US" altLang="zh-CN" sz="4000" noProof="1">
                <a:latin typeface="楷体" panose="02010609060101010101" charset="-122"/>
                <a:ea typeface="楷体" panose="02010609060101010101" charset="-122"/>
              </a:rPr>
              <a:t>C</a:t>
            </a:r>
            <a:r>
              <a:rPr lang="zh-CN" altLang="en-US" sz="4000" noProof="1">
                <a:latin typeface="楷体" panose="02010609060101010101" charset="-122"/>
                <a:ea typeface="楷体" panose="02010609060101010101" charset="-122"/>
              </a:rPr>
              <a:t>模块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ctrTitle" idx="4294967295"/>
          </p:nvPr>
        </p:nvSpPr>
        <p:spPr>
          <a:xfrm>
            <a:off x="2985493" y="2784475"/>
            <a:ext cx="3173015" cy="128905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r">
              <a:defRPr sz="3600">
                <a:solidFill>
                  <a:schemeClr val="tx2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48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THANK YOU</a:t>
            </a:r>
            <a:endParaRPr lang="zh-CN" altLang="en-US" sz="48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7291" y="1860951"/>
            <a:ext cx="3150218" cy="3057178"/>
            <a:chOff x="772940" y="2047875"/>
            <a:chExt cx="3752469" cy="3280602"/>
          </a:xfrm>
        </p:grpSpPr>
        <p:sp>
          <p:nvSpPr>
            <p:cNvPr id="29" name="菱形 28"/>
            <p:cNvSpPr/>
            <p:nvPr/>
          </p:nvSpPr>
          <p:spPr>
            <a:xfrm>
              <a:off x="1017541" y="2047875"/>
              <a:ext cx="3280602" cy="3280602"/>
            </a:xfrm>
            <a:prstGeom prst="diamond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20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菱形 37"/>
            <p:cNvSpPr/>
            <p:nvPr/>
          </p:nvSpPr>
          <p:spPr>
            <a:xfrm>
              <a:off x="1244807" y="2047875"/>
              <a:ext cx="3280602" cy="3280602"/>
            </a:xfrm>
            <a:prstGeom prst="diamond">
              <a:avLst/>
            </a:prstGeom>
            <a:noFill/>
            <a:ln w="19050"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菱形 48"/>
            <p:cNvSpPr/>
            <p:nvPr/>
          </p:nvSpPr>
          <p:spPr>
            <a:xfrm>
              <a:off x="772940" y="2047875"/>
              <a:ext cx="3280602" cy="3280602"/>
            </a:xfrm>
            <a:prstGeom prst="diamond">
              <a:avLst/>
            </a:prstGeom>
            <a:noFill/>
            <a:ln w="19050"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MH_SubTitle_1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485438" y="3320229"/>
              <a:ext cx="2138873" cy="58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179705" lvl="0"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1D4E79"/>
                  </a:solidFill>
                  <a:latin typeface="+mn-lt"/>
                  <a:ea typeface="+mn-ea"/>
                  <a:cs typeface="+mn-ea"/>
                  <a:sym typeface="+mn-lt"/>
                </a:rPr>
                <a:t>目录</a:t>
              </a:r>
              <a:endParaRPr lang="en-US" altLang="zh-CN" sz="4000" b="1" dirty="0">
                <a:solidFill>
                  <a:srgbClr val="1D4E7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872338" y="2055188"/>
            <a:ext cx="4564581" cy="565608"/>
            <a:chOff x="5501777" y="706292"/>
            <a:chExt cx="5609860" cy="565608"/>
          </a:xfrm>
        </p:grpSpPr>
        <p:grpSp>
          <p:nvGrpSpPr>
            <p:cNvPr id="3" name="组合 2"/>
            <p:cNvGrpSpPr/>
            <p:nvPr/>
          </p:nvGrpSpPr>
          <p:grpSpPr>
            <a:xfrm>
              <a:off x="5501777" y="706292"/>
              <a:ext cx="5609860" cy="565608"/>
              <a:chOff x="5257176" y="1260694"/>
              <a:chExt cx="5609860" cy="56560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5257176" y="1260694"/>
                <a:ext cx="5400000" cy="565608"/>
              </a:xfrm>
              <a:prstGeom prst="rect">
                <a:avLst/>
              </a:prstGeom>
              <a:solidFill>
                <a:srgbClr val="DCE1E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5775650" y="1273107"/>
                <a:ext cx="509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noProof="1">
                    <a:solidFill>
                      <a:srgbClr val="1D4E7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  </a:t>
                </a:r>
                <a:r>
                  <a:rPr lang="en-US" altLang="zh-CN" sz="2800" b="1" noProof="1">
                    <a:solidFill>
                      <a:srgbClr val="1D4E7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C</a:t>
                </a:r>
                <a:r>
                  <a:rPr lang="zh-CN" altLang="en-US" sz="2800" b="1" noProof="1">
                    <a:solidFill>
                      <a:srgbClr val="1D4E7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模块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603568" y="718705"/>
              <a:ext cx="684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1D4E79"/>
                  </a:solidFill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rgbClr val="1D4E7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872338" y="2958240"/>
            <a:ext cx="4431907" cy="981922"/>
            <a:chOff x="5501778" y="1799209"/>
            <a:chExt cx="5446805" cy="981922"/>
          </a:xfrm>
        </p:grpSpPr>
        <p:grpSp>
          <p:nvGrpSpPr>
            <p:cNvPr id="4" name="组合 3"/>
            <p:cNvGrpSpPr/>
            <p:nvPr/>
          </p:nvGrpSpPr>
          <p:grpSpPr>
            <a:xfrm>
              <a:off x="5501778" y="1799209"/>
              <a:ext cx="5400001" cy="565608"/>
              <a:chOff x="5257177" y="2353611"/>
              <a:chExt cx="5400001" cy="565608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5257177" y="2353611"/>
                <a:ext cx="5400001" cy="565608"/>
              </a:xfrm>
              <a:prstGeom prst="rect">
                <a:avLst/>
              </a:prstGeom>
              <a:solidFill>
                <a:srgbClr val="DCE1E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775651" y="2394599"/>
                <a:ext cx="4018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20000"/>
                  </a:spcBef>
                  <a:buClr>
                    <a:schemeClr val="tx2"/>
                  </a:buClr>
                </a:pPr>
                <a:endParaRPr lang="zh-CN" altLang="en-US" sz="2800" b="1" dirty="0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563668" y="1827024"/>
              <a:ext cx="53849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noProof="1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02  </a:t>
              </a:r>
              <a:r>
                <a:rPr lang="zh-CN" altLang="zh-CN" sz="2800" b="1" noProof="1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定义</a:t>
              </a:r>
              <a:r>
                <a:rPr lang="en-US" altLang="zh-CN" sz="2800" b="1" noProof="1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C</a:t>
              </a:r>
              <a:r>
                <a:rPr lang="zh-CN" altLang="en-US" sz="2800" b="1" noProof="1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模块</a:t>
              </a:r>
            </a:p>
            <a:p>
              <a:endParaRPr lang="zh-CN" altLang="en-US" sz="2800" dirty="0">
                <a:solidFill>
                  <a:srgbClr val="1D4E79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831308" y="3877010"/>
            <a:ext cx="4431908" cy="954107"/>
            <a:chOff x="5501777" y="1827024"/>
            <a:chExt cx="5446806" cy="954107"/>
          </a:xfrm>
        </p:grpSpPr>
        <p:grpSp>
          <p:nvGrpSpPr>
            <p:cNvPr id="18" name="组合 3"/>
            <p:cNvGrpSpPr/>
            <p:nvPr/>
          </p:nvGrpSpPr>
          <p:grpSpPr>
            <a:xfrm>
              <a:off x="5501777" y="1840197"/>
              <a:ext cx="5400001" cy="577374"/>
              <a:chOff x="5257176" y="2394599"/>
              <a:chExt cx="5400001" cy="57737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5257176" y="2406365"/>
                <a:ext cx="5400001" cy="565608"/>
              </a:xfrm>
              <a:prstGeom prst="rect">
                <a:avLst/>
              </a:prstGeom>
              <a:solidFill>
                <a:srgbClr val="DCE1E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文本框 51"/>
              <p:cNvSpPr txBox="1"/>
              <p:nvPr/>
            </p:nvSpPr>
            <p:spPr>
              <a:xfrm>
                <a:off x="5775651" y="2394599"/>
                <a:ext cx="4018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20000"/>
                  </a:spcBef>
                  <a:buClr>
                    <a:schemeClr val="tx2"/>
                  </a:buClr>
                </a:pPr>
                <a:endParaRPr lang="zh-CN" altLang="en-US" sz="2800" b="1" dirty="0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563668" y="1827024"/>
              <a:ext cx="53849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noProof="1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03  L</a:t>
              </a:r>
              <a:r>
                <a:rPr lang="en-US" altLang="zh-CN" sz="2800" b="1" noProof="1" smtClean="0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ua</a:t>
              </a:r>
              <a:r>
                <a:rPr lang="zh-CN" altLang="en-US" sz="2800" b="1" noProof="1" smtClean="0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调用</a:t>
              </a:r>
              <a:r>
                <a:rPr lang="en-US" altLang="zh-CN" sz="2800" b="1" noProof="1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C</a:t>
              </a:r>
              <a:r>
                <a:rPr lang="zh-CN" altLang="en-US" sz="2800" b="1" noProof="1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模块</a:t>
              </a:r>
            </a:p>
            <a:p>
              <a:endParaRPr lang="zh-CN" altLang="en-US" sz="2800" dirty="0">
                <a:solidFill>
                  <a:srgbClr val="1D4E79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7" y="322258"/>
            <a:ext cx="5309786" cy="608614"/>
          </a:xfrm>
        </p:spPr>
        <p:txBody>
          <a:bodyPr>
            <a:normAutofit/>
          </a:bodyPr>
          <a:lstStyle/>
          <a:p>
            <a:r>
              <a:rPr lang="zh-CN" altLang="en-US" dirty="0" err="1">
                <a:solidFill>
                  <a:schemeClr val="tx1"/>
                </a:solidFill>
              </a:rPr>
              <a:t>注册</a:t>
            </a:r>
            <a:r>
              <a:rPr lang="en-US" altLang="zh-CN" dirty="0" err="1">
                <a:solidFill>
                  <a:schemeClr val="tx1"/>
                </a:solidFill>
              </a:rPr>
              <a:t>C</a:t>
            </a:r>
            <a:r>
              <a:rPr lang="zh-CN" altLang="en-US" dirty="0" err="1">
                <a:solidFill>
                  <a:schemeClr val="tx1"/>
                </a:solidFill>
              </a:rPr>
              <a:t>模块实现</a:t>
            </a:r>
            <a:r>
              <a:rPr lang="en-US" altLang="zh-CN" dirty="0" err="1">
                <a:solidFill>
                  <a:schemeClr val="tx1"/>
                </a:solidFill>
              </a:rPr>
              <a:t>lua</a:t>
            </a:r>
            <a:r>
              <a:rPr lang="zh-CN" altLang="en-US" dirty="0">
                <a:solidFill>
                  <a:schemeClr val="tx1"/>
                </a:solidFill>
              </a:rPr>
              <a:t>调用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711199" y="1244600"/>
            <a:ext cx="7808686" cy="4007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1D4E7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准备工作：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函数注册到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lua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虚拟机中，变成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lua_cfunction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模型的函数，因为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lua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虚拟机只能识别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lua_cfunction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类型的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函数。注册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函数的步骤如下：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1D4E7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步骤</a:t>
            </a:r>
            <a:r>
              <a:rPr lang="en-US" altLang="zh-CN" sz="2400" b="1" dirty="0">
                <a:solidFill>
                  <a:srgbClr val="1D4E7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1D4E7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将这个注册好的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f(f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是函数的名字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入栈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1D4E7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步骤</a:t>
            </a:r>
            <a:r>
              <a:rPr lang="en-US" altLang="zh-CN" sz="2400" b="1" dirty="0">
                <a:solidFill>
                  <a:srgbClr val="1D4E7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1D4E7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将函数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具体的函数语句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入栈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1D4E7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步骤</a:t>
            </a:r>
            <a:r>
              <a:rPr lang="en-US" altLang="zh-CN" sz="2400" b="1" dirty="0">
                <a:solidFill>
                  <a:srgbClr val="1D4E7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1D4E7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LUA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库的注册函数功能，将上述的名称与函数指针关联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1D4E7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步骤</a:t>
            </a:r>
            <a:r>
              <a:rPr lang="en-US" altLang="zh-CN" sz="2400" dirty="0">
                <a:solidFill>
                  <a:srgbClr val="1D4E7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1D4E7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这样就可以通过调用函数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来实现调用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的函数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6" y="322258"/>
            <a:ext cx="5730515" cy="608614"/>
          </a:xfrm>
        </p:spPr>
        <p:txBody>
          <a:bodyPr>
            <a:normAutofit/>
          </a:bodyPr>
          <a:lstStyle/>
          <a:p>
            <a:r>
              <a:rPr lang="en-US" altLang="zh-CN" noProof="1"/>
              <a:t>C</a:t>
            </a:r>
            <a:r>
              <a:rPr lang="zh-CN" altLang="en-US" noProof="1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971" y="1304025"/>
            <a:ext cx="8186058" cy="5171420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dirty="0" err="1"/>
              <a:t>Lua</a:t>
            </a:r>
            <a:r>
              <a:rPr lang="zh-CN" altLang="en-US" dirty="0"/>
              <a:t>模块是一个程序块，其中定义了一些</a:t>
            </a:r>
            <a:r>
              <a:rPr lang="en-US" altLang="zh-CN" dirty="0" err="1"/>
              <a:t>Lua</a:t>
            </a:r>
            <a:r>
              <a:rPr lang="zh-CN" altLang="en-US" dirty="0"/>
              <a:t>函数，这些函数通常存储为</a:t>
            </a:r>
            <a:r>
              <a:rPr lang="en-US" altLang="zh-CN" dirty="0"/>
              <a:t>table</a:t>
            </a:r>
            <a:r>
              <a:rPr lang="zh-CN" altLang="en-US" dirty="0"/>
              <a:t>的条目。一个为</a:t>
            </a:r>
            <a:r>
              <a:rPr lang="en-US" altLang="zh-CN" dirty="0" err="1"/>
              <a:t>Lua</a:t>
            </a:r>
            <a:r>
              <a:rPr lang="zh-CN" altLang="en-US" dirty="0"/>
              <a:t>编写的</a:t>
            </a:r>
            <a:r>
              <a:rPr lang="en-US" altLang="zh-CN" dirty="0"/>
              <a:t>C</a:t>
            </a:r>
            <a:r>
              <a:rPr lang="zh-CN" altLang="en-US" dirty="0"/>
              <a:t>模块可以模仿这种行为。除了</a:t>
            </a:r>
            <a:r>
              <a:rPr lang="en-US" altLang="zh-CN" dirty="0"/>
              <a:t>C</a:t>
            </a:r>
            <a:r>
              <a:rPr lang="zh-CN" altLang="en-US" dirty="0"/>
              <a:t>函数的定义外，</a:t>
            </a:r>
            <a:r>
              <a:rPr lang="en-US" altLang="zh-CN" dirty="0"/>
              <a:t>C</a:t>
            </a:r>
            <a:r>
              <a:rPr lang="zh-CN" altLang="en-US" dirty="0"/>
              <a:t>模块还必须定义一个特殊的函数，这个函数相当于一个</a:t>
            </a:r>
            <a:r>
              <a:rPr lang="en-US" altLang="zh-CN" dirty="0" err="1"/>
              <a:t>Lua</a:t>
            </a:r>
            <a:r>
              <a:rPr lang="zh-CN" altLang="en-US" dirty="0"/>
              <a:t>模块中的主程序块。它应该注册模块中所有的</a:t>
            </a:r>
            <a:r>
              <a:rPr lang="en-US" altLang="zh-CN" dirty="0"/>
              <a:t>C</a:t>
            </a:r>
            <a:r>
              <a:rPr lang="zh-CN" altLang="en-US" dirty="0"/>
              <a:t>函数，并将它们存储在一个适当的地方。并且，这个函数还应初始化模块中所有需要初始化的东西。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6" y="322258"/>
            <a:ext cx="5730515" cy="608614"/>
          </a:xfrm>
        </p:spPr>
        <p:txBody>
          <a:bodyPr>
            <a:normAutofit/>
          </a:bodyPr>
          <a:lstStyle/>
          <a:p>
            <a:r>
              <a:rPr lang="en-US" altLang="zh-CN" noProof="1"/>
              <a:t>C</a:t>
            </a:r>
            <a:r>
              <a:rPr lang="zh-CN" altLang="en-US" noProof="1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971" y="1304025"/>
            <a:ext cx="8186058" cy="5171420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dirty="0" err="1"/>
              <a:t>Lua</a:t>
            </a:r>
            <a:r>
              <a:rPr lang="zh-CN" altLang="en-US" dirty="0"/>
              <a:t>通过这个注册过程记录下</a:t>
            </a:r>
            <a:r>
              <a:rPr lang="en-US" altLang="zh-CN" dirty="0"/>
              <a:t>C</a:t>
            </a:r>
            <a:r>
              <a:rPr lang="zh-CN" altLang="en-US" dirty="0"/>
              <a:t>函数，然后使用这些函数地址直接调用它。也就是说，</a:t>
            </a:r>
            <a:r>
              <a:rPr lang="en-US" altLang="zh-CN" dirty="0" err="1"/>
              <a:t>Lua</a:t>
            </a:r>
            <a:r>
              <a:rPr lang="zh-CN" altLang="en-US" dirty="0"/>
              <a:t>调用</a:t>
            </a:r>
            <a:r>
              <a:rPr lang="en-US" altLang="zh-CN" dirty="0"/>
              <a:t>C</a:t>
            </a:r>
            <a:r>
              <a:rPr lang="zh-CN" altLang="en-US" dirty="0"/>
              <a:t>函数时，并不依赖于函数名、包的位置或可见性规则，而只依赖于注册时传入的函数地址。通常， </a:t>
            </a:r>
            <a:r>
              <a:rPr lang="en-US" altLang="zh-CN" dirty="0"/>
              <a:t>C</a:t>
            </a:r>
            <a:r>
              <a:rPr lang="zh-CN" altLang="en-US" dirty="0"/>
              <a:t>模块中只有一个公共</a:t>
            </a:r>
            <a:r>
              <a:rPr lang="en-US" altLang="zh-CN" dirty="0"/>
              <a:t>(</a:t>
            </a:r>
            <a:r>
              <a:rPr lang="zh-CN" altLang="en-US" dirty="0"/>
              <a:t>外部</a:t>
            </a:r>
            <a:r>
              <a:rPr lang="en-US" altLang="zh-CN" dirty="0"/>
              <a:t>)</a:t>
            </a:r>
            <a:r>
              <a:rPr lang="zh-CN" altLang="en-US" dirty="0"/>
              <a:t>函数，用于创建</a:t>
            </a:r>
            <a:r>
              <a:rPr lang="en-US" altLang="zh-CN" dirty="0"/>
              <a:t>C</a:t>
            </a:r>
            <a:r>
              <a:rPr lang="zh-CN" altLang="en-US" dirty="0"/>
              <a:t>模块。而其他所有函数都是私有的，在</a:t>
            </a:r>
            <a:r>
              <a:rPr lang="en-US" altLang="zh-CN" dirty="0"/>
              <a:t>C</a:t>
            </a:r>
            <a:r>
              <a:rPr lang="zh-CN" altLang="en-US" dirty="0"/>
              <a:t>语言中声明为</a:t>
            </a:r>
            <a:r>
              <a:rPr lang="en-US" altLang="zh-CN" dirty="0"/>
              <a:t>static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6" y="322258"/>
            <a:ext cx="5730515" cy="608614"/>
          </a:xfrm>
        </p:spPr>
        <p:txBody>
          <a:bodyPr>
            <a:normAutofit/>
          </a:bodyPr>
          <a:lstStyle/>
          <a:p>
            <a:r>
              <a:rPr lang="en-US" altLang="zh-CN" noProof="1"/>
              <a:t>C</a:t>
            </a:r>
            <a:r>
              <a:rPr lang="zh-CN" altLang="en-US" noProof="1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04025"/>
            <a:ext cx="8665029" cy="5171420"/>
          </a:xfrm>
        </p:spPr>
        <p:txBody>
          <a:bodyPr/>
          <a:lstStyle/>
          <a:p>
            <a:pPr marL="800100" indent="-45720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当用</a:t>
            </a:r>
            <a:r>
              <a:rPr lang="en-US" altLang="zh-CN" dirty="0"/>
              <a:t>C</a:t>
            </a:r>
            <a:r>
              <a:rPr lang="zh-CN" altLang="en-US" dirty="0"/>
              <a:t>函数扩展</a:t>
            </a:r>
            <a:r>
              <a:rPr lang="en-US" altLang="zh-CN" dirty="0" err="1"/>
              <a:t>Lua</a:t>
            </a:r>
            <a:r>
              <a:rPr lang="zh-CN" altLang="en-US" dirty="0"/>
              <a:t>时，最好将代码设计为一个</a:t>
            </a:r>
            <a:r>
              <a:rPr lang="en-US" altLang="zh-CN" dirty="0"/>
              <a:t>C</a:t>
            </a:r>
            <a:r>
              <a:rPr lang="zh-CN" altLang="en-US" dirty="0"/>
              <a:t>模块。因为，即使现在只注册一个函数，但之后可能会需要更多的函数。辅助库为这项工作提供了一个</a:t>
            </a:r>
            <a:r>
              <a:rPr lang="zh-CN" altLang="en-US" dirty="0" smtClean="0"/>
              <a:t>函数</a:t>
            </a:r>
            <a:r>
              <a:rPr lang="en-US" altLang="zh-CN" b="1" dirty="0" err="1">
                <a:solidFill>
                  <a:srgbClr val="1D4E79"/>
                </a:solidFill>
              </a:rPr>
              <a:t>luaL_newlib</a:t>
            </a:r>
            <a:r>
              <a:rPr lang="zh-CN" altLang="en-US" dirty="0" smtClean="0"/>
              <a:t>，</a:t>
            </a:r>
            <a:r>
              <a:rPr lang="zh-CN" altLang="en-US" dirty="0"/>
              <a:t>这个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结构数组中的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函数</a:t>
            </a:r>
            <a:r>
              <a:rPr lang="zh-CN" altLang="en-US" dirty="0"/>
              <a:t>注册到一个与模块同名的</a:t>
            </a:r>
            <a:r>
              <a:rPr lang="en-US" altLang="zh-CN" dirty="0"/>
              <a:t>table</a:t>
            </a:r>
            <a:r>
              <a:rPr lang="zh-CN" altLang="en-US" dirty="0"/>
              <a:t>中。例如，创建一个模块，其中包含</a:t>
            </a:r>
            <a:r>
              <a:rPr lang="en-US" altLang="zh-CN" dirty="0" err="1"/>
              <a:t>l_dir</a:t>
            </a:r>
            <a:r>
              <a:rPr lang="zh-CN" altLang="en-US" dirty="0"/>
              <a:t>函数。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6" y="322258"/>
            <a:ext cx="5730515" cy="608614"/>
          </a:xfrm>
        </p:spPr>
        <p:txBody>
          <a:bodyPr>
            <a:normAutofit/>
          </a:bodyPr>
          <a:lstStyle/>
          <a:p>
            <a:r>
              <a:rPr lang="zh-CN" altLang="zh-CN" noProof="1"/>
              <a:t>定义</a:t>
            </a:r>
            <a:r>
              <a:rPr lang="en-US" altLang="zh-CN" noProof="1"/>
              <a:t>C</a:t>
            </a:r>
            <a:r>
              <a:rPr lang="zh-CN" altLang="en-US" noProof="1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04025"/>
            <a:ext cx="8665029" cy="5171420"/>
          </a:xfrm>
        </p:spPr>
        <p:txBody>
          <a:bodyPr/>
          <a:lstStyle/>
          <a:p>
            <a:pPr marL="800100" indent="-457200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b="1" noProof="1">
                <a:sym typeface="+mn-ea"/>
              </a:rPr>
              <a:t>首先，必须定义这个模块函数：</a:t>
            </a:r>
            <a:endParaRPr lang="en-US" altLang="zh-CN" b="1" noProof="1"/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noProof="1">
                <a:solidFill>
                  <a:srgbClr val="1D4E79"/>
                </a:solidFill>
                <a:sym typeface="+mn-ea"/>
              </a:rPr>
              <a:t>   static int l_dir(lua_state *L){    …   }</a:t>
            </a:r>
          </a:p>
          <a:p>
            <a:pPr marL="800100" indent="-457200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b="1" noProof="1"/>
              <a:t>然后，声明一个</a:t>
            </a:r>
            <a:r>
              <a:rPr lang="zh-CN" altLang="en-US" b="1" noProof="1">
                <a:solidFill>
                  <a:srgbClr val="1D4E79"/>
                </a:solidFill>
              </a:rPr>
              <a:t>数组</a:t>
            </a:r>
            <a:r>
              <a:rPr lang="zh-CN" altLang="en-US" b="1" noProof="1"/>
              <a:t>，其中包含模块中所有的函数及名称。这个数组元素的类型为</a:t>
            </a:r>
            <a:r>
              <a:rPr lang="en-US" altLang="zh-CN" b="1" noProof="1"/>
              <a:t>luaL_Reg</a:t>
            </a:r>
            <a:r>
              <a:rPr lang="zh-CN" altLang="en-US" b="1" noProof="1"/>
              <a:t>结构，该结构有两个字段，一个字符串和一个函数指针：</a:t>
            </a:r>
            <a:r>
              <a:rPr lang="en-US" altLang="zh-CN" b="1" noProof="1"/>
              <a:t>        </a:t>
            </a:r>
            <a:r>
              <a:rPr lang="en-US" altLang="zh-CN" b="1" noProof="1">
                <a:solidFill>
                  <a:srgbClr val="1D4E79"/>
                </a:solidFill>
              </a:rPr>
              <a:t>static const struct luaL_Reg </a:t>
            </a:r>
            <a:r>
              <a:rPr lang="en-US" altLang="zh-CN" b="1" noProof="1">
                <a:solidFill>
                  <a:srgbClr val="8E088E"/>
                </a:solidFill>
              </a:rPr>
              <a:t>mylib0</a:t>
            </a:r>
            <a:r>
              <a:rPr lang="en-US" altLang="zh-CN" b="1" noProof="1">
                <a:solidFill>
                  <a:srgbClr val="1D4E79"/>
                </a:solidFill>
              </a:rPr>
              <a:t>[ ]={</a:t>
            </a:r>
          </a:p>
          <a:p>
            <a:pPr indent="0">
              <a:lnSpc>
                <a:spcPct val="120000"/>
              </a:lnSpc>
              <a:buNone/>
            </a:pPr>
            <a:r>
              <a:rPr lang="en-US" altLang="zh-CN" b="1" noProof="1">
                <a:solidFill>
                  <a:srgbClr val="1D4E79"/>
                </a:solidFill>
              </a:rPr>
              <a:t>      {“</a:t>
            </a:r>
            <a:r>
              <a:rPr lang="en-US" altLang="zh-CN" b="1" noProof="1">
                <a:solidFill>
                  <a:srgbClr val="C00000"/>
                </a:solidFill>
              </a:rPr>
              <a:t>dir</a:t>
            </a:r>
            <a:r>
              <a:rPr lang="en-US" altLang="zh-CN" b="1" noProof="1">
                <a:solidFill>
                  <a:srgbClr val="1D4E79"/>
                </a:solidFill>
              </a:rPr>
              <a:t>”, l_dir },</a:t>
            </a:r>
          </a:p>
          <a:p>
            <a:pPr indent="0">
              <a:lnSpc>
                <a:spcPct val="120000"/>
              </a:lnSpc>
              <a:buNone/>
            </a:pPr>
            <a:r>
              <a:rPr lang="en-US" altLang="zh-CN" b="1" noProof="1">
                <a:solidFill>
                  <a:srgbClr val="1D4E79"/>
                </a:solidFill>
              </a:rPr>
              <a:t>      {NULL, NULL} /*</a:t>
            </a:r>
            <a:r>
              <a:rPr lang="zh-CN" altLang="en-US" b="1" noProof="1">
                <a:solidFill>
                  <a:srgbClr val="1D4E79"/>
                </a:solidFill>
              </a:rPr>
              <a:t>结尾，结束的标识</a:t>
            </a:r>
            <a:r>
              <a:rPr lang="en-US" altLang="zh-CN" b="1" noProof="1">
                <a:solidFill>
                  <a:srgbClr val="1D4E79"/>
                </a:solidFill>
              </a:rPr>
              <a:t>*/  </a:t>
            </a:r>
          </a:p>
          <a:p>
            <a:pPr indent="0">
              <a:lnSpc>
                <a:spcPct val="120000"/>
              </a:lnSpc>
              <a:buNone/>
            </a:pPr>
            <a:r>
              <a:rPr lang="en-US" altLang="zh-CN" b="1" noProof="1">
                <a:solidFill>
                  <a:srgbClr val="1D4E79"/>
                </a:solidFill>
              </a:rPr>
              <a:t>    };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6" y="322258"/>
            <a:ext cx="5730515" cy="608614"/>
          </a:xfrm>
        </p:spPr>
        <p:txBody>
          <a:bodyPr>
            <a:normAutofit/>
          </a:bodyPr>
          <a:lstStyle/>
          <a:p>
            <a:r>
              <a:rPr lang="zh-CN" altLang="zh-CN" noProof="1"/>
              <a:t>定义</a:t>
            </a:r>
            <a:r>
              <a:rPr lang="en-US" altLang="zh-CN" noProof="1"/>
              <a:t>C</a:t>
            </a:r>
            <a:r>
              <a:rPr lang="zh-CN" altLang="en-US" noProof="1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04025"/>
            <a:ext cx="9144000" cy="5171420"/>
          </a:xfrm>
        </p:spPr>
        <p:txBody>
          <a:bodyPr/>
          <a:lstStyle/>
          <a:p>
            <a:pPr marL="800100" indent="-457200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b="1" noProof="1"/>
              <a:t>最后，声明一个主函数，其中用到</a:t>
            </a:r>
            <a:r>
              <a:rPr lang="en-US" altLang="zh-CN" b="1" noProof="1">
                <a:solidFill>
                  <a:srgbClr val="00B050"/>
                </a:solidFill>
              </a:rPr>
              <a:t>luaL_register</a:t>
            </a:r>
            <a:r>
              <a:rPr lang="zh-CN" altLang="en-US" b="1" noProof="1">
                <a:solidFill>
                  <a:srgbClr val="00B050"/>
                </a:solidFill>
              </a:rPr>
              <a:t>。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noProof="1">
                <a:solidFill>
                  <a:srgbClr val="1D4E79"/>
                </a:solidFill>
              </a:rPr>
              <a:t>   int  luaopen_</a:t>
            </a:r>
            <a:r>
              <a:rPr lang="en-US" altLang="zh-CN" b="1" noProof="1">
                <a:solidFill>
                  <a:srgbClr val="FF0000"/>
                </a:solidFill>
              </a:rPr>
              <a:t>mylib</a:t>
            </a:r>
            <a:r>
              <a:rPr lang="en-US" altLang="zh-CN" b="1" noProof="1">
                <a:solidFill>
                  <a:srgbClr val="1D4E79"/>
                </a:solidFill>
              </a:rPr>
              <a:t>(lua_State *L)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noProof="1">
                <a:solidFill>
                  <a:srgbClr val="1D4E79"/>
                </a:solidFill>
              </a:rPr>
              <a:t>     </a:t>
            </a:r>
            <a:r>
              <a:rPr lang="en-US" altLang="zh-CN" b="1" noProof="1" smtClean="0">
                <a:solidFill>
                  <a:srgbClr val="1D4E79"/>
                </a:solidFill>
              </a:rPr>
              <a:t>{  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noProof="1">
                <a:solidFill>
                  <a:srgbClr val="1D4E79"/>
                </a:solidFill>
              </a:rPr>
              <a:t> </a:t>
            </a:r>
            <a:r>
              <a:rPr lang="en-US" altLang="zh-CN" b="1" noProof="1" smtClean="0">
                <a:solidFill>
                  <a:srgbClr val="1D4E79"/>
                </a:solidFill>
              </a:rPr>
              <a:t>        </a:t>
            </a:r>
            <a:r>
              <a:rPr lang="en-US" altLang="zh-CN" b="1" dirty="0" err="1" smtClean="0">
                <a:solidFill>
                  <a:srgbClr val="1D4E79"/>
                </a:solidFill>
              </a:rPr>
              <a:t>luaL_newlib</a:t>
            </a:r>
            <a:r>
              <a:rPr lang="en-US" altLang="zh-CN" b="1" dirty="0" smtClean="0">
                <a:solidFill>
                  <a:srgbClr val="1D4E79"/>
                </a:solidFill>
              </a:rPr>
              <a:t>(L</a:t>
            </a:r>
            <a:r>
              <a:rPr lang="en-US" altLang="zh-CN" b="1" dirty="0">
                <a:solidFill>
                  <a:srgbClr val="1D4E79"/>
                </a:solidFill>
              </a:rPr>
              <a:t>, </a:t>
            </a:r>
            <a:r>
              <a:rPr lang="en-US" altLang="zh-CN" b="1" dirty="0">
                <a:solidFill>
                  <a:srgbClr val="8E088E"/>
                </a:solidFill>
              </a:rPr>
              <a:t>mylib0</a:t>
            </a:r>
            <a:r>
              <a:rPr lang="en-US" altLang="zh-CN" b="1" dirty="0">
                <a:solidFill>
                  <a:srgbClr val="1D4E79"/>
                </a:solidFill>
              </a:rPr>
              <a:t>);</a:t>
            </a:r>
            <a:endParaRPr lang="en-US" altLang="zh-CN" b="1" noProof="1">
              <a:solidFill>
                <a:srgbClr val="1D4E79"/>
              </a:solidFill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noProof="1" smtClean="0">
                <a:solidFill>
                  <a:srgbClr val="1D4E79"/>
                </a:solidFill>
              </a:rPr>
              <a:t>         return </a:t>
            </a:r>
            <a:r>
              <a:rPr lang="en-US" altLang="zh-CN" b="1" noProof="1">
                <a:solidFill>
                  <a:srgbClr val="1D4E79"/>
                </a:solidFill>
              </a:rPr>
              <a:t>1;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noProof="1">
                <a:solidFill>
                  <a:srgbClr val="1D4E79"/>
                </a:solidFill>
              </a:rPr>
              <a:t>     }</a:t>
            </a:r>
          </a:p>
          <a:p>
            <a:pPr marL="800100" indent="-457200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err="1" smtClean="0">
                <a:solidFill>
                  <a:srgbClr val="1D4E79"/>
                </a:solidFill>
              </a:rPr>
              <a:t>luaL_newlib</a:t>
            </a:r>
            <a:r>
              <a:rPr lang="en-US" altLang="zh-CN" b="1" dirty="0" smtClean="0">
                <a:solidFill>
                  <a:srgbClr val="1D4E79"/>
                </a:solidFill>
              </a:rPr>
              <a:t> </a:t>
            </a:r>
            <a:r>
              <a:rPr lang="zh-CN" altLang="en-US" b="1" noProof="1" smtClean="0"/>
              <a:t>根据</a:t>
            </a:r>
            <a:r>
              <a:rPr lang="zh-CN" altLang="en-US" b="1" noProof="1"/>
              <a:t>给定的名称</a:t>
            </a:r>
            <a:r>
              <a:rPr lang="en-US" altLang="zh-CN" b="1" noProof="1"/>
              <a:t>(“</a:t>
            </a:r>
            <a:r>
              <a:rPr lang="en-US" altLang="zh-CN" b="1" noProof="1">
                <a:solidFill>
                  <a:srgbClr val="FF0000"/>
                </a:solidFill>
              </a:rPr>
              <a:t>mylib</a:t>
            </a:r>
            <a:r>
              <a:rPr lang="en-US" altLang="zh-CN" b="1" noProof="1"/>
              <a:t>” )</a:t>
            </a:r>
            <a:r>
              <a:rPr lang="zh-CN" altLang="en-US" b="1" noProof="1"/>
              <a:t>创建</a:t>
            </a:r>
            <a:endParaRPr lang="en-US" altLang="zh-CN" b="1" noProof="1"/>
          </a:p>
          <a:p>
            <a:pPr marL="800100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noProof="1"/>
              <a:t>   </a:t>
            </a:r>
            <a:r>
              <a:rPr lang="zh-CN" altLang="en-US" b="1" noProof="1"/>
              <a:t>一个</a:t>
            </a:r>
            <a:r>
              <a:rPr lang="en-US" altLang="zh-CN" b="1" noProof="1"/>
              <a:t>table</a:t>
            </a:r>
            <a:r>
              <a:rPr lang="zh-CN" altLang="en-US" b="1" noProof="1"/>
              <a:t>，并用</a:t>
            </a:r>
            <a:r>
              <a:rPr lang="zh-CN" altLang="en-US" b="1" noProof="1">
                <a:solidFill>
                  <a:srgbClr val="1D4E79"/>
                </a:solidFill>
              </a:rPr>
              <a:t>数组</a:t>
            </a:r>
            <a:r>
              <a:rPr lang="en-US" altLang="zh-CN" b="1" noProof="1">
                <a:solidFill>
                  <a:srgbClr val="8E088E"/>
                </a:solidFill>
              </a:rPr>
              <a:t>mylib0</a:t>
            </a:r>
            <a:r>
              <a:rPr lang="zh-CN" altLang="en-US" b="1" noProof="1"/>
              <a:t>中的信息填充这</a:t>
            </a:r>
            <a:endParaRPr lang="en-US" altLang="zh-CN" b="1" noProof="1"/>
          </a:p>
          <a:p>
            <a:pPr marL="800100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noProof="1"/>
              <a:t>   </a:t>
            </a:r>
            <a:r>
              <a:rPr lang="zh-CN" altLang="en-US" b="1" noProof="1"/>
              <a:t>个</a:t>
            </a:r>
            <a:r>
              <a:rPr lang="en-US" altLang="zh-CN" b="1" noProof="1"/>
              <a:t>table</a:t>
            </a:r>
            <a:r>
              <a:rPr lang="zh-CN" altLang="en-US" b="1" noProof="1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6" y="322258"/>
            <a:ext cx="5730515" cy="608614"/>
          </a:xfrm>
        </p:spPr>
        <p:txBody>
          <a:bodyPr>
            <a:normAutofit/>
          </a:bodyPr>
          <a:lstStyle/>
          <a:p>
            <a:r>
              <a:rPr lang="zh-CN" altLang="en-US" noProof="1">
                <a:solidFill>
                  <a:schemeClr val="tx1"/>
                </a:solidFill>
              </a:rPr>
              <a:t>调用</a:t>
            </a:r>
            <a:r>
              <a:rPr lang="en-US" altLang="zh-CN" noProof="1">
                <a:solidFill>
                  <a:schemeClr val="tx1"/>
                </a:solidFill>
              </a:rPr>
              <a:t>C</a:t>
            </a:r>
            <a:r>
              <a:rPr lang="zh-CN" altLang="en-US" noProof="1">
                <a:solidFill>
                  <a:schemeClr val="tx1"/>
                </a:solidFill>
              </a:rPr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446" y="1304025"/>
            <a:ext cx="8176846" cy="5171420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 smtClean="0"/>
              <a:t>在</a:t>
            </a:r>
            <a:r>
              <a:rPr lang="en-US" altLang="zh-CN" sz="2400" b="1" dirty="0" err="1" smtClean="0">
                <a:solidFill>
                  <a:srgbClr val="1D4E79"/>
                </a:solidFill>
              </a:rPr>
              <a:t>luaL_newlib</a:t>
            </a:r>
            <a:r>
              <a:rPr lang="en-US" altLang="zh-CN" sz="2400" b="1" dirty="0" smtClean="0">
                <a:solidFill>
                  <a:srgbClr val="1D4E79"/>
                </a:solidFill>
              </a:rPr>
              <a:t> </a:t>
            </a:r>
            <a:r>
              <a:rPr lang="zh-CN" altLang="en-US" sz="2400" b="1" dirty="0" smtClean="0"/>
              <a:t>返回</a:t>
            </a:r>
            <a:r>
              <a:rPr lang="zh-CN" altLang="en-US" sz="2400" b="1" dirty="0"/>
              <a:t>时，会将这个</a:t>
            </a:r>
            <a:r>
              <a:rPr lang="en-US" altLang="zh-CN" sz="2400" b="1" dirty="0"/>
              <a:t>table</a:t>
            </a:r>
            <a:r>
              <a:rPr lang="zh-CN" altLang="en-US" sz="2400" b="1" dirty="0"/>
              <a:t>留在栈中。最后，</a:t>
            </a:r>
            <a:r>
              <a:rPr lang="en-US" altLang="zh-CN" sz="2400" b="1" dirty="0" err="1"/>
              <a:t>luaopen_mylib</a:t>
            </a:r>
            <a:r>
              <a:rPr lang="zh-CN" altLang="en-US" sz="2400" b="1" dirty="0"/>
              <a:t>函数返回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，表示将这个</a:t>
            </a:r>
            <a:r>
              <a:rPr lang="en-US" altLang="zh-CN" sz="2400" b="1" dirty="0"/>
              <a:t>table</a:t>
            </a:r>
            <a:r>
              <a:rPr lang="zh-CN" altLang="en-US" sz="2400" b="1" dirty="0"/>
              <a:t>返回给</a:t>
            </a:r>
            <a:r>
              <a:rPr lang="en-US" altLang="zh-CN" sz="2400" b="1" dirty="0" err="1"/>
              <a:t>Lua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/>
              <a:t>写完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模块后，将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模块链接到解释器。</a:t>
            </a:r>
            <a:r>
              <a:rPr lang="zh-CN" altLang="en-US" sz="2400" b="1" dirty="0">
                <a:solidFill>
                  <a:srgbClr val="1D4E79"/>
                </a:solidFill>
              </a:rPr>
              <a:t>将</a:t>
            </a:r>
            <a:r>
              <a:rPr lang="en-US" altLang="zh-CN" sz="2400" b="1" dirty="0">
                <a:solidFill>
                  <a:srgbClr val="1D4E79"/>
                </a:solidFill>
              </a:rPr>
              <a:t>C</a:t>
            </a:r>
            <a:r>
              <a:rPr lang="zh-CN" altLang="en-US" sz="2400" b="1" dirty="0">
                <a:solidFill>
                  <a:srgbClr val="1D4E79"/>
                </a:solidFill>
              </a:rPr>
              <a:t>代码编译成动态链接库</a:t>
            </a:r>
            <a:r>
              <a:rPr lang="en-US" altLang="zh-CN" sz="2400" b="1" dirty="0">
                <a:solidFill>
                  <a:srgbClr val="1D4E79"/>
                </a:solidFill>
              </a:rPr>
              <a:t>(.</a:t>
            </a:r>
            <a:r>
              <a:rPr lang="en-US" altLang="zh-CN" sz="2400" b="1" dirty="0" err="1">
                <a:solidFill>
                  <a:srgbClr val="1D4E79"/>
                </a:solidFill>
              </a:rPr>
              <a:t>dll</a:t>
            </a:r>
            <a:r>
              <a:rPr lang="zh-CN" altLang="en-US" sz="2400" b="1" dirty="0">
                <a:solidFill>
                  <a:srgbClr val="1D4E79"/>
                </a:solidFill>
              </a:rPr>
              <a:t>文件</a:t>
            </a:r>
            <a:r>
              <a:rPr lang="en-US" altLang="zh-CN" sz="2400" b="1" dirty="0">
                <a:solidFill>
                  <a:srgbClr val="1D4E79"/>
                </a:solidFill>
              </a:rPr>
              <a:t>)</a:t>
            </a:r>
            <a:r>
              <a:rPr lang="zh-CN" altLang="en-US" sz="2400" b="1" dirty="0">
                <a:solidFill>
                  <a:srgbClr val="1D4E79"/>
                </a:solidFill>
              </a:rPr>
              <a:t>，并将这个库放入解释器目录中。然后，用</a:t>
            </a:r>
            <a:r>
              <a:rPr lang="en-US" altLang="zh-CN" sz="2400" b="1" dirty="0">
                <a:solidFill>
                  <a:srgbClr val="1D4E79"/>
                </a:solidFill>
              </a:rPr>
              <a:t>require</a:t>
            </a:r>
            <a:r>
              <a:rPr lang="zh-CN" altLang="en-US" sz="2400" b="1" dirty="0">
                <a:solidFill>
                  <a:srgbClr val="1D4E79"/>
                </a:solidFill>
              </a:rPr>
              <a:t>从</a:t>
            </a:r>
            <a:r>
              <a:rPr lang="en-US" altLang="zh-CN" sz="2400" b="1" dirty="0" err="1">
                <a:solidFill>
                  <a:srgbClr val="1D4E79"/>
                </a:solidFill>
              </a:rPr>
              <a:t>Lua</a:t>
            </a:r>
            <a:r>
              <a:rPr lang="zh-CN" altLang="en-US" sz="2400" b="1" dirty="0">
                <a:solidFill>
                  <a:srgbClr val="1D4E79"/>
                </a:solidFill>
              </a:rPr>
              <a:t>中加载这个</a:t>
            </a:r>
            <a:r>
              <a:rPr lang="zh-CN" altLang="en-US" sz="2400" b="1" dirty="0">
                <a:solidFill>
                  <a:srgbClr val="FF0000"/>
                </a:solidFill>
              </a:rPr>
              <a:t>模块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       </a:t>
            </a:r>
            <a:r>
              <a:rPr lang="en-US" altLang="zh-CN" sz="2400" b="1" dirty="0">
                <a:solidFill>
                  <a:srgbClr val="FF0000"/>
                </a:solidFill>
              </a:rPr>
              <a:t> require “</a:t>
            </a:r>
            <a:r>
              <a:rPr lang="en-US" altLang="zh-CN" sz="2400" b="1" dirty="0" err="1">
                <a:solidFill>
                  <a:srgbClr val="FF0000"/>
                </a:solidFill>
              </a:rPr>
              <a:t>mylib</a:t>
            </a:r>
            <a:r>
              <a:rPr lang="en-US" altLang="zh-CN" sz="2400" b="1" dirty="0">
                <a:solidFill>
                  <a:srgbClr val="FF0000"/>
                </a:solidFill>
              </a:rPr>
              <a:t>”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/>
              <a:t>这句调用会将动态库</a:t>
            </a:r>
            <a:r>
              <a:rPr lang="en-US" altLang="zh-CN" sz="2400" b="1" dirty="0" err="1"/>
              <a:t>mylib</a:t>
            </a:r>
            <a:r>
              <a:rPr lang="zh-CN" altLang="en-US" sz="2400" b="1" dirty="0"/>
              <a:t>链接到</a:t>
            </a:r>
            <a:r>
              <a:rPr lang="en-US" altLang="zh-CN" sz="2400" b="1" dirty="0" err="1"/>
              <a:t>Lua</a:t>
            </a:r>
            <a:r>
              <a:rPr lang="zh-CN" altLang="en-US" sz="2400" b="1" dirty="0"/>
              <a:t>，并会寻找</a:t>
            </a:r>
            <a:r>
              <a:rPr lang="en-US" altLang="zh-CN" sz="2400" b="1" dirty="0" err="1"/>
              <a:t>luaopen_mylib</a:t>
            </a:r>
            <a:r>
              <a:rPr lang="zh-CN" altLang="en-US" sz="2400" b="1" dirty="0"/>
              <a:t>函数，将其注册为一个</a:t>
            </a:r>
            <a:r>
              <a:rPr lang="en-US" altLang="zh-CN" sz="2400" b="1" dirty="0" err="1"/>
              <a:t>Lua</a:t>
            </a:r>
            <a:r>
              <a:rPr lang="zh-CN" altLang="en-US" sz="2400" b="1" dirty="0"/>
              <a:t>函数，然后调用它以打开模块。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淡色系教学课件答辩PPT模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tbtigdm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816</Words>
  <Application>Microsoft Office PowerPoint</Application>
  <PresentationFormat>全屏显示(4:3)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楷体</vt:lpstr>
      <vt:lpstr>宋体</vt:lpstr>
      <vt:lpstr>字魂59号-创粗黑</vt:lpstr>
      <vt:lpstr>Arial</vt:lpstr>
      <vt:lpstr>Calibri</vt:lpstr>
      <vt:lpstr>Office 主题​​</vt:lpstr>
      <vt:lpstr>脚本语言</vt:lpstr>
      <vt:lpstr>PowerPoint 演示文稿</vt:lpstr>
      <vt:lpstr>注册C模块实现lua调用C函数</vt:lpstr>
      <vt:lpstr>C模块</vt:lpstr>
      <vt:lpstr>C模块</vt:lpstr>
      <vt:lpstr>C模块</vt:lpstr>
      <vt:lpstr>定义C模块</vt:lpstr>
      <vt:lpstr>定义C模块</vt:lpstr>
      <vt:lpstr>调用C模块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简约淡色</dc:title>
  <dc:creator>ljw</dc:creator>
  <cp:lastModifiedBy>Administrator</cp:lastModifiedBy>
  <cp:revision>609</cp:revision>
  <dcterms:created xsi:type="dcterms:W3CDTF">2018-06-23T18:08:00Z</dcterms:created>
  <dcterms:modified xsi:type="dcterms:W3CDTF">2022-11-11T12:27:46Z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2052-11.1.0.11045</vt:lpwstr>
  </property>
  <property fmtid="{D5CDD505-2E9C-101B-9397-08002B2CF9AE}" pid="4" name="ICV">
    <vt:lpwstr>C210C486B4764308BDB1BAF87F4728A2</vt:lpwstr>
  </property>
</Properties>
</file>