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76" r:id="rId3"/>
    <p:sldId id="277" r:id="rId4"/>
    <p:sldId id="273" r:id="rId5"/>
    <p:sldId id="290" r:id="rId6"/>
    <p:sldId id="274" r:id="rId7"/>
    <p:sldId id="291" r:id="rId8"/>
    <p:sldId id="257" r:id="rId9"/>
    <p:sldId id="275" r:id="rId10"/>
    <p:sldId id="283" r:id="rId11"/>
    <p:sldId id="292" r:id="rId12"/>
    <p:sldId id="284" r:id="rId13"/>
    <p:sldId id="293" r:id="rId14"/>
    <p:sldId id="285" r:id="rId15"/>
    <p:sldId id="286" r:id="rId16"/>
    <p:sldId id="294" r:id="rId17"/>
    <p:sldId id="263" r:id="rId18"/>
    <p:sldId id="278" r:id="rId19"/>
    <p:sldId id="264" r:id="rId20"/>
    <p:sldId id="287" r:id="rId21"/>
    <p:sldId id="288" r:id="rId22"/>
    <p:sldId id="280" r:id="rId23"/>
    <p:sldId id="268" r:id="rId24"/>
    <p:sldId id="281" r:id="rId25"/>
    <p:sldId id="282" r:id="rId26"/>
    <p:sldId id="289" r:id="rId27"/>
    <p:sldId id="271" r:id="rId28"/>
    <p:sldId id="272" r:id="rId29"/>
  </p:sldIdLst>
  <p:sldSz cx="9144000" cy="6858000" type="screen4x3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回顾与导读" id="{11A506F7-57AA-494E-929E-A70DA6AAAB68}">
          <p14:sldIdLst>
            <p14:sldId id="256"/>
            <p14:sldId id="276"/>
            <p14:sldId id="277"/>
            <p14:sldId id="273"/>
            <p14:sldId id="290"/>
            <p14:sldId id="274"/>
            <p14:sldId id="291"/>
            <p14:sldId id="257"/>
          </p14:sldIdLst>
        </p14:section>
        <p14:section name="数组操作" id="{0ED135FB-AE93-4697-A3E3-E4B78D18C5E7}">
          <p14:sldIdLst>
            <p14:sldId id="275"/>
            <p14:sldId id="283"/>
            <p14:sldId id="292"/>
            <p14:sldId id="284"/>
            <p14:sldId id="293"/>
            <p14:sldId id="285"/>
            <p14:sldId id="286"/>
            <p14:sldId id="294"/>
          </p14:sldIdLst>
        </p14:section>
        <p14:section name="字符串操作" id="{E6E4284A-2E6B-49D3-97FC-485297E6F3A3}">
          <p14:sldIdLst>
            <p14:sldId id="263"/>
            <p14:sldId id="278"/>
            <p14:sldId id="264"/>
            <p14:sldId id="287"/>
            <p14:sldId id="288"/>
            <p14:sldId id="280"/>
            <p14:sldId id="268"/>
            <p14:sldId id="281"/>
            <p14:sldId id="282"/>
            <p14:sldId id="289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DCE5"/>
    <a:srgbClr val="E2F0D9"/>
    <a:srgbClr val="4472C4"/>
    <a:srgbClr val="F2F2F2"/>
    <a:srgbClr val="FF00FF"/>
    <a:srgbClr val="1D4E79"/>
    <a:srgbClr val="006600"/>
    <a:srgbClr val="0000FF"/>
    <a:srgbClr val="0070C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96" autoAdjust="0"/>
    <p:restoredTop sz="95461" autoAdjust="0"/>
  </p:normalViewPr>
  <p:slideViewPr>
    <p:cSldViewPr snapToGrid="0">
      <p:cViewPr varScale="1">
        <p:scale>
          <a:sx n="76" d="100"/>
          <a:sy n="76" d="100"/>
        </p:scale>
        <p:origin x="126" y="5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1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78D93-B2F5-414C-8B16-0FE8599C9B0D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1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150F6-95C6-422D-8E88-741A4713EC0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53719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69778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07735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800983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192671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32885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40377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7754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11631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68155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99764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01234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26467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32325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017" y="246191"/>
            <a:ext cx="1610552" cy="428905"/>
          </a:xfrm>
          <a:prstGeom prst="rect">
            <a:avLst/>
          </a:prstGeom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无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idx="1" hasCustomPrompt="1"/>
          </p:nvPr>
        </p:nvSpPr>
        <p:spPr>
          <a:xfrm>
            <a:off x="61785" y="65673"/>
            <a:ext cx="7886700" cy="43513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1200"/>
              </a:spcBef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lnSpc>
                <a:spcPct val="120000"/>
              </a:lnSpc>
              <a:spcBef>
                <a:spcPts val="1200"/>
              </a:spcBef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lnSpc>
                <a:spcPct val="120000"/>
              </a:lnSpc>
              <a:spcBef>
                <a:spcPts val="1200"/>
              </a:spcBef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lnSpc>
                <a:spcPct val="120000"/>
              </a:lnSpc>
              <a:spcBef>
                <a:spcPts val="1200"/>
              </a:spcBef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lnSpc>
                <a:spcPct val="120000"/>
              </a:lnSpc>
              <a:spcBef>
                <a:spcPts val="1200"/>
              </a:spcBef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单击此处输入正文内容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017" y="246191"/>
            <a:ext cx="1610552" cy="42890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1759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1057147" y="322258"/>
            <a:ext cx="4490357" cy="60861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rgbClr val="1D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单击此处输入标题</a:t>
            </a:r>
          </a:p>
        </p:txBody>
      </p:sp>
      <p:sp>
        <p:nvSpPr>
          <p:cNvPr id="9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387845"/>
            <a:ext cx="7886700" cy="43513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1200"/>
              </a:spcBef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lnSpc>
                <a:spcPct val="120000"/>
              </a:lnSpc>
              <a:spcBef>
                <a:spcPts val="1200"/>
              </a:spcBef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lnSpc>
                <a:spcPct val="120000"/>
              </a:lnSpc>
              <a:spcBef>
                <a:spcPts val="1200"/>
              </a:spcBef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lnSpc>
                <a:spcPct val="120000"/>
              </a:lnSpc>
              <a:spcBef>
                <a:spcPts val="1200"/>
              </a:spcBef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lnSpc>
                <a:spcPct val="120000"/>
              </a:lnSpc>
              <a:spcBef>
                <a:spcPts val="1200"/>
              </a:spcBef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单击此处输入正文内容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017" y="246191"/>
            <a:ext cx="1610552" cy="428905"/>
          </a:xfrm>
          <a:prstGeom prst="rect">
            <a:avLst/>
          </a:prstGeom>
          <a:effectLst/>
        </p:spPr>
      </p:pic>
      <p:sp>
        <p:nvSpPr>
          <p:cNvPr id="2" name="직사각형 45"/>
          <p:cNvSpPr/>
          <p:nvPr userDrawn="1"/>
        </p:nvSpPr>
        <p:spPr>
          <a:xfrm>
            <a:off x="1155691" y="926468"/>
            <a:ext cx="7987689" cy="87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265825" y="344810"/>
            <a:ext cx="700355" cy="715368"/>
            <a:chOff x="271835" y="158747"/>
            <a:chExt cx="694345" cy="986891"/>
          </a:xfrm>
        </p:grpSpPr>
        <p:grpSp>
          <p:nvGrpSpPr>
            <p:cNvPr id="3" name="组合 2"/>
            <p:cNvGrpSpPr/>
            <p:nvPr userDrawn="1"/>
          </p:nvGrpSpPr>
          <p:grpSpPr>
            <a:xfrm>
              <a:off x="307407" y="179469"/>
              <a:ext cx="640351" cy="936517"/>
              <a:chOff x="307407" y="179469"/>
              <a:chExt cx="640351" cy="936517"/>
            </a:xfrm>
          </p:grpSpPr>
          <p:sp>
            <p:nvSpPr>
              <p:cNvPr id="11" name="菱形 10"/>
              <p:cNvSpPr/>
              <p:nvPr userDrawn="1"/>
            </p:nvSpPr>
            <p:spPr>
              <a:xfrm>
                <a:off x="307407" y="290088"/>
                <a:ext cx="540877" cy="721169"/>
              </a:xfrm>
              <a:prstGeom prst="diamond">
                <a:avLst/>
              </a:prstGeom>
              <a:solidFill>
                <a:srgbClr val="467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1D4E79"/>
                  </a:solidFill>
                </a:endParaRPr>
              </a:p>
            </p:txBody>
          </p:sp>
          <p:sp>
            <p:nvSpPr>
              <p:cNvPr id="12" name="菱形 11"/>
              <p:cNvSpPr/>
              <p:nvPr userDrawn="1"/>
            </p:nvSpPr>
            <p:spPr>
              <a:xfrm>
                <a:off x="736287" y="179469"/>
                <a:ext cx="211471" cy="281961"/>
              </a:xfrm>
              <a:prstGeom prst="diamond">
                <a:avLst/>
              </a:prstGeom>
              <a:solidFill>
                <a:srgbClr val="C9D2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" name="菱形 12"/>
              <p:cNvSpPr/>
              <p:nvPr userDrawn="1"/>
            </p:nvSpPr>
            <p:spPr>
              <a:xfrm>
                <a:off x="719729" y="844284"/>
                <a:ext cx="203777" cy="271702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rgbClr val="DCE1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菱形 13"/>
            <p:cNvSpPr/>
            <p:nvPr userDrawn="1"/>
          </p:nvSpPr>
          <p:spPr>
            <a:xfrm>
              <a:off x="271835" y="246192"/>
              <a:ext cx="608793" cy="811724"/>
            </a:xfrm>
            <a:prstGeom prst="diamond">
              <a:avLst/>
            </a:prstGeom>
            <a:noFill/>
            <a:ln>
              <a:solidFill>
                <a:srgbClr val="4679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1D4E79"/>
                </a:solidFill>
              </a:endParaRPr>
            </a:p>
          </p:txBody>
        </p:sp>
        <p:sp>
          <p:nvSpPr>
            <p:cNvPr id="15" name="菱形 14"/>
            <p:cNvSpPr/>
            <p:nvPr userDrawn="1"/>
          </p:nvSpPr>
          <p:spPr>
            <a:xfrm>
              <a:off x="718216" y="158747"/>
              <a:ext cx="247964" cy="330618"/>
            </a:xfrm>
            <a:prstGeom prst="diamond">
              <a:avLst/>
            </a:prstGeom>
            <a:noFill/>
            <a:ln>
              <a:solidFill>
                <a:srgbClr val="DBDD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菱形 15"/>
            <p:cNvSpPr/>
            <p:nvPr userDrawn="1"/>
          </p:nvSpPr>
          <p:spPr>
            <a:xfrm>
              <a:off x="693173" y="809341"/>
              <a:ext cx="252223" cy="336297"/>
            </a:xfrm>
            <a:prstGeom prst="diamond">
              <a:avLst/>
            </a:prstGeom>
            <a:noFill/>
            <a:ln>
              <a:solidFill>
                <a:srgbClr val="DCE1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1057147" y="322258"/>
            <a:ext cx="4490357" cy="60861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rgbClr val="1D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单击此处输入标题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017" y="246191"/>
            <a:ext cx="1610552" cy="428905"/>
          </a:xfrm>
          <a:prstGeom prst="rect">
            <a:avLst/>
          </a:prstGeom>
          <a:effectLst/>
        </p:spPr>
      </p:pic>
      <p:sp>
        <p:nvSpPr>
          <p:cNvPr id="2" name="직사각형 45"/>
          <p:cNvSpPr/>
          <p:nvPr userDrawn="1"/>
        </p:nvSpPr>
        <p:spPr>
          <a:xfrm>
            <a:off x="1155691" y="926468"/>
            <a:ext cx="7987689" cy="87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265825" y="344810"/>
            <a:ext cx="700355" cy="715368"/>
            <a:chOff x="271835" y="158747"/>
            <a:chExt cx="694345" cy="986891"/>
          </a:xfrm>
        </p:grpSpPr>
        <p:grpSp>
          <p:nvGrpSpPr>
            <p:cNvPr id="3" name="组合 2"/>
            <p:cNvGrpSpPr/>
            <p:nvPr userDrawn="1"/>
          </p:nvGrpSpPr>
          <p:grpSpPr>
            <a:xfrm>
              <a:off x="307407" y="179469"/>
              <a:ext cx="640351" cy="936517"/>
              <a:chOff x="307407" y="179469"/>
              <a:chExt cx="640351" cy="936517"/>
            </a:xfrm>
          </p:grpSpPr>
          <p:sp>
            <p:nvSpPr>
              <p:cNvPr id="11" name="菱形 10"/>
              <p:cNvSpPr/>
              <p:nvPr userDrawn="1"/>
            </p:nvSpPr>
            <p:spPr>
              <a:xfrm>
                <a:off x="307407" y="290088"/>
                <a:ext cx="540877" cy="721169"/>
              </a:xfrm>
              <a:prstGeom prst="diamond">
                <a:avLst/>
              </a:prstGeom>
              <a:solidFill>
                <a:srgbClr val="467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1D4E79"/>
                  </a:solidFill>
                </a:endParaRPr>
              </a:p>
            </p:txBody>
          </p:sp>
          <p:sp>
            <p:nvSpPr>
              <p:cNvPr id="12" name="菱形 11"/>
              <p:cNvSpPr/>
              <p:nvPr userDrawn="1"/>
            </p:nvSpPr>
            <p:spPr>
              <a:xfrm>
                <a:off x="736287" y="179469"/>
                <a:ext cx="211471" cy="281961"/>
              </a:xfrm>
              <a:prstGeom prst="diamond">
                <a:avLst/>
              </a:prstGeom>
              <a:solidFill>
                <a:srgbClr val="C9D2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" name="菱形 12"/>
              <p:cNvSpPr/>
              <p:nvPr userDrawn="1"/>
            </p:nvSpPr>
            <p:spPr>
              <a:xfrm>
                <a:off x="719729" y="844284"/>
                <a:ext cx="203777" cy="271702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rgbClr val="DCE1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菱形 13"/>
            <p:cNvSpPr/>
            <p:nvPr userDrawn="1"/>
          </p:nvSpPr>
          <p:spPr>
            <a:xfrm>
              <a:off x="271835" y="246192"/>
              <a:ext cx="608793" cy="811724"/>
            </a:xfrm>
            <a:prstGeom prst="diamond">
              <a:avLst/>
            </a:prstGeom>
            <a:noFill/>
            <a:ln>
              <a:solidFill>
                <a:srgbClr val="4679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1D4E79"/>
                </a:solidFill>
              </a:endParaRPr>
            </a:p>
          </p:txBody>
        </p:sp>
        <p:sp>
          <p:nvSpPr>
            <p:cNvPr id="15" name="菱形 14"/>
            <p:cNvSpPr/>
            <p:nvPr userDrawn="1"/>
          </p:nvSpPr>
          <p:spPr>
            <a:xfrm>
              <a:off x="718216" y="158747"/>
              <a:ext cx="247964" cy="330618"/>
            </a:xfrm>
            <a:prstGeom prst="diamond">
              <a:avLst/>
            </a:prstGeom>
            <a:noFill/>
            <a:ln>
              <a:solidFill>
                <a:srgbClr val="DBDD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菱形 15"/>
            <p:cNvSpPr/>
            <p:nvPr userDrawn="1"/>
          </p:nvSpPr>
          <p:spPr>
            <a:xfrm>
              <a:off x="693173" y="809341"/>
              <a:ext cx="252223" cy="336297"/>
            </a:xfrm>
            <a:prstGeom prst="diamond">
              <a:avLst/>
            </a:prstGeom>
            <a:noFill/>
            <a:ln>
              <a:solidFill>
                <a:srgbClr val="DCE1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625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76" y="0"/>
            <a:ext cx="9140447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6591142" y="2439292"/>
            <a:ext cx="816881" cy="172705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63" y="205063"/>
            <a:ext cx="2823946" cy="734974"/>
          </a:xfrm>
          <a:prstGeom prst="rect">
            <a:avLst/>
          </a:prstGeom>
          <a:effectLst/>
        </p:spPr>
      </p:pic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739218" y="203749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600"/>
            </a:lvl1pPr>
          </a:lstStyle>
          <a:p>
            <a:endParaRPr lang="zh-CN" altLang="en-US" sz="4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351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3" r:id="rId4"/>
    <p:sldLayoutId id="2147483651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脚本语言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63487" y="3116580"/>
            <a:ext cx="61885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noProof="1">
                <a:latin typeface="楷体" panose="02010609060101010101" charset="-122"/>
                <a:ea typeface="楷体" panose="02010609060101010101" charset="-122"/>
              </a:rPr>
              <a:t>C</a:t>
            </a:r>
            <a:r>
              <a:rPr lang="zh-CN" altLang="en-US" sz="4000" noProof="1">
                <a:latin typeface="楷体" panose="02010609060101010101" charset="-122"/>
                <a:ea typeface="楷体" panose="02010609060101010101" charset="-122"/>
              </a:rPr>
              <a:t>与</a:t>
            </a:r>
            <a:r>
              <a:rPr lang="en-US" altLang="zh-CN" sz="4000" noProof="1">
                <a:latin typeface="楷体" panose="02010609060101010101" charset="-122"/>
                <a:ea typeface="楷体" panose="02010609060101010101" charset="-122"/>
              </a:rPr>
              <a:t>LUA</a:t>
            </a:r>
            <a:r>
              <a:rPr lang="zh-CN" altLang="en-US" sz="4000" noProof="1">
                <a:latin typeface="楷体" panose="02010609060101010101" charset="-122"/>
                <a:ea typeface="楷体" panose="02010609060101010101" charset="-122"/>
              </a:rPr>
              <a:t>交互之</a:t>
            </a:r>
            <a:r>
              <a:rPr lang="en-US" altLang="zh-CN" sz="4000" noProof="1">
                <a:latin typeface="楷体" panose="02010609060101010101" charset="-122"/>
                <a:ea typeface="楷体" panose="02010609060101010101" charset="-122"/>
              </a:rPr>
              <a:t/>
            </a:r>
            <a:br>
              <a:rPr lang="en-US" altLang="zh-CN" sz="4000" noProof="1">
                <a:latin typeface="楷体" panose="02010609060101010101" charset="-122"/>
                <a:ea typeface="楷体" panose="02010609060101010101" charset="-122"/>
              </a:rPr>
            </a:br>
            <a:r>
              <a:rPr lang="zh-CN" altLang="en-US" sz="4000" noProof="1">
                <a:latin typeface="楷体" panose="02010609060101010101" charset="-122"/>
                <a:ea typeface="楷体" panose="02010609060101010101" charset="-122"/>
              </a:rPr>
              <a:t>数组操作与字符串处理</a:t>
            </a:r>
          </a:p>
        </p:txBody>
      </p:sp>
    </p:spTree>
    <p:extLst>
      <p:ext uri="{BB962C8B-B14F-4D97-AF65-F5344CB8AC3E}">
        <p14:creationId xmlns:p14="http://schemas.microsoft.com/office/powerpoint/2010/main" val="296699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7146" y="322258"/>
            <a:ext cx="5730515" cy="608614"/>
          </a:xfrm>
        </p:spPr>
        <p:txBody>
          <a:bodyPr>
            <a:normAutofit/>
          </a:bodyPr>
          <a:lstStyle/>
          <a:p>
            <a:r>
              <a:rPr lang="zh-CN" altLang="en-US" noProof="1"/>
              <a:t>读</a:t>
            </a:r>
            <a:r>
              <a:rPr lang="en-US" altLang="zh-CN" noProof="1"/>
              <a:t>lua</a:t>
            </a:r>
            <a:r>
              <a:rPr lang="zh-CN" altLang="en-US" noProof="1"/>
              <a:t>数组元素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304024"/>
            <a:ext cx="9144000" cy="4772767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示例</a:t>
            </a:r>
            <a:r>
              <a:rPr lang="en-US" altLang="zh-CN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1】</a:t>
            </a:r>
            <a:r>
              <a:rPr lang="zh-CN" altLang="en-US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遍历输出</a:t>
            </a:r>
            <a:r>
              <a:rPr lang="en-US" altLang="zh-CN" dirty="0" err="1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lua</a:t>
            </a:r>
            <a:r>
              <a:rPr lang="zh-CN" altLang="en-US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数组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void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readLuaArray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lua_State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* </a:t>
            </a:r>
            <a:r>
              <a:rPr lang="en-US" altLang="zh-CN" sz="24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const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char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* </a:t>
            </a:r>
            <a:r>
              <a:rPr lang="en-US" altLang="zh-CN" sz="2400" dirty="0" err="1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arrayName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){</a:t>
            </a:r>
          </a:p>
          <a:p>
            <a:pPr marL="0" indent="268288">
              <a:spcBef>
                <a:spcPts val="0"/>
              </a:spcBef>
              <a:buNone/>
            </a:pP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lua_getglobal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arrayName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); </a:t>
            </a:r>
            <a:r>
              <a:rPr lang="en-US" altLang="zh-CN" sz="24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指定的数组入栈</a:t>
            </a:r>
            <a:endParaRPr lang="en-US" altLang="zh-CN" sz="2400" dirty="0">
              <a:solidFill>
                <a:srgbClr val="008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 marL="0" indent="268288">
              <a:spcBef>
                <a:spcPts val="0"/>
              </a:spcBef>
              <a:buNone/>
            </a:pP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luaL_checktype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-1, </a:t>
            </a:r>
            <a:r>
              <a:rPr lang="en-US" altLang="zh-CN" sz="2400" dirty="0" err="1">
                <a:solidFill>
                  <a:srgbClr val="6F008A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LUA_TTABLE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); </a:t>
            </a:r>
            <a:r>
              <a:rPr lang="en-US" altLang="zh-CN" sz="24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确保栈顶是</a:t>
            </a:r>
            <a:r>
              <a:rPr lang="en-US" altLang="zh-CN" sz="24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table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 marL="0" indent="268288">
              <a:spcBef>
                <a:spcPts val="0"/>
              </a:spcBef>
              <a:buNone/>
            </a:pP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n = (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luaL_len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-1);    </a:t>
            </a:r>
            <a:r>
              <a:rPr lang="en-US" altLang="zh-CN" sz="24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//</a:t>
            </a:r>
            <a:r>
              <a:rPr lang="en-US" altLang="zh-CN" sz="2400" dirty="0" err="1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luaL_len</a:t>
            </a:r>
            <a:r>
              <a:rPr lang="zh-CN" altLang="en-US" sz="24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可以获得</a:t>
            </a:r>
            <a:r>
              <a:rPr lang="en-US" altLang="zh-CN" sz="24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table</a:t>
            </a:r>
            <a:r>
              <a:rPr lang="zh-CN" altLang="en-US" sz="24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的元素个数  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 marL="0" indent="268288">
              <a:spcBef>
                <a:spcPts val="0"/>
              </a:spcBef>
              <a:buNone/>
            </a:pPr>
            <a:r>
              <a:rPr lang="nn-NO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for</a:t>
            </a:r>
            <a:r>
              <a:rPr lang="nn-NO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(</a:t>
            </a:r>
            <a:r>
              <a:rPr lang="nn-NO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nn-NO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i = 1; i &lt;= n; i++)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{</a:t>
            </a:r>
          </a:p>
          <a:p>
            <a:pPr marL="0" indent="450850">
              <a:spcBef>
                <a:spcPts val="0"/>
              </a:spcBef>
              <a:buNone/>
            </a:pP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lua_rawgeti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-1,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); </a:t>
            </a:r>
            <a:r>
              <a:rPr lang="en-US" altLang="zh-CN" sz="24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取得</a:t>
            </a:r>
            <a:r>
              <a:rPr lang="en-US" altLang="zh-CN" sz="2400" dirty="0" err="1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arrayName</a:t>
            </a:r>
            <a:r>
              <a:rPr lang="en-US" altLang="zh-CN" sz="24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并压入栈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 marL="0" indent="450850">
              <a:spcBef>
                <a:spcPts val="0"/>
              </a:spcBef>
              <a:buNone/>
            </a:pP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&lt;&lt;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arrayName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&lt;&lt;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'['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&lt;&lt;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&lt;&lt;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"]: "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&lt;&lt;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6F008A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lua_tostring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-1) </a:t>
            </a:r>
            <a:r>
              <a:rPr lang="en-US" altLang="zh-CN" sz="2400" dirty="0">
                <a:solidFill>
                  <a:srgbClr val="0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&lt;&lt;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endl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0" indent="450850">
              <a:spcBef>
                <a:spcPts val="0"/>
              </a:spcBef>
              <a:buNone/>
            </a:pPr>
            <a:r>
              <a:rPr lang="en-US" altLang="zh-CN" sz="2400" dirty="0" err="1">
                <a:solidFill>
                  <a:srgbClr val="6F008A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lua_pop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1);</a:t>
            </a:r>
            <a:r>
              <a:rPr lang="en-US" altLang="zh-CN" sz="24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弹出</a:t>
            </a:r>
            <a:r>
              <a:rPr lang="en-US" altLang="zh-CN" sz="2400" dirty="0" err="1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arrayName</a:t>
            </a:r>
            <a:r>
              <a:rPr lang="en-US" altLang="zh-CN" sz="24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]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 marL="0" indent="268288"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319" y="1119354"/>
            <a:ext cx="3297141" cy="6241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6502" y="5278368"/>
            <a:ext cx="1979274" cy="14272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右箭头 6"/>
          <p:cNvSpPr/>
          <p:nvPr/>
        </p:nvSpPr>
        <p:spPr>
          <a:xfrm>
            <a:off x="5535168" y="6076791"/>
            <a:ext cx="1252493" cy="263049"/>
          </a:xfrm>
          <a:prstGeom prst="right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48738" y="5942097"/>
            <a:ext cx="4532010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readLuaArray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pluaState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"</a:t>
            </a:r>
            <a:r>
              <a:rPr lang="en-US" altLang="zh-CN" sz="2400" dirty="0" err="1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array0</a:t>
            </a:r>
            <a:r>
              <a:rPr lang="en-US" altLang="zh-CN" sz="2400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"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);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3311E4B-BD6B-711E-529D-CDAD283754B8}"/>
              </a:ext>
            </a:extLst>
          </p:cNvPr>
          <p:cNvSpPr/>
          <p:nvPr/>
        </p:nvSpPr>
        <p:spPr>
          <a:xfrm>
            <a:off x="461554" y="4206240"/>
            <a:ext cx="2682240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6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527408" y="1409899"/>
            <a:ext cx="6040192" cy="4388103"/>
          </a:xfrm>
          <a:prstGeom prst="rect">
            <a:avLst/>
          </a:prstGeom>
          <a:solidFill>
            <a:schemeClr val="bg1"/>
          </a:solidFill>
          <a:ln w="285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altLang="zh-CN" sz="2800" b="1" dirty="0" err="1">
                <a:solidFill>
                  <a:schemeClr val="tx1"/>
                </a:solidFill>
              </a:rPr>
              <a:t>Lua</a:t>
            </a:r>
            <a:r>
              <a:rPr lang="zh-CN" altLang="en-US" sz="2800" b="1" dirty="0">
                <a:solidFill>
                  <a:schemeClr val="tx1"/>
                </a:solidFill>
              </a:rPr>
              <a:t>虚拟机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++</a:t>
            </a:r>
            <a:r>
              <a:rPr lang="zh-CN" altLang="en-US" dirty="0" smtClean="0"/>
              <a:t>读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4613" y="2447162"/>
            <a:ext cx="1764406" cy="2296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altLang="zh-CN" sz="2800" b="1" dirty="0"/>
              <a:t>C++</a:t>
            </a:r>
            <a:r>
              <a:rPr lang="zh-CN" altLang="en-US" sz="2800" b="1" dirty="0"/>
              <a:t>程序</a:t>
            </a:r>
          </a:p>
        </p:txBody>
      </p:sp>
      <p:sp>
        <p:nvSpPr>
          <p:cNvPr id="5" name="矩形 4"/>
          <p:cNvSpPr/>
          <p:nvPr/>
        </p:nvSpPr>
        <p:spPr>
          <a:xfrm>
            <a:off x="5807667" y="3427582"/>
            <a:ext cx="2687432" cy="2253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altLang="zh-CN" sz="2800" b="1" dirty="0" err="1">
                <a:solidFill>
                  <a:schemeClr val="tx1"/>
                </a:solidFill>
              </a:rPr>
              <a:t>Lua</a:t>
            </a:r>
            <a:r>
              <a:rPr lang="zh-CN" altLang="en-US" sz="2800" b="1" dirty="0">
                <a:solidFill>
                  <a:schemeClr val="tx1"/>
                </a:solidFill>
              </a:rPr>
              <a:t>全局表</a:t>
            </a:r>
          </a:p>
        </p:txBody>
      </p:sp>
      <p:sp>
        <p:nvSpPr>
          <p:cNvPr id="6" name="矩形 5"/>
          <p:cNvSpPr/>
          <p:nvPr/>
        </p:nvSpPr>
        <p:spPr>
          <a:xfrm>
            <a:off x="5004705" y="2004467"/>
            <a:ext cx="3334768" cy="965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altLang="zh-CN" sz="2800" b="1" dirty="0" err="1"/>
              <a:t>Lua</a:t>
            </a:r>
            <a:r>
              <a:rPr lang="zh-CN" altLang="en-US" sz="2800" b="1" dirty="0"/>
              <a:t>程序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310431"/>
              </p:ext>
            </p:extLst>
          </p:nvPr>
        </p:nvGraphicFramePr>
        <p:xfrm>
          <a:off x="2762958" y="3122255"/>
          <a:ext cx="2185115" cy="2606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5115">
                  <a:extLst>
                    <a:ext uri="{9D8B030D-6E8A-4147-A177-3AD203B41FA5}">
                      <a16:colId xmlns:a16="http://schemas.microsoft.com/office/drawing/2014/main" val="3545763876"/>
                    </a:ext>
                  </a:extLst>
                </a:gridCol>
              </a:tblGrid>
              <a:tr h="65163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917849"/>
                  </a:ext>
                </a:extLst>
              </a:tr>
              <a:tr h="65163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96273"/>
                  </a:ext>
                </a:extLst>
              </a:tr>
              <a:tr h="65163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344040"/>
                  </a:ext>
                </a:extLst>
              </a:tr>
              <a:tr h="65163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376037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2762958" y="2447162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/>
              <a:t>Lua</a:t>
            </a:r>
            <a:r>
              <a:rPr lang="zh-CN" altLang="en-US" sz="2800" b="1" dirty="0"/>
              <a:t>虚拟栈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1841898" y="3427582"/>
            <a:ext cx="933939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4948073" y="4135920"/>
            <a:ext cx="864000" cy="1287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4945870" y="4715470"/>
            <a:ext cx="870440" cy="2816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1841898" y="4097283"/>
            <a:ext cx="933939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rot="5400000" flipV="1">
            <a:off x="6253657" y="3203632"/>
            <a:ext cx="468000" cy="1287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rot="16200000">
            <a:off x="6638279" y="3181454"/>
            <a:ext cx="468000" cy="1287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5771276" y="3458143"/>
            <a:ext cx="205793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array0</a:t>
            </a:r>
            <a:r>
              <a:rPr lang="en-US" altLang="zh-CN" sz="20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</a:t>
            </a:r>
            <a:endParaRPr lang="en-US" altLang="zh-CN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5, 4, 2.3, 10, 13}</a:t>
            </a:r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727313" y="5221293"/>
            <a:ext cx="2204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{5, 4, 2.3, 10, 13}</a:t>
            </a:r>
            <a:endParaRPr lang="zh-CN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35554" y="2418642"/>
            <a:ext cx="1082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n=5</a:t>
            </a:r>
            <a:endParaRPr lang="zh-CN" altLang="en-US" sz="2400" b="1" dirty="0">
              <a:solidFill>
                <a:srgbClr val="FFFF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778936" y="4551592"/>
            <a:ext cx="359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endParaRPr lang="zh-CN" altLang="en-US" sz="24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06682" y="2009817"/>
            <a:ext cx="33131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array0</a:t>
            </a:r>
            <a:r>
              <a:rPr lang="en-US" altLang="zh-CN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{5, 4, 2.3, 10, 13}</a:t>
            </a:r>
            <a:endParaRPr lang="zh-CN" altLang="en-US" sz="20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48306" y="2842016"/>
            <a:ext cx="541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</a:t>
            </a:r>
            <a:endParaRPr lang="zh-CN" altLang="en-US" sz="2400" b="1" dirty="0">
              <a:solidFill>
                <a:srgbClr val="FFFF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26406" y="2829807"/>
            <a:ext cx="541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zh-CN" altLang="en-US" sz="2400" b="1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0" y="5748087"/>
            <a:ext cx="20483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array0[1]: 5</a:t>
            </a:r>
          </a:p>
          <a:p>
            <a:r>
              <a:rPr lang="zh-CN" alt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array0[2]: 4</a:t>
            </a:r>
            <a:endParaRPr lang="zh-CN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18547" y="2829807"/>
            <a:ext cx="541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zh-CN" altLang="en-US" sz="2400" b="1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071036" y="4564292"/>
            <a:ext cx="359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zh-CN" altLang="en-US" sz="24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048339" y="5987485"/>
            <a:ext cx="5570756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6F008A"/>
                </a:solidFill>
                <a:latin typeface="tim"/>
                <a:ea typeface="Tahoma" panose="020B0604030504040204" pitchFamily="34" charset="0"/>
                <a:cs typeface="Tahoma" panose="020B0604030504040204" pitchFamily="34" charset="0"/>
              </a:rPr>
              <a:t>luaL_dofile</a:t>
            </a:r>
            <a:r>
              <a:rPr lang="en-US" altLang="zh-CN" sz="2400" dirty="0">
                <a:solidFill>
                  <a:srgbClr val="000000"/>
                </a:solidFill>
                <a:latin typeface="tim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tim"/>
                <a:ea typeface="Tahoma" panose="020B0604030504040204" pitchFamily="34" charset="0"/>
                <a:cs typeface="Tahoma" panose="020B0604030504040204" pitchFamily="34" charset="0"/>
              </a:rPr>
              <a:t>pluaState</a:t>
            </a:r>
            <a:r>
              <a:rPr lang="en-US" altLang="zh-CN" sz="2400" dirty="0">
                <a:solidFill>
                  <a:srgbClr val="000000"/>
                </a:solidFill>
                <a:latin typeface="tim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zh-CN" sz="2400" dirty="0">
                <a:solidFill>
                  <a:srgbClr val="A31515"/>
                </a:solidFill>
                <a:latin typeface="tim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lang="en-US" altLang="zh-CN" sz="2400" dirty="0" err="1">
                <a:solidFill>
                  <a:srgbClr val="A31515"/>
                </a:solidFill>
                <a:latin typeface="tim"/>
                <a:ea typeface="Tahoma" panose="020B0604030504040204" pitchFamily="34" charset="0"/>
                <a:cs typeface="Tahoma" panose="020B0604030504040204" pitchFamily="34" charset="0"/>
              </a:rPr>
              <a:t>test.lua</a:t>
            </a:r>
            <a:r>
              <a:rPr lang="en-US" altLang="zh-CN" sz="2400" dirty="0" smtClean="0">
                <a:solidFill>
                  <a:srgbClr val="A31515"/>
                </a:solidFill>
                <a:latin typeface="tim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lang="en-US" altLang="zh-CN" sz="2400" dirty="0" smtClean="0">
                <a:solidFill>
                  <a:srgbClr val="000000"/>
                </a:solidFill>
                <a:latin typeface="tim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tim"/>
                <a:ea typeface="Tahoma" panose="020B0604030504040204" pitchFamily="34" charset="0"/>
                <a:cs typeface="Tahoma" panose="020B0604030504040204" pitchFamily="34" charset="0"/>
              </a:rPr>
              <a:t>readLuaArray</a:t>
            </a:r>
            <a:r>
              <a:rPr lang="en-US" altLang="zh-CN" sz="2400" dirty="0" smtClean="0">
                <a:solidFill>
                  <a:srgbClr val="000000"/>
                </a:solidFill>
                <a:latin typeface="tim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zh-CN" sz="2400" dirty="0" err="1" smtClean="0">
                <a:solidFill>
                  <a:srgbClr val="000000"/>
                </a:solidFill>
                <a:latin typeface="tim"/>
                <a:ea typeface="Tahoma" panose="020B0604030504040204" pitchFamily="34" charset="0"/>
                <a:cs typeface="Tahoma" panose="020B0604030504040204" pitchFamily="34" charset="0"/>
              </a:rPr>
              <a:t>pluaState</a:t>
            </a:r>
            <a:r>
              <a:rPr lang="en-US" altLang="zh-CN" sz="2400" dirty="0">
                <a:solidFill>
                  <a:srgbClr val="000000"/>
                </a:solidFill>
                <a:latin typeface="tim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zh-CN" sz="2400" dirty="0">
                <a:solidFill>
                  <a:srgbClr val="A31515"/>
                </a:solidFill>
                <a:latin typeface="tim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lang="en-US" altLang="zh-CN" sz="2400" dirty="0" err="1">
                <a:solidFill>
                  <a:srgbClr val="A31515"/>
                </a:solidFill>
                <a:latin typeface="tim"/>
                <a:ea typeface="Tahoma" panose="020B0604030504040204" pitchFamily="34" charset="0"/>
                <a:cs typeface="Tahoma" panose="020B0604030504040204" pitchFamily="34" charset="0"/>
              </a:rPr>
              <a:t>array0</a:t>
            </a:r>
            <a:r>
              <a:rPr lang="en-US" altLang="zh-CN" sz="2400" dirty="0">
                <a:solidFill>
                  <a:srgbClr val="A31515"/>
                </a:solidFill>
                <a:latin typeface="tim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lang="en-US" altLang="zh-CN" sz="2400" dirty="0">
                <a:solidFill>
                  <a:srgbClr val="000000"/>
                </a:solidFill>
                <a:latin typeface="tim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  <a:endParaRPr lang="zh-CN" altLang="en-US" sz="2400" dirty="0">
              <a:latin typeface="tim"/>
              <a:cs typeface="Tahoma" panose="020B0604030504040204" pitchFamily="34" charset="0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1651000" y="4603107"/>
            <a:ext cx="799134" cy="1496522"/>
          </a:xfrm>
          <a:prstGeom prst="straightConnector1">
            <a:avLst/>
          </a:prstGeom>
          <a:ln w="38100"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03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12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6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63" fill="hold">
                                          <p:stCondLst>
                                            <p:cond delay="63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63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63" fill="hold">
                                          <p:stCondLst>
                                            <p:cond delay="188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75"/>
                            </p:stCondLst>
                            <p:childTnLst>
                              <p:par>
                                <p:cTn id="1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0" dur="12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1" dur="6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" dur="63" fill="hold">
                                          <p:stCondLst>
                                            <p:cond delay="63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3" dur="63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4" dur="63" fill="hold">
                                          <p:stCondLst>
                                            <p:cond delay="188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/>
      <p:bldP spid="19" grpId="0"/>
      <p:bldP spid="27" grpId="0"/>
      <p:bldP spid="27" grpId="1"/>
      <p:bldP spid="43" grpId="0"/>
      <p:bldP spid="44" grpId="0"/>
      <p:bldP spid="44" grpId="1"/>
      <p:bldP spid="46" grpId="0"/>
      <p:bldP spid="47" grpId="0"/>
      <p:bldP spid="4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7146" y="322258"/>
            <a:ext cx="5730515" cy="608614"/>
          </a:xfrm>
        </p:spPr>
        <p:txBody>
          <a:bodyPr>
            <a:normAutofit/>
          </a:bodyPr>
          <a:lstStyle/>
          <a:p>
            <a:r>
              <a:rPr lang="zh-CN" altLang="en-US" noProof="1"/>
              <a:t>写</a:t>
            </a:r>
            <a:r>
              <a:rPr lang="en-US" altLang="zh-CN" noProof="1"/>
              <a:t>lua</a:t>
            </a:r>
            <a:r>
              <a:rPr lang="zh-CN" altLang="en-US" noProof="1"/>
              <a:t>数组元素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304024"/>
            <a:ext cx="9144000" cy="5553976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示例</a:t>
            </a:r>
            <a:r>
              <a:rPr lang="en-US" altLang="zh-CN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2】</a:t>
            </a:r>
            <a:r>
              <a:rPr lang="zh-CN" altLang="en-US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向</a:t>
            </a:r>
            <a:r>
              <a:rPr lang="en-US" altLang="zh-CN" dirty="0" err="1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lua</a:t>
            </a:r>
            <a:r>
              <a:rPr lang="zh-CN" altLang="en-US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数组尾部写入数据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void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writeLuaArray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lua_State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* </a:t>
            </a:r>
            <a:r>
              <a:rPr lang="en-US" altLang="zh-CN" sz="24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const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char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* </a:t>
            </a:r>
            <a:r>
              <a:rPr lang="en-US" altLang="zh-CN" sz="2400" dirty="0" err="1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arrayName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{</a:t>
            </a:r>
          </a:p>
          <a:p>
            <a:pPr marL="182563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lua_getglobal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arrayName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); </a:t>
            </a:r>
            <a:r>
              <a:rPr lang="en-US" altLang="zh-CN" sz="24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指定的数组入栈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 marL="182563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luaL_checktype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-1, </a:t>
            </a:r>
            <a:r>
              <a:rPr lang="en-US" altLang="zh-CN" sz="2400" dirty="0" err="1">
                <a:solidFill>
                  <a:srgbClr val="6F008A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LUA_TTABLE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); </a:t>
            </a:r>
            <a:r>
              <a:rPr lang="en-US" altLang="zh-CN" sz="24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确保栈顶是</a:t>
            </a:r>
            <a:r>
              <a:rPr lang="en-US" altLang="zh-CN" sz="24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table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 marL="182563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n = (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luaL_len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-1);    </a:t>
            </a:r>
            <a:r>
              <a:rPr lang="en-US" altLang="zh-CN" sz="24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当前数组长度  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 marL="182563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n-NO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for</a:t>
            </a:r>
            <a:r>
              <a:rPr lang="nn-NO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(</a:t>
            </a:r>
            <a:r>
              <a:rPr lang="nn-NO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nn-NO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i = 1; i &lt;= 3; i++) </a:t>
            </a:r>
            <a:r>
              <a:rPr lang="nn-NO" altLang="zh-CN" sz="24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nn-NO" sz="24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尾部添加</a:t>
            </a:r>
            <a:r>
              <a:rPr lang="nn-NO" altLang="zh-CN" sz="24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10,20,30</a:t>
            </a:r>
            <a:endParaRPr lang="nn-NO" altLang="zh-CN" sz="2400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 marL="182563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{</a:t>
            </a:r>
          </a:p>
          <a:p>
            <a:pPr marL="45085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lua_pushnumber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10 *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);</a:t>
            </a:r>
            <a:r>
              <a:rPr lang="en-US" altLang="zh-CN" sz="24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//value</a:t>
            </a:r>
            <a:r>
              <a:rPr lang="zh-CN" altLang="en-US" sz="24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入栈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 marL="45085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lua_rawseti(</a:t>
            </a:r>
            <a:r>
              <a:rPr lang="pt-BR" altLang="zh-CN" sz="24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L</a:t>
            </a:r>
            <a:r>
              <a:rPr lang="pt-BR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-2, i + n); </a:t>
            </a:r>
            <a:r>
              <a:rPr lang="pt-BR" altLang="zh-CN" sz="24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//table[i+n] = 10*i</a:t>
            </a:r>
            <a:endParaRPr lang="pt-BR" altLang="zh-CN" sz="2400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 marL="182563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319" y="1119354"/>
            <a:ext cx="3297141" cy="6241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右箭头 6"/>
          <p:cNvSpPr/>
          <p:nvPr/>
        </p:nvSpPr>
        <p:spPr>
          <a:xfrm>
            <a:off x="5535168" y="6076791"/>
            <a:ext cx="1252493" cy="263049"/>
          </a:xfrm>
          <a:prstGeom prst="right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17373" y="5929530"/>
            <a:ext cx="4634602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writeLuaArray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pluaState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"</a:t>
            </a:r>
            <a:r>
              <a:rPr lang="en-US" altLang="zh-CN" sz="2400" dirty="0" err="1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array0</a:t>
            </a:r>
            <a:r>
              <a:rPr lang="en-US" altLang="zh-CN" sz="2400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"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readLuaArray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pluaState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"</a:t>
            </a:r>
            <a:r>
              <a:rPr lang="en-US" altLang="zh-CN" sz="2400" dirty="0" err="1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array0</a:t>
            </a:r>
            <a:r>
              <a:rPr lang="en-US" altLang="zh-CN" sz="2400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"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);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0854" y="4649239"/>
            <a:ext cx="2044895" cy="2111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B4F8BFB-C36C-55E4-34AF-07AB4F1E3FCD}"/>
              </a:ext>
            </a:extLst>
          </p:cNvPr>
          <p:cNvSpPr/>
          <p:nvPr/>
        </p:nvSpPr>
        <p:spPr>
          <a:xfrm>
            <a:off x="505097" y="5484146"/>
            <a:ext cx="3047999" cy="3941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84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527408" y="1409899"/>
            <a:ext cx="6040192" cy="4388103"/>
          </a:xfrm>
          <a:prstGeom prst="rect">
            <a:avLst/>
          </a:prstGeom>
          <a:solidFill>
            <a:schemeClr val="bg1"/>
          </a:solidFill>
          <a:ln w="285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altLang="zh-CN" sz="2800" b="1" dirty="0" err="1">
                <a:solidFill>
                  <a:schemeClr val="tx1"/>
                </a:solidFill>
              </a:rPr>
              <a:t>Lua</a:t>
            </a:r>
            <a:r>
              <a:rPr lang="zh-CN" altLang="en-US" sz="2800" b="1" dirty="0">
                <a:solidFill>
                  <a:schemeClr val="tx1"/>
                </a:solidFill>
              </a:rPr>
              <a:t>虚拟机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++</a:t>
            </a:r>
            <a:r>
              <a:rPr lang="zh-CN" altLang="en-US" dirty="0"/>
              <a:t>写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4613" y="2447162"/>
            <a:ext cx="1764406" cy="2296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altLang="zh-CN" sz="2800" b="1" dirty="0"/>
              <a:t>C++</a:t>
            </a:r>
            <a:r>
              <a:rPr lang="zh-CN" altLang="en-US" sz="2800" b="1" dirty="0"/>
              <a:t>程序</a:t>
            </a:r>
          </a:p>
        </p:txBody>
      </p:sp>
      <p:sp>
        <p:nvSpPr>
          <p:cNvPr id="5" name="矩形 4"/>
          <p:cNvSpPr/>
          <p:nvPr/>
        </p:nvSpPr>
        <p:spPr>
          <a:xfrm>
            <a:off x="5807667" y="3427582"/>
            <a:ext cx="2687432" cy="2253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altLang="zh-CN" sz="2800" b="1" dirty="0" err="1">
                <a:solidFill>
                  <a:schemeClr val="tx1"/>
                </a:solidFill>
              </a:rPr>
              <a:t>Lua</a:t>
            </a:r>
            <a:r>
              <a:rPr lang="zh-CN" altLang="en-US" sz="2800" b="1" dirty="0">
                <a:solidFill>
                  <a:schemeClr val="tx1"/>
                </a:solidFill>
              </a:rPr>
              <a:t>全局表</a:t>
            </a:r>
          </a:p>
        </p:txBody>
      </p:sp>
      <p:sp>
        <p:nvSpPr>
          <p:cNvPr id="6" name="矩形 5"/>
          <p:cNvSpPr/>
          <p:nvPr/>
        </p:nvSpPr>
        <p:spPr>
          <a:xfrm>
            <a:off x="5004705" y="2004467"/>
            <a:ext cx="3334768" cy="965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altLang="zh-CN" sz="2800" b="1" dirty="0" err="1"/>
              <a:t>Lua</a:t>
            </a:r>
            <a:r>
              <a:rPr lang="zh-CN" altLang="en-US" sz="2800" b="1" dirty="0"/>
              <a:t>程序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2762958" y="3122255"/>
          <a:ext cx="2185115" cy="2606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5115">
                  <a:extLst>
                    <a:ext uri="{9D8B030D-6E8A-4147-A177-3AD203B41FA5}">
                      <a16:colId xmlns:a16="http://schemas.microsoft.com/office/drawing/2014/main" val="3545763876"/>
                    </a:ext>
                  </a:extLst>
                </a:gridCol>
              </a:tblGrid>
              <a:tr h="65163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917849"/>
                  </a:ext>
                </a:extLst>
              </a:tr>
              <a:tr h="65163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96273"/>
                  </a:ext>
                </a:extLst>
              </a:tr>
              <a:tr h="65163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344040"/>
                  </a:ext>
                </a:extLst>
              </a:tr>
              <a:tr h="65163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376037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2762958" y="2447162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/>
              <a:t>Lua</a:t>
            </a:r>
            <a:r>
              <a:rPr lang="zh-CN" altLang="en-US" sz="2800" b="1" dirty="0"/>
              <a:t>虚拟栈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1841898" y="3427582"/>
            <a:ext cx="933939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4948073" y="4135920"/>
            <a:ext cx="864000" cy="1287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4945870" y="4715470"/>
            <a:ext cx="870440" cy="2816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1841898" y="4097283"/>
            <a:ext cx="933939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rot="5400000" flipV="1">
            <a:off x="6253657" y="3203632"/>
            <a:ext cx="468000" cy="1287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rot="16200000">
            <a:off x="6638279" y="3181454"/>
            <a:ext cx="468000" cy="1287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5771276" y="3458143"/>
            <a:ext cx="285142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array0</a:t>
            </a:r>
            <a:r>
              <a:rPr lang="en-US" altLang="zh-CN" sz="20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</a:t>
            </a:r>
            <a:endParaRPr lang="en-US" altLang="zh-CN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5, 4, 2.3, 10, </a:t>
            </a:r>
            <a:r>
              <a:rPr lang="en-US" altLang="zh-C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13           }</a:t>
            </a:r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727313" y="5221293"/>
            <a:ext cx="2204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{5, 4, 2.3, 10, 13}</a:t>
            </a:r>
            <a:endParaRPr lang="zh-CN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35554" y="2418642"/>
            <a:ext cx="1082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n=5</a:t>
            </a:r>
            <a:endParaRPr lang="zh-CN" altLang="en-US" sz="2400" b="1" dirty="0">
              <a:solidFill>
                <a:srgbClr val="FFFF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778935" y="4551592"/>
            <a:ext cx="701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r>
            <a:endParaRPr lang="zh-CN" altLang="en-US" sz="24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06682" y="2009817"/>
            <a:ext cx="33131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array0</a:t>
            </a:r>
            <a:r>
              <a:rPr lang="en-US" altLang="zh-CN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{5, 4, 2.3, 10, 13}</a:t>
            </a:r>
            <a:endParaRPr lang="zh-CN" altLang="en-US" sz="20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48306" y="2842016"/>
            <a:ext cx="541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</a:t>
            </a:r>
            <a:endParaRPr lang="zh-CN" altLang="en-US" sz="2400" b="1" dirty="0">
              <a:solidFill>
                <a:srgbClr val="FFFF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26406" y="2829807"/>
            <a:ext cx="541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zh-CN" altLang="en-US" sz="2400" b="1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18547" y="2829807"/>
            <a:ext cx="541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zh-CN" altLang="en-US" sz="2400" b="1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336450" y="4551592"/>
            <a:ext cx="579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</a:t>
            </a:r>
            <a:endParaRPr lang="zh-CN" altLang="en-US" sz="24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048339" y="5987485"/>
            <a:ext cx="5570756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6F008A"/>
                </a:solidFill>
                <a:latin typeface="tim"/>
                <a:ea typeface="Tahoma" panose="020B0604030504040204" pitchFamily="34" charset="0"/>
                <a:cs typeface="Tahoma" panose="020B0604030504040204" pitchFamily="34" charset="0"/>
              </a:rPr>
              <a:t>luaL_dofile</a:t>
            </a:r>
            <a:r>
              <a:rPr lang="en-US" altLang="zh-CN" sz="2400" dirty="0">
                <a:solidFill>
                  <a:srgbClr val="000000"/>
                </a:solidFill>
                <a:latin typeface="tim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tim"/>
                <a:ea typeface="Tahoma" panose="020B0604030504040204" pitchFamily="34" charset="0"/>
                <a:cs typeface="Tahoma" panose="020B0604030504040204" pitchFamily="34" charset="0"/>
              </a:rPr>
              <a:t>pluaState</a:t>
            </a:r>
            <a:r>
              <a:rPr lang="en-US" altLang="zh-CN" sz="2400" dirty="0">
                <a:solidFill>
                  <a:srgbClr val="000000"/>
                </a:solidFill>
                <a:latin typeface="tim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zh-CN" sz="2400" dirty="0">
                <a:solidFill>
                  <a:srgbClr val="A31515"/>
                </a:solidFill>
                <a:latin typeface="tim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lang="en-US" altLang="zh-CN" sz="2400" dirty="0" err="1">
                <a:solidFill>
                  <a:srgbClr val="A31515"/>
                </a:solidFill>
                <a:latin typeface="tim"/>
                <a:ea typeface="Tahoma" panose="020B0604030504040204" pitchFamily="34" charset="0"/>
                <a:cs typeface="Tahoma" panose="020B0604030504040204" pitchFamily="34" charset="0"/>
              </a:rPr>
              <a:t>test.lua</a:t>
            </a:r>
            <a:r>
              <a:rPr lang="en-US" altLang="zh-CN" sz="2400" dirty="0" smtClean="0">
                <a:solidFill>
                  <a:srgbClr val="A31515"/>
                </a:solidFill>
                <a:latin typeface="tim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lang="en-US" altLang="zh-CN" sz="2400" dirty="0" smtClean="0">
                <a:solidFill>
                  <a:srgbClr val="000000"/>
                </a:solidFill>
                <a:latin typeface="tim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</a:p>
          <a:p>
            <a:r>
              <a:rPr lang="en-US" altLang="zh-CN" sz="2400" dirty="0" err="1">
                <a:solidFill>
                  <a:srgbClr val="000000"/>
                </a:solidFill>
                <a:latin typeface="tim"/>
                <a:ea typeface="Tahoma" panose="020B0604030504040204" pitchFamily="34" charset="0"/>
                <a:cs typeface="Tahoma" panose="020B0604030504040204" pitchFamily="34" charset="0"/>
              </a:rPr>
              <a:t>write</a:t>
            </a:r>
            <a:r>
              <a:rPr lang="en-US" altLang="zh-CN" sz="2400" dirty="0" err="1" smtClean="0">
                <a:solidFill>
                  <a:srgbClr val="000000"/>
                </a:solidFill>
                <a:latin typeface="tim"/>
                <a:ea typeface="Tahoma" panose="020B0604030504040204" pitchFamily="34" charset="0"/>
                <a:cs typeface="Tahoma" panose="020B0604030504040204" pitchFamily="34" charset="0"/>
              </a:rPr>
              <a:t>LuaArray</a:t>
            </a:r>
            <a:r>
              <a:rPr lang="en-US" altLang="zh-CN" sz="2400" dirty="0" smtClean="0">
                <a:solidFill>
                  <a:srgbClr val="000000"/>
                </a:solidFill>
                <a:latin typeface="tim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zh-CN" sz="2400" dirty="0" err="1" smtClean="0">
                <a:solidFill>
                  <a:srgbClr val="000000"/>
                </a:solidFill>
                <a:latin typeface="tim"/>
                <a:ea typeface="Tahoma" panose="020B0604030504040204" pitchFamily="34" charset="0"/>
                <a:cs typeface="Tahoma" panose="020B0604030504040204" pitchFamily="34" charset="0"/>
              </a:rPr>
              <a:t>pluaState</a:t>
            </a:r>
            <a:r>
              <a:rPr lang="en-US" altLang="zh-CN" sz="2400" dirty="0">
                <a:solidFill>
                  <a:srgbClr val="000000"/>
                </a:solidFill>
                <a:latin typeface="tim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zh-CN" sz="2400" dirty="0">
                <a:solidFill>
                  <a:srgbClr val="A31515"/>
                </a:solidFill>
                <a:latin typeface="tim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lang="en-US" altLang="zh-CN" sz="2400" dirty="0" err="1">
                <a:solidFill>
                  <a:srgbClr val="A31515"/>
                </a:solidFill>
                <a:latin typeface="tim"/>
                <a:ea typeface="Tahoma" panose="020B0604030504040204" pitchFamily="34" charset="0"/>
                <a:cs typeface="Tahoma" panose="020B0604030504040204" pitchFamily="34" charset="0"/>
              </a:rPr>
              <a:t>array0</a:t>
            </a:r>
            <a:r>
              <a:rPr lang="en-US" altLang="zh-CN" sz="2400" dirty="0">
                <a:solidFill>
                  <a:srgbClr val="A31515"/>
                </a:solidFill>
                <a:latin typeface="tim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lang="en-US" altLang="zh-CN" sz="2400" dirty="0">
                <a:solidFill>
                  <a:srgbClr val="000000"/>
                </a:solidFill>
                <a:latin typeface="tim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  <a:endParaRPr lang="zh-CN" altLang="en-US" sz="2400" dirty="0">
              <a:latin typeface="tim"/>
              <a:cs typeface="Tahoma" panose="020B0604030504040204" pitchFamily="34" charset="0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1651000" y="4603107"/>
            <a:ext cx="799134" cy="1496522"/>
          </a:xfrm>
          <a:prstGeom prst="straightConnector1">
            <a:avLst/>
          </a:prstGeom>
          <a:ln w="38100"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517495" y="377875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altLang="zh-CN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r>
            <a:endParaRPr lang="zh-CN" altLang="en-US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861705" y="377861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zh-CN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zh-CN" altLang="en-US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675150" y="524684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altLang="zh-CN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r>
            <a:endParaRPr lang="zh-CN" altLang="en-US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987171" y="524684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zh-CN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zh-CN" altLang="en-US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86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12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6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63" fill="hold">
                                          <p:stCondLst>
                                            <p:cond delay="63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63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63" fill="hold">
                                          <p:stCondLst>
                                            <p:cond delay="188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75"/>
                            </p:stCondLst>
                            <p:childTnLst>
                              <p:par>
                                <p:cTn id="1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2.22222E-6 -2.22222E-6 L 2.22222E-6 -0.07222 " pathEditMode="relative" rAng="0" ptsTypes="AA">
                                      <p:cBhvr>
                                        <p:cTn id="20" dur="12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21" dur="6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" dur="63" fill="hold">
                                          <p:stCondLst>
                                            <p:cond delay="63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3" dur="63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4" dur="63" fill="hold">
                                          <p:stCondLst>
                                            <p:cond delay="188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/>
      <p:bldP spid="19" grpId="0"/>
      <p:bldP spid="27" grpId="0"/>
      <p:bldP spid="27" grpId="1"/>
      <p:bldP spid="43" grpId="0"/>
      <p:bldP spid="44" grpId="0"/>
      <p:bldP spid="44" grpId="1"/>
      <p:bldP spid="46" grpId="0"/>
      <p:bldP spid="47" grpId="0"/>
      <p:bldP spid="47" grpId="1"/>
      <p:bldP spid="12" grpId="0"/>
      <p:bldP spid="29" grpId="0"/>
      <p:bldP spid="30" grpId="0"/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097015"/>
            <a:ext cx="7886700" cy="733563"/>
          </a:xfrm>
        </p:spPr>
        <p:txBody>
          <a:bodyPr/>
          <a:lstStyle/>
          <a:p>
            <a:r>
              <a:rPr lang="zh-CN" altLang="en-US" b="1" dirty="0"/>
              <a:t>为</a:t>
            </a:r>
            <a:r>
              <a:rPr lang="en-US" altLang="zh-CN" b="1" dirty="0" err="1"/>
              <a:t>lua</a:t>
            </a:r>
            <a:r>
              <a:rPr lang="zh-CN" altLang="en-US" b="1" dirty="0"/>
              <a:t>脚本编写实现数组元素变换的函数。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381" y="1915099"/>
            <a:ext cx="2267454" cy="3828167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205247" y="1707931"/>
            <a:ext cx="3647619" cy="4452311"/>
            <a:chOff x="924381" y="2116716"/>
            <a:chExt cx="3647619" cy="4452311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4381" y="2121408"/>
              <a:ext cx="3647619" cy="444761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" name="文本框 5"/>
            <p:cNvSpPr txBox="1"/>
            <p:nvPr/>
          </p:nvSpPr>
          <p:spPr>
            <a:xfrm>
              <a:off x="3438356" y="2116716"/>
              <a:ext cx="1133644" cy="46166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test.lua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51DA547-C435-9863-8F29-31A4A64F2CB9}"/>
              </a:ext>
            </a:extLst>
          </p:cNvPr>
          <p:cNvSpPr/>
          <p:nvPr/>
        </p:nvSpPr>
        <p:spPr>
          <a:xfrm>
            <a:off x="0" y="6160242"/>
            <a:ext cx="9308388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6F008A"/>
                </a:solidFill>
                <a:latin typeface="tim"/>
                <a:ea typeface="新宋体" panose="02010609030101010101" pitchFamily="49" charset="-122"/>
              </a:rPr>
              <a:t>lua_register</a:t>
            </a:r>
            <a:r>
              <a:rPr lang="en-US" altLang="zh-CN" sz="2000" dirty="0">
                <a:solidFill>
                  <a:srgbClr val="000000"/>
                </a:solidFill>
                <a:latin typeface="tim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tim"/>
                <a:ea typeface="新宋体" panose="02010609030101010101" pitchFamily="49" charset="-122"/>
              </a:rPr>
              <a:t>pluaState</a:t>
            </a:r>
            <a:r>
              <a:rPr lang="en-US" altLang="zh-CN" dirty="0" smtClean="0">
                <a:solidFill>
                  <a:srgbClr val="000000"/>
                </a:solidFill>
                <a:latin typeface="tim"/>
                <a:ea typeface="新宋体" panose="02010609030101010101" pitchFamily="49" charset="-122"/>
              </a:rPr>
              <a:t>,</a:t>
            </a:r>
            <a:r>
              <a:rPr lang="en-US" altLang="zh-CN" sz="2000" dirty="0" smtClean="0">
                <a:solidFill>
                  <a:srgbClr val="A31515"/>
                </a:solidFill>
                <a:latin typeface="tim"/>
                <a:ea typeface="新宋体" panose="02010609030101010101" pitchFamily="49" charset="-122"/>
              </a:rPr>
              <a:t>"</a:t>
            </a:r>
            <a:r>
              <a:rPr lang="en-US" altLang="zh-CN" sz="2000" dirty="0" err="1">
                <a:solidFill>
                  <a:srgbClr val="A31515"/>
                </a:solidFill>
                <a:latin typeface="tim"/>
                <a:ea typeface="新宋体" panose="02010609030101010101" pitchFamily="49" charset="-122"/>
              </a:rPr>
              <a:t>arrayTransformation</a:t>
            </a:r>
            <a:r>
              <a:rPr lang="en-US" altLang="zh-CN" sz="2000" dirty="0" smtClean="0">
                <a:solidFill>
                  <a:srgbClr val="A31515"/>
                </a:solidFill>
                <a:latin typeface="tim"/>
                <a:ea typeface="新宋体" panose="02010609030101010101" pitchFamily="49" charset="-122"/>
              </a:rPr>
              <a:t>"</a:t>
            </a:r>
            <a:r>
              <a:rPr lang="en-US" altLang="zh-CN" dirty="0" smtClean="0">
                <a:solidFill>
                  <a:srgbClr val="000000"/>
                </a:solidFill>
                <a:latin typeface="tim"/>
                <a:ea typeface="新宋体" panose="02010609030101010101" pitchFamily="49" charset="-122"/>
              </a:rPr>
              <a:t>,</a:t>
            </a:r>
            <a:r>
              <a:rPr lang="en-US" altLang="zh-CN" sz="2000" dirty="0" err="1" smtClean="0">
                <a:solidFill>
                  <a:srgbClr val="000000"/>
                </a:solidFill>
                <a:latin typeface="tim"/>
                <a:ea typeface="新宋体" panose="02010609030101010101" pitchFamily="49" charset="-122"/>
              </a:rPr>
              <a:t>CforLUA_arrayTransformation</a:t>
            </a:r>
            <a:r>
              <a:rPr lang="en-US" altLang="zh-CN" dirty="0">
                <a:solidFill>
                  <a:srgbClr val="000000"/>
                </a:solidFill>
                <a:latin typeface="tim"/>
                <a:ea typeface="新宋体" panose="02010609030101010101" pitchFamily="49" charset="-122"/>
              </a:rPr>
              <a:t>);</a:t>
            </a:r>
            <a:endParaRPr lang="zh-CN" altLang="en-US" dirty="0">
              <a:solidFill>
                <a:srgbClr val="000000"/>
              </a:solidFill>
              <a:latin typeface="tim"/>
              <a:ea typeface="新宋体" panose="02010609030101010101" pitchFamily="49" charset="-122"/>
            </a:endParaRPr>
          </a:p>
          <a:p>
            <a:r>
              <a:rPr lang="en-US" altLang="zh-CN" sz="2000" dirty="0" err="1">
                <a:solidFill>
                  <a:srgbClr val="6F008A"/>
                </a:solidFill>
                <a:latin typeface="tim"/>
                <a:ea typeface="新宋体" panose="02010609030101010101" pitchFamily="49" charset="-122"/>
              </a:rPr>
              <a:t>luaL_dofile</a:t>
            </a:r>
            <a:r>
              <a:rPr lang="en-US" altLang="zh-CN" sz="2000" dirty="0">
                <a:solidFill>
                  <a:srgbClr val="000000"/>
                </a:solidFill>
                <a:latin typeface="tim"/>
                <a:ea typeface="新宋体" panose="02010609030101010101" pitchFamily="49" charset="-122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tim"/>
                <a:ea typeface="新宋体" panose="02010609030101010101" pitchFamily="49" charset="-122"/>
              </a:rPr>
              <a:t>pluaState</a:t>
            </a:r>
            <a:r>
              <a:rPr lang="en-US" altLang="zh-CN" sz="2000" dirty="0">
                <a:solidFill>
                  <a:srgbClr val="000000"/>
                </a:solidFill>
                <a:latin typeface="tim"/>
                <a:ea typeface="新宋体" panose="02010609030101010101" pitchFamily="49" charset="-122"/>
              </a:rPr>
              <a:t>, </a:t>
            </a:r>
            <a:r>
              <a:rPr lang="en-US" altLang="zh-CN" sz="2000" dirty="0">
                <a:solidFill>
                  <a:srgbClr val="A31515"/>
                </a:solidFill>
                <a:latin typeface="tim"/>
                <a:ea typeface="新宋体" panose="02010609030101010101" pitchFamily="49" charset="-122"/>
              </a:rPr>
              <a:t>"</a:t>
            </a:r>
            <a:r>
              <a:rPr lang="en-US" altLang="zh-CN" sz="2000" dirty="0" err="1">
                <a:solidFill>
                  <a:srgbClr val="A31515"/>
                </a:solidFill>
                <a:latin typeface="tim"/>
                <a:ea typeface="新宋体" panose="02010609030101010101" pitchFamily="49" charset="-122"/>
              </a:rPr>
              <a:t>test.lua</a:t>
            </a:r>
            <a:r>
              <a:rPr lang="en-US" altLang="zh-CN" sz="2000" dirty="0">
                <a:solidFill>
                  <a:srgbClr val="A31515"/>
                </a:solidFill>
                <a:latin typeface="tim"/>
                <a:ea typeface="新宋体" panose="02010609030101010101" pitchFamily="49" charset="-122"/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latin typeface="tim"/>
                <a:ea typeface="新宋体" panose="02010609030101010101" pitchFamily="49" charset="-122"/>
              </a:rPr>
              <a:t>);</a:t>
            </a:r>
            <a:endParaRPr lang="zh-CN" altLang="en-US" sz="2800" dirty="0">
              <a:latin typeface="tim"/>
              <a:cs typeface="Times New Roman" panose="02020603050405020304" pitchFamily="18" charset="0"/>
            </a:endParaRPr>
          </a:p>
        </p:txBody>
      </p:sp>
      <p:sp>
        <p:nvSpPr>
          <p:cNvPr id="8" name="右箭头 6">
            <a:extLst>
              <a:ext uri="{FF2B5EF4-FFF2-40B4-BE49-F238E27FC236}">
                <a16:creationId xmlns:a16="http://schemas.microsoft.com/office/drawing/2014/main" id="{DD135F52-9DC9-2388-4386-039103DFBB17}"/>
              </a:ext>
            </a:extLst>
          </p:cNvPr>
          <p:cNvSpPr/>
          <p:nvPr/>
        </p:nvSpPr>
        <p:spPr>
          <a:xfrm rot="16200000">
            <a:off x="6443004" y="5771744"/>
            <a:ext cx="707887" cy="263049"/>
          </a:xfrm>
          <a:prstGeom prst="right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135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90" y="507003"/>
            <a:ext cx="7741910" cy="611822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2D12147-59F7-E7F3-74F7-2B349521E6F8}"/>
              </a:ext>
            </a:extLst>
          </p:cNvPr>
          <p:cNvSpPr/>
          <p:nvPr/>
        </p:nvSpPr>
        <p:spPr>
          <a:xfrm>
            <a:off x="618309" y="4319451"/>
            <a:ext cx="6191794" cy="10276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798F3AB-B01B-B206-9945-1EEB4AFE04C8}"/>
              </a:ext>
            </a:extLst>
          </p:cNvPr>
          <p:cNvGrpSpPr/>
          <p:nvPr/>
        </p:nvGrpSpPr>
        <p:grpSpPr>
          <a:xfrm>
            <a:off x="2286000" y="3779476"/>
            <a:ext cx="2582091" cy="1254078"/>
            <a:chOff x="2286000" y="3779476"/>
            <a:chExt cx="2582091" cy="1254078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6C3B50E7-12FE-FE81-D6B0-66ECA2556AAB}"/>
                </a:ext>
              </a:extLst>
            </p:cNvPr>
            <p:cNvGrpSpPr/>
            <p:nvPr/>
          </p:nvGrpSpPr>
          <p:grpSpPr>
            <a:xfrm>
              <a:off x="2286000" y="3779476"/>
              <a:ext cx="2582091" cy="1254078"/>
              <a:chOff x="2177143" y="1197427"/>
              <a:chExt cx="2582091" cy="1254078"/>
            </a:xfrm>
          </p:grpSpPr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F396CA72-8D2E-E159-40A7-C7C5DA63ECBD}"/>
                  </a:ext>
                </a:extLst>
              </p:cNvPr>
              <p:cNvSpPr/>
              <p:nvPr/>
            </p:nvSpPr>
            <p:spPr>
              <a:xfrm>
                <a:off x="2455817" y="1750421"/>
                <a:ext cx="169817" cy="400596"/>
              </a:xfrm>
              <a:prstGeom prst="ellipse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标注: 线形 8">
                <a:extLst>
                  <a:ext uri="{FF2B5EF4-FFF2-40B4-BE49-F238E27FC236}">
                    <a16:creationId xmlns:a16="http://schemas.microsoft.com/office/drawing/2014/main" id="{4E8E8D43-ED0A-A3A6-BDCA-4DA81B51EEAE}"/>
                  </a:ext>
                </a:extLst>
              </p:cNvPr>
              <p:cNvSpPr/>
              <p:nvPr/>
            </p:nvSpPr>
            <p:spPr>
              <a:xfrm>
                <a:off x="3337565" y="1197427"/>
                <a:ext cx="1421669" cy="400596"/>
              </a:xfrm>
              <a:prstGeom prst="borderCallout1">
                <a:avLst>
                  <a:gd name="adj1" fmla="val 57880"/>
                  <a:gd name="adj2" fmla="val 106"/>
                  <a:gd name="adj3" fmla="val 153804"/>
                  <a:gd name="adj4" fmla="val -52769"/>
                </a:avLst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rgbClr val="FF0000"/>
                    </a:solidFill>
                  </a:rPr>
                  <a:t>虚拟栈索引</a:t>
                </a:r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41C81CA0-E21F-DD21-D357-793E5AD0A32B}"/>
                  </a:ext>
                </a:extLst>
              </p:cNvPr>
              <p:cNvSpPr/>
              <p:nvPr/>
            </p:nvSpPr>
            <p:spPr>
              <a:xfrm>
                <a:off x="2177143" y="2151016"/>
                <a:ext cx="169817" cy="300489"/>
              </a:xfrm>
              <a:prstGeom prst="ellipse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F7F66225-9231-D6B5-9393-6A5961A41D59}"/>
                </a:ext>
              </a:extLst>
            </p:cNvPr>
            <p:cNvCxnSpPr>
              <a:cxnSpLocks/>
              <a:stCxn id="10" idx="7"/>
              <a:endCxn id="8" idx="2"/>
            </p:cNvCxnSpPr>
            <p:nvPr/>
          </p:nvCxnSpPr>
          <p:spPr>
            <a:xfrm flipV="1">
              <a:off x="2430948" y="4532768"/>
              <a:ext cx="133726" cy="244303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76383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527408" y="1205355"/>
            <a:ext cx="6040192" cy="4388103"/>
          </a:xfrm>
          <a:prstGeom prst="rect">
            <a:avLst/>
          </a:prstGeom>
          <a:solidFill>
            <a:schemeClr val="bg1"/>
          </a:solidFill>
          <a:ln w="285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altLang="zh-CN" sz="2800" b="1" dirty="0" err="1">
                <a:solidFill>
                  <a:schemeClr val="tx1"/>
                </a:solidFill>
              </a:rPr>
              <a:t>Lua</a:t>
            </a:r>
            <a:r>
              <a:rPr lang="zh-CN" altLang="en-US" sz="2800" b="1" dirty="0">
                <a:solidFill>
                  <a:schemeClr val="tx1"/>
                </a:solidFill>
              </a:rPr>
              <a:t>虚拟机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23857" y="358193"/>
            <a:ext cx="7886700" cy="599634"/>
          </a:xfrm>
        </p:spPr>
        <p:txBody>
          <a:bodyPr/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Lua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实现数组元素的变换过程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4613" y="2242618"/>
            <a:ext cx="2050450" cy="2859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altLang="zh-CN" sz="2800" b="1" dirty="0"/>
              <a:t>C++</a:t>
            </a:r>
            <a:r>
              <a:rPr lang="zh-CN" altLang="en-US" sz="2800" b="1" dirty="0"/>
              <a:t>程序</a:t>
            </a:r>
          </a:p>
        </p:txBody>
      </p:sp>
      <p:sp>
        <p:nvSpPr>
          <p:cNvPr id="5" name="矩形 4"/>
          <p:cNvSpPr/>
          <p:nvPr/>
        </p:nvSpPr>
        <p:spPr>
          <a:xfrm>
            <a:off x="5807667" y="3223038"/>
            <a:ext cx="2687432" cy="2253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bIns="0" rtlCol="0" anchor="b" anchorCtr="0"/>
          <a:lstStyle/>
          <a:p>
            <a:pPr algn="r"/>
            <a:r>
              <a:rPr lang="en-US" altLang="zh-CN" sz="2800" b="1" dirty="0" err="1">
                <a:solidFill>
                  <a:srgbClr val="4472C4"/>
                </a:solidFill>
              </a:rPr>
              <a:t>Lua</a:t>
            </a:r>
            <a:r>
              <a:rPr lang="zh-CN" altLang="en-US" sz="2800" b="1" dirty="0">
                <a:solidFill>
                  <a:srgbClr val="4472C4"/>
                </a:solidFill>
              </a:rPr>
              <a:t>全局表</a:t>
            </a:r>
          </a:p>
        </p:txBody>
      </p:sp>
      <p:sp>
        <p:nvSpPr>
          <p:cNvPr id="6" name="矩形 5"/>
          <p:cNvSpPr/>
          <p:nvPr/>
        </p:nvSpPr>
        <p:spPr>
          <a:xfrm>
            <a:off x="5181420" y="1799923"/>
            <a:ext cx="3313677" cy="965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altLang="zh-CN" sz="2800" b="1" dirty="0" err="1"/>
              <a:t>Lua</a:t>
            </a:r>
            <a:r>
              <a:rPr lang="zh-CN" altLang="en-US" sz="2800" b="1" dirty="0"/>
              <a:t>程序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2762958" y="2917711"/>
          <a:ext cx="2185115" cy="2606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5115">
                  <a:extLst>
                    <a:ext uri="{9D8B030D-6E8A-4147-A177-3AD203B41FA5}">
                      <a16:colId xmlns:a16="http://schemas.microsoft.com/office/drawing/2014/main" val="3545763876"/>
                    </a:ext>
                  </a:extLst>
                </a:gridCol>
              </a:tblGrid>
              <a:tr h="65163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917849"/>
                  </a:ext>
                </a:extLst>
              </a:tr>
              <a:tr h="65163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96273"/>
                  </a:ext>
                </a:extLst>
              </a:tr>
              <a:tr h="65163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344040"/>
                  </a:ext>
                </a:extLst>
              </a:tr>
              <a:tr h="65163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376037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2716310" y="1833350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/>
              <a:t>Lua</a:t>
            </a:r>
            <a:r>
              <a:rPr lang="zh-CN" altLang="en-US" sz="2800" b="1" dirty="0"/>
              <a:t>虚拟栈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1841898" y="3223038"/>
            <a:ext cx="933939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4948073" y="3931376"/>
            <a:ext cx="864000" cy="1287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4945870" y="4510926"/>
            <a:ext cx="870440" cy="2816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1841898" y="3892739"/>
            <a:ext cx="933939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rot="5400000" flipV="1">
            <a:off x="6253657" y="2999088"/>
            <a:ext cx="468000" cy="1287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rot="16200000">
            <a:off x="6638279" y="2976910"/>
            <a:ext cx="468000" cy="1287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-14042" y="2282880"/>
            <a:ext cx="2268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FF00"/>
                </a:solidFill>
              </a:rPr>
              <a:t>定义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CforLUA</a:t>
            </a:r>
            <a:r>
              <a:rPr lang="zh-CN" altLang="en-US" sz="2000" b="1" dirty="0" smtClean="0">
                <a:solidFill>
                  <a:srgbClr val="FFFF00"/>
                </a:solidFill>
              </a:rPr>
              <a:t>函数</a:t>
            </a:r>
            <a:endParaRPr lang="zh-CN" altLang="en-US" sz="2000" dirty="0">
              <a:solidFill>
                <a:srgbClr val="FFFF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4150" y="3573767"/>
            <a:ext cx="1838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n=5</a:t>
            </a:r>
            <a:endParaRPr lang="zh-CN" altLang="en-US" sz="2400" b="1" dirty="0">
              <a:solidFill>
                <a:srgbClr val="FFFF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767730" y="4993026"/>
            <a:ext cx="2204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{1</a:t>
            </a:r>
            <a:r>
              <a:rPr lang="en-US" altLang="zh-CN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 2,  3, 4, 5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2767504" y="4161100"/>
            <a:ext cx="2204782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function(v) 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return v * 10</a:t>
            </a:r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70000"/>
              </a:lnSpc>
            </a:pP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</a:t>
            </a:r>
            <a:endParaRPr lang="zh-CN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3857" y="2651290"/>
            <a:ext cx="1390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register</a:t>
            </a:r>
            <a:endParaRPr lang="zh-CN" altLang="en-US" sz="2400" b="1" dirty="0">
              <a:solidFill>
                <a:srgbClr val="FFFF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771275" y="3253599"/>
            <a:ext cx="272382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arrayTransformation</a:t>
            </a:r>
            <a:r>
              <a:rPr lang="en-US" altLang="zh-CN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</a:t>
            </a:r>
            <a:r>
              <a:rPr lang="en-US" altLang="zh-C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function(</a:t>
            </a:r>
            <a:r>
              <a:rPr lang="en-US" altLang="zh-CN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t,f</a:t>
            </a:r>
            <a:r>
              <a:rPr lang="en-US" altLang="zh-C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…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</a:t>
            </a:r>
            <a:endParaRPr lang="zh-CN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798781" y="3021658"/>
            <a:ext cx="348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zh-CN" altLang="en-US" sz="24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任意多边形 42"/>
          <p:cNvSpPr/>
          <p:nvPr/>
        </p:nvSpPr>
        <p:spPr>
          <a:xfrm>
            <a:off x="1348804" y="1895579"/>
            <a:ext cx="4458864" cy="1535151"/>
          </a:xfrm>
          <a:custGeom>
            <a:avLst/>
            <a:gdLst>
              <a:gd name="connsiteX0" fmla="*/ 0 w 4051300"/>
              <a:gd name="connsiteY0" fmla="*/ 528471 h 884071"/>
              <a:gd name="connsiteX1" fmla="*/ 2717800 w 4051300"/>
              <a:gd name="connsiteY1" fmla="*/ 7771 h 884071"/>
              <a:gd name="connsiteX2" fmla="*/ 4051300 w 4051300"/>
              <a:gd name="connsiteY2" fmla="*/ 884071 h 884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51300" h="884071">
                <a:moveTo>
                  <a:pt x="0" y="528471"/>
                </a:moveTo>
                <a:cubicBezTo>
                  <a:pt x="1021291" y="238487"/>
                  <a:pt x="2042583" y="-51496"/>
                  <a:pt x="2717800" y="7771"/>
                </a:cubicBezTo>
                <a:cubicBezTo>
                  <a:pt x="3393017" y="67038"/>
                  <a:pt x="3722158" y="475554"/>
                  <a:pt x="4051300" y="884071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5181420" y="1773104"/>
            <a:ext cx="30490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arrayTransformation</a:t>
            </a:r>
            <a:r>
              <a:rPr lang="en-US" altLang="zh-CN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t1,f</a:t>
            </a:r>
            <a:r>
              <a:rPr lang="en-US" altLang="zh-CN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zh-CN" altLang="en-US" sz="20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5" name="表格 44"/>
          <p:cNvGraphicFramePr>
            <a:graphicFrameLocks noGrp="1"/>
          </p:cNvGraphicFramePr>
          <p:nvPr>
            <p:extLst/>
          </p:nvPr>
        </p:nvGraphicFramePr>
        <p:xfrm>
          <a:off x="2755900" y="2390309"/>
          <a:ext cx="2189970" cy="596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9970">
                  <a:extLst>
                    <a:ext uri="{9D8B030D-6E8A-4147-A177-3AD203B41FA5}">
                      <a16:colId xmlns:a16="http://schemas.microsoft.com/office/drawing/2014/main" val="3931334420"/>
                    </a:ext>
                  </a:extLst>
                </a:gridCol>
              </a:tblGrid>
              <a:tr h="59658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497485"/>
                  </a:ext>
                </a:extLst>
              </a:tr>
            </a:tbl>
          </a:graphicData>
        </a:graphic>
      </p:graphicFrame>
      <p:sp>
        <p:nvSpPr>
          <p:cNvPr id="34" name="文本框 33"/>
          <p:cNvSpPr txBox="1"/>
          <p:nvPr/>
        </p:nvSpPr>
        <p:spPr>
          <a:xfrm>
            <a:off x="23857" y="3070291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 smtClean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dofile</a:t>
            </a:r>
            <a:endParaRPr lang="zh-CN" altLang="en-US" sz="2400" b="1" dirty="0">
              <a:solidFill>
                <a:srgbClr val="FFFF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767504" y="3502569"/>
            <a:ext cx="2204782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function(v) 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return v * 10</a:t>
            </a:r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70000"/>
              </a:lnSpc>
            </a:pP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</a:t>
            </a:r>
            <a:endParaRPr lang="zh-CN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788740" y="4031803"/>
            <a:ext cx="27238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t1</a:t>
            </a:r>
            <a:r>
              <a:rPr lang="en-US" altLang="zh-CN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{1</a:t>
            </a:r>
            <a:r>
              <a:rPr lang="en-US" altLang="zh-CN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 2,  3,  4,  5}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function(v) </a:t>
            </a:r>
            <a:endParaRPr lang="en-US" altLang="zh-C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return 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 * </a:t>
            </a:r>
            <a:r>
              <a:rPr lang="en-US" altLang="zh-CN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r>
            <a:endParaRPr lang="zh-CN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70000"/>
              </a:lnSpc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</a:t>
            </a:r>
            <a:endParaRPr lang="zh-CN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313855" y="3800970"/>
            <a:ext cx="73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r>
            <a:endParaRPr lang="zh-CN" altLang="en-US" sz="2400" b="1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002947" y="5074266"/>
            <a:ext cx="278923" cy="380480"/>
          </a:xfrm>
          <a:prstGeom prst="rect">
            <a:avLst/>
          </a:prstGeom>
          <a:solidFill>
            <a:srgbClr val="E2F0D9"/>
          </a:solidFill>
        </p:spPr>
        <p:txBody>
          <a:bodyPr wrap="none" lIns="0" tIns="0" rIns="0" bIns="72000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r>
            <a:endParaRPr lang="zh-CN" altLang="en-US" sz="2000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586504" y="4075280"/>
            <a:ext cx="278923" cy="307777"/>
          </a:xfrm>
          <a:prstGeom prst="rect">
            <a:avLst/>
          </a:prstGeom>
          <a:solidFill>
            <a:srgbClr val="D6DCE5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r>
            <a:endParaRPr lang="zh-CN" altLang="en-US" sz="2000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0174" y="4046788"/>
            <a:ext cx="541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</a:t>
            </a:r>
            <a:endParaRPr lang="zh-CN" altLang="en-US" sz="2400" b="1" dirty="0">
              <a:solidFill>
                <a:srgbClr val="FFFF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18274" y="4034579"/>
            <a:ext cx="541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zh-CN" altLang="en-US" sz="2400" b="1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10415" y="4034579"/>
            <a:ext cx="541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zh-CN" altLang="en-US" sz="2400" b="1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219114" y="3033318"/>
            <a:ext cx="348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zh-CN" altLang="en-US" sz="24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844394" y="3800970"/>
            <a:ext cx="73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</a:t>
            </a:r>
            <a:endParaRPr lang="zh-CN" altLang="en-US" sz="2400" b="1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418913" y="5089028"/>
            <a:ext cx="278923" cy="380480"/>
          </a:xfrm>
          <a:prstGeom prst="rect">
            <a:avLst/>
          </a:prstGeom>
          <a:solidFill>
            <a:srgbClr val="E2F0D9"/>
          </a:solidFill>
        </p:spPr>
        <p:txBody>
          <a:bodyPr wrap="none" lIns="0" tIns="0" rIns="0" bIns="72000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</a:t>
            </a:r>
            <a:endParaRPr lang="zh-CN" altLang="en-US" sz="2000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902159" y="4075280"/>
            <a:ext cx="278923" cy="307777"/>
          </a:xfrm>
          <a:prstGeom prst="rect">
            <a:avLst/>
          </a:prstGeom>
          <a:solidFill>
            <a:srgbClr val="D6DCE5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</a:t>
            </a:r>
            <a:endParaRPr lang="zh-CN" altLang="en-US" sz="2000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96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5" dur="12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6" dur="6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7" dur="63" fill="hold">
                                          <p:stCondLst>
                                            <p:cond delay="63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8" dur="63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9" dur="63" fill="hold">
                                          <p:stCondLst>
                                            <p:cond delay="18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850"/>
                            </p:stCondLst>
                            <p:childTnLst>
                              <p:par>
                                <p:cTn id="5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50"/>
                            </p:stCondLst>
                            <p:childTnLst>
                              <p:par>
                                <p:cTn id="5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7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47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5" grpId="0"/>
      <p:bldP spid="27" grpId="0"/>
      <p:bldP spid="28" grpId="0"/>
      <p:bldP spid="35" grpId="0"/>
      <p:bldP spid="36" grpId="0"/>
      <p:bldP spid="38" grpId="0"/>
      <p:bldP spid="38" grpId="1"/>
      <p:bldP spid="43" grpId="0" animBg="1"/>
      <p:bldP spid="44" grpId="0"/>
      <p:bldP spid="44" grpId="1"/>
      <p:bldP spid="34" grpId="0"/>
      <p:bldP spid="37" grpId="0"/>
      <p:bldP spid="37" grpId="1"/>
      <p:bldP spid="37" grpId="2"/>
      <p:bldP spid="37" grpId="3"/>
      <p:bldP spid="39" grpId="0"/>
      <p:bldP spid="40" grpId="0"/>
      <p:bldP spid="40" grpId="1"/>
      <p:bldP spid="41" grpId="0" animBg="1"/>
      <p:bldP spid="42" grpId="0" animBg="1"/>
      <p:bldP spid="46" grpId="0"/>
      <p:bldP spid="47" grpId="0"/>
      <p:bldP spid="47" grpId="1"/>
      <p:bldP spid="48" grpId="0"/>
      <p:bldP spid="49" grpId="0"/>
      <p:bldP spid="49" grpId="1"/>
      <p:bldP spid="50" grpId="0"/>
      <p:bldP spid="50" grpId="1"/>
      <p:bldP spid="51" grpId="0" animBg="1"/>
      <p:bldP spid="5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7146" y="322258"/>
            <a:ext cx="5730515" cy="608614"/>
          </a:xfrm>
        </p:spPr>
        <p:txBody>
          <a:bodyPr>
            <a:normAutofit/>
          </a:bodyPr>
          <a:lstStyle/>
          <a:p>
            <a:r>
              <a:rPr lang="zh-CN" altLang="en-GB" noProof="1"/>
              <a:t>字符串操作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6720" y="1233685"/>
            <a:ext cx="8154572" cy="3140594"/>
          </a:xfrm>
        </p:spPr>
        <p:txBody>
          <a:bodyPr/>
          <a:lstStyle/>
          <a:p>
            <a:pPr marL="720090" indent="-457200" algn="just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函数从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接收一个字符串参数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 </a:t>
            </a:r>
            <a:r>
              <a:rPr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lua_tostring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 </a:t>
            </a:r>
            <a:r>
              <a:rPr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lua_tolstring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时，必须遵守以下两个：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77290" lvl="1" indent="-457200" algn="just"/>
            <a:r>
              <a:rPr lang="zh-CN" altLang="en-US" sz="2800" dirty="0">
                <a:solidFill>
                  <a:srgbClr val="1D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不要在访问字符串时从栈中弹出它；</a:t>
            </a:r>
            <a:endParaRPr lang="en-US" altLang="zh-CN" sz="2800" dirty="0">
              <a:solidFill>
                <a:srgbClr val="1D4E7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77290" lvl="1" indent="-457200" algn="just"/>
            <a:r>
              <a:rPr lang="zh-CN" altLang="en-US" sz="2800" dirty="0">
                <a:solidFill>
                  <a:srgbClr val="1D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不要修改字符串。</a:t>
            </a:r>
          </a:p>
        </p:txBody>
      </p:sp>
      <p:sp>
        <p:nvSpPr>
          <p:cNvPr id="4" name="矩形 3"/>
          <p:cNvSpPr/>
          <p:nvPr/>
        </p:nvSpPr>
        <p:spPr>
          <a:xfrm>
            <a:off x="1297024" y="5110848"/>
            <a:ext cx="1764406" cy="1063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C</a:t>
            </a:r>
            <a:r>
              <a:rPr lang="zh-CN" altLang="en-US" sz="2800" b="1" dirty="0"/>
              <a:t>程序</a:t>
            </a:r>
          </a:p>
        </p:txBody>
      </p:sp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3465384" y="5651141"/>
            <a:ext cx="2367956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lua_tostring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7"/>
          <p:cNvCxnSpPr>
            <a:stCxn id="12" idx="1"/>
            <a:endCxn id="4" idx="3"/>
          </p:cNvCxnSpPr>
          <p:nvPr/>
        </p:nvCxnSpPr>
        <p:spPr>
          <a:xfrm flipH="1">
            <a:off x="3061430" y="5635922"/>
            <a:ext cx="2922562" cy="668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655591"/>
              </p:ext>
            </p:extLst>
          </p:nvPr>
        </p:nvGraphicFramePr>
        <p:xfrm>
          <a:off x="5983992" y="4603938"/>
          <a:ext cx="2185115" cy="2063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5115">
                  <a:extLst>
                    <a:ext uri="{9D8B030D-6E8A-4147-A177-3AD203B41FA5}">
                      <a16:colId xmlns:a16="http://schemas.microsoft.com/office/drawing/2014/main" val="3545763876"/>
                    </a:ext>
                  </a:extLst>
                </a:gridCol>
              </a:tblGrid>
              <a:tr h="51599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917849"/>
                  </a:ext>
                </a:extLst>
              </a:tr>
              <a:tr h="51599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96273"/>
                  </a:ext>
                </a:extLst>
              </a:tr>
              <a:tr h="51599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344040"/>
                  </a:ext>
                </a:extLst>
              </a:tr>
              <a:tr h="51599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376037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6143607" y="4039517"/>
            <a:ext cx="188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Lua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虚拟栈</a:t>
            </a:r>
          </a:p>
        </p:txBody>
      </p:sp>
      <p:sp>
        <p:nvSpPr>
          <p:cNvPr id="19" name="矩形 18"/>
          <p:cNvSpPr/>
          <p:nvPr/>
        </p:nvSpPr>
        <p:spPr>
          <a:xfrm>
            <a:off x="5833340" y="3929272"/>
            <a:ext cx="2505988" cy="285557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6728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7146" y="322258"/>
            <a:ext cx="5730515" cy="608614"/>
          </a:xfrm>
        </p:spPr>
        <p:txBody>
          <a:bodyPr>
            <a:normAutofit/>
          </a:bodyPr>
          <a:lstStyle/>
          <a:p>
            <a:r>
              <a:rPr lang="zh-CN" altLang="en-GB" noProof="1"/>
              <a:t>字符串操作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2065" y="1111765"/>
            <a:ext cx="8581292" cy="3728460"/>
          </a:xfrm>
        </p:spPr>
        <p:txBody>
          <a:bodyPr/>
          <a:lstStyle/>
          <a:p>
            <a:pPr marL="182563" indent="-182563" algn="just"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当一个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函数需要创建一个字符串返回给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不会持有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传递给它的字符指针，对于所有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持有的字符串，它都会生成一个内部副本，或者复用现有的内容。因此，使用 </a:t>
            </a:r>
            <a:r>
              <a:rPr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lua_pushstring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 </a:t>
            </a:r>
            <a:r>
              <a:rPr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lua_pushlstring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之后，马上释放或修改这些字符串，也不会出现问题。</a:t>
            </a:r>
          </a:p>
        </p:txBody>
      </p:sp>
      <p:sp>
        <p:nvSpPr>
          <p:cNvPr id="4" name="矩形 3"/>
          <p:cNvSpPr/>
          <p:nvPr/>
        </p:nvSpPr>
        <p:spPr>
          <a:xfrm>
            <a:off x="1297024" y="5110848"/>
            <a:ext cx="1764406" cy="1063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C</a:t>
            </a:r>
            <a:r>
              <a:rPr lang="zh-CN" altLang="en-US" sz="2800" b="1" dirty="0"/>
              <a:t>程序</a:t>
            </a:r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3161601" y="5651141"/>
            <a:ext cx="27222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lua_pushstring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3061430" y="5635922"/>
            <a:ext cx="2922562" cy="668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788800"/>
              </p:ext>
            </p:extLst>
          </p:nvPr>
        </p:nvGraphicFramePr>
        <p:xfrm>
          <a:off x="5983992" y="4603938"/>
          <a:ext cx="2185115" cy="2063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5115">
                  <a:extLst>
                    <a:ext uri="{9D8B030D-6E8A-4147-A177-3AD203B41FA5}">
                      <a16:colId xmlns:a16="http://schemas.microsoft.com/office/drawing/2014/main" val="3545763876"/>
                    </a:ext>
                  </a:extLst>
                </a:gridCol>
              </a:tblGrid>
              <a:tr h="51599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917849"/>
                  </a:ext>
                </a:extLst>
              </a:tr>
              <a:tr h="51599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96273"/>
                  </a:ext>
                </a:extLst>
              </a:tr>
              <a:tr h="51599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344040"/>
                  </a:ext>
                </a:extLst>
              </a:tr>
              <a:tr h="51599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376037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143607" y="4039517"/>
            <a:ext cx="188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Lua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虚拟栈</a:t>
            </a:r>
          </a:p>
        </p:txBody>
      </p:sp>
      <p:sp>
        <p:nvSpPr>
          <p:cNvPr id="9" name="矩形 8"/>
          <p:cNvSpPr/>
          <p:nvPr/>
        </p:nvSpPr>
        <p:spPr>
          <a:xfrm>
            <a:off x="5833340" y="4039516"/>
            <a:ext cx="2505988" cy="274533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6416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7146" y="322258"/>
            <a:ext cx="5730515" cy="608614"/>
          </a:xfrm>
        </p:spPr>
        <p:txBody>
          <a:bodyPr>
            <a:normAutofit/>
          </a:bodyPr>
          <a:lstStyle/>
          <a:p>
            <a:r>
              <a:rPr lang="zh-CN" altLang="en-US" noProof="1"/>
              <a:t>子串截取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10766"/>
            <a:ext cx="9144000" cy="4046322"/>
          </a:xfrm>
        </p:spPr>
        <p:txBody>
          <a:bodyPr/>
          <a:lstStyle/>
          <a:p>
            <a:pPr marL="274638" indent="-274638"/>
            <a:r>
              <a:rPr lang="en-US" altLang="zh-CN" dirty="0"/>
              <a:t>C API </a:t>
            </a:r>
            <a:r>
              <a:rPr lang="zh-CN" altLang="en-US" dirty="0"/>
              <a:t>中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对基本字符串操作的支持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子串截取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638" indent="0">
              <a:spcBef>
                <a:spcPts val="0"/>
              </a:spcBef>
              <a:buNone/>
            </a:pPr>
            <a:r>
              <a:rPr lang="en-US" altLang="zh-CN" sz="2400" dirty="0" err="1">
                <a:solidFill>
                  <a:srgbClr val="1D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CN" sz="2400" dirty="0">
                <a:solidFill>
                  <a:srgbClr val="1D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char *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lua_pushlstring</a:t>
            </a:r>
            <a:r>
              <a:rPr lang="en-US" altLang="zh-CN" sz="2400" dirty="0">
                <a:solidFill>
                  <a:srgbClr val="1D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1D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lua_State</a:t>
            </a:r>
            <a:r>
              <a:rPr lang="en-US" altLang="zh-CN" sz="2400" dirty="0">
                <a:solidFill>
                  <a:srgbClr val="1D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sz="2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rgbClr val="1D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dirty="0">
                <a:solidFill>
                  <a:srgbClr val="1D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1D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CN" sz="2400" dirty="0">
                <a:solidFill>
                  <a:srgbClr val="1D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char *</a:t>
            </a:r>
            <a:r>
              <a:rPr lang="en-US" altLang="zh-CN" sz="2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solidFill>
                  <a:srgbClr val="1D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solidFill>
                  <a:srgbClr val="1D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altLang="zh-CN" dirty="0">
                <a:solidFill>
                  <a:srgbClr val="1D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CN" sz="2400" dirty="0">
                <a:solidFill>
                  <a:srgbClr val="1D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altLang="zh-CN" dirty="0">
                <a:solidFill>
                  <a:srgbClr val="1D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>
                <a:solidFill>
                  <a:srgbClr val="1D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将指定长度的字符串副本入栈</a:t>
            </a:r>
            <a:endParaRPr lang="en-US" altLang="zh-CN" b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由于可以接收</a:t>
            </a:r>
            <a:r>
              <a:rPr lang="zh-CN" altLang="en-US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字符串的长度</a:t>
            </a:r>
            <a:r>
              <a:rPr lang="zh-CN" alt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为参数，我们可以利用它来实现字符串的截取。如果想将字符串</a:t>
            </a:r>
            <a:r>
              <a:rPr lang="en-US" altLang="zh-CN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位置（包含</a:t>
            </a:r>
            <a:r>
              <a:rPr lang="en-US" altLang="zh-CN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）的子串传递给</a:t>
            </a:r>
            <a:r>
              <a:rPr lang="en-US" altLang="zh-CN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lua</a:t>
            </a:r>
            <a:r>
              <a:rPr lang="zh-CN" alt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，只需要这么调用：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CN" noProof="1">
                <a:solidFill>
                  <a:srgbClr val="1D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lua_pushlstring(L, s+i, j-i+1);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2593A97-8230-4B18-502F-6012541F8E16}"/>
              </a:ext>
            </a:extLst>
          </p:cNvPr>
          <p:cNvSpPr/>
          <p:nvPr/>
        </p:nvSpPr>
        <p:spPr>
          <a:xfrm>
            <a:off x="342782" y="2063496"/>
            <a:ext cx="8801217" cy="11837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36000" bIns="36000" rtlCol="0" anchor="b" anchorCtr="0"/>
          <a:lstStyle/>
          <a:p>
            <a:pPr algn="r"/>
            <a:r>
              <a:rPr lang="zh-CN" altLang="en-US" sz="2800" b="1" dirty="0">
                <a:ln w="1905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⑶</a:t>
            </a:r>
          </a:p>
        </p:txBody>
      </p:sp>
    </p:spTree>
    <p:extLst>
      <p:ext uri="{BB962C8B-B14F-4D97-AF65-F5344CB8AC3E}">
        <p14:creationId xmlns:p14="http://schemas.microsoft.com/office/powerpoint/2010/main" val="370877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10" y="1342310"/>
            <a:ext cx="8934048" cy="4903944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准备工作</a:t>
            </a:r>
          </a:p>
        </p:txBody>
      </p:sp>
    </p:spTree>
    <p:extLst>
      <p:ext uri="{BB962C8B-B14F-4D97-AF65-F5344CB8AC3E}">
        <p14:creationId xmlns:p14="http://schemas.microsoft.com/office/powerpoint/2010/main" val="164085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7146" y="322258"/>
            <a:ext cx="5730515" cy="608614"/>
          </a:xfrm>
        </p:spPr>
        <p:txBody>
          <a:bodyPr>
            <a:normAutofit/>
          </a:bodyPr>
          <a:lstStyle/>
          <a:p>
            <a:r>
              <a:rPr lang="zh-CN" altLang="en-US" noProof="1"/>
              <a:t>练习</a:t>
            </a:r>
            <a:r>
              <a:rPr lang="en-US" altLang="zh-CN" noProof="1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7264" y="1309906"/>
            <a:ext cx="8729472" cy="2217522"/>
          </a:xfrm>
        </p:spPr>
        <p:txBody>
          <a:bodyPr/>
          <a:lstStyle/>
          <a:p>
            <a:pPr marL="274638" indent="-274638"/>
            <a:r>
              <a:rPr lang="zh-CN" alt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lua</a:t>
            </a:r>
            <a:r>
              <a:rPr lang="zh-CN" alt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脚本编写函数，实现根据指定的</a:t>
            </a:r>
            <a:r>
              <a:rPr lang="zh-CN" altLang="en-US" noProof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分隔符</a:t>
            </a:r>
            <a:r>
              <a:rPr lang="zh-CN" alt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分割</a:t>
            </a:r>
            <a:r>
              <a:rPr lang="zh-CN" altLang="en-US" noProof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字符串</a:t>
            </a:r>
            <a:r>
              <a:rPr lang="zh-CN" alt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的功能，函数返回一个保存所有子串的</a:t>
            </a:r>
            <a:r>
              <a:rPr lang="en-US" altLang="zh-CN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zh-CN" alt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。若调用语句为</a:t>
            </a:r>
            <a:r>
              <a:rPr lang="en-US" altLang="zh-CN" noProof="1">
                <a:solidFill>
                  <a:srgbClr val="1D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split(“</a:t>
            </a:r>
            <a:r>
              <a:rPr lang="en-US" altLang="zh-CN" noProof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hi--there</a:t>
            </a:r>
            <a:r>
              <a:rPr lang="en-US" altLang="zh-CN" noProof="1">
                <a:solidFill>
                  <a:srgbClr val="1D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en-US" altLang="zh-CN" noProof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en-US" altLang="zh-CN" noProof="1">
                <a:solidFill>
                  <a:srgbClr val="1D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  <a:r>
              <a:rPr lang="zh-CN" altLang="en-US" noProof="1">
                <a:solidFill>
                  <a:srgbClr val="1D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则返回表</a:t>
            </a:r>
            <a:r>
              <a:rPr lang="en-US" altLang="zh-CN" noProof="1">
                <a:solidFill>
                  <a:srgbClr val="1D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{"hi", "", "there"}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648" y="4385556"/>
            <a:ext cx="3077193" cy="1695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8" name="组合 7"/>
          <p:cNvGrpSpPr/>
          <p:nvPr/>
        </p:nvGrpSpPr>
        <p:grpSpPr>
          <a:xfrm>
            <a:off x="1259967" y="3422490"/>
            <a:ext cx="3312033" cy="3317309"/>
            <a:chOff x="1259967" y="3263994"/>
            <a:chExt cx="3312033" cy="3317309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59967" y="3693210"/>
              <a:ext cx="3312033" cy="28880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7" name="文本框 6"/>
            <p:cNvSpPr txBox="1"/>
            <p:nvPr/>
          </p:nvSpPr>
          <p:spPr>
            <a:xfrm>
              <a:off x="1259967" y="3263994"/>
              <a:ext cx="1133644" cy="46166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test.lua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806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93"/>
            <a:ext cx="9010970" cy="590261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975343" y="5657671"/>
            <a:ext cx="6035627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main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函数中：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dirty="0" err="1">
                <a:solidFill>
                  <a:srgbClr val="6F008A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lua_register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pluaState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"split"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CforLUA_split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2400" dirty="0" err="1">
                <a:solidFill>
                  <a:srgbClr val="6F008A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luaL_dofile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pluaState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"</a:t>
            </a:r>
            <a:r>
              <a:rPr lang="en-US" altLang="zh-CN" sz="2400" dirty="0" err="1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test.lua</a:t>
            </a:r>
            <a:r>
              <a:rPr lang="en-US" altLang="zh-CN" sz="2400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"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);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76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7146" y="322258"/>
            <a:ext cx="5730515" cy="608614"/>
          </a:xfrm>
        </p:spPr>
        <p:txBody>
          <a:bodyPr>
            <a:normAutofit/>
          </a:bodyPr>
          <a:lstStyle/>
          <a:p>
            <a:r>
              <a:rPr lang="zh-CN" altLang="en-GB" noProof="1"/>
              <a:t>字符串</a:t>
            </a:r>
            <a:r>
              <a:rPr lang="zh-CN" altLang="en-US" noProof="1"/>
              <a:t>连接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33685"/>
            <a:ext cx="9144000" cy="5171420"/>
          </a:xfrm>
        </p:spPr>
        <p:txBody>
          <a:bodyPr/>
          <a:lstStyle/>
          <a:p>
            <a:pPr marL="274638" indent="-274638" algn="just">
              <a:spcBef>
                <a:spcPct val="0"/>
              </a:spcBef>
            </a:pPr>
            <a:r>
              <a:rPr lang="en-US" altLang="zh-CN" dirty="0"/>
              <a:t>C API </a:t>
            </a:r>
            <a:r>
              <a:rPr lang="zh-CN" altLang="en-US" dirty="0"/>
              <a:t>中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对基本字符串操作的支持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字符串连接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638" indent="0">
              <a:spcBef>
                <a:spcPct val="0"/>
              </a:spcBef>
              <a:buNone/>
              <a:tabLst>
                <a:tab pos="274638" algn="l"/>
              </a:tabLst>
            </a:pPr>
            <a:r>
              <a:rPr lang="en-US" altLang="zh-CN" sz="2400" dirty="0">
                <a:solidFill>
                  <a:srgbClr val="1D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lua_concat</a:t>
            </a:r>
            <a:r>
              <a:rPr lang="en-US" altLang="zh-CN" sz="2400" dirty="0">
                <a:solidFill>
                  <a:srgbClr val="1D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1D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lua_State</a:t>
            </a:r>
            <a:r>
              <a:rPr lang="en-US" altLang="zh-CN" sz="2400" dirty="0">
                <a:solidFill>
                  <a:srgbClr val="1D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rgbClr val="1D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solidFill>
                  <a:srgbClr val="1D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1D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1D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altLang="zh-CN" sz="2400" dirty="0">
                <a:solidFill>
                  <a:srgbClr val="1D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4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连接</a:t>
            </a:r>
            <a:r>
              <a:rPr lang="en-US" altLang="zh-CN" sz="24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并弹出</a:t>
            </a:r>
            <a:r>
              <a:rPr lang="en-US" altLang="zh-CN" sz="24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栈顶的</a:t>
            </a:r>
            <a:r>
              <a:rPr lang="en-US" altLang="zh-CN" sz="24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个值，将连接结果入栈</a:t>
            </a:r>
            <a:r>
              <a:rPr lang="en-US" altLang="zh-CN" sz="24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4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altLang="zh-CN" sz="2400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等价于Lua中的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..</a:t>
            </a:r>
            <a:r>
              <a:rPr lang="en-US" altLang="zh-CN" sz="2400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操作符</a:t>
            </a:r>
            <a:r>
              <a:rPr lang="zh-CN" altLang="en-US" sz="24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，会</a:t>
            </a:r>
            <a:r>
              <a:rPr lang="en-US" altLang="zh-CN" sz="2400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自动将数字转换成字符串</a:t>
            </a:r>
            <a:endParaRPr lang="en-US" altLang="zh-CN" sz="2400" b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638" indent="0">
              <a:buNone/>
              <a:tabLst>
                <a:tab pos="274638" algn="l"/>
              </a:tabLst>
            </a:pP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 *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lua_pushfstring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lua_State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 *</a:t>
            </a:r>
            <a:r>
              <a:rPr lang="en-US" altLang="zh-CN" dirty="0" err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fmt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...);</a:t>
            </a:r>
          </a:p>
          <a:p>
            <a:pPr marL="274638" lvl="2" indent="0">
              <a:spcBef>
                <a:spcPts val="0"/>
              </a:spcBef>
              <a:buNone/>
              <a:tabLst>
                <a:tab pos="274638" algn="l"/>
              </a:tabLst>
            </a:pPr>
            <a:r>
              <a:rPr lang="en-US" altLang="zh-CN" sz="24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//</a:t>
            </a:r>
            <a:r>
              <a:rPr lang="zh-CN" altLang="en-US" sz="24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将格式化字符串推送到堆栈，并返回指向此字符串的指针。</a:t>
            </a:r>
            <a:endParaRPr lang="en-US" altLang="zh-CN" sz="2400" b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宋体" panose="02010600030101010101" pitchFamily="2" charset="-122"/>
            </a:endParaRPr>
          </a:p>
          <a:p>
            <a:pPr marL="274638" lvl="2" indent="0">
              <a:spcBef>
                <a:spcPts val="0"/>
              </a:spcBef>
              <a:buNone/>
              <a:tabLst>
                <a:tab pos="274638" algn="l"/>
              </a:tabLst>
            </a:pPr>
            <a:r>
              <a:rPr lang="en-US" altLang="zh-CN" sz="24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//</a:t>
            </a:r>
            <a:r>
              <a:rPr lang="zh-CN" altLang="en-US" sz="24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似于</a:t>
            </a:r>
            <a:r>
              <a:rPr lang="en-US" altLang="zh-CN" sz="24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C</a:t>
            </a:r>
            <a:r>
              <a:rPr lang="zh-CN" altLang="en-US" sz="24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语言中的</a:t>
            </a:r>
            <a:r>
              <a:rPr lang="en-US" altLang="zh-CN" sz="2400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sprintf</a:t>
            </a:r>
            <a:r>
              <a:rPr lang="zh-CN" altLang="en-US" sz="24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，但不需要提供这个新字符串的缓冲数组，</a:t>
            </a:r>
            <a:r>
              <a:rPr lang="en-US" altLang="zh-CN" sz="2400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Lua</a:t>
            </a:r>
            <a:r>
              <a:rPr lang="zh-CN" altLang="en-US" sz="24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会按实际需要的大小动态地创建新的字符串，无需担心缓冲区溢出等问题。</a:t>
            </a:r>
            <a:endParaRPr lang="en-US" altLang="zh-CN" sz="2400" b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638" indent="0">
              <a:spcBef>
                <a:spcPts val="0"/>
              </a:spcBef>
              <a:buNone/>
              <a:tabLst>
                <a:tab pos="274638" algn="l"/>
              </a:tabLst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61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7146" y="322258"/>
            <a:ext cx="5730515" cy="608614"/>
          </a:xfrm>
        </p:spPr>
        <p:txBody>
          <a:bodyPr>
            <a:normAutofit/>
          </a:bodyPr>
          <a:lstStyle/>
          <a:p>
            <a:r>
              <a:rPr lang="zh-CN" altLang="en-US" noProof="1">
                <a:sym typeface="+mn-ea"/>
              </a:rPr>
              <a:t>字符串</a:t>
            </a:r>
            <a:r>
              <a:rPr lang="zh-CN" altLang="en-US" noProof="1"/>
              <a:t>缓冲机制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536" y="1398276"/>
            <a:ext cx="8981150" cy="4965948"/>
          </a:xfrm>
        </p:spPr>
        <p:txBody>
          <a:bodyPr/>
          <a:lstStyle/>
          <a:p>
            <a:pPr marL="182563" indent="-182563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当要连接的字符串或字符较多时，仅依靠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lua_concat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lua_pushfstring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这种逐个的连接方式效率会很低。为了高效地实现连接，可以使用辅助库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lauxlib.h</a:t>
            </a:r>
            <a:r>
              <a:rPr lang="zh-CN" altLang="en-US" dirty="0"/>
              <a:t>定义的</a:t>
            </a:r>
            <a:r>
              <a:rPr lang="en-US" altLang="zh-CN" dirty="0"/>
              <a:t>API</a:t>
            </a:r>
            <a:r>
              <a:rPr lang="zh-CN" altLang="en-US" dirty="0"/>
              <a:t>函数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marL="182563" indent="-182563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数据类型：</a:t>
            </a:r>
            <a:r>
              <a:rPr lang="en-US" altLang="zh-CN" b="1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luaL_Buffer</a:t>
            </a:r>
            <a:r>
              <a:rPr lang="en-US" altLang="zh-CN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dirty="0">
                <a:solidFill>
                  <a:srgbClr val="1D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52425" indent="-352425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Lauxlib.h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提供的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缓冲机制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，包含两个层面的缓冲：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2300" lvl="1" indent="-268288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在本地缓冲区中收集字符串，本地缓冲区满了以后，将结果传递给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（通过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lua_pushlstring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 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2300" lvl="1" indent="-268288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lua_concat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或其它算法来连接多次缓冲区填满后的结果。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20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7146" y="322258"/>
            <a:ext cx="5730515" cy="608614"/>
          </a:xfrm>
        </p:spPr>
        <p:txBody>
          <a:bodyPr>
            <a:normAutofit/>
          </a:bodyPr>
          <a:lstStyle/>
          <a:p>
            <a:r>
              <a:rPr lang="zh-CN" altLang="en-US" noProof="1">
                <a:sym typeface="+mn-ea"/>
              </a:rPr>
              <a:t>字符串</a:t>
            </a:r>
            <a:r>
              <a:rPr lang="zh-CN" altLang="en-US" noProof="1"/>
              <a:t>缓冲机制使用步骤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074" y="1575061"/>
            <a:ext cx="8456894" cy="3630924"/>
          </a:xfrm>
        </p:spPr>
        <p:txBody>
          <a:bodyPr/>
          <a:lstStyle/>
          <a:p>
            <a:pPr marL="622300" lvl="1" indent="-439738">
              <a:buClr>
                <a:srgbClr val="1D4E79"/>
              </a:buClr>
              <a:buSzPct val="90000"/>
              <a:buFont typeface="+mj-ea"/>
              <a:buAutoNum type="circleNumDbPlain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声明一个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luaL_Buffer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变量；</a:t>
            </a:r>
          </a:p>
          <a:p>
            <a:pPr marL="622300" lvl="1" indent="-439738">
              <a:buClr>
                <a:srgbClr val="1D4E79"/>
              </a:buClr>
              <a:buSzPct val="90000"/>
              <a:buFont typeface="+mj-ea"/>
              <a:buAutoNum type="circleNumDbPlain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luaL_buffinit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初始化它；</a:t>
            </a:r>
          </a:p>
          <a:p>
            <a:pPr marL="622300" lvl="1" indent="-439738">
              <a:buClr>
                <a:srgbClr val="1D4E79"/>
              </a:buClr>
              <a:buSzPct val="90000"/>
              <a:buFont typeface="+mj-ea"/>
              <a:buAutoNum type="circleNumDbPlain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调用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luaL_add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*()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系列函数向缓冲区添加字符串；</a:t>
            </a:r>
          </a:p>
          <a:p>
            <a:pPr marL="622300" lvl="1" indent="-439738">
              <a:buClr>
                <a:srgbClr val="1D4E79"/>
              </a:buClr>
              <a:buSzPct val="90000"/>
              <a:buFont typeface="+mj-ea"/>
              <a:buAutoNum type="circleNumDbPlain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调用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luaL_pushresult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更新缓冲区，将最终的结果字符串留在栈顶。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20000"/>
              </a:lnSpc>
              <a:buFontTx/>
              <a:buNone/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zh-CN" altLang="en-US" b="1" dirty="0">
              <a:solidFill>
                <a:srgbClr val="00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01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7146" y="322258"/>
            <a:ext cx="5730515" cy="608614"/>
          </a:xfrm>
        </p:spPr>
        <p:txBody>
          <a:bodyPr>
            <a:normAutofit/>
          </a:bodyPr>
          <a:lstStyle/>
          <a:p>
            <a:r>
              <a:rPr lang="zh-CN" altLang="en-US" noProof="1">
                <a:sym typeface="+mn-ea"/>
              </a:rPr>
              <a:t>字符串</a:t>
            </a:r>
            <a:r>
              <a:rPr lang="zh-CN" altLang="en-US" noProof="1"/>
              <a:t>缓冲机制相关函数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9184" y="1184917"/>
            <a:ext cx="8668512" cy="517142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void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luaL_buffinit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lua_State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*</a:t>
            </a:r>
            <a:r>
              <a:rPr lang="en-US" altLang="zh-CN" sz="24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luaL_Buffer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*</a:t>
            </a:r>
            <a:r>
              <a:rPr lang="en-US" altLang="zh-CN" sz="24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初始化缓冲区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void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luaL_addchar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luaL_Buffer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*</a:t>
            </a:r>
            <a:r>
              <a:rPr lang="en-US" altLang="zh-CN" sz="24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char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将字节添加到缓冲区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void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luaL_addlstring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luaL_Buffer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*</a:t>
            </a:r>
            <a:r>
              <a:rPr lang="en-US" altLang="zh-CN" sz="24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const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char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*</a:t>
            </a:r>
            <a:r>
              <a:rPr lang="en-US" altLang="zh-CN" sz="24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size_t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指定长度的字符串添加到缓冲区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void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luaL_addstring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luaL_Buffer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*</a:t>
            </a:r>
            <a:r>
              <a:rPr lang="en-US" altLang="zh-CN" sz="24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const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char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*</a:t>
            </a:r>
            <a:r>
              <a:rPr lang="en-US" altLang="zh-CN" sz="24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将“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0”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结尾的字符串添加到缓冲区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void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luaL_pushresult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luaL_Buffer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*</a:t>
            </a:r>
            <a:r>
              <a:rPr lang="en-US" altLang="zh-CN" sz="24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完成缓冲区的使用将最后一个字符串保留在 堆栈的顶部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noProof="1"/>
              <a:t>通过这些函数，无需关心缓冲的分配、溢出等细节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82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字符串缓冲使用示例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4122" y="1077244"/>
            <a:ext cx="7886700" cy="606351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参看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源代码中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lstrlib.c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str_upper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函数。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22" y="1658942"/>
            <a:ext cx="8117647" cy="4168834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6043752" y="1687060"/>
            <a:ext cx="3100248" cy="1156466"/>
            <a:chOff x="4939061" y="1111246"/>
            <a:chExt cx="3100248" cy="115646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9061" y="1510132"/>
              <a:ext cx="3100248" cy="75758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" name="文本框 5"/>
            <p:cNvSpPr txBox="1"/>
            <p:nvPr/>
          </p:nvSpPr>
          <p:spPr>
            <a:xfrm>
              <a:off x="4939061" y="1111246"/>
              <a:ext cx="1133644" cy="46166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test.lua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610601" y="5647348"/>
            <a:ext cx="6378669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main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函数中：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dirty="0" err="1">
                <a:solidFill>
                  <a:srgbClr val="6F008A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lua_register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pluaState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"upper"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CforLUA_upper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2400" dirty="0" err="1">
                <a:solidFill>
                  <a:srgbClr val="6F008A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luaL_dofile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pluaState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"</a:t>
            </a:r>
            <a:r>
              <a:rPr lang="en-US" altLang="zh-CN" sz="2400" dirty="0" err="1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test.lua</a:t>
            </a:r>
            <a:r>
              <a:rPr lang="en-US" altLang="zh-CN" sz="2400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"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);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1330" y="6247513"/>
            <a:ext cx="2332670" cy="5797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548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7146" y="322258"/>
            <a:ext cx="5730515" cy="608614"/>
          </a:xfrm>
        </p:spPr>
        <p:txBody>
          <a:bodyPr>
            <a:normAutofit/>
          </a:bodyPr>
          <a:lstStyle/>
          <a:p>
            <a:r>
              <a:rPr lang="zh-CN" altLang="en-US" noProof="1"/>
              <a:t>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2707" y="1374362"/>
            <a:ext cx="7913077" cy="355120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当向缓冲中添加东西时，缓冲会将一些中间结果放到栈中。因此，不应假设栈顶值是和使用缓冲前一样！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虽然可以在使用缓冲的过程中将栈用于其它任务，但这些任务所调用的压入和弹出次数必须相等。</a:t>
            </a:r>
          </a:p>
        </p:txBody>
      </p:sp>
    </p:spTree>
    <p:extLst>
      <p:ext uri="{BB962C8B-B14F-4D97-AF65-F5344CB8AC3E}">
        <p14:creationId xmlns:p14="http://schemas.microsoft.com/office/powerpoint/2010/main" val="429269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>
            <a:spLocks noGrp="1"/>
          </p:cNvSpPr>
          <p:nvPr>
            <p:ph type="ctrTitle" idx="4294967295"/>
          </p:nvPr>
        </p:nvSpPr>
        <p:spPr>
          <a:xfrm>
            <a:off x="2985493" y="2784475"/>
            <a:ext cx="3173015" cy="128905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r">
              <a:defRPr sz="3600">
                <a:solidFill>
                  <a:schemeClr val="tx2"/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zh-CN" sz="4800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THANK YOU</a:t>
            </a:r>
            <a:endParaRPr lang="zh-CN" altLang="en-US" sz="4800" b="1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9522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527408" y="1611755"/>
            <a:ext cx="6040192" cy="4388103"/>
          </a:xfrm>
          <a:prstGeom prst="rect">
            <a:avLst/>
          </a:prstGeom>
          <a:solidFill>
            <a:schemeClr val="bg1"/>
          </a:solidFill>
          <a:ln w="285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altLang="zh-CN" sz="2800" b="1" dirty="0" err="1">
                <a:solidFill>
                  <a:schemeClr val="tx1"/>
                </a:solidFill>
              </a:rPr>
              <a:t>Lua</a:t>
            </a:r>
            <a:r>
              <a:rPr lang="zh-CN" altLang="en-US" sz="2800" b="1" dirty="0">
                <a:solidFill>
                  <a:schemeClr val="tx1"/>
                </a:solidFill>
              </a:rPr>
              <a:t>虚拟机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与</a:t>
            </a:r>
            <a:r>
              <a:rPr lang="en-US" altLang="zh-CN" dirty="0" err="1"/>
              <a:t>Lua</a:t>
            </a:r>
            <a:r>
              <a:rPr lang="zh-CN" altLang="en-US" dirty="0"/>
              <a:t>交互原理</a:t>
            </a:r>
          </a:p>
        </p:txBody>
      </p:sp>
      <p:sp>
        <p:nvSpPr>
          <p:cNvPr id="3" name="矩形 2"/>
          <p:cNvSpPr/>
          <p:nvPr/>
        </p:nvSpPr>
        <p:spPr>
          <a:xfrm>
            <a:off x="64613" y="2649018"/>
            <a:ext cx="1764406" cy="2859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C++</a:t>
            </a:r>
            <a:r>
              <a:rPr lang="zh-CN" altLang="en-US" sz="2800" b="1" dirty="0"/>
              <a:t>程序</a:t>
            </a:r>
          </a:p>
        </p:txBody>
      </p:sp>
      <p:sp>
        <p:nvSpPr>
          <p:cNvPr id="5" name="矩形 4"/>
          <p:cNvSpPr/>
          <p:nvPr/>
        </p:nvSpPr>
        <p:spPr>
          <a:xfrm>
            <a:off x="5807667" y="3629438"/>
            <a:ext cx="2485623" cy="2253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err="1">
                <a:solidFill>
                  <a:schemeClr val="tx1"/>
                </a:solidFill>
              </a:rPr>
              <a:t>Lua</a:t>
            </a:r>
            <a:r>
              <a:rPr lang="zh-CN" altLang="en-US" sz="2800" b="1" dirty="0">
                <a:solidFill>
                  <a:schemeClr val="tx1"/>
                </a:solidFill>
              </a:rPr>
              <a:t>全局表</a:t>
            </a:r>
          </a:p>
        </p:txBody>
      </p:sp>
      <p:sp>
        <p:nvSpPr>
          <p:cNvPr id="6" name="矩形 5"/>
          <p:cNvSpPr/>
          <p:nvPr/>
        </p:nvSpPr>
        <p:spPr>
          <a:xfrm>
            <a:off x="5807667" y="2206323"/>
            <a:ext cx="2531805" cy="965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err="1"/>
              <a:t>Lua</a:t>
            </a:r>
            <a:r>
              <a:rPr lang="zh-CN" altLang="en-US" sz="2800" b="1" dirty="0"/>
              <a:t>程序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180673"/>
              </p:ext>
            </p:extLst>
          </p:nvPr>
        </p:nvGraphicFramePr>
        <p:xfrm>
          <a:off x="2762958" y="3324111"/>
          <a:ext cx="2185115" cy="2606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5115">
                  <a:extLst>
                    <a:ext uri="{9D8B030D-6E8A-4147-A177-3AD203B41FA5}">
                      <a16:colId xmlns:a16="http://schemas.microsoft.com/office/drawing/2014/main" val="3545763876"/>
                    </a:ext>
                  </a:extLst>
                </a:gridCol>
              </a:tblGrid>
              <a:tr h="65163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917849"/>
                  </a:ext>
                </a:extLst>
              </a:tr>
              <a:tr h="65163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96273"/>
                  </a:ext>
                </a:extLst>
              </a:tr>
              <a:tr h="65163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344040"/>
                  </a:ext>
                </a:extLst>
              </a:tr>
              <a:tr h="65163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376037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2762958" y="2649018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/>
              <a:t>Lua</a:t>
            </a:r>
            <a:r>
              <a:rPr lang="zh-CN" altLang="en-US" sz="2800" b="1" dirty="0"/>
              <a:t>虚拟栈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1841898" y="3629438"/>
            <a:ext cx="933939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4948073" y="4337776"/>
            <a:ext cx="864000" cy="1287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4945870" y="4917326"/>
            <a:ext cx="870440" cy="2816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1841898" y="4299139"/>
            <a:ext cx="933939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rot="5400000" flipV="1">
            <a:off x="6253657" y="3405488"/>
            <a:ext cx="468000" cy="1287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rot="16200000">
            <a:off x="6638279" y="3383310"/>
            <a:ext cx="468000" cy="1287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450134" y="538551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Consolas" panose="020B0609020204030204" pitchFamily="49" charset="0"/>
              </a:rPr>
              <a:t>1</a:t>
            </a:r>
            <a:endParaRPr lang="zh-CN" altLang="en-US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61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7147" y="322258"/>
            <a:ext cx="5748602" cy="608614"/>
          </a:xfrm>
        </p:spPr>
        <p:txBody>
          <a:bodyPr>
            <a:normAutofit/>
          </a:bodyPr>
          <a:lstStyle/>
          <a:p>
            <a:r>
              <a:rPr lang="zh-CN" altLang="en-US" dirty="0"/>
              <a:t>回顾</a:t>
            </a:r>
            <a:r>
              <a:rPr lang="en-US" altLang="zh-CN" dirty="0"/>
              <a:t>——C</a:t>
            </a:r>
            <a:r>
              <a:rPr lang="zh-CN" altLang="en-US" dirty="0"/>
              <a:t>调用</a:t>
            </a:r>
            <a:r>
              <a:rPr lang="en-US" altLang="zh-CN" dirty="0" err="1"/>
              <a:t>Lua</a:t>
            </a:r>
            <a:r>
              <a:rPr lang="zh-CN" altLang="en-US" dirty="0"/>
              <a:t>函数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77" y="930872"/>
            <a:ext cx="4832323" cy="2566416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778" y="2506662"/>
            <a:ext cx="7886700" cy="4351338"/>
          </a:xfrm>
        </p:spPr>
        <p:txBody>
          <a:bodyPr/>
          <a:lstStyle/>
          <a:p>
            <a:pPr marL="0" indent="0">
              <a:buClr>
                <a:srgbClr val="4679A7"/>
              </a:buClr>
              <a:buSzPct val="90000"/>
              <a:buNone/>
            </a:pPr>
            <a:r>
              <a:rPr lang="zh-CN" alt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先</a:t>
            </a:r>
            <a:r>
              <a:rPr lang="zh-CN" altLang="en-US" sz="32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执行脚本</a:t>
            </a:r>
            <a:endParaRPr lang="en-US" altLang="zh-CN" sz="3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Clr>
                <a:srgbClr val="4679A7"/>
              </a:buClr>
              <a:buSzPct val="90000"/>
              <a:buFont typeface="+mj-ea"/>
              <a:buAutoNum type="circleNumDbPlain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将被调用的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函数入栈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536575">
              <a:buClr>
                <a:srgbClr val="4679A7"/>
              </a:buClr>
              <a:buSzPct val="90000"/>
              <a:buNone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依次将所有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实参入栈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Clr>
                <a:srgbClr val="4679A7"/>
              </a:buClr>
              <a:buSzPct val="90000"/>
              <a:buFont typeface="+mj-ea"/>
              <a:buAutoNum type="circleNumDbPlain" startAt="2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3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lua_pcall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调用函数；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Clr>
                <a:srgbClr val="4679A7"/>
              </a:buClr>
              <a:buSzPct val="90000"/>
              <a:buFont typeface="+mj-ea"/>
              <a:buAutoNum type="circleNumDbPlain" startAt="2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从栈中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函数执行返回的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19943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527408" y="1256155"/>
            <a:ext cx="6040192" cy="4388103"/>
          </a:xfrm>
          <a:prstGeom prst="rect">
            <a:avLst/>
          </a:prstGeom>
          <a:solidFill>
            <a:schemeClr val="bg1"/>
          </a:solidFill>
          <a:ln w="285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altLang="zh-CN" sz="2800" b="1" dirty="0" err="1">
                <a:solidFill>
                  <a:schemeClr val="tx1"/>
                </a:solidFill>
              </a:rPr>
              <a:t>Lua</a:t>
            </a:r>
            <a:r>
              <a:rPr lang="zh-CN" altLang="en-US" sz="2800" b="1" dirty="0">
                <a:solidFill>
                  <a:schemeClr val="tx1"/>
                </a:solidFill>
              </a:rPr>
              <a:t>虚拟机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++</a:t>
            </a:r>
            <a:r>
              <a:rPr lang="zh-CN" altLang="en-US" dirty="0" smtClean="0"/>
              <a:t>调用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函数过程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4613" y="2293418"/>
            <a:ext cx="1764406" cy="2859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altLang="zh-CN" sz="2800" b="1" dirty="0"/>
              <a:t>C++</a:t>
            </a:r>
            <a:r>
              <a:rPr lang="zh-CN" altLang="en-US" sz="2800" b="1" dirty="0"/>
              <a:t>程序</a:t>
            </a:r>
          </a:p>
        </p:txBody>
      </p:sp>
      <p:sp>
        <p:nvSpPr>
          <p:cNvPr id="5" name="矩形 4"/>
          <p:cNvSpPr/>
          <p:nvPr/>
        </p:nvSpPr>
        <p:spPr>
          <a:xfrm>
            <a:off x="5807667" y="3273838"/>
            <a:ext cx="2687432" cy="2253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altLang="zh-CN" sz="2800" b="1" dirty="0" err="1">
                <a:solidFill>
                  <a:schemeClr val="tx1"/>
                </a:solidFill>
              </a:rPr>
              <a:t>Lua</a:t>
            </a:r>
            <a:r>
              <a:rPr lang="zh-CN" altLang="en-US" sz="2800" b="1" dirty="0">
                <a:solidFill>
                  <a:schemeClr val="tx1"/>
                </a:solidFill>
              </a:rPr>
              <a:t>全局表</a:t>
            </a:r>
          </a:p>
        </p:txBody>
      </p:sp>
      <p:sp>
        <p:nvSpPr>
          <p:cNvPr id="6" name="矩形 5"/>
          <p:cNvSpPr/>
          <p:nvPr/>
        </p:nvSpPr>
        <p:spPr>
          <a:xfrm>
            <a:off x="5807667" y="1850723"/>
            <a:ext cx="2531805" cy="965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err="1"/>
              <a:t>Lua</a:t>
            </a:r>
            <a:r>
              <a:rPr lang="zh-CN" altLang="en-US" sz="2800" b="1" dirty="0"/>
              <a:t>程序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602217"/>
              </p:ext>
            </p:extLst>
          </p:nvPr>
        </p:nvGraphicFramePr>
        <p:xfrm>
          <a:off x="2762958" y="2968511"/>
          <a:ext cx="2185115" cy="2606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5115">
                  <a:extLst>
                    <a:ext uri="{9D8B030D-6E8A-4147-A177-3AD203B41FA5}">
                      <a16:colId xmlns:a16="http://schemas.microsoft.com/office/drawing/2014/main" val="3545763876"/>
                    </a:ext>
                  </a:extLst>
                </a:gridCol>
              </a:tblGrid>
              <a:tr h="65163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917849"/>
                  </a:ext>
                </a:extLst>
              </a:tr>
              <a:tr h="65163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96273"/>
                  </a:ext>
                </a:extLst>
              </a:tr>
              <a:tr h="65163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344040"/>
                  </a:ext>
                </a:extLst>
              </a:tr>
              <a:tr h="65163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376037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2762958" y="2293418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/>
              <a:t>Lua</a:t>
            </a:r>
            <a:r>
              <a:rPr lang="zh-CN" altLang="en-US" sz="2800" b="1" dirty="0"/>
              <a:t>虚拟栈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1841898" y="3273838"/>
            <a:ext cx="933939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4948073" y="3982176"/>
            <a:ext cx="864000" cy="1287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4945870" y="4561726"/>
            <a:ext cx="870440" cy="2816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1841898" y="3943539"/>
            <a:ext cx="933939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rot="5400000" flipV="1">
            <a:off x="6253657" y="3049888"/>
            <a:ext cx="468000" cy="1287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rot="16200000">
            <a:off x="6638279" y="3027710"/>
            <a:ext cx="468000" cy="1287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5771276" y="3304399"/>
            <a:ext cx="27776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luasumP</a:t>
            </a:r>
            <a:r>
              <a:rPr lang="en-US" altLang="zh-CN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function(…)</a:t>
            </a: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…</a:t>
            </a:r>
          </a:p>
          <a:p>
            <a:r>
              <a:rPr lang="en-US" altLang="zh-C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</a:t>
            </a:r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741088" y="4928720"/>
            <a:ext cx="220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function(…)</a:t>
            </a:r>
          </a:p>
          <a:p>
            <a:pPr>
              <a:lnSpc>
                <a:spcPct val="50000"/>
              </a:lnSpc>
            </a:pPr>
            <a:r>
              <a:rPr lang="en-US" altLang="zh-CN" dirty="0" smtClean="0"/>
              <a:t>  …</a:t>
            </a:r>
          </a:p>
          <a:p>
            <a:pPr>
              <a:lnSpc>
                <a:spcPct val="50000"/>
              </a:lnSpc>
            </a:pPr>
            <a:r>
              <a:rPr lang="en-US" altLang="zh-CN" dirty="0" smtClean="0"/>
              <a:t>end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35555" y="2264898"/>
            <a:ext cx="410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endParaRPr lang="zh-CN" altLang="en-US" sz="2400" b="1" dirty="0">
              <a:solidFill>
                <a:srgbClr val="FFFF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35554" y="2606545"/>
            <a:ext cx="1514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endParaRPr lang="zh-CN" altLang="en-US" sz="2400" b="1" dirty="0">
              <a:solidFill>
                <a:srgbClr val="FFFF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4613" y="3096730"/>
            <a:ext cx="1838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argnum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=3</a:t>
            </a:r>
            <a:endParaRPr lang="zh-CN" altLang="en-US" sz="2400" b="1" dirty="0">
              <a:solidFill>
                <a:srgbClr val="FFFF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4888" y="3586915"/>
            <a:ext cx="1838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2.0, 3.0, 4.0</a:t>
            </a:r>
            <a:endParaRPr lang="zh-CN" altLang="en-US" sz="2400" dirty="0">
              <a:solidFill>
                <a:srgbClr val="FFFF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778936" y="4397848"/>
            <a:ext cx="2204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2.0</a:t>
            </a:r>
            <a:endParaRPr lang="zh-CN" altLang="en-US" sz="24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790886" y="3719129"/>
            <a:ext cx="2204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3.0</a:t>
            </a:r>
            <a:endParaRPr lang="zh-CN" altLang="en-US" sz="24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799922" y="3046508"/>
            <a:ext cx="2204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4.0</a:t>
            </a:r>
            <a:endParaRPr lang="zh-CN" altLang="en-US" sz="24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079029" y="5057239"/>
            <a:ext cx="2204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9.0</a:t>
            </a:r>
            <a:endParaRPr lang="zh-CN" altLang="en-US" sz="2400" b="1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079029" y="4372656"/>
            <a:ext cx="2204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24.0</a:t>
            </a:r>
            <a:endParaRPr lang="zh-CN" altLang="en-US" sz="2400" b="1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54891" y="2264898"/>
            <a:ext cx="1212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lang="en-US" altLang="zh-CN" sz="24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9.0</a:t>
            </a:r>
            <a:endParaRPr lang="zh-CN" altLang="en-US" sz="2400" b="1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67615" y="2675317"/>
            <a:ext cx="1212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lang="en-US" altLang="zh-CN" sz="24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24.0</a:t>
            </a:r>
            <a:endParaRPr lang="zh-CN" altLang="en-US" sz="2400" b="1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048339" y="5987485"/>
            <a:ext cx="6340197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6F008A"/>
                </a:solidFill>
                <a:latin typeface="tim"/>
                <a:ea typeface="Tahoma" panose="020B0604030504040204" pitchFamily="34" charset="0"/>
                <a:cs typeface="Tahoma" panose="020B0604030504040204" pitchFamily="34" charset="0"/>
              </a:rPr>
              <a:t>luaL_dofile</a:t>
            </a:r>
            <a:r>
              <a:rPr lang="en-US" altLang="zh-CN" sz="2400" dirty="0">
                <a:solidFill>
                  <a:srgbClr val="000000"/>
                </a:solidFill>
                <a:latin typeface="tim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tim"/>
                <a:ea typeface="Tahoma" panose="020B0604030504040204" pitchFamily="34" charset="0"/>
                <a:cs typeface="Tahoma" panose="020B0604030504040204" pitchFamily="34" charset="0"/>
              </a:rPr>
              <a:t>pluaState</a:t>
            </a:r>
            <a:r>
              <a:rPr lang="en-US" altLang="zh-CN" sz="2400" dirty="0">
                <a:solidFill>
                  <a:srgbClr val="000000"/>
                </a:solidFill>
                <a:latin typeface="tim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zh-CN" sz="2400" dirty="0">
                <a:solidFill>
                  <a:srgbClr val="A31515"/>
                </a:solidFill>
                <a:latin typeface="tim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lang="en-US" altLang="zh-CN" sz="2400" dirty="0" err="1">
                <a:solidFill>
                  <a:srgbClr val="A31515"/>
                </a:solidFill>
                <a:latin typeface="tim"/>
                <a:ea typeface="Tahoma" panose="020B0604030504040204" pitchFamily="34" charset="0"/>
                <a:cs typeface="Tahoma" panose="020B0604030504040204" pitchFamily="34" charset="0"/>
              </a:rPr>
              <a:t>func.lua</a:t>
            </a:r>
            <a:r>
              <a:rPr lang="en-US" altLang="zh-CN" sz="2400" dirty="0" smtClean="0">
                <a:solidFill>
                  <a:srgbClr val="A31515"/>
                </a:solidFill>
                <a:latin typeface="tim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lang="en-US" altLang="zh-CN" sz="2400" dirty="0" smtClean="0">
                <a:solidFill>
                  <a:srgbClr val="000000"/>
                </a:solidFill>
                <a:latin typeface="tim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</a:p>
          <a:p>
            <a:r>
              <a:rPr lang="en-US" altLang="zh-CN" sz="2400" dirty="0" err="1">
                <a:solidFill>
                  <a:srgbClr val="000000"/>
                </a:solidFill>
                <a:latin typeface="tim"/>
                <a:ea typeface="Tahoma" panose="020B0604030504040204" pitchFamily="34" charset="0"/>
                <a:cs typeface="Tahoma" panose="020B0604030504040204" pitchFamily="34" charset="0"/>
              </a:rPr>
              <a:t>sumP</a:t>
            </a:r>
            <a:r>
              <a:rPr lang="en-US" altLang="zh-CN" sz="2400" dirty="0">
                <a:solidFill>
                  <a:srgbClr val="000000"/>
                </a:solidFill>
                <a:latin typeface="tim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tim"/>
                <a:ea typeface="Tahoma" panose="020B0604030504040204" pitchFamily="34" charset="0"/>
                <a:cs typeface="Tahoma" panose="020B0604030504040204" pitchFamily="34" charset="0"/>
              </a:rPr>
              <a:t>pluaState</a:t>
            </a:r>
            <a:r>
              <a:rPr lang="en-US" altLang="zh-CN" sz="2400" dirty="0">
                <a:solidFill>
                  <a:srgbClr val="000000"/>
                </a:solidFill>
                <a:latin typeface="tim"/>
                <a:ea typeface="Tahoma" panose="020B0604030504040204" pitchFamily="34" charset="0"/>
                <a:cs typeface="Tahoma" panose="020B0604030504040204" pitchFamily="34" charset="0"/>
              </a:rPr>
              <a:t>, s, p, 3, 2.0, 3.0, 4.0</a:t>
            </a:r>
            <a:r>
              <a:rPr lang="en-US" altLang="zh-CN" sz="2400" dirty="0" smtClean="0">
                <a:solidFill>
                  <a:srgbClr val="000000"/>
                </a:solidFill>
                <a:latin typeface="tim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  <a:endParaRPr lang="zh-CN" altLang="en-US" sz="2400" dirty="0">
              <a:latin typeface="tim"/>
              <a:cs typeface="Tahoma" panose="020B0604030504040204" pitchFamily="34" charset="0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1447647" y="4537250"/>
            <a:ext cx="799134" cy="1496522"/>
          </a:xfrm>
          <a:prstGeom prst="straightConnector1">
            <a:avLst/>
          </a:prstGeom>
          <a:ln w="38100"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08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2.22222E-6 -1.48148E-6 L 2.22222E-6 -0.07222 " pathEditMode="relative" rAng="0" ptsTypes="AA">
                                      <p:cBhvr>
                                        <p:cTn id="6" dur="12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6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63" fill="hold">
                                          <p:stCondLst>
                                            <p:cond delay="63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63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63" fill="hold">
                                          <p:stCondLst>
                                            <p:cond delay="188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75"/>
                            </p:stCondLst>
                            <p:childTnLst>
                              <p:par>
                                <p:cTn id="1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4.44444E-6 -2.22222E-6 L -4.44444E-6 -0.07222 " pathEditMode="relative" rAng="0" ptsTypes="AA">
                                      <p:cBhvr>
                                        <p:cTn id="20" dur="12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21" dur="6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" dur="63" fill="hold">
                                          <p:stCondLst>
                                            <p:cond delay="63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3" dur="63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4" dur="63" fill="hold">
                                          <p:stCondLst>
                                            <p:cond delay="188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75"/>
                            </p:stCondLst>
                            <p:childTnLst>
                              <p:par>
                                <p:cTn id="2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75"/>
                            </p:stCondLst>
                            <p:childTnLst>
                              <p:par>
                                <p:cTn id="3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75"/>
                            </p:stCondLst>
                            <p:childTnLst>
                              <p:par>
                                <p:cTn id="3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75"/>
                            </p:stCondLst>
                            <p:childTnLst>
                              <p:par>
                                <p:cTn id="4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/>
      <p:bldP spid="17" grpId="1"/>
      <p:bldP spid="19" grpId="0"/>
      <p:bldP spid="24" grpId="0"/>
      <p:bldP spid="25" grpId="0"/>
      <p:bldP spid="26" grpId="0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196" y="216778"/>
            <a:ext cx="4836337" cy="256854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7147" y="322258"/>
            <a:ext cx="5748602" cy="608614"/>
          </a:xfrm>
        </p:spPr>
        <p:txBody>
          <a:bodyPr>
            <a:normAutofit/>
          </a:bodyPr>
          <a:lstStyle/>
          <a:p>
            <a:r>
              <a:rPr lang="zh-CN" altLang="en-US" dirty="0"/>
              <a:t>回顾</a:t>
            </a:r>
            <a:r>
              <a:rPr lang="en-US" altLang="zh-CN" dirty="0"/>
              <a:t>——</a:t>
            </a:r>
            <a:r>
              <a:rPr lang="en-US" altLang="zh-CN" dirty="0" err="1"/>
              <a:t>Lua</a:t>
            </a:r>
            <a:r>
              <a:rPr lang="zh-CN" altLang="en-US" dirty="0"/>
              <a:t>调用</a:t>
            </a:r>
            <a:r>
              <a:rPr lang="en-US" altLang="zh-CN" dirty="0"/>
              <a:t>C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2669254"/>
            <a:ext cx="8790432" cy="4188746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600"/>
              </a:spcBef>
              <a:buClr>
                <a:srgbClr val="4679A7"/>
              </a:buClr>
              <a:buSzPct val="90000"/>
              <a:buFont typeface="+mj-ea"/>
              <a:buAutoNum type="circleNumDbPlain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定义特定要求的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函数；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450850">
              <a:lnSpc>
                <a:spcPct val="100000"/>
              </a:lnSpc>
              <a:spcBef>
                <a:spcPts val="600"/>
              </a:spcBef>
              <a:buClr>
                <a:srgbClr val="4679A7"/>
              </a:buClr>
              <a:buSzPct val="90000"/>
              <a:buNone/>
            </a:pPr>
            <a:r>
              <a:rPr lang="en-US" altLang="zh-CN" b="1" dirty="0" err="1">
                <a:solidFill>
                  <a:srgbClr val="FF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(*</a:t>
            </a:r>
            <a:r>
              <a:rPr lang="en-US" altLang="zh-CN" b="1" dirty="0" err="1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lua_CFunction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 (</a:t>
            </a:r>
            <a:r>
              <a:rPr lang="en-US" altLang="zh-CN" b="1" dirty="0" err="1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lua_State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* L);</a:t>
            </a:r>
          </a:p>
          <a:p>
            <a:pPr marL="638175" lvl="1" indent="-180975">
              <a:lnSpc>
                <a:spcPct val="100000"/>
              </a:lnSpc>
              <a:spcBef>
                <a:spcPts val="600"/>
              </a:spcBef>
              <a:buClr>
                <a:srgbClr val="0000FF"/>
              </a:buClr>
              <a:buSzPct val="100000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函数从栈中获取实参；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8175" lvl="1" indent="-180975">
              <a:lnSpc>
                <a:spcPct val="100000"/>
              </a:lnSpc>
              <a:spcBef>
                <a:spcPts val="600"/>
              </a:spcBef>
              <a:buClr>
                <a:srgbClr val="0000FF"/>
              </a:buClr>
              <a:buSzPct val="100000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调用结束后，将返回结果入栈；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8175" lvl="1" indent="-180975">
              <a:lnSpc>
                <a:spcPct val="100000"/>
              </a:lnSpc>
              <a:spcBef>
                <a:spcPts val="600"/>
              </a:spcBef>
              <a:buClr>
                <a:srgbClr val="0000FF"/>
              </a:buClr>
              <a:buSzPct val="100000"/>
            </a:pPr>
            <a:r>
              <a:rPr lang="zh-CN" altLang="en-US" dirty="0"/>
              <a:t>用来交互的栈不是全局变量，每个函数都有自己的私有栈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00000"/>
              </a:lnSpc>
              <a:spcBef>
                <a:spcPts val="600"/>
              </a:spcBef>
              <a:buClr>
                <a:srgbClr val="4679A7"/>
              </a:buClr>
              <a:buSzPct val="90000"/>
              <a:buFont typeface="+mj-ea"/>
              <a:buAutoNum type="circleNumDbPlain" startAt="2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函数注册为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Lua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函数；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6575" indent="0">
              <a:lnSpc>
                <a:spcPct val="100000"/>
              </a:lnSpc>
              <a:spcBef>
                <a:spcPts val="600"/>
              </a:spcBef>
              <a:buClr>
                <a:srgbClr val="4679A7"/>
              </a:buClr>
              <a:buSzPct val="90000"/>
              <a:buNone/>
            </a:pPr>
            <a:r>
              <a:rPr lang="en-US" altLang="zh-CN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lua_register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lua_fname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C_fname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rgbClr val="4679A7"/>
              </a:buClr>
              <a:buSzPct val="90000"/>
              <a:buNone/>
            </a:pPr>
            <a:r>
              <a:rPr lang="zh-CN" alt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r>
              <a:rPr lang="zh-CN" altLang="en-US" sz="32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执行脚本</a:t>
            </a:r>
            <a:endParaRPr lang="en-US" altLang="zh-CN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08379" y="2890806"/>
            <a:ext cx="5913120" cy="824617"/>
            <a:chOff x="1694688" y="1605432"/>
            <a:chExt cx="5913120" cy="824617"/>
          </a:xfrm>
        </p:grpSpPr>
        <p:sp>
          <p:nvSpPr>
            <p:cNvPr id="5" name="线形标注 2 4"/>
            <p:cNvSpPr/>
            <p:nvPr/>
          </p:nvSpPr>
          <p:spPr>
            <a:xfrm>
              <a:off x="5839968" y="1605432"/>
              <a:ext cx="1767840" cy="457112"/>
            </a:xfrm>
            <a:prstGeom prst="borderCallout2">
              <a:avLst>
                <a:gd name="adj1" fmla="val 45532"/>
                <a:gd name="adj2" fmla="val 1215"/>
                <a:gd name="adj3" fmla="val 39710"/>
                <a:gd name="adj4" fmla="val -157"/>
                <a:gd name="adj5" fmla="val 84141"/>
                <a:gd name="adj6" fmla="val -77525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函数名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694688" y="1954060"/>
              <a:ext cx="2743201" cy="47598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266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527408" y="1205355"/>
            <a:ext cx="6040192" cy="4388103"/>
          </a:xfrm>
          <a:prstGeom prst="rect">
            <a:avLst/>
          </a:prstGeom>
          <a:solidFill>
            <a:schemeClr val="bg1"/>
          </a:solidFill>
          <a:ln w="285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altLang="zh-CN" sz="2800" b="1" dirty="0" err="1">
                <a:solidFill>
                  <a:schemeClr val="tx1"/>
                </a:solidFill>
              </a:rPr>
              <a:t>Lua</a:t>
            </a:r>
            <a:r>
              <a:rPr lang="zh-CN" altLang="en-US" sz="2800" b="1" dirty="0">
                <a:solidFill>
                  <a:schemeClr val="tx1"/>
                </a:solidFill>
              </a:rPr>
              <a:t>虚拟机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Lua</a:t>
            </a:r>
            <a:r>
              <a:rPr lang="zh-CN" altLang="en-US" dirty="0" smtClean="0"/>
              <a:t>调用</a:t>
            </a:r>
            <a:r>
              <a:rPr lang="en-US" altLang="zh-CN" dirty="0"/>
              <a:t>C++</a:t>
            </a:r>
            <a:r>
              <a:rPr lang="zh-CN" altLang="en-US" dirty="0" smtClean="0"/>
              <a:t>函数过程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4613" y="2242618"/>
            <a:ext cx="2050450" cy="2859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altLang="zh-CN" sz="2800" b="1" dirty="0"/>
              <a:t>C++</a:t>
            </a:r>
            <a:r>
              <a:rPr lang="zh-CN" altLang="en-US" sz="2800" b="1" dirty="0"/>
              <a:t>程序</a:t>
            </a:r>
          </a:p>
        </p:txBody>
      </p:sp>
      <p:sp>
        <p:nvSpPr>
          <p:cNvPr id="5" name="矩形 4"/>
          <p:cNvSpPr/>
          <p:nvPr/>
        </p:nvSpPr>
        <p:spPr>
          <a:xfrm>
            <a:off x="5807667" y="3223038"/>
            <a:ext cx="2687432" cy="2253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altLang="zh-CN" sz="2800" b="1" dirty="0" err="1">
                <a:solidFill>
                  <a:schemeClr val="tx1"/>
                </a:solidFill>
              </a:rPr>
              <a:t>Lua</a:t>
            </a:r>
            <a:r>
              <a:rPr lang="zh-CN" altLang="en-US" sz="2800" b="1" dirty="0">
                <a:solidFill>
                  <a:schemeClr val="tx1"/>
                </a:solidFill>
              </a:rPr>
              <a:t>全局表</a:t>
            </a:r>
          </a:p>
        </p:txBody>
      </p:sp>
      <p:sp>
        <p:nvSpPr>
          <p:cNvPr id="6" name="矩形 5"/>
          <p:cNvSpPr/>
          <p:nvPr/>
        </p:nvSpPr>
        <p:spPr>
          <a:xfrm>
            <a:off x="5181420" y="1799923"/>
            <a:ext cx="3313677" cy="965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altLang="zh-CN" sz="2800" b="1" dirty="0" err="1"/>
              <a:t>Lua</a:t>
            </a:r>
            <a:r>
              <a:rPr lang="zh-CN" altLang="en-US" sz="2800" b="1" dirty="0"/>
              <a:t>程序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533959"/>
              </p:ext>
            </p:extLst>
          </p:nvPr>
        </p:nvGraphicFramePr>
        <p:xfrm>
          <a:off x="2762958" y="2917711"/>
          <a:ext cx="2185115" cy="2606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5115">
                  <a:extLst>
                    <a:ext uri="{9D8B030D-6E8A-4147-A177-3AD203B41FA5}">
                      <a16:colId xmlns:a16="http://schemas.microsoft.com/office/drawing/2014/main" val="3545763876"/>
                    </a:ext>
                  </a:extLst>
                </a:gridCol>
              </a:tblGrid>
              <a:tr h="65163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917849"/>
                  </a:ext>
                </a:extLst>
              </a:tr>
              <a:tr h="65163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96273"/>
                  </a:ext>
                </a:extLst>
              </a:tr>
              <a:tr h="65163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344040"/>
                  </a:ext>
                </a:extLst>
              </a:tr>
              <a:tr h="65163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376037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2716310" y="1833350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/>
              <a:t>Lua</a:t>
            </a:r>
            <a:r>
              <a:rPr lang="zh-CN" altLang="en-US" sz="2800" b="1" dirty="0"/>
              <a:t>虚拟栈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1841898" y="3223038"/>
            <a:ext cx="933939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4948073" y="3931376"/>
            <a:ext cx="864000" cy="1287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4945870" y="4510926"/>
            <a:ext cx="870440" cy="2816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1841898" y="3892739"/>
            <a:ext cx="933939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rot="5400000" flipV="1">
            <a:off x="6253657" y="2999088"/>
            <a:ext cx="468000" cy="1287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rot="16200000">
            <a:off x="6638279" y="2976910"/>
            <a:ext cx="468000" cy="1287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-14042" y="2282880"/>
            <a:ext cx="2161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FF00"/>
                </a:solidFill>
              </a:rPr>
              <a:t>定义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C_adds</a:t>
            </a:r>
            <a:r>
              <a:rPr lang="zh-CN" altLang="en-US" sz="2000" b="1" dirty="0" smtClean="0">
                <a:solidFill>
                  <a:srgbClr val="FFFF00"/>
                </a:solidFill>
              </a:rPr>
              <a:t>函数</a:t>
            </a:r>
            <a:endParaRPr lang="zh-CN" altLang="en-US" sz="2000" dirty="0">
              <a:solidFill>
                <a:srgbClr val="FFFF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0762" y="3121857"/>
            <a:ext cx="1514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</a:t>
            </a:r>
            <a:endParaRPr lang="zh-CN" altLang="en-US" sz="2400" b="1" dirty="0">
              <a:solidFill>
                <a:srgbClr val="FFFF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8224" y="3563027"/>
            <a:ext cx="1838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n=4</a:t>
            </a:r>
            <a:endParaRPr lang="zh-CN" altLang="en-US" sz="2400" b="1" dirty="0">
              <a:solidFill>
                <a:srgbClr val="FFFF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767730" y="4993026"/>
            <a:ext cx="2204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5.2</a:t>
            </a:r>
            <a:endParaRPr lang="zh-CN" altLang="en-US" sz="24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779680" y="4314307"/>
            <a:ext cx="2204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3.2</a:t>
            </a:r>
            <a:endParaRPr lang="zh-CN" altLang="en-US" sz="24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788716" y="3641686"/>
            <a:ext cx="2204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zh-CN" altLang="en-US" sz="24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13158" y="3133062"/>
            <a:ext cx="1212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lang="en-US" altLang="zh-CN" sz="24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12.1</a:t>
            </a:r>
            <a:endParaRPr lang="zh-CN" altLang="en-US" sz="2400" b="1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3857" y="2651290"/>
            <a:ext cx="1390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register</a:t>
            </a:r>
            <a:endParaRPr lang="zh-CN" altLang="en-US" sz="2400" b="1" dirty="0">
              <a:solidFill>
                <a:srgbClr val="FFFF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771275" y="3253599"/>
            <a:ext cx="27238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adds</a:t>
            </a:r>
            <a:r>
              <a:rPr lang="en-US" altLang="zh-CN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function(…)</a:t>
            </a:r>
          </a:p>
          <a:p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…</a:t>
            </a:r>
          </a:p>
          <a:p>
            <a:r>
              <a:rPr lang="en-US" altLang="zh-CN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</a:t>
            </a:r>
            <a:endParaRPr lang="zh-CN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798781" y="3021658"/>
            <a:ext cx="2204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0.1</a:t>
            </a:r>
            <a:endParaRPr lang="zh-CN" altLang="en-US" sz="24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任意多边形 42"/>
          <p:cNvSpPr/>
          <p:nvPr/>
        </p:nvSpPr>
        <p:spPr>
          <a:xfrm>
            <a:off x="1348804" y="1895579"/>
            <a:ext cx="4458864" cy="1535151"/>
          </a:xfrm>
          <a:custGeom>
            <a:avLst/>
            <a:gdLst>
              <a:gd name="connsiteX0" fmla="*/ 0 w 4051300"/>
              <a:gd name="connsiteY0" fmla="*/ 528471 h 884071"/>
              <a:gd name="connsiteX1" fmla="*/ 2717800 w 4051300"/>
              <a:gd name="connsiteY1" fmla="*/ 7771 h 884071"/>
              <a:gd name="connsiteX2" fmla="*/ 4051300 w 4051300"/>
              <a:gd name="connsiteY2" fmla="*/ 884071 h 884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51300" h="884071">
                <a:moveTo>
                  <a:pt x="0" y="528471"/>
                </a:moveTo>
                <a:cubicBezTo>
                  <a:pt x="1021291" y="238487"/>
                  <a:pt x="2042583" y="-51496"/>
                  <a:pt x="2717800" y="7771"/>
                </a:cubicBezTo>
                <a:cubicBezTo>
                  <a:pt x="3393017" y="67038"/>
                  <a:pt x="3722158" y="475554"/>
                  <a:pt x="4051300" y="884071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5181420" y="1773104"/>
            <a:ext cx="32246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print(</a:t>
            </a:r>
            <a:r>
              <a:rPr lang="en-US" altLang="zh-CN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adds</a:t>
            </a:r>
            <a:r>
              <a:rPr lang="en-US" altLang="zh-CN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(5.2, 3.2, 4,0.1))</a:t>
            </a:r>
            <a:endParaRPr lang="zh-CN" altLang="en-US" sz="20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61512"/>
              </p:ext>
            </p:extLst>
          </p:nvPr>
        </p:nvGraphicFramePr>
        <p:xfrm>
          <a:off x="2755900" y="2390309"/>
          <a:ext cx="2189970" cy="596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9970">
                  <a:extLst>
                    <a:ext uri="{9D8B030D-6E8A-4147-A177-3AD203B41FA5}">
                      <a16:colId xmlns:a16="http://schemas.microsoft.com/office/drawing/2014/main" val="3931334420"/>
                    </a:ext>
                  </a:extLst>
                </a:gridCol>
              </a:tblGrid>
              <a:tr h="59658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497485"/>
                  </a:ext>
                </a:extLst>
              </a:tr>
            </a:tbl>
          </a:graphicData>
        </a:graphic>
      </p:graphicFrame>
      <p:sp>
        <p:nvSpPr>
          <p:cNvPr id="30" name="文本框 29"/>
          <p:cNvSpPr txBox="1"/>
          <p:nvPr/>
        </p:nvSpPr>
        <p:spPr>
          <a:xfrm>
            <a:off x="2798781" y="2440898"/>
            <a:ext cx="2204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12.1</a:t>
            </a:r>
            <a:endParaRPr lang="zh-CN" altLang="en-US" sz="2400" b="1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048339" y="5987485"/>
            <a:ext cx="6340197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lua_register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pluaState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"adds"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C_adds</a:t>
            </a:r>
            <a:r>
              <a:rPr lang="en-US" altLang="zh-CN" sz="24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24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luaL_dofile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pluaState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24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func.lua</a:t>
            </a:r>
            <a:r>
              <a:rPr lang="en-US" altLang="zh-CN" sz="2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sz="2400" dirty="0">
              <a:latin typeface="tim"/>
              <a:cs typeface="Tahoma" panose="020B0604030504040204" pitchFamily="34" charset="0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1589673" y="4486701"/>
            <a:ext cx="799134" cy="1496522"/>
          </a:xfrm>
          <a:prstGeom prst="straightConnector1">
            <a:avLst/>
          </a:prstGeom>
          <a:ln w="38100"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68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4.44444E-6 -1.48148E-6 L -4.44444E-6 -0.07222 " pathEditMode="relative" rAng="0" ptsTypes="AA">
                                      <p:cBhvr>
                                        <p:cTn id="18" dur="12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9" dur="6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" dur="63" fill="hold">
                                          <p:stCondLst>
                                            <p:cond delay="63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63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2" dur="63" fill="hold">
                                          <p:stCondLst>
                                            <p:cond delay="188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1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675"/>
                            </p:stCondLst>
                            <p:childTnLst>
                              <p:par>
                                <p:cTn id="2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6" dur="12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charRg st="41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7" dur="6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charRg st="41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8" dur="63" fill="hold">
                                          <p:stCondLst>
                                            <p:cond delay="63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charRg st="41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9" dur="63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charRg st="41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0" dur="63" fill="hold">
                                          <p:stCondLst>
                                            <p:cond delay="188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charRg st="41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50"/>
                            </p:stCondLst>
                            <p:childTnLst>
                              <p:par>
                                <p:cTn id="4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4" grpId="0"/>
      <p:bldP spid="25" grpId="0"/>
      <p:bldP spid="27" grpId="0"/>
      <p:bldP spid="28" grpId="0"/>
      <p:bldP spid="29" grpId="0"/>
      <p:bldP spid="33" grpId="0"/>
      <p:bldP spid="35" grpId="0"/>
      <p:bldP spid="36" grpId="0"/>
      <p:bldP spid="38" grpId="0"/>
      <p:bldP spid="43" grpId="0" animBg="1"/>
      <p:bldP spid="44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7291" y="1860951"/>
            <a:ext cx="3150218" cy="3057178"/>
            <a:chOff x="772940" y="2047875"/>
            <a:chExt cx="3752469" cy="3280602"/>
          </a:xfrm>
        </p:grpSpPr>
        <p:sp>
          <p:nvSpPr>
            <p:cNvPr id="29" name="菱形 28"/>
            <p:cNvSpPr/>
            <p:nvPr/>
          </p:nvSpPr>
          <p:spPr>
            <a:xfrm>
              <a:off x="1017541" y="2047875"/>
              <a:ext cx="3280602" cy="3280602"/>
            </a:xfrm>
            <a:prstGeom prst="diamond">
              <a:avLst/>
            </a:prstGeom>
            <a:solidFill>
              <a:srgbClr val="DCE1E5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200000"/>
                </a:lnSpc>
              </a:pP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8" name="菱形 37"/>
            <p:cNvSpPr/>
            <p:nvPr/>
          </p:nvSpPr>
          <p:spPr>
            <a:xfrm>
              <a:off x="1244807" y="2047875"/>
              <a:ext cx="3280602" cy="3280602"/>
            </a:xfrm>
            <a:prstGeom prst="diamond">
              <a:avLst/>
            </a:prstGeom>
            <a:noFill/>
            <a:ln w="19050">
              <a:solidFill>
                <a:srgbClr val="C9D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9" name="菱形 48"/>
            <p:cNvSpPr/>
            <p:nvPr/>
          </p:nvSpPr>
          <p:spPr>
            <a:xfrm>
              <a:off x="772940" y="2047875"/>
              <a:ext cx="3280602" cy="3280602"/>
            </a:xfrm>
            <a:prstGeom prst="diamond">
              <a:avLst/>
            </a:prstGeom>
            <a:noFill/>
            <a:ln w="19050">
              <a:solidFill>
                <a:srgbClr val="C9D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MH_SubTitle_1"/>
            <p:cNvSpPr txBox="1"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485438" y="3320229"/>
              <a:ext cx="2138873" cy="583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179705" lvl="0" algn="ctr">
                <a:lnSpc>
                  <a:spcPct val="150000"/>
                </a:lnSpc>
              </a:pPr>
              <a:r>
                <a:rPr lang="zh-CN" altLang="en-US" sz="4000" b="1" dirty="0">
                  <a:solidFill>
                    <a:srgbClr val="1D4E79"/>
                  </a:solidFill>
                  <a:latin typeface="+mn-lt"/>
                  <a:ea typeface="+mn-ea"/>
                  <a:cs typeface="+mn-ea"/>
                  <a:sym typeface="+mn-lt"/>
                </a:rPr>
                <a:t>目录</a:t>
              </a:r>
              <a:endParaRPr lang="en-US" altLang="zh-CN" sz="4000" b="1" dirty="0">
                <a:solidFill>
                  <a:srgbClr val="1D4E79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140562" y="2555691"/>
            <a:ext cx="4431907" cy="981922"/>
            <a:chOff x="5501778" y="1799209"/>
            <a:chExt cx="5446805" cy="981922"/>
          </a:xfrm>
        </p:grpSpPr>
        <p:grpSp>
          <p:nvGrpSpPr>
            <p:cNvPr id="4" name="组合 3"/>
            <p:cNvGrpSpPr/>
            <p:nvPr/>
          </p:nvGrpSpPr>
          <p:grpSpPr>
            <a:xfrm>
              <a:off x="5501778" y="1799209"/>
              <a:ext cx="5400001" cy="565608"/>
              <a:chOff x="5257177" y="2353611"/>
              <a:chExt cx="5400001" cy="565608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5257177" y="2353611"/>
                <a:ext cx="5400001" cy="565608"/>
              </a:xfrm>
              <a:prstGeom prst="rect">
                <a:avLst/>
              </a:prstGeom>
              <a:solidFill>
                <a:srgbClr val="DCE1E5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200000"/>
                  </a:lnSpc>
                </a:pPr>
                <a:endPara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5775651" y="2394599"/>
                <a:ext cx="40187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20000"/>
                  </a:spcBef>
                  <a:buClr>
                    <a:schemeClr val="tx2"/>
                  </a:buClr>
                </a:pPr>
                <a:endParaRPr lang="zh-CN" altLang="en-US" sz="2800" b="1" dirty="0">
                  <a:solidFill>
                    <a:srgbClr val="1D4E7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5563668" y="1827024"/>
              <a:ext cx="538491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noProof="1">
                  <a:solidFill>
                    <a:srgbClr val="1D4E7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+mn-lt"/>
                </a:rPr>
                <a:t>01  </a:t>
              </a:r>
              <a:r>
                <a:rPr lang="zh-CN" altLang="en-US" sz="2800" b="1" noProof="1">
                  <a:solidFill>
                    <a:srgbClr val="1D4E7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+mn-lt"/>
                </a:rPr>
                <a:t>数组操作</a:t>
              </a:r>
            </a:p>
            <a:p>
              <a:endParaRPr lang="zh-CN" altLang="en-US" sz="2800" dirty="0">
                <a:solidFill>
                  <a:srgbClr val="1D4E79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099532" y="3474461"/>
            <a:ext cx="4431908" cy="954107"/>
            <a:chOff x="5501777" y="1827024"/>
            <a:chExt cx="5446806" cy="954107"/>
          </a:xfrm>
        </p:grpSpPr>
        <p:grpSp>
          <p:nvGrpSpPr>
            <p:cNvPr id="18" name="组合 3"/>
            <p:cNvGrpSpPr/>
            <p:nvPr/>
          </p:nvGrpSpPr>
          <p:grpSpPr>
            <a:xfrm>
              <a:off x="5501777" y="1840197"/>
              <a:ext cx="5400001" cy="577374"/>
              <a:chOff x="5257176" y="2394599"/>
              <a:chExt cx="5400001" cy="577374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5257176" y="2406365"/>
                <a:ext cx="5400001" cy="565608"/>
              </a:xfrm>
              <a:prstGeom prst="rect">
                <a:avLst/>
              </a:prstGeom>
              <a:solidFill>
                <a:srgbClr val="DCE1E5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200000"/>
                  </a:lnSpc>
                </a:pPr>
                <a:endPara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" name="文本框 51"/>
              <p:cNvSpPr txBox="1"/>
              <p:nvPr/>
            </p:nvSpPr>
            <p:spPr>
              <a:xfrm>
                <a:off x="5775651" y="2394599"/>
                <a:ext cx="40187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20000"/>
                  </a:spcBef>
                  <a:buClr>
                    <a:schemeClr val="tx2"/>
                  </a:buClr>
                </a:pPr>
                <a:endParaRPr lang="zh-CN" altLang="en-US" sz="2800" b="1" dirty="0">
                  <a:solidFill>
                    <a:srgbClr val="1D4E7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5563668" y="1827024"/>
              <a:ext cx="538491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noProof="1">
                  <a:solidFill>
                    <a:srgbClr val="1D4E7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+mn-lt"/>
                </a:rPr>
                <a:t>02  </a:t>
              </a:r>
              <a:r>
                <a:rPr lang="zh-CN" altLang="en-GB" sz="2800" b="1" noProof="1">
                  <a:solidFill>
                    <a:srgbClr val="1D4E7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+mn-lt"/>
                </a:rPr>
                <a:t>字符串操作</a:t>
              </a:r>
              <a:endParaRPr lang="zh-CN" altLang="en-US" sz="2800" b="1" noProof="1">
                <a:solidFill>
                  <a:srgbClr val="1D4E79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endParaRPr>
            </a:p>
            <a:p>
              <a:endParaRPr lang="zh-CN" altLang="en-US" sz="2800" dirty="0">
                <a:solidFill>
                  <a:srgbClr val="1D4E7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645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8496" y="1229348"/>
            <a:ext cx="8875776" cy="5628652"/>
          </a:xfrm>
        </p:spPr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lua_setfield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lua_getfield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虽然也可以操作数组，但出于性能和便利性考虑，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为数组操作提供了以下专门的函数：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lua_rawgeti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lua_State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lua_Integer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18256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//table[</a:t>
            </a:r>
            <a:r>
              <a:rPr lang="en-US" altLang="zh-CN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入栈</a:t>
            </a:r>
            <a:r>
              <a:rPr lang="en-US" altLang="zh-CN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等价于 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lua_pushnumber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(L, 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lua_rawget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(L, index)</a:t>
            </a:r>
            <a:endParaRPr lang="en-US" altLang="zh-CN" b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lua_rawseti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lua_State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lua_Integer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182563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//table[</a:t>
            </a:r>
            <a:r>
              <a:rPr lang="en-US" altLang="zh-CN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]=v</a:t>
            </a:r>
            <a:r>
              <a:rPr lang="zh-CN" alt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，栈顶元素</a:t>
            </a:r>
            <a:r>
              <a:rPr lang="en-US" altLang="zh-CN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操作后会被弹出</a:t>
            </a:r>
            <a:r>
              <a:rPr lang="en-US" altLang="zh-CN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等价于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lua_pushnumber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(L, 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lua_insert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(L,-2); 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lua_rawset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(L, index)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563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在栈中的位置索引，</a:t>
            </a:r>
            <a:r>
              <a:rPr lang="en-US" altLang="zh-CN" dirty="0" err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是元素在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数组中的位置索引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4" name="矩形 3"/>
          <p:cNvSpPr/>
          <p:nvPr/>
        </p:nvSpPr>
        <p:spPr>
          <a:xfrm>
            <a:off x="377952" y="2987040"/>
            <a:ext cx="8656320" cy="13655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36000" bIns="36000" rtlCol="0" anchor="b" anchorCtr="0"/>
          <a:lstStyle/>
          <a:p>
            <a:pPr algn="r"/>
            <a:r>
              <a:rPr lang="zh-CN" altLang="en-US" sz="2800" b="1" dirty="0">
                <a:ln w="1905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⑴</a:t>
            </a:r>
          </a:p>
        </p:txBody>
      </p:sp>
      <p:sp>
        <p:nvSpPr>
          <p:cNvPr id="6" name="矩形 5"/>
          <p:cNvSpPr/>
          <p:nvPr/>
        </p:nvSpPr>
        <p:spPr>
          <a:xfrm>
            <a:off x="377952" y="4518952"/>
            <a:ext cx="8656320" cy="13088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36000" bIns="36000" rtlCol="0" anchor="ctr" anchorCtr="0"/>
          <a:lstStyle/>
          <a:p>
            <a:pPr algn="r"/>
            <a:r>
              <a:rPr lang="zh-CN" altLang="en-US" sz="2800" b="1" dirty="0">
                <a:ln w="1905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⑵</a:t>
            </a:r>
          </a:p>
        </p:txBody>
      </p:sp>
    </p:spTree>
    <p:extLst>
      <p:ext uri="{BB962C8B-B14F-4D97-AF65-F5344CB8AC3E}">
        <p14:creationId xmlns:p14="http://schemas.microsoft.com/office/powerpoint/2010/main" val="16871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简约淡色系教学课件答辩PPT模板"/>
  <p:tag name="ISPRING_FIRST_PUBLI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6165814"/>
  <p:tag name="MH_LIBRARY" val="GRAPHIC"/>
  <p:tag name="MH_TYPE" val="SubTitle"/>
  <p:tag name="MH_ORDER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qtbtigdm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2117</TotalTime>
  <Words>1373</Words>
  <Application>Microsoft Office PowerPoint</Application>
  <PresentationFormat>全屏显示(4:3)</PresentationFormat>
  <Paragraphs>268</Paragraphs>
  <Slides>28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1" baseType="lpstr">
      <vt:lpstr>tim</vt:lpstr>
      <vt:lpstr>等线</vt:lpstr>
      <vt:lpstr>楷体</vt:lpstr>
      <vt:lpstr>宋体</vt:lpstr>
      <vt:lpstr>微软雅黑</vt:lpstr>
      <vt:lpstr>新宋体</vt:lpstr>
      <vt:lpstr>字魂59号-创粗黑</vt:lpstr>
      <vt:lpstr>Arial</vt:lpstr>
      <vt:lpstr>Calibri</vt:lpstr>
      <vt:lpstr>Consolas</vt:lpstr>
      <vt:lpstr>Tahoma</vt:lpstr>
      <vt:lpstr>Times New Roman</vt:lpstr>
      <vt:lpstr>Office 主题​​</vt:lpstr>
      <vt:lpstr>脚本语言</vt:lpstr>
      <vt:lpstr>准备工作</vt:lpstr>
      <vt:lpstr>C++与Lua交互原理</vt:lpstr>
      <vt:lpstr>回顾——C调用Lua函数</vt:lpstr>
      <vt:lpstr>C++调用Lua函数过程</vt:lpstr>
      <vt:lpstr>回顾——Lua调用C函数</vt:lpstr>
      <vt:lpstr>Lua调用C++函数过程</vt:lpstr>
      <vt:lpstr>PowerPoint 演示文稿</vt:lpstr>
      <vt:lpstr>数组操作</vt:lpstr>
      <vt:lpstr>读lua数组元素</vt:lpstr>
      <vt:lpstr>C++读Lua数组</vt:lpstr>
      <vt:lpstr>写lua数组元素</vt:lpstr>
      <vt:lpstr>C++写Lua数组</vt:lpstr>
      <vt:lpstr>练习1</vt:lpstr>
      <vt:lpstr>PowerPoint 演示文稿</vt:lpstr>
      <vt:lpstr>PowerPoint 演示文稿</vt:lpstr>
      <vt:lpstr>字符串操作</vt:lpstr>
      <vt:lpstr>字符串操作</vt:lpstr>
      <vt:lpstr>子串截取</vt:lpstr>
      <vt:lpstr>练习2</vt:lpstr>
      <vt:lpstr>PowerPoint 演示文稿</vt:lpstr>
      <vt:lpstr>字符串连接</vt:lpstr>
      <vt:lpstr>字符串缓冲机制</vt:lpstr>
      <vt:lpstr>字符串缓冲机制使用步骤</vt:lpstr>
      <vt:lpstr>字符串缓冲机制相关函数</vt:lpstr>
      <vt:lpstr>字符串缓冲使用示例</vt:lpstr>
      <vt:lpstr>注意事项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简约淡色</dc:title>
  <dc:creator>ljw</dc:creator>
  <cp:lastModifiedBy>A</cp:lastModifiedBy>
  <cp:revision>748</cp:revision>
  <dcterms:created xsi:type="dcterms:W3CDTF">2018-06-23T18:08:00Z</dcterms:created>
  <dcterms:modified xsi:type="dcterms:W3CDTF">2022-11-24T01:28:25Z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2052-11.1.0.11045</vt:lpwstr>
  </property>
  <property fmtid="{D5CDD505-2E9C-101B-9397-08002B2CF9AE}" pid="4" name="ICV">
    <vt:lpwstr>C210C486B4764308BDB1BAF87F4728A2</vt:lpwstr>
  </property>
</Properties>
</file>