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60" r:id="rId4"/>
  </p:sldIdLst>
  <p:sldSz cx="12192000" cy="6858000"/>
  <p:notesSz cx="6858000" cy="9144000"/>
  <p:defaultTextStyle>
    <a:defPPr>
      <a:defRPr lang="en-US"/>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6"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3"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Weicksel" initials="SW" lastIdx="9" clrIdx="0">
    <p:extLst>
      <p:ext uri="{19B8F6BF-5375-455C-9EA6-DF929625EA0E}">
        <p15:presenceInfo xmlns:p15="http://schemas.microsoft.com/office/powerpoint/2012/main" userId="2aac6a21c5cccf18" providerId="Windows Live"/>
      </p:ext>
    </p:extLst>
  </p:cmAuthor>
  <p:cmAuthor id="2" name="Nathan Angell" initials="NA" lastIdx="1" clrIdx="1">
    <p:extLst>
      <p:ext uri="{19B8F6BF-5375-455C-9EA6-DF929625EA0E}">
        <p15:presenceInfo xmlns:p15="http://schemas.microsoft.com/office/powerpoint/2012/main" userId="S::nangell@bryant.edu::f3ed7700-83a7-49a3-a91d-66cc4ac82566" providerId="AD"/>
      </p:ext>
    </p:extLst>
  </p:cmAuthor>
  <p:cmAuthor id="3" name="Steven Weicksel" initials="SW" lastIdx="2" clrIdx="2">
    <p:extLst>
      <p:ext uri="{19B8F6BF-5375-455C-9EA6-DF929625EA0E}">
        <p15:presenceInfo xmlns:p15="http://schemas.microsoft.com/office/powerpoint/2012/main" userId="Steven Weicks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1975C-3218-480A-9E84-9114AB22AA58}" v="691" dt="2021-08-04T00:24:31.081"/>
    <p1510:client id="{3347818A-3714-49A2-828E-F1907F0EAE7D}" v="359" dt="2021-08-04T16:35:49.020"/>
    <p1510:client id="{EDC94770-A3D4-2306-6819-F22653FD3DFF}" v="61" dt="2021-08-04T17:03:37.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4FC13-9834-47F3-BEDD-732F7C1A2D6F}"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E5763-EFAF-4165-A741-7C61800C6B7A}" type="slidenum">
              <a:rPr lang="en-US" smtClean="0"/>
              <a:t>‹#›</a:t>
            </a:fld>
            <a:endParaRPr lang="en-US"/>
          </a:p>
        </p:txBody>
      </p:sp>
    </p:spTree>
    <p:extLst>
      <p:ext uri="{BB962C8B-B14F-4D97-AF65-F5344CB8AC3E}">
        <p14:creationId xmlns:p14="http://schemas.microsoft.com/office/powerpoint/2010/main" val="130933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Hello my name is Nathan Angell and I will be presenting on (</a:t>
            </a:r>
            <a:r>
              <a:rPr lang="en-US" b="1"/>
              <a:t>read the title). </a:t>
            </a:r>
            <a:r>
              <a:rPr lang="en-US" b="0"/>
              <a:t>Our research began this summer with working on Zebrafish Embryos to study the 3D genome structure. This 3D structure consists of chromatin loops which is important in gene expression and important for normal cell function. And we know that any changes to this structure, can lead to diseases such as cancer. </a:t>
            </a:r>
          </a:p>
          <a:p>
            <a:pPr marL="171450" indent="-171450">
              <a:buFont typeface="Arial" panose="020B0604020202020204" pitchFamily="34" charset="0"/>
              <a:buChar char="•"/>
            </a:pPr>
            <a:r>
              <a:rPr lang="en-US" b="0"/>
              <a:t>As of now, we know very little about these chromatin loops and how they are controlled in the cell. So we used a process called 4C to try to look at how chromatin is formed and to thoroughly study it. This process, separates these loops in order to discover how chromatin is ordered and regulated through mapping and sequencing.</a:t>
            </a:r>
          </a:p>
          <a:p>
            <a:pPr marL="628650" lvl="1" indent="-171450">
              <a:buFont typeface="Arial" panose="020B0604020202020204" pitchFamily="34" charset="0"/>
              <a:buChar char="•"/>
            </a:pPr>
            <a:r>
              <a:rPr lang="en-US" b="0"/>
              <a:t>We believe that as we study different time points in the Zebrafish embryo development, we will be able top track different times points with the goal of better understanding the gene expression and how chromatin is organized within the genome. </a:t>
            </a:r>
          </a:p>
          <a:p>
            <a:pPr marL="171450" indent="-171450">
              <a:buFont typeface="Arial" panose="020B0604020202020204" pitchFamily="34" charset="0"/>
              <a:buChar char="•"/>
            </a:pPr>
            <a:endParaRPr lang="en-US" b="0"/>
          </a:p>
          <a:p>
            <a:endParaRPr lang="en-US"/>
          </a:p>
        </p:txBody>
      </p:sp>
      <p:sp>
        <p:nvSpPr>
          <p:cNvPr id="4" name="Slide Number Placeholder 3"/>
          <p:cNvSpPr>
            <a:spLocks noGrp="1"/>
          </p:cNvSpPr>
          <p:nvPr>
            <p:ph type="sldNum" sz="quarter" idx="5"/>
          </p:nvPr>
        </p:nvSpPr>
        <p:spPr/>
        <p:txBody>
          <a:bodyPr/>
          <a:lstStyle/>
          <a:p>
            <a:fld id="{965E5763-EFAF-4165-A741-7C61800C6B7A}" type="slidenum">
              <a:rPr lang="en-US" smtClean="0"/>
              <a:t>1</a:t>
            </a:fld>
            <a:endParaRPr lang="en-US"/>
          </a:p>
        </p:txBody>
      </p:sp>
    </p:spTree>
    <p:extLst>
      <p:ext uri="{BB962C8B-B14F-4D97-AF65-F5344CB8AC3E}">
        <p14:creationId xmlns:p14="http://schemas.microsoft.com/office/powerpoint/2010/main" val="12119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this in mind, the 4C process generates vast amounts of data that is not generally organized. </a:t>
            </a:r>
          </a:p>
          <a:p>
            <a:pPr marL="171450" indent="-171450">
              <a:buFont typeface="Arial" panose="020B0604020202020204" pitchFamily="34" charset="0"/>
              <a:buChar char="•"/>
            </a:pPr>
            <a:r>
              <a:rPr lang="en-US" dirty="0"/>
              <a:t>So, we decided to create a data pipeline to resolve this issue. This data pipeline organizes and gets rid of any unwanted data that we do not need. </a:t>
            </a:r>
          </a:p>
        </p:txBody>
      </p:sp>
      <p:sp>
        <p:nvSpPr>
          <p:cNvPr id="4" name="Slide Number Placeholder 3"/>
          <p:cNvSpPr>
            <a:spLocks noGrp="1"/>
          </p:cNvSpPr>
          <p:nvPr>
            <p:ph type="sldNum" sz="quarter" idx="5"/>
          </p:nvPr>
        </p:nvSpPr>
        <p:spPr/>
        <p:txBody>
          <a:bodyPr/>
          <a:lstStyle/>
          <a:p>
            <a:fld id="{965E5763-EFAF-4165-A741-7C61800C6B7A}" type="slidenum">
              <a:rPr lang="en-US" smtClean="0"/>
              <a:t>2</a:t>
            </a:fld>
            <a:endParaRPr lang="en-US"/>
          </a:p>
        </p:txBody>
      </p:sp>
    </p:spTree>
    <p:extLst>
      <p:ext uri="{BB962C8B-B14F-4D97-AF65-F5344CB8AC3E}">
        <p14:creationId xmlns:p14="http://schemas.microsoft.com/office/powerpoint/2010/main" val="139518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program the data pipeline to output these kinds of images, shown to the left, to see which genes are close to each other visually. </a:t>
            </a:r>
            <a:endParaRPr lang="en-US"/>
          </a:p>
          <a:p>
            <a:pPr marL="171450" indent="-171450">
              <a:buFont typeface="Arial" panose="020B0604020202020204" pitchFamily="34" charset="0"/>
              <a:buChar char="•"/>
            </a:pPr>
            <a:r>
              <a:rPr lang="en-US" dirty="0"/>
              <a:t>We will input these images into our deep learning model, our Convolutional Neural Network, that we believe will have the potential to enhance the discovery of new connections within the genome. </a:t>
            </a:r>
            <a:endParaRPr lang="en-US" dirty="0">
              <a:cs typeface="Calibri"/>
            </a:endParaRP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965E5763-EFAF-4165-A741-7C61800C6B7A}" type="slidenum">
              <a:rPr lang="en-US" smtClean="0"/>
              <a:t>3</a:t>
            </a:fld>
            <a:endParaRPr lang="en-US"/>
          </a:p>
        </p:txBody>
      </p:sp>
    </p:spTree>
    <p:extLst>
      <p:ext uri="{BB962C8B-B14F-4D97-AF65-F5344CB8AC3E}">
        <p14:creationId xmlns:p14="http://schemas.microsoft.com/office/powerpoint/2010/main" val="9859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0937-1E25-8843-BCCB-53842741A0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2F12D-FBEE-5742-BA3C-1AA2F388EFD5}"/>
              </a:ext>
            </a:extLst>
          </p:cNvPr>
          <p:cNvSpPr>
            <a:spLocks noGrp="1"/>
          </p:cNvSpPr>
          <p:nvPr>
            <p:ph type="subTitle" idx="1"/>
          </p:nvPr>
        </p:nvSpPr>
        <p:spPr>
          <a:xfrm>
            <a:off x="1524000" y="3602038"/>
            <a:ext cx="9144000" cy="1655764"/>
          </a:xfrm>
        </p:spPr>
        <p:txBody>
          <a:bodyPr/>
          <a:lstStyle>
            <a:lvl1pPr marL="0" indent="0" algn="ctr">
              <a:buNone/>
              <a:defRPr sz="24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55F2-A2F2-054E-96B3-A490F34E88CF}"/>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5" name="Footer Placeholder 4">
            <a:extLst>
              <a:ext uri="{FF2B5EF4-FFF2-40B4-BE49-F238E27FC236}">
                <a16:creationId xmlns:a16="http://schemas.microsoft.com/office/drawing/2014/main" id="{AA5D2059-710A-4640-BFBF-FC420B512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BE4D2-8A76-124A-A52C-0E404DDD050C}"/>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147472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68A6-1E24-344D-A2C3-4F9C6E0B5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5CFB57-B37C-D949-B90E-4BD9046580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C06F9-ABA9-1C4E-BDDC-6D6816C3485F}"/>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5" name="Footer Placeholder 4">
            <a:extLst>
              <a:ext uri="{FF2B5EF4-FFF2-40B4-BE49-F238E27FC236}">
                <a16:creationId xmlns:a16="http://schemas.microsoft.com/office/drawing/2014/main" id="{1B222199-72DB-6E40-8BA7-720426D16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E0835-2EA2-C44B-A2E6-727FEEF8D35D}"/>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144983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1A2CB-D61A-714C-90A5-4E0484199DC1}"/>
              </a:ext>
            </a:extLst>
          </p:cNvPr>
          <p:cNvSpPr>
            <a:spLocks noGrp="1"/>
          </p:cNvSpPr>
          <p:nvPr>
            <p:ph type="title" orient="vert"/>
          </p:nvPr>
        </p:nvSpPr>
        <p:spPr>
          <a:xfrm>
            <a:off x="8724902" y="365129"/>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314E8-2B1C-C044-BE6A-4C2A9F649837}"/>
              </a:ext>
            </a:extLst>
          </p:cNvPr>
          <p:cNvSpPr>
            <a:spLocks noGrp="1"/>
          </p:cNvSpPr>
          <p:nvPr>
            <p:ph type="body" orient="vert" idx="1"/>
          </p:nvPr>
        </p:nvSpPr>
        <p:spPr>
          <a:xfrm>
            <a:off x="838203" y="365129"/>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0FCE6-586C-F646-A3E4-399F4AD27924}"/>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5" name="Footer Placeholder 4">
            <a:extLst>
              <a:ext uri="{FF2B5EF4-FFF2-40B4-BE49-F238E27FC236}">
                <a16:creationId xmlns:a16="http://schemas.microsoft.com/office/drawing/2014/main" id="{8CCFC676-A8DF-A242-9145-11DC4C04C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E1A27-BE13-044D-95C4-5A73DB2765D3}"/>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281454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7840-51DC-BF41-8961-723D1DFC1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7DDF-805E-7B48-B38E-FCC89DF92A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1DC84-FBA2-974C-BB53-3D970124E0A9}"/>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5" name="Footer Placeholder 4">
            <a:extLst>
              <a:ext uri="{FF2B5EF4-FFF2-40B4-BE49-F238E27FC236}">
                <a16:creationId xmlns:a16="http://schemas.microsoft.com/office/drawing/2014/main" id="{6F52CAA1-E78B-0B4A-A08A-72EB534FA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057AE-8710-F944-8B32-78A80784FE3B}"/>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387923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EA70-208F-444A-A492-631278FEAC5E}"/>
              </a:ext>
            </a:extLst>
          </p:cNvPr>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4DB7FC-85FC-944B-8C00-9F42E5D4A2A0}"/>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6DE8EC-0A3F-1D44-B851-01A868875713}"/>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5" name="Footer Placeholder 4">
            <a:extLst>
              <a:ext uri="{FF2B5EF4-FFF2-40B4-BE49-F238E27FC236}">
                <a16:creationId xmlns:a16="http://schemas.microsoft.com/office/drawing/2014/main" id="{1DA57CC0-7E79-3A42-B475-6B29E8CA7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5088C-0089-434B-87FA-CAFC534828D3}"/>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124372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85AA-0253-424E-82E2-E8EA146BC5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81B625-884B-D245-B486-1827C3ACD12A}"/>
              </a:ext>
            </a:extLst>
          </p:cNvPr>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A85B-F21F-234E-96C5-82C1389A6A07}"/>
              </a:ext>
            </a:extLst>
          </p:cNvPr>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4E7BC1-EFF0-1248-96E7-5A589FA676DA}"/>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6" name="Footer Placeholder 5">
            <a:extLst>
              <a:ext uri="{FF2B5EF4-FFF2-40B4-BE49-F238E27FC236}">
                <a16:creationId xmlns:a16="http://schemas.microsoft.com/office/drawing/2014/main" id="{BE4B74E0-5E7F-4640-8D18-F53644AB7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DCBB5-4B30-B84D-8FA3-C7CD5E8AF16F}"/>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51950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1098-F45E-E444-835B-6DB8BF37E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F3076-E2BA-414F-AE9D-F853F7838EAB}"/>
              </a:ext>
            </a:extLst>
          </p:cNvPr>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FC3783-C834-F447-ABED-BDD73EB097A6}"/>
              </a:ext>
            </a:extLst>
          </p:cNvPr>
          <p:cNvSpPr>
            <a:spLocks noGrp="1"/>
          </p:cNvSpPr>
          <p:nvPr>
            <p:ph sz="half" idx="2"/>
          </p:nvPr>
        </p:nvSpPr>
        <p:spPr>
          <a:xfrm>
            <a:off x="839789" y="2505077"/>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774D56-DFD1-9244-9EEC-411642D828D9}"/>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BA5DF1-6A65-3640-8856-580A47D785B7}"/>
              </a:ext>
            </a:extLst>
          </p:cNvPr>
          <p:cNvSpPr>
            <a:spLocks noGrp="1"/>
          </p:cNvSpPr>
          <p:nvPr>
            <p:ph sz="quarter" idx="4"/>
          </p:nvPr>
        </p:nvSpPr>
        <p:spPr>
          <a:xfrm>
            <a:off x="6172203" y="2505077"/>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F00F27-A6D2-C849-BEAE-A99D34AD4BD9}"/>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8" name="Footer Placeholder 7">
            <a:extLst>
              <a:ext uri="{FF2B5EF4-FFF2-40B4-BE49-F238E27FC236}">
                <a16:creationId xmlns:a16="http://schemas.microsoft.com/office/drawing/2014/main" id="{4C84C2CD-D469-314B-ADE2-EDED23F672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BAD0E-A730-E649-9237-4B76BACD768D}"/>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310244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772-420A-1043-8646-CFD9FAFBB0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0C684C-5A36-0347-8353-14F6C199DB29}"/>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4" name="Footer Placeholder 3">
            <a:extLst>
              <a:ext uri="{FF2B5EF4-FFF2-40B4-BE49-F238E27FC236}">
                <a16:creationId xmlns:a16="http://schemas.microsoft.com/office/drawing/2014/main" id="{8350DF6E-0BEE-FF4F-9D3D-D198B4E57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D8C02-F2D8-A346-BD3F-162A85778FF9}"/>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75366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FF5FA-8ECB-2243-B01E-1395ED5AB480}"/>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3" name="Footer Placeholder 2">
            <a:extLst>
              <a:ext uri="{FF2B5EF4-FFF2-40B4-BE49-F238E27FC236}">
                <a16:creationId xmlns:a16="http://schemas.microsoft.com/office/drawing/2014/main" id="{C2B104A4-2FE4-CE40-8BD2-9E0EFB6733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7AD95-BB19-0F46-883A-9C786DE9FF29}"/>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361179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2BD8-E26A-C24E-A99F-1E8CF2D73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EAAC6-A290-8640-9403-69DA9CBF2401}"/>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20717-85B9-8042-B1DE-E5DF781020C9}"/>
              </a:ext>
            </a:extLst>
          </p:cNvPr>
          <p:cNvSpPr>
            <a:spLocks noGrp="1"/>
          </p:cNvSpPr>
          <p:nvPr>
            <p:ph type="body" sz="half" idx="2"/>
          </p:nvPr>
        </p:nvSpPr>
        <p:spPr>
          <a:xfrm>
            <a:off x="839788" y="2057403"/>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D48C0-8374-3D45-82E6-2EE1D97B9D19}"/>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6" name="Footer Placeholder 5">
            <a:extLst>
              <a:ext uri="{FF2B5EF4-FFF2-40B4-BE49-F238E27FC236}">
                <a16:creationId xmlns:a16="http://schemas.microsoft.com/office/drawing/2014/main" id="{AB4BAB89-B56C-084B-8749-A47ADEAC1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4800F-04DB-894C-AB99-FCCF3ECDBC98}"/>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123423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D627-003E-6E4D-A983-BB691CF01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398042-7156-084B-A83B-AC9A40FD6D02}"/>
              </a:ext>
            </a:extLst>
          </p:cNvPr>
          <p:cNvSpPr>
            <a:spLocks noGrp="1"/>
          </p:cNvSpPr>
          <p:nvPr>
            <p:ph type="pic" idx="1"/>
          </p:nvPr>
        </p:nvSpPr>
        <p:spPr>
          <a:xfrm>
            <a:off x="5183188" y="987429"/>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US"/>
          </a:p>
        </p:txBody>
      </p:sp>
      <p:sp>
        <p:nvSpPr>
          <p:cNvPr id="4" name="Text Placeholder 3">
            <a:extLst>
              <a:ext uri="{FF2B5EF4-FFF2-40B4-BE49-F238E27FC236}">
                <a16:creationId xmlns:a16="http://schemas.microsoft.com/office/drawing/2014/main" id="{D726437A-D647-F54A-8DC7-DC687587A50C}"/>
              </a:ext>
            </a:extLst>
          </p:cNvPr>
          <p:cNvSpPr>
            <a:spLocks noGrp="1"/>
          </p:cNvSpPr>
          <p:nvPr>
            <p:ph type="body" sz="half" idx="2"/>
          </p:nvPr>
        </p:nvSpPr>
        <p:spPr>
          <a:xfrm>
            <a:off x="839788" y="2057403"/>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A654D-4FF7-7740-BED5-C06279FDF771}"/>
              </a:ext>
            </a:extLst>
          </p:cNvPr>
          <p:cNvSpPr>
            <a:spLocks noGrp="1"/>
          </p:cNvSpPr>
          <p:nvPr>
            <p:ph type="dt" sz="half" idx="10"/>
          </p:nvPr>
        </p:nvSpPr>
        <p:spPr/>
        <p:txBody>
          <a:bodyPr/>
          <a:lstStyle/>
          <a:p>
            <a:fld id="{C0F0DF60-EF2F-4D47-8051-FD550C15F896}" type="datetimeFigureOut">
              <a:rPr lang="en-US" smtClean="0"/>
              <a:t>12/24/2021</a:t>
            </a:fld>
            <a:endParaRPr lang="en-US"/>
          </a:p>
        </p:txBody>
      </p:sp>
      <p:sp>
        <p:nvSpPr>
          <p:cNvPr id="6" name="Footer Placeholder 5">
            <a:extLst>
              <a:ext uri="{FF2B5EF4-FFF2-40B4-BE49-F238E27FC236}">
                <a16:creationId xmlns:a16="http://schemas.microsoft.com/office/drawing/2014/main" id="{E9AC65AF-6458-C24F-A6B0-1B37AD19E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0D9C7-6CC8-FB46-A070-5439BE81C297}"/>
              </a:ext>
            </a:extLst>
          </p:cNvPr>
          <p:cNvSpPr>
            <a:spLocks noGrp="1"/>
          </p:cNvSpPr>
          <p:nvPr>
            <p:ph type="sldNum" sz="quarter" idx="12"/>
          </p:nvPr>
        </p:nvSpPr>
        <p:spPr/>
        <p:txBody>
          <a:bodyPr/>
          <a:lstStyle/>
          <a:p>
            <a:fld id="{181665FF-4847-7846-B3E8-9BD93946A7E9}" type="slidenum">
              <a:rPr lang="en-US" smtClean="0"/>
              <a:t>‹#›</a:t>
            </a:fld>
            <a:endParaRPr lang="en-US"/>
          </a:p>
        </p:txBody>
      </p:sp>
    </p:spTree>
    <p:extLst>
      <p:ext uri="{BB962C8B-B14F-4D97-AF65-F5344CB8AC3E}">
        <p14:creationId xmlns:p14="http://schemas.microsoft.com/office/powerpoint/2010/main" val="219392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D7809-EE76-144D-AE00-76CAB023B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CBAE06-2948-8A42-8F9F-1DB301DB05B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858E9-3C52-284F-99D9-E88FA82A48BC}"/>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0DF60-EF2F-4D47-8051-FD550C15F896}" type="datetimeFigureOut">
              <a:rPr lang="en-US" smtClean="0"/>
              <a:t>12/24/2021</a:t>
            </a:fld>
            <a:endParaRPr lang="en-US"/>
          </a:p>
        </p:txBody>
      </p:sp>
      <p:sp>
        <p:nvSpPr>
          <p:cNvPr id="5" name="Footer Placeholder 4">
            <a:extLst>
              <a:ext uri="{FF2B5EF4-FFF2-40B4-BE49-F238E27FC236}">
                <a16:creationId xmlns:a16="http://schemas.microsoft.com/office/drawing/2014/main" id="{9A29AC0C-6CEE-8B41-8618-F306FE170DDA}"/>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85C846-4F26-B340-A306-4D22095A1AED}"/>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665FF-4847-7846-B3E8-9BD93946A7E9}" type="slidenum">
              <a:rPr lang="en-US" smtClean="0"/>
              <a:t>‹#›</a:t>
            </a:fld>
            <a:endParaRPr lang="en-US"/>
          </a:p>
        </p:txBody>
      </p:sp>
    </p:spTree>
    <p:extLst>
      <p:ext uri="{BB962C8B-B14F-4D97-AF65-F5344CB8AC3E}">
        <p14:creationId xmlns:p14="http://schemas.microsoft.com/office/powerpoint/2010/main" val="393990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06EB4D-CD87-154E-BF8F-F18608D04E32}"/>
              </a:ext>
            </a:extLst>
          </p:cNvPr>
          <p:cNvSpPr txBox="1"/>
          <p:nvPr/>
        </p:nvSpPr>
        <p:spPr>
          <a:xfrm>
            <a:off x="1914524" y="25713"/>
            <a:ext cx="10209141" cy="1200329"/>
          </a:xfrm>
          <a:prstGeom prst="rect">
            <a:avLst/>
          </a:prstGeom>
          <a:noFill/>
        </p:spPr>
        <p:txBody>
          <a:bodyPr wrap="square" rtlCol="0">
            <a:spAutoFit/>
          </a:bodyPr>
          <a:lstStyle/>
          <a:p>
            <a:pPr algn="ctr"/>
            <a:r>
              <a:rPr lang="en-US" sz="3600"/>
              <a:t>Connecting the Dots: Deep Learning and its Application in Identifying Chromatin Regulatory Loops </a:t>
            </a:r>
          </a:p>
        </p:txBody>
      </p:sp>
      <p:sp>
        <p:nvSpPr>
          <p:cNvPr id="5" name="TextBox 4">
            <a:extLst>
              <a:ext uri="{FF2B5EF4-FFF2-40B4-BE49-F238E27FC236}">
                <a16:creationId xmlns:a16="http://schemas.microsoft.com/office/drawing/2014/main" id="{BAE6E00B-E59F-5E43-88FD-C914A829949A}"/>
              </a:ext>
            </a:extLst>
          </p:cNvPr>
          <p:cNvSpPr txBox="1"/>
          <p:nvPr/>
        </p:nvSpPr>
        <p:spPr>
          <a:xfrm>
            <a:off x="1685925" y="1130041"/>
            <a:ext cx="10589181" cy="954107"/>
          </a:xfrm>
          <a:prstGeom prst="rect">
            <a:avLst/>
          </a:prstGeom>
          <a:noFill/>
        </p:spPr>
        <p:txBody>
          <a:bodyPr wrap="square" rtlCol="0">
            <a:spAutoFit/>
          </a:bodyPr>
          <a:lstStyle/>
          <a:p>
            <a:pPr algn="ctr"/>
            <a:r>
              <a:rPr lang="en-US"/>
              <a:t>Nathan Angell</a:t>
            </a:r>
            <a:r>
              <a:rPr lang="en-US" baseline="30000"/>
              <a:t>1</a:t>
            </a:r>
            <a:r>
              <a:rPr lang="en-US"/>
              <a:t>, Jarrod Dube</a:t>
            </a:r>
            <a:r>
              <a:rPr lang="en-US" baseline="30000"/>
              <a:t>1</a:t>
            </a:r>
            <a:r>
              <a:rPr lang="en-US"/>
              <a:t>, Christopher Hemme PhD</a:t>
            </a:r>
            <a:r>
              <a:rPr lang="en-US" baseline="30000"/>
              <a:t>2</a:t>
            </a:r>
            <a:r>
              <a:rPr lang="en-US"/>
              <a:t>, and Steven Weicksel PhD</a:t>
            </a:r>
            <a:r>
              <a:rPr lang="en-US" baseline="30000"/>
              <a:t>1</a:t>
            </a:r>
            <a:endParaRPr lang="en-US"/>
          </a:p>
          <a:p>
            <a:pPr algn="ctr"/>
            <a:r>
              <a:rPr lang="en-US" sz="1600"/>
              <a:t>Bryant University, Smithfield RI</a:t>
            </a:r>
            <a:r>
              <a:rPr lang="en-US" sz="1600" baseline="30000"/>
              <a:t>1  </a:t>
            </a:r>
            <a:r>
              <a:rPr lang="en-US" sz="1600"/>
              <a:t>   University of Rhode Island, South Kingstown RI</a:t>
            </a:r>
            <a:r>
              <a:rPr lang="en-US" sz="1600" baseline="30000"/>
              <a:t>2</a:t>
            </a:r>
            <a:endParaRPr lang="en-US" sz="1600"/>
          </a:p>
          <a:p>
            <a:pPr algn="ctr"/>
            <a:endParaRPr lang="en-US" sz="2000"/>
          </a:p>
        </p:txBody>
      </p:sp>
      <p:cxnSp>
        <p:nvCxnSpPr>
          <p:cNvPr id="8" name="Straight Connector 7">
            <a:extLst>
              <a:ext uri="{FF2B5EF4-FFF2-40B4-BE49-F238E27FC236}">
                <a16:creationId xmlns:a16="http://schemas.microsoft.com/office/drawing/2014/main" id="{9E56331C-4733-BF4F-A5F9-BECA2501743E}"/>
              </a:ext>
            </a:extLst>
          </p:cNvPr>
          <p:cNvCxnSpPr>
            <a:cxnSpLocks/>
          </p:cNvCxnSpPr>
          <p:nvPr/>
        </p:nvCxnSpPr>
        <p:spPr>
          <a:xfrm>
            <a:off x="-2" y="1829256"/>
            <a:ext cx="121920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C7948A40-6588-43E1-AF26-6B5DD28EC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79" y="206721"/>
            <a:ext cx="961328" cy="373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C2A3F1-6AC6-4B61-A7D3-202026A0E1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11" y="731943"/>
            <a:ext cx="892796" cy="9036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19EEA5-C004-4745-9A8A-F0063AE50E2C}"/>
              </a:ext>
            </a:extLst>
          </p:cNvPr>
          <p:cNvSpPr txBox="1"/>
          <p:nvPr/>
        </p:nvSpPr>
        <p:spPr>
          <a:xfrm>
            <a:off x="4932012" y="2979973"/>
            <a:ext cx="7209708" cy="3785652"/>
          </a:xfrm>
          <a:prstGeom prst="rect">
            <a:avLst/>
          </a:prstGeom>
          <a:noFill/>
        </p:spPr>
        <p:txBody>
          <a:bodyPr wrap="square" rtlCol="0">
            <a:spAutoFit/>
          </a:bodyPr>
          <a:lstStyle/>
          <a:p>
            <a:r>
              <a:rPr lang="en-US" sz="2400" dirty="0"/>
              <a:t>Background:</a:t>
            </a:r>
          </a:p>
          <a:p>
            <a:pPr marL="285750" indent="-285750">
              <a:buFont typeface="Arial" panose="020B0604020202020204" pitchFamily="34" charset="0"/>
              <a:buChar char="•"/>
            </a:pPr>
            <a:r>
              <a:rPr lang="en-US" sz="2400" dirty="0"/>
              <a:t>The genome is structured in a 3D organized way consisting of chromatin loops.</a:t>
            </a:r>
          </a:p>
          <a:p>
            <a:r>
              <a:rPr lang="en-US" sz="2400" dirty="0"/>
              <a:t>Problem:</a:t>
            </a:r>
          </a:p>
          <a:p>
            <a:pPr marL="285750" indent="-285750">
              <a:buFont typeface="Arial" panose="020B0604020202020204" pitchFamily="34" charset="0"/>
              <a:buChar char="•"/>
            </a:pPr>
            <a:r>
              <a:rPr lang="en-US" sz="2400" dirty="0"/>
              <a:t>Many of the details that control and regulate chromatin loops is not well understood.</a:t>
            </a:r>
          </a:p>
          <a:p>
            <a:r>
              <a:rPr lang="en-US" sz="2400" dirty="0"/>
              <a:t>Approach:</a:t>
            </a:r>
          </a:p>
          <a:p>
            <a:pPr marL="285750" indent="-285750">
              <a:buFont typeface="Arial" panose="020B0604020202020204" pitchFamily="34" charset="0"/>
              <a:buChar char="•"/>
            </a:pPr>
            <a:r>
              <a:rPr lang="en-US" sz="2400" dirty="0"/>
              <a:t>Using Circular Chromosome Conformation Capture (4C) we mapped chromatin interactions with a CNN computer learning model.</a:t>
            </a:r>
          </a:p>
        </p:txBody>
      </p:sp>
      <p:sp>
        <p:nvSpPr>
          <p:cNvPr id="11" name="TextBox 10">
            <a:extLst>
              <a:ext uri="{FF2B5EF4-FFF2-40B4-BE49-F238E27FC236}">
                <a16:creationId xmlns:a16="http://schemas.microsoft.com/office/drawing/2014/main" id="{0E5A392A-88F8-4EF3-B4FF-093C6DC0C565}"/>
              </a:ext>
            </a:extLst>
          </p:cNvPr>
          <p:cNvSpPr txBox="1"/>
          <p:nvPr/>
        </p:nvSpPr>
        <p:spPr>
          <a:xfrm>
            <a:off x="3601260" y="1873840"/>
            <a:ext cx="8766425" cy="1200329"/>
          </a:xfrm>
          <a:prstGeom prst="rect">
            <a:avLst/>
          </a:prstGeom>
          <a:noFill/>
        </p:spPr>
        <p:txBody>
          <a:bodyPr wrap="square" rtlCol="0">
            <a:spAutoFit/>
          </a:bodyPr>
          <a:lstStyle/>
          <a:p>
            <a:pPr algn="ctr"/>
            <a:r>
              <a:rPr lang="en-US" sz="3600"/>
              <a:t>3D Organization of the Genome Controls Gene Expression</a:t>
            </a:r>
          </a:p>
        </p:txBody>
      </p:sp>
      <p:pic>
        <p:nvPicPr>
          <p:cNvPr id="10" name="Picture 9" descr="Diagram&#10;&#10;Description automatically generated">
            <a:extLst>
              <a:ext uri="{FF2B5EF4-FFF2-40B4-BE49-F238E27FC236}">
                <a16:creationId xmlns:a16="http://schemas.microsoft.com/office/drawing/2014/main" id="{0268681E-7B98-4008-B993-F29F873F3F4A}"/>
              </a:ext>
            </a:extLst>
          </p:cNvPr>
          <p:cNvPicPr>
            <a:picLocks noChangeAspect="1"/>
          </p:cNvPicPr>
          <p:nvPr/>
        </p:nvPicPr>
        <p:blipFill>
          <a:blip r:embed="rId5"/>
          <a:stretch>
            <a:fillRect/>
          </a:stretch>
        </p:blipFill>
        <p:spPr>
          <a:xfrm>
            <a:off x="50279" y="4149916"/>
            <a:ext cx="4881732" cy="2556354"/>
          </a:xfrm>
          <a:prstGeom prst="rect">
            <a:avLst/>
          </a:prstGeom>
        </p:spPr>
      </p:pic>
      <p:pic>
        <p:nvPicPr>
          <p:cNvPr id="15" name="Picture 14">
            <a:extLst>
              <a:ext uri="{FF2B5EF4-FFF2-40B4-BE49-F238E27FC236}">
                <a16:creationId xmlns:a16="http://schemas.microsoft.com/office/drawing/2014/main" id="{7997949C-43B1-4D83-950F-03AF5E60A08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0303" y="2074623"/>
            <a:ext cx="3281685" cy="1733181"/>
          </a:xfrm>
          <a:prstGeom prst="rect">
            <a:avLst/>
          </a:prstGeom>
          <a:noFill/>
          <a:ln>
            <a:noFill/>
          </a:ln>
        </p:spPr>
      </p:pic>
    </p:spTree>
    <p:extLst>
      <p:ext uri="{BB962C8B-B14F-4D97-AF65-F5344CB8AC3E}">
        <p14:creationId xmlns:p14="http://schemas.microsoft.com/office/powerpoint/2010/main" val="232773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B3143E-3FDE-6544-8BB9-75A1AE130952}"/>
              </a:ext>
            </a:extLst>
          </p:cNvPr>
          <p:cNvSpPr txBox="1"/>
          <p:nvPr/>
        </p:nvSpPr>
        <p:spPr>
          <a:xfrm>
            <a:off x="2" y="316037"/>
            <a:ext cx="12192000" cy="646331"/>
          </a:xfrm>
          <a:prstGeom prst="rect">
            <a:avLst/>
          </a:prstGeom>
          <a:noFill/>
        </p:spPr>
        <p:txBody>
          <a:bodyPr wrap="square" rtlCol="0">
            <a:spAutoFit/>
          </a:bodyPr>
          <a:lstStyle/>
          <a:p>
            <a:pPr algn="ctr"/>
            <a:r>
              <a:rPr lang="en-US" sz="3600"/>
              <a:t>Data Pipeline Identifies Loop Formation</a:t>
            </a:r>
          </a:p>
        </p:txBody>
      </p:sp>
      <p:cxnSp>
        <p:nvCxnSpPr>
          <p:cNvPr id="3" name="Straight Connector 2">
            <a:extLst>
              <a:ext uri="{FF2B5EF4-FFF2-40B4-BE49-F238E27FC236}">
                <a16:creationId xmlns:a16="http://schemas.microsoft.com/office/drawing/2014/main" id="{DF5241D6-2948-4242-BD90-6C6CD3961F5D}"/>
              </a:ext>
            </a:extLst>
          </p:cNvPr>
          <p:cNvCxnSpPr>
            <a:cxnSpLocks/>
          </p:cNvCxnSpPr>
          <p:nvPr/>
        </p:nvCxnSpPr>
        <p:spPr>
          <a:xfrm>
            <a:off x="0" y="1300779"/>
            <a:ext cx="121920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F191642E-6D79-4DDF-80CB-B3A117F41B42}"/>
              </a:ext>
            </a:extLst>
          </p:cNvPr>
          <p:cNvPicPr>
            <a:picLocks noChangeAspect="1"/>
          </p:cNvPicPr>
          <p:nvPr/>
        </p:nvPicPr>
        <p:blipFill>
          <a:blip r:embed="rId3"/>
          <a:stretch>
            <a:fillRect/>
          </a:stretch>
        </p:blipFill>
        <p:spPr>
          <a:xfrm>
            <a:off x="427934" y="2045926"/>
            <a:ext cx="4719831" cy="3923359"/>
          </a:xfrm>
          <a:prstGeom prst="rect">
            <a:avLst/>
          </a:prstGeom>
        </p:spPr>
      </p:pic>
      <p:sp>
        <p:nvSpPr>
          <p:cNvPr id="8" name="TextBox 7">
            <a:extLst>
              <a:ext uri="{FF2B5EF4-FFF2-40B4-BE49-F238E27FC236}">
                <a16:creationId xmlns:a16="http://schemas.microsoft.com/office/drawing/2014/main" id="{13798D7A-B15F-4AE5-A912-BE08B7C9E782}"/>
              </a:ext>
            </a:extLst>
          </p:cNvPr>
          <p:cNvSpPr txBox="1"/>
          <p:nvPr/>
        </p:nvSpPr>
        <p:spPr>
          <a:xfrm>
            <a:off x="5146376" y="2851058"/>
            <a:ext cx="6667499"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t>High Throughput sequencing experiments create large datasets that are not generally organized.</a:t>
            </a:r>
          </a:p>
          <a:p>
            <a:pPr marL="285750" indent="-285750">
              <a:buFont typeface="Arial" panose="020B0604020202020204" pitchFamily="34" charset="0"/>
              <a:buChar char="•"/>
            </a:pPr>
            <a:r>
              <a:rPr lang="en-US" sz="2400" dirty="0"/>
              <a:t>Our pipeline is as follows:</a:t>
            </a:r>
            <a:endParaRPr lang="en-US" sz="2400" dirty="0">
              <a:cs typeface="Calibri"/>
            </a:endParaRPr>
          </a:p>
          <a:p>
            <a:pPr marL="742315" lvl="1" indent="-285750">
              <a:buFont typeface="Arial" panose="020B0604020202020204" pitchFamily="34" charset="0"/>
              <a:buChar char="•"/>
            </a:pPr>
            <a:r>
              <a:rPr lang="en-US" sz="2400" dirty="0"/>
              <a:t>Organizes</a:t>
            </a:r>
            <a:endParaRPr lang="en-US" sz="2400" dirty="0">
              <a:cs typeface="Calibri"/>
            </a:endParaRPr>
          </a:p>
          <a:p>
            <a:pPr marL="742315" lvl="1" indent="-285750">
              <a:buFont typeface="Arial" panose="020B0604020202020204" pitchFamily="34" charset="0"/>
              <a:buChar char="•"/>
            </a:pPr>
            <a:r>
              <a:rPr lang="en-US" sz="2400" dirty="0"/>
              <a:t>Gets rid of unwanted data that we do not need</a:t>
            </a:r>
            <a:endParaRPr lang="en-US" sz="2400" dirty="0">
              <a:cs typeface="Calibri"/>
            </a:endParaRPr>
          </a:p>
        </p:txBody>
      </p:sp>
    </p:spTree>
    <p:extLst>
      <p:ext uri="{BB962C8B-B14F-4D97-AF65-F5344CB8AC3E}">
        <p14:creationId xmlns:p14="http://schemas.microsoft.com/office/powerpoint/2010/main" val="5511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B3143E-3FDE-6544-8BB9-75A1AE130952}"/>
              </a:ext>
            </a:extLst>
          </p:cNvPr>
          <p:cNvSpPr txBox="1"/>
          <p:nvPr/>
        </p:nvSpPr>
        <p:spPr>
          <a:xfrm>
            <a:off x="-1" y="327259"/>
            <a:ext cx="12192000" cy="646331"/>
          </a:xfrm>
          <a:prstGeom prst="rect">
            <a:avLst/>
          </a:prstGeom>
          <a:noFill/>
        </p:spPr>
        <p:txBody>
          <a:bodyPr wrap="square" rtlCol="0">
            <a:spAutoFit/>
          </a:bodyPr>
          <a:lstStyle/>
          <a:p>
            <a:pPr algn="ctr"/>
            <a:r>
              <a:rPr lang="en-US" sz="3600" dirty="0"/>
              <a:t>Deep Learning - Convolutional Neural Network (CNN) </a:t>
            </a:r>
          </a:p>
        </p:txBody>
      </p:sp>
      <p:cxnSp>
        <p:nvCxnSpPr>
          <p:cNvPr id="3" name="Straight Connector 2">
            <a:extLst>
              <a:ext uri="{FF2B5EF4-FFF2-40B4-BE49-F238E27FC236}">
                <a16:creationId xmlns:a16="http://schemas.microsoft.com/office/drawing/2014/main" id="{DF5241D6-2948-4242-BD90-6C6CD3961F5D}"/>
              </a:ext>
            </a:extLst>
          </p:cNvPr>
          <p:cNvCxnSpPr>
            <a:cxnSpLocks/>
          </p:cNvCxnSpPr>
          <p:nvPr/>
        </p:nvCxnSpPr>
        <p:spPr>
          <a:xfrm>
            <a:off x="0" y="1300779"/>
            <a:ext cx="121920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person's leg&#10;&#10;Description automatically generated with low confidence">
            <a:extLst>
              <a:ext uri="{FF2B5EF4-FFF2-40B4-BE49-F238E27FC236}">
                <a16:creationId xmlns:a16="http://schemas.microsoft.com/office/drawing/2014/main" id="{28997064-7534-4963-ACAC-91731728923F}"/>
              </a:ext>
            </a:extLst>
          </p:cNvPr>
          <p:cNvPicPr>
            <a:picLocks noChangeAspect="1"/>
          </p:cNvPicPr>
          <p:nvPr/>
        </p:nvPicPr>
        <p:blipFill>
          <a:blip r:embed="rId3"/>
          <a:stretch>
            <a:fillRect/>
          </a:stretch>
        </p:blipFill>
        <p:spPr>
          <a:xfrm>
            <a:off x="1276901" y="2068879"/>
            <a:ext cx="1923575" cy="1923575"/>
          </a:xfrm>
          <a:prstGeom prst="rect">
            <a:avLst/>
          </a:prstGeom>
        </p:spPr>
      </p:pic>
      <p:pic>
        <p:nvPicPr>
          <p:cNvPr id="16" name="Picture 15" descr="Chart, diagram&#10;&#10;Description automatically generated">
            <a:extLst>
              <a:ext uri="{FF2B5EF4-FFF2-40B4-BE49-F238E27FC236}">
                <a16:creationId xmlns:a16="http://schemas.microsoft.com/office/drawing/2014/main" id="{AC7331FD-03E7-445E-81DC-5E94E71D5C16}"/>
              </a:ext>
            </a:extLst>
          </p:cNvPr>
          <p:cNvPicPr>
            <a:picLocks noChangeAspect="1"/>
          </p:cNvPicPr>
          <p:nvPr/>
        </p:nvPicPr>
        <p:blipFill>
          <a:blip r:embed="rId4"/>
          <a:stretch>
            <a:fillRect/>
          </a:stretch>
        </p:blipFill>
        <p:spPr>
          <a:xfrm>
            <a:off x="4309844" y="1741689"/>
            <a:ext cx="3572311" cy="2577955"/>
          </a:xfrm>
          <a:prstGeom prst="rect">
            <a:avLst/>
          </a:prstGeom>
        </p:spPr>
      </p:pic>
      <p:pic>
        <p:nvPicPr>
          <p:cNvPr id="19" name="Picture 18" descr="A close up of a person's face&#10;&#10;Description automatically generated with medium confidence">
            <a:extLst>
              <a:ext uri="{FF2B5EF4-FFF2-40B4-BE49-F238E27FC236}">
                <a16:creationId xmlns:a16="http://schemas.microsoft.com/office/drawing/2014/main" id="{01A07A4A-23B2-447F-A139-495F7303CA6B}"/>
              </a:ext>
            </a:extLst>
          </p:cNvPr>
          <p:cNvPicPr>
            <a:picLocks noChangeAspect="1"/>
          </p:cNvPicPr>
          <p:nvPr/>
        </p:nvPicPr>
        <p:blipFill>
          <a:blip r:embed="rId5"/>
          <a:stretch>
            <a:fillRect/>
          </a:stretch>
        </p:blipFill>
        <p:spPr>
          <a:xfrm>
            <a:off x="8991524" y="2053732"/>
            <a:ext cx="1923575" cy="1953868"/>
          </a:xfrm>
          <a:prstGeom prst="rect">
            <a:avLst/>
          </a:prstGeom>
        </p:spPr>
      </p:pic>
      <p:sp>
        <p:nvSpPr>
          <p:cNvPr id="5" name="TextBox 4">
            <a:extLst>
              <a:ext uri="{FF2B5EF4-FFF2-40B4-BE49-F238E27FC236}">
                <a16:creationId xmlns:a16="http://schemas.microsoft.com/office/drawing/2014/main" id="{FE84B807-0130-4BE2-B9EB-58A5606B9790}"/>
              </a:ext>
            </a:extLst>
          </p:cNvPr>
          <p:cNvSpPr txBox="1"/>
          <p:nvPr/>
        </p:nvSpPr>
        <p:spPr>
          <a:xfrm>
            <a:off x="884738" y="4418376"/>
            <a:ext cx="10707187" cy="147732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250" dirty="0"/>
              <a:t>CNN identifies connections that are not obvious based on traditional analysis. </a:t>
            </a:r>
            <a:endParaRPr lang="en-US" sz="2250"/>
          </a:p>
          <a:p>
            <a:pPr marL="285750" indent="-285750">
              <a:buFont typeface="Arial" panose="020B0604020202020204" pitchFamily="34" charset="0"/>
              <a:buChar char="•"/>
            </a:pPr>
            <a:r>
              <a:rPr lang="en-US" sz="2250" dirty="0"/>
              <a:t>This has the potential to enhance the discovery of new connections within the genome that may have gone unnoticed otherwise</a:t>
            </a:r>
            <a:endParaRPr lang="en-US" sz="2250" dirty="0">
              <a:cs typeface="Calibri"/>
            </a:endParaRPr>
          </a:p>
          <a:p>
            <a:endParaRPr lang="en-US" sz="2250"/>
          </a:p>
        </p:txBody>
      </p:sp>
      <p:sp>
        <p:nvSpPr>
          <p:cNvPr id="7" name="Arrow: Right 6">
            <a:extLst>
              <a:ext uri="{FF2B5EF4-FFF2-40B4-BE49-F238E27FC236}">
                <a16:creationId xmlns:a16="http://schemas.microsoft.com/office/drawing/2014/main" id="{97BA9DF2-B35D-4875-9E3F-1B3E19C3C0E6}"/>
              </a:ext>
            </a:extLst>
          </p:cNvPr>
          <p:cNvSpPr/>
          <p:nvPr/>
        </p:nvSpPr>
        <p:spPr>
          <a:xfrm>
            <a:off x="3396343" y="2801257"/>
            <a:ext cx="754743" cy="39188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E3B26DC-AA07-4FE3-9E0A-2D44E3E0FD75}"/>
              </a:ext>
            </a:extLst>
          </p:cNvPr>
          <p:cNvSpPr/>
          <p:nvPr/>
        </p:nvSpPr>
        <p:spPr>
          <a:xfrm>
            <a:off x="8040913" y="2757715"/>
            <a:ext cx="754743" cy="39188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666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473</Words>
  <Application>Microsoft Office PowerPoint</Application>
  <PresentationFormat>Widescreen</PresentationFormat>
  <Paragraphs>29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Pellock, Brett</dc:creator>
  <cp:lastModifiedBy>Nathan Angell</cp:lastModifiedBy>
  <cp:revision>16</cp:revision>
  <dcterms:created xsi:type="dcterms:W3CDTF">2021-06-29T19:53:45Z</dcterms:created>
  <dcterms:modified xsi:type="dcterms:W3CDTF">2021-12-24T15:36:48Z</dcterms:modified>
</cp:coreProperties>
</file>