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4"/>
  </p:sldMasterIdLst>
  <p:notesMasterIdLst>
    <p:notesMasterId r:id="rId16"/>
  </p:notesMasterIdLst>
  <p:sldIdLst>
    <p:sldId id="256" r:id="rId5"/>
    <p:sldId id="257" r:id="rId6"/>
    <p:sldId id="258" r:id="rId7"/>
    <p:sldId id="259" r:id="rId8"/>
    <p:sldId id="267" r:id="rId9"/>
    <p:sldId id="263" r:id="rId10"/>
    <p:sldId id="264" r:id="rId11"/>
    <p:sldId id="260" r:id="rId12"/>
    <p:sldId id="265" r:id="rId13"/>
    <p:sldId id="261"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671" autoAdjust="0"/>
  </p:normalViewPr>
  <p:slideViewPr>
    <p:cSldViewPr snapToGrid="0">
      <p:cViewPr varScale="1">
        <p:scale>
          <a:sx n="56" d="100"/>
          <a:sy n="56" d="100"/>
        </p:scale>
        <p:origin x="106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0ADD3D-AD5A-4F1C-AC04-C4A1D6A3679C}" type="datetimeFigureOut">
              <a:rPr lang="en-US" smtClean="0"/>
              <a:t>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63A7DE-9F1D-49F3-857E-FEC7C87970FB}" type="slidenum">
              <a:rPr lang="en-US" smtClean="0"/>
              <a:t>‹#›</a:t>
            </a:fld>
            <a:endParaRPr lang="en-US"/>
          </a:p>
        </p:txBody>
      </p:sp>
    </p:spTree>
    <p:extLst>
      <p:ext uri="{BB962C8B-B14F-4D97-AF65-F5344CB8AC3E}">
        <p14:creationId xmlns:p14="http://schemas.microsoft.com/office/powerpoint/2010/main" val="310291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everyone, my name is Nathan Angell and today, I will be talking about Transfer learning, more specifically, using transfer learning to improve the accuracy of detecting pneumonia.  </a:t>
            </a:r>
          </a:p>
        </p:txBody>
      </p:sp>
      <p:sp>
        <p:nvSpPr>
          <p:cNvPr id="4" name="Slide Number Placeholder 3"/>
          <p:cNvSpPr>
            <a:spLocks noGrp="1"/>
          </p:cNvSpPr>
          <p:nvPr>
            <p:ph type="sldNum" sz="quarter" idx="5"/>
          </p:nvPr>
        </p:nvSpPr>
        <p:spPr/>
        <p:txBody>
          <a:bodyPr/>
          <a:lstStyle/>
          <a:p>
            <a:fld id="{E563A7DE-9F1D-49F3-857E-FEC7C87970FB}" type="slidenum">
              <a:rPr lang="en-US" smtClean="0"/>
              <a:t>1</a:t>
            </a:fld>
            <a:endParaRPr lang="en-US"/>
          </a:p>
        </p:txBody>
      </p:sp>
    </p:spTree>
    <p:extLst>
      <p:ext uri="{BB962C8B-B14F-4D97-AF65-F5344CB8AC3E}">
        <p14:creationId xmlns:p14="http://schemas.microsoft.com/office/powerpoint/2010/main" val="383273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	</a:t>
            </a:r>
            <a:r>
              <a:rPr lang="en-US" b="0" dirty="0"/>
              <a:t>If you look at the orange line, running through the MobileNetV2 transfer learning model, gave the model better accuracy</a:t>
            </a:r>
          </a:p>
          <a:p>
            <a:r>
              <a:rPr lang="en-US" b="1" dirty="0"/>
              <a:t>Third bullet</a:t>
            </a:r>
          </a:p>
          <a:p>
            <a:r>
              <a:rPr lang="en-US" b="1" dirty="0"/>
              <a:t>	</a:t>
            </a:r>
            <a:r>
              <a:rPr lang="en-US" b="0" dirty="0"/>
              <a:t>as the model goes </a:t>
            </a:r>
            <a:r>
              <a:rPr lang="en-US" b="0" dirty="0" err="1"/>
              <a:t>passess</a:t>
            </a:r>
            <a:r>
              <a:rPr lang="en-US" b="0" dirty="0"/>
              <a:t> the green line, you can see that the model gets more accurate. This is because we set the freeze equal to false. By setting Freeze to false, it essentially allows us to edit more of the transfer learning model’s parameters, to better fit our pneumonia dataset. Or another way of putting it, </a:t>
            </a:r>
            <a:r>
              <a:rPr lang="en-US" dirty="0"/>
              <a:t>when the process of running the model starts, we are essentially allowing the model to edit only 1,281 of the 2.2 million parameters. This will make sure that when the model looks at our data, it can better detect pneumonia. </a:t>
            </a:r>
            <a:endParaRPr lang="en-US" b="0" dirty="0"/>
          </a:p>
          <a:p>
            <a:r>
              <a:rPr lang="en-US" b="1" dirty="0"/>
              <a:t>Fourth bullet</a:t>
            </a:r>
          </a:p>
          <a:p>
            <a:r>
              <a:rPr lang="en-US" b="0" dirty="0"/>
              <a:t>	as </a:t>
            </a:r>
            <a:r>
              <a:rPr lang="en-US" b="0"/>
              <a:t>a result, with </a:t>
            </a:r>
            <a:r>
              <a:rPr lang="en-US" b="0" dirty="0"/>
              <a:t>an additional 50 epochs, we get our best accuracy of 92.88% at an epochs of 60.</a:t>
            </a:r>
            <a:endParaRPr lang="en-US" b="1" dirty="0"/>
          </a:p>
        </p:txBody>
      </p:sp>
      <p:sp>
        <p:nvSpPr>
          <p:cNvPr id="4" name="Slide Number Placeholder 3"/>
          <p:cNvSpPr>
            <a:spLocks noGrp="1"/>
          </p:cNvSpPr>
          <p:nvPr>
            <p:ph type="sldNum" sz="quarter" idx="5"/>
          </p:nvPr>
        </p:nvSpPr>
        <p:spPr/>
        <p:txBody>
          <a:bodyPr/>
          <a:lstStyle/>
          <a:p>
            <a:fld id="{E563A7DE-9F1D-49F3-857E-FEC7C87970FB}" type="slidenum">
              <a:rPr lang="en-US" smtClean="0"/>
              <a:t>10</a:t>
            </a:fld>
            <a:endParaRPr lang="en-US"/>
          </a:p>
        </p:txBody>
      </p:sp>
    </p:spTree>
    <p:extLst>
      <p:ext uri="{BB962C8B-B14F-4D97-AF65-F5344CB8AC3E}">
        <p14:creationId xmlns:p14="http://schemas.microsoft.com/office/powerpoint/2010/main" val="1162108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first bullet</a:t>
            </a:r>
          </a:p>
          <a:p>
            <a:r>
              <a:rPr lang="en-US" b="1" dirty="0"/>
              <a:t>	</a:t>
            </a:r>
            <a:r>
              <a:rPr lang="en-US" b="0" dirty="0"/>
              <a:t>deep learning is and will continue to be a very important algorithm in every aspect of our lives. Such as, Google’s deep learning AlphaGo program defeating a professional Go Player or Google’s deep learning translation tool blowing out every other language translation technique. </a:t>
            </a:r>
          </a:p>
          <a:p>
            <a:r>
              <a:rPr lang="en-US" b="1" dirty="0"/>
              <a:t>Second bullet</a:t>
            </a:r>
          </a:p>
          <a:p>
            <a:r>
              <a:rPr lang="en-US" b="1" dirty="0"/>
              <a:t>	</a:t>
            </a:r>
            <a:r>
              <a:rPr lang="en-US" b="0" dirty="0"/>
              <a:t>transfer learning is an invaluable tool that builds on top of deep learning to make it more efficient and to achieve a better accuracy. Traditionally, without transfer leaning, deep learning algorithms require millions of images to train, to get an accurate result. But with transfer learning enabled, I was able to train a small dataset, around 10,000 images, to get an accuracy of 92.28%</a:t>
            </a:r>
          </a:p>
          <a:p>
            <a:r>
              <a:rPr lang="en-US" b="1" dirty="0"/>
              <a:t>Third bullet</a:t>
            </a:r>
          </a:p>
          <a:p>
            <a:r>
              <a:rPr lang="en-US" b="1" dirty="0"/>
              <a:t>	</a:t>
            </a:r>
            <a:r>
              <a:rPr lang="en-US" b="0" dirty="0"/>
              <a:t>thank you for your time. are there any questions you may have?</a:t>
            </a:r>
            <a:endParaRPr lang="en-US" b="1" dirty="0"/>
          </a:p>
        </p:txBody>
      </p:sp>
      <p:sp>
        <p:nvSpPr>
          <p:cNvPr id="4" name="Slide Number Placeholder 3"/>
          <p:cNvSpPr>
            <a:spLocks noGrp="1"/>
          </p:cNvSpPr>
          <p:nvPr>
            <p:ph type="sldNum" sz="quarter" idx="5"/>
          </p:nvPr>
        </p:nvSpPr>
        <p:spPr/>
        <p:txBody>
          <a:bodyPr/>
          <a:lstStyle/>
          <a:p>
            <a:fld id="{E563A7DE-9F1D-49F3-857E-FEC7C87970FB}" type="slidenum">
              <a:rPr lang="en-US" smtClean="0"/>
              <a:t>11</a:t>
            </a:fld>
            <a:endParaRPr lang="en-US"/>
          </a:p>
        </p:txBody>
      </p:sp>
    </p:spTree>
    <p:extLst>
      <p:ext uri="{BB962C8B-B14F-4D97-AF65-F5344CB8AC3E}">
        <p14:creationId xmlns:p14="http://schemas.microsoft.com/office/powerpoint/2010/main" val="3415168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be breaking this presentation into four parts. First, I will be talking about deep learning. Next, I will be describing how the transfer learning tool connects to deep learning. I will then talk about my project, pneumonia detection and finally I will wrap it up and summarize my findings. </a:t>
            </a:r>
          </a:p>
        </p:txBody>
      </p:sp>
      <p:sp>
        <p:nvSpPr>
          <p:cNvPr id="4" name="Slide Number Placeholder 3"/>
          <p:cNvSpPr>
            <a:spLocks noGrp="1"/>
          </p:cNvSpPr>
          <p:nvPr>
            <p:ph type="sldNum" sz="quarter" idx="5"/>
          </p:nvPr>
        </p:nvSpPr>
        <p:spPr/>
        <p:txBody>
          <a:bodyPr/>
          <a:lstStyle/>
          <a:p>
            <a:fld id="{E563A7DE-9F1D-49F3-857E-FEC7C87970FB}" type="slidenum">
              <a:rPr lang="en-US" smtClean="0"/>
              <a:t>2</a:t>
            </a:fld>
            <a:endParaRPr lang="en-US"/>
          </a:p>
        </p:txBody>
      </p:sp>
    </p:spTree>
    <p:extLst>
      <p:ext uri="{BB962C8B-B14F-4D97-AF65-F5344CB8AC3E}">
        <p14:creationId xmlns:p14="http://schemas.microsoft.com/office/powerpoint/2010/main" val="719990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For first bullet</a:t>
            </a:r>
          </a:p>
          <a:p>
            <a:r>
              <a:rPr lang="en-US" b="1" dirty="0"/>
              <a:t>	</a:t>
            </a:r>
            <a:r>
              <a:rPr lang="en-US" b="0" dirty="0"/>
              <a:t>deep learning is a subset of the Artificial Intelligence ecosystem. Deep learning extracts patterns from data using neural networks as a guide. The deep learning algorithm mimics the human brain by connecting many nodes together, just like what you see in the picture to the right. By mimicking the human brain, it can achieve far better results than any other machine learning algorithm. </a:t>
            </a:r>
          </a:p>
          <a:p>
            <a:r>
              <a:rPr lang="en-US" b="1" dirty="0"/>
              <a:t>For second bullet</a:t>
            </a:r>
          </a:p>
          <a:p>
            <a:r>
              <a:rPr lang="en-US" b="1" dirty="0"/>
              <a:t>	</a:t>
            </a:r>
            <a:r>
              <a:rPr lang="en-US" b="0" dirty="0"/>
              <a:t>there are many benefits to deep learning. With the help of deep learning, many competitions that used deep learning as the foundation of their algorithm, got a significance performance increase. No other model came close to deep learning’s accuracy. In applications like, Google’s deep learning AlphaGo program, defeating a professional Go Player or Google’s deep learning translation tool blowing out every other language translation technique. </a:t>
            </a:r>
          </a:p>
          <a:p>
            <a:r>
              <a:rPr lang="en-US" b="1" dirty="0"/>
              <a:t>For third bullet</a:t>
            </a:r>
          </a:p>
          <a:p>
            <a:r>
              <a:rPr lang="en-US" b="1" dirty="0"/>
              <a:t>	</a:t>
            </a:r>
            <a:r>
              <a:rPr lang="en-US" b="0" dirty="0"/>
              <a:t>as more data gets uploaded to the internet, the more importance deep learning algorithms will get. The reason is because these algorithms thrive on massive amounts of data, </a:t>
            </a:r>
            <a:r>
              <a:rPr lang="en-US" b="0" dirty="0" err="1"/>
              <a:t>i.e</a:t>
            </a:r>
            <a:r>
              <a:rPr lang="en-US" b="0" dirty="0"/>
              <a:t> big data. Essentially the more data that gets passed through the algorithm, the better the accuracy it can and will achieve. This is a massive difference between traditional machine learning algorithms because with most of these types of algorithms, the more data you feed into it, the accuracy or performance kind of flattens out. </a:t>
            </a:r>
            <a:endParaRPr lang="en-US" b="1" dirty="0"/>
          </a:p>
        </p:txBody>
      </p:sp>
      <p:sp>
        <p:nvSpPr>
          <p:cNvPr id="4" name="Slide Number Placeholder 3"/>
          <p:cNvSpPr>
            <a:spLocks noGrp="1"/>
          </p:cNvSpPr>
          <p:nvPr>
            <p:ph type="sldNum" sz="quarter" idx="5"/>
          </p:nvPr>
        </p:nvSpPr>
        <p:spPr/>
        <p:txBody>
          <a:bodyPr/>
          <a:lstStyle/>
          <a:p>
            <a:fld id="{E563A7DE-9F1D-49F3-857E-FEC7C87970FB}" type="slidenum">
              <a:rPr lang="en-US" smtClean="0"/>
              <a:t>3</a:t>
            </a:fld>
            <a:endParaRPr lang="en-US"/>
          </a:p>
        </p:txBody>
      </p:sp>
    </p:spTree>
    <p:extLst>
      <p:ext uri="{BB962C8B-B14F-4D97-AF65-F5344CB8AC3E}">
        <p14:creationId xmlns:p14="http://schemas.microsoft.com/office/powerpoint/2010/main" val="1659456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First bullet</a:t>
            </a:r>
          </a:p>
          <a:p>
            <a:r>
              <a:rPr lang="en-US" b="1" dirty="0"/>
              <a:t>	</a:t>
            </a:r>
            <a:r>
              <a:rPr lang="en-US" b="0" dirty="0"/>
              <a:t>before transfer learning, it took a long time to train a model, especially for a large dataset. This was because, the model must compute each node’s weights from scratch. By using many layers, like what we saw in the previous slide, and connecting them it can get very complicated and time-consuming task.</a:t>
            </a:r>
          </a:p>
          <a:p>
            <a:r>
              <a:rPr lang="en-US" b="1" dirty="0"/>
              <a:t>Second bullet</a:t>
            </a:r>
          </a:p>
          <a:p>
            <a:r>
              <a:rPr lang="en-US" b="1" dirty="0"/>
              <a:t>	</a:t>
            </a:r>
            <a:r>
              <a:rPr lang="en-US" b="0" dirty="0"/>
              <a:t>to solve the dilemma of taking too much time and getting less accurate results, people or more specifically companies like Google, developed this tool called transfer learning models. </a:t>
            </a:r>
            <a:r>
              <a:rPr lang="en-US" b="1" dirty="0"/>
              <a:t>Basically</a:t>
            </a:r>
            <a:r>
              <a:rPr lang="en-US" b="0" dirty="0"/>
              <a:t>, Google created a very large dataset with a couple million images attached to it, so that the model can learn and extract patterns from the dataset. </a:t>
            </a:r>
          </a:p>
          <a:p>
            <a:r>
              <a:rPr lang="en-US" b="1" dirty="0"/>
              <a:t>Third bullet</a:t>
            </a:r>
          </a:p>
          <a:p>
            <a:r>
              <a:rPr lang="en-US" b="1" dirty="0"/>
              <a:t>	</a:t>
            </a:r>
            <a:r>
              <a:rPr lang="en-US" b="0" dirty="0"/>
              <a:t>because Google’s transfer learning models had a vast dataset, it took a long time for the algorithm to train. Nonetheless, when the model completed its work, Google developers created a system where they allowed the knowledge of that model to be transferred over to people like me for detecting pneumonia. </a:t>
            </a:r>
            <a:endParaRPr lang="en-US" b="1" dirty="0"/>
          </a:p>
        </p:txBody>
      </p:sp>
      <p:sp>
        <p:nvSpPr>
          <p:cNvPr id="4" name="Slide Number Placeholder 3"/>
          <p:cNvSpPr>
            <a:spLocks noGrp="1"/>
          </p:cNvSpPr>
          <p:nvPr>
            <p:ph type="sldNum" sz="quarter" idx="5"/>
          </p:nvPr>
        </p:nvSpPr>
        <p:spPr/>
        <p:txBody>
          <a:bodyPr/>
          <a:lstStyle/>
          <a:p>
            <a:fld id="{E563A7DE-9F1D-49F3-857E-FEC7C87970FB}" type="slidenum">
              <a:rPr lang="en-US" smtClean="0"/>
              <a:t>4</a:t>
            </a:fld>
            <a:endParaRPr lang="en-US"/>
          </a:p>
        </p:txBody>
      </p:sp>
    </p:spTree>
    <p:extLst>
      <p:ext uri="{BB962C8B-B14F-4D97-AF65-F5344CB8AC3E}">
        <p14:creationId xmlns:p14="http://schemas.microsoft.com/office/powerpoint/2010/main" val="117623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used Google </a:t>
            </a:r>
            <a:r>
              <a:rPr lang="en-US" dirty="0" err="1"/>
              <a:t>Colab</a:t>
            </a:r>
            <a:r>
              <a:rPr lang="en-US" dirty="0"/>
              <a:t> for creating this deep learning model. This is a free service offered by Google and it runs just like how </a:t>
            </a:r>
            <a:r>
              <a:rPr lang="en-US" dirty="0" err="1"/>
              <a:t>Jupyter</a:t>
            </a:r>
            <a:r>
              <a:rPr lang="en-US" dirty="0"/>
              <a:t> notebooks operates but it runs solely on the cloud rather than running locally on your machine.</a:t>
            </a:r>
          </a:p>
          <a:p>
            <a:endParaRPr lang="en-US" dirty="0"/>
          </a:p>
          <a:p>
            <a:r>
              <a:rPr lang="en-US" dirty="0"/>
              <a:t>Most importantly, the notebook you are working on can be edited simultaneously with different team members, just like how google docs works. </a:t>
            </a:r>
          </a:p>
          <a:p>
            <a:endParaRPr lang="en-US" dirty="0"/>
          </a:p>
          <a:p>
            <a:r>
              <a:rPr lang="en-US" dirty="0"/>
              <a:t>With using the cloud, the service can provide more GPU computation. Meaning, with more GPUs at your disposable, it’ll take less time to complete the model.</a:t>
            </a:r>
          </a:p>
        </p:txBody>
      </p:sp>
      <p:sp>
        <p:nvSpPr>
          <p:cNvPr id="4" name="Slide Number Placeholder 3"/>
          <p:cNvSpPr>
            <a:spLocks noGrp="1"/>
          </p:cNvSpPr>
          <p:nvPr>
            <p:ph type="sldNum" sz="quarter" idx="5"/>
          </p:nvPr>
        </p:nvSpPr>
        <p:spPr/>
        <p:txBody>
          <a:bodyPr/>
          <a:lstStyle/>
          <a:p>
            <a:fld id="{E563A7DE-9F1D-49F3-857E-FEC7C87970FB}" type="slidenum">
              <a:rPr lang="en-US" smtClean="0"/>
              <a:t>5</a:t>
            </a:fld>
            <a:endParaRPr lang="en-US"/>
          </a:p>
        </p:txBody>
      </p:sp>
    </p:spTree>
    <p:extLst>
      <p:ext uri="{BB962C8B-B14F-4D97-AF65-F5344CB8AC3E}">
        <p14:creationId xmlns:p14="http://schemas.microsoft.com/office/powerpoint/2010/main" val="1044693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First bullet</a:t>
            </a:r>
          </a:p>
          <a:p>
            <a:r>
              <a:rPr lang="en-US" b="1" dirty="0"/>
              <a:t>	</a:t>
            </a:r>
            <a:r>
              <a:rPr lang="en-US" b="0" dirty="0"/>
              <a:t>I collected 5,216 images that contained pictures with and without pneumonia, as you can see from the picture to the right. These images will be used to train the deep learning model. The dataset was offered to me, free of charge, by a public library called Kaggle. </a:t>
            </a:r>
            <a:endParaRPr lang="en-US" b="1" dirty="0"/>
          </a:p>
          <a:p>
            <a:r>
              <a:rPr lang="en-US" b="1" dirty="0"/>
              <a:t>Second bullet</a:t>
            </a:r>
          </a:p>
          <a:p>
            <a:r>
              <a:rPr lang="en-US" b="1" dirty="0"/>
              <a:t>	</a:t>
            </a:r>
            <a:r>
              <a:rPr lang="en-US" b="0" dirty="0"/>
              <a:t>I then had 690 images for validation. These will be used to assess the model’s accuracy, based upon what the model learned from the training dataset. </a:t>
            </a:r>
            <a:endParaRPr lang="en-US" b="1" dirty="0"/>
          </a:p>
        </p:txBody>
      </p:sp>
      <p:sp>
        <p:nvSpPr>
          <p:cNvPr id="4" name="Slide Number Placeholder 3"/>
          <p:cNvSpPr>
            <a:spLocks noGrp="1"/>
          </p:cNvSpPr>
          <p:nvPr>
            <p:ph type="sldNum" sz="quarter" idx="5"/>
          </p:nvPr>
        </p:nvSpPr>
        <p:spPr/>
        <p:txBody>
          <a:bodyPr/>
          <a:lstStyle/>
          <a:p>
            <a:fld id="{E563A7DE-9F1D-49F3-857E-FEC7C87970FB}" type="slidenum">
              <a:rPr lang="en-US" smtClean="0"/>
              <a:t>6</a:t>
            </a:fld>
            <a:endParaRPr lang="en-US"/>
          </a:p>
        </p:txBody>
      </p:sp>
    </p:spTree>
    <p:extLst>
      <p:ext uri="{BB962C8B-B14F-4D97-AF65-F5344CB8AC3E}">
        <p14:creationId xmlns:p14="http://schemas.microsoft.com/office/powerpoint/2010/main" val="3901934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D8388A"/>
                </a:solidFill>
              </a:rPr>
              <a:t>	Having a couple thousand images is a good starting point for creating a model. Nonetheless, it is always a good practice to create more data, if you have the opportunity. That is where data augmentation comes in. You can apply data augmentation by transforming the images by rotating them either  horizontally or vertically.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D8388A"/>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D8388A"/>
                </a:solidFill>
              </a:rPr>
              <a:t>	We chose to rotate them horizontally. This not only, like I said before, creates more data, but it also allows us to reduce overfitting. Overfitting occurs when the model knows, in full detail, the training dataset. However, if the model gets thrown new data, like from the validation dataset, it will not know if it has pneumonia or not because the only thing it knows is the training dataset.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D8388A"/>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D8388A"/>
                </a:solidFill>
              </a:rPr>
              <a:t>	by introducing more data to it, through data augmentation, we can reduce the impact of overfitting and allow the model to get better results, i.e. better accuracy. </a:t>
            </a:r>
            <a:endParaRPr lang="en-US" dirty="0"/>
          </a:p>
        </p:txBody>
      </p:sp>
      <p:sp>
        <p:nvSpPr>
          <p:cNvPr id="4" name="Slide Number Placeholder 3"/>
          <p:cNvSpPr>
            <a:spLocks noGrp="1"/>
          </p:cNvSpPr>
          <p:nvPr>
            <p:ph type="sldNum" sz="quarter" idx="5"/>
          </p:nvPr>
        </p:nvSpPr>
        <p:spPr/>
        <p:txBody>
          <a:bodyPr/>
          <a:lstStyle/>
          <a:p>
            <a:fld id="{E563A7DE-9F1D-49F3-857E-FEC7C87970FB}" type="slidenum">
              <a:rPr lang="en-US" smtClean="0"/>
              <a:t>7</a:t>
            </a:fld>
            <a:endParaRPr lang="en-US"/>
          </a:p>
        </p:txBody>
      </p:sp>
    </p:spTree>
    <p:extLst>
      <p:ext uri="{BB962C8B-B14F-4D97-AF65-F5344CB8AC3E}">
        <p14:creationId xmlns:p14="http://schemas.microsoft.com/office/powerpoint/2010/main" val="2280826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First bullet</a:t>
            </a:r>
          </a:p>
          <a:p>
            <a:r>
              <a:rPr lang="en-US" b="1" dirty="0"/>
              <a:t>	</a:t>
            </a:r>
            <a:r>
              <a:rPr lang="en-US" b="0" dirty="0"/>
              <a:t>The 5,216 images we have for the training dataset, was split into 163 batch sizes, each batch contains 32 images. The reason why we implemented batch sizes is because the model can learn and update quicker because it only has to go through 32 images instead of 5,216 images. </a:t>
            </a:r>
          </a:p>
          <a:p>
            <a:r>
              <a:rPr lang="en-US" b="1" dirty="0"/>
              <a:t>Second bullet</a:t>
            </a:r>
          </a:p>
          <a:p>
            <a:r>
              <a:rPr lang="en-US" b="1" dirty="0"/>
              <a:t>	</a:t>
            </a:r>
            <a:r>
              <a:rPr lang="en-US" b="0" dirty="0"/>
              <a:t>with 163 batch sizes in mind, we created 200 epochs for the deep learning algorithm to run through. As the model runs through the data, we initially thought that it will retain better accuracy. However, we were wrong. As the model ran through more epochs, the less accurate the model got to be. </a:t>
            </a:r>
          </a:p>
          <a:p>
            <a:r>
              <a:rPr lang="en-US" b="1" dirty="0"/>
              <a:t>Third bullet</a:t>
            </a:r>
          </a:p>
          <a:p>
            <a:r>
              <a:rPr lang="en-US" b="1" dirty="0"/>
              <a:t>	</a:t>
            </a:r>
            <a:r>
              <a:rPr lang="en-US" b="0" dirty="0"/>
              <a:t>  as a result, the model without transfer learning, our best accuracy was 89.28% at an epochs of 26. </a:t>
            </a:r>
            <a:endParaRPr lang="en-US" b="1" dirty="0"/>
          </a:p>
        </p:txBody>
      </p:sp>
      <p:sp>
        <p:nvSpPr>
          <p:cNvPr id="4" name="Slide Number Placeholder 3"/>
          <p:cNvSpPr>
            <a:spLocks noGrp="1"/>
          </p:cNvSpPr>
          <p:nvPr>
            <p:ph type="sldNum" sz="quarter" idx="5"/>
          </p:nvPr>
        </p:nvSpPr>
        <p:spPr/>
        <p:txBody>
          <a:bodyPr/>
          <a:lstStyle/>
          <a:p>
            <a:fld id="{E563A7DE-9F1D-49F3-857E-FEC7C87970FB}" type="slidenum">
              <a:rPr lang="en-US" smtClean="0"/>
              <a:t>8</a:t>
            </a:fld>
            <a:endParaRPr lang="en-US"/>
          </a:p>
        </p:txBody>
      </p:sp>
    </p:spTree>
    <p:extLst>
      <p:ext uri="{BB962C8B-B14F-4D97-AF65-F5344CB8AC3E}">
        <p14:creationId xmlns:p14="http://schemas.microsoft.com/office/powerpoint/2010/main" val="410583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MobileNetV2 is transferred learning model that I chose for my dataset. Now, there are many different transferred learning models, but I thought this was the best fit for me. This specific model is designed by Google and is trained on ImageNet dataset. This dataset contains around 1.2 million training images, 50,000 validation images and 100,000 test images. Because of the vast dataset that it was trained on, it has a total of 2,257,984 parameters, meaning that it is a very deep model that has a lot of learning attached to it. </a:t>
            </a:r>
          </a:p>
          <a:p>
            <a:r>
              <a:rPr lang="en-US" dirty="0"/>
              <a:t>	</a:t>
            </a:r>
          </a:p>
        </p:txBody>
      </p:sp>
      <p:sp>
        <p:nvSpPr>
          <p:cNvPr id="4" name="Slide Number Placeholder 3"/>
          <p:cNvSpPr>
            <a:spLocks noGrp="1"/>
          </p:cNvSpPr>
          <p:nvPr>
            <p:ph type="sldNum" sz="quarter" idx="5"/>
          </p:nvPr>
        </p:nvSpPr>
        <p:spPr/>
        <p:txBody>
          <a:bodyPr/>
          <a:lstStyle/>
          <a:p>
            <a:fld id="{E563A7DE-9F1D-49F3-857E-FEC7C87970FB}" type="slidenum">
              <a:rPr lang="en-US" smtClean="0"/>
              <a:t>9</a:t>
            </a:fld>
            <a:endParaRPr lang="en-US"/>
          </a:p>
        </p:txBody>
      </p:sp>
    </p:spTree>
    <p:extLst>
      <p:ext uri="{BB962C8B-B14F-4D97-AF65-F5344CB8AC3E}">
        <p14:creationId xmlns:p14="http://schemas.microsoft.com/office/powerpoint/2010/main" val="384038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92878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4729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3878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58090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06121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94733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1604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599053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3165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8415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92070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64350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475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0112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1703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87040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11/8/2021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9217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11/8/2021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249257423"/>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8" r:id="rId12"/>
    <p:sldLayoutId id="2147483723" r:id="rId13"/>
    <p:sldLayoutId id="2147483724" r:id="rId14"/>
    <p:sldLayoutId id="2147483725" r:id="rId15"/>
    <p:sldLayoutId id="2147483726" r:id="rId16"/>
    <p:sldLayoutId id="2147483727"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10000"/>
        </a:lnSpc>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C1AC14-3D76-4744-9D6C-6D009C181410}"/>
              </a:ext>
            </a:extLst>
          </p:cNvPr>
          <p:cNvPicPr>
            <a:picLocks noChangeAspect="1"/>
          </p:cNvPicPr>
          <p:nvPr/>
        </p:nvPicPr>
        <p:blipFill rotWithShape="1">
          <a:blip r:embed="rId4"/>
          <a:srcRect t="10000"/>
          <a:stretch/>
        </p:blipFill>
        <p:spPr>
          <a:xfrm>
            <a:off x="-1" y="10"/>
            <a:ext cx="12192001" cy="6857990"/>
          </a:xfrm>
          <a:prstGeom prst="rect">
            <a:avLst/>
          </a:prstGeom>
        </p:spPr>
      </p:pic>
      <p:sp useBgFill="1">
        <p:nvSpPr>
          <p:cNvPr id="9"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FCAF9B9-CF7D-4236-9A53-C24EC5142BAF}"/>
              </a:ext>
            </a:extLst>
          </p:cNvPr>
          <p:cNvSpPr>
            <a:spLocks noGrp="1"/>
          </p:cNvSpPr>
          <p:nvPr>
            <p:ph type="ctrTitle"/>
          </p:nvPr>
        </p:nvSpPr>
        <p:spPr>
          <a:xfrm>
            <a:off x="7389962" y="1673524"/>
            <a:ext cx="3485073" cy="2420504"/>
          </a:xfrm>
        </p:spPr>
        <p:txBody>
          <a:bodyPr>
            <a:normAutofit/>
          </a:bodyPr>
          <a:lstStyle/>
          <a:p>
            <a:pPr algn="l"/>
            <a:r>
              <a:rPr lang="en-US" sz="2800" b="1" dirty="0">
                <a:effectLst/>
                <a:latin typeface="Calibri" panose="020F0502020204030204" pitchFamily="34" charset="0"/>
                <a:ea typeface="SimSun" panose="02010600030101010101" pitchFamily="2" charset="-122"/>
                <a:cs typeface="Times New Roman" panose="02020603050405020304" pitchFamily="18" charset="0"/>
              </a:rPr>
              <a:t>Improve the accuracy of Pneumonia Detection from Chest X-ray using Transfer Learning</a:t>
            </a:r>
            <a:endParaRPr lang="en-US" sz="4800" dirty="0"/>
          </a:p>
        </p:txBody>
      </p:sp>
      <p:sp>
        <p:nvSpPr>
          <p:cNvPr id="3" name="Subtitle 2">
            <a:extLst>
              <a:ext uri="{FF2B5EF4-FFF2-40B4-BE49-F238E27FC236}">
                <a16:creationId xmlns:a16="http://schemas.microsoft.com/office/drawing/2014/main" id="{C469A2DD-BC78-4E26-A53A-2E47445BCE24}"/>
              </a:ext>
            </a:extLst>
          </p:cNvPr>
          <p:cNvSpPr>
            <a:spLocks noGrp="1"/>
          </p:cNvSpPr>
          <p:nvPr>
            <p:ph type="subTitle" idx="1"/>
          </p:nvPr>
        </p:nvSpPr>
        <p:spPr>
          <a:xfrm>
            <a:off x="7389965" y="4157933"/>
            <a:ext cx="3485072" cy="1026544"/>
          </a:xfrm>
        </p:spPr>
        <p:txBody>
          <a:bodyPr>
            <a:normAutofit/>
          </a:bodyPr>
          <a:lstStyle/>
          <a:p>
            <a:pPr algn="l"/>
            <a:r>
              <a:rPr lang="en-US" sz="2000" dirty="0">
                <a:solidFill>
                  <a:srgbClr val="D8388A"/>
                </a:solidFill>
              </a:rPr>
              <a:t>By; Nathan Angell</a:t>
            </a:r>
          </a:p>
        </p:txBody>
      </p:sp>
    </p:spTree>
    <p:extLst>
      <p:ext uri="{BB962C8B-B14F-4D97-AF65-F5344CB8AC3E}">
        <p14:creationId xmlns:p14="http://schemas.microsoft.com/office/powerpoint/2010/main" val="3951825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797DEB-3BDF-4AAE-91FF-42E9FC6FF3E6}"/>
              </a:ext>
            </a:extLst>
          </p:cNvPr>
          <p:cNvSpPr>
            <a:spLocks noGrp="1"/>
          </p:cNvSpPr>
          <p:nvPr>
            <p:ph type="title"/>
          </p:nvPr>
        </p:nvSpPr>
        <p:spPr>
          <a:xfrm>
            <a:off x="913796" y="643465"/>
            <a:ext cx="3382638" cy="1370605"/>
          </a:xfrm>
        </p:spPr>
        <p:txBody>
          <a:bodyPr>
            <a:normAutofit/>
          </a:bodyPr>
          <a:lstStyle/>
          <a:p>
            <a:pPr algn="l"/>
            <a:r>
              <a:rPr lang="en-US" sz="3000"/>
              <a:t>With Transfer Learning</a:t>
            </a:r>
          </a:p>
        </p:txBody>
      </p:sp>
      <p:sp>
        <p:nvSpPr>
          <p:cNvPr id="3" name="Content Placeholder 2">
            <a:extLst>
              <a:ext uri="{FF2B5EF4-FFF2-40B4-BE49-F238E27FC236}">
                <a16:creationId xmlns:a16="http://schemas.microsoft.com/office/drawing/2014/main" id="{21A4EFA2-2329-4269-9F76-C0F9F41BBD0D}"/>
              </a:ext>
            </a:extLst>
          </p:cNvPr>
          <p:cNvSpPr>
            <a:spLocks noGrp="1"/>
          </p:cNvSpPr>
          <p:nvPr>
            <p:ph idx="1"/>
          </p:nvPr>
        </p:nvSpPr>
        <p:spPr>
          <a:xfrm>
            <a:off x="913796" y="2247153"/>
            <a:ext cx="3358084" cy="3544046"/>
          </a:xfrm>
        </p:spPr>
        <p:txBody>
          <a:bodyPr>
            <a:normAutofit/>
          </a:bodyPr>
          <a:lstStyle/>
          <a:p>
            <a:r>
              <a:rPr lang="en-US" sz="1800" dirty="0"/>
              <a:t>MobileNetV2</a:t>
            </a:r>
          </a:p>
          <a:p>
            <a:r>
              <a:rPr lang="en-US" sz="1800" dirty="0"/>
              <a:t>50 epochs</a:t>
            </a:r>
          </a:p>
          <a:p>
            <a:r>
              <a:rPr lang="en-US" sz="1800" dirty="0"/>
              <a:t>Freeze = False </a:t>
            </a:r>
          </a:p>
          <a:p>
            <a:r>
              <a:rPr lang="en-US" sz="1800" dirty="0"/>
              <a:t>With an additional 50 epochs</a:t>
            </a:r>
          </a:p>
          <a:p>
            <a:pPr lvl="1"/>
            <a:r>
              <a:rPr lang="en-US" sz="1600" dirty="0"/>
              <a:t>Best accuracy: 92.88%</a:t>
            </a:r>
          </a:p>
        </p:txBody>
      </p:sp>
      <p:pic>
        <p:nvPicPr>
          <p:cNvPr id="5" name="Picture 4">
            <a:extLst>
              <a:ext uri="{FF2B5EF4-FFF2-40B4-BE49-F238E27FC236}">
                <a16:creationId xmlns:a16="http://schemas.microsoft.com/office/drawing/2014/main" id="{D5BF4010-E854-488B-84F1-53D36C153094}"/>
              </a:ext>
            </a:extLst>
          </p:cNvPr>
          <p:cNvPicPr>
            <a:picLocks noChangeAspect="1"/>
          </p:cNvPicPr>
          <p:nvPr/>
        </p:nvPicPr>
        <p:blipFill>
          <a:blip r:embed="rId4"/>
          <a:stretch>
            <a:fillRect/>
          </a:stretch>
        </p:blipFill>
        <p:spPr>
          <a:xfrm>
            <a:off x="5645139" y="643466"/>
            <a:ext cx="5173601" cy="5147733"/>
          </a:xfrm>
          <a:prstGeom prst="rect">
            <a:avLst/>
          </a:prstGeom>
        </p:spPr>
      </p:pic>
    </p:spTree>
    <p:extLst>
      <p:ext uri="{BB962C8B-B14F-4D97-AF65-F5344CB8AC3E}">
        <p14:creationId xmlns:p14="http://schemas.microsoft.com/office/powerpoint/2010/main" val="1240750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669F-9195-4687-85E0-525CB81E2FC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0FB96D9-8270-4133-A42E-CA3A405854E3}"/>
              </a:ext>
            </a:extLst>
          </p:cNvPr>
          <p:cNvSpPr>
            <a:spLocks noGrp="1"/>
          </p:cNvSpPr>
          <p:nvPr>
            <p:ph idx="1"/>
          </p:nvPr>
        </p:nvSpPr>
        <p:spPr>
          <a:xfrm>
            <a:off x="913795" y="2764155"/>
            <a:ext cx="10353762" cy="1693545"/>
          </a:xfrm>
        </p:spPr>
        <p:txBody>
          <a:bodyPr>
            <a:normAutofit/>
          </a:bodyPr>
          <a:lstStyle/>
          <a:p>
            <a:pPr algn="ctr"/>
            <a:r>
              <a:rPr lang="en-US" sz="2400" dirty="0"/>
              <a:t>Deep learning</a:t>
            </a:r>
          </a:p>
          <a:p>
            <a:pPr algn="ctr"/>
            <a:r>
              <a:rPr lang="en-US" sz="2400" dirty="0"/>
              <a:t>Transfer learning</a:t>
            </a:r>
          </a:p>
          <a:p>
            <a:pPr algn="ctr"/>
            <a:r>
              <a:rPr lang="en-US" sz="2400" dirty="0"/>
              <a:t>Are there are questions?</a:t>
            </a:r>
          </a:p>
        </p:txBody>
      </p:sp>
    </p:spTree>
    <p:extLst>
      <p:ext uri="{BB962C8B-B14F-4D97-AF65-F5344CB8AC3E}">
        <p14:creationId xmlns:p14="http://schemas.microsoft.com/office/powerpoint/2010/main" val="3838684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432CFF6-C39D-4E5A-95B7-7CE1AA7ED479}"/>
              </a:ext>
            </a:extLst>
          </p:cNvPr>
          <p:cNvSpPr>
            <a:spLocks noGrp="1"/>
          </p:cNvSpPr>
          <p:nvPr>
            <p:ph type="title"/>
          </p:nvPr>
        </p:nvSpPr>
        <p:spPr>
          <a:xfrm>
            <a:off x="1039905" y="845387"/>
            <a:ext cx="3470310" cy="1066689"/>
          </a:xfrm>
        </p:spPr>
        <p:txBody>
          <a:bodyPr anchor="b">
            <a:normAutofit/>
          </a:bodyPr>
          <a:lstStyle/>
          <a:p>
            <a:pPr algn="l"/>
            <a:r>
              <a:rPr lang="en-US" sz="2400"/>
              <a:t>Table of Contents</a:t>
            </a:r>
          </a:p>
        </p:txBody>
      </p:sp>
      <p:sp>
        <p:nvSpPr>
          <p:cNvPr id="3" name="Content Placeholder 2">
            <a:extLst>
              <a:ext uri="{FF2B5EF4-FFF2-40B4-BE49-F238E27FC236}">
                <a16:creationId xmlns:a16="http://schemas.microsoft.com/office/drawing/2014/main" id="{90A785E1-7B8E-4CF1-B702-30475A7FD6C9}"/>
              </a:ext>
            </a:extLst>
          </p:cNvPr>
          <p:cNvSpPr>
            <a:spLocks noGrp="1"/>
          </p:cNvSpPr>
          <p:nvPr>
            <p:ph idx="1"/>
          </p:nvPr>
        </p:nvSpPr>
        <p:spPr>
          <a:xfrm>
            <a:off x="1039905" y="2147862"/>
            <a:ext cx="3405573" cy="3499563"/>
          </a:xfrm>
        </p:spPr>
        <p:txBody>
          <a:bodyPr anchor="t">
            <a:normAutofit/>
          </a:bodyPr>
          <a:lstStyle/>
          <a:p>
            <a:r>
              <a:rPr lang="en-US" sz="2000" dirty="0"/>
              <a:t>What is deep learning</a:t>
            </a:r>
          </a:p>
          <a:p>
            <a:r>
              <a:rPr lang="en-US" sz="2000" dirty="0"/>
              <a:t>Transfer learning</a:t>
            </a:r>
          </a:p>
          <a:p>
            <a:r>
              <a:rPr lang="en-US" sz="2000" dirty="0"/>
              <a:t>Stepping into my pneumonia detection project, with the help of transfer learning to improve my accuracy</a:t>
            </a:r>
          </a:p>
          <a:p>
            <a:r>
              <a:rPr lang="en-US" sz="2000" dirty="0"/>
              <a:t>Conclusion</a:t>
            </a:r>
          </a:p>
        </p:txBody>
      </p:sp>
      <p:pic>
        <p:nvPicPr>
          <p:cNvPr id="5" name="Picture 4" descr="Diagram&#10;&#10;Description automatically generated">
            <a:extLst>
              <a:ext uri="{FF2B5EF4-FFF2-40B4-BE49-F238E27FC236}">
                <a16:creationId xmlns:a16="http://schemas.microsoft.com/office/drawing/2014/main" id="{4C8EF650-43A7-4250-940B-C62F135F8E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7351" y="1701040"/>
            <a:ext cx="6161183" cy="3465665"/>
          </a:xfrm>
          <a:prstGeom prst="rect">
            <a:avLst/>
          </a:prstGeom>
        </p:spPr>
      </p:pic>
    </p:spTree>
    <p:extLst>
      <p:ext uri="{BB962C8B-B14F-4D97-AF65-F5344CB8AC3E}">
        <p14:creationId xmlns:p14="http://schemas.microsoft.com/office/powerpoint/2010/main" val="441782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A04ED7-265C-4E3C-B4BC-F267BA9AF96C}"/>
              </a:ext>
            </a:extLst>
          </p:cNvPr>
          <p:cNvSpPr>
            <a:spLocks noGrp="1"/>
          </p:cNvSpPr>
          <p:nvPr>
            <p:ph type="title"/>
          </p:nvPr>
        </p:nvSpPr>
        <p:spPr>
          <a:xfrm>
            <a:off x="913796" y="643465"/>
            <a:ext cx="3382638" cy="1370605"/>
          </a:xfrm>
        </p:spPr>
        <p:txBody>
          <a:bodyPr>
            <a:normAutofit/>
          </a:bodyPr>
          <a:lstStyle/>
          <a:p>
            <a:pPr algn="l"/>
            <a:r>
              <a:rPr lang="en-US" sz="3000"/>
              <a:t>Deep learning</a:t>
            </a:r>
          </a:p>
        </p:txBody>
      </p:sp>
      <p:sp>
        <p:nvSpPr>
          <p:cNvPr id="3" name="Content Placeholder 2">
            <a:extLst>
              <a:ext uri="{FF2B5EF4-FFF2-40B4-BE49-F238E27FC236}">
                <a16:creationId xmlns:a16="http://schemas.microsoft.com/office/drawing/2014/main" id="{7428FC94-797D-481D-AA98-200EEBA434A0}"/>
              </a:ext>
            </a:extLst>
          </p:cNvPr>
          <p:cNvSpPr>
            <a:spLocks noGrp="1"/>
          </p:cNvSpPr>
          <p:nvPr>
            <p:ph idx="1"/>
          </p:nvPr>
        </p:nvSpPr>
        <p:spPr>
          <a:xfrm>
            <a:off x="913796" y="2247153"/>
            <a:ext cx="3358084" cy="3544046"/>
          </a:xfrm>
        </p:spPr>
        <p:txBody>
          <a:bodyPr>
            <a:normAutofit/>
          </a:bodyPr>
          <a:lstStyle/>
          <a:p>
            <a:r>
              <a:rPr lang="en-US" sz="1800"/>
              <a:t>Deep learning Extract patterns from data</a:t>
            </a:r>
          </a:p>
          <a:p>
            <a:r>
              <a:rPr lang="en-US" sz="1800"/>
              <a:t>There are many benefits to deep learning</a:t>
            </a:r>
          </a:p>
          <a:p>
            <a:r>
              <a:rPr lang="en-US" sz="1800"/>
              <a:t>Big Data</a:t>
            </a:r>
          </a:p>
        </p:txBody>
      </p:sp>
      <p:pic>
        <p:nvPicPr>
          <p:cNvPr id="5" name="Picture 4" descr="Diagram&#10;&#10;Description automatically generated">
            <a:extLst>
              <a:ext uri="{FF2B5EF4-FFF2-40B4-BE49-F238E27FC236}">
                <a16:creationId xmlns:a16="http://schemas.microsoft.com/office/drawing/2014/main" id="{966CF89C-2AE8-41D7-B345-222066DC8D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5348" y="1003507"/>
            <a:ext cx="6633184" cy="4427650"/>
          </a:xfrm>
          <a:prstGeom prst="rect">
            <a:avLst/>
          </a:prstGeom>
        </p:spPr>
      </p:pic>
    </p:spTree>
    <p:extLst>
      <p:ext uri="{BB962C8B-B14F-4D97-AF65-F5344CB8AC3E}">
        <p14:creationId xmlns:p14="http://schemas.microsoft.com/office/powerpoint/2010/main" val="2160110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8906F2-6B86-4B52-B663-0CF5892758C1}"/>
              </a:ext>
            </a:extLst>
          </p:cNvPr>
          <p:cNvSpPr>
            <a:spLocks noGrp="1"/>
          </p:cNvSpPr>
          <p:nvPr>
            <p:ph type="title"/>
          </p:nvPr>
        </p:nvSpPr>
        <p:spPr>
          <a:xfrm>
            <a:off x="913796" y="643465"/>
            <a:ext cx="3382638" cy="1370605"/>
          </a:xfrm>
        </p:spPr>
        <p:txBody>
          <a:bodyPr>
            <a:normAutofit/>
          </a:bodyPr>
          <a:lstStyle/>
          <a:p>
            <a:pPr algn="l"/>
            <a:r>
              <a:rPr lang="en-US" sz="3000"/>
              <a:t>Transfer learning</a:t>
            </a:r>
          </a:p>
        </p:txBody>
      </p:sp>
      <p:sp>
        <p:nvSpPr>
          <p:cNvPr id="3" name="Content Placeholder 2">
            <a:extLst>
              <a:ext uri="{FF2B5EF4-FFF2-40B4-BE49-F238E27FC236}">
                <a16:creationId xmlns:a16="http://schemas.microsoft.com/office/drawing/2014/main" id="{65AD1636-41B0-48A1-B9DC-014436DCD091}"/>
              </a:ext>
            </a:extLst>
          </p:cNvPr>
          <p:cNvSpPr>
            <a:spLocks noGrp="1"/>
          </p:cNvSpPr>
          <p:nvPr>
            <p:ph idx="1"/>
          </p:nvPr>
        </p:nvSpPr>
        <p:spPr>
          <a:xfrm>
            <a:off x="913796" y="2247153"/>
            <a:ext cx="3358084" cy="3544046"/>
          </a:xfrm>
        </p:spPr>
        <p:txBody>
          <a:bodyPr>
            <a:normAutofit/>
          </a:bodyPr>
          <a:lstStyle/>
          <a:p>
            <a:r>
              <a:rPr lang="en-US" sz="2000" dirty="0"/>
              <a:t>Takes a long time to train a model</a:t>
            </a:r>
          </a:p>
          <a:p>
            <a:r>
              <a:rPr lang="en-US" sz="2000" dirty="0"/>
              <a:t>Transfer learning takes a lot less time and is way more accurate</a:t>
            </a:r>
          </a:p>
          <a:p>
            <a:r>
              <a:rPr lang="en-US" sz="2000" dirty="0"/>
              <a:t>Downloading transfer learning models</a:t>
            </a:r>
          </a:p>
        </p:txBody>
      </p:sp>
      <p:pic>
        <p:nvPicPr>
          <p:cNvPr id="5" name="Picture 4" descr="Diagram&#10;&#10;Description automatically generated">
            <a:extLst>
              <a:ext uri="{FF2B5EF4-FFF2-40B4-BE49-F238E27FC236}">
                <a16:creationId xmlns:a16="http://schemas.microsoft.com/office/drawing/2014/main" id="{F28688DE-00E3-4FFF-BC8B-103B66165C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5348" y="729888"/>
            <a:ext cx="6633184" cy="4974888"/>
          </a:xfrm>
          <a:prstGeom prst="rect">
            <a:avLst/>
          </a:prstGeom>
        </p:spPr>
      </p:pic>
    </p:spTree>
    <p:extLst>
      <p:ext uri="{BB962C8B-B14F-4D97-AF65-F5344CB8AC3E}">
        <p14:creationId xmlns:p14="http://schemas.microsoft.com/office/powerpoint/2010/main" val="1823577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FBE48-24AE-4E2E-8A76-F16A19A7998D}"/>
              </a:ext>
            </a:extLst>
          </p:cNvPr>
          <p:cNvSpPr>
            <a:spLocks noGrp="1"/>
          </p:cNvSpPr>
          <p:nvPr>
            <p:ph type="title"/>
          </p:nvPr>
        </p:nvSpPr>
        <p:spPr>
          <a:xfrm>
            <a:off x="913795" y="965196"/>
            <a:ext cx="3153952" cy="1329769"/>
          </a:xfrm>
        </p:spPr>
        <p:txBody>
          <a:bodyPr>
            <a:normAutofit/>
          </a:bodyPr>
          <a:lstStyle/>
          <a:p>
            <a:pPr algn="l"/>
            <a:r>
              <a:rPr lang="en-US" sz="2800"/>
              <a:t>Computation Set Up</a:t>
            </a:r>
          </a:p>
        </p:txBody>
      </p:sp>
      <p:sp>
        <p:nvSpPr>
          <p:cNvPr id="3" name="Content Placeholder 2">
            <a:extLst>
              <a:ext uri="{FF2B5EF4-FFF2-40B4-BE49-F238E27FC236}">
                <a16:creationId xmlns:a16="http://schemas.microsoft.com/office/drawing/2014/main" id="{28327413-B8B8-45F3-B97C-44F94D819633}"/>
              </a:ext>
            </a:extLst>
          </p:cNvPr>
          <p:cNvSpPr>
            <a:spLocks noGrp="1"/>
          </p:cNvSpPr>
          <p:nvPr>
            <p:ph idx="1"/>
          </p:nvPr>
        </p:nvSpPr>
        <p:spPr>
          <a:xfrm>
            <a:off x="913796" y="2450353"/>
            <a:ext cx="3153952" cy="3340847"/>
          </a:xfrm>
        </p:spPr>
        <p:txBody>
          <a:bodyPr>
            <a:normAutofit/>
          </a:bodyPr>
          <a:lstStyle/>
          <a:p>
            <a:r>
              <a:rPr lang="en-US" sz="2400" dirty="0"/>
              <a:t>Google </a:t>
            </a:r>
            <a:r>
              <a:rPr lang="en-US" sz="2400" dirty="0" err="1"/>
              <a:t>Colab</a:t>
            </a:r>
            <a:endParaRPr lang="en-US" sz="2400" dirty="0"/>
          </a:p>
          <a:p>
            <a:pPr lvl="1"/>
            <a:r>
              <a:rPr lang="en-US" sz="2400" b="1" dirty="0"/>
              <a:t>Free</a:t>
            </a:r>
            <a:r>
              <a:rPr lang="en-US" sz="2400" dirty="0"/>
              <a:t> service offered by google</a:t>
            </a:r>
          </a:p>
          <a:p>
            <a:pPr lvl="1"/>
            <a:r>
              <a:rPr lang="en-US" sz="2400" dirty="0"/>
              <a:t>It provides GPU computation</a:t>
            </a:r>
          </a:p>
        </p:txBody>
      </p:sp>
      <p:sp>
        <p:nvSpPr>
          <p:cNvPr id="12" name="Rectangle 11">
            <a:extLst>
              <a:ext uri="{FF2B5EF4-FFF2-40B4-BE49-F238E27FC236}">
                <a16:creationId xmlns:a16="http://schemas.microsoft.com/office/drawing/2014/main" id="{BEF75C5D-2BA1-43DF-A7EA-02C7DEC12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tx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C523BDAF-3645-44EE-AF5D-1BDBC93785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0640" y="1951149"/>
            <a:ext cx="5676236" cy="2809736"/>
          </a:xfrm>
          <a:prstGeom prst="rect">
            <a:avLst/>
          </a:prstGeom>
        </p:spPr>
      </p:pic>
    </p:spTree>
    <p:extLst>
      <p:ext uri="{BB962C8B-B14F-4D97-AF65-F5344CB8AC3E}">
        <p14:creationId xmlns:p14="http://schemas.microsoft.com/office/powerpoint/2010/main" val="2731163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6A7DD5-4D75-450E-A852-EC7539DA3A77}"/>
              </a:ext>
            </a:extLst>
          </p:cNvPr>
          <p:cNvSpPr>
            <a:spLocks noGrp="1"/>
          </p:cNvSpPr>
          <p:nvPr>
            <p:ph type="title"/>
          </p:nvPr>
        </p:nvSpPr>
        <p:spPr>
          <a:xfrm>
            <a:off x="861791" y="835383"/>
            <a:ext cx="3382832" cy="1359177"/>
          </a:xfrm>
        </p:spPr>
        <p:txBody>
          <a:bodyPr vert="horz" lIns="91440" tIns="45720" rIns="91440" bIns="45720" rtlCol="0" anchor="b">
            <a:normAutofit fontScale="90000"/>
          </a:bodyPr>
          <a:lstStyle/>
          <a:p>
            <a:pPr algn="l"/>
            <a:r>
              <a:rPr lang="en-US" sz="4200" dirty="0"/>
              <a:t>Data</a:t>
            </a:r>
            <a:br>
              <a:rPr lang="en-US" sz="4200" dirty="0"/>
            </a:br>
            <a:endParaRPr lang="en-US" sz="4200" dirty="0"/>
          </a:p>
        </p:txBody>
      </p:sp>
      <p:sp>
        <p:nvSpPr>
          <p:cNvPr id="73" name="Rectangle 72">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9945B3A3-ADF9-4070-A089-82EC5FA8F91D}"/>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5631943" y="609600"/>
            <a:ext cx="5582411" cy="563880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F3BE674B-55F0-4954-945A-2F9F472CBEF4}"/>
              </a:ext>
            </a:extLst>
          </p:cNvPr>
          <p:cNvSpPr txBox="1">
            <a:spLocks/>
          </p:cNvSpPr>
          <p:nvPr/>
        </p:nvSpPr>
        <p:spPr>
          <a:xfrm>
            <a:off x="861791" y="2194560"/>
            <a:ext cx="3153952" cy="3340847"/>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10000"/>
              </a:lnSpc>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400" dirty="0"/>
              <a:t>5216 images for training</a:t>
            </a:r>
          </a:p>
          <a:p>
            <a:r>
              <a:rPr lang="en-US" sz="2400" dirty="0"/>
              <a:t>690 images for validation</a:t>
            </a:r>
          </a:p>
        </p:txBody>
      </p:sp>
    </p:spTree>
    <p:extLst>
      <p:ext uri="{BB962C8B-B14F-4D97-AF65-F5344CB8AC3E}">
        <p14:creationId xmlns:p14="http://schemas.microsoft.com/office/powerpoint/2010/main" val="2859224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045BF6-2235-4B47-9A46-43E7ED6ABC38}"/>
              </a:ext>
            </a:extLst>
          </p:cNvPr>
          <p:cNvSpPr>
            <a:spLocks noGrp="1"/>
          </p:cNvSpPr>
          <p:nvPr>
            <p:ph type="title"/>
          </p:nvPr>
        </p:nvSpPr>
        <p:spPr>
          <a:xfrm>
            <a:off x="861791" y="835384"/>
            <a:ext cx="3382832" cy="1687684"/>
          </a:xfrm>
        </p:spPr>
        <p:txBody>
          <a:bodyPr vert="horz" lIns="91440" tIns="45720" rIns="91440" bIns="45720" rtlCol="0" anchor="b">
            <a:normAutofit/>
          </a:bodyPr>
          <a:lstStyle/>
          <a:p>
            <a:pPr algn="l"/>
            <a:r>
              <a:rPr lang="en-US" sz="3600" dirty="0"/>
              <a:t>Data augmentation</a:t>
            </a:r>
          </a:p>
        </p:txBody>
      </p:sp>
      <p:sp>
        <p:nvSpPr>
          <p:cNvPr id="73" name="Rectangle 72">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186CE9FE-71B1-4A11-A370-F3BABF1C8F6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553530" y="609600"/>
            <a:ext cx="5739237" cy="563880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A5088AA6-8902-4B4A-9972-2DD97B2B5D69}"/>
              </a:ext>
            </a:extLst>
          </p:cNvPr>
          <p:cNvSpPr txBox="1">
            <a:spLocks/>
          </p:cNvSpPr>
          <p:nvPr/>
        </p:nvSpPr>
        <p:spPr>
          <a:xfrm>
            <a:off x="861791" y="2523068"/>
            <a:ext cx="3153952" cy="3340847"/>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10000"/>
              </a:lnSpc>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2400" dirty="0"/>
              <a:t>Explanation</a:t>
            </a:r>
          </a:p>
          <a:p>
            <a:r>
              <a:rPr lang="en-US" sz="2400" dirty="0"/>
              <a:t>More data to train</a:t>
            </a:r>
          </a:p>
          <a:p>
            <a:r>
              <a:rPr lang="en-US" sz="2400" dirty="0"/>
              <a:t>Reduce overfitting</a:t>
            </a:r>
          </a:p>
        </p:txBody>
      </p:sp>
    </p:spTree>
    <p:extLst>
      <p:ext uri="{BB962C8B-B14F-4D97-AF65-F5344CB8AC3E}">
        <p14:creationId xmlns:p14="http://schemas.microsoft.com/office/powerpoint/2010/main" val="3874895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D254D9-2CF8-4268-B1B1-A7AFA027A3A1}"/>
              </a:ext>
            </a:extLst>
          </p:cNvPr>
          <p:cNvSpPr>
            <a:spLocks noGrp="1"/>
          </p:cNvSpPr>
          <p:nvPr>
            <p:ph type="title"/>
          </p:nvPr>
        </p:nvSpPr>
        <p:spPr>
          <a:xfrm>
            <a:off x="913796" y="643465"/>
            <a:ext cx="3382638" cy="1370605"/>
          </a:xfrm>
        </p:spPr>
        <p:txBody>
          <a:bodyPr>
            <a:normAutofit/>
          </a:bodyPr>
          <a:lstStyle/>
          <a:p>
            <a:pPr algn="l"/>
            <a:r>
              <a:rPr lang="en-US" sz="3000"/>
              <a:t>Without Transfer Learning</a:t>
            </a:r>
          </a:p>
        </p:txBody>
      </p:sp>
      <p:sp>
        <p:nvSpPr>
          <p:cNvPr id="3" name="Content Placeholder 2">
            <a:extLst>
              <a:ext uri="{FF2B5EF4-FFF2-40B4-BE49-F238E27FC236}">
                <a16:creationId xmlns:a16="http://schemas.microsoft.com/office/drawing/2014/main" id="{54389E03-8737-4608-9CA8-A553BE7CCA4B}"/>
              </a:ext>
            </a:extLst>
          </p:cNvPr>
          <p:cNvSpPr>
            <a:spLocks noGrp="1"/>
          </p:cNvSpPr>
          <p:nvPr>
            <p:ph idx="1"/>
          </p:nvPr>
        </p:nvSpPr>
        <p:spPr>
          <a:xfrm>
            <a:off x="913796" y="2247153"/>
            <a:ext cx="3358084" cy="3544046"/>
          </a:xfrm>
        </p:spPr>
        <p:txBody>
          <a:bodyPr>
            <a:normAutofit/>
          </a:bodyPr>
          <a:lstStyle/>
          <a:p>
            <a:r>
              <a:rPr lang="en-US" sz="2400" dirty="0"/>
              <a:t>32 images</a:t>
            </a:r>
          </a:p>
          <a:p>
            <a:r>
              <a:rPr lang="en-US" sz="2400" dirty="0"/>
              <a:t>200 epochs</a:t>
            </a:r>
          </a:p>
          <a:p>
            <a:r>
              <a:rPr lang="en-US" sz="2400" dirty="0"/>
              <a:t>Best accuracy: 89.28%</a:t>
            </a:r>
          </a:p>
        </p:txBody>
      </p:sp>
      <p:pic>
        <p:nvPicPr>
          <p:cNvPr id="5" name="Picture 4" descr="Chart, line chart, histogram&#10;&#10;Description automatically generated">
            <a:extLst>
              <a:ext uri="{FF2B5EF4-FFF2-40B4-BE49-F238E27FC236}">
                <a16:creationId xmlns:a16="http://schemas.microsoft.com/office/drawing/2014/main" id="{2AF37DC1-4227-40F8-B587-6D752EE87BF4}"/>
              </a:ext>
            </a:extLst>
          </p:cNvPr>
          <p:cNvPicPr>
            <a:picLocks noChangeAspect="1"/>
          </p:cNvPicPr>
          <p:nvPr/>
        </p:nvPicPr>
        <p:blipFill>
          <a:blip r:embed="rId4"/>
          <a:stretch>
            <a:fillRect/>
          </a:stretch>
        </p:blipFill>
        <p:spPr>
          <a:xfrm>
            <a:off x="5632074" y="643466"/>
            <a:ext cx="5199731" cy="5147733"/>
          </a:xfrm>
          <a:prstGeom prst="rect">
            <a:avLst/>
          </a:prstGeom>
        </p:spPr>
      </p:pic>
    </p:spTree>
    <p:extLst>
      <p:ext uri="{BB962C8B-B14F-4D97-AF65-F5344CB8AC3E}">
        <p14:creationId xmlns:p14="http://schemas.microsoft.com/office/powerpoint/2010/main" val="2605219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3C0E09B-7E6A-46BB-8604-7584B251CDC4}"/>
              </a:ext>
            </a:extLst>
          </p:cNvPr>
          <p:cNvSpPr>
            <a:spLocks noGrp="1"/>
          </p:cNvSpPr>
          <p:nvPr>
            <p:ph type="title"/>
          </p:nvPr>
        </p:nvSpPr>
        <p:spPr>
          <a:xfrm>
            <a:off x="1039905" y="845387"/>
            <a:ext cx="3470310" cy="1066689"/>
          </a:xfrm>
        </p:spPr>
        <p:txBody>
          <a:bodyPr anchor="b">
            <a:normAutofit/>
          </a:bodyPr>
          <a:lstStyle/>
          <a:p>
            <a:pPr algn="l"/>
            <a:r>
              <a:rPr lang="en-US" sz="2400"/>
              <a:t>MobileNetV2</a:t>
            </a:r>
          </a:p>
        </p:txBody>
      </p:sp>
      <p:sp>
        <p:nvSpPr>
          <p:cNvPr id="3" name="Content Placeholder 2">
            <a:extLst>
              <a:ext uri="{FF2B5EF4-FFF2-40B4-BE49-F238E27FC236}">
                <a16:creationId xmlns:a16="http://schemas.microsoft.com/office/drawing/2014/main" id="{4DF8C67D-E88A-4775-9F08-EACA4A589BF2}"/>
              </a:ext>
            </a:extLst>
          </p:cNvPr>
          <p:cNvSpPr>
            <a:spLocks noGrp="1"/>
          </p:cNvSpPr>
          <p:nvPr>
            <p:ph idx="1"/>
          </p:nvPr>
        </p:nvSpPr>
        <p:spPr>
          <a:xfrm>
            <a:off x="1039905" y="2147862"/>
            <a:ext cx="3405573" cy="3499563"/>
          </a:xfrm>
        </p:spPr>
        <p:txBody>
          <a:bodyPr anchor="t">
            <a:normAutofit/>
          </a:bodyPr>
          <a:lstStyle/>
          <a:p>
            <a:r>
              <a:rPr lang="en-US" sz="1600" dirty="0"/>
              <a:t>Designed by google</a:t>
            </a:r>
          </a:p>
          <a:p>
            <a:r>
              <a:rPr lang="en-US" sz="1600" dirty="0"/>
              <a:t>Trained on ImageNet dataset</a:t>
            </a:r>
          </a:p>
          <a:p>
            <a:r>
              <a:rPr lang="en-US" sz="1600" dirty="0"/>
              <a:t>Total params: 2,257,984</a:t>
            </a:r>
          </a:p>
          <a:p>
            <a:endParaRPr lang="en-US" sz="1600" dirty="0"/>
          </a:p>
        </p:txBody>
      </p:sp>
      <p:pic>
        <p:nvPicPr>
          <p:cNvPr id="5" name="Picture 4" descr="Diagram&#10;&#10;Description automatically generated">
            <a:extLst>
              <a:ext uri="{FF2B5EF4-FFF2-40B4-BE49-F238E27FC236}">
                <a16:creationId xmlns:a16="http://schemas.microsoft.com/office/drawing/2014/main" id="{5BEB7D6C-B90E-4037-B10C-6CCA05A2A4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7351" y="776863"/>
            <a:ext cx="6161183" cy="5314019"/>
          </a:xfrm>
          <a:prstGeom prst="rect">
            <a:avLst/>
          </a:prstGeom>
        </p:spPr>
      </p:pic>
      <p:sp>
        <p:nvSpPr>
          <p:cNvPr id="6" name="Rectangle 1">
            <a:extLst>
              <a:ext uri="{FF2B5EF4-FFF2-40B4-BE49-F238E27FC236}">
                <a16:creationId xmlns:a16="http://schemas.microsoft.com/office/drawing/2014/main" id="{ADD9C0AE-F7CE-42A1-B48F-06B4F151159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panose="020B0604020202020204" pitchFamily="34" charset="-128"/>
              </a:rPr>
              <a:t>Total params: 2,259,265 Trainable params: 1,281 Non-trainable params: 2,257,984</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D576852B-1986-4FF4-84DC-CE14EF8F94C7}"/>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panose="020B0604020202020204" pitchFamily="34" charset="-128"/>
              </a:rPr>
              <a:t>Total params: 2,259,265 Trainable params: 1,281 Non-trainable params: 2,257,984</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18884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1C2831"/>
      </a:dk2>
      <a:lt2>
        <a:srgbClr val="F0F3F2"/>
      </a:lt2>
      <a:accent1>
        <a:srgbClr val="D8388A"/>
      </a:accent1>
      <a:accent2>
        <a:srgbClr val="C626BA"/>
      </a:accent2>
      <a:accent3>
        <a:srgbClr val="A138D8"/>
      </a:accent3>
      <a:accent4>
        <a:srgbClr val="5B37CA"/>
      </a:accent4>
      <a:accent5>
        <a:srgbClr val="3854D8"/>
      </a:accent5>
      <a:accent6>
        <a:srgbClr val="2685C6"/>
      </a:accent6>
      <a:hlink>
        <a:srgbClr val="3F41BF"/>
      </a:hlink>
      <a:folHlink>
        <a:srgbClr val="7F7F7F"/>
      </a:folHlink>
    </a:clrScheme>
    <a:fontScheme name="Slate">
      <a:majorFont>
        <a:latin typeface="Bookman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450FF861AF5E1418C2863D6222BB3C1" ma:contentTypeVersion="5" ma:contentTypeDescription="Create a new document." ma:contentTypeScope="" ma:versionID="30dc4337ae225dbfd4942ceb3a1767df">
  <xsd:schema xmlns:xsd="http://www.w3.org/2001/XMLSchema" xmlns:xs="http://www.w3.org/2001/XMLSchema" xmlns:p="http://schemas.microsoft.com/office/2006/metadata/properties" xmlns:ns3="5dc1d039-a541-4d5b-895f-c7f66a3a6b78" xmlns:ns4="45a8fccc-fb95-40f3-8610-7df77cc9bb1a" targetNamespace="http://schemas.microsoft.com/office/2006/metadata/properties" ma:root="true" ma:fieldsID="eb4157eaf14bd5d0dd51e112e958e669" ns3:_="" ns4:_="">
    <xsd:import namespace="5dc1d039-a541-4d5b-895f-c7f66a3a6b78"/>
    <xsd:import namespace="45a8fccc-fb95-40f3-8610-7df77cc9bb1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c1d039-a541-4d5b-895f-c7f66a3a6b7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5a8fccc-fb95-40f3-8610-7df77cc9bb1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5C6E1-5431-4FE8-BD7C-BC7F429AB8B5}">
  <ds:schemaRefs>
    <ds:schemaRef ds:uri="http://purl.org/dc/terms/"/>
    <ds:schemaRef ds:uri="http://schemas.openxmlformats.org/package/2006/metadata/core-properties"/>
    <ds:schemaRef ds:uri="http://schemas.microsoft.com/office/2006/documentManagement/types"/>
    <ds:schemaRef ds:uri="5dc1d039-a541-4d5b-895f-c7f66a3a6b78"/>
    <ds:schemaRef ds:uri="http://purl.org/dc/elements/1.1/"/>
    <ds:schemaRef ds:uri="http://schemas.microsoft.com/office/2006/metadata/properties"/>
    <ds:schemaRef ds:uri="http://schemas.microsoft.com/office/infopath/2007/PartnerControls"/>
    <ds:schemaRef ds:uri="45a8fccc-fb95-40f3-8610-7df77cc9bb1a"/>
    <ds:schemaRef ds:uri="http://www.w3.org/XML/1998/namespace"/>
    <ds:schemaRef ds:uri="http://purl.org/dc/dcmitype/"/>
  </ds:schemaRefs>
</ds:datastoreItem>
</file>

<file path=customXml/itemProps2.xml><?xml version="1.0" encoding="utf-8"?>
<ds:datastoreItem xmlns:ds="http://schemas.openxmlformats.org/officeDocument/2006/customXml" ds:itemID="{BDB88E59-4351-4BF0-957D-B3B36BF7FD28}">
  <ds:schemaRefs>
    <ds:schemaRef ds:uri="http://schemas.microsoft.com/sharepoint/v3/contenttype/forms"/>
  </ds:schemaRefs>
</ds:datastoreItem>
</file>

<file path=customXml/itemProps3.xml><?xml version="1.0" encoding="utf-8"?>
<ds:datastoreItem xmlns:ds="http://schemas.openxmlformats.org/officeDocument/2006/customXml" ds:itemID="{BC52144E-5CFE-4670-BA9D-81349B8512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c1d039-a541-4d5b-895f-c7f66a3a6b78"/>
    <ds:schemaRef ds:uri="45a8fccc-fb95-40f3-8610-7df77cc9bb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2217</TotalTime>
  <Words>1647</Words>
  <Application>Microsoft Office PowerPoint</Application>
  <PresentationFormat>Widescreen</PresentationFormat>
  <Paragraphs>104</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 Unicode MS</vt:lpstr>
      <vt:lpstr>Arial</vt:lpstr>
      <vt:lpstr>Bookman Old Style</vt:lpstr>
      <vt:lpstr>Calibri</vt:lpstr>
      <vt:lpstr>Franklin Gothic Book</vt:lpstr>
      <vt:lpstr>Wingdings 2</vt:lpstr>
      <vt:lpstr>SlateVTI</vt:lpstr>
      <vt:lpstr>Improve the accuracy of Pneumonia Detection from Chest X-ray using Transfer Learning</vt:lpstr>
      <vt:lpstr>Table of Contents</vt:lpstr>
      <vt:lpstr>Deep learning</vt:lpstr>
      <vt:lpstr>Transfer learning</vt:lpstr>
      <vt:lpstr>Computation Set Up</vt:lpstr>
      <vt:lpstr>Data </vt:lpstr>
      <vt:lpstr>Data augmentation</vt:lpstr>
      <vt:lpstr>Without Transfer Learning</vt:lpstr>
      <vt:lpstr>MobileNetV2</vt:lpstr>
      <vt:lpstr>With Transfer Learning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Transfer Learning</dc:title>
  <dc:creator>Nathan Angell</dc:creator>
  <cp:lastModifiedBy>Nathan Angell</cp:lastModifiedBy>
  <cp:revision>136</cp:revision>
  <dcterms:created xsi:type="dcterms:W3CDTF">2021-03-23T13:30:14Z</dcterms:created>
  <dcterms:modified xsi:type="dcterms:W3CDTF">2021-11-08T19:58:18Z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0x010100B450FF861AF5E1418C2863D6222BB3C1</vt:lpwstr>
  </property>
</Properties>
</file>