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6475849/#:~:text=The%20GlucoseZone%20app%2C%20developed%20by,and%20exercise%20type%2C%20into%20consideration" TargetMode="External"/><Relationship Id="rId3" Type="http://schemas.openxmlformats.org/officeDocument/2006/relationships/hyperlink" Target="https://www.everydayhealth.com/hs/type-2-diabetes-care/diabetes-apps/" TargetMode="External"/><Relationship Id="rId4" Type="http://schemas.openxmlformats.org/officeDocument/2006/relationships/hyperlink" Target="https://www.byramhealthcare.com/blogs/The-Best-Diabetes-Apps-of-2021" TargetMode="External"/><Relationship Id="rId9" Type="http://schemas.openxmlformats.org/officeDocument/2006/relationships/hyperlink" Target="https://www.crunchbase.com/organization/glucosezone" TargetMode="External"/><Relationship Id="rId5" Type="http://schemas.openxmlformats.org/officeDocument/2006/relationships/hyperlink" Target="https://play.google.com/store/search?q=mysugr&amp;c=apps&amp;hl=en&amp;gl=US" TargetMode="External"/><Relationship Id="rId6" Type="http://schemas.openxmlformats.org/officeDocument/2006/relationships/hyperlink" Target="https://www.mysugr.com/en/" TargetMode="External"/><Relationship Id="rId7" Type="http://schemas.openxmlformats.org/officeDocument/2006/relationships/hyperlink" Target="https://www.crunchbase.com/organization/mysugr" TargetMode="External"/><Relationship Id="rId8" Type="http://schemas.openxmlformats.org/officeDocument/2006/relationships/hyperlink" Target="https://www.azumio.com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droidsonroids.com/blog/mobile-app-development-cost-in-2022#How_do_we_estimate_app_development_cost" TargetMode="External"/><Relationship Id="rId3" Type="http://schemas.openxmlformats.org/officeDocument/2006/relationships/hyperlink" Target="https://spdload.com/blog/app-development-cost/" TargetMode="External"/><Relationship Id="rId4" Type="http://schemas.openxmlformats.org/officeDocument/2006/relationships/hyperlink" Target="https://www.applicoinc.com/blog/much-cost-build-app/" TargetMode="External"/><Relationship Id="rId5" Type="http://schemas.openxmlformats.org/officeDocument/2006/relationships/hyperlink" Target="https://www.collectiveray.com/how-much-does-it-cost-to-outsource-app-development" TargetMode="External"/><Relationship Id="rId6" Type="http://schemas.openxmlformats.org/officeDocument/2006/relationships/hyperlink" Target="https://corporatefinanceinstitute.com/resources/knowledge/strategy/strategic-alliances/" TargetMode="External"/><Relationship Id="rId7" Type="http://schemas.openxmlformats.org/officeDocument/2006/relationships/hyperlink" Target="https://blog.wearedrew.co/en/partnership-the-importance-of-developing-strategic-alliance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abetesjournals.org/care/article/39/11/2065/37249/Physical-Activity-Exercise-and-Diabetes-A-Position" TargetMode="External"/><Relationship Id="rId3" Type="http://schemas.openxmlformats.org/officeDocument/2006/relationships/hyperlink" Target="https://www.ncbi.nlm.nih.gov/pmc/articles/PMC1120973/" TargetMode="External"/><Relationship Id="rId4" Type="http://schemas.openxmlformats.org/officeDocument/2006/relationships/hyperlink" Target="https://www.cdc.gov/diabetes/managing/active.html#:~:text=The%20goal%20is%20to%20get,minutes%20of%20activity%20every%20day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bout.kaiserpermanente.org/our-story/news/public-policy-perspectives/integrated-care#:~:text=We%20serve%2012.6%20million%20people,Oregon%2C%20Virginia%2C%20and%20Washington" TargetMode="External"/><Relationship Id="rId3" Type="http://schemas.openxmlformats.org/officeDocument/2006/relationships/hyperlink" Target="https://www.cdc.gov/diabetes/library/spotlights/diabetes-facts-stats.html#:~:text=Key%20findings%20include%3A,1%20in%2010%E2%80%94have%20diabetes" TargetMode="External"/><Relationship Id="rId4" Type="http://schemas.openxmlformats.org/officeDocument/2006/relationships/hyperlink" Target="https://type2diabetes.com/living/the-financial-burden" TargetMode="External"/><Relationship Id="rId5" Type="http://schemas.openxmlformats.org/officeDocument/2006/relationships/hyperlink" Target="https://diabetes.org/about-us/statistics/cost-diabetes" TargetMode="External"/><Relationship Id="rId6" Type="http://schemas.openxmlformats.org/officeDocument/2006/relationships/hyperlink" Target="https://khn.org/news/diabetes-cost-ft/" TargetMode="External"/><Relationship Id="rId7" Type="http://schemas.openxmlformats.org/officeDocument/2006/relationships/hyperlink" Target="https://www.cdc.gov/diabetes/prevention/how-type2-affects-workforce.ht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abetesjournals.org/care/article/39/11/2065/37249/Physical-Activity-Exercise-and-Diabetes-A-Position" TargetMode="External"/><Relationship Id="rId3" Type="http://schemas.openxmlformats.org/officeDocument/2006/relationships/hyperlink" Target="https://www.ncbi.nlm.nih.gov/pmc/articles/PMC1120973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Existing apps: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https://www.ncbi.nlm.nih.gov/pmc/articles/PMC6475849/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https://www.everydayhealth.com/hs/type-2-diabetes-care/diabetes-apps/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https://www.byramhealthcare.com/blogs/The-Best-Diabetes-Apps-of-2021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https://play.google.com/store/search?q=mysugr&amp;c=apps&amp;hl=en&amp;gl=US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https://www.mysugr.com/en/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https://www.crunchbase.com/organization/mysugr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https://www.azumio.com/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https://www.crunchbase.com/organization/glucosezone</a:t>
            </a:r>
            <a:endParaRPr/>
          </a:p>
        </p:txBody>
      </p:sp>
      <p:sp>
        <p:nvSpPr>
          <p:cNvPr id="203" name="Google Shape;203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Estimate cost of development: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https://www.thedroidsonroids.com/blog/mobile-app-development-cost-in-2022#How_do_we_estimate_app_development_cost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https://spdload.com/blog/app-development-cost/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Offshore vs inhouse </a:t>
            </a: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https://www.applicoinc.com/blog/much-cost-build-app/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https://www.collectiveray.com/how-much-does-it-cost-to-outsource-app-development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Strategy: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Self dev inhouse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Development through outsourced company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Strategic partnership / alliances </a:t>
            </a: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https://corporatefinanceinstitute.com/resources/knowledge/strategy/strategic-alliances/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https://blog.wearedrew.co/en/partnership-the-importance-of-developing-strategic-alliances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236" name="Google Shape;236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59a55461a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59a55461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59a55461a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459a55461a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59a55461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min physical activity per day reduce risk from diabetes 40-70%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https://diabetesjournals.org/care/article/39/11/2065/37249/Physical-Activity-Exercise-and-Diabetes-A-Position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30 min physical activity per day reduce risk from diabetes 58% while medical treatment with 31%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https://www.ncbi.nlm.nih.gov/pmc/articles/PMC1120973/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Physical activities: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https://www.cdc.gov/diabetes/managing/active.html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g1459a5546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59a55461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KP serves </a:t>
            </a:r>
            <a:r>
              <a:rPr lang="en" sz="1200">
                <a:solidFill>
                  <a:schemeClr val="dk1"/>
                </a:solidFill>
              </a:rPr>
              <a:t> 12.6 million people in California, Colorado, the District of Columbia, Georgia, Hawaii, Maryland, Oregon, Virginia, and Washington.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https://about.kaiserpermanente.org/our-story/news/public-policy-perspectives/integrated-care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10% of US citizens have diabetes: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https://www.cdc.gov/diabetes/library/spotlights/diabetes-facts-stats.html#:~:text=Key%20findings%20include%3A,1%20in%2010%E2%80%94have%20diabetes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financial burden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https://type2diabetes.com/living/the-financial-burden</a:t>
            </a:r>
            <a:r>
              <a:rPr lang="en">
                <a:solidFill>
                  <a:schemeClr val="dk1"/>
                </a:solidFill>
              </a:rPr>
              <a:t> 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https://diabetes.org/about-us/statistics/cost-diabetes</a:t>
            </a:r>
            <a:r>
              <a:rPr lang="en">
                <a:solidFill>
                  <a:schemeClr val="dk1"/>
                </a:solidFill>
              </a:rPr>
              <a:t> 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https://khn.org/news/diabetes-cost-ft/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https://www.cdc.gov/diabetes/prevention/how-type2-affects-workforce.htm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- People diagnosed with diabetes incur on average $16,750 annually in medical expenses. That’s about 2.3 times the medical expenses of a person without diabetes. The need to prevent type 2 diabetes has never been greater.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459a55461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59a55461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 min physical activity per day reduce risk from diabetes 40-70%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https://diabetesjournals.org/care/article/39/11/2065/37249/Physical-Activity-Exercise-and-Diabetes-A-Position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 min physical activity per day reduce risk from diabetes 58% while medical treatment with 31%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https://www.ncbi.nlm.nih.gov/pmc/articles/PMC1120973/</a:t>
            </a:r>
            <a:endParaRPr/>
          </a:p>
        </p:txBody>
      </p:sp>
      <p:sp>
        <p:nvSpPr>
          <p:cNvPr id="167" name="Google Shape;167;g1459a55461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9a55461a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459a55461a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/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/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/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/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/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/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tunes.apple.com/us/app/mysugr-diabetes-tracker-log/id516509211?mt=8" TargetMode="External"/><Relationship Id="rId4" Type="http://schemas.openxmlformats.org/officeDocument/2006/relationships/hyperlink" Target="https://play.google.com/store/apps/details?id=com.mysugr.android.companion&amp;referrer=adjust_reftag%3DcZdRFDU6Y1x6S%26utm_source%3DWebsite%253A%2Bproduct%2Bpage" TargetMode="External"/><Relationship Id="rId5" Type="http://schemas.openxmlformats.org/officeDocument/2006/relationships/hyperlink" Target="https://www.ncbi.nlm.nih.gov/pmc/articles/PMC6475849/" TargetMode="External"/><Relationship Id="rId6" Type="http://schemas.openxmlformats.org/officeDocument/2006/relationships/hyperlink" Target="https://www.everydayhealth.com/hs/type-2-diabetes-care/diabetes-app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tunes.apple.com/us/app/glucose-buddy-diabetes-tracker/id294754639?mt=8" TargetMode="External"/><Relationship Id="rId4" Type="http://schemas.openxmlformats.org/officeDocument/2006/relationships/hyperlink" Target="https://play.google.com/store/apps/details?id=com.skyhealth.glucosebuddyfree" TargetMode="External"/><Relationship Id="rId5" Type="http://schemas.openxmlformats.org/officeDocument/2006/relationships/hyperlink" Target="https://www.ncbi.nlm.nih.gov/pmc/articles/PMC6475849/" TargetMode="External"/><Relationship Id="rId6" Type="http://schemas.openxmlformats.org/officeDocument/2006/relationships/hyperlink" Target="https://www.everydayhealth.com/hs/type-2-diabetes-care/diabetes-app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cbi.nlm.nih.gov/pmc/articles/PMC6475849/#:~:text=The%20GlucoseZone%20app%2C%20developed%20by,and%20exercise%20type%2C%20into%20consideration" TargetMode="External"/><Relationship Id="rId10" Type="http://schemas.openxmlformats.org/officeDocument/2006/relationships/hyperlink" Target="https://www.cdc.gov/diabetes/managing/active.html#:~:text=The%20goal%20is%20to%20get,minutes%20of%20activity%20every%20day" TargetMode="External"/><Relationship Id="rId13" Type="http://schemas.openxmlformats.org/officeDocument/2006/relationships/hyperlink" Target="https://www.byramhealthcare.com/blogs/The-Best-Diabetes-Apps-of-2021" TargetMode="External"/><Relationship Id="rId12" Type="http://schemas.openxmlformats.org/officeDocument/2006/relationships/hyperlink" Target="https://www.everydayhealth.com/hs/type-2-diabetes-care/diabetes-apps/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kaiserpermanente.org/our-story/news/public-policy-perspectives/integrated-care#:~:text=We%20serve%2012.6%20million%20people,Oregon%2C%20Virginia%2C%20and%20Washington" TargetMode="External"/><Relationship Id="rId4" Type="http://schemas.openxmlformats.org/officeDocument/2006/relationships/hyperlink" Target="https://www.cdc.gov/diabetes/library/spotlights/diabetes-facts-stats.html#:~:text=Key%20findings%20include%3A,1%20in%2010%E2%80%94have%20diabetes" TargetMode="External"/><Relationship Id="rId9" Type="http://schemas.openxmlformats.org/officeDocument/2006/relationships/hyperlink" Target="https://www.ncbi.nlm.nih.gov/pmc/articles/PMC1120973/" TargetMode="External"/><Relationship Id="rId15" Type="http://schemas.openxmlformats.org/officeDocument/2006/relationships/hyperlink" Target="https://www.applicoinc.com/blog/much-cost-build-app/" TargetMode="External"/><Relationship Id="rId14" Type="http://schemas.openxmlformats.org/officeDocument/2006/relationships/hyperlink" Target="https://www.thedroidsonroids.com/blog/mobile-app-development-cost-in-2022#How_do_we_estimate_app_development_cost" TargetMode="External"/><Relationship Id="rId16" Type="http://schemas.openxmlformats.org/officeDocument/2006/relationships/hyperlink" Target="https://www.collectiveray.com/how-much-does-it-cost-to-outsource-app-development" TargetMode="External"/><Relationship Id="rId5" Type="http://schemas.openxmlformats.org/officeDocument/2006/relationships/hyperlink" Target="https://type2diabetes.com/living/the-financial-burden" TargetMode="External"/><Relationship Id="rId6" Type="http://schemas.openxmlformats.org/officeDocument/2006/relationships/hyperlink" Target="https://diabetes.org/about-us/statistics/cost-diabetes" TargetMode="External"/><Relationship Id="rId7" Type="http://schemas.openxmlformats.org/officeDocument/2006/relationships/hyperlink" Target="https://khn.org/news/diabetes-cost-ft/" TargetMode="External"/><Relationship Id="rId8" Type="http://schemas.openxmlformats.org/officeDocument/2006/relationships/hyperlink" Target="https://diabetesjournals.org/care/article/39/11/2065/37249/Physical-Activity-Exercise-and-Diabetes-A-Posi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dc.gov/diabetes/library/spotlights/diabetes-facts-stats.html#:~:text=Key%20findings%20include%3A,1%20in%2010%E2%80%94have%20diabetes" TargetMode="External"/><Relationship Id="rId4" Type="http://schemas.openxmlformats.org/officeDocument/2006/relationships/hyperlink" Target="https://about.kaiserpermanente.org/our-story/news/public-policy-perspectives/integrated-care" TargetMode="External"/><Relationship Id="rId5" Type="http://schemas.openxmlformats.org/officeDocument/2006/relationships/hyperlink" Target="https://about.kaiserpermanente.org/our-story/news/public-policy-perspectives/integrated-care" TargetMode="External"/><Relationship Id="rId6" Type="http://schemas.openxmlformats.org/officeDocument/2006/relationships/hyperlink" Target="https://type2diabetes.com/living/the-financial-burden" TargetMode="External"/><Relationship Id="rId7" Type="http://schemas.openxmlformats.org/officeDocument/2006/relationships/hyperlink" Target="https://www.cdc.gov/diabetes/prevention/how-type2-affects-workforce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abetesjournals.org/care/article/39/11/2065/37249/Physical-Activity-Exercise-and-Diabetes-A-Position" TargetMode="External"/><Relationship Id="rId4" Type="http://schemas.openxmlformats.org/officeDocument/2006/relationships/hyperlink" Target="https://www.ncbi.nlm.nih.gov/pmc/articles/PMC1120973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Anti Diabetes App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Kaiser Permanente product pitch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Nikolay Angelov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6" name="Google Shape;206;p39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Diabetes Tracker log</a:t>
            </a:r>
            <a:endParaRPr sz="500"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MySugr</a:t>
            </a:r>
            <a:endParaRPr sz="500"/>
          </a:p>
        </p:txBody>
      </p:sp>
      <p:sp>
        <p:nvSpPr>
          <p:cNvPr id="213" name="Google Shape;213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4" name="Google Shape;214;p40"/>
          <p:cNvSpPr txBox="1"/>
          <p:nvPr>
            <p:ph idx="3" type="body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●"/>
            </a:pPr>
            <a:r>
              <a:rPr lang="en"/>
              <a:t>One of the recommended apps on the market with </a:t>
            </a:r>
            <a:r>
              <a:rPr lang="en">
                <a:solidFill>
                  <a:srgbClr val="005CB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Rating: 4.7 stars </a:t>
            </a:r>
            <a:r>
              <a:rPr lang="en">
                <a:solidFill>
                  <a:srgbClr val="005CB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Rating: 4.6.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/>
              <a:t>Sources: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https://www.ncbi.nlm.nih.gov/pmc/articles/PMC6475849/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https://www.everydayhealth.com/hs/type-2-diabetes-care/diabetes-apps/</a:t>
            </a:r>
            <a:r>
              <a:rPr lang="en"/>
              <a:t>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●"/>
            </a:pPr>
            <a:r>
              <a:rPr lang="en"/>
              <a:t>Key features: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/>
              <a:t>Automated blood sugar logging and graphs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/>
              <a:t>Carbs tracker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/>
              <a:t>Motivational challenges to improve health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○"/>
            </a:pPr>
            <a:r>
              <a:rPr lang="en"/>
              <a:t>Syncs with the Apple Health app to collect physical activity and step data points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5" name="Google Shape;215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The </a:t>
            </a:r>
            <a:r>
              <a:rPr lang="en"/>
              <a:t>most comprehensive diabetes management app</a:t>
            </a:r>
            <a:endParaRPr sz="500"/>
          </a:p>
        </p:txBody>
      </p:sp>
      <p:sp>
        <p:nvSpPr>
          <p:cNvPr id="221" name="Google Shape;221;p41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Glucose Buddy</a:t>
            </a:r>
            <a:endParaRPr sz="500"/>
          </a:p>
        </p:txBody>
      </p:sp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3" name="Google Shape;223;p41"/>
          <p:cNvSpPr txBox="1"/>
          <p:nvPr>
            <p:ph idx="3" type="body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One of the recommended apps on the market with </a:t>
            </a:r>
            <a:r>
              <a:rPr lang="en">
                <a:solidFill>
                  <a:srgbClr val="005CB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Rating: 4.8 </a:t>
            </a:r>
            <a:r>
              <a:rPr lang="en">
                <a:solidFill>
                  <a:srgbClr val="005CB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Rating: 4.0.</a:t>
            </a:r>
            <a:r>
              <a:rPr lang="en"/>
              <a:t> Sources: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https://www.ncbi.nlm.nih.gov/pmc/articles/PMC6475849/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https://www.everydayhealth.com/hs/type-2-diabetes-care/diabetes-apps/</a:t>
            </a:r>
            <a:r>
              <a:rPr lang="en"/>
              <a:t> </a:t>
            </a:r>
            <a:endParaRPr/>
          </a:p>
          <a:p>
            <a:pPr indent="114300" lvl="0" marL="1143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Key features: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Blood sugar tracker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Carbs tracker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Syncs with the Apple Health app to collect physical activity and step data points</a:t>
            </a:r>
            <a:endParaRPr/>
          </a:p>
        </p:txBody>
      </p:sp>
      <p:sp>
        <p:nvSpPr>
          <p:cNvPr id="224" name="Google Shape;224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31" name="Google Shape;231;p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32" name="Google Shape;232;p42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have huge </a:t>
            </a:r>
            <a:r>
              <a:rPr lang="en"/>
              <a:t>database</a:t>
            </a:r>
            <a:r>
              <a:rPr lang="en"/>
              <a:t> with millions of members and potential users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are respectful health organisation which adds more trust on our advices on the app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can provide more specific activity and cabs plan to each individual based on the medical records and health data we have</a:t>
            </a:r>
            <a:endParaRPr/>
          </a:p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9" name="Google Shape;239;p43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7" name="Google Shape;247;p4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Help millions of people to improve their health and avoid type 2 diabetes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Big themes: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Theme 1: Little but regular physical activity can improve your health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Theme 2: Personalized advices lead to success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Theme 3: Easy to use app for every age, nationality and gender</a:t>
            </a:r>
            <a:endParaRPr/>
          </a:p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4" name="Google Shape;254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Little but regular physical activity can improve your health</a:t>
            </a:r>
            <a:endParaRPr sz="500"/>
          </a:p>
        </p:txBody>
      </p:sp>
      <p:sp>
        <p:nvSpPr>
          <p:cNvPr id="255" name="Google Shape;255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1: Connect with existing apps and gadgets (i.e. smart watch) to collect physical activity data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2: Encourage every day activity by setting milestones and targets and connecting with health conditions and blood sugar/weight improvements</a:t>
            </a:r>
            <a:endParaRPr/>
          </a:p>
        </p:txBody>
      </p:sp>
      <p:sp>
        <p:nvSpPr>
          <p:cNvPr id="256" name="Google Shape;256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Personalized advices lead to success</a:t>
            </a:r>
            <a:endParaRPr sz="500"/>
          </a:p>
        </p:txBody>
      </p:sp>
      <p:sp>
        <p:nvSpPr>
          <p:cNvPr id="263" name="Google Shape;263;p4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1: Collect habits and location data (eat habits, physical activity habits, sleep habits, location information) and visualise it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2: Use collected data to propose improvements: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different meals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sleep habits 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activity in nearby locations such as parks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0" name="Google Shape;270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Easy to use app for every age, nationality and gender</a:t>
            </a:r>
            <a:endParaRPr sz="500"/>
          </a:p>
        </p:txBody>
      </p:sp>
      <p:sp>
        <p:nvSpPr>
          <p:cNvPr id="271" name="Google Shape;271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1: Work on both Android and Apple platform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2: Easy to use UI based on UX research and users feedback/rating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Feature 3: Support multiple languages, </a:t>
            </a:r>
            <a:r>
              <a:rPr lang="en"/>
              <a:t>chosen</a:t>
            </a:r>
            <a:r>
              <a:rPr lang="en"/>
              <a:t> based on the database of KP members and potential users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8" name="Google Shape;278;p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9" name="Google Shape;279;p48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Decide on development team:</a:t>
            </a:r>
            <a:endParaRPr sz="1600"/>
          </a:p>
          <a:p>
            <a:pPr indent="-12700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–"/>
            </a:pPr>
            <a:r>
              <a:rPr lang="en" sz="1400"/>
              <a:t>Research possible strategic partnership with existing apps to minimize dev cost and operational support cost</a:t>
            </a:r>
            <a:endParaRPr sz="1400"/>
          </a:p>
          <a:p>
            <a:pPr indent="-12700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–"/>
            </a:pPr>
            <a:r>
              <a:rPr lang="en" sz="1400"/>
              <a:t>Research setting up internal team</a:t>
            </a:r>
            <a:r>
              <a:rPr lang="en" sz="1600"/>
              <a:t> 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Create MVP product with Feature 1 from each theme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Active gathering of feedback and data for medical costs of users to verify assumptions in this product pitch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Keep adding features and collect ideas through feedbacks for improvements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Apply same approach to other </a:t>
            </a:r>
            <a:r>
              <a:rPr lang="en" sz="1600"/>
              <a:t>diseases which can improve people health and medical costs</a:t>
            </a:r>
            <a:endParaRPr sz="1600"/>
          </a:p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can reduce the risk from diabetes to millions of people by helping them live healthier with an mobile 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Say NO to Diabetes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6" name="Google Shape;286;p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Sources of research:</a:t>
            </a:r>
            <a:endParaRPr sz="500"/>
          </a:p>
        </p:txBody>
      </p:sp>
      <p:sp>
        <p:nvSpPr>
          <p:cNvPr id="287" name="Google Shape;287;p49"/>
          <p:cNvSpPr txBox="1"/>
          <p:nvPr>
            <p:ph idx="3" type="body"/>
          </p:nvPr>
        </p:nvSpPr>
        <p:spPr>
          <a:xfrm>
            <a:off x="457200" y="1409700"/>
            <a:ext cx="8613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•"/>
            </a:pPr>
            <a:r>
              <a:rPr lang="en" sz="1200">
                <a:solidFill>
                  <a:srgbClr val="000000"/>
                </a:solidFill>
              </a:rPr>
              <a:t>Financial burden and KP members: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https://about.kaiserpermanente.org/our-story/news/public-policy-perspectives/integrated-care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https://www.cdc.gov/diabetes/library/spotlights/diabetes-facts-stats.html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https://type2diabetes.com/living/the-financial-burden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https://diabetes.org/about-us/statistics/cost-diabetes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https://khn.org/news/diabetes-cost-ft/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•"/>
            </a:pPr>
            <a:r>
              <a:rPr lang="en" sz="1200">
                <a:solidFill>
                  <a:srgbClr val="000000"/>
                </a:solidFill>
              </a:rPr>
              <a:t>Physical activity impact on diabetes: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https://diabetesjournals.org/care/article/39/11/2065/37249/Physical-Activity-Exercise-and-Diabetes-A-Position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https://www.ncbi.nlm.nih.gov/pmc/articles/PMC1120973/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https://www.cdc.gov/diabetes/managing/active.html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•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Existing apps: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https://www.ncbi.nlm.nih.gov/pmc/articles/PMC6475849/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https://www.everydayhealth.com/hs/type-2-diabetes-care/diabetes-apps/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https://www.byramhealthcare.com/blogs/The-Best-Diabetes-Apps-of-2021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•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Estimate cost of development: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https://www.thedroidsonroids.com/blog/mobile-app-development-cost-in-2022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Offshore vs inhouse </a:t>
            </a: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https://www.applicoinc.com/blog/much-cost-build-app/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u="sng">
                <a:solidFill>
                  <a:srgbClr val="2200CC"/>
                </a:solidFill>
                <a:highlight>
                  <a:srgbClr val="FFFFFF"/>
                </a:highlight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https://www.collectiveray.com/how-much-does-it-cost-to-outsource-app-development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Reduce risk from type 2 diabetes </a:t>
            </a:r>
            <a:r>
              <a:rPr lang="en"/>
              <a:t>respectively</a:t>
            </a:r>
            <a:r>
              <a:rPr lang="en"/>
              <a:t> medical cost as well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Growing problem among worldwide and specifically US citizens which cause significant cost on Kaiser Permanente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3" name="Google Shape;163;p34"/>
          <p:cNvSpPr txBox="1"/>
          <p:nvPr>
            <p:ph idx="3" type="body"/>
          </p:nvPr>
        </p:nvSpPr>
        <p:spPr>
          <a:xfrm>
            <a:off x="457200" y="1409700"/>
            <a:ext cx="84924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Recent statistics shows that ~10% of the US population have diabetes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Kaiser Permanente serves ~12.6 million </a:t>
            </a:r>
            <a:r>
              <a:rPr lang="en" u="sng">
                <a:solidFill>
                  <a:schemeClr val="hlink"/>
                </a:solidFill>
                <a:hlinkClick r:id="rId5"/>
              </a:rPr>
              <a:t>people</a:t>
            </a:r>
            <a:r>
              <a:rPr lang="en"/>
              <a:t> so Kaiser Permanente serves ~1.26 million people who have diabetes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People diagnosed with diabetes incur on average $16,750 annually in medical expense</a:t>
            </a:r>
            <a:r>
              <a:rPr lang="en"/>
              <a:t> which</a:t>
            </a:r>
            <a:r>
              <a:rPr lang="en" u="sng">
                <a:solidFill>
                  <a:schemeClr val="hlink"/>
                </a:solidFill>
                <a:hlinkClick r:id="rId7"/>
              </a:rPr>
              <a:t> is ~2.3 times the medical expenses</a:t>
            </a:r>
            <a:r>
              <a:rPr lang="en"/>
              <a:t> of a person without diabetes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above means that KP members spent </a:t>
            </a:r>
            <a:r>
              <a:rPr b="1" lang="en"/>
              <a:t>~$12 billions annually* </a:t>
            </a:r>
            <a:r>
              <a:rPr lang="en"/>
              <a:t>more due to diabetes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$16,750-</a:t>
            </a:r>
            <a:r>
              <a:rPr lang="en" sz="1200"/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$16,750/2.3)*1.26 mil = $11.9 billions</a:t>
            </a:r>
            <a:endParaRPr sz="1200"/>
          </a:p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72" name="Google Shape;172;p35"/>
          <p:cNvSpPr txBox="1"/>
          <p:nvPr>
            <p:ph idx="3" type="body"/>
          </p:nvPr>
        </p:nvSpPr>
        <p:spPr>
          <a:xfrm>
            <a:off x="457200" y="1409700"/>
            <a:ext cx="84924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Recent researches shows that: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•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30 min physical activity per day reduce risk from diabetes 40-70%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•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30 min physical activity per day reduce risk from diabetes 58% while medical treatment with 31%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81" name="Google Shape;181;p3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Mobile app for supporting people with diabetes or helping others to avoid diabetes by encouraging healthier way of living (both eating and physical activity)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90" name="Google Shape;190;p3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Estimated Costs:</a:t>
            </a:r>
            <a:endParaRPr sz="1400"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1400"/>
              <a:t>In house development would cost ~1 million USD to bring up the mobile  app to acceptable level for both Android and Apple but would add additional costs for operational support afterwards</a:t>
            </a:r>
            <a:endParaRPr sz="1400"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400"/>
              <a:t>It is possible to do outsourced development which would probably speed up development and cost a bit less on a long term</a:t>
            </a:r>
            <a:endParaRPr sz="1400"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400"/>
              <a:t>It is possible to invest in existing apps through strategic partnerships</a:t>
            </a:r>
            <a:endParaRPr sz="14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Expected ROI:</a:t>
            </a:r>
            <a:endParaRPr sz="1600">
              <a:solidFill>
                <a:schemeClr val="dk1"/>
              </a:solidFill>
            </a:endParaRPr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>
                <a:solidFill>
                  <a:schemeClr val="dk1"/>
                </a:solidFill>
              </a:rPr>
              <a:t>So, by encouraging people to do ~30 min physical activity per day, KP can save </a:t>
            </a:r>
            <a:r>
              <a:rPr b="1" lang="en" sz="1600">
                <a:solidFill>
                  <a:schemeClr val="dk1"/>
                </a:solidFill>
              </a:rPr>
              <a:t>~50% from medical costs for diabetes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b="1" lang="en"/>
              <a:t>~$6 billions annually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7" name="Google Shape;197;p3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9" name="Google Shape;199;p38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 Collect data from end users as rating and feedback of the application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 Collect health data related to diabetes from end users of the app (sugar level, weight, activity) and compare with the data from 1 year back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 Reduction of medical costs spent on </a:t>
            </a:r>
            <a:r>
              <a:rPr lang="en"/>
              <a:t>diabetes</a:t>
            </a:r>
            <a:r>
              <a:rPr lang="en"/>
              <a:t> medicins compare to estimated costs</a:t>
            </a:r>
            <a:endParaRPr b="1"/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