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03"/>
  </p:handoutMasterIdLst>
  <p:sldIdLst>
    <p:sldId id="256" r:id="rId3"/>
    <p:sldId id="257" r:id="rId4"/>
    <p:sldId id="262" r:id="rId5"/>
    <p:sldId id="263" r:id="rId6"/>
    <p:sldId id="258" r:id="rId7"/>
    <p:sldId id="259" r:id="rId9"/>
    <p:sldId id="260" r:id="rId10"/>
    <p:sldId id="26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2" r:id="rId24"/>
    <p:sldId id="283" r:id="rId25"/>
    <p:sldId id="284" r:id="rId26"/>
    <p:sldId id="276" r:id="rId27"/>
    <p:sldId id="277" r:id="rId28"/>
    <p:sldId id="278" r:id="rId29"/>
    <p:sldId id="279" r:id="rId30"/>
    <p:sldId id="280" r:id="rId31"/>
    <p:sldId id="281"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30" r:id="rId75"/>
    <p:sldId id="328" r:id="rId76"/>
    <p:sldId id="329" r:id="rId77"/>
    <p:sldId id="331" r:id="rId78"/>
    <p:sldId id="327"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9" r:id="rId104"/>
    <p:sldId id="360" r:id="rId105"/>
    <p:sldId id="356" r:id="rId106"/>
    <p:sldId id="357" r:id="rId107"/>
    <p:sldId id="358" r:id="rId108"/>
    <p:sldId id="361" r:id="rId109"/>
    <p:sldId id="370" r:id="rId110"/>
    <p:sldId id="362" r:id="rId111"/>
    <p:sldId id="364" r:id="rId112"/>
    <p:sldId id="371" r:id="rId113"/>
    <p:sldId id="366" r:id="rId114"/>
    <p:sldId id="365" r:id="rId115"/>
    <p:sldId id="367" r:id="rId116"/>
    <p:sldId id="368" r:id="rId117"/>
    <p:sldId id="369"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2" r:id="rId158"/>
    <p:sldId id="411" r:id="rId159"/>
    <p:sldId id="413" r:id="rId160"/>
    <p:sldId id="414" r:id="rId161"/>
    <p:sldId id="415" r:id="rId162"/>
    <p:sldId id="416" r:id="rId163"/>
    <p:sldId id="419" r:id="rId164"/>
    <p:sldId id="417" r:id="rId165"/>
    <p:sldId id="418"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763"/>
  </p:normalViewPr>
  <p:slideViewPr>
    <p:cSldViewPr showGuides="1">
      <p:cViewPr varScale="1">
        <p:scale>
          <a:sx n="65" d="100"/>
          <a:sy n="65" d="100"/>
        </p:scale>
        <p:origin x="-150" y="-102"/>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6" Type="http://schemas.openxmlformats.org/officeDocument/2006/relationships/tableStyles" Target="tableStyles.xml"/><Relationship Id="rId205" Type="http://schemas.openxmlformats.org/officeDocument/2006/relationships/viewProps" Target="viewProps.xml"/><Relationship Id="rId204" Type="http://schemas.openxmlformats.org/officeDocument/2006/relationships/presProps" Target="presProps.xml"/><Relationship Id="rId203" Type="http://schemas.openxmlformats.org/officeDocument/2006/relationships/handoutMaster" Target="handoutMasters/handoutMaster1.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页眉占位符 6145"/>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6147" name="日期占位符 6146"/>
          <p:cNvSpPr>
            <a:spLocks noGrp="1"/>
          </p:cNvSpPr>
          <p:nvPr>
            <p:ph type="dt" sz="quarter"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6148" name="页脚占位符 6147"/>
          <p:cNvSpPr>
            <a:spLocks noGrp="1"/>
          </p:cNvSpPr>
          <p:nvPr>
            <p:ph type="ftr" sz="quarter" idx="2"/>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6149" name="灯片编号占位符 6148"/>
          <p:cNvSpPr>
            <a:spLocks noGrp="1"/>
          </p:cNvSpPr>
          <p:nvPr>
            <p:ph type="sldNum" sz="quarter" idx="3"/>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页眉占位符 26625"/>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26627" name="日期占位符 26626"/>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4100" name="幻灯片图像占位符 26627"/>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26628"/>
          <p:cNvSpPr>
            <a:spLocks noGrp="1"/>
          </p:cNvSpPr>
          <p:nvPr>
            <p:ph type="body" sz="quarter"/>
          </p:nvPr>
        </p:nvSpPr>
        <p:spPr>
          <a:xfrm>
            <a:off x="685800" y="4343400"/>
            <a:ext cx="5486400" cy="4114800"/>
          </a:xfrm>
          <a:prstGeom prst="rect">
            <a:avLst/>
          </a:prstGeom>
          <a:noFill/>
          <a:ln w="9525">
            <a:noFill/>
          </a:ln>
        </p:spPr>
        <p:txBody>
          <a:bodyPr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6630" name="页脚占位符 26629"/>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26631" name="灯片编号占位符 26630"/>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0242" name="幻灯片图像占位符 27649"/>
          <p:cNvSpPr>
            <a:spLocks noRot="1" noTextEdit="1"/>
          </p:cNvSpPr>
          <p:nvPr>
            <p:ph type="sldImg"/>
          </p:nvPr>
        </p:nvSpPr>
        <p:spPr>
          <a:ln/>
        </p:spPr>
      </p:sp>
      <p:sp>
        <p:nvSpPr>
          <p:cNvPr id="10243" name="文本占位符 27650"/>
          <p:cNvSpPr>
            <a:spLocks noGrp="1"/>
          </p:cNvSpPr>
          <p:nvPr>
            <p:ph type="body"/>
          </p:nvPr>
        </p:nvSpPr>
        <p:spPr>
          <a:ln/>
        </p:spPr>
        <p:txBody>
          <a:bodyPr anchor="t"/>
          <a:p>
            <a:pPr lvl="0"/>
            <a:r>
              <a:rPr lang="zh-CN" altLang="en-US" dirty="0"/>
              <a:t>在上述的定义中，有以下特点：</a:t>
            </a:r>
            <a:br>
              <a:rPr lang="zh-CN" altLang="en-US" dirty="0"/>
            </a:br>
            <a:r>
              <a:rPr lang="en-US" altLang="zh-CN" dirty="0"/>
              <a:t>    ① </a:t>
            </a:r>
            <a:r>
              <a:rPr lang="zh-CN" altLang="en-US" dirty="0"/>
              <a:t>计算机的数量是“多个”，而不是单一的。</a:t>
            </a:r>
            <a:br>
              <a:rPr lang="zh-CN" altLang="en-US" dirty="0"/>
            </a:br>
            <a:r>
              <a:rPr lang="en-US" altLang="zh-CN" dirty="0"/>
              <a:t>    ② </a:t>
            </a:r>
            <a:r>
              <a:rPr lang="zh-CN" altLang="en-US" dirty="0"/>
              <a:t>计算机是能够独立工作的系统。任何一台计算机都不能干预其它计算机的工作。例如启动、停止等。任意两台计算机之间没有主从关系。</a:t>
            </a:r>
            <a:br>
              <a:rPr lang="zh-CN" altLang="en-US" dirty="0"/>
            </a:br>
            <a:r>
              <a:rPr lang="en-US" altLang="zh-CN" dirty="0"/>
              <a:t>    ③ </a:t>
            </a:r>
            <a:r>
              <a:rPr lang="zh-CN" altLang="en-US" dirty="0"/>
              <a:t>计算机可以处在异地。每台计算机所处的地理位置对所有的用户是完全透明的。</a:t>
            </a:r>
            <a:br>
              <a:rPr lang="zh-CN" altLang="en-US" dirty="0"/>
            </a:br>
            <a:r>
              <a:rPr lang="en-US" altLang="zh-CN" dirty="0"/>
              <a:t>    ④ </a:t>
            </a:r>
            <a:r>
              <a:rPr lang="zh-CN" altLang="en-US" dirty="0"/>
              <a:t>处在异地的多台计算机由通信设备和线路进行连接，从而使各自具备独立功能的计算机系统成为一个整体。</a:t>
            </a:r>
            <a:br>
              <a:rPr lang="zh-CN" altLang="en-US" dirty="0"/>
            </a:br>
            <a:r>
              <a:rPr lang="en-US" altLang="zh-CN" dirty="0"/>
              <a:t>    ⑤ </a:t>
            </a:r>
            <a:r>
              <a:rPr lang="zh-CN" altLang="en-US" dirty="0"/>
              <a:t>在连接起来的系统中必须有完善的通信协议、信息交换技术、网络操作系统等软件对这个连接在一起的硬件系统进行统一的管理，从而使其具备数据通信、远程信息处理、资源共享功能。</a:t>
            </a:r>
            <a:br>
              <a:rPr lang="zh-CN" altLang="en-US" dirty="0"/>
            </a:br>
            <a:r>
              <a:rPr lang="en-US" altLang="zh-CN" dirty="0"/>
              <a:t>    </a:t>
            </a:r>
            <a:r>
              <a:rPr lang="zh-CN" altLang="en-US" dirty="0"/>
              <a:t>定义中涉及的“资源”应该包括硬件资源（</a:t>
            </a:r>
            <a:r>
              <a:rPr lang="en-US" altLang="zh-CN" dirty="0"/>
              <a:t>CPU </a:t>
            </a:r>
            <a:r>
              <a:rPr lang="zh-CN" altLang="en-US" dirty="0"/>
              <a:t>、大容量的磁盘、光盘以及打印机等）和软件资源（语言编译器、文本编辑器、各种软件工具、应用程序等）。</a:t>
            </a:r>
            <a:br>
              <a:rPr lang="zh-CN" altLang="en-US" dirty="0"/>
            </a:b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4754" name="幻灯片图像占位符 96257"/>
          <p:cNvSpPr>
            <a:spLocks noRot="1" noTextEdit="1"/>
          </p:cNvSpPr>
          <p:nvPr>
            <p:ph type="sldImg"/>
          </p:nvPr>
        </p:nvSpPr>
        <p:spPr>
          <a:ln/>
        </p:spPr>
      </p:sp>
      <p:sp>
        <p:nvSpPr>
          <p:cNvPr id="74755" name="文本占位符 96258"/>
          <p:cNvSpPr>
            <a:spLocks noGrp="1"/>
          </p:cNvSpPr>
          <p:nvPr>
            <p:ph type="body"/>
          </p:nvPr>
        </p:nvSpPr>
        <p:spPr>
          <a:ln/>
        </p:spPr>
        <p:txBody>
          <a:bodyPr anchor="t"/>
          <a:p>
            <a:pPr lvl="0"/>
            <a:r>
              <a:rPr lang="zh-CN" altLang="en-US" dirty="0"/>
              <a:t>每个字符都要附加</a:t>
            </a:r>
            <a:r>
              <a:rPr lang="en-US" altLang="zh-CN" dirty="0"/>
              <a:t>1</a:t>
            </a:r>
            <a:r>
              <a:rPr lang="zh-CN" altLang="en-US" dirty="0"/>
              <a:t>位起始位和</a:t>
            </a:r>
            <a:r>
              <a:rPr lang="en-US" altLang="zh-CN" dirty="0"/>
              <a:t>l</a:t>
            </a:r>
            <a:r>
              <a:rPr lang="zh-CN" altLang="en-US" dirty="0"/>
              <a:t>位停止位以标记一个字符的开始和结束。此外，还要附加</a:t>
            </a:r>
            <a:r>
              <a:rPr lang="en-US" altLang="zh-CN" dirty="0"/>
              <a:t>1</a:t>
            </a:r>
            <a:r>
              <a:rPr lang="zh-CN" altLang="en-US" dirty="0"/>
              <a:t>位寄偶校验位，可以选择奇校验或偶校验方式对该字符实施简单的差错控制。起始位对应于二进制值“</a:t>
            </a:r>
            <a:r>
              <a:rPr lang="en-US" altLang="zh-CN" dirty="0"/>
              <a:t>0”</a:t>
            </a:r>
            <a:r>
              <a:rPr lang="zh-CN" altLang="en-US" dirty="0"/>
              <a:t>，以低电平表示，占用</a:t>
            </a:r>
            <a:r>
              <a:rPr lang="en-US" altLang="zh-CN" dirty="0"/>
              <a:t>1</a:t>
            </a:r>
            <a:r>
              <a:rPr lang="zh-CN" altLang="en-US" dirty="0"/>
              <a:t>位宽度。停止位对应于二进制值“</a:t>
            </a:r>
            <a:r>
              <a:rPr lang="en-US" altLang="zh-CN" dirty="0"/>
              <a:t>1”</a:t>
            </a:r>
            <a:r>
              <a:rPr lang="zh-CN" altLang="en-US" dirty="0"/>
              <a:t>，以高电平表示，占用</a:t>
            </a:r>
            <a:r>
              <a:rPr lang="en-US" altLang="zh-CN" dirty="0"/>
              <a:t>1</a:t>
            </a:r>
            <a:r>
              <a:rPr lang="zh-CN" altLang="en-US" dirty="0"/>
              <a:t>～</a:t>
            </a:r>
            <a:r>
              <a:rPr lang="en-US" altLang="zh-CN" dirty="0"/>
              <a:t>2</a:t>
            </a:r>
            <a:r>
              <a:rPr lang="zh-CN" altLang="en-US" dirty="0"/>
              <a:t>位宽度。一个字符占用</a:t>
            </a:r>
            <a:r>
              <a:rPr lang="en-US" altLang="zh-CN" dirty="0"/>
              <a:t>5</a:t>
            </a:r>
            <a:r>
              <a:rPr lang="zh-CN" altLang="en-US" dirty="0"/>
              <a:t>～</a:t>
            </a:r>
            <a:r>
              <a:rPr lang="en-US" altLang="zh-CN" dirty="0"/>
              <a:t>8</a:t>
            </a:r>
            <a:r>
              <a:rPr lang="zh-CN" altLang="en-US" dirty="0"/>
              <a:t>位，具体取决于数据所采用的字符集。例如，电报码字符为</a:t>
            </a:r>
            <a:r>
              <a:rPr lang="en-US" altLang="zh-CN" dirty="0"/>
              <a:t>5</a:t>
            </a:r>
            <a:r>
              <a:rPr lang="zh-CN" altLang="en-US" dirty="0"/>
              <a:t>位、</a:t>
            </a:r>
            <a:r>
              <a:rPr lang="en-US" altLang="zh-CN" err="1"/>
              <a:t>ASCll</a:t>
            </a:r>
            <a:r>
              <a:rPr lang="zh-CN" altLang="en-US" dirty="0"/>
              <a:t>码字符为</a:t>
            </a:r>
            <a:r>
              <a:rPr lang="en-US" altLang="zh-CN" dirty="0"/>
              <a:t>7</a:t>
            </a:r>
            <a:r>
              <a:rPr lang="zh-CN" altLang="en-US" dirty="0"/>
              <a:t>位、汉字码则为</a:t>
            </a:r>
            <a:r>
              <a:rPr lang="en-US" altLang="zh-CN" dirty="0"/>
              <a:t>8</a:t>
            </a:r>
            <a:r>
              <a:rPr lang="zh-CN" altLang="en-US" dirty="0"/>
              <a:t>位。 </a:t>
            </a:r>
            <a:endParaRPr lang="zh-CN" altLang="en-US" dirty="0"/>
          </a:p>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6802" name="幻灯片图像占位符 95233"/>
          <p:cNvSpPr>
            <a:spLocks noRot="1" noTextEdit="1"/>
          </p:cNvSpPr>
          <p:nvPr>
            <p:ph type="sldImg"/>
          </p:nvPr>
        </p:nvSpPr>
        <p:spPr>
          <a:ln/>
        </p:spPr>
      </p:sp>
      <p:sp>
        <p:nvSpPr>
          <p:cNvPr id="76803" name="文本占位符 95234"/>
          <p:cNvSpPr>
            <a:spLocks noGrp="1"/>
          </p:cNvSpPr>
          <p:nvPr>
            <p:ph type="body"/>
          </p:nvPr>
        </p:nvSpPr>
        <p:spPr>
          <a:ln/>
        </p:spPr>
        <p:txBody>
          <a:bodyPr anchor="t"/>
          <a:p>
            <a:pPr lvl="0"/>
            <a:r>
              <a:rPr lang="zh-CN" altLang="en-US" dirty="0"/>
              <a:t>每当出现连续的五个</a:t>
            </a:r>
            <a:r>
              <a:rPr lang="en-US" altLang="zh-CN" dirty="0"/>
              <a:t>1</a:t>
            </a:r>
            <a:r>
              <a:rPr lang="zh-CN" altLang="en-US" dirty="0"/>
              <a:t>后便插入一个“</a:t>
            </a:r>
            <a:r>
              <a:rPr lang="en-US" altLang="zh-CN" dirty="0"/>
              <a:t>0”</a:t>
            </a:r>
            <a:r>
              <a:rPr lang="zh-CN" altLang="en-US" dirty="0"/>
              <a:t>，接收端在接收数据流时，如果检测到连续五个“</a:t>
            </a:r>
            <a:r>
              <a:rPr lang="en-US" altLang="zh-CN" dirty="0"/>
              <a:t>1”</a:t>
            </a:r>
            <a:r>
              <a:rPr lang="zh-CN" altLang="en-US" dirty="0"/>
              <a:t>的序列，就要检查其后的一位数据；若该位是“</a:t>
            </a:r>
            <a:r>
              <a:rPr lang="en-US" altLang="zh-CN" dirty="0"/>
              <a:t>0”</a:t>
            </a:r>
            <a:r>
              <a:rPr lang="zh-CN" altLang="en-US" dirty="0"/>
              <a:t>，则删除它；若该位为“</a:t>
            </a:r>
            <a:r>
              <a:rPr lang="en-US" altLang="zh-CN" dirty="0"/>
              <a:t>1”</a:t>
            </a:r>
            <a:r>
              <a:rPr lang="zh-CN" altLang="en-US" dirty="0"/>
              <a:t>。则表示数据块的结束，转入结束处理。 </a:t>
            </a:r>
            <a:endParaRPr lang="zh-CN" altLang="en-US" dirty="0"/>
          </a:p>
          <a:p>
            <a:pPr lvl="0"/>
            <a:r>
              <a:rPr lang="zh-CN" altLang="en-US" dirty="0"/>
              <a:t>在局域网中所采用的传输方式都是面向位流的同步传输方式。</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8850" name="幻灯片图像占位符 98305"/>
          <p:cNvSpPr>
            <a:spLocks noRot="1" noTextEdit="1"/>
          </p:cNvSpPr>
          <p:nvPr>
            <p:ph type="sldImg"/>
          </p:nvPr>
        </p:nvSpPr>
        <p:spPr>
          <a:ln/>
        </p:spPr>
      </p:sp>
      <p:sp>
        <p:nvSpPr>
          <p:cNvPr id="78851" name="文本占位符 98306"/>
          <p:cNvSpPr>
            <a:spLocks noGrp="1"/>
          </p:cNvSpPr>
          <p:nvPr>
            <p:ph type="body"/>
          </p:nvPr>
        </p:nvSpPr>
        <p:spPr>
          <a:ln/>
        </p:spPr>
        <p:txBody>
          <a:bodyPr anchor="t"/>
          <a:p>
            <a:pPr lvl="0"/>
            <a:r>
              <a:rPr lang="zh-CN" altLang="en-US" dirty="0"/>
              <a:t>协议的关键成分有：</a:t>
            </a:r>
            <a:br>
              <a:rPr lang="zh-CN" altLang="en-US" dirty="0"/>
            </a:br>
            <a:r>
              <a:rPr lang="en-US" altLang="zh-CN" dirty="0"/>
              <a:t>    </a:t>
            </a:r>
            <a:r>
              <a:rPr lang="en-US" altLang="zh-CN"/>
              <a:t>•</a:t>
            </a:r>
            <a:r>
              <a:rPr lang="en-US" altLang="zh-CN" dirty="0"/>
              <a:t> </a:t>
            </a:r>
            <a:r>
              <a:rPr lang="zh-CN" altLang="en-US" dirty="0"/>
              <a:t>语法</a:t>
            </a:r>
            <a:r>
              <a:rPr lang="en-US" altLang="zh-CN" dirty="0"/>
              <a:t>(Syntax)</a:t>
            </a:r>
            <a:r>
              <a:rPr lang="zh-CN" altLang="en-US" dirty="0"/>
              <a:t>：语法包括数据格式、编码及信号电平等。</a:t>
            </a:r>
            <a:br>
              <a:rPr lang="zh-CN" altLang="en-US" dirty="0"/>
            </a:br>
            <a:r>
              <a:rPr lang="en-US" altLang="zh-CN" dirty="0"/>
              <a:t>    </a:t>
            </a:r>
            <a:r>
              <a:rPr lang="en-US" altLang="zh-CN"/>
              <a:t>•</a:t>
            </a:r>
            <a:r>
              <a:rPr lang="en-US" altLang="zh-CN" dirty="0"/>
              <a:t> </a:t>
            </a:r>
            <a:r>
              <a:rPr lang="zh-CN" altLang="en-US" dirty="0"/>
              <a:t>语义</a:t>
            </a:r>
            <a:r>
              <a:rPr lang="en-US" altLang="zh-CN" dirty="0"/>
              <a:t>(Semantics)</a:t>
            </a:r>
            <a:r>
              <a:rPr lang="zh-CN" altLang="en-US" dirty="0"/>
              <a:t>：语义包括用于协调同步和差错处理的控制信息。</a:t>
            </a:r>
            <a:br>
              <a:rPr lang="zh-CN" altLang="en-US" dirty="0"/>
            </a:br>
            <a:r>
              <a:rPr lang="en-US" altLang="zh-CN" dirty="0"/>
              <a:t>    </a:t>
            </a:r>
            <a:r>
              <a:rPr lang="en-US" altLang="zh-CN"/>
              <a:t>•</a:t>
            </a:r>
            <a:r>
              <a:rPr lang="en-US" altLang="zh-CN" dirty="0"/>
              <a:t> </a:t>
            </a:r>
            <a:r>
              <a:rPr lang="zh-CN" altLang="en-US" dirty="0"/>
              <a:t>定时</a:t>
            </a:r>
            <a:r>
              <a:rPr lang="en-US" altLang="zh-CN" dirty="0"/>
              <a:t>(Timing)</a:t>
            </a:r>
            <a:r>
              <a:rPr lang="zh-CN" altLang="en-US" dirty="0"/>
              <a:t>：定时包括速度匹配和排序。 </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2946" name="幻灯片图像占位符 102401"/>
          <p:cNvSpPr>
            <a:spLocks noRot="1" noTextEdit="1"/>
          </p:cNvSpPr>
          <p:nvPr>
            <p:ph type="sldImg"/>
          </p:nvPr>
        </p:nvSpPr>
        <p:spPr>
          <a:ln/>
        </p:spPr>
      </p:sp>
      <p:sp>
        <p:nvSpPr>
          <p:cNvPr id="82947" name="文本占位符 102402"/>
          <p:cNvSpPr>
            <a:spLocks noGrp="1"/>
          </p:cNvSpPr>
          <p:nvPr>
            <p:ph type="body"/>
          </p:nvPr>
        </p:nvSpPr>
        <p:spPr>
          <a:ln/>
        </p:spPr>
        <p:txBody>
          <a:bodyPr anchor="t"/>
          <a:p>
            <a:pPr lvl="0"/>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88066" name="幻灯片图像占位符 107521"/>
          <p:cNvSpPr>
            <a:spLocks noRot="1" noTextEdit="1"/>
          </p:cNvSpPr>
          <p:nvPr>
            <p:ph type="sldImg"/>
          </p:nvPr>
        </p:nvSpPr>
        <p:spPr>
          <a:ln/>
        </p:spPr>
      </p:sp>
      <p:sp>
        <p:nvSpPr>
          <p:cNvPr id="88067" name="文本占位符 107522"/>
          <p:cNvSpPr>
            <a:spLocks noGrp="1"/>
          </p:cNvSpPr>
          <p:nvPr>
            <p:ph type="body"/>
          </p:nvPr>
        </p:nvSpPr>
        <p:spPr>
          <a:ln/>
        </p:spPr>
        <p:txBody>
          <a:bodyPr anchor="t"/>
          <a:p>
            <a:pPr lvl="0"/>
            <a:r>
              <a:rPr lang="zh-CN" altLang="en-US" dirty="0"/>
              <a:t>如：（</a:t>
            </a:r>
            <a:r>
              <a:rPr lang="en-US" altLang="zh-CN" dirty="0"/>
              <a:t>CCITT</a:t>
            </a:r>
            <a:r>
              <a:rPr lang="zh-CN" altLang="en-US" dirty="0"/>
              <a:t>）建议的</a:t>
            </a:r>
            <a:r>
              <a:rPr lang="en-US" altLang="zh-CN" dirty="0"/>
              <a:t>V.10</a:t>
            </a:r>
            <a:r>
              <a:rPr lang="zh-CN" altLang="en-US" dirty="0"/>
              <a:t>标准、</a:t>
            </a:r>
            <a:r>
              <a:rPr lang="en-US" altLang="zh-CN" dirty="0"/>
              <a:t>V.11</a:t>
            </a:r>
            <a:r>
              <a:rPr lang="zh-CN" altLang="en-US" dirty="0"/>
              <a:t>标准和</a:t>
            </a:r>
            <a:r>
              <a:rPr lang="en-US" altLang="zh-CN" dirty="0"/>
              <a:t>V.28</a:t>
            </a:r>
            <a:r>
              <a:rPr lang="zh-CN" altLang="en-US" dirty="0"/>
              <a:t>标准。</a:t>
            </a:r>
            <a:endParaRPr lang="zh-CN" altLang="en-US" dirty="0"/>
          </a:p>
          <a:p>
            <a:pPr lvl="0"/>
            <a:r>
              <a:rPr lang="en-US" altLang="zh-CN" dirty="0"/>
              <a:t>V.28</a:t>
            </a:r>
            <a:r>
              <a:rPr lang="zh-CN" altLang="en-US" dirty="0"/>
              <a:t>标准规定：信号的电平是用</a:t>
            </a:r>
            <a:r>
              <a:rPr lang="en-US" altLang="zh-CN" dirty="0"/>
              <a:t>+5V</a:t>
            </a:r>
            <a:r>
              <a:rPr lang="zh-CN" altLang="en-US" dirty="0"/>
              <a:t>～</a:t>
            </a:r>
            <a:r>
              <a:rPr lang="en-US" altLang="zh-CN" dirty="0"/>
              <a:t>+15V</a:t>
            </a:r>
            <a:r>
              <a:rPr lang="zh-CN" altLang="en-US" dirty="0"/>
              <a:t>表示二进制“</a:t>
            </a:r>
            <a:r>
              <a:rPr lang="en-US" altLang="zh-CN" dirty="0"/>
              <a:t>0”</a:t>
            </a:r>
            <a:r>
              <a:rPr lang="zh-CN" altLang="en-US" dirty="0"/>
              <a:t>，用</a:t>
            </a:r>
            <a:r>
              <a:rPr lang="en-US" altLang="zh-CN" dirty="0"/>
              <a:t>-15V</a:t>
            </a:r>
            <a:r>
              <a:rPr lang="zh-CN" altLang="en-US" dirty="0"/>
              <a:t>～</a:t>
            </a:r>
            <a:r>
              <a:rPr lang="en-US" altLang="zh-CN" dirty="0"/>
              <a:t>-5V</a:t>
            </a:r>
            <a:r>
              <a:rPr lang="zh-CN" altLang="en-US" dirty="0"/>
              <a:t>表示二进制“</a:t>
            </a:r>
            <a:r>
              <a:rPr lang="en-US" altLang="zh-CN" dirty="0"/>
              <a:t>1”</a:t>
            </a:r>
            <a:r>
              <a:rPr lang="zh-CN" altLang="en-US" dirty="0"/>
              <a:t>。信号传输率限于</a:t>
            </a:r>
            <a:r>
              <a:rPr lang="en-US" altLang="zh-CN" dirty="0"/>
              <a:t>20Kb/s</a:t>
            </a:r>
            <a:r>
              <a:rPr lang="zh-CN" altLang="en-US" dirty="0"/>
              <a:t>以内，电线长度限于</a:t>
            </a:r>
            <a:r>
              <a:rPr lang="en-US" altLang="zh-CN" dirty="0"/>
              <a:t>15m</a:t>
            </a:r>
            <a:r>
              <a:rPr lang="zh-CN" altLang="en-US" dirty="0"/>
              <a:t>以内。 </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16738" name="幻灯片图像占位符 138241"/>
          <p:cNvSpPr>
            <a:spLocks noRot="1" noTextEdit="1"/>
          </p:cNvSpPr>
          <p:nvPr>
            <p:ph type="sldImg"/>
          </p:nvPr>
        </p:nvSpPr>
        <p:spPr>
          <a:ln/>
        </p:spPr>
      </p:sp>
      <p:sp>
        <p:nvSpPr>
          <p:cNvPr id="116739" name="文本占位符 138242"/>
          <p:cNvSpPr>
            <a:spLocks noGrp="1"/>
          </p:cNvSpPr>
          <p:nvPr>
            <p:ph type="body"/>
          </p:nvPr>
        </p:nvSpPr>
        <p:spPr>
          <a:ln/>
        </p:spPr>
        <p:txBody>
          <a:bodyPr anchor="t"/>
          <a:p>
            <a:pPr lvl="0"/>
            <a:r>
              <a:rPr lang="en-US" altLang="zh-CN" b="1" dirty="0"/>
              <a:t>10/100Mpbs</a:t>
            </a:r>
            <a:r>
              <a:rPr lang="zh-CN" altLang="en-US" b="1" dirty="0"/>
              <a:t>自动协商</a:t>
            </a:r>
            <a:r>
              <a:rPr lang="zh-CN" altLang="en-US" dirty="0"/>
              <a:t>：</a:t>
            </a:r>
            <a:endParaRPr lang="zh-CN" altLang="en-US" dirty="0"/>
          </a:p>
          <a:p>
            <a:pPr lvl="0"/>
            <a:r>
              <a:rPr lang="zh-CN" altLang="en-US" b="1" dirty="0"/>
              <a:t>自动协商</a:t>
            </a:r>
            <a:r>
              <a:rPr lang="zh-CN" altLang="en-US" dirty="0"/>
              <a:t>是</a:t>
            </a:r>
            <a:r>
              <a:rPr lang="en-US" altLang="zh-CN" dirty="0"/>
              <a:t>IEEE 802.3</a:t>
            </a:r>
            <a:r>
              <a:rPr lang="zh-CN" altLang="en-US" dirty="0"/>
              <a:t>规定的一项标准，自动协商允许一个网卡或一个集线器能够同时适应</a:t>
            </a:r>
            <a:r>
              <a:rPr lang="en-US" altLang="zh-CN" dirty="0"/>
              <a:t>10BASE-T</a:t>
            </a:r>
            <a:r>
              <a:rPr lang="zh-CN" altLang="en-US" dirty="0"/>
              <a:t>和</a:t>
            </a:r>
            <a:r>
              <a:rPr lang="en-US" altLang="zh-CN" dirty="0"/>
              <a:t>100BASE-T</a:t>
            </a:r>
            <a:r>
              <a:rPr lang="zh-CN" altLang="en-US" dirty="0"/>
              <a:t>的传输速率，直至达到自动通信操作模式，然后以最高性能操作。</a:t>
            </a:r>
            <a:br>
              <a:rPr lang="zh-CN" altLang="en-US" dirty="0"/>
            </a:b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0834" name="幻灯片图像占位符 142337"/>
          <p:cNvSpPr>
            <a:spLocks noRot="1" noTextEdit="1"/>
          </p:cNvSpPr>
          <p:nvPr>
            <p:ph type="sldImg"/>
          </p:nvPr>
        </p:nvSpPr>
        <p:spPr>
          <a:ln/>
        </p:spPr>
      </p:sp>
      <p:sp>
        <p:nvSpPr>
          <p:cNvPr id="120835" name="文本占位符 142338"/>
          <p:cNvSpPr>
            <a:spLocks noGrp="1"/>
          </p:cNvSpPr>
          <p:nvPr>
            <p:ph type="body"/>
          </p:nvPr>
        </p:nvSpPr>
        <p:spPr>
          <a:ln/>
        </p:spPr>
        <p:txBody>
          <a:bodyPr anchor="t"/>
          <a:p>
            <a:pPr lvl="0"/>
            <a:r>
              <a:rPr lang="zh-CN" altLang="en-US" dirty="0"/>
              <a:t>增强其实也是一种复制的过程。</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3906" name="幻灯片图像占位符 169985"/>
          <p:cNvSpPr>
            <a:spLocks noRot="1" noTextEdit="1"/>
          </p:cNvSpPr>
          <p:nvPr>
            <p:ph type="sldImg"/>
          </p:nvPr>
        </p:nvSpPr>
        <p:spPr>
          <a:ln/>
        </p:spPr>
      </p:sp>
      <p:sp>
        <p:nvSpPr>
          <p:cNvPr id="123907" name="文本占位符 169986"/>
          <p:cNvSpPr>
            <a:spLocks noGrp="1"/>
          </p:cNvSpPr>
          <p:nvPr>
            <p:ph type="body"/>
          </p:nvPr>
        </p:nvSpPr>
        <p:spPr>
          <a:ln/>
        </p:spPr>
        <p:txBody>
          <a:bodyPr anchor="t"/>
          <a:p>
            <a:pPr lvl="0"/>
            <a:r>
              <a:rPr lang="zh-CN" altLang="en-US" dirty="0"/>
              <a:t>能接入的最大节点数为：</a:t>
            </a:r>
            <a:r>
              <a:rPr lang="en-US" altLang="zh-CN"/>
              <a:t>300-4=296 </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5954" name="幻灯片图像占位符 152577"/>
          <p:cNvSpPr>
            <a:spLocks noRot="1" noTextEdit="1"/>
          </p:cNvSpPr>
          <p:nvPr>
            <p:ph type="sldImg"/>
          </p:nvPr>
        </p:nvSpPr>
        <p:spPr>
          <a:ln/>
        </p:spPr>
      </p:sp>
      <p:sp>
        <p:nvSpPr>
          <p:cNvPr id="125955" name="文本占位符 152578"/>
          <p:cNvSpPr>
            <a:spLocks noGrp="1"/>
          </p:cNvSpPr>
          <p:nvPr>
            <p:ph type="body"/>
          </p:nvPr>
        </p:nvSpPr>
        <p:spPr>
          <a:ln/>
        </p:spPr>
        <p:txBody>
          <a:bodyPr anchor="t"/>
          <a:p>
            <a:pPr lvl="0"/>
            <a:r>
              <a:rPr lang="en-US" altLang="zh-CN" dirty="0"/>
              <a:t>1.</a:t>
            </a:r>
            <a:r>
              <a:rPr lang="zh-CN" altLang="en-US" dirty="0"/>
              <a:t>各节点发回来的信号通过集线器集中，集线器再把信号整形、放大后发送到所有节点上，虽然各节点与集线器的连接已有各自独立的通道，但是在集线器内部却只有一个共同的通道，像单车道一样，当上、下行通道同时有数据发送时，就可能出现塞车现象。不能单独应用于较大网络中 </a:t>
            </a:r>
            <a:endParaRPr lang="zh-CN" altLang="en-US" dirty="0"/>
          </a:p>
          <a:p>
            <a:pPr lvl="0"/>
            <a:r>
              <a:rPr lang="en-US" altLang="zh-CN" dirty="0"/>
              <a:t>2.</a:t>
            </a:r>
            <a:r>
              <a:rPr lang="zh-CN" altLang="en-US" dirty="0"/>
              <a:t>集线器属于纯硬件网络底层设备，基本上不具有</a:t>
            </a:r>
            <a:r>
              <a:rPr lang="zh-CN" altLang="en-US" dirty="0"/>
              <a:t>“智能记忆</a:t>
            </a:r>
            <a:r>
              <a:rPr lang="zh-CN" altLang="en-US" dirty="0"/>
              <a:t>”能力，采用广播方式发送。也就是说当它要向某节点发送数据时，不是直接把数据发送到目的节点，而是把数据包发送到与集线器相连的所有节点。</a:t>
            </a:r>
            <a:endParaRPr lang="zh-CN" altLang="en-US"/>
          </a:p>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29026" name="幻灯片图像占位符 148481"/>
          <p:cNvSpPr>
            <a:spLocks noRot="1" noTextEdit="1"/>
          </p:cNvSpPr>
          <p:nvPr>
            <p:ph type="sldImg"/>
          </p:nvPr>
        </p:nvSpPr>
        <p:spPr>
          <a:ln/>
        </p:spPr>
      </p:sp>
      <p:sp>
        <p:nvSpPr>
          <p:cNvPr id="129027" name="文本占位符 148482"/>
          <p:cNvSpPr>
            <a:spLocks noGrp="1"/>
          </p:cNvSpPr>
          <p:nvPr>
            <p:ph type="body"/>
          </p:nvPr>
        </p:nvSpPr>
        <p:spPr>
          <a:ln/>
        </p:spPr>
        <p:txBody>
          <a:bodyPr anchor="t"/>
          <a:p>
            <a:pPr lvl="0"/>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362" name="幻灯片图像占位符 124929"/>
          <p:cNvSpPr>
            <a:spLocks noRot="1" noTextEdit="1"/>
          </p:cNvSpPr>
          <p:nvPr>
            <p:ph type="sldImg"/>
          </p:nvPr>
        </p:nvSpPr>
        <p:spPr>
          <a:ln/>
        </p:spPr>
      </p:sp>
      <p:sp>
        <p:nvSpPr>
          <p:cNvPr id="15363" name="文本占位符 124930"/>
          <p:cNvSpPr>
            <a:spLocks noGrp="1"/>
          </p:cNvSpPr>
          <p:nvPr>
            <p:ph type="body"/>
          </p:nvPr>
        </p:nvSpPr>
        <p:spPr>
          <a:ln/>
        </p:spPr>
        <p:txBody>
          <a:bodyPr anchor="t"/>
          <a:p>
            <a:pPr lvl="0"/>
            <a:r>
              <a:rPr lang="zh-CN" altLang="en-US" dirty="0"/>
              <a:t>（原理：中心计算机把每个</a:t>
            </a:r>
            <a:r>
              <a:rPr lang="en-US" altLang="zh-CN" dirty="0"/>
              <a:t>CPU</a:t>
            </a:r>
            <a:r>
              <a:rPr lang="zh-CN" altLang="en-US" dirty="0"/>
              <a:t>时间段划分为若干时间片，每个终端使用一个。由于</a:t>
            </a:r>
            <a:r>
              <a:rPr lang="en-US" altLang="zh-CN" dirty="0"/>
              <a:t>CPU</a:t>
            </a:r>
            <a:r>
              <a:rPr lang="zh-CN" altLang="en-US" dirty="0"/>
              <a:t>运行速度快，用户感觉不到其它用户存在。后来终端发展为智能终端，自己也有操作系统，可以独立完成相应工作。）</a:t>
            </a:r>
            <a:endParaRPr lang="zh-CN" altLang="en-US" dirty="0"/>
          </a:p>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1074" name="幻灯片图像占位符 149505"/>
          <p:cNvSpPr>
            <a:spLocks noRot="1" noTextEdit="1"/>
          </p:cNvSpPr>
          <p:nvPr>
            <p:ph type="sldImg"/>
          </p:nvPr>
        </p:nvSpPr>
        <p:spPr>
          <a:ln/>
        </p:spPr>
      </p:sp>
      <p:sp>
        <p:nvSpPr>
          <p:cNvPr id="131075" name="文本占位符 149506"/>
          <p:cNvSpPr>
            <a:spLocks noGrp="1"/>
          </p:cNvSpPr>
          <p:nvPr>
            <p:ph type="body"/>
          </p:nvPr>
        </p:nvSpPr>
        <p:spPr>
          <a:ln/>
        </p:spPr>
        <p:txBody>
          <a:bodyPr anchor="t"/>
          <a:p>
            <a:pPr lvl="0"/>
            <a:endParaRPr 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4146" name="幻灯片图像占位符 155649"/>
          <p:cNvSpPr>
            <a:spLocks noRot="1" noTextEdit="1"/>
          </p:cNvSpPr>
          <p:nvPr>
            <p:ph type="sldImg"/>
          </p:nvPr>
        </p:nvSpPr>
        <p:spPr>
          <a:ln/>
        </p:spPr>
      </p:sp>
      <p:sp>
        <p:nvSpPr>
          <p:cNvPr id="134147" name="文本占位符 155650"/>
          <p:cNvSpPr>
            <a:spLocks noGrp="1"/>
          </p:cNvSpPr>
          <p:nvPr>
            <p:ph type="body"/>
          </p:nvPr>
        </p:nvSpPr>
        <p:spPr>
          <a:ln/>
        </p:spPr>
        <p:txBody>
          <a:bodyPr anchor="t"/>
          <a:p>
            <a:pPr lvl="0"/>
            <a:r>
              <a:rPr lang="zh-CN" altLang="en-US" dirty="0"/>
              <a:t>现在网桥的功能常常被捆绑在路由器中，纯粹意义上的网桥已经不象以前那样被广泛使用了。</a:t>
            </a:r>
            <a:br>
              <a:rPr lang="zh-CN" altLang="en-US" dirty="0"/>
            </a:br>
            <a:r>
              <a:rPr lang="zh-CN" altLang="en-US" dirty="0"/>
              <a:t>网桥并不查看帧的内容，只检查帧头中包含的地址并在需要的时候转发它们。大多数的网桥并不知道地址之间的路径，因为路由信息只有在</a:t>
            </a:r>
            <a:r>
              <a:rPr lang="en-US" altLang="zh-CN" dirty="0"/>
              <a:t>OSI</a:t>
            </a:r>
            <a:r>
              <a:rPr lang="zh-CN" altLang="en-US" dirty="0"/>
              <a:t>模型的更高层（如网络层）才是有效的。 </a:t>
            </a:r>
            <a:br>
              <a:rPr lang="zh-CN" altLang="en-US" dirty="0"/>
            </a:b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39266" name="幻灯片图像占位符 168961"/>
          <p:cNvSpPr>
            <a:spLocks noRot="1" noTextEdit="1"/>
          </p:cNvSpPr>
          <p:nvPr>
            <p:ph type="sldImg"/>
          </p:nvPr>
        </p:nvSpPr>
        <p:spPr>
          <a:ln/>
        </p:spPr>
      </p:sp>
      <p:sp>
        <p:nvSpPr>
          <p:cNvPr id="139267" name="文本占位符 168962"/>
          <p:cNvSpPr>
            <a:spLocks noGrp="1"/>
          </p:cNvSpPr>
          <p:nvPr>
            <p:ph type="body"/>
          </p:nvPr>
        </p:nvSpPr>
        <p:spPr>
          <a:ln/>
        </p:spPr>
        <p:txBody>
          <a:bodyPr anchor="t"/>
          <a:p>
            <a:pPr lvl="0"/>
            <a:r>
              <a:rPr lang="zh-CN" altLang="en-US" dirty="0"/>
              <a:t>每个网桥都有一个端口被置于转发状态，其他端口则被置于阻塞状态。</a:t>
            </a:r>
            <a:br>
              <a:rPr lang="zh-CN" altLang="en-US" dirty="0"/>
            </a:b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1314" name="幻灯片图像占位符 167937"/>
          <p:cNvSpPr>
            <a:spLocks noRot="1" noTextEdit="1"/>
          </p:cNvSpPr>
          <p:nvPr>
            <p:ph type="sldImg"/>
          </p:nvPr>
        </p:nvSpPr>
        <p:spPr>
          <a:ln/>
        </p:spPr>
      </p:sp>
      <p:sp>
        <p:nvSpPr>
          <p:cNvPr id="141315" name="文本占位符 167938"/>
          <p:cNvSpPr>
            <a:spLocks noGrp="1"/>
          </p:cNvSpPr>
          <p:nvPr>
            <p:ph type="body"/>
          </p:nvPr>
        </p:nvSpPr>
        <p:spPr>
          <a:ln/>
        </p:spPr>
        <p:txBody>
          <a:bodyPr anchor="t"/>
          <a:p>
            <a:pPr lvl="0"/>
            <a:r>
              <a:rPr lang="en-US" altLang="zh-CN" dirty="0"/>
              <a:t> </a:t>
            </a:r>
            <a:r>
              <a:rPr lang="zh-CN" altLang="en-US" dirty="0"/>
              <a:t>由于环路不必要的复制数据帧，这样可能为桥接和网络带来严重的问题，这些多余的数据流量可能会严重降低网络的性能。 </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0530" name="幻灯片图像占位符 175105"/>
          <p:cNvSpPr>
            <a:spLocks noRot="1" noTextEdit="1"/>
          </p:cNvSpPr>
          <p:nvPr>
            <p:ph type="sldImg"/>
          </p:nvPr>
        </p:nvSpPr>
        <p:spPr>
          <a:ln/>
        </p:spPr>
      </p:sp>
      <p:sp>
        <p:nvSpPr>
          <p:cNvPr id="150531" name="文本占位符 175106"/>
          <p:cNvSpPr>
            <a:spLocks noGrp="1"/>
          </p:cNvSpPr>
          <p:nvPr>
            <p:ph type="body"/>
          </p:nvPr>
        </p:nvSpPr>
        <p:spPr>
          <a:ln/>
        </p:spPr>
        <p:txBody>
          <a:bodyPr anchor="t"/>
          <a:p>
            <a:pPr lvl="0"/>
            <a:r>
              <a:rPr lang="zh-CN" altLang="en-US" dirty="0"/>
              <a:t>路由表中包含了任一包通过网络从源到目标所能采用的路径的详细信息。（路由器间的距离、包的大小、可用线路速度等）</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59746" name="幻灯片图像占位符 184321"/>
          <p:cNvSpPr>
            <a:spLocks noRot="1" noTextEdit="1"/>
          </p:cNvSpPr>
          <p:nvPr>
            <p:ph type="sldImg"/>
          </p:nvPr>
        </p:nvSpPr>
        <p:spPr>
          <a:ln/>
        </p:spPr>
      </p:sp>
      <p:sp>
        <p:nvSpPr>
          <p:cNvPr id="159747" name="文本占位符 184322"/>
          <p:cNvSpPr>
            <a:spLocks noGrp="1"/>
          </p:cNvSpPr>
          <p:nvPr>
            <p:ph type="body"/>
          </p:nvPr>
        </p:nvSpPr>
        <p:spPr>
          <a:ln/>
        </p:spPr>
        <p:txBody>
          <a:bodyPr anchor="t"/>
          <a:p>
            <a:pPr lvl="0"/>
            <a:r>
              <a:rPr lang="zh-CN" altLang="en-US" dirty="0"/>
              <a:t>集线器连接的设备会共享同一个</a:t>
            </a:r>
            <a:r>
              <a:rPr lang="zh-CN" altLang="en-US" b="1" dirty="0"/>
              <a:t>“冲突域”</a:t>
            </a:r>
            <a:r>
              <a:rPr lang="zh-CN" altLang="en-US" dirty="0"/>
              <a:t>，当局域网中特别是在以太网环境中信息流量增大时，网络竞争的加剧会导致网络性能的衰退。</a:t>
            </a:r>
            <a:br>
              <a:rPr lang="zh-CN" altLang="en-US" dirty="0"/>
            </a:br>
            <a:r>
              <a:rPr lang="zh-CN" altLang="en-US" dirty="0"/>
              <a:t>网桥不能用来划分</a:t>
            </a:r>
            <a:r>
              <a:rPr lang="zh-CN" altLang="en-US" b="1" dirty="0"/>
              <a:t>“广播域”</a:t>
            </a:r>
            <a:r>
              <a:rPr lang="zh-CN" altLang="en-US" dirty="0"/>
              <a:t>，桥接网络上的所有设备共享一个</a:t>
            </a:r>
            <a:r>
              <a:rPr lang="zh-CN" altLang="en-US" b="1" dirty="0"/>
              <a:t>“广播域”</a:t>
            </a:r>
            <a:r>
              <a:rPr lang="zh-CN" altLang="en-US" dirty="0"/>
              <a:t>，类似一个节点请求硬件地址这样的广播帧就可能淹没网络。 </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61794" name="幻灯片图像占位符 186369"/>
          <p:cNvSpPr>
            <a:spLocks noRot="1" noTextEdit="1"/>
          </p:cNvSpPr>
          <p:nvPr>
            <p:ph type="sldImg"/>
          </p:nvPr>
        </p:nvSpPr>
        <p:spPr>
          <a:ln/>
        </p:spPr>
      </p:sp>
      <p:sp>
        <p:nvSpPr>
          <p:cNvPr id="161795" name="文本占位符 186370"/>
          <p:cNvSpPr>
            <a:spLocks noGrp="1"/>
          </p:cNvSpPr>
          <p:nvPr>
            <p:ph type="body"/>
          </p:nvPr>
        </p:nvSpPr>
        <p:spPr>
          <a:ln/>
        </p:spPr>
        <p:txBody>
          <a:bodyPr anchor="t"/>
          <a:p>
            <a:pPr lvl="0"/>
            <a:r>
              <a:rPr lang="en-US" altLang="zh-CN" dirty="0"/>
              <a:t>3</a:t>
            </a:r>
            <a:r>
              <a:rPr lang="zh-CN" altLang="en-US" dirty="0"/>
              <a:t>层交换机牺牲其灵活、易控和安全性能来提高速度。 </a:t>
            </a:r>
            <a:br>
              <a:rPr lang="zh-CN" altLang="en-US" dirty="0"/>
            </a:b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78178" name="幻灯片图像占位符 202753"/>
          <p:cNvSpPr>
            <a:spLocks noRot="1" noTextEdit="1"/>
          </p:cNvSpPr>
          <p:nvPr>
            <p:ph type="sldImg"/>
          </p:nvPr>
        </p:nvSpPr>
        <p:spPr>
          <a:ln/>
        </p:spPr>
      </p:sp>
      <p:sp>
        <p:nvSpPr>
          <p:cNvPr id="178179" name="文本占位符 202754"/>
          <p:cNvSpPr>
            <a:spLocks noGrp="1"/>
          </p:cNvSpPr>
          <p:nvPr>
            <p:ph type="body"/>
          </p:nvPr>
        </p:nvSpPr>
        <p:spPr>
          <a:ln/>
        </p:spPr>
        <p:txBody>
          <a:bodyPr anchor="t"/>
          <a:p>
            <a:pPr lvl="0"/>
            <a:r>
              <a:rPr lang="en-US" altLang="zh-CN" dirty="0"/>
              <a:t>① </a:t>
            </a:r>
            <a:r>
              <a:rPr lang="en-US" altLang="zh-CN" dirty="0"/>
              <a:t>GFC </a:t>
            </a:r>
            <a:r>
              <a:rPr lang="zh-CN" altLang="en-US" dirty="0"/>
              <a:t>：一般的流量控制域，用于实现端点到交换机的流量控制， </a:t>
            </a:r>
            <a:r>
              <a:rPr lang="en-US" altLang="zh-CN" dirty="0"/>
              <a:t>GFC </a:t>
            </a:r>
            <a:r>
              <a:rPr lang="zh-CN" altLang="en-US" dirty="0"/>
              <a:t>是针对 </a:t>
            </a:r>
            <a:r>
              <a:rPr lang="en-US" altLang="zh-CN" dirty="0"/>
              <a:t>UNI </a:t>
            </a:r>
            <a:r>
              <a:rPr lang="zh-CN" altLang="en-US" dirty="0"/>
              <a:t>信元的，对于 </a:t>
            </a:r>
            <a:r>
              <a:rPr lang="en-US" altLang="zh-CN" dirty="0"/>
              <a:t>NNI </a:t>
            </a:r>
            <a:r>
              <a:rPr lang="zh-CN" altLang="en-US" dirty="0"/>
              <a:t>信元，该字段为 </a:t>
            </a:r>
            <a:r>
              <a:rPr lang="en-US" altLang="zh-CN" dirty="0"/>
              <a:t>VPI </a:t>
            </a:r>
            <a:r>
              <a:rPr lang="zh-CN" altLang="en-US" dirty="0"/>
              <a:t>。 </a:t>
            </a:r>
            <a:br>
              <a:rPr lang="zh-CN" altLang="en-US" dirty="0"/>
            </a:br>
            <a:r>
              <a:rPr lang="en-US" altLang="zh-CN" dirty="0"/>
              <a:t>    ② </a:t>
            </a:r>
            <a:r>
              <a:rPr lang="en-US" altLang="zh-CN" dirty="0"/>
              <a:t>VPI </a:t>
            </a:r>
            <a:r>
              <a:rPr lang="zh-CN" altLang="en-US" dirty="0"/>
              <a:t>：虚路径标识符，用于定义 </a:t>
            </a:r>
            <a:r>
              <a:rPr lang="en-US" altLang="zh-CN" dirty="0"/>
              <a:t>ATM </a:t>
            </a:r>
            <a:r>
              <a:rPr lang="zh-CN" altLang="en-US" dirty="0"/>
              <a:t>网络中的一条虚路径连接。 </a:t>
            </a:r>
            <a:br>
              <a:rPr lang="zh-CN" altLang="en-US" dirty="0"/>
            </a:br>
            <a:r>
              <a:rPr lang="en-US" altLang="zh-CN" dirty="0"/>
              <a:t>    ③ </a:t>
            </a:r>
            <a:r>
              <a:rPr lang="en-US" altLang="zh-CN" dirty="0"/>
              <a:t>VCI </a:t>
            </a:r>
            <a:r>
              <a:rPr lang="zh-CN" altLang="en-US" dirty="0"/>
              <a:t>：虚通道标识符，用于定义 </a:t>
            </a:r>
            <a:r>
              <a:rPr lang="en-US" altLang="zh-CN" dirty="0"/>
              <a:t>ATM </a:t>
            </a:r>
            <a:r>
              <a:rPr lang="zh-CN" altLang="en-US" dirty="0"/>
              <a:t>网络中的一条虚通道连接。一条虚路径可含多条虚通道。 </a:t>
            </a:r>
            <a:br>
              <a:rPr lang="zh-CN" altLang="en-US" dirty="0"/>
            </a:br>
            <a:r>
              <a:rPr lang="en-US" altLang="zh-CN" dirty="0"/>
              <a:t>    ④ </a:t>
            </a:r>
            <a:r>
              <a:rPr lang="en-US" altLang="zh-CN" dirty="0"/>
              <a:t>PT  </a:t>
            </a:r>
            <a:r>
              <a:rPr lang="zh-CN" altLang="en-US" dirty="0"/>
              <a:t>：信元载体类型，用于定义该信元是用户信元，还是管理信元。 </a:t>
            </a:r>
            <a:br>
              <a:rPr lang="zh-CN" altLang="en-US" dirty="0"/>
            </a:br>
            <a:r>
              <a:rPr lang="en-US" altLang="zh-CN" dirty="0"/>
              <a:t>    ⑤ </a:t>
            </a:r>
            <a:r>
              <a:rPr lang="en-US" altLang="zh-CN" dirty="0"/>
              <a:t>CLP </a:t>
            </a:r>
            <a:r>
              <a:rPr lang="zh-CN" altLang="en-US" dirty="0"/>
              <a:t>：信元的优先级，用于指示在网络拥塞时可丢弃</a:t>
            </a:r>
            <a:r>
              <a:rPr lang="en-US" altLang="zh-CN" dirty="0"/>
              <a:t>(CLP=1)</a:t>
            </a:r>
            <a:r>
              <a:rPr lang="zh-CN" altLang="en-US" dirty="0"/>
              <a:t>或应保留</a:t>
            </a:r>
            <a:r>
              <a:rPr lang="en-US" altLang="zh-CN" dirty="0"/>
              <a:t>(CLP=0)</a:t>
            </a:r>
            <a:r>
              <a:rPr lang="zh-CN" altLang="en-US" dirty="0"/>
              <a:t>的信元。 </a:t>
            </a:r>
            <a:br>
              <a:rPr lang="zh-CN" altLang="en-US" dirty="0"/>
            </a:br>
            <a:r>
              <a:rPr lang="en-US" altLang="zh-CN" dirty="0"/>
              <a:t>    ⑥ </a:t>
            </a:r>
            <a:r>
              <a:rPr lang="en-US" altLang="zh-CN" dirty="0"/>
              <a:t>HEC </a:t>
            </a:r>
            <a:r>
              <a:rPr lang="zh-CN" altLang="en-US" dirty="0"/>
              <a:t>：为信元头错误控制，用来保证信元头的正确性。 </a:t>
            </a:r>
            <a:br>
              <a:rPr lang="zh-CN" altLang="en-US" dirty="0"/>
            </a:br>
            <a:br>
              <a:rPr lang="zh-CN" altLang="en-US" dirty="0"/>
            </a:b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0226" name="幻灯片图像占位符 206849"/>
          <p:cNvSpPr>
            <a:spLocks noRot="1" noTextEdit="1"/>
          </p:cNvSpPr>
          <p:nvPr>
            <p:ph type="sldImg"/>
          </p:nvPr>
        </p:nvSpPr>
        <p:spPr>
          <a:ln/>
        </p:spPr>
      </p:sp>
      <p:sp>
        <p:nvSpPr>
          <p:cNvPr id="180227" name="文本占位符 206850"/>
          <p:cNvSpPr>
            <a:spLocks noGrp="1"/>
          </p:cNvSpPr>
          <p:nvPr>
            <p:ph type="body"/>
          </p:nvPr>
        </p:nvSpPr>
        <p:spPr>
          <a:ln/>
        </p:spPr>
        <p:txBody>
          <a:bodyPr anchor="t"/>
          <a:p>
            <a:pPr lvl="0"/>
            <a:r>
              <a:rPr lang="zh-CN" altLang="en-US" dirty="0"/>
              <a:t>固定的信元长度使得 </a:t>
            </a:r>
            <a:r>
              <a:rPr lang="en-US" altLang="zh-CN" dirty="0"/>
              <a:t>ATM </a:t>
            </a:r>
            <a:r>
              <a:rPr lang="zh-CN" altLang="en-US" dirty="0"/>
              <a:t>网络可以用硬件来实现信元的快速转发 ，传输速度上的又一提高！ </a:t>
            </a:r>
            <a:br>
              <a:rPr lang="zh-CN" altLang="en-US" dirty="0"/>
            </a:br>
            <a:r>
              <a:rPr lang="zh-CN" altLang="en-US" dirty="0"/>
              <a:t>速率比较：</a:t>
            </a:r>
            <a:r>
              <a:rPr lang="en-US" altLang="zh-CN" dirty="0"/>
              <a:t>X.25 &lt;= 64kbps</a:t>
            </a:r>
            <a:r>
              <a:rPr lang="zh-CN" altLang="en-US" dirty="0"/>
              <a:t>，帧中继 </a:t>
            </a:r>
            <a:r>
              <a:rPr lang="en-US" altLang="zh-CN" dirty="0"/>
              <a:t>&lt;= 2.048Mbps</a:t>
            </a:r>
            <a:r>
              <a:rPr lang="zh-CN" altLang="en-US" dirty="0"/>
              <a:t>，</a:t>
            </a:r>
            <a:r>
              <a:rPr lang="en-US" altLang="zh-CN"/>
              <a:t>ATM - 155Mbps </a:t>
            </a:r>
            <a:br>
              <a:rPr lang="en-US" altLang="zh-CN"/>
            </a:b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83298" name="幻灯片图像占位符 207873"/>
          <p:cNvSpPr>
            <a:spLocks noRot="1" noTextEdit="1"/>
          </p:cNvSpPr>
          <p:nvPr>
            <p:ph type="sldImg"/>
          </p:nvPr>
        </p:nvSpPr>
        <p:spPr>
          <a:ln/>
        </p:spPr>
      </p:sp>
      <p:sp>
        <p:nvSpPr>
          <p:cNvPr id="183299" name="文本占位符 207874"/>
          <p:cNvSpPr>
            <a:spLocks noGrp="1"/>
          </p:cNvSpPr>
          <p:nvPr>
            <p:ph type="body"/>
          </p:nvPr>
        </p:nvSpPr>
        <p:spPr>
          <a:ln/>
        </p:spPr>
        <p:txBody>
          <a:bodyPr anchor="t"/>
          <a:p>
            <a:pPr lvl="0"/>
            <a:r>
              <a:rPr lang="zh-CN" altLang="en-US" dirty="0"/>
              <a:t>目前，</a:t>
            </a:r>
            <a:r>
              <a:rPr lang="en-US" altLang="zh-CN" dirty="0"/>
              <a:t>UNIX</a:t>
            </a:r>
            <a:r>
              <a:rPr lang="zh-CN" altLang="en-US" dirty="0"/>
              <a:t>，</a:t>
            </a:r>
            <a:r>
              <a:rPr lang="en-US" altLang="zh-CN" dirty="0"/>
              <a:t>Windows NT</a:t>
            </a:r>
            <a:r>
              <a:rPr lang="zh-CN" altLang="en-US" dirty="0"/>
              <a:t>，</a:t>
            </a:r>
            <a:r>
              <a:rPr lang="en-US" altLang="zh-CN" dirty="0"/>
              <a:t>NetWare</a:t>
            </a:r>
            <a:r>
              <a:rPr lang="zh-CN" altLang="en-US" dirty="0"/>
              <a:t>等一些著名的网络操作系统都将</a:t>
            </a:r>
            <a:r>
              <a:rPr lang="en-US" altLang="zh-CN" dirty="0"/>
              <a:t>TCP</a:t>
            </a:r>
            <a:r>
              <a:rPr lang="zh-CN" altLang="en-US" dirty="0"/>
              <a:t>／</a:t>
            </a:r>
            <a:r>
              <a:rPr lang="en-US" altLang="zh-CN" dirty="0"/>
              <a:t>IP</a:t>
            </a:r>
            <a:r>
              <a:rPr lang="zh-CN" altLang="en-US" dirty="0"/>
              <a:t>纳入其体系结构中，</a:t>
            </a:r>
            <a:r>
              <a:rPr lang="en-US" altLang="zh-CN" dirty="0"/>
              <a:t>TCP</a:t>
            </a:r>
            <a:r>
              <a:rPr lang="zh-CN" altLang="en-US" dirty="0"/>
              <a:t>／</a:t>
            </a:r>
            <a:r>
              <a:rPr lang="en-US" altLang="zh-CN" dirty="0"/>
              <a:t>IP</a:t>
            </a:r>
            <a:r>
              <a:rPr lang="zh-CN" altLang="en-US" dirty="0"/>
              <a:t>已成为事实上的国际标准。</a:t>
            </a:r>
            <a:br>
              <a:rPr lang="zh-CN" altLang="en-US" dirty="0"/>
            </a:b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530" name="幻灯片图像占位符 43009"/>
          <p:cNvSpPr>
            <a:spLocks noRot="1" noTextEdit="1"/>
          </p:cNvSpPr>
          <p:nvPr>
            <p:ph type="sldImg"/>
          </p:nvPr>
        </p:nvSpPr>
        <p:spPr>
          <a:ln/>
        </p:spPr>
      </p:sp>
      <p:sp>
        <p:nvSpPr>
          <p:cNvPr id="22531" name="文本占位符 43010"/>
          <p:cNvSpPr>
            <a:spLocks noGrp="1"/>
          </p:cNvSpPr>
          <p:nvPr>
            <p:ph type="body"/>
          </p:nvPr>
        </p:nvSpPr>
        <p:spPr>
          <a:ln/>
        </p:spPr>
        <p:txBody>
          <a:bodyPr anchor="t"/>
          <a:p>
            <a:pPr lvl="0"/>
            <a:r>
              <a:rPr lang="zh-CN" altLang="en-US" sz="1000" dirty="0"/>
              <a:t>星形网络也叫集中式网络，一般来说，星形网络是一个中心主节点和多个与之相连的计算机从节点组成，主节点可以从节点通信，而从节点之间必须通过主节点的转接才能通信。根据主节点性质和作用的不同，星形网络还可以为两类：一类的中心主节点是一个功能很强的计算机，它具有数据处理和转换的双重功能，它与各自连到该中心的计算机的节点计算机组成星形网络；另一类的中心主节点是由交换机或集线器等只具有转接功能的设备担任，它沟通各节点计算机或终端之间的联系，为它们转接信息。星形网络具有结构简单，便于管理，建网容易等优点，但其缺点是可靠性差，资源共享能力差、受硬件接口限制使得可扩充性差等。</a:t>
            </a:r>
            <a:endParaRPr lang="zh-CN" altLang="en-US" sz="1000" dirty="0"/>
          </a:p>
          <a:p>
            <a:pPr lvl="0"/>
            <a:endParaRPr lang="zh-CN" altLang="en-US" sz="1000" dirty="0"/>
          </a:p>
          <a:p>
            <a:pPr lvl="0"/>
            <a:r>
              <a:rPr lang="zh-CN" altLang="en-US" sz="1000" dirty="0"/>
              <a:t>树形网络也叫多级星形网络，是由多个层次的星形网络纵向连接而成的，树的每个节点都是计算机或转换设备。一般来说，越靠近树的根部，节点设备的性能就越好。与星形网络相比，树形网络线路总长度短，成本较低，节点易于扩充，但结构复杂，传输延时大。</a:t>
            </a:r>
            <a:endParaRPr lang="zh-CN" altLang="en-US" sz="1000" dirty="0"/>
          </a:p>
          <a:p>
            <a:pPr lvl="0"/>
            <a:endParaRPr lang="zh-CN" altLang="en-US" sz="1000" dirty="0"/>
          </a:p>
          <a:p>
            <a:pPr lvl="0"/>
            <a:r>
              <a:rPr lang="zh-CN" altLang="en-US" sz="1000" dirty="0"/>
              <a:t>总线网络是由各节点计算机挂线在一条被称为总线的公共线路上而构成的。是一种广播式信道，可采用相应的网络协议来控制总线上各节点计算机发送信息和接收信息。结构简单，扩充容易、可靠性较高等优点，缺点是访问控制复杂，受总线长度限制而延伸的范围小等。</a:t>
            </a:r>
            <a:endParaRPr lang="zh-CN" altLang="en-US" sz="1000" dirty="0"/>
          </a:p>
          <a:p>
            <a:pPr lvl="0"/>
            <a:endParaRPr lang="zh-CN" altLang="en-US" sz="1000" dirty="0"/>
          </a:p>
          <a:p>
            <a:pPr lvl="0"/>
            <a:r>
              <a:rPr lang="zh-CN" altLang="en-US" sz="1000" dirty="0"/>
              <a:t>环形网络：是一种常见的网络，网中各节点计算机由一条通信线路连接形成一个闭合环路。也是一条广播式信道，可采用令牌控制方式协调各节点计算机发送信息和接收信息。它具有路径选择简单，控制软件简单、不容易扩充、节点多时响应时间长等特点。</a:t>
            </a:r>
            <a:endParaRPr lang="zh-CN" altLang="en-US" sz="1000" dirty="0"/>
          </a:p>
          <a:p>
            <a:pPr lvl="0"/>
            <a:endParaRPr lang="zh-CN" altLang="en-US" sz="10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1490" name="幻灯片图像占位符 218113"/>
          <p:cNvSpPr>
            <a:spLocks noRot="1" noTextEdit="1"/>
          </p:cNvSpPr>
          <p:nvPr>
            <p:ph type="sldImg"/>
          </p:nvPr>
        </p:nvSpPr>
        <p:spPr>
          <a:ln/>
        </p:spPr>
      </p:sp>
      <p:sp>
        <p:nvSpPr>
          <p:cNvPr id="191491" name="文本占位符 218114"/>
          <p:cNvSpPr>
            <a:spLocks noGrp="1"/>
          </p:cNvSpPr>
          <p:nvPr>
            <p:ph type="body"/>
          </p:nvPr>
        </p:nvSpPr>
        <p:spPr>
          <a:ln/>
        </p:spPr>
        <p:txBody>
          <a:bodyPr anchor="t"/>
          <a:p>
            <a:pPr lvl="0">
              <a:lnSpc>
                <a:spcPct val="80000"/>
              </a:lnSpc>
            </a:pPr>
            <a:r>
              <a:rPr lang="zh-CN" altLang="en-US" sz="1000" dirty="0"/>
              <a:t>（</a:t>
            </a:r>
            <a:r>
              <a:rPr lang="en-US" altLang="zh-CN" sz="1000" dirty="0"/>
              <a:t>1</a:t>
            </a:r>
            <a:r>
              <a:rPr lang="zh-CN" altLang="en-US" sz="1000" dirty="0"/>
              <a:t>）版本：</a:t>
            </a:r>
            <a:r>
              <a:rPr lang="en-US" altLang="zh-CN" sz="1000" dirty="0"/>
              <a:t>4</a:t>
            </a:r>
            <a:r>
              <a:rPr lang="zh-CN" altLang="en-US" sz="1000" dirty="0"/>
              <a:t>位，用来指明所使用的</a:t>
            </a:r>
            <a:r>
              <a:rPr lang="en-US" altLang="zh-CN" sz="1000" dirty="0"/>
              <a:t>IP</a:t>
            </a:r>
            <a:r>
              <a:rPr lang="zh-CN" altLang="en-US" sz="1000" dirty="0"/>
              <a:t>的版本号。</a:t>
            </a:r>
            <a:r>
              <a:rPr lang="en-US" altLang="zh-CN" sz="1000" dirty="0"/>
              <a:t>IP</a:t>
            </a:r>
            <a:r>
              <a:rPr lang="zh-CN" altLang="en-US" sz="1000" dirty="0"/>
              <a:t>当前使用的版本号为</a:t>
            </a:r>
            <a:r>
              <a:rPr lang="en-US" altLang="zh-CN" sz="1000" dirty="0"/>
              <a:t>4</a:t>
            </a:r>
            <a:r>
              <a:rPr lang="zh-CN" altLang="en-US" sz="1000" dirty="0"/>
              <a:t>，因此换成二进制就是“</a:t>
            </a:r>
            <a:r>
              <a:rPr lang="en-US" altLang="zh-CN" sz="1000" dirty="0"/>
              <a:t>0100”</a:t>
            </a:r>
            <a:r>
              <a:rPr lang="zh-CN" altLang="en-US" sz="1000" dirty="0"/>
              <a:t>。</a:t>
            </a:r>
            <a:br>
              <a:rPr lang="zh-CN" altLang="en-US" sz="1000" dirty="0"/>
            </a:br>
            <a:r>
              <a:rPr lang="zh-CN" altLang="en-US" sz="1000" dirty="0"/>
              <a:t>（</a:t>
            </a:r>
            <a:r>
              <a:rPr lang="en-US" altLang="zh-CN" sz="1000" dirty="0"/>
              <a:t>2</a:t>
            </a:r>
            <a:r>
              <a:rPr lang="zh-CN" altLang="en-US" sz="1000" dirty="0"/>
              <a:t>）</a:t>
            </a:r>
            <a:r>
              <a:rPr lang="en-US" altLang="zh-CN" sz="1000" dirty="0"/>
              <a:t>IHL</a:t>
            </a:r>
            <a:r>
              <a:rPr lang="zh-CN" altLang="en-US" sz="1000" dirty="0"/>
              <a:t>：</a:t>
            </a:r>
            <a:r>
              <a:rPr lang="en-US" altLang="zh-CN" sz="1000" dirty="0"/>
              <a:t>4</a:t>
            </a:r>
            <a:r>
              <a:rPr lang="zh-CN" altLang="en-US" sz="1000" dirty="0"/>
              <a:t>位， </a:t>
            </a:r>
            <a:r>
              <a:rPr lang="en-US" altLang="zh-CN" sz="1000" dirty="0"/>
              <a:t>IHL</a:t>
            </a:r>
            <a:r>
              <a:rPr lang="zh-CN" altLang="en-US" sz="1000" dirty="0"/>
              <a:t>字段指定</a:t>
            </a:r>
            <a:r>
              <a:rPr lang="en-US" altLang="zh-CN" sz="1000" dirty="0"/>
              <a:t>IP</a:t>
            </a:r>
            <a:r>
              <a:rPr lang="zh-CN" altLang="en-US" sz="1000" dirty="0"/>
              <a:t>报头的长度（以</a:t>
            </a:r>
            <a:r>
              <a:rPr lang="en-US" altLang="zh-CN" sz="1000" dirty="0"/>
              <a:t>32</a:t>
            </a:r>
            <a:r>
              <a:rPr lang="zh-CN" altLang="en-US" sz="1000" dirty="0"/>
              <a:t>位为单位）</a:t>
            </a:r>
            <a:endParaRPr lang="zh-CN" altLang="en-US" sz="1000" dirty="0"/>
          </a:p>
          <a:p>
            <a:pPr lvl="0">
              <a:lnSpc>
                <a:spcPct val="80000"/>
              </a:lnSpc>
            </a:pPr>
            <a:r>
              <a:rPr lang="zh-CN" altLang="en-US" sz="1000" dirty="0"/>
              <a:t>（</a:t>
            </a:r>
            <a:r>
              <a:rPr lang="en-US" altLang="zh-CN" sz="1000" dirty="0"/>
              <a:t>3</a:t>
            </a:r>
            <a:r>
              <a:rPr lang="zh-CN" altLang="en-US" sz="1000" dirty="0"/>
              <a:t>）服务类型</a:t>
            </a:r>
            <a:r>
              <a:rPr lang="en-US" altLang="zh-CN" sz="1000" dirty="0"/>
              <a:t>TOS</a:t>
            </a:r>
            <a:r>
              <a:rPr lang="zh-CN" altLang="en-US" sz="1000" dirty="0"/>
              <a:t>：</a:t>
            </a:r>
            <a:r>
              <a:rPr lang="en-US" altLang="zh-CN" sz="1000" dirty="0"/>
              <a:t>8</a:t>
            </a:r>
            <a:r>
              <a:rPr lang="zh-CN" altLang="en-US" sz="1000" dirty="0"/>
              <a:t>位，通知</a:t>
            </a:r>
            <a:r>
              <a:rPr lang="en-US" altLang="zh-CN" sz="1000" dirty="0"/>
              <a:t>IP</a:t>
            </a:r>
            <a:r>
              <a:rPr lang="zh-CN" altLang="en-US" sz="1000" dirty="0"/>
              <a:t>协议如何处理</a:t>
            </a:r>
            <a:r>
              <a:rPr lang="en-US" altLang="zh-CN" sz="1000" dirty="0"/>
              <a:t>IP</a:t>
            </a:r>
            <a:r>
              <a:rPr lang="zh-CN" altLang="en-US" sz="1000" dirty="0"/>
              <a:t>报。其中</a:t>
            </a:r>
            <a:r>
              <a:rPr lang="en-US" altLang="zh-CN" sz="1000" dirty="0"/>
              <a:t>3</a:t>
            </a:r>
            <a:r>
              <a:rPr lang="zh-CN" altLang="en-US" sz="1000" dirty="0"/>
              <a:t>位表示优先级（现已被忽略），</a:t>
            </a:r>
            <a:r>
              <a:rPr lang="en-US" altLang="zh-CN" sz="1000" dirty="0"/>
              <a:t>4</a:t>
            </a:r>
            <a:r>
              <a:rPr lang="zh-CN" altLang="en-US" sz="1000" dirty="0"/>
              <a:t>位表示服务类型，（最大吞吐量、最高可靠性和最小费用参数）</a:t>
            </a:r>
            <a:r>
              <a:rPr lang="en-US" altLang="zh-CN" sz="1000" dirty="0"/>
              <a:t>1</a:t>
            </a:r>
            <a:r>
              <a:rPr lang="zh-CN" altLang="en-US" sz="1000" dirty="0"/>
              <a:t>位未用但必须置零。</a:t>
            </a:r>
            <a:endParaRPr lang="zh-CN" altLang="en-US" sz="1000" dirty="0"/>
          </a:p>
          <a:p>
            <a:pPr lvl="0">
              <a:lnSpc>
                <a:spcPct val="80000"/>
              </a:lnSpc>
            </a:pPr>
            <a:r>
              <a:rPr lang="zh-CN" altLang="en-US" sz="1000" dirty="0"/>
              <a:t>（</a:t>
            </a:r>
            <a:r>
              <a:rPr lang="en-US" altLang="zh-CN" sz="1000" dirty="0"/>
              <a:t>4</a:t>
            </a:r>
            <a:r>
              <a:rPr lang="zh-CN" altLang="en-US" sz="1000" dirty="0"/>
              <a:t>）总体长度：</a:t>
            </a:r>
            <a:r>
              <a:rPr lang="en-US" altLang="zh-CN" sz="1000" dirty="0"/>
              <a:t>16</a:t>
            </a:r>
            <a:r>
              <a:rPr lang="zh-CN" altLang="en-US" sz="1000" dirty="0"/>
              <a:t>位，指定了</a:t>
            </a:r>
            <a:r>
              <a:rPr lang="en-US" altLang="zh-CN" sz="1000" dirty="0"/>
              <a:t>IP</a:t>
            </a:r>
            <a:r>
              <a:rPr lang="zh-CN" altLang="en-US" sz="1000" dirty="0"/>
              <a:t>数据报的总长（以字节为单位），所以</a:t>
            </a:r>
            <a:r>
              <a:rPr lang="en-US" altLang="zh-CN" sz="1000" dirty="0"/>
              <a:t>IP</a:t>
            </a:r>
            <a:r>
              <a:rPr lang="zh-CN" altLang="en-US" sz="1000" dirty="0"/>
              <a:t>数据报最长可达</a:t>
            </a:r>
            <a:r>
              <a:rPr lang="en-US" altLang="zh-CN" sz="1000" dirty="0"/>
              <a:t>65535</a:t>
            </a:r>
            <a:r>
              <a:rPr lang="zh-CN" altLang="en-US" sz="1000" dirty="0"/>
              <a:t>字节。大多数的链路层都会对它进行分片。而且，主机也要求不能接收超过</a:t>
            </a:r>
            <a:r>
              <a:rPr lang="en-US" altLang="zh-CN" sz="1000" dirty="0"/>
              <a:t>576</a:t>
            </a:r>
            <a:r>
              <a:rPr lang="zh-CN" altLang="en-US" sz="1000" dirty="0"/>
              <a:t>字节的数据报。</a:t>
            </a:r>
            <a:r>
              <a:rPr lang="en-US" altLang="zh-CN" sz="1000" dirty="0"/>
              <a:t>  </a:t>
            </a:r>
            <a:br>
              <a:rPr lang="en-US" altLang="zh-CN" sz="1000" dirty="0"/>
            </a:br>
            <a:r>
              <a:rPr lang="zh-CN" altLang="en-US" sz="1000" dirty="0"/>
              <a:t>（</a:t>
            </a:r>
            <a:r>
              <a:rPr lang="en-US" altLang="zh-CN" sz="1000" dirty="0"/>
              <a:t>5</a:t>
            </a:r>
            <a:r>
              <a:rPr lang="zh-CN" altLang="en-US" sz="1000" dirty="0"/>
              <a:t>）标识号：</a:t>
            </a:r>
            <a:r>
              <a:rPr lang="en-US" altLang="zh-CN" sz="1000" dirty="0"/>
              <a:t>16</a:t>
            </a:r>
            <a:r>
              <a:rPr lang="zh-CN" altLang="en-US" sz="1000" dirty="0"/>
              <a:t>位，标识号字段唯一地标识主机发送的每一份数据报。每发送一份报文它的值就会加</a:t>
            </a:r>
            <a:r>
              <a:rPr lang="en-US" altLang="zh-CN" sz="1000" dirty="0"/>
              <a:t>1</a:t>
            </a:r>
            <a:r>
              <a:rPr lang="zh-CN" altLang="en-US" sz="1000" dirty="0"/>
              <a:t>。</a:t>
            </a:r>
            <a:br>
              <a:rPr lang="zh-CN" altLang="en-US" sz="1000" dirty="0"/>
            </a:br>
            <a:r>
              <a:rPr lang="zh-CN" altLang="en-US" sz="1000" dirty="0"/>
              <a:t>（</a:t>
            </a:r>
            <a:r>
              <a:rPr lang="en-US" altLang="zh-CN" sz="1000" dirty="0"/>
              <a:t>6</a:t>
            </a:r>
            <a:r>
              <a:rPr lang="zh-CN" altLang="en-US" sz="1000" dirty="0"/>
              <a:t>）分段标志：</a:t>
            </a:r>
            <a:r>
              <a:rPr lang="en-US" altLang="zh-CN" sz="1000" dirty="0"/>
              <a:t>3</a:t>
            </a:r>
            <a:r>
              <a:rPr lang="zh-CN" altLang="en-US" sz="1000" dirty="0"/>
              <a:t>位，是数据报是否分段的标志。</a:t>
            </a:r>
            <a:br>
              <a:rPr lang="zh-CN" altLang="en-US" sz="1000" dirty="0"/>
            </a:br>
            <a:r>
              <a:rPr lang="zh-CN" altLang="en-US" sz="1000" dirty="0"/>
              <a:t>（</a:t>
            </a:r>
            <a:r>
              <a:rPr lang="en-US" altLang="zh-CN" sz="1000" dirty="0"/>
              <a:t>7</a:t>
            </a:r>
            <a:r>
              <a:rPr lang="zh-CN" altLang="en-US" sz="1000" dirty="0"/>
              <a:t>）分段号：</a:t>
            </a:r>
            <a:r>
              <a:rPr lang="en-US" altLang="zh-CN" sz="1000" dirty="0"/>
              <a:t>13</a:t>
            </a:r>
            <a:r>
              <a:rPr lang="zh-CN" altLang="en-US" sz="1000" dirty="0"/>
              <a:t>位，目的地的</a:t>
            </a:r>
            <a:r>
              <a:rPr lang="en-US" altLang="zh-CN" sz="1000" dirty="0"/>
              <a:t>IP</a:t>
            </a:r>
            <a:r>
              <a:rPr lang="zh-CN" altLang="en-US" sz="1000" dirty="0"/>
              <a:t>协议软件使用该分段号，将数据报段重新组合成正确的数据报。</a:t>
            </a:r>
            <a:br>
              <a:rPr lang="zh-CN" altLang="en-US" sz="1000" dirty="0"/>
            </a:br>
            <a:r>
              <a:rPr lang="zh-CN" altLang="en-US" sz="1000" dirty="0"/>
              <a:t>（</a:t>
            </a:r>
            <a:r>
              <a:rPr lang="en-US" altLang="zh-CN" sz="1000" dirty="0"/>
              <a:t>8</a:t>
            </a:r>
            <a:r>
              <a:rPr lang="zh-CN" altLang="en-US" sz="1000" dirty="0"/>
              <a:t>）生存期：</a:t>
            </a:r>
            <a:br>
              <a:rPr lang="zh-CN" altLang="en-US" sz="1000" dirty="0"/>
            </a:br>
            <a:r>
              <a:rPr lang="zh-CN" altLang="en-US" sz="1000" dirty="0"/>
              <a:t>（</a:t>
            </a:r>
            <a:r>
              <a:rPr lang="en-US" altLang="zh-CN" sz="1000" dirty="0"/>
              <a:t>9</a:t>
            </a:r>
            <a:r>
              <a:rPr lang="zh-CN" altLang="en-US" sz="1000" dirty="0"/>
              <a:t>）协议：</a:t>
            </a:r>
            <a:r>
              <a:rPr lang="en-US" altLang="zh-CN" sz="1000" dirty="0"/>
              <a:t>8</a:t>
            </a:r>
            <a:r>
              <a:rPr lang="zh-CN" altLang="en-US" sz="1000" dirty="0"/>
              <a:t>位，如：“</a:t>
            </a:r>
            <a:r>
              <a:rPr lang="en-US" altLang="zh-CN" sz="1000" dirty="0"/>
              <a:t>1”</a:t>
            </a:r>
            <a:r>
              <a:rPr lang="zh-CN" altLang="en-US" sz="1000" dirty="0"/>
              <a:t>代表</a:t>
            </a:r>
            <a:r>
              <a:rPr lang="en-US" altLang="zh-CN" sz="1000" dirty="0"/>
              <a:t>ICMP</a:t>
            </a:r>
            <a:r>
              <a:rPr lang="zh-CN" altLang="en-US" sz="1000" dirty="0"/>
              <a:t>，“</a:t>
            </a:r>
            <a:r>
              <a:rPr lang="en-US" altLang="zh-CN" sz="1000" dirty="0"/>
              <a:t>6”</a:t>
            </a:r>
            <a:r>
              <a:rPr lang="zh-CN" altLang="en-US" sz="1000" dirty="0"/>
              <a:t>代表</a:t>
            </a:r>
            <a:r>
              <a:rPr lang="en-US" altLang="zh-CN" sz="1000" dirty="0"/>
              <a:t>TCP</a:t>
            </a:r>
            <a:r>
              <a:rPr lang="zh-CN" altLang="en-US" sz="1000" dirty="0"/>
              <a:t>，“</a:t>
            </a:r>
            <a:r>
              <a:rPr lang="en-US" altLang="zh-CN" sz="1000" dirty="0"/>
              <a:t>17”</a:t>
            </a:r>
            <a:r>
              <a:rPr lang="zh-CN" altLang="en-US" sz="1000" dirty="0"/>
              <a:t>代表</a:t>
            </a:r>
            <a:r>
              <a:rPr lang="en-US" altLang="zh-CN" sz="1000" dirty="0"/>
              <a:t>UDP</a:t>
            </a:r>
            <a:r>
              <a:rPr lang="zh-CN" altLang="en-US" sz="1000" dirty="0"/>
              <a:t>等。根据它可以识别是哪个协议向</a:t>
            </a:r>
            <a:r>
              <a:rPr lang="en-US" altLang="zh-CN" sz="1000" dirty="0"/>
              <a:t>IP</a:t>
            </a:r>
            <a:r>
              <a:rPr lang="zh-CN" altLang="en-US" sz="1000" dirty="0"/>
              <a:t>传送的数据。</a:t>
            </a:r>
            <a:br>
              <a:rPr lang="zh-CN" altLang="en-US" sz="1000" dirty="0"/>
            </a:br>
            <a:r>
              <a:rPr lang="zh-CN" altLang="en-US" sz="1000" dirty="0"/>
              <a:t>（</a:t>
            </a:r>
            <a:r>
              <a:rPr lang="en-US" altLang="zh-CN" sz="1000" dirty="0"/>
              <a:t>10</a:t>
            </a:r>
            <a:r>
              <a:rPr lang="zh-CN" altLang="en-US" sz="1000" dirty="0"/>
              <a:t>）报头校验和：</a:t>
            </a:r>
            <a:r>
              <a:rPr lang="en-US" altLang="zh-CN" sz="1000" dirty="0"/>
              <a:t>16</a:t>
            </a:r>
            <a:r>
              <a:rPr lang="zh-CN" altLang="en-US" sz="1000" dirty="0"/>
              <a:t>位，用于对报头的正确性检查，为了计算一份数据报的</a:t>
            </a:r>
            <a:r>
              <a:rPr lang="en-US" altLang="zh-CN" sz="1000" dirty="0"/>
              <a:t>IP</a:t>
            </a:r>
            <a:r>
              <a:rPr lang="zh-CN" altLang="en-US" sz="1000" dirty="0"/>
              <a:t>检验和，首先把检验和字段置为</a:t>
            </a:r>
            <a:r>
              <a:rPr lang="en-US" altLang="zh-CN" sz="1000" dirty="0"/>
              <a:t>0</a:t>
            </a:r>
            <a:r>
              <a:rPr lang="zh-CN" altLang="en-US" sz="1000" dirty="0"/>
              <a:t>。然后，对报头中每个</a:t>
            </a:r>
            <a:r>
              <a:rPr lang="en-US" altLang="zh-CN" sz="1000" dirty="0"/>
              <a:t>16 bit</a:t>
            </a:r>
            <a:r>
              <a:rPr lang="zh-CN" altLang="en-US" sz="1000" dirty="0"/>
              <a:t>的二进制反码进行求和（整个报头看成是由一串</a:t>
            </a:r>
            <a:r>
              <a:rPr lang="en-US" altLang="zh-CN" sz="1000" dirty="0"/>
              <a:t>16 bit</a:t>
            </a:r>
            <a:r>
              <a:rPr lang="zh-CN" altLang="en-US" sz="1000" dirty="0"/>
              <a:t>的字组成），结果存在检验和字段中。当收到一份</a:t>
            </a:r>
            <a:r>
              <a:rPr lang="en-US" altLang="zh-CN" sz="1000" dirty="0"/>
              <a:t>IP</a:t>
            </a:r>
            <a:r>
              <a:rPr lang="zh-CN" altLang="en-US" sz="1000" dirty="0"/>
              <a:t>数据报后，同样对报头中每个</a:t>
            </a:r>
            <a:r>
              <a:rPr lang="en-US" altLang="zh-CN" sz="1000" dirty="0"/>
              <a:t>16 bit</a:t>
            </a:r>
            <a:r>
              <a:rPr lang="zh-CN" altLang="en-US" sz="1000" dirty="0"/>
              <a:t>的二进制反码进行求和。由于收方在计算过程中包含了发方存在报头中的检验和，因此报头在传输过程中没有发生任何差错时，收方计算的结果应该为全</a:t>
            </a:r>
            <a:r>
              <a:rPr lang="en-US" altLang="zh-CN" sz="1000" dirty="0"/>
              <a:t>1</a:t>
            </a:r>
            <a:r>
              <a:rPr lang="zh-CN" altLang="en-US" sz="1000" dirty="0"/>
              <a:t>。如果结果不是全</a:t>
            </a:r>
            <a:r>
              <a:rPr lang="en-US" altLang="zh-CN" sz="1000" dirty="0"/>
              <a:t>1</a:t>
            </a:r>
            <a:r>
              <a:rPr lang="zh-CN" altLang="en-US" sz="1000" dirty="0"/>
              <a:t>（即检验和错误），那么</a:t>
            </a:r>
            <a:r>
              <a:rPr lang="en-US" altLang="zh-CN" sz="1000" dirty="0"/>
              <a:t>IP</a:t>
            </a:r>
            <a:r>
              <a:rPr lang="zh-CN" altLang="en-US" sz="1000" dirty="0"/>
              <a:t>就丢弃收到的数据报。但是不生成差错报文，由上层去发现丢失的数据报并进行重传。</a:t>
            </a:r>
            <a:br>
              <a:rPr lang="zh-CN" altLang="en-US" sz="1000" dirty="0"/>
            </a:br>
            <a:r>
              <a:rPr lang="zh-CN" altLang="en-US" sz="1000" dirty="0"/>
              <a:t>（</a:t>
            </a:r>
            <a:r>
              <a:rPr lang="en-US" altLang="zh-CN" sz="1000" dirty="0"/>
              <a:t>11</a:t>
            </a:r>
            <a:r>
              <a:rPr lang="zh-CN" altLang="en-US" sz="1000" dirty="0"/>
              <a:t>）源</a:t>
            </a:r>
            <a:r>
              <a:rPr lang="en-US" altLang="zh-CN" sz="1000" dirty="0"/>
              <a:t>IP</a:t>
            </a:r>
            <a:r>
              <a:rPr lang="zh-CN" altLang="en-US" sz="1000" dirty="0"/>
              <a:t>地址：</a:t>
            </a:r>
            <a:r>
              <a:rPr lang="en-US" altLang="zh-CN" sz="1000" dirty="0"/>
              <a:t>32</a:t>
            </a:r>
            <a:r>
              <a:rPr lang="zh-CN" altLang="en-US" sz="1000" dirty="0"/>
              <a:t>位，发送数据报的源主机</a:t>
            </a:r>
            <a:r>
              <a:rPr lang="en-US" altLang="zh-CN" sz="1000" dirty="0"/>
              <a:t>IP</a:t>
            </a:r>
            <a:r>
              <a:rPr lang="zh-CN" altLang="en-US" sz="1000" dirty="0"/>
              <a:t>地址。</a:t>
            </a:r>
            <a:br>
              <a:rPr lang="zh-CN" altLang="en-US" sz="1000" dirty="0"/>
            </a:br>
            <a:r>
              <a:rPr lang="zh-CN" altLang="en-US" sz="1000" dirty="0"/>
              <a:t>（</a:t>
            </a:r>
            <a:r>
              <a:rPr lang="en-US" altLang="zh-CN" sz="1000" dirty="0"/>
              <a:t>12</a:t>
            </a:r>
            <a:r>
              <a:rPr lang="zh-CN" altLang="en-US" sz="1000" dirty="0"/>
              <a:t>）目的</a:t>
            </a:r>
            <a:r>
              <a:rPr lang="en-US" altLang="zh-CN" sz="1000" dirty="0"/>
              <a:t>IP</a:t>
            </a:r>
            <a:r>
              <a:rPr lang="zh-CN" altLang="en-US" sz="1000" dirty="0"/>
              <a:t>地址：</a:t>
            </a:r>
            <a:r>
              <a:rPr lang="en-US" altLang="zh-CN" sz="1000" dirty="0"/>
              <a:t>32</a:t>
            </a:r>
            <a:r>
              <a:rPr lang="zh-CN" altLang="en-US" sz="1000" dirty="0"/>
              <a:t>位，接收数据报的目的主机</a:t>
            </a:r>
            <a:r>
              <a:rPr lang="en-US" altLang="zh-CN" sz="1000" dirty="0"/>
              <a:t>IP</a:t>
            </a:r>
            <a:r>
              <a:rPr lang="zh-CN" altLang="en-US" sz="1000" dirty="0"/>
              <a:t>地址。</a:t>
            </a:r>
            <a:br>
              <a:rPr lang="zh-CN" altLang="en-US" sz="1000" dirty="0"/>
            </a:br>
            <a:r>
              <a:rPr lang="zh-CN" altLang="en-US" sz="1000" dirty="0"/>
              <a:t>（</a:t>
            </a:r>
            <a:r>
              <a:rPr lang="en-US" altLang="zh-CN" sz="1000" dirty="0"/>
              <a:t>13</a:t>
            </a:r>
            <a:r>
              <a:rPr lang="zh-CN" altLang="en-US" sz="1000" dirty="0"/>
              <a:t>）任选项：可变长度，用于提供任选服务，如时间戳、错误报告和特殊路由等。最后一个字段是任选项，是数据报中的一个可变长的可选信息。</a:t>
            </a:r>
            <a:r>
              <a:rPr lang="en-US" altLang="zh-CN" sz="1000" dirty="0"/>
              <a:t>    </a:t>
            </a:r>
            <a:endParaRPr lang="en-US" altLang="zh-CN" sz="1000" dirty="0"/>
          </a:p>
          <a:p>
            <a:pPr lvl="0">
              <a:lnSpc>
                <a:spcPct val="80000"/>
              </a:lnSpc>
            </a:pPr>
            <a:r>
              <a:rPr lang="zh-CN" altLang="en-US" sz="1000" dirty="0"/>
              <a:t>（</a:t>
            </a:r>
            <a:r>
              <a:rPr lang="en-US" altLang="zh-CN" sz="1000" dirty="0"/>
              <a:t>14</a:t>
            </a:r>
            <a:r>
              <a:rPr lang="zh-CN" altLang="en-US" sz="1000" dirty="0"/>
              <a:t>）填充：可变长度，由于选项字段一直都是以</a:t>
            </a:r>
            <a:r>
              <a:rPr lang="en-US" altLang="zh-CN" sz="1000" dirty="0"/>
              <a:t>32 bit</a:t>
            </a:r>
            <a:r>
              <a:rPr lang="zh-CN" altLang="en-US" sz="1000" dirty="0"/>
              <a:t>作为界限，在必要的时候插入值为</a:t>
            </a:r>
            <a:r>
              <a:rPr lang="en-US" altLang="zh-CN" sz="1000" dirty="0"/>
              <a:t>0</a:t>
            </a:r>
            <a:r>
              <a:rPr lang="zh-CN" altLang="en-US" sz="1000" dirty="0"/>
              <a:t>的填充字节。这样就保证</a:t>
            </a:r>
            <a:r>
              <a:rPr lang="en-US" altLang="zh-CN" sz="1000" dirty="0"/>
              <a:t>IP</a:t>
            </a:r>
            <a:r>
              <a:rPr lang="zh-CN" altLang="en-US" sz="1000" dirty="0"/>
              <a:t>报头始终是</a:t>
            </a:r>
            <a:r>
              <a:rPr lang="en-US" altLang="zh-CN" sz="1000" dirty="0"/>
              <a:t>32 bit</a:t>
            </a:r>
            <a:r>
              <a:rPr lang="zh-CN" altLang="en-US" sz="1000" dirty="0"/>
              <a:t>的整数倍（这是报头长度字段所要求的）。</a:t>
            </a:r>
            <a:br>
              <a:rPr lang="zh-CN" altLang="en-US" sz="1000" dirty="0"/>
            </a:br>
            <a:r>
              <a:rPr lang="zh-CN" altLang="en-US" sz="1000" dirty="0"/>
              <a:t>（</a:t>
            </a:r>
            <a:r>
              <a:rPr lang="en-US" altLang="zh-CN" sz="1000" dirty="0"/>
              <a:t>15</a:t>
            </a:r>
            <a:r>
              <a:rPr lang="zh-CN" altLang="en-US" sz="1000" dirty="0"/>
              <a:t>）</a:t>
            </a:r>
            <a:r>
              <a:rPr lang="en-US" altLang="zh-CN" sz="1000" dirty="0"/>
              <a:t>IP</a:t>
            </a:r>
            <a:r>
              <a:rPr lang="zh-CN" altLang="en-US" sz="1000" dirty="0"/>
              <a:t>数据报有效负载：通常包含传输层中的</a:t>
            </a:r>
            <a:r>
              <a:rPr lang="en-US" altLang="zh-CN" sz="1000" dirty="0"/>
              <a:t>TCP</a:t>
            </a:r>
            <a:r>
              <a:rPr lang="zh-CN" altLang="en-US" sz="1000" dirty="0"/>
              <a:t>， </a:t>
            </a:r>
            <a:r>
              <a:rPr lang="en-US" altLang="zh-CN" sz="1000" dirty="0"/>
              <a:t>UDP</a:t>
            </a:r>
            <a:r>
              <a:rPr lang="zh-CN" altLang="en-US" sz="1000" dirty="0"/>
              <a:t>数据信息，或是同层的</a:t>
            </a:r>
            <a:r>
              <a:rPr lang="en-US" altLang="zh-CN" sz="1000" dirty="0"/>
              <a:t>ICMP</a:t>
            </a:r>
            <a:r>
              <a:rPr lang="zh-CN" altLang="en-US" sz="1000" dirty="0"/>
              <a:t>等的数据。其长度可变（但不能超过最大传输单位）。 </a:t>
            </a:r>
            <a:endParaRPr lang="zh-CN" altLang="en-US" sz="10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3538" name="幻灯片图像占位符 219137"/>
          <p:cNvSpPr>
            <a:spLocks noRot="1" noTextEdit="1"/>
          </p:cNvSpPr>
          <p:nvPr>
            <p:ph type="sldImg"/>
          </p:nvPr>
        </p:nvSpPr>
        <p:spPr>
          <a:ln/>
        </p:spPr>
      </p:sp>
      <p:sp>
        <p:nvSpPr>
          <p:cNvPr id="193539" name="文本占位符 219138"/>
          <p:cNvSpPr>
            <a:spLocks noGrp="1"/>
          </p:cNvSpPr>
          <p:nvPr>
            <p:ph type="body"/>
          </p:nvPr>
        </p:nvSpPr>
        <p:spPr>
          <a:ln/>
        </p:spPr>
        <p:txBody>
          <a:bodyPr anchor="t"/>
          <a:p>
            <a:pPr lvl="0"/>
            <a:r>
              <a:rPr lang="en-US" altLang="zh-CN"/>
              <a:t>•</a:t>
            </a:r>
            <a:r>
              <a:rPr lang="en-US" altLang="zh-CN" dirty="0"/>
              <a:t> </a:t>
            </a:r>
            <a:r>
              <a:rPr lang="zh-CN" altLang="en-US" dirty="0"/>
              <a:t>同一物理网络段的所有主机具有相同的</a:t>
            </a:r>
            <a:r>
              <a:rPr lang="en-US" altLang="zh-CN" dirty="0"/>
              <a:t>IP</a:t>
            </a:r>
            <a:r>
              <a:rPr lang="zh-CN" altLang="en-US" dirty="0"/>
              <a:t>地址。</a:t>
            </a:r>
            <a:br>
              <a:rPr lang="zh-CN" altLang="en-US" dirty="0"/>
            </a:br>
            <a:r>
              <a:rPr lang="en-US" altLang="zh-CN" dirty="0"/>
              <a:t>    </a:t>
            </a:r>
            <a:r>
              <a:rPr lang="en-US" altLang="zh-CN"/>
              <a:t>•</a:t>
            </a:r>
            <a:r>
              <a:rPr lang="en-US" altLang="zh-CN" dirty="0"/>
              <a:t> </a:t>
            </a:r>
            <a:r>
              <a:rPr lang="zh-CN" altLang="en-US" dirty="0"/>
              <a:t>同一网络段的所有主机必须拥有惟一的</a:t>
            </a:r>
            <a:r>
              <a:rPr lang="en-US" altLang="zh-CN" dirty="0"/>
              <a:t>IP</a:t>
            </a:r>
            <a:r>
              <a:rPr lang="zh-CN" altLang="en-US" dirty="0"/>
              <a:t>地址。</a:t>
            </a:r>
            <a:br>
              <a:rPr lang="zh-CN" altLang="en-US" dirty="0"/>
            </a:br>
            <a:r>
              <a:rPr lang="en-US" altLang="zh-CN" dirty="0"/>
              <a:t>    </a:t>
            </a:r>
            <a:r>
              <a:rPr lang="en-US" altLang="zh-CN"/>
              <a:t>•</a:t>
            </a:r>
            <a:r>
              <a:rPr lang="en-US" altLang="zh-CN" dirty="0"/>
              <a:t> </a:t>
            </a:r>
            <a:r>
              <a:rPr lang="zh-CN" altLang="en-US" dirty="0"/>
              <a:t>网络的</a:t>
            </a:r>
            <a:r>
              <a:rPr lang="en-US" altLang="zh-CN" dirty="0"/>
              <a:t>ID</a:t>
            </a:r>
            <a:r>
              <a:rPr lang="zh-CN" altLang="en-US" dirty="0"/>
              <a:t>不能全部为</a:t>
            </a:r>
            <a:r>
              <a:rPr lang="en-US" altLang="zh-CN" dirty="0"/>
              <a:t>127</a:t>
            </a:r>
            <a:r>
              <a:rPr lang="zh-CN" altLang="en-US" dirty="0"/>
              <a:t>。它为回环功能保留。</a:t>
            </a:r>
            <a:br>
              <a:rPr lang="zh-CN" altLang="en-US" dirty="0"/>
            </a:br>
            <a:r>
              <a:rPr lang="en-US" altLang="zh-CN" dirty="0"/>
              <a:t>    </a:t>
            </a:r>
            <a:r>
              <a:rPr lang="en-US" altLang="zh-CN"/>
              <a:t>•</a:t>
            </a:r>
            <a:r>
              <a:rPr lang="en-US" altLang="zh-CN" dirty="0"/>
              <a:t> </a:t>
            </a:r>
            <a:r>
              <a:rPr lang="zh-CN" altLang="en-US" dirty="0"/>
              <a:t>网络的</a:t>
            </a:r>
            <a:r>
              <a:rPr lang="en-US" altLang="zh-CN" dirty="0"/>
              <a:t>ID</a:t>
            </a:r>
            <a:r>
              <a:rPr lang="zh-CN" altLang="en-US" dirty="0"/>
              <a:t>不能全部为</a:t>
            </a:r>
            <a:r>
              <a:rPr lang="en-US" altLang="zh-CN" dirty="0"/>
              <a:t>1</a:t>
            </a:r>
            <a:r>
              <a:rPr lang="zh-CN" altLang="en-US" dirty="0"/>
              <a:t>。全部为</a:t>
            </a:r>
            <a:r>
              <a:rPr lang="en-US" altLang="zh-CN" dirty="0"/>
              <a:t>1</a:t>
            </a:r>
            <a:r>
              <a:rPr lang="zh-CN" altLang="en-US" dirty="0"/>
              <a:t>表示广播地址。</a:t>
            </a:r>
            <a:br>
              <a:rPr lang="zh-CN" altLang="en-US" dirty="0"/>
            </a:br>
            <a:r>
              <a:rPr lang="en-US" altLang="zh-CN" dirty="0"/>
              <a:t>    </a:t>
            </a:r>
            <a:r>
              <a:rPr lang="en-US" altLang="zh-CN"/>
              <a:t>•</a:t>
            </a:r>
            <a:r>
              <a:rPr lang="en-US" altLang="zh-CN" dirty="0"/>
              <a:t> </a:t>
            </a:r>
            <a:r>
              <a:rPr lang="zh-CN" altLang="en-US" dirty="0"/>
              <a:t>主机</a:t>
            </a:r>
            <a:r>
              <a:rPr lang="en-US" altLang="zh-CN" dirty="0"/>
              <a:t>ID</a:t>
            </a:r>
            <a:r>
              <a:rPr lang="zh-CN" altLang="en-US" dirty="0"/>
              <a:t>也不能全部为</a:t>
            </a:r>
            <a:r>
              <a:rPr lang="en-US" altLang="zh-CN" dirty="0"/>
              <a:t>1</a:t>
            </a:r>
            <a:r>
              <a:rPr lang="zh-CN" altLang="en-US" dirty="0"/>
              <a:t>。全部为</a:t>
            </a:r>
            <a:r>
              <a:rPr lang="en-US" altLang="zh-CN" dirty="0"/>
              <a:t>1</a:t>
            </a:r>
            <a:r>
              <a:rPr lang="zh-CN" altLang="en-US" dirty="0"/>
              <a:t>也表示广播地址。</a:t>
            </a:r>
            <a:endParaRPr lang="zh-CN" altLang="en-US" dirty="0"/>
          </a:p>
          <a:p>
            <a:pPr lvl="0">
              <a:lnSpc>
                <a:spcPct val="75000"/>
              </a:lnSpc>
            </a:pPr>
            <a:r>
              <a:rPr lang="zh-CN" altLang="en-US" b="1" dirty="0">
                <a:ea typeface="黑体" panose="02010609060101010101" pitchFamily="2" charset="-122"/>
              </a:rPr>
              <a:t>广播地址</a:t>
            </a:r>
            <a:r>
              <a:rPr lang="en-US" altLang="zh-CN" b="1" dirty="0">
                <a:ea typeface="黑体" panose="02010609060101010101" pitchFamily="2" charset="-122"/>
              </a:rPr>
              <a:t>TCP/IP </a:t>
            </a:r>
            <a:r>
              <a:rPr lang="zh-CN" altLang="en-US" b="1" dirty="0">
                <a:ea typeface="黑体" panose="02010609060101010101" pitchFamily="2" charset="-122"/>
              </a:rPr>
              <a:t>协议规定</a:t>
            </a:r>
            <a:r>
              <a:rPr lang="en-US" altLang="zh-CN" b="1" dirty="0">
                <a:ea typeface="黑体" panose="02010609060101010101" pitchFamily="2" charset="-122"/>
              </a:rPr>
              <a:t>,</a:t>
            </a:r>
            <a:r>
              <a:rPr lang="zh-CN" altLang="en-US" b="1" dirty="0">
                <a:ea typeface="黑体" panose="02010609060101010101" pitchFamily="2" charset="-122"/>
              </a:rPr>
              <a:t>主机号部分各位全为</a:t>
            </a:r>
            <a:r>
              <a:rPr lang="en-US" altLang="zh-CN" b="1" dirty="0">
                <a:ea typeface="黑体" panose="02010609060101010101" pitchFamily="2" charset="-122"/>
              </a:rPr>
              <a:t>1 </a:t>
            </a:r>
            <a:r>
              <a:rPr lang="zh-CN" altLang="en-US" b="1" dirty="0">
                <a:ea typeface="黑体" panose="02010609060101010101" pitchFamily="2" charset="-122"/>
              </a:rPr>
              <a:t>的</a:t>
            </a:r>
            <a:r>
              <a:rPr lang="en-US" altLang="zh-CN" b="1" dirty="0">
                <a:ea typeface="黑体" panose="02010609060101010101" pitchFamily="2" charset="-122"/>
              </a:rPr>
              <a:t>IP </a:t>
            </a:r>
            <a:r>
              <a:rPr lang="zh-CN" altLang="en-US" b="1" dirty="0">
                <a:ea typeface="黑体" panose="02010609060101010101" pitchFamily="2" charset="-122"/>
              </a:rPr>
              <a:t>地址用于广播</a:t>
            </a:r>
            <a:r>
              <a:rPr lang="en-US" altLang="zh-CN" b="1" dirty="0">
                <a:ea typeface="黑体" panose="02010609060101010101" pitchFamily="2" charset="-122"/>
              </a:rPr>
              <a:t>.</a:t>
            </a:r>
            <a:r>
              <a:rPr lang="zh-CN" altLang="en-US" b="1" dirty="0">
                <a:ea typeface="黑体" panose="02010609060101010101" pitchFamily="2" charset="-122"/>
              </a:rPr>
              <a:t>所谓广播地址指同时</a:t>
            </a:r>
            <a:endParaRPr lang="zh-CN" altLang="en-US" b="1" dirty="0">
              <a:ea typeface="黑体" panose="02010609060101010101" pitchFamily="2" charset="-122"/>
            </a:endParaRPr>
          </a:p>
          <a:p>
            <a:pPr lvl="0">
              <a:lnSpc>
                <a:spcPct val="75000"/>
              </a:lnSpc>
            </a:pPr>
            <a:r>
              <a:rPr lang="zh-CN" altLang="en-US" b="1" dirty="0">
                <a:ea typeface="黑体" panose="02010609060101010101" pitchFamily="2" charset="-122"/>
              </a:rPr>
              <a:t>向网上所有的主机发送报文</a:t>
            </a:r>
            <a:r>
              <a:rPr lang="en-US" altLang="zh-CN" b="1" dirty="0">
                <a:ea typeface="黑体" panose="02010609060101010101" pitchFamily="2" charset="-122"/>
              </a:rPr>
              <a:t>,</a:t>
            </a:r>
            <a:r>
              <a:rPr lang="zh-CN" altLang="en-US" b="1" dirty="0">
                <a:ea typeface="黑体" panose="02010609060101010101" pitchFamily="2" charset="-122"/>
              </a:rPr>
              <a:t>也就是说</a:t>
            </a:r>
            <a:r>
              <a:rPr lang="en-US" altLang="zh-CN" b="1" dirty="0">
                <a:ea typeface="黑体" panose="02010609060101010101" pitchFamily="2" charset="-122"/>
              </a:rPr>
              <a:t>,</a:t>
            </a:r>
            <a:r>
              <a:rPr lang="zh-CN" altLang="en-US" b="1" dirty="0">
                <a:ea typeface="黑体" panose="02010609060101010101" pitchFamily="2" charset="-122"/>
              </a:rPr>
              <a:t>不管物理网络特性如何</a:t>
            </a:r>
            <a:r>
              <a:rPr lang="en-US" altLang="zh-CN" b="1" dirty="0">
                <a:ea typeface="黑体" panose="02010609060101010101" pitchFamily="2" charset="-122"/>
              </a:rPr>
              <a:t>,Internet </a:t>
            </a:r>
            <a:r>
              <a:rPr lang="zh-CN" altLang="en-US" b="1" dirty="0">
                <a:ea typeface="黑体" panose="02010609060101010101" pitchFamily="2" charset="-122"/>
              </a:rPr>
              <a:t>网支持广播传输</a:t>
            </a:r>
            <a:r>
              <a:rPr lang="en-US" altLang="zh-CN" b="1" dirty="0">
                <a:ea typeface="黑体" panose="02010609060101010101" pitchFamily="2" charset="-122"/>
              </a:rPr>
              <a:t>.</a:t>
            </a:r>
            <a:r>
              <a:rPr lang="zh-CN" altLang="en-US" b="1" dirty="0">
                <a:ea typeface="黑体" panose="02010609060101010101" pitchFamily="2" charset="-122"/>
              </a:rPr>
              <a:t>如</a:t>
            </a:r>
            <a:r>
              <a:rPr lang="en-US" altLang="zh-CN" b="1" dirty="0">
                <a:ea typeface="黑体" panose="02010609060101010101" pitchFamily="2" charset="-122"/>
              </a:rPr>
              <a:t>136.78.255.255 </a:t>
            </a:r>
            <a:r>
              <a:rPr lang="zh-CN" altLang="en-US" b="1" dirty="0">
                <a:ea typeface="黑体" panose="02010609060101010101" pitchFamily="2" charset="-122"/>
              </a:rPr>
              <a:t>就是</a:t>
            </a:r>
            <a:r>
              <a:rPr lang="en-US" altLang="zh-CN" b="1" dirty="0">
                <a:ea typeface="黑体" panose="02010609060101010101" pitchFamily="2" charset="-122"/>
              </a:rPr>
              <a:t>B </a:t>
            </a:r>
            <a:r>
              <a:rPr lang="zh-CN" altLang="en-US" b="1" dirty="0">
                <a:ea typeface="黑体" panose="02010609060101010101" pitchFamily="2" charset="-122"/>
              </a:rPr>
              <a:t>类地址中的一个广播地址</a:t>
            </a:r>
            <a:r>
              <a:rPr lang="en-US" altLang="zh-CN" b="1" dirty="0">
                <a:ea typeface="黑体" panose="02010609060101010101" pitchFamily="2" charset="-122"/>
              </a:rPr>
              <a:t>,</a:t>
            </a:r>
            <a:r>
              <a:rPr lang="zh-CN" altLang="en-US" b="1" dirty="0">
                <a:ea typeface="黑体" panose="02010609060101010101" pitchFamily="2" charset="-122"/>
              </a:rPr>
              <a:t>你将信息送到此地址</a:t>
            </a:r>
            <a:r>
              <a:rPr lang="en-US" altLang="zh-CN" b="1" dirty="0">
                <a:ea typeface="黑体" panose="02010609060101010101" pitchFamily="2" charset="-122"/>
              </a:rPr>
              <a:t>,</a:t>
            </a:r>
            <a:r>
              <a:rPr lang="zh-CN" altLang="en-US" b="1" dirty="0">
                <a:ea typeface="黑体" panose="02010609060101010101" pitchFamily="2" charset="-122"/>
              </a:rPr>
              <a:t>就是将信息送给网络号为</a:t>
            </a:r>
            <a:r>
              <a:rPr lang="en-US" altLang="zh-CN" b="1" dirty="0">
                <a:ea typeface="黑体" panose="02010609060101010101" pitchFamily="2" charset="-122"/>
              </a:rPr>
              <a:t>136.78 </a:t>
            </a:r>
            <a:r>
              <a:rPr lang="zh-CN" altLang="en-US" b="1" dirty="0">
                <a:ea typeface="黑体" panose="02010609060101010101" pitchFamily="2" charset="-122"/>
              </a:rPr>
              <a:t>的所有主机</a:t>
            </a:r>
            <a:r>
              <a:rPr lang="en-US" altLang="zh-CN" b="1">
                <a:ea typeface="黑体" panose="02010609060101010101" pitchFamily="2" charset="-122"/>
              </a:rPr>
              <a:t>.</a:t>
            </a:r>
            <a:endParaRPr lang="en-US" altLang="zh-CN">
              <a:ea typeface="黑体" panose="02010609060101010101" pitchFamily="2" charset="-122"/>
            </a:endParaRPr>
          </a:p>
          <a:p>
            <a:pPr lvl="0"/>
            <a:br>
              <a:rPr lang="en-US" altLang="zh-CN"/>
            </a:br>
            <a:r>
              <a:rPr lang="en-US" altLang="zh-CN"/>
              <a:t>    </a:t>
            </a:r>
            <a:r>
              <a:rPr lang="en-US" altLang="zh-CN"/>
              <a:t>•</a:t>
            </a:r>
            <a:r>
              <a:rPr lang="en-US" altLang="zh-CN" dirty="0"/>
              <a:t> </a:t>
            </a:r>
            <a:r>
              <a:rPr lang="zh-CN" altLang="en-US" dirty="0"/>
              <a:t>网络</a:t>
            </a:r>
            <a:r>
              <a:rPr lang="en-US" altLang="zh-CN" dirty="0"/>
              <a:t>ID</a:t>
            </a:r>
            <a:r>
              <a:rPr lang="zh-CN" altLang="en-US" dirty="0"/>
              <a:t>也不能全部为</a:t>
            </a:r>
            <a:r>
              <a:rPr lang="en-US" altLang="zh-CN" dirty="0"/>
              <a:t>0</a:t>
            </a:r>
            <a:r>
              <a:rPr lang="zh-CN" altLang="en-US" dirty="0"/>
              <a:t>。全部为</a:t>
            </a:r>
            <a:r>
              <a:rPr lang="en-US" altLang="zh-CN" dirty="0"/>
              <a:t>0</a:t>
            </a:r>
            <a:r>
              <a:rPr lang="zh-CN" altLang="en-US" dirty="0"/>
              <a:t>表示本地网络。</a:t>
            </a:r>
            <a:br>
              <a:rPr lang="zh-CN" altLang="en-US" dirty="0"/>
            </a:br>
            <a:r>
              <a:rPr lang="en-US" altLang="zh-CN" dirty="0"/>
              <a:t>    </a:t>
            </a:r>
            <a:r>
              <a:rPr lang="en-US" altLang="zh-CN"/>
              <a:t>•</a:t>
            </a:r>
            <a:r>
              <a:rPr lang="en-US" altLang="zh-CN" dirty="0"/>
              <a:t> </a:t>
            </a:r>
            <a:r>
              <a:rPr lang="zh-CN" altLang="en-US" dirty="0"/>
              <a:t>主机</a:t>
            </a:r>
            <a:r>
              <a:rPr lang="en-US" altLang="zh-CN" dirty="0"/>
              <a:t>ID</a:t>
            </a:r>
            <a:r>
              <a:rPr lang="zh-CN" altLang="en-US" dirty="0"/>
              <a:t>也不能全部为</a:t>
            </a:r>
            <a:r>
              <a:rPr lang="en-US" altLang="zh-CN" dirty="0"/>
              <a:t>0</a:t>
            </a:r>
            <a:r>
              <a:rPr lang="zh-CN" altLang="en-US" dirty="0"/>
              <a:t>。传统上用主机</a:t>
            </a:r>
            <a:r>
              <a:rPr lang="en-US" altLang="zh-CN" dirty="0"/>
              <a:t>ID</a:t>
            </a:r>
            <a:r>
              <a:rPr lang="zh-CN" altLang="en-US" dirty="0"/>
              <a:t>全部为</a:t>
            </a:r>
            <a:r>
              <a:rPr lang="en-US" altLang="zh-CN" dirty="0"/>
              <a:t>0</a:t>
            </a:r>
            <a:r>
              <a:rPr lang="zh-CN" altLang="en-US" dirty="0"/>
              <a:t>的网络</a:t>
            </a:r>
            <a:r>
              <a:rPr lang="en-US" altLang="zh-CN" dirty="0"/>
              <a:t>ID</a:t>
            </a:r>
            <a:r>
              <a:rPr lang="zh-CN" altLang="en-US" dirty="0"/>
              <a:t>表示网络。该主机</a:t>
            </a:r>
            <a:r>
              <a:rPr lang="en-US" altLang="zh-CN" dirty="0"/>
              <a:t>ID</a:t>
            </a:r>
            <a:r>
              <a:rPr lang="zh-CN" altLang="en-US" dirty="0"/>
              <a:t>不能分配给个人主机。</a:t>
            </a:r>
            <a:br>
              <a:rPr lang="zh-CN" altLang="en-US" dirty="0"/>
            </a:b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96610" name="幻灯片图像占位符 221185"/>
          <p:cNvSpPr>
            <a:spLocks noRot="1" noTextEdit="1"/>
          </p:cNvSpPr>
          <p:nvPr>
            <p:ph type="sldImg"/>
          </p:nvPr>
        </p:nvSpPr>
        <p:spPr>
          <a:ln/>
        </p:spPr>
      </p:sp>
      <p:sp>
        <p:nvSpPr>
          <p:cNvPr id="196611" name="文本占位符 221186"/>
          <p:cNvSpPr>
            <a:spLocks noGrp="1"/>
          </p:cNvSpPr>
          <p:nvPr>
            <p:ph type="body"/>
          </p:nvPr>
        </p:nvSpPr>
        <p:spPr>
          <a:ln/>
        </p:spPr>
        <p:txBody>
          <a:bodyPr anchor="t"/>
          <a:p>
            <a:pPr lvl="0"/>
            <a:r>
              <a:rPr lang="en-US" altLang="zh-CN"/>
              <a:t>•</a:t>
            </a:r>
            <a:r>
              <a:rPr lang="en-US" altLang="zh-CN" dirty="0"/>
              <a:t> </a:t>
            </a:r>
            <a:r>
              <a:rPr lang="zh-CN" altLang="en-US" dirty="0"/>
              <a:t>硬件类型：硬件接口的类型，“</a:t>
            </a:r>
            <a:r>
              <a:rPr lang="en-US" altLang="zh-CN" dirty="0"/>
              <a:t>1”</a:t>
            </a:r>
            <a:r>
              <a:rPr lang="zh-CN" altLang="en-US" dirty="0"/>
              <a:t>表示以太网。</a:t>
            </a:r>
            <a:br>
              <a:rPr lang="zh-CN" altLang="en-US" dirty="0"/>
            </a:br>
            <a:r>
              <a:rPr lang="en-US" altLang="zh-CN" dirty="0"/>
              <a:t>    </a:t>
            </a:r>
            <a:r>
              <a:rPr lang="en-US" altLang="zh-CN"/>
              <a:t>•</a:t>
            </a:r>
            <a:r>
              <a:rPr lang="en-US" altLang="zh-CN" dirty="0"/>
              <a:t> </a:t>
            </a:r>
            <a:r>
              <a:rPr lang="zh-CN" altLang="en-US" dirty="0"/>
              <a:t>协议类型：上层协议的类型，“</a:t>
            </a:r>
            <a:r>
              <a:rPr lang="en-US" altLang="zh-CN" dirty="0"/>
              <a:t>080016” </a:t>
            </a:r>
            <a:r>
              <a:rPr lang="zh-CN" altLang="en-US" dirty="0"/>
              <a:t>表示</a:t>
            </a:r>
            <a:r>
              <a:rPr lang="en-US" altLang="zh-CN" dirty="0"/>
              <a:t>IP</a:t>
            </a:r>
            <a:r>
              <a:rPr lang="zh-CN" altLang="en-US" dirty="0"/>
              <a:t>协议。</a:t>
            </a:r>
            <a:br>
              <a:rPr lang="zh-CN" altLang="en-US" dirty="0"/>
            </a:br>
            <a:r>
              <a:rPr lang="en-US" altLang="zh-CN" dirty="0"/>
              <a:t>    </a:t>
            </a:r>
            <a:r>
              <a:rPr lang="en-US" altLang="zh-CN"/>
              <a:t>•</a:t>
            </a:r>
            <a:r>
              <a:rPr lang="en-US" altLang="zh-CN" dirty="0"/>
              <a:t> </a:t>
            </a:r>
            <a:r>
              <a:rPr lang="zh-CN" altLang="en-US" dirty="0"/>
              <a:t>物理地址长度：物理地址所占的位数，以太网物理地址长度是</a:t>
            </a:r>
            <a:r>
              <a:rPr lang="en-US" altLang="zh-CN" dirty="0"/>
              <a:t>48</a:t>
            </a:r>
            <a:r>
              <a:rPr lang="zh-CN" altLang="en-US" dirty="0"/>
              <a:t>位。</a:t>
            </a:r>
            <a:br>
              <a:rPr lang="zh-CN" altLang="en-US" dirty="0"/>
            </a:br>
            <a:r>
              <a:rPr lang="en-US" altLang="zh-CN" dirty="0"/>
              <a:t>    </a:t>
            </a:r>
            <a:r>
              <a:rPr lang="en-US" altLang="zh-CN"/>
              <a:t>•</a:t>
            </a:r>
            <a:r>
              <a:rPr lang="en-US" altLang="zh-CN" dirty="0"/>
              <a:t> </a:t>
            </a:r>
            <a:r>
              <a:rPr lang="zh-CN" altLang="en-US" dirty="0"/>
              <a:t>协议地址长度：协议地址所占的位数，</a:t>
            </a:r>
            <a:r>
              <a:rPr lang="en-US" altLang="zh-CN" dirty="0"/>
              <a:t>IP</a:t>
            </a:r>
            <a:r>
              <a:rPr lang="zh-CN" altLang="en-US" dirty="0"/>
              <a:t>协议长度是</a:t>
            </a:r>
            <a:r>
              <a:rPr lang="en-US" altLang="zh-CN" dirty="0"/>
              <a:t>32</a:t>
            </a:r>
            <a:r>
              <a:rPr lang="zh-CN" altLang="en-US" dirty="0"/>
              <a:t>位。</a:t>
            </a:r>
            <a:br>
              <a:rPr lang="zh-CN" altLang="en-US" dirty="0"/>
            </a:br>
            <a:r>
              <a:rPr lang="en-US" altLang="zh-CN" dirty="0"/>
              <a:t>    </a:t>
            </a:r>
            <a:r>
              <a:rPr lang="en-US" altLang="zh-CN"/>
              <a:t>•</a:t>
            </a:r>
            <a:r>
              <a:rPr lang="en-US" altLang="zh-CN" dirty="0"/>
              <a:t> </a:t>
            </a:r>
            <a:r>
              <a:rPr lang="zh-CN" altLang="en-US" dirty="0"/>
              <a:t>操作：操作类型，有</a:t>
            </a:r>
            <a:r>
              <a:rPr lang="en-US" altLang="zh-CN" dirty="0"/>
              <a:t>4</a:t>
            </a:r>
            <a:r>
              <a:rPr lang="zh-CN" altLang="en-US" dirty="0"/>
              <a:t>个值，其中，“</a:t>
            </a:r>
            <a:r>
              <a:rPr lang="en-US" altLang="zh-CN" dirty="0"/>
              <a:t>1”</a:t>
            </a:r>
            <a:r>
              <a:rPr lang="zh-CN" altLang="en-US" dirty="0"/>
              <a:t>表示</a:t>
            </a:r>
            <a:r>
              <a:rPr lang="en-US" altLang="zh-CN" dirty="0"/>
              <a:t>ARP</a:t>
            </a:r>
            <a:r>
              <a:rPr lang="zh-CN" altLang="en-US" dirty="0"/>
              <a:t>请求，“</a:t>
            </a:r>
            <a:r>
              <a:rPr lang="en-US" altLang="zh-CN" dirty="0"/>
              <a:t>2”</a:t>
            </a:r>
            <a:r>
              <a:rPr lang="zh-CN" altLang="en-US" dirty="0"/>
              <a:t>表示</a:t>
            </a:r>
            <a:r>
              <a:rPr lang="en-US" altLang="zh-CN" dirty="0"/>
              <a:t>ARP</a:t>
            </a:r>
            <a:r>
              <a:rPr lang="zh-CN" altLang="en-US" dirty="0"/>
              <a:t>响应，“</a:t>
            </a:r>
            <a:r>
              <a:rPr lang="en-US" altLang="zh-CN" dirty="0"/>
              <a:t>3”</a:t>
            </a:r>
            <a:r>
              <a:rPr lang="zh-CN" altLang="en-US" dirty="0"/>
              <a:t>表示</a:t>
            </a:r>
            <a:r>
              <a:rPr lang="en-US" altLang="zh-CN" dirty="0"/>
              <a:t>RARP</a:t>
            </a:r>
            <a:r>
              <a:rPr lang="zh-CN" altLang="en-US" dirty="0"/>
              <a:t>请求，“</a:t>
            </a:r>
            <a:r>
              <a:rPr lang="en-US" altLang="zh-CN" dirty="0"/>
              <a:t>4”</a:t>
            </a:r>
            <a:r>
              <a:rPr lang="zh-CN" altLang="en-US" dirty="0"/>
              <a:t>表示</a:t>
            </a:r>
            <a:r>
              <a:rPr lang="en-US" altLang="zh-CN" dirty="0"/>
              <a:t>RARP</a:t>
            </a:r>
            <a:r>
              <a:rPr lang="zh-CN" altLang="en-US" dirty="0"/>
              <a:t>响应。</a:t>
            </a:r>
            <a:br>
              <a:rPr lang="zh-CN" altLang="en-US" dirty="0"/>
            </a:br>
            <a:r>
              <a:rPr lang="en-US" altLang="zh-CN" dirty="0"/>
              <a:t>    </a:t>
            </a:r>
            <a:r>
              <a:rPr lang="en-US" altLang="zh-CN"/>
              <a:t>•</a:t>
            </a:r>
            <a:r>
              <a:rPr lang="en-US" altLang="zh-CN" dirty="0"/>
              <a:t> </a:t>
            </a:r>
            <a:r>
              <a:rPr lang="zh-CN" altLang="en-US" dirty="0"/>
              <a:t>源物理地址和目的物理地址：分别发出</a:t>
            </a:r>
            <a:r>
              <a:rPr lang="en-US" altLang="zh-CN" dirty="0"/>
              <a:t>ARP/RARP</a:t>
            </a:r>
            <a:r>
              <a:rPr lang="zh-CN" altLang="en-US" dirty="0"/>
              <a:t>包和接收</a:t>
            </a:r>
            <a:r>
              <a:rPr lang="en-US" altLang="zh-CN" dirty="0"/>
              <a:t>ARP/RARP</a:t>
            </a:r>
            <a:r>
              <a:rPr lang="zh-CN" altLang="en-US" dirty="0"/>
              <a:t>包的节点地址，长度是</a:t>
            </a:r>
            <a:r>
              <a:rPr lang="en-US" altLang="zh-CN" dirty="0"/>
              <a:t>6</a:t>
            </a:r>
            <a:r>
              <a:rPr lang="zh-CN" altLang="en-US" dirty="0"/>
              <a:t>个字节（</a:t>
            </a:r>
            <a:r>
              <a:rPr lang="en-US" altLang="zh-CN" dirty="0"/>
              <a:t>MAC</a:t>
            </a:r>
            <a:r>
              <a:rPr lang="zh-CN" altLang="en-US" dirty="0"/>
              <a:t>地址是</a:t>
            </a:r>
            <a:r>
              <a:rPr lang="en-US" altLang="zh-CN" dirty="0"/>
              <a:t>48</a:t>
            </a:r>
            <a:r>
              <a:rPr lang="zh-CN" altLang="en-US" dirty="0"/>
              <a:t>位），当小于</a:t>
            </a:r>
            <a:r>
              <a:rPr lang="en-US" altLang="zh-CN" dirty="0"/>
              <a:t>6</a:t>
            </a:r>
            <a:r>
              <a:rPr lang="zh-CN" altLang="en-US" dirty="0"/>
              <a:t>个字节时，要补齐。</a:t>
            </a:r>
            <a:br>
              <a:rPr lang="zh-CN" altLang="en-US" dirty="0"/>
            </a:br>
            <a:r>
              <a:rPr lang="en-US" altLang="zh-CN" dirty="0"/>
              <a:t>    </a:t>
            </a:r>
            <a:r>
              <a:rPr lang="en-US" altLang="zh-CN"/>
              <a:t>•</a:t>
            </a:r>
            <a:r>
              <a:rPr lang="en-US" altLang="zh-CN" dirty="0"/>
              <a:t> </a:t>
            </a:r>
            <a:r>
              <a:rPr lang="zh-CN" altLang="en-US" dirty="0"/>
              <a:t>源协议地址和目的协议地址：分别是发出</a:t>
            </a:r>
            <a:r>
              <a:rPr lang="en-US" altLang="zh-CN" dirty="0"/>
              <a:t>ARP/RARP</a:t>
            </a:r>
            <a:r>
              <a:rPr lang="zh-CN" altLang="en-US" dirty="0"/>
              <a:t>包和接收</a:t>
            </a:r>
            <a:r>
              <a:rPr lang="en-US" altLang="zh-CN" dirty="0"/>
              <a:t>ARP/RARP</a:t>
            </a:r>
            <a:r>
              <a:rPr lang="zh-CN" altLang="en-US" dirty="0"/>
              <a:t>包的节点协议地址，小于或等于</a:t>
            </a:r>
            <a:r>
              <a:rPr lang="en-US" altLang="zh-CN" dirty="0"/>
              <a:t>4</a:t>
            </a:r>
            <a:r>
              <a:rPr lang="zh-CN" altLang="en-US" dirty="0"/>
              <a:t>个字节。</a:t>
            </a:r>
            <a:br>
              <a:rPr lang="zh-CN" altLang="en-US" dirty="0"/>
            </a:b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0706" name="幻灯片图像占位符 228353"/>
          <p:cNvSpPr>
            <a:spLocks noRot="1" noTextEdit="1"/>
          </p:cNvSpPr>
          <p:nvPr>
            <p:ph type="sldImg"/>
          </p:nvPr>
        </p:nvSpPr>
        <p:spPr>
          <a:ln/>
        </p:spPr>
      </p:sp>
      <p:sp>
        <p:nvSpPr>
          <p:cNvPr id="200707" name="文本占位符 228354"/>
          <p:cNvSpPr>
            <a:spLocks noGrp="1"/>
          </p:cNvSpPr>
          <p:nvPr>
            <p:ph type="body"/>
          </p:nvPr>
        </p:nvSpPr>
        <p:spPr>
          <a:ln/>
        </p:spPr>
        <p:txBody>
          <a:bodyPr anchor="t"/>
          <a:p>
            <a:pPr lvl="0"/>
            <a:endParaRPr 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3778" name="幻灯片图像占位符 234497"/>
          <p:cNvSpPr>
            <a:spLocks noRot="1" noTextEdit="1"/>
          </p:cNvSpPr>
          <p:nvPr>
            <p:ph type="sldImg"/>
          </p:nvPr>
        </p:nvSpPr>
        <p:spPr>
          <a:ln/>
        </p:spPr>
      </p:sp>
      <p:sp>
        <p:nvSpPr>
          <p:cNvPr id="203779" name="文本占位符 234498"/>
          <p:cNvSpPr>
            <a:spLocks noGrp="1"/>
          </p:cNvSpPr>
          <p:nvPr>
            <p:ph type="body"/>
          </p:nvPr>
        </p:nvSpPr>
        <p:spPr>
          <a:ln/>
        </p:spPr>
        <p:txBody>
          <a:bodyPr anchor="t"/>
          <a:p>
            <a:pPr lvl="0"/>
            <a:r>
              <a:rPr lang="zh-CN" altLang="en-US" dirty="0"/>
              <a:t>确定主机或路由器能否通信</a:t>
            </a:r>
            <a:endParaRPr lang="zh-CN" altLang="en-US" dirty="0"/>
          </a:p>
          <a:p>
            <a:pPr lvl="0"/>
            <a:r>
              <a:rPr lang="zh-CN" altLang="en-US" dirty="0"/>
              <a:t>检测路由器能否正常工作</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5826" name="幻灯片图像占位符 229377"/>
          <p:cNvSpPr>
            <a:spLocks noRot="1" noTextEdit="1"/>
          </p:cNvSpPr>
          <p:nvPr>
            <p:ph type="sldImg"/>
          </p:nvPr>
        </p:nvSpPr>
        <p:spPr>
          <a:ln/>
        </p:spPr>
      </p:sp>
      <p:sp>
        <p:nvSpPr>
          <p:cNvPr id="205827" name="文本占位符 229378"/>
          <p:cNvSpPr>
            <a:spLocks noGrp="1"/>
          </p:cNvSpPr>
          <p:nvPr>
            <p:ph type="body"/>
          </p:nvPr>
        </p:nvSpPr>
        <p:spPr>
          <a:ln/>
        </p:spPr>
        <p:txBody>
          <a:bodyPr anchor="t"/>
          <a:p>
            <a:pPr lvl="0"/>
            <a:r>
              <a:rPr lang="zh-CN" altLang="en-US" dirty="0"/>
              <a:t>基于</a:t>
            </a:r>
            <a:r>
              <a:rPr lang="en-US" altLang="zh-CN" dirty="0"/>
              <a:t>TCP</a:t>
            </a:r>
            <a:r>
              <a:rPr lang="zh-CN" altLang="en-US" dirty="0"/>
              <a:t>的应用层协议有很多，其中有：</a:t>
            </a:r>
            <a:br>
              <a:rPr lang="zh-CN" altLang="en-US" dirty="0"/>
            </a:br>
            <a:r>
              <a:rPr lang="en-US" altLang="zh-CN" dirty="0"/>
              <a:t>    </a:t>
            </a:r>
            <a:r>
              <a:rPr lang="en-US" altLang="zh-CN"/>
              <a:t>•</a:t>
            </a:r>
            <a:r>
              <a:rPr lang="en-US" altLang="zh-CN" dirty="0"/>
              <a:t> </a:t>
            </a:r>
            <a:r>
              <a:rPr lang="zh-CN" altLang="en-US" dirty="0"/>
              <a:t>文件传输协议</a:t>
            </a:r>
            <a:r>
              <a:rPr lang="en-US" altLang="zh-CN"/>
              <a:t>FTP </a:t>
            </a:r>
            <a:br>
              <a:rPr lang="en-US" altLang="zh-CN"/>
            </a:br>
            <a:r>
              <a:rPr lang="en-US" altLang="zh-CN"/>
              <a:t>    </a:t>
            </a:r>
            <a:r>
              <a:rPr lang="en-US" altLang="zh-CN"/>
              <a:t>•</a:t>
            </a:r>
            <a:r>
              <a:rPr lang="en-US" altLang="zh-CN" dirty="0"/>
              <a:t> </a:t>
            </a:r>
            <a:r>
              <a:rPr lang="zh-CN" altLang="en-US" dirty="0"/>
              <a:t>远程登录协议</a:t>
            </a:r>
            <a:r>
              <a:rPr lang="en-US" altLang="zh-CN"/>
              <a:t>Telnet</a:t>
            </a:r>
            <a:br>
              <a:rPr lang="en-US" altLang="zh-CN"/>
            </a:br>
            <a:r>
              <a:rPr lang="en-US" altLang="zh-CN"/>
              <a:t>    </a:t>
            </a:r>
            <a:r>
              <a:rPr lang="en-US" altLang="zh-CN"/>
              <a:t>•</a:t>
            </a:r>
            <a:r>
              <a:rPr lang="en-US" altLang="zh-CN" dirty="0"/>
              <a:t> </a:t>
            </a:r>
            <a:r>
              <a:rPr lang="zh-CN" altLang="en-US" dirty="0"/>
              <a:t>简单邮件传输协议</a:t>
            </a:r>
            <a:r>
              <a:rPr lang="en-US" altLang="zh-CN" dirty="0"/>
              <a:t>SMTP</a:t>
            </a:r>
            <a:r>
              <a:rPr lang="zh-CN" altLang="en-US" dirty="0"/>
              <a:t>等。</a:t>
            </a:r>
            <a:br>
              <a:rPr lang="zh-CN" altLang="en-US" dirty="0"/>
            </a:b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07874" name="幻灯片图像占位符 230401"/>
          <p:cNvSpPr>
            <a:spLocks noRot="1" noTextEdit="1"/>
          </p:cNvSpPr>
          <p:nvPr>
            <p:ph type="sldImg"/>
          </p:nvPr>
        </p:nvSpPr>
        <p:spPr>
          <a:ln/>
        </p:spPr>
      </p:sp>
      <p:sp>
        <p:nvSpPr>
          <p:cNvPr id="207875" name="文本占位符 230402"/>
          <p:cNvSpPr>
            <a:spLocks noGrp="1"/>
          </p:cNvSpPr>
          <p:nvPr>
            <p:ph type="body"/>
          </p:nvPr>
        </p:nvSpPr>
        <p:spPr>
          <a:ln/>
        </p:spPr>
        <p:txBody>
          <a:bodyPr anchor="t"/>
          <a:p>
            <a:pPr lvl="0">
              <a:lnSpc>
                <a:spcPct val="90000"/>
              </a:lnSpc>
            </a:pPr>
            <a:r>
              <a:rPr lang="en-US" altLang="zh-CN" sz="1000" dirty="0"/>
              <a:t> </a:t>
            </a:r>
            <a:r>
              <a:rPr lang="en-US" altLang="zh-CN" sz="1000"/>
              <a:t>•</a:t>
            </a:r>
            <a:r>
              <a:rPr lang="en-US" altLang="zh-CN" sz="1000" dirty="0"/>
              <a:t> </a:t>
            </a:r>
            <a:r>
              <a:rPr lang="zh-CN" altLang="en-US" sz="1000" dirty="0"/>
              <a:t>目的端口：</a:t>
            </a:r>
            <a:r>
              <a:rPr lang="en-US" altLang="zh-CN" sz="1000" dirty="0"/>
              <a:t>16</a:t>
            </a:r>
            <a:r>
              <a:rPr lang="zh-CN" altLang="en-US" sz="1000" dirty="0"/>
              <a:t>位，分配给目的计算机上的应用程序的端口号。</a:t>
            </a:r>
            <a:br>
              <a:rPr lang="zh-CN" altLang="en-US" sz="1000" dirty="0"/>
            </a:br>
            <a:r>
              <a:rPr lang="en-US" altLang="zh-CN" sz="1000" dirty="0"/>
              <a:t>    </a:t>
            </a:r>
            <a:r>
              <a:rPr lang="en-US" altLang="zh-CN" sz="1000"/>
              <a:t>•</a:t>
            </a:r>
            <a:r>
              <a:rPr lang="en-US" altLang="zh-CN" sz="1000" dirty="0"/>
              <a:t> </a:t>
            </a:r>
            <a:r>
              <a:rPr lang="zh-CN" altLang="en-US" sz="1000" dirty="0"/>
              <a:t>序号：</a:t>
            </a:r>
            <a:r>
              <a:rPr lang="en-US" altLang="zh-CN" sz="1000" dirty="0"/>
              <a:t>32</a:t>
            </a:r>
            <a:r>
              <a:rPr lang="zh-CN" altLang="en-US" sz="1000" dirty="0"/>
              <a:t>位，指出该数据帧在发送端数据流中的次序，这个字段在 </a:t>
            </a:r>
            <a:r>
              <a:rPr lang="en-US" altLang="zh-CN" sz="1000" dirty="0"/>
              <a:t>TCP</a:t>
            </a:r>
            <a:r>
              <a:rPr lang="zh-CN" altLang="en-US" sz="1000" dirty="0"/>
              <a:t>／</a:t>
            </a:r>
            <a:r>
              <a:rPr lang="en-US" altLang="zh-CN" sz="1000" dirty="0"/>
              <a:t>IP</a:t>
            </a:r>
            <a:r>
              <a:rPr lang="zh-CN" altLang="en-US" sz="1000" dirty="0"/>
              <a:t>三次握手方式期间也用于同步序列号。</a:t>
            </a:r>
            <a:br>
              <a:rPr lang="zh-CN" altLang="en-US" sz="1000" dirty="0"/>
            </a:br>
            <a:r>
              <a:rPr lang="en-US" altLang="zh-CN" sz="1000" dirty="0"/>
              <a:t>    </a:t>
            </a:r>
            <a:r>
              <a:rPr lang="en-US" altLang="zh-CN" sz="1000"/>
              <a:t>•</a:t>
            </a:r>
            <a:r>
              <a:rPr lang="en-US" altLang="zh-CN" sz="1000" dirty="0"/>
              <a:t> </a:t>
            </a:r>
            <a:r>
              <a:rPr lang="zh-CN" altLang="en-US" sz="1000" dirty="0"/>
              <a:t>确认号：</a:t>
            </a:r>
            <a:r>
              <a:rPr lang="en-US" altLang="zh-CN" sz="1000" dirty="0"/>
              <a:t>32</a:t>
            </a:r>
            <a:r>
              <a:rPr lang="zh-CN" altLang="en-US" sz="1000" dirty="0"/>
              <a:t>位，该字段给发送主机指出目的主机希望接收的下一个帧的顺序号。</a:t>
            </a:r>
            <a:endParaRPr lang="zh-CN" altLang="en-US" sz="1000" dirty="0"/>
          </a:p>
          <a:p>
            <a:pPr lvl="0">
              <a:lnSpc>
                <a:spcPct val="90000"/>
              </a:lnSpc>
            </a:pPr>
            <a:r>
              <a:rPr lang="en-US" altLang="zh-CN" sz="1000" dirty="0"/>
              <a:t>    </a:t>
            </a:r>
            <a:r>
              <a:rPr lang="en-US" altLang="zh-CN" sz="1000"/>
              <a:t>•</a:t>
            </a:r>
            <a:r>
              <a:rPr lang="en-US" altLang="zh-CN" sz="1000" dirty="0"/>
              <a:t> </a:t>
            </a:r>
            <a:r>
              <a:rPr lang="zh-CN" altLang="en-US" sz="1000" dirty="0"/>
              <a:t>数据偏移量：</a:t>
            </a:r>
            <a:r>
              <a:rPr lang="en-US" altLang="zh-CN" sz="1000" dirty="0"/>
              <a:t>4</a:t>
            </a:r>
            <a:r>
              <a:rPr lang="zh-CN" altLang="en-US" sz="1000" dirty="0"/>
              <a:t>位，指出以</a:t>
            </a:r>
            <a:r>
              <a:rPr lang="en-US" altLang="zh-CN" sz="1000" dirty="0"/>
              <a:t>32</a:t>
            </a:r>
            <a:r>
              <a:rPr lang="zh-CN" altLang="en-US" sz="1000" dirty="0"/>
              <a:t>位为单位的报头的长度。（</a:t>
            </a:r>
            <a:r>
              <a:rPr lang="en-US" altLang="zh-CN" sz="1000" dirty="0"/>
              <a:t>5----15</a:t>
            </a:r>
            <a:r>
              <a:rPr lang="zh-CN" altLang="en-US" sz="1000" dirty="0"/>
              <a:t>）</a:t>
            </a:r>
            <a:endParaRPr lang="zh-CN" altLang="en-US" sz="1000" dirty="0"/>
          </a:p>
          <a:p>
            <a:pPr lvl="0">
              <a:lnSpc>
                <a:spcPct val="90000"/>
              </a:lnSpc>
            </a:pPr>
            <a:r>
              <a:rPr lang="en-US" altLang="zh-CN" sz="1000" dirty="0"/>
              <a:t>    </a:t>
            </a:r>
            <a:r>
              <a:rPr lang="en-US" altLang="zh-CN" sz="1000"/>
              <a:t>•</a:t>
            </a:r>
            <a:r>
              <a:rPr lang="en-US" altLang="zh-CN" sz="1000" dirty="0"/>
              <a:t> </a:t>
            </a:r>
            <a:r>
              <a:rPr lang="zh-CN" altLang="en-US" sz="1000" dirty="0"/>
              <a:t>保留：</a:t>
            </a:r>
            <a:r>
              <a:rPr lang="en-US" altLang="zh-CN" sz="1000" dirty="0"/>
              <a:t>6</a:t>
            </a:r>
            <a:r>
              <a:rPr lang="zh-CN" altLang="en-US" sz="1000" dirty="0"/>
              <a:t>位，留作将来使用，全部置为</a:t>
            </a:r>
            <a:r>
              <a:rPr lang="en-US" altLang="zh-CN" sz="1000" dirty="0"/>
              <a:t>0</a:t>
            </a:r>
            <a:r>
              <a:rPr lang="zh-CN" altLang="en-US" sz="1000" dirty="0"/>
              <a:t>。</a:t>
            </a:r>
            <a:br>
              <a:rPr lang="zh-CN" altLang="en-US" sz="1000" dirty="0"/>
            </a:br>
            <a:r>
              <a:rPr lang="en-US" altLang="zh-CN" sz="1000" dirty="0"/>
              <a:t>    </a:t>
            </a:r>
            <a:r>
              <a:rPr lang="en-US" altLang="zh-CN" sz="1000"/>
              <a:t>•</a:t>
            </a:r>
            <a:r>
              <a:rPr lang="en-US" altLang="zh-CN" sz="1000" dirty="0"/>
              <a:t> </a:t>
            </a:r>
            <a:r>
              <a:rPr lang="zh-CN" altLang="en-US" sz="1000" dirty="0"/>
              <a:t>码位域：</a:t>
            </a:r>
            <a:r>
              <a:rPr lang="en-US" altLang="zh-CN" sz="1000" dirty="0"/>
              <a:t>6</a:t>
            </a:r>
            <a:r>
              <a:rPr lang="zh-CN" altLang="en-US" sz="1000" dirty="0"/>
              <a:t>位，用来指出数据的作用与内容。这</a:t>
            </a:r>
            <a:r>
              <a:rPr lang="en-US" altLang="zh-CN" sz="1000" dirty="0"/>
              <a:t>6</a:t>
            </a:r>
            <a:r>
              <a:rPr lang="zh-CN" altLang="en-US" sz="1000" dirty="0"/>
              <a:t>位作用分别为：</a:t>
            </a:r>
            <a:br>
              <a:rPr lang="zh-CN" altLang="en-US" sz="1000" dirty="0"/>
            </a:br>
            <a:r>
              <a:rPr lang="en-US" altLang="zh-CN" sz="1000" dirty="0"/>
              <a:t>     </a:t>
            </a:r>
            <a:r>
              <a:rPr lang="zh-CN" altLang="en-US" sz="1000" dirty="0"/>
              <a:t>第</a:t>
            </a:r>
            <a:r>
              <a:rPr lang="en-US" altLang="zh-CN" sz="1000" dirty="0"/>
              <a:t>1</a:t>
            </a:r>
            <a:r>
              <a:rPr lang="zh-CN" altLang="en-US" sz="1000" dirty="0"/>
              <a:t>位</a:t>
            </a:r>
            <a:r>
              <a:rPr lang="en-US" altLang="zh-CN" sz="1000" dirty="0"/>
              <a:t>URG(</a:t>
            </a:r>
            <a:r>
              <a:rPr lang="zh-CN" altLang="en-US" sz="1000" dirty="0"/>
              <a:t>紧急控制位</a:t>
            </a:r>
            <a:r>
              <a:rPr lang="en-US" altLang="zh-CN" sz="1000" dirty="0"/>
              <a:t>)</a:t>
            </a:r>
            <a:r>
              <a:rPr lang="zh-CN" altLang="en-US" sz="1000" dirty="0"/>
              <a:t>：如果这位为</a:t>
            </a:r>
            <a:r>
              <a:rPr lang="en-US" altLang="zh-CN" sz="1000" dirty="0"/>
              <a:t>1 </a:t>
            </a:r>
            <a:r>
              <a:rPr lang="zh-CN" altLang="en-US" sz="1000" dirty="0"/>
              <a:t>，“紧急指示码”字段将被阅读，并根据其内容进行相应的处理。</a:t>
            </a:r>
            <a:br>
              <a:rPr lang="zh-CN" altLang="en-US" sz="1000" dirty="0"/>
            </a:br>
            <a:r>
              <a:rPr lang="en-US" altLang="zh-CN" sz="1000" dirty="0"/>
              <a:t>     </a:t>
            </a:r>
            <a:r>
              <a:rPr lang="zh-CN" altLang="en-US" sz="1000" dirty="0"/>
              <a:t>第</a:t>
            </a:r>
            <a:r>
              <a:rPr lang="en-US" altLang="zh-CN" sz="1000" dirty="0"/>
              <a:t>2</a:t>
            </a:r>
            <a:r>
              <a:rPr lang="zh-CN" altLang="en-US" sz="1000" dirty="0"/>
              <a:t>位</a:t>
            </a:r>
            <a:r>
              <a:rPr lang="en-US" altLang="zh-CN" sz="1000" dirty="0"/>
              <a:t>ACK(</a:t>
            </a:r>
            <a:r>
              <a:rPr lang="zh-CN" altLang="en-US" sz="1000" dirty="0"/>
              <a:t>确认控制位</a:t>
            </a:r>
            <a:r>
              <a:rPr lang="en-US" altLang="zh-CN" sz="1000" dirty="0"/>
              <a:t>)</a:t>
            </a:r>
            <a:r>
              <a:rPr lang="zh-CN" altLang="en-US" sz="1000" dirty="0"/>
              <a:t>：如果这位为</a:t>
            </a:r>
            <a:r>
              <a:rPr lang="en-US" altLang="zh-CN" sz="1000" dirty="0"/>
              <a:t>1</a:t>
            </a:r>
            <a:r>
              <a:rPr lang="zh-CN" altLang="en-US" sz="1000" dirty="0"/>
              <a:t>，则“确认号”字段的值减</a:t>
            </a:r>
            <a:r>
              <a:rPr lang="en-US" altLang="zh-CN" sz="1000" dirty="0"/>
              <a:t>1</a:t>
            </a:r>
            <a:r>
              <a:rPr lang="zh-CN" altLang="en-US" sz="1000" dirty="0"/>
              <a:t>后所代表的分组被确认。</a:t>
            </a:r>
            <a:br>
              <a:rPr lang="zh-CN" altLang="en-US" sz="1000" dirty="0"/>
            </a:br>
            <a:r>
              <a:rPr lang="en-US" altLang="zh-CN" sz="1000" dirty="0"/>
              <a:t>     </a:t>
            </a:r>
            <a:r>
              <a:rPr lang="zh-CN" altLang="en-US" sz="1000" dirty="0"/>
              <a:t>第</a:t>
            </a:r>
            <a:r>
              <a:rPr lang="en-US" altLang="zh-CN" sz="1000" dirty="0"/>
              <a:t>3</a:t>
            </a:r>
            <a:r>
              <a:rPr lang="zh-CN" altLang="en-US" sz="1000" dirty="0"/>
              <a:t>位</a:t>
            </a:r>
            <a:r>
              <a:rPr lang="en-US" altLang="zh-CN" sz="1000" dirty="0"/>
              <a:t>PSH(</a:t>
            </a:r>
            <a:r>
              <a:rPr lang="zh-CN" altLang="en-US" sz="1000" dirty="0"/>
              <a:t>重新启动控制位</a:t>
            </a:r>
            <a:r>
              <a:rPr lang="en-US" altLang="zh-CN" sz="1000" dirty="0"/>
              <a:t>)</a:t>
            </a:r>
            <a:r>
              <a:rPr lang="zh-CN" altLang="en-US" sz="1000" dirty="0"/>
              <a:t>：如果这位为</a:t>
            </a:r>
            <a:r>
              <a:rPr lang="en-US" altLang="zh-CN" sz="1000" dirty="0"/>
              <a:t>1</a:t>
            </a:r>
            <a:r>
              <a:rPr lang="zh-CN" altLang="en-US" sz="1000" dirty="0"/>
              <a:t>，即告诉</a:t>
            </a:r>
            <a:r>
              <a:rPr lang="en-US" altLang="zh-CN" sz="1000" dirty="0"/>
              <a:t>TCP</a:t>
            </a:r>
            <a:r>
              <a:rPr lang="zh-CN" altLang="en-US" sz="1000" dirty="0"/>
              <a:t>软件，将迄今为止发送的所有数据通过管道推送到接收端的应用程序。</a:t>
            </a:r>
            <a:br>
              <a:rPr lang="zh-CN" altLang="en-US" sz="1000" dirty="0"/>
            </a:br>
            <a:r>
              <a:rPr lang="en-US" altLang="zh-CN" sz="1000" dirty="0"/>
              <a:t>     </a:t>
            </a:r>
            <a:r>
              <a:rPr lang="zh-CN" altLang="en-US" sz="1000" dirty="0"/>
              <a:t>第</a:t>
            </a:r>
            <a:r>
              <a:rPr lang="en-US" altLang="zh-CN" sz="1000" dirty="0"/>
              <a:t>4</a:t>
            </a:r>
            <a:r>
              <a:rPr lang="zh-CN" altLang="en-US" sz="1000" dirty="0"/>
              <a:t>位</a:t>
            </a:r>
            <a:r>
              <a:rPr lang="en-US" altLang="zh-CN" sz="1000" dirty="0"/>
              <a:t>RST(</a:t>
            </a:r>
            <a:r>
              <a:rPr lang="zh-CN" altLang="en-US" sz="1000" dirty="0"/>
              <a:t>重新启动控制位</a:t>
            </a:r>
            <a:r>
              <a:rPr lang="en-US" altLang="zh-CN" sz="1000" dirty="0"/>
              <a:t>)</a:t>
            </a:r>
            <a:r>
              <a:rPr lang="zh-CN" altLang="en-US" sz="1000" dirty="0"/>
              <a:t>：如果这位为</a:t>
            </a:r>
            <a:r>
              <a:rPr lang="en-US" altLang="zh-CN" sz="1000" dirty="0"/>
              <a:t>1</a:t>
            </a:r>
            <a:r>
              <a:rPr lang="zh-CN" altLang="en-US" sz="1000" dirty="0"/>
              <a:t>，则</a:t>
            </a:r>
            <a:r>
              <a:rPr lang="en-US" altLang="zh-CN" sz="1000" dirty="0"/>
              <a:t>TCP</a:t>
            </a:r>
            <a:r>
              <a:rPr lang="zh-CN" altLang="en-US" sz="1000" dirty="0"/>
              <a:t>包请求连接重新启动。</a:t>
            </a:r>
            <a:br>
              <a:rPr lang="zh-CN" altLang="en-US" sz="1000" dirty="0"/>
            </a:br>
            <a:r>
              <a:rPr lang="en-US" altLang="zh-CN" sz="1000" dirty="0"/>
              <a:t>     </a:t>
            </a:r>
            <a:r>
              <a:rPr lang="zh-CN" altLang="en-US" sz="1000" dirty="0"/>
              <a:t>第</a:t>
            </a:r>
            <a:r>
              <a:rPr lang="en-US" altLang="zh-CN" sz="1000" dirty="0"/>
              <a:t>5</a:t>
            </a:r>
            <a:r>
              <a:rPr lang="zh-CN" altLang="en-US" sz="1000" dirty="0"/>
              <a:t>位</a:t>
            </a:r>
            <a:r>
              <a:rPr lang="en-US" altLang="zh-CN" sz="1000" dirty="0"/>
              <a:t>SYN(</a:t>
            </a:r>
            <a:r>
              <a:rPr lang="zh-CN" altLang="en-US" sz="1000" dirty="0"/>
              <a:t>同步控制位</a:t>
            </a:r>
            <a:r>
              <a:rPr lang="en-US" altLang="zh-CN" sz="1000" dirty="0"/>
              <a:t>)</a:t>
            </a:r>
            <a:r>
              <a:rPr lang="zh-CN" altLang="en-US" sz="1000" dirty="0"/>
              <a:t>：如果这位为</a:t>
            </a:r>
            <a:r>
              <a:rPr lang="en-US" altLang="zh-CN" sz="1000" dirty="0"/>
              <a:t>1</a:t>
            </a:r>
            <a:r>
              <a:rPr lang="zh-CN" altLang="en-US" sz="1000" dirty="0"/>
              <a:t>，则指出该数据报中的顺序号应进行同步。</a:t>
            </a:r>
            <a:br>
              <a:rPr lang="zh-CN" altLang="en-US" sz="1000" dirty="0"/>
            </a:br>
            <a:r>
              <a:rPr lang="en-US" altLang="zh-CN" sz="1000" dirty="0"/>
              <a:t>     </a:t>
            </a:r>
            <a:r>
              <a:rPr lang="zh-CN" altLang="en-US" sz="1000" dirty="0"/>
              <a:t>第</a:t>
            </a:r>
            <a:r>
              <a:rPr lang="en-US" altLang="zh-CN" sz="1000" dirty="0"/>
              <a:t>6</a:t>
            </a:r>
            <a:r>
              <a:rPr lang="zh-CN" altLang="en-US" sz="1000" dirty="0"/>
              <a:t>位</a:t>
            </a:r>
            <a:r>
              <a:rPr lang="en-US" altLang="zh-CN" sz="1000" dirty="0"/>
              <a:t>FIN(</a:t>
            </a:r>
            <a:r>
              <a:rPr lang="zh-CN" altLang="en-US" sz="1000" dirty="0"/>
              <a:t>结束控制位</a:t>
            </a:r>
            <a:r>
              <a:rPr lang="en-US" altLang="zh-CN" sz="1000" dirty="0"/>
              <a:t>)</a:t>
            </a:r>
            <a:r>
              <a:rPr lang="zh-CN" altLang="en-US" sz="1000" dirty="0"/>
              <a:t>：如果这位为</a:t>
            </a:r>
            <a:r>
              <a:rPr lang="en-US" altLang="zh-CN" sz="1000" dirty="0"/>
              <a:t>1</a:t>
            </a:r>
            <a:r>
              <a:rPr lang="zh-CN" altLang="en-US" sz="1000" dirty="0"/>
              <a:t>，则表示主机数据发送完毕，要求关闭连接。</a:t>
            </a:r>
            <a:br>
              <a:rPr lang="zh-CN" altLang="en-US" sz="1000" dirty="0"/>
            </a:br>
            <a:r>
              <a:rPr lang="en-US" altLang="zh-CN" sz="1000" dirty="0"/>
              <a:t>    </a:t>
            </a:r>
            <a:r>
              <a:rPr lang="en-US" altLang="zh-CN" sz="1000"/>
              <a:t>•</a:t>
            </a:r>
            <a:r>
              <a:rPr lang="en-US" altLang="zh-CN" sz="1000" dirty="0"/>
              <a:t> </a:t>
            </a:r>
            <a:r>
              <a:rPr lang="zh-CN" altLang="en-US" sz="1000" dirty="0"/>
              <a:t>窗口：</a:t>
            </a:r>
            <a:r>
              <a:rPr lang="en-US" altLang="zh-CN" sz="1000" dirty="0"/>
              <a:t>16</a:t>
            </a:r>
            <a:r>
              <a:rPr lang="zh-CN" altLang="en-US" sz="1000" dirty="0"/>
              <a:t>位，指定发送主机一次最多可以传输的报文的个数，（最大长度</a:t>
            </a:r>
            <a:r>
              <a:rPr lang="en-US" altLang="zh-CN" sz="1000" dirty="0"/>
              <a:t>65535B</a:t>
            </a:r>
            <a:r>
              <a:rPr lang="zh-CN" altLang="en-US" sz="1000" dirty="0"/>
              <a:t>）。</a:t>
            </a:r>
            <a:br>
              <a:rPr lang="zh-CN" altLang="en-US" sz="1000" dirty="0"/>
            </a:br>
            <a:r>
              <a:rPr lang="en-US" altLang="zh-CN" sz="1000" dirty="0"/>
              <a:t>    </a:t>
            </a:r>
            <a:r>
              <a:rPr lang="en-US" altLang="zh-CN" sz="1000"/>
              <a:t>•</a:t>
            </a:r>
            <a:r>
              <a:rPr lang="en-US" altLang="zh-CN" sz="1000" dirty="0"/>
              <a:t> </a:t>
            </a:r>
            <a:r>
              <a:rPr lang="zh-CN" altLang="en-US" sz="1000" dirty="0"/>
              <a:t>校验和：</a:t>
            </a:r>
            <a:r>
              <a:rPr lang="en-US" altLang="zh-CN" sz="1000" dirty="0"/>
              <a:t>16</a:t>
            </a:r>
            <a:r>
              <a:rPr lang="zh-CN" altLang="en-US" sz="1000" dirty="0"/>
              <a:t>位，用来检验数据的正确性，通过校验和可以保证</a:t>
            </a:r>
            <a:r>
              <a:rPr lang="en-US" altLang="zh-CN" sz="1000" dirty="0"/>
              <a:t>TCP</a:t>
            </a:r>
            <a:r>
              <a:rPr lang="zh-CN" altLang="en-US" sz="1000" dirty="0"/>
              <a:t>报头和负载在传输中不被破坏。</a:t>
            </a:r>
            <a:br>
              <a:rPr lang="zh-CN" altLang="en-US" sz="1000" dirty="0"/>
            </a:br>
            <a:r>
              <a:rPr lang="en-US" altLang="zh-CN" sz="1000" dirty="0"/>
              <a:t>    </a:t>
            </a:r>
            <a:r>
              <a:rPr lang="en-US" altLang="zh-CN" sz="1000"/>
              <a:t>•</a:t>
            </a:r>
            <a:r>
              <a:rPr lang="en-US" altLang="zh-CN" sz="1000" dirty="0"/>
              <a:t> </a:t>
            </a:r>
            <a:r>
              <a:rPr lang="zh-CN" altLang="en-US" sz="1000" dirty="0"/>
              <a:t>紧急指示码：</a:t>
            </a:r>
            <a:r>
              <a:rPr lang="en-US" altLang="zh-CN" sz="1000" dirty="0"/>
              <a:t>16</a:t>
            </a:r>
            <a:r>
              <a:rPr lang="zh-CN" altLang="en-US" sz="1000" dirty="0"/>
              <a:t>位，用于标明任何紧急信息的开始。（</a:t>
            </a:r>
            <a:r>
              <a:rPr lang="en-US" altLang="zh-CN" sz="1000" dirty="0"/>
              <a:t>URG=1</a:t>
            </a:r>
            <a:r>
              <a:rPr lang="zh-CN" altLang="en-US" sz="1000" dirty="0"/>
              <a:t>有效）</a:t>
            </a:r>
            <a:br>
              <a:rPr lang="zh-CN" altLang="en-US" sz="1000" dirty="0"/>
            </a:br>
            <a:r>
              <a:rPr lang="en-US" altLang="zh-CN" sz="1000" dirty="0"/>
              <a:t>    </a:t>
            </a:r>
            <a:r>
              <a:rPr lang="en-US" altLang="zh-CN" sz="1000"/>
              <a:t>•</a:t>
            </a:r>
            <a:r>
              <a:rPr lang="en-US" altLang="zh-CN" sz="1000" dirty="0"/>
              <a:t> </a:t>
            </a:r>
            <a:r>
              <a:rPr lang="zh-CN" altLang="en-US" sz="1000" dirty="0"/>
              <a:t>任选项：可变长度，用来设定一小组选项设置中的一个。</a:t>
            </a:r>
            <a:br>
              <a:rPr lang="zh-CN" altLang="en-US" sz="1000" dirty="0"/>
            </a:br>
            <a:r>
              <a:rPr lang="en-US" altLang="zh-CN" sz="1000" dirty="0"/>
              <a:t>    </a:t>
            </a:r>
            <a:r>
              <a:rPr lang="en-US" altLang="zh-CN" sz="1000"/>
              <a:t>•</a:t>
            </a:r>
            <a:r>
              <a:rPr lang="en-US" altLang="zh-CN" sz="1000" dirty="0"/>
              <a:t> </a:t>
            </a:r>
            <a:r>
              <a:rPr lang="zh-CN" altLang="en-US" sz="1000" dirty="0"/>
              <a:t>填充：可变长度，保证</a:t>
            </a:r>
            <a:r>
              <a:rPr lang="en-US" altLang="zh-CN" sz="1000" dirty="0"/>
              <a:t>IP</a:t>
            </a:r>
            <a:r>
              <a:rPr lang="zh-CN" altLang="en-US" sz="1000" dirty="0"/>
              <a:t>报头以</a:t>
            </a:r>
            <a:r>
              <a:rPr lang="en-US" altLang="zh-CN" sz="1000" dirty="0"/>
              <a:t>32</a:t>
            </a:r>
            <a:r>
              <a:rPr lang="zh-CN" altLang="en-US" sz="1000" dirty="0"/>
              <a:t>位为边界对齐。</a:t>
            </a:r>
            <a:br>
              <a:rPr lang="zh-CN" altLang="en-US" sz="1000" dirty="0"/>
            </a:br>
            <a:r>
              <a:rPr lang="en-US" altLang="zh-CN" sz="1000" dirty="0"/>
              <a:t>    </a:t>
            </a:r>
            <a:r>
              <a:rPr lang="en-US" altLang="zh-CN" sz="1000"/>
              <a:t>•</a:t>
            </a:r>
            <a:r>
              <a:rPr lang="en-US" altLang="zh-CN" sz="1000" dirty="0"/>
              <a:t> </a:t>
            </a:r>
            <a:r>
              <a:rPr lang="zh-CN" altLang="en-US" sz="1000" dirty="0"/>
              <a:t>数据：可变长度，</a:t>
            </a:r>
            <a:r>
              <a:rPr lang="en-US" altLang="zh-CN" sz="1000" dirty="0"/>
              <a:t>IP</a:t>
            </a:r>
            <a:r>
              <a:rPr lang="zh-CN" altLang="en-US" sz="1000" dirty="0"/>
              <a:t>数据报有效负载</a:t>
            </a:r>
            <a:r>
              <a:rPr lang="en-US" altLang="zh-CN" sz="1000" dirty="0"/>
              <a:t>(</a:t>
            </a:r>
            <a:r>
              <a:rPr lang="zh-CN" altLang="en-US" sz="1000" dirty="0"/>
              <a:t>但不能超过最大传输单位</a:t>
            </a:r>
            <a:r>
              <a:rPr lang="en-US" altLang="zh-CN" sz="1000" dirty="0"/>
              <a:t>)</a:t>
            </a:r>
            <a:r>
              <a:rPr lang="zh-CN" altLang="en-US" sz="1000" dirty="0"/>
              <a:t>。</a:t>
            </a:r>
            <a:br>
              <a:rPr lang="zh-CN" altLang="en-US" sz="1000" dirty="0"/>
            </a:br>
            <a:endParaRPr lang="zh-CN" altLang="en-US" sz="10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11970" name="幻灯片图像占位符 238593"/>
          <p:cNvSpPr>
            <a:spLocks noRot="1" noTextEdit="1"/>
          </p:cNvSpPr>
          <p:nvPr>
            <p:ph type="sldImg"/>
          </p:nvPr>
        </p:nvSpPr>
        <p:spPr>
          <a:ln/>
        </p:spPr>
      </p:sp>
      <p:sp>
        <p:nvSpPr>
          <p:cNvPr id="211971" name="文本占位符 238594"/>
          <p:cNvSpPr>
            <a:spLocks noGrp="1"/>
          </p:cNvSpPr>
          <p:nvPr>
            <p:ph type="body"/>
          </p:nvPr>
        </p:nvSpPr>
        <p:spPr>
          <a:ln/>
        </p:spPr>
        <p:txBody>
          <a:bodyPr anchor="t"/>
          <a:p>
            <a:pPr lvl="0"/>
            <a:r>
              <a:rPr lang="en-US" altLang="zh-CN" dirty="0"/>
              <a:t>  </a:t>
            </a:r>
            <a:r>
              <a:rPr lang="en-US" altLang="zh-CN" dirty="0"/>
              <a:t>1) </a:t>
            </a:r>
            <a:r>
              <a:rPr lang="zh-CN" altLang="en-US" dirty="0"/>
              <a:t>主机</a:t>
            </a:r>
            <a:r>
              <a:rPr lang="en-US" altLang="zh-CN" dirty="0"/>
              <a:t>A</a:t>
            </a:r>
            <a:r>
              <a:rPr lang="zh-CN" altLang="en-US" dirty="0"/>
              <a:t>使用滑动窗口发送全部的四个段到主机</a:t>
            </a:r>
            <a:r>
              <a:rPr lang="en-US" altLang="zh-CN" dirty="0"/>
              <a:t>B</a:t>
            </a:r>
            <a:r>
              <a:rPr lang="zh-CN" altLang="en-US" dirty="0"/>
              <a:t>。这是第一步。不幸的是，只有段</a:t>
            </a:r>
            <a:r>
              <a:rPr lang="en-US" altLang="zh-CN" dirty="0"/>
              <a:t>l03</a:t>
            </a:r>
            <a:r>
              <a:rPr lang="zh-CN" altLang="en-US" dirty="0"/>
              <a:t>、</a:t>
            </a:r>
            <a:r>
              <a:rPr lang="en-US" altLang="zh-CN" dirty="0"/>
              <a:t>105</a:t>
            </a:r>
            <a:r>
              <a:rPr lang="zh-CN" altLang="en-US" dirty="0"/>
              <a:t>和</a:t>
            </a:r>
            <a:r>
              <a:rPr lang="en-US" altLang="zh-CN" dirty="0"/>
              <a:t>106</a:t>
            </a:r>
            <a:r>
              <a:rPr lang="zh-CN" altLang="en-US" dirty="0"/>
              <a:t>成功地到达了生机</a:t>
            </a:r>
            <a:r>
              <a:rPr lang="en-US" altLang="zh-CN" dirty="0"/>
              <a:t>B(</a:t>
            </a:r>
            <a:r>
              <a:rPr lang="zh-CN" altLang="en-US" dirty="0"/>
              <a:t>参看</a:t>
            </a:r>
            <a:r>
              <a:rPr lang="en-US" altLang="zh-CN" dirty="0"/>
              <a:t>②</a:t>
            </a:r>
            <a:r>
              <a:rPr lang="en-US" altLang="zh-CN" dirty="0"/>
              <a:t>)</a:t>
            </a:r>
            <a:r>
              <a:rPr lang="zh-CN" altLang="en-US" dirty="0"/>
              <a:t>。</a:t>
            </a:r>
            <a:br>
              <a:rPr lang="zh-CN" altLang="en-US" dirty="0"/>
            </a:br>
            <a:r>
              <a:rPr lang="en-US" altLang="zh-CN" dirty="0"/>
              <a:t>    </a:t>
            </a:r>
            <a:r>
              <a:rPr lang="en-US" altLang="zh-CN" dirty="0"/>
              <a:t>2) </a:t>
            </a:r>
            <a:r>
              <a:rPr lang="zh-CN" altLang="en-US" dirty="0"/>
              <a:t>因为段</a:t>
            </a:r>
            <a:r>
              <a:rPr lang="en-US" altLang="zh-CN" dirty="0"/>
              <a:t>103</a:t>
            </a:r>
            <a:r>
              <a:rPr lang="zh-CN" altLang="en-US" dirty="0"/>
              <a:t>和</a:t>
            </a:r>
            <a:r>
              <a:rPr lang="en-US" altLang="zh-CN" dirty="0"/>
              <a:t>104</a:t>
            </a:r>
            <a:r>
              <a:rPr lang="zh-CN" altLang="en-US" dirty="0"/>
              <a:t>是连续的，所以主机</a:t>
            </a:r>
            <a:r>
              <a:rPr lang="en-US" altLang="zh-CN" dirty="0"/>
              <a:t>B</a:t>
            </a:r>
            <a:r>
              <a:rPr lang="zh-CN" altLang="en-US" dirty="0"/>
              <a:t>返回一个确认给主机</a:t>
            </a:r>
            <a:r>
              <a:rPr lang="en-US" altLang="zh-CN" dirty="0"/>
              <a:t>A</a:t>
            </a:r>
            <a:r>
              <a:rPr lang="zh-CN" altLang="en-US" dirty="0"/>
              <a:t>，通知主机</a:t>
            </a:r>
            <a:r>
              <a:rPr lang="en-US" altLang="zh-CN" dirty="0"/>
              <a:t>A</a:t>
            </a:r>
            <a:r>
              <a:rPr lang="zh-CN" altLang="en-US" dirty="0"/>
              <a:t>它只成功地接收到了第</a:t>
            </a:r>
            <a:r>
              <a:rPr lang="en-US" altLang="zh-CN" dirty="0"/>
              <a:t>103</a:t>
            </a:r>
            <a:r>
              <a:rPr lang="zh-CN" altLang="en-US" dirty="0"/>
              <a:t>段，在它的确认中主机</a:t>
            </a:r>
            <a:r>
              <a:rPr lang="en-US" altLang="zh-CN" dirty="0"/>
              <a:t>B</a:t>
            </a:r>
            <a:r>
              <a:rPr lang="zh-CN" altLang="en-US" dirty="0"/>
              <a:t>使用它期待得到的下一个序列号作为确认</a:t>
            </a:r>
            <a:r>
              <a:rPr lang="en-US" altLang="zh-CN" dirty="0"/>
              <a:t>(</a:t>
            </a:r>
            <a:r>
              <a:rPr lang="zh-CN" altLang="en-US" dirty="0"/>
              <a:t>参看</a:t>
            </a:r>
            <a:r>
              <a:rPr lang="en-US" altLang="zh-CN" dirty="0"/>
              <a:t>③</a:t>
            </a:r>
            <a:r>
              <a:rPr lang="zh-CN" altLang="en-US" dirty="0"/>
              <a:t>通过给出序列号</a:t>
            </a:r>
            <a:r>
              <a:rPr lang="en-US" altLang="zh-CN" dirty="0"/>
              <a:t>104)</a:t>
            </a:r>
            <a:r>
              <a:rPr lang="zh-CN" altLang="en-US" dirty="0"/>
              <a:t>。</a:t>
            </a:r>
            <a:br>
              <a:rPr lang="zh-CN" altLang="en-US" dirty="0"/>
            </a:br>
            <a:r>
              <a:rPr lang="en-US" altLang="zh-CN" dirty="0"/>
              <a:t>    </a:t>
            </a:r>
            <a:r>
              <a:rPr lang="en-US" altLang="zh-CN" dirty="0"/>
              <a:t>3) </a:t>
            </a:r>
            <a:r>
              <a:rPr lang="zh-CN" altLang="en-US" dirty="0"/>
              <a:t>主机</a:t>
            </a:r>
            <a:r>
              <a:rPr lang="en-US" altLang="zh-CN" dirty="0"/>
              <a:t>A</a:t>
            </a:r>
            <a:r>
              <a:rPr lang="zh-CN" altLang="en-US" dirty="0"/>
              <a:t>接到主机</a:t>
            </a:r>
            <a:r>
              <a:rPr lang="en-US" altLang="zh-CN" dirty="0"/>
              <a:t>B</a:t>
            </a:r>
            <a:r>
              <a:rPr lang="zh-CN" altLang="en-US" dirty="0"/>
              <a:t>的报文后，重新发送段</a:t>
            </a:r>
            <a:r>
              <a:rPr lang="en-US" altLang="zh-CN" dirty="0"/>
              <a:t>104</a:t>
            </a:r>
            <a:r>
              <a:rPr lang="zh-CN" altLang="en-US" dirty="0"/>
              <a:t>、</a:t>
            </a:r>
            <a:r>
              <a:rPr lang="en-US" altLang="zh-CN" dirty="0"/>
              <a:t>105</a:t>
            </a:r>
            <a:r>
              <a:rPr lang="zh-CN" altLang="en-US" dirty="0"/>
              <a:t>和</a:t>
            </a:r>
            <a:r>
              <a:rPr lang="en-US" altLang="zh-CN" dirty="0"/>
              <a:t>106(</a:t>
            </a:r>
            <a:r>
              <a:rPr lang="zh-CN" altLang="en-US" dirty="0"/>
              <a:t>参看</a:t>
            </a:r>
            <a:r>
              <a:rPr lang="en-US" altLang="zh-CN" dirty="0"/>
              <a:t>④</a:t>
            </a:r>
            <a:r>
              <a:rPr lang="en-US" altLang="zh-CN" dirty="0"/>
              <a:t>)</a:t>
            </a:r>
            <a:r>
              <a:rPr lang="zh-CN" altLang="en-US" dirty="0"/>
              <a:t>。虽然主机</a:t>
            </a:r>
            <a:r>
              <a:rPr lang="en-US" altLang="zh-CN" dirty="0"/>
              <a:t>B</a:t>
            </a:r>
            <a:r>
              <a:rPr lang="zh-CN" altLang="en-US" dirty="0"/>
              <a:t>已经成功地收到了段</a:t>
            </a:r>
            <a:r>
              <a:rPr lang="en-US" altLang="zh-CN" dirty="0"/>
              <a:t>105</a:t>
            </a:r>
            <a:r>
              <a:rPr lang="zh-CN" altLang="en-US" dirty="0"/>
              <a:t>和</a:t>
            </a:r>
            <a:r>
              <a:rPr lang="en-US" altLang="zh-CN" dirty="0"/>
              <a:t>106</a:t>
            </a:r>
            <a:r>
              <a:rPr lang="zh-CN" altLang="en-US" dirty="0"/>
              <a:t>，但是根据协议规定，也必须重新发送。</a:t>
            </a:r>
            <a:br>
              <a:rPr lang="zh-CN" altLang="en-US" dirty="0"/>
            </a:br>
            <a:r>
              <a:rPr lang="en-US" altLang="zh-CN" dirty="0"/>
              <a:t>    </a:t>
            </a:r>
            <a:r>
              <a:rPr lang="en-US" altLang="zh-CN" dirty="0"/>
              <a:t>4) </a:t>
            </a:r>
            <a:r>
              <a:rPr lang="zh-CN" altLang="en-US" dirty="0"/>
              <a:t>当主机</a:t>
            </a:r>
            <a:r>
              <a:rPr lang="en-US" altLang="zh-CN" dirty="0"/>
              <a:t>2</a:t>
            </a:r>
            <a:r>
              <a:rPr lang="zh-CN" altLang="en-US" dirty="0"/>
              <a:t>成功地收到这些段以后．主机</a:t>
            </a:r>
            <a:r>
              <a:rPr lang="en-US" altLang="zh-CN" dirty="0"/>
              <a:t>B</a:t>
            </a:r>
            <a:r>
              <a:rPr lang="zh-CN" altLang="en-US" dirty="0"/>
              <a:t>返回一个确认给主机</a:t>
            </a:r>
            <a:r>
              <a:rPr lang="en-US" altLang="zh-CN" dirty="0"/>
              <a:t>A(</a:t>
            </a:r>
            <a:r>
              <a:rPr lang="zh-CN" altLang="en-US" dirty="0"/>
              <a:t>参看</a:t>
            </a:r>
            <a:r>
              <a:rPr lang="en-US" altLang="zh-CN" dirty="0"/>
              <a:t>⑥</a:t>
            </a:r>
            <a:r>
              <a:rPr lang="en-US" altLang="zh-CN" dirty="0"/>
              <a:t>)</a:t>
            </a:r>
            <a:r>
              <a:rPr lang="zh-CN" altLang="en-US" dirty="0"/>
              <a:t>，并根据序列号把它们重组成原来的数流。把它传输到高层应用程序。</a:t>
            </a:r>
            <a:br>
              <a:rPr lang="zh-CN" altLang="en-US" dirty="0"/>
            </a:br>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1186" name="幻灯片图像占位符 252929"/>
          <p:cNvSpPr>
            <a:spLocks noRot="1" noTextEdit="1"/>
          </p:cNvSpPr>
          <p:nvPr>
            <p:ph type="sldImg"/>
          </p:nvPr>
        </p:nvSpPr>
        <p:spPr>
          <a:ln/>
        </p:spPr>
      </p:sp>
      <p:sp>
        <p:nvSpPr>
          <p:cNvPr id="221187" name="文本占位符 252930"/>
          <p:cNvSpPr>
            <a:spLocks noGrp="1"/>
          </p:cNvSpPr>
          <p:nvPr>
            <p:ph type="body"/>
          </p:nvPr>
        </p:nvSpPr>
        <p:spPr>
          <a:ln/>
        </p:spPr>
        <p:txBody>
          <a:bodyPr anchor="t"/>
          <a:p>
            <a:pPr lvl="0"/>
            <a:r>
              <a:rPr lang="zh-CN" altLang="en-US" dirty="0"/>
              <a:t>并不负责重新发送丢失的或出错的数据信息，不对接收到的无序</a:t>
            </a:r>
            <a:r>
              <a:rPr lang="en-US" altLang="zh-CN" dirty="0"/>
              <a:t>IP</a:t>
            </a:r>
            <a:r>
              <a:rPr lang="zh-CN" altLang="en-US" dirty="0"/>
              <a:t>数据报重新排序，不消除重复的</a:t>
            </a:r>
            <a:r>
              <a:rPr lang="en-US" altLang="zh-CN" dirty="0"/>
              <a:t>IP</a:t>
            </a:r>
            <a:r>
              <a:rPr lang="zh-CN" altLang="en-US" dirty="0"/>
              <a:t>数据报，不对已收到数据报进行确认，也不负责建立或终止连接。 </a:t>
            </a:r>
            <a:endParaRPr lang="zh-CN" altLang="en-US" dirty="0"/>
          </a:p>
          <a:p>
            <a:pPr lvl="0"/>
            <a:r>
              <a:rPr lang="zh-CN" altLang="en-US" dirty="0"/>
              <a:t>基于</a:t>
            </a:r>
            <a:r>
              <a:rPr lang="en-US" altLang="zh-CN" dirty="0"/>
              <a:t>UDP</a:t>
            </a:r>
            <a:r>
              <a:rPr lang="zh-CN" altLang="en-US" dirty="0"/>
              <a:t>的常用应用层协议有：直接文件传输协议</a:t>
            </a:r>
            <a:r>
              <a:rPr lang="en-US" altLang="zh-CN" dirty="0"/>
              <a:t>TFTP</a:t>
            </a:r>
            <a:r>
              <a:rPr lang="zh-CN" altLang="en-US" dirty="0"/>
              <a:t>、</a:t>
            </a:r>
            <a:r>
              <a:rPr lang="en-US" altLang="zh-CN" dirty="0"/>
              <a:t> </a:t>
            </a:r>
            <a:r>
              <a:rPr lang="zh-CN" altLang="en-US" dirty="0"/>
              <a:t>简单网络管理协议</a:t>
            </a:r>
            <a:r>
              <a:rPr lang="en-US" altLang="zh-CN" dirty="0"/>
              <a:t>SNMP</a:t>
            </a:r>
            <a:r>
              <a:rPr lang="zh-CN" altLang="en-US" dirty="0"/>
              <a:t>、域名服务器</a:t>
            </a:r>
            <a:r>
              <a:rPr lang="en-US" altLang="zh-CN" dirty="0"/>
              <a:t>DNS</a:t>
            </a:r>
            <a:r>
              <a:rPr lang="zh-CN" altLang="en-US" dirty="0"/>
              <a:t>、路由信息协议</a:t>
            </a:r>
            <a:r>
              <a:rPr lang="en-US" altLang="zh-CN" dirty="0"/>
              <a:t>RIP</a:t>
            </a:r>
            <a:r>
              <a:rPr lang="zh-CN" altLang="en-US" dirty="0"/>
              <a:t>等</a:t>
            </a:r>
            <a:br>
              <a:rPr lang="zh-CN" altLang="en-US" dirty="0"/>
            </a:b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3234" name="幻灯片图像占位符 253953"/>
          <p:cNvSpPr>
            <a:spLocks noRot="1" noTextEdit="1"/>
          </p:cNvSpPr>
          <p:nvPr>
            <p:ph type="sldImg"/>
          </p:nvPr>
        </p:nvSpPr>
        <p:spPr>
          <a:ln/>
        </p:spPr>
      </p:sp>
      <p:sp>
        <p:nvSpPr>
          <p:cNvPr id="223235" name="文本占位符 253954"/>
          <p:cNvSpPr>
            <a:spLocks noGrp="1"/>
          </p:cNvSpPr>
          <p:nvPr>
            <p:ph type="body"/>
          </p:nvPr>
        </p:nvSpPr>
        <p:spPr>
          <a:ln/>
        </p:spPr>
        <p:txBody>
          <a:bodyPr anchor="t"/>
          <a:p>
            <a:pPr lvl="0"/>
            <a:r>
              <a:rPr lang="en-US" altLang="zh-CN"/>
              <a:t>•</a:t>
            </a:r>
            <a:r>
              <a:rPr lang="en-US" altLang="zh-CN" dirty="0"/>
              <a:t> </a:t>
            </a:r>
            <a:r>
              <a:rPr lang="zh-CN" altLang="en-US" dirty="0"/>
              <a:t>源端口：</a:t>
            </a:r>
            <a:r>
              <a:rPr lang="en-US" altLang="zh-CN" dirty="0"/>
              <a:t>16</a:t>
            </a:r>
            <a:r>
              <a:rPr lang="zh-CN" altLang="en-US" dirty="0"/>
              <a:t>位，发送方的</a:t>
            </a:r>
            <a:r>
              <a:rPr lang="en-US" altLang="zh-CN" dirty="0"/>
              <a:t>UDP</a:t>
            </a:r>
            <a:r>
              <a:rPr lang="zh-CN" altLang="en-US" dirty="0"/>
              <a:t>端口号，该字段可选，不使用，则意味着无须目标主机回复，并全部被填充为</a:t>
            </a:r>
            <a:r>
              <a:rPr lang="en-US" altLang="zh-CN" dirty="0"/>
              <a:t>0</a:t>
            </a:r>
            <a:r>
              <a:rPr lang="zh-CN" altLang="en-US" dirty="0"/>
              <a:t>。</a:t>
            </a:r>
            <a:br>
              <a:rPr lang="zh-CN" altLang="en-US" dirty="0"/>
            </a:br>
            <a:r>
              <a:rPr lang="en-US" altLang="zh-CN" dirty="0"/>
              <a:t>    </a:t>
            </a:r>
            <a:r>
              <a:rPr lang="en-US" altLang="zh-CN"/>
              <a:t>•</a:t>
            </a:r>
            <a:r>
              <a:rPr lang="en-US" altLang="zh-CN" dirty="0"/>
              <a:t> </a:t>
            </a:r>
            <a:r>
              <a:rPr lang="zh-CN" altLang="en-US" dirty="0"/>
              <a:t>目的端口：</a:t>
            </a:r>
            <a:r>
              <a:rPr lang="en-US" altLang="zh-CN" dirty="0"/>
              <a:t>16</a:t>
            </a:r>
            <a:r>
              <a:rPr lang="zh-CN" altLang="en-US" dirty="0"/>
              <a:t>位，接收方的</a:t>
            </a:r>
            <a:r>
              <a:rPr lang="en-US" altLang="zh-CN" dirty="0"/>
              <a:t>UDP</a:t>
            </a:r>
            <a:r>
              <a:rPr lang="zh-CN" altLang="en-US" dirty="0"/>
              <a:t>端口号。</a:t>
            </a:r>
            <a:br>
              <a:rPr lang="zh-CN" altLang="en-US" dirty="0"/>
            </a:br>
            <a:r>
              <a:rPr lang="en-US" altLang="zh-CN" dirty="0"/>
              <a:t>    </a:t>
            </a:r>
            <a:r>
              <a:rPr lang="en-US" altLang="zh-CN"/>
              <a:t>•</a:t>
            </a:r>
            <a:r>
              <a:rPr lang="en-US" altLang="zh-CN" dirty="0"/>
              <a:t> </a:t>
            </a:r>
            <a:r>
              <a:rPr lang="zh-CN" altLang="en-US" dirty="0"/>
              <a:t>长度：</a:t>
            </a:r>
            <a:r>
              <a:rPr lang="en-US" altLang="zh-CN" dirty="0"/>
              <a:t>16</a:t>
            </a:r>
            <a:r>
              <a:rPr lang="zh-CN" altLang="en-US" dirty="0"/>
              <a:t>位，包括</a:t>
            </a:r>
            <a:r>
              <a:rPr lang="en-US" altLang="zh-CN" dirty="0"/>
              <a:t>UDP</a:t>
            </a:r>
            <a:r>
              <a:rPr lang="zh-CN" altLang="en-US" dirty="0"/>
              <a:t>报头和数据在内的报文长度，以字节为单位。</a:t>
            </a:r>
            <a:br>
              <a:rPr lang="zh-CN" altLang="en-US" dirty="0"/>
            </a:br>
            <a:r>
              <a:rPr lang="en-US" altLang="zh-CN" dirty="0"/>
              <a:t>    </a:t>
            </a:r>
            <a:r>
              <a:rPr lang="en-US" altLang="zh-CN"/>
              <a:t>•</a:t>
            </a:r>
            <a:r>
              <a:rPr lang="en-US" altLang="zh-CN" dirty="0"/>
              <a:t> </a:t>
            </a:r>
            <a:r>
              <a:rPr lang="zh-CN" altLang="en-US" dirty="0"/>
              <a:t>校验和：</a:t>
            </a:r>
            <a:r>
              <a:rPr lang="en-US" altLang="zh-CN" dirty="0"/>
              <a:t>16</a:t>
            </a:r>
            <a:r>
              <a:rPr lang="zh-CN" altLang="en-US" dirty="0"/>
              <a:t>位，对</a:t>
            </a:r>
            <a:r>
              <a:rPr lang="en-US" altLang="zh-CN" dirty="0"/>
              <a:t>UDP</a:t>
            </a:r>
            <a:r>
              <a:rPr lang="zh-CN" altLang="en-US" dirty="0"/>
              <a:t>报头进行检验。该字段为</a:t>
            </a:r>
            <a:r>
              <a:rPr lang="en-US" altLang="zh-CN" dirty="0"/>
              <a:t>0</a:t>
            </a:r>
            <a:r>
              <a:rPr lang="zh-CN" altLang="en-US" dirty="0"/>
              <a:t>时。表示发送方未对该</a:t>
            </a:r>
            <a:r>
              <a:rPr lang="en-US" altLang="zh-CN" dirty="0"/>
              <a:t>UDP</a:t>
            </a:r>
            <a:r>
              <a:rPr lang="zh-CN" altLang="en-US" dirty="0"/>
              <a:t>数据报提供检验和。</a:t>
            </a:r>
            <a:br>
              <a:rPr lang="zh-CN" altLang="en-US" dirty="0"/>
            </a:br>
            <a:r>
              <a:rPr lang="en-US" altLang="zh-CN" dirty="0"/>
              <a:t>    </a:t>
            </a:r>
            <a:r>
              <a:rPr lang="en-US" altLang="zh-CN"/>
              <a:t>•</a:t>
            </a:r>
            <a:r>
              <a:rPr lang="en-US" altLang="zh-CN" dirty="0"/>
              <a:t> UDP</a:t>
            </a:r>
            <a:r>
              <a:rPr lang="zh-CN" altLang="en-US" dirty="0"/>
              <a:t>数据的有效负载：该变长字段包括使用</a:t>
            </a:r>
            <a:r>
              <a:rPr lang="en-US" altLang="zh-CN" dirty="0"/>
              <a:t>UDP</a:t>
            </a:r>
            <a:r>
              <a:rPr lang="zh-CN" altLang="en-US" dirty="0"/>
              <a:t>进行传输的高层应用程序的数据。</a:t>
            </a:r>
            <a:br>
              <a:rPr lang="zh-CN" altLang="en-US" dirty="0"/>
            </a:b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578" name="幻灯片图像占位符 45057"/>
          <p:cNvSpPr>
            <a:spLocks noRot="1" noTextEdit="1"/>
          </p:cNvSpPr>
          <p:nvPr>
            <p:ph type="sldImg"/>
          </p:nvPr>
        </p:nvSpPr>
        <p:spPr>
          <a:ln/>
        </p:spPr>
      </p:sp>
      <p:sp>
        <p:nvSpPr>
          <p:cNvPr id="24579" name="文本占位符 45058"/>
          <p:cNvSpPr>
            <a:spLocks noGrp="1"/>
          </p:cNvSpPr>
          <p:nvPr>
            <p:ph type="body"/>
          </p:nvPr>
        </p:nvSpPr>
        <p:spPr>
          <a:ln/>
        </p:spPr>
        <p:txBody>
          <a:bodyPr anchor="t"/>
          <a:p>
            <a:pPr lvl="0"/>
            <a:r>
              <a:rPr lang="zh-CN" altLang="en-US" dirty="0"/>
              <a:t>网形网络：也叫分布式网络，网中无中心计算机，每个节点机都有多条线路与其他节点相连，从而增加了迂回通路。网形网络具有可靠性高，节点共享资源容易、可改善线路的信息流量分配及负荷均衡，可选择最佳路径，传输延时小等优点，但也存在其控制和管理复杂、软件复杂、布线工程量大、建设成本高等缺点。</a:t>
            </a:r>
            <a:endParaRPr lang="zh-CN" altLang="en-US" dirty="0"/>
          </a:p>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26306" name="幻灯片图像占位符 254977"/>
          <p:cNvSpPr>
            <a:spLocks noRot="1" noTextEdit="1"/>
          </p:cNvSpPr>
          <p:nvPr>
            <p:ph type="sldImg"/>
          </p:nvPr>
        </p:nvSpPr>
        <p:spPr>
          <a:ln/>
        </p:spPr>
      </p:sp>
      <p:sp>
        <p:nvSpPr>
          <p:cNvPr id="226307" name="文本占位符 254978"/>
          <p:cNvSpPr>
            <a:spLocks noGrp="1"/>
          </p:cNvSpPr>
          <p:nvPr>
            <p:ph type="body"/>
          </p:nvPr>
        </p:nvSpPr>
        <p:spPr>
          <a:ln/>
        </p:spPr>
        <p:txBody>
          <a:bodyPr anchor="t"/>
          <a:p>
            <a:pPr lvl="0"/>
            <a:r>
              <a:rPr lang="en-US" altLang="zh-CN" dirty="0"/>
              <a:t>FTP&gt; !NETSTAT</a:t>
            </a:r>
            <a:br>
              <a:rPr lang="en-US" altLang="zh-CN" dirty="0"/>
            </a:br>
            <a:r>
              <a:rPr lang="en-US" altLang="zh-CN" dirty="0"/>
              <a:t>     </a:t>
            </a:r>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0642" name="幻灯片图像占位符 269313"/>
          <p:cNvSpPr>
            <a:spLocks noRot="1" noTextEdit="1"/>
          </p:cNvSpPr>
          <p:nvPr>
            <p:ph type="sldImg"/>
          </p:nvPr>
        </p:nvSpPr>
        <p:spPr>
          <a:ln/>
        </p:spPr>
      </p:sp>
      <p:sp>
        <p:nvSpPr>
          <p:cNvPr id="240643" name="文本占位符 269314"/>
          <p:cNvSpPr>
            <a:spLocks noGrp="1"/>
          </p:cNvSpPr>
          <p:nvPr>
            <p:ph type="body"/>
          </p:nvPr>
        </p:nvSpPr>
        <p:spPr>
          <a:ln/>
        </p:spPr>
        <p:txBody>
          <a:bodyPr anchor="t"/>
          <a:p>
            <a:pPr lvl="0"/>
            <a:r>
              <a:rPr lang="en-US" altLang="zh-CN" dirty="0"/>
              <a:t>HELO    </a:t>
            </a:r>
            <a:r>
              <a:rPr lang="zh-CN" altLang="en-US" dirty="0"/>
              <a:t>客户机用来标识自己</a:t>
            </a:r>
            <a:endParaRPr lang="zh-CN" altLang="en-US" dirty="0"/>
          </a:p>
          <a:p>
            <a:pPr lvl="0"/>
            <a:r>
              <a:rPr lang="en-US" altLang="zh-CN" dirty="0"/>
              <a:t>MAIL FROM </a:t>
            </a:r>
            <a:r>
              <a:rPr lang="zh-CN" altLang="en-US" dirty="0"/>
              <a:t>客户机用来标识发信人</a:t>
            </a:r>
            <a:endParaRPr lang="zh-CN" altLang="en-US"/>
          </a:p>
          <a:p>
            <a:pPr lvl="0"/>
            <a:r>
              <a:rPr lang="en-US" altLang="zh-CN" dirty="0"/>
              <a:t>RCPT TO  </a:t>
            </a:r>
            <a:r>
              <a:rPr lang="zh-CN" altLang="en-US" dirty="0"/>
              <a:t>客户机用来标识预期收信人</a:t>
            </a:r>
            <a:endParaRPr lang="zh-CN" altLang="en-US"/>
          </a:p>
          <a:p>
            <a:pPr lvl="0"/>
            <a:r>
              <a:rPr lang="en-US" altLang="zh-CN" dirty="0"/>
              <a:t>DATA   </a:t>
            </a:r>
            <a:r>
              <a:rPr lang="zh-CN" altLang="en-US" dirty="0"/>
              <a:t>发送真正的报文</a:t>
            </a:r>
            <a:endParaRPr lang="zh-CN" altLang="en-US" dirty="0"/>
          </a:p>
          <a:p>
            <a:pPr lvl="0"/>
            <a:r>
              <a:rPr lang="en-US" altLang="zh-CN" dirty="0"/>
              <a:t>QUIT  </a:t>
            </a:r>
            <a:r>
              <a:rPr lang="zh-CN" altLang="en-US" dirty="0"/>
              <a:t>结束报文</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5762" name="幻灯片图像占位符 273409"/>
          <p:cNvSpPr>
            <a:spLocks noRot="1" noTextEdit="1"/>
          </p:cNvSpPr>
          <p:nvPr>
            <p:ph type="sldImg"/>
          </p:nvPr>
        </p:nvSpPr>
        <p:spPr>
          <a:ln/>
        </p:spPr>
      </p:sp>
      <p:sp>
        <p:nvSpPr>
          <p:cNvPr id="245763" name="文本占位符 273410"/>
          <p:cNvSpPr>
            <a:spLocks noGrp="1"/>
          </p:cNvSpPr>
          <p:nvPr>
            <p:ph type="body"/>
          </p:nvPr>
        </p:nvSpPr>
        <p:spPr>
          <a:ln/>
        </p:spPr>
        <p:txBody>
          <a:bodyPr anchor="t"/>
          <a:p>
            <a:pPr lvl="0"/>
            <a:r>
              <a:rPr lang="zh-CN" altLang="en-US" dirty="0"/>
              <a:t>这个附件必须使用</a:t>
            </a:r>
            <a:r>
              <a:rPr lang="en-US" altLang="zh-CN" err="1"/>
              <a:t>BinHex</a:t>
            </a:r>
            <a:r>
              <a:rPr lang="zh-CN" altLang="en-US" dirty="0"/>
              <a:t>、</a:t>
            </a:r>
            <a:r>
              <a:rPr lang="en-US" altLang="zh-CN" dirty="0"/>
              <a:t>uuencode</a:t>
            </a:r>
            <a:r>
              <a:rPr lang="zh-CN" altLang="en-US" dirty="0"/>
              <a:t>或</a:t>
            </a:r>
            <a:r>
              <a:rPr lang="en-US" altLang="zh-CN" dirty="0"/>
              <a:t>MIME</a:t>
            </a:r>
            <a:r>
              <a:rPr lang="zh-CN" altLang="en-US" dirty="0"/>
              <a:t>加以编码 </a:t>
            </a: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48834" name="幻灯片图像占位符 278529"/>
          <p:cNvSpPr>
            <a:spLocks noRot="1" noTextEdit="1"/>
          </p:cNvSpPr>
          <p:nvPr>
            <p:ph type="sldImg"/>
          </p:nvPr>
        </p:nvSpPr>
        <p:spPr>
          <a:ln/>
        </p:spPr>
      </p:sp>
      <p:sp>
        <p:nvSpPr>
          <p:cNvPr id="248835" name="文本占位符 278530"/>
          <p:cNvSpPr>
            <a:spLocks noGrp="1"/>
          </p:cNvSpPr>
          <p:nvPr>
            <p:ph type="body"/>
          </p:nvPr>
        </p:nvSpPr>
        <p:spPr>
          <a:ln/>
        </p:spPr>
        <p:txBody>
          <a:bodyPr anchor="t"/>
          <a:p>
            <a:pPr lvl="0"/>
            <a:r>
              <a:rPr lang="en-US" altLang="zh-CN" dirty="0"/>
              <a:t>  </a:t>
            </a:r>
            <a:r>
              <a:rPr lang="zh-CN" altLang="en-US" dirty="0"/>
              <a:t>这次会话连接到名叫</a:t>
            </a:r>
            <a:r>
              <a:rPr lang="en-US" altLang="zh-CN" err="1"/>
              <a:t>mail.escape.ca</a:t>
            </a:r>
            <a:r>
              <a:rPr lang="zh-CN" altLang="en-US" dirty="0"/>
              <a:t>的</a:t>
            </a:r>
            <a:r>
              <a:rPr lang="en-US" altLang="zh-CN" dirty="0"/>
              <a:t>SMTP</a:t>
            </a:r>
            <a:r>
              <a:rPr lang="zh-CN" altLang="en-US" dirty="0"/>
              <a:t>服务器上去。一旦连接好后，发出“</a:t>
            </a:r>
            <a:r>
              <a:rPr lang="en-US" altLang="zh-CN" dirty="0"/>
              <a:t>HELO”</a:t>
            </a:r>
            <a:r>
              <a:rPr lang="zh-CN" altLang="en-US" dirty="0"/>
              <a:t>命令，开始了一个</a:t>
            </a:r>
            <a:r>
              <a:rPr lang="en-US" altLang="zh-CN" dirty="0"/>
              <a:t>SMTP</a:t>
            </a:r>
            <a:r>
              <a:rPr lang="zh-CN" altLang="en-US" dirty="0"/>
              <a:t>会话。当</a:t>
            </a:r>
            <a:r>
              <a:rPr lang="en-US" altLang="zh-CN" dirty="0"/>
              <a:t>SMTP</a:t>
            </a:r>
            <a:r>
              <a:rPr lang="zh-CN" altLang="en-US" dirty="0"/>
              <a:t>会话建立之后，一个消息从</a:t>
            </a:r>
            <a:r>
              <a:rPr lang="en-US" altLang="zh-CN" err="1"/>
              <a:t>bkomar@escape.ca</a:t>
            </a:r>
            <a:r>
              <a:rPr lang="zh-CN" altLang="en-US" dirty="0"/>
              <a:t>发给</a:t>
            </a:r>
            <a:r>
              <a:rPr lang="en-US" altLang="zh-CN" err="1"/>
              <a:t>bkomar@online-ca.com</a:t>
            </a:r>
            <a:r>
              <a:rPr lang="zh-CN" altLang="en-US" dirty="0"/>
              <a:t>。这个消息发送的主题为“</a:t>
            </a:r>
            <a:r>
              <a:rPr lang="en-US" altLang="zh-CN" dirty="0"/>
              <a:t>This is a test”</a:t>
            </a:r>
            <a:r>
              <a:rPr lang="zh-CN" altLang="en-US" dirty="0"/>
              <a:t>。 客户在发出“</a:t>
            </a:r>
            <a:r>
              <a:rPr lang="en-US" altLang="zh-CN" dirty="0"/>
              <a:t>DATA”</a:t>
            </a:r>
            <a:r>
              <a:rPr lang="zh-CN" altLang="en-US" dirty="0"/>
              <a:t>命令后，服务器回应了一个中间代码“</a:t>
            </a:r>
            <a:r>
              <a:rPr lang="en-US" altLang="zh-CN" dirty="0"/>
              <a:t>354”</a:t>
            </a:r>
            <a:r>
              <a:rPr lang="zh-CN" altLang="en-US" dirty="0"/>
              <a:t>告诉客户以“</a:t>
            </a:r>
            <a:r>
              <a:rPr lang="en-US" altLang="zh-CN" dirty="0"/>
              <a:t>.”</a:t>
            </a:r>
            <a:r>
              <a:rPr lang="zh-CN" altLang="en-US" dirty="0"/>
              <a:t>结束消息。为了表示消息的结束，客户按照</a:t>
            </a:r>
            <a:r>
              <a:rPr lang="en-US" altLang="zh-CN" dirty="0"/>
              <a:t>SMTP</a:t>
            </a:r>
            <a:r>
              <a:rPr lang="zh-CN" altLang="en-US" dirty="0"/>
              <a:t>服务器所所要求的，在消息结束后输入了一个句号。</a:t>
            </a:r>
            <a:br>
              <a:rPr lang="zh-CN" altLang="en-US" dirty="0"/>
            </a:b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27650" name="幻灯片图像占位符 135169"/>
          <p:cNvSpPr>
            <a:spLocks noRot="1" noTextEdit="1"/>
          </p:cNvSpPr>
          <p:nvPr>
            <p:ph type="sldImg"/>
          </p:nvPr>
        </p:nvSpPr>
        <p:spPr>
          <a:ln/>
        </p:spPr>
      </p:sp>
      <p:sp>
        <p:nvSpPr>
          <p:cNvPr id="27651" name="文本占位符 135170"/>
          <p:cNvSpPr>
            <a:spLocks noGrp="1"/>
          </p:cNvSpPr>
          <p:nvPr>
            <p:ph type="body"/>
          </p:nvPr>
        </p:nvSpPr>
        <p:spPr>
          <a:ln/>
        </p:spPr>
        <p:txBody>
          <a:bodyPr anchor="t"/>
          <a:p>
            <a:pPr lvl="0"/>
            <a:r>
              <a:rPr lang="en-US" altLang="zh-CN" dirty="0"/>
              <a:t>1</a:t>
            </a:r>
            <a:r>
              <a:rPr lang="zh-CN" altLang="en-US" dirty="0"/>
              <a:t>）一类线：主要用于传输语音</a:t>
            </a:r>
            <a:r>
              <a:rPr lang="en-US" altLang="zh-CN" dirty="0"/>
              <a:t>.</a:t>
            </a:r>
            <a:r>
              <a:rPr lang="zh-CN" altLang="en-US" dirty="0"/>
              <a:t>不同于数据传输。 </a:t>
            </a:r>
            <a:br>
              <a:rPr lang="zh-CN" altLang="en-US" dirty="0"/>
            </a:br>
            <a:r>
              <a:rPr lang="en-US" altLang="zh-CN" dirty="0"/>
              <a:t>2</a:t>
            </a:r>
            <a:r>
              <a:rPr lang="zh-CN" altLang="en-US" dirty="0"/>
              <a:t>）二类线：用于语音传输和最高传输速率</a:t>
            </a:r>
            <a:r>
              <a:rPr lang="en-US" altLang="zh-CN" dirty="0"/>
              <a:t>4Mbps</a:t>
            </a:r>
            <a:r>
              <a:rPr lang="zh-CN" altLang="en-US" dirty="0"/>
              <a:t>的数据传输，常见于使用</a:t>
            </a:r>
            <a:r>
              <a:rPr lang="en-US" altLang="zh-CN" dirty="0"/>
              <a:t>4MBPS</a:t>
            </a:r>
            <a:r>
              <a:rPr lang="zh-CN" altLang="en-US" dirty="0"/>
              <a:t>规范令牌传递协议的旧的令牌</a:t>
            </a:r>
            <a:br>
              <a:rPr lang="zh-CN" altLang="en-US" dirty="0"/>
            </a:br>
            <a:r>
              <a:rPr lang="en-US" altLang="zh-CN" dirty="0"/>
              <a:t>3</a:t>
            </a:r>
            <a:r>
              <a:rPr lang="zh-CN" altLang="en-US" dirty="0"/>
              <a:t>）三类线：用于语音传输及最高传输速率为</a:t>
            </a:r>
            <a:r>
              <a:rPr lang="en-US" altLang="zh-CN" dirty="0"/>
              <a:t>10Mbps</a:t>
            </a:r>
            <a:r>
              <a:rPr lang="zh-CN" altLang="en-US" dirty="0"/>
              <a:t>的数据传输主要用于</a:t>
            </a:r>
            <a:r>
              <a:rPr lang="en-US" altLang="zh-CN" dirty="0"/>
              <a:t>10BASE--T</a:t>
            </a:r>
            <a:r>
              <a:rPr lang="zh-CN" altLang="en-US" dirty="0"/>
              <a:t>。 </a:t>
            </a:r>
            <a:br>
              <a:rPr lang="zh-CN" altLang="en-US" dirty="0"/>
            </a:br>
            <a:r>
              <a:rPr lang="en-US" altLang="zh-CN" dirty="0"/>
              <a:t>4</a:t>
            </a:r>
            <a:r>
              <a:rPr lang="zh-CN" altLang="en-US" dirty="0"/>
              <a:t>）四类线：用于语音传输和最高传输速率</a:t>
            </a:r>
            <a:r>
              <a:rPr lang="en-US" altLang="zh-CN" dirty="0"/>
              <a:t>16Mbps</a:t>
            </a:r>
            <a:r>
              <a:rPr lang="zh-CN" altLang="en-US" dirty="0"/>
              <a:t>的数据传输主要用于基于令牌的局域网和 </a:t>
            </a:r>
            <a:r>
              <a:rPr lang="en-US" altLang="zh-CN" dirty="0"/>
              <a:t>10BASE-T/100BASE-T</a:t>
            </a:r>
            <a:r>
              <a:rPr lang="zh-CN" altLang="en-US" dirty="0"/>
              <a:t>。 </a:t>
            </a:r>
            <a:br>
              <a:rPr lang="zh-CN" altLang="en-US" dirty="0"/>
            </a:br>
            <a:r>
              <a:rPr lang="en-US" altLang="zh-CN" dirty="0"/>
              <a:t>5</a:t>
            </a:r>
            <a:r>
              <a:rPr lang="zh-CN" altLang="en-US" dirty="0"/>
              <a:t>）五类线：该类电缆增加了绕线密度，外套一种高质量的绝缘材料，传输率为</a:t>
            </a:r>
            <a:r>
              <a:rPr lang="en-US" altLang="zh-CN" dirty="0"/>
              <a:t>100MHz</a:t>
            </a:r>
            <a:r>
              <a:rPr lang="zh-CN" altLang="en-US" dirty="0"/>
              <a:t>，用于语音传输和最高传输速率为</a:t>
            </a:r>
            <a:r>
              <a:rPr lang="en-US" altLang="zh-CN" dirty="0"/>
              <a:t>10Mbps</a:t>
            </a:r>
            <a:r>
              <a:rPr lang="zh-CN" altLang="en-US" dirty="0"/>
              <a:t>的数据传输，主要用于</a:t>
            </a:r>
            <a:r>
              <a:rPr lang="en-US" altLang="zh-CN" dirty="0"/>
              <a:t>100BASE-T</a:t>
            </a:r>
            <a:r>
              <a:rPr lang="zh-CN" altLang="en-US" dirty="0"/>
              <a:t>和</a:t>
            </a:r>
            <a:r>
              <a:rPr lang="en-US" altLang="zh-CN" dirty="0"/>
              <a:t>10BASE-T</a:t>
            </a:r>
            <a:r>
              <a:rPr lang="zh-CN" altLang="en-US" dirty="0"/>
              <a:t>网络。这是最常用的以太网电缆。 </a:t>
            </a:r>
            <a:br>
              <a:rPr lang="zh-CN" altLang="en-US" dirty="0"/>
            </a:br>
            <a:r>
              <a:rPr lang="en-US" altLang="zh-CN" dirty="0"/>
              <a:t>6</a:t>
            </a:r>
            <a:r>
              <a:rPr lang="zh-CN" altLang="en-US" dirty="0"/>
              <a:t>）超五类线：超</a:t>
            </a:r>
            <a:r>
              <a:rPr lang="en-US" altLang="zh-CN" dirty="0"/>
              <a:t>5</a:t>
            </a:r>
            <a:r>
              <a:rPr lang="zh-CN" altLang="en-US" dirty="0"/>
              <a:t>类具有衰减小，串扰少，主要用于千兆位以太网（</a:t>
            </a:r>
            <a:r>
              <a:rPr lang="en-US" altLang="zh-CN" dirty="0"/>
              <a:t>1000Mbps</a:t>
            </a:r>
            <a:r>
              <a:rPr lang="zh-CN" altLang="en-US" dirty="0"/>
              <a:t>）。 </a:t>
            </a:r>
            <a:br>
              <a:rPr lang="zh-CN" altLang="en-US" dirty="0"/>
            </a:br>
            <a:r>
              <a:rPr lang="en-US" altLang="zh-CN" dirty="0"/>
              <a:t>7</a:t>
            </a:r>
            <a:r>
              <a:rPr lang="zh-CN" altLang="en-US" dirty="0"/>
              <a:t>）六类线：提供</a:t>
            </a:r>
            <a:r>
              <a:rPr lang="en-US" altLang="zh-CN" dirty="0"/>
              <a:t>2</a:t>
            </a:r>
            <a:r>
              <a:rPr lang="zh-CN" altLang="en-US" dirty="0"/>
              <a:t>倍于超五类的带宽。六类布线的传输性能远远高于超五类标准，最适用于传输速率高于</a:t>
            </a:r>
            <a:r>
              <a:rPr lang="en-US" altLang="zh-CN" dirty="0"/>
              <a:t>1Gbps</a:t>
            </a:r>
            <a:r>
              <a:rPr lang="zh-CN" altLang="en-US" dirty="0"/>
              <a:t>的应用。六类与超五类的一个重要的不同点在于：改善了在串扰以及回波损耗方面的性能，对于新一代全双工的高速网络应用而言，优良的回波损耗性能是极重要的。六类标准中取消了基本链路模型，布线标准采用星形的拓扑结构，要求的布线距离为：永久链路的长度不能超过</a:t>
            </a:r>
            <a:r>
              <a:rPr lang="en-US" altLang="zh-CN" dirty="0"/>
              <a:t>90m</a:t>
            </a:r>
            <a:r>
              <a:rPr lang="zh-CN" altLang="en-US" dirty="0"/>
              <a:t>，信道长度不能超过</a:t>
            </a:r>
            <a:r>
              <a:rPr lang="en-US" altLang="zh-CN" dirty="0"/>
              <a:t>100m</a:t>
            </a:r>
            <a:r>
              <a:rPr lang="zh-CN" altLang="en-US" dirty="0"/>
              <a:t>。 </a:t>
            </a:r>
            <a:br>
              <a:rPr lang="zh-CN" altLang="en-US" dirty="0"/>
            </a:b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49154" name="幻灯片图像占位符 69633"/>
          <p:cNvSpPr>
            <a:spLocks noRot="1" noTextEdit="1"/>
          </p:cNvSpPr>
          <p:nvPr>
            <p:ph type="sldImg"/>
          </p:nvPr>
        </p:nvSpPr>
        <p:spPr>
          <a:ln/>
        </p:spPr>
      </p:sp>
      <p:sp>
        <p:nvSpPr>
          <p:cNvPr id="49155" name="文本占位符 69634"/>
          <p:cNvSpPr>
            <a:spLocks noGrp="1"/>
          </p:cNvSpPr>
          <p:nvPr>
            <p:ph type="body"/>
          </p:nvPr>
        </p:nvSpPr>
        <p:spPr>
          <a:ln/>
        </p:spPr>
        <p:txBody>
          <a:bodyPr anchor="t"/>
          <a:p>
            <a:pPr lvl="0"/>
            <a:r>
              <a:rPr lang="zh-CN" altLang="en-US" dirty="0"/>
              <a:t>信号带宽：信号通常以电磁波的形式传送的，电磁波有一定的频率范围，该频率范围称作该信号带宽。</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53250" name="幻灯片图像占位符 72705"/>
          <p:cNvSpPr>
            <a:spLocks noRot="1" noTextEdit="1"/>
          </p:cNvSpPr>
          <p:nvPr>
            <p:ph type="sldImg"/>
          </p:nvPr>
        </p:nvSpPr>
        <p:spPr>
          <a:ln/>
        </p:spPr>
      </p:sp>
      <p:sp>
        <p:nvSpPr>
          <p:cNvPr id="53251" name="文本占位符 72706"/>
          <p:cNvSpPr>
            <a:spLocks noGrp="1"/>
          </p:cNvSpPr>
          <p:nvPr>
            <p:ph type="body"/>
          </p:nvPr>
        </p:nvSpPr>
        <p:spPr>
          <a:ln/>
        </p:spPr>
        <p:txBody>
          <a:bodyPr anchor="t"/>
          <a:p>
            <a:pPr lvl="0"/>
            <a:r>
              <a:rPr lang="zh-CN" altLang="en-US" dirty="0"/>
              <a:t>由于计算机内部操作多为并行，采用串行传输时，发送端通过并</a:t>
            </a:r>
            <a:r>
              <a:rPr lang="en-US" altLang="zh-CN" dirty="0"/>
              <a:t>/</a:t>
            </a:r>
            <a:r>
              <a:rPr lang="zh-CN" altLang="en-US" dirty="0"/>
              <a:t>串转换装置将并行数据位流转换成串行数据位流，将其送到信道上传送，在接收端又通过串</a:t>
            </a:r>
            <a:r>
              <a:rPr lang="en-US" altLang="zh-CN" dirty="0"/>
              <a:t>/</a:t>
            </a:r>
            <a:r>
              <a:rPr lang="zh-CN" altLang="en-US" dirty="0"/>
              <a:t>并转换，还原成</a:t>
            </a:r>
            <a:r>
              <a:rPr lang="en-US" altLang="zh-CN" dirty="0"/>
              <a:t>8</a:t>
            </a:r>
            <a:r>
              <a:rPr lang="zh-CN" altLang="en-US" dirty="0"/>
              <a:t>位并行数据流。</a:t>
            </a:r>
            <a:br>
              <a:rPr lang="zh-CN" altLang="en-US" dirty="0"/>
            </a:b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66562" name="幻灯片图像占位符 88065"/>
          <p:cNvSpPr>
            <a:spLocks noRot="1" noTextEdit="1"/>
          </p:cNvSpPr>
          <p:nvPr>
            <p:ph type="sldImg"/>
          </p:nvPr>
        </p:nvSpPr>
        <p:spPr>
          <a:ln/>
        </p:spPr>
      </p:sp>
      <p:sp>
        <p:nvSpPr>
          <p:cNvPr id="66563" name="文本占位符 88066"/>
          <p:cNvSpPr>
            <a:spLocks noGrp="1"/>
          </p:cNvSpPr>
          <p:nvPr>
            <p:ph type="body"/>
          </p:nvPr>
        </p:nvSpPr>
        <p:spPr>
          <a:ln/>
        </p:spPr>
        <p:txBody>
          <a:bodyPr anchor="t"/>
          <a:p>
            <a:pPr lvl="0"/>
            <a:r>
              <a:rPr lang="zh-CN" altLang="en-US" dirty="0"/>
              <a:t>发送站在发送一个报文时，把目的地址附加在报文上，途经的网络节点根据报文上的目的地址信息，把报文发送到下一个节点，直到目的站点。每个节点在收下报文后，暂存并检查有无错误，然后利用路由信息找出下一个节点的地址</a:t>
            </a:r>
            <a:r>
              <a:rPr lang="en-US" altLang="zh-CN" dirty="0"/>
              <a:t>,</a:t>
            </a:r>
            <a:r>
              <a:rPr lang="zh-CN" altLang="en-US" dirty="0"/>
              <a:t>继续传送。</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72706" name="幻灯片图像占位符 92161"/>
          <p:cNvSpPr>
            <a:spLocks noRot="1" noTextEdit="1"/>
          </p:cNvSpPr>
          <p:nvPr>
            <p:ph type="sldImg"/>
          </p:nvPr>
        </p:nvSpPr>
        <p:spPr>
          <a:ln/>
        </p:spPr>
      </p:sp>
      <p:sp>
        <p:nvSpPr>
          <p:cNvPr id="72707" name="文本占位符 92162"/>
          <p:cNvSpPr>
            <a:spLocks noGrp="1"/>
          </p:cNvSpPr>
          <p:nvPr>
            <p:ph type="body"/>
          </p:nvPr>
        </p:nvSpPr>
        <p:spPr>
          <a:ln/>
        </p:spPr>
        <p:txBody>
          <a:bodyPr anchor="t"/>
          <a:p>
            <a:pPr lvl="0"/>
            <a:r>
              <a:rPr lang="zh-CN" altLang="en-US" dirty="0"/>
              <a:t>接收端要按照发送端所发送的每个数据的起止时间和重复频率来接收数据。</a:t>
            </a:r>
            <a:endParaRPr lang="zh-CN" altLang="en-US" dirty="0"/>
          </a:p>
          <a:p>
            <a:pPr lvl="0"/>
            <a:r>
              <a:rPr lang="en-US" altLang="zh-CN" dirty="0"/>
              <a:t> </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4577"/>
          <p:cNvGrpSpPr/>
          <p:nvPr/>
        </p:nvGrpSpPr>
        <p:grpSpPr>
          <a:xfrm>
            <a:off x="0" y="0"/>
            <a:ext cx="9144000" cy="6858000"/>
            <a:chOff x="0" y="0"/>
            <a:chExt cx="5760" cy="4320"/>
          </a:xfrm>
        </p:grpSpPr>
        <p:sp>
          <p:nvSpPr>
            <p:cNvPr id="2051" name="矩形 24578"/>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sz="2400" dirty="0">
                <a:latin typeface="Times New Roman" panose="02020603050405020304" pitchFamily="18" charset="0"/>
                <a:ea typeface="宋体" panose="02010600030101010101" pitchFamily="2" charset="-122"/>
              </a:endParaRPr>
            </a:p>
          </p:txBody>
        </p:sp>
        <p:sp>
          <p:nvSpPr>
            <p:cNvPr id="2052" name="矩形 24579"/>
            <p:cNvSpPr/>
            <p:nvPr/>
          </p:nvSpPr>
          <p:spPr>
            <a:xfrm>
              <a:off x="1081" y="1065"/>
              <a:ext cx="4679" cy="1596"/>
            </a:xfrm>
            <a:prstGeom prst="rect">
              <a:avLst/>
            </a:prstGeom>
            <a:solidFill>
              <a:schemeClr val="bg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grpSp>
          <p:nvGrpSpPr>
            <p:cNvPr id="2053" name="组合 24580"/>
            <p:cNvGrpSpPr/>
            <p:nvPr/>
          </p:nvGrpSpPr>
          <p:grpSpPr>
            <a:xfrm>
              <a:off x="0" y="672"/>
              <a:ext cx="1806" cy="1989"/>
              <a:chOff x="0" y="672"/>
              <a:chExt cx="1806" cy="1989"/>
            </a:xfrm>
          </p:grpSpPr>
          <p:sp>
            <p:nvSpPr>
              <p:cNvPr id="2054" name="矩形 24581"/>
              <p:cNvSpPr/>
              <p:nvPr userDrawn="1"/>
            </p:nvSpPr>
            <p:spPr>
              <a:xfrm>
                <a:off x="361" y="2257"/>
                <a:ext cx="363" cy="404"/>
              </a:xfrm>
              <a:prstGeom prst="rect">
                <a:avLst/>
              </a:prstGeom>
              <a:solidFill>
                <a:schemeClr val="accent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55" name="矩形 24582"/>
              <p:cNvSpPr/>
              <p:nvPr userDrawn="1"/>
            </p:nvSpPr>
            <p:spPr>
              <a:xfrm>
                <a:off x="1081" y="1065"/>
                <a:ext cx="362" cy="405"/>
              </a:xfrm>
              <a:prstGeom prst="rect">
                <a:avLst/>
              </a:prstGeom>
              <a:solidFill>
                <a:schemeClr val="folHlink"/>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56" name="矩形 24583"/>
              <p:cNvSpPr/>
              <p:nvPr userDrawn="1"/>
            </p:nvSpPr>
            <p:spPr>
              <a:xfrm>
                <a:off x="1437" y="672"/>
                <a:ext cx="369" cy="400"/>
              </a:xfrm>
              <a:prstGeom prst="rect">
                <a:avLst/>
              </a:prstGeom>
              <a:solidFill>
                <a:schemeClr val="folHlink"/>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57" name="矩形 24584"/>
              <p:cNvSpPr/>
              <p:nvPr userDrawn="1"/>
            </p:nvSpPr>
            <p:spPr>
              <a:xfrm>
                <a:off x="719" y="2257"/>
                <a:ext cx="368" cy="404"/>
              </a:xfrm>
              <a:prstGeom prst="rect">
                <a:avLst/>
              </a:prstGeom>
              <a:solidFill>
                <a:schemeClr val="bg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58" name="矩形 24585"/>
              <p:cNvSpPr/>
              <p:nvPr userDrawn="1"/>
            </p:nvSpPr>
            <p:spPr>
              <a:xfrm>
                <a:off x="1437" y="1065"/>
                <a:ext cx="369" cy="405"/>
              </a:xfrm>
              <a:prstGeom prst="rect">
                <a:avLst/>
              </a:prstGeom>
              <a:solidFill>
                <a:schemeClr val="accent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59" name="矩形 24586"/>
              <p:cNvSpPr/>
              <p:nvPr userDrawn="1"/>
            </p:nvSpPr>
            <p:spPr>
              <a:xfrm>
                <a:off x="719" y="1464"/>
                <a:ext cx="368" cy="399"/>
              </a:xfrm>
              <a:prstGeom prst="rect">
                <a:avLst/>
              </a:prstGeom>
              <a:solidFill>
                <a:schemeClr val="folHlink"/>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60" name="矩形 24587"/>
              <p:cNvSpPr/>
              <p:nvPr userDrawn="1"/>
            </p:nvSpPr>
            <p:spPr>
              <a:xfrm>
                <a:off x="0" y="1464"/>
                <a:ext cx="367" cy="399"/>
              </a:xfrm>
              <a:prstGeom prst="rect">
                <a:avLst/>
              </a:prstGeom>
              <a:solidFill>
                <a:schemeClr val="bg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61" name="矩形 24588"/>
              <p:cNvSpPr/>
              <p:nvPr userDrawn="1"/>
            </p:nvSpPr>
            <p:spPr>
              <a:xfrm>
                <a:off x="1081" y="1464"/>
                <a:ext cx="362" cy="399"/>
              </a:xfrm>
              <a:prstGeom prst="rect">
                <a:avLst/>
              </a:prstGeom>
              <a:solidFill>
                <a:schemeClr val="accent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62" name="矩形 24589"/>
              <p:cNvSpPr/>
              <p:nvPr userDrawn="1"/>
            </p:nvSpPr>
            <p:spPr>
              <a:xfrm>
                <a:off x="361" y="1857"/>
                <a:ext cx="363" cy="406"/>
              </a:xfrm>
              <a:prstGeom prst="rect">
                <a:avLst/>
              </a:prstGeom>
              <a:solidFill>
                <a:schemeClr val="folHlink"/>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2063" name="矩形 24590"/>
              <p:cNvSpPr/>
              <p:nvPr userDrawn="1"/>
            </p:nvSpPr>
            <p:spPr>
              <a:xfrm>
                <a:off x="719" y="1857"/>
                <a:ext cx="368" cy="406"/>
              </a:xfrm>
              <a:prstGeom prst="rect">
                <a:avLst/>
              </a:prstGeom>
              <a:solidFill>
                <a:schemeClr val="accent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grpSp>
      </p:grpSp>
      <p:sp>
        <p:nvSpPr>
          <p:cNvPr id="24595" name="标题 24594"/>
          <p:cNvSpPr>
            <a:spLocks noGrp="1"/>
          </p:cNvSpPr>
          <p:nvPr>
            <p:ph type="ctrTitle"/>
          </p:nvPr>
        </p:nvSpPr>
        <p:spPr>
          <a:xfrm>
            <a:off x="2971800" y="1828800"/>
            <a:ext cx="6019800" cy="2209800"/>
          </a:xfrm>
          <a:prstGeom prst="rect">
            <a:avLst/>
          </a:prstGeom>
          <a:noFill/>
          <a:ln w="9525">
            <a:noFill/>
          </a:ln>
        </p:spPr>
        <p:txBody>
          <a:bodyPr anchor="ctr"/>
          <a:lstStyle>
            <a:lvl1pPr lvl="0">
              <a:buClrTx/>
              <a:buSzTx/>
              <a:buFontTx/>
              <a:defRPr sz="5000">
                <a:solidFill>
                  <a:srgbClr val="FFFFFF"/>
                </a:solidFill>
              </a:defRPr>
            </a:lvl1pPr>
          </a:lstStyle>
          <a:p>
            <a:pPr lvl="0" fontAlgn="base"/>
            <a:r>
              <a:rPr lang="zh-CN" altLang="en-US" strike="noStrike" noProof="1" dirty="0"/>
              <a:t>单击此处编辑母版标题样式</a:t>
            </a:r>
            <a:endParaRPr lang="zh-CN" altLang="en-US" strike="noStrike" noProof="1" dirty="0"/>
          </a:p>
        </p:txBody>
      </p:sp>
      <p:sp>
        <p:nvSpPr>
          <p:cNvPr id="24596" name="副标题 24595"/>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Clr>
                <a:schemeClr val="bg2"/>
              </a:buClr>
              <a:buSzPct val="75000"/>
              <a:buFont typeface="Wingdings" panose="05000000000000000000" pitchFamily="2" charset="2"/>
              <a:buNone/>
              <a:defRPr sz="3400"/>
            </a:lvl1pPr>
            <a:lvl2pPr marL="457200" lvl="1" indent="0" algn="ctr">
              <a:buClr>
                <a:schemeClr val="accent2"/>
              </a:buClr>
              <a:buSzPct val="80000"/>
              <a:buFont typeface="Wingdings" panose="05000000000000000000" pitchFamily="2" charset="2"/>
              <a:buNone/>
              <a:defRPr sz="3400"/>
            </a:lvl2pPr>
            <a:lvl3pPr marL="914400" lvl="2" indent="0" algn="ctr">
              <a:buClr>
                <a:schemeClr val="bg2"/>
              </a:buClr>
              <a:buSzPct val="65000"/>
              <a:buFont typeface="Wingdings" panose="05000000000000000000" pitchFamily="2" charset="2"/>
              <a:buNone/>
              <a:defRPr sz="3400"/>
            </a:lvl3pPr>
            <a:lvl4pPr marL="1371600" lvl="3" indent="0" algn="ctr">
              <a:buClr>
                <a:schemeClr val="accent2"/>
              </a:buClr>
              <a:buSzPct val="70000"/>
              <a:buFont typeface="Wingdings" panose="05000000000000000000" pitchFamily="2" charset="2"/>
              <a:buNone/>
              <a:defRPr sz="3400"/>
            </a:lvl4pPr>
            <a:lvl5pPr marL="1828800" lvl="4" indent="0" algn="ctr">
              <a:buClr>
                <a:schemeClr val="bg2"/>
              </a:buClr>
              <a:buSzTx/>
              <a:buFont typeface="Wingdings" panose="05000000000000000000" pitchFamily="2" charset="2"/>
              <a:buNone/>
              <a:defRPr sz="3400"/>
            </a:lvl5pPr>
          </a:lstStyle>
          <a:p>
            <a:pPr lvl="0" fontAlgn="base"/>
            <a:r>
              <a:rPr lang="zh-CN" altLang="en-US" strike="noStrike" noProof="1" dirty="0"/>
              <a:t>单击此处编辑母版副标题样式</a:t>
            </a:r>
            <a:endParaRPr lang="zh-CN" altLang="en-US" strike="noStrike" noProof="1" dirty="0"/>
          </a:p>
        </p:txBody>
      </p:sp>
      <p:sp>
        <p:nvSpPr>
          <p:cNvPr id="24592" name="日期占位符 24591"/>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24593" name="页脚占位符 24592"/>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endParaRPr lang="zh-CN" altLang="en-US" strike="noStrike" noProof="1" dirty="0">
              <a:latin typeface="Arial" panose="020B0604020202020204" pitchFamily="34" charset="0"/>
            </a:endParaRPr>
          </a:p>
        </p:txBody>
      </p:sp>
      <p:sp>
        <p:nvSpPr>
          <p:cNvPr id="24594" name="灯片编号占位符 24593"/>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5293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8" name="灯片编号占位符 7"/>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页脚占位符 2"/>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5" name="日期占位符 4"/>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页脚占位符 3"/>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981200"/>
            <a:ext cx="4032504"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8" name="灯片编号占位符 7"/>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5" name="日期占位符 4"/>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3" name="灯片编号占位符 2"/>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4" name="日期占位符 3"/>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lvl="0" fontAlgn="base"/>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页脚占位符 2355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lvl="0" fontAlgn="base"/>
            <a:endParaRPr lang="zh-CN" altLang="en-US" strike="noStrike" noProof="1" dirty="0">
              <a:latin typeface="Arial" panose="020B0604020202020204" pitchFamily="34" charset="0"/>
            </a:endParaRPr>
          </a:p>
        </p:txBody>
      </p:sp>
      <p:sp>
        <p:nvSpPr>
          <p:cNvPr id="23555" name="灯片编号占位符 23554"/>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grpSp>
        <p:nvGrpSpPr>
          <p:cNvPr id="1028" name="组合 23555"/>
          <p:cNvGrpSpPr/>
          <p:nvPr/>
        </p:nvGrpSpPr>
        <p:grpSpPr>
          <a:xfrm>
            <a:off x="0" y="0"/>
            <a:ext cx="9144000" cy="546100"/>
            <a:chOff x="0" y="0"/>
            <a:chExt cx="5760" cy="344"/>
          </a:xfrm>
        </p:grpSpPr>
        <p:sp>
          <p:nvSpPr>
            <p:cNvPr id="1029" name="矩形 23556"/>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sz="2400" dirty="0">
                <a:latin typeface="Times New Roman" panose="02020603050405020304" pitchFamily="18" charset="0"/>
                <a:ea typeface="宋体" panose="02010600030101010101" pitchFamily="2" charset="-122"/>
              </a:endParaRPr>
            </a:p>
          </p:txBody>
        </p:sp>
        <p:sp>
          <p:nvSpPr>
            <p:cNvPr id="1030" name="矩形 23557"/>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1031" name="矩形 23558"/>
            <p:cNvSpPr/>
            <p:nvPr/>
          </p:nvSpPr>
          <p:spPr>
            <a:xfrm>
              <a:off x="258" y="85"/>
              <a:ext cx="87" cy="89"/>
            </a:xfrm>
            <a:prstGeom prst="rect">
              <a:avLst/>
            </a:prstGeom>
            <a:solidFill>
              <a:schemeClr val="folHlink"/>
            </a:solidFill>
            <a:ln w="9525">
              <a:noFill/>
            </a:ln>
          </p:spPr>
          <p:txBody>
            <a:bodyPr anchor="t"/>
            <a:p>
              <a:pPr lvl="0"/>
              <a:endParaRPr lang="zh-CN" sz="1800" dirty="0">
                <a:solidFill>
                  <a:schemeClr val="hlink"/>
                </a:solidFill>
                <a:latin typeface="Arial" panose="020B0604020202020204" pitchFamily="34" charset="0"/>
                <a:ea typeface="宋体" panose="02010600030101010101" pitchFamily="2" charset="-122"/>
              </a:endParaRPr>
            </a:p>
          </p:txBody>
        </p:sp>
        <p:sp>
          <p:nvSpPr>
            <p:cNvPr id="1032" name="矩形 23559"/>
            <p:cNvSpPr/>
            <p:nvPr/>
          </p:nvSpPr>
          <p:spPr>
            <a:xfrm>
              <a:off x="345" y="0"/>
              <a:ext cx="88" cy="87"/>
            </a:xfrm>
            <a:prstGeom prst="rect">
              <a:avLst/>
            </a:prstGeom>
            <a:solidFill>
              <a:schemeClr val="folHlink"/>
            </a:solidFill>
            <a:ln w="9525">
              <a:noFill/>
            </a:ln>
          </p:spPr>
          <p:txBody>
            <a:bodyPr anchor="t"/>
            <a:p>
              <a:pPr lvl="0"/>
              <a:endParaRPr lang="zh-CN" sz="1800" dirty="0">
                <a:solidFill>
                  <a:schemeClr val="hlink"/>
                </a:solidFill>
                <a:latin typeface="Arial" panose="020B0604020202020204" pitchFamily="34" charset="0"/>
                <a:ea typeface="宋体" panose="02010600030101010101" pitchFamily="2" charset="-122"/>
              </a:endParaRPr>
            </a:p>
          </p:txBody>
        </p:sp>
        <p:sp>
          <p:nvSpPr>
            <p:cNvPr id="1033" name="矩形 23560"/>
            <p:cNvSpPr/>
            <p:nvPr/>
          </p:nvSpPr>
          <p:spPr>
            <a:xfrm>
              <a:off x="345" y="85"/>
              <a:ext cx="88" cy="89"/>
            </a:xfrm>
            <a:prstGeom prst="rect">
              <a:avLst/>
            </a:prstGeom>
            <a:solidFill>
              <a:schemeClr val="accent2"/>
            </a:solidFill>
            <a:ln w="9525">
              <a:noFill/>
            </a:ln>
          </p:spPr>
          <p:txBody>
            <a:bodyPr anchor="t"/>
            <a:p>
              <a:pPr lvl="0"/>
              <a:endParaRPr lang="zh-CN" sz="1800" dirty="0">
                <a:solidFill>
                  <a:schemeClr val="accent2"/>
                </a:solidFill>
                <a:latin typeface="Arial" panose="020B0604020202020204" pitchFamily="34" charset="0"/>
                <a:ea typeface="宋体" panose="02010600030101010101" pitchFamily="2" charset="-122"/>
              </a:endParaRPr>
            </a:p>
          </p:txBody>
        </p:sp>
        <p:sp>
          <p:nvSpPr>
            <p:cNvPr id="1034" name="矩形 23561"/>
            <p:cNvSpPr/>
            <p:nvPr/>
          </p:nvSpPr>
          <p:spPr>
            <a:xfrm>
              <a:off x="173" y="173"/>
              <a:ext cx="86" cy="87"/>
            </a:xfrm>
            <a:prstGeom prst="rect">
              <a:avLst/>
            </a:prstGeom>
            <a:solidFill>
              <a:schemeClr val="folHlink"/>
            </a:solidFill>
            <a:ln w="9525">
              <a:noFill/>
            </a:ln>
          </p:spPr>
          <p:txBody>
            <a:bodyPr anchor="t"/>
            <a:p>
              <a:pPr lvl="0"/>
              <a:endParaRPr lang="zh-CN" sz="1800" dirty="0">
                <a:solidFill>
                  <a:schemeClr val="hlink"/>
                </a:solidFill>
                <a:latin typeface="Arial" panose="020B0604020202020204" pitchFamily="34" charset="0"/>
                <a:ea typeface="宋体" panose="02010600030101010101" pitchFamily="2" charset="-122"/>
              </a:endParaRPr>
            </a:p>
          </p:txBody>
        </p:sp>
        <p:sp>
          <p:nvSpPr>
            <p:cNvPr id="1035" name="矩形 23562"/>
            <p:cNvSpPr/>
            <p:nvPr/>
          </p:nvSpPr>
          <p:spPr>
            <a:xfrm>
              <a:off x="83" y="86"/>
              <a:ext cx="89" cy="87"/>
            </a:xfrm>
            <a:prstGeom prst="rect">
              <a:avLst/>
            </a:prstGeom>
            <a:solidFill>
              <a:schemeClr val="bg2"/>
            </a:solidFill>
            <a:ln w="9525">
              <a:noFill/>
            </a:ln>
          </p:spPr>
          <p:txBody>
            <a:bodyPr anchor="t"/>
            <a:p>
              <a:pPr lvl="0"/>
              <a:endParaRPr lang="zh-CN" sz="2400" dirty="0">
                <a:latin typeface="Times New Roman" panose="02020603050405020304" pitchFamily="18" charset="0"/>
                <a:ea typeface="宋体" panose="02010600030101010101" pitchFamily="2" charset="-122"/>
              </a:endParaRPr>
            </a:p>
          </p:txBody>
        </p:sp>
        <p:sp>
          <p:nvSpPr>
            <p:cNvPr id="1036" name="矩形 23563"/>
            <p:cNvSpPr/>
            <p:nvPr/>
          </p:nvSpPr>
          <p:spPr>
            <a:xfrm>
              <a:off x="258" y="171"/>
              <a:ext cx="87" cy="87"/>
            </a:xfrm>
            <a:prstGeom prst="rect">
              <a:avLst/>
            </a:prstGeom>
            <a:solidFill>
              <a:schemeClr val="accent2"/>
            </a:solidFill>
            <a:ln w="9525">
              <a:noFill/>
            </a:ln>
          </p:spPr>
          <p:txBody>
            <a:bodyPr anchor="t"/>
            <a:p>
              <a:pPr lvl="0"/>
              <a:endParaRPr lang="zh-CN" sz="1800" dirty="0">
                <a:solidFill>
                  <a:schemeClr val="accent2"/>
                </a:solidFill>
                <a:latin typeface="Arial" panose="020B0604020202020204" pitchFamily="34" charset="0"/>
                <a:ea typeface="宋体" panose="02010600030101010101" pitchFamily="2" charset="-122"/>
              </a:endParaRPr>
            </a:p>
          </p:txBody>
        </p:sp>
        <p:sp>
          <p:nvSpPr>
            <p:cNvPr id="1037" name="矩形 23564"/>
            <p:cNvSpPr/>
            <p:nvPr/>
          </p:nvSpPr>
          <p:spPr>
            <a:xfrm>
              <a:off x="173" y="258"/>
              <a:ext cx="86" cy="86"/>
            </a:xfrm>
            <a:prstGeom prst="rect">
              <a:avLst/>
            </a:prstGeom>
            <a:solidFill>
              <a:schemeClr val="accent2"/>
            </a:solidFill>
            <a:ln w="9525">
              <a:noFill/>
            </a:ln>
          </p:spPr>
          <p:txBody>
            <a:bodyPr anchor="t"/>
            <a:p>
              <a:pPr lvl="0"/>
              <a:endParaRPr lang="zh-CN" sz="1800" dirty="0">
                <a:solidFill>
                  <a:schemeClr val="accent2"/>
                </a:solidFill>
                <a:latin typeface="Arial" panose="020B0604020202020204" pitchFamily="34" charset="0"/>
                <a:ea typeface="宋体" panose="02010600030101010101" pitchFamily="2" charset="-122"/>
              </a:endParaRPr>
            </a:p>
          </p:txBody>
        </p:sp>
      </p:grpSp>
      <p:sp>
        <p:nvSpPr>
          <p:cNvPr id="1038" name="标题 23565"/>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1039" name="文本占位符 23566"/>
          <p:cNvSpPr>
            <a:spLocks noGrp="1"/>
          </p:cNvSpPr>
          <p:nvPr>
            <p:ph type="body"/>
          </p:nvPr>
        </p:nvSpPr>
        <p:spPr>
          <a:xfrm>
            <a:off x="457200" y="1981200"/>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568" name="日期占位符 23567"/>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4.wmf"/><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3" Type="http://schemas.openxmlformats.org/officeDocument/2006/relationships/image" Target="../media/image2.png"/><Relationship Id="rId2" Type="http://schemas.openxmlformats.org/officeDocument/2006/relationships/image" Target="../media/image1.wmf"/><Relationship Id="rId10" Type="http://schemas.openxmlformats.org/officeDocument/2006/relationships/notesSlide" Target="../notesSlides/notesSlide3.xml"/><Relationship Id="rId1" Type="http://schemas.openxmlformats.org/officeDocument/2006/relationships/oleObject" Target="../embeddings/oleObject1.bin"/></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jpe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4.xml"/><Relationship Id="rId4" Type="http://schemas.openxmlformats.org/officeDocument/2006/relationships/image" Target="../media/image16.png"/><Relationship Id="rId3" Type="http://schemas.openxmlformats.org/officeDocument/2006/relationships/oleObject" Target="../embeddings/oleObject5.bin"/><Relationship Id="rId2" Type="http://schemas.openxmlformats.org/officeDocument/2006/relationships/image" Target="../media/image15.png"/><Relationship Id="rId1"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eb.nuist.edu.cn/courses/jsjwl/cha3/csc002.htm" TargetMode="External"/><Relationship Id="rId1" Type="http://schemas.openxmlformats.org/officeDocument/2006/relationships/hyperlink" Target="http://web.nuist.edu.cn/courses/jsjwl/cha3/hhc01.ht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4097"/>
          <p:cNvSpPr>
            <a:spLocks noGrp="1"/>
          </p:cNvSpPr>
          <p:nvPr>
            <p:ph type="ctrTitle"/>
          </p:nvPr>
        </p:nvSpPr>
        <p:spPr>
          <a:ln/>
        </p:spPr>
        <p:txBody>
          <a:bodyPr anchor="ctr"/>
          <a:p>
            <a:pPr defTabSz="914400">
              <a:buSzTx/>
            </a:pPr>
            <a:r>
              <a:rPr lang="zh-CN" altLang="en-US" kern="1200" baseline="0" dirty="0">
                <a:solidFill>
                  <a:srgbClr val="FFFFFF"/>
                </a:solidFill>
                <a:latin typeface="+mj-lt"/>
                <a:ea typeface="+mj-ea"/>
                <a:cs typeface="+mj-cs"/>
              </a:rPr>
              <a:t>计算机网络基础</a:t>
            </a:r>
            <a:endParaRPr lang="zh-CN" altLang="en-US" kern="1200" baseline="0" dirty="0">
              <a:solidFill>
                <a:srgbClr val="FFFFFF"/>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35841"/>
          <p:cNvSpPr>
            <a:spLocks noGrp="1"/>
          </p:cNvSpPr>
          <p:nvPr>
            <p:ph type="title"/>
          </p:nvPr>
        </p:nvSpPr>
        <p:spPr>
          <a:ln/>
        </p:spPr>
        <p:txBody>
          <a:bodyPr anchor="ctr"/>
          <a:p>
            <a:endParaRPr lang="zh-CN" dirty="0"/>
          </a:p>
        </p:txBody>
      </p:sp>
      <p:sp>
        <p:nvSpPr>
          <p:cNvPr id="16386" name="文本占位符 35842"/>
          <p:cNvSpPr>
            <a:spLocks noGrp="1"/>
          </p:cNvSpPr>
          <p:nvPr>
            <p:ph idx="1"/>
          </p:nvPr>
        </p:nvSpPr>
        <p:spPr>
          <a:ln/>
        </p:spPr>
        <p:txBody>
          <a:bodyPr anchor="t"/>
          <a:p>
            <a:pPr>
              <a:buNone/>
            </a:pPr>
            <a:r>
              <a:rPr lang="zh-CN" altLang="en-US" dirty="0"/>
              <a:t>五、计算机网络的功能</a:t>
            </a:r>
            <a:endParaRPr lang="zh-CN" altLang="en-US" dirty="0"/>
          </a:p>
          <a:p>
            <a:pPr>
              <a:buNone/>
            </a:pPr>
            <a:r>
              <a:rPr lang="zh-CN" altLang="en-US" dirty="0"/>
              <a:t>   </a:t>
            </a:r>
            <a:r>
              <a:rPr lang="en-US" altLang="zh-CN" dirty="0"/>
              <a:t>1.</a:t>
            </a:r>
            <a:r>
              <a:rPr lang="zh-CN" altLang="en-US" dirty="0"/>
              <a:t>数据通信</a:t>
            </a:r>
            <a:endParaRPr lang="zh-CN" altLang="en-US" dirty="0"/>
          </a:p>
          <a:p>
            <a:pPr>
              <a:buNone/>
            </a:pPr>
            <a:r>
              <a:rPr lang="zh-CN" altLang="en-US" dirty="0"/>
              <a:t>      计算机网络本身就是一种通信系统。</a:t>
            </a:r>
            <a:endParaRPr lang="zh-CN" altLang="en-US" dirty="0"/>
          </a:p>
          <a:p>
            <a:pPr>
              <a:buNone/>
            </a:pPr>
            <a:r>
              <a:rPr lang="zh-CN" altLang="en-US" dirty="0"/>
              <a:t>   </a:t>
            </a:r>
            <a:r>
              <a:rPr lang="en-US" altLang="zh-CN" dirty="0"/>
              <a:t>2.</a:t>
            </a:r>
            <a:r>
              <a:rPr lang="zh-CN" altLang="en-US" dirty="0"/>
              <a:t>资源共享</a:t>
            </a:r>
            <a:endParaRPr lang="zh-CN" altLang="en-US" dirty="0"/>
          </a:p>
          <a:p>
            <a:pPr>
              <a:buNone/>
            </a:pPr>
            <a:r>
              <a:rPr lang="zh-CN" altLang="en-US" dirty="0"/>
              <a:t>   </a:t>
            </a:r>
            <a:r>
              <a:rPr lang="en-US" altLang="zh-CN" dirty="0"/>
              <a:t>3.</a:t>
            </a:r>
            <a:r>
              <a:rPr lang="zh-CN" altLang="en-US" dirty="0"/>
              <a:t>提高计算机的可靠性和可用性</a:t>
            </a:r>
            <a:endParaRPr lang="zh-CN" altLang="en-US" dirty="0"/>
          </a:p>
          <a:p>
            <a:pPr>
              <a:buNone/>
            </a:pPr>
            <a:r>
              <a:rPr lang="zh-CN" altLang="en-US" dirty="0"/>
              <a:t>   </a:t>
            </a:r>
            <a:r>
              <a:rPr lang="en-US" altLang="zh-CN" dirty="0"/>
              <a:t>4.</a:t>
            </a:r>
            <a:r>
              <a:rPr lang="zh-CN" altLang="en-US" dirty="0"/>
              <a:t>易于分布处理</a:t>
            </a:r>
            <a:endParaRPr lang="zh-CN" altLang="en-US" dirty="0"/>
          </a:p>
          <a:p>
            <a:pPr>
              <a:buNone/>
            </a:pPr>
            <a:endParaRPr lang="zh-CN" altLang="en-US" dirty="0"/>
          </a:p>
          <a:p>
            <a:pPr>
              <a:buNone/>
            </a:pP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标题 144385"/>
          <p:cNvSpPr>
            <a:spLocks noGrp="1"/>
          </p:cNvSpPr>
          <p:nvPr>
            <p:ph type="title"/>
          </p:nvPr>
        </p:nvSpPr>
        <p:spPr>
          <a:ln/>
        </p:spPr>
        <p:txBody>
          <a:bodyPr anchor="ctr"/>
          <a:p>
            <a:endParaRPr lang="zh-CN" dirty="0"/>
          </a:p>
        </p:txBody>
      </p:sp>
      <p:sp>
        <p:nvSpPr>
          <p:cNvPr id="122882" name="文本占位符 144386"/>
          <p:cNvSpPr>
            <a:spLocks noGrp="1"/>
          </p:cNvSpPr>
          <p:nvPr>
            <p:ph idx="1"/>
          </p:nvPr>
        </p:nvSpPr>
        <p:spPr>
          <a:ln/>
        </p:spPr>
        <p:txBody>
          <a:bodyPr anchor="t"/>
          <a:p>
            <a:endParaRPr lang="zh-CN" dirty="0"/>
          </a:p>
        </p:txBody>
      </p:sp>
      <p:pic>
        <p:nvPicPr>
          <p:cNvPr id="122883" name="图片 144387" descr="p1"/>
          <p:cNvPicPr>
            <a:picLocks noChangeAspect="1"/>
          </p:cNvPicPr>
          <p:nvPr/>
        </p:nvPicPr>
        <p:blipFill>
          <a:blip r:embed="rId1"/>
          <a:stretch>
            <a:fillRect/>
          </a:stretch>
        </p:blipFill>
        <p:spPr>
          <a:xfrm>
            <a:off x="457200" y="1981200"/>
            <a:ext cx="5943600" cy="3889375"/>
          </a:xfrm>
          <a:prstGeom prst="rect">
            <a:avLst/>
          </a:prstGeom>
          <a:noFill/>
          <a:ln w="9525">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标题 151553"/>
          <p:cNvSpPr>
            <a:spLocks noGrp="1"/>
          </p:cNvSpPr>
          <p:nvPr>
            <p:ph type="title"/>
          </p:nvPr>
        </p:nvSpPr>
        <p:spPr>
          <a:ln/>
        </p:spPr>
        <p:txBody>
          <a:bodyPr anchor="ctr"/>
          <a:p>
            <a:endParaRPr lang="zh-CN" dirty="0"/>
          </a:p>
        </p:txBody>
      </p:sp>
      <p:sp>
        <p:nvSpPr>
          <p:cNvPr id="124930" name="文本占位符 151554"/>
          <p:cNvSpPr>
            <a:spLocks noGrp="1"/>
          </p:cNvSpPr>
          <p:nvPr>
            <p:ph idx="1"/>
          </p:nvPr>
        </p:nvSpPr>
        <p:spPr>
          <a:xfrm>
            <a:off x="457200" y="1981200"/>
            <a:ext cx="8229600" cy="4572000"/>
          </a:xfrm>
          <a:ln/>
        </p:spPr>
        <p:txBody>
          <a:bodyPr anchor="t"/>
          <a:p>
            <a:pPr>
              <a:lnSpc>
                <a:spcPct val="80000"/>
              </a:lnSpc>
              <a:buNone/>
            </a:pPr>
            <a:r>
              <a:rPr lang="zh-CN" altLang="en-US" sz="2800" dirty="0"/>
              <a:t>第二节 集线器（</a:t>
            </a:r>
            <a:r>
              <a:rPr lang="en-US" altLang="zh-CN" sz="2800" dirty="0"/>
              <a:t>Hub</a:t>
            </a:r>
            <a:r>
              <a:rPr lang="zh-CN" altLang="en-US" sz="2800" dirty="0"/>
              <a:t>）（多口中继器）</a:t>
            </a:r>
            <a:endParaRPr lang="zh-CN" altLang="en-US" sz="2800" dirty="0"/>
          </a:p>
          <a:p>
            <a:pPr>
              <a:lnSpc>
                <a:spcPct val="80000"/>
              </a:lnSpc>
              <a:buNone/>
            </a:pPr>
            <a:r>
              <a:rPr lang="zh-CN" altLang="en-US" sz="2800" dirty="0"/>
              <a:t>工作在物理层。</a:t>
            </a:r>
            <a:endParaRPr lang="zh-CN" altLang="en-US" sz="2800" dirty="0"/>
          </a:p>
          <a:p>
            <a:pPr>
              <a:lnSpc>
                <a:spcPct val="80000"/>
              </a:lnSpc>
              <a:buNone/>
            </a:pPr>
            <a:r>
              <a:rPr lang="en-US" altLang="zh-CN" sz="2800" dirty="0"/>
              <a:t>1.</a:t>
            </a:r>
            <a:r>
              <a:rPr lang="zh-CN" altLang="en-US" sz="2800" dirty="0"/>
              <a:t>集线器的应用特点</a:t>
            </a:r>
            <a:endParaRPr lang="zh-CN" altLang="en-US" sz="2800" dirty="0"/>
          </a:p>
          <a:p>
            <a:pPr algn="just">
              <a:lnSpc>
                <a:spcPct val="80000"/>
              </a:lnSpc>
              <a:buNone/>
            </a:pPr>
            <a:r>
              <a:rPr lang="zh-CN" altLang="en-US" sz="2800" dirty="0"/>
              <a:t>（</a:t>
            </a:r>
            <a:r>
              <a:rPr lang="en-US" altLang="zh-CN" sz="2800" dirty="0"/>
              <a:t>1</a:t>
            </a:r>
            <a:r>
              <a:rPr lang="zh-CN" altLang="en-US" sz="2800" dirty="0"/>
              <a:t>）优点</a:t>
            </a:r>
            <a:endParaRPr lang="zh-CN" altLang="en-US" sz="2800" dirty="0"/>
          </a:p>
          <a:p>
            <a:pPr algn="just">
              <a:lnSpc>
                <a:spcPct val="80000"/>
              </a:lnSpc>
              <a:buNone/>
            </a:pPr>
            <a:r>
              <a:rPr lang="en-US" altLang="zh-CN" sz="2800">
                <a:latin typeface="Wingdings" panose="05000000000000000000" pitchFamily="2" charset="2"/>
              </a:rPr>
              <a:t>l</a:t>
            </a:r>
            <a:r>
              <a:rPr lang="en-US" altLang="zh-CN" sz="2800"/>
              <a:t> </a:t>
            </a:r>
            <a:r>
              <a:rPr lang="zh-CN" altLang="en-US" sz="2800" dirty="0"/>
              <a:t>扩充网络的规模，增加网络的节点数目。</a:t>
            </a:r>
            <a:endParaRPr lang="zh-CN" altLang="en-US" sz="2800" dirty="0"/>
          </a:p>
          <a:p>
            <a:pPr algn="just">
              <a:lnSpc>
                <a:spcPct val="80000"/>
              </a:lnSpc>
              <a:buNone/>
            </a:pPr>
            <a:r>
              <a:rPr lang="en-US" altLang="zh-CN" sz="2800">
                <a:latin typeface="Wingdings" panose="05000000000000000000" pitchFamily="2" charset="2"/>
              </a:rPr>
              <a:t>l</a:t>
            </a:r>
            <a:r>
              <a:rPr lang="en-US" altLang="zh-CN" sz="2800"/>
              <a:t> </a:t>
            </a:r>
            <a:r>
              <a:rPr lang="zh-CN" altLang="en-US" sz="2800" dirty="0"/>
              <a:t>安装简单。</a:t>
            </a:r>
            <a:endParaRPr lang="zh-CN" altLang="en-US" sz="2800" dirty="0"/>
          </a:p>
          <a:p>
            <a:pPr algn="just">
              <a:lnSpc>
                <a:spcPct val="80000"/>
              </a:lnSpc>
              <a:buNone/>
            </a:pPr>
            <a:r>
              <a:rPr lang="zh-CN" altLang="en-US" sz="2800" dirty="0"/>
              <a:t>（</a:t>
            </a:r>
            <a:r>
              <a:rPr lang="en-US" altLang="zh-CN" sz="2800" dirty="0"/>
              <a:t>2</a:t>
            </a:r>
            <a:r>
              <a:rPr lang="zh-CN" altLang="en-US" sz="2800" dirty="0"/>
              <a:t>）缺点</a:t>
            </a:r>
            <a:endParaRPr lang="zh-CN" altLang="en-US" sz="2800" dirty="0"/>
          </a:p>
          <a:p>
            <a:pPr algn="just">
              <a:lnSpc>
                <a:spcPct val="80000"/>
              </a:lnSpc>
              <a:buNone/>
            </a:pPr>
            <a:r>
              <a:rPr lang="en-US" altLang="zh-CN" sz="2800">
                <a:latin typeface="Wingdings" panose="05000000000000000000" pitchFamily="2" charset="2"/>
              </a:rPr>
              <a:t>l</a:t>
            </a:r>
            <a:r>
              <a:rPr lang="en-US" altLang="zh-CN" sz="2800"/>
              <a:t> </a:t>
            </a:r>
            <a:r>
              <a:rPr lang="zh-CN" altLang="en-US" sz="2800" dirty="0"/>
              <a:t>易发生阻塞。</a:t>
            </a:r>
            <a:endParaRPr lang="zh-CN" altLang="en-US" sz="2800" dirty="0"/>
          </a:p>
          <a:p>
            <a:pPr algn="just">
              <a:lnSpc>
                <a:spcPct val="80000"/>
              </a:lnSpc>
              <a:buNone/>
            </a:pPr>
            <a:r>
              <a:rPr lang="en-US" altLang="zh-CN" sz="2800">
                <a:latin typeface="Wingdings" panose="05000000000000000000" pitchFamily="2" charset="2"/>
              </a:rPr>
              <a:t>l</a:t>
            </a:r>
            <a:r>
              <a:rPr lang="en-US" altLang="zh-CN" sz="2800"/>
              <a:t> </a:t>
            </a:r>
            <a:r>
              <a:rPr lang="zh-CN" altLang="en-US" sz="2800" dirty="0"/>
              <a:t>集线器端口使用数量限制。</a:t>
            </a:r>
            <a:endParaRPr lang="zh-CN" altLang="en-US" sz="2800" dirty="0"/>
          </a:p>
          <a:p>
            <a:pPr algn="just">
              <a:lnSpc>
                <a:spcPct val="80000"/>
              </a:lnSpc>
              <a:buNone/>
            </a:pPr>
            <a:r>
              <a:rPr lang="en-US" altLang="zh-CN" sz="2800">
                <a:latin typeface="Wingdings" panose="05000000000000000000" pitchFamily="2" charset="2"/>
              </a:rPr>
              <a:t>l</a:t>
            </a:r>
            <a:r>
              <a:rPr lang="en-US" altLang="zh-CN" sz="2800" dirty="0"/>
              <a:t> </a:t>
            </a:r>
            <a:r>
              <a:rPr lang="zh-CN" altLang="en-US" sz="2800" dirty="0"/>
              <a:t>易发广播风暴。</a:t>
            </a:r>
            <a:endParaRPr lang="zh-CN" altLang="en-US" sz="2800" dirty="0"/>
          </a:p>
          <a:p>
            <a:pPr algn="just">
              <a:lnSpc>
                <a:spcPct val="80000"/>
              </a:lnSpc>
              <a:buNone/>
            </a:pPr>
            <a:endParaRPr lang="zh-CN" altLang="en-US" sz="2800" dirty="0"/>
          </a:p>
          <a:p>
            <a:pPr algn="just">
              <a:lnSpc>
                <a:spcPct val="80000"/>
              </a:lnSpc>
              <a:buNone/>
            </a:pPr>
            <a:endParaRPr lang="zh-CN" altLang="en-US" sz="2800" dirty="0"/>
          </a:p>
          <a:p>
            <a:pPr>
              <a:lnSpc>
                <a:spcPct val="80000"/>
              </a:lnSpc>
              <a:buNone/>
            </a:pPr>
            <a:endParaRPr lang="zh-CN" altLang="en-US" sz="2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53601"/>
          <p:cNvSpPr>
            <a:spLocks noGrp="1"/>
          </p:cNvSpPr>
          <p:nvPr>
            <p:ph type="title"/>
          </p:nvPr>
        </p:nvSpPr>
        <p:spPr>
          <a:ln/>
        </p:spPr>
        <p:txBody>
          <a:bodyPr anchor="ctr"/>
          <a:p>
            <a:endParaRPr lang="zh-CN" dirty="0"/>
          </a:p>
        </p:txBody>
      </p:sp>
      <p:sp>
        <p:nvSpPr>
          <p:cNvPr id="126978" name="文本占位符 153602"/>
          <p:cNvSpPr>
            <a:spLocks noGrp="1"/>
          </p:cNvSpPr>
          <p:nvPr>
            <p:ph idx="1"/>
          </p:nvPr>
        </p:nvSpPr>
        <p:spPr>
          <a:ln/>
        </p:spPr>
        <p:txBody>
          <a:bodyPr anchor="t"/>
          <a:p>
            <a:pPr>
              <a:buNone/>
            </a:pPr>
            <a:r>
              <a:rPr lang="zh-CN" altLang="en-US" dirty="0"/>
              <a:t>广播发送有两方面不足：</a:t>
            </a:r>
            <a:endParaRPr lang="zh-CN" altLang="en-US" dirty="0"/>
          </a:p>
          <a:p>
            <a:pPr>
              <a:buNone/>
            </a:pPr>
            <a:r>
              <a:rPr lang="zh-CN" altLang="en-US" dirty="0"/>
              <a:t>（</a:t>
            </a:r>
            <a:r>
              <a:rPr lang="en-US" altLang="zh-CN" dirty="0"/>
              <a:t>1</a:t>
            </a:r>
            <a:r>
              <a:rPr lang="zh-CN" altLang="en-US" dirty="0"/>
              <a:t>）不安全</a:t>
            </a:r>
            <a:endParaRPr lang="zh-CN" altLang="en-US" dirty="0"/>
          </a:p>
          <a:p>
            <a:pPr>
              <a:buNone/>
            </a:pPr>
            <a:r>
              <a:rPr lang="zh-CN" altLang="en-US" dirty="0"/>
              <a:t>（</a:t>
            </a:r>
            <a:r>
              <a:rPr lang="en-US" altLang="zh-CN" dirty="0"/>
              <a:t>2</a:t>
            </a:r>
            <a:r>
              <a:rPr lang="zh-CN" altLang="en-US" dirty="0"/>
              <a:t>）由于所有数据包向所有节点同时发送，更加造成塞车现象，降低效率。</a:t>
            </a:r>
            <a:br>
              <a:rPr lang="zh-CN" altLang="en-US" dirty="0"/>
            </a:b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45409"/>
          <p:cNvSpPr>
            <a:spLocks noGrp="1"/>
          </p:cNvSpPr>
          <p:nvPr>
            <p:ph type="title"/>
          </p:nvPr>
        </p:nvSpPr>
        <p:spPr>
          <a:ln/>
        </p:spPr>
        <p:txBody>
          <a:bodyPr anchor="ctr"/>
          <a:p>
            <a:endParaRPr lang="zh-CN" dirty="0"/>
          </a:p>
        </p:txBody>
      </p:sp>
      <p:sp>
        <p:nvSpPr>
          <p:cNvPr id="128002" name="文本占位符 145410"/>
          <p:cNvSpPr>
            <a:spLocks noGrp="1"/>
          </p:cNvSpPr>
          <p:nvPr>
            <p:ph idx="1"/>
          </p:nvPr>
        </p:nvSpPr>
        <p:spPr>
          <a:xfrm>
            <a:off x="457200" y="1981200"/>
            <a:ext cx="8229600" cy="4876800"/>
          </a:xfrm>
          <a:ln/>
        </p:spPr>
        <p:txBody>
          <a:bodyPr anchor="t"/>
          <a:p>
            <a:pPr>
              <a:buNone/>
            </a:pPr>
            <a:r>
              <a:rPr lang="en-US" altLang="zh-CN" dirty="0"/>
              <a:t>2.</a:t>
            </a:r>
            <a:r>
              <a:rPr lang="zh-CN" altLang="en-US" dirty="0"/>
              <a:t>集线器的分类：</a:t>
            </a:r>
            <a:endParaRPr lang="zh-CN" altLang="en-US" dirty="0"/>
          </a:p>
          <a:p>
            <a:pPr>
              <a:buNone/>
            </a:pPr>
            <a:r>
              <a:rPr lang="en-US" altLang="zh-CN" dirty="0"/>
              <a:t>(1)</a:t>
            </a:r>
            <a:r>
              <a:rPr lang="zh-CN" altLang="en-US" dirty="0"/>
              <a:t>按配置形式分</a:t>
            </a:r>
            <a:endParaRPr lang="zh-CN" altLang="en-US" dirty="0"/>
          </a:p>
          <a:p>
            <a:pPr>
              <a:buNone/>
            </a:pPr>
            <a:r>
              <a:rPr lang="en-US" altLang="zh-CN" dirty="0"/>
              <a:t>① </a:t>
            </a:r>
            <a:r>
              <a:rPr lang="zh-CN" altLang="en-US" dirty="0"/>
              <a:t>独立型</a:t>
            </a:r>
            <a:r>
              <a:rPr lang="en-US" altLang="zh-CN"/>
              <a:t>Hub </a:t>
            </a:r>
            <a:endParaRPr lang="en-US" altLang="zh-CN"/>
          </a:p>
          <a:p>
            <a:pPr>
              <a:buNone/>
            </a:pPr>
            <a:r>
              <a:rPr lang="en-US" altLang="zh-CN" dirty="0"/>
              <a:t>② </a:t>
            </a:r>
            <a:r>
              <a:rPr lang="zh-CN" altLang="en-US" dirty="0"/>
              <a:t>模块化</a:t>
            </a:r>
            <a:r>
              <a:rPr lang="en-US" altLang="zh-CN"/>
              <a:t>Hub </a:t>
            </a:r>
            <a:endParaRPr lang="en-US" altLang="zh-CN"/>
          </a:p>
          <a:p>
            <a:pPr>
              <a:buNone/>
            </a:pPr>
            <a:r>
              <a:rPr lang="en-US" altLang="zh-CN" dirty="0"/>
              <a:t>③ </a:t>
            </a:r>
            <a:r>
              <a:rPr lang="zh-CN" altLang="en-US" dirty="0"/>
              <a:t>可堆叠式</a:t>
            </a:r>
            <a:r>
              <a:rPr lang="en-US" altLang="zh-CN"/>
              <a:t>Hub </a:t>
            </a:r>
            <a:endParaRPr lang="en-US" altLang="zh-CN"/>
          </a:p>
          <a:p>
            <a:pPr>
              <a:buNone/>
            </a:pPr>
            <a:br>
              <a:rPr lang="en-US" altLang="zh-CN"/>
            </a:br>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46433"/>
          <p:cNvSpPr>
            <a:spLocks noGrp="1"/>
          </p:cNvSpPr>
          <p:nvPr>
            <p:ph type="title"/>
          </p:nvPr>
        </p:nvSpPr>
        <p:spPr>
          <a:ln/>
        </p:spPr>
        <p:txBody>
          <a:bodyPr anchor="ctr"/>
          <a:p>
            <a:endParaRPr lang="zh-CN" dirty="0"/>
          </a:p>
        </p:txBody>
      </p:sp>
      <p:sp>
        <p:nvSpPr>
          <p:cNvPr id="130050" name="文本占位符 146434"/>
          <p:cNvSpPr>
            <a:spLocks noGrp="1"/>
          </p:cNvSpPr>
          <p:nvPr>
            <p:ph idx="1"/>
          </p:nvPr>
        </p:nvSpPr>
        <p:spPr>
          <a:ln/>
        </p:spPr>
        <p:txBody>
          <a:bodyPr anchor="t"/>
          <a:p>
            <a:pPr>
              <a:buNone/>
            </a:pPr>
            <a:endParaRPr lang="zh-CN" dirty="0"/>
          </a:p>
        </p:txBody>
      </p:sp>
      <p:pic>
        <p:nvPicPr>
          <p:cNvPr id="130051" name="图片 146435" descr="p4"/>
          <p:cNvPicPr>
            <a:picLocks noChangeAspect="1"/>
          </p:cNvPicPr>
          <p:nvPr/>
        </p:nvPicPr>
        <p:blipFill>
          <a:blip r:embed="rId1"/>
          <a:stretch>
            <a:fillRect/>
          </a:stretch>
        </p:blipFill>
        <p:spPr>
          <a:xfrm>
            <a:off x="533400" y="1981200"/>
            <a:ext cx="3048000" cy="1455738"/>
          </a:xfrm>
          <a:prstGeom prst="rect">
            <a:avLst/>
          </a:prstGeom>
          <a:noFill/>
          <a:ln w="9525">
            <a:noFill/>
          </a:ln>
        </p:spPr>
      </p:pic>
      <p:pic>
        <p:nvPicPr>
          <p:cNvPr id="130052" name="图片 146436" descr="p5"/>
          <p:cNvPicPr>
            <a:picLocks noChangeAspect="1"/>
          </p:cNvPicPr>
          <p:nvPr/>
        </p:nvPicPr>
        <p:blipFill>
          <a:blip r:embed="rId2"/>
          <a:stretch>
            <a:fillRect/>
          </a:stretch>
        </p:blipFill>
        <p:spPr>
          <a:xfrm>
            <a:off x="3505200" y="1981200"/>
            <a:ext cx="2362200" cy="1571625"/>
          </a:xfrm>
          <a:prstGeom prst="rect">
            <a:avLst/>
          </a:prstGeom>
          <a:noFill/>
          <a:ln w="9525">
            <a:noFill/>
          </a:ln>
        </p:spPr>
      </p:pic>
      <p:pic>
        <p:nvPicPr>
          <p:cNvPr id="130053" name="图片 146437" descr="p6"/>
          <p:cNvPicPr>
            <a:picLocks noChangeAspect="1"/>
          </p:cNvPicPr>
          <p:nvPr/>
        </p:nvPicPr>
        <p:blipFill>
          <a:blip r:embed="rId3"/>
          <a:stretch>
            <a:fillRect/>
          </a:stretch>
        </p:blipFill>
        <p:spPr>
          <a:xfrm>
            <a:off x="2438400" y="3733800"/>
            <a:ext cx="4295775" cy="1857375"/>
          </a:xfrm>
          <a:prstGeom prst="rect">
            <a:avLst/>
          </a:prstGeom>
          <a:noFill/>
          <a:ln w="9525">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47457"/>
          <p:cNvSpPr>
            <a:spLocks noGrp="1"/>
          </p:cNvSpPr>
          <p:nvPr>
            <p:ph type="title"/>
          </p:nvPr>
        </p:nvSpPr>
        <p:spPr>
          <a:ln/>
        </p:spPr>
        <p:txBody>
          <a:bodyPr anchor="ctr"/>
          <a:p>
            <a:endParaRPr lang="zh-CN" dirty="0"/>
          </a:p>
        </p:txBody>
      </p:sp>
      <p:sp>
        <p:nvSpPr>
          <p:cNvPr id="132098" name="文本占位符 147458"/>
          <p:cNvSpPr>
            <a:spLocks noGrp="1"/>
          </p:cNvSpPr>
          <p:nvPr>
            <p:ph idx="1"/>
          </p:nvPr>
        </p:nvSpPr>
        <p:spPr>
          <a:ln/>
        </p:spPr>
        <p:txBody>
          <a:bodyPr anchor="t"/>
          <a:p>
            <a:pPr>
              <a:buNone/>
            </a:pPr>
            <a:r>
              <a:rPr lang="en-US" altLang="zh-CN" dirty="0"/>
              <a:t>(2)</a:t>
            </a:r>
            <a:r>
              <a:rPr lang="zh-CN" altLang="en-US" dirty="0"/>
              <a:t>按按管理方式分 </a:t>
            </a:r>
            <a:br>
              <a:rPr lang="zh-CN" altLang="en-US" dirty="0"/>
            </a:br>
            <a:r>
              <a:rPr lang="en-US" altLang="zh-CN" dirty="0"/>
              <a:t>① </a:t>
            </a:r>
            <a:r>
              <a:rPr lang="zh-CN" altLang="en-US" dirty="0"/>
              <a:t>智能型</a:t>
            </a:r>
            <a:r>
              <a:rPr lang="en-US" altLang="zh-CN" dirty="0"/>
              <a:t>Hub</a:t>
            </a:r>
            <a:br>
              <a:rPr lang="en-US" altLang="zh-CN" dirty="0"/>
            </a:br>
            <a:r>
              <a:rPr lang="en-US" altLang="zh-CN" dirty="0"/>
              <a:t>② </a:t>
            </a:r>
            <a:r>
              <a:rPr lang="zh-CN" altLang="en-US" dirty="0"/>
              <a:t>非智能型</a:t>
            </a:r>
            <a:r>
              <a:rPr lang="en-US" altLang="zh-CN"/>
              <a:t>Hub</a:t>
            </a:r>
            <a:endParaRPr lang="en-US" altLang="zh-CN"/>
          </a:p>
          <a:p>
            <a:pPr>
              <a:buNone/>
            </a:pPr>
            <a:r>
              <a:rPr lang="en-US" altLang="zh-CN" dirty="0"/>
              <a:t>(3)</a:t>
            </a:r>
            <a:r>
              <a:rPr lang="zh-CN" altLang="en-US" dirty="0"/>
              <a:t>按连接速率分</a:t>
            </a:r>
            <a:endParaRPr lang="zh-CN" altLang="en-US" dirty="0"/>
          </a:p>
          <a:p>
            <a:pPr>
              <a:buNone/>
            </a:pPr>
            <a:r>
              <a:rPr lang="en-US" altLang="zh-CN" dirty="0"/>
              <a:t>(4)</a:t>
            </a:r>
            <a:r>
              <a:rPr lang="zh-CN" altLang="en-US" dirty="0"/>
              <a:t>按端口数目分</a:t>
            </a:r>
            <a:br>
              <a:rPr lang="zh-CN" altLang="en-US" dirty="0"/>
            </a:br>
            <a:endParaRPr lang="zh-CN" altLang="en-US" dirty="0"/>
          </a:p>
          <a:p>
            <a:pPr>
              <a:buNone/>
            </a:pP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54625"/>
          <p:cNvSpPr>
            <a:spLocks noGrp="1"/>
          </p:cNvSpPr>
          <p:nvPr>
            <p:ph type="title"/>
          </p:nvPr>
        </p:nvSpPr>
        <p:spPr>
          <a:ln/>
        </p:spPr>
        <p:txBody>
          <a:bodyPr anchor="ctr"/>
          <a:p>
            <a:endParaRPr lang="zh-CN" dirty="0"/>
          </a:p>
        </p:txBody>
      </p:sp>
      <p:sp>
        <p:nvSpPr>
          <p:cNvPr id="133122" name="文本占位符 154626"/>
          <p:cNvSpPr>
            <a:spLocks noGrp="1"/>
          </p:cNvSpPr>
          <p:nvPr>
            <p:ph idx="1"/>
          </p:nvPr>
        </p:nvSpPr>
        <p:spPr>
          <a:ln/>
        </p:spPr>
        <p:txBody>
          <a:bodyPr anchor="t"/>
          <a:p>
            <a:pPr>
              <a:buNone/>
            </a:pPr>
            <a:r>
              <a:rPr lang="zh-CN" altLang="en-US" dirty="0"/>
              <a:t>第三节  网桥</a:t>
            </a:r>
            <a:endParaRPr lang="zh-CN" altLang="en-US" dirty="0"/>
          </a:p>
          <a:p>
            <a:pPr>
              <a:buNone/>
            </a:pPr>
            <a:r>
              <a:rPr lang="zh-CN" altLang="en-US" dirty="0"/>
              <a:t>单独的网段通常不能够满足每个组织的需要。网桥可以将局域网分成两个或更多的网段，它通过隔离每个网段内部的的数据流量来增加每个节点所能使用的有效带宽 。工作在</a:t>
            </a:r>
            <a:r>
              <a:rPr lang="en-US" altLang="zh-CN" dirty="0"/>
              <a:t>OSI</a:t>
            </a:r>
            <a:r>
              <a:rPr lang="zh-CN" altLang="en-US" dirty="0"/>
              <a:t>的数据链路层的</a:t>
            </a:r>
            <a:r>
              <a:rPr lang="en-US" altLang="zh-CN" dirty="0"/>
              <a:t>MAC</a:t>
            </a:r>
            <a:r>
              <a:rPr lang="zh-CN" altLang="en-US" dirty="0"/>
              <a:t>子层。</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65889"/>
          <p:cNvSpPr>
            <a:spLocks noGrp="1"/>
          </p:cNvSpPr>
          <p:nvPr>
            <p:ph type="title"/>
          </p:nvPr>
        </p:nvSpPr>
        <p:spPr>
          <a:ln/>
        </p:spPr>
        <p:txBody>
          <a:bodyPr anchor="ctr"/>
          <a:p>
            <a:endParaRPr lang="zh-CN" dirty="0"/>
          </a:p>
        </p:txBody>
      </p:sp>
      <p:sp>
        <p:nvSpPr>
          <p:cNvPr id="135170" name="文本占位符 165890"/>
          <p:cNvSpPr>
            <a:spLocks noGrp="1"/>
          </p:cNvSpPr>
          <p:nvPr>
            <p:ph idx="1"/>
          </p:nvPr>
        </p:nvSpPr>
        <p:spPr>
          <a:ln/>
        </p:spPr>
        <p:txBody>
          <a:bodyPr anchor="t"/>
          <a:p>
            <a:pPr>
              <a:buNone/>
            </a:pPr>
            <a:endParaRPr lang="zh-CN" dirty="0"/>
          </a:p>
        </p:txBody>
      </p:sp>
      <p:pic>
        <p:nvPicPr>
          <p:cNvPr id="135171" name="图片 165891" descr="p8"/>
          <p:cNvPicPr>
            <a:picLocks noChangeAspect="1"/>
          </p:cNvPicPr>
          <p:nvPr/>
        </p:nvPicPr>
        <p:blipFill>
          <a:blip r:embed="rId1"/>
          <a:stretch>
            <a:fillRect/>
          </a:stretch>
        </p:blipFill>
        <p:spPr>
          <a:xfrm>
            <a:off x="533400" y="2057400"/>
            <a:ext cx="6172200" cy="3608388"/>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156673"/>
          <p:cNvSpPr>
            <a:spLocks noGrp="1"/>
          </p:cNvSpPr>
          <p:nvPr>
            <p:ph type="title"/>
          </p:nvPr>
        </p:nvSpPr>
        <p:spPr>
          <a:ln/>
        </p:spPr>
        <p:txBody>
          <a:bodyPr anchor="ctr"/>
          <a:p>
            <a:endParaRPr lang="zh-CN" dirty="0"/>
          </a:p>
        </p:txBody>
      </p:sp>
      <p:sp>
        <p:nvSpPr>
          <p:cNvPr id="136194" name="文本占位符 156674"/>
          <p:cNvSpPr>
            <a:spLocks noGrp="1"/>
          </p:cNvSpPr>
          <p:nvPr>
            <p:ph idx="1"/>
          </p:nvPr>
        </p:nvSpPr>
        <p:spPr>
          <a:xfrm>
            <a:off x="457200" y="1981200"/>
            <a:ext cx="8229600" cy="4876800"/>
          </a:xfrm>
          <a:ln/>
        </p:spPr>
        <p:txBody>
          <a:bodyPr anchor="t"/>
          <a:p>
            <a:pPr>
              <a:buNone/>
            </a:pPr>
            <a:r>
              <a:rPr lang="zh-CN" altLang="en-US" sz="2800" dirty="0"/>
              <a:t>网桥类型 ：</a:t>
            </a:r>
            <a:endParaRPr lang="zh-CN" altLang="en-US" sz="2800" dirty="0"/>
          </a:p>
          <a:p>
            <a:pPr>
              <a:buNone/>
            </a:pPr>
            <a:r>
              <a:rPr lang="zh-CN" altLang="en-US" sz="2800" dirty="0"/>
              <a:t>一</a:t>
            </a:r>
            <a:r>
              <a:rPr lang="en-US" altLang="zh-CN" sz="2800" dirty="0"/>
              <a:t>.</a:t>
            </a:r>
            <a:r>
              <a:rPr lang="zh-CN" altLang="en-US" sz="2800" dirty="0"/>
              <a:t>透明桥接 </a:t>
            </a:r>
            <a:endParaRPr lang="zh-CN" altLang="en-US" sz="2800" dirty="0"/>
          </a:p>
          <a:p>
            <a:pPr>
              <a:buNone/>
            </a:pPr>
            <a:r>
              <a:rPr lang="zh-CN" altLang="en-US" sz="2800" dirty="0"/>
              <a:t>具有检测功能，一但检测到错误，就丢弃该帧。</a:t>
            </a:r>
            <a:endParaRPr lang="zh-CN" altLang="en-US" sz="2800" dirty="0"/>
          </a:p>
          <a:p>
            <a:pPr>
              <a:buNone/>
            </a:pPr>
            <a:r>
              <a:rPr lang="zh-CN" altLang="en-US" sz="2800" dirty="0"/>
              <a:t>通常连接以太网网段。</a:t>
            </a:r>
            <a:endParaRPr lang="zh-CN" altLang="en-US" sz="2800" dirty="0"/>
          </a:p>
          <a:p>
            <a:pPr>
              <a:buNone/>
            </a:pPr>
            <a:r>
              <a:rPr lang="en-US" altLang="zh-CN" sz="2800" dirty="0"/>
              <a:t>① </a:t>
            </a:r>
            <a:r>
              <a:rPr lang="zh-CN" altLang="en-US" sz="2800" dirty="0"/>
              <a:t>过滤和转发</a:t>
            </a:r>
            <a:endParaRPr lang="zh-CN" altLang="en-US" sz="2800" dirty="0"/>
          </a:p>
          <a:p>
            <a:pPr>
              <a:buNone/>
            </a:pPr>
            <a:r>
              <a:rPr lang="en-US" altLang="zh-CN" sz="2800" dirty="0"/>
              <a:t>② </a:t>
            </a:r>
            <a:r>
              <a:rPr lang="zh-CN" altLang="en-US" sz="2800" dirty="0"/>
              <a:t>学习</a:t>
            </a:r>
            <a:br>
              <a:rPr lang="zh-CN" altLang="en-US" sz="2800" dirty="0"/>
            </a:br>
            <a:r>
              <a:rPr lang="zh-CN" altLang="en-US" sz="2800" dirty="0"/>
              <a:t>新的设备可以添加到网络中而不必再花人工去配置每个网桥。</a:t>
            </a:r>
            <a:endParaRPr lang="zh-CN" altLang="en-US" sz="2800" dirty="0"/>
          </a:p>
          <a:p>
            <a:pPr>
              <a:buNone/>
            </a:pPr>
            <a:r>
              <a:rPr lang="zh-CN" altLang="en-US" sz="2800" dirty="0"/>
              <a:t>举例： </a:t>
            </a:r>
            <a:br>
              <a:rPr lang="zh-CN" altLang="en-US" sz="2800" dirty="0"/>
            </a:br>
            <a:endParaRPr lang="zh-CN" altLang="en-US" sz="2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矩形 158721"/>
          <p:cNvSpPr/>
          <p:nvPr/>
        </p:nvSpPr>
        <p:spPr>
          <a:xfrm>
            <a:off x="2214563" y="1890713"/>
            <a:ext cx="9144000" cy="0"/>
          </a:xfrm>
          <a:prstGeom prst="rect">
            <a:avLst/>
          </a:prstGeom>
          <a:noFill/>
          <a:ln w="12700">
            <a:noFill/>
          </a:ln>
        </p:spPr>
        <p:txBody>
          <a:bodyPr anchor="t"/>
          <a:p>
            <a:endParaRPr lang="zh-CN" altLang="en-US">
              <a:latin typeface="Arial" panose="020B0604020202020204" pitchFamily="34" charset="0"/>
              <a:ea typeface="宋体" panose="02010600030101010101" pitchFamily="2" charset="-122"/>
            </a:endParaRPr>
          </a:p>
        </p:txBody>
      </p:sp>
      <p:pic>
        <p:nvPicPr>
          <p:cNvPr id="137218" name="图片 158722" descr="网桥工作原理"/>
          <p:cNvPicPr>
            <a:picLocks noChangeAspect="1"/>
          </p:cNvPicPr>
          <p:nvPr/>
        </p:nvPicPr>
        <p:blipFill>
          <a:blip r:embed="rId1"/>
          <a:stretch>
            <a:fillRect/>
          </a:stretch>
        </p:blipFill>
        <p:spPr>
          <a:xfrm>
            <a:off x="1219200" y="990600"/>
            <a:ext cx="7315200" cy="477361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36865"/>
          <p:cNvSpPr>
            <a:spLocks noGrp="1"/>
          </p:cNvSpPr>
          <p:nvPr>
            <p:ph type="title"/>
          </p:nvPr>
        </p:nvSpPr>
        <p:spPr>
          <a:ln/>
        </p:spPr>
        <p:txBody>
          <a:bodyPr anchor="ctr"/>
          <a:p>
            <a:endParaRPr lang="zh-CN" dirty="0"/>
          </a:p>
        </p:txBody>
      </p:sp>
      <p:sp>
        <p:nvSpPr>
          <p:cNvPr id="17410" name="文本占位符 36866"/>
          <p:cNvSpPr>
            <a:spLocks noGrp="1"/>
          </p:cNvSpPr>
          <p:nvPr>
            <p:ph idx="1"/>
          </p:nvPr>
        </p:nvSpPr>
        <p:spPr>
          <a:xfrm>
            <a:off x="457200" y="1981200"/>
            <a:ext cx="8229600" cy="4267200"/>
          </a:xfrm>
          <a:ln/>
        </p:spPr>
        <p:txBody>
          <a:bodyPr anchor="t"/>
          <a:p>
            <a:pPr>
              <a:lnSpc>
                <a:spcPct val="90000"/>
              </a:lnSpc>
              <a:buNone/>
            </a:pPr>
            <a:r>
              <a:rPr lang="zh-CN" altLang="en-US" sz="2800" dirty="0"/>
              <a:t>六、计算机网络的分类</a:t>
            </a:r>
            <a:endParaRPr lang="zh-CN" altLang="en-US" sz="2800" dirty="0"/>
          </a:p>
          <a:p>
            <a:pPr>
              <a:lnSpc>
                <a:spcPct val="90000"/>
              </a:lnSpc>
              <a:buNone/>
            </a:pPr>
            <a:r>
              <a:rPr lang="zh-CN" altLang="en-US" sz="2800" dirty="0"/>
              <a:t>    局域网 </a:t>
            </a:r>
            <a:r>
              <a:rPr lang="en-US" altLang="zh-CN" sz="2800"/>
              <a:t>(Local Area Network) </a:t>
            </a:r>
            <a:endParaRPr lang="en-US" altLang="zh-CN" sz="2800"/>
          </a:p>
          <a:p>
            <a:pPr>
              <a:lnSpc>
                <a:spcPct val="90000"/>
              </a:lnSpc>
              <a:buNone/>
            </a:pPr>
            <a:r>
              <a:rPr lang="zh-CN" altLang="en-US" sz="2800" dirty="0"/>
              <a:t>局域网的特点如下：</a:t>
            </a:r>
            <a:br>
              <a:rPr lang="zh-CN" altLang="en-US" sz="2800" dirty="0"/>
            </a:br>
            <a:r>
              <a:rPr lang="en-US" altLang="zh-CN" sz="2800" dirty="0"/>
              <a:t>    1.</a:t>
            </a:r>
            <a:r>
              <a:rPr lang="zh-CN" altLang="en-US" sz="2800" dirty="0"/>
              <a:t>分布范围有限。</a:t>
            </a:r>
            <a:endParaRPr lang="zh-CN" altLang="en-US" sz="2800" dirty="0"/>
          </a:p>
          <a:p>
            <a:pPr>
              <a:lnSpc>
                <a:spcPct val="90000"/>
              </a:lnSpc>
              <a:buNone/>
            </a:pPr>
            <a:r>
              <a:rPr lang="zh-CN" altLang="en-US" sz="2800" dirty="0"/>
              <a:t>      </a:t>
            </a:r>
            <a:r>
              <a:rPr lang="en-US" altLang="zh-CN" sz="2800" dirty="0"/>
              <a:t>  2.</a:t>
            </a:r>
            <a:r>
              <a:rPr lang="zh-CN" altLang="en-US" sz="2800" dirty="0"/>
              <a:t>有较高的通信带宽，数据传输率高。</a:t>
            </a:r>
            <a:r>
              <a:rPr lang="en-US" altLang="zh-CN" sz="2800" dirty="0"/>
              <a:t>    </a:t>
            </a:r>
            <a:endParaRPr lang="en-US" altLang="zh-CN" sz="2800" dirty="0"/>
          </a:p>
          <a:p>
            <a:pPr>
              <a:lnSpc>
                <a:spcPct val="90000"/>
              </a:lnSpc>
              <a:buNone/>
            </a:pPr>
            <a:r>
              <a:rPr lang="en-US" altLang="zh-CN" sz="2800" dirty="0"/>
              <a:t>        3.</a:t>
            </a:r>
            <a:r>
              <a:rPr lang="zh-CN" altLang="en-US" sz="2800" dirty="0"/>
              <a:t>数据传输可靠，误码率低。</a:t>
            </a:r>
            <a:br>
              <a:rPr lang="zh-CN" altLang="en-US" sz="2800" dirty="0"/>
            </a:br>
            <a:r>
              <a:rPr lang="en-US" altLang="zh-CN" sz="2800" dirty="0"/>
              <a:t>    4.</a:t>
            </a:r>
            <a:r>
              <a:rPr lang="zh-CN" altLang="en-US" sz="2800" dirty="0"/>
              <a:t>通常采用同轴电缆或双绞线作为传输介质。</a:t>
            </a:r>
            <a:br>
              <a:rPr lang="zh-CN" altLang="en-US" sz="2800" dirty="0"/>
            </a:br>
            <a:r>
              <a:rPr lang="en-US" altLang="zh-CN" sz="2800" dirty="0"/>
              <a:t>    5.</a:t>
            </a:r>
            <a:r>
              <a:rPr lang="zh-CN" altLang="en-US" sz="2800" dirty="0"/>
              <a:t>拓扑结构简单简洁。</a:t>
            </a:r>
            <a:endParaRPr lang="zh-CN" altLang="en-US" sz="2800" dirty="0"/>
          </a:p>
          <a:p>
            <a:pPr>
              <a:lnSpc>
                <a:spcPct val="90000"/>
              </a:lnSpc>
              <a:buNone/>
            </a:pPr>
            <a:r>
              <a:rPr lang="en-US" altLang="zh-CN" sz="2800" dirty="0"/>
              <a:t>    </a:t>
            </a:r>
            <a:endParaRPr lang="en-US" altLang="zh-CN" sz="28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66913"/>
          <p:cNvSpPr>
            <a:spLocks noGrp="1"/>
          </p:cNvSpPr>
          <p:nvPr>
            <p:ph type="title"/>
          </p:nvPr>
        </p:nvSpPr>
        <p:spPr>
          <a:ln/>
        </p:spPr>
        <p:txBody>
          <a:bodyPr anchor="ctr"/>
          <a:p>
            <a:endParaRPr lang="zh-CN" dirty="0"/>
          </a:p>
        </p:txBody>
      </p:sp>
      <p:sp>
        <p:nvSpPr>
          <p:cNvPr id="138242" name="文本占位符 166914"/>
          <p:cNvSpPr>
            <a:spLocks noGrp="1"/>
          </p:cNvSpPr>
          <p:nvPr>
            <p:ph idx="1"/>
          </p:nvPr>
        </p:nvSpPr>
        <p:spPr>
          <a:ln/>
        </p:spPr>
        <p:txBody>
          <a:bodyPr anchor="t"/>
          <a:p>
            <a:pPr>
              <a:buNone/>
            </a:pPr>
            <a:r>
              <a:rPr lang="en-US" altLang="zh-CN" dirty="0"/>
              <a:t>*</a:t>
            </a:r>
            <a:r>
              <a:rPr lang="zh-CN" altLang="en-US" dirty="0"/>
              <a:t>活动环路：</a:t>
            </a:r>
            <a:endParaRPr lang="zh-CN" altLang="en-US" dirty="0"/>
          </a:p>
          <a:p>
            <a:pPr>
              <a:buNone/>
            </a:pPr>
            <a:r>
              <a:rPr lang="zh-CN" altLang="en-US" dirty="0"/>
              <a:t>在简单的拓扑结构中，保证两个设备之间只有一条通路相对简单一些。但是，随着互联网络变得更加复杂，不经意在两个设备之间创建多个路径或“活动环路”的情况急剧的增加。</a:t>
            </a:r>
            <a:endParaRPr lang="zh-CN" altLang="en-US" dirty="0"/>
          </a:p>
          <a:p>
            <a:pPr>
              <a:buNone/>
            </a:pPr>
            <a:r>
              <a:rPr lang="zh-CN" altLang="en-US" dirty="0"/>
              <a:t>解决方法：生成树算法</a:t>
            </a:r>
            <a:r>
              <a:rPr lang="en-US" altLang="zh-CN"/>
              <a:t>STA</a:t>
            </a:r>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60769"/>
          <p:cNvSpPr>
            <a:spLocks noGrp="1"/>
          </p:cNvSpPr>
          <p:nvPr>
            <p:ph type="title"/>
          </p:nvPr>
        </p:nvSpPr>
        <p:spPr>
          <a:ln/>
        </p:spPr>
        <p:txBody>
          <a:bodyPr anchor="ctr"/>
          <a:p>
            <a:endParaRPr lang="zh-CN" dirty="0"/>
          </a:p>
        </p:txBody>
      </p:sp>
      <p:sp>
        <p:nvSpPr>
          <p:cNvPr id="140290" name="文本占位符 160770"/>
          <p:cNvSpPr>
            <a:spLocks noGrp="1"/>
          </p:cNvSpPr>
          <p:nvPr>
            <p:ph idx="1"/>
          </p:nvPr>
        </p:nvSpPr>
        <p:spPr>
          <a:ln/>
        </p:spPr>
        <p:txBody>
          <a:bodyPr anchor="t"/>
          <a:p>
            <a:pPr>
              <a:buNone/>
            </a:pPr>
            <a:endParaRPr lang="zh-CN" dirty="0"/>
          </a:p>
        </p:txBody>
      </p:sp>
      <p:pic>
        <p:nvPicPr>
          <p:cNvPr id="140291" name="图片 160771" descr="p9"/>
          <p:cNvPicPr>
            <a:picLocks noChangeAspect="1"/>
          </p:cNvPicPr>
          <p:nvPr/>
        </p:nvPicPr>
        <p:blipFill>
          <a:blip r:embed="rId1"/>
          <a:stretch>
            <a:fillRect/>
          </a:stretch>
        </p:blipFill>
        <p:spPr>
          <a:xfrm>
            <a:off x="533400" y="2057400"/>
            <a:ext cx="6248400" cy="3732213"/>
          </a:xfrm>
          <a:prstGeom prst="rect">
            <a:avLst/>
          </a:prstGeom>
          <a:noFill/>
          <a:ln w="9525">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59745"/>
          <p:cNvSpPr>
            <a:spLocks noGrp="1"/>
          </p:cNvSpPr>
          <p:nvPr>
            <p:ph type="title"/>
          </p:nvPr>
        </p:nvSpPr>
        <p:spPr>
          <a:ln/>
        </p:spPr>
        <p:txBody>
          <a:bodyPr anchor="ctr"/>
          <a:p>
            <a:endParaRPr lang="zh-CN" dirty="0"/>
          </a:p>
        </p:txBody>
      </p:sp>
      <p:sp>
        <p:nvSpPr>
          <p:cNvPr id="142338" name="文本占位符 159746"/>
          <p:cNvSpPr>
            <a:spLocks noGrp="1"/>
          </p:cNvSpPr>
          <p:nvPr>
            <p:ph idx="1"/>
          </p:nvPr>
        </p:nvSpPr>
        <p:spPr>
          <a:ln/>
        </p:spPr>
        <p:txBody>
          <a:bodyPr anchor="t"/>
          <a:p>
            <a:pPr>
              <a:buNone/>
            </a:pPr>
            <a:r>
              <a:rPr lang="zh-CN" altLang="en-US" dirty="0"/>
              <a:t>二</a:t>
            </a:r>
            <a:r>
              <a:rPr lang="en-US" altLang="zh-CN" dirty="0"/>
              <a:t>.</a:t>
            </a:r>
            <a:r>
              <a:rPr lang="zh-CN" altLang="en-US" dirty="0"/>
              <a:t>源路由桥接 </a:t>
            </a:r>
            <a:endParaRPr lang="zh-CN" altLang="en-US" dirty="0"/>
          </a:p>
          <a:p>
            <a:pPr>
              <a:buNone/>
            </a:pPr>
            <a:r>
              <a:rPr lang="zh-CN" altLang="en-US" dirty="0"/>
              <a:t>三</a:t>
            </a:r>
            <a:r>
              <a:rPr lang="en-US" altLang="zh-CN" dirty="0"/>
              <a:t>. </a:t>
            </a:r>
            <a:r>
              <a:rPr lang="zh-CN" altLang="en-US" dirty="0"/>
              <a:t>源路由透明桥接 </a:t>
            </a:r>
            <a:endParaRPr lang="zh-CN" altLang="en-US" dirty="0"/>
          </a:p>
          <a:p>
            <a:pPr>
              <a:buNone/>
            </a:pPr>
            <a:r>
              <a:rPr lang="zh-CN" altLang="en-US" dirty="0"/>
              <a:t>四</a:t>
            </a:r>
            <a:r>
              <a:rPr lang="en-US" altLang="zh-CN" dirty="0"/>
              <a:t>.</a:t>
            </a:r>
            <a:r>
              <a:rPr lang="zh-CN" altLang="en-US" dirty="0"/>
              <a:t>翻译桥接</a:t>
            </a:r>
            <a:br>
              <a:rPr lang="zh-CN" altLang="en-US" dirty="0"/>
            </a:b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61793"/>
          <p:cNvSpPr>
            <a:spLocks noGrp="1"/>
          </p:cNvSpPr>
          <p:nvPr>
            <p:ph type="title"/>
          </p:nvPr>
        </p:nvSpPr>
        <p:spPr>
          <a:ln/>
        </p:spPr>
        <p:txBody>
          <a:bodyPr anchor="ctr"/>
          <a:p>
            <a:endParaRPr lang="zh-CN" dirty="0"/>
          </a:p>
        </p:txBody>
      </p:sp>
      <p:sp>
        <p:nvSpPr>
          <p:cNvPr id="143362" name="文本占位符 161794"/>
          <p:cNvSpPr>
            <a:spLocks noGrp="1"/>
          </p:cNvSpPr>
          <p:nvPr>
            <p:ph idx="1"/>
          </p:nvPr>
        </p:nvSpPr>
        <p:spPr>
          <a:ln/>
        </p:spPr>
        <p:txBody>
          <a:bodyPr anchor="t"/>
          <a:p>
            <a:pPr algn="just">
              <a:buNone/>
            </a:pPr>
            <a:r>
              <a:rPr lang="zh-CN" altLang="en-US" dirty="0"/>
              <a:t>（</a:t>
            </a:r>
            <a:r>
              <a:rPr lang="en-US" altLang="zh-CN" dirty="0"/>
              <a:t>1</a:t>
            </a:r>
            <a:r>
              <a:rPr lang="zh-CN" altLang="en-US" dirty="0"/>
              <a:t>） 优点</a:t>
            </a:r>
            <a:endParaRPr lang="zh-CN" altLang="en-US" dirty="0"/>
          </a:p>
          <a:p>
            <a:pPr algn="just">
              <a:buNone/>
            </a:pPr>
            <a:r>
              <a:rPr lang="en-US" altLang="zh-CN" dirty="0">
                <a:latin typeface="宋体" panose="02010600030101010101" pitchFamily="2" charset="-122"/>
              </a:rPr>
              <a:t>①</a:t>
            </a:r>
            <a:r>
              <a:rPr lang="zh-CN" altLang="en-US" dirty="0"/>
              <a:t>网桥通过对不需要传递的数据进行过滤来实现基于物理地址的网络间的通信分段。</a:t>
            </a:r>
            <a:endParaRPr lang="zh-CN" altLang="en-US" dirty="0"/>
          </a:p>
          <a:p>
            <a:pPr algn="just">
              <a:buNone/>
            </a:pPr>
            <a:r>
              <a:rPr lang="en-US" altLang="zh-CN" dirty="0">
                <a:latin typeface="宋体" panose="02010600030101010101" pitchFamily="2" charset="-122"/>
              </a:rPr>
              <a:t>②</a:t>
            </a:r>
            <a:r>
              <a:rPr lang="en-US" altLang="zh-CN" dirty="0"/>
              <a:t> </a:t>
            </a:r>
            <a:r>
              <a:rPr lang="zh-CN" altLang="en-US" dirty="0"/>
              <a:t>网桥既可以互联两个或多个网络。</a:t>
            </a:r>
            <a:endParaRPr lang="zh-CN" altLang="en-US" dirty="0"/>
          </a:p>
          <a:p>
            <a:pPr>
              <a:buNone/>
            </a:pP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63841"/>
          <p:cNvSpPr>
            <a:spLocks noGrp="1"/>
          </p:cNvSpPr>
          <p:nvPr>
            <p:ph type="title"/>
          </p:nvPr>
        </p:nvSpPr>
        <p:spPr>
          <a:ln/>
        </p:spPr>
        <p:txBody>
          <a:bodyPr anchor="ctr"/>
          <a:p>
            <a:endParaRPr lang="zh-CN" dirty="0"/>
          </a:p>
        </p:txBody>
      </p:sp>
      <p:sp>
        <p:nvSpPr>
          <p:cNvPr id="144386" name="文本占位符 163842"/>
          <p:cNvSpPr>
            <a:spLocks noGrp="1"/>
          </p:cNvSpPr>
          <p:nvPr>
            <p:ph idx="1"/>
          </p:nvPr>
        </p:nvSpPr>
        <p:spPr>
          <a:ln/>
        </p:spPr>
        <p:txBody>
          <a:bodyPr anchor="t"/>
          <a:p>
            <a:pPr algn="just">
              <a:buNone/>
            </a:pPr>
            <a:r>
              <a:rPr lang="zh-CN" altLang="en-US" dirty="0"/>
              <a:t>（</a:t>
            </a:r>
            <a:r>
              <a:rPr lang="en-US" altLang="zh-CN" dirty="0"/>
              <a:t>2</a:t>
            </a:r>
            <a:r>
              <a:rPr lang="zh-CN" altLang="en-US" dirty="0"/>
              <a:t>） 缺点</a:t>
            </a:r>
            <a:endParaRPr lang="zh-CN" altLang="en-US" dirty="0"/>
          </a:p>
          <a:p>
            <a:pPr algn="just">
              <a:buNone/>
            </a:pPr>
            <a:r>
              <a:rPr lang="en-US" altLang="zh-CN" dirty="0">
                <a:latin typeface="宋体" panose="02010600030101010101" pitchFamily="2" charset="-122"/>
              </a:rPr>
              <a:t>①</a:t>
            </a:r>
            <a:r>
              <a:rPr lang="zh-CN" altLang="en-US" dirty="0"/>
              <a:t>互联的多个网络要求在“数据链路层”以上的各层采用相同或相兼容的协议。</a:t>
            </a:r>
            <a:endParaRPr lang="zh-CN" altLang="en-US" dirty="0"/>
          </a:p>
          <a:p>
            <a:pPr algn="just">
              <a:buNone/>
            </a:pPr>
            <a:r>
              <a:rPr lang="en-US" altLang="zh-CN" dirty="0">
                <a:latin typeface="宋体" panose="02010600030101010101" pitchFamily="2" charset="-122"/>
              </a:rPr>
              <a:t>②</a:t>
            </a:r>
            <a:r>
              <a:rPr lang="zh-CN" altLang="en-US" dirty="0"/>
              <a:t>接收数据，先存储，再查找站表，增加了时延。</a:t>
            </a:r>
            <a:endParaRPr lang="zh-CN" altLang="en-US" dirty="0"/>
          </a:p>
          <a:p>
            <a:pPr algn="just">
              <a:buNone/>
            </a:pPr>
            <a:r>
              <a:rPr lang="en-US" altLang="zh-CN" dirty="0">
                <a:latin typeface="宋体" panose="02010600030101010101" pitchFamily="2" charset="-122"/>
              </a:rPr>
              <a:t>③</a:t>
            </a:r>
            <a:r>
              <a:rPr lang="zh-CN" altLang="en-US" dirty="0"/>
              <a:t>网桥不能对广播分组进行过滤。没有路径选择的能力。</a:t>
            </a:r>
            <a:endParaRPr lang="zh-CN" altLang="en-US" dirty="0"/>
          </a:p>
          <a:p>
            <a:pPr algn="just">
              <a:buNone/>
            </a:pPr>
            <a:endParaRPr lang="zh-CN" altLang="en-US" dirty="0"/>
          </a:p>
          <a:p>
            <a:pPr>
              <a:buNone/>
            </a:pP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64865"/>
          <p:cNvSpPr>
            <a:spLocks noGrp="1"/>
          </p:cNvSpPr>
          <p:nvPr>
            <p:ph type="title"/>
          </p:nvPr>
        </p:nvSpPr>
        <p:spPr>
          <a:ln/>
        </p:spPr>
        <p:txBody>
          <a:bodyPr anchor="ctr"/>
          <a:p>
            <a:endParaRPr lang="zh-CN" dirty="0"/>
          </a:p>
        </p:txBody>
      </p:sp>
      <p:sp>
        <p:nvSpPr>
          <p:cNvPr id="145410" name="文本占位符 164866"/>
          <p:cNvSpPr>
            <a:spLocks noGrp="1"/>
          </p:cNvSpPr>
          <p:nvPr>
            <p:ph idx="1"/>
          </p:nvPr>
        </p:nvSpPr>
        <p:spPr>
          <a:ln/>
        </p:spPr>
        <p:txBody>
          <a:bodyPr anchor="t"/>
          <a:p>
            <a:pPr>
              <a:buNone/>
            </a:pPr>
            <a:r>
              <a:rPr lang="zh-CN" altLang="en-US" dirty="0"/>
              <a:t>第四节 交换机</a:t>
            </a:r>
            <a:endParaRPr lang="zh-CN" altLang="en-US" dirty="0"/>
          </a:p>
          <a:p>
            <a:pPr>
              <a:buNone/>
            </a:pPr>
            <a:r>
              <a:rPr lang="zh-CN" altLang="en-US" dirty="0"/>
              <a:t>交换机刚接通的时候，内部的交换表是空的，通过“自我学习”建立起和端口号相关的</a:t>
            </a:r>
            <a:r>
              <a:rPr lang="en-US" altLang="zh-CN" dirty="0"/>
              <a:t>MAC</a:t>
            </a:r>
            <a:r>
              <a:rPr lang="zh-CN" altLang="en-US" dirty="0"/>
              <a:t>地址表。 </a:t>
            </a:r>
            <a:endParaRPr lang="zh-CN" altLang="en-US" dirty="0"/>
          </a:p>
          <a:p>
            <a:pPr>
              <a:buNone/>
            </a:pPr>
            <a:r>
              <a:rPr lang="zh-CN" altLang="en-US" dirty="0"/>
              <a:t>当交换机收到一个未驻留在内存中的目的地址的帧时，它会向所有端口发送该帧。“学习”后在表中添加新的</a:t>
            </a:r>
            <a:r>
              <a:rPr lang="en-US" altLang="zh-CN" dirty="0"/>
              <a:t>MAC</a:t>
            </a:r>
            <a:r>
              <a:rPr lang="zh-CN" altLang="en-US" dirty="0"/>
              <a:t>地址表项 ，该项在一定时间内没有传送新的帧即被废弃。</a:t>
            </a:r>
            <a:br>
              <a:rPr lang="zh-CN" altLang="en-US" dirty="0"/>
            </a:br>
            <a:endParaRPr lang="zh-CN" altLang="en-US" dirty="0"/>
          </a:p>
          <a:p>
            <a:pPr>
              <a:buNone/>
            </a:pP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71009"/>
          <p:cNvSpPr>
            <a:spLocks noGrp="1"/>
          </p:cNvSpPr>
          <p:nvPr>
            <p:ph type="title"/>
          </p:nvPr>
        </p:nvSpPr>
        <p:spPr>
          <a:ln/>
        </p:spPr>
        <p:txBody>
          <a:bodyPr anchor="ctr"/>
          <a:p>
            <a:endParaRPr lang="zh-CN" dirty="0"/>
          </a:p>
        </p:txBody>
      </p:sp>
      <p:sp>
        <p:nvSpPr>
          <p:cNvPr id="146434" name="文本占位符 171010"/>
          <p:cNvSpPr>
            <a:spLocks noGrp="1"/>
          </p:cNvSpPr>
          <p:nvPr>
            <p:ph idx="1"/>
          </p:nvPr>
        </p:nvSpPr>
        <p:spPr>
          <a:ln/>
        </p:spPr>
        <p:txBody>
          <a:bodyPr anchor="t"/>
          <a:p>
            <a:pPr>
              <a:lnSpc>
                <a:spcPct val="90000"/>
              </a:lnSpc>
              <a:buNone/>
            </a:pPr>
            <a:r>
              <a:rPr lang="zh-CN" altLang="en-US" dirty="0"/>
              <a:t>一般情况，交换机为每个端口的连接提供全部的局域网介质带宽。（虚拟电路）提高网络整体带宽。</a:t>
            </a:r>
            <a:endParaRPr lang="zh-CN" altLang="en-US" dirty="0"/>
          </a:p>
          <a:p>
            <a:pPr>
              <a:lnSpc>
                <a:spcPct val="90000"/>
              </a:lnSpc>
              <a:buNone/>
            </a:pPr>
            <a:r>
              <a:rPr lang="zh-CN" altLang="en-US" dirty="0"/>
              <a:t>如果一站点向一个处于忙状态的端口发送帧，立即存入缓冲区。闲状态时，则建立虚拟电路连接，但如果缓冲区已满，则会造成帧的丢失。为了避免这种情况，端口便向工作站回发帧，要求工作站降低发送速率。</a:t>
            </a:r>
            <a:br>
              <a:rPr lang="zh-CN" altLang="en-US" dirty="0"/>
            </a:b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172033"/>
          <p:cNvSpPr>
            <a:spLocks noGrp="1"/>
          </p:cNvSpPr>
          <p:nvPr>
            <p:ph type="title"/>
          </p:nvPr>
        </p:nvSpPr>
        <p:spPr>
          <a:ln/>
        </p:spPr>
        <p:txBody>
          <a:bodyPr anchor="ctr"/>
          <a:p>
            <a:endParaRPr lang="zh-CN" dirty="0"/>
          </a:p>
        </p:txBody>
      </p:sp>
      <p:sp>
        <p:nvSpPr>
          <p:cNvPr id="147458" name="文本占位符 172034"/>
          <p:cNvSpPr>
            <a:spLocks noGrp="1"/>
          </p:cNvSpPr>
          <p:nvPr>
            <p:ph idx="1"/>
          </p:nvPr>
        </p:nvSpPr>
        <p:spPr>
          <a:ln/>
        </p:spPr>
        <p:txBody>
          <a:bodyPr anchor="t"/>
          <a:p>
            <a:pPr>
              <a:buNone/>
            </a:pPr>
            <a:r>
              <a:rPr lang="zh-CN" altLang="en-US" dirty="0"/>
              <a:t>分类 ：</a:t>
            </a:r>
            <a:endParaRPr lang="zh-CN" altLang="en-US" dirty="0"/>
          </a:p>
          <a:p>
            <a:pPr>
              <a:buNone/>
            </a:pPr>
            <a:r>
              <a:rPr lang="en-US" altLang="zh-CN" dirty="0"/>
              <a:t>1.</a:t>
            </a:r>
            <a:r>
              <a:rPr lang="zh-CN" altLang="en-US" dirty="0"/>
              <a:t>存储转发式交换机 </a:t>
            </a:r>
            <a:endParaRPr lang="zh-CN" altLang="en-US" dirty="0"/>
          </a:p>
          <a:p>
            <a:pPr>
              <a:buNone/>
            </a:pPr>
            <a:r>
              <a:rPr lang="en-US" altLang="zh-CN" dirty="0"/>
              <a:t>2.</a:t>
            </a:r>
            <a:r>
              <a:rPr lang="zh-CN" altLang="en-US" dirty="0"/>
              <a:t>直通转发式交换机 </a:t>
            </a:r>
            <a:endParaRPr lang="zh-CN" altLang="en-US" dirty="0"/>
          </a:p>
          <a:p>
            <a:pPr>
              <a:buNone/>
            </a:pPr>
            <a:r>
              <a:rPr lang="en-US" altLang="zh-CN" dirty="0"/>
              <a:t>3.</a:t>
            </a:r>
            <a:r>
              <a:rPr lang="zh-CN" altLang="en-US" dirty="0"/>
              <a:t>自由分段式交换机 （前两种的综合）</a:t>
            </a:r>
            <a:endParaRPr lang="zh-CN" altLang="en-US"/>
          </a:p>
          <a:p>
            <a:pPr>
              <a:buNone/>
            </a:pPr>
            <a:r>
              <a:rPr lang="zh-CN" altLang="en-US" dirty="0"/>
              <a:t>数据帧进入交换机读取前</a:t>
            </a:r>
            <a:r>
              <a:rPr lang="en-US" altLang="zh-CN" dirty="0"/>
              <a:t>64</a:t>
            </a:r>
            <a:r>
              <a:rPr lang="zh-CN" altLang="en-US" dirty="0"/>
              <a:t>字节（碰撞窗口），再转发。</a:t>
            </a:r>
            <a:endParaRPr lang="zh-CN" altLang="en-US" dirty="0"/>
          </a:p>
          <a:p>
            <a:pPr>
              <a:buNone/>
            </a:pPr>
            <a:endParaRPr lang="zh-CN" altLang="en-US" dirty="0"/>
          </a:p>
          <a:p>
            <a:pPr>
              <a:buNone/>
            </a:pPr>
            <a:endParaRPr lang="zh-CN" altLang="en-US" dirty="0"/>
          </a:p>
          <a:p>
            <a:pPr>
              <a:buNone/>
            </a:pPr>
            <a:endParaRPr lang="zh-CN" altLang="en-US" dirty="0"/>
          </a:p>
          <a:p>
            <a:pPr>
              <a:buNone/>
            </a:pP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73057"/>
          <p:cNvSpPr>
            <a:spLocks noGrp="1"/>
          </p:cNvSpPr>
          <p:nvPr>
            <p:ph type="title"/>
          </p:nvPr>
        </p:nvSpPr>
        <p:spPr>
          <a:ln/>
        </p:spPr>
        <p:txBody>
          <a:bodyPr anchor="ctr"/>
          <a:p>
            <a:endParaRPr lang="zh-CN" dirty="0"/>
          </a:p>
        </p:txBody>
      </p:sp>
      <p:sp>
        <p:nvSpPr>
          <p:cNvPr id="148482" name="文本占位符 173058"/>
          <p:cNvSpPr>
            <a:spLocks noGrp="1"/>
          </p:cNvSpPr>
          <p:nvPr>
            <p:ph idx="1"/>
          </p:nvPr>
        </p:nvSpPr>
        <p:spPr>
          <a:ln/>
        </p:spPr>
        <p:txBody>
          <a:bodyPr anchor="t"/>
          <a:p>
            <a:pPr marL="609600" indent="-609600">
              <a:buNone/>
            </a:pPr>
            <a:r>
              <a:rPr lang="zh-CN" altLang="en-US" dirty="0"/>
              <a:t>交换机之间的连接 ：</a:t>
            </a:r>
            <a:endParaRPr lang="zh-CN" altLang="en-US" dirty="0"/>
          </a:p>
          <a:p>
            <a:pPr marL="609600" indent="-609600">
              <a:buAutoNum type="arabicParenBoth"/>
            </a:pPr>
            <a:r>
              <a:rPr lang="zh-CN" altLang="en-US" dirty="0"/>
              <a:t>级联 </a:t>
            </a:r>
            <a:endParaRPr lang="zh-CN" altLang="en-US" dirty="0"/>
          </a:p>
          <a:p>
            <a:pPr marL="609600" indent="-609600">
              <a:buAutoNum type="arabicParenBoth"/>
            </a:pPr>
            <a:r>
              <a:rPr lang="zh-CN" altLang="en-US" dirty="0"/>
              <a:t>堆叠 </a:t>
            </a:r>
            <a:endParaRPr lang="zh-CN" altLang="en-US" dirty="0"/>
          </a:p>
          <a:p>
            <a:pPr marL="609600" indent="-609600">
              <a:buNone/>
            </a:pPr>
            <a:r>
              <a:rPr lang="zh-CN" altLang="en-US" dirty="0"/>
              <a:t>通过专用的堆叠线连接起来 </a:t>
            </a:r>
            <a:endParaRPr lang="zh-CN" altLang="en-US" dirty="0"/>
          </a:p>
          <a:p>
            <a:pPr marL="609600" indent="-609600">
              <a:buNone/>
            </a:pP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174081"/>
          <p:cNvSpPr>
            <a:spLocks noGrp="1"/>
          </p:cNvSpPr>
          <p:nvPr>
            <p:ph type="title"/>
          </p:nvPr>
        </p:nvSpPr>
        <p:spPr>
          <a:ln/>
        </p:spPr>
        <p:txBody>
          <a:bodyPr anchor="ctr"/>
          <a:p>
            <a:endParaRPr lang="zh-CN" dirty="0"/>
          </a:p>
        </p:txBody>
      </p:sp>
      <p:sp>
        <p:nvSpPr>
          <p:cNvPr id="149506" name="文本占位符 174082"/>
          <p:cNvSpPr>
            <a:spLocks noGrp="1"/>
          </p:cNvSpPr>
          <p:nvPr>
            <p:ph idx="1"/>
          </p:nvPr>
        </p:nvSpPr>
        <p:spPr>
          <a:xfrm>
            <a:off x="457200" y="1981200"/>
            <a:ext cx="8229600" cy="4876800"/>
          </a:xfrm>
          <a:ln/>
        </p:spPr>
        <p:txBody>
          <a:bodyPr anchor="t"/>
          <a:p>
            <a:pPr>
              <a:lnSpc>
                <a:spcPct val="90000"/>
              </a:lnSpc>
              <a:buNone/>
            </a:pPr>
            <a:r>
              <a:rPr lang="zh-CN" altLang="en-US" sz="2800" dirty="0"/>
              <a:t>第五节 路由器</a:t>
            </a:r>
            <a:endParaRPr lang="zh-CN" altLang="en-US" sz="2800" dirty="0"/>
          </a:p>
          <a:p>
            <a:pPr>
              <a:lnSpc>
                <a:spcPct val="90000"/>
              </a:lnSpc>
              <a:buNone/>
            </a:pPr>
            <a:r>
              <a:rPr lang="zh-CN" altLang="en-US" sz="2800" dirty="0"/>
              <a:t>用来连接两个及以上复杂网络的、具有路由选择的，工作在</a:t>
            </a:r>
            <a:r>
              <a:rPr lang="en-US" altLang="zh-CN" sz="2800" dirty="0"/>
              <a:t>OSI</a:t>
            </a:r>
            <a:r>
              <a:rPr lang="zh-CN" altLang="en-US" sz="2800" dirty="0"/>
              <a:t>参考模型第三层。</a:t>
            </a:r>
            <a:endParaRPr lang="zh-CN" altLang="en-US" sz="2800" dirty="0"/>
          </a:p>
          <a:p>
            <a:pPr>
              <a:lnSpc>
                <a:spcPct val="90000"/>
              </a:lnSpc>
              <a:buNone/>
            </a:pPr>
            <a:r>
              <a:rPr lang="zh-CN" altLang="en-US" sz="2800" dirty="0"/>
              <a:t>功能</a:t>
            </a:r>
            <a:r>
              <a:rPr lang="en-US" altLang="zh-CN" sz="2800"/>
              <a:t>:</a:t>
            </a:r>
            <a:endParaRPr lang="en-US" altLang="zh-CN" sz="2800"/>
          </a:p>
          <a:p>
            <a:pPr>
              <a:lnSpc>
                <a:spcPct val="90000"/>
              </a:lnSpc>
              <a:buNone/>
            </a:pPr>
            <a:r>
              <a:rPr lang="en-US" altLang="zh-CN" sz="2800" dirty="0"/>
              <a:t>1.</a:t>
            </a:r>
            <a:r>
              <a:rPr lang="zh-CN" altLang="en-US" sz="2800" dirty="0"/>
              <a:t>接收节点发送的数据包，根据包中的源地址和目的地址，对照路由表，把数据包转发到离目的节点最近的路由器。</a:t>
            </a:r>
            <a:endParaRPr lang="zh-CN" altLang="en-US" sz="2800" dirty="0"/>
          </a:p>
          <a:p>
            <a:pPr>
              <a:lnSpc>
                <a:spcPct val="90000"/>
              </a:lnSpc>
              <a:buNone/>
            </a:pPr>
            <a:r>
              <a:rPr lang="en-US" altLang="zh-CN" sz="2800" dirty="0"/>
              <a:t>2. </a:t>
            </a:r>
            <a:r>
              <a:rPr lang="zh-CN" altLang="en-US" sz="2800" dirty="0"/>
              <a:t>拆分和包装数据包。</a:t>
            </a:r>
            <a:endParaRPr lang="zh-CN" altLang="en-US" sz="2800" dirty="0"/>
          </a:p>
          <a:p>
            <a:pPr>
              <a:lnSpc>
                <a:spcPct val="90000"/>
              </a:lnSpc>
              <a:buNone/>
            </a:pPr>
            <a:r>
              <a:rPr lang="en-US" altLang="zh-CN" sz="2800" dirty="0"/>
              <a:t>3.</a:t>
            </a:r>
            <a:r>
              <a:rPr lang="zh-CN" altLang="en-US" sz="2800" dirty="0"/>
              <a:t>目前大部分路由器都具备一定的防火墙的功能。</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37889"/>
          <p:cNvSpPr>
            <a:spLocks noGrp="1"/>
          </p:cNvSpPr>
          <p:nvPr>
            <p:ph type="title"/>
          </p:nvPr>
        </p:nvSpPr>
        <p:spPr>
          <a:ln/>
        </p:spPr>
        <p:txBody>
          <a:bodyPr anchor="ctr"/>
          <a:p>
            <a:endParaRPr lang="zh-CN" dirty="0"/>
          </a:p>
        </p:txBody>
      </p:sp>
      <p:sp>
        <p:nvSpPr>
          <p:cNvPr id="18434" name="文本占位符 37890"/>
          <p:cNvSpPr>
            <a:spLocks noGrp="1"/>
          </p:cNvSpPr>
          <p:nvPr>
            <p:ph idx="1"/>
          </p:nvPr>
        </p:nvSpPr>
        <p:spPr>
          <a:xfrm>
            <a:off x="457200" y="1981200"/>
            <a:ext cx="8229600" cy="4876800"/>
          </a:xfrm>
          <a:ln/>
        </p:spPr>
        <p:txBody>
          <a:bodyPr anchor="t"/>
          <a:p>
            <a:pPr>
              <a:lnSpc>
                <a:spcPct val="80000"/>
              </a:lnSpc>
              <a:buNone/>
            </a:pPr>
            <a:r>
              <a:rPr lang="zh-CN" altLang="en-US" sz="2800" dirty="0"/>
              <a:t>广域网（ </a:t>
            </a:r>
            <a:r>
              <a:rPr lang="en-US" altLang="zh-CN" sz="2800" dirty="0"/>
              <a:t>Wide Area Network </a:t>
            </a:r>
            <a:r>
              <a:rPr lang="zh-CN" altLang="en-US" sz="2800" dirty="0"/>
              <a:t>）</a:t>
            </a:r>
            <a:endParaRPr lang="zh-CN" altLang="en-US" sz="2800" dirty="0"/>
          </a:p>
          <a:p>
            <a:pPr>
              <a:lnSpc>
                <a:spcPct val="80000"/>
              </a:lnSpc>
              <a:buNone/>
            </a:pPr>
            <a:r>
              <a:rPr lang="zh-CN" altLang="en-US" sz="2800" dirty="0"/>
              <a:t>广域网最根本的特点是： </a:t>
            </a:r>
            <a:br>
              <a:rPr lang="zh-CN" altLang="en-US" sz="2800" dirty="0"/>
            </a:br>
            <a:r>
              <a:rPr lang="en-US" altLang="zh-CN" sz="2800" dirty="0"/>
              <a:t>  1. </a:t>
            </a:r>
            <a:r>
              <a:rPr lang="zh-CN" altLang="en-US" sz="2800" dirty="0"/>
              <a:t>分布范围广。</a:t>
            </a:r>
            <a:endParaRPr lang="zh-CN" altLang="en-US" sz="2800" dirty="0"/>
          </a:p>
          <a:p>
            <a:pPr>
              <a:lnSpc>
                <a:spcPct val="80000"/>
              </a:lnSpc>
              <a:buNone/>
            </a:pPr>
            <a:r>
              <a:rPr lang="zh-CN" altLang="en-US" sz="2800" dirty="0"/>
              <a:t>    </a:t>
            </a:r>
            <a:r>
              <a:rPr lang="en-US" altLang="zh-CN" sz="2800" dirty="0"/>
              <a:t>  2.</a:t>
            </a:r>
            <a:r>
              <a:rPr lang="zh-CN" altLang="en-US" sz="2800" dirty="0"/>
              <a:t>数据传输率低。</a:t>
            </a:r>
            <a:br>
              <a:rPr lang="zh-CN" altLang="en-US" sz="2800" dirty="0"/>
            </a:br>
            <a:r>
              <a:rPr lang="en-US" altLang="zh-CN" sz="2800" dirty="0"/>
              <a:t>  3. </a:t>
            </a:r>
            <a:r>
              <a:rPr lang="zh-CN" altLang="en-US" sz="2800" dirty="0"/>
              <a:t>可靠性不高。使用光纤较好。 </a:t>
            </a:r>
            <a:br>
              <a:rPr lang="zh-CN" altLang="en-US" sz="2800" dirty="0"/>
            </a:br>
            <a:r>
              <a:rPr lang="en-US" altLang="zh-CN" sz="2800" dirty="0"/>
              <a:t>  4. </a:t>
            </a:r>
            <a:r>
              <a:rPr lang="zh-CN" altLang="en-US" sz="2800" dirty="0"/>
              <a:t>广域网常常借用传统的公共传输网（电话网等）来实现。因为单独建造一个广域网极其昂贵。 </a:t>
            </a:r>
            <a:br>
              <a:rPr lang="zh-CN" altLang="en-US" sz="2800" dirty="0"/>
            </a:br>
            <a:r>
              <a:rPr lang="en-US" altLang="zh-CN" sz="2800" dirty="0"/>
              <a:t>  5. </a:t>
            </a:r>
            <a:r>
              <a:rPr lang="zh-CN" altLang="en-US" sz="2800" dirty="0"/>
              <a:t>拓扑结构较为复杂。 </a:t>
            </a:r>
            <a:endParaRPr lang="zh-CN" altLang="en-US" sz="2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76129"/>
          <p:cNvSpPr>
            <a:spLocks noGrp="1"/>
          </p:cNvSpPr>
          <p:nvPr>
            <p:ph type="title"/>
          </p:nvPr>
        </p:nvSpPr>
        <p:spPr>
          <a:ln/>
        </p:spPr>
        <p:txBody>
          <a:bodyPr anchor="ctr"/>
          <a:p>
            <a:endParaRPr lang="zh-CN" dirty="0"/>
          </a:p>
        </p:txBody>
      </p:sp>
      <p:sp>
        <p:nvSpPr>
          <p:cNvPr id="151554" name="文本占位符 176130"/>
          <p:cNvSpPr>
            <a:spLocks noGrp="1"/>
          </p:cNvSpPr>
          <p:nvPr>
            <p:ph idx="1"/>
          </p:nvPr>
        </p:nvSpPr>
        <p:spPr>
          <a:ln/>
        </p:spPr>
        <p:txBody>
          <a:bodyPr anchor="t"/>
          <a:p>
            <a:pPr>
              <a:lnSpc>
                <a:spcPct val="90000"/>
              </a:lnSpc>
              <a:buNone/>
            </a:pPr>
            <a:r>
              <a:rPr lang="zh-CN" altLang="en-US" dirty="0"/>
              <a:t>路由表分类：</a:t>
            </a:r>
            <a:endParaRPr lang="zh-CN" altLang="en-US" dirty="0"/>
          </a:p>
          <a:p>
            <a:pPr>
              <a:lnSpc>
                <a:spcPct val="90000"/>
              </a:lnSpc>
              <a:buNone/>
            </a:pPr>
            <a:r>
              <a:rPr lang="en-US" altLang="zh-CN" dirty="0"/>
              <a:t> ① </a:t>
            </a:r>
            <a:r>
              <a:rPr lang="zh-CN" altLang="en-US" dirty="0"/>
              <a:t>静态路由表</a:t>
            </a:r>
            <a:br>
              <a:rPr lang="zh-CN" altLang="en-US" dirty="0"/>
            </a:br>
            <a:r>
              <a:rPr lang="en-US" altLang="zh-CN" dirty="0"/>
              <a:t>    </a:t>
            </a:r>
            <a:r>
              <a:rPr lang="zh-CN" altLang="en-US" dirty="0"/>
              <a:t>由系统管理员事先设置好，不会随网络结构的变化而变化，必须手动修改。</a:t>
            </a:r>
            <a:endParaRPr lang="zh-CN" altLang="en-US" dirty="0"/>
          </a:p>
          <a:p>
            <a:pPr>
              <a:lnSpc>
                <a:spcPct val="90000"/>
              </a:lnSpc>
              <a:buNone/>
            </a:pPr>
            <a:r>
              <a:rPr lang="en-US" altLang="zh-CN" dirty="0"/>
              <a:t> ② </a:t>
            </a:r>
            <a:r>
              <a:rPr lang="zh-CN" altLang="en-US" dirty="0"/>
              <a:t>动态路由表</a:t>
            </a:r>
            <a:br>
              <a:rPr lang="zh-CN" altLang="en-US" dirty="0"/>
            </a:br>
            <a:r>
              <a:rPr lang="en-US" altLang="zh-CN" dirty="0"/>
              <a:t>    </a:t>
            </a:r>
            <a:r>
              <a:rPr lang="zh-CN" altLang="en-US" dirty="0"/>
              <a:t>路由器根据网络系统的运行情况而自动调整的路由表。每个路由器自动建立自己的路由表。（动态路由算法）</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177153"/>
          <p:cNvSpPr>
            <a:spLocks noGrp="1"/>
          </p:cNvSpPr>
          <p:nvPr>
            <p:ph type="title"/>
          </p:nvPr>
        </p:nvSpPr>
        <p:spPr>
          <a:ln/>
        </p:spPr>
        <p:txBody>
          <a:bodyPr anchor="ctr"/>
          <a:p>
            <a:endParaRPr lang="zh-CN" dirty="0"/>
          </a:p>
        </p:txBody>
      </p:sp>
      <p:sp>
        <p:nvSpPr>
          <p:cNvPr id="152578" name="文本占位符 177154"/>
          <p:cNvSpPr>
            <a:spLocks noGrp="1"/>
          </p:cNvSpPr>
          <p:nvPr>
            <p:ph idx="1"/>
          </p:nvPr>
        </p:nvSpPr>
        <p:spPr>
          <a:ln/>
        </p:spPr>
        <p:txBody>
          <a:bodyPr anchor="t"/>
          <a:p>
            <a:pPr>
              <a:lnSpc>
                <a:spcPct val="80000"/>
              </a:lnSpc>
              <a:buNone/>
            </a:pPr>
            <a:r>
              <a:rPr lang="zh-CN" altLang="en-US" sz="2800" dirty="0"/>
              <a:t>例子 ：</a:t>
            </a:r>
            <a:endParaRPr lang="zh-CN" altLang="en-US" sz="2800" dirty="0"/>
          </a:p>
          <a:p>
            <a:pPr>
              <a:lnSpc>
                <a:spcPct val="80000"/>
              </a:lnSpc>
              <a:buNone/>
            </a:pPr>
            <a:r>
              <a:rPr lang="en-US" altLang="zh-CN" sz="2800" dirty="0"/>
              <a:t>Cisco</a:t>
            </a:r>
            <a:r>
              <a:rPr lang="zh-CN" altLang="en-US" sz="2800" dirty="0"/>
              <a:t>有一个</a:t>
            </a:r>
            <a:r>
              <a:rPr lang="en-US" altLang="zh-CN" sz="2800" dirty="0"/>
              <a:t>B</a:t>
            </a:r>
            <a:r>
              <a:rPr lang="zh-CN" altLang="en-US" sz="2800" dirty="0"/>
              <a:t>类网络，它的网络地址</a:t>
            </a:r>
            <a:r>
              <a:rPr lang="en-US" altLang="zh-CN" sz="2800" dirty="0"/>
              <a:t>131.108.0.0</a:t>
            </a:r>
            <a:r>
              <a:rPr lang="zh-CN" altLang="en-US" sz="2800" dirty="0"/>
              <a:t>。在这个网络内部划分了一些子网，子网掩码为</a:t>
            </a:r>
            <a:r>
              <a:rPr lang="en-US" altLang="zh-CN" sz="2800" dirty="0"/>
              <a:t>255.255.255.0</a:t>
            </a:r>
            <a:r>
              <a:rPr lang="zh-CN" altLang="en-US" sz="2800" dirty="0"/>
              <a:t>。但是在网络外部，只知道</a:t>
            </a:r>
            <a:r>
              <a:rPr lang="en-US" altLang="zh-CN" sz="2800" dirty="0"/>
              <a:t>Cisco</a:t>
            </a:r>
            <a:r>
              <a:rPr lang="zh-CN" altLang="en-US" sz="2800" dirty="0"/>
              <a:t>是一个单一的网络。</a:t>
            </a:r>
            <a:br>
              <a:rPr lang="zh-CN" altLang="en-US" sz="2800" dirty="0"/>
            </a:br>
            <a:r>
              <a:rPr lang="en-US" altLang="zh-CN" sz="2800" dirty="0"/>
              <a:t>      </a:t>
            </a:r>
            <a:r>
              <a:rPr lang="zh-CN" altLang="en-US" sz="2800" dirty="0"/>
              <a:t>假设另一个</a:t>
            </a:r>
            <a:r>
              <a:rPr lang="en-US" altLang="zh-CN" sz="2800" dirty="0"/>
              <a:t>IP</a:t>
            </a:r>
            <a:r>
              <a:rPr lang="zh-CN" altLang="en-US" sz="2800" dirty="0"/>
              <a:t>地址为</a:t>
            </a:r>
            <a:r>
              <a:rPr lang="en-US" altLang="zh-CN" sz="2800" dirty="0"/>
              <a:t>197.15.22.44</a:t>
            </a:r>
            <a:r>
              <a:rPr lang="zh-CN" altLang="en-US" sz="2800" dirty="0"/>
              <a:t>的网络中有一个设备想将数据发送给</a:t>
            </a:r>
            <a:r>
              <a:rPr lang="en-US" altLang="zh-CN" sz="2800" dirty="0"/>
              <a:t>Cisco</a:t>
            </a:r>
            <a:r>
              <a:rPr lang="zh-CN" altLang="en-US" sz="2800" dirty="0"/>
              <a:t>设备所在网络中，其目的</a:t>
            </a:r>
            <a:r>
              <a:rPr lang="en-US" altLang="zh-CN" sz="2800" dirty="0"/>
              <a:t>IP</a:t>
            </a:r>
            <a:r>
              <a:rPr lang="zh-CN" altLang="en-US" sz="2800" dirty="0"/>
              <a:t>地址为</a:t>
            </a:r>
            <a:r>
              <a:rPr lang="en-US" altLang="zh-CN" sz="2800" dirty="0"/>
              <a:t>131.108.2.2</a:t>
            </a:r>
            <a:r>
              <a:rPr lang="zh-CN" altLang="en-US" sz="2800" dirty="0"/>
              <a:t>。数据在</a:t>
            </a:r>
            <a:r>
              <a:rPr lang="en-US" altLang="zh-CN" sz="2800" dirty="0"/>
              <a:t>Internet</a:t>
            </a:r>
            <a:r>
              <a:rPr lang="zh-CN" altLang="en-US" sz="2800" dirty="0"/>
              <a:t>上传输，直到到达</a:t>
            </a:r>
            <a:r>
              <a:rPr lang="en-US" altLang="zh-CN" sz="2800" dirty="0"/>
              <a:t>Cisco</a:t>
            </a:r>
            <a:r>
              <a:rPr lang="zh-CN" altLang="en-US" sz="2800" dirty="0"/>
              <a:t>路由器。路由器的工作是确定将数据发送给</a:t>
            </a:r>
            <a:r>
              <a:rPr lang="en-US" altLang="zh-CN" sz="2800" dirty="0"/>
              <a:t>Cisco</a:t>
            </a:r>
            <a:r>
              <a:rPr lang="zh-CN" altLang="en-US" sz="2800" dirty="0"/>
              <a:t>的哪一个子网。 </a:t>
            </a:r>
            <a:endParaRPr lang="zh-CN" altLang="en-US" sz="2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标题 178177"/>
          <p:cNvSpPr>
            <a:spLocks noGrp="1"/>
          </p:cNvSpPr>
          <p:nvPr>
            <p:ph type="title"/>
          </p:nvPr>
        </p:nvSpPr>
        <p:spPr>
          <a:ln/>
        </p:spPr>
        <p:txBody>
          <a:bodyPr anchor="ctr"/>
          <a:p>
            <a:endParaRPr lang="zh-CN" dirty="0"/>
          </a:p>
        </p:txBody>
      </p:sp>
      <p:sp>
        <p:nvSpPr>
          <p:cNvPr id="153602" name="文本占位符 178178"/>
          <p:cNvSpPr>
            <a:spLocks noGrp="1"/>
          </p:cNvSpPr>
          <p:nvPr>
            <p:ph idx="1"/>
          </p:nvPr>
        </p:nvSpPr>
        <p:spPr>
          <a:ln/>
        </p:spPr>
        <p:txBody>
          <a:bodyPr anchor="t"/>
          <a:p>
            <a:pPr>
              <a:buNone/>
            </a:pPr>
            <a:endParaRPr lang="zh-CN" dirty="0"/>
          </a:p>
        </p:txBody>
      </p:sp>
      <p:pic>
        <p:nvPicPr>
          <p:cNvPr id="153603" name="图片 178179" descr="p11"/>
          <p:cNvPicPr>
            <a:picLocks noChangeAspect="1"/>
          </p:cNvPicPr>
          <p:nvPr/>
        </p:nvPicPr>
        <p:blipFill>
          <a:blip r:embed="rId1"/>
          <a:stretch>
            <a:fillRect/>
          </a:stretch>
        </p:blipFill>
        <p:spPr>
          <a:xfrm>
            <a:off x="609600" y="1981200"/>
            <a:ext cx="7696200" cy="3248025"/>
          </a:xfrm>
          <a:prstGeom prst="rect">
            <a:avLst/>
          </a:prstGeom>
          <a:noFill/>
          <a:ln w="9525">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79201"/>
          <p:cNvSpPr>
            <a:spLocks noGrp="1"/>
          </p:cNvSpPr>
          <p:nvPr>
            <p:ph type="title"/>
          </p:nvPr>
        </p:nvSpPr>
        <p:spPr>
          <a:ln/>
        </p:spPr>
        <p:txBody>
          <a:bodyPr anchor="ctr"/>
          <a:p>
            <a:endParaRPr lang="zh-CN" dirty="0"/>
          </a:p>
        </p:txBody>
      </p:sp>
      <p:sp>
        <p:nvSpPr>
          <p:cNvPr id="154626" name="文本占位符 179202"/>
          <p:cNvSpPr>
            <a:spLocks noGrp="1"/>
          </p:cNvSpPr>
          <p:nvPr>
            <p:ph idx="1"/>
          </p:nvPr>
        </p:nvSpPr>
        <p:spPr>
          <a:ln/>
        </p:spPr>
        <p:txBody>
          <a:bodyPr anchor="t"/>
          <a:p>
            <a:pPr>
              <a:lnSpc>
                <a:spcPct val="80000"/>
              </a:lnSpc>
              <a:buNone/>
            </a:pPr>
            <a:r>
              <a:rPr lang="zh-CN" altLang="en-US" sz="2800" dirty="0"/>
              <a:t>工作原理总结如下：</a:t>
            </a:r>
            <a:br>
              <a:rPr lang="zh-CN" altLang="en-US" sz="2800" dirty="0"/>
            </a:br>
            <a:r>
              <a:rPr lang="en-US" altLang="zh-CN" sz="2800" dirty="0"/>
              <a:t>    (1) </a:t>
            </a:r>
            <a:r>
              <a:rPr lang="zh-CN" altLang="en-US" sz="2800" dirty="0"/>
              <a:t>路由器接收来自它连接的某个网站的数据。</a:t>
            </a:r>
            <a:br>
              <a:rPr lang="zh-CN" altLang="en-US" sz="2800" dirty="0"/>
            </a:br>
            <a:r>
              <a:rPr lang="en-US" altLang="zh-CN" sz="2800" dirty="0"/>
              <a:t>    (2) </a:t>
            </a:r>
            <a:r>
              <a:rPr lang="zh-CN" altLang="en-US" sz="2800" dirty="0"/>
              <a:t>路由器检查</a:t>
            </a:r>
            <a:r>
              <a:rPr lang="en-US" altLang="zh-CN" sz="2800" dirty="0"/>
              <a:t>IP</a:t>
            </a:r>
            <a:r>
              <a:rPr lang="zh-CN" altLang="en-US" sz="2800" dirty="0"/>
              <a:t>报头中的目的地址。如果目的地址位于发出数据的那个网络，那么路由器就放下被认为已经达到目的地的数据。</a:t>
            </a:r>
            <a:br>
              <a:rPr lang="zh-CN" altLang="en-US" sz="2800" dirty="0"/>
            </a:br>
            <a:r>
              <a:rPr lang="en-US" altLang="zh-CN" sz="2800" dirty="0"/>
              <a:t>    (3) </a:t>
            </a:r>
            <a:r>
              <a:rPr lang="zh-CN" altLang="en-US" sz="2800" dirty="0"/>
              <a:t>如果数据要送往另一个网络，那么路由器就查询路由表，以确定数据要转发到的目的地。（包含路由选择）</a:t>
            </a:r>
            <a:br>
              <a:rPr lang="zh-CN" altLang="en-US" sz="2800" dirty="0"/>
            </a:br>
            <a:r>
              <a:rPr lang="en-US" altLang="zh-CN" sz="2800" dirty="0"/>
              <a:t>    (4) </a:t>
            </a:r>
            <a:r>
              <a:rPr lang="zh-CN" altLang="en-US" sz="2800" dirty="0"/>
              <a:t>路由器确定哪个适配器负责接收数据后，就通过相应的网络层软件传递数据。</a:t>
            </a:r>
            <a:br>
              <a:rPr lang="zh-CN" altLang="en-US" sz="2800" dirty="0"/>
            </a:br>
            <a:endParaRPr lang="zh-CN" altLang="en-US" sz="2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标题 180225"/>
          <p:cNvSpPr>
            <a:spLocks noGrp="1"/>
          </p:cNvSpPr>
          <p:nvPr>
            <p:ph type="title"/>
          </p:nvPr>
        </p:nvSpPr>
        <p:spPr>
          <a:ln/>
        </p:spPr>
        <p:txBody>
          <a:bodyPr anchor="ctr"/>
          <a:p>
            <a:endParaRPr lang="zh-CN" dirty="0"/>
          </a:p>
        </p:txBody>
      </p:sp>
      <p:sp>
        <p:nvSpPr>
          <p:cNvPr id="155650" name="文本占位符 180226"/>
          <p:cNvSpPr>
            <a:spLocks noGrp="1"/>
          </p:cNvSpPr>
          <p:nvPr>
            <p:ph idx="1"/>
          </p:nvPr>
        </p:nvSpPr>
        <p:spPr>
          <a:ln/>
        </p:spPr>
        <p:txBody>
          <a:bodyPr anchor="t"/>
          <a:p>
            <a:pPr>
              <a:buNone/>
            </a:pPr>
            <a:endParaRPr lang="zh-CN" dirty="0"/>
          </a:p>
        </p:txBody>
      </p:sp>
      <p:pic>
        <p:nvPicPr>
          <p:cNvPr id="155651" name="图片 180227" descr="p12"/>
          <p:cNvPicPr>
            <a:picLocks noChangeAspect="1"/>
          </p:cNvPicPr>
          <p:nvPr/>
        </p:nvPicPr>
        <p:blipFill>
          <a:blip r:embed="rId1"/>
          <a:stretch>
            <a:fillRect/>
          </a:stretch>
        </p:blipFill>
        <p:spPr>
          <a:xfrm>
            <a:off x="533400" y="1981200"/>
            <a:ext cx="7848600" cy="2755900"/>
          </a:xfrm>
          <a:prstGeom prst="rect">
            <a:avLst/>
          </a:prstGeom>
          <a:noFill/>
          <a:ln w="9525">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81249"/>
          <p:cNvSpPr>
            <a:spLocks noGrp="1"/>
          </p:cNvSpPr>
          <p:nvPr>
            <p:ph type="title"/>
          </p:nvPr>
        </p:nvSpPr>
        <p:spPr>
          <a:ln/>
        </p:spPr>
        <p:txBody>
          <a:bodyPr anchor="ctr"/>
          <a:p>
            <a:endParaRPr lang="zh-CN" dirty="0"/>
          </a:p>
        </p:txBody>
      </p:sp>
      <p:sp>
        <p:nvSpPr>
          <p:cNvPr id="156674" name="文本占位符 181250"/>
          <p:cNvSpPr>
            <a:spLocks noGrp="1"/>
          </p:cNvSpPr>
          <p:nvPr>
            <p:ph idx="1"/>
          </p:nvPr>
        </p:nvSpPr>
        <p:spPr>
          <a:xfrm>
            <a:off x="457200" y="1981200"/>
            <a:ext cx="8229600" cy="4876800"/>
          </a:xfrm>
          <a:ln/>
        </p:spPr>
        <p:txBody>
          <a:bodyPr anchor="t"/>
          <a:p>
            <a:pPr marL="533400" indent="-533400">
              <a:lnSpc>
                <a:spcPct val="90000"/>
              </a:lnSpc>
              <a:buNone/>
            </a:pPr>
            <a:r>
              <a:rPr lang="zh-CN" altLang="en-US" sz="2800" dirty="0"/>
              <a:t>优点：</a:t>
            </a:r>
            <a:endParaRPr lang="zh-CN" altLang="en-US" sz="2800" dirty="0"/>
          </a:p>
          <a:p>
            <a:pPr marL="533400" indent="-533400">
              <a:lnSpc>
                <a:spcPct val="90000"/>
              </a:lnSpc>
              <a:buNone/>
            </a:pPr>
            <a:r>
              <a:rPr lang="en-US" altLang="zh-CN" sz="2800" dirty="0"/>
              <a:t>1.</a:t>
            </a:r>
            <a:r>
              <a:rPr lang="zh-CN" altLang="en-US" sz="2800" dirty="0"/>
              <a:t>适用于大规模的网络。</a:t>
            </a:r>
            <a:endParaRPr lang="zh-CN" altLang="en-US" sz="2800" dirty="0"/>
          </a:p>
          <a:p>
            <a:pPr marL="533400" indent="-533400">
              <a:lnSpc>
                <a:spcPct val="90000"/>
              </a:lnSpc>
              <a:buNone/>
            </a:pPr>
            <a:r>
              <a:rPr lang="en-US" altLang="zh-CN" sz="2800" dirty="0"/>
              <a:t>2.</a:t>
            </a:r>
            <a:r>
              <a:rPr lang="zh-CN" altLang="en-US" sz="2800" dirty="0"/>
              <a:t>为数据提供最佳的传输路径。</a:t>
            </a:r>
            <a:endParaRPr lang="zh-CN" altLang="en-US" sz="2800" dirty="0"/>
          </a:p>
          <a:p>
            <a:pPr marL="533400" indent="-533400">
              <a:lnSpc>
                <a:spcPct val="90000"/>
              </a:lnSpc>
              <a:buNone/>
            </a:pPr>
            <a:r>
              <a:rPr lang="en-US" altLang="zh-CN" sz="2800" dirty="0"/>
              <a:t>3.</a:t>
            </a:r>
            <a:r>
              <a:rPr lang="zh-CN" altLang="en-US" sz="2800" dirty="0"/>
              <a:t>安全性高。</a:t>
            </a:r>
            <a:endParaRPr lang="zh-CN" altLang="en-US" sz="2800" dirty="0"/>
          </a:p>
          <a:p>
            <a:pPr marL="533400" indent="-533400">
              <a:lnSpc>
                <a:spcPct val="90000"/>
              </a:lnSpc>
              <a:buNone/>
            </a:pPr>
            <a:r>
              <a:rPr lang="en-US" altLang="zh-CN" sz="2800" dirty="0"/>
              <a:t>4.</a:t>
            </a:r>
            <a:r>
              <a:rPr lang="zh-CN" altLang="en-US" sz="2800" dirty="0"/>
              <a:t>隔离不需要的通信量。</a:t>
            </a:r>
            <a:endParaRPr lang="zh-CN" altLang="en-US" sz="2800" dirty="0"/>
          </a:p>
          <a:p>
            <a:pPr marL="533400" indent="-533400">
              <a:lnSpc>
                <a:spcPct val="90000"/>
              </a:lnSpc>
              <a:buNone/>
            </a:pPr>
            <a:r>
              <a:rPr lang="en-US" altLang="zh-CN" sz="2800" dirty="0"/>
              <a:t>5.</a:t>
            </a:r>
            <a:r>
              <a:rPr lang="zh-CN" altLang="en-US" sz="2800" dirty="0"/>
              <a:t>节省局域网的频宽。</a:t>
            </a:r>
            <a:endParaRPr lang="zh-CN" altLang="en-US" sz="2800" dirty="0"/>
          </a:p>
          <a:p>
            <a:pPr marL="533400" indent="-533400">
              <a:lnSpc>
                <a:spcPct val="90000"/>
              </a:lnSpc>
              <a:buNone/>
            </a:pPr>
            <a:r>
              <a:rPr lang="zh-CN" altLang="en-US" sz="2800" dirty="0"/>
              <a:t>缺点</a:t>
            </a:r>
            <a:r>
              <a:rPr lang="en-US" altLang="zh-CN" sz="2800"/>
              <a:t>:       </a:t>
            </a:r>
            <a:endParaRPr lang="en-US" altLang="zh-CN" sz="2800"/>
          </a:p>
          <a:p>
            <a:pPr marL="533400" indent="-533400">
              <a:lnSpc>
                <a:spcPct val="90000"/>
              </a:lnSpc>
              <a:buNone/>
            </a:pPr>
            <a:r>
              <a:rPr lang="en-US" altLang="zh-CN" sz="2800" dirty="0"/>
              <a:t>1.</a:t>
            </a:r>
            <a:r>
              <a:rPr lang="zh-CN" altLang="en-US" sz="2800" dirty="0"/>
              <a:t>安装和设置复杂。</a:t>
            </a:r>
            <a:endParaRPr lang="zh-CN" altLang="en-US" sz="2800" dirty="0"/>
          </a:p>
          <a:p>
            <a:pPr marL="533400" indent="-533400">
              <a:lnSpc>
                <a:spcPct val="90000"/>
              </a:lnSpc>
              <a:buNone/>
            </a:pPr>
            <a:r>
              <a:rPr lang="en-US" altLang="zh-CN" sz="2800" dirty="0"/>
              <a:t>2.</a:t>
            </a:r>
            <a:r>
              <a:rPr lang="zh-CN" altLang="en-US" sz="2800" dirty="0"/>
              <a:t>价格较高。</a:t>
            </a:r>
            <a:br>
              <a:rPr lang="zh-CN" altLang="en-US" sz="2800" dirty="0"/>
            </a:br>
            <a:endParaRPr lang="zh-CN" altLang="en-US" sz="28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182273"/>
          <p:cNvSpPr>
            <a:spLocks noGrp="1"/>
          </p:cNvSpPr>
          <p:nvPr>
            <p:ph type="title"/>
          </p:nvPr>
        </p:nvSpPr>
        <p:spPr>
          <a:ln/>
        </p:spPr>
        <p:txBody>
          <a:bodyPr anchor="ctr"/>
          <a:p>
            <a:endParaRPr lang="zh-CN" dirty="0"/>
          </a:p>
        </p:txBody>
      </p:sp>
      <p:sp>
        <p:nvSpPr>
          <p:cNvPr id="157698" name="文本占位符 182274"/>
          <p:cNvSpPr>
            <a:spLocks noGrp="1"/>
          </p:cNvSpPr>
          <p:nvPr>
            <p:ph idx="1"/>
          </p:nvPr>
        </p:nvSpPr>
        <p:spPr>
          <a:xfrm>
            <a:off x="457200" y="1981200"/>
            <a:ext cx="8229600" cy="4876800"/>
          </a:xfrm>
          <a:ln/>
        </p:spPr>
        <p:txBody>
          <a:bodyPr anchor="t"/>
          <a:p>
            <a:pPr marL="381000" indent="-381000">
              <a:buNone/>
            </a:pPr>
            <a:r>
              <a:rPr lang="zh-CN" altLang="en-US" sz="2800" dirty="0"/>
              <a:t>路由器与交换机的区别 </a:t>
            </a:r>
            <a:r>
              <a:rPr lang="en-US" altLang="zh-CN" sz="2800"/>
              <a:t>:</a:t>
            </a:r>
            <a:endParaRPr lang="en-US" altLang="zh-CN" sz="2800"/>
          </a:p>
          <a:p>
            <a:pPr marL="381000" indent="-381000">
              <a:buAutoNum type="arabicParenBoth"/>
            </a:pPr>
            <a:r>
              <a:rPr lang="zh-CN" altLang="en-US" sz="2800" dirty="0"/>
              <a:t>交换机工作在第二层，路由器工作第三层。交换机的工作原理相对比较简单，而路由器具有更多的智能功能，如选择最佳的线路。</a:t>
            </a:r>
            <a:endParaRPr lang="zh-CN" altLang="en-US" sz="2800" dirty="0"/>
          </a:p>
          <a:p>
            <a:pPr marL="381000" indent="-381000">
              <a:buAutoNum type="arabicParenBoth"/>
            </a:pPr>
            <a:r>
              <a:rPr lang="zh-CN" altLang="en-US" sz="2800" dirty="0"/>
              <a:t>交换机利用物理地址来确定是否转发数据；路由器是使用</a:t>
            </a:r>
            <a:r>
              <a:rPr lang="en-US" altLang="zh-CN" sz="2800" dirty="0"/>
              <a:t>IP</a:t>
            </a:r>
            <a:r>
              <a:rPr lang="zh-CN" altLang="en-US" sz="2800" dirty="0"/>
              <a:t>地址。由网络管理员来分配的。</a:t>
            </a:r>
            <a:endParaRPr lang="zh-CN" altLang="en-US" sz="2800" dirty="0"/>
          </a:p>
          <a:p>
            <a:pPr marL="381000" indent="-381000">
              <a:buAutoNum type="arabicParenBoth"/>
            </a:pPr>
            <a:r>
              <a:rPr lang="zh-CN" altLang="en-US" sz="2800" dirty="0"/>
              <a:t>传统的交换机只能分割冲突域，而无法分割广播域；而路由器可以分割广播域。</a:t>
            </a:r>
            <a:endParaRPr lang="zh-CN" altLang="en-US" sz="2800" dirty="0"/>
          </a:p>
          <a:p>
            <a:pPr marL="381000" indent="-381000">
              <a:buNone/>
            </a:pPr>
            <a:br>
              <a:rPr lang="zh-CN" altLang="en-US" sz="2800" dirty="0"/>
            </a:br>
            <a:endParaRPr lang="zh-CN" altLang="en-US" sz="28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83297"/>
          <p:cNvSpPr>
            <a:spLocks noGrp="1"/>
          </p:cNvSpPr>
          <p:nvPr>
            <p:ph type="title"/>
          </p:nvPr>
        </p:nvSpPr>
        <p:spPr>
          <a:ln/>
        </p:spPr>
        <p:txBody>
          <a:bodyPr anchor="ctr"/>
          <a:p>
            <a:endParaRPr lang="zh-CN" dirty="0"/>
          </a:p>
        </p:txBody>
      </p:sp>
      <p:sp>
        <p:nvSpPr>
          <p:cNvPr id="158722" name="文本占位符 183298"/>
          <p:cNvSpPr>
            <a:spLocks noGrp="1"/>
          </p:cNvSpPr>
          <p:nvPr>
            <p:ph idx="1"/>
          </p:nvPr>
        </p:nvSpPr>
        <p:spPr>
          <a:ln/>
        </p:spPr>
        <p:txBody>
          <a:bodyPr anchor="t"/>
          <a:p>
            <a:pPr>
              <a:buNone/>
            </a:pPr>
            <a:r>
              <a:rPr lang="zh-CN" altLang="en-US" dirty="0"/>
              <a:t>第六节 第三层交换机</a:t>
            </a:r>
            <a:endParaRPr lang="zh-CN" altLang="en-US" dirty="0"/>
          </a:p>
          <a:p>
            <a:pPr>
              <a:buNone/>
            </a:pPr>
            <a:r>
              <a:rPr lang="zh-CN" altLang="en-US" dirty="0"/>
              <a:t>本质上是非常高速的路由器。</a:t>
            </a:r>
            <a:endParaRPr lang="zh-CN" altLang="en-US" dirty="0"/>
          </a:p>
          <a:p>
            <a:pPr>
              <a:buNone/>
            </a:pPr>
            <a:r>
              <a:rPr lang="zh-CN" altLang="en-US" dirty="0"/>
              <a:t>除了具有第二层的功能外，还具有第三层的“选路”（路由）功能，其功能主要是由硬件实现的。而路由器需要用软件花费较多时间处理每个包。</a:t>
            </a:r>
            <a:endParaRPr lang="zh-CN" altLang="en-US" dirty="0"/>
          </a:p>
          <a:p>
            <a:pPr>
              <a:buNone/>
            </a:pPr>
            <a:r>
              <a:rPr lang="zh-CN" altLang="en-US" dirty="0"/>
              <a:t> </a:t>
            </a:r>
            <a:endParaRPr lang="zh-CN" altLang="en-US" dirty="0"/>
          </a:p>
          <a:p>
            <a:pPr>
              <a:buNone/>
            </a:pP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85345"/>
          <p:cNvSpPr>
            <a:spLocks noGrp="1"/>
          </p:cNvSpPr>
          <p:nvPr>
            <p:ph type="title"/>
          </p:nvPr>
        </p:nvSpPr>
        <p:spPr>
          <a:ln/>
        </p:spPr>
        <p:txBody>
          <a:bodyPr anchor="ctr"/>
          <a:p>
            <a:endParaRPr lang="zh-CN" dirty="0"/>
          </a:p>
        </p:txBody>
      </p:sp>
      <p:sp>
        <p:nvSpPr>
          <p:cNvPr id="160770" name="文本占位符 185346"/>
          <p:cNvSpPr>
            <a:spLocks noGrp="1"/>
          </p:cNvSpPr>
          <p:nvPr>
            <p:ph idx="1"/>
          </p:nvPr>
        </p:nvSpPr>
        <p:spPr>
          <a:xfrm>
            <a:off x="457200" y="1981200"/>
            <a:ext cx="8229600" cy="4648200"/>
          </a:xfrm>
          <a:ln/>
        </p:spPr>
        <p:txBody>
          <a:bodyPr anchor="t"/>
          <a:p>
            <a:pPr>
              <a:lnSpc>
                <a:spcPct val="90000"/>
              </a:lnSpc>
              <a:buNone/>
            </a:pPr>
            <a:r>
              <a:rPr lang="zh-CN" altLang="en-US" sz="2800" dirty="0"/>
              <a:t>功能：</a:t>
            </a:r>
            <a:endParaRPr lang="zh-CN" altLang="en-US" sz="2800" dirty="0"/>
          </a:p>
          <a:p>
            <a:pPr>
              <a:lnSpc>
                <a:spcPct val="90000"/>
              </a:lnSpc>
              <a:buNone/>
            </a:pPr>
            <a:r>
              <a:rPr lang="en-US" altLang="zh-CN" sz="2800" dirty="0"/>
              <a:t>(1) </a:t>
            </a:r>
            <a:r>
              <a:rPr lang="zh-CN" altLang="en-US" sz="2800" dirty="0"/>
              <a:t>分组转发</a:t>
            </a:r>
            <a:br>
              <a:rPr lang="zh-CN" altLang="en-US" sz="2800" dirty="0"/>
            </a:br>
            <a:r>
              <a:rPr lang="en-US" altLang="zh-CN" sz="2800" dirty="0"/>
              <a:t>    </a:t>
            </a:r>
            <a:r>
              <a:rPr lang="zh-CN" altLang="en-US" sz="2800" dirty="0"/>
              <a:t>当源节点到目的节点的路径确定后，将分组转发给它们的目的地址。</a:t>
            </a:r>
            <a:endParaRPr lang="zh-CN" altLang="en-US" sz="2800" dirty="0"/>
          </a:p>
          <a:p>
            <a:pPr>
              <a:lnSpc>
                <a:spcPct val="90000"/>
              </a:lnSpc>
              <a:buNone/>
            </a:pPr>
            <a:r>
              <a:rPr lang="en-US" altLang="zh-CN" sz="2800" dirty="0"/>
              <a:t>(2) </a:t>
            </a:r>
            <a:r>
              <a:rPr lang="zh-CN" altLang="en-US" sz="2800" dirty="0"/>
              <a:t>路由处理</a:t>
            </a:r>
            <a:br>
              <a:rPr lang="zh-CN" altLang="en-US" sz="2800" dirty="0"/>
            </a:br>
            <a:r>
              <a:rPr lang="en-US" altLang="zh-CN" sz="2800" dirty="0"/>
              <a:t>    </a:t>
            </a:r>
            <a:r>
              <a:rPr lang="zh-CN" altLang="en-US" sz="2800" dirty="0"/>
              <a:t>通过路由协议创建和维护路由表。</a:t>
            </a:r>
            <a:endParaRPr lang="zh-CN" altLang="en-US" sz="2800" dirty="0"/>
          </a:p>
          <a:p>
            <a:pPr>
              <a:lnSpc>
                <a:spcPct val="90000"/>
              </a:lnSpc>
              <a:buNone/>
            </a:pPr>
            <a:r>
              <a:rPr lang="en-US" altLang="zh-CN" sz="2800" dirty="0"/>
              <a:t>(3) </a:t>
            </a:r>
            <a:r>
              <a:rPr lang="zh-CN" altLang="en-US" sz="2800" dirty="0"/>
              <a:t>安全服务</a:t>
            </a:r>
            <a:br>
              <a:rPr lang="zh-CN" altLang="en-US" sz="2800" dirty="0"/>
            </a:br>
            <a:r>
              <a:rPr lang="en-US" altLang="zh-CN" sz="2800" dirty="0"/>
              <a:t>    </a:t>
            </a:r>
            <a:r>
              <a:rPr lang="zh-CN" altLang="en-US" sz="2800" dirty="0"/>
              <a:t>防火墙分组过滤等。</a:t>
            </a:r>
            <a:endParaRPr lang="zh-CN" altLang="en-US" sz="2800" dirty="0"/>
          </a:p>
          <a:p>
            <a:pPr>
              <a:lnSpc>
                <a:spcPct val="90000"/>
              </a:lnSpc>
              <a:buNone/>
            </a:pPr>
            <a:r>
              <a:rPr lang="en-US" altLang="zh-CN" sz="2800" dirty="0"/>
              <a:t>(4) </a:t>
            </a:r>
            <a:r>
              <a:rPr lang="zh-CN" altLang="en-US" sz="2800" dirty="0"/>
              <a:t>特殊服务</a:t>
            </a:r>
            <a:br>
              <a:rPr lang="zh-CN" altLang="en-US" sz="2800" dirty="0"/>
            </a:br>
            <a:r>
              <a:rPr lang="en-US" altLang="zh-CN" sz="2800" dirty="0"/>
              <a:t>    </a:t>
            </a:r>
            <a:r>
              <a:rPr lang="zh-CN" altLang="en-US" sz="2800" dirty="0"/>
              <a:t>流量优化以及封装和拆分帧和分组等。</a:t>
            </a:r>
            <a:endParaRPr lang="zh-CN" altLang="en-US" sz="2800" dirty="0"/>
          </a:p>
          <a:p>
            <a:pPr>
              <a:lnSpc>
                <a:spcPct val="90000"/>
              </a:lnSpc>
              <a:buNone/>
            </a:pPr>
            <a:endParaRPr lang="zh-CN" altLang="en-US" sz="28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87393"/>
          <p:cNvSpPr>
            <a:spLocks noGrp="1"/>
          </p:cNvSpPr>
          <p:nvPr>
            <p:ph type="title"/>
          </p:nvPr>
        </p:nvSpPr>
        <p:spPr>
          <a:ln/>
        </p:spPr>
        <p:txBody>
          <a:bodyPr anchor="ctr"/>
          <a:p>
            <a:endParaRPr lang="zh-CN" dirty="0"/>
          </a:p>
        </p:txBody>
      </p:sp>
      <p:sp>
        <p:nvSpPr>
          <p:cNvPr id="162818" name="文本占位符 187394"/>
          <p:cNvSpPr>
            <a:spLocks noGrp="1"/>
          </p:cNvSpPr>
          <p:nvPr>
            <p:ph idx="1"/>
          </p:nvPr>
        </p:nvSpPr>
        <p:spPr>
          <a:xfrm>
            <a:off x="457200" y="1981200"/>
            <a:ext cx="8229600" cy="4876800"/>
          </a:xfrm>
          <a:ln/>
        </p:spPr>
        <p:txBody>
          <a:bodyPr anchor="t"/>
          <a:p>
            <a:pPr marL="609600" indent="-609600">
              <a:lnSpc>
                <a:spcPct val="90000"/>
              </a:lnSpc>
              <a:buNone/>
            </a:pPr>
            <a:r>
              <a:rPr lang="en-US" altLang="zh-CN" sz="2800" dirty="0"/>
              <a:t>3</a:t>
            </a:r>
            <a:r>
              <a:rPr lang="zh-CN" altLang="en-US" sz="2800" dirty="0"/>
              <a:t>层交换机一般采用两种概念性的技术： </a:t>
            </a:r>
            <a:endParaRPr lang="zh-CN" altLang="en-US" sz="2800" dirty="0"/>
          </a:p>
          <a:p>
            <a:pPr marL="609600" indent="-609600">
              <a:lnSpc>
                <a:spcPct val="90000"/>
              </a:lnSpc>
              <a:buAutoNum type="arabicParenBoth"/>
            </a:pPr>
            <a:r>
              <a:rPr lang="zh-CN" altLang="en-US" sz="2800" dirty="0"/>
              <a:t>专用方法</a:t>
            </a:r>
            <a:br>
              <a:rPr lang="zh-CN" altLang="en-US" sz="2800" dirty="0"/>
            </a:br>
            <a:r>
              <a:rPr lang="zh-CN" altLang="en-US" sz="2800" dirty="0"/>
              <a:t>第</a:t>
            </a:r>
            <a:r>
              <a:rPr lang="en-US" altLang="zh-CN" sz="2800" dirty="0"/>
              <a:t>3</a:t>
            </a:r>
            <a:r>
              <a:rPr lang="zh-CN" altLang="en-US" sz="2800" dirty="0"/>
              <a:t>层交换机处理第一个分组，然后预测其余分组的目的地址。绕开了第</a:t>
            </a:r>
            <a:r>
              <a:rPr lang="en-US" altLang="zh-CN" sz="2800" dirty="0"/>
              <a:t>3</a:t>
            </a:r>
            <a:r>
              <a:rPr lang="zh-CN" altLang="en-US" sz="2800" dirty="0"/>
              <a:t>层的处理，整体上加快了处理过程。 </a:t>
            </a:r>
            <a:endParaRPr lang="zh-CN" altLang="en-US" sz="2800" dirty="0"/>
          </a:p>
          <a:p>
            <a:pPr marL="609600" indent="-609600">
              <a:lnSpc>
                <a:spcPct val="90000"/>
              </a:lnSpc>
              <a:buAutoNum type="arabicParenBoth"/>
            </a:pPr>
            <a:r>
              <a:rPr lang="zh-CN" altLang="en-US" sz="2800" dirty="0"/>
              <a:t>逐分组交换</a:t>
            </a:r>
            <a:br>
              <a:rPr lang="zh-CN" altLang="en-US" sz="2800" dirty="0"/>
            </a:br>
            <a:r>
              <a:rPr lang="zh-CN" altLang="en-US" sz="2800" dirty="0"/>
              <a:t>每个分组根据其网络地址被转发到最终的目的地址。其功能是由硬件实现的，使用特定用途集成电路而不是路由软件。</a:t>
            </a:r>
            <a:br>
              <a:rPr lang="zh-CN" altLang="en-US" sz="2800" dirty="0"/>
            </a:br>
            <a:br>
              <a:rPr lang="zh-CN" altLang="en-US" sz="2800" dirty="0"/>
            </a:b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38913"/>
          <p:cNvSpPr>
            <a:spLocks noGrp="1"/>
          </p:cNvSpPr>
          <p:nvPr>
            <p:ph type="title"/>
          </p:nvPr>
        </p:nvSpPr>
        <p:spPr>
          <a:ln/>
        </p:spPr>
        <p:txBody>
          <a:bodyPr anchor="ctr"/>
          <a:p>
            <a:endParaRPr lang="zh-CN" dirty="0"/>
          </a:p>
        </p:txBody>
      </p:sp>
      <p:sp>
        <p:nvSpPr>
          <p:cNvPr id="19458" name="文本占位符 38914"/>
          <p:cNvSpPr>
            <a:spLocks noGrp="1"/>
          </p:cNvSpPr>
          <p:nvPr>
            <p:ph idx="1"/>
          </p:nvPr>
        </p:nvSpPr>
        <p:spPr>
          <a:ln/>
        </p:spPr>
        <p:txBody>
          <a:bodyPr anchor="t"/>
          <a:p>
            <a:pPr>
              <a:buNone/>
            </a:pPr>
            <a:r>
              <a:rPr lang="zh-CN" altLang="en-US" dirty="0"/>
              <a:t>城域网（ </a:t>
            </a:r>
            <a:r>
              <a:rPr lang="en-US" altLang="zh-CN" dirty="0"/>
              <a:t>Metropolitan Area Network </a:t>
            </a:r>
            <a:r>
              <a:rPr lang="zh-CN" altLang="en-US" dirty="0"/>
              <a:t>）</a:t>
            </a:r>
            <a:br>
              <a:rPr lang="zh-CN" altLang="en-US" dirty="0"/>
            </a:br>
            <a:r>
              <a:rPr lang="en-US" altLang="zh-CN" dirty="0"/>
              <a:t>    </a:t>
            </a:r>
            <a:r>
              <a:rPr lang="zh-CN" altLang="en-US" dirty="0"/>
              <a:t>是规模介于局域网和广域网之间的一种较大范围的高速网络。</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188417"/>
          <p:cNvSpPr>
            <a:spLocks noGrp="1"/>
          </p:cNvSpPr>
          <p:nvPr>
            <p:ph type="title"/>
          </p:nvPr>
        </p:nvSpPr>
        <p:spPr>
          <a:ln/>
        </p:spPr>
        <p:txBody>
          <a:bodyPr anchor="ctr"/>
          <a:p>
            <a:endParaRPr lang="zh-CN" dirty="0"/>
          </a:p>
        </p:txBody>
      </p:sp>
      <p:sp>
        <p:nvSpPr>
          <p:cNvPr id="163842" name="文本占位符 188418"/>
          <p:cNvSpPr>
            <a:spLocks noGrp="1"/>
          </p:cNvSpPr>
          <p:nvPr>
            <p:ph idx="1"/>
          </p:nvPr>
        </p:nvSpPr>
        <p:spPr>
          <a:xfrm>
            <a:off x="457200" y="1981200"/>
            <a:ext cx="8229600" cy="4419600"/>
          </a:xfrm>
          <a:ln/>
        </p:spPr>
        <p:txBody>
          <a:bodyPr anchor="t"/>
          <a:p>
            <a:pPr>
              <a:lnSpc>
                <a:spcPct val="90000"/>
              </a:lnSpc>
              <a:buNone/>
            </a:pPr>
            <a:r>
              <a:rPr lang="zh-CN" altLang="en-US" dirty="0"/>
              <a:t>第七节  网关（协议转换器）</a:t>
            </a:r>
            <a:endParaRPr lang="zh-CN" altLang="en-US" dirty="0"/>
          </a:p>
          <a:p>
            <a:pPr>
              <a:lnSpc>
                <a:spcPct val="90000"/>
              </a:lnSpc>
              <a:buNone/>
            </a:pPr>
            <a:r>
              <a:rPr lang="zh-CN" altLang="en-US" dirty="0"/>
              <a:t>将两个或多个在高层使用不同协议的网络段连接在一起的软硬件。</a:t>
            </a:r>
            <a:endParaRPr lang="zh-CN" altLang="en-US" dirty="0"/>
          </a:p>
          <a:p>
            <a:pPr>
              <a:lnSpc>
                <a:spcPct val="90000"/>
              </a:lnSpc>
              <a:buNone/>
            </a:pPr>
            <a:r>
              <a:rPr lang="zh-CN" altLang="en-US" dirty="0"/>
              <a:t>将网络传输格式从一种网络体系结构转换成另一种网络体系结构。工作在数据链路层之上。</a:t>
            </a:r>
            <a:endParaRPr lang="zh-CN" altLang="en-US" dirty="0"/>
          </a:p>
          <a:p>
            <a:pPr>
              <a:lnSpc>
                <a:spcPct val="90000"/>
              </a:lnSpc>
              <a:buNone/>
            </a:pPr>
            <a:r>
              <a:rPr lang="zh-CN" altLang="en-US" dirty="0"/>
              <a:t>理论上说，有多少种通信体系结构和应用层协议的组合，就可能有多少种网关。</a:t>
            </a:r>
            <a:br>
              <a:rPr lang="zh-CN" altLang="en-US" dirty="0"/>
            </a:b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89441"/>
          <p:cNvSpPr>
            <a:spLocks noGrp="1"/>
          </p:cNvSpPr>
          <p:nvPr>
            <p:ph type="title"/>
          </p:nvPr>
        </p:nvSpPr>
        <p:spPr>
          <a:ln/>
        </p:spPr>
        <p:txBody>
          <a:bodyPr anchor="ctr"/>
          <a:p>
            <a:endParaRPr lang="zh-CN" dirty="0"/>
          </a:p>
        </p:txBody>
      </p:sp>
      <p:sp>
        <p:nvSpPr>
          <p:cNvPr id="164866" name="文本占位符 189442"/>
          <p:cNvSpPr>
            <a:spLocks noGrp="1"/>
          </p:cNvSpPr>
          <p:nvPr>
            <p:ph idx="1"/>
          </p:nvPr>
        </p:nvSpPr>
        <p:spPr>
          <a:ln/>
        </p:spPr>
        <p:txBody>
          <a:bodyPr anchor="t"/>
          <a:p>
            <a:endParaRPr lang="zh-CN" dirty="0"/>
          </a:p>
        </p:txBody>
      </p:sp>
      <p:pic>
        <p:nvPicPr>
          <p:cNvPr id="164867" name="图片 189443" descr="p13-1"/>
          <p:cNvPicPr>
            <a:picLocks noChangeAspect="1"/>
          </p:cNvPicPr>
          <p:nvPr/>
        </p:nvPicPr>
        <p:blipFill>
          <a:blip r:embed="rId1"/>
          <a:stretch>
            <a:fillRect/>
          </a:stretch>
        </p:blipFill>
        <p:spPr>
          <a:xfrm>
            <a:off x="533400" y="2057400"/>
            <a:ext cx="4800600" cy="2941638"/>
          </a:xfrm>
          <a:prstGeom prst="rect">
            <a:avLst/>
          </a:prstGeom>
          <a:noFill/>
          <a:ln w="9525">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90465"/>
          <p:cNvSpPr>
            <a:spLocks noGrp="1"/>
          </p:cNvSpPr>
          <p:nvPr>
            <p:ph type="title"/>
          </p:nvPr>
        </p:nvSpPr>
        <p:spPr>
          <a:ln/>
        </p:spPr>
        <p:txBody>
          <a:bodyPr anchor="ctr"/>
          <a:p>
            <a:r>
              <a:rPr lang="zh-CN" altLang="en-US" dirty="0"/>
              <a:t>第六章  广域网</a:t>
            </a:r>
            <a:endParaRPr lang="zh-CN" altLang="en-US" dirty="0"/>
          </a:p>
        </p:txBody>
      </p:sp>
      <p:sp>
        <p:nvSpPr>
          <p:cNvPr id="165890" name="文本占位符 190466"/>
          <p:cNvSpPr>
            <a:spLocks noGrp="1"/>
          </p:cNvSpPr>
          <p:nvPr>
            <p:ph idx="1"/>
          </p:nvPr>
        </p:nvSpPr>
        <p:spPr>
          <a:ln/>
        </p:spPr>
        <p:txBody>
          <a:bodyPr anchor="t"/>
          <a:p>
            <a:pPr>
              <a:buNone/>
            </a:pPr>
            <a:r>
              <a:rPr lang="zh-CN" altLang="en-US" dirty="0"/>
              <a:t>第一节  </a:t>
            </a:r>
            <a:r>
              <a:rPr lang="en-US" altLang="zh-CN" dirty="0"/>
              <a:t>X.25</a:t>
            </a:r>
            <a:r>
              <a:rPr lang="zh-CN" altLang="en-US" dirty="0"/>
              <a:t>网络</a:t>
            </a:r>
            <a:endParaRPr lang="zh-CN" altLang="en-US" dirty="0"/>
          </a:p>
          <a:p>
            <a:pPr>
              <a:buNone/>
            </a:pPr>
            <a:r>
              <a:rPr lang="en-US" altLang="zh-CN" b="1" dirty="0"/>
              <a:t> X.25 </a:t>
            </a:r>
            <a:r>
              <a:rPr lang="zh-CN" altLang="en-US" b="1" dirty="0"/>
              <a:t>建议书</a:t>
            </a:r>
            <a:r>
              <a:rPr lang="zh-CN" altLang="en-US" dirty="0"/>
              <a:t>是 </a:t>
            </a:r>
            <a:r>
              <a:rPr lang="en-US" altLang="zh-CN" dirty="0"/>
              <a:t>CCITT </a:t>
            </a:r>
            <a:r>
              <a:rPr lang="zh-CN" altLang="en-US" dirty="0"/>
              <a:t>在 </a:t>
            </a:r>
            <a:r>
              <a:rPr lang="en-US" altLang="zh-CN" dirty="0"/>
              <a:t>1976 </a:t>
            </a:r>
            <a:r>
              <a:rPr lang="zh-CN" altLang="en-US" dirty="0"/>
              <a:t>年提出</a:t>
            </a:r>
            <a:r>
              <a:rPr lang="en-US" altLang="zh-CN"/>
              <a:t>.</a:t>
            </a:r>
            <a:endParaRPr lang="en-US" altLang="zh-CN"/>
          </a:p>
          <a:p>
            <a:pPr>
              <a:buNone/>
            </a:pPr>
            <a:r>
              <a:rPr lang="zh-CN" altLang="en-US" dirty="0"/>
              <a:t>是在公用数据网上，以分组方式进行操作的 </a:t>
            </a:r>
            <a:r>
              <a:rPr lang="en-US" altLang="zh-CN" dirty="0"/>
              <a:t>DTE </a:t>
            </a:r>
            <a:r>
              <a:rPr lang="zh-CN" altLang="en-US" dirty="0"/>
              <a:t>和 </a:t>
            </a:r>
            <a:r>
              <a:rPr lang="en-US" altLang="zh-CN" dirty="0"/>
              <a:t>DCE </a:t>
            </a:r>
            <a:r>
              <a:rPr lang="zh-CN" altLang="en-US" dirty="0"/>
              <a:t>之间的接口，它是面向连接的，支持虚电路。</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91489"/>
          <p:cNvSpPr>
            <a:spLocks noGrp="1"/>
          </p:cNvSpPr>
          <p:nvPr>
            <p:ph type="title"/>
          </p:nvPr>
        </p:nvSpPr>
        <p:spPr>
          <a:ln/>
        </p:spPr>
        <p:txBody>
          <a:bodyPr anchor="ctr"/>
          <a:p>
            <a:endParaRPr lang="zh-CN" dirty="0"/>
          </a:p>
        </p:txBody>
      </p:sp>
      <p:sp>
        <p:nvSpPr>
          <p:cNvPr id="166914" name="文本占位符 191490"/>
          <p:cNvSpPr>
            <a:spLocks noGrp="1"/>
          </p:cNvSpPr>
          <p:nvPr>
            <p:ph idx="1"/>
          </p:nvPr>
        </p:nvSpPr>
        <p:spPr>
          <a:ln/>
        </p:spPr>
        <p:txBody>
          <a:bodyPr anchor="t"/>
          <a:p>
            <a:pPr>
              <a:buNone/>
            </a:pPr>
            <a:endParaRPr lang="zh-CN" dirty="0"/>
          </a:p>
        </p:txBody>
      </p:sp>
      <p:pic>
        <p:nvPicPr>
          <p:cNvPr id="166915" name="图片 191491" descr="p1"/>
          <p:cNvPicPr>
            <a:picLocks noChangeAspect="1"/>
          </p:cNvPicPr>
          <p:nvPr/>
        </p:nvPicPr>
        <p:blipFill>
          <a:blip r:embed="rId1"/>
          <a:stretch>
            <a:fillRect/>
          </a:stretch>
        </p:blipFill>
        <p:spPr>
          <a:xfrm>
            <a:off x="533400" y="2057400"/>
            <a:ext cx="7086600" cy="3054350"/>
          </a:xfrm>
          <a:prstGeom prst="rect">
            <a:avLst/>
          </a:prstGeom>
          <a:noFill/>
          <a:ln w="9525">
            <a:noFill/>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92513"/>
          <p:cNvSpPr>
            <a:spLocks noGrp="1"/>
          </p:cNvSpPr>
          <p:nvPr>
            <p:ph type="title"/>
          </p:nvPr>
        </p:nvSpPr>
        <p:spPr>
          <a:ln/>
        </p:spPr>
        <p:txBody>
          <a:bodyPr anchor="ctr"/>
          <a:p>
            <a:endParaRPr lang="zh-CN" dirty="0"/>
          </a:p>
        </p:txBody>
      </p:sp>
      <p:sp>
        <p:nvSpPr>
          <p:cNvPr id="167938" name="文本占位符 192514"/>
          <p:cNvSpPr>
            <a:spLocks noGrp="1"/>
          </p:cNvSpPr>
          <p:nvPr>
            <p:ph idx="1"/>
          </p:nvPr>
        </p:nvSpPr>
        <p:spPr>
          <a:ln/>
        </p:spPr>
        <p:txBody>
          <a:bodyPr anchor="t"/>
          <a:p>
            <a:pPr>
              <a:buNone/>
            </a:pPr>
            <a:r>
              <a:rPr lang="zh-CN" altLang="en-US" dirty="0"/>
              <a:t>定义了 </a:t>
            </a:r>
            <a:r>
              <a:rPr lang="en-US" altLang="zh-CN" dirty="0"/>
              <a:t>3 </a:t>
            </a:r>
            <a:r>
              <a:rPr lang="zh-CN" altLang="en-US" dirty="0"/>
              <a:t>个相互独立的控制层：物理层、链路层和分组层 </a:t>
            </a:r>
            <a:r>
              <a:rPr lang="en-US" altLang="zh-CN" dirty="0"/>
              <a:t>(</a:t>
            </a:r>
            <a:r>
              <a:rPr lang="zh-CN" altLang="en-US" dirty="0"/>
              <a:t>描述了呼叫的建立、保持和拆除的过程，以及数据和控制信息在分组中的格式 </a:t>
            </a:r>
            <a:r>
              <a:rPr lang="en-US" altLang="zh-CN"/>
              <a:t>)</a:t>
            </a:r>
            <a:endParaRPr lang="en-US" altLang="zh-CN"/>
          </a:p>
          <a:p>
            <a:pPr>
              <a:buNone/>
            </a:pPr>
            <a:endParaRPr lang="en-US" altLang="zh-CN" dirty="0"/>
          </a:p>
        </p:txBody>
      </p:sp>
      <p:pic>
        <p:nvPicPr>
          <p:cNvPr id="167939" name="图片 192515" descr="p2"/>
          <p:cNvPicPr>
            <a:picLocks noChangeAspect="1"/>
          </p:cNvPicPr>
          <p:nvPr/>
        </p:nvPicPr>
        <p:blipFill>
          <a:blip r:embed="rId1"/>
          <a:stretch>
            <a:fillRect/>
          </a:stretch>
        </p:blipFill>
        <p:spPr>
          <a:xfrm>
            <a:off x="3581400" y="3505200"/>
            <a:ext cx="4724400" cy="2641600"/>
          </a:xfrm>
          <a:prstGeom prst="rect">
            <a:avLst/>
          </a:prstGeom>
          <a:noFill/>
          <a:ln w="9525">
            <a:noFill/>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93537"/>
          <p:cNvSpPr>
            <a:spLocks noGrp="1"/>
          </p:cNvSpPr>
          <p:nvPr>
            <p:ph type="title"/>
          </p:nvPr>
        </p:nvSpPr>
        <p:spPr>
          <a:ln/>
        </p:spPr>
        <p:txBody>
          <a:bodyPr anchor="ctr"/>
          <a:p>
            <a:endParaRPr lang="zh-CN" dirty="0"/>
          </a:p>
        </p:txBody>
      </p:sp>
      <p:sp>
        <p:nvSpPr>
          <p:cNvPr id="168962" name="文本占位符 193538"/>
          <p:cNvSpPr>
            <a:spLocks noGrp="1"/>
          </p:cNvSpPr>
          <p:nvPr>
            <p:ph idx="1"/>
          </p:nvPr>
        </p:nvSpPr>
        <p:spPr>
          <a:ln/>
        </p:spPr>
        <p:txBody>
          <a:bodyPr anchor="t"/>
          <a:p>
            <a:pPr>
              <a:buNone/>
            </a:pPr>
            <a:endParaRPr lang="zh-CN" dirty="0"/>
          </a:p>
        </p:txBody>
      </p:sp>
      <p:pic>
        <p:nvPicPr>
          <p:cNvPr id="168963" name="图片 193539" descr="p3"/>
          <p:cNvPicPr>
            <a:picLocks noChangeAspect="1"/>
          </p:cNvPicPr>
          <p:nvPr/>
        </p:nvPicPr>
        <p:blipFill>
          <a:blip r:embed="rId1"/>
          <a:stretch>
            <a:fillRect/>
          </a:stretch>
        </p:blipFill>
        <p:spPr>
          <a:xfrm>
            <a:off x="457200" y="1981200"/>
            <a:ext cx="7543800" cy="3859213"/>
          </a:xfrm>
          <a:prstGeom prst="rect">
            <a:avLst/>
          </a:prstGeom>
          <a:noFill/>
          <a:ln w="9525">
            <a:noFill/>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194561"/>
          <p:cNvSpPr>
            <a:spLocks noGrp="1"/>
          </p:cNvSpPr>
          <p:nvPr>
            <p:ph type="title"/>
          </p:nvPr>
        </p:nvSpPr>
        <p:spPr>
          <a:ln/>
        </p:spPr>
        <p:txBody>
          <a:bodyPr anchor="ctr"/>
          <a:p>
            <a:endParaRPr lang="zh-CN" dirty="0"/>
          </a:p>
        </p:txBody>
      </p:sp>
      <p:sp>
        <p:nvSpPr>
          <p:cNvPr id="169986" name="文本占位符 194562"/>
          <p:cNvSpPr>
            <a:spLocks noGrp="1"/>
          </p:cNvSpPr>
          <p:nvPr>
            <p:ph idx="1"/>
          </p:nvPr>
        </p:nvSpPr>
        <p:spPr>
          <a:ln/>
        </p:spPr>
        <p:txBody>
          <a:bodyPr anchor="t"/>
          <a:p>
            <a:pPr>
              <a:lnSpc>
                <a:spcPct val="90000"/>
              </a:lnSpc>
              <a:buNone/>
            </a:pPr>
            <a:r>
              <a:rPr lang="zh-CN" altLang="en-US" dirty="0"/>
              <a:t>第二节  帧中继 </a:t>
            </a:r>
            <a:endParaRPr lang="zh-CN" altLang="en-US" dirty="0"/>
          </a:p>
          <a:p>
            <a:pPr>
              <a:lnSpc>
                <a:spcPct val="90000"/>
              </a:lnSpc>
              <a:buNone/>
            </a:pPr>
            <a:r>
              <a:rPr lang="zh-CN" altLang="en-US" b="1" dirty="0"/>
              <a:t>帧中继（ </a:t>
            </a:r>
            <a:r>
              <a:rPr lang="en-US" altLang="zh-CN" b="1" dirty="0"/>
              <a:t>Frame Relay </a:t>
            </a:r>
            <a:r>
              <a:rPr lang="zh-CN" altLang="en-US" b="1" dirty="0"/>
              <a:t>）</a:t>
            </a:r>
            <a:r>
              <a:rPr lang="zh-CN" altLang="en-US" dirty="0"/>
              <a:t>是从由分组交换技术演变而来的，没有分组层，将流量控制、差错处理等功能提交给智能终端去完成，以此减少网络时延，降低通信费用。</a:t>
            </a:r>
            <a:endParaRPr lang="zh-CN" altLang="en-US" dirty="0"/>
          </a:p>
          <a:p>
            <a:pPr>
              <a:lnSpc>
                <a:spcPct val="90000"/>
              </a:lnSpc>
              <a:buNone/>
            </a:pPr>
            <a:r>
              <a:rPr lang="zh-CN" altLang="en-US" dirty="0"/>
              <a:t>帧中继的帧信息长度远比</a:t>
            </a:r>
            <a:r>
              <a:rPr lang="en-US" altLang="zh-CN" dirty="0"/>
              <a:t>X.25</a:t>
            </a:r>
            <a:r>
              <a:rPr lang="zh-CN" altLang="en-US" dirty="0"/>
              <a:t>分组长度要长，（可变）最大帧长度可达</a:t>
            </a:r>
            <a:r>
              <a:rPr lang="en-US" altLang="zh-CN" dirty="0"/>
              <a:t>1600</a:t>
            </a:r>
            <a:r>
              <a:rPr lang="zh-CN" altLang="en-US" dirty="0"/>
              <a:t>字节</a:t>
            </a:r>
            <a:r>
              <a:rPr lang="en-US" altLang="zh-CN" dirty="0"/>
              <a:t>/</a:t>
            </a:r>
            <a:r>
              <a:rPr lang="zh-CN" altLang="en-US" dirty="0"/>
              <a:t>帧，保证网络吞吐量。</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95585"/>
          <p:cNvSpPr>
            <a:spLocks noGrp="1"/>
          </p:cNvSpPr>
          <p:nvPr>
            <p:ph type="title"/>
          </p:nvPr>
        </p:nvSpPr>
        <p:spPr>
          <a:ln/>
        </p:spPr>
        <p:txBody>
          <a:bodyPr anchor="ctr"/>
          <a:p>
            <a:endParaRPr lang="zh-CN" dirty="0"/>
          </a:p>
        </p:txBody>
      </p:sp>
      <p:sp>
        <p:nvSpPr>
          <p:cNvPr id="171010" name="文本占位符 195586"/>
          <p:cNvSpPr>
            <a:spLocks noGrp="1"/>
          </p:cNvSpPr>
          <p:nvPr>
            <p:ph idx="1"/>
          </p:nvPr>
        </p:nvSpPr>
        <p:spPr>
          <a:ln/>
        </p:spPr>
        <p:txBody>
          <a:bodyPr anchor="t"/>
          <a:p>
            <a:pPr>
              <a:buNone/>
            </a:pPr>
            <a:r>
              <a:rPr lang="zh-CN" altLang="en-US" b="1" dirty="0"/>
              <a:t>帧中继的帧格式</a:t>
            </a:r>
            <a:r>
              <a:rPr lang="zh-CN" altLang="en-US" dirty="0"/>
              <a:t> ：</a:t>
            </a:r>
            <a:endParaRPr lang="zh-CN" altLang="en-US" dirty="0"/>
          </a:p>
        </p:txBody>
      </p:sp>
      <p:pic>
        <p:nvPicPr>
          <p:cNvPr id="171011" name="图片 195587" descr="p5"/>
          <p:cNvPicPr>
            <a:picLocks noChangeAspect="1"/>
          </p:cNvPicPr>
          <p:nvPr/>
        </p:nvPicPr>
        <p:blipFill>
          <a:blip r:embed="rId1"/>
          <a:stretch>
            <a:fillRect/>
          </a:stretch>
        </p:blipFill>
        <p:spPr>
          <a:xfrm>
            <a:off x="457200" y="2819400"/>
            <a:ext cx="4800600" cy="3022600"/>
          </a:xfrm>
          <a:prstGeom prst="rect">
            <a:avLst/>
          </a:prstGeom>
          <a:noFill/>
          <a:ln w="9525">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标题 196609"/>
          <p:cNvSpPr>
            <a:spLocks noGrp="1"/>
          </p:cNvSpPr>
          <p:nvPr>
            <p:ph type="title"/>
          </p:nvPr>
        </p:nvSpPr>
        <p:spPr>
          <a:ln/>
        </p:spPr>
        <p:txBody>
          <a:bodyPr anchor="ctr"/>
          <a:p>
            <a:endParaRPr lang="zh-CN" dirty="0"/>
          </a:p>
        </p:txBody>
      </p:sp>
      <p:sp>
        <p:nvSpPr>
          <p:cNvPr id="172034" name="文本占位符 196610"/>
          <p:cNvSpPr>
            <a:spLocks noGrp="1"/>
          </p:cNvSpPr>
          <p:nvPr>
            <p:ph idx="1"/>
          </p:nvPr>
        </p:nvSpPr>
        <p:spPr>
          <a:ln/>
        </p:spPr>
        <p:txBody>
          <a:bodyPr anchor="t"/>
          <a:p>
            <a:pPr>
              <a:buNone/>
            </a:pPr>
            <a:r>
              <a:rPr lang="zh-CN" altLang="en-US" b="1" dirty="0"/>
              <a:t>帧中继网络组成 </a:t>
            </a:r>
            <a:r>
              <a:rPr lang="zh-CN" altLang="en-US" dirty="0"/>
              <a:t>：</a:t>
            </a:r>
            <a:endParaRPr lang="zh-CN" altLang="en-US" dirty="0"/>
          </a:p>
          <a:p>
            <a:pPr>
              <a:buNone/>
            </a:pPr>
            <a:r>
              <a:rPr lang="zh-CN" altLang="en-US" b="1" dirty="0"/>
              <a:t>帧中继接入设备、帧中继交换机、公用帧中继业务</a:t>
            </a:r>
            <a:endParaRPr lang="zh-CN" altLang="en-US" dirty="0"/>
          </a:p>
          <a:p>
            <a:pPr>
              <a:buNone/>
            </a:pPr>
            <a:endParaRPr lang="zh-CN" altLang="en-US" dirty="0"/>
          </a:p>
        </p:txBody>
      </p:sp>
      <p:pic>
        <p:nvPicPr>
          <p:cNvPr id="172035" name="图片 196611" descr="p6"/>
          <p:cNvPicPr>
            <a:picLocks noChangeAspect="1"/>
          </p:cNvPicPr>
          <p:nvPr/>
        </p:nvPicPr>
        <p:blipFill>
          <a:blip r:embed="rId1"/>
          <a:stretch>
            <a:fillRect/>
          </a:stretch>
        </p:blipFill>
        <p:spPr>
          <a:xfrm>
            <a:off x="2209800" y="3124200"/>
            <a:ext cx="5943600" cy="3267075"/>
          </a:xfrm>
          <a:prstGeom prst="rect">
            <a:avLst/>
          </a:prstGeom>
          <a:noFill/>
          <a:ln w="9525">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标题 197633"/>
          <p:cNvSpPr>
            <a:spLocks noGrp="1"/>
          </p:cNvSpPr>
          <p:nvPr>
            <p:ph type="title"/>
          </p:nvPr>
        </p:nvSpPr>
        <p:spPr>
          <a:ln/>
        </p:spPr>
        <p:txBody>
          <a:bodyPr anchor="ctr"/>
          <a:p>
            <a:endParaRPr lang="zh-CN" dirty="0"/>
          </a:p>
        </p:txBody>
      </p:sp>
      <p:sp>
        <p:nvSpPr>
          <p:cNvPr id="173058" name="文本占位符 197634"/>
          <p:cNvSpPr>
            <a:spLocks noGrp="1"/>
          </p:cNvSpPr>
          <p:nvPr>
            <p:ph idx="1"/>
          </p:nvPr>
        </p:nvSpPr>
        <p:spPr>
          <a:ln/>
        </p:spPr>
        <p:txBody>
          <a:bodyPr anchor="t"/>
          <a:p>
            <a:pPr>
              <a:lnSpc>
                <a:spcPct val="80000"/>
              </a:lnSpc>
              <a:buNone/>
            </a:pPr>
            <a:r>
              <a:rPr lang="zh-CN" altLang="en-US" sz="2800" b="1" dirty="0"/>
              <a:t>帧中继的用户接入形式：</a:t>
            </a:r>
            <a:endParaRPr lang="zh-CN" altLang="en-US" sz="2800" b="1" dirty="0"/>
          </a:p>
          <a:p>
            <a:pPr>
              <a:lnSpc>
                <a:spcPct val="80000"/>
              </a:lnSpc>
              <a:buNone/>
            </a:pPr>
            <a:r>
              <a:rPr lang="en-US" altLang="zh-CN" dirty="0"/>
              <a:t>(1)</a:t>
            </a:r>
            <a:r>
              <a:rPr lang="zh-CN" altLang="en-US" dirty="0"/>
              <a:t>局域网接入形式 </a:t>
            </a:r>
            <a:br>
              <a:rPr lang="zh-CN" altLang="en-US" dirty="0"/>
            </a:br>
            <a:r>
              <a:rPr lang="en-US" altLang="zh-CN" dirty="0"/>
              <a:t>    </a:t>
            </a:r>
            <a:r>
              <a:rPr lang="zh-CN" altLang="en-US" dirty="0"/>
              <a:t>局域网用户一般通过具有 </a:t>
            </a:r>
            <a:r>
              <a:rPr lang="en-US" altLang="zh-CN" dirty="0"/>
              <a:t>UNI </a:t>
            </a:r>
            <a:r>
              <a:rPr lang="zh-CN" altLang="en-US" dirty="0"/>
              <a:t>接口的路由器、集线器、协议转换器等互连设备接入帧中继网。 </a:t>
            </a:r>
            <a:endParaRPr lang="zh-CN" altLang="en-US" dirty="0"/>
          </a:p>
          <a:p>
            <a:pPr>
              <a:lnSpc>
                <a:spcPct val="80000"/>
              </a:lnSpc>
              <a:buNone/>
            </a:pPr>
            <a:r>
              <a:rPr lang="en-US" altLang="zh-CN" dirty="0"/>
              <a:t>(2)</a:t>
            </a:r>
            <a:r>
              <a:rPr lang="zh-CN" altLang="en-US" dirty="0"/>
              <a:t>终端接入形式</a:t>
            </a:r>
            <a:br>
              <a:rPr lang="zh-CN" altLang="en-US" dirty="0"/>
            </a:br>
            <a:r>
              <a:rPr lang="en-US" altLang="zh-CN" dirty="0"/>
              <a:t>    </a:t>
            </a:r>
            <a:r>
              <a:rPr lang="zh-CN" altLang="en-US" dirty="0"/>
              <a:t>具有标准 </a:t>
            </a:r>
            <a:r>
              <a:rPr lang="en-US" altLang="zh-CN" dirty="0"/>
              <a:t>UNI </a:t>
            </a:r>
            <a:r>
              <a:rPr lang="zh-CN" altLang="en-US" dirty="0"/>
              <a:t>接口的帧中继终端可直接接入帧中继网，而非帧中继终端通过帧中继接入设备接入帧中继网</a:t>
            </a:r>
            <a:r>
              <a:rPr lang="zh-CN" altLang="en-US" sz="2800" dirty="0"/>
              <a:t>。</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40961"/>
          <p:cNvSpPr>
            <a:spLocks noGrp="1"/>
          </p:cNvSpPr>
          <p:nvPr>
            <p:ph type="title"/>
          </p:nvPr>
        </p:nvSpPr>
        <p:spPr>
          <a:ln/>
        </p:spPr>
        <p:txBody>
          <a:bodyPr anchor="ctr"/>
          <a:p>
            <a:endParaRPr lang="zh-CN" dirty="0"/>
          </a:p>
        </p:txBody>
      </p:sp>
      <p:sp>
        <p:nvSpPr>
          <p:cNvPr id="20482" name="文本占位符 40962"/>
          <p:cNvSpPr>
            <a:spLocks noGrp="1"/>
          </p:cNvSpPr>
          <p:nvPr>
            <p:ph idx="1"/>
          </p:nvPr>
        </p:nvSpPr>
        <p:spPr>
          <a:ln/>
        </p:spPr>
        <p:txBody>
          <a:bodyPr anchor="t"/>
          <a:p>
            <a:pPr>
              <a:buNone/>
            </a:pPr>
            <a:r>
              <a:rPr lang="zh-CN" altLang="en-US" dirty="0"/>
              <a:t>七、网络的拓扑结构</a:t>
            </a:r>
            <a:endParaRPr lang="zh-CN" altLang="en-US" dirty="0"/>
          </a:p>
          <a:p>
            <a:pPr>
              <a:buNone/>
            </a:pPr>
            <a:r>
              <a:rPr lang="zh-CN" altLang="en-US" dirty="0"/>
              <a:t>   １．树型</a:t>
            </a:r>
            <a:endParaRPr lang="zh-CN" altLang="en-US" dirty="0"/>
          </a:p>
          <a:p>
            <a:pPr>
              <a:buNone/>
            </a:pPr>
            <a:r>
              <a:rPr lang="zh-CN" altLang="en-US" dirty="0"/>
              <a:t>   ２．星型</a:t>
            </a:r>
            <a:endParaRPr lang="zh-CN" altLang="en-US" dirty="0"/>
          </a:p>
          <a:p>
            <a:pPr>
              <a:buNone/>
            </a:pPr>
            <a:r>
              <a:rPr lang="zh-CN" altLang="en-US" dirty="0"/>
              <a:t>   ３．总线型</a:t>
            </a:r>
            <a:endParaRPr lang="zh-CN" altLang="en-US" dirty="0"/>
          </a:p>
          <a:p>
            <a:pPr>
              <a:buNone/>
            </a:pPr>
            <a:r>
              <a:rPr lang="zh-CN" altLang="en-US" dirty="0"/>
              <a:t>   ４．环型</a:t>
            </a:r>
            <a:endParaRPr lang="zh-CN" altLang="en-US" dirty="0"/>
          </a:p>
          <a:p>
            <a:pPr>
              <a:buNone/>
            </a:pPr>
            <a:r>
              <a:rPr lang="zh-CN" altLang="en-US" dirty="0"/>
              <a:t>   ５．网状型</a:t>
            </a:r>
            <a:endParaRPr lang="zh-CN" altLang="en-US" dirty="0"/>
          </a:p>
          <a:p>
            <a:pPr>
              <a:buNone/>
            </a:pPr>
            <a:r>
              <a:rPr lang="zh-CN" altLang="en-US" dirty="0"/>
              <a:t>   ６．混合型</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198657"/>
          <p:cNvSpPr>
            <a:spLocks noGrp="1"/>
          </p:cNvSpPr>
          <p:nvPr>
            <p:ph type="title"/>
          </p:nvPr>
        </p:nvSpPr>
        <p:spPr>
          <a:ln/>
        </p:spPr>
        <p:txBody>
          <a:bodyPr anchor="ctr"/>
          <a:p>
            <a:endParaRPr lang="zh-CN" dirty="0"/>
          </a:p>
        </p:txBody>
      </p:sp>
      <p:sp>
        <p:nvSpPr>
          <p:cNvPr id="174082" name="文本占位符 198658"/>
          <p:cNvSpPr>
            <a:spLocks noGrp="1"/>
          </p:cNvSpPr>
          <p:nvPr>
            <p:ph idx="1"/>
          </p:nvPr>
        </p:nvSpPr>
        <p:spPr>
          <a:xfrm>
            <a:off x="457200" y="1981200"/>
            <a:ext cx="8229600" cy="5334000"/>
          </a:xfrm>
          <a:ln/>
        </p:spPr>
        <p:txBody>
          <a:bodyPr anchor="t"/>
          <a:p>
            <a:pPr>
              <a:lnSpc>
                <a:spcPct val="90000"/>
              </a:lnSpc>
              <a:buNone/>
            </a:pPr>
            <a:r>
              <a:rPr lang="zh-CN" altLang="en-US" b="1" dirty="0"/>
              <a:t>帧中继网的应用： </a:t>
            </a:r>
            <a:endParaRPr lang="zh-CN" altLang="en-US" b="1" dirty="0"/>
          </a:p>
          <a:p>
            <a:pPr>
              <a:lnSpc>
                <a:spcPct val="90000"/>
              </a:lnSpc>
              <a:buNone/>
            </a:pPr>
            <a:r>
              <a:rPr lang="en-US" altLang="zh-CN" dirty="0"/>
              <a:t>(1)</a:t>
            </a:r>
            <a:r>
              <a:rPr lang="zh-CN" altLang="en-US" dirty="0"/>
              <a:t>用于连接局域网 </a:t>
            </a:r>
            <a:endParaRPr lang="zh-CN" altLang="en-US" dirty="0"/>
          </a:p>
          <a:p>
            <a:pPr>
              <a:lnSpc>
                <a:spcPct val="90000"/>
              </a:lnSpc>
              <a:buNone/>
            </a:pPr>
            <a:r>
              <a:rPr lang="en-US" altLang="zh-CN" dirty="0"/>
              <a:t>(2)</a:t>
            </a:r>
            <a:r>
              <a:rPr lang="zh-CN" altLang="en-US" dirty="0"/>
              <a:t>用于传送多媒体信息 </a:t>
            </a:r>
            <a:br>
              <a:rPr lang="zh-CN" altLang="en-US" dirty="0"/>
            </a:br>
            <a:r>
              <a:rPr lang="en-US" altLang="zh-CN" dirty="0"/>
              <a:t>    </a:t>
            </a:r>
            <a:r>
              <a:rPr lang="zh-CN" altLang="en-US" dirty="0"/>
              <a:t>图像的传送需要很大的网络带宽。</a:t>
            </a:r>
            <a:endParaRPr lang="zh-CN" altLang="en-US" dirty="0"/>
          </a:p>
          <a:p>
            <a:pPr>
              <a:lnSpc>
                <a:spcPct val="90000"/>
              </a:lnSpc>
              <a:buNone/>
            </a:pPr>
            <a:r>
              <a:rPr lang="en-US" altLang="zh-CN" dirty="0"/>
              <a:t>(3)</a:t>
            </a:r>
            <a:r>
              <a:rPr lang="zh-CN" altLang="en-US" dirty="0"/>
              <a:t>用于构建虚拟专用网 </a:t>
            </a:r>
            <a:br>
              <a:rPr lang="zh-CN" altLang="en-US" dirty="0"/>
            </a:br>
            <a:r>
              <a:rPr lang="en-US" altLang="zh-CN" dirty="0"/>
              <a:t>    </a:t>
            </a:r>
            <a:r>
              <a:rPr lang="zh-CN" altLang="en-US" dirty="0"/>
              <a:t>一种由物理网上的若干节点形成的独立的逻辑网络，可对其数据流量、资源进行独立管理，从而保证了数据的传输速度，同时也提高了信息的安全性。 </a:t>
            </a:r>
            <a:br>
              <a:rPr lang="zh-CN" altLang="en-US" dirty="0"/>
            </a:br>
            <a:br>
              <a:rPr lang="zh-CN" altLang="en-US" dirty="0"/>
            </a:b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199681"/>
          <p:cNvSpPr>
            <a:spLocks noGrp="1"/>
          </p:cNvSpPr>
          <p:nvPr>
            <p:ph type="title"/>
          </p:nvPr>
        </p:nvSpPr>
        <p:spPr>
          <a:ln/>
        </p:spPr>
        <p:txBody>
          <a:bodyPr anchor="ctr"/>
          <a:p>
            <a:endParaRPr lang="zh-CN" dirty="0"/>
          </a:p>
        </p:txBody>
      </p:sp>
      <p:sp>
        <p:nvSpPr>
          <p:cNvPr id="175106" name="文本占位符 199682"/>
          <p:cNvSpPr>
            <a:spLocks noGrp="1"/>
          </p:cNvSpPr>
          <p:nvPr>
            <p:ph idx="1"/>
          </p:nvPr>
        </p:nvSpPr>
        <p:spPr>
          <a:ln/>
        </p:spPr>
        <p:txBody>
          <a:bodyPr anchor="t"/>
          <a:p>
            <a:pPr>
              <a:buNone/>
            </a:pPr>
            <a:r>
              <a:rPr lang="zh-CN" altLang="en-US" dirty="0"/>
              <a:t>第三节  </a:t>
            </a:r>
            <a:r>
              <a:rPr lang="en-US" altLang="zh-CN" dirty="0"/>
              <a:t>ATM</a:t>
            </a:r>
            <a:r>
              <a:rPr lang="zh-CN" altLang="en-US" dirty="0"/>
              <a:t>网</a:t>
            </a:r>
            <a:endParaRPr lang="zh-CN" altLang="en-US" dirty="0"/>
          </a:p>
          <a:p>
            <a:pPr>
              <a:buNone/>
            </a:pPr>
            <a:r>
              <a:rPr lang="zh-CN" altLang="en-US" dirty="0"/>
              <a:t>采用异步时分复用方式，单位是信元。</a:t>
            </a:r>
            <a:endParaRPr lang="zh-CN" altLang="en-US"/>
          </a:p>
        </p:txBody>
      </p:sp>
      <p:pic>
        <p:nvPicPr>
          <p:cNvPr id="175107" name="图片 199683" descr="p7"/>
          <p:cNvPicPr>
            <a:picLocks noChangeAspect="1"/>
          </p:cNvPicPr>
          <p:nvPr/>
        </p:nvPicPr>
        <p:blipFill>
          <a:blip r:embed="rId1"/>
          <a:stretch>
            <a:fillRect/>
          </a:stretch>
        </p:blipFill>
        <p:spPr>
          <a:xfrm>
            <a:off x="533400" y="3124200"/>
            <a:ext cx="6781800" cy="3448050"/>
          </a:xfrm>
          <a:prstGeom prst="rect">
            <a:avLst/>
          </a:prstGeom>
          <a:noFill/>
          <a:ln w="9525">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标题 200705"/>
          <p:cNvSpPr>
            <a:spLocks noGrp="1"/>
          </p:cNvSpPr>
          <p:nvPr>
            <p:ph type="title"/>
          </p:nvPr>
        </p:nvSpPr>
        <p:spPr>
          <a:ln/>
        </p:spPr>
        <p:txBody>
          <a:bodyPr anchor="ctr"/>
          <a:p>
            <a:endParaRPr lang="zh-CN" dirty="0"/>
          </a:p>
        </p:txBody>
      </p:sp>
      <p:sp>
        <p:nvSpPr>
          <p:cNvPr id="176130" name="文本占位符 200706"/>
          <p:cNvSpPr>
            <a:spLocks noGrp="1"/>
          </p:cNvSpPr>
          <p:nvPr>
            <p:ph idx="1"/>
          </p:nvPr>
        </p:nvSpPr>
        <p:spPr>
          <a:ln/>
        </p:spPr>
        <p:txBody>
          <a:bodyPr anchor="t"/>
          <a:p>
            <a:pPr>
              <a:lnSpc>
                <a:spcPct val="90000"/>
              </a:lnSpc>
              <a:buNone/>
            </a:pPr>
            <a:r>
              <a:rPr lang="en-US" altLang="zh-CN" sz="2800" dirty="0"/>
              <a:t>ATM </a:t>
            </a:r>
            <a:r>
              <a:rPr lang="zh-CN" altLang="en-US" sz="2800" dirty="0"/>
              <a:t>的参考模型 ：</a:t>
            </a:r>
            <a:endParaRPr lang="zh-CN" altLang="en-US" sz="2800" dirty="0"/>
          </a:p>
          <a:p>
            <a:pPr>
              <a:lnSpc>
                <a:spcPct val="90000"/>
              </a:lnSpc>
              <a:buNone/>
            </a:pPr>
            <a:r>
              <a:rPr lang="en-US" altLang="zh-CN" sz="2800" dirty="0"/>
              <a:t>ATM </a:t>
            </a:r>
            <a:r>
              <a:rPr lang="zh-CN" altLang="en-US" sz="2800" dirty="0"/>
              <a:t>适配层 </a:t>
            </a:r>
            <a:br>
              <a:rPr lang="zh-CN" altLang="en-US" sz="2800" dirty="0"/>
            </a:br>
            <a:r>
              <a:rPr lang="en-US" altLang="zh-CN" sz="2800" dirty="0"/>
              <a:t> </a:t>
            </a:r>
            <a:r>
              <a:rPr lang="zh-CN" altLang="en-US" sz="2800" dirty="0"/>
              <a:t>负责将用户层的信息转换成 </a:t>
            </a:r>
            <a:r>
              <a:rPr lang="en-US" altLang="zh-CN" sz="2800"/>
              <a:t>ATM </a:t>
            </a:r>
            <a:endParaRPr lang="en-US" altLang="zh-CN" sz="2800"/>
          </a:p>
          <a:p>
            <a:pPr>
              <a:lnSpc>
                <a:spcPct val="90000"/>
              </a:lnSpc>
              <a:buNone/>
            </a:pPr>
            <a:r>
              <a:rPr lang="en-US" altLang="zh-CN" sz="2800" dirty="0"/>
              <a:t>    </a:t>
            </a:r>
            <a:r>
              <a:rPr lang="zh-CN" altLang="en-US" sz="2800" dirty="0"/>
              <a:t>网络可用的格式。</a:t>
            </a:r>
            <a:endParaRPr lang="zh-CN" altLang="en-US" sz="2800" dirty="0"/>
          </a:p>
          <a:p>
            <a:pPr>
              <a:lnSpc>
                <a:spcPct val="90000"/>
              </a:lnSpc>
              <a:buNone/>
            </a:pPr>
            <a:r>
              <a:rPr lang="en-US" altLang="zh-CN" sz="2800" dirty="0"/>
              <a:t>ATM </a:t>
            </a:r>
            <a:r>
              <a:rPr lang="zh-CN" altLang="en-US" sz="2800" dirty="0"/>
              <a:t>层 </a:t>
            </a:r>
            <a:br>
              <a:rPr lang="zh-CN" altLang="en-US" sz="2800" dirty="0"/>
            </a:br>
            <a:r>
              <a:rPr lang="en-US" altLang="zh-CN" sz="2800" dirty="0"/>
              <a:t>  </a:t>
            </a:r>
            <a:r>
              <a:rPr lang="zh-CN" altLang="en-US" sz="2800" dirty="0"/>
              <a:t>负责生成信元，它不管信元体的内容，只为信元体生成信元头并附给信元体，以形成标准的</a:t>
            </a:r>
            <a:r>
              <a:rPr lang="en-US" altLang="zh-CN" sz="2800" dirty="0"/>
              <a:t>53 </a:t>
            </a:r>
            <a:r>
              <a:rPr lang="zh-CN" altLang="en-US" sz="2800" dirty="0"/>
              <a:t>个字节的信元。 </a:t>
            </a:r>
            <a:br>
              <a:rPr lang="zh-CN" altLang="en-US" sz="2800" dirty="0"/>
            </a:br>
            <a:endParaRPr lang="zh-CN" altLang="en-US" sz="2800" dirty="0"/>
          </a:p>
        </p:txBody>
      </p:sp>
      <p:pic>
        <p:nvPicPr>
          <p:cNvPr id="176131" name="图片 200707" descr="p8"/>
          <p:cNvPicPr>
            <a:picLocks noChangeAspect="1"/>
          </p:cNvPicPr>
          <p:nvPr/>
        </p:nvPicPr>
        <p:blipFill>
          <a:blip r:embed="rId1"/>
          <a:stretch>
            <a:fillRect/>
          </a:stretch>
        </p:blipFill>
        <p:spPr>
          <a:xfrm>
            <a:off x="6705600" y="1981200"/>
            <a:ext cx="2133600" cy="1820863"/>
          </a:xfrm>
          <a:prstGeom prst="rect">
            <a:avLst/>
          </a:prstGeom>
          <a:noFill/>
          <a:ln w="9525">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201729"/>
          <p:cNvSpPr>
            <a:spLocks noGrp="1"/>
          </p:cNvSpPr>
          <p:nvPr>
            <p:ph type="title"/>
          </p:nvPr>
        </p:nvSpPr>
        <p:spPr>
          <a:ln/>
        </p:spPr>
        <p:txBody>
          <a:bodyPr anchor="ctr"/>
          <a:p>
            <a:endParaRPr lang="zh-CN" dirty="0"/>
          </a:p>
        </p:txBody>
      </p:sp>
      <p:sp>
        <p:nvSpPr>
          <p:cNvPr id="177154" name="文本占位符 201730"/>
          <p:cNvSpPr>
            <a:spLocks noGrp="1"/>
          </p:cNvSpPr>
          <p:nvPr>
            <p:ph idx="1"/>
          </p:nvPr>
        </p:nvSpPr>
        <p:spPr>
          <a:ln/>
        </p:spPr>
        <p:txBody>
          <a:bodyPr anchor="t"/>
          <a:p>
            <a:pPr>
              <a:buNone/>
            </a:pPr>
            <a:r>
              <a:rPr lang="en-US" altLang="zh-CN" dirty="0"/>
              <a:t>ATM </a:t>
            </a:r>
            <a:r>
              <a:rPr lang="zh-CN" altLang="en-US" dirty="0"/>
              <a:t>的信元格式 ：</a:t>
            </a:r>
            <a:endParaRPr lang="zh-CN" altLang="en-US" dirty="0"/>
          </a:p>
          <a:p>
            <a:pPr>
              <a:buNone/>
            </a:pPr>
            <a:endParaRPr lang="zh-CN" altLang="en-US" dirty="0"/>
          </a:p>
        </p:txBody>
      </p:sp>
      <p:pic>
        <p:nvPicPr>
          <p:cNvPr id="177155" name="图片 201731" descr="p10"/>
          <p:cNvPicPr>
            <a:picLocks noChangeAspect="1"/>
          </p:cNvPicPr>
          <p:nvPr/>
        </p:nvPicPr>
        <p:blipFill>
          <a:blip r:embed="rId1"/>
          <a:stretch>
            <a:fillRect/>
          </a:stretch>
        </p:blipFill>
        <p:spPr>
          <a:xfrm>
            <a:off x="685800" y="2590800"/>
            <a:ext cx="6858000" cy="3487738"/>
          </a:xfrm>
          <a:prstGeom prst="rect">
            <a:avLst/>
          </a:prstGeom>
          <a:noFill/>
          <a:ln w="9525">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203777"/>
          <p:cNvSpPr>
            <a:spLocks noGrp="1"/>
          </p:cNvSpPr>
          <p:nvPr>
            <p:ph type="title"/>
          </p:nvPr>
        </p:nvSpPr>
        <p:spPr>
          <a:ln/>
        </p:spPr>
        <p:txBody>
          <a:bodyPr anchor="ctr"/>
          <a:p>
            <a:endParaRPr lang="zh-CN" dirty="0"/>
          </a:p>
        </p:txBody>
      </p:sp>
      <p:sp>
        <p:nvSpPr>
          <p:cNvPr id="179202" name="文本占位符 203778"/>
          <p:cNvSpPr>
            <a:spLocks noGrp="1"/>
          </p:cNvSpPr>
          <p:nvPr>
            <p:ph idx="1"/>
          </p:nvPr>
        </p:nvSpPr>
        <p:spPr>
          <a:ln/>
        </p:spPr>
        <p:txBody>
          <a:bodyPr anchor="t"/>
          <a:p>
            <a:pPr>
              <a:buNone/>
            </a:pPr>
            <a:r>
              <a:rPr lang="en-US" altLang="zh-CN" b="1" dirty="0"/>
              <a:t>ATM </a:t>
            </a:r>
            <a:r>
              <a:rPr lang="zh-CN" altLang="en-US" b="1" dirty="0"/>
              <a:t>信元处理过程</a:t>
            </a:r>
            <a:r>
              <a:rPr lang="zh-CN" altLang="en-US" dirty="0"/>
              <a:t> ：</a:t>
            </a:r>
            <a:endParaRPr lang="zh-CN" altLang="en-US" dirty="0"/>
          </a:p>
          <a:p>
            <a:pPr>
              <a:buNone/>
            </a:pPr>
            <a:endParaRPr lang="zh-CN" altLang="en-US" dirty="0"/>
          </a:p>
        </p:txBody>
      </p:sp>
      <p:pic>
        <p:nvPicPr>
          <p:cNvPr id="179203" name="图片 203779" descr="p11"/>
          <p:cNvPicPr>
            <a:picLocks noChangeAspect="1"/>
          </p:cNvPicPr>
          <p:nvPr/>
        </p:nvPicPr>
        <p:blipFill>
          <a:blip r:embed="rId1"/>
          <a:stretch>
            <a:fillRect/>
          </a:stretch>
        </p:blipFill>
        <p:spPr>
          <a:xfrm>
            <a:off x="609600" y="2438400"/>
            <a:ext cx="6248400" cy="4364038"/>
          </a:xfrm>
          <a:prstGeom prst="rect">
            <a:avLst/>
          </a:prstGeom>
          <a:noFill/>
          <a:ln w="9525">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204801"/>
          <p:cNvSpPr>
            <a:spLocks noGrp="1"/>
          </p:cNvSpPr>
          <p:nvPr>
            <p:ph type="title"/>
          </p:nvPr>
        </p:nvSpPr>
        <p:spPr>
          <a:ln/>
        </p:spPr>
        <p:txBody>
          <a:bodyPr anchor="ctr"/>
          <a:p>
            <a:endParaRPr lang="zh-CN" dirty="0"/>
          </a:p>
        </p:txBody>
      </p:sp>
      <p:sp>
        <p:nvSpPr>
          <p:cNvPr id="181250" name="文本占位符 204802"/>
          <p:cNvSpPr>
            <a:spLocks noGrp="1"/>
          </p:cNvSpPr>
          <p:nvPr>
            <p:ph idx="1"/>
          </p:nvPr>
        </p:nvSpPr>
        <p:spPr>
          <a:ln/>
        </p:spPr>
        <p:txBody>
          <a:bodyPr anchor="t"/>
          <a:p>
            <a:pPr>
              <a:buNone/>
            </a:pPr>
            <a:r>
              <a:rPr lang="en-US" altLang="zh-CN" dirty="0"/>
              <a:t>ATM </a:t>
            </a:r>
            <a:r>
              <a:rPr lang="zh-CN" altLang="en-US" dirty="0"/>
              <a:t>与传统局域网混合组网 ：</a:t>
            </a:r>
            <a:endParaRPr lang="zh-CN" altLang="en-US" dirty="0"/>
          </a:p>
          <a:p>
            <a:pPr>
              <a:buNone/>
            </a:pPr>
            <a:endParaRPr lang="zh-CN" altLang="en-US" dirty="0"/>
          </a:p>
        </p:txBody>
      </p:sp>
      <p:pic>
        <p:nvPicPr>
          <p:cNvPr id="181251" name="图片 204803" descr="p12"/>
          <p:cNvPicPr>
            <a:picLocks noChangeAspect="1"/>
          </p:cNvPicPr>
          <p:nvPr/>
        </p:nvPicPr>
        <p:blipFill>
          <a:blip r:embed="rId1"/>
          <a:stretch>
            <a:fillRect/>
          </a:stretch>
        </p:blipFill>
        <p:spPr>
          <a:xfrm>
            <a:off x="533400" y="2514600"/>
            <a:ext cx="6781800" cy="3646488"/>
          </a:xfrm>
          <a:prstGeom prst="rect">
            <a:avLst/>
          </a:prstGeom>
          <a:noFill/>
          <a:ln w="9525">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205825"/>
          <p:cNvSpPr>
            <a:spLocks noGrp="1"/>
          </p:cNvSpPr>
          <p:nvPr>
            <p:ph type="title"/>
          </p:nvPr>
        </p:nvSpPr>
        <p:spPr>
          <a:ln/>
        </p:spPr>
        <p:txBody>
          <a:bodyPr anchor="ctr"/>
          <a:p>
            <a:r>
              <a:rPr lang="zh-CN" altLang="en-US" dirty="0"/>
              <a:t>第七章  </a:t>
            </a:r>
            <a:r>
              <a:rPr lang="en-US" altLang="zh-CN" dirty="0"/>
              <a:t>TCP/IP</a:t>
            </a:r>
            <a:r>
              <a:rPr lang="zh-CN" altLang="en-US" dirty="0"/>
              <a:t>协议</a:t>
            </a:r>
            <a:endParaRPr lang="zh-CN" altLang="en-US" dirty="0"/>
          </a:p>
        </p:txBody>
      </p:sp>
      <p:sp>
        <p:nvSpPr>
          <p:cNvPr id="182274" name="文本占位符 205826"/>
          <p:cNvSpPr>
            <a:spLocks noGrp="1"/>
          </p:cNvSpPr>
          <p:nvPr>
            <p:ph idx="1"/>
          </p:nvPr>
        </p:nvSpPr>
        <p:spPr>
          <a:xfrm>
            <a:off x="457200" y="1981200"/>
            <a:ext cx="8229600" cy="5638800"/>
          </a:xfrm>
          <a:ln/>
        </p:spPr>
        <p:txBody>
          <a:bodyPr anchor="t"/>
          <a:p>
            <a:pPr>
              <a:lnSpc>
                <a:spcPct val="80000"/>
              </a:lnSpc>
              <a:buNone/>
            </a:pPr>
            <a:r>
              <a:rPr lang="zh-CN" altLang="en-US" sz="2800" dirty="0"/>
              <a:t>第一节  </a:t>
            </a:r>
            <a:r>
              <a:rPr lang="en-US" altLang="zh-CN" sz="2800" dirty="0"/>
              <a:t>TCP/IP</a:t>
            </a:r>
            <a:r>
              <a:rPr lang="zh-CN" altLang="en-US" sz="2800" dirty="0"/>
              <a:t>协议基础知识</a:t>
            </a:r>
            <a:endParaRPr lang="zh-CN" altLang="en-US" sz="2800" dirty="0"/>
          </a:p>
          <a:p>
            <a:pPr>
              <a:lnSpc>
                <a:spcPct val="80000"/>
              </a:lnSpc>
              <a:buNone/>
            </a:pPr>
            <a:r>
              <a:rPr lang="en-US" altLang="zh-CN" sz="2800" b="1" dirty="0"/>
              <a:t>TCP</a:t>
            </a:r>
            <a:r>
              <a:rPr lang="zh-CN" altLang="en-US" sz="2800" b="1" dirty="0"/>
              <a:t>／</a:t>
            </a:r>
            <a:r>
              <a:rPr lang="en-US" altLang="zh-CN" sz="2800" b="1"/>
              <a:t>IP</a:t>
            </a:r>
            <a:r>
              <a:rPr lang="zh-CN" altLang="en-US" sz="2800" dirty="0"/>
              <a:t>是</a:t>
            </a:r>
            <a:r>
              <a:rPr lang="en-US" altLang="zh-CN" sz="2800" dirty="0"/>
              <a:t>Internet</a:t>
            </a:r>
            <a:r>
              <a:rPr lang="zh-CN" altLang="en-US" sz="2800" dirty="0"/>
              <a:t>的基本协议 （传输控制协议／网际协议。事实上是个协议族。产生于</a:t>
            </a:r>
            <a:r>
              <a:rPr lang="en-US" altLang="zh-CN" sz="2800" dirty="0"/>
              <a:t>20</a:t>
            </a:r>
            <a:r>
              <a:rPr lang="zh-CN" altLang="en-US" sz="2800" dirty="0"/>
              <a:t>世纪</a:t>
            </a:r>
            <a:r>
              <a:rPr lang="en-US" altLang="zh-CN" sz="2800" dirty="0"/>
              <a:t>70</a:t>
            </a:r>
            <a:r>
              <a:rPr lang="zh-CN" altLang="en-US" sz="2800" dirty="0"/>
              <a:t>年代，它既可用于组成局域网，也可用于构造广域网环境。</a:t>
            </a:r>
            <a:endParaRPr lang="zh-CN" altLang="en-US" sz="2800" dirty="0"/>
          </a:p>
          <a:p>
            <a:pPr>
              <a:lnSpc>
                <a:spcPct val="80000"/>
              </a:lnSpc>
              <a:buNone/>
            </a:pPr>
            <a:r>
              <a:rPr lang="zh-CN" altLang="en-US" sz="2800" b="1" dirty="0"/>
              <a:t>（</a:t>
            </a:r>
            <a:r>
              <a:rPr lang="en-US" altLang="zh-CN" sz="2800" b="1" dirty="0"/>
              <a:t>1</a:t>
            </a:r>
            <a:r>
              <a:rPr lang="zh-CN" altLang="en-US" sz="2800" b="1" dirty="0"/>
              <a:t>）逻辑编址</a:t>
            </a:r>
            <a:endParaRPr lang="zh-CN" altLang="en-US" sz="2800" b="1" dirty="0"/>
          </a:p>
          <a:p>
            <a:pPr>
              <a:lnSpc>
                <a:spcPct val="80000"/>
              </a:lnSpc>
              <a:buNone/>
            </a:pPr>
            <a:r>
              <a:rPr lang="zh-CN" altLang="en-US" sz="2800" b="1" dirty="0"/>
              <a:t>（</a:t>
            </a:r>
            <a:r>
              <a:rPr lang="en-US" altLang="zh-CN" sz="2800" b="1" dirty="0"/>
              <a:t>2</a:t>
            </a:r>
            <a:r>
              <a:rPr lang="zh-CN" altLang="en-US" sz="2800" b="1" dirty="0"/>
              <a:t>）路由选择：</a:t>
            </a:r>
            <a:r>
              <a:rPr lang="en-US" altLang="zh-CN" sz="2800" b="1" dirty="0"/>
              <a:t>IP</a:t>
            </a:r>
            <a:r>
              <a:rPr lang="zh-CN" altLang="en-US" sz="2800" b="1" dirty="0"/>
              <a:t>数据包的路由选择</a:t>
            </a:r>
            <a:r>
              <a:rPr lang="zh-CN" altLang="en-US" sz="2800" dirty="0"/>
              <a:t> </a:t>
            </a:r>
            <a:endParaRPr lang="zh-CN" altLang="en-US" sz="2800" b="1" dirty="0"/>
          </a:p>
          <a:p>
            <a:pPr>
              <a:lnSpc>
                <a:spcPct val="80000"/>
              </a:lnSpc>
              <a:buNone/>
            </a:pPr>
            <a:r>
              <a:rPr lang="zh-CN" altLang="en-US" sz="2800" b="1" dirty="0"/>
              <a:t>（</a:t>
            </a:r>
            <a:r>
              <a:rPr lang="en-US" altLang="zh-CN" sz="2800" b="1" dirty="0"/>
              <a:t>3</a:t>
            </a:r>
            <a:r>
              <a:rPr lang="zh-CN" altLang="en-US" sz="2800" b="1" dirty="0"/>
              <a:t>）对应用程序的支持</a:t>
            </a:r>
            <a:endParaRPr lang="zh-CN" altLang="en-US" sz="2800" b="1" dirty="0"/>
          </a:p>
          <a:p>
            <a:pPr>
              <a:lnSpc>
                <a:spcPct val="80000"/>
              </a:lnSpc>
              <a:buNone/>
            </a:pPr>
            <a:r>
              <a:rPr lang="zh-CN" altLang="en-US" sz="2800" b="1" dirty="0"/>
              <a:t>（</a:t>
            </a:r>
            <a:r>
              <a:rPr lang="en-US" altLang="zh-CN" sz="2800" b="1" dirty="0"/>
              <a:t>4</a:t>
            </a:r>
            <a:r>
              <a:rPr lang="zh-CN" altLang="en-US" sz="2800" b="1" dirty="0"/>
              <a:t>）域名解析：设计了一种方便人们记忆的字母                         式地址结构</a:t>
            </a:r>
            <a:r>
              <a:rPr lang="zh-CN" altLang="en-US" sz="2800" dirty="0"/>
              <a:t> </a:t>
            </a:r>
            <a:endParaRPr lang="zh-CN" altLang="en-US" sz="2800" b="1" dirty="0"/>
          </a:p>
          <a:p>
            <a:pPr>
              <a:lnSpc>
                <a:spcPct val="80000"/>
              </a:lnSpc>
              <a:buNone/>
            </a:pPr>
            <a:r>
              <a:rPr lang="zh-CN" altLang="en-US" sz="2800" b="1" dirty="0"/>
              <a:t>（</a:t>
            </a:r>
            <a:r>
              <a:rPr lang="en-US" altLang="zh-CN" sz="2800" b="1" dirty="0"/>
              <a:t>5</a:t>
            </a:r>
            <a:r>
              <a:rPr lang="zh-CN" altLang="en-US" sz="2800" b="1" dirty="0"/>
              <a:t>）错误检测与流量控制</a:t>
            </a:r>
            <a:br>
              <a:rPr lang="zh-CN" altLang="en-US" sz="2800" dirty="0"/>
            </a:br>
            <a:br>
              <a:rPr lang="zh-CN" altLang="en-US" sz="1800" dirty="0"/>
            </a:br>
            <a:br>
              <a:rPr lang="zh-CN" altLang="en-US" sz="1800" dirty="0"/>
            </a:br>
            <a:endParaRPr lang="zh-CN" altLang="en-US" sz="18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208897"/>
          <p:cNvSpPr>
            <a:spLocks noGrp="1"/>
          </p:cNvSpPr>
          <p:nvPr>
            <p:ph type="title"/>
          </p:nvPr>
        </p:nvSpPr>
        <p:spPr>
          <a:ln/>
        </p:spPr>
        <p:txBody>
          <a:bodyPr anchor="ctr"/>
          <a:p>
            <a:endParaRPr lang="zh-CN" dirty="0"/>
          </a:p>
        </p:txBody>
      </p:sp>
      <p:sp>
        <p:nvSpPr>
          <p:cNvPr id="184322" name="文本占位符 208898"/>
          <p:cNvSpPr>
            <a:spLocks noGrp="1"/>
          </p:cNvSpPr>
          <p:nvPr>
            <p:ph idx="1"/>
          </p:nvPr>
        </p:nvSpPr>
        <p:spPr>
          <a:ln/>
        </p:spPr>
        <p:txBody>
          <a:bodyPr anchor="t"/>
          <a:p>
            <a:pPr>
              <a:lnSpc>
                <a:spcPct val="90000"/>
              </a:lnSpc>
              <a:buNone/>
            </a:pPr>
            <a:r>
              <a:rPr lang="en-US" altLang="zh-CN" sz="2800" dirty="0"/>
              <a:t>TCP</a:t>
            </a:r>
            <a:r>
              <a:rPr lang="zh-CN" altLang="en-US" sz="2800" dirty="0"/>
              <a:t>／</a:t>
            </a:r>
            <a:r>
              <a:rPr lang="en-US" altLang="zh-CN" sz="2800" dirty="0"/>
              <a:t>IP</a:t>
            </a:r>
            <a:r>
              <a:rPr lang="zh-CN" altLang="en-US" sz="2800" dirty="0"/>
              <a:t>分层模型 ：</a:t>
            </a:r>
            <a:endParaRPr lang="zh-CN" altLang="en-US" sz="2800" dirty="0"/>
          </a:p>
          <a:p>
            <a:pPr>
              <a:lnSpc>
                <a:spcPct val="90000"/>
              </a:lnSpc>
              <a:buNone/>
            </a:pPr>
            <a:r>
              <a:rPr lang="zh-CN" altLang="en-US" sz="2800" dirty="0"/>
              <a:t>（</a:t>
            </a:r>
            <a:r>
              <a:rPr lang="en-US" altLang="zh-CN" sz="2800" dirty="0"/>
              <a:t>1</a:t>
            </a:r>
            <a:r>
              <a:rPr lang="zh-CN" altLang="en-US" sz="2800" dirty="0"/>
              <a:t>）应用层</a:t>
            </a:r>
            <a:endParaRPr lang="zh-CN" altLang="en-US" sz="2800" dirty="0"/>
          </a:p>
          <a:p>
            <a:pPr>
              <a:lnSpc>
                <a:spcPct val="90000"/>
              </a:lnSpc>
              <a:buNone/>
            </a:pPr>
            <a:r>
              <a:rPr lang="zh-CN" altLang="en-US" sz="2800" dirty="0"/>
              <a:t>（</a:t>
            </a:r>
            <a:r>
              <a:rPr lang="en-US" altLang="zh-CN" sz="2800" dirty="0"/>
              <a:t>2</a:t>
            </a:r>
            <a:r>
              <a:rPr lang="zh-CN" altLang="en-US" sz="2800" dirty="0"/>
              <a:t>）传输层</a:t>
            </a:r>
            <a:endParaRPr lang="zh-CN" altLang="en-US" sz="2800" dirty="0"/>
          </a:p>
          <a:p>
            <a:pPr>
              <a:lnSpc>
                <a:spcPct val="90000"/>
              </a:lnSpc>
              <a:buNone/>
            </a:pPr>
            <a:r>
              <a:rPr lang="zh-CN" altLang="en-US" sz="2800" dirty="0"/>
              <a:t>提供端到端的通信，及可靠的传输</a:t>
            </a:r>
            <a:endParaRPr lang="zh-CN" altLang="en-US" sz="2800" dirty="0"/>
          </a:p>
          <a:p>
            <a:pPr>
              <a:lnSpc>
                <a:spcPct val="90000"/>
              </a:lnSpc>
              <a:buNone/>
            </a:pPr>
            <a:r>
              <a:rPr lang="zh-CN" altLang="en-US" sz="2800" dirty="0"/>
              <a:t>服务，让接收方回送确认信息。</a:t>
            </a:r>
            <a:endParaRPr lang="zh-CN" altLang="en-US" sz="2800" dirty="0"/>
          </a:p>
          <a:p>
            <a:pPr>
              <a:lnSpc>
                <a:spcPct val="90000"/>
              </a:lnSpc>
              <a:buNone/>
            </a:pPr>
            <a:r>
              <a:rPr lang="zh-CN" altLang="en-US" sz="2800" dirty="0"/>
              <a:t>（</a:t>
            </a:r>
            <a:r>
              <a:rPr lang="en-US" altLang="zh-CN" sz="2800" dirty="0"/>
              <a:t>3</a:t>
            </a:r>
            <a:r>
              <a:rPr lang="zh-CN" altLang="en-US" sz="2800" dirty="0"/>
              <a:t>）网际层</a:t>
            </a:r>
            <a:endParaRPr lang="zh-CN" altLang="en-US" sz="2800" dirty="0"/>
          </a:p>
          <a:p>
            <a:pPr>
              <a:lnSpc>
                <a:spcPct val="90000"/>
              </a:lnSpc>
              <a:buNone/>
            </a:pPr>
            <a:r>
              <a:rPr lang="zh-CN" altLang="en-US" sz="2800" dirty="0"/>
              <a:t>又称</a:t>
            </a:r>
            <a:r>
              <a:rPr lang="en-US" altLang="zh-CN" sz="2800" dirty="0"/>
              <a:t>IP</a:t>
            </a:r>
            <a:r>
              <a:rPr lang="zh-CN" altLang="en-US" sz="2800" dirty="0"/>
              <a:t>层，主要处理机器之间的通信问题 。</a:t>
            </a:r>
            <a:endParaRPr lang="zh-CN" altLang="en-US" sz="2800" dirty="0"/>
          </a:p>
          <a:p>
            <a:pPr>
              <a:lnSpc>
                <a:spcPct val="90000"/>
              </a:lnSpc>
              <a:buNone/>
            </a:pPr>
            <a:r>
              <a:rPr lang="zh-CN" altLang="en-US" sz="2800" dirty="0"/>
              <a:t>（</a:t>
            </a:r>
            <a:r>
              <a:rPr lang="en-US" altLang="zh-CN" sz="2800" dirty="0"/>
              <a:t>4</a:t>
            </a:r>
            <a:r>
              <a:rPr lang="zh-CN" altLang="en-US" sz="2800" dirty="0"/>
              <a:t>）网络接口层（数据链路层） </a:t>
            </a:r>
            <a:endParaRPr lang="zh-CN" altLang="en-US" sz="2800" dirty="0"/>
          </a:p>
        </p:txBody>
      </p:sp>
      <p:pic>
        <p:nvPicPr>
          <p:cNvPr id="184323" name="图片 208899" descr="p2"/>
          <p:cNvPicPr>
            <a:picLocks noChangeAspect="1"/>
          </p:cNvPicPr>
          <p:nvPr/>
        </p:nvPicPr>
        <p:blipFill>
          <a:blip r:embed="rId1"/>
          <a:stretch>
            <a:fillRect/>
          </a:stretch>
        </p:blipFill>
        <p:spPr>
          <a:xfrm>
            <a:off x="7010400" y="1905000"/>
            <a:ext cx="1601788" cy="2895600"/>
          </a:xfrm>
          <a:prstGeom prst="rect">
            <a:avLst/>
          </a:prstGeom>
          <a:noFill/>
          <a:ln w="9525">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标题 209921"/>
          <p:cNvSpPr>
            <a:spLocks noGrp="1"/>
          </p:cNvSpPr>
          <p:nvPr>
            <p:ph type="title"/>
          </p:nvPr>
        </p:nvSpPr>
        <p:spPr>
          <a:ln/>
        </p:spPr>
        <p:txBody>
          <a:bodyPr anchor="ctr"/>
          <a:p>
            <a:endParaRPr lang="zh-CN" dirty="0"/>
          </a:p>
        </p:txBody>
      </p:sp>
      <p:sp>
        <p:nvSpPr>
          <p:cNvPr id="185346" name="文本占位符 209922"/>
          <p:cNvSpPr>
            <a:spLocks noGrp="1"/>
          </p:cNvSpPr>
          <p:nvPr>
            <p:ph idx="1"/>
          </p:nvPr>
        </p:nvSpPr>
        <p:spPr>
          <a:ln/>
        </p:spPr>
        <p:txBody>
          <a:bodyPr anchor="t"/>
          <a:p>
            <a:pPr>
              <a:buNone/>
            </a:pPr>
            <a:r>
              <a:rPr lang="en-US" altLang="zh-CN" dirty="0"/>
              <a:t>TCP</a:t>
            </a:r>
            <a:r>
              <a:rPr lang="zh-CN" altLang="en-US" dirty="0"/>
              <a:t>／</a:t>
            </a:r>
            <a:r>
              <a:rPr lang="en-US" altLang="zh-CN" dirty="0"/>
              <a:t>IP</a:t>
            </a:r>
            <a:r>
              <a:rPr lang="zh-CN" altLang="en-US" dirty="0"/>
              <a:t>的分层工作原理 ：</a:t>
            </a:r>
            <a:endParaRPr lang="zh-CN" altLang="en-US" dirty="0"/>
          </a:p>
        </p:txBody>
      </p:sp>
      <p:pic>
        <p:nvPicPr>
          <p:cNvPr id="185347" name="图片 209923" descr="p3"/>
          <p:cNvPicPr>
            <a:picLocks noChangeAspect="1"/>
          </p:cNvPicPr>
          <p:nvPr/>
        </p:nvPicPr>
        <p:blipFill>
          <a:blip r:embed="rId1"/>
          <a:stretch>
            <a:fillRect/>
          </a:stretch>
        </p:blipFill>
        <p:spPr>
          <a:xfrm>
            <a:off x="685800" y="2514600"/>
            <a:ext cx="5638800" cy="3678238"/>
          </a:xfrm>
          <a:prstGeom prst="rect">
            <a:avLst/>
          </a:prstGeom>
          <a:noFill/>
          <a:ln w="9525">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标题 210945"/>
          <p:cNvSpPr>
            <a:spLocks noGrp="1"/>
          </p:cNvSpPr>
          <p:nvPr>
            <p:ph type="title"/>
          </p:nvPr>
        </p:nvSpPr>
        <p:spPr>
          <a:ln/>
        </p:spPr>
        <p:txBody>
          <a:bodyPr anchor="ctr"/>
          <a:p>
            <a:endParaRPr lang="zh-CN" dirty="0"/>
          </a:p>
        </p:txBody>
      </p:sp>
      <p:sp>
        <p:nvSpPr>
          <p:cNvPr id="186370" name="文本占位符 210946"/>
          <p:cNvSpPr>
            <a:spLocks noGrp="1"/>
          </p:cNvSpPr>
          <p:nvPr>
            <p:ph idx="1"/>
          </p:nvPr>
        </p:nvSpPr>
        <p:spPr>
          <a:ln/>
        </p:spPr>
        <p:txBody>
          <a:bodyPr anchor="t"/>
          <a:p>
            <a:pPr>
              <a:buNone/>
            </a:pPr>
            <a:r>
              <a:rPr lang="en-US" altLang="zh-CN" dirty="0"/>
              <a:t>TCP/IP</a:t>
            </a:r>
            <a:r>
              <a:rPr lang="zh-CN" altLang="en-US" dirty="0"/>
              <a:t>结构模型 ：</a:t>
            </a:r>
            <a:endParaRPr lang="zh-CN" altLang="en-US" dirty="0"/>
          </a:p>
          <a:p>
            <a:pPr>
              <a:buNone/>
            </a:pPr>
            <a:endParaRPr lang="zh-CN" altLang="en-US" dirty="0"/>
          </a:p>
        </p:txBody>
      </p:sp>
      <p:pic>
        <p:nvPicPr>
          <p:cNvPr id="186371" name="图片 210947" descr="p4"/>
          <p:cNvPicPr>
            <a:picLocks noChangeAspect="1"/>
          </p:cNvPicPr>
          <p:nvPr/>
        </p:nvPicPr>
        <p:blipFill>
          <a:blip r:embed="rId1"/>
          <a:stretch>
            <a:fillRect/>
          </a:stretch>
        </p:blipFill>
        <p:spPr>
          <a:xfrm>
            <a:off x="609600" y="2514600"/>
            <a:ext cx="7239000" cy="41021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86" name="对象 41985"/>
          <p:cNvGraphicFramePr/>
          <p:nvPr/>
        </p:nvGraphicFramePr>
        <p:xfrm>
          <a:off x="5219700" y="1052513"/>
          <a:ext cx="2819400" cy="2209800"/>
        </p:xfrm>
        <a:graphic>
          <a:graphicData uri="http://schemas.openxmlformats.org/presentationml/2006/ole">
            <mc:AlternateContent xmlns:mc="http://schemas.openxmlformats.org/markup-compatibility/2006">
              <mc:Choice xmlns:v="urn:schemas-microsoft-com:vml" Requires="v">
                <p:oleObj spid="_x0000_s3078" name="" r:id="rId1" imgW="2114550" imgH="1409700" progId="Word.Picture.8">
                  <p:embed/>
                </p:oleObj>
              </mc:Choice>
              <mc:Fallback>
                <p:oleObj name="" r:id="rId1" imgW="2114550" imgH="1409700" progId="Word.Picture.8">
                  <p:embed/>
                  <p:pic>
                    <p:nvPicPr>
                      <p:cNvPr id="0" name="图片 3077"/>
                      <p:cNvPicPr/>
                      <p:nvPr/>
                    </p:nvPicPr>
                    <p:blipFill>
                      <a:blip r:embed="rId2"/>
                      <a:stretch>
                        <a:fillRect/>
                      </a:stretch>
                    </p:blipFill>
                    <p:spPr>
                      <a:xfrm>
                        <a:off x="5219700" y="1052513"/>
                        <a:ext cx="2819400" cy="2209800"/>
                      </a:xfrm>
                      <a:prstGeom prst="rect">
                        <a:avLst/>
                      </a:prstGeom>
                      <a:noFill/>
                      <a:ln w="38100">
                        <a:noFill/>
                        <a:miter/>
                      </a:ln>
                    </p:spPr>
                  </p:pic>
                </p:oleObj>
              </mc:Fallback>
            </mc:AlternateContent>
          </a:graphicData>
        </a:graphic>
      </p:graphicFrame>
      <p:pic>
        <p:nvPicPr>
          <p:cNvPr id="41987" name="图片 41986" descr="图2-13"/>
          <p:cNvPicPr>
            <a:picLocks noChangeAspect="1"/>
          </p:cNvPicPr>
          <p:nvPr/>
        </p:nvPicPr>
        <p:blipFill>
          <a:blip r:embed="rId3"/>
          <a:stretch>
            <a:fillRect/>
          </a:stretch>
        </p:blipFill>
        <p:spPr>
          <a:xfrm>
            <a:off x="827088" y="4652963"/>
            <a:ext cx="3919537" cy="1162050"/>
          </a:xfrm>
          <a:prstGeom prst="rect">
            <a:avLst/>
          </a:prstGeom>
          <a:noFill/>
          <a:ln w="9525">
            <a:noFill/>
          </a:ln>
        </p:spPr>
      </p:pic>
      <p:graphicFrame>
        <p:nvGraphicFramePr>
          <p:cNvPr id="41988" name="对象 41987"/>
          <p:cNvGraphicFramePr/>
          <p:nvPr/>
        </p:nvGraphicFramePr>
        <p:xfrm>
          <a:off x="5435600" y="4149725"/>
          <a:ext cx="2514600" cy="1657350"/>
        </p:xfrm>
        <a:graphic>
          <a:graphicData uri="http://schemas.openxmlformats.org/presentationml/2006/ole">
            <mc:AlternateContent xmlns:mc="http://schemas.openxmlformats.org/markup-compatibility/2006">
              <mc:Choice xmlns:v="urn:schemas-microsoft-com:vml" Requires="v">
                <p:oleObj spid="_x0000_s3077" name="" r:id="rId4" imgW="2343150" imgH="1657350" progId="Word.Picture.8">
                  <p:embed/>
                </p:oleObj>
              </mc:Choice>
              <mc:Fallback>
                <p:oleObj name="" r:id="rId4" imgW="2343150" imgH="1657350" progId="Word.Picture.8">
                  <p:embed/>
                  <p:pic>
                    <p:nvPicPr>
                      <p:cNvPr id="0" name="图片 3076"/>
                      <p:cNvPicPr/>
                      <p:nvPr/>
                    </p:nvPicPr>
                    <p:blipFill>
                      <a:blip r:embed="rId5"/>
                      <a:stretch>
                        <a:fillRect/>
                      </a:stretch>
                    </p:blipFill>
                    <p:spPr>
                      <a:xfrm>
                        <a:off x="5435600" y="4149725"/>
                        <a:ext cx="2514600" cy="1657350"/>
                      </a:xfrm>
                      <a:prstGeom prst="rect">
                        <a:avLst/>
                      </a:prstGeom>
                      <a:noFill/>
                      <a:ln w="38100">
                        <a:noFill/>
                        <a:miter/>
                      </a:ln>
                    </p:spPr>
                  </p:pic>
                </p:oleObj>
              </mc:Fallback>
            </mc:AlternateContent>
          </a:graphicData>
        </a:graphic>
      </p:graphicFrame>
      <p:graphicFrame>
        <p:nvGraphicFramePr>
          <p:cNvPr id="41989" name="对象 41988"/>
          <p:cNvGraphicFramePr/>
          <p:nvPr/>
        </p:nvGraphicFramePr>
        <p:xfrm>
          <a:off x="971550" y="1125538"/>
          <a:ext cx="3154363" cy="2600325"/>
        </p:xfrm>
        <a:graphic>
          <a:graphicData uri="http://schemas.openxmlformats.org/presentationml/2006/ole">
            <mc:AlternateContent xmlns:mc="http://schemas.openxmlformats.org/markup-compatibility/2006">
              <mc:Choice xmlns:v="urn:schemas-microsoft-com:vml" Requires="v">
                <p:oleObj spid="_x0000_s3076" name="" r:id="rId6" imgW="2247900" imgH="1781175" progId="Word.Picture.8">
                  <p:embed/>
                </p:oleObj>
              </mc:Choice>
              <mc:Fallback>
                <p:oleObj name="" r:id="rId6" imgW="2247900" imgH="1781175" progId="Word.Picture.8">
                  <p:embed/>
                  <p:pic>
                    <p:nvPicPr>
                      <p:cNvPr id="0" name="图片 3075"/>
                      <p:cNvPicPr/>
                      <p:nvPr/>
                    </p:nvPicPr>
                    <p:blipFill>
                      <a:blip r:embed="rId7"/>
                      <a:stretch>
                        <a:fillRect/>
                      </a:stretch>
                    </p:blipFill>
                    <p:spPr>
                      <a:xfrm>
                        <a:off x="971550" y="1125538"/>
                        <a:ext cx="3154363" cy="2600325"/>
                      </a:xfrm>
                      <a:prstGeom prst="rect">
                        <a:avLst/>
                      </a:prstGeom>
                      <a:noFill/>
                      <a:ln w="38100">
                        <a:noFill/>
                        <a:miter/>
                      </a:ln>
                    </p:spPr>
                  </p:pic>
                </p:oleObj>
              </mc:Fallback>
            </mc:AlternateContent>
          </a:graphicData>
        </a:graphic>
      </p:graphicFrame>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0-#ppt_w/2"/>
                                          </p:val>
                                        </p:tav>
                                        <p:tav tm="100000">
                                          <p:val>
                                            <p:strVal val="#ppt_x"/>
                                          </p:val>
                                        </p:tav>
                                      </p:tavLst>
                                    </p:anim>
                                    <p:anim calcmode="lin" valueType="num">
                                      <p:cBhvr additive="base">
                                        <p:cTn id="8" dur="500" fill="hold"/>
                                        <p:tgtEl>
                                          <p:spTgt spid="419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987"/>
                                        </p:tgtEl>
                                        <p:attrNameLst>
                                          <p:attrName>style.visibility</p:attrName>
                                        </p:attrNameLst>
                                      </p:cBhvr>
                                      <p:to>
                                        <p:strVal val="visible"/>
                                      </p:to>
                                    </p:set>
                                    <p:anim calcmode="lin" valueType="num">
                                      <p:cBhvr additive="base">
                                        <p:cTn id="13" dur="500" fill="hold"/>
                                        <p:tgtEl>
                                          <p:spTgt spid="41987"/>
                                        </p:tgtEl>
                                        <p:attrNameLst>
                                          <p:attrName>ppt_x</p:attrName>
                                        </p:attrNameLst>
                                      </p:cBhvr>
                                      <p:tavLst>
                                        <p:tav tm="0">
                                          <p:val>
                                            <p:strVal val="0-#ppt_w/2"/>
                                          </p:val>
                                        </p:tav>
                                        <p:tav tm="100000">
                                          <p:val>
                                            <p:strVal val="#ppt_x"/>
                                          </p:val>
                                        </p:tav>
                                      </p:tavLst>
                                    </p:anim>
                                    <p:anim calcmode="lin" valueType="num">
                                      <p:cBhvr additive="base">
                                        <p:cTn id="14"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1988"/>
                                        </p:tgtEl>
                                        <p:attrNameLst>
                                          <p:attrName>style.visibility</p:attrName>
                                        </p:attrNameLst>
                                      </p:cBhvr>
                                      <p:to>
                                        <p:strVal val="visible"/>
                                      </p:to>
                                    </p:set>
                                    <p:anim calcmode="lin" valueType="num">
                                      <p:cBhvr additive="base">
                                        <p:cTn id="19" dur="500" fill="hold"/>
                                        <p:tgtEl>
                                          <p:spTgt spid="41988"/>
                                        </p:tgtEl>
                                        <p:attrNameLst>
                                          <p:attrName>ppt_x</p:attrName>
                                        </p:attrNameLst>
                                      </p:cBhvr>
                                      <p:tavLst>
                                        <p:tav tm="0">
                                          <p:val>
                                            <p:strVal val="0-#ppt_w/2"/>
                                          </p:val>
                                        </p:tav>
                                        <p:tav tm="100000">
                                          <p:val>
                                            <p:strVal val="#ppt_x"/>
                                          </p:val>
                                        </p:tav>
                                      </p:tavLst>
                                    </p:anim>
                                    <p:anim calcmode="lin" valueType="num">
                                      <p:cBhvr additive="base">
                                        <p:cTn id="20"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1989"/>
                                        </p:tgtEl>
                                        <p:attrNameLst>
                                          <p:attrName>style.visibility</p:attrName>
                                        </p:attrNameLst>
                                      </p:cBhvr>
                                      <p:to>
                                        <p:strVal val="visible"/>
                                      </p:to>
                                    </p:set>
                                    <p:anim calcmode="lin" valueType="num">
                                      <p:cBhvr additive="base">
                                        <p:cTn id="25" dur="500" fill="hold"/>
                                        <p:tgtEl>
                                          <p:spTgt spid="41989"/>
                                        </p:tgtEl>
                                        <p:attrNameLst>
                                          <p:attrName>ppt_x</p:attrName>
                                        </p:attrNameLst>
                                      </p:cBhvr>
                                      <p:tavLst>
                                        <p:tav tm="0">
                                          <p:val>
                                            <p:strVal val="0-#ppt_w/2"/>
                                          </p:val>
                                        </p:tav>
                                        <p:tav tm="100000">
                                          <p:val>
                                            <p:strVal val="#ppt_x"/>
                                          </p:val>
                                        </p:tav>
                                      </p:tavLst>
                                    </p:anim>
                                    <p:anim calcmode="lin" valueType="num">
                                      <p:cBhvr additive="base">
                                        <p:cTn id="26"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211969"/>
          <p:cNvSpPr>
            <a:spLocks noGrp="1"/>
          </p:cNvSpPr>
          <p:nvPr>
            <p:ph type="title"/>
          </p:nvPr>
        </p:nvSpPr>
        <p:spPr>
          <a:ln/>
        </p:spPr>
        <p:txBody>
          <a:bodyPr anchor="ctr"/>
          <a:p>
            <a:endParaRPr lang="zh-CN" dirty="0"/>
          </a:p>
        </p:txBody>
      </p:sp>
      <p:sp>
        <p:nvSpPr>
          <p:cNvPr id="187394" name="文本占位符 211970"/>
          <p:cNvSpPr>
            <a:spLocks noGrp="1"/>
          </p:cNvSpPr>
          <p:nvPr>
            <p:ph idx="1"/>
          </p:nvPr>
        </p:nvSpPr>
        <p:spPr>
          <a:ln/>
        </p:spPr>
        <p:txBody>
          <a:bodyPr anchor="t"/>
          <a:p>
            <a:pPr>
              <a:buNone/>
            </a:pPr>
            <a:r>
              <a:rPr lang="zh-CN" altLang="en-US" dirty="0"/>
              <a:t>补充：两个重要的分界线 </a:t>
            </a:r>
            <a:endParaRPr lang="zh-CN" altLang="en-US" dirty="0"/>
          </a:p>
          <a:p>
            <a:pPr>
              <a:buNone/>
            </a:pPr>
            <a:endParaRPr lang="zh-CN" altLang="en-US" dirty="0"/>
          </a:p>
        </p:txBody>
      </p:sp>
      <p:pic>
        <p:nvPicPr>
          <p:cNvPr id="187395" name="图片 211971" descr="p5"/>
          <p:cNvPicPr>
            <a:picLocks noChangeAspect="1"/>
          </p:cNvPicPr>
          <p:nvPr/>
        </p:nvPicPr>
        <p:blipFill>
          <a:blip r:embed="rId1"/>
          <a:stretch>
            <a:fillRect/>
          </a:stretch>
        </p:blipFill>
        <p:spPr>
          <a:xfrm>
            <a:off x="609600" y="2514600"/>
            <a:ext cx="8077200" cy="3657600"/>
          </a:xfrm>
          <a:prstGeom prst="rect">
            <a:avLst/>
          </a:prstGeom>
          <a:noFill/>
          <a:ln w="9525">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标题 212993"/>
          <p:cNvSpPr>
            <a:spLocks noGrp="1"/>
          </p:cNvSpPr>
          <p:nvPr>
            <p:ph type="title"/>
          </p:nvPr>
        </p:nvSpPr>
        <p:spPr>
          <a:ln/>
        </p:spPr>
        <p:txBody>
          <a:bodyPr anchor="ctr"/>
          <a:p>
            <a:endParaRPr lang="zh-CN" dirty="0"/>
          </a:p>
        </p:txBody>
      </p:sp>
      <p:sp>
        <p:nvSpPr>
          <p:cNvPr id="188418" name="文本占位符 212994"/>
          <p:cNvSpPr>
            <a:spLocks noGrp="1"/>
          </p:cNvSpPr>
          <p:nvPr>
            <p:ph idx="1"/>
          </p:nvPr>
        </p:nvSpPr>
        <p:spPr>
          <a:xfrm>
            <a:off x="457200" y="1981200"/>
            <a:ext cx="8229600" cy="5334000"/>
          </a:xfrm>
          <a:ln/>
        </p:spPr>
        <p:txBody>
          <a:bodyPr anchor="t"/>
          <a:p>
            <a:pPr>
              <a:lnSpc>
                <a:spcPct val="80000"/>
              </a:lnSpc>
              <a:buNone/>
            </a:pPr>
            <a:r>
              <a:rPr lang="zh-CN" altLang="en-US" sz="2800" dirty="0"/>
              <a:t>第二节 网际层协议</a:t>
            </a:r>
            <a:endParaRPr lang="zh-CN" altLang="en-US" sz="2800" dirty="0"/>
          </a:p>
          <a:p>
            <a:pPr>
              <a:lnSpc>
                <a:spcPct val="80000"/>
              </a:lnSpc>
              <a:buNone/>
            </a:pPr>
            <a:r>
              <a:rPr lang="en-US" altLang="zh-CN" sz="2800" dirty="0"/>
              <a:t>*IP</a:t>
            </a:r>
            <a:r>
              <a:rPr lang="zh-CN" altLang="en-US" sz="2800" dirty="0"/>
              <a:t>协议 </a:t>
            </a:r>
            <a:endParaRPr lang="zh-CN" altLang="en-US" sz="2800" dirty="0"/>
          </a:p>
          <a:p>
            <a:pPr>
              <a:lnSpc>
                <a:spcPct val="80000"/>
              </a:lnSpc>
              <a:buNone/>
            </a:pPr>
            <a:r>
              <a:rPr lang="en-US" altLang="zh-CN" sz="2800" dirty="0"/>
              <a:t>IP</a:t>
            </a:r>
            <a:r>
              <a:rPr lang="zh-CN" altLang="en-US" sz="2800" dirty="0"/>
              <a:t>的功能：</a:t>
            </a:r>
            <a:endParaRPr lang="zh-CN" altLang="en-US" sz="2800" dirty="0"/>
          </a:p>
          <a:p>
            <a:pPr>
              <a:lnSpc>
                <a:spcPct val="80000"/>
              </a:lnSpc>
              <a:buNone/>
            </a:pPr>
            <a:r>
              <a:rPr lang="en-US" altLang="zh-CN" sz="2800"/>
              <a:t>•</a:t>
            </a:r>
            <a:r>
              <a:rPr lang="en-US" altLang="zh-CN" sz="2800" dirty="0"/>
              <a:t> </a:t>
            </a:r>
            <a:r>
              <a:rPr lang="zh-CN" altLang="en-US" sz="2800" dirty="0"/>
              <a:t>将上层数据（如 </a:t>
            </a:r>
            <a:r>
              <a:rPr lang="en-US" altLang="zh-CN" sz="2800" dirty="0"/>
              <a:t>TCP</a:t>
            </a:r>
            <a:r>
              <a:rPr lang="zh-CN" altLang="en-US" sz="2800" dirty="0"/>
              <a:t>，</a:t>
            </a:r>
            <a:r>
              <a:rPr lang="en-US" altLang="zh-CN" sz="2800" dirty="0"/>
              <a:t>UDP</a:t>
            </a:r>
            <a:r>
              <a:rPr lang="zh-CN" altLang="en-US" sz="2800" dirty="0"/>
              <a:t>数据）或同层的其它数据（如</a:t>
            </a:r>
            <a:r>
              <a:rPr lang="en-US" altLang="zh-CN" sz="2800" dirty="0"/>
              <a:t>ICMP</a:t>
            </a:r>
            <a:r>
              <a:rPr lang="zh-CN" altLang="en-US" sz="2800" dirty="0"/>
              <a:t>数据）封装到</a:t>
            </a:r>
            <a:r>
              <a:rPr lang="en-US" altLang="zh-CN" sz="2800" dirty="0"/>
              <a:t>IP</a:t>
            </a:r>
            <a:r>
              <a:rPr lang="zh-CN" altLang="en-US" sz="2800" dirty="0"/>
              <a:t>数据报中。</a:t>
            </a:r>
            <a:endParaRPr lang="zh-CN" altLang="en-US" sz="2800" dirty="0"/>
          </a:p>
          <a:p>
            <a:pPr>
              <a:lnSpc>
                <a:spcPct val="80000"/>
              </a:lnSpc>
              <a:buNone/>
            </a:pPr>
            <a:r>
              <a:rPr lang="en-US" altLang="zh-CN" sz="2800"/>
              <a:t>•</a:t>
            </a:r>
            <a:r>
              <a:rPr lang="en-US" altLang="zh-CN" sz="2800" dirty="0"/>
              <a:t> </a:t>
            </a:r>
            <a:r>
              <a:rPr lang="zh-CN" altLang="en-US" sz="2800" dirty="0"/>
              <a:t>将</a:t>
            </a:r>
            <a:r>
              <a:rPr lang="en-US" altLang="zh-CN" sz="2800" dirty="0"/>
              <a:t>IP</a:t>
            </a:r>
            <a:r>
              <a:rPr lang="zh-CN" altLang="en-US" sz="2800" dirty="0"/>
              <a:t>数据报传送到最终目的地。</a:t>
            </a:r>
            <a:endParaRPr lang="zh-CN" altLang="en-US" sz="2800" dirty="0"/>
          </a:p>
          <a:p>
            <a:pPr>
              <a:lnSpc>
                <a:spcPct val="80000"/>
              </a:lnSpc>
              <a:buNone/>
            </a:pPr>
            <a:r>
              <a:rPr lang="en-US" altLang="zh-CN" sz="2800"/>
              <a:t>•</a:t>
            </a:r>
            <a:r>
              <a:rPr lang="en-US" altLang="zh-CN" sz="2800" dirty="0"/>
              <a:t> </a:t>
            </a:r>
            <a:r>
              <a:rPr lang="zh-CN" altLang="en-US" sz="2800" dirty="0"/>
              <a:t>为了使数据能够在链路层上进行传输，对数据进行分</a:t>
            </a:r>
            <a:endParaRPr lang="zh-CN" altLang="en-US" sz="2800" dirty="0"/>
          </a:p>
          <a:p>
            <a:pPr>
              <a:lnSpc>
                <a:spcPct val="80000"/>
              </a:lnSpc>
              <a:buNone/>
            </a:pPr>
            <a:r>
              <a:rPr lang="en-US" altLang="zh-CN" sz="2800"/>
              <a:t>•</a:t>
            </a:r>
            <a:r>
              <a:rPr lang="en-US" altLang="zh-CN" sz="2800" dirty="0"/>
              <a:t> </a:t>
            </a:r>
            <a:r>
              <a:rPr lang="zh-CN" altLang="en-US" sz="2800" dirty="0"/>
              <a:t>确定数据报到达其它网络中的目的地的路径。</a:t>
            </a:r>
            <a:br>
              <a:rPr lang="zh-CN" altLang="en-US" sz="2800" dirty="0"/>
            </a:br>
            <a:endParaRPr lang="zh-CN" altLang="en-US" sz="2800" dirty="0"/>
          </a:p>
          <a:p>
            <a:pPr>
              <a:lnSpc>
                <a:spcPct val="80000"/>
              </a:lnSpc>
              <a:buNone/>
            </a:pPr>
            <a:endParaRPr lang="zh-CN" altLang="en-US" sz="2400" dirty="0"/>
          </a:p>
          <a:p>
            <a:pPr>
              <a:lnSpc>
                <a:spcPct val="80000"/>
              </a:lnSpc>
              <a:buNone/>
            </a:pPr>
            <a:endParaRPr lang="zh-CN" altLang="en-US" sz="1600" dirty="0"/>
          </a:p>
          <a:p>
            <a:pPr>
              <a:lnSpc>
                <a:spcPct val="80000"/>
              </a:lnSpc>
              <a:buNone/>
            </a:pPr>
            <a:endParaRPr lang="zh-CN" altLang="en-US" sz="1600" dirty="0"/>
          </a:p>
          <a:p>
            <a:pPr>
              <a:lnSpc>
                <a:spcPct val="80000"/>
              </a:lnSpc>
              <a:buNone/>
            </a:pPr>
            <a:endParaRPr lang="zh-CN" altLang="en-US" sz="16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标题 214017"/>
          <p:cNvSpPr>
            <a:spLocks noGrp="1"/>
          </p:cNvSpPr>
          <p:nvPr>
            <p:ph type="title"/>
          </p:nvPr>
        </p:nvSpPr>
        <p:spPr>
          <a:ln/>
        </p:spPr>
        <p:txBody>
          <a:bodyPr anchor="ctr"/>
          <a:p>
            <a:endParaRPr lang="zh-CN" dirty="0"/>
          </a:p>
        </p:txBody>
      </p:sp>
      <p:sp>
        <p:nvSpPr>
          <p:cNvPr id="189442" name="文本占位符 214018"/>
          <p:cNvSpPr>
            <a:spLocks noGrp="1"/>
          </p:cNvSpPr>
          <p:nvPr>
            <p:ph idx="1"/>
          </p:nvPr>
        </p:nvSpPr>
        <p:spPr>
          <a:ln/>
        </p:spPr>
        <p:txBody>
          <a:bodyPr anchor="t"/>
          <a:p>
            <a:pPr>
              <a:buNone/>
            </a:pPr>
            <a:r>
              <a:rPr lang="en-US" altLang="zh-CN" dirty="0"/>
              <a:t>IP</a:t>
            </a:r>
            <a:r>
              <a:rPr lang="zh-CN" altLang="en-US" dirty="0"/>
              <a:t>数据报格式：</a:t>
            </a:r>
            <a:endParaRPr lang="zh-CN" altLang="en-US" dirty="0"/>
          </a:p>
          <a:p>
            <a:pPr>
              <a:buNone/>
            </a:pPr>
            <a:r>
              <a:rPr lang="zh-CN" altLang="en-US" dirty="0"/>
              <a:t>在网际层间，数据以</a:t>
            </a:r>
            <a:r>
              <a:rPr lang="en-US" altLang="zh-CN" dirty="0"/>
              <a:t>IP</a:t>
            </a:r>
            <a:r>
              <a:rPr lang="zh-CN" altLang="en-US" dirty="0"/>
              <a:t>数据报的格式相互进行传递。源计算机上的</a:t>
            </a:r>
            <a:r>
              <a:rPr lang="en-US" altLang="zh-CN" dirty="0"/>
              <a:t>IP</a:t>
            </a:r>
            <a:r>
              <a:rPr lang="zh-CN" altLang="en-US" dirty="0"/>
              <a:t>协议软件负责创建</a:t>
            </a:r>
            <a:r>
              <a:rPr lang="en-US" altLang="zh-CN" dirty="0"/>
              <a:t>IP</a:t>
            </a:r>
            <a:r>
              <a:rPr lang="zh-CN" altLang="en-US" dirty="0"/>
              <a:t>报头（即打包），而目的地计算机的</a:t>
            </a:r>
            <a:r>
              <a:rPr lang="en-US" altLang="zh-CN" dirty="0"/>
              <a:t>IP</a:t>
            </a:r>
            <a:r>
              <a:rPr lang="zh-CN" altLang="en-US" dirty="0"/>
              <a:t>软件则要查看</a:t>
            </a:r>
            <a:r>
              <a:rPr lang="en-US" altLang="zh-CN" dirty="0"/>
              <a:t>IP</a:t>
            </a:r>
            <a:r>
              <a:rPr lang="zh-CN" altLang="en-US" dirty="0"/>
              <a:t>头信息中的指令（即解包）。</a:t>
            </a:r>
            <a:endParaRPr lang="zh-CN" altLang="en-US" sz="2800" dirty="0"/>
          </a:p>
          <a:p>
            <a:pPr>
              <a:buNone/>
            </a:pPr>
            <a:br>
              <a:rPr lang="zh-CN" altLang="en-US" dirty="0"/>
            </a:b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标题 215041"/>
          <p:cNvSpPr>
            <a:spLocks noGrp="1"/>
          </p:cNvSpPr>
          <p:nvPr>
            <p:ph type="title"/>
          </p:nvPr>
        </p:nvSpPr>
        <p:spPr>
          <a:ln/>
        </p:spPr>
        <p:txBody>
          <a:bodyPr anchor="ctr"/>
          <a:p>
            <a:endParaRPr lang="zh-CN" dirty="0"/>
          </a:p>
        </p:txBody>
      </p:sp>
      <p:sp>
        <p:nvSpPr>
          <p:cNvPr id="190466" name="文本占位符 215042"/>
          <p:cNvSpPr>
            <a:spLocks noGrp="1"/>
          </p:cNvSpPr>
          <p:nvPr>
            <p:ph idx="1"/>
          </p:nvPr>
        </p:nvSpPr>
        <p:spPr>
          <a:ln/>
        </p:spPr>
        <p:txBody>
          <a:bodyPr anchor="t"/>
          <a:p>
            <a:endParaRPr lang="zh-CN" dirty="0"/>
          </a:p>
        </p:txBody>
      </p:sp>
      <p:pic>
        <p:nvPicPr>
          <p:cNvPr id="190467" name="图片 215043" descr="p7"/>
          <p:cNvPicPr>
            <a:picLocks noChangeAspect="1"/>
          </p:cNvPicPr>
          <p:nvPr/>
        </p:nvPicPr>
        <p:blipFill>
          <a:blip r:embed="rId1"/>
          <a:stretch>
            <a:fillRect/>
          </a:stretch>
        </p:blipFill>
        <p:spPr>
          <a:xfrm>
            <a:off x="228600" y="1676400"/>
            <a:ext cx="6629400" cy="3846513"/>
          </a:xfrm>
          <a:prstGeom prst="rect">
            <a:avLst/>
          </a:prstGeom>
          <a:noFill/>
          <a:ln w="9525">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标题 216065"/>
          <p:cNvSpPr>
            <a:spLocks noGrp="1"/>
          </p:cNvSpPr>
          <p:nvPr>
            <p:ph type="title"/>
          </p:nvPr>
        </p:nvSpPr>
        <p:spPr>
          <a:ln/>
        </p:spPr>
        <p:txBody>
          <a:bodyPr anchor="ctr"/>
          <a:p>
            <a:endParaRPr lang="zh-CN" dirty="0"/>
          </a:p>
        </p:txBody>
      </p:sp>
      <p:sp>
        <p:nvSpPr>
          <p:cNvPr id="192514" name="文本占位符 216066"/>
          <p:cNvSpPr>
            <a:spLocks noGrp="1"/>
          </p:cNvSpPr>
          <p:nvPr>
            <p:ph idx="1"/>
          </p:nvPr>
        </p:nvSpPr>
        <p:spPr>
          <a:ln/>
        </p:spPr>
        <p:txBody>
          <a:bodyPr anchor="t"/>
          <a:p>
            <a:pPr>
              <a:buNone/>
            </a:pPr>
            <a:r>
              <a:rPr lang="en-US" altLang="zh-CN" dirty="0"/>
              <a:t>IP</a:t>
            </a:r>
            <a:r>
              <a:rPr lang="zh-CN" altLang="en-US" dirty="0"/>
              <a:t>地址及子网掩码 ：</a:t>
            </a:r>
            <a:endParaRPr lang="zh-CN" altLang="en-US" dirty="0"/>
          </a:p>
          <a:p>
            <a:pPr>
              <a:buNone/>
            </a:pPr>
            <a:endParaRPr lang="zh-CN" altLang="en-US" dirty="0"/>
          </a:p>
        </p:txBody>
      </p:sp>
      <p:pic>
        <p:nvPicPr>
          <p:cNvPr id="192515" name="图片 216067" descr="p8"/>
          <p:cNvPicPr>
            <a:picLocks noChangeAspect="1"/>
          </p:cNvPicPr>
          <p:nvPr/>
        </p:nvPicPr>
        <p:blipFill>
          <a:blip r:embed="rId1"/>
          <a:stretch>
            <a:fillRect/>
          </a:stretch>
        </p:blipFill>
        <p:spPr>
          <a:xfrm>
            <a:off x="533400" y="2514600"/>
            <a:ext cx="5029200" cy="4244975"/>
          </a:xfrm>
          <a:prstGeom prst="rect">
            <a:avLst/>
          </a:prstGeom>
          <a:noFill/>
          <a:ln w="9525">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标题 220161"/>
          <p:cNvSpPr>
            <a:spLocks noGrp="1"/>
          </p:cNvSpPr>
          <p:nvPr>
            <p:ph type="title"/>
          </p:nvPr>
        </p:nvSpPr>
        <p:spPr>
          <a:ln/>
        </p:spPr>
        <p:txBody>
          <a:bodyPr anchor="ctr"/>
          <a:p>
            <a:endParaRPr lang="zh-CN" dirty="0"/>
          </a:p>
        </p:txBody>
      </p:sp>
      <p:sp>
        <p:nvSpPr>
          <p:cNvPr id="194562" name="文本占位符 220162"/>
          <p:cNvSpPr>
            <a:spLocks noGrp="1"/>
          </p:cNvSpPr>
          <p:nvPr>
            <p:ph idx="1"/>
          </p:nvPr>
        </p:nvSpPr>
        <p:spPr>
          <a:ln/>
        </p:spPr>
        <p:txBody>
          <a:bodyPr anchor="t"/>
          <a:p>
            <a:pPr>
              <a:buNone/>
            </a:pPr>
            <a:r>
              <a:rPr lang="zh-CN" altLang="en-US" b="1" dirty="0"/>
              <a:t>地址解析协议</a:t>
            </a:r>
            <a:r>
              <a:rPr lang="en-US" altLang="zh-CN" b="1"/>
              <a:t>ARP</a:t>
            </a:r>
            <a:r>
              <a:rPr lang="zh-CN" altLang="en-US" dirty="0"/>
              <a:t>及</a:t>
            </a:r>
            <a:r>
              <a:rPr lang="zh-CN" altLang="en-US" b="1" dirty="0"/>
              <a:t>反地址解析协议</a:t>
            </a:r>
            <a:r>
              <a:rPr lang="en-US" altLang="zh-CN" b="1"/>
              <a:t>RARP</a:t>
            </a:r>
            <a:endParaRPr lang="en-US" altLang="zh-CN" b="1"/>
          </a:p>
          <a:p>
            <a:pPr>
              <a:buNone/>
            </a:pPr>
            <a:r>
              <a:rPr lang="en-US" altLang="zh-CN" dirty="0"/>
              <a:t>ARP</a:t>
            </a:r>
            <a:r>
              <a:rPr lang="zh-CN" altLang="en-US" dirty="0"/>
              <a:t>的作用是将</a:t>
            </a:r>
            <a:r>
              <a:rPr lang="en-US" altLang="zh-CN" dirty="0"/>
              <a:t>IP</a:t>
            </a:r>
            <a:r>
              <a:rPr lang="zh-CN" altLang="en-US" dirty="0"/>
              <a:t>地址转换为物理地址，</a:t>
            </a:r>
            <a:r>
              <a:rPr lang="en-US" altLang="zh-CN" dirty="0"/>
              <a:t>RARP</a:t>
            </a:r>
            <a:r>
              <a:rPr lang="zh-CN" altLang="en-US" dirty="0"/>
              <a:t>的作用是将物理地址转换为</a:t>
            </a:r>
            <a:r>
              <a:rPr lang="en-US" altLang="zh-CN" dirty="0"/>
              <a:t>IP</a:t>
            </a:r>
            <a:r>
              <a:rPr lang="zh-CN" altLang="en-US" dirty="0"/>
              <a:t>地址。</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标题 217089"/>
          <p:cNvSpPr>
            <a:spLocks noGrp="1"/>
          </p:cNvSpPr>
          <p:nvPr>
            <p:ph type="title"/>
          </p:nvPr>
        </p:nvSpPr>
        <p:spPr>
          <a:ln/>
        </p:spPr>
        <p:txBody>
          <a:bodyPr anchor="ctr"/>
          <a:p>
            <a:endParaRPr lang="zh-CN" dirty="0"/>
          </a:p>
        </p:txBody>
      </p:sp>
      <p:sp>
        <p:nvSpPr>
          <p:cNvPr id="195586" name="文本占位符 217090"/>
          <p:cNvSpPr>
            <a:spLocks noGrp="1"/>
          </p:cNvSpPr>
          <p:nvPr>
            <p:ph idx="1"/>
          </p:nvPr>
        </p:nvSpPr>
        <p:spPr>
          <a:ln/>
        </p:spPr>
        <p:txBody>
          <a:bodyPr anchor="t"/>
          <a:p>
            <a:pPr>
              <a:buNone/>
            </a:pPr>
            <a:r>
              <a:rPr lang="en-US" altLang="zh-CN" b="1" dirty="0"/>
              <a:t>ARP</a:t>
            </a:r>
            <a:r>
              <a:rPr lang="zh-CN" altLang="en-US" b="1" dirty="0"/>
              <a:t>及</a:t>
            </a:r>
            <a:r>
              <a:rPr lang="en-US" altLang="zh-CN" b="1" dirty="0"/>
              <a:t>RARP</a:t>
            </a:r>
            <a:r>
              <a:rPr lang="zh-CN" altLang="en-US" b="1" dirty="0"/>
              <a:t>包格式</a:t>
            </a:r>
            <a:endParaRPr lang="zh-CN" altLang="en-US"/>
          </a:p>
        </p:txBody>
      </p:sp>
      <p:pic>
        <p:nvPicPr>
          <p:cNvPr id="195587" name="图片 217091" descr="p12"/>
          <p:cNvPicPr>
            <a:picLocks noChangeAspect="1"/>
          </p:cNvPicPr>
          <p:nvPr/>
        </p:nvPicPr>
        <p:blipFill>
          <a:blip r:embed="rId1"/>
          <a:stretch>
            <a:fillRect/>
          </a:stretch>
        </p:blipFill>
        <p:spPr>
          <a:xfrm>
            <a:off x="609600" y="2590800"/>
            <a:ext cx="7620000" cy="3754438"/>
          </a:xfrm>
          <a:prstGeom prst="rect">
            <a:avLst/>
          </a:prstGeom>
          <a:noFill/>
          <a:ln w="9525">
            <a:noFill/>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标题 222209"/>
          <p:cNvSpPr>
            <a:spLocks noGrp="1"/>
          </p:cNvSpPr>
          <p:nvPr>
            <p:ph type="title"/>
          </p:nvPr>
        </p:nvSpPr>
        <p:spPr>
          <a:ln/>
        </p:spPr>
        <p:txBody>
          <a:bodyPr anchor="ctr"/>
          <a:p>
            <a:endParaRPr lang="zh-CN" dirty="0"/>
          </a:p>
        </p:txBody>
      </p:sp>
      <p:sp>
        <p:nvSpPr>
          <p:cNvPr id="197634" name="文本占位符 222210"/>
          <p:cNvSpPr>
            <a:spLocks noGrp="1"/>
          </p:cNvSpPr>
          <p:nvPr>
            <p:ph idx="1"/>
          </p:nvPr>
        </p:nvSpPr>
        <p:spPr>
          <a:xfrm>
            <a:off x="457200" y="1981200"/>
            <a:ext cx="8229600" cy="4572000"/>
          </a:xfrm>
          <a:ln/>
        </p:spPr>
        <p:txBody>
          <a:bodyPr anchor="t"/>
          <a:p>
            <a:pPr>
              <a:buNone/>
            </a:pPr>
            <a:r>
              <a:rPr lang="en-US" altLang="zh-CN" b="1" dirty="0"/>
              <a:t>ARP</a:t>
            </a:r>
            <a:r>
              <a:rPr lang="zh-CN" altLang="en-US" b="1" dirty="0"/>
              <a:t>命令</a:t>
            </a:r>
            <a:r>
              <a:rPr lang="en-US" altLang="zh-CN" b="1"/>
              <a:t>:</a:t>
            </a:r>
            <a:endParaRPr lang="en-US" altLang="zh-CN"/>
          </a:p>
          <a:p>
            <a:pPr>
              <a:buNone/>
            </a:pPr>
            <a:r>
              <a:rPr lang="en-US" altLang="zh-CN" dirty="0"/>
              <a:t>① </a:t>
            </a:r>
            <a:r>
              <a:rPr lang="zh-CN" altLang="en-US" dirty="0"/>
              <a:t>查看</a:t>
            </a:r>
            <a:r>
              <a:rPr lang="en-US" altLang="zh-CN" dirty="0"/>
              <a:t>ARP</a:t>
            </a:r>
            <a:r>
              <a:rPr lang="zh-CN" altLang="en-US" dirty="0"/>
              <a:t>缓存命令</a:t>
            </a:r>
            <a:br>
              <a:rPr lang="zh-CN" altLang="en-US" dirty="0"/>
            </a:br>
            <a:r>
              <a:rPr lang="en-US" altLang="zh-CN" dirty="0"/>
              <a:t>    ARP –a [IP</a:t>
            </a:r>
            <a:r>
              <a:rPr lang="zh-CN" altLang="en-US" dirty="0"/>
              <a:t>地址</a:t>
            </a:r>
            <a:r>
              <a:rPr lang="en-US" altLang="zh-CN"/>
              <a:t>]</a:t>
            </a:r>
            <a:endParaRPr lang="en-US" altLang="zh-CN"/>
          </a:p>
          <a:p>
            <a:pPr>
              <a:buNone/>
            </a:pPr>
            <a:r>
              <a:rPr lang="en-US" altLang="zh-CN" dirty="0"/>
              <a:t>② </a:t>
            </a:r>
            <a:r>
              <a:rPr lang="zh-CN" altLang="en-US" dirty="0"/>
              <a:t>在</a:t>
            </a:r>
            <a:r>
              <a:rPr lang="en-US" altLang="zh-CN" dirty="0"/>
              <a:t>ARP</a:t>
            </a:r>
            <a:r>
              <a:rPr lang="zh-CN" altLang="en-US" dirty="0"/>
              <a:t>缓存中增加新的静态记录</a:t>
            </a:r>
            <a:br>
              <a:rPr lang="zh-CN" altLang="en-US" dirty="0"/>
            </a:br>
            <a:r>
              <a:rPr lang="en-US" altLang="zh-CN" dirty="0"/>
              <a:t>        ARP –s “IP</a:t>
            </a:r>
            <a:r>
              <a:rPr lang="zh-CN" altLang="en-US" dirty="0"/>
              <a:t>地址” “</a:t>
            </a:r>
            <a:r>
              <a:rPr lang="en-US" altLang="zh-CN" dirty="0"/>
              <a:t>MAC</a:t>
            </a:r>
            <a:r>
              <a:rPr lang="zh-CN" altLang="en-US" dirty="0"/>
              <a:t>地址”</a:t>
            </a:r>
            <a:endParaRPr lang="zh-CN" altLang="en-US" dirty="0"/>
          </a:p>
          <a:p>
            <a:pPr>
              <a:buNone/>
            </a:pPr>
            <a:r>
              <a:rPr lang="en-US" altLang="zh-CN" dirty="0"/>
              <a:t>③ </a:t>
            </a:r>
            <a:r>
              <a:rPr lang="zh-CN" altLang="en-US" dirty="0"/>
              <a:t>在</a:t>
            </a:r>
            <a:r>
              <a:rPr lang="en-US" altLang="zh-CN" dirty="0"/>
              <a:t>ARP</a:t>
            </a:r>
            <a:r>
              <a:rPr lang="zh-CN" altLang="en-US" dirty="0"/>
              <a:t>缓存中删除一条静态记录：</a:t>
            </a:r>
            <a:br>
              <a:rPr lang="zh-CN" altLang="en-US" dirty="0"/>
            </a:br>
            <a:r>
              <a:rPr lang="en-US" altLang="zh-CN" dirty="0"/>
              <a:t>    ARP –d “IP</a:t>
            </a:r>
            <a:r>
              <a:rPr lang="zh-CN" altLang="en-US" dirty="0"/>
              <a:t>地址” </a:t>
            </a:r>
            <a:br>
              <a:rPr lang="zh-CN" altLang="en-US" dirty="0"/>
            </a:br>
            <a:r>
              <a:rPr lang="en-US" altLang="zh-CN" dirty="0"/>
              <a:t>    </a:t>
            </a:r>
            <a:endParaRPr lang="en-US" altLang="zh-C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标题 223233"/>
          <p:cNvSpPr>
            <a:spLocks noGrp="1"/>
          </p:cNvSpPr>
          <p:nvPr>
            <p:ph type="title"/>
          </p:nvPr>
        </p:nvSpPr>
        <p:spPr>
          <a:ln/>
        </p:spPr>
        <p:txBody>
          <a:bodyPr anchor="ctr"/>
          <a:p>
            <a:endParaRPr lang="zh-CN" dirty="0"/>
          </a:p>
        </p:txBody>
      </p:sp>
      <p:sp>
        <p:nvSpPr>
          <p:cNvPr id="198658" name="文本占位符 223234"/>
          <p:cNvSpPr>
            <a:spLocks noGrp="1"/>
          </p:cNvSpPr>
          <p:nvPr>
            <p:ph idx="1"/>
          </p:nvPr>
        </p:nvSpPr>
        <p:spPr>
          <a:ln/>
        </p:spPr>
        <p:txBody>
          <a:bodyPr anchor="t"/>
          <a:p>
            <a:pPr>
              <a:lnSpc>
                <a:spcPct val="90000"/>
              </a:lnSpc>
              <a:buNone/>
            </a:pPr>
            <a:r>
              <a:rPr lang="zh-CN" altLang="en-US" sz="2400" b="1" dirty="0"/>
              <a:t>物理地址到</a:t>
            </a:r>
            <a:r>
              <a:rPr lang="en-US" altLang="zh-CN" sz="2400" b="1" dirty="0"/>
              <a:t>IP</a:t>
            </a:r>
            <a:r>
              <a:rPr lang="zh-CN" altLang="en-US" sz="2400" b="1" dirty="0"/>
              <a:t>地址转换</a:t>
            </a:r>
            <a:r>
              <a:rPr lang="en-US" altLang="zh-CN" sz="2400" b="1"/>
              <a:t>:</a:t>
            </a:r>
            <a:br>
              <a:rPr lang="en-US" altLang="zh-CN" sz="2400" dirty="0"/>
            </a:br>
            <a:r>
              <a:rPr lang="en-US" altLang="zh-CN" sz="2400" dirty="0"/>
              <a:t>    RARP</a:t>
            </a:r>
            <a:r>
              <a:rPr lang="zh-CN" altLang="en-US" sz="2400" dirty="0"/>
              <a:t>负责物理地址到</a:t>
            </a:r>
            <a:r>
              <a:rPr lang="en-US" altLang="zh-CN" sz="2400" dirty="0"/>
              <a:t>IP</a:t>
            </a:r>
            <a:r>
              <a:rPr lang="zh-CN" altLang="en-US" sz="2400" dirty="0"/>
              <a:t>地址的转换。这主要用于无盘工作站上，网络上的无盘工作站在网卡上有自己的物理地址，但无</a:t>
            </a:r>
            <a:r>
              <a:rPr lang="en-US" altLang="zh-CN" sz="2400" dirty="0"/>
              <a:t>IP</a:t>
            </a:r>
            <a:r>
              <a:rPr lang="zh-CN" altLang="en-US" sz="2400" dirty="0"/>
              <a:t>地址，因此必须有一个转换过程。</a:t>
            </a:r>
            <a:endParaRPr lang="zh-CN" altLang="en-US" sz="2400" dirty="0"/>
          </a:p>
          <a:p>
            <a:pPr>
              <a:lnSpc>
                <a:spcPct val="90000"/>
              </a:lnSpc>
              <a:buNone/>
            </a:pPr>
            <a:r>
              <a:rPr lang="en-US" altLang="zh-CN" sz="2400" dirty="0"/>
              <a:t>① </a:t>
            </a:r>
            <a:r>
              <a:rPr lang="zh-CN" altLang="en-US" sz="2400" dirty="0"/>
              <a:t>当网上的计算机启动时，以广播方式发送一个</a:t>
            </a:r>
            <a:r>
              <a:rPr lang="en-US" altLang="zh-CN" sz="2400" dirty="0"/>
              <a:t>RARP</a:t>
            </a:r>
            <a:r>
              <a:rPr lang="zh-CN" altLang="en-US" sz="2400" dirty="0"/>
              <a:t>请求包。在这个</a:t>
            </a:r>
            <a:r>
              <a:rPr lang="en-US" altLang="zh-CN" sz="2400" dirty="0"/>
              <a:t>RARP</a:t>
            </a:r>
            <a:r>
              <a:rPr lang="zh-CN" altLang="en-US" sz="2400" dirty="0"/>
              <a:t>广播请求中包括了自己的物理地址。局域网上的每一台计算机包括</a:t>
            </a:r>
            <a:r>
              <a:rPr lang="en-US" altLang="zh-CN" sz="2400" dirty="0"/>
              <a:t>RARP</a:t>
            </a:r>
            <a:r>
              <a:rPr lang="zh-CN" altLang="en-US" sz="2400" dirty="0"/>
              <a:t>服务器均要查看该</a:t>
            </a:r>
            <a:r>
              <a:rPr lang="en-US" altLang="zh-CN" sz="2400" dirty="0"/>
              <a:t>RARP</a:t>
            </a:r>
            <a:r>
              <a:rPr lang="zh-CN" altLang="en-US" sz="2400" dirty="0"/>
              <a:t>广播请求中包含的</a:t>
            </a:r>
            <a:r>
              <a:rPr lang="en-US" altLang="zh-CN" sz="2400" dirty="0"/>
              <a:t>IP</a:t>
            </a:r>
            <a:r>
              <a:rPr lang="zh-CN" altLang="en-US" sz="2400" dirty="0"/>
              <a:t>地址。</a:t>
            </a:r>
            <a:endParaRPr lang="zh-CN" altLang="en-US" sz="2400" dirty="0"/>
          </a:p>
          <a:p>
            <a:pPr>
              <a:lnSpc>
                <a:spcPct val="90000"/>
              </a:lnSpc>
              <a:buNone/>
            </a:pPr>
            <a:r>
              <a:rPr lang="en-US" altLang="zh-CN" sz="2400" dirty="0"/>
              <a:t>② </a:t>
            </a:r>
            <a:r>
              <a:rPr lang="zh-CN" altLang="en-US" sz="2400" dirty="0"/>
              <a:t>由</a:t>
            </a:r>
            <a:r>
              <a:rPr lang="en-US" altLang="zh-CN" sz="2400" dirty="0"/>
              <a:t>RARP</a:t>
            </a:r>
            <a:r>
              <a:rPr lang="zh-CN" altLang="en-US" sz="2400" dirty="0"/>
              <a:t>服务器进行响应，即生成并发送一个</a:t>
            </a:r>
            <a:r>
              <a:rPr lang="en-US" altLang="zh-CN" sz="2400" dirty="0"/>
              <a:t>RARP</a:t>
            </a:r>
            <a:r>
              <a:rPr lang="zh-CN" altLang="en-US" sz="2400" dirty="0"/>
              <a:t>应答包。包中包含对应的</a:t>
            </a:r>
            <a:r>
              <a:rPr lang="en-US" altLang="zh-CN" sz="2400" dirty="0"/>
              <a:t>IP</a:t>
            </a:r>
            <a:r>
              <a:rPr lang="zh-CN" altLang="en-US" sz="2400" dirty="0"/>
              <a:t>地址。</a:t>
            </a:r>
            <a:br>
              <a:rPr lang="zh-CN" altLang="en-US" sz="2400" dirty="0"/>
            </a:br>
            <a:r>
              <a:rPr lang="en-US" altLang="zh-CN" sz="2400" dirty="0"/>
              <a:t>    </a:t>
            </a:r>
            <a:endParaRPr lang="en-US" altLang="zh-CN" sz="24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标题 224257"/>
          <p:cNvSpPr>
            <a:spLocks noGrp="1"/>
          </p:cNvSpPr>
          <p:nvPr>
            <p:ph type="title"/>
          </p:nvPr>
        </p:nvSpPr>
        <p:spPr>
          <a:ln/>
        </p:spPr>
        <p:txBody>
          <a:bodyPr anchor="ctr"/>
          <a:p>
            <a:endParaRPr lang="zh-CN" dirty="0"/>
          </a:p>
        </p:txBody>
      </p:sp>
      <p:sp>
        <p:nvSpPr>
          <p:cNvPr id="199682" name="文本占位符 224258"/>
          <p:cNvSpPr>
            <a:spLocks noGrp="1"/>
          </p:cNvSpPr>
          <p:nvPr>
            <p:ph idx="1"/>
          </p:nvPr>
        </p:nvSpPr>
        <p:spPr>
          <a:xfrm>
            <a:off x="457200" y="1981200"/>
            <a:ext cx="8229600" cy="4876800"/>
          </a:xfrm>
          <a:ln/>
        </p:spPr>
        <p:txBody>
          <a:bodyPr anchor="t"/>
          <a:p>
            <a:pPr>
              <a:buNone/>
            </a:pPr>
            <a:r>
              <a:rPr lang="zh-CN" altLang="en-US" dirty="0"/>
              <a:t>控制信息协议</a:t>
            </a:r>
            <a:r>
              <a:rPr lang="en-US" altLang="zh-CN"/>
              <a:t>ICMP :</a:t>
            </a:r>
            <a:endParaRPr lang="en-US" altLang="zh-CN"/>
          </a:p>
          <a:p>
            <a:pPr>
              <a:buNone/>
            </a:pPr>
            <a:r>
              <a:rPr lang="zh-CN" altLang="en-US" dirty="0"/>
              <a:t>发往远程计算机的</a:t>
            </a:r>
            <a:r>
              <a:rPr lang="en-US" altLang="zh-CN" dirty="0"/>
              <a:t>IP</a:t>
            </a:r>
            <a:r>
              <a:rPr lang="zh-CN" altLang="en-US" dirty="0"/>
              <a:t>数据报要经过一个或多个路由器，这些路由器在将数据发送到最终目的地的过程中会遇到一系列的问题。通过</a:t>
            </a:r>
            <a:r>
              <a:rPr lang="en-US" altLang="zh-CN" dirty="0"/>
              <a:t>ICMP</a:t>
            </a:r>
            <a:r>
              <a:rPr lang="zh-CN" altLang="en-US" dirty="0"/>
              <a:t>进行差错与查询。</a:t>
            </a:r>
            <a:endParaRPr lang="zh-CN" altLang="en-US" dirty="0"/>
          </a:p>
          <a:p>
            <a:pPr>
              <a:buNone/>
            </a:pPr>
            <a:r>
              <a:rPr lang="en-US" altLang="zh-CN" dirty="0"/>
              <a:t>ICMP</a:t>
            </a:r>
            <a:r>
              <a:rPr lang="zh-CN" altLang="en-US" dirty="0"/>
              <a:t>必须封装成</a:t>
            </a:r>
            <a:r>
              <a:rPr lang="en-US" altLang="zh-CN" dirty="0"/>
              <a:t>IP</a:t>
            </a:r>
            <a:r>
              <a:rPr lang="zh-CN" altLang="en-US" dirty="0"/>
              <a:t>数据报，不能独立于</a:t>
            </a:r>
            <a:r>
              <a:rPr lang="en-US" altLang="zh-CN" dirty="0"/>
              <a:t>IP</a:t>
            </a:r>
            <a:r>
              <a:rPr lang="zh-CN" altLang="en-US" dirty="0"/>
              <a:t>协议。让路由器向源主机报告传输差错的原因，但不能纠错。</a:t>
            </a:r>
            <a:br>
              <a:rPr lang="zh-CN" altLang="en-US" sz="2800" dirty="0"/>
            </a:b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框 44033"/>
          <p:cNvSpPr txBox="1"/>
          <p:nvPr/>
        </p:nvSpPr>
        <p:spPr>
          <a:xfrm>
            <a:off x="3925888" y="5764213"/>
            <a:ext cx="2520950" cy="579437"/>
          </a:xfrm>
          <a:prstGeom prst="rect">
            <a:avLst/>
          </a:prstGeom>
          <a:noFill/>
          <a:ln w="12700">
            <a:noFill/>
          </a:ln>
        </p:spPr>
        <p:txBody>
          <a:bodyPr anchor="t">
            <a:spAutoFit/>
          </a:bodyPr>
          <a:p>
            <a:pPr algn="ctr">
              <a:spcBef>
                <a:spcPct val="50000"/>
              </a:spcBef>
            </a:pPr>
            <a:r>
              <a:rPr lang="zh-CN" altLang="en-US" sz="3200" b="1" dirty="0">
                <a:solidFill>
                  <a:schemeClr val="hlink"/>
                </a:solidFill>
                <a:latin typeface="Times New Roman" panose="02020603050405020304" pitchFamily="18" charset="0"/>
                <a:ea typeface="宋体" panose="02010600030101010101" pitchFamily="2" charset="-122"/>
              </a:rPr>
              <a:t>网状结构</a:t>
            </a:r>
            <a:endParaRPr lang="zh-CN" altLang="en-US" sz="3200" b="1">
              <a:solidFill>
                <a:schemeClr val="hlink"/>
              </a:solidFill>
              <a:latin typeface="Times New Roman" panose="02020603050405020304" pitchFamily="18" charset="0"/>
              <a:ea typeface="宋体" panose="02010600030101010101" pitchFamily="2" charset="-122"/>
            </a:endParaRPr>
          </a:p>
        </p:txBody>
      </p:sp>
      <p:grpSp>
        <p:nvGrpSpPr>
          <p:cNvPr id="44035" name="组合 44034"/>
          <p:cNvGrpSpPr/>
          <p:nvPr/>
        </p:nvGrpSpPr>
        <p:grpSpPr>
          <a:xfrm>
            <a:off x="1116013" y="981075"/>
            <a:ext cx="6750050" cy="4283075"/>
            <a:chOff x="208" y="768"/>
            <a:chExt cx="4800" cy="2933"/>
          </a:xfrm>
        </p:grpSpPr>
        <p:sp>
          <p:nvSpPr>
            <p:cNvPr id="23555" name="任意多边形 44035"/>
            <p:cNvSpPr/>
            <p:nvPr/>
          </p:nvSpPr>
          <p:spPr>
            <a:xfrm>
              <a:off x="1704" y="1419"/>
              <a:ext cx="786" cy="1110"/>
            </a:xfrm>
            <a:custGeom>
              <a:avLst/>
              <a:gdLst/>
              <a:ahLst/>
              <a:cxnLst/>
              <a:pathLst>
                <a:path w="786" h="1110">
                  <a:moveTo>
                    <a:pt x="408" y="1110"/>
                  </a:moveTo>
                  <a:lnTo>
                    <a:pt x="0" y="335"/>
                  </a:lnTo>
                  <a:lnTo>
                    <a:pt x="786" y="0"/>
                  </a:lnTo>
                </a:path>
              </a:pathLst>
            </a:custGeom>
            <a:noFill/>
            <a:ln w="14288" cap="flat" cmpd="sng">
              <a:solidFill>
                <a:srgbClr val="000000"/>
              </a:solidFill>
              <a:prstDash val="solid"/>
              <a:round/>
              <a:headEnd type="none" w="med" len="med"/>
              <a:tailEnd type="none" w="med" len="med"/>
            </a:ln>
          </p:spPr>
          <p:txBody>
            <a:bodyPr/>
            <a:p>
              <a:endParaRPr lang="zh-CN" altLang="en-US"/>
            </a:p>
          </p:txBody>
        </p:sp>
        <p:sp>
          <p:nvSpPr>
            <p:cNvPr id="23556" name="任意多边形 44036"/>
            <p:cNvSpPr>
              <a:spLocks noEditPoints="1"/>
            </p:cNvSpPr>
            <p:nvPr/>
          </p:nvSpPr>
          <p:spPr>
            <a:xfrm>
              <a:off x="2127" y="1043"/>
              <a:ext cx="366" cy="286"/>
            </a:xfrm>
            <a:custGeom>
              <a:avLst/>
              <a:gdLst/>
              <a:ahLst/>
              <a:cxnLst/>
              <a:pathLst>
                <a:path w="366" h="286">
                  <a:moveTo>
                    <a:pt x="109" y="169"/>
                  </a:moveTo>
                  <a:lnTo>
                    <a:pt x="256" y="169"/>
                  </a:lnTo>
                  <a:lnTo>
                    <a:pt x="256" y="156"/>
                  </a:lnTo>
                  <a:lnTo>
                    <a:pt x="109" y="156"/>
                  </a:lnTo>
                  <a:lnTo>
                    <a:pt x="109" y="169"/>
                  </a:lnTo>
                  <a:close/>
                  <a:moveTo>
                    <a:pt x="36" y="156"/>
                  </a:moveTo>
                  <a:lnTo>
                    <a:pt x="329" y="156"/>
                  </a:lnTo>
                  <a:lnTo>
                    <a:pt x="329" y="0"/>
                  </a:lnTo>
                  <a:lnTo>
                    <a:pt x="36" y="0"/>
                  </a:lnTo>
                  <a:lnTo>
                    <a:pt x="36" y="156"/>
                  </a:lnTo>
                  <a:close/>
                  <a:moveTo>
                    <a:pt x="73" y="208"/>
                  </a:moveTo>
                  <a:lnTo>
                    <a:pt x="293" y="208"/>
                  </a:lnTo>
                  <a:lnTo>
                    <a:pt x="293" y="169"/>
                  </a:lnTo>
                  <a:lnTo>
                    <a:pt x="73" y="169"/>
                  </a:lnTo>
                  <a:lnTo>
                    <a:pt x="73" y="208"/>
                  </a:lnTo>
                  <a:close/>
                  <a:moveTo>
                    <a:pt x="275" y="208"/>
                  </a:moveTo>
                  <a:lnTo>
                    <a:pt x="107" y="208"/>
                  </a:lnTo>
                  <a:lnTo>
                    <a:pt x="0" y="208"/>
                  </a:lnTo>
                  <a:lnTo>
                    <a:pt x="0" y="286"/>
                  </a:lnTo>
                  <a:lnTo>
                    <a:pt x="366" y="286"/>
                  </a:lnTo>
                  <a:lnTo>
                    <a:pt x="366" y="208"/>
                  </a:lnTo>
                  <a:lnTo>
                    <a:pt x="275" y="20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557" name="直接连接符 44037"/>
            <p:cNvSpPr/>
            <p:nvPr/>
          </p:nvSpPr>
          <p:spPr>
            <a:xfrm>
              <a:off x="2245" y="1270"/>
              <a:ext cx="56" cy="1"/>
            </a:xfrm>
            <a:prstGeom prst="line">
              <a:avLst/>
            </a:prstGeom>
            <a:ln w="14288" cap="flat" cmpd="sng">
              <a:solidFill>
                <a:srgbClr val="000000"/>
              </a:solidFill>
              <a:prstDash val="solid"/>
              <a:round/>
              <a:headEnd type="none" w="med" len="med"/>
              <a:tailEnd type="none" w="med" len="med"/>
            </a:ln>
          </p:spPr>
        </p:sp>
        <p:sp>
          <p:nvSpPr>
            <p:cNvPr id="23558" name="任意多边形 44038"/>
            <p:cNvSpPr/>
            <p:nvPr/>
          </p:nvSpPr>
          <p:spPr>
            <a:xfrm>
              <a:off x="2137" y="1258"/>
              <a:ext cx="26" cy="12"/>
            </a:xfrm>
            <a:custGeom>
              <a:avLst/>
              <a:gdLst/>
              <a:ahLst/>
              <a:cxnLst/>
              <a:pathLst>
                <a:path w="26" h="12">
                  <a:moveTo>
                    <a:pt x="0" y="6"/>
                  </a:moveTo>
                  <a:lnTo>
                    <a:pt x="1" y="3"/>
                  </a:lnTo>
                  <a:lnTo>
                    <a:pt x="9" y="0"/>
                  </a:lnTo>
                  <a:lnTo>
                    <a:pt x="17" y="0"/>
                  </a:lnTo>
                  <a:lnTo>
                    <a:pt x="24" y="3"/>
                  </a:lnTo>
                  <a:lnTo>
                    <a:pt x="26" y="6"/>
                  </a:lnTo>
                  <a:lnTo>
                    <a:pt x="24" y="10"/>
                  </a:lnTo>
                  <a:lnTo>
                    <a:pt x="17" y="12"/>
                  </a:lnTo>
                  <a:lnTo>
                    <a:pt x="9" y="12"/>
                  </a:lnTo>
                  <a:lnTo>
                    <a:pt x="1" y="10"/>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559" name="矩形 44039"/>
            <p:cNvSpPr/>
            <p:nvPr/>
          </p:nvSpPr>
          <p:spPr>
            <a:xfrm>
              <a:off x="2200" y="1069"/>
              <a:ext cx="220" cy="104"/>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60" name="矩形 44040"/>
            <p:cNvSpPr/>
            <p:nvPr/>
          </p:nvSpPr>
          <p:spPr>
            <a:xfrm>
              <a:off x="2137" y="1309"/>
              <a:ext cx="347" cy="14"/>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61" name="矩形 44041"/>
            <p:cNvSpPr/>
            <p:nvPr/>
          </p:nvSpPr>
          <p:spPr>
            <a:xfrm>
              <a:off x="2447" y="1257"/>
              <a:ext cx="18" cy="21"/>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62" name="直接连接符 44042"/>
            <p:cNvSpPr/>
            <p:nvPr/>
          </p:nvSpPr>
          <p:spPr>
            <a:xfrm>
              <a:off x="2127" y="1284"/>
              <a:ext cx="366" cy="1"/>
            </a:xfrm>
            <a:prstGeom prst="line">
              <a:avLst/>
            </a:prstGeom>
            <a:ln w="4763" cap="flat" cmpd="sng">
              <a:solidFill>
                <a:srgbClr val="000000"/>
              </a:solidFill>
              <a:prstDash val="solid"/>
              <a:round/>
              <a:headEnd type="none" w="med" len="med"/>
              <a:tailEnd type="none" w="med" len="med"/>
            </a:ln>
          </p:spPr>
        </p:sp>
        <p:sp>
          <p:nvSpPr>
            <p:cNvPr id="23563" name="直接连接符 44043"/>
            <p:cNvSpPr/>
            <p:nvPr/>
          </p:nvSpPr>
          <p:spPr>
            <a:xfrm>
              <a:off x="2127" y="1297"/>
              <a:ext cx="366" cy="1"/>
            </a:xfrm>
            <a:prstGeom prst="line">
              <a:avLst/>
            </a:prstGeom>
            <a:ln w="4763" cap="flat" cmpd="sng">
              <a:solidFill>
                <a:srgbClr val="000000"/>
              </a:solidFill>
              <a:prstDash val="solid"/>
              <a:round/>
              <a:headEnd type="none" w="med" len="med"/>
              <a:tailEnd type="none" w="med" len="med"/>
            </a:ln>
          </p:spPr>
        </p:sp>
        <p:sp>
          <p:nvSpPr>
            <p:cNvPr id="23564" name="直接连接符 44044"/>
            <p:cNvSpPr/>
            <p:nvPr/>
          </p:nvSpPr>
          <p:spPr>
            <a:xfrm>
              <a:off x="2236" y="1251"/>
              <a:ext cx="1" cy="33"/>
            </a:xfrm>
            <a:prstGeom prst="line">
              <a:avLst/>
            </a:prstGeom>
            <a:ln w="4763" cap="flat" cmpd="sng">
              <a:solidFill>
                <a:srgbClr val="000000"/>
              </a:solidFill>
              <a:prstDash val="solid"/>
              <a:round/>
              <a:headEnd type="none" w="med" len="med"/>
              <a:tailEnd type="none" w="med" len="med"/>
            </a:ln>
          </p:spPr>
        </p:sp>
        <p:sp>
          <p:nvSpPr>
            <p:cNvPr id="23565" name="直接连接符 44045"/>
            <p:cNvSpPr/>
            <p:nvPr/>
          </p:nvSpPr>
          <p:spPr>
            <a:xfrm>
              <a:off x="2310" y="1251"/>
              <a:ext cx="1" cy="33"/>
            </a:xfrm>
            <a:prstGeom prst="line">
              <a:avLst/>
            </a:prstGeom>
            <a:ln w="4763" cap="flat" cmpd="sng">
              <a:solidFill>
                <a:srgbClr val="000000"/>
              </a:solidFill>
              <a:prstDash val="solid"/>
              <a:round/>
              <a:headEnd type="none" w="med" len="med"/>
              <a:tailEnd type="none" w="med" len="med"/>
            </a:ln>
          </p:spPr>
        </p:sp>
        <p:sp>
          <p:nvSpPr>
            <p:cNvPr id="23566" name="直接连接符 44046"/>
            <p:cNvSpPr/>
            <p:nvPr/>
          </p:nvSpPr>
          <p:spPr>
            <a:xfrm flipV="1">
              <a:off x="2346" y="1251"/>
              <a:ext cx="1" cy="33"/>
            </a:xfrm>
            <a:prstGeom prst="line">
              <a:avLst/>
            </a:prstGeom>
            <a:ln w="4763" cap="flat" cmpd="sng">
              <a:solidFill>
                <a:srgbClr val="000000"/>
              </a:solidFill>
              <a:prstDash val="solid"/>
              <a:round/>
              <a:headEnd type="none" w="med" len="med"/>
              <a:tailEnd type="none" w="med" len="med"/>
            </a:ln>
          </p:spPr>
        </p:sp>
        <p:sp>
          <p:nvSpPr>
            <p:cNvPr id="23567" name="直接连接符 44047"/>
            <p:cNvSpPr/>
            <p:nvPr/>
          </p:nvSpPr>
          <p:spPr>
            <a:xfrm>
              <a:off x="2420" y="1251"/>
              <a:ext cx="1" cy="33"/>
            </a:xfrm>
            <a:prstGeom prst="line">
              <a:avLst/>
            </a:prstGeom>
            <a:ln w="4763" cap="flat" cmpd="sng">
              <a:solidFill>
                <a:srgbClr val="000000"/>
              </a:solidFill>
              <a:prstDash val="solid"/>
              <a:round/>
              <a:headEnd type="none" w="med" len="med"/>
              <a:tailEnd type="none" w="med" len="med"/>
            </a:ln>
          </p:spPr>
        </p:sp>
        <p:sp>
          <p:nvSpPr>
            <p:cNvPr id="23568" name="任意多边形 44048"/>
            <p:cNvSpPr>
              <a:spLocks noEditPoints="1"/>
            </p:cNvSpPr>
            <p:nvPr/>
          </p:nvSpPr>
          <p:spPr>
            <a:xfrm>
              <a:off x="4570" y="1847"/>
              <a:ext cx="365" cy="286"/>
            </a:xfrm>
            <a:custGeom>
              <a:avLst/>
              <a:gdLst/>
              <a:ahLst/>
              <a:cxnLst/>
              <a:pathLst>
                <a:path w="365" h="286">
                  <a:moveTo>
                    <a:pt x="108" y="170"/>
                  </a:moveTo>
                  <a:lnTo>
                    <a:pt x="255" y="170"/>
                  </a:lnTo>
                  <a:lnTo>
                    <a:pt x="255" y="157"/>
                  </a:lnTo>
                  <a:lnTo>
                    <a:pt x="108" y="157"/>
                  </a:lnTo>
                  <a:lnTo>
                    <a:pt x="108" y="170"/>
                  </a:lnTo>
                  <a:close/>
                  <a:moveTo>
                    <a:pt x="35" y="157"/>
                  </a:moveTo>
                  <a:lnTo>
                    <a:pt x="328" y="157"/>
                  </a:lnTo>
                  <a:lnTo>
                    <a:pt x="328" y="0"/>
                  </a:lnTo>
                  <a:lnTo>
                    <a:pt x="35" y="0"/>
                  </a:lnTo>
                  <a:lnTo>
                    <a:pt x="35" y="157"/>
                  </a:lnTo>
                  <a:close/>
                  <a:moveTo>
                    <a:pt x="72" y="209"/>
                  </a:moveTo>
                  <a:lnTo>
                    <a:pt x="293" y="209"/>
                  </a:lnTo>
                  <a:lnTo>
                    <a:pt x="293" y="170"/>
                  </a:lnTo>
                  <a:lnTo>
                    <a:pt x="72" y="170"/>
                  </a:lnTo>
                  <a:lnTo>
                    <a:pt x="72" y="209"/>
                  </a:lnTo>
                  <a:close/>
                  <a:moveTo>
                    <a:pt x="274" y="209"/>
                  </a:moveTo>
                  <a:lnTo>
                    <a:pt x="107" y="209"/>
                  </a:lnTo>
                  <a:lnTo>
                    <a:pt x="0" y="209"/>
                  </a:lnTo>
                  <a:lnTo>
                    <a:pt x="0" y="286"/>
                  </a:lnTo>
                  <a:lnTo>
                    <a:pt x="365" y="286"/>
                  </a:lnTo>
                  <a:lnTo>
                    <a:pt x="365" y="209"/>
                  </a:lnTo>
                  <a:lnTo>
                    <a:pt x="274" y="209"/>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569" name="直接连接符 44049"/>
            <p:cNvSpPr/>
            <p:nvPr/>
          </p:nvSpPr>
          <p:spPr>
            <a:xfrm>
              <a:off x="4687" y="2075"/>
              <a:ext cx="56" cy="1"/>
            </a:xfrm>
            <a:prstGeom prst="line">
              <a:avLst/>
            </a:prstGeom>
            <a:ln w="14288" cap="flat" cmpd="sng">
              <a:solidFill>
                <a:srgbClr val="000000"/>
              </a:solidFill>
              <a:prstDash val="solid"/>
              <a:round/>
              <a:headEnd type="none" w="med" len="med"/>
              <a:tailEnd type="none" w="med" len="med"/>
            </a:ln>
          </p:spPr>
        </p:sp>
        <p:sp>
          <p:nvSpPr>
            <p:cNvPr id="23570" name="任意多边形 44050"/>
            <p:cNvSpPr/>
            <p:nvPr/>
          </p:nvSpPr>
          <p:spPr>
            <a:xfrm>
              <a:off x="4579" y="2062"/>
              <a:ext cx="26" cy="13"/>
            </a:xfrm>
            <a:custGeom>
              <a:avLst/>
              <a:gdLst/>
              <a:ahLst/>
              <a:cxnLst/>
              <a:pathLst>
                <a:path w="26" h="13">
                  <a:moveTo>
                    <a:pt x="0" y="7"/>
                  </a:moveTo>
                  <a:lnTo>
                    <a:pt x="1" y="2"/>
                  </a:lnTo>
                  <a:lnTo>
                    <a:pt x="9" y="0"/>
                  </a:lnTo>
                  <a:lnTo>
                    <a:pt x="17" y="0"/>
                  </a:lnTo>
                  <a:lnTo>
                    <a:pt x="25" y="2"/>
                  </a:lnTo>
                  <a:lnTo>
                    <a:pt x="26" y="7"/>
                  </a:lnTo>
                  <a:lnTo>
                    <a:pt x="25" y="11"/>
                  </a:lnTo>
                  <a:lnTo>
                    <a:pt x="17" y="13"/>
                  </a:lnTo>
                  <a:lnTo>
                    <a:pt x="9" y="13"/>
                  </a:lnTo>
                  <a:lnTo>
                    <a:pt x="1" y="11"/>
                  </a:lnTo>
                  <a:lnTo>
                    <a:pt x="0" y="7"/>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571" name="矩形 44051"/>
            <p:cNvSpPr/>
            <p:nvPr/>
          </p:nvSpPr>
          <p:spPr>
            <a:xfrm>
              <a:off x="4642" y="1874"/>
              <a:ext cx="221" cy="103"/>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72" name="矩形 44052"/>
            <p:cNvSpPr/>
            <p:nvPr/>
          </p:nvSpPr>
          <p:spPr>
            <a:xfrm>
              <a:off x="4579" y="2114"/>
              <a:ext cx="347" cy="13"/>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73" name="矩形 44053"/>
            <p:cNvSpPr/>
            <p:nvPr/>
          </p:nvSpPr>
          <p:spPr>
            <a:xfrm>
              <a:off x="4889" y="2062"/>
              <a:ext cx="19" cy="19"/>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74" name="直接连接符 44054"/>
            <p:cNvSpPr/>
            <p:nvPr/>
          </p:nvSpPr>
          <p:spPr>
            <a:xfrm>
              <a:off x="4570" y="2088"/>
              <a:ext cx="365" cy="1"/>
            </a:xfrm>
            <a:prstGeom prst="line">
              <a:avLst/>
            </a:prstGeom>
            <a:ln w="4763" cap="flat" cmpd="sng">
              <a:solidFill>
                <a:srgbClr val="000000"/>
              </a:solidFill>
              <a:prstDash val="solid"/>
              <a:round/>
              <a:headEnd type="none" w="med" len="med"/>
              <a:tailEnd type="none" w="med" len="med"/>
            </a:ln>
          </p:spPr>
        </p:sp>
        <p:sp>
          <p:nvSpPr>
            <p:cNvPr id="23575" name="直接连接符 44055"/>
            <p:cNvSpPr/>
            <p:nvPr/>
          </p:nvSpPr>
          <p:spPr>
            <a:xfrm>
              <a:off x="4570" y="2100"/>
              <a:ext cx="365" cy="1"/>
            </a:xfrm>
            <a:prstGeom prst="line">
              <a:avLst/>
            </a:prstGeom>
            <a:ln w="4763" cap="flat" cmpd="sng">
              <a:solidFill>
                <a:srgbClr val="000000"/>
              </a:solidFill>
              <a:prstDash val="solid"/>
              <a:round/>
              <a:headEnd type="none" w="med" len="med"/>
              <a:tailEnd type="none" w="med" len="med"/>
            </a:ln>
          </p:spPr>
        </p:sp>
        <p:sp>
          <p:nvSpPr>
            <p:cNvPr id="23576" name="直接连接符 44056"/>
            <p:cNvSpPr/>
            <p:nvPr/>
          </p:nvSpPr>
          <p:spPr>
            <a:xfrm>
              <a:off x="4678" y="2056"/>
              <a:ext cx="1" cy="32"/>
            </a:xfrm>
            <a:prstGeom prst="line">
              <a:avLst/>
            </a:prstGeom>
            <a:ln w="4763" cap="flat" cmpd="sng">
              <a:solidFill>
                <a:srgbClr val="000000"/>
              </a:solidFill>
              <a:prstDash val="solid"/>
              <a:round/>
              <a:headEnd type="none" w="med" len="med"/>
              <a:tailEnd type="none" w="med" len="med"/>
            </a:ln>
          </p:spPr>
        </p:sp>
        <p:sp>
          <p:nvSpPr>
            <p:cNvPr id="23577" name="直接连接符 44057"/>
            <p:cNvSpPr/>
            <p:nvPr/>
          </p:nvSpPr>
          <p:spPr>
            <a:xfrm>
              <a:off x="4753" y="2056"/>
              <a:ext cx="1" cy="32"/>
            </a:xfrm>
            <a:prstGeom prst="line">
              <a:avLst/>
            </a:prstGeom>
            <a:ln w="4763" cap="flat" cmpd="sng">
              <a:solidFill>
                <a:srgbClr val="000000"/>
              </a:solidFill>
              <a:prstDash val="solid"/>
              <a:round/>
              <a:headEnd type="none" w="med" len="med"/>
              <a:tailEnd type="none" w="med" len="med"/>
            </a:ln>
          </p:spPr>
        </p:sp>
        <p:sp>
          <p:nvSpPr>
            <p:cNvPr id="23578" name="直接连接符 44058"/>
            <p:cNvSpPr/>
            <p:nvPr/>
          </p:nvSpPr>
          <p:spPr>
            <a:xfrm flipV="1">
              <a:off x="4788" y="2056"/>
              <a:ext cx="1" cy="32"/>
            </a:xfrm>
            <a:prstGeom prst="line">
              <a:avLst/>
            </a:prstGeom>
            <a:ln w="4763" cap="flat" cmpd="sng">
              <a:solidFill>
                <a:srgbClr val="000000"/>
              </a:solidFill>
              <a:prstDash val="solid"/>
              <a:round/>
              <a:headEnd type="none" w="med" len="med"/>
              <a:tailEnd type="none" w="med" len="med"/>
            </a:ln>
          </p:spPr>
        </p:sp>
        <p:sp>
          <p:nvSpPr>
            <p:cNvPr id="23579" name="直接连接符 44059"/>
            <p:cNvSpPr/>
            <p:nvPr/>
          </p:nvSpPr>
          <p:spPr>
            <a:xfrm>
              <a:off x="4863" y="2056"/>
              <a:ext cx="1" cy="32"/>
            </a:xfrm>
            <a:prstGeom prst="line">
              <a:avLst/>
            </a:prstGeom>
            <a:ln w="4763" cap="flat" cmpd="sng">
              <a:solidFill>
                <a:srgbClr val="000000"/>
              </a:solidFill>
              <a:prstDash val="solid"/>
              <a:round/>
              <a:headEnd type="none" w="med" len="med"/>
              <a:tailEnd type="none" w="med" len="med"/>
            </a:ln>
          </p:spPr>
        </p:sp>
        <p:sp>
          <p:nvSpPr>
            <p:cNvPr id="23580" name="任意多边形 44060"/>
            <p:cNvSpPr>
              <a:spLocks noEditPoints="1"/>
            </p:cNvSpPr>
            <p:nvPr/>
          </p:nvSpPr>
          <p:spPr>
            <a:xfrm>
              <a:off x="4570" y="1302"/>
              <a:ext cx="365" cy="286"/>
            </a:xfrm>
            <a:custGeom>
              <a:avLst/>
              <a:gdLst/>
              <a:ahLst/>
              <a:cxnLst/>
              <a:pathLst>
                <a:path w="365" h="286">
                  <a:moveTo>
                    <a:pt x="108" y="170"/>
                  </a:moveTo>
                  <a:lnTo>
                    <a:pt x="255" y="170"/>
                  </a:lnTo>
                  <a:lnTo>
                    <a:pt x="255" y="156"/>
                  </a:lnTo>
                  <a:lnTo>
                    <a:pt x="108" y="156"/>
                  </a:lnTo>
                  <a:lnTo>
                    <a:pt x="108" y="170"/>
                  </a:lnTo>
                  <a:close/>
                  <a:moveTo>
                    <a:pt x="35" y="156"/>
                  </a:moveTo>
                  <a:lnTo>
                    <a:pt x="328" y="156"/>
                  </a:lnTo>
                  <a:lnTo>
                    <a:pt x="328" y="0"/>
                  </a:lnTo>
                  <a:lnTo>
                    <a:pt x="35" y="0"/>
                  </a:lnTo>
                  <a:lnTo>
                    <a:pt x="35" y="156"/>
                  </a:lnTo>
                  <a:close/>
                  <a:moveTo>
                    <a:pt x="72" y="208"/>
                  </a:moveTo>
                  <a:lnTo>
                    <a:pt x="293" y="208"/>
                  </a:lnTo>
                  <a:lnTo>
                    <a:pt x="293" y="170"/>
                  </a:lnTo>
                  <a:lnTo>
                    <a:pt x="72" y="170"/>
                  </a:lnTo>
                  <a:lnTo>
                    <a:pt x="72" y="208"/>
                  </a:lnTo>
                  <a:close/>
                  <a:moveTo>
                    <a:pt x="274" y="208"/>
                  </a:moveTo>
                  <a:lnTo>
                    <a:pt x="107" y="208"/>
                  </a:lnTo>
                  <a:lnTo>
                    <a:pt x="0" y="208"/>
                  </a:lnTo>
                  <a:lnTo>
                    <a:pt x="0" y="286"/>
                  </a:lnTo>
                  <a:lnTo>
                    <a:pt x="365" y="286"/>
                  </a:lnTo>
                  <a:lnTo>
                    <a:pt x="365" y="208"/>
                  </a:lnTo>
                  <a:lnTo>
                    <a:pt x="274" y="208"/>
                  </a:lnTo>
                  <a:close/>
                </a:path>
              </a:pathLst>
            </a:custGeom>
            <a:solidFill>
              <a:srgbClr val="FFFF99"/>
            </a:solidFill>
            <a:ln w="14288" cap="flat" cmpd="sng">
              <a:solidFill>
                <a:srgbClr val="000000"/>
              </a:solidFill>
              <a:prstDash val="solid"/>
              <a:round/>
              <a:headEnd type="none" w="med" len="med"/>
              <a:tailEnd type="none" w="med" len="med"/>
            </a:ln>
          </p:spPr>
          <p:txBody>
            <a:bodyPr/>
            <a:p>
              <a:endParaRPr lang="zh-CN" altLang="en-US"/>
            </a:p>
          </p:txBody>
        </p:sp>
        <p:sp>
          <p:nvSpPr>
            <p:cNvPr id="23581" name="直接连接符 44061"/>
            <p:cNvSpPr/>
            <p:nvPr/>
          </p:nvSpPr>
          <p:spPr>
            <a:xfrm>
              <a:off x="4687" y="1530"/>
              <a:ext cx="56" cy="1"/>
            </a:xfrm>
            <a:prstGeom prst="line">
              <a:avLst/>
            </a:prstGeom>
            <a:ln w="14288" cap="flat" cmpd="sng">
              <a:solidFill>
                <a:srgbClr val="000000"/>
              </a:solidFill>
              <a:prstDash val="solid"/>
              <a:round/>
              <a:headEnd type="none" w="med" len="med"/>
              <a:tailEnd type="none" w="med" len="med"/>
            </a:ln>
          </p:spPr>
        </p:sp>
        <p:sp>
          <p:nvSpPr>
            <p:cNvPr id="23582" name="任意多边形 44062"/>
            <p:cNvSpPr/>
            <p:nvPr/>
          </p:nvSpPr>
          <p:spPr>
            <a:xfrm>
              <a:off x="4579" y="1516"/>
              <a:ext cx="26" cy="14"/>
            </a:xfrm>
            <a:custGeom>
              <a:avLst/>
              <a:gdLst/>
              <a:ahLst/>
              <a:cxnLst/>
              <a:pathLst>
                <a:path w="26" h="14">
                  <a:moveTo>
                    <a:pt x="0" y="8"/>
                  </a:moveTo>
                  <a:lnTo>
                    <a:pt x="1" y="3"/>
                  </a:lnTo>
                  <a:lnTo>
                    <a:pt x="9" y="0"/>
                  </a:lnTo>
                  <a:lnTo>
                    <a:pt x="17" y="0"/>
                  </a:lnTo>
                  <a:lnTo>
                    <a:pt x="25" y="3"/>
                  </a:lnTo>
                  <a:lnTo>
                    <a:pt x="26" y="8"/>
                  </a:lnTo>
                  <a:lnTo>
                    <a:pt x="25" y="11"/>
                  </a:lnTo>
                  <a:lnTo>
                    <a:pt x="17" y="14"/>
                  </a:lnTo>
                  <a:lnTo>
                    <a:pt x="9" y="14"/>
                  </a:lnTo>
                  <a:lnTo>
                    <a:pt x="1" y="11"/>
                  </a:lnTo>
                  <a:lnTo>
                    <a:pt x="0" y="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583" name="矩形 44063"/>
            <p:cNvSpPr/>
            <p:nvPr/>
          </p:nvSpPr>
          <p:spPr>
            <a:xfrm>
              <a:off x="4642" y="1329"/>
              <a:ext cx="221" cy="103"/>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84" name="矩形 44064"/>
            <p:cNvSpPr/>
            <p:nvPr/>
          </p:nvSpPr>
          <p:spPr>
            <a:xfrm>
              <a:off x="4579" y="1569"/>
              <a:ext cx="347" cy="13"/>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85" name="矩形 44065"/>
            <p:cNvSpPr/>
            <p:nvPr/>
          </p:nvSpPr>
          <p:spPr>
            <a:xfrm>
              <a:off x="4889" y="1516"/>
              <a:ext cx="19" cy="20"/>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86" name="直接连接符 44066"/>
            <p:cNvSpPr/>
            <p:nvPr/>
          </p:nvSpPr>
          <p:spPr>
            <a:xfrm>
              <a:off x="4570" y="1543"/>
              <a:ext cx="365" cy="1"/>
            </a:xfrm>
            <a:prstGeom prst="line">
              <a:avLst/>
            </a:prstGeom>
            <a:ln w="4763" cap="flat" cmpd="sng">
              <a:solidFill>
                <a:srgbClr val="000000"/>
              </a:solidFill>
              <a:prstDash val="solid"/>
              <a:round/>
              <a:headEnd type="none" w="med" len="med"/>
              <a:tailEnd type="none" w="med" len="med"/>
            </a:ln>
          </p:spPr>
        </p:sp>
        <p:sp>
          <p:nvSpPr>
            <p:cNvPr id="23587" name="直接连接符 44067"/>
            <p:cNvSpPr/>
            <p:nvPr/>
          </p:nvSpPr>
          <p:spPr>
            <a:xfrm>
              <a:off x="4570" y="1555"/>
              <a:ext cx="365" cy="1"/>
            </a:xfrm>
            <a:prstGeom prst="line">
              <a:avLst/>
            </a:prstGeom>
            <a:ln w="4763" cap="flat" cmpd="sng">
              <a:solidFill>
                <a:srgbClr val="000000"/>
              </a:solidFill>
              <a:prstDash val="solid"/>
              <a:round/>
              <a:headEnd type="none" w="med" len="med"/>
              <a:tailEnd type="none" w="med" len="med"/>
            </a:ln>
          </p:spPr>
        </p:sp>
        <p:sp>
          <p:nvSpPr>
            <p:cNvPr id="23588" name="直接连接符 44068"/>
            <p:cNvSpPr/>
            <p:nvPr/>
          </p:nvSpPr>
          <p:spPr>
            <a:xfrm>
              <a:off x="4678" y="1510"/>
              <a:ext cx="1" cy="33"/>
            </a:xfrm>
            <a:prstGeom prst="line">
              <a:avLst/>
            </a:prstGeom>
            <a:ln w="4763" cap="flat" cmpd="sng">
              <a:solidFill>
                <a:srgbClr val="000000"/>
              </a:solidFill>
              <a:prstDash val="solid"/>
              <a:round/>
              <a:headEnd type="none" w="med" len="med"/>
              <a:tailEnd type="none" w="med" len="med"/>
            </a:ln>
          </p:spPr>
        </p:sp>
        <p:sp>
          <p:nvSpPr>
            <p:cNvPr id="23589" name="直接连接符 44069"/>
            <p:cNvSpPr/>
            <p:nvPr/>
          </p:nvSpPr>
          <p:spPr>
            <a:xfrm>
              <a:off x="4753" y="1510"/>
              <a:ext cx="1" cy="33"/>
            </a:xfrm>
            <a:prstGeom prst="line">
              <a:avLst/>
            </a:prstGeom>
            <a:ln w="4763" cap="flat" cmpd="sng">
              <a:solidFill>
                <a:srgbClr val="000000"/>
              </a:solidFill>
              <a:prstDash val="solid"/>
              <a:round/>
              <a:headEnd type="none" w="med" len="med"/>
              <a:tailEnd type="none" w="med" len="med"/>
            </a:ln>
          </p:spPr>
        </p:sp>
        <p:sp>
          <p:nvSpPr>
            <p:cNvPr id="23590" name="直接连接符 44070"/>
            <p:cNvSpPr/>
            <p:nvPr/>
          </p:nvSpPr>
          <p:spPr>
            <a:xfrm flipV="1">
              <a:off x="4788" y="1510"/>
              <a:ext cx="1" cy="33"/>
            </a:xfrm>
            <a:prstGeom prst="line">
              <a:avLst/>
            </a:prstGeom>
            <a:ln w="4763" cap="flat" cmpd="sng">
              <a:solidFill>
                <a:srgbClr val="000000"/>
              </a:solidFill>
              <a:prstDash val="solid"/>
              <a:round/>
              <a:headEnd type="none" w="med" len="med"/>
              <a:tailEnd type="none" w="med" len="med"/>
            </a:ln>
          </p:spPr>
        </p:sp>
        <p:sp>
          <p:nvSpPr>
            <p:cNvPr id="23591" name="直接连接符 44071"/>
            <p:cNvSpPr/>
            <p:nvPr/>
          </p:nvSpPr>
          <p:spPr>
            <a:xfrm>
              <a:off x="4863" y="1510"/>
              <a:ext cx="1" cy="33"/>
            </a:xfrm>
            <a:prstGeom prst="line">
              <a:avLst/>
            </a:prstGeom>
            <a:ln w="4763" cap="flat" cmpd="sng">
              <a:solidFill>
                <a:srgbClr val="000000"/>
              </a:solidFill>
              <a:prstDash val="solid"/>
              <a:round/>
              <a:headEnd type="none" w="med" len="med"/>
              <a:tailEnd type="none" w="med" len="med"/>
            </a:ln>
          </p:spPr>
        </p:sp>
        <p:sp>
          <p:nvSpPr>
            <p:cNvPr id="23592" name="任意多边形 44072"/>
            <p:cNvSpPr>
              <a:spLocks noEditPoints="1"/>
            </p:cNvSpPr>
            <p:nvPr/>
          </p:nvSpPr>
          <p:spPr>
            <a:xfrm>
              <a:off x="1214" y="3041"/>
              <a:ext cx="366" cy="287"/>
            </a:xfrm>
            <a:custGeom>
              <a:avLst/>
              <a:gdLst/>
              <a:ahLst/>
              <a:cxnLst/>
              <a:pathLst>
                <a:path w="366" h="287">
                  <a:moveTo>
                    <a:pt x="110" y="169"/>
                  </a:moveTo>
                  <a:lnTo>
                    <a:pt x="256" y="169"/>
                  </a:lnTo>
                  <a:lnTo>
                    <a:pt x="256" y="156"/>
                  </a:lnTo>
                  <a:lnTo>
                    <a:pt x="110" y="156"/>
                  </a:lnTo>
                  <a:lnTo>
                    <a:pt x="110" y="169"/>
                  </a:lnTo>
                  <a:close/>
                  <a:moveTo>
                    <a:pt x="36" y="156"/>
                  </a:moveTo>
                  <a:lnTo>
                    <a:pt x="329" y="156"/>
                  </a:lnTo>
                  <a:lnTo>
                    <a:pt x="329" y="0"/>
                  </a:lnTo>
                  <a:lnTo>
                    <a:pt x="36" y="0"/>
                  </a:lnTo>
                  <a:lnTo>
                    <a:pt x="36" y="156"/>
                  </a:lnTo>
                  <a:close/>
                  <a:moveTo>
                    <a:pt x="73" y="208"/>
                  </a:moveTo>
                  <a:lnTo>
                    <a:pt x="293" y="208"/>
                  </a:lnTo>
                  <a:lnTo>
                    <a:pt x="293" y="169"/>
                  </a:lnTo>
                  <a:lnTo>
                    <a:pt x="73" y="169"/>
                  </a:lnTo>
                  <a:lnTo>
                    <a:pt x="73" y="208"/>
                  </a:lnTo>
                  <a:close/>
                  <a:moveTo>
                    <a:pt x="274" y="208"/>
                  </a:moveTo>
                  <a:lnTo>
                    <a:pt x="107" y="208"/>
                  </a:lnTo>
                  <a:lnTo>
                    <a:pt x="0" y="208"/>
                  </a:lnTo>
                  <a:lnTo>
                    <a:pt x="0" y="287"/>
                  </a:lnTo>
                  <a:lnTo>
                    <a:pt x="366" y="287"/>
                  </a:lnTo>
                  <a:lnTo>
                    <a:pt x="366" y="208"/>
                  </a:lnTo>
                  <a:lnTo>
                    <a:pt x="274" y="20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593" name="直接连接符 44073"/>
            <p:cNvSpPr/>
            <p:nvPr/>
          </p:nvSpPr>
          <p:spPr>
            <a:xfrm>
              <a:off x="1333" y="3269"/>
              <a:ext cx="55" cy="1"/>
            </a:xfrm>
            <a:prstGeom prst="line">
              <a:avLst/>
            </a:prstGeom>
            <a:ln w="14288" cap="flat" cmpd="sng">
              <a:solidFill>
                <a:srgbClr val="000000"/>
              </a:solidFill>
              <a:prstDash val="solid"/>
              <a:round/>
              <a:headEnd type="none" w="med" len="med"/>
              <a:tailEnd type="none" w="med" len="med"/>
            </a:ln>
          </p:spPr>
        </p:sp>
        <p:sp>
          <p:nvSpPr>
            <p:cNvPr id="23594" name="任意多边形 44074"/>
            <p:cNvSpPr/>
            <p:nvPr/>
          </p:nvSpPr>
          <p:spPr>
            <a:xfrm>
              <a:off x="1223" y="3257"/>
              <a:ext cx="27" cy="12"/>
            </a:xfrm>
            <a:custGeom>
              <a:avLst/>
              <a:gdLst/>
              <a:ahLst/>
              <a:cxnLst/>
              <a:pathLst>
                <a:path w="27" h="12">
                  <a:moveTo>
                    <a:pt x="0" y="6"/>
                  </a:moveTo>
                  <a:lnTo>
                    <a:pt x="2" y="2"/>
                  </a:lnTo>
                  <a:lnTo>
                    <a:pt x="9" y="0"/>
                  </a:lnTo>
                  <a:lnTo>
                    <a:pt x="17" y="0"/>
                  </a:lnTo>
                  <a:lnTo>
                    <a:pt x="25" y="2"/>
                  </a:lnTo>
                  <a:lnTo>
                    <a:pt x="27" y="6"/>
                  </a:lnTo>
                  <a:lnTo>
                    <a:pt x="25" y="9"/>
                  </a:lnTo>
                  <a:lnTo>
                    <a:pt x="17" y="12"/>
                  </a:lnTo>
                  <a:lnTo>
                    <a:pt x="9" y="12"/>
                  </a:lnTo>
                  <a:lnTo>
                    <a:pt x="2" y="9"/>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595" name="矩形 44075"/>
            <p:cNvSpPr/>
            <p:nvPr/>
          </p:nvSpPr>
          <p:spPr>
            <a:xfrm>
              <a:off x="1287" y="3067"/>
              <a:ext cx="220" cy="105"/>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96" name="矩形 44076"/>
            <p:cNvSpPr/>
            <p:nvPr/>
          </p:nvSpPr>
          <p:spPr>
            <a:xfrm>
              <a:off x="1223" y="3309"/>
              <a:ext cx="348" cy="12"/>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97" name="矩形 44077"/>
            <p:cNvSpPr/>
            <p:nvPr/>
          </p:nvSpPr>
          <p:spPr>
            <a:xfrm>
              <a:off x="1535" y="3257"/>
              <a:ext cx="17" cy="19"/>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598" name="直接连接符 44078"/>
            <p:cNvSpPr/>
            <p:nvPr/>
          </p:nvSpPr>
          <p:spPr>
            <a:xfrm>
              <a:off x="1214" y="3282"/>
              <a:ext cx="366" cy="1"/>
            </a:xfrm>
            <a:prstGeom prst="line">
              <a:avLst/>
            </a:prstGeom>
            <a:ln w="4763" cap="flat" cmpd="sng">
              <a:solidFill>
                <a:srgbClr val="000000"/>
              </a:solidFill>
              <a:prstDash val="solid"/>
              <a:round/>
              <a:headEnd type="none" w="med" len="med"/>
              <a:tailEnd type="none" w="med" len="med"/>
            </a:ln>
          </p:spPr>
        </p:sp>
        <p:sp>
          <p:nvSpPr>
            <p:cNvPr id="23599" name="直接连接符 44079"/>
            <p:cNvSpPr/>
            <p:nvPr/>
          </p:nvSpPr>
          <p:spPr>
            <a:xfrm>
              <a:off x="1214" y="3295"/>
              <a:ext cx="366" cy="1"/>
            </a:xfrm>
            <a:prstGeom prst="line">
              <a:avLst/>
            </a:prstGeom>
            <a:ln w="4763" cap="flat" cmpd="sng">
              <a:solidFill>
                <a:srgbClr val="000000"/>
              </a:solidFill>
              <a:prstDash val="solid"/>
              <a:round/>
              <a:headEnd type="none" w="med" len="med"/>
              <a:tailEnd type="none" w="med" len="med"/>
            </a:ln>
          </p:spPr>
        </p:sp>
        <p:sp>
          <p:nvSpPr>
            <p:cNvPr id="23600" name="直接连接符 44080"/>
            <p:cNvSpPr/>
            <p:nvPr/>
          </p:nvSpPr>
          <p:spPr>
            <a:xfrm>
              <a:off x="1324" y="3249"/>
              <a:ext cx="1" cy="33"/>
            </a:xfrm>
            <a:prstGeom prst="line">
              <a:avLst/>
            </a:prstGeom>
            <a:ln w="4763" cap="flat" cmpd="sng">
              <a:solidFill>
                <a:srgbClr val="000000"/>
              </a:solidFill>
              <a:prstDash val="solid"/>
              <a:round/>
              <a:headEnd type="none" w="med" len="med"/>
              <a:tailEnd type="none" w="med" len="med"/>
            </a:ln>
          </p:spPr>
        </p:sp>
        <p:sp>
          <p:nvSpPr>
            <p:cNvPr id="23601" name="直接连接符 44081"/>
            <p:cNvSpPr/>
            <p:nvPr/>
          </p:nvSpPr>
          <p:spPr>
            <a:xfrm>
              <a:off x="1397" y="3249"/>
              <a:ext cx="1" cy="33"/>
            </a:xfrm>
            <a:prstGeom prst="line">
              <a:avLst/>
            </a:prstGeom>
            <a:ln w="4763" cap="flat" cmpd="sng">
              <a:solidFill>
                <a:srgbClr val="000000"/>
              </a:solidFill>
              <a:prstDash val="solid"/>
              <a:round/>
              <a:headEnd type="none" w="med" len="med"/>
              <a:tailEnd type="none" w="med" len="med"/>
            </a:ln>
          </p:spPr>
        </p:sp>
        <p:sp>
          <p:nvSpPr>
            <p:cNvPr id="23602" name="直接连接符 44082"/>
            <p:cNvSpPr/>
            <p:nvPr/>
          </p:nvSpPr>
          <p:spPr>
            <a:xfrm flipV="1">
              <a:off x="1434" y="3249"/>
              <a:ext cx="1" cy="33"/>
            </a:xfrm>
            <a:prstGeom prst="line">
              <a:avLst/>
            </a:prstGeom>
            <a:ln w="4763" cap="flat" cmpd="sng">
              <a:solidFill>
                <a:srgbClr val="000000"/>
              </a:solidFill>
              <a:prstDash val="solid"/>
              <a:round/>
              <a:headEnd type="none" w="med" len="med"/>
              <a:tailEnd type="none" w="med" len="med"/>
            </a:ln>
          </p:spPr>
        </p:sp>
        <p:sp>
          <p:nvSpPr>
            <p:cNvPr id="23603" name="直接连接符 44083"/>
            <p:cNvSpPr/>
            <p:nvPr/>
          </p:nvSpPr>
          <p:spPr>
            <a:xfrm>
              <a:off x="1507" y="3249"/>
              <a:ext cx="1" cy="33"/>
            </a:xfrm>
            <a:prstGeom prst="line">
              <a:avLst/>
            </a:prstGeom>
            <a:ln w="4763" cap="flat" cmpd="sng">
              <a:solidFill>
                <a:srgbClr val="000000"/>
              </a:solidFill>
              <a:prstDash val="solid"/>
              <a:round/>
              <a:headEnd type="none" w="med" len="med"/>
              <a:tailEnd type="none" w="med" len="med"/>
            </a:ln>
          </p:spPr>
        </p:sp>
        <p:sp>
          <p:nvSpPr>
            <p:cNvPr id="23604" name="任意多边形 44084"/>
            <p:cNvSpPr>
              <a:spLocks noEditPoints="1"/>
            </p:cNvSpPr>
            <p:nvPr/>
          </p:nvSpPr>
          <p:spPr>
            <a:xfrm>
              <a:off x="2982" y="1029"/>
              <a:ext cx="366" cy="286"/>
            </a:xfrm>
            <a:custGeom>
              <a:avLst/>
              <a:gdLst/>
              <a:ahLst/>
              <a:cxnLst/>
              <a:pathLst>
                <a:path w="366" h="286">
                  <a:moveTo>
                    <a:pt x="110" y="170"/>
                  </a:moveTo>
                  <a:lnTo>
                    <a:pt x="256" y="170"/>
                  </a:lnTo>
                  <a:lnTo>
                    <a:pt x="256" y="157"/>
                  </a:lnTo>
                  <a:lnTo>
                    <a:pt x="110" y="157"/>
                  </a:lnTo>
                  <a:lnTo>
                    <a:pt x="110" y="170"/>
                  </a:lnTo>
                  <a:close/>
                  <a:moveTo>
                    <a:pt x="37" y="157"/>
                  </a:moveTo>
                  <a:lnTo>
                    <a:pt x="330" y="157"/>
                  </a:lnTo>
                  <a:lnTo>
                    <a:pt x="330" y="0"/>
                  </a:lnTo>
                  <a:lnTo>
                    <a:pt x="37" y="0"/>
                  </a:lnTo>
                  <a:lnTo>
                    <a:pt x="37" y="157"/>
                  </a:lnTo>
                  <a:close/>
                  <a:moveTo>
                    <a:pt x="73" y="209"/>
                  </a:moveTo>
                  <a:lnTo>
                    <a:pt x="293" y="209"/>
                  </a:lnTo>
                  <a:lnTo>
                    <a:pt x="293" y="170"/>
                  </a:lnTo>
                  <a:lnTo>
                    <a:pt x="73" y="170"/>
                  </a:lnTo>
                  <a:lnTo>
                    <a:pt x="73" y="209"/>
                  </a:lnTo>
                  <a:close/>
                  <a:moveTo>
                    <a:pt x="274" y="209"/>
                  </a:moveTo>
                  <a:lnTo>
                    <a:pt x="107" y="209"/>
                  </a:lnTo>
                  <a:lnTo>
                    <a:pt x="0" y="209"/>
                  </a:lnTo>
                  <a:lnTo>
                    <a:pt x="0" y="286"/>
                  </a:lnTo>
                  <a:lnTo>
                    <a:pt x="366" y="286"/>
                  </a:lnTo>
                  <a:lnTo>
                    <a:pt x="366" y="209"/>
                  </a:lnTo>
                  <a:lnTo>
                    <a:pt x="274" y="209"/>
                  </a:lnTo>
                  <a:close/>
                </a:path>
              </a:pathLst>
            </a:custGeom>
            <a:solidFill>
              <a:srgbClr val="FFFF99"/>
            </a:solidFill>
            <a:ln w="14288" cap="flat" cmpd="sng">
              <a:solidFill>
                <a:srgbClr val="000000"/>
              </a:solidFill>
              <a:prstDash val="solid"/>
              <a:round/>
              <a:headEnd type="none" w="med" len="med"/>
              <a:tailEnd type="none" w="med" len="med"/>
            </a:ln>
          </p:spPr>
          <p:txBody>
            <a:bodyPr/>
            <a:p>
              <a:endParaRPr lang="zh-CN" altLang="en-US"/>
            </a:p>
          </p:txBody>
        </p:sp>
        <p:sp>
          <p:nvSpPr>
            <p:cNvPr id="23605" name="直接连接符 44085"/>
            <p:cNvSpPr/>
            <p:nvPr/>
          </p:nvSpPr>
          <p:spPr>
            <a:xfrm>
              <a:off x="3101" y="1257"/>
              <a:ext cx="54" cy="1"/>
            </a:xfrm>
            <a:prstGeom prst="line">
              <a:avLst/>
            </a:prstGeom>
            <a:ln w="14288" cap="flat" cmpd="sng">
              <a:solidFill>
                <a:srgbClr val="000000"/>
              </a:solidFill>
              <a:prstDash val="solid"/>
              <a:round/>
              <a:headEnd type="none" w="med" len="med"/>
              <a:tailEnd type="none" w="med" len="med"/>
            </a:ln>
          </p:spPr>
        </p:sp>
        <p:sp>
          <p:nvSpPr>
            <p:cNvPr id="23606" name="任意多边形 44086"/>
            <p:cNvSpPr/>
            <p:nvPr/>
          </p:nvSpPr>
          <p:spPr>
            <a:xfrm>
              <a:off x="2991" y="1244"/>
              <a:ext cx="28" cy="13"/>
            </a:xfrm>
            <a:custGeom>
              <a:avLst/>
              <a:gdLst/>
              <a:ahLst/>
              <a:cxnLst/>
              <a:pathLst>
                <a:path w="28" h="13">
                  <a:moveTo>
                    <a:pt x="0" y="7"/>
                  </a:moveTo>
                  <a:lnTo>
                    <a:pt x="3" y="2"/>
                  </a:lnTo>
                  <a:lnTo>
                    <a:pt x="9" y="0"/>
                  </a:lnTo>
                  <a:lnTo>
                    <a:pt x="17" y="0"/>
                  </a:lnTo>
                  <a:lnTo>
                    <a:pt x="25" y="2"/>
                  </a:lnTo>
                  <a:lnTo>
                    <a:pt x="28" y="7"/>
                  </a:lnTo>
                  <a:lnTo>
                    <a:pt x="25" y="11"/>
                  </a:lnTo>
                  <a:lnTo>
                    <a:pt x="17" y="13"/>
                  </a:lnTo>
                  <a:lnTo>
                    <a:pt x="9" y="13"/>
                  </a:lnTo>
                  <a:lnTo>
                    <a:pt x="3" y="11"/>
                  </a:lnTo>
                  <a:lnTo>
                    <a:pt x="0" y="7"/>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07" name="矩形 44087"/>
            <p:cNvSpPr/>
            <p:nvPr/>
          </p:nvSpPr>
          <p:spPr>
            <a:xfrm>
              <a:off x="3055" y="1056"/>
              <a:ext cx="220" cy="103"/>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08" name="矩形 44088"/>
            <p:cNvSpPr/>
            <p:nvPr/>
          </p:nvSpPr>
          <p:spPr>
            <a:xfrm>
              <a:off x="2991" y="1296"/>
              <a:ext cx="347" cy="13"/>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09" name="矩形 44089"/>
            <p:cNvSpPr/>
            <p:nvPr/>
          </p:nvSpPr>
          <p:spPr>
            <a:xfrm>
              <a:off x="3303" y="1244"/>
              <a:ext cx="17" cy="19"/>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10" name="直接连接符 44090"/>
            <p:cNvSpPr/>
            <p:nvPr/>
          </p:nvSpPr>
          <p:spPr>
            <a:xfrm>
              <a:off x="2982" y="1270"/>
              <a:ext cx="366" cy="1"/>
            </a:xfrm>
            <a:prstGeom prst="line">
              <a:avLst/>
            </a:prstGeom>
            <a:ln w="4763" cap="flat" cmpd="sng">
              <a:solidFill>
                <a:srgbClr val="000000"/>
              </a:solidFill>
              <a:prstDash val="solid"/>
              <a:round/>
              <a:headEnd type="none" w="med" len="med"/>
              <a:tailEnd type="none" w="med" len="med"/>
            </a:ln>
          </p:spPr>
        </p:sp>
        <p:sp>
          <p:nvSpPr>
            <p:cNvPr id="23611" name="直接连接符 44091"/>
            <p:cNvSpPr/>
            <p:nvPr/>
          </p:nvSpPr>
          <p:spPr>
            <a:xfrm>
              <a:off x="2982" y="1283"/>
              <a:ext cx="366" cy="1"/>
            </a:xfrm>
            <a:prstGeom prst="line">
              <a:avLst/>
            </a:prstGeom>
            <a:ln w="4763" cap="flat" cmpd="sng">
              <a:solidFill>
                <a:srgbClr val="000000"/>
              </a:solidFill>
              <a:prstDash val="solid"/>
              <a:round/>
              <a:headEnd type="none" w="med" len="med"/>
              <a:tailEnd type="none" w="med" len="med"/>
            </a:ln>
          </p:spPr>
        </p:sp>
        <p:sp>
          <p:nvSpPr>
            <p:cNvPr id="23612" name="直接连接符 44092"/>
            <p:cNvSpPr/>
            <p:nvPr/>
          </p:nvSpPr>
          <p:spPr>
            <a:xfrm>
              <a:off x="3092" y="1238"/>
              <a:ext cx="1" cy="32"/>
            </a:xfrm>
            <a:prstGeom prst="line">
              <a:avLst/>
            </a:prstGeom>
            <a:ln w="4763" cap="flat" cmpd="sng">
              <a:solidFill>
                <a:srgbClr val="000000"/>
              </a:solidFill>
              <a:prstDash val="solid"/>
              <a:round/>
              <a:headEnd type="none" w="med" len="med"/>
              <a:tailEnd type="none" w="med" len="med"/>
            </a:ln>
          </p:spPr>
        </p:sp>
        <p:sp>
          <p:nvSpPr>
            <p:cNvPr id="23613" name="直接连接符 44093"/>
            <p:cNvSpPr/>
            <p:nvPr/>
          </p:nvSpPr>
          <p:spPr>
            <a:xfrm>
              <a:off x="3165" y="1238"/>
              <a:ext cx="1" cy="32"/>
            </a:xfrm>
            <a:prstGeom prst="line">
              <a:avLst/>
            </a:prstGeom>
            <a:ln w="4763" cap="flat" cmpd="sng">
              <a:solidFill>
                <a:srgbClr val="000000"/>
              </a:solidFill>
              <a:prstDash val="solid"/>
              <a:round/>
              <a:headEnd type="none" w="med" len="med"/>
              <a:tailEnd type="none" w="med" len="med"/>
            </a:ln>
          </p:spPr>
        </p:sp>
        <p:sp>
          <p:nvSpPr>
            <p:cNvPr id="23614" name="直接连接符 44094"/>
            <p:cNvSpPr/>
            <p:nvPr/>
          </p:nvSpPr>
          <p:spPr>
            <a:xfrm flipV="1">
              <a:off x="3202" y="1238"/>
              <a:ext cx="1" cy="32"/>
            </a:xfrm>
            <a:prstGeom prst="line">
              <a:avLst/>
            </a:prstGeom>
            <a:ln w="4763" cap="flat" cmpd="sng">
              <a:solidFill>
                <a:srgbClr val="000000"/>
              </a:solidFill>
              <a:prstDash val="solid"/>
              <a:round/>
              <a:headEnd type="none" w="med" len="med"/>
              <a:tailEnd type="none" w="med" len="med"/>
            </a:ln>
          </p:spPr>
        </p:sp>
        <p:sp>
          <p:nvSpPr>
            <p:cNvPr id="23615" name="直接连接符 44095"/>
            <p:cNvSpPr/>
            <p:nvPr/>
          </p:nvSpPr>
          <p:spPr>
            <a:xfrm>
              <a:off x="3275" y="1238"/>
              <a:ext cx="1" cy="32"/>
            </a:xfrm>
            <a:prstGeom prst="line">
              <a:avLst/>
            </a:prstGeom>
            <a:ln w="4763" cap="flat" cmpd="sng">
              <a:solidFill>
                <a:srgbClr val="000000"/>
              </a:solidFill>
              <a:prstDash val="solid"/>
              <a:round/>
              <a:headEnd type="none" w="med" len="med"/>
              <a:tailEnd type="none" w="med" len="med"/>
            </a:ln>
          </p:spPr>
        </p:sp>
        <p:sp>
          <p:nvSpPr>
            <p:cNvPr id="23616" name="任意多边形 44096"/>
            <p:cNvSpPr>
              <a:spLocks noEditPoints="1"/>
            </p:cNvSpPr>
            <p:nvPr/>
          </p:nvSpPr>
          <p:spPr>
            <a:xfrm>
              <a:off x="2434" y="3041"/>
              <a:ext cx="368" cy="287"/>
            </a:xfrm>
            <a:custGeom>
              <a:avLst/>
              <a:gdLst/>
              <a:ahLst/>
              <a:cxnLst/>
              <a:pathLst>
                <a:path w="368" h="287">
                  <a:moveTo>
                    <a:pt x="110" y="169"/>
                  </a:moveTo>
                  <a:lnTo>
                    <a:pt x="258" y="169"/>
                  </a:lnTo>
                  <a:lnTo>
                    <a:pt x="258" y="156"/>
                  </a:lnTo>
                  <a:lnTo>
                    <a:pt x="110" y="156"/>
                  </a:lnTo>
                  <a:lnTo>
                    <a:pt x="110" y="169"/>
                  </a:lnTo>
                  <a:close/>
                  <a:moveTo>
                    <a:pt x="37" y="156"/>
                  </a:moveTo>
                  <a:lnTo>
                    <a:pt x="331" y="156"/>
                  </a:lnTo>
                  <a:lnTo>
                    <a:pt x="331" y="0"/>
                  </a:lnTo>
                  <a:lnTo>
                    <a:pt x="37" y="0"/>
                  </a:lnTo>
                  <a:lnTo>
                    <a:pt x="37" y="156"/>
                  </a:lnTo>
                  <a:close/>
                  <a:moveTo>
                    <a:pt x="75" y="208"/>
                  </a:moveTo>
                  <a:lnTo>
                    <a:pt x="293" y="208"/>
                  </a:lnTo>
                  <a:lnTo>
                    <a:pt x="293" y="169"/>
                  </a:lnTo>
                  <a:lnTo>
                    <a:pt x="75" y="169"/>
                  </a:lnTo>
                  <a:lnTo>
                    <a:pt x="75" y="208"/>
                  </a:lnTo>
                  <a:close/>
                  <a:moveTo>
                    <a:pt x="276" y="208"/>
                  </a:moveTo>
                  <a:lnTo>
                    <a:pt x="107" y="208"/>
                  </a:lnTo>
                  <a:lnTo>
                    <a:pt x="0" y="208"/>
                  </a:lnTo>
                  <a:lnTo>
                    <a:pt x="0" y="287"/>
                  </a:lnTo>
                  <a:lnTo>
                    <a:pt x="368" y="287"/>
                  </a:lnTo>
                  <a:lnTo>
                    <a:pt x="368" y="208"/>
                  </a:lnTo>
                  <a:lnTo>
                    <a:pt x="276" y="20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17" name="直接连接符 44097"/>
            <p:cNvSpPr/>
            <p:nvPr/>
          </p:nvSpPr>
          <p:spPr>
            <a:xfrm>
              <a:off x="2554" y="3269"/>
              <a:ext cx="55" cy="1"/>
            </a:xfrm>
            <a:prstGeom prst="line">
              <a:avLst/>
            </a:prstGeom>
            <a:ln w="14288" cap="flat" cmpd="sng">
              <a:solidFill>
                <a:srgbClr val="000000"/>
              </a:solidFill>
              <a:prstDash val="solid"/>
              <a:round/>
              <a:headEnd type="none" w="med" len="med"/>
              <a:tailEnd type="none" w="med" len="med"/>
            </a:ln>
          </p:spPr>
        </p:sp>
        <p:sp>
          <p:nvSpPr>
            <p:cNvPr id="23618" name="任意多边形 44098"/>
            <p:cNvSpPr/>
            <p:nvPr/>
          </p:nvSpPr>
          <p:spPr>
            <a:xfrm>
              <a:off x="2444" y="3257"/>
              <a:ext cx="27" cy="12"/>
            </a:xfrm>
            <a:custGeom>
              <a:avLst/>
              <a:gdLst/>
              <a:ahLst/>
              <a:cxnLst/>
              <a:pathLst>
                <a:path w="27" h="12">
                  <a:moveTo>
                    <a:pt x="0" y="6"/>
                  </a:moveTo>
                  <a:lnTo>
                    <a:pt x="3" y="2"/>
                  </a:lnTo>
                  <a:lnTo>
                    <a:pt x="9" y="0"/>
                  </a:lnTo>
                  <a:lnTo>
                    <a:pt x="18" y="0"/>
                  </a:lnTo>
                  <a:lnTo>
                    <a:pt x="24" y="2"/>
                  </a:lnTo>
                  <a:lnTo>
                    <a:pt x="27" y="6"/>
                  </a:lnTo>
                  <a:lnTo>
                    <a:pt x="24" y="9"/>
                  </a:lnTo>
                  <a:lnTo>
                    <a:pt x="18" y="12"/>
                  </a:lnTo>
                  <a:lnTo>
                    <a:pt x="9" y="12"/>
                  </a:lnTo>
                  <a:lnTo>
                    <a:pt x="3" y="9"/>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19" name="矩形 44099"/>
            <p:cNvSpPr/>
            <p:nvPr/>
          </p:nvSpPr>
          <p:spPr>
            <a:xfrm>
              <a:off x="2509" y="3067"/>
              <a:ext cx="218" cy="105"/>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20" name="矩形 44100"/>
            <p:cNvSpPr/>
            <p:nvPr/>
          </p:nvSpPr>
          <p:spPr>
            <a:xfrm>
              <a:off x="2444" y="3309"/>
              <a:ext cx="348" cy="12"/>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21" name="矩形 44101"/>
            <p:cNvSpPr/>
            <p:nvPr/>
          </p:nvSpPr>
          <p:spPr>
            <a:xfrm>
              <a:off x="2755" y="3257"/>
              <a:ext cx="19" cy="19"/>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22" name="直接连接符 44102"/>
            <p:cNvSpPr/>
            <p:nvPr/>
          </p:nvSpPr>
          <p:spPr>
            <a:xfrm>
              <a:off x="2434" y="3282"/>
              <a:ext cx="368" cy="1"/>
            </a:xfrm>
            <a:prstGeom prst="line">
              <a:avLst/>
            </a:prstGeom>
            <a:ln w="4763" cap="flat" cmpd="sng">
              <a:solidFill>
                <a:srgbClr val="000000"/>
              </a:solidFill>
              <a:prstDash val="solid"/>
              <a:round/>
              <a:headEnd type="none" w="med" len="med"/>
              <a:tailEnd type="none" w="med" len="med"/>
            </a:ln>
          </p:spPr>
        </p:sp>
        <p:sp>
          <p:nvSpPr>
            <p:cNvPr id="23623" name="直接连接符 44103"/>
            <p:cNvSpPr/>
            <p:nvPr/>
          </p:nvSpPr>
          <p:spPr>
            <a:xfrm>
              <a:off x="2434" y="3295"/>
              <a:ext cx="368" cy="1"/>
            </a:xfrm>
            <a:prstGeom prst="line">
              <a:avLst/>
            </a:prstGeom>
            <a:ln w="4763" cap="flat" cmpd="sng">
              <a:solidFill>
                <a:srgbClr val="000000"/>
              </a:solidFill>
              <a:prstDash val="solid"/>
              <a:round/>
              <a:headEnd type="none" w="med" len="med"/>
              <a:tailEnd type="none" w="med" len="med"/>
            </a:ln>
          </p:spPr>
        </p:sp>
        <p:sp>
          <p:nvSpPr>
            <p:cNvPr id="23624" name="直接连接符 44104"/>
            <p:cNvSpPr/>
            <p:nvPr/>
          </p:nvSpPr>
          <p:spPr>
            <a:xfrm>
              <a:off x="2544" y="3249"/>
              <a:ext cx="1" cy="33"/>
            </a:xfrm>
            <a:prstGeom prst="line">
              <a:avLst/>
            </a:prstGeom>
            <a:ln w="4763" cap="flat" cmpd="sng">
              <a:solidFill>
                <a:srgbClr val="000000"/>
              </a:solidFill>
              <a:prstDash val="solid"/>
              <a:round/>
              <a:headEnd type="none" w="med" len="med"/>
              <a:tailEnd type="none" w="med" len="med"/>
            </a:ln>
          </p:spPr>
        </p:sp>
        <p:sp>
          <p:nvSpPr>
            <p:cNvPr id="23625" name="直接连接符 44105"/>
            <p:cNvSpPr/>
            <p:nvPr/>
          </p:nvSpPr>
          <p:spPr>
            <a:xfrm>
              <a:off x="2617" y="3249"/>
              <a:ext cx="1" cy="33"/>
            </a:xfrm>
            <a:prstGeom prst="line">
              <a:avLst/>
            </a:prstGeom>
            <a:ln w="4763" cap="flat" cmpd="sng">
              <a:solidFill>
                <a:srgbClr val="000000"/>
              </a:solidFill>
              <a:prstDash val="solid"/>
              <a:round/>
              <a:headEnd type="none" w="med" len="med"/>
              <a:tailEnd type="none" w="med" len="med"/>
            </a:ln>
          </p:spPr>
        </p:sp>
        <p:sp>
          <p:nvSpPr>
            <p:cNvPr id="23626" name="直接连接符 44106"/>
            <p:cNvSpPr/>
            <p:nvPr/>
          </p:nvSpPr>
          <p:spPr>
            <a:xfrm flipV="1">
              <a:off x="2654" y="3249"/>
              <a:ext cx="1" cy="33"/>
            </a:xfrm>
            <a:prstGeom prst="line">
              <a:avLst/>
            </a:prstGeom>
            <a:ln w="4763" cap="flat" cmpd="sng">
              <a:solidFill>
                <a:srgbClr val="000000"/>
              </a:solidFill>
              <a:prstDash val="solid"/>
              <a:round/>
              <a:headEnd type="none" w="med" len="med"/>
              <a:tailEnd type="none" w="med" len="med"/>
            </a:ln>
          </p:spPr>
        </p:sp>
        <p:sp>
          <p:nvSpPr>
            <p:cNvPr id="23627" name="直接连接符 44107"/>
            <p:cNvSpPr/>
            <p:nvPr/>
          </p:nvSpPr>
          <p:spPr>
            <a:xfrm>
              <a:off x="2727" y="3249"/>
              <a:ext cx="1" cy="33"/>
            </a:xfrm>
            <a:prstGeom prst="line">
              <a:avLst/>
            </a:prstGeom>
            <a:ln w="4763" cap="flat" cmpd="sng">
              <a:solidFill>
                <a:srgbClr val="000000"/>
              </a:solidFill>
              <a:prstDash val="solid"/>
              <a:round/>
              <a:headEnd type="none" w="med" len="med"/>
              <a:tailEnd type="none" w="med" len="med"/>
            </a:ln>
          </p:spPr>
        </p:sp>
        <p:sp>
          <p:nvSpPr>
            <p:cNvPr id="23628" name="任意多边形 44108"/>
            <p:cNvSpPr>
              <a:spLocks noEditPoints="1"/>
            </p:cNvSpPr>
            <p:nvPr/>
          </p:nvSpPr>
          <p:spPr>
            <a:xfrm>
              <a:off x="3679" y="3075"/>
              <a:ext cx="366" cy="286"/>
            </a:xfrm>
            <a:custGeom>
              <a:avLst/>
              <a:gdLst/>
              <a:ahLst/>
              <a:cxnLst/>
              <a:pathLst>
                <a:path w="366" h="286">
                  <a:moveTo>
                    <a:pt x="111" y="168"/>
                  </a:moveTo>
                  <a:lnTo>
                    <a:pt x="256" y="168"/>
                  </a:lnTo>
                  <a:lnTo>
                    <a:pt x="256" y="155"/>
                  </a:lnTo>
                  <a:lnTo>
                    <a:pt x="111" y="155"/>
                  </a:lnTo>
                  <a:lnTo>
                    <a:pt x="111" y="168"/>
                  </a:lnTo>
                  <a:close/>
                  <a:moveTo>
                    <a:pt x="38" y="155"/>
                  </a:moveTo>
                  <a:lnTo>
                    <a:pt x="331" y="155"/>
                  </a:lnTo>
                  <a:lnTo>
                    <a:pt x="331" y="0"/>
                  </a:lnTo>
                  <a:lnTo>
                    <a:pt x="38" y="0"/>
                  </a:lnTo>
                  <a:lnTo>
                    <a:pt x="38" y="155"/>
                  </a:lnTo>
                  <a:close/>
                  <a:moveTo>
                    <a:pt x="73" y="207"/>
                  </a:moveTo>
                  <a:lnTo>
                    <a:pt x="294" y="207"/>
                  </a:lnTo>
                  <a:lnTo>
                    <a:pt x="294" y="168"/>
                  </a:lnTo>
                  <a:lnTo>
                    <a:pt x="73" y="168"/>
                  </a:lnTo>
                  <a:lnTo>
                    <a:pt x="73" y="207"/>
                  </a:lnTo>
                  <a:close/>
                  <a:moveTo>
                    <a:pt x="275" y="207"/>
                  </a:moveTo>
                  <a:lnTo>
                    <a:pt x="107" y="207"/>
                  </a:lnTo>
                  <a:lnTo>
                    <a:pt x="0" y="207"/>
                  </a:lnTo>
                  <a:lnTo>
                    <a:pt x="0" y="286"/>
                  </a:lnTo>
                  <a:lnTo>
                    <a:pt x="366" y="286"/>
                  </a:lnTo>
                  <a:lnTo>
                    <a:pt x="366" y="207"/>
                  </a:lnTo>
                  <a:lnTo>
                    <a:pt x="275" y="207"/>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29" name="直接连接符 44109"/>
            <p:cNvSpPr/>
            <p:nvPr/>
          </p:nvSpPr>
          <p:spPr>
            <a:xfrm>
              <a:off x="3799" y="3301"/>
              <a:ext cx="54" cy="1"/>
            </a:xfrm>
            <a:prstGeom prst="line">
              <a:avLst/>
            </a:prstGeom>
            <a:ln w="14288" cap="flat" cmpd="sng">
              <a:solidFill>
                <a:srgbClr val="000000"/>
              </a:solidFill>
              <a:prstDash val="solid"/>
              <a:round/>
              <a:headEnd type="none" w="med" len="med"/>
              <a:tailEnd type="none" w="med" len="med"/>
            </a:ln>
          </p:spPr>
        </p:sp>
        <p:sp>
          <p:nvSpPr>
            <p:cNvPr id="23630" name="任意多边形 44110"/>
            <p:cNvSpPr/>
            <p:nvPr/>
          </p:nvSpPr>
          <p:spPr>
            <a:xfrm>
              <a:off x="3689" y="3289"/>
              <a:ext cx="28" cy="12"/>
            </a:xfrm>
            <a:custGeom>
              <a:avLst/>
              <a:gdLst/>
              <a:ahLst/>
              <a:cxnLst/>
              <a:pathLst>
                <a:path w="28" h="12">
                  <a:moveTo>
                    <a:pt x="0" y="6"/>
                  </a:moveTo>
                  <a:lnTo>
                    <a:pt x="3" y="3"/>
                  </a:lnTo>
                  <a:lnTo>
                    <a:pt x="9" y="0"/>
                  </a:lnTo>
                  <a:lnTo>
                    <a:pt x="17" y="0"/>
                  </a:lnTo>
                  <a:lnTo>
                    <a:pt x="25" y="3"/>
                  </a:lnTo>
                  <a:lnTo>
                    <a:pt x="28" y="6"/>
                  </a:lnTo>
                  <a:lnTo>
                    <a:pt x="25" y="10"/>
                  </a:lnTo>
                  <a:lnTo>
                    <a:pt x="17" y="12"/>
                  </a:lnTo>
                  <a:lnTo>
                    <a:pt x="9" y="12"/>
                  </a:lnTo>
                  <a:lnTo>
                    <a:pt x="3" y="10"/>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31" name="矩形 44111"/>
            <p:cNvSpPr/>
            <p:nvPr/>
          </p:nvSpPr>
          <p:spPr>
            <a:xfrm>
              <a:off x="3752" y="3100"/>
              <a:ext cx="221" cy="104"/>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32" name="矩形 44112"/>
            <p:cNvSpPr/>
            <p:nvPr/>
          </p:nvSpPr>
          <p:spPr>
            <a:xfrm>
              <a:off x="3689" y="3341"/>
              <a:ext cx="347" cy="12"/>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33" name="矩形 44113"/>
            <p:cNvSpPr/>
            <p:nvPr/>
          </p:nvSpPr>
          <p:spPr>
            <a:xfrm>
              <a:off x="4000" y="3289"/>
              <a:ext cx="17" cy="20"/>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34" name="直接连接符 44114"/>
            <p:cNvSpPr/>
            <p:nvPr/>
          </p:nvSpPr>
          <p:spPr>
            <a:xfrm>
              <a:off x="3679" y="3315"/>
              <a:ext cx="366" cy="1"/>
            </a:xfrm>
            <a:prstGeom prst="line">
              <a:avLst/>
            </a:prstGeom>
            <a:ln w="4763" cap="flat" cmpd="sng">
              <a:solidFill>
                <a:srgbClr val="000000"/>
              </a:solidFill>
              <a:prstDash val="solid"/>
              <a:round/>
              <a:headEnd type="none" w="med" len="med"/>
              <a:tailEnd type="none" w="med" len="med"/>
            </a:ln>
          </p:spPr>
        </p:sp>
        <p:sp>
          <p:nvSpPr>
            <p:cNvPr id="23635" name="直接连接符 44115"/>
            <p:cNvSpPr/>
            <p:nvPr/>
          </p:nvSpPr>
          <p:spPr>
            <a:xfrm>
              <a:off x="3679" y="3328"/>
              <a:ext cx="366" cy="1"/>
            </a:xfrm>
            <a:prstGeom prst="line">
              <a:avLst/>
            </a:prstGeom>
            <a:ln w="4763" cap="flat" cmpd="sng">
              <a:solidFill>
                <a:srgbClr val="000000"/>
              </a:solidFill>
              <a:prstDash val="solid"/>
              <a:round/>
              <a:headEnd type="none" w="med" len="med"/>
              <a:tailEnd type="none" w="med" len="med"/>
            </a:ln>
          </p:spPr>
        </p:sp>
        <p:sp>
          <p:nvSpPr>
            <p:cNvPr id="23636" name="直接连接符 44116"/>
            <p:cNvSpPr/>
            <p:nvPr/>
          </p:nvSpPr>
          <p:spPr>
            <a:xfrm>
              <a:off x="3790" y="3282"/>
              <a:ext cx="1" cy="33"/>
            </a:xfrm>
            <a:prstGeom prst="line">
              <a:avLst/>
            </a:prstGeom>
            <a:ln w="4763" cap="flat" cmpd="sng">
              <a:solidFill>
                <a:srgbClr val="000000"/>
              </a:solidFill>
              <a:prstDash val="solid"/>
              <a:round/>
              <a:headEnd type="none" w="med" len="med"/>
              <a:tailEnd type="none" w="med" len="med"/>
            </a:ln>
          </p:spPr>
        </p:sp>
        <p:sp>
          <p:nvSpPr>
            <p:cNvPr id="23637" name="直接连接符 44117"/>
            <p:cNvSpPr/>
            <p:nvPr/>
          </p:nvSpPr>
          <p:spPr>
            <a:xfrm>
              <a:off x="3862" y="3282"/>
              <a:ext cx="1" cy="33"/>
            </a:xfrm>
            <a:prstGeom prst="line">
              <a:avLst/>
            </a:prstGeom>
            <a:ln w="4763" cap="flat" cmpd="sng">
              <a:solidFill>
                <a:srgbClr val="000000"/>
              </a:solidFill>
              <a:prstDash val="solid"/>
              <a:round/>
              <a:headEnd type="none" w="med" len="med"/>
              <a:tailEnd type="none" w="med" len="med"/>
            </a:ln>
          </p:spPr>
        </p:sp>
        <p:sp>
          <p:nvSpPr>
            <p:cNvPr id="23638" name="直接连接符 44118"/>
            <p:cNvSpPr/>
            <p:nvPr/>
          </p:nvSpPr>
          <p:spPr>
            <a:xfrm flipV="1">
              <a:off x="3900" y="3282"/>
              <a:ext cx="1" cy="33"/>
            </a:xfrm>
            <a:prstGeom prst="line">
              <a:avLst/>
            </a:prstGeom>
            <a:ln w="4763" cap="flat" cmpd="sng">
              <a:solidFill>
                <a:srgbClr val="000000"/>
              </a:solidFill>
              <a:prstDash val="solid"/>
              <a:round/>
              <a:headEnd type="none" w="med" len="med"/>
              <a:tailEnd type="none" w="med" len="med"/>
            </a:ln>
          </p:spPr>
        </p:sp>
        <p:sp>
          <p:nvSpPr>
            <p:cNvPr id="23639" name="直接连接符 44119"/>
            <p:cNvSpPr/>
            <p:nvPr/>
          </p:nvSpPr>
          <p:spPr>
            <a:xfrm>
              <a:off x="3973" y="3282"/>
              <a:ext cx="1" cy="33"/>
            </a:xfrm>
            <a:prstGeom prst="line">
              <a:avLst/>
            </a:prstGeom>
            <a:ln w="4763" cap="flat" cmpd="sng">
              <a:solidFill>
                <a:srgbClr val="000000"/>
              </a:solidFill>
              <a:prstDash val="solid"/>
              <a:round/>
              <a:headEnd type="none" w="med" len="med"/>
              <a:tailEnd type="none" w="med" len="med"/>
            </a:ln>
          </p:spPr>
        </p:sp>
        <p:sp>
          <p:nvSpPr>
            <p:cNvPr id="23640" name="任意多边形 44120"/>
            <p:cNvSpPr>
              <a:spLocks noEditPoints="1"/>
            </p:cNvSpPr>
            <p:nvPr/>
          </p:nvSpPr>
          <p:spPr>
            <a:xfrm>
              <a:off x="4377" y="2951"/>
              <a:ext cx="366" cy="286"/>
            </a:xfrm>
            <a:custGeom>
              <a:avLst/>
              <a:gdLst/>
              <a:ahLst/>
              <a:cxnLst/>
              <a:pathLst>
                <a:path w="366" h="286">
                  <a:moveTo>
                    <a:pt x="110" y="170"/>
                  </a:moveTo>
                  <a:lnTo>
                    <a:pt x="256" y="170"/>
                  </a:lnTo>
                  <a:lnTo>
                    <a:pt x="256" y="156"/>
                  </a:lnTo>
                  <a:lnTo>
                    <a:pt x="110" y="156"/>
                  </a:lnTo>
                  <a:lnTo>
                    <a:pt x="110" y="170"/>
                  </a:lnTo>
                  <a:close/>
                  <a:moveTo>
                    <a:pt x="37" y="156"/>
                  </a:moveTo>
                  <a:lnTo>
                    <a:pt x="331" y="156"/>
                  </a:lnTo>
                  <a:lnTo>
                    <a:pt x="331" y="0"/>
                  </a:lnTo>
                  <a:lnTo>
                    <a:pt x="37" y="0"/>
                  </a:lnTo>
                  <a:lnTo>
                    <a:pt x="37" y="156"/>
                  </a:lnTo>
                  <a:close/>
                  <a:moveTo>
                    <a:pt x="73" y="209"/>
                  </a:moveTo>
                  <a:lnTo>
                    <a:pt x="293" y="209"/>
                  </a:lnTo>
                  <a:lnTo>
                    <a:pt x="293" y="170"/>
                  </a:lnTo>
                  <a:lnTo>
                    <a:pt x="73" y="170"/>
                  </a:lnTo>
                  <a:lnTo>
                    <a:pt x="73" y="209"/>
                  </a:lnTo>
                  <a:close/>
                  <a:moveTo>
                    <a:pt x="275" y="209"/>
                  </a:moveTo>
                  <a:lnTo>
                    <a:pt x="107" y="209"/>
                  </a:lnTo>
                  <a:lnTo>
                    <a:pt x="0" y="209"/>
                  </a:lnTo>
                  <a:lnTo>
                    <a:pt x="0" y="286"/>
                  </a:lnTo>
                  <a:lnTo>
                    <a:pt x="366" y="286"/>
                  </a:lnTo>
                  <a:lnTo>
                    <a:pt x="366" y="209"/>
                  </a:lnTo>
                  <a:lnTo>
                    <a:pt x="275" y="209"/>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41" name="直接连接符 44121"/>
            <p:cNvSpPr/>
            <p:nvPr/>
          </p:nvSpPr>
          <p:spPr>
            <a:xfrm>
              <a:off x="4497" y="3179"/>
              <a:ext cx="54" cy="1"/>
            </a:xfrm>
            <a:prstGeom prst="line">
              <a:avLst/>
            </a:prstGeom>
            <a:ln w="14288" cap="flat" cmpd="sng">
              <a:solidFill>
                <a:srgbClr val="000000"/>
              </a:solidFill>
              <a:prstDash val="solid"/>
              <a:round/>
              <a:headEnd type="none" w="med" len="med"/>
              <a:tailEnd type="none" w="med" len="med"/>
            </a:ln>
          </p:spPr>
        </p:sp>
        <p:sp>
          <p:nvSpPr>
            <p:cNvPr id="23642" name="任意多边形 44122"/>
            <p:cNvSpPr/>
            <p:nvPr/>
          </p:nvSpPr>
          <p:spPr>
            <a:xfrm>
              <a:off x="4387" y="3167"/>
              <a:ext cx="27" cy="12"/>
            </a:xfrm>
            <a:custGeom>
              <a:avLst/>
              <a:gdLst/>
              <a:ahLst/>
              <a:cxnLst/>
              <a:pathLst>
                <a:path w="27" h="12">
                  <a:moveTo>
                    <a:pt x="0" y="6"/>
                  </a:moveTo>
                  <a:lnTo>
                    <a:pt x="3" y="2"/>
                  </a:lnTo>
                  <a:lnTo>
                    <a:pt x="9" y="0"/>
                  </a:lnTo>
                  <a:lnTo>
                    <a:pt x="17" y="0"/>
                  </a:lnTo>
                  <a:lnTo>
                    <a:pt x="24" y="2"/>
                  </a:lnTo>
                  <a:lnTo>
                    <a:pt x="27" y="6"/>
                  </a:lnTo>
                  <a:lnTo>
                    <a:pt x="24" y="10"/>
                  </a:lnTo>
                  <a:lnTo>
                    <a:pt x="17" y="12"/>
                  </a:lnTo>
                  <a:lnTo>
                    <a:pt x="9" y="12"/>
                  </a:lnTo>
                  <a:lnTo>
                    <a:pt x="3" y="10"/>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43" name="矩形 44123"/>
            <p:cNvSpPr/>
            <p:nvPr/>
          </p:nvSpPr>
          <p:spPr>
            <a:xfrm>
              <a:off x="4450" y="2978"/>
              <a:ext cx="220" cy="104"/>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44" name="矩形 44124"/>
            <p:cNvSpPr/>
            <p:nvPr/>
          </p:nvSpPr>
          <p:spPr>
            <a:xfrm>
              <a:off x="4387" y="3218"/>
              <a:ext cx="347" cy="13"/>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45" name="矩形 44125"/>
            <p:cNvSpPr/>
            <p:nvPr/>
          </p:nvSpPr>
          <p:spPr>
            <a:xfrm>
              <a:off x="4698" y="3166"/>
              <a:ext cx="17" cy="20"/>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46" name="直接连接符 44126"/>
            <p:cNvSpPr/>
            <p:nvPr/>
          </p:nvSpPr>
          <p:spPr>
            <a:xfrm>
              <a:off x="4377" y="3192"/>
              <a:ext cx="366" cy="1"/>
            </a:xfrm>
            <a:prstGeom prst="line">
              <a:avLst/>
            </a:prstGeom>
            <a:ln w="4763" cap="flat" cmpd="sng">
              <a:solidFill>
                <a:srgbClr val="000000"/>
              </a:solidFill>
              <a:prstDash val="solid"/>
              <a:round/>
              <a:headEnd type="none" w="med" len="med"/>
              <a:tailEnd type="none" w="med" len="med"/>
            </a:ln>
          </p:spPr>
        </p:sp>
        <p:sp>
          <p:nvSpPr>
            <p:cNvPr id="23647" name="直接连接符 44127"/>
            <p:cNvSpPr/>
            <p:nvPr/>
          </p:nvSpPr>
          <p:spPr>
            <a:xfrm>
              <a:off x="4377" y="3206"/>
              <a:ext cx="366" cy="1"/>
            </a:xfrm>
            <a:prstGeom prst="line">
              <a:avLst/>
            </a:prstGeom>
            <a:ln w="4763" cap="flat" cmpd="sng">
              <a:solidFill>
                <a:srgbClr val="000000"/>
              </a:solidFill>
              <a:prstDash val="solid"/>
              <a:round/>
              <a:headEnd type="none" w="med" len="med"/>
              <a:tailEnd type="none" w="med" len="med"/>
            </a:ln>
          </p:spPr>
        </p:sp>
        <p:sp>
          <p:nvSpPr>
            <p:cNvPr id="23648" name="直接连接符 44128"/>
            <p:cNvSpPr/>
            <p:nvPr/>
          </p:nvSpPr>
          <p:spPr>
            <a:xfrm>
              <a:off x="4487" y="3160"/>
              <a:ext cx="1" cy="32"/>
            </a:xfrm>
            <a:prstGeom prst="line">
              <a:avLst/>
            </a:prstGeom>
            <a:ln w="4763" cap="flat" cmpd="sng">
              <a:solidFill>
                <a:srgbClr val="000000"/>
              </a:solidFill>
              <a:prstDash val="solid"/>
              <a:round/>
              <a:headEnd type="none" w="med" len="med"/>
              <a:tailEnd type="none" w="med" len="med"/>
            </a:ln>
          </p:spPr>
        </p:sp>
        <p:sp>
          <p:nvSpPr>
            <p:cNvPr id="23649" name="直接连接符 44129"/>
            <p:cNvSpPr/>
            <p:nvPr/>
          </p:nvSpPr>
          <p:spPr>
            <a:xfrm>
              <a:off x="4560" y="3160"/>
              <a:ext cx="1" cy="32"/>
            </a:xfrm>
            <a:prstGeom prst="line">
              <a:avLst/>
            </a:prstGeom>
            <a:ln w="4763" cap="flat" cmpd="sng">
              <a:solidFill>
                <a:srgbClr val="000000"/>
              </a:solidFill>
              <a:prstDash val="solid"/>
              <a:round/>
              <a:headEnd type="none" w="med" len="med"/>
              <a:tailEnd type="none" w="med" len="med"/>
            </a:ln>
          </p:spPr>
        </p:sp>
        <p:sp>
          <p:nvSpPr>
            <p:cNvPr id="23650" name="直接连接符 44130"/>
            <p:cNvSpPr/>
            <p:nvPr/>
          </p:nvSpPr>
          <p:spPr>
            <a:xfrm flipV="1">
              <a:off x="4597" y="3160"/>
              <a:ext cx="1" cy="32"/>
            </a:xfrm>
            <a:prstGeom prst="line">
              <a:avLst/>
            </a:prstGeom>
            <a:ln w="4763" cap="flat" cmpd="sng">
              <a:solidFill>
                <a:srgbClr val="000000"/>
              </a:solidFill>
              <a:prstDash val="solid"/>
              <a:round/>
              <a:headEnd type="none" w="med" len="med"/>
              <a:tailEnd type="none" w="med" len="med"/>
            </a:ln>
          </p:spPr>
        </p:sp>
        <p:sp>
          <p:nvSpPr>
            <p:cNvPr id="23651" name="直接连接符 44131"/>
            <p:cNvSpPr/>
            <p:nvPr/>
          </p:nvSpPr>
          <p:spPr>
            <a:xfrm>
              <a:off x="4670" y="3160"/>
              <a:ext cx="1" cy="32"/>
            </a:xfrm>
            <a:prstGeom prst="line">
              <a:avLst/>
            </a:prstGeom>
            <a:ln w="4763" cap="flat" cmpd="sng">
              <a:solidFill>
                <a:srgbClr val="000000"/>
              </a:solidFill>
              <a:prstDash val="solid"/>
              <a:round/>
              <a:headEnd type="none" w="med" len="med"/>
              <a:tailEnd type="none" w="med" len="med"/>
            </a:ln>
          </p:spPr>
        </p:sp>
        <p:sp>
          <p:nvSpPr>
            <p:cNvPr id="23652" name="矩形 44132"/>
            <p:cNvSpPr/>
            <p:nvPr/>
          </p:nvSpPr>
          <p:spPr>
            <a:xfrm>
              <a:off x="1153" y="1725"/>
              <a:ext cx="551" cy="286"/>
            </a:xfrm>
            <a:prstGeom prst="rect">
              <a:avLst/>
            </a:prstGeom>
            <a:solidFill>
              <a:srgbClr val="FFFFFF"/>
            </a:solidFill>
            <a:ln w="14288"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53" name="矩形 44133"/>
            <p:cNvSpPr/>
            <p:nvPr/>
          </p:nvSpPr>
          <p:spPr>
            <a:xfrm>
              <a:off x="1172" y="1951"/>
              <a:ext cx="515" cy="48"/>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54" name="任意多边形 44134"/>
            <p:cNvSpPr>
              <a:spLocks noEditPoints="1"/>
            </p:cNvSpPr>
            <p:nvPr/>
          </p:nvSpPr>
          <p:spPr>
            <a:xfrm>
              <a:off x="1172" y="1737"/>
              <a:ext cx="515" cy="190"/>
            </a:xfrm>
            <a:custGeom>
              <a:avLst/>
              <a:gdLst/>
              <a:ahLst/>
              <a:cxnLst/>
              <a:pathLst>
                <a:path w="515" h="190">
                  <a:moveTo>
                    <a:pt x="454" y="6"/>
                  </a:moveTo>
                  <a:lnTo>
                    <a:pt x="457" y="1"/>
                  </a:lnTo>
                  <a:lnTo>
                    <a:pt x="462" y="0"/>
                  </a:lnTo>
                  <a:lnTo>
                    <a:pt x="468" y="1"/>
                  </a:lnTo>
                  <a:lnTo>
                    <a:pt x="471" y="6"/>
                  </a:lnTo>
                  <a:lnTo>
                    <a:pt x="468" y="10"/>
                  </a:lnTo>
                  <a:lnTo>
                    <a:pt x="462" y="11"/>
                  </a:lnTo>
                  <a:lnTo>
                    <a:pt x="457" y="10"/>
                  </a:lnTo>
                  <a:lnTo>
                    <a:pt x="454" y="6"/>
                  </a:lnTo>
                  <a:close/>
                  <a:moveTo>
                    <a:pt x="386" y="6"/>
                  </a:moveTo>
                  <a:lnTo>
                    <a:pt x="388" y="1"/>
                  </a:lnTo>
                  <a:lnTo>
                    <a:pt x="394" y="0"/>
                  </a:lnTo>
                  <a:lnTo>
                    <a:pt x="400" y="1"/>
                  </a:lnTo>
                  <a:lnTo>
                    <a:pt x="403" y="6"/>
                  </a:lnTo>
                  <a:lnTo>
                    <a:pt x="400" y="10"/>
                  </a:lnTo>
                  <a:lnTo>
                    <a:pt x="394" y="11"/>
                  </a:lnTo>
                  <a:lnTo>
                    <a:pt x="388" y="10"/>
                  </a:lnTo>
                  <a:lnTo>
                    <a:pt x="386" y="6"/>
                  </a:lnTo>
                  <a:close/>
                  <a:moveTo>
                    <a:pt x="316" y="6"/>
                  </a:moveTo>
                  <a:lnTo>
                    <a:pt x="319" y="1"/>
                  </a:lnTo>
                  <a:lnTo>
                    <a:pt x="326" y="0"/>
                  </a:lnTo>
                  <a:lnTo>
                    <a:pt x="332" y="1"/>
                  </a:lnTo>
                  <a:lnTo>
                    <a:pt x="333" y="6"/>
                  </a:lnTo>
                  <a:lnTo>
                    <a:pt x="332" y="10"/>
                  </a:lnTo>
                  <a:lnTo>
                    <a:pt x="326" y="11"/>
                  </a:lnTo>
                  <a:lnTo>
                    <a:pt x="319" y="10"/>
                  </a:lnTo>
                  <a:lnTo>
                    <a:pt x="316" y="6"/>
                  </a:lnTo>
                  <a:close/>
                  <a:moveTo>
                    <a:pt x="248" y="6"/>
                  </a:moveTo>
                  <a:lnTo>
                    <a:pt x="251" y="1"/>
                  </a:lnTo>
                  <a:lnTo>
                    <a:pt x="257" y="0"/>
                  </a:lnTo>
                  <a:lnTo>
                    <a:pt x="264" y="1"/>
                  </a:lnTo>
                  <a:lnTo>
                    <a:pt x="265" y="6"/>
                  </a:lnTo>
                  <a:lnTo>
                    <a:pt x="264" y="10"/>
                  </a:lnTo>
                  <a:lnTo>
                    <a:pt x="257" y="11"/>
                  </a:lnTo>
                  <a:lnTo>
                    <a:pt x="251" y="10"/>
                  </a:lnTo>
                  <a:lnTo>
                    <a:pt x="248" y="6"/>
                  </a:lnTo>
                  <a:close/>
                  <a:moveTo>
                    <a:pt x="180" y="6"/>
                  </a:moveTo>
                  <a:lnTo>
                    <a:pt x="181" y="1"/>
                  </a:lnTo>
                  <a:lnTo>
                    <a:pt x="188" y="0"/>
                  </a:lnTo>
                  <a:lnTo>
                    <a:pt x="194" y="1"/>
                  </a:lnTo>
                  <a:lnTo>
                    <a:pt x="197" y="6"/>
                  </a:lnTo>
                  <a:lnTo>
                    <a:pt x="194" y="10"/>
                  </a:lnTo>
                  <a:lnTo>
                    <a:pt x="188" y="11"/>
                  </a:lnTo>
                  <a:lnTo>
                    <a:pt x="181" y="10"/>
                  </a:lnTo>
                  <a:lnTo>
                    <a:pt x="180" y="6"/>
                  </a:lnTo>
                  <a:close/>
                  <a:moveTo>
                    <a:pt x="112" y="6"/>
                  </a:moveTo>
                  <a:lnTo>
                    <a:pt x="113" y="1"/>
                  </a:lnTo>
                  <a:lnTo>
                    <a:pt x="119" y="0"/>
                  </a:lnTo>
                  <a:lnTo>
                    <a:pt x="126" y="1"/>
                  </a:lnTo>
                  <a:lnTo>
                    <a:pt x="129" y="6"/>
                  </a:lnTo>
                  <a:lnTo>
                    <a:pt x="126" y="10"/>
                  </a:lnTo>
                  <a:lnTo>
                    <a:pt x="119" y="11"/>
                  </a:lnTo>
                  <a:lnTo>
                    <a:pt x="113" y="10"/>
                  </a:lnTo>
                  <a:lnTo>
                    <a:pt x="112" y="6"/>
                  </a:lnTo>
                  <a:close/>
                  <a:moveTo>
                    <a:pt x="42" y="6"/>
                  </a:moveTo>
                  <a:lnTo>
                    <a:pt x="45" y="1"/>
                  </a:lnTo>
                  <a:lnTo>
                    <a:pt x="51" y="0"/>
                  </a:lnTo>
                  <a:lnTo>
                    <a:pt x="57" y="1"/>
                  </a:lnTo>
                  <a:lnTo>
                    <a:pt x="59" y="6"/>
                  </a:lnTo>
                  <a:lnTo>
                    <a:pt x="57" y="10"/>
                  </a:lnTo>
                  <a:lnTo>
                    <a:pt x="51" y="11"/>
                  </a:lnTo>
                  <a:lnTo>
                    <a:pt x="45" y="10"/>
                  </a:lnTo>
                  <a:lnTo>
                    <a:pt x="42" y="6"/>
                  </a:lnTo>
                  <a:close/>
                  <a:moveTo>
                    <a:pt x="68" y="190"/>
                  </a:moveTo>
                  <a:lnTo>
                    <a:pt x="102" y="190"/>
                  </a:lnTo>
                  <a:lnTo>
                    <a:pt x="102" y="0"/>
                  </a:lnTo>
                  <a:lnTo>
                    <a:pt x="68" y="0"/>
                  </a:lnTo>
                  <a:lnTo>
                    <a:pt x="68" y="190"/>
                  </a:lnTo>
                  <a:close/>
                  <a:moveTo>
                    <a:pt x="136" y="190"/>
                  </a:moveTo>
                  <a:lnTo>
                    <a:pt x="171" y="190"/>
                  </a:lnTo>
                  <a:lnTo>
                    <a:pt x="171" y="0"/>
                  </a:lnTo>
                  <a:lnTo>
                    <a:pt x="136" y="0"/>
                  </a:lnTo>
                  <a:lnTo>
                    <a:pt x="136" y="190"/>
                  </a:lnTo>
                  <a:close/>
                  <a:moveTo>
                    <a:pt x="205" y="190"/>
                  </a:moveTo>
                  <a:lnTo>
                    <a:pt x="240" y="190"/>
                  </a:lnTo>
                  <a:lnTo>
                    <a:pt x="240" y="0"/>
                  </a:lnTo>
                  <a:lnTo>
                    <a:pt x="205" y="0"/>
                  </a:lnTo>
                  <a:lnTo>
                    <a:pt x="205" y="190"/>
                  </a:lnTo>
                  <a:close/>
                  <a:moveTo>
                    <a:pt x="274" y="190"/>
                  </a:moveTo>
                  <a:lnTo>
                    <a:pt x="309" y="190"/>
                  </a:lnTo>
                  <a:lnTo>
                    <a:pt x="309" y="0"/>
                  </a:lnTo>
                  <a:lnTo>
                    <a:pt x="274" y="0"/>
                  </a:lnTo>
                  <a:lnTo>
                    <a:pt x="274" y="190"/>
                  </a:lnTo>
                  <a:close/>
                  <a:moveTo>
                    <a:pt x="343" y="190"/>
                  </a:moveTo>
                  <a:lnTo>
                    <a:pt x="377" y="190"/>
                  </a:lnTo>
                  <a:lnTo>
                    <a:pt x="377" y="0"/>
                  </a:lnTo>
                  <a:lnTo>
                    <a:pt x="343" y="0"/>
                  </a:lnTo>
                  <a:lnTo>
                    <a:pt x="343" y="190"/>
                  </a:lnTo>
                  <a:close/>
                  <a:moveTo>
                    <a:pt x="411" y="190"/>
                  </a:moveTo>
                  <a:lnTo>
                    <a:pt x="445" y="190"/>
                  </a:lnTo>
                  <a:lnTo>
                    <a:pt x="445" y="0"/>
                  </a:lnTo>
                  <a:lnTo>
                    <a:pt x="411" y="0"/>
                  </a:lnTo>
                  <a:lnTo>
                    <a:pt x="411" y="190"/>
                  </a:lnTo>
                  <a:close/>
                  <a:moveTo>
                    <a:pt x="481" y="190"/>
                  </a:moveTo>
                  <a:lnTo>
                    <a:pt x="515" y="190"/>
                  </a:lnTo>
                  <a:lnTo>
                    <a:pt x="515" y="0"/>
                  </a:lnTo>
                  <a:lnTo>
                    <a:pt x="481" y="0"/>
                  </a:lnTo>
                  <a:lnTo>
                    <a:pt x="481" y="190"/>
                  </a:lnTo>
                  <a:close/>
                  <a:moveTo>
                    <a:pt x="0" y="190"/>
                  </a:moveTo>
                  <a:lnTo>
                    <a:pt x="34" y="190"/>
                  </a:lnTo>
                  <a:lnTo>
                    <a:pt x="34" y="0"/>
                  </a:lnTo>
                  <a:lnTo>
                    <a:pt x="0" y="0"/>
                  </a:lnTo>
                  <a:lnTo>
                    <a:pt x="0" y="190"/>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55" name="任意多边形 44135"/>
            <p:cNvSpPr>
              <a:spLocks noEditPoints="1"/>
            </p:cNvSpPr>
            <p:nvPr/>
          </p:nvSpPr>
          <p:spPr>
            <a:xfrm>
              <a:off x="1189" y="1964"/>
              <a:ext cx="481" cy="23"/>
            </a:xfrm>
            <a:custGeom>
              <a:avLst/>
              <a:gdLst/>
              <a:ahLst/>
              <a:cxnLst/>
              <a:pathLst>
                <a:path w="481" h="23">
                  <a:moveTo>
                    <a:pt x="411" y="23"/>
                  </a:moveTo>
                  <a:lnTo>
                    <a:pt x="481" y="23"/>
                  </a:lnTo>
                  <a:lnTo>
                    <a:pt x="481" y="0"/>
                  </a:lnTo>
                  <a:lnTo>
                    <a:pt x="411" y="0"/>
                  </a:lnTo>
                  <a:lnTo>
                    <a:pt x="411" y="23"/>
                  </a:lnTo>
                  <a:close/>
                  <a:moveTo>
                    <a:pt x="309" y="23"/>
                  </a:moveTo>
                  <a:lnTo>
                    <a:pt x="377" y="23"/>
                  </a:lnTo>
                  <a:lnTo>
                    <a:pt x="377" y="0"/>
                  </a:lnTo>
                  <a:lnTo>
                    <a:pt x="309" y="0"/>
                  </a:lnTo>
                  <a:lnTo>
                    <a:pt x="309" y="23"/>
                  </a:lnTo>
                  <a:close/>
                  <a:moveTo>
                    <a:pt x="205" y="23"/>
                  </a:moveTo>
                  <a:lnTo>
                    <a:pt x="275" y="23"/>
                  </a:lnTo>
                  <a:lnTo>
                    <a:pt x="275" y="0"/>
                  </a:lnTo>
                  <a:lnTo>
                    <a:pt x="205" y="0"/>
                  </a:lnTo>
                  <a:lnTo>
                    <a:pt x="205" y="23"/>
                  </a:lnTo>
                  <a:close/>
                  <a:moveTo>
                    <a:pt x="102" y="23"/>
                  </a:moveTo>
                  <a:lnTo>
                    <a:pt x="171" y="23"/>
                  </a:lnTo>
                  <a:lnTo>
                    <a:pt x="171" y="0"/>
                  </a:lnTo>
                  <a:lnTo>
                    <a:pt x="102" y="0"/>
                  </a:lnTo>
                  <a:lnTo>
                    <a:pt x="102" y="23"/>
                  </a:lnTo>
                  <a:close/>
                  <a:moveTo>
                    <a:pt x="0" y="23"/>
                  </a:moveTo>
                  <a:lnTo>
                    <a:pt x="68" y="23"/>
                  </a:lnTo>
                  <a:lnTo>
                    <a:pt x="68" y="0"/>
                  </a:lnTo>
                  <a:lnTo>
                    <a:pt x="0" y="0"/>
                  </a:lnTo>
                  <a:lnTo>
                    <a:pt x="0" y="23"/>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56" name="矩形 44136"/>
            <p:cNvSpPr/>
            <p:nvPr/>
          </p:nvSpPr>
          <p:spPr>
            <a:xfrm>
              <a:off x="2352" y="1283"/>
              <a:ext cx="549" cy="286"/>
            </a:xfrm>
            <a:prstGeom prst="rect">
              <a:avLst/>
            </a:prstGeom>
            <a:solidFill>
              <a:srgbClr val="FFFFFF"/>
            </a:solidFill>
            <a:ln w="14288"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57" name="矩形 44137"/>
            <p:cNvSpPr/>
            <p:nvPr/>
          </p:nvSpPr>
          <p:spPr>
            <a:xfrm>
              <a:off x="2369" y="1509"/>
              <a:ext cx="515" cy="49"/>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58" name="任意多边形 44138"/>
            <p:cNvSpPr>
              <a:spLocks noEditPoints="1"/>
            </p:cNvSpPr>
            <p:nvPr/>
          </p:nvSpPr>
          <p:spPr>
            <a:xfrm>
              <a:off x="2369" y="1295"/>
              <a:ext cx="515" cy="190"/>
            </a:xfrm>
            <a:custGeom>
              <a:avLst/>
              <a:gdLst/>
              <a:ahLst/>
              <a:cxnLst/>
              <a:pathLst>
                <a:path w="515" h="190">
                  <a:moveTo>
                    <a:pt x="454" y="6"/>
                  </a:moveTo>
                  <a:lnTo>
                    <a:pt x="458" y="1"/>
                  </a:lnTo>
                  <a:lnTo>
                    <a:pt x="464" y="0"/>
                  </a:lnTo>
                  <a:lnTo>
                    <a:pt x="470" y="1"/>
                  </a:lnTo>
                  <a:lnTo>
                    <a:pt x="472" y="6"/>
                  </a:lnTo>
                  <a:lnTo>
                    <a:pt x="470" y="9"/>
                  </a:lnTo>
                  <a:lnTo>
                    <a:pt x="464" y="12"/>
                  </a:lnTo>
                  <a:lnTo>
                    <a:pt x="458" y="9"/>
                  </a:lnTo>
                  <a:lnTo>
                    <a:pt x="454" y="6"/>
                  </a:lnTo>
                  <a:close/>
                  <a:moveTo>
                    <a:pt x="386" y="6"/>
                  </a:moveTo>
                  <a:lnTo>
                    <a:pt x="389" y="1"/>
                  </a:lnTo>
                  <a:lnTo>
                    <a:pt x="396" y="0"/>
                  </a:lnTo>
                  <a:lnTo>
                    <a:pt x="402" y="1"/>
                  </a:lnTo>
                  <a:lnTo>
                    <a:pt x="403" y="6"/>
                  </a:lnTo>
                  <a:lnTo>
                    <a:pt x="402" y="9"/>
                  </a:lnTo>
                  <a:lnTo>
                    <a:pt x="396" y="12"/>
                  </a:lnTo>
                  <a:lnTo>
                    <a:pt x="389" y="9"/>
                  </a:lnTo>
                  <a:lnTo>
                    <a:pt x="386" y="6"/>
                  </a:lnTo>
                  <a:close/>
                  <a:moveTo>
                    <a:pt x="318" y="6"/>
                  </a:moveTo>
                  <a:lnTo>
                    <a:pt x="320" y="1"/>
                  </a:lnTo>
                  <a:lnTo>
                    <a:pt x="326" y="0"/>
                  </a:lnTo>
                  <a:lnTo>
                    <a:pt x="332" y="1"/>
                  </a:lnTo>
                  <a:lnTo>
                    <a:pt x="335" y="6"/>
                  </a:lnTo>
                  <a:lnTo>
                    <a:pt x="332" y="9"/>
                  </a:lnTo>
                  <a:lnTo>
                    <a:pt x="326" y="12"/>
                  </a:lnTo>
                  <a:lnTo>
                    <a:pt x="320" y="9"/>
                  </a:lnTo>
                  <a:lnTo>
                    <a:pt x="318" y="6"/>
                  </a:lnTo>
                  <a:close/>
                  <a:moveTo>
                    <a:pt x="250" y="6"/>
                  </a:moveTo>
                  <a:lnTo>
                    <a:pt x="251" y="1"/>
                  </a:lnTo>
                  <a:lnTo>
                    <a:pt x="258" y="0"/>
                  </a:lnTo>
                  <a:lnTo>
                    <a:pt x="264" y="1"/>
                  </a:lnTo>
                  <a:lnTo>
                    <a:pt x="267" y="6"/>
                  </a:lnTo>
                  <a:lnTo>
                    <a:pt x="264" y="9"/>
                  </a:lnTo>
                  <a:lnTo>
                    <a:pt x="258" y="12"/>
                  </a:lnTo>
                  <a:lnTo>
                    <a:pt x="251" y="9"/>
                  </a:lnTo>
                  <a:lnTo>
                    <a:pt x="250" y="6"/>
                  </a:lnTo>
                  <a:close/>
                  <a:moveTo>
                    <a:pt x="180" y="6"/>
                  </a:moveTo>
                  <a:lnTo>
                    <a:pt x="183" y="1"/>
                  </a:lnTo>
                  <a:lnTo>
                    <a:pt x="189" y="0"/>
                  </a:lnTo>
                  <a:lnTo>
                    <a:pt x="196" y="1"/>
                  </a:lnTo>
                  <a:lnTo>
                    <a:pt x="197" y="6"/>
                  </a:lnTo>
                  <a:lnTo>
                    <a:pt x="196" y="9"/>
                  </a:lnTo>
                  <a:lnTo>
                    <a:pt x="189" y="12"/>
                  </a:lnTo>
                  <a:lnTo>
                    <a:pt x="183" y="9"/>
                  </a:lnTo>
                  <a:lnTo>
                    <a:pt x="180" y="6"/>
                  </a:lnTo>
                  <a:close/>
                  <a:moveTo>
                    <a:pt x="112" y="6"/>
                  </a:moveTo>
                  <a:lnTo>
                    <a:pt x="115" y="1"/>
                  </a:lnTo>
                  <a:lnTo>
                    <a:pt x="120" y="0"/>
                  </a:lnTo>
                  <a:lnTo>
                    <a:pt x="126" y="1"/>
                  </a:lnTo>
                  <a:lnTo>
                    <a:pt x="129" y="6"/>
                  </a:lnTo>
                  <a:lnTo>
                    <a:pt x="126" y="9"/>
                  </a:lnTo>
                  <a:lnTo>
                    <a:pt x="120" y="12"/>
                  </a:lnTo>
                  <a:lnTo>
                    <a:pt x="115" y="9"/>
                  </a:lnTo>
                  <a:lnTo>
                    <a:pt x="112" y="6"/>
                  </a:lnTo>
                  <a:close/>
                  <a:moveTo>
                    <a:pt x="44" y="6"/>
                  </a:moveTo>
                  <a:lnTo>
                    <a:pt x="45" y="1"/>
                  </a:lnTo>
                  <a:lnTo>
                    <a:pt x="51" y="0"/>
                  </a:lnTo>
                  <a:lnTo>
                    <a:pt x="58" y="1"/>
                  </a:lnTo>
                  <a:lnTo>
                    <a:pt x="61" y="6"/>
                  </a:lnTo>
                  <a:lnTo>
                    <a:pt x="58" y="9"/>
                  </a:lnTo>
                  <a:lnTo>
                    <a:pt x="51" y="12"/>
                  </a:lnTo>
                  <a:lnTo>
                    <a:pt x="45" y="9"/>
                  </a:lnTo>
                  <a:lnTo>
                    <a:pt x="44" y="6"/>
                  </a:lnTo>
                  <a:close/>
                  <a:moveTo>
                    <a:pt x="68" y="190"/>
                  </a:moveTo>
                  <a:lnTo>
                    <a:pt x="102" y="190"/>
                  </a:lnTo>
                  <a:lnTo>
                    <a:pt x="102" y="0"/>
                  </a:lnTo>
                  <a:lnTo>
                    <a:pt x="68" y="0"/>
                  </a:lnTo>
                  <a:lnTo>
                    <a:pt x="68" y="190"/>
                  </a:lnTo>
                  <a:close/>
                  <a:moveTo>
                    <a:pt x="138" y="190"/>
                  </a:moveTo>
                  <a:lnTo>
                    <a:pt x="172" y="190"/>
                  </a:lnTo>
                  <a:lnTo>
                    <a:pt x="172" y="0"/>
                  </a:lnTo>
                  <a:lnTo>
                    <a:pt x="138" y="0"/>
                  </a:lnTo>
                  <a:lnTo>
                    <a:pt x="138" y="190"/>
                  </a:lnTo>
                  <a:close/>
                  <a:moveTo>
                    <a:pt x="206" y="190"/>
                  </a:moveTo>
                  <a:lnTo>
                    <a:pt x="240" y="190"/>
                  </a:lnTo>
                  <a:lnTo>
                    <a:pt x="240" y="0"/>
                  </a:lnTo>
                  <a:lnTo>
                    <a:pt x="206" y="0"/>
                  </a:lnTo>
                  <a:lnTo>
                    <a:pt x="206" y="190"/>
                  </a:lnTo>
                  <a:close/>
                  <a:moveTo>
                    <a:pt x="275" y="190"/>
                  </a:moveTo>
                  <a:lnTo>
                    <a:pt x="309" y="190"/>
                  </a:lnTo>
                  <a:lnTo>
                    <a:pt x="309" y="0"/>
                  </a:lnTo>
                  <a:lnTo>
                    <a:pt x="275" y="0"/>
                  </a:lnTo>
                  <a:lnTo>
                    <a:pt x="275" y="190"/>
                  </a:lnTo>
                  <a:close/>
                  <a:moveTo>
                    <a:pt x="343" y="190"/>
                  </a:moveTo>
                  <a:lnTo>
                    <a:pt x="379" y="190"/>
                  </a:lnTo>
                  <a:lnTo>
                    <a:pt x="379" y="0"/>
                  </a:lnTo>
                  <a:lnTo>
                    <a:pt x="343" y="0"/>
                  </a:lnTo>
                  <a:lnTo>
                    <a:pt x="343" y="190"/>
                  </a:lnTo>
                  <a:close/>
                  <a:moveTo>
                    <a:pt x="413" y="190"/>
                  </a:moveTo>
                  <a:lnTo>
                    <a:pt x="447" y="190"/>
                  </a:lnTo>
                  <a:lnTo>
                    <a:pt x="447" y="0"/>
                  </a:lnTo>
                  <a:lnTo>
                    <a:pt x="413" y="0"/>
                  </a:lnTo>
                  <a:lnTo>
                    <a:pt x="413" y="190"/>
                  </a:lnTo>
                  <a:close/>
                  <a:moveTo>
                    <a:pt x="481" y="190"/>
                  </a:moveTo>
                  <a:lnTo>
                    <a:pt x="515" y="190"/>
                  </a:lnTo>
                  <a:lnTo>
                    <a:pt x="515" y="0"/>
                  </a:lnTo>
                  <a:lnTo>
                    <a:pt x="481" y="0"/>
                  </a:lnTo>
                  <a:lnTo>
                    <a:pt x="481" y="190"/>
                  </a:lnTo>
                  <a:close/>
                  <a:moveTo>
                    <a:pt x="0" y="190"/>
                  </a:moveTo>
                  <a:lnTo>
                    <a:pt x="34" y="190"/>
                  </a:lnTo>
                  <a:lnTo>
                    <a:pt x="34" y="0"/>
                  </a:lnTo>
                  <a:lnTo>
                    <a:pt x="0" y="0"/>
                  </a:lnTo>
                  <a:lnTo>
                    <a:pt x="0" y="190"/>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59" name="任意多边形 44139"/>
            <p:cNvSpPr>
              <a:spLocks noEditPoints="1"/>
            </p:cNvSpPr>
            <p:nvPr/>
          </p:nvSpPr>
          <p:spPr>
            <a:xfrm>
              <a:off x="2386" y="1521"/>
              <a:ext cx="481" cy="24"/>
            </a:xfrm>
            <a:custGeom>
              <a:avLst/>
              <a:gdLst/>
              <a:ahLst/>
              <a:cxnLst/>
              <a:pathLst>
                <a:path w="481" h="24">
                  <a:moveTo>
                    <a:pt x="413" y="24"/>
                  </a:moveTo>
                  <a:lnTo>
                    <a:pt x="481" y="24"/>
                  </a:lnTo>
                  <a:lnTo>
                    <a:pt x="481" y="0"/>
                  </a:lnTo>
                  <a:lnTo>
                    <a:pt x="413" y="0"/>
                  </a:lnTo>
                  <a:lnTo>
                    <a:pt x="413" y="24"/>
                  </a:lnTo>
                  <a:close/>
                  <a:moveTo>
                    <a:pt x="309" y="24"/>
                  </a:moveTo>
                  <a:lnTo>
                    <a:pt x="379" y="24"/>
                  </a:lnTo>
                  <a:lnTo>
                    <a:pt x="379" y="0"/>
                  </a:lnTo>
                  <a:lnTo>
                    <a:pt x="309" y="0"/>
                  </a:lnTo>
                  <a:lnTo>
                    <a:pt x="309" y="24"/>
                  </a:lnTo>
                  <a:close/>
                  <a:moveTo>
                    <a:pt x="206" y="24"/>
                  </a:moveTo>
                  <a:lnTo>
                    <a:pt x="275" y="24"/>
                  </a:lnTo>
                  <a:lnTo>
                    <a:pt x="275" y="0"/>
                  </a:lnTo>
                  <a:lnTo>
                    <a:pt x="206" y="0"/>
                  </a:lnTo>
                  <a:lnTo>
                    <a:pt x="206" y="24"/>
                  </a:lnTo>
                  <a:close/>
                  <a:moveTo>
                    <a:pt x="103" y="24"/>
                  </a:moveTo>
                  <a:lnTo>
                    <a:pt x="172" y="24"/>
                  </a:lnTo>
                  <a:lnTo>
                    <a:pt x="172" y="0"/>
                  </a:lnTo>
                  <a:lnTo>
                    <a:pt x="103" y="0"/>
                  </a:lnTo>
                  <a:lnTo>
                    <a:pt x="103" y="24"/>
                  </a:lnTo>
                  <a:close/>
                  <a:moveTo>
                    <a:pt x="0" y="24"/>
                  </a:moveTo>
                  <a:lnTo>
                    <a:pt x="68" y="24"/>
                  </a:lnTo>
                  <a:lnTo>
                    <a:pt x="68" y="0"/>
                  </a:lnTo>
                  <a:lnTo>
                    <a:pt x="0" y="0"/>
                  </a:lnTo>
                  <a:lnTo>
                    <a:pt x="0" y="24"/>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60" name="矩形 44140"/>
            <p:cNvSpPr/>
            <p:nvPr/>
          </p:nvSpPr>
          <p:spPr>
            <a:xfrm>
              <a:off x="2395" y="1906"/>
              <a:ext cx="542" cy="157"/>
            </a:xfrm>
            <a:prstGeom prst="rect">
              <a:avLst/>
            </a:prstGeom>
            <a:noFill/>
            <a:ln w="9525">
              <a:noFill/>
            </a:ln>
          </p:spPr>
          <p:txBody>
            <a:bodyPr wrap="none" lIns="0" tIns="0" rIns="0" bIns="0" anchor="t">
              <a:spAutoFit/>
            </a:bodyPr>
            <a:p>
              <a:pPr algn="ctr"/>
              <a:r>
                <a:rPr lang="en-US" altLang="zh-CN" sz="1500" dirty="0">
                  <a:solidFill>
                    <a:srgbClr val="000000"/>
                  </a:solidFill>
                  <a:latin typeface="宋体" panose="02010600030101010101" pitchFamily="2" charset="-122"/>
                  <a:ea typeface="宋体" panose="02010600030101010101" pitchFamily="2" charset="-122"/>
                </a:rPr>
                <a:t>        </a:t>
              </a:r>
              <a:endParaRPr lang="en-US" altLang="zh-CN" sz="2400" b="1" dirty="0">
                <a:solidFill>
                  <a:srgbClr val="0000FF"/>
                </a:solidFill>
                <a:latin typeface="Times New Roman" panose="02020603050405020304" pitchFamily="18" charset="0"/>
                <a:ea typeface="宋体" panose="02010600030101010101" pitchFamily="2" charset="-122"/>
              </a:endParaRPr>
            </a:p>
          </p:txBody>
        </p:sp>
        <p:sp>
          <p:nvSpPr>
            <p:cNvPr id="23661" name="矩形 44141"/>
            <p:cNvSpPr/>
            <p:nvPr/>
          </p:nvSpPr>
          <p:spPr>
            <a:xfrm>
              <a:off x="3422" y="1712"/>
              <a:ext cx="549" cy="285"/>
            </a:xfrm>
            <a:prstGeom prst="rect">
              <a:avLst/>
            </a:prstGeom>
            <a:solidFill>
              <a:srgbClr val="FFFFFF"/>
            </a:solidFill>
            <a:ln w="14288"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62" name="矩形 44142"/>
            <p:cNvSpPr/>
            <p:nvPr/>
          </p:nvSpPr>
          <p:spPr>
            <a:xfrm>
              <a:off x="3439" y="1938"/>
              <a:ext cx="515" cy="47"/>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63" name="任意多边形 44143"/>
            <p:cNvSpPr>
              <a:spLocks noEditPoints="1"/>
            </p:cNvSpPr>
            <p:nvPr/>
          </p:nvSpPr>
          <p:spPr>
            <a:xfrm>
              <a:off x="3439" y="1722"/>
              <a:ext cx="515" cy="192"/>
            </a:xfrm>
            <a:custGeom>
              <a:avLst/>
              <a:gdLst/>
              <a:ahLst/>
              <a:cxnLst/>
              <a:pathLst>
                <a:path w="515" h="192">
                  <a:moveTo>
                    <a:pt x="454" y="6"/>
                  </a:moveTo>
                  <a:lnTo>
                    <a:pt x="458" y="3"/>
                  </a:lnTo>
                  <a:lnTo>
                    <a:pt x="464" y="0"/>
                  </a:lnTo>
                  <a:lnTo>
                    <a:pt x="470" y="3"/>
                  </a:lnTo>
                  <a:lnTo>
                    <a:pt x="473" y="6"/>
                  </a:lnTo>
                  <a:lnTo>
                    <a:pt x="470" y="11"/>
                  </a:lnTo>
                  <a:lnTo>
                    <a:pt x="464" y="13"/>
                  </a:lnTo>
                  <a:lnTo>
                    <a:pt x="458" y="11"/>
                  </a:lnTo>
                  <a:lnTo>
                    <a:pt x="454" y="6"/>
                  </a:lnTo>
                  <a:close/>
                  <a:moveTo>
                    <a:pt x="386" y="6"/>
                  </a:moveTo>
                  <a:lnTo>
                    <a:pt x="389" y="3"/>
                  </a:lnTo>
                  <a:lnTo>
                    <a:pt x="396" y="0"/>
                  </a:lnTo>
                  <a:lnTo>
                    <a:pt x="402" y="3"/>
                  </a:lnTo>
                  <a:lnTo>
                    <a:pt x="403" y="6"/>
                  </a:lnTo>
                  <a:lnTo>
                    <a:pt x="402" y="11"/>
                  </a:lnTo>
                  <a:lnTo>
                    <a:pt x="396" y="13"/>
                  </a:lnTo>
                  <a:lnTo>
                    <a:pt x="389" y="11"/>
                  </a:lnTo>
                  <a:lnTo>
                    <a:pt x="386" y="6"/>
                  </a:lnTo>
                  <a:close/>
                  <a:moveTo>
                    <a:pt x="318" y="6"/>
                  </a:moveTo>
                  <a:lnTo>
                    <a:pt x="321" y="3"/>
                  </a:lnTo>
                  <a:lnTo>
                    <a:pt x="326" y="0"/>
                  </a:lnTo>
                  <a:lnTo>
                    <a:pt x="332" y="3"/>
                  </a:lnTo>
                  <a:lnTo>
                    <a:pt x="335" y="6"/>
                  </a:lnTo>
                  <a:lnTo>
                    <a:pt x="332" y="11"/>
                  </a:lnTo>
                  <a:lnTo>
                    <a:pt x="326" y="13"/>
                  </a:lnTo>
                  <a:lnTo>
                    <a:pt x="321" y="11"/>
                  </a:lnTo>
                  <a:lnTo>
                    <a:pt x="318" y="6"/>
                  </a:lnTo>
                  <a:close/>
                  <a:moveTo>
                    <a:pt x="250" y="6"/>
                  </a:moveTo>
                  <a:lnTo>
                    <a:pt x="251" y="3"/>
                  </a:lnTo>
                  <a:lnTo>
                    <a:pt x="258" y="0"/>
                  </a:lnTo>
                  <a:lnTo>
                    <a:pt x="264" y="3"/>
                  </a:lnTo>
                  <a:lnTo>
                    <a:pt x="267" y="6"/>
                  </a:lnTo>
                  <a:lnTo>
                    <a:pt x="264" y="11"/>
                  </a:lnTo>
                  <a:lnTo>
                    <a:pt x="258" y="13"/>
                  </a:lnTo>
                  <a:lnTo>
                    <a:pt x="251" y="11"/>
                  </a:lnTo>
                  <a:lnTo>
                    <a:pt x="250" y="6"/>
                  </a:lnTo>
                  <a:close/>
                  <a:moveTo>
                    <a:pt x="180" y="6"/>
                  </a:moveTo>
                  <a:lnTo>
                    <a:pt x="183" y="3"/>
                  </a:lnTo>
                  <a:lnTo>
                    <a:pt x="189" y="0"/>
                  </a:lnTo>
                  <a:lnTo>
                    <a:pt x="195" y="3"/>
                  </a:lnTo>
                  <a:lnTo>
                    <a:pt x="197" y="6"/>
                  </a:lnTo>
                  <a:lnTo>
                    <a:pt x="195" y="11"/>
                  </a:lnTo>
                  <a:lnTo>
                    <a:pt x="189" y="13"/>
                  </a:lnTo>
                  <a:lnTo>
                    <a:pt x="183" y="11"/>
                  </a:lnTo>
                  <a:lnTo>
                    <a:pt x="180" y="6"/>
                  </a:lnTo>
                  <a:close/>
                  <a:moveTo>
                    <a:pt x="112" y="6"/>
                  </a:moveTo>
                  <a:lnTo>
                    <a:pt x="115" y="3"/>
                  </a:lnTo>
                  <a:lnTo>
                    <a:pt x="121" y="0"/>
                  </a:lnTo>
                  <a:lnTo>
                    <a:pt x="126" y="3"/>
                  </a:lnTo>
                  <a:lnTo>
                    <a:pt x="129" y="6"/>
                  </a:lnTo>
                  <a:lnTo>
                    <a:pt x="126" y="11"/>
                  </a:lnTo>
                  <a:lnTo>
                    <a:pt x="121" y="13"/>
                  </a:lnTo>
                  <a:lnTo>
                    <a:pt x="115" y="11"/>
                  </a:lnTo>
                  <a:lnTo>
                    <a:pt x="112" y="6"/>
                  </a:lnTo>
                  <a:close/>
                  <a:moveTo>
                    <a:pt x="44" y="6"/>
                  </a:moveTo>
                  <a:lnTo>
                    <a:pt x="45" y="3"/>
                  </a:lnTo>
                  <a:lnTo>
                    <a:pt x="51" y="0"/>
                  </a:lnTo>
                  <a:lnTo>
                    <a:pt x="57" y="3"/>
                  </a:lnTo>
                  <a:lnTo>
                    <a:pt x="61" y="6"/>
                  </a:lnTo>
                  <a:lnTo>
                    <a:pt x="57" y="11"/>
                  </a:lnTo>
                  <a:lnTo>
                    <a:pt x="51" y="13"/>
                  </a:lnTo>
                  <a:lnTo>
                    <a:pt x="45" y="11"/>
                  </a:lnTo>
                  <a:lnTo>
                    <a:pt x="44" y="6"/>
                  </a:lnTo>
                  <a:close/>
                  <a:moveTo>
                    <a:pt x="68" y="192"/>
                  </a:moveTo>
                  <a:lnTo>
                    <a:pt x="102" y="192"/>
                  </a:lnTo>
                  <a:lnTo>
                    <a:pt x="102" y="0"/>
                  </a:lnTo>
                  <a:lnTo>
                    <a:pt x="68" y="0"/>
                  </a:lnTo>
                  <a:lnTo>
                    <a:pt x="68" y="192"/>
                  </a:lnTo>
                  <a:close/>
                  <a:moveTo>
                    <a:pt x="138" y="192"/>
                  </a:moveTo>
                  <a:lnTo>
                    <a:pt x="172" y="192"/>
                  </a:lnTo>
                  <a:lnTo>
                    <a:pt x="172" y="0"/>
                  </a:lnTo>
                  <a:lnTo>
                    <a:pt x="138" y="0"/>
                  </a:lnTo>
                  <a:lnTo>
                    <a:pt x="138" y="192"/>
                  </a:lnTo>
                  <a:close/>
                  <a:moveTo>
                    <a:pt x="206" y="192"/>
                  </a:moveTo>
                  <a:lnTo>
                    <a:pt x="240" y="192"/>
                  </a:lnTo>
                  <a:lnTo>
                    <a:pt x="240" y="0"/>
                  </a:lnTo>
                  <a:lnTo>
                    <a:pt x="206" y="0"/>
                  </a:lnTo>
                  <a:lnTo>
                    <a:pt x="206" y="192"/>
                  </a:lnTo>
                  <a:close/>
                  <a:moveTo>
                    <a:pt x="275" y="192"/>
                  </a:moveTo>
                  <a:lnTo>
                    <a:pt x="309" y="192"/>
                  </a:lnTo>
                  <a:lnTo>
                    <a:pt x="309" y="0"/>
                  </a:lnTo>
                  <a:lnTo>
                    <a:pt x="275" y="0"/>
                  </a:lnTo>
                  <a:lnTo>
                    <a:pt x="275" y="192"/>
                  </a:lnTo>
                  <a:close/>
                  <a:moveTo>
                    <a:pt x="343" y="192"/>
                  </a:moveTo>
                  <a:lnTo>
                    <a:pt x="378" y="192"/>
                  </a:lnTo>
                  <a:lnTo>
                    <a:pt x="378" y="0"/>
                  </a:lnTo>
                  <a:lnTo>
                    <a:pt x="343" y="0"/>
                  </a:lnTo>
                  <a:lnTo>
                    <a:pt x="343" y="192"/>
                  </a:lnTo>
                  <a:close/>
                  <a:moveTo>
                    <a:pt x="413" y="192"/>
                  </a:moveTo>
                  <a:lnTo>
                    <a:pt x="447" y="192"/>
                  </a:lnTo>
                  <a:lnTo>
                    <a:pt x="447" y="0"/>
                  </a:lnTo>
                  <a:lnTo>
                    <a:pt x="413" y="0"/>
                  </a:lnTo>
                  <a:lnTo>
                    <a:pt x="413" y="192"/>
                  </a:lnTo>
                  <a:close/>
                  <a:moveTo>
                    <a:pt x="481" y="192"/>
                  </a:moveTo>
                  <a:lnTo>
                    <a:pt x="515" y="192"/>
                  </a:lnTo>
                  <a:lnTo>
                    <a:pt x="515" y="0"/>
                  </a:lnTo>
                  <a:lnTo>
                    <a:pt x="481" y="0"/>
                  </a:lnTo>
                  <a:lnTo>
                    <a:pt x="481" y="192"/>
                  </a:lnTo>
                  <a:close/>
                  <a:moveTo>
                    <a:pt x="0" y="192"/>
                  </a:moveTo>
                  <a:lnTo>
                    <a:pt x="34" y="192"/>
                  </a:lnTo>
                  <a:lnTo>
                    <a:pt x="34" y="0"/>
                  </a:lnTo>
                  <a:lnTo>
                    <a:pt x="0" y="0"/>
                  </a:lnTo>
                  <a:lnTo>
                    <a:pt x="0" y="192"/>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64" name="任意多边形 44144"/>
            <p:cNvSpPr>
              <a:spLocks noEditPoints="1"/>
            </p:cNvSpPr>
            <p:nvPr/>
          </p:nvSpPr>
          <p:spPr>
            <a:xfrm>
              <a:off x="3456" y="1949"/>
              <a:ext cx="481" cy="24"/>
            </a:xfrm>
            <a:custGeom>
              <a:avLst/>
              <a:gdLst/>
              <a:ahLst/>
              <a:cxnLst/>
              <a:pathLst>
                <a:path w="481" h="24">
                  <a:moveTo>
                    <a:pt x="413" y="24"/>
                  </a:moveTo>
                  <a:lnTo>
                    <a:pt x="481" y="24"/>
                  </a:lnTo>
                  <a:lnTo>
                    <a:pt x="481" y="0"/>
                  </a:lnTo>
                  <a:lnTo>
                    <a:pt x="413" y="0"/>
                  </a:lnTo>
                  <a:lnTo>
                    <a:pt x="413" y="24"/>
                  </a:lnTo>
                  <a:close/>
                  <a:moveTo>
                    <a:pt x="309" y="24"/>
                  </a:moveTo>
                  <a:lnTo>
                    <a:pt x="379" y="24"/>
                  </a:lnTo>
                  <a:lnTo>
                    <a:pt x="379" y="0"/>
                  </a:lnTo>
                  <a:lnTo>
                    <a:pt x="309" y="0"/>
                  </a:lnTo>
                  <a:lnTo>
                    <a:pt x="309" y="24"/>
                  </a:lnTo>
                  <a:close/>
                  <a:moveTo>
                    <a:pt x="206" y="24"/>
                  </a:moveTo>
                  <a:lnTo>
                    <a:pt x="275" y="24"/>
                  </a:lnTo>
                  <a:lnTo>
                    <a:pt x="275" y="0"/>
                  </a:lnTo>
                  <a:lnTo>
                    <a:pt x="206" y="0"/>
                  </a:lnTo>
                  <a:lnTo>
                    <a:pt x="206" y="24"/>
                  </a:lnTo>
                  <a:close/>
                  <a:moveTo>
                    <a:pt x="104" y="24"/>
                  </a:moveTo>
                  <a:lnTo>
                    <a:pt x="172" y="24"/>
                  </a:lnTo>
                  <a:lnTo>
                    <a:pt x="172" y="0"/>
                  </a:lnTo>
                  <a:lnTo>
                    <a:pt x="104" y="0"/>
                  </a:lnTo>
                  <a:lnTo>
                    <a:pt x="104" y="24"/>
                  </a:lnTo>
                  <a:close/>
                  <a:moveTo>
                    <a:pt x="0" y="24"/>
                  </a:moveTo>
                  <a:lnTo>
                    <a:pt x="68" y="24"/>
                  </a:lnTo>
                  <a:lnTo>
                    <a:pt x="68" y="0"/>
                  </a:lnTo>
                  <a:lnTo>
                    <a:pt x="0" y="0"/>
                  </a:lnTo>
                  <a:lnTo>
                    <a:pt x="0" y="24"/>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65" name="矩形 44145"/>
            <p:cNvSpPr/>
            <p:nvPr/>
          </p:nvSpPr>
          <p:spPr>
            <a:xfrm>
              <a:off x="3247" y="2393"/>
              <a:ext cx="550" cy="285"/>
            </a:xfrm>
            <a:prstGeom prst="rect">
              <a:avLst/>
            </a:prstGeom>
            <a:solidFill>
              <a:srgbClr val="FFFFFF"/>
            </a:solidFill>
            <a:ln w="14288"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66" name="矩形 44146"/>
            <p:cNvSpPr/>
            <p:nvPr/>
          </p:nvSpPr>
          <p:spPr>
            <a:xfrm>
              <a:off x="3265" y="2619"/>
              <a:ext cx="515" cy="47"/>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67" name="任意多边形 44147"/>
            <p:cNvSpPr>
              <a:spLocks noEditPoints="1"/>
            </p:cNvSpPr>
            <p:nvPr/>
          </p:nvSpPr>
          <p:spPr>
            <a:xfrm>
              <a:off x="3265" y="2405"/>
              <a:ext cx="515" cy="190"/>
            </a:xfrm>
            <a:custGeom>
              <a:avLst/>
              <a:gdLst/>
              <a:ahLst/>
              <a:cxnLst/>
              <a:pathLst>
                <a:path w="515" h="190">
                  <a:moveTo>
                    <a:pt x="455" y="6"/>
                  </a:moveTo>
                  <a:lnTo>
                    <a:pt x="458" y="1"/>
                  </a:lnTo>
                  <a:lnTo>
                    <a:pt x="463" y="0"/>
                  </a:lnTo>
                  <a:lnTo>
                    <a:pt x="469" y="1"/>
                  </a:lnTo>
                  <a:lnTo>
                    <a:pt x="472" y="6"/>
                  </a:lnTo>
                  <a:lnTo>
                    <a:pt x="469" y="9"/>
                  </a:lnTo>
                  <a:lnTo>
                    <a:pt x="463" y="12"/>
                  </a:lnTo>
                  <a:lnTo>
                    <a:pt x="458" y="9"/>
                  </a:lnTo>
                  <a:lnTo>
                    <a:pt x="455" y="6"/>
                  </a:lnTo>
                  <a:close/>
                  <a:moveTo>
                    <a:pt x="387" y="6"/>
                  </a:moveTo>
                  <a:lnTo>
                    <a:pt x="388" y="1"/>
                  </a:lnTo>
                  <a:lnTo>
                    <a:pt x="394" y="0"/>
                  </a:lnTo>
                  <a:lnTo>
                    <a:pt x="400" y="1"/>
                  </a:lnTo>
                  <a:lnTo>
                    <a:pt x="404" y="6"/>
                  </a:lnTo>
                  <a:lnTo>
                    <a:pt x="400" y="9"/>
                  </a:lnTo>
                  <a:lnTo>
                    <a:pt x="394" y="12"/>
                  </a:lnTo>
                  <a:lnTo>
                    <a:pt x="388" y="9"/>
                  </a:lnTo>
                  <a:lnTo>
                    <a:pt x="387" y="6"/>
                  </a:lnTo>
                  <a:close/>
                  <a:moveTo>
                    <a:pt x="317" y="6"/>
                  </a:moveTo>
                  <a:lnTo>
                    <a:pt x="320" y="1"/>
                  </a:lnTo>
                  <a:lnTo>
                    <a:pt x="326" y="0"/>
                  </a:lnTo>
                  <a:lnTo>
                    <a:pt x="332" y="1"/>
                  </a:lnTo>
                  <a:lnTo>
                    <a:pt x="334" y="6"/>
                  </a:lnTo>
                  <a:lnTo>
                    <a:pt x="332" y="9"/>
                  </a:lnTo>
                  <a:lnTo>
                    <a:pt x="326" y="12"/>
                  </a:lnTo>
                  <a:lnTo>
                    <a:pt x="320" y="9"/>
                  </a:lnTo>
                  <a:lnTo>
                    <a:pt x="317" y="6"/>
                  </a:lnTo>
                  <a:close/>
                  <a:moveTo>
                    <a:pt x="249" y="6"/>
                  </a:moveTo>
                  <a:lnTo>
                    <a:pt x="252" y="1"/>
                  </a:lnTo>
                  <a:lnTo>
                    <a:pt x="258" y="0"/>
                  </a:lnTo>
                  <a:lnTo>
                    <a:pt x="264" y="1"/>
                  </a:lnTo>
                  <a:lnTo>
                    <a:pt x="266" y="6"/>
                  </a:lnTo>
                  <a:lnTo>
                    <a:pt x="264" y="9"/>
                  </a:lnTo>
                  <a:lnTo>
                    <a:pt x="258" y="12"/>
                  </a:lnTo>
                  <a:lnTo>
                    <a:pt x="252" y="9"/>
                  </a:lnTo>
                  <a:lnTo>
                    <a:pt x="249" y="6"/>
                  </a:lnTo>
                  <a:close/>
                  <a:moveTo>
                    <a:pt x="180" y="6"/>
                  </a:moveTo>
                  <a:lnTo>
                    <a:pt x="182" y="1"/>
                  </a:lnTo>
                  <a:lnTo>
                    <a:pt x="188" y="0"/>
                  </a:lnTo>
                  <a:lnTo>
                    <a:pt x="194" y="1"/>
                  </a:lnTo>
                  <a:lnTo>
                    <a:pt x="197" y="6"/>
                  </a:lnTo>
                  <a:lnTo>
                    <a:pt x="194" y="9"/>
                  </a:lnTo>
                  <a:lnTo>
                    <a:pt x="188" y="12"/>
                  </a:lnTo>
                  <a:lnTo>
                    <a:pt x="182" y="9"/>
                  </a:lnTo>
                  <a:lnTo>
                    <a:pt x="180" y="6"/>
                  </a:lnTo>
                  <a:close/>
                  <a:moveTo>
                    <a:pt x="112" y="6"/>
                  </a:moveTo>
                  <a:lnTo>
                    <a:pt x="114" y="1"/>
                  </a:lnTo>
                  <a:lnTo>
                    <a:pt x="120" y="0"/>
                  </a:lnTo>
                  <a:lnTo>
                    <a:pt x="126" y="1"/>
                  </a:lnTo>
                  <a:lnTo>
                    <a:pt x="129" y="6"/>
                  </a:lnTo>
                  <a:lnTo>
                    <a:pt x="126" y="9"/>
                  </a:lnTo>
                  <a:lnTo>
                    <a:pt x="120" y="12"/>
                  </a:lnTo>
                  <a:lnTo>
                    <a:pt x="114" y="9"/>
                  </a:lnTo>
                  <a:lnTo>
                    <a:pt x="112" y="6"/>
                  </a:lnTo>
                  <a:close/>
                  <a:moveTo>
                    <a:pt x="42" y="6"/>
                  </a:moveTo>
                  <a:lnTo>
                    <a:pt x="45" y="1"/>
                  </a:lnTo>
                  <a:lnTo>
                    <a:pt x="52" y="0"/>
                  </a:lnTo>
                  <a:lnTo>
                    <a:pt x="58" y="1"/>
                  </a:lnTo>
                  <a:lnTo>
                    <a:pt x="59" y="6"/>
                  </a:lnTo>
                  <a:lnTo>
                    <a:pt x="58" y="9"/>
                  </a:lnTo>
                  <a:lnTo>
                    <a:pt x="52" y="12"/>
                  </a:lnTo>
                  <a:lnTo>
                    <a:pt x="45" y="9"/>
                  </a:lnTo>
                  <a:lnTo>
                    <a:pt x="42" y="6"/>
                  </a:lnTo>
                  <a:close/>
                  <a:moveTo>
                    <a:pt x="69" y="190"/>
                  </a:moveTo>
                  <a:lnTo>
                    <a:pt x="103" y="190"/>
                  </a:lnTo>
                  <a:lnTo>
                    <a:pt x="103" y="0"/>
                  </a:lnTo>
                  <a:lnTo>
                    <a:pt x="69" y="0"/>
                  </a:lnTo>
                  <a:lnTo>
                    <a:pt x="69" y="190"/>
                  </a:lnTo>
                  <a:close/>
                  <a:moveTo>
                    <a:pt x="137" y="190"/>
                  </a:moveTo>
                  <a:lnTo>
                    <a:pt x="171" y="190"/>
                  </a:lnTo>
                  <a:lnTo>
                    <a:pt x="171" y="0"/>
                  </a:lnTo>
                  <a:lnTo>
                    <a:pt x="137" y="0"/>
                  </a:lnTo>
                  <a:lnTo>
                    <a:pt x="137" y="190"/>
                  </a:lnTo>
                  <a:close/>
                  <a:moveTo>
                    <a:pt x="205" y="190"/>
                  </a:moveTo>
                  <a:lnTo>
                    <a:pt x="241" y="190"/>
                  </a:lnTo>
                  <a:lnTo>
                    <a:pt x="241" y="0"/>
                  </a:lnTo>
                  <a:lnTo>
                    <a:pt x="205" y="0"/>
                  </a:lnTo>
                  <a:lnTo>
                    <a:pt x="205" y="190"/>
                  </a:lnTo>
                  <a:close/>
                  <a:moveTo>
                    <a:pt x="275" y="190"/>
                  </a:moveTo>
                  <a:lnTo>
                    <a:pt x="309" y="190"/>
                  </a:lnTo>
                  <a:lnTo>
                    <a:pt x="309" y="0"/>
                  </a:lnTo>
                  <a:lnTo>
                    <a:pt x="275" y="0"/>
                  </a:lnTo>
                  <a:lnTo>
                    <a:pt x="275" y="190"/>
                  </a:lnTo>
                  <a:close/>
                  <a:moveTo>
                    <a:pt x="343" y="190"/>
                  </a:moveTo>
                  <a:lnTo>
                    <a:pt x="377" y="190"/>
                  </a:lnTo>
                  <a:lnTo>
                    <a:pt x="377" y="0"/>
                  </a:lnTo>
                  <a:lnTo>
                    <a:pt x="343" y="0"/>
                  </a:lnTo>
                  <a:lnTo>
                    <a:pt x="343" y="190"/>
                  </a:lnTo>
                  <a:close/>
                  <a:moveTo>
                    <a:pt x="411" y="190"/>
                  </a:moveTo>
                  <a:lnTo>
                    <a:pt x="445" y="190"/>
                  </a:lnTo>
                  <a:lnTo>
                    <a:pt x="445" y="0"/>
                  </a:lnTo>
                  <a:lnTo>
                    <a:pt x="411" y="0"/>
                  </a:lnTo>
                  <a:lnTo>
                    <a:pt x="411" y="190"/>
                  </a:lnTo>
                  <a:close/>
                  <a:moveTo>
                    <a:pt x="481" y="190"/>
                  </a:moveTo>
                  <a:lnTo>
                    <a:pt x="515" y="190"/>
                  </a:lnTo>
                  <a:lnTo>
                    <a:pt x="515" y="0"/>
                  </a:lnTo>
                  <a:lnTo>
                    <a:pt x="481" y="0"/>
                  </a:lnTo>
                  <a:lnTo>
                    <a:pt x="481" y="190"/>
                  </a:lnTo>
                  <a:close/>
                  <a:moveTo>
                    <a:pt x="0" y="190"/>
                  </a:moveTo>
                  <a:lnTo>
                    <a:pt x="35" y="190"/>
                  </a:lnTo>
                  <a:lnTo>
                    <a:pt x="35" y="0"/>
                  </a:lnTo>
                  <a:lnTo>
                    <a:pt x="0" y="0"/>
                  </a:lnTo>
                  <a:lnTo>
                    <a:pt x="0" y="190"/>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68" name="任意多边形 44148"/>
            <p:cNvSpPr>
              <a:spLocks noEditPoints="1"/>
            </p:cNvSpPr>
            <p:nvPr/>
          </p:nvSpPr>
          <p:spPr>
            <a:xfrm>
              <a:off x="3282" y="2631"/>
              <a:ext cx="481" cy="24"/>
            </a:xfrm>
            <a:custGeom>
              <a:avLst/>
              <a:gdLst/>
              <a:ahLst/>
              <a:cxnLst/>
              <a:pathLst>
                <a:path w="481" h="24">
                  <a:moveTo>
                    <a:pt x="411" y="24"/>
                  </a:moveTo>
                  <a:lnTo>
                    <a:pt x="481" y="24"/>
                  </a:lnTo>
                  <a:lnTo>
                    <a:pt x="481" y="0"/>
                  </a:lnTo>
                  <a:lnTo>
                    <a:pt x="411" y="0"/>
                  </a:lnTo>
                  <a:lnTo>
                    <a:pt x="411" y="24"/>
                  </a:lnTo>
                  <a:close/>
                  <a:moveTo>
                    <a:pt x="309" y="24"/>
                  </a:moveTo>
                  <a:lnTo>
                    <a:pt x="377" y="24"/>
                  </a:lnTo>
                  <a:lnTo>
                    <a:pt x="377" y="0"/>
                  </a:lnTo>
                  <a:lnTo>
                    <a:pt x="309" y="0"/>
                  </a:lnTo>
                  <a:lnTo>
                    <a:pt x="309" y="24"/>
                  </a:lnTo>
                  <a:close/>
                  <a:moveTo>
                    <a:pt x="205" y="24"/>
                  </a:moveTo>
                  <a:lnTo>
                    <a:pt x="275" y="24"/>
                  </a:lnTo>
                  <a:lnTo>
                    <a:pt x="275" y="0"/>
                  </a:lnTo>
                  <a:lnTo>
                    <a:pt x="205" y="0"/>
                  </a:lnTo>
                  <a:lnTo>
                    <a:pt x="205" y="24"/>
                  </a:lnTo>
                  <a:close/>
                  <a:moveTo>
                    <a:pt x="103" y="24"/>
                  </a:moveTo>
                  <a:lnTo>
                    <a:pt x="171" y="24"/>
                  </a:lnTo>
                  <a:lnTo>
                    <a:pt x="171" y="0"/>
                  </a:lnTo>
                  <a:lnTo>
                    <a:pt x="103" y="0"/>
                  </a:lnTo>
                  <a:lnTo>
                    <a:pt x="103" y="24"/>
                  </a:lnTo>
                  <a:close/>
                  <a:moveTo>
                    <a:pt x="0" y="24"/>
                  </a:moveTo>
                  <a:lnTo>
                    <a:pt x="69" y="24"/>
                  </a:lnTo>
                  <a:lnTo>
                    <a:pt x="69" y="0"/>
                  </a:lnTo>
                  <a:lnTo>
                    <a:pt x="0" y="0"/>
                  </a:lnTo>
                  <a:lnTo>
                    <a:pt x="0" y="24"/>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69" name="矩形 44149"/>
            <p:cNvSpPr/>
            <p:nvPr/>
          </p:nvSpPr>
          <p:spPr>
            <a:xfrm>
              <a:off x="3358" y="3016"/>
              <a:ext cx="406" cy="157"/>
            </a:xfrm>
            <a:prstGeom prst="rect">
              <a:avLst/>
            </a:prstGeom>
            <a:noFill/>
            <a:ln w="9525">
              <a:noFill/>
            </a:ln>
          </p:spPr>
          <p:txBody>
            <a:bodyPr wrap="none" lIns="0" tIns="0" rIns="0" bIns="0" anchor="t">
              <a:spAutoFit/>
            </a:bodyPr>
            <a:p>
              <a:pPr algn="ctr"/>
              <a:r>
                <a:rPr lang="en-US" altLang="zh-CN" sz="1500" dirty="0">
                  <a:solidFill>
                    <a:srgbClr val="000000"/>
                  </a:solidFill>
                  <a:latin typeface="宋体" panose="02010600030101010101" pitchFamily="2" charset="-122"/>
                  <a:ea typeface="宋体" panose="02010600030101010101" pitchFamily="2" charset="-122"/>
                </a:rPr>
                <a:t>      </a:t>
              </a:r>
              <a:endParaRPr lang="en-US" altLang="zh-CN" sz="2400" b="1" dirty="0">
                <a:solidFill>
                  <a:srgbClr val="0000FF"/>
                </a:solidFill>
                <a:latin typeface="Times New Roman" panose="02020603050405020304" pitchFamily="18" charset="0"/>
                <a:ea typeface="宋体" panose="02010600030101010101" pitchFamily="2" charset="-122"/>
              </a:endParaRPr>
            </a:p>
          </p:txBody>
        </p:sp>
        <p:sp>
          <p:nvSpPr>
            <p:cNvPr id="23670" name="矩形 44150"/>
            <p:cNvSpPr/>
            <p:nvPr/>
          </p:nvSpPr>
          <p:spPr>
            <a:xfrm>
              <a:off x="1778" y="2529"/>
              <a:ext cx="549" cy="286"/>
            </a:xfrm>
            <a:prstGeom prst="rect">
              <a:avLst/>
            </a:prstGeom>
            <a:solidFill>
              <a:srgbClr val="FFFFFF"/>
            </a:solidFill>
            <a:ln w="14288"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71" name="矩形 44151"/>
            <p:cNvSpPr/>
            <p:nvPr/>
          </p:nvSpPr>
          <p:spPr>
            <a:xfrm>
              <a:off x="1795" y="2756"/>
              <a:ext cx="515" cy="47"/>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72" name="任意多边形 44152"/>
            <p:cNvSpPr>
              <a:spLocks noEditPoints="1"/>
            </p:cNvSpPr>
            <p:nvPr/>
          </p:nvSpPr>
          <p:spPr>
            <a:xfrm>
              <a:off x="1795" y="2540"/>
              <a:ext cx="515" cy="192"/>
            </a:xfrm>
            <a:custGeom>
              <a:avLst/>
              <a:gdLst/>
              <a:ahLst/>
              <a:cxnLst/>
              <a:pathLst>
                <a:path w="515" h="192">
                  <a:moveTo>
                    <a:pt x="455" y="6"/>
                  </a:moveTo>
                  <a:lnTo>
                    <a:pt x="458" y="3"/>
                  </a:lnTo>
                  <a:lnTo>
                    <a:pt x="464" y="0"/>
                  </a:lnTo>
                  <a:lnTo>
                    <a:pt x="470" y="3"/>
                  </a:lnTo>
                  <a:lnTo>
                    <a:pt x="472" y="6"/>
                  </a:lnTo>
                  <a:lnTo>
                    <a:pt x="470" y="11"/>
                  </a:lnTo>
                  <a:lnTo>
                    <a:pt x="464" y="12"/>
                  </a:lnTo>
                  <a:lnTo>
                    <a:pt x="458" y="11"/>
                  </a:lnTo>
                  <a:lnTo>
                    <a:pt x="455" y="6"/>
                  </a:lnTo>
                  <a:close/>
                  <a:moveTo>
                    <a:pt x="387" y="6"/>
                  </a:moveTo>
                  <a:lnTo>
                    <a:pt x="388" y="3"/>
                  </a:lnTo>
                  <a:lnTo>
                    <a:pt x="394" y="0"/>
                  </a:lnTo>
                  <a:lnTo>
                    <a:pt x="400" y="3"/>
                  </a:lnTo>
                  <a:lnTo>
                    <a:pt x="404" y="6"/>
                  </a:lnTo>
                  <a:lnTo>
                    <a:pt x="400" y="11"/>
                  </a:lnTo>
                  <a:lnTo>
                    <a:pt x="394" y="12"/>
                  </a:lnTo>
                  <a:lnTo>
                    <a:pt x="388" y="11"/>
                  </a:lnTo>
                  <a:lnTo>
                    <a:pt x="387" y="6"/>
                  </a:lnTo>
                  <a:close/>
                  <a:moveTo>
                    <a:pt x="318" y="6"/>
                  </a:moveTo>
                  <a:lnTo>
                    <a:pt x="320" y="3"/>
                  </a:lnTo>
                  <a:lnTo>
                    <a:pt x="326" y="0"/>
                  </a:lnTo>
                  <a:lnTo>
                    <a:pt x="332" y="3"/>
                  </a:lnTo>
                  <a:lnTo>
                    <a:pt x="335" y="6"/>
                  </a:lnTo>
                  <a:lnTo>
                    <a:pt x="332" y="11"/>
                  </a:lnTo>
                  <a:lnTo>
                    <a:pt x="326" y="12"/>
                  </a:lnTo>
                  <a:lnTo>
                    <a:pt x="320" y="11"/>
                  </a:lnTo>
                  <a:lnTo>
                    <a:pt x="318" y="6"/>
                  </a:lnTo>
                  <a:close/>
                  <a:moveTo>
                    <a:pt x="248" y="6"/>
                  </a:moveTo>
                  <a:lnTo>
                    <a:pt x="252" y="3"/>
                  </a:lnTo>
                  <a:lnTo>
                    <a:pt x="258" y="0"/>
                  </a:lnTo>
                  <a:lnTo>
                    <a:pt x="264" y="3"/>
                  </a:lnTo>
                  <a:lnTo>
                    <a:pt x="266" y="6"/>
                  </a:lnTo>
                  <a:lnTo>
                    <a:pt x="264" y="11"/>
                  </a:lnTo>
                  <a:lnTo>
                    <a:pt x="258" y="12"/>
                  </a:lnTo>
                  <a:lnTo>
                    <a:pt x="252" y="11"/>
                  </a:lnTo>
                  <a:lnTo>
                    <a:pt x="248" y="6"/>
                  </a:lnTo>
                  <a:close/>
                  <a:moveTo>
                    <a:pt x="180" y="6"/>
                  </a:moveTo>
                  <a:lnTo>
                    <a:pt x="183" y="3"/>
                  </a:lnTo>
                  <a:lnTo>
                    <a:pt x="188" y="0"/>
                  </a:lnTo>
                  <a:lnTo>
                    <a:pt x="194" y="3"/>
                  </a:lnTo>
                  <a:lnTo>
                    <a:pt x="197" y="6"/>
                  </a:lnTo>
                  <a:lnTo>
                    <a:pt x="194" y="11"/>
                  </a:lnTo>
                  <a:lnTo>
                    <a:pt x="188" y="12"/>
                  </a:lnTo>
                  <a:lnTo>
                    <a:pt x="183" y="11"/>
                  </a:lnTo>
                  <a:lnTo>
                    <a:pt x="180" y="6"/>
                  </a:lnTo>
                  <a:close/>
                  <a:moveTo>
                    <a:pt x="112" y="6"/>
                  </a:moveTo>
                  <a:lnTo>
                    <a:pt x="114" y="3"/>
                  </a:lnTo>
                  <a:lnTo>
                    <a:pt x="120" y="0"/>
                  </a:lnTo>
                  <a:lnTo>
                    <a:pt x="126" y="3"/>
                  </a:lnTo>
                  <a:lnTo>
                    <a:pt x="129" y="6"/>
                  </a:lnTo>
                  <a:lnTo>
                    <a:pt x="126" y="11"/>
                  </a:lnTo>
                  <a:lnTo>
                    <a:pt x="120" y="12"/>
                  </a:lnTo>
                  <a:lnTo>
                    <a:pt x="114" y="11"/>
                  </a:lnTo>
                  <a:lnTo>
                    <a:pt x="112" y="6"/>
                  </a:lnTo>
                  <a:close/>
                  <a:moveTo>
                    <a:pt x="42" y="6"/>
                  </a:moveTo>
                  <a:lnTo>
                    <a:pt x="45" y="3"/>
                  </a:lnTo>
                  <a:lnTo>
                    <a:pt x="52" y="0"/>
                  </a:lnTo>
                  <a:lnTo>
                    <a:pt x="58" y="3"/>
                  </a:lnTo>
                  <a:lnTo>
                    <a:pt x="59" y="6"/>
                  </a:lnTo>
                  <a:lnTo>
                    <a:pt x="58" y="11"/>
                  </a:lnTo>
                  <a:lnTo>
                    <a:pt x="52" y="12"/>
                  </a:lnTo>
                  <a:lnTo>
                    <a:pt x="45" y="11"/>
                  </a:lnTo>
                  <a:lnTo>
                    <a:pt x="42" y="6"/>
                  </a:lnTo>
                  <a:close/>
                  <a:moveTo>
                    <a:pt x="69" y="192"/>
                  </a:moveTo>
                  <a:lnTo>
                    <a:pt x="103" y="192"/>
                  </a:lnTo>
                  <a:lnTo>
                    <a:pt x="103" y="0"/>
                  </a:lnTo>
                  <a:lnTo>
                    <a:pt x="69" y="0"/>
                  </a:lnTo>
                  <a:lnTo>
                    <a:pt x="69" y="192"/>
                  </a:lnTo>
                  <a:close/>
                  <a:moveTo>
                    <a:pt x="137" y="192"/>
                  </a:moveTo>
                  <a:lnTo>
                    <a:pt x="171" y="192"/>
                  </a:lnTo>
                  <a:lnTo>
                    <a:pt x="171" y="0"/>
                  </a:lnTo>
                  <a:lnTo>
                    <a:pt x="137" y="0"/>
                  </a:lnTo>
                  <a:lnTo>
                    <a:pt x="137" y="192"/>
                  </a:lnTo>
                  <a:close/>
                  <a:moveTo>
                    <a:pt x="207" y="192"/>
                  </a:moveTo>
                  <a:lnTo>
                    <a:pt x="241" y="192"/>
                  </a:lnTo>
                  <a:lnTo>
                    <a:pt x="241" y="0"/>
                  </a:lnTo>
                  <a:lnTo>
                    <a:pt x="207" y="0"/>
                  </a:lnTo>
                  <a:lnTo>
                    <a:pt x="207" y="192"/>
                  </a:lnTo>
                  <a:close/>
                  <a:moveTo>
                    <a:pt x="275" y="192"/>
                  </a:moveTo>
                  <a:lnTo>
                    <a:pt x="309" y="192"/>
                  </a:lnTo>
                  <a:lnTo>
                    <a:pt x="309" y="0"/>
                  </a:lnTo>
                  <a:lnTo>
                    <a:pt x="275" y="0"/>
                  </a:lnTo>
                  <a:lnTo>
                    <a:pt x="275" y="192"/>
                  </a:lnTo>
                  <a:close/>
                  <a:moveTo>
                    <a:pt x="343" y="192"/>
                  </a:moveTo>
                  <a:lnTo>
                    <a:pt x="377" y="192"/>
                  </a:lnTo>
                  <a:lnTo>
                    <a:pt x="377" y="0"/>
                  </a:lnTo>
                  <a:lnTo>
                    <a:pt x="343" y="0"/>
                  </a:lnTo>
                  <a:lnTo>
                    <a:pt x="343" y="192"/>
                  </a:lnTo>
                  <a:close/>
                  <a:moveTo>
                    <a:pt x="411" y="192"/>
                  </a:moveTo>
                  <a:lnTo>
                    <a:pt x="447" y="192"/>
                  </a:lnTo>
                  <a:lnTo>
                    <a:pt x="447" y="0"/>
                  </a:lnTo>
                  <a:lnTo>
                    <a:pt x="411" y="0"/>
                  </a:lnTo>
                  <a:lnTo>
                    <a:pt x="411" y="192"/>
                  </a:lnTo>
                  <a:close/>
                  <a:moveTo>
                    <a:pt x="481" y="192"/>
                  </a:moveTo>
                  <a:lnTo>
                    <a:pt x="515" y="192"/>
                  </a:lnTo>
                  <a:lnTo>
                    <a:pt x="515" y="0"/>
                  </a:lnTo>
                  <a:lnTo>
                    <a:pt x="481" y="0"/>
                  </a:lnTo>
                  <a:lnTo>
                    <a:pt x="481" y="192"/>
                  </a:lnTo>
                  <a:close/>
                  <a:moveTo>
                    <a:pt x="0" y="192"/>
                  </a:moveTo>
                  <a:lnTo>
                    <a:pt x="35" y="192"/>
                  </a:lnTo>
                  <a:lnTo>
                    <a:pt x="35" y="0"/>
                  </a:lnTo>
                  <a:lnTo>
                    <a:pt x="0" y="0"/>
                  </a:lnTo>
                  <a:lnTo>
                    <a:pt x="0" y="192"/>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73" name="任意多边形 44153"/>
            <p:cNvSpPr>
              <a:spLocks noEditPoints="1"/>
            </p:cNvSpPr>
            <p:nvPr/>
          </p:nvSpPr>
          <p:spPr>
            <a:xfrm>
              <a:off x="1812" y="2767"/>
              <a:ext cx="481" cy="24"/>
            </a:xfrm>
            <a:custGeom>
              <a:avLst/>
              <a:gdLst/>
              <a:ahLst/>
              <a:cxnLst/>
              <a:pathLst>
                <a:path w="481" h="24">
                  <a:moveTo>
                    <a:pt x="413" y="24"/>
                  </a:moveTo>
                  <a:lnTo>
                    <a:pt x="481" y="24"/>
                  </a:lnTo>
                  <a:lnTo>
                    <a:pt x="481" y="0"/>
                  </a:lnTo>
                  <a:lnTo>
                    <a:pt x="413" y="0"/>
                  </a:lnTo>
                  <a:lnTo>
                    <a:pt x="413" y="24"/>
                  </a:lnTo>
                  <a:close/>
                  <a:moveTo>
                    <a:pt x="309" y="24"/>
                  </a:moveTo>
                  <a:lnTo>
                    <a:pt x="377" y="24"/>
                  </a:lnTo>
                  <a:lnTo>
                    <a:pt x="377" y="0"/>
                  </a:lnTo>
                  <a:lnTo>
                    <a:pt x="309" y="0"/>
                  </a:lnTo>
                  <a:lnTo>
                    <a:pt x="309" y="24"/>
                  </a:lnTo>
                  <a:close/>
                  <a:moveTo>
                    <a:pt x="207" y="24"/>
                  </a:moveTo>
                  <a:lnTo>
                    <a:pt x="275" y="24"/>
                  </a:lnTo>
                  <a:lnTo>
                    <a:pt x="275" y="0"/>
                  </a:lnTo>
                  <a:lnTo>
                    <a:pt x="207" y="0"/>
                  </a:lnTo>
                  <a:lnTo>
                    <a:pt x="207" y="24"/>
                  </a:lnTo>
                  <a:close/>
                  <a:moveTo>
                    <a:pt x="103" y="24"/>
                  </a:moveTo>
                  <a:lnTo>
                    <a:pt x="171" y="24"/>
                  </a:lnTo>
                  <a:lnTo>
                    <a:pt x="171" y="0"/>
                  </a:lnTo>
                  <a:lnTo>
                    <a:pt x="103" y="0"/>
                  </a:lnTo>
                  <a:lnTo>
                    <a:pt x="103" y="24"/>
                  </a:lnTo>
                  <a:close/>
                  <a:moveTo>
                    <a:pt x="0" y="24"/>
                  </a:moveTo>
                  <a:lnTo>
                    <a:pt x="69" y="24"/>
                  </a:lnTo>
                  <a:lnTo>
                    <a:pt x="69" y="0"/>
                  </a:lnTo>
                  <a:lnTo>
                    <a:pt x="0" y="0"/>
                  </a:lnTo>
                  <a:lnTo>
                    <a:pt x="0" y="24"/>
                  </a:lnTo>
                  <a:close/>
                </a:path>
              </a:pathLst>
            </a:custGeom>
            <a:solidFill>
              <a:srgbClr val="FFFFFF"/>
            </a:solidFill>
            <a:ln w="4763" cap="flat" cmpd="sng">
              <a:solidFill>
                <a:srgbClr val="000000"/>
              </a:solidFill>
              <a:prstDash val="solid"/>
              <a:round/>
              <a:headEnd type="none" w="med" len="med"/>
              <a:tailEnd type="none" w="med" len="med"/>
            </a:ln>
          </p:spPr>
          <p:txBody>
            <a:bodyPr/>
            <a:p>
              <a:endParaRPr lang="zh-CN" altLang="en-US"/>
            </a:p>
          </p:txBody>
        </p:sp>
        <p:sp>
          <p:nvSpPr>
            <p:cNvPr id="23674" name="任意多边形 44154"/>
            <p:cNvSpPr>
              <a:spLocks noEditPoints="1"/>
            </p:cNvSpPr>
            <p:nvPr/>
          </p:nvSpPr>
          <p:spPr>
            <a:xfrm>
              <a:off x="208" y="1588"/>
              <a:ext cx="365" cy="286"/>
            </a:xfrm>
            <a:custGeom>
              <a:avLst/>
              <a:gdLst/>
              <a:ahLst/>
              <a:cxnLst/>
              <a:pathLst>
                <a:path w="365" h="286">
                  <a:moveTo>
                    <a:pt x="110" y="170"/>
                  </a:moveTo>
                  <a:lnTo>
                    <a:pt x="255" y="170"/>
                  </a:lnTo>
                  <a:lnTo>
                    <a:pt x="255" y="156"/>
                  </a:lnTo>
                  <a:lnTo>
                    <a:pt x="110" y="156"/>
                  </a:lnTo>
                  <a:lnTo>
                    <a:pt x="110" y="170"/>
                  </a:lnTo>
                  <a:close/>
                  <a:moveTo>
                    <a:pt x="37" y="156"/>
                  </a:moveTo>
                  <a:lnTo>
                    <a:pt x="330" y="156"/>
                  </a:lnTo>
                  <a:lnTo>
                    <a:pt x="330" y="0"/>
                  </a:lnTo>
                  <a:lnTo>
                    <a:pt x="37" y="0"/>
                  </a:lnTo>
                  <a:lnTo>
                    <a:pt x="37" y="156"/>
                  </a:lnTo>
                  <a:close/>
                  <a:moveTo>
                    <a:pt x="72" y="208"/>
                  </a:moveTo>
                  <a:lnTo>
                    <a:pt x="293" y="208"/>
                  </a:lnTo>
                  <a:lnTo>
                    <a:pt x="293" y="170"/>
                  </a:lnTo>
                  <a:lnTo>
                    <a:pt x="72" y="170"/>
                  </a:lnTo>
                  <a:lnTo>
                    <a:pt x="72" y="208"/>
                  </a:lnTo>
                  <a:close/>
                  <a:moveTo>
                    <a:pt x="274" y="208"/>
                  </a:moveTo>
                  <a:lnTo>
                    <a:pt x="107" y="208"/>
                  </a:lnTo>
                  <a:lnTo>
                    <a:pt x="0" y="208"/>
                  </a:lnTo>
                  <a:lnTo>
                    <a:pt x="0" y="286"/>
                  </a:lnTo>
                  <a:lnTo>
                    <a:pt x="365" y="286"/>
                  </a:lnTo>
                  <a:lnTo>
                    <a:pt x="365" y="208"/>
                  </a:lnTo>
                  <a:lnTo>
                    <a:pt x="274" y="208"/>
                  </a:lnTo>
                  <a:close/>
                </a:path>
              </a:pathLst>
            </a:custGeom>
            <a:solidFill>
              <a:srgbClr val="FFFF99"/>
            </a:solidFill>
            <a:ln w="14288" cap="flat" cmpd="sng">
              <a:solidFill>
                <a:srgbClr val="000000"/>
              </a:solidFill>
              <a:prstDash val="solid"/>
              <a:round/>
              <a:headEnd type="none" w="med" len="med"/>
              <a:tailEnd type="none" w="med" len="med"/>
            </a:ln>
          </p:spPr>
          <p:txBody>
            <a:bodyPr/>
            <a:p>
              <a:endParaRPr lang="zh-CN" altLang="en-US"/>
            </a:p>
          </p:txBody>
        </p:sp>
        <p:sp>
          <p:nvSpPr>
            <p:cNvPr id="23675" name="直接连接符 44155"/>
            <p:cNvSpPr/>
            <p:nvPr/>
          </p:nvSpPr>
          <p:spPr>
            <a:xfrm>
              <a:off x="327" y="1816"/>
              <a:ext cx="54" cy="1"/>
            </a:xfrm>
            <a:prstGeom prst="line">
              <a:avLst/>
            </a:prstGeom>
            <a:ln w="14288" cap="flat" cmpd="sng">
              <a:solidFill>
                <a:srgbClr val="000000"/>
              </a:solidFill>
              <a:prstDash val="solid"/>
              <a:round/>
              <a:headEnd type="none" w="med" len="med"/>
              <a:tailEnd type="none" w="med" len="med"/>
            </a:ln>
          </p:spPr>
        </p:sp>
        <p:sp>
          <p:nvSpPr>
            <p:cNvPr id="23676" name="任意多边形 44156"/>
            <p:cNvSpPr/>
            <p:nvPr/>
          </p:nvSpPr>
          <p:spPr>
            <a:xfrm>
              <a:off x="217" y="1804"/>
              <a:ext cx="28" cy="12"/>
            </a:xfrm>
            <a:custGeom>
              <a:avLst/>
              <a:gdLst/>
              <a:ahLst/>
              <a:cxnLst/>
              <a:pathLst>
                <a:path w="28" h="12">
                  <a:moveTo>
                    <a:pt x="0" y="6"/>
                  </a:moveTo>
                  <a:lnTo>
                    <a:pt x="3" y="2"/>
                  </a:lnTo>
                  <a:lnTo>
                    <a:pt x="9" y="0"/>
                  </a:lnTo>
                  <a:lnTo>
                    <a:pt x="18" y="0"/>
                  </a:lnTo>
                  <a:lnTo>
                    <a:pt x="25" y="2"/>
                  </a:lnTo>
                  <a:lnTo>
                    <a:pt x="28" y="6"/>
                  </a:lnTo>
                  <a:lnTo>
                    <a:pt x="25" y="9"/>
                  </a:lnTo>
                  <a:lnTo>
                    <a:pt x="18" y="12"/>
                  </a:lnTo>
                  <a:lnTo>
                    <a:pt x="9" y="12"/>
                  </a:lnTo>
                  <a:lnTo>
                    <a:pt x="3" y="9"/>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77" name="矩形 44157"/>
            <p:cNvSpPr/>
            <p:nvPr/>
          </p:nvSpPr>
          <p:spPr>
            <a:xfrm>
              <a:off x="280" y="1615"/>
              <a:ext cx="221" cy="104"/>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78" name="矩形 44158"/>
            <p:cNvSpPr/>
            <p:nvPr/>
          </p:nvSpPr>
          <p:spPr>
            <a:xfrm>
              <a:off x="217" y="1854"/>
              <a:ext cx="347" cy="14"/>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79" name="矩形 44159"/>
            <p:cNvSpPr/>
            <p:nvPr/>
          </p:nvSpPr>
          <p:spPr>
            <a:xfrm>
              <a:off x="528" y="1802"/>
              <a:ext cx="19" cy="21"/>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80" name="直接连接符 44160"/>
            <p:cNvSpPr/>
            <p:nvPr/>
          </p:nvSpPr>
          <p:spPr>
            <a:xfrm>
              <a:off x="208" y="1829"/>
              <a:ext cx="365" cy="1"/>
            </a:xfrm>
            <a:prstGeom prst="line">
              <a:avLst/>
            </a:prstGeom>
            <a:ln w="4763" cap="flat" cmpd="sng">
              <a:solidFill>
                <a:srgbClr val="000000"/>
              </a:solidFill>
              <a:prstDash val="solid"/>
              <a:round/>
              <a:headEnd type="none" w="med" len="med"/>
              <a:tailEnd type="none" w="med" len="med"/>
            </a:ln>
          </p:spPr>
        </p:sp>
        <p:sp>
          <p:nvSpPr>
            <p:cNvPr id="23681" name="直接连接符 44161"/>
            <p:cNvSpPr/>
            <p:nvPr/>
          </p:nvSpPr>
          <p:spPr>
            <a:xfrm>
              <a:off x="208" y="1842"/>
              <a:ext cx="365" cy="1"/>
            </a:xfrm>
            <a:prstGeom prst="line">
              <a:avLst/>
            </a:prstGeom>
            <a:ln w="4763" cap="flat" cmpd="sng">
              <a:solidFill>
                <a:srgbClr val="000000"/>
              </a:solidFill>
              <a:prstDash val="solid"/>
              <a:round/>
              <a:headEnd type="none" w="med" len="med"/>
              <a:tailEnd type="none" w="med" len="med"/>
            </a:ln>
          </p:spPr>
        </p:sp>
        <p:sp>
          <p:nvSpPr>
            <p:cNvPr id="23682" name="直接连接符 44162"/>
            <p:cNvSpPr/>
            <p:nvPr/>
          </p:nvSpPr>
          <p:spPr>
            <a:xfrm>
              <a:off x="318" y="1796"/>
              <a:ext cx="1" cy="33"/>
            </a:xfrm>
            <a:prstGeom prst="line">
              <a:avLst/>
            </a:prstGeom>
            <a:ln w="4763" cap="flat" cmpd="sng">
              <a:solidFill>
                <a:srgbClr val="000000"/>
              </a:solidFill>
              <a:prstDash val="solid"/>
              <a:round/>
              <a:headEnd type="none" w="med" len="med"/>
              <a:tailEnd type="none" w="med" len="med"/>
            </a:ln>
          </p:spPr>
        </p:sp>
        <p:sp>
          <p:nvSpPr>
            <p:cNvPr id="23683" name="直接连接符 44163"/>
            <p:cNvSpPr/>
            <p:nvPr/>
          </p:nvSpPr>
          <p:spPr>
            <a:xfrm>
              <a:off x="390" y="1796"/>
              <a:ext cx="1" cy="33"/>
            </a:xfrm>
            <a:prstGeom prst="line">
              <a:avLst/>
            </a:prstGeom>
            <a:ln w="4763" cap="flat" cmpd="sng">
              <a:solidFill>
                <a:srgbClr val="000000"/>
              </a:solidFill>
              <a:prstDash val="solid"/>
              <a:round/>
              <a:headEnd type="none" w="med" len="med"/>
              <a:tailEnd type="none" w="med" len="med"/>
            </a:ln>
          </p:spPr>
        </p:sp>
        <p:sp>
          <p:nvSpPr>
            <p:cNvPr id="23684" name="直接连接符 44164"/>
            <p:cNvSpPr/>
            <p:nvPr/>
          </p:nvSpPr>
          <p:spPr>
            <a:xfrm flipV="1">
              <a:off x="428" y="1796"/>
              <a:ext cx="1" cy="33"/>
            </a:xfrm>
            <a:prstGeom prst="line">
              <a:avLst/>
            </a:prstGeom>
            <a:ln w="4763" cap="flat" cmpd="sng">
              <a:solidFill>
                <a:srgbClr val="000000"/>
              </a:solidFill>
              <a:prstDash val="solid"/>
              <a:round/>
              <a:headEnd type="none" w="med" len="med"/>
              <a:tailEnd type="none" w="med" len="med"/>
            </a:ln>
          </p:spPr>
        </p:sp>
        <p:sp>
          <p:nvSpPr>
            <p:cNvPr id="23685" name="直接连接符 44165"/>
            <p:cNvSpPr/>
            <p:nvPr/>
          </p:nvSpPr>
          <p:spPr>
            <a:xfrm>
              <a:off x="501" y="1796"/>
              <a:ext cx="1" cy="33"/>
            </a:xfrm>
            <a:prstGeom prst="line">
              <a:avLst/>
            </a:prstGeom>
            <a:ln w="4763" cap="flat" cmpd="sng">
              <a:solidFill>
                <a:srgbClr val="000000"/>
              </a:solidFill>
              <a:prstDash val="solid"/>
              <a:round/>
              <a:headEnd type="none" w="med" len="med"/>
              <a:tailEnd type="none" w="med" len="med"/>
            </a:ln>
          </p:spPr>
        </p:sp>
        <p:sp>
          <p:nvSpPr>
            <p:cNvPr id="23686" name="任意多边形 44166"/>
            <p:cNvSpPr>
              <a:spLocks noEditPoints="1"/>
            </p:cNvSpPr>
            <p:nvPr/>
          </p:nvSpPr>
          <p:spPr>
            <a:xfrm>
              <a:off x="390" y="1725"/>
              <a:ext cx="366" cy="286"/>
            </a:xfrm>
            <a:custGeom>
              <a:avLst/>
              <a:gdLst/>
              <a:ahLst/>
              <a:cxnLst/>
              <a:pathLst>
                <a:path w="366" h="286">
                  <a:moveTo>
                    <a:pt x="111" y="168"/>
                  </a:moveTo>
                  <a:lnTo>
                    <a:pt x="258" y="168"/>
                  </a:lnTo>
                  <a:lnTo>
                    <a:pt x="258" y="156"/>
                  </a:lnTo>
                  <a:lnTo>
                    <a:pt x="111" y="156"/>
                  </a:lnTo>
                  <a:lnTo>
                    <a:pt x="111" y="168"/>
                  </a:lnTo>
                  <a:close/>
                  <a:moveTo>
                    <a:pt x="38" y="156"/>
                  </a:moveTo>
                  <a:lnTo>
                    <a:pt x="331" y="156"/>
                  </a:lnTo>
                  <a:lnTo>
                    <a:pt x="331" y="0"/>
                  </a:lnTo>
                  <a:lnTo>
                    <a:pt x="38" y="0"/>
                  </a:lnTo>
                  <a:lnTo>
                    <a:pt x="38" y="156"/>
                  </a:lnTo>
                  <a:close/>
                  <a:moveTo>
                    <a:pt x="73" y="208"/>
                  </a:moveTo>
                  <a:lnTo>
                    <a:pt x="294" y="208"/>
                  </a:lnTo>
                  <a:lnTo>
                    <a:pt x="294" y="168"/>
                  </a:lnTo>
                  <a:lnTo>
                    <a:pt x="73" y="168"/>
                  </a:lnTo>
                  <a:lnTo>
                    <a:pt x="73" y="208"/>
                  </a:lnTo>
                  <a:close/>
                  <a:moveTo>
                    <a:pt x="275" y="208"/>
                  </a:moveTo>
                  <a:lnTo>
                    <a:pt x="107" y="208"/>
                  </a:lnTo>
                  <a:lnTo>
                    <a:pt x="0" y="208"/>
                  </a:lnTo>
                  <a:lnTo>
                    <a:pt x="0" y="286"/>
                  </a:lnTo>
                  <a:lnTo>
                    <a:pt x="366" y="286"/>
                  </a:lnTo>
                  <a:lnTo>
                    <a:pt x="366" y="208"/>
                  </a:lnTo>
                  <a:lnTo>
                    <a:pt x="275" y="20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87" name="直接连接符 44167"/>
            <p:cNvSpPr/>
            <p:nvPr/>
          </p:nvSpPr>
          <p:spPr>
            <a:xfrm>
              <a:off x="510" y="1953"/>
              <a:ext cx="54" cy="1"/>
            </a:xfrm>
            <a:prstGeom prst="line">
              <a:avLst/>
            </a:prstGeom>
            <a:ln w="14288" cap="flat" cmpd="sng">
              <a:solidFill>
                <a:srgbClr val="000000"/>
              </a:solidFill>
              <a:prstDash val="solid"/>
              <a:round/>
              <a:headEnd type="none" w="med" len="med"/>
              <a:tailEnd type="none" w="med" len="med"/>
            </a:ln>
          </p:spPr>
        </p:sp>
        <p:sp>
          <p:nvSpPr>
            <p:cNvPr id="23688" name="任意多边形 44168"/>
            <p:cNvSpPr/>
            <p:nvPr/>
          </p:nvSpPr>
          <p:spPr>
            <a:xfrm>
              <a:off x="400" y="1939"/>
              <a:ext cx="28" cy="12"/>
            </a:xfrm>
            <a:custGeom>
              <a:avLst/>
              <a:gdLst/>
              <a:ahLst/>
              <a:cxnLst/>
              <a:pathLst>
                <a:path w="28" h="12">
                  <a:moveTo>
                    <a:pt x="0" y="6"/>
                  </a:moveTo>
                  <a:lnTo>
                    <a:pt x="3" y="3"/>
                  </a:lnTo>
                  <a:lnTo>
                    <a:pt x="9" y="0"/>
                  </a:lnTo>
                  <a:lnTo>
                    <a:pt x="18" y="0"/>
                  </a:lnTo>
                  <a:lnTo>
                    <a:pt x="25" y="3"/>
                  </a:lnTo>
                  <a:lnTo>
                    <a:pt x="28" y="6"/>
                  </a:lnTo>
                  <a:lnTo>
                    <a:pt x="25" y="10"/>
                  </a:lnTo>
                  <a:lnTo>
                    <a:pt x="18" y="12"/>
                  </a:lnTo>
                  <a:lnTo>
                    <a:pt x="9" y="12"/>
                  </a:lnTo>
                  <a:lnTo>
                    <a:pt x="3" y="10"/>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89" name="矩形 44169"/>
            <p:cNvSpPr/>
            <p:nvPr/>
          </p:nvSpPr>
          <p:spPr>
            <a:xfrm>
              <a:off x="463" y="1750"/>
              <a:ext cx="221" cy="104"/>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90" name="矩形 44170"/>
            <p:cNvSpPr/>
            <p:nvPr/>
          </p:nvSpPr>
          <p:spPr>
            <a:xfrm>
              <a:off x="400" y="1991"/>
              <a:ext cx="349" cy="14"/>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91" name="矩形 44171"/>
            <p:cNvSpPr/>
            <p:nvPr/>
          </p:nvSpPr>
          <p:spPr>
            <a:xfrm>
              <a:off x="711" y="1939"/>
              <a:ext cx="19" cy="20"/>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692" name="直接连接符 44172"/>
            <p:cNvSpPr/>
            <p:nvPr/>
          </p:nvSpPr>
          <p:spPr>
            <a:xfrm>
              <a:off x="390" y="1965"/>
              <a:ext cx="366" cy="1"/>
            </a:xfrm>
            <a:prstGeom prst="line">
              <a:avLst/>
            </a:prstGeom>
            <a:ln w="4763" cap="flat" cmpd="sng">
              <a:solidFill>
                <a:srgbClr val="000000"/>
              </a:solidFill>
              <a:prstDash val="solid"/>
              <a:round/>
              <a:headEnd type="none" w="med" len="med"/>
              <a:tailEnd type="none" w="med" len="med"/>
            </a:ln>
          </p:spPr>
        </p:sp>
        <p:sp>
          <p:nvSpPr>
            <p:cNvPr id="23693" name="直接连接符 44173"/>
            <p:cNvSpPr/>
            <p:nvPr/>
          </p:nvSpPr>
          <p:spPr>
            <a:xfrm>
              <a:off x="390" y="1978"/>
              <a:ext cx="366" cy="1"/>
            </a:xfrm>
            <a:prstGeom prst="line">
              <a:avLst/>
            </a:prstGeom>
            <a:ln w="4763" cap="flat" cmpd="sng">
              <a:solidFill>
                <a:srgbClr val="000000"/>
              </a:solidFill>
              <a:prstDash val="solid"/>
              <a:round/>
              <a:headEnd type="none" w="med" len="med"/>
              <a:tailEnd type="none" w="med" len="med"/>
            </a:ln>
          </p:spPr>
        </p:sp>
        <p:sp>
          <p:nvSpPr>
            <p:cNvPr id="23694" name="直接连接符 44174"/>
            <p:cNvSpPr/>
            <p:nvPr/>
          </p:nvSpPr>
          <p:spPr>
            <a:xfrm>
              <a:off x="501" y="1933"/>
              <a:ext cx="1" cy="32"/>
            </a:xfrm>
            <a:prstGeom prst="line">
              <a:avLst/>
            </a:prstGeom>
            <a:ln w="4763" cap="flat" cmpd="sng">
              <a:solidFill>
                <a:srgbClr val="000000"/>
              </a:solidFill>
              <a:prstDash val="solid"/>
              <a:round/>
              <a:headEnd type="none" w="med" len="med"/>
              <a:tailEnd type="none" w="med" len="med"/>
            </a:ln>
          </p:spPr>
        </p:sp>
        <p:sp>
          <p:nvSpPr>
            <p:cNvPr id="23695" name="直接连接符 44175"/>
            <p:cNvSpPr/>
            <p:nvPr/>
          </p:nvSpPr>
          <p:spPr>
            <a:xfrm>
              <a:off x="573" y="1933"/>
              <a:ext cx="1" cy="32"/>
            </a:xfrm>
            <a:prstGeom prst="line">
              <a:avLst/>
            </a:prstGeom>
            <a:ln w="4763" cap="flat" cmpd="sng">
              <a:solidFill>
                <a:srgbClr val="000000"/>
              </a:solidFill>
              <a:prstDash val="solid"/>
              <a:round/>
              <a:headEnd type="none" w="med" len="med"/>
              <a:tailEnd type="none" w="med" len="med"/>
            </a:ln>
          </p:spPr>
        </p:sp>
        <p:sp>
          <p:nvSpPr>
            <p:cNvPr id="23696" name="直接连接符 44176"/>
            <p:cNvSpPr/>
            <p:nvPr/>
          </p:nvSpPr>
          <p:spPr>
            <a:xfrm flipV="1">
              <a:off x="611" y="1933"/>
              <a:ext cx="1" cy="32"/>
            </a:xfrm>
            <a:prstGeom prst="line">
              <a:avLst/>
            </a:prstGeom>
            <a:ln w="4763" cap="flat" cmpd="sng">
              <a:solidFill>
                <a:srgbClr val="000000"/>
              </a:solidFill>
              <a:prstDash val="solid"/>
              <a:round/>
              <a:headEnd type="none" w="med" len="med"/>
              <a:tailEnd type="none" w="med" len="med"/>
            </a:ln>
          </p:spPr>
        </p:sp>
        <p:sp>
          <p:nvSpPr>
            <p:cNvPr id="23697" name="直接连接符 44177"/>
            <p:cNvSpPr/>
            <p:nvPr/>
          </p:nvSpPr>
          <p:spPr>
            <a:xfrm>
              <a:off x="684" y="1933"/>
              <a:ext cx="1" cy="32"/>
            </a:xfrm>
            <a:prstGeom prst="line">
              <a:avLst/>
            </a:prstGeom>
            <a:ln w="4763" cap="flat" cmpd="sng">
              <a:solidFill>
                <a:srgbClr val="000000"/>
              </a:solidFill>
              <a:prstDash val="solid"/>
              <a:round/>
              <a:headEnd type="none" w="med" len="med"/>
              <a:tailEnd type="none" w="med" len="med"/>
            </a:ln>
          </p:spPr>
        </p:sp>
        <p:sp>
          <p:nvSpPr>
            <p:cNvPr id="23698" name="任意多边形 44178"/>
            <p:cNvSpPr>
              <a:spLocks noEditPoints="1"/>
            </p:cNvSpPr>
            <p:nvPr/>
          </p:nvSpPr>
          <p:spPr>
            <a:xfrm>
              <a:off x="549" y="1861"/>
              <a:ext cx="366" cy="286"/>
            </a:xfrm>
            <a:custGeom>
              <a:avLst/>
              <a:gdLst/>
              <a:ahLst/>
              <a:cxnLst/>
              <a:pathLst>
                <a:path w="366" h="286">
                  <a:moveTo>
                    <a:pt x="108" y="169"/>
                  </a:moveTo>
                  <a:lnTo>
                    <a:pt x="256" y="169"/>
                  </a:lnTo>
                  <a:lnTo>
                    <a:pt x="256" y="156"/>
                  </a:lnTo>
                  <a:lnTo>
                    <a:pt x="108" y="156"/>
                  </a:lnTo>
                  <a:lnTo>
                    <a:pt x="108" y="169"/>
                  </a:lnTo>
                  <a:close/>
                  <a:moveTo>
                    <a:pt x="35" y="156"/>
                  </a:moveTo>
                  <a:lnTo>
                    <a:pt x="328" y="156"/>
                  </a:lnTo>
                  <a:lnTo>
                    <a:pt x="328" y="0"/>
                  </a:lnTo>
                  <a:lnTo>
                    <a:pt x="35" y="0"/>
                  </a:lnTo>
                  <a:lnTo>
                    <a:pt x="35" y="156"/>
                  </a:lnTo>
                  <a:close/>
                  <a:moveTo>
                    <a:pt x="73" y="208"/>
                  </a:moveTo>
                  <a:lnTo>
                    <a:pt x="291" y="208"/>
                  </a:lnTo>
                  <a:lnTo>
                    <a:pt x="291" y="169"/>
                  </a:lnTo>
                  <a:lnTo>
                    <a:pt x="73" y="169"/>
                  </a:lnTo>
                  <a:lnTo>
                    <a:pt x="73" y="208"/>
                  </a:lnTo>
                  <a:close/>
                  <a:moveTo>
                    <a:pt x="274" y="208"/>
                  </a:moveTo>
                  <a:lnTo>
                    <a:pt x="105" y="208"/>
                  </a:lnTo>
                  <a:lnTo>
                    <a:pt x="0" y="208"/>
                  </a:lnTo>
                  <a:lnTo>
                    <a:pt x="0" y="286"/>
                  </a:lnTo>
                  <a:lnTo>
                    <a:pt x="366" y="286"/>
                  </a:lnTo>
                  <a:lnTo>
                    <a:pt x="366" y="208"/>
                  </a:lnTo>
                  <a:lnTo>
                    <a:pt x="274" y="20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699" name="直接连接符 44179"/>
            <p:cNvSpPr/>
            <p:nvPr/>
          </p:nvSpPr>
          <p:spPr>
            <a:xfrm>
              <a:off x="667" y="2088"/>
              <a:ext cx="55" cy="1"/>
            </a:xfrm>
            <a:prstGeom prst="line">
              <a:avLst/>
            </a:prstGeom>
            <a:ln w="14288" cap="flat" cmpd="sng">
              <a:solidFill>
                <a:srgbClr val="000000"/>
              </a:solidFill>
              <a:prstDash val="solid"/>
              <a:round/>
              <a:headEnd type="none" w="med" len="med"/>
              <a:tailEnd type="none" w="med" len="med"/>
            </a:ln>
          </p:spPr>
        </p:sp>
        <p:sp>
          <p:nvSpPr>
            <p:cNvPr id="23700" name="任意多边形 44180"/>
            <p:cNvSpPr/>
            <p:nvPr/>
          </p:nvSpPr>
          <p:spPr>
            <a:xfrm>
              <a:off x="556" y="2076"/>
              <a:ext cx="28" cy="12"/>
            </a:xfrm>
            <a:custGeom>
              <a:avLst/>
              <a:gdLst/>
              <a:ahLst/>
              <a:cxnLst/>
              <a:pathLst>
                <a:path w="28" h="12">
                  <a:moveTo>
                    <a:pt x="0" y="6"/>
                  </a:moveTo>
                  <a:lnTo>
                    <a:pt x="4" y="3"/>
                  </a:lnTo>
                  <a:lnTo>
                    <a:pt x="11" y="0"/>
                  </a:lnTo>
                  <a:lnTo>
                    <a:pt x="19" y="0"/>
                  </a:lnTo>
                  <a:lnTo>
                    <a:pt x="25" y="3"/>
                  </a:lnTo>
                  <a:lnTo>
                    <a:pt x="28" y="6"/>
                  </a:lnTo>
                  <a:lnTo>
                    <a:pt x="25" y="10"/>
                  </a:lnTo>
                  <a:lnTo>
                    <a:pt x="19" y="12"/>
                  </a:lnTo>
                  <a:lnTo>
                    <a:pt x="11" y="12"/>
                  </a:lnTo>
                  <a:lnTo>
                    <a:pt x="4" y="10"/>
                  </a:lnTo>
                  <a:lnTo>
                    <a:pt x="0" y="6"/>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a:p>
          </p:txBody>
        </p:sp>
        <p:sp>
          <p:nvSpPr>
            <p:cNvPr id="23701" name="矩形 44181"/>
            <p:cNvSpPr/>
            <p:nvPr/>
          </p:nvSpPr>
          <p:spPr>
            <a:xfrm>
              <a:off x="622" y="1887"/>
              <a:ext cx="218" cy="104"/>
            </a:xfrm>
            <a:prstGeom prst="rect">
              <a:avLst/>
            </a:prstGeom>
            <a:solidFill>
              <a:srgbClr val="FFFF99"/>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702" name="矩形 44182"/>
            <p:cNvSpPr/>
            <p:nvPr/>
          </p:nvSpPr>
          <p:spPr>
            <a:xfrm>
              <a:off x="556" y="2127"/>
              <a:ext cx="349" cy="13"/>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703" name="矩形 44183"/>
            <p:cNvSpPr/>
            <p:nvPr/>
          </p:nvSpPr>
          <p:spPr>
            <a:xfrm>
              <a:off x="868" y="2075"/>
              <a:ext cx="19" cy="21"/>
            </a:xfrm>
            <a:prstGeom prst="rect">
              <a:avLst/>
            </a:prstGeom>
            <a:solidFill>
              <a:srgbClr val="FFFFFF"/>
            </a:solidFill>
            <a:ln w="4763"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3704" name="直接连接符 44184"/>
            <p:cNvSpPr/>
            <p:nvPr/>
          </p:nvSpPr>
          <p:spPr>
            <a:xfrm>
              <a:off x="549" y="2102"/>
              <a:ext cx="366" cy="1"/>
            </a:xfrm>
            <a:prstGeom prst="line">
              <a:avLst/>
            </a:prstGeom>
            <a:ln w="4763" cap="flat" cmpd="sng">
              <a:solidFill>
                <a:srgbClr val="000000"/>
              </a:solidFill>
              <a:prstDash val="solid"/>
              <a:round/>
              <a:headEnd type="none" w="med" len="med"/>
              <a:tailEnd type="none" w="med" len="med"/>
            </a:ln>
          </p:spPr>
        </p:sp>
        <p:sp>
          <p:nvSpPr>
            <p:cNvPr id="23705" name="直接连接符 44185"/>
            <p:cNvSpPr/>
            <p:nvPr/>
          </p:nvSpPr>
          <p:spPr>
            <a:xfrm>
              <a:off x="549" y="2115"/>
              <a:ext cx="366" cy="1"/>
            </a:xfrm>
            <a:prstGeom prst="line">
              <a:avLst/>
            </a:prstGeom>
            <a:ln w="4763" cap="flat" cmpd="sng">
              <a:solidFill>
                <a:srgbClr val="000000"/>
              </a:solidFill>
              <a:prstDash val="solid"/>
              <a:round/>
              <a:headEnd type="none" w="med" len="med"/>
              <a:tailEnd type="none" w="med" len="med"/>
            </a:ln>
          </p:spPr>
        </p:sp>
        <p:sp>
          <p:nvSpPr>
            <p:cNvPr id="23706" name="直接连接符 44186"/>
            <p:cNvSpPr/>
            <p:nvPr/>
          </p:nvSpPr>
          <p:spPr>
            <a:xfrm>
              <a:off x="657" y="2069"/>
              <a:ext cx="1" cy="33"/>
            </a:xfrm>
            <a:prstGeom prst="line">
              <a:avLst/>
            </a:prstGeom>
            <a:ln w="4763" cap="flat" cmpd="sng">
              <a:solidFill>
                <a:srgbClr val="000000"/>
              </a:solidFill>
              <a:prstDash val="solid"/>
              <a:round/>
              <a:headEnd type="none" w="med" len="med"/>
              <a:tailEnd type="none" w="med" len="med"/>
            </a:ln>
          </p:spPr>
        </p:sp>
        <p:sp>
          <p:nvSpPr>
            <p:cNvPr id="23707" name="直接连接符 44187"/>
            <p:cNvSpPr/>
            <p:nvPr/>
          </p:nvSpPr>
          <p:spPr>
            <a:xfrm>
              <a:off x="732" y="2069"/>
              <a:ext cx="1" cy="33"/>
            </a:xfrm>
            <a:prstGeom prst="line">
              <a:avLst/>
            </a:prstGeom>
            <a:ln w="4763" cap="flat" cmpd="sng">
              <a:solidFill>
                <a:srgbClr val="000000"/>
              </a:solidFill>
              <a:prstDash val="solid"/>
              <a:round/>
              <a:headEnd type="none" w="med" len="med"/>
              <a:tailEnd type="none" w="med" len="med"/>
            </a:ln>
          </p:spPr>
        </p:sp>
        <p:sp>
          <p:nvSpPr>
            <p:cNvPr id="23708" name="直接连接符 44188"/>
            <p:cNvSpPr/>
            <p:nvPr/>
          </p:nvSpPr>
          <p:spPr>
            <a:xfrm flipV="1">
              <a:off x="767" y="2069"/>
              <a:ext cx="1" cy="33"/>
            </a:xfrm>
            <a:prstGeom prst="line">
              <a:avLst/>
            </a:prstGeom>
            <a:ln w="4763" cap="flat" cmpd="sng">
              <a:solidFill>
                <a:srgbClr val="000000"/>
              </a:solidFill>
              <a:prstDash val="solid"/>
              <a:round/>
              <a:headEnd type="none" w="med" len="med"/>
              <a:tailEnd type="none" w="med" len="med"/>
            </a:ln>
          </p:spPr>
        </p:sp>
        <p:sp>
          <p:nvSpPr>
            <p:cNvPr id="23709" name="直接连接符 44189"/>
            <p:cNvSpPr/>
            <p:nvPr/>
          </p:nvSpPr>
          <p:spPr>
            <a:xfrm>
              <a:off x="840" y="2069"/>
              <a:ext cx="1" cy="33"/>
            </a:xfrm>
            <a:prstGeom prst="line">
              <a:avLst/>
            </a:prstGeom>
            <a:ln w="4763" cap="flat" cmpd="sng">
              <a:solidFill>
                <a:srgbClr val="000000"/>
              </a:solidFill>
              <a:prstDash val="solid"/>
              <a:round/>
              <a:headEnd type="none" w="med" len="med"/>
              <a:tailEnd type="none" w="med" len="med"/>
            </a:ln>
          </p:spPr>
        </p:sp>
        <p:sp>
          <p:nvSpPr>
            <p:cNvPr id="23710" name="矩形 44190"/>
            <p:cNvSpPr/>
            <p:nvPr/>
          </p:nvSpPr>
          <p:spPr>
            <a:xfrm>
              <a:off x="516" y="2208"/>
              <a:ext cx="508" cy="293"/>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11" name="直接连接符 44191"/>
            <p:cNvSpPr/>
            <p:nvPr/>
          </p:nvSpPr>
          <p:spPr>
            <a:xfrm flipH="1">
              <a:off x="1704" y="1854"/>
              <a:ext cx="1718" cy="14"/>
            </a:xfrm>
            <a:prstGeom prst="line">
              <a:avLst/>
            </a:prstGeom>
            <a:ln w="14288" cap="flat" cmpd="sng">
              <a:solidFill>
                <a:srgbClr val="000000"/>
              </a:solidFill>
              <a:prstDash val="solid"/>
              <a:round/>
              <a:headEnd type="none" w="med" len="med"/>
              <a:tailEnd type="none" w="med" len="med"/>
            </a:ln>
          </p:spPr>
        </p:sp>
        <p:sp>
          <p:nvSpPr>
            <p:cNvPr id="23712" name="直接连接符 44192"/>
            <p:cNvSpPr/>
            <p:nvPr/>
          </p:nvSpPr>
          <p:spPr>
            <a:xfrm>
              <a:off x="2901" y="1426"/>
              <a:ext cx="659" cy="286"/>
            </a:xfrm>
            <a:prstGeom prst="line">
              <a:avLst/>
            </a:prstGeom>
            <a:ln w="14288" cap="flat" cmpd="sng">
              <a:solidFill>
                <a:srgbClr val="000000"/>
              </a:solidFill>
              <a:prstDash val="solid"/>
              <a:round/>
              <a:headEnd type="none" w="med" len="med"/>
              <a:tailEnd type="none" w="med" len="med"/>
            </a:ln>
          </p:spPr>
        </p:sp>
        <p:sp>
          <p:nvSpPr>
            <p:cNvPr id="23713" name="直接连接符 44193"/>
            <p:cNvSpPr/>
            <p:nvPr/>
          </p:nvSpPr>
          <p:spPr>
            <a:xfrm flipV="1">
              <a:off x="3523" y="1997"/>
              <a:ext cx="174" cy="396"/>
            </a:xfrm>
            <a:prstGeom prst="line">
              <a:avLst/>
            </a:prstGeom>
            <a:ln w="14288" cap="flat" cmpd="sng">
              <a:solidFill>
                <a:srgbClr val="000000"/>
              </a:solidFill>
              <a:prstDash val="solid"/>
              <a:round/>
              <a:headEnd type="none" w="med" len="med"/>
              <a:tailEnd type="none" w="med" len="med"/>
            </a:ln>
          </p:spPr>
        </p:sp>
        <p:sp>
          <p:nvSpPr>
            <p:cNvPr id="23714" name="直接连接符 44194"/>
            <p:cNvSpPr/>
            <p:nvPr/>
          </p:nvSpPr>
          <p:spPr>
            <a:xfrm flipV="1">
              <a:off x="2327" y="2536"/>
              <a:ext cx="920" cy="136"/>
            </a:xfrm>
            <a:prstGeom prst="line">
              <a:avLst/>
            </a:prstGeom>
            <a:ln w="14288" cap="flat" cmpd="sng">
              <a:solidFill>
                <a:srgbClr val="000000"/>
              </a:solidFill>
              <a:prstDash val="solid"/>
              <a:round/>
              <a:headEnd type="none" w="med" len="med"/>
              <a:tailEnd type="none" w="med" len="med"/>
            </a:ln>
          </p:spPr>
        </p:sp>
        <p:sp>
          <p:nvSpPr>
            <p:cNvPr id="23715" name="直接连接符 44195"/>
            <p:cNvSpPr/>
            <p:nvPr/>
          </p:nvSpPr>
          <p:spPr>
            <a:xfrm flipH="1" flipV="1">
              <a:off x="2627" y="1569"/>
              <a:ext cx="758" cy="824"/>
            </a:xfrm>
            <a:prstGeom prst="line">
              <a:avLst/>
            </a:prstGeom>
            <a:ln w="14288" cap="flat" cmpd="sng">
              <a:solidFill>
                <a:srgbClr val="000000"/>
              </a:solidFill>
              <a:prstDash val="solid"/>
              <a:round/>
              <a:headEnd type="none" w="med" len="med"/>
              <a:tailEnd type="none" w="med" len="med"/>
            </a:ln>
          </p:spPr>
        </p:sp>
        <p:sp>
          <p:nvSpPr>
            <p:cNvPr id="23716" name="直接连接符 44196"/>
            <p:cNvSpPr/>
            <p:nvPr/>
          </p:nvSpPr>
          <p:spPr>
            <a:xfrm flipH="1" flipV="1">
              <a:off x="1704" y="1868"/>
              <a:ext cx="1543" cy="668"/>
            </a:xfrm>
            <a:prstGeom prst="line">
              <a:avLst/>
            </a:prstGeom>
            <a:ln w="14288" cap="flat" cmpd="sng">
              <a:solidFill>
                <a:srgbClr val="000000"/>
              </a:solidFill>
              <a:prstDash val="solid"/>
              <a:round/>
              <a:headEnd type="none" w="med" len="med"/>
              <a:tailEnd type="none" w="med" len="med"/>
            </a:ln>
          </p:spPr>
        </p:sp>
        <p:sp>
          <p:nvSpPr>
            <p:cNvPr id="23717" name="直接连接符 44197"/>
            <p:cNvSpPr/>
            <p:nvPr/>
          </p:nvSpPr>
          <p:spPr>
            <a:xfrm>
              <a:off x="2765" y="1283"/>
              <a:ext cx="400" cy="32"/>
            </a:xfrm>
            <a:prstGeom prst="line">
              <a:avLst/>
            </a:prstGeom>
            <a:ln w="14288" cap="flat" cmpd="sng">
              <a:solidFill>
                <a:srgbClr val="000000"/>
              </a:solidFill>
              <a:prstDash val="solid"/>
              <a:round/>
              <a:headEnd type="none" w="med" len="med"/>
              <a:tailEnd type="none" w="med" len="med"/>
            </a:ln>
          </p:spPr>
        </p:sp>
        <p:sp>
          <p:nvSpPr>
            <p:cNvPr id="23718" name="直接连接符 44198"/>
            <p:cNvSpPr/>
            <p:nvPr/>
          </p:nvSpPr>
          <p:spPr>
            <a:xfrm flipH="1">
              <a:off x="2310" y="1283"/>
              <a:ext cx="179" cy="46"/>
            </a:xfrm>
            <a:prstGeom prst="line">
              <a:avLst/>
            </a:prstGeom>
            <a:ln w="14288" cap="flat" cmpd="sng">
              <a:solidFill>
                <a:srgbClr val="000000"/>
              </a:solidFill>
              <a:prstDash val="solid"/>
              <a:round/>
              <a:headEnd type="none" w="med" len="med"/>
              <a:tailEnd type="none" w="med" len="med"/>
            </a:ln>
          </p:spPr>
        </p:sp>
        <p:sp>
          <p:nvSpPr>
            <p:cNvPr id="23719" name="直接连接符 44199"/>
            <p:cNvSpPr/>
            <p:nvPr/>
          </p:nvSpPr>
          <p:spPr>
            <a:xfrm>
              <a:off x="3971" y="1854"/>
              <a:ext cx="599" cy="232"/>
            </a:xfrm>
            <a:prstGeom prst="line">
              <a:avLst/>
            </a:prstGeom>
            <a:ln w="14288" cap="flat" cmpd="sng">
              <a:solidFill>
                <a:srgbClr val="000000"/>
              </a:solidFill>
              <a:prstDash val="solid"/>
              <a:round/>
              <a:headEnd type="none" w="med" len="med"/>
              <a:tailEnd type="none" w="med" len="med"/>
            </a:ln>
          </p:spPr>
        </p:sp>
        <p:sp>
          <p:nvSpPr>
            <p:cNvPr id="23720" name="直接连接符 44200"/>
            <p:cNvSpPr/>
            <p:nvPr/>
          </p:nvSpPr>
          <p:spPr>
            <a:xfrm flipH="1">
              <a:off x="3971" y="1541"/>
              <a:ext cx="599" cy="313"/>
            </a:xfrm>
            <a:prstGeom prst="line">
              <a:avLst/>
            </a:prstGeom>
            <a:ln w="14288" cap="flat" cmpd="sng">
              <a:solidFill>
                <a:srgbClr val="000000"/>
              </a:solidFill>
              <a:prstDash val="solid"/>
              <a:round/>
              <a:headEnd type="none" w="med" len="med"/>
              <a:tailEnd type="none" w="med" len="med"/>
            </a:ln>
          </p:spPr>
        </p:sp>
        <p:sp>
          <p:nvSpPr>
            <p:cNvPr id="23721" name="直接连接符 44201"/>
            <p:cNvSpPr/>
            <p:nvPr/>
          </p:nvSpPr>
          <p:spPr>
            <a:xfrm flipH="1" flipV="1">
              <a:off x="3523" y="2678"/>
              <a:ext cx="854" cy="512"/>
            </a:xfrm>
            <a:prstGeom prst="line">
              <a:avLst/>
            </a:prstGeom>
            <a:ln w="14288" cap="flat" cmpd="sng">
              <a:solidFill>
                <a:srgbClr val="000000"/>
              </a:solidFill>
              <a:prstDash val="solid"/>
              <a:round/>
              <a:headEnd type="none" w="med" len="med"/>
              <a:tailEnd type="none" w="med" len="med"/>
            </a:ln>
          </p:spPr>
        </p:sp>
        <p:sp>
          <p:nvSpPr>
            <p:cNvPr id="23722" name="直接连接符 44202"/>
            <p:cNvSpPr/>
            <p:nvPr/>
          </p:nvSpPr>
          <p:spPr>
            <a:xfrm flipH="1" flipV="1">
              <a:off x="3523" y="2678"/>
              <a:ext cx="339" cy="397"/>
            </a:xfrm>
            <a:prstGeom prst="line">
              <a:avLst/>
            </a:prstGeom>
            <a:ln w="14288" cap="flat" cmpd="sng">
              <a:solidFill>
                <a:srgbClr val="000000"/>
              </a:solidFill>
              <a:prstDash val="solid"/>
              <a:round/>
              <a:headEnd type="none" w="med" len="med"/>
              <a:tailEnd type="none" w="med" len="med"/>
            </a:ln>
          </p:spPr>
        </p:sp>
        <p:sp>
          <p:nvSpPr>
            <p:cNvPr id="23723" name="直接连接符 44203"/>
            <p:cNvSpPr/>
            <p:nvPr/>
          </p:nvSpPr>
          <p:spPr>
            <a:xfrm>
              <a:off x="2053" y="2815"/>
              <a:ext cx="564" cy="226"/>
            </a:xfrm>
            <a:prstGeom prst="line">
              <a:avLst/>
            </a:prstGeom>
            <a:ln w="14288" cap="flat" cmpd="sng">
              <a:solidFill>
                <a:srgbClr val="000000"/>
              </a:solidFill>
              <a:prstDash val="solid"/>
              <a:round/>
              <a:headEnd type="none" w="med" len="med"/>
              <a:tailEnd type="none" w="med" len="med"/>
            </a:ln>
          </p:spPr>
        </p:sp>
        <p:sp>
          <p:nvSpPr>
            <p:cNvPr id="23724" name="直接连接符 44204"/>
            <p:cNvSpPr/>
            <p:nvPr/>
          </p:nvSpPr>
          <p:spPr>
            <a:xfrm flipH="1">
              <a:off x="1397" y="2815"/>
              <a:ext cx="656" cy="226"/>
            </a:xfrm>
            <a:prstGeom prst="line">
              <a:avLst/>
            </a:prstGeom>
            <a:ln w="14288" cap="flat" cmpd="sng">
              <a:solidFill>
                <a:srgbClr val="000000"/>
              </a:solidFill>
              <a:prstDash val="solid"/>
              <a:round/>
              <a:headEnd type="none" w="med" len="med"/>
              <a:tailEnd type="none" w="med" len="med"/>
            </a:ln>
          </p:spPr>
        </p:sp>
        <p:sp>
          <p:nvSpPr>
            <p:cNvPr id="23725" name="直接连接符 44205"/>
            <p:cNvSpPr/>
            <p:nvPr/>
          </p:nvSpPr>
          <p:spPr>
            <a:xfrm flipH="1" flipV="1">
              <a:off x="732" y="1861"/>
              <a:ext cx="421" cy="7"/>
            </a:xfrm>
            <a:prstGeom prst="line">
              <a:avLst/>
            </a:prstGeom>
            <a:ln w="14288" cap="flat" cmpd="sng">
              <a:solidFill>
                <a:srgbClr val="000000"/>
              </a:solidFill>
              <a:prstDash val="solid"/>
              <a:round/>
              <a:headEnd type="none" w="med" len="med"/>
              <a:tailEnd type="none" w="med" len="med"/>
            </a:ln>
          </p:spPr>
        </p:sp>
        <p:sp>
          <p:nvSpPr>
            <p:cNvPr id="23726" name="矩形 44206"/>
            <p:cNvSpPr/>
            <p:nvPr/>
          </p:nvSpPr>
          <p:spPr>
            <a:xfrm>
              <a:off x="1140" y="3360"/>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27" name="矩形 44207"/>
            <p:cNvSpPr/>
            <p:nvPr/>
          </p:nvSpPr>
          <p:spPr>
            <a:xfrm>
              <a:off x="2388" y="3360"/>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28" name="矩形 44208"/>
            <p:cNvSpPr/>
            <p:nvPr/>
          </p:nvSpPr>
          <p:spPr>
            <a:xfrm>
              <a:off x="3632" y="3408"/>
              <a:ext cx="508" cy="293"/>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29" name="矩形 44209"/>
            <p:cNvSpPr/>
            <p:nvPr/>
          </p:nvSpPr>
          <p:spPr>
            <a:xfrm>
              <a:off x="4500" y="2112"/>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0" name="矩形 44210"/>
            <p:cNvSpPr/>
            <p:nvPr/>
          </p:nvSpPr>
          <p:spPr>
            <a:xfrm>
              <a:off x="4500" y="1056"/>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1" name="矩形 44211"/>
            <p:cNvSpPr/>
            <p:nvPr/>
          </p:nvSpPr>
          <p:spPr>
            <a:xfrm>
              <a:off x="2916" y="768"/>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2" name="矩形 44212"/>
            <p:cNvSpPr/>
            <p:nvPr/>
          </p:nvSpPr>
          <p:spPr>
            <a:xfrm>
              <a:off x="2097" y="778"/>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3" name="矩形 44213"/>
            <p:cNvSpPr/>
            <p:nvPr/>
          </p:nvSpPr>
          <p:spPr>
            <a:xfrm>
              <a:off x="4308" y="3264"/>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终端</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4" name="矩形 44214"/>
            <p:cNvSpPr/>
            <p:nvPr/>
          </p:nvSpPr>
          <p:spPr>
            <a:xfrm>
              <a:off x="1765" y="2832"/>
              <a:ext cx="508" cy="293"/>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节点</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5" name="矩形 44215"/>
            <p:cNvSpPr/>
            <p:nvPr/>
          </p:nvSpPr>
          <p:spPr>
            <a:xfrm>
              <a:off x="3492" y="2016"/>
              <a:ext cx="508"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节点</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6" name="矩形 44216"/>
            <p:cNvSpPr/>
            <p:nvPr/>
          </p:nvSpPr>
          <p:spPr>
            <a:xfrm>
              <a:off x="2388" y="1584"/>
              <a:ext cx="508" cy="293"/>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节点</a:t>
              </a:r>
              <a:endParaRPr lang="zh-CN" altLang="en-US" b="1" dirty="0">
                <a:solidFill>
                  <a:schemeClr val="hlink"/>
                </a:solidFill>
                <a:latin typeface="Times New Roman" panose="02020603050405020304" pitchFamily="18" charset="0"/>
                <a:ea typeface="宋体" panose="02010600030101010101" pitchFamily="2" charset="-122"/>
              </a:endParaRPr>
            </a:p>
          </p:txBody>
        </p:sp>
        <p:sp>
          <p:nvSpPr>
            <p:cNvPr id="23737" name="矩形 44217"/>
            <p:cNvSpPr/>
            <p:nvPr/>
          </p:nvSpPr>
          <p:spPr>
            <a:xfrm>
              <a:off x="1236" y="2016"/>
              <a:ext cx="509" cy="292"/>
            </a:xfrm>
            <a:prstGeom prst="rect">
              <a:avLst/>
            </a:prstGeom>
            <a:noFill/>
            <a:ln w="9525">
              <a:noFill/>
            </a:ln>
          </p:spPr>
          <p:txBody>
            <a:bodyPr wrap="none" lIns="0" tIns="0" rIns="0" bIns="0" anchor="t">
              <a:spAutoFit/>
            </a:bodyPr>
            <a:p>
              <a:pPr algn="ctr"/>
              <a:r>
                <a:rPr lang="zh-CN" altLang="en-US" b="1" dirty="0">
                  <a:solidFill>
                    <a:schemeClr val="hlink"/>
                  </a:solidFill>
                  <a:latin typeface="Times New Roman" panose="02020603050405020304" pitchFamily="18" charset="0"/>
                  <a:ea typeface="宋体" panose="02010600030101010101" pitchFamily="2" charset="-122"/>
                </a:rPr>
                <a:t>节点</a:t>
              </a:r>
              <a:endParaRPr lang="zh-CN" altLang="en-US" b="1" dirty="0">
                <a:solidFill>
                  <a:schemeClr val="hlink"/>
                </a:solidFill>
                <a:latin typeface="Times New Roman" panose="02020603050405020304" pitchFamily="18" charset="0"/>
                <a:ea typeface="宋体" panose="02010600030101010101" pitchFamily="2" charset="-122"/>
              </a:endParaRPr>
            </a:p>
          </p:txBody>
        </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ppt_x"/>
                                          </p:val>
                                        </p:tav>
                                        <p:tav tm="100000">
                                          <p:val>
                                            <p:strVal val="#ppt_x"/>
                                          </p:val>
                                        </p:tav>
                                      </p:tavLst>
                                    </p:anim>
                                    <p:anim calcmode="lin" valueType="num">
                                      <p:cBhvr additive="base">
                                        <p:cTn id="8" dur="500" fill="hold"/>
                                        <p:tgtEl>
                                          <p:spTgt spid="44034"/>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6" presetClass="entr" presetSubtype="37" fill="hold" nodeType="afterEffect">
                                  <p:stCondLst>
                                    <p:cond delay="500"/>
                                  </p:stCondLst>
                                  <p:childTnLst>
                                    <p:set>
                                      <p:cBhvr>
                                        <p:cTn id="11" dur="1" fill="hold">
                                          <p:stCondLst>
                                            <p:cond delay="0"/>
                                          </p:stCondLst>
                                        </p:cTn>
                                        <p:tgtEl>
                                          <p:spTgt spid="44035"/>
                                        </p:tgtEl>
                                        <p:attrNameLst>
                                          <p:attrName>style.visibility</p:attrName>
                                        </p:attrNameLst>
                                      </p:cBhvr>
                                      <p:to>
                                        <p:strVal val="visible"/>
                                      </p:to>
                                    </p:set>
                                    <p:animEffect transition="in" filter="barn(outVertical)">
                                      <p:cBhvr>
                                        <p:cTn id="12"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标题 225281"/>
          <p:cNvSpPr>
            <a:spLocks noGrp="1"/>
          </p:cNvSpPr>
          <p:nvPr>
            <p:ph type="title"/>
          </p:nvPr>
        </p:nvSpPr>
        <p:spPr>
          <a:ln/>
        </p:spPr>
        <p:txBody>
          <a:bodyPr anchor="ctr"/>
          <a:p>
            <a:endParaRPr lang="zh-CN" dirty="0"/>
          </a:p>
        </p:txBody>
      </p:sp>
      <p:sp>
        <p:nvSpPr>
          <p:cNvPr id="201730" name="文本占位符 225282"/>
          <p:cNvSpPr>
            <a:spLocks noGrp="1"/>
          </p:cNvSpPr>
          <p:nvPr>
            <p:ph idx="1"/>
          </p:nvPr>
        </p:nvSpPr>
        <p:spPr>
          <a:ln/>
        </p:spPr>
        <p:txBody>
          <a:bodyPr anchor="t"/>
          <a:p>
            <a:pPr>
              <a:buNone/>
            </a:pPr>
            <a:r>
              <a:rPr lang="en-US" altLang="zh-CN" b="1" dirty="0"/>
              <a:t>ICMP</a:t>
            </a:r>
            <a:r>
              <a:rPr lang="zh-CN" altLang="en-US" b="1" dirty="0"/>
              <a:t>包的格式：</a:t>
            </a:r>
            <a:endParaRPr lang="zh-CN" altLang="en-US" dirty="0"/>
          </a:p>
        </p:txBody>
      </p:sp>
      <p:pic>
        <p:nvPicPr>
          <p:cNvPr id="201731" name="图片 225285" descr="p17"/>
          <p:cNvPicPr>
            <a:picLocks noChangeAspect="1"/>
          </p:cNvPicPr>
          <p:nvPr/>
        </p:nvPicPr>
        <p:blipFill>
          <a:blip r:embed="rId1"/>
          <a:stretch>
            <a:fillRect/>
          </a:stretch>
        </p:blipFill>
        <p:spPr>
          <a:xfrm>
            <a:off x="609600" y="2590800"/>
            <a:ext cx="5943600" cy="1381125"/>
          </a:xfrm>
          <a:prstGeom prst="rect">
            <a:avLst/>
          </a:prstGeom>
          <a:noFill/>
          <a:ln w="9525">
            <a:noFill/>
          </a:ln>
        </p:spPr>
      </p:pic>
      <p:pic>
        <p:nvPicPr>
          <p:cNvPr id="201732" name="图片 225286" descr="p18"/>
          <p:cNvPicPr>
            <a:picLocks noChangeAspect="1"/>
          </p:cNvPicPr>
          <p:nvPr/>
        </p:nvPicPr>
        <p:blipFill>
          <a:blip r:embed="rId2"/>
          <a:stretch>
            <a:fillRect/>
          </a:stretch>
        </p:blipFill>
        <p:spPr>
          <a:xfrm>
            <a:off x="609600" y="4114800"/>
            <a:ext cx="6934200" cy="1912938"/>
          </a:xfrm>
          <a:prstGeom prst="rect">
            <a:avLst/>
          </a:prstGeom>
          <a:noFill/>
          <a:ln w="9525">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标题 233473"/>
          <p:cNvSpPr>
            <a:spLocks noGrp="1"/>
          </p:cNvSpPr>
          <p:nvPr>
            <p:ph type="title"/>
          </p:nvPr>
        </p:nvSpPr>
        <p:spPr>
          <a:ln/>
        </p:spPr>
        <p:txBody>
          <a:bodyPr anchor="ctr"/>
          <a:p>
            <a:endParaRPr lang="zh-CN" dirty="0"/>
          </a:p>
        </p:txBody>
      </p:sp>
      <p:sp>
        <p:nvSpPr>
          <p:cNvPr id="202754" name="文本占位符 233474"/>
          <p:cNvSpPr>
            <a:spLocks noGrp="1"/>
          </p:cNvSpPr>
          <p:nvPr>
            <p:ph idx="1"/>
          </p:nvPr>
        </p:nvSpPr>
        <p:spPr>
          <a:ln/>
        </p:spPr>
        <p:txBody>
          <a:bodyPr anchor="t"/>
          <a:p>
            <a:pPr>
              <a:buNone/>
            </a:pPr>
            <a:r>
              <a:rPr lang="en-US" altLang="zh-CN" dirty="0"/>
              <a:t>ICMP</a:t>
            </a:r>
            <a:r>
              <a:rPr lang="zh-CN" altLang="en-US" dirty="0"/>
              <a:t>报文类型可以分为：</a:t>
            </a:r>
            <a:endParaRPr lang="zh-CN" altLang="en-US" dirty="0"/>
          </a:p>
          <a:p>
            <a:pPr>
              <a:buNone/>
            </a:pPr>
            <a:r>
              <a:rPr lang="zh-CN" altLang="en-US" dirty="0"/>
              <a:t>差错报告报文：目的站不可到达、源站抑制、超时、参数问题、路由重定向</a:t>
            </a:r>
            <a:endParaRPr lang="zh-CN" altLang="en-US" dirty="0"/>
          </a:p>
          <a:p>
            <a:pPr>
              <a:buNone/>
            </a:pPr>
            <a:r>
              <a:rPr lang="zh-CN" altLang="en-US" dirty="0"/>
              <a:t>查询报文：回送请求和回答、时间戳请求和回答、地址掩码请求和回答、路由器询问和通告</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标题 226305"/>
          <p:cNvSpPr>
            <a:spLocks noGrp="1"/>
          </p:cNvSpPr>
          <p:nvPr>
            <p:ph type="title"/>
          </p:nvPr>
        </p:nvSpPr>
        <p:spPr>
          <a:ln/>
        </p:spPr>
        <p:txBody>
          <a:bodyPr anchor="ctr"/>
          <a:p>
            <a:endParaRPr lang="zh-CN" dirty="0"/>
          </a:p>
        </p:txBody>
      </p:sp>
      <p:sp>
        <p:nvSpPr>
          <p:cNvPr id="204802" name="文本占位符 226306"/>
          <p:cNvSpPr>
            <a:spLocks noGrp="1"/>
          </p:cNvSpPr>
          <p:nvPr>
            <p:ph idx="1"/>
          </p:nvPr>
        </p:nvSpPr>
        <p:spPr>
          <a:xfrm>
            <a:off x="457200" y="1981200"/>
            <a:ext cx="8229600" cy="4876800"/>
          </a:xfrm>
          <a:ln/>
        </p:spPr>
        <p:txBody>
          <a:bodyPr anchor="t"/>
          <a:p>
            <a:pPr>
              <a:lnSpc>
                <a:spcPct val="90000"/>
              </a:lnSpc>
              <a:buNone/>
            </a:pPr>
            <a:r>
              <a:rPr lang="zh-CN" altLang="en-US" sz="2800" dirty="0"/>
              <a:t>第三节  传输层协议</a:t>
            </a:r>
            <a:endParaRPr lang="zh-CN" altLang="en-US" sz="2800" dirty="0"/>
          </a:p>
          <a:p>
            <a:pPr>
              <a:lnSpc>
                <a:spcPct val="90000"/>
              </a:lnSpc>
              <a:buNone/>
            </a:pPr>
            <a:r>
              <a:rPr lang="en-US" altLang="zh-CN" sz="2800" dirty="0"/>
              <a:t>TCP</a:t>
            </a:r>
            <a:r>
              <a:rPr lang="zh-CN" altLang="en-US" sz="2800" dirty="0"/>
              <a:t>协议 ：</a:t>
            </a:r>
            <a:endParaRPr lang="zh-CN" altLang="en-US" sz="2800" dirty="0"/>
          </a:p>
          <a:p>
            <a:pPr>
              <a:lnSpc>
                <a:spcPct val="90000"/>
              </a:lnSpc>
              <a:buNone/>
            </a:pPr>
            <a:r>
              <a:rPr lang="zh-CN" altLang="en-US" sz="2800" dirty="0"/>
              <a:t>特性 ：</a:t>
            </a:r>
            <a:endParaRPr lang="zh-CN" altLang="en-US" sz="2800" dirty="0"/>
          </a:p>
          <a:p>
            <a:pPr>
              <a:lnSpc>
                <a:spcPct val="90000"/>
              </a:lnSpc>
              <a:buNone/>
            </a:pPr>
            <a:r>
              <a:rPr lang="en-US" altLang="zh-CN" sz="2800"/>
              <a:t>•</a:t>
            </a:r>
            <a:r>
              <a:rPr lang="en-US" altLang="zh-CN" sz="2800" dirty="0"/>
              <a:t> </a:t>
            </a:r>
            <a:r>
              <a:rPr lang="zh-CN" altLang="en-US" sz="2800" dirty="0"/>
              <a:t>面向数据流的处理方式：</a:t>
            </a:r>
            <a:r>
              <a:rPr lang="en-US" altLang="zh-CN" sz="2800" dirty="0"/>
              <a:t>TCP</a:t>
            </a:r>
            <a:r>
              <a:rPr lang="zh-CN" altLang="en-US" sz="2800" dirty="0"/>
              <a:t>能够以每次接收一个字节的方式来接收数据。</a:t>
            </a:r>
            <a:endParaRPr lang="zh-CN" altLang="en-US" sz="2800" dirty="0"/>
          </a:p>
          <a:p>
            <a:pPr>
              <a:lnSpc>
                <a:spcPct val="90000"/>
              </a:lnSpc>
              <a:buNone/>
            </a:pPr>
            <a:r>
              <a:rPr lang="en-US" altLang="zh-CN" sz="2800"/>
              <a:t>•</a:t>
            </a:r>
            <a:r>
              <a:rPr lang="en-US" altLang="zh-CN" sz="2800" dirty="0"/>
              <a:t> </a:t>
            </a:r>
            <a:r>
              <a:rPr lang="zh-CN" altLang="en-US" sz="2800" dirty="0"/>
              <a:t>完全的可靠性：通过面向连接的传输方式，及差错控制、流量控制确保了数据不会丢失；对接收到的</a:t>
            </a:r>
            <a:r>
              <a:rPr lang="en-US" altLang="zh-CN" sz="2800" dirty="0"/>
              <a:t>IP</a:t>
            </a:r>
            <a:r>
              <a:rPr lang="zh-CN" altLang="en-US" sz="2800" dirty="0"/>
              <a:t>数据报进行重新排序。</a:t>
            </a:r>
            <a:endParaRPr lang="zh-CN" altLang="en-US" sz="2800" dirty="0"/>
          </a:p>
          <a:p>
            <a:pPr>
              <a:lnSpc>
                <a:spcPct val="90000"/>
              </a:lnSpc>
              <a:buNone/>
            </a:pPr>
            <a:r>
              <a:rPr lang="en-US" altLang="zh-CN" sz="2800"/>
              <a:t>•</a:t>
            </a:r>
            <a:r>
              <a:rPr lang="en-US" altLang="zh-CN" sz="2800" dirty="0"/>
              <a:t> </a:t>
            </a:r>
            <a:r>
              <a:rPr lang="zh-CN" altLang="en-US" sz="2800" dirty="0"/>
              <a:t>全双工通信：一个应用在发送数据以后，可以在数据传输的同时，进行别的工作。</a:t>
            </a:r>
            <a:endParaRPr lang="zh-CN" altLang="en-US" sz="2800" dirty="0"/>
          </a:p>
          <a:p>
            <a:pPr>
              <a:lnSpc>
                <a:spcPct val="90000"/>
              </a:lnSpc>
              <a:buNone/>
            </a:pPr>
            <a:r>
              <a:rPr lang="en-US" altLang="zh-CN" sz="2800"/>
              <a:t>•</a:t>
            </a:r>
            <a:r>
              <a:rPr lang="en-US" altLang="zh-CN" sz="2800" dirty="0"/>
              <a:t> </a:t>
            </a:r>
            <a:r>
              <a:rPr lang="zh-CN" altLang="en-US" sz="2800" dirty="0"/>
              <a:t>流量控制</a:t>
            </a:r>
            <a:endParaRPr lang="zh-CN" altLang="en-US" sz="28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标题 227329"/>
          <p:cNvSpPr>
            <a:spLocks noGrp="1"/>
          </p:cNvSpPr>
          <p:nvPr>
            <p:ph type="title"/>
          </p:nvPr>
        </p:nvSpPr>
        <p:spPr>
          <a:ln/>
        </p:spPr>
        <p:txBody>
          <a:bodyPr anchor="ctr"/>
          <a:p>
            <a:r>
              <a:rPr lang="en-US" altLang="zh-CN" b="1" dirty="0"/>
              <a:t>TCP</a:t>
            </a:r>
            <a:r>
              <a:rPr lang="zh-CN" altLang="en-US" b="1" dirty="0"/>
              <a:t>数据格式</a:t>
            </a:r>
            <a:r>
              <a:rPr lang="zh-CN" altLang="en-US" dirty="0"/>
              <a:t>：</a:t>
            </a:r>
            <a:endParaRPr lang="zh-CN" altLang="en-US" dirty="0"/>
          </a:p>
        </p:txBody>
      </p:sp>
      <p:sp>
        <p:nvSpPr>
          <p:cNvPr id="206850" name="文本占位符 227330"/>
          <p:cNvSpPr>
            <a:spLocks noGrp="1"/>
          </p:cNvSpPr>
          <p:nvPr>
            <p:ph idx="1"/>
          </p:nvPr>
        </p:nvSpPr>
        <p:spPr>
          <a:ln/>
        </p:spPr>
        <p:txBody>
          <a:bodyPr anchor="t"/>
          <a:p>
            <a:pPr>
              <a:buNone/>
            </a:pPr>
            <a:endParaRPr lang="en-US" altLang="zh-CN" dirty="0"/>
          </a:p>
          <a:p>
            <a:pPr>
              <a:buNone/>
            </a:pPr>
            <a:endParaRPr lang="en-US" altLang="zh-CN" dirty="0"/>
          </a:p>
        </p:txBody>
      </p:sp>
      <p:pic>
        <p:nvPicPr>
          <p:cNvPr id="206851" name="图片 227331" descr="p28"/>
          <p:cNvPicPr>
            <a:picLocks noChangeAspect="1"/>
          </p:cNvPicPr>
          <p:nvPr/>
        </p:nvPicPr>
        <p:blipFill>
          <a:blip r:embed="rId1"/>
          <a:stretch>
            <a:fillRect/>
          </a:stretch>
        </p:blipFill>
        <p:spPr>
          <a:xfrm>
            <a:off x="457200" y="1436688"/>
            <a:ext cx="8153400" cy="5148262"/>
          </a:xfrm>
          <a:prstGeom prst="rect">
            <a:avLst/>
          </a:prstGeom>
          <a:noFill/>
          <a:ln w="9525">
            <a:noFill/>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标题 235521"/>
          <p:cNvSpPr>
            <a:spLocks noGrp="1"/>
          </p:cNvSpPr>
          <p:nvPr>
            <p:ph type="title"/>
          </p:nvPr>
        </p:nvSpPr>
        <p:spPr>
          <a:ln/>
        </p:spPr>
        <p:txBody>
          <a:bodyPr anchor="ctr"/>
          <a:p>
            <a:endParaRPr lang="zh-CN" dirty="0"/>
          </a:p>
        </p:txBody>
      </p:sp>
      <p:sp>
        <p:nvSpPr>
          <p:cNvPr id="208898" name="文本占位符 235522"/>
          <p:cNvSpPr>
            <a:spLocks noGrp="1"/>
          </p:cNvSpPr>
          <p:nvPr>
            <p:ph idx="1"/>
          </p:nvPr>
        </p:nvSpPr>
        <p:spPr>
          <a:xfrm>
            <a:off x="457200" y="1981200"/>
            <a:ext cx="8229600" cy="4648200"/>
          </a:xfrm>
          <a:ln/>
        </p:spPr>
        <p:txBody>
          <a:bodyPr anchor="t"/>
          <a:p>
            <a:pPr>
              <a:lnSpc>
                <a:spcPct val="90000"/>
              </a:lnSpc>
              <a:buNone/>
            </a:pPr>
            <a:r>
              <a:rPr lang="en-US" altLang="zh-CN" sz="2800" dirty="0"/>
              <a:t>TCP</a:t>
            </a:r>
            <a:r>
              <a:rPr lang="zh-CN" altLang="en-US" sz="2800" dirty="0"/>
              <a:t>传输过程 ：</a:t>
            </a:r>
            <a:endParaRPr lang="zh-CN" altLang="en-US" sz="2800" dirty="0"/>
          </a:p>
          <a:p>
            <a:pPr>
              <a:lnSpc>
                <a:spcPct val="90000"/>
              </a:lnSpc>
              <a:buNone/>
            </a:pPr>
            <a:r>
              <a:rPr lang="en-US" altLang="zh-CN" sz="2800" dirty="0"/>
              <a:t>(1) </a:t>
            </a:r>
            <a:r>
              <a:rPr lang="zh-CN" altLang="en-US" sz="2800" dirty="0"/>
              <a:t>建立连接</a:t>
            </a:r>
            <a:endParaRPr lang="zh-CN" altLang="en-US" sz="2800" dirty="0"/>
          </a:p>
          <a:p>
            <a:pPr>
              <a:lnSpc>
                <a:spcPct val="90000"/>
              </a:lnSpc>
              <a:buNone/>
            </a:pPr>
            <a:r>
              <a:rPr lang="zh-CN" altLang="en-US" sz="2800" dirty="0"/>
              <a:t>三次握手：</a:t>
            </a:r>
            <a:br>
              <a:rPr lang="zh-CN" altLang="en-US" sz="2800" dirty="0"/>
            </a:br>
            <a:r>
              <a:rPr lang="en-US" altLang="zh-CN" sz="2800" dirty="0"/>
              <a:t>    </a:t>
            </a:r>
            <a:r>
              <a:rPr lang="zh-CN" altLang="en-US" sz="2800" dirty="0"/>
              <a:t>第一步：源主机发送一个</a:t>
            </a:r>
            <a:r>
              <a:rPr lang="en-US" altLang="zh-CN" sz="2800" dirty="0"/>
              <a:t>SYN(</a:t>
            </a:r>
            <a:r>
              <a:rPr lang="zh-CN" altLang="en-US" sz="2800" dirty="0"/>
              <a:t>同步</a:t>
            </a:r>
            <a:r>
              <a:rPr lang="en-US" altLang="zh-CN" sz="2800" dirty="0"/>
              <a:t>)</a:t>
            </a:r>
            <a:r>
              <a:rPr lang="zh-CN" altLang="en-US" sz="2800" dirty="0"/>
              <a:t>标志位为</a:t>
            </a:r>
            <a:r>
              <a:rPr lang="en-US" altLang="zh-CN" sz="2800" dirty="0"/>
              <a:t>1</a:t>
            </a:r>
            <a:r>
              <a:rPr lang="zh-CN" altLang="en-US" sz="2800" dirty="0"/>
              <a:t>的</a:t>
            </a:r>
            <a:r>
              <a:rPr lang="en-US" altLang="zh-CN" sz="2800" dirty="0"/>
              <a:t>TCP</a:t>
            </a:r>
            <a:r>
              <a:rPr lang="zh-CN" altLang="en-US" sz="2800" dirty="0"/>
              <a:t>数据包，表示想与目标主机进行通信，并发送一个同步序列号</a:t>
            </a:r>
            <a:r>
              <a:rPr lang="en-US" altLang="zh-CN" sz="2800" dirty="0"/>
              <a:t>(</a:t>
            </a:r>
            <a:r>
              <a:rPr lang="zh-CN" altLang="en-US" sz="2800" dirty="0"/>
              <a:t>例：</a:t>
            </a:r>
            <a:r>
              <a:rPr lang="en-US" altLang="zh-CN" sz="2800" dirty="0"/>
              <a:t>SEQ=100)</a:t>
            </a:r>
            <a:r>
              <a:rPr lang="zh-CN" altLang="en-US" sz="2800" dirty="0"/>
              <a:t>进行同步。</a:t>
            </a:r>
            <a:br>
              <a:rPr lang="zh-CN" altLang="en-US" sz="2800" dirty="0"/>
            </a:br>
            <a:r>
              <a:rPr lang="en-US" altLang="zh-CN" sz="2800" dirty="0"/>
              <a:t>    </a:t>
            </a:r>
            <a:r>
              <a:rPr lang="zh-CN" altLang="en-US" sz="2800" dirty="0"/>
              <a:t>第二步：目标主机愿意进行通信，则响应一个确认</a:t>
            </a:r>
            <a:r>
              <a:rPr lang="en-US" altLang="zh-CN" sz="2800" dirty="0"/>
              <a:t>(ACK</a:t>
            </a:r>
            <a:r>
              <a:rPr lang="zh-CN" altLang="en-US" sz="2800" dirty="0"/>
              <a:t>位设为置</a:t>
            </a:r>
            <a:r>
              <a:rPr lang="en-US" altLang="zh-CN" sz="2800" dirty="0"/>
              <a:t>1)</a:t>
            </a:r>
            <a:r>
              <a:rPr lang="zh-CN" altLang="en-US" sz="2800" dirty="0"/>
              <a:t>。并以下一个序列号为参考进行确认</a:t>
            </a:r>
            <a:r>
              <a:rPr lang="en-US" altLang="zh-CN" sz="2800" dirty="0"/>
              <a:t>(</a:t>
            </a:r>
            <a:r>
              <a:rPr lang="zh-CN" altLang="en-US" sz="2800" dirty="0"/>
              <a:t>例：</a:t>
            </a:r>
            <a:r>
              <a:rPr lang="en-US" altLang="zh-CN" sz="2800" dirty="0"/>
              <a:t>101)</a:t>
            </a:r>
            <a:r>
              <a:rPr lang="zh-CN" altLang="en-US" sz="2800" dirty="0"/>
              <a:t>。</a:t>
            </a:r>
            <a:br>
              <a:rPr lang="zh-CN" altLang="en-US" sz="2800" dirty="0"/>
            </a:br>
            <a:r>
              <a:rPr lang="en-US" altLang="zh-CN" sz="2800" dirty="0"/>
              <a:t>    </a:t>
            </a:r>
            <a:r>
              <a:rPr lang="zh-CN" altLang="en-US" sz="2800" dirty="0"/>
              <a:t>第三步：源主机以确认来响应目标主机的</a:t>
            </a:r>
            <a:r>
              <a:rPr lang="en-US" altLang="zh-CN" sz="2800" dirty="0"/>
              <a:t>TCP</a:t>
            </a:r>
            <a:r>
              <a:rPr lang="zh-CN" altLang="en-US" sz="2800" dirty="0"/>
              <a:t>包。</a:t>
            </a:r>
            <a:endParaRPr lang="zh-CN" altLang="en-US" sz="28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标题 236545"/>
          <p:cNvSpPr>
            <a:spLocks noGrp="1"/>
          </p:cNvSpPr>
          <p:nvPr>
            <p:ph type="title"/>
          </p:nvPr>
        </p:nvSpPr>
        <p:spPr>
          <a:ln/>
        </p:spPr>
        <p:txBody>
          <a:bodyPr anchor="ctr"/>
          <a:p>
            <a:endParaRPr lang="zh-CN" dirty="0"/>
          </a:p>
        </p:txBody>
      </p:sp>
      <p:sp>
        <p:nvSpPr>
          <p:cNvPr id="209922" name="文本占位符 236546"/>
          <p:cNvSpPr>
            <a:spLocks noGrp="1"/>
          </p:cNvSpPr>
          <p:nvPr>
            <p:ph idx="1"/>
          </p:nvPr>
        </p:nvSpPr>
        <p:spPr>
          <a:ln/>
        </p:spPr>
        <p:txBody>
          <a:bodyPr anchor="t"/>
          <a:p>
            <a:pPr>
              <a:buNone/>
            </a:pPr>
            <a:endParaRPr lang="zh-CN" dirty="0"/>
          </a:p>
        </p:txBody>
      </p:sp>
      <p:pic>
        <p:nvPicPr>
          <p:cNvPr id="209923" name="图片 236547" descr="p30"/>
          <p:cNvPicPr>
            <a:picLocks noChangeAspect="1"/>
          </p:cNvPicPr>
          <p:nvPr/>
        </p:nvPicPr>
        <p:blipFill>
          <a:blip r:embed="rId1"/>
          <a:stretch>
            <a:fillRect/>
          </a:stretch>
        </p:blipFill>
        <p:spPr>
          <a:xfrm>
            <a:off x="457200" y="1981200"/>
            <a:ext cx="7848600" cy="3219450"/>
          </a:xfrm>
          <a:prstGeom prst="rect">
            <a:avLst/>
          </a:prstGeom>
          <a:noFill/>
          <a:ln w="9525">
            <a:noFill/>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标题 237569"/>
          <p:cNvSpPr>
            <a:spLocks noGrp="1"/>
          </p:cNvSpPr>
          <p:nvPr>
            <p:ph type="title"/>
          </p:nvPr>
        </p:nvSpPr>
        <p:spPr>
          <a:ln/>
        </p:spPr>
        <p:txBody>
          <a:bodyPr anchor="ctr"/>
          <a:p>
            <a:endParaRPr lang="zh-CN" dirty="0"/>
          </a:p>
        </p:txBody>
      </p:sp>
      <p:sp>
        <p:nvSpPr>
          <p:cNvPr id="210946" name="文本占位符 237570"/>
          <p:cNvSpPr>
            <a:spLocks noGrp="1"/>
          </p:cNvSpPr>
          <p:nvPr>
            <p:ph idx="1"/>
          </p:nvPr>
        </p:nvSpPr>
        <p:spPr>
          <a:ln/>
        </p:spPr>
        <p:txBody>
          <a:bodyPr anchor="t"/>
          <a:p>
            <a:pPr>
              <a:buNone/>
            </a:pPr>
            <a:r>
              <a:rPr lang="en-US" altLang="zh-CN" sz="2400" dirty="0"/>
              <a:t>(2) </a:t>
            </a:r>
            <a:r>
              <a:rPr lang="zh-CN" altLang="en-US" sz="2400" dirty="0"/>
              <a:t>传送数据</a:t>
            </a:r>
            <a:br>
              <a:rPr lang="zh-CN" altLang="en-US" sz="2400" dirty="0"/>
            </a:br>
            <a:r>
              <a:rPr lang="en-US" altLang="zh-CN" sz="2400" dirty="0"/>
              <a:t>TCP</a:t>
            </a:r>
            <a:r>
              <a:rPr lang="zh-CN" altLang="en-US" sz="2400" dirty="0"/>
              <a:t>接收到字节流并且把它们分解成段。</a:t>
            </a:r>
            <a:r>
              <a:rPr lang="zh-CN" altLang="en-US" dirty="0"/>
              <a:t> </a:t>
            </a:r>
            <a:endParaRPr lang="zh-CN" altLang="en-US" dirty="0"/>
          </a:p>
          <a:p>
            <a:pPr>
              <a:buNone/>
            </a:pPr>
            <a:endParaRPr lang="zh-CN" altLang="en-US" dirty="0"/>
          </a:p>
        </p:txBody>
      </p:sp>
      <p:pic>
        <p:nvPicPr>
          <p:cNvPr id="210947" name="图片 237571" descr="p29"/>
          <p:cNvPicPr>
            <a:picLocks noChangeAspect="1"/>
          </p:cNvPicPr>
          <p:nvPr/>
        </p:nvPicPr>
        <p:blipFill>
          <a:blip r:embed="rId1"/>
          <a:stretch>
            <a:fillRect/>
          </a:stretch>
        </p:blipFill>
        <p:spPr>
          <a:xfrm>
            <a:off x="685800" y="2895600"/>
            <a:ext cx="7620000" cy="3494088"/>
          </a:xfrm>
          <a:prstGeom prst="rect">
            <a:avLst/>
          </a:prstGeom>
          <a:noFill/>
          <a:ln w="9525">
            <a:noFill/>
          </a:ln>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标题 239617"/>
          <p:cNvSpPr>
            <a:spLocks noGrp="1"/>
          </p:cNvSpPr>
          <p:nvPr>
            <p:ph type="title"/>
          </p:nvPr>
        </p:nvSpPr>
        <p:spPr>
          <a:ln/>
        </p:spPr>
        <p:txBody>
          <a:bodyPr anchor="ctr"/>
          <a:p>
            <a:endParaRPr lang="zh-CN" dirty="0"/>
          </a:p>
        </p:txBody>
      </p:sp>
      <p:sp>
        <p:nvSpPr>
          <p:cNvPr id="212994" name="文本占位符 239618"/>
          <p:cNvSpPr>
            <a:spLocks noGrp="1"/>
          </p:cNvSpPr>
          <p:nvPr>
            <p:ph idx="1"/>
          </p:nvPr>
        </p:nvSpPr>
        <p:spPr>
          <a:xfrm>
            <a:off x="457200" y="1981200"/>
            <a:ext cx="8229600" cy="4419600"/>
          </a:xfrm>
          <a:ln/>
        </p:spPr>
        <p:txBody>
          <a:bodyPr anchor="t"/>
          <a:p>
            <a:pPr>
              <a:lnSpc>
                <a:spcPct val="80000"/>
              </a:lnSpc>
              <a:buNone/>
            </a:pPr>
            <a:r>
              <a:rPr lang="en-US" altLang="zh-CN" sz="2800" dirty="0"/>
              <a:t>(3) </a:t>
            </a:r>
            <a:r>
              <a:rPr lang="zh-CN" altLang="en-US" sz="2800" dirty="0"/>
              <a:t>关闭连接</a:t>
            </a:r>
            <a:br>
              <a:rPr lang="zh-CN" altLang="en-US" sz="2800" dirty="0"/>
            </a:br>
            <a:r>
              <a:rPr lang="en-US" altLang="zh-CN" sz="2800" dirty="0"/>
              <a:t> </a:t>
            </a:r>
            <a:r>
              <a:rPr lang="zh-CN" altLang="en-US" sz="2800" dirty="0"/>
              <a:t>第一步：源主机发送一个</a:t>
            </a:r>
            <a:r>
              <a:rPr lang="en-US" altLang="zh-CN" sz="2800" dirty="0"/>
              <a:t>FIN(</a:t>
            </a:r>
            <a:r>
              <a:rPr lang="zh-CN" altLang="en-US" sz="2800" dirty="0"/>
              <a:t>结束</a:t>
            </a:r>
            <a:r>
              <a:rPr lang="en-US" altLang="zh-CN" sz="2800" dirty="0"/>
              <a:t>)</a:t>
            </a:r>
            <a:r>
              <a:rPr lang="zh-CN" altLang="en-US" sz="2800" dirty="0"/>
              <a:t>标志位为</a:t>
            </a:r>
            <a:r>
              <a:rPr lang="en-US" altLang="zh-CN" sz="2800" dirty="0"/>
              <a:t>1</a:t>
            </a:r>
            <a:r>
              <a:rPr lang="zh-CN" altLang="en-US" sz="2800" dirty="0"/>
              <a:t>的</a:t>
            </a:r>
            <a:r>
              <a:rPr lang="en-US" altLang="zh-CN" sz="2800" dirty="0"/>
              <a:t>TCP</a:t>
            </a:r>
            <a:r>
              <a:rPr lang="zh-CN" altLang="en-US" sz="2800" dirty="0"/>
              <a:t>数据包，表示想与目标主机结束通信，并发送一个同步序列号</a:t>
            </a:r>
            <a:r>
              <a:rPr lang="en-US" altLang="zh-CN" sz="2800" dirty="0"/>
              <a:t>(</a:t>
            </a:r>
            <a:r>
              <a:rPr lang="zh-CN" altLang="en-US" sz="2800" dirty="0"/>
              <a:t>例：</a:t>
            </a:r>
            <a:r>
              <a:rPr lang="en-US" altLang="zh-CN" sz="2800" dirty="0"/>
              <a:t>SEQ=107)</a:t>
            </a:r>
            <a:r>
              <a:rPr lang="zh-CN" altLang="en-US" sz="2800" dirty="0"/>
              <a:t>。</a:t>
            </a:r>
            <a:br>
              <a:rPr lang="zh-CN" altLang="en-US" sz="2800" dirty="0"/>
            </a:br>
            <a:r>
              <a:rPr lang="en-US" altLang="zh-CN" sz="2800" dirty="0"/>
              <a:t>    </a:t>
            </a:r>
            <a:r>
              <a:rPr lang="zh-CN" altLang="en-US" sz="2800" dirty="0"/>
              <a:t>第二步：目标主机先响应一个包括下一个序列号的确认</a:t>
            </a:r>
            <a:r>
              <a:rPr lang="en-US" altLang="zh-CN" sz="2800" dirty="0"/>
              <a:t>(ACK</a:t>
            </a:r>
            <a:r>
              <a:rPr lang="zh-CN" altLang="en-US" sz="2800" dirty="0"/>
              <a:t>位设为置</a:t>
            </a:r>
            <a:r>
              <a:rPr lang="en-US" altLang="zh-CN" sz="2800" dirty="0"/>
              <a:t>1)</a:t>
            </a:r>
            <a:r>
              <a:rPr lang="zh-CN" altLang="en-US" sz="2800" dirty="0"/>
              <a:t>包</a:t>
            </a:r>
            <a:r>
              <a:rPr lang="en-US" altLang="zh-CN" sz="2800" dirty="0"/>
              <a:t>(</a:t>
            </a:r>
            <a:r>
              <a:rPr lang="zh-CN" altLang="en-US" sz="2800" dirty="0"/>
              <a:t>例：</a:t>
            </a:r>
            <a:r>
              <a:rPr lang="en-US" altLang="zh-CN" sz="2800" dirty="0"/>
              <a:t>108)</a:t>
            </a:r>
            <a:r>
              <a:rPr lang="zh-CN" altLang="en-US" sz="2800" dirty="0"/>
              <a:t>。一段时间后，它再发送一个</a:t>
            </a:r>
            <a:r>
              <a:rPr lang="en-US" altLang="zh-CN" sz="2800" dirty="0"/>
              <a:t>TCP</a:t>
            </a:r>
            <a:r>
              <a:rPr lang="zh-CN" altLang="en-US" sz="2800" dirty="0"/>
              <a:t>包，其中</a:t>
            </a:r>
            <a:r>
              <a:rPr lang="en-US" altLang="zh-CN" sz="2800" dirty="0"/>
              <a:t>FIN</a:t>
            </a:r>
            <a:r>
              <a:rPr lang="zh-CN" altLang="en-US" sz="2800" dirty="0"/>
              <a:t>、标志置为</a:t>
            </a:r>
            <a:r>
              <a:rPr lang="en-US" altLang="zh-CN" sz="2800" dirty="0"/>
              <a:t>1</a:t>
            </a:r>
            <a:r>
              <a:rPr lang="zh-CN" altLang="en-US" sz="2800" dirty="0"/>
              <a:t>，且有对源主机</a:t>
            </a:r>
            <a:r>
              <a:rPr lang="en-US" altLang="zh-CN" sz="2800" dirty="0"/>
              <a:t>FIN </a:t>
            </a:r>
            <a:r>
              <a:rPr lang="zh-CN" altLang="en-US" sz="2800" dirty="0"/>
              <a:t>段进行的确认</a:t>
            </a:r>
            <a:r>
              <a:rPr lang="en-US" altLang="zh-CN" sz="2800" dirty="0"/>
              <a:t>(</a:t>
            </a:r>
            <a:r>
              <a:rPr lang="zh-CN" altLang="en-US" sz="2800" dirty="0"/>
              <a:t>例：</a:t>
            </a:r>
            <a:r>
              <a:rPr lang="en-US" altLang="zh-CN" sz="2800" dirty="0"/>
              <a:t>ACK 108)</a:t>
            </a:r>
            <a:r>
              <a:rPr lang="zh-CN" altLang="en-US" sz="2800" dirty="0"/>
              <a:t>。</a:t>
            </a:r>
            <a:br>
              <a:rPr lang="zh-CN" altLang="en-US" sz="2800" dirty="0"/>
            </a:br>
            <a:r>
              <a:rPr lang="en-US" altLang="zh-CN" sz="2800" dirty="0"/>
              <a:t>    </a:t>
            </a:r>
            <a:r>
              <a:rPr lang="zh-CN" altLang="en-US" sz="2800" dirty="0"/>
              <a:t>第三步：源主机确认目标主机的</a:t>
            </a:r>
            <a:r>
              <a:rPr lang="en-US" altLang="zh-CN" sz="2800" dirty="0"/>
              <a:t>TCP</a:t>
            </a:r>
            <a:r>
              <a:rPr lang="zh-CN" altLang="en-US" sz="2800" dirty="0"/>
              <a:t>包。至此关闭连接完成。</a:t>
            </a:r>
            <a:br>
              <a:rPr lang="zh-CN" altLang="en-US" sz="2800" dirty="0"/>
            </a:br>
            <a:endParaRPr lang="zh-CN" altLang="en-US" sz="28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标题 240641"/>
          <p:cNvSpPr>
            <a:spLocks noGrp="1"/>
          </p:cNvSpPr>
          <p:nvPr>
            <p:ph type="title"/>
          </p:nvPr>
        </p:nvSpPr>
        <p:spPr>
          <a:ln/>
        </p:spPr>
        <p:txBody>
          <a:bodyPr anchor="ctr"/>
          <a:p>
            <a:endParaRPr lang="zh-CN" dirty="0"/>
          </a:p>
        </p:txBody>
      </p:sp>
      <p:sp>
        <p:nvSpPr>
          <p:cNvPr id="214018" name="文本占位符 240642"/>
          <p:cNvSpPr>
            <a:spLocks noGrp="1"/>
          </p:cNvSpPr>
          <p:nvPr>
            <p:ph idx="1"/>
          </p:nvPr>
        </p:nvSpPr>
        <p:spPr>
          <a:ln/>
        </p:spPr>
        <p:txBody>
          <a:bodyPr anchor="t"/>
          <a:p>
            <a:pPr>
              <a:buNone/>
            </a:pPr>
            <a:r>
              <a:rPr lang="en-US" altLang="zh-CN" dirty="0"/>
              <a:t>*</a:t>
            </a:r>
            <a:r>
              <a:rPr lang="zh-CN" altLang="en-US" dirty="0"/>
              <a:t>滑动窗口技术 </a:t>
            </a:r>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标题 241665"/>
          <p:cNvSpPr>
            <a:spLocks noGrp="1"/>
          </p:cNvSpPr>
          <p:nvPr>
            <p:ph type="title"/>
          </p:nvPr>
        </p:nvSpPr>
        <p:spPr>
          <a:ln/>
        </p:spPr>
        <p:txBody>
          <a:bodyPr anchor="ctr"/>
          <a:p>
            <a:endParaRPr lang="zh-CN" dirty="0"/>
          </a:p>
        </p:txBody>
      </p:sp>
      <p:sp>
        <p:nvSpPr>
          <p:cNvPr id="215042" name="文本占位符 241666"/>
          <p:cNvSpPr>
            <a:spLocks noGrp="1"/>
          </p:cNvSpPr>
          <p:nvPr>
            <p:ph idx="1"/>
          </p:nvPr>
        </p:nvSpPr>
        <p:spPr>
          <a:ln/>
        </p:spPr>
        <p:txBody>
          <a:bodyPr anchor="t"/>
          <a:p>
            <a:pPr>
              <a:buNone/>
            </a:pPr>
            <a:endParaRPr lang="zh-CN" dirty="0"/>
          </a:p>
        </p:txBody>
      </p:sp>
      <p:pic>
        <p:nvPicPr>
          <p:cNvPr id="215043" name="图片 241667" descr="p31(1)"/>
          <p:cNvPicPr>
            <a:picLocks noChangeAspect="1"/>
          </p:cNvPicPr>
          <p:nvPr/>
        </p:nvPicPr>
        <p:blipFill>
          <a:blip r:embed="rId1"/>
          <a:stretch>
            <a:fillRect/>
          </a:stretch>
        </p:blipFill>
        <p:spPr>
          <a:xfrm>
            <a:off x="457200" y="2057400"/>
            <a:ext cx="7924800" cy="33369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46081"/>
          <p:cNvSpPr>
            <a:spLocks noGrp="1"/>
          </p:cNvSpPr>
          <p:nvPr>
            <p:ph type="title"/>
          </p:nvPr>
        </p:nvSpPr>
        <p:spPr>
          <a:ln/>
        </p:spPr>
        <p:txBody>
          <a:bodyPr anchor="ctr"/>
          <a:p>
            <a:endParaRPr lang="zh-CN" dirty="0"/>
          </a:p>
        </p:txBody>
      </p:sp>
      <p:sp>
        <p:nvSpPr>
          <p:cNvPr id="25602" name="文本占位符 46082"/>
          <p:cNvSpPr>
            <a:spLocks noGrp="1"/>
          </p:cNvSpPr>
          <p:nvPr>
            <p:ph idx="1"/>
          </p:nvPr>
        </p:nvSpPr>
        <p:spPr>
          <a:ln/>
        </p:spPr>
        <p:txBody>
          <a:bodyPr anchor="t"/>
          <a:p>
            <a:pPr>
              <a:lnSpc>
                <a:spcPct val="90000"/>
              </a:lnSpc>
              <a:buNone/>
            </a:pPr>
            <a:r>
              <a:rPr lang="zh-CN" altLang="en-US" sz="2800" dirty="0"/>
              <a:t>八、计算机网络的传输介质</a:t>
            </a:r>
            <a:endParaRPr lang="zh-CN" altLang="en-US" sz="2800" dirty="0"/>
          </a:p>
          <a:p>
            <a:pPr>
              <a:lnSpc>
                <a:spcPct val="90000"/>
              </a:lnSpc>
              <a:buNone/>
            </a:pPr>
            <a:r>
              <a:rPr lang="zh-CN" altLang="en-US" sz="2800" dirty="0"/>
              <a:t>    网络中，双方通信时所采用的物理连线。</a:t>
            </a:r>
            <a:endParaRPr lang="zh-CN" altLang="en-US" sz="2800" dirty="0"/>
          </a:p>
          <a:p>
            <a:pPr>
              <a:lnSpc>
                <a:spcPct val="90000"/>
              </a:lnSpc>
              <a:buNone/>
            </a:pPr>
            <a:r>
              <a:rPr lang="zh-CN" altLang="en-US" sz="2800" dirty="0"/>
              <a:t>    有线：双绞线，同轴电缆，光缆</a:t>
            </a:r>
            <a:endParaRPr lang="zh-CN" altLang="en-US" sz="2800" dirty="0"/>
          </a:p>
          <a:p>
            <a:pPr>
              <a:lnSpc>
                <a:spcPct val="90000"/>
              </a:lnSpc>
              <a:buNone/>
            </a:pPr>
            <a:r>
              <a:rPr lang="zh-CN" altLang="en-US" sz="2800" dirty="0"/>
              <a:t>    无线：卫星，无线电，微波</a:t>
            </a:r>
            <a:endParaRPr lang="zh-CN" altLang="en-US" sz="2800" dirty="0"/>
          </a:p>
          <a:p>
            <a:pPr>
              <a:lnSpc>
                <a:spcPct val="90000"/>
              </a:lnSpc>
              <a:buNone/>
            </a:pPr>
            <a:r>
              <a:rPr lang="en-US" altLang="zh-CN" sz="2800" dirty="0"/>
              <a:t>1.</a:t>
            </a:r>
            <a:r>
              <a:rPr lang="zh-CN" altLang="en-US" sz="2800" dirty="0"/>
              <a:t>双绞线</a:t>
            </a:r>
            <a:endParaRPr lang="zh-CN" altLang="en-US" sz="2800" dirty="0"/>
          </a:p>
          <a:p>
            <a:pPr>
              <a:lnSpc>
                <a:spcPct val="90000"/>
              </a:lnSpc>
              <a:buNone/>
            </a:pPr>
            <a:r>
              <a:rPr lang="zh-CN" altLang="en-US" sz="2800" dirty="0"/>
              <a:t>  使用最早、最普及的有线介质是双绞线。它是以螺旋状扭在一起的两根绝缘导线组成的。两根线扭在一起是为了减少相互间的幅射电磁干扰。  </a:t>
            </a:r>
            <a:endParaRPr lang="zh-CN" altLang="en-US" sz="2800"/>
          </a:p>
          <a:p>
            <a:pPr>
              <a:lnSpc>
                <a:spcPct val="90000"/>
              </a:lnSpc>
              <a:buNone/>
            </a:pPr>
            <a:endParaRPr lang="zh-CN" altLang="en-US" sz="28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标题 242689"/>
          <p:cNvSpPr>
            <a:spLocks noGrp="1"/>
          </p:cNvSpPr>
          <p:nvPr>
            <p:ph type="title"/>
          </p:nvPr>
        </p:nvSpPr>
        <p:spPr>
          <a:ln/>
        </p:spPr>
        <p:txBody>
          <a:bodyPr anchor="ctr"/>
          <a:p>
            <a:endParaRPr lang="zh-CN" dirty="0"/>
          </a:p>
        </p:txBody>
      </p:sp>
      <p:sp>
        <p:nvSpPr>
          <p:cNvPr id="216066" name="文本占位符 242690"/>
          <p:cNvSpPr>
            <a:spLocks noGrp="1"/>
          </p:cNvSpPr>
          <p:nvPr>
            <p:ph idx="1"/>
          </p:nvPr>
        </p:nvSpPr>
        <p:spPr>
          <a:ln/>
        </p:spPr>
        <p:txBody>
          <a:bodyPr anchor="t"/>
          <a:p>
            <a:pPr>
              <a:buNone/>
            </a:pPr>
            <a:endParaRPr lang="zh-CN" dirty="0"/>
          </a:p>
        </p:txBody>
      </p:sp>
      <p:pic>
        <p:nvPicPr>
          <p:cNvPr id="216067" name="图片 242691" descr="p31(2)"/>
          <p:cNvPicPr>
            <a:picLocks noChangeAspect="1"/>
          </p:cNvPicPr>
          <p:nvPr/>
        </p:nvPicPr>
        <p:blipFill>
          <a:blip r:embed="rId1"/>
          <a:stretch>
            <a:fillRect/>
          </a:stretch>
        </p:blipFill>
        <p:spPr>
          <a:xfrm>
            <a:off x="457200" y="1981200"/>
            <a:ext cx="8001000" cy="3351213"/>
          </a:xfrm>
          <a:prstGeom prst="rect">
            <a:avLst/>
          </a:prstGeom>
          <a:noFill/>
          <a:ln w="9525">
            <a:noFill/>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标题 243713"/>
          <p:cNvSpPr>
            <a:spLocks noGrp="1"/>
          </p:cNvSpPr>
          <p:nvPr>
            <p:ph type="title"/>
          </p:nvPr>
        </p:nvSpPr>
        <p:spPr>
          <a:ln/>
        </p:spPr>
        <p:txBody>
          <a:bodyPr anchor="ctr"/>
          <a:p>
            <a:endParaRPr lang="zh-CN" dirty="0"/>
          </a:p>
        </p:txBody>
      </p:sp>
      <p:sp>
        <p:nvSpPr>
          <p:cNvPr id="217090" name="文本占位符 243714"/>
          <p:cNvSpPr>
            <a:spLocks noGrp="1"/>
          </p:cNvSpPr>
          <p:nvPr>
            <p:ph idx="1"/>
          </p:nvPr>
        </p:nvSpPr>
        <p:spPr>
          <a:ln/>
        </p:spPr>
        <p:txBody>
          <a:bodyPr anchor="t"/>
          <a:p>
            <a:pPr>
              <a:buNone/>
            </a:pPr>
            <a:endParaRPr lang="zh-CN" dirty="0"/>
          </a:p>
        </p:txBody>
      </p:sp>
      <p:pic>
        <p:nvPicPr>
          <p:cNvPr id="217091" name="图片 243715" descr="p31(3)"/>
          <p:cNvPicPr>
            <a:picLocks noChangeAspect="1"/>
          </p:cNvPicPr>
          <p:nvPr/>
        </p:nvPicPr>
        <p:blipFill>
          <a:blip r:embed="rId1"/>
          <a:stretch>
            <a:fillRect/>
          </a:stretch>
        </p:blipFill>
        <p:spPr>
          <a:xfrm>
            <a:off x="457200" y="1981200"/>
            <a:ext cx="8077200" cy="3405188"/>
          </a:xfrm>
          <a:prstGeom prst="rect">
            <a:avLst/>
          </a:prstGeom>
          <a:noFill/>
          <a:ln w="9525">
            <a:noFill/>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标题 244737"/>
          <p:cNvSpPr>
            <a:spLocks noGrp="1"/>
          </p:cNvSpPr>
          <p:nvPr>
            <p:ph type="title"/>
          </p:nvPr>
        </p:nvSpPr>
        <p:spPr>
          <a:ln/>
        </p:spPr>
        <p:txBody>
          <a:bodyPr anchor="ctr"/>
          <a:p>
            <a:endParaRPr lang="zh-CN" dirty="0"/>
          </a:p>
        </p:txBody>
      </p:sp>
      <p:sp>
        <p:nvSpPr>
          <p:cNvPr id="218114" name="文本占位符 244738"/>
          <p:cNvSpPr>
            <a:spLocks noGrp="1"/>
          </p:cNvSpPr>
          <p:nvPr>
            <p:ph idx="1"/>
          </p:nvPr>
        </p:nvSpPr>
        <p:spPr>
          <a:ln/>
        </p:spPr>
        <p:txBody>
          <a:bodyPr anchor="t"/>
          <a:p>
            <a:pPr>
              <a:buNone/>
            </a:pPr>
            <a:endParaRPr lang="zh-CN" dirty="0"/>
          </a:p>
        </p:txBody>
      </p:sp>
      <p:pic>
        <p:nvPicPr>
          <p:cNvPr id="218115" name="图片 244739" descr="p31(4)"/>
          <p:cNvPicPr>
            <a:picLocks noChangeAspect="1"/>
          </p:cNvPicPr>
          <p:nvPr/>
        </p:nvPicPr>
        <p:blipFill>
          <a:blip r:embed="rId1"/>
          <a:stretch>
            <a:fillRect/>
          </a:stretch>
        </p:blipFill>
        <p:spPr>
          <a:xfrm>
            <a:off x="457200" y="1981200"/>
            <a:ext cx="8229600" cy="3471863"/>
          </a:xfrm>
          <a:prstGeom prst="rect">
            <a:avLst/>
          </a:prstGeom>
          <a:noFill/>
          <a:ln w="9525">
            <a:noFill/>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标题 245761"/>
          <p:cNvSpPr>
            <a:spLocks noGrp="1"/>
          </p:cNvSpPr>
          <p:nvPr>
            <p:ph type="title"/>
          </p:nvPr>
        </p:nvSpPr>
        <p:spPr>
          <a:ln/>
        </p:spPr>
        <p:txBody>
          <a:bodyPr anchor="ctr"/>
          <a:p>
            <a:endParaRPr lang="zh-CN" dirty="0"/>
          </a:p>
        </p:txBody>
      </p:sp>
      <p:sp>
        <p:nvSpPr>
          <p:cNvPr id="219138" name="文本占位符 245762"/>
          <p:cNvSpPr>
            <a:spLocks noGrp="1"/>
          </p:cNvSpPr>
          <p:nvPr>
            <p:ph idx="1"/>
          </p:nvPr>
        </p:nvSpPr>
        <p:spPr>
          <a:ln/>
        </p:spPr>
        <p:txBody>
          <a:bodyPr anchor="t"/>
          <a:p>
            <a:pPr>
              <a:buNone/>
            </a:pPr>
            <a:endParaRPr lang="zh-CN" dirty="0"/>
          </a:p>
        </p:txBody>
      </p:sp>
      <p:pic>
        <p:nvPicPr>
          <p:cNvPr id="219139" name="图片 245763" descr="p31(5)"/>
          <p:cNvPicPr>
            <a:picLocks noChangeAspect="1"/>
          </p:cNvPicPr>
          <p:nvPr/>
        </p:nvPicPr>
        <p:blipFill>
          <a:blip r:embed="rId1"/>
          <a:stretch>
            <a:fillRect/>
          </a:stretch>
        </p:blipFill>
        <p:spPr>
          <a:xfrm>
            <a:off x="457200" y="1981200"/>
            <a:ext cx="8153400" cy="3049588"/>
          </a:xfrm>
          <a:prstGeom prst="rect">
            <a:avLst/>
          </a:prstGeom>
          <a:noFill/>
          <a:ln w="9525">
            <a:noFill/>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标题 246785"/>
          <p:cNvSpPr>
            <a:spLocks noGrp="1"/>
          </p:cNvSpPr>
          <p:nvPr>
            <p:ph type="title"/>
          </p:nvPr>
        </p:nvSpPr>
        <p:spPr>
          <a:ln/>
        </p:spPr>
        <p:txBody>
          <a:bodyPr anchor="ctr"/>
          <a:p>
            <a:endParaRPr lang="zh-CN" dirty="0"/>
          </a:p>
        </p:txBody>
      </p:sp>
      <p:sp>
        <p:nvSpPr>
          <p:cNvPr id="220162" name="文本占位符 246786"/>
          <p:cNvSpPr>
            <a:spLocks noGrp="1"/>
          </p:cNvSpPr>
          <p:nvPr>
            <p:ph idx="1"/>
          </p:nvPr>
        </p:nvSpPr>
        <p:spPr>
          <a:ln/>
        </p:spPr>
        <p:txBody>
          <a:bodyPr anchor="t"/>
          <a:p>
            <a:pPr>
              <a:lnSpc>
                <a:spcPct val="90000"/>
              </a:lnSpc>
              <a:buNone/>
            </a:pPr>
            <a:r>
              <a:rPr lang="en-US" altLang="zh-CN" dirty="0"/>
              <a:t>UDP</a:t>
            </a:r>
            <a:r>
              <a:rPr lang="zh-CN" altLang="en-US" dirty="0"/>
              <a:t>协议 </a:t>
            </a:r>
            <a:r>
              <a:rPr lang="en-US" altLang="zh-CN"/>
              <a:t>:</a:t>
            </a:r>
            <a:endParaRPr lang="en-US" altLang="zh-CN"/>
          </a:p>
          <a:p>
            <a:pPr>
              <a:lnSpc>
                <a:spcPct val="90000"/>
              </a:lnSpc>
              <a:buNone/>
            </a:pPr>
            <a:r>
              <a:rPr lang="en-US" altLang="zh-CN" dirty="0"/>
              <a:t> UDP</a:t>
            </a:r>
            <a:r>
              <a:rPr lang="zh-CN" altLang="en-US" dirty="0"/>
              <a:t>与</a:t>
            </a:r>
            <a:r>
              <a:rPr lang="en-US" altLang="zh-CN" dirty="0"/>
              <a:t>TCP</a:t>
            </a:r>
            <a:r>
              <a:rPr lang="zh-CN" altLang="en-US" dirty="0"/>
              <a:t>相比较可靠性低，仅仅提供了简单的校验和功能。但</a:t>
            </a:r>
            <a:r>
              <a:rPr lang="en-US" altLang="zh-CN" dirty="0"/>
              <a:t>UDP</a:t>
            </a:r>
            <a:r>
              <a:rPr lang="zh-CN" altLang="en-US" dirty="0"/>
              <a:t>也有一些</a:t>
            </a:r>
            <a:r>
              <a:rPr lang="en-US" altLang="zh-CN" dirty="0"/>
              <a:t>TCP</a:t>
            </a:r>
            <a:r>
              <a:rPr lang="zh-CN" altLang="en-US" dirty="0"/>
              <a:t>中没有的服务。</a:t>
            </a:r>
            <a:r>
              <a:rPr lang="en-US" altLang="zh-CN" dirty="0"/>
              <a:t>(</a:t>
            </a:r>
            <a:r>
              <a:rPr lang="zh-CN" altLang="en-US" dirty="0"/>
              <a:t>多点播送和广播 </a:t>
            </a:r>
            <a:r>
              <a:rPr lang="en-US" altLang="zh-CN"/>
              <a:t>)</a:t>
            </a:r>
            <a:endParaRPr lang="en-US" altLang="zh-CN"/>
          </a:p>
          <a:p>
            <a:pPr>
              <a:lnSpc>
                <a:spcPct val="90000"/>
              </a:lnSpc>
              <a:buNone/>
            </a:pPr>
            <a:endParaRPr lang="en-US" altLang="zh-CN"/>
          </a:p>
          <a:p>
            <a:pPr>
              <a:lnSpc>
                <a:spcPct val="90000"/>
              </a:lnSpc>
              <a:buNone/>
            </a:pPr>
            <a:endParaRPr lang="en-US" altLang="zh-CN" sz="2800"/>
          </a:p>
          <a:p>
            <a:pPr>
              <a:lnSpc>
                <a:spcPct val="90000"/>
              </a:lnSpc>
              <a:buNone/>
            </a:pPr>
            <a:br>
              <a:rPr lang="en-US" altLang="zh-CN" sz="2800"/>
            </a:br>
            <a:endParaRPr lang="en-US" altLang="zh-CN" sz="2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标题 247809"/>
          <p:cNvSpPr>
            <a:spLocks noGrp="1"/>
          </p:cNvSpPr>
          <p:nvPr>
            <p:ph type="title"/>
          </p:nvPr>
        </p:nvSpPr>
        <p:spPr>
          <a:ln/>
        </p:spPr>
        <p:txBody>
          <a:bodyPr anchor="ctr"/>
          <a:p>
            <a:endParaRPr lang="zh-CN" dirty="0"/>
          </a:p>
        </p:txBody>
      </p:sp>
      <p:sp>
        <p:nvSpPr>
          <p:cNvPr id="222210" name="文本占位符 247810"/>
          <p:cNvSpPr>
            <a:spLocks noGrp="1"/>
          </p:cNvSpPr>
          <p:nvPr>
            <p:ph idx="1"/>
          </p:nvPr>
        </p:nvSpPr>
        <p:spPr>
          <a:ln/>
        </p:spPr>
        <p:txBody>
          <a:bodyPr anchor="t"/>
          <a:p>
            <a:pPr>
              <a:buNone/>
            </a:pPr>
            <a:r>
              <a:rPr lang="en-US" altLang="zh-CN" b="1" dirty="0"/>
              <a:t>UDP</a:t>
            </a:r>
            <a:r>
              <a:rPr lang="zh-CN" altLang="en-US" b="1" dirty="0"/>
              <a:t>协议的格式</a:t>
            </a:r>
            <a:br>
              <a:rPr lang="zh-CN" altLang="en-US" dirty="0"/>
            </a:br>
            <a:endParaRPr lang="zh-CN" altLang="en-US" dirty="0"/>
          </a:p>
        </p:txBody>
      </p:sp>
      <p:pic>
        <p:nvPicPr>
          <p:cNvPr id="222211" name="图片 247811" descr="p32"/>
          <p:cNvPicPr>
            <a:picLocks noChangeAspect="1"/>
          </p:cNvPicPr>
          <p:nvPr/>
        </p:nvPicPr>
        <p:blipFill>
          <a:blip r:embed="rId1"/>
          <a:stretch>
            <a:fillRect/>
          </a:stretch>
        </p:blipFill>
        <p:spPr>
          <a:xfrm>
            <a:off x="533400" y="2667000"/>
            <a:ext cx="6705600" cy="2757488"/>
          </a:xfrm>
          <a:prstGeom prst="rect">
            <a:avLst/>
          </a:prstGeom>
          <a:noFill/>
          <a:ln w="9525">
            <a:noFill/>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标题 248833"/>
          <p:cNvSpPr>
            <a:spLocks noGrp="1"/>
          </p:cNvSpPr>
          <p:nvPr>
            <p:ph type="title"/>
          </p:nvPr>
        </p:nvSpPr>
        <p:spPr>
          <a:ln/>
        </p:spPr>
        <p:txBody>
          <a:bodyPr anchor="ctr"/>
          <a:p>
            <a:endParaRPr lang="zh-CN" dirty="0"/>
          </a:p>
        </p:txBody>
      </p:sp>
      <p:sp>
        <p:nvSpPr>
          <p:cNvPr id="224258" name="文本占位符 248834"/>
          <p:cNvSpPr>
            <a:spLocks noGrp="1"/>
          </p:cNvSpPr>
          <p:nvPr>
            <p:ph idx="1"/>
          </p:nvPr>
        </p:nvSpPr>
        <p:spPr>
          <a:ln/>
        </p:spPr>
        <p:txBody>
          <a:bodyPr anchor="t"/>
          <a:p>
            <a:pPr>
              <a:buNone/>
            </a:pPr>
            <a:r>
              <a:rPr lang="en-US" altLang="zh-CN" b="1" dirty="0"/>
              <a:t>UDP</a:t>
            </a:r>
            <a:r>
              <a:rPr lang="zh-CN" altLang="en-US" b="1" dirty="0"/>
              <a:t>端口号</a:t>
            </a:r>
            <a:br>
              <a:rPr lang="zh-CN" altLang="en-US" dirty="0"/>
            </a:br>
            <a:endParaRPr lang="zh-CN" altLang="en-US" dirty="0"/>
          </a:p>
        </p:txBody>
      </p:sp>
      <p:pic>
        <p:nvPicPr>
          <p:cNvPr id="224259" name="图片 248835" descr="p31(1)"/>
          <p:cNvPicPr>
            <a:picLocks noChangeAspect="1"/>
          </p:cNvPicPr>
          <p:nvPr/>
        </p:nvPicPr>
        <p:blipFill>
          <a:blip r:embed="rId1"/>
          <a:stretch>
            <a:fillRect/>
          </a:stretch>
        </p:blipFill>
        <p:spPr>
          <a:xfrm>
            <a:off x="533400" y="2514600"/>
            <a:ext cx="8305800" cy="3810000"/>
          </a:xfrm>
          <a:prstGeom prst="rect">
            <a:avLst/>
          </a:prstGeom>
          <a:noFill/>
          <a:ln w="9525">
            <a:noFill/>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标题 249857"/>
          <p:cNvSpPr>
            <a:spLocks noGrp="1"/>
          </p:cNvSpPr>
          <p:nvPr>
            <p:ph type="title"/>
          </p:nvPr>
        </p:nvSpPr>
        <p:spPr>
          <a:ln/>
        </p:spPr>
        <p:txBody>
          <a:bodyPr anchor="ctr"/>
          <a:p>
            <a:r>
              <a:rPr lang="zh-CN" altLang="en-US" dirty="0"/>
              <a:t>端口号的使用信息的查询 </a:t>
            </a:r>
            <a:endParaRPr lang="zh-CN" altLang="en-US" dirty="0"/>
          </a:p>
        </p:txBody>
      </p:sp>
      <p:sp>
        <p:nvSpPr>
          <p:cNvPr id="225282" name="文本占位符 249858"/>
          <p:cNvSpPr>
            <a:spLocks noGrp="1"/>
          </p:cNvSpPr>
          <p:nvPr>
            <p:ph idx="1"/>
          </p:nvPr>
        </p:nvSpPr>
        <p:spPr>
          <a:xfrm>
            <a:off x="457200" y="1981200"/>
            <a:ext cx="8229600" cy="4876800"/>
          </a:xfrm>
          <a:ln/>
        </p:spPr>
        <p:txBody>
          <a:bodyPr anchor="t"/>
          <a:p>
            <a:pPr>
              <a:lnSpc>
                <a:spcPct val="90000"/>
              </a:lnSpc>
              <a:buNone/>
            </a:pPr>
            <a:r>
              <a:rPr lang="en-US" altLang="zh-CN" sz="2400"/>
              <a:t>NETSTAT [-a] [-e] [-n] [-s] [-p protocol] [-r] [interval]</a:t>
            </a:r>
            <a:endParaRPr lang="en-US" altLang="zh-CN" sz="2400"/>
          </a:p>
          <a:p>
            <a:pPr>
              <a:lnSpc>
                <a:spcPct val="90000"/>
              </a:lnSpc>
              <a:buNone/>
            </a:pPr>
            <a:r>
              <a:rPr lang="en-US" altLang="zh-CN" sz="2400"/>
              <a:t>•</a:t>
            </a:r>
            <a:r>
              <a:rPr lang="en-US" altLang="zh-CN" sz="2400" dirty="0"/>
              <a:t> -a</a:t>
            </a:r>
            <a:r>
              <a:rPr lang="zh-CN" altLang="en-US" sz="2400" dirty="0"/>
              <a:t>：处于听状态的所有当前的连接和所有当前的端口。</a:t>
            </a:r>
            <a:endParaRPr lang="zh-CN" altLang="en-US" sz="2400" dirty="0"/>
          </a:p>
          <a:p>
            <a:pPr>
              <a:lnSpc>
                <a:spcPct val="90000"/>
              </a:lnSpc>
              <a:buNone/>
            </a:pPr>
            <a:r>
              <a:rPr lang="en-US" altLang="zh-CN" sz="2400"/>
              <a:t>•</a:t>
            </a:r>
            <a:r>
              <a:rPr lang="en-US" altLang="zh-CN" sz="2400" dirty="0"/>
              <a:t> -e</a:t>
            </a:r>
            <a:r>
              <a:rPr lang="zh-CN" altLang="en-US" sz="2400" dirty="0"/>
              <a:t>：该选项显示以太网的统计数字。</a:t>
            </a:r>
            <a:endParaRPr lang="zh-CN" altLang="en-US" sz="2400" dirty="0"/>
          </a:p>
          <a:p>
            <a:pPr>
              <a:lnSpc>
                <a:spcPct val="90000"/>
              </a:lnSpc>
              <a:buNone/>
            </a:pPr>
            <a:r>
              <a:rPr lang="en-US" altLang="zh-CN" sz="2400"/>
              <a:t>•</a:t>
            </a:r>
            <a:r>
              <a:rPr lang="en-US" altLang="zh-CN" sz="2400" dirty="0"/>
              <a:t> -n</a:t>
            </a:r>
            <a:r>
              <a:rPr lang="zh-CN" altLang="en-US" sz="2400" dirty="0"/>
              <a:t>：该选项以数字形式显示所有地址和端口号。</a:t>
            </a:r>
            <a:endParaRPr lang="zh-CN" altLang="en-US" sz="2400" dirty="0"/>
          </a:p>
          <a:p>
            <a:pPr>
              <a:lnSpc>
                <a:spcPct val="90000"/>
              </a:lnSpc>
              <a:buNone/>
            </a:pPr>
            <a:r>
              <a:rPr lang="en-US" altLang="zh-CN" sz="2400"/>
              <a:t>•</a:t>
            </a:r>
            <a:r>
              <a:rPr lang="en-US" altLang="zh-CN" sz="2400" dirty="0"/>
              <a:t> -s</a:t>
            </a:r>
            <a:r>
              <a:rPr lang="zh-CN" altLang="en-US" sz="2400" dirty="0"/>
              <a:t>：该选项显示以协议分类的统计数字，如果和</a:t>
            </a:r>
            <a:r>
              <a:rPr lang="en-US" altLang="zh-CN" sz="2400" dirty="0"/>
              <a:t>-p</a:t>
            </a:r>
            <a:r>
              <a:rPr lang="zh-CN" altLang="en-US" sz="2400" dirty="0"/>
              <a:t>选项一起使用即可给出一个具体协议的统计数字。</a:t>
            </a:r>
            <a:endParaRPr lang="zh-CN" altLang="en-US" sz="2400" dirty="0"/>
          </a:p>
          <a:p>
            <a:pPr>
              <a:lnSpc>
                <a:spcPct val="90000"/>
              </a:lnSpc>
              <a:buNone/>
            </a:pPr>
            <a:r>
              <a:rPr lang="en-US" altLang="zh-CN" sz="2400"/>
              <a:t>•</a:t>
            </a:r>
            <a:r>
              <a:rPr lang="en-US" altLang="zh-CN" sz="2400" dirty="0"/>
              <a:t> -p protocol</a:t>
            </a:r>
            <a:r>
              <a:rPr lang="zh-CN" altLang="en-US" sz="2400" dirty="0"/>
              <a:t>：该选项仅仅显示具体协议的连接情况。其中可以包括</a:t>
            </a:r>
            <a:r>
              <a:rPr lang="en-US" altLang="zh-CN" sz="2400" dirty="0"/>
              <a:t>UDP</a:t>
            </a:r>
            <a:r>
              <a:rPr lang="zh-CN" altLang="en-US" sz="2400" dirty="0"/>
              <a:t>、</a:t>
            </a:r>
            <a:r>
              <a:rPr lang="en-US" altLang="zh-CN" sz="2400" dirty="0"/>
              <a:t>TCP</a:t>
            </a:r>
            <a:r>
              <a:rPr lang="zh-CN" altLang="en-US" sz="2400" dirty="0"/>
              <a:t>和</a:t>
            </a:r>
            <a:r>
              <a:rPr lang="en-US" altLang="zh-CN" sz="2400" dirty="0"/>
              <a:t>IP</a:t>
            </a:r>
            <a:r>
              <a:rPr lang="zh-CN" altLang="en-US" sz="2400" dirty="0"/>
              <a:t>等协议。</a:t>
            </a:r>
            <a:endParaRPr lang="zh-CN" altLang="en-US" sz="2400" dirty="0"/>
          </a:p>
          <a:p>
            <a:pPr>
              <a:lnSpc>
                <a:spcPct val="90000"/>
              </a:lnSpc>
              <a:buNone/>
            </a:pPr>
            <a:r>
              <a:rPr lang="en-US" altLang="zh-CN" sz="2400"/>
              <a:t>•</a:t>
            </a:r>
            <a:r>
              <a:rPr lang="en-US" altLang="zh-CN" sz="2400" dirty="0"/>
              <a:t> -r</a:t>
            </a:r>
            <a:r>
              <a:rPr lang="zh-CN" altLang="en-US" sz="2400" dirty="0"/>
              <a:t>：该选项显示选路表和实际连接表。</a:t>
            </a:r>
            <a:endParaRPr lang="zh-CN" altLang="en-US" sz="2400" dirty="0"/>
          </a:p>
          <a:p>
            <a:pPr>
              <a:lnSpc>
                <a:spcPct val="90000"/>
              </a:lnSpc>
              <a:buNone/>
            </a:pPr>
            <a:r>
              <a:rPr lang="en-US" altLang="zh-CN" sz="2400"/>
              <a:t>•</a:t>
            </a:r>
            <a:r>
              <a:rPr lang="en-US" altLang="zh-CN" sz="2400" dirty="0"/>
              <a:t> interval</a:t>
            </a:r>
            <a:r>
              <a:rPr lang="zh-CN" altLang="en-US" sz="2400" dirty="0"/>
              <a:t>：该选项用以设置显示有效连接的时间间隔。</a:t>
            </a:r>
            <a:br>
              <a:rPr lang="zh-CN" altLang="en-US" sz="2400" dirty="0"/>
            </a:br>
            <a:endParaRPr lang="zh-CN" altLang="en-US" sz="24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标题 250881"/>
          <p:cNvSpPr>
            <a:spLocks noGrp="1"/>
          </p:cNvSpPr>
          <p:nvPr>
            <p:ph type="title"/>
          </p:nvPr>
        </p:nvSpPr>
        <p:spPr>
          <a:ln/>
        </p:spPr>
        <p:txBody>
          <a:bodyPr anchor="ctr"/>
          <a:p>
            <a:endParaRPr lang="zh-CN" dirty="0"/>
          </a:p>
        </p:txBody>
      </p:sp>
      <p:sp>
        <p:nvSpPr>
          <p:cNvPr id="227330" name="文本占位符 250882"/>
          <p:cNvSpPr>
            <a:spLocks noGrp="1"/>
          </p:cNvSpPr>
          <p:nvPr>
            <p:ph idx="1"/>
          </p:nvPr>
        </p:nvSpPr>
        <p:spPr>
          <a:ln/>
        </p:spPr>
        <p:txBody>
          <a:bodyPr anchor="t"/>
          <a:p>
            <a:pPr marL="609600" indent="-609600">
              <a:buAutoNum type="arabicParenR"/>
            </a:pPr>
            <a:r>
              <a:rPr lang="en-US" altLang="zh-CN" sz="2400" dirty="0"/>
              <a:t>FTP&gt; !NETSTAT</a:t>
            </a:r>
            <a:br>
              <a:rPr lang="en-US" altLang="zh-CN" sz="2400" dirty="0"/>
            </a:br>
            <a:r>
              <a:rPr lang="en-US" altLang="zh-CN" sz="2400" dirty="0"/>
              <a:t>    </a:t>
            </a:r>
            <a:r>
              <a:rPr lang="zh-CN" altLang="en-US" sz="2400" dirty="0"/>
              <a:t>该命令给出了有关端口正在使用的信息，本地计算机</a:t>
            </a:r>
            <a:r>
              <a:rPr lang="en-US" altLang="zh-CN" sz="2400" err="1"/>
              <a:t>laoma</a:t>
            </a:r>
            <a:r>
              <a:rPr lang="zh-CN" altLang="en-US" sz="2400" dirty="0"/>
              <a:t>与</a:t>
            </a:r>
            <a:r>
              <a:rPr lang="en-US" altLang="zh-CN" sz="2400" dirty="0"/>
              <a:t>IP</a:t>
            </a:r>
            <a:r>
              <a:rPr lang="zh-CN" altLang="en-US" sz="2400" dirty="0"/>
              <a:t>地址为</a:t>
            </a:r>
            <a:r>
              <a:rPr lang="en-US" altLang="zh-CN" sz="2400" dirty="0"/>
              <a:t>61.55.139.129</a:t>
            </a:r>
            <a:r>
              <a:rPr lang="zh-CN" altLang="en-US" sz="2400" dirty="0"/>
              <a:t>的计算机的</a:t>
            </a:r>
            <a:r>
              <a:rPr lang="en-US" altLang="zh-CN" sz="2400" dirty="0"/>
              <a:t>HTTP</a:t>
            </a:r>
            <a:r>
              <a:rPr lang="zh-CN" altLang="en-US" sz="2400" dirty="0"/>
              <a:t>服务器进行通信时</a:t>
            </a:r>
            <a:r>
              <a:rPr lang="en-US" altLang="zh-CN" sz="2400" dirty="0"/>
              <a:t>,</a:t>
            </a:r>
            <a:r>
              <a:rPr lang="zh-CN" altLang="en-US" sz="2400" dirty="0"/>
              <a:t>使用了</a:t>
            </a:r>
            <a:r>
              <a:rPr lang="en-US" altLang="zh-CN" sz="2400" dirty="0"/>
              <a:t>3048</a:t>
            </a:r>
            <a:r>
              <a:rPr lang="zh-CN" altLang="en-US" sz="2400" dirty="0"/>
              <a:t>端口。</a:t>
            </a:r>
            <a:endParaRPr lang="zh-CN" altLang="en-US" sz="2400" dirty="0"/>
          </a:p>
          <a:p>
            <a:pPr marL="609600" indent="-609600">
              <a:buNone/>
            </a:pPr>
            <a:br>
              <a:rPr lang="zh-CN" altLang="en-US" dirty="0"/>
            </a:br>
            <a:endParaRPr lang="zh-CN" altLang="en-US" dirty="0"/>
          </a:p>
        </p:txBody>
      </p:sp>
      <p:pic>
        <p:nvPicPr>
          <p:cNvPr id="227331" name="图片 250883" descr="p34"/>
          <p:cNvPicPr>
            <a:picLocks noChangeAspect="1"/>
          </p:cNvPicPr>
          <p:nvPr/>
        </p:nvPicPr>
        <p:blipFill>
          <a:blip r:embed="rId1"/>
          <a:stretch>
            <a:fillRect/>
          </a:stretch>
        </p:blipFill>
        <p:spPr>
          <a:xfrm>
            <a:off x="304800" y="3657600"/>
            <a:ext cx="8610600" cy="2819400"/>
          </a:xfrm>
          <a:prstGeom prst="rect">
            <a:avLst/>
          </a:prstGeom>
          <a:noFill/>
          <a:ln w="9525">
            <a:noFill/>
          </a:ln>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标题 251905"/>
          <p:cNvSpPr>
            <a:spLocks noGrp="1"/>
          </p:cNvSpPr>
          <p:nvPr>
            <p:ph type="title"/>
          </p:nvPr>
        </p:nvSpPr>
        <p:spPr>
          <a:ln/>
        </p:spPr>
        <p:txBody>
          <a:bodyPr anchor="ctr"/>
          <a:p>
            <a:endParaRPr lang="zh-CN" dirty="0"/>
          </a:p>
        </p:txBody>
      </p:sp>
      <p:sp>
        <p:nvSpPr>
          <p:cNvPr id="228354" name="文本占位符 251906"/>
          <p:cNvSpPr>
            <a:spLocks noGrp="1"/>
          </p:cNvSpPr>
          <p:nvPr>
            <p:ph idx="1"/>
          </p:nvPr>
        </p:nvSpPr>
        <p:spPr>
          <a:ln/>
        </p:spPr>
        <p:txBody>
          <a:bodyPr anchor="t"/>
          <a:p>
            <a:pPr>
              <a:buNone/>
            </a:pPr>
            <a:r>
              <a:rPr lang="en-US" altLang="zh-CN" sz="2400" dirty="0"/>
              <a:t> 2) FTP&gt; !NETSTAT –a</a:t>
            </a:r>
            <a:br>
              <a:rPr lang="en-US" altLang="zh-CN" sz="2400" dirty="0"/>
            </a:br>
            <a:r>
              <a:rPr lang="en-US" altLang="zh-CN" sz="2400" dirty="0"/>
              <a:t>    </a:t>
            </a:r>
            <a:r>
              <a:rPr lang="zh-CN" altLang="en-US" sz="2400" dirty="0"/>
              <a:t>该命令给出了处于听状态的所有当前的连接和所有当前的端口的信息。基于</a:t>
            </a:r>
            <a:r>
              <a:rPr lang="en-US" altLang="zh-CN" sz="2400" dirty="0"/>
              <a:t>TCP</a:t>
            </a:r>
            <a:r>
              <a:rPr lang="zh-CN" altLang="en-US" sz="2400" dirty="0"/>
              <a:t>协议的一些应用程序</a:t>
            </a:r>
            <a:r>
              <a:rPr lang="en-US" altLang="zh-CN" sz="2400" dirty="0"/>
              <a:t>(</a:t>
            </a:r>
            <a:r>
              <a:rPr lang="zh-CN" altLang="en-US" sz="2400" dirty="0"/>
              <a:t>如</a:t>
            </a:r>
            <a:r>
              <a:rPr lang="en-US" altLang="zh-CN" sz="2400" dirty="0"/>
              <a:t>HTTP) </a:t>
            </a:r>
            <a:r>
              <a:rPr lang="zh-CN" altLang="en-US" sz="2400" dirty="0"/>
              <a:t>在本地计算机</a:t>
            </a:r>
            <a:r>
              <a:rPr lang="en-US" altLang="zh-CN" sz="2400" err="1"/>
              <a:t>laoma</a:t>
            </a:r>
            <a:r>
              <a:rPr lang="zh-CN" altLang="en-US" sz="2400" dirty="0"/>
              <a:t>的若干端口上进行侦听。</a:t>
            </a:r>
            <a:endParaRPr lang="zh-CN" altLang="en-US" sz="2400" dirty="0"/>
          </a:p>
          <a:p>
            <a:pPr>
              <a:buNone/>
            </a:pPr>
            <a:endParaRPr lang="zh-CN" altLang="en-US" sz="2400" dirty="0"/>
          </a:p>
          <a:p>
            <a:pPr>
              <a:buNone/>
            </a:pPr>
            <a:br>
              <a:rPr lang="zh-CN" altLang="en-US" dirty="0"/>
            </a:br>
            <a:endParaRPr lang="zh-CN" altLang="en-US" dirty="0"/>
          </a:p>
          <a:p>
            <a:pPr>
              <a:buNone/>
            </a:pPr>
            <a:endParaRPr lang="zh-CN" altLang="en-US" dirty="0"/>
          </a:p>
        </p:txBody>
      </p:sp>
      <p:pic>
        <p:nvPicPr>
          <p:cNvPr id="228355" name="图片 251907" descr="p35"/>
          <p:cNvPicPr>
            <a:picLocks noChangeAspect="1"/>
          </p:cNvPicPr>
          <p:nvPr/>
        </p:nvPicPr>
        <p:blipFill>
          <a:blip r:embed="rId1"/>
          <a:stretch>
            <a:fillRect/>
          </a:stretch>
        </p:blipFill>
        <p:spPr>
          <a:xfrm>
            <a:off x="914400" y="3432175"/>
            <a:ext cx="5715000" cy="31877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7105"/>
          <p:cNvSpPr>
            <a:spLocks noGrp="1"/>
          </p:cNvSpPr>
          <p:nvPr>
            <p:ph type="title"/>
          </p:nvPr>
        </p:nvSpPr>
        <p:spPr>
          <a:ln/>
        </p:spPr>
        <p:txBody>
          <a:bodyPr anchor="ctr"/>
          <a:p>
            <a:endParaRPr lang="zh-CN" dirty="0"/>
          </a:p>
        </p:txBody>
      </p:sp>
      <p:sp>
        <p:nvSpPr>
          <p:cNvPr id="26626" name="文本占位符 47106"/>
          <p:cNvSpPr>
            <a:spLocks noGrp="1"/>
          </p:cNvSpPr>
          <p:nvPr>
            <p:ph idx="1"/>
          </p:nvPr>
        </p:nvSpPr>
        <p:spPr>
          <a:ln/>
        </p:spPr>
        <p:txBody>
          <a:bodyPr anchor="t"/>
          <a:p>
            <a:pPr>
              <a:buNone/>
            </a:pPr>
            <a:r>
              <a:rPr lang="zh-CN" altLang="en-US" dirty="0"/>
              <a:t>分类：屏蔽（</a:t>
            </a:r>
            <a:r>
              <a:rPr lang="en-US" altLang="zh-CN" dirty="0"/>
              <a:t>STP</a:t>
            </a:r>
            <a:r>
              <a:rPr lang="zh-CN" altLang="en-US" dirty="0"/>
              <a:t>）</a:t>
            </a:r>
            <a:endParaRPr lang="zh-CN" altLang="en-US" dirty="0"/>
          </a:p>
          <a:p>
            <a:pPr>
              <a:buNone/>
            </a:pPr>
            <a:r>
              <a:rPr lang="zh-CN" altLang="en-US" dirty="0"/>
              <a:t>           非屏蔽（</a:t>
            </a:r>
            <a:r>
              <a:rPr lang="en-US" altLang="zh-CN" dirty="0"/>
              <a:t>UTP</a:t>
            </a:r>
            <a:r>
              <a:rPr lang="zh-CN" altLang="en-US" dirty="0"/>
              <a:t>）：</a:t>
            </a:r>
            <a:r>
              <a:rPr lang="en-US" altLang="zh-CN" dirty="0"/>
              <a:t>1</a:t>
            </a:r>
            <a:r>
              <a:rPr lang="zh-CN" altLang="en-US" dirty="0"/>
              <a:t>类，</a:t>
            </a:r>
            <a:r>
              <a:rPr lang="en-US" altLang="zh-CN" dirty="0"/>
              <a:t>2</a:t>
            </a:r>
            <a:r>
              <a:rPr lang="zh-CN" altLang="en-US" dirty="0"/>
              <a:t>类，</a:t>
            </a:r>
            <a:r>
              <a:rPr lang="en-US" altLang="zh-CN" dirty="0"/>
              <a:t>3</a:t>
            </a:r>
            <a:r>
              <a:rPr lang="zh-CN" altLang="en-US" dirty="0"/>
              <a:t>类，</a:t>
            </a:r>
            <a:r>
              <a:rPr lang="en-US" altLang="zh-CN" dirty="0"/>
              <a:t>4</a:t>
            </a:r>
            <a:r>
              <a:rPr lang="zh-CN" altLang="en-US" dirty="0"/>
              <a:t>类，</a:t>
            </a:r>
            <a:r>
              <a:rPr lang="en-US" altLang="zh-CN" dirty="0"/>
              <a:t>5</a:t>
            </a:r>
            <a:r>
              <a:rPr lang="zh-CN" altLang="en-US" dirty="0"/>
              <a:t>类，超</a:t>
            </a:r>
            <a:r>
              <a:rPr lang="en-US" altLang="zh-CN" dirty="0"/>
              <a:t>5</a:t>
            </a:r>
            <a:r>
              <a:rPr lang="zh-CN" altLang="en-US" dirty="0"/>
              <a:t>类，</a:t>
            </a:r>
            <a:r>
              <a:rPr lang="en-US" altLang="zh-CN" dirty="0"/>
              <a:t>6</a:t>
            </a:r>
            <a:r>
              <a:rPr lang="zh-CN" altLang="en-US" dirty="0"/>
              <a:t>类，</a:t>
            </a:r>
            <a:r>
              <a:rPr lang="en-US" altLang="zh-CN" dirty="0"/>
              <a:t>7</a:t>
            </a:r>
            <a:r>
              <a:rPr lang="zh-CN" altLang="en-US" dirty="0"/>
              <a:t>类</a:t>
            </a:r>
            <a:endParaRPr lang="zh-CN" altLang="en-US" dirty="0"/>
          </a:p>
          <a:p>
            <a:pPr>
              <a:buNone/>
            </a:pPr>
            <a:endParaRPr lang="zh-CN" altLang="en-US" dirty="0"/>
          </a:p>
        </p:txBody>
      </p:sp>
      <p:pic>
        <p:nvPicPr>
          <p:cNvPr id="26627" name="图片 47109" descr="u=433347349,2932081712&amp;gp=-20"/>
          <p:cNvPicPr>
            <a:picLocks noChangeAspect="1"/>
          </p:cNvPicPr>
          <p:nvPr/>
        </p:nvPicPr>
        <p:blipFill>
          <a:blip r:embed="rId1"/>
          <a:stretch>
            <a:fillRect/>
          </a:stretch>
        </p:blipFill>
        <p:spPr>
          <a:xfrm>
            <a:off x="5181600" y="3810000"/>
            <a:ext cx="2286000" cy="2286000"/>
          </a:xfrm>
          <a:prstGeom prst="rect">
            <a:avLst/>
          </a:prstGeom>
          <a:noFill/>
          <a:ln w="9525">
            <a:noFill/>
          </a:ln>
        </p:spPr>
      </p:pic>
      <p:pic>
        <p:nvPicPr>
          <p:cNvPr id="26628" name="图片 47110" descr="u=2491043293,220761321&amp;gp=6"/>
          <p:cNvPicPr>
            <a:picLocks noChangeAspect="1"/>
          </p:cNvPicPr>
          <p:nvPr/>
        </p:nvPicPr>
        <p:blipFill>
          <a:blip r:embed="rId2"/>
          <a:stretch>
            <a:fillRect/>
          </a:stretch>
        </p:blipFill>
        <p:spPr>
          <a:xfrm>
            <a:off x="1295400" y="3733800"/>
            <a:ext cx="2362200" cy="2362200"/>
          </a:xfrm>
          <a:prstGeom prst="rect">
            <a:avLst/>
          </a:prstGeom>
          <a:noFill/>
          <a:ln w="9525">
            <a:noFill/>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标题 256001"/>
          <p:cNvSpPr>
            <a:spLocks noGrp="1"/>
          </p:cNvSpPr>
          <p:nvPr>
            <p:ph type="title"/>
          </p:nvPr>
        </p:nvSpPr>
        <p:spPr>
          <a:ln/>
        </p:spPr>
        <p:txBody>
          <a:bodyPr anchor="ctr"/>
          <a:p>
            <a:endParaRPr lang="zh-CN" dirty="0"/>
          </a:p>
        </p:txBody>
      </p:sp>
      <p:sp>
        <p:nvSpPr>
          <p:cNvPr id="229378" name="文本占位符 256002"/>
          <p:cNvSpPr>
            <a:spLocks noGrp="1"/>
          </p:cNvSpPr>
          <p:nvPr>
            <p:ph idx="1"/>
          </p:nvPr>
        </p:nvSpPr>
        <p:spPr>
          <a:ln/>
        </p:spPr>
        <p:txBody>
          <a:bodyPr anchor="t"/>
          <a:p>
            <a:pPr>
              <a:buNone/>
            </a:pPr>
            <a:r>
              <a:rPr lang="en-US" altLang="zh-CN" sz="2800" dirty="0"/>
              <a:t> 3) FTP&gt; !NETSTAT –n</a:t>
            </a:r>
            <a:br>
              <a:rPr lang="en-US" altLang="zh-CN" sz="2800" dirty="0"/>
            </a:br>
            <a:r>
              <a:rPr lang="en-US" altLang="zh-CN" sz="2800" dirty="0"/>
              <a:t>    </a:t>
            </a:r>
            <a:r>
              <a:rPr lang="zh-CN" altLang="en-US" sz="2800" dirty="0"/>
              <a:t>该命令以数字形式显示所有地址和端口号信息。</a:t>
            </a:r>
            <a:r>
              <a:rPr lang="en-US" altLang="zh-CN" sz="2800" dirty="0"/>
              <a:t>IP</a:t>
            </a:r>
            <a:r>
              <a:rPr lang="zh-CN" altLang="en-US" sz="2800" dirty="0"/>
              <a:t>地址为</a:t>
            </a:r>
            <a:r>
              <a:rPr lang="en-US" altLang="zh-CN" sz="2800" dirty="0"/>
              <a:t>10.0.0.2</a:t>
            </a:r>
            <a:r>
              <a:rPr lang="zh-CN" altLang="en-US" sz="2800" dirty="0"/>
              <a:t>的计算机在</a:t>
            </a:r>
            <a:r>
              <a:rPr lang="en-US" altLang="zh-CN" sz="2800" dirty="0"/>
              <a:t>3020</a:t>
            </a:r>
            <a:r>
              <a:rPr lang="zh-CN" altLang="en-US" sz="2800" dirty="0"/>
              <a:t>、</a:t>
            </a:r>
            <a:r>
              <a:rPr lang="en-US" altLang="zh-CN" sz="2800" dirty="0"/>
              <a:t>3023</a:t>
            </a:r>
            <a:r>
              <a:rPr lang="zh-CN" altLang="en-US" sz="2800" dirty="0"/>
              <a:t>、</a:t>
            </a:r>
            <a:r>
              <a:rPr lang="en-US" altLang="zh-CN" sz="2800" dirty="0"/>
              <a:t>3025</a:t>
            </a:r>
            <a:r>
              <a:rPr lang="zh-CN" altLang="en-US" sz="2800" dirty="0"/>
              <a:t>等端口上与</a:t>
            </a:r>
            <a:r>
              <a:rPr lang="en-US" altLang="zh-CN" sz="2800" dirty="0"/>
              <a:t>IP</a:t>
            </a:r>
            <a:r>
              <a:rPr lang="zh-CN" altLang="en-US" sz="2800" dirty="0"/>
              <a:t>地址为</a:t>
            </a:r>
            <a:r>
              <a:rPr lang="en-US" altLang="zh-CN" sz="2800" dirty="0"/>
              <a:t>10.0.0.138</a:t>
            </a:r>
            <a:r>
              <a:rPr lang="zh-CN" altLang="en-US" sz="2800" dirty="0"/>
              <a:t>的计算机在</a:t>
            </a:r>
            <a:r>
              <a:rPr lang="en-US" altLang="zh-CN" sz="2800" dirty="0"/>
              <a:t>80</a:t>
            </a:r>
            <a:r>
              <a:rPr lang="zh-CN" altLang="en-US" sz="2800" dirty="0"/>
              <a:t>端口上进行连接。同时</a:t>
            </a:r>
            <a:r>
              <a:rPr lang="en-US" altLang="zh-CN" sz="2800" dirty="0"/>
              <a:t>IP</a:t>
            </a:r>
            <a:r>
              <a:rPr lang="zh-CN" altLang="en-US" sz="2800" dirty="0"/>
              <a:t>地址为</a:t>
            </a:r>
            <a:r>
              <a:rPr lang="en-US" altLang="zh-CN" sz="2800" dirty="0"/>
              <a:t>10.0.0.2</a:t>
            </a:r>
            <a:r>
              <a:rPr lang="zh-CN" altLang="en-US" sz="2800" dirty="0"/>
              <a:t>的计算机在</a:t>
            </a:r>
            <a:r>
              <a:rPr lang="en-US" altLang="zh-CN" sz="2800" dirty="0"/>
              <a:t>3033</a:t>
            </a:r>
            <a:r>
              <a:rPr lang="zh-CN" altLang="en-US" sz="2800" dirty="0"/>
              <a:t>和</a:t>
            </a:r>
            <a:r>
              <a:rPr lang="en-US" altLang="zh-CN" sz="2800" dirty="0"/>
              <a:t>3034</a:t>
            </a:r>
            <a:r>
              <a:rPr lang="zh-CN" altLang="en-US" sz="2800" dirty="0"/>
              <a:t>端口上与</a:t>
            </a:r>
            <a:r>
              <a:rPr lang="en-US" altLang="zh-CN" sz="2800" dirty="0"/>
              <a:t>IP</a:t>
            </a:r>
            <a:r>
              <a:rPr lang="zh-CN" altLang="en-US" sz="2800" dirty="0"/>
              <a:t>地址为</a:t>
            </a:r>
            <a:r>
              <a:rPr lang="en-US" altLang="zh-CN" sz="2800" dirty="0"/>
              <a:t>61.55.139.129</a:t>
            </a:r>
            <a:r>
              <a:rPr lang="zh-CN" altLang="en-US" sz="2800" dirty="0"/>
              <a:t>的计算机在</a:t>
            </a:r>
            <a:r>
              <a:rPr lang="en-US" altLang="zh-CN" sz="2800" dirty="0"/>
              <a:t>80</a:t>
            </a:r>
            <a:r>
              <a:rPr lang="zh-CN" altLang="en-US" sz="2800" dirty="0"/>
              <a:t>端口上进行通信。</a:t>
            </a:r>
            <a:br>
              <a:rPr lang="zh-CN" altLang="en-US" sz="2800" dirty="0"/>
            </a:br>
            <a:endParaRPr lang="zh-CN" altLang="en-US" sz="28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标题 257025"/>
          <p:cNvSpPr>
            <a:spLocks noGrp="1"/>
          </p:cNvSpPr>
          <p:nvPr>
            <p:ph type="title"/>
          </p:nvPr>
        </p:nvSpPr>
        <p:spPr>
          <a:ln/>
        </p:spPr>
        <p:txBody>
          <a:bodyPr anchor="ctr"/>
          <a:p>
            <a:endParaRPr lang="zh-CN" dirty="0"/>
          </a:p>
        </p:txBody>
      </p:sp>
      <p:sp>
        <p:nvSpPr>
          <p:cNvPr id="230402" name="文本占位符 257026"/>
          <p:cNvSpPr>
            <a:spLocks noGrp="1"/>
          </p:cNvSpPr>
          <p:nvPr>
            <p:ph idx="1"/>
          </p:nvPr>
        </p:nvSpPr>
        <p:spPr>
          <a:ln/>
        </p:spPr>
        <p:txBody>
          <a:bodyPr anchor="t"/>
          <a:p>
            <a:pPr>
              <a:buNone/>
            </a:pPr>
            <a:endParaRPr lang="zh-CN" dirty="0"/>
          </a:p>
        </p:txBody>
      </p:sp>
      <p:pic>
        <p:nvPicPr>
          <p:cNvPr id="230403" name="图片 257027" descr="p36"/>
          <p:cNvPicPr>
            <a:picLocks noChangeAspect="1"/>
          </p:cNvPicPr>
          <p:nvPr/>
        </p:nvPicPr>
        <p:blipFill>
          <a:blip r:embed="rId1"/>
          <a:stretch>
            <a:fillRect/>
          </a:stretch>
        </p:blipFill>
        <p:spPr>
          <a:xfrm>
            <a:off x="457200" y="1981200"/>
            <a:ext cx="8153400" cy="3886200"/>
          </a:xfrm>
          <a:prstGeom prst="rect">
            <a:avLst/>
          </a:prstGeom>
          <a:noFill/>
          <a:ln w="9525">
            <a:noFill/>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标题 258049"/>
          <p:cNvSpPr>
            <a:spLocks noGrp="1"/>
          </p:cNvSpPr>
          <p:nvPr>
            <p:ph type="title"/>
          </p:nvPr>
        </p:nvSpPr>
        <p:spPr>
          <a:ln/>
        </p:spPr>
        <p:txBody>
          <a:bodyPr anchor="ctr"/>
          <a:p>
            <a:endParaRPr lang="zh-CN" dirty="0"/>
          </a:p>
        </p:txBody>
      </p:sp>
      <p:sp>
        <p:nvSpPr>
          <p:cNvPr id="231426" name="文本占位符 258050"/>
          <p:cNvSpPr>
            <a:spLocks noGrp="1"/>
          </p:cNvSpPr>
          <p:nvPr>
            <p:ph idx="1"/>
          </p:nvPr>
        </p:nvSpPr>
        <p:spPr>
          <a:ln/>
        </p:spPr>
        <p:txBody>
          <a:bodyPr anchor="t"/>
          <a:p>
            <a:pPr>
              <a:lnSpc>
                <a:spcPct val="90000"/>
              </a:lnSpc>
              <a:buNone/>
            </a:pPr>
            <a:r>
              <a:rPr lang="zh-CN" altLang="en-US" dirty="0"/>
              <a:t>第四节 路由表与路由算法</a:t>
            </a:r>
            <a:endParaRPr lang="zh-CN" altLang="en-US" dirty="0"/>
          </a:p>
          <a:p>
            <a:pPr>
              <a:lnSpc>
                <a:spcPct val="90000"/>
              </a:lnSpc>
              <a:buNone/>
            </a:pPr>
            <a:r>
              <a:rPr lang="zh-CN" altLang="en-US" dirty="0"/>
              <a:t>路由节点处于几个网络的边界，首先要判断数据分组的目的地是否与送来的节点在同一个网络，如果是就在本地提交，不是就转发出去。（考虑路径问题）</a:t>
            </a:r>
            <a:endParaRPr lang="zh-CN" altLang="en-US" dirty="0"/>
          </a:p>
          <a:p>
            <a:pPr>
              <a:lnSpc>
                <a:spcPct val="90000"/>
              </a:lnSpc>
              <a:buNone/>
            </a:pPr>
            <a:r>
              <a:rPr lang="zh-CN" altLang="en-US" dirty="0"/>
              <a:t>路由器的工作为数据帧寻找最佳路径，并送往目的站点。所以，路由器中要维护路由表。（路由算法）</a:t>
            </a:r>
            <a:endParaRPr lang="zh-CN" altLang="en-US" dirty="0"/>
          </a:p>
          <a:p>
            <a:pPr>
              <a:lnSpc>
                <a:spcPct val="90000"/>
              </a:lnSpc>
              <a:buNone/>
            </a:pP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标题 259073"/>
          <p:cNvSpPr>
            <a:spLocks noGrp="1"/>
          </p:cNvSpPr>
          <p:nvPr>
            <p:ph type="title"/>
          </p:nvPr>
        </p:nvSpPr>
        <p:spPr>
          <a:ln/>
        </p:spPr>
        <p:txBody>
          <a:bodyPr anchor="ctr"/>
          <a:p>
            <a:endParaRPr lang="zh-CN" dirty="0"/>
          </a:p>
        </p:txBody>
      </p:sp>
      <p:sp>
        <p:nvSpPr>
          <p:cNvPr id="232450" name="文本占位符 259074"/>
          <p:cNvSpPr>
            <a:spLocks noGrp="1"/>
          </p:cNvSpPr>
          <p:nvPr>
            <p:ph idx="1"/>
          </p:nvPr>
        </p:nvSpPr>
        <p:spPr>
          <a:ln/>
        </p:spPr>
        <p:txBody>
          <a:bodyPr anchor="t"/>
          <a:p>
            <a:pPr>
              <a:lnSpc>
                <a:spcPct val="90000"/>
              </a:lnSpc>
              <a:buNone/>
            </a:pPr>
            <a:r>
              <a:rPr lang="en-US" altLang="zh-CN" sz="2400" dirty="0"/>
              <a:t>1.</a:t>
            </a:r>
            <a:r>
              <a:rPr lang="zh-CN" altLang="en-US" sz="2400" dirty="0"/>
              <a:t>静态路由（人工配置）</a:t>
            </a:r>
            <a:endParaRPr lang="zh-CN" altLang="en-US" sz="2400" dirty="0"/>
          </a:p>
          <a:p>
            <a:pPr>
              <a:lnSpc>
                <a:spcPct val="90000"/>
              </a:lnSpc>
              <a:buNone/>
            </a:pPr>
            <a:r>
              <a:rPr lang="en-US" altLang="zh-CN" sz="2400" dirty="0"/>
              <a:t>1</a:t>
            </a:r>
            <a:r>
              <a:rPr lang="zh-CN" altLang="en-US" sz="2400" dirty="0"/>
              <a:t>）洪泛算法</a:t>
            </a:r>
            <a:endParaRPr lang="zh-CN" altLang="en-US" sz="2400" dirty="0"/>
          </a:p>
          <a:p>
            <a:pPr>
              <a:lnSpc>
                <a:spcPct val="90000"/>
              </a:lnSpc>
              <a:buNone/>
            </a:pPr>
            <a:r>
              <a:rPr lang="zh-CN" altLang="en-US" sz="2400" dirty="0"/>
              <a:t>每个节点收到分组，将其发往除分组来的节点之外的其他相邻节点。（泛滥、拥塞）</a:t>
            </a:r>
            <a:endParaRPr lang="zh-CN" altLang="en-US" sz="2400" dirty="0"/>
          </a:p>
          <a:p>
            <a:pPr>
              <a:lnSpc>
                <a:spcPct val="90000"/>
              </a:lnSpc>
              <a:buNone/>
            </a:pPr>
            <a:r>
              <a:rPr lang="en-US" altLang="zh-CN" sz="2400" dirty="0"/>
              <a:t>2</a:t>
            </a:r>
            <a:r>
              <a:rPr lang="zh-CN" altLang="en-US" sz="2400" dirty="0"/>
              <a:t>）热土豆算法</a:t>
            </a:r>
            <a:endParaRPr lang="zh-CN" altLang="en-US" sz="2400" dirty="0"/>
          </a:p>
          <a:p>
            <a:pPr>
              <a:lnSpc>
                <a:spcPct val="90000"/>
              </a:lnSpc>
              <a:buNone/>
            </a:pPr>
            <a:r>
              <a:rPr lang="zh-CN" altLang="en-US" sz="2400" dirty="0"/>
              <a:t>每个节点要为其相邻节点各建一个分组队列，收到分组后，将其放在最短的队列中。</a:t>
            </a:r>
            <a:endParaRPr lang="zh-CN" altLang="en-US" sz="2400" dirty="0"/>
          </a:p>
          <a:p>
            <a:pPr>
              <a:lnSpc>
                <a:spcPct val="90000"/>
              </a:lnSpc>
              <a:buNone/>
            </a:pPr>
            <a:r>
              <a:rPr lang="en-US" altLang="zh-CN" sz="2400" dirty="0"/>
              <a:t>3</a:t>
            </a:r>
            <a:r>
              <a:rPr lang="zh-CN" altLang="en-US" sz="2400" dirty="0"/>
              <a:t>）固定路由算法</a:t>
            </a:r>
            <a:endParaRPr lang="zh-CN" altLang="en-US" sz="2400" dirty="0"/>
          </a:p>
          <a:p>
            <a:pPr>
              <a:lnSpc>
                <a:spcPct val="90000"/>
              </a:lnSpc>
              <a:buNone/>
            </a:pPr>
            <a:r>
              <a:rPr lang="zh-CN" altLang="en-US" sz="2400" dirty="0"/>
              <a:t>每个节点存放计算好的路由表。给出本节点所有可能的目标节点的最短路径。</a:t>
            </a:r>
            <a:endParaRPr lang="zh-CN" altLang="en-US" sz="24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标题 260097"/>
          <p:cNvSpPr>
            <a:spLocks noGrp="1"/>
          </p:cNvSpPr>
          <p:nvPr>
            <p:ph type="title"/>
          </p:nvPr>
        </p:nvSpPr>
        <p:spPr>
          <a:ln/>
        </p:spPr>
        <p:txBody>
          <a:bodyPr anchor="ctr"/>
          <a:p>
            <a:endParaRPr lang="zh-CN" dirty="0"/>
          </a:p>
        </p:txBody>
      </p:sp>
      <p:sp>
        <p:nvSpPr>
          <p:cNvPr id="233474" name="文本占位符 260098"/>
          <p:cNvSpPr>
            <a:spLocks noGrp="1"/>
          </p:cNvSpPr>
          <p:nvPr>
            <p:ph idx="1"/>
          </p:nvPr>
        </p:nvSpPr>
        <p:spPr>
          <a:ln/>
        </p:spPr>
        <p:txBody>
          <a:bodyPr anchor="t"/>
          <a:p>
            <a:pPr>
              <a:buNone/>
            </a:pPr>
            <a:r>
              <a:rPr lang="en-US" altLang="zh-CN" dirty="0"/>
              <a:t>2.</a:t>
            </a:r>
            <a:r>
              <a:rPr lang="zh-CN" altLang="en-US" dirty="0"/>
              <a:t>动态路由</a:t>
            </a:r>
            <a:endParaRPr lang="zh-CN" altLang="en-US" dirty="0"/>
          </a:p>
          <a:p>
            <a:pPr>
              <a:buNone/>
            </a:pPr>
            <a:r>
              <a:rPr lang="en-US" altLang="zh-CN" dirty="0"/>
              <a:t>1</a:t>
            </a:r>
            <a:r>
              <a:rPr lang="zh-CN" altLang="en-US" dirty="0"/>
              <a:t>）距离向量算法</a:t>
            </a:r>
            <a:endParaRPr lang="zh-CN" altLang="en-US" dirty="0"/>
          </a:p>
          <a:p>
            <a:pPr>
              <a:buNone/>
            </a:pPr>
            <a:r>
              <a:rPr lang="en-US" altLang="zh-CN" dirty="0"/>
              <a:t>2</a:t>
            </a:r>
            <a:r>
              <a:rPr lang="zh-CN" altLang="en-US" dirty="0"/>
              <a:t>）链路状态算法</a:t>
            </a:r>
            <a:endParaRPr lang="zh-CN" altLang="en-US" dirty="0"/>
          </a:p>
          <a:p>
            <a:pPr>
              <a:buNone/>
            </a:pPr>
            <a:r>
              <a:rPr lang="en-US" altLang="zh-CN" dirty="0"/>
              <a:t>3</a:t>
            </a:r>
            <a:r>
              <a:rPr lang="zh-CN" altLang="en-US" dirty="0"/>
              <a:t>）混合路由算法</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标题 261121"/>
          <p:cNvSpPr>
            <a:spLocks noGrp="1"/>
          </p:cNvSpPr>
          <p:nvPr>
            <p:ph type="title"/>
          </p:nvPr>
        </p:nvSpPr>
        <p:spPr>
          <a:ln/>
        </p:spPr>
        <p:txBody>
          <a:bodyPr anchor="ctr"/>
          <a:p>
            <a:endParaRPr lang="zh-CN" dirty="0"/>
          </a:p>
        </p:txBody>
      </p:sp>
      <p:sp>
        <p:nvSpPr>
          <p:cNvPr id="234498" name="文本占位符 261122"/>
          <p:cNvSpPr>
            <a:spLocks noGrp="1"/>
          </p:cNvSpPr>
          <p:nvPr>
            <p:ph idx="1"/>
          </p:nvPr>
        </p:nvSpPr>
        <p:spPr>
          <a:ln/>
        </p:spPr>
        <p:txBody>
          <a:bodyPr anchor="t"/>
          <a:p>
            <a:pPr>
              <a:buNone/>
            </a:pPr>
            <a:r>
              <a:rPr lang="zh-CN" altLang="en-US" sz="2800" dirty="0"/>
              <a:t>第五节 应用层协议</a:t>
            </a:r>
            <a:endParaRPr lang="zh-CN" altLang="en-US" sz="2800" dirty="0"/>
          </a:p>
          <a:p>
            <a:pPr>
              <a:buNone/>
            </a:pPr>
            <a:r>
              <a:rPr lang="zh-CN" altLang="en-US" sz="2800" dirty="0"/>
              <a:t>电子邮件及</a:t>
            </a:r>
            <a:r>
              <a:rPr lang="en-US" altLang="zh-CN" sz="2800" dirty="0"/>
              <a:t>SMTP</a:t>
            </a:r>
            <a:r>
              <a:rPr lang="zh-CN" altLang="en-US" sz="2800" dirty="0"/>
              <a:t>协议 ：</a:t>
            </a:r>
            <a:endParaRPr lang="zh-CN" altLang="en-US" sz="2800" dirty="0"/>
          </a:p>
          <a:p>
            <a:pPr>
              <a:buNone/>
            </a:pPr>
            <a:r>
              <a:rPr lang="zh-CN" altLang="en-US" sz="2800" dirty="0"/>
              <a:t>一、关于电子邮件</a:t>
            </a:r>
            <a:endParaRPr lang="zh-CN" altLang="en-US" sz="2800" dirty="0"/>
          </a:p>
          <a:p>
            <a:pPr>
              <a:buNone/>
            </a:pPr>
            <a:r>
              <a:rPr lang="zh-CN" altLang="en-US" sz="2800" dirty="0"/>
              <a:t>一个互联网电子邮件地址的格式是“邮件箱＠域”。其中邮件箱通常是接收者的账户名，而域是公司的名字或者是互联网服务提供商在互联网的域名，如“</a:t>
            </a:r>
            <a:r>
              <a:rPr lang="en-US" altLang="zh-CN" sz="2800" err="1"/>
              <a:t>hw@sje.cn</a:t>
            </a:r>
            <a:r>
              <a:rPr lang="en-US" altLang="zh-CN" sz="2800" dirty="0"/>
              <a:t>” </a:t>
            </a:r>
            <a:r>
              <a:rPr lang="zh-CN" altLang="en-US" sz="2800" dirty="0"/>
              <a:t>等。</a:t>
            </a:r>
            <a:br>
              <a:rPr lang="zh-CN" altLang="en-US" sz="2800" dirty="0"/>
            </a:br>
            <a:endParaRPr lang="zh-CN" altLang="en-US" sz="2800"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标题 262145"/>
          <p:cNvSpPr>
            <a:spLocks noGrp="1"/>
          </p:cNvSpPr>
          <p:nvPr>
            <p:ph type="title"/>
          </p:nvPr>
        </p:nvSpPr>
        <p:spPr>
          <a:ln/>
        </p:spPr>
        <p:txBody>
          <a:bodyPr anchor="ctr"/>
          <a:p>
            <a:endParaRPr lang="zh-CN" dirty="0"/>
          </a:p>
        </p:txBody>
      </p:sp>
      <p:sp>
        <p:nvSpPr>
          <p:cNvPr id="235522" name="文本占位符 262146"/>
          <p:cNvSpPr>
            <a:spLocks noGrp="1"/>
          </p:cNvSpPr>
          <p:nvPr>
            <p:ph idx="1"/>
          </p:nvPr>
        </p:nvSpPr>
        <p:spPr>
          <a:xfrm>
            <a:off x="457200" y="1981200"/>
            <a:ext cx="8229600" cy="4572000"/>
          </a:xfrm>
          <a:ln/>
        </p:spPr>
        <p:txBody>
          <a:bodyPr anchor="t"/>
          <a:p>
            <a:pPr>
              <a:lnSpc>
                <a:spcPct val="90000"/>
              </a:lnSpc>
              <a:buNone/>
            </a:pPr>
            <a:r>
              <a:rPr lang="en-US" altLang="zh-CN" dirty="0"/>
              <a:t> </a:t>
            </a:r>
            <a:r>
              <a:rPr lang="zh-CN" altLang="en-US" dirty="0"/>
              <a:t>另一个通常电子邮件地址的类型是所谓的分配表，比如创建一个分配表名叫</a:t>
            </a:r>
            <a:endParaRPr lang="zh-CN" altLang="en-US" dirty="0"/>
          </a:p>
          <a:p>
            <a:pPr>
              <a:lnSpc>
                <a:spcPct val="90000"/>
              </a:lnSpc>
              <a:buNone/>
            </a:pPr>
            <a:r>
              <a:rPr lang="zh-CN" altLang="en-US" dirty="0"/>
              <a:t>   </a:t>
            </a:r>
            <a:r>
              <a:rPr lang="en-US" altLang="zh-CN" dirty="0"/>
              <a:t>instructors</a:t>
            </a:r>
            <a:r>
              <a:rPr lang="zh-CN" altLang="en-US" dirty="0"/>
              <a:t>＠</a:t>
            </a:r>
            <a:r>
              <a:rPr lang="en-US" altLang="zh-CN" err="1"/>
              <a:t>online.com</a:t>
            </a:r>
            <a:r>
              <a:rPr lang="zh-CN" altLang="en-US" dirty="0"/>
              <a:t>，此分配表所包括的成员地址有：</a:t>
            </a:r>
            <a:r>
              <a:rPr lang="en-US" altLang="zh-CN" err="1"/>
              <a:t>bkomar</a:t>
            </a:r>
            <a:r>
              <a:rPr lang="zh-CN" altLang="en-US" dirty="0"/>
              <a:t>＠</a:t>
            </a:r>
            <a:r>
              <a:rPr lang="en-US" altLang="zh-CN" err="1"/>
              <a:t>online.com</a:t>
            </a:r>
            <a:r>
              <a:rPr lang="zh-CN" altLang="en-US" dirty="0"/>
              <a:t>、</a:t>
            </a:r>
            <a:r>
              <a:rPr lang="en-US" altLang="zh-CN" err="1"/>
              <a:t>psmith</a:t>
            </a:r>
            <a:r>
              <a:rPr lang="zh-CN" altLang="en-US" dirty="0"/>
              <a:t>＠</a:t>
            </a:r>
            <a:r>
              <a:rPr lang="en-US" altLang="zh-CN" err="1"/>
              <a:t>online.com</a:t>
            </a:r>
            <a:r>
              <a:rPr lang="zh-CN" altLang="en-US" dirty="0"/>
              <a:t>、</a:t>
            </a:r>
            <a:r>
              <a:rPr lang="en-US" altLang="zh-CN" err="1"/>
              <a:t>djones</a:t>
            </a:r>
            <a:r>
              <a:rPr lang="zh-CN" altLang="en-US" dirty="0"/>
              <a:t>＠</a:t>
            </a:r>
            <a:r>
              <a:rPr lang="en-US" altLang="zh-CN" err="1"/>
              <a:t>online.com</a:t>
            </a:r>
            <a:r>
              <a:rPr lang="zh-CN" altLang="en-US" dirty="0"/>
              <a:t>等若干教师的邮件地址，当需要给这些教师发送电了邮件时，可直接发给</a:t>
            </a:r>
            <a:r>
              <a:rPr lang="en-US" altLang="zh-CN" dirty="0"/>
              <a:t>instructors</a:t>
            </a:r>
            <a:r>
              <a:rPr lang="zh-CN" altLang="en-US" dirty="0"/>
              <a:t>＠</a:t>
            </a:r>
            <a:r>
              <a:rPr lang="en-US" altLang="zh-CN" err="1"/>
              <a:t>online.com</a:t>
            </a:r>
            <a:r>
              <a:rPr lang="zh-CN" altLang="en-US" dirty="0"/>
              <a:t>，而不必分别给每个教师发电子邮件。</a:t>
            </a:r>
            <a:br>
              <a:rPr lang="zh-CN" altLang="en-US" dirty="0"/>
            </a:br>
            <a:endParaRPr lang="zh-CN" alt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标题 263169"/>
          <p:cNvSpPr>
            <a:spLocks noGrp="1"/>
          </p:cNvSpPr>
          <p:nvPr>
            <p:ph type="title"/>
          </p:nvPr>
        </p:nvSpPr>
        <p:spPr>
          <a:ln/>
        </p:spPr>
        <p:txBody>
          <a:bodyPr anchor="ctr"/>
          <a:p>
            <a:endParaRPr lang="zh-CN" dirty="0"/>
          </a:p>
        </p:txBody>
      </p:sp>
      <p:sp>
        <p:nvSpPr>
          <p:cNvPr id="236546" name="文本占位符 263170"/>
          <p:cNvSpPr>
            <a:spLocks noGrp="1"/>
          </p:cNvSpPr>
          <p:nvPr>
            <p:ph idx="1"/>
          </p:nvPr>
        </p:nvSpPr>
        <p:spPr>
          <a:xfrm>
            <a:off x="457200" y="1981200"/>
            <a:ext cx="8229600" cy="4495800"/>
          </a:xfrm>
          <a:ln/>
        </p:spPr>
        <p:txBody>
          <a:bodyPr anchor="t"/>
          <a:p>
            <a:pPr>
              <a:buNone/>
            </a:pPr>
            <a:r>
              <a:rPr lang="zh-CN" altLang="en-US" sz="2800" dirty="0"/>
              <a:t>二、电子邮件系统</a:t>
            </a:r>
            <a:endParaRPr lang="zh-CN" altLang="en-US" sz="2800" dirty="0"/>
          </a:p>
          <a:p>
            <a:pPr>
              <a:buNone/>
            </a:pPr>
            <a:r>
              <a:rPr lang="en-US" altLang="zh-CN" sz="2800" dirty="0"/>
              <a:t>E-mail</a:t>
            </a:r>
            <a:r>
              <a:rPr lang="zh-CN" altLang="en-US" sz="2800" dirty="0"/>
              <a:t>系统基于客户机</a:t>
            </a:r>
            <a:r>
              <a:rPr lang="en-US" altLang="zh-CN" sz="2800" dirty="0"/>
              <a:t>/</a:t>
            </a:r>
            <a:r>
              <a:rPr lang="zh-CN" altLang="en-US" sz="2800" dirty="0"/>
              <a:t>服务器模式，整个系统由</a:t>
            </a:r>
            <a:r>
              <a:rPr lang="en-US" altLang="zh-CN" sz="2800" dirty="0"/>
              <a:t>E-mail</a:t>
            </a:r>
            <a:r>
              <a:rPr lang="zh-CN" altLang="en-US" sz="2800" dirty="0"/>
              <a:t>客户软件、</a:t>
            </a:r>
            <a:r>
              <a:rPr lang="en-US" altLang="zh-CN" sz="2800" dirty="0"/>
              <a:t>E-mail</a:t>
            </a:r>
            <a:r>
              <a:rPr lang="zh-CN" altLang="en-US" sz="2800" dirty="0"/>
              <a:t>服务器和通信协议等</a:t>
            </a:r>
            <a:r>
              <a:rPr lang="en-US" altLang="zh-CN" sz="2800" dirty="0"/>
              <a:t>3</a:t>
            </a:r>
            <a:r>
              <a:rPr lang="zh-CN" altLang="en-US" sz="2800" dirty="0"/>
              <a:t>部分组成。</a:t>
            </a:r>
            <a:endParaRPr lang="zh-CN" altLang="en-US" sz="2800" dirty="0"/>
          </a:p>
          <a:p>
            <a:pPr>
              <a:buNone/>
            </a:pPr>
            <a:r>
              <a:rPr lang="zh-CN" altLang="en-US" sz="2800" dirty="0"/>
              <a:t>具备的功能： </a:t>
            </a:r>
            <a:endParaRPr lang="zh-CN" altLang="en-US" sz="2800" dirty="0"/>
          </a:p>
          <a:p>
            <a:pPr>
              <a:buNone/>
            </a:pPr>
            <a:r>
              <a:rPr lang="zh-CN" altLang="en-US" sz="2800" dirty="0"/>
              <a:t>信件的起草与编辑 、信件发送 、收信通知 、信件读取与检索 、信件回复与转发 、退信说明 、信件管理、转储和归纳 、电子邮箱的保密性 等</a:t>
            </a:r>
            <a:br>
              <a:rPr lang="zh-CN" altLang="en-US" sz="2800" dirty="0"/>
            </a:br>
            <a:endParaRPr lang="zh-CN" altLang="en-US" sz="2800"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标题 264193"/>
          <p:cNvSpPr>
            <a:spLocks noGrp="1"/>
          </p:cNvSpPr>
          <p:nvPr>
            <p:ph type="title"/>
          </p:nvPr>
        </p:nvSpPr>
        <p:spPr>
          <a:ln/>
        </p:spPr>
        <p:txBody>
          <a:bodyPr anchor="ctr"/>
          <a:p>
            <a:endParaRPr lang="zh-CN" dirty="0"/>
          </a:p>
        </p:txBody>
      </p:sp>
      <p:sp>
        <p:nvSpPr>
          <p:cNvPr id="237570" name="文本占位符 264194"/>
          <p:cNvSpPr>
            <a:spLocks noGrp="1"/>
          </p:cNvSpPr>
          <p:nvPr>
            <p:ph idx="1"/>
          </p:nvPr>
        </p:nvSpPr>
        <p:spPr>
          <a:ln/>
        </p:spPr>
        <p:txBody>
          <a:bodyPr anchor="t"/>
          <a:p>
            <a:pPr>
              <a:buNone/>
            </a:pPr>
            <a:r>
              <a:rPr lang="zh-CN" altLang="en-US" b="1" dirty="0"/>
              <a:t>三、 邮件发送的实现过程</a:t>
            </a:r>
            <a:endParaRPr lang="zh-CN" altLang="en-US" dirty="0"/>
          </a:p>
          <a:p>
            <a:pPr>
              <a:buNone/>
            </a:pPr>
            <a:r>
              <a:rPr lang="en-US" altLang="zh-CN" dirty="0"/>
              <a:t>SMTP</a:t>
            </a:r>
            <a:r>
              <a:rPr lang="zh-CN" altLang="en-US" dirty="0"/>
              <a:t>协议将因特网消息封装在邮件对象中，</a:t>
            </a:r>
            <a:r>
              <a:rPr lang="en-US" altLang="zh-CN" dirty="0"/>
              <a:t>SMTP</a:t>
            </a:r>
            <a:r>
              <a:rPr lang="zh-CN" altLang="en-US" dirty="0"/>
              <a:t>协议的邮件对象是由信封（实际上该信封是</a:t>
            </a:r>
            <a:r>
              <a:rPr lang="en-US" altLang="zh-CN" dirty="0"/>
              <a:t>SMTP</a:t>
            </a:r>
            <a:r>
              <a:rPr lang="zh-CN" altLang="en-US" dirty="0"/>
              <a:t>协议命令）和内容（也就是封装在信封中的因特网消息，该消息本身又包括报头和消息体两个部分组成的）。 </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标题 265217"/>
          <p:cNvSpPr>
            <a:spLocks noGrp="1"/>
          </p:cNvSpPr>
          <p:nvPr>
            <p:ph type="title"/>
          </p:nvPr>
        </p:nvSpPr>
        <p:spPr>
          <a:ln/>
        </p:spPr>
        <p:txBody>
          <a:bodyPr anchor="ctr"/>
          <a:p>
            <a:endParaRPr lang="zh-CN" dirty="0"/>
          </a:p>
        </p:txBody>
      </p:sp>
      <p:sp>
        <p:nvSpPr>
          <p:cNvPr id="238594" name="文本占位符 265218"/>
          <p:cNvSpPr>
            <a:spLocks noGrp="1"/>
          </p:cNvSpPr>
          <p:nvPr>
            <p:ph idx="1"/>
          </p:nvPr>
        </p:nvSpPr>
        <p:spPr>
          <a:ln/>
        </p:spPr>
        <p:txBody>
          <a:bodyPr anchor="t"/>
          <a:p>
            <a:pPr>
              <a:buNone/>
            </a:pPr>
            <a:r>
              <a:rPr lang="en-US" altLang="zh-CN" sz="2400" dirty="0"/>
              <a:t>(1) </a:t>
            </a:r>
            <a:r>
              <a:rPr lang="zh-CN" altLang="en-US" sz="2400" dirty="0"/>
              <a:t>客户端（发送消息的系统）创建与服务器（接收消息的系统）的</a:t>
            </a:r>
            <a:r>
              <a:rPr lang="en-US" altLang="zh-CN" sz="2400" dirty="0"/>
              <a:t>TCP</a:t>
            </a:r>
            <a:r>
              <a:rPr lang="zh-CN" altLang="en-US" sz="2400" dirty="0"/>
              <a:t>连接，收到消息后，该服务器向客户端回送应答码（</a:t>
            </a:r>
            <a:r>
              <a:rPr lang="en-US" altLang="zh-CN" sz="2400" dirty="0"/>
              <a:t>220</a:t>
            </a:r>
            <a:r>
              <a:rPr lang="zh-CN" altLang="en-US" sz="2400" dirty="0"/>
              <a:t>）表示该服务器可以提供</a:t>
            </a:r>
            <a:r>
              <a:rPr lang="en-US" altLang="zh-CN" sz="2400" dirty="0"/>
              <a:t>SMTP</a:t>
            </a:r>
            <a:r>
              <a:rPr lang="zh-CN" altLang="en-US" sz="2400" dirty="0"/>
              <a:t>服务。</a:t>
            </a:r>
            <a:br>
              <a:rPr lang="zh-CN" altLang="en-US" dirty="0"/>
            </a:br>
            <a:endParaRPr lang="zh-CN" altLang="en-US" dirty="0"/>
          </a:p>
        </p:txBody>
      </p:sp>
      <p:pic>
        <p:nvPicPr>
          <p:cNvPr id="238595" name="图片 265219"/>
          <p:cNvPicPr>
            <a:picLocks noChangeAspect="1"/>
          </p:cNvPicPr>
          <p:nvPr/>
        </p:nvPicPr>
        <p:blipFill>
          <a:blip r:embed="rId1"/>
          <a:srcRect l="41225" t="29439" r="21898" b="45457"/>
          <a:stretch>
            <a:fillRect/>
          </a:stretch>
        </p:blipFill>
        <p:spPr>
          <a:xfrm>
            <a:off x="762000" y="3138488"/>
            <a:ext cx="6477000" cy="32829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48129"/>
          <p:cNvSpPr>
            <a:spLocks noGrp="1"/>
          </p:cNvSpPr>
          <p:nvPr>
            <p:ph type="title"/>
          </p:nvPr>
        </p:nvSpPr>
        <p:spPr>
          <a:ln/>
        </p:spPr>
        <p:txBody>
          <a:bodyPr anchor="ctr"/>
          <a:p>
            <a:endParaRPr lang="zh-CN" dirty="0"/>
          </a:p>
        </p:txBody>
      </p:sp>
      <p:sp>
        <p:nvSpPr>
          <p:cNvPr id="28674" name="文本占位符 48130"/>
          <p:cNvSpPr>
            <a:spLocks noGrp="1"/>
          </p:cNvSpPr>
          <p:nvPr>
            <p:ph idx="1"/>
          </p:nvPr>
        </p:nvSpPr>
        <p:spPr>
          <a:ln/>
        </p:spPr>
        <p:txBody>
          <a:bodyPr anchor="t"/>
          <a:p>
            <a:pPr>
              <a:buNone/>
            </a:pPr>
            <a:r>
              <a:rPr lang="en-US" altLang="zh-CN" dirty="0"/>
              <a:t>                  </a:t>
            </a:r>
            <a:r>
              <a:rPr lang="en-US" altLang="zh-CN"/>
              <a:t>1     2     3     4     5     6     7     8</a:t>
            </a:r>
            <a:endParaRPr lang="en-US" altLang="zh-CN"/>
          </a:p>
          <a:p>
            <a:r>
              <a:rPr lang="en-US" altLang="zh-CN" dirty="0"/>
              <a:t>T586B </a:t>
            </a:r>
            <a:r>
              <a:rPr lang="zh-CN" altLang="en-US" dirty="0"/>
              <a:t>白橙  橙  白绿  蓝  白蓝 绿  白棕 棕</a:t>
            </a:r>
            <a:endParaRPr lang="zh-CN" altLang="en-US" dirty="0"/>
          </a:p>
          <a:p>
            <a:r>
              <a:rPr lang="en-US" altLang="zh-CN" dirty="0"/>
              <a:t>T586A </a:t>
            </a:r>
            <a:r>
              <a:rPr lang="zh-CN" altLang="en-US" dirty="0"/>
              <a:t>白绿  绿  白橙  蓝  白蓝 橙  白棕 棕</a:t>
            </a:r>
            <a:endParaRPr lang="zh-CN" altLang="en-US" dirty="0"/>
          </a:p>
          <a:p>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标题 266241"/>
          <p:cNvSpPr>
            <a:spLocks noGrp="1"/>
          </p:cNvSpPr>
          <p:nvPr>
            <p:ph type="title"/>
          </p:nvPr>
        </p:nvSpPr>
        <p:spPr>
          <a:ln/>
        </p:spPr>
        <p:txBody>
          <a:bodyPr anchor="ctr"/>
          <a:p>
            <a:endParaRPr lang="zh-CN" dirty="0"/>
          </a:p>
        </p:txBody>
      </p:sp>
      <p:sp>
        <p:nvSpPr>
          <p:cNvPr id="239618" name="文本占位符 266242"/>
          <p:cNvSpPr>
            <a:spLocks noGrp="1"/>
          </p:cNvSpPr>
          <p:nvPr>
            <p:ph idx="1"/>
          </p:nvPr>
        </p:nvSpPr>
        <p:spPr>
          <a:ln/>
        </p:spPr>
        <p:txBody>
          <a:bodyPr anchor="t"/>
          <a:p>
            <a:pPr>
              <a:buNone/>
            </a:pPr>
            <a:r>
              <a:rPr lang="zh-CN" altLang="en-US" sz="2400" dirty="0"/>
              <a:t>（</a:t>
            </a:r>
            <a:r>
              <a:rPr lang="en-US" altLang="zh-CN" sz="2400" dirty="0"/>
              <a:t>2</a:t>
            </a:r>
            <a:r>
              <a:rPr lang="zh-CN" altLang="en-US" sz="2400" dirty="0"/>
              <a:t>）客户端收到应答码后通过发送 </a:t>
            </a:r>
            <a:r>
              <a:rPr lang="en-US" altLang="zh-CN" sz="2400" dirty="0"/>
              <a:t>HELO</a:t>
            </a:r>
            <a:r>
              <a:rPr lang="zh-CN" altLang="en-US" sz="2400" dirty="0"/>
              <a:t>命令。服务器端将回送应答码</a:t>
            </a:r>
            <a:r>
              <a:rPr lang="en-US" altLang="zh-CN" sz="2400" dirty="0"/>
              <a:t>250</a:t>
            </a:r>
            <a:r>
              <a:rPr lang="zh-CN" altLang="en-US" sz="2400" dirty="0"/>
              <a:t>。</a:t>
            </a:r>
            <a:endParaRPr lang="zh-CN" altLang="en-US" sz="2400" dirty="0"/>
          </a:p>
          <a:p>
            <a:pPr>
              <a:buNone/>
            </a:pPr>
            <a:endParaRPr lang="zh-CN" altLang="en-US" dirty="0"/>
          </a:p>
        </p:txBody>
      </p:sp>
      <p:pic>
        <p:nvPicPr>
          <p:cNvPr id="239619" name="图片 266243"/>
          <p:cNvPicPr>
            <a:picLocks noChangeAspect="1"/>
          </p:cNvPicPr>
          <p:nvPr/>
        </p:nvPicPr>
        <p:blipFill>
          <a:blip r:embed="rId1"/>
          <a:srcRect l="41225" t="27139" r="21898" b="43387"/>
          <a:stretch>
            <a:fillRect/>
          </a:stretch>
        </p:blipFill>
        <p:spPr>
          <a:xfrm>
            <a:off x="914400" y="2716213"/>
            <a:ext cx="6477000" cy="3875087"/>
          </a:xfrm>
          <a:prstGeom prst="rect">
            <a:avLst/>
          </a:prstGeom>
          <a:noFill/>
          <a:ln w="9525">
            <a:noFill/>
          </a:ln>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标题 267265"/>
          <p:cNvSpPr>
            <a:spLocks noGrp="1"/>
          </p:cNvSpPr>
          <p:nvPr>
            <p:ph type="title"/>
          </p:nvPr>
        </p:nvSpPr>
        <p:spPr>
          <a:ln/>
        </p:spPr>
        <p:txBody>
          <a:bodyPr anchor="ctr"/>
          <a:p>
            <a:endParaRPr lang="zh-CN" dirty="0"/>
          </a:p>
        </p:txBody>
      </p:sp>
      <p:sp>
        <p:nvSpPr>
          <p:cNvPr id="241666" name="文本占位符 267266"/>
          <p:cNvSpPr>
            <a:spLocks noGrp="1"/>
          </p:cNvSpPr>
          <p:nvPr>
            <p:ph idx="1"/>
          </p:nvPr>
        </p:nvSpPr>
        <p:spPr>
          <a:ln/>
        </p:spPr>
        <p:txBody>
          <a:bodyPr anchor="t"/>
          <a:p>
            <a:pPr>
              <a:buNone/>
            </a:pPr>
            <a:r>
              <a:rPr lang="zh-CN" altLang="en-US" sz="2400" dirty="0"/>
              <a:t>（</a:t>
            </a:r>
            <a:r>
              <a:rPr lang="en-US" altLang="zh-CN" sz="2400" dirty="0"/>
              <a:t>3</a:t>
            </a:r>
            <a:r>
              <a:rPr lang="zh-CN" altLang="en-US" sz="2400" dirty="0"/>
              <a:t>）客户端通过</a:t>
            </a:r>
            <a:r>
              <a:rPr lang="en-US" altLang="zh-CN" sz="2400" dirty="0"/>
              <a:t>SMTP</a:t>
            </a:r>
            <a:r>
              <a:rPr lang="zh-CN" altLang="en-US" sz="2400" dirty="0"/>
              <a:t>协议的邮件命令</a:t>
            </a:r>
            <a:r>
              <a:rPr lang="en-US" altLang="zh-CN" sz="2400" dirty="0"/>
              <a:t>MAIL</a:t>
            </a:r>
            <a:r>
              <a:rPr lang="zh-CN" altLang="en-US" sz="2400" dirty="0"/>
              <a:t>开始进行邮件消息的传输。</a:t>
            </a:r>
            <a:endParaRPr lang="zh-CN" altLang="en-US" sz="2400" dirty="0"/>
          </a:p>
          <a:p>
            <a:pPr>
              <a:buNone/>
            </a:pPr>
            <a:endParaRPr lang="zh-CN" altLang="en-US" sz="2400" dirty="0"/>
          </a:p>
        </p:txBody>
      </p:sp>
      <p:pic>
        <p:nvPicPr>
          <p:cNvPr id="241667" name="图片 267267"/>
          <p:cNvPicPr>
            <a:picLocks noChangeAspect="1"/>
          </p:cNvPicPr>
          <p:nvPr/>
        </p:nvPicPr>
        <p:blipFill>
          <a:blip r:embed="rId1"/>
          <a:srcRect l="41225" t="29649" r="21898" b="45197"/>
          <a:stretch>
            <a:fillRect/>
          </a:stretch>
        </p:blipFill>
        <p:spPr>
          <a:xfrm>
            <a:off x="609600" y="2768600"/>
            <a:ext cx="7543800" cy="3840163"/>
          </a:xfrm>
          <a:prstGeom prst="rect">
            <a:avLst/>
          </a:prstGeom>
          <a:noFill/>
          <a:ln w="9525">
            <a:noFill/>
          </a:ln>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标题 268289"/>
          <p:cNvSpPr>
            <a:spLocks noGrp="1"/>
          </p:cNvSpPr>
          <p:nvPr>
            <p:ph type="title"/>
          </p:nvPr>
        </p:nvSpPr>
        <p:spPr>
          <a:ln/>
        </p:spPr>
        <p:txBody>
          <a:bodyPr anchor="ctr"/>
          <a:p>
            <a:endParaRPr lang="zh-CN" dirty="0"/>
          </a:p>
        </p:txBody>
      </p:sp>
      <p:sp>
        <p:nvSpPr>
          <p:cNvPr id="242690" name="文本占位符 268290"/>
          <p:cNvSpPr>
            <a:spLocks noGrp="1"/>
          </p:cNvSpPr>
          <p:nvPr>
            <p:ph idx="1"/>
          </p:nvPr>
        </p:nvSpPr>
        <p:spPr>
          <a:ln/>
        </p:spPr>
        <p:txBody>
          <a:bodyPr anchor="t"/>
          <a:p>
            <a:pPr>
              <a:buNone/>
            </a:pPr>
            <a:r>
              <a:rPr lang="zh-CN" altLang="en-US" dirty="0"/>
              <a:t>（</a:t>
            </a:r>
            <a:r>
              <a:rPr lang="en-US" altLang="zh-CN" dirty="0"/>
              <a:t>4</a:t>
            </a:r>
            <a:r>
              <a:rPr lang="zh-CN" altLang="en-US" dirty="0"/>
              <a:t>）客户端接着使用</a:t>
            </a:r>
            <a:r>
              <a:rPr lang="en-US" altLang="zh-CN" dirty="0"/>
              <a:t>RCPT</a:t>
            </a:r>
            <a:r>
              <a:rPr lang="zh-CN" altLang="en-US" dirty="0"/>
              <a:t>命令来发送附加的信封信息。对每个目标信箱都要使用单独的</a:t>
            </a:r>
            <a:r>
              <a:rPr lang="en-US" altLang="zh-CN" dirty="0"/>
              <a:t>RCPT</a:t>
            </a:r>
            <a:r>
              <a:rPr lang="zh-CN" altLang="en-US" dirty="0"/>
              <a:t>命令。如果</a:t>
            </a:r>
            <a:r>
              <a:rPr lang="en-US" altLang="zh-CN" dirty="0"/>
              <a:t>SMTP</a:t>
            </a:r>
            <a:r>
              <a:rPr lang="zh-CN" altLang="en-US" dirty="0"/>
              <a:t>服务器可以接收</a:t>
            </a:r>
            <a:r>
              <a:rPr lang="en-US" altLang="zh-CN" dirty="0"/>
              <a:t>RCPT</a:t>
            </a:r>
            <a:r>
              <a:rPr lang="zh-CN" altLang="en-US" dirty="0"/>
              <a:t>命令中的收件人的消息，则该服务器将响应该客户端的申请，如果服务器无法为某个邮箱接收消息，则该服务器将拒绝客户的申请。</a:t>
            </a:r>
            <a:endParaRPr lang="zh-CN" alt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标题 270337"/>
          <p:cNvSpPr>
            <a:spLocks noGrp="1"/>
          </p:cNvSpPr>
          <p:nvPr>
            <p:ph type="title"/>
          </p:nvPr>
        </p:nvSpPr>
        <p:spPr>
          <a:ln/>
        </p:spPr>
        <p:txBody>
          <a:bodyPr anchor="ctr"/>
          <a:p>
            <a:endParaRPr lang="zh-CN" dirty="0"/>
          </a:p>
        </p:txBody>
      </p:sp>
      <p:pic>
        <p:nvPicPr>
          <p:cNvPr id="243714" name="文本占位符 270339"/>
          <p:cNvPicPr>
            <a:picLocks noGrp="1" noChangeAspect="1"/>
          </p:cNvPicPr>
          <p:nvPr>
            <p:ph idx="1"/>
          </p:nvPr>
        </p:nvPicPr>
        <p:blipFill>
          <a:blip r:embed="rId1"/>
          <a:srcRect l="41225" t="29649" r="21898" b="45197"/>
          <a:stretch>
            <a:fillRect/>
          </a:stretch>
        </p:blipFill>
        <p:spPr>
          <a:xfrm>
            <a:off x="990600" y="1981200"/>
            <a:ext cx="7086600" cy="3886200"/>
          </a:xfrm>
          <a:ln/>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标题 271361"/>
          <p:cNvSpPr>
            <a:spLocks noGrp="1"/>
          </p:cNvSpPr>
          <p:nvPr>
            <p:ph type="title"/>
          </p:nvPr>
        </p:nvSpPr>
        <p:spPr>
          <a:ln/>
        </p:spPr>
        <p:txBody>
          <a:bodyPr anchor="ctr"/>
          <a:p>
            <a:endParaRPr lang="zh-CN" dirty="0"/>
          </a:p>
        </p:txBody>
      </p:sp>
      <p:sp>
        <p:nvSpPr>
          <p:cNvPr id="244738" name="文本占位符 271362"/>
          <p:cNvSpPr>
            <a:spLocks noGrp="1"/>
          </p:cNvSpPr>
          <p:nvPr>
            <p:ph idx="1"/>
          </p:nvPr>
        </p:nvSpPr>
        <p:spPr>
          <a:ln/>
        </p:spPr>
        <p:txBody>
          <a:bodyPr anchor="t"/>
          <a:p>
            <a:pPr>
              <a:buNone/>
            </a:pPr>
            <a:r>
              <a:rPr lang="zh-CN" altLang="en-US" sz="2400" dirty="0"/>
              <a:t>（</a:t>
            </a:r>
            <a:r>
              <a:rPr lang="en-US" altLang="zh-CN" sz="2400" dirty="0"/>
              <a:t>5</a:t>
            </a:r>
            <a:r>
              <a:rPr lang="zh-CN" altLang="en-US" sz="2400" dirty="0"/>
              <a:t>）客户端发送</a:t>
            </a:r>
            <a:r>
              <a:rPr lang="en-US" altLang="zh-CN" sz="2400" dirty="0"/>
              <a:t>DATA</a:t>
            </a:r>
            <a:r>
              <a:rPr lang="zh-CN" altLang="en-US" sz="2400" dirty="0"/>
              <a:t>命令向服务器表示将要发送邮件消息，而服务器方则通过应答来接收。</a:t>
            </a:r>
            <a:endParaRPr lang="zh-CN" altLang="en-US" sz="2400" dirty="0"/>
          </a:p>
          <a:p>
            <a:pPr>
              <a:buNone/>
            </a:pPr>
            <a:endParaRPr lang="zh-CN" altLang="en-US" sz="2400" dirty="0"/>
          </a:p>
        </p:txBody>
      </p:sp>
      <p:pic>
        <p:nvPicPr>
          <p:cNvPr id="244739" name="图片 271363"/>
          <p:cNvPicPr>
            <a:picLocks noChangeAspect="1"/>
          </p:cNvPicPr>
          <p:nvPr/>
        </p:nvPicPr>
        <p:blipFill>
          <a:blip r:embed="rId1"/>
          <a:srcRect l="41225" t="47217" r="21898" b="27142"/>
          <a:stretch>
            <a:fillRect/>
          </a:stretch>
        </p:blipFill>
        <p:spPr>
          <a:xfrm>
            <a:off x="533400" y="2828925"/>
            <a:ext cx="7010400" cy="3671888"/>
          </a:xfrm>
          <a:prstGeom prst="rect">
            <a:avLst/>
          </a:prstGeom>
          <a:noFill/>
          <a:ln w="9525">
            <a:noFill/>
          </a:ln>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标题 272385"/>
          <p:cNvSpPr>
            <a:spLocks noGrp="1"/>
          </p:cNvSpPr>
          <p:nvPr>
            <p:ph type="title"/>
          </p:nvPr>
        </p:nvSpPr>
        <p:spPr>
          <a:ln/>
        </p:spPr>
        <p:txBody>
          <a:bodyPr anchor="ctr"/>
          <a:p>
            <a:endParaRPr lang="zh-CN" dirty="0"/>
          </a:p>
        </p:txBody>
      </p:sp>
      <p:sp>
        <p:nvSpPr>
          <p:cNvPr id="246786" name="文本占位符 272386"/>
          <p:cNvSpPr>
            <a:spLocks noGrp="1"/>
          </p:cNvSpPr>
          <p:nvPr>
            <p:ph idx="1"/>
          </p:nvPr>
        </p:nvSpPr>
        <p:spPr>
          <a:ln/>
        </p:spPr>
        <p:txBody>
          <a:bodyPr anchor="t"/>
          <a:p>
            <a:pPr>
              <a:buNone/>
            </a:pPr>
            <a:r>
              <a:rPr lang="zh-CN" altLang="en-US" sz="2400" dirty="0"/>
              <a:t>（</a:t>
            </a:r>
            <a:r>
              <a:rPr lang="en-US" altLang="zh-CN" sz="2400" dirty="0"/>
              <a:t>6</a:t>
            </a:r>
            <a:r>
              <a:rPr lang="zh-CN" altLang="en-US" sz="2400" dirty="0"/>
              <a:t>）当消息被成功地传送之后，</a:t>
            </a:r>
            <a:r>
              <a:rPr lang="en-US" altLang="zh-CN" sz="2400" dirty="0"/>
              <a:t>SMTP</a:t>
            </a:r>
            <a:r>
              <a:rPr lang="zh-CN" altLang="en-US" sz="2400" dirty="0"/>
              <a:t>客户发送一个</a:t>
            </a:r>
            <a:r>
              <a:rPr lang="en-US" altLang="zh-CN" sz="2400" dirty="0"/>
              <a:t>QUIT</a:t>
            </a:r>
            <a:r>
              <a:rPr lang="zh-CN" altLang="en-US" sz="2400" dirty="0"/>
              <a:t>命令来终止会话。服务器以一个</a:t>
            </a:r>
            <a:r>
              <a:rPr lang="en-US" altLang="zh-CN" sz="2400" dirty="0"/>
              <a:t>221</a:t>
            </a:r>
            <a:r>
              <a:rPr lang="zh-CN" altLang="en-US" sz="2400" dirty="0"/>
              <a:t>〈</a:t>
            </a:r>
            <a:r>
              <a:rPr lang="en-US" altLang="zh-CN" sz="2400" dirty="0"/>
              <a:t>Closing</a:t>
            </a:r>
            <a:r>
              <a:rPr lang="zh-CN" altLang="en-US" sz="2400" dirty="0"/>
              <a:t>〉消息以表明会话已经终止。如果</a:t>
            </a:r>
            <a:r>
              <a:rPr lang="en-US" altLang="zh-CN" sz="2400" dirty="0"/>
              <a:t>SMTP</a:t>
            </a:r>
            <a:r>
              <a:rPr lang="zh-CN" altLang="en-US" sz="2400" dirty="0"/>
              <a:t>客户有另外一个消息要传送，它可重新发送 “</a:t>
            </a:r>
            <a:r>
              <a:rPr lang="en-US" altLang="zh-CN" sz="2400" dirty="0"/>
              <a:t>MAIL FROM</a:t>
            </a:r>
            <a:r>
              <a:rPr lang="zh-CN" altLang="en-US" sz="2400" dirty="0"/>
              <a:t>：”命令。</a:t>
            </a:r>
            <a:br>
              <a:rPr lang="zh-CN" altLang="en-US" dirty="0"/>
            </a:br>
            <a:endParaRPr lang="zh-CN" altLang="en-US" dirty="0"/>
          </a:p>
        </p:txBody>
      </p:sp>
      <p:pic>
        <p:nvPicPr>
          <p:cNvPr id="246787" name="图片 272387"/>
          <p:cNvPicPr>
            <a:picLocks noChangeAspect="1"/>
          </p:cNvPicPr>
          <p:nvPr/>
        </p:nvPicPr>
        <p:blipFill>
          <a:blip r:embed="rId1"/>
          <a:srcRect l="41225" t="37178" r="21806" b="41945"/>
          <a:stretch>
            <a:fillRect/>
          </a:stretch>
        </p:blipFill>
        <p:spPr>
          <a:xfrm>
            <a:off x="1219200" y="3519488"/>
            <a:ext cx="7315200" cy="3159125"/>
          </a:xfrm>
          <a:prstGeom prst="rect">
            <a:avLst/>
          </a:prstGeom>
          <a:noFill/>
          <a:ln w="9525">
            <a:noFill/>
          </a:ln>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标题 274433"/>
          <p:cNvSpPr>
            <a:spLocks noGrp="1"/>
          </p:cNvSpPr>
          <p:nvPr>
            <p:ph type="title"/>
          </p:nvPr>
        </p:nvSpPr>
        <p:spPr>
          <a:ln/>
        </p:spPr>
        <p:txBody>
          <a:bodyPr anchor="ctr"/>
          <a:p>
            <a:endParaRPr lang="zh-CN" dirty="0"/>
          </a:p>
        </p:txBody>
      </p:sp>
      <p:sp>
        <p:nvSpPr>
          <p:cNvPr id="247810" name="文本占位符 274434"/>
          <p:cNvSpPr>
            <a:spLocks noGrp="1"/>
          </p:cNvSpPr>
          <p:nvPr>
            <p:ph idx="1"/>
          </p:nvPr>
        </p:nvSpPr>
        <p:spPr>
          <a:xfrm>
            <a:off x="457200" y="1981200"/>
            <a:ext cx="8229600" cy="5181600"/>
          </a:xfrm>
          <a:ln/>
        </p:spPr>
        <p:txBody>
          <a:bodyPr anchor="t"/>
          <a:p>
            <a:pPr>
              <a:lnSpc>
                <a:spcPct val="80000"/>
              </a:lnSpc>
              <a:buNone/>
            </a:pPr>
            <a:r>
              <a:rPr lang="en-US" altLang="zh-CN" sz="2000" b="1" dirty="0"/>
              <a:t>SMTP</a:t>
            </a:r>
            <a:r>
              <a:rPr lang="zh-CN" altLang="en-US" sz="2000" b="1" dirty="0"/>
              <a:t>连接代码：</a:t>
            </a:r>
            <a:r>
              <a:rPr lang="en-US" altLang="zh-CN" sz="2000" b="1" dirty="0"/>
              <a:t>                </a:t>
            </a:r>
            <a:endParaRPr lang="en-US" altLang="zh-CN" sz="2000" b="1" dirty="0"/>
          </a:p>
          <a:p>
            <a:pPr>
              <a:lnSpc>
                <a:spcPct val="80000"/>
              </a:lnSpc>
              <a:buNone/>
            </a:pPr>
            <a:r>
              <a:rPr lang="en-US" altLang="zh-CN" sz="2000" b="1" err="1"/>
              <a:t>/users/bkomar</a:t>
            </a:r>
            <a:r>
              <a:rPr lang="en-US" altLang="zh-CN" sz="2000" b="1"/>
              <a:t>% telnet </a:t>
            </a:r>
            <a:r>
              <a:rPr lang="en-US" altLang="zh-CN" sz="2000" b="1" err="1">
                <a:solidFill>
                  <a:schemeClr val="bg2"/>
                </a:solidFill>
              </a:rPr>
              <a:t>mail.escape.ca</a:t>
            </a:r>
            <a:r>
              <a:rPr lang="en-US" altLang="zh-CN" sz="2000" b="1">
                <a:solidFill>
                  <a:schemeClr val="bg2"/>
                </a:solidFill>
              </a:rPr>
              <a:t> 25</a:t>
            </a:r>
            <a:br>
              <a:rPr lang="en-US" altLang="zh-CN" sz="2000" b="1" dirty="0"/>
            </a:br>
            <a:r>
              <a:rPr lang="en-US" altLang="zh-CN" sz="2000" b="1" dirty="0"/>
              <a:t>                </a:t>
            </a:r>
            <a:r>
              <a:rPr lang="en-US" altLang="zh-CN" sz="2000" b="1" err="1"/>
              <a:t>220 wpg-0l.escape.ca ESMTP Sendmail</a:t>
            </a:r>
            <a:r>
              <a:rPr lang="en-US" altLang="zh-CN" sz="2000" b="1" dirty="0"/>
              <a:t> 8.8.7/8.7.5 ready at sun</a:t>
            </a:r>
            <a:r>
              <a:rPr lang="zh-CN" altLang="en-US" sz="2000" b="1" dirty="0"/>
              <a:t>，</a:t>
            </a:r>
            <a:r>
              <a:rPr lang="en-US" altLang="zh-CN" sz="2000" b="1" dirty="0"/>
              <a:t>22 Mar l998 19:35:25-0600</a:t>
            </a:r>
            <a:r>
              <a:rPr lang="zh-CN" altLang="en-US" sz="2000" b="1" dirty="0"/>
              <a:t>（</a:t>
            </a:r>
            <a:r>
              <a:rPr lang="en-US" altLang="zh-CN" sz="2000" b="1" dirty="0"/>
              <a:t>CST</a:t>
            </a:r>
            <a:r>
              <a:rPr lang="zh-CN" altLang="en-US" sz="2000" b="1" dirty="0"/>
              <a:t>）</a:t>
            </a:r>
            <a:br>
              <a:rPr lang="zh-CN" altLang="en-US" sz="2000" b="1" dirty="0"/>
            </a:br>
            <a:r>
              <a:rPr lang="en-US" altLang="zh-CN" sz="2000" b="1" dirty="0"/>
              <a:t>                </a:t>
            </a:r>
            <a:r>
              <a:rPr lang="en-US" altLang="zh-CN" sz="2000" b="1" err="1"/>
              <a:t>helo </a:t>
            </a:r>
            <a:br>
              <a:rPr lang="en-US" altLang="zh-CN" sz="2000" b="1" err="1"/>
            </a:br>
            <a:r>
              <a:rPr lang="en-US" altLang="zh-CN" sz="2000" b="1" err="1"/>
              <a:t>                250 wpg-0l.escape.ca Hello bkomar@ wpg-03.escape.ca [198.163.232.252],pleased to meet you</a:t>
            </a:r>
            <a:br>
              <a:rPr lang="en-US" altLang="zh-CN" sz="2000" b="1" err="1"/>
            </a:br>
            <a:r>
              <a:rPr lang="en-US" altLang="zh-CN" sz="2000" b="1" err="1"/>
              <a:t>                mail from :bkomar@escape.ca </a:t>
            </a:r>
            <a:br>
              <a:rPr lang="en-US" altLang="zh-CN" sz="2000" b="1" err="1"/>
            </a:br>
            <a:r>
              <a:rPr lang="en-US" altLang="zh-CN" sz="2000" b="1" err="1"/>
              <a:t>                250 bkomar@ escape.ca</a:t>
            </a:r>
            <a:r>
              <a:rPr lang="en-US" altLang="zh-CN" sz="2000" b="1"/>
              <a:t> …</a:t>
            </a:r>
            <a:r>
              <a:rPr lang="en-US" altLang="zh-CN" sz="2000" b="1" err="1"/>
              <a:t>sender ok</a:t>
            </a:r>
            <a:br>
              <a:rPr lang="en-US" altLang="zh-CN" sz="2000" b="1" err="1"/>
            </a:br>
            <a:r>
              <a:rPr lang="en-US" altLang="zh-CN" sz="2000" b="1" err="1"/>
              <a:t>                rcpt to: bkomar@online-ca.com</a:t>
            </a:r>
            <a:br>
              <a:rPr lang="en-US" altLang="zh-CN" sz="2000" b="1" err="1"/>
            </a:br>
            <a:r>
              <a:rPr lang="en-US" altLang="zh-CN" sz="2000" b="1" err="1"/>
              <a:t>                250 bkomar@online-ca.com Recpient</a:t>
            </a:r>
            <a:r>
              <a:rPr lang="en-US" altLang="zh-CN" sz="2000" b="1"/>
              <a:t> ok</a:t>
            </a:r>
            <a:br>
              <a:rPr lang="en-US" altLang="zh-CN" sz="2000" b="1"/>
            </a:br>
            <a:r>
              <a:rPr lang="en-US" altLang="zh-CN" sz="2000" b="1"/>
              <a:t>                data</a:t>
            </a:r>
            <a:br>
              <a:rPr lang="en-US" altLang="zh-CN" sz="2000" b="1"/>
            </a:br>
            <a:r>
              <a:rPr lang="en-US" altLang="zh-CN" sz="2000" b="1"/>
              <a:t>                354 Enter mail ,end with “.” on a line by itself</a:t>
            </a:r>
            <a:br>
              <a:rPr lang="en-US" altLang="zh-CN" sz="2000" b="1"/>
            </a:br>
            <a:r>
              <a:rPr lang="en-US" altLang="zh-CN" sz="2000" b="1"/>
              <a:t>                </a:t>
            </a:r>
            <a:r>
              <a:rPr lang="en-US" altLang="zh-CN" sz="2000" b="1" err="1">
                <a:solidFill>
                  <a:schemeClr val="bg2"/>
                </a:solidFill>
              </a:rPr>
              <a:t>subject:This</a:t>
            </a:r>
            <a:r>
              <a:rPr lang="en-US" altLang="zh-CN" sz="2000" b="1">
                <a:solidFill>
                  <a:schemeClr val="bg2"/>
                </a:solidFill>
              </a:rPr>
              <a:t> is a test</a:t>
            </a:r>
            <a:br>
              <a:rPr lang="en-US" altLang="zh-CN" sz="2000" b="1">
                <a:solidFill>
                  <a:schemeClr val="bg2"/>
                </a:solidFill>
              </a:rPr>
            </a:br>
            <a:r>
              <a:rPr lang="en-US" altLang="zh-CN" sz="2000" b="1" err="1"/>
              <a:t>                This is sent by connetcting</a:t>
            </a:r>
            <a:r>
              <a:rPr lang="en-US" altLang="zh-CN" sz="2000" b="1"/>
              <a:t> to an SMTP server</a:t>
            </a:r>
            <a:br>
              <a:rPr lang="en-US" altLang="zh-CN" sz="2000" b="1"/>
            </a:br>
            <a:r>
              <a:rPr lang="en-US" altLang="zh-CN" sz="2000" b="1"/>
              <a:t>                .</a:t>
            </a:r>
            <a:br>
              <a:rPr lang="en-US" altLang="zh-CN" sz="2000" b="1"/>
            </a:br>
            <a:r>
              <a:rPr lang="en-US" altLang="zh-CN" sz="2000" b="1"/>
              <a:t>                250 TAA16829 Message accepted for delivery</a:t>
            </a:r>
            <a:br>
              <a:rPr lang="en-US" altLang="zh-CN" sz="2000" b="1"/>
            </a:br>
            <a:r>
              <a:rPr lang="en-US" altLang="zh-CN" sz="2000" b="1"/>
              <a:t>                QUIT</a:t>
            </a:r>
            <a:endParaRPr lang="en-US" altLang="zh-CN" sz="2000" b="1"/>
          </a:p>
          <a:p>
            <a:pPr>
              <a:lnSpc>
                <a:spcPct val="80000"/>
              </a:lnSpc>
              <a:buNone/>
            </a:pPr>
            <a:endParaRPr lang="en-US" altLang="zh-CN" sz="2000" b="1"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标题 275457"/>
          <p:cNvSpPr>
            <a:spLocks noGrp="1"/>
          </p:cNvSpPr>
          <p:nvPr>
            <p:ph type="title"/>
          </p:nvPr>
        </p:nvSpPr>
        <p:spPr>
          <a:ln/>
        </p:spPr>
        <p:txBody>
          <a:bodyPr anchor="ctr"/>
          <a:p>
            <a:endParaRPr lang="zh-CN" dirty="0"/>
          </a:p>
        </p:txBody>
      </p:sp>
      <p:sp>
        <p:nvSpPr>
          <p:cNvPr id="249858" name="文本占位符 275458"/>
          <p:cNvSpPr>
            <a:spLocks noGrp="1"/>
          </p:cNvSpPr>
          <p:nvPr>
            <p:ph idx="1"/>
          </p:nvPr>
        </p:nvSpPr>
        <p:spPr>
          <a:ln/>
        </p:spPr>
        <p:txBody>
          <a:bodyPr anchor="t"/>
          <a:p>
            <a:pPr>
              <a:lnSpc>
                <a:spcPct val="90000"/>
              </a:lnSpc>
              <a:buNone/>
            </a:pPr>
            <a:r>
              <a:rPr lang="en-US" altLang="zh-CN" dirty="0"/>
              <a:t>POP</a:t>
            </a:r>
            <a:r>
              <a:rPr lang="zh-CN" altLang="en-US" dirty="0"/>
              <a:t>协议：（ </a:t>
            </a:r>
            <a:r>
              <a:rPr lang="en-US" altLang="zh-CN" dirty="0"/>
              <a:t>POP2</a:t>
            </a:r>
            <a:r>
              <a:rPr lang="zh-CN" altLang="en-US" dirty="0"/>
              <a:t>和</a:t>
            </a:r>
            <a:r>
              <a:rPr lang="en-US" altLang="zh-CN" dirty="0"/>
              <a:t>POP3 </a:t>
            </a:r>
            <a:r>
              <a:rPr lang="zh-CN" altLang="en-US" dirty="0"/>
              <a:t>）</a:t>
            </a:r>
            <a:endParaRPr lang="zh-CN" altLang="en-US" dirty="0"/>
          </a:p>
          <a:p>
            <a:pPr>
              <a:lnSpc>
                <a:spcPct val="90000"/>
              </a:lnSpc>
              <a:buNone/>
            </a:pPr>
            <a:r>
              <a:rPr lang="zh-CN" altLang="en-US" dirty="0"/>
              <a:t>使用了不同的协议端口。</a:t>
            </a:r>
            <a:r>
              <a:rPr lang="en-US" altLang="zh-CN" dirty="0"/>
              <a:t>POP2</a:t>
            </a:r>
            <a:r>
              <a:rPr lang="zh-CN" altLang="en-US" dirty="0"/>
              <a:t>是</a:t>
            </a:r>
            <a:r>
              <a:rPr lang="en-US" altLang="zh-CN" dirty="0"/>
              <a:t>80</a:t>
            </a:r>
            <a:r>
              <a:rPr lang="zh-CN" altLang="en-US" dirty="0"/>
              <a:t>年代的标准，传送需要</a:t>
            </a:r>
            <a:r>
              <a:rPr lang="en-US" altLang="zh-CN" dirty="0"/>
              <a:t>STMP</a:t>
            </a:r>
            <a:r>
              <a:rPr lang="zh-CN" altLang="en-US" dirty="0"/>
              <a:t>的支持。目前使用的</a:t>
            </a:r>
            <a:r>
              <a:rPr lang="en-US" altLang="zh-CN" dirty="0"/>
              <a:t>POP3</a:t>
            </a:r>
            <a:r>
              <a:rPr lang="zh-CN" altLang="en-US" dirty="0"/>
              <a:t>既能与</a:t>
            </a:r>
            <a:r>
              <a:rPr lang="en-US" altLang="zh-CN" dirty="0"/>
              <a:t>STMP</a:t>
            </a:r>
            <a:r>
              <a:rPr lang="zh-CN" altLang="en-US" dirty="0"/>
              <a:t>共同使用，也可以单独使用，以传送和接受电子邮件。</a:t>
            </a:r>
            <a:r>
              <a:rPr lang="en-US" altLang="zh-CN" dirty="0"/>
              <a:t>POP</a:t>
            </a:r>
            <a:r>
              <a:rPr lang="zh-CN" altLang="en-US" dirty="0"/>
              <a:t>协议是一种简单的纯文本协议，每次传输以整个</a:t>
            </a:r>
            <a:r>
              <a:rPr lang="en-US" altLang="zh-CN" dirty="0"/>
              <a:t>E-Mail</a:t>
            </a:r>
            <a:r>
              <a:rPr lang="zh-CN" altLang="en-US" dirty="0"/>
              <a:t>为单位，不能提供部分传输。</a:t>
            </a:r>
            <a:br>
              <a:rPr lang="zh-CN" altLang="en-US" dirty="0"/>
            </a:b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标题 276481"/>
          <p:cNvSpPr>
            <a:spLocks noGrp="1"/>
          </p:cNvSpPr>
          <p:nvPr>
            <p:ph type="title"/>
          </p:nvPr>
        </p:nvSpPr>
        <p:spPr>
          <a:ln/>
        </p:spPr>
        <p:txBody>
          <a:bodyPr anchor="ctr"/>
          <a:p>
            <a:endParaRPr lang="zh-CN" dirty="0"/>
          </a:p>
        </p:txBody>
      </p:sp>
      <p:sp>
        <p:nvSpPr>
          <p:cNvPr id="250882" name="文本占位符 276482"/>
          <p:cNvSpPr>
            <a:spLocks noGrp="1"/>
          </p:cNvSpPr>
          <p:nvPr>
            <p:ph idx="1"/>
          </p:nvPr>
        </p:nvSpPr>
        <p:spPr>
          <a:ln/>
        </p:spPr>
        <p:txBody>
          <a:bodyPr anchor="t"/>
          <a:p>
            <a:endParaRPr lang="zh-CN"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标题 277505"/>
          <p:cNvSpPr>
            <a:spLocks noGrp="1"/>
          </p:cNvSpPr>
          <p:nvPr>
            <p:ph type="title"/>
          </p:nvPr>
        </p:nvSpPr>
        <p:spPr>
          <a:ln/>
        </p:spPr>
        <p:txBody>
          <a:bodyPr anchor="ctr"/>
          <a:p>
            <a:endParaRPr lang="zh-CN" dirty="0"/>
          </a:p>
        </p:txBody>
      </p:sp>
      <p:sp>
        <p:nvSpPr>
          <p:cNvPr id="251906" name="文本占位符 277506"/>
          <p:cNvSpPr>
            <a:spLocks noGrp="1"/>
          </p:cNvSpPr>
          <p:nvPr>
            <p:ph idx="1"/>
          </p:nvPr>
        </p:nvSpPr>
        <p:spPr>
          <a:ln/>
        </p:spPr>
        <p:txBody>
          <a:bodyPr anchor="t"/>
          <a:p>
            <a:endParaRPr 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5121"/>
          <p:cNvSpPr>
            <a:spLocks noGrp="1"/>
          </p:cNvSpPr>
          <p:nvPr>
            <p:ph type="title"/>
          </p:nvPr>
        </p:nvSpPr>
        <p:spPr>
          <a:ln/>
        </p:spPr>
        <p:txBody>
          <a:bodyPr anchor="ctr"/>
          <a:p>
            <a:r>
              <a:rPr lang="zh-CN" altLang="en-US" dirty="0"/>
              <a:t>第一章 计算机网络基础知识</a:t>
            </a:r>
            <a:endParaRPr lang="zh-CN" altLang="en-US" dirty="0"/>
          </a:p>
        </p:txBody>
      </p:sp>
      <p:sp>
        <p:nvSpPr>
          <p:cNvPr id="6146" name="文本占位符 5122"/>
          <p:cNvSpPr>
            <a:spLocks noGrp="1"/>
          </p:cNvSpPr>
          <p:nvPr>
            <p:ph idx="1"/>
          </p:nvPr>
        </p:nvSpPr>
        <p:spPr>
          <a:ln/>
        </p:spPr>
        <p:txBody>
          <a:bodyPr anchor="t"/>
          <a:p>
            <a:pPr>
              <a:buNone/>
            </a:pPr>
            <a:r>
              <a:rPr lang="zh-CN" altLang="en-US" dirty="0"/>
              <a:t>一、计算机网络的发展</a:t>
            </a:r>
            <a:endParaRPr lang="zh-CN" altLang="en-US" dirty="0"/>
          </a:p>
          <a:p>
            <a:pPr>
              <a:buNone/>
            </a:pPr>
            <a:r>
              <a:rPr lang="zh-CN" altLang="en-US" dirty="0"/>
              <a:t>   </a:t>
            </a:r>
            <a:r>
              <a:rPr lang="en-US" altLang="zh-CN" dirty="0"/>
              <a:t>1.</a:t>
            </a:r>
            <a:r>
              <a:rPr lang="zh-CN" altLang="en-US" dirty="0"/>
              <a:t>面向终端的网络</a:t>
            </a:r>
            <a:endParaRPr lang="zh-CN" altLang="en-US" dirty="0"/>
          </a:p>
          <a:p>
            <a:pPr>
              <a:buNone/>
            </a:pPr>
            <a:r>
              <a:rPr lang="zh-CN" altLang="en-US" dirty="0"/>
              <a:t>   </a:t>
            </a:r>
            <a:r>
              <a:rPr lang="en-US" altLang="zh-CN" dirty="0"/>
              <a:t>2.</a:t>
            </a:r>
            <a:r>
              <a:rPr lang="zh-CN" altLang="en-US" dirty="0"/>
              <a:t>多机系统互联</a:t>
            </a:r>
            <a:endParaRPr lang="zh-CN" altLang="en-US" dirty="0"/>
          </a:p>
          <a:p>
            <a:pPr>
              <a:buNone/>
            </a:pPr>
            <a:r>
              <a:rPr lang="zh-CN" altLang="en-US" dirty="0"/>
              <a:t>   </a:t>
            </a:r>
            <a:r>
              <a:rPr lang="en-US" altLang="zh-CN" dirty="0"/>
              <a:t>3.</a:t>
            </a:r>
            <a:r>
              <a:rPr lang="zh-CN" altLang="en-US" dirty="0"/>
              <a:t>体系结构标准化网络</a:t>
            </a:r>
            <a:endParaRPr lang="zh-CN" altLang="en-US" dirty="0"/>
          </a:p>
          <a:p>
            <a:pPr>
              <a:buNone/>
            </a:pPr>
            <a:r>
              <a:rPr lang="zh-CN" altLang="en-US" dirty="0"/>
              <a:t>   </a:t>
            </a:r>
            <a:r>
              <a:rPr lang="en-US" altLang="zh-CN" dirty="0"/>
              <a:t>4.</a:t>
            </a:r>
            <a:r>
              <a:rPr lang="zh-CN" altLang="en-US" dirty="0"/>
              <a:t>网络互连与高速网络</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占位符 49153"/>
          <p:cNvSpPr>
            <a:spLocks noGrp="1"/>
          </p:cNvSpPr>
          <p:nvPr>
            <p:ph type="body" sz="half" idx="1"/>
          </p:nvPr>
        </p:nvSpPr>
        <p:spPr>
          <a:xfrm>
            <a:off x="457200" y="1981200"/>
            <a:ext cx="8002588" cy="1446213"/>
          </a:xfrm>
          <a:ln/>
        </p:spPr>
        <p:txBody>
          <a:bodyPr anchor="t"/>
          <a:p>
            <a:pPr>
              <a:buClr>
                <a:schemeClr val="bg2"/>
              </a:buClr>
              <a:buSzPct val="75000"/>
              <a:buFont typeface="Wingdings" panose="05000000000000000000" pitchFamily="2" charset="2"/>
            </a:pPr>
            <a:r>
              <a:rPr lang="en-US" altLang="zh-CN" sz="2000" dirty="0"/>
              <a:t> </a:t>
            </a:r>
            <a:r>
              <a:rPr lang="zh-CN" altLang="en-US" sz="2000" dirty="0"/>
              <a:t>在局域网，双绞线主要是用来连接计算机网卡到集线器或通过集线器之间级联口的级联，有时也可直接用于两个网卡之间的连接或不通过集线器级联口之间的级联，但它们的接线方式各有不同。</a:t>
            </a:r>
            <a:r>
              <a:rPr lang="zh-CN" altLang="en-US" sz="2800" dirty="0"/>
              <a:t> </a:t>
            </a:r>
            <a:endParaRPr lang="zh-CN" altLang="en-US" sz="2800" dirty="0"/>
          </a:p>
        </p:txBody>
      </p:sp>
      <p:pic>
        <p:nvPicPr>
          <p:cNvPr id="49155" name="内容占位符 49154" descr="图2-9-10"/>
          <p:cNvPicPr>
            <a:picLocks noGrp="1" noChangeAspect="1"/>
          </p:cNvPicPr>
          <p:nvPr>
            <p:ph sz="half" idx="2"/>
          </p:nvPr>
        </p:nvPicPr>
        <p:blipFill>
          <a:blip r:embed="rId1"/>
          <a:stretch>
            <a:fillRect/>
          </a:stretch>
        </p:blipFill>
        <p:spPr>
          <a:xfrm>
            <a:off x="1116013" y="3984625"/>
            <a:ext cx="6624637" cy="1608138"/>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0-#ppt_w/2"/>
                                          </p:val>
                                        </p:tav>
                                        <p:tav tm="100000">
                                          <p:val>
                                            <p:strVal val="#ppt_x"/>
                                          </p:val>
                                        </p:tav>
                                      </p:tavLst>
                                    </p:anim>
                                    <p:anim calcmode="lin" valueType="num">
                                      <p:cBhvr additive="base">
                                        <p:cTn id="8"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56321"/>
          <p:cNvSpPr>
            <a:spLocks noGrp="1"/>
          </p:cNvSpPr>
          <p:nvPr>
            <p:ph type="title" sz="quarter"/>
          </p:nvPr>
        </p:nvSpPr>
        <p:spPr>
          <a:xfrm>
            <a:off x="457200" y="812800"/>
            <a:ext cx="8229600" cy="1016000"/>
          </a:xfrm>
          <a:ln/>
        </p:spPr>
        <p:txBody>
          <a:bodyPr anchor="ctr"/>
          <a:p>
            <a:r>
              <a:rPr lang="zh-CN" altLang="en-US" dirty="0"/>
              <a:t>准备工具和材料</a:t>
            </a:r>
            <a:endParaRPr lang="zh-CN" altLang="en-US" dirty="0"/>
          </a:p>
        </p:txBody>
      </p:sp>
      <p:pic>
        <p:nvPicPr>
          <p:cNvPr id="30722" name="图片 56322" descr="RJ45_2"/>
          <p:cNvPicPr>
            <a:picLocks noChangeAspect="1"/>
          </p:cNvPicPr>
          <p:nvPr/>
        </p:nvPicPr>
        <p:blipFill>
          <a:blip r:embed="rId1">
            <a:clrChange>
              <a:clrFrom>
                <a:srgbClr val="FFFFFF"/>
              </a:clrFrom>
              <a:clrTo>
                <a:srgbClr val="FFFFFF">
                  <a:alpha val="0"/>
                </a:srgbClr>
              </a:clrTo>
            </a:clrChange>
          </a:blip>
          <a:stretch>
            <a:fillRect/>
          </a:stretch>
        </p:blipFill>
        <p:spPr>
          <a:xfrm>
            <a:off x="3810000" y="1828800"/>
            <a:ext cx="1752600" cy="996950"/>
          </a:xfrm>
          <a:prstGeom prst="rect">
            <a:avLst/>
          </a:prstGeom>
          <a:noFill/>
          <a:ln w="9525">
            <a:noFill/>
          </a:ln>
        </p:spPr>
      </p:pic>
      <p:sp>
        <p:nvSpPr>
          <p:cNvPr id="30723" name="文本框 56323"/>
          <p:cNvSpPr txBox="1"/>
          <p:nvPr/>
        </p:nvSpPr>
        <p:spPr>
          <a:xfrm>
            <a:off x="973138" y="3362325"/>
            <a:ext cx="1800225" cy="447675"/>
          </a:xfrm>
          <a:prstGeom prst="rect">
            <a:avLst/>
          </a:prstGeom>
          <a:noFill/>
          <a:ln w="9525">
            <a:noFill/>
          </a:ln>
        </p:spPr>
        <p:txBody>
          <a:bodyPr lIns="82550" tIns="41275" rIns="82550" bIns="41275" anchor="t">
            <a:spAutoFit/>
          </a:bodyPr>
          <a:p>
            <a:pPr algn="ctr">
              <a:spcBef>
                <a:spcPct val="50000"/>
              </a:spcBef>
            </a:pPr>
            <a:r>
              <a:rPr lang="en-US" altLang="zh-CN" sz="2400" b="1">
                <a:latin typeface="Arial" panose="020B0604020202020204" pitchFamily="34" charset="0"/>
                <a:ea typeface="黑体" panose="02010609060101010101" pitchFamily="2" charset="-122"/>
              </a:rPr>
              <a:t>UTP</a:t>
            </a:r>
            <a:endParaRPr lang="en-US" altLang="zh-CN" sz="2400" b="1">
              <a:latin typeface="Arial" panose="020B0604020202020204" pitchFamily="34" charset="0"/>
              <a:ea typeface="黑体" panose="02010609060101010101" pitchFamily="2" charset="-122"/>
            </a:endParaRPr>
          </a:p>
        </p:txBody>
      </p:sp>
      <p:sp>
        <p:nvSpPr>
          <p:cNvPr id="30724" name="文本框 56324"/>
          <p:cNvSpPr txBox="1"/>
          <p:nvPr/>
        </p:nvSpPr>
        <p:spPr>
          <a:xfrm>
            <a:off x="2057400" y="6096000"/>
            <a:ext cx="1800225" cy="447675"/>
          </a:xfrm>
          <a:prstGeom prst="rect">
            <a:avLst/>
          </a:prstGeom>
          <a:noFill/>
          <a:ln w="9525">
            <a:noFill/>
          </a:ln>
        </p:spPr>
        <p:txBody>
          <a:bodyPr lIns="82550" tIns="41275" rIns="82550" bIns="41275" anchor="t">
            <a:spAutoFit/>
          </a:bodyPr>
          <a:p>
            <a:pPr algn="ctr">
              <a:spcBef>
                <a:spcPct val="50000"/>
              </a:spcBef>
            </a:pPr>
            <a:r>
              <a:rPr lang="zh-CN" altLang="en-US" sz="2400" b="1" dirty="0">
                <a:latin typeface="Arial" panose="020B0604020202020204" pitchFamily="34" charset="0"/>
                <a:ea typeface="黑体" panose="02010609060101010101" pitchFamily="2" charset="-122"/>
              </a:rPr>
              <a:t>压线钳</a:t>
            </a:r>
            <a:endParaRPr lang="zh-CN" altLang="en-US" sz="2400" b="1" dirty="0">
              <a:latin typeface="Arial" panose="020B0604020202020204" pitchFamily="34" charset="0"/>
              <a:ea typeface="黑体" panose="02010609060101010101" pitchFamily="2" charset="-122"/>
            </a:endParaRPr>
          </a:p>
        </p:txBody>
      </p:sp>
      <p:sp>
        <p:nvSpPr>
          <p:cNvPr id="30725" name="文本框 56325"/>
          <p:cNvSpPr txBox="1"/>
          <p:nvPr/>
        </p:nvSpPr>
        <p:spPr>
          <a:xfrm>
            <a:off x="3810000" y="3286125"/>
            <a:ext cx="1800225" cy="447675"/>
          </a:xfrm>
          <a:prstGeom prst="rect">
            <a:avLst/>
          </a:prstGeom>
          <a:noFill/>
          <a:ln w="9525">
            <a:noFill/>
          </a:ln>
        </p:spPr>
        <p:txBody>
          <a:bodyPr lIns="82550" tIns="41275" rIns="82550" bIns="41275" anchor="t">
            <a:spAutoFit/>
          </a:bodyPr>
          <a:p>
            <a:pPr algn="ctr">
              <a:spcBef>
                <a:spcPct val="50000"/>
              </a:spcBef>
            </a:pPr>
            <a:r>
              <a:rPr lang="en-US" altLang="zh-CN" sz="2400" b="1" dirty="0">
                <a:latin typeface="Arial" panose="020B0604020202020204" pitchFamily="34" charset="0"/>
                <a:ea typeface="黑体" panose="02010609060101010101" pitchFamily="2" charset="-122"/>
              </a:rPr>
              <a:t>RJ45</a:t>
            </a:r>
            <a:r>
              <a:rPr lang="zh-CN" altLang="en-US" sz="2400" b="1" dirty="0">
                <a:latin typeface="Arial" panose="020B0604020202020204" pitchFamily="34" charset="0"/>
                <a:ea typeface="黑体" panose="02010609060101010101" pitchFamily="2" charset="-122"/>
              </a:rPr>
              <a:t>接头</a:t>
            </a:r>
            <a:endParaRPr lang="zh-CN" altLang="en-US" sz="2400" b="1" dirty="0">
              <a:latin typeface="Arial" panose="020B0604020202020204" pitchFamily="34" charset="0"/>
              <a:ea typeface="黑体" panose="02010609060101010101" pitchFamily="2" charset="-122"/>
            </a:endParaRPr>
          </a:p>
        </p:txBody>
      </p:sp>
      <p:sp>
        <p:nvSpPr>
          <p:cNvPr id="30726" name="文本框 56326"/>
          <p:cNvSpPr txBox="1"/>
          <p:nvPr/>
        </p:nvSpPr>
        <p:spPr>
          <a:xfrm>
            <a:off x="6629400" y="3286125"/>
            <a:ext cx="1471613" cy="447675"/>
          </a:xfrm>
          <a:prstGeom prst="rect">
            <a:avLst/>
          </a:prstGeom>
          <a:noFill/>
          <a:ln w="9525">
            <a:noFill/>
          </a:ln>
        </p:spPr>
        <p:txBody>
          <a:bodyPr lIns="82550" tIns="41275" rIns="82550" bIns="41275" anchor="t">
            <a:spAutoFit/>
          </a:bodyPr>
          <a:p>
            <a:pPr algn="ctr">
              <a:spcBef>
                <a:spcPct val="50000"/>
              </a:spcBef>
            </a:pPr>
            <a:r>
              <a:rPr lang="zh-CN" altLang="en-US" sz="2400" b="1" dirty="0">
                <a:latin typeface="Arial" panose="020B0604020202020204" pitchFamily="34" charset="0"/>
                <a:ea typeface="黑体" panose="02010609060101010101" pitchFamily="2" charset="-122"/>
              </a:rPr>
              <a:t>护套</a:t>
            </a:r>
            <a:endParaRPr lang="zh-CN" altLang="en-US" sz="2400" b="1" dirty="0">
              <a:latin typeface="Arial" panose="020B0604020202020204" pitchFamily="34" charset="0"/>
              <a:ea typeface="黑体" panose="02010609060101010101" pitchFamily="2" charset="-122"/>
            </a:endParaRPr>
          </a:p>
        </p:txBody>
      </p:sp>
      <p:sp>
        <p:nvSpPr>
          <p:cNvPr id="30727" name="文本框 56327"/>
          <p:cNvSpPr txBox="1"/>
          <p:nvPr/>
        </p:nvSpPr>
        <p:spPr>
          <a:xfrm>
            <a:off x="5638800" y="6165850"/>
            <a:ext cx="1800225" cy="447675"/>
          </a:xfrm>
          <a:prstGeom prst="rect">
            <a:avLst/>
          </a:prstGeom>
          <a:noFill/>
          <a:ln w="9525">
            <a:noFill/>
          </a:ln>
        </p:spPr>
        <p:txBody>
          <a:bodyPr lIns="82550" tIns="41275" rIns="82550" bIns="41275" anchor="t">
            <a:spAutoFit/>
          </a:bodyPr>
          <a:p>
            <a:pPr algn="ctr">
              <a:spcBef>
                <a:spcPct val="50000"/>
              </a:spcBef>
            </a:pPr>
            <a:r>
              <a:rPr lang="zh-CN" altLang="en-US" sz="2400" b="1" dirty="0">
                <a:latin typeface="Arial" panose="020B0604020202020204" pitchFamily="34" charset="0"/>
                <a:ea typeface="黑体" panose="02010609060101010101" pitchFamily="2" charset="-122"/>
              </a:rPr>
              <a:t>简易测线仪</a:t>
            </a:r>
            <a:endParaRPr lang="zh-CN" altLang="en-US" sz="2400" b="1" dirty="0">
              <a:latin typeface="Arial" panose="020B0604020202020204" pitchFamily="34" charset="0"/>
              <a:ea typeface="黑体" panose="02010609060101010101" pitchFamily="2" charset="-122"/>
            </a:endParaRPr>
          </a:p>
        </p:txBody>
      </p:sp>
      <p:pic>
        <p:nvPicPr>
          <p:cNvPr id="30728" name="图片 56328" descr="34"/>
          <p:cNvPicPr>
            <a:picLocks noChangeAspect="1"/>
          </p:cNvPicPr>
          <p:nvPr/>
        </p:nvPicPr>
        <p:blipFill>
          <a:blip r:embed="rId2"/>
          <a:stretch>
            <a:fillRect/>
          </a:stretch>
        </p:blipFill>
        <p:spPr>
          <a:xfrm>
            <a:off x="762000" y="1676400"/>
            <a:ext cx="2209800" cy="1658938"/>
          </a:xfrm>
          <a:prstGeom prst="rect">
            <a:avLst/>
          </a:prstGeom>
          <a:noFill/>
          <a:ln w="9525">
            <a:noFill/>
          </a:ln>
        </p:spPr>
      </p:pic>
      <p:pic>
        <p:nvPicPr>
          <p:cNvPr id="30729" name="图片 56329" descr="34a"/>
          <p:cNvPicPr>
            <a:picLocks noChangeAspect="1"/>
          </p:cNvPicPr>
          <p:nvPr/>
        </p:nvPicPr>
        <p:blipFill>
          <a:blip r:embed="rId3"/>
          <a:stretch>
            <a:fillRect/>
          </a:stretch>
        </p:blipFill>
        <p:spPr>
          <a:xfrm>
            <a:off x="6248400" y="1978025"/>
            <a:ext cx="2179638" cy="857250"/>
          </a:xfrm>
          <a:prstGeom prst="rect">
            <a:avLst/>
          </a:prstGeom>
          <a:noFill/>
          <a:ln w="9525">
            <a:noFill/>
          </a:ln>
        </p:spPr>
      </p:pic>
      <p:pic>
        <p:nvPicPr>
          <p:cNvPr id="30730" name="图片 56330" descr="34b"/>
          <p:cNvPicPr>
            <a:picLocks noChangeAspect="1"/>
          </p:cNvPicPr>
          <p:nvPr/>
        </p:nvPicPr>
        <p:blipFill>
          <a:blip r:embed="rId4"/>
          <a:stretch>
            <a:fillRect/>
          </a:stretch>
        </p:blipFill>
        <p:spPr>
          <a:xfrm>
            <a:off x="1717675" y="4502150"/>
            <a:ext cx="2168525" cy="1441450"/>
          </a:xfrm>
          <a:prstGeom prst="rect">
            <a:avLst/>
          </a:prstGeom>
          <a:noFill/>
          <a:ln w="9525">
            <a:noFill/>
          </a:ln>
        </p:spPr>
      </p:pic>
      <p:pic>
        <p:nvPicPr>
          <p:cNvPr id="30731" name="图片 56331" descr="34c"/>
          <p:cNvPicPr>
            <a:picLocks noChangeAspect="1"/>
          </p:cNvPicPr>
          <p:nvPr/>
        </p:nvPicPr>
        <p:blipFill>
          <a:blip r:embed="rId5"/>
          <a:stretch>
            <a:fillRect/>
          </a:stretch>
        </p:blipFill>
        <p:spPr>
          <a:xfrm>
            <a:off x="5562600" y="3810000"/>
            <a:ext cx="1930400" cy="2400300"/>
          </a:xfrm>
          <a:prstGeom prst="rect">
            <a:avLst/>
          </a:prstGeom>
          <a:noFill/>
          <a:ln w="9525">
            <a:noFill/>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57345"/>
          <p:cNvSpPr>
            <a:spLocks noGrp="1"/>
          </p:cNvSpPr>
          <p:nvPr>
            <p:ph type="title" sz="quarter"/>
          </p:nvPr>
        </p:nvSpPr>
        <p:spPr>
          <a:xfrm>
            <a:off x="911225" y="666750"/>
            <a:ext cx="7626350" cy="1016000"/>
          </a:xfrm>
          <a:ln/>
        </p:spPr>
        <p:txBody>
          <a:bodyPr anchor="ctr"/>
          <a:p>
            <a:r>
              <a:rPr lang="en-US" altLang="zh-CN" sz="4000" dirty="0">
                <a:ea typeface="黑体" panose="02010609060101010101" pitchFamily="2" charset="-122"/>
              </a:rPr>
              <a:t> </a:t>
            </a:r>
            <a:r>
              <a:rPr lang="zh-CN" altLang="en-US" dirty="0"/>
              <a:t>连接</a:t>
            </a:r>
            <a:r>
              <a:rPr lang="en-US" altLang="zh-CN" dirty="0"/>
              <a:t>UTP</a:t>
            </a:r>
            <a:r>
              <a:rPr lang="zh-CN" altLang="en-US" dirty="0"/>
              <a:t>和</a:t>
            </a:r>
            <a:r>
              <a:rPr lang="en-US" altLang="zh-CN" dirty="0"/>
              <a:t>RJ45</a:t>
            </a:r>
            <a:r>
              <a:rPr lang="zh-CN" altLang="en-US" dirty="0"/>
              <a:t>接头</a:t>
            </a:r>
            <a:r>
              <a:rPr lang="en-US" altLang="zh-CN"/>
              <a:t>(2)</a:t>
            </a:r>
            <a:endParaRPr lang="en-US" altLang="zh-CN"/>
          </a:p>
        </p:txBody>
      </p:sp>
      <p:pic>
        <p:nvPicPr>
          <p:cNvPr id="31746" name="图片 57346" descr="36"/>
          <p:cNvPicPr>
            <a:picLocks noChangeAspect="1"/>
          </p:cNvPicPr>
          <p:nvPr/>
        </p:nvPicPr>
        <p:blipFill>
          <a:blip r:embed="rId1"/>
          <a:stretch>
            <a:fillRect/>
          </a:stretch>
        </p:blipFill>
        <p:spPr>
          <a:xfrm>
            <a:off x="1219200" y="1738313"/>
            <a:ext cx="6553200" cy="4556125"/>
          </a:xfrm>
          <a:prstGeom prst="rect">
            <a:avLst/>
          </a:prstGeom>
          <a:noFill/>
          <a:ln w="9525">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58369"/>
          <p:cNvSpPr>
            <a:spLocks noGrp="1"/>
          </p:cNvSpPr>
          <p:nvPr>
            <p:ph type="title" sz="quarter"/>
          </p:nvPr>
        </p:nvSpPr>
        <p:spPr>
          <a:xfrm>
            <a:off x="987425" y="676275"/>
            <a:ext cx="7623175" cy="1016000"/>
          </a:xfrm>
          <a:ln/>
        </p:spPr>
        <p:txBody>
          <a:bodyPr anchor="ctr"/>
          <a:p>
            <a:r>
              <a:rPr lang="en-US" altLang="zh-CN" sz="4000" dirty="0">
                <a:ea typeface="黑体" panose="02010609060101010101" pitchFamily="2" charset="-122"/>
              </a:rPr>
              <a:t> </a:t>
            </a:r>
            <a:r>
              <a:rPr lang="zh-CN" altLang="en-US" dirty="0"/>
              <a:t>连接</a:t>
            </a:r>
            <a:r>
              <a:rPr lang="en-US" altLang="zh-CN" dirty="0"/>
              <a:t>UTP</a:t>
            </a:r>
            <a:r>
              <a:rPr lang="zh-CN" altLang="en-US" dirty="0"/>
              <a:t>和</a:t>
            </a:r>
            <a:r>
              <a:rPr lang="en-US" altLang="zh-CN" dirty="0"/>
              <a:t>RJ45</a:t>
            </a:r>
            <a:r>
              <a:rPr lang="zh-CN" altLang="en-US" dirty="0"/>
              <a:t>接头</a:t>
            </a:r>
            <a:r>
              <a:rPr lang="en-US" altLang="zh-CN"/>
              <a:t>(3)</a:t>
            </a:r>
            <a:endParaRPr lang="en-US" altLang="zh-CN"/>
          </a:p>
        </p:txBody>
      </p:sp>
      <p:pic>
        <p:nvPicPr>
          <p:cNvPr id="32770" name="图片 58370" descr="37"/>
          <p:cNvPicPr>
            <a:picLocks noChangeAspect="1"/>
          </p:cNvPicPr>
          <p:nvPr/>
        </p:nvPicPr>
        <p:blipFill>
          <a:blip r:embed="rId1"/>
          <a:stretch>
            <a:fillRect/>
          </a:stretch>
        </p:blipFill>
        <p:spPr>
          <a:xfrm>
            <a:off x="1600200" y="2057400"/>
            <a:ext cx="5867400" cy="3851275"/>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50177"/>
          <p:cNvSpPr>
            <a:spLocks noGrp="1"/>
          </p:cNvSpPr>
          <p:nvPr>
            <p:ph type="title"/>
          </p:nvPr>
        </p:nvSpPr>
        <p:spPr>
          <a:ln/>
        </p:spPr>
        <p:txBody>
          <a:bodyPr anchor="ctr"/>
          <a:p>
            <a:endParaRPr lang="zh-CN" dirty="0"/>
          </a:p>
        </p:txBody>
      </p:sp>
      <p:sp>
        <p:nvSpPr>
          <p:cNvPr id="33794" name="文本占位符 50178"/>
          <p:cNvSpPr>
            <a:spLocks noGrp="1"/>
          </p:cNvSpPr>
          <p:nvPr>
            <p:ph idx="1"/>
          </p:nvPr>
        </p:nvSpPr>
        <p:spPr>
          <a:ln/>
        </p:spPr>
        <p:txBody>
          <a:bodyPr anchor="t"/>
          <a:p>
            <a:pPr>
              <a:buNone/>
            </a:pPr>
            <a:r>
              <a:rPr lang="en-US" altLang="zh-CN" dirty="0"/>
              <a:t>2.</a:t>
            </a:r>
            <a:r>
              <a:rPr lang="zh-CN" altLang="en-US" dirty="0"/>
              <a:t>同轴电缆</a:t>
            </a:r>
            <a:endParaRPr lang="zh-CN" altLang="en-US" dirty="0"/>
          </a:p>
          <a:p>
            <a:pPr>
              <a:buNone/>
            </a:pPr>
            <a:r>
              <a:rPr lang="zh-CN" altLang="en-US" dirty="0"/>
              <a:t>  基带：数字信号，阻抗</a:t>
            </a:r>
            <a:r>
              <a:rPr lang="en-US" altLang="zh-CN" dirty="0"/>
              <a:t>50</a:t>
            </a:r>
            <a:r>
              <a:rPr lang="zh-CN" altLang="en-US" dirty="0"/>
              <a:t>欧，用于</a:t>
            </a:r>
            <a:r>
              <a:rPr lang="en-US" altLang="zh-CN" dirty="0"/>
              <a:t>IEEE802.3</a:t>
            </a:r>
            <a:r>
              <a:rPr lang="zh-CN" altLang="en-US" dirty="0"/>
              <a:t>以太网</a:t>
            </a:r>
            <a:endParaRPr lang="zh-CN" altLang="en-US" dirty="0"/>
          </a:p>
          <a:p>
            <a:pPr>
              <a:buNone/>
            </a:pPr>
            <a:r>
              <a:rPr lang="zh-CN" altLang="en-US" dirty="0"/>
              <a:t>  宽带：模拟信号，阻抗</a:t>
            </a:r>
            <a:r>
              <a:rPr lang="en-US" altLang="zh-CN" dirty="0"/>
              <a:t>75</a:t>
            </a:r>
            <a:r>
              <a:rPr lang="zh-CN" altLang="en-US" dirty="0"/>
              <a:t>欧，用于频分多路复用技术</a:t>
            </a:r>
            <a:endParaRPr lang="zh-CN" altLang="en-US" dirty="0"/>
          </a:p>
          <a:p>
            <a:pPr>
              <a:buNone/>
            </a:pPr>
            <a:endParaRPr lang="zh-CN" altLang="en-US" dirty="0"/>
          </a:p>
          <a:p>
            <a:pPr>
              <a:buNone/>
            </a:pP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7" name="内容占位符 51201"/>
          <p:cNvGraphicFramePr>
            <a:graphicFrameLocks noGrp="1"/>
          </p:cNvGraphicFramePr>
          <p:nvPr>
            <p:ph idx="4294967295"/>
          </p:nvPr>
        </p:nvGraphicFramePr>
        <p:xfrm>
          <a:off x="539750" y="642938"/>
          <a:ext cx="7853363" cy="3649662"/>
        </p:xfrm>
        <a:graphic>
          <a:graphicData uri="http://schemas.openxmlformats.org/presentationml/2006/ole">
            <mc:AlternateContent xmlns:mc="http://schemas.openxmlformats.org/markup-compatibility/2006">
              <mc:Choice xmlns:v="urn:schemas-microsoft-com:vml" Requires="v">
                <p:oleObj spid="_x0000_s3079" name="" r:id="rId1" imgW="7562850" imgH="2438400" progId="Paint.Picture">
                  <p:embed/>
                </p:oleObj>
              </mc:Choice>
              <mc:Fallback>
                <p:oleObj name="" r:id="rId1" imgW="7562850" imgH="2438400" progId="Paint.Picture">
                  <p:embed/>
                  <p:pic>
                    <p:nvPicPr>
                      <p:cNvPr id="0" name="图片 3078"/>
                      <p:cNvPicPr/>
                      <p:nvPr/>
                    </p:nvPicPr>
                    <p:blipFill>
                      <a:blip r:embed="rId2"/>
                      <a:stretch>
                        <a:fillRect/>
                      </a:stretch>
                    </p:blipFill>
                    <p:spPr>
                      <a:xfrm>
                        <a:off x="539750" y="642938"/>
                        <a:ext cx="7853363" cy="3649662"/>
                      </a:xfrm>
                      <a:prstGeom prst="rect">
                        <a:avLst/>
                      </a:prstGeom>
                      <a:noFill/>
                      <a:ln w="38100">
                        <a:miter/>
                      </a:ln>
                    </p:spPr>
                  </p:pic>
                </p:oleObj>
              </mc:Fallback>
            </mc:AlternateContent>
          </a:graphicData>
        </a:graphic>
      </p:graphicFrame>
      <p:sp>
        <p:nvSpPr>
          <p:cNvPr id="34818" name="矩形 51202"/>
          <p:cNvSpPr/>
          <p:nvPr/>
        </p:nvSpPr>
        <p:spPr>
          <a:xfrm>
            <a:off x="1979613" y="5013325"/>
            <a:ext cx="4681537" cy="1439863"/>
          </a:xfrm>
          <a:prstGeom prst="rect">
            <a:avLst/>
          </a:prstGeom>
          <a:solidFill>
            <a:schemeClr val="folHlink"/>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34819" name="内容占位符 51203"/>
          <p:cNvGraphicFramePr>
            <a:graphicFrameLocks noGrp="1"/>
          </p:cNvGraphicFramePr>
          <p:nvPr>
            <p:ph sz="half" idx="4294967295"/>
          </p:nvPr>
        </p:nvGraphicFramePr>
        <p:xfrm>
          <a:off x="2484438" y="5373688"/>
          <a:ext cx="3676650" cy="800100"/>
        </p:xfrm>
        <a:graphic>
          <a:graphicData uri="http://schemas.openxmlformats.org/presentationml/2006/ole">
            <mc:AlternateContent xmlns:mc="http://schemas.openxmlformats.org/markup-compatibility/2006">
              <mc:Choice xmlns:v="urn:schemas-microsoft-com:vml" Requires="v">
                <p:oleObj spid="_x0000_s3080" name="" r:id="rId3" imgW="3676650" imgH="800100" progId="Paint.Picture">
                  <p:embed/>
                </p:oleObj>
              </mc:Choice>
              <mc:Fallback>
                <p:oleObj name="" r:id="rId3" imgW="3676650" imgH="800100" progId="Paint.Picture">
                  <p:embed/>
                  <p:pic>
                    <p:nvPicPr>
                      <p:cNvPr id="0" name="图片 3079"/>
                      <p:cNvPicPr/>
                      <p:nvPr/>
                    </p:nvPicPr>
                    <p:blipFill>
                      <a:blip r:embed="rId4"/>
                      <a:stretch>
                        <a:fillRect/>
                      </a:stretch>
                    </p:blipFill>
                    <p:spPr>
                      <a:xfrm>
                        <a:off x="2484438" y="5373688"/>
                        <a:ext cx="3676650" cy="800100"/>
                      </a:xfrm>
                      <a:prstGeom prst="rect">
                        <a:avLst/>
                      </a:prstGeom>
                      <a:noFill/>
                      <a:ln w="38100">
                        <a:miter/>
                      </a:ln>
                    </p:spPr>
                  </p:pic>
                </p:oleObj>
              </mc:Fallback>
            </mc:AlternateContent>
          </a:graphicData>
        </a:graphic>
      </p:graphicFrame>
      <p:sp>
        <p:nvSpPr>
          <p:cNvPr id="34820" name="直接连接符 51204"/>
          <p:cNvSpPr/>
          <p:nvPr/>
        </p:nvSpPr>
        <p:spPr>
          <a:xfrm flipH="1" flipV="1">
            <a:off x="2916238" y="4941888"/>
            <a:ext cx="71437" cy="647700"/>
          </a:xfrm>
          <a:prstGeom prst="line">
            <a:avLst/>
          </a:prstGeom>
          <a:ln w="9525" cap="flat" cmpd="sng">
            <a:solidFill>
              <a:schemeClr val="tx1"/>
            </a:solidFill>
            <a:prstDash val="solid"/>
            <a:round/>
            <a:headEnd type="none" w="med" len="med"/>
            <a:tailEnd type="none" w="med" len="med"/>
          </a:ln>
        </p:spPr>
      </p:sp>
      <p:sp>
        <p:nvSpPr>
          <p:cNvPr id="34821" name="矩形 51205"/>
          <p:cNvSpPr/>
          <p:nvPr/>
        </p:nvSpPr>
        <p:spPr>
          <a:xfrm>
            <a:off x="2700338" y="4652963"/>
            <a:ext cx="647700" cy="2159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内导体</a:t>
            </a:r>
            <a:endParaRPr lang="zh-CN" altLang="en-US" sz="1800" dirty="0">
              <a:latin typeface="Arial" panose="020B0604020202020204" pitchFamily="34" charset="0"/>
              <a:ea typeface="宋体" panose="02010600030101010101" pitchFamily="2" charset="-122"/>
            </a:endParaRPr>
          </a:p>
        </p:txBody>
      </p:sp>
      <p:sp>
        <p:nvSpPr>
          <p:cNvPr id="34822" name="矩形 51206"/>
          <p:cNvSpPr/>
          <p:nvPr/>
        </p:nvSpPr>
        <p:spPr>
          <a:xfrm>
            <a:off x="3563938" y="4652963"/>
            <a:ext cx="792162" cy="288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绝缘层</a:t>
            </a:r>
            <a:endParaRPr lang="zh-CN" altLang="en-US" sz="1800" dirty="0">
              <a:latin typeface="Arial" panose="020B0604020202020204" pitchFamily="34" charset="0"/>
              <a:ea typeface="宋体" panose="02010600030101010101" pitchFamily="2" charset="-122"/>
            </a:endParaRPr>
          </a:p>
        </p:txBody>
      </p:sp>
      <p:sp>
        <p:nvSpPr>
          <p:cNvPr id="34823" name="直接连接符 51207"/>
          <p:cNvSpPr/>
          <p:nvPr/>
        </p:nvSpPr>
        <p:spPr>
          <a:xfrm flipH="1">
            <a:off x="3563938" y="5084763"/>
            <a:ext cx="287337" cy="504825"/>
          </a:xfrm>
          <a:prstGeom prst="line">
            <a:avLst/>
          </a:prstGeom>
          <a:ln w="9525" cap="flat" cmpd="sng">
            <a:solidFill>
              <a:schemeClr val="tx1"/>
            </a:solidFill>
            <a:prstDash val="solid"/>
            <a:round/>
            <a:headEnd type="none" w="med" len="med"/>
            <a:tailEnd type="none" w="med" len="med"/>
          </a:ln>
        </p:spPr>
      </p:sp>
      <p:sp>
        <p:nvSpPr>
          <p:cNvPr id="34824" name="矩形 51208"/>
          <p:cNvSpPr/>
          <p:nvPr/>
        </p:nvSpPr>
        <p:spPr>
          <a:xfrm>
            <a:off x="4572000" y="4652963"/>
            <a:ext cx="1008063"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外导体屏蔽</a:t>
            </a:r>
            <a:endParaRPr lang="zh-CN" altLang="en-US" sz="1800" dirty="0">
              <a:latin typeface="Arial" panose="020B0604020202020204" pitchFamily="34" charset="0"/>
              <a:ea typeface="宋体" panose="02010600030101010101" pitchFamily="2" charset="-122"/>
            </a:endParaRPr>
          </a:p>
        </p:txBody>
      </p:sp>
      <p:sp>
        <p:nvSpPr>
          <p:cNvPr id="34825" name="直接连接符 51209"/>
          <p:cNvSpPr/>
          <p:nvPr/>
        </p:nvSpPr>
        <p:spPr>
          <a:xfrm flipH="1">
            <a:off x="4356100" y="5084763"/>
            <a:ext cx="503238" cy="431800"/>
          </a:xfrm>
          <a:prstGeom prst="line">
            <a:avLst/>
          </a:prstGeom>
          <a:ln w="9525" cap="flat" cmpd="sng">
            <a:solidFill>
              <a:schemeClr val="tx1"/>
            </a:solidFill>
            <a:prstDash val="solid"/>
            <a:round/>
            <a:headEnd type="none" w="med" len="med"/>
            <a:tailEnd type="none" w="med" len="med"/>
          </a:ln>
        </p:spPr>
      </p:sp>
      <p:sp>
        <p:nvSpPr>
          <p:cNvPr id="34826" name="矩形 51210"/>
          <p:cNvSpPr/>
          <p:nvPr/>
        </p:nvSpPr>
        <p:spPr>
          <a:xfrm>
            <a:off x="5940425" y="4581525"/>
            <a:ext cx="1223963" cy="4318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绝缘保护外层</a:t>
            </a:r>
            <a:endParaRPr lang="zh-CN" altLang="en-US" sz="1800" dirty="0">
              <a:latin typeface="Arial" panose="020B0604020202020204" pitchFamily="34" charset="0"/>
              <a:ea typeface="宋体" panose="02010600030101010101" pitchFamily="2" charset="-122"/>
            </a:endParaRPr>
          </a:p>
        </p:txBody>
      </p:sp>
      <p:sp>
        <p:nvSpPr>
          <p:cNvPr id="34827" name="直接连接符 51211"/>
          <p:cNvSpPr/>
          <p:nvPr/>
        </p:nvSpPr>
        <p:spPr>
          <a:xfrm flipH="1">
            <a:off x="5435600" y="5013325"/>
            <a:ext cx="792163" cy="431800"/>
          </a:xfrm>
          <a:prstGeom prst="line">
            <a:avLst/>
          </a:prstGeom>
          <a:ln w="9525" cap="flat" cmpd="sng">
            <a:solidFill>
              <a:schemeClr val="tx1"/>
            </a:solidFill>
            <a:prstDash val="solid"/>
            <a:round/>
            <a:headEnd type="none" w="med" len="med"/>
            <a:tailEnd type="none" w="med" len="med"/>
          </a:ln>
        </p:spPr>
      </p:sp>
      <p:sp>
        <p:nvSpPr>
          <p:cNvPr id="34828" name="直接连接符 51212"/>
          <p:cNvSpPr/>
          <p:nvPr/>
        </p:nvSpPr>
        <p:spPr>
          <a:xfrm>
            <a:off x="1331913" y="2060575"/>
            <a:ext cx="720725" cy="0"/>
          </a:xfrm>
          <a:prstGeom prst="line">
            <a:avLst/>
          </a:prstGeom>
          <a:ln w="9525" cap="flat" cmpd="sng">
            <a:solidFill>
              <a:srgbClr val="FF0066"/>
            </a:solidFill>
            <a:prstDash val="solid"/>
            <a:round/>
            <a:headEnd type="none" w="med" len="med"/>
            <a:tailEnd type="none" w="med" len="med"/>
          </a:ln>
        </p:spPr>
      </p:sp>
      <p:sp>
        <p:nvSpPr>
          <p:cNvPr id="34829" name="直接连接符 51213"/>
          <p:cNvSpPr/>
          <p:nvPr/>
        </p:nvSpPr>
        <p:spPr>
          <a:xfrm>
            <a:off x="1331913" y="3429000"/>
            <a:ext cx="720725" cy="0"/>
          </a:xfrm>
          <a:prstGeom prst="line">
            <a:avLst/>
          </a:prstGeom>
          <a:ln w="9525" cap="flat" cmpd="sng">
            <a:solidFill>
              <a:srgbClr val="FF0066"/>
            </a:solidFill>
            <a:prstDash val="solid"/>
            <a:round/>
            <a:headEnd type="none" w="med" len="med"/>
            <a:tailEnd type="none" w="med" len="med"/>
          </a:ln>
        </p:spPr>
      </p:sp>
      <p:sp>
        <p:nvSpPr>
          <p:cNvPr id="34830" name="直接连接符 51214"/>
          <p:cNvSpPr/>
          <p:nvPr/>
        </p:nvSpPr>
        <p:spPr>
          <a:xfrm flipH="1">
            <a:off x="827088" y="1989138"/>
            <a:ext cx="504825" cy="792162"/>
          </a:xfrm>
          <a:prstGeom prst="line">
            <a:avLst/>
          </a:prstGeom>
          <a:ln w="9525" cap="flat" cmpd="sng">
            <a:solidFill>
              <a:srgbClr val="FF0066"/>
            </a:solidFill>
            <a:prstDash val="solid"/>
            <a:round/>
            <a:headEnd type="none" w="med" len="med"/>
            <a:tailEnd type="none" w="med" len="med"/>
          </a:ln>
        </p:spPr>
      </p:sp>
      <p:sp>
        <p:nvSpPr>
          <p:cNvPr id="34831" name="直接连接符 51215"/>
          <p:cNvSpPr/>
          <p:nvPr/>
        </p:nvSpPr>
        <p:spPr>
          <a:xfrm flipH="1" flipV="1">
            <a:off x="827088" y="2781300"/>
            <a:ext cx="504825" cy="503238"/>
          </a:xfrm>
          <a:prstGeom prst="line">
            <a:avLst/>
          </a:prstGeom>
          <a:ln w="9525" cap="flat" cmpd="sng">
            <a:solidFill>
              <a:srgbClr val="FF0066"/>
            </a:solidFill>
            <a:prstDash val="solid"/>
            <a:round/>
            <a:headEnd type="none" w="med" len="med"/>
            <a:tailEnd type="none" w="med" len="med"/>
          </a:ln>
        </p:spPr>
      </p:sp>
      <p:sp>
        <p:nvSpPr>
          <p:cNvPr id="34832" name="矩形 51216"/>
          <p:cNvSpPr/>
          <p:nvPr/>
        </p:nvSpPr>
        <p:spPr>
          <a:xfrm>
            <a:off x="250825" y="1844675"/>
            <a:ext cx="576263" cy="17287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1800" dirty="0">
                <a:latin typeface="Arial" panose="020B0604020202020204" pitchFamily="34" charset="0"/>
                <a:ea typeface="宋体" panose="02010600030101010101" pitchFamily="2" charset="-122"/>
              </a:rPr>
              <a:t>基带</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同轴</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电缆</a:t>
            </a:r>
            <a:endParaRPr lang="zh-CN" altLang="en-US" sz="1800" dirty="0">
              <a:latin typeface="Arial" panose="020B0604020202020204" pitchFamily="34" charset="0"/>
              <a:ea typeface="宋体" panose="02010600030101010101" pitchFamily="2" charset="-122"/>
            </a:endParaRPr>
          </a:p>
        </p:txBody>
      </p:sp>
      <p:sp>
        <p:nvSpPr>
          <p:cNvPr id="34833" name="直接连接符 51217"/>
          <p:cNvSpPr/>
          <p:nvPr/>
        </p:nvSpPr>
        <p:spPr>
          <a:xfrm>
            <a:off x="1403350" y="3068638"/>
            <a:ext cx="431800" cy="0"/>
          </a:xfrm>
          <a:prstGeom prst="line">
            <a:avLst/>
          </a:prstGeom>
          <a:ln w="9525" cap="flat" cmpd="sng">
            <a:solidFill>
              <a:srgbClr val="009900"/>
            </a:solidFill>
            <a:prstDash val="solid"/>
            <a:round/>
            <a:headEnd type="none" w="med" len="med"/>
            <a:tailEnd type="none" w="med" len="med"/>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6" name="内容占位符 52225"/>
          <p:cNvGraphicFramePr/>
          <p:nvPr>
            <p:ph idx="1"/>
          </p:nvPr>
        </p:nvGraphicFramePr>
        <p:xfrm>
          <a:off x="457200" y="1905000"/>
          <a:ext cx="8229600" cy="4337050"/>
        </p:xfrm>
        <a:graphic>
          <a:graphicData uri="http://schemas.openxmlformats.org/drawingml/2006/table">
            <a:tbl>
              <a:tblPr/>
              <a:tblGrid>
                <a:gridCol w="2243138"/>
                <a:gridCol w="3287712"/>
                <a:gridCol w="2698750"/>
              </a:tblGrid>
              <a:tr h="8858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r">
                        <a:buNone/>
                      </a:pPr>
                      <a:r>
                        <a:rPr lang="zh-CN" altLang="en-US" sz="2400" dirty="0">
                          <a:solidFill>
                            <a:schemeClr val="tx2"/>
                          </a:solidFill>
                        </a:rPr>
                        <a:t>类型</a:t>
                      </a:r>
                      <a:endParaRPr lang="zh-CN" altLang="en-US" sz="2400" dirty="0">
                        <a:solidFill>
                          <a:schemeClr val="tx2"/>
                        </a:solidFill>
                      </a:endParaRPr>
                    </a:p>
                    <a:p>
                      <a:pPr marL="0" lvl="0" indent="0">
                        <a:buNone/>
                      </a:pPr>
                      <a:r>
                        <a:rPr lang="zh-CN" altLang="en-US" sz="2400" dirty="0">
                          <a:solidFill>
                            <a:schemeClr val="tx2"/>
                          </a:solidFill>
                        </a:rPr>
                        <a:t>技术标准</a:t>
                      </a:r>
                      <a:endParaRPr lang="zh-CN" altLang="en-US" sz="2400" dirty="0">
                        <a:solidFill>
                          <a:schemeClr val="tx2"/>
                        </a:solidFill>
                      </a:endParaRPr>
                    </a:p>
                  </a:txBody>
                  <a:tcPr marL="82550" marR="82550" marT="41275" marB="41275" anchor="ctr">
                    <a:lnL w="12700" cap="flat" cmpd="sng">
                      <a:solidFill>
                        <a:srgbClr val="0B0B0B"/>
                      </a:solidFill>
                      <a:prstDash val="solid"/>
                      <a:headEnd type="none" w="med" len="med"/>
                      <a:tailEnd type="none" w="med" len="med"/>
                    </a:lnL>
                    <a:lnR w="12700" cap="flat" cmpd="sng">
                      <a:solidFill>
                        <a:srgbClr val="0B0B0B"/>
                      </a:solidFill>
                      <a:prstDash val="solid"/>
                      <a:headEnd type="none" w="med" len="med"/>
                      <a:tailEnd type="none" w="med" len="med"/>
                    </a:lnR>
                    <a:lnT w="12700" cap="flat" cmpd="sng">
                      <a:solidFill>
                        <a:srgbClr val="0B0B0B"/>
                      </a:solidFill>
                      <a:prstDash val="solid"/>
                      <a:headEnd type="none" w="med" len="med"/>
                      <a:tailEnd type="none" w="med" len="med"/>
                    </a:lnT>
                    <a:lnB w="12700" cap="flat" cmpd="sng">
                      <a:solidFill>
                        <a:srgbClr val="0B0B0B"/>
                      </a:solidFill>
                      <a:prstDash val="solid"/>
                      <a:headEnd type="none" w="med" len="med"/>
                      <a:tailEnd type="none" w="med" len="med"/>
                    </a:lnB>
                    <a:lnTlToBr w="12700" cap="rnd" cmpd="sng">
                      <a:solidFill>
                        <a:srgbClr val="0B0B0B"/>
                      </a:solidFill>
                      <a:prstDash val="solid"/>
                      <a:headEnd type="none" w="med" len="med"/>
                      <a:tailEnd type="none" w="med" len="med"/>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solidFill>
                            <a:schemeClr val="tx2"/>
                          </a:solidFill>
                        </a:rPr>
                        <a:t>细缆</a:t>
                      </a:r>
                      <a:endParaRPr lang="zh-CN" altLang="en-US" sz="2400" dirty="0">
                        <a:solidFill>
                          <a:schemeClr val="tx2"/>
                        </a:solidFill>
                      </a:endParaRPr>
                    </a:p>
                  </a:txBody>
                  <a:tcPr marL="82550" marR="82550" marT="41275" marB="41275" anchor="ctr">
                    <a:lnL w="12700" cap="flat" cmpd="sng">
                      <a:solidFill>
                        <a:srgbClr val="0B0B0B"/>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solidFill>
                            <a:schemeClr val="tx2"/>
                          </a:solidFill>
                        </a:rPr>
                        <a:t>粗缆</a:t>
                      </a:r>
                      <a:endParaRPr lang="zh-CN" altLang="en-US" sz="2400" dirty="0">
                        <a:solidFill>
                          <a:schemeClr val="tx2"/>
                        </a:solidFill>
                      </a:endParaRPr>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2613">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t>直径</a:t>
                      </a:r>
                      <a:endParaRPr lang="zh-CN" altLang="en-US" sz="2400" dirty="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B0B0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dirty="0"/>
                        <a:t>0.25</a:t>
                      </a:r>
                      <a:r>
                        <a:rPr lang="zh-CN" altLang="en-US" sz="2400" dirty="0"/>
                        <a:t>英寸</a:t>
                      </a:r>
                      <a:endParaRPr lang="zh-CN" altLang="en-US" sz="2400" dirty="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dirty="0"/>
                        <a:t>0.5</a:t>
                      </a:r>
                      <a:r>
                        <a:rPr lang="zh-CN" altLang="en-US" sz="2400" dirty="0"/>
                        <a:t>英寸</a:t>
                      </a:r>
                      <a:endParaRPr lang="zh-CN" altLang="en-US" sz="2400" dirty="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18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t>传输距离</a:t>
                      </a:r>
                      <a:endParaRPr lang="zh-CN" altLang="en-US" sz="2400" dirty="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a:t>185m</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a:t>500m</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128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t>接头</a:t>
                      </a:r>
                      <a:endParaRPr lang="zh-CN" altLang="en-US" sz="2400" dirty="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t>螺旋形</a:t>
                      </a:r>
                      <a:r>
                        <a:rPr lang="en-US" altLang="zh-CN" sz="2400" dirty="0"/>
                        <a:t>BNC</a:t>
                      </a:r>
                      <a:r>
                        <a:rPr lang="zh-CN" altLang="en-US" sz="2400" dirty="0"/>
                        <a:t>头</a:t>
                      </a:r>
                      <a:r>
                        <a:rPr lang="en-US" altLang="zh-CN" sz="2400" dirty="0"/>
                        <a:t>(</a:t>
                      </a:r>
                      <a:r>
                        <a:rPr lang="zh-CN" altLang="en-US" sz="2400" dirty="0"/>
                        <a:t>端接</a:t>
                      </a:r>
                      <a:r>
                        <a:rPr lang="en-US" altLang="zh-CN" sz="2400"/>
                        <a:t>)</a:t>
                      </a:r>
                      <a:endParaRPr lang="en-US" altLang="zh-CN" sz="2400"/>
                    </a:p>
                    <a:p>
                      <a:pPr marL="0" lvl="0" indent="0" algn="ctr">
                        <a:spcBef>
                          <a:spcPct val="0"/>
                        </a:spcBef>
                        <a:buNone/>
                      </a:pPr>
                      <a:r>
                        <a:rPr lang="en-US" altLang="zh-CN" sz="2400" dirty="0"/>
                        <a:t>T</a:t>
                      </a:r>
                      <a:r>
                        <a:rPr lang="zh-CN" altLang="en-US" sz="2400" dirty="0"/>
                        <a:t>形头</a:t>
                      </a:r>
                      <a:r>
                        <a:rPr lang="en-US" altLang="zh-CN" sz="2400" dirty="0"/>
                        <a:t>(</a:t>
                      </a:r>
                      <a:r>
                        <a:rPr lang="zh-CN" altLang="en-US" sz="2400" dirty="0"/>
                        <a:t>分接</a:t>
                      </a:r>
                      <a:r>
                        <a:rPr lang="en-US" altLang="zh-CN" sz="2400"/>
                        <a:t>)</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a:t>AUI</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64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t>阻抗</a:t>
                      </a:r>
                      <a:endParaRPr lang="zh-CN" altLang="en-US" sz="2400" dirty="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a:t>50 Ω</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a:t>75 Ω</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128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dirty="0"/>
                        <a:t>应用的</a:t>
                      </a:r>
                      <a:endParaRPr lang="zh-CN" altLang="en-US" sz="2400" dirty="0"/>
                    </a:p>
                    <a:p>
                      <a:pPr marL="0" lvl="0" indent="0" algn="ctr">
                        <a:spcBef>
                          <a:spcPct val="0"/>
                        </a:spcBef>
                        <a:buNone/>
                      </a:pPr>
                      <a:r>
                        <a:rPr lang="zh-CN" altLang="en-US" sz="2400" dirty="0"/>
                        <a:t>局域网类型</a:t>
                      </a:r>
                      <a:endParaRPr lang="zh-CN" altLang="en-US" sz="2400" dirty="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a:t>10Base2</a:t>
                      </a:r>
                      <a:endParaRPr lang="en-US" altLang="zh-CN" sz="2400"/>
                    </a:p>
                    <a:p>
                      <a:pPr marL="0" lvl="0" indent="0" algn="ctr">
                        <a:spcBef>
                          <a:spcPct val="0"/>
                        </a:spcBef>
                        <a:buNone/>
                      </a:pPr>
                      <a:r>
                        <a:rPr lang="en-US" altLang="zh-CN" sz="2400" dirty="0"/>
                        <a:t>(</a:t>
                      </a:r>
                      <a:r>
                        <a:rPr lang="zh-CN" altLang="en-US" sz="2400" dirty="0"/>
                        <a:t>细缆以太网</a:t>
                      </a:r>
                      <a:r>
                        <a:rPr lang="en-US" altLang="zh-CN" sz="2400"/>
                        <a:t>)</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2400"/>
                        <a:t>10Base5</a:t>
                      </a:r>
                      <a:endParaRPr lang="en-US" altLang="zh-CN" sz="2400"/>
                    </a:p>
                    <a:p>
                      <a:pPr marL="0" lvl="0" indent="0" algn="ctr">
                        <a:spcBef>
                          <a:spcPct val="0"/>
                        </a:spcBef>
                        <a:buNone/>
                      </a:pPr>
                      <a:r>
                        <a:rPr lang="en-US" altLang="zh-CN" sz="2400" dirty="0"/>
                        <a:t>(</a:t>
                      </a:r>
                      <a:r>
                        <a:rPr lang="zh-CN" altLang="en-US" sz="2400" dirty="0"/>
                        <a:t>粗缆以太网</a:t>
                      </a:r>
                      <a:r>
                        <a:rPr lang="en-US" altLang="zh-CN" sz="2400"/>
                        <a:t>)</a:t>
                      </a:r>
                      <a:endParaRPr lang="zh-CN" altLang="en-US" sz="2400"/>
                    </a:p>
                  </a:txBody>
                  <a:tcPr marL="82550" marR="82550" marT="41275" marB="4127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5" name="内容占位符 53249"/>
          <p:cNvGraphicFramePr>
            <a:graphicFrameLocks noGrp="1"/>
          </p:cNvGraphicFramePr>
          <p:nvPr>
            <p:ph idx="1"/>
          </p:nvPr>
        </p:nvGraphicFramePr>
        <p:xfrm>
          <a:off x="971550" y="903288"/>
          <a:ext cx="8172450" cy="5183187"/>
        </p:xfrm>
        <a:graphic>
          <a:graphicData uri="http://schemas.openxmlformats.org/presentationml/2006/ole">
            <mc:AlternateContent xmlns:mc="http://schemas.openxmlformats.org/markup-compatibility/2006">
              <mc:Choice xmlns:v="urn:schemas-microsoft-com:vml" Requires="v">
                <p:oleObj spid="_x0000_s3081" name="" r:id="rId1" imgW="7105650" imgH="4505325" progId="Paint.Picture">
                  <p:embed/>
                </p:oleObj>
              </mc:Choice>
              <mc:Fallback>
                <p:oleObj name="" r:id="rId1" imgW="7105650" imgH="4505325" progId="Paint.Picture">
                  <p:embed/>
                  <p:pic>
                    <p:nvPicPr>
                      <p:cNvPr id="0" name="图片 3080"/>
                      <p:cNvPicPr/>
                      <p:nvPr/>
                    </p:nvPicPr>
                    <p:blipFill>
                      <a:blip r:embed="rId2"/>
                      <a:stretch>
                        <a:fillRect/>
                      </a:stretch>
                    </p:blipFill>
                    <p:spPr>
                      <a:xfrm>
                        <a:off x="971550" y="903288"/>
                        <a:ext cx="8172450" cy="5183187"/>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zh-CN" altLang="en-US" sz="3800" b="1" i="0" u="none" strike="noStrike" kern="1200" cap="none" spc="0" normalizeH="0" baseline="0" noProof="1" dirty="0">
                <a:solidFill>
                  <a:schemeClr val="tx1"/>
                </a:solidFill>
                <a:effectLst>
                  <a:outerShdw blurRad="38100" dist="38100" dir="2700000">
                    <a:srgbClr val="C0C0C0"/>
                  </a:outerShdw>
                </a:effectLst>
                <a:latin typeface="+mj-lt"/>
                <a:ea typeface="楷体_GB2312" pitchFamily="49" charset="-122"/>
                <a:cs typeface="+mj-cs"/>
              </a:rPr>
              <a:t>（</a:t>
            </a:r>
            <a:r>
              <a:rPr kumimoji="0" lang="en-US" altLang="zh-CN" sz="3800" b="1" i="0" u="none" strike="noStrike" kern="1200" cap="none" spc="0" normalizeH="0" baseline="0" noProof="1" dirty="0">
                <a:solidFill>
                  <a:schemeClr val="tx1"/>
                </a:solidFill>
                <a:effectLst>
                  <a:outerShdw blurRad="38100" dist="38100" dir="2700000">
                    <a:srgbClr val="C0C0C0"/>
                  </a:outerShdw>
                </a:effectLst>
                <a:latin typeface="+mj-lt"/>
                <a:ea typeface="楷体_GB2312" pitchFamily="49" charset="-122"/>
                <a:cs typeface="+mj-cs"/>
              </a:rPr>
              <a:t>3</a:t>
            </a:r>
            <a:r>
              <a:rPr kumimoji="0" lang="zh-CN" altLang="en-US" sz="3800" b="1" i="0" u="none" strike="noStrike" kern="1200" cap="none" spc="0" normalizeH="0" baseline="0" noProof="1" dirty="0">
                <a:solidFill>
                  <a:schemeClr val="tx1"/>
                </a:solidFill>
                <a:effectLst>
                  <a:outerShdw blurRad="38100" dist="38100" dir="2700000">
                    <a:srgbClr val="C0C0C0"/>
                  </a:outerShdw>
                </a:effectLst>
                <a:latin typeface="+mj-lt"/>
                <a:ea typeface="楷体_GB2312" pitchFamily="49" charset="-122"/>
                <a:cs typeface="+mj-cs"/>
              </a:rPr>
              <a:t>）光纤</a:t>
            </a:r>
            <a:endParaRPr kumimoji="0" lang="zh-CN" altLang="en-US" sz="3900" b="1" i="0" u="none" strike="noStrike" kern="1200" cap="none" spc="0" normalizeH="0" baseline="0" noProof="1" dirty="0">
              <a:solidFill>
                <a:schemeClr val="tx1"/>
              </a:solidFill>
              <a:effectLst>
                <a:outerShdw blurRad="38100" dist="38100" dir="2700000">
                  <a:srgbClr val="C0C0C0"/>
                </a:outerShdw>
              </a:effectLst>
              <a:latin typeface="+mj-lt"/>
              <a:ea typeface="楷体_GB2312" pitchFamily="49" charset="-122"/>
              <a:cs typeface="+mj-cs"/>
            </a:endParaRPr>
          </a:p>
        </p:txBody>
      </p:sp>
      <p:sp>
        <p:nvSpPr>
          <p:cNvPr id="37890" name="文本占位符 54274"/>
          <p:cNvSpPr>
            <a:spLocks noGrp="1"/>
          </p:cNvSpPr>
          <p:nvPr>
            <p:ph idx="1"/>
          </p:nvPr>
        </p:nvSpPr>
        <p:spPr>
          <a:ln/>
        </p:spPr>
        <p:txBody>
          <a:bodyPr anchor="t"/>
          <a:p>
            <a:pPr algn="just">
              <a:lnSpc>
                <a:spcPct val="90000"/>
              </a:lnSpc>
              <a:buNone/>
            </a:pPr>
            <a:r>
              <a:rPr lang="zh-CN" altLang="en-US" sz="3000" b="1" dirty="0">
                <a:latin typeface="隶书" panose="02010509060101010101" pitchFamily="49" charset="-122"/>
                <a:ea typeface="隶书" panose="02010509060101010101" pitchFamily="49" charset="-122"/>
              </a:rPr>
              <a:t>传输频带宽，通信容量大</a:t>
            </a:r>
            <a:r>
              <a:rPr lang="en-US" altLang="zh-CN" sz="3000" b="1">
                <a:latin typeface="隶书" panose="02010509060101010101" pitchFamily="49" charset="-122"/>
                <a:ea typeface="隶书" panose="02010509060101010101" pitchFamily="49" charset="-122"/>
              </a:rPr>
              <a:t>;</a:t>
            </a:r>
            <a:endParaRPr lang="en-US" altLang="zh-CN" sz="3000" b="1">
              <a:latin typeface="隶书" panose="02010509060101010101" pitchFamily="49" charset="-122"/>
              <a:ea typeface="隶书" panose="02010509060101010101" pitchFamily="49" charset="-122"/>
            </a:endParaRPr>
          </a:p>
          <a:p>
            <a:pPr algn="just">
              <a:lnSpc>
                <a:spcPct val="90000"/>
              </a:lnSpc>
              <a:buNone/>
            </a:pPr>
            <a:r>
              <a:rPr lang="zh-CN" altLang="en-US" sz="3000" b="1" dirty="0">
                <a:latin typeface="隶书" panose="02010509060101010101" pitchFamily="49" charset="-122"/>
                <a:ea typeface="隶书" panose="02010509060101010101" pitchFamily="49" charset="-122"/>
              </a:rPr>
              <a:t>损耗低，中继距离长</a:t>
            </a:r>
            <a:r>
              <a:rPr lang="en-US" altLang="zh-CN" sz="3000" b="1">
                <a:latin typeface="隶书" panose="02010509060101010101" pitchFamily="49" charset="-122"/>
                <a:ea typeface="隶书" panose="02010509060101010101" pitchFamily="49" charset="-122"/>
              </a:rPr>
              <a:t>;</a:t>
            </a:r>
            <a:endParaRPr lang="en-US" altLang="zh-CN" sz="3000" b="1">
              <a:latin typeface="隶书" panose="02010509060101010101" pitchFamily="49" charset="-122"/>
              <a:ea typeface="隶书" panose="02010509060101010101" pitchFamily="49" charset="-122"/>
            </a:endParaRPr>
          </a:p>
          <a:p>
            <a:pPr algn="just">
              <a:lnSpc>
                <a:spcPct val="90000"/>
              </a:lnSpc>
              <a:buNone/>
            </a:pPr>
            <a:r>
              <a:rPr lang="zh-CN" altLang="en-US" sz="3000" b="1" dirty="0">
                <a:latin typeface="隶书" panose="02010509060101010101" pitchFamily="49" charset="-122"/>
                <a:ea typeface="隶书" panose="02010509060101010101" pitchFamily="49" charset="-122"/>
              </a:rPr>
              <a:t>抗干扰能力强</a:t>
            </a:r>
            <a:r>
              <a:rPr lang="en-US" altLang="zh-CN" sz="3000" b="1">
                <a:latin typeface="隶书" panose="02010509060101010101" pitchFamily="49" charset="-122"/>
                <a:ea typeface="隶书" panose="02010509060101010101" pitchFamily="49" charset="-122"/>
              </a:rPr>
              <a:t>;</a:t>
            </a:r>
            <a:endParaRPr lang="en-US" altLang="zh-CN" sz="3000" b="1">
              <a:latin typeface="隶书" panose="02010509060101010101" pitchFamily="49" charset="-122"/>
              <a:ea typeface="隶书" panose="02010509060101010101" pitchFamily="49" charset="-122"/>
            </a:endParaRPr>
          </a:p>
          <a:p>
            <a:pPr algn="just">
              <a:lnSpc>
                <a:spcPct val="90000"/>
              </a:lnSpc>
              <a:buNone/>
            </a:pPr>
            <a:r>
              <a:rPr lang="zh-CN" altLang="en-US" sz="3000" b="1" dirty="0">
                <a:latin typeface="隶书" panose="02010509060101010101" pitchFamily="49" charset="-122"/>
                <a:ea typeface="隶书" panose="02010509060101010101" pitchFamily="49" charset="-122"/>
              </a:rPr>
              <a:t>保密性好</a:t>
            </a:r>
            <a:r>
              <a:rPr lang="en-US" altLang="zh-CN" sz="3000" b="1">
                <a:latin typeface="隶书" panose="02010509060101010101" pitchFamily="49" charset="-122"/>
                <a:ea typeface="隶书" panose="02010509060101010101" pitchFamily="49" charset="-122"/>
              </a:rPr>
              <a:t>;  </a:t>
            </a:r>
            <a:endParaRPr lang="en-US" altLang="zh-CN" sz="3000" b="1">
              <a:latin typeface="隶书" panose="02010509060101010101" pitchFamily="49" charset="-122"/>
              <a:ea typeface="隶书" panose="02010509060101010101" pitchFamily="49" charset="-122"/>
            </a:endParaRPr>
          </a:p>
          <a:p>
            <a:pPr algn="just">
              <a:lnSpc>
                <a:spcPct val="90000"/>
              </a:lnSpc>
              <a:buNone/>
            </a:pPr>
            <a:r>
              <a:rPr lang="zh-CN" altLang="en-US" sz="3400" b="1" dirty="0">
                <a:latin typeface="隶书" panose="02010509060101010101" pitchFamily="49" charset="-122"/>
                <a:ea typeface="隶书" panose="02010509060101010101" pitchFamily="49" charset="-122"/>
              </a:rPr>
              <a:t>重量轻、体积小</a:t>
            </a:r>
            <a:r>
              <a:rPr lang="en-US" altLang="zh-CN" sz="3400" b="1">
                <a:latin typeface="隶书" panose="02010509060101010101" pitchFamily="49" charset="-122"/>
                <a:ea typeface="隶书" panose="02010509060101010101" pitchFamily="49" charset="-122"/>
              </a:rPr>
              <a:t>;</a:t>
            </a:r>
            <a:endParaRPr lang="en-US" altLang="zh-CN" sz="3400" b="1">
              <a:latin typeface="隶书" panose="02010509060101010101" pitchFamily="49" charset="-122"/>
              <a:ea typeface="隶书" panose="02010509060101010101" pitchFamily="49" charset="-122"/>
            </a:endParaRPr>
          </a:p>
          <a:p>
            <a:pPr algn="just">
              <a:lnSpc>
                <a:spcPct val="90000"/>
              </a:lnSpc>
              <a:buNone/>
            </a:pPr>
            <a:r>
              <a:rPr lang="zh-CN" altLang="en-US" sz="3400" b="1" dirty="0">
                <a:latin typeface="隶书" panose="02010509060101010101" pitchFamily="49" charset="-122"/>
                <a:ea typeface="隶书" panose="02010509060101010101" pitchFamily="49" charset="-122"/>
              </a:rPr>
              <a:t>节省有色金属，</a:t>
            </a:r>
            <a:endParaRPr lang="zh-CN" altLang="en-US" sz="3400" b="1" dirty="0">
              <a:latin typeface="隶书" panose="02010509060101010101" pitchFamily="49" charset="-122"/>
              <a:ea typeface="隶书" panose="02010509060101010101" pitchFamily="49" charset="-122"/>
            </a:endParaRPr>
          </a:p>
          <a:p>
            <a:pPr algn="just">
              <a:lnSpc>
                <a:spcPct val="90000"/>
              </a:lnSpc>
              <a:buNone/>
            </a:pPr>
            <a:r>
              <a:rPr lang="zh-CN" altLang="en-US" sz="3400" b="1" dirty="0">
                <a:latin typeface="隶书" panose="02010509060101010101" pitchFamily="49" charset="-122"/>
                <a:ea typeface="隶书" panose="02010509060101010101" pitchFamily="49" charset="-122"/>
              </a:rPr>
              <a:t>抗腐蚀能力强 。</a:t>
            </a:r>
            <a:endParaRPr lang="zh-CN" altLang="en-US" sz="3400" b="1" dirty="0">
              <a:latin typeface="隶书" panose="02010509060101010101" pitchFamily="49" charset="-122"/>
              <a:ea typeface="隶书" panose="020105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55297"/>
          <p:cNvSpPr>
            <a:spLocks noGrp="1"/>
          </p:cNvSpPr>
          <p:nvPr>
            <p:ph type="title"/>
          </p:nvPr>
        </p:nvSpPr>
        <p:spPr>
          <a:ln/>
        </p:spPr>
        <p:txBody>
          <a:bodyPr anchor="ctr"/>
          <a:p>
            <a:r>
              <a:rPr lang="zh-CN" altLang="en-US" dirty="0"/>
              <a:t>光纤的结构</a:t>
            </a:r>
            <a:endParaRPr lang="zh-CN" altLang="en-US" dirty="0"/>
          </a:p>
        </p:txBody>
      </p:sp>
      <p:pic>
        <p:nvPicPr>
          <p:cNvPr id="38914" name="内容占位符 55298" descr="42"/>
          <p:cNvPicPr>
            <a:picLocks noGrp="1" noChangeAspect="1"/>
          </p:cNvPicPr>
          <p:nvPr>
            <p:ph idx="1"/>
          </p:nvPr>
        </p:nvPicPr>
        <p:blipFill>
          <a:blip r:embed="rId1"/>
          <a:stretch>
            <a:fillRect/>
          </a:stretch>
        </p:blipFill>
        <p:spPr>
          <a:xfrm>
            <a:off x="1765300" y="2468563"/>
            <a:ext cx="5514975" cy="2598737"/>
          </a:xfr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31745"/>
          <p:cNvSpPr>
            <a:spLocks noGrp="1"/>
          </p:cNvSpPr>
          <p:nvPr>
            <p:ph type="title"/>
          </p:nvPr>
        </p:nvSpPr>
        <p:spPr>
          <a:ln/>
        </p:spPr>
        <p:txBody>
          <a:bodyPr anchor="ctr"/>
          <a:p>
            <a:endParaRPr lang="zh-CN" dirty="0"/>
          </a:p>
        </p:txBody>
      </p:sp>
      <p:sp>
        <p:nvSpPr>
          <p:cNvPr id="7170" name="矩形 31746"/>
          <p:cNvSpPr/>
          <p:nvPr/>
        </p:nvSpPr>
        <p:spPr>
          <a:xfrm>
            <a:off x="3492500" y="2924175"/>
            <a:ext cx="792163" cy="72072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71" name="直接连接符 31747"/>
          <p:cNvSpPr/>
          <p:nvPr/>
        </p:nvSpPr>
        <p:spPr>
          <a:xfrm flipV="1">
            <a:off x="4284663" y="2565400"/>
            <a:ext cx="503237" cy="358775"/>
          </a:xfrm>
          <a:prstGeom prst="line">
            <a:avLst/>
          </a:prstGeom>
          <a:ln w="9525" cap="flat" cmpd="sng">
            <a:solidFill>
              <a:schemeClr val="tx1"/>
            </a:solidFill>
            <a:prstDash val="solid"/>
            <a:round/>
            <a:headEnd type="none" w="med" len="med"/>
            <a:tailEnd type="none" w="med" len="med"/>
          </a:ln>
        </p:spPr>
      </p:sp>
      <p:sp>
        <p:nvSpPr>
          <p:cNvPr id="7172" name="椭圆 31748"/>
          <p:cNvSpPr/>
          <p:nvPr/>
        </p:nvSpPr>
        <p:spPr>
          <a:xfrm>
            <a:off x="4716463" y="2276475"/>
            <a:ext cx="360362" cy="288925"/>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73" name="直接连接符 31749"/>
          <p:cNvSpPr/>
          <p:nvPr/>
        </p:nvSpPr>
        <p:spPr>
          <a:xfrm>
            <a:off x="4284663" y="3284538"/>
            <a:ext cx="719137" cy="0"/>
          </a:xfrm>
          <a:prstGeom prst="line">
            <a:avLst/>
          </a:prstGeom>
          <a:ln w="9525" cap="flat" cmpd="sng">
            <a:solidFill>
              <a:schemeClr val="tx1"/>
            </a:solidFill>
            <a:prstDash val="solid"/>
            <a:round/>
            <a:headEnd type="none" w="med" len="med"/>
            <a:tailEnd type="none" w="med" len="med"/>
          </a:ln>
        </p:spPr>
      </p:sp>
      <p:sp>
        <p:nvSpPr>
          <p:cNvPr id="7174" name="直接连接符 31750"/>
          <p:cNvSpPr/>
          <p:nvPr/>
        </p:nvSpPr>
        <p:spPr>
          <a:xfrm>
            <a:off x="4284663" y="3644900"/>
            <a:ext cx="792162" cy="215900"/>
          </a:xfrm>
          <a:prstGeom prst="line">
            <a:avLst/>
          </a:prstGeom>
          <a:ln w="9525" cap="flat" cmpd="sng">
            <a:solidFill>
              <a:schemeClr val="tx1"/>
            </a:solidFill>
            <a:prstDash val="solid"/>
            <a:round/>
            <a:headEnd type="none" w="med" len="med"/>
            <a:tailEnd type="none" w="med" len="med"/>
          </a:ln>
        </p:spPr>
      </p:sp>
      <p:sp>
        <p:nvSpPr>
          <p:cNvPr id="7175" name="直接连接符 31751"/>
          <p:cNvSpPr/>
          <p:nvPr/>
        </p:nvSpPr>
        <p:spPr>
          <a:xfrm>
            <a:off x="3924300" y="3644900"/>
            <a:ext cx="0" cy="936625"/>
          </a:xfrm>
          <a:prstGeom prst="line">
            <a:avLst/>
          </a:prstGeom>
          <a:ln w="9525" cap="flat" cmpd="sng">
            <a:solidFill>
              <a:schemeClr val="tx1"/>
            </a:solidFill>
            <a:prstDash val="solid"/>
            <a:round/>
            <a:headEnd type="none" w="med" len="med"/>
            <a:tailEnd type="none" w="med" len="med"/>
          </a:ln>
        </p:spPr>
      </p:sp>
      <p:sp>
        <p:nvSpPr>
          <p:cNvPr id="7176" name="直接连接符 31752"/>
          <p:cNvSpPr/>
          <p:nvPr/>
        </p:nvSpPr>
        <p:spPr>
          <a:xfrm flipH="1">
            <a:off x="3132138" y="3644900"/>
            <a:ext cx="431800" cy="792163"/>
          </a:xfrm>
          <a:prstGeom prst="line">
            <a:avLst/>
          </a:prstGeom>
          <a:ln w="9525" cap="flat" cmpd="sng">
            <a:solidFill>
              <a:schemeClr val="tx1"/>
            </a:solidFill>
            <a:prstDash val="solid"/>
            <a:round/>
            <a:headEnd type="none" w="med" len="med"/>
            <a:tailEnd type="none" w="med" len="med"/>
          </a:ln>
        </p:spPr>
      </p:sp>
      <p:sp>
        <p:nvSpPr>
          <p:cNvPr id="7177" name="椭圆 31753"/>
          <p:cNvSpPr/>
          <p:nvPr/>
        </p:nvSpPr>
        <p:spPr>
          <a:xfrm>
            <a:off x="5003800" y="3141663"/>
            <a:ext cx="360363" cy="288925"/>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78" name="椭圆 31754"/>
          <p:cNvSpPr/>
          <p:nvPr/>
        </p:nvSpPr>
        <p:spPr>
          <a:xfrm>
            <a:off x="5076825" y="3716338"/>
            <a:ext cx="360363" cy="288925"/>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79" name="椭圆 31755"/>
          <p:cNvSpPr/>
          <p:nvPr/>
        </p:nvSpPr>
        <p:spPr>
          <a:xfrm rot="-5400000">
            <a:off x="3741738" y="4614863"/>
            <a:ext cx="360362" cy="288925"/>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180" name="椭圆 31756"/>
          <p:cNvSpPr/>
          <p:nvPr/>
        </p:nvSpPr>
        <p:spPr>
          <a:xfrm rot="-3060175">
            <a:off x="2878138" y="4398963"/>
            <a:ext cx="360362" cy="288925"/>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59393"/>
          <p:cNvSpPr>
            <a:spLocks noGrp="1"/>
          </p:cNvSpPr>
          <p:nvPr>
            <p:ph type="title"/>
          </p:nvPr>
        </p:nvSpPr>
        <p:spPr>
          <a:ln/>
        </p:spPr>
        <p:txBody>
          <a:bodyPr anchor="ctr"/>
          <a:p>
            <a:endParaRPr lang="zh-CN" dirty="0"/>
          </a:p>
        </p:txBody>
      </p:sp>
      <p:sp>
        <p:nvSpPr>
          <p:cNvPr id="39938" name="文本占位符 59394"/>
          <p:cNvSpPr>
            <a:spLocks noGrp="1"/>
          </p:cNvSpPr>
          <p:nvPr>
            <p:ph idx="1"/>
          </p:nvPr>
        </p:nvSpPr>
        <p:spPr>
          <a:ln/>
        </p:spPr>
        <p:txBody>
          <a:bodyPr anchor="t"/>
          <a:p>
            <a:pPr algn="ctr">
              <a:buNone/>
            </a:pPr>
            <a:r>
              <a:rPr lang="zh-CN" altLang="en-US" dirty="0"/>
              <a:t>用光纤来传输电信号时，在发送端先要将其转换成光信号，而在接收端又要由光检波器还原成电信号，其传送过程如图。光源可以采用两种不同类型的发光管：发光二极管和注入型激光二极管。从而形成了</a:t>
            </a:r>
            <a:endParaRPr lang="zh-CN" altLang="en-US" dirty="0"/>
          </a:p>
          <a:p>
            <a:pPr algn="ctr">
              <a:buNone/>
            </a:pPr>
            <a:r>
              <a:rPr lang="zh-CN" altLang="en-US" dirty="0"/>
              <a:t>多模光纤和单模光纤。</a:t>
            </a:r>
            <a:br>
              <a:rPr lang="zh-CN" altLang="en-US" dirty="0"/>
            </a:br>
            <a:r>
              <a:rPr lang="zh-CN" altLang="en-US" dirty="0"/>
              <a:t> </a:t>
            </a:r>
            <a:endParaRPr lang="zh-CN" altLang="en-US" dirty="0"/>
          </a:p>
          <a:p>
            <a:pPr>
              <a:buNone/>
            </a:pPr>
            <a:endParaRPr lang="zh-CN" altLang="en-US" dirty="0"/>
          </a:p>
        </p:txBody>
      </p:sp>
      <p:pic>
        <p:nvPicPr>
          <p:cNvPr id="39939" name="图片 59395" descr="p4"/>
          <p:cNvPicPr>
            <a:picLocks noChangeAspect="1"/>
          </p:cNvPicPr>
          <p:nvPr/>
        </p:nvPicPr>
        <p:blipFill>
          <a:blip r:embed="rId1"/>
          <a:stretch>
            <a:fillRect/>
          </a:stretch>
        </p:blipFill>
        <p:spPr>
          <a:xfrm>
            <a:off x="990600" y="5029200"/>
            <a:ext cx="7696200" cy="139382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60417"/>
          <p:cNvSpPr>
            <a:spLocks noGrp="1"/>
          </p:cNvSpPr>
          <p:nvPr>
            <p:ph type="title"/>
          </p:nvPr>
        </p:nvSpPr>
        <p:spPr>
          <a:ln/>
        </p:spPr>
        <p:txBody>
          <a:bodyPr anchor="ctr"/>
          <a:p>
            <a:endParaRPr lang="zh-CN" dirty="0"/>
          </a:p>
        </p:txBody>
      </p:sp>
      <p:sp>
        <p:nvSpPr>
          <p:cNvPr id="40962" name="文本占位符 60418"/>
          <p:cNvSpPr>
            <a:spLocks noGrp="1"/>
          </p:cNvSpPr>
          <p:nvPr>
            <p:ph idx="1"/>
          </p:nvPr>
        </p:nvSpPr>
        <p:spPr>
          <a:ln/>
        </p:spPr>
        <p:txBody>
          <a:bodyPr anchor="t"/>
          <a:p>
            <a:pPr>
              <a:buNone/>
            </a:pPr>
            <a:r>
              <a:rPr lang="zh-CN" altLang="en-US" dirty="0"/>
              <a:t>多模光纤（</a:t>
            </a:r>
            <a:r>
              <a:rPr lang="en-US" altLang="zh-CN" dirty="0"/>
              <a:t>Multimode Fiber</a:t>
            </a:r>
            <a:r>
              <a:rPr lang="zh-CN" altLang="en-US" dirty="0"/>
              <a:t>）</a:t>
            </a:r>
            <a:br>
              <a:rPr lang="zh-CN" altLang="en-US" dirty="0"/>
            </a:br>
            <a:r>
              <a:rPr lang="en-US" altLang="zh-CN" dirty="0"/>
              <a:t>    </a:t>
            </a:r>
            <a:r>
              <a:rPr lang="zh-CN" altLang="en-US" dirty="0"/>
              <a:t>多模光纤使用的材料是发光二极管。</a:t>
            </a:r>
            <a:br>
              <a:rPr lang="zh-CN" altLang="en-US" dirty="0"/>
            </a:br>
            <a:r>
              <a:rPr lang="en-US" altLang="zh-CN" dirty="0"/>
              <a:t>    </a:t>
            </a:r>
            <a:r>
              <a:rPr lang="zh-CN" altLang="en-US" dirty="0"/>
              <a:t>发光二极管是一种固态器件，电流通过时就发光，价格较便宜，它产生的是可见光，但定向性较差，是通过在光纤石英玻璃媒体内不断反射而向前传播的。 </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61441"/>
          <p:cNvSpPr>
            <a:spLocks noGrp="1"/>
          </p:cNvSpPr>
          <p:nvPr>
            <p:ph type="title"/>
          </p:nvPr>
        </p:nvSpPr>
        <p:spPr>
          <a:ln/>
        </p:spPr>
        <p:txBody>
          <a:bodyPr anchor="ctr"/>
          <a:p>
            <a:endParaRPr lang="zh-CN" dirty="0"/>
          </a:p>
        </p:txBody>
      </p:sp>
      <p:sp>
        <p:nvSpPr>
          <p:cNvPr id="41986" name="文本占位符 61442"/>
          <p:cNvSpPr>
            <a:spLocks noGrp="1"/>
          </p:cNvSpPr>
          <p:nvPr>
            <p:ph idx="1"/>
          </p:nvPr>
        </p:nvSpPr>
        <p:spPr>
          <a:ln/>
        </p:spPr>
        <p:txBody>
          <a:bodyPr anchor="t"/>
          <a:p>
            <a:pPr>
              <a:buNone/>
            </a:pPr>
            <a:endParaRPr lang="zh-CN" dirty="0"/>
          </a:p>
        </p:txBody>
      </p:sp>
      <p:pic>
        <p:nvPicPr>
          <p:cNvPr id="41987" name="图片 61443" descr="p5"/>
          <p:cNvPicPr>
            <a:picLocks noChangeAspect="1"/>
          </p:cNvPicPr>
          <p:nvPr/>
        </p:nvPicPr>
        <p:blipFill>
          <a:blip r:embed="rId1"/>
          <a:stretch>
            <a:fillRect/>
          </a:stretch>
        </p:blipFill>
        <p:spPr>
          <a:xfrm>
            <a:off x="838200" y="2590800"/>
            <a:ext cx="7086600" cy="2544763"/>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62465"/>
          <p:cNvSpPr>
            <a:spLocks noGrp="1"/>
          </p:cNvSpPr>
          <p:nvPr>
            <p:ph type="title"/>
          </p:nvPr>
        </p:nvSpPr>
        <p:spPr>
          <a:ln/>
        </p:spPr>
        <p:txBody>
          <a:bodyPr anchor="ctr"/>
          <a:p>
            <a:endParaRPr lang="zh-CN" dirty="0"/>
          </a:p>
        </p:txBody>
      </p:sp>
      <p:sp>
        <p:nvSpPr>
          <p:cNvPr id="43010" name="文本占位符 62466"/>
          <p:cNvSpPr>
            <a:spLocks noGrp="1"/>
          </p:cNvSpPr>
          <p:nvPr>
            <p:ph idx="1"/>
          </p:nvPr>
        </p:nvSpPr>
        <p:spPr>
          <a:ln/>
        </p:spPr>
        <p:txBody>
          <a:bodyPr anchor="t"/>
          <a:p>
            <a:pPr>
              <a:lnSpc>
                <a:spcPct val="80000"/>
              </a:lnSpc>
              <a:buNone/>
            </a:pPr>
            <a:r>
              <a:rPr lang="zh-CN" altLang="en-US" sz="2800" dirty="0"/>
              <a:t>单模光纤（</a:t>
            </a:r>
            <a:r>
              <a:rPr lang="en-US" altLang="zh-CN" sz="2800" dirty="0"/>
              <a:t>Single Mode Fiber</a:t>
            </a:r>
            <a:r>
              <a:rPr lang="zh-CN" altLang="en-US" sz="2800" dirty="0"/>
              <a:t>） </a:t>
            </a:r>
            <a:br>
              <a:rPr lang="zh-CN" altLang="en-US" sz="2800" dirty="0"/>
            </a:br>
            <a:r>
              <a:rPr lang="en-US" altLang="zh-CN" sz="2800" dirty="0"/>
              <a:t>    </a:t>
            </a:r>
            <a:r>
              <a:rPr lang="zh-CN" altLang="en-US" sz="2800" dirty="0"/>
              <a:t>单模光纤使用的材料是注入型二极管。</a:t>
            </a:r>
            <a:br>
              <a:rPr lang="zh-CN" altLang="en-US" sz="2800" dirty="0"/>
            </a:br>
            <a:r>
              <a:rPr lang="en-US" altLang="zh-CN" sz="2800" dirty="0"/>
              <a:t>    </a:t>
            </a:r>
            <a:r>
              <a:rPr lang="zh-CN" altLang="en-US" sz="2800" dirty="0"/>
              <a:t>注入型二极管也是一种固态器件，它根据激光器原理进行工作，它产生一个窄带的超辐射光束，产生的是激光。由于激光的定向性好，它可沿着光导纤维传播，减少了折射也减少了损耗，效率更高，也能传播更长的距离，而且可以保持很高的数据传输率。但是激光二极管要比发光二极管价格贵得多，这种光纤称为单模光纤。</a:t>
            </a:r>
            <a:br>
              <a:rPr lang="zh-CN" altLang="en-US" sz="2800" dirty="0"/>
            </a:br>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63489"/>
          <p:cNvSpPr>
            <a:spLocks noGrp="1"/>
          </p:cNvSpPr>
          <p:nvPr>
            <p:ph type="title"/>
          </p:nvPr>
        </p:nvSpPr>
        <p:spPr>
          <a:ln/>
        </p:spPr>
        <p:txBody>
          <a:bodyPr anchor="ctr"/>
          <a:p>
            <a:endParaRPr lang="zh-CN" dirty="0"/>
          </a:p>
        </p:txBody>
      </p:sp>
      <p:sp>
        <p:nvSpPr>
          <p:cNvPr id="44034" name="文本占位符 63490"/>
          <p:cNvSpPr>
            <a:spLocks noGrp="1"/>
          </p:cNvSpPr>
          <p:nvPr>
            <p:ph idx="1"/>
          </p:nvPr>
        </p:nvSpPr>
        <p:spPr>
          <a:ln/>
        </p:spPr>
        <p:txBody>
          <a:bodyPr anchor="t"/>
          <a:p>
            <a:pPr>
              <a:lnSpc>
                <a:spcPct val="90000"/>
              </a:lnSpc>
              <a:buNone/>
            </a:pPr>
            <a:r>
              <a:rPr lang="zh-CN" altLang="en-US" dirty="0"/>
              <a:t>无线传输介质</a:t>
            </a:r>
            <a:r>
              <a:rPr lang="en-US" altLang="zh-CN"/>
              <a:t>    </a:t>
            </a:r>
            <a:endParaRPr lang="en-US" altLang="zh-CN"/>
          </a:p>
          <a:p>
            <a:pPr>
              <a:lnSpc>
                <a:spcPct val="90000"/>
              </a:lnSpc>
              <a:buNone/>
            </a:pPr>
            <a:r>
              <a:rPr lang="zh-CN" altLang="en-US" dirty="0"/>
              <a:t>无线传输介质都不需要架设或铺埋电缆或光纤，而是通过大气传输，目前有三种技术：微波、红外线和激光。</a:t>
            </a:r>
            <a:endParaRPr lang="zh-CN" altLang="en-US" dirty="0"/>
          </a:p>
          <a:p>
            <a:pPr>
              <a:lnSpc>
                <a:spcPct val="90000"/>
              </a:lnSpc>
              <a:buNone/>
            </a:pPr>
            <a:r>
              <a:rPr lang="zh-CN" altLang="en-US" dirty="0"/>
              <a:t>（</a:t>
            </a:r>
            <a:r>
              <a:rPr lang="en-US" altLang="zh-CN" dirty="0"/>
              <a:t>1</a:t>
            </a:r>
            <a:r>
              <a:rPr lang="zh-CN" altLang="en-US" dirty="0"/>
              <a:t>）微波</a:t>
            </a:r>
            <a:br>
              <a:rPr lang="zh-CN" altLang="en-US" dirty="0"/>
            </a:br>
            <a:r>
              <a:rPr lang="en-US" altLang="zh-CN" dirty="0"/>
              <a:t>    </a:t>
            </a:r>
            <a:r>
              <a:rPr lang="zh-CN" altLang="en-US" dirty="0"/>
              <a:t>微波通信是在对流层视线距离范围内利用无线电波进行传输的一种通信方式，频率范围为 </a:t>
            </a:r>
            <a:r>
              <a:rPr lang="en-US" altLang="zh-CN" dirty="0"/>
              <a:t>2 GHz-40GHz</a:t>
            </a:r>
            <a:r>
              <a:rPr lang="zh-CN" altLang="en-US"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64513"/>
          <p:cNvSpPr>
            <a:spLocks noGrp="1"/>
          </p:cNvSpPr>
          <p:nvPr>
            <p:ph type="title"/>
          </p:nvPr>
        </p:nvSpPr>
        <p:spPr>
          <a:ln/>
        </p:spPr>
        <p:txBody>
          <a:bodyPr anchor="ctr"/>
          <a:p>
            <a:endParaRPr lang="zh-CN" dirty="0"/>
          </a:p>
        </p:txBody>
      </p:sp>
      <p:sp>
        <p:nvSpPr>
          <p:cNvPr id="45058" name="文本占位符 64514"/>
          <p:cNvSpPr>
            <a:spLocks noGrp="1"/>
          </p:cNvSpPr>
          <p:nvPr>
            <p:ph idx="1"/>
          </p:nvPr>
        </p:nvSpPr>
        <p:spPr>
          <a:ln/>
        </p:spPr>
        <p:txBody>
          <a:bodyPr anchor="t"/>
          <a:p>
            <a:pPr>
              <a:buNone/>
            </a:pPr>
            <a:r>
              <a:rPr lang="zh-CN" altLang="en-US" dirty="0"/>
              <a:t>（</a:t>
            </a:r>
            <a:r>
              <a:rPr lang="en-US" altLang="zh-CN" dirty="0"/>
              <a:t>2</a:t>
            </a:r>
            <a:r>
              <a:rPr lang="zh-CN" altLang="en-US" dirty="0"/>
              <a:t>）红外线和激光</a:t>
            </a:r>
            <a:br>
              <a:rPr lang="zh-CN" altLang="en-US" dirty="0"/>
            </a:br>
            <a:r>
              <a:rPr lang="en-US" altLang="zh-CN" dirty="0"/>
              <a:t>    </a:t>
            </a:r>
            <a:r>
              <a:rPr lang="zh-CN" altLang="en-US" dirty="0"/>
              <a:t>红外通信和激光通信也像微波通信一样，有很强的方向性，都是沿直线传播的。</a:t>
            </a:r>
            <a:endParaRPr lang="zh-CN" altLang="en-US" dirty="0"/>
          </a:p>
          <a:p>
            <a:pPr>
              <a:buNone/>
            </a:pPr>
            <a:r>
              <a:rPr lang="zh-CN" altLang="en-US" dirty="0"/>
              <a:t>（</a:t>
            </a:r>
            <a:r>
              <a:rPr lang="en-US" altLang="zh-CN" dirty="0"/>
              <a:t>3</a:t>
            </a:r>
            <a:r>
              <a:rPr lang="zh-CN" altLang="en-US" dirty="0"/>
              <a:t>）卫星通信</a:t>
            </a:r>
            <a:br>
              <a:rPr lang="zh-CN" altLang="en-US" dirty="0"/>
            </a:br>
            <a:r>
              <a:rPr lang="en-US" altLang="zh-CN" dirty="0"/>
              <a:t>    </a:t>
            </a:r>
            <a:r>
              <a:rPr lang="zh-CN" altLang="en-US" dirty="0"/>
              <a:t>卫星通信是以人造卫星为微波中继站，它是微波通信的特殊形式。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65537"/>
          <p:cNvSpPr>
            <a:spLocks noGrp="1"/>
          </p:cNvSpPr>
          <p:nvPr>
            <p:ph type="title"/>
          </p:nvPr>
        </p:nvSpPr>
        <p:spPr>
          <a:ln/>
        </p:spPr>
        <p:txBody>
          <a:bodyPr anchor="ctr"/>
          <a:p>
            <a:r>
              <a:rPr lang="zh-CN" altLang="en-US" dirty="0"/>
              <a:t>第二章 数据通信基础知识</a:t>
            </a:r>
            <a:endParaRPr lang="zh-CN" altLang="en-US" dirty="0"/>
          </a:p>
        </p:txBody>
      </p:sp>
      <p:sp>
        <p:nvSpPr>
          <p:cNvPr id="46082" name="文本占位符 65538"/>
          <p:cNvSpPr>
            <a:spLocks noGrp="1"/>
          </p:cNvSpPr>
          <p:nvPr>
            <p:ph idx="1"/>
          </p:nvPr>
        </p:nvSpPr>
        <p:spPr>
          <a:ln/>
        </p:spPr>
        <p:txBody>
          <a:bodyPr anchor="t"/>
          <a:p>
            <a:pPr>
              <a:lnSpc>
                <a:spcPct val="90000"/>
              </a:lnSpc>
              <a:buNone/>
            </a:pPr>
            <a:r>
              <a:rPr lang="zh-CN" altLang="en-US" sz="2800" dirty="0"/>
              <a:t>第一节 数据通信系统</a:t>
            </a:r>
            <a:endParaRPr lang="zh-CN" altLang="en-US" sz="2800" dirty="0"/>
          </a:p>
          <a:p>
            <a:pPr>
              <a:lnSpc>
                <a:spcPct val="90000"/>
              </a:lnSpc>
              <a:buNone/>
            </a:pPr>
            <a:r>
              <a:rPr lang="zh-CN" altLang="en-US" sz="2800" dirty="0"/>
              <a:t>一、数据通信系统模型</a:t>
            </a:r>
            <a:endParaRPr lang="zh-CN" altLang="en-US" sz="2800" dirty="0"/>
          </a:p>
          <a:p>
            <a:pPr>
              <a:lnSpc>
                <a:spcPct val="90000"/>
              </a:lnSpc>
              <a:buNone/>
            </a:pPr>
            <a:r>
              <a:rPr lang="zh-CN" altLang="en-US" sz="2800" dirty="0"/>
              <a:t>二、数据通信的基本概念</a:t>
            </a:r>
            <a:endParaRPr lang="zh-CN" altLang="en-US" sz="2800" dirty="0"/>
          </a:p>
          <a:p>
            <a:pPr>
              <a:lnSpc>
                <a:spcPct val="90000"/>
              </a:lnSpc>
              <a:buNone/>
            </a:pPr>
            <a:r>
              <a:rPr lang="zh-CN" altLang="en-US" sz="2800" dirty="0"/>
              <a:t>数据：是一种承载信息的实体，由数字、字符、符号等组成。</a:t>
            </a:r>
            <a:endParaRPr lang="zh-CN" altLang="en-US" sz="2800" dirty="0"/>
          </a:p>
          <a:p>
            <a:pPr>
              <a:lnSpc>
                <a:spcPct val="90000"/>
              </a:lnSpc>
              <a:buNone/>
            </a:pPr>
            <a:r>
              <a:rPr lang="zh-CN" altLang="en-US" sz="2800" dirty="0"/>
              <a:t>信息：是对数据的解释。有具体含义。</a:t>
            </a:r>
            <a:endParaRPr lang="zh-CN" altLang="en-US" sz="2800" dirty="0"/>
          </a:p>
          <a:p>
            <a:pPr>
              <a:lnSpc>
                <a:spcPct val="90000"/>
              </a:lnSpc>
              <a:buNone/>
            </a:pPr>
            <a:r>
              <a:rPr lang="zh-CN" altLang="en-US" sz="2800" dirty="0"/>
              <a:t>信号：是数据的表示形式</a:t>
            </a:r>
            <a:r>
              <a:rPr lang="en-US" altLang="zh-CN" sz="2800" dirty="0"/>
              <a:t>,</a:t>
            </a:r>
            <a:r>
              <a:rPr lang="zh-CN" altLang="en-US" sz="2800" dirty="0"/>
              <a:t>或称数据的电磁或电子编码，它使数据以适当的形式在介质上传输。 </a:t>
            </a:r>
            <a:endParaRPr lang="zh-CN"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66561"/>
          <p:cNvSpPr>
            <a:spLocks noGrp="1"/>
          </p:cNvSpPr>
          <p:nvPr>
            <p:ph type="title"/>
          </p:nvPr>
        </p:nvSpPr>
        <p:spPr>
          <a:ln/>
        </p:spPr>
        <p:txBody>
          <a:bodyPr anchor="ctr"/>
          <a:p>
            <a:endParaRPr lang="zh-CN" dirty="0"/>
          </a:p>
        </p:txBody>
      </p:sp>
      <p:sp>
        <p:nvSpPr>
          <p:cNvPr id="47106" name="文本占位符 66562"/>
          <p:cNvSpPr>
            <a:spLocks noGrp="1"/>
          </p:cNvSpPr>
          <p:nvPr>
            <p:ph idx="1"/>
          </p:nvPr>
        </p:nvSpPr>
        <p:spPr>
          <a:ln/>
        </p:spPr>
        <p:txBody>
          <a:bodyPr anchor="t"/>
          <a:p>
            <a:pPr>
              <a:buNone/>
            </a:pPr>
            <a:r>
              <a:rPr lang="zh-CN" altLang="en-US" dirty="0"/>
              <a:t>数据通信：通过计算机与通信线路相结合，对各种数据信号进行传输、变换和处理的过程。</a:t>
            </a:r>
            <a:endParaRPr lang="zh-CN" altLang="en-US" dirty="0"/>
          </a:p>
          <a:p>
            <a:pPr>
              <a:buNone/>
            </a:pPr>
            <a:r>
              <a:rPr lang="zh-CN" altLang="en-US" dirty="0"/>
              <a:t>模拟通信：以模拟信号形式在信道上传送数据。</a:t>
            </a:r>
            <a:endParaRPr lang="zh-CN" altLang="en-US" dirty="0"/>
          </a:p>
          <a:p>
            <a:pPr>
              <a:buNone/>
            </a:pPr>
            <a:r>
              <a:rPr lang="zh-CN" altLang="en-US" dirty="0"/>
              <a:t>数字通信：以数字信号形式在信道上传送数据。</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67585"/>
          <p:cNvSpPr>
            <a:spLocks noGrp="1"/>
          </p:cNvSpPr>
          <p:nvPr>
            <p:ph type="title"/>
          </p:nvPr>
        </p:nvSpPr>
        <p:spPr>
          <a:ln/>
        </p:spPr>
        <p:txBody>
          <a:bodyPr anchor="ctr"/>
          <a:p>
            <a:endParaRPr lang="zh-CN" dirty="0"/>
          </a:p>
        </p:txBody>
      </p:sp>
      <p:sp>
        <p:nvSpPr>
          <p:cNvPr id="48130" name="文本占位符 67586"/>
          <p:cNvSpPr>
            <a:spLocks noGrp="1"/>
          </p:cNvSpPr>
          <p:nvPr>
            <p:ph idx="1"/>
          </p:nvPr>
        </p:nvSpPr>
        <p:spPr>
          <a:ln/>
        </p:spPr>
        <p:txBody>
          <a:bodyPr anchor="t"/>
          <a:p>
            <a:pPr marL="609600" indent="-609600">
              <a:lnSpc>
                <a:spcPct val="80000"/>
              </a:lnSpc>
              <a:buNone/>
            </a:pPr>
            <a:r>
              <a:rPr lang="zh-CN" altLang="en-US" sz="2800" dirty="0"/>
              <a:t>三、数据通信的技术指标</a:t>
            </a:r>
            <a:endParaRPr lang="zh-CN" altLang="en-US" sz="2800" dirty="0"/>
          </a:p>
          <a:p>
            <a:pPr marL="609600" indent="-609600">
              <a:lnSpc>
                <a:spcPct val="80000"/>
              </a:lnSpc>
              <a:buNone/>
            </a:pPr>
            <a:r>
              <a:rPr lang="en-US" altLang="zh-CN" sz="2800" dirty="0"/>
              <a:t>1</a:t>
            </a:r>
            <a:r>
              <a:rPr lang="zh-CN" altLang="en-US" sz="2800" dirty="0"/>
              <a:t>．信道带宽和信道容量</a:t>
            </a:r>
            <a:endParaRPr lang="zh-CN" altLang="en-US" sz="2800" dirty="0"/>
          </a:p>
          <a:p>
            <a:pPr marL="609600" indent="-609600">
              <a:lnSpc>
                <a:spcPct val="80000"/>
              </a:lnSpc>
              <a:buNone/>
            </a:pPr>
            <a:r>
              <a:rPr lang="zh-CN" altLang="en-US" sz="2800" dirty="0"/>
              <a:t>      信道带宽：信道上能够传送的信号的最大频率范围。</a:t>
            </a:r>
            <a:endParaRPr lang="zh-CN" altLang="en-US" sz="2800" dirty="0"/>
          </a:p>
          <a:p>
            <a:pPr marL="609600" indent="-609600">
              <a:lnSpc>
                <a:spcPct val="80000"/>
              </a:lnSpc>
              <a:buNone/>
            </a:pPr>
            <a:r>
              <a:rPr lang="zh-CN" altLang="en-US" sz="2800" dirty="0"/>
              <a:t>       如：电话：</a:t>
            </a:r>
            <a:r>
              <a:rPr lang="en-US" altLang="zh-CN" sz="2800"/>
              <a:t>300HZ——3400HZ</a:t>
            </a:r>
            <a:endParaRPr lang="en-US" altLang="zh-CN" sz="2800"/>
          </a:p>
          <a:p>
            <a:pPr marL="609600" indent="-609600">
              <a:lnSpc>
                <a:spcPct val="80000"/>
              </a:lnSpc>
              <a:buNone/>
            </a:pPr>
            <a:r>
              <a:rPr lang="en-US" altLang="zh-CN" sz="2800" dirty="0"/>
              <a:t>      </a:t>
            </a:r>
            <a:r>
              <a:rPr lang="zh-CN" altLang="en-US" sz="2800" dirty="0"/>
              <a:t>信道容量：信道在单位时间可传输的最大码元数。</a:t>
            </a:r>
            <a:endParaRPr lang="zh-CN" altLang="en-US" sz="2800" dirty="0"/>
          </a:p>
          <a:p>
            <a:pPr marL="609600" indent="-609600">
              <a:lnSpc>
                <a:spcPct val="80000"/>
              </a:lnSpc>
              <a:buNone/>
            </a:pPr>
            <a:r>
              <a:rPr lang="zh-CN" altLang="en-US" sz="2800" dirty="0"/>
              <a:t>      </a:t>
            </a:r>
            <a:r>
              <a:rPr lang="en-US" altLang="zh-CN" sz="2800" dirty="0"/>
              <a:t>*</a:t>
            </a:r>
            <a:r>
              <a:rPr lang="zh-CN" altLang="en-US" sz="2800" dirty="0"/>
              <a:t>信道带宽越宽，一定时间内信道上传输的信息量就越多，信道容量就越大。</a:t>
            </a: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68609"/>
          <p:cNvSpPr>
            <a:spLocks noGrp="1"/>
          </p:cNvSpPr>
          <p:nvPr>
            <p:ph type="title"/>
          </p:nvPr>
        </p:nvSpPr>
        <p:spPr>
          <a:ln/>
        </p:spPr>
        <p:txBody>
          <a:bodyPr anchor="ctr"/>
          <a:p>
            <a:endParaRPr lang="zh-CN" dirty="0"/>
          </a:p>
        </p:txBody>
      </p:sp>
      <p:sp>
        <p:nvSpPr>
          <p:cNvPr id="50178" name="文本占位符 68610"/>
          <p:cNvSpPr>
            <a:spLocks noGrp="1"/>
          </p:cNvSpPr>
          <p:nvPr>
            <p:ph idx="1"/>
          </p:nvPr>
        </p:nvSpPr>
        <p:spPr>
          <a:xfrm>
            <a:off x="457200" y="1981200"/>
            <a:ext cx="8229600" cy="4572000"/>
          </a:xfrm>
          <a:ln/>
        </p:spPr>
        <p:txBody>
          <a:bodyPr anchor="t"/>
          <a:p>
            <a:pPr>
              <a:lnSpc>
                <a:spcPct val="80000"/>
              </a:lnSpc>
              <a:buNone/>
            </a:pPr>
            <a:r>
              <a:rPr lang="en-US" altLang="zh-CN" dirty="0"/>
              <a:t>2</a:t>
            </a:r>
            <a:r>
              <a:rPr lang="zh-CN" altLang="en-US" dirty="0"/>
              <a:t>．传输速率</a:t>
            </a:r>
            <a:endParaRPr lang="zh-CN" altLang="en-US" dirty="0"/>
          </a:p>
          <a:p>
            <a:pPr>
              <a:lnSpc>
                <a:spcPct val="80000"/>
              </a:lnSpc>
              <a:buNone/>
            </a:pPr>
            <a:r>
              <a:rPr lang="zh-CN" altLang="en-US" dirty="0"/>
              <a:t>      单位时间内传输的二进制代码的位数。</a:t>
            </a:r>
            <a:endParaRPr lang="zh-CN" altLang="en-US" dirty="0"/>
          </a:p>
          <a:p>
            <a:pPr>
              <a:lnSpc>
                <a:spcPct val="80000"/>
              </a:lnSpc>
              <a:buNone/>
            </a:pPr>
            <a:r>
              <a:rPr lang="en-US" altLang="zh-CN" dirty="0"/>
              <a:t>3</a:t>
            </a:r>
            <a:r>
              <a:rPr lang="zh-CN" altLang="en-US" dirty="0"/>
              <a:t>．误码率</a:t>
            </a:r>
            <a:endParaRPr lang="zh-CN" altLang="en-US" dirty="0"/>
          </a:p>
          <a:p>
            <a:pPr>
              <a:lnSpc>
                <a:spcPct val="80000"/>
              </a:lnSpc>
              <a:buNone/>
            </a:pPr>
            <a:r>
              <a:rPr lang="zh-CN" altLang="en-US" dirty="0"/>
              <a:t>      二进制码元在传输过程中被传错的概率。</a:t>
            </a:r>
            <a:endParaRPr lang="zh-CN" altLang="en-US" dirty="0"/>
          </a:p>
          <a:p>
            <a:pPr>
              <a:lnSpc>
                <a:spcPct val="80000"/>
              </a:lnSpc>
              <a:buNone/>
            </a:pPr>
            <a:r>
              <a:rPr lang="zh-CN" altLang="en-US" dirty="0"/>
              <a:t>   （错误接收的码元数在所传输的总码元数中所占的比例）</a:t>
            </a:r>
            <a:endParaRPr lang="zh-CN" altLang="en-US" dirty="0"/>
          </a:p>
          <a:p>
            <a:pPr>
              <a:lnSpc>
                <a:spcPct val="80000"/>
              </a:lnSpc>
              <a:buNone/>
            </a:pPr>
            <a:r>
              <a:rPr lang="en-US" altLang="zh-CN" dirty="0"/>
              <a:t>4 </a:t>
            </a:r>
            <a:r>
              <a:rPr lang="zh-CN" altLang="en-US" dirty="0"/>
              <a:t>．传输延迟</a:t>
            </a:r>
            <a:endParaRPr lang="zh-CN" altLang="en-US" dirty="0"/>
          </a:p>
          <a:p>
            <a:pPr>
              <a:lnSpc>
                <a:spcPct val="80000"/>
              </a:lnSpc>
              <a:buNone/>
            </a:pPr>
            <a:r>
              <a:rPr lang="zh-CN" altLang="en-US" dirty="0"/>
              <a:t>      发送和接收设备存在响应时间，及中间转发等待时间等。</a:t>
            </a:r>
            <a:r>
              <a:rPr lang="zh-CN" altLang="en-US" sz="2800" dirty="0"/>
              <a:t> </a:t>
            </a:r>
            <a:endParaRPr lang="zh-CN" altLang="en-US" sz="2800" dirty="0"/>
          </a:p>
          <a:p>
            <a:pPr>
              <a:lnSpc>
                <a:spcPct val="80000"/>
              </a:lnSpc>
              <a:buNone/>
            </a:pP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32769"/>
          <p:cNvSpPr>
            <a:spLocks noGrp="1"/>
          </p:cNvSpPr>
          <p:nvPr>
            <p:ph type="title"/>
          </p:nvPr>
        </p:nvSpPr>
        <p:spPr>
          <a:ln/>
        </p:spPr>
        <p:txBody>
          <a:bodyPr anchor="ctr"/>
          <a:p>
            <a:endParaRPr lang="zh-CN" dirty="0"/>
          </a:p>
        </p:txBody>
      </p:sp>
      <p:sp>
        <p:nvSpPr>
          <p:cNvPr id="8194" name="文本占位符 32770"/>
          <p:cNvSpPr>
            <a:spLocks noGrp="1"/>
          </p:cNvSpPr>
          <p:nvPr>
            <p:ph idx="1"/>
          </p:nvPr>
        </p:nvSpPr>
        <p:spPr>
          <a:ln/>
        </p:spPr>
        <p:txBody>
          <a:bodyPr anchor="t"/>
          <a:p>
            <a:pPr>
              <a:buNone/>
            </a:pPr>
            <a:r>
              <a:rPr lang="en-US" altLang="zh-CN" dirty="0"/>
              <a:t>         </a:t>
            </a:r>
            <a:endParaRPr lang="en-US" altLang="zh-CN" dirty="0"/>
          </a:p>
        </p:txBody>
      </p:sp>
      <p:sp>
        <p:nvSpPr>
          <p:cNvPr id="8195" name="椭圆 32771"/>
          <p:cNvSpPr/>
          <p:nvPr/>
        </p:nvSpPr>
        <p:spPr>
          <a:xfrm>
            <a:off x="3203575" y="2997200"/>
            <a:ext cx="1944688" cy="1944688"/>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196" name="矩形 32772"/>
          <p:cNvSpPr/>
          <p:nvPr/>
        </p:nvSpPr>
        <p:spPr>
          <a:xfrm>
            <a:off x="3492500" y="3357563"/>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197" name="矩形 32773"/>
          <p:cNvSpPr/>
          <p:nvPr/>
        </p:nvSpPr>
        <p:spPr>
          <a:xfrm>
            <a:off x="4500563" y="3357563"/>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198" name="矩形 32774"/>
          <p:cNvSpPr/>
          <p:nvPr/>
        </p:nvSpPr>
        <p:spPr>
          <a:xfrm>
            <a:off x="3492500" y="4221163"/>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199" name="矩形 32775"/>
          <p:cNvSpPr/>
          <p:nvPr/>
        </p:nvSpPr>
        <p:spPr>
          <a:xfrm>
            <a:off x="4500563" y="4221163"/>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00" name="直接连接符 32776"/>
          <p:cNvSpPr/>
          <p:nvPr/>
        </p:nvSpPr>
        <p:spPr>
          <a:xfrm flipH="1" flipV="1">
            <a:off x="2916238" y="2852738"/>
            <a:ext cx="576262" cy="504825"/>
          </a:xfrm>
          <a:prstGeom prst="line">
            <a:avLst/>
          </a:prstGeom>
          <a:ln w="9525" cap="flat" cmpd="sng">
            <a:solidFill>
              <a:schemeClr val="tx1"/>
            </a:solidFill>
            <a:prstDash val="solid"/>
            <a:round/>
            <a:headEnd type="none" w="med" len="med"/>
            <a:tailEnd type="none" w="med" len="med"/>
          </a:ln>
        </p:spPr>
      </p:sp>
      <p:sp>
        <p:nvSpPr>
          <p:cNvPr id="8201" name="直接连接符 32777"/>
          <p:cNvSpPr/>
          <p:nvPr/>
        </p:nvSpPr>
        <p:spPr>
          <a:xfrm flipV="1">
            <a:off x="4859338" y="2924175"/>
            <a:ext cx="649287" cy="433388"/>
          </a:xfrm>
          <a:prstGeom prst="line">
            <a:avLst/>
          </a:prstGeom>
          <a:ln w="9525" cap="flat" cmpd="sng">
            <a:solidFill>
              <a:schemeClr val="tx1"/>
            </a:solidFill>
            <a:prstDash val="solid"/>
            <a:round/>
            <a:headEnd type="none" w="med" len="med"/>
            <a:tailEnd type="none" w="med" len="med"/>
          </a:ln>
        </p:spPr>
      </p:sp>
      <p:sp>
        <p:nvSpPr>
          <p:cNvPr id="8202" name="直接连接符 32778"/>
          <p:cNvSpPr/>
          <p:nvPr/>
        </p:nvSpPr>
        <p:spPr>
          <a:xfrm flipH="1">
            <a:off x="2987675" y="4581525"/>
            <a:ext cx="504825" cy="503238"/>
          </a:xfrm>
          <a:prstGeom prst="line">
            <a:avLst/>
          </a:prstGeom>
          <a:ln w="9525" cap="flat" cmpd="sng">
            <a:solidFill>
              <a:schemeClr val="tx1"/>
            </a:solidFill>
            <a:prstDash val="solid"/>
            <a:round/>
            <a:headEnd type="none" w="med" len="med"/>
            <a:tailEnd type="none" w="med" len="med"/>
          </a:ln>
        </p:spPr>
      </p:sp>
      <p:sp>
        <p:nvSpPr>
          <p:cNvPr id="8203" name="直接连接符 32779"/>
          <p:cNvSpPr/>
          <p:nvPr/>
        </p:nvSpPr>
        <p:spPr>
          <a:xfrm>
            <a:off x="4859338" y="4581525"/>
            <a:ext cx="504825" cy="503238"/>
          </a:xfrm>
          <a:prstGeom prst="line">
            <a:avLst/>
          </a:prstGeom>
          <a:ln w="9525" cap="flat" cmpd="sng">
            <a:solidFill>
              <a:schemeClr val="tx1"/>
            </a:solidFill>
            <a:prstDash val="solid"/>
            <a:round/>
            <a:headEnd type="none" w="med" len="med"/>
            <a:tailEnd type="none" w="med" len="med"/>
          </a:ln>
        </p:spPr>
      </p:sp>
      <p:sp>
        <p:nvSpPr>
          <p:cNvPr id="8204" name="直接连接符 32780"/>
          <p:cNvSpPr/>
          <p:nvPr/>
        </p:nvSpPr>
        <p:spPr>
          <a:xfrm>
            <a:off x="1979613" y="3213100"/>
            <a:ext cx="0" cy="0"/>
          </a:xfrm>
          <a:prstGeom prst="line">
            <a:avLst/>
          </a:prstGeom>
          <a:ln w="9525" cap="flat" cmpd="sng">
            <a:solidFill>
              <a:schemeClr val="tx1"/>
            </a:solidFill>
            <a:prstDash val="solid"/>
            <a:round/>
            <a:headEnd type="none" w="med" len="med"/>
            <a:tailEnd type="none" w="med" len="med"/>
          </a:ln>
        </p:spPr>
      </p:sp>
      <p:sp>
        <p:nvSpPr>
          <p:cNvPr id="8205" name="直接连接符 32781"/>
          <p:cNvSpPr/>
          <p:nvPr/>
        </p:nvSpPr>
        <p:spPr>
          <a:xfrm>
            <a:off x="3851275" y="3500438"/>
            <a:ext cx="649288" cy="0"/>
          </a:xfrm>
          <a:prstGeom prst="line">
            <a:avLst/>
          </a:prstGeom>
          <a:ln w="9525" cap="flat" cmpd="sng">
            <a:solidFill>
              <a:schemeClr val="tx1"/>
            </a:solidFill>
            <a:prstDash val="solid"/>
            <a:round/>
            <a:headEnd type="none" w="med" len="med"/>
            <a:tailEnd type="none" w="med" len="med"/>
          </a:ln>
        </p:spPr>
      </p:sp>
      <p:sp>
        <p:nvSpPr>
          <p:cNvPr id="8206" name="直接连接符 32782"/>
          <p:cNvSpPr/>
          <p:nvPr/>
        </p:nvSpPr>
        <p:spPr>
          <a:xfrm>
            <a:off x="3635375" y="3716338"/>
            <a:ext cx="0" cy="504825"/>
          </a:xfrm>
          <a:prstGeom prst="line">
            <a:avLst/>
          </a:prstGeom>
          <a:ln w="9525" cap="flat" cmpd="sng">
            <a:solidFill>
              <a:schemeClr val="tx1"/>
            </a:solidFill>
            <a:prstDash val="solid"/>
            <a:round/>
            <a:headEnd type="none" w="med" len="med"/>
            <a:tailEnd type="none" w="med" len="med"/>
          </a:ln>
        </p:spPr>
      </p:sp>
      <p:sp>
        <p:nvSpPr>
          <p:cNvPr id="8207" name="直接连接符 32783"/>
          <p:cNvSpPr/>
          <p:nvPr/>
        </p:nvSpPr>
        <p:spPr>
          <a:xfrm>
            <a:off x="3851275" y="4365625"/>
            <a:ext cx="649288" cy="0"/>
          </a:xfrm>
          <a:prstGeom prst="line">
            <a:avLst/>
          </a:prstGeom>
          <a:ln w="9525" cap="flat" cmpd="sng">
            <a:solidFill>
              <a:schemeClr val="tx1"/>
            </a:solidFill>
            <a:prstDash val="solid"/>
            <a:round/>
            <a:headEnd type="none" w="med" len="med"/>
            <a:tailEnd type="none" w="med" len="med"/>
          </a:ln>
        </p:spPr>
      </p:sp>
      <p:sp>
        <p:nvSpPr>
          <p:cNvPr id="8208" name="直接连接符 32784"/>
          <p:cNvSpPr/>
          <p:nvPr/>
        </p:nvSpPr>
        <p:spPr>
          <a:xfrm flipV="1">
            <a:off x="4643438" y="3716338"/>
            <a:ext cx="0" cy="504825"/>
          </a:xfrm>
          <a:prstGeom prst="line">
            <a:avLst/>
          </a:prstGeom>
          <a:ln w="9525" cap="flat" cmpd="sng">
            <a:solidFill>
              <a:schemeClr val="tx1"/>
            </a:solidFill>
            <a:prstDash val="solid"/>
            <a:round/>
            <a:headEnd type="none" w="med" len="med"/>
            <a:tailEnd type="none" w="med" len="med"/>
          </a:ln>
        </p:spPr>
      </p:sp>
      <p:sp>
        <p:nvSpPr>
          <p:cNvPr id="8209" name="直接连接符 32785"/>
          <p:cNvSpPr/>
          <p:nvPr/>
        </p:nvSpPr>
        <p:spPr>
          <a:xfrm>
            <a:off x="3851275" y="3716338"/>
            <a:ext cx="649288" cy="504825"/>
          </a:xfrm>
          <a:prstGeom prst="line">
            <a:avLst/>
          </a:prstGeom>
          <a:ln w="9525" cap="flat" cmpd="sng">
            <a:solidFill>
              <a:schemeClr val="tx1"/>
            </a:solidFill>
            <a:prstDash val="solid"/>
            <a:round/>
            <a:headEnd type="none" w="med" len="med"/>
            <a:tailEnd type="none" w="med" len="med"/>
          </a:ln>
        </p:spPr>
      </p:sp>
      <p:sp>
        <p:nvSpPr>
          <p:cNvPr id="8210" name="直接连接符 32786"/>
          <p:cNvSpPr/>
          <p:nvPr/>
        </p:nvSpPr>
        <p:spPr>
          <a:xfrm flipV="1">
            <a:off x="3851275" y="3716338"/>
            <a:ext cx="649288" cy="504825"/>
          </a:xfrm>
          <a:prstGeom prst="line">
            <a:avLst/>
          </a:prstGeom>
          <a:ln w="9525" cap="flat" cmpd="sng">
            <a:solidFill>
              <a:schemeClr val="tx1"/>
            </a:solidFill>
            <a:prstDash val="solid"/>
            <a:round/>
            <a:headEnd type="none" w="med" len="med"/>
            <a:tailEnd type="none" w="med" len="med"/>
          </a:ln>
        </p:spPr>
      </p:sp>
      <p:sp>
        <p:nvSpPr>
          <p:cNvPr id="8211" name="矩形 32787"/>
          <p:cNvSpPr/>
          <p:nvPr/>
        </p:nvSpPr>
        <p:spPr>
          <a:xfrm>
            <a:off x="2555875" y="2492375"/>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12" name="矩形 32788"/>
          <p:cNvSpPr/>
          <p:nvPr/>
        </p:nvSpPr>
        <p:spPr>
          <a:xfrm>
            <a:off x="2627313" y="5084763"/>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13" name="矩形 32789"/>
          <p:cNvSpPr/>
          <p:nvPr/>
        </p:nvSpPr>
        <p:spPr>
          <a:xfrm>
            <a:off x="5364163" y="5084763"/>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214" name="矩形 32790"/>
          <p:cNvSpPr/>
          <p:nvPr/>
        </p:nvSpPr>
        <p:spPr>
          <a:xfrm>
            <a:off x="5508625" y="2565400"/>
            <a:ext cx="358775" cy="35877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70657"/>
          <p:cNvSpPr>
            <a:spLocks noGrp="1"/>
          </p:cNvSpPr>
          <p:nvPr>
            <p:ph type="title"/>
          </p:nvPr>
        </p:nvSpPr>
        <p:spPr>
          <a:ln/>
        </p:spPr>
        <p:txBody>
          <a:bodyPr anchor="ctr"/>
          <a:p>
            <a:endParaRPr lang="zh-CN" dirty="0"/>
          </a:p>
        </p:txBody>
      </p:sp>
      <p:sp>
        <p:nvSpPr>
          <p:cNvPr id="51202" name="文本占位符 70658"/>
          <p:cNvSpPr>
            <a:spLocks noGrp="1"/>
          </p:cNvSpPr>
          <p:nvPr>
            <p:ph idx="1"/>
          </p:nvPr>
        </p:nvSpPr>
        <p:spPr>
          <a:ln/>
        </p:spPr>
        <p:txBody>
          <a:bodyPr anchor="t"/>
          <a:p>
            <a:pPr>
              <a:buNone/>
            </a:pPr>
            <a:r>
              <a:rPr lang="zh-CN" altLang="en-US" dirty="0"/>
              <a:t>第二节 数据通信方式</a:t>
            </a:r>
            <a:endParaRPr lang="zh-CN" altLang="en-US" dirty="0"/>
          </a:p>
          <a:p>
            <a:pPr>
              <a:buNone/>
            </a:pPr>
            <a:r>
              <a:rPr lang="zh-CN" altLang="en-US" dirty="0"/>
              <a:t>一、并行通信和串行通信 </a:t>
            </a:r>
            <a:endParaRPr lang="zh-CN" altLang="en-US" dirty="0"/>
          </a:p>
          <a:p>
            <a:pPr>
              <a:buNone/>
            </a:pPr>
            <a:r>
              <a:rPr lang="zh-CN" altLang="en-US" dirty="0"/>
              <a:t>并行通信方式（特点：传输速率高、传输设备多、传输速率要求高的通信中。） </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71681"/>
          <p:cNvSpPr>
            <a:spLocks noGrp="1"/>
          </p:cNvSpPr>
          <p:nvPr>
            <p:ph type="title"/>
          </p:nvPr>
        </p:nvSpPr>
        <p:spPr>
          <a:ln/>
        </p:spPr>
        <p:txBody>
          <a:bodyPr anchor="ctr"/>
          <a:p>
            <a:endParaRPr lang="zh-CN" dirty="0"/>
          </a:p>
        </p:txBody>
      </p:sp>
      <p:sp>
        <p:nvSpPr>
          <p:cNvPr id="52226" name="文本占位符 71682"/>
          <p:cNvSpPr>
            <a:spLocks noGrp="1"/>
          </p:cNvSpPr>
          <p:nvPr>
            <p:ph idx="1"/>
          </p:nvPr>
        </p:nvSpPr>
        <p:spPr>
          <a:ln/>
        </p:spPr>
        <p:txBody>
          <a:bodyPr anchor="t"/>
          <a:p>
            <a:pPr>
              <a:buNone/>
            </a:pPr>
            <a:r>
              <a:rPr lang="zh-CN" altLang="en-US" dirty="0"/>
              <a:t>串行通信方式</a:t>
            </a:r>
            <a:br>
              <a:rPr lang="zh-CN" altLang="en-US" dirty="0"/>
            </a:br>
            <a:r>
              <a:rPr lang="zh-CN" altLang="en-US" dirty="0"/>
              <a:t>（特点：速度慢，但节省了大量通信设备和通信线路，在技术上更适合远距离通信。）因此，计算机网络普遍采用串行传输方式。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73729"/>
          <p:cNvSpPr>
            <a:spLocks noGrp="1"/>
          </p:cNvSpPr>
          <p:nvPr>
            <p:ph type="title"/>
          </p:nvPr>
        </p:nvSpPr>
        <p:spPr>
          <a:ln/>
        </p:spPr>
        <p:txBody>
          <a:bodyPr anchor="ctr"/>
          <a:p>
            <a:endParaRPr lang="zh-CN" dirty="0"/>
          </a:p>
        </p:txBody>
      </p:sp>
      <p:sp>
        <p:nvSpPr>
          <p:cNvPr id="54274" name="文本占位符 73730"/>
          <p:cNvSpPr>
            <a:spLocks noGrp="1"/>
          </p:cNvSpPr>
          <p:nvPr>
            <p:ph idx="1"/>
          </p:nvPr>
        </p:nvSpPr>
        <p:spPr>
          <a:ln/>
        </p:spPr>
        <p:txBody>
          <a:bodyPr anchor="t"/>
          <a:p>
            <a:pPr>
              <a:buNone/>
            </a:pPr>
            <a:r>
              <a:rPr lang="zh-CN" altLang="en-US" dirty="0"/>
              <a:t>二、单工、半双工、双工</a:t>
            </a:r>
            <a:endParaRPr lang="zh-CN" altLang="en-US" dirty="0"/>
          </a:p>
          <a:p>
            <a:pPr>
              <a:buNone/>
            </a:pPr>
            <a:r>
              <a:rPr lang="zh-CN" altLang="en-US" dirty="0"/>
              <a:t>单工：设备简单、造价低，但传输效率也低。</a:t>
            </a:r>
            <a:endParaRPr lang="zh-CN" altLang="en-US" dirty="0"/>
          </a:p>
          <a:p>
            <a:pPr>
              <a:buNone/>
            </a:pPr>
            <a:r>
              <a:rPr lang="zh-CN" altLang="en-US" dirty="0"/>
              <a:t>半双工：该方式在通信中要不断的改变传输通道的方向，因此控制复杂，传输效率极低。</a:t>
            </a:r>
            <a:endParaRPr lang="zh-CN" altLang="en-US" dirty="0"/>
          </a:p>
          <a:p>
            <a:pPr>
              <a:buNone/>
            </a:pPr>
            <a:r>
              <a:rPr lang="zh-CN" altLang="en-US" dirty="0"/>
              <a:t>双工：传输效率高，控制简单，但造价高。</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74753"/>
          <p:cNvSpPr>
            <a:spLocks noGrp="1"/>
          </p:cNvSpPr>
          <p:nvPr>
            <p:ph type="title"/>
          </p:nvPr>
        </p:nvSpPr>
        <p:spPr>
          <a:ln/>
        </p:spPr>
        <p:txBody>
          <a:bodyPr anchor="ctr"/>
          <a:p>
            <a:endParaRPr lang="zh-CN" dirty="0"/>
          </a:p>
        </p:txBody>
      </p:sp>
      <p:sp>
        <p:nvSpPr>
          <p:cNvPr id="55298" name="文本占位符 74754"/>
          <p:cNvSpPr>
            <a:spLocks noGrp="1"/>
          </p:cNvSpPr>
          <p:nvPr>
            <p:ph idx="1"/>
          </p:nvPr>
        </p:nvSpPr>
        <p:spPr>
          <a:xfrm>
            <a:off x="250825" y="1844675"/>
            <a:ext cx="8540750" cy="4194175"/>
          </a:xfrm>
          <a:ln/>
        </p:spPr>
        <p:txBody>
          <a:bodyPr anchor="t"/>
          <a:p>
            <a:r>
              <a:rPr lang="zh-CN" altLang="en-US" dirty="0"/>
              <a:t>单工：</a:t>
            </a:r>
            <a:endParaRPr lang="zh-CN" altLang="en-US" dirty="0"/>
          </a:p>
          <a:p>
            <a:endParaRPr lang="zh-CN" altLang="en-US" dirty="0"/>
          </a:p>
          <a:p>
            <a:r>
              <a:rPr lang="zh-CN" altLang="en-US" dirty="0"/>
              <a:t>半双工：</a:t>
            </a:r>
            <a:endParaRPr lang="zh-CN" altLang="en-US" dirty="0"/>
          </a:p>
          <a:p>
            <a:endParaRPr lang="zh-CN" altLang="en-US" dirty="0"/>
          </a:p>
          <a:p>
            <a:r>
              <a:rPr lang="zh-CN" altLang="en-US" dirty="0"/>
              <a:t>全双工：</a:t>
            </a:r>
            <a:endParaRPr lang="zh-CN" altLang="en-US" dirty="0"/>
          </a:p>
        </p:txBody>
      </p:sp>
      <p:sp>
        <p:nvSpPr>
          <p:cNvPr id="55299" name="矩形 74755"/>
          <p:cNvSpPr/>
          <p:nvPr/>
        </p:nvSpPr>
        <p:spPr>
          <a:xfrm>
            <a:off x="1979613" y="1989138"/>
            <a:ext cx="504825" cy="576262"/>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5300" name="矩形 74756"/>
          <p:cNvSpPr/>
          <p:nvPr/>
        </p:nvSpPr>
        <p:spPr>
          <a:xfrm>
            <a:off x="5580063" y="1989138"/>
            <a:ext cx="504825" cy="576262"/>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5301" name="直接连接符 74757"/>
          <p:cNvSpPr/>
          <p:nvPr/>
        </p:nvSpPr>
        <p:spPr>
          <a:xfrm>
            <a:off x="2484438" y="2205038"/>
            <a:ext cx="3095625" cy="0"/>
          </a:xfrm>
          <a:prstGeom prst="line">
            <a:avLst/>
          </a:prstGeom>
          <a:ln w="9525" cap="flat" cmpd="sng">
            <a:solidFill>
              <a:schemeClr val="tx1"/>
            </a:solidFill>
            <a:prstDash val="solid"/>
            <a:round/>
            <a:headEnd type="none" w="med" len="med"/>
            <a:tailEnd type="triangle" w="med" len="med"/>
          </a:ln>
        </p:spPr>
      </p:sp>
      <p:sp>
        <p:nvSpPr>
          <p:cNvPr id="55302" name="矩形 74758"/>
          <p:cNvSpPr/>
          <p:nvPr/>
        </p:nvSpPr>
        <p:spPr>
          <a:xfrm>
            <a:off x="2268538" y="3141663"/>
            <a:ext cx="574675" cy="719137"/>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5303" name="矩形 74759"/>
          <p:cNvSpPr/>
          <p:nvPr/>
        </p:nvSpPr>
        <p:spPr>
          <a:xfrm>
            <a:off x="5364163" y="3068638"/>
            <a:ext cx="647700" cy="792162"/>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5304" name="直接连接符 74760"/>
          <p:cNvSpPr/>
          <p:nvPr/>
        </p:nvSpPr>
        <p:spPr>
          <a:xfrm>
            <a:off x="2843213" y="3357563"/>
            <a:ext cx="2520950" cy="0"/>
          </a:xfrm>
          <a:prstGeom prst="line">
            <a:avLst/>
          </a:prstGeom>
          <a:ln w="9525" cap="flat" cmpd="sng">
            <a:solidFill>
              <a:schemeClr val="tx1"/>
            </a:solidFill>
            <a:prstDash val="solid"/>
            <a:round/>
            <a:headEnd type="none" w="med" len="med"/>
            <a:tailEnd type="triangle" w="med" len="med"/>
          </a:ln>
        </p:spPr>
      </p:sp>
      <p:sp>
        <p:nvSpPr>
          <p:cNvPr id="55305" name="直接连接符 74761"/>
          <p:cNvSpPr/>
          <p:nvPr/>
        </p:nvSpPr>
        <p:spPr>
          <a:xfrm flipH="1">
            <a:off x="5076825" y="3573463"/>
            <a:ext cx="287338" cy="0"/>
          </a:xfrm>
          <a:prstGeom prst="line">
            <a:avLst/>
          </a:prstGeom>
          <a:ln w="9525" cap="flat" cmpd="sng">
            <a:solidFill>
              <a:schemeClr val="tx1"/>
            </a:solidFill>
            <a:prstDash val="solid"/>
            <a:round/>
            <a:headEnd type="none" w="med" len="med"/>
            <a:tailEnd type="none" w="med" len="med"/>
          </a:ln>
        </p:spPr>
      </p:sp>
      <p:sp>
        <p:nvSpPr>
          <p:cNvPr id="55306" name="直接连接符 74762"/>
          <p:cNvSpPr/>
          <p:nvPr/>
        </p:nvSpPr>
        <p:spPr>
          <a:xfrm flipH="1">
            <a:off x="4643438" y="3573463"/>
            <a:ext cx="288925" cy="0"/>
          </a:xfrm>
          <a:prstGeom prst="line">
            <a:avLst/>
          </a:prstGeom>
          <a:ln w="9525" cap="flat" cmpd="sng">
            <a:solidFill>
              <a:schemeClr val="tx1"/>
            </a:solidFill>
            <a:prstDash val="solid"/>
            <a:round/>
            <a:headEnd type="none" w="med" len="med"/>
            <a:tailEnd type="none" w="med" len="med"/>
          </a:ln>
        </p:spPr>
      </p:sp>
      <p:sp>
        <p:nvSpPr>
          <p:cNvPr id="55307" name="直接连接符 74763"/>
          <p:cNvSpPr/>
          <p:nvPr/>
        </p:nvSpPr>
        <p:spPr>
          <a:xfrm flipH="1">
            <a:off x="3995738" y="3573463"/>
            <a:ext cx="431800" cy="0"/>
          </a:xfrm>
          <a:prstGeom prst="line">
            <a:avLst/>
          </a:prstGeom>
          <a:ln w="9525" cap="flat" cmpd="sng">
            <a:solidFill>
              <a:schemeClr val="tx1"/>
            </a:solidFill>
            <a:prstDash val="solid"/>
            <a:round/>
            <a:headEnd type="none" w="med" len="med"/>
            <a:tailEnd type="none" w="med" len="med"/>
          </a:ln>
        </p:spPr>
      </p:sp>
      <p:sp>
        <p:nvSpPr>
          <p:cNvPr id="55308" name="直接连接符 74764"/>
          <p:cNvSpPr/>
          <p:nvPr/>
        </p:nvSpPr>
        <p:spPr>
          <a:xfrm flipH="1">
            <a:off x="3419475" y="3573463"/>
            <a:ext cx="288925" cy="0"/>
          </a:xfrm>
          <a:prstGeom prst="line">
            <a:avLst/>
          </a:prstGeom>
          <a:ln w="9525" cap="flat" cmpd="sng">
            <a:solidFill>
              <a:schemeClr val="tx1"/>
            </a:solidFill>
            <a:prstDash val="solid"/>
            <a:round/>
            <a:headEnd type="none" w="med" len="med"/>
            <a:tailEnd type="none" w="med" len="med"/>
          </a:ln>
        </p:spPr>
      </p:sp>
      <p:sp>
        <p:nvSpPr>
          <p:cNvPr id="55309" name="直接连接符 74765"/>
          <p:cNvSpPr/>
          <p:nvPr/>
        </p:nvSpPr>
        <p:spPr>
          <a:xfrm flipH="1">
            <a:off x="2843213" y="3573463"/>
            <a:ext cx="360362" cy="0"/>
          </a:xfrm>
          <a:prstGeom prst="line">
            <a:avLst/>
          </a:prstGeom>
          <a:ln w="9525" cap="flat" cmpd="sng">
            <a:solidFill>
              <a:schemeClr val="tx1"/>
            </a:solidFill>
            <a:prstDash val="solid"/>
            <a:round/>
            <a:headEnd type="none" w="med" len="med"/>
            <a:tailEnd type="triangle" w="med" len="med"/>
          </a:ln>
        </p:spPr>
      </p:sp>
      <p:sp>
        <p:nvSpPr>
          <p:cNvPr id="55310" name="矩形 74766"/>
          <p:cNvSpPr/>
          <p:nvPr/>
        </p:nvSpPr>
        <p:spPr>
          <a:xfrm>
            <a:off x="2195513" y="4292600"/>
            <a:ext cx="576262" cy="720725"/>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5311" name="矩形 74767"/>
          <p:cNvSpPr/>
          <p:nvPr/>
        </p:nvSpPr>
        <p:spPr>
          <a:xfrm>
            <a:off x="5219700" y="4292600"/>
            <a:ext cx="576263" cy="792163"/>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5312" name="直接连接符 74768"/>
          <p:cNvSpPr/>
          <p:nvPr/>
        </p:nvSpPr>
        <p:spPr>
          <a:xfrm>
            <a:off x="2771775" y="4437063"/>
            <a:ext cx="2447925" cy="0"/>
          </a:xfrm>
          <a:prstGeom prst="line">
            <a:avLst/>
          </a:prstGeom>
          <a:ln w="9525" cap="flat" cmpd="sng">
            <a:solidFill>
              <a:schemeClr val="tx1"/>
            </a:solidFill>
            <a:prstDash val="solid"/>
            <a:round/>
            <a:headEnd type="none" w="med" len="med"/>
            <a:tailEnd type="triangle" w="med" len="med"/>
          </a:ln>
        </p:spPr>
      </p:sp>
      <p:sp>
        <p:nvSpPr>
          <p:cNvPr id="55313" name="直接连接符 74769"/>
          <p:cNvSpPr/>
          <p:nvPr/>
        </p:nvSpPr>
        <p:spPr>
          <a:xfrm flipH="1">
            <a:off x="2771775" y="4652963"/>
            <a:ext cx="2447925" cy="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75777"/>
          <p:cNvSpPr>
            <a:spLocks noGrp="1"/>
          </p:cNvSpPr>
          <p:nvPr>
            <p:ph type="title"/>
          </p:nvPr>
        </p:nvSpPr>
        <p:spPr>
          <a:ln/>
        </p:spPr>
        <p:txBody>
          <a:bodyPr anchor="ctr"/>
          <a:p>
            <a:endParaRPr lang="zh-CN" dirty="0"/>
          </a:p>
        </p:txBody>
      </p:sp>
      <p:sp>
        <p:nvSpPr>
          <p:cNvPr id="56322" name="文本占位符 75778"/>
          <p:cNvSpPr>
            <a:spLocks noGrp="1"/>
          </p:cNvSpPr>
          <p:nvPr>
            <p:ph idx="1"/>
          </p:nvPr>
        </p:nvSpPr>
        <p:spPr>
          <a:xfrm>
            <a:off x="457200" y="1981200"/>
            <a:ext cx="8229600" cy="4343400"/>
          </a:xfrm>
          <a:ln/>
        </p:spPr>
        <p:txBody>
          <a:bodyPr anchor="t"/>
          <a:p>
            <a:pPr marL="609600" indent="-609600">
              <a:lnSpc>
                <a:spcPct val="80000"/>
              </a:lnSpc>
              <a:buNone/>
            </a:pPr>
            <a:r>
              <a:rPr lang="zh-CN" altLang="en-US" dirty="0"/>
              <a:t>三、基带传输、频带传输和宽带传输 </a:t>
            </a:r>
            <a:endParaRPr lang="zh-CN" altLang="en-US" dirty="0"/>
          </a:p>
          <a:p>
            <a:pPr marL="609600" indent="-609600">
              <a:lnSpc>
                <a:spcPct val="80000"/>
              </a:lnSpc>
              <a:buNone/>
            </a:pPr>
            <a:r>
              <a:rPr lang="zh-CN" altLang="en-US" dirty="0"/>
              <a:t>基带传输：在信道上直接传输基带信号，而基带信号是指在通信电缆上原封不动的传输由计算机或终端产生的</a:t>
            </a:r>
            <a:r>
              <a:rPr lang="en-US" altLang="zh-CN" dirty="0"/>
              <a:t>0</a:t>
            </a:r>
            <a:r>
              <a:rPr lang="zh-CN" altLang="en-US" dirty="0"/>
              <a:t>、</a:t>
            </a:r>
            <a:r>
              <a:rPr lang="en-US" altLang="zh-CN" dirty="0"/>
              <a:t>1</a:t>
            </a:r>
            <a:r>
              <a:rPr lang="zh-CN" altLang="en-US" dirty="0"/>
              <a:t>数字脉冲信号。</a:t>
            </a:r>
            <a:endParaRPr lang="zh-CN" altLang="en-US" dirty="0"/>
          </a:p>
          <a:p>
            <a:pPr marL="609600" indent="-609600">
              <a:lnSpc>
                <a:spcPct val="80000"/>
              </a:lnSpc>
              <a:buNone/>
            </a:pPr>
            <a:r>
              <a:rPr lang="zh-CN" altLang="en-US" dirty="0"/>
              <a:t>频带传输：将基带信号转换为频率表示的模拟信号来传输。</a:t>
            </a:r>
            <a:endParaRPr lang="zh-CN" altLang="en-US" dirty="0"/>
          </a:p>
          <a:p>
            <a:pPr marL="609600" indent="-609600">
              <a:lnSpc>
                <a:spcPct val="80000"/>
              </a:lnSpc>
              <a:buNone/>
            </a:pPr>
            <a:r>
              <a:rPr lang="zh-CN" altLang="en-US" dirty="0"/>
              <a:t>宽带传输：将信道分成多个子信道，分别传送各种信号。</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76801"/>
          <p:cNvSpPr>
            <a:spLocks noGrp="1"/>
          </p:cNvSpPr>
          <p:nvPr>
            <p:ph type="title"/>
          </p:nvPr>
        </p:nvSpPr>
        <p:spPr>
          <a:ln/>
        </p:spPr>
        <p:txBody>
          <a:bodyPr anchor="ctr"/>
          <a:p>
            <a:endParaRPr lang="zh-CN" dirty="0"/>
          </a:p>
        </p:txBody>
      </p:sp>
      <p:sp>
        <p:nvSpPr>
          <p:cNvPr id="57346" name="文本占位符 76802"/>
          <p:cNvSpPr>
            <a:spLocks noGrp="1"/>
          </p:cNvSpPr>
          <p:nvPr>
            <p:ph idx="1"/>
          </p:nvPr>
        </p:nvSpPr>
        <p:spPr>
          <a:xfrm>
            <a:off x="457200" y="1981200"/>
            <a:ext cx="8229600" cy="5334000"/>
          </a:xfrm>
          <a:ln/>
        </p:spPr>
        <p:txBody>
          <a:bodyPr anchor="t"/>
          <a:p>
            <a:pPr marL="609600" indent="-609600">
              <a:lnSpc>
                <a:spcPct val="80000"/>
              </a:lnSpc>
              <a:buNone/>
            </a:pPr>
            <a:r>
              <a:rPr lang="zh-CN" altLang="en-US" sz="2400" dirty="0"/>
              <a:t>第三节 数据编码技术</a:t>
            </a:r>
            <a:endParaRPr lang="zh-CN" altLang="en-US" sz="2400" dirty="0"/>
          </a:p>
          <a:p>
            <a:pPr marL="609600" indent="-609600">
              <a:lnSpc>
                <a:spcPct val="80000"/>
              </a:lnSpc>
              <a:buNone/>
            </a:pPr>
            <a:r>
              <a:rPr lang="zh-CN" altLang="en-US" sz="2400" dirty="0"/>
              <a:t>一、模拟数据编码：</a:t>
            </a:r>
            <a:endParaRPr lang="zh-CN" altLang="en-US" sz="2400" dirty="0"/>
          </a:p>
          <a:p>
            <a:pPr marL="609600" indent="-609600">
              <a:lnSpc>
                <a:spcPct val="80000"/>
              </a:lnSpc>
              <a:buNone/>
            </a:pPr>
            <a:r>
              <a:rPr lang="zh-CN" altLang="en-US" sz="2400" dirty="0"/>
              <a:t>       数字数据在网络中用模拟信号表示，需要进行调制。调制方法有</a:t>
            </a:r>
            <a:r>
              <a:rPr lang="en-US" altLang="zh-CN" sz="2400" dirty="0"/>
              <a:t>3</a:t>
            </a:r>
            <a:r>
              <a:rPr lang="zh-CN" altLang="en-US" sz="2400" dirty="0"/>
              <a:t>种。</a:t>
            </a:r>
            <a:endParaRPr lang="zh-CN" altLang="en-US" sz="2400" dirty="0"/>
          </a:p>
          <a:p>
            <a:pPr marL="609600" indent="-609600">
              <a:lnSpc>
                <a:spcPct val="80000"/>
              </a:lnSpc>
              <a:buNone/>
            </a:pPr>
            <a:r>
              <a:rPr lang="zh-CN" altLang="en-US" sz="2400" dirty="0"/>
              <a:t>调幅（</a:t>
            </a:r>
            <a:r>
              <a:rPr lang="en-US" altLang="zh-CN" sz="2400" dirty="0"/>
              <a:t>AM</a:t>
            </a:r>
            <a:r>
              <a:rPr lang="zh-CN" altLang="en-US" sz="2400" dirty="0"/>
              <a:t>）</a:t>
            </a:r>
            <a:endParaRPr lang="zh-CN" altLang="en-US" sz="2400" dirty="0"/>
          </a:p>
          <a:p>
            <a:pPr marL="609600" indent="-609600">
              <a:lnSpc>
                <a:spcPct val="80000"/>
              </a:lnSpc>
              <a:buNone/>
            </a:pPr>
            <a:r>
              <a:rPr lang="zh-CN" altLang="en-US" sz="2400" dirty="0"/>
              <a:t>     “</a:t>
            </a:r>
            <a:r>
              <a:rPr lang="en-US" altLang="zh-CN" sz="2400" dirty="0"/>
              <a:t>1”</a:t>
            </a:r>
            <a:r>
              <a:rPr lang="zh-CN" altLang="en-US" sz="2400" dirty="0"/>
              <a:t>有载波输出，“</a:t>
            </a:r>
            <a:r>
              <a:rPr lang="en-US" altLang="zh-CN" sz="2400" dirty="0"/>
              <a:t>0”</a:t>
            </a:r>
            <a:r>
              <a:rPr lang="zh-CN" altLang="en-US" sz="2400" dirty="0"/>
              <a:t>无载波出现。</a:t>
            </a:r>
            <a:endParaRPr lang="zh-CN" altLang="en-US" sz="2400" dirty="0"/>
          </a:p>
          <a:p>
            <a:pPr marL="609600" indent="-609600">
              <a:lnSpc>
                <a:spcPct val="80000"/>
              </a:lnSpc>
              <a:buNone/>
            </a:pPr>
            <a:r>
              <a:rPr lang="zh-CN" altLang="en-US" sz="2400" dirty="0"/>
              <a:t>       技术简单，但抗干扰能力差。</a:t>
            </a:r>
            <a:endParaRPr lang="zh-CN" altLang="en-US" sz="2400" dirty="0"/>
          </a:p>
          <a:p>
            <a:pPr marL="609600" indent="-609600">
              <a:lnSpc>
                <a:spcPct val="80000"/>
              </a:lnSpc>
              <a:buNone/>
            </a:pPr>
            <a:r>
              <a:rPr lang="zh-CN" altLang="en-US" sz="2400" dirty="0"/>
              <a:t>调频（</a:t>
            </a:r>
            <a:r>
              <a:rPr lang="en-US" altLang="zh-CN" sz="2400" dirty="0"/>
              <a:t>FM</a:t>
            </a:r>
            <a:r>
              <a:rPr lang="zh-CN" altLang="en-US" sz="2400" dirty="0"/>
              <a:t>）</a:t>
            </a:r>
            <a:endParaRPr lang="zh-CN" altLang="en-US" sz="2400" dirty="0"/>
          </a:p>
          <a:p>
            <a:pPr marL="609600" indent="-609600">
              <a:lnSpc>
                <a:spcPct val="80000"/>
              </a:lnSpc>
              <a:buNone/>
            </a:pPr>
            <a:r>
              <a:rPr lang="zh-CN" altLang="en-US" sz="2400" dirty="0"/>
              <a:t>      “</a:t>
            </a:r>
            <a:r>
              <a:rPr lang="en-US" altLang="zh-CN" sz="2400" dirty="0"/>
              <a:t>1”</a:t>
            </a:r>
            <a:r>
              <a:rPr lang="zh-CN" altLang="en-US" sz="2400" dirty="0"/>
              <a:t>使用的频率和“</a:t>
            </a:r>
            <a:r>
              <a:rPr lang="en-US" altLang="zh-CN" sz="2400" dirty="0"/>
              <a:t>0”</a:t>
            </a:r>
            <a:r>
              <a:rPr lang="zh-CN" altLang="en-US" sz="2400" dirty="0"/>
              <a:t>使用的频率不一致。</a:t>
            </a:r>
            <a:endParaRPr lang="zh-CN" altLang="en-US" sz="2400" dirty="0"/>
          </a:p>
          <a:p>
            <a:pPr marL="609600" indent="-609600">
              <a:lnSpc>
                <a:spcPct val="80000"/>
              </a:lnSpc>
              <a:buNone/>
            </a:pPr>
            <a:r>
              <a:rPr lang="zh-CN" altLang="en-US" sz="2400" dirty="0"/>
              <a:t>        技术简单，抗干扰能力较强。</a:t>
            </a:r>
            <a:endParaRPr lang="zh-CN" altLang="en-US" sz="2400" dirty="0"/>
          </a:p>
          <a:p>
            <a:pPr marL="609600" indent="-609600">
              <a:lnSpc>
                <a:spcPct val="80000"/>
              </a:lnSpc>
              <a:buNone/>
            </a:pPr>
            <a:r>
              <a:rPr lang="zh-CN" altLang="en-US" sz="2400" dirty="0"/>
              <a:t>调相（</a:t>
            </a:r>
            <a:r>
              <a:rPr lang="en-US" altLang="zh-CN" sz="2400" dirty="0"/>
              <a:t>PM</a:t>
            </a:r>
            <a:r>
              <a:rPr lang="zh-CN" altLang="en-US" sz="2400" dirty="0"/>
              <a:t>）</a:t>
            </a:r>
            <a:endParaRPr lang="zh-CN" altLang="en-US" sz="2400" dirty="0"/>
          </a:p>
          <a:p>
            <a:pPr marL="609600" indent="-609600">
              <a:lnSpc>
                <a:spcPct val="80000"/>
              </a:lnSpc>
              <a:buNone/>
            </a:pPr>
            <a:r>
              <a:rPr lang="zh-CN" altLang="en-US" sz="2400" dirty="0"/>
              <a:t>        数字信号“</a:t>
            </a:r>
            <a:r>
              <a:rPr lang="en-US" altLang="zh-CN" sz="2400" dirty="0"/>
              <a:t>1”</a:t>
            </a:r>
            <a:r>
              <a:rPr lang="zh-CN" altLang="en-US" sz="2400" dirty="0"/>
              <a:t>对应相位</a:t>
            </a:r>
            <a:r>
              <a:rPr lang="en-US" altLang="zh-CN" sz="2400" dirty="0"/>
              <a:t>180</a:t>
            </a:r>
            <a:r>
              <a:rPr lang="zh-CN" altLang="en-US" sz="2400" dirty="0"/>
              <a:t>度，“</a:t>
            </a:r>
            <a:r>
              <a:rPr lang="en-US" altLang="zh-CN" sz="2400" dirty="0"/>
              <a:t>0”</a:t>
            </a:r>
            <a:r>
              <a:rPr lang="zh-CN" altLang="en-US" sz="2400" dirty="0"/>
              <a:t>对应相位</a:t>
            </a:r>
            <a:r>
              <a:rPr lang="en-US" altLang="zh-CN" sz="2400" dirty="0"/>
              <a:t>0</a:t>
            </a:r>
            <a:r>
              <a:rPr lang="zh-CN" altLang="en-US" sz="2400" dirty="0"/>
              <a:t>度。</a:t>
            </a:r>
            <a:endParaRPr lang="zh-CN" altLang="en-US" sz="2400" dirty="0"/>
          </a:p>
          <a:p>
            <a:pPr marL="609600" indent="-609600">
              <a:lnSpc>
                <a:spcPct val="80000"/>
              </a:lnSpc>
              <a:buNone/>
            </a:pPr>
            <a:r>
              <a:rPr lang="zh-CN" altLang="en-US" sz="2400" dirty="0"/>
              <a:t>        技术复杂，抗干扰能力强。</a:t>
            </a:r>
            <a:endParaRPr lang="zh-CN" altLang="en-US" sz="2400" dirty="0"/>
          </a:p>
          <a:p>
            <a:pPr marL="609600" indent="-609600">
              <a:lnSpc>
                <a:spcPct val="80000"/>
              </a:lnSpc>
              <a:buNone/>
            </a:pPr>
            <a:endParaRPr lang="zh-CN" alt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77825"/>
          <p:cNvSpPr>
            <a:spLocks noGrp="1"/>
          </p:cNvSpPr>
          <p:nvPr>
            <p:ph type="title"/>
          </p:nvPr>
        </p:nvSpPr>
        <p:spPr>
          <a:ln/>
        </p:spPr>
        <p:txBody>
          <a:bodyPr anchor="ctr"/>
          <a:p>
            <a:endParaRPr lang="zh-CN" dirty="0"/>
          </a:p>
        </p:txBody>
      </p:sp>
      <p:sp>
        <p:nvSpPr>
          <p:cNvPr id="58370" name="文本占位符 77826"/>
          <p:cNvSpPr>
            <a:spLocks noGrp="1"/>
          </p:cNvSpPr>
          <p:nvPr>
            <p:ph idx="1"/>
          </p:nvPr>
        </p:nvSpPr>
        <p:spPr>
          <a:ln/>
        </p:spPr>
        <p:txBody>
          <a:bodyPr anchor="t"/>
          <a:p>
            <a:pPr>
              <a:buNone/>
            </a:pPr>
            <a:r>
              <a:rPr lang="zh-CN" altLang="en-US" dirty="0"/>
              <a:t>例题：</a:t>
            </a:r>
            <a:endParaRPr lang="zh-CN" altLang="en-US" dirty="0"/>
          </a:p>
          <a:p>
            <a:pPr>
              <a:buNone/>
            </a:pPr>
            <a:endParaRPr lang="zh-CN" altLang="en-US" dirty="0"/>
          </a:p>
        </p:txBody>
      </p:sp>
      <p:pic>
        <p:nvPicPr>
          <p:cNvPr id="58371" name="图片 77827" descr="chapte2-5"/>
          <p:cNvPicPr>
            <a:picLocks noChangeAspect="1"/>
          </p:cNvPicPr>
          <p:nvPr/>
        </p:nvPicPr>
        <p:blipFill>
          <a:blip r:embed="rId1"/>
          <a:stretch>
            <a:fillRect/>
          </a:stretch>
        </p:blipFill>
        <p:spPr>
          <a:xfrm>
            <a:off x="1676400" y="2057400"/>
            <a:ext cx="6477000" cy="4467225"/>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78849"/>
          <p:cNvSpPr>
            <a:spLocks noGrp="1"/>
          </p:cNvSpPr>
          <p:nvPr>
            <p:ph type="title"/>
          </p:nvPr>
        </p:nvSpPr>
        <p:spPr>
          <a:ln/>
        </p:spPr>
        <p:txBody>
          <a:bodyPr anchor="ctr"/>
          <a:p>
            <a:endParaRPr lang="zh-CN" dirty="0"/>
          </a:p>
        </p:txBody>
      </p:sp>
      <p:sp>
        <p:nvSpPr>
          <p:cNvPr id="59394" name="文本占位符 78850"/>
          <p:cNvSpPr>
            <a:spLocks noGrp="1"/>
          </p:cNvSpPr>
          <p:nvPr>
            <p:ph idx="1"/>
          </p:nvPr>
        </p:nvSpPr>
        <p:spPr>
          <a:xfrm>
            <a:off x="457200" y="1981200"/>
            <a:ext cx="8229600" cy="5638800"/>
          </a:xfrm>
          <a:ln/>
        </p:spPr>
        <p:txBody>
          <a:bodyPr anchor="t"/>
          <a:p>
            <a:pPr>
              <a:lnSpc>
                <a:spcPct val="80000"/>
              </a:lnSpc>
              <a:buNone/>
            </a:pPr>
            <a:r>
              <a:rPr lang="zh-CN" altLang="en-US" sz="2400" dirty="0"/>
              <a:t>二、数字数据编码：</a:t>
            </a:r>
            <a:endParaRPr lang="zh-CN" altLang="en-US" sz="2400" dirty="0"/>
          </a:p>
          <a:p>
            <a:pPr>
              <a:lnSpc>
                <a:spcPct val="80000"/>
              </a:lnSpc>
              <a:buNone/>
            </a:pPr>
            <a:r>
              <a:rPr lang="zh-CN" altLang="en-US" sz="2400" dirty="0"/>
              <a:t>      在数字信道中传输计算机数据时，要对计算机中的数字信号重新编码，进行基带传输。</a:t>
            </a:r>
            <a:endParaRPr lang="zh-CN" altLang="en-US" sz="2400" dirty="0"/>
          </a:p>
          <a:p>
            <a:pPr>
              <a:lnSpc>
                <a:spcPct val="80000"/>
              </a:lnSpc>
              <a:buNone/>
            </a:pPr>
            <a:r>
              <a:rPr lang="zh-CN" altLang="en-US" sz="2400" dirty="0"/>
              <a:t>    </a:t>
            </a:r>
            <a:r>
              <a:rPr lang="en-US" altLang="zh-CN" sz="2400" dirty="0"/>
              <a:t>1</a:t>
            </a:r>
            <a:r>
              <a:rPr lang="zh-CN" altLang="en-US" sz="2400" dirty="0"/>
              <a:t>）不归零编码（</a:t>
            </a:r>
            <a:r>
              <a:rPr lang="en-US" altLang="zh-CN" sz="2400" dirty="0"/>
              <a:t>NRZ</a:t>
            </a:r>
            <a:r>
              <a:rPr lang="zh-CN" altLang="en-US" sz="2400" dirty="0"/>
              <a:t>）</a:t>
            </a:r>
            <a:endParaRPr lang="zh-CN" altLang="en-US" sz="2400" dirty="0"/>
          </a:p>
          <a:p>
            <a:pPr>
              <a:lnSpc>
                <a:spcPct val="80000"/>
              </a:lnSpc>
              <a:buNone/>
            </a:pPr>
            <a:r>
              <a:rPr lang="zh-CN" altLang="en-US" sz="2400" dirty="0"/>
              <a:t>         低电平表示“</a:t>
            </a:r>
            <a:r>
              <a:rPr lang="en-US" altLang="zh-CN" sz="2400" dirty="0"/>
              <a:t>0”</a:t>
            </a:r>
            <a:r>
              <a:rPr lang="zh-CN" altLang="en-US" sz="2400" dirty="0"/>
              <a:t>，高电平表示“</a:t>
            </a:r>
            <a:r>
              <a:rPr lang="en-US" altLang="zh-CN" sz="2400" dirty="0"/>
              <a:t>1”</a:t>
            </a:r>
            <a:r>
              <a:rPr lang="zh-CN" altLang="en-US" sz="2400" dirty="0"/>
              <a:t>。</a:t>
            </a:r>
            <a:endParaRPr lang="zh-CN" altLang="en-US" sz="2400" dirty="0"/>
          </a:p>
          <a:p>
            <a:pPr>
              <a:lnSpc>
                <a:spcPct val="80000"/>
              </a:lnSpc>
              <a:buNone/>
            </a:pPr>
            <a:r>
              <a:rPr lang="zh-CN" altLang="en-US" sz="2400" dirty="0"/>
              <a:t>    </a:t>
            </a:r>
            <a:r>
              <a:rPr lang="en-US" altLang="zh-CN" sz="2400" dirty="0"/>
              <a:t>2</a:t>
            </a:r>
            <a:r>
              <a:rPr lang="zh-CN" altLang="en-US" sz="2400" dirty="0"/>
              <a:t>）曼彻斯特编码</a:t>
            </a:r>
            <a:endParaRPr lang="zh-CN" altLang="en-US" sz="2400" dirty="0"/>
          </a:p>
          <a:p>
            <a:pPr>
              <a:lnSpc>
                <a:spcPct val="80000"/>
              </a:lnSpc>
              <a:buNone/>
            </a:pPr>
            <a:r>
              <a:rPr lang="zh-CN" altLang="en-US" sz="2400" dirty="0"/>
              <a:t>         用电平跳变来表示，每一个比特的中间均有一个跳变，这个跳变既做时钟信号，又做数据信号。</a:t>
            </a:r>
            <a:endParaRPr lang="zh-CN" altLang="en-US" sz="2400" dirty="0"/>
          </a:p>
          <a:p>
            <a:pPr>
              <a:lnSpc>
                <a:spcPct val="80000"/>
              </a:lnSpc>
              <a:buNone/>
            </a:pPr>
            <a:r>
              <a:rPr lang="zh-CN" altLang="en-US" sz="2400" dirty="0"/>
              <a:t>        电平从高到低的跳变表示“</a:t>
            </a:r>
            <a:r>
              <a:rPr lang="en-US" altLang="zh-CN" sz="2400" dirty="0"/>
              <a:t>1”</a:t>
            </a:r>
            <a:r>
              <a:rPr lang="zh-CN" altLang="en-US" sz="2400" dirty="0"/>
              <a:t>，从低到高的跳变表示“</a:t>
            </a:r>
            <a:r>
              <a:rPr lang="en-US" altLang="zh-CN" sz="2400" dirty="0"/>
              <a:t>0”</a:t>
            </a:r>
            <a:r>
              <a:rPr lang="zh-CN" altLang="en-US" sz="2400" dirty="0"/>
              <a:t>。</a:t>
            </a:r>
            <a:endParaRPr lang="zh-CN" altLang="en-US" sz="2400" dirty="0"/>
          </a:p>
          <a:p>
            <a:pPr>
              <a:lnSpc>
                <a:spcPct val="80000"/>
              </a:lnSpc>
              <a:buNone/>
            </a:pPr>
            <a:r>
              <a:rPr lang="zh-CN" altLang="en-US" sz="2400" dirty="0"/>
              <a:t>    </a:t>
            </a:r>
            <a:r>
              <a:rPr lang="en-US" altLang="zh-CN" sz="2400" dirty="0"/>
              <a:t>3</a:t>
            </a:r>
            <a:r>
              <a:rPr lang="zh-CN" altLang="en-US" sz="2400" dirty="0"/>
              <a:t>）差分曼彻斯特编码</a:t>
            </a:r>
            <a:endParaRPr lang="zh-CN" altLang="en-US" sz="2400" dirty="0"/>
          </a:p>
          <a:p>
            <a:pPr>
              <a:lnSpc>
                <a:spcPct val="80000"/>
              </a:lnSpc>
              <a:buNone/>
            </a:pPr>
            <a:r>
              <a:rPr lang="zh-CN" altLang="en-US" sz="2400" dirty="0"/>
              <a:t>        对曼彻斯特编码的改进。</a:t>
            </a:r>
            <a:endParaRPr lang="zh-CN" altLang="en-US" sz="2400" dirty="0"/>
          </a:p>
          <a:p>
            <a:pPr>
              <a:lnSpc>
                <a:spcPct val="80000"/>
              </a:lnSpc>
              <a:buNone/>
            </a:pPr>
            <a:r>
              <a:rPr lang="zh-CN" altLang="en-US" sz="2400" dirty="0"/>
              <a:t>        比特无跳变表示“</a:t>
            </a:r>
            <a:r>
              <a:rPr lang="en-US" altLang="zh-CN" sz="2400" dirty="0"/>
              <a:t>1”</a:t>
            </a:r>
            <a:r>
              <a:rPr lang="zh-CN" altLang="en-US" sz="2400" dirty="0"/>
              <a:t>，有跳变表示“</a:t>
            </a:r>
            <a:r>
              <a:rPr lang="en-US" altLang="zh-CN" sz="2400" dirty="0"/>
              <a:t>0”</a:t>
            </a:r>
            <a:r>
              <a:rPr lang="zh-CN" altLang="en-US" sz="2400" dirty="0"/>
              <a:t>。</a:t>
            </a:r>
            <a:endParaRPr lang="zh-CN" altLang="en-US" sz="2400" dirty="0"/>
          </a:p>
          <a:p>
            <a:pPr>
              <a:lnSpc>
                <a:spcPct val="80000"/>
              </a:lnSpc>
              <a:buNone/>
            </a:pP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79873"/>
          <p:cNvSpPr>
            <a:spLocks noGrp="1"/>
          </p:cNvSpPr>
          <p:nvPr>
            <p:ph type="title"/>
          </p:nvPr>
        </p:nvSpPr>
        <p:spPr>
          <a:ln/>
        </p:spPr>
        <p:txBody>
          <a:bodyPr anchor="ctr"/>
          <a:p>
            <a:endParaRPr lang="zh-CN" dirty="0"/>
          </a:p>
        </p:txBody>
      </p:sp>
      <p:sp>
        <p:nvSpPr>
          <p:cNvPr id="60418" name="文本占位符 79874"/>
          <p:cNvSpPr>
            <a:spLocks noGrp="1"/>
          </p:cNvSpPr>
          <p:nvPr>
            <p:ph idx="1"/>
          </p:nvPr>
        </p:nvSpPr>
        <p:spPr>
          <a:ln/>
        </p:spPr>
        <p:txBody>
          <a:bodyPr anchor="t"/>
          <a:p>
            <a:pPr>
              <a:buNone/>
            </a:pPr>
            <a:r>
              <a:rPr lang="zh-CN" altLang="en-US" dirty="0"/>
              <a:t>例题：</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80897"/>
          <p:cNvSpPr>
            <a:spLocks noGrp="1"/>
          </p:cNvSpPr>
          <p:nvPr>
            <p:ph type="title"/>
          </p:nvPr>
        </p:nvSpPr>
        <p:spPr>
          <a:ln/>
        </p:spPr>
        <p:txBody>
          <a:bodyPr anchor="ctr"/>
          <a:p>
            <a:endParaRPr lang="zh-CN" dirty="0"/>
          </a:p>
        </p:txBody>
      </p:sp>
      <p:sp>
        <p:nvSpPr>
          <p:cNvPr id="61442" name="文本占位符 80898"/>
          <p:cNvSpPr>
            <a:spLocks noGrp="1"/>
          </p:cNvSpPr>
          <p:nvPr>
            <p:ph idx="1"/>
          </p:nvPr>
        </p:nvSpPr>
        <p:spPr>
          <a:xfrm>
            <a:off x="457200" y="1981200"/>
            <a:ext cx="8229600" cy="4572000"/>
          </a:xfrm>
          <a:ln/>
        </p:spPr>
        <p:txBody>
          <a:bodyPr anchor="t"/>
          <a:p>
            <a:pPr>
              <a:buNone/>
            </a:pPr>
            <a:r>
              <a:rPr lang="zh-CN" altLang="en-US" dirty="0"/>
              <a:t>第四节 多路复用技术</a:t>
            </a:r>
            <a:endParaRPr lang="zh-CN" altLang="en-US" dirty="0"/>
          </a:p>
          <a:p>
            <a:pPr>
              <a:buNone/>
            </a:pPr>
            <a:r>
              <a:rPr lang="zh-CN" altLang="en-US" dirty="0"/>
              <a:t>一条物理信道同时传输多路信息，提高信道利用率。</a:t>
            </a:r>
            <a:endParaRPr lang="zh-CN" altLang="en-US" dirty="0"/>
          </a:p>
          <a:p>
            <a:pPr>
              <a:buNone/>
            </a:pPr>
            <a:r>
              <a:rPr lang="en-US" altLang="zh-CN" dirty="0"/>
              <a:t>1.</a:t>
            </a:r>
            <a:r>
              <a:rPr lang="zh-CN" altLang="en-US" dirty="0"/>
              <a:t>频分多路复用（</a:t>
            </a:r>
            <a:r>
              <a:rPr lang="en-US" altLang="zh-CN" dirty="0"/>
              <a:t>FDM</a:t>
            </a:r>
            <a:r>
              <a:rPr lang="zh-CN" altLang="en-US" dirty="0"/>
              <a:t>）</a:t>
            </a:r>
            <a:endParaRPr lang="zh-CN" altLang="en-US" dirty="0"/>
          </a:p>
          <a:p>
            <a:pPr>
              <a:buNone/>
            </a:pPr>
            <a:r>
              <a:rPr lang="zh-CN" altLang="en-US" dirty="0"/>
              <a:t>       将一定带宽的信道分割为若干个较小频带的子通道，每个子通道可供一个用户使用（各信道之间有保护频带）。</a:t>
            </a:r>
            <a:endParaRPr lang="zh-CN" altLang="en-US" dirty="0"/>
          </a:p>
          <a:p>
            <a:pPr>
              <a:buNone/>
            </a:pPr>
            <a:r>
              <a:rPr lang="zh-CN" altLang="en-US" dirty="0"/>
              <a:t>      条件：信道带宽远大于每个子信道带宽。</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25601"/>
          <p:cNvSpPr>
            <a:spLocks noGrp="1"/>
          </p:cNvSpPr>
          <p:nvPr>
            <p:ph type="title"/>
          </p:nvPr>
        </p:nvSpPr>
        <p:spPr>
          <a:ln/>
        </p:spPr>
        <p:txBody>
          <a:bodyPr anchor="ctr"/>
          <a:p>
            <a:endParaRPr lang="zh-CN" dirty="0"/>
          </a:p>
        </p:txBody>
      </p:sp>
      <p:sp>
        <p:nvSpPr>
          <p:cNvPr id="9218" name="文本占位符 25602"/>
          <p:cNvSpPr>
            <a:spLocks noGrp="1"/>
          </p:cNvSpPr>
          <p:nvPr>
            <p:ph idx="1"/>
          </p:nvPr>
        </p:nvSpPr>
        <p:spPr>
          <a:ln/>
        </p:spPr>
        <p:txBody>
          <a:bodyPr anchor="t"/>
          <a:p>
            <a:pPr>
              <a:buNone/>
            </a:pPr>
            <a:r>
              <a:rPr lang="zh-CN" altLang="en-US" dirty="0"/>
              <a:t>二、网络的定义</a:t>
            </a:r>
            <a:endParaRPr lang="zh-CN" altLang="en-US" dirty="0"/>
          </a:p>
          <a:p>
            <a:pPr>
              <a:buNone/>
            </a:pPr>
            <a:r>
              <a:rPr lang="zh-CN" altLang="en-US" dirty="0"/>
              <a:t>   计算机网络是将地理位置不同，且有独立功能的多个计算机系统利用通信设备和线路互相连接起来，且以功能完善的网络软件（包括网络通信协议、网络操作系统等）实现网络资源共享的系统。</a:t>
            </a:r>
            <a:br>
              <a:rPr lang="zh-CN" altLang="en-US" dirty="0"/>
            </a:b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81921"/>
          <p:cNvSpPr>
            <a:spLocks noGrp="1"/>
          </p:cNvSpPr>
          <p:nvPr>
            <p:ph type="title"/>
          </p:nvPr>
        </p:nvSpPr>
        <p:spPr>
          <a:ln/>
        </p:spPr>
        <p:txBody>
          <a:bodyPr anchor="ctr"/>
          <a:p>
            <a:endParaRPr lang="zh-CN" dirty="0"/>
          </a:p>
        </p:txBody>
      </p:sp>
      <p:sp>
        <p:nvSpPr>
          <p:cNvPr id="62466" name="文本占位符 81922"/>
          <p:cNvSpPr>
            <a:spLocks noGrp="1"/>
          </p:cNvSpPr>
          <p:nvPr>
            <p:ph idx="1"/>
          </p:nvPr>
        </p:nvSpPr>
        <p:spPr>
          <a:xfrm>
            <a:off x="457200" y="1981200"/>
            <a:ext cx="8229600" cy="4876800"/>
          </a:xfrm>
          <a:ln/>
        </p:spPr>
        <p:txBody>
          <a:bodyPr anchor="t"/>
          <a:p>
            <a:pPr>
              <a:lnSpc>
                <a:spcPct val="90000"/>
              </a:lnSpc>
              <a:buNone/>
            </a:pPr>
            <a:r>
              <a:rPr lang="en-US" altLang="zh-CN" dirty="0"/>
              <a:t>2</a:t>
            </a:r>
            <a:r>
              <a:rPr lang="zh-CN" altLang="en-US" dirty="0"/>
              <a:t>．时分多路复用（</a:t>
            </a:r>
            <a:r>
              <a:rPr lang="en-US" altLang="zh-CN" dirty="0"/>
              <a:t>TDM</a:t>
            </a:r>
            <a:r>
              <a:rPr lang="zh-CN" altLang="en-US" dirty="0"/>
              <a:t>）</a:t>
            </a:r>
            <a:endParaRPr lang="zh-CN" altLang="en-US" dirty="0"/>
          </a:p>
          <a:p>
            <a:pPr>
              <a:lnSpc>
                <a:spcPct val="90000"/>
              </a:lnSpc>
              <a:buNone/>
            </a:pPr>
            <a:r>
              <a:rPr lang="zh-CN" altLang="en-US" dirty="0"/>
              <a:t>       频分多路复用较适用于模拟信号，而时分多路复用更适合用于数字信号，将信道的传输时间分成若干个时间片轮流地给多个信号源使用，每个时间片被复用的一路信号占用。</a:t>
            </a:r>
            <a:endParaRPr lang="zh-CN" altLang="en-US" dirty="0"/>
          </a:p>
          <a:p>
            <a:pPr>
              <a:lnSpc>
                <a:spcPct val="90000"/>
              </a:lnSpc>
              <a:buNone/>
            </a:pPr>
            <a:r>
              <a:rPr lang="zh-CN" altLang="en-US" dirty="0"/>
              <a:t>       条件：信道的传输速度远大于各信源所要求的传输速度。</a:t>
            </a:r>
            <a:endParaRPr lang="zh-CN" altLang="en-US" dirty="0"/>
          </a:p>
          <a:p>
            <a:pPr>
              <a:lnSpc>
                <a:spcPct val="90000"/>
              </a:lnSpc>
              <a:buNone/>
            </a:pPr>
            <a:r>
              <a:rPr lang="en-US" altLang="zh-CN" dirty="0"/>
              <a:t>3</a:t>
            </a:r>
            <a:r>
              <a:rPr lang="zh-CN" altLang="en-US" dirty="0"/>
              <a:t>．波分多路复用</a:t>
            </a:r>
            <a:endParaRPr lang="zh-CN" altLang="en-US" dirty="0"/>
          </a:p>
          <a:p>
            <a:pPr>
              <a:lnSpc>
                <a:spcPct val="90000"/>
              </a:lnSpc>
              <a:buNone/>
            </a:pPr>
            <a:r>
              <a:rPr lang="en-US" altLang="zh-CN" dirty="0"/>
              <a:t>4</a:t>
            </a:r>
            <a:r>
              <a:rPr lang="zh-CN" altLang="en-US" dirty="0"/>
              <a:t>．码分多路复用</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82945"/>
          <p:cNvSpPr>
            <a:spLocks noGrp="1"/>
          </p:cNvSpPr>
          <p:nvPr>
            <p:ph type="title"/>
          </p:nvPr>
        </p:nvSpPr>
        <p:spPr>
          <a:ln/>
        </p:spPr>
        <p:txBody>
          <a:bodyPr anchor="ctr"/>
          <a:p>
            <a:endParaRPr lang="zh-CN" dirty="0"/>
          </a:p>
        </p:txBody>
      </p:sp>
      <p:sp>
        <p:nvSpPr>
          <p:cNvPr id="63490" name="文本占位符 82946"/>
          <p:cNvSpPr>
            <a:spLocks noGrp="1"/>
          </p:cNvSpPr>
          <p:nvPr>
            <p:ph idx="1"/>
          </p:nvPr>
        </p:nvSpPr>
        <p:spPr>
          <a:xfrm>
            <a:off x="381000" y="1905000"/>
            <a:ext cx="8229600" cy="6400800"/>
          </a:xfrm>
          <a:ln/>
        </p:spPr>
        <p:txBody>
          <a:bodyPr anchor="t"/>
          <a:p>
            <a:pPr>
              <a:lnSpc>
                <a:spcPct val="90000"/>
              </a:lnSpc>
              <a:buNone/>
            </a:pPr>
            <a:r>
              <a:rPr lang="zh-CN" altLang="en-US" dirty="0"/>
              <a:t>第五节 数据交换技术</a:t>
            </a:r>
            <a:endParaRPr lang="zh-CN" altLang="en-US" dirty="0"/>
          </a:p>
          <a:p>
            <a:pPr>
              <a:lnSpc>
                <a:spcPct val="90000"/>
              </a:lnSpc>
              <a:buNone/>
            </a:pPr>
            <a:r>
              <a:rPr lang="zh-CN" altLang="en-US" dirty="0"/>
              <a:t>节点与节点间不一定相邻，通过一个或多个节点组成的中间网络来交换转发。</a:t>
            </a:r>
            <a:endParaRPr lang="zh-CN" altLang="en-US" dirty="0"/>
          </a:p>
          <a:p>
            <a:pPr>
              <a:lnSpc>
                <a:spcPct val="90000"/>
              </a:lnSpc>
              <a:buNone/>
            </a:pPr>
            <a:r>
              <a:rPr lang="en-US" altLang="zh-CN" dirty="0"/>
              <a:t>1.</a:t>
            </a:r>
            <a:r>
              <a:rPr lang="zh-CN" altLang="en-US" dirty="0"/>
              <a:t>电路交换</a:t>
            </a:r>
            <a:endParaRPr lang="zh-CN" altLang="en-US" dirty="0"/>
          </a:p>
          <a:p>
            <a:pPr>
              <a:lnSpc>
                <a:spcPct val="90000"/>
              </a:lnSpc>
              <a:buNone/>
            </a:pPr>
            <a:r>
              <a:rPr lang="zh-CN" altLang="en-US" dirty="0"/>
              <a:t>   </a:t>
            </a:r>
            <a:r>
              <a:rPr lang="en-US" altLang="zh-CN" dirty="0"/>
              <a:t>(1)</a:t>
            </a:r>
            <a:r>
              <a:rPr lang="zh-CN" altLang="en-US" dirty="0"/>
              <a:t>电路建立：在传输数据之前，要经过呼叫过程以建立一条端到端（站到站）的电路。</a:t>
            </a:r>
            <a:endParaRPr lang="zh-CN" altLang="en-US" dirty="0"/>
          </a:p>
          <a:p>
            <a:pPr>
              <a:lnSpc>
                <a:spcPct val="90000"/>
              </a:lnSpc>
              <a:buNone/>
            </a:pPr>
            <a:r>
              <a:rPr lang="zh-CN" altLang="en-US" dirty="0"/>
              <a:t>   </a:t>
            </a:r>
            <a:r>
              <a:rPr lang="en-US" altLang="zh-CN" dirty="0"/>
              <a:t>(2) </a:t>
            </a:r>
            <a:r>
              <a:rPr lang="zh-CN" altLang="en-US" dirty="0"/>
              <a:t>数据传输：没有延迟，没有阻塞的问题</a:t>
            </a:r>
            <a:r>
              <a:rPr lang="en-US" altLang="zh-CN" dirty="0"/>
              <a:t>(</a:t>
            </a:r>
            <a:r>
              <a:rPr lang="zh-CN" altLang="en-US" dirty="0"/>
              <a:t>因为是专用线路</a:t>
            </a:r>
            <a:r>
              <a:rPr lang="en-US" altLang="zh-CN" dirty="0"/>
              <a:t>)</a:t>
            </a:r>
            <a:r>
              <a:rPr lang="zh-CN" altLang="en-US" dirty="0"/>
              <a:t>。</a:t>
            </a:r>
            <a:endParaRPr lang="zh-CN" altLang="en-US" dirty="0"/>
          </a:p>
          <a:p>
            <a:pPr>
              <a:lnSpc>
                <a:spcPct val="90000"/>
              </a:lnSpc>
              <a:buNone/>
            </a:pPr>
            <a:r>
              <a:rPr lang="zh-CN" altLang="en-US" dirty="0"/>
              <a:t>   </a:t>
            </a:r>
            <a:r>
              <a:rPr lang="en-US" altLang="zh-CN" dirty="0"/>
              <a:t>(3) </a:t>
            </a:r>
            <a:r>
              <a:rPr lang="zh-CN" altLang="en-US" dirty="0"/>
              <a:t>电路拆除：</a:t>
            </a:r>
            <a:endParaRPr lang="zh-CN" altLang="en-US" dirty="0"/>
          </a:p>
          <a:p>
            <a:pPr>
              <a:lnSpc>
                <a:spcPct val="90000"/>
              </a:lnSpc>
              <a:buNone/>
            </a:pPr>
            <a:br>
              <a:rPr lang="zh-CN" altLang="en-US" dirty="0"/>
            </a:br>
            <a:br>
              <a:rPr lang="zh-CN" altLang="en-US" dirty="0"/>
            </a:br>
            <a:r>
              <a:rPr lang="zh-CN" altLang="en-US" sz="1600" dirty="0"/>
              <a:t>    </a:t>
            </a:r>
            <a:endParaRPr lang="zh-CN" alt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83969"/>
          <p:cNvSpPr>
            <a:spLocks noGrp="1"/>
          </p:cNvSpPr>
          <p:nvPr>
            <p:ph type="title"/>
          </p:nvPr>
        </p:nvSpPr>
        <p:spPr>
          <a:ln/>
        </p:spPr>
        <p:txBody>
          <a:bodyPr anchor="ctr"/>
          <a:p>
            <a:endParaRPr lang="zh-CN" dirty="0"/>
          </a:p>
        </p:txBody>
      </p:sp>
      <p:sp>
        <p:nvSpPr>
          <p:cNvPr id="64514" name="文本占位符 83970"/>
          <p:cNvSpPr>
            <a:spLocks noGrp="1"/>
          </p:cNvSpPr>
          <p:nvPr>
            <p:ph idx="1"/>
          </p:nvPr>
        </p:nvSpPr>
        <p:spPr>
          <a:ln/>
        </p:spPr>
        <p:txBody>
          <a:bodyPr anchor="t"/>
          <a:p>
            <a:pPr>
              <a:lnSpc>
                <a:spcPct val="80000"/>
              </a:lnSpc>
              <a:buNone/>
            </a:pPr>
            <a:r>
              <a:rPr lang="zh-CN" altLang="en-US" sz="3600" dirty="0"/>
              <a:t>优点：数据传输可靠、迅速，不丢失且保持原来的序列</a:t>
            </a:r>
            <a:endParaRPr lang="zh-CN" altLang="en-US" sz="3600" dirty="0"/>
          </a:p>
          <a:p>
            <a:pPr>
              <a:lnSpc>
                <a:spcPct val="80000"/>
              </a:lnSpc>
              <a:buNone/>
            </a:pPr>
            <a:r>
              <a:rPr lang="zh-CN" altLang="en-US" sz="3600" dirty="0"/>
              <a:t>缺点：信道容量造成浪费，而且当数据传输阶段的持续时间很短暂，电路建立和拆除所用的时间也得不偿失。</a:t>
            </a:r>
            <a:endParaRPr lang="zh-CN" altLang="en-US" sz="3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84993"/>
          <p:cNvSpPr>
            <a:spLocks noGrp="1"/>
          </p:cNvSpPr>
          <p:nvPr>
            <p:ph type="title"/>
          </p:nvPr>
        </p:nvSpPr>
        <p:spPr>
          <a:ln/>
        </p:spPr>
        <p:txBody>
          <a:bodyPr anchor="ctr"/>
          <a:p>
            <a:endParaRPr lang="zh-CN" dirty="0"/>
          </a:p>
        </p:txBody>
      </p:sp>
      <p:sp>
        <p:nvSpPr>
          <p:cNvPr id="65538" name="文本占位符 84994"/>
          <p:cNvSpPr>
            <a:spLocks noGrp="1"/>
          </p:cNvSpPr>
          <p:nvPr>
            <p:ph idx="1"/>
          </p:nvPr>
        </p:nvSpPr>
        <p:spPr>
          <a:xfrm>
            <a:off x="457200" y="1981200"/>
            <a:ext cx="8229600" cy="4876800"/>
          </a:xfrm>
          <a:ln/>
        </p:spPr>
        <p:txBody>
          <a:bodyPr anchor="t"/>
          <a:p>
            <a:pPr>
              <a:buNone/>
            </a:pPr>
            <a:r>
              <a:rPr lang="en-US" altLang="zh-CN" b="1" dirty="0"/>
              <a:t> </a:t>
            </a:r>
            <a:r>
              <a:rPr lang="en-US" altLang="zh-CN" dirty="0"/>
              <a:t>2.</a:t>
            </a:r>
            <a:r>
              <a:rPr lang="zh-CN" altLang="en-US" dirty="0"/>
              <a:t>报文交换</a:t>
            </a:r>
            <a:endParaRPr lang="zh-CN" altLang="en-US" dirty="0"/>
          </a:p>
          <a:p>
            <a:pPr>
              <a:buNone/>
            </a:pPr>
            <a:r>
              <a:rPr lang="zh-CN" altLang="en-US" dirty="0"/>
              <a:t>工作原理</a:t>
            </a:r>
            <a:r>
              <a:rPr lang="en-US" altLang="zh-CN" dirty="0"/>
              <a:t>:</a:t>
            </a:r>
            <a:r>
              <a:rPr lang="zh-CN" altLang="en-US" dirty="0"/>
              <a:t>不需在两个站点之间建立一条专用通路，数据传输的单位是报文（数据块），长度不限。传送过程采用存储一转发方式。在同一时间内，报文的传输只占用两个节点之间的一段线路。而在两个通信用户间的其它线路段，可传输其它用户的报文。</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86017"/>
          <p:cNvSpPr>
            <a:spLocks noGrp="1"/>
          </p:cNvSpPr>
          <p:nvPr>
            <p:ph type="title"/>
          </p:nvPr>
        </p:nvSpPr>
        <p:spPr>
          <a:ln/>
        </p:spPr>
        <p:txBody>
          <a:bodyPr anchor="ctr"/>
          <a:p>
            <a:endParaRPr lang="zh-CN" dirty="0"/>
          </a:p>
        </p:txBody>
      </p:sp>
      <p:sp>
        <p:nvSpPr>
          <p:cNvPr id="67586" name="文本占位符 86018"/>
          <p:cNvSpPr>
            <a:spLocks noGrp="1"/>
          </p:cNvSpPr>
          <p:nvPr>
            <p:ph idx="1"/>
          </p:nvPr>
        </p:nvSpPr>
        <p:spPr>
          <a:ln/>
        </p:spPr>
        <p:txBody>
          <a:bodyPr anchor="t"/>
          <a:p>
            <a:pPr>
              <a:buNone/>
            </a:pPr>
            <a:r>
              <a:rPr lang="zh-CN" altLang="en-US" dirty="0"/>
              <a:t>优点</a:t>
            </a:r>
            <a:r>
              <a:rPr lang="en-US" altLang="zh-CN" dirty="0"/>
              <a:t>:</a:t>
            </a:r>
            <a:r>
              <a:rPr lang="zh-CN" altLang="en-US" dirty="0"/>
              <a:t>线路效率较高 。</a:t>
            </a:r>
            <a:endParaRPr lang="zh-CN" altLang="en-US" dirty="0"/>
          </a:p>
          <a:p>
            <a:pPr>
              <a:buNone/>
            </a:pPr>
            <a:r>
              <a:rPr lang="zh-CN" altLang="en-US" dirty="0"/>
              <a:t>        暂存报文，可以进行差错控制。</a:t>
            </a:r>
            <a:endParaRPr lang="zh-CN" altLang="en-US" dirty="0"/>
          </a:p>
          <a:p>
            <a:pPr>
              <a:buNone/>
            </a:pPr>
            <a:r>
              <a:rPr lang="zh-CN" altLang="en-US" dirty="0"/>
              <a:t>        可以把一个报文发送到多个目的地。</a:t>
            </a:r>
            <a:endParaRPr lang="zh-CN" altLang="en-US" dirty="0"/>
          </a:p>
          <a:p>
            <a:pPr>
              <a:buNone/>
            </a:pPr>
            <a:r>
              <a:rPr lang="zh-CN" altLang="en-US" dirty="0"/>
              <a:t>缺点：延迟长，不能用于传送声音和图像数据 。    </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87041"/>
          <p:cNvSpPr>
            <a:spLocks noGrp="1"/>
          </p:cNvSpPr>
          <p:nvPr>
            <p:ph type="title"/>
          </p:nvPr>
        </p:nvSpPr>
        <p:spPr>
          <a:ln/>
        </p:spPr>
        <p:txBody>
          <a:bodyPr anchor="ctr"/>
          <a:p>
            <a:endParaRPr lang="zh-CN" dirty="0"/>
          </a:p>
        </p:txBody>
      </p:sp>
      <p:sp>
        <p:nvSpPr>
          <p:cNvPr id="68610" name="文本占位符 87042"/>
          <p:cNvSpPr>
            <a:spLocks noGrp="1"/>
          </p:cNvSpPr>
          <p:nvPr>
            <p:ph idx="1"/>
          </p:nvPr>
        </p:nvSpPr>
        <p:spPr>
          <a:ln/>
        </p:spPr>
        <p:txBody>
          <a:bodyPr anchor="t"/>
          <a:p>
            <a:pPr>
              <a:buNone/>
            </a:pPr>
            <a:r>
              <a:rPr lang="en-US" altLang="zh-CN" dirty="0"/>
              <a:t>3.</a:t>
            </a:r>
            <a:r>
              <a:rPr lang="zh-CN" altLang="en-US" dirty="0"/>
              <a:t>分组交换 </a:t>
            </a:r>
            <a:endParaRPr lang="zh-CN" altLang="en-US" dirty="0"/>
          </a:p>
          <a:p>
            <a:pPr>
              <a:buNone/>
            </a:pPr>
            <a:r>
              <a:rPr lang="zh-CN" altLang="en-US" dirty="0"/>
              <a:t>报文交换的改进，每个分组的长度有一个上限，因此，一个较长的报文必须分成若干个分组。 </a:t>
            </a:r>
            <a:endParaRPr lang="zh-CN" altLang="en-US" dirty="0"/>
          </a:p>
          <a:p>
            <a:pPr>
              <a:buNone/>
            </a:pPr>
            <a:r>
              <a:rPr lang="zh-CN" altLang="en-US" dirty="0"/>
              <a:t>特点：</a:t>
            </a:r>
            <a:r>
              <a:rPr lang="en-US" altLang="zh-CN" dirty="0"/>
              <a:t>a. </a:t>
            </a:r>
            <a:r>
              <a:rPr lang="zh-CN" altLang="en-US" dirty="0"/>
              <a:t>存储容量降低，降低传输延迟。</a:t>
            </a:r>
            <a:br>
              <a:rPr lang="zh-CN" altLang="en-US" dirty="0"/>
            </a:br>
            <a:r>
              <a:rPr lang="en-US" altLang="zh-CN" dirty="0"/>
              <a:t>        b. </a:t>
            </a:r>
            <a:r>
              <a:rPr lang="zh-CN" altLang="en-US" dirty="0"/>
              <a:t>只有出错的分级才会被重发，提高了交换效率。</a:t>
            </a:r>
            <a:r>
              <a:rPr lang="zh-CN" altLang="en-US" sz="2800" dirty="0"/>
              <a:t>  </a:t>
            </a:r>
            <a:endParaRPr lang="zh-CN"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89089"/>
          <p:cNvSpPr>
            <a:spLocks noGrp="1"/>
          </p:cNvSpPr>
          <p:nvPr>
            <p:ph type="title"/>
          </p:nvPr>
        </p:nvSpPr>
        <p:spPr>
          <a:ln/>
        </p:spPr>
        <p:txBody>
          <a:bodyPr anchor="ctr"/>
          <a:p>
            <a:endParaRPr lang="zh-CN" dirty="0"/>
          </a:p>
        </p:txBody>
      </p:sp>
      <p:sp>
        <p:nvSpPr>
          <p:cNvPr id="69634" name="文本占位符 89090"/>
          <p:cNvSpPr>
            <a:spLocks noGrp="1"/>
          </p:cNvSpPr>
          <p:nvPr>
            <p:ph idx="1"/>
          </p:nvPr>
        </p:nvSpPr>
        <p:spPr>
          <a:xfrm>
            <a:off x="457200" y="1981200"/>
            <a:ext cx="8229600" cy="5105400"/>
          </a:xfrm>
          <a:ln/>
        </p:spPr>
        <p:txBody>
          <a:bodyPr anchor="t"/>
          <a:p>
            <a:pPr marL="609600" indent="-609600">
              <a:lnSpc>
                <a:spcPct val="80000"/>
              </a:lnSpc>
              <a:buNone/>
            </a:pPr>
            <a:r>
              <a:rPr lang="zh-CN" altLang="en-US" sz="2400" dirty="0"/>
              <a:t>第五节 差错控制技术</a:t>
            </a:r>
            <a:endParaRPr lang="zh-CN" altLang="en-US" sz="2400" dirty="0"/>
          </a:p>
          <a:p>
            <a:pPr marL="609600" indent="-609600">
              <a:lnSpc>
                <a:spcPct val="80000"/>
              </a:lnSpc>
              <a:buNone/>
            </a:pPr>
            <a:r>
              <a:rPr lang="zh-CN" altLang="en-US" sz="2400" dirty="0"/>
              <a:t>一、差错：通信时接收端收到的数据与发送端实际发出的数据不一致。</a:t>
            </a:r>
            <a:endParaRPr lang="zh-CN" altLang="en-US" sz="2400" dirty="0"/>
          </a:p>
          <a:p>
            <a:pPr marL="609600" indent="-609600">
              <a:lnSpc>
                <a:spcPct val="80000"/>
              </a:lnSpc>
              <a:buNone/>
            </a:pPr>
            <a:r>
              <a:rPr lang="zh-CN" altLang="en-US" sz="2400" dirty="0"/>
              <a:t>二、差错控制：通信中发现检测差错，对差错进行纠正，从而把差错限制在数据传输所允许范围内。</a:t>
            </a:r>
            <a:endParaRPr lang="zh-CN" altLang="en-US" sz="2400" dirty="0"/>
          </a:p>
          <a:p>
            <a:pPr marL="609600" indent="-609600">
              <a:lnSpc>
                <a:spcPct val="80000"/>
              </a:lnSpc>
              <a:buNone/>
            </a:pPr>
            <a:r>
              <a:rPr lang="zh-CN" altLang="en-US" sz="2400" dirty="0"/>
              <a:t>三、差错包括：传输中位丢失；发送“</a:t>
            </a:r>
            <a:r>
              <a:rPr lang="en-US" altLang="zh-CN" sz="2400" dirty="0"/>
              <a:t>1”</a:t>
            </a:r>
            <a:r>
              <a:rPr lang="zh-CN" altLang="en-US" sz="2400" dirty="0"/>
              <a:t>，而接收“</a:t>
            </a:r>
            <a:r>
              <a:rPr lang="en-US" altLang="zh-CN" sz="2400" dirty="0"/>
              <a:t>0”</a:t>
            </a:r>
            <a:r>
              <a:rPr lang="zh-CN" altLang="en-US" sz="2400" dirty="0"/>
              <a:t>；发送“</a:t>
            </a:r>
            <a:r>
              <a:rPr lang="en-US" altLang="zh-CN" sz="2400" dirty="0"/>
              <a:t>0”</a:t>
            </a:r>
            <a:r>
              <a:rPr lang="zh-CN" altLang="en-US" sz="2400" dirty="0"/>
              <a:t>而接收“</a:t>
            </a:r>
            <a:r>
              <a:rPr lang="en-US" altLang="zh-CN" sz="2400" dirty="0"/>
              <a:t>1”</a:t>
            </a:r>
            <a:r>
              <a:rPr lang="zh-CN" altLang="en-US" sz="2400" dirty="0"/>
              <a:t>。</a:t>
            </a:r>
            <a:endParaRPr lang="zh-CN" altLang="en-US" sz="2400" dirty="0"/>
          </a:p>
          <a:p>
            <a:pPr marL="609600" indent="-609600">
              <a:lnSpc>
                <a:spcPct val="80000"/>
              </a:lnSpc>
              <a:buNone/>
            </a:pPr>
            <a:r>
              <a:rPr lang="zh-CN" altLang="en-US" sz="2400" dirty="0"/>
              <a:t>四、差错产生原因</a:t>
            </a:r>
            <a:endParaRPr lang="zh-CN" altLang="en-US" sz="2400" dirty="0"/>
          </a:p>
          <a:p>
            <a:pPr marL="609600" indent="-609600">
              <a:lnSpc>
                <a:spcPct val="80000"/>
              </a:lnSpc>
              <a:buNone/>
            </a:pPr>
            <a:r>
              <a:rPr lang="zh-CN" altLang="en-US" sz="2400" dirty="0"/>
              <a:t>       线路本身的信号幅度频率的变化和衰减</a:t>
            </a:r>
            <a:endParaRPr lang="zh-CN" altLang="en-US" sz="2400" dirty="0"/>
          </a:p>
          <a:p>
            <a:pPr marL="609600" indent="-609600">
              <a:lnSpc>
                <a:spcPct val="80000"/>
              </a:lnSpc>
              <a:buNone/>
            </a:pPr>
            <a:r>
              <a:rPr lang="zh-CN" altLang="en-US" sz="2400" dirty="0"/>
              <a:t>       信号在线路上产生反射造成的</a:t>
            </a:r>
            <a:endParaRPr lang="zh-CN" altLang="en-US" sz="2400" dirty="0"/>
          </a:p>
          <a:p>
            <a:pPr marL="609600" indent="-609600">
              <a:lnSpc>
                <a:spcPct val="80000"/>
              </a:lnSpc>
              <a:buNone/>
            </a:pPr>
            <a:r>
              <a:rPr lang="zh-CN" altLang="en-US" sz="2400" dirty="0"/>
              <a:t>       相领线路的串抗</a:t>
            </a:r>
            <a:endParaRPr lang="zh-CN" altLang="en-US" sz="2400" dirty="0"/>
          </a:p>
          <a:p>
            <a:pPr marL="609600" indent="-609600">
              <a:lnSpc>
                <a:spcPct val="80000"/>
              </a:lnSpc>
              <a:buNone/>
            </a:pPr>
            <a:r>
              <a:rPr lang="zh-CN" altLang="en-US" sz="2400" dirty="0"/>
              <a:t>       外界电磁干扰</a:t>
            </a:r>
            <a:endParaRPr lang="zh-CN"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90113"/>
          <p:cNvSpPr>
            <a:spLocks noGrp="1"/>
          </p:cNvSpPr>
          <p:nvPr>
            <p:ph type="title"/>
          </p:nvPr>
        </p:nvSpPr>
        <p:spPr>
          <a:ln/>
        </p:spPr>
        <p:txBody>
          <a:bodyPr anchor="ctr"/>
          <a:p>
            <a:endParaRPr lang="zh-CN" dirty="0"/>
          </a:p>
        </p:txBody>
      </p:sp>
      <p:sp>
        <p:nvSpPr>
          <p:cNvPr id="70658" name="文本占位符 90114"/>
          <p:cNvSpPr>
            <a:spLocks noGrp="1"/>
          </p:cNvSpPr>
          <p:nvPr>
            <p:ph idx="1"/>
          </p:nvPr>
        </p:nvSpPr>
        <p:spPr>
          <a:xfrm>
            <a:off x="457200" y="1828800"/>
            <a:ext cx="8229600" cy="5334000"/>
          </a:xfrm>
          <a:ln/>
        </p:spPr>
        <p:txBody>
          <a:bodyPr anchor="t"/>
          <a:p>
            <a:pPr>
              <a:lnSpc>
                <a:spcPct val="90000"/>
              </a:lnSpc>
              <a:buNone/>
            </a:pPr>
            <a:r>
              <a:rPr lang="zh-CN" altLang="en-US" dirty="0"/>
              <a:t>五、差错控制的核心是在要传送的数据信息码上加上冗余码，形成符合一定规律的发送序列。</a:t>
            </a:r>
            <a:endParaRPr lang="zh-CN" altLang="en-US" dirty="0"/>
          </a:p>
          <a:p>
            <a:pPr>
              <a:lnSpc>
                <a:spcPct val="90000"/>
              </a:lnSpc>
            </a:pPr>
            <a:r>
              <a:rPr lang="zh-CN" altLang="en-US" dirty="0"/>
              <a:t>    能发现并能自动纠错的编码，称纠错码。</a:t>
            </a:r>
            <a:endParaRPr lang="zh-CN" altLang="en-US" dirty="0"/>
          </a:p>
          <a:p>
            <a:pPr>
              <a:lnSpc>
                <a:spcPct val="90000"/>
              </a:lnSpc>
            </a:pPr>
            <a:r>
              <a:rPr lang="zh-CN" altLang="en-US" dirty="0"/>
              <a:t>    能发现但不能自动纠错的编码，称检错码。</a:t>
            </a:r>
            <a:endParaRPr lang="zh-CN" altLang="en-US" dirty="0"/>
          </a:p>
          <a:p>
            <a:pPr>
              <a:lnSpc>
                <a:spcPct val="90000"/>
              </a:lnSpc>
              <a:buNone/>
            </a:pPr>
            <a:r>
              <a:rPr lang="zh-CN" altLang="en-US" dirty="0"/>
              <a:t>六、简单介绍两种检错码</a:t>
            </a:r>
            <a:endParaRPr lang="zh-CN" altLang="en-US" dirty="0"/>
          </a:p>
          <a:p>
            <a:pPr>
              <a:lnSpc>
                <a:spcPct val="90000"/>
              </a:lnSpc>
              <a:buNone/>
            </a:pPr>
            <a:r>
              <a:rPr lang="zh-CN" altLang="en-US" dirty="0"/>
              <a:t>   </a:t>
            </a:r>
            <a:r>
              <a:rPr lang="en-US" altLang="zh-CN" dirty="0"/>
              <a:t>1</a:t>
            </a:r>
            <a:r>
              <a:rPr lang="zh-CN" altLang="en-US" dirty="0"/>
              <a:t>．奇偶校验码</a:t>
            </a:r>
            <a:endParaRPr lang="zh-CN" altLang="en-US" dirty="0"/>
          </a:p>
          <a:p>
            <a:pPr>
              <a:lnSpc>
                <a:spcPct val="90000"/>
              </a:lnSpc>
              <a:buNone/>
            </a:pPr>
            <a:r>
              <a:rPr lang="zh-CN" altLang="en-US" dirty="0"/>
              <a:t>   </a:t>
            </a:r>
            <a:r>
              <a:rPr lang="en-US" altLang="zh-CN" dirty="0"/>
              <a:t>2</a:t>
            </a:r>
            <a:r>
              <a:rPr lang="zh-CN" altLang="en-US" dirty="0"/>
              <a:t>．循环冗余校验码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91137"/>
          <p:cNvSpPr>
            <a:spLocks noGrp="1"/>
          </p:cNvSpPr>
          <p:nvPr>
            <p:ph type="title"/>
          </p:nvPr>
        </p:nvSpPr>
        <p:spPr>
          <a:ln/>
        </p:spPr>
        <p:txBody>
          <a:bodyPr anchor="ctr"/>
          <a:p>
            <a:endParaRPr lang="zh-CN" dirty="0"/>
          </a:p>
        </p:txBody>
      </p:sp>
      <p:sp>
        <p:nvSpPr>
          <p:cNvPr id="71682" name="文本占位符 91138"/>
          <p:cNvSpPr>
            <a:spLocks noGrp="1"/>
          </p:cNvSpPr>
          <p:nvPr>
            <p:ph idx="1"/>
          </p:nvPr>
        </p:nvSpPr>
        <p:spPr>
          <a:ln/>
        </p:spPr>
        <p:txBody>
          <a:bodyPr anchor="t"/>
          <a:p>
            <a:pPr>
              <a:buNone/>
            </a:pPr>
            <a:r>
              <a:rPr lang="zh-CN" altLang="en-US" dirty="0"/>
              <a:t>第六节 同步技术</a:t>
            </a:r>
            <a:endParaRPr lang="zh-CN" altLang="en-US" dirty="0"/>
          </a:p>
          <a:p>
            <a:pPr>
              <a:buNone/>
            </a:pPr>
            <a:r>
              <a:rPr lang="zh-CN" altLang="en-US" dirty="0"/>
              <a:t>所谓同步既收发双方在时间、动作上一致</a:t>
            </a:r>
            <a:r>
              <a:rPr lang="en-US" altLang="zh-CN"/>
              <a:t>. </a:t>
            </a:r>
            <a:endParaRPr lang="en-US" altLang="zh-CN"/>
          </a:p>
          <a:p>
            <a:pPr>
              <a:buNone/>
            </a:pPr>
            <a:r>
              <a:rPr lang="en-US" altLang="zh-CN"/>
              <a:t>1.</a:t>
            </a:r>
            <a:r>
              <a:rPr lang="zh-CN" altLang="en-US" b="1" dirty="0"/>
              <a:t>异步传输</a:t>
            </a:r>
            <a:br>
              <a:rPr lang="zh-CN" altLang="en-US" dirty="0"/>
            </a:br>
            <a:r>
              <a:rPr lang="en-US" altLang="zh-CN" dirty="0"/>
              <a:t>    </a:t>
            </a:r>
            <a:r>
              <a:rPr lang="zh-CN" altLang="en-US" dirty="0"/>
              <a:t>异步传输是以字符为单位的数据传输。</a:t>
            </a:r>
            <a:endParaRPr lang="zh-CN" altLang="en-US" dirty="0"/>
          </a:p>
          <a:p>
            <a:pPr>
              <a:buNone/>
            </a:pPr>
            <a:r>
              <a:rPr lang="zh-CN" altLang="en-US" dirty="0"/>
              <a:t>发送端与接收端采用相同的数据格式、相同的传输速率。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93185"/>
          <p:cNvSpPr>
            <a:spLocks noGrp="1"/>
          </p:cNvSpPr>
          <p:nvPr>
            <p:ph type="title"/>
          </p:nvPr>
        </p:nvSpPr>
        <p:spPr>
          <a:ln/>
        </p:spPr>
        <p:txBody>
          <a:bodyPr anchor="ctr"/>
          <a:p>
            <a:endParaRPr lang="zh-CN" dirty="0"/>
          </a:p>
        </p:txBody>
      </p:sp>
      <p:sp>
        <p:nvSpPr>
          <p:cNvPr id="73730" name="文本占位符 93186"/>
          <p:cNvSpPr>
            <a:spLocks noGrp="1"/>
          </p:cNvSpPr>
          <p:nvPr>
            <p:ph idx="1"/>
          </p:nvPr>
        </p:nvSpPr>
        <p:spPr>
          <a:ln/>
        </p:spPr>
        <p:txBody>
          <a:bodyPr anchor="t"/>
          <a:p>
            <a:pPr>
              <a:buNone/>
            </a:pPr>
            <a:endParaRPr lang="zh-CN" dirty="0"/>
          </a:p>
        </p:txBody>
      </p:sp>
      <p:pic>
        <p:nvPicPr>
          <p:cNvPr id="73731" name="图片 93187" descr="111"/>
          <p:cNvPicPr>
            <a:picLocks noChangeAspect="1"/>
          </p:cNvPicPr>
          <p:nvPr/>
        </p:nvPicPr>
        <p:blipFill>
          <a:blip r:embed="rId1"/>
          <a:stretch>
            <a:fillRect/>
          </a:stretch>
        </p:blipFill>
        <p:spPr>
          <a:xfrm>
            <a:off x="533400" y="1981200"/>
            <a:ext cx="6705600" cy="3751263"/>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28673"/>
          <p:cNvSpPr>
            <a:spLocks noGrp="1"/>
          </p:cNvSpPr>
          <p:nvPr>
            <p:ph type="title"/>
          </p:nvPr>
        </p:nvSpPr>
        <p:spPr>
          <a:ln/>
        </p:spPr>
        <p:txBody>
          <a:bodyPr anchor="ctr"/>
          <a:p>
            <a:endParaRPr lang="zh-CN" dirty="0"/>
          </a:p>
        </p:txBody>
      </p:sp>
      <p:sp>
        <p:nvSpPr>
          <p:cNvPr id="11266" name="文本占位符 28674"/>
          <p:cNvSpPr>
            <a:spLocks noGrp="1"/>
          </p:cNvSpPr>
          <p:nvPr>
            <p:ph idx="1"/>
          </p:nvPr>
        </p:nvSpPr>
        <p:spPr>
          <a:ln/>
        </p:spPr>
        <p:txBody>
          <a:bodyPr anchor="t"/>
          <a:p>
            <a:pPr>
              <a:lnSpc>
                <a:spcPct val="80000"/>
              </a:lnSpc>
              <a:buNone/>
            </a:pPr>
            <a:r>
              <a:rPr lang="zh-CN" altLang="en-US" sz="2800" dirty="0"/>
              <a:t>三、网络的组成</a:t>
            </a:r>
            <a:endParaRPr lang="zh-CN" altLang="en-US" sz="2800" dirty="0"/>
          </a:p>
          <a:p>
            <a:pPr>
              <a:lnSpc>
                <a:spcPct val="80000"/>
              </a:lnSpc>
              <a:buNone/>
            </a:pPr>
            <a:r>
              <a:rPr lang="zh-CN" altLang="en-US" sz="2800" dirty="0"/>
              <a:t>  </a:t>
            </a:r>
            <a:r>
              <a:rPr lang="en-US" altLang="zh-CN" sz="2800" dirty="0"/>
              <a:t>  1 </a:t>
            </a:r>
            <a:r>
              <a:rPr lang="zh-CN" altLang="en-US" sz="2800" dirty="0"/>
              <a:t>．广域网的基本组成与结构 </a:t>
            </a:r>
            <a:br>
              <a:rPr lang="zh-CN" altLang="en-US" sz="2800" dirty="0"/>
            </a:br>
            <a:r>
              <a:rPr lang="en-US" altLang="zh-CN" sz="2800" dirty="0"/>
              <a:t>    (1) </a:t>
            </a:r>
            <a:r>
              <a:rPr lang="zh-CN" altLang="en-US" sz="2800" dirty="0"/>
              <a:t>主机 </a:t>
            </a:r>
            <a:br>
              <a:rPr lang="zh-CN" altLang="en-US" sz="2800" dirty="0"/>
            </a:br>
            <a:r>
              <a:rPr lang="en-US" altLang="zh-CN" sz="2800" dirty="0"/>
              <a:t>    </a:t>
            </a:r>
            <a:r>
              <a:rPr lang="zh-CN" altLang="en-US" sz="2800" dirty="0"/>
              <a:t>主机是计算机网络中承担数据处理的计算机系统。具有完善的管理能力的硬件和操作系统。 </a:t>
            </a:r>
            <a:br>
              <a:rPr lang="zh-CN" altLang="en-US" sz="2800" dirty="0"/>
            </a:br>
            <a:r>
              <a:rPr lang="en-US" altLang="zh-CN" sz="2800" dirty="0"/>
              <a:t>    (2) </a:t>
            </a:r>
            <a:r>
              <a:rPr lang="zh-CN" altLang="en-US" sz="2800" dirty="0"/>
              <a:t>终端 </a:t>
            </a:r>
            <a:br>
              <a:rPr lang="zh-CN" altLang="en-US" sz="2800" dirty="0"/>
            </a:br>
            <a:r>
              <a:rPr lang="en-US" altLang="zh-CN" sz="2800" dirty="0"/>
              <a:t>    </a:t>
            </a:r>
            <a:r>
              <a:rPr lang="zh-CN" altLang="en-US" sz="2800" dirty="0"/>
              <a:t>直接面对用户，如键盘显示器、智能终端、会话型终端、图形终端等等。 </a:t>
            </a:r>
            <a:br>
              <a:rPr lang="zh-CN" altLang="en-US" sz="2800" dirty="0"/>
            </a:br>
            <a:r>
              <a:rPr lang="en-US" altLang="zh-CN" sz="2800" dirty="0"/>
              <a:t>    (3) </a:t>
            </a:r>
            <a:r>
              <a:rPr lang="zh-CN" altLang="en-US" sz="2800" dirty="0"/>
              <a:t>通信控制处理机 </a:t>
            </a:r>
            <a:br>
              <a:rPr lang="zh-CN" altLang="en-US" sz="2800" dirty="0"/>
            </a:br>
            <a:r>
              <a:rPr lang="en-US" altLang="zh-CN" sz="2800" dirty="0"/>
              <a:t>    (4) </a:t>
            </a:r>
            <a:r>
              <a:rPr lang="zh-CN" altLang="en-US" sz="2800" dirty="0"/>
              <a:t>通信设备与通信线路 </a:t>
            </a:r>
            <a:r>
              <a:rPr lang="en-US" altLang="zh-CN" sz="2800" dirty="0"/>
              <a:t>  </a:t>
            </a:r>
            <a:r>
              <a:rPr lang="en-US" altLang="zh-CN" sz="2000" dirty="0"/>
              <a:t> </a:t>
            </a:r>
            <a:endParaRPr lang="en-US" altLang="zh-CN"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94209"/>
          <p:cNvSpPr>
            <a:spLocks noGrp="1"/>
          </p:cNvSpPr>
          <p:nvPr>
            <p:ph type="title"/>
          </p:nvPr>
        </p:nvSpPr>
        <p:spPr>
          <a:ln/>
        </p:spPr>
        <p:txBody>
          <a:bodyPr anchor="ctr"/>
          <a:p>
            <a:endParaRPr lang="zh-CN" dirty="0"/>
          </a:p>
        </p:txBody>
      </p:sp>
      <p:sp>
        <p:nvSpPr>
          <p:cNvPr id="75778" name="文本占位符 94210"/>
          <p:cNvSpPr>
            <a:spLocks noGrp="1"/>
          </p:cNvSpPr>
          <p:nvPr>
            <p:ph idx="1"/>
          </p:nvPr>
        </p:nvSpPr>
        <p:spPr>
          <a:xfrm>
            <a:off x="457200" y="1981200"/>
            <a:ext cx="8229600" cy="4876800"/>
          </a:xfrm>
          <a:ln/>
        </p:spPr>
        <p:txBody>
          <a:bodyPr anchor="t"/>
          <a:p>
            <a:pPr marL="609600" indent="-609600">
              <a:lnSpc>
                <a:spcPct val="90000"/>
              </a:lnSpc>
              <a:buNone/>
            </a:pPr>
            <a:r>
              <a:rPr lang="en-US" altLang="zh-CN"/>
              <a:t>2.</a:t>
            </a:r>
            <a:r>
              <a:rPr lang="zh-CN" altLang="en-US" b="1" dirty="0"/>
              <a:t>同步传输</a:t>
            </a:r>
            <a:endParaRPr lang="zh-CN" altLang="en-US" b="1" dirty="0"/>
          </a:p>
          <a:p>
            <a:pPr marL="609600" indent="-609600">
              <a:lnSpc>
                <a:spcPct val="90000"/>
              </a:lnSpc>
              <a:buAutoNum type="arabicParenR"/>
            </a:pPr>
            <a:r>
              <a:rPr lang="zh-CN" altLang="en-US" dirty="0"/>
              <a:t>面向字符的同步传输</a:t>
            </a:r>
            <a:br>
              <a:rPr lang="zh-CN" altLang="en-US" dirty="0"/>
            </a:br>
            <a:r>
              <a:rPr lang="zh-CN" altLang="en-US" dirty="0"/>
              <a:t>每个数据块的头部用一个或多个同步字符标记开始；尾部用另一个惟一的字符来标记结束。</a:t>
            </a:r>
            <a:endParaRPr lang="zh-CN" altLang="en-US" dirty="0"/>
          </a:p>
          <a:p>
            <a:pPr marL="609600" indent="-609600">
              <a:lnSpc>
                <a:spcPct val="90000"/>
              </a:lnSpc>
              <a:buAutoNum type="arabicParenR"/>
            </a:pPr>
            <a:r>
              <a:rPr lang="zh-CN" altLang="en-US" dirty="0"/>
              <a:t>面向位流的同步传输</a:t>
            </a:r>
            <a:br>
              <a:rPr lang="zh-CN" altLang="en-US" dirty="0"/>
            </a:br>
            <a:r>
              <a:rPr lang="zh-CN" altLang="en-US" dirty="0"/>
              <a:t>每个数据块的头、尾部用一个特殊比特序列（如</a:t>
            </a:r>
            <a:r>
              <a:rPr lang="en-US" altLang="zh-CN" dirty="0"/>
              <a:t>01111110</a:t>
            </a:r>
            <a:r>
              <a:rPr lang="zh-CN" altLang="en-US" dirty="0"/>
              <a:t>）标记数据块的开始和结束。  </a:t>
            </a:r>
            <a:br>
              <a:rPr lang="zh-CN" altLang="en-US" dirty="0"/>
            </a:b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97281"/>
          <p:cNvSpPr>
            <a:spLocks noGrp="1"/>
          </p:cNvSpPr>
          <p:nvPr>
            <p:ph type="title"/>
          </p:nvPr>
        </p:nvSpPr>
        <p:spPr>
          <a:ln/>
        </p:spPr>
        <p:txBody>
          <a:bodyPr anchor="ctr"/>
          <a:p>
            <a:endParaRPr lang="zh-CN" dirty="0"/>
          </a:p>
        </p:txBody>
      </p:sp>
      <p:sp>
        <p:nvSpPr>
          <p:cNvPr id="77826" name="文本占位符 97282"/>
          <p:cNvSpPr>
            <a:spLocks noGrp="1"/>
          </p:cNvSpPr>
          <p:nvPr>
            <p:ph idx="1"/>
          </p:nvPr>
        </p:nvSpPr>
        <p:spPr>
          <a:xfrm>
            <a:off x="457200" y="1981200"/>
            <a:ext cx="8229600" cy="5105400"/>
          </a:xfrm>
          <a:ln/>
        </p:spPr>
        <p:txBody>
          <a:bodyPr anchor="t"/>
          <a:p>
            <a:pPr>
              <a:lnSpc>
                <a:spcPct val="80000"/>
              </a:lnSpc>
              <a:buNone/>
            </a:pPr>
            <a:r>
              <a:rPr lang="zh-CN" altLang="en-US" sz="2400" dirty="0"/>
              <a:t>第三章 网络体系结构与协议</a:t>
            </a:r>
            <a:endParaRPr lang="zh-CN" altLang="en-US" sz="2400" dirty="0"/>
          </a:p>
          <a:p>
            <a:pPr>
              <a:lnSpc>
                <a:spcPct val="80000"/>
              </a:lnSpc>
              <a:buNone/>
            </a:pPr>
            <a:r>
              <a:rPr lang="zh-CN" altLang="en-US" sz="2400" dirty="0"/>
              <a:t>一、分层原则</a:t>
            </a:r>
            <a:endParaRPr lang="zh-CN" altLang="en-US" sz="2400" dirty="0"/>
          </a:p>
          <a:p>
            <a:pPr>
              <a:lnSpc>
                <a:spcPct val="80000"/>
              </a:lnSpc>
              <a:buNone/>
            </a:pPr>
            <a:r>
              <a:rPr lang="zh-CN" altLang="en-US" sz="2400" dirty="0"/>
              <a:t>   </a:t>
            </a:r>
            <a:r>
              <a:rPr lang="en-US" altLang="zh-CN" sz="2400" dirty="0"/>
              <a:t>1</a:t>
            </a:r>
            <a:r>
              <a:rPr lang="zh-CN" altLang="en-US" sz="2400" dirty="0"/>
              <a:t>．每层的功能应当明确，各层相对独立，不影响其他层。</a:t>
            </a:r>
            <a:endParaRPr lang="zh-CN" altLang="en-US" sz="2400" dirty="0"/>
          </a:p>
          <a:p>
            <a:pPr>
              <a:lnSpc>
                <a:spcPct val="80000"/>
              </a:lnSpc>
              <a:buNone/>
            </a:pPr>
            <a:r>
              <a:rPr lang="zh-CN" altLang="en-US" sz="2400" dirty="0"/>
              <a:t>   </a:t>
            </a:r>
            <a:r>
              <a:rPr lang="en-US" altLang="zh-CN" sz="2400" dirty="0"/>
              <a:t>2</a:t>
            </a:r>
            <a:r>
              <a:rPr lang="zh-CN" altLang="en-US" sz="2400" dirty="0"/>
              <a:t>．各层功能的确定应当有助于网络协议国际标准的制定。</a:t>
            </a:r>
            <a:endParaRPr lang="zh-CN" altLang="en-US" sz="2400" dirty="0"/>
          </a:p>
          <a:p>
            <a:pPr>
              <a:lnSpc>
                <a:spcPct val="80000"/>
              </a:lnSpc>
              <a:buNone/>
            </a:pPr>
            <a:r>
              <a:rPr lang="zh-CN" altLang="en-US" sz="2400" dirty="0"/>
              <a:t>   </a:t>
            </a:r>
            <a:r>
              <a:rPr lang="en-US" altLang="zh-CN" sz="2400" dirty="0"/>
              <a:t>3</a:t>
            </a:r>
            <a:r>
              <a:rPr lang="zh-CN" altLang="en-US" sz="2400" dirty="0"/>
              <a:t>．层间接口要清晰。</a:t>
            </a:r>
            <a:endParaRPr lang="zh-CN" altLang="en-US" sz="2400" dirty="0"/>
          </a:p>
          <a:p>
            <a:pPr>
              <a:lnSpc>
                <a:spcPct val="80000"/>
              </a:lnSpc>
              <a:buNone/>
            </a:pPr>
            <a:r>
              <a:rPr lang="zh-CN" altLang="en-US" sz="2400" dirty="0"/>
              <a:t>   </a:t>
            </a:r>
            <a:r>
              <a:rPr lang="en-US" altLang="zh-CN" sz="2400" dirty="0"/>
              <a:t>4</a:t>
            </a:r>
            <a:r>
              <a:rPr lang="zh-CN" altLang="en-US" sz="2400" dirty="0"/>
              <a:t>．层数要适当。</a:t>
            </a:r>
            <a:endParaRPr lang="zh-CN" altLang="en-US" sz="2400" dirty="0"/>
          </a:p>
          <a:p>
            <a:pPr>
              <a:lnSpc>
                <a:spcPct val="80000"/>
              </a:lnSpc>
              <a:buNone/>
            </a:pPr>
            <a:r>
              <a:rPr lang="zh-CN" altLang="en-US" sz="2400" dirty="0"/>
              <a:t>二、协议与服务</a:t>
            </a:r>
            <a:endParaRPr lang="zh-CN" altLang="en-US" sz="2400" dirty="0"/>
          </a:p>
          <a:p>
            <a:pPr>
              <a:lnSpc>
                <a:spcPct val="80000"/>
              </a:lnSpc>
              <a:buNone/>
            </a:pPr>
            <a:r>
              <a:rPr lang="zh-CN" altLang="en-US" sz="2400" dirty="0"/>
              <a:t>      服务是“垂直的”，是下层通过接口向上层提供的支持。</a:t>
            </a:r>
            <a:endParaRPr lang="zh-CN" altLang="en-US" sz="2400" dirty="0"/>
          </a:p>
          <a:p>
            <a:pPr>
              <a:lnSpc>
                <a:spcPct val="80000"/>
              </a:lnSpc>
              <a:buNone/>
            </a:pPr>
            <a:r>
              <a:rPr lang="zh-CN" altLang="en-US" sz="2400" dirty="0"/>
              <a:t>      协议是“水平的”，是对等层之间虚拟通信时所使用的一组规则和格式。</a:t>
            </a:r>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4"/>
          <p:cNvSpPr>
            <a:spLocks noRot="1"/>
          </p:cNvSpPr>
          <p:nvPr/>
        </p:nvSpPr>
        <p:spPr>
          <a:xfrm>
            <a:off x="539750" y="692150"/>
            <a:ext cx="7772400" cy="1143000"/>
          </a:xfrm>
          <a:prstGeom prst="rect">
            <a:avLst/>
          </a:prstGeom>
          <a:noFill/>
          <a:ln w="9525">
            <a:noFill/>
          </a:ln>
        </p:spPr>
        <p:txBody>
          <a:bodyPr anchor="ctr"/>
          <a:p>
            <a:pPr algn="ctr"/>
            <a:endParaRPr lang="zh-CN" sz="4400" dirty="0">
              <a:solidFill>
                <a:srgbClr val="006699"/>
              </a:solidFill>
              <a:latin typeface="华文中宋" panose="02010600040101010101" pitchFamily="2" charset="-122"/>
              <a:ea typeface="华文中宋" panose="02010600040101010101" pitchFamily="2" charset="-122"/>
            </a:endParaRPr>
          </a:p>
        </p:txBody>
      </p:sp>
      <p:sp>
        <p:nvSpPr>
          <p:cNvPr id="79874" name="Rectangle 5"/>
          <p:cNvSpPr>
            <a:spLocks noRot="1"/>
          </p:cNvSpPr>
          <p:nvPr/>
        </p:nvSpPr>
        <p:spPr>
          <a:xfrm>
            <a:off x="684213" y="2205038"/>
            <a:ext cx="7772400" cy="4176712"/>
          </a:xfrm>
          <a:prstGeom prst="rect">
            <a:avLst/>
          </a:prstGeom>
          <a:noFill/>
          <a:ln w="9525">
            <a:noFill/>
          </a:ln>
        </p:spPr>
        <p:txBody>
          <a:bodyPr anchor="ctr"/>
          <a:p>
            <a:br>
              <a:rPr lang="en-US" altLang="zh-CN" dirty="0">
                <a:solidFill>
                  <a:srgbClr val="006699"/>
                </a:solidFill>
                <a:latin typeface="华文中宋" panose="02010600040101010101" pitchFamily="2" charset="-122"/>
                <a:ea typeface="华文中宋" panose="02010600040101010101" pitchFamily="2" charset="-122"/>
              </a:rPr>
            </a:br>
            <a:br>
              <a:rPr lang="en-US" altLang="zh-CN" dirty="0">
                <a:solidFill>
                  <a:srgbClr val="006699"/>
                </a:solidFill>
                <a:latin typeface="华文中宋" panose="02010600040101010101" pitchFamily="2" charset="-122"/>
                <a:ea typeface="华文中宋" panose="02010600040101010101" pitchFamily="2" charset="-122"/>
              </a:rPr>
            </a:br>
            <a:r>
              <a:rPr lang="en-US" altLang="zh-CN" dirty="0">
                <a:solidFill>
                  <a:srgbClr val="006699"/>
                </a:solidFill>
                <a:latin typeface="华文中宋" panose="02010600040101010101" pitchFamily="2" charset="-122"/>
                <a:ea typeface="华文中宋" panose="02010600040101010101" pitchFamily="2" charset="-122"/>
              </a:rPr>
              <a:t>	</a:t>
            </a:r>
            <a:br>
              <a:rPr lang="en-US" altLang="zh-CN" dirty="0">
                <a:solidFill>
                  <a:srgbClr val="006699"/>
                </a:solidFill>
                <a:latin typeface="华文中宋" panose="02010600040101010101" pitchFamily="2" charset="-122"/>
                <a:ea typeface="华文中宋" panose="02010600040101010101" pitchFamily="2" charset="-122"/>
              </a:rPr>
            </a:br>
            <a:br>
              <a:rPr lang="en-US" altLang="zh-CN" dirty="0">
                <a:solidFill>
                  <a:srgbClr val="006699"/>
                </a:solidFill>
                <a:latin typeface="华文中宋" panose="02010600040101010101" pitchFamily="2" charset="-122"/>
                <a:ea typeface="华文中宋" panose="02010600040101010101" pitchFamily="2" charset="-122"/>
              </a:rPr>
            </a:br>
            <a:br>
              <a:rPr lang="en-US" altLang="zh-CN" dirty="0">
                <a:solidFill>
                  <a:srgbClr val="006699"/>
                </a:solidFill>
                <a:latin typeface="华文中宋" panose="02010600040101010101" pitchFamily="2" charset="-122"/>
                <a:ea typeface="华文中宋" panose="02010600040101010101" pitchFamily="2" charset="-122"/>
              </a:rPr>
            </a:br>
            <a:br>
              <a:rPr lang="en-US" altLang="zh-CN" dirty="0">
                <a:solidFill>
                  <a:srgbClr val="006699"/>
                </a:solidFill>
                <a:latin typeface="华文中宋" panose="02010600040101010101" pitchFamily="2" charset="-122"/>
                <a:ea typeface="华文中宋" panose="02010600040101010101" pitchFamily="2" charset="-122"/>
              </a:rPr>
            </a:br>
            <a:br>
              <a:rPr lang="en-US" altLang="zh-CN" dirty="0">
                <a:solidFill>
                  <a:srgbClr val="006699"/>
                </a:solidFill>
                <a:latin typeface="华文中宋" panose="02010600040101010101" pitchFamily="2" charset="-122"/>
                <a:ea typeface="华文中宋" panose="02010600040101010101" pitchFamily="2" charset="-122"/>
              </a:rPr>
            </a:br>
            <a:br>
              <a:rPr lang="en-US" altLang="zh-CN" dirty="0">
                <a:solidFill>
                  <a:srgbClr val="006699"/>
                </a:solidFill>
                <a:latin typeface="华文中宋" panose="02010600040101010101" pitchFamily="2" charset="-122"/>
                <a:ea typeface="华文中宋" panose="02010600040101010101" pitchFamily="2" charset="-122"/>
              </a:rPr>
            </a:br>
            <a:r>
              <a:rPr lang="en-US" altLang="zh-CN" dirty="0">
                <a:solidFill>
                  <a:srgbClr val="006699"/>
                </a:solidFill>
                <a:latin typeface="华文中宋" panose="02010600040101010101" pitchFamily="2" charset="-122"/>
                <a:ea typeface="华文中宋" panose="02010600040101010101" pitchFamily="2" charset="-122"/>
              </a:rPr>
              <a:t>	</a:t>
            </a:r>
            <a:endParaRPr lang="en-US" altLang="zh-CN" dirty="0">
              <a:solidFill>
                <a:srgbClr val="006699"/>
              </a:solidFill>
              <a:latin typeface="华文中宋" panose="02010600040101010101" pitchFamily="2" charset="-122"/>
              <a:ea typeface="华文中宋" panose="02010600040101010101" pitchFamily="2" charset="-122"/>
            </a:endParaRPr>
          </a:p>
        </p:txBody>
      </p:sp>
      <p:grpSp>
        <p:nvGrpSpPr>
          <p:cNvPr id="79875" name="Group 6"/>
          <p:cNvGrpSpPr/>
          <p:nvPr/>
        </p:nvGrpSpPr>
        <p:grpSpPr>
          <a:xfrm>
            <a:off x="762000" y="1600200"/>
            <a:ext cx="6618288" cy="4637088"/>
            <a:chOff x="703" y="1117"/>
            <a:chExt cx="4082" cy="2359"/>
          </a:xfrm>
        </p:grpSpPr>
        <p:sp>
          <p:nvSpPr>
            <p:cNvPr id="79876" name="Text Box 7"/>
            <p:cNvSpPr txBox="1"/>
            <p:nvPr/>
          </p:nvSpPr>
          <p:spPr>
            <a:xfrm>
              <a:off x="1310" y="1826"/>
              <a:ext cx="938" cy="289"/>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120000"/>
                </a:lnSpc>
              </a:pPr>
              <a:r>
                <a:rPr lang="en-US" altLang="zh-CN" sz="1800" b="1">
                  <a:latin typeface="Arial" panose="020B0604020202020204" pitchFamily="34" charset="0"/>
                  <a:ea typeface="幼圆" panose="02010509060101010101" pitchFamily="49" charset="-122"/>
                </a:rPr>
                <a:t>…</a:t>
              </a:r>
              <a:endParaRPr lang="en-US" altLang="zh-CN" sz="1800" b="1">
                <a:latin typeface="Arial" panose="020B0604020202020204" pitchFamily="34" charset="0"/>
                <a:ea typeface="幼圆" panose="02010509060101010101" pitchFamily="49" charset="-122"/>
              </a:endParaRPr>
            </a:p>
          </p:txBody>
        </p:sp>
        <p:sp>
          <p:nvSpPr>
            <p:cNvPr id="79877" name="Text Box 8"/>
            <p:cNvSpPr txBox="1"/>
            <p:nvPr/>
          </p:nvSpPr>
          <p:spPr>
            <a:xfrm>
              <a:off x="1310" y="2107"/>
              <a:ext cx="938" cy="288"/>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N+1</a:t>
              </a:r>
              <a:endParaRPr lang="en-US" altLang="zh-CN" sz="1800" b="1">
                <a:latin typeface="Arial" panose="020B0604020202020204" pitchFamily="34" charset="0"/>
                <a:ea typeface="幼圆" panose="02010509060101010101" pitchFamily="49" charset="-122"/>
              </a:endParaRPr>
            </a:p>
          </p:txBody>
        </p:sp>
        <p:sp>
          <p:nvSpPr>
            <p:cNvPr id="79878" name="Text Box 9"/>
            <p:cNvSpPr txBox="1"/>
            <p:nvPr/>
          </p:nvSpPr>
          <p:spPr>
            <a:xfrm>
              <a:off x="1310" y="2395"/>
              <a:ext cx="938" cy="289"/>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N</a:t>
              </a:r>
              <a:endParaRPr lang="en-US" altLang="zh-CN" sz="1800" b="1">
                <a:latin typeface="Arial" panose="020B0604020202020204" pitchFamily="34" charset="0"/>
                <a:ea typeface="幼圆" panose="02010509060101010101" pitchFamily="49" charset="-122"/>
              </a:endParaRPr>
            </a:p>
          </p:txBody>
        </p:sp>
        <p:sp>
          <p:nvSpPr>
            <p:cNvPr id="79879" name="Text Box 10"/>
            <p:cNvSpPr txBox="1"/>
            <p:nvPr/>
          </p:nvSpPr>
          <p:spPr>
            <a:xfrm>
              <a:off x="1310" y="2640"/>
              <a:ext cx="938" cy="288"/>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N-1</a:t>
              </a:r>
              <a:endParaRPr lang="en-US" altLang="zh-CN" sz="1800" b="1">
                <a:latin typeface="Arial" panose="020B0604020202020204" pitchFamily="34" charset="0"/>
                <a:ea typeface="幼圆" panose="02010509060101010101" pitchFamily="49" charset="-122"/>
              </a:endParaRPr>
            </a:p>
          </p:txBody>
        </p:sp>
        <p:sp>
          <p:nvSpPr>
            <p:cNvPr id="79880" name="Text Box 11"/>
            <p:cNvSpPr txBox="1"/>
            <p:nvPr/>
          </p:nvSpPr>
          <p:spPr>
            <a:xfrm>
              <a:off x="1310" y="2899"/>
              <a:ext cx="938" cy="288"/>
            </a:xfrm>
            <a:prstGeom prst="rect">
              <a:avLst/>
            </a:prstGeom>
            <a:solidFill>
              <a:srgbClr val="6699FF"/>
            </a:solidFill>
            <a:ln w="9525" cap="flat" cmpd="sng">
              <a:solidFill>
                <a:srgbClr val="000000"/>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a:t>
              </a:r>
              <a:endParaRPr lang="en-US" altLang="zh-CN" sz="1800" b="1">
                <a:latin typeface="Arial" panose="020B0604020202020204" pitchFamily="34" charset="0"/>
                <a:ea typeface="幼圆" panose="02010509060101010101" pitchFamily="49" charset="-122"/>
              </a:endParaRPr>
            </a:p>
          </p:txBody>
        </p:sp>
        <p:sp>
          <p:nvSpPr>
            <p:cNvPr id="79881" name="Text Box 12"/>
            <p:cNvSpPr txBox="1"/>
            <p:nvPr/>
          </p:nvSpPr>
          <p:spPr>
            <a:xfrm>
              <a:off x="1141" y="3187"/>
              <a:ext cx="3644" cy="289"/>
            </a:xfrm>
            <a:prstGeom prst="rect">
              <a:avLst/>
            </a:prstGeom>
            <a:gradFill rotWithShape="1">
              <a:gsLst>
                <a:gs pos="0">
                  <a:srgbClr val="0000FF"/>
                </a:gs>
                <a:gs pos="50000">
                  <a:srgbClr val="FFFFFF"/>
                </a:gs>
                <a:gs pos="100000">
                  <a:srgbClr val="0000FF"/>
                </a:gs>
              </a:gsLst>
              <a:lin ang="5400000" scaled="1"/>
              <a:tileRect/>
            </a:gradFill>
            <a:ln w="9525" cap="flat" cmpd="sng">
              <a:solidFill>
                <a:srgbClr val="000000"/>
              </a:solidFill>
              <a:prstDash val="solid"/>
              <a:miter/>
              <a:headEnd type="none" w="med" len="med"/>
              <a:tailEnd type="none" w="med" len="med"/>
            </a:ln>
          </p:spPr>
          <p:txBody>
            <a:bodyPr anchor="t"/>
            <a:p>
              <a:pPr algn="ctr" eaLnBrk="0" hangingPunct="0">
                <a:lnSpc>
                  <a:spcPct val="96000"/>
                </a:lnSpc>
              </a:pPr>
              <a:r>
                <a:rPr lang="zh-CN" altLang="en-US" sz="1800" b="1" dirty="0">
                  <a:latin typeface="Arial" panose="020B0604020202020204" pitchFamily="34" charset="0"/>
                  <a:ea typeface="幼圆" panose="02010509060101010101" pitchFamily="49" charset="-122"/>
                </a:rPr>
                <a:t>物理介质</a:t>
              </a:r>
              <a:endParaRPr lang="zh-CN" altLang="en-US" sz="1800" b="1" dirty="0">
                <a:latin typeface="Arial" panose="020B0604020202020204" pitchFamily="34" charset="0"/>
                <a:ea typeface="幼圆" panose="02010509060101010101" pitchFamily="49" charset="-122"/>
              </a:endParaRPr>
            </a:p>
          </p:txBody>
        </p:sp>
        <p:sp>
          <p:nvSpPr>
            <p:cNvPr id="79882" name="Line 13"/>
            <p:cNvSpPr/>
            <p:nvPr/>
          </p:nvSpPr>
          <p:spPr>
            <a:xfrm>
              <a:off x="2317" y="2290"/>
              <a:ext cx="1301" cy="0"/>
            </a:xfrm>
            <a:prstGeom prst="line">
              <a:avLst/>
            </a:prstGeom>
            <a:ln w="9525" cap="flat" cmpd="sng">
              <a:solidFill>
                <a:srgbClr val="000000"/>
              </a:solidFill>
              <a:prstDash val="dash"/>
              <a:round/>
              <a:headEnd type="triangle" w="sm" len="lg"/>
              <a:tailEnd type="triangle" w="sm" len="lg"/>
            </a:ln>
          </p:spPr>
        </p:sp>
        <p:sp>
          <p:nvSpPr>
            <p:cNvPr id="79883" name="Text Box 14"/>
            <p:cNvSpPr txBox="1"/>
            <p:nvPr/>
          </p:nvSpPr>
          <p:spPr>
            <a:xfrm>
              <a:off x="1460" y="1117"/>
              <a:ext cx="655" cy="187"/>
            </a:xfrm>
            <a:prstGeom prst="rect">
              <a:avLst/>
            </a:prstGeom>
            <a:noFill/>
            <a:ln w="9525">
              <a:noFill/>
            </a:ln>
          </p:spPr>
          <p:txBody>
            <a:bodyPr anchor="t">
              <a:spAutoFit/>
            </a:bodyPr>
            <a:p>
              <a:pPr>
                <a:spcBef>
                  <a:spcPct val="50000"/>
                </a:spcBef>
              </a:pPr>
              <a:r>
                <a:rPr lang="zh-CN" altLang="en-US" sz="1800" b="1" dirty="0">
                  <a:latin typeface="Arial" panose="020B0604020202020204" pitchFamily="34" charset="0"/>
                  <a:ea typeface="宋体" panose="02010600030101010101" pitchFamily="2" charset="-122"/>
                </a:rPr>
                <a:t>系统</a:t>
              </a:r>
              <a:r>
                <a:rPr lang="en-US" altLang="zh-CN" sz="1800" b="1">
                  <a:latin typeface="Arial" panose="020B0604020202020204" pitchFamily="34" charset="0"/>
                  <a:ea typeface="宋体" panose="02010600030101010101" pitchFamily="2" charset="-122"/>
                </a:rPr>
                <a:t>A</a:t>
              </a:r>
              <a:endParaRPr lang="en-US" altLang="zh-CN" sz="1800" b="1">
                <a:latin typeface="Arial" panose="020B0604020202020204" pitchFamily="34" charset="0"/>
                <a:ea typeface="宋体" panose="02010600030101010101" pitchFamily="2" charset="-122"/>
              </a:endParaRPr>
            </a:p>
          </p:txBody>
        </p:sp>
        <p:sp>
          <p:nvSpPr>
            <p:cNvPr id="79884" name="Text Box 15"/>
            <p:cNvSpPr txBox="1"/>
            <p:nvPr/>
          </p:nvSpPr>
          <p:spPr>
            <a:xfrm>
              <a:off x="1310" y="1600"/>
              <a:ext cx="938" cy="288"/>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120000"/>
                </a:lnSpc>
              </a:pPr>
              <a:endParaRPr lang="zh-CN" altLang="zh-CN" sz="1800" b="1" dirty="0">
                <a:latin typeface="Arial" panose="020B0604020202020204" pitchFamily="34" charset="0"/>
                <a:ea typeface="幼圆" panose="02010509060101010101" pitchFamily="49" charset="-122"/>
              </a:endParaRPr>
            </a:p>
          </p:txBody>
        </p:sp>
        <p:sp>
          <p:nvSpPr>
            <p:cNvPr id="79885" name="Text Box 16"/>
            <p:cNvSpPr txBox="1"/>
            <p:nvPr/>
          </p:nvSpPr>
          <p:spPr>
            <a:xfrm>
              <a:off x="3676" y="1826"/>
              <a:ext cx="939" cy="289"/>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120000"/>
                </a:lnSpc>
              </a:pPr>
              <a:r>
                <a:rPr lang="en-US" altLang="zh-CN" sz="1800" b="1">
                  <a:latin typeface="Arial" panose="020B0604020202020204" pitchFamily="34" charset="0"/>
                  <a:ea typeface="幼圆" panose="02010509060101010101" pitchFamily="49" charset="-122"/>
                </a:rPr>
                <a:t>…</a:t>
              </a:r>
              <a:endParaRPr lang="en-US" altLang="zh-CN" sz="1800" b="1">
                <a:latin typeface="Arial" panose="020B0604020202020204" pitchFamily="34" charset="0"/>
                <a:ea typeface="幼圆" panose="02010509060101010101" pitchFamily="49" charset="-122"/>
              </a:endParaRPr>
            </a:p>
          </p:txBody>
        </p:sp>
        <p:sp>
          <p:nvSpPr>
            <p:cNvPr id="79886" name="Text Box 17"/>
            <p:cNvSpPr txBox="1"/>
            <p:nvPr/>
          </p:nvSpPr>
          <p:spPr>
            <a:xfrm>
              <a:off x="3676" y="2107"/>
              <a:ext cx="939" cy="288"/>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N+1</a:t>
              </a:r>
              <a:endParaRPr lang="en-US" altLang="zh-CN" sz="1800" b="1">
                <a:latin typeface="Arial" panose="020B0604020202020204" pitchFamily="34" charset="0"/>
                <a:ea typeface="幼圆" panose="02010509060101010101" pitchFamily="49" charset="-122"/>
              </a:endParaRPr>
            </a:p>
          </p:txBody>
        </p:sp>
        <p:sp>
          <p:nvSpPr>
            <p:cNvPr id="79887" name="Text Box 18"/>
            <p:cNvSpPr txBox="1"/>
            <p:nvPr/>
          </p:nvSpPr>
          <p:spPr>
            <a:xfrm>
              <a:off x="3676" y="2395"/>
              <a:ext cx="939" cy="289"/>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N</a:t>
              </a:r>
              <a:endParaRPr lang="en-US" altLang="zh-CN" sz="1800" b="1">
                <a:latin typeface="Arial" panose="020B0604020202020204" pitchFamily="34" charset="0"/>
                <a:ea typeface="幼圆" panose="02010509060101010101" pitchFamily="49" charset="-122"/>
              </a:endParaRPr>
            </a:p>
          </p:txBody>
        </p:sp>
        <p:sp>
          <p:nvSpPr>
            <p:cNvPr id="79888" name="Text Box 19"/>
            <p:cNvSpPr txBox="1"/>
            <p:nvPr/>
          </p:nvSpPr>
          <p:spPr>
            <a:xfrm>
              <a:off x="3676" y="2640"/>
              <a:ext cx="939" cy="288"/>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N-1</a:t>
              </a:r>
              <a:endParaRPr lang="en-US" altLang="zh-CN" sz="1800" b="1">
                <a:latin typeface="Arial" panose="020B0604020202020204" pitchFamily="34" charset="0"/>
                <a:ea typeface="幼圆" panose="02010509060101010101" pitchFamily="49" charset="-122"/>
              </a:endParaRPr>
            </a:p>
          </p:txBody>
        </p:sp>
        <p:sp>
          <p:nvSpPr>
            <p:cNvPr id="79889" name="Text Box 20"/>
            <p:cNvSpPr txBox="1"/>
            <p:nvPr/>
          </p:nvSpPr>
          <p:spPr>
            <a:xfrm>
              <a:off x="3676" y="2899"/>
              <a:ext cx="939" cy="288"/>
            </a:xfrm>
            <a:prstGeom prst="rect">
              <a:avLst/>
            </a:prstGeom>
            <a:solidFill>
              <a:srgbClr val="6699FF"/>
            </a:solidFill>
            <a:ln w="9525" cap="flat" cmpd="sng">
              <a:solidFill>
                <a:srgbClr val="000000"/>
              </a:solidFill>
              <a:prstDash val="solid"/>
              <a:miter/>
              <a:headEnd type="none" w="med" len="med"/>
              <a:tailEnd type="none" w="med" len="med"/>
            </a:ln>
          </p:spPr>
          <p:txBody>
            <a:bodyPr anchor="ctr" anchorCtr="1"/>
            <a:p>
              <a:pPr algn="just" eaLnBrk="0" hangingPunct="0">
                <a:lnSpc>
                  <a:spcPct val="96000"/>
                </a:lnSpc>
              </a:pPr>
              <a:r>
                <a:rPr lang="en-US" altLang="zh-CN" sz="1800" b="1">
                  <a:latin typeface="Arial" panose="020B0604020202020204" pitchFamily="34" charset="0"/>
                  <a:ea typeface="幼圆" panose="02010509060101010101" pitchFamily="49" charset="-122"/>
                </a:rPr>
                <a:t>…</a:t>
              </a:r>
              <a:endParaRPr lang="en-US" altLang="zh-CN" sz="1800" b="1">
                <a:latin typeface="Arial" panose="020B0604020202020204" pitchFamily="34" charset="0"/>
                <a:ea typeface="幼圆" panose="02010509060101010101" pitchFamily="49" charset="-122"/>
              </a:endParaRPr>
            </a:p>
          </p:txBody>
        </p:sp>
        <p:sp>
          <p:nvSpPr>
            <p:cNvPr id="79890" name="Text Box 21"/>
            <p:cNvSpPr txBox="1"/>
            <p:nvPr/>
          </p:nvSpPr>
          <p:spPr>
            <a:xfrm>
              <a:off x="3826" y="1117"/>
              <a:ext cx="656" cy="187"/>
            </a:xfrm>
            <a:prstGeom prst="rect">
              <a:avLst/>
            </a:prstGeom>
            <a:noFill/>
            <a:ln w="9525">
              <a:noFill/>
            </a:ln>
          </p:spPr>
          <p:txBody>
            <a:bodyPr anchor="t">
              <a:spAutoFit/>
            </a:bodyPr>
            <a:p>
              <a:pPr>
                <a:spcBef>
                  <a:spcPct val="50000"/>
                </a:spcBef>
              </a:pPr>
              <a:r>
                <a:rPr lang="zh-CN" altLang="en-US" sz="1800" b="1" dirty="0">
                  <a:latin typeface="Arial" panose="020B0604020202020204" pitchFamily="34" charset="0"/>
                  <a:ea typeface="宋体" panose="02010600030101010101" pitchFamily="2" charset="-122"/>
                </a:rPr>
                <a:t>系统</a:t>
              </a:r>
              <a:r>
                <a:rPr lang="en-US" altLang="zh-CN" sz="1800" b="1">
                  <a:latin typeface="Arial" panose="020B0604020202020204" pitchFamily="34" charset="0"/>
                  <a:ea typeface="宋体" panose="02010600030101010101" pitchFamily="2" charset="-122"/>
                </a:rPr>
                <a:t>B</a:t>
              </a:r>
              <a:endParaRPr lang="en-US" altLang="zh-CN" sz="1800" b="1">
                <a:latin typeface="Arial" panose="020B0604020202020204" pitchFamily="34" charset="0"/>
                <a:ea typeface="宋体" panose="02010600030101010101" pitchFamily="2" charset="-122"/>
              </a:endParaRPr>
            </a:p>
          </p:txBody>
        </p:sp>
        <p:sp>
          <p:nvSpPr>
            <p:cNvPr id="79891" name="Text Box 22"/>
            <p:cNvSpPr txBox="1"/>
            <p:nvPr/>
          </p:nvSpPr>
          <p:spPr>
            <a:xfrm>
              <a:off x="3676" y="1600"/>
              <a:ext cx="939" cy="288"/>
            </a:xfrm>
            <a:prstGeom prst="rect">
              <a:avLst/>
            </a:prstGeom>
            <a:solidFill>
              <a:srgbClr val="6699FF"/>
            </a:solidFill>
            <a:ln w="9525" cap="flat" cmpd="sng">
              <a:solidFill>
                <a:schemeClr val="tx1"/>
              </a:solidFill>
              <a:prstDash val="solid"/>
              <a:miter/>
              <a:headEnd type="none" w="med" len="med"/>
              <a:tailEnd type="none" w="med" len="med"/>
            </a:ln>
          </p:spPr>
          <p:txBody>
            <a:bodyPr anchor="ctr" anchorCtr="1"/>
            <a:p>
              <a:pPr algn="just" eaLnBrk="0" hangingPunct="0">
                <a:lnSpc>
                  <a:spcPct val="120000"/>
                </a:lnSpc>
              </a:pPr>
              <a:endParaRPr lang="zh-CN" altLang="zh-CN" sz="1800" b="1" dirty="0">
                <a:latin typeface="Arial" panose="020B0604020202020204" pitchFamily="34" charset="0"/>
                <a:ea typeface="幼圆" panose="02010509060101010101" pitchFamily="49" charset="-122"/>
              </a:endParaRPr>
            </a:p>
          </p:txBody>
        </p:sp>
        <p:sp>
          <p:nvSpPr>
            <p:cNvPr id="79892" name="Oval 23"/>
            <p:cNvSpPr/>
            <p:nvPr/>
          </p:nvSpPr>
          <p:spPr>
            <a:xfrm>
              <a:off x="1409" y="2457"/>
              <a:ext cx="101" cy="122"/>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893" name="Oval 24"/>
            <p:cNvSpPr/>
            <p:nvPr/>
          </p:nvSpPr>
          <p:spPr>
            <a:xfrm>
              <a:off x="1546" y="2591"/>
              <a:ext cx="101" cy="122"/>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894" name="Oval 25"/>
            <p:cNvSpPr/>
            <p:nvPr/>
          </p:nvSpPr>
          <p:spPr>
            <a:xfrm>
              <a:off x="2074" y="2445"/>
              <a:ext cx="101" cy="122"/>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895" name="Oval 26"/>
            <p:cNvSpPr/>
            <p:nvPr/>
          </p:nvSpPr>
          <p:spPr>
            <a:xfrm>
              <a:off x="1922" y="2591"/>
              <a:ext cx="101" cy="122"/>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896" name="Oval 27"/>
            <p:cNvSpPr/>
            <p:nvPr/>
          </p:nvSpPr>
          <p:spPr>
            <a:xfrm>
              <a:off x="3923" y="2335"/>
              <a:ext cx="101" cy="122"/>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897" name="Oval 28"/>
            <p:cNvSpPr/>
            <p:nvPr/>
          </p:nvSpPr>
          <p:spPr>
            <a:xfrm>
              <a:off x="3872" y="2580"/>
              <a:ext cx="101" cy="123"/>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898" name="Oval 29"/>
            <p:cNvSpPr/>
            <p:nvPr/>
          </p:nvSpPr>
          <p:spPr>
            <a:xfrm>
              <a:off x="4389" y="2716"/>
              <a:ext cx="102" cy="122"/>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899" name="Text Box 30"/>
            <p:cNvSpPr txBox="1"/>
            <p:nvPr/>
          </p:nvSpPr>
          <p:spPr>
            <a:xfrm>
              <a:off x="703" y="1956"/>
              <a:ext cx="454" cy="187"/>
            </a:xfrm>
            <a:prstGeom prst="rect">
              <a:avLst/>
            </a:prstGeom>
            <a:noFill/>
            <a:ln w="9525">
              <a:noFill/>
            </a:ln>
          </p:spPr>
          <p:txBody>
            <a:bodyPr anchor="t">
              <a:spAutoFit/>
            </a:bodyPr>
            <a:p>
              <a:pPr>
                <a:spcBef>
                  <a:spcPct val="50000"/>
                </a:spcBef>
              </a:pPr>
              <a:r>
                <a:rPr lang="zh-CN" altLang="en-US" sz="1800" b="1" dirty="0">
                  <a:latin typeface="Arial" panose="020B0604020202020204" pitchFamily="34" charset="0"/>
                  <a:ea typeface="宋体" panose="02010600030101010101" pitchFamily="2" charset="-122"/>
                </a:rPr>
                <a:t>接口</a:t>
              </a:r>
              <a:endParaRPr lang="zh-CN" altLang="en-US" sz="1800" b="1" dirty="0">
                <a:latin typeface="Arial" panose="020B0604020202020204" pitchFamily="34" charset="0"/>
                <a:ea typeface="宋体" panose="02010600030101010101" pitchFamily="2" charset="-122"/>
              </a:endParaRPr>
            </a:p>
          </p:txBody>
        </p:sp>
        <p:sp>
          <p:nvSpPr>
            <p:cNvPr id="79900" name="Line 31"/>
            <p:cNvSpPr/>
            <p:nvPr/>
          </p:nvSpPr>
          <p:spPr>
            <a:xfrm>
              <a:off x="1106" y="2090"/>
              <a:ext cx="151" cy="0"/>
            </a:xfrm>
            <a:prstGeom prst="line">
              <a:avLst/>
            </a:prstGeom>
            <a:ln w="9525" cap="flat" cmpd="sng">
              <a:solidFill>
                <a:schemeClr val="tx1"/>
              </a:solidFill>
              <a:prstDash val="solid"/>
              <a:round/>
              <a:headEnd type="none" w="med" len="med"/>
              <a:tailEnd type="triangle" w="med" len="med"/>
            </a:ln>
          </p:spPr>
        </p:sp>
        <p:sp>
          <p:nvSpPr>
            <p:cNvPr id="79901" name="Text Box 32"/>
            <p:cNvSpPr txBox="1"/>
            <p:nvPr/>
          </p:nvSpPr>
          <p:spPr>
            <a:xfrm>
              <a:off x="2595" y="1968"/>
              <a:ext cx="930" cy="171"/>
            </a:xfrm>
            <a:prstGeom prst="rect">
              <a:avLst/>
            </a:prstGeom>
            <a:noFill/>
            <a:ln w="9525">
              <a:noFill/>
            </a:ln>
          </p:spPr>
          <p:txBody>
            <a:bodyPr anchor="t">
              <a:spAutoFit/>
            </a:bodyPr>
            <a:p>
              <a:pPr>
                <a:spcBef>
                  <a:spcPct val="50000"/>
                </a:spcBef>
              </a:pPr>
              <a:r>
                <a:rPr lang="zh-CN" altLang="en-US" sz="1600" b="1" dirty="0">
                  <a:latin typeface="Arial" panose="020B0604020202020204" pitchFamily="34" charset="0"/>
                  <a:ea typeface="宋体" panose="02010600030101010101" pitchFamily="2" charset="-122"/>
                </a:rPr>
                <a:t>同等层协议</a:t>
              </a:r>
              <a:endParaRPr lang="zh-CN" altLang="en-US" sz="1600" b="1" dirty="0">
                <a:latin typeface="Arial" panose="020B0604020202020204" pitchFamily="34" charset="0"/>
                <a:ea typeface="宋体" panose="02010600030101010101" pitchFamily="2" charset="-122"/>
              </a:endParaRPr>
            </a:p>
          </p:txBody>
        </p:sp>
        <p:sp>
          <p:nvSpPr>
            <p:cNvPr id="79902" name="Line 33"/>
            <p:cNvSpPr/>
            <p:nvPr/>
          </p:nvSpPr>
          <p:spPr>
            <a:xfrm rot="10800000">
              <a:off x="2014" y="2640"/>
              <a:ext cx="756" cy="243"/>
            </a:xfrm>
            <a:prstGeom prst="line">
              <a:avLst/>
            </a:prstGeom>
            <a:ln w="9525" cap="flat" cmpd="sng">
              <a:solidFill>
                <a:schemeClr val="tx1"/>
              </a:solidFill>
              <a:prstDash val="solid"/>
              <a:round/>
              <a:headEnd type="none" w="med" len="med"/>
              <a:tailEnd type="triangle" w="med" len="med"/>
            </a:ln>
          </p:spPr>
        </p:sp>
        <p:sp>
          <p:nvSpPr>
            <p:cNvPr id="79903" name="Line 34"/>
            <p:cNvSpPr/>
            <p:nvPr/>
          </p:nvSpPr>
          <p:spPr>
            <a:xfrm rot="-10800000" flipH="1">
              <a:off x="3156" y="2640"/>
              <a:ext cx="756" cy="243"/>
            </a:xfrm>
            <a:prstGeom prst="line">
              <a:avLst/>
            </a:prstGeom>
            <a:ln w="9525" cap="flat" cmpd="sng">
              <a:solidFill>
                <a:schemeClr val="tx1"/>
              </a:solidFill>
              <a:prstDash val="solid"/>
              <a:round/>
              <a:headEnd type="none" w="med" len="med"/>
              <a:tailEnd type="triangle" w="med" len="med"/>
            </a:ln>
          </p:spPr>
        </p:sp>
        <p:sp>
          <p:nvSpPr>
            <p:cNvPr id="79904" name="Text Box 35"/>
            <p:cNvSpPr txBox="1"/>
            <p:nvPr/>
          </p:nvSpPr>
          <p:spPr>
            <a:xfrm>
              <a:off x="2737" y="2876"/>
              <a:ext cx="458" cy="171"/>
            </a:xfrm>
            <a:prstGeom prst="rect">
              <a:avLst/>
            </a:prstGeom>
            <a:noFill/>
            <a:ln w="9525">
              <a:noFill/>
            </a:ln>
          </p:spPr>
          <p:txBody>
            <a:bodyPr anchor="t">
              <a:spAutoFit/>
            </a:bodyPr>
            <a:p>
              <a:pPr>
                <a:spcBef>
                  <a:spcPct val="50000"/>
                </a:spcBef>
              </a:pPr>
              <a:r>
                <a:rPr lang="en-US" altLang="zh-CN" sz="1600" b="1">
                  <a:latin typeface="Arial" panose="020B0604020202020204" pitchFamily="34" charset="0"/>
                  <a:ea typeface="宋体" panose="02010600030101010101" pitchFamily="2" charset="-122"/>
                </a:rPr>
                <a:t>SAP</a:t>
              </a:r>
              <a:endParaRPr lang="en-US" altLang="zh-CN" sz="1600" b="1">
                <a:latin typeface="Arial" panose="020B0604020202020204" pitchFamily="34" charset="0"/>
                <a:ea typeface="宋体" panose="02010600030101010101" pitchFamily="2" charset="-122"/>
              </a:endParaRPr>
            </a:p>
          </p:txBody>
        </p:sp>
        <p:sp>
          <p:nvSpPr>
            <p:cNvPr id="79905" name="Line 36"/>
            <p:cNvSpPr/>
            <p:nvPr/>
          </p:nvSpPr>
          <p:spPr>
            <a:xfrm flipH="1">
              <a:off x="1560" y="1847"/>
              <a:ext cx="1108" cy="610"/>
            </a:xfrm>
            <a:prstGeom prst="line">
              <a:avLst/>
            </a:prstGeom>
            <a:ln w="9525" cap="flat" cmpd="sng">
              <a:solidFill>
                <a:schemeClr val="tx1"/>
              </a:solidFill>
              <a:prstDash val="solid"/>
              <a:round/>
              <a:headEnd type="none" w="med" len="med"/>
              <a:tailEnd type="triangle" w="med" len="med"/>
            </a:ln>
          </p:spPr>
        </p:sp>
        <p:sp>
          <p:nvSpPr>
            <p:cNvPr id="79906" name="Line 37"/>
            <p:cNvSpPr/>
            <p:nvPr/>
          </p:nvSpPr>
          <p:spPr>
            <a:xfrm>
              <a:off x="3123" y="1847"/>
              <a:ext cx="755" cy="366"/>
            </a:xfrm>
            <a:prstGeom prst="line">
              <a:avLst/>
            </a:prstGeom>
            <a:ln w="9525" cap="flat" cmpd="sng">
              <a:solidFill>
                <a:schemeClr val="tx1"/>
              </a:solidFill>
              <a:prstDash val="solid"/>
              <a:round/>
              <a:headEnd type="none" w="med" len="med"/>
              <a:tailEnd type="triangle" w="med" len="med"/>
            </a:ln>
          </p:spPr>
        </p:sp>
        <p:sp>
          <p:nvSpPr>
            <p:cNvPr id="79907" name="Oval 38"/>
            <p:cNvSpPr/>
            <p:nvPr/>
          </p:nvSpPr>
          <p:spPr>
            <a:xfrm>
              <a:off x="3892" y="2163"/>
              <a:ext cx="101" cy="122"/>
            </a:xfrm>
            <a:prstGeom prst="ellipse">
              <a:avLst/>
            </a:prstGeom>
            <a:solidFill>
              <a:srgbClr val="6699FF"/>
            </a:solidFill>
            <a:ln w="9525" cap="flat" cmpd="sng">
              <a:solidFill>
                <a:schemeClr val="tx1"/>
              </a:solidFill>
              <a:prstDash val="solid"/>
              <a:round/>
              <a:headEnd type="none" w="med" len="med"/>
              <a:tailEnd type="none" w="med" len="med"/>
            </a:ln>
          </p:spPr>
          <p:txBody>
            <a:bodyPr wrap="none" anchor="ctr"/>
            <a:p>
              <a:endParaRPr lang="zh-CN" sz="1800" dirty="0">
                <a:latin typeface="Arial" panose="020B0604020202020204" pitchFamily="34" charset="0"/>
                <a:ea typeface="宋体" panose="02010600030101010101" pitchFamily="2" charset="-122"/>
              </a:endParaRPr>
            </a:p>
          </p:txBody>
        </p:sp>
        <p:sp>
          <p:nvSpPr>
            <p:cNvPr id="79908" name="Text Box 39"/>
            <p:cNvSpPr txBox="1"/>
            <p:nvPr/>
          </p:nvSpPr>
          <p:spPr>
            <a:xfrm>
              <a:off x="2715" y="1551"/>
              <a:ext cx="458" cy="171"/>
            </a:xfrm>
            <a:prstGeom prst="rect">
              <a:avLst/>
            </a:prstGeom>
            <a:noFill/>
            <a:ln w="9525">
              <a:noFill/>
            </a:ln>
          </p:spPr>
          <p:txBody>
            <a:bodyPr anchor="t">
              <a:spAutoFit/>
            </a:bodyPr>
            <a:p>
              <a:pPr>
                <a:spcBef>
                  <a:spcPct val="50000"/>
                </a:spcBef>
              </a:pPr>
              <a:r>
                <a:rPr lang="zh-CN" altLang="en-US" sz="1600" b="1" dirty="0">
                  <a:latin typeface="Arial" panose="020B0604020202020204" pitchFamily="34" charset="0"/>
                  <a:ea typeface="宋体" panose="02010600030101010101" pitchFamily="2" charset="-122"/>
                </a:rPr>
                <a:t>实体</a:t>
              </a:r>
              <a:endParaRPr lang="zh-CN" altLang="en-US" sz="1600" b="1" dirty="0">
                <a:latin typeface="Arial" panose="020B0604020202020204" pitchFamily="34" charset="0"/>
                <a:ea typeface="宋体" panose="02010600030101010101" pitchFamily="2" charset="-122"/>
              </a:endParaRP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00353"/>
          <p:cNvSpPr>
            <a:spLocks noGrp="1"/>
          </p:cNvSpPr>
          <p:nvPr>
            <p:ph type="title"/>
          </p:nvPr>
        </p:nvSpPr>
        <p:spPr>
          <a:ln/>
        </p:spPr>
        <p:txBody>
          <a:bodyPr anchor="ctr"/>
          <a:p>
            <a:endParaRPr lang="zh-CN" dirty="0"/>
          </a:p>
        </p:txBody>
      </p:sp>
      <p:sp>
        <p:nvSpPr>
          <p:cNvPr id="80898" name="文本占位符 100354"/>
          <p:cNvSpPr>
            <a:spLocks noGrp="1"/>
          </p:cNvSpPr>
          <p:nvPr>
            <p:ph idx="1"/>
          </p:nvPr>
        </p:nvSpPr>
        <p:spPr>
          <a:xfrm>
            <a:off x="457200" y="1981200"/>
            <a:ext cx="8229600" cy="4876800"/>
          </a:xfrm>
          <a:ln/>
        </p:spPr>
        <p:txBody>
          <a:bodyPr anchor="t"/>
          <a:p>
            <a:pPr>
              <a:lnSpc>
                <a:spcPct val="90000"/>
              </a:lnSpc>
              <a:buNone/>
            </a:pPr>
            <a:r>
              <a:rPr lang="zh-CN" altLang="en-US" dirty="0"/>
              <a:t>三、服务原语</a:t>
            </a:r>
            <a:endParaRPr lang="zh-CN" altLang="en-US" dirty="0"/>
          </a:p>
          <a:p>
            <a:pPr>
              <a:lnSpc>
                <a:spcPct val="90000"/>
              </a:lnSpc>
              <a:buNone/>
            </a:pPr>
            <a:r>
              <a:rPr lang="zh-CN" altLang="en-US" dirty="0"/>
              <a:t>    服务在形式上由原语描述，原语规定了应完成的功能。</a:t>
            </a:r>
            <a:endParaRPr lang="zh-CN" altLang="en-US" dirty="0"/>
          </a:p>
          <a:p>
            <a:pPr>
              <a:lnSpc>
                <a:spcPct val="90000"/>
              </a:lnSpc>
              <a:buNone/>
            </a:pPr>
            <a:r>
              <a:rPr lang="zh-CN" altLang="en-US" dirty="0"/>
              <a:t>请求：请求实体的服务。</a:t>
            </a:r>
            <a:endParaRPr lang="zh-CN" altLang="en-US" dirty="0"/>
          </a:p>
          <a:p>
            <a:pPr>
              <a:lnSpc>
                <a:spcPct val="90000"/>
              </a:lnSpc>
              <a:buNone/>
            </a:pPr>
            <a:r>
              <a:rPr lang="zh-CN" altLang="en-US" dirty="0"/>
              <a:t>指示：通知服务已开始。</a:t>
            </a:r>
            <a:endParaRPr lang="zh-CN" altLang="en-US" dirty="0"/>
          </a:p>
          <a:p>
            <a:pPr>
              <a:lnSpc>
                <a:spcPct val="90000"/>
              </a:lnSpc>
              <a:buNone/>
            </a:pPr>
            <a:r>
              <a:rPr lang="zh-CN" altLang="en-US" dirty="0"/>
              <a:t>响应：响应最近一次指示。</a:t>
            </a:r>
            <a:endParaRPr lang="zh-CN" altLang="en-US" dirty="0"/>
          </a:p>
          <a:p>
            <a:pPr>
              <a:lnSpc>
                <a:spcPct val="90000"/>
              </a:lnSpc>
              <a:buNone/>
            </a:pPr>
            <a:r>
              <a:rPr lang="zh-CN" altLang="en-US" dirty="0"/>
              <a:t>证实：请求的服务已完成。</a:t>
            </a:r>
            <a:endParaRPr lang="zh-CN" altLang="en-US" dirty="0"/>
          </a:p>
          <a:p>
            <a:pPr>
              <a:lnSpc>
                <a:spcPct val="90000"/>
              </a:lnSpc>
              <a:buNone/>
            </a:pPr>
            <a:r>
              <a:rPr lang="zh-CN" altLang="en-US" dirty="0"/>
              <a:t>    有证实服务：四个原语都存在</a:t>
            </a:r>
            <a:endParaRPr lang="zh-CN" altLang="en-US" dirty="0"/>
          </a:p>
          <a:p>
            <a:pPr>
              <a:lnSpc>
                <a:spcPct val="90000"/>
              </a:lnSpc>
              <a:buNone/>
            </a:pPr>
            <a:r>
              <a:rPr lang="zh-CN" altLang="en-US" dirty="0"/>
              <a:t>    无证实服务：只有请求、指示两个原语</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01377"/>
          <p:cNvSpPr>
            <a:spLocks noGrp="1"/>
          </p:cNvSpPr>
          <p:nvPr>
            <p:ph type="title"/>
          </p:nvPr>
        </p:nvSpPr>
        <p:spPr>
          <a:ln/>
        </p:spPr>
        <p:txBody>
          <a:bodyPr anchor="ctr"/>
          <a:p>
            <a:endParaRPr lang="zh-CN" dirty="0"/>
          </a:p>
        </p:txBody>
      </p:sp>
      <p:sp>
        <p:nvSpPr>
          <p:cNvPr id="81922" name="文本占位符 101378"/>
          <p:cNvSpPr>
            <a:spLocks noGrp="1"/>
          </p:cNvSpPr>
          <p:nvPr>
            <p:ph idx="1"/>
          </p:nvPr>
        </p:nvSpPr>
        <p:spPr>
          <a:ln/>
        </p:spPr>
        <p:txBody>
          <a:bodyPr anchor="t"/>
          <a:p>
            <a:pPr>
              <a:lnSpc>
                <a:spcPct val="90000"/>
              </a:lnSpc>
              <a:buNone/>
            </a:pPr>
            <a:r>
              <a:rPr lang="zh-CN" altLang="en-US" dirty="0"/>
              <a:t>四、</a:t>
            </a:r>
            <a:r>
              <a:rPr lang="en-US" altLang="zh-CN" dirty="0"/>
              <a:t>OSI</a:t>
            </a:r>
            <a:r>
              <a:rPr lang="zh-CN" altLang="en-US" dirty="0"/>
              <a:t>七层模型</a:t>
            </a:r>
            <a:endParaRPr lang="zh-CN" altLang="en-US" dirty="0"/>
          </a:p>
          <a:p>
            <a:pPr>
              <a:lnSpc>
                <a:spcPct val="90000"/>
              </a:lnSpc>
              <a:buNone/>
            </a:pPr>
            <a:r>
              <a:rPr lang="en-US" altLang="zh-CN" dirty="0"/>
              <a:t> </a:t>
            </a:r>
            <a:r>
              <a:rPr lang="zh-CN" altLang="en-US" dirty="0"/>
              <a:t>国际标准化组织（</a:t>
            </a:r>
            <a:r>
              <a:rPr lang="en-US" altLang="zh-CN" dirty="0"/>
              <a:t>International Standard Organization</a:t>
            </a:r>
            <a:r>
              <a:rPr lang="zh-CN" altLang="en-US" dirty="0"/>
              <a:t>，</a:t>
            </a:r>
            <a:r>
              <a:rPr lang="en-US" altLang="zh-CN" dirty="0"/>
              <a:t>ISO</a:t>
            </a:r>
            <a:r>
              <a:rPr lang="zh-CN" altLang="en-US" dirty="0"/>
              <a:t>）在</a:t>
            </a:r>
            <a:r>
              <a:rPr lang="en-US" altLang="zh-CN" dirty="0"/>
              <a:t>1977</a:t>
            </a:r>
            <a:r>
              <a:rPr lang="zh-CN" altLang="en-US" dirty="0"/>
              <a:t>年成立一个分委员会专门研究网络通信的体系结构问题，并提出了开放系统互连参考模型</a:t>
            </a:r>
            <a:r>
              <a:rPr lang="en-US" altLang="zh-CN" dirty="0"/>
              <a:t>OSI/RM</a:t>
            </a:r>
            <a:r>
              <a:rPr lang="zh-CN" altLang="en-US" dirty="0"/>
              <a:t>（</a:t>
            </a:r>
            <a:r>
              <a:rPr lang="en-US" altLang="zh-CN" dirty="0"/>
              <a:t>Reference Model of Open System Interconnection</a:t>
            </a:r>
            <a:r>
              <a:rPr lang="zh-CN" altLang="en-US" dirty="0"/>
              <a:t>），它是一个定义异种计算机连接标准的框架结构。 </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03425"/>
          <p:cNvSpPr>
            <a:spLocks noGrp="1"/>
          </p:cNvSpPr>
          <p:nvPr>
            <p:ph type="title"/>
          </p:nvPr>
        </p:nvSpPr>
        <p:spPr>
          <a:ln/>
        </p:spPr>
        <p:txBody>
          <a:bodyPr anchor="ctr"/>
          <a:p>
            <a:endParaRPr lang="zh-CN" dirty="0"/>
          </a:p>
        </p:txBody>
      </p:sp>
      <p:sp>
        <p:nvSpPr>
          <p:cNvPr id="83970" name="文本占位符 103426"/>
          <p:cNvSpPr>
            <a:spLocks noGrp="1"/>
          </p:cNvSpPr>
          <p:nvPr>
            <p:ph idx="1"/>
          </p:nvPr>
        </p:nvSpPr>
        <p:spPr>
          <a:ln/>
        </p:spPr>
        <p:txBody>
          <a:bodyPr anchor="t"/>
          <a:p>
            <a:pPr>
              <a:buNone/>
            </a:pPr>
            <a:r>
              <a:rPr lang="en-US" altLang="zh-CN" sz="2800" dirty="0"/>
              <a:t>                                    </a:t>
            </a:r>
            <a:r>
              <a:rPr lang="en-US" altLang="zh-CN" sz="2800"/>
              <a:t>A                               B</a:t>
            </a:r>
            <a:endParaRPr lang="en-US" altLang="zh-CN" sz="2800"/>
          </a:p>
          <a:p>
            <a:pPr>
              <a:buNone/>
            </a:pPr>
            <a:r>
              <a:rPr lang="en-US" altLang="zh-CN" sz="2800" dirty="0"/>
              <a:t>                             </a:t>
            </a:r>
            <a:r>
              <a:rPr lang="zh-CN" altLang="en-US" sz="2800" dirty="0"/>
              <a:t>应用层                       应用层</a:t>
            </a:r>
            <a:endParaRPr lang="zh-CN" altLang="en-US" sz="2800" dirty="0"/>
          </a:p>
          <a:p>
            <a:pPr>
              <a:buNone/>
            </a:pPr>
            <a:r>
              <a:rPr lang="zh-CN" altLang="en-US" sz="2800" dirty="0"/>
              <a:t>    高三层              表示层                       表示层</a:t>
            </a:r>
            <a:endParaRPr lang="zh-CN" altLang="en-US" sz="2800" dirty="0"/>
          </a:p>
          <a:p>
            <a:pPr>
              <a:buNone/>
            </a:pPr>
            <a:r>
              <a:rPr lang="zh-CN" altLang="en-US" sz="2800" dirty="0"/>
              <a:t>                             会话层                       会话层</a:t>
            </a:r>
            <a:endParaRPr lang="zh-CN" altLang="en-US" sz="2800" dirty="0"/>
          </a:p>
          <a:p>
            <a:pPr>
              <a:buNone/>
            </a:pPr>
            <a:r>
              <a:rPr lang="zh-CN" altLang="en-US" sz="2800" dirty="0"/>
              <a:t>    接口层              传输层                       传输层</a:t>
            </a:r>
            <a:endParaRPr lang="zh-CN" altLang="en-US" sz="2800" dirty="0"/>
          </a:p>
          <a:p>
            <a:pPr>
              <a:buNone/>
            </a:pPr>
            <a:r>
              <a:rPr lang="zh-CN" altLang="en-US" sz="2800" dirty="0"/>
              <a:t>                             网络层                       网络层</a:t>
            </a:r>
            <a:endParaRPr lang="zh-CN" altLang="en-US" sz="2800" dirty="0"/>
          </a:p>
          <a:p>
            <a:pPr>
              <a:buNone/>
            </a:pPr>
            <a:r>
              <a:rPr lang="zh-CN" altLang="en-US" sz="2800" dirty="0"/>
              <a:t>    底三层              数据链路层               数据链路层</a:t>
            </a:r>
            <a:endParaRPr lang="zh-CN" altLang="en-US" sz="2800" dirty="0"/>
          </a:p>
          <a:p>
            <a:pPr>
              <a:buNone/>
            </a:pPr>
            <a:r>
              <a:rPr lang="zh-CN" altLang="en-US" sz="2800" dirty="0"/>
              <a:t>                             物理层                       物理层</a:t>
            </a:r>
            <a:endParaRPr lang="zh-CN" altLang="en-US" sz="2800" dirty="0"/>
          </a:p>
          <a:p>
            <a:pPr>
              <a:buNone/>
            </a:pPr>
            <a:endParaRPr lang="zh-CN" altLang="en-US" sz="2800" dirty="0"/>
          </a:p>
        </p:txBody>
      </p:sp>
      <p:sp>
        <p:nvSpPr>
          <p:cNvPr id="83971" name="矩形 103427"/>
          <p:cNvSpPr/>
          <p:nvPr/>
        </p:nvSpPr>
        <p:spPr>
          <a:xfrm>
            <a:off x="3429000" y="1981200"/>
            <a:ext cx="576263" cy="431800"/>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3972" name="矩形 103428"/>
          <p:cNvSpPr/>
          <p:nvPr/>
        </p:nvSpPr>
        <p:spPr>
          <a:xfrm>
            <a:off x="6705600" y="1981200"/>
            <a:ext cx="576263" cy="433388"/>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3973" name="直接连接符 103429"/>
          <p:cNvSpPr/>
          <p:nvPr/>
        </p:nvSpPr>
        <p:spPr>
          <a:xfrm>
            <a:off x="2843213" y="2492375"/>
            <a:ext cx="0" cy="3600450"/>
          </a:xfrm>
          <a:prstGeom prst="line">
            <a:avLst/>
          </a:prstGeom>
          <a:ln w="9525" cap="flat" cmpd="sng">
            <a:solidFill>
              <a:schemeClr val="tx1"/>
            </a:solidFill>
            <a:prstDash val="solid"/>
            <a:round/>
            <a:headEnd type="none" w="med" len="med"/>
            <a:tailEnd type="triangle" w="med" len="med"/>
          </a:ln>
        </p:spPr>
      </p:sp>
      <p:sp>
        <p:nvSpPr>
          <p:cNvPr id="83974" name="直接连接符 103430"/>
          <p:cNvSpPr/>
          <p:nvPr/>
        </p:nvSpPr>
        <p:spPr>
          <a:xfrm>
            <a:off x="2771775" y="6092825"/>
            <a:ext cx="5903913" cy="0"/>
          </a:xfrm>
          <a:prstGeom prst="line">
            <a:avLst/>
          </a:prstGeom>
          <a:ln w="9525" cap="flat" cmpd="sng">
            <a:solidFill>
              <a:schemeClr val="tx1"/>
            </a:solidFill>
            <a:prstDash val="solid"/>
            <a:round/>
            <a:headEnd type="none" w="med" len="med"/>
            <a:tailEnd type="triangle" w="med" len="med"/>
          </a:ln>
        </p:spPr>
      </p:sp>
      <p:sp>
        <p:nvSpPr>
          <p:cNvPr id="83975" name="直接连接符 103431"/>
          <p:cNvSpPr/>
          <p:nvPr/>
        </p:nvSpPr>
        <p:spPr>
          <a:xfrm flipV="1">
            <a:off x="8675688" y="2060575"/>
            <a:ext cx="0" cy="4032250"/>
          </a:xfrm>
          <a:prstGeom prst="line">
            <a:avLst/>
          </a:prstGeom>
          <a:ln w="9525" cap="flat" cmpd="sng">
            <a:solidFill>
              <a:schemeClr val="tx1"/>
            </a:solidFill>
            <a:prstDash val="solid"/>
            <a:round/>
            <a:headEnd type="none" w="med" len="med"/>
            <a:tailEnd type="triangle" w="med" len="med"/>
          </a:ln>
        </p:spPr>
      </p:sp>
      <p:sp>
        <p:nvSpPr>
          <p:cNvPr id="83976" name="直接连接符 103432"/>
          <p:cNvSpPr/>
          <p:nvPr/>
        </p:nvSpPr>
        <p:spPr>
          <a:xfrm>
            <a:off x="3132138" y="5949950"/>
            <a:ext cx="5327650" cy="0"/>
          </a:xfrm>
          <a:prstGeom prst="line">
            <a:avLst/>
          </a:prstGeom>
          <a:ln w="9525" cap="flat" cmpd="sng">
            <a:solidFill>
              <a:schemeClr val="tx1"/>
            </a:solidFill>
            <a:prstDash val="solid"/>
            <a:round/>
            <a:headEnd type="none" w="med" len="med"/>
            <a:tailEnd type="none" w="med" len="med"/>
          </a:ln>
        </p:spPr>
      </p:sp>
      <p:sp>
        <p:nvSpPr>
          <p:cNvPr id="83977" name="直接连接符 103433"/>
          <p:cNvSpPr/>
          <p:nvPr/>
        </p:nvSpPr>
        <p:spPr>
          <a:xfrm>
            <a:off x="3132138" y="6237288"/>
            <a:ext cx="5400675" cy="0"/>
          </a:xfrm>
          <a:prstGeom prst="line">
            <a:avLst/>
          </a:prstGeom>
          <a:ln w="9525" cap="flat" cmpd="sng">
            <a:solidFill>
              <a:schemeClr val="tx1"/>
            </a:solidFill>
            <a:prstDash val="solid"/>
            <a:round/>
            <a:headEnd type="none" w="med" len="med"/>
            <a:tailEnd type="none" w="med" len="med"/>
          </a:ln>
        </p:spPr>
      </p:sp>
      <p:sp>
        <p:nvSpPr>
          <p:cNvPr id="83978" name="直接连接符 103434"/>
          <p:cNvSpPr/>
          <p:nvPr/>
        </p:nvSpPr>
        <p:spPr>
          <a:xfrm flipH="1">
            <a:off x="2484438" y="2565400"/>
            <a:ext cx="142875" cy="0"/>
          </a:xfrm>
          <a:prstGeom prst="line">
            <a:avLst/>
          </a:prstGeom>
          <a:ln w="9525" cap="flat" cmpd="sng">
            <a:solidFill>
              <a:schemeClr val="tx1"/>
            </a:solidFill>
            <a:prstDash val="solid"/>
            <a:round/>
            <a:headEnd type="none" w="med" len="med"/>
            <a:tailEnd type="none" w="med" len="med"/>
          </a:ln>
        </p:spPr>
      </p:sp>
      <p:sp>
        <p:nvSpPr>
          <p:cNvPr id="83979" name="直接连接符 103435"/>
          <p:cNvSpPr/>
          <p:nvPr/>
        </p:nvSpPr>
        <p:spPr>
          <a:xfrm>
            <a:off x="2484438" y="2565400"/>
            <a:ext cx="0" cy="1223963"/>
          </a:xfrm>
          <a:prstGeom prst="line">
            <a:avLst/>
          </a:prstGeom>
          <a:ln w="9525" cap="flat" cmpd="sng">
            <a:solidFill>
              <a:schemeClr val="tx1"/>
            </a:solidFill>
            <a:prstDash val="solid"/>
            <a:round/>
            <a:headEnd type="none" w="med" len="med"/>
            <a:tailEnd type="none" w="med" len="med"/>
          </a:ln>
        </p:spPr>
      </p:sp>
      <p:sp>
        <p:nvSpPr>
          <p:cNvPr id="83980" name="直接连接符 103436"/>
          <p:cNvSpPr/>
          <p:nvPr/>
        </p:nvSpPr>
        <p:spPr>
          <a:xfrm>
            <a:off x="2484438" y="3789363"/>
            <a:ext cx="142875" cy="0"/>
          </a:xfrm>
          <a:prstGeom prst="line">
            <a:avLst/>
          </a:prstGeom>
          <a:ln w="9525" cap="flat" cmpd="sng">
            <a:solidFill>
              <a:schemeClr val="tx1"/>
            </a:solidFill>
            <a:prstDash val="solid"/>
            <a:round/>
            <a:headEnd type="none" w="med" len="med"/>
            <a:tailEnd type="none" w="med" len="med"/>
          </a:ln>
        </p:spPr>
      </p:sp>
      <p:sp>
        <p:nvSpPr>
          <p:cNvPr id="83981" name="直接连接符 103437"/>
          <p:cNvSpPr/>
          <p:nvPr/>
        </p:nvSpPr>
        <p:spPr>
          <a:xfrm flipH="1">
            <a:off x="2484438" y="4724400"/>
            <a:ext cx="142875" cy="0"/>
          </a:xfrm>
          <a:prstGeom prst="line">
            <a:avLst/>
          </a:prstGeom>
          <a:ln w="9525" cap="flat" cmpd="sng">
            <a:solidFill>
              <a:schemeClr val="tx1"/>
            </a:solidFill>
            <a:prstDash val="solid"/>
            <a:round/>
            <a:headEnd type="none" w="med" len="med"/>
            <a:tailEnd type="none" w="med" len="med"/>
          </a:ln>
        </p:spPr>
      </p:sp>
      <p:sp>
        <p:nvSpPr>
          <p:cNvPr id="83982" name="直接连接符 103438"/>
          <p:cNvSpPr/>
          <p:nvPr/>
        </p:nvSpPr>
        <p:spPr>
          <a:xfrm>
            <a:off x="2484438" y="4724400"/>
            <a:ext cx="0" cy="1152525"/>
          </a:xfrm>
          <a:prstGeom prst="line">
            <a:avLst/>
          </a:prstGeom>
          <a:ln w="9525" cap="flat" cmpd="sng">
            <a:solidFill>
              <a:schemeClr val="tx1"/>
            </a:solidFill>
            <a:prstDash val="solid"/>
            <a:round/>
            <a:headEnd type="none" w="med" len="med"/>
            <a:tailEnd type="none" w="med" len="med"/>
          </a:ln>
        </p:spPr>
      </p:sp>
      <p:sp>
        <p:nvSpPr>
          <p:cNvPr id="83983" name="直接连接符 103439"/>
          <p:cNvSpPr/>
          <p:nvPr/>
        </p:nvSpPr>
        <p:spPr>
          <a:xfrm>
            <a:off x="2484438" y="5876925"/>
            <a:ext cx="142875" cy="0"/>
          </a:xfrm>
          <a:prstGeom prst="line">
            <a:avLst/>
          </a:prstGeom>
          <a:ln w="9525" cap="flat" cmpd="sng">
            <a:solidFill>
              <a:schemeClr val="tx1"/>
            </a:solidFill>
            <a:prstDash val="solid"/>
            <a:round/>
            <a:headEnd type="none" w="med" len="med"/>
            <a:tailEnd type="none" w="med" len="med"/>
          </a:ln>
        </p:spPr>
      </p:sp>
      <p:sp>
        <p:nvSpPr>
          <p:cNvPr id="83984" name="直接连接符 103440"/>
          <p:cNvSpPr/>
          <p:nvPr/>
        </p:nvSpPr>
        <p:spPr>
          <a:xfrm flipH="1">
            <a:off x="2124075" y="4221163"/>
            <a:ext cx="647700" cy="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04449"/>
          <p:cNvSpPr>
            <a:spLocks noGrp="1"/>
          </p:cNvSpPr>
          <p:nvPr>
            <p:ph type="title"/>
          </p:nvPr>
        </p:nvSpPr>
        <p:spPr>
          <a:ln/>
        </p:spPr>
        <p:txBody>
          <a:bodyPr anchor="ctr"/>
          <a:p>
            <a:endParaRPr lang="zh-CN" dirty="0"/>
          </a:p>
        </p:txBody>
      </p:sp>
      <p:sp>
        <p:nvSpPr>
          <p:cNvPr id="84994" name="文本占位符 104450"/>
          <p:cNvSpPr>
            <a:spLocks noGrp="1"/>
          </p:cNvSpPr>
          <p:nvPr>
            <p:ph idx="1"/>
          </p:nvPr>
        </p:nvSpPr>
        <p:spPr>
          <a:ln/>
        </p:spPr>
        <p:txBody>
          <a:bodyPr anchor="t"/>
          <a:p>
            <a:pPr>
              <a:buNone/>
            </a:pPr>
            <a:r>
              <a:rPr lang="en-US" altLang="zh-CN" dirty="0"/>
              <a:t>1.</a:t>
            </a:r>
            <a:r>
              <a:rPr lang="zh-CN" altLang="en-US" dirty="0"/>
              <a:t>物理层</a:t>
            </a:r>
            <a:endParaRPr lang="zh-CN" altLang="en-US" dirty="0"/>
          </a:p>
          <a:p>
            <a:pPr>
              <a:buNone/>
            </a:pPr>
            <a:r>
              <a:rPr lang="en-US" altLang="zh-CN" dirty="0"/>
              <a:t>a)</a:t>
            </a:r>
            <a:r>
              <a:rPr lang="zh-CN" altLang="en-US" dirty="0"/>
              <a:t>主要负责在物理链路上传输比特流 。</a:t>
            </a:r>
            <a:endParaRPr lang="zh-CN" altLang="en-US" dirty="0"/>
          </a:p>
          <a:p>
            <a:pPr>
              <a:buNone/>
            </a:pPr>
            <a:r>
              <a:rPr lang="en-US" altLang="zh-CN" dirty="0"/>
              <a:t>b)</a:t>
            </a:r>
            <a:r>
              <a:rPr lang="zh-CN" altLang="en-US" dirty="0"/>
              <a:t>提供为建立、维护和拆除物理链路需要的机械的、电气的、功能的和规程的特性 。</a:t>
            </a:r>
            <a:endParaRPr lang="zh-CN" altLang="en-US" dirty="0"/>
          </a:p>
          <a:p>
            <a:pPr>
              <a:buNone/>
            </a:pP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05473"/>
          <p:cNvSpPr>
            <a:spLocks noGrp="1"/>
          </p:cNvSpPr>
          <p:nvPr>
            <p:ph type="title"/>
          </p:nvPr>
        </p:nvSpPr>
        <p:spPr>
          <a:ln/>
        </p:spPr>
        <p:txBody>
          <a:bodyPr anchor="ctr"/>
          <a:p>
            <a:endParaRPr lang="zh-CN" dirty="0"/>
          </a:p>
        </p:txBody>
      </p:sp>
      <p:sp>
        <p:nvSpPr>
          <p:cNvPr id="86018" name="文本占位符 105474"/>
          <p:cNvSpPr>
            <a:spLocks noGrp="1"/>
          </p:cNvSpPr>
          <p:nvPr>
            <p:ph idx="1"/>
          </p:nvPr>
        </p:nvSpPr>
        <p:spPr>
          <a:ln/>
        </p:spPr>
        <p:txBody>
          <a:bodyPr anchor="t"/>
          <a:p>
            <a:pPr>
              <a:buNone/>
            </a:pPr>
            <a:r>
              <a:rPr lang="en-US" altLang="zh-CN" dirty="0"/>
              <a:t>1)</a:t>
            </a:r>
            <a:r>
              <a:rPr lang="zh-CN" altLang="en-US" dirty="0"/>
              <a:t>机械特性</a:t>
            </a:r>
            <a:br>
              <a:rPr lang="zh-CN" altLang="en-US" dirty="0"/>
            </a:br>
            <a:r>
              <a:rPr lang="en-US" altLang="zh-CN" dirty="0"/>
              <a:t>    </a:t>
            </a:r>
            <a:r>
              <a:rPr lang="zh-CN" altLang="en-US" dirty="0"/>
              <a:t>规定了物理连接时可接插器的规格、尺寸，连接器中引脚的数量和排列情况等。例如，常用串行通信的</a:t>
            </a:r>
            <a:r>
              <a:rPr lang="en-US" altLang="zh-CN" dirty="0"/>
              <a:t>EIA RS-232C</a:t>
            </a:r>
            <a:r>
              <a:rPr lang="zh-CN" altLang="en-US" dirty="0"/>
              <a:t>规定的</a:t>
            </a:r>
            <a:r>
              <a:rPr lang="en-US" altLang="zh-CN" dirty="0"/>
              <a:t>25</a:t>
            </a:r>
            <a:r>
              <a:rPr lang="zh-CN" altLang="en-US" dirty="0"/>
              <a:t>针插座，</a:t>
            </a:r>
            <a:r>
              <a:rPr lang="en-US" altLang="zh-CN" dirty="0"/>
              <a:t>X.21</a:t>
            </a:r>
            <a:r>
              <a:rPr lang="zh-CN" altLang="en-US" dirty="0"/>
              <a:t>协议中所用的</a:t>
            </a:r>
            <a:r>
              <a:rPr lang="en-US" altLang="zh-CN" dirty="0"/>
              <a:t>15</a:t>
            </a:r>
            <a:r>
              <a:rPr lang="zh-CN" altLang="en-US" dirty="0"/>
              <a:t>针插座。</a:t>
            </a:r>
            <a:br>
              <a:rPr lang="zh-CN" altLang="en-US" dirty="0"/>
            </a:b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06497"/>
          <p:cNvSpPr>
            <a:spLocks noGrp="1"/>
          </p:cNvSpPr>
          <p:nvPr>
            <p:ph type="title"/>
          </p:nvPr>
        </p:nvSpPr>
        <p:spPr>
          <a:ln/>
        </p:spPr>
        <p:txBody>
          <a:bodyPr anchor="ctr"/>
          <a:p>
            <a:endParaRPr lang="zh-CN" dirty="0"/>
          </a:p>
        </p:txBody>
      </p:sp>
      <p:sp>
        <p:nvSpPr>
          <p:cNvPr id="87042" name="文本占位符 106498"/>
          <p:cNvSpPr>
            <a:spLocks noGrp="1"/>
          </p:cNvSpPr>
          <p:nvPr>
            <p:ph idx="1"/>
          </p:nvPr>
        </p:nvSpPr>
        <p:spPr>
          <a:ln/>
        </p:spPr>
        <p:txBody>
          <a:bodyPr anchor="t"/>
          <a:p>
            <a:pPr>
              <a:buNone/>
            </a:pPr>
            <a:r>
              <a:rPr lang="en-US" altLang="zh-CN" dirty="0"/>
              <a:t>2</a:t>
            </a:r>
            <a:r>
              <a:rPr lang="zh-CN" altLang="en-US" dirty="0"/>
              <a:t>）电气特性</a:t>
            </a:r>
            <a:br>
              <a:rPr lang="zh-CN" altLang="en-US" dirty="0"/>
            </a:br>
            <a:r>
              <a:rPr lang="en-US" altLang="zh-CN" dirty="0"/>
              <a:t>    </a:t>
            </a:r>
            <a:r>
              <a:rPr lang="zh-CN" altLang="en-US" dirty="0"/>
              <a:t>规定了在物理连接上传输二进制位流时线路上信号电压高低、阻抗匹配情况、传输率和距离的限制等。</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08545"/>
          <p:cNvSpPr>
            <a:spLocks noGrp="1"/>
          </p:cNvSpPr>
          <p:nvPr>
            <p:ph type="title"/>
          </p:nvPr>
        </p:nvSpPr>
        <p:spPr>
          <a:ln/>
        </p:spPr>
        <p:txBody>
          <a:bodyPr anchor="ctr"/>
          <a:p>
            <a:endParaRPr lang="zh-CN" dirty="0"/>
          </a:p>
        </p:txBody>
      </p:sp>
      <p:sp>
        <p:nvSpPr>
          <p:cNvPr id="89090" name="文本占位符 108546"/>
          <p:cNvSpPr>
            <a:spLocks noGrp="1"/>
          </p:cNvSpPr>
          <p:nvPr>
            <p:ph idx="1"/>
          </p:nvPr>
        </p:nvSpPr>
        <p:spPr>
          <a:ln/>
        </p:spPr>
        <p:txBody>
          <a:bodyPr anchor="t"/>
          <a:p>
            <a:pPr>
              <a:buNone/>
            </a:pPr>
            <a:r>
              <a:rPr lang="en-US" altLang="zh-CN" dirty="0"/>
              <a:t> 3</a:t>
            </a:r>
            <a:r>
              <a:rPr lang="zh-CN" altLang="en-US" dirty="0"/>
              <a:t>）功能特性</a:t>
            </a:r>
            <a:br>
              <a:rPr lang="zh-CN" altLang="en-US" dirty="0"/>
            </a:br>
            <a:r>
              <a:rPr lang="en-US" altLang="zh-CN" dirty="0"/>
              <a:t>   </a:t>
            </a:r>
            <a:r>
              <a:rPr lang="zh-CN" altLang="en-US" dirty="0"/>
              <a:t>规定了物理接口上各条信号线的功能分配和确切定义。物理接口上的信号线一般可以分为：数据线、控制线、定时线和地线。</a:t>
            </a:r>
            <a:br>
              <a:rPr lang="zh-CN" altLang="en-US" dirty="0"/>
            </a:b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29697"/>
          <p:cNvSpPr>
            <a:spLocks noGrp="1"/>
          </p:cNvSpPr>
          <p:nvPr>
            <p:ph type="title"/>
          </p:nvPr>
        </p:nvSpPr>
        <p:spPr>
          <a:ln/>
        </p:spPr>
        <p:txBody>
          <a:bodyPr anchor="ctr"/>
          <a:p>
            <a:endParaRPr lang="zh-CN" dirty="0"/>
          </a:p>
        </p:txBody>
      </p:sp>
      <p:sp>
        <p:nvSpPr>
          <p:cNvPr id="12290" name="文本占位符 29698"/>
          <p:cNvSpPr>
            <a:spLocks noGrp="1"/>
          </p:cNvSpPr>
          <p:nvPr>
            <p:ph idx="1"/>
          </p:nvPr>
        </p:nvSpPr>
        <p:spPr>
          <a:ln/>
        </p:spPr>
        <p:txBody>
          <a:bodyPr anchor="t"/>
          <a:p>
            <a:pPr>
              <a:lnSpc>
                <a:spcPct val="80000"/>
              </a:lnSpc>
              <a:buNone/>
            </a:pPr>
            <a:r>
              <a:rPr lang="en-US" altLang="zh-CN" sz="2800" dirty="0"/>
              <a:t>  2 </a:t>
            </a:r>
            <a:r>
              <a:rPr lang="zh-CN" altLang="en-US" sz="2800" dirty="0"/>
              <a:t>．局域网的基本组成与结构 </a:t>
            </a:r>
            <a:br>
              <a:rPr lang="zh-CN" altLang="en-US" sz="2800" dirty="0"/>
            </a:br>
            <a:r>
              <a:rPr lang="en-US" altLang="zh-CN" sz="2800" dirty="0"/>
              <a:t>    </a:t>
            </a:r>
            <a:r>
              <a:rPr lang="zh-CN" altLang="en-US" sz="2800" dirty="0"/>
              <a:t>局域网的基本组成与广域网相似，但由于局域网的覆盖范围与规模较小，故有些方面与广域网不同。例如，局域网没有通信处理机，通信处理功能由网卡实现。</a:t>
            </a:r>
            <a:endParaRPr lang="zh-CN" altLang="en-US" sz="2800" dirty="0"/>
          </a:p>
          <a:p>
            <a:pPr>
              <a:lnSpc>
                <a:spcPct val="80000"/>
              </a:lnSpc>
              <a:buNone/>
            </a:pPr>
            <a:r>
              <a:rPr lang="zh-CN" altLang="en-US" sz="2800" dirty="0"/>
              <a:t> </a:t>
            </a:r>
            <a:r>
              <a:rPr lang="en-US" altLang="zh-CN" sz="2800" dirty="0"/>
              <a:t>  (1) </a:t>
            </a:r>
            <a:r>
              <a:rPr lang="zh-CN" altLang="en-US" sz="2800" dirty="0"/>
              <a:t>服务器</a:t>
            </a:r>
            <a:r>
              <a:rPr lang="en-US" altLang="zh-CN" sz="2800"/>
              <a:t>( Server ) </a:t>
            </a:r>
            <a:endParaRPr lang="en-US" altLang="zh-CN" sz="2800"/>
          </a:p>
          <a:p>
            <a:pPr>
              <a:lnSpc>
                <a:spcPct val="80000"/>
              </a:lnSpc>
              <a:buNone/>
            </a:pPr>
            <a:r>
              <a:rPr lang="en-US" altLang="zh-CN" sz="2800" dirty="0"/>
              <a:t>   (2) </a:t>
            </a:r>
            <a:r>
              <a:rPr lang="zh-CN" altLang="en-US" sz="2800" dirty="0"/>
              <a:t>客户机</a:t>
            </a:r>
            <a:r>
              <a:rPr lang="en-US" altLang="zh-CN" sz="2800"/>
              <a:t>( Client ) </a:t>
            </a:r>
            <a:endParaRPr lang="en-US" altLang="zh-CN" sz="2800"/>
          </a:p>
          <a:p>
            <a:pPr>
              <a:lnSpc>
                <a:spcPct val="80000"/>
              </a:lnSpc>
              <a:buNone/>
            </a:pPr>
            <a:r>
              <a:rPr lang="en-US" altLang="zh-CN" sz="2800" dirty="0"/>
              <a:t>   (4) </a:t>
            </a:r>
            <a:r>
              <a:rPr lang="zh-CN" altLang="en-US" sz="2800" dirty="0"/>
              <a:t>网络设备与网络介质</a:t>
            </a:r>
            <a:endParaRPr lang="zh-CN" altLang="en-US" sz="2800" dirty="0"/>
          </a:p>
          <a:p>
            <a:pPr>
              <a:lnSpc>
                <a:spcPct val="80000"/>
              </a:lnSpc>
              <a:buNone/>
            </a:pPr>
            <a:r>
              <a:rPr lang="zh-CN" altLang="en-US" sz="2800" dirty="0"/>
              <a:t>   </a:t>
            </a:r>
            <a:r>
              <a:rPr lang="en-US" altLang="zh-CN" sz="2800" dirty="0"/>
              <a:t>(5) </a:t>
            </a:r>
            <a:r>
              <a:rPr lang="zh-CN" altLang="en-US" sz="2800" dirty="0"/>
              <a:t>网络软件 </a:t>
            </a:r>
            <a:r>
              <a:rPr lang="en-US" altLang="zh-CN" sz="2800"/>
              <a:t>    </a:t>
            </a:r>
            <a:endParaRPr lang="en-US" altLang="zh-CN" sz="2800"/>
          </a:p>
          <a:p>
            <a:pPr>
              <a:lnSpc>
                <a:spcPct val="80000"/>
              </a:lnSpc>
              <a:buNone/>
            </a:pPr>
            <a:endParaRPr lang="en-US" altLang="zh-CN"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09569"/>
          <p:cNvSpPr>
            <a:spLocks noGrp="1"/>
          </p:cNvSpPr>
          <p:nvPr>
            <p:ph type="title"/>
          </p:nvPr>
        </p:nvSpPr>
        <p:spPr>
          <a:ln/>
        </p:spPr>
        <p:txBody>
          <a:bodyPr anchor="ctr"/>
          <a:p>
            <a:endParaRPr lang="zh-CN" dirty="0"/>
          </a:p>
        </p:txBody>
      </p:sp>
      <p:sp>
        <p:nvSpPr>
          <p:cNvPr id="90114" name="文本占位符 109570"/>
          <p:cNvSpPr>
            <a:spLocks noGrp="1"/>
          </p:cNvSpPr>
          <p:nvPr>
            <p:ph idx="1"/>
          </p:nvPr>
        </p:nvSpPr>
        <p:spPr>
          <a:ln/>
        </p:spPr>
        <p:txBody>
          <a:bodyPr anchor="t"/>
          <a:p>
            <a:pPr>
              <a:buNone/>
            </a:pPr>
            <a:r>
              <a:rPr lang="en-US" altLang="zh-CN" dirty="0"/>
              <a:t>4</a:t>
            </a:r>
            <a:r>
              <a:rPr lang="zh-CN" altLang="en-US" dirty="0"/>
              <a:t>）规程特性</a:t>
            </a:r>
            <a:br>
              <a:rPr lang="zh-CN" altLang="en-US" dirty="0"/>
            </a:br>
            <a:r>
              <a:rPr lang="en-US" altLang="zh-CN" dirty="0"/>
              <a:t>    </a:t>
            </a:r>
            <a:r>
              <a:rPr lang="zh-CN" altLang="en-US" dirty="0"/>
              <a:t>定义了利用信号线进行二进制位流传输的一组操作过程，即各信号线的工作的规则和先后顺序。</a:t>
            </a:r>
            <a:br>
              <a:rPr lang="zh-CN" altLang="en-US" dirty="0"/>
            </a:b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10593"/>
          <p:cNvSpPr>
            <a:spLocks noGrp="1"/>
          </p:cNvSpPr>
          <p:nvPr>
            <p:ph type="title"/>
          </p:nvPr>
        </p:nvSpPr>
        <p:spPr>
          <a:ln/>
        </p:spPr>
        <p:txBody>
          <a:bodyPr anchor="ctr"/>
          <a:p>
            <a:endParaRPr lang="zh-CN" dirty="0"/>
          </a:p>
        </p:txBody>
      </p:sp>
      <p:sp>
        <p:nvSpPr>
          <p:cNvPr id="91138" name="文本占位符 110594"/>
          <p:cNvSpPr>
            <a:spLocks noGrp="1"/>
          </p:cNvSpPr>
          <p:nvPr>
            <p:ph idx="1"/>
          </p:nvPr>
        </p:nvSpPr>
        <p:spPr>
          <a:xfrm>
            <a:off x="457200" y="1981200"/>
            <a:ext cx="8229600" cy="4648200"/>
          </a:xfrm>
          <a:ln/>
        </p:spPr>
        <p:txBody>
          <a:bodyPr anchor="t"/>
          <a:p>
            <a:pPr>
              <a:buNone/>
            </a:pPr>
            <a:r>
              <a:rPr lang="en-US" altLang="zh-CN" dirty="0"/>
              <a:t>2.</a:t>
            </a:r>
            <a:r>
              <a:rPr lang="zh-CN" altLang="en-US" dirty="0"/>
              <a:t>数据链路层</a:t>
            </a:r>
            <a:endParaRPr lang="zh-CN" altLang="en-US" dirty="0"/>
          </a:p>
          <a:p>
            <a:pPr>
              <a:buNone/>
            </a:pPr>
            <a:r>
              <a:rPr lang="en-US" altLang="zh-CN" dirty="0"/>
              <a:t> 1</a:t>
            </a:r>
            <a:r>
              <a:rPr lang="zh-CN" altLang="en-US" dirty="0"/>
              <a:t>）帧传输和帧同步</a:t>
            </a:r>
            <a:br>
              <a:rPr lang="zh-CN" altLang="en-US" dirty="0"/>
            </a:br>
            <a:r>
              <a:rPr lang="en-US" altLang="zh-CN" dirty="0"/>
              <a:t>    </a:t>
            </a:r>
            <a:r>
              <a:rPr lang="zh-CN" altLang="en-US" dirty="0"/>
              <a:t>帧是具有一定长度和格式的信息块，是数据链路层的传输单位。</a:t>
            </a:r>
            <a:endParaRPr lang="zh-CN" altLang="en-US" dirty="0"/>
          </a:p>
          <a:p>
            <a:pPr>
              <a:buNone/>
            </a:pPr>
            <a:r>
              <a:rPr lang="zh-CN" altLang="en-US" dirty="0"/>
              <a:t> </a:t>
            </a:r>
            <a:r>
              <a:rPr lang="en-US" altLang="zh-CN" dirty="0"/>
              <a:t>2</a:t>
            </a:r>
            <a:r>
              <a:rPr lang="zh-CN" altLang="en-US" dirty="0"/>
              <a:t>）差错与流量控制</a:t>
            </a:r>
            <a:endParaRPr lang="zh-CN" altLang="en-US" dirty="0"/>
          </a:p>
          <a:p>
            <a:pPr>
              <a:buNone/>
            </a:pPr>
            <a:r>
              <a:rPr lang="zh-CN" altLang="en-US" dirty="0"/>
              <a:t> </a:t>
            </a:r>
            <a:r>
              <a:rPr lang="en-US" altLang="zh-CN" dirty="0"/>
              <a:t>3</a:t>
            </a:r>
            <a:r>
              <a:rPr lang="zh-CN" altLang="en-US" dirty="0"/>
              <a:t>）数据链路管理</a:t>
            </a:r>
            <a:br>
              <a:rPr lang="zh-CN" altLang="en-US" dirty="0"/>
            </a:br>
            <a:r>
              <a:rPr lang="zh-CN" altLang="en-US" dirty="0"/>
              <a:t>检测到不可纠正错误的平均时间、漏检差错率、传输延迟和吞吐量等 </a:t>
            </a:r>
            <a:endParaRPr lang="zh-CN" altLang="en-US" dirty="0"/>
          </a:p>
          <a:p>
            <a:pPr>
              <a:buNone/>
            </a:pP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14689"/>
          <p:cNvSpPr>
            <a:spLocks noGrp="1"/>
          </p:cNvSpPr>
          <p:nvPr>
            <p:ph type="title"/>
          </p:nvPr>
        </p:nvSpPr>
        <p:spPr>
          <a:ln/>
        </p:spPr>
        <p:txBody>
          <a:bodyPr anchor="ctr"/>
          <a:p>
            <a:endParaRPr lang="zh-CN" dirty="0"/>
          </a:p>
        </p:txBody>
      </p:sp>
      <p:sp>
        <p:nvSpPr>
          <p:cNvPr id="92162" name="文本占位符 114690"/>
          <p:cNvSpPr>
            <a:spLocks noGrp="1"/>
          </p:cNvSpPr>
          <p:nvPr>
            <p:ph idx="1"/>
          </p:nvPr>
        </p:nvSpPr>
        <p:spPr>
          <a:ln/>
        </p:spPr>
        <p:txBody>
          <a:bodyPr anchor="t"/>
          <a:p>
            <a:pPr>
              <a:buNone/>
            </a:pPr>
            <a:r>
              <a:rPr lang="en-US" altLang="zh-CN" dirty="0"/>
              <a:t>HDLC</a:t>
            </a:r>
            <a:r>
              <a:rPr lang="zh-CN" altLang="en-US" dirty="0"/>
              <a:t>的帧格式 </a:t>
            </a:r>
            <a:endParaRPr lang="zh-CN" altLang="en-US" dirty="0"/>
          </a:p>
        </p:txBody>
      </p:sp>
      <p:pic>
        <p:nvPicPr>
          <p:cNvPr id="92163" name="图片 114691" descr="p9"/>
          <p:cNvPicPr>
            <a:picLocks noChangeAspect="1"/>
          </p:cNvPicPr>
          <p:nvPr/>
        </p:nvPicPr>
        <p:blipFill>
          <a:blip r:embed="rId1"/>
          <a:stretch>
            <a:fillRect/>
          </a:stretch>
        </p:blipFill>
        <p:spPr>
          <a:xfrm>
            <a:off x="685800" y="3429000"/>
            <a:ext cx="7772400" cy="1177925"/>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12641"/>
          <p:cNvSpPr>
            <a:spLocks noGrp="1"/>
          </p:cNvSpPr>
          <p:nvPr>
            <p:ph type="title"/>
          </p:nvPr>
        </p:nvSpPr>
        <p:spPr>
          <a:ln/>
        </p:spPr>
        <p:txBody>
          <a:bodyPr anchor="ctr"/>
          <a:p>
            <a:endParaRPr lang="zh-CN" dirty="0"/>
          </a:p>
        </p:txBody>
      </p:sp>
      <p:sp>
        <p:nvSpPr>
          <p:cNvPr id="112643" name="文本占位符 112642"/>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3200" b="0" i="0" u="none" strike="noStrike" kern="1200" cap="none" spc="0" normalizeH="0" baseline="0" noProof="1" dirty="0">
                <a:solidFill>
                  <a:schemeClr val="tx1"/>
                </a:solidFill>
                <a:latin typeface="+mn-lt"/>
                <a:ea typeface="+mn-ea"/>
                <a:cs typeface="+mn-cs"/>
              </a:rPr>
              <a:t>3.</a:t>
            </a:r>
            <a:r>
              <a:rPr kumimoji="0" lang="zh-CN" altLang="en-US" sz="3200" b="0" i="0" u="none" strike="noStrike" kern="1200" cap="none" spc="0" normalizeH="0" baseline="0" noProof="1" dirty="0">
                <a:solidFill>
                  <a:schemeClr val="tx1"/>
                </a:solidFill>
                <a:latin typeface="+mn-lt"/>
                <a:ea typeface="+mn-ea"/>
                <a:cs typeface="+mn-cs"/>
              </a:rPr>
              <a:t>网络层</a:t>
            </a:r>
            <a:endParaRPr kumimoji="0" lang="zh-CN" altLang="en-US" sz="32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mn-lt"/>
                <a:ea typeface="+mn-ea"/>
                <a:cs typeface="+mn-cs"/>
              </a:rPr>
              <a:t>选择最佳的路由。提供面向连接的服务和无连接的服务。</a:t>
            </a:r>
            <a:endPar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3200" b="0" i="0" u="none" strike="noStrike" kern="1200" cap="none" spc="0" normalizeH="0" baseline="0" noProof="1" dirty="0">
                <a:solidFill>
                  <a:schemeClr val="tx1"/>
                </a:solidFill>
                <a:effectLst>
                  <a:outerShdw blurRad="38100" dist="38100" dir="2700000">
                    <a:srgbClr val="C0C0C0"/>
                  </a:outerShdw>
                </a:effectLst>
                <a:latin typeface="+mn-lt"/>
                <a:ea typeface="+mn-ea"/>
                <a:cs typeface="+mn-cs"/>
              </a:rPr>
              <a:t>4.</a:t>
            </a:r>
            <a:r>
              <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mn-lt"/>
                <a:ea typeface="+mn-ea"/>
                <a:cs typeface="+mn-cs"/>
              </a:rPr>
              <a:t>传输层</a:t>
            </a:r>
            <a:endPar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mn-lt"/>
                <a:ea typeface="+mn-ea"/>
                <a:cs typeface="+mn-cs"/>
              </a:rPr>
              <a:t>向会话层提供独立于网络层的传送服务和可靠的透明数据传送。</a:t>
            </a:r>
            <a:br>
              <a:rPr lang="zh-CN" altLang="en-US" dirty="0">
                <a:effectLst>
                  <a:outerShdw blurRad="38100" dist="38100" dir="2700000">
                    <a:srgbClr val="C0C0C0"/>
                  </a:outerShdw>
                </a:effectLst>
              </a:rPr>
            </a:br>
            <a:endParaRPr kumimoji="0" lang="zh-CN" altLang="en-US" sz="3200" b="0" i="0" u="none" strike="noStrike" kern="1200" cap="none" spc="0" normalizeH="0" baseline="0" noProof="1" dirty="0">
              <a:solidFill>
                <a:schemeClr val="tx1"/>
              </a:solidFill>
              <a:effectLst>
                <a:outerShdw blurRad="38100" dist="38100" dir="2700000">
                  <a:srgbClr val="C0C0C0"/>
                </a:outerShdw>
              </a:effectLst>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13665"/>
          <p:cNvSpPr>
            <a:spLocks noGrp="1"/>
          </p:cNvSpPr>
          <p:nvPr>
            <p:ph type="title"/>
          </p:nvPr>
        </p:nvSpPr>
        <p:spPr>
          <a:ln/>
        </p:spPr>
        <p:txBody>
          <a:bodyPr anchor="ctr"/>
          <a:p>
            <a:endParaRPr lang="zh-CN" dirty="0"/>
          </a:p>
        </p:txBody>
      </p:sp>
      <p:sp>
        <p:nvSpPr>
          <p:cNvPr id="94210" name="文本占位符 113666"/>
          <p:cNvSpPr>
            <a:spLocks noGrp="1"/>
          </p:cNvSpPr>
          <p:nvPr>
            <p:ph idx="1"/>
          </p:nvPr>
        </p:nvSpPr>
        <p:spPr>
          <a:xfrm>
            <a:off x="457200" y="1981200"/>
            <a:ext cx="8229600" cy="4876800"/>
          </a:xfrm>
          <a:ln/>
        </p:spPr>
        <p:txBody>
          <a:bodyPr anchor="t"/>
          <a:p>
            <a:pPr>
              <a:buNone/>
            </a:pPr>
            <a:r>
              <a:rPr lang="en-US" altLang="zh-CN" sz="2800" dirty="0"/>
              <a:t>5.</a:t>
            </a:r>
            <a:r>
              <a:rPr lang="zh-CN" altLang="en-US" sz="2800" dirty="0"/>
              <a:t>会话层        </a:t>
            </a:r>
            <a:endParaRPr lang="zh-CN" altLang="en-US" sz="2800" dirty="0"/>
          </a:p>
          <a:p>
            <a:pPr>
              <a:buNone/>
            </a:pPr>
            <a:r>
              <a:rPr lang="zh-CN" altLang="en-US" sz="2800" dirty="0"/>
              <a:t>       </a:t>
            </a:r>
            <a:r>
              <a:rPr lang="en-US" altLang="zh-CN" sz="2800" dirty="0"/>
              <a:t>(1)</a:t>
            </a:r>
            <a:r>
              <a:rPr lang="zh-CN" altLang="en-US" sz="2800" dirty="0"/>
              <a:t>利用</a:t>
            </a:r>
            <a:r>
              <a:rPr lang="zh-CN" altLang="en-US" sz="2800" dirty="0">
                <a:hlinkClick r:id="rId1"/>
              </a:rPr>
              <a:t>令牌技术</a:t>
            </a:r>
            <a:r>
              <a:rPr lang="zh-CN" altLang="en-US" sz="2800" dirty="0"/>
              <a:t>来保证数据交换、会话同步的有序性；拥有令牌的一方可以发送数据，或者执行其它动作；令牌可以被申请和转让；</a:t>
            </a:r>
            <a:br>
              <a:rPr lang="zh-CN" altLang="en-US" sz="2800" dirty="0"/>
            </a:br>
            <a:r>
              <a:rPr lang="en-US" altLang="zh-CN" sz="2800" dirty="0"/>
              <a:t>    (2)</a:t>
            </a:r>
            <a:r>
              <a:rPr lang="zh-CN" altLang="en-US" sz="2800" dirty="0"/>
              <a:t>利用</a:t>
            </a:r>
            <a:r>
              <a:rPr lang="zh-CN" altLang="en-US" sz="2800" dirty="0">
                <a:hlinkClick r:id="rId1"/>
              </a:rPr>
              <a:t>活动和同步技术</a:t>
            </a:r>
            <a:r>
              <a:rPr lang="zh-CN" altLang="en-US" sz="2800" dirty="0"/>
              <a:t>来保证用户数据的完整性；并让用户知道整个交换的过程；</a:t>
            </a:r>
            <a:br>
              <a:rPr lang="zh-CN" altLang="en-US" sz="2800" dirty="0"/>
            </a:br>
            <a:r>
              <a:rPr lang="en-US" altLang="zh-CN" sz="2800" dirty="0"/>
              <a:t>    (3)</a:t>
            </a:r>
            <a:r>
              <a:rPr lang="zh-CN" altLang="en-US" sz="2800" dirty="0"/>
              <a:t>利用</a:t>
            </a:r>
            <a:r>
              <a:rPr lang="zh-CN" altLang="en-US" sz="2800" dirty="0">
                <a:hlinkClick r:id="rId2"/>
              </a:rPr>
              <a:t>分段和拼接技术</a:t>
            </a:r>
            <a:r>
              <a:rPr lang="zh-CN" altLang="en-US" sz="2800" dirty="0"/>
              <a:t>来提高数据交换的效率；多块用户数据可以合并在一起进行传输；</a:t>
            </a:r>
            <a:br>
              <a:rPr lang="zh-CN" altLang="en-US" sz="2800" dirty="0"/>
            </a:br>
            <a:endParaRPr lang="zh-CN" altLang="en-US"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15713"/>
          <p:cNvSpPr>
            <a:spLocks noGrp="1"/>
          </p:cNvSpPr>
          <p:nvPr>
            <p:ph type="title"/>
          </p:nvPr>
        </p:nvSpPr>
        <p:spPr>
          <a:ln/>
        </p:spPr>
        <p:txBody>
          <a:bodyPr anchor="ctr"/>
          <a:p>
            <a:endParaRPr lang="zh-CN" dirty="0"/>
          </a:p>
        </p:txBody>
      </p:sp>
      <p:sp>
        <p:nvSpPr>
          <p:cNvPr id="95234" name="文本占位符 115714"/>
          <p:cNvSpPr>
            <a:spLocks noGrp="1"/>
          </p:cNvSpPr>
          <p:nvPr>
            <p:ph idx="1"/>
          </p:nvPr>
        </p:nvSpPr>
        <p:spPr>
          <a:xfrm>
            <a:off x="457200" y="1981200"/>
            <a:ext cx="8229600" cy="4876800"/>
          </a:xfrm>
          <a:ln/>
        </p:spPr>
        <p:txBody>
          <a:bodyPr anchor="t"/>
          <a:p>
            <a:pPr>
              <a:buNone/>
            </a:pPr>
            <a:r>
              <a:rPr lang="en-US" altLang="zh-CN" sz="2800" dirty="0"/>
              <a:t>6.</a:t>
            </a:r>
            <a:r>
              <a:rPr lang="zh-CN" altLang="en-US" sz="2800" dirty="0"/>
              <a:t>表示层</a:t>
            </a:r>
            <a:endParaRPr lang="zh-CN" altLang="en-US" sz="2800" dirty="0"/>
          </a:p>
          <a:p>
            <a:pPr>
              <a:buNone/>
            </a:pPr>
            <a:r>
              <a:rPr lang="en-US" altLang="zh-CN" sz="2800" dirty="0"/>
              <a:t>1</a:t>
            </a:r>
            <a:r>
              <a:rPr lang="zh-CN" altLang="en-US" sz="2800" dirty="0"/>
              <a:t>）数据转换</a:t>
            </a:r>
            <a:endParaRPr lang="zh-CN" altLang="en-US" sz="2800" dirty="0"/>
          </a:p>
          <a:p>
            <a:pPr>
              <a:buNone/>
            </a:pPr>
            <a:r>
              <a:rPr lang="en-US" altLang="zh-CN" sz="2800" dirty="0"/>
              <a:t>2</a:t>
            </a:r>
            <a:r>
              <a:rPr lang="zh-CN" altLang="en-US" sz="2800" dirty="0"/>
              <a:t>）数据压缩</a:t>
            </a:r>
            <a:endParaRPr lang="zh-CN" altLang="en-US" sz="2800" dirty="0"/>
          </a:p>
          <a:p>
            <a:pPr>
              <a:buNone/>
            </a:pPr>
            <a:r>
              <a:rPr lang="en-US" altLang="zh-CN" sz="2800" dirty="0"/>
              <a:t>3</a:t>
            </a:r>
            <a:r>
              <a:rPr lang="zh-CN" altLang="en-US" sz="2800" dirty="0"/>
              <a:t>）数据加密</a:t>
            </a:r>
            <a:endParaRPr lang="zh-CN" altLang="en-US" sz="2800" dirty="0"/>
          </a:p>
          <a:p>
            <a:pPr>
              <a:buNone/>
            </a:pPr>
            <a:r>
              <a:rPr lang="en-US" altLang="zh-CN" sz="2800" dirty="0"/>
              <a:t>7.</a:t>
            </a:r>
            <a:r>
              <a:rPr lang="zh-CN" altLang="en-US" sz="2800" dirty="0"/>
              <a:t>应用层</a:t>
            </a:r>
            <a:endParaRPr lang="zh-CN" altLang="en-US" sz="2800" dirty="0"/>
          </a:p>
          <a:p>
            <a:pPr>
              <a:buNone/>
            </a:pPr>
            <a:r>
              <a:rPr lang="zh-CN" altLang="en-US" sz="2800" dirty="0"/>
              <a:t>是</a:t>
            </a:r>
            <a:r>
              <a:rPr lang="en-US" altLang="zh-CN" sz="2800" dirty="0"/>
              <a:t>OSI</a:t>
            </a:r>
            <a:r>
              <a:rPr lang="zh-CN" altLang="en-US" sz="2800" dirty="0"/>
              <a:t>的最高层，也是用户访问网络的接口层，是直接面向用户的。在</a:t>
            </a:r>
            <a:r>
              <a:rPr lang="en-US" altLang="zh-CN" sz="2800" dirty="0"/>
              <a:t>OSI</a:t>
            </a:r>
            <a:r>
              <a:rPr lang="zh-CN" altLang="en-US" sz="2800" dirty="0"/>
              <a:t>环境下，为用户提供各种网络服务。例如电子邮件、文件传输、虚拟终端、远程登录等。</a:t>
            </a:r>
            <a:br>
              <a:rPr lang="zh-CN" altLang="en-US" sz="2800" dirty="0"/>
            </a:br>
            <a:endParaRPr lang="zh-CN" alt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6257" name="Picture 4" descr="1"/>
          <p:cNvPicPr>
            <a:picLocks noGrp="1" noChangeAspect="1"/>
          </p:cNvPicPr>
          <p:nvPr>
            <p:ph idx="4294967295"/>
          </p:nvPr>
        </p:nvPicPr>
        <p:blipFill>
          <a:blip r:embed="rId1"/>
          <a:stretch>
            <a:fillRect/>
          </a:stretch>
        </p:blipFill>
        <p:spPr>
          <a:xfrm>
            <a:off x="457200" y="1828800"/>
            <a:ext cx="8132763" cy="4268788"/>
          </a:xfrm>
          <a:ln/>
        </p:spPr>
      </p:pic>
      <p:sp>
        <p:nvSpPr>
          <p:cNvPr id="96258" name="Text Box 7"/>
          <p:cNvSpPr txBox="1"/>
          <p:nvPr/>
        </p:nvSpPr>
        <p:spPr>
          <a:xfrm>
            <a:off x="549275" y="1916113"/>
            <a:ext cx="782638" cy="3865562"/>
          </a:xfrm>
          <a:prstGeom prst="rect">
            <a:avLst/>
          </a:prstGeom>
          <a:noFill/>
          <a:ln w="9525">
            <a:noFill/>
          </a:ln>
        </p:spPr>
        <p:txBody>
          <a:bodyPr lIns="54000" rIns="54000" anchor="t"/>
          <a:p>
            <a:pPr algn="ctr" eaLnBrk="0" hangingPunct="0">
              <a:lnSpc>
                <a:spcPct val="130000"/>
              </a:lnSpc>
            </a:pPr>
            <a:r>
              <a:rPr lang="zh-CN" altLang="en-US" sz="1600" dirty="0">
                <a:latin typeface="Times New Roman" panose="02020603050405020304" pitchFamily="18" charset="0"/>
                <a:ea typeface="宋体" panose="02010600030101010101" pitchFamily="2" charset="-122"/>
              </a:rPr>
              <a:t>交换单元名称</a:t>
            </a:r>
            <a:endParaRPr lang="zh-CN" altLang="en-US" sz="1600" dirty="0">
              <a:latin typeface="Times New Roman" panose="02020603050405020304" pitchFamily="18" charset="0"/>
              <a:ea typeface="宋体" panose="02010600030101010101" pitchFamily="2" charset="-122"/>
            </a:endParaRPr>
          </a:p>
          <a:p>
            <a:pPr algn="ctr" eaLnBrk="0" hangingPunct="0">
              <a:lnSpc>
                <a:spcPct val="130000"/>
              </a:lnSpc>
              <a:spcAft>
                <a:spcPts val="1200"/>
              </a:spcAft>
            </a:pPr>
            <a:r>
              <a:rPr lang="en-US" altLang="zh-CN" sz="1600">
                <a:latin typeface="Times New Roman" panose="02020603050405020304" pitchFamily="18" charset="0"/>
                <a:ea typeface="宋体" panose="02010600030101010101" pitchFamily="2" charset="-122"/>
              </a:rPr>
              <a:t>APDUP</a:t>
            </a:r>
            <a:endParaRPr lang="en-US" altLang="zh-CN" sz="1600">
              <a:latin typeface="Times New Roman" panose="02020603050405020304" pitchFamily="18" charset="0"/>
              <a:ea typeface="宋体" panose="02010600030101010101" pitchFamily="2" charset="-122"/>
            </a:endParaRPr>
          </a:p>
          <a:p>
            <a:pPr algn="ctr" eaLnBrk="0" hangingPunct="0">
              <a:lnSpc>
                <a:spcPct val="130000"/>
              </a:lnSpc>
              <a:spcAft>
                <a:spcPts val="1200"/>
              </a:spcAft>
            </a:pPr>
            <a:r>
              <a:rPr lang="en-US" altLang="zh-CN" sz="1600">
                <a:latin typeface="Times New Roman" panose="02020603050405020304" pitchFamily="18" charset="0"/>
                <a:ea typeface="宋体" panose="02010600030101010101" pitchFamily="2" charset="-122"/>
              </a:rPr>
              <a:t>PDU</a:t>
            </a:r>
            <a:endParaRPr lang="en-US" altLang="zh-CN" sz="1600">
              <a:latin typeface="Times New Roman" panose="02020603050405020304" pitchFamily="18" charset="0"/>
              <a:ea typeface="宋体" panose="02010600030101010101" pitchFamily="2" charset="-122"/>
            </a:endParaRPr>
          </a:p>
          <a:p>
            <a:pPr algn="ctr" eaLnBrk="0" hangingPunct="0">
              <a:lnSpc>
                <a:spcPct val="130000"/>
              </a:lnSpc>
              <a:spcAft>
                <a:spcPts val="1200"/>
              </a:spcAft>
            </a:pPr>
            <a:r>
              <a:rPr lang="en-US" altLang="zh-CN" sz="1600">
                <a:latin typeface="Times New Roman" panose="02020603050405020304" pitchFamily="18" charset="0"/>
                <a:ea typeface="宋体" panose="02010600030101010101" pitchFamily="2" charset="-122"/>
              </a:rPr>
              <a:t>SPDU</a:t>
            </a:r>
            <a:endParaRPr lang="en-US" altLang="zh-CN" sz="1600">
              <a:latin typeface="Times New Roman" panose="02020603050405020304" pitchFamily="18" charset="0"/>
              <a:ea typeface="宋体" panose="02010600030101010101" pitchFamily="2" charset="-122"/>
            </a:endParaRPr>
          </a:p>
          <a:p>
            <a:pPr algn="ctr" eaLnBrk="0" hangingPunct="0">
              <a:lnSpc>
                <a:spcPct val="130000"/>
              </a:lnSpc>
              <a:spcAft>
                <a:spcPts val="1200"/>
              </a:spcAft>
            </a:pPr>
            <a:r>
              <a:rPr lang="en-US" altLang="zh-CN" sz="1600">
                <a:latin typeface="Times New Roman" panose="02020603050405020304" pitchFamily="18" charset="0"/>
                <a:ea typeface="宋体" panose="02010600030101010101" pitchFamily="2" charset="-122"/>
              </a:rPr>
              <a:t>TPDU</a:t>
            </a:r>
            <a:endParaRPr lang="en-US" altLang="zh-CN" sz="1600">
              <a:latin typeface="Times New Roman" panose="02020603050405020304" pitchFamily="18" charset="0"/>
              <a:ea typeface="宋体" panose="02010600030101010101" pitchFamily="2" charset="-122"/>
            </a:endParaRPr>
          </a:p>
          <a:p>
            <a:pPr algn="ctr" eaLnBrk="0" hangingPunct="0">
              <a:lnSpc>
                <a:spcPct val="130000"/>
              </a:lnSpc>
              <a:spcAft>
                <a:spcPts val="1200"/>
              </a:spcAft>
            </a:pPr>
            <a:r>
              <a:rPr lang="zh-CN" altLang="en-US" sz="1600" dirty="0">
                <a:latin typeface="Times New Roman" panose="02020603050405020304" pitchFamily="18" charset="0"/>
                <a:ea typeface="宋体" panose="02010600030101010101" pitchFamily="2" charset="-122"/>
              </a:rPr>
              <a:t>分组</a:t>
            </a:r>
            <a:endParaRPr lang="zh-CN" altLang="en-US" sz="1600" dirty="0">
              <a:latin typeface="Times New Roman" panose="02020603050405020304" pitchFamily="18" charset="0"/>
              <a:ea typeface="宋体" panose="02010600030101010101" pitchFamily="2" charset="-122"/>
            </a:endParaRPr>
          </a:p>
          <a:p>
            <a:pPr algn="ctr" eaLnBrk="0" hangingPunct="0">
              <a:lnSpc>
                <a:spcPct val="130000"/>
              </a:lnSpc>
              <a:spcAft>
                <a:spcPts val="1200"/>
              </a:spcAft>
            </a:pPr>
            <a:r>
              <a:rPr lang="zh-CN" altLang="en-US" sz="1600" dirty="0">
                <a:latin typeface="Times New Roman" panose="02020603050405020304" pitchFamily="18" charset="0"/>
                <a:ea typeface="宋体" panose="02010600030101010101" pitchFamily="2" charset="-122"/>
              </a:rPr>
              <a:t>帧</a:t>
            </a:r>
            <a:endParaRPr lang="zh-CN" altLang="en-US" sz="1600" dirty="0">
              <a:latin typeface="Times New Roman" panose="02020603050405020304" pitchFamily="18" charset="0"/>
              <a:ea typeface="宋体" panose="02010600030101010101" pitchFamily="2" charset="-122"/>
            </a:endParaRPr>
          </a:p>
          <a:p>
            <a:pPr algn="ctr" eaLnBrk="0" hangingPunct="0">
              <a:lnSpc>
                <a:spcPct val="130000"/>
              </a:lnSpc>
              <a:spcAft>
                <a:spcPts val="1200"/>
              </a:spcAft>
            </a:pPr>
            <a:r>
              <a:rPr lang="zh-CN" altLang="en-US" sz="1600" dirty="0">
                <a:latin typeface="Times New Roman" panose="02020603050405020304" pitchFamily="18" charset="0"/>
                <a:ea typeface="宋体" panose="02010600030101010101" pitchFamily="2" charset="-122"/>
              </a:rPr>
              <a:t>比特</a:t>
            </a:r>
            <a:endParaRPr lang="zh-CN" altLang="en-US" sz="1600" dirty="0">
              <a:latin typeface="Times New Roman" panose="02020603050405020304" pitchFamily="18" charset="0"/>
              <a:ea typeface="宋体" panose="02010600030101010101" pitchFamily="2" charset="-122"/>
            </a:endParaRPr>
          </a:p>
        </p:txBody>
      </p:sp>
      <p:sp>
        <p:nvSpPr>
          <p:cNvPr id="96259" name="Rectangle 4"/>
          <p:cNvSpPr>
            <a:spLocks noRot="1"/>
          </p:cNvSpPr>
          <p:nvPr/>
        </p:nvSpPr>
        <p:spPr>
          <a:xfrm>
            <a:off x="539750" y="692150"/>
            <a:ext cx="7772400" cy="1143000"/>
          </a:xfrm>
          <a:prstGeom prst="rect">
            <a:avLst/>
          </a:prstGeom>
          <a:noFill/>
          <a:ln w="9525">
            <a:noFill/>
          </a:ln>
        </p:spPr>
        <p:txBody>
          <a:bodyPr anchor="ctr"/>
          <a:p>
            <a:pPr algn="ctr"/>
            <a:endParaRPr lang="zh-CN" sz="4400" dirty="0">
              <a:solidFill>
                <a:srgbClr val="006699"/>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16737"/>
          <p:cNvSpPr>
            <a:spLocks noGrp="1"/>
          </p:cNvSpPr>
          <p:nvPr>
            <p:ph type="title"/>
          </p:nvPr>
        </p:nvSpPr>
        <p:spPr>
          <a:ln/>
        </p:spPr>
        <p:txBody>
          <a:bodyPr anchor="ctr"/>
          <a:p>
            <a:r>
              <a:rPr lang="zh-CN" altLang="en-US" dirty="0"/>
              <a:t>第四章 计算机局域网概述</a:t>
            </a:r>
            <a:endParaRPr lang="zh-CN" altLang="en-US" dirty="0"/>
          </a:p>
        </p:txBody>
      </p:sp>
      <p:sp>
        <p:nvSpPr>
          <p:cNvPr id="97282" name="文本占位符 116738"/>
          <p:cNvSpPr>
            <a:spLocks noGrp="1"/>
          </p:cNvSpPr>
          <p:nvPr>
            <p:ph idx="1"/>
          </p:nvPr>
        </p:nvSpPr>
        <p:spPr>
          <a:xfrm>
            <a:off x="457200" y="1981200"/>
            <a:ext cx="8229600" cy="4648200"/>
          </a:xfrm>
          <a:ln/>
        </p:spPr>
        <p:txBody>
          <a:bodyPr anchor="t"/>
          <a:p>
            <a:pPr>
              <a:buNone/>
            </a:pPr>
            <a:r>
              <a:rPr lang="zh-CN" altLang="en-US" sz="2800" dirty="0"/>
              <a:t>第一节  局域网概述</a:t>
            </a:r>
            <a:endParaRPr lang="zh-CN" altLang="en-US" sz="2800" dirty="0"/>
          </a:p>
          <a:p>
            <a:pPr>
              <a:buNone/>
            </a:pPr>
            <a:r>
              <a:rPr lang="zh-CN" altLang="en-US" sz="2800" dirty="0"/>
              <a:t>一、局域网的特点</a:t>
            </a:r>
            <a:br>
              <a:rPr lang="zh-CN" altLang="en-US" sz="2800" dirty="0"/>
            </a:br>
            <a:r>
              <a:rPr lang="zh-CN" altLang="en-US" sz="2800" dirty="0"/>
              <a:t>局域网分布范围小，投资少，配置简单等，具有如下特点：</a:t>
            </a:r>
            <a:br>
              <a:rPr lang="zh-CN" altLang="en-US" sz="2800" dirty="0"/>
            </a:br>
            <a:r>
              <a:rPr lang="zh-CN" altLang="en-US" sz="2800" dirty="0"/>
              <a:t>　　</a:t>
            </a:r>
            <a:r>
              <a:rPr lang="en-US" altLang="zh-CN" sz="2800" dirty="0"/>
              <a:t>1</a:t>
            </a:r>
            <a:r>
              <a:rPr lang="zh-CN" altLang="en-US" sz="2800" dirty="0"/>
              <a:t>．传输速率高：一般为</a:t>
            </a:r>
            <a:r>
              <a:rPr lang="en-US" altLang="zh-CN" sz="2800" dirty="0"/>
              <a:t>1Mbps--20Mbps</a:t>
            </a:r>
            <a:r>
              <a:rPr lang="zh-CN" altLang="en-US" sz="2800" dirty="0"/>
              <a:t>，光纤高速网可达</a:t>
            </a:r>
            <a:r>
              <a:rPr lang="en-US" altLang="zh-CN" sz="2800" dirty="0"/>
              <a:t>100Mbps</a:t>
            </a:r>
            <a:r>
              <a:rPr lang="zh-CN" altLang="en-US" sz="2800" dirty="0"/>
              <a:t>，</a:t>
            </a:r>
            <a:r>
              <a:rPr lang="en-US" altLang="zh-CN" sz="2800" dirty="0"/>
              <a:t>1000MbpS</a:t>
            </a:r>
            <a:br>
              <a:rPr lang="en-US" altLang="zh-CN" sz="2800" dirty="0"/>
            </a:br>
            <a:r>
              <a:rPr lang="zh-CN" altLang="en-US" sz="2800" dirty="0"/>
              <a:t>　　</a:t>
            </a:r>
            <a:r>
              <a:rPr lang="en-US" altLang="zh-CN" sz="2800" dirty="0"/>
              <a:t>2</a:t>
            </a:r>
            <a:r>
              <a:rPr lang="zh-CN" altLang="en-US" sz="2800" dirty="0"/>
              <a:t>．支持传输介质种类多。</a:t>
            </a:r>
            <a:br>
              <a:rPr lang="zh-CN" altLang="en-US" sz="2800" dirty="0"/>
            </a:br>
            <a:r>
              <a:rPr lang="zh-CN" altLang="en-US" sz="2800" dirty="0"/>
              <a:t>　　</a:t>
            </a:r>
            <a:r>
              <a:rPr lang="en-US" altLang="zh-CN" sz="2800" dirty="0"/>
              <a:t>3</a:t>
            </a:r>
            <a:r>
              <a:rPr lang="zh-CN" altLang="en-US" sz="2800" dirty="0"/>
              <a:t>．通信处理一般由网卡完成。</a:t>
            </a:r>
            <a:br>
              <a:rPr lang="zh-CN" altLang="en-US" sz="2800" dirty="0"/>
            </a:br>
            <a:r>
              <a:rPr lang="zh-CN" altLang="en-US" sz="2800" dirty="0"/>
              <a:t>　　</a:t>
            </a:r>
            <a:r>
              <a:rPr lang="en-US" altLang="zh-CN" sz="2800" dirty="0"/>
              <a:t>4</a:t>
            </a:r>
            <a:r>
              <a:rPr lang="zh-CN" altLang="en-US" sz="2800" dirty="0"/>
              <a:t>．传输质量好，误码率低。</a:t>
            </a:r>
            <a:br>
              <a:rPr lang="zh-CN" altLang="en-US" sz="2800" dirty="0"/>
            </a:br>
            <a:r>
              <a:rPr lang="zh-CN" altLang="en-US" sz="2800" dirty="0"/>
              <a:t>　　</a:t>
            </a:r>
            <a:r>
              <a:rPr lang="en-US" altLang="zh-CN" sz="2800" dirty="0"/>
              <a:t>5</a:t>
            </a:r>
            <a:r>
              <a:rPr lang="zh-CN" altLang="en-US" sz="2800" dirty="0"/>
              <a:t>．有规则的拓扑结构。</a:t>
            </a:r>
            <a:endParaRPr lang="zh-CN" alt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17761"/>
          <p:cNvSpPr>
            <a:spLocks noGrp="1"/>
          </p:cNvSpPr>
          <p:nvPr>
            <p:ph type="title"/>
          </p:nvPr>
        </p:nvSpPr>
        <p:spPr>
          <a:ln/>
        </p:spPr>
        <p:txBody>
          <a:bodyPr anchor="ctr"/>
          <a:p>
            <a:endParaRPr lang="zh-CN" dirty="0"/>
          </a:p>
        </p:txBody>
      </p:sp>
      <p:sp>
        <p:nvSpPr>
          <p:cNvPr id="98306" name="文本占位符 117762"/>
          <p:cNvSpPr>
            <a:spLocks noGrp="1"/>
          </p:cNvSpPr>
          <p:nvPr>
            <p:ph idx="1"/>
          </p:nvPr>
        </p:nvSpPr>
        <p:spPr>
          <a:xfrm>
            <a:off x="457200" y="1981200"/>
            <a:ext cx="8229600" cy="5105400"/>
          </a:xfrm>
          <a:ln/>
        </p:spPr>
        <p:txBody>
          <a:bodyPr anchor="t"/>
          <a:p>
            <a:pPr>
              <a:lnSpc>
                <a:spcPct val="80000"/>
              </a:lnSpc>
              <a:buNone/>
            </a:pPr>
            <a:r>
              <a:rPr lang="zh-CN" altLang="en-US" sz="2800" dirty="0"/>
              <a:t>二、局域网的分类</a:t>
            </a:r>
            <a:endParaRPr lang="zh-CN" altLang="en-US" sz="2800" dirty="0"/>
          </a:p>
          <a:p>
            <a:pPr>
              <a:lnSpc>
                <a:spcPct val="80000"/>
              </a:lnSpc>
              <a:buNone/>
            </a:pPr>
            <a:r>
              <a:rPr lang="en-US" altLang="zh-CN" sz="2800" dirty="0"/>
              <a:t>1</a:t>
            </a:r>
            <a:r>
              <a:rPr lang="zh-CN" altLang="en-US" sz="2800" dirty="0"/>
              <a:t>．按网络的拓扑结构划分，可分为星形网络、总线形网络和环形网络等。</a:t>
            </a:r>
            <a:endParaRPr lang="zh-CN" altLang="en-US" sz="2800" dirty="0"/>
          </a:p>
          <a:p>
            <a:pPr>
              <a:lnSpc>
                <a:spcPct val="80000"/>
              </a:lnSpc>
              <a:buNone/>
            </a:pPr>
            <a:r>
              <a:rPr lang="en-US" altLang="zh-CN" sz="2800" dirty="0"/>
              <a:t>2</a:t>
            </a:r>
            <a:r>
              <a:rPr lang="zh-CN" altLang="en-US" sz="2800" dirty="0"/>
              <a:t>．按线路中传输的信号形式划分，可分为基带网络和宽带网络。基带网络传输数字信号，信号占用整个频带，传输距离较短；宽带网络可传输模拟信号，距离较远，可达几公里以上。</a:t>
            </a:r>
            <a:endParaRPr lang="zh-CN" altLang="en-US" sz="2800" dirty="0"/>
          </a:p>
          <a:p>
            <a:pPr>
              <a:lnSpc>
                <a:spcPct val="80000"/>
              </a:lnSpc>
              <a:buNone/>
            </a:pPr>
            <a:r>
              <a:rPr lang="en-US" altLang="zh-CN" sz="2800" dirty="0"/>
              <a:t>3</a:t>
            </a:r>
            <a:r>
              <a:rPr lang="zh-CN" altLang="en-US" sz="2800" dirty="0"/>
              <a:t>．按网络的传输介质划分，可分为双绞线网络、同轴电缆网络、光纤网络和无线局域网等。</a:t>
            </a:r>
            <a:endParaRPr lang="zh-CN" altLang="en-US" sz="2800" dirty="0"/>
          </a:p>
          <a:p>
            <a:pPr>
              <a:lnSpc>
                <a:spcPct val="80000"/>
              </a:lnSpc>
              <a:buNone/>
            </a:pPr>
            <a:r>
              <a:rPr lang="en-US" altLang="zh-CN" sz="2800" dirty="0"/>
              <a:t>4</a:t>
            </a:r>
            <a:r>
              <a:rPr lang="zh-CN" altLang="en-US" sz="2800" dirty="0"/>
              <a:t>．按网络的介质访问方式划分，可分为以太网、令牌环网和令牌总线网等。</a:t>
            </a:r>
            <a:br>
              <a:rPr lang="zh-CN" altLang="en-US" sz="2800" dirty="0"/>
            </a:br>
            <a:br>
              <a:rPr lang="zh-CN" altLang="en-US" sz="2800" dirty="0"/>
            </a:br>
            <a:endParaRPr lang="zh-CN" altLang="en-US"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18785"/>
          <p:cNvSpPr>
            <a:spLocks noGrp="1"/>
          </p:cNvSpPr>
          <p:nvPr>
            <p:ph type="title"/>
          </p:nvPr>
        </p:nvSpPr>
        <p:spPr>
          <a:ln/>
        </p:spPr>
        <p:txBody>
          <a:bodyPr anchor="ctr"/>
          <a:p>
            <a:endParaRPr lang="zh-CN" dirty="0"/>
          </a:p>
        </p:txBody>
      </p:sp>
      <p:sp>
        <p:nvSpPr>
          <p:cNvPr id="99330" name="文本占位符 118786"/>
          <p:cNvSpPr>
            <a:spLocks noGrp="1"/>
          </p:cNvSpPr>
          <p:nvPr>
            <p:ph idx="1"/>
          </p:nvPr>
        </p:nvSpPr>
        <p:spPr>
          <a:xfrm>
            <a:off x="457200" y="1981200"/>
            <a:ext cx="8229600" cy="4267200"/>
          </a:xfrm>
          <a:ln/>
        </p:spPr>
        <p:txBody>
          <a:bodyPr anchor="t"/>
          <a:p>
            <a:pPr>
              <a:lnSpc>
                <a:spcPct val="90000"/>
              </a:lnSpc>
              <a:buNone/>
            </a:pPr>
            <a:r>
              <a:rPr lang="zh-CN" altLang="en-US" dirty="0"/>
              <a:t>第二节 局域网层次模型</a:t>
            </a:r>
            <a:endParaRPr lang="zh-CN" altLang="en-US" dirty="0"/>
          </a:p>
          <a:p>
            <a:pPr>
              <a:lnSpc>
                <a:spcPct val="90000"/>
              </a:lnSpc>
              <a:buNone/>
            </a:pPr>
            <a:r>
              <a:rPr lang="zh-CN" altLang="en-US" dirty="0"/>
              <a:t>局域网有两个特点：</a:t>
            </a:r>
            <a:br>
              <a:rPr lang="zh-CN" altLang="en-US" dirty="0"/>
            </a:br>
            <a:r>
              <a:rPr lang="en-US" altLang="zh-CN" dirty="0"/>
              <a:t>    </a:t>
            </a:r>
            <a:r>
              <a:rPr lang="zh-CN" altLang="en-US" dirty="0"/>
              <a:t>一是传输介质是共享的，不存在中间节点和交换的问题，因而不需要路由；</a:t>
            </a:r>
            <a:br>
              <a:rPr lang="zh-CN" altLang="en-US" dirty="0"/>
            </a:br>
            <a:r>
              <a:rPr lang="en-US" altLang="zh-CN" dirty="0"/>
              <a:t>    </a:t>
            </a:r>
            <a:r>
              <a:rPr lang="zh-CN" altLang="en-US" dirty="0"/>
              <a:t>二是数据以帧寻址方式工作。</a:t>
            </a:r>
            <a:endParaRPr lang="zh-CN" altLang="en-US" dirty="0"/>
          </a:p>
          <a:p>
            <a:pPr>
              <a:lnSpc>
                <a:spcPct val="90000"/>
              </a:lnSpc>
              <a:buNone/>
            </a:pPr>
            <a:r>
              <a:rPr lang="en-US" altLang="zh-CN" dirty="0"/>
              <a:t>IEEE802 </a:t>
            </a:r>
            <a:r>
              <a:rPr lang="zh-CN" altLang="en-US" dirty="0"/>
              <a:t>只定义了物理层和数据链路层两层，并把数据链路层分成逻辑链路控制 </a:t>
            </a:r>
            <a:r>
              <a:rPr lang="en-US" altLang="zh-CN" dirty="0"/>
              <a:t>LLC </a:t>
            </a:r>
            <a:r>
              <a:rPr lang="zh-CN" altLang="en-US" dirty="0"/>
              <a:t>子层和介质访问控制 </a:t>
            </a:r>
            <a:r>
              <a:rPr lang="en-US" altLang="zh-CN" dirty="0"/>
              <a:t>MAC </a:t>
            </a:r>
            <a:r>
              <a:rPr lang="zh-CN" altLang="en-US" dirty="0"/>
              <a:t>子层； </a:t>
            </a:r>
            <a:br>
              <a:rPr lang="zh-CN" altLang="en-US" dirty="0"/>
            </a:b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30721"/>
          <p:cNvSpPr>
            <a:spLocks noGrp="1"/>
          </p:cNvSpPr>
          <p:nvPr>
            <p:ph type="title"/>
          </p:nvPr>
        </p:nvSpPr>
        <p:spPr>
          <a:ln/>
        </p:spPr>
        <p:txBody>
          <a:bodyPr anchor="ctr"/>
          <a:p>
            <a:endParaRPr lang="zh-CN" dirty="0"/>
          </a:p>
        </p:txBody>
      </p:sp>
      <p:sp>
        <p:nvSpPr>
          <p:cNvPr id="13314" name="文本占位符 30722"/>
          <p:cNvSpPr>
            <a:spLocks noGrp="1"/>
          </p:cNvSpPr>
          <p:nvPr>
            <p:ph idx="1"/>
          </p:nvPr>
        </p:nvSpPr>
        <p:spPr>
          <a:ln/>
        </p:spPr>
        <p:txBody>
          <a:bodyPr anchor="t"/>
          <a:p>
            <a:pPr>
              <a:buNone/>
            </a:pPr>
            <a:r>
              <a:rPr lang="zh-CN" altLang="en-US" dirty="0"/>
              <a:t>四、网络技术中的术语</a:t>
            </a:r>
            <a:endParaRPr lang="zh-CN" altLang="en-US" dirty="0"/>
          </a:p>
          <a:p>
            <a:pPr>
              <a:buNone/>
            </a:pPr>
            <a:r>
              <a:rPr lang="en-US" altLang="zh-CN" dirty="0"/>
              <a:t>1.</a:t>
            </a:r>
            <a:r>
              <a:rPr lang="zh-CN" altLang="en-US" dirty="0"/>
              <a:t>透明与虚拟</a:t>
            </a:r>
            <a:endParaRPr lang="zh-CN" altLang="en-US" dirty="0"/>
          </a:p>
          <a:p>
            <a:pPr>
              <a:buNone/>
            </a:pPr>
            <a:r>
              <a:rPr lang="zh-CN" altLang="en-US" dirty="0"/>
              <a:t>   透明：一个事物实际存在，但不表现出来，好似不存在。（用户一般不考虑访问网络资源所存在的操作系统及各种格式）</a:t>
            </a:r>
            <a:endParaRPr lang="zh-CN" altLang="en-US" dirty="0"/>
          </a:p>
          <a:p>
            <a:pPr>
              <a:buNone/>
            </a:pPr>
            <a:r>
              <a:rPr lang="zh-CN" altLang="en-US" dirty="0"/>
              <a:t>   虚拟：一个事物不存在，但却表现出来，就好象实际存在一样。</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19809"/>
          <p:cNvSpPr>
            <a:spLocks noGrp="1"/>
          </p:cNvSpPr>
          <p:nvPr>
            <p:ph type="title"/>
          </p:nvPr>
        </p:nvSpPr>
        <p:spPr>
          <a:ln/>
        </p:spPr>
        <p:txBody>
          <a:bodyPr anchor="ctr"/>
          <a:p>
            <a:endParaRPr lang="zh-CN" dirty="0"/>
          </a:p>
        </p:txBody>
      </p:sp>
      <p:sp>
        <p:nvSpPr>
          <p:cNvPr id="100354" name="文本占位符 119810"/>
          <p:cNvSpPr>
            <a:spLocks noGrp="1"/>
          </p:cNvSpPr>
          <p:nvPr>
            <p:ph idx="1"/>
          </p:nvPr>
        </p:nvSpPr>
        <p:spPr>
          <a:ln/>
        </p:spPr>
        <p:txBody>
          <a:bodyPr anchor="t"/>
          <a:p>
            <a:pPr>
              <a:buNone/>
            </a:pPr>
            <a:endParaRPr lang="zh-CN" dirty="0"/>
          </a:p>
        </p:txBody>
      </p:sp>
      <p:pic>
        <p:nvPicPr>
          <p:cNvPr id="100355" name="图片 119811" descr="p1"/>
          <p:cNvPicPr>
            <a:picLocks noChangeAspect="1"/>
          </p:cNvPicPr>
          <p:nvPr/>
        </p:nvPicPr>
        <p:blipFill>
          <a:blip r:embed="rId1"/>
          <a:stretch>
            <a:fillRect/>
          </a:stretch>
        </p:blipFill>
        <p:spPr>
          <a:xfrm>
            <a:off x="609600" y="2057400"/>
            <a:ext cx="6019800" cy="3168650"/>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20833"/>
          <p:cNvSpPr>
            <a:spLocks noGrp="1"/>
          </p:cNvSpPr>
          <p:nvPr>
            <p:ph type="title"/>
          </p:nvPr>
        </p:nvSpPr>
        <p:spPr>
          <a:ln/>
        </p:spPr>
        <p:txBody>
          <a:bodyPr anchor="ctr"/>
          <a:p>
            <a:endParaRPr lang="zh-CN" dirty="0"/>
          </a:p>
        </p:txBody>
      </p:sp>
      <p:sp>
        <p:nvSpPr>
          <p:cNvPr id="101378" name="文本占位符 120834"/>
          <p:cNvSpPr>
            <a:spLocks noGrp="1"/>
          </p:cNvSpPr>
          <p:nvPr>
            <p:ph idx="1"/>
          </p:nvPr>
        </p:nvSpPr>
        <p:spPr>
          <a:xfrm>
            <a:off x="457200" y="1981200"/>
            <a:ext cx="8229600" cy="4648200"/>
          </a:xfrm>
          <a:ln/>
        </p:spPr>
        <p:txBody>
          <a:bodyPr anchor="t"/>
          <a:p>
            <a:pPr>
              <a:buNone/>
            </a:pPr>
            <a:r>
              <a:rPr lang="en-US" altLang="zh-CN" sz="2800" dirty="0"/>
              <a:t>1.</a:t>
            </a:r>
            <a:r>
              <a:rPr lang="zh-CN" altLang="en-US" sz="2800" dirty="0"/>
              <a:t>物理层</a:t>
            </a:r>
            <a:endParaRPr lang="zh-CN" altLang="en-US" sz="2800" dirty="0"/>
          </a:p>
          <a:p>
            <a:pPr>
              <a:buNone/>
            </a:pPr>
            <a:r>
              <a:rPr lang="en-US" altLang="zh-CN" sz="2800" dirty="0"/>
              <a:t>2 </a:t>
            </a:r>
            <a:r>
              <a:rPr lang="zh-CN" altLang="en-US" sz="2800" dirty="0"/>
              <a:t>．介质访问控制层 </a:t>
            </a:r>
            <a:r>
              <a:rPr lang="en-US" altLang="zh-CN" sz="2800" err="1"/>
              <a:t>MAC</a:t>
            </a:r>
            <a:br>
              <a:rPr lang="en-US" altLang="zh-CN" sz="2800" err="1"/>
            </a:br>
            <a:r>
              <a:rPr lang="en-US" altLang="zh-CN" sz="2800" err="1"/>
              <a:t>   MAC</a:t>
            </a:r>
            <a:r>
              <a:rPr lang="en-US" altLang="zh-CN" sz="2800" dirty="0"/>
              <a:t> </a:t>
            </a:r>
            <a:r>
              <a:rPr lang="zh-CN" altLang="en-US" sz="2800" dirty="0"/>
              <a:t>与网络的具体拓扑方式以及传输介质的类型有关，还实现帧的寻址和识别，完成帧检测等功能。 </a:t>
            </a:r>
            <a:endParaRPr lang="zh-CN" altLang="en-US" sz="2800" dirty="0"/>
          </a:p>
          <a:p>
            <a:pPr>
              <a:buNone/>
            </a:pPr>
            <a:r>
              <a:rPr lang="en-US" altLang="zh-CN" sz="2800" dirty="0"/>
              <a:t>3 </a:t>
            </a:r>
            <a:r>
              <a:rPr lang="zh-CN" altLang="en-US" sz="2800" dirty="0"/>
              <a:t>．逻辑链路控制层 </a:t>
            </a:r>
            <a:r>
              <a:rPr lang="en-US" altLang="zh-CN" sz="2800" dirty="0"/>
              <a:t>LLC </a:t>
            </a:r>
            <a:br>
              <a:rPr lang="en-US" altLang="zh-CN" sz="2800" dirty="0"/>
            </a:br>
            <a:r>
              <a:rPr lang="en-US" altLang="zh-CN" sz="2800" dirty="0"/>
              <a:t>    </a:t>
            </a:r>
            <a:r>
              <a:rPr lang="zh-CN" altLang="en-US" sz="2800" dirty="0"/>
              <a:t>可提供面向连接服务和非连接服务。主要功能是数据帧的封装和拆除，为高层提供网络服务的逻辑接口，实现差错控制和流量控制。 </a:t>
            </a:r>
            <a:br>
              <a:rPr lang="zh-CN" altLang="en-US" sz="2800" dirty="0"/>
            </a:br>
            <a:endParaRPr lang="zh-CN" alt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21857"/>
          <p:cNvSpPr>
            <a:spLocks noGrp="1"/>
          </p:cNvSpPr>
          <p:nvPr>
            <p:ph type="title"/>
          </p:nvPr>
        </p:nvSpPr>
        <p:spPr>
          <a:ln/>
        </p:spPr>
        <p:txBody>
          <a:bodyPr anchor="ctr"/>
          <a:p>
            <a:endParaRPr lang="zh-CN" dirty="0"/>
          </a:p>
        </p:txBody>
      </p:sp>
      <p:sp>
        <p:nvSpPr>
          <p:cNvPr id="102402" name="文本占位符 121858"/>
          <p:cNvSpPr>
            <a:spLocks noGrp="1"/>
          </p:cNvSpPr>
          <p:nvPr>
            <p:ph idx="1"/>
          </p:nvPr>
        </p:nvSpPr>
        <p:spPr>
          <a:xfrm>
            <a:off x="457200" y="1981200"/>
            <a:ext cx="8229600" cy="4876800"/>
          </a:xfrm>
          <a:ln/>
        </p:spPr>
        <p:txBody>
          <a:bodyPr anchor="t"/>
          <a:p>
            <a:pPr>
              <a:lnSpc>
                <a:spcPct val="80000"/>
              </a:lnSpc>
              <a:buNone/>
            </a:pPr>
            <a:r>
              <a:rPr lang="zh-CN" altLang="en-US" sz="2800" dirty="0"/>
              <a:t>第三节 </a:t>
            </a:r>
            <a:r>
              <a:rPr lang="en-US" altLang="zh-CN" sz="2800" dirty="0"/>
              <a:t>CSMA/CD</a:t>
            </a:r>
            <a:r>
              <a:rPr lang="zh-CN" altLang="en-US" sz="2800" dirty="0"/>
              <a:t>协议</a:t>
            </a:r>
            <a:endParaRPr lang="zh-CN" altLang="en-US" sz="2800" dirty="0"/>
          </a:p>
          <a:p>
            <a:pPr>
              <a:lnSpc>
                <a:spcPct val="80000"/>
              </a:lnSpc>
              <a:buNone/>
            </a:pPr>
            <a:r>
              <a:rPr lang="zh-CN" altLang="en-US" sz="2800" dirty="0"/>
              <a:t>载波监听多路访问 </a:t>
            </a:r>
            <a:r>
              <a:rPr lang="en-US" altLang="zh-CN" sz="2800" dirty="0"/>
              <a:t>/ </a:t>
            </a:r>
            <a:r>
              <a:rPr lang="zh-CN" altLang="en-US" sz="2800" dirty="0"/>
              <a:t>冲突检测 </a:t>
            </a:r>
            <a:endParaRPr lang="zh-CN" altLang="en-US" sz="2800" dirty="0"/>
          </a:p>
          <a:p>
            <a:pPr>
              <a:lnSpc>
                <a:spcPct val="80000"/>
              </a:lnSpc>
              <a:buNone/>
            </a:pPr>
            <a:r>
              <a:rPr lang="en-US" altLang="zh-CN" sz="2800"/>
              <a:t>•</a:t>
            </a:r>
            <a:r>
              <a:rPr lang="en-US" altLang="zh-CN" sz="2800" dirty="0"/>
              <a:t> </a:t>
            </a:r>
            <a:r>
              <a:rPr lang="zh-CN" altLang="en-US" sz="2800" dirty="0"/>
              <a:t>侦听信道，空闲则发送。</a:t>
            </a:r>
            <a:endParaRPr lang="zh-CN" altLang="en-US" sz="2800" dirty="0"/>
          </a:p>
          <a:p>
            <a:pPr>
              <a:lnSpc>
                <a:spcPct val="80000"/>
              </a:lnSpc>
              <a:buNone/>
            </a:pPr>
            <a:r>
              <a:rPr lang="en-US" altLang="zh-CN" sz="2800"/>
              <a:t>•</a:t>
            </a:r>
            <a:r>
              <a:rPr lang="en-US" altLang="zh-CN" sz="2800" dirty="0"/>
              <a:t> </a:t>
            </a:r>
            <a:r>
              <a:rPr lang="zh-CN" altLang="en-US" sz="2800" dirty="0"/>
              <a:t>信道忙，继续侦听，直到信道空闲时立即发送。</a:t>
            </a:r>
            <a:endParaRPr lang="zh-CN" altLang="en-US" sz="2800" dirty="0"/>
          </a:p>
          <a:p>
            <a:pPr>
              <a:lnSpc>
                <a:spcPct val="80000"/>
              </a:lnSpc>
              <a:buNone/>
            </a:pPr>
            <a:r>
              <a:rPr lang="zh-CN" altLang="en-US" sz="2800" b="1" dirty="0"/>
              <a:t>常用的监听算法：</a:t>
            </a:r>
            <a:br>
              <a:rPr lang="zh-CN" altLang="en-US" sz="2800" dirty="0"/>
            </a:br>
            <a:r>
              <a:rPr lang="en-US" altLang="zh-CN" sz="2800" dirty="0"/>
              <a:t>    ① </a:t>
            </a:r>
            <a:r>
              <a:rPr lang="zh-CN" altLang="en-US" sz="2800" dirty="0"/>
              <a:t>非坚持算法：如果信道忙，该站点等待一个随机时间后再监听信道。发现信道为空闲则发送。</a:t>
            </a:r>
            <a:br>
              <a:rPr lang="zh-CN" altLang="en-US" sz="2800" dirty="0"/>
            </a:br>
            <a:r>
              <a:rPr lang="en-US" altLang="zh-CN" sz="2800" dirty="0"/>
              <a:t>    ② </a:t>
            </a:r>
            <a:r>
              <a:rPr lang="zh-CN" altLang="en-US" sz="2800" dirty="0"/>
              <a:t>坚持算法：如果信道忙，该站点就持续监听信道。直到空闲即发送数据。 </a:t>
            </a:r>
            <a:br>
              <a:rPr lang="zh-CN" altLang="en-US" sz="2800" dirty="0"/>
            </a:br>
            <a:r>
              <a:rPr lang="zh-CN" altLang="en-US" sz="2800" dirty="0"/>
              <a:t> </a:t>
            </a:r>
            <a:br>
              <a:rPr lang="zh-CN" altLang="en-US" sz="2800" dirty="0"/>
            </a:br>
            <a:r>
              <a:rPr lang="en-US" altLang="zh-CN" sz="2800" dirty="0"/>
              <a:t>   </a:t>
            </a:r>
            <a:endParaRPr lang="en-US" altLang="zh-CN" sz="2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22881"/>
          <p:cNvSpPr>
            <a:spLocks noGrp="1"/>
          </p:cNvSpPr>
          <p:nvPr>
            <p:ph type="title"/>
          </p:nvPr>
        </p:nvSpPr>
        <p:spPr>
          <a:ln/>
        </p:spPr>
        <p:txBody>
          <a:bodyPr anchor="ctr"/>
          <a:p>
            <a:endParaRPr lang="zh-CN" dirty="0"/>
          </a:p>
        </p:txBody>
      </p:sp>
      <p:sp>
        <p:nvSpPr>
          <p:cNvPr id="103426" name="文本占位符 122882"/>
          <p:cNvSpPr>
            <a:spLocks noGrp="1"/>
          </p:cNvSpPr>
          <p:nvPr>
            <p:ph idx="1"/>
          </p:nvPr>
        </p:nvSpPr>
        <p:spPr>
          <a:ln/>
        </p:spPr>
        <p:txBody>
          <a:bodyPr anchor="t"/>
          <a:p>
            <a:pPr>
              <a:buNone/>
            </a:pPr>
            <a:r>
              <a:rPr lang="en-US" altLang="zh-CN"/>
              <a:t>•</a:t>
            </a:r>
            <a:r>
              <a:rPr lang="en-US" altLang="zh-CN" dirty="0"/>
              <a:t> </a:t>
            </a:r>
            <a:r>
              <a:rPr lang="zh-CN" altLang="en-US" dirty="0"/>
              <a:t>开始发送后 </a:t>
            </a:r>
            <a:r>
              <a:rPr lang="en-US" altLang="zh-CN" dirty="0"/>
              <a:t>, </a:t>
            </a:r>
            <a:r>
              <a:rPr lang="zh-CN" altLang="en-US" dirty="0"/>
              <a:t>要求边发送边接收，出现冲突立即停止发送，并向总线上发出一串阻塞信号。</a:t>
            </a:r>
            <a:endParaRPr lang="zh-CN" altLang="en-US" dirty="0"/>
          </a:p>
          <a:p>
            <a:pPr>
              <a:buNone/>
            </a:pPr>
            <a:r>
              <a:rPr lang="en-US" altLang="zh-CN"/>
              <a:t>•</a:t>
            </a:r>
            <a:r>
              <a:rPr lang="en-US" altLang="zh-CN" dirty="0"/>
              <a:t> </a:t>
            </a:r>
            <a:r>
              <a:rPr lang="zh-CN" altLang="en-US" dirty="0"/>
              <a:t>已发出信息的各站收到阻塞信号后，等待一个随机时间，重新发送。 </a:t>
            </a:r>
            <a:br>
              <a:rPr lang="zh-CN" altLang="en-US" dirty="0"/>
            </a:br>
            <a:endParaRPr lang="zh-CN" altLang="en-US" dirty="0"/>
          </a:p>
          <a:p>
            <a:pPr>
              <a:buNone/>
            </a:pP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23905"/>
          <p:cNvSpPr>
            <a:spLocks noGrp="1"/>
          </p:cNvSpPr>
          <p:nvPr>
            <p:ph type="title"/>
          </p:nvPr>
        </p:nvSpPr>
        <p:spPr>
          <a:ln/>
        </p:spPr>
        <p:txBody>
          <a:bodyPr anchor="ctr"/>
          <a:p>
            <a:endParaRPr lang="zh-CN" dirty="0"/>
          </a:p>
        </p:txBody>
      </p:sp>
      <p:sp>
        <p:nvSpPr>
          <p:cNvPr id="104450" name="文本占位符 123906"/>
          <p:cNvSpPr>
            <a:spLocks noGrp="1"/>
          </p:cNvSpPr>
          <p:nvPr>
            <p:ph idx="1"/>
          </p:nvPr>
        </p:nvSpPr>
        <p:spPr>
          <a:ln/>
        </p:spPr>
        <p:txBody>
          <a:bodyPr anchor="t"/>
          <a:p>
            <a:pPr>
              <a:buNone/>
            </a:pPr>
            <a:r>
              <a:rPr lang="zh-CN" altLang="en-US" dirty="0"/>
              <a:t>用</a:t>
            </a:r>
            <a:r>
              <a:rPr lang="en-US" altLang="zh-CN" dirty="0"/>
              <a:t>32</a:t>
            </a:r>
            <a:r>
              <a:rPr lang="zh-CN" altLang="en-US" dirty="0"/>
              <a:t>个字总结：</a:t>
            </a:r>
            <a:endParaRPr lang="zh-CN" altLang="en-US" dirty="0"/>
          </a:p>
          <a:p>
            <a:pPr>
              <a:buNone/>
            </a:pPr>
            <a:r>
              <a:rPr lang="zh-CN" altLang="en-US" dirty="0"/>
              <a:t>讲前先听，忙则等待，无声则讲，边讲边听，冲突即停，后退重传，多次无效，放弃无效。</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25953"/>
          <p:cNvSpPr>
            <a:spLocks noGrp="1"/>
          </p:cNvSpPr>
          <p:nvPr>
            <p:ph type="title"/>
          </p:nvPr>
        </p:nvSpPr>
        <p:spPr>
          <a:ln/>
        </p:spPr>
        <p:txBody>
          <a:bodyPr anchor="ctr"/>
          <a:p>
            <a:endParaRPr lang="zh-CN" dirty="0"/>
          </a:p>
        </p:txBody>
      </p:sp>
      <p:sp>
        <p:nvSpPr>
          <p:cNvPr id="105474" name="文本占位符 125954"/>
          <p:cNvSpPr>
            <a:spLocks noGrp="1"/>
          </p:cNvSpPr>
          <p:nvPr>
            <p:ph idx="1"/>
          </p:nvPr>
        </p:nvSpPr>
        <p:spPr>
          <a:ln/>
        </p:spPr>
        <p:txBody>
          <a:bodyPr anchor="t"/>
          <a:p>
            <a:pPr>
              <a:buNone/>
            </a:pPr>
            <a:r>
              <a:rPr lang="zh-CN" altLang="en-US" dirty="0"/>
              <a:t>第四节 令牌环协议和令牌总线协议</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26977"/>
          <p:cNvSpPr>
            <a:spLocks noGrp="1"/>
          </p:cNvSpPr>
          <p:nvPr>
            <p:ph type="title"/>
          </p:nvPr>
        </p:nvSpPr>
        <p:spPr>
          <a:ln/>
        </p:spPr>
        <p:txBody>
          <a:bodyPr anchor="ctr"/>
          <a:p>
            <a:endParaRPr lang="zh-CN" dirty="0"/>
          </a:p>
        </p:txBody>
      </p:sp>
      <p:sp>
        <p:nvSpPr>
          <p:cNvPr id="106498" name="文本占位符 126978"/>
          <p:cNvSpPr>
            <a:spLocks noGrp="1"/>
          </p:cNvSpPr>
          <p:nvPr>
            <p:ph idx="1"/>
          </p:nvPr>
        </p:nvSpPr>
        <p:spPr>
          <a:xfrm>
            <a:off x="457200" y="1981200"/>
            <a:ext cx="8229600" cy="5181600"/>
          </a:xfrm>
          <a:ln/>
        </p:spPr>
        <p:txBody>
          <a:bodyPr anchor="t"/>
          <a:p>
            <a:pPr>
              <a:lnSpc>
                <a:spcPct val="90000"/>
              </a:lnSpc>
              <a:buNone/>
            </a:pPr>
            <a:r>
              <a:rPr lang="zh-CN" altLang="en-US" dirty="0"/>
              <a:t>第五节 以太网</a:t>
            </a:r>
            <a:endParaRPr lang="zh-CN" altLang="en-US" dirty="0"/>
          </a:p>
          <a:p>
            <a:pPr>
              <a:lnSpc>
                <a:spcPct val="90000"/>
              </a:lnSpc>
              <a:buNone/>
            </a:pPr>
            <a:r>
              <a:rPr lang="zh-CN" altLang="en-US" dirty="0"/>
              <a:t>以太网（ </a:t>
            </a:r>
            <a:r>
              <a:rPr lang="en-US" altLang="zh-CN" dirty="0"/>
              <a:t>Ethernet </a:t>
            </a:r>
            <a:r>
              <a:rPr lang="zh-CN" altLang="en-US" dirty="0"/>
              <a:t>）是一种总线型局域网，是局域网的典型代表。</a:t>
            </a:r>
            <a:r>
              <a:rPr lang="en-US" altLang="zh-CN" dirty="0"/>
              <a:t>IEEE802.3 </a:t>
            </a:r>
            <a:r>
              <a:rPr lang="zh-CN" altLang="en-US" dirty="0"/>
              <a:t>标准和以太网规范基本一致。 </a:t>
            </a:r>
            <a:endParaRPr lang="zh-CN" altLang="en-US" dirty="0"/>
          </a:p>
          <a:p>
            <a:pPr>
              <a:lnSpc>
                <a:spcPct val="90000"/>
              </a:lnSpc>
              <a:buNone/>
            </a:pPr>
            <a:r>
              <a:rPr lang="en-US" altLang="zh-CN" dirty="0"/>
              <a:t> </a:t>
            </a:r>
            <a:r>
              <a:rPr lang="zh-CN" altLang="en-US" dirty="0"/>
              <a:t>以太网的技术规范： </a:t>
            </a:r>
            <a:br>
              <a:rPr lang="zh-CN" altLang="en-US" dirty="0"/>
            </a:br>
            <a:r>
              <a:rPr lang="en-US" altLang="zh-CN" dirty="0"/>
              <a:t>    </a:t>
            </a:r>
            <a:r>
              <a:rPr lang="en-US" altLang="zh-CN"/>
              <a:t>•</a:t>
            </a:r>
            <a:r>
              <a:rPr lang="en-US" altLang="zh-CN" dirty="0"/>
              <a:t>  </a:t>
            </a:r>
            <a:r>
              <a:rPr lang="zh-CN" altLang="en-US" dirty="0"/>
              <a:t>拓扑结构：总线型 </a:t>
            </a:r>
            <a:br>
              <a:rPr lang="zh-CN" altLang="en-US" dirty="0"/>
            </a:br>
            <a:r>
              <a:rPr lang="en-US" altLang="zh-CN" dirty="0"/>
              <a:t>    </a:t>
            </a:r>
            <a:r>
              <a:rPr lang="en-US" altLang="zh-CN"/>
              <a:t>•</a:t>
            </a:r>
            <a:r>
              <a:rPr lang="en-US" altLang="zh-CN" dirty="0"/>
              <a:t>  </a:t>
            </a:r>
            <a:r>
              <a:rPr lang="zh-CN" altLang="en-US" dirty="0"/>
              <a:t>传输速率： </a:t>
            </a:r>
            <a:r>
              <a:rPr lang="en-US" altLang="zh-CN"/>
              <a:t>10Mpbs </a:t>
            </a:r>
            <a:br>
              <a:rPr lang="en-US" altLang="zh-CN"/>
            </a:br>
            <a:r>
              <a:rPr lang="en-US" altLang="zh-CN"/>
              <a:t>    •</a:t>
            </a:r>
            <a:r>
              <a:rPr lang="en-US" altLang="zh-CN" dirty="0"/>
              <a:t>  </a:t>
            </a:r>
            <a:r>
              <a:rPr lang="zh-CN" altLang="en-US" dirty="0"/>
              <a:t>访问控制： </a:t>
            </a:r>
            <a:r>
              <a:rPr lang="en-US" altLang="zh-CN"/>
              <a:t>CSMA/CD </a:t>
            </a:r>
            <a:br>
              <a:rPr lang="en-US" altLang="zh-CN"/>
            </a:br>
            <a:r>
              <a:rPr lang="en-US" altLang="zh-CN"/>
              <a:t>    •</a:t>
            </a:r>
            <a:r>
              <a:rPr lang="en-US" altLang="zh-CN" dirty="0"/>
              <a:t>  </a:t>
            </a:r>
            <a:r>
              <a:rPr lang="zh-CN" altLang="en-US" dirty="0"/>
              <a:t>最大工作站数： </a:t>
            </a:r>
            <a:r>
              <a:rPr lang="en-US" altLang="zh-CN"/>
              <a:t>1 024 </a:t>
            </a:r>
            <a:br>
              <a:rPr lang="en-US" altLang="zh-CN"/>
            </a:br>
            <a:r>
              <a:rPr lang="en-US" altLang="zh-CN"/>
              <a:t>    •</a:t>
            </a:r>
            <a:r>
              <a:rPr lang="en-US" altLang="zh-CN" dirty="0"/>
              <a:t>  </a:t>
            </a:r>
            <a:r>
              <a:rPr lang="zh-CN" altLang="en-US" dirty="0"/>
              <a:t>最大传输距离： </a:t>
            </a:r>
            <a:r>
              <a:rPr lang="en-US" altLang="zh-CN" dirty="0"/>
              <a:t>2.5km( </a:t>
            </a:r>
            <a:r>
              <a:rPr lang="zh-CN" altLang="en-US" dirty="0"/>
              <a:t>使用中继器 </a:t>
            </a:r>
            <a:r>
              <a:rPr lang="en-US" altLang="zh-CN"/>
              <a:t>) </a:t>
            </a:r>
            <a:br>
              <a:rPr lang="en-US" altLang="zh-CN"/>
            </a:br>
            <a:r>
              <a:rPr lang="en-US" altLang="zh-CN"/>
              <a:t>    </a:t>
            </a:r>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28001"/>
          <p:cNvSpPr>
            <a:spLocks noGrp="1"/>
          </p:cNvSpPr>
          <p:nvPr>
            <p:ph type="title"/>
          </p:nvPr>
        </p:nvSpPr>
        <p:spPr>
          <a:ln/>
        </p:spPr>
        <p:txBody>
          <a:bodyPr anchor="ctr"/>
          <a:p>
            <a:endParaRPr lang="zh-CN" dirty="0"/>
          </a:p>
        </p:txBody>
      </p:sp>
      <p:sp>
        <p:nvSpPr>
          <p:cNvPr id="107522" name="文本占位符 128002"/>
          <p:cNvSpPr>
            <a:spLocks noGrp="1"/>
          </p:cNvSpPr>
          <p:nvPr>
            <p:ph idx="1"/>
          </p:nvPr>
        </p:nvSpPr>
        <p:spPr>
          <a:ln/>
        </p:spPr>
        <p:txBody>
          <a:bodyPr anchor="t"/>
          <a:p>
            <a:pPr>
              <a:buNone/>
            </a:pPr>
            <a:r>
              <a:rPr lang="en-US" altLang="zh-CN" dirty="0"/>
              <a:t>1</a:t>
            </a:r>
            <a:r>
              <a:rPr lang="zh-CN" altLang="en-US" dirty="0"/>
              <a:t>．</a:t>
            </a:r>
            <a:r>
              <a:rPr lang="en-US" altLang="zh-CN" dirty="0"/>
              <a:t>10BASE2</a:t>
            </a:r>
            <a:r>
              <a:rPr lang="zh-CN" altLang="en-US" dirty="0"/>
              <a:t>网络（细缆以太网）</a:t>
            </a:r>
            <a:br>
              <a:rPr lang="zh-CN" altLang="en-US" dirty="0"/>
            </a:br>
            <a:r>
              <a:rPr lang="en-US" altLang="zh-CN" dirty="0"/>
              <a:t>    </a:t>
            </a:r>
            <a:r>
              <a:rPr lang="zh-CN" altLang="en-US" dirty="0"/>
              <a:t>传输速率为</a:t>
            </a:r>
            <a:r>
              <a:rPr lang="en-US" altLang="zh-CN" dirty="0"/>
              <a:t>10Mpbs</a:t>
            </a:r>
            <a:r>
              <a:rPr lang="zh-CN" altLang="en-US" dirty="0"/>
              <a:t>；</a:t>
            </a:r>
            <a:r>
              <a:rPr lang="en-US" altLang="zh-CN" dirty="0"/>
              <a:t>Base</a:t>
            </a:r>
            <a:r>
              <a:rPr lang="zh-CN" altLang="en-US" dirty="0"/>
              <a:t>表示电缆上的信号是基带信号；最大长度为</a:t>
            </a:r>
            <a:r>
              <a:rPr lang="en-US" altLang="zh-CN" dirty="0"/>
              <a:t>185m</a:t>
            </a:r>
            <a:r>
              <a:rPr lang="zh-CN" altLang="en-US" dirty="0"/>
              <a:t>。</a:t>
            </a:r>
            <a:r>
              <a:rPr lang="en-US" altLang="zh-CN" dirty="0"/>
              <a:t>   </a:t>
            </a:r>
            <a:r>
              <a:rPr lang="zh-CN" altLang="en-US" dirty="0"/>
              <a:t>采用</a:t>
            </a:r>
            <a:r>
              <a:rPr lang="en-US" altLang="zh-CN" dirty="0"/>
              <a:t>50Ω</a:t>
            </a:r>
            <a:r>
              <a:rPr lang="zh-CN" altLang="en-US" dirty="0"/>
              <a:t>细同轴电缆。两个相邻</a:t>
            </a:r>
            <a:r>
              <a:rPr lang="en-US" altLang="zh-CN" dirty="0"/>
              <a:t>BNC T</a:t>
            </a:r>
            <a:r>
              <a:rPr lang="zh-CN" altLang="en-US" dirty="0"/>
              <a:t>连接器之间最小距离为</a:t>
            </a:r>
            <a:r>
              <a:rPr lang="en-US" altLang="zh-CN" dirty="0"/>
              <a:t>0.5m</a:t>
            </a:r>
            <a:r>
              <a:rPr lang="zh-CN" altLang="en-US" dirty="0"/>
              <a:t>。符合</a:t>
            </a:r>
            <a:r>
              <a:rPr lang="en-US" altLang="zh-CN" dirty="0"/>
              <a:t>5-4-3</a:t>
            </a:r>
            <a:r>
              <a:rPr lang="zh-CN" altLang="en-US" dirty="0"/>
              <a:t>规则。 </a:t>
            </a:r>
            <a:br>
              <a:rPr lang="zh-CN" altLang="en-US" dirty="0"/>
            </a:br>
            <a:endParaRPr lang="zh-CN" altLang="en-US" dirty="0"/>
          </a:p>
          <a:p>
            <a:pPr>
              <a:buNone/>
            </a:pP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29025"/>
          <p:cNvSpPr>
            <a:spLocks noGrp="1"/>
          </p:cNvSpPr>
          <p:nvPr>
            <p:ph type="title"/>
          </p:nvPr>
        </p:nvSpPr>
        <p:spPr>
          <a:ln/>
        </p:spPr>
        <p:txBody>
          <a:bodyPr anchor="ctr"/>
          <a:p>
            <a:endParaRPr lang="zh-CN" dirty="0"/>
          </a:p>
        </p:txBody>
      </p:sp>
      <p:sp>
        <p:nvSpPr>
          <p:cNvPr id="108546" name="文本占位符 129026"/>
          <p:cNvSpPr>
            <a:spLocks noGrp="1"/>
          </p:cNvSpPr>
          <p:nvPr>
            <p:ph idx="1"/>
          </p:nvPr>
        </p:nvSpPr>
        <p:spPr>
          <a:ln/>
        </p:spPr>
        <p:txBody>
          <a:bodyPr anchor="t"/>
          <a:p>
            <a:pPr>
              <a:buNone/>
            </a:pPr>
            <a:endParaRPr lang="zh-CN" dirty="0"/>
          </a:p>
        </p:txBody>
      </p:sp>
      <p:pic>
        <p:nvPicPr>
          <p:cNvPr id="108547" name="图片 129027" descr="p12"/>
          <p:cNvPicPr>
            <a:picLocks noChangeAspect="1"/>
          </p:cNvPicPr>
          <p:nvPr/>
        </p:nvPicPr>
        <p:blipFill>
          <a:blip r:embed="rId1"/>
          <a:stretch>
            <a:fillRect/>
          </a:stretch>
        </p:blipFill>
        <p:spPr>
          <a:xfrm>
            <a:off x="609600" y="2133600"/>
            <a:ext cx="7620000" cy="3294063"/>
          </a:xfrm>
          <a:prstGeom prst="rect">
            <a:avLst/>
          </a:prstGeom>
          <a:noFill/>
          <a:ln w="9525">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30049"/>
          <p:cNvSpPr>
            <a:spLocks noGrp="1"/>
          </p:cNvSpPr>
          <p:nvPr>
            <p:ph type="title"/>
          </p:nvPr>
        </p:nvSpPr>
        <p:spPr>
          <a:ln/>
        </p:spPr>
        <p:txBody>
          <a:bodyPr anchor="ctr"/>
          <a:p>
            <a:endParaRPr lang="zh-CN" dirty="0"/>
          </a:p>
        </p:txBody>
      </p:sp>
      <p:sp>
        <p:nvSpPr>
          <p:cNvPr id="109570" name="文本占位符 130050"/>
          <p:cNvSpPr>
            <a:spLocks noGrp="1"/>
          </p:cNvSpPr>
          <p:nvPr>
            <p:ph idx="1"/>
          </p:nvPr>
        </p:nvSpPr>
        <p:spPr>
          <a:ln/>
        </p:spPr>
        <p:txBody>
          <a:bodyPr anchor="t"/>
          <a:p>
            <a:pPr>
              <a:buNone/>
            </a:pPr>
            <a:endParaRPr lang="zh-CN" dirty="0"/>
          </a:p>
        </p:txBody>
      </p:sp>
      <p:pic>
        <p:nvPicPr>
          <p:cNvPr id="109571" name="图片 130051" descr="p13"/>
          <p:cNvPicPr>
            <a:picLocks noChangeAspect="1"/>
          </p:cNvPicPr>
          <p:nvPr/>
        </p:nvPicPr>
        <p:blipFill>
          <a:blip r:embed="rId1"/>
          <a:stretch>
            <a:fillRect/>
          </a:stretch>
        </p:blipFill>
        <p:spPr>
          <a:xfrm>
            <a:off x="533400" y="2057400"/>
            <a:ext cx="7924800" cy="22193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33793"/>
          <p:cNvSpPr>
            <a:spLocks noGrp="1"/>
          </p:cNvSpPr>
          <p:nvPr>
            <p:ph type="title"/>
          </p:nvPr>
        </p:nvSpPr>
        <p:spPr>
          <a:ln/>
        </p:spPr>
        <p:txBody>
          <a:bodyPr anchor="ctr"/>
          <a:p>
            <a:endParaRPr lang="zh-CN" sz="2800" dirty="0"/>
          </a:p>
        </p:txBody>
      </p:sp>
      <p:sp>
        <p:nvSpPr>
          <p:cNvPr id="14338" name="文本占位符 33794"/>
          <p:cNvSpPr>
            <a:spLocks noGrp="1"/>
          </p:cNvSpPr>
          <p:nvPr>
            <p:ph idx="1"/>
          </p:nvPr>
        </p:nvSpPr>
        <p:spPr>
          <a:ln/>
        </p:spPr>
        <p:txBody>
          <a:bodyPr anchor="t"/>
          <a:p>
            <a:pPr>
              <a:buNone/>
            </a:pPr>
            <a:r>
              <a:rPr lang="en-US" altLang="zh-CN" dirty="0"/>
              <a:t>2.</a:t>
            </a:r>
            <a:r>
              <a:rPr lang="zh-CN" altLang="en-US" dirty="0"/>
              <a:t>联机多用户系统和分布式计算机系统</a:t>
            </a:r>
            <a:endParaRPr lang="zh-CN" altLang="en-US" dirty="0"/>
          </a:p>
          <a:p>
            <a:pPr>
              <a:buNone/>
            </a:pPr>
            <a:r>
              <a:rPr lang="zh-CN" altLang="en-US" dirty="0"/>
              <a:t>联机多用户系统：一台中心计算机与若干台终端或计算机相连接，供多个用户同时使用。</a:t>
            </a:r>
            <a:endParaRPr lang="zh-CN" altLang="en-US"/>
          </a:p>
          <a:p>
            <a:pPr>
              <a:buNone/>
            </a:pPr>
            <a:r>
              <a:rPr lang="zh-CN" altLang="en-US" dirty="0"/>
              <a:t>分布式计算机系统：在分布式操作系统的支持下，进行分布式数据处理各计算机之间的并行计算机工作。</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31073"/>
          <p:cNvSpPr>
            <a:spLocks noGrp="1"/>
          </p:cNvSpPr>
          <p:nvPr>
            <p:ph type="title"/>
          </p:nvPr>
        </p:nvSpPr>
        <p:spPr>
          <a:ln/>
        </p:spPr>
        <p:txBody>
          <a:bodyPr anchor="ctr"/>
          <a:p>
            <a:endParaRPr lang="zh-CN" dirty="0"/>
          </a:p>
        </p:txBody>
      </p:sp>
      <p:sp>
        <p:nvSpPr>
          <p:cNvPr id="110594" name="文本占位符 131074"/>
          <p:cNvSpPr>
            <a:spLocks noGrp="1"/>
          </p:cNvSpPr>
          <p:nvPr>
            <p:ph idx="1"/>
          </p:nvPr>
        </p:nvSpPr>
        <p:spPr>
          <a:ln/>
        </p:spPr>
        <p:txBody>
          <a:bodyPr anchor="t"/>
          <a:p>
            <a:pPr>
              <a:buNone/>
            </a:pPr>
            <a:r>
              <a:rPr lang="en-US" altLang="zh-CN" dirty="0"/>
              <a:t>2</a:t>
            </a:r>
            <a:r>
              <a:rPr lang="zh-CN" altLang="en-US" dirty="0"/>
              <a:t>．</a:t>
            </a:r>
            <a:r>
              <a:rPr lang="en-US" altLang="zh-CN" dirty="0"/>
              <a:t>10BASE5</a:t>
            </a:r>
            <a:r>
              <a:rPr lang="zh-CN" altLang="en-US" dirty="0"/>
              <a:t>网络（粗缆以太网）</a:t>
            </a:r>
            <a:endParaRPr lang="zh-CN" altLang="en-US" dirty="0"/>
          </a:p>
          <a:p>
            <a:pPr>
              <a:buNone/>
            </a:pPr>
            <a:r>
              <a:rPr lang="en-US" altLang="zh-CN" dirty="0"/>
              <a:t>    </a:t>
            </a:r>
            <a:r>
              <a:rPr lang="zh-CN" altLang="en-US" dirty="0"/>
              <a:t>传输速率为</a:t>
            </a:r>
            <a:r>
              <a:rPr lang="en-US" altLang="zh-CN" dirty="0"/>
              <a:t>10Mpbs</a:t>
            </a:r>
            <a:r>
              <a:rPr lang="zh-CN" altLang="en-US" dirty="0"/>
              <a:t>；</a:t>
            </a:r>
            <a:r>
              <a:rPr lang="en-US" altLang="zh-CN" dirty="0"/>
              <a:t>Base</a:t>
            </a:r>
            <a:r>
              <a:rPr lang="zh-CN" altLang="en-US" dirty="0"/>
              <a:t>表示电缆上的信号是基带信号；最大长度为</a:t>
            </a:r>
            <a:r>
              <a:rPr lang="en-US" altLang="zh-CN" dirty="0"/>
              <a:t>500m</a:t>
            </a:r>
            <a:r>
              <a:rPr lang="zh-CN" altLang="en-US" dirty="0"/>
              <a:t>。</a:t>
            </a:r>
            <a:br>
              <a:rPr lang="zh-CN" altLang="en-US" dirty="0"/>
            </a:br>
            <a:r>
              <a:rPr lang="en-US" altLang="zh-CN" dirty="0"/>
              <a:t>    </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32097"/>
          <p:cNvSpPr>
            <a:spLocks noGrp="1"/>
          </p:cNvSpPr>
          <p:nvPr>
            <p:ph type="title"/>
          </p:nvPr>
        </p:nvSpPr>
        <p:spPr>
          <a:ln/>
        </p:spPr>
        <p:txBody>
          <a:bodyPr anchor="ctr"/>
          <a:p>
            <a:endParaRPr lang="zh-CN" dirty="0"/>
          </a:p>
        </p:txBody>
      </p:sp>
      <p:sp>
        <p:nvSpPr>
          <p:cNvPr id="111618" name="文本占位符 132098"/>
          <p:cNvSpPr>
            <a:spLocks noGrp="1"/>
          </p:cNvSpPr>
          <p:nvPr>
            <p:ph idx="1"/>
          </p:nvPr>
        </p:nvSpPr>
        <p:spPr>
          <a:ln/>
        </p:spPr>
        <p:txBody>
          <a:bodyPr anchor="t"/>
          <a:p>
            <a:pPr>
              <a:buNone/>
            </a:pPr>
            <a:endParaRPr lang="zh-CN" dirty="0"/>
          </a:p>
        </p:txBody>
      </p:sp>
      <p:pic>
        <p:nvPicPr>
          <p:cNvPr id="111619" name="图片 132099" descr="p14"/>
          <p:cNvPicPr>
            <a:picLocks noChangeAspect="1"/>
          </p:cNvPicPr>
          <p:nvPr/>
        </p:nvPicPr>
        <p:blipFill>
          <a:blip r:embed="rId1"/>
          <a:stretch>
            <a:fillRect/>
          </a:stretch>
        </p:blipFill>
        <p:spPr>
          <a:xfrm>
            <a:off x="533400" y="2133600"/>
            <a:ext cx="7924800" cy="2743200"/>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33121"/>
          <p:cNvSpPr>
            <a:spLocks noGrp="1"/>
          </p:cNvSpPr>
          <p:nvPr>
            <p:ph type="title"/>
          </p:nvPr>
        </p:nvSpPr>
        <p:spPr>
          <a:ln/>
        </p:spPr>
        <p:txBody>
          <a:bodyPr anchor="ctr"/>
          <a:p>
            <a:endParaRPr lang="zh-CN" dirty="0"/>
          </a:p>
        </p:txBody>
      </p:sp>
      <p:sp>
        <p:nvSpPr>
          <p:cNvPr id="112642" name="文本占位符 133122"/>
          <p:cNvSpPr>
            <a:spLocks noGrp="1"/>
          </p:cNvSpPr>
          <p:nvPr>
            <p:ph idx="1"/>
          </p:nvPr>
        </p:nvSpPr>
        <p:spPr>
          <a:ln/>
        </p:spPr>
        <p:txBody>
          <a:bodyPr anchor="t"/>
          <a:p>
            <a:pPr>
              <a:buNone/>
            </a:pPr>
            <a:r>
              <a:rPr lang="en-US" altLang="zh-CN" dirty="0"/>
              <a:t>3</a:t>
            </a:r>
            <a:r>
              <a:rPr lang="zh-CN" altLang="en-US" dirty="0"/>
              <a:t>．</a:t>
            </a:r>
            <a:r>
              <a:rPr lang="en-US" altLang="zh-CN" dirty="0"/>
              <a:t>10BASE-T</a:t>
            </a:r>
            <a:r>
              <a:rPr lang="zh-CN" altLang="en-US" dirty="0"/>
              <a:t>网络</a:t>
            </a:r>
            <a:endParaRPr lang="zh-CN" altLang="en-US" dirty="0"/>
          </a:p>
          <a:p>
            <a:pPr>
              <a:buNone/>
            </a:pPr>
            <a:r>
              <a:rPr lang="en-US" altLang="zh-CN" dirty="0"/>
              <a:t>    </a:t>
            </a:r>
            <a:r>
              <a:rPr lang="zh-CN" altLang="en-US" dirty="0"/>
              <a:t>采用非屏蔽</a:t>
            </a:r>
            <a:r>
              <a:rPr lang="en-US" altLang="zh-CN" dirty="0"/>
              <a:t>3</a:t>
            </a:r>
            <a:r>
              <a:rPr lang="zh-CN" altLang="en-US" dirty="0"/>
              <a:t>类</a:t>
            </a:r>
            <a:r>
              <a:rPr lang="en-US" altLang="zh-CN" dirty="0"/>
              <a:t>UTP </a:t>
            </a:r>
            <a:r>
              <a:rPr lang="zh-CN" altLang="en-US" dirty="0"/>
              <a:t>，实现</a:t>
            </a:r>
            <a:r>
              <a:rPr lang="en-US" altLang="zh-CN" dirty="0"/>
              <a:t>10Mpbs</a:t>
            </a:r>
            <a:r>
              <a:rPr lang="zh-CN" altLang="en-US" dirty="0"/>
              <a:t>传输速率，其标准为 </a:t>
            </a:r>
            <a:r>
              <a:rPr lang="en-US" altLang="zh-CN" dirty="0"/>
              <a:t>IEEE802.3i</a:t>
            </a:r>
            <a:r>
              <a:rPr lang="zh-CN" altLang="en-US" dirty="0"/>
              <a:t>，线段长度可达</a:t>
            </a:r>
            <a:r>
              <a:rPr lang="en-US" altLang="zh-CN" dirty="0"/>
              <a:t>100m</a:t>
            </a:r>
            <a:r>
              <a:rPr lang="zh-CN" altLang="en-US" dirty="0"/>
              <a:t>，需要用集线器（</a:t>
            </a:r>
            <a:r>
              <a:rPr lang="en-US" altLang="zh-CN" dirty="0"/>
              <a:t>HUB</a:t>
            </a:r>
            <a:r>
              <a:rPr lang="zh-CN" altLang="en-US" dirty="0"/>
              <a:t>）构成树形或总线和星形结合的拓扑结构。</a:t>
            </a:r>
            <a:endParaRPr lang="zh-CN" altLang="en-US" dirty="0"/>
          </a:p>
          <a:p>
            <a:pPr>
              <a:buNone/>
            </a:pPr>
            <a:r>
              <a:rPr lang="en-US" altLang="zh-CN" dirty="0"/>
              <a:t>4. 10BASE-F</a:t>
            </a:r>
            <a:r>
              <a:rPr lang="zh-CN" altLang="en-US" dirty="0"/>
              <a:t>网络</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34145"/>
          <p:cNvSpPr>
            <a:spLocks noGrp="1"/>
          </p:cNvSpPr>
          <p:nvPr>
            <p:ph type="title"/>
          </p:nvPr>
        </p:nvSpPr>
        <p:spPr>
          <a:ln/>
        </p:spPr>
        <p:txBody>
          <a:bodyPr anchor="ctr"/>
          <a:p>
            <a:endParaRPr lang="zh-CN" dirty="0"/>
          </a:p>
        </p:txBody>
      </p:sp>
      <p:sp>
        <p:nvSpPr>
          <p:cNvPr id="113666" name="文本占位符 134146"/>
          <p:cNvSpPr>
            <a:spLocks noGrp="1"/>
          </p:cNvSpPr>
          <p:nvPr>
            <p:ph idx="1"/>
          </p:nvPr>
        </p:nvSpPr>
        <p:spPr>
          <a:ln/>
        </p:spPr>
        <p:txBody>
          <a:bodyPr anchor="t"/>
          <a:p>
            <a:pPr>
              <a:buNone/>
            </a:pPr>
            <a:endParaRPr lang="zh-CN" dirty="0"/>
          </a:p>
        </p:txBody>
      </p:sp>
      <p:pic>
        <p:nvPicPr>
          <p:cNvPr id="113667" name="图片 134147" descr="p16"/>
          <p:cNvPicPr>
            <a:picLocks noChangeAspect="1"/>
          </p:cNvPicPr>
          <p:nvPr/>
        </p:nvPicPr>
        <p:blipFill>
          <a:blip r:embed="rId1"/>
          <a:stretch>
            <a:fillRect/>
          </a:stretch>
        </p:blipFill>
        <p:spPr>
          <a:xfrm>
            <a:off x="609600" y="2133600"/>
            <a:ext cx="4876800" cy="3430588"/>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136193"/>
          <p:cNvSpPr>
            <a:spLocks noGrp="1"/>
          </p:cNvSpPr>
          <p:nvPr>
            <p:ph type="title"/>
          </p:nvPr>
        </p:nvSpPr>
        <p:spPr>
          <a:ln/>
        </p:spPr>
        <p:txBody>
          <a:bodyPr anchor="ctr"/>
          <a:p>
            <a:endParaRPr lang="zh-CN" dirty="0"/>
          </a:p>
        </p:txBody>
      </p:sp>
      <p:sp>
        <p:nvSpPr>
          <p:cNvPr id="114690" name="文本占位符 136194"/>
          <p:cNvSpPr>
            <a:spLocks noGrp="1"/>
          </p:cNvSpPr>
          <p:nvPr>
            <p:ph idx="1"/>
          </p:nvPr>
        </p:nvSpPr>
        <p:spPr>
          <a:xfrm>
            <a:off x="457200" y="1981200"/>
            <a:ext cx="8229600" cy="4267200"/>
          </a:xfrm>
          <a:ln/>
        </p:spPr>
        <p:txBody>
          <a:bodyPr anchor="t"/>
          <a:p>
            <a:pPr>
              <a:lnSpc>
                <a:spcPct val="90000"/>
              </a:lnSpc>
              <a:buNone/>
            </a:pPr>
            <a:r>
              <a:rPr lang="zh-CN" altLang="en-US" dirty="0"/>
              <a:t>第六节  快速以太网</a:t>
            </a:r>
            <a:endParaRPr lang="zh-CN" altLang="en-US" dirty="0"/>
          </a:p>
          <a:p>
            <a:pPr>
              <a:lnSpc>
                <a:spcPct val="90000"/>
              </a:lnSpc>
              <a:buNone/>
            </a:pPr>
            <a:r>
              <a:rPr lang="en-US" altLang="zh-CN" dirty="0"/>
              <a:t>100Base-T</a:t>
            </a:r>
            <a:r>
              <a:rPr lang="zh-CN" altLang="en-US" dirty="0"/>
              <a:t>标准定义了</a:t>
            </a:r>
            <a:r>
              <a:rPr lang="en-US" altLang="zh-CN" dirty="0"/>
              <a:t>3</a:t>
            </a:r>
            <a:r>
              <a:rPr lang="zh-CN" altLang="en-US" dirty="0"/>
              <a:t>种物理规范以支持不同的物理介质 。</a:t>
            </a:r>
            <a:endParaRPr lang="zh-CN" altLang="en-US" dirty="0"/>
          </a:p>
          <a:p>
            <a:pPr>
              <a:lnSpc>
                <a:spcPct val="90000"/>
              </a:lnSpc>
              <a:buNone/>
            </a:pPr>
            <a:r>
              <a:rPr lang="zh-CN" altLang="en-US" dirty="0"/>
              <a:t>（</a:t>
            </a:r>
            <a:r>
              <a:rPr lang="en-US" altLang="zh-CN" dirty="0"/>
              <a:t>1</a:t>
            </a:r>
            <a:r>
              <a:rPr lang="zh-CN" altLang="en-US" dirty="0"/>
              <a:t>）</a:t>
            </a:r>
            <a:r>
              <a:rPr lang="en-US" altLang="zh-CN" dirty="0"/>
              <a:t>100BASE-T4</a:t>
            </a:r>
            <a:br>
              <a:rPr lang="en-US" altLang="zh-CN" dirty="0"/>
            </a:br>
            <a:r>
              <a:rPr lang="en-US" altLang="zh-CN" dirty="0"/>
              <a:t>    </a:t>
            </a:r>
            <a:r>
              <a:rPr lang="zh-CN" altLang="en-US" dirty="0"/>
              <a:t>支持</a:t>
            </a:r>
            <a:r>
              <a:rPr lang="en-US" altLang="zh-CN" dirty="0"/>
              <a:t>3</a:t>
            </a:r>
            <a:r>
              <a:rPr lang="zh-CN" altLang="en-US" dirty="0"/>
              <a:t>类、</a:t>
            </a:r>
            <a:r>
              <a:rPr lang="en-US" altLang="zh-CN" dirty="0"/>
              <a:t>4</a:t>
            </a:r>
            <a:r>
              <a:rPr lang="zh-CN" altLang="en-US" dirty="0"/>
              <a:t>类和 </a:t>
            </a:r>
            <a:r>
              <a:rPr lang="en-US" altLang="zh-CN" dirty="0"/>
              <a:t>5</a:t>
            </a:r>
            <a:r>
              <a:rPr lang="zh-CN" altLang="en-US" dirty="0"/>
              <a:t>类 </a:t>
            </a:r>
            <a:r>
              <a:rPr lang="en-US" altLang="zh-CN" dirty="0"/>
              <a:t>UTP</a:t>
            </a:r>
            <a:r>
              <a:rPr lang="zh-CN" altLang="en-US" dirty="0"/>
              <a:t>电缆。在</a:t>
            </a:r>
            <a:r>
              <a:rPr lang="en-US" altLang="zh-CN" dirty="0"/>
              <a:t>4</a:t>
            </a:r>
            <a:r>
              <a:rPr lang="zh-CN" altLang="en-US" dirty="0"/>
              <a:t>对线中，</a:t>
            </a:r>
            <a:r>
              <a:rPr lang="en-US" altLang="zh-CN" dirty="0"/>
              <a:t>3</a:t>
            </a:r>
            <a:r>
              <a:rPr lang="zh-CN" altLang="en-US" dirty="0"/>
              <a:t>对线用于数据传输，每对线的传输速率为</a:t>
            </a:r>
            <a:r>
              <a:rPr lang="en-US" altLang="zh-CN" dirty="0"/>
              <a:t>33.3Mpbs</a:t>
            </a:r>
            <a:r>
              <a:rPr lang="zh-CN" altLang="en-US" dirty="0"/>
              <a:t>，总传输速率为</a:t>
            </a:r>
            <a:r>
              <a:rPr lang="en-US" altLang="zh-CN" dirty="0"/>
              <a:t>100Mpbs</a:t>
            </a:r>
            <a:r>
              <a:rPr lang="zh-CN" altLang="en-US" dirty="0"/>
              <a:t>。 </a:t>
            </a:r>
            <a:r>
              <a:rPr lang="en-US" altLang="zh-CN" dirty="0"/>
              <a:t>1</a:t>
            </a:r>
            <a:r>
              <a:rPr lang="zh-CN" altLang="en-US" dirty="0"/>
              <a:t>对线用于冲突检测。</a:t>
            </a:r>
            <a:br>
              <a:rPr lang="zh-CN" altLang="en-US" dirty="0"/>
            </a:b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37217"/>
          <p:cNvSpPr>
            <a:spLocks noGrp="1"/>
          </p:cNvSpPr>
          <p:nvPr>
            <p:ph type="title"/>
          </p:nvPr>
        </p:nvSpPr>
        <p:spPr>
          <a:ln/>
        </p:spPr>
        <p:txBody>
          <a:bodyPr anchor="ctr"/>
          <a:p>
            <a:endParaRPr lang="zh-CN" dirty="0"/>
          </a:p>
        </p:txBody>
      </p:sp>
      <p:sp>
        <p:nvSpPr>
          <p:cNvPr id="115714" name="文本占位符 137218"/>
          <p:cNvSpPr>
            <a:spLocks noGrp="1"/>
          </p:cNvSpPr>
          <p:nvPr>
            <p:ph idx="1"/>
          </p:nvPr>
        </p:nvSpPr>
        <p:spPr>
          <a:xfrm>
            <a:off x="457200" y="1981200"/>
            <a:ext cx="8229600" cy="4419600"/>
          </a:xfrm>
          <a:ln/>
        </p:spPr>
        <p:txBody>
          <a:bodyPr anchor="t"/>
          <a:p>
            <a:pPr>
              <a:buNone/>
            </a:pPr>
            <a:r>
              <a:rPr lang="zh-CN" altLang="en-US" dirty="0"/>
              <a:t>（</a:t>
            </a:r>
            <a:r>
              <a:rPr lang="en-US" altLang="zh-CN" dirty="0"/>
              <a:t>2</a:t>
            </a:r>
            <a:r>
              <a:rPr lang="zh-CN" altLang="en-US" dirty="0"/>
              <a:t>）</a:t>
            </a:r>
            <a:r>
              <a:rPr lang="en-US" altLang="zh-CN" dirty="0"/>
              <a:t>100BASE-TX</a:t>
            </a:r>
            <a:br>
              <a:rPr lang="en-US" altLang="zh-CN" dirty="0"/>
            </a:br>
            <a:r>
              <a:rPr lang="en-US" altLang="zh-CN" dirty="0"/>
              <a:t>   </a:t>
            </a:r>
            <a:r>
              <a:rPr lang="zh-CN" altLang="en-US" dirty="0"/>
              <a:t>通常使用</a:t>
            </a:r>
            <a:r>
              <a:rPr lang="en-US" altLang="zh-CN" dirty="0"/>
              <a:t>5</a:t>
            </a:r>
            <a:r>
              <a:rPr lang="zh-CN" altLang="en-US" dirty="0"/>
              <a:t>类 </a:t>
            </a:r>
            <a:r>
              <a:rPr lang="en-US" altLang="zh-CN" dirty="0"/>
              <a:t>UTP </a:t>
            </a:r>
            <a:r>
              <a:rPr lang="zh-CN" altLang="en-US" dirty="0"/>
              <a:t>。至少包括</a:t>
            </a:r>
            <a:r>
              <a:rPr lang="en-US" altLang="zh-CN" dirty="0"/>
              <a:t>4</a:t>
            </a:r>
            <a:r>
              <a:rPr lang="zh-CN" altLang="en-US" dirty="0"/>
              <a:t>对，使用其中的</a:t>
            </a:r>
            <a:r>
              <a:rPr lang="en-US" altLang="zh-CN" dirty="0"/>
              <a:t>2</a:t>
            </a:r>
            <a:r>
              <a:rPr lang="zh-CN" altLang="en-US" dirty="0"/>
              <a:t>对，连接方法和</a:t>
            </a:r>
            <a:r>
              <a:rPr lang="en-US" altLang="zh-CN" dirty="0"/>
              <a:t>10BASE-T</a:t>
            </a:r>
            <a:r>
              <a:rPr lang="zh-CN" altLang="en-US" dirty="0"/>
              <a:t>完全相同。</a:t>
            </a:r>
            <a:r>
              <a:rPr lang="en-US" altLang="zh-CN" dirty="0"/>
              <a:t>100BASE-TX</a:t>
            </a:r>
            <a:r>
              <a:rPr lang="zh-CN" altLang="en-US" dirty="0"/>
              <a:t>规定</a:t>
            </a:r>
            <a:r>
              <a:rPr lang="en-US" altLang="zh-CN" dirty="0"/>
              <a:t>5</a:t>
            </a:r>
            <a:r>
              <a:rPr lang="zh-CN" altLang="en-US" dirty="0"/>
              <a:t>类</a:t>
            </a:r>
            <a:r>
              <a:rPr lang="en-US" altLang="zh-CN" dirty="0"/>
              <a:t>UTP</a:t>
            </a:r>
            <a:r>
              <a:rPr lang="zh-CN" altLang="en-US" dirty="0"/>
              <a:t>电缆采用</a:t>
            </a:r>
            <a:r>
              <a:rPr lang="en-US" altLang="zh-CN" dirty="0"/>
              <a:t>RJ45</a:t>
            </a:r>
            <a:r>
              <a:rPr lang="zh-CN" altLang="en-US" dirty="0"/>
              <a:t>连接器。</a:t>
            </a:r>
            <a:endParaRPr lang="zh-CN" altLang="en-US" dirty="0"/>
          </a:p>
          <a:p>
            <a:pPr>
              <a:buNone/>
            </a:pPr>
            <a:r>
              <a:rPr lang="zh-CN" altLang="en-US" dirty="0"/>
              <a:t>（</a:t>
            </a:r>
            <a:r>
              <a:rPr lang="en-US" altLang="zh-CN" dirty="0"/>
              <a:t>3</a:t>
            </a:r>
            <a:r>
              <a:rPr lang="zh-CN" altLang="en-US" dirty="0"/>
              <a:t>）</a:t>
            </a:r>
            <a:r>
              <a:rPr lang="en-US" altLang="zh-CN" dirty="0"/>
              <a:t>100BASE-FX</a:t>
            </a:r>
            <a:br>
              <a:rPr lang="en-US" altLang="zh-CN" dirty="0"/>
            </a:br>
            <a:r>
              <a:rPr lang="en-US" altLang="zh-CN" dirty="0"/>
              <a:t>    </a:t>
            </a:r>
            <a:r>
              <a:rPr lang="zh-CN" altLang="en-US" dirty="0"/>
              <a:t>使用光纤，它的连线可达</a:t>
            </a:r>
            <a:r>
              <a:rPr lang="en-US" altLang="zh-CN" dirty="0"/>
              <a:t>450m</a:t>
            </a:r>
            <a:r>
              <a:rPr lang="zh-CN" altLang="en-US" dirty="0"/>
              <a:t>，如果采用非标准的全双工模式可达</a:t>
            </a:r>
            <a:r>
              <a:rPr lang="en-US" altLang="zh-CN" dirty="0"/>
              <a:t>2km</a:t>
            </a:r>
            <a:r>
              <a:rPr lang="zh-CN" altLang="en-US" dirty="0"/>
              <a:t>。</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39265"/>
          <p:cNvSpPr>
            <a:spLocks noGrp="1"/>
          </p:cNvSpPr>
          <p:nvPr>
            <p:ph type="title"/>
          </p:nvPr>
        </p:nvSpPr>
        <p:spPr>
          <a:ln/>
        </p:spPr>
        <p:txBody>
          <a:bodyPr anchor="ctr"/>
          <a:p>
            <a:r>
              <a:rPr lang="zh-CN" altLang="en-US" sz="4000" dirty="0"/>
              <a:t>补充：</a:t>
            </a:r>
            <a:r>
              <a:rPr lang="en-US" altLang="zh-CN" sz="4000" dirty="0"/>
              <a:t>100Base-T</a:t>
            </a:r>
            <a:r>
              <a:rPr lang="zh-CN" altLang="en-US" sz="4000" dirty="0"/>
              <a:t>网络组成 </a:t>
            </a:r>
            <a:br>
              <a:rPr lang="zh-CN" altLang="en-US" sz="4000" dirty="0"/>
            </a:br>
            <a:endParaRPr lang="zh-CN" altLang="en-US" sz="4000" dirty="0"/>
          </a:p>
        </p:txBody>
      </p:sp>
      <p:sp>
        <p:nvSpPr>
          <p:cNvPr id="117762" name="文本占位符 139266"/>
          <p:cNvSpPr>
            <a:spLocks noGrp="1"/>
          </p:cNvSpPr>
          <p:nvPr>
            <p:ph idx="1"/>
          </p:nvPr>
        </p:nvSpPr>
        <p:spPr>
          <a:ln/>
        </p:spPr>
        <p:txBody>
          <a:bodyPr anchor="t"/>
          <a:p>
            <a:pPr>
              <a:buNone/>
            </a:pPr>
            <a:endParaRPr lang="en-US" altLang="zh-CN" dirty="0"/>
          </a:p>
          <a:p>
            <a:pPr>
              <a:buNone/>
            </a:pPr>
            <a:endParaRPr lang="en-US" altLang="zh-CN" dirty="0"/>
          </a:p>
        </p:txBody>
      </p:sp>
      <p:pic>
        <p:nvPicPr>
          <p:cNvPr id="117763" name="图片 139267" descr="p19"/>
          <p:cNvPicPr>
            <a:picLocks noChangeAspect="1"/>
          </p:cNvPicPr>
          <p:nvPr/>
        </p:nvPicPr>
        <p:blipFill>
          <a:blip r:embed="rId1"/>
          <a:stretch>
            <a:fillRect/>
          </a:stretch>
        </p:blipFill>
        <p:spPr>
          <a:xfrm>
            <a:off x="1447800" y="1752600"/>
            <a:ext cx="5791200" cy="4303713"/>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40289"/>
          <p:cNvSpPr>
            <a:spLocks noGrp="1"/>
          </p:cNvSpPr>
          <p:nvPr>
            <p:ph type="title"/>
          </p:nvPr>
        </p:nvSpPr>
        <p:spPr>
          <a:ln/>
        </p:spPr>
        <p:txBody>
          <a:bodyPr anchor="ctr"/>
          <a:p>
            <a:endParaRPr lang="zh-CN" dirty="0"/>
          </a:p>
        </p:txBody>
      </p:sp>
      <p:sp>
        <p:nvSpPr>
          <p:cNvPr id="118786" name="文本占位符 140290"/>
          <p:cNvSpPr>
            <a:spLocks noGrp="1"/>
          </p:cNvSpPr>
          <p:nvPr>
            <p:ph idx="1"/>
          </p:nvPr>
        </p:nvSpPr>
        <p:spPr>
          <a:ln/>
        </p:spPr>
        <p:txBody>
          <a:bodyPr anchor="t"/>
          <a:p>
            <a:pPr>
              <a:lnSpc>
                <a:spcPct val="90000"/>
              </a:lnSpc>
              <a:buNone/>
            </a:pPr>
            <a:r>
              <a:rPr lang="en-US" altLang="zh-CN" sz="2400" dirty="0"/>
              <a:t> 100Base-T </a:t>
            </a:r>
            <a:r>
              <a:rPr lang="zh-CN" altLang="en-US" sz="2400" dirty="0"/>
              <a:t>标准定义了两级中继器，即 </a:t>
            </a:r>
            <a:r>
              <a:rPr lang="en-US" altLang="zh-CN" sz="2400" dirty="0"/>
              <a:t>1 </a:t>
            </a:r>
            <a:r>
              <a:rPr lang="zh-CN" altLang="en-US" sz="2400" dirty="0"/>
              <a:t>级中继器和 </a:t>
            </a:r>
            <a:r>
              <a:rPr lang="en-US" altLang="zh-CN" sz="2400" dirty="0"/>
              <a:t>2 </a:t>
            </a:r>
            <a:r>
              <a:rPr lang="zh-CN" altLang="en-US" sz="2400" dirty="0"/>
              <a:t>级中继器。一个网段中最多允许有一个 </a:t>
            </a:r>
            <a:r>
              <a:rPr lang="en-US" altLang="zh-CN" sz="2400" dirty="0"/>
              <a:t>1 </a:t>
            </a:r>
            <a:r>
              <a:rPr lang="zh-CN" altLang="en-US" sz="2400" dirty="0"/>
              <a:t>级中继器和两个 </a:t>
            </a:r>
            <a:r>
              <a:rPr lang="en-US" altLang="zh-CN" sz="2400" dirty="0"/>
              <a:t>2 </a:t>
            </a:r>
            <a:r>
              <a:rPr lang="zh-CN" altLang="en-US" sz="2400" dirty="0"/>
              <a:t>级中继器。 </a:t>
            </a:r>
            <a:endParaRPr lang="zh-CN" altLang="en-US" sz="2400" dirty="0"/>
          </a:p>
          <a:p>
            <a:pPr>
              <a:lnSpc>
                <a:spcPct val="90000"/>
              </a:lnSpc>
              <a:buNone/>
            </a:pPr>
            <a:r>
              <a:rPr lang="en-US" altLang="zh-CN" sz="2400" dirty="0"/>
              <a:t> </a:t>
            </a:r>
            <a:r>
              <a:rPr lang="en-US" altLang="zh-CN" sz="2400"/>
              <a:t>•</a:t>
            </a:r>
            <a:r>
              <a:rPr lang="en-US" altLang="zh-CN" sz="2400" dirty="0"/>
              <a:t>   </a:t>
            </a:r>
            <a:r>
              <a:rPr lang="zh-CN" altLang="en-US" sz="2400" dirty="0"/>
              <a:t>采用两个 </a:t>
            </a:r>
            <a:r>
              <a:rPr lang="en-US" altLang="zh-CN" sz="2400" dirty="0"/>
              <a:t>2 </a:t>
            </a:r>
            <a:r>
              <a:rPr lang="zh-CN" altLang="en-US" sz="2400" dirty="0"/>
              <a:t>级中继器时，中继器之间的最大长度为 </a:t>
            </a:r>
            <a:r>
              <a:rPr lang="en-US" altLang="zh-CN" sz="2400" dirty="0"/>
              <a:t>5m </a:t>
            </a:r>
            <a:r>
              <a:rPr lang="zh-CN" altLang="en-US" sz="2400" dirty="0"/>
              <a:t>。 </a:t>
            </a:r>
            <a:endParaRPr lang="zh-CN" altLang="en-US" sz="2400" dirty="0"/>
          </a:p>
          <a:p>
            <a:pPr>
              <a:lnSpc>
                <a:spcPct val="90000"/>
              </a:lnSpc>
              <a:buNone/>
            </a:pPr>
            <a:r>
              <a:rPr lang="en-US" altLang="zh-CN" sz="2400" dirty="0"/>
              <a:t> </a:t>
            </a:r>
            <a:r>
              <a:rPr lang="en-US" altLang="zh-CN" sz="2400"/>
              <a:t>•</a:t>
            </a:r>
            <a:r>
              <a:rPr lang="zh-CN" altLang="en-US" sz="2400" dirty="0"/>
              <a:t>采用双中继器结构时，两个工作站之间（端点到端点）的最大网络电缆长度为 </a:t>
            </a:r>
            <a:r>
              <a:rPr lang="en-US" altLang="zh-CN" sz="2400" dirty="0"/>
              <a:t>205m(100m+5m+100m UTP) </a:t>
            </a:r>
            <a:r>
              <a:rPr lang="zh-CN" altLang="en-US" sz="2400" dirty="0"/>
              <a:t>。</a:t>
            </a:r>
            <a:endParaRPr lang="zh-CN" altLang="en-US" sz="2400" dirty="0"/>
          </a:p>
          <a:p>
            <a:pPr>
              <a:lnSpc>
                <a:spcPct val="90000"/>
              </a:lnSpc>
              <a:buNone/>
            </a:pPr>
            <a:r>
              <a:rPr lang="en-US" altLang="zh-CN" sz="2400" dirty="0"/>
              <a:t> </a:t>
            </a:r>
            <a:r>
              <a:rPr lang="en-US" altLang="zh-CN" sz="2400"/>
              <a:t>•</a:t>
            </a:r>
            <a:r>
              <a:rPr lang="en-US" altLang="zh-CN" sz="2400" dirty="0"/>
              <a:t> </a:t>
            </a:r>
            <a:r>
              <a:rPr lang="zh-CN" altLang="en-US" sz="2400" dirty="0"/>
              <a:t>采用单中继器结构时，可连接 </a:t>
            </a:r>
            <a:r>
              <a:rPr lang="en-US" altLang="zh-CN" sz="2400" dirty="0"/>
              <a:t>185m </a:t>
            </a:r>
            <a:r>
              <a:rPr lang="zh-CN" altLang="en-US" sz="2400" dirty="0"/>
              <a:t>的光纤，这种情况下的最大网络线缆长度为 </a:t>
            </a:r>
            <a:r>
              <a:rPr lang="en-US" altLang="zh-CN" sz="2400" dirty="0"/>
              <a:t>285m(100m UTP+185m </a:t>
            </a:r>
            <a:r>
              <a:rPr lang="zh-CN" altLang="en-US" sz="2400" dirty="0"/>
              <a:t>光纤 </a:t>
            </a:r>
            <a:r>
              <a:rPr lang="en-US" altLang="zh-CN" sz="2400" dirty="0"/>
              <a:t>) </a:t>
            </a:r>
            <a:r>
              <a:rPr lang="zh-CN" altLang="en-US" sz="2400" dirty="0"/>
              <a:t>。 </a:t>
            </a:r>
            <a:br>
              <a:rPr lang="zh-CN" altLang="en-US" sz="2400" dirty="0"/>
            </a:br>
            <a:endParaRPr lang="zh-CN" alt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141313"/>
          <p:cNvSpPr>
            <a:spLocks noGrp="1"/>
          </p:cNvSpPr>
          <p:nvPr>
            <p:ph type="title"/>
          </p:nvPr>
        </p:nvSpPr>
        <p:spPr>
          <a:ln/>
        </p:spPr>
        <p:txBody>
          <a:bodyPr anchor="ctr"/>
          <a:p>
            <a:r>
              <a:rPr lang="zh-CN" altLang="en-US" dirty="0"/>
              <a:t>第五章 网络设备</a:t>
            </a:r>
            <a:endParaRPr lang="zh-CN" altLang="en-US" dirty="0"/>
          </a:p>
        </p:txBody>
      </p:sp>
      <p:sp>
        <p:nvSpPr>
          <p:cNvPr id="119810" name="文本占位符 141314"/>
          <p:cNvSpPr>
            <a:spLocks noGrp="1"/>
          </p:cNvSpPr>
          <p:nvPr>
            <p:ph idx="1"/>
          </p:nvPr>
        </p:nvSpPr>
        <p:spPr>
          <a:xfrm>
            <a:off x="457200" y="1981200"/>
            <a:ext cx="8229600" cy="4876800"/>
          </a:xfrm>
          <a:ln/>
        </p:spPr>
        <p:txBody>
          <a:bodyPr anchor="t"/>
          <a:p>
            <a:pPr>
              <a:buNone/>
            </a:pPr>
            <a:r>
              <a:rPr lang="zh-CN" altLang="en-US" sz="2800" dirty="0"/>
              <a:t>第一节  中继器</a:t>
            </a:r>
            <a:endParaRPr lang="zh-CN" altLang="en-US" sz="2800" dirty="0"/>
          </a:p>
          <a:p>
            <a:pPr>
              <a:buNone/>
            </a:pPr>
            <a:r>
              <a:rPr lang="en-US" altLang="zh-CN" sz="2800" dirty="0"/>
              <a:t>1.</a:t>
            </a:r>
            <a:r>
              <a:rPr lang="zh-CN" altLang="en-US" sz="2800" dirty="0"/>
              <a:t>工作在物理层上，安装简便、价格便宜，速度快。</a:t>
            </a:r>
            <a:endParaRPr lang="zh-CN" altLang="en-US" sz="2800"/>
          </a:p>
          <a:p>
            <a:pPr>
              <a:buNone/>
            </a:pPr>
            <a:r>
              <a:rPr lang="en-US" altLang="zh-CN" sz="2800" dirty="0"/>
              <a:t>2.</a:t>
            </a:r>
            <a:r>
              <a:rPr lang="zh-CN" altLang="en-US" sz="2800" dirty="0"/>
              <a:t>增强通过物理介质的 “</a:t>
            </a:r>
            <a:r>
              <a:rPr lang="en-US" altLang="zh-CN" sz="2800" dirty="0"/>
              <a:t>0”</a:t>
            </a:r>
            <a:r>
              <a:rPr lang="zh-CN" altLang="en-US" sz="2800" dirty="0"/>
              <a:t>、“</a:t>
            </a:r>
            <a:r>
              <a:rPr lang="en-US" altLang="zh-CN" sz="2800" dirty="0"/>
              <a:t>1” </a:t>
            </a:r>
            <a:r>
              <a:rPr lang="zh-CN" altLang="en-US" sz="2800" dirty="0"/>
              <a:t>信号 。</a:t>
            </a:r>
            <a:endParaRPr lang="zh-CN" altLang="en-US" sz="2800" dirty="0"/>
          </a:p>
          <a:p>
            <a:pPr>
              <a:buNone/>
            </a:pPr>
            <a:r>
              <a:rPr lang="en-US" altLang="zh-CN" sz="2800" dirty="0"/>
              <a:t>3.</a:t>
            </a:r>
            <a:r>
              <a:rPr lang="zh-CN" altLang="en-US" sz="2800" dirty="0"/>
              <a:t>接收到信号被传输到所有与之相连的网段，因此仅用于连接相同的局域网段。</a:t>
            </a:r>
            <a:endParaRPr lang="zh-CN" altLang="en-US" sz="2800" dirty="0"/>
          </a:p>
          <a:p>
            <a:pPr>
              <a:buNone/>
            </a:pPr>
            <a:r>
              <a:rPr lang="en-US" altLang="zh-CN" sz="2800" dirty="0"/>
              <a:t>4.</a:t>
            </a:r>
            <a:r>
              <a:rPr lang="zh-CN" altLang="en-US" sz="2800" dirty="0"/>
              <a:t>局域网中继器的数量有限制。 </a:t>
            </a:r>
            <a:endParaRPr lang="zh-CN" altLang="en-US" sz="2800" dirty="0"/>
          </a:p>
          <a:p>
            <a:pPr>
              <a:buNone/>
            </a:pPr>
            <a:r>
              <a:rPr lang="en-US" altLang="zh-CN" sz="2800" dirty="0"/>
              <a:t>5. </a:t>
            </a:r>
            <a:r>
              <a:rPr lang="zh-CN" altLang="en-US" sz="2800" dirty="0"/>
              <a:t>逐比特地重复生成所接收的信号，会重复错误的信号。 </a:t>
            </a:r>
            <a:endParaRPr lang="zh-CN" altLang="en-US" sz="2800" dirty="0"/>
          </a:p>
          <a:p>
            <a:pPr>
              <a:buNone/>
            </a:pPr>
            <a:r>
              <a:rPr lang="zh-CN" altLang="en-US" sz="2800" dirty="0"/>
              <a:t>  </a:t>
            </a:r>
            <a:endParaRPr lang="zh-CN" alt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43361"/>
          <p:cNvSpPr>
            <a:spLocks noGrp="1"/>
          </p:cNvSpPr>
          <p:nvPr>
            <p:ph type="title"/>
          </p:nvPr>
        </p:nvSpPr>
        <p:spPr>
          <a:ln/>
        </p:spPr>
        <p:txBody>
          <a:bodyPr anchor="ctr"/>
          <a:p>
            <a:endParaRPr lang="zh-CN" dirty="0"/>
          </a:p>
        </p:txBody>
      </p:sp>
      <p:sp>
        <p:nvSpPr>
          <p:cNvPr id="121858" name="文本占位符 143362"/>
          <p:cNvSpPr>
            <a:spLocks noGrp="1"/>
          </p:cNvSpPr>
          <p:nvPr>
            <p:ph idx="1"/>
          </p:nvPr>
        </p:nvSpPr>
        <p:spPr>
          <a:xfrm>
            <a:off x="457200" y="1981200"/>
            <a:ext cx="8229600" cy="4572000"/>
          </a:xfrm>
          <a:ln/>
        </p:spPr>
        <p:txBody>
          <a:bodyPr anchor="t"/>
          <a:p>
            <a:pPr>
              <a:lnSpc>
                <a:spcPct val="80000"/>
              </a:lnSpc>
              <a:buNone/>
            </a:pPr>
            <a:r>
              <a:rPr lang="zh-CN" altLang="en-US" sz="2800" dirty="0"/>
              <a:t>分类 ：</a:t>
            </a:r>
            <a:endParaRPr lang="zh-CN" altLang="en-US" sz="2800" dirty="0"/>
          </a:p>
          <a:p>
            <a:pPr>
              <a:lnSpc>
                <a:spcPct val="80000"/>
              </a:lnSpc>
              <a:buNone/>
            </a:pPr>
            <a:r>
              <a:rPr lang="en-US" altLang="zh-CN" sz="2800" dirty="0"/>
              <a:t>(1)</a:t>
            </a:r>
            <a:r>
              <a:rPr lang="zh-CN" altLang="en-US" sz="2800" dirty="0"/>
              <a:t>以太网中继器</a:t>
            </a:r>
            <a:br>
              <a:rPr lang="zh-CN" altLang="en-US" sz="2800" dirty="0"/>
            </a:br>
            <a:r>
              <a:rPr lang="zh-CN" altLang="en-US" sz="2800" dirty="0"/>
              <a:t>中继器在每个网段中都被看作是</a:t>
            </a:r>
            <a:r>
              <a:rPr lang="en-US" altLang="zh-CN" sz="2800" dirty="0"/>
              <a:t>2</a:t>
            </a:r>
            <a:r>
              <a:rPr lang="zh-CN" altLang="en-US" sz="2800" dirty="0"/>
              <a:t>个节点。</a:t>
            </a:r>
            <a:endParaRPr lang="zh-CN" altLang="en-US" sz="2800" dirty="0"/>
          </a:p>
          <a:p>
            <a:pPr>
              <a:lnSpc>
                <a:spcPct val="80000"/>
              </a:lnSpc>
              <a:buNone/>
            </a:pPr>
            <a:r>
              <a:rPr lang="en-US" altLang="zh-CN" sz="2800" dirty="0"/>
              <a:t>(2)</a:t>
            </a:r>
            <a:r>
              <a:rPr lang="zh-CN" altLang="en-US" sz="2800" dirty="0"/>
              <a:t>令牌环网中继器</a:t>
            </a:r>
            <a:br>
              <a:rPr lang="zh-CN" altLang="en-US" sz="2800" dirty="0"/>
            </a:br>
            <a:r>
              <a:rPr lang="en-US" altLang="zh-CN" sz="2800" dirty="0"/>
              <a:t>1. </a:t>
            </a:r>
            <a:r>
              <a:rPr lang="zh-CN" altLang="en-US" sz="2800" dirty="0"/>
              <a:t>通常在网卡上。</a:t>
            </a:r>
            <a:br>
              <a:rPr lang="zh-CN" altLang="en-US" sz="2800" dirty="0"/>
            </a:br>
            <a:r>
              <a:rPr lang="en-US" altLang="zh-CN" sz="2800" dirty="0"/>
              <a:t>2. </a:t>
            </a:r>
            <a:r>
              <a:rPr lang="zh-CN" altLang="en-US" sz="2800" dirty="0"/>
              <a:t>单环中继器</a:t>
            </a:r>
            <a:r>
              <a:rPr lang="en-US" altLang="zh-CN" sz="2800" dirty="0"/>
              <a:t>:</a:t>
            </a:r>
            <a:r>
              <a:rPr lang="zh-CN" altLang="en-US" sz="2800" dirty="0"/>
              <a:t>允许令牌环网节点比普通配置时更加远离多站访问单元</a:t>
            </a:r>
            <a:r>
              <a:rPr lang="en-US" altLang="zh-CN" sz="2800" dirty="0"/>
              <a:t>(MAU)</a:t>
            </a:r>
            <a:r>
              <a:rPr lang="zh-CN" altLang="en-US" sz="2800" dirty="0"/>
              <a:t>。</a:t>
            </a:r>
            <a:br>
              <a:rPr lang="zh-CN" altLang="en-US" sz="2800" dirty="0"/>
            </a:br>
            <a:r>
              <a:rPr lang="en-US" altLang="zh-CN" sz="2800" dirty="0"/>
              <a:t>3. </a:t>
            </a:r>
            <a:r>
              <a:rPr lang="zh-CN" altLang="en-US" sz="2800" dirty="0"/>
              <a:t>环路中继器，当网络中有多个</a:t>
            </a:r>
            <a:r>
              <a:rPr lang="en-US" altLang="zh-CN" sz="2800" dirty="0"/>
              <a:t>MAU</a:t>
            </a:r>
            <a:r>
              <a:rPr lang="zh-CN" altLang="en-US" sz="2800" dirty="0"/>
              <a:t>时，使用这种中继器。一个环路中继器</a:t>
            </a:r>
            <a:r>
              <a:rPr lang="en-US" altLang="zh-CN" sz="2800" dirty="0"/>
              <a:t>(</a:t>
            </a:r>
            <a:r>
              <a:rPr lang="zh-CN" altLang="en-US" sz="2800" dirty="0"/>
              <a:t>例如</a:t>
            </a:r>
            <a:r>
              <a:rPr lang="en-US" altLang="zh-CN" sz="2800" dirty="0"/>
              <a:t>IBM8218)</a:t>
            </a:r>
            <a:r>
              <a:rPr lang="zh-CN" altLang="en-US" sz="2800" dirty="0"/>
              <a:t>可以将环路长度延长到</a:t>
            </a:r>
            <a:r>
              <a:rPr lang="en-US" altLang="zh-CN" sz="2800" dirty="0"/>
              <a:t>750m</a:t>
            </a:r>
            <a:r>
              <a:rPr lang="zh-CN" altLang="en-US" sz="2800" dirty="0"/>
              <a:t>。</a:t>
            </a:r>
            <a:br>
              <a:rPr lang="zh-CN" altLang="en-US" sz="2800" dirty="0"/>
            </a:br>
            <a:r>
              <a:rPr lang="en-US" altLang="zh-CN" sz="2800" dirty="0"/>
              <a:t>   </a:t>
            </a:r>
            <a:endParaRPr lang="en-US" altLang="zh-CN" sz="2800" dirty="0"/>
          </a:p>
          <a:p>
            <a:pPr>
              <a:lnSpc>
                <a:spcPct val="80000"/>
              </a:lnSpc>
              <a:buNone/>
            </a:pPr>
            <a:r>
              <a:rPr lang="en-US" altLang="zh-CN" sz="2800" dirty="0"/>
              <a:t> </a:t>
            </a:r>
            <a:endParaRPr lang="en-US" altLang="zh-CN" sz="2800" dirty="0"/>
          </a:p>
        </p:txBody>
      </p:sp>
    </p:spTree>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17363</Words>
  <Application>WPS 演示</Application>
  <PresentationFormat>在屏幕上显示</PresentationFormat>
  <Paragraphs>916</Paragraphs>
  <Slides>199</Slides>
  <Notes>43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6</vt:i4>
      </vt:variant>
      <vt:variant>
        <vt:lpstr>幻灯片标题</vt:lpstr>
      </vt:variant>
      <vt:variant>
        <vt:i4>199</vt:i4>
      </vt:variant>
    </vt:vector>
  </HeadingPairs>
  <TitlesOfParts>
    <vt:vector size="222" baseType="lpstr">
      <vt:lpstr>Arial</vt:lpstr>
      <vt:lpstr>宋体</vt:lpstr>
      <vt:lpstr>Wingdings</vt:lpstr>
      <vt:lpstr>Times New Roman</vt:lpstr>
      <vt:lpstr>Arial Black</vt:lpstr>
      <vt:lpstr>黑体</vt:lpstr>
      <vt:lpstr>楷体_GB2312</vt:lpstr>
      <vt:lpstr>新宋体</vt:lpstr>
      <vt:lpstr>隶书</vt:lpstr>
      <vt:lpstr>华文中宋</vt:lpstr>
      <vt:lpstr>幼圆</vt:lpstr>
      <vt:lpstr>Helvetica</vt:lpstr>
      <vt:lpstr>微软雅黑</vt:lpstr>
      <vt:lpstr>Arial Unicode MS</vt:lpstr>
      <vt:lpstr>Wingdings</vt:lpstr>
      <vt:lpstr>楷体_GB2312</vt:lpstr>
      <vt:lpstr>Pixel</vt:lpstr>
      <vt:lpstr>Word.Picture.8</vt:lpstr>
      <vt:lpstr>Word.Picture.8</vt:lpstr>
      <vt:lpstr>Word.Picture.8</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cp:lastModifiedBy>
  <cp:revision>105</cp:revision>
  <dcterms:created xsi:type="dcterms:W3CDTF">2019-05-15T16:07:44Z</dcterms:created>
  <dcterms:modified xsi:type="dcterms:W3CDTF">2019-05-17T00:42:18Z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2052-11.1.0.8696</vt:lpwstr>
  </property>
</Properties>
</file>