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390" r:id="rId4"/>
    <p:sldId id="391"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531" r:id="rId50"/>
    <p:sldId id="439" r:id="rId51"/>
    <p:sldId id="440" r:id="rId52"/>
    <p:sldId id="441" r:id="rId53"/>
    <p:sldId id="442" r:id="rId54"/>
    <p:sldId id="443" r:id="rId55"/>
    <p:sldId id="444" r:id="rId56"/>
    <p:sldId id="445" r:id="rId57"/>
    <p:sldId id="446" r:id="rId58"/>
    <p:sldId id="447" r:id="rId59"/>
    <p:sldId id="448" r:id="rId60"/>
    <p:sldId id="449" r:id="rId61"/>
    <p:sldId id="450" r:id="rId62"/>
    <p:sldId id="451" r:id="rId63"/>
    <p:sldId id="452" r:id="rId64"/>
    <p:sldId id="453" r:id="rId65"/>
    <p:sldId id="454" r:id="rId66"/>
    <p:sldId id="455" r:id="rId67"/>
    <p:sldId id="456" r:id="rId68"/>
    <p:sldId id="457" r:id="rId69"/>
    <p:sldId id="458" r:id="rId70"/>
    <p:sldId id="459" r:id="rId71"/>
    <p:sldId id="460" r:id="rId72"/>
    <p:sldId id="461" r:id="rId73"/>
    <p:sldId id="462" r:id="rId74"/>
    <p:sldId id="463" r:id="rId75"/>
    <p:sldId id="464" r:id="rId76"/>
    <p:sldId id="465" r:id="rId77"/>
    <p:sldId id="466" r:id="rId78"/>
    <p:sldId id="467" r:id="rId79"/>
    <p:sldId id="468" r:id="rId80"/>
    <p:sldId id="469" r:id="rId81"/>
    <p:sldId id="470" r:id="rId82"/>
    <p:sldId id="471" r:id="rId83"/>
    <p:sldId id="472" r:id="rId84"/>
    <p:sldId id="473" r:id="rId85"/>
    <p:sldId id="474" r:id="rId86"/>
    <p:sldId id="475" r:id="rId87"/>
    <p:sldId id="476" r:id="rId88"/>
    <p:sldId id="477" r:id="rId89"/>
    <p:sldId id="478" r:id="rId90"/>
    <p:sldId id="479" r:id="rId91"/>
    <p:sldId id="480" r:id="rId92"/>
    <p:sldId id="481" r:id="rId93"/>
    <p:sldId id="482" r:id="rId94"/>
    <p:sldId id="483" r:id="rId95"/>
    <p:sldId id="484" r:id="rId96"/>
    <p:sldId id="485" r:id="rId97"/>
    <p:sldId id="486" r:id="rId98"/>
    <p:sldId id="487" r:id="rId99"/>
    <p:sldId id="488" r:id="rId100"/>
    <p:sldId id="489" r:id="rId101"/>
    <p:sldId id="490" r:id="rId102"/>
    <p:sldId id="491" r:id="rId103"/>
    <p:sldId id="492" r:id="rId104"/>
    <p:sldId id="493" r:id="rId105"/>
    <p:sldId id="494" r:id="rId106"/>
    <p:sldId id="495" r:id="rId107"/>
    <p:sldId id="496" r:id="rId108"/>
    <p:sldId id="497" r:id="rId109"/>
    <p:sldId id="498" r:id="rId110"/>
    <p:sldId id="499" r:id="rId111"/>
    <p:sldId id="500" r:id="rId112"/>
    <p:sldId id="501" r:id="rId113"/>
    <p:sldId id="502" r:id="rId114"/>
    <p:sldId id="503" r:id="rId115"/>
    <p:sldId id="504" r:id="rId116"/>
    <p:sldId id="505" r:id="rId117"/>
    <p:sldId id="506" r:id="rId118"/>
    <p:sldId id="507" r:id="rId119"/>
    <p:sldId id="508" r:id="rId120"/>
    <p:sldId id="509" r:id="rId121"/>
    <p:sldId id="510" r:id="rId122"/>
    <p:sldId id="511" r:id="rId123"/>
    <p:sldId id="532" r:id="rId124"/>
    <p:sldId id="512" r:id="rId125"/>
    <p:sldId id="513" r:id="rId126"/>
    <p:sldId id="514" r:id="rId127"/>
    <p:sldId id="515" r:id="rId128"/>
    <p:sldId id="516" r:id="rId129"/>
    <p:sldId id="517" r:id="rId130"/>
    <p:sldId id="518" r:id="rId131"/>
    <p:sldId id="519" r:id="rId132"/>
    <p:sldId id="520" r:id="rId133"/>
    <p:sldId id="521" r:id="rId134"/>
    <p:sldId id="522" r:id="rId135"/>
    <p:sldId id="523" r:id="rId136"/>
    <p:sldId id="524" r:id="rId137"/>
    <p:sldId id="525" r:id="rId138"/>
    <p:sldId id="526" r:id="rId139"/>
    <p:sldId id="527" r:id="rId140"/>
    <p:sldId id="528" r:id="rId141"/>
    <p:sldId id="529" r:id="rId142"/>
    <p:sldId id="530" r:id="rId143"/>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9D99B"/>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621"/>
  </p:normalViewPr>
  <p:slideViewPr>
    <p:cSldViewPr snapToObjects="1" showGuides="1">
      <p:cViewPr>
        <p:scale>
          <a:sx n="70" d="100"/>
          <a:sy n="70" d="100"/>
        </p:scale>
        <p:origin x="-1386" y="-36"/>
      </p:cViewPr>
      <p:guideLst>
        <p:guide orient="horz" pos="2156"/>
        <p:guide pos="2882"/>
      </p:guideLst>
    </p:cSldViewPr>
  </p:slideViewPr>
  <p:notesTextViewPr>
    <p:cViewPr>
      <p:scale>
        <a:sx n="100" d="100"/>
        <a:sy n="100" d="100"/>
      </p:scale>
      <p:origin x="0" y="0"/>
    </p:cViewPr>
  </p:notesTextViewPr>
  <p:sorterViewPr showFormatting="0">
    <p:cViewPr>
      <p:scale>
        <a:sx n="100" d="100"/>
        <a:sy n="100" d="100"/>
      </p:scale>
      <p:origin x="0" y="2077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Grp="1"/>
          </p:cNvSpPr>
          <p:nvPr>
            <p:ph type="sldImg"/>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9218" name="Rectangle 2050"/>
          <p:cNvSpPr>
            <a:spLocks noGrp="1" noTextEdit="1"/>
          </p:cNvSpPr>
          <p:nvPr>
            <p:ph type="sldImg"/>
          </p:nvPr>
        </p:nvSpPr>
        <p:spPr>
          <a:xfrm>
            <a:off x="922338" y="747713"/>
            <a:ext cx="4987925" cy="3741737"/>
          </a:xfrm>
        </p:spPr>
      </p:sp>
      <p:sp>
        <p:nvSpPr>
          <p:cNvPr id="9219" name="Rectangle 2051"/>
          <p:cNvSpPr>
            <a:spLocks noGrp="1"/>
          </p:cNvSpPr>
          <p:nvPr>
            <p:ph type="body"/>
          </p:nvPr>
        </p:nvSpPr>
        <p:spPr/>
        <p:txBody>
          <a:bodyPr wrap="square" lIns="91440" tIns="45720" rIns="91440" bIns="45720" anchor="ctr"/>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28674" name="Rectangle 1026"/>
          <p:cNvSpPr>
            <a:spLocks noGrp="1" noTextEdit="1"/>
          </p:cNvSpPr>
          <p:nvPr>
            <p:ph type="sldImg"/>
          </p:nvPr>
        </p:nvSpPr>
        <p:spPr>
          <a:xfrm>
            <a:off x="922338" y="747713"/>
            <a:ext cx="4987925" cy="3741737"/>
          </a:xfrm>
        </p:spPr>
      </p:sp>
      <p:sp>
        <p:nvSpPr>
          <p:cNvPr id="28675" name="Rectangle 1027"/>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31746" name="Rectangle 2"/>
          <p:cNvSpPr>
            <a:spLocks noGrp="1" noTextEdit="1"/>
          </p:cNvSpPr>
          <p:nvPr>
            <p:ph type="sldImg"/>
          </p:nvPr>
        </p:nvSpPr>
        <p:spPr>
          <a:xfrm>
            <a:off x="922338" y="747713"/>
            <a:ext cx="4987925" cy="3741737"/>
          </a:xfrm>
        </p:spPr>
      </p:sp>
      <p:sp>
        <p:nvSpPr>
          <p:cNvPr id="31747"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33794" name="Rectangle 2"/>
          <p:cNvSpPr>
            <a:spLocks noGrp="1" noTextEdit="1"/>
          </p:cNvSpPr>
          <p:nvPr>
            <p:ph type="sldImg"/>
          </p:nvPr>
        </p:nvSpPr>
        <p:spPr>
          <a:xfrm>
            <a:off x="922338" y="747713"/>
            <a:ext cx="4987925" cy="3741737"/>
          </a:xfrm>
        </p:spPr>
      </p:sp>
      <p:sp>
        <p:nvSpPr>
          <p:cNvPr id="33795"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35842" name="Rectangle 2"/>
          <p:cNvSpPr>
            <a:spLocks noGrp="1" noTextEdit="1"/>
          </p:cNvSpPr>
          <p:nvPr>
            <p:ph type="sldImg"/>
          </p:nvPr>
        </p:nvSpPr>
        <p:spPr>
          <a:xfrm>
            <a:off x="922338" y="747713"/>
            <a:ext cx="4987925" cy="3741737"/>
          </a:xfrm>
        </p:spPr>
      </p:sp>
      <p:sp>
        <p:nvSpPr>
          <p:cNvPr id="35843"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37890" name="Rectangle 2"/>
          <p:cNvSpPr>
            <a:spLocks noGrp="1" noTextEdit="1"/>
          </p:cNvSpPr>
          <p:nvPr>
            <p:ph type="sldImg"/>
          </p:nvPr>
        </p:nvSpPr>
        <p:spPr>
          <a:xfrm>
            <a:off x="922338" y="747713"/>
            <a:ext cx="4987925" cy="3741737"/>
          </a:xfrm>
        </p:spPr>
      </p:sp>
      <p:sp>
        <p:nvSpPr>
          <p:cNvPr id="37891"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40962" name="Rectangle 1026"/>
          <p:cNvSpPr>
            <a:spLocks noGrp="1" noTextEdit="1"/>
          </p:cNvSpPr>
          <p:nvPr>
            <p:ph type="sldImg"/>
          </p:nvPr>
        </p:nvSpPr>
        <p:spPr>
          <a:xfrm>
            <a:off x="922338" y="747713"/>
            <a:ext cx="4987925" cy="3741737"/>
          </a:xfrm>
        </p:spPr>
      </p:sp>
      <p:sp>
        <p:nvSpPr>
          <p:cNvPr id="40963" name="Rectangle 1027"/>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44034" name="Rectangle 2"/>
          <p:cNvSpPr>
            <a:spLocks noGrp="1" noTextEdit="1"/>
          </p:cNvSpPr>
          <p:nvPr>
            <p:ph type="sldImg"/>
          </p:nvPr>
        </p:nvSpPr>
        <p:spPr>
          <a:xfrm>
            <a:off x="922338" y="747713"/>
            <a:ext cx="4987925" cy="3741737"/>
          </a:xfrm>
        </p:spPr>
      </p:sp>
      <p:sp>
        <p:nvSpPr>
          <p:cNvPr id="44035"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46082" name="Rectangle 2"/>
          <p:cNvSpPr>
            <a:spLocks noGrp="1" noTextEdit="1"/>
          </p:cNvSpPr>
          <p:nvPr>
            <p:ph type="sldImg"/>
          </p:nvPr>
        </p:nvSpPr>
        <p:spPr>
          <a:xfrm>
            <a:off x="922338" y="747713"/>
            <a:ext cx="4987925" cy="3741737"/>
          </a:xfrm>
        </p:spPr>
      </p:sp>
      <p:sp>
        <p:nvSpPr>
          <p:cNvPr id="46083"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48130" name="Rectangle 2"/>
          <p:cNvSpPr>
            <a:spLocks noGrp="1" noTextEdit="1"/>
          </p:cNvSpPr>
          <p:nvPr>
            <p:ph type="sldImg"/>
          </p:nvPr>
        </p:nvSpPr>
        <p:spPr>
          <a:xfrm>
            <a:off x="922338" y="747713"/>
            <a:ext cx="4987925" cy="3741737"/>
          </a:xfrm>
        </p:spPr>
      </p:sp>
      <p:sp>
        <p:nvSpPr>
          <p:cNvPr id="48131"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0178" name="Rectangle 2"/>
          <p:cNvSpPr>
            <a:spLocks noGrp="1" noTextEdit="1"/>
          </p:cNvSpPr>
          <p:nvPr>
            <p:ph type="sldImg"/>
          </p:nvPr>
        </p:nvSpPr>
        <p:spPr>
          <a:xfrm>
            <a:off x="922338" y="747713"/>
            <a:ext cx="4987925" cy="3741737"/>
          </a:xfrm>
        </p:spPr>
      </p:sp>
      <p:sp>
        <p:nvSpPr>
          <p:cNvPr id="50179"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1266" name="Rectangle 3074"/>
          <p:cNvSpPr>
            <a:spLocks noGrp="1" noTextEdit="1"/>
          </p:cNvSpPr>
          <p:nvPr>
            <p:ph type="sldImg"/>
          </p:nvPr>
        </p:nvSpPr>
        <p:spPr>
          <a:xfrm>
            <a:off x="922338" y="747713"/>
            <a:ext cx="4987925" cy="3741737"/>
          </a:xfrm>
        </p:spPr>
      </p:sp>
      <p:sp>
        <p:nvSpPr>
          <p:cNvPr id="11267" name="Rectangle 3075"/>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2226" name="Rectangle 2"/>
          <p:cNvSpPr>
            <a:spLocks noGrp="1" noTextEdit="1"/>
          </p:cNvSpPr>
          <p:nvPr>
            <p:ph type="sldImg"/>
          </p:nvPr>
        </p:nvSpPr>
        <p:spPr>
          <a:xfrm>
            <a:off x="922338" y="747713"/>
            <a:ext cx="4987925" cy="3741737"/>
          </a:xfrm>
        </p:spPr>
      </p:sp>
      <p:sp>
        <p:nvSpPr>
          <p:cNvPr id="52227"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4274" name="Rectangle 2"/>
          <p:cNvSpPr>
            <a:spLocks noGrp="1" noTextEdit="1"/>
          </p:cNvSpPr>
          <p:nvPr>
            <p:ph type="sldImg"/>
          </p:nvPr>
        </p:nvSpPr>
        <p:spPr>
          <a:xfrm>
            <a:off x="922338" y="747713"/>
            <a:ext cx="4987925" cy="3741737"/>
          </a:xfrm>
        </p:spPr>
      </p:sp>
      <p:sp>
        <p:nvSpPr>
          <p:cNvPr id="54275"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6322" name="Rectangle 2"/>
          <p:cNvSpPr>
            <a:spLocks noGrp="1" noTextEdit="1"/>
          </p:cNvSpPr>
          <p:nvPr>
            <p:ph type="sldImg"/>
          </p:nvPr>
        </p:nvSpPr>
        <p:spPr>
          <a:xfrm>
            <a:off x="922338" y="747713"/>
            <a:ext cx="4987925" cy="3741737"/>
          </a:xfrm>
        </p:spPr>
      </p:sp>
      <p:sp>
        <p:nvSpPr>
          <p:cNvPr id="56323"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8370" name="Rectangle 3"/>
          <p:cNvSpPr>
            <a:spLocks noGrp="1"/>
          </p:cNvSpPr>
          <p:nvPr>
            <p:ph type="body"/>
          </p:nvPr>
        </p:nvSpPr>
        <p:spPr/>
        <p:txBody>
          <a:bodyPr wrap="square" lIns="91440" tIns="45720" rIns="91440" bIns="45720" anchor="ctr"/>
          <a:p>
            <a:pPr lvl="0" eaLnBrk="1" hangingPunct="1"/>
            <a:endParaRPr lang="zh-CN" altLang="en-US" dirty="0"/>
          </a:p>
        </p:txBody>
      </p:sp>
      <p:sp>
        <p:nvSpPr>
          <p:cNvPr id="58371" name="Rectangle 4"/>
          <p:cNvSpPr>
            <a:spLocks noGrp="1" noTextEdit="1"/>
          </p:cNvSpPr>
          <p:nvPr>
            <p:ph type="sldImg"/>
          </p:nvPr>
        </p:nvSpPr>
        <p:spPr>
          <a:xfrm>
            <a:off x="922338" y="747713"/>
            <a:ext cx="4987925" cy="3741737"/>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60418" name="Rectangle 2"/>
          <p:cNvSpPr>
            <a:spLocks noGrp="1" noTextEdit="1"/>
          </p:cNvSpPr>
          <p:nvPr>
            <p:ph type="sldImg"/>
          </p:nvPr>
        </p:nvSpPr>
        <p:spPr>
          <a:xfrm>
            <a:off x="922338" y="747713"/>
            <a:ext cx="4987925" cy="3741737"/>
          </a:xfrm>
        </p:spPr>
      </p:sp>
      <p:sp>
        <p:nvSpPr>
          <p:cNvPr id="60419"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63490" name="Rectangle 2"/>
          <p:cNvSpPr>
            <a:spLocks noGrp="1" noTextEdit="1"/>
          </p:cNvSpPr>
          <p:nvPr>
            <p:ph type="sldImg"/>
          </p:nvPr>
        </p:nvSpPr>
        <p:spPr>
          <a:xfrm>
            <a:off x="922338" y="747713"/>
            <a:ext cx="4987925" cy="3741737"/>
          </a:xfrm>
        </p:spPr>
      </p:sp>
      <p:sp>
        <p:nvSpPr>
          <p:cNvPr id="63491"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31074" name="Rectangle 2"/>
          <p:cNvSpPr>
            <a:spLocks noGrp="1" noTextEdit="1"/>
          </p:cNvSpPr>
          <p:nvPr>
            <p:ph type="sldImg"/>
          </p:nvPr>
        </p:nvSpPr>
        <p:spPr>
          <a:xfrm>
            <a:off x="922338" y="747713"/>
            <a:ext cx="4987925" cy="3741737"/>
          </a:xfrm>
        </p:spPr>
      </p:sp>
      <p:sp>
        <p:nvSpPr>
          <p:cNvPr id="131075"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59746" name="Rectangle 2"/>
          <p:cNvSpPr>
            <a:spLocks noGrp="1" noTextEdit="1"/>
          </p:cNvSpPr>
          <p:nvPr>
            <p:ph type="sldImg"/>
          </p:nvPr>
        </p:nvSpPr>
        <p:spPr>
          <a:xfrm>
            <a:off x="922338" y="747713"/>
            <a:ext cx="4987925" cy="3741737"/>
          </a:xfrm>
        </p:spPr>
      </p:sp>
      <p:sp>
        <p:nvSpPr>
          <p:cNvPr id="159747"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76130" name="Rectangle 2"/>
          <p:cNvSpPr>
            <a:spLocks noGrp="1" noTextEdit="1"/>
          </p:cNvSpPr>
          <p:nvPr>
            <p:ph type="sldImg"/>
          </p:nvPr>
        </p:nvSpPr>
        <p:spPr>
          <a:xfrm>
            <a:off x="922338" y="747713"/>
            <a:ext cx="4987925" cy="3741737"/>
          </a:xfrm>
        </p:spPr>
      </p:sp>
      <p:sp>
        <p:nvSpPr>
          <p:cNvPr id="176131"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3314" name="Rectangle 1026"/>
          <p:cNvSpPr>
            <a:spLocks noGrp="1" noTextEdit="1"/>
          </p:cNvSpPr>
          <p:nvPr>
            <p:ph type="sldImg"/>
          </p:nvPr>
        </p:nvSpPr>
        <p:spPr>
          <a:xfrm>
            <a:off x="922338" y="747713"/>
            <a:ext cx="4987925" cy="3741737"/>
          </a:xfrm>
        </p:spPr>
      </p:sp>
      <p:sp>
        <p:nvSpPr>
          <p:cNvPr id="13315" name="Rectangle 1027"/>
          <p:cNvSpPr>
            <a:spLocks noGrp="1"/>
          </p:cNvSpPr>
          <p:nvPr>
            <p:ph type="body"/>
          </p:nvPr>
        </p:nvSpPr>
        <p:spPr/>
        <p:txBody>
          <a:bodyPr wrap="square" lIns="91440" tIns="45720" rIns="91440" bIns="45720" anchor="ctr"/>
          <a:p>
            <a:pPr lvl="1" indent="0" eaLnBrk="1" hangingPunct="1"/>
            <a:endParaRPr lang="zh-CN" altLang="en-US" dirty="0"/>
          </a:p>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5362" name="Rectangle 1026"/>
          <p:cNvSpPr>
            <a:spLocks noGrp="1" noTextEdit="1"/>
          </p:cNvSpPr>
          <p:nvPr>
            <p:ph type="sldImg"/>
          </p:nvPr>
        </p:nvSpPr>
        <p:spPr>
          <a:xfrm>
            <a:off x="922338" y="747713"/>
            <a:ext cx="4987925" cy="3741737"/>
          </a:xfrm>
        </p:spPr>
      </p:sp>
      <p:sp>
        <p:nvSpPr>
          <p:cNvPr id="15363" name="Rectangle 1027"/>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7410" name="Rectangle 2"/>
          <p:cNvSpPr>
            <a:spLocks noGrp="1" noTextEdit="1"/>
          </p:cNvSpPr>
          <p:nvPr>
            <p:ph type="sldImg"/>
          </p:nvPr>
        </p:nvSpPr>
        <p:spPr>
          <a:xfrm>
            <a:off x="922338" y="747713"/>
            <a:ext cx="4987925" cy="3741737"/>
          </a:xfrm>
        </p:spPr>
      </p:sp>
      <p:sp>
        <p:nvSpPr>
          <p:cNvPr id="17411"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9458" name="Rectangle 2"/>
          <p:cNvSpPr>
            <a:spLocks noGrp="1" noTextEdit="1"/>
          </p:cNvSpPr>
          <p:nvPr>
            <p:ph type="sldImg"/>
          </p:nvPr>
        </p:nvSpPr>
        <p:spPr>
          <a:xfrm>
            <a:off x="922338" y="747713"/>
            <a:ext cx="4987925" cy="3741737"/>
          </a:xfrm>
        </p:spPr>
      </p:sp>
      <p:sp>
        <p:nvSpPr>
          <p:cNvPr id="19459"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22530" name="Rectangle 2050"/>
          <p:cNvSpPr>
            <a:spLocks noGrp="1" noTextEdit="1"/>
          </p:cNvSpPr>
          <p:nvPr>
            <p:ph type="sldImg"/>
          </p:nvPr>
        </p:nvSpPr>
        <p:spPr>
          <a:xfrm>
            <a:off x="922338" y="747713"/>
            <a:ext cx="4987925" cy="3741737"/>
          </a:xfrm>
          <a:solidFill>
            <a:srgbClr val="FFFFFF"/>
          </a:solidFill>
        </p:spPr>
      </p:sp>
      <p:sp>
        <p:nvSpPr>
          <p:cNvPr id="22531" name="Rectangle 2051"/>
          <p:cNvSpPr/>
          <p:nvPr>
            <p:ph type="body"/>
          </p:nvPr>
        </p:nvSpPr>
        <p:spPr>
          <a:solidFill>
            <a:srgbClr val="FFFFFF"/>
          </a:solidFill>
          <a:ln>
            <a:solidFill>
              <a:srgbClr val="000000"/>
            </a:solidFill>
            <a:miter/>
          </a:ln>
        </p:spPr>
        <p:txBody>
          <a:bodyPr wrap="square" lIns="91440" tIns="45720" rIns="91440" bIns="45720" anchor="ctr"/>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24578" name="Rectangle 2050"/>
          <p:cNvSpPr>
            <a:spLocks noGrp="1" noTextEdit="1"/>
          </p:cNvSpPr>
          <p:nvPr>
            <p:ph type="sldImg"/>
          </p:nvPr>
        </p:nvSpPr>
        <p:spPr>
          <a:xfrm>
            <a:off x="922338" y="747713"/>
            <a:ext cx="4987925" cy="3741737"/>
          </a:xfrm>
        </p:spPr>
      </p:sp>
      <p:sp>
        <p:nvSpPr>
          <p:cNvPr id="24579" name="Rectangle 2051"/>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26626" name="Rectangle 2"/>
          <p:cNvSpPr>
            <a:spLocks noGrp="1" noTextEdit="1"/>
          </p:cNvSpPr>
          <p:nvPr>
            <p:ph type="sldImg"/>
          </p:nvPr>
        </p:nvSpPr>
        <p:spPr>
          <a:xfrm>
            <a:off x="922338" y="747713"/>
            <a:ext cx="4987925" cy="3741737"/>
          </a:xfrm>
        </p:spPr>
      </p:sp>
      <p:sp>
        <p:nvSpPr>
          <p:cNvPr id="26627" name="Rectangle 3"/>
          <p:cNvSpPr>
            <a:spLocks noGrp="1"/>
          </p:cNvSpPr>
          <p:nvPr>
            <p:ph type="body"/>
          </p:nvPr>
        </p:nvSpPr>
        <p:spPr/>
        <p:txBody>
          <a:bodyPr wrap="square" lIns="91440" tIns="45720" rIns="91440" bIns="45720" anchor="ctr"/>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9688"/>
            <a:ext cx="2057400" cy="6234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9688"/>
            <a:ext cx="6019800" cy="6234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457200" y="1828800"/>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457200" y="6400800"/>
            <a:ext cx="213360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3"/>
          </p:nvPr>
        </p:nvSpPr>
        <p:spPr>
          <a:xfrm>
            <a:off x="5219700" y="6381750"/>
            <a:ext cx="360045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8288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288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15"/>
          <p:cNvSpPr>
            <a:spLocks noGrp="1" noChangeArrowheads="1"/>
          </p:cNvSpPr>
          <p:nvPr>
            <p:ph type="dt" sz="half" idx="12"/>
          </p:nvPr>
        </p:nvSpPr>
        <p:spPr>
          <a:xfrm>
            <a:off x="457200" y="6400800"/>
            <a:ext cx="213360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3"/>
          </p:nvPr>
        </p:nvSpPr>
        <p:spPr>
          <a:xfrm>
            <a:off x="5219700" y="6381750"/>
            <a:ext cx="360045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8288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828800"/>
            <a:ext cx="40386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152900"/>
            <a:ext cx="40386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15"/>
          <p:cNvSpPr>
            <a:spLocks noGrp="1" noChangeArrowheads="1"/>
          </p:cNvSpPr>
          <p:nvPr>
            <p:ph type="dt" sz="half" idx="12"/>
          </p:nvPr>
        </p:nvSpPr>
        <p:spPr>
          <a:xfrm>
            <a:off x="457200" y="6400800"/>
            <a:ext cx="213360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13"/>
          </p:nvPr>
        </p:nvSpPr>
        <p:spPr>
          <a:xfrm>
            <a:off x="5219700" y="6381750"/>
            <a:ext cx="360045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828800"/>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457200" y="6400800"/>
            <a:ext cx="213360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3"/>
          </p:nvPr>
        </p:nvSpPr>
        <p:spPr>
          <a:xfrm>
            <a:off x="5219700" y="6381750"/>
            <a:ext cx="360045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png"/><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6"/>
          <a:srcRect l="1405" t="12910" r="2878" b="10757"/>
          <a:stretch>
            <a:fillRect/>
          </a:stretch>
        </p:blipFill>
        <p:spPr>
          <a:xfrm>
            <a:off x="-22225" y="838200"/>
            <a:ext cx="9161463" cy="5784850"/>
          </a:xfrm>
          <a:prstGeom prst="rect">
            <a:avLst/>
          </a:prstGeom>
          <a:noFill/>
          <a:ln w="9525">
            <a:noFill/>
          </a:ln>
        </p:spPr>
      </p:pic>
      <p:pic>
        <p:nvPicPr>
          <p:cNvPr id="1027" name="Picture 3" descr="图片2"/>
          <p:cNvPicPr>
            <a:picLocks noChangeAspect="1"/>
          </p:cNvPicPr>
          <p:nvPr userDrawn="1"/>
        </p:nvPicPr>
        <p:blipFill>
          <a:blip r:embed="rId17"/>
          <a:stretch>
            <a:fillRect/>
          </a:stretch>
        </p:blipFill>
        <p:spPr>
          <a:xfrm>
            <a:off x="-22225" y="6453188"/>
            <a:ext cx="9166225" cy="398462"/>
          </a:xfrm>
          <a:prstGeom prst="rect">
            <a:avLst/>
          </a:prstGeom>
          <a:noFill/>
          <a:ln w="9525">
            <a:noFill/>
          </a:ln>
        </p:spPr>
      </p:pic>
      <p:pic>
        <p:nvPicPr>
          <p:cNvPr id="1028" name="Picture 4" descr="图片2"/>
          <p:cNvPicPr>
            <a:picLocks noChangeAspect="1"/>
          </p:cNvPicPr>
          <p:nvPr userDrawn="1"/>
        </p:nvPicPr>
        <p:blipFill>
          <a:blip r:embed="rId17"/>
          <a:stretch>
            <a:fillRect/>
          </a:stretch>
        </p:blipFill>
        <p:spPr>
          <a:xfrm>
            <a:off x="-22225" y="-28575"/>
            <a:ext cx="9166225" cy="866775"/>
          </a:xfrm>
          <a:prstGeom prst="rect">
            <a:avLst/>
          </a:prstGeom>
          <a:noFill/>
          <a:ln w="9525">
            <a:noFill/>
          </a:ln>
        </p:spPr>
      </p:pic>
      <p:sp>
        <p:nvSpPr>
          <p:cNvPr id="1029" name="Rectangle 2"/>
          <p:cNvSpPr>
            <a:spLocks noGrp="1"/>
          </p:cNvSpPr>
          <p:nvPr>
            <p:ph type="title"/>
          </p:nvPr>
        </p:nvSpPr>
        <p:spPr>
          <a:xfrm>
            <a:off x="457200" y="-39687"/>
            <a:ext cx="8229600" cy="1138237"/>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altLang="zh-CN" sz="1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oleObject" Target="../embeddings/oleObject8.bin"/><Relationship Id="rId7" Type="http://schemas.openxmlformats.org/officeDocument/2006/relationships/oleObject" Target="../embeddings/oleObject7.bin"/><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 Id="rId3" Type="http://schemas.openxmlformats.org/officeDocument/2006/relationships/oleObject" Target="../embeddings/oleObject3.bin"/><Relationship Id="rId2" Type="http://schemas.openxmlformats.org/officeDocument/2006/relationships/image" Target="../media/image8.wmf"/><Relationship Id="rId12" Type="http://schemas.openxmlformats.org/officeDocument/2006/relationships/vmlDrawing" Target="../drawings/vmlDrawing2.vml"/><Relationship Id="rId11" Type="http://schemas.openxmlformats.org/officeDocument/2006/relationships/slideLayout" Target="../slideLayouts/slideLayout14.xml"/><Relationship Id="rId10" Type="http://schemas.openxmlformats.org/officeDocument/2006/relationships/oleObject" Target="../embeddings/oleObject10.bin"/><Relationship Id="rId1" Type="http://schemas.openxmlformats.org/officeDocument/2006/relationships/oleObject" Target="../embeddings/oleObject2.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ctrTitle"/>
          </p:nvPr>
        </p:nvSpPr>
        <p:spPr/>
        <p:txBody>
          <a:bodyPr vert="horz" wrap="square" lIns="91440" tIns="45720" rIns="91440" bIns="45720" anchor="ctr"/>
          <a:p>
            <a:pPr eaLnBrk="1" hangingPunct="1"/>
            <a:endParaRPr lang="zh-CN" altLang="zh-CN" dirty="0"/>
          </a:p>
        </p:txBody>
      </p:sp>
      <p:sp>
        <p:nvSpPr>
          <p:cNvPr id="7170" name="副标题 2"/>
          <p:cNvSpPr>
            <a:spLocks noGrp="1"/>
          </p:cNvSpPr>
          <p:nvPr>
            <p:ph type="subTitle" idx="1"/>
          </p:nvPr>
        </p:nvSpPr>
        <p:spPr/>
        <p:txBody>
          <a:bodyPr vert="horz" wrap="square" lIns="91440" tIns="45720" rIns="91440" bIns="45720" anchor="t"/>
          <a:p>
            <a:pPr eaLnBrk="1" hangingPunct="1">
              <a:buSzPct val="100000"/>
            </a:pPr>
            <a:endParaRPr lang="zh-CN" altLang="zh-CN" dirty="0">
              <a:solidFill>
                <a:srgbClr val="898989"/>
              </a:solidFill>
              <a:latin typeface="+mn-lt"/>
              <a:ea typeface="+mn-ea"/>
              <a:cs typeface="+mn-cs"/>
            </a:endParaRPr>
          </a:p>
        </p:txBody>
      </p:sp>
      <p:pic>
        <p:nvPicPr>
          <p:cNvPr id="7171"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7172" name="Rectangle 4"/>
          <p:cNvSpPr/>
          <p:nvPr/>
        </p:nvSpPr>
        <p:spPr>
          <a:xfrm>
            <a:off x="323850" y="1628775"/>
            <a:ext cx="8208963" cy="2663825"/>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数据库原理及应用</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7173" name="Rectangle 7"/>
          <p:cNvSpPr/>
          <p:nvPr/>
        </p:nvSpPr>
        <p:spPr>
          <a:xfrm>
            <a:off x="3643313" y="5373688"/>
            <a:ext cx="1857375" cy="769937"/>
          </a:xfrm>
          <a:prstGeom prst="rect">
            <a:avLst/>
          </a:prstGeom>
          <a:noFill/>
          <a:ln w="25400">
            <a:noFill/>
          </a:ln>
        </p:spPr>
        <p:txBody>
          <a:bodyPr anchor="t">
            <a:spAutoFit/>
          </a:bodyPr>
          <a:p>
            <a:pPr marL="342900" indent="-342900" algn="ctr">
              <a:lnSpc>
                <a:spcPct val="80000"/>
              </a:lnSpc>
              <a:spcBef>
                <a:spcPct val="20000"/>
              </a:spcBef>
            </a:pPr>
            <a:endParaRPr lang="en-US" altLang="zh-CN" sz="3000" b="1" dirty="0">
              <a:solidFill>
                <a:schemeClr val="bg1"/>
              </a:solidFill>
              <a:latin typeface="Times-Roman" charset="0"/>
              <a:ea typeface="隶书" panose="02010509060101010101" pitchFamily="49" charset="-122"/>
            </a:endParaRPr>
          </a:p>
          <a:p>
            <a:pPr marL="342900" indent="-342900" algn="ctr"/>
            <a:endParaRPr lang="en-US" altLang="zh-CN" sz="2000" b="1" dirty="0">
              <a:solidFill>
                <a:schemeClr val="bg1"/>
              </a:solidFill>
              <a:latin typeface="Arial" panose="020B0604020202020204" pitchFamily="34" charset="0"/>
              <a:ea typeface="宋体" panose="02010600030101010101" pitchFamily="2"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p>
            <a:pPr eaLnBrk="1" hangingPunct="1"/>
            <a:r>
              <a:rPr lang="en-US" altLang="zh-CN" sz="3600" dirty="0"/>
              <a:t>1.1.1  </a:t>
            </a:r>
            <a:r>
              <a:rPr lang="zh-CN" altLang="en-US" sz="3600" dirty="0"/>
              <a:t>数据库的</a:t>
            </a:r>
            <a:r>
              <a:rPr lang="en-US" altLang="zh-CN" sz="3600" dirty="0"/>
              <a:t>4</a:t>
            </a:r>
            <a:r>
              <a:rPr lang="zh-CN" altLang="en-US" sz="3600" dirty="0"/>
              <a:t>个基本概念</a:t>
            </a:r>
            <a:endParaRPr lang="zh-CN" altLang="en-US" sz="4400" dirty="0">
              <a:latin typeface="宋体" panose="02010600030101010101" pitchFamily="2" charset="-122"/>
            </a:endParaRPr>
          </a:p>
        </p:txBody>
      </p:sp>
      <p:sp>
        <p:nvSpPr>
          <p:cNvPr id="23554" name="Rectangle 3"/>
          <p:cNvSpPr>
            <a:spLocks noGrp="1"/>
          </p:cNvSpPr>
          <p:nvPr>
            <p:ph idx="1"/>
          </p:nvPr>
        </p:nvSpPr>
        <p:spPr>
          <a:xfrm>
            <a:off x="1403350" y="1557338"/>
            <a:ext cx="6324600" cy="4271962"/>
          </a:xfrm>
        </p:spPr>
        <p:txBody>
          <a:bodyPr vert="horz" wrap="square" lIns="91440" tIns="45720" rIns="91440" bIns="45720" anchor="t"/>
          <a:p>
            <a:pPr eaLnBrk="1" hangingPunct="1">
              <a:lnSpc>
                <a:spcPct val="150000"/>
              </a:lnSpc>
            </a:pPr>
            <a:r>
              <a:rPr lang="zh-CN" altLang="en-US" dirty="0">
                <a:latin typeface="宋体" panose="02010600030101010101" pitchFamily="2" charset="-122"/>
              </a:rPr>
              <a:t>数据</a:t>
            </a:r>
            <a:r>
              <a:rPr lang="zh-CN" altLang="en-US" dirty="0"/>
              <a:t>（</a:t>
            </a:r>
            <a:r>
              <a:rPr lang="en-US" altLang="zh-CN" dirty="0"/>
              <a:t>Data</a:t>
            </a:r>
            <a:r>
              <a:rPr lang="zh-CN" altLang="en-US" dirty="0"/>
              <a:t>）</a:t>
            </a:r>
            <a:endParaRPr lang="en-US" altLang="zh-CN" dirty="0"/>
          </a:p>
          <a:p>
            <a:pPr eaLnBrk="1" hangingPunct="1">
              <a:lnSpc>
                <a:spcPct val="150000"/>
              </a:lnSpc>
            </a:pPr>
            <a:r>
              <a:rPr lang="zh-CN" altLang="en-US" dirty="0">
                <a:latin typeface="宋体" panose="02010600030101010101" pitchFamily="2" charset="-122"/>
              </a:rPr>
              <a:t>数据库（</a:t>
            </a:r>
            <a:r>
              <a:rPr lang="en-US" altLang="zh-CN" dirty="0"/>
              <a:t>Database</a:t>
            </a:r>
            <a:r>
              <a:rPr lang="zh-CN" altLang="en-US" dirty="0"/>
              <a:t>）</a:t>
            </a:r>
            <a:endParaRPr lang="en-US" altLang="zh-CN" dirty="0"/>
          </a:p>
          <a:p>
            <a:pPr eaLnBrk="1" hangingPunct="1">
              <a:lnSpc>
                <a:spcPct val="150000"/>
              </a:lnSpc>
            </a:pPr>
            <a:r>
              <a:rPr lang="zh-CN" altLang="en-US" dirty="0">
                <a:latin typeface="宋体" panose="02010600030101010101" pitchFamily="2" charset="-122"/>
              </a:rPr>
              <a:t>数据库管理系统</a:t>
            </a:r>
            <a:r>
              <a:rPr lang="zh-CN" altLang="en-US" dirty="0"/>
              <a:t>（</a:t>
            </a:r>
            <a:r>
              <a:rPr lang="en-US" altLang="zh-CN" dirty="0"/>
              <a:t>DBMS</a:t>
            </a:r>
            <a:r>
              <a:rPr lang="zh-CN" altLang="en-US" dirty="0"/>
              <a:t>）</a:t>
            </a:r>
            <a:endParaRPr lang="en-US" altLang="zh-CN" dirty="0"/>
          </a:p>
          <a:p>
            <a:pPr eaLnBrk="1" hangingPunct="1">
              <a:lnSpc>
                <a:spcPct val="150000"/>
              </a:lnSpc>
            </a:pPr>
            <a:r>
              <a:rPr lang="zh-CN" altLang="en-US" dirty="0">
                <a:latin typeface="宋体" panose="02010600030101010101" pitchFamily="2" charset="-122"/>
              </a:rPr>
              <a:t>数据库系统</a:t>
            </a:r>
            <a:r>
              <a:rPr lang="zh-CN" altLang="en-US" dirty="0"/>
              <a:t>（</a:t>
            </a:r>
            <a:r>
              <a:rPr lang="en-US" altLang="zh-CN" dirty="0"/>
              <a:t>DBS</a:t>
            </a:r>
            <a:r>
              <a:rPr lang="zh-CN" altLang="en-US" dirty="0"/>
              <a:t>）</a:t>
            </a:r>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p:cNvSpPr>
          <p:nvPr>
            <p:ph type="title"/>
          </p:nvPr>
        </p:nvSpPr>
        <p:spPr/>
        <p:txBody>
          <a:bodyPr vert="horz" wrap="square" lIns="91440" tIns="45720" rIns="91440" bIns="45720" anchor="ctr"/>
          <a:p>
            <a:pPr eaLnBrk="1" hangingPunct="1"/>
            <a:r>
              <a:rPr lang="zh-CN" altLang="en-US" sz="3600" dirty="0"/>
              <a:t>数据库系统模式的概念（续）</a:t>
            </a:r>
            <a:endParaRPr lang="zh-CN" altLang="en-US" sz="3600" dirty="0"/>
          </a:p>
        </p:txBody>
      </p:sp>
      <p:sp>
        <p:nvSpPr>
          <p:cNvPr id="135170" name="Rectangle 3"/>
          <p:cNvSpPr>
            <a:spLocks noGrp="1"/>
          </p:cNvSpPr>
          <p:nvPr>
            <p:ph idx="1"/>
          </p:nvPr>
        </p:nvSpPr>
        <p:spPr>
          <a:xfrm>
            <a:off x="990600" y="1098550"/>
            <a:ext cx="7772400" cy="5149850"/>
          </a:xfrm>
        </p:spPr>
        <p:txBody>
          <a:bodyPr vert="horz" wrap="square" lIns="91440" tIns="45720" rIns="91440" bIns="45720" anchor="t"/>
          <a:p>
            <a:pPr eaLnBrk="1" hangingPunct="1">
              <a:lnSpc>
                <a:spcPct val="110000"/>
              </a:lnSpc>
            </a:pPr>
            <a:r>
              <a:rPr lang="zh-CN" altLang="en-US" dirty="0"/>
              <a:t>模式（</a:t>
            </a:r>
            <a:r>
              <a:rPr lang="en-US" altLang="zh-CN" dirty="0"/>
              <a:t>Schema</a:t>
            </a:r>
            <a:r>
              <a:rPr lang="zh-CN" altLang="en-US" dirty="0"/>
              <a:t>）</a:t>
            </a:r>
            <a:endParaRPr lang="zh-CN" altLang="en-US" dirty="0"/>
          </a:p>
          <a:p>
            <a:pPr lvl="1" algn="just" eaLnBrk="1" hangingPunct="1">
              <a:lnSpc>
                <a:spcPct val="110000"/>
              </a:lnSpc>
            </a:pPr>
            <a:r>
              <a:rPr lang="zh-CN" altLang="en-US" dirty="0"/>
              <a:t>数据库逻辑结构和特征的描述</a:t>
            </a:r>
            <a:endParaRPr lang="zh-CN" altLang="en-US" dirty="0"/>
          </a:p>
          <a:p>
            <a:pPr lvl="1" algn="just" eaLnBrk="1" hangingPunct="1">
              <a:lnSpc>
                <a:spcPct val="110000"/>
              </a:lnSpc>
            </a:pPr>
            <a:r>
              <a:rPr lang="zh-CN" altLang="en-US" dirty="0"/>
              <a:t>是型的描述，不涉及具体值</a:t>
            </a:r>
            <a:endParaRPr lang="zh-CN" altLang="en-US" dirty="0"/>
          </a:p>
          <a:p>
            <a:pPr lvl="1" algn="just" eaLnBrk="1" hangingPunct="1">
              <a:lnSpc>
                <a:spcPct val="110000"/>
              </a:lnSpc>
            </a:pPr>
            <a:r>
              <a:rPr lang="zh-CN" altLang="en-US" dirty="0"/>
              <a:t>反映的是数据的结构及其联系</a:t>
            </a:r>
            <a:endParaRPr lang="zh-CN" altLang="en-US" dirty="0"/>
          </a:p>
          <a:p>
            <a:pPr lvl="1" algn="just" eaLnBrk="1" hangingPunct="1">
              <a:lnSpc>
                <a:spcPct val="110000"/>
              </a:lnSpc>
            </a:pPr>
            <a:r>
              <a:rPr lang="zh-CN" altLang="en-US" dirty="0"/>
              <a:t>模式是相对稳定的</a:t>
            </a:r>
            <a:endParaRPr lang="zh-CN" altLang="en-US" dirty="0"/>
          </a:p>
          <a:p>
            <a:pPr eaLnBrk="1" hangingPunct="1">
              <a:lnSpc>
                <a:spcPct val="110000"/>
              </a:lnSpc>
            </a:pPr>
            <a:r>
              <a:rPr lang="zh-CN" altLang="en-US" dirty="0"/>
              <a:t>实例（</a:t>
            </a:r>
            <a:r>
              <a:rPr lang="en-US" altLang="zh-CN" dirty="0"/>
              <a:t>Instance</a:t>
            </a:r>
            <a:r>
              <a:rPr lang="zh-CN" altLang="en-US" dirty="0"/>
              <a:t>）</a:t>
            </a:r>
            <a:endParaRPr lang="zh-CN" altLang="en-US" dirty="0"/>
          </a:p>
          <a:p>
            <a:pPr lvl="1" eaLnBrk="1" hangingPunct="1">
              <a:lnSpc>
                <a:spcPct val="110000"/>
              </a:lnSpc>
            </a:pPr>
            <a:r>
              <a:rPr lang="zh-CN" altLang="en-US" dirty="0"/>
              <a:t>模式的一个具体值</a:t>
            </a:r>
            <a:endParaRPr lang="zh-CN" altLang="en-US" dirty="0"/>
          </a:p>
          <a:p>
            <a:pPr lvl="1" eaLnBrk="1" hangingPunct="1">
              <a:lnSpc>
                <a:spcPct val="110000"/>
              </a:lnSpc>
            </a:pPr>
            <a:r>
              <a:rPr lang="zh-CN" altLang="en-US" dirty="0"/>
              <a:t>反映数据库某一时刻的状态</a:t>
            </a:r>
            <a:endParaRPr lang="zh-CN" altLang="en-US" dirty="0"/>
          </a:p>
          <a:p>
            <a:pPr lvl="1" eaLnBrk="1" hangingPunct="1">
              <a:lnSpc>
                <a:spcPct val="110000"/>
              </a:lnSpc>
            </a:pPr>
            <a:r>
              <a:rPr lang="zh-CN" altLang="en-US" dirty="0"/>
              <a:t>同一个模式可以有很多实例</a:t>
            </a:r>
            <a:endParaRPr lang="zh-CN" altLang="en-US" dirty="0"/>
          </a:p>
          <a:p>
            <a:pPr lvl="1" eaLnBrk="1" hangingPunct="1">
              <a:lnSpc>
                <a:spcPct val="110000"/>
              </a:lnSpc>
            </a:pPr>
            <a:r>
              <a:rPr lang="zh-CN" altLang="en-US" dirty="0"/>
              <a:t>实例随数据库中的数据的更新而变动</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2"/>
          <p:cNvSpPr>
            <a:spLocks noGrp="1"/>
          </p:cNvSpPr>
          <p:nvPr>
            <p:ph type="title"/>
          </p:nvPr>
        </p:nvSpPr>
        <p:spPr/>
        <p:txBody>
          <a:bodyPr vert="horz" wrap="square" lIns="91440" tIns="45720" rIns="91440" bIns="45720" anchor="ctr"/>
          <a:p>
            <a:pPr eaLnBrk="1" hangingPunct="1"/>
            <a:r>
              <a:rPr lang="zh-CN" altLang="en-US" sz="3600" dirty="0"/>
              <a:t>数据库系统模式的概念（续）</a:t>
            </a:r>
            <a:endParaRPr lang="zh-CN" altLang="en-US" sz="3600" dirty="0"/>
          </a:p>
        </p:txBody>
      </p:sp>
      <p:sp>
        <p:nvSpPr>
          <p:cNvPr id="136194" name="Rectangle 3"/>
          <p:cNvSpPr>
            <a:spLocks noGrp="1"/>
          </p:cNvSpPr>
          <p:nvPr>
            <p:ph idx="1"/>
          </p:nvPr>
        </p:nvSpPr>
        <p:spPr>
          <a:xfrm>
            <a:off x="457200" y="1098550"/>
            <a:ext cx="8229600" cy="5095875"/>
          </a:xfrm>
        </p:spPr>
        <p:txBody>
          <a:bodyPr vert="horz" wrap="square" lIns="91440" tIns="45720" rIns="91440" bIns="45720" anchor="t"/>
          <a:p>
            <a:pPr eaLnBrk="1" hangingPunct="1">
              <a:lnSpc>
                <a:spcPct val="150000"/>
              </a:lnSpc>
              <a:buNone/>
            </a:pPr>
            <a:r>
              <a:rPr lang="zh-CN" altLang="en-US" sz="2400" dirty="0"/>
              <a:t>例如：在学生选课数据库模式中，包含学生记录、课程记录和学生选课记录</a:t>
            </a:r>
            <a:endParaRPr lang="zh-CN" altLang="en-US" sz="2400" dirty="0"/>
          </a:p>
          <a:p>
            <a:pPr lvl="1" eaLnBrk="1" hangingPunct="1">
              <a:lnSpc>
                <a:spcPct val="150000"/>
              </a:lnSpc>
            </a:pPr>
            <a:r>
              <a:rPr lang="zh-CN" altLang="en-US" dirty="0"/>
              <a:t> </a:t>
            </a:r>
            <a:r>
              <a:rPr lang="en-US" altLang="zh-CN" dirty="0"/>
              <a:t>2016</a:t>
            </a:r>
            <a:r>
              <a:rPr lang="zh-CN" altLang="en-US" dirty="0"/>
              <a:t>年的一个学生数据库实例，包含：</a:t>
            </a:r>
            <a:endParaRPr lang="zh-CN" altLang="en-US" dirty="0"/>
          </a:p>
          <a:p>
            <a:pPr lvl="2" algn="just" eaLnBrk="1" hangingPunct="1">
              <a:lnSpc>
                <a:spcPct val="150000"/>
              </a:lnSpc>
              <a:spcBef>
                <a:spcPct val="0"/>
              </a:spcBef>
              <a:buSzPct val="87000"/>
              <a:buFont typeface="Wingdings" panose="05000000000000000000" pitchFamily="2" charset="2"/>
              <a:buChar char="l"/>
            </a:pPr>
            <a:r>
              <a:rPr lang="en-US" altLang="zh-CN" sz="2200" dirty="0"/>
              <a:t>2016</a:t>
            </a:r>
            <a:r>
              <a:rPr lang="zh-CN" altLang="en-US" sz="2200" dirty="0"/>
              <a:t>年学校中所有学生的记录</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学校开设的所有课程的记录</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所有学生选课的记录 </a:t>
            </a:r>
            <a:endParaRPr lang="zh-CN" altLang="en-US" sz="2200" dirty="0"/>
          </a:p>
          <a:p>
            <a:pPr lvl="1" eaLnBrk="1" hangingPunct="1">
              <a:lnSpc>
                <a:spcPct val="150000"/>
              </a:lnSpc>
            </a:pPr>
            <a:r>
              <a:rPr lang="en-US" altLang="zh-CN" dirty="0"/>
              <a:t>2015</a:t>
            </a:r>
            <a:r>
              <a:rPr lang="zh-CN" altLang="en-US" dirty="0"/>
              <a:t>年度学生数据库模式对应的实例与</a:t>
            </a:r>
            <a:endParaRPr lang="zh-CN" altLang="en-US" dirty="0"/>
          </a:p>
          <a:p>
            <a:pPr lvl="1" eaLnBrk="1" hangingPunct="1">
              <a:lnSpc>
                <a:spcPct val="150000"/>
              </a:lnSpc>
              <a:buNone/>
            </a:pPr>
            <a:r>
              <a:rPr lang="zh-CN" altLang="en-US" dirty="0"/>
              <a:t>    </a:t>
            </a:r>
            <a:r>
              <a:rPr lang="en-US" altLang="zh-CN" dirty="0"/>
              <a:t>2016</a:t>
            </a:r>
            <a:r>
              <a:rPr lang="zh-CN" altLang="en-US" dirty="0"/>
              <a:t>年度学生数据库模式对应的实例是</a:t>
            </a:r>
            <a:r>
              <a:rPr lang="zh-CN" altLang="en-US" dirty="0">
                <a:solidFill>
                  <a:srgbClr val="FF00FF"/>
                </a:solidFill>
              </a:rPr>
              <a:t>不同</a:t>
            </a:r>
            <a:r>
              <a:rPr lang="zh-CN" altLang="en-US" dirty="0"/>
              <a:t>的 </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p:txBody>
          <a:bodyPr vert="horz" wrap="square" lIns="91440" tIns="45720" rIns="91440" bIns="45720" anchor="ctr"/>
          <a:p>
            <a:pPr eaLnBrk="1" hangingPunct="1"/>
            <a:r>
              <a:rPr lang="zh-CN" altLang="zh-CN" sz="3600" dirty="0"/>
              <a:t>数据库系统结构</a:t>
            </a:r>
            <a:r>
              <a:rPr lang="zh-CN" altLang="en-US" sz="3600" dirty="0"/>
              <a:t>（续）</a:t>
            </a:r>
            <a:endParaRPr lang="zh-CN" altLang="en-US" sz="3600" dirty="0"/>
          </a:p>
        </p:txBody>
      </p:sp>
      <p:sp>
        <p:nvSpPr>
          <p:cNvPr id="137218" name="Rectangle 3"/>
          <p:cNvSpPr>
            <a:spLocks noGrp="1"/>
          </p:cNvSpPr>
          <p:nvPr>
            <p:ph idx="1"/>
          </p:nvPr>
        </p:nvSpPr>
        <p:spPr/>
        <p:txBody>
          <a:bodyPr vert="horz" wrap="square" lIns="91440" tIns="45720" rIns="91440" bIns="45720" anchor="t"/>
          <a:p>
            <a:pPr algn="just" eaLnBrk="1" hangingPunct="1">
              <a:lnSpc>
                <a:spcPct val="190000"/>
              </a:lnSpc>
              <a:buNone/>
            </a:pPr>
            <a:r>
              <a:rPr lang="en-US" altLang="zh-CN" dirty="0"/>
              <a:t>1.3.1  </a:t>
            </a:r>
            <a:r>
              <a:rPr lang="zh-CN" altLang="en-US" dirty="0"/>
              <a:t>数据库系统模式的概念 </a:t>
            </a:r>
            <a:endParaRPr lang="zh-CN" altLang="en-US" dirty="0"/>
          </a:p>
          <a:p>
            <a:pPr algn="just" eaLnBrk="1" hangingPunct="1">
              <a:lnSpc>
                <a:spcPct val="190000"/>
              </a:lnSpc>
              <a:buNone/>
            </a:pPr>
            <a:r>
              <a:rPr lang="en-US" altLang="zh-CN" dirty="0">
                <a:solidFill>
                  <a:srgbClr val="00B050"/>
                </a:solidFill>
              </a:rPr>
              <a:t>1.3.2  </a:t>
            </a:r>
            <a:r>
              <a:rPr lang="zh-CN" altLang="en-US" dirty="0">
                <a:solidFill>
                  <a:srgbClr val="00B050"/>
                </a:solidFill>
              </a:rPr>
              <a:t>数据库系统的三级模式结构 </a:t>
            </a:r>
            <a:endParaRPr lang="zh-CN" altLang="en-US" dirty="0">
              <a:solidFill>
                <a:srgbClr val="00B050"/>
              </a:solidFill>
            </a:endParaRPr>
          </a:p>
          <a:p>
            <a:pPr algn="just" eaLnBrk="1" hangingPunct="1">
              <a:lnSpc>
                <a:spcPct val="190000"/>
              </a:lnSpc>
              <a:buNone/>
            </a:pPr>
            <a:r>
              <a:rPr lang="en-US" altLang="zh-CN" dirty="0"/>
              <a:t>1.3.3  </a:t>
            </a:r>
            <a:r>
              <a:rPr lang="zh-CN" altLang="en-US" dirty="0"/>
              <a:t>数据库的二级映像功能与数据独立性 </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2"/>
          <p:cNvSpPr>
            <a:spLocks noGrp="1"/>
          </p:cNvSpPr>
          <p:nvPr>
            <p:ph type="title"/>
          </p:nvPr>
        </p:nvSpPr>
        <p:spPr/>
        <p:txBody>
          <a:bodyPr vert="horz" wrap="square" lIns="91440" tIns="45720" rIns="91440" bIns="45720" anchor="ctr"/>
          <a:p>
            <a:pPr eaLnBrk="1" hangingPunct="1"/>
            <a:r>
              <a:rPr lang="en-US" altLang="zh-CN" sz="3600" dirty="0"/>
              <a:t>1.3.2 </a:t>
            </a:r>
            <a:r>
              <a:rPr lang="zh-CN" altLang="en-US" sz="3600" dirty="0"/>
              <a:t>数据库系统的三级模式结构</a:t>
            </a:r>
            <a:endParaRPr lang="zh-CN" altLang="en-US" sz="3600" dirty="0"/>
          </a:p>
        </p:txBody>
      </p:sp>
      <p:sp>
        <p:nvSpPr>
          <p:cNvPr id="138242" name="Rectangle 3"/>
          <p:cNvSpPr>
            <a:spLocks noGrp="1"/>
          </p:cNvSpPr>
          <p:nvPr>
            <p:ph idx="1"/>
          </p:nvPr>
        </p:nvSpPr>
        <p:spPr>
          <a:xfrm>
            <a:off x="684213" y="1773238"/>
            <a:ext cx="7931150" cy="4495800"/>
          </a:xfrm>
        </p:spPr>
        <p:txBody>
          <a:bodyPr vert="horz" wrap="square" lIns="91440" tIns="45720" rIns="91440" bIns="45720" anchor="t"/>
          <a:p>
            <a:pPr eaLnBrk="1" hangingPunct="1"/>
            <a:r>
              <a:rPr lang="zh-CN" altLang="en-US" dirty="0"/>
              <a:t>模式（</a:t>
            </a:r>
            <a:r>
              <a:rPr lang="en-US" altLang="zh-CN" dirty="0"/>
              <a:t>Schema</a:t>
            </a:r>
            <a:r>
              <a:rPr lang="zh-CN" altLang="en-US" dirty="0"/>
              <a:t>）</a:t>
            </a:r>
            <a:endParaRPr lang="zh-CN" altLang="en-US" dirty="0"/>
          </a:p>
          <a:p>
            <a:pPr eaLnBrk="1" hangingPunct="1">
              <a:buNone/>
            </a:pPr>
            <a:r>
              <a:rPr lang="zh-CN" altLang="en-US" dirty="0"/>
              <a:t> </a:t>
            </a:r>
            <a:endParaRPr lang="zh-CN" altLang="en-US" dirty="0"/>
          </a:p>
          <a:p>
            <a:pPr eaLnBrk="1" hangingPunct="1"/>
            <a:r>
              <a:rPr lang="zh-CN" altLang="en-US" dirty="0"/>
              <a:t>外模式（</a:t>
            </a:r>
            <a:r>
              <a:rPr lang="en-US" altLang="zh-CN" dirty="0"/>
              <a:t>External Schema</a:t>
            </a:r>
            <a:r>
              <a:rPr lang="zh-CN" altLang="en-US" dirty="0"/>
              <a:t>）</a:t>
            </a:r>
            <a:endParaRPr lang="zh-CN" altLang="en-US" dirty="0"/>
          </a:p>
          <a:p>
            <a:pPr eaLnBrk="1" hangingPunct="1"/>
            <a:endParaRPr lang="zh-CN" altLang="en-US" dirty="0"/>
          </a:p>
          <a:p>
            <a:pPr eaLnBrk="1" hangingPunct="1"/>
            <a:r>
              <a:rPr lang="zh-CN" altLang="en-US" dirty="0"/>
              <a:t>内模式（</a:t>
            </a:r>
            <a:r>
              <a:rPr lang="en-US" altLang="zh-CN" dirty="0"/>
              <a:t>Internal Schema</a:t>
            </a:r>
            <a:r>
              <a:rPr lang="zh-CN" altLang="en-US" dirty="0"/>
              <a:t>） </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1026"/>
          <p:cNvSpPr>
            <a:spLocks noGrp="1"/>
          </p:cNvSpPr>
          <p:nvPr>
            <p:ph type="title"/>
          </p:nvPr>
        </p:nvSpPr>
        <p:spPr/>
        <p:txBody>
          <a:bodyPr vert="horz" wrap="square" lIns="91440" tIns="45720" rIns="91440" bIns="45720" anchor="ctr"/>
          <a:p>
            <a:pPr eaLnBrk="1" hangingPunct="1"/>
            <a:r>
              <a:rPr lang="zh-CN" altLang="en-US" sz="3600" dirty="0"/>
              <a:t>数据库系统的三级模式结构（续）</a:t>
            </a:r>
            <a:endParaRPr lang="zh-CN" altLang="en-US" sz="3600" dirty="0"/>
          </a:p>
        </p:txBody>
      </p:sp>
      <p:sp>
        <p:nvSpPr>
          <p:cNvPr id="139266" name="Rectangle 2050"/>
          <p:cNvSpPr>
            <a:spLocks noGrp="1"/>
          </p:cNvSpPr>
          <p:nvPr>
            <p:ph idx="1"/>
          </p:nvPr>
        </p:nvSpPr>
        <p:spPr>
          <a:xfrm>
            <a:off x="2195513" y="5661025"/>
            <a:ext cx="4176712" cy="288925"/>
          </a:xfrm>
        </p:spPr>
        <p:txBody>
          <a:bodyPr vert="horz" wrap="square" lIns="91440" tIns="45720" rIns="91440" bIns="45720" anchor="t"/>
          <a:p>
            <a:pPr eaLnBrk="1" hangingPunct="1">
              <a:lnSpc>
                <a:spcPct val="80000"/>
              </a:lnSpc>
              <a:buNone/>
            </a:pPr>
            <a:r>
              <a:rPr lang="zh-CN" altLang="en-US" sz="1800" dirty="0"/>
              <a:t>图</a:t>
            </a:r>
            <a:r>
              <a:rPr lang="en-US" altLang="zh-CN" sz="1800" dirty="0"/>
              <a:t>1.16  </a:t>
            </a:r>
            <a:r>
              <a:rPr lang="zh-CN" altLang="en-US" sz="1800" dirty="0"/>
              <a:t>数据库系统的三级模式结构 </a:t>
            </a:r>
            <a:endParaRPr lang="zh-CN" altLang="en-US" sz="1800" dirty="0"/>
          </a:p>
        </p:txBody>
      </p:sp>
      <p:pic>
        <p:nvPicPr>
          <p:cNvPr id="139267" name="Picture 2055" descr="database"/>
          <p:cNvPicPr>
            <a:picLocks noChangeAspect="1"/>
          </p:cNvPicPr>
          <p:nvPr/>
        </p:nvPicPr>
        <p:blipFill>
          <a:blip r:embed="rId1"/>
          <a:stretch>
            <a:fillRect/>
          </a:stretch>
        </p:blipFill>
        <p:spPr>
          <a:xfrm>
            <a:off x="1116013" y="1412875"/>
            <a:ext cx="6480175" cy="3927475"/>
          </a:xfrm>
          <a:prstGeom prst="rect">
            <a:avLst/>
          </a:prstGeom>
          <a:noFill/>
          <a:ln w="9525">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2"/>
          <p:cNvSpPr>
            <a:spLocks noGrp="1"/>
          </p:cNvSpPr>
          <p:nvPr>
            <p:ph type="title"/>
          </p:nvPr>
        </p:nvSpPr>
        <p:spPr/>
        <p:txBody>
          <a:bodyPr vert="horz" wrap="square" lIns="91440" tIns="45720" rIns="91440" bIns="45720" anchor="ctr"/>
          <a:p>
            <a:pPr eaLnBrk="1" hangingPunct="1"/>
            <a:r>
              <a:rPr lang="en-US" altLang="zh-CN" sz="3600" dirty="0"/>
              <a:t>1.  </a:t>
            </a:r>
            <a:r>
              <a:rPr lang="zh-CN" altLang="en-US" sz="3600" dirty="0"/>
              <a:t>模式（</a:t>
            </a:r>
            <a:r>
              <a:rPr lang="en-US" altLang="zh-CN" sz="3600" dirty="0"/>
              <a:t>Schema</a:t>
            </a:r>
            <a:r>
              <a:rPr lang="zh-CN" altLang="en-US" sz="3600" dirty="0"/>
              <a:t>）</a:t>
            </a:r>
            <a:endParaRPr lang="zh-CN" altLang="en-US" sz="3600" dirty="0"/>
          </a:p>
        </p:txBody>
      </p:sp>
      <p:sp>
        <p:nvSpPr>
          <p:cNvPr id="140290" name="Rectangle 3"/>
          <p:cNvSpPr>
            <a:spLocks noGrp="1"/>
          </p:cNvSpPr>
          <p:nvPr>
            <p:ph idx="1"/>
          </p:nvPr>
        </p:nvSpPr>
        <p:spPr>
          <a:xfrm>
            <a:off x="457200" y="1339850"/>
            <a:ext cx="8362950" cy="4854575"/>
          </a:xfrm>
        </p:spPr>
        <p:txBody>
          <a:bodyPr vert="horz" wrap="square" lIns="91440" tIns="45720" rIns="91440" bIns="45720" anchor="t"/>
          <a:p>
            <a:pPr algn="just" eaLnBrk="1" hangingPunct="1">
              <a:lnSpc>
                <a:spcPct val="140000"/>
              </a:lnSpc>
            </a:pPr>
            <a:r>
              <a:rPr lang="zh-CN" altLang="en-US" dirty="0"/>
              <a:t>模式（也称逻辑模式）</a:t>
            </a:r>
            <a:endParaRPr lang="zh-CN" altLang="en-US" dirty="0"/>
          </a:p>
          <a:p>
            <a:pPr lvl="1" algn="just" eaLnBrk="1" hangingPunct="1">
              <a:lnSpc>
                <a:spcPct val="140000"/>
              </a:lnSpc>
            </a:pPr>
            <a:r>
              <a:rPr lang="zh-CN" altLang="en-US" dirty="0"/>
              <a:t>数据库中全体数据的逻辑结构和特征的描述</a:t>
            </a:r>
            <a:endParaRPr lang="zh-CN" altLang="en-US" dirty="0"/>
          </a:p>
          <a:p>
            <a:pPr lvl="1" algn="just" eaLnBrk="1" hangingPunct="1">
              <a:lnSpc>
                <a:spcPct val="140000"/>
              </a:lnSpc>
            </a:pPr>
            <a:r>
              <a:rPr lang="zh-CN" altLang="en-US" dirty="0"/>
              <a:t>所有用户的公共数据视图</a:t>
            </a:r>
            <a:endParaRPr lang="zh-CN" altLang="en-US" dirty="0"/>
          </a:p>
          <a:p>
            <a:pPr algn="just" eaLnBrk="1" hangingPunct="1">
              <a:lnSpc>
                <a:spcPct val="140000"/>
              </a:lnSpc>
            </a:pPr>
            <a:r>
              <a:rPr lang="zh-CN" altLang="en-US" dirty="0"/>
              <a:t>一个数据库只有一个模式</a:t>
            </a:r>
            <a:endParaRPr lang="zh-CN" altLang="en-US" dirty="0"/>
          </a:p>
          <a:p>
            <a:pPr algn="just" eaLnBrk="1" hangingPunct="1">
              <a:lnSpc>
                <a:spcPct val="140000"/>
              </a:lnSpc>
            </a:pPr>
            <a:r>
              <a:rPr lang="zh-CN" altLang="en-US" dirty="0"/>
              <a:t>模式的地位：是数据库系统模式结构的中间层</a:t>
            </a:r>
            <a:endParaRPr lang="zh-CN" altLang="en-US" dirty="0"/>
          </a:p>
          <a:p>
            <a:pPr lvl="1" algn="just" eaLnBrk="1" hangingPunct="1">
              <a:lnSpc>
                <a:spcPct val="140000"/>
              </a:lnSpc>
            </a:pPr>
            <a:r>
              <a:rPr lang="zh-CN" altLang="en-US" dirty="0"/>
              <a:t>与数据的物理存储细节和硬件环境无关</a:t>
            </a:r>
            <a:endParaRPr lang="zh-CN" altLang="en-US" dirty="0"/>
          </a:p>
          <a:p>
            <a:pPr lvl="1" algn="just" eaLnBrk="1" hangingPunct="1">
              <a:lnSpc>
                <a:spcPct val="140000"/>
              </a:lnSpc>
            </a:pPr>
            <a:r>
              <a:rPr lang="zh-CN" altLang="en-US" dirty="0"/>
              <a:t>与具体的应用程序、开发工具及高级程序设计语言无关</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1026"/>
          <p:cNvSpPr>
            <a:spLocks noGrp="1"/>
          </p:cNvSpPr>
          <p:nvPr>
            <p:ph type="title"/>
          </p:nvPr>
        </p:nvSpPr>
        <p:spPr/>
        <p:txBody>
          <a:bodyPr vert="horz" wrap="square" lIns="91440" tIns="45720" rIns="91440" bIns="45720" anchor="ctr"/>
          <a:p>
            <a:pPr eaLnBrk="1" hangingPunct="1"/>
            <a:r>
              <a:rPr lang="zh-CN" altLang="en-US" sz="3600" dirty="0"/>
              <a:t>模式（续）</a:t>
            </a:r>
            <a:endParaRPr lang="zh-CN" altLang="en-US" sz="3600" dirty="0"/>
          </a:p>
        </p:txBody>
      </p:sp>
      <p:sp>
        <p:nvSpPr>
          <p:cNvPr id="141314" name="Rectangle 1027"/>
          <p:cNvSpPr>
            <a:spLocks noGrp="1"/>
          </p:cNvSpPr>
          <p:nvPr>
            <p:ph idx="1"/>
          </p:nvPr>
        </p:nvSpPr>
        <p:spPr/>
        <p:txBody>
          <a:bodyPr vert="horz" wrap="square" lIns="91440" tIns="45720" rIns="91440" bIns="45720" anchor="t"/>
          <a:p>
            <a:pPr algn="just" eaLnBrk="1" hangingPunct="1">
              <a:lnSpc>
                <a:spcPct val="140000"/>
              </a:lnSpc>
            </a:pPr>
            <a:r>
              <a:rPr lang="zh-CN" altLang="en-US" dirty="0"/>
              <a:t>模式的定义</a:t>
            </a:r>
            <a:endParaRPr lang="zh-CN" altLang="en-US" dirty="0"/>
          </a:p>
          <a:p>
            <a:pPr lvl="1" algn="just" eaLnBrk="1" hangingPunct="1">
              <a:lnSpc>
                <a:spcPct val="140000"/>
              </a:lnSpc>
            </a:pPr>
            <a:r>
              <a:rPr lang="zh-CN" altLang="en-US" dirty="0"/>
              <a:t>数据的逻辑结构（数据项的名字、类型、取值范围等）</a:t>
            </a:r>
            <a:endParaRPr lang="zh-CN" altLang="en-US" dirty="0"/>
          </a:p>
          <a:p>
            <a:pPr lvl="1" algn="just" eaLnBrk="1" hangingPunct="1">
              <a:lnSpc>
                <a:spcPct val="140000"/>
              </a:lnSpc>
            </a:pPr>
            <a:r>
              <a:rPr lang="zh-CN" altLang="en-US" dirty="0"/>
              <a:t>数据之间的联系</a:t>
            </a:r>
            <a:endParaRPr lang="zh-CN" altLang="en-US" dirty="0"/>
          </a:p>
          <a:p>
            <a:pPr lvl="1" algn="just" eaLnBrk="1" hangingPunct="1">
              <a:lnSpc>
                <a:spcPct val="140000"/>
              </a:lnSpc>
            </a:pPr>
            <a:r>
              <a:rPr lang="zh-CN" altLang="en-US" dirty="0"/>
              <a:t>数据有关的安全性、完整性要求</a:t>
            </a:r>
            <a:endParaRPr lang="zh-CN" altLang="en-US" dirty="0"/>
          </a:p>
          <a:p>
            <a:pPr eaLnBrk="1" hangingPunct="1"/>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1026"/>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外模式（</a:t>
            </a:r>
            <a:r>
              <a:rPr lang="en-US" altLang="zh-CN" sz="3600" dirty="0"/>
              <a:t>External Schema</a:t>
            </a:r>
            <a:r>
              <a:rPr lang="zh-CN" altLang="en-US" sz="3600" dirty="0"/>
              <a:t>）</a:t>
            </a:r>
            <a:endParaRPr lang="zh-CN" altLang="en-US" sz="3600" dirty="0"/>
          </a:p>
        </p:txBody>
      </p:sp>
      <p:sp>
        <p:nvSpPr>
          <p:cNvPr id="142338" name="Rectangle 1027"/>
          <p:cNvSpPr>
            <a:spLocks noGrp="1"/>
          </p:cNvSpPr>
          <p:nvPr>
            <p:ph idx="1"/>
          </p:nvPr>
        </p:nvSpPr>
        <p:spPr/>
        <p:txBody>
          <a:bodyPr vert="horz" wrap="square" lIns="91440" tIns="45720" rIns="91440" bIns="45720" anchor="t"/>
          <a:p>
            <a:pPr algn="just" eaLnBrk="1" hangingPunct="1">
              <a:lnSpc>
                <a:spcPct val="180000"/>
              </a:lnSpc>
            </a:pPr>
            <a:r>
              <a:rPr lang="zh-CN" altLang="en-US" dirty="0"/>
              <a:t>外模式（也称子模式或用户模式）</a:t>
            </a:r>
            <a:endParaRPr lang="zh-CN" altLang="en-US" dirty="0"/>
          </a:p>
          <a:p>
            <a:pPr lvl="1" algn="just" eaLnBrk="1" hangingPunct="1">
              <a:lnSpc>
                <a:spcPct val="180000"/>
              </a:lnSpc>
            </a:pPr>
            <a:r>
              <a:rPr lang="zh-CN" altLang="en-US" dirty="0"/>
              <a:t>数据库用户（包括应用程序员和最终用户）使用的</a:t>
            </a:r>
            <a:r>
              <a:rPr lang="zh-CN" altLang="en-US" dirty="0">
                <a:solidFill>
                  <a:srgbClr val="FF00FF"/>
                </a:solidFill>
              </a:rPr>
              <a:t>局部</a:t>
            </a:r>
            <a:r>
              <a:rPr lang="zh-CN" altLang="en-US" dirty="0"/>
              <a:t>数据的逻辑结构和特征的描述</a:t>
            </a:r>
            <a:endParaRPr lang="zh-CN" altLang="en-US" dirty="0"/>
          </a:p>
          <a:p>
            <a:pPr lvl="1" algn="just" eaLnBrk="1" hangingPunct="1">
              <a:lnSpc>
                <a:spcPct val="180000"/>
              </a:lnSpc>
            </a:pPr>
            <a:r>
              <a:rPr lang="zh-CN" altLang="en-US" dirty="0"/>
              <a:t>数据库用户的数据视图，是与某一应用有关的数据的逻辑表示</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2"/>
          <p:cNvSpPr>
            <a:spLocks noGrp="1"/>
          </p:cNvSpPr>
          <p:nvPr>
            <p:ph type="title"/>
          </p:nvPr>
        </p:nvSpPr>
        <p:spPr/>
        <p:txBody>
          <a:bodyPr vert="horz" wrap="square" lIns="91440" tIns="45720" rIns="91440" bIns="45720" anchor="ctr"/>
          <a:p>
            <a:pPr eaLnBrk="1" hangingPunct="1"/>
            <a:r>
              <a:rPr lang="zh-CN" altLang="en-US" sz="3600" dirty="0"/>
              <a:t>外模式（续）</a:t>
            </a:r>
            <a:endParaRPr lang="zh-CN" altLang="en-US" sz="3600" dirty="0"/>
          </a:p>
        </p:txBody>
      </p:sp>
      <p:sp>
        <p:nvSpPr>
          <p:cNvPr id="143362" name="Rectangle 3"/>
          <p:cNvSpPr>
            <a:spLocks noGrp="1"/>
          </p:cNvSpPr>
          <p:nvPr>
            <p:ph idx="1"/>
          </p:nvPr>
        </p:nvSpPr>
        <p:spPr>
          <a:xfrm>
            <a:off x="395288" y="1052513"/>
            <a:ext cx="8291512" cy="5210175"/>
          </a:xfrm>
        </p:spPr>
        <p:txBody>
          <a:bodyPr vert="horz" wrap="square" lIns="91440" tIns="45720" rIns="91440" bIns="45720" anchor="t"/>
          <a:p>
            <a:pPr algn="just" eaLnBrk="1" hangingPunct="1">
              <a:lnSpc>
                <a:spcPct val="130000"/>
              </a:lnSpc>
              <a:spcBef>
                <a:spcPct val="0"/>
              </a:spcBef>
            </a:pPr>
            <a:r>
              <a:rPr lang="zh-CN" altLang="en-US" dirty="0"/>
              <a:t>外模式的地位：介于模式与应用之间</a:t>
            </a:r>
            <a:endParaRPr lang="zh-CN" altLang="en-US" dirty="0"/>
          </a:p>
          <a:p>
            <a:pPr lvl="1" algn="just" eaLnBrk="1" hangingPunct="1">
              <a:lnSpc>
                <a:spcPct val="130000"/>
              </a:lnSpc>
              <a:spcBef>
                <a:spcPct val="0"/>
              </a:spcBef>
            </a:pPr>
            <a:r>
              <a:rPr lang="zh-CN" altLang="en-US" dirty="0"/>
              <a:t>模式与外模式的关系：一对多</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外模式通常是模式的子集</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一个数据库可以有多个外模式。反映了不同的用户的应用需求、看待数据的方式、对数据保密的要求</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对模式中同一数据，在外模式中的结构、类型、长度、保密级别等都可以不同</a:t>
            </a:r>
            <a:endParaRPr lang="zh-CN" altLang="en-US" sz="2200" dirty="0"/>
          </a:p>
          <a:p>
            <a:pPr lvl="1" algn="just" eaLnBrk="1" hangingPunct="1">
              <a:lnSpc>
                <a:spcPct val="130000"/>
              </a:lnSpc>
              <a:spcBef>
                <a:spcPct val="0"/>
              </a:spcBef>
            </a:pPr>
            <a:r>
              <a:rPr lang="zh-CN" altLang="en-US" dirty="0"/>
              <a:t>外模式与应用的关系：一对多</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同一外模式也可以为某一用户的多个应用系统所使用</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但一个应用程序只能使用一个外模式</a:t>
            </a:r>
            <a:endParaRPr lang="zh-CN" altLang="en-US" sz="22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2"/>
          <p:cNvSpPr>
            <a:spLocks noGrp="1"/>
          </p:cNvSpPr>
          <p:nvPr>
            <p:ph type="title"/>
          </p:nvPr>
        </p:nvSpPr>
        <p:spPr/>
        <p:txBody>
          <a:bodyPr vert="horz" wrap="square" lIns="91440" tIns="45720" rIns="91440" bIns="45720" anchor="ctr"/>
          <a:p>
            <a:pPr eaLnBrk="1" hangingPunct="1"/>
            <a:r>
              <a:rPr lang="zh-CN" altLang="en-US" sz="3600" dirty="0"/>
              <a:t>外模式（续）</a:t>
            </a:r>
            <a:endParaRPr lang="zh-CN" altLang="en-US" sz="3600" dirty="0"/>
          </a:p>
        </p:txBody>
      </p:sp>
      <p:sp>
        <p:nvSpPr>
          <p:cNvPr id="144386" name="Rectangle 3"/>
          <p:cNvSpPr>
            <a:spLocks noGrp="1"/>
          </p:cNvSpPr>
          <p:nvPr>
            <p:ph idx="1"/>
          </p:nvPr>
        </p:nvSpPr>
        <p:spPr/>
        <p:txBody>
          <a:bodyPr vert="horz" wrap="square" lIns="91440" tIns="45720" rIns="91440" bIns="45720" anchor="t"/>
          <a:p>
            <a:pPr algn="just" eaLnBrk="1" hangingPunct="1"/>
            <a:r>
              <a:rPr lang="zh-CN" altLang="en-US" dirty="0"/>
              <a:t>外模式的用途</a:t>
            </a:r>
            <a:endParaRPr lang="zh-CN" altLang="en-US" dirty="0"/>
          </a:p>
          <a:p>
            <a:pPr lvl="1" algn="just" eaLnBrk="1" hangingPunct="1">
              <a:lnSpc>
                <a:spcPct val="150000"/>
              </a:lnSpc>
            </a:pPr>
            <a:r>
              <a:rPr lang="zh-CN" altLang="en-US" dirty="0"/>
              <a:t>保证数据库安全性的一个有力措施</a:t>
            </a:r>
            <a:endParaRPr lang="zh-CN" altLang="en-US" dirty="0"/>
          </a:p>
          <a:p>
            <a:pPr lvl="1" algn="just" eaLnBrk="1" hangingPunct="1">
              <a:lnSpc>
                <a:spcPct val="150000"/>
              </a:lnSpc>
            </a:pPr>
            <a:r>
              <a:rPr lang="zh-CN" altLang="en-US" dirty="0">
                <a:solidFill>
                  <a:srgbClr val="FF0000"/>
                </a:solidFill>
              </a:rPr>
              <a:t>每个用户只能看见和访问所对应的外模式中的数据</a:t>
            </a:r>
            <a:endParaRPr lang="zh-CN" altLang="en-US" dirty="0">
              <a:solidFill>
                <a:srgbClr val="FF0000"/>
              </a:solidFill>
            </a:endParaRPr>
          </a:p>
          <a:p>
            <a:pPr eaLnBrk="1" hangingPunct="1"/>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611188" y="128588"/>
            <a:ext cx="7042150" cy="708025"/>
          </a:xfrm>
        </p:spPr>
        <p:txBody>
          <a:bodyPr vert="horz" wrap="square" lIns="91440" tIns="45720" rIns="91440" bIns="45720" anchor="ctr"/>
          <a:p>
            <a:pPr eaLnBrk="1" hangingPunct="1"/>
            <a:r>
              <a:rPr lang="en-US" altLang="zh-CN" sz="3600" dirty="0"/>
              <a:t>1.  </a:t>
            </a:r>
            <a:r>
              <a:rPr lang="zh-CN" altLang="en-US" sz="3600" dirty="0"/>
              <a:t>数据</a:t>
            </a:r>
            <a:endParaRPr lang="zh-CN" altLang="en-US" sz="3600" dirty="0"/>
          </a:p>
        </p:txBody>
      </p:sp>
      <p:sp>
        <p:nvSpPr>
          <p:cNvPr id="25602" name="Rectangle 3"/>
          <p:cNvSpPr>
            <a:spLocks noGrp="1"/>
          </p:cNvSpPr>
          <p:nvPr>
            <p:ph idx="1"/>
          </p:nvPr>
        </p:nvSpPr>
        <p:spPr>
          <a:xfrm>
            <a:off x="827088" y="1341438"/>
            <a:ext cx="7764462" cy="4824412"/>
          </a:xfrm>
        </p:spPr>
        <p:txBody>
          <a:bodyPr vert="horz" wrap="square" lIns="91440" tIns="45720" rIns="91440" bIns="45720" anchor="t"/>
          <a:p>
            <a:pPr eaLnBrk="1" hangingPunct="1">
              <a:lnSpc>
                <a:spcPct val="150000"/>
              </a:lnSpc>
            </a:pPr>
            <a:r>
              <a:rPr lang="zh-CN" altLang="en-US" dirty="0"/>
              <a:t>数据（</a:t>
            </a:r>
            <a:r>
              <a:rPr lang="en-US" altLang="zh-CN" dirty="0"/>
              <a:t>Data</a:t>
            </a:r>
            <a:r>
              <a:rPr lang="zh-CN" altLang="en-US" dirty="0"/>
              <a:t>）是数据库中存储的基本对象</a:t>
            </a:r>
            <a:endParaRPr lang="zh-CN" altLang="en-US" dirty="0"/>
          </a:p>
          <a:p>
            <a:pPr eaLnBrk="1" hangingPunct="1">
              <a:lnSpc>
                <a:spcPct val="150000"/>
              </a:lnSpc>
            </a:pPr>
            <a:r>
              <a:rPr lang="zh-CN" altLang="en-US" dirty="0"/>
              <a:t>数据的定义</a:t>
            </a:r>
            <a:endParaRPr lang="zh-CN" altLang="en-US" dirty="0"/>
          </a:p>
          <a:p>
            <a:pPr lvl="1" eaLnBrk="1" hangingPunct="1">
              <a:lnSpc>
                <a:spcPct val="150000"/>
              </a:lnSpc>
            </a:pPr>
            <a:r>
              <a:rPr lang="zh-CN" altLang="en-US" dirty="0"/>
              <a:t>描述事物的符号记录</a:t>
            </a:r>
            <a:endParaRPr lang="zh-CN" altLang="en-US" dirty="0"/>
          </a:p>
          <a:p>
            <a:pPr eaLnBrk="1" hangingPunct="1">
              <a:lnSpc>
                <a:spcPct val="150000"/>
              </a:lnSpc>
            </a:pPr>
            <a:r>
              <a:rPr lang="zh-CN" altLang="en-US" dirty="0"/>
              <a:t>数据的种类</a:t>
            </a:r>
            <a:endParaRPr lang="zh-CN" altLang="en-US" dirty="0"/>
          </a:p>
          <a:p>
            <a:pPr lvl="1" eaLnBrk="1" hangingPunct="1">
              <a:lnSpc>
                <a:spcPct val="150000"/>
              </a:lnSpc>
            </a:pPr>
            <a:r>
              <a:rPr lang="zh-CN" altLang="en-US" dirty="0"/>
              <a:t>数字、文字、图形、图像、音频、视频、学生的档案记录等</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2"/>
          <p:cNvSpPr>
            <a:spLocks noGrp="1"/>
          </p:cNvSpPr>
          <p:nvPr>
            <p:ph type="title"/>
          </p:nvPr>
        </p:nvSpPr>
        <p:spPr/>
        <p:txBody>
          <a:bodyPr vert="horz" wrap="square" lIns="91440" tIns="45720" rIns="91440" bIns="45720" anchor="ctr"/>
          <a:p>
            <a:pPr eaLnBrk="1" hangingPunct="1"/>
            <a:r>
              <a:rPr lang="en-US" altLang="zh-CN" sz="3600" dirty="0"/>
              <a:t>3. </a:t>
            </a:r>
            <a:r>
              <a:rPr lang="zh-CN" altLang="en-US" sz="3600" dirty="0"/>
              <a:t>内模式（</a:t>
            </a:r>
            <a:r>
              <a:rPr lang="en-US" altLang="zh-CN" sz="3600" dirty="0"/>
              <a:t>Internal Schema</a:t>
            </a:r>
            <a:r>
              <a:rPr lang="zh-CN" altLang="en-US" sz="3600" dirty="0"/>
              <a:t>）</a:t>
            </a:r>
            <a:endParaRPr lang="zh-CN" altLang="en-US" sz="3600" dirty="0"/>
          </a:p>
        </p:txBody>
      </p:sp>
      <p:sp>
        <p:nvSpPr>
          <p:cNvPr id="145410" name="Rectangle 3"/>
          <p:cNvSpPr>
            <a:spLocks noGrp="1"/>
          </p:cNvSpPr>
          <p:nvPr>
            <p:ph idx="1"/>
          </p:nvPr>
        </p:nvSpPr>
        <p:spPr>
          <a:xfrm>
            <a:off x="533400" y="1098550"/>
            <a:ext cx="8229600" cy="5149850"/>
          </a:xfrm>
        </p:spPr>
        <p:txBody>
          <a:bodyPr vert="horz" wrap="square" lIns="91440" tIns="45720" rIns="91440" bIns="45720" anchor="t"/>
          <a:p>
            <a:pPr algn="just" eaLnBrk="1" hangingPunct="1">
              <a:lnSpc>
                <a:spcPct val="120000"/>
              </a:lnSpc>
            </a:pPr>
            <a:r>
              <a:rPr lang="zh-CN" altLang="en-US" dirty="0"/>
              <a:t>内模式（也称存储模式）</a:t>
            </a:r>
            <a:endParaRPr lang="zh-CN" altLang="en-US" dirty="0"/>
          </a:p>
          <a:p>
            <a:pPr lvl="1" algn="just" eaLnBrk="1" hangingPunct="1">
              <a:lnSpc>
                <a:spcPct val="120000"/>
              </a:lnSpc>
            </a:pPr>
            <a:r>
              <a:rPr lang="zh-CN" altLang="en-US" dirty="0"/>
              <a:t>是数据物理结构和存储方式的描述</a:t>
            </a:r>
            <a:endParaRPr lang="zh-CN" altLang="en-US" dirty="0"/>
          </a:p>
          <a:p>
            <a:pPr lvl="1" algn="just" eaLnBrk="1" hangingPunct="1">
              <a:lnSpc>
                <a:spcPct val="120000"/>
              </a:lnSpc>
            </a:pPr>
            <a:r>
              <a:rPr lang="zh-CN" altLang="en-US" dirty="0"/>
              <a:t>是数据在数据库内部的表示方式</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记录的存储方式（例如，顺序存储，按照</a:t>
            </a:r>
            <a:r>
              <a:rPr lang="en-US" altLang="zh-CN" sz="2200" dirty="0"/>
              <a:t>B</a:t>
            </a:r>
            <a:r>
              <a:rPr lang="zh-CN" altLang="en-US" sz="2200" dirty="0"/>
              <a:t>树结构存储，</a:t>
            </a:r>
            <a:endParaRPr lang="zh-CN" altLang="en-US" sz="2200" dirty="0"/>
          </a:p>
          <a:p>
            <a:pPr lvl="2" algn="just" eaLnBrk="1" hangingPunct="1">
              <a:lnSpc>
                <a:spcPct val="130000"/>
              </a:lnSpc>
              <a:spcBef>
                <a:spcPct val="0"/>
              </a:spcBef>
              <a:buSzPct val="87000"/>
              <a:buNone/>
            </a:pPr>
            <a:r>
              <a:rPr lang="zh-CN" altLang="en-US" sz="2200" dirty="0"/>
              <a:t>                                按</a:t>
            </a:r>
            <a:r>
              <a:rPr lang="en-US" altLang="zh-CN" sz="2200" dirty="0"/>
              <a:t>hash</a:t>
            </a:r>
            <a:r>
              <a:rPr lang="zh-CN" altLang="en-US" sz="2200" dirty="0"/>
              <a:t>方法存储等）</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索引的组织方式</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数据是否压缩存储</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数据是否加密</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数据存储记录结构的规定</a:t>
            </a:r>
            <a:endParaRPr lang="zh-CN" altLang="en-US" sz="2200" dirty="0"/>
          </a:p>
          <a:p>
            <a:pPr algn="just" eaLnBrk="1" hangingPunct="1">
              <a:lnSpc>
                <a:spcPct val="120000"/>
              </a:lnSpc>
            </a:pPr>
            <a:r>
              <a:rPr lang="zh-CN" altLang="en-US" dirty="0"/>
              <a:t>一个数据库只有一个内模式</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1026"/>
          <p:cNvSpPr>
            <a:spLocks noGrp="1"/>
          </p:cNvSpPr>
          <p:nvPr>
            <p:ph type="title"/>
          </p:nvPr>
        </p:nvSpPr>
        <p:spPr/>
        <p:txBody>
          <a:bodyPr vert="horz" wrap="square" lIns="91440" tIns="45720" rIns="91440" bIns="45720" anchor="ctr"/>
          <a:p>
            <a:pPr eaLnBrk="1" hangingPunct="1"/>
            <a:r>
              <a:rPr lang="zh-CN" altLang="zh-CN" sz="3600" dirty="0"/>
              <a:t>数据库系统结构</a:t>
            </a:r>
            <a:r>
              <a:rPr lang="zh-CN" altLang="en-US" sz="3600" dirty="0"/>
              <a:t>（续）</a:t>
            </a:r>
            <a:endParaRPr lang="zh-CN" altLang="en-US" sz="3600" dirty="0"/>
          </a:p>
        </p:txBody>
      </p:sp>
      <p:sp>
        <p:nvSpPr>
          <p:cNvPr id="146434" name="Rectangle 1027"/>
          <p:cNvSpPr>
            <a:spLocks noGrp="1"/>
          </p:cNvSpPr>
          <p:nvPr>
            <p:ph idx="1"/>
          </p:nvPr>
        </p:nvSpPr>
        <p:spPr/>
        <p:txBody>
          <a:bodyPr vert="horz" wrap="square" lIns="91440" tIns="45720" rIns="91440" bIns="45720" anchor="t"/>
          <a:p>
            <a:pPr algn="just" eaLnBrk="1" hangingPunct="1">
              <a:lnSpc>
                <a:spcPct val="200000"/>
              </a:lnSpc>
              <a:buNone/>
            </a:pPr>
            <a:r>
              <a:rPr lang="en-US" altLang="zh-CN" dirty="0"/>
              <a:t>1.3.1  </a:t>
            </a:r>
            <a:r>
              <a:rPr lang="zh-CN" altLang="en-US" dirty="0"/>
              <a:t>数据库系统模式的概念 </a:t>
            </a:r>
            <a:endParaRPr lang="zh-CN" altLang="en-US" dirty="0"/>
          </a:p>
          <a:p>
            <a:pPr algn="just" eaLnBrk="1" hangingPunct="1">
              <a:lnSpc>
                <a:spcPct val="200000"/>
              </a:lnSpc>
              <a:buNone/>
            </a:pPr>
            <a:r>
              <a:rPr lang="en-US" altLang="zh-CN" dirty="0"/>
              <a:t>1.3.2  </a:t>
            </a:r>
            <a:r>
              <a:rPr lang="zh-CN" altLang="en-US" dirty="0"/>
              <a:t>数据库系统的三级模式结构 </a:t>
            </a:r>
            <a:endParaRPr lang="zh-CN" altLang="en-US" dirty="0"/>
          </a:p>
          <a:p>
            <a:pPr algn="just" eaLnBrk="1" hangingPunct="1">
              <a:lnSpc>
                <a:spcPct val="200000"/>
              </a:lnSpc>
              <a:buNone/>
            </a:pPr>
            <a:r>
              <a:rPr lang="en-US" altLang="zh-CN" dirty="0">
                <a:solidFill>
                  <a:srgbClr val="00B050"/>
                </a:solidFill>
              </a:rPr>
              <a:t>1.3.3  </a:t>
            </a:r>
            <a:r>
              <a:rPr lang="zh-CN" altLang="en-US" dirty="0">
                <a:solidFill>
                  <a:srgbClr val="00B050"/>
                </a:solidFill>
              </a:rPr>
              <a:t>数据库的二级映像功能与数据独立性 </a:t>
            </a:r>
            <a:endParaRPr lang="zh-CN" altLang="en-US" dirty="0">
              <a:solidFill>
                <a:srgbClr val="00B05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Rectangle 2"/>
          <p:cNvSpPr>
            <a:spLocks noGrp="1"/>
          </p:cNvSpPr>
          <p:nvPr>
            <p:ph type="title"/>
          </p:nvPr>
        </p:nvSpPr>
        <p:spPr/>
        <p:txBody>
          <a:bodyPr vert="horz" wrap="square" lIns="91440" tIns="45720" rIns="91440" bIns="45720" anchor="ctr"/>
          <a:p>
            <a:pPr eaLnBrk="1" hangingPunct="1"/>
            <a:r>
              <a:rPr lang="zh-CN" altLang="en-US" sz="3600" dirty="0"/>
              <a:t>数据库的二级映像功能与数据独立性</a:t>
            </a:r>
            <a:endParaRPr lang="zh-CN" altLang="en-US" sz="3600" dirty="0"/>
          </a:p>
        </p:txBody>
      </p:sp>
      <p:sp>
        <p:nvSpPr>
          <p:cNvPr id="147458" name="Rectangle 3"/>
          <p:cNvSpPr>
            <a:spLocks noGrp="1"/>
          </p:cNvSpPr>
          <p:nvPr>
            <p:ph idx="1"/>
          </p:nvPr>
        </p:nvSpPr>
        <p:spPr/>
        <p:txBody>
          <a:bodyPr vert="horz" wrap="square" lIns="91440" tIns="45720" rIns="91440" bIns="45720" anchor="t"/>
          <a:p>
            <a:pPr algn="just" eaLnBrk="1" hangingPunct="1"/>
            <a:r>
              <a:rPr lang="zh-CN" altLang="en-US" dirty="0"/>
              <a:t>三级模式是对数据的三个抽象级别</a:t>
            </a:r>
            <a:endParaRPr lang="zh-CN" altLang="en-US" dirty="0"/>
          </a:p>
          <a:p>
            <a:pPr algn="just" eaLnBrk="1" hangingPunct="1"/>
            <a:endParaRPr lang="zh-CN" altLang="en-US" dirty="0"/>
          </a:p>
          <a:p>
            <a:pPr algn="just" eaLnBrk="1" hangingPunct="1">
              <a:lnSpc>
                <a:spcPct val="160000"/>
              </a:lnSpc>
            </a:pPr>
            <a:r>
              <a:rPr lang="zh-CN" altLang="en-US" dirty="0"/>
              <a:t>二级映象在数据库管理系统内部实现这三个抽象层次的联系和转换</a:t>
            </a:r>
            <a:endParaRPr lang="zh-CN" altLang="en-US" dirty="0"/>
          </a:p>
          <a:p>
            <a:pPr lvl="1" algn="just" eaLnBrk="1" hangingPunct="1">
              <a:lnSpc>
                <a:spcPct val="160000"/>
              </a:lnSpc>
            </a:pPr>
            <a:r>
              <a:rPr lang="zh-CN" altLang="en-US" dirty="0"/>
              <a:t>外模式／模式映像</a:t>
            </a:r>
            <a:endParaRPr lang="zh-CN" altLang="en-US" dirty="0"/>
          </a:p>
          <a:p>
            <a:pPr lvl="1" eaLnBrk="1" hangingPunct="1">
              <a:lnSpc>
                <a:spcPct val="160000"/>
              </a:lnSpc>
            </a:pPr>
            <a:r>
              <a:rPr lang="zh-CN" altLang="en-US" dirty="0"/>
              <a:t>模式／内模式映像 </a:t>
            </a:r>
            <a:endParaRPr lang="zh-CN" altLang="en-US" dirty="0"/>
          </a:p>
          <a:p>
            <a:pPr eaLnBrk="1" hangingPunct="1"/>
            <a:endParaRPr lang="en-US" altLang="zh-CN" sz="2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2"/>
          <p:cNvSpPr>
            <a:spLocks noGrp="1"/>
          </p:cNvSpPr>
          <p:nvPr>
            <p:ph type="title"/>
          </p:nvPr>
        </p:nvSpPr>
        <p:spPr/>
        <p:txBody>
          <a:bodyPr vert="horz" wrap="square" lIns="91440" tIns="45720" rIns="91440" bIns="45720" anchor="ctr"/>
          <a:p>
            <a:pPr eaLnBrk="1" hangingPunct="1"/>
            <a:r>
              <a:rPr lang="en-US" altLang="zh-CN" dirty="0"/>
              <a:t>1.  </a:t>
            </a:r>
            <a:r>
              <a:rPr lang="zh-CN" altLang="en-US" dirty="0"/>
              <a:t>外模式／模式映像</a:t>
            </a:r>
            <a:endParaRPr lang="zh-CN" altLang="en-US" dirty="0"/>
          </a:p>
        </p:txBody>
      </p:sp>
      <p:sp>
        <p:nvSpPr>
          <p:cNvPr id="148482" name="Rectangle 3"/>
          <p:cNvSpPr>
            <a:spLocks noGrp="1"/>
          </p:cNvSpPr>
          <p:nvPr>
            <p:ph idx="1"/>
          </p:nvPr>
        </p:nvSpPr>
        <p:spPr>
          <a:xfrm>
            <a:off x="395288" y="1098550"/>
            <a:ext cx="7772400" cy="4789488"/>
          </a:xfrm>
        </p:spPr>
        <p:txBody>
          <a:bodyPr vert="horz" wrap="square" lIns="91440" tIns="45720" rIns="91440" bIns="45720" anchor="t"/>
          <a:p>
            <a:pPr algn="just" eaLnBrk="1" hangingPunct="1">
              <a:lnSpc>
                <a:spcPct val="160000"/>
              </a:lnSpc>
            </a:pPr>
            <a:r>
              <a:rPr lang="zh-CN" altLang="en-US" dirty="0"/>
              <a:t>模式：描述的是数据的全局逻辑结构</a:t>
            </a:r>
            <a:endParaRPr lang="zh-CN" altLang="en-US" dirty="0"/>
          </a:p>
          <a:p>
            <a:pPr algn="just" eaLnBrk="1" hangingPunct="1">
              <a:lnSpc>
                <a:spcPct val="160000"/>
              </a:lnSpc>
            </a:pPr>
            <a:r>
              <a:rPr lang="zh-CN" altLang="en-US" dirty="0"/>
              <a:t>外模式：描述的是数据的局部逻辑结构 </a:t>
            </a:r>
            <a:endParaRPr lang="zh-CN" altLang="en-US" dirty="0"/>
          </a:p>
          <a:p>
            <a:pPr algn="just" eaLnBrk="1" hangingPunct="1">
              <a:lnSpc>
                <a:spcPct val="160000"/>
              </a:lnSpc>
            </a:pPr>
            <a:r>
              <a:rPr lang="zh-CN" altLang="en-US" dirty="0"/>
              <a:t>同一个模式可以有任意多个外模式 </a:t>
            </a:r>
            <a:endParaRPr lang="zh-CN" altLang="en-US" dirty="0"/>
          </a:p>
          <a:p>
            <a:pPr algn="just" eaLnBrk="1" hangingPunct="1">
              <a:lnSpc>
                <a:spcPct val="160000"/>
              </a:lnSpc>
            </a:pPr>
            <a:r>
              <a:rPr lang="zh-CN" altLang="en-US" dirty="0"/>
              <a:t>每一个外模式，数据库系统都有一个外模式／模式映象，定义外模式与模式之间的对应关系</a:t>
            </a:r>
            <a:endParaRPr lang="zh-CN" altLang="en-US" dirty="0"/>
          </a:p>
          <a:p>
            <a:pPr algn="just" eaLnBrk="1" hangingPunct="1">
              <a:lnSpc>
                <a:spcPct val="160000"/>
              </a:lnSpc>
            </a:pPr>
            <a:r>
              <a:rPr lang="zh-CN" altLang="en-US" dirty="0"/>
              <a:t>映象定义通常包含在各自外模式的描述中</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2"/>
          <p:cNvSpPr>
            <a:spLocks noGrp="1"/>
          </p:cNvSpPr>
          <p:nvPr>
            <p:ph type="title"/>
          </p:nvPr>
        </p:nvSpPr>
        <p:spPr/>
        <p:txBody>
          <a:bodyPr vert="horz" wrap="square" lIns="91440" tIns="45720" rIns="91440" bIns="45720" anchor="ctr"/>
          <a:p>
            <a:pPr eaLnBrk="1" hangingPunct="1"/>
            <a:r>
              <a:rPr lang="zh-CN" altLang="en-US" sz="3600" dirty="0"/>
              <a:t>外模式／模式映象（续）</a:t>
            </a:r>
            <a:endParaRPr lang="zh-CN" altLang="en-US" sz="3600" dirty="0"/>
          </a:p>
        </p:txBody>
      </p:sp>
      <p:sp>
        <p:nvSpPr>
          <p:cNvPr id="149506" name="Rectangle 3"/>
          <p:cNvSpPr>
            <a:spLocks noGrp="1"/>
          </p:cNvSpPr>
          <p:nvPr>
            <p:ph idx="1"/>
          </p:nvPr>
        </p:nvSpPr>
        <p:spPr/>
        <p:txBody>
          <a:bodyPr vert="horz" wrap="square" lIns="91440" tIns="45720" rIns="91440" bIns="45720" anchor="t"/>
          <a:p>
            <a:pPr algn="just" eaLnBrk="1" hangingPunct="1">
              <a:buNone/>
            </a:pPr>
            <a:r>
              <a:rPr lang="zh-CN" altLang="en-US" dirty="0"/>
              <a:t>保证数据的逻辑独立性</a:t>
            </a:r>
            <a:endParaRPr lang="zh-CN" altLang="en-US" dirty="0"/>
          </a:p>
          <a:p>
            <a:pPr lvl="1" algn="just" eaLnBrk="1" hangingPunct="1">
              <a:lnSpc>
                <a:spcPct val="150000"/>
              </a:lnSpc>
            </a:pPr>
            <a:r>
              <a:rPr lang="zh-CN" altLang="en-US" dirty="0"/>
              <a:t>当模式改变时，数据库管理员对外模式／模式映象作相应改变，使外模式保持不变</a:t>
            </a:r>
            <a:endParaRPr lang="zh-CN" altLang="en-US" dirty="0"/>
          </a:p>
          <a:p>
            <a:pPr lvl="1" algn="just" eaLnBrk="1" hangingPunct="1">
              <a:lnSpc>
                <a:spcPct val="150000"/>
              </a:lnSpc>
            </a:pPr>
            <a:r>
              <a:rPr lang="zh-CN" altLang="en-US" dirty="0"/>
              <a:t>应用程序是依据数据的外模式编写的，应用程序不必修改，保证了数据与程序的逻辑独立性，简称数据的逻辑独立性</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2"/>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模式／内模式映像</a:t>
            </a:r>
            <a:endParaRPr lang="zh-CN" altLang="en-US" sz="3600" dirty="0"/>
          </a:p>
        </p:txBody>
      </p:sp>
      <p:sp>
        <p:nvSpPr>
          <p:cNvPr id="150530" name="Rectangle 3"/>
          <p:cNvSpPr>
            <a:spLocks noGrp="1"/>
          </p:cNvSpPr>
          <p:nvPr>
            <p:ph idx="1"/>
          </p:nvPr>
        </p:nvSpPr>
        <p:spPr>
          <a:xfrm>
            <a:off x="684213" y="1098550"/>
            <a:ext cx="7772400" cy="4789488"/>
          </a:xfrm>
        </p:spPr>
        <p:txBody>
          <a:bodyPr vert="horz" wrap="square" lIns="91440" tIns="45720" rIns="91440" bIns="45720" anchor="t"/>
          <a:p>
            <a:pPr algn="just" eaLnBrk="1" hangingPunct="1">
              <a:lnSpc>
                <a:spcPct val="150000"/>
              </a:lnSpc>
            </a:pPr>
            <a:r>
              <a:rPr lang="zh-CN" altLang="en-US" dirty="0"/>
              <a:t>模式／内模式映象定义了数据全局逻辑结构与存储结构之间的对应关系。</a:t>
            </a:r>
            <a:endParaRPr lang="zh-CN" altLang="en-US" dirty="0"/>
          </a:p>
          <a:p>
            <a:pPr lvl="1" algn="just" eaLnBrk="1" hangingPunct="1">
              <a:lnSpc>
                <a:spcPct val="150000"/>
              </a:lnSpc>
            </a:pPr>
            <a:r>
              <a:rPr lang="zh-CN" altLang="en-US" dirty="0"/>
              <a:t>例如，说明逻辑记录和字段在内部是如何表示的</a:t>
            </a:r>
            <a:endParaRPr lang="zh-CN" altLang="en-US" dirty="0"/>
          </a:p>
          <a:p>
            <a:pPr algn="just" eaLnBrk="1" hangingPunct="1">
              <a:lnSpc>
                <a:spcPct val="150000"/>
              </a:lnSpc>
            </a:pPr>
            <a:r>
              <a:rPr lang="zh-CN" altLang="en-US" dirty="0"/>
              <a:t>数据库中模式／内模式映象是唯一的</a:t>
            </a:r>
            <a:endParaRPr lang="zh-CN" altLang="en-US" dirty="0"/>
          </a:p>
          <a:p>
            <a:pPr algn="just" eaLnBrk="1" hangingPunct="1">
              <a:lnSpc>
                <a:spcPct val="150000"/>
              </a:lnSpc>
            </a:pPr>
            <a:r>
              <a:rPr lang="zh-CN" altLang="en-US" dirty="0"/>
              <a:t>该映象定义通常包含在模式描述中</a:t>
            </a:r>
            <a:endParaRPr lang="zh-CN" altLang="en-US" dirty="0"/>
          </a:p>
          <a:p>
            <a:pPr lvl="1" algn="just" eaLnBrk="1" hangingPunct="1"/>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Rectangle 2"/>
          <p:cNvSpPr>
            <a:spLocks noGrp="1"/>
          </p:cNvSpPr>
          <p:nvPr>
            <p:ph type="title"/>
          </p:nvPr>
        </p:nvSpPr>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1554" name="Rectangle 3"/>
          <p:cNvSpPr>
            <a:spLocks noGrp="1"/>
          </p:cNvSpPr>
          <p:nvPr>
            <p:ph idx="1"/>
          </p:nvPr>
        </p:nvSpPr>
        <p:spPr>
          <a:xfrm>
            <a:off x="457200" y="1196975"/>
            <a:ext cx="8229600" cy="4854575"/>
          </a:xfrm>
        </p:spPr>
        <p:txBody>
          <a:bodyPr vert="horz" wrap="square" lIns="91440" tIns="45720" rIns="91440" bIns="45720" anchor="t"/>
          <a:p>
            <a:pPr eaLnBrk="1" hangingPunct="1">
              <a:lnSpc>
                <a:spcPct val="150000"/>
              </a:lnSpc>
            </a:pPr>
            <a:r>
              <a:rPr lang="zh-CN" altLang="en-US" dirty="0"/>
              <a:t>保证数据的物理独立性</a:t>
            </a:r>
            <a:endParaRPr lang="zh-CN" altLang="en-US" dirty="0"/>
          </a:p>
          <a:p>
            <a:pPr lvl="1" algn="just" eaLnBrk="1" hangingPunct="1">
              <a:lnSpc>
                <a:spcPct val="140000"/>
              </a:lnSpc>
            </a:pPr>
            <a:r>
              <a:rPr lang="zh-CN" altLang="en-US" dirty="0"/>
              <a:t>当数据库的存储结构改变了（例如选用了另一种存储结构），数据库管理员修改模式／内模式映象，使模式保持不变。</a:t>
            </a:r>
            <a:endParaRPr lang="zh-CN" altLang="en-US" dirty="0"/>
          </a:p>
          <a:p>
            <a:pPr lvl="1" algn="just" eaLnBrk="1" hangingPunct="1">
              <a:lnSpc>
                <a:spcPct val="140000"/>
              </a:lnSpc>
            </a:pPr>
            <a:r>
              <a:rPr lang="zh-CN" altLang="en-US" dirty="0"/>
              <a:t>应用程序不受影响。保证了数据与程序的物理独立性，简称数据的物理独立性。</a:t>
            </a:r>
            <a:endParaRPr lang="zh-CN" altLang="en-US" dirty="0"/>
          </a:p>
          <a:p>
            <a:pPr eaLnBrk="1" hangingPunct="1"/>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1026"/>
          <p:cNvSpPr>
            <a:spLocks noGrp="1"/>
          </p:cNvSpPr>
          <p:nvPr>
            <p:ph type="title"/>
          </p:nvPr>
        </p:nvSpPr>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2578" name="Rectangle 1027"/>
          <p:cNvSpPr>
            <a:spLocks noGrp="1"/>
          </p:cNvSpPr>
          <p:nvPr>
            <p:ph idx="1"/>
          </p:nvPr>
        </p:nvSpPr>
        <p:spPr/>
        <p:txBody>
          <a:bodyPr vert="horz" wrap="square" lIns="91440" tIns="45720" rIns="91440" bIns="45720" anchor="t"/>
          <a:p>
            <a:pPr eaLnBrk="1" hangingPunct="1">
              <a:lnSpc>
                <a:spcPct val="150000"/>
              </a:lnSpc>
            </a:pPr>
            <a:r>
              <a:rPr lang="zh-CN" altLang="en-US" dirty="0"/>
              <a:t>数据库模式</a:t>
            </a:r>
            <a:endParaRPr lang="zh-CN" altLang="en-US" dirty="0"/>
          </a:p>
          <a:p>
            <a:pPr lvl="1" eaLnBrk="1" hangingPunct="1">
              <a:lnSpc>
                <a:spcPct val="150000"/>
              </a:lnSpc>
            </a:pPr>
            <a:r>
              <a:rPr lang="zh-CN" altLang="en-US" dirty="0"/>
              <a:t>即全局逻辑结构是数据库的中心与关键 </a:t>
            </a:r>
            <a:endParaRPr lang="zh-CN" altLang="en-US" dirty="0"/>
          </a:p>
          <a:p>
            <a:pPr lvl="1" eaLnBrk="1" hangingPunct="1">
              <a:lnSpc>
                <a:spcPct val="150000"/>
              </a:lnSpc>
            </a:pPr>
            <a:r>
              <a:rPr lang="zh-CN" altLang="en-US" dirty="0"/>
              <a:t>独立于数据库的其他层次 </a:t>
            </a:r>
            <a:endParaRPr lang="zh-CN" altLang="en-US" dirty="0"/>
          </a:p>
          <a:p>
            <a:pPr lvl="1" eaLnBrk="1" hangingPunct="1">
              <a:lnSpc>
                <a:spcPct val="150000"/>
              </a:lnSpc>
            </a:pPr>
            <a:r>
              <a:rPr lang="zh-CN" altLang="en-US" dirty="0"/>
              <a:t>设计数据库模式结构时应首先确定数据库的逻辑模式</a:t>
            </a:r>
            <a:endParaRPr lang="zh-CN" altLang="en-US" dirty="0"/>
          </a:p>
          <a:p>
            <a:pPr lvl="1" eaLnBrk="1" hangingPunct="1"/>
            <a:endParaRPr lang="zh-CN" altLang="en-US" dirty="0"/>
          </a:p>
          <a:p>
            <a:pPr eaLnBrk="1" hangingPunct="1"/>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Rectangle 2"/>
          <p:cNvSpPr>
            <a:spLocks noGrp="1"/>
          </p:cNvSpPr>
          <p:nvPr>
            <p:ph type="title"/>
          </p:nvPr>
        </p:nvSpPr>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3602" name="Rectangle 3"/>
          <p:cNvSpPr>
            <a:spLocks noGrp="1"/>
          </p:cNvSpPr>
          <p:nvPr>
            <p:ph idx="1"/>
          </p:nvPr>
        </p:nvSpPr>
        <p:spPr/>
        <p:txBody>
          <a:bodyPr vert="horz" wrap="square" lIns="91440" tIns="45720" rIns="91440" bIns="45720" anchor="t"/>
          <a:p>
            <a:pPr eaLnBrk="1" hangingPunct="1"/>
            <a:r>
              <a:rPr lang="zh-CN" altLang="en-US" dirty="0"/>
              <a:t>数据库的内模式</a:t>
            </a:r>
            <a:endParaRPr lang="zh-CN" altLang="en-US" dirty="0"/>
          </a:p>
          <a:p>
            <a:pPr lvl="1" eaLnBrk="1" hangingPunct="1">
              <a:lnSpc>
                <a:spcPct val="150000"/>
              </a:lnSpc>
            </a:pPr>
            <a:r>
              <a:rPr lang="zh-CN" altLang="en-US" dirty="0"/>
              <a:t>依赖于它的全局逻辑结构</a:t>
            </a:r>
            <a:endParaRPr lang="zh-CN" altLang="en-US" dirty="0"/>
          </a:p>
          <a:p>
            <a:pPr lvl="1" eaLnBrk="1" hangingPunct="1">
              <a:lnSpc>
                <a:spcPct val="150000"/>
              </a:lnSpc>
            </a:pPr>
            <a:r>
              <a:rPr lang="zh-CN" altLang="en-US" dirty="0"/>
              <a:t>独立于数据库的用户视图，即外模式</a:t>
            </a:r>
            <a:endParaRPr lang="zh-CN" altLang="en-US" dirty="0"/>
          </a:p>
          <a:p>
            <a:pPr lvl="1" eaLnBrk="1" hangingPunct="1">
              <a:lnSpc>
                <a:spcPct val="150000"/>
              </a:lnSpc>
            </a:pPr>
            <a:r>
              <a:rPr lang="zh-CN" altLang="en-US" dirty="0"/>
              <a:t>独立于具体的存储设备  </a:t>
            </a:r>
            <a:endParaRPr lang="zh-CN" altLang="en-US" dirty="0"/>
          </a:p>
          <a:p>
            <a:pPr lvl="1" eaLnBrk="1" hangingPunct="1">
              <a:lnSpc>
                <a:spcPct val="150000"/>
              </a:lnSpc>
            </a:pPr>
            <a:r>
              <a:rPr lang="zh-CN" altLang="en-US" dirty="0"/>
              <a:t>将全局逻辑结构中所定义的数据结构及其联系按照一定的物理存储策略进行组织，以达到较好的时间与空间效率 </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1026"/>
          <p:cNvSpPr>
            <a:spLocks noGrp="1"/>
          </p:cNvSpPr>
          <p:nvPr>
            <p:ph type="title"/>
          </p:nvPr>
        </p:nvSpPr>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4626" name="Rectangle 1027"/>
          <p:cNvSpPr>
            <a:spLocks noGrp="1"/>
          </p:cNvSpPr>
          <p:nvPr>
            <p:ph idx="1"/>
          </p:nvPr>
        </p:nvSpPr>
        <p:spPr/>
        <p:txBody>
          <a:bodyPr vert="horz" wrap="square" lIns="91440" tIns="45720" rIns="91440" bIns="45720" anchor="t"/>
          <a:p>
            <a:pPr eaLnBrk="1" hangingPunct="1"/>
            <a:r>
              <a:rPr lang="zh-CN" altLang="en-US" dirty="0"/>
              <a:t>数据库的外模式</a:t>
            </a:r>
            <a:endParaRPr lang="zh-CN" altLang="en-US" dirty="0"/>
          </a:p>
          <a:p>
            <a:pPr lvl="1" eaLnBrk="1" hangingPunct="1">
              <a:lnSpc>
                <a:spcPct val="150000"/>
              </a:lnSpc>
            </a:pPr>
            <a:r>
              <a:rPr lang="zh-CN" altLang="en-US" dirty="0"/>
              <a:t>面向具体的应用程序</a:t>
            </a:r>
            <a:endParaRPr lang="zh-CN" altLang="en-US" dirty="0"/>
          </a:p>
          <a:p>
            <a:pPr lvl="1" eaLnBrk="1" hangingPunct="1">
              <a:lnSpc>
                <a:spcPct val="150000"/>
              </a:lnSpc>
            </a:pPr>
            <a:r>
              <a:rPr lang="zh-CN" altLang="en-US" dirty="0"/>
              <a:t>定义在逻辑模式之上</a:t>
            </a:r>
            <a:endParaRPr lang="zh-CN" altLang="en-US" dirty="0"/>
          </a:p>
          <a:p>
            <a:pPr lvl="1" eaLnBrk="1" hangingPunct="1">
              <a:lnSpc>
                <a:spcPct val="150000"/>
              </a:lnSpc>
            </a:pPr>
            <a:r>
              <a:rPr lang="zh-CN" altLang="en-US" dirty="0"/>
              <a:t>独立于存储模式和存储设备</a:t>
            </a:r>
            <a:endParaRPr lang="zh-CN" altLang="en-US" dirty="0"/>
          </a:p>
          <a:p>
            <a:pPr lvl="1" eaLnBrk="1" hangingPunct="1">
              <a:lnSpc>
                <a:spcPct val="150000"/>
              </a:lnSpc>
            </a:pPr>
            <a:r>
              <a:rPr lang="zh-CN" altLang="en-US" dirty="0"/>
              <a:t>当应用需求发生较大变化，相应外模式不能满足其视图要求时，该外模式就得做相应改动 </a:t>
            </a:r>
            <a:endParaRPr lang="zh-CN" altLang="en-US" dirty="0"/>
          </a:p>
          <a:p>
            <a:pPr lvl="1" eaLnBrk="1" hangingPunct="1">
              <a:lnSpc>
                <a:spcPct val="150000"/>
              </a:lnSpc>
            </a:pPr>
            <a:r>
              <a:rPr lang="zh-CN" altLang="en-US" dirty="0"/>
              <a:t>设计外模式时应充分考虑到应用的扩充性 </a:t>
            </a:r>
            <a:endParaRPr lang="zh-CN" altLang="en-US" dirty="0"/>
          </a:p>
          <a:p>
            <a:pPr eaLnBrk="1" hangingPunct="1"/>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vert="horz" wrap="square" lIns="91440" tIns="45720" rIns="91440" bIns="45720" anchor="ctr"/>
          <a:p>
            <a:pPr eaLnBrk="1" hangingPunct="1"/>
            <a:r>
              <a:rPr lang="zh-CN" altLang="en-US" sz="3600" dirty="0"/>
              <a:t>数据举例</a:t>
            </a:r>
            <a:endParaRPr lang="zh-CN" altLang="en-US" sz="3600" dirty="0"/>
          </a:p>
        </p:txBody>
      </p:sp>
      <p:sp>
        <p:nvSpPr>
          <p:cNvPr id="27650" name="Rectangle 3"/>
          <p:cNvSpPr>
            <a:spLocks noGrp="1"/>
          </p:cNvSpPr>
          <p:nvPr>
            <p:ph idx="1"/>
          </p:nvPr>
        </p:nvSpPr>
        <p:spPr>
          <a:xfrm>
            <a:off x="539750" y="1268413"/>
            <a:ext cx="8135938" cy="4752975"/>
          </a:xfrm>
        </p:spPr>
        <p:txBody>
          <a:bodyPr vert="horz" wrap="square" lIns="91440" tIns="45720" rIns="91440" bIns="45720" anchor="t"/>
          <a:p>
            <a:pPr algn="just" eaLnBrk="1" hangingPunct="1">
              <a:lnSpc>
                <a:spcPct val="150000"/>
              </a:lnSpc>
            </a:pPr>
            <a:r>
              <a:rPr lang="zh-CN" altLang="en-US" dirty="0">
                <a:latin typeface="Times New Roman" panose="02020603050405020304" pitchFamily="18" charset="0"/>
              </a:rPr>
              <a:t>数据的含义称为数据的语义，数据与其语义是不可分的</a:t>
            </a:r>
            <a:r>
              <a:rPr lang="zh-CN" altLang="en-US" sz="2400" dirty="0">
                <a:latin typeface="Times New Roman" panose="02020603050405020304" pitchFamily="18" charset="0"/>
              </a:rPr>
              <a:t>。</a:t>
            </a:r>
            <a:endParaRPr lang="zh-CN" altLang="en-US" sz="2400" dirty="0"/>
          </a:p>
          <a:p>
            <a:pPr lvl="1" eaLnBrk="1" hangingPunct="1">
              <a:lnSpc>
                <a:spcPct val="150000"/>
              </a:lnSpc>
            </a:pPr>
            <a:r>
              <a:rPr lang="zh-CN" altLang="en-US" dirty="0"/>
              <a:t>例如  </a:t>
            </a:r>
            <a:r>
              <a:rPr lang="en-US" altLang="zh-CN" dirty="0"/>
              <a:t>93</a:t>
            </a:r>
            <a:r>
              <a:rPr lang="zh-CN" altLang="en-US" dirty="0"/>
              <a:t>是一个数据</a:t>
            </a:r>
            <a:endParaRPr lang="zh-CN" altLang="en-US" dirty="0"/>
          </a:p>
          <a:p>
            <a:pPr lvl="2" eaLnBrk="1" hangingPunct="1">
              <a:lnSpc>
                <a:spcPct val="150000"/>
              </a:lnSpc>
              <a:buNone/>
            </a:pPr>
            <a:r>
              <a:rPr lang="zh-CN" altLang="en-US" sz="2400" dirty="0"/>
              <a:t>语义</a:t>
            </a:r>
            <a:r>
              <a:rPr lang="en-US" altLang="zh-CN" sz="2400" dirty="0"/>
              <a:t>1</a:t>
            </a:r>
            <a:r>
              <a:rPr lang="zh-CN" altLang="en-US" sz="2400" dirty="0"/>
              <a:t>：学生某门课的成绩</a:t>
            </a:r>
            <a:endParaRPr lang="zh-CN" altLang="en-US" sz="2400" dirty="0"/>
          </a:p>
          <a:p>
            <a:pPr lvl="2" eaLnBrk="1" hangingPunct="1">
              <a:lnSpc>
                <a:spcPct val="150000"/>
              </a:lnSpc>
              <a:buNone/>
            </a:pPr>
            <a:r>
              <a:rPr lang="zh-CN" altLang="en-US" sz="2400" dirty="0"/>
              <a:t>语义</a:t>
            </a:r>
            <a:r>
              <a:rPr lang="en-US" altLang="zh-CN" sz="2400" dirty="0"/>
              <a:t>2</a:t>
            </a:r>
            <a:r>
              <a:rPr lang="zh-CN" altLang="en-US" sz="2400" dirty="0"/>
              <a:t>：某人的体重</a:t>
            </a:r>
            <a:endParaRPr lang="zh-CN" altLang="en-US" sz="2400" dirty="0"/>
          </a:p>
          <a:p>
            <a:pPr lvl="2" eaLnBrk="1" hangingPunct="1">
              <a:lnSpc>
                <a:spcPct val="150000"/>
              </a:lnSpc>
              <a:buNone/>
            </a:pPr>
            <a:r>
              <a:rPr lang="zh-CN" altLang="en-US" sz="2400" dirty="0"/>
              <a:t>语义</a:t>
            </a:r>
            <a:r>
              <a:rPr lang="en-US" altLang="zh-CN" sz="2400" dirty="0"/>
              <a:t>3</a:t>
            </a:r>
            <a:r>
              <a:rPr lang="zh-CN" altLang="en-US" sz="2400" dirty="0"/>
              <a:t>：计算机系</a:t>
            </a:r>
            <a:r>
              <a:rPr lang="en-US" altLang="zh-CN" sz="2400" dirty="0"/>
              <a:t>2017</a:t>
            </a:r>
            <a:r>
              <a:rPr lang="zh-CN" altLang="en-US" sz="2400" dirty="0"/>
              <a:t>级学生人数</a:t>
            </a:r>
            <a:endParaRPr lang="zh-CN" altLang="en-US" sz="2400" dirty="0"/>
          </a:p>
          <a:p>
            <a:pPr lvl="2" eaLnBrk="1" hangingPunct="1">
              <a:lnSpc>
                <a:spcPct val="150000"/>
              </a:lnSpc>
              <a:buNone/>
            </a:pPr>
            <a:r>
              <a:rPr lang="zh-CN" altLang="en-US" sz="2400" dirty="0"/>
              <a:t>语义</a:t>
            </a:r>
            <a:r>
              <a:rPr lang="en-US" altLang="zh-CN" sz="2400" dirty="0"/>
              <a:t>4</a:t>
            </a:r>
            <a:r>
              <a:rPr lang="zh-CN" altLang="en-US" sz="2400" dirty="0"/>
              <a:t>：请同学给出</a:t>
            </a:r>
            <a:r>
              <a:rPr lang="en-US" altLang="zh-CN" sz="2400" dirty="0"/>
              <a:t>……</a:t>
            </a:r>
            <a:endParaRPr lang="zh-CN" altLang="en-US" sz="2400" dirty="0"/>
          </a:p>
          <a:p>
            <a:pPr lvl="2" eaLnBrk="1" hangingPunct="1">
              <a:lnSpc>
                <a:spcPct val="150000"/>
              </a:lnSpc>
              <a:buNone/>
            </a:pPr>
            <a:endParaRPr lang="zh-CN" altLang="en-US" dirty="0"/>
          </a:p>
          <a:p>
            <a:pPr eaLnBrk="1" hangingPunct="1">
              <a:lnSpc>
                <a:spcPct val="150000"/>
              </a:lnSpc>
              <a:buNone/>
            </a:pPr>
            <a:endParaRPr lang="en-US" altLang="zh-CN" sz="2400" dirty="0">
              <a:ea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Rectangle 1026"/>
          <p:cNvSpPr>
            <a:spLocks noGrp="1"/>
          </p:cNvSpPr>
          <p:nvPr>
            <p:ph type="title"/>
          </p:nvPr>
        </p:nvSpPr>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5650" name="Rectangle 1027"/>
          <p:cNvSpPr>
            <a:spLocks noGrp="1"/>
          </p:cNvSpPr>
          <p:nvPr>
            <p:ph idx="1"/>
          </p:nvPr>
        </p:nvSpPr>
        <p:spPr>
          <a:xfrm>
            <a:off x="457200" y="1098550"/>
            <a:ext cx="8229600" cy="5095875"/>
          </a:xfrm>
        </p:spPr>
        <p:txBody>
          <a:bodyPr vert="horz" wrap="square" lIns="91440" tIns="45720" rIns="91440" bIns="45720" anchor="t"/>
          <a:p>
            <a:pPr eaLnBrk="1" hangingPunct="1">
              <a:lnSpc>
                <a:spcPct val="120000"/>
              </a:lnSpc>
            </a:pPr>
            <a:r>
              <a:rPr lang="zh-CN" altLang="en-US" dirty="0"/>
              <a:t>特定的应用程序</a:t>
            </a:r>
            <a:endParaRPr lang="zh-CN" altLang="en-US" dirty="0"/>
          </a:p>
          <a:p>
            <a:pPr lvl="1" eaLnBrk="1" hangingPunct="1">
              <a:lnSpc>
                <a:spcPct val="120000"/>
              </a:lnSpc>
            </a:pPr>
            <a:r>
              <a:rPr lang="zh-CN" altLang="en-US" dirty="0"/>
              <a:t>在外模式描述的数据结构上编制的</a:t>
            </a:r>
            <a:endParaRPr lang="zh-CN" altLang="en-US" dirty="0"/>
          </a:p>
          <a:p>
            <a:pPr lvl="1" eaLnBrk="1" hangingPunct="1">
              <a:lnSpc>
                <a:spcPct val="120000"/>
              </a:lnSpc>
            </a:pPr>
            <a:r>
              <a:rPr lang="zh-CN" altLang="en-US" dirty="0"/>
              <a:t>依赖于特定的外模式</a:t>
            </a:r>
            <a:endParaRPr lang="zh-CN" altLang="en-US" dirty="0"/>
          </a:p>
          <a:p>
            <a:pPr lvl="1" eaLnBrk="1" hangingPunct="1">
              <a:lnSpc>
                <a:spcPct val="120000"/>
              </a:lnSpc>
            </a:pPr>
            <a:r>
              <a:rPr lang="zh-CN" altLang="en-US" dirty="0"/>
              <a:t>与数据库的模式和存储结构独立</a:t>
            </a:r>
            <a:endParaRPr lang="zh-CN" altLang="en-US" dirty="0"/>
          </a:p>
          <a:p>
            <a:pPr lvl="1" eaLnBrk="1" hangingPunct="1">
              <a:lnSpc>
                <a:spcPct val="120000"/>
              </a:lnSpc>
            </a:pPr>
            <a:r>
              <a:rPr lang="zh-CN" altLang="en-US" dirty="0"/>
              <a:t>不同的应用程序有时可以共用同一个外模式</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1026"/>
          <p:cNvSpPr>
            <a:spLocks noGrp="1"/>
          </p:cNvSpPr>
          <p:nvPr>
            <p:ph type="title"/>
          </p:nvPr>
        </p:nvSpPr>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6674" name="Rectangle 1027"/>
          <p:cNvSpPr>
            <a:spLocks noGrp="1"/>
          </p:cNvSpPr>
          <p:nvPr>
            <p:ph idx="1"/>
          </p:nvPr>
        </p:nvSpPr>
        <p:spPr>
          <a:xfrm>
            <a:off x="457200" y="1098550"/>
            <a:ext cx="8229600" cy="5095875"/>
          </a:xfrm>
        </p:spPr>
        <p:txBody>
          <a:bodyPr vert="horz" wrap="square" lIns="91440" tIns="45720" rIns="91440" bIns="45720" anchor="t"/>
          <a:p>
            <a:pPr eaLnBrk="1" hangingPunct="1">
              <a:lnSpc>
                <a:spcPct val="120000"/>
              </a:lnSpc>
            </a:pPr>
            <a:r>
              <a:rPr lang="zh-CN" altLang="en-US" dirty="0"/>
              <a:t>数据库的二级映像</a:t>
            </a:r>
            <a:endParaRPr lang="zh-CN" altLang="en-US" dirty="0"/>
          </a:p>
          <a:p>
            <a:pPr lvl="1" eaLnBrk="1" hangingPunct="1">
              <a:lnSpc>
                <a:spcPct val="120000"/>
              </a:lnSpc>
            </a:pPr>
            <a:r>
              <a:rPr lang="zh-CN" altLang="en-US" dirty="0"/>
              <a:t>保证了数据库外模式的稳定性</a:t>
            </a:r>
            <a:endParaRPr lang="zh-CN" altLang="en-US" dirty="0"/>
          </a:p>
          <a:p>
            <a:pPr lvl="1" eaLnBrk="1" hangingPunct="1">
              <a:lnSpc>
                <a:spcPct val="120000"/>
              </a:lnSpc>
            </a:pPr>
            <a:r>
              <a:rPr lang="zh-CN" altLang="en-US" dirty="0"/>
              <a:t>从底层保证了应用程序的稳定性，除非应用需求本身发生变化，否则应用程序一般不需要修改 </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1026"/>
          <p:cNvSpPr>
            <a:spLocks noGrp="1"/>
          </p:cNvSpPr>
          <p:nvPr>
            <p:ph type="title"/>
          </p:nvPr>
        </p:nvSpPr>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7698" name="Rectangle 1027"/>
          <p:cNvSpPr>
            <a:spLocks noGrp="1"/>
          </p:cNvSpPr>
          <p:nvPr>
            <p:ph idx="1"/>
          </p:nvPr>
        </p:nvSpPr>
        <p:spPr/>
        <p:txBody>
          <a:bodyPr vert="horz" wrap="square" lIns="91440" tIns="45720" rIns="91440" bIns="45720" anchor="t"/>
          <a:p>
            <a:pPr eaLnBrk="1" hangingPunct="1">
              <a:lnSpc>
                <a:spcPct val="140000"/>
              </a:lnSpc>
            </a:pPr>
            <a:r>
              <a:rPr lang="zh-CN" altLang="en-US" dirty="0"/>
              <a:t>数据与程序之间的独立性，使得数据的定义和描述可以从应用程序中分离出去 </a:t>
            </a:r>
            <a:endParaRPr lang="zh-CN" altLang="en-US" dirty="0"/>
          </a:p>
          <a:p>
            <a:pPr eaLnBrk="1" hangingPunct="1">
              <a:lnSpc>
                <a:spcPct val="140000"/>
              </a:lnSpc>
            </a:pPr>
            <a:endParaRPr lang="zh-CN" altLang="en-US" sz="2400" dirty="0"/>
          </a:p>
          <a:p>
            <a:pPr eaLnBrk="1" hangingPunct="1">
              <a:lnSpc>
                <a:spcPct val="140000"/>
              </a:lnSpc>
            </a:pPr>
            <a:r>
              <a:rPr lang="zh-CN" altLang="en-US" dirty="0"/>
              <a:t>数据的存取由数据库管理系统管理</a:t>
            </a:r>
            <a:endParaRPr lang="zh-CN" altLang="en-US" dirty="0"/>
          </a:p>
          <a:p>
            <a:pPr lvl="1" eaLnBrk="1" hangingPunct="1">
              <a:lnSpc>
                <a:spcPct val="140000"/>
              </a:lnSpc>
            </a:pPr>
            <a:r>
              <a:rPr lang="zh-CN" altLang="en-US" dirty="0"/>
              <a:t>简化了应用程序的编制</a:t>
            </a:r>
            <a:endParaRPr lang="zh-CN" altLang="en-US" dirty="0"/>
          </a:p>
          <a:p>
            <a:pPr lvl="1" eaLnBrk="1" hangingPunct="1">
              <a:lnSpc>
                <a:spcPct val="140000"/>
              </a:lnSpc>
            </a:pPr>
            <a:r>
              <a:rPr lang="zh-CN" altLang="en-US" dirty="0"/>
              <a:t>大大减少了应用程序的维护和修改 </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2"/>
          <p:cNvSpPr>
            <a:spLocks noGrp="1"/>
          </p:cNvSpPr>
          <p:nvPr>
            <p:ph type="title"/>
          </p:nvPr>
        </p:nvSpPr>
        <p:spPr/>
        <p:txBody>
          <a:bodyPr vert="horz" wrap="square" lIns="91440" tIns="45720" rIns="91440" bIns="45720" anchor="ctr"/>
          <a:p>
            <a:pPr eaLnBrk="1" hangingPunct="1"/>
            <a:r>
              <a:rPr lang="zh-CN" altLang="en-US" sz="3600" dirty="0"/>
              <a:t>第一章  绪论</a:t>
            </a:r>
            <a:endParaRPr lang="zh-CN" altLang="en-US" sz="3600" dirty="0"/>
          </a:p>
        </p:txBody>
      </p:sp>
      <p:sp>
        <p:nvSpPr>
          <p:cNvPr id="158722" name="Rectangle 3"/>
          <p:cNvSpPr>
            <a:spLocks noGrp="1"/>
          </p:cNvSpPr>
          <p:nvPr>
            <p:ph idx="1"/>
          </p:nvPr>
        </p:nvSpPr>
        <p:spPr/>
        <p:txBody>
          <a:bodyPr vert="horz" wrap="square" lIns="91440" tIns="45720" rIns="91440" bIns="45720" anchor="t"/>
          <a:p>
            <a:pPr lvl="1" eaLnBrk="1" hangingPunct="1">
              <a:lnSpc>
                <a:spcPct val="150000"/>
              </a:lnSpc>
              <a:buNone/>
            </a:pPr>
            <a:r>
              <a:rPr lang="en-US" altLang="zh-CN" sz="3200" dirty="0"/>
              <a:t>1.1 </a:t>
            </a:r>
            <a:r>
              <a:rPr lang="zh-CN" altLang="en-US" sz="2800" dirty="0"/>
              <a:t>数据库系统概述</a:t>
            </a:r>
            <a:endParaRPr lang="zh-CN" altLang="en-US" sz="2800" dirty="0"/>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t>1.3  </a:t>
            </a:r>
            <a:r>
              <a:rPr lang="zh-CN" altLang="en-US" sz="2800" dirty="0"/>
              <a:t>数据库系统的结构</a:t>
            </a:r>
            <a:endParaRPr lang="zh-CN" altLang="en-US" sz="2800" dirty="0"/>
          </a:p>
          <a:p>
            <a:pPr lvl="1" eaLnBrk="1" hangingPunct="1">
              <a:lnSpc>
                <a:spcPct val="150000"/>
              </a:lnSpc>
              <a:buNone/>
            </a:pPr>
            <a:r>
              <a:rPr lang="en-US" altLang="zh-CN" sz="2800" dirty="0">
                <a:solidFill>
                  <a:srgbClr val="0066FF"/>
                </a:solidFill>
              </a:rPr>
              <a:t>1.4  </a:t>
            </a:r>
            <a:r>
              <a:rPr lang="zh-CN" altLang="en-US" sz="2800" dirty="0">
                <a:solidFill>
                  <a:srgbClr val="0066FF"/>
                </a:solidFill>
              </a:rPr>
              <a:t>数据库系统的组成</a:t>
            </a:r>
            <a:endParaRPr lang="zh-CN" altLang="en-US" sz="2800" dirty="0">
              <a:solidFill>
                <a:srgbClr val="0066FF"/>
              </a:solidFill>
            </a:endParaRPr>
          </a:p>
          <a:p>
            <a:pPr lvl="1" eaLnBrk="1" hangingPunct="1">
              <a:lnSpc>
                <a:spcPct val="15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p:cNvSpPr>
          <p:nvPr>
            <p:ph type="title"/>
          </p:nvPr>
        </p:nvSpPr>
        <p:spPr/>
        <p:txBody>
          <a:bodyPr vert="horz" wrap="square" lIns="91440" tIns="45720" rIns="91440" bIns="45720" anchor="ctr"/>
          <a:p>
            <a:pPr eaLnBrk="1" hangingPunct="1"/>
            <a:r>
              <a:rPr lang="en-US" altLang="zh-CN" sz="3600" dirty="0"/>
              <a:t>1.4  </a:t>
            </a:r>
            <a:r>
              <a:rPr lang="zh-CN" altLang="en-US" sz="3600" dirty="0"/>
              <a:t>数据库系统的组成</a:t>
            </a:r>
            <a:endParaRPr lang="zh-CN" altLang="en-US" sz="3600" dirty="0"/>
          </a:p>
        </p:txBody>
      </p:sp>
      <p:sp>
        <p:nvSpPr>
          <p:cNvPr id="160770" name="Rectangle 3"/>
          <p:cNvSpPr>
            <a:spLocks noGrp="1"/>
          </p:cNvSpPr>
          <p:nvPr>
            <p:ph idx="1"/>
          </p:nvPr>
        </p:nvSpPr>
        <p:spPr>
          <a:xfrm>
            <a:off x="1042988" y="1484313"/>
            <a:ext cx="6769100" cy="4537075"/>
          </a:xfrm>
        </p:spPr>
        <p:txBody>
          <a:bodyPr vert="horz" wrap="square" lIns="91440" tIns="45720" rIns="91440" bIns="45720" anchor="t"/>
          <a:p>
            <a:pPr algn="just" eaLnBrk="1" hangingPunct="1">
              <a:lnSpc>
                <a:spcPct val="140000"/>
              </a:lnSpc>
            </a:pPr>
            <a:r>
              <a:rPr lang="zh-CN" altLang="en-US" dirty="0"/>
              <a:t>数据库</a:t>
            </a:r>
            <a:endParaRPr lang="zh-CN" altLang="en-US" dirty="0"/>
          </a:p>
          <a:p>
            <a:pPr algn="just" eaLnBrk="1" hangingPunct="1">
              <a:lnSpc>
                <a:spcPct val="140000"/>
              </a:lnSpc>
            </a:pPr>
            <a:r>
              <a:rPr lang="zh-CN" altLang="en-US" dirty="0"/>
              <a:t>数据库管理系统（及其开发工具）</a:t>
            </a:r>
            <a:endParaRPr lang="zh-CN" altLang="en-US" dirty="0"/>
          </a:p>
          <a:p>
            <a:pPr algn="just" eaLnBrk="1" hangingPunct="1">
              <a:lnSpc>
                <a:spcPct val="140000"/>
              </a:lnSpc>
            </a:pPr>
            <a:r>
              <a:rPr lang="zh-CN" altLang="en-US" dirty="0"/>
              <a:t>应用程序</a:t>
            </a:r>
            <a:endParaRPr lang="zh-CN" altLang="en-US" dirty="0"/>
          </a:p>
          <a:p>
            <a:pPr algn="just" eaLnBrk="1" hangingPunct="1">
              <a:lnSpc>
                <a:spcPct val="140000"/>
              </a:lnSpc>
            </a:pPr>
            <a:r>
              <a:rPr lang="zh-CN" altLang="en-US" dirty="0"/>
              <a:t>数据库管理员</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zh-CN" sz="1800" dirty="0"/>
          </a:p>
        </p:txBody>
      </p:sp>
      <p:sp>
        <p:nvSpPr>
          <p:cNvPr id="161794" name="Rectangle 1026"/>
          <p:cNvSpPr>
            <a:spLocks noGrp="1"/>
          </p:cNvSpPr>
          <p:nvPr>
            <p:ph type="title"/>
          </p:nvPr>
        </p:nvSpPr>
        <p:spPr/>
        <p:txBody>
          <a:bodyPr vert="horz" wrap="square" lIns="91440" tIns="45720" rIns="91440" bIns="45720" anchor="ctr"/>
          <a:p>
            <a:pPr eaLnBrk="1" hangingPunct="1"/>
            <a:r>
              <a:rPr lang="zh-CN" altLang="en-US" sz="3600" dirty="0"/>
              <a:t>数据库系统的组成（续）</a:t>
            </a:r>
            <a:endParaRPr lang="zh-CN" altLang="en-US" sz="3600" dirty="0"/>
          </a:p>
        </p:txBody>
      </p:sp>
      <p:sp>
        <p:nvSpPr>
          <p:cNvPr id="161795" name="Rectangle 1027"/>
          <p:cNvSpPr>
            <a:spLocks noGrp="1"/>
          </p:cNvSpPr>
          <p:nvPr>
            <p:ph idx="1"/>
          </p:nvPr>
        </p:nvSpPr>
        <p:spPr>
          <a:xfrm>
            <a:off x="1116013" y="1454150"/>
            <a:ext cx="7570787" cy="4495800"/>
          </a:xfrm>
        </p:spPr>
        <p:txBody>
          <a:bodyPr vert="horz" wrap="square" lIns="91440" tIns="45720" rIns="91440" bIns="45720" anchor="t"/>
          <a:p>
            <a:pPr eaLnBrk="1" hangingPunct="1">
              <a:lnSpc>
                <a:spcPct val="140000"/>
              </a:lnSpc>
            </a:pPr>
            <a:r>
              <a:rPr lang="zh-CN" altLang="en-US" dirty="0"/>
              <a:t>硬件平台及数据库 </a:t>
            </a:r>
            <a:endParaRPr lang="zh-CN" altLang="en-US" dirty="0"/>
          </a:p>
          <a:p>
            <a:pPr eaLnBrk="1" hangingPunct="1">
              <a:lnSpc>
                <a:spcPct val="140000"/>
              </a:lnSpc>
            </a:pPr>
            <a:r>
              <a:rPr lang="zh-CN" altLang="en-US" dirty="0"/>
              <a:t>软件 </a:t>
            </a:r>
            <a:endParaRPr lang="zh-CN" altLang="en-US" dirty="0"/>
          </a:p>
          <a:p>
            <a:pPr eaLnBrk="1" hangingPunct="1">
              <a:lnSpc>
                <a:spcPct val="140000"/>
              </a:lnSpc>
            </a:pPr>
            <a:r>
              <a:rPr lang="zh-CN" altLang="en-US" dirty="0"/>
              <a:t>人员 </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zh-CN" sz="1800" dirty="0"/>
          </a:p>
        </p:txBody>
      </p:sp>
      <p:sp>
        <p:nvSpPr>
          <p:cNvPr id="162818" name="Rectangle 2"/>
          <p:cNvSpPr>
            <a:spLocks noGrp="1"/>
          </p:cNvSpPr>
          <p:nvPr>
            <p:ph type="title"/>
          </p:nvPr>
        </p:nvSpPr>
        <p:spPr/>
        <p:txBody>
          <a:bodyPr vert="horz" wrap="square" lIns="91440" tIns="45720" rIns="91440" bIns="45720" anchor="ctr"/>
          <a:p>
            <a:pPr eaLnBrk="1" hangingPunct="1"/>
            <a:r>
              <a:rPr lang="en-US" altLang="zh-CN" sz="3600" dirty="0"/>
              <a:t>1.  </a:t>
            </a:r>
            <a:r>
              <a:rPr lang="zh-CN" altLang="en-US" sz="3600" dirty="0"/>
              <a:t>硬件平台及数据库</a:t>
            </a:r>
            <a:endParaRPr lang="zh-CN" altLang="en-US" sz="3600" dirty="0"/>
          </a:p>
        </p:txBody>
      </p:sp>
      <p:sp>
        <p:nvSpPr>
          <p:cNvPr id="162819" name="Rectangle 3"/>
          <p:cNvSpPr>
            <a:spLocks noGrp="1"/>
          </p:cNvSpPr>
          <p:nvPr>
            <p:ph idx="1"/>
          </p:nvPr>
        </p:nvSpPr>
        <p:spPr/>
        <p:txBody>
          <a:bodyPr vert="horz" wrap="square" lIns="91440" tIns="45720" rIns="91440" bIns="45720" anchor="t"/>
          <a:p>
            <a:pPr algn="just" eaLnBrk="1" hangingPunct="1">
              <a:lnSpc>
                <a:spcPct val="130000"/>
              </a:lnSpc>
            </a:pPr>
            <a:r>
              <a:rPr lang="zh-CN" altLang="en-US" dirty="0"/>
              <a:t>数据库系统对硬件资源的要求</a:t>
            </a:r>
            <a:endParaRPr lang="zh-CN" altLang="en-US" dirty="0"/>
          </a:p>
          <a:p>
            <a:pPr marL="971550" lvl="1" indent="-514350" algn="just" eaLnBrk="1" hangingPunct="1">
              <a:lnSpc>
                <a:spcPct val="130000"/>
              </a:lnSpc>
            </a:pPr>
            <a:r>
              <a:rPr lang="zh-CN" altLang="en-US" dirty="0"/>
              <a:t>足够大的内存</a:t>
            </a:r>
            <a:endParaRPr lang="en-US" altLang="zh-CN" dirty="0"/>
          </a:p>
          <a:p>
            <a:pPr marL="971550" lvl="1" indent="-514350" algn="just" eaLnBrk="1" hangingPunct="1">
              <a:lnSpc>
                <a:spcPct val="130000"/>
              </a:lnSpc>
            </a:pPr>
            <a:r>
              <a:rPr lang="zh-CN" altLang="zh-CN" dirty="0"/>
              <a:t>足够的大的磁盘或磁盘阵列等设备</a:t>
            </a:r>
            <a:endParaRPr lang="en-US" altLang="zh-CN" dirty="0"/>
          </a:p>
          <a:p>
            <a:pPr marL="971550" lvl="1" indent="-514350" algn="just" eaLnBrk="1" hangingPunct="1">
              <a:lnSpc>
                <a:spcPct val="130000"/>
              </a:lnSpc>
            </a:pPr>
            <a:r>
              <a:rPr lang="zh-CN" altLang="en-US" dirty="0"/>
              <a:t>较高的通道能力，提高数据传送率</a:t>
            </a:r>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2"/>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软件</a:t>
            </a:r>
            <a:endParaRPr lang="zh-CN" altLang="en-US" sz="3600" dirty="0"/>
          </a:p>
        </p:txBody>
      </p:sp>
      <p:sp>
        <p:nvSpPr>
          <p:cNvPr id="163842" name="Rectangle 3"/>
          <p:cNvSpPr>
            <a:spLocks noGrp="1"/>
          </p:cNvSpPr>
          <p:nvPr>
            <p:ph idx="1"/>
          </p:nvPr>
        </p:nvSpPr>
        <p:spPr>
          <a:xfrm>
            <a:off x="663575" y="1339850"/>
            <a:ext cx="8229600" cy="4854575"/>
          </a:xfrm>
        </p:spPr>
        <p:txBody>
          <a:bodyPr vert="horz" wrap="square" lIns="91440" tIns="45720" rIns="91440" bIns="45720" anchor="t"/>
          <a:p>
            <a:pPr algn="just" eaLnBrk="1" hangingPunct="1">
              <a:lnSpc>
                <a:spcPct val="140000"/>
              </a:lnSpc>
            </a:pPr>
            <a:r>
              <a:rPr lang="zh-CN" altLang="en-US" dirty="0"/>
              <a:t>数据库管理系统</a:t>
            </a:r>
            <a:endParaRPr lang="en-US" altLang="zh-CN" dirty="0"/>
          </a:p>
          <a:p>
            <a:pPr algn="just" eaLnBrk="1" hangingPunct="1">
              <a:lnSpc>
                <a:spcPct val="140000"/>
              </a:lnSpc>
            </a:pPr>
            <a:r>
              <a:rPr lang="zh-CN" altLang="en-US" dirty="0"/>
              <a:t>支持数据库管理系统运行的操作系统</a:t>
            </a:r>
            <a:endParaRPr lang="zh-CN" altLang="en-US" dirty="0"/>
          </a:p>
          <a:p>
            <a:pPr algn="just" eaLnBrk="1" hangingPunct="1">
              <a:lnSpc>
                <a:spcPct val="140000"/>
              </a:lnSpc>
            </a:pPr>
            <a:r>
              <a:rPr lang="zh-CN" altLang="en-US" dirty="0"/>
              <a:t>与数据库接口的高级语言及其编译系统</a:t>
            </a:r>
            <a:endParaRPr lang="zh-CN" altLang="en-US" dirty="0"/>
          </a:p>
          <a:p>
            <a:pPr algn="just" eaLnBrk="1" hangingPunct="1">
              <a:lnSpc>
                <a:spcPct val="140000"/>
              </a:lnSpc>
            </a:pPr>
            <a:r>
              <a:rPr lang="zh-CN" altLang="en-US" dirty="0"/>
              <a:t>以数据库管理系统为核心的应用开发工具</a:t>
            </a:r>
            <a:endParaRPr lang="zh-CN" altLang="en-US" dirty="0"/>
          </a:p>
          <a:p>
            <a:pPr algn="just" eaLnBrk="1" hangingPunct="1">
              <a:lnSpc>
                <a:spcPct val="140000"/>
              </a:lnSpc>
            </a:pPr>
            <a:r>
              <a:rPr lang="zh-CN" altLang="en-US" dirty="0"/>
              <a:t>为特定应用环境开发的数据库应用系统</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2"/>
          <p:cNvSpPr>
            <a:spLocks noGrp="1"/>
          </p:cNvSpPr>
          <p:nvPr>
            <p:ph type="title"/>
          </p:nvPr>
        </p:nvSpPr>
        <p:spPr/>
        <p:txBody>
          <a:bodyPr vert="horz" wrap="square" lIns="91440" tIns="45720" rIns="91440" bIns="45720" anchor="ctr"/>
          <a:p>
            <a:pPr eaLnBrk="1" hangingPunct="1"/>
            <a:r>
              <a:rPr lang="en-US" altLang="zh-CN" sz="3600" dirty="0"/>
              <a:t>3.  </a:t>
            </a:r>
            <a:r>
              <a:rPr lang="zh-CN" altLang="en-US" sz="3600" dirty="0"/>
              <a:t>人 员</a:t>
            </a:r>
            <a:endParaRPr lang="zh-CN" altLang="en-US" sz="3600" dirty="0"/>
          </a:p>
        </p:txBody>
      </p:sp>
      <p:sp>
        <p:nvSpPr>
          <p:cNvPr id="164866" name="Rectangle 3"/>
          <p:cNvSpPr>
            <a:spLocks noGrp="1"/>
          </p:cNvSpPr>
          <p:nvPr>
            <p:ph idx="1"/>
          </p:nvPr>
        </p:nvSpPr>
        <p:spPr>
          <a:xfrm>
            <a:off x="755650" y="1268413"/>
            <a:ext cx="7786688" cy="5072062"/>
          </a:xfrm>
        </p:spPr>
        <p:txBody>
          <a:bodyPr vert="horz" wrap="square" lIns="91440" tIns="45720" rIns="91440" bIns="45720" anchor="t"/>
          <a:p>
            <a:pPr algn="just" eaLnBrk="1" hangingPunct="1">
              <a:lnSpc>
                <a:spcPct val="140000"/>
              </a:lnSpc>
            </a:pPr>
            <a:r>
              <a:rPr lang="zh-CN" altLang="en-US" dirty="0"/>
              <a:t>数据库管理员</a:t>
            </a:r>
            <a:endParaRPr lang="zh-CN" altLang="en-US" dirty="0"/>
          </a:p>
          <a:p>
            <a:pPr algn="just" eaLnBrk="1" hangingPunct="1">
              <a:lnSpc>
                <a:spcPct val="140000"/>
              </a:lnSpc>
            </a:pPr>
            <a:r>
              <a:rPr lang="zh-CN" altLang="en-US" dirty="0"/>
              <a:t>系统分析员和数据库设计人员</a:t>
            </a:r>
            <a:endParaRPr lang="zh-CN" altLang="en-US" dirty="0"/>
          </a:p>
          <a:p>
            <a:pPr algn="just" eaLnBrk="1" hangingPunct="1">
              <a:lnSpc>
                <a:spcPct val="140000"/>
              </a:lnSpc>
            </a:pPr>
            <a:r>
              <a:rPr lang="zh-CN" altLang="en-US" dirty="0"/>
              <a:t>应用程序员</a:t>
            </a:r>
            <a:endParaRPr lang="zh-CN" altLang="en-US" dirty="0"/>
          </a:p>
          <a:p>
            <a:pPr algn="just" eaLnBrk="1" hangingPunct="1">
              <a:lnSpc>
                <a:spcPct val="140000"/>
              </a:lnSpc>
            </a:pPr>
            <a:r>
              <a:rPr lang="zh-CN" altLang="en-US" dirty="0"/>
              <a:t>最终用户</a:t>
            </a:r>
            <a:endParaRPr lang="zh-CN" altLang="en-US" dirty="0"/>
          </a:p>
          <a:p>
            <a:pPr eaLnBrk="1" hangingPunct="1"/>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1026"/>
          <p:cNvSpPr>
            <a:spLocks noGrp="1"/>
          </p:cNvSpPr>
          <p:nvPr>
            <p:ph type="title"/>
          </p:nvPr>
        </p:nvSpPr>
        <p:spPr/>
        <p:txBody>
          <a:bodyPr vert="horz" wrap="square" lIns="91440" tIns="45720" rIns="91440" bIns="45720" anchor="ctr"/>
          <a:p>
            <a:pPr eaLnBrk="1" hangingPunct="1"/>
            <a:r>
              <a:rPr lang="zh-CN" altLang="en-US" sz="3600" dirty="0"/>
              <a:t>人 员（续）</a:t>
            </a:r>
            <a:endParaRPr lang="zh-CN" altLang="en-US" sz="3600" dirty="0"/>
          </a:p>
        </p:txBody>
      </p:sp>
      <p:sp>
        <p:nvSpPr>
          <p:cNvPr id="165890" name="Rectangle 1027"/>
          <p:cNvSpPr>
            <a:spLocks noGrp="1"/>
          </p:cNvSpPr>
          <p:nvPr>
            <p:ph idx="1"/>
          </p:nvPr>
        </p:nvSpPr>
        <p:spPr>
          <a:xfrm>
            <a:off x="2843213" y="5949950"/>
            <a:ext cx="3455987" cy="304800"/>
          </a:xfrm>
        </p:spPr>
        <p:txBody>
          <a:bodyPr vert="horz" wrap="square" lIns="91440" tIns="45720" rIns="91440" bIns="45720" anchor="t"/>
          <a:p>
            <a:pPr eaLnBrk="1" hangingPunct="1">
              <a:lnSpc>
                <a:spcPct val="80000"/>
              </a:lnSpc>
              <a:buNone/>
            </a:pPr>
            <a:r>
              <a:rPr lang="zh-CN" altLang="en-US" sz="1800" dirty="0"/>
              <a:t>图</a:t>
            </a:r>
            <a:r>
              <a:rPr lang="en-US" altLang="zh-CN" sz="1800" dirty="0"/>
              <a:t>1.17  </a:t>
            </a:r>
            <a:r>
              <a:rPr lang="zh-CN" altLang="en-US" sz="1800" dirty="0"/>
              <a:t>各种人员的数据视图 </a:t>
            </a:r>
            <a:endParaRPr lang="zh-CN" altLang="en-US" sz="1800" dirty="0"/>
          </a:p>
        </p:txBody>
      </p:sp>
      <p:sp>
        <p:nvSpPr>
          <p:cNvPr id="165891" name="Rectangle 1029"/>
          <p:cNvSpPr/>
          <p:nvPr/>
        </p:nvSpPr>
        <p:spPr>
          <a:xfrm>
            <a:off x="611188" y="1081088"/>
            <a:ext cx="8075612" cy="933450"/>
          </a:xfrm>
          <a:prstGeom prst="rect">
            <a:avLst/>
          </a:prstGeom>
          <a:noFill/>
          <a:ln w="25400">
            <a:noFill/>
          </a:ln>
        </p:spPr>
        <p:txBody>
          <a:bodyPr anchor="ctr">
            <a:spAutoFit/>
          </a:bodyPr>
          <a:p>
            <a:pPr>
              <a:lnSpc>
                <a:spcPct val="120000"/>
              </a:lnSpc>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不同的人员涉及不同的数据抽象级别，具有不同的数据视图，如下图所示</a:t>
            </a:r>
            <a:endParaRPr lang="zh-CN" altLang="en-US" sz="2400" b="1" dirty="0">
              <a:latin typeface="Arial" panose="020B0604020202020204" pitchFamily="34" charset="0"/>
              <a:ea typeface="宋体" panose="02010600030101010101" pitchFamily="2" charset="-122"/>
            </a:endParaRPr>
          </a:p>
        </p:txBody>
      </p:sp>
      <p:pic>
        <p:nvPicPr>
          <p:cNvPr id="165892" name="Picture 10" descr="C:\Users\hp\Documents\Fetion\202314472\temp\8c372cb507a0610f2153c395677ccc47.jpg"/>
          <p:cNvPicPr>
            <a:picLocks noChangeAspect="1"/>
          </p:cNvPicPr>
          <p:nvPr/>
        </p:nvPicPr>
        <p:blipFill>
          <a:blip r:embed="rId1"/>
          <a:stretch>
            <a:fillRect/>
          </a:stretch>
        </p:blipFill>
        <p:spPr>
          <a:xfrm>
            <a:off x="1908175" y="2205038"/>
            <a:ext cx="4981575" cy="34194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1026"/>
          <p:cNvSpPr>
            <a:spLocks noGrp="1"/>
          </p:cNvSpPr>
          <p:nvPr>
            <p:ph type="title"/>
          </p:nvPr>
        </p:nvSpPr>
        <p:spPr/>
        <p:txBody>
          <a:bodyPr vert="horz" wrap="square" lIns="91440" tIns="45720" rIns="91440" bIns="45720" anchor="ctr"/>
          <a:p>
            <a:pPr eaLnBrk="1" hangingPunct="1"/>
            <a:r>
              <a:rPr lang="zh-CN" altLang="en-US" sz="3600" dirty="0"/>
              <a:t>数据举例</a:t>
            </a:r>
            <a:endParaRPr lang="zh-CN" altLang="en-US" sz="3600" dirty="0"/>
          </a:p>
        </p:txBody>
      </p:sp>
      <p:sp>
        <p:nvSpPr>
          <p:cNvPr id="29698" name="Rectangle 1027"/>
          <p:cNvSpPr>
            <a:spLocks noGrp="1"/>
          </p:cNvSpPr>
          <p:nvPr>
            <p:ph idx="1"/>
          </p:nvPr>
        </p:nvSpPr>
        <p:spPr>
          <a:xfrm>
            <a:off x="457200" y="1268413"/>
            <a:ext cx="8229600" cy="4827587"/>
          </a:xfrm>
        </p:spPr>
        <p:txBody>
          <a:bodyPr vert="horz" wrap="square" lIns="91440" tIns="45720" rIns="91440" bIns="45720" anchor="t"/>
          <a:p>
            <a:pPr eaLnBrk="1" hangingPunct="1">
              <a:lnSpc>
                <a:spcPct val="120000"/>
              </a:lnSpc>
            </a:pPr>
            <a:r>
              <a:rPr lang="zh-CN" altLang="en-US" dirty="0"/>
              <a:t>学生档案中的学生记录</a:t>
            </a:r>
            <a:endParaRPr lang="zh-CN" altLang="en-US" dirty="0"/>
          </a:p>
          <a:p>
            <a:pPr lvl="1" eaLnBrk="1" hangingPunct="1">
              <a:lnSpc>
                <a:spcPct val="120000"/>
              </a:lnSpc>
              <a:buNone/>
            </a:pPr>
            <a:r>
              <a:rPr lang="zh-CN" altLang="en-US" dirty="0"/>
              <a:t>（李明，男，</a:t>
            </a:r>
            <a:r>
              <a:rPr lang="en-US" altLang="zh-CN" dirty="0"/>
              <a:t>199905</a:t>
            </a:r>
            <a:r>
              <a:rPr lang="zh-CN" altLang="en-US" dirty="0"/>
              <a:t>，江苏南京市，计算机系，</a:t>
            </a:r>
            <a:r>
              <a:rPr lang="en-US" altLang="zh-CN" dirty="0"/>
              <a:t>2017</a:t>
            </a:r>
            <a:r>
              <a:rPr lang="zh-CN" altLang="en-US" dirty="0"/>
              <a:t>）</a:t>
            </a:r>
            <a:endParaRPr lang="zh-CN" altLang="en-US" dirty="0"/>
          </a:p>
          <a:p>
            <a:pPr lvl="1" eaLnBrk="1" hangingPunct="1">
              <a:lnSpc>
                <a:spcPct val="150000"/>
              </a:lnSpc>
            </a:pPr>
            <a:r>
              <a:rPr lang="zh-CN" altLang="en-US" dirty="0"/>
              <a:t>语义：学生姓名、性别、出生年月、出生地、所在院系、入学时间</a:t>
            </a:r>
            <a:endParaRPr lang="zh-CN" altLang="en-US" dirty="0"/>
          </a:p>
          <a:p>
            <a:pPr lvl="1" eaLnBrk="1" hangingPunct="1">
              <a:lnSpc>
                <a:spcPct val="150000"/>
              </a:lnSpc>
            </a:pPr>
            <a:r>
              <a:rPr lang="zh-CN" altLang="en-US" dirty="0"/>
              <a:t>解释：李明是个大学生，</a:t>
            </a:r>
            <a:r>
              <a:rPr lang="en-US" altLang="zh-CN" dirty="0"/>
              <a:t>1999</a:t>
            </a:r>
            <a:r>
              <a:rPr lang="zh-CN" altLang="en-US" dirty="0"/>
              <a:t>年</a:t>
            </a:r>
            <a:r>
              <a:rPr lang="en-US" altLang="zh-CN" dirty="0"/>
              <a:t>5</a:t>
            </a:r>
            <a:r>
              <a:rPr lang="zh-CN" altLang="en-US" dirty="0"/>
              <a:t>月出生，江苏南京市人，  </a:t>
            </a:r>
            <a:r>
              <a:rPr lang="en-US" altLang="zh-CN" dirty="0"/>
              <a:t>2017</a:t>
            </a:r>
            <a:r>
              <a:rPr lang="zh-CN" altLang="en-US" dirty="0"/>
              <a:t>年考入计算机系</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2"/>
          <p:cNvSpPr>
            <a:spLocks noGrp="1"/>
          </p:cNvSpPr>
          <p:nvPr>
            <p:ph type="title"/>
          </p:nvPr>
        </p:nvSpPr>
        <p:spPr/>
        <p:txBody>
          <a:bodyPr vert="horz" wrap="square" lIns="91440" tIns="45720" rIns="91440" bIns="45720" anchor="ctr"/>
          <a:p>
            <a:pPr eaLnBrk="1" hangingPunct="1"/>
            <a:r>
              <a:rPr lang="en-US" altLang="zh-CN" sz="3600" dirty="0"/>
              <a:t>1.  </a:t>
            </a:r>
            <a:r>
              <a:rPr lang="zh-CN" altLang="en-US" sz="3600" dirty="0"/>
              <a:t>数据库管理员（</a:t>
            </a:r>
            <a:r>
              <a:rPr lang="en-US" altLang="zh-CN" sz="3600" dirty="0"/>
              <a:t>DBA</a:t>
            </a:r>
            <a:r>
              <a:rPr lang="zh-CN" altLang="en-US" sz="3600" dirty="0"/>
              <a:t>）</a:t>
            </a:r>
            <a:endParaRPr lang="en-US" altLang="zh-CN" sz="3600" dirty="0"/>
          </a:p>
        </p:txBody>
      </p:sp>
      <p:sp>
        <p:nvSpPr>
          <p:cNvPr id="166914" name="Rectangle 3"/>
          <p:cNvSpPr>
            <a:spLocks noGrp="1"/>
          </p:cNvSpPr>
          <p:nvPr>
            <p:ph idx="1"/>
          </p:nvPr>
        </p:nvSpPr>
        <p:spPr>
          <a:xfrm>
            <a:off x="611188" y="1341438"/>
            <a:ext cx="7847012" cy="4983162"/>
          </a:xfrm>
        </p:spPr>
        <p:txBody>
          <a:bodyPr vert="horz" wrap="square" lIns="91440" tIns="45720" rIns="91440" bIns="45720" anchor="t"/>
          <a:p>
            <a:pPr algn="just" eaLnBrk="1" hangingPunct="1">
              <a:lnSpc>
                <a:spcPct val="160000"/>
              </a:lnSpc>
              <a:buNone/>
            </a:pPr>
            <a:r>
              <a:rPr lang="zh-CN" altLang="en-US" dirty="0"/>
              <a:t>具体职责： </a:t>
            </a:r>
            <a:endParaRPr lang="zh-CN" altLang="en-US" dirty="0"/>
          </a:p>
          <a:p>
            <a:pPr algn="just" eaLnBrk="1" hangingPunct="1">
              <a:lnSpc>
                <a:spcPct val="160000"/>
              </a:lnSpc>
              <a:buNone/>
            </a:pPr>
            <a:r>
              <a:rPr lang="en-US" altLang="zh-CN" dirty="0"/>
              <a:t>1. </a:t>
            </a:r>
            <a:r>
              <a:rPr lang="zh-CN" altLang="en-US" dirty="0"/>
              <a:t>决定数据库中的信息内容和结构</a:t>
            </a:r>
            <a:endParaRPr lang="zh-CN" altLang="en-US" dirty="0"/>
          </a:p>
          <a:p>
            <a:pPr algn="just" eaLnBrk="1" hangingPunct="1">
              <a:lnSpc>
                <a:spcPct val="160000"/>
              </a:lnSpc>
              <a:buNone/>
            </a:pPr>
            <a:r>
              <a:rPr lang="en-US" altLang="zh-CN" dirty="0"/>
              <a:t>2. </a:t>
            </a:r>
            <a:r>
              <a:rPr lang="zh-CN" altLang="en-US" dirty="0"/>
              <a:t>决定数据库的存储结构和存取策略</a:t>
            </a:r>
            <a:endParaRPr lang="zh-CN" altLang="en-US" dirty="0"/>
          </a:p>
          <a:p>
            <a:pPr algn="just" eaLnBrk="1" hangingPunct="1">
              <a:lnSpc>
                <a:spcPct val="160000"/>
              </a:lnSpc>
              <a:buNone/>
            </a:pPr>
            <a:r>
              <a:rPr lang="en-US" altLang="zh-CN" dirty="0"/>
              <a:t>3. </a:t>
            </a:r>
            <a:r>
              <a:rPr lang="zh-CN" altLang="en-US" dirty="0"/>
              <a:t>定义数据的安全性要求和完整性约束条件</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Rectangle 2"/>
          <p:cNvSpPr>
            <a:spLocks noGrp="1"/>
          </p:cNvSpPr>
          <p:nvPr>
            <p:ph type="title"/>
          </p:nvPr>
        </p:nvSpPr>
        <p:spPr/>
        <p:txBody>
          <a:bodyPr vert="horz" wrap="square" lIns="91440" tIns="45720" rIns="91440" bIns="45720" anchor="ctr"/>
          <a:p>
            <a:pPr eaLnBrk="1" hangingPunct="1"/>
            <a:r>
              <a:rPr lang="zh-CN" altLang="en-US" sz="3600" dirty="0"/>
              <a:t>数据库管理员（续）</a:t>
            </a:r>
            <a:endParaRPr lang="en-US" altLang="zh-CN" sz="3600" dirty="0"/>
          </a:p>
        </p:txBody>
      </p:sp>
      <p:sp>
        <p:nvSpPr>
          <p:cNvPr id="167938" name="Rectangle 3"/>
          <p:cNvSpPr>
            <a:spLocks noGrp="1"/>
          </p:cNvSpPr>
          <p:nvPr>
            <p:ph idx="1"/>
          </p:nvPr>
        </p:nvSpPr>
        <p:spPr>
          <a:xfrm>
            <a:off x="611188" y="1098550"/>
            <a:ext cx="7923212" cy="5226050"/>
          </a:xfrm>
        </p:spPr>
        <p:txBody>
          <a:bodyPr vert="horz" wrap="square" lIns="91440" tIns="45720" rIns="91440" bIns="45720" anchor="t"/>
          <a:p>
            <a:pPr algn="just" eaLnBrk="1" hangingPunct="1">
              <a:lnSpc>
                <a:spcPct val="150000"/>
              </a:lnSpc>
              <a:buNone/>
            </a:pPr>
            <a:r>
              <a:rPr lang="en-US" altLang="zh-CN" dirty="0"/>
              <a:t>4.</a:t>
            </a:r>
            <a:r>
              <a:rPr lang="zh-CN" altLang="en-US" dirty="0">
                <a:latin typeface="宋体" panose="02010600030101010101" pitchFamily="2" charset="-122"/>
              </a:rPr>
              <a:t>监控数据库的使用和运行</a:t>
            </a:r>
            <a:endParaRPr lang="zh-CN" altLang="en-US"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周期性转储数据库</a:t>
            </a:r>
            <a:endParaRPr lang="zh-CN" altLang="en-US" dirty="0">
              <a:latin typeface="宋体" panose="02010600030101010101" pitchFamily="2" charset="-122"/>
            </a:endParaRPr>
          </a:p>
          <a:p>
            <a:pPr lvl="2" eaLnBrk="1" hangingPunct="1">
              <a:lnSpc>
                <a:spcPct val="150000"/>
              </a:lnSpc>
              <a:buSzPct val="87000"/>
              <a:buFont typeface="Wingdings" panose="05000000000000000000" pitchFamily="2" charset="2"/>
              <a:buChar char="l"/>
            </a:pPr>
            <a:r>
              <a:rPr lang="zh-CN" altLang="en-US" sz="2200" dirty="0">
                <a:latin typeface="宋体" panose="02010600030101010101" pitchFamily="2" charset="-122"/>
              </a:rPr>
              <a:t>数据文件</a:t>
            </a:r>
            <a:endParaRPr lang="zh-CN" altLang="en-US" sz="2200" dirty="0">
              <a:latin typeface="宋体" panose="02010600030101010101" pitchFamily="2" charset="-122"/>
            </a:endParaRPr>
          </a:p>
          <a:p>
            <a:pPr lvl="2" eaLnBrk="1" hangingPunct="1">
              <a:lnSpc>
                <a:spcPct val="150000"/>
              </a:lnSpc>
              <a:buSzPct val="87000"/>
              <a:buFont typeface="Wingdings" panose="05000000000000000000" pitchFamily="2" charset="2"/>
              <a:buChar char="l"/>
            </a:pPr>
            <a:r>
              <a:rPr lang="zh-CN" altLang="en-US" sz="2200" dirty="0">
                <a:latin typeface="宋体" panose="02010600030101010101" pitchFamily="2" charset="-122"/>
              </a:rPr>
              <a:t>日志文件</a:t>
            </a:r>
            <a:endParaRPr lang="zh-CN" altLang="en-US" sz="2200"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系统故障恢复</a:t>
            </a:r>
            <a:endParaRPr lang="zh-CN" altLang="en-US"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介质故障恢复</a:t>
            </a:r>
            <a:endParaRPr lang="zh-CN" altLang="en-US"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监视审计文件</a:t>
            </a:r>
            <a:endParaRPr lang="zh-CN" altLang="en-US" dirty="0">
              <a:latin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2"/>
          <p:cNvSpPr>
            <a:spLocks noGrp="1"/>
          </p:cNvSpPr>
          <p:nvPr>
            <p:ph type="title"/>
          </p:nvPr>
        </p:nvSpPr>
        <p:spPr/>
        <p:txBody>
          <a:bodyPr vert="horz" wrap="square" lIns="91440" tIns="45720" rIns="91440" bIns="45720" anchor="ctr"/>
          <a:p>
            <a:pPr eaLnBrk="1" hangingPunct="1"/>
            <a:r>
              <a:rPr lang="zh-CN" altLang="en-US" sz="3600" dirty="0"/>
              <a:t>数据库管理员（续）</a:t>
            </a:r>
            <a:endParaRPr lang="en-US" altLang="zh-CN" sz="3600" dirty="0"/>
          </a:p>
        </p:txBody>
      </p:sp>
      <p:sp>
        <p:nvSpPr>
          <p:cNvPr id="168962" name="Rectangle 3"/>
          <p:cNvSpPr>
            <a:spLocks noGrp="1"/>
          </p:cNvSpPr>
          <p:nvPr>
            <p:ph idx="1"/>
          </p:nvPr>
        </p:nvSpPr>
        <p:spPr>
          <a:xfrm>
            <a:off x="755650" y="1341438"/>
            <a:ext cx="7543800" cy="3959225"/>
          </a:xfrm>
        </p:spPr>
        <p:txBody>
          <a:bodyPr vert="horz" wrap="square" lIns="91440" tIns="45720" rIns="91440" bIns="45720" anchor="t"/>
          <a:p>
            <a:pPr eaLnBrk="1" hangingPunct="1">
              <a:lnSpc>
                <a:spcPct val="120000"/>
              </a:lnSpc>
              <a:buNone/>
            </a:pPr>
            <a:r>
              <a:rPr lang="en-US" altLang="zh-CN" dirty="0"/>
              <a:t>5. </a:t>
            </a:r>
            <a:r>
              <a:rPr lang="zh-CN" altLang="en-US" dirty="0"/>
              <a:t>数据库的改进和重组</a:t>
            </a:r>
            <a:endParaRPr lang="zh-CN" altLang="en-US" dirty="0"/>
          </a:p>
          <a:p>
            <a:pPr lvl="1" algn="just" eaLnBrk="1" hangingPunct="1">
              <a:lnSpc>
                <a:spcPct val="120000"/>
              </a:lnSpc>
            </a:pPr>
            <a:r>
              <a:rPr lang="zh-CN" altLang="en-US" dirty="0">
                <a:latin typeface="宋体" panose="02010600030101010101" pitchFamily="2" charset="-122"/>
              </a:rPr>
              <a:t>性能监控和调优</a:t>
            </a:r>
            <a:endParaRPr lang="zh-CN" altLang="en-US" dirty="0">
              <a:latin typeface="宋体" panose="02010600030101010101" pitchFamily="2" charset="-122"/>
            </a:endParaRPr>
          </a:p>
          <a:p>
            <a:pPr lvl="1" algn="just" eaLnBrk="1" hangingPunct="1">
              <a:lnSpc>
                <a:spcPct val="120000"/>
              </a:lnSpc>
            </a:pPr>
            <a:r>
              <a:rPr lang="zh-CN" altLang="en-US" dirty="0"/>
              <a:t>定期对数据库进行重组织，以提高系统的性能 </a:t>
            </a:r>
            <a:endParaRPr lang="zh-CN" altLang="en-US" dirty="0">
              <a:latin typeface="宋体" panose="02010600030101010101" pitchFamily="2" charset="-122"/>
            </a:endParaRPr>
          </a:p>
          <a:p>
            <a:pPr lvl="1" algn="just" eaLnBrk="1" hangingPunct="1">
              <a:lnSpc>
                <a:spcPct val="120000"/>
              </a:lnSpc>
            </a:pPr>
            <a:r>
              <a:rPr lang="zh-CN" altLang="en-US" dirty="0"/>
              <a:t>需求增加和改变时，数据库须需要重构造</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2"/>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系统分析员和数据库设计人员 </a:t>
            </a:r>
            <a:endParaRPr lang="zh-CN" altLang="en-US" sz="3600" dirty="0"/>
          </a:p>
        </p:txBody>
      </p:sp>
      <p:sp>
        <p:nvSpPr>
          <p:cNvPr id="169986" name="Rectangle 3"/>
          <p:cNvSpPr>
            <a:spLocks noGrp="1"/>
          </p:cNvSpPr>
          <p:nvPr>
            <p:ph idx="1"/>
          </p:nvPr>
        </p:nvSpPr>
        <p:spPr/>
        <p:txBody>
          <a:bodyPr vert="horz" wrap="square" lIns="91440" tIns="45720" rIns="91440" bIns="45720" anchor="t"/>
          <a:p>
            <a:pPr algn="just" eaLnBrk="1" hangingPunct="1">
              <a:lnSpc>
                <a:spcPct val="210000"/>
              </a:lnSpc>
              <a:spcAft>
                <a:spcPct val="30000"/>
              </a:spcAft>
            </a:pPr>
            <a:r>
              <a:rPr lang="zh-CN" altLang="en-US" dirty="0"/>
              <a:t>系统分析员 </a:t>
            </a:r>
            <a:endParaRPr lang="zh-CN" altLang="en-US" dirty="0"/>
          </a:p>
          <a:p>
            <a:pPr lvl="1" algn="just" eaLnBrk="1" hangingPunct="1">
              <a:spcAft>
                <a:spcPct val="30000"/>
              </a:spcAft>
            </a:pPr>
            <a:r>
              <a:rPr lang="zh-CN" altLang="en-US" dirty="0"/>
              <a:t>负责应用系统的需求分析和规范说明</a:t>
            </a:r>
            <a:endParaRPr lang="zh-CN" altLang="en-US" dirty="0"/>
          </a:p>
          <a:p>
            <a:pPr lvl="1" algn="just" eaLnBrk="1" hangingPunct="1">
              <a:spcAft>
                <a:spcPct val="30000"/>
              </a:spcAft>
            </a:pPr>
            <a:r>
              <a:rPr lang="zh-CN" altLang="en-US" dirty="0"/>
              <a:t>与用户及数据库管理员结合，确定系统的硬软件配置</a:t>
            </a:r>
            <a:endParaRPr lang="zh-CN" altLang="en-US" dirty="0"/>
          </a:p>
          <a:p>
            <a:pPr lvl="1" algn="just" eaLnBrk="1" hangingPunct="1">
              <a:spcAft>
                <a:spcPct val="30000"/>
              </a:spcAft>
            </a:pPr>
            <a:r>
              <a:rPr lang="zh-CN" altLang="en-US" dirty="0"/>
              <a:t>参与数据库系统的概要设计</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2"/>
          <p:cNvSpPr>
            <a:spLocks noGrp="1"/>
          </p:cNvSpPr>
          <p:nvPr>
            <p:ph type="title"/>
          </p:nvPr>
        </p:nvSpPr>
        <p:spPr/>
        <p:txBody>
          <a:bodyPr vert="horz" wrap="square" lIns="91440" tIns="45720" rIns="91440" bIns="45720" anchor="ctr"/>
          <a:p>
            <a:pPr eaLnBrk="1" hangingPunct="1"/>
            <a:r>
              <a:rPr lang="zh-CN" altLang="en-US" sz="3600" dirty="0"/>
              <a:t>系统分析员和数据库设计人员（续）</a:t>
            </a:r>
            <a:endParaRPr lang="zh-CN" altLang="en-US" sz="3600" dirty="0"/>
          </a:p>
        </p:txBody>
      </p:sp>
      <p:sp>
        <p:nvSpPr>
          <p:cNvPr id="171010" name="Rectangle 3"/>
          <p:cNvSpPr>
            <a:spLocks noGrp="1"/>
          </p:cNvSpPr>
          <p:nvPr>
            <p:ph idx="1"/>
          </p:nvPr>
        </p:nvSpPr>
        <p:spPr/>
        <p:txBody>
          <a:bodyPr vert="horz" wrap="square" lIns="91440" tIns="45720" rIns="91440" bIns="45720" anchor="t"/>
          <a:p>
            <a:pPr algn="just" eaLnBrk="1" hangingPunct="1">
              <a:lnSpc>
                <a:spcPct val="200000"/>
              </a:lnSpc>
            </a:pPr>
            <a:r>
              <a:rPr lang="zh-CN" altLang="en-US" dirty="0"/>
              <a:t>数据库设计人员</a:t>
            </a:r>
            <a:endParaRPr lang="zh-CN" altLang="en-US" dirty="0"/>
          </a:p>
          <a:p>
            <a:pPr lvl="1" algn="just" eaLnBrk="1" hangingPunct="1">
              <a:lnSpc>
                <a:spcPct val="150000"/>
              </a:lnSpc>
            </a:pPr>
            <a:r>
              <a:rPr lang="zh-CN" altLang="en-US" dirty="0"/>
              <a:t>参加用户需求调查和系统分析</a:t>
            </a:r>
            <a:endParaRPr lang="zh-CN" altLang="en-US" dirty="0"/>
          </a:p>
          <a:p>
            <a:pPr lvl="1" algn="just" eaLnBrk="1" hangingPunct="1">
              <a:lnSpc>
                <a:spcPct val="150000"/>
              </a:lnSpc>
            </a:pPr>
            <a:r>
              <a:rPr lang="zh-CN" altLang="en-US" dirty="0"/>
              <a:t>确定数据库中的数据</a:t>
            </a:r>
            <a:endParaRPr lang="zh-CN" altLang="en-US" dirty="0"/>
          </a:p>
          <a:p>
            <a:pPr lvl="1" algn="just" eaLnBrk="1" hangingPunct="1">
              <a:lnSpc>
                <a:spcPct val="150000"/>
              </a:lnSpc>
            </a:pPr>
            <a:r>
              <a:rPr lang="zh-CN" altLang="en-US" dirty="0"/>
              <a:t>设计数据库各级模式</a:t>
            </a:r>
            <a:endParaRPr lang="zh-CN" altLang="en-US" dirty="0"/>
          </a:p>
          <a:p>
            <a:pPr eaLnBrk="1" hangingPunct="1"/>
            <a:endParaRPr lang="en-US" altLang="zh-C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1026"/>
          <p:cNvSpPr>
            <a:spLocks noGrp="1"/>
          </p:cNvSpPr>
          <p:nvPr>
            <p:ph type="title"/>
          </p:nvPr>
        </p:nvSpPr>
        <p:spPr/>
        <p:txBody>
          <a:bodyPr vert="horz" wrap="square" lIns="91440" tIns="45720" rIns="91440" bIns="45720" anchor="ctr"/>
          <a:p>
            <a:pPr eaLnBrk="1" hangingPunct="1"/>
            <a:r>
              <a:rPr lang="en-US" altLang="zh-CN" sz="3600" dirty="0"/>
              <a:t>3. </a:t>
            </a:r>
            <a:r>
              <a:rPr lang="zh-CN" altLang="en-US" sz="3600" dirty="0"/>
              <a:t>应用程序员</a:t>
            </a:r>
            <a:endParaRPr lang="zh-CN" altLang="en-US" sz="3600" dirty="0"/>
          </a:p>
        </p:txBody>
      </p:sp>
      <p:sp>
        <p:nvSpPr>
          <p:cNvPr id="172034" name="Rectangle 1027"/>
          <p:cNvSpPr>
            <a:spLocks noGrp="1"/>
          </p:cNvSpPr>
          <p:nvPr>
            <p:ph idx="1"/>
          </p:nvPr>
        </p:nvSpPr>
        <p:spPr/>
        <p:txBody>
          <a:bodyPr vert="horz" wrap="square" lIns="91440" tIns="45720" rIns="91440" bIns="45720" anchor="t"/>
          <a:p>
            <a:pPr algn="just" eaLnBrk="1" hangingPunct="1">
              <a:lnSpc>
                <a:spcPct val="190000"/>
              </a:lnSpc>
            </a:pPr>
            <a:r>
              <a:rPr lang="zh-CN" altLang="en-US" dirty="0"/>
              <a:t>设计和编写应用系统的程序模块</a:t>
            </a:r>
            <a:endParaRPr lang="zh-CN" altLang="en-US" dirty="0"/>
          </a:p>
          <a:p>
            <a:pPr algn="just" eaLnBrk="1" hangingPunct="1">
              <a:lnSpc>
                <a:spcPct val="190000"/>
              </a:lnSpc>
            </a:pPr>
            <a:r>
              <a:rPr lang="zh-CN" altLang="en-US" dirty="0"/>
              <a:t>进行调试和安装</a:t>
            </a:r>
            <a:endParaRPr lang="zh-CN" altLang="en-US" dirty="0"/>
          </a:p>
          <a:p>
            <a:pPr eaLnBrk="1" hangingPunct="1"/>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2"/>
          <p:cNvSpPr>
            <a:spLocks noGrp="1"/>
          </p:cNvSpPr>
          <p:nvPr>
            <p:ph type="title"/>
          </p:nvPr>
        </p:nvSpPr>
        <p:spPr/>
        <p:txBody>
          <a:bodyPr vert="horz" wrap="square" lIns="91440" tIns="45720" rIns="91440" bIns="45720" anchor="ctr"/>
          <a:p>
            <a:pPr eaLnBrk="1" hangingPunct="1"/>
            <a:r>
              <a:rPr lang="en-US" altLang="zh-CN" sz="3600" dirty="0"/>
              <a:t>4. </a:t>
            </a:r>
            <a:r>
              <a:rPr lang="zh-CN" altLang="en-US" sz="3600" dirty="0"/>
              <a:t>用户</a:t>
            </a:r>
            <a:endParaRPr lang="zh-CN" altLang="en-US" sz="3600" dirty="0"/>
          </a:p>
        </p:txBody>
      </p:sp>
      <p:sp>
        <p:nvSpPr>
          <p:cNvPr id="173058" name="Rectangle 3"/>
          <p:cNvSpPr>
            <a:spLocks noGrp="1"/>
          </p:cNvSpPr>
          <p:nvPr>
            <p:ph idx="1"/>
          </p:nvPr>
        </p:nvSpPr>
        <p:spPr/>
        <p:txBody>
          <a:bodyPr vert="horz" wrap="square" lIns="91440" tIns="45720" rIns="91440" bIns="45720" anchor="t"/>
          <a:p>
            <a:pPr algn="just" eaLnBrk="1" hangingPunct="1">
              <a:lnSpc>
                <a:spcPct val="190000"/>
              </a:lnSpc>
            </a:pPr>
            <a:r>
              <a:rPr lang="zh-CN" altLang="en-US" dirty="0"/>
              <a:t>用户是指最终用户（</a:t>
            </a:r>
            <a:r>
              <a:rPr lang="en-US" altLang="zh-CN" dirty="0"/>
              <a:t>End User</a:t>
            </a:r>
            <a:r>
              <a:rPr lang="zh-CN" altLang="en-US" dirty="0"/>
              <a:t>）。最终用户通过应用系统的</a:t>
            </a:r>
            <a:r>
              <a:rPr lang="zh-CN" altLang="en-US" dirty="0">
                <a:solidFill>
                  <a:srgbClr val="FF0000"/>
                </a:solidFill>
              </a:rPr>
              <a:t>用户接口</a:t>
            </a:r>
            <a:r>
              <a:rPr lang="zh-CN" altLang="en-US" dirty="0"/>
              <a:t>使用数据库。</a:t>
            </a:r>
            <a:r>
              <a:rPr lang="en-US" altLang="zh-CN" dirty="0"/>
              <a:t>(</a:t>
            </a:r>
            <a:r>
              <a:rPr lang="zh-CN" altLang="zh-CN" dirty="0"/>
              <a:t>浏览器、菜单等）</a:t>
            </a:r>
            <a:r>
              <a:rPr lang="zh-CN" altLang="en-US" dirty="0"/>
              <a:t> </a:t>
            </a:r>
            <a:endParaRPr lang="zh-CN" altLang="en-US" dirty="0"/>
          </a:p>
          <a:p>
            <a:pPr algn="just" eaLnBrk="1" hangingPunct="1">
              <a:lnSpc>
                <a:spcPct val="190000"/>
              </a:lnSpc>
              <a:buNone/>
            </a:pPr>
            <a:r>
              <a:rPr lang="en-US" altLang="zh-CN" dirty="0"/>
              <a:t>1. </a:t>
            </a:r>
            <a:r>
              <a:rPr lang="zh-CN" altLang="en-US" dirty="0"/>
              <a:t>偶然用户</a:t>
            </a:r>
            <a:endParaRPr lang="zh-CN" altLang="en-US" dirty="0"/>
          </a:p>
          <a:p>
            <a:pPr lvl="1" algn="just" eaLnBrk="1" hangingPunct="1">
              <a:lnSpc>
                <a:spcPct val="120000"/>
              </a:lnSpc>
            </a:pPr>
            <a:r>
              <a:rPr lang="zh-CN" altLang="en-US" sz="2200" dirty="0"/>
              <a:t>不经常访问数据库，但每次访问数据库时往往需要不同的数据库信息 </a:t>
            </a:r>
            <a:endParaRPr lang="zh-CN" altLang="en-US" sz="2200" dirty="0"/>
          </a:p>
          <a:p>
            <a:pPr lvl="1" algn="just" eaLnBrk="1" hangingPunct="1">
              <a:lnSpc>
                <a:spcPct val="120000"/>
              </a:lnSpc>
            </a:pPr>
            <a:r>
              <a:rPr lang="zh-CN" altLang="en-US" sz="2200" dirty="0"/>
              <a:t>企业或组织机构的高中级管理人员</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2"/>
          <p:cNvSpPr>
            <a:spLocks noGrp="1"/>
          </p:cNvSpPr>
          <p:nvPr>
            <p:ph type="title"/>
          </p:nvPr>
        </p:nvSpPr>
        <p:spPr/>
        <p:txBody>
          <a:bodyPr vert="horz" wrap="square" lIns="91440" tIns="45720" rIns="91440" bIns="45720" anchor="ctr"/>
          <a:p>
            <a:pPr eaLnBrk="1" hangingPunct="1"/>
            <a:r>
              <a:rPr lang="zh-CN" altLang="en-US" sz="3600" dirty="0"/>
              <a:t>用户（续）</a:t>
            </a:r>
            <a:endParaRPr lang="zh-CN" altLang="en-US" sz="3600" dirty="0"/>
          </a:p>
        </p:txBody>
      </p:sp>
      <p:sp>
        <p:nvSpPr>
          <p:cNvPr id="174082" name="Rectangle 3"/>
          <p:cNvSpPr>
            <a:spLocks noGrp="1"/>
          </p:cNvSpPr>
          <p:nvPr>
            <p:ph idx="1"/>
          </p:nvPr>
        </p:nvSpPr>
        <p:spPr>
          <a:xfrm>
            <a:off x="468313" y="1098550"/>
            <a:ext cx="8229600" cy="5097463"/>
          </a:xfrm>
        </p:spPr>
        <p:txBody>
          <a:bodyPr vert="horz" wrap="square" lIns="91440" tIns="45720" rIns="91440" bIns="45720" anchor="t"/>
          <a:p>
            <a:pPr algn="just" eaLnBrk="1" hangingPunct="1">
              <a:lnSpc>
                <a:spcPct val="170000"/>
              </a:lnSpc>
              <a:buNone/>
            </a:pPr>
            <a:r>
              <a:rPr lang="en-US" altLang="zh-CN" dirty="0"/>
              <a:t>2. </a:t>
            </a:r>
            <a:r>
              <a:rPr lang="zh-CN" altLang="en-US" dirty="0"/>
              <a:t>简单用户</a:t>
            </a:r>
            <a:endParaRPr lang="zh-CN" altLang="en-US" dirty="0"/>
          </a:p>
          <a:p>
            <a:pPr lvl="1" algn="just" eaLnBrk="1" hangingPunct="1">
              <a:lnSpc>
                <a:spcPct val="170000"/>
              </a:lnSpc>
            </a:pPr>
            <a:r>
              <a:rPr lang="zh-CN" altLang="en-US" dirty="0"/>
              <a:t>主要工作是查询和更新数据库 </a:t>
            </a:r>
            <a:endParaRPr lang="zh-CN" altLang="en-US" dirty="0"/>
          </a:p>
          <a:p>
            <a:pPr lvl="1" algn="just" eaLnBrk="1" hangingPunct="1">
              <a:lnSpc>
                <a:spcPct val="170000"/>
              </a:lnSpc>
            </a:pPr>
            <a:r>
              <a:rPr lang="zh-CN" altLang="en-US" dirty="0"/>
              <a:t>银行的职员、机票预定人员、旅馆总台服务员</a:t>
            </a:r>
            <a:endParaRPr lang="zh-CN" altLang="en-US" dirty="0"/>
          </a:p>
          <a:p>
            <a:pPr algn="just" eaLnBrk="1" hangingPunct="1">
              <a:lnSpc>
                <a:spcPct val="170000"/>
              </a:lnSpc>
              <a:buNone/>
            </a:pPr>
            <a:r>
              <a:rPr lang="en-US" altLang="zh-CN" dirty="0"/>
              <a:t>3. </a:t>
            </a:r>
            <a:r>
              <a:rPr lang="zh-CN" altLang="en-US" dirty="0"/>
              <a:t>复杂用户</a:t>
            </a:r>
            <a:endParaRPr lang="zh-CN" altLang="en-US" dirty="0"/>
          </a:p>
          <a:p>
            <a:pPr lvl="1" algn="just" eaLnBrk="1" hangingPunct="1">
              <a:lnSpc>
                <a:spcPct val="170000"/>
              </a:lnSpc>
            </a:pPr>
            <a:r>
              <a:rPr lang="zh-CN" altLang="en-US" dirty="0"/>
              <a:t>工程师、科学家、经济学家、科技工作者等</a:t>
            </a:r>
            <a:endParaRPr lang="zh-CN" altLang="en-US" dirty="0"/>
          </a:p>
          <a:p>
            <a:pPr lvl="1" algn="just" eaLnBrk="1" hangingPunct="1">
              <a:lnSpc>
                <a:spcPct val="170000"/>
              </a:lnSpc>
            </a:pPr>
            <a:r>
              <a:rPr lang="zh-CN" altLang="en-US" dirty="0"/>
              <a:t>直接使用数据库语言访问数据库，甚至能够基于数据库管理系统的应用程序接口编制自己的应用程序</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title"/>
          </p:nvPr>
        </p:nvSpPr>
        <p:spPr/>
        <p:txBody>
          <a:bodyPr vert="horz" wrap="square" lIns="91440" tIns="45720" rIns="91440" bIns="45720" anchor="ctr"/>
          <a:p>
            <a:pPr eaLnBrk="1" hangingPunct="1"/>
            <a:r>
              <a:rPr lang="zh-CN" altLang="en-US" sz="3600" dirty="0"/>
              <a:t>第一章  绪论</a:t>
            </a:r>
            <a:endParaRPr lang="zh-CN" altLang="en-US" sz="3600" dirty="0"/>
          </a:p>
        </p:txBody>
      </p:sp>
      <p:sp>
        <p:nvSpPr>
          <p:cNvPr id="175106" name="Rectangle 3"/>
          <p:cNvSpPr>
            <a:spLocks noGrp="1"/>
          </p:cNvSpPr>
          <p:nvPr>
            <p:ph idx="1"/>
          </p:nvPr>
        </p:nvSpPr>
        <p:spPr/>
        <p:txBody>
          <a:bodyPr vert="horz" wrap="square" lIns="91440" tIns="45720" rIns="91440" bIns="45720" anchor="t"/>
          <a:p>
            <a:pPr lvl="1" eaLnBrk="1" hangingPunct="1">
              <a:lnSpc>
                <a:spcPct val="150000"/>
              </a:lnSpc>
              <a:buNone/>
            </a:pPr>
            <a:r>
              <a:rPr lang="en-US" altLang="zh-CN" sz="3200" dirty="0"/>
              <a:t>1.1 </a:t>
            </a:r>
            <a:r>
              <a:rPr lang="zh-CN" altLang="en-US" sz="2800" dirty="0"/>
              <a:t>数据库系统概述</a:t>
            </a:r>
            <a:endParaRPr lang="zh-CN" altLang="en-US" sz="2800" dirty="0"/>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t>1.3  </a:t>
            </a:r>
            <a:r>
              <a:rPr lang="zh-CN" altLang="en-US" sz="2800" dirty="0"/>
              <a:t>数据库系统的结构</a:t>
            </a:r>
            <a:endParaRPr lang="zh-CN" altLang="en-US" sz="2800" dirty="0"/>
          </a:p>
          <a:p>
            <a:pPr lvl="1" eaLnBrk="1" hangingPunct="1">
              <a:lnSpc>
                <a:spcPct val="15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en-US" altLang="zh-CN" sz="2800" dirty="0">
                <a:solidFill>
                  <a:srgbClr val="0066FF"/>
                </a:solidFill>
              </a:rPr>
              <a:t>1.5  </a:t>
            </a:r>
            <a:r>
              <a:rPr lang="zh-CN" altLang="en-US" sz="2800" dirty="0">
                <a:solidFill>
                  <a:srgbClr val="0066FF"/>
                </a:solidFill>
              </a:rPr>
              <a:t>小结</a:t>
            </a:r>
            <a:endParaRPr lang="zh-CN" altLang="en-US" sz="2800" dirty="0">
              <a:solidFill>
                <a:srgbClr val="0066FF"/>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type="title"/>
          </p:nvPr>
        </p:nvSpPr>
        <p:spPr/>
        <p:txBody>
          <a:bodyPr vert="horz" wrap="square" lIns="91440" tIns="45720" rIns="91440" bIns="45720" anchor="ctr"/>
          <a:p>
            <a:pPr eaLnBrk="1" hangingPunct="1"/>
            <a:r>
              <a:rPr lang="en-US" altLang="zh-CN" sz="3600" dirty="0"/>
              <a:t>1.5 </a:t>
            </a:r>
            <a:r>
              <a:rPr lang="zh-CN" altLang="en-US" sz="3600" dirty="0"/>
              <a:t>小结</a:t>
            </a:r>
            <a:endParaRPr lang="zh-CN" altLang="en-US" sz="3600" dirty="0"/>
          </a:p>
        </p:txBody>
      </p:sp>
      <p:sp>
        <p:nvSpPr>
          <p:cNvPr id="177154" name="Rectangle 3"/>
          <p:cNvSpPr>
            <a:spLocks noGrp="1"/>
          </p:cNvSpPr>
          <p:nvPr>
            <p:ph idx="1"/>
          </p:nvPr>
        </p:nvSpPr>
        <p:spPr>
          <a:xfrm>
            <a:off x="457200" y="1098550"/>
            <a:ext cx="8229600" cy="5095875"/>
          </a:xfrm>
        </p:spPr>
        <p:txBody>
          <a:bodyPr vert="horz" wrap="square" lIns="91440" tIns="45720" rIns="91440" bIns="45720" anchor="t"/>
          <a:p>
            <a:pPr algn="just" eaLnBrk="1" hangingPunct="1">
              <a:lnSpc>
                <a:spcPct val="120000"/>
              </a:lnSpc>
            </a:pPr>
            <a:r>
              <a:rPr lang="zh-CN" altLang="en-US" dirty="0"/>
              <a:t>数据库系统概述</a:t>
            </a:r>
            <a:endParaRPr lang="zh-CN" altLang="en-US" dirty="0"/>
          </a:p>
          <a:p>
            <a:pPr lvl="1" algn="just" eaLnBrk="1" hangingPunct="1">
              <a:lnSpc>
                <a:spcPct val="120000"/>
              </a:lnSpc>
            </a:pPr>
            <a:r>
              <a:rPr lang="zh-CN" altLang="en-US" dirty="0"/>
              <a:t>数据库的基本概念</a:t>
            </a:r>
            <a:endParaRPr lang="zh-CN" altLang="en-US" dirty="0"/>
          </a:p>
          <a:p>
            <a:pPr lvl="1" algn="just" eaLnBrk="1" hangingPunct="1">
              <a:lnSpc>
                <a:spcPct val="120000"/>
              </a:lnSpc>
            </a:pPr>
            <a:r>
              <a:rPr lang="zh-CN" altLang="en-US" dirty="0"/>
              <a:t>数据管理的发展过程</a:t>
            </a:r>
            <a:endParaRPr lang="en-US" altLang="zh-CN" dirty="0"/>
          </a:p>
          <a:p>
            <a:pPr lvl="1" algn="just" eaLnBrk="1" hangingPunct="1">
              <a:lnSpc>
                <a:spcPct val="120000"/>
              </a:lnSpc>
            </a:pPr>
            <a:r>
              <a:rPr lang="zh-CN" altLang="en-US" dirty="0"/>
              <a:t>数据库系统的特点（</a:t>
            </a:r>
            <a:r>
              <a:rPr lang="en-US" altLang="zh-CN" dirty="0"/>
              <a:t>4</a:t>
            </a:r>
            <a:r>
              <a:rPr lang="zh-CN" altLang="en-US" dirty="0"/>
              <a:t>个）</a:t>
            </a:r>
            <a:endParaRPr lang="zh-CN" altLang="en-US" dirty="0"/>
          </a:p>
          <a:p>
            <a:pPr algn="just" eaLnBrk="1" hangingPunct="1">
              <a:lnSpc>
                <a:spcPct val="120000"/>
              </a:lnSpc>
            </a:pPr>
            <a:r>
              <a:rPr lang="zh-CN" altLang="en-US" dirty="0"/>
              <a:t>数据模型</a:t>
            </a:r>
            <a:endParaRPr lang="zh-CN" altLang="en-US" dirty="0"/>
          </a:p>
          <a:p>
            <a:pPr lvl="1" algn="just" eaLnBrk="1" hangingPunct="1">
              <a:lnSpc>
                <a:spcPct val="120000"/>
              </a:lnSpc>
            </a:pPr>
            <a:r>
              <a:rPr lang="zh-CN" altLang="en-US" dirty="0"/>
              <a:t>数据模型的三要素</a:t>
            </a:r>
            <a:endParaRPr lang="zh-CN" altLang="en-US" dirty="0"/>
          </a:p>
          <a:p>
            <a:pPr lvl="1" algn="just" eaLnBrk="1" hangingPunct="1">
              <a:lnSpc>
                <a:spcPct val="120000"/>
              </a:lnSpc>
            </a:pPr>
            <a:r>
              <a:rPr lang="zh-CN" altLang="en-US" dirty="0"/>
              <a:t>三种主要数据库模型</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数据库</a:t>
            </a:r>
            <a:endParaRPr lang="zh-CN" altLang="en-US" sz="3600" dirty="0"/>
          </a:p>
        </p:txBody>
      </p:sp>
      <p:sp>
        <p:nvSpPr>
          <p:cNvPr id="30722" name="Rectangle 3"/>
          <p:cNvSpPr>
            <a:spLocks noGrp="1"/>
          </p:cNvSpPr>
          <p:nvPr>
            <p:ph idx="1"/>
          </p:nvPr>
        </p:nvSpPr>
        <p:spPr>
          <a:xfrm>
            <a:off x="609600" y="1098550"/>
            <a:ext cx="8229600" cy="4997450"/>
          </a:xfrm>
        </p:spPr>
        <p:txBody>
          <a:bodyPr vert="horz" wrap="square" lIns="91440" tIns="45720" rIns="91440" bIns="45720" anchor="t"/>
          <a:p>
            <a:pPr algn="just" eaLnBrk="1" hangingPunct="1">
              <a:lnSpc>
                <a:spcPct val="120000"/>
              </a:lnSpc>
            </a:pPr>
            <a:r>
              <a:rPr lang="zh-CN" altLang="en-US" dirty="0"/>
              <a:t>数据库的定义</a:t>
            </a:r>
            <a:endParaRPr lang="zh-CN" altLang="en-US" dirty="0"/>
          </a:p>
          <a:p>
            <a:pPr lvl="1" algn="just" eaLnBrk="1" hangingPunct="1">
              <a:lnSpc>
                <a:spcPct val="120000"/>
              </a:lnSpc>
            </a:pPr>
            <a:r>
              <a:rPr lang="zh-CN" altLang="en-US" dirty="0"/>
              <a:t>数据库（</a:t>
            </a:r>
            <a:r>
              <a:rPr lang="en-US" altLang="zh-CN" dirty="0"/>
              <a:t>Database</a:t>
            </a:r>
            <a:r>
              <a:rPr lang="zh-CN" altLang="en-US" dirty="0"/>
              <a:t>，简称</a:t>
            </a:r>
            <a:r>
              <a:rPr lang="en-US" altLang="zh-CN" dirty="0"/>
              <a:t>DB</a:t>
            </a:r>
            <a:r>
              <a:rPr lang="zh-CN" altLang="en-US" dirty="0"/>
              <a:t>）是</a:t>
            </a:r>
            <a:r>
              <a:rPr lang="zh-CN" altLang="en-US" dirty="0">
                <a:solidFill>
                  <a:srgbClr val="FF00FF"/>
                </a:solidFill>
              </a:rPr>
              <a:t>长期储存</a:t>
            </a:r>
            <a:r>
              <a:rPr lang="zh-CN" altLang="en-US" dirty="0"/>
              <a:t>在计算机内、</a:t>
            </a:r>
            <a:r>
              <a:rPr lang="zh-CN" altLang="en-US" dirty="0">
                <a:solidFill>
                  <a:srgbClr val="FF00FF"/>
                </a:solidFill>
              </a:rPr>
              <a:t>有组织</a:t>
            </a:r>
            <a:r>
              <a:rPr lang="zh-CN" altLang="en-US" dirty="0"/>
              <a:t>的、</a:t>
            </a:r>
            <a:r>
              <a:rPr lang="zh-CN" altLang="en-US" dirty="0">
                <a:solidFill>
                  <a:srgbClr val="FF00FF"/>
                </a:solidFill>
              </a:rPr>
              <a:t>可共享</a:t>
            </a:r>
            <a:r>
              <a:rPr lang="zh-CN" altLang="en-US" dirty="0"/>
              <a:t>的</a:t>
            </a:r>
            <a:r>
              <a:rPr lang="zh-CN" altLang="en-US" dirty="0">
                <a:solidFill>
                  <a:srgbClr val="FF00FF"/>
                </a:solidFill>
              </a:rPr>
              <a:t>大量</a:t>
            </a:r>
            <a:r>
              <a:rPr lang="zh-CN" altLang="en-US" dirty="0"/>
              <a:t>数据的集合。</a:t>
            </a:r>
            <a:endParaRPr lang="zh-CN" altLang="en-US" dirty="0"/>
          </a:p>
          <a:p>
            <a:pPr algn="just" eaLnBrk="1" hangingPunct="1">
              <a:lnSpc>
                <a:spcPct val="90000"/>
              </a:lnSpc>
            </a:pPr>
            <a:r>
              <a:rPr lang="zh-CN" altLang="en-US" dirty="0"/>
              <a:t>数据库的基本特征</a:t>
            </a:r>
            <a:endParaRPr lang="zh-CN" altLang="en-US" dirty="0"/>
          </a:p>
          <a:p>
            <a:pPr lvl="1" algn="just" eaLnBrk="1" hangingPunct="1">
              <a:lnSpc>
                <a:spcPct val="140000"/>
              </a:lnSpc>
            </a:pPr>
            <a:r>
              <a:rPr lang="zh-CN" altLang="en-US" dirty="0"/>
              <a:t>数据按一定的数据模型组织、描述和储存</a:t>
            </a:r>
            <a:endParaRPr lang="zh-CN" altLang="en-US" dirty="0"/>
          </a:p>
          <a:p>
            <a:pPr lvl="1" eaLnBrk="1" hangingPunct="1">
              <a:lnSpc>
                <a:spcPct val="140000"/>
              </a:lnSpc>
            </a:pPr>
            <a:r>
              <a:rPr lang="zh-CN" altLang="en-US" dirty="0"/>
              <a:t>可为各种用户共享</a:t>
            </a:r>
            <a:endParaRPr lang="zh-CN" altLang="en-US" dirty="0"/>
          </a:p>
          <a:p>
            <a:pPr lvl="1" algn="just" eaLnBrk="1" hangingPunct="1">
              <a:lnSpc>
                <a:spcPct val="140000"/>
              </a:lnSpc>
            </a:pPr>
            <a:r>
              <a:rPr lang="zh-CN" altLang="en-US" dirty="0"/>
              <a:t>冗余度较小</a:t>
            </a:r>
            <a:endParaRPr lang="zh-CN" altLang="en-US" dirty="0"/>
          </a:p>
          <a:p>
            <a:pPr lvl="1" algn="just" eaLnBrk="1" hangingPunct="1">
              <a:lnSpc>
                <a:spcPct val="140000"/>
              </a:lnSpc>
            </a:pPr>
            <a:r>
              <a:rPr lang="zh-CN" altLang="en-US" dirty="0"/>
              <a:t>数据独立性较高</a:t>
            </a:r>
            <a:endParaRPr lang="zh-CN" altLang="en-US" dirty="0"/>
          </a:p>
          <a:p>
            <a:pPr lvl="1" algn="just" eaLnBrk="1" hangingPunct="1">
              <a:lnSpc>
                <a:spcPct val="140000"/>
              </a:lnSpc>
            </a:pPr>
            <a:r>
              <a:rPr lang="zh-CN" altLang="en-US" dirty="0"/>
              <a:t>易扩展</a:t>
            </a:r>
            <a:endParaRPr lang="en-US" altLang="zh-C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2"/>
          <p:cNvSpPr>
            <a:spLocks noGrp="1"/>
          </p:cNvSpPr>
          <p:nvPr>
            <p:ph type="title"/>
          </p:nvPr>
        </p:nvSpPr>
        <p:spPr/>
        <p:txBody>
          <a:bodyPr vert="horz" wrap="square" lIns="91440" tIns="45720" rIns="91440" bIns="45720" anchor="ctr"/>
          <a:p>
            <a:pPr eaLnBrk="1" hangingPunct="1"/>
            <a:r>
              <a:rPr lang="zh-CN" altLang="en-US" sz="3600" dirty="0"/>
              <a:t>小结（续）</a:t>
            </a:r>
            <a:endParaRPr lang="en-US" altLang="zh-CN" sz="3600" dirty="0"/>
          </a:p>
        </p:txBody>
      </p:sp>
      <p:sp>
        <p:nvSpPr>
          <p:cNvPr id="178178" name="Rectangle 3"/>
          <p:cNvSpPr>
            <a:spLocks noGrp="1"/>
          </p:cNvSpPr>
          <p:nvPr>
            <p:ph idx="1"/>
          </p:nvPr>
        </p:nvSpPr>
        <p:spPr/>
        <p:txBody>
          <a:bodyPr vert="horz" wrap="square" lIns="91440" tIns="45720" rIns="91440" bIns="45720" anchor="t"/>
          <a:p>
            <a:pPr algn="just" eaLnBrk="1" hangingPunct="1">
              <a:lnSpc>
                <a:spcPct val="150000"/>
              </a:lnSpc>
            </a:pPr>
            <a:r>
              <a:rPr lang="zh-CN" altLang="en-US" dirty="0"/>
              <a:t>数据库系统内部的系统结构</a:t>
            </a:r>
            <a:endParaRPr lang="zh-CN" altLang="en-US" dirty="0"/>
          </a:p>
          <a:p>
            <a:pPr lvl="1" algn="just" eaLnBrk="1" hangingPunct="1">
              <a:lnSpc>
                <a:spcPct val="150000"/>
              </a:lnSpc>
            </a:pPr>
            <a:r>
              <a:rPr lang="zh-CN" altLang="en-US" dirty="0"/>
              <a:t>数据库系统三级模式结构</a:t>
            </a:r>
            <a:endParaRPr lang="zh-CN" altLang="en-US" dirty="0"/>
          </a:p>
          <a:p>
            <a:pPr lvl="1" algn="just" eaLnBrk="1" hangingPunct="1">
              <a:lnSpc>
                <a:spcPct val="150000"/>
              </a:lnSpc>
            </a:pPr>
            <a:r>
              <a:rPr lang="zh-CN" altLang="en-US" dirty="0"/>
              <a:t>数据库系统两层映像系统结构</a:t>
            </a:r>
            <a:endParaRPr lang="zh-CN" altLang="en-US" dirty="0"/>
          </a:p>
          <a:p>
            <a:pPr algn="just" eaLnBrk="1" hangingPunct="1">
              <a:lnSpc>
                <a:spcPct val="150000"/>
              </a:lnSpc>
            </a:pPr>
            <a:r>
              <a:rPr lang="zh-CN" altLang="en-US" dirty="0"/>
              <a:t>数据库系统的组成</a:t>
            </a:r>
            <a:endParaRPr lang="zh-CN" altLang="en-US" dirty="0"/>
          </a:p>
          <a:p>
            <a:pPr eaLnBrk="1" hangingPunct="1">
              <a:lnSpc>
                <a:spcPct val="150000"/>
              </a:lnSpc>
            </a:pP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vert="horz" wrap="square" lIns="91440" tIns="45720" rIns="91440" bIns="45720" anchor="ctr"/>
          <a:p>
            <a:pPr eaLnBrk="1" hangingPunct="1"/>
            <a:r>
              <a:rPr lang="en-US" altLang="zh-CN" sz="3600" dirty="0"/>
              <a:t>3.  </a:t>
            </a:r>
            <a:r>
              <a:rPr lang="zh-CN" altLang="en-US" sz="3600" dirty="0"/>
              <a:t>数据库管理系统</a:t>
            </a:r>
            <a:endParaRPr lang="zh-CN" altLang="en-US" sz="3600" dirty="0">
              <a:solidFill>
                <a:schemeClr val="tx1"/>
              </a:solidFill>
            </a:endParaRPr>
          </a:p>
        </p:txBody>
      </p:sp>
      <p:sp>
        <p:nvSpPr>
          <p:cNvPr id="32770" name="Rectangle 3"/>
          <p:cNvSpPr>
            <a:spLocks noGrp="1"/>
          </p:cNvSpPr>
          <p:nvPr>
            <p:ph idx="1"/>
          </p:nvPr>
        </p:nvSpPr>
        <p:spPr>
          <a:xfrm>
            <a:off x="755650" y="1268413"/>
            <a:ext cx="7772400" cy="4489450"/>
          </a:xfrm>
        </p:spPr>
        <p:txBody>
          <a:bodyPr vert="horz" wrap="square" lIns="91440" tIns="45720" rIns="91440" bIns="45720" anchor="t"/>
          <a:p>
            <a:pPr algn="just" eaLnBrk="1" hangingPunct="1">
              <a:lnSpc>
                <a:spcPct val="140000"/>
              </a:lnSpc>
            </a:pPr>
            <a:r>
              <a:rPr lang="zh-CN" altLang="en-US" dirty="0"/>
              <a:t>什么是数据库管理系统</a:t>
            </a:r>
            <a:endParaRPr lang="en-US" altLang="zh-CN" dirty="0"/>
          </a:p>
          <a:p>
            <a:pPr lvl="1" algn="just" eaLnBrk="1" hangingPunct="1">
              <a:lnSpc>
                <a:spcPct val="140000"/>
              </a:lnSpc>
            </a:pPr>
            <a:r>
              <a:rPr lang="zh-CN" altLang="en-US" dirty="0"/>
              <a:t>位于用户与操作系统之间的一层数据管理软件</a:t>
            </a:r>
            <a:endParaRPr lang="zh-CN" altLang="en-US" dirty="0"/>
          </a:p>
          <a:p>
            <a:pPr lvl="1" algn="just" eaLnBrk="1" hangingPunct="1">
              <a:lnSpc>
                <a:spcPct val="140000"/>
              </a:lnSpc>
            </a:pPr>
            <a:r>
              <a:rPr lang="zh-CN" altLang="en-US" dirty="0">
                <a:latin typeface="宋体" panose="02010600030101010101" pitchFamily="2" charset="-122"/>
              </a:rPr>
              <a:t>是基础软件，是一个大型复杂的软件系统</a:t>
            </a:r>
            <a:r>
              <a:rPr lang="zh-CN" altLang="en-US" dirty="0"/>
              <a:t> </a:t>
            </a:r>
            <a:endParaRPr lang="zh-CN" altLang="en-US" dirty="0"/>
          </a:p>
          <a:p>
            <a:pPr algn="just" eaLnBrk="1" hangingPunct="1">
              <a:lnSpc>
                <a:spcPct val="140000"/>
              </a:lnSpc>
            </a:pPr>
            <a:r>
              <a:rPr lang="zh-CN" altLang="en-US" dirty="0"/>
              <a:t>数据库管理系统的用途</a:t>
            </a:r>
            <a:endParaRPr lang="zh-CN" altLang="en-US" dirty="0"/>
          </a:p>
          <a:p>
            <a:pPr lvl="1" algn="just" eaLnBrk="1" hangingPunct="1">
              <a:lnSpc>
                <a:spcPct val="140000"/>
              </a:lnSpc>
            </a:pPr>
            <a:r>
              <a:rPr lang="zh-CN" altLang="en-US" dirty="0"/>
              <a:t>科学地组织和存储数据、高效地获取和维护数据</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vert="horz" wrap="square" lIns="91440" tIns="45720" rIns="91440" bIns="45720" anchor="ctr"/>
          <a:p>
            <a:pPr eaLnBrk="1" hangingPunct="1"/>
            <a:r>
              <a:rPr lang="zh-CN" altLang="en-US" sz="3600" dirty="0"/>
              <a:t>数据库管理系统的主要功能</a:t>
            </a:r>
            <a:endParaRPr lang="zh-CN" altLang="en-US" sz="3600" dirty="0"/>
          </a:p>
        </p:txBody>
      </p:sp>
      <p:sp>
        <p:nvSpPr>
          <p:cNvPr id="34818" name="Rectangle 3"/>
          <p:cNvSpPr>
            <a:spLocks noGrp="1"/>
          </p:cNvSpPr>
          <p:nvPr>
            <p:ph idx="1"/>
          </p:nvPr>
        </p:nvSpPr>
        <p:spPr>
          <a:xfrm>
            <a:off x="827088" y="1268413"/>
            <a:ext cx="7993062" cy="4630737"/>
          </a:xfrm>
        </p:spPr>
        <p:txBody>
          <a:bodyPr vert="horz" wrap="square" lIns="91440" tIns="45720" rIns="91440" bIns="45720" anchor="t"/>
          <a:p>
            <a:pPr lvl="1" algn="just" eaLnBrk="1" hangingPunct="1">
              <a:lnSpc>
                <a:spcPct val="150000"/>
              </a:lnSpc>
              <a:spcBef>
                <a:spcPct val="0"/>
              </a:spcBef>
            </a:pPr>
            <a:r>
              <a:rPr lang="zh-CN" altLang="en-US" dirty="0"/>
              <a:t>数据定义功能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提供数据定义语言（</a:t>
            </a:r>
            <a:r>
              <a:rPr lang="en-US" altLang="zh-CN" sz="2200" dirty="0"/>
              <a:t>DDL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定义数据库中的数据对象</a:t>
            </a:r>
            <a:endParaRPr lang="zh-CN" altLang="en-US" sz="2200" dirty="0"/>
          </a:p>
          <a:p>
            <a:pPr lvl="1" algn="just" eaLnBrk="1" hangingPunct="1">
              <a:lnSpc>
                <a:spcPct val="150000"/>
              </a:lnSpc>
              <a:spcBef>
                <a:spcPct val="0"/>
              </a:spcBef>
            </a:pPr>
            <a:r>
              <a:rPr lang="zh-CN" altLang="en-US" dirty="0"/>
              <a:t>数据组织、存储和管理</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分类组织、存储和管理各种数据</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确定组织数据的文件结构和存取方式</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实现数据之间的联系</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提供多种存取方法提高存取效率</a:t>
            </a:r>
            <a:endParaRPr lang="zh-CN" alt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vert="horz" wrap="square" lIns="91440" tIns="45720" rIns="91440" bIns="45720" anchor="ctr"/>
          <a:p>
            <a:pPr eaLnBrk="1" hangingPunct="1"/>
            <a:r>
              <a:rPr lang="zh-CN" altLang="en-US" sz="3600" dirty="0"/>
              <a:t>数据库管理系统的主要功能</a:t>
            </a:r>
            <a:endParaRPr lang="zh-CN" altLang="en-US" sz="3600" dirty="0"/>
          </a:p>
        </p:txBody>
      </p:sp>
      <p:sp>
        <p:nvSpPr>
          <p:cNvPr id="36866" name="Rectangle 3"/>
          <p:cNvSpPr>
            <a:spLocks noGrp="1"/>
          </p:cNvSpPr>
          <p:nvPr>
            <p:ph idx="1"/>
          </p:nvPr>
        </p:nvSpPr>
        <p:spPr>
          <a:xfrm>
            <a:off x="457200" y="1268413"/>
            <a:ext cx="8229600" cy="4465637"/>
          </a:xfrm>
        </p:spPr>
        <p:txBody>
          <a:bodyPr vert="horz" wrap="square" lIns="91440" tIns="45720" rIns="91440" bIns="45720" anchor="t"/>
          <a:p>
            <a:pPr lvl="1" algn="just" eaLnBrk="1" hangingPunct="1">
              <a:lnSpc>
                <a:spcPct val="150000"/>
              </a:lnSpc>
            </a:pPr>
            <a:r>
              <a:rPr lang="zh-CN" altLang="en-US" sz="2500" dirty="0"/>
              <a:t>数据操纵功能</a:t>
            </a:r>
            <a:endParaRPr lang="zh-CN" altLang="en-US" sz="2500"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提供数据操纵语言（</a:t>
            </a:r>
            <a:r>
              <a:rPr lang="en-US" altLang="zh-CN" sz="2200" dirty="0"/>
              <a:t>DML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实现对数据库的基本操作  （查询、插入、删除和修改）</a:t>
            </a:r>
            <a:endParaRPr lang="en-US" altLang="zh-CN" sz="2200" dirty="0"/>
          </a:p>
          <a:p>
            <a:pPr lvl="1" algn="just" eaLnBrk="1" hangingPunct="1">
              <a:lnSpc>
                <a:spcPct val="150000"/>
              </a:lnSpc>
              <a:spcAft>
                <a:spcPct val="20000"/>
              </a:spcAft>
            </a:pPr>
            <a:r>
              <a:rPr lang="zh-CN" altLang="en-US" sz="2500" dirty="0"/>
              <a:t>数据库的事务管理和运行管理</a:t>
            </a:r>
            <a:endParaRPr lang="zh-CN" altLang="en-US" sz="25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数据库在建立、运行和维护时由数据库管理系统统一管理和控制</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保证数据的安全性、完整性、多用户对数据的并发使用</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发生故障后的系统恢复</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1026"/>
          <p:cNvSpPr>
            <a:spLocks noGrp="1"/>
          </p:cNvSpPr>
          <p:nvPr>
            <p:ph type="title"/>
          </p:nvPr>
        </p:nvSpPr>
        <p:spPr/>
        <p:txBody>
          <a:bodyPr vert="horz" wrap="square" lIns="91440" tIns="45720" rIns="91440" bIns="45720" anchor="ctr"/>
          <a:p>
            <a:pPr eaLnBrk="1" hangingPunct="1"/>
            <a:r>
              <a:rPr lang="zh-CN" altLang="en-US" sz="3600" dirty="0"/>
              <a:t>数据库管理系统的主要功能</a:t>
            </a:r>
            <a:endParaRPr lang="zh-CN" altLang="en-US" sz="3600" dirty="0"/>
          </a:p>
        </p:txBody>
      </p:sp>
      <p:sp>
        <p:nvSpPr>
          <p:cNvPr id="38914" name="Rectangle 1027"/>
          <p:cNvSpPr>
            <a:spLocks noGrp="1"/>
          </p:cNvSpPr>
          <p:nvPr>
            <p:ph idx="1"/>
          </p:nvPr>
        </p:nvSpPr>
        <p:spPr>
          <a:xfrm>
            <a:off x="457200" y="1098550"/>
            <a:ext cx="8229600" cy="5095875"/>
          </a:xfrm>
        </p:spPr>
        <p:txBody>
          <a:bodyPr vert="horz" wrap="square" lIns="91440" tIns="45720" rIns="91440" bIns="45720" anchor="t"/>
          <a:p>
            <a:pPr lvl="1" algn="just" eaLnBrk="1" hangingPunct="1">
              <a:lnSpc>
                <a:spcPct val="150000"/>
              </a:lnSpc>
              <a:spcBef>
                <a:spcPct val="0"/>
              </a:spcBef>
            </a:pPr>
            <a:r>
              <a:rPr lang="zh-CN" altLang="en-US" dirty="0"/>
              <a:t>数据库的建立和维护功能</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数据库初始数据的装载和转换</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数据库转储、恢复功能</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数据库的重组织</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性能监视、分析等</a:t>
            </a:r>
            <a:endParaRPr lang="zh-CN" altLang="en-US" sz="2200" dirty="0"/>
          </a:p>
          <a:p>
            <a:pPr lvl="1" algn="just" eaLnBrk="1" hangingPunct="1">
              <a:lnSpc>
                <a:spcPct val="150000"/>
              </a:lnSpc>
              <a:spcBef>
                <a:spcPct val="0"/>
              </a:spcBef>
            </a:pPr>
            <a:r>
              <a:rPr lang="zh-CN" altLang="en-US" dirty="0"/>
              <a:t>其它功能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数据库管理系统与网络中其它软件系统的通信</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数据库管理系统系统之间的数据转换</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异构数据库之间的互访和互操作</a:t>
            </a:r>
            <a:endParaRPr lang="zh-CN" altLang="en-US" sz="2200" dirty="0"/>
          </a:p>
          <a:p>
            <a:pPr eaLnBrk="1" hangingPunct="1">
              <a:buNone/>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vert="horz" wrap="square" lIns="91440" tIns="45720" rIns="91440" bIns="45720" anchor="ctr"/>
          <a:p>
            <a:pPr eaLnBrk="1" hangingPunct="1"/>
            <a:r>
              <a:rPr lang="en-US" altLang="zh-CN" sz="3600" dirty="0"/>
              <a:t>4.</a:t>
            </a:r>
            <a:r>
              <a:rPr lang="zh-CN" altLang="en-US" sz="3600" dirty="0"/>
              <a:t>数据库系统</a:t>
            </a:r>
            <a:endParaRPr lang="zh-CN" altLang="en-US" sz="3600" dirty="0"/>
          </a:p>
        </p:txBody>
      </p:sp>
      <p:sp>
        <p:nvSpPr>
          <p:cNvPr id="39938" name="Rectangle 3"/>
          <p:cNvSpPr>
            <a:spLocks noGrp="1"/>
          </p:cNvSpPr>
          <p:nvPr>
            <p:ph idx="1"/>
          </p:nvPr>
        </p:nvSpPr>
        <p:spPr>
          <a:xfrm>
            <a:off x="755650" y="1341438"/>
            <a:ext cx="7772400" cy="4618037"/>
          </a:xfrm>
        </p:spPr>
        <p:txBody>
          <a:bodyPr vert="horz" wrap="square" lIns="91440" tIns="45720" rIns="91440" bIns="45720" anchor="t"/>
          <a:p>
            <a:pPr algn="just" eaLnBrk="1" hangingPunct="1">
              <a:lnSpc>
                <a:spcPct val="150000"/>
              </a:lnSpc>
            </a:pPr>
            <a:r>
              <a:rPr lang="zh-CN" altLang="en-US" dirty="0"/>
              <a:t>数据库系统</a:t>
            </a:r>
            <a:r>
              <a:rPr lang="zh-CN" altLang="en-US" sz="2400" dirty="0"/>
              <a:t>（</a:t>
            </a:r>
            <a:r>
              <a:rPr lang="en-US" altLang="zh-CN" sz="2400" dirty="0"/>
              <a:t>Database System</a:t>
            </a:r>
            <a:r>
              <a:rPr lang="zh-CN" altLang="en-US" sz="2400" dirty="0"/>
              <a:t>，简称</a:t>
            </a:r>
            <a:r>
              <a:rPr lang="en-US" altLang="zh-CN" sz="2400" dirty="0"/>
              <a:t>DBS</a:t>
            </a:r>
            <a:r>
              <a:rPr lang="zh-CN" altLang="en-US" sz="2400" dirty="0"/>
              <a:t>）</a:t>
            </a:r>
            <a:endParaRPr lang="zh-CN" altLang="en-US" dirty="0"/>
          </a:p>
          <a:p>
            <a:pPr algn="just" eaLnBrk="1" hangingPunct="1">
              <a:lnSpc>
                <a:spcPct val="150000"/>
              </a:lnSpc>
            </a:pPr>
            <a:r>
              <a:rPr lang="zh-CN" altLang="en-US" dirty="0"/>
              <a:t>数据库系统的构成</a:t>
            </a:r>
            <a:endParaRPr lang="zh-CN" altLang="en-US" dirty="0"/>
          </a:p>
          <a:p>
            <a:pPr lvl="1" algn="just" eaLnBrk="1" hangingPunct="1">
              <a:lnSpc>
                <a:spcPct val="150000"/>
              </a:lnSpc>
            </a:pPr>
            <a:r>
              <a:rPr lang="zh-CN" altLang="en-US" dirty="0"/>
              <a:t>数据库</a:t>
            </a:r>
            <a:endParaRPr lang="zh-CN" altLang="en-US" dirty="0"/>
          </a:p>
          <a:p>
            <a:pPr lvl="1" algn="just" eaLnBrk="1" hangingPunct="1">
              <a:lnSpc>
                <a:spcPct val="150000"/>
              </a:lnSpc>
            </a:pPr>
            <a:r>
              <a:rPr lang="zh-CN" altLang="en-US" dirty="0"/>
              <a:t>数据库管理系统（及其应用开发工具）</a:t>
            </a:r>
            <a:endParaRPr lang="zh-CN" altLang="en-US" dirty="0"/>
          </a:p>
          <a:p>
            <a:pPr lvl="1" algn="just" eaLnBrk="1" hangingPunct="1">
              <a:lnSpc>
                <a:spcPct val="150000"/>
              </a:lnSpc>
            </a:pPr>
            <a:r>
              <a:rPr lang="zh-CN" altLang="en-US" dirty="0"/>
              <a:t>应用程序</a:t>
            </a:r>
            <a:endParaRPr lang="zh-CN" altLang="en-US" dirty="0"/>
          </a:p>
          <a:p>
            <a:pPr lvl="1" algn="just" eaLnBrk="1" hangingPunct="1">
              <a:lnSpc>
                <a:spcPct val="150000"/>
              </a:lnSpc>
            </a:pPr>
            <a:r>
              <a:rPr lang="zh-CN" altLang="en-US" dirty="0"/>
              <a:t>数据库管理员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755650" y="44450"/>
            <a:ext cx="7793038" cy="863600"/>
          </a:xfrm>
        </p:spPr>
        <p:txBody>
          <a:bodyPr vert="horz" wrap="square" lIns="91440" tIns="45720" rIns="91440" bIns="45720" anchor="ctr"/>
          <a:p>
            <a:pPr eaLnBrk="1" hangingPunct="1"/>
            <a:r>
              <a:rPr lang="zh-CN" altLang="en-US" sz="3600" dirty="0">
                <a:latin typeface="宋体" panose="02010600030101010101" pitchFamily="2" charset="-122"/>
              </a:rPr>
              <a:t>教材及参考书（</a:t>
            </a:r>
            <a:r>
              <a:rPr lang="en-US" altLang="zh-CN" sz="3600" dirty="0">
                <a:latin typeface="宋体" panose="02010600030101010101" pitchFamily="2" charset="-122"/>
              </a:rPr>
              <a:t>1</a:t>
            </a:r>
            <a:r>
              <a:rPr lang="zh-CN" altLang="en-US" sz="3600" dirty="0">
                <a:latin typeface="宋体" panose="02010600030101010101" pitchFamily="2" charset="-122"/>
              </a:rPr>
              <a:t>）</a:t>
            </a:r>
            <a:endParaRPr lang="en-US" altLang="zh-CN" sz="3600" dirty="0">
              <a:latin typeface="宋体" panose="02010600030101010101" pitchFamily="2" charset="-122"/>
            </a:endParaRPr>
          </a:p>
        </p:txBody>
      </p:sp>
      <p:sp>
        <p:nvSpPr>
          <p:cNvPr id="8194" name="Rectangle 3"/>
          <p:cNvSpPr>
            <a:spLocks noGrp="1"/>
          </p:cNvSpPr>
          <p:nvPr>
            <p:ph idx="1"/>
          </p:nvPr>
        </p:nvSpPr>
        <p:spPr>
          <a:xfrm>
            <a:off x="755650" y="1341438"/>
            <a:ext cx="8083550" cy="4751387"/>
          </a:xfrm>
        </p:spPr>
        <p:txBody>
          <a:bodyPr vert="horz" wrap="square" lIns="91440" tIns="45720" rIns="91440" bIns="45720" anchor="t"/>
          <a:p>
            <a:pPr eaLnBrk="1" hangingPunct="1">
              <a:lnSpc>
                <a:spcPct val="150000"/>
              </a:lnSpc>
              <a:buNone/>
            </a:pPr>
            <a:r>
              <a:rPr lang="en-US" altLang="zh-CN" sz="1800" dirty="0">
                <a:solidFill>
                  <a:srgbClr val="0000FF"/>
                </a:solidFill>
                <a:sym typeface="Wingdings" panose="05000000000000000000" pitchFamily="2" charset="2"/>
              </a:rPr>
              <a:t>  </a:t>
            </a:r>
            <a:r>
              <a:rPr lang="zh-CN" altLang="en-US" sz="3200" dirty="0">
                <a:ea typeface="隶书" panose="02010509060101010101" pitchFamily="49" charset="-122"/>
              </a:rPr>
              <a:t>教材</a:t>
            </a:r>
            <a:endParaRPr lang="zh-CN" altLang="en-US" sz="3200" dirty="0">
              <a:ea typeface="隶书" panose="02010509060101010101" pitchFamily="49" charset="-122"/>
            </a:endParaRPr>
          </a:p>
          <a:p>
            <a:pPr lvl="1" eaLnBrk="1" hangingPunct="1">
              <a:lnSpc>
                <a:spcPct val="150000"/>
              </a:lnSpc>
              <a:spcBef>
                <a:spcPct val="0"/>
              </a:spcBef>
            </a:pPr>
            <a:r>
              <a:rPr lang="zh-CN" altLang="en-US" dirty="0"/>
              <a:t>王珊</a:t>
            </a:r>
            <a:r>
              <a:rPr lang="en-US" altLang="zh-CN" dirty="0"/>
              <a:t>,</a:t>
            </a:r>
            <a:r>
              <a:rPr lang="zh-CN" altLang="en-US" dirty="0"/>
              <a:t>萨师煊</a:t>
            </a:r>
            <a:r>
              <a:rPr lang="en-US" altLang="zh-CN" dirty="0"/>
              <a:t>.</a:t>
            </a:r>
            <a:r>
              <a:rPr lang="zh-CN" altLang="en-US" dirty="0"/>
              <a:t>数据库系统概论（第</a:t>
            </a:r>
            <a:r>
              <a:rPr lang="en-US" altLang="zh-CN" dirty="0"/>
              <a:t>5</a:t>
            </a:r>
            <a:r>
              <a:rPr lang="zh-CN" altLang="en-US" dirty="0"/>
              <a:t>版）</a:t>
            </a:r>
            <a:r>
              <a:rPr lang="en-US" altLang="zh-CN" dirty="0"/>
              <a:t> .</a:t>
            </a:r>
            <a:r>
              <a:rPr lang="zh-CN" altLang="en-US" dirty="0"/>
              <a:t>北京</a:t>
            </a:r>
            <a:r>
              <a:rPr lang="en-US" altLang="zh-CN" dirty="0"/>
              <a:t>:</a:t>
            </a:r>
            <a:r>
              <a:rPr lang="zh-CN" altLang="en-US" dirty="0"/>
              <a:t>高等教育出版社，</a:t>
            </a:r>
            <a:r>
              <a:rPr lang="en-US" altLang="zh-CN" dirty="0"/>
              <a:t>2014.9 </a:t>
            </a:r>
            <a:endParaRPr lang="en-US" altLang="zh-CN" dirty="0"/>
          </a:p>
          <a:p>
            <a:pPr eaLnBrk="1" hangingPunct="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AutoShape 1029"/>
          <p:cNvSpPr/>
          <p:nvPr/>
        </p:nvSpPr>
        <p:spPr>
          <a:xfrm>
            <a:off x="3241675" y="5364163"/>
            <a:ext cx="1276350" cy="801687"/>
          </a:xfrm>
          <a:prstGeom prst="flowChartMagneticDisk">
            <a:avLst/>
          </a:prstGeom>
          <a:solidFill>
            <a:srgbClr val="FFFFFF"/>
          </a:solidFill>
          <a:ln w="9525" cap="flat" cmpd="sng">
            <a:solidFill>
              <a:srgbClr val="000000"/>
            </a:solidFill>
            <a:prstDash val="solid"/>
            <a:round/>
            <a:headEnd type="none" w="med" len="med"/>
            <a:tailEnd type="none" w="med" len="med"/>
          </a:ln>
        </p:spPr>
        <p:txBody>
          <a:bodyPr anchor="t"/>
          <a:p>
            <a:pPr algn="just" eaLnBrk="0" hangingPunct="0">
              <a:lnSpc>
                <a:spcPct val="96000"/>
              </a:lnSpc>
            </a:pPr>
            <a:r>
              <a:rPr lang="en-US" altLang="zh-CN" sz="2000" b="1" dirty="0">
                <a:solidFill>
                  <a:srgbClr val="FF3300"/>
                </a:solidFill>
                <a:latin typeface="Arial" panose="020B0604020202020204" pitchFamily="34" charset="0"/>
                <a:ea typeface="宋体" panose="02010600030101010101" pitchFamily="2" charset="-122"/>
              </a:rPr>
              <a:t>   </a:t>
            </a:r>
            <a:r>
              <a:rPr lang="zh-CN" altLang="en-US" sz="2000" b="1" dirty="0">
                <a:solidFill>
                  <a:srgbClr val="FF3300"/>
                </a:solidFill>
                <a:latin typeface="Arial" panose="020B0604020202020204" pitchFamily="34" charset="0"/>
                <a:ea typeface="宋体" panose="02010600030101010101" pitchFamily="2" charset="-122"/>
              </a:rPr>
              <a:t>数据库</a:t>
            </a:r>
            <a:endParaRPr lang="zh-CN" altLang="en-US" sz="2000" b="1" dirty="0">
              <a:solidFill>
                <a:srgbClr val="FF3300"/>
              </a:solidFill>
              <a:latin typeface="Arial" panose="020B0604020202020204" pitchFamily="34" charset="0"/>
              <a:ea typeface="宋体" panose="02010600030101010101" pitchFamily="2" charset="-122"/>
            </a:endParaRPr>
          </a:p>
        </p:txBody>
      </p:sp>
      <p:sp>
        <p:nvSpPr>
          <p:cNvPr id="41986" name="AutoShape 1030"/>
          <p:cNvSpPr/>
          <p:nvPr/>
        </p:nvSpPr>
        <p:spPr>
          <a:xfrm>
            <a:off x="2828925" y="1622425"/>
            <a:ext cx="2046288" cy="568325"/>
          </a:xfrm>
          <a:prstGeom prst="hexagon">
            <a:avLst>
              <a:gd name="adj" fmla="val 73761"/>
              <a:gd name="vf" fmla="val 115470"/>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r>
              <a:rPr lang="en-US" altLang="zh-CN" sz="2000" b="1" dirty="0">
                <a:solidFill>
                  <a:srgbClr val="FF3300"/>
                </a:solidFill>
                <a:latin typeface="Arial" panose="020B0604020202020204" pitchFamily="34" charset="0"/>
                <a:ea typeface="宋体" panose="02010600030101010101" pitchFamily="2" charset="-122"/>
              </a:rPr>
              <a:t> </a:t>
            </a:r>
            <a:r>
              <a:rPr lang="zh-CN" altLang="en-US" sz="2000" b="1" dirty="0">
                <a:solidFill>
                  <a:srgbClr val="FF3300"/>
                </a:solidFill>
                <a:latin typeface="Arial" panose="020B0604020202020204" pitchFamily="34" charset="0"/>
                <a:ea typeface="宋体" panose="02010600030101010101" pitchFamily="2" charset="-122"/>
              </a:rPr>
              <a:t>应用系统</a:t>
            </a:r>
            <a:endParaRPr lang="zh-CN" altLang="en-US" sz="2000" b="1" dirty="0">
              <a:solidFill>
                <a:srgbClr val="FF3300"/>
              </a:solidFill>
              <a:latin typeface="Arial" panose="020B0604020202020204" pitchFamily="34" charset="0"/>
              <a:ea typeface="宋体" panose="02010600030101010101" pitchFamily="2" charset="-122"/>
            </a:endParaRPr>
          </a:p>
        </p:txBody>
      </p:sp>
      <p:sp>
        <p:nvSpPr>
          <p:cNvPr id="41987" name="AutoShape 1031"/>
          <p:cNvSpPr/>
          <p:nvPr/>
        </p:nvSpPr>
        <p:spPr>
          <a:xfrm>
            <a:off x="2601913" y="2438400"/>
            <a:ext cx="2789237" cy="665163"/>
          </a:xfrm>
          <a:prstGeom prst="hexagon">
            <a:avLst>
              <a:gd name="adj" fmla="val 79228"/>
              <a:gd name="vf" fmla="val 115470"/>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r>
              <a:rPr lang="zh-CN" altLang="en-US" sz="2000" b="1" dirty="0">
                <a:latin typeface="Arial" panose="020B0604020202020204" pitchFamily="34" charset="0"/>
                <a:ea typeface="宋体" panose="02010600030101010101" pitchFamily="2" charset="-122"/>
              </a:rPr>
              <a:t>应用开发工具</a:t>
            </a:r>
            <a:endParaRPr lang="zh-CN" altLang="en-US" sz="2000" b="1" dirty="0">
              <a:latin typeface="Arial" panose="020B0604020202020204" pitchFamily="34" charset="0"/>
              <a:ea typeface="宋体" panose="02010600030101010101" pitchFamily="2" charset="-122"/>
            </a:endParaRPr>
          </a:p>
        </p:txBody>
      </p:sp>
      <p:sp>
        <p:nvSpPr>
          <p:cNvPr id="41988" name="AutoShape 1032"/>
          <p:cNvSpPr/>
          <p:nvPr/>
        </p:nvSpPr>
        <p:spPr>
          <a:xfrm>
            <a:off x="2738438" y="4322763"/>
            <a:ext cx="2309812" cy="738187"/>
          </a:xfrm>
          <a:prstGeom prst="hexagon">
            <a:avLst>
              <a:gd name="adj" fmla="val 64101"/>
              <a:gd name="vf" fmla="val 115470"/>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algn="just" eaLnBrk="0" hangingPunct="0">
              <a:lnSpc>
                <a:spcPct val="80000"/>
              </a:lnSpc>
            </a:pPr>
            <a:r>
              <a:rPr lang="en-US" altLang="zh-CN"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操作系统</a:t>
            </a:r>
            <a:endParaRPr lang="zh-CN" altLang="en-US" sz="2000" b="1" dirty="0">
              <a:latin typeface="Arial" panose="020B0604020202020204" pitchFamily="34" charset="0"/>
              <a:ea typeface="宋体" panose="02010600030101010101" pitchFamily="2" charset="-122"/>
            </a:endParaRPr>
          </a:p>
        </p:txBody>
      </p:sp>
      <p:sp>
        <p:nvSpPr>
          <p:cNvPr id="41989" name="AutoShape 1033"/>
          <p:cNvSpPr/>
          <p:nvPr/>
        </p:nvSpPr>
        <p:spPr>
          <a:xfrm>
            <a:off x="2330450" y="3346450"/>
            <a:ext cx="3094038" cy="738188"/>
          </a:xfrm>
          <a:prstGeom prst="hexagon">
            <a:avLst>
              <a:gd name="adj" fmla="val 83438"/>
              <a:gd name="vf" fmla="val 115470"/>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endParaRPr lang="en-US" altLang="zh-CN" sz="2000" b="1" dirty="0">
              <a:solidFill>
                <a:schemeClr val="accent2"/>
              </a:solidFill>
              <a:latin typeface="Arial" panose="020B0604020202020204" pitchFamily="34" charset="0"/>
              <a:ea typeface="宋体" panose="02010600030101010101" pitchFamily="2" charset="-122"/>
            </a:endParaRPr>
          </a:p>
          <a:p>
            <a:pPr algn="just" eaLnBrk="0" hangingPunct="0">
              <a:lnSpc>
                <a:spcPct val="80000"/>
              </a:lnSpc>
            </a:pPr>
            <a:r>
              <a:rPr lang="en-US" altLang="zh-CN" sz="2000" b="1" dirty="0">
                <a:solidFill>
                  <a:schemeClr val="accent2"/>
                </a:solidFill>
                <a:latin typeface="Arial" panose="020B0604020202020204" pitchFamily="34" charset="0"/>
                <a:ea typeface="宋体" panose="02010600030101010101" pitchFamily="2" charset="-122"/>
              </a:rPr>
              <a:t> </a:t>
            </a:r>
            <a:r>
              <a:rPr lang="zh-CN" altLang="en-US" sz="2000" b="1" dirty="0">
                <a:solidFill>
                  <a:srgbClr val="FF3300"/>
                </a:solidFill>
                <a:latin typeface="Arial" panose="020B0604020202020204" pitchFamily="34" charset="0"/>
                <a:ea typeface="宋体" panose="02010600030101010101" pitchFamily="2" charset="-122"/>
              </a:rPr>
              <a:t>数据库管理系统</a:t>
            </a:r>
            <a:endParaRPr lang="zh-CN" altLang="en-US" sz="2000" b="1" dirty="0">
              <a:solidFill>
                <a:srgbClr val="FF3300"/>
              </a:solidFill>
              <a:latin typeface="Arial" panose="020B0604020202020204" pitchFamily="34" charset="0"/>
              <a:ea typeface="宋体" panose="02010600030101010101" pitchFamily="2" charset="-122"/>
            </a:endParaRPr>
          </a:p>
        </p:txBody>
      </p:sp>
      <p:sp>
        <p:nvSpPr>
          <p:cNvPr id="41990" name="Line 1036"/>
          <p:cNvSpPr/>
          <p:nvPr/>
        </p:nvSpPr>
        <p:spPr>
          <a:xfrm flipH="1">
            <a:off x="5435600" y="3713163"/>
            <a:ext cx="388938" cy="4762"/>
          </a:xfrm>
          <a:prstGeom prst="line">
            <a:avLst/>
          </a:prstGeom>
          <a:ln w="6350" cap="flat" cmpd="sng">
            <a:solidFill>
              <a:srgbClr val="000000"/>
            </a:solidFill>
            <a:prstDash val="solid"/>
            <a:round/>
            <a:headEnd type="none" w="med" len="med"/>
            <a:tailEnd type="stealth" w="sm" len="sm"/>
          </a:ln>
        </p:spPr>
      </p:sp>
      <p:sp>
        <p:nvSpPr>
          <p:cNvPr id="41991" name="Line 1037"/>
          <p:cNvSpPr/>
          <p:nvPr/>
        </p:nvSpPr>
        <p:spPr>
          <a:xfrm>
            <a:off x="3852863" y="2224088"/>
            <a:ext cx="0" cy="228600"/>
          </a:xfrm>
          <a:prstGeom prst="line">
            <a:avLst/>
          </a:prstGeom>
          <a:ln w="6350" cap="flat" cmpd="sng">
            <a:solidFill>
              <a:srgbClr val="000000"/>
            </a:solidFill>
            <a:prstDash val="solid"/>
            <a:round/>
            <a:headEnd type="none" w="med" len="med"/>
            <a:tailEnd type="none" w="med" len="med"/>
          </a:ln>
        </p:spPr>
      </p:sp>
      <p:sp>
        <p:nvSpPr>
          <p:cNvPr id="41992" name="Line 1038"/>
          <p:cNvSpPr/>
          <p:nvPr/>
        </p:nvSpPr>
        <p:spPr>
          <a:xfrm>
            <a:off x="3852863" y="5060950"/>
            <a:ext cx="0" cy="301625"/>
          </a:xfrm>
          <a:prstGeom prst="line">
            <a:avLst/>
          </a:prstGeom>
          <a:ln w="6350" cap="flat" cmpd="sng">
            <a:solidFill>
              <a:srgbClr val="000000"/>
            </a:solidFill>
            <a:prstDash val="solid"/>
            <a:round/>
            <a:headEnd type="none" w="med" len="med"/>
            <a:tailEnd type="none" w="med" len="med"/>
          </a:ln>
        </p:spPr>
      </p:sp>
      <p:sp>
        <p:nvSpPr>
          <p:cNvPr id="41993" name="Line 1039"/>
          <p:cNvSpPr/>
          <p:nvPr/>
        </p:nvSpPr>
        <p:spPr>
          <a:xfrm>
            <a:off x="3852863" y="4084638"/>
            <a:ext cx="0" cy="241300"/>
          </a:xfrm>
          <a:prstGeom prst="line">
            <a:avLst/>
          </a:prstGeom>
          <a:ln w="6350" cap="flat" cmpd="sng">
            <a:solidFill>
              <a:srgbClr val="000000"/>
            </a:solidFill>
            <a:prstDash val="solid"/>
            <a:round/>
            <a:headEnd type="none" w="med" len="med"/>
            <a:tailEnd type="none" w="med" len="med"/>
          </a:ln>
        </p:spPr>
      </p:sp>
      <p:sp>
        <p:nvSpPr>
          <p:cNvPr id="41994" name="Line 1040"/>
          <p:cNvSpPr/>
          <p:nvPr/>
        </p:nvSpPr>
        <p:spPr>
          <a:xfrm flipH="1">
            <a:off x="3852863" y="3103563"/>
            <a:ext cx="0" cy="252412"/>
          </a:xfrm>
          <a:prstGeom prst="line">
            <a:avLst/>
          </a:prstGeom>
          <a:ln w="6350" cap="flat" cmpd="sng">
            <a:solidFill>
              <a:srgbClr val="000000"/>
            </a:solidFill>
            <a:prstDash val="solid"/>
            <a:round/>
            <a:headEnd type="none" w="med" len="med"/>
            <a:tailEnd type="none" w="med" len="med"/>
          </a:ln>
        </p:spPr>
      </p:sp>
      <p:sp>
        <p:nvSpPr>
          <p:cNvPr id="41995" name="Line 1041"/>
          <p:cNvSpPr/>
          <p:nvPr/>
        </p:nvSpPr>
        <p:spPr>
          <a:xfrm>
            <a:off x="2900363" y="1401763"/>
            <a:ext cx="231775" cy="304800"/>
          </a:xfrm>
          <a:prstGeom prst="line">
            <a:avLst/>
          </a:prstGeom>
          <a:ln w="6350" cap="flat" cmpd="sng">
            <a:solidFill>
              <a:srgbClr val="000000"/>
            </a:solidFill>
            <a:prstDash val="solid"/>
            <a:round/>
            <a:headEnd type="none" w="med" len="med"/>
            <a:tailEnd type="stealth" w="sm" len="sm"/>
          </a:ln>
        </p:spPr>
      </p:sp>
      <p:sp>
        <p:nvSpPr>
          <p:cNvPr id="41996" name="Line 1042"/>
          <p:cNvSpPr/>
          <p:nvPr/>
        </p:nvSpPr>
        <p:spPr>
          <a:xfrm flipH="1">
            <a:off x="4643438" y="1384300"/>
            <a:ext cx="519112" cy="377825"/>
          </a:xfrm>
          <a:prstGeom prst="line">
            <a:avLst/>
          </a:prstGeom>
          <a:ln w="6350" cap="flat" cmpd="sng">
            <a:solidFill>
              <a:srgbClr val="000000"/>
            </a:solidFill>
            <a:prstDash val="solid"/>
            <a:round/>
            <a:headEnd type="none" w="med" len="med"/>
            <a:tailEnd type="stealth" w="sm" len="sm"/>
          </a:ln>
        </p:spPr>
      </p:sp>
      <p:sp>
        <p:nvSpPr>
          <p:cNvPr id="41997" name="Line 1043"/>
          <p:cNvSpPr/>
          <p:nvPr/>
        </p:nvSpPr>
        <p:spPr>
          <a:xfrm>
            <a:off x="3841750" y="1355725"/>
            <a:ext cx="0" cy="252413"/>
          </a:xfrm>
          <a:prstGeom prst="line">
            <a:avLst/>
          </a:prstGeom>
          <a:ln w="6350" cap="flat" cmpd="sng">
            <a:solidFill>
              <a:srgbClr val="000000"/>
            </a:solidFill>
            <a:prstDash val="solid"/>
            <a:round/>
            <a:headEnd type="none" w="med" len="med"/>
            <a:tailEnd type="stealth" w="sm" len="sm"/>
          </a:ln>
        </p:spPr>
      </p:sp>
      <p:sp>
        <p:nvSpPr>
          <p:cNvPr id="41998" name="Rectangle 1044"/>
          <p:cNvSpPr/>
          <p:nvPr/>
        </p:nvSpPr>
        <p:spPr>
          <a:xfrm>
            <a:off x="5795963" y="3427413"/>
            <a:ext cx="1947862" cy="58102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algn="just" eaLnBrk="0" hangingPunct="0">
              <a:lnSpc>
                <a:spcPct val="80000"/>
              </a:lnSpc>
            </a:pPr>
            <a:r>
              <a:rPr lang="en-US" altLang="zh-CN" sz="2000" b="1" dirty="0">
                <a:latin typeface="Arial" panose="020B0604020202020204" pitchFamily="34" charset="0"/>
                <a:ea typeface="宋体" panose="02010600030101010101" pitchFamily="2" charset="-122"/>
              </a:rPr>
              <a:t>  </a:t>
            </a:r>
            <a:r>
              <a:rPr lang="zh-CN" altLang="en-US" sz="2000" b="1" dirty="0">
                <a:solidFill>
                  <a:srgbClr val="FF3300"/>
                </a:solidFill>
                <a:latin typeface="Arial" panose="020B0604020202020204" pitchFamily="34" charset="0"/>
                <a:ea typeface="宋体" panose="02010600030101010101" pitchFamily="2" charset="-122"/>
              </a:rPr>
              <a:t>数据库管理员</a:t>
            </a:r>
            <a:endParaRPr lang="zh-CN" altLang="en-US" sz="2000" b="1" dirty="0">
              <a:solidFill>
                <a:srgbClr val="FF3300"/>
              </a:solidFill>
              <a:latin typeface="Arial" panose="020B0604020202020204" pitchFamily="34" charset="0"/>
              <a:ea typeface="宋体" panose="02010600030101010101" pitchFamily="2" charset="-122"/>
            </a:endParaRPr>
          </a:p>
        </p:txBody>
      </p:sp>
      <p:sp>
        <p:nvSpPr>
          <p:cNvPr id="41999" name="Rectangle 1045"/>
          <p:cNvSpPr/>
          <p:nvPr/>
        </p:nvSpPr>
        <p:spPr>
          <a:xfrm>
            <a:off x="4859338" y="1031875"/>
            <a:ext cx="1001712" cy="442913"/>
          </a:xfrm>
          <a:prstGeom prst="rect">
            <a:avLst/>
          </a:prstGeom>
          <a:solidFill>
            <a:srgbClr val="FFFFFF"/>
          </a:solidFill>
          <a:ln w="9525" cap="flat" cmpd="sng">
            <a:solidFill>
              <a:srgbClr val="000000"/>
            </a:solidFill>
            <a:prstDash val="solid"/>
            <a:miter/>
            <a:headEnd type="none" w="med" len="med"/>
            <a:tailEnd type="none" w="med" len="med"/>
          </a:ln>
        </p:spPr>
        <p:txBody>
          <a:bodyPr anchor="t"/>
          <a:p>
            <a:pPr eaLnBrk="0" hangingPunct="0">
              <a:lnSpc>
                <a:spcPct val="80000"/>
              </a:lnSpc>
            </a:pPr>
            <a:r>
              <a:rPr lang="zh-CN" altLang="en-US" sz="2000" b="1" dirty="0">
                <a:latin typeface="Arial" panose="020B0604020202020204" pitchFamily="34" charset="0"/>
                <a:ea typeface="宋体" panose="02010600030101010101" pitchFamily="2" charset="-122"/>
              </a:rPr>
              <a:t>用户</a:t>
            </a:r>
            <a:endParaRPr lang="zh-CN" altLang="en-US" sz="2000" b="1" dirty="0">
              <a:latin typeface="Arial" panose="020B0604020202020204" pitchFamily="34" charset="0"/>
              <a:ea typeface="宋体" panose="02010600030101010101" pitchFamily="2" charset="-122"/>
            </a:endParaRPr>
          </a:p>
        </p:txBody>
      </p:sp>
      <p:sp>
        <p:nvSpPr>
          <p:cNvPr id="42000" name="Rectangle 1046"/>
          <p:cNvSpPr/>
          <p:nvPr/>
        </p:nvSpPr>
        <p:spPr>
          <a:xfrm>
            <a:off x="3409950" y="1011238"/>
            <a:ext cx="1000125" cy="46355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eaLnBrk="0" hangingPunct="0">
              <a:lnSpc>
                <a:spcPct val="80000"/>
              </a:lnSpc>
            </a:pPr>
            <a:r>
              <a:rPr lang="zh-CN" altLang="en-US" sz="2000" b="1" dirty="0">
                <a:latin typeface="Arial" panose="020B0604020202020204" pitchFamily="34" charset="0"/>
                <a:ea typeface="宋体" panose="02010600030101010101" pitchFamily="2" charset="-122"/>
              </a:rPr>
              <a:t>用户</a:t>
            </a:r>
            <a:endParaRPr lang="zh-CN" altLang="en-US" sz="2000" b="1" dirty="0">
              <a:latin typeface="Arial" panose="020B0604020202020204" pitchFamily="34" charset="0"/>
              <a:ea typeface="宋体" panose="02010600030101010101" pitchFamily="2" charset="-122"/>
            </a:endParaRPr>
          </a:p>
        </p:txBody>
      </p:sp>
      <p:sp>
        <p:nvSpPr>
          <p:cNvPr id="42001" name="Rectangle 1047"/>
          <p:cNvSpPr/>
          <p:nvPr/>
        </p:nvSpPr>
        <p:spPr>
          <a:xfrm>
            <a:off x="2257425" y="1004888"/>
            <a:ext cx="1000125" cy="46990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eaLnBrk="0" hangingPunct="0">
              <a:lnSpc>
                <a:spcPct val="80000"/>
              </a:lnSpc>
            </a:pPr>
            <a:r>
              <a:rPr lang="zh-CN" altLang="en-US" sz="2000" b="1" dirty="0">
                <a:latin typeface="Arial" panose="020B0604020202020204" pitchFamily="34" charset="0"/>
                <a:ea typeface="宋体" panose="02010600030101010101" pitchFamily="2" charset="-122"/>
              </a:rPr>
              <a:t>用户</a:t>
            </a:r>
            <a:endParaRPr lang="zh-CN" altLang="en-US" sz="2000" b="1" dirty="0">
              <a:latin typeface="Arial" panose="020B0604020202020204" pitchFamily="34" charset="0"/>
              <a:ea typeface="宋体" panose="02010600030101010101" pitchFamily="2" charset="-122"/>
            </a:endParaRPr>
          </a:p>
        </p:txBody>
      </p:sp>
      <p:sp>
        <p:nvSpPr>
          <p:cNvPr id="42002" name="Rectangle 1049"/>
          <p:cNvSpPr/>
          <p:nvPr/>
        </p:nvSpPr>
        <p:spPr>
          <a:xfrm>
            <a:off x="2484438" y="180975"/>
            <a:ext cx="4103687" cy="646113"/>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     </a:t>
            </a:r>
            <a:r>
              <a:rPr lang="zh-CN" altLang="en-US" sz="3600" b="1" dirty="0">
                <a:solidFill>
                  <a:schemeClr val="bg1"/>
                </a:solidFill>
                <a:latin typeface="Arial" panose="020B0604020202020204" pitchFamily="34" charset="0"/>
                <a:ea typeface="宋体" panose="02010600030101010101" pitchFamily="2" charset="-122"/>
              </a:rPr>
              <a:t>数据库系统</a:t>
            </a:r>
            <a:endParaRPr lang="zh-CN" altLang="en-US" sz="3600" b="1" dirty="0">
              <a:solidFill>
                <a:schemeClr val="bg1"/>
              </a:solidFill>
              <a:latin typeface="Arial" panose="020B0604020202020204" pitchFamily="34" charset="0"/>
              <a:ea typeface="宋体" panose="02010600030101010101" pitchFamily="2" charset="-122"/>
            </a:endParaRPr>
          </a:p>
        </p:txBody>
      </p:sp>
      <p:sp>
        <p:nvSpPr>
          <p:cNvPr id="42003" name="TextBox 23"/>
          <p:cNvSpPr txBox="1"/>
          <p:nvPr/>
        </p:nvSpPr>
        <p:spPr>
          <a:xfrm>
            <a:off x="4356100" y="960438"/>
            <a:ext cx="576263" cy="369887"/>
          </a:xfrm>
          <a:prstGeom prst="rect">
            <a:avLst/>
          </a:prstGeom>
          <a:noFill/>
          <a:ln w="9525">
            <a:noFill/>
          </a:ln>
        </p:spPr>
        <p:txBody>
          <a:bodyPr anchor="t">
            <a:spAutoFit/>
          </a:bodyPr>
          <a:p>
            <a:r>
              <a:rPr lang="en-US" altLang="zh-CN" b="1"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cxnSp>
        <p:nvCxnSpPr>
          <p:cNvPr id="42004" name="直接箭头连接符 25"/>
          <p:cNvCxnSpPr/>
          <p:nvPr/>
        </p:nvCxnSpPr>
        <p:spPr>
          <a:xfrm rot="10800000">
            <a:off x="4525963" y="5786438"/>
            <a:ext cx="2260600" cy="22225"/>
          </a:xfrm>
          <a:prstGeom prst="straightConnector1">
            <a:avLst/>
          </a:prstGeom>
          <a:ln w="9525" cap="flat" cmpd="sng">
            <a:solidFill>
              <a:schemeClr val="tx1"/>
            </a:solidFill>
            <a:prstDash val="solid"/>
            <a:round/>
            <a:headEnd type="none" w="med" len="med"/>
            <a:tailEnd type="arrow" w="med" len="med"/>
          </a:ln>
        </p:spPr>
      </p:cxnSp>
      <p:cxnSp>
        <p:nvCxnSpPr>
          <p:cNvPr id="42005" name="直接连接符 28"/>
          <p:cNvCxnSpPr>
            <a:endCxn id="41998" idx="2"/>
          </p:cNvCxnSpPr>
          <p:nvPr/>
        </p:nvCxnSpPr>
        <p:spPr>
          <a:xfrm rot="-5400000" flipV="1">
            <a:off x="5878513" y="4900613"/>
            <a:ext cx="1800225" cy="15875"/>
          </a:xfrm>
          <a:prstGeom prst="line">
            <a:avLst/>
          </a:prstGeom>
          <a:ln w="9525" cap="flat" cmpd="sng">
            <a:solidFill>
              <a:schemeClr val="tx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vert="horz" wrap="square" lIns="91440" tIns="45720" rIns="91440" bIns="45720" anchor="ctr"/>
          <a:p>
            <a:pPr eaLnBrk="1" hangingPunct="1"/>
            <a:r>
              <a:rPr lang="en-US" altLang="zh-CN" sz="3600" dirty="0"/>
              <a:t>1.1  </a:t>
            </a:r>
            <a:r>
              <a:rPr lang="zh-CN" altLang="en-US" sz="3600" dirty="0"/>
              <a:t>数据库系统概述</a:t>
            </a:r>
            <a:endParaRPr lang="zh-CN" altLang="en-US" sz="3600" dirty="0"/>
          </a:p>
        </p:txBody>
      </p:sp>
      <p:sp>
        <p:nvSpPr>
          <p:cNvPr id="43010" name="Rectangle 3"/>
          <p:cNvSpPr>
            <a:spLocks noGrp="1"/>
          </p:cNvSpPr>
          <p:nvPr>
            <p:ph idx="1"/>
          </p:nvPr>
        </p:nvSpPr>
        <p:spPr/>
        <p:txBody>
          <a:bodyPr vert="horz" wrap="square" lIns="91440" tIns="45720" rIns="91440" bIns="45720" anchor="t"/>
          <a:p>
            <a:pPr lvl="1" eaLnBrk="1" hangingPunct="1">
              <a:lnSpc>
                <a:spcPct val="140000"/>
              </a:lnSpc>
              <a:buNone/>
            </a:pPr>
            <a:r>
              <a:rPr lang="en-US" altLang="zh-CN" sz="2800" dirty="0"/>
              <a:t>    1.1.1 </a:t>
            </a:r>
            <a:r>
              <a:rPr lang="zh-CN" altLang="en-US" sz="2800" dirty="0"/>
              <a:t>四个基本概念</a:t>
            </a:r>
            <a:endParaRPr lang="zh-CN" altLang="en-US" sz="2800" dirty="0"/>
          </a:p>
          <a:p>
            <a:pPr lvl="1" eaLnBrk="1" hangingPunct="1">
              <a:lnSpc>
                <a:spcPct val="140000"/>
              </a:lnSpc>
              <a:buNone/>
            </a:pPr>
            <a:r>
              <a:rPr lang="zh-CN" altLang="en-US" sz="2800" dirty="0">
                <a:solidFill>
                  <a:srgbClr val="00B050"/>
                </a:solidFill>
              </a:rPr>
              <a:t>    </a:t>
            </a:r>
            <a:r>
              <a:rPr lang="en-US" altLang="zh-CN" sz="2800" dirty="0">
                <a:solidFill>
                  <a:srgbClr val="00B050"/>
                </a:solidFill>
              </a:rPr>
              <a:t>1.1.2 </a:t>
            </a:r>
            <a:r>
              <a:rPr lang="zh-CN" altLang="en-US" sz="2800" dirty="0">
                <a:solidFill>
                  <a:srgbClr val="00B050"/>
                </a:solidFill>
              </a:rPr>
              <a:t>数据管理技术的产生和发展</a:t>
            </a:r>
            <a:endParaRPr lang="zh-CN" altLang="en-US" sz="2800" dirty="0">
              <a:solidFill>
                <a:srgbClr val="00B050"/>
              </a:solidFill>
            </a:endParaRPr>
          </a:p>
          <a:p>
            <a:pPr lvl="1" eaLnBrk="1" hangingPunct="1">
              <a:lnSpc>
                <a:spcPct val="140000"/>
              </a:lnSpc>
              <a:buNone/>
            </a:pPr>
            <a:r>
              <a:rPr lang="zh-CN" altLang="en-US" sz="2800" dirty="0"/>
              <a:t>    </a:t>
            </a:r>
            <a:r>
              <a:rPr lang="en-US" altLang="zh-CN" sz="2800" dirty="0"/>
              <a:t>1.1.3 </a:t>
            </a:r>
            <a:r>
              <a:rPr lang="zh-CN" altLang="en-US" sz="2800" dirty="0"/>
              <a:t>数据库系统的特点 </a:t>
            </a:r>
            <a:endParaRPr lang="zh-CN" altLang="en-US" sz="3200" dirty="0">
              <a:solidFill>
                <a:schemeClr val="hlink"/>
              </a:solidFill>
            </a:endParaRPr>
          </a:p>
          <a:p>
            <a:pPr eaLnBrk="1" hangingPunct="1"/>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vert="horz" wrap="square" lIns="91440" tIns="45720" rIns="91440" bIns="45720" anchor="ctr"/>
          <a:p>
            <a:pPr eaLnBrk="1" hangingPunct="1"/>
            <a:r>
              <a:rPr lang="zh-CN" altLang="en-US" sz="3600" dirty="0"/>
              <a:t>数据管理技术的产生和发展</a:t>
            </a:r>
            <a:endParaRPr lang="zh-CN" altLang="en-US" sz="3600" dirty="0"/>
          </a:p>
        </p:txBody>
      </p:sp>
      <p:sp>
        <p:nvSpPr>
          <p:cNvPr id="45058" name="Rectangle 3"/>
          <p:cNvSpPr>
            <a:spLocks noGrp="1"/>
          </p:cNvSpPr>
          <p:nvPr>
            <p:ph idx="1"/>
          </p:nvPr>
        </p:nvSpPr>
        <p:spPr>
          <a:xfrm>
            <a:off x="762000" y="1098550"/>
            <a:ext cx="7772400" cy="5024438"/>
          </a:xfrm>
        </p:spPr>
        <p:txBody>
          <a:bodyPr vert="horz" wrap="square" lIns="91440" tIns="45720" rIns="91440" bIns="45720" anchor="t"/>
          <a:p>
            <a:pPr algn="just" eaLnBrk="1" hangingPunct="1"/>
            <a:r>
              <a:rPr lang="zh-CN" altLang="en-US" dirty="0"/>
              <a:t>什么是数据管理</a:t>
            </a:r>
            <a:endParaRPr lang="zh-CN" altLang="en-US" dirty="0"/>
          </a:p>
          <a:p>
            <a:pPr lvl="1" algn="just" eaLnBrk="1" hangingPunct="1">
              <a:lnSpc>
                <a:spcPct val="150000"/>
              </a:lnSpc>
            </a:pPr>
            <a:r>
              <a:rPr lang="zh-CN" altLang="en-US" dirty="0"/>
              <a:t>对数据进行分类、组织、编码、存储、检索和维护</a:t>
            </a:r>
            <a:endParaRPr lang="zh-CN" altLang="en-US" dirty="0"/>
          </a:p>
          <a:p>
            <a:pPr lvl="1" algn="just" eaLnBrk="1" hangingPunct="1">
              <a:lnSpc>
                <a:spcPct val="150000"/>
              </a:lnSpc>
            </a:pPr>
            <a:r>
              <a:rPr lang="zh-CN" altLang="en-US" dirty="0"/>
              <a:t>数据处理的中心问题</a:t>
            </a:r>
            <a:endParaRPr lang="zh-CN" altLang="en-US" dirty="0"/>
          </a:p>
          <a:p>
            <a:pPr algn="just" eaLnBrk="1" hangingPunct="1"/>
            <a:r>
              <a:rPr lang="zh-CN" altLang="en-US" dirty="0"/>
              <a:t>数据管理技术的发展过程</a:t>
            </a:r>
            <a:endParaRPr lang="zh-CN" altLang="en-US" dirty="0"/>
          </a:p>
          <a:p>
            <a:pPr lvl="1" algn="just" eaLnBrk="1" hangingPunct="1">
              <a:lnSpc>
                <a:spcPct val="160000"/>
              </a:lnSpc>
            </a:pPr>
            <a:r>
              <a:rPr lang="zh-CN" altLang="en-US" dirty="0"/>
              <a:t>人工管理阶段（</a:t>
            </a:r>
            <a:r>
              <a:rPr lang="en-US" altLang="zh-CN" dirty="0"/>
              <a:t>20</a:t>
            </a:r>
            <a:r>
              <a:rPr lang="zh-CN" altLang="en-US" dirty="0"/>
              <a:t>世纪</a:t>
            </a:r>
            <a:r>
              <a:rPr lang="en-US" altLang="zh-CN" dirty="0"/>
              <a:t>50</a:t>
            </a:r>
            <a:r>
              <a:rPr lang="zh-CN" altLang="en-US" dirty="0"/>
              <a:t>年代中之前）</a:t>
            </a:r>
            <a:endParaRPr lang="en-US" altLang="zh-CN" dirty="0"/>
          </a:p>
          <a:p>
            <a:pPr lvl="1" algn="just" eaLnBrk="1" hangingPunct="1">
              <a:lnSpc>
                <a:spcPct val="160000"/>
              </a:lnSpc>
            </a:pPr>
            <a:r>
              <a:rPr lang="zh-CN" altLang="en-US" dirty="0"/>
              <a:t>文件系统阶段（</a:t>
            </a:r>
            <a:r>
              <a:rPr lang="en-US" altLang="zh-CN" dirty="0"/>
              <a:t>20</a:t>
            </a:r>
            <a:r>
              <a:rPr lang="zh-CN" altLang="en-US" dirty="0"/>
              <a:t>世纪</a:t>
            </a:r>
            <a:r>
              <a:rPr lang="en-US" altLang="zh-CN" dirty="0"/>
              <a:t>50</a:t>
            </a:r>
            <a:r>
              <a:rPr lang="zh-CN" altLang="en-US" dirty="0"/>
              <a:t>年代末</a:t>
            </a:r>
            <a:r>
              <a:rPr lang="en-US" altLang="zh-CN" dirty="0"/>
              <a:t>--60</a:t>
            </a:r>
            <a:r>
              <a:rPr lang="zh-CN" altLang="en-US" dirty="0"/>
              <a:t>年代中）</a:t>
            </a:r>
            <a:endParaRPr lang="en-US" altLang="zh-CN" dirty="0"/>
          </a:p>
          <a:p>
            <a:pPr lvl="1" algn="just" eaLnBrk="1" hangingPunct="1">
              <a:lnSpc>
                <a:spcPct val="160000"/>
              </a:lnSpc>
            </a:pPr>
            <a:r>
              <a:rPr lang="zh-CN" altLang="en-US" dirty="0"/>
              <a:t>数据库系统阶段（</a:t>
            </a:r>
            <a:r>
              <a:rPr lang="en-US" altLang="zh-CN" dirty="0"/>
              <a:t>20</a:t>
            </a:r>
            <a:r>
              <a:rPr lang="zh-CN" altLang="en-US" dirty="0"/>
              <a:t>世纪</a:t>
            </a:r>
            <a:r>
              <a:rPr lang="en-US" altLang="zh-CN" dirty="0"/>
              <a:t>60</a:t>
            </a:r>
            <a:r>
              <a:rPr lang="zh-CN" altLang="en-US" dirty="0"/>
              <a:t>年代末</a:t>
            </a:r>
            <a:r>
              <a:rPr lang="en-US" altLang="zh-CN" dirty="0"/>
              <a:t>--</a:t>
            </a:r>
            <a:r>
              <a:rPr lang="zh-CN" altLang="en-US" dirty="0"/>
              <a:t>现在）</a:t>
            </a:r>
            <a:endParaRPr lang="en-US" altLang="zh-CN" dirty="0"/>
          </a:p>
          <a:p>
            <a:pPr algn="just" eaLnBrk="1" hangingPunct="1"/>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p:txBody>
          <a:bodyPr vert="horz" wrap="square" lIns="91440" tIns="45720" rIns="91440" bIns="45720" anchor="ctr"/>
          <a:p>
            <a:pPr eaLnBrk="1" hangingPunct="1"/>
            <a:r>
              <a:rPr lang="zh-CN" altLang="en-US" sz="3600" dirty="0"/>
              <a:t>数据管理技术的产生和发展（续）</a:t>
            </a:r>
            <a:endParaRPr lang="en-US" altLang="zh-CN" sz="3600" dirty="0"/>
          </a:p>
        </p:txBody>
      </p:sp>
      <p:sp>
        <p:nvSpPr>
          <p:cNvPr id="47106" name="Rectangle 3"/>
          <p:cNvSpPr>
            <a:spLocks noGrp="1"/>
          </p:cNvSpPr>
          <p:nvPr>
            <p:ph idx="1"/>
          </p:nvPr>
        </p:nvSpPr>
        <p:spPr>
          <a:xfrm>
            <a:off x="685800" y="1341438"/>
            <a:ext cx="7234238" cy="4538662"/>
          </a:xfrm>
        </p:spPr>
        <p:txBody>
          <a:bodyPr vert="horz" wrap="square" lIns="91440" tIns="45720" rIns="91440" bIns="45720" anchor="t"/>
          <a:p>
            <a:pPr algn="just" eaLnBrk="1" hangingPunct="1"/>
            <a:r>
              <a:rPr lang="zh-CN" altLang="en-US" dirty="0"/>
              <a:t>数据管理技术的发展动力</a:t>
            </a:r>
            <a:endParaRPr lang="zh-CN" altLang="en-US" dirty="0"/>
          </a:p>
          <a:p>
            <a:pPr lvl="1" algn="just" eaLnBrk="1" hangingPunct="1">
              <a:lnSpc>
                <a:spcPct val="150000"/>
              </a:lnSpc>
            </a:pPr>
            <a:r>
              <a:rPr lang="zh-CN" altLang="en-US" dirty="0"/>
              <a:t>应用需求的推动</a:t>
            </a:r>
            <a:endParaRPr lang="zh-CN" altLang="en-US" dirty="0"/>
          </a:p>
          <a:p>
            <a:pPr lvl="1" algn="just" eaLnBrk="1" hangingPunct="1">
              <a:lnSpc>
                <a:spcPct val="150000"/>
              </a:lnSpc>
            </a:pPr>
            <a:r>
              <a:rPr lang="zh-CN" altLang="en-US" dirty="0"/>
              <a:t>计算机硬件的发展</a:t>
            </a:r>
            <a:endParaRPr lang="zh-CN" altLang="en-US" dirty="0"/>
          </a:p>
          <a:p>
            <a:pPr lvl="1" algn="just" eaLnBrk="1" hangingPunct="1">
              <a:lnSpc>
                <a:spcPct val="150000"/>
              </a:lnSpc>
            </a:pPr>
            <a:r>
              <a:rPr lang="zh-CN" altLang="en-US" dirty="0"/>
              <a:t>计算机软件的发展</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91440" tIns="45720" rIns="91440" bIns="45720" anchor="ctr"/>
          <a:p>
            <a:pPr eaLnBrk="1" hangingPunct="1"/>
            <a:r>
              <a:rPr lang="en-US" altLang="zh-CN" sz="3600" dirty="0"/>
              <a:t>1.  </a:t>
            </a:r>
            <a:r>
              <a:rPr lang="zh-CN" altLang="en-US" sz="3600" dirty="0"/>
              <a:t>人工管理阶段</a:t>
            </a:r>
            <a:endParaRPr lang="zh-CN" altLang="en-US" sz="3600" dirty="0"/>
          </a:p>
        </p:txBody>
      </p:sp>
      <p:sp>
        <p:nvSpPr>
          <p:cNvPr id="49154" name="Rectangle 3"/>
          <p:cNvSpPr>
            <a:spLocks noGrp="1"/>
          </p:cNvSpPr>
          <p:nvPr>
            <p:ph idx="1"/>
          </p:nvPr>
        </p:nvSpPr>
        <p:spPr>
          <a:xfrm>
            <a:off x="555625" y="1098550"/>
            <a:ext cx="6896100" cy="5226050"/>
          </a:xfrm>
        </p:spPr>
        <p:txBody>
          <a:bodyPr vert="horz" wrap="square" lIns="91440" tIns="45720" rIns="91440" bIns="45720" anchor="t"/>
          <a:p>
            <a:pPr eaLnBrk="1" hangingPunct="1">
              <a:lnSpc>
                <a:spcPct val="130000"/>
              </a:lnSpc>
            </a:pPr>
            <a:r>
              <a:rPr lang="zh-CN" altLang="en-US" dirty="0"/>
              <a:t>时期</a:t>
            </a:r>
            <a:endParaRPr lang="zh-CN" altLang="en-US" dirty="0"/>
          </a:p>
          <a:p>
            <a:pPr lvl="1" eaLnBrk="1" hangingPunct="1">
              <a:lnSpc>
                <a:spcPct val="130000"/>
              </a:lnSpc>
            </a:pPr>
            <a:r>
              <a:rPr lang="en-US" altLang="zh-CN" dirty="0"/>
              <a:t>20</a:t>
            </a:r>
            <a:r>
              <a:rPr lang="zh-CN" altLang="en-US" dirty="0"/>
              <a:t>世纪</a:t>
            </a:r>
            <a:r>
              <a:rPr lang="en-US" altLang="zh-CN" dirty="0"/>
              <a:t>50</a:t>
            </a:r>
            <a:r>
              <a:rPr lang="zh-CN" altLang="en-US" dirty="0"/>
              <a:t>年代中之前</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a:t>应用背景	科学计算	</a:t>
            </a:r>
            <a:endParaRPr lang="zh-CN" altLang="en-US" dirty="0"/>
          </a:p>
          <a:p>
            <a:pPr lvl="1" eaLnBrk="1" hangingPunct="1">
              <a:lnSpc>
                <a:spcPct val="130000"/>
              </a:lnSpc>
            </a:pPr>
            <a:r>
              <a:rPr lang="zh-CN" altLang="en-US" dirty="0"/>
              <a:t>硬件背景	无直接存取存储设备</a:t>
            </a:r>
            <a:endParaRPr lang="zh-CN" altLang="en-US" dirty="0"/>
          </a:p>
          <a:p>
            <a:pPr lvl="1" eaLnBrk="1" hangingPunct="1">
              <a:lnSpc>
                <a:spcPct val="130000"/>
              </a:lnSpc>
            </a:pPr>
            <a:r>
              <a:rPr lang="zh-CN" altLang="en-US" dirty="0"/>
              <a:t>软件背景	没有操作系统	</a:t>
            </a:r>
            <a:endParaRPr lang="zh-CN" altLang="en-US" dirty="0"/>
          </a:p>
          <a:p>
            <a:pPr lvl="1" eaLnBrk="1" hangingPunct="1">
              <a:lnSpc>
                <a:spcPct val="130000"/>
              </a:lnSpc>
            </a:pPr>
            <a:r>
              <a:rPr lang="zh-CN" altLang="en-US" dirty="0"/>
              <a:t>处理方式	批处理	</a:t>
            </a:r>
            <a:endParaRPr lang="zh-CN" altLang="en-US" dirty="0"/>
          </a:p>
          <a:p>
            <a:pPr lvl="1" eaLnBrk="1" hangingPunct="1"/>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vert="horz" wrap="square" lIns="91440" tIns="45720" rIns="91440" bIns="45720" anchor="ctr"/>
          <a:p>
            <a:pPr eaLnBrk="1" hangingPunct="1"/>
            <a:r>
              <a:rPr lang="zh-CN" altLang="en-US" sz="3600" dirty="0"/>
              <a:t>人工管理阶段（续）</a:t>
            </a:r>
            <a:endParaRPr lang="en-US" altLang="zh-CN" sz="3600" dirty="0"/>
          </a:p>
        </p:txBody>
      </p:sp>
      <p:sp>
        <p:nvSpPr>
          <p:cNvPr id="51202" name="Rectangle 3"/>
          <p:cNvSpPr>
            <a:spLocks noGrp="1"/>
          </p:cNvSpPr>
          <p:nvPr>
            <p:ph idx="1"/>
          </p:nvPr>
        </p:nvSpPr>
        <p:spPr/>
        <p:txBody>
          <a:bodyPr vert="horz" wrap="square" lIns="91440" tIns="45720" rIns="91440" bIns="45720" anchor="t"/>
          <a:p>
            <a:pPr eaLnBrk="1" hangingPunct="1"/>
            <a:r>
              <a:rPr lang="zh-CN" altLang="en-US" dirty="0"/>
              <a:t>特点</a:t>
            </a:r>
            <a:endParaRPr lang="zh-CN" altLang="en-US" dirty="0"/>
          </a:p>
          <a:p>
            <a:pPr marL="819150" lvl="1" algn="just" eaLnBrk="1" hangingPunct="1">
              <a:lnSpc>
                <a:spcPct val="140000"/>
              </a:lnSpc>
            </a:pPr>
            <a:r>
              <a:rPr lang="zh-CN" altLang="en-US" dirty="0"/>
              <a:t>数据的管理者：用户（程序员），数据不保存</a:t>
            </a:r>
            <a:endParaRPr lang="zh-CN" altLang="en-US" dirty="0"/>
          </a:p>
          <a:p>
            <a:pPr marL="819150" lvl="1" eaLnBrk="1" hangingPunct="1">
              <a:lnSpc>
                <a:spcPct val="140000"/>
              </a:lnSpc>
            </a:pPr>
            <a:r>
              <a:rPr lang="zh-CN" altLang="en-US" dirty="0"/>
              <a:t>数据面向的对象：某一应用程序   </a:t>
            </a:r>
            <a:endParaRPr lang="zh-CN" altLang="en-US" dirty="0"/>
          </a:p>
          <a:p>
            <a:pPr marL="819150" lvl="1" eaLnBrk="1" hangingPunct="1">
              <a:lnSpc>
                <a:spcPct val="140000"/>
              </a:lnSpc>
            </a:pPr>
            <a:r>
              <a:rPr lang="zh-CN" altLang="en-US" dirty="0"/>
              <a:t>数据的共享程度：无共享、冗余度极大</a:t>
            </a:r>
            <a:endParaRPr lang="zh-CN" altLang="en-US" dirty="0"/>
          </a:p>
          <a:p>
            <a:pPr marL="819150" lvl="1" eaLnBrk="1" hangingPunct="1">
              <a:lnSpc>
                <a:spcPct val="140000"/>
              </a:lnSpc>
            </a:pPr>
            <a:r>
              <a:rPr lang="zh-CN" altLang="en-US" dirty="0"/>
              <a:t>数据的独立性：不独立，完全依赖于程序</a:t>
            </a:r>
            <a:endParaRPr lang="zh-CN" altLang="en-US" dirty="0"/>
          </a:p>
          <a:p>
            <a:pPr marL="819150" lvl="1" eaLnBrk="1" hangingPunct="1">
              <a:lnSpc>
                <a:spcPct val="140000"/>
              </a:lnSpc>
            </a:pPr>
            <a:r>
              <a:rPr lang="zh-CN" altLang="en-US" dirty="0"/>
              <a:t>数据的结构化：无结构</a:t>
            </a:r>
            <a:endParaRPr lang="zh-CN" altLang="en-US" dirty="0"/>
          </a:p>
          <a:p>
            <a:pPr marL="819150" lvl="1" eaLnBrk="1" hangingPunct="1">
              <a:lnSpc>
                <a:spcPct val="140000"/>
              </a:lnSpc>
            </a:pPr>
            <a:r>
              <a:rPr lang="zh-CN" altLang="en-US" dirty="0"/>
              <a:t>数据控制能力：应用程序自己控制</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107950" y="-39687"/>
            <a:ext cx="9144000" cy="1138237"/>
          </a:xfrm>
        </p:spPr>
        <p:txBody>
          <a:bodyPr vert="horz" wrap="square" lIns="91440" tIns="45720" rIns="91440" bIns="45720" anchor="ctr"/>
          <a:p>
            <a:pPr eaLnBrk="1" hangingPunct="1"/>
            <a:r>
              <a:rPr lang="zh-CN" altLang="en-US" sz="3600" dirty="0"/>
              <a:t>应用程序与数据的对应关系（人工管理阶段）</a:t>
            </a:r>
            <a:endParaRPr lang="en-US" altLang="zh-CN" sz="3600" dirty="0"/>
          </a:p>
        </p:txBody>
      </p:sp>
      <p:sp>
        <p:nvSpPr>
          <p:cNvPr id="53250" name="Rectangle 3"/>
          <p:cNvSpPr>
            <a:spLocks noGrp="1"/>
          </p:cNvSpPr>
          <p:nvPr>
            <p:ph idx="1"/>
          </p:nvPr>
        </p:nvSpPr>
        <p:spPr/>
        <p:txBody>
          <a:bodyPr vert="horz" wrap="square" lIns="91440" tIns="45720" rIns="91440" bIns="45720" anchor="t"/>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buNone/>
            </a:pPr>
            <a:r>
              <a:rPr lang="en-US" altLang="zh-CN" dirty="0">
                <a:sym typeface="Webdings" panose="05030102010509060703" pitchFamily="18" charset="2"/>
              </a:rPr>
              <a:t>  </a:t>
            </a:r>
            <a:endParaRPr lang="en-US" altLang="zh-CN" dirty="0">
              <a:sym typeface="Webdings" panose="05030102010509060703" pitchFamily="18" charset="2"/>
            </a:endParaRPr>
          </a:p>
        </p:txBody>
      </p:sp>
      <p:grpSp>
        <p:nvGrpSpPr>
          <p:cNvPr id="53251" name="Group 4"/>
          <p:cNvGrpSpPr/>
          <p:nvPr/>
        </p:nvGrpSpPr>
        <p:grpSpPr>
          <a:xfrm>
            <a:off x="1835150" y="2133600"/>
            <a:ext cx="5105400" cy="3048000"/>
            <a:chOff x="1632" y="1248"/>
            <a:chExt cx="3216" cy="1920"/>
          </a:xfrm>
        </p:grpSpPr>
        <p:grpSp>
          <p:nvGrpSpPr>
            <p:cNvPr id="53252" name="Group 5"/>
            <p:cNvGrpSpPr/>
            <p:nvPr/>
          </p:nvGrpSpPr>
          <p:grpSpPr>
            <a:xfrm>
              <a:off x="1632" y="1248"/>
              <a:ext cx="3168" cy="816"/>
              <a:chOff x="2854" y="10353"/>
              <a:chExt cx="3570" cy="1256"/>
            </a:xfrm>
          </p:grpSpPr>
          <p:sp>
            <p:nvSpPr>
              <p:cNvPr id="53253" name="Text Box 6"/>
              <p:cNvSpPr txBox="1"/>
              <p:nvPr/>
            </p:nvSpPr>
            <p:spPr>
              <a:xfrm>
                <a:off x="2854" y="10353"/>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应用程序</a:t>
                </a:r>
                <a:r>
                  <a:rPr lang="en-US" altLang="zh-CN" sz="2400" b="1" dirty="0">
                    <a:latin typeface="Arial" panose="020B0604020202020204" pitchFamily="34" charset="0"/>
                    <a:ea typeface="宋体" panose="02010600030101010101" pitchFamily="2" charset="-122"/>
                  </a:rPr>
                  <a:t>1</a:t>
                </a:r>
                <a:endParaRPr lang="en-US" altLang="zh-CN" sz="2800" b="1" dirty="0">
                  <a:latin typeface="Arial" panose="020B0604020202020204" pitchFamily="34" charset="0"/>
                  <a:ea typeface="宋体" panose="02010600030101010101" pitchFamily="2" charset="-122"/>
                </a:endParaRPr>
              </a:p>
            </p:txBody>
          </p:sp>
          <p:sp>
            <p:nvSpPr>
              <p:cNvPr id="53254" name="Text Box 7"/>
              <p:cNvSpPr txBox="1"/>
              <p:nvPr/>
            </p:nvSpPr>
            <p:spPr>
              <a:xfrm>
                <a:off x="5269" y="10353"/>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数据集</a:t>
                </a:r>
                <a:r>
                  <a:rPr lang="en-US" altLang="zh-CN" sz="2400" b="1" dirty="0">
                    <a:latin typeface="Arial" panose="020B0604020202020204" pitchFamily="34"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sp>
            <p:nvSpPr>
              <p:cNvPr id="53255" name="Line 8"/>
              <p:cNvSpPr/>
              <p:nvPr/>
            </p:nvSpPr>
            <p:spPr>
              <a:xfrm>
                <a:off x="4114" y="10667"/>
                <a:ext cx="1155" cy="0"/>
              </a:xfrm>
              <a:prstGeom prst="line">
                <a:avLst/>
              </a:prstGeom>
              <a:ln w="9525" cap="flat" cmpd="sng">
                <a:solidFill>
                  <a:srgbClr val="000000"/>
                </a:solidFill>
                <a:prstDash val="solid"/>
                <a:round/>
                <a:headEnd type="none" w="med" len="med"/>
                <a:tailEnd type="none" w="med" len="med"/>
              </a:ln>
            </p:spPr>
          </p:sp>
          <p:sp>
            <p:nvSpPr>
              <p:cNvPr id="53256" name="Text Box 9"/>
              <p:cNvSpPr txBox="1"/>
              <p:nvPr/>
            </p:nvSpPr>
            <p:spPr>
              <a:xfrm>
                <a:off x="2854" y="11138"/>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r>
                  <a:rPr lang="zh-CN" altLang="en-US" sz="2400" b="1" dirty="0">
                    <a:latin typeface="Arial" panose="020B0604020202020204" pitchFamily="34" charset="0"/>
                    <a:ea typeface="宋体" panose="02010600030101010101" pitchFamily="2" charset="-122"/>
                  </a:rPr>
                  <a:t>应用程序</a:t>
                </a:r>
                <a:r>
                  <a:rPr lang="en-US" altLang="zh-CN" sz="2400" b="1" dirty="0">
                    <a:latin typeface="Arial" panose="020B0604020202020204" pitchFamily="34" charset="0"/>
                    <a:ea typeface="宋体" panose="02010600030101010101" pitchFamily="2" charset="-122"/>
                  </a:rPr>
                  <a:t>2</a:t>
                </a:r>
                <a:endParaRPr lang="en-US" altLang="zh-CN" sz="1000" b="1" dirty="0">
                  <a:latin typeface="Arial" panose="020B0604020202020204" pitchFamily="34" charset="0"/>
                  <a:ea typeface="宋体" panose="02010600030101010101" pitchFamily="2" charset="-122"/>
                </a:endParaRPr>
              </a:p>
            </p:txBody>
          </p:sp>
          <p:sp>
            <p:nvSpPr>
              <p:cNvPr id="53257" name="Text Box 10"/>
              <p:cNvSpPr txBox="1"/>
              <p:nvPr/>
            </p:nvSpPr>
            <p:spPr>
              <a:xfrm>
                <a:off x="5269" y="11138"/>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数据集</a:t>
                </a:r>
                <a:r>
                  <a:rPr lang="en-US" altLang="zh-CN" sz="2400" b="1" dirty="0">
                    <a:latin typeface="Arial" panose="020B0604020202020204" pitchFamily="34"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53258" name="Line 11"/>
              <p:cNvSpPr/>
              <p:nvPr/>
            </p:nvSpPr>
            <p:spPr>
              <a:xfrm>
                <a:off x="4114" y="11452"/>
                <a:ext cx="1155" cy="0"/>
              </a:xfrm>
              <a:prstGeom prst="line">
                <a:avLst/>
              </a:prstGeom>
              <a:ln w="9525" cap="flat" cmpd="sng">
                <a:solidFill>
                  <a:srgbClr val="000000"/>
                </a:solidFill>
                <a:prstDash val="solid"/>
                <a:round/>
                <a:headEnd type="none" w="med" len="med"/>
                <a:tailEnd type="none" w="med" len="med"/>
              </a:ln>
            </p:spPr>
          </p:sp>
        </p:grpSp>
        <p:grpSp>
          <p:nvGrpSpPr>
            <p:cNvPr id="53259" name="Group 12"/>
            <p:cNvGrpSpPr/>
            <p:nvPr/>
          </p:nvGrpSpPr>
          <p:grpSpPr>
            <a:xfrm>
              <a:off x="1632" y="2832"/>
              <a:ext cx="3216" cy="336"/>
              <a:chOff x="2854" y="13022"/>
              <a:chExt cx="3570" cy="471"/>
            </a:xfrm>
          </p:grpSpPr>
          <p:sp>
            <p:nvSpPr>
              <p:cNvPr id="53260" name="Text Box 13"/>
              <p:cNvSpPr txBox="1"/>
              <p:nvPr/>
            </p:nvSpPr>
            <p:spPr>
              <a:xfrm>
                <a:off x="2854" y="13022"/>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应用程序</a:t>
                </a:r>
                <a:r>
                  <a:rPr lang="en-US" altLang="zh-CN" sz="2400" b="1" dirty="0">
                    <a:latin typeface="Arial" panose="020B0604020202020204" pitchFamily="34" charset="0"/>
                    <a:ea typeface="宋体" panose="02010600030101010101" pitchFamily="2" charset="-122"/>
                  </a:rPr>
                  <a:t>n</a:t>
                </a:r>
                <a:endParaRPr lang="zh-CN" altLang="en-US" sz="2400" b="1" dirty="0">
                  <a:latin typeface="Arial" panose="020B0604020202020204" pitchFamily="34" charset="0"/>
                  <a:ea typeface="宋体" panose="02010600030101010101" pitchFamily="2" charset="-122"/>
                </a:endParaRPr>
              </a:p>
            </p:txBody>
          </p:sp>
          <p:sp>
            <p:nvSpPr>
              <p:cNvPr id="53261" name="Text Box 14"/>
              <p:cNvSpPr txBox="1"/>
              <p:nvPr/>
            </p:nvSpPr>
            <p:spPr>
              <a:xfrm>
                <a:off x="5269" y="13022"/>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数据集</a:t>
                </a:r>
                <a:r>
                  <a:rPr lang="en-US" altLang="zh-CN" sz="2400" b="1" dirty="0">
                    <a:latin typeface="Arial" panose="020B0604020202020204" pitchFamily="34" charset="0"/>
                    <a:ea typeface="宋体" panose="02010600030101010101" pitchFamily="2" charset="-122"/>
                  </a:rPr>
                  <a:t>n</a:t>
                </a:r>
                <a:endParaRPr lang="en-US" altLang="zh-CN" sz="2400" b="1" dirty="0">
                  <a:latin typeface="Arial" panose="020B0604020202020204" pitchFamily="34" charset="0"/>
                  <a:ea typeface="宋体" panose="02010600030101010101" pitchFamily="2" charset="-122"/>
                </a:endParaRPr>
              </a:p>
            </p:txBody>
          </p:sp>
          <p:sp>
            <p:nvSpPr>
              <p:cNvPr id="53262" name="Line 15"/>
              <p:cNvSpPr/>
              <p:nvPr/>
            </p:nvSpPr>
            <p:spPr>
              <a:xfrm>
                <a:off x="4114" y="13336"/>
                <a:ext cx="1155" cy="0"/>
              </a:xfrm>
              <a:prstGeom prst="line">
                <a:avLst/>
              </a:prstGeom>
              <a:ln w="9525" cap="flat" cmpd="sng">
                <a:solidFill>
                  <a:srgbClr val="000000"/>
                </a:solidFill>
                <a:prstDash val="solid"/>
                <a:round/>
                <a:headEnd type="none" w="med" len="med"/>
                <a:tailEnd type="none" w="med" len="med"/>
              </a:ln>
            </p:spPr>
          </p:sp>
        </p:grpSp>
        <p:sp>
          <p:nvSpPr>
            <p:cNvPr id="53263" name="Text Box 16"/>
            <p:cNvSpPr txBox="1"/>
            <p:nvPr/>
          </p:nvSpPr>
          <p:spPr>
            <a:xfrm>
              <a:off x="2062" y="2304"/>
              <a:ext cx="310" cy="384"/>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53264" name="Text Box 17"/>
            <p:cNvSpPr txBox="1"/>
            <p:nvPr/>
          </p:nvSpPr>
          <p:spPr>
            <a:xfrm>
              <a:off x="4126" y="2304"/>
              <a:ext cx="310" cy="384"/>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grpSp>
      <p:sp>
        <p:nvSpPr>
          <p:cNvPr id="53265" name="Text Box 19"/>
          <p:cNvSpPr txBox="1"/>
          <p:nvPr/>
        </p:nvSpPr>
        <p:spPr>
          <a:xfrm>
            <a:off x="2249488" y="5734050"/>
            <a:ext cx="4960937" cy="369888"/>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人工管理阶段 应用程序与数据之间的对应关系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文件系统阶段</a:t>
            </a:r>
            <a:endParaRPr lang="zh-CN" altLang="en-US" sz="3600" dirty="0"/>
          </a:p>
        </p:txBody>
      </p:sp>
      <p:sp>
        <p:nvSpPr>
          <p:cNvPr id="55298" name="Rectangle 3"/>
          <p:cNvSpPr>
            <a:spLocks noGrp="1"/>
          </p:cNvSpPr>
          <p:nvPr>
            <p:ph idx="1"/>
          </p:nvPr>
        </p:nvSpPr>
        <p:spPr>
          <a:xfrm>
            <a:off x="457200" y="1098550"/>
            <a:ext cx="8229600" cy="5095875"/>
          </a:xfrm>
        </p:spPr>
        <p:txBody>
          <a:bodyPr vert="horz" wrap="square" lIns="91440" tIns="45720" rIns="91440" bIns="45720" anchor="t"/>
          <a:p>
            <a:pPr eaLnBrk="1" hangingPunct="1">
              <a:lnSpc>
                <a:spcPct val="130000"/>
              </a:lnSpc>
            </a:pPr>
            <a:r>
              <a:rPr lang="zh-CN" altLang="en-US" dirty="0"/>
              <a:t>时期</a:t>
            </a:r>
            <a:endParaRPr lang="zh-CN" altLang="en-US" dirty="0"/>
          </a:p>
          <a:p>
            <a:pPr lvl="1" eaLnBrk="1" hangingPunct="1">
              <a:lnSpc>
                <a:spcPct val="130000"/>
              </a:lnSpc>
            </a:pPr>
            <a:r>
              <a:rPr lang="en-US" altLang="zh-CN" dirty="0"/>
              <a:t>20</a:t>
            </a:r>
            <a:r>
              <a:rPr lang="zh-CN" altLang="en-US" dirty="0"/>
              <a:t>世纪</a:t>
            </a:r>
            <a:r>
              <a:rPr lang="en-US" altLang="zh-CN" dirty="0"/>
              <a:t>50</a:t>
            </a:r>
            <a:r>
              <a:rPr lang="zh-CN" altLang="en-US" dirty="0"/>
              <a:t>年代末</a:t>
            </a:r>
            <a:r>
              <a:rPr lang="en-US" altLang="zh-CN" dirty="0"/>
              <a:t>--60</a:t>
            </a:r>
            <a:r>
              <a:rPr lang="zh-CN" altLang="en-US" dirty="0"/>
              <a:t>年代中</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a:t>应用背景	科学计算、数据管理	</a:t>
            </a:r>
            <a:endParaRPr lang="zh-CN" altLang="en-US" dirty="0"/>
          </a:p>
          <a:p>
            <a:pPr lvl="1" eaLnBrk="1" hangingPunct="1">
              <a:lnSpc>
                <a:spcPct val="130000"/>
              </a:lnSpc>
            </a:pPr>
            <a:r>
              <a:rPr lang="zh-CN" altLang="en-US" dirty="0"/>
              <a:t>硬件背景	磁盘、磁鼓	</a:t>
            </a:r>
            <a:endParaRPr lang="zh-CN" altLang="en-US" dirty="0"/>
          </a:p>
          <a:p>
            <a:pPr lvl="1" eaLnBrk="1" hangingPunct="1">
              <a:lnSpc>
                <a:spcPct val="130000"/>
              </a:lnSpc>
            </a:pPr>
            <a:r>
              <a:rPr lang="zh-CN" altLang="en-US" dirty="0"/>
              <a:t>软件背景	有文件系统	</a:t>
            </a:r>
            <a:endParaRPr lang="zh-CN" altLang="en-US" dirty="0"/>
          </a:p>
          <a:p>
            <a:pPr lvl="1" eaLnBrk="1" hangingPunct="1">
              <a:lnSpc>
                <a:spcPct val="130000"/>
              </a:lnSpc>
            </a:pPr>
            <a:r>
              <a:rPr lang="zh-CN" altLang="en-US" dirty="0"/>
              <a:t>处理方式	联机实时处理、批处理	</a:t>
            </a:r>
            <a:endParaRPr lang="zh-CN" altLang="en-US" dirty="0"/>
          </a:p>
          <a:p>
            <a:pPr eaLnBrk="1" hangingPunct="1"/>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vert="horz" wrap="square" lIns="91440" tIns="45720" rIns="91440" bIns="45720" anchor="ctr"/>
          <a:p>
            <a:pPr eaLnBrk="1" hangingPunct="1"/>
            <a:r>
              <a:rPr lang="zh-CN" altLang="en-US" sz="3600" dirty="0"/>
              <a:t>文件系统阶段（续）</a:t>
            </a:r>
            <a:endParaRPr lang="en-US" altLang="zh-CN" sz="3600" dirty="0"/>
          </a:p>
        </p:txBody>
      </p:sp>
      <p:sp>
        <p:nvSpPr>
          <p:cNvPr id="38915" name="Rectangle 4"/>
          <p:cNvSpPr>
            <a:spLocks noChangeArrowheads="1"/>
          </p:cNvSpPr>
          <p:nvPr/>
        </p:nvSpPr>
        <p:spPr bwMode="auto">
          <a:xfrm>
            <a:off x="755650" y="1268413"/>
            <a:ext cx="8007350" cy="4675188"/>
          </a:xfrm>
          <a:prstGeom prst="rect">
            <a:avLst/>
          </a:prstGeom>
          <a:noFill/>
          <a:ln w="9525">
            <a:noFill/>
            <a:miter lim="800000"/>
          </a:ln>
        </p:spPr>
        <p:txBody>
          <a:bodyPr/>
          <a:lstStyle/>
          <a:p>
            <a:pPr marL="342900" marR="0" lvl="0" indent="-34290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特点</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数据的管理者：文件系统，数据可长期保存</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数据面向的对象：某一应用   </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数据的共享程度：共享性差、冗余度大</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数据的结构化：记录内有结构，整体无结构</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数据的独立性：独立性差</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数据控制能力：应用程序自己控制</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44463" y="-100012"/>
            <a:ext cx="9036050" cy="1143000"/>
          </a:xfrm>
        </p:spPr>
        <p:txBody>
          <a:bodyPr vert="horz" wrap="square" lIns="91440" tIns="45720" rIns="91440" bIns="45720" anchor="ctr"/>
          <a:p>
            <a:pPr eaLnBrk="1" hangingPunct="1"/>
            <a:r>
              <a:rPr lang="zh-CN" altLang="en-US" sz="3600" dirty="0"/>
              <a:t>应用程序与数据的对应关系（文件系统阶段）</a:t>
            </a:r>
            <a:endParaRPr lang="en-US" altLang="zh-CN" sz="3600" dirty="0"/>
          </a:p>
        </p:txBody>
      </p:sp>
      <p:grpSp>
        <p:nvGrpSpPr>
          <p:cNvPr id="59394" name="Group 26"/>
          <p:cNvGrpSpPr/>
          <p:nvPr/>
        </p:nvGrpSpPr>
        <p:grpSpPr>
          <a:xfrm>
            <a:off x="2051050" y="1628775"/>
            <a:ext cx="4608513" cy="3313113"/>
            <a:chOff x="1292" y="1389"/>
            <a:chExt cx="2903" cy="2087"/>
          </a:xfrm>
        </p:grpSpPr>
        <p:sp>
          <p:nvSpPr>
            <p:cNvPr id="59395" name="Text Box 5"/>
            <p:cNvSpPr txBox="1"/>
            <p:nvPr/>
          </p:nvSpPr>
          <p:spPr>
            <a:xfrm>
              <a:off x="1292" y="1389"/>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应用程序１</a:t>
              </a:r>
              <a:endParaRPr lang="zh-CN" altLang="en-US" sz="2000" b="1" dirty="0">
                <a:latin typeface="Arial" panose="020B0604020202020204" pitchFamily="34" charset="0"/>
                <a:ea typeface="宋体" panose="02010600030101010101" pitchFamily="2" charset="-122"/>
              </a:endParaRPr>
            </a:p>
          </p:txBody>
        </p:sp>
        <p:sp>
          <p:nvSpPr>
            <p:cNvPr id="59396" name="Text Box 6"/>
            <p:cNvSpPr txBox="1"/>
            <p:nvPr/>
          </p:nvSpPr>
          <p:spPr>
            <a:xfrm>
              <a:off x="3307" y="1396"/>
              <a:ext cx="888" cy="296"/>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文件１</a:t>
              </a:r>
              <a:endParaRPr lang="zh-CN" altLang="en-US" sz="2000" b="1" dirty="0">
                <a:latin typeface="Arial" panose="020B0604020202020204" pitchFamily="34" charset="0"/>
                <a:ea typeface="宋体" panose="02010600030101010101" pitchFamily="2" charset="-122"/>
              </a:endParaRPr>
            </a:p>
          </p:txBody>
        </p:sp>
        <p:sp>
          <p:nvSpPr>
            <p:cNvPr id="59397" name="Line 7"/>
            <p:cNvSpPr/>
            <p:nvPr/>
          </p:nvSpPr>
          <p:spPr>
            <a:xfrm>
              <a:off x="2260" y="1593"/>
              <a:ext cx="1047" cy="0"/>
            </a:xfrm>
            <a:prstGeom prst="line">
              <a:avLst/>
            </a:prstGeom>
            <a:ln w="9525" cap="flat" cmpd="sng">
              <a:solidFill>
                <a:srgbClr val="000000"/>
              </a:solidFill>
              <a:prstDash val="dash"/>
              <a:round/>
              <a:headEnd type="none" w="med" len="med"/>
              <a:tailEnd type="none" w="med" len="med"/>
            </a:ln>
          </p:spPr>
        </p:sp>
        <p:sp>
          <p:nvSpPr>
            <p:cNvPr id="59398" name="Text Box 8"/>
            <p:cNvSpPr txBox="1"/>
            <p:nvPr/>
          </p:nvSpPr>
          <p:spPr>
            <a:xfrm>
              <a:off x="1292" y="1889"/>
              <a:ext cx="968" cy="297"/>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应用程序２</a:t>
              </a:r>
              <a:endParaRPr lang="zh-CN" altLang="en-US" sz="2000" b="1" dirty="0">
                <a:latin typeface="Arial" panose="020B0604020202020204" pitchFamily="34" charset="0"/>
                <a:ea typeface="宋体" panose="02010600030101010101" pitchFamily="2" charset="-122"/>
              </a:endParaRPr>
            </a:p>
          </p:txBody>
        </p:sp>
        <p:sp>
          <p:nvSpPr>
            <p:cNvPr id="59399" name="Text Box 9"/>
            <p:cNvSpPr txBox="1"/>
            <p:nvPr/>
          </p:nvSpPr>
          <p:spPr>
            <a:xfrm>
              <a:off x="3307" y="1889"/>
              <a:ext cx="888" cy="297"/>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文件</a:t>
              </a:r>
              <a:r>
                <a:rPr lang="en-US" altLang="zh-CN" sz="2000" b="1" dirty="0">
                  <a:latin typeface="Arial" panose="020B0604020202020204" pitchFamily="34" charset="0"/>
                  <a:ea typeface="宋体" panose="02010600030101010101" pitchFamily="2" charset="-122"/>
                </a:rPr>
                <a:t>2</a:t>
              </a:r>
              <a:endParaRPr lang="en-US" altLang="zh-CN" sz="2000" b="1" dirty="0">
                <a:latin typeface="Arial" panose="020B0604020202020204" pitchFamily="34" charset="0"/>
                <a:ea typeface="宋体" panose="02010600030101010101" pitchFamily="2" charset="-122"/>
              </a:endParaRPr>
            </a:p>
          </p:txBody>
        </p:sp>
        <p:sp>
          <p:nvSpPr>
            <p:cNvPr id="59400" name="Line 10"/>
            <p:cNvSpPr/>
            <p:nvPr/>
          </p:nvSpPr>
          <p:spPr>
            <a:xfrm>
              <a:off x="2260" y="2087"/>
              <a:ext cx="1047" cy="0"/>
            </a:xfrm>
            <a:prstGeom prst="line">
              <a:avLst/>
            </a:prstGeom>
            <a:ln w="9525" cap="flat" cmpd="sng">
              <a:solidFill>
                <a:srgbClr val="000000"/>
              </a:solidFill>
              <a:prstDash val="dash"/>
              <a:round/>
              <a:headEnd type="none" w="med" len="med"/>
              <a:tailEnd type="none" w="med" len="med"/>
            </a:ln>
          </p:spPr>
        </p:sp>
        <p:sp>
          <p:nvSpPr>
            <p:cNvPr id="59401" name="Text Box 11"/>
            <p:cNvSpPr txBox="1"/>
            <p:nvPr/>
          </p:nvSpPr>
          <p:spPr>
            <a:xfrm>
              <a:off x="1292" y="3180"/>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r>
                <a:rPr lang="zh-CN" altLang="en-US" sz="2000" b="1" dirty="0">
                  <a:latin typeface="Arial" panose="020B0604020202020204" pitchFamily="34" charset="0"/>
                  <a:ea typeface="宋体" panose="02010600030101010101" pitchFamily="2" charset="-122"/>
                </a:rPr>
                <a:t>应用程序ｎ</a:t>
              </a:r>
              <a:endParaRPr lang="zh-CN" altLang="en-US" sz="2000" b="1" dirty="0">
                <a:latin typeface="Arial" panose="020B0604020202020204" pitchFamily="34" charset="0"/>
                <a:ea typeface="宋体" panose="02010600030101010101" pitchFamily="2" charset="-122"/>
              </a:endParaRPr>
            </a:p>
          </p:txBody>
        </p:sp>
        <p:sp>
          <p:nvSpPr>
            <p:cNvPr id="59402" name="Text Box 12"/>
            <p:cNvSpPr txBox="1"/>
            <p:nvPr/>
          </p:nvSpPr>
          <p:spPr>
            <a:xfrm>
              <a:off x="3307" y="3177"/>
              <a:ext cx="879" cy="296"/>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文件</a:t>
              </a:r>
              <a:r>
                <a:rPr lang="en-US" altLang="zh-CN" sz="2000" b="1" dirty="0">
                  <a:latin typeface="Arial" panose="020B0604020202020204" pitchFamily="34" charset="0"/>
                  <a:ea typeface="宋体" panose="02010600030101010101" pitchFamily="2" charset="-122"/>
                </a:rPr>
                <a:t>n</a:t>
              </a:r>
              <a:endParaRPr lang="en-US" altLang="zh-CN" sz="2000" b="1" dirty="0">
                <a:latin typeface="Arial" panose="020B0604020202020204" pitchFamily="34" charset="0"/>
                <a:ea typeface="宋体" panose="02010600030101010101" pitchFamily="2" charset="-122"/>
              </a:endParaRPr>
            </a:p>
          </p:txBody>
        </p:sp>
        <p:sp>
          <p:nvSpPr>
            <p:cNvPr id="59403" name="Line 13"/>
            <p:cNvSpPr/>
            <p:nvPr/>
          </p:nvSpPr>
          <p:spPr>
            <a:xfrm flipV="1">
              <a:off x="2260" y="3374"/>
              <a:ext cx="1047" cy="4"/>
            </a:xfrm>
            <a:prstGeom prst="line">
              <a:avLst/>
            </a:prstGeom>
            <a:ln w="9525" cap="flat" cmpd="sng">
              <a:solidFill>
                <a:srgbClr val="000000"/>
              </a:solidFill>
              <a:prstDash val="dash"/>
              <a:round/>
              <a:headEnd type="none" w="med" len="med"/>
              <a:tailEnd type="none" w="med" len="med"/>
            </a:ln>
          </p:spPr>
        </p:sp>
        <p:sp>
          <p:nvSpPr>
            <p:cNvPr id="59404" name="Oval 14"/>
            <p:cNvSpPr/>
            <p:nvPr/>
          </p:nvSpPr>
          <p:spPr>
            <a:xfrm>
              <a:off x="2422" y="2382"/>
              <a:ext cx="781" cy="611"/>
            </a:xfrm>
            <a:prstGeom prst="ellipse">
              <a:avLst/>
            </a:prstGeom>
            <a:solidFill>
              <a:srgbClr val="FFFFFF"/>
            </a:solidFill>
            <a:ln w="9525" cap="flat" cmpd="sng">
              <a:solidFill>
                <a:srgbClr val="000000"/>
              </a:solidFill>
              <a:prstDash val="solid"/>
              <a:round/>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存取方法</a:t>
              </a:r>
              <a:endParaRPr lang="zh-CN" altLang="en-US" sz="2000" b="1" dirty="0">
                <a:latin typeface="Arial" panose="020B0604020202020204" pitchFamily="34" charset="0"/>
                <a:ea typeface="宋体" panose="02010600030101010101" pitchFamily="2" charset="-122"/>
              </a:endParaRPr>
            </a:p>
          </p:txBody>
        </p:sp>
        <p:sp>
          <p:nvSpPr>
            <p:cNvPr id="59405" name="Line 15"/>
            <p:cNvSpPr/>
            <p:nvPr/>
          </p:nvSpPr>
          <p:spPr>
            <a:xfrm>
              <a:off x="2260" y="1691"/>
              <a:ext cx="403" cy="691"/>
            </a:xfrm>
            <a:prstGeom prst="line">
              <a:avLst/>
            </a:prstGeom>
            <a:ln w="9525" cap="flat" cmpd="sng">
              <a:solidFill>
                <a:srgbClr val="000000"/>
              </a:solidFill>
              <a:prstDash val="solid"/>
              <a:round/>
              <a:headEnd type="none" w="med" len="med"/>
              <a:tailEnd type="none" w="med" len="med"/>
            </a:ln>
          </p:spPr>
        </p:sp>
        <p:sp>
          <p:nvSpPr>
            <p:cNvPr id="59406" name="Line 16"/>
            <p:cNvSpPr/>
            <p:nvPr/>
          </p:nvSpPr>
          <p:spPr>
            <a:xfrm flipH="1">
              <a:off x="2905" y="1691"/>
              <a:ext cx="402" cy="691"/>
            </a:xfrm>
            <a:prstGeom prst="line">
              <a:avLst/>
            </a:prstGeom>
            <a:ln w="9525" cap="flat" cmpd="sng">
              <a:solidFill>
                <a:srgbClr val="000000"/>
              </a:solidFill>
              <a:prstDash val="solid"/>
              <a:round/>
              <a:headEnd type="none" w="med" len="med"/>
              <a:tailEnd type="none" w="med" len="med"/>
            </a:ln>
          </p:spPr>
        </p:sp>
        <p:sp>
          <p:nvSpPr>
            <p:cNvPr id="59407" name="Line 17"/>
            <p:cNvSpPr/>
            <p:nvPr/>
          </p:nvSpPr>
          <p:spPr>
            <a:xfrm>
              <a:off x="2260" y="2185"/>
              <a:ext cx="242" cy="297"/>
            </a:xfrm>
            <a:prstGeom prst="line">
              <a:avLst/>
            </a:prstGeom>
            <a:ln w="9525" cap="flat" cmpd="sng">
              <a:solidFill>
                <a:srgbClr val="000000"/>
              </a:solidFill>
              <a:prstDash val="solid"/>
              <a:round/>
              <a:headEnd type="none" w="med" len="med"/>
              <a:tailEnd type="none" w="med" len="med"/>
            </a:ln>
          </p:spPr>
        </p:sp>
        <p:sp>
          <p:nvSpPr>
            <p:cNvPr id="59408" name="Line 18"/>
            <p:cNvSpPr/>
            <p:nvPr/>
          </p:nvSpPr>
          <p:spPr>
            <a:xfrm flipH="1">
              <a:off x="3065" y="2185"/>
              <a:ext cx="242" cy="297"/>
            </a:xfrm>
            <a:prstGeom prst="line">
              <a:avLst/>
            </a:prstGeom>
            <a:ln w="9525" cap="flat" cmpd="sng">
              <a:solidFill>
                <a:srgbClr val="000000"/>
              </a:solidFill>
              <a:prstDash val="solid"/>
              <a:round/>
              <a:headEnd type="none" w="med" len="med"/>
              <a:tailEnd type="none" w="med" len="med"/>
            </a:ln>
          </p:spPr>
        </p:sp>
        <p:sp>
          <p:nvSpPr>
            <p:cNvPr id="59409" name="Freeform 19"/>
            <p:cNvSpPr/>
            <p:nvPr/>
          </p:nvSpPr>
          <p:spPr>
            <a:xfrm>
              <a:off x="2260" y="2941"/>
              <a:ext cx="317" cy="236"/>
            </a:xfrm>
            <a:custGeom>
              <a:avLst/>
              <a:gdLst/>
              <a:ahLst/>
              <a:cxnLst>
                <a:cxn ang="0">
                  <a:pos x="0" y="374"/>
                </a:cxn>
                <a:cxn ang="0">
                  <a:pos x="413" y="0"/>
                </a:cxn>
              </a:cxnLst>
              <a:pathLst>
                <a:path w="413" h="374">
                  <a:moveTo>
                    <a:pt x="0" y="374"/>
                  </a:moveTo>
                  <a:lnTo>
                    <a:pt x="413"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59410" name="Freeform 20"/>
            <p:cNvSpPr/>
            <p:nvPr/>
          </p:nvSpPr>
          <p:spPr>
            <a:xfrm>
              <a:off x="3067" y="2932"/>
              <a:ext cx="241" cy="242"/>
            </a:xfrm>
            <a:custGeom>
              <a:avLst/>
              <a:gdLst/>
              <a:ahLst/>
              <a:cxnLst>
                <a:cxn ang="0">
                  <a:pos x="314" y="384"/>
                </a:cxn>
                <a:cxn ang="0">
                  <a:pos x="0" y="0"/>
                </a:cxn>
              </a:cxnLst>
              <a:pathLst>
                <a:path w="314" h="384">
                  <a:moveTo>
                    <a:pt x="314" y="384"/>
                  </a:moveTo>
                  <a:lnTo>
                    <a:pt x="0"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59411" name="Text Box 21"/>
            <p:cNvSpPr txBox="1"/>
            <p:nvPr/>
          </p:nvSpPr>
          <p:spPr>
            <a:xfrm>
              <a:off x="1563" y="2452"/>
              <a:ext cx="310" cy="524"/>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59412" name="Text Box 22"/>
            <p:cNvSpPr txBox="1"/>
            <p:nvPr/>
          </p:nvSpPr>
          <p:spPr>
            <a:xfrm>
              <a:off x="3600" y="2452"/>
              <a:ext cx="310" cy="570"/>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grpSp>
      <p:sp>
        <p:nvSpPr>
          <p:cNvPr id="59413" name="Text Box 2"/>
          <p:cNvSpPr txBox="1"/>
          <p:nvPr/>
        </p:nvSpPr>
        <p:spPr>
          <a:xfrm>
            <a:off x="2124075" y="5661025"/>
            <a:ext cx="4960938" cy="369888"/>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文件系统阶段 应用程序与数据之间的对应关系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p:txBody>
          <a:bodyPr vert="horz" wrap="square" lIns="91440" tIns="45720" rIns="91440" bIns="45720" anchor="ctr"/>
          <a:p>
            <a:pPr eaLnBrk="1" hangingPunct="1"/>
            <a:r>
              <a:rPr lang="zh-CN" altLang="en-US" sz="3600" dirty="0">
                <a:latin typeface="宋体" panose="02010600030101010101" pitchFamily="2" charset="-122"/>
              </a:rPr>
              <a:t>教材及参考书（</a:t>
            </a:r>
            <a:r>
              <a:rPr lang="en-US" altLang="zh-CN" sz="3600" dirty="0">
                <a:latin typeface="宋体" panose="02010600030101010101" pitchFamily="2" charset="-122"/>
              </a:rPr>
              <a:t>2</a:t>
            </a:r>
            <a:r>
              <a:rPr lang="zh-CN" altLang="en-US" sz="3600" dirty="0">
                <a:latin typeface="宋体" panose="02010600030101010101" pitchFamily="2" charset="-122"/>
              </a:rPr>
              <a:t>）</a:t>
            </a:r>
            <a:endParaRPr lang="en-US" altLang="zh-CN" sz="3600" dirty="0">
              <a:latin typeface="宋体" panose="02010600030101010101" pitchFamily="2" charset="-122"/>
            </a:endParaRPr>
          </a:p>
        </p:txBody>
      </p:sp>
      <p:sp>
        <p:nvSpPr>
          <p:cNvPr id="10242" name="Rectangle 3"/>
          <p:cNvSpPr>
            <a:spLocks noGrp="1"/>
          </p:cNvSpPr>
          <p:nvPr>
            <p:ph idx="1"/>
          </p:nvPr>
        </p:nvSpPr>
        <p:spPr>
          <a:xfrm>
            <a:off x="755650" y="1268413"/>
            <a:ext cx="8007350" cy="4903787"/>
          </a:xfrm>
        </p:spPr>
        <p:txBody>
          <a:bodyPr vert="horz" wrap="square" lIns="91440" tIns="45720" rIns="91440" bIns="45720" anchor="t"/>
          <a:p>
            <a:pPr eaLnBrk="1" hangingPunct="1">
              <a:lnSpc>
                <a:spcPct val="130000"/>
              </a:lnSpc>
              <a:buNone/>
            </a:pPr>
            <a:r>
              <a:rPr lang="en-US" altLang="zh-CN" sz="2400" dirty="0">
                <a:solidFill>
                  <a:srgbClr val="0000FF"/>
                </a:solidFill>
                <a:sym typeface="Wingdings" panose="05000000000000000000" pitchFamily="2" charset="2"/>
              </a:rPr>
              <a:t> </a:t>
            </a:r>
            <a:r>
              <a:rPr lang="zh-CN" altLang="en-US" sz="3200" dirty="0">
                <a:ea typeface="隶书" panose="02010509060101010101" pitchFamily="49" charset="-122"/>
              </a:rPr>
              <a:t>参考书</a:t>
            </a:r>
            <a:endParaRPr lang="zh-CN" altLang="en-US" sz="3200" dirty="0">
              <a:ea typeface="隶书" panose="02010509060101010101" pitchFamily="49" charset="-122"/>
            </a:endParaRPr>
          </a:p>
          <a:p>
            <a:pPr lvl="1" eaLnBrk="1" hangingPunct="1">
              <a:lnSpc>
                <a:spcPct val="130000"/>
              </a:lnSpc>
            </a:pPr>
            <a:r>
              <a:rPr lang="en-US" altLang="zh-CN" dirty="0"/>
              <a:t>《</a:t>
            </a:r>
            <a:r>
              <a:rPr lang="zh-CN" altLang="en-US" dirty="0"/>
              <a:t>数据库原理及应用</a:t>
            </a:r>
            <a:r>
              <a:rPr lang="en-US" altLang="zh-CN" dirty="0"/>
              <a:t>》</a:t>
            </a:r>
            <a:r>
              <a:rPr lang="zh-CN" altLang="en-US" dirty="0"/>
              <a:t>，刘爽英等，清华大学出版社</a:t>
            </a:r>
            <a:endParaRPr lang="en-US" altLang="zh-CN" dirty="0"/>
          </a:p>
          <a:p>
            <a:pPr eaLnBrk="1" hangingPunct="1">
              <a:lnSpc>
                <a:spcPct val="130000"/>
              </a:lnSpc>
              <a:buChar char="&amp;"/>
            </a:pPr>
            <a:r>
              <a:rPr lang="zh-CN" altLang="en-US" sz="3200" dirty="0">
                <a:ea typeface="隶书" panose="02010509060101010101" pitchFamily="49" charset="-122"/>
              </a:rPr>
              <a:t>上机软件</a:t>
            </a:r>
            <a:endParaRPr lang="zh-CN" altLang="en-US" sz="3200" dirty="0">
              <a:ea typeface="隶书" panose="02010509060101010101" pitchFamily="49" charset="-122"/>
            </a:endParaRPr>
          </a:p>
          <a:p>
            <a:pPr lvl="1" eaLnBrk="1" hangingPunct="1">
              <a:lnSpc>
                <a:spcPct val="130000"/>
              </a:lnSpc>
              <a:buChar char="&amp;"/>
            </a:pPr>
            <a:r>
              <a:rPr lang="en-US" altLang="zh-CN" dirty="0"/>
              <a:t>SQL Server 2008</a:t>
            </a:r>
            <a:endParaRPr lang="zh-CN" altLang="en-US" dirty="0"/>
          </a:p>
          <a:p>
            <a:pPr lvl="1" eaLnBrk="1" hangingPunct="1">
              <a:lnSpc>
                <a:spcPct val="130000"/>
              </a:lnSpc>
              <a:buNone/>
            </a:pPr>
            <a:r>
              <a:rPr lang="zh-CN" altLang="en-US" dirty="0">
                <a:latin typeface="Times New Roman" panose="02020603050405020304" pitchFamily="18" charset="0"/>
              </a:rPr>
              <a:t>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p:txBody>
          <a:bodyPr vert="horz" wrap="square" lIns="91440" tIns="45720" rIns="91440" bIns="45720" anchor="ctr"/>
          <a:p>
            <a:pPr eaLnBrk="1" hangingPunct="1"/>
            <a:r>
              <a:rPr lang="en-US" altLang="zh-CN" sz="3600" dirty="0"/>
              <a:t>3.  </a:t>
            </a:r>
            <a:r>
              <a:rPr lang="zh-CN" altLang="en-US" sz="3600" dirty="0"/>
              <a:t>数据库系统阶段</a:t>
            </a:r>
            <a:endParaRPr lang="zh-CN" altLang="en-US" sz="3600" dirty="0"/>
          </a:p>
        </p:txBody>
      </p:sp>
      <p:sp>
        <p:nvSpPr>
          <p:cNvPr id="61442" name="Rectangle 3"/>
          <p:cNvSpPr>
            <a:spLocks noGrp="1"/>
          </p:cNvSpPr>
          <p:nvPr>
            <p:ph idx="1"/>
          </p:nvPr>
        </p:nvSpPr>
        <p:spPr>
          <a:xfrm>
            <a:off x="468313" y="1098550"/>
            <a:ext cx="8548687" cy="4938713"/>
          </a:xfrm>
        </p:spPr>
        <p:txBody>
          <a:bodyPr vert="horz" wrap="square" lIns="91440" tIns="45720" rIns="91440" bIns="45720" anchor="t"/>
          <a:p>
            <a:pPr eaLnBrk="1" hangingPunct="1">
              <a:lnSpc>
                <a:spcPct val="130000"/>
              </a:lnSpc>
            </a:pPr>
            <a:r>
              <a:rPr lang="zh-CN" altLang="en-US" dirty="0"/>
              <a:t>时期</a:t>
            </a:r>
            <a:endParaRPr lang="zh-CN" altLang="en-US" dirty="0"/>
          </a:p>
          <a:p>
            <a:pPr lvl="1" eaLnBrk="1" hangingPunct="1">
              <a:lnSpc>
                <a:spcPct val="130000"/>
              </a:lnSpc>
            </a:pPr>
            <a:r>
              <a:rPr lang="en-US" altLang="zh-CN" dirty="0"/>
              <a:t>20</a:t>
            </a:r>
            <a:r>
              <a:rPr lang="zh-CN" altLang="en-US" dirty="0"/>
              <a:t>世纪</a:t>
            </a:r>
            <a:r>
              <a:rPr lang="en-US" altLang="zh-CN" dirty="0"/>
              <a:t>60</a:t>
            </a:r>
            <a:r>
              <a:rPr lang="zh-CN" altLang="en-US" dirty="0"/>
              <a:t>年代末以来</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a:t>应用背景	大规模数据管理	</a:t>
            </a:r>
            <a:endParaRPr lang="zh-CN" altLang="en-US" dirty="0"/>
          </a:p>
          <a:p>
            <a:pPr lvl="1" eaLnBrk="1" hangingPunct="1">
              <a:lnSpc>
                <a:spcPct val="130000"/>
              </a:lnSpc>
            </a:pPr>
            <a:r>
              <a:rPr lang="zh-CN" altLang="en-US" dirty="0"/>
              <a:t>硬件背景	大容量磁盘、磁盘阵列	</a:t>
            </a:r>
            <a:endParaRPr lang="zh-CN" altLang="en-US" dirty="0"/>
          </a:p>
          <a:p>
            <a:pPr lvl="1" eaLnBrk="1" hangingPunct="1">
              <a:lnSpc>
                <a:spcPct val="130000"/>
              </a:lnSpc>
            </a:pPr>
            <a:r>
              <a:rPr lang="zh-CN" altLang="en-US" dirty="0"/>
              <a:t>软件背景	有数据库管理系统	</a:t>
            </a:r>
            <a:endParaRPr lang="zh-CN" altLang="en-US" dirty="0"/>
          </a:p>
          <a:p>
            <a:pPr lvl="1" eaLnBrk="1" hangingPunct="1">
              <a:lnSpc>
                <a:spcPct val="130000"/>
              </a:lnSpc>
            </a:pPr>
            <a:r>
              <a:rPr lang="zh-CN" altLang="en-US" dirty="0"/>
              <a:t>处理方式	联机实时处理</a:t>
            </a:r>
            <a:r>
              <a:rPr lang="en-US" altLang="zh-CN" dirty="0"/>
              <a:t>,</a:t>
            </a:r>
            <a:r>
              <a:rPr lang="zh-CN" altLang="en-US" dirty="0"/>
              <a:t>分布处理</a:t>
            </a:r>
            <a:r>
              <a:rPr lang="en-US" altLang="zh-CN" dirty="0"/>
              <a:t>,</a:t>
            </a:r>
            <a:r>
              <a:rPr lang="zh-CN" altLang="en-US" dirty="0"/>
              <a:t>批处理</a:t>
            </a:r>
            <a:endParaRPr lang="en-US" altLang="zh-CN" dirty="0"/>
          </a:p>
          <a:p>
            <a:pPr eaLnBrk="1" hangingPunct="1">
              <a:lnSpc>
                <a:spcPct val="130000"/>
              </a:lnSpc>
            </a:pPr>
            <a:r>
              <a:rPr lang="zh-CN" altLang="zh-CN" sz="2600" dirty="0"/>
              <a:t>文件系统到数据库系统，标志着数据管理技术的飞跃</a:t>
            </a:r>
            <a:r>
              <a:rPr lang="zh-CN" altLang="en-US" dirty="0"/>
              <a:t>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1026"/>
          <p:cNvSpPr>
            <a:spLocks noGrp="1"/>
          </p:cNvSpPr>
          <p:nvPr>
            <p:ph type="title"/>
          </p:nvPr>
        </p:nvSpPr>
        <p:spPr/>
        <p:txBody>
          <a:bodyPr vert="horz" wrap="square" lIns="91440" tIns="45720" rIns="91440" bIns="45720" anchor="ctr"/>
          <a:p>
            <a:pPr eaLnBrk="1" hangingPunct="1"/>
            <a:r>
              <a:rPr lang="en-US" altLang="zh-CN" sz="3600" dirty="0"/>
              <a:t>1.1  </a:t>
            </a:r>
            <a:r>
              <a:rPr lang="zh-CN" altLang="en-US" sz="3600" dirty="0"/>
              <a:t>数据库系统概述</a:t>
            </a:r>
            <a:endParaRPr lang="zh-CN" altLang="en-US" sz="3600" dirty="0"/>
          </a:p>
        </p:txBody>
      </p:sp>
      <p:sp>
        <p:nvSpPr>
          <p:cNvPr id="62466" name="Rectangle 1027"/>
          <p:cNvSpPr>
            <a:spLocks noGrp="1"/>
          </p:cNvSpPr>
          <p:nvPr>
            <p:ph idx="1"/>
          </p:nvPr>
        </p:nvSpPr>
        <p:spPr/>
        <p:txBody>
          <a:bodyPr vert="horz" wrap="square" lIns="91440" tIns="45720" rIns="91440" bIns="45720" anchor="t"/>
          <a:p>
            <a:pPr lvl="1" eaLnBrk="1" hangingPunct="1">
              <a:lnSpc>
                <a:spcPct val="140000"/>
              </a:lnSpc>
              <a:buNone/>
            </a:pPr>
            <a:r>
              <a:rPr lang="en-US" altLang="zh-CN" sz="2800" dirty="0"/>
              <a:t>    1.1.1 </a:t>
            </a:r>
            <a:r>
              <a:rPr lang="zh-CN" altLang="en-US" sz="2800" dirty="0"/>
              <a:t>四个基本概念</a:t>
            </a:r>
            <a:endParaRPr lang="zh-CN" altLang="en-US" sz="2800" dirty="0"/>
          </a:p>
          <a:p>
            <a:pPr lvl="1" eaLnBrk="1" hangingPunct="1">
              <a:lnSpc>
                <a:spcPct val="140000"/>
              </a:lnSpc>
              <a:buNone/>
            </a:pPr>
            <a:r>
              <a:rPr lang="zh-CN" altLang="en-US" sz="2800" dirty="0"/>
              <a:t>    </a:t>
            </a:r>
            <a:r>
              <a:rPr lang="en-US" altLang="zh-CN" sz="2800" dirty="0"/>
              <a:t>1.1.2 </a:t>
            </a:r>
            <a:r>
              <a:rPr lang="zh-CN" altLang="en-US" sz="2800" dirty="0"/>
              <a:t>数据管理技术的产生和发展</a:t>
            </a:r>
            <a:endParaRPr lang="zh-CN" altLang="en-US" sz="2800" dirty="0"/>
          </a:p>
          <a:p>
            <a:pPr lvl="1" eaLnBrk="1" hangingPunct="1">
              <a:lnSpc>
                <a:spcPct val="140000"/>
              </a:lnSpc>
              <a:buNone/>
            </a:pPr>
            <a:r>
              <a:rPr lang="zh-CN" altLang="en-US" sz="2800" dirty="0">
                <a:solidFill>
                  <a:srgbClr val="00B050"/>
                </a:solidFill>
              </a:rPr>
              <a:t>    </a:t>
            </a:r>
            <a:r>
              <a:rPr lang="en-US" altLang="zh-CN" sz="2800" dirty="0">
                <a:solidFill>
                  <a:srgbClr val="00B050"/>
                </a:solidFill>
              </a:rPr>
              <a:t>1.1.3 </a:t>
            </a:r>
            <a:r>
              <a:rPr lang="zh-CN" altLang="en-US" sz="2800" dirty="0">
                <a:solidFill>
                  <a:srgbClr val="00B050"/>
                </a:solidFill>
              </a:rPr>
              <a:t>数据库系统的特点 </a:t>
            </a:r>
            <a:endParaRPr lang="zh-CN" altLang="en-US" sz="2800" dirty="0">
              <a:solidFill>
                <a:srgbClr val="00B050"/>
              </a:solidFill>
            </a:endParaRPr>
          </a:p>
          <a:p>
            <a:pPr eaLnBrk="1" hangingPunct="1"/>
            <a:endParaRPr lang="en-US" altLang="zh-CN" dirty="0">
              <a:solidFill>
                <a:srgbClr val="70BB2B"/>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p:txBody>
          <a:bodyPr vert="horz" wrap="square" lIns="91440" tIns="45720" rIns="91440" bIns="45720" anchor="ctr"/>
          <a:p>
            <a:pPr eaLnBrk="1" hangingPunct="1"/>
            <a:r>
              <a:rPr lang="zh-CN" altLang="en-US" sz="3600" dirty="0"/>
              <a:t>一个例子</a:t>
            </a:r>
            <a:endParaRPr lang="zh-CN" altLang="en-US" sz="3600" dirty="0"/>
          </a:p>
        </p:txBody>
      </p:sp>
      <p:sp>
        <p:nvSpPr>
          <p:cNvPr id="64514" name="内容占位符 2"/>
          <p:cNvSpPr>
            <a:spLocks noGrp="1"/>
          </p:cNvSpPr>
          <p:nvPr>
            <p:ph idx="1"/>
          </p:nvPr>
        </p:nvSpPr>
        <p:spPr>
          <a:xfrm>
            <a:off x="457200" y="981075"/>
            <a:ext cx="8229600" cy="5354638"/>
          </a:xfrm>
        </p:spPr>
        <p:txBody>
          <a:bodyPr vert="horz" wrap="square" lIns="91440" tIns="45720" rIns="91440" bIns="45720" anchor="t"/>
          <a:p>
            <a:pPr eaLnBrk="1" hangingPunct="1">
              <a:lnSpc>
                <a:spcPct val="150000"/>
              </a:lnSpc>
              <a:spcBef>
                <a:spcPct val="0"/>
              </a:spcBef>
            </a:pPr>
            <a:r>
              <a:rPr lang="zh-CN" altLang="zh-CN" sz="2400" dirty="0"/>
              <a:t>学生的信息包括学号、姓名、性别、年龄、专业和奖励</a:t>
            </a:r>
            <a:endParaRPr lang="en-US" altLang="zh-CN" sz="2400" dirty="0"/>
          </a:p>
          <a:p>
            <a:pPr lvl="1">
              <a:lnSpc>
                <a:spcPct val="150000"/>
              </a:lnSpc>
              <a:spcBef>
                <a:spcPct val="0"/>
              </a:spcBef>
            </a:pPr>
            <a:r>
              <a:rPr lang="zh-CN" altLang="en-US" dirty="0"/>
              <a:t>用文件系统实现学籍管理</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数据存储</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定长记录 存储在“学生基本信息”文件中</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变长记录 存放在另一个</a:t>
            </a:r>
            <a:r>
              <a:rPr lang="en-US" altLang="zh-CN" sz="2200" dirty="0"/>
              <a:t>”</a:t>
            </a:r>
            <a:r>
              <a:rPr lang="zh-CN" altLang="en-US" sz="2200" dirty="0"/>
              <a:t>奖励</a:t>
            </a:r>
            <a:r>
              <a:rPr lang="en-US" altLang="zh-CN" sz="2200" dirty="0"/>
              <a:t>”</a:t>
            </a:r>
            <a:r>
              <a:rPr lang="zh-CN" altLang="en-US" sz="2200" dirty="0"/>
              <a:t>文件</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“学生基本信息”表中的</a:t>
            </a:r>
            <a:r>
              <a:rPr lang="zh-CN" altLang="zh-CN" sz="2200" dirty="0"/>
              <a:t>位置和长度描述</a:t>
            </a:r>
            <a:r>
              <a:rPr lang="zh-CN" altLang="en-US" sz="2200" dirty="0"/>
              <a:t>“</a:t>
            </a:r>
            <a:r>
              <a:rPr lang="zh-CN" altLang="zh-CN" sz="2200" dirty="0"/>
              <a:t>奖励</a:t>
            </a:r>
            <a:r>
              <a:rPr lang="zh-CN" altLang="en-US" sz="2200" dirty="0"/>
              <a:t>”</a:t>
            </a:r>
            <a:r>
              <a:rPr lang="zh-CN" altLang="zh-CN" sz="2200" dirty="0"/>
              <a:t>文件中记录的开始位置和长度</a:t>
            </a:r>
            <a:endParaRPr lang="en-US" altLang="zh-CN" sz="2200" dirty="0"/>
          </a:p>
          <a:p>
            <a:pPr lvl="2" algn="just" eaLnBrk="1" hangingPunct="1">
              <a:lnSpc>
                <a:spcPct val="120000"/>
              </a:lnSpc>
              <a:spcBef>
                <a:spcPct val="0"/>
              </a:spcBef>
              <a:buSzPct val="87000"/>
              <a:buFont typeface="Wingdings" panose="05000000000000000000" pitchFamily="2" charset="2"/>
              <a:buChar char="l"/>
            </a:pPr>
            <a:r>
              <a:rPr lang="zh-CN" altLang="en-US" sz="2200" dirty="0"/>
              <a:t>查询数据</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编写应用程序，实现数据的录入和查找</a:t>
            </a:r>
            <a:endParaRPr lang="en-US" altLang="zh-CN" sz="2200" dirty="0"/>
          </a:p>
          <a:p>
            <a:pPr lvl="1">
              <a:lnSpc>
                <a:spcPct val="150000"/>
              </a:lnSpc>
              <a:spcBef>
                <a:spcPct val="0"/>
              </a:spcBef>
            </a:pPr>
            <a:r>
              <a:rPr lang="zh-CN" altLang="en-US" dirty="0"/>
              <a:t>缺点：</a:t>
            </a:r>
            <a:r>
              <a:rPr lang="zh-CN" altLang="zh-CN" dirty="0"/>
              <a:t>程序员</a:t>
            </a:r>
            <a:r>
              <a:rPr lang="zh-CN" altLang="en-US" dirty="0"/>
              <a:t>必须</a:t>
            </a:r>
            <a:r>
              <a:rPr lang="zh-CN" altLang="zh-CN" dirty="0"/>
              <a:t>关注记录结构和不同文件中记录之间的联系，工作量大，编程复杂，开发速度慢</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p:txBody>
          <a:bodyPr vert="horz" wrap="square" lIns="91440" tIns="45720" rIns="91440" bIns="45720" anchor="ctr"/>
          <a:p>
            <a:pPr eaLnBrk="1" hangingPunct="1"/>
            <a:r>
              <a:rPr lang="zh-CN" altLang="en-US" sz="3600" dirty="0"/>
              <a:t>一个例子（续）</a:t>
            </a:r>
            <a:endParaRPr lang="zh-CN" altLang="en-US" sz="3600" dirty="0"/>
          </a:p>
        </p:txBody>
      </p:sp>
      <p:graphicFrame>
        <p:nvGraphicFramePr>
          <p:cNvPr id="7" name="内容占位符 6"/>
          <p:cNvGraphicFramePr>
            <a:graphicFrameLocks noGrp="1"/>
          </p:cNvGraphicFramePr>
          <p:nvPr>
            <p:ph idx="4294967295"/>
          </p:nvPr>
        </p:nvGraphicFramePr>
        <p:xfrm>
          <a:off x="2700338" y="4076700"/>
          <a:ext cx="3992563" cy="1112838"/>
        </p:xfrm>
        <a:graphic>
          <a:graphicData uri="http://schemas.openxmlformats.org/drawingml/2006/table">
            <a:tbl>
              <a:tblPr firstRow="1" bandRow="1">
                <a:tableStyleId>{5C22544A-7EE6-4342-B048-85BDC9FD1C3A}</a:tableStyleId>
              </a:tblPr>
              <a:tblGrid>
                <a:gridCol w="3992562"/>
              </a:tblGrid>
              <a:tr h="370946">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奖励</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8" marR="68588" marT="0" marB="0"/>
                </a:tc>
              </a:tr>
              <a:tr h="370946">
                <a:tc>
                  <a:txBody>
                    <a:bodyPr/>
                    <a:lstStyle/>
                    <a:p>
                      <a:pPr algn="just">
                        <a:spcAft>
                          <a:spcPts val="0"/>
                        </a:spcAft>
                      </a:pPr>
                      <a:r>
                        <a:rPr lang="en-US" sz="2000" b="1" kern="100" dirty="0">
                          <a:latin typeface="Calibri" panose="020F0502020204030204"/>
                          <a:ea typeface="宋体" panose="02010600030101010101" pitchFamily="2" charset="-122"/>
                          <a:cs typeface="Times New Roman" panose="02020603050405020304"/>
                        </a:rPr>
                        <a:t>2011</a:t>
                      </a:r>
                      <a:r>
                        <a:rPr lang="zh-CN" sz="2000" b="1" kern="100" dirty="0">
                          <a:latin typeface="Calibri" panose="020F0502020204030204"/>
                          <a:ea typeface="宋体" panose="02010600030101010101" pitchFamily="2" charset="-122"/>
                          <a:cs typeface="Times New Roman" panose="02020603050405020304"/>
                        </a:rPr>
                        <a:t>校奖学金，</a:t>
                      </a:r>
                      <a:r>
                        <a:rPr lang="en-US" sz="2000" b="1" kern="100" dirty="0">
                          <a:latin typeface="Calibri" panose="020F0502020204030204"/>
                          <a:ea typeface="宋体" panose="02010600030101010101" pitchFamily="2" charset="-122"/>
                          <a:cs typeface="Times New Roman" panose="02020603050405020304"/>
                        </a:rPr>
                        <a:t>2012</a:t>
                      </a:r>
                      <a:r>
                        <a:rPr lang="zh-CN" sz="2000" b="1" kern="100" dirty="0">
                          <a:latin typeface="Calibri" panose="020F0502020204030204"/>
                          <a:ea typeface="宋体" panose="02010600030101010101" pitchFamily="2" charset="-122"/>
                          <a:cs typeface="Times New Roman" panose="02020603050405020304"/>
                        </a:rPr>
                        <a:t>国家奖学金</a:t>
                      </a:r>
                      <a:endParaRPr lang="zh-CN" sz="2000" b="1" kern="100" dirty="0">
                        <a:latin typeface="Calibri" panose="020F0502020204030204"/>
                        <a:ea typeface="宋体" panose="02010600030101010101" pitchFamily="2" charset="-122"/>
                        <a:cs typeface="Times New Roman" panose="02020603050405020304"/>
                      </a:endParaRPr>
                    </a:p>
                  </a:txBody>
                  <a:tcPr marL="68588" marR="68588" marT="0" marB="0"/>
                </a:tc>
              </a:tr>
              <a:tr h="370946">
                <a:tc>
                  <a:txBody>
                    <a:bodyPr/>
                    <a:lstStyle/>
                    <a:p>
                      <a:pPr algn="just">
                        <a:spcAft>
                          <a:spcPts val="0"/>
                        </a:spcAft>
                      </a:pPr>
                      <a:r>
                        <a:rPr lang="en-US" sz="2000" b="1" kern="100" dirty="0">
                          <a:latin typeface="Calibri" panose="020F0502020204030204"/>
                          <a:ea typeface="宋体" panose="02010600030101010101" pitchFamily="2" charset="-122"/>
                          <a:cs typeface="Times New Roman" panose="02020603050405020304"/>
                        </a:rPr>
                        <a:t>2012</a:t>
                      </a:r>
                      <a:r>
                        <a:rPr lang="zh-CN" sz="2000" b="1" kern="100" dirty="0">
                          <a:latin typeface="Calibri" panose="020F0502020204030204"/>
                          <a:ea typeface="宋体" panose="02010600030101010101" pitchFamily="2" charset="-122"/>
                          <a:cs typeface="Times New Roman" panose="02020603050405020304"/>
                        </a:rPr>
                        <a:t>校优秀学生</a:t>
                      </a:r>
                      <a:endParaRPr lang="zh-CN" sz="2000" b="1" kern="100" dirty="0">
                        <a:latin typeface="Calibri" panose="020F0502020204030204"/>
                        <a:ea typeface="宋体" panose="02010600030101010101" pitchFamily="2" charset="-122"/>
                        <a:cs typeface="Times New Roman" panose="02020603050405020304"/>
                      </a:endParaRPr>
                    </a:p>
                  </a:txBody>
                  <a:tcPr marL="68588" marR="68588" marT="0" marB="0"/>
                </a:tc>
              </a:tr>
            </a:tbl>
          </a:graphicData>
        </a:graphic>
      </p:graphicFrame>
      <p:sp>
        <p:nvSpPr>
          <p:cNvPr id="65548" name="矩形 7"/>
          <p:cNvSpPr/>
          <p:nvPr/>
        </p:nvSpPr>
        <p:spPr>
          <a:xfrm>
            <a:off x="2987675" y="5322888"/>
            <a:ext cx="2973388" cy="369887"/>
          </a:xfrm>
          <a:prstGeom prst="rect">
            <a:avLst/>
          </a:prstGeom>
          <a:noFill/>
          <a:ln w="9525">
            <a:noFill/>
          </a:ln>
        </p:spPr>
        <p:txBody>
          <a:bodyPr wrap="none" anchor="t">
            <a:spAutoFit/>
          </a:bodyPr>
          <a:p>
            <a:r>
              <a:rPr lang="zh-CN" altLang="zh-CN" b="1" dirty="0">
                <a:latin typeface="Arial" panose="020B0604020202020204" pitchFamily="34" charset="0"/>
                <a:ea typeface="宋体" panose="02010600030101010101" pitchFamily="2" charset="-122"/>
              </a:rPr>
              <a:t>“奖励”文件的结构和内容</a:t>
            </a:r>
            <a:endParaRPr lang="zh-CN" altLang="en-US" b="1" dirty="0">
              <a:latin typeface="Arial" panose="020B0604020202020204" pitchFamily="34" charset="0"/>
              <a:ea typeface="宋体" panose="02010600030101010101" pitchFamily="2" charset="-122"/>
            </a:endParaRPr>
          </a:p>
        </p:txBody>
      </p:sp>
      <p:graphicFrame>
        <p:nvGraphicFramePr>
          <p:cNvPr id="10" name="表格 9"/>
          <p:cNvGraphicFramePr>
            <a:graphicFrameLocks noGrp="1"/>
          </p:cNvGraphicFramePr>
          <p:nvPr/>
        </p:nvGraphicFramePr>
        <p:xfrm>
          <a:off x="1403350" y="1484313"/>
          <a:ext cx="6810375" cy="1854200"/>
        </p:xfrm>
        <a:graphic>
          <a:graphicData uri="http://schemas.openxmlformats.org/drawingml/2006/table">
            <a:tbl>
              <a:tblPr firstRow="1" bandRow="1">
                <a:tableStyleId>{5C22544A-7EE6-4342-B048-85BDC9FD1C3A}</a:tableStyleId>
              </a:tblPr>
              <a:tblGrid>
                <a:gridCol w="1223030"/>
                <a:gridCol w="931224"/>
                <a:gridCol w="931224"/>
                <a:gridCol w="931224"/>
                <a:gridCol w="931224"/>
                <a:gridCol w="931224"/>
                <a:gridCol w="931224"/>
              </a:tblGrid>
              <a:tr h="370840">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学号</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姓名</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性别</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年龄</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专业</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位置</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长度</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r>
              <a:tr h="370840">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20100001</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史玉明</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女</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计算机</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0</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smtClean="0">
                          <a:latin typeface="Calibri" panose="020F0502020204030204"/>
                          <a:ea typeface="宋体" panose="02010600030101010101" pitchFamily="2" charset="-122"/>
                          <a:cs typeface="Times New Roman" panose="02020603050405020304"/>
                        </a:rPr>
                        <a:t>30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r h="370840">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20100100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a:latin typeface="Calibri" panose="020F0502020204030204"/>
                          <a:ea typeface="宋体" panose="02010600030101010101" pitchFamily="2" charset="-122"/>
                          <a:cs typeface="Times New Roman" panose="02020603050405020304"/>
                        </a:rPr>
                        <a:t>李明虎</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男</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21</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机械</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30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15</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r h="370840">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20100234</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a:latin typeface="Calibri" panose="020F0502020204030204"/>
                          <a:ea typeface="宋体" panose="02010600030101010101" pitchFamily="2" charset="-122"/>
                          <a:cs typeface="Times New Roman" panose="02020603050405020304"/>
                        </a:rPr>
                        <a:t>张翔</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a:latin typeface="Calibri" panose="020F0502020204030204"/>
                          <a:ea typeface="宋体" panose="02010600030101010101" pitchFamily="2" charset="-122"/>
                          <a:cs typeface="Times New Roman" panose="02020603050405020304"/>
                        </a:rPr>
                        <a:t>男</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21</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化工</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45</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r h="370840">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bl>
          </a:graphicData>
        </a:graphic>
      </p:graphicFrame>
      <p:sp>
        <p:nvSpPr>
          <p:cNvPr id="65599" name="矩形 10"/>
          <p:cNvSpPr/>
          <p:nvPr/>
        </p:nvSpPr>
        <p:spPr>
          <a:xfrm>
            <a:off x="2339975" y="3429000"/>
            <a:ext cx="4352925" cy="369888"/>
          </a:xfrm>
          <a:prstGeom prst="rect">
            <a:avLst/>
          </a:prstGeom>
          <a:noFill/>
          <a:ln w="9525">
            <a:noFill/>
          </a:ln>
        </p:spPr>
        <p:txBody>
          <a:bodyPr wrap="none" anchor="t">
            <a:spAutoFit/>
          </a:bodyPr>
          <a:p>
            <a:pPr lvl="1" indent="0" eaLnBrk="1" hangingPunct="1"/>
            <a:r>
              <a:rPr lang="zh-CN" altLang="zh-CN" b="1" dirty="0">
                <a:latin typeface="Arial" panose="020B0604020202020204" pitchFamily="34" charset="0"/>
                <a:ea typeface="宋体" panose="02010600030101010101" pitchFamily="2" charset="-122"/>
              </a:rPr>
              <a:t>“学生基本信息”文件的结构和内容</a:t>
            </a:r>
            <a:endParaRPr lang="zh-CN" altLang="zh-CN" b="1"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p:txBody>
          <a:bodyPr vert="horz" wrap="square" lIns="91440" tIns="45720" rIns="91440" bIns="45720" anchor="ctr"/>
          <a:p>
            <a:pPr eaLnBrk="1" hangingPunct="1"/>
            <a:r>
              <a:rPr lang="zh-CN" altLang="en-US" sz="3600" dirty="0"/>
              <a:t>一个例子（续）</a:t>
            </a:r>
            <a:endParaRPr lang="zh-CN" altLang="en-US" sz="3600" dirty="0"/>
          </a:p>
        </p:txBody>
      </p:sp>
      <p:sp>
        <p:nvSpPr>
          <p:cNvPr id="66562" name="内容占位符 2"/>
          <p:cNvSpPr>
            <a:spLocks noGrp="1"/>
          </p:cNvSpPr>
          <p:nvPr>
            <p:ph idx="1"/>
          </p:nvPr>
        </p:nvSpPr>
        <p:spPr>
          <a:xfrm>
            <a:off x="457200" y="1098550"/>
            <a:ext cx="8229600" cy="4854575"/>
          </a:xfrm>
        </p:spPr>
        <p:txBody>
          <a:bodyPr vert="horz" wrap="square" lIns="91440" tIns="45720" rIns="91440" bIns="45720" anchor="t"/>
          <a:p>
            <a:pPr lvl="1">
              <a:lnSpc>
                <a:spcPct val="150000"/>
              </a:lnSpc>
            </a:pPr>
            <a:r>
              <a:rPr lang="zh-CN" altLang="en-US" dirty="0"/>
              <a:t>数据库系统管理</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存储数据</a:t>
            </a:r>
            <a:endParaRPr lang="en-US" altLang="zh-CN" sz="2200" dirty="0"/>
          </a:p>
          <a:p>
            <a:pPr lvl="3">
              <a:lnSpc>
                <a:spcPct val="150000"/>
              </a:lnSpc>
              <a:buSzPct val="85000"/>
              <a:buFont typeface="Wingdings" panose="05000000000000000000" pitchFamily="2" charset="2"/>
              <a:buChar char="Ø"/>
            </a:pPr>
            <a:r>
              <a:rPr lang="zh-CN" altLang="en-US" sz="2200" dirty="0"/>
              <a:t>建立两张表</a:t>
            </a:r>
            <a:r>
              <a:rPr lang="en-US" altLang="zh-CN" sz="2200" dirty="0"/>
              <a:t>:</a:t>
            </a:r>
            <a:endParaRPr lang="en-US" altLang="zh-CN" sz="2200" dirty="0"/>
          </a:p>
          <a:p>
            <a:pPr lvl="3">
              <a:lnSpc>
                <a:spcPct val="150000"/>
              </a:lnSpc>
              <a:buSzPct val="85000"/>
              <a:buNone/>
            </a:pPr>
            <a:r>
              <a:rPr lang="en-US" altLang="zh-CN" sz="2200" dirty="0"/>
              <a:t>   STUDENT</a:t>
            </a:r>
            <a:r>
              <a:rPr lang="zh-CN" altLang="en-US" sz="2200" dirty="0"/>
              <a:t>表</a:t>
            </a:r>
            <a:r>
              <a:rPr lang="en-US" altLang="zh-CN" sz="2200" dirty="0"/>
              <a:t>-</a:t>
            </a:r>
            <a:r>
              <a:rPr lang="zh-CN" altLang="zh-CN" sz="2200" dirty="0"/>
              <a:t>存放学生的基本信息，</a:t>
            </a:r>
            <a:endParaRPr lang="en-US" altLang="zh-CN" sz="2200" dirty="0"/>
          </a:p>
          <a:p>
            <a:pPr lvl="3">
              <a:lnSpc>
                <a:spcPct val="150000"/>
              </a:lnSpc>
              <a:buSzPct val="85000"/>
              <a:buNone/>
            </a:pPr>
            <a:r>
              <a:rPr lang="en-US" altLang="zh-CN" sz="2200" dirty="0"/>
              <a:t>   AWARD</a:t>
            </a:r>
            <a:r>
              <a:rPr lang="zh-CN" altLang="en-US" sz="2200" dirty="0"/>
              <a:t>表</a:t>
            </a:r>
            <a:r>
              <a:rPr lang="en-US" altLang="zh-CN" sz="2200" dirty="0"/>
              <a:t>-</a:t>
            </a:r>
            <a:r>
              <a:rPr lang="zh-CN" altLang="zh-CN" sz="2200" dirty="0"/>
              <a:t>存放学生的奖励情况</a:t>
            </a:r>
            <a:endParaRPr lang="en-US" altLang="zh-CN" sz="2200" dirty="0"/>
          </a:p>
          <a:p>
            <a:pPr lvl="3">
              <a:lnSpc>
                <a:spcPct val="150000"/>
              </a:lnSpc>
              <a:buSzPct val="85000"/>
              <a:buFont typeface="Wingdings" panose="05000000000000000000" pitchFamily="2" charset="2"/>
              <a:buChar char="Ø"/>
            </a:pPr>
            <a:r>
              <a:rPr lang="zh-CN" altLang="en-US" sz="2200" dirty="0"/>
              <a:t>使用</a:t>
            </a:r>
            <a:r>
              <a:rPr lang="zh-CN" altLang="zh-CN" sz="2200" dirty="0"/>
              <a:t>两条插入命令</a:t>
            </a:r>
            <a:r>
              <a:rPr lang="en-US" altLang="zh-CN" sz="2200" dirty="0"/>
              <a:t> </a:t>
            </a:r>
            <a:r>
              <a:rPr lang="zh-CN" altLang="en-US" sz="2200" dirty="0"/>
              <a:t>完成</a:t>
            </a:r>
            <a:r>
              <a:rPr lang="zh-CN" altLang="zh-CN" sz="2200" dirty="0"/>
              <a:t>学生基本信息和奖励情况</a:t>
            </a:r>
            <a:r>
              <a:rPr lang="zh-CN" altLang="en-US" sz="2200" dirty="0"/>
              <a:t>的数据</a:t>
            </a:r>
            <a:r>
              <a:rPr lang="zh-CN" altLang="zh-CN" sz="2200" dirty="0"/>
              <a:t>录入功能</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zh-CN" sz="2200" dirty="0"/>
              <a:t>查询功能</a:t>
            </a:r>
            <a:endParaRPr lang="en-US" altLang="zh-CN" sz="2200" dirty="0"/>
          </a:p>
          <a:p>
            <a:pPr lvl="2" algn="just" eaLnBrk="1" hangingPunct="1">
              <a:lnSpc>
                <a:spcPct val="150000"/>
              </a:lnSpc>
              <a:spcBef>
                <a:spcPct val="0"/>
              </a:spcBef>
              <a:buSzPct val="87000"/>
              <a:buNone/>
            </a:pPr>
            <a:r>
              <a:rPr lang="en-US" altLang="zh-CN" sz="2200" dirty="0"/>
              <a:t>       </a:t>
            </a:r>
            <a:r>
              <a:rPr lang="zh-CN" altLang="zh-CN" sz="2200" dirty="0"/>
              <a:t>可以用一条查询语句实现</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1026"/>
          <p:cNvSpPr>
            <a:spLocks noGrp="1"/>
          </p:cNvSpPr>
          <p:nvPr>
            <p:ph type="title"/>
          </p:nvPr>
        </p:nvSpPr>
        <p:spPr/>
        <p:txBody>
          <a:bodyPr vert="horz" wrap="square" lIns="91440" tIns="45720" rIns="91440" bIns="45720" anchor="ctr"/>
          <a:p>
            <a:pPr eaLnBrk="1" hangingPunct="1"/>
            <a:r>
              <a:rPr lang="en-US" altLang="zh-CN" sz="3600" dirty="0"/>
              <a:t>1.1.3  </a:t>
            </a:r>
            <a:r>
              <a:rPr lang="zh-CN" altLang="en-US" sz="3600" dirty="0"/>
              <a:t>数据库系统的特点</a:t>
            </a:r>
            <a:endParaRPr lang="zh-CN" altLang="en-US" sz="3600" dirty="0"/>
          </a:p>
        </p:txBody>
      </p:sp>
      <p:sp>
        <p:nvSpPr>
          <p:cNvPr id="67586" name="Rectangle 1027"/>
          <p:cNvSpPr>
            <a:spLocks noGrp="1"/>
          </p:cNvSpPr>
          <p:nvPr>
            <p:ph idx="1"/>
          </p:nvPr>
        </p:nvSpPr>
        <p:spPr>
          <a:xfrm>
            <a:off x="755650" y="1412875"/>
            <a:ext cx="7931150" cy="4495800"/>
          </a:xfrm>
        </p:spPr>
        <p:txBody>
          <a:bodyPr vert="horz" wrap="square" lIns="91440" tIns="45720" rIns="91440" bIns="45720" anchor="t"/>
          <a:p>
            <a:pPr eaLnBrk="1" hangingPunct="1">
              <a:lnSpc>
                <a:spcPct val="160000"/>
              </a:lnSpc>
            </a:pPr>
            <a:r>
              <a:rPr lang="zh-CN" altLang="en-US" dirty="0"/>
              <a:t>数据结构化</a:t>
            </a:r>
            <a:endParaRPr lang="zh-CN" altLang="en-US" dirty="0"/>
          </a:p>
          <a:p>
            <a:pPr eaLnBrk="1" hangingPunct="1">
              <a:lnSpc>
                <a:spcPct val="160000"/>
              </a:lnSpc>
            </a:pPr>
            <a:r>
              <a:rPr lang="zh-CN" altLang="en-US" dirty="0"/>
              <a:t>数据的共享性高，冗余度低且易扩充</a:t>
            </a:r>
            <a:endParaRPr lang="zh-CN" altLang="en-US" dirty="0"/>
          </a:p>
          <a:p>
            <a:pPr eaLnBrk="1" hangingPunct="1">
              <a:lnSpc>
                <a:spcPct val="160000"/>
              </a:lnSpc>
            </a:pPr>
            <a:r>
              <a:rPr lang="zh-CN" altLang="en-US" dirty="0"/>
              <a:t>数据独立性高</a:t>
            </a:r>
            <a:endParaRPr lang="zh-CN" altLang="en-US" dirty="0"/>
          </a:p>
          <a:p>
            <a:pPr eaLnBrk="1" hangingPunct="1">
              <a:lnSpc>
                <a:spcPct val="160000"/>
              </a:lnSpc>
            </a:pPr>
            <a:r>
              <a:rPr lang="zh-CN" altLang="en-US" dirty="0"/>
              <a:t>数据由数据库管理系统统一管理和控制</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p:txBody>
          <a:bodyPr vert="horz" wrap="square" lIns="91440" tIns="45720" rIns="91440" bIns="45720" anchor="ctr"/>
          <a:p>
            <a:pPr eaLnBrk="1" hangingPunct="1"/>
            <a:r>
              <a:rPr lang="zh-CN" altLang="en-US" sz="3600" dirty="0"/>
              <a:t>数据结构化</a:t>
            </a:r>
            <a:endParaRPr lang="zh-CN" altLang="en-US" sz="3600" dirty="0"/>
          </a:p>
        </p:txBody>
      </p:sp>
      <p:sp>
        <p:nvSpPr>
          <p:cNvPr id="68610" name="Rectangle 3"/>
          <p:cNvSpPr>
            <a:spLocks noGrp="1"/>
          </p:cNvSpPr>
          <p:nvPr>
            <p:ph idx="1"/>
          </p:nvPr>
        </p:nvSpPr>
        <p:spPr>
          <a:xfrm>
            <a:off x="457200" y="1196975"/>
            <a:ext cx="8229600" cy="4854575"/>
          </a:xfrm>
        </p:spPr>
        <p:txBody>
          <a:bodyPr vert="horz" wrap="square" lIns="91440" tIns="45720" rIns="91440" bIns="45720" anchor="t"/>
          <a:p>
            <a:pPr eaLnBrk="1" hangingPunct="1">
              <a:lnSpc>
                <a:spcPct val="130000"/>
              </a:lnSpc>
              <a:spcBef>
                <a:spcPct val="0"/>
              </a:spcBef>
            </a:pPr>
            <a:r>
              <a:rPr lang="zh-CN" altLang="en-US" dirty="0">
                <a:solidFill>
                  <a:srgbClr val="746AFC"/>
                </a:solidFill>
              </a:rPr>
              <a:t>数据的整体结构化</a:t>
            </a:r>
            <a:r>
              <a:rPr lang="zh-CN" altLang="en-US" dirty="0"/>
              <a:t>是数据库的主要特征之一    </a:t>
            </a:r>
            <a:endParaRPr lang="zh-CN" altLang="en-US" dirty="0"/>
          </a:p>
          <a:p>
            <a:pPr eaLnBrk="1" hangingPunct="1">
              <a:lnSpc>
                <a:spcPct val="130000"/>
              </a:lnSpc>
              <a:spcBef>
                <a:spcPct val="0"/>
              </a:spcBef>
            </a:pPr>
            <a:r>
              <a:rPr lang="zh-CN" altLang="en-US" dirty="0"/>
              <a:t>整体结构化</a:t>
            </a:r>
            <a:endParaRPr lang="zh-CN" altLang="en-US" dirty="0"/>
          </a:p>
          <a:p>
            <a:pPr lvl="1" eaLnBrk="1" hangingPunct="1">
              <a:lnSpc>
                <a:spcPct val="130000"/>
              </a:lnSpc>
              <a:spcBef>
                <a:spcPct val="0"/>
              </a:spcBef>
            </a:pPr>
            <a:r>
              <a:rPr lang="zh-CN" altLang="en-US" dirty="0"/>
              <a:t>不再仅仅针对某一个应用，而是面向全组织</a:t>
            </a:r>
            <a:endParaRPr lang="zh-CN" altLang="en-US" dirty="0"/>
          </a:p>
          <a:p>
            <a:pPr lvl="1" eaLnBrk="1" hangingPunct="1">
              <a:lnSpc>
                <a:spcPct val="130000"/>
              </a:lnSpc>
              <a:spcBef>
                <a:spcPct val="0"/>
              </a:spcBef>
            </a:pPr>
            <a:r>
              <a:rPr lang="zh-CN" altLang="en-US" dirty="0"/>
              <a:t>不仅数据内部结构化，整体是结构化的，数据之间具有联系</a:t>
            </a:r>
            <a:endParaRPr lang="zh-CN" altLang="en-US" dirty="0"/>
          </a:p>
          <a:p>
            <a:pPr lvl="1" eaLnBrk="1" hangingPunct="1">
              <a:lnSpc>
                <a:spcPct val="130000"/>
              </a:lnSpc>
              <a:spcBef>
                <a:spcPct val="0"/>
              </a:spcBef>
            </a:pPr>
            <a:r>
              <a:rPr lang="zh-CN" altLang="en-US" dirty="0"/>
              <a:t>数据记录可以</a:t>
            </a:r>
            <a:r>
              <a:rPr lang="zh-CN" altLang="en-US" dirty="0">
                <a:solidFill>
                  <a:srgbClr val="746AFC"/>
                </a:solidFill>
              </a:rPr>
              <a:t>变长</a:t>
            </a:r>
            <a:endParaRPr lang="zh-CN" altLang="en-US" dirty="0"/>
          </a:p>
          <a:p>
            <a:pPr lvl="1" eaLnBrk="1" hangingPunct="1">
              <a:lnSpc>
                <a:spcPct val="130000"/>
              </a:lnSpc>
              <a:spcBef>
                <a:spcPct val="0"/>
              </a:spcBef>
            </a:pPr>
            <a:r>
              <a:rPr lang="zh-CN" altLang="en-US" dirty="0"/>
              <a:t>数据的最小存取单位是</a:t>
            </a:r>
            <a:r>
              <a:rPr lang="zh-CN" altLang="en-US" dirty="0">
                <a:solidFill>
                  <a:srgbClr val="746AFC"/>
                </a:solidFill>
              </a:rPr>
              <a:t>数据项</a:t>
            </a:r>
            <a:endParaRPr lang="zh-CN" altLang="en-US" dirty="0"/>
          </a:p>
          <a:p>
            <a:pPr lvl="1" eaLnBrk="1" hangingPunct="1">
              <a:lnSpc>
                <a:spcPct val="250000"/>
              </a:lnSpc>
              <a:spcBef>
                <a:spcPct val="0"/>
              </a:spcBef>
              <a:buNone/>
            </a:pPr>
            <a:r>
              <a:rPr lang="zh-CN" altLang="en-US" sz="2800" dirty="0"/>
              <a:t>数据的用</a:t>
            </a:r>
            <a:r>
              <a:rPr lang="zh-CN" altLang="en-US" sz="2800" dirty="0">
                <a:solidFill>
                  <a:srgbClr val="746AFC"/>
                </a:solidFill>
              </a:rPr>
              <a:t>数据模型</a:t>
            </a:r>
            <a:r>
              <a:rPr lang="zh-CN" altLang="en-US" sz="2800" dirty="0"/>
              <a:t>描述，无需应用程序定义</a:t>
            </a:r>
            <a:endParaRPr lang="zh-CN" altLang="en-US" sz="2800" dirty="0"/>
          </a:p>
          <a:p>
            <a:pPr lvl="1" eaLnBrk="1" hangingPunct="1">
              <a:lnSpc>
                <a:spcPct val="130000"/>
              </a:lnSpc>
              <a:spcBef>
                <a:spcPct val="0"/>
              </a:spcBef>
            </a:pP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p>
            <a:pPr eaLnBrk="1" hangingPunct="1"/>
            <a:r>
              <a:rPr lang="zh-CN" altLang="en-US" sz="3600" dirty="0"/>
              <a:t>数据的共享性高，冗余度低且易扩充</a:t>
            </a:r>
            <a:endParaRPr lang="zh-CN" altLang="en-US" sz="3600" dirty="0"/>
          </a:p>
        </p:txBody>
      </p:sp>
      <p:sp>
        <p:nvSpPr>
          <p:cNvPr id="69634" name="Rectangle 3"/>
          <p:cNvSpPr>
            <a:spLocks noGrp="1"/>
          </p:cNvSpPr>
          <p:nvPr>
            <p:ph idx="1"/>
          </p:nvPr>
        </p:nvSpPr>
        <p:spPr>
          <a:xfrm>
            <a:off x="457200" y="1098550"/>
            <a:ext cx="7786688" cy="4881563"/>
          </a:xfrm>
        </p:spPr>
        <p:txBody>
          <a:bodyPr vert="horz" wrap="square" lIns="91440" tIns="45720" rIns="91440" bIns="45720" anchor="t"/>
          <a:p>
            <a:pPr eaLnBrk="1" hangingPunct="1">
              <a:lnSpc>
                <a:spcPct val="150000"/>
              </a:lnSpc>
            </a:pPr>
            <a:r>
              <a:rPr lang="zh-CN" altLang="en-US" dirty="0"/>
              <a:t>数据面向整个系统，可以被多个用户、多个应用共享使用。</a:t>
            </a:r>
            <a:endParaRPr lang="zh-CN" altLang="en-US" dirty="0"/>
          </a:p>
          <a:p>
            <a:pPr eaLnBrk="1" hangingPunct="1">
              <a:lnSpc>
                <a:spcPct val="150000"/>
              </a:lnSpc>
            </a:pPr>
            <a:r>
              <a:rPr lang="zh-CN" altLang="en-US" dirty="0"/>
              <a:t>数据共享的好处</a:t>
            </a:r>
            <a:endParaRPr lang="zh-CN" altLang="en-US" dirty="0"/>
          </a:p>
          <a:p>
            <a:pPr lvl="1" eaLnBrk="1" hangingPunct="1">
              <a:lnSpc>
                <a:spcPct val="150000"/>
              </a:lnSpc>
            </a:pPr>
            <a:r>
              <a:rPr lang="zh-CN" altLang="en-US" dirty="0"/>
              <a:t>减少数据冗余，节约存储空间</a:t>
            </a:r>
            <a:endParaRPr lang="zh-CN" altLang="en-US" dirty="0"/>
          </a:p>
          <a:p>
            <a:pPr lvl="1" eaLnBrk="1" hangingPunct="1">
              <a:lnSpc>
                <a:spcPct val="150000"/>
              </a:lnSpc>
            </a:pPr>
            <a:r>
              <a:rPr lang="zh-CN" altLang="en-US" dirty="0"/>
              <a:t>避免数据之间的不相容性与不一致性 </a:t>
            </a:r>
            <a:endParaRPr lang="zh-CN" altLang="en-US" dirty="0"/>
          </a:p>
          <a:p>
            <a:pPr lvl="1" eaLnBrk="1" hangingPunct="1">
              <a:lnSpc>
                <a:spcPct val="150000"/>
              </a:lnSpc>
            </a:pPr>
            <a:r>
              <a:rPr lang="zh-CN" altLang="en-US" dirty="0"/>
              <a:t>使系统易于扩充</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p:txBody>
          <a:bodyPr vert="horz" wrap="square" lIns="91440" tIns="45720" rIns="91440" bIns="45720" anchor="ctr"/>
          <a:p>
            <a:pPr eaLnBrk="1" hangingPunct="1"/>
            <a:r>
              <a:rPr lang="zh-CN" altLang="en-US" sz="3600" dirty="0"/>
              <a:t>数据独立性高</a:t>
            </a:r>
            <a:endParaRPr lang="zh-CN" altLang="en-US" sz="3600" dirty="0"/>
          </a:p>
        </p:txBody>
      </p:sp>
      <p:sp>
        <p:nvSpPr>
          <p:cNvPr id="70658" name="Rectangle 3"/>
          <p:cNvSpPr>
            <a:spLocks noGrp="1"/>
          </p:cNvSpPr>
          <p:nvPr>
            <p:ph idx="1"/>
          </p:nvPr>
        </p:nvSpPr>
        <p:spPr>
          <a:xfrm>
            <a:off x="457200" y="1098550"/>
            <a:ext cx="8229600" cy="5095875"/>
          </a:xfrm>
        </p:spPr>
        <p:txBody>
          <a:bodyPr vert="horz" wrap="square" lIns="91440" tIns="45720" rIns="91440" bIns="45720" anchor="t"/>
          <a:p>
            <a:pPr eaLnBrk="1" hangingPunct="1">
              <a:lnSpc>
                <a:spcPct val="130000"/>
              </a:lnSpc>
              <a:spcBef>
                <a:spcPct val="0"/>
              </a:spcBef>
            </a:pPr>
            <a:r>
              <a:rPr lang="zh-CN" altLang="en-US" dirty="0"/>
              <a:t>物理独立性</a:t>
            </a:r>
            <a:endParaRPr lang="zh-CN" altLang="en-US" dirty="0"/>
          </a:p>
          <a:p>
            <a:pPr lvl="1" eaLnBrk="1" hangingPunct="1">
              <a:lnSpc>
                <a:spcPct val="130000"/>
              </a:lnSpc>
              <a:spcBef>
                <a:spcPct val="0"/>
              </a:spcBef>
            </a:pPr>
            <a:r>
              <a:rPr lang="zh-CN" altLang="en-US" dirty="0"/>
              <a:t>指用户的应用程序与数据库中数据的物理存储是相互独立的。当数据的物理存储改变了，应用程序不用改变。</a:t>
            </a:r>
            <a:endParaRPr lang="zh-CN" altLang="en-US" dirty="0"/>
          </a:p>
          <a:p>
            <a:pPr algn="just" eaLnBrk="1" hangingPunct="1">
              <a:lnSpc>
                <a:spcPct val="130000"/>
              </a:lnSpc>
              <a:spcBef>
                <a:spcPct val="0"/>
              </a:spcBef>
            </a:pPr>
            <a:r>
              <a:rPr lang="zh-CN" altLang="en-US" dirty="0"/>
              <a:t>逻辑独立性</a:t>
            </a:r>
            <a:endParaRPr lang="zh-CN" altLang="en-US" dirty="0"/>
          </a:p>
          <a:p>
            <a:pPr lvl="1" algn="just" eaLnBrk="1" hangingPunct="1">
              <a:lnSpc>
                <a:spcPct val="130000"/>
              </a:lnSpc>
              <a:spcBef>
                <a:spcPct val="0"/>
              </a:spcBef>
            </a:pPr>
            <a:r>
              <a:rPr lang="zh-CN" altLang="en-US" dirty="0"/>
              <a:t>指用户的应用程序与数据库的逻辑结构是相互独立的。数据的逻辑结构改变了，应用程序不用改变。 </a:t>
            </a:r>
            <a:endParaRPr lang="zh-CN" altLang="en-US" dirty="0"/>
          </a:p>
          <a:p>
            <a:pPr algn="just" eaLnBrk="1" hangingPunct="1">
              <a:lnSpc>
                <a:spcPct val="150000"/>
              </a:lnSpc>
              <a:spcBef>
                <a:spcPct val="0"/>
              </a:spcBef>
            </a:pPr>
            <a:r>
              <a:rPr lang="zh-CN" altLang="en-US" dirty="0"/>
              <a:t>数据独立性由数据库管理系统的二级映像功能来保证。</a:t>
            </a:r>
            <a:endParaRPr lang="zh-CN" altLang="en-US" dirty="0"/>
          </a:p>
          <a:p>
            <a:pPr lvl="1" algn="just" eaLnBrk="1" hangingPunct="1">
              <a:lnSpc>
                <a:spcPct val="130000"/>
              </a:lnSpc>
              <a:spcBef>
                <a:spcPct val="0"/>
              </a:spcBef>
            </a:pPr>
            <a:endParaRPr lang="en-US" altLang="zh-C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539750" y="260350"/>
            <a:ext cx="8424863" cy="563563"/>
          </a:xfrm>
        </p:spPr>
        <p:txBody>
          <a:bodyPr vert="horz" wrap="square" lIns="91440" tIns="45720" rIns="91440" bIns="45720" anchor="ctr"/>
          <a:p>
            <a:pPr eaLnBrk="1" hangingPunct="1"/>
            <a:r>
              <a:rPr lang="zh-CN" altLang="en-US" sz="3600" dirty="0"/>
              <a:t>数据由数据管理系统统一管理和控制</a:t>
            </a:r>
            <a:endParaRPr lang="zh-CN" altLang="en-US" sz="3600" dirty="0"/>
          </a:p>
        </p:txBody>
      </p:sp>
      <p:sp>
        <p:nvSpPr>
          <p:cNvPr id="71682" name="Rectangle 3"/>
          <p:cNvSpPr>
            <a:spLocks noGrp="1"/>
          </p:cNvSpPr>
          <p:nvPr>
            <p:ph idx="1"/>
          </p:nvPr>
        </p:nvSpPr>
        <p:spPr>
          <a:xfrm>
            <a:off x="457200" y="1052513"/>
            <a:ext cx="8507413" cy="5141912"/>
          </a:xfrm>
        </p:spPr>
        <p:txBody>
          <a:bodyPr vert="horz" wrap="square" lIns="91440" tIns="45720" rIns="91440" bIns="45720" anchor="t"/>
          <a:p>
            <a:pPr algn="just" eaLnBrk="1" hangingPunct="1">
              <a:lnSpc>
                <a:spcPct val="120000"/>
              </a:lnSpc>
              <a:spcBef>
                <a:spcPct val="0"/>
              </a:spcBef>
            </a:pPr>
            <a:r>
              <a:rPr lang="zh-CN" altLang="en-US" dirty="0"/>
              <a:t>数据库管理系统提供的数据控制功能</a:t>
            </a:r>
            <a:endParaRPr lang="zh-CN" altLang="en-US" dirty="0"/>
          </a:p>
          <a:p>
            <a:pPr lvl="1" algn="just" eaLnBrk="1" hangingPunct="1">
              <a:lnSpc>
                <a:spcPct val="120000"/>
              </a:lnSpc>
              <a:spcBef>
                <a:spcPct val="0"/>
              </a:spcBef>
              <a:buNone/>
            </a:pPr>
            <a:r>
              <a:rPr lang="zh-CN" altLang="en-US" dirty="0"/>
              <a:t>（</a:t>
            </a:r>
            <a:r>
              <a:rPr lang="en-US" altLang="zh-CN" dirty="0"/>
              <a:t>1</a:t>
            </a:r>
            <a:r>
              <a:rPr lang="zh-CN" altLang="en-US" dirty="0"/>
              <a:t>）数据的安全性（</a:t>
            </a:r>
            <a:r>
              <a:rPr lang="en-US" altLang="zh-CN" dirty="0"/>
              <a:t>Security</a:t>
            </a:r>
            <a:r>
              <a:rPr lang="zh-CN" altLang="en-US" dirty="0"/>
              <a:t>）保护</a:t>
            </a:r>
            <a:endParaRPr lang="zh-CN" altLang="en-US" dirty="0"/>
          </a:p>
          <a:p>
            <a:pPr lvl="2" algn="just" eaLnBrk="1" hangingPunct="1">
              <a:lnSpc>
                <a:spcPct val="120000"/>
              </a:lnSpc>
              <a:spcBef>
                <a:spcPct val="0"/>
              </a:spcBef>
              <a:buSzPct val="87000"/>
              <a:buNone/>
            </a:pPr>
            <a:r>
              <a:rPr lang="zh-CN" altLang="en-US" sz="2200" dirty="0"/>
              <a:t>保护数据以防止不合法的使用造成的数据的泄密和破坏。</a:t>
            </a:r>
            <a:endParaRPr lang="zh-CN" altLang="en-US" sz="2200" dirty="0"/>
          </a:p>
          <a:p>
            <a:pPr lvl="1" algn="just" eaLnBrk="1" hangingPunct="1">
              <a:lnSpc>
                <a:spcPct val="120000"/>
              </a:lnSpc>
              <a:spcBef>
                <a:spcPct val="0"/>
              </a:spcBef>
              <a:buNone/>
            </a:pPr>
            <a:r>
              <a:rPr lang="zh-CN" altLang="en-US" dirty="0"/>
              <a:t>（</a:t>
            </a:r>
            <a:r>
              <a:rPr lang="en-US" altLang="zh-CN" dirty="0"/>
              <a:t>2</a:t>
            </a:r>
            <a:r>
              <a:rPr lang="zh-CN" altLang="en-US" dirty="0"/>
              <a:t>）数据的完整性（</a:t>
            </a:r>
            <a:r>
              <a:rPr lang="en-US" altLang="zh-CN" dirty="0"/>
              <a:t>Integrity</a:t>
            </a:r>
            <a:r>
              <a:rPr lang="zh-CN" altLang="en-US" dirty="0"/>
              <a:t>）检查</a:t>
            </a:r>
            <a:endParaRPr lang="zh-CN" altLang="en-US" dirty="0"/>
          </a:p>
          <a:p>
            <a:pPr lvl="2" algn="just" eaLnBrk="1" hangingPunct="1">
              <a:lnSpc>
                <a:spcPct val="120000"/>
              </a:lnSpc>
              <a:spcBef>
                <a:spcPct val="0"/>
              </a:spcBef>
              <a:buSzPct val="87000"/>
              <a:buNone/>
            </a:pPr>
            <a:r>
              <a:rPr lang="zh-CN" altLang="en-US" sz="2200" dirty="0"/>
              <a:t>保证数据的正确性、有效性和相容性。</a:t>
            </a:r>
            <a:endParaRPr lang="zh-CN" altLang="en-US" sz="2200" dirty="0"/>
          </a:p>
          <a:p>
            <a:pPr lvl="1" algn="just" eaLnBrk="1" hangingPunct="1">
              <a:lnSpc>
                <a:spcPct val="120000"/>
              </a:lnSpc>
              <a:spcBef>
                <a:spcPct val="0"/>
              </a:spcBef>
              <a:buNone/>
            </a:pPr>
            <a:r>
              <a:rPr lang="zh-CN" altLang="en-US" dirty="0"/>
              <a:t>（</a:t>
            </a:r>
            <a:r>
              <a:rPr lang="en-US" altLang="zh-CN" dirty="0"/>
              <a:t>3</a:t>
            </a:r>
            <a:r>
              <a:rPr lang="zh-CN" altLang="en-US" dirty="0"/>
              <a:t>）并发（</a:t>
            </a:r>
            <a:r>
              <a:rPr lang="en-US" altLang="zh-CN" dirty="0"/>
              <a:t>Concurrency</a:t>
            </a:r>
            <a:r>
              <a:rPr lang="zh-CN" altLang="en-US" dirty="0"/>
              <a:t>）控制</a:t>
            </a:r>
            <a:endParaRPr lang="zh-CN" altLang="en-US" dirty="0"/>
          </a:p>
          <a:p>
            <a:pPr lvl="2" algn="just" eaLnBrk="1" hangingPunct="1">
              <a:lnSpc>
                <a:spcPct val="120000"/>
              </a:lnSpc>
              <a:spcBef>
                <a:spcPct val="0"/>
              </a:spcBef>
              <a:buSzPct val="87000"/>
              <a:buNone/>
            </a:pPr>
            <a:r>
              <a:rPr lang="zh-CN" altLang="en-US" sz="2200" dirty="0"/>
              <a:t>对多用户的并发操作加以控制和协调，防止相互干扰而得到错误的结果。</a:t>
            </a:r>
            <a:endParaRPr lang="zh-CN" altLang="en-US" sz="2200" dirty="0"/>
          </a:p>
          <a:p>
            <a:pPr lvl="1" algn="just" eaLnBrk="1" hangingPunct="1">
              <a:lnSpc>
                <a:spcPct val="120000"/>
              </a:lnSpc>
              <a:spcBef>
                <a:spcPct val="0"/>
              </a:spcBef>
              <a:buNone/>
            </a:pPr>
            <a:r>
              <a:rPr lang="zh-CN" altLang="en-US" dirty="0"/>
              <a:t>（</a:t>
            </a:r>
            <a:r>
              <a:rPr lang="en-US" altLang="zh-CN" dirty="0"/>
              <a:t>4</a:t>
            </a:r>
            <a:r>
              <a:rPr lang="zh-CN" altLang="en-US" dirty="0"/>
              <a:t>）数据库恢复（</a:t>
            </a:r>
            <a:r>
              <a:rPr lang="en-US" altLang="zh-CN" dirty="0"/>
              <a:t>Recovery</a:t>
            </a:r>
            <a:r>
              <a:rPr lang="zh-CN" altLang="en-US" dirty="0"/>
              <a:t>）</a:t>
            </a:r>
            <a:endParaRPr lang="zh-CN" altLang="en-US" dirty="0"/>
          </a:p>
          <a:p>
            <a:pPr lvl="2" algn="just" eaLnBrk="1" hangingPunct="1">
              <a:lnSpc>
                <a:spcPct val="120000"/>
              </a:lnSpc>
              <a:spcBef>
                <a:spcPct val="0"/>
              </a:spcBef>
              <a:buSzPct val="87000"/>
              <a:buNone/>
            </a:pPr>
            <a:r>
              <a:rPr lang="zh-CN" altLang="en-US" sz="2200" dirty="0"/>
              <a:t>将数据库从错误状态恢复到某一已知的正确状态。</a:t>
            </a:r>
            <a:endParaRPr lang="zh-CN" alt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p:txBody>
          <a:bodyPr vert="horz" wrap="square" lIns="91440" tIns="45720" rIns="91440" bIns="45720" anchor="ctr"/>
          <a:p>
            <a:pPr eaLnBrk="1" hangingPunct="1"/>
            <a:r>
              <a:rPr lang="zh-CN" altLang="en-US" sz="3600" dirty="0"/>
              <a:t>内容安排（</a:t>
            </a:r>
            <a:r>
              <a:rPr lang="en-US" altLang="zh-CN" sz="3600" dirty="0"/>
              <a:t>1</a:t>
            </a:r>
            <a:r>
              <a:rPr lang="zh-CN" altLang="en-US" sz="3600" dirty="0"/>
              <a:t>）</a:t>
            </a:r>
            <a:endParaRPr lang="en-US" altLang="zh-CN" sz="3600" dirty="0"/>
          </a:p>
        </p:txBody>
      </p:sp>
      <p:sp>
        <p:nvSpPr>
          <p:cNvPr id="12290" name="Rectangle 3"/>
          <p:cNvSpPr>
            <a:spLocks noGrp="1"/>
          </p:cNvSpPr>
          <p:nvPr>
            <p:ph idx="1"/>
          </p:nvPr>
        </p:nvSpPr>
        <p:spPr>
          <a:xfrm>
            <a:off x="395288" y="1125538"/>
            <a:ext cx="8229600" cy="4965700"/>
          </a:xfrm>
        </p:spPr>
        <p:txBody>
          <a:bodyPr vert="horz" wrap="square" lIns="91440" tIns="45720" rIns="91440" bIns="45720" anchor="t"/>
          <a:p>
            <a:pPr eaLnBrk="1" hangingPunct="1">
              <a:buNone/>
            </a:pPr>
            <a:r>
              <a:rPr lang="en-US" altLang="zh-CN" sz="2000" dirty="0">
                <a:solidFill>
                  <a:srgbClr val="0000FF"/>
                </a:solidFill>
                <a:sym typeface="Wingdings" panose="05000000000000000000" pitchFamily="2" charset="2"/>
              </a:rPr>
              <a:t> </a:t>
            </a:r>
            <a:r>
              <a:rPr lang="zh-CN" altLang="en-US" dirty="0">
                <a:ea typeface="隶书" panose="02010509060101010101" pitchFamily="49" charset="-122"/>
              </a:rPr>
              <a:t>基础篇</a:t>
            </a:r>
            <a:endParaRPr lang="zh-CN" altLang="en-US" dirty="0">
              <a:ea typeface="隶书" panose="02010509060101010101" pitchFamily="49" charset="-122"/>
            </a:endParaRPr>
          </a:p>
          <a:p>
            <a:pPr lvl="1" eaLnBrk="1" hangingPunct="1"/>
            <a:r>
              <a:rPr lang="zh-CN" altLang="en-US" dirty="0"/>
              <a:t>第</a:t>
            </a:r>
            <a:r>
              <a:rPr lang="en-US" altLang="zh-CN" dirty="0"/>
              <a:t>1</a:t>
            </a:r>
            <a:r>
              <a:rPr lang="zh-CN" altLang="en-US" dirty="0"/>
              <a:t>章  绪论</a:t>
            </a:r>
            <a:endParaRPr lang="zh-CN" altLang="en-US" dirty="0"/>
          </a:p>
          <a:p>
            <a:pPr lvl="1" eaLnBrk="1" hangingPunct="1"/>
            <a:r>
              <a:rPr lang="zh-CN" altLang="en-US" dirty="0"/>
              <a:t>第</a:t>
            </a:r>
            <a:r>
              <a:rPr lang="en-US" altLang="zh-CN" dirty="0"/>
              <a:t>2</a:t>
            </a:r>
            <a:r>
              <a:rPr lang="zh-CN" altLang="en-US" dirty="0"/>
              <a:t>章  关系数据库</a:t>
            </a:r>
            <a:endParaRPr lang="zh-CN" altLang="en-US" dirty="0"/>
          </a:p>
          <a:p>
            <a:pPr lvl="1" eaLnBrk="1" hangingPunct="1"/>
            <a:r>
              <a:rPr lang="zh-CN" altLang="en-US" dirty="0"/>
              <a:t>第</a:t>
            </a:r>
            <a:r>
              <a:rPr lang="en-US" altLang="zh-CN" dirty="0"/>
              <a:t>3</a:t>
            </a:r>
            <a:r>
              <a:rPr lang="zh-CN" altLang="en-US" dirty="0"/>
              <a:t>章  关系数据库标准语言</a:t>
            </a:r>
            <a:r>
              <a:rPr lang="en-US" altLang="zh-CN" dirty="0"/>
              <a:t>SQL</a:t>
            </a:r>
            <a:endParaRPr lang="en-US" altLang="zh-CN" dirty="0"/>
          </a:p>
          <a:p>
            <a:pPr lvl="1" eaLnBrk="1" hangingPunct="1"/>
            <a:r>
              <a:rPr lang="zh-CN" altLang="en-US" dirty="0"/>
              <a:t>第</a:t>
            </a:r>
            <a:r>
              <a:rPr lang="en-US" altLang="zh-CN" dirty="0"/>
              <a:t>4</a:t>
            </a:r>
            <a:r>
              <a:rPr lang="zh-CN" altLang="en-US" dirty="0"/>
              <a:t>章  数据库安全性</a:t>
            </a:r>
            <a:endParaRPr lang="zh-CN" altLang="en-US" dirty="0"/>
          </a:p>
          <a:p>
            <a:pPr lvl="1" eaLnBrk="1" hangingPunct="1"/>
            <a:r>
              <a:rPr lang="zh-CN" altLang="en-US" dirty="0"/>
              <a:t>第</a:t>
            </a:r>
            <a:r>
              <a:rPr lang="en-US" altLang="zh-CN" dirty="0"/>
              <a:t>5</a:t>
            </a:r>
            <a:r>
              <a:rPr lang="zh-CN" altLang="en-US" dirty="0"/>
              <a:t>章  数据库完整性</a:t>
            </a:r>
            <a:endParaRPr lang="zh-CN" altLang="en-US" dirty="0"/>
          </a:p>
          <a:p>
            <a:pPr eaLnBrk="1" hangingPunct="1">
              <a:buNone/>
            </a:pPr>
            <a:r>
              <a:rPr lang="zh-CN" altLang="en-US" sz="2000" dirty="0">
                <a:solidFill>
                  <a:srgbClr val="0000FF"/>
                </a:solidFill>
                <a:sym typeface="Wingdings" panose="05000000000000000000" pitchFamily="2" charset="2"/>
              </a:rPr>
              <a:t> </a:t>
            </a:r>
            <a:r>
              <a:rPr lang="zh-CN" altLang="en-US" dirty="0">
                <a:ea typeface="隶书" panose="02010509060101010101" pitchFamily="49" charset="-122"/>
              </a:rPr>
              <a:t>设计与应用开发篇</a:t>
            </a:r>
            <a:endParaRPr lang="zh-CN" altLang="en-US" dirty="0">
              <a:ea typeface="隶书" panose="02010509060101010101" pitchFamily="49" charset="-122"/>
            </a:endParaRPr>
          </a:p>
          <a:p>
            <a:pPr lvl="1" eaLnBrk="1" hangingPunct="1"/>
            <a:r>
              <a:rPr lang="zh-CN" altLang="en-US" dirty="0"/>
              <a:t>第</a:t>
            </a:r>
            <a:r>
              <a:rPr lang="en-US" altLang="zh-CN" dirty="0"/>
              <a:t>6</a:t>
            </a:r>
            <a:r>
              <a:rPr lang="zh-CN" altLang="en-US" dirty="0"/>
              <a:t>章  关系数据理论</a:t>
            </a:r>
            <a:endParaRPr lang="zh-CN" altLang="en-US" dirty="0"/>
          </a:p>
          <a:p>
            <a:pPr lvl="1" eaLnBrk="1" hangingPunct="1"/>
            <a:r>
              <a:rPr lang="zh-CN" altLang="en-US" dirty="0"/>
              <a:t>第</a:t>
            </a:r>
            <a:r>
              <a:rPr lang="en-US" altLang="zh-CN" dirty="0"/>
              <a:t>7</a:t>
            </a:r>
            <a:r>
              <a:rPr lang="zh-CN" altLang="en-US" dirty="0"/>
              <a:t>章  数据库设计</a:t>
            </a:r>
            <a:endParaRPr lang="zh-CN" altLang="en-US" dirty="0"/>
          </a:p>
          <a:p>
            <a:pPr lvl="1" eaLnBrk="1" hangingPunct="1"/>
            <a:r>
              <a:rPr lang="zh-CN" altLang="en-US" dirty="0"/>
              <a:t>第</a:t>
            </a:r>
            <a:r>
              <a:rPr lang="en-US" altLang="zh-CN" dirty="0"/>
              <a:t>8</a:t>
            </a:r>
            <a:r>
              <a:rPr lang="zh-CN" altLang="en-US" dirty="0"/>
              <a:t>章  数据库编程</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xfrm>
            <a:off x="-34925" y="188913"/>
            <a:ext cx="9359900" cy="563562"/>
          </a:xfrm>
        </p:spPr>
        <p:txBody>
          <a:bodyPr vert="horz" wrap="square" lIns="91440" tIns="45720" rIns="91440" bIns="45720" anchor="ctr"/>
          <a:p>
            <a:pPr eaLnBrk="1" hangingPunct="1"/>
            <a:r>
              <a:rPr lang="zh-CN" altLang="en-US" sz="3500" dirty="0"/>
              <a:t>应用程序与数据的对应关系（数据库系统阶段）</a:t>
            </a:r>
            <a:endParaRPr lang="en-US" altLang="zh-CN" sz="3500" dirty="0"/>
          </a:p>
        </p:txBody>
      </p:sp>
      <p:grpSp>
        <p:nvGrpSpPr>
          <p:cNvPr id="72706" name="Group 41"/>
          <p:cNvGrpSpPr/>
          <p:nvPr/>
        </p:nvGrpSpPr>
        <p:grpSpPr>
          <a:xfrm>
            <a:off x="1258888" y="1916113"/>
            <a:ext cx="6138862" cy="3592512"/>
            <a:chOff x="1216" y="1162"/>
            <a:chExt cx="3867" cy="2263"/>
          </a:xfrm>
        </p:grpSpPr>
        <p:sp>
          <p:nvSpPr>
            <p:cNvPr id="72707" name="Line 6"/>
            <p:cNvSpPr/>
            <p:nvPr/>
          </p:nvSpPr>
          <p:spPr>
            <a:xfrm>
              <a:off x="1216" y="3425"/>
              <a:ext cx="0" cy="0"/>
            </a:xfrm>
            <a:prstGeom prst="line">
              <a:avLst/>
            </a:prstGeom>
            <a:ln w="9525" cap="flat" cmpd="sng">
              <a:solidFill>
                <a:srgbClr val="000000"/>
              </a:solidFill>
              <a:prstDash val="solid"/>
              <a:round/>
              <a:headEnd type="none" w="med" len="med"/>
              <a:tailEnd type="none" w="med" len="med"/>
            </a:ln>
          </p:spPr>
        </p:sp>
        <p:sp>
          <p:nvSpPr>
            <p:cNvPr id="72708" name="Line 7"/>
            <p:cNvSpPr/>
            <p:nvPr/>
          </p:nvSpPr>
          <p:spPr>
            <a:xfrm>
              <a:off x="1279" y="3171"/>
              <a:ext cx="64" cy="127"/>
            </a:xfrm>
            <a:prstGeom prst="line">
              <a:avLst/>
            </a:prstGeom>
            <a:ln w="9525" cap="flat" cmpd="sng">
              <a:solidFill>
                <a:srgbClr val="000000"/>
              </a:solidFill>
              <a:prstDash val="solid"/>
              <a:round/>
              <a:headEnd type="none" w="med" len="med"/>
              <a:tailEnd type="none" w="med" len="med"/>
            </a:ln>
          </p:spPr>
        </p:sp>
        <p:grpSp>
          <p:nvGrpSpPr>
            <p:cNvPr id="72709" name="Group 9"/>
            <p:cNvGrpSpPr/>
            <p:nvPr/>
          </p:nvGrpSpPr>
          <p:grpSpPr>
            <a:xfrm>
              <a:off x="1562" y="2795"/>
              <a:ext cx="698" cy="372"/>
              <a:chOff x="2119" y="7370"/>
              <a:chExt cx="1155" cy="471"/>
            </a:xfrm>
          </p:grpSpPr>
          <p:sp>
            <p:nvSpPr>
              <p:cNvPr id="72710" name="Rectangle 10"/>
              <p:cNvSpPr/>
              <p:nvPr/>
            </p:nvSpPr>
            <p:spPr>
              <a:xfrm>
                <a:off x="2224" y="7370"/>
                <a:ext cx="1050" cy="314"/>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11" name="Line 11"/>
              <p:cNvSpPr/>
              <p:nvPr/>
            </p:nvSpPr>
            <p:spPr>
              <a:xfrm flipH="1">
                <a:off x="2119" y="7684"/>
                <a:ext cx="105" cy="157"/>
              </a:xfrm>
              <a:prstGeom prst="line">
                <a:avLst/>
              </a:prstGeom>
              <a:ln w="9525" cap="flat" cmpd="sng">
                <a:solidFill>
                  <a:srgbClr val="000000"/>
                </a:solidFill>
                <a:prstDash val="solid"/>
                <a:round/>
                <a:headEnd type="none" w="med" len="med"/>
                <a:tailEnd type="none" w="med" len="med"/>
              </a:ln>
            </p:spPr>
          </p:sp>
          <p:sp>
            <p:nvSpPr>
              <p:cNvPr id="72712" name="Line 12"/>
              <p:cNvSpPr/>
              <p:nvPr/>
            </p:nvSpPr>
            <p:spPr>
              <a:xfrm flipH="1">
                <a:off x="3169" y="7684"/>
                <a:ext cx="105" cy="157"/>
              </a:xfrm>
              <a:prstGeom prst="line">
                <a:avLst/>
              </a:prstGeom>
              <a:ln w="9525" cap="flat" cmpd="sng">
                <a:solidFill>
                  <a:srgbClr val="000000"/>
                </a:solidFill>
                <a:prstDash val="solid"/>
                <a:round/>
                <a:headEnd type="none" w="med" len="med"/>
                <a:tailEnd type="none" w="med" len="med"/>
              </a:ln>
            </p:spPr>
          </p:sp>
          <p:sp>
            <p:nvSpPr>
              <p:cNvPr id="72713" name="Line 13"/>
              <p:cNvSpPr/>
              <p:nvPr/>
            </p:nvSpPr>
            <p:spPr>
              <a:xfrm>
                <a:off x="2119" y="7841"/>
                <a:ext cx="1050" cy="0"/>
              </a:xfrm>
              <a:prstGeom prst="line">
                <a:avLst/>
              </a:prstGeom>
              <a:ln w="9525" cap="flat" cmpd="sng">
                <a:solidFill>
                  <a:srgbClr val="000000"/>
                </a:solidFill>
                <a:prstDash val="solid"/>
                <a:round/>
                <a:headEnd type="none" w="med" len="med"/>
                <a:tailEnd type="none" w="med" len="med"/>
              </a:ln>
            </p:spPr>
          </p:sp>
        </p:grpSp>
        <p:grpSp>
          <p:nvGrpSpPr>
            <p:cNvPr id="72714" name="Group 14"/>
            <p:cNvGrpSpPr/>
            <p:nvPr/>
          </p:nvGrpSpPr>
          <p:grpSpPr>
            <a:xfrm>
              <a:off x="1371" y="2919"/>
              <a:ext cx="254" cy="496"/>
              <a:chOff x="1909" y="7527"/>
              <a:chExt cx="420" cy="628"/>
            </a:xfrm>
          </p:grpSpPr>
          <p:grpSp>
            <p:nvGrpSpPr>
              <p:cNvPr id="72715" name="Group 15"/>
              <p:cNvGrpSpPr/>
              <p:nvPr/>
            </p:nvGrpSpPr>
            <p:grpSpPr>
              <a:xfrm>
                <a:off x="1909" y="7527"/>
                <a:ext cx="261" cy="628"/>
                <a:chOff x="1909" y="7527"/>
                <a:chExt cx="261" cy="628"/>
              </a:xfrm>
            </p:grpSpPr>
            <p:sp>
              <p:nvSpPr>
                <p:cNvPr id="72716" name="AutoShape 16"/>
                <p:cNvSpPr/>
                <p:nvPr/>
              </p:nvSpPr>
              <p:spPr>
                <a:xfrm>
                  <a:off x="2065" y="7527"/>
                  <a:ext cx="105" cy="142"/>
                </a:xfrm>
                <a:prstGeom prst="flowChartConnector">
                  <a:avLst/>
                </a:prstGeom>
                <a:solidFill>
                  <a:srgbClr val="FFFFFF"/>
                </a:solidFill>
                <a:ln w="9525" cap="flat" cmpd="sng">
                  <a:solidFill>
                    <a:srgbClr val="000000"/>
                  </a:solidFill>
                  <a:prstDash val="solid"/>
                  <a:round/>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17" name="Arc 17"/>
                <p:cNvSpPr/>
                <p:nvPr/>
              </p:nvSpPr>
              <p:spPr>
                <a:xfrm flipH="1">
                  <a:off x="2008" y="7684"/>
                  <a:ext cx="105" cy="314"/>
                </a:xfrm>
                <a:custGeom>
                  <a:avLst/>
                  <a:gdLst/>
                  <a:ahLst/>
                  <a:cxnLst>
                    <a:cxn ang="0">
                      <a:pos x="-1" y="0"/>
                    </a:cxn>
                    <a:cxn ang="0">
                      <a:pos x="21600" y="21600"/>
                    </a:cxn>
                    <a:cxn ang="0">
                      <a:pos x="-1" y="0"/>
                    </a:cxn>
                    <a:cxn ang="0">
                      <a:pos x="21600" y="21600"/>
                    </a:cxn>
                    <a:cxn ang="0">
                      <a:pos x="0" y="21600"/>
                    </a:cxn>
                    <a:cxn ang="0">
                      <a:pos x="-1"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72718" name="Line 18"/>
                <p:cNvSpPr/>
                <p:nvPr/>
              </p:nvSpPr>
              <p:spPr>
                <a:xfrm>
                  <a:off x="2014" y="7998"/>
                  <a:ext cx="105" cy="157"/>
                </a:xfrm>
                <a:prstGeom prst="line">
                  <a:avLst/>
                </a:prstGeom>
                <a:ln w="9525" cap="flat" cmpd="sng">
                  <a:solidFill>
                    <a:srgbClr val="000000"/>
                  </a:solidFill>
                  <a:prstDash val="solid"/>
                  <a:round/>
                  <a:headEnd type="none" w="med" len="med"/>
                  <a:tailEnd type="none" w="med" len="med"/>
                </a:ln>
              </p:spPr>
            </p:sp>
            <p:sp>
              <p:nvSpPr>
                <p:cNvPr id="72719" name="Line 19"/>
                <p:cNvSpPr/>
                <p:nvPr/>
              </p:nvSpPr>
              <p:spPr>
                <a:xfrm flipH="1">
                  <a:off x="1909" y="7998"/>
                  <a:ext cx="105" cy="157"/>
                </a:xfrm>
                <a:prstGeom prst="line">
                  <a:avLst/>
                </a:prstGeom>
                <a:ln w="9525" cap="flat" cmpd="sng">
                  <a:solidFill>
                    <a:srgbClr val="000000"/>
                  </a:solidFill>
                  <a:prstDash val="solid"/>
                  <a:round/>
                  <a:headEnd type="none" w="med" len="med"/>
                  <a:tailEnd type="none" w="med" len="med"/>
                </a:ln>
              </p:spPr>
            </p:sp>
          </p:grpSp>
          <p:sp>
            <p:nvSpPr>
              <p:cNvPr id="72720" name="Line 20"/>
              <p:cNvSpPr/>
              <p:nvPr/>
            </p:nvSpPr>
            <p:spPr>
              <a:xfrm>
                <a:off x="2119" y="7684"/>
                <a:ext cx="210" cy="157"/>
              </a:xfrm>
              <a:prstGeom prst="line">
                <a:avLst/>
              </a:prstGeom>
              <a:ln w="9525" cap="flat" cmpd="sng">
                <a:solidFill>
                  <a:srgbClr val="000000"/>
                </a:solidFill>
                <a:prstDash val="solid"/>
                <a:round/>
                <a:headEnd type="none" w="med" len="med"/>
                <a:tailEnd type="none" w="med" len="med"/>
              </a:ln>
            </p:spPr>
          </p:sp>
        </p:grpSp>
        <p:sp>
          <p:nvSpPr>
            <p:cNvPr id="72721" name="AutoShape 21"/>
            <p:cNvSpPr/>
            <p:nvPr/>
          </p:nvSpPr>
          <p:spPr>
            <a:xfrm>
              <a:off x="2608" y="1706"/>
              <a:ext cx="953" cy="762"/>
            </a:xfrm>
            <a:prstGeom prst="hexagon">
              <a:avLst>
                <a:gd name="adj" fmla="val 31266"/>
                <a:gd name="vf" fmla="val 115470"/>
              </a:avLst>
            </a:prstGeom>
            <a:solidFill>
              <a:srgbClr val="FFFFFF"/>
            </a:solidFill>
            <a:ln w="9525" cap="flat" cmpd="sng">
              <a:solidFill>
                <a:srgbClr val="000000"/>
              </a:solidFill>
              <a:prstDash val="solid"/>
              <a:miter/>
              <a:headEnd type="none" w="med" len="med"/>
              <a:tailEnd type="none" w="med" len="med"/>
            </a:ln>
          </p:spPr>
          <p:txBody>
            <a:bodyPr lIns="0" tIns="190800" rIns="0" anchor="t"/>
            <a:p>
              <a:r>
                <a:rPr lang="zh-CN" altLang="en-US" b="1" dirty="0">
                  <a:latin typeface="Arial" panose="020B0604020202020204" pitchFamily="34" charset="0"/>
                  <a:ea typeface="宋体" panose="02010600030101010101" pitchFamily="2" charset="-122"/>
                </a:rPr>
                <a:t>数据库管理系统</a:t>
              </a:r>
              <a:endParaRPr lang="en-US" altLang="zh-CN" b="1" dirty="0">
                <a:latin typeface="Arial" panose="020B0604020202020204" pitchFamily="34" charset="0"/>
                <a:ea typeface="宋体" panose="02010600030101010101" pitchFamily="2" charset="-122"/>
              </a:endParaRPr>
            </a:p>
          </p:txBody>
        </p:sp>
        <p:sp>
          <p:nvSpPr>
            <p:cNvPr id="72722" name="AutoShape 22"/>
            <p:cNvSpPr/>
            <p:nvPr/>
          </p:nvSpPr>
          <p:spPr>
            <a:xfrm>
              <a:off x="4130" y="1344"/>
              <a:ext cx="953" cy="1778"/>
            </a:xfrm>
            <a:prstGeom prst="can">
              <a:avLst>
                <a:gd name="adj" fmla="val 46639"/>
              </a:avLst>
            </a:prstGeom>
            <a:solidFill>
              <a:srgbClr val="FFFFFF"/>
            </a:solidFill>
            <a:ln w="9525" cap="flat" cmpd="sng">
              <a:solidFill>
                <a:srgbClr val="000000"/>
              </a:solidFill>
              <a:prstDash val="solid"/>
              <a:round/>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3" name="Rectangle 24"/>
            <p:cNvSpPr/>
            <p:nvPr/>
          </p:nvSpPr>
          <p:spPr>
            <a:xfrm>
              <a:off x="4316" y="2024"/>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4" name="Rectangle 25"/>
            <p:cNvSpPr/>
            <p:nvPr/>
          </p:nvSpPr>
          <p:spPr>
            <a:xfrm>
              <a:off x="4316"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5" name="Rectangle 26"/>
            <p:cNvSpPr/>
            <p:nvPr/>
          </p:nvSpPr>
          <p:spPr>
            <a:xfrm>
              <a:off x="4697"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6" name="Rectangle 27"/>
            <p:cNvSpPr/>
            <p:nvPr/>
          </p:nvSpPr>
          <p:spPr>
            <a:xfrm>
              <a:off x="4507" y="2786"/>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7" name="Line 28"/>
            <p:cNvSpPr/>
            <p:nvPr/>
          </p:nvSpPr>
          <p:spPr>
            <a:xfrm>
              <a:off x="4443" y="2151"/>
              <a:ext cx="0" cy="254"/>
            </a:xfrm>
            <a:prstGeom prst="line">
              <a:avLst/>
            </a:prstGeom>
            <a:ln w="9525" cap="flat" cmpd="sng">
              <a:solidFill>
                <a:srgbClr val="000000"/>
              </a:solidFill>
              <a:prstDash val="solid"/>
              <a:round/>
              <a:headEnd type="none" w="med" len="med"/>
              <a:tailEnd type="triangle" w="med" len="med"/>
            </a:ln>
          </p:spPr>
        </p:sp>
        <p:sp>
          <p:nvSpPr>
            <p:cNvPr id="72728" name="Line 29"/>
            <p:cNvSpPr/>
            <p:nvPr/>
          </p:nvSpPr>
          <p:spPr>
            <a:xfrm>
              <a:off x="4507" y="2532"/>
              <a:ext cx="63" cy="254"/>
            </a:xfrm>
            <a:prstGeom prst="line">
              <a:avLst/>
            </a:prstGeom>
            <a:ln w="9525" cap="flat" cmpd="sng">
              <a:solidFill>
                <a:srgbClr val="000000"/>
              </a:solidFill>
              <a:prstDash val="solid"/>
              <a:round/>
              <a:headEnd type="none" w="med" len="med"/>
              <a:tailEnd type="triangle" w="med" len="med"/>
            </a:ln>
          </p:spPr>
        </p:sp>
        <p:sp>
          <p:nvSpPr>
            <p:cNvPr id="72729" name="Line 30"/>
            <p:cNvSpPr/>
            <p:nvPr/>
          </p:nvSpPr>
          <p:spPr>
            <a:xfrm flipH="1">
              <a:off x="4697" y="2532"/>
              <a:ext cx="64" cy="254"/>
            </a:xfrm>
            <a:prstGeom prst="line">
              <a:avLst/>
            </a:prstGeom>
            <a:ln w="9525" cap="flat" cmpd="sng">
              <a:solidFill>
                <a:srgbClr val="000000"/>
              </a:solidFill>
              <a:prstDash val="solid"/>
              <a:round/>
              <a:headEnd type="none" w="med" len="med"/>
              <a:tailEnd type="triangle" w="med" len="med"/>
            </a:ln>
          </p:spPr>
        </p:sp>
        <p:sp>
          <p:nvSpPr>
            <p:cNvPr id="72730" name="Line 31"/>
            <p:cNvSpPr/>
            <p:nvPr/>
          </p:nvSpPr>
          <p:spPr>
            <a:xfrm>
              <a:off x="3560" y="2069"/>
              <a:ext cx="571" cy="0"/>
            </a:xfrm>
            <a:prstGeom prst="line">
              <a:avLst/>
            </a:prstGeom>
            <a:ln w="9525" cap="flat" cmpd="sng">
              <a:solidFill>
                <a:srgbClr val="000000"/>
              </a:solidFill>
              <a:prstDash val="solid"/>
              <a:round/>
              <a:headEnd type="none" w="med" len="med"/>
              <a:tailEnd type="none" w="med" len="med"/>
            </a:ln>
          </p:spPr>
        </p:sp>
        <p:sp>
          <p:nvSpPr>
            <p:cNvPr id="72731" name="Line 32"/>
            <p:cNvSpPr/>
            <p:nvPr/>
          </p:nvSpPr>
          <p:spPr>
            <a:xfrm>
              <a:off x="2245" y="1480"/>
              <a:ext cx="590" cy="226"/>
            </a:xfrm>
            <a:prstGeom prst="line">
              <a:avLst/>
            </a:prstGeom>
            <a:ln w="9525" cap="flat" cmpd="sng">
              <a:solidFill>
                <a:srgbClr val="000000"/>
              </a:solidFill>
              <a:prstDash val="solid"/>
              <a:round/>
              <a:headEnd type="none" w="med" len="med"/>
              <a:tailEnd type="none" w="med" len="med"/>
            </a:ln>
          </p:spPr>
        </p:sp>
        <p:sp>
          <p:nvSpPr>
            <p:cNvPr id="72732" name="Line 33"/>
            <p:cNvSpPr/>
            <p:nvPr/>
          </p:nvSpPr>
          <p:spPr>
            <a:xfrm>
              <a:off x="2290" y="2069"/>
              <a:ext cx="318" cy="0"/>
            </a:xfrm>
            <a:prstGeom prst="line">
              <a:avLst/>
            </a:prstGeom>
            <a:ln w="9525" cap="flat" cmpd="sng">
              <a:solidFill>
                <a:srgbClr val="000000"/>
              </a:solidFill>
              <a:prstDash val="solid"/>
              <a:round/>
              <a:headEnd type="none" w="med" len="med"/>
              <a:tailEnd type="none" w="med" len="med"/>
            </a:ln>
          </p:spPr>
        </p:sp>
        <p:sp>
          <p:nvSpPr>
            <p:cNvPr id="72733" name="Line 34"/>
            <p:cNvSpPr/>
            <p:nvPr/>
          </p:nvSpPr>
          <p:spPr>
            <a:xfrm flipV="1">
              <a:off x="2290" y="2478"/>
              <a:ext cx="545" cy="498"/>
            </a:xfrm>
            <a:prstGeom prst="line">
              <a:avLst/>
            </a:prstGeom>
            <a:ln w="9525" cap="flat" cmpd="sng">
              <a:solidFill>
                <a:srgbClr val="000000"/>
              </a:solidFill>
              <a:prstDash val="solid"/>
              <a:round/>
              <a:headEnd type="none" w="med" len="med"/>
              <a:tailEnd type="none" w="med" len="med"/>
            </a:ln>
          </p:spPr>
        </p:sp>
        <p:sp>
          <p:nvSpPr>
            <p:cNvPr id="72734" name="Text Box 35"/>
            <p:cNvSpPr txBox="1"/>
            <p:nvPr/>
          </p:nvSpPr>
          <p:spPr>
            <a:xfrm>
              <a:off x="1383" y="1162"/>
              <a:ext cx="871" cy="379"/>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p>
              <a:pPr algn="just"/>
              <a:r>
                <a:rPr lang="zh-CN" altLang="en-US" sz="2000" b="1" dirty="0">
                  <a:latin typeface="Arial" panose="020B0604020202020204" pitchFamily="34" charset="0"/>
                  <a:ea typeface="宋体" panose="02010600030101010101" pitchFamily="2" charset="-122"/>
                </a:rPr>
                <a:t>应用程序</a:t>
              </a:r>
              <a:r>
                <a:rPr lang="en-US" altLang="zh-CN"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p:txBody>
        </p:sp>
        <p:sp>
          <p:nvSpPr>
            <p:cNvPr id="72735" name="Text Box 36"/>
            <p:cNvSpPr txBox="1"/>
            <p:nvPr/>
          </p:nvSpPr>
          <p:spPr>
            <a:xfrm>
              <a:off x="1429" y="1933"/>
              <a:ext cx="871" cy="378"/>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p>
              <a:pPr algn="just"/>
              <a:r>
                <a:rPr lang="zh-CN" altLang="en-US" sz="2000" b="1" dirty="0">
                  <a:latin typeface="Arial" panose="020B0604020202020204" pitchFamily="34" charset="0"/>
                  <a:ea typeface="宋体" panose="02010600030101010101" pitchFamily="2" charset="-122"/>
                </a:rPr>
                <a:t>应用程序</a:t>
              </a:r>
              <a:r>
                <a:rPr lang="en-US" altLang="zh-CN" sz="2000" b="1" dirty="0">
                  <a:latin typeface="Arial" panose="020B0604020202020204" pitchFamily="34" charset="0"/>
                  <a:ea typeface="宋体" panose="02010600030101010101" pitchFamily="2" charset="-122"/>
                </a:rPr>
                <a:t>2</a:t>
              </a:r>
              <a:endParaRPr lang="en-US" altLang="zh-CN" sz="2000" b="1" dirty="0">
                <a:latin typeface="Arial" panose="020B0604020202020204" pitchFamily="34" charset="0"/>
                <a:ea typeface="宋体" panose="02010600030101010101" pitchFamily="2" charset="-122"/>
              </a:endParaRPr>
            </a:p>
          </p:txBody>
        </p:sp>
        <p:sp>
          <p:nvSpPr>
            <p:cNvPr id="72736" name="Text Box 38"/>
            <p:cNvSpPr txBox="1"/>
            <p:nvPr/>
          </p:nvSpPr>
          <p:spPr>
            <a:xfrm>
              <a:off x="4332" y="1434"/>
              <a:ext cx="653" cy="253"/>
            </a:xfrm>
            <a:prstGeom prst="rect">
              <a:avLst/>
            </a:prstGeom>
            <a:solidFill>
              <a:srgbClr val="FFFFFF"/>
            </a:solidFill>
            <a:ln w="9525">
              <a:noFill/>
            </a:ln>
          </p:spPr>
          <p:txBody>
            <a:bodyPr lIns="0" tIns="0" rIns="0" bIns="0" anchor="t"/>
            <a:p>
              <a:r>
                <a:rPr lang="zh-CN" altLang="en-US" sz="2000" b="1" dirty="0">
                  <a:latin typeface="Arial" panose="020B0604020202020204" pitchFamily="34" charset="0"/>
                  <a:ea typeface="宋体" panose="02010600030101010101" pitchFamily="2" charset="-122"/>
                </a:rPr>
                <a:t>数据库</a:t>
              </a:r>
              <a:endParaRPr lang="zh-CN" altLang="en-US" sz="2000" b="1" dirty="0">
                <a:latin typeface="Arial" panose="020B0604020202020204" pitchFamily="34" charset="0"/>
                <a:ea typeface="宋体" panose="02010600030101010101" pitchFamily="2" charset="-122"/>
              </a:endParaRPr>
            </a:p>
          </p:txBody>
        </p:sp>
        <p:sp>
          <p:nvSpPr>
            <p:cNvPr id="72737" name="Text Box 39"/>
            <p:cNvSpPr txBox="1"/>
            <p:nvPr/>
          </p:nvSpPr>
          <p:spPr>
            <a:xfrm>
              <a:off x="1891" y="2341"/>
              <a:ext cx="310" cy="528"/>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grpSp>
      <p:sp>
        <p:nvSpPr>
          <p:cNvPr id="72738" name="Text Box 2"/>
          <p:cNvSpPr txBox="1"/>
          <p:nvPr/>
        </p:nvSpPr>
        <p:spPr>
          <a:xfrm>
            <a:off x="2330450" y="5583238"/>
            <a:ext cx="5194300" cy="369887"/>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数据库系统阶段 应用程序与数据之间的对应关系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p:txBody>
          <a:bodyPr vert="horz" wrap="square" lIns="91440" tIns="45720" rIns="91440" bIns="45720" anchor="ctr"/>
          <a:p>
            <a:pPr eaLnBrk="1" hangingPunct="1"/>
            <a:r>
              <a:rPr lang="zh-CN" altLang="en-US" sz="3600" dirty="0"/>
              <a:t>数据库概念小结</a:t>
            </a:r>
            <a:endParaRPr lang="zh-CN" altLang="en-US" sz="3600" dirty="0"/>
          </a:p>
        </p:txBody>
      </p:sp>
      <p:sp>
        <p:nvSpPr>
          <p:cNvPr id="73730" name="内容占位符 2"/>
          <p:cNvSpPr>
            <a:spLocks noGrp="1"/>
          </p:cNvSpPr>
          <p:nvPr>
            <p:ph idx="1"/>
          </p:nvPr>
        </p:nvSpPr>
        <p:spPr>
          <a:xfrm>
            <a:off x="250825" y="1098550"/>
            <a:ext cx="8713788" cy="4854575"/>
          </a:xfrm>
        </p:spPr>
        <p:txBody>
          <a:bodyPr vert="horz" wrap="square" lIns="91440" tIns="45720" rIns="91440" bIns="45720" anchor="t"/>
          <a:p>
            <a:pPr eaLnBrk="1" hangingPunct="1">
              <a:lnSpc>
                <a:spcPct val="150000"/>
              </a:lnSpc>
            </a:pPr>
            <a:r>
              <a:rPr lang="zh-CN" altLang="zh-CN" sz="2400" dirty="0"/>
              <a:t>数据库是长期存储在计算机内有组织的大量的共享的数据集合。</a:t>
            </a:r>
            <a:endParaRPr lang="en-US" altLang="zh-CN" sz="2400" dirty="0"/>
          </a:p>
          <a:p>
            <a:pPr eaLnBrk="1" hangingPunct="1">
              <a:lnSpc>
                <a:spcPct val="150000"/>
              </a:lnSpc>
            </a:pPr>
            <a:r>
              <a:rPr lang="zh-CN" altLang="zh-CN" sz="2400" dirty="0"/>
              <a:t>可以供各种用户共享，具有最小冗余度和较高的数据独立性。</a:t>
            </a:r>
            <a:endParaRPr lang="en-US" altLang="zh-CN" sz="2400" dirty="0"/>
          </a:p>
          <a:p>
            <a:pPr eaLnBrk="1" hangingPunct="1">
              <a:lnSpc>
                <a:spcPct val="150000"/>
              </a:lnSpc>
            </a:pPr>
            <a:r>
              <a:rPr lang="zh-CN" altLang="en-US" sz="2400" dirty="0"/>
              <a:t>数据库管理系统</a:t>
            </a:r>
            <a:r>
              <a:rPr lang="zh-CN" altLang="zh-CN" sz="2400" dirty="0"/>
              <a:t>在数据库建立、运用和维护时对数据库进行统一控制，以保证数据的完整性、安全性，并在多用户同时使用数据库时进行并发控制，在发生故障后对数据库进行恢复。</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p:txBody>
          <a:bodyPr vert="horz" wrap="square" lIns="91440" tIns="45720" rIns="91440" bIns="45720" anchor="ctr"/>
          <a:p>
            <a:pPr eaLnBrk="1" hangingPunct="1"/>
            <a:r>
              <a:rPr lang="zh-CN" altLang="en-US" sz="3600" dirty="0"/>
              <a:t>第一章 绪论</a:t>
            </a:r>
            <a:endParaRPr lang="zh-CN" altLang="en-US" sz="3600" dirty="0"/>
          </a:p>
        </p:txBody>
      </p:sp>
      <p:sp>
        <p:nvSpPr>
          <p:cNvPr id="74754" name="Rectangle 3"/>
          <p:cNvSpPr>
            <a:spLocks noGrp="1"/>
          </p:cNvSpPr>
          <p:nvPr>
            <p:ph idx="1"/>
          </p:nvPr>
        </p:nvSpPr>
        <p:spPr/>
        <p:txBody>
          <a:bodyPr vert="horz" wrap="square" lIns="91440" tIns="45720" rIns="91440" bIns="45720" anchor="t"/>
          <a:p>
            <a:pPr lvl="1" eaLnBrk="1" hangingPunct="1">
              <a:lnSpc>
                <a:spcPct val="120000"/>
              </a:lnSpc>
              <a:buNone/>
            </a:pPr>
            <a:r>
              <a:rPr lang="en-US" altLang="zh-CN" sz="3200" dirty="0"/>
              <a:t>1.1 </a:t>
            </a:r>
            <a:r>
              <a:rPr lang="zh-CN" altLang="en-US" sz="2800" dirty="0"/>
              <a:t>数据库系统概述</a:t>
            </a:r>
            <a:endParaRPr lang="zh-CN" altLang="en-US" sz="2800" dirty="0"/>
          </a:p>
          <a:p>
            <a:pPr lvl="1" eaLnBrk="1" hangingPunct="1">
              <a:lnSpc>
                <a:spcPct val="120000"/>
              </a:lnSpc>
              <a:buNone/>
            </a:pPr>
            <a:r>
              <a:rPr lang="en-US" altLang="zh-CN" sz="2800" dirty="0">
                <a:solidFill>
                  <a:srgbClr val="0066FF"/>
                </a:solidFill>
              </a:rPr>
              <a:t>1.2  </a:t>
            </a:r>
            <a:r>
              <a:rPr lang="zh-CN" altLang="en-US" sz="2800" dirty="0">
                <a:solidFill>
                  <a:srgbClr val="0066FF"/>
                </a:solidFill>
              </a:rPr>
              <a:t>数据模型</a:t>
            </a:r>
            <a:endParaRPr lang="zh-CN" altLang="en-US" sz="2800" dirty="0">
              <a:solidFill>
                <a:srgbClr val="0066FF"/>
              </a:solidFill>
            </a:endParaRPr>
          </a:p>
          <a:p>
            <a:pPr lvl="1" eaLnBrk="1" hangingPunct="1">
              <a:lnSpc>
                <a:spcPct val="120000"/>
              </a:lnSpc>
              <a:buNone/>
            </a:pPr>
            <a:r>
              <a:rPr lang="en-US" altLang="zh-CN" sz="2800" dirty="0"/>
              <a:t>1.3  </a:t>
            </a:r>
            <a:r>
              <a:rPr lang="zh-CN" altLang="en-US" sz="2800" dirty="0"/>
              <a:t>数据库系统的结构</a:t>
            </a:r>
            <a:endParaRPr lang="zh-CN" altLang="en-US" sz="2800" dirty="0"/>
          </a:p>
          <a:p>
            <a:pPr lvl="1" eaLnBrk="1" hangingPunct="1">
              <a:lnSpc>
                <a:spcPct val="120000"/>
              </a:lnSpc>
              <a:buNone/>
            </a:pPr>
            <a:r>
              <a:rPr lang="en-US" altLang="zh-CN" sz="2800" dirty="0"/>
              <a:t>1.4  </a:t>
            </a:r>
            <a:r>
              <a:rPr lang="zh-CN" altLang="en-US" sz="2800" dirty="0"/>
              <a:t>数据库系统的组成</a:t>
            </a:r>
            <a:endParaRPr lang="zh-CN" altLang="en-US" sz="2800" dirty="0"/>
          </a:p>
          <a:p>
            <a:pPr lvl="1" eaLnBrk="1" hangingPunct="1">
              <a:lnSpc>
                <a:spcPct val="12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p:txBody>
          <a:bodyPr vert="horz" wrap="square" lIns="91440" tIns="45720" rIns="91440" bIns="45720" anchor="ctr"/>
          <a:p>
            <a:pPr eaLnBrk="1" hangingPunct="1"/>
            <a:r>
              <a:rPr lang="en-US" altLang="zh-CN" sz="3600" dirty="0"/>
              <a:t>1.2  </a:t>
            </a:r>
            <a:r>
              <a:rPr lang="zh-CN" altLang="en-US" sz="3600" dirty="0"/>
              <a:t>数据模型</a:t>
            </a:r>
            <a:endParaRPr lang="zh-CN" altLang="en-US" sz="3600" dirty="0"/>
          </a:p>
        </p:txBody>
      </p:sp>
      <p:sp>
        <p:nvSpPr>
          <p:cNvPr id="75778" name="Rectangle 3"/>
          <p:cNvSpPr>
            <a:spLocks noGrp="1"/>
          </p:cNvSpPr>
          <p:nvPr>
            <p:ph idx="1"/>
          </p:nvPr>
        </p:nvSpPr>
        <p:spPr>
          <a:xfrm>
            <a:off x="755650" y="1098550"/>
            <a:ext cx="7777163" cy="4994275"/>
          </a:xfrm>
        </p:spPr>
        <p:txBody>
          <a:bodyPr vert="horz" wrap="square" lIns="91440" tIns="45720" rIns="91440" bIns="45720" anchor="t"/>
          <a:p>
            <a:pPr eaLnBrk="1" hangingPunct="1">
              <a:lnSpc>
                <a:spcPct val="150000"/>
              </a:lnSpc>
              <a:spcBef>
                <a:spcPct val="0"/>
              </a:spcBef>
            </a:pPr>
            <a:r>
              <a:rPr lang="zh-CN" altLang="en-US" dirty="0"/>
              <a:t>数据模型是对现实世界数据特征的抽象。</a:t>
            </a:r>
            <a:endParaRPr lang="en-US" altLang="zh-CN" dirty="0"/>
          </a:p>
          <a:p>
            <a:pPr eaLnBrk="1" hangingPunct="1">
              <a:lnSpc>
                <a:spcPct val="150000"/>
              </a:lnSpc>
              <a:spcBef>
                <a:spcPct val="0"/>
              </a:spcBef>
            </a:pPr>
            <a:r>
              <a:rPr lang="zh-CN" altLang="en-US" dirty="0"/>
              <a:t>通俗地讲数据模型就是</a:t>
            </a:r>
            <a:r>
              <a:rPr lang="zh-CN" altLang="en-US" dirty="0">
                <a:solidFill>
                  <a:srgbClr val="FF00FF"/>
                </a:solidFill>
              </a:rPr>
              <a:t>现实世界的模拟</a:t>
            </a:r>
            <a:r>
              <a:rPr lang="zh-CN" altLang="en-US" dirty="0"/>
              <a:t>。</a:t>
            </a:r>
            <a:endParaRPr lang="zh-CN" altLang="en-US" dirty="0"/>
          </a:p>
          <a:p>
            <a:pPr algn="just" eaLnBrk="1" hangingPunct="1">
              <a:lnSpc>
                <a:spcPct val="150000"/>
              </a:lnSpc>
              <a:spcBef>
                <a:spcPct val="0"/>
              </a:spcBef>
            </a:pPr>
            <a:r>
              <a:rPr lang="zh-CN" altLang="en-US" dirty="0"/>
              <a:t>数据模型应满足三方面要求</a:t>
            </a:r>
            <a:endParaRPr lang="zh-CN" altLang="en-US" dirty="0"/>
          </a:p>
          <a:p>
            <a:pPr lvl="1" algn="just" eaLnBrk="1" hangingPunct="1">
              <a:lnSpc>
                <a:spcPct val="150000"/>
              </a:lnSpc>
              <a:spcBef>
                <a:spcPct val="0"/>
              </a:spcBef>
            </a:pPr>
            <a:r>
              <a:rPr lang="zh-CN" altLang="en-US" dirty="0"/>
              <a:t>能比较</a:t>
            </a:r>
            <a:r>
              <a:rPr lang="zh-CN" altLang="en-US" dirty="0">
                <a:solidFill>
                  <a:srgbClr val="5F9F25"/>
                </a:solidFill>
              </a:rPr>
              <a:t>真实</a:t>
            </a:r>
            <a:r>
              <a:rPr lang="zh-CN" altLang="en-US" dirty="0"/>
              <a:t>地模拟现实世界</a:t>
            </a:r>
            <a:endParaRPr lang="zh-CN" altLang="en-US" dirty="0"/>
          </a:p>
          <a:p>
            <a:pPr lvl="1" algn="just" eaLnBrk="1" hangingPunct="1">
              <a:lnSpc>
                <a:spcPct val="150000"/>
              </a:lnSpc>
              <a:spcBef>
                <a:spcPct val="0"/>
              </a:spcBef>
            </a:pPr>
            <a:r>
              <a:rPr lang="zh-CN" altLang="en-US" dirty="0">
                <a:solidFill>
                  <a:srgbClr val="5F9F25"/>
                </a:solidFill>
              </a:rPr>
              <a:t>容易</a:t>
            </a:r>
            <a:r>
              <a:rPr lang="zh-CN" altLang="en-US" dirty="0"/>
              <a:t>为人所</a:t>
            </a:r>
            <a:r>
              <a:rPr lang="zh-CN" altLang="en-US" dirty="0">
                <a:solidFill>
                  <a:srgbClr val="5F9F25"/>
                </a:solidFill>
              </a:rPr>
              <a:t>理解</a:t>
            </a:r>
            <a:endParaRPr lang="zh-CN" altLang="en-US" dirty="0">
              <a:solidFill>
                <a:srgbClr val="5F9F25"/>
              </a:solidFill>
            </a:endParaRPr>
          </a:p>
          <a:p>
            <a:pPr lvl="1" algn="just" eaLnBrk="1" hangingPunct="1">
              <a:lnSpc>
                <a:spcPct val="150000"/>
              </a:lnSpc>
              <a:spcBef>
                <a:spcPct val="0"/>
              </a:spcBef>
            </a:pPr>
            <a:r>
              <a:rPr lang="zh-CN" altLang="en-US" dirty="0"/>
              <a:t>便于在计算机上</a:t>
            </a:r>
            <a:r>
              <a:rPr lang="zh-CN" altLang="en-US" dirty="0">
                <a:solidFill>
                  <a:srgbClr val="5F9F25"/>
                </a:solidFill>
              </a:rPr>
              <a:t>实现</a:t>
            </a:r>
            <a:endParaRPr lang="en-US" altLang="zh-CN" dirty="0">
              <a:solidFill>
                <a:srgbClr val="5F9F25"/>
              </a:solidFill>
            </a:endParaRPr>
          </a:p>
          <a:p>
            <a:pPr algn="just" eaLnBrk="1" hangingPunct="1">
              <a:lnSpc>
                <a:spcPct val="150000"/>
              </a:lnSpc>
              <a:spcBef>
                <a:spcPct val="0"/>
              </a:spcBef>
            </a:pPr>
            <a:r>
              <a:rPr lang="zh-CN" altLang="en-US" dirty="0"/>
              <a:t>数据模型是数据库系统的</a:t>
            </a:r>
            <a:r>
              <a:rPr lang="zh-CN" altLang="en-US" dirty="0">
                <a:solidFill>
                  <a:srgbClr val="FF00FF"/>
                </a:solidFill>
              </a:rPr>
              <a:t>核心和基础</a:t>
            </a:r>
            <a:endParaRPr lang="zh-CN" altLang="en-US" dirty="0">
              <a:solidFill>
                <a:srgbClr val="FF00FF"/>
              </a:solidFill>
            </a:endParaRPr>
          </a:p>
          <a:p>
            <a:pPr eaLnBrk="1" hangingPunct="1">
              <a:lnSpc>
                <a:spcPct val="150000"/>
              </a:lnSpc>
              <a:spcBef>
                <a:spcPct val="0"/>
              </a:spcBef>
              <a:buNone/>
            </a:pPr>
            <a:endParaRPr lang="en-US" altLang="zh-CN"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1026"/>
          <p:cNvSpPr>
            <a:spLocks noGrp="1"/>
          </p:cNvSpPr>
          <p:nvPr>
            <p:ph type="title"/>
          </p:nvPr>
        </p:nvSpPr>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76802" name="Rectangle 1027"/>
          <p:cNvSpPr>
            <a:spLocks noGrp="1"/>
          </p:cNvSpPr>
          <p:nvPr>
            <p:ph idx="1"/>
          </p:nvPr>
        </p:nvSpPr>
        <p:spPr>
          <a:xfrm>
            <a:off x="957263" y="1098550"/>
            <a:ext cx="6329362" cy="4922838"/>
          </a:xfrm>
        </p:spPr>
        <p:txBody>
          <a:bodyPr vert="horz" wrap="square" lIns="91440" tIns="45720" rIns="91440" bIns="45720" anchor="t"/>
          <a:p>
            <a:pPr eaLnBrk="1" hangingPunct="1">
              <a:lnSpc>
                <a:spcPct val="130000"/>
              </a:lnSpc>
              <a:buNone/>
            </a:pPr>
            <a:r>
              <a:rPr lang="en-US" altLang="zh-CN" dirty="0">
                <a:solidFill>
                  <a:srgbClr val="00B050"/>
                </a:solidFill>
              </a:rPr>
              <a:t>  1.2.1  </a:t>
            </a:r>
            <a:r>
              <a:rPr lang="zh-CN" altLang="en-US" dirty="0">
                <a:solidFill>
                  <a:srgbClr val="00B050"/>
                </a:solidFill>
              </a:rPr>
              <a:t>两类数据模型</a:t>
            </a:r>
            <a:endParaRPr lang="zh-CN" altLang="en-US" dirty="0">
              <a:solidFill>
                <a:srgbClr val="00B050"/>
              </a:solidFill>
            </a:endParaRPr>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数据模型的组成要素</a:t>
            </a:r>
            <a:endParaRPr lang="zh-CN" altLang="en-US" dirty="0"/>
          </a:p>
          <a:p>
            <a:pPr eaLnBrk="1" hangingPunct="1">
              <a:lnSpc>
                <a:spcPct val="130000"/>
              </a:lnSpc>
              <a:buNone/>
            </a:pPr>
            <a:r>
              <a:rPr lang="zh-CN" altLang="en-US" dirty="0"/>
              <a:t>  </a:t>
            </a:r>
            <a:r>
              <a:rPr lang="en-US" altLang="zh-CN" dirty="0"/>
              <a:t>1.2.4  </a:t>
            </a:r>
            <a:r>
              <a:rPr lang="zh-CN" altLang="en-US" dirty="0"/>
              <a:t>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p:txBody>
          <a:bodyPr vert="horz" wrap="square" lIns="91440" tIns="45720" rIns="91440" bIns="45720" anchor="ctr"/>
          <a:p>
            <a:pPr eaLnBrk="1" hangingPunct="1"/>
            <a:r>
              <a:rPr lang="en-US" altLang="zh-CN" sz="3600" dirty="0"/>
              <a:t> 1.2.1  </a:t>
            </a:r>
            <a:r>
              <a:rPr lang="zh-CN" altLang="en-US" sz="3600" dirty="0"/>
              <a:t>两类数据模型</a:t>
            </a:r>
            <a:endParaRPr lang="zh-CN" altLang="en-US" sz="3600" dirty="0"/>
          </a:p>
        </p:txBody>
      </p:sp>
      <p:sp>
        <p:nvSpPr>
          <p:cNvPr id="77826" name="Rectangle 3"/>
          <p:cNvSpPr>
            <a:spLocks noGrp="1"/>
          </p:cNvSpPr>
          <p:nvPr>
            <p:ph idx="1"/>
          </p:nvPr>
        </p:nvSpPr>
        <p:spPr>
          <a:xfrm>
            <a:off x="250825" y="1098550"/>
            <a:ext cx="8642350" cy="5570538"/>
          </a:xfrm>
        </p:spPr>
        <p:txBody>
          <a:bodyPr vert="horz" wrap="square" lIns="91440" tIns="45720" rIns="91440" bIns="45720" anchor="t"/>
          <a:p>
            <a:pPr eaLnBrk="1" hangingPunct="1">
              <a:lnSpc>
                <a:spcPct val="150000"/>
              </a:lnSpc>
              <a:spcBef>
                <a:spcPct val="0"/>
              </a:spcBef>
            </a:pPr>
            <a:r>
              <a:rPr lang="zh-CN" altLang="en-US" sz="2400" dirty="0"/>
              <a:t>数据模型分为两类（两个不同的层次）</a:t>
            </a:r>
            <a:endParaRPr lang="zh-CN" altLang="en-US" sz="2400" dirty="0"/>
          </a:p>
          <a:p>
            <a:pPr lvl="1" eaLnBrk="1" hangingPunct="1">
              <a:lnSpc>
                <a:spcPct val="150000"/>
              </a:lnSpc>
              <a:spcBef>
                <a:spcPct val="0"/>
              </a:spcBef>
              <a:buNone/>
            </a:pPr>
            <a:r>
              <a:rPr lang="zh-CN" altLang="en-US" dirty="0"/>
              <a:t>（</a:t>
            </a:r>
            <a:r>
              <a:rPr lang="en-US" altLang="zh-CN" dirty="0"/>
              <a:t>1</a:t>
            </a:r>
            <a:r>
              <a:rPr lang="zh-CN" altLang="en-US" dirty="0"/>
              <a:t>）</a:t>
            </a:r>
            <a:r>
              <a:rPr lang="en-US" altLang="zh-CN" dirty="0"/>
              <a:t> </a:t>
            </a:r>
            <a:r>
              <a:rPr lang="zh-CN" altLang="en-US" dirty="0">
                <a:solidFill>
                  <a:schemeClr val="hlink"/>
                </a:solidFill>
              </a:rPr>
              <a:t>概念模型</a:t>
            </a:r>
            <a:r>
              <a:rPr lang="zh-CN" altLang="en-US" dirty="0"/>
              <a:t>   也称信息模型，它是按用户的观点来对数据和信息建模，用于数据库设计。 </a:t>
            </a:r>
            <a:endParaRPr lang="zh-CN" altLang="en-US" dirty="0"/>
          </a:p>
          <a:p>
            <a:pPr lvl="1" eaLnBrk="1" hangingPunct="1">
              <a:lnSpc>
                <a:spcPct val="150000"/>
              </a:lnSpc>
              <a:spcBef>
                <a:spcPct val="0"/>
              </a:spcBef>
              <a:buNone/>
            </a:pPr>
            <a:r>
              <a:rPr lang="zh-CN" altLang="en-US" dirty="0"/>
              <a:t>（</a:t>
            </a:r>
            <a:r>
              <a:rPr lang="en-US" altLang="zh-CN" dirty="0"/>
              <a:t>2</a:t>
            </a:r>
            <a:r>
              <a:rPr lang="zh-CN" altLang="en-US" dirty="0"/>
              <a:t>）</a:t>
            </a:r>
            <a:r>
              <a:rPr lang="en-US" altLang="zh-CN" dirty="0"/>
              <a:t> </a:t>
            </a:r>
            <a:r>
              <a:rPr lang="zh-CN" altLang="en-US" dirty="0">
                <a:solidFill>
                  <a:schemeClr val="hlink"/>
                </a:solidFill>
              </a:rPr>
              <a:t>逻辑模型和物理模型</a:t>
            </a:r>
            <a:r>
              <a:rPr lang="zh-CN" altLang="en-US" dirty="0"/>
              <a:t>   </a:t>
            </a:r>
            <a:endParaRPr lang="zh-CN" altLang="en-US" dirty="0"/>
          </a:p>
          <a:p>
            <a:pPr lvl="2" algn="just">
              <a:lnSpc>
                <a:spcPct val="150000"/>
              </a:lnSpc>
              <a:buFont typeface="Wingdings" panose="05000000000000000000" pitchFamily="2" charset="2"/>
              <a:buChar char="n"/>
            </a:pPr>
            <a:r>
              <a:rPr lang="zh-CN" altLang="en-US" dirty="0"/>
              <a:t>逻辑模型主要包括网状模型、层次模型、关系模型、面向对象数据模型、对象关系数据模型、半结构化数据模型等。按计算机系统的观点对数据建模，用于</a:t>
            </a:r>
            <a:r>
              <a:rPr lang="en-US" altLang="zh-CN" dirty="0"/>
              <a:t>DBMS</a:t>
            </a:r>
            <a:r>
              <a:rPr lang="zh-CN" altLang="en-US" dirty="0"/>
              <a:t>实现。</a:t>
            </a:r>
            <a:endParaRPr lang="zh-CN" altLang="en-US" dirty="0"/>
          </a:p>
          <a:p>
            <a:pPr lvl="2" algn="just">
              <a:lnSpc>
                <a:spcPct val="150000"/>
              </a:lnSpc>
              <a:buFont typeface="Wingdings" panose="05000000000000000000" pitchFamily="2" charset="2"/>
              <a:buChar char="n"/>
            </a:pPr>
            <a:r>
              <a:rPr lang="zh-CN" altLang="en-US" dirty="0"/>
              <a:t>物理模型是对数据最底层的抽象，描述数据在系统内部的表示方式和存取方法，在磁盘或磁带上的存储方式和存取方法。</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vert="horz" wrap="square" lIns="91440" tIns="45720" rIns="91440" bIns="45720" anchor="ctr"/>
          <a:p>
            <a:pPr eaLnBrk="1" hangingPunct="1"/>
            <a:r>
              <a:rPr lang="zh-CN" altLang="en-US" sz="3600" dirty="0"/>
              <a:t>两类数据模型（续）</a:t>
            </a:r>
            <a:endParaRPr lang="en-US" altLang="zh-CN" sz="3600" dirty="0"/>
          </a:p>
        </p:txBody>
      </p:sp>
      <p:sp>
        <p:nvSpPr>
          <p:cNvPr id="78850" name="Rectangle 3"/>
          <p:cNvSpPr>
            <a:spLocks noGrp="1"/>
          </p:cNvSpPr>
          <p:nvPr>
            <p:ph idx="1"/>
          </p:nvPr>
        </p:nvSpPr>
        <p:spPr/>
        <p:txBody>
          <a:bodyPr vert="horz" wrap="square" lIns="91440" tIns="45720" rIns="91440" bIns="45720" anchor="t"/>
          <a:p>
            <a:pPr eaLnBrk="1" hangingPunct="1">
              <a:lnSpc>
                <a:spcPct val="150000"/>
              </a:lnSpc>
            </a:pPr>
            <a:r>
              <a:rPr lang="zh-CN" altLang="en-US" dirty="0"/>
              <a:t>客观对象的抽象过程</a:t>
            </a:r>
            <a:r>
              <a:rPr lang="en-US" altLang="zh-CN" dirty="0"/>
              <a:t>---</a:t>
            </a:r>
            <a:r>
              <a:rPr lang="zh-CN" altLang="en-US" dirty="0">
                <a:solidFill>
                  <a:srgbClr val="5F9F25"/>
                </a:solidFill>
              </a:rPr>
              <a:t>两步抽象</a:t>
            </a:r>
            <a:endParaRPr lang="zh-CN" altLang="en-US" dirty="0">
              <a:solidFill>
                <a:srgbClr val="5F9F25"/>
              </a:solidFill>
            </a:endParaRPr>
          </a:p>
          <a:p>
            <a:pPr lvl="1" algn="just" eaLnBrk="1" hangingPunct="1">
              <a:lnSpc>
                <a:spcPct val="150000"/>
              </a:lnSpc>
            </a:pPr>
            <a:r>
              <a:rPr lang="zh-CN" altLang="en-US" dirty="0"/>
              <a:t>现实世界中的客观对象抽象为概念模型；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en-US" sz="2200" dirty="0"/>
              <a:t>将现实世界抽象为信息世界</a:t>
            </a:r>
            <a:endParaRPr lang="zh-CN" altLang="en-US" sz="2200" dirty="0"/>
          </a:p>
          <a:p>
            <a:pPr lvl="1" algn="just" eaLnBrk="1" hangingPunct="1">
              <a:lnSpc>
                <a:spcPct val="150000"/>
              </a:lnSpc>
            </a:pPr>
            <a:r>
              <a:rPr lang="zh-CN" altLang="en-US" dirty="0"/>
              <a:t>把概念模型转换为某一数据库管理系统支持的数据模型。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zh-CN" sz="2200" dirty="0"/>
              <a:t>将信息世界转换为机器世界</a:t>
            </a:r>
            <a:endParaRPr lang="zh-CN" alt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p:txBody>
          <a:bodyPr vert="horz" wrap="square" lIns="91440" tIns="45720" rIns="91440" bIns="45720" anchor="ctr"/>
          <a:p>
            <a:pPr eaLnBrk="1" hangingPunct="1"/>
            <a:r>
              <a:rPr lang="zh-CN" altLang="en-US" sz="3600" dirty="0"/>
              <a:t>两类数据模型（续）</a:t>
            </a:r>
            <a:endParaRPr lang="en-US" altLang="zh-CN" sz="3600" dirty="0"/>
          </a:p>
        </p:txBody>
      </p:sp>
      <p:sp>
        <p:nvSpPr>
          <p:cNvPr id="382980" name="Rectangle 4"/>
          <p:cNvSpPr/>
          <p:nvPr/>
        </p:nvSpPr>
        <p:spPr>
          <a:xfrm>
            <a:off x="2771775" y="4294188"/>
            <a:ext cx="3313113" cy="720725"/>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ea typeface="宋体" panose="02010600030101010101" pitchFamily="2" charset="-122"/>
              </a:rPr>
              <a:t>数据库管理系统支持的数据模型</a:t>
            </a:r>
            <a:endParaRPr lang="zh-CN" altLang="en-US" b="1" dirty="0">
              <a:latin typeface="Arial" panose="020B0604020202020204" pitchFamily="34" charset="0"/>
              <a:ea typeface="宋体" panose="02010600030101010101" pitchFamily="2" charset="-122"/>
            </a:endParaRPr>
          </a:p>
        </p:txBody>
      </p:sp>
      <p:sp>
        <p:nvSpPr>
          <p:cNvPr id="382981" name="Rectangle 5"/>
          <p:cNvSpPr/>
          <p:nvPr/>
        </p:nvSpPr>
        <p:spPr>
          <a:xfrm>
            <a:off x="3435350" y="3286125"/>
            <a:ext cx="1943100" cy="5762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lgn="ctr"/>
            <a:r>
              <a:rPr lang="zh-CN" altLang="en-US" b="1" dirty="0">
                <a:latin typeface="Arial" panose="020B0604020202020204" pitchFamily="34" charset="0"/>
                <a:ea typeface="宋体" panose="02010600030101010101" pitchFamily="2" charset="-122"/>
              </a:rPr>
              <a:t>概念模型</a:t>
            </a:r>
            <a:endParaRPr lang="zh-CN" altLang="en-US" b="1" dirty="0">
              <a:latin typeface="Arial" panose="020B0604020202020204" pitchFamily="34" charset="0"/>
              <a:ea typeface="宋体" panose="02010600030101010101" pitchFamily="2" charset="-122"/>
            </a:endParaRPr>
          </a:p>
        </p:txBody>
      </p:sp>
      <p:sp>
        <p:nvSpPr>
          <p:cNvPr id="382982" name="AutoShape 6"/>
          <p:cNvSpPr/>
          <p:nvPr/>
        </p:nvSpPr>
        <p:spPr>
          <a:xfrm>
            <a:off x="3873500" y="2205038"/>
            <a:ext cx="914400" cy="792162"/>
          </a:xfrm>
          <a:prstGeom prst="smileyFace">
            <a:avLst>
              <a:gd name="adj" fmla="val 4653"/>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sp>
        <p:nvSpPr>
          <p:cNvPr id="382985" name="AutoShape 9"/>
          <p:cNvSpPr/>
          <p:nvPr/>
        </p:nvSpPr>
        <p:spPr>
          <a:xfrm flipH="1">
            <a:off x="5508625" y="1773238"/>
            <a:ext cx="1081088" cy="1008062"/>
          </a:xfrm>
          <a:prstGeom prst="wedgeEllipseCallout">
            <a:avLst>
              <a:gd name="adj1" fmla="val 117250"/>
              <a:gd name="adj2" fmla="val 1661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t"/>
          <a:p>
            <a:pPr marL="342900" indent="-342900"/>
            <a:r>
              <a:rPr lang="zh-CN" altLang="en-US" b="1" dirty="0">
                <a:latin typeface="Arial" panose="020B0604020202020204" pitchFamily="34" charset="0"/>
                <a:ea typeface="宋体" panose="02010600030101010101" pitchFamily="2" charset="-122"/>
              </a:rPr>
              <a:t>认识</a:t>
            </a:r>
            <a:endParaRPr lang="zh-CN" altLang="en-US" b="1" dirty="0">
              <a:latin typeface="Arial" panose="020B0604020202020204" pitchFamily="34" charset="0"/>
              <a:ea typeface="宋体" panose="02010600030101010101" pitchFamily="2" charset="-122"/>
            </a:endParaRPr>
          </a:p>
          <a:p>
            <a:pPr marL="342900" indent="-342900"/>
            <a:r>
              <a:rPr lang="zh-CN" altLang="en-US" b="1" dirty="0">
                <a:latin typeface="Arial" panose="020B0604020202020204" pitchFamily="34" charset="0"/>
                <a:ea typeface="宋体" panose="02010600030101010101" pitchFamily="2" charset="-122"/>
              </a:rPr>
              <a:t>抽象</a:t>
            </a:r>
            <a:endParaRPr lang="zh-CN" altLang="en-US" b="1" dirty="0">
              <a:latin typeface="Arial" panose="020B0604020202020204" pitchFamily="34" charset="0"/>
              <a:ea typeface="宋体" panose="02010600030101010101" pitchFamily="2" charset="-122"/>
            </a:endParaRPr>
          </a:p>
        </p:txBody>
      </p:sp>
      <p:sp>
        <p:nvSpPr>
          <p:cNvPr id="382986" name="Text Box 10"/>
          <p:cNvSpPr txBox="1"/>
          <p:nvPr/>
        </p:nvSpPr>
        <p:spPr>
          <a:xfrm>
            <a:off x="1258888" y="3422650"/>
            <a:ext cx="1104900" cy="366713"/>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信息世界</a:t>
            </a:r>
            <a:endParaRPr lang="zh-CN" altLang="en-US" b="1" dirty="0">
              <a:latin typeface="Arial" panose="020B0604020202020204" pitchFamily="34" charset="0"/>
              <a:ea typeface="宋体" panose="02010600030101010101" pitchFamily="2" charset="-122"/>
            </a:endParaRPr>
          </a:p>
        </p:txBody>
      </p:sp>
      <p:sp>
        <p:nvSpPr>
          <p:cNvPr id="382987" name="Text Box 11"/>
          <p:cNvSpPr txBox="1"/>
          <p:nvPr/>
        </p:nvSpPr>
        <p:spPr>
          <a:xfrm>
            <a:off x="1258888" y="4508500"/>
            <a:ext cx="1104900" cy="366713"/>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机器世界</a:t>
            </a:r>
            <a:endParaRPr lang="zh-CN" altLang="en-US" b="1" dirty="0">
              <a:latin typeface="Arial" panose="020B0604020202020204" pitchFamily="34" charset="0"/>
              <a:ea typeface="宋体" panose="02010600030101010101" pitchFamily="2" charset="-122"/>
            </a:endParaRPr>
          </a:p>
        </p:txBody>
      </p:sp>
      <p:sp>
        <p:nvSpPr>
          <p:cNvPr id="79880" name="Text Box 12"/>
          <p:cNvSpPr txBox="1"/>
          <p:nvPr/>
        </p:nvSpPr>
        <p:spPr>
          <a:xfrm>
            <a:off x="2843213" y="5538788"/>
            <a:ext cx="3438525" cy="369887"/>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现实世界中客观对象的抽象过程</a:t>
            </a:r>
            <a:endParaRPr lang="zh-CN" altLang="en-US" b="1" dirty="0">
              <a:latin typeface="Arial" panose="020B0604020202020204" pitchFamily="34" charset="0"/>
              <a:ea typeface="宋体" panose="02010600030101010101" pitchFamily="2" charset="-122"/>
            </a:endParaRPr>
          </a:p>
        </p:txBody>
      </p:sp>
      <p:sp>
        <p:nvSpPr>
          <p:cNvPr id="382989" name="Cloud"/>
          <p:cNvSpPr>
            <a:spLocks noChangeAspect="1" noEditPoints="1" noChangeArrowheads="1"/>
          </p:cNvSpPr>
          <p:nvPr/>
        </p:nvSpPr>
        <p:spPr bwMode="auto">
          <a:xfrm>
            <a:off x="3419475" y="981075"/>
            <a:ext cx="1800225" cy="917575"/>
          </a:xfrm>
          <a:custGeom>
            <a:avLst/>
            <a:gdLst>
              <a:gd name="T0" fmla="*/ 465392 w 21600"/>
              <a:gd name="T1" fmla="*/ 19489463 h 21600"/>
              <a:gd name="T2" fmla="*/ 75018793 w 21600"/>
              <a:gd name="T3" fmla="*/ 38937380 h 21600"/>
              <a:gd name="T4" fmla="*/ 149912487 w 21600"/>
              <a:gd name="T5" fmla="*/ 19489463 h 21600"/>
              <a:gd name="T6" fmla="*/ 75018793 w 21600"/>
              <a:gd name="T7" fmla="*/ 222864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a:solidFill>
              <a:srgbClr val="000000"/>
            </a:solidFill>
            <a:miter lim="800000"/>
          </a:ln>
          <a:effectLst>
            <a:outerShdw dist="107763" dir="2700000" algn="ctr" rotWithShape="0">
              <a:srgbClr val="808080"/>
            </a:outerShdw>
          </a:effectLst>
        </p:spPr>
        <p: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现实世界</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992" name="Line 16"/>
          <p:cNvSpPr/>
          <p:nvPr/>
        </p:nvSpPr>
        <p:spPr>
          <a:xfrm>
            <a:off x="4284663" y="1917700"/>
            <a:ext cx="0" cy="287338"/>
          </a:xfrm>
          <a:prstGeom prst="line">
            <a:avLst/>
          </a:prstGeom>
          <a:ln w="25400" cap="flat" cmpd="sng">
            <a:solidFill>
              <a:schemeClr val="tx1"/>
            </a:solidFill>
            <a:prstDash val="solid"/>
            <a:round/>
            <a:headEnd type="none" w="med" len="med"/>
            <a:tailEnd type="triangle" w="med" len="med"/>
          </a:ln>
        </p:spPr>
      </p:sp>
      <p:sp>
        <p:nvSpPr>
          <p:cNvPr id="382993" name="Line 17"/>
          <p:cNvSpPr/>
          <p:nvPr/>
        </p:nvSpPr>
        <p:spPr>
          <a:xfrm>
            <a:off x="4284663" y="2997200"/>
            <a:ext cx="0" cy="287338"/>
          </a:xfrm>
          <a:prstGeom prst="line">
            <a:avLst/>
          </a:prstGeom>
          <a:ln w="25400" cap="flat" cmpd="sng">
            <a:solidFill>
              <a:schemeClr val="tx1"/>
            </a:solidFill>
            <a:prstDash val="solid"/>
            <a:round/>
            <a:headEnd type="none" w="med" len="med"/>
            <a:tailEnd type="triangle" w="med" len="med"/>
          </a:ln>
        </p:spPr>
      </p:sp>
      <p:sp>
        <p:nvSpPr>
          <p:cNvPr id="382994" name="Line 18"/>
          <p:cNvSpPr/>
          <p:nvPr/>
        </p:nvSpPr>
        <p:spPr>
          <a:xfrm>
            <a:off x="4356100" y="3862388"/>
            <a:ext cx="0" cy="431800"/>
          </a:xfrm>
          <a:prstGeom prst="line">
            <a:avLst/>
          </a:prstGeom>
          <a:ln w="25400" cap="flat" cmpd="sng">
            <a:solidFill>
              <a:schemeClr val="tx1"/>
            </a:solidFill>
            <a:prstDash val="solid"/>
            <a:round/>
            <a:headEnd type="none" w="med" len="med"/>
            <a:tailEnd type="triangle" w="med" len="med"/>
          </a:ln>
        </p:spPr>
      </p:sp>
      <p:grpSp>
        <p:nvGrpSpPr>
          <p:cNvPr id="2" name="Group 30"/>
          <p:cNvGrpSpPr/>
          <p:nvPr/>
        </p:nvGrpSpPr>
        <p:grpSpPr>
          <a:xfrm>
            <a:off x="6400800" y="2709863"/>
            <a:ext cx="2514600" cy="606425"/>
            <a:chOff x="3782" y="2568"/>
            <a:chExt cx="1769" cy="382"/>
          </a:xfrm>
        </p:grpSpPr>
        <p:sp>
          <p:nvSpPr>
            <p:cNvPr id="79886" name="Text Box 22"/>
            <p:cNvSpPr txBox="1"/>
            <p:nvPr/>
          </p:nvSpPr>
          <p:spPr>
            <a:xfrm>
              <a:off x="3782" y="2568"/>
              <a:ext cx="1769" cy="382"/>
            </a:xfrm>
            <a:prstGeom prst="rect">
              <a:avLst/>
            </a:prstGeom>
            <a:noFill/>
            <a:ln w="25400" cap="flat" cmpd="sng">
              <a:solidFill>
                <a:schemeClr val="folHlink"/>
              </a:solidFill>
              <a:prstDash val="solid"/>
              <a:miter/>
              <a:headEnd type="none" w="med" len="med"/>
              <a:tailEnd type="none" w="med" len="med"/>
            </a:ln>
          </p:spPr>
          <p:txBody>
            <a:bodyPr anchor="t">
              <a:spAutoFit/>
            </a:bodyPr>
            <a:p>
              <a:pPr marL="342900" indent="-342900"/>
              <a:r>
                <a:rPr lang="zh-CN" altLang="en-US" sz="1600" b="1" dirty="0">
                  <a:latin typeface="Arial" panose="020B0604020202020204" pitchFamily="34" charset="0"/>
                  <a:ea typeface="宋体" panose="02010600030101010101" pitchFamily="2" charset="-122"/>
                </a:rPr>
                <a:t>现实世界       概念模型</a:t>
              </a:r>
              <a:endParaRPr lang="zh-CN" altLang="en-US" sz="1600" b="1" dirty="0">
                <a:latin typeface="Arial" panose="020B0604020202020204" pitchFamily="34" charset="0"/>
                <a:ea typeface="宋体" panose="02010600030101010101" pitchFamily="2" charset="-122"/>
              </a:endParaRPr>
            </a:p>
            <a:p>
              <a:pPr marL="342900" indent="-342900"/>
              <a:r>
                <a:rPr lang="zh-CN" altLang="en-US" sz="1600" b="1" dirty="0">
                  <a:latin typeface="Arial" panose="020B0604020202020204" pitchFamily="34" charset="0"/>
                  <a:ea typeface="宋体" panose="02010600030101010101" pitchFamily="2" charset="-122"/>
                </a:rPr>
                <a:t>数据库设计人员完成</a:t>
              </a:r>
              <a:endParaRPr lang="zh-CN" altLang="en-US" sz="1600" b="1" dirty="0">
                <a:latin typeface="Arial" panose="020B0604020202020204" pitchFamily="34" charset="0"/>
                <a:ea typeface="宋体" panose="02010600030101010101" pitchFamily="2" charset="-122"/>
              </a:endParaRPr>
            </a:p>
          </p:txBody>
        </p:sp>
        <p:sp>
          <p:nvSpPr>
            <p:cNvPr id="79887" name="AutoShape 24"/>
            <p:cNvSpPr/>
            <p:nvPr/>
          </p:nvSpPr>
          <p:spPr>
            <a:xfrm>
              <a:off x="4506" y="2631"/>
              <a:ext cx="181" cy="90"/>
            </a:xfrm>
            <a:prstGeom prst="rightArrow">
              <a:avLst>
                <a:gd name="adj1" fmla="val 50000"/>
                <a:gd name="adj2" fmla="val 50249"/>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grpSp>
      <p:grpSp>
        <p:nvGrpSpPr>
          <p:cNvPr id="3" name="Group 31"/>
          <p:cNvGrpSpPr/>
          <p:nvPr/>
        </p:nvGrpSpPr>
        <p:grpSpPr>
          <a:xfrm>
            <a:off x="6389688" y="4573588"/>
            <a:ext cx="2252662" cy="584200"/>
            <a:chOff x="3787" y="3218"/>
            <a:chExt cx="1499" cy="368"/>
          </a:xfrm>
        </p:grpSpPr>
        <p:sp>
          <p:nvSpPr>
            <p:cNvPr id="79889" name="Text Box 20"/>
            <p:cNvSpPr txBox="1"/>
            <p:nvPr/>
          </p:nvSpPr>
          <p:spPr>
            <a:xfrm>
              <a:off x="3787" y="3218"/>
              <a:ext cx="1499" cy="368"/>
            </a:xfrm>
            <a:prstGeom prst="rect">
              <a:avLst/>
            </a:prstGeom>
            <a:noFill/>
            <a:ln w="25400" cap="flat" cmpd="sng">
              <a:solidFill>
                <a:schemeClr val="folHlink"/>
              </a:solidFill>
              <a:prstDash val="solid"/>
              <a:miter/>
              <a:headEnd type="none" w="med" len="med"/>
              <a:tailEnd type="none" w="med" len="med"/>
            </a:ln>
          </p:spPr>
          <p:txBody>
            <a:bodyPr wrap="none" anchor="t">
              <a:spAutoFit/>
            </a:bodyPr>
            <a:p>
              <a:r>
                <a:rPr lang="zh-CN" altLang="en-US" sz="1600" b="1" dirty="0">
                  <a:latin typeface="Arial" panose="020B0604020202020204" pitchFamily="34" charset="0"/>
                  <a:ea typeface="宋体" panose="02010600030101010101" pitchFamily="2" charset="-122"/>
                </a:rPr>
                <a:t>逻辑模型       物理模型</a:t>
              </a:r>
              <a:endParaRPr lang="zh-CN" altLang="en-US" sz="1600" b="1" dirty="0">
                <a:latin typeface="Arial" panose="020B0604020202020204" pitchFamily="34" charset="0"/>
                <a:ea typeface="宋体" panose="02010600030101010101" pitchFamily="2" charset="-122"/>
              </a:endParaRPr>
            </a:p>
            <a:p>
              <a:r>
                <a:rPr lang="zh-CN" altLang="en-US" sz="1600" b="1" dirty="0">
                  <a:latin typeface="Arial" panose="020B0604020202020204" pitchFamily="34" charset="0"/>
                  <a:ea typeface="宋体" panose="02010600030101010101" pitchFamily="2" charset="-122"/>
                </a:rPr>
                <a:t>由</a:t>
              </a:r>
              <a:r>
                <a:rPr lang="en-US" altLang="zh-CN" sz="1600" b="1" dirty="0">
                  <a:latin typeface="Arial" panose="020B0604020202020204" pitchFamily="34" charset="0"/>
                  <a:ea typeface="宋体" panose="02010600030101010101" pitchFamily="2" charset="-122"/>
                </a:rPr>
                <a:t>DBMS</a:t>
              </a:r>
              <a:r>
                <a:rPr lang="zh-CN" altLang="en-US" sz="1600" b="1" dirty="0">
                  <a:latin typeface="Arial" panose="020B0604020202020204" pitchFamily="34" charset="0"/>
                  <a:ea typeface="宋体" panose="02010600030101010101" pitchFamily="2" charset="-122"/>
                </a:rPr>
                <a:t>完成</a:t>
              </a:r>
              <a:endParaRPr lang="zh-CN" altLang="en-US" sz="1600" b="1" dirty="0">
                <a:latin typeface="Arial" panose="020B0604020202020204" pitchFamily="34" charset="0"/>
                <a:ea typeface="宋体" panose="02010600030101010101" pitchFamily="2" charset="-122"/>
              </a:endParaRPr>
            </a:p>
          </p:txBody>
        </p:sp>
        <p:sp>
          <p:nvSpPr>
            <p:cNvPr id="79890" name="AutoShape 27"/>
            <p:cNvSpPr/>
            <p:nvPr/>
          </p:nvSpPr>
          <p:spPr>
            <a:xfrm>
              <a:off x="4431" y="3284"/>
              <a:ext cx="181" cy="90"/>
            </a:xfrm>
            <a:prstGeom prst="rightArrow">
              <a:avLst>
                <a:gd name="adj1" fmla="val 50000"/>
                <a:gd name="adj2" fmla="val 50249"/>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grpSp>
      <p:grpSp>
        <p:nvGrpSpPr>
          <p:cNvPr id="4" name="Group 32"/>
          <p:cNvGrpSpPr/>
          <p:nvPr/>
        </p:nvGrpSpPr>
        <p:grpSpPr>
          <a:xfrm>
            <a:off x="6400800" y="3502025"/>
            <a:ext cx="2563813" cy="830263"/>
            <a:chOff x="3782" y="2568"/>
            <a:chExt cx="1769" cy="523"/>
          </a:xfrm>
        </p:grpSpPr>
        <p:sp>
          <p:nvSpPr>
            <p:cNvPr id="79892" name="Text Box 33"/>
            <p:cNvSpPr txBox="1"/>
            <p:nvPr/>
          </p:nvSpPr>
          <p:spPr>
            <a:xfrm>
              <a:off x="3782" y="2568"/>
              <a:ext cx="1769" cy="523"/>
            </a:xfrm>
            <a:prstGeom prst="rect">
              <a:avLst/>
            </a:prstGeom>
            <a:noFill/>
            <a:ln w="25400" cap="flat" cmpd="sng">
              <a:solidFill>
                <a:schemeClr val="folHlink"/>
              </a:solidFill>
              <a:prstDash val="solid"/>
              <a:miter/>
              <a:headEnd type="none" w="med" len="med"/>
              <a:tailEnd type="none" w="med" len="med"/>
            </a:ln>
          </p:spPr>
          <p:txBody>
            <a:bodyPr anchor="t">
              <a:spAutoFit/>
            </a:bodyPr>
            <a:p>
              <a:pPr marL="342900" indent="-342900"/>
              <a:r>
                <a:rPr lang="zh-CN" altLang="en-US" sz="1600" b="1" dirty="0">
                  <a:latin typeface="Arial" panose="020B0604020202020204" pitchFamily="34" charset="0"/>
                  <a:ea typeface="宋体" panose="02010600030101010101" pitchFamily="2" charset="-122"/>
                </a:rPr>
                <a:t>概念模型       逻辑模型</a:t>
              </a:r>
              <a:endParaRPr lang="zh-CN" altLang="en-US" sz="1600" b="1" dirty="0">
                <a:latin typeface="Arial" panose="020B0604020202020204" pitchFamily="34" charset="0"/>
                <a:ea typeface="宋体" panose="02010600030101010101" pitchFamily="2" charset="-122"/>
              </a:endParaRPr>
            </a:p>
            <a:p>
              <a:pPr marL="342900" indent="-342900"/>
              <a:r>
                <a:rPr lang="zh-CN" altLang="en-US" sz="1600" b="1" dirty="0">
                  <a:latin typeface="Arial" panose="020B0604020202020204" pitchFamily="34" charset="0"/>
                  <a:ea typeface="宋体" panose="02010600030101010101" pitchFamily="2" charset="-122"/>
                </a:rPr>
                <a:t>数据库设计人员完成</a:t>
              </a:r>
              <a:endParaRPr lang="en-US" altLang="zh-CN" sz="1600" b="1" dirty="0">
                <a:latin typeface="Arial" panose="020B0604020202020204" pitchFamily="34" charset="0"/>
                <a:ea typeface="宋体" panose="02010600030101010101" pitchFamily="2" charset="-122"/>
              </a:endParaRPr>
            </a:p>
            <a:p>
              <a:pPr marL="342900" indent="-342900"/>
              <a:r>
                <a:rPr lang="zh-CN" altLang="en-US" sz="1600" b="1" dirty="0">
                  <a:latin typeface="Arial" panose="020B0604020202020204" pitchFamily="34" charset="0"/>
                  <a:ea typeface="宋体" panose="02010600030101010101" pitchFamily="2" charset="-122"/>
                </a:rPr>
                <a:t>数据库设计工具协助完成</a:t>
              </a:r>
              <a:endParaRPr lang="zh-CN" altLang="en-US" sz="1600" b="1" dirty="0">
                <a:latin typeface="Arial" panose="020B0604020202020204" pitchFamily="34" charset="0"/>
                <a:ea typeface="宋体" panose="02010600030101010101" pitchFamily="2" charset="-122"/>
              </a:endParaRPr>
            </a:p>
          </p:txBody>
        </p:sp>
        <p:sp>
          <p:nvSpPr>
            <p:cNvPr id="79893" name="AutoShape 34"/>
            <p:cNvSpPr/>
            <p:nvPr/>
          </p:nvSpPr>
          <p:spPr>
            <a:xfrm>
              <a:off x="4458" y="2631"/>
              <a:ext cx="181" cy="90"/>
            </a:xfrm>
            <a:prstGeom prst="rightArrow">
              <a:avLst>
                <a:gd name="adj1" fmla="val 50000"/>
                <a:gd name="adj2" fmla="val 50249"/>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2989"/>
                                        </p:tgtEl>
                                        <p:attrNameLst>
                                          <p:attrName>style.visibility</p:attrName>
                                        </p:attrNameLst>
                                      </p:cBhvr>
                                      <p:to>
                                        <p:strVal val="visible"/>
                                      </p:to>
                                    </p:set>
                                    <p:animEffect transition="in" filter="slide(fromTop)">
                                      <p:cBhvr>
                                        <p:cTn id="7" dur="500"/>
                                        <p:tgtEl>
                                          <p:spTgt spid="382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2992"/>
                                        </p:tgtEl>
                                        <p:attrNameLst>
                                          <p:attrName>style.visibility</p:attrName>
                                        </p:attrNameLst>
                                      </p:cBhvr>
                                      <p:to>
                                        <p:strVal val="visible"/>
                                      </p:to>
                                    </p:set>
                                    <p:animEffect transition="in" filter="box(in)">
                                      <p:cBhvr>
                                        <p:cTn id="12" dur="500"/>
                                        <p:tgtEl>
                                          <p:spTgt spid="3829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2982"/>
                                        </p:tgtEl>
                                        <p:attrNameLst>
                                          <p:attrName>style.visibility</p:attrName>
                                        </p:attrNameLst>
                                      </p:cBhvr>
                                      <p:to>
                                        <p:strVal val="visible"/>
                                      </p:to>
                                    </p:set>
                                    <p:animEffect transition="in" filter="box(in)">
                                      <p:cBhvr>
                                        <p:cTn id="15" dur="500"/>
                                        <p:tgtEl>
                                          <p:spTgt spid="38298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2985"/>
                                        </p:tgtEl>
                                        <p:attrNameLst>
                                          <p:attrName>style.visibility</p:attrName>
                                        </p:attrNameLst>
                                      </p:cBhvr>
                                      <p:to>
                                        <p:strVal val="visible"/>
                                      </p:to>
                                    </p:set>
                                    <p:animEffect transition="in" filter="box(in)">
                                      <p:cBhvr>
                                        <p:cTn id="18" dur="500"/>
                                        <p:tgtEl>
                                          <p:spTgt spid="38298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82993"/>
                                        </p:tgtEl>
                                        <p:attrNameLst>
                                          <p:attrName>style.visibility</p:attrName>
                                        </p:attrNameLst>
                                      </p:cBhvr>
                                      <p:to>
                                        <p:strVal val="visible"/>
                                      </p:to>
                                    </p:set>
                                    <p:animEffect transition="in" filter="box(in)">
                                      <p:cBhvr>
                                        <p:cTn id="23" dur="500"/>
                                        <p:tgtEl>
                                          <p:spTgt spid="38299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82986"/>
                                        </p:tgtEl>
                                        <p:attrNameLst>
                                          <p:attrName>style.visibility</p:attrName>
                                        </p:attrNameLst>
                                      </p:cBhvr>
                                      <p:to>
                                        <p:strVal val="visible"/>
                                      </p:to>
                                    </p:set>
                                    <p:animEffect transition="in" filter="box(in)">
                                      <p:cBhvr>
                                        <p:cTn id="26" dur="500"/>
                                        <p:tgtEl>
                                          <p:spTgt spid="3829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82981"/>
                                        </p:tgtEl>
                                        <p:attrNameLst>
                                          <p:attrName>style.visibility</p:attrName>
                                        </p:attrNameLst>
                                      </p:cBhvr>
                                      <p:to>
                                        <p:strVal val="visible"/>
                                      </p:to>
                                    </p:set>
                                    <p:animEffect transition="in" filter="box(in)">
                                      <p:cBhvr>
                                        <p:cTn id="29" dur="500"/>
                                        <p:tgtEl>
                                          <p:spTgt spid="382981"/>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382980"/>
                                        </p:tgtEl>
                                        <p:attrNameLst>
                                          <p:attrName>style.visibility</p:attrName>
                                        </p:attrNameLst>
                                      </p:cBhvr>
                                      <p:to>
                                        <p:strVal val="visible"/>
                                      </p:to>
                                    </p:set>
                                    <p:animEffect transition="in" filter="diamond(in)">
                                      <p:cBhvr>
                                        <p:cTn id="34" dur="500"/>
                                        <p:tgtEl>
                                          <p:spTgt spid="382980"/>
                                        </p:tgtEl>
                                      </p:cBhvr>
                                    </p:animEffect>
                                  </p:childTnLst>
                                </p:cTn>
                              </p:par>
                              <p:par>
                                <p:cTn id="35" presetID="8" presetClass="entr" presetSubtype="16" fill="hold" nodeType="withEffect">
                                  <p:stCondLst>
                                    <p:cond delay="0"/>
                                  </p:stCondLst>
                                  <p:childTnLst>
                                    <p:set>
                                      <p:cBhvr>
                                        <p:cTn id="36" dur="1" fill="hold">
                                          <p:stCondLst>
                                            <p:cond delay="0"/>
                                          </p:stCondLst>
                                        </p:cTn>
                                        <p:tgtEl>
                                          <p:spTgt spid="382994"/>
                                        </p:tgtEl>
                                        <p:attrNameLst>
                                          <p:attrName>style.visibility</p:attrName>
                                        </p:attrNameLst>
                                      </p:cBhvr>
                                      <p:to>
                                        <p:strVal val="visible"/>
                                      </p:to>
                                    </p:set>
                                    <p:animEffect transition="in" filter="diamond(in)">
                                      <p:cBhvr>
                                        <p:cTn id="37" dur="500"/>
                                        <p:tgtEl>
                                          <p:spTgt spid="38299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382987"/>
                                        </p:tgtEl>
                                        <p:attrNameLst>
                                          <p:attrName>style.visibility</p:attrName>
                                        </p:attrNameLst>
                                      </p:cBhvr>
                                      <p:to>
                                        <p:strVal val="visible"/>
                                      </p:to>
                                    </p:set>
                                    <p:animEffect transition="in" filter="diamond(in)">
                                      <p:cBhvr>
                                        <p:cTn id="40" dur="500"/>
                                        <p:tgtEl>
                                          <p:spTgt spid="38298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1+#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1+#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P spid="382982" grpId="0" animBg="1"/>
      <p:bldP spid="382985" grpId="0" animBg="1"/>
      <p:bldP spid="382986" grpId="0"/>
      <p:bldP spid="382987" grpId="0"/>
      <p:bldP spid="38298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1026"/>
          <p:cNvSpPr>
            <a:spLocks noGrp="1"/>
          </p:cNvSpPr>
          <p:nvPr>
            <p:ph type="title"/>
          </p:nvPr>
        </p:nvSpPr>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80898" name="Rectangle 1027"/>
          <p:cNvSpPr>
            <a:spLocks noGrp="1"/>
          </p:cNvSpPr>
          <p:nvPr>
            <p:ph idx="1"/>
          </p:nvPr>
        </p:nvSpPr>
        <p:spPr>
          <a:xfrm>
            <a:off x="957263" y="1125538"/>
            <a:ext cx="6329362" cy="5029200"/>
          </a:xfrm>
        </p:spPr>
        <p:txBody>
          <a:bodyPr vert="horz" wrap="square" lIns="91440" tIns="45720" rIns="91440" bIns="45720" anchor="t"/>
          <a:p>
            <a:pPr eaLnBrk="1" hangingPunct="1">
              <a:lnSpc>
                <a:spcPct val="130000"/>
              </a:lnSpc>
              <a:buNone/>
            </a:pPr>
            <a:r>
              <a:rPr lang="en-US" altLang="zh-CN" dirty="0">
                <a:solidFill>
                  <a:srgbClr val="70BB2B"/>
                </a:solidFill>
              </a:rPr>
              <a:t>  </a:t>
            </a:r>
            <a:r>
              <a:rPr lang="en-US" altLang="zh-CN" dirty="0"/>
              <a:t>1.2.1  </a:t>
            </a:r>
            <a:r>
              <a:rPr lang="zh-CN" altLang="en-US" dirty="0"/>
              <a:t>两大类数据模型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1.2.2  </a:t>
            </a:r>
            <a:r>
              <a:rPr lang="zh-CN" altLang="en-US" dirty="0">
                <a:solidFill>
                  <a:srgbClr val="00B050"/>
                </a:solidFill>
              </a:rPr>
              <a:t>概念模型</a:t>
            </a:r>
            <a:endParaRPr lang="zh-CN" altLang="en-US" dirty="0">
              <a:solidFill>
                <a:srgbClr val="00B050"/>
              </a:solidFill>
            </a:endParaRPr>
          </a:p>
          <a:p>
            <a:pPr eaLnBrk="1" hangingPunct="1">
              <a:lnSpc>
                <a:spcPct val="130000"/>
              </a:lnSpc>
              <a:buNone/>
            </a:pPr>
            <a:r>
              <a:rPr lang="zh-CN" altLang="en-US" dirty="0">
                <a:solidFill>
                  <a:schemeClr val="hlink"/>
                </a:solidFill>
              </a:rPr>
              <a:t>  </a:t>
            </a:r>
            <a:r>
              <a:rPr lang="en-US" altLang="zh-CN" dirty="0"/>
              <a:t>1.2.3  </a:t>
            </a:r>
            <a:r>
              <a:rPr lang="zh-CN" altLang="en-US" dirty="0"/>
              <a:t>数据模型的组成要素</a:t>
            </a:r>
            <a:endParaRPr lang="zh-CN" altLang="en-US" dirty="0"/>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p:txBody>
          <a:bodyPr vert="horz" wrap="square" lIns="91440" tIns="45720" rIns="91440" bIns="45720" anchor="ctr"/>
          <a:p>
            <a:pPr eaLnBrk="1" hangingPunct="1"/>
            <a:r>
              <a:rPr lang="en-US" altLang="zh-CN" sz="3600" dirty="0"/>
              <a:t>1.2.2  </a:t>
            </a:r>
            <a:r>
              <a:rPr lang="zh-CN" altLang="en-US" sz="3600" dirty="0"/>
              <a:t>概念模型</a:t>
            </a:r>
            <a:endParaRPr lang="zh-CN" altLang="en-US" sz="3600" dirty="0"/>
          </a:p>
        </p:txBody>
      </p:sp>
      <p:sp>
        <p:nvSpPr>
          <p:cNvPr id="81922" name="Rectangle 3"/>
          <p:cNvSpPr>
            <a:spLocks noGrp="1"/>
          </p:cNvSpPr>
          <p:nvPr>
            <p:ph idx="1"/>
          </p:nvPr>
        </p:nvSpPr>
        <p:spPr>
          <a:xfrm>
            <a:off x="971550" y="1098550"/>
            <a:ext cx="7772400" cy="4994275"/>
          </a:xfrm>
        </p:spPr>
        <p:txBody>
          <a:bodyPr vert="horz" wrap="square" lIns="91440" tIns="45720" rIns="91440" bIns="45720" anchor="t"/>
          <a:p>
            <a:pPr algn="just" eaLnBrk="1" hangingPunct="1">
              <a:lnSpc>
                <a:spcPct val="120000"/>
              </a:lnSpc>
            </a:pPr>
            <a:r>
              <a:rPr lang="zh-CN" altLang="en-US" dirty="0"/>
              <a:t>概念模型的用途</a:t>
            </a:r>
            <a:endParaRPr lang="zh-CN" altLang="en-US" dirty="0"/>
          </a:p>
          <a:p>
            <a:pPr lvl="1" algn="just" eaLnBrk="1" hangingPunct="1">
              <a:lnSpc>
                <a:spcPct val="120000"/>
              </a:lnSpc>
            </a:pPr>
            <a:r>
              <a:rPr lang="zh-CN" altLang="en-US" dirty="0"/>
              <a:t>概念模型用于信息世界的建模</a:t>
            </a:r>
            <a:endParaRPr lang="zh-CN" altLang="en-US" dirty="0"/>
          </a:p>
          <a:p>
            <a:pPr lvl="1" eaLnBrk="1" hangingPunct="1">
              <a:lnSpc>
                <a:spcPct val="120000"/>
              </a:lnSpc>
            </a:pPr>
            <a:r>
              <a:rPr lang="zh-CN" altLang="en-US" dirty="0"/>
              <a:t>是现实世界到机器世界的一个中间层次</a:t>
            </a:r>
            <a:endParaRPr lang="zh-CN" altLang="en-US" dirty="0"/>
          </a:p>
          <a:p>
            <a:pPr lvl="1" algn="just" eaLnBrk="1" hangingPunct="1">
              <a:lnSpc>
                <a:spcPct val="120000"/>
              </a:lnSpc>
            </a:pPr>
            <a:r>
              <a:rPr lang="zh-CN" altLang="en-US" dirty="0"/>
              <a:t>是数据库设计的有力工具</a:t>
            </a:r>
            <a:endParaRPr lang="zh-CN" altLang="en-US" dirty="0"/>
          </a:p>
          <a:p>
            <a:pPr lvl="1" algn="just" eaLnBrk="1" hangingPunct="1">
              <a:lnSpc>
                <a:spcPct val="120000"/>
              </a:lnSpc>
            </a:pPr>
            <a:r>
              <a:rPr lang="zh-CN" altLang="en-US" dirty="0"/>
              <a:t>数据库设计人员和用户之间进行交流的语言</a:t>
            </a:r>
            <a:endParaRPr lang="zh-CN" altLang="en-US" sz="2800" dirty="0"/>
          </a:p>
          <a:p>
            <a:pPr algn="just" eaLnBrk="1" hangingPunct="1">
              <a:lnSpc>
                <a:spcPct val="120000"/>
              </a:lnSpc>
            </a:pPr>
            <a:r>
              <a:rPr lang="zh-CN" altLang="en-US" dirty="0"/>
              <a:t>对概念模型的基本要求</a:t>
            </a:r>
            <a:endParaRPr lang="zh-CN" altLang="en-US" dirty="0"/>
          </a:p>
          <a:p>
            <a:pPr lvl="1" algn="just" eaLnBrk="1" hangingPunct="1">
              <a:lnSpc>
                <a:spcPct val="120000"/>
              </a:lnSpc>
            </a:pPr>
            <a:r>
              <a:rPr lang="zh-CN" altLang="en-US" dirty="0"/>
              <a:t>较强的语义表达能力</a:t>
            </a:r>
            <a:endParaRPr lang="zh-CN" altLang="en-US" dirty="0"/>
          </a:p>
          <a:p>
            <a:pPr lvl="1" algn="just" eaLnBrk="1" hangingPunct="1">
              <a:lnSpc>
                <a:spcPct val="120000"/>
              </a:lnSpc>
            </a:pPr>
            <a:r>
              <a:rPr lang="zh-CN" altLang="en-US" dirty="0"/>
              <a:t>简单、清晰、易于用户理解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vert="horz" wrap="square" lIns="91440" tIns="45720" rIns="91440" bIns="45720" anchor="ctr"/>
          <a:p>
            <a:pPr eaLnBrk="1" hangingPunct="1"/>
            <a:r>
              <a:rPr lang="zh-CN" altLang="en-US" sz="3600" dirty="0"/>
              <a:t>内容安排（</a:t>
            </a:r>
            <a:r>
              <a:rPr lang="en-US" altLang="zh-CN" sz="3600" dirty="0"/>
              <a:t>2</a:t>
            </a:r>
            <a:r>
              <a:rPr lang="zh-CN" altLang="en-US" sz="3600" dirty="0"/>
              <a:t>）</a:t>
            </a:r>
            <a:endParaRPr lang="en-US" altLang="zh-CN" sz="3600" dirty="0"/>
          </a:p>
        </p:txBody>
      </p:sp>
      <p:sp>
        <p:nvSpPr>
          <p:cNvPr id="14338" name="Rectangle 3"/>
          <p:cNvSpPr>
            <a:spLocks noGrp="1"/>
          </p:cNvSpPr>
          <p:nvPr>
            <p:ph idx="1"/>
          </p:nvPr>
        </p:nvSpPr>
        <p:spPr/>
        <p:txBody>
          <a:bodyPr vert="horz" wrap="square" lIns="91440" tIns="45720" rIns="91440" bIns="45720" anchor="t"/>
          <a:p>
            <a:pPr eaLnBrk="1" hangingPunct="1">
              <a:buNone/>
            </a:pPr>
            <a:r>
              <a:rPr lang="en-US" altLang="zh-CN" sz="2000" dirty="0">
                <a:solidFill>
                  <a:srgbClr val="0000FF"/>
                </a:solidFill>
                <a:sym typeface="Wingdings" panose="05000000000000000000" pitchFamily="2" charset="2"/>
              </a:rPr>
              <a:t> </a:t>
            </a:r>
            <a:r>
              <a:rPr lang="zh-CN" altLang="en-US" dirty="0">
                <a:ea typeface="隶书" panose="02010509060101010101" pitchFamily="49" charset="-122"/>
              </a:rPr>
              <a:t>系统篇</a:t>
            </a:r>
            <a:endParaRPr lang="zh-CN" altLang="en-US" dirty="0">
              <a:ea typeface="隶书" panose="02010509060101010101" pitchFamily="49" charset="-122"/>
            </a:endParaRPr>
          </a:p>
          <a:p>
            <a:pPr lvl="1" eaLnBrk="1" hangingPunct="1">
              <a:lnSpc>
                <a:spcPct val="110000"/>
              </a:lnSpc>
            </a:pPr>
            <a:r>
              <a:rPr lang="zh-CN" altLang="en-US" dirty="0"/>
              <a:t>第</a:t>
            </a:r>
            <a:r>
              <a:rPr lang="en-US" altLang="zh-CN" dirty="0"/>
              <a:t>9</a:t>
            </a:r>
            <a:r>
              <a:rPr lang="zh-CN" altLang="en-US" dirty="0"/>
              <a:t>章    关系查询处理和查询优化</a:t>
            </a:r>
            <a:endParaRPr lang="zh-CN" altLang="en-US" dirty="0"/>
          </a:p>
          <a:p>
            <a:pPr lvl="1" eaLnBrk="1" hangingPunct="1">
              <a:lnSpc>
                <a:spcPct val="110000"/>
              </a:lnSpc>
            </a:pPr>
            <a:r>
              <a:rPr lang="zh-CN" altLang="en-US" dirty="0"/>
              <a:t>第</a:t>
            </a:r>
            <a:r>
              <a:rPr lang="en-US" altLang="zh-CN" dirty="0"/>
              <a:t>10</a:t>
            </a:r>
            <a:r>
              <a:rPr lang="zh-CN" altLang="en-US" dirty="0"/>
              <a:t>章  数据库恢复技术</a:t>
            </a:r>
            <a:endParaRPr lang="zh-CN" altLang="en-US" dirty="0"/>
          </a:p>
          <a:p>
            <a:pPr lvl="1" eaLnBrk="1" hangingPunct="1">
              <a:lnSpc>
                <a:spcPct val="110000"/>
              </a:lnSpc>
            </a:pPr>
            <a:r>
              <a:rPr lang="zh-CN" altLang="en-US" dirty="0"/>
              <a:t>第</a:t>
            </a:r>
            <a:r>
              <a:rPr lang="en-US" altLang="zh-CN" dirty="0"/>
              <a:t>11</a:t>
            </a:r>
            <a:r>
              <a:rPr lang="zh-CN" altLang="en-US" dirty="0"/>
              <a:t>章  并发控制</a:t>
            </a:r>
            <a:endParaRPr lang="zh-CN" altLang="en-US" dirty="0"/>
          </a:p>
          <a:p>
            <a:pPr lvl="1" eaLnBrk="1" hangingPunct="1">
              <a:lnSpc>
                <a:spcPct val="110000"/>
              </a:lnSpc>
              <a:buNone/>
            </a:pPr>
            <a:endParaRPr lang="zh-CN" altLang="en-US" dirty="0"/>
          </a:p>
          <a:p>
            <a:pPr lvl="1" eaLnBrk="1" hangingPunct="1">
              <a:lnSpc>
                <a:spcPct val="110000"/>
              </a:lnSpc>
              <a:buNone/>
            </a:pP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p:txBody>
          <a:bodyPr vert="horz" wrap="square" lIns="91440" tIns="45720" rIns="91440" bIns="45720" anchor="ctr"/>
          <a:p>
            <a:pPr eaLnBrk="1" hangingPunct="1"/>
            <a:r>
              <a:rPr lang="en-US" altLang="zh-CN" sz="3600" dirty="0"/>
              <a:t> 1.2.2  </a:t>
            </a:r>
            <a:r>
              <a:rPr lang="zh-CN" altLang="en-US" sz="3600" dirty="0"/>
              <a:t>概念模型</a:t>
            </a:r>
            <a:endParaRPr lang="zh-CN" altLang="en-US" sz="3600" dirty="0"/>
          </a:p>
        </p:txBody>
      </p:sp>
      <p:sp>
        <p:nvSpPr>
          <p:cNvPr id="82946" name="Rectangle 3"/>
          <p:cNvSpPr>
            <a:spLocks noGrp="1"/>
          </p:cNvSpPr>
          <p:nvPr>
            <p:ph idx="1"/>
          </p:nvPr>
        </p:nvSpPr>
        <p:spPr>
          <a:xfrm>
            <a:off x="914400" y="1600200"/>
            <a:ext cx="7931150" cy="4495800"/>
          </a:xfrm>
        </p:spPr>
        <p:txBody>
          <a:bodyPr vert="horz" wrap="square" lIns="91440" tIns="45720" rIns="91440" bIns="45720" anchor="t"/>
          <a:p>
            <a:pPr eaLnBrk="1" hangingPunct="1">
              <a:lnSpc>
                <a:spcPct val="160000"/>
              </a:lnSpc>
              <a:buNone/>
            </a:pPr>
            <a:r>
              <a:rPr lang="en-US" altLang="zh-CN" dirty="0"/>
              <a:t>1. </a:t>
            </a:r>
            <a:r>
              <a:rPr lang="zh-CN" altLang="en-US" dirty="0"/>
              <a:t>信息世界中的基本概念</a:t>
            </a:r>
            <a:endParaRPr lang="zh-CN" altLang="en-US" dirty="0"/>
          </a:p>
          <a:p>
            <a:pPr eaLnBrk="1" hangingPunct="1">
              <a:lnSpc>
                <a:spcPct val="160000"/>
              </a:lnSpc>
              <a:buNone/>
            </a:pPr>
            <a:r>
              <a:rPr lang="en-US" altLang="zh-CN" dirty="0"/>
              <a:t>2. </a:t>
            </a:r>
            <a:r>
              <a:rPr lang="zh-CN" altLang="en-US" dirty="0"/>
              <a:t>概念模型的一种表示方法：实体</a:t>
            </a:r>
            <a:r>
              <a:rPr lang="en-US" altLang="zh-CN" dirty="0"/>
              <a:t>-</a:t>
            </a:r>
            <a:r>
              <a:rPr lang="zh-CN" altLang="en-US" dirty="0"/>
              <a:t>联系方法</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p:txBody>
          <a:bodyPr vert="horz" wrap="square" lIns="91440" tIns="45720" rIns="91440" bIns="45720" anchor="ctr"/>
          <a:p>
            <a:pPr eaLnBrk="1" hangingPunct="1"/>
            <a:r>
              <a:rPr lang="en-US" altLang="zh-CN" sz="3600" dirty="0"/>
              <a:t>1.  </a:t>
            </a:r>
            <a:r>
              <a:rPr lang="zh-CN" altLang="en-US" sz="3600" dirty="0"/>
              <a:t>信息世界中的基本概念</a:t>
            </a:r>
            <a:endParaRPr lang="zh-CN" altLang="en-US" sz="3600" dirty="0"/>
          </a:p>
        </p:txBody>
      </p:sp>
      <p:sp>
        <p:nvSpPr>
          <p:cNvPr id="83970" name="Rectangle 3"/>
          <p:cNvSpPr>
            <a:spLocks noGrp="1"/>
          </p:cNvSpPr>
          <p:nvPr>
            <p:ph idx="1"/>
          </p:nvPr>
        </p:nvSpPr>
        <p:spPr>
          <a:xfrm>
            <a:off x="827088" y="1196975"/>
            <a:ext cx="7210425" cy="4495800"/>
          </a:xfrm>
        </p:spPr>
        <p:txBody>
          <a:bodyPr vert="horz" wrap="square" lIns="91440" tIns="45720" rIns="91440" bIns="45720" anchor="t"/>
          <a:p>
            <a:pPr algn="just" eaLnBrk="1" hangingPunct="1">
              <a:lnSpc>
                <a:spcPct val="140000"/>
              </a:lnSpc>
              <a:spcBef>
                <a:spcPct val="0"/>
              </a:spcBef>
              <a:buNone/>
            </a:pPr>
            <a:r>
              <a:rPr lang="zh-CN" altLang="en-US" dirty="0"/>
              <a:t>（</a:t>
            </a:r>
            <a:r>
              <a:rPr lang="en-US" altLang="zh-CN" dirty="0"/>
              <a:t>1</a:t>
            </a:r>
            <a:r>
              <a:rPr lang="zh-CN" altLang="en-US" dirty="0"/>
              <a:t>）实体（</a:t>
            </a:r>
            <a:r>
              <a:rPr lang="en-US" altLang="zh-CN" dirty="0"/>
              <a:t>Entity</a:t>
            </a:r>
            <a:r>
              <a:rPr lang="zh-CN" altLang="en-US" dirty="0"/>
              <a:t>）</a:t>
            </a:r>
            <a:r>
              <a:rPr lang="zh-CN" altLang="en-US" sz="2600" dirty="0"/>
              <a:t> </a:t>
            </a:r>
            <a:endParaRPr lang="zh-CN" altLang="en-US" sz="2600" dirty="0"/>
          </a:p>
          <a:p>
            <a:pPr lvl="1" algn="just" eaLnBrk="1" hangingPunct="1">
              <a:lnSpc>
                <a:spcPct val="140000"/>
              </a:lnSpc>
              <a:spcBef>
                <a:spcPct val="0"/>
              </a:spcBef>
              <a:buNone/>
            </a:pPr>
            <a:r>
              <a:rPr lang="zh-CN" altLang="en-US" dirty="0"/>
              <a:t>客观存在并可相互区别的事物称为实体。</a:t>
            </a:r>
            <a:endParaRPr lang="zh-CN" altLang="en-US" dirty="0"/>
          </a:p>
          <a:p>
            <a:pPr lvl="1" algn="just" eaLnBrk="1" hangingPunct="1">
              <a:lnSpc>
                <a:spcPct val="140000"/>
              </a:lnSpc>
              <a:spcBef>
                <a:spcPct val="0"/>
              </a:spcBef>
              <a:buNone/>
            </a:pPr>
            <a:r>
              <a:rPr lang="zh-CN" altLang="en-US" dirty="0"/>
              <a:t>可以是具体的人、事、物或抽象的概念。</a:t>
            </a:r>
            <a:endParaRPr lang="zh-CN" altLang="en-US" dirty="0"/>
          </a:p>
          <a:p>
            <a:pPr algn="just" eaLnBrk="1" hangingPunct="1">
              <a:lnSpc>
                <a:spcPct val="140000"/>
              </a:lnSpc>
              <a:spcBef>
                <a:spcPct val="0"/>
              </a:spcBef>
              <a:buNone/>
            </a:pPr>
            <a:r>
              <a:rPr lang="zh-CN" altLang="en-US" dirty="0"/>
              <a:t>（</a:t>
            </a:r>
            <a:r>
              <a:rPr lang="en-US" altLang="zh-CN" dirty="0"/>
              <a:t>2</a:t>
            </a:r>
            <a:r>
              <a:rPr lang="zh-CN" altLang="en-US" dirty="0"/>
              <a:t>）属性（</a:t>
            </a:r>
            <a:r>
              <a:rPr lang="en-US" altLang="zh-CN" dirty="0"/>
              <a:t>Attribute</a:t>
            </a:r>
            <a:r>
              <a:rPr lang="zh-CN" altLang="en-US" dirty="0"/>
              <a:t>） </a:t>
            </a:r>
            <a:endParaRPr lang="zh-CN" altLang="en-US" dirty="0"/>
          </a:p>
          <a:p>
            <a:pPr lvl="1" algn="just" eaLnBrk="1" hangingPunct="1">
              <a:lnSpc>
                <a:spcPct val="140000"/>
              </a:lnSpc>
              <a:spcBef>
                <a:spcPct val="0"/>
              </a:spcBef>
              <a:buNone/>
            </a:pPr>
            <a:r>
              <a:rPr lang="zh-CN" altLang="en-US" dirty="0"/>
              <a:t>实体所具有的某一特性称为属性。</a:t>
            </a:r>
            <a:endParaRPr lang="zh-CN" altLang="en-US" dirty="0"/>
          </a:p>
          <a:p>
            <a:pPr lvl="1" algn="just" eaLnBrk="1" hangingPunct="1">
              <a:lnSpc>
                <a:spcPct val="140000"/>
              </a:lnSpc>
              <a:spcBef>
                <a:spcPct val="0"/>
              </a:spcBef>
              <a:buNone/>
            </a:pPr>
            <a:r>
              <a:rPr lang="zh-CN" altLang="en-US" dirty="0"/>
              <a:t>一个实体可以由若干个属性来刻画。  </a:t>
            </a:r>
            <a:endParaRPr lang="zh-CN" altLang="en-US" dirty="0"/>
          </a:p>
          <a:p>
            <a:pPr algn="just" eaLnBrk="1" hangingPunct="1">
              <a:lnSpc>
                <a:spcPct val="140000"/>
              </a:lnSpc>
              <a:spcBef>
                <a:spcPct val="0"/>
              </a:spcBef>
              <a:buNone/>
            </a:pPr>
            <a:r>
              <a:rPr lang="zh-CN" altLang="en-US" dirty="0"/>
              <a:t>（</a:t>
            </a:r>
            <a:r>
              <a:rPr lang="en-US" altLang="zh-CN" dirty="0"/>
              <a:t>3</a:t>
            </a:r>
            <a:r>
              <a:rPr lang="zh-CN" altLang="en-US" dirty="0"/>
              <a:t>）码（</a:t>
            </a:r>
            <a:r>
              <a:rPr lang="en-US" altLang="zh-CN" dirty="0"/>
              <a:t>Key</a:t>
            </a:r>
            <a:r>
              <a:rPr lang="zh-CN" altLang="en-US" dirty="0"/>
              <a:t>） </a:t>
            </a:r>
            <a:endParaRPr lang="zh-CN" altLang="en-US" dirty="0"/>
          </a:p>
          <a:p>
            <a:pPr lvl="1" algn="just" eaLnBrk="1" hangingPunct="1">
              <a:lnSpc>
                <a:spcPct val="140000"/>
              </a:lnSpc>
              <a:spcBef>
                <a:spcPct val="0"/>
              </a:spcBef>
              <a:buNone/>
            </a:pPr>
            <a:r>
              <a:rPr lang="zh-CN" altLang="en-US" dirty="0"/>
              <a:t>唯一标识实体的属性集称为码。</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p:txBody>
          <a:bodyPr vert="horz" wrap="square" lIns="91440" tIns="45720" rIns="91440" bIns="45720" anchor="ctr"/>
          <a:p>
            <a:pPr eaLnBrk="1" hangingPunct="1"/>
            <a:r>
              <a:rPr lang="zh-CN" altLang="en-US" sz="3600" dirty="0"/>
              <a:t>信息世界中的基本概念（续）</a:t>
            </a:r>
            <a:endParaRPr lang="en-US" altLang="zh-CN" sz="3600" dirty="0"/>
          </a:p>
        </p:txBody>
      </p:sp>
      <p:sp>
        <p:nvSpPr>
          <p:cNvPr id="84994" name="Rectangle 3"/>
          <p:cNvSpPr>
            <a:spLocks noGrp="1"/>
          </p:cNvSpPr>
          <p:nvPr>
            <p:ph idx="1"/>
          </p:nvPr>
        </p:nvSpPr>
        <p:spPr>
          <a:xfrm>
            <a:off x="990600" y="1268413"/>
            <a:ext cx="7696200" cy="4114800"/>
          </a:xfrm>
        </p:spPr>
        <p:txBody>
          <a:bodyPr vert="horz" wrap="square" lIns="91440" tIns="45720" rIns="91440" bIns="45720" anchor="t"/>
          <a:p>
            <a:pPr algn="just" eaLnBrk="1" hangingPunct="1">
              <a:lnSpc>
                <a:spcPct val="150000"/>
              </a:lnSpc>
              <a:buNone/>
            </a:pPr>
            <a:r>
              <a:rPr lang="zh-CN" altLang="en-US" dirty="0"/>
              <a:t>（</a:t>
            </a:r>
            <a:r>
              <a:rPr lang="en-US" altLang="zh-CN" dirty="0"/>
              <a:t>4</a:t>
            </a:r>
            <a:r>
              <a:rPr lang="zh-CN" altLang="en-US" dirty="0"/>
              <a:t>）实体型（</a:t>
            </a:r>
            <a:r>
              <a:rPr lang="en-US" altLang="zh-CN" dirty="0"/>
              <a:t>Entity Type</a:t>
            </a:r>
            <a:r>
              <a:rPr lang="zh-CN" altLang="en-US" dirty="0"/>
              <a:t>） </a:t>
            </a:r>
            <a:endParaRPr lang="zh-CN" altLang="en-US" dirty="0"/>
          </a:p>
          <a:p>
            <a:pPr lvl="1" algn="just" eaLnBrk="1" hangingPunct="1">
              <a:lnSpc>
                <a:spcPct val="150000"/>
              </a:lnSpc>
              <a:buNone/>
            </a:pPr>
            <a:r>
              <a:rPr lang="zh-CN" altLang="en-US" dirty="0"/>
              <a:t>用实体名及其属性名集合来抽象和刻画同类实体称为</a:t>
            </a:r>
            <a:endParaRPr lang="en-US" altLang="zh-CN" dirty="0"/>
          </a:p>
          <a:p>
            <a:pPr lvl="1" algn="just" eaLnBrk="1" hangingPunct="1">
              <a:lnSpc>
                <a:spcPct val="150000"/>
              </a:lnSpc>
              <a:buNone/>
            </a:pPr>
            <a:r>
              <a:rPr lang="zh-CN" altLang="en-US" dirty="0"/>
              <a:t>实体型</a:t>
            </a:r>
            <a:endParaRPr lang="zh-CN" altLang="en-US" sz="2800" dirty="0"/>
          </a:p>
          <a:p>
            <a:pPr algn="just" eaLnBrk="1" hangingPunct="1">
              <a:lnSpc>
                <a:spcPct val="150000"/>
              </a:lnSpc>
              <a:buNone/>
            </a:pPr>
            <a:r>
              <a:rPr lang="zh-CN" altLang="en-US" dirty="0"/>
              <a:t>（</a:t>
            </a:r>
            <a:r>
              <a:rPr lang="en-US" altLang="zh-CN" dirty="0"/>
              <a:t>5</a:t>
            </a:r>
            <a:r>
              <a:rPr lang="zh-CN" altLang="en-US" dirty="0"/>
              <a:t>）实体集（</a:t>
            </a:r>
            <a:r>
              <a:rPr lang="en-US" altLang="zh-CN" dirty="0"/>
              <a:t>Entity Set</a:t>
            </a:r>
            <a:r>
              <a:rPr lang="zh-CN" altLang="en-US" dirty="0"/>
              <a:t>） </a:t>
            </a:r>
            <a:endParaRPr lang="zh-CN" altLang="en-US" dirty="0"/>
          </a:p>
          <a:p>
            <a:pPr lvl="1" algn="just" eaLnBrk="1" hangingPunct="1">
              <a:lnSpc>
                <a:spcPct val="150000"/>
              </a:lnSpc>
              <a:buNone/>
            </a:pPr>
            <a:r>
              <a:rPr lang="zh-CN" altLang="en-US" dirty="0"/>
              <a:t>同一类型实体的集合称为实体集</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p:txBody>
          <a:bodyPr vert="horz" wrap="square" lIns="91440" tIns="45720" rIns="91440" bIns="45720" anchor="ctr"/>
          <a:p>
            <a:pPr eaLnBrk="1" hangingPunct="1"/>
            <a:r>
              <a:rPr lang="zh-CN" altLang="en-US" sz="3600" dirty="0"/>
              <a:t>信息世界中的基本概念（续）</a:t>
            </a:r>
            <a:endParaRPr lang="en-US" altLang="zh-CN" sz="3600" dirty="0"/>
          </a:p>
        </p:txBody>
      </p:sp>
      <p:sp>
        <p:nvSpPr>
          <p:cNvPr id="86018" name="Rectangle 3"/>
          <p:cNvSpPr>
            <a:spLocks noGrp="1"/>
          </p:cNvSpPr>
          <p:nvPr>
            <p:ph idx="1"/>
          </p:nvPr>
        </p:nvSpPr>
        <p:spPr>
          <a:xfrm>
            <a:off x="457200" y="981075"/>
            <a:ext cx="8435975" cy="4637088"/>
          </a:xfrm>
        </p:spPr>
        <p:txBody>
          <a:bodyPr vert="horz" wrap="square" lIns="91440" tIns="45720" rIns="91440" bIns="45720" anchor="t"/>
          <a:p>
            <a:pPr algn="just" eaLnBrk="1" hangingPunct="1">
              <a:lnSpc>
                <a:spcPct val="190000"/>
              </a:lnSpc>
              <a:buNone/>
            </a:pPr>
            <a:r>
              <a:rPr lang="zh-CN" altLang="en-US" sz="2600" dirty="0"/>
              <a:t>（</a:t>
            </a:r>
            <a:r>
              <a:rPr lang="en-US" altLang="zh-CN" sz="2600" dirty="0"/>
              <a:t>6</a:t>
            </a:r>
            <a:r>
              <a:rPr lang="zh-CN" altLang="en-US" sz="2600" dirty="0"/>
              <a:t>）联系（</a:t>
            </a:r>
            <a:r>
              <a:rPr lang="en-US" altLang="zh-CN" sz="2600" dirty="0"/>
              <a:t>Relationship</a:t>
            </a:r>
            <a:r>
              <a:rPr lang="zh-CN" altLang="en-US" sz="2600" dirty="0"/>
              <a:t>）</a:t>
            </a:r>
            <a:r>
              <a:rPr lang="zh-CN" altLang="en-US" sz="3600" dirty="0"/>
              <a:t>  </a:t>
            </a:r>
            <a:endParaRPr lang="zh-CN" altLang="en-US" sz="3600" dirty="0"/>
          </a:p>
          <a:p>
            <a:pPr lvl="1" algn="just" eaLnBrk="1" hangingPunct="1">
              <a:lnSpc>
                <a:spcPct val="150000"/>
              </a:lnSpc>
              <a:spcBef>
                <a:spcPct val="0"/>
              </a:spcBef>
            </a:pPr>
            <a:r>
              <a:rPr lang="zh-CN" altLang="en-US" dirty="0"/>
              <a:t>现实世界中事物内部以及事物之间的联系在信息世界</a:t>
            </a:r>
            <a:endParaRPr lang="zh-CN" altLang="en-US" dirty="0"/>
          </a:p>
          <a:p>
            <a:pPr lvl="1" algn="just" eaLnBrk="1" hangingPunct="1">
              <a:lnSpc>
                <a:spcPct val="150000"/>
              </a:lnSpc>
              <a:spcBef>
                <a:spcPct val="0"/>
              </a:spcBef>
              <a:buNone/>
            </a:pPr>
            <a:r>
              <a:rPr lang="zh-CN" altLang="en-US" dirty="0"/>
              <a:t>   中反映为实体（型）内部的联系和实体（型）之间的联系。</a:t>
            </a:r>
            <a:endParaRPr lang="zh-CN" altLang="en-US" dirty="0"/>
          </a:p>
          <a:p>
            <a:pPr lvl="1" algn="just" eaLnBrk="1" hangingPunct="1">
              <a:lnSpc>
                <a:spcPct val="150000"/>
              </a:lnSpc>
              <a:spcBef>
                <a:spcPct val="0"/>
              </a:spcBef>
            </a:pPr>
            <a:r>
              <a:rPr lang="zh-CN" altLang="en-US" dirty="0">
                <a:solidFill>
                  <a:srgbClr val="70BB2B"/>
                </a:solidFill>
              </a:rPr>
              <a:t>实体内部的联系</a:t>
            </a:r>
            <a:r>
              <a:rPr lang="zh-CN" altLang="en-US" dirty="0"/>
              <a:t>通常是指组成实体的各属性之间的联系</a:t>
            </a:r>
            <a:endParaRPr lang="zh-CN" altLang="en-US" dirty="0"/>
          </a:p>
          <a:p>
            <a:pPr lvl="1" algn="just" eaLnBrk="1" hangingPunct="1">
              <a:lnSpc>
                <a:spcPct val="150000"/>
              </a:lnSpc>
              <a:spcBef>
                <a:spcPct val="0"/>
              </a:spcBef>
            </a:pPr>
            <a:r>
              <a:rPr lang="zh-CN" altLang="en-US" dirty="0">
                <a:solidFill>
                  <a:srgbClr val="70BB2B"/>
                </a:solidFill>
              </a:rPr>
              <a:t>实体之间的联系</a:t>
            </a:r>
            <a:r>
              <a:rPr lang="zh-CN" altLang="en-US" dirty="0"/>
              <a:t>通常是指不同实体集之间的联系</a:t>
            </a:r>
            <a:endParaRPr lang="en-US" altLang="zh-CN" dirty="0"/>
          </a:p>
          <a:p>
            <a:pPr lvl="1" algn="just" eaLnBrk="1" hangingPunct="1">
              <a:lnSpc>
                <a:spcPct val="150000"/>
              </a:lnSpc>
              <a:spcBef>
                <a:spcPct val="0"/>
              </a:spcBef>
            </a:pPr>
            <a:r>
              <a:rPr lang="zh-CN" altLang="en-US" dirty="0"/>
              <a:t>实体之间的联系有</a:t>
            </a:r>
            <a:r>
              <a:rPr lang="zh-CN" altLang="en-US" dirty="0">
                <a:solidFill>
                  <a:srgbClr val="70BB2B"/>
                </a:solidFill>
              </a:rPr>
              <a:t>一对一</a:t>
            </a:r>
            <a:r>
              <a:rPr lang="zh-CN" altLang="en-US" dirty="0"/>
              <a:t>、</a:t>
            </a:r>
            <a:r>
              <a:rPr lang="zh-CN" altLang="en-US" dirty="0">
                <a:solidFill>
                  <a:srgbClr val="70BB2B"/>
                </a:solidFill>
              </a:rPr>
              <a:t>一对多</a:t>
            </a:r>
            <a:r>
              <a:rPr lang="zh-CN" altLang="en-US" dirty="0"/>
              <a:t>和</a:t>
            </a:r>
            <a:r>
              <a:rPr lang="zh-CN" altLang="en-US" dirty="0">
                <a:solidFill>
                  <a:srgbClr val="70BB2B"/>
                </a:solidFill>
              </a:rPr>
              <a:t>多对多</a:t>
            </a:r>
            <a:r>
              <a:rPr lang="zh-CN" altLang="en-US" dirty="0"/>
              <a:t>等多种类型</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xfrm>
            <a:off x="395288" y="188913"/>
            <a:ext cx="8748712" cy="563562"/>
          </a:xfrm>
        </p:spPr>
        <p:txBody>
          <a:bodyPr vert="horz" wrap="square" lIns="91440" tIns="45720" rIns="91440" bIns="45720" anchor="ctr"/>
          <a:p>
            <a:pPr eaLnBrk="1" hangingPunct="1"/>
            <a:r>
              <a:rPr lang="zh-CN" altLang="zh-CN" sz="3600" dirty="0"/>
              <a:t>实体</a:t>
            </a:r>
            <a:r>
              <a:rPr lang="en-US" altLang="zh-CN" sz="3600" dirty="0"/>
              <a:t>-</a:t>
            </a:r>
            <a:r>
              <a:rPr lang="zh-CN" altLang="zh-CN" sz="3600" dirty="0"/>
              <a:t>联系方法</a:t>
            </a:r>
            <a:endParaRPr lang="zh-CN" altLang="en-US" sz="3600" dirty="0"/>
          </a:p>
        </p:txBody>
      </p:sp>
      <p:sp>
        <p:nvSpPr>
          <p:cNvPr id="87042" name="内容占位符 2"/>
          <p:cNvSpPr>
            <a:spLocks noGrp="1"/>
          </p:cNvSpPr>
          <p:nvPr>
            <p:ph idx="1"/>
          </p:nvPr>
        </p:nvSpPr>
        <p:spPr>
          <a:xfrm>
            <a:off x="214313" y="1785938"/>
            <a:ext cx="8686800" cy="2803525"/>
          </a:xfrm>
        </p:spPr>
        <p:txBody>
          <a:bodyPr vert="horz" wrap="square" lIns="91440" tIns="45720" rIns="91440" bIns="45720" anchor="t"/>
          <a:p>
            <a:pPr eaLnBrk="1" hangingPunct="1">
              <a:lnSpc>
                <a:spcPct val="150000"/>
              </a:lnSpc>
            </a:pPr>
            <a:r>
              <a:rPr lang="zh-CN" altLang="zh-CN" dirty="0"/>
              <a:t>实体</a:t>
            </a:r>
            <a:r>
              <a:rPr lang="en-US" altLang="zh-CN" dirty="0"/>
              <a:t>-</a:t>
            </a:r>
            <a:r>
              <a:rPr lang="zh-CN" altLang="zh-CN" dirty="0"/>
              <a:t>联系方法（</a:t>
            </a:r>
            <a:r>
              <a:rPr lang="en-US" altLang="zh-CN" dirty="0"/>
              <a:t>Entity-Relationship Approach</a:t>
            </a:r>
            <a:r>
              <a:rPr lang="zh-CN" altLang="en-US" dirty="0"/>
              <a:t>）</a:t>
            </a:r>
            <a:endParaRPr lang="en-US" altLang="zh-CN" dirty="0"/>
          </a:p>
          <a:p>
            <a:pPr lvl="1" eaLnBrk="1" hangingPunct="1">
              <a:lnSpc>
                <a:spcPct val="150000"/>
              </a:lnSpc>
            </a:pPr>
            <a:r>
              <a:rPr lang="zh-CN" altLang="zh-CN" dirty="0"/>
              <a:t>用</a:t>
            </a:r>
            <a:r>
              <a:rPr lang="en-US" altLang="zh-CN" dirty="0"/>
              <a:t>E-R</a:t>
            </a:r>
            <a:r>
              <a:rPr lang="zh-CN" altLang="zh-CN" dirty="0"/>
              <a:t>图来描述现实世界的概念模型</a:t>
            </a:r>
            <a:endParaRPr lang="en-US" altLang="zh-CN" dirty="0"/>
          </a:p>
          <a:p>
            <a:pPr lvl="1">
              <a:lnSpc>
                <a:spcPct val="150000"/>
              </a:lnSpc>
            </a:pPr>
            <a:r>
              <a:rPr lang="en-US" altLang="zh-CN" dirty="0"/>
              <a:t>E-R</a:t>
            </a:r>
            <a:r>
              <a:rPr lang="zh-CN" altLang="zh-CN" dirty="0"/>
              <a:t>方法也称为</a:t>
            </a:r>
            <a:r>
              <a:rPr lang="en-US" altLang="zh-CN" dirty="0"/>
              <a:t>E-R</a:t>
            </a:r>
            <a:r>
              <a:rPr lang="zh-CN" altLang="zh-CN" dirty="0"/>
              <a:t>模型</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1026"/>
          <p:cNvSpPr>
            <a:spLocks noGrp="1"/>
          </p:cNvSpPr>
          <p:nvPr>
            <p:ph type="title"/>
          </p:nvPr>
        </p:nvSpPr>
        <p:spPr/>
        <p:txBody>
          <a:bodyPr vert="horz" wrap="square" lIns="91440" tIns="45720" rIns="91440" bIns="45720" anchor="ctr"/>
          <a:p>
            <a:pPr eaLnBrk="1" hangingPunct="1"/>
            <a:r>
              <a:rPr lang="en-US" altLang="zh-CN" dirty="0"/>
              <a:t> </a:t>
            </a:r>
            <a:r>
              <a:rPr lang="en-US" altLang="zh-CN" sz="3600" dirty="0"/>
              <a:t>1.2  </a:t>
            </a:r>
            <a:r>
              <a:rPr lang="zh-CN" altLang="en-US" sz="3600" dirty="0"/>
              <a:t>数据模型</a:t>
            </a:r>
            <a:endParaRPr lang="zh-CN" altLang="en-US" sz="3600" dirty="0"/>
          </a:p>
        </p:txBody>
      </p:sp>
      <p:sp>
        <p:nvSpPr>
          <p:cNvPr id="88066" name="Rectangle 1027"/>
          <p:cNvSpPr>
            <a:spLocks noGrp="1"/>
          </p:cNvSpPr>
          <p:nvPr>
            <p:ph idx="1"/>
          </p:nvPr>
        </p:nvSpPr>
        <p:spPr>
          <a:xfrm>
            <a:off x="957263" y="1125538"/>
            <a:ext cx="6329362" cy="4625975"/>
          </a:xfrm>
        </p:spPr>
        <p:txBody>
          <a:bodyPr vert="horz" wrap="square" lIns="91440" tIns="45720" rIns="91440" bIns="45720" anchor="t"/>
          <a:p>
            <a:pPr eaLnBrk="1" hangingPunct="1">
              <a:lnSpc>
                <a:spcPct val="130000"/>
              </a:lnSpc>
              <a:buNone/>
            </a:pPr>
            <a:r>
              <a:rPr lang="en-US" altLang="zh-CN" dirty="0">
                <a:solidFill>
                  <a:srgbClr val="70BB2B"/>
                </a:solidFill>
              </a:rPr>
              <a:t>  </a:t>
            </a:r>
            <a:r>
              <a:rPr lang="en-US" altLang="zh-CN" dirty="0"/>
              <a:t>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1.2.3  </a:t>
            </a:r>
            <a:r>
              <a:rPr lang="zh-CN" altLang="en-US" dirty="0">
                <a:solidFill>
                  <a:srgbClr val="00B050"/>
                </a:solidFill>
              </a:rPr>
              <a:t>数据模型的组成要素</a:t>
            </a:r>
            <a:endParaRPr lang="zh-CN" altLang="en-US" dirty="0">
              <a:solidFill>
                <a:srgbClr val="00B050"/>
              </a:solidFill>
            </a:endParaRPr>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1026"/>
          <p:cNvSpPr>
            <a:spLocks noGrp="1"/>
          </p:cNvSpPr>
          <p:nvPr>
            <p:ph type="title"/>
          </p:nvPr>
        </p:nvSpPr>
        <p:spPr/>
        <p:txBody>
          <a:bodyPr vert="horz" wrap="square" lIns="91440" tIns="45720" rIns="91440" bIns="45720" anchor="ctr"/>
          <a:p>
            <a:pPr eaLnBrk="1" hangingPunct="1"/>
            <a:r>
              <a:rPr lang="en-US" altLang="zh-CN" sz="3600" dirty="0"/>
              <a:t> 1.2.3  </a:t>
            </a:r>
            <a:r>
              <a:rPr lang="zh-CN" altLang="en-US" sz="3600" dirty="0"/>
              <a:t>数据模型的组成要素</a:t>
            </a:r>
            <a:endParaRPr lang="zh-CN" altLang="en-US" sz="3600" dirty="0"/>
          </a:p>
        </p:txBody>
      </p:sp>
      <p:sp>
        <p:nvSpPr>
          <p:cNvPr id="89090" name="Rectangle 1027"/>
          <p:cNvSpPr>
            <a:spLocks noGrp="1"/>
          </p:cNvSpPr>
          <p:nvPr>
            <p:ph idx="1"/>
          </p:nvPr>
        </p:nvSpPr>
        <p:spPr>
          <a:xfrm>
            <a:off x="1066800" y="1828800"/>
            <a:ext cx="7772400" cy="4114800"/>
          </a:xfrm>
        </p:spPr>
        <p:txBody>
          <a:bodyPr vert="horz" wrap="square" lIns="91440" tIns="45720" rIns="91440" bIns="45720" anchor="t"/>
          <a:p>
            <a:pPr eaLnBrk="1" hangingPunct="1">
              <a:lnSpc>
                <a:spcPct val="150000"/>
              </a:lnSpc>
            </a:pPr>
            <a:r>
              <a:rPr lang="zh-CN" altLang="en-US" dirty="0"/>
              <a:t>数据结构 </a:t>
            </a:r>
            <a:endParaRPr lang="zh-CN" altLang="en-US" dirty="0"/>
          </a:p>
          <a:p>
            <a:pPr eaLnBrk="1" hangingPunct="1">
              <a:lnSpc>
                <a:spcPct val="150000"/>
              </a:lnSpc>
            </a:pPr>
            <a:r>
              <a:rPr lang="zh-CN" altLang="en-US" dirty="0"/>
              <a:t>数据操作 </a:t>
            </a:r>
            <a:endParaRPr lang="zh-CN" altLang="en-US" dirty="0"/>
          </a:p>
          <a:p>
            <a:pPr eaLnBrk="1" hangingPunct="1">
              <a:lnSpc>
                <a:spcPct val="150000"/>
              </a:lnSpc>
            </a:pPr>
            <a:r>
              <a:rPr lang="zh-CN" altLang="en-US" dirty="0"/>
              <a:t>数据的完整性约束条件</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p:txBody>
          <a:bodyPr vert="horz" wrap="square" lIns="91440" tIns="45720" rIns="91440" bIns="45720" anchor="ctr"/>
          <a:p>
            <a:pPr eaLnBrk="1" hangingPunct="1"/>
            <a:r>
              <a:rPr lang="en-US" altLang="zh-CN" sz="3600" dirty="0"/>
              <a:t> 1. </a:t>
            </a:r>
            <a:r>
              <a:rPr lang="zh-CN" altLang="en-US" sz="3600" dirty="0"/>
              <a:t> 数据结构</a:t>
            </a:r>
            <a:endParaRPr lang="zh-CN" altLang="en-US" sz="3600" dirty="0"/>
          </a:p>
        </p:txBody>
      </p:sp>
      <p:sp>
        <p:nvSpPr>
          <p:cNvPr id="90114" name="Rectangle 3"/>
          <p:cNvSpPr>
            <a:spLocks noGrp="1"/>
          </p:cNvSpPr>
          <p:nvPr>
            <p:ph idx="1"/>
          </p:nvPr>
        </p:nvSpPr>
        <p:spPr/>
        <p:txBody>
          <a:bodyPr vert="horz" wrap="square" lIns="91440" tIns="45720" rIns="91440" bIns="45720" anchor="t"/>
          <a:p>
            <a:pPr algn="just" eaLnBrk="1" hangingPunct="1"/>
            <a:r>
              <a:rPr lang="zh-CN" altLang="en-US" dirty="0"/>
              <a:t>数据模型的数据结构</a:t>
            </a:r>
            <a:endParaRPr lang="zh-CN" altLang="en-US" dirty="0"/>
          </a:p>
          <a:p>
            <a:pPr lvl="1" algn="just" eaLnBrk="1" hangingPunct="1"/>
            <a:r>
              <a:rPr lang="zh-CN" altLang="en-US" dirty="0"/>
              <a:t>描述数据库的组成对象，以及对象之间的联系</a:t>
            </a:r>
            <a:endParaRPr lang="zh-CN" altLang="en-US" dirty="0"/>
          </a:p>
          <a:p>
            <a:pPr lvl="1" algn="just" eaLnBrk="1" hangingPunct="1">
              <a:lnSpc>
                <a:spcPct val="60000"/>
              </a:lnSpc>
            </a:pPr>
            <a:endParaRPr lang="zh-CN" altLang="en-US" sz="2800" dirty="0"/>
          </a:p>
          <a:p>
            <a:pPr algn="just" eaLnBrk="1" hangingPunct="1"/>
            <a:r>
              <a:rPr lang="zh-CN" altLang="en-US" dirty="0"/>
              <a:t>描述的内容</a:t>
            </a:r>
            <a:endParaRPr lang="zh-CN" altLang="en-US" dirty="0"/>
          </a:p>
          <a:p>
            <a:pPr lvl="1" algn="just" eaLnBrk="1" hangingPunct="1">
              <a:buNone/>
            </a:pPr>
            <a:r>
              <a:rPr lang="en-US" altLang="zh-CN" dirty="0"/>
              <a:t>1. </a:t>
            </a:r>
            <a:r>
              <a:rPr lang="zh-CN" altLang="en-US" dirty="0"/>
              <a:t>与对象的类型、内容、性质有关</a:t>
            </a:r>
            <a:endParaRPr lang="zh-CN" altLang="en-US" dirty="0"/>
          </a:p>
          <a:p>
            <a:pPr lvl="1" algn="just" eaLnBrk="1" hangingPunct="1">
              <a:buNone/>
            </a:pPr>
            <a:r>
              <a:rPr lang="en-US" altLang="zh-CN" dirty="0"/>
              <a:t>2. </a:t>
            </a:r>
            <a:r>
              <a:rPr lang="zh-CN" altLang="en-US" dirty="0"/>
              <a:t>与数据之间联系有关</a:t>
            </a:r>
            <a:endParaRPr lang="zh-CN" altLang="en-US" dirty="0"/>
          </a:p>
          <a:p>
            <a:pPr lvl="1" algn="just" eaLnBrk="1" hangingPunct="1">
              <a:lnSpc>
                <a:spcPct val="60000"/>
              </a:lnSpc>
              <a:buNone/>
            </a:pPr>
            <a:endParaRPr lang="zh-CN" altLang="en-US" sz="2800" dirty="0"/>
          </a:p>
          <a:p>
            <a:pPr algn="just" eaLnBrk="1" hangingPunct="1"/>
            <a:r>
              <a:rPr lang="zh-CN" altLang="en-US" dirty="0"/>
              <a:t>数据结构是对系统静态特性的描述</a:t>
            </a:r>
            <a:endParaRPr lang="zh-CN" altLang="en-US" dirty="0"/>
          </a:p>
          <a:p>
            <a:pPr eaLnBrk="1" hangingPunct="1"/>
            <a:endParaRPr lang="en-US" altLang="zh-CN" sz="3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p:txBody>
          <a:bodyPr vert="horz" wrap="square" lIns="91440" tIns="45720" rIns="91440" bIns="45720" anchor="ctr"/>
          <a:p>
            <a:pPr eaLnBrk="1" hangingPunct="1"/>
            <a:r>
              <a:rPr lang="en-US" altLang="zh-CN" sz="3600" dirty="0"/>
              <a:t> 2.  </a:t>
            </a:r>
            <a:r>
              <a:rPr lang="zh-CN" altLang="en-US" sz="3600" dirty="0"/>
              <a:t>数据操作 </a:t>
            </a:r>
            <a:endParaRPr lang="zh-CN" altLang="en-US" sz="3600" dirty="0"/>
          </a:p>
        </p:txBody>
      </p:sp>
      <p:sp>
        <p:nvSpPr>
          <p:cNvPr id="91138" name="Rectangle 3"/>
          <p:cNvSpPr>
            <a:spLocks noGrp="1"/>
          </p:cNvSpPr>
          <p:nvPr>
            <p:ph idx="1"/>
          </p:nvPr>
        </p:nvSpPr>
        <p:spPr>
          <a:xfrm>
            <a:off x="684213" y="1196975"/>
            <a:ext cx="8002587" cy="4005263"/>
          </a:xfrm>
        </p:spPr>
        <p:txBody>
          <a:bodyPr vert="horz" wrap="square" lIns="91440" tIns="45720" rIns="91440" bIns="45720" anchor="t"/>
          <a:p>
            <a:pPr algn="just" eaLnBrk="1" hangingPunct="1">
              <a:lnSpc>
                <a:spcPct val="150000"/>
              </a:lnSpc>
            </a:pPr>
            <a:r>
              <a:rPr lang="zh-CN" altLang="en-US" dirty="0"/>
              <a:t>数据操作</a:t>
            </a:r>
            <a:endParaRPr lang="zh-CN" altLang="en-US" dirty="0"/>
          </a:p>
          <a:p>
            <a:pPr lvl="1" algn="just" eaLnBrk="1" hangingPunct="1">
              <a:lnSpc>
                <a:spcPct val="150000"/>
              </a:lnSpc>
            </a:pPr>
            <a:r>
              <a:rPr lang="zh-CN" altLang="en-US" dirty="0"/>
              <a:t>对数据库中各种对象（型）的实例（值）允许执行的</a:t>
            </a:r>
            <a:endParaRPr lang="zh-CN" altLang="en-US" dirty="0"/>
          </a:p>
          <a:p>
            <a:pPr lvl="1" algn="just" eaLnBrk="1" hangingPunct="1">
              <a:lnSpc>
                <a:spcPct val="150000"/>
              </a:lnSpc>
              <a:buNone/>
            </a:pPr>
            <a:r>
              <a:rPr lang="zh-CN" altLang="en-US" dirty="0">
                <a:solidFill>
                  <a:srgbClr val="5F9F25"/>
                </a:solidFill>
              </a:rPr>
              <a:t>   操作的集合，</a:t>
            </a:r>
            <a:r>
              <a:rPr lang="zh-CN" altLang="en-US" dirty="0"/>
              <a:t>包括</a:t>
            </a:r>
            <a:r>
              <a:rPr lang="zh-CN" altLang="en-US" dirty="0">
                <a:solidFill>
                  <a:srgbClr val="5F9F25"/>
                </a:solidFill>
              </a:rPr>
              <a:t>操作</a:t>
            </a:r>
            <a:r>
              <a:rPr lang="zh-CN" altLang="en-US" dirty="0"/>
              <a:t>及有关的</a:t>
            </a:r>
            <a:r>
              <a:rPr lang="zh-CN" altLang="en-US" dirty="0">
                <a:solidFill>
                  <a:srgbClr val="5F9F25"/>
                </a:solidFill>
              </a:rPr>
              <a:t>操作规则</a:t>
            </a:r>
            <a:endParaRPr lang="zh-CN" altLang="en-US" dirty="0">
              <a:solidFill>
                <a:srgbClr val="5F9F25"/>
              </a:solidFill>
            </a:endParaRPr>
          </a:p>
          <a:p>
            <a:pPr algn="just" eaLnBrk="1" hangingPunct="1">
              <a:lnSpc>
                <a:spcPct val="150000"/>
              </a:lnSpc>
            </a:pPr>
            <a:r>
              <a:rPr lang="zh-CN" altLang="en-US" dirty="0"/>
              <a:t>数据操作的类型</a:t>
            </a:r>
            <a:endParaRPr lang="zh-CN" altLang="en-US" dirty="0"/>
          </a:p>
          <a:p>
            <a:pPr lvl="1" algn="just" eaLnBrk="1" hangingPunct="1">
              <a:lnSpc>
                <a:spcPct val="150000"/>
              </a:lnSpc>
            </a:pPr>
            <a:r>
              <a:rPr lang="zh-CN" altLang="en-US" dirty="0"/>
              <a:t>查询</a:t>
            </a:r>
            <a:endParaRPr lang="zh-CN" altLang="en-US" dirty="0"/>
          </a:p>
          <a:p>
            <a:pPr lvl="1" algn="just" eaLnBrk="1" hangingPunct="1">
              <a:lnSpc>
                <a:spcPct val="150000"/>
              </a:lnSpc>
            </a:pPr>
            <a:r>
              <a:rPr lang="zh-CN" altLang="en-US" dirty="0"/>
              <a:t>更新（包括插入、删除、修改）</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p:txBody>
          <a:bodyPr vert="horz" wrap="square" lIns="91440" tIns="45720" rIns="91440" bIns="45720" anchor="ctr"/>
          <a:p>
            <a:pPr eaLnBrk="1" hangingPunct="1"/>
            <a:r>
              <a:rPr lang="zh-CN" altLang="en-US" sz="3600" dirty="0"/>
              <a:t>数据操作（续）</a:t>
            </a:r>
            <a:r>
              <a:rPr lang="en-US" altLang="zh-CN" sz="3600" dirty="0"/>
              <a:t> </a:t>
            </a:r>
            <a:endParaRPr lang="en-US" altLang="zh-CN" sz="3600" dirty="0"/>
          </a:p>
        </p:txBody>
      </p:sp>
      <p:sp>
        <p:nvSpPr>
          <p:cNvPr id="92162" name="Rectangle 3"/>
          <p:cNvSpPr>
            <a:spLocks noGrp="1"/>
          </p:cNvSpPr>
          <p:nvPr>
            <p:ph idx="1"/>
          </p:nvPr>
        </p:nvSpPr>
        <p:spPr/>
        <p:txBody>
          <a:bodyPr vert="horz" wrap="square" lIns="91440" tIns="45720" rIns="91440" bIns="45720" anchor="t"/>
          <a:p>
            <a:pPr algn="just" eaLnBrk="1" hangingPunct="1"/>
            <a:r>
              <a:rPr lang="zh-CN" altLang="en-US" dirty="0"/>
              <a:t>数据模型对操作的定义</a:t>
            </a:r>
            <a:endParaRPr lang="zh-CN" altLang="en-US" dirty="0"/>
          </a:p>
          <a:p>
            <a:pPr lvl="1" algn="just" eaLnBrk="1" hangingPunct="1">
              <a:lnSpc>
                <a:spcPct val="130000"/>
              </a:lnSpc>
            </a:pPr>
            <a:r>
              <a:rPr lang="zh-CN" altLang="en-US" sz="2600" dirty="0"/>
              <a:t>操作的确切含义</a:t>
            </a:r>
            <a:endParaRPr lang="zh-CN" altLang="en-US" sz="2600" dirty="0"/>
          </a:p>
          <a:p>
            <a:pPr lvl="1" algn="just" eaLnBrk="1" hangingPunct="1">
              <a:lnSpc>
                <a:spcPct val="130000"/>
              </a:lnSpc>
            </a:pPr>
            <a:r>
              <a:rPr lang="zh-CN" altLang="en-US" sz="2600" dirty="0"/>
              <a:t>操作符号</a:t>
            </a:r>
            <a:endParaRPr lang="zh-CN" altLang="en-US" sz="2600" dirty="0"/>
          </a:p>
          <a:p>
            <a:pPr lvl="1" algn="just" eaLnBrk="1" hangingPunct="1">
              <a:lnSpc>
                <a:spcPct val="130000"/>
              </a:lnSpc>
            </a:pPr>
            <a:r>
              <a:rPr lang="zh-CN" altLang="en-US" sz="2600" dirty="0"/>
              <a:t>操作规则（如优先级）</a:t>
            </a:r>
            <a:endParaRPr lang="zh-CN" altLang="en-US" sz="2600" dirty="0"/>
          </a:p>
          <a:p>
            <a:pPr lvl="1" algn="just" eaLnBrk="1" hangingPunct="1">
              <a:lnSpc>
                <a:spcPct val="130000"/>
              </a:lnSpc>
            </a:pPr>
            <a:r>
              <a:rPr lang="zh-CN" altLang="en-US" sz="2600" dirty="0"/>
              <a:t>实现操作的语言</a:t>
            </a:r>
            <a:endParaRPr lang="zh-CN" altLang="en-US" sz="2600" dirty="0"/>
          </a:p>
          <a:p>
            <a:pPr algn="just" eaLnBrk="1" hangingPunct="1"/>
            <a:r>
              <a:rPr lang="zh-CN" altLang="en-US" dirty="0"/>
              <a:t>数据操作是对系统动态特性的描述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3"/>
          <p:cNvSpPr/>
          <p:nvPr/>
        </p:nvSpPr>
        <p:spPr>
          <a:xfrm>
            <a:off x="755650" y="1989138"/>
            <a:ext cx="7924800" cy="3219450"/>
          </a:xfrm>
          <a:prstGeom prst="rect">
            <a:avLst/>
          </a:prstGeom>
          <a:noFill/>
          <a:ln w="9525">
            <a:noFill/>
          </a:ln>
        </p:spPr>
        <p:txBody>
          <a:bodyPr anchor="t">
            <a:spAutoFit/>
          </a:bodyPr>
          <a:p>
            <a:pPr algn="ctr">
              <a:lnSpc>
                <a:spcPct val="120000"/>
              </a:lnSpc>
            </a:pPr>
            <a:r>
              <a:rPr lang="zh-CN" altLang="en-US" sz="6000" dirty="0">
                <a:latin typeface="黑体" panose="02010609060101010101" pitchFamily="49" charset="-122"/>
                <a:ea typeface="黑体" panose="02010609060101010101" pitchFamily="49" charset="-122"/>
              </a:rPr>
              <a:t>数据库系统概论</a:t>
            </a:r>
            <a:endParaRPr lang="zh-CN" altLang="en-US" sz="6000" dirty="0">
              <a:latin typeface="黑体" panose="02010609060101010101" pitchFamily="49" charset="-122"/>
              <a:ea typeface="黑体" panose="02010609060101010101" pitchFamily="49" charset="-122"/>
            </a:endParaRPr>
          </a:p>
          <a:p>
            <a:pPr algn="ctr">
              <a:lnSpc>
                <a:spcPct val="120000"/>
              </a:lnSpc>
            </a:pPr>
            <a:endParaRPr lang="en-US" altLang="zh-CN" sz="3600" dirty="0">
              <a:latin typeface="黑体" panose="02010609060101010101" pitchFamily="49" charset="-122"/>
              <a:ea typeface="黑体" panose="02010609060101010101" pitchFamily="49" charset="-122"/>
            </a:endParaRPr>
          </a:p>
          <a:p>
            <a:pPr algn="ctr"/>
            <a:endParaRPr lang="en-US" altLang="zh-CN" sz="4400" dirty="0">
              <a:latin typeface="黑体" panose="02010609060101010101" pitchFamily="49" charset="-122"/>
              <a:ea typeface="黑体" panose="02010609060101010101" pitchFamily="49" charset="-122"/>
            </a:endParaRPr>
          </a:p>
          <a:p>
            <a:pPr algn="ctr"/>
            <a:r>
              <a:rPr lang="zh-CN" altLang="en-US" sz="4400" b="1" dirty="0">
                <a:latin typeface="黑体" panose="02010609060101010101" pitchFamily="49" charset="-122"/>
                <a:ea typeface="黑体" panose="02010609060101010101" pitchFamily="49" charset="-122"/>
              </a:rPr>
              <a:t>第一章  绪论</a:t>
            </a:r>
            <a:endParaRPr lang="zh-CN" altLang="en-US" sz="4400" b="1" dirty="0">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p:txBody>
          <a:bodyPr vert="horz" wrap="square" lIns="91440" tIns="45720" rIns="91440" bIns="45720" anchor="ctr"/>
          <a:p>
            <a:pPr eaLnBrk="1" hangingPunct="1"/>
            <a:r>
              <a:rPr lang="en-US" altLang="zh-CN" sz="3600" dirty="0"/>
              <a:t>3.  </a:t>
            </a:r>
            <a:r>
              <a:rPr lang="zh-CN" altLang="en-US" sz="3600" dirty="0"/>
              <a:t>数据的完整性约束条件 </a:t>
            </a:r>
            <a:endParaRPr lang="zh-CN" altLang="en-US" sz="3600" dirty="0"/>
          </a:p>
        </p:txBody>
      </p:sp>
      <p:sp>
        <p:nvSpPr>
          <p:cNvPr id="93186" name="Rectangle 3"/>
          <p:cNvSpPr>
            <a:spLocks noGrp="1"/>
          </p:cNvSpPr>
          <p:nvPr>
            <p:ph idx="1"/>
          </p:nvPr>
        </p:nvSpPr>
        <p:spPr/>
        <p:txBody>
          <a:bodyPr vert="horz" wrap="square" lIns="91440" tIns="45720" rIns="91440" bIns="45720" anchor="t"/>
          <a:p>
            <a:pPr eaLnBrk="1" hangingPunct="1"/>
            <a:r>
              <a:rPr lang="zh-CN" altLang="en-US" dirty="0"/>
              <a:t>数据的完整性约束条件</a:t>
            </a:r>
            <a:endParaRPr lang="zh-CN" altLang="en-US" dirty="0"/>
          </a:p>
          <a:p>
            <a:pPr lvl="1" eaLnBrk="1" hangingPunct="1">
              <a:lnSpc>
                <a:spcPct val="160000"/>
              </a:lnSpc>
            </a:pPr>
            <a:r>
              <a:rPr lang="zh-CN" altLang="en-US" dirty="0"/>
              <a:t>一组完整性规则的集合</a:t>
            </a:r>
            <a:endParaRPr lang="zh-CN" altLang="en-US" dirty="0"/>
          </a:p>
          <a:p>
            <a:pPr lvl="1" eaLnBrk="1" hangingPunct="1">
              <a:lnSpc>
                <a:spcPct val="160000"/>
              </a:lnSpc>
            </a:pPr>
            <a:r>
              <a:rPr lang="zh-CN" altLang="en-US" dirty="0"/>
              <a:t>完整性规则：给定的数据模型中数据及其联系所具有的制约和依存规则</a:t>
            </a:r>
            <a:endParaRPr lang="zh-CN" altLang="en-US" dirty="0"/>
          </a:p>
          <a:p>
            <a:pPr lvl="1" eaLnBrk="1" hangingPunct="1">
              <a:lnSpc>
                <a:spcPct val="160000"/>
              </a:lnSpc>
            </a:pPr>
            <a:r>
              <a:rPr lang="zh-CN" altLang="en-US" dirty="0"/>
              <a:t>用以限定符合数据模型的数据库状态以及状态的变化，以保证数据的正确、有效和相容</a:t>
            </a:r>
            <a:endParaRPr lang="zh-CN" alt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p:txBody>
          <a:bodyPr vert="horz" wrap="square" lIns="91440" tIns="45720" rIns="91440" bIns="45720" anchor="ctr"/>
          <a:p>
            <a:pPr eaLnBrk="1" hangingPunct="1"/>
            <a:r>
              <a:rPr lang="zh-CN" altLang="en-US" sz="3600" dirty="0"/>
              <a:t>数据的完整性约束条件（续）</a:t>
            </a:r>
            <a:endParaRPr lang="en-US" altLang="zh-CN" sz="3600" dirty="0"/>
          </a:p>
        </p:txBody>
      </p:sp>
      <p:sp>
        <p:nvSpPr>
          <p:cNvPr id="94210" name="Rectangle 3"/>
          <p:cNvSpPr>
            <a:spLocks noGrp="1"/>
          </p:cNvSpPr>
          <p:nvPr>
            <p:ph idx="1"/>
          </p:nvPr>
        </p:nvSpPr>
        <p:spPr>
          <a:xfrm>
            <a:off x="214313" y="1339850"/>
            <a:ext cx="8229600" cy="4854575"/>
          </a:xfrm>
        </p:spPr>
        <p:txBody>
          <a:bodyPr vert="horz" wrap="square" lIns="91440" tIns="45720" rIns="91440" bIns="45720" anchor="t"/>
          <a:p>
            <a:pPr eaLnBrk="1" hangingPunct="1">
              <a:lnSpc>
                <a:spcPct val="90000"/>
              </a:lnSpc>
            </a:pPr>
            <a:r>
              <a:rPr lang="zh-CN" altLang="en-US" dirty="0"/>
              <a:t>数据模型对完整性约束条件的定义</a:t>
            </a:r>
            <a:endParaRPr lang="zh-CN" altLang="en-US" dirty="0"/>
          </a:p>
          <a:p>
            <a:pPr lvl="1" eaLnBrk="1" hangingPunct="1">
              <a:lnSpc>
                <a:spcPct val="180000"/>
              </a:lnSpc>
            </a:pPr>
            <a:r>
              <a:rPr lang="zh-CN" altLang="en-US" dirty="0"/>
              <a:t>反映和规定必须遵守的</a:t>
            </a:r>
            <a:r>
              <a:rPr lang="zh-CN" altLang="en-US" dirty="0">
                <a:solidFill>
                  <a:srgbClr val="5F9F25"/>
                </a:solidFill>
              </a:rPr>
              <a:t>基本的通用的</a:t>
            </a:r>
            <a:r>
              <a:rPr lang="zh-CN" altLang="en-US" dirty="0"/>
              <a:t>完整性约束条件。</a:t>
            </a:r>
            <a:endParaRPr lang="zh-CN" altLang="en-US" dirty="0"/>
          </a:p>
          <a:p>
            <a:pPr lvl="1" algn="just" eaLnBrk="1" hangingPunct="1">
              <a:lnSpc>
                <a:spcPct val="180000"/>
              </a:lnSpc>
            </a:pPr>
            <a:r>
              <a:rPr lang="zh-CN" altLang="en-US" dirty="0"/>
              <a:t>提供定义完整性约束条件的机制，以反映</a:t>
            </a:r>
            <a:r>
              <a:rPr lang="zh-CN" altLang="en-US" dirty="0">
                <a:solidFill>
                  <a:srgbClr val="5F9F25"/>
                </a:solidFill>
              </a:rPr>
              <a:t>具体应用</a:t>
            </a:r>
            <a:r>
              <a:rPr lang="zh-CN" altLang="en-US" dirty="0"/>
              <a:t>所涉及的数据必须遵守的特定的语义约束条件。</a:t>
            </a:r>
            <a:endParaRPr lang="zh-CN" altLang="en-US" dirty="0"/>
          </a:p>
          <a:p>
            <a:pPr eaLnBrk="1" hangingPunct="1">
              <a:lnSpc>
                <a:spcPct val="90000"/>
              </a:lnSpc>
            </a:pPr>
            <a:endParaRPr lang="en-US" altLang="zh-CN" sz="3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95234" name="Rectangle 3"/>
          <p:cNvSpPr>
            <a:spLocks noGrp="1"/>
          </p:cNvSpPr>
          <p:nvPr>
            <p:ph idx="1"/>
          </p:nvPr>
        </p:nvSpPr>
        <p:spPr>
          <a:xfrm>
            <a:off x="957263" y="1125538"/>
            <a:ext cx="6329362" cy="5029200"/>
          </a:xfrm>
        </p:spPr>
        <p:txBody>
          <a:bodyPr vert="horz" wrap="square" lIns="91440" tIns="45720" rIns="91440" bIns="45720" anchor="t"/>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sym typeface="+mn-ea"/>
              </a:rPr>
              <a:t>概念模型</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sym typeface="+mn-ea"/>
              </a:rPr>
              <a:t>数据模型的组成要素</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1.2.4  </a:t>
            </a:r>
            <a:r>
              <a:rPr lang="zh-CN" altLang="en-US" dirty="0">
                <a:solidFill>
                  <a:srgbClr val="00B050"/>
                </a:solidFill>
              </a:rPr>
              <a:t>常用的数据模型</a:t>
            </a:r>
            <a:endParaRPr lang="zh-CN" altLang="en-US" dirty="0">
              <a:solidFill>
                <a:srgbClr val="00B050"/>
              </a:solidFill>
            </a:endParaRPr>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1026"/>
          <p:cNvSpPr>
            <a:spLocks noGrp="1"/>
          </p:cNvSpPr>
          <p:nvPr>
            <p:ph type="title"/>
          </p:nvPr>
        </p:nvSpPr>
        <p:spPr/>
        <p:txBody>
          <a:bodyPr vert="horz" wrap="square" lIns="91440" tIns="45720" rIns="91440" bIns="45720" anchor="ctr"/>
          <a:p>
            <a:pPr eaLnBrk="1" hangingPunct="1"/>
            <a:r>
              <a:rPr lang="en-US" altLang="zh-CN" sz="3600" dirty="0"/>
              <a:t> 1.2.4 </a:t>
            </a:r>
            <a:r>
              <a:rPr lang="zh-CN" altLang="en-US" sz="3600" dirty="0"/>
              <a:t>常用的数据模型</a:t>
            </a:r>
            <a:endParaRPr lang="zh-CN" altLang="en-US" sz="3600" dirty="0"/>
          </a:p>
        </p:txBody>
      </p:sp>
      <p:sp>
        <p:nvSpPr>
          <p:cNvPr id="96258" name="Rectangle 1027"/>
          <p:cNvSpPr>
            <a:spLocks noGrp="1"/>
          </p:cNvSpPr>
          <p:nvPr>
            <p:ph idx="1"/>
          </p:nvPr>
        </p:nvSpPr>
        <p:spPr>
          <a:xfrm>
            <a:off x="457200" y="1285875"/>
            <a:ext cx="8229600" cy="4854575"/>
          </a:xfrm>
        </p:spPr>
        <p:txBody>
          <a:bodyPr vert="horz" wrap="square" lIns="91440" tIns="45720" rIns="91440" bIns="45720" anchor="t"/>
          <a:p>
            <a:pPr eaLnBrk="1" hangingPunct="1">
              <a:lnSpc>
                <a:spcPct val="150000"/>
              </a:lnSpc>
            </a:pPr>
            <a:r>
              <a:rPr lang="zh-CN" altLang="en-US" sz="2400" dirty="0"/>
              <a:t>层次模型（</a:t>
            </a:r>
            <a:r>
              <a:rPr lang="en-US" altLang="zh-CN" sz="2400" dirty="0"/>
              <a:t>Hierarchical Model</a:t>
            </a:r>
            <a:r>
              <a:rPr lang="zh-CN" altLang="en-US" sz="2400" dirty="0"/>
              <a:t>）</a:t>
            </a:r>
            <a:endParaRPr lang="en-US" altLang="zh-CN" sz="2400" dirty="0"/>
          </a:p>
          <a:p>
            <a:pPr algn="just" eaLnBrk="1" hangingPunct="1">
              <a:lnSpc>
                <a:spcPct val="150000"/>
              </a:lnSpc>
            </a:pPr>
            <a:r>
              <a:rPr lang="zh-CN" altLang="en-US" sz="2400" dirty="0"/>
              <a:t>网状模型（</a:t>
            </a:r>
            <a:r>
              <a:rPr lang="en-US" altLang="zh-CN" sz="2400" dirty="0"/>
              <a:t>Network Model</a:t>
            </a:r>
            <a:r>
              <a:rPr lang="zh-CN" altLang="en-US" sz="2400" dirty="0"/>
              <a:t>）</a:t>
            </a:r>
            <a:endParaRPr lang="en-US" altLang="zh-CN" sz="2400" dirty="0"/>
          </a:p>
          <a:p>
            <a:pPr algn="just" eaLnBrk="1" hangingPunct="1">
              <a:lnSpc>
                <a:spcPct val="150000"/>
              </a:lnSpc>
            </a:pPr>
            <a:r>
              <a:rPr lang="zh-CN" altLang="en-US" sz="2400" dirty="0"/>
              <a:t>关系模型（</a:t>
            </a:r>
            <a:r>
              <a:rPr lang="en-US" altLang="zh-CN" sz="2400" dirty="0"/>
              <a:t>Relational Model)</a:t>
            </a:r>
            <a:r>
              <a:rPr lang="zh-CN" altLang="en-US" sz="2400" dirty="0"/>
              <a:t>）</a:t>
            </a:r>
            <a:endParaRPr lang="en-US" altLang="zh-CN" sz="2400" dirty="0"/>
          </a:p>
          <a:p>
            <a:pPr algn="just" eaLnBrk="1" hangingPunct="1">
              <a:lnSpc>
                <a:spcPct val="150000"/>
              </a:lnSpc>
            </a:pPr>
            <a:r>
              <a:rPr lang="zh-CN" altLang="en-US" sz="2400" dirty="0"/>
              <a:t>面向对象数据模型（</a:t>
            </a:r>
            <a:r>
              <a:rPr lang="en-US" altLang="zh-CN" sz="2400" dirty="0"/>
              <a:t>Object Oriented Data Model</a:t>
            </a:r>
            <a:r>
              <a:rPr lang="zh-CN" altLang="en-US" sz="2400" dirty="0"/>
              <a:t>）</a:t>
            </a:r>
            <a:endParaRPr lang="zh-CN" altLang="en-US" sz="2400" dirty="0"/>
          </a:p>
          <a:p>
            <a:pPr algn="just" eaLnBrk="1" hangingPunct="1">
              <a:lnSpc>
                <a:spcPct val="150000"/>
              </a:lnSpc>
            </a:pPr>
            <a:r>
              <a:rPr lang="zh-CN" altLang="en-US" sz="2400" dirty="0"/>
              <a:t>对象关系数据模型（</a:t>
            </a:r>
            <a:r>
              <a:rPr lang="en-US" altLang="zh-CN" sz="2400" dirty="0"/>
              <a:t>Object Relational Data Model</a:t>
            </a:r>
            <a:r>
              <a:rPr lang="zh-CN" altLang="en-US" sz="2400" dirty="0"/>
              <a:t>）</a:t>
            </a:r>
            <a:endParaRPr lang="en-US" altLang="zh-CN" sz="2400" dirty="0"/>
          </a:p>
          <a:p>
            <a:pPr algn="just" eaLnBrk="1" hangingPunct="1">
              <a:lnSpc>
                <a:spcPct val="150000"/>
              </a:lnSpc>
            </a:pPr>
            <a:r>
              <a:rPr lang="zh-CN" altLang="en-US" sz="2400" dirty="0"/>
              <a:t>半结构化数据模型（</a:t>
            </a:r>
            <a:r>
              <a:rPr lang="en-US" altLang="zh-CN" sz="2400" dirty="0"/>
              <a:t>Semistruture Data Model</a:t>
            </a:r>
            <a:r>
              <a:rPr lang="zh-CN" altLang="en-US" sz="2400" dirty="0"/>
              <a:t>）</a:t>
            </a:r>
            <a:endParaRPr lang="en-US" altLang="zh-CN" sz="2400" dirty="0"/>
          </a:p>
          <a:p>
            <a:pPr algn="just" eaLnBrk="1" hangingPunct="1">
              <a:lnSpc>
                <a:spcPct val="150000"/>
              </a:lnSpc>
              <a:buNone/>
            </a:pP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97282" name="Rectangle 3"/>
          <p:cNvSpPr>
            <a:spLocks noGrp="1"/>
          </p:cNvSpPr>
          <p:nvPr>
            <p:ph idx="1"/>
          </p:nvPr>
        </p:nvSpPr>
        <p:spPr>
          <a:xfrm>
            <a:off x="900113" y="1250950"/>
            <a:ext cx="6329362" cy="4625975"/>
          </a:xfrm>
        </p:spPr>
        <p:txBody>
          <a:bodyPr vert="horz" wrap="square" lIns="91440" tIns="45720" rIns="91440" bIns="45720" anchor="t"/>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数据模型的组成要素</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概念模型</a:t>
            </a:r>
            <a:endParaRPr lang="zh-CN" altLang="en-US" dirty="0"/>
          </a:p>
          <a:p>
            <a:pPr eaLnBrk="1" hangingPunct="1">
              <a:lnSpc>
                <a:spcPct val="130000"/>
              </a:lnSpc>
              <a:buNone/>
            </a:pPr>
            <a:r>
              <a:rPr lang="zh-CN" altLang="en-US" dirty="0">
                <a:solidFill>
                  <a:schemeClr val="hlink"/>
                </a:solidFill>
              </a:rPr>
              <a:t>  </a:t>
            </a:r>
            <a:r>
              <a:rPr lang="en-US" altLang="zh-CN" dirty="0"/>
              <a:t>1.2.4  </a:t>
            </a:r>
            <a:r>
              <a:rPr lang="zh-CN" altLang="en-US" dirty="0"/>
              <a:t>常用的数据模型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1.2.5  </a:t>
            </a:r>
            <a:r>
              <a:rPr lang="zh-CN" altLang="en-US" dirty="0">
                <a:solidFill>
                  <a:srgbClr val="00B050"/>
                </a:solidFill>
              </a:rPr>
              <a:t>层次模型</a:t>
            </a:r>
            <a:endParaRPr lang="zh-CN" altLang="en-US" dirty="0">
              <a:solidFill>
                <a:srgbClr val="00B050"/>
              </a:solidFill>
            </a:endParaRPr>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p:txBody>
          <a:bodyPr vert="horz" wrap="square" lIns="91440" tIns="45720" rIns="91440" bIns="45720" anchor="ctr"/>
          <a:p>
            <a:pPr eaLnBrk="1" hangingPunct="1"/>
            <a:r>
              <a:rPr lang="en-US" altLang="zh-CN" sz="3600" dirty="0"/>
              <a:t>1.2.5  </a:t>
            </a:r>
            <a:r>
              <a:rPr lang="zh-CN" altLang="en-US" sz="3600" dirty="0"/>
              <a:t>层次模型</a:t>
            </a:r>
            <a:endParaRPr lang="zh-CN" altLang="en-US" sz="3600" dirty="0"/>
          </a:p>
        </p:txBody>
      </p:sp>
      <p:sp>
        <p:nvSpPr>
          <p:cNvPr id="98306" name="Rectangle 3"/>
          <p:cNvSpPr>
            <a:spLocks noGrp="1"/>
          </p:cNvSpPr>
          <p:nvPr>
            <p:ph idx="1"/>
          </p:nvPr>
        </p:nvSpPr>
        <p:spPr/>
        <p:txBody>
          <a:bodyPr vert="horz" wrap="square" lIns="91440" tIns="45720" rIns="91440" bIns="45720" anchor="t"/>
          <a:p>
            <a:pPr eaLnBrk="1" hangingPunct="1">
              <a:lnSpc>
                <a:spcPct val="150000"/>
              </a:lnSpc>
            </a:pPr>
            <a:r>
              <a:rPr lang="zh-CN" altLang="en-US" dirty="0"/>
              <a:t>层次模型是数据库系统中最早出现的数据模型 </a:t>
            </a:r>
            <a:endParaRPr lang="zh-CN" altLang="en-US" dirty="0"/>
          </a:p>
          <a:p>
            <a:pPr eaLnBrk="1" hangingPunct="1">
              <a:lnSpc>
                <a:spcPct val="150000"/>
              </a:lnSpc>
            </a:pPr>
            <a:r>
              <a:rPr lang="zh-CN" altLang="en-US" dirty="0"/>
              <a:t>层次数据库系统的典型代表是</a:t>
            </a:r>
            <a:r>
              <a:rPr lang="en-US" altLang="zh-CN" dirty="0"/>
              <a:t>IBM</a:t>
            </a:r>
            <a:r>
              <a:rPr lang="zh-CN" altLang="en-US" dirty="0"/>
              <a:t>公司的</a:t>
            </a:r>
            <a:r>
              <a:rPr lang="en-US" altLang="zh-CN" dirty="0"/>
              <a:t>IMS</a:t>
            </a:r>
            <a:r>
              <a:rPr lang="zh-CN" altLang="en-US" dirty="0"/>
              <a:t>（</a:t>
            </a:r>
            <a:r>
              <a:rPr lang="en-US" altLang="zh-CN" dirty="0"/>
              <a:t>Information Management System</a:t>
            </a:r>
            <a:r>
              <a:rPr lang="zh-CN" altLang="en-US" dirty="0"/>
              <a:t>）数据库管理系统</a:t>
            </a:r>
            <a:endParaRPr lang="zh-CN" altLang="en-US" dirty="0"/>
          </a:p>
          <a:p>
            <a:pPr eaLnBrk="1" hangingPunct="1">
              <a:lnSpc>
                <a:spcPct val="150000"/>
              </a:lnSpc>
            </a:pPr>
            <a:r>
              <a:rPr lang="zh-CN" altLang="en-US" dirty="0"/>
              <a:t>层次模型用</a:t>
            </a:r>
            <a:r>
              <a:rPr lang="zh-CN" altLang="en-US" dirty="0">
                <a:solidFill>
                  <a:srgbClr val="FB33F1"/>
                </a:solidFill>
              </a:rPr>
              <a:t>树形结构</a:t>
            </a:r>
            <a:r>
              <a:rPr lang="zh-CN" altLang="en-US" dirty="0"/>
              <a:t>来表示各类实体以及实体间的联系</a:t>
            </a:r>
            <a:r>
              <a:rPr lang="zh-CN" altLang="en-US" sz="2000" dirty="0"/>
              <a:t>  </a:t>
            </a:r>
            <a:endParaRPr lang="zh-CN" alt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p:txBody>
          <a:bodyPr vert="horz" wrap="square" lIns="91440" tIns="45720" rIns="91440" bIns="45720" anchor="ctr"/>
          <a:p>
            <a:pPr eaLnBrk="1" hangingPunct="1"/>
            <a:r>
              <a:rPr lang="en-US" altLang="zh-CN" sz="3600" dirty="0"/>
              <a:t>1.  </a:t>
            </a:r>
            <a:r>
              <a:rPr lang="zh-CN" altLang="en-US" sz="3600" dirty="0"/>
              <a:t>层次模型的数据结构</a:t>
            </a:r>
            <a:endParaRPr lang="zh-CN" altLang="en-US" sz="3600" dirty="0"/>
          </a:p>
        </p:txBody>
      </p:sp>
      <p:sp>
        <p:nvSpPr>
          <p:cNvPr id="99330" name="Rectangle 3"/>
          <p:cNvSpPr>
            <a:spLocks noGrp="1"/>
          </p:cNvSpPr>
          <p:nvPr>
            <p:ph idx="1"/>
          </p:nvPr>
        </p:nvSpPr>
        <p:spPr>
          <a:xfrm>
            <a:off x="304800" y="1268413"/>
            <a:ext cx="8458200" cy="4114800"/>
          </a:xfrm>
        </p:spPr>
        <p:txBody>
          <a:bodyPr vert="horz" wrap="square" lIns="91440" tIns="45720" rIns="91440" bIns="45720" anchor="t"/>
          <a:p>
            <a:pPr eaLnBrk="1" hangingPunct="1">
              <a:lnSpc>
                <a:spcPct val="140000"/>
              </a:lnSpc>
            </a:pPr>
            <a:r>
              <a:rPr lang="zh-CN" altLang="en-US" dirty="0"/>
              <a:t>层次模型</a:t>
            </a:r>
            <a:endParaRPr lang="zh-CN" altLang="en-US" dirty="0"/>
          </a:p>
          <a:p>
            <a:pPr lvl="1" algn="just" eaLnBrk="1" hangingPunct="1">
              <a:lnSpc>
                <a:spcPct val="140000"/>
              </a:lnSpc>
              <a:buNone/>
            </a:pPr>
            <a:r>
              <a:rPr lang="zh-CN" altLang="en-US" sz="2800" dirty="0"/>
              <a:t> </a:t>
            </a:r>
            <a:r>
              <a:rPr lang="zh-CN" altLang="en-US" dirty="0"/>
              <a:t>满足下面两个条件的基本层次联系的集合为层次模型</a:t>
            </a:r>
            <a:endParaRPr lang="zh-CN" altLang="en-US" dirty="0"/>
          </a:p>
          <a:p>
            <a:pPr lvl="1" algn="just" eaLnBrk="1" hangingPunct="1">
              <a:lnSpc>
                <a:spcPct val="140000"/>
              </a:lnSpc>
              <a:buNone/>
            </a:pPr>
            <a:r>
              <a:rPr lang="en-US" altLang="zh-CN" dirty="0"/>
              <a:t>1. </a:t>
            </a:r>
            <a:r>
              <a:rPr lang="zh-CN" altLang="en-US" dirty="0"/>
              <a:t>有且只有一个结点没有双亲结点，这个结点称为根结点</a:t>
            </a:r>
            <a:endParaRPr lang="zh-CN" altLang="en-US" dirty="0"/>
          </a:p>
          <a:p>
            <a:pPr lvl="1" algn="just" eaLnBrk="1" hangingPunct="1">
              <a:lnSpc>
                <a:spcPct val="140000"/>
              </a:lnSpc>
              <a:buNone/>
            </a:pPr>
            <a:r>
              <a:rPr lang="en-US" altLang="zh-CN" dirty="0"/>
              <a:t>2. </a:t>
            </a:r>
            <a:r>
              <a:rPr lang="zh-CN" altLang="en-US" dirty="0"/>
              <a:t>根以外的其它结点有且只有一个双亲结点</a:t>
            </a:r>
            <a:endParaRPr lang="en-US" altLang="zh-CN" dirty="0"/>
          </a:p>
          <a:p>
            <a:pPr algn="just" eaLnBrk="1" hangingPunct="1">
              <a:lnSpc>
                <a:spcPct val="140000"/>
              </a:lnSpc>
            </a:pPr>
            <a:r>
              <a:rPr lang="zh-CN" altLang="en-US" dirty="0"/>
              <a:t>层次模型中的几个术语</a:t>
            </a:r>
            <a:endParaRPr lang="zh-CN" altLang="en-US" dirty="0"/>
          </a:p>
          <a:p>
            <a:pPr lvl="1" algn="just" eaLnBrk="1" hangingPunct="1">
              <a:lnSpc>
                <a:spcPct val="140000"/>
              </a:lnSpc>
            </a:pPr>
            <a:r>
              <a:rPr lang="zh-CN" altLang="en-US" dirty="0"/>
              <a:t>根结点，双亲结点，兄弟结点，叶结点</a:t>
            </a:r>
            <a:endParaRPr lang="zh-CN" altLang="en-US" sz="2800" dirty="0"/>
          </a:p>
          <a:p>
            <a:pPr lvl="1" eaLnBrk="1" hangingPunct="1">
              <a:lnSpc>
                <a:spcPct val="90000"/>
              </a:lnSpc>
            </a:pPr>
            <a:endParaRPr lang="en-US" altLang="zh-CN"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p:nvPr>
        </p:nvSpPr>
        <p:spPr/>
        <p:txBody>
          <a:bodyPr vert="horz" wrap="square" lIns="91440" tIns="45720" rIns="91440" bIns="45720" anchor="ctr"/>
          <a:p>
            <a:pPr eaLnBrk="1" hangingPunct="1"/>
            <a:r>
              <a:rPr lang="zh-CN" altLang="en-US" sz="3600" dirty="0"/>
              <a:t>层次模型的数据结构（续）</a:t>
            </a:r>
            <a:endParaRPr lang="en-US" altLang="zh-CN" sz="3600" dirty="0"/>
          </a:p>
        </p:txBody>
      </p:sp>
      <p:sp>
        <p:nvSpPr>
          <p:cNvPr id="100354" name="Rectangle 3"/>
          <p:cNvSpPr>
            <a:spLocks noGrp="1"/>
          </p:cNvSpPr>
          <p:nvPr>
            <p:ph idx="1"/>
          </p:nvPr>
        </p:nvSpPr>
        <p:spPr/>
        <p:txBody>
          <a:bodyPr vert="horz" wrap="square" lIns="91440" tIns="45720" rIns="91440" bIns="45720" anchor="t"/>
          <a:p>
            <a:pPr eaLnBrk="1" hangingPunct="1">
              <a:buNone/>
            </a:pPr>
            <a:r>
              <a:rPr lang="en-US" altLang="zh-CN" dirty="0"/>
              <a:t> </a:t>
            </a:r>
            <a:endParaRPr lang="en-US" altLang="zh-CN" dirty="0"/>
          </a:p>
        </p:txBody>
      </p:sp>
      <p:grpSp>
        <p:nvGrpSpPr>
          <p:cNvPr id="100355" name="Group 223"/>
          <p:cNvGrpSpPr/>
          <p:nvPr/>
        </p:nvGrpSpPr>
        <p:grpSpPr>
          <a:xfrm>
            <a:off x="1763713" y="1341438"/>
            <a:ext cx="5353050" cy="4679950"/>
            <a:chOff x="1524" y="1285"/>
            <a:chExt cx="2692" cy="2327"/>
          </a:xfrm>
        </p:grpSpPr>
        <p:grpSp>
          <p:nvGrpSpPr>
            <p:cNvPr id="100356" name="Group 205"/>
            <p:cNvGrpSpPr/>
            <p:nvPr/>
          </p:nvGrpSpPr>
          <p:grpSpPr>
            <a:xfrm>
              <a:off x="1524" y="1285"/>
              <a:ext cx="2692" cy="1877"/>
              <a:chOff x="1524" y="1285"/>
              <a:chExt cx="2692" cy="1877"/>
            </a:xfrm>
          </p:grpSpPr>
          <p:sp>
            <p:nvSpPr>
              <p:cNvPr id="100357" name="Rectangle 5"/>
              <p:cNvSpPr/>
              <p:nvPr/>
            </p:nvSpPr>
            <p:spPr>
              <a:xfrm>
                <a:off x="1524" y="1314"/>
                <a:ext cx="501" cy="130"/>
              </a:xfrm>
              <a:prstGeom prst="rect">
                <a:avLst/>
              </a:prstGeom>
              <a:noFill/>
              <a:ln w="9525">
                <a:noFill/>
              </a:ln>
            </p:spPr>
            <p:txBody>
              <a:bodyPr wrap="none" lIns="0" tIns="0" rIns="0" bIns="0" anchor="t">
                <a:spAutoFit/>
              </a:bodyPr>
              <a:p>
                <a:r>
                  <a:rPr lang="en-US" altLang="zh-CN" sz="1700" b="1" dirty="0">
                    <a:solidFill>
                      <a:srgbClr val="000000"/>
                    </a:solidFill>
                    <a:latin typeface="黑体" panose="02010609060101010101" pitchFamily="49" charset="-122"/>
                    <a:ea typeface="黑体" panose="02010609060101010101" pitchFamily="49" charset="-122"/>
                  </a:rPr>
                  <a:t>         </a:t>
                </a:r>
                <a:endParaRPr lang="en-US" altLang="zh-CN" sz="2400" b="1" dirty="0">
                  <a:latin typeface="Arial" panose="020B0604020202020204" pitchFamily="34" charset="0"/>
                  <a:ea typeface="宋体" panose="02010600030101010101" pitchFamily="2" charset="-122"/>
                </a:endParaRPr>
              </a:p>
            </p:txBody>
          </p:sp>
          <p:sp>
            <p:nvSpPr>
              <p:cNvPr id="100358" name="Rectangle 6"/>
              <p:cNvSpPr/>
              <p:nvPr/>
            </p:nvSpPr>
            <p:spPr>
              <a:xfrm>
                <a:off x="2134" y="1306"/>
                <a:ext cx="306"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59" name="Rectangle 7"/>
              <p:cNvSpPr/>
              <p:nvPr/>
            </p:nvSpPr>
            <p:spPr>
              <a:xfrm>
                <a:off x="2814" y="130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60" name="Rectangle 8"/>
              <p:cNvSpPr/>
              <p:nvPr/>
            </p:nvSpPr>
            <p:spPr>
              <a:xfrm>
                <a:off x="2898" y="130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61" name="Rectangle 9"/>
              <p:cNvSpPr/>
              <p:nvPr/>
            </p:nvSpPr>
            <p:spPr>
              <a:xfrm>
                <a:off x="2960" y="1314"/>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1</a:t>
                </a:r>
                <a:endParaRPr lang="zh-CN" altLang="en-US" sz="2400" b="1" dirty="0">
                  <a:latin typeface="Arial" panose="020B0604020202020204" pitchFamily="34" charset="0"/>
                  <a:ea typeface="宋体" panose="02010600030101010101" pitchFamily="2" charset="-122"/>
                </a:endParaRPr>
              </a:p>
            </p:txBody>
          </p:sp>
          <p:sp>
            <p:nvSpPr>
              <p:cNvPr id="100362" name="Rectangle 11"/>
              <p:cNvSpPr/>
              <p:nvPr/>
            </p:nvSpPr>
            <p:spPr>
              <a:xfrm>
                <a:off x="2806" y="1285"/>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63" name="Line 12"/>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0364" name="Line 13"/>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0365" name="Rectangle 14"/>
              <p:cNvSpPr/>
              <p:nvPr/>
            </p:nvSpPr>
            <p:spPr>
              <a:xfrm>
                <a:off x="2806" y="1285"/>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66" name="Line 15"/>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0367" name="Line 16"/>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0368" name="Rectangle 17"/>
              <p:cNvSpPr/>
              <p:nvPr/>
            </p:nvSpPr>
            <p:spPr>
              <a:xfrm>
                <a:off x="2814" y="1285"/>
                <a:ext cx="489"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69" name="Line 18"/>
              <p:cNvSpPr/>
              <p:nvPr/>
            </p:nvSpPr>
            <p:spPr>
              <a:xfrm>
                <a:off x="2814" y="1285"/>
                <a:ext cx="489" cy="1"/>
              </a:xfrm>
              <a:prstGeom prst="line">
                <a:avLst/>
              </a:prstGeom>
              <a:ln w="0" cap="flat" cmpd="sng">
                <a:solidFill>
                  <a:srgbClr val="000000"/>
                </a:solidFill>
                <a:prstDash val="solid"/>
                <a:round/>
                <a:headEnd type="none" w="med" len="med"/>
                <a:tailEnd type="none" w="med" len="med"/>
              </a:ln>
            </p:spPr>
          </p:sp>
          <p:sp>
            <p:nvSpPr>
              <p:cNvPr id="100370" name="Rectangle 19"/>
              <p:cNvSpPr/>
              <p:nvPr/>
            </p:nvSpPr>
            <p:spPr>
              <a:xfrm>
                <a:off x="3303" y="1285"/>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71" name="Line 20"/>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0372" name="Line 21"/>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0373" name="Rectangle 22"/>
              <p:cNvSpPr/>
              <p:nvPr/>
            </p:nvSpPr>
            <p:spPr>
              <a:xfrm>
                <a:off x="3303" y="1285"/>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74" name="Line 23"/>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0375" name="Line 24"/>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0376" name="Rectangle 25"/>
              <p:cNvSpPr/>
              <p:nvPr/>
            </p:nvSpPr>
            <p:spPr>
              <a:xfrm>
                <a:off x="2806" y="1292"/>
                <a:ext cx="8"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77" name="Line 26"/>
              <p:cNvSpPr/>
              <p:nvPr/>
            </p:nvSpPr>
            <p:spPr>
              <a:xfrm>
                <a:off x="2806" y="1292"/>
                <a:ext cx="1" cy="182"/>
              </a:xfrm>
              <a:prstGeom prst="line">
                <a:avLst/>
              </a:prstGeom>
              <a:ln w="0" cap="flat" cmpd="sng">
                <a:solidFill>
                  <a:srgbClr val="000000"/>
                </a:solidFill>
                <a:prstDash val="solid"/>
                <a:round/>
                <a:headEnd type="none" w="med" len="med"/>
                <a:tailEnd type="none" w="med" len="med"/>
              </a:ln>
            </p:spPr>
          </p:sp>
          <p:sp>
            <p:nvSpPr>
              <p:cNvPr id="100378" name="Rectangle 27"/>
              <p:cNvSpPr/>
              <p:nvPr/>
            </p:nvSpPr>
            <p:spPr>
              <a:xfrm>
                <a:off x="3303" y="1292"/>
                <a:ext cx="8"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79" name="Line 28"/>
              <p:cNvSpPr/>
              <p:nvPr/>
            </p:nvSpPr>
            <p:spPr>
              <a:xfrm>
                <a:off x="3303" y="1292"/>
                <a:ext cx="1" cy="182"/>
              </a:xfrm>
              <a:prstGeom prst="line">
                <a:avLst/>
              </a:prstGeom>
              <a:ln w="0" cap="flat" cmpd="sng">
                <a:solidFill>
                  <a:srgbClr val="000000"/>
                </a:solidFill>
                <a:prstDash val="solid"/>
                <a:round/>
                <a:headEnd type="none" w="med" len="med"/>
                <a:tailEnd type="none" w="med" len="med"/>
              </a:ln>
            </p:spPr>
          </p:sp>
          <p:sp>
            <p:nvSpPr>
              <p:cNvPr id="100380" name="Rectangle 29"/>
              <p:cNvSpPr/>
              <p:nvPr/>
            </p:nvSpPr>
            <p:spPr>
              <a:xfrm>
                <a:off x="2806" y="1474"/>
                <a:ext cx="8"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81" name="Line 30"/>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0382" name="Line 31"/>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0383" name="Rectangle 32"/>
              <p:cNvSpPr/>
              <p:nvPr/>
            </p:nvSpPr>
            <p:spPr>
              <a:xfrm>
                <a:off x="2806" y="1474"/>
                <a:ext cx="8"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84" name="Line 33"/>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0385" name="Line 34"/>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0386" name="Rectangle 35"/>
              <p:cNvSpPr/>
              <p:nvPr/>
            </p:nvSpPr>
            <p:spPr>
              <a:xfrm>
                <a:off x="2814" y="1474"/>
                <a:ext cx="489"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87" name="Line 36"/>
              <p:cNvSpPr/>
              <p:nvPr/>
            </p:nvSpPr>
            <p:spPr>
              <a:xfrm>
                <a:off x="2814" y="1474"/>
                <a:ext cx="489" cy="1"/>
              </a:xfrm>
              <a:prstGeom prst="line">
                <a:avLst/>
              </a:prstGeom>
              <a:ln w="0" cap="flat" cmpd="sng">
                <a:solidFill>
                  <a:srgbClr val="000000"/>
                </a:solidFill>
                <a:prstDash val="solid"/>
                <a:round/>
                <a:headEnd type="none" w="med" len="med"/>
                <a:tailEnd type="none" w="med" len="med"/>
              </a:ln>
            </p:spPr>
          </p:sp>
          <p:sp>
            <p:nvSpPr>
              <p:cNvPr id="100388" name="Rectangle 37"/>
              <p:cNvSpPr/>
              <p:nvPr/>
            </p:nvSpPr>
            <p:spPr>
              <a:xfrm>
                <a:off x="3303" y="1474"/>
                <a:ext cx="8"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89" name="Line 38"/>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0390" name="Line 39"/>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0391" name="Rectangle 40"/>
              <p:cNvSpPr/>
              <p:nvPr/>
            </p:nvSpPr>
            <p:spPr>
              <a:xfrm>
                <a:off x="3303" y="1474"/>
                <a:ext cx="8"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92" name="Line 41"/>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0393" name="Line 42"/>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0394" name="Rectangle 43"/>
              <p:cNvSpPr/>
              <p:nvPr/>
            </p:nvSpPr>
            <p:spPr>
              <a:xfrm>
                <a:off x="3312" y="1306"/>
                <a:ext cx="6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95" name="Rectangle 44"/>
              <p:cNvSpPr/>
              <p:nvPr/>
            </p:nvSpPr>
            <p:spPr>
              <a:xfrm>
                <a:off x="3439" y="1314"/>
                <a:ext cx="409"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根结点</a:t>
                </a:r>
                <a:endParaRPr lang="zh-CN" altLang="en-US" sz="3200" b="1" dirty="0">
                  <a:latin typeface="Arial" panose="020B0604020202020204" pitchFamily="34" charset="0"/>
                  <a:ea typeface="宋体" panose="02010600030101010101" pitchFamily="2" charset="-122"/>
                </a:endParaRPr>
              </a:p>
            </p:txBody>
          </p:sp>
          <p:sp>
            <p:nvSpPr>
              <p:cNvPr id="100396" name="Rectangle 45"/>
              <p:cNvSpPr/>
              <p:nvPr/>
            </p:nvSpPr>
            <p:spPr>
              <a:xfrm>
                <a:off x="1524" y="1806"/>
                <a:ext cx="123"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97" name="Rectangle 46"/>
              <p:cNvSpPr/>
              <p:nvPr/>
            </p:nvSpPr>
            <p:spPr>
              <a:xfrm>
                <a:off x="1524" y="2026"/>
                <a:ext cx="245"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98" name="Rectangle 47"/>
              <p:cNvSpPr/>
              <p:nvPr/>
            </p:nvSpPr>
            <p:spPr>
              <a:xfrm>
                <a:off x="2072"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99" name="Rectangle 48"/>
              <p:cNvSpPr/>
              <p:nvPr/>
            </p:nvSpPr>
            <p:spPr>
              <a:xfrm>
                <a:off x="2156"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00" name="Rectangle 49"/>
              <p:cNvSpPr/>
              <p:nvPr/>
            </p:nvSpPr>
            <p:spPr>
              <a:xfrm>
                <a:off x="2218" y="2033"/>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2</a:t>
                </a:r>
                <a:endParaRPr lang="zh-CN" altLang="en-US" sz="2400" b="1" dirty="0">
                  <a:latin typeface="Arial" panose="020B0604020202020204" pitchFamily="34" charset="0"/>
                  <a:ea typeface="宋体" panose="02010600030101010101" pitchFamily="2" charset="-122"/>
                </a:endParaRPr>
              </a:p>
            </p:txBody>
          </p:sp>
          <p:sp>
            <p:nvSpPr>
              <p:cNvPr id="100401" name="Rectangle 51"/>
              <p:cNvSpPr/>
              <p:nvPr/>
            </p:nvSpPr>
            <p:spPr>
              <a:xfrm>
                <a:off x="2065" y="200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02" name="Line 52"/>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0403" name="Line 53"/>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0404" name="Rectangle 54"/>
              <p:cNvSpPr/>
              <p:nvPr/>
            </p:nvSpPr>
            <p:spPr>
              <a:xfrm>
                <a:off x="2065" y="200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05" name="Line 55"/>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0406" name="Line 56"/>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0407" name="Rectangle 57"/>
              <p:cNvSpPr/>
              <p:nvPr/>
            </p:nvSpPr>
            <p:spPr>
              <a:xfrm>
                <a:off x="2072" y="2004"/>
                <a:ext cx="555"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08" name="Line 58"/>
              <p:cNvSpPr/>
              <p:nvPr/>
            </p:nvSpPr>
            <p:spPr>
              <a:xfrm>
                <a:off x="2072" y="2004"/>
                <a:ext cx="555" cy="1"/>
              </a:xfrm>
              <a:prstGeom prst="line">
                <a:avLst/>
              </a:prstGeom>
              <a:ln w="0" cap="flat" cmpd="sng">
                <a:solidFill>
                  <a:srgbClr val="000000"/>
                </a:solidFill>
                <a:prstDash val="solid"/>
                <a:round/>
                <a:headEnd type="none" w="med" len="med"/>
                <a:tailEnd type="none" w="med" len="med"/>
              </a:ln>
            </p:spPr>
          </p:sp>
          <p:sp>
            <p:nvSpPr>
              <p:cNvPr id="100409" name="Rectangle 59"/>
              <p:cNvSpPr/>
              <p:nvPr/>
            </p:nvSpPr>
            <p:spPr>
              <a:xfrm>
                <a:off x="2627"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10" name="Line 60"/>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0411" name="Line 61"/>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0412" name="Rectangle 62"/>
              <p:cNvSpPr/>
              <p:nvPr/>
            </p:nvSpPr>
            <p:spPr>
              <a:xfrm>
                <a:off x="2627"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13" name="Line 63"/>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0414" name="Line 64"/>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0415" name="Rectangle 65"/>
              <p:cNvSpPr/>
              <p:nvPr/>
            </p:nvSpPr>
            <p:spPr>
              <a:xfrm>
                <a:off x="2065" y="2011"/>
                <a:ext cx="7" cy="183"/>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16" name="Line 66"/>
              <p:cNvSpPr/>
              <p:nvPr/>
            </p:nvSpPr>
            <p:spPr>
              <a:xfrm>
                <a:off x="2065" y="2011"/>
                <a:ext cx="1" cy="183"/>
              </a:xfrm>
              <a:prstGeom prst="line">
                <a:avLst/>
              </a:prstGeom>
              <a:ln w="0" cap="flat" cmpd="sng">
                <a:solidFill>
                  <a:srgbClr val="000000"/>
                </a:solidFill>
                <a:prstDash val="solid"/>
                <a:round/>
                <a:headEnd type="none" w="med" len="med"/>
                <a:tailEnd type="none" w="med" len="med"/>
              </a:ln>
            </p:spPr>
          </p:sp>
          <p:sp>
            <p:nvSpPr>
              <p:cNvPr id="100417" name="Rectangle 67"/>
              <p:cNvSpPr/>
              <p:nvPr/>
            </p:nvSpPr>
            <p:spPr>
              <a:xfrm>
                <a:off x="2627" y="2011"/>
                <a:ext cx="8" cy="183"/>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18" name="Line 68"/>
              <p:cNvSpPr/>
              <p:nvPr/>
            </p:nvSpPr>
            <p:spPr>
              <a:xfrm>
                <a:off x="2627" y="2011"/>
                <a:ext cx="1" cy="183"/>
              </a:xfrm>
              <a:prstGeom prst="line">
                <a:avLst/>
              </a:prstGeom>
              <a:ln w="0" cap="flat" cmpd="sng">
                <a:solidFill>
                  <a:srgbClr val="000000"/>
                </a:solidFill>
                <a:prstDash val="solid"/>
                <a:round/>
                <a:headEnd type="none" w="med" len="med"/>
                <a:tailEnd type="none" w="med" len="med"/>
              </a:ln>
            </p:spPr>
          </p:sp>
          <p:sp>
            <p:nvSpPr>
              <p:cNvPr id="100419" name="Rectangle 69"/>
              <p:cNvSpPr/>
              <p:nvPr/>
            </p:nvSpPr>
            <p:spPr>
              <a:xfrm>
                <a:off x="2065" y="219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20" name="Line 70"/>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0421" name="Line 71"/>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0422" name="Rectangle 72"/>
              <p:cNvSpPr/>
              <p:nvPr/>
            </p:nvSpPr>
            <p:spPr>
              <a:xfrm>
                <a:off x="2065" y="219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23" name="Line 73"/>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0424" name="Line 74"/>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0425" name="Rectangle 75"/>
              <p:cNvSpPr/>
              <p:nvPr/>
            </p:nvSpPr>
            <p:spPr>
              <a:xfrm>
                <a:off x="2072" y="2194"/>
                <a:ext cx="555"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26" name="Line 76"/>
              <p:cNvSpPr/>
              <p:nvPr/>
            </p:nvSpPr>
            <p:spPr>
              <a:xfrm>
                <a:off x="2072" y="2194"/>
                <a:ext cx="555" cy="1"/>
              </a:xfrm>
              <a:prstGeom prst="line">
                <a:avLst/>
              </a:prstGeom>
              <a:ln w="0" cap="flat" cmpd="sng">
                <a:solidFill>
                  <a:srgbClr val="000000"/>
                </a:solidFill>
                <a:prstDash val="solid"/>
                <a:round/>
                <a:headEnd type="none" w="med" len="med"/>
                <a:tailEnd type="none" w="med" len="med"/>
              </a:ln>
            </p:spPr>
          </p:sp>
          <p:sp>
            <p:nvSpPr>
              <p:cNvPr id="100427" name="Rectangle 77"/>
              <p:cNvSpPr/>
              <p:nvPr/>
            </p:nvSpPr>
            <p:spPr>
              <a:xfrm>
                <a:off x="2627"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28" name="Line 78"/>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0429" name="Line 79"/>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0430" name="Rectangle 80"/>
              <p:cNvSpPr/>
              <p:nvPr/>
            </p:nvSpPr>
            <p:spPr>
              <a:xfrm>
                <a:off x="2627"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31" name="Line 81"/>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0432" name="Line 82"/>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0433" name="Rectangle 83"/>
              <p:cNvSpPr/>
              <p:nvPr/>
            </p:nvSpPr>
            <p:spPr>
              <a:xfrm>
                <a:off x="2635" y="2026"/>
                <a:ext cx="6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34" name="Rectangle 84"/>
              <p:cNvSpPr/>
              <p:nvPr/>
            </p:nvSpPr>
            <p:spPr>
              <a:xfrm>
                <a:off x="2770"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35" name="Rectangle 85"/>
              <p:cNvSpPr/>
              <p:nvPr/>
            </p:nvSpPr>
            <p:spPr>
              <a:xfrm>
                <a:off x="2683" y="2021"/>
                <a:ext cx="545"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兄弟结点</a:t>
                </a:r>
                <a:endParaRPr lang="zh-CN" altLang="en-US" sz="3200" b="1" dirty="0">
                  <a:latin typeface="Arial" panose="020B0604020202020204" pitchFamily="34" charset="0"/>
                  <a:ea typeface="宋体" panose="02010600030101010101" pitchFamily="2" charset="-122"/>
                </a:endParaRPr>
              </a:p>
            </p:txBody>
          </p:sp>
          <p:sp>
            <p:nvSpPr>
              <p:cNvPr id="100436" name="Rectangle 86"/>
              <p:cNvSpPr/>
              <p:nvPr/>
            </p:nvSpPr>
            <p:spPr>
              <a:xfrm>
                <a:off x="3380" y="2026"/>
                <a:ext cx="6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37" name="Rectangle 87"/>
              <p:cNvSpPr/>
              <p:nvPr/>
            </p:nvSpPr>
            <p:spPr>
              <a:xfrm>
                <a:off x="3508" y="2033"/>
                <a:ext cx="110"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100438" name="Rectangle 88"/>
              <p:cNvSpPr/>
              <p:nvPr/>
            </p:nvSpPr>
            <p:spPr>
              <a:xfrm>
                <a:off x="3658"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39" name="Rectangle 89"/>
              <p:cNvSpPr/>
              <p:nvPr/>
            </p:nvSpPr>
            <p:spPr>
              <a:xfrm>
                <a:off x="3742"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40" name="Rectangle 90"/>
              <p:cNvSpPr/>
              <p:nvPr/>
            </p:nvSpPr>
            <p:spPr>
              <a:xfrm>
                <a:off x="3804" y="2033"/>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3</a:t>
                </a:r>
                <a:endParaRPr lang="zh-CN" altLang="en-US" sz="2400" b="1" dirty="0">
                  <a:latin typeface="Arial" panose="020B0604020202020204" pitchFamily="34" charset="0"/>
                  <a:ea typeface="宋体" panose="02010600030101010101" pitchFamily="2" charset="-122"/>
                </a:endParaRPr>
              </a:p>
            </p:txBody>
          </p:sp>
          <p:sp>
            <p:nvSpPr>
              <p:cNvPr id="100441" name="Rectangle 92"/>
              <p:cNvSpPr/>
              <p:nvPr/>
            </p:nvSpPr>
            <p:spPr>
              <a:xfrm>
                <a:off x="3650"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42" name="Line 93"/>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0443" name="Line 94"/>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0444" name="Rectangle 95"/>
              <p:cNvSpPr/>
              <p:nvPr/>
            </p:nvSpPr>
            <p:spPr>
              <a:xfrm>
                <a:off x="3650"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45" name="Line 96"/>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0446" name="Line 97"/>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0447" name="Rectangle 98"/>
              <p:cNvSpPr/>
              <p:nvPr/>
            </p:nvSpPr>
            <p:spPr>
              <a:xfrm>
                <a:off x="3658" y="2004"/>
                <a:ext cx="489"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48" name="Line 99"/>
              <p:cNvSpPr/>
              <p:nvPr/>
            </p:nvSpPr>
            <p:spPr>
              <a:xfrm>
                <a:off x="3658" y="2004"/>
                <a:ext cx="489" cy="1"/>
              </a:xfrm>
              <a:prstGeom prst="line">
                <a:avLst/>
              </a:prstGeom>
              <a:ln w="0" cap="flat" cmpd="sng">
                <a:solidFill>
                  <a:srgbClr val="000000"/>
                </a:solidFill>
                <a:prstDash val="solid"/>
                <a:round/>
                <a:headEnd type="none" w="med" len="med"/>
                <a:tailEnd type="none" w="med" len="med"/>
              </a:ln>
            </p:spPr>
          </p:sp>
          <p:sp>
            <p:nvSpPr>
              <p:cNvPr id="100449" name="Rectangle 100"/>
              <p:cNvSpPr/>
              <p:nvPr/>
            </p:nvSpPr>
            <p:spPr>
              <a:xfrm>
                <a:off x="4147"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50" name="Line 101"/>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0451" name="Line 102"/>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0452" name="Rectangle 103"/>
              <p:cNvSpPr/>
              <p:nvPr/>
            </p:nvSpPr>
            <p:spPr>
              <a:xfrm>
                <a:off x="4147"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53" name="Line 104"/>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0454" name="Line 105"/>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0455" name="Rectangle 106"/>
              <p:cNvSpPr/>
              <p:nvPr/>
            </p:nvSpPr>
            <p:spPr>
              <a:xfrm>
                <a:off x="3650" y="2011"/>
                <a:ext cx="8" cy="183"/>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56" name="Line 107"/>
              <p:cNvSpPr/>
              <p:nvPr/>
            </p:nvSpPr>
            <p:spPr>
              <a:xfrm>
                <a:off x="3650" y="2011"/>
                <a:ext cx="1" cy="183"/>
              </a:xfrm>
              <a:prstGeom prst="line">
                <a:avLst/>
              </a:prstGeom>
              <a:ln w="0" cap="flat" cmpd="sng">
                <a:solidFill>
                  <a:srgbClr val="000000"/>
                </a:solidFill>
                <a:prstDash val="solid"/>
                <a:round/>
                <a:headEnd type="none" w="med" len="med"/>
                <a:tailEnd type="none" w="med" len="med"/>
              </a:ln>
            </p:spPr>
          </p:sp>
          <p:sp>
            <p:nvSpPr>
              <p:cNvPr id="100457" name="Rectangle 108"/>
              <p:cNvSpPr/>
              <p:nvPr/>
            </p:nvSpPr>
            <p:spPr>
              <a:xfrm>
                <a:off x="4147" y="2011"/>
                <a:ext cx="8" cy="183"/>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58" name="Line 109"/>
              <p:cNvSpPr/>
              <p:nvPr/>
            </p:nvSpPr>
            <p:spPr>
              <a:xfrm>
                <a:off x="4147" y="2011"/>
                <a:ext cx="1" cy="183"/>
              </a:xfrm>
              <a:prstGeom prst="line">
                <a:avLst/>
              </a:prstGeom>
              <a:ln w="0" cap="flat" cmpd="sng">
                <a:solidFill>
                  <a:srgbClr val="000000"/>
                </a:solidFill>
                <a:prstDash val="solid"/>
                <a:round/>
                <a:headEnd type="none" w="med" len="med"/>
                <a:tailEnd type="none" w="med" len="med"/>
              </a:ln>
            </p:spPr>
          </p:sp>
          <p:sp>
            <p:nvSpPr>
              <p:cNvPr id="100459" name="Rectangle 110"/>
              <p:cNvSpPr/>
              <p:nvPr/>
            </p:nvSpPr>
            <p:spPr>
              <a:xfrm>
                <a:off x="3650"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60" name="Line 111"/>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0461" name="Line 112"/>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0462" name="Rectangle 113"/>
              <p:cNvSpPr/>
              <p:nvPr/>
            </p:nvSpPr>
            <p:spPr>
              <a:xfrm>
                <a:off x="3650"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63" name="Line 114"/>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0464" name="Line 115"/>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0465" name="Rectangle 116"/>
              <p:cNvSpPr/>
              <p:nvPr/>
            </p:nvSpPr>
            <p:spPr>
              <a:xfrm>
                <a:off x="3658" y="2194"/>
                <a:ext cx="489"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66" name="Line 117"/>
              <p:cNvSpPr/>
              <p:nvPr/>
            </p:nvSpPr>
            <p:spPr>
              <a:xfrm>
                <a:off x="3658" y="2194"/>
                <a:ext cx="489" cy="1"/>
              </a:xfrm>
              <a:prstGeom prst="line">
                <a:avLst/>
              </a:prstGeom>
              <a:ln w="0" cap="flat" cmpd="sng">
                <a:solidFill>
                  <a:srgbClr val="000000"/>
                </a:solidFill>
                <a:prstDash val="solid"/>
                <a:round/>
                <a:headEnd type="none" w="med" len="med"/>
                <a:tailEnd type="none" w="med" len="med"/>
              </a:ln>
            </p:spPr>
          </p:sp>
          <p:sp>
            <p:nvSpPr>
              <p:cNvPr id="100467" name="Rectangle 118"/>
              <p:cNvSpPr/>
              <p:nvPr/>
            </p:nvSpPr>
            <p:spPr>
              <a:xfrm>
                <a:off x="4147"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68" name="Line 119"/>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0469" name="Line 120"/>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0470" name="Rectangle 121"/>
              <p:cNvSpPr/>
              <p:nvPr/>
            </p:nvSpPr>
            <p:spPr>
              <a:xfrm>
                <a:off x="4147"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71" name="Line 122"/>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0472" name="Line 123"/>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0473" name="Rectangle 124"/>
              <p:cNvSpPr/>
              <p:nvPr/>
            </p:nvSpPr>
            <p:spPr>
              <a:xfrm>
                <a:off x="4155" y="2026"/>
                <a:ext cx="6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74" name="Rectangle 125"/>
              <p:cNvSpPr/>
              <p:nvPr/>
            </p:nvSpPr>
            <p:spPr>
              <a:xfrm>
                <a:off x="1524" y="2274"/>
                <a:ext cx="980"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75" name="Rectangle 126"/>
              <p:cNvSpPr/>
              <p:nvPr/>
            </p:nvSpPr>
            <p:spPr>
              <a:xfrm>
                <a:off x="3680" y="2282"/>
                <a:ext cx="409"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叶结点</a:t>
                </a:r>
                <a:endParaRPr lang="zh-CN" altLang="en-US" sz="3200" b="1" dirty="0">
                  <a:latin typeface="Arial" panose="020B0604020202020204" pitchFamily="34" charset="0"/>
                  <a:ea typeface="宋体" panose="02010600030101010101" pitchFamily="2" charset="-122"/>
                </a:endParaRPr>
              </a:p>
            </p:txBody>
          </p:sp>
          <p:sp>
            <p:nvSpPr>
              <p:cNvPr id="100476" name="Rectangle 127"/>
              <p:cNvSpPr/>
              <p:nvPr/>
            </p:nvSpPr>
            <p:spPr>
              <a:xfrm>
                <a:off x="1531" y="2744"/>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77" name="Rectangle 128"/>
              <p:cNvSpPr/>
              <p:nvPr/>
            </p:nvSpPr>
            <p:spPr>
              <a:xfrm>
                <a:off x="1612" y="2752"/>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4</a:t>
                </a:r>
                <a:endParaRPr lang="zh-CN" altLang="en-US" sz="2400" b="1" dirty="0">
                  <a:latin typeface="Arial" panose="020B0604020202020204" pitchFamily="34" charset="0"/>
                  <a:ea typeface="宋体" panose="02010600030101010101" pitchFamily="2" charset="-122"/>
                </a:endParaRPr>
              </a:p>
            </p:txBody>
          </p:sp>
          <p:sp>
            <p:nvSpPr>
              <p:cNvPr id="100478" name="Rectangle 130"/>
              <p:cNvSpPr/>
              <p:nvPr/>
            </p:nvSpPr>
            <p:spPr>
              <a:xfrm>
                <a:off x="1524"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79" name="Line 131"/>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0480" name="Line 132"/>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0481" name="Rectangle 133"/>
              <p:cNvSpPr/>
              <p:nvPr/>
            </p:nvSpPr>
            <p:spPr>
              <a:xfrm>
                <a:off x="1524"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82" name="Line 134"/>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0483" name="Line 135"/>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0484" name="Rectangle 136"/>
              <p:cNvSpPr/>
              <p:nvPr/>
            </p:nvSpPr>
            <p:spPr>
              <a:xfrm>
                <a:off x="1531" y="2724"/>
                <a:ext cx="424"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85" name="Line 137"/>
              <p:cNvSpPr/>
              <p:nvPr/>
            </p:nvSpPr>
            <p:spPr>
              <a:xfrm>
                <a:off x="1531" y="2724"/>
                <a:ext cx="424" cy="1"/>
              </a:xfrm>
              <a:prstGeom prst="line">
                <a:avLst/>
              </a:prstGeom>
              <a:ln w="0" cap="flat" cmpd="sng">
                <a:solidFill>
                  <a:srgbClr val="000000"/>
                </a:solidFill>
                <a:prstDash val="solid"/>
                <a:round/>
                <a:headEnd type="none" w="med" len="med"/>
                <a:tailEnd type="none" w="med" len="med"/>
              </a:ln>
            </p:spPr>
          </p:sp>
          <p:sp>
            <p:nvSpPr>
              <p:cNvPr id="100486" name="Rectangle 138"/>
              <p:cNvSpPr/>
              <p:nvPr/>
            </p:nvSpPr>
            <p:spPr>
              <a:xfrm>
                <a:off x="1955"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87" name="Line 139"/>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0488" name="Line 140"/>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0489" name="Rectangle 141"/>
              <p:cNvSpPr/>
              <p:nvPr/>
            </p:nvSpPr>
            <p:spPr>
              <a:xfrm>
                <a:off x="1955"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90" name="Line 142"/>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0491" name="Line 143"/>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0492" name="Rectangle 144"/>
              <p:cNvSpPr/>
              <p:nvPr/>
            </p:nvSpPr>
            <p:spPr>
              <a:xfrm>
                <a:off x="1524" y="2731"/>
                <a:ext cx="7"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93" name="Line 145"/>
              <p:cNvSpPr/>
              <p:nvPr/>
            </p:nvSpPr>
            <p:spPr>
              <a:xfrm>
                <a:off x="1524" y="2731"/>
                <a:ext cx="1" cy="182"/>
              </a:xfrm>
              <a:prstGeom prst="line">
                <a:avLst/>
              </a:prstGeom>
              <a:ln w="0" cap="flat" cmpd="sng">
                <a:solidFill>
                  <a:srgbClr val="000000"/>
                </a:solidFill>
                <a:prstDash val="solid"/>
                <a:round/>
                <a:headEnd type="none" w="med" len="med"/>
                <a:tailEnd type="none" w="med" len="med"/>
              </a:ln>
            </p:spPr>
          </p:sp>
          <p:sp>
            <p:nvSpPr>
              <p:cNvPr id="100494" name="Rectangle 146"/>
              <p:cNvSpPr/>
              <p:nvPr/>
            </p:nvSpPr>
            <p:spPr>
              <a:xfrm>
                <a:off x="1955" y="2731"/>
                <a:ext cx="7"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95" name="Line 147"/>
              <p:cNvSpPr/>
              <p:nvPr/>
            </p:nvSpPr>
            <p:spPr>
              <a:xfrm>
                <a:off x="1955" y="2731"/>
                <a:ext cx="1" cy="182"/>
              </a:xfrm>
              <a:prstGeom prst="line">
                <a:avLst/>
              </a:prstGeom>
              <a:ln w="0" cap="flat" cmpd="sng">
                <a:solidFill>
                  <a:srgbClr val="000000"/>
                </a:solidFill>
                <a:prstDash val="solid"/>
                <a:round/>
                <a:headEnd type="none" w="med" len="med"/>
                <a:tailEnd type="none" w="med" len="med"/>
              </a:ln>
            </p:spPr>
          </p:sp>
          <p:sp>
            <p:nvSpPr>
              <p:cNvPr id="100496" name="Rectangle 148"/>
              <p:cNvSpPr/>
              <p:nvPr/>
            </p:nvSpPr>
            <p:spPr>
              <a:xfrm>
                <a:off x="1524"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97" name="Line 149"/>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0498" name="Line 150"/>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0499" name="Rectangle 151"/>
              <p:cNvSpPr/>
              <p:nvPr/>
            </p:nvSpPr>
            <p:spPr>
              <a:xfrm>
                <a:off x="1524"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00" name="Line 152"/>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0501" name="Line 153"/>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0502" name="Rectangle 154"/>
              <p:cNvSpPr/>
              <p:nvPr/>
            </p:nvSpPr>
            <p:spPr>
              <a:xfrm>
                <a:off x="1531" y="2913"/>
                <a:ext cx="424"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03" name="Line 155"/>
              <p:cNvSpPr/>
              <p:nvPr/>
            </p:nvSpPr>
            <p:spPr>
              <a:xfrm>
                <a:off x="1531" y="2913"/>
                <a:ext cx="424" cy="1"/>
              </a:xfrm>
              <a:prstGeom prst="line">
                <a:avLst/>
              </a:prstGeom>
              <a:ln w="0" cap="flat" cmpd="sng">
                <a:solidFill>
                  <a:srgbClr val="000000"/>
                </a:solidFill>
                <a:prstDash val="solid"/>
                <a:round/>
                <a:headEnd type="none" w="med" len="med"/>
                <a:tailEnd type="none" w="med" len="med"/>
              </a:ln>
            </p:spPr>
          </p:sp>
          <p:sp>
            <p:nvSpPr>
              <p:cNvPr id="100504" name="Rectangle 156"/>
              <p:cNvSpPr/>
              <p:nvPr/>
            </p:nvSpPr>
            <p:spPr>
              <a:xfrm>
                <a:off x="1955"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05" name="Line 157"/>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0506" name="Line 158"/>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0507" name="Rectangle 159"/>
              <p:cNvSpPr/>
              <p:nvPr/>
            </p:nvSpPr>
            <p:spPr>
              <a:xfrm>
                <a:off x="1955"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08" name="Line 160"/>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0509" name="Line 161"/>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0510" name="Rectangle 162"/>
              <p:cNvSpPr/>
              <p:nvPr/>
            </p:nvSpPr>
            <p:spPr>
              <a:xfrm>
                <a:off x="1962" y="2744"/>
                <a:ext cx="92"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11" name="Rectangle 163"/>
              <p:cNvSpPr/>
              <p:nvPr/>
            </p:nvSpPr>
            <p:spPr>
              <a:xfrm>
                <a:off x="1995" y="2717"/>
                <a:ext cx="545"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兄弟结点</a:t>
                </a:r>
                <a:endParaRPr lang="zh-CN" altLang="en-US" sz="3200" b="1" dirty="0">
                  <a:latin typeface="Arial" panose="020B0604020202020204" pitchFamily="34" charset="0"/>
                  <a:ea typeface="宋体" panose="02010600030101010101" pitchFamily="2" charset="-122"/>
                </a:endParaRPr>
              </a:p>
            </p:txBody>
          </p:sp>
          <p:sp>
            <p:nvSpPr>
              <p:cNvPr id="100512" name="Rectangle 164"/>
              <p:cNvSpPr/>
              <p:nvPr/>
            </p:nvSpPr>
            <p:spPr>
              <a:xfrm>
                <a:off x="2708" y="2744"/>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13" name="Rectangle 165"/>
              <p:cNvSpPr/>
              <p:nvPr/>
            </p:nvSpPr>
            <p:spPr>
              <a:xfrm>
                <a:off x="2770" y="2752"/>
                <a:ext cx="110"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100514" name="Rectangle 166"/>
              <p:cNvSpPr/>
              <p:nvPr/>
            </p:nvSpPr>
            <p:spPr>
              <a:xfrm>
                <a:off x="2916" y="2744"/>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15" name="Rectangle 167"/>
              <p:cNvSpPr/>
              <p:nvPr/>
            </p:nvSpPr>
            <p:spPr>
              <a:xfrm>
                <a:off x="2993" y="2752"/>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5</a:t>
                </a:r>
                <a:endParaRPr lang="zh-CN" altLang="en-US" sz="2400" b="1" dirty="0">
                  <a:latin typeface="Arial" panose="020B0604020202020204" pitchFamily="34" charset="0"/>
                  <a:ea typeface="宋体" panose="02010600030101010101" pitchFamily="2" charset="-122"/>
                </a:endParaRPr>
              </a:p>
            </p:txBody>
          </p:sp>
          <p:sp>
            <p:nvSpPr>
              <p:cNvPr id="100516" name="Rectangle 169"/>
              <p:cNvSpPr/>
              <p:nvPr/>
            </p:nvSpPr>
            <p:spPr>
              <a:xfrm>
                <a:off x="2909"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17" name="Line 170"/>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0518" name="Line 171"/>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0519" name="Rectangle 172"/>
              <p:cNvSpPr/>
              <p:nvPr/>
            </p:nvSpPr>
            <p:spPr>
              <a:xfrm>
                <a:off x="2909"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20" name="Line 173"/>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0521" name="Line 174"/>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0522" name="Rectangle 175"/>
              <p:cNvSpPr/>
              <p:nvPr/>
            </p:nvSpPr>
            <p:spPr>
              <a:xfrm>
                <a:off x="2916" y="2724"/>
                <a:ext cx="420"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23" name="Line 176"/>
              <p:cNvSpPr/>
              <p:nvPr/>
            </p:nvSpPr>
            <p:spPr>
              <a:xfrm>
                <a:off x="2916" y="2724"/>
                <a:ext cx="420" cy="1"/>
              </a:xfrm>
              <a:prstGeom prst="line">
                <a:avLst/>
              </a:prstGeom>
              <a:ln w="0" cap="flat" cmpd="sng">
                <a:solidFill>
                  <a:srgbClr val="000000"/>
                </a:solidFill>
                <a:prstDash val="solid"/>
                <a:round/>
                <a:headEnd type="none" w="med" len="med"/>
                <a:tailEnd type="none" w="med" len="med"/>
              </a:ln>
            </p:spPr>
          </p:sp>
          <p:sp>
            <p:nvSpPr>
              <p:cNvPr id="100524" name="Rectangle 177"/>
              <p:cNvSpPr/>
              <p:nvPr/>
            </p:nvSpPr>
            <p:spPr>
              <a:xfrm>
                <a:off x="3336"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25" name="Line 178"/>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0526" name="Line 179"/>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0527" name="Rectangle 180"/>
              <p:cNvSpPr/>
              <p:nvPr/>
            </p:nvSpPr>
            <p:spPr>
              <a:xfrm>
                <a:off x="3336"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28" name="Line 181"/>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0529" name="Line 182"/>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0530" name="Rectangle 183"/>
              <p:cNvSpPr/>
              <p:nvPr/>
            </p:nvSpPr>
            <p:spPr>
              <a:xfrm>
                <a:off x="2909" y="2731"/>
                <a:ext cx="7"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31" name="Line 184"/>
              <p:cNvSpPr/>
              <p:nvPr/>
            </p:nvSpPr>
            <p:spPr>
              <a:xfrm>
                <a:off x="2909" y="2731"/>
                <a:ext cx="1" cy="182"/>
              </a:xfrm>
              <a:prstGeom prst="line">
                <a:avLst/>
              </a:prstGeom>
              <a:ln w="0" cap="flat" cmpd="sng">
                <a:solidFill>
                  <a:srgbClr val="000000"/>
                </a:solidFill>
                <a:prstDash val="solid"/>
                <a:round/>
                <a:headEnd type="none" w="med" len="med"/>
                <a:tailEnd type="none" w="med" len="med"/>
              </a:ln>
            </p:spPr>
          </p:sp>
          <p:sp>
            <p:nvSpPr>
              <p:cNvPr id="100532" name="Rectangle 185"/>
              <p:cNvSpPr/>
              <p:nvPr/>
            </p:nvSpPr>
            <p:spPr>
              <a:xfrm>
                <a:off x="3336" y="2731"/>
                <a:ext cx="7"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33" name="Line 186"/>
              <p:cNvSpPr/>
              <p:nvPr/>
            </p:nvSpPr>
            <p:spPr>
              <a:xfrm>
                <a:off x="3336" y="2731"/>
                <a:ext cx="1" cy="182"/>
              </a:xfrm>
              <a:prstGeom prst="line">
                <a:avLst/>
              </a:prstGeom>
              <a:ln w="0" cap="flat" cmpd="sng">
                <a:solidFill>
                  <a:srgbClr val="000000"/>
                </a:solidFill>
                <a:prstDash val="solid"/>
                <a:round/>
                <a:headEnd type="none" w="med" len="med"/>
                <a:tailEnd type="none" w="med" len="med"/>
              </a:ln>
            </p:spPr>
          </p:sp>
          <p:sp>
            <p:nvSpPr>
              <p:cNvPr id="100534" name="Rectangle 187"/>
              <p:cNvSpPr/>
              <p:nvPr/>
            </p:nvSpPr>
            <p:spPr>
              <a:xfrm>
                <a:off x="2909"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35" name="Line 188"/>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0536" name="Line 189"/>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0537" name="Rectangle 190"/>
              <p:cNvSpPr/>
              <p:nvPr/>
            </p:nvSpPr>
            <p:spPr>
              <a:xfrm>
                <a:off x="2909"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38" name="Line 191"/>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0539" name="Line 192"/>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0540" name="Rectangle 193"/>
              <p:cNvSpPr/>
              <p:nvPr/>
            </p:nvSpPr>
            <p:spPr>
              <a:xfrm>
                <a:off x="2916" y="2913"/>
                <a:ext cx="420"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41" name="Line 194"/>
              <p:cNvSpPr/>
              <p:nvPr/>
            </p:nvSpPr>
            <p:spPr>
              <a:xfrm>
                <a:off x="2916" y="2913"/>
                <a:ext cx="420" cy="1"/>
              </a:xfrm>
              <a:prstGeom prst="line">
                <a:avLst/>
              </a:prstGeom>
              <a:ln w="0" cap="flat" cmpd="sng">
                <a:solidFill>
                  <a:srgbClr val="000000"/>
                </a:solidFill>
                <a:prstDash val="solid"/>
                <a:round/>
                <a:headEnd type="none" w="med" len="med"/>
                <a:tailEnd type="none" w="med" len="med"/>
              </a:ln>
            </p:spPr>
          </p:sp>
          <p:sp>
            <p:nvSpPr>
              <p:cNvPr id="100542" name="Rectangle 195"/>
              <p:cNvSpPr/>
              <p:nvPr/>
            </p:nvSpPr>
            <p:spPr>
              <a:xfrm>
                <a:off x="3336"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43" name="Line 196"/>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0544" name="Line 197"/>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0545" name="Rectangle 198"/>
              <p:cNvSpPr/>
              <p:nvPr/>
            </p:nvSpPr>
            <p:spPr>
              <a:xfrm>
                <a:off x="3336"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46" name="Line 199"/>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0547" name="Line 200"/>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0548" name="Rectangle 201"/>
              <p:cNvSpPr/>
              <p:nvPr/>
            </p:nvSpPr>
            <p:spPr>
              <a:xfrm>
                <a:off x="1524" y="2992"/>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49" name="Rectangle 202"/>
              <p:cNvSpPr/>
              <p:nvPr/>
            </p:nvSpPr>
            <p:spPr>
              <a:xfrm>
                <a:off x="1586" y="3001"/>
                <a:ext cx="409"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叶结点</a:t>
                </a:r>
                <a:endParaRPr lang="zh-CN" altLang="en-US" sz="3200" b="1" dirty="0">
                  <a:latin typeface="Arial" panose="020B0604020202020204" pitchFamily="34" charset="0"/>
                  <a:ea typeface="宋体" panose="02010600030101010101" pitchFamily="2" charset="-122"/>
                </a:endParaRPr>
              </a:p>
            </p:txBody>
          </p:sp>
          <p:sp>
            <p:nvSpPr>
              <p:cNvPr id="100550" name="Rectangle 203"/>
              <p:cNvSpPr/>
              <p:nvPr/>
            </p:nvSpPr>
            <p:spPr>
              <a:xfrm>
                <a:off x="2003" y="2992"/>
                <a:ext cx="398"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51" name="Rectangle 204"/>
              <p:cNvSpPr/>
              <p:nvPr/>
            </p:nvSpPr>
            <p:spPr>
              <a:xfrm>
                <a:off x="2868" y="3001"/>
                <a:ext cx="409"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叶结点</a:t>
                </a:r>
                <a:endParaRPr lang="zh-CN" altLang="en-US" sz="3200" b="1" dirty="0">
                  <a:latin typeface="Arial" panose="020B0604020202020204" pitchFamily="34" charset="0"/>
                  <a:ea typeface="宋体" panose="02010600030101010101" pitchFamily="2" charset="-122"/>
                </a:endParaRPr>
              </a:p>
            </p:txBody>
          </p:sp>
        </p:grpSp>
        <p:sp>
          <p:nvSpPr>
            <p:cNvPr id="100552" name="Rectangle 206"/>
            <p:cNvSpPr/>
            <p:nvPr/>
          </p:nvSpPr>
          <p:spPr>
            <a:xfrm>
              <a:off x="2445" y="3428"/>
              <a:ext cx="0" cy="184"/>
            </a:xfrm>
            <a:prstGeom prst="rect">
              <a:avLst/>
            </a:prstGeom>
            <a:noFill/>
            <a:ln w="9525">
              <a:noFill/>
            </a:ln>
          </p:spPr>
          <p:txBody>
            <a:bodyPr wrap="none" lIns="0" tIns="0" rIns="0" bIns="0" anchor="t">
              <a:spAutoFit/>
            </a:bodyPr>
            <a:p>
              <a:endParaRPr lang="zh-CN" altLang="zh-CN" sz="2400" b="1" dirty="0">
                <a:latin typeface="Arial" panose="020B0604020202020204" pitchFamily="34" charset="0"/>
                <a:ea typeface="宋体" panose="02010600030101010101" pitchFamily="2" charset="-122"/>
              </a:endParaRPr>
            </a:p>
          </p:txBody>
        </p:sp>
        <p:sp>
          <p:nvSpPr>
            <p:cNvPr id="100553" name="Line 207"/>
            <p:cNvSpPr/>
            <p:nvPr/>
          </p:nvSpPr>
          <p:spPr>
            <a:xfrm>
              <a:off x="3072" y="1491"/>
              <a:ext cx="1" cy="237"/>
            </a:xfrm>
            <a:prstGeom prst="line">
              <a:avLst/>
            </a:prstGeom>
            <a:ln w="17463" cap="flat" cmpd="sng">
              <a:solidFill>
                <a:srgbClr val="000000"/>
              </a:solidFill>
              <a:prstDash val="solid"/>
              <a:round/>
              <a:headEnd type="none" w="med" len="med"/>
              <a:tailEnd type="none" w="med" len="med"/>
            </a:ln>
          </p:spPr>
        </p:sp>
        <p:sp>
          <p:nvSpPr>
            <p:cNvPr id="100554" name="Freeform 208"/>
            <p:cNvSpPr/>
            <p:nvPr/>
          </p:nvSpPr>
          <p:spPr>
            <a:xfrm>
              <a:off x="2352" y="1722"/>
              <a:ext cx="1534" cy="6"/>
            </a:xfrm>
            <a:custGeom>
              <a:avLst/>
              <a:gdLst/>
              <a:ahLst/>
              <a:cxnLst>
                <a:cxn ang="0">
                  <a:pos x="0" y="6"/>
                </a:cxn>
                <a:cxn ang="0">
                  <a:pos x="1534" y="0"/>
                </a:cxn>
              </a:cxnLst>
              <a:pathLst>
                <a:path w="1534" h="6">
                  <a:moveTo>
                    <a:pt x="0" y="6"/>
                  </a:moveTo>
                  <a:lnTo>
                    <a:pt x="1534" y="0"/>
                  </a:lnTo>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a:p>
          </p:txBody>
        </p:sp>
        <p:grpSp>
          <p:nvGrpSpPr>
            <p:cNvPr id="100555" name="Group 211"/>
            <p:cNvGrpSpPr/>
            <p:nvPr/>
          </p:nvGrpSpPr>
          <p:grpSpPr>
            <a:xfrm>
              <a:off x="3810" y="1728"/>
              <a:ext cx="121" cy="303"/>
              <a:chOff x="3866" y="1960"/>
              <a:chExt cx="121" cy="303"/>
            </a:xfrm>
          </p:grpSpPr>
          <p:sp>
            <p:nvSpPr>
              <p:cNvPr id="100556" name="Line 209"/>
              <p:cNvSpPr/>
              <p:nvPr/>
            </p:nvSpPr>
            <p:spPr>
              <a:xfrm>
                <a:off x="3924" y="1960"/>
                <a:ext cx="4" cy="194"/>
              </a:xfrm>
              <a:prstGeom prst="line">
                <a:avLst/>
              </a:prstGeom>
              <a:ln w="17463" cap="flat" cmpd="sng">
                <a:solidFill>
                  <a:srgbClr val="000000"/>
                </a:solidFill>
                <a:prstDash val="solid"/>
                <a:round/>
                <a:headEnd type="none" w="med" len="med"/>
                <a:tailEnd type="none" w="med" len="med"/>
              </a:ln>
            </p:spPr>
          </p:sp>
          <p:sp>
            <p:nvSpPr>
              <p:cNvPr id="100557" name="Freeform 210"/>
              <p:cNvSpPr/>
              <p:nvPr/>
            </p:nvSpPr>
            <p:spPr>
              <a:xfrm>
                <a:off x="3866" y="2146"/>
                <a:ext cx="121" cy="117"/>
              </a:xfrm>
              <a:custGeom>
                <a:avLst/>
                <a:gdLst/>
                <a:ahLst/>
                <a:cxnLst>
                  <a:cxn ang="0">
                    <a:pos x="0" y="0"/>
                  </a:cxn>
                  <a:cxn ang="0">
                    <a:pos x="62" y="117"/>
                  </a:cxn>
                  <a:cxn ang="0">
                    <a:pos x="121" y="0"/>
                  </a:cxn>
                  <a:cxn ang="0">
                    <a:pos x="0" y="0"/>
                  </a:cxn>
                </a:cxnLst>
                <a:pathLst>
                  <a:path w="121" h="117">
                    <a:moveTo>
                      <a:pt x="0" y="0"/>
                    </a:moveTo>
                    <a:lnTo>
                      <a:pt x="62" y="117"/>
                    </a:lnTo>
                    <a:lnTo>
                      <a:pt x="121" y="0"/>
                    </a:lnTo>
                    <a:lnTo>
                      <a:pt x="0" y="0"/>
                    </a:lnTo>
                    <a:close/>
                  </a:path>
                </a:pathLst>
              </a:custGeom>
              <a:solidFill>
                <a:srgbClr val="000000"/>
              </a:solidFill>
              <a:ln w="9525">
                <a:noFill/>
              </a:ln>
            </p:spPr>
            <p:txBody>
              <a:bodyPr/>
              <a:p>
                <a:endParaRPr lang="zh-CN" altLang="en-US"/>
              </a:p>
            </p:txBody>
          </p:sp>
        </p:grpSp>
        <p:grpSp>
          <p:nvGrpSpPr>
            <p:cNvPr id="100558" name="Group 214"/>
            <p:cNvGrpSpPr/>
            <p:nvPr/>
          </p:nvGrpSpPr>
          <p:grpSpPr>
            <a:xfrm>
              <a:off x="2290" y="1728"/>
              <a:ext cx="121" cy="303"/>
              <a:chOff x="2346" y="1960"/>
              <a:chExt cx="121" cy="303"/>
            </a:xfrm>
          </p:grpSpPr>
          <p:sp>
            <p:nvSpPr>
              <p:cNvPr id="100559" name="Line 212"/>
              <p:cNvSpPr/>
              <p:nvPr/>
            </p:nvSpPr>
            <p:spPr>
              <a:xfrm>
                <a:off x="2408" y="1960"/>
                <a:ext cx="1" cy="194"/>
              </a:xfrm>
              <a:prstGeom prst="line">
                <a:avLst/>
              </a:prstGeom>
              <a:ln w="17463" cap="flat" cmpd="sng">
                <a:solidFill>
                  <a:srgbClr val="000000"/>
                </a:solidFill>
                <a:prstDash val="solid"/>
                <a:round/>
                <a:headEnd type="none" w="med" len="med"/>
                <a:tailEnd type="none" w="med" len="med"/>
              </a:ln>
            </p:spPr>
          </p:sp>
          <p:sp>
            <p:nvSpPr>
              <p:cNvPr id="100560" name="Freeform 213"/>
              <p:cNvSpPr/>
              <p:nvPr/>
            </p:nvSpPr>
            <p:spPr>
              <a:xfrm>
                <a:off x="2346" y="2146"/>
                <a:ext cx="121" cy="117"/>
              </a:xfrm>
              <a:custGeom>
                <a:avLst/>
                <a:gdLst/>
                <a:ahLst/>
                <a:cxnLst>
                  <a:cxn ang="0">
                    <a:pos x="0" y="0"/>
                  </a:cxn>
                  <a:cxn ang="0">
                    <a:pos x="62" y="117"/>
                  </a:cxn>
                  <a:cxn ang="0">
                    <a:pos x="121" y="0"/>
                  </a:cxn>
                  <a:cxn ang="0">
                    <a:pos x="0" y="0"/>
                  </a:cxn>
                </a:cxnLst>
                <a:pathLst>
                  <a:path w="121" h="117">
                    <a:moveTo>
                      <a:pt x="0" y="0"/>
                    </a:moveTo>
                    <a:lnTo>
                      <a:pt x="62" y="117"/>
                    </a:lnTo>
                    <a:lnTo>
                      <a:pt x="121" y="0"/>
                    </a:lnTo>
                    <a:lnTo>
                      <a:pt x="0" y="0"/>
                    </a:lnTo>
                    <a:close/>
                  </a:path>
                </a:pathLst>
              </a:custGeom>
              <a:solidFill>
                <a:srgbClr val="000000"/>
              </a:solidFill>
              <a:ln w="9525">
                <a:noFill/>
              </a:ln>
            </p:spPr>
            <p:txBody>
              <a:bodyPr/>
              <a:p>
                <a:endParaRPr lang="zh-CN" altLang="en-US"/>
              </a:p>
            </p:txBody>
          </p:sp>
        </p:grpSp>
        <p:sp>
          <p:nvSpPr>
            <p:cNvPr id="100561" name="Line 215"/>
            <p:cNvSpPr/>
            <p:nvPr/>
          </p:nvSpPr>
          <p:spPr>
            <a:xfrm>
              <a:off x="2400" y="2211"/>
              <a:ext cx="1" cy="237"/>
            </a:xfrm>
            <a:prstGeom prst="line">
              <a:avLst/>
            </a:prstGeom>
            <a:ln w="17463" cap="flat" cmpd="sng">
              <a:solidFill>
                <a:srgbClr val="000000"/>
              </a:solidFill>
              <a:prstDash val="solid"/>
              <a:round/>
              <a:headEnd type="none" w="med" len="med"/>
              <a:tailEnd type="none" w="med" len="med"/>
            </a:ln>
          </p:spPr>
        </p:sp>
        <p:sp>
          <p:nvSpPr>
            <p:cNvPr id="100562" name="Line 216"/>
            <p:cNvSpPr/>
            <p:nvPr/>
          </p:nvSpPr>
          <p:spPr>
            <a:xfrm>
              <a:off x="1680" y="2448"/>
              <a:ext cx="1520" cy="1"/>
            </a:xfrm>
            <a:prstGeom prst="line">
              <a:avLst/>
            </a:prstGeom>
            <a:ln w="17463" cap="flat" cmpd="sng">
              <a:solidFill>
                <a:srgbClr val="000000"/>
              </a:solidFill>
              <a:prstDash val="solid"/>
              <a:round/>
              <a:headEnd type="none" w="med" len="med"/>
              <a:tailEnd type="none" w="med" len="med"/>
            </a:ln>
          </p:spPr>
        </p:sp>
        <p:grpSp>
          <p:nvGrpSpPr>
            <p:cNvPr id="100563" name="Group 219"/>
            <p:cNvGrpSpPr/>
            <p:nvPr/>
          </p:nvGrpSpPr>
          <p:grpSpPr>
            <a:xfrm>
              <a:off x="3138" y="2448"/>
              <a:ext cx="121" cy="303"/>
              <a:chOff x="3146" y="2676"/>
              <a:chExt cx="121" cy="303"/>
            </a:xfrm>
          </p:grpSpPr>
          <p:sp>
            <p:nvSpPr>
              <p:cNvPr id="100564" name="Line 217"/>
              <p:cNvSpPr/>
              <p:nvPr/>
            </p:nvSpPr>
            <p:spPr>
              <a:xfrm>
                <a:off x="3208" y="2676"/>
                <a:ext cx="1" cy="194"/>
              </a:xfrm>
              <a:prstGeom prst="line">
                <a:avLst/>
              </a:prstGeom>
              <a:ln w="17463" cap="flat" cmpd="sng">
                <a:solidFill>
                  <a:srgbClr val="000000"/>
                </a:solidFill>
                <a:prstDash val="solid"/>
                <a:round/>
                <a:headEnd type="none" w="med" len="med"/>
                <a:tailEnd type="none" w="med" len="med"/>
              </a:ln>
            </p:spPr>
          </p:sp>
          <p:sp>
            <p:nvSpPr>
              <p:cNvPr id="100565" name="Freeform 218"/>
              <p:cNvSpPr/>
              <p:nvPr/>
            </p:nvSpPr>
            <p:spPr>
              <a:xfrm>
                <a:off x="3146" y="2862"/>
                <a:ext cx="121" cy="117"/>
              </a:xfrm>
              <a:custGeom>
                <a:avLst/>
                <a:gdLst/>
                <a:ahLst/>
                <a:cxnLst>
                  <a:cxn ang="0">
                    <a:pos x="0" y="0"/>
                  </a:cxn>
                  <a:cxn ang="0">
                    <a:pos x="62" y="117"/>
                  </a:cxn>
                  <a:cxn ang="0">
                    <a:pos x="121" y="0"/>
                  </a:cxn>
                  <a:cxn ang="0">
                    <a:pos x="0" y="0"/>
                  </a:cxn>
                </a:cxnLst>
                <a:pathLst>
                  <a:path w="121" h="117">
                    <a:moveTo>
                      <a:pt x="0" y="0"/>
                    </a:moveTo>
                    <a:lnTo>
                      <a:pt x="62" y="117"/>
                    </a:lnTo>
                    <a:lnTo>
                      <a:pt x="121" y="0"/>
                    </a:lnTo>
                    <a:lnTo>
                      <a:pt x="0" y="0"/>
                    </a:lnTo>
                    <a:close/>
                  </a:path>
                </a:pathLst>
              </a:custGeom>
              <a:solidFill>
                <a:srgbClr val="000000"/>
              </a:solidFill>
              <a:ln w="9525">
                <a:noFill/>
              </a:ln>
            </p:spPr>
            <p:txBody>
              <a:bodyPr/>
              <a:p>
                <a:endParaRPr lang="zh-CN" altLang="en-US"/>
              </a:p>
            </p:txBody>
          </p:sp>
        </p:grpSp>
        <p:grpSp>
          <p:nvGrpSpPr>
            <p:cNvPr id="100566" name="Group 222"/>
            <p:cNvGrpSpPr/>
            <p:nvPr/>
          </p:nvGrpSpPr>
          <p:grpSpPr>
            <a:xfrm>
              <a:off x="1618" y="2448"/>
              <a:ext cx="121" cy="303"/>
              <a:chOff x="1626" y="2676"/>
              <a:chExt cx="121" cy="303"/>
            </a:xfrm>
          </p:grpSpPr>
          <p:sp>
            <p:nvSpPr>
              <p:cNvPr id="100567" name="Line 220"/>
              <p:cNvSpPr/>
              <p:nvPr/>
            </p:nvSpPr>
            <p:spPr>
              <a:xfrm>
                <a:off x="1688" y="2676"/>
                <a:ext cx="1" cy="194"/>
              </a:xfrm>
              <a:prstGeom prst="line">
                <a:avLst/>
              </a:prstGeom>
              <a:ln w="17463" cap="flat" cmpd="sng">
                <a:solidFill>
                  <a:srgbClr val="000000"/>
                </a:solidFill>
                <a:prstDash val="solid"/>
                <a:round/>
                <a:headEnd type="none" w="med" len="med"/>
                <a:tailEnd type="none" w="med" len="med"/>
              </a:ln>
            </p:spPr>
          </p:sp>
          <p:sp>
            <p:nvSpPr>
              <p:cNvPr id="100568" name="Freeform 221"/>
              <p:cNvSpPr/>
              <p:nvPr/>
            </p:nvSpPr>
            <p:spPr>
              <a:xfrm>
                <a:off x="1626" y="2862"/>
                <a:ext cx="121" cy="117"/>
              </a:xfrm>
              <a:custGeom>
                <a:avLst/>
                <a:gdLst/>
                <a:ahLst/>
                <a:cxnLst>
                  <a:cxn ang="0">
                    <a:pos x="0" y="0"/>
                  </a:cxn>
                  <a:cxn ang="0">
                    <a:pos x="62" y="117"/>
                  </a:cxn>
                  <a:cxn ang="0">
                    <a:pos x="121" y="0"/>
                  </a:cxn>
                  <a:cxn ang="0">
                    <a:pos x="0" y="0"/>
                  </a:cxn>
                </a:cxnLst>
                <a:pathLst>
                  <a:path w="121" h="117">
                    <a:moveTo>
                      <a:pt x="0" y="0"/>
                    </a:moveTo>
                    <a:lnTo>
                      <a:pt x="62" y="117"/>
                    </a:lnTo>
                    <a:lnTo>
                      <a:pt x="121" y="0"/>
                    </a:lnTo>
                    <a:lnTo>
                      <a:pt x="0" y="0"/>
                    </a:lnTo>
                    <a:close/>
                  </a:path>
                </a:pathLst>
              </a:custGeom>
              <a:solidFill>
                <a:srgbClr val="000000"/>
              </a:solidFill>
              <a:ln w="9525">
                <a:noFill/>
              </a:ln>
            </p:spPr>
            <p:txBody>
              <a:bodyPr/>
              <a:p>
                <a:endParaRPr lang="zh-CN" altLang="en-US"/>
              </a:p>
            </p:txBody>
          </p:sp>
        </p:grpSp>
      </p:grpSp>
      <p:sp>
        <p:nvSpPr>
          <p:cNvPr id="100569" name="Text Box 224"/>
          <p:cNvSpPr txBox="1"/>
          <p:nvPr/>
        </p:nvSpPr>
        <p:spPr>
          <a:xfrm>
            <a:off x="3203575" y="5589588"/>
            <a:ext cx="2957513" cy="369887"/>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1.9  </a:t>
            </a:r>
            <a:r>
              <a:rPr lang="zh-CN" altLang="en-US" b="1" dirty="0">
                <a:latin typeface="Arial" panose="020B0604020202020204" pitchFamily="34" charset="0"/>
                <a:ea typeface="宋体" panose="02010600030101010101" pitchFamily="2" charset="-122"/>
              </a:rPr>
              <a:t>一个层次模型的示例</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p:nvPr>
        </p:nvSpPr>
        <p:spPr/>
        <p:txBody>
          <a:bodyPr vert="horz" wrap="square" lIns="91440" tIns="45720" rIns="91440" bIns="45720" anchor="ctr"/>
          <a:p>
            <a:pPr eaLnBrk="1" hangingPunct="1"/>
            <a:r>
              <a:rPr lang="zh-CN" altLang="en-US" sz="3600" dirty="0"/>
              <a:t>层次模型的数据结构（续）</a:t>
            </a:r>
            <a:endParaRPr lang="en-US" altLang="zh-CN" sz="3600" dirty="0"/>
          </a:p>
        </p:txBody>
      </p:sp>
      <p:sp>
        <p:nvSpPr>
          <p:cNvPr id="101378" name="Rectangle 3"/>
          <p:cNvSpPr>
            <a:spLocks noGrp="1"/>
          </p:cNvSpPr>
          <p:nvPr>
            <p:ph idx="1"/>
          </p:nvPr>
        </p:nvSpPr>
        <p:spPr>
          <a:xfrm>
            <a:off x="228600" y="1412875"/>
            <a:ext cx="8763000" cy="4191000"/>
          </a:xfrm>
        </p:spPr>
        <p:txBody>
          <a:bodyPr vert="horz" wrap="square" lIns="91440" tIns="45720" rIns="91440" bIns="45720" anchor="t"/>
          <a:p>
            <a:pPr algn="just" eaLnBrk="1" hangingPunct="1"/>
            <a:r>
              <a:rPr lang="zh-CN" altLang="en-US" dirty="0"/>
              <a:t>层次模型的特点：</a:t>
            </a:r>
            <a:endParaRPr lang="zh-CN" altLang="en-US" dirty="0"/>
          </a:p>
          <a:p>
            <a:pPr lvl="1" algn="just" eaLnBrk="1" hangingPunct="1">
              <a:lnSpc>
                <a:spcPct val="160000"/>
              </a:lnSpc>
            </a:pPr>
            <a:r>
              <a:rPr lang="zh-CN" altLang="en-US" dirty="0"/>
              <a:t>结点的双亲是唯一的</a:t>
            </a:r>
            <a:endParaRPr lang="zh-CN" altLang="en-US" dirty="0"/>
          </a:p>
          <a:p>
            <a:pPr lvl="1" algn="just" eaLnBrk="1" hangingPunct="1">
              <a:lnSpc>
                <a:spcPct val="160000"/>
              </a:lnSpc>
            </a:pPr>
            <a:r>
              <a:rPr lang="zh-CN" altLang="en-US" dirty="0"/>
              <a:t>只能直接处理一对多的实体联系</a:t>
            </a:r>
            <a:endParaRPr lang="zh-CN" altLang="en-US" dirty="0"/>
          </a:p>
          <a:p>
            <a:pPr lvl="1" algn="just" eaLnBrk="1" hangingPunct="1">
              <a:lnSpc>
                <a:spcPct val="160000"/>
              </a:lnSpc>
            </a:pPr>
            <a:r>
              <a:rPr lang="zh-CN" altLang="en-US" dirty="0"/>
              <a:t>每个记录类型可以定义一个排序字段，也称为码字段</a:t>
            </a:r>
            <a:endParaRPr lang="zh-CN" altLang="en-US" dirty="0"/>
          </a:p>
          <a:p>
            <a:pPr lvl="1" algn="just" eaLnBrk="1" hangingPunct="1">
              <a:lnSpc>
                <a:spcPct val="160000"/>
              </a:lnSpc>
            </a:pPr>
            <a:r>
              <a:rPr lang="zh-CN" altLang="en-US" dirty="0"/>
              <a:t>任何记录值只有按其路径查看时，才能显出它的全部意义</a:t>
            </a:r>
            <a:endParaRPr lang="zh-CN" altLang="en-US" dirty="0"/>
          </a:p>
          <a:p>
            <a:pPr lvl="1" algn="just" eaLnBrk="1" hangingPunct="1">
              <a:lnSpc>
                <a:spcPct val="160000"/>
              </a:lnSpc>
            </a:pPr>
            <a:r>
              <a:rPr lang="zh-CN" altLang="en-US" dirty="0"/>
              <a:t>没有一个子女记录值能够脱离双亲记录值而独立存在</a:t>
            </a:r>
            <a:endParaRPr lang="zh-CN" alt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050"/>
          <p:cNvSpPr>
            <a:spLocks noGrp="1"/>
          </p:cNvSpPr>
          <p:nvPr>
            <p:ph type="title"/>
          </p:nvPr>
        </p:nvSpPr>
        <p:spPr/>
        <p:txBody>
          <a:bodyPr vert="horz" wrap="square" lIns="91440" tIns="45720" rIns="91440" bIns="45720" anchor="ctr"/>
          <a:p>
            <a:pPr eaLnBrk="1" hangingPunct="1"/>
            <a:r>
              <a:rPr lang="zh-CN" altLang="en-US" sz="3600" dirty="0"/>
              <a:t>层次模型的数据结构（续）</a:t>
            </a:r>
            <a:endParaRPr lang="en-US" altLang="zh-CN" sz="3600" dirty="0"/>
          </a:p>
        </p:txBody>
      </p:sp>
      <p:sp>
        <p:nvSpPr>
          <p:cNvPr id="102402" name="Rectangle 2051"/>
          <p:cNvSpPr>
            <a:spLocks noGrp="1"/>
          </p:cNvSpPr>
          <p:nvPr>
            <p:ph idx="1"/>
          </p:nvPr>
        </p:nvSpPr>
        <p:spPr>
          <a:xfrm>
            <a:off x="2700338" y="5661025"/>
            <a:ext cx="4330700" cy="376238"/>
          </a:xfrm>
        </p:spPr>
        <p:txBody>
          <a:bodyPr vert="horz" wrap="square" lIns="91440" tIns="45720" rIns="91440" bIns="45720" anchor="t"/>
          <a:p>
            <a:pPr eaLnBrk="1" hangingPunct="1">
              <a:lnSpc>
                <a:spcPct val="90000"/>
              </a:lnSpc>
              <a:buNone/>
            </a:pPr>
            <a:r>
              <a:rPr lang="zh-CN" altLang="en-US" sz="1800" dirty="0"/>
              <a:t>图</a:t>
            </a:r>
            <a:r>
              <a:rPr lang="en-US" altLang="zh-CN" sz="1800" dirty="0"/>
              <a:t>1.10  </a:t>
            </a:r>
            <a:r>
              <a:rPr lang="zh-CN" altLang="en-US" sz="1800" dirty="0"/>
              <a:t>教员学生层次数据库模型 </a:t>
            </a:r>
            <a:endParaRPr lang="zh-CN" altLang="en-US" sz="1800" dirty="0"/>
          </a:p>
        </p:txBody>
      </p:sp>
      <p:pic>
        <p:nvPicPr>
          <p:cNvPr id="102403" name="Picture 2052" descr="117"/>
          <p:cNvPicPr>
            <a:picLocks noChangeAspect="1"/>
          </p:cNvPicPr>
          <p:nvPr/>
        </p:nvPicPr>
        <p:blipFill>
          <a:blip r:embed="rId1"/>
          <a:stretch>
            <a:fillRect/>
          </a:stretch>
        </p:blipFill>
        <p:spPr>
          <a:xfrm>
            <a:off x="971550" y="1989138"/>
            <a:ext cx="6985000" cy="3146425"/>
          </a:xfrm>
          <a:prstGeom prst="rect">
            <a:avLst/>
          </a:prstGeom>
          <a:noFill/>
          <a:ln w="9525">
            <a:noFill/>
          </a:ln>
        </p:spPr>
      </p:pic>
      <p:sp>
        <p:nvSpPr>
          <p:cNvPr id="416775" name="AutoShape 2055"/>
          <p:cNvSpPr/>
          <p:nvPr/>
        </p:nvSpPr>
        <p:spPr>
          <a:xfrm>
            <a:off x="6804025" y="1773238"/>
            <a:ext cx="1706563" cy="503237"/>
          </a:xfrm>
          <a:prstGeom prst="wedgeEllipseCallout">
            <a:avLst>
              <a:gd name="adj1" fmla="val -49347"/>
              <a:gd name="adj2" fmla="val 73028"/>
            </a:avLst>
          </a:prstGeom>
          <a:solidFill>
            <a:srgbClr val="FF9900"/>
          </a:solidFill>
          <a:ln w="25400" cap="flat" cmpd="sng">
            <a:solidFill>
              <a:schemeClr val="tx1"/>
            </a:solidFill>
            <a:prstDash val="solid"/>
            <a:miter/>
            <a:headEnd type="none" w="med" len="med"/>
            <a:tailEnd type="none" w="med" len="med"/>
          </a:ln>
        </p:spPr>
        <p:txBody>
          <a:bodyPr anchor="ctr"/>
          <a:p>
            <a:pPr marL="342900" indent="-342900"/>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根结点</a:t>
            </a:r>
            <a:endParaRPr lang="zh-CN" altLang="en-US" b="1" dirty="0">
              <a:latin typeface="Arial" panose="020B0604020202020204" pitchFamily="34" charset="0"/>
              <a:ea typeface="宋体" panose="02010600030101010101" pitchFamily="2" charset="-122"/>
            </a:endParaRPr>
          </a:p>
        </p:txBody>
      </p:sp>
      <p:sp>
        <p:nvSpPr>
          <p:cNvPr id="416776" name="AutoShape 2056"/>
          <p:cNvSpPr/>
          <p:nvPr/>
        </p:nvSpPr>
        <p:spPr>
          <a:xfrm>
            <a:off x="0" y="1773238"/>
            <a:ext cx="2771775" cy="1582737"/>
          </a:xfrm>
          <a:prstGeom prst="cloudCallout">
            <a:avLst>
              <a:gd name="adj1" fmla="val 25486"/>
              <a:gd name="adj2" fmla="val 49597"/>
            </a:avLst>
          </a:prstGeom>
          <a:solidFill>
            <a:schemeClr val="folHlink"/>
          </a:solidFill>
          <a:ln w="25400" cap="flat" cmpd="sng">
            <a:solidFill>
              <a:schemeClr val="tx1"/>
            </a:solidFill>
            <a:prstDash val="solid"/>
            <a:round/>
            <a:headEnd type="none" w="med" len="med"/>
            <a:tailEnd type="none" w="med" len="med"/>
          </a:ln>
        </p:spPr>
        <p:txBody>
          <a:bodyPr anchor="ctr"/>
          <a:p>
            <a:pPr marL="342900" indent="-342900"/>
            <a:r>
              <a:rPr lang="zh-CN" altLang="en-US" b="1" dirty="0">
                <a:solidFill>
                  <a:srgbClr val="FB33F1"/>
                </a:solidFill>
                <a:latin typeface="Arial" panose="020B0604020202020204" pitchFamily="34" charset="0"/>
                <a:ea typeface="宋体" panose="02010600030101010101" pitchFamily="2" charset="-122"/>
              </a:rPr>
              <a:t>记录型系的子女结点</a:t>
            </a:r>
            <a:endParaRPr lang="zh-CN" altLang="en-US" b="1" dirty="0">
              <a:solidFill>
                <a:srgbClr val="FB33F1"/>
              </a:solidFill>
              <a:latin typeface="Arial" panose="020B0604020202020204" pitchFamily="34" charset="0"/>
              <a:ea typeface="宋体" panose="02010600030101010101" pitchFamily="2" charset="-122"/>
            </a:endParaRPr>
          </a:p>
          <a:p>
            <a:pPr marL="342900" indent="-342900"/>
            <a:r>
              <a:rPr lang="zh-CN" altLang="en-US" b="1" dirty="0">
                <a:solidFill>
                  <a:srgbClr val="FB33F1"/>
                </a:solidFill>
                <a:latin typeface="Arial" panose="020B0604020202020204" pitchFamily="34" charset="0"/>
                <a:ea typeface="宋体" panose="02010600030101010101" pitchFamily="2" charset="-122"/>
              </a:rPr>
              <a:t>记录型教员的双亲结点</a:t>
            </a:r>
            <a:endParaRPr lang="zh-CN" altLang="en-US" b="1" dirty="0">
              <a:solidFill>
                <a:srgbClr val="FB33F1"/>
              </a:solidFill>
              <a:latin typeface="Arial" panose="020B0604020202020204" pitchFamily="34" charset="0"/>
              <a:ea typeface="宋体" panose="02010600030101010101" pitchFamily="2" charset="-122"/>
            </a:endParaRPr>
          </a:p>
        </p:txBody>
      </p:sp>
      <p:sp>
        <p:nvSpPr>
          <p:cNvPr id="416777" name="AutoShape 2057"/>
          <p:cNvSpPr/>
          <p:nvPr/>
        </p:nvSpPr>
        <p:spPr>
          <a:xfrm>
            <a:off x="7812088" y="3068638"/>
            <a:ext cx="1331912" cy="576262"/>
          </a:xfrm>
          <a:prstGeom prst="cloudCallout">
            <a:avLst>
              <a:gd name="adj1" fmla="val -38083"/>
              <a:gd name="adj2" fmla="val 61296"/>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p>
            <a:pPr marL="342900" indent="-342900"/>
            <a:r>
              <a:rPr lang="zh-CN" altLang="en-US" sz="1600" b="1" dirty="0">
                <a:latin typeface="Arial" panose="020B0604020202020204" pitchFamily="34" charset="0"/>
                <a:ea typeface="宋体" panose="02010600030101010101" pitchFamily="2" charset="-122"/>
              </a:rPr>
              <a:t>叶结点</a:t>
            </a:r>
            <a:endParaRPr lang="zh-CN" altLang="en-US" sz="1600" b="1" dirty="0">
              <a:latin typeface="Arial" panose="020B0604020202020204" pitchFamily="34" charset="0"/>
              <a:ea typeface="宋体" panose="02010600030101010101" pitchFamily="2" charset="-122"/>
            </a:endParaRPr>
          </a:p>
        </p:txBody>
      </p:sp>
      <p:sp>
        <p:nvSpPr>
          <p:cNvPr id="416778" name="AutoShape 2058"/>
          <p:cNvSpPr/>
          <p:nvPr/>
        </p:nvSpPr>
        <p:spPr>
          <a:xfrm>
            <a:off x="5867400" y="4581525"/>
            <a:ext cx="1331913" cy="576263"/>
          </a:xfrm>
          <a:prstGeom prst="cloudCallout">
            <a:avLst>
              <a:gd name="adj1" fmla="val -84685"/>
              <a:gd name="adj2" fmla="val 4819"/>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p>
            <a:pPr marL="342900" indent="-342900"/>
            <a:r>
              <a:rPr lang="zh-CN" altLang="en-US" sz="1600" b="1" dirty="0">
                <a:latin typeface="Arial" panose="020B0604020202020204" pitchFamily="34" charset="0"/>
                <a:ea typeface="宋体" panose="02010600030101010101" pitchFamily="2" charset="-122"/>
              </a:rPr>
              <a:t>叶结点</a:t>
            </a:r>
            <a:endParaRPr lang="zh-CN" altLang="en-US" sz="1600" b="1" dirty="0">
              <a:latin typeface="Arial" panose="020B0604020202020204" pitchFamily="34" charset="0"/>
              <a:ea typeface="宋体" panose="02010600030101010101" pitchFamily="2" charset="-122"/>
            </a:endParaRPr>
          </a:p>
        </p:txBody>
      </p:sp>
      <p:sp>
        <p:nvSpPr>
          <p:cNvPr id="416779" name="AutoShape 2059"/>
          <p:cNvSpPr/>
          <p:nvPr/>
        </p:nvSpPr>
        <p:spPr>
          <a:xfrm>
            <a:off x="3851275" y="1125538"/>
            <a:ext cx="914400" cy="914400"/>
          </a:xfrm>
          <a:prstGeom prst="irregularSeal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solidFill>
                  <a:srgbClr val="1005F5"/>
                </a:solidFill>
                <a:latin typeface="Arial" panose="020B0604020202020204" pitchFamily="34" charset="0"/>
                <a:ea typeface="宋体" panose="02010600030101010101" pitchFamily="2" charset="-122"/>
              </a:rPr>
              <a:t>字段</a:t>
            </a:r>
            <a:endParaRPr lang="zh-CN" altLang="en-US" b="1" dirty="0">
              <a:solidFill>
                <a:srgbClr val="1005F5"/>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 calcmode="lin" valueType="num">
                                      <p:cBhvr additive="base">
                                        <p:cTn id="7" dur="500" fill="hold"/>
                                        <p:tgtEl>
                                          <p:spTgt spid="416775"/>
                                        </p:tgtEl>
                                        <p:attrNameLst>
                                          <p:attrName>ppt_x</p:attrName>
                                        </p:attrNameLst>
                                      </p:cBhvr>
                                      <p:tavLst>
                                        <p:tav tm="0">
                                          <p:val>
                                            <p:strVal val="1+#ppt_w/2"/>
                                          </p:val>
                                        </p:tav>
                                        <p:tav tm="100000">
                                          <p:val>
                                            <p:strVal val="#ppt_x"/>
                                          </p:val>
                                        </p:tav>
                                      </p:tavLst>
                                    </p:anim>
                                    <p:anim calcmode="lin" valueType="num">
                                      <p:cBhvr additive="base">
                                        <p:cTn id="8" dur="500" fill="hold"/>
                                        <p:tgtEl>
                                          <p:spTgt spid="4167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16779"/>
                                        </p:tgtEl>
                                        <p:attrNameLst>
                                          <p:attrName>style.visibility</p:attrName>
                                        </p:attrNameLst>
                                      </p:cBhvr>
                                      <p:to>
                                        <p:strVal val="visible"/>
                                      </p:to>
                                    </p:set>
                                    <p:anim calcmode="lin" valueType="num">
                                      <p:cBhvr additive="base">
                                        <p:cTn id="13" dur="500" fill="hold"/>
                                        <p:tgtEl>
                                          <p:spTgt spid="416779"/>
                                        </p:tgtEl>
                                        <p:attrNameLst>
                                          <p:attrName>ppt_x</p:attrName>
                                        </p:attrNameLst>
                                      </p:cBhvr>
                                      <p:tavLst>
                                        <p:tav tm="0">
                                          <p:val>
                                            <p:strVal val="#ppt_x"/>
                                          </p:val>
                                        </p:tav>
                                        <p:tav tm="100000">
                                          <p:val>
                                            <p:strVal val="#ppt_x"/>
                                          </p:val>
                                        </p:tav>
                                      </p:tavLst>
                                    </p:anim>
                                    <p:anim calcmode="lin" valueType="num">
                                      <p:cBhvr additive="base">
                                        <p:cTn id="14" dur="500" fill="hold"/>
                                        <p:tgtEl>
                                          <p:spTgt spid="41677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6"/>
                                        </p:tgtEl>
                                        <p:attrNameLst>
                                          <p:attrName>style.visibility</p:attrName>
                                        </p:attrNameLst>
                                      </p:cBhvr>
                                      <p:to>
                                        <p:strVal val="visible"/>
                                      </p:to>
                                    </p:set>
                                    <p:anim calcmode="lin" valueType="num">
                                      <p:cBhvr additive="base">
                                        <p:cTn id="19" dur="500" fill="hold"/>
                                        <p:tgtEl>
                                          <p:spTgt spid="416776"/>
                                        </p:tgtEl>
                                        <p:attrNameLst>
                                          <p:attrName>ppt_x</p:attrName>
                                        </p:attrNameLst>
                                      </p:cBhvr>
                                      <p:tavLst>
                                        <p:tav tm="0">
                                          <p:val>
                                            <p:strVal val="0-#ppt_w/2"/>
                                          </p:val>
                                        </p:tav>
                                        <p:tav tm="100000">
                                          <p:val>
                                            <p:strVal val="#ppt_x"/>
                                          </p:val>
                                        </p:tav>
                                      </p:tavLst>
                                    </p:anim>
                                    <p:anim calcmode="lin" valueType="num">
                                      <p:cBhvr additive="base">
                                        <p:cTn id="20" dur="500" fill="hold"/>
                                        <p:tgtEl>
                                          <p:spTgt spid="416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6777"/>
                                        </p:tgtEl>
                                        <p:attrNameLst>
                                          <p:attrName>style.visibility</p:attrName>
                                        </p:attrNameLst>
                                      </p:cBhvr>
                                      <p:to>
                                        <p:strVal val="visible"/>
                                      </p:to>
                                    </p:set>
                                    <p:anim calcmode="lin" valueType="num">
                                      <p:cBhvr additive="base">
                                        <p:cTn id="25" dur="500" fill="hold"/>
                                        <p:tgtEl>
                                          <p:spTgt spid="416777"/>
                                        </p:tgtEl>
                                        <p:attrNameLst>
                                          <p:attrName>ppt_x</p:attrName>
                                        </p:attrNameLst>
                                      </p:cBhvr>
                                      <p:tavLst>
                                        <p:tav tm="0">
                                          <p:val>
                                            <p:strVal val="#ppt_x"/>
                                          </p:val>
                                        </p:tav>
                                        <p:tav tm="100000">
                                          <p:val>
                                            <p:strVal val="#ppt_x"/>
                                          </p:val>
                                        </p:tav>
                                      </p:tavLst>
                                    </p:anim>
                                    <p:anim calcmode="lin" valueType="num">
                                      <p:cBhvr additive="base">
                                        <p:cTn id="26" dur="500" fill="hold"/>
                                        <p:tgtEl>
                                          <p:spTgt spid="41677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6778"/>
                                        </p:tgtEl>
                                        <p:attrNameLst>
                                          <p:attrName>style.visibility</p:attrName>
                                        </p:attrNameLst>
                                      </p:cBhvr>
                                      <p:to>
                                        <p:strVal val="visible"/>
                                      </p:to>
                                    </p:set>
                                    <p:anim calcmode="lin" valueType="num">
                                      <p:cBhvr additive="base">
                                        <p:cTn id="29" dur="500" fill="hold"/>
                                        <p:tgtEl>
                                          <p:spTgt spid="416778"/>
                                        </p:tgtEl>
                                        <p:attrNameLst>
                                          <p:attrName>ppt_x</p:attrName>
                                        </p:attrNameLst>
                                      </p:cBhvr>
                                      <p:tavLst>
                                        <p:tav tm="0">
                                          <p:val>
                                            <p:strVal val="#ppt_x"/>
                                          </p:val>
                                        </p:tav>
                                        <p:tav tm="100000">
                                          <p:val>
                                            <p:strVal val="#ppt_x"/>
                                          </p:val>
                                        </p:tav>
                                      </p:tavLst>
                                    </p:anim>
                                    <p:anim calcmode="lin" valueType="num">
                                      <p:cBhvr additive="base">
                                        <p:cTn id="30" dur="500" fill="hold"/>
                                        <p:tgtEl>
                                          <p:spTgt spid="416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animBg="1"/>
      <p:bldP spid="416776" grpId="0" animBg="1"/>
      <p:bldP spid="416777" grpId="0" animBg="1"/>
      <p:bldP spid="416778" grpId="0" animBg="1"/>
      <p:bldP spid="4167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vert="horz" wrap="square" lIns="91440" tIns="45720" rIns="91440" bIns="45720" anchor="ctr"/>
          <a:p>
            <a:pPr eaLnBrk="1" hangingPunct="1"/>
            <a:r>
              <a:rPr lang="zh-CN" altLang="en-US" sz="3600" dirty="0"/>
              <a:t>第一章  绪论</a:t>
            </a:r>
            <a:endParaRPr lang="zh-CN" altLang="en-US" sz="3600" dirty="0"/>
          </a:p>
        </p:txBody>
      </p:sp>
      <p:sp>
        <p:nvSpPr>
          <p:cNvPr id="18434" name="Rectangle 3"/>
          <p:cNvSpPr>
            <a:spLocks noGrp="1"/>
          </p:cNvSpPr>
          <p:nvPr>
            <p:ph idx="1"/>
          </p:nvPr>
        </p:nvSpPr>
        <p:spPr/>
        <p:txBody>
          <a:bodyPr vert="horz" wrap="square" lIns="91440" tIns="45720" rIns="91440" bIns="45720" anchor="t"/>
          <a:p>
            <a:pPr lvl="1" eaLnBrk="1" hangingPunct="1">
              <a:lnSpc>
                <a:spcPct val="150000"/>
              </a:lnSpc>
              <a:buNone/>
            </a:pPr>
            <a:r>
              <a:rPr lang="en-US" altLang="zh-CN" sz="3200" dirty="0">
                <a:solidFill>
                  <a:srgbClr val="0066FF"/>
                </a:solidFill>
              </a:rPr>
              <a:t>1.1 </a:t>
            </a:r>
            <a:r>
              <a:rPr lang="zh-CN" altLang="en-US" sz="2800" dirty="0">
                <a:solidFill>
                  <a:srgbClr val="0066FF"/>
                </a:solidFill>
              </a:rPr>
              <a:t>数据库系统概述</a:t>
            </a:r>
            <a:endParaRPr lang="zh-CN" altLang="en-US" sz="2800" dirty="0">
              <a:solidFill>
                <a:srgbClr val="0066FF"/>
              </a:solidFill>
            </a:endParaRPr>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t>1.3  </a:t>
            </a:r>
            <a:r>
              <a:rPr lang="zh-CN" altLang="en-US" sz="2800" dirty="0"/>
              <a:t>数据库系统的结构</a:t>
            </a:r>
            <a:endParaRPr lang="zh-CN" altLang="en-US" sz="2800" dirty="0"/>
          </a:p>
          <a:p>
            <a:pPr lvl="1" eaLnBrk="1" hangingPunct="1">
              <a:lnSpc>
                <a:spcPct val="15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p:nvPr>
        </p:nvSpPr>
        <p:spPr/>
        <p:txBody>
          <a:bodyPr vert="horz" wrap="square" lIns="91440" tIns="45720" rIns="91440" bIns="45720" anchor="ctr"/>
          <a:p>
            <a:pPr eaLnBrk="1" hangingPunct="1"/>
            <a:r>
              <a:rPr lang="zh-CN" altLang="en-US" sz="3600" dirty="0"/>
              <a:t>层次模型的数据结构（续）</a:t>
            </a:r>
            <a:endParaRPr lang="en-US" altLang="zh-CN" sz="3600" dirty="0"/>
          </a:p>
        </p:txBody>
      </p:sp>
      <p:sp>
        <p:nvSpPr>
          <p:cNvPr id="103426" name="Rectangle 3"/>
          <p:cNvSpPr>
            <a:spLocks noGrp="1"/>
          </p:cNvSpPr>
          <p:nvPr>
            <p:ph idx="1"/>
          </p:nvPr>
        </p:nvSpPr>
        <p:spPr>
          <a:xfrm>
            <a:off x="2700338" y="5876925"/>
            <a:ext cx="4968875" cy="376238"/>
          </a:xfrm>
        </p:spPr>
        <p:txBody>
          <a:bodyPr vert="horz" wrap="square" lIns="91440" tIns="45720" rIns="91440" bIns="45720" anchor="t"/>
          <a:p>
            <a:pPr eaLnBrk="1" hangingPunct="1">
              <a:lnSpc>
                <a:spcPct val="90000"/>
              </a:lnSpc>
              <a:buNone/>
            </a:pPr>
            <a:r>
              <a:rPr lang="zh-CN" altLang="en-US" sz="1800" dirty="0"/>
              <a:t>图</a:t>
            </a:r>
            <a:r>
              <a:rPr lang="en-US" altLang="zh-CN" sz="1800" dirty="0"/>
              <a:t>1.11  </a:t>
            </a:r>
            <a:r>
              <a:rPr lang="zh-CN" altLang="en-US" sz="1800" dirty="0"/>
              <a:t>教员学生层次数据库的一个值 </a:t>
            </a:r>
            <a:endParaRPr lang="zh-CN" altLang="en-US" sz="1800" dirty="0"/>
          </a:p>
        </p:txBody>
      </p:sp>
      <p:pic>
        <p:nvPicPr>
          <p:cNvPr id="103427" name="图片 5" descr="jiaoming1.jpg"/>
          <p:cNvPicPr>
            <a:picLocks noChangeAspect="1"/>
          </p:cNvPicPr>
          <p:nvPr/>
        </p:nvPicPr>
        <p:blipFill>
          <a:blip r:embed="rId1"/>
          <a:stretch>
            <a:fillRect/>
          </a:stretch>
        </p:blipFill>
        <p:spPr>
          <a:xfrm>
            <a:off x="638175" y="1390650"/>
            <a:ext cx="7867650" cy="4076700"/>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1026"/>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层次模型的数据操纵与完整性约束 </a:t>
            </a:r>
            <a:endParaRPr lang="zh-CN" altLang="en-US" sz="3600" dirty="0"/>
          </a:p>
        </p:txBody>
      </p:sp>
      <p:sp>
        <p:nvSpPr>
          <p:cNvPr id="104450" name="Rectangle 1027"/>
          <p:cNvSpPr>
            <a:spLocks noGrp="1"/>
          </p:cNvSpPr>
          <p:nvPr>
            <p:ph idx="1"/>
          </p:nvPr>
        </p:nvSpPr>
        <p:spPr>
          <a:xfrm>
            <a:off x="684213" y="1268413"/>
            <a:ext cx="7931150" cy="4856162"/>
          </a:xfrm>
        </p:spPr>
        <p:txBody>
          <a:bodyPr vert="horz" wrap="square" lIns="91440" tIns="45720" rIns="91440" bIns="45720" anchor="t"/>
          <a:p>
            <a:pPr eaLnBrk="1" hangingPunct="1">
              <a:lnSpc>
                <a:spcPct val="130000"/>
              </a:lnSpc>
            </a:pPr>
            <a:r>
              <a:rPr lang="zh-CN" altLang="en-US" dirty="0"/>
              <a:t>层次模型的数据操纵</a:t>
            </a:r>
            <a:endParaRPr lang="zh-CN" altLang="en-US" dirty="0"/>
          </a:p>
          <a:p>
            <a:pPr lvl="1" eaLnBrk="1" hangingPunct="1">
              <a:lnSpc>
                <a:spcPct val="160000"/>
              </a:lnSpc>
            </a:pPr>
            <a:r>
              <a:rPr lang="zh-CN" altLang="en-US" dirty="0"/>
              <a:t>查询</a:t>
            </a:r>
            <a:endParaRPr lang="zh-CN" altLang="en-US" dirty="0"/>
          </a:p>
          <a:p>
            <a:pPr lvl="1" eaLnBrk="1" hangingPunct="1">
              <a:lnSpc>
                <a:spcPct val="160000"/>
              </a:lnSpc>
            </a:pPr>
            <a:r>
              <a:rPr lang="zh-CN" altLang="en-US" dirty="0"/>
              <a:t>插入</a:t>
            </a:r>
            <a:endParaRPr lang="zh-CN" altLang="en-US" dirty="0"/>
          </a:p>
          <a:p>
            <a:pPr lvl="1" eaLnBrk="1" hangingPunct="1">
              <a:lnSpc>
                <a:spcPct val="160000"/>
              </a:lnSpc>
            </a:pPr>
            <a:r>
              <a:rPr lang="zh-CN" altLang="en-US" dirty="0"/>
              <a:t>删除</a:t>
            </a:r>
            <a:endParaRPr lang="zh-CN" altLang="en-US" dirty="0"/>
          </a:p>
          <a:p>
            <a:pPr lvl="1" eaLnBrk="1" hangingPunct="1">
              <a:lnSpc>
                <a:spcPct val="160000"/>
              </a:lnSpc>
            </a:pPr>
            <a:r>
              <a:rPr lang="zh-CN" altLang="en-US" dirty="0"/>
              <a:t>更新 </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1026"/>
          <p:cNvSpPr>
            <a:spLocks noGrp="1"/>
          </p:cNvSpPr>
          <p:nvPr>
            <p:ph type="title"/>
          </p:nvPr>
        </p:nvSpPr>
        <p:spPr>
          <a:xfrm>
            <a:off x="457200" y="260350"/>
            <a:ext cx="8229600" cy="563563"/>
          </a:xfrm>
        </p:spPr>
        <p:txBody>
          <a:bodyPr vert="horz" wrap="square" lIns="91440" tIns="45720" rIns="91440" bIns="45720" anchor="ctr"/>
          <a:p>
            <a:pPr eaLnBrk="1" hangingPunct="1"/>
            <a:r>
              <a:rPr lang="zh-CN" altLang="en-US" sz="3600" dirty="0"/>
              <a:t>层次模型的完整性约束条件（续）</a:t>
            </a:r>
            <a:endParaRPr lang="zh-CN" altLang="en-US" sz="3600" dirty="0"/>
          </a:p>
        </p:txBody>
      </p:sp>
      <p:sp>
        <p:nvSpPr>
          <p:cNvPr id="105474" name="Rectangle 1027"/>
          <p:cNvSpPr>
            <a:spLocks noGrp="1"/>
          </p:cNvSpPr>
          <p:nvPr>
            <p:ph idx="1"/>
          </p:nvPr>
        </p:nvSpPr>
        <p:spPr/>
        <p:txBody>
          <a:bodyPr vert="horz" wrap="square" lIns="91440" tIns="45720" rIns="91440" bIns="45720" anchor="t"/>
          <a:p>
            <a:pPr eaLnBrk="1" hangingPunct="1">
              <a:lnSpc>
                <a:spcPct val="130000"/>
              </a:lnSpc>
            </a:pPr>
            <a:r>
              <a:rPr lang="zh-CN" altLang="en-US" dirty="0"/>
              <a:t>层次模型的完整性约束条件 </a:t>
            </a:r>
            <a:endParaRPr lang="zh-CN" altLang="en-US" dirty="0"/>
          </a:p>
          <a:p>
            <a:pPr lvl="1" eaLnBrk="1" hangingPunct="1">
              <a:lnSpc>
                <a:spcPct val="160000"/>
              </a:lnSpc>
            </a:pPr>
            <a:r>
              <a:rPr lang="zh-CN" altLang="en-US" dirty="0"/>
              <a:t>无相应的双亲结点值就不能插入子女结点值</a:t>
            </a:r>
            <a:endParaRPr lang="zh-CN" altLang="en-US" dirty="0"/>
          </a:p>
          <a:p>
            <a:pPr lvl="1" eaLnBrk="1" hangingPunct="1">
              <a:lnSpc>
                <a:spcPct val="160000"/>
              </a:lnSpc>
            </a:pPr>
            <a:r>
              <a:rPr lang="zh-CN" altLang="en-US" dirty="0"/>
              <a:t>如果删除双亲结点值，则相应的子女结点值也被同时删除</a:t>
            </a:r>
            <a:endParaRPr lang="zh-CN" altLang="en-US" dirty="0"/>
          </a:p>
          <a:p>
            <a:pPr lvl="1" eaLnBrk="1" hangingPunct="1">
              <a:lnSpc>
                <a:spcPct val="160000"/>
              </a:lnSpc>
            </a:pPr>
            <a:r>
              <a:rPr lang="zh-CN" altLang="en-US" dirty="0"/>
              <a:t>更新操作时，应更新所有相应记录，以保证数据的一致性</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p:txBody>
          <a:bodyPr vert="horz" wrap="square" lIns="91440" tIns="45720" rIns="91440" bIns="45720" anchor="ctr"/>
          <a:p>
            <a:pPr eaLnBrk="1" hangingPunct="1"/>
            <a:r>
              <a:rPr lang="en-US" altLang="zh-CN" sz="3600" dirty="0"/>
              <a:t>3.</a:t>
            </a:r>
            <a:r>
              <a:rPr lang="zh-CN" altLang="en-US" sz="3600" dirty="0"/>
              <a:t>层次模型的优缺点</a:t>
            </a:r>
            <a:endParaRPr lang="zh-CN" altLang="en-US" sz="3600" dirty="0">
              <a:solidFill>
                <a:schemeClr val="tx1"/>
              </a:solidFill>
            </a:endParaRPr>
          </a:p>
        </p:txBody>
      </p:sp>
      <p:sp>
        <p:nvSpPr>
          <p:cNvPr id="106498" name="Rectangle 3"/>
          <p:cNvSpPr>
            <a:spLocks noGrp="1"/>
          </p:cNvSpPr>
          <p:nvPr>
            <p:ph idx="1"/>
          </p:nvPr>
        </p:nvSpPr>
        <p:spPr>
          <a:xfrm>
            <a:off x="611188" y="1268413"/>
            <a:ext cx="7772400" cy="4392612"/>
          </a:xfrm>
        </p:spPr>
        <p:txBody>
          <a:bodyPr vert="horz" wrap="square" lIns="91440" tIns="45720" rIns="91440" bIns="45720" anchor="t"/>
          <a:p>
            <a:pPr algn="just" eaLnBrk="1" hangingPunct="1">
              <a:lnSpc>
                <a:spcPct val="90000"/>
              </a:lnSpc>
            </a:pPr>
            <a:r>
              <a:rPr lang="zh-CN" altLang="en-US" dirty="0"/>
              <a:t>优点</a:t>
            </a:r>
            <a:endParaRPr lang="zh-CN" altLang="en-US" dirty="0"/>
          </a:p>
          <a:p>
            <a:pPr lvl="1" algn="just" eaLnBrk="1" hangingPunct="1">
              <a:lnSpc>
                <a:spcPct val="90000"/>
              </a:lnSpc>
            </a:pPr>
            <a:r>
              <a:rPr lang="zh-CN" altLang="en-US" dirty="0"/>
              <a:t>层次模型的数据结构比较简单清晰 </a:t>
            </a:r>
            <a:endParaRPr lang="zh-CN" altLang="en-US" dirty="0"/>
          </a:p>
          <a:p>
            <a:pPr lvl="1" algn="just" eaLnBrk="1" hangingPunct="1">
              <a:lnSpc>
                <a:spcPct val="90000"/>
              </a:lnSpc>
            </a:pPr>
            <a:r>
              <a:rPr lang="zh-CN" altLang="en-US" dirty="0"/>
              <a:t>查询效率高，性能优于关系模型，不低于网状模型</a:t>
            </a:r>
            <a:endParaRPr lang="zh-CN" altLang="en-US" dirty="0"/>
          </a:p>
          <a:p>
            <a:pPr lvl="1" algn="just" eaLnBrk="1" hangingPunct="1">
              <a:lnSpc>
                <a:spcPct val="90000"/>
              </a:lnSpc>
            </a:pPr>
            <a:r>
              <a:rPr lang="zh-CN" altLang="en-US" dirty="0"/>
              <a:t>层次数据模型提供了良好的完整性支持</a:t>
            </a:r>
            <a:endParaRPr lang="zh-CN" altLang="en-US" sz="2800" dirty="0"/>
          </a:p>
          <a:p>
            <a:pPr eaLnBrk="1" hangingPunct="1">
              <a:lnSpc>
                <a:spcPct val="90000"/>
              </a:lnSpc>
            </a:pPr>
            <a:r>
              <a:rPr lang="zh-CN" altLang="en-US" dirty="0"/>
              <a:t>缺点</a:t>
            </a:r>
            <a:endParaRPr lang="zh-CN" altLang="en-US" dirty="0"/>
          </a:p>
          <a:p>
            <a:pPr lvl="1" eaLnBrk="1" hangingPunct="1">
              <a:lnSpc>
                <a:spcPct val="90000"/>
              </a:lnSpc>
            </a:pPr>
            <a:r>
              <a:rPr lang="zh-CN" altLang="en-US" dirty="0"/>
              <a:t>结点之间的多对多联系表示不自然</a:t>
            </a:r>
            <a:endParaRPr lang="zh-CN" altLang="en-US" dirty="0"/>
          </a:p>
          <a:p>
            <a:pPr lvl="1" eaLnBrk="1" hangingPunct="1">
              <a:lnSpc>
                <a:spcPct val="90000"/>
              </a:lnSpc>
            </a:pPr>
            <a:r>
              <a:rPr lang="zh-CN" altLang="en-US" dirty="0"/>
              <a:t>对插入和删除操作的限制多，应用程序的编写比较复杂 </a:t>
            </a:r>
            <a:endParaRPr lang="zh-CN" altLang="en-US" dirty="0"/>
          </a:p>
          <a:p>
            <a:pPr lvl="1" eaLnBrk="1" hangingPunct="1">
              <a:lnSpc>
                <a:spcPct val="90000"/>
              </a:lnSpc>
            </a:pPr>
            <a:r>
              <a:rPr lang="zh-CN" altLang="en-US" dirty="0"/>
              <a:t>查询子女结点必须通过双亲结点</a:t>
            </a:r>
            <a:endParaRPr lang="zh-CN" altLang="en-US" dirty="0"/>
          </a:p>
          <a:p>
            <a:pPr lvl="1" eaLnBrk="1" hangingPunct="1">
              <a:lnSpc>
                <a:spcPct val="90000"/>
              </a:lnSpc>
            </a:pPr>
            <a:r>
              <a:rPr lang="zh-CN" altLang="en-US" dirty="0"/>
              <a:t>层次命令趋于程序化 </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p:nvPr>
        </p:nvSpPr>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107522" name="Rectangle 3"/>
          <p:cNvSpPr>
            <a:spLocks noGrp="1"/>
          </p:cNvSpPr>
          <p:nvPr>
            <p:ph idx="1"/>
          </p:nvPr>
        </p:nvSpPr>
        <p:spPr>
          <a:xfrm>
            <a:off x="957263" y="1341438"/>
            <a:ext cx="6329362" cy="4697412"/>
          </a:xfrm>
        </p:spPr>
        <p:txBody>
          <a:bodyPr vert="horz" wrap="square" lIns="91440" tIns="45720" rIns="91440" bIns="45720" anchor="t"/>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数据模型的组成要素</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概念模型</a:t>
            </a:r>
            <a:endParaRPr lang="zh-CN" altLang="en-US" dirty="0"/>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1.2.6  </a:t>
            </a:r>
            <a:r>
              <a:rPr lang="zh-CN" altLang="en-US" dirty="0">
                <a:solidFill>
                  <a:srgbClr val="00B050"/>
                </a:solidFill>
              </a:rPr>
              <a:t>网状模型</a:t>
            </a:r>
            <a:endParaRPr lang="zh-CN" altLang="en-US" dirty="0">
              <a:solidFill>
                <a:srgbClr val="00B050"/>
              </a:solidFill>
            </a:endParaRPr>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050"/>
          <p:cNvSpPr>
            <a:spLocks noGrp="1"/>
          </p:cNvSpPr>
          <p:nvPr>
            <p:ph type="title"/>
          </p:nvPr>
        </p:nvSpPr>
        <p:spPr/>
        <p:txBody>
          <a:bodyPr vert="horz" wrap="square" lIns="91440" tIns="45720" rIns="91440" bIns="45720" anchor="ctr"/>
          <a:p>
            <a:pPr eaLnBrk="1" hangingPunct="1"/>
            <a:r>
              <a:rPr lang="en-US" altLang="zh-CN" sz="3600" dirty="0"/>
              <a:t>1.2.6  </a:t>
            </a:r>
            <a:r>
              <a:rPr lang="zh-CN" altLang="en-US" sz="3600" dirty="0"/>
              <a:t>网状模型</a:t>
            </a:r>
            <a:endParaRPr lang="zh-CN" altLang="en-US" sz="3600" dirty="0"/>
          </a:p>
        </p:txBody>
      </p:sp>
      <p:sp>
        <p:nvSpPr>
          <p:cNvPr id="108546" name="Rectangle 2051"/>
          <p:cNvSpPr>
            <a:spLocks noGrp="1"/>
          </p:cNvSpPr>
          <p:nvPr>
            <p:ph idx="1"/>
          </p:nvPr>
        </p:nvSpPr>
        <p:spPr>
          <a:xfrm>
            <a:off x="457200" y="1268413"/>
            <a:ext cx="8229600" cy="4695825"/>
          </a:xfrm>
        </p:spPr>
        <p:txBody>
          <a:bodyPr vert="horz" wrap="square" lIns="91440" tIns="45720" rIns="91440" bIns="45720" anchor="t"/>
          <a:p>
            <a:pPr eaLnBrk="1" hangingPunct="1"/>
            <a:r>
              <a:rPr lang="zh-CN" altLang="en-US" sz="2600" dirty="0"/>
              <a:t>网状数据库系统采用</a:t>
            </a:r>
            <a:r>
              <a:rPr lang="zh-CN" altLang="en-US" sz="2600" dirty="0">
                <a:solidFill>
                  <a:srgbClr val="FB33F1"/>
                </a:solidFill>
              </a:rPr>
              <a:t>网状模型</a:t>
            </a:r>
            <a:r>
              <a:rPr lang="zh-CN" altLang="en-US" sz="2600" dirty="0"/>
              <a:t>作为数据的组织方式 </a:t>
            </a:r>
            <a:endParaRPr lang="zh-CN" altLang="en-US" sz="2600" dirty="0"/>
          </a:p>
          <a:p>
            <a:pPr eaLnBrk="1" hangingPunct="1"/>
            <a:r>
              <a:rPr lang="zh-CN" altLang="en-US" sz="2600" dirty="0"/>
              <a:t>典型代表是</a:t>
            </a:r>
            <a:r>
              <a:rPr lang="en-US" altLang="zh-CN" sz="2600" dirty="0"/>
              <a:t>DBTG</a:t>
            </a:r>
            <a:r>
              <a:rPr lang="zh-CN" altLang="en-US" sz="2600" dirty="0"/>
              <a:t>系统：</a:t>
            </a:r>
            <a:endParaRPr lang="zh-CN" altLang="en-US" sz="2600" dirty="0"/>
          </a:p>
          <a:p>
            <a:pPr lvl="1" eaLnBrk="1" hangingPunct="1"/>
            <a:r>
              <a:rPr lang="zh-CN" altLang="en-US" dirty="0"/>
              <a:t>亦称</a:t>
            </a:r>
            <a:r>
              <a:rPr lang="en-US" altLang="zh-CN" dirty="0"/>
              <a:t>CODASYL</a:t>
            </a:r>
            <a:r>
              <a:rPr lang="zh-CN" altLang="en-US" dirty="0"/>
              <a:t>系统</a:t>
            </a:r>
            <a:endParaRPr lang="zh-CN" altLang="en-US" dirty="0"/>
          </a:p>
          <a:p>
            <a:pPr lvl="1" algn="just" eaLnBrk="1" hangingPunct="1">
              <a:lnSpc>
                <a:spcPct val="120000"/>
              </a:lnSpc>
            </a:pPr>
            <a:r>
              <a:rPr lang="en-US" altLang="zh-CN" dirty="0"/>
              <a:t>20</a:t>
            </a:r>
            <a:r>
              <a:rPr lang="zh-CN" altLang="en-US" dirty="0"/>
              <a:t>世纪</a:t>
            </a:r>
            <a:r>
              <a:rPr lang="en-US" altLang="zh-CN" dirty="0"/>
              <a:t>70</a:t>
            </a:r>
            <a:r>
              <a:rPr lang="zh-CN" altLang="en-US" dirty="0"/>
              <a:t>年代由</a:t>
            </a:r>
            <a:r>
              <a:rPr lang="en-US" altLang="zh-CN" dirty="0"/>
              <a:t>DBTG</a:t>
            </a:r>
            <a:r>
              <a:rPr lang="zh-CN" altLang="en-US" dirty="0"/>
              <a:t>提出的一个系统方案</a:t>
            </a:r>
            <a:endParaRPr lang="zh-CN" altLang="en-US" dirty="0"/>
          </a:p>
          <a:p>
            <a:pPr algn="just" eaLnBrk="1" hangingPunct="1"/>
            <a:r>
              <a:rPr lang="zh-CN" altLang="en-US" sz="2600" dirty="0"/>
              <a:t>实际系统</a:t>
            </a:r>
            <a:endParaRPr lang="zh-CN" altLang="en-US" sz="2600" dirty="0"/>
          </a:p>
          <a:p>
            <a:pPr lvl="1" algn="just" eaLnBrk="1" hangingPunct="1">
              <a:lnSpc>
                <a:spcPct val="120000"/>
              </a:lnSpc>
            </a:pPr>
            <a:r>
              <a:rPr lang="en-US" altLang="zh-CN" dirty="0"/>
              <a:t>Cullinet  Software</a:t>
            </a:r>
            <a:r>
              <a:rPr lang="zh-CN" altLang="en-US" dirty="0"/>
              <a:t>公司的 </a:t>
            </a:r>
            <a:r>
              <a:rPr lang="en-US" altLang="zh-CN" dirty="0"/>
              <a:t>IDMS</a:t>
            </a:r>
            <a:endParaRPr lang="en-US" altLang="zh-CN" dirty="0"/>
          </a:p>
          <a:p>
            <a:pPr lvl="1" algn="just" eaLnBrk="1" hangingPunct="1">
              <a:lnSpc>
                <a:spcPct val="120000"/>
              </a:lnSpc>
            </a:pPr>
            <a:r>
              <a:rPr lang="en-US" altLang="zh-CN" dirty="0"/>
              <a:t>Univac</a:t>
            </a:r>
            <a:r>
              <a:rPr lang="zh-CN" altLang="en-US" dirty="0"/>
              <a:t>公司的 </a:t>
            </a:r>
            <a:r>
              <a:rPr lang="en-US" altLang="zh-CN" dirty="0"/>
              <a:t>DMS1100</a:t>
            </a:r>
            <a:endParaRPr lang="en-US" altLang="zh-CN" dirty="0"/>
          </a:p>
          <a:p>
            <a:pPr lvl="1" algn="just" eaLnBrk="1" hangingPunct="1">
              <a:lnSpc>
                <a:spcPct val="120000"/>
              </a:lnSpc>
            </a:pPr>
            <a:r>
              <a:rPr lang="en-US" altLang="zh-CN" dirty="0"/>
              <a:t>Honeywell</a:t>
            </a:r>
            <a:r>
              <a:rPr lang="zh-CN" altLang="en-US" dirty="0"/>
              <a:t>公司的</a:t>
            </a:r>
            <a:r>
              <a:rPr lang="en-US" altLang="zh-CN" dirty="0"/>
              <a:t>IDS/2</a:t>
            </a:r>
            <a:endParaRPr lang="en-US" altLang="zh-CN" dirty="0"/>
          </a:p>
          <a:p>
            <a:pPr lvl="1" algn="just" eaLnBrk="1" hangingPunct="1">
              <a:lnSpc>
                <a:spcPct val="120000"/>
              </a:lnSpc>
            </a:pPr>
            <a:r>
              <a:rPr lang="en-US" altLang="zh-CN" dirty="0"/>
              <a:t>HP</a:t>
            </a:r>
            <a:r>
              <a:rPr lang="zh-CN" altLang="en-US" dirty="0"/>
              <a:t>公司的</a:t>
            </a:r>
            <a:r>
              <a:rPr lang="en-US" altLang="zh-CN" dirty="0"/>
              <a:t>IMAGE</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p:nvPr>
        </p:nvSpPr>
        <p:spPr/>
        <p:txBody>
          <a:bodyPr vert="horz" wrap="square" lIns="91440" tIns="45720" rIns="91440" bIns="45720" anchor="ctr"/>
          <a:p>
            <a:pPr eaLnBrk="1" hangingPunct="1"/>
            <a:r>
              <a:rPr lang="en-US" altLang="zh-CN" sz="3600" dirty="0"/>
              <a:t>1.  </a:t>
            </a:r>
            <a:r>
              <a:rPr lang="zh-CN" altLang="en-US" sz="3600" dirty="0"/>
              <a:t>网状模型的数据结构</a:t>
            </a:r>
            <a:endParaRPr lang="zh-CN" altLang="en-US" sz="3600" dirty="0"/>
          </a:p>
        </p:txBody>
      </p:sp>
      <p:sp>
        <p:nvSpPr>
          <p:cNvPr id="109570" name="Rectangle 3"/>
          <p:cNvSpPr>
            <a:spLocks noGrp="1"/>
          </p:cNvSpPr>
          <p:nvPr>
            <p:ph idx="1"/>
          </p:nvPr>
        </p:nvSpPr>
        <p:spPr>
          <a:xfrm>
            <a:off x="762000" y="1341438"/>
            <a:ext cx="7543800" cy="4781550"/>
          </a:xfrm>
        </p:spPr>
        <p:txBody>
          <a:bodyPr vert="horz" wrap="square" lIns="91440" tIns="45720" rIns="91440" bIns="45720" anchor="t"/>
          <a:p>
            <a:pPr eaLnBrk="1" hangingPunct="1"/>
            <a:r>
              <a:rPr lang="zh-CN" altLang="en-US" dirty="0"/>
              <a:t>网状模型</a:t>
            </a:r>
            <a:endParaRPr lang="zh-CN" altLang="en-US" dirty="0"/>
          </a:p>
          <a:p>
            <a:pPr lvl="1" algn="just" eaLnBrk="1" hangingPunct="1">
              <a:lnSpc>
                <a:spcPct val="130000"/>
              </a:lnSpc>
              <a:buNone/>
            </a:pPr>
            <a:r>
              <a:rPr lang="zh-CN" altLang="en-US" sz="2800" dirty="0"/>
              <a:t>满足下面两个条件的基本层次联系的集合：</a:t>
            </a:r>
            <a:endParaRPr lang="zh-CN" altLang="en-US" sz="2800" dirty="0"/>
          </a:p>
          <a:p>
            <a:pPr lvl="1" algn="just" eaLnBrk="1" hangingPunct="1">
              <a:lnSpc>
                <a:spcPct val="130000"/>
              </a:lnSpc>
              <a:buNone/>
            </a:pPr>
            <a:r>
              <a:rPr lang="en-US" altLang="zh-CN" sz="2800" dirty="0"/>
              <a:t>1. </a:t>
            </a:r>
            <a:r>
              <a:rPr lang="zh-CN" altLang="en-US" sz="2800" dirty="0"/>
              <a:t>允许一个以上的结点无双亲；</a:t>
            </a:r>
            <a:endParaRPr lang="zh-CN" altLang="en-US" sz="2800" dirty="0"/>
          </a:p>
          <a:p>
            <a:pPr lvl="1" algn="just" eaLnBrk="1" hangingPunct="1">
              <a:lnSpc>
                <a:spcPct val="130000"/>
              </a:lnSpc>
              <a:buNone/>
            </a:pPr>
            <a:r>
              <a:rPr lang="en-US" altLang="zh-CN" sz="2800" dirty="0"/>
              <a:t>2. </a:t>
            </a:r>
            <a:r>
              <a:rPr lang="zh-CN" altLang="en-US" sz="2800" dirty="0"/>
              <a:t>一个结点可以有多于一个的双亲。</a:t>
            </a:r>
            <a:endParaRPr lang="zh-CN" altLang="en-US" sz="2800" dirty="0"/>
          </a:p>
          <a:p>
            <a:pPr lvl="1" eaLnBrk="1" hangingPunct="1"/>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0594" name="Rectangle 3"/>
          <p:cNvSpPr>
            <a:spLocks noGrp="1"/>
          </p:cNvSpPr>
          <p:nvPr>
            <p:ph idx="1"/>
          </p:nvPr>
        </p:nvSpPr>
        <p:spPr>
          <a:xfrm>
            <a:off x="457200" y="1098550"/>
            <a:ext cx="8229600" cy="5095875"/>
          </a:xfrm>
        </p:spPr>
        <p:txBody>
          <a:bodyPr vert="horz" wrap="square" lIns="91440" tIns="45720" rIns="91440" bIns="45720" anchor="t"/>
          <a:p>
            <a:pPr algn="just" eaLnBrk="1" hangingPunct="1">
              <a:lnSpc>
                <a:spcPct val="160000"/>
              </a:lnSpc>
            </a:pPr>
            <a:r>
              <a:rPr lang="zh-CN" altLang="en-US" dirty="0"/>
              <a:t>表示方法（与层次数据模型相同）</a:t>
            </a:r>
            <a:endParaRPr lang="en-US" altLang="zh-CN" dirty="0"/>
          </a:p>
          <a:p>
            <a:pPr lvl="1" algn="just" eaLnBrk="1" hangingPunct="1">
              <a:lnSpc>
                <a:spcPct val="150000"/>
              </a:lnSpc>
              <a:buNone/>
            </a:pPr>
            <a:r>
              <a:rPr lang="zh-CN" altLang="en-US" dirty="0">
                <a:solidFill>
                  <a:schemeClr val="hlink"/>
                </a:solidFill>
              </a:rPr>
              <a:t>实体型</a:t>
            </a:r>
            <a:r>
              <a:rPr lang="zh-CN" altLang="en-US" dirty="0"/>
              <a:t>：用记录类型描述</a:t>
            </a:r>
            <a:endParaRPr lang="zh-CN" altLang="en-US" dirty="0"/>
          </a:p>
          <a:p>
            <a:pPr lvl="1" algn="just" eaLnBrk="1" hangingPunct="1">
              <a:lnSpc>
                <a:spcPct val="150000"/>
              </a:lnSpc>
              <a:buNone/>
            </a:pPr>
            <a:r>
              <a:rPr lang="zh-CN" altLang="en-US" dirty="0"/>
              <a:t>               每个结点表示一个记录类型（实体）</a:t>
            </a:r>
            <a:endParaRPr lang="zh-CN" altLang="en-US" dirty="0"/>
          </a:p>
          <a:p>
            <a:pPr lvl="1" algn="just" eaLnBrk="1" hangingPunct="1">
              <a:lnSpc>
                <a:spcPct val="150000"/>
              </a:lnSpc>
              <a:buNone/>
            </a:pPr>
            <a:r>
              <a:rPr lang="zh-CN" altLang="en-US" dirty="0">
                <a:solidFill>
                  <a:schemeClr val="hlink"/>
                </a:solidFill>
              </a:rPr>
              <a:t>属性</a:t>
            </a:r>
            <a:r>
              <a:rPr lang="zh-CN" altLang="en-US" dirty="0"/>
              <a:t>：用字段描述</a:t>
            </a:r>
            <a:endParaRPr lang="zh-CN" altLang="en-US" dirty="0"/>
          </a:p>
          <a:p>
            <a:pPr lvl="1" algn="just" eaLnBrk="1" hangingPunct="1">
              <a:lnSpc>
                <a:spcPct val="150000"/>
              </a:lnSpc>
              <a:buNone/>
            </a:pPr>
            <a:r>
              <a:rPr lang="zh-CN" altLang="en-US" dirty="0"/>
              <a:t>            每个记录类型可包含若干个字段</a:t>
            </a:r>
            <a:endParaRPr lang="zh-CN" altLang="en-US" dirty="0"/>
          </a:p>
          <a:p>
            <a:pPr lvl="1" algn="just" eaLnBrk="1" hangingPunct="1">
              <a:lnSpc>
                <a:spcPct val="150000"/>
              </a:lnSpc>
              <a:buNone/>
            </a:pPr>
            <a:r>
              <a:rPr lang="zh-CN" altLang="en-US" dirty="0">
                <a:solidFill>
                  <a:schemeClr val="hlink"/>
                </a:solidFill>
              </a:rPr>
              <a:t>联系</a:t>
            </a:r>
            <a:r>
              <a:rPr lang="zh-CN" altLang="en-US" dirty="0"/>
              <a:t>：用结点之间的连线表示记录类型（实体）之</a:t>
            </a:r>
            <a:endParaRPr lang="zh-CN" altLang="en-US" dirty="0"/>
          </a:p>
          <a:p>
            <a:pPr lvl="1" algn="just" eaLnBrk="1" hangingPunct="1">
              <a:lnSpc>
                <a:spcPct val="150000"/>
              </a:lnSpc>
              <a:buNone/>
            </a:pPr>
            <a:r>
              <a:rPr lang="zh-CN" altLang="en-US" dirty="0"/>
              <a:t>            间的</a:t>
            </a:r>
            <a:r>
              <a:rPr lang="zh-CN" altLang="en-US" dirty="0">
                <a:solidFill>
                  <a:srgbClr val="5F9F25"/>
                </a:solidFill>
              </a:rPr>
              <a:t>一对多的父子联系</a:t>
            </a:r>
            <a:endParaRPr lang="zh-CN" altLang="en-US" dirty="0">
              <a:solidFill>
                <a:srgbClr val="5F9F25"/>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1618" name="Rectangle 3"/>
          <p:cNvSpPr>
            <a:spLocks noGrp="1"/>
          </p:cNvSpPr>
          <p:nvPr>
            <p:ph idx="1"/>
          </p:nvPr>
        </p:nvSpPr>
        <p:spPr>
          <a:xfrm>
            <a:off x="611188" y="1341438"/>
            <a:ext cx="7772400" cy="4330700"/>
          </a:xfrm>
        </p:spPr>
        <p:txBody>
          <a:bodyPr vert="horz" wrap="square" lIns="91440" tIns="45720" rIns="91440" bIns="45720" anchor="t"/>
          <a:p>
            <a:pPr eaLnBrk="1" hangingPunct="1">
              <a:lnSpc>
                <a:spcPct val="130000"/>
              </a:lnSpc>
            </a:pPr>
            <a:r>
              <a:rPr lang="zh-CN" altLang="en-US" dirty="0"/>
              <a:t>网状模型与层次模型的区别</a:t>
            </a:r>
            <a:endParaRPr lang="zh-CN" altLang="en-US" dirty="0"/>
          </a:p>
          <a:p>
            <a:pPr lvl="1" eaLnBrk="1" hangingPunct="1">
              <a:lnSpc>
                <a:spcPct val="160000"/>
              </a:lnSpc>
            </a:pPr>
            <a:r>
              <a:rPr lang="zh-CN" altLang="en-US" dirty="0"/>
              <a:t>网状模型允许多个结点没有双亲结点</a:t>
            </a:r>
            <a:endParaRPr lang="zh-CN" altLang="en-US" dirty="0"/>
          </a:p>
          <a:p>
            <a:pPr lvl="1" eaLnBrk="1" hangingPunct="1">
              <a:lnSpc>
                <a:spcPct val="160000"/>
              </a:lnSpc>
            </a:pPr>
            <a:r>
              <a:rPr lang="zh-CN" altLang="en-US" dirty="0"/>
              <a:t>网状模型允许结点有多个双亲结点</a:t>
            </a:r>
            <a:endParaRPr lang="zh-CN" altLang="en-US" dirty="0"/>
          </a:p>
          <a:p>
            <a:pPr lvl="1" eaLnBrk="1" hangingPunct="1">
              <a:lnSpc>
                <a:spcPct val="160000"/>
              </a:lnSpc>
            </a:pPr>
            <a:r>
              <a:rPr lang="zh-CN" altLang="en-US" dirty="0"/>
              <a:t>网状模型允许两个结点之间有多种联系（复合联系）</a:t>
            </a:r>
            <a:endParaRPr lang="zh-CN" altLang="en-US" dirty="0"/>
          </a:p>
          <a:p>
            <a:pPr lvl="1" eaLnBrk="1" hangingPunct="1">
              <a:lnSpc>
                <a:spcPct val="160000"/>
              </a:lnSpc>
            </a:pPr>
            <a:r>
              <a:rPr lang="zh-CN" altLang="en-US" dirty="0"/>
              <a:t>网状模型可以更直接地描述现实世界</a:t>
            </a:r>
            <a:endParaRPr lang="zh-CN" altLang="en-US" dirty="0"/>
          </a:p>
          <a:p>
            <a:pPr lvl="1" eaLnBrk="1" hangingPunct="1">
              <a:lnSpc>
                <a:spcPct val="160000"/>
              </a:lnSpc>
            </a:pPr>
            <a:r>
              <a:rPr lang="zh-CN" altLang="en-US" dirty="0"/>
              <a:t>层次模型实际上是网状模型的一个特例</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1026"/>
          <p:cNvSpPr>
            <a:spLocks noGrp="1"/>
          </p:cNvSpPr>
          <p:nvPr>
            <p:ph type="title"/>
          </p:nvPr>
        </p:nvSpPr>
        <p:spPr>
          <a:xfrm>
            <a:off x="914400" y="188913"/>
            <a:ext cx="7391400" cy="563562"/>
          </a:xfrm>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2642" name="Rectangle 1337"/>
          <p:cNvSpPr/>
          <p:nvPr/>
        </p:nvSpPr>
        <p:spPr>
          <a:xfrm>
            <a:off x="468313" y="930275"/>
            <a:ext cx="8382000" cy="1612900"/>
          </a:xfrm>
          <a:prstGeom prst="rect">
            <a:avLst/>
          </a:prstGeom>
          <a:noFill/>
          <a:ln w="25400">
            <a:noFill/>
          </a:ln>
        </p:spPr>
        <p:txBody>
          <a:bodyPr anchor="ctr">
            <a:spAutoFit/>
          </a:bodyPr>
          <a:p>
            <a:pPr>
              <a:lnSpc>
                <a:spcPct val="130000"/>
              </a:lnSpc>
              <a:buClr>
                <a:schemeClr val="tx1"/>
              </a:buClr>
              <a:buFont typeface="Wingdings" panose="05000000000000000000" pitchFamily="2" charset="2"/>
              <a:buChar char="v"/>
            </a:pPr>
            <a:r>
              <a:rPr lang="zh-CN" altLang="en-US" sz="2800" b="1" dirty="0">
                <a:latin typeface="Arial" panose="020B0604020202020204" pitchFamily="34" charset="0"/>
                <a:ea typeface="宋体" panose="02010600030101010101" pitchFamily="2" charset="-122"/>
              </a:rPr>
              <a:t>网状模型中子女结点与双亲结点的联系可以不唯一</a:t>
            </a:r>
            <a:endParaRPr lang="zh-CN" altLang="en-US" sz="2800" b="1" dirty="0">
              <a:latin typeface="Arial" panose="020B0604020202020204" pitchFamily="34" charset="0"/>
              <a:ea typeface="宋体" panose="02010600030101010101" pitchFamily="2" charset="-122"/>
            </a:endParaRPr>
          </a:p>
          <a:p>
            <a:pPr lvl="1" indent="0" eaLnBrk="1" hangingPunct="1">
              <a:lnSpc>
                <a:spcPct val="130000"/>
              </a:lnSpc>
              <a:buSzPct val="75000"/>
              <a:buFont typeface="Wingdings" panose="05000000000000000000" pitchFamily="2" charset="2"/>
              <a:buNone/>
            </a:pPr>
            <a:r>
              <a:rPr lang="zh-CN" altLang="en-US" sz="2400" b="1" dirty="0">
                <a:latin typeface="Arial" panose="020B0604020202020204" pitchFamily="34" charset="0"/>
                <a:ea typeface="宋体" panose="02010600030101010101" pitchFamily="2" charset="-122"/>
              </a:rPr>
              <a:t>要为每个联系命名，并指出与该联系有关的双亲记录和子女记录 </a:t>
            </a:r>
            <a:endParaRPr lang="zh-CN" altLang="en-US" sz="2400" b="1" dirty="0">
              <a:latin typeface="Arial" panose="020B0604020202020204" pitchFamily="34" charset="0"/>
              <a:ea typeface="宋体" panose="02010600030101010101" pitchFamily="2" charset="-122"/>
            </a:endParaRPr>
          </a:p>
        </p:txBody>
      </p:sp>
      <p:sp>
        <p:nvSpPr>
          <p:cNvPr id="295224" name="AutoShape 1336"/>
          <p:cNvSpPr/>
          <p:nvPr/>
        </p:nvSpPr>
        <p:spPr>
          <a:xfrm>
            <a:off x="468313" y="3068638"/>
            <a:ext cx="2232025" cy="1152525"/>
          </a:xfrm>
          <a:prstGeom prst="cloudCallout">
            <a:avLst>
              <a:gd name="adj1" fmla="val 86083"/>
              <a:gd name="adj2" fmla="val 34505"/>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p>
            <a:pPr marL="342900" indent="-342900"/>
            <a:r>
              <a:rPr lang="en-US" altLang="zh-CN" sz="1600" b="1" dirty="0">
                <a:solidFill>
                  <a:srgbClr val="FB33F1"/>
                </a:solidFill>
                <a:latin typeface="Arial" panose="020B0604020202020204" pitchFamily="34" charset="0"/>
                <a:ea typeface="宋体" panose="02010600030101010101" pitchFamily="2" charset="-122"/>
              </a:rPr>
              <a:t>R1</a:t>
            </a:r>
            <a:r>
              <a:rPr lang="zh-CN" altLang="en-US" sz="1600" b="1" dirty="0">
                <a:solidFill>
                  <a:srgbClr val="FB33F1"/>
                </a:solidFill>
                <a:latin typeface="Arial" panose="020B0604020202020204" pitchFamily="34" charset="0"/>
                <a:ea typeface="宋体" panose="02010600030101010101" pitchFamily="2" charset="-122"/>
              </a:rPr>
              <a:t>与</a:t>
            </a:r>
            <a:r>
              <a:rPr lang="en-US" altLang="zh-CN" sz="1600" b="1" dirty="0">
                <a:solidFill>
                  <a:srgbClr val="FB33F1"/>
                </a:solidFill>
                <a:latin typeface="Arial" panose="020B0604020202020204" pitchFamily="34" charset="0"/>
                <a:ea typeface="宋体" panose="02010600030101010101" pitchFamily="2" charset="-122"/>
              </a:rPr>
              <a:t>R3</a:t>
            </a:r>
            <a:r>
              <a:rPr lang="zh-CN" altLang="en-US" sz="1600" b="1" dirty="0">
                <a:solidFill>
                  <a:srgbClr val="FB33F1"/>
                </a:solidFill>
                <a:latin typeface="Arial" panose="020B0604020202020204" pitchFamily="34" charset="0"/>
                <a:ea typeface="宋体" panose="02010600030101010101" pitchFamily="2" charset="-122"/>
              </a:rPr>
              <a:t>之间的联系</a:t>
            </a:r>
            <a:r>
              <a:rPr lang="en-US" altLang="zh-CN" sz="1600" b="1" i="1" dirty="0">
                <a:solidFill>
                  <a:srgbClr val="FB33F1"/>
                </a:solidFill>
                <a:latin typeface="Arial" panose="020B0604020202020204" pitchFamily="34" charset="0"/>
                <a:ea typeface="宋体" panose="02010600030101010101" pitchFamily="2" charset="-122"/>
              </a:rPr>
              <a:t>L</a:t>
            </a:r>
            <a:r>
              <a:rPr lang="en-US" altLang="zh-CN" sz="1600" b="1" dirty="0">
                <a:solidFill>
                  <a:srgbClr val="FB33F1"/>
                </a:solidFill>
                <a:latin typeface="Arial" panose="020B0604020202020204" pitchFamily="34" charset="0"/>
                <a:ea typeface="宋体" panose="02010600030101010101" pitchFamily="2" charset="-122"/>
              </a:rPr>
              <a:t>1</a:t>
            </a:r>
            <a:endParaRPr lang="en-US" altLang="zh-CN" sz="1600" b="1" dirty="0">
              <a:solidFill>
                <a:srgbClr val="FB33F1"/>
              </a:solidFill>
              <a:latin typeface="Arial" panose="020B0604020202020204" pitchFamily="34" charset="0"/>
              <a:ea typeface="宋体" panose="02010600030101010101" pitchFamily="2" charset="-122"/>
            </a:endParaRPr>
          </a:p>
        </p:txBody>
      </p:sp>
      <p:sp>
        <p:nvSpPr>
          <p:cNvPr id="295226" name="AutoShape 1338"/>
          <p:cNvSpPr/>
          <p:nvPr/>
        </p:nvSpPr>
        <p:spPr>
          <a:xfrm>
            <a:off x="6948488" y="2349500"/>
            <a:ext cx="1901825" cy="1152525"/>
          </a:xfrm>
          <a:prstGeom prst="cloudCallout">
            <a:avLst>
              <a:gd name="adj1" fmla="val -120282"/>
              <a:gd name="adj2" fmla="val 94079"/>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p>
            <a:pPr marL="342900" indent="-342900"/>
            <a:r>
              <a:rPr lang="en-US" altLang="zh-CN" sz="1600" b="1" dirty="0">
                <a:solidFill>
                  <a:srgbClr val="FB33F1"/>
                </a:solidFill>
                <a:latin typeface="Arial" panose="020B0604020202020204" pitchFamily="34" charset="0"/>
                <a:ea typeface="宋体" panose="02010600030101010101" pitchFamily="2" charset="-122"/>
              </a:rPr>
              <a:t>R2</a:t>
            </a:r>
            <a:r>
              <a:rPr lang="zh-CN" altLang="en-US" sz="1600" b="1" dirty="0">
                <a:solidFill>
                  <a:srgbClr val="FB33F1"/>
                </a:solidFill>
                <a:latin typeface="Arial" panose="020B0604020202020204" pitchFamily="34" charset="0"/>
                <a:ea typeface="宋体" panose="02010600030101010101" pitchFamily="2" charset="-122"/>
              </a:rPr>
              <a:t>与</a:t>
            </a:r>
            <a:r>
              <a:rPr lang="en-US" altLang="zh-CN" sz="1600" b="1" dirty="0">
                <a:solidFill>
                  <a:srgbClr val="FB33F1"/>
                </a:solidFill>
                <a:latin typeface="Arial" panose="020B0604020202020204" pitchFamily="34" charset="0"/>
                <a:ea typeface="宋体" panose="02010600030101010101" pitchFamily="2" charset="-122"/>
              </a:rPr>
              <a:t>R3</a:t>
            </a:r>
            <a:r>
              <a:rPr lang="zh-CN" altLang="en-US" sz="1600" b="1" dirty="0">
                <a:solidFill>
                  <a:srgbClr val="FB33F1"/>
                </a:solidFill>
                <a:latin typeface="Arial" panose="020B0604020202020204" pitchFamily="34" charset="0"/>
                <a:ea typeface="宋体" panose="02010600030101010101" pitchFamily="2" charset="-122"/>
              </a:rPr>
              <a:t>之间的联系</a:t>
            </a:r>
            <a:r>
              <a:rPr lang="en-US" altLang="zh-CN" sz="1600" b="1" i="1" dirty="0">
                <a:solidFill>
                  <a:srgbClr val="FB33F1"/>
                </a:solidFill>
                <a:latin typeface="Arial" panose="020B0604020202020204" pitchFamily="34" charset="0"/>
                <a:ea typeface="宋体" panose="02010600030101010101" pitchFamily="2" charset="-122"/>
              </a:rPr>
              <a:t>L</a:t>
            </a:r>
            <a:r>
              <a:rPr lang="en-US" altLang="zh-CN" sz="1600" b="1" dirty="0">
                <a:solidFill>
                  <a:srgbClr val="FB33F1"/>
                </a:solidFill>
                <a:latin typeface="Arial" panose="020B0604020202020204" pitchFamily="34" charset="0"/>
                <a:ea typeface="宋体" panose="02010600030101010101" pitchFamily="2" charset="-122"/>
              </a:rPr>
              <a:t>2</a:t>
            </a:r>
            <a:r>
              <a:rPr lang="en-US" altLang="zh-CN" sz="1600" b="1" dirty="0">
                <a:latin typeface="Arial" panose="020B0604020202020204" pitchFamily="34" charset="0"/>
                <a:ea typeface="宋体" panose="02010600030101010101" pitchFamily="2" charset="-122"/>
              </a:rPr>
              <a:t> </a:t>
            </a:r>
            <a:endParaRPr lang="en-US" altLang="zh-CN" sz="1600" dirty="0">
              <a:latin typeface="Arial" panose="020B0604020202020204" pitchFamily="34" charset="0"/>
              <a:ea typeface="宋体" panose="02010600030101010101" pitchFamily="2" charset="-122"/>
            </a:endParaRPr>
          </a:p>
        </p:txBody>
      </p:sp>
      <p:graphicFrame>
        <p:nvGraphicFramePr>
          <p:cNvPr id="557056" name="Object 1024"/>
          <p:cNvGraphicFramePr>
            <a:graphicFrameLocks noGrp="1" noChangeAspect="1"/>
          </p:cNvGraphicFramePr>
          <p:nvPr>
            <p:ph sz="half" idx="2"/>
          </p:nvPr>
        </p:nvGraphicFramePr>
        <p:xfrm>
          <a:off x="3113088" y="2852738"/>
          <a:ext cx="2630487" cy="3081337"/>
        </p:xfrm>
        <a:graphic>
          <a:graphicData uri="http://schemas.openxmlformats.org/presentationml/2006/ole">
            <mc:AlternateContent xmlns:mc="http://schemas.openxmlformats.org/markup-compatibility/2006">
              <mc:Choice xmlns:v="urn:schemas-microsoft-com:vml" Requires="v">
                <p:oleObj spid="_x0000_s3076" name="" r:id="rId1" imgW="8204200" imgH="8712200" progId="Photoshop.Image.7">
                  <p:embed/>
                </p:oleObj>
              </mc:Choice>
              <mc:Fallback>
                <p:oleObj name="" r:id="rId1" imgW="8204200" imgH="8712200" progId="Photoshop.Image.7">
                  <p:embed/>
                  <p:pic>
                    <p:nvPicPr>
                      <p:cNvPr id="0" name="图片 3075"/>
                      <p:cNvPicPr/>
                      <p:nvPr/>
                    </p:nvPicPr>
                    <p:blipFill>
                      <a:blip r:embed="rId2"/>
                      <a:stretch>
                        <a:fillRect/>
                      </a:stretch>
                    </p:blipFill>
                    <p:spPr>
                      <a:xfrm>
                        <a:off x="3113088" y="2852738"/>
                        <a:ext cx="2630487" cy="3081337"/>
                      </a:xfrm>
                      <a:prstGeom prst="rect">
                        <a:avLst/>
                      </a:prstGeom>
                      <a:noFill/>
                      <a:ln w="38100">
                        <a:miter/>
                      </a:ln>
                    </p:spPr>
                  </p:pic>
                </p:oleObj>
              </mc:Fallback>
            </mc:AlternateContent>
          </a:graphicData>
        </a:graphic>
      </p:graphicFrame>
      <p:sp>
        <p:nvSpPr>
          <p:cNvPr id="1031" name="Rectangle 1031"/>
          <p:cNvSpPr/>
          <p:nvPr/>
        </p:nvSpPr>
        <p:spPr>
          <a:xfrm>
            <a:off x="3563938" y="6091238"/>
            <a:ext cx="1876425" cy="369887"/>
          </a:xfrm>
          <a:prstGeom prst="rect">
            <a:avLst/>
          </a:prstGeom>
          <a:noFill/>
          <a:ln w="25400">
            <a:noFill/>
          </a:ln>
        </p:spPr>
        <p:txBody>
          <a:bodyPr wrap="none" anchor="ctr">
            <a:spAutoFit/>
          </a:bodyPr>
          <a:p>
            <a:r>
              <a:rPr lang="zh-CN" altLang="en-US" b="1" dirty="0">
                <a:latin typeface="Arial" panose="020B0604020202020204" pitchFamily="34" charset="0"/>
                <a:ea typeface="宋体" panose="02010600030101010101" pitchFamily="2" charset="-122"/>
              </a:rPr>
              <a:t>网状模型的例子 </a:t>
            </a:r>
            <a:endParaRPr lang="zh-CN" altLang="en-US"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57056"/>
                                        </p:tgtEl>
                                        <p:attrNameLst>
                                          <p:attrName>style.visibility</p:attrName>
                                        </p:attrNameLst>
                                      </p:cBhvr>
                                      <p:to>
                                        <p:strVal val="visible"/>
                                      </p:to>
                                    </p:set>
                                    <p:animEffect transition="in" filter="diamond(in)">
                                      <p:cBhvr>
                                        <p:cTn id="13" dur="1000"/>
                                        <p:tgtEl>
                                          <p:spTgt spid="55705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5224"/>
                                        </p:tgtEl>
                                        <p:attrNameLst>
                                          <p:attrName>style.visibility</p:attrName>
                                        </p:attrNameLst>
                                      </p:cBhvr>
                                      <p:to>
                                        <p:strVal val="visible"/>
                                      </p:to>
                                    </p:set>
                                    <p:anim calcmode="lin" valueType="num">
                                      <p:cBhvr additive="base">
                                        <p:cTn id="18" dur="500" fill="hold"/>
                                        <p:tgtEl>
                                          <p:spTgt spid="295224"/>
                                        </p:tgtEl>
                                        <p:attrNameLst>
                                          <p:attrName>ppt_x</p:attrName>
                                        </p:attrNameLst>
                                      </p:cBhvr>
                                      <p:tavLst>
                                        <p:tav tm="0">
                                          <p:val>
                                            <p:strVal val="0-#ppt_w/2"/>
                                          </p:val>
                                        </p:tav>
                                        <p:tav tm="100000">
                                          <p:val>
                                            <p:strVal val="#ppt_x"/>
                                          </p:val>
                                        </p:tav>
                                      </p:tavLst>
                                    </p:anim>
                                    <p:anim calcmode="lin" valueType="num">
                                      <p:cBhvr additive="base">
                                        <p:cTn id="19" dur="500" fill="hold"/>
                                        <p:tgtEl>
                                          <p:spTgt spid="29522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5226"/>
                                        </p:tgtEl>
                                        <p:attrNameLst>
                                          <p:attrName>style.visibility</p:attrName>
                                        </p:attrNameLst>
                                      </p:cBhvr>
                                      <p:to>
                                        <p:strVal val="visible"/>
                                      </p:to>
                                    </p:set>
                                    <p:anim calcmode="lin" valueType="num">
                                      <p:cBhvr additive="base">
                                        <p:cTn id="24" dur="500" fill="hold"/>
                                        <p:tgtEl>
                                          <p:spTgt spid="295226"/>
                                        </p:tgtEl>
                                        <p:attrNameLst>
                                          <p:attrName>ppt_x</p:attrName>
                                        </p:attrNameLst>
                                      </p:cBhvr>
                                      <p:tavLst>
                                        <p:tav tm="0">
                                          <p:val>
                                            <p:strVal val="#ppt_x"/>
                                          </p:val>
                                        </p:tav>
                                        <p:tav tm="100000">
                                          <p:val>
                                            <p:strVal val="#ppt_x"/>
                                          </p:val>
                                        </p:tav>
                                      </p:tavLst>
                                    </p:anim>
                                    <p:anim calcmode="lin" valueType="num">
                                      <p:cBhvr additive="base">
                                        <p:cTn id="25" dur="500" fill="hold"/>
                                        <p:tgtEl>
                                          <p:spTgt spid="295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24" grpId="0" animBg="1"/>
      <p:bldP spid="295226" grpId="0" animBg="1"/>
      <p:bldP spid="10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1026"/>
          <p:cNvSpPr>
            <a:spLocks noGrp="1"/>
          </p:cNvSpPr>
          <p:nvPr>
            <p:ph type="title"/>
          </p:nvPr>
        </p:nvSpPr>
        <p:spPr/>
        <p:txBody>
          <a:bodyPr vert="horz" wrap="square" lIns="91440" tIns="45720" rIns="91440" bIns="45720" anchor="ctr"/>
          <a:p>
            <a:pPr eaLnBrk="1" hangingPunct="1"/>
            <a:r>
              <a:rPr lang="zh-CN" altLang="en-US" sz="3600" dirty="0">
                <a:latin typeface="宋体" panose="02010600030101010101" pitchFamily="2" charset="-122"/>
              </a:rPr>
              <a:t>数据库的地位</a:t>
            </a:r>
            <a:endParaRPr lang="zh-CN" altLang="en-US" sz="3600" dirty="0">
              <a:latin typeface="宋体" panose="02010600030101010101" pitchFamily="2" charset="-122"/>
            </a:endParaRPr>
          </a:p>
        </p:txBody>
      </p:sp>
      <p:sp>
        <p:nvSpPr>
          <p:cNvPr id="20482" name="Rectangle 1027"/>
          <p:cNvSpPr>
            <a:spLocks noGrp="1"/>
          </p:cNvSpPr>
          <p:nvPr>
            <p:ph idx="1"/>
          </p:nvPr>
        </p:nvSpPr>
        <p:spPr/>
        <p:txBody>
          <a:bodyPr vert="horz" wrap="square" lIns="91440" tIns="45720" rIns="91440" bIns="45720" anchor="t"/>
          <a:p>
            <a:pPr eaLnBrk="1" hangingPunct="1">
              <a:lnSpc>
                <a:spcPct val="160000"/>
              </a:lnSpc>
            </a:pPr>
            <a:r>
              <a:rPr lang="zh-CN" altLang="en-US" sz="2600" dirty="0"/>
              <a:t>数据库技术产生于六十年代末，是数据管理的有效技术，是计算机科学的重要分支。</a:t>
            </a:r>
            <a:endParaRPr lang="zh-CN" altLang="en-US" sz="2600" dirty="0"/>
          </a:p>
          <a:p>
            <a:pPr eaLnBrk="1" hangingPunct="1">
              <a:lnSpc>
                <a:spcPct val="160000"/>
              </a:lnSpc>
            </a:pPr>
            <a:r>
              <a:rPr lang="zh-CN" altLang="en-US" sz="2600" dirty="0"/>
              <a:t>数据库技术是信息系统的核心和基础，它的出现极大地促进了计算机应用向各行各业的渗透。</a:t>
            </a:r>
            <a:endParaRPr lang="zh-CN" altLang="en-US" sz="2600" dirty="0"/>
          </a:p>
          <a:p>
            <a:pPr eaLnBrk="1" hangingPunct="1">
              <a:lnSpc>
                <a:spcPct val="160000"/>
              </a:lnSpc>
            </a:pPr>
            <a:r>
              <a:rPr lang="zh-CN" altLang="zh-CN" sz="2600" dirty="0"/>
              <a:t>数据库已经成为每个人生活中不可缺少的部分</a:t>
            </a:r>
            <a:r>
              <a:rPr lang="zh-CN" altLang="en-US" sz="2600" dirty="0"/>
              <a:t>。</a:t>
            </a:r>
            <a:endParaRPr lang="en-US" altLang="zh-CN" sz="26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zh-CN" sz="1800" dirty="0"/>
          </a:p>
        </p:txBody>
      </p:sp>
      <p:sp>
        <p:nvSpPr>
          <p:cNvPr id="113666" name="Rectangle 2"/>
          <p:cNvSpPr>
            <a:spLocks noGrp="1"/>
          </p:cNvSpPr>
          <p:nvPr>
            <p:ph type="title"/>
          </p:nvPr>
        </p:nvSpPr>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3667" name="Rectangle 3"/>
          <p:cNvSpPr>
            <a:spLocks noGrp="1"/>
          </p:cNvSpPr>
          <p:nvPr>
            <p:ph idx="1"/>
          </p:nvPr>
        </p:nvSpPr>
        <p:spPr/>
        <p:txBody>
          <a:bodyPr vert="horz" wrap="square" lIns="91440" tIns="45720" rIns="91440" bIns="45720" anchor="t"/>
          <a:p>
            <a:pPr algn="just" eaLnBrk="1" hangingPunct="1">
              <a:buNone/>
            </a:pPr>
            <a:r>
              <a:rPr lang="zh-CN" altLang="en-US" dirty="0"/>
              <a:t>多对多联系在网状模型中的表示</a:t>
            </a:r>
            <a:endParaRPr lang="zh-CN" altLang="en-US" dirty="0"/>
          </a:p>
          <a:p>
            <a:pPr lvl="1" algn="just" eaLnBrk="1" hangingPunct="1">
              <a:lnSpc>
                <a:spcPct val="140000"/>
              </a:lnSpc>
            </a:pPr>
            <a:r>
              <a:rPr lang="zh-CN" altLang="en-US" dirty="0"/>
              <a:t>用网状模型</a:t>
            </a:r>
            <a:r>
              <a:rPr lang="zh-CN" altLang="en-US" dirty="0">
                <a:solidFill>
                  <a:srgbClr val="5F9F25"/>
                </a:solidFill>
              </a:rPr>
              <a:t>间接</a:t>
            </a:r>
            <a:r>
              <a:rPr lang="zh-CN" altLang="en-US" dirty="0"/>
              <a:t>表示多对多联系</a:t>
            </a:r>
            <a:endParaRPr lang="zh-CN" altLang="en-US" dirty="0"/>
          </a:p>
          <a:p>
            <a:pPr lvl="1" algn="just" eaLnBrk="1" hangingPunct="1">
              <a:lnSpc>
                <a:spcPct val="140000"/>
              </a:lnSpc>
            </a:pPr>
            <a:r>
              <a:rPr lang="zh-CN" altLang="en-US" dirty="0"/>
              <a:t>方法：</a:t>
            </a:r>
            <a:endParaRPr lang="zh-CN" altLang="en-US" dirty="0"/>
          </a:p>
          <a:p>
            <a:pPr lvl="1" algn="just" eaLnBrk="1" hangingPunct="1">
              <a:lnSpc>
                <a:spcPct val="140000"/>
              </a:lnSpc>
              <a:buNone/>
            </a:pPr>
            <a:r>
              <a:rPr lang="zh-CN" altLang="en-US" dirty="0"/>
              <a:t>    将多对多联系</a:t>
            </a:r>
            <a:r>
              <a:rPr lang="zh-CN" altLang="en-US" dirty="0">
                <a:solidFill>
                  <a:srgbClr val="5F9F25"/>
                </a:solidFill>
              </a:rPr>
              <a:t>直接</a:t>
            </a:r>
            <a:r>
              <a:rPr lang="zh-CN" altLang="en-US" dirty="0"/>
              <a:t>分解成一对多联系</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1026"/>
          <p:cNvSpPr>
            <a:spLocks noGrp="1"/>
          </p:cNvSpPr>
          <p:nvPr>
            <p:ph type="title"/>
          </p:nvPr>
        </p:nvSpPr>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4690" name="Rectangle 1027"/>
          <p:cNvSpPr>
            <a:spLocks noGrp="1"/>
          </p:cNvSpPr>
          <p:nvPr>
            <p:ph idx="1"/>
          </p:nvPr>
        </p:nvSpPr>
        <p:spPr/>
        <p:txBody>
          <a:bodyPr vert="horz" wrap="square" lIns="91440" tIns="45720" rIns="91440" bIns="45720" anchor="t"/>
          <a:p>
            <a:pPr lvl="1" eaLnBrk="1" hangingPunct="1">
              <a:lnSpc>
                <a:spcPct val="120000"/>
              </a:lnSpc>
              <a:buNone/>
            </a:pPr>
            <a:r>
              <a:rPr lang="zh-CN" altLang="en-US" dirty="0"/>
              <a:t>例如：一个学生可以选修若干门课程，某一课程可以被多个学生选修，学生与课程之间是多对多联系 </a:t>
            </a:r>
            <a:endParaRPr lang="zh-CN" altLang="en-US" dirty="0"/>
          </a:p>
          <a:p>
            <a:pPr lvl="1" eaLnBrk="1" hangingPunct="1">
              <a:lnSpc>
                <a:spcPct val="120000"/>
              </a:lnSpc>
            </a:pPr>
            <a:r>
              <a:rPr lang="zh-CN" altLang="en-US" dirty="0"/>
              <a:t>引进一个学生选课的联结记录，由</a:t>
            </a:r>
            <a:r>
              <a:rPr lang="en-US" altLang="zh-CN" dirty="0"/>
              <a:t>3</a:t>
            </a:r>
            <a:r>
              <a:rPr lang="zh-CN" altLang="en-US" dirty="0"/>
              <a:t>个数据项组成</a:t>
            </a:r>
            <a:endParaRPr lang="zh-CN" altLang="en-US" dirty="0"/>
          </a:p>
          <a:p>
            <a:pPr lvl="2" eaLnBrk="1" hangingPunct="1">
              <a:lnSpc>
                <a:spcPct val="120000"/>
              </a:lnSpc>
              <a:buSzPct val="87000"/>
              <a:buFont typeface="Wingdings" panose="05000000000000000000" pitchFamily="2" charset="2"/>
              <a:buChar char="l"/>
            </a:pPr>
            <a:r>
              <a:rPr lang="zh-CN" altLang="en-US" sz="2200" dirty="0"/>
              <a:t>学号</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课程号</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成绩</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表示某个学生选修某一门课程及其成绩 </a:t>
            </a:r>
            <a:endParaRPr lang="zh-CN" altLang="en-US" sz="22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1026"/>
          <p:cNvSpPr>
            <a:spLocks noGrp="1"/>
          </p:cNvSpPr>
          <p:nvPr>
            <p:ph type="title"/>
          </p:nvPr>
        </p:nvSpPr>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5714" name="Rectangle 1027"/>
          <p:cNvSpPr>
            <a:spLocks noGrp="1"/>
          </p:cNvSpPr>
          <p:nvPr>
            <p:ph idx="1"/>
          </p:nvPr>
        </p:nvSpPr>
        <p:spPr>
          <a:xfrm>
            <a:off x="2484438" y="5589588"/>
            <a:ext cx="5113337" cy="360362"/>
          </a:xfrm>
        </p:spPr>
        <p:txBody>
          <a:bodyPr vert="horz" wrap="square" lIns="91440" tIns="45720" rIns="91440" bIns="45720" anchor="t"/>
          <a:p>
            <a:pPr eaLnBrk="1" hangingPunct="1">
              <a:lnSpc>
                <a:spcPct val="80000"/>
              </a:lnSpc>
              <a:buNone/>
            </a:pPr>
            <a:r>
              <a:rPr lang="zh-CN" altLang="en-US" sz="1800" dirty="0"/>
              <a:t>图</a:t>
            </a:r>
            <a:r>
              <a:rPr lang="en-US" altLang="zh-CN" sz="1800" dirty="0"/>
              <a:t>1.13  </a:t>
            </a:r>
            <a:r>
              <a:rPr lang="zh-CN" altLang="en-US" sz="1800" dirty="0"/>
              <a:t>学生</a:t>
            </a:r>
            <a:r>
              <a:rPr lang="en-US" altLang="zh-CN" sz="1800" dirty="0"/>
              <a:t>/</a:t>
            </a:r>
            <a:r>
              <a:rPr lang="zh-CN" altLang="en-US" sz="1800" dirty="0"/>
              <a:t>选课</a:t>
            </a:r>
            <a:r>
              <a:rPr lang="en-US" altLang="zh-CN" sz="1800" dirty="0"/>
              <a:t>/</a:t>
            </a:r>
            <a:r>
              <a:rPr lang="zh-CN" altLang="en-US" sz="1800" dirty="0"/>
              <a:t>课程的网状数据模型 </a:t>
            </a:r>
            <a:endParaRPr lang="zh-CN" altLang="en-US" sz="1800" dirty="0"/>
          </a:p>
        </p:txBody>
      </p:sp>
      <p:pic>
        <p:nvPicPr>
          <p:cNvPr id="115715" name="Picture 1028" descr="124"/>
          <p:cNvPicPr>
            <a:picLocks noChangeAspect="1"/>
          </p:cNvPicPr>
          <p:nvPr/>
        </p:nvPicPr>
        <p:blipFill>
          <a:blip r:embed="rId1"/>
          <a:stretch>
            <a:fillRect/>
          </a:stretch>
        </p:blipFill>
        <p:spPr>
          <a:xfrm>
            <a:off x="971550" y="1773238"/>
            <a:ext cx="7272338" cy="3024187"/>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1026"/>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网状模型的操纵与完整性约束</a:t>
            </a:r>
            <a:endParaRPr lang="zh-CN" altLang="en-US" sz="3600" dirty="0"/>
          </a:p>
        </p:txBody>
      </p:sp>
      <p:sp>
        <p:nvSpPr>
          <p:cNvPr id="116738" name="Rectangle 1027"/>
          <p:cNvSpPr>
            <a:spLocks noGrp="1"/>
          </p:cNvSpPr>
          <p:nvPr>
            <p:ph idx="1"/>
          </p:nvPr>
        </p:nvSpPr>
        <p:spPr>
          <a:xfrm>
            <a:off x="684213" y="1268413"/>
            <a:ext cx="7924800" cy="4546600"/>
          </a:xfrm>
        </p:spPr>
        <p:txBody>
          <a:bodyPr vert="horz" wrap="square" lIns="91440" tIns="45720" rIns="91440" bIns="45720" anchor="t"/>
          <a:p>
            <a:pPr eaLnBrk="1" hangingPunct="1">
              <a:lnSpc>
                <a:spcPct val="140000"/>
              </a:lnSpc>
            </a:pPr>
            <a:r>
              <a:rPr lang="zh-CN" altLang="en-US" dirty="0"/>
              <a:t>网状数据库系统（如</a:t>
            </a:r>
            <a:r>
              <a:rPr lang="en-US" altLang="zh-CN" dirty="0"/>
              <a:t>DBTG</a:t>
            </a:r>
            <a:r>
              <a:rPr lang="zh-CN" altLang="en-US" dirty="0"/>
              <a:t>）对数据操纵加</a:t>
            </a:r>
            <a:endParaRPr lang="zh-CN" altLang="en-US" dirty="0"/>
          </a:p>
          <a:p>
            <a:pPr eaLnBrk="1" hangingPunct="1">
              <a:lnSpc>
                <a:spcPct val="140000"/>
              </a:lnSpc>
              <a:buNone/>
            </a:pPr>
            <a:r>
              <a:rPr lang="zh-CN" altLang="en-US" dirty="0"/>
              <a:t>   了一些限制，提供了一定的完整性约束</a:t>
            </a:r>
            <a:endParaRPr lang="zh-CN" altLang="en-US" dirty="0"/>
          </a:p>
          <a:p>
            <a:pPr marL="819150" lvl="1" eaLnBrk="1" hangingPunct="1">
              <a:lnSpc>
                <a:spcPct val="140000"/>
              </a:lnSpc>
            </a:pPr>
            <a:r>
              <a:rPr lang="zh-CN" altLang="en-US" dirty="0"/>
              <a:t>码：唯一标识记录的数据项的集合 </a:t>
            </a:r>
            <a:endParaRPr lang="zh-CN" altLang="en-US" dirty="0"/>
          </a:p>
          <a:p>
            <a:pPr marL="819150" lvl="1" eaLnBrk="1" hangingPunct="1">
              <a:lnSpc>
                <a:spcPct val="140000"/>
              </a:lnSpc>
            </a:pPr>
            <a:r>
              <a:rPr lang="zh-CN" altLang="en-US" dirty="0"/>
              <a:t>一个联系中双亲记录与子女记录之间是一对多联系</a:t>
            </a:r>
            <a:endParaRPr lang="zh-CN" altLang="en-US" dirty="0"/>
          </a:p>
          <a:p>
            <a:pPr marL="819150" lvl="1" eaLnBrk="1" hangingPunct="1">
              <a:lnSpc>
                <a:spcPct val="140000"/>
              </a:lnSpc>
            </a:pPr>
            <a:r>
              <a:rPr lang="zh-CN" altLang="en-US" dirty="0"/>
              <a:t>支持双亲记录和子女记录之间某些约束条件 </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p:cNvSpPr>
          <p:nvPr>
            <p:ph type="title"/>
          </p:nvPr>
        </p:nvSpPr>
        <p:spPr/>
        <p:txBody>
          <a:bodyPr vert="horz" wrap="square" lIns="91440" tIns="45720" rIns="91440" bIns="45720" anchor="ctr"/>
          <a:p>
            <a:pPr eaLnBrk="1" hangingPunct="1"/>
            <a:r>
              <a:rPr lang="en-US" altLang="zh-CN" sz="3600" dirty="0"/>
              <a:t>3. </a:t>
            </a:r>
            <a:r>
              <a:rPr lang="zh-CN" altLang="en-US" sz="3600" dirty="0"/>
              <a:t>网状模型的优缺点</a:t>
            </a:r>
            <a:endParaRPr lang="zh-CN" altLang="en-US" sz="3600" dirty="0"/>
          </a:p>
        </p:txBody>
      </p:sp>
      <p:sp>
        <p:nvSpPr>
          <p:cNvPr id="117762" name="Rectangle 3"/>
          <p:cNvSpPr>
            <a:spLocks noGrp="1"/>
          </p:cNvSpPr>
          <p:nvPr>
            <p:ph idx="1"/>
          </p:nvPr>
        </p:nvSpPr>
        <p:spPr>
          <a:xfrm>
            <a:off x="611188" y="1125538"/>
            <a:ext cx="8151812" cy="5254625"/>
          </a:xfrm>
        </p:spPr>
        <p:txBody>
          <a:bodyPr vert="horz" wrap="square" lIns="91440" tIns="45720" rIns="91440" bIns="45720" anchor="t"/>
          <a:p>
            <a:pPr algn="just" eaLnBrk="1" hangingPunct="1">
              <a:lnSpc>
                <a:spcPct val="90000"/>
              </a:lnSpc>
            </a:pPr>
            <a:r>
              <a:rPr lang="zh-CN" altLang="en-US" dirty="0"/>
              <a:t>优点</a:t>
            </a:r>
            <a:endParaRPr lang="zh-CN" altLang="en-US" dirty="0"/>
          </a:p>
          <a:p>
            <a:pPr lvl="1" algn="just" eaLnBrk="1" hangingPunct="1">
              <a:lnSpc>
                <a:spcPct val="120000"/>
              </a:lnSpc>
            </a:pPr>
            <a:r>
              <a:rPr lang="zh-CN" altLang="en-US" dirty="0"/>
              <a:t>能够更为直接地描述现实世界，如一个结点可以有多个双亲</a:t>
            </a:r>
            <a:endParaRPr lang="zh-CN" altLang="en-US" dirty="0"/>
          </a:p>
          <a:p>
            <a:pPr lvl="1" algn="just" eaLnBrk="1" hangingPunct="1">
              <a:lnSpc>
                <a:spcPct val="120000"/>
              </a:lnSpc>
            </a:pPr>
            <a:r>
              <a:rPr lang="zh-CN" altLang="en-US" dirty="0"/>
              <a:t>具有良好的性能，存取效率较高</a:t>
            </a:r>
            <a:endParaRPr lang="zh-CN" altLang="en-US" dirty="0"/>
          </a:p>
          <a:p>
            <a:pPr eaLnBrk="1" hangingPunct="1">
              <a:lnSpc>
                <a:spcPct val="90000"/>
              </a:lnSpc>
            </a:pPr>
            <a:r>
              <a:rPr lang="zh-CN" altLang="en-US" dirty="0"/>
              <a:t>缺点</a:t>
            </a:r>
            <a:endParaRPr lang="zh-CN" altLang="en-US" dirty="0"/>
          </a:p>
          <a:p>
            <a:pPr lvl="1" eaLnBrk="1" hangingPunct="1">
              <a:lnSpc>
                <a:spcPct val="140000"/>
              </a:lnSpc>
            </a:pPr>
            <a:r>
              <a:rPr lang="zh-CN" altLang="en-US" dirty="0"/>
              <a:t>结构比较复杂，而且随着应用环境的扩大，数据库的结构就变得越来越复杂，不利于最终用户掌握</a:t>
            </a:r>
            <a:endParaRPr lang="zh-CN" altLang="en-US" dirty="0"/>
          </a:p>
          <a:p>
            <a:pPr lvl="1" eaLnBrk="1" hangingPunct="1">
              <a:lnSpc>
                <a:spcPct val="140000"/>
              </a:lnSpc>
            </a:pPr>
            <a:r>
              <a:rPr lang="en-US" altLang="zh-CN" dirty="0"/>
              <a:t>DDL</a:t>
            </a:r>
            <a:r>
              <a:rPr lang="zh-CN" altLang="en-US" dirty="0"/>
              <a:t>、</a:t>
            </a:r>
            <a:r>
              <a:rPr lang="en-US" altLang="zh-CN" dirty="0"/>
              <a:t>DML</a:t>
            </a:r>
            <a:r>
              <a:rPr lang="zh-CN" altLang="en-US" dirty="0"/>
              <a:t>语言复杂，用户不容易使用</a:t>
            </a:r>
            <a:endParaRPr lang="en-US" altLang="zh-CN" dirty="0"/>
          </a:p>
          <a:p>
            <a:pPr lvl="1" eaLnBrk="1" hangingPunct="1">
              <a:lnSpc>
                <a:spcPct val="140000"/>
              </a:lnSpc>
            </a:pPr>
            <a:r>
              <a:rPr lang="zh-CN" altLang="en-US" dirty="0"/>
              <a:t>记录之间联系是通过存取路径实现的，用户必须了解系统结构的细节</a:t>
            </a:r>
            <a:endParaRPr lang="zh-CN" altLang="en-US" sz="2800" dirty="0"/>
          </a:p>
          <a:p>
            <a:pPr eaLnBrk="1" hangingPunct="1">
              <a:lnSpc>
                <a:spcPct val="90000"/>
              </a:lnSpc>
            </a:pP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050"/>
          <p:cNvSpPr>
            <a:spLocks noGrp="1"/>
          </p:cNvSpPr>
          <p:nvPr>
            <p:ph type="title"/>
          </p:nvPr>
        </p:nvSpPr>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118786" name="Rectangle 2051"/>
          <p:cNvSpPr>
            <a:spLocks noGrp="1"/>
          </p:cNvSpPr>
          <p:nvPr>
            <p:ph idx="1"/>
          </p:nvPr>
        </p:nvSpPr>
        <p:spPr>
          <a:xfrm>
            <a:off x="957263" y="1098550"/>
            <a:ext cx="6329362" cy="4922838"/>
          </a:xfrm>
        </p:spPr>
        <p:txBody>
          <a:bodyPr vert="horz" wrap="square" lIns="91440" tIns="45720" rIns="91440" bIns="45720" anchor="t"/>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数据模型的组成要素</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概念模型</a:t>
            </a:r>
            <a:endParaRPr lang="zh-CN" altLang="en-US" dirty="0"/>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1.2.7  </a:t>
            </a:r>
            <a:r>
              <a:rPr lang="zh-CN" altLang="en-US" dirty="0">
                <a:solidFill>
                  <a:srgbClr val="00B050"/>
                </a:solidFill>
              </a:rPr>
              <a:t>关系模型</a:t>
            </a:r>
            <a:endParaRPr lang="zh-CN" altLang="en-US" dirty="0">
              <a:solidFill>
                <a:srgbClr val="00B05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1026"/>
          <p:cNvSpPr>
            <a:spLocks noGrp="1"/>
          </p:cNvSpPr>
          <p:nvPr>
            <p:ph type="title"/>
          </p:nvPr>
        </p:nvSpPr>
        <p:spPr/>
        <p:txBody>
          <a:bodyPr vert="horz" wrap="square" lIns="91440" tIns="45720" rIns="91440" bIns="45720" anchor="ctr"/>
          <a:p>
            <a:pPr eaLnBrk="1" hangingPunct="1"/>
            <a:r>
              <a:rPr lang="en-US" altLang="zh-CN" sz="3600" dirty="0"/>
              <a:t>1.2.7 </a:t>
            </a:r>
            <a:r>
              <a:rPr lang="zh-CN" altLang="en-US" sz="3600" dirty="0"/>
              <a:t>关系模型</a:t>
            </a:r>
            <a:endParaRPr lang="zh-CN" altLang="en-US" sz="3600" dirty="0"/>
          </a:p>
        </p:txBody>
      </p:sp>
      <p:sp>
        <p:nvSpPr>
          <p:cNvPr id="119810" name="Rectangle 1027"/>
          <p:cNvSpPr>
            <a:spLocks noGrp="1"/>
          </p:cNvSpPr>
          <p:nvPr>
            <p:ph idx="1"/>
          </p:nvPr>
        </p:nvSpPr>
        <p:spPr>
          <a:xfrm>
            <a:off x="457200" y="1098550"/>
            <a:ext cx="8435975" cy="5095875"/>
          </a:xfrm>
        </p:spPr>
        <p:txBody>
          <a:bodyPr vert="horz" wrap="square" lIns="91440" tIns="45720" rIns="91440" bIns="45720" anchor="t"/>
          <a:p>
            <a:pPr eaLnBrk="1" hangingPunct="1">
              <a:lnSpc>
                <a:spcPct val="180000"/>
              </a:lnSpc>
            </a:pPr>
            <a:r>
              <a:rPr lang="zh-CN" altLang="en-US" dirty="0"/>
              <a:t>关系数据库系统采用关系模型作为数据的组织方式 </a:t>
            </a:r>
            <a:endParaRPr lang="zh-CN" altLang="en-US" dirty="0"/>
          </a:p>
          <a:p>
            <a:pPr eaLnBrk="1" hangingPunct="1">
              <a:lnSpc>
                <a:spcPct val="180000"/>
              </a:lnSpc>
            </a:pPr>
            <a:r>
              <a:rPr lang="en-US" altLang="zh-CN" dirty="0"/>
              <a:t>1970</a:t>
            </a:r>
            <a:r>
              <a:rPr lang="zh-CN" altLang="en-US" dirty="0"/>
              <a:t>年美国</a:t>
            </a:r>
            <a:r>
              <a:rPr lang="en-US" altLang="zh-CN" dirty="0"/>
              <a:t>IBM</a:t>
            </a:r>
            <a:r>
              <a:rPr lang="zh-CN" altLang="en-US" dirty="0"/>
              <a:t>公司</a:t>
            </a:r>
            <a:r>
              <a:rPr lang="en-US" altLang="zh-CN" dirty="0"/>
              <a:t>San Jose</a:t>
            </a:r>
            <a:r>
              <a:rPr lang="zh-CN" altLang="en-US" dirty="0"/>
              <a:t>研究室的研究员</a:t>
            </a:r>
            <a:r>
              <a:rPr lang="en-US" altLang="zh-CN" dirty="0"/>
              <a:t>E.F.Codd</a:t>
            </a:r>
            <a:r>
              <a:rPr lang="zh-CN" altLang="en-US" dirty="0"/>
              <a:t>首次提出了数据库系统的关系模型 </a:t>
            </a:r>
            <a:endParaRPr lang="zh-CN" altLang="en-US" dirty="0"/>
          </a:p>
          <a:p>
            <a:pPr eaLnBrk="1" hangingPunct="1">
              <a:lnSpc>
                <a:spcPct val="180000"/>
              </a:lnSpc>
            </a:pPr>
            <a:r>
              <a:rPr lang="zh-CN" altLang="en-US" dirty="0"/>
              <a:t>计算机厂商新推出的数据库管理系统几乎都支持关系模型 </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1026"/>
          <p:cNvSpPr>
            <a:spLocks noGrp="1"/>
          </p:cNvSpPr>
          <p:nvPr>
            <p:ph type="title"/>
          </p:nvPr>
        </p:nvSpPr>
        <p:spPr>
          <a:xfrm>
            <a:off x="914400" y="188913"/>
            <a:ext cx="7391400" cy="563562"/>
          </a:xfrm>
        </p:spPr>
        <p:txBody>
          <a:bodyPr vert="horz" wrap="square" lIns="91440" tIns="45720" rIns="91440" bIns="45720" anchor="ctr"/>
          <a:p>
            <a:pPr eaLnBrk="1" hangingPunct="1"/>
            <a:r>
              <a:rPr lang="en-US" altLang="zh-CN" sz="3600" dirty="0"/>
              <a:t>1.  </a:t>
            </a:r>
            <a:r>
              <a:rPr lang="zh-CN" altLang="en-US" sz="3600" dirty="0"/>
              <a:t>关系模型的数据结构 </a:t>
            </a:r>
            <a:endParaRPr lang="zh-CN" altLang="en-US" sz="3600" dirty="0"/>
          </a:p>
        </p:txBody>
      </p:sp>
      <p:sp>
        <p:nvSpPr>
          <p:cNvPr id="120834" name="Rectangle 1027"/>
          <p:cNvSpPr>
            <a:spLocks noGrp="1"/>
          </p:cNvSpPr>
          <p:nvPr>
            <p:ph type="body" sz="half" idx="1"/>
          </p:nvPr>
        </p:nvSpPr>
        <p:spPr>
          <a:xfrm>
            <a:off x="468313" y="1125538"/>
            <a:ext cx="8435975" cy="1008062"/>
          </a:xfrm>
        </p:spPr>
        <p:txBody>
          <a:bodyPr vert="horz" wrap="square" lIns="91440" tIns="45720" rIns="91440" bIns="45720" anchor="t"/>
          <a:p>
            <a:pPr algn="just" eaLnBrk="1" hangingPunct="1">
              <a:lnSpc>
                <a:spcPct val="140000"/>
              </a:lnSpc>
            </a:pPr>
            <a:r>
              <a:rPr lang="zh-CN" altLang="en-US" sz="2400" dirty="0"/>
              <a:t>在</a:t>
            </a:r>
            <a:r>
              <a:rPr lang="zh-CN" altLang="en-US" sz="2400" dirty="0">
                <a:solidFill>
                  <a:srgbClr val="746AFC"/>
                </a:solidFill>
              </a:rPr>
              <a:t>用户观点</a:t>
            </a:r>
            <a:r>
              <a:rPr lang="zh-CN" altLang="en-US" sz="2400" dirty="0"/>
              <a:t>下，关系模型中数据的逻辑结构是一张二维表，它由行和列组成。</a:t>
            </a:r>
            <a:endParaRPr lang="zh-CN" altLang="en-US" sz="2400" dirty="0"/>
          </a:p>
        </p:txBody>
      </p:sp>
      <p:graphicFrame>
        <p:nvGraphicFramePr>
          <p:cNvPr id="144644" name="Group 1284"/>
          <p:cNvGraphicFramePr>
            <a:graphicFrameLocks noGrp="1"/>
          </p:cNvGraphicFramePr>
          <p:nvPr>
            <p:ph sz="half" idx="4294967295"/>
          </p:nvPr>
        </p:nvGraphicFramePr>
        <p:xfrm>
          <a:off x="1331913" y="3197225"/>
          <a:ext cx="6481763" cy="2535239"/>
        </p:xfrm>
        <a:graphic>
          <a:graphicData uri="http://schemas.openxmlformats.org/drawingml/2006/table">
            <a:tbl>
              <a:tblPr/>
              <a:tblGrid>
                <a:gridCol w="1081087"/>
                <a:gridCol w="1079500"/>
                <a:gridCol w="1081088"/>
                <a:gridCol w="1079500"/>
                <a:gridCol w="1081087"/>
                <a:gridCol w="1079500"/>
              </a:tblGrid>
              <a:tr h="5080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学  号</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姓  名</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年  龄</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性  别</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系  名</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级</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2013004</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王小明</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19</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社会学</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2013006</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黄大鹏</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商品学</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2013008</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张文斌</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法律</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0879" name="Text Box 1224"/>
          <p:cNvSpPr txBox="1"/>
          <p:nvPr/>
        </p:nvSpPr>
        <p:spPr>
          <a:xfrm>
            <a:off x="755650" y="2270125"/>
            <a:ext cx="1731963" cy="461963"/>
          </a:xfrm>
          <a:prstGeom prst="rect">
            <a:avLst/>
          </a:prstGeom>
          <a:noFill/>
          <a:ln w="25400">
            <a:noFill/>
          </a:ln>
        </p:spPr>
        <p:txBody>
          <a:bodyPr wrap="none" anchor="t">
            <a:spAutoFit/>
          </a:bodyPr>
          <a:p>
            <a:pPr marL="342900" indent="-342900"/>
            <a:r>
              <a:rPr lang="zh-CN" altLang="en-US" sz="2400" b="1" dirty="0">
                <a:latin typeface="Arial" panose="020B0604020202020204" pitchFamily="34" charset="0"/>
                <a:ea typeface="宋体" panose="02010600030101010101" pitchFamily="2" charset="-122"/>
              </a:rPr>
              <a:t>学生登记表</a:t>
            </a:r>
            <a:endParaRPr lang="zh-CN" altLang="en-US" sz="2400" b="1" dirty="0">
              <a:latin typeface="Arial" panose="020B0604020202020204" pitchFamily="34" charset="0"/>
              <a:ea typeface="宋体" panose="02010600030101010101" pitchFamily="2" charset="-122"/>
            </a:endParaRPr>
          </a:p>
        </p:txBody>
      </p:sp>
      <p:sp>
        <p:nvSpPr>
          <p:cNvPr id="120880" name="AutoShape 1285"/>
          <p:cNvSpPr/>
          <p:nvPr/>
        </p:nvSpPr>
        <p:spPr>
          <a:xfrm>
            <a:off x="2627313" y="2117725"/>
            <a:ext cx="914400" cy="609600"/>
          </a:xfrm>
          <a:prstGeom prst="wedgeRectCallout">
            <a:avLst>
              <a:gd name="adj1" fmla="val -148611"/>
              <a:gd name="adj2" fmla="val 12630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p>
            <a:pPr marL="342900" indent="-342900"/>
            <a:r>
              <a:rPr lang="zh-CN" altLang="en-US" b="1" dirty="0">
                <a:latin typeface="Arial" panose="020B0604020202020204" pitchFamily="34" charset="0"/>
                <a:ea typeface="宋体" panose="02010600030101010101" pitchFamily="2" charset="-122"/>
              </a:rPr>
              <a:t>属性</a:t>
            </a:r>
            <a:endParaRPr lang="zh-CN" altLang="en-US" b="1" dirty="0">
              <a:latin typeface="Arial" panose="020B0604020202020204" pitchFamily="34" charset="0"/>
              <a:ea typeface="宋体" panose="02010600030101010101" pitchFamily="2" charset="-122"/>
            </a:endParaRPr>
          </a:p>
        </p:txBody>
      </p:sp>
      <p:sp>
        <p:nvSpPr>
          <p:cNvPr id="120881" name="AutoShape 1286"/>
          <p:cNvSpPr/>
          <p:nvPr/>
        </p:nvSpPr>
        <p:spPr>
          <a:xfrm>
            <a:off x="7956550" y="2333625"/>
            <a:ext cx="914400" cy="609600"/>
          </a:xfrm>
          <a:prstGeom prst="wedgeRectCallout">
            <a:avLst>
              <a:gd name="adj1" fmla="val -70315"/>
              <a:gd name="adj2" fmla="val 204426"/>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p>
            <a:pPr marL="342900" indent="-342900"/>
            <a:r>
              <a:rPr lang="zh-CN" altLang="en-US" b="1" dirty="0">
                <a:latin typeface="Arial" panose="020B0604020202020204" pitchFamily="34" charset="0"/>
                <a:ea typeface="宋体" panose="02010600030101010101" pitchFamily="2" charset="-122"/>
              </a:rPr>
              <a:t>元组</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1026"/>
          <p:cNvSpPr>
            <a:spLocks noGrp="1"/>
          </p:cNvSpPr>
          <p:nvPr>
            <p:ph type="title"/>
          </p:nvPr>
        </p:nvSpPr>
        <p:spPr/>
        <p:txBody>
          <a:bodyPr vert="horz" wrap="square" lIns="91440" tIns="45720" rIns="91440" bIns="45720" anchor="ctr"/>
          <a:p>
            <a:pPr eaLnBrk="1" hangingPunct="1"/>
            <a:r>
              <a:rPr lang="zh-CN" altLang="en-US" sz="3600" dirty="0"/>
              <a:t>关系模型的数据结构（续）</a:t>
            </a:r>
            <a:endParaRPr lang="zh-CN" altLang="en-US" sz="3600" dirty="0"/>
          </a:p>
        </p:txBody>
      </p:sp>
      <p:sp>
        <p:nvSpPr>
          <p:cNvPr id="121858" name="Rectangle 1027"/>
          <p:cNvSpPr>
            <a:spLocks noGrp="1"/>
          </p:cNvSpPr>
          <p:nvPr>
            <p:ph idx="1"/>
          </p:nvPr>
        </p:nvSpPr>
        <p:spPr>
          <a:xfrm>
            <a:off x="457200" y="1098550"/>
            <a:ext cx="8229600" cy="5226050"/>
          </a:xfrm>
        </p:spPr>
        <p:txBody>
          <a:bodyPr vert="horz" wrap="square" lIns="91440" tIns="45720" rIns="91440" bIns="45720" anchor="t"/>
          <a:p>
            <a:pPr lvl="1" algn="just" eaLnBrk="1" hangingPunct="1">
              <a:lnSpc>
                <a:spcPct val="130000"/>
              </a:lnSpc>
              <a:spcBef>
                <a:spcPct val="0"/>
              </a:spcBef>
            </a:pPr>
            <a:r>
              <a:rPr lang="zh-CN" altLang="en-US" dirty="0"/>
              <a:t>关系（</a:t>
            </a:r>
            <a:r>
              <a:rPr lang="en-US" altLang="zh-CN" dirty="0"/>
              <a:t>Relation</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一个关系对应通常说的一张表</a:t>
            </a:r>
            <a:endParaRPr lang="zh-CN" altLang="en-US" sz="2200" dirty="0"/>
          </a:p>
          <a:p>
            <a:pPr lvl="1" algn="just" eaLnBrk="1" hangingPunct="1">
              <a:lnSpc>
                <a:spcPct val="130000"/>
              </a:lnSpc>
              <a:spcBef>
                <a:spcPct val="0"/>
              </a:spcBef>
            </a:pPr>
            <a:r>
              <a:rPr lang="zh-CN" altLang="en-US" dirty="0"/>
              <a:t>元组（</a:t>
            </a:r>
            <a:r>
              <a:rPr lang="en-US" altLang="zh-CN" dirty="0"/>
              <a:t>Tuple</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表中的一行即为一个元组</a:t>
            </a:r>
            <a:endParaRPr lang="zh-CN" altLang="en-US" sz="2200" dirty="0"/>
          </a:p>
          <a:p>
            <a:pPr lvl="1" algn="just" eaLnBrk="1" hangingPunct="1">
              <a:lnSpc>
                <a:spcPct val="130000"/>
              </a:lnSpc>
              <a:spcBef>
                <a:spcPct val="0"/>
              </a:spcBef>
            </a:pPr>
            <a:r>
              <a:rPr lang="zh-CN" altLang="en-US" dirty="0"/>
              <a:t>属性（</a:t>
            </a:r>
            <a:r>
              <a:rPr lang="en-US" altLang="zh-CN" dirty="0"/>
              <a:t>Attribute</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表中的一列即为一个属性，给每一个属性起一个名称即属性名</a:t>
            </a:r>
            <a:endParaRPr lang="en-US" altLang="zh-CN" sz="2200" dirty="0"/>
          </a:p>
          <a:p>
            <a:pPr lvl="1" algn="just" eaLnBrk="1" hangingPunct="1">
              <a:lnSpc>
                <a:spcPct val="130000"/>
              </a:lnSpc>
              <a:spcBef>
                <a:spcPct val="0"/>
              </a:spcBef>
            </a:pPr>
            <a:r>
              <a:rPr lang="zh-CN" altLang="en-US" dirty="0"/>
              <a:t>主码（</a:t>
            </a:r>
            <a:r>
              <a:rPr lang="en-US" altLang="zh-CN" dirty="0"/>
              <a:t>Key</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也称码键。表中的某个属性组，它可以唯一确定一个元组</a:t>
            </a:r>
            <a:endParaRPr lang="zh-CN" altLang="en-US" sz="2200" dirty="0"/>
          </a:p>
          <a:p>
            <a:pPr lvl="2" algn="just" eaLnBrk="1" hangingPunct="1">
              <a:lnSpc>
                <a:spcPct val="130000"/>
              </a:lnSpc>
              <a:buNone/>
            </a:pP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2"/>
          <p:cNvSpPr>
            <a:spLocks noGrp="1"/>
          </p:cNvSpPr>
          <p:nvPr>
            <p:ph type="title"/>
          </p:nvPr>
        </p:nvSpPr>
        <p:spPr/>
        <p:txBody>
          <a:bodyPr vert="horz" wrap="square" lIns="91440" tIns="45720" rIns="91440" bIns="45720" anchor="ctr"/>
          <a:p>
            <a:pPr eaLnBrk="1" hangingPunct="1"/>
            <a:r>
              <a:rPr lang="zh-CN" altLang="en-US" sz="3600" dirty="0"/>
              <a:t>关系模型的数据结构（续）</a:t>
            </a:r>
            <a:endParaRPr lang="zh-CN" altLang="en-US" sz="3600" dirty="0"/>
          </a:p>
        </p:txBody>
      </p:sp>
      <p:sp>
        <p:nvSpPr>
          <p:cNvPr id="122882" name="Rectangle 3"/>
          <p:cNvSpPr>
            <a:spLocks noGrp="1"/>
          </p:cNvSpPr>
          <p:nvPr>
            <p:ph idx="1"/>
          </p:nvPr>
        </p:nvSpPr>
        <p:spPr>
          <a:xfrm>
            <a:off x="539750" y="1341438"/>
            <a:ext cx="7772400" cy="4695825"/>
          </a:xfrm>
        </p:spPr>
        <p:txBody>
          <a:bodyPr vert="horz" wrap="square" lIns="91440" tIns="45720" rIns="91440" bIns="45720" anchor="t"/>
          <a:p>
            <a:pPr lvl="1" algn="just" eaLnBrk="1" hangingPunct="1">
              <a:lnSpc>
                <a:spcPct val="120000"/>
              </a:lnSpc>
            </a:pPr>
            <a:r>
              <a:rPr lang="zh-CN" altLang="en-US" dirty="0"/>
              <a:t>域（</a:t>
            </a:r>
            <a:r>
              <a:rPr lang="en-US" altLang="zh-CN" dirty="0"/>
              <a:t>Domain</a:t>
            </a:r>
            <a:r>
              <a:rPr lang="zh-CN" altLang="en-US" dirty="0"/>
              <a:t>）</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是一组具有相同数据类型的值的集合。属性的取值范围来自某个域。</a:t>
            </a:r>
            <a:endParaRPr lang="zh-CN" altLang="en-US" sz="2200" dirty="0"/>
          </a:p>
          <a:p>
            <a:pPr lvl="1" algn="just" eaLnBrk="1" hangingPunct="1">
              <a:lnSpc>
                <a:spcPct val="120000"/>
              </a:lnSpc>
            </a:pPr>
            <a:r>
              <a:rPr lang="zh-CN" altLang="en-US" dirty="0"/>
              <a:t>分量</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元组中的一个属性值。</a:t>
            </a:r>
            <a:endParaRPr lang="zh-CN" altLang="en-US" sz="2200" dirty="0"/>
          </a:p>
          <a:p>
            <a:pPr lvl="1" eaLnBrk="1" hangingPunct="1">
              <a:lnSpc>
                <a:spcPct val="120000"/>
              </a:lnSpc>
            </a:pPr>
            <a:r>
              <a:rPr lang="zh-CN" altLang="en-US" dirty="0"/>
              <a:t>关系模式</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对关系的描述</a:t>
            </a:r>
            <a:endParaRPr lang="zh-CN" altLang="en-US" sz="2200" dirty="0"/>
          </a:p>
          <a:p>
            <a:pPr lvl="2" eaLnBrk="1" hangingPunct="1">
              <a:lnSpc>
                <a:spcPct val="120000"/>
              </a:lnSpc>
              <a:buNone/>
            </a:pPr>
            <a:r>
              <a:rPr lang="zh-CN" altLang="en-US" sz="2200" dirty="0"/>
              <a:t>关系名（属性</a:t>
            </a:r>
            <a:r>
              <a:rPr lang="en-US" altLang="zh-CN" sz="2200" dirty="0"/>
              <a:t>1</a:t>
            </a:r>
            <a:r>
              <a:rPr lang="zh-CN" altLang="en-US" sz="2200" dirty="0"/>
              <a:t>，属性</a:t>
            </a:r>
            <a:r>
              <a:rPr lang="en-US" altLang="zh-CN" sz="2200" dirty="0"/>
              <a:t>2</a:t>
            </a:r>
            <a:r>
              <a:rPr lang="zh-CN" altLang="en-US" sz="2200" dirty="0"/>
              <a:t>，</a:t>
            </a:r>
            <a:r>
              <a:rPr lang="en-US" altLang="zh-CN" sz="2200" dirty="0"/>
              <a:t>…</a:t>
            </a:r>
            <a:r>
              <a:rPr lang="zh-CN" altLang="en-US" sz="2200" dirty="0"/>
              <a:t>，属性</a:t>
            </a:r>
            <a:r>
              <a:rPr lang="en-US" altLang="zh-CN" sz="2200" dirty="0"/>
              <a:t>n</a:t>
            </a:r>
            <a:r>
              <a:rPr lang="zh-CN" altLang="en-US" sz="2200" dirty="0"/>
              <a:t>）</a:t>
            </a:r>
            <a:endParaRPr lang="zh-CN" altLang="en-US" sz="2200" dirty="0"/>
          </a:p>
          <a:p>
            <a:pPr lvl="2" eaLnBrk="1" hangingPunct="1">
              <a:lnSpc>
                <a:spcPct val="120000"/>
              </a:lnSpc>
              <a:buNone/>
            </a:pPr>
            <a:r>
              <a:rPr lang="zh-CN" altLang="en-US" sz="2200" dirty="0"/>
              <a:t>学生（</a:t>
            </a:r>
            <a:r>
              <a:rPr lang="zh-CN" altLang="en-US" sz="2200" u="sng" dirty="0"/>
              <a:t>学号</a:t>
            </a:r>
            <a:r>
              <a:rPr lang="zh-CN" altLang="en-US" sz="2200" dirty="0"/>
              <a:t>，姓名，年龄，性别，系名，年级）</a:t>
            </a:r>
            <a:endParaRPr lang="zh-CN" alt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457200" y="-39687"/>
            <a:ext cx="8229600" cy="1138238"/>
          </a:xfrm>
        </p:spPr>
        <p:txBody>
          <a:bodyPr vert="horz" wrap="square" lIns="91440" tIns="45720" rIns="91440" bIns="45720" numCol="1" anchor="ctr" anchorCtr="0" compatLnSpc="1"/>
          <a:lstStyle/>
          <a:p>
            <a:pPr marL="0" marR="0" lvl="1" indent="0" algn="ctr" defTabSz="914400" rtl="0" eaLnBrk="1" fontAlgn="base" latinLnBrk="0" hangingPunct="1">
              <a:lnSpc>
                <a:spcPct val="14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1"/>
                </a:solidFill>
                <a:effectLst/>
                <a:uLnTx/>
                <a:uFillTx/>
                <a:latin typeface="+mj-lt"/>
                <a:ea typeface="+mj-ea"/>
                <a:cs typeface="+mj-cs"/>
              </a:rPr>
              <a:t>1.1  </a:t>
            </a:r>
            <a:r>
              <a:rPr kumimoji="0" lang="zh-CN" altLang="en-US" sz="3600" b="1" i="0" u="none" strike="noStrike" kern="0" cap="none" spc="0" normalizeH="0" baseline="0" noProof="0" dirty="0" smtClean="0">
                <a:ln>
                  <a:noFill/>
                </a:ln>
                <a:solidFill>
                  <a:schemeClr val="bg1"/>
                </a:solidFill>
                <a:effectLst/>
                <a:uLnTx/>
                <a:uFillTx/>
                <a:latin typeface="+mj-lt"/>
                <a:ea typeface="+mj-ea"/>
                <a:cs typeface="+mj-cs"/>
              </a:rPr>
              <a:t>数据库系统概述</a:t>
            </a:r>
            <a:endParaRPr kumimoji="0" lang="zh-CN" altLang="en-US" sz="36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316419" name="Rectangle 3"/>
          <p:cNvSpPr>
            <a:spLocks noGrp="1"/>
          </p:cNvSpPr>
          <p:nvPr>
            <p:ph idx="1"/>
          </p:nvPr>
        </p:nvSpPr>
        <p:spPr/>
        <p:txBody>
          <a:bodyPr vert="horz" wrap="square" lIns="91440" tIns="45720" rIns="91440" bIns="45720" anchor="t"/>
          <a:p>
            <a:pPr lvl="1" eaLnBrk="1" hangingPunct="1">
              <a:lnSpc>
                <a:spcPct val="140000"/>
              </a:lnSpc>
              <a:buNone/>
            </a:pPr>
            <a:r>
              <a:rPr lang="en-US" altLang="zh-CN" sz="2800" dirty="0">
                <a:solidFill>
                  <a:srgbClr val="00B050"/>
                </a:solidFill>
              </a:rPr>
              <a:t>    1.1.1 </a:t>
            </a:r>
            <a:r>
              <a:rPr lang="zh-CN" altLang="en-US" sz="2800" dirty="0">
                <a:solidFill>
                  <a:srgbClr val="00B050"/>
                </a:solidFill>
              </a:rPr>
              <a:t>数据库的</a:t>
            </a:r>
            <a:r>
              <a:rPr lang="en-US" altLang="zh-CN" sz="2800" dirty="0">
                <a:solidFill>
                  <a:srgbClr val="00B050"/>
                </a:solidFill>
              </a:rPr>
              <a:t>4</a:t>
            </a:r>
            <a:r>
              <a:rPr lang="zh-CN" altLang="en-US" sz="2800" dirty="0">
                <a:solidFill>
                  <a:srgbClr val="00B050"/>
                </a:solidFill>
              </a:rPr>
              <a:t>个基本概念</a:t>
            </a:r>
            <a:endParaRPr lang="zh-CN" altLang="en-US" sz="2800" dirty="0">
              <a:solidFill>
                <a:srgbClr val="00B050"/>
              </a:solidFill>
            </a:endParaRPr>
          </a:p>
          <a:p>
            <a:pPr lvl="1" eaLnBrk="1" hangingPunct="1">
              <a:lnSpc>
                <a:spcPct val="140000"/>
              </a:lnSpc>
              <a:buNone/>
            </a:pPr>
            <a:r>
              <a:rPr lang="zh-CN" altLang="en-US" sz="2800" dirty="0"/>
              <a:t>    </a:t>
            </a:r>
            <a:r>
              <a:rPr lang="en-US" altLang="zh-CN" sz="2800" dirty="0"/>
              <a:t>1.1.2 </a:t>
            </a:r>
            <a:r>
              <a:rPr lang="zh-CN" altLang="en-US" sz="2800" dirty="0"/>
              <a:t>数据管理技术的产生和发展</a:t>
            </a:r>
            <a:endParaRPr lang="zh-CN" altLang="en-US" sz="2800" dirty="0"/>
          </a:p>
          <a:p>
            <a:pPr lvl="1" eaLnBrk="1" hangingPunct="1">
              <a:lnSpc>
                <a:spcPct val="140000"/>
              </a:lnSpc>
              <a:buNone/>
            </a:pPr>
            <a:r>
              <a:rPr lang="zh-CN" altLang="en-US" sz="2800" dirty="0"/>
              <a:t>    </a:t>
            </a:r>
            <a:r>
              <a:rPr lang="en-US" altLang="zh-CN" sz="2800" dirty="0"/>
              <a:t>1.1.3 </a:t>
            </a:r>
            <a:r>
              <a:rPr lang="zh-CN" altLang="en-US" sz="2800" dirty="0"/>
              <a:t>数据库系统的特点 </a:t>
            </a:r>
            <a:endParaRPr lang="zh-CN" altLang="en-US" sz="3200" dirty="0">
              <a:solidFill>
                <a:schemeClr val="hlink"/>
              </a:solidFill>
            </a:endParaRPr>
          </a:p>
          <a:p>
            <a:pPr lvl="1" eaLnBrk="1" hangingPunct="1">
              <a:buNone/>
            </a:pPr>
            <a:r>
              <a:rPr lang="zh-CN" altLang="en-US" dirty="0">
                <a:latin typeface="宋体" panose="02010600030101010101" pitchFamily="2" charset="-122"/>
              </a:rPr>
              <a:t>  </a:t>
            </a:r>
            <a:endParaRPr lang="zh-CN" altLang="en-US" dirty="0">
              <a:latin typeface="宋体" panose="02010600030101010101" pitchFamily="2" charset="-122"/>
            </a:endParaRPr>
          </a:p>
          <a:p>
            <a:pPr lvl="1" eaLnBrk="1" hangingPunct="1"/>
            <a:endParaRPr lang="zh-CN" altLang="en-US" dirty="0"/>
          </a:p>
          <a:p>
            <a:pPr lvl="1" eaLnBrk="1" hangingPunct="1">
              <a:buNone/>
            </a:pPr>
            <a:endParaRPr lang="zh-CN" altLang="en-US" sz="2800" dirty="0">
              <a:solidFill>
                <a:schemeClr val="hlink"/>
              </a:solidFill>
            </a:endParaRPr>
          </a:p>
          <a:p>
            <a:pPr lvl="1" eaLnBrk="1" hangingPunct="1">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charRg st="0" end="21"/>
                                            </p:txEl>
                                          </p:spTgt>
                                        </p:tgtEl>
                                        <p:attrNameLst>
                                          <p:attrName>style.visibility</p:attrName>
                                        </p:attrNameLst>
                                      </p:cBhvr>
                                      <p:to>
                                        <p:strVal val="visible"/>
                                      </p:to>
                                    </p:set>
                                    <p:animEffect transition="in" filter="wipe(left)">
                                      <p:cBhvr>
                                        <p:cTn id="7" dur="500"/>
                                        <p:tgtEl>
                                          <p:spTgt spid="316419">
                                            <p:txEl>
                                              <p:charRg st="0" end="2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6419">
                                            <p:txEl>
                                              <p:charRg st="21" end="44"/>
                                            </p:txEl>
                                          </p:spTgt>
                                        </p:tgtEl>
                                        <p:attrNameLst>
                                          <p:attrName>style.visibility</p:attrName>
                                        </p:attrNameLst>
                                      </p:cBhvr>
                                      <p:to>
                                        <p:strVal val="visible"/>
                                      </p:to>
                                    </p:set>
                                    <p:animEffect transition="in" filter="wipe(left)">
                                      <p:cBhvr>
                                        <p:cTn id="10" dur="500"/>
                                        <p:tgtEl>
                                          <p:spTgt spid="316419">
                                            <p:txEl>
                                              <p:charRg st="21" end="44"/>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6419">
                                            <p:txEl>
                                              <p:charRg st="44" end="64"/>
                                            </p:txEl>
                                          </p:spTgt>
                                        </p:tgtEl>
                                        <p:attrNameLst>
                                          <p:attrName>style.visibility</p:attrName>
                                        </p:attrNameLst>
                                      </p:cBhvr>
                                      <p:to>
                                        <p:strVal val="visible"/>
                                      </p:to>
                                    </p:set>
                                    <p:animEffect transition="in" filter="wipe(left)">
                                      <p:cBhvr>
                                        <p:cTn id="13" dur="500"/>
                                        <p:tgtEl>
                                          <p:spTgt spid="316419">
                                            <p:txEl>
                                              <p:charRg st="44" end="6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6419">
                                            <p:txEl>
                                              <p:charRg st="64" end="67"/>
                                            </p:txEl>
                                          </p:spTgt>
                                        </p:tgtEl>
                                        <p:attrNameLst>
                                          <p:attrName>style.visibility</p:attrName>
                                        </p:attrNameLst>
                                      </p:cBhvr>
                                      <p:to>
                                        <p:strVal val="visible"/>
                                      </p:to>
                                    </p:set>
                                    <p:animEffect transition="in" filter="wipe(left)">
                                      <p:cBhvr>
                                        <p:cTn id="16" dur="500"/>
                                        <p:tgtEl>
                                          <p:spTgt spid="316419">
                                            <p:txEl>
                                              <p:charRg st="64"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a:spLocks noGrp="1"/>
          </p:cNvSpPr>
          <p:nvPr>
            <p:ph type="title"/>
          </p:nvPr>
        </p:nvSpPr>
        <p:spPr>
          <a:xfrm>
            <a:off x="914400" y="188913"/>
            <a:ext cx="7391400" cy="563562"/>
          </a:xfrm>
        </p:spPr>
        <p:txBody>
          <a:bodyPr vert="horz" wrap="square" lIns="91440" tIns="45720" rIns="91440" bIns="45720" anchor="ctr"/>
          <a:p>
            <a:pPr eaLnBrk="1" hangingPunct="1"/>
            <a:r>
              <a:rPr lang="zh-CN" altLang="en-US" sz="3600" dirty="0"/>
              <a:t>关系模型的数据结构（续）</a:t>
            </a:r>
            <a:endParaRPr lang="zh-CN" altLang="en-US" sz="3600" dirty="0"/>
          </a:p>
        </p:txBody>
      </p:sp>
      <p:sp>
        <p:nvSpPr>
          <p:cNvPr id="123906" name="Rectangle 3"/>
          <p:cNvSpPr>
            <a:spLocks noGrp="1"/>
          </p:cNvSpPr>
          <p:nvPr>
            <p:ph type="body" sz="half" idx="1"/>
          </p:nvPr>
        </p:nvSpPr>
        <p:spPr>
          <a:xfrm>
            <a:off x="611188" y="1052513"/>
            <a:ext cx="8208962" cy="1944687"/>
          </a:xfrm>
        </p:spPr>
        <p:txBody>
          <a:bodyPr vert="horz" wrap="square" lIns="91440" tIns="45720" rIns="91440" bIns="45720" anchor="t"/>
          <a:p>
            <a:pPr algn="just" eaLnBrk="1" hangingPunct="1">
              <a:lnSpc>
                <a:spcPct val="120000"/>
              </a:lnSpc>
            </a:pPr>
            <a:r>
              <a:rPr lang="zh-CN" altLang="en-US" dirty="0"/>
              <a:t>关系必须是规范化的，满足一定的规范条件</a:t>
            </a:r>
            <a:endParaRPr lang="zh-CN" altLang="en-US" dirty="0"/>
          </a:p>
          <a:p>
            <a:pPr lvl="1" algn="just" eaLnBrk="1" hangingPunct="1">
              <a:lnSpc>
                <a:spcPct val="120000"/>
              </a:lnSpc>
              <a:buNone/>
            </a:pPr>
            <a:r>
              <a:rPr lang="zh-CN" altLang="en-US" sz="2200" dirty="0"/>
              <a:t>最基本的规范条件：关系的每一个分量必须是一个不可分的</a:t>
            </a:r>
            <a:endParaRPr lang="en-US" altLang="zh-CN" sz="2200" dirty="0"/>
          </a:p>
          <a:p>
            <a:pPr lvl="1" algn="just" eaLnBrk="1" hangingPunct="1">
              <a:lnSpc>
                <a:spcPct val="120000"/>
              </a:lnSpc>
              <a:buNone/>
            </a:pPr>
            <a:r>
              <a:rPr lang="zh-CN" altLang="en-US" sz="2200" dirty="0"/>
              <a:t>数据项</a:t>
            </a:r>
            <a:r>
              <a:rPr lang="en-US" altLang="zh-CN" sz="2200" dirty="0"/>
              <a:t>, </a:t>
            </a:r>
            <a:r>
              <a:rPr lang="zh-CN" altLang="en-US" sz="2200" dirty="0">
                <a:solidFill>
                  <a:srgbClr val="FF00FF"/>
                </a:solidFill>
              </a:rPr>
              <a:t>不允许表中还有表 </a:t>
            </a:r>
            <a:endParaRPr lang="zh-CN" altLang="en-US" sz="2200" dirty="0">
              <a:solidFill>
                <a:srgbClr val="FF00FF"/>
              </a:solidFill>
            </a:endParaRPr>
          </a:p>
          <a:p>
            <a:pPr algn="just" eaLnBrk="1" hangingPunct="1">
              <a:lnSpc>
                <a:spcPct val="120000"/>
              </a:lnSpc>
              <a:buNone/>
            </a:pPr>
            <a:r>
              <a:rPr lang="zh-CN" altLang="en-US" sz="2200" dirty="0"/>
              <a:t>      图</a:t>
            </a:r>
            <a:r>
              <a:rPr lang="en-US" altLang="zh-CN" sz="2200" dirty="0"/>
              <a:t>1.15</a:t>
            </a:r>
            <a:r>
              <a:rPr lang="zh-CN" altLang="en-US" sz="2200" dirty="0"/>
              <a:t>中工资和扣除是可分的数据项 </a:t>
            </a:r>
            <a:r>
              <a:rPr lang="en-US" altLang="zh-CN" sz="2200" dirty="0"/>
              <a:t>,</a:t>
            </a:r>
            <a:r>
              <a:rPr lang="zh-CN" altLang="en-US" sz="2200" dirty="0">
                <a:solidFill>
                  <a:srgbClr val="FF00FF"/>
                </a:solidFill>
              </a:rPr>
              <a:t>不符合关系模型要求 </a:t>
            </a:r>
            <a:endParaRPr lang="zh-CN" altLang="en-US" sz="2200" dirty="0">
              <a:solidFill>
                <a:srgbClr val="FF00FF"/>
              </a:solidFill>
            </a:endParaRPr>
          </a:p>
        </p:txBody>
      </p:sp>
      <p:graphicFrame>
        <p:nvGraphicFramePr>
          <p:cNvPr id="127376" name="Group 400"/>
          <p:cNvGraphicFramePr>
            <a:graphicFrameLocks noGrp="1"/>
          </p:cNvGraphicFramePr>
          <p:nvPr/>
        </p:nvGraphicFramePr>
        <p:xfrm>
          <a:off x="395288" y="3141663"/>
          <a:ext cx="8569326" cy="2089151"/>
        </p:xfrm>
        <a:graphic>
          <a:graphicData uri="http://schemas.openxmlformats.org/drawingml/2006/table">
            <a:tbl>
              <a:tblPr/>
              <a:tblGrid>
                <a:gridCol w="912144"/>
                <a:gridCol w="657307"/>
                <a:gridCol w="662895"/>
                <a:gridCol w="1152178"/>
                <a:gridCol w="1160870"/>
                <a:gridCol w="1143487"/>
                <a:gridCol w="720112"/>
                <a:gridCol w="1368212"/>
                <a:gridCol w="792121"/>
              </a:tblGrid>
              <a:tr h="4699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职工号</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姓名</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职称</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工 资</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扣 除</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 发</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vMerge="1">
                  <a:tcPr/>
                </a:tc>
                <a:tc vMerge="1">
                  <a:tcPr/>
                </a:tc>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基本工资</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岗位津贴</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业绩津贴</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三险</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个人所得税</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4683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86051</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陈平</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讲师</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1305</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1850</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112</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4083</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3952" name="Object 362"/>
          <p:cNvGraphicFramePr>
            <a:graphicFrameLocks noChangeAspect="1"/>
          </p:cNvGraphicFramePr>
          <p:nvPr/>
        </p:nvGraphicFramePr>
        <p:xfrm>
          <a:off x="684213" y="4583113"/>
          <a:ext cx="250825" cy="576262"/>
        </p:xfrm>
        <a:graphic>
          <a:graphicData uri="http://schemas.openxmlformats.org/presentationml/2006/ole">
            <mc:AlternateContent xmlns:mc="http://schemas.openxmlformats.org/markup-compatibility/2006">
              <mc:Choice xmlns:v="urn:schemas-microsoft-com:vml" Requires="v">
                <p:oleObj spid="_x0000_s3083" name="" r:id="rId1" imgW="76200" imgH="177165" progId="Equation.DSMT4">
                  <p:embed/>
                </p:oleObj>
              </mc:Choice>
              <mc:Fallback>
                <p:oleObj name="" r:id="rId1" imgW="76200" imgH="177165" progId="Equation.DSMT4">
                  <p:embed/>
                  <p:pic>
                    <p:nvPicPr>
                      <p:cNvPr id="0" name="图片 3082"/>
                      <p:cNvPicPr/>
                      <p:nvPr/>
                    </p:nvPicPr>
                    <p:blipFill>
                      <a:blip r:embed="rId2"/>
                      <a:stretch>
                        <a:fillRect/>
                      </a:stretch>
                    </p:blipFill>
                    <p:spPr>
                      <a:xfrm>
                        <a:off x="684213" y="4583113"/>
                        <a:ext cx="250825" cy="576262"/>
                      </a:xfrm>
                      <a:prstGeom prst="rect">
                        <a:avLst/>
                      </a:prstGeom>
                      <a:noFill/>
                      <a:ln w="38100">
                        <a:noFill/>
                        <a:miter/>
                      </a:ln>
                    </p:spPr>
                  </p:pic>
                </p:oleObj>
              </mc:Fallback>
            </mc:AlternateContent>
          </a:graphicData>
        </a:graphic>
      </p:graphicFrame>
      <p:graphicFrame>
        <p:nvGraphicFramePr>
          <p:cNvPr id="123953" name="Object 368"/>
          <p:cNvGraphicFramePr>
            <a:graphicFrameLocks noChangeAspect="1"/>
          </p:cNvGraphicFramePr>
          <p:nvPr/>
        </p:nvGraphicFramePr>
        <p:xfrm>
          <a:off x="1620838" y="4583113"/>
          <a:ext cx="250825" cy="576262"/>
        </p:xfrm>
        <a:graphic>
          <a:graphicData uri="http://schemas.openxmlformats.org/presentationml/2006/ole">
            <mc:AlternateContent xmlns:mc="http://schemas.openxmlformats.org/markup-compatibility/2006">
              <mc:Choice xmlns:v="urn:schemas-microsoft-com:vml" Requires="v">
                <p:oleObj spid="_x0000_s3085" name="" r:id="rId3" imgW="76200" imgH="177165" progId="Equation.DSMT4">
                  <p:embed/>
                </p:oleObj>
              </mc:Choice>
              <mc:Fallback>
                <p:oleObj name="" r:id="rId3" imgW="76200" imgH="177165" progId="Equation.DSMT4">
                  <p:embed/>
                  <p:pic>
                    <p:nvPicPr>
                      <p:cNvPr id="0" name="图片 3084"/>
                      <p:cNvPicPr/>
                      <p:nvPr/>
                    </p:nvPicPr>
                    <p:blipFill>
                      <a:blip r:embed="rId2"/>
                      <a:stretch>
                        <a:fillRect/>
                      </a:stretch>
                    </p:blipFill>
                    <p:spPr>
                      <a:xfrm>
                        <a:off x="1620838" y="4583113"/>
                        <a:ext cx="250825" cy="576262"/>
                      </a:xfrm>
                      <a:prstGeom prst="rect">
                        <a:avLst/>
                      </a:prstGeom>
                      <a:noFill/>
                      <a:ln w="38100">
                        <a:noFill/>
                        <a:miter/>
                      </a:ln>
                    </p:spPr>
                  </p:pic>
                </p:oleObj>
              </mc:Fallback>
            </mc:AlternateContent>
          </a:graphicData>
        </a:graphic>
      </p:graphicFrame>
      <p:graphicFrame>
        <p:nvGraphicFramePr>
          <p:cNvPr id="123954" name="Object 370"/>
          <p:cNvGraphicFramePr>
            <a:graphicFrameLocks noChangeAspect="1"/>
          </p:cNvGraphicFramePr>
          <p:nvPr/>
        </p:nvGraphicFramePr>
        <p:xfrm>
          <a:off x="2268538" y="4581525"/>
          <a:ext cx="250825" cy="577850"/>
        </p:xfrm>
        <a:graphic>
          <a:graphicData uri="http://schemas.openxmlformats.org/presentationml/2006/ole">
            <mc:AlternateContent xmlns:mc="http://schemas.openxmlformats.org/markup-compatibility/2006">
              <mc:Choice xmlns:v="urn:schemas-microsoft-com:vml" Requires="v">
                <p:oleObj spid="_x0000_s3077" name="" r:id="rId4" imgW="76200" imgH="177165" progId="Equation.DSMT4">
                  <p:embed/>
                </p:oleObj>
              </mc:Choice>
              <mc:Fallback>
                <p:oleObj name="" r:id="rId4" imgW="76200" imgH="177165" progId="Equation.DSMT4">
                  <p:embed/>
                  <p:pic>
                    <p:nvPicPr>
                      <p:cNvPr id="0" name="图片 3076"/>
                      <p:cNvPicPr/>
                      <p:nvPr/>
                    </p:nvPicPr>
                    <p:blipFill>
                      <a:blip r:embed="rId2"/>
                      <a:stretch>
                        <a:fillRect/>
                      </a:stretch>
                    </p:blipFill>
                    <p:spPr>
                      <a:xfrm>
                        <a:off x="2268538" y="4581525"/>
                        <a:ext cx="250825" cy="577850"/>
                      </a:xfrm>
                      <a:prstGeom prst="rect">
                        <a:avLst/>
                      </a:prstGeom>
                      <a:noFill/>
                      <a:ln w="38100">
                        <a:noFill/>
                        <a:miter/>
                      </a:ln>
                    </p:spPr>
                  </p:pic>
                </p:oleObj>
              </mc:Fallback>
            </mc:AlternateContent>
          </a:graphicData>
        </a:graphic>
      </p:graphicFrame>
      <p:sp>
        <p:nvSpPr>
          <p:cNvPr id="123955" name="Rectangle 373"/>
          <p:cNvSpPr/>
          <p:nvPr/>
        </p:nvSpPr>
        <p:spPr>
          <a:xfrm>
            <a:off x="2233613" y="5365750"/>
            <a:ext cx="4103687" cy="369888"/>
          </a:xfrm>
          <a:prstGeom prst="rect">
            <a:avLst/>
          </a:prstGeom>
          <a:noFill/>
          <a:ln w="25400">
            <a:noFill/>
          </a:ln>
        </p:spPr>
        <p:txBody>
          <a:bodyPr anchor="ctr">
            <a:spAutoFit/>
          </a:bodyPr>
          <a:p>
            <a:pPr marL="342900" indent="-34290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1.15  </a:t>
            </a:r>
            <a:r>
              <a:rPr lang="zh-CN" altLang="en-US" b="1" dirty="0">
                <a:latin typeface="Arial" panose="020B0604020202020204" pitchFamily="34" charset="0"/>
                <a:ea typeface="宋体" panose="02010600030101010101" pitchFamily="2" charset="-122"/>
              </a:rPr>
              <a:t>一个工资表（表中有表）实例 </a:t>
            </a:r>
            <a:endParaRPr lang="zh-CN" altLang="en-US" b="1" dirty="0">
              <a:latin typeface="Arial" panose="020B0604020202020204" pitchFamily="34" charset="0"/>
              <a:ea typeface="宋体" panose="02010600030101010101" pitchFamily="2" charset="-122"/>
            </a:endParaRPr>
          </a:p>
        </p:txBody>
      </p:sp>
      <p:graphicFrame>
        <p:nvGraphicFramePr>
          <p:cNvPr id="123956" name="Object 387"/>
          <p:cNvGraphicFramePr>
            <a:graphicFrameLocks noChangeAspect="1"/>
          </p:cNvGraphicFramePr>
          <p:nvPr/>
        </p:nvGraphicFramePr>
        <p:xfrm>
          <a:off x="7345363" y="4583113"/>
          <a:ext cx="250825" cy="576262"/>
        </p:xfrm>
        <a:graphic>
          <a:graphicData uri="http://schemas.openxmlformats.org/presentationml/2006/ole">
            <mc:AlternateContent xmlns:mc="http://schemas.openxmlformats.org/markup-compatibility/2006">
              <mc:Choice xmlns:v="urn:schemas-microsoft-com:vml" Requires="v">
                <p:oleObj spid="_x0000_s3081" name="" r:id="rId5" imgW="76200" imgH="177165" progId="Equation.DSMT4">
                  <p:embed/>
                </p:oleObj>
              </mc:Choice>
              <mc:Fallback>
                <p:oleObj name="" r:id="rId5" imgW="76200" imgH="177165" progId="Equation.DSMT4">
                  <p:embed/>
                  <p:pic>
                    <p:nvPicPr>
                      <p:cNvPr id="0" name="图片 3080"/>
                      <p:cNvPicPr/>
                      <p:nvPr/>
                    </p:nvPicPr>
                    <p:blipFill>
                      <a:blip r:embed="rId2"/>
                      <a:stretch>
                        <a:fillRect/>
                      </a:stretch>
                    </p:blipFill>
                    <p:spPr>
                      <a:xfrm>
                        <a:off x="7345363" y="4583113"/>
                        <a:ext cx="250825" cy="576262"/>
                      </a:xfrm>
                      <a:prstGeom prst="rect">
                        <a:avLst/>
                      </a:prstGeom>
                      <a:noFill/>
                      <a:ln w="38100">
                        <a:noFill/>
                        <a:miter/>
                      </a:ln>
                    </p:spPr>
                  </p:pic>
                </p:oleObj>
              </mc:Fallback>
            </mc:AlternateContent>
          </a:graphicData>
        </a:graphic>
      </p:graphicFrame>
      <p:graphicFrame>
        <p:nvGraphicFramePr>
          <p:cNvPr id="123957" name="Object 388"/>
          <p:cNvGraphicFramePr>
            <a:graphicFrameLocks noChangeAspect="1"/>
          </p:cNvGraphicFramePr>
          <p:nvPr/>
        </p:nvGraphicFramePr>
        <p:xfrm>
          <a:off x="8424863" y="4583113"/>
          <a:ext cx="250825" cy="576262"/>
        </p:xfrm>
        <a:graphic>
          <a:graphicData uri="http://schemas.openxmlformats.org/presentationml/2006/ole">
            <mc:AlternateContent xmlns:mc="http://schemas.openxmlformats.org/markup-compatibility/2006">
              <mc:Choice xmlns:v="urn:schemas-microsoft-com:vml" Requires="v">
                <p:oleObj spid="_x0000_s3078" name="" r:id="rId6" imgW="76200" imgH="177165" progId="Equation.DSMT4">
                  <p:embed/>
                </p:oleObj>
              </mc:Choice>
              <mc:Fallback>
                <p:oleObj name="" r:id="rId6" imgW="76200" imgH="177165" progId="Equation.DSMT4">
                  <p:embed/>
                  <p:pic>
                    <p:nvPicPr>
                      <p:cNvPr id="0" name="图片 3077"/>
                      <p:cNvPicPr/>
                      <p:nvPr/>
                    </p:nvPicPr>
                    <p:blipFill>
                      <a:blip r:embed="rId2"/>
                      <a:stretch>
                        <a:fillRect/>
                      </a:stretch>
                    </p:blipFill>
                    <p:spPr>
                      <a:xfrm>
                        <a:off x="8424863" y="4583113"/>
                        <a:ext cx="250825" cy="576262"/>
                      </a:xfrm>
                      <a:prstGeom prst="rect">
                        <a:avLst/>
                      </a:prstGeom>
                      <a:noFill/>
                      <a:ln w="38100">
                        <a:noFill/>
                        <a:miter/>
                      </a:ln>
                    </p:spPr>
                  </p:pic>
                </p:oleObj>
              </mc:Fallback>
            </mc:AlternateContent>
          </a:graphicData>
        </a:graphic>
      </p:graphicFrame>
      <p:graphicFrame>
        <p:nvGraphicFramePr>
          <p:cNvPr id="123958" name="Object 389"/>
          <p:cNvGraphicFramePr>
            <a:graphicFrameLocks noChangeAspect="1"/>
          </p:cNvGraphicFramePr>
          <p:nvPr/>
        </p:nvGraphicFramePr>
        <p:xfrm>
          <a:off x="5329238" y="4583113"/>
          <a:ext cx="250825" cy="576262"/>
        </p:xfrm>
        <a:graphic>
          <a:graphicData uri="http://schemas.openxmlformats.org/presentationml/2006/ole">
            <mc:AlternateContent xmlns:mc="http://schemas.openxmlformats.org/markup-compatibility/2006">
              <mc:Choice xmlns:v="urn:schemas-microsoft-com:vml" Requires="v">
                <p:oleObj spid="_x0000_s3084" name="" r:id="rId7" imgW="76200" imgH="177165" progId="Equation.DSMT4">
                  <p:embed/>
                </p:oleObj>
              </mc:Choice>
              <mc:Fallback>
                <p:oleObj name="" r:id="rId7" imgW="76200" imgH="177165" progId="Equation.DSMT4">
                  <p:embed/>
                  <p:pic>
                    <p:nvPicPr>
                      <p:cNvPr id="0" name="图片 3083"/>
                      <p:cNvPicPr/>
                      <p:nvPr/>
                    </p:nvPicPr>
                    <p:blipFill>
                      <a:blip r:embed="rId2"/>
                      <a:stretch>
                        <a:fillRect/>
                      </a:stretch>
                    </p:blipFill>
                    <p:spPr>
                      <a:xfrm>
                        <a:off x="5329238" y="4583113"/>
                        <a:ext cx="250825" cy="576262"/>
                      </a:xfrm>
                      <a:prstGeom prst="rect">
                        <a:avLst/>
                      </a:prstGeom>
                      <a:noFill/>
                      <a:ln w="38100">
                        <a:noFill/>
                        <a:miter/>
                      </a:ln>
                    </p:spPr>
                  </p:pic>
                </p:oleObj>
              </mc:Fallback>
            </mc:AlternateContent>
          </a:graphicData>
        </a:graphic>
      </p:graphicFrame>
      <p:graphicFrame>
        <p:nvGraphicFramePr>
          <p:cNvPr id="123959" name="Object 390"/>
          <p:cNvGraphicFramePr>
            <a:graphicFrameLocks noChangeAspect="1"/>
          </p:cNvGraphicFramePr>
          <p:nvPr/>
        </p:nvGraphicFramePr>
        <p:xfrm>
          <a:off x="6337300" y="4583113"/>
          <a:ext cx="250825" cy="576262"/>
        </p:xfrm>
        <a:graphic>
          <a:graphicData uri="http://schemas.openxmlformats.org/presentationml/2006/ole">
            <mc:AlternateContent xmlns:mc="http://schemas.openxmlformats.org/markup-compatibility/2006">
              <mc:Choice xmlns:v="urn:schemas-microsoft-com:vml" Requires="v">
                <p:oleObj spid="_x0000_s3079" name="" r:id="rId8" imgW="76200" imgH="177165" progId="Equation.DSMT4">
                  <p:embed/>
                </p:oleObj>
              </mc:Choice>
              <mc:Fallback>
                <p:oleObj name="" r:id="rId8" imgW="76200" imgH="177165" progId="Equation.DSMT4">
                  <p:embed/>
                  <p:pic>
                    <p:nvPicPr>
                      <p:cNvPr id="0" name="图片 3078"/>
                      <p:cNvPicPr/>
                      <p:nvPr/>
                    </p:nvPicPr>
                    <p:blipFill>
                      <a:blip r:embed="rId2"/>
                      <a:stretch>
                        <a:fillRect/>
                      </a:stretch>
                    </p:blipFill>
                    <p:spPr>
                      <a:xfrm>
                        <a:off x="6337300" y="4583113"/>
                        <a:ext cx="250825" cy="576262"/>
                      </a:xfrm>
                      <a:prstGeom prst="rect">
                        <a:avLst/>
                      </a:prstGeom>
                      <a:noFill/>
                      <a:ln w="38100">
                        <a:noFill/>
                        <a:miter/>
                      </a:ln>
                    </p:spPr>
                  </p:pic>
                </p:oleObj>
              </mc:Fallback>
            </mc:AlternateContent>
          </a:graphicData>
        </a:graphic>
      </p:graphicFrame>
      <p:graphicFrame>
        <p:nvGraphicFramePr>
          <p:cNvPr id="123960" name="Object 397"/>
          <p:cNvGraphicFramePr>
            <a:graphicFrameLocks noChangeAspect="1"/>
          </p:cNvGraphicFramePr>
          <p:nvPr/>
        </p:nvGraphicFramePr>
        <p:xfrm>
          <a:off x="4249738" y="4583113"/>
          <a:ext cx="250825" cy="576262"/>
        </p:xfrm>
        <a:graphic>
          <a:graphicData uri="http://schemas.openxmlformats.org/presentationml/2006/ole">
            <mc:AlternateContent xmlns:mc="http://schemas.openxmlformats.org/markup-compatibility/2006">
              <mc:Choice xmlns:v="urn:schemas-microsoft-com:vml" Requires="v">
                <p:oleObj spid="_x0000_s3080" name="" r:id="rId9" imgW="76200" imgH="177165" progId="Equation.DSMT4">
                  <p:embed/>
                </p:oleObj>
              </mc:Choice>
              <mc:Fallback>
                <p:oleObj name="" r:id="rId9" imgW="76200" imgH="177165" progId="Equation.DSMT4">
                  <p:embed/>
                  <p:pic>
                    <p:nvPicPr>
                      <p:cNvPr id="0" name="图片 3079"/>
                      <p:cNvPicPr/>
                      <p:nvPr/>
                    </p:nvPicPr>
                    <p:blipFill>
                      <a:blip r:embed="rId2"/>
                      <a:stretch>
                        <a:fillRect/>
                      </a:stretch>
                    </p:blipFill>
                    <p:spPr>
                      <a:xfrm>
                        <a:off x="4249738" y="4583113"/>
                        <a:ext cx="250825" cy="576262"/>
                      </a:xfrm>
                      <a:prstGeom prst="rect">
                        <a:avLst/>
                      </a:prstGeom>
                      <a:noFill/>
                      <a:ln w="38100">
                        <a:noFill/>
                        <a:miter/>
                      </a:ln>
                    </p:spPr>
                  </p:pic>
                </p:oleObj>
              </mc:Fallback>
            </mc:AlternateContent>
          </a:graphicData>
        </a:graphic>
      </p:graphicFrame>
      <p:graphicFrame>
        <p:nvGraphicFramePr>
          <p:cNvPr id="123961" name="Object 398"/>
          <p:cNvGraphicFramePr>
            <a:graphicFrameLocks noChangeAspect="1"/>
          </p:cNvGraphicFramePr>
          <p:nvPr/>
        </p:nvGraphicFramePr>
        <p:xfrm>
          <a:off x="3132138" y="4583113"/>
          <a:ext cx="250825" cy="576262"/>
        </p:xfrm>
        <a:graphic>
          <a:graphicData uri="http://schemas.openxmlformats.org/presentationml/2006/ole">
            <mc:AlternateContent xmlns:mc="http://schemas.openxmlformats.org/markup-compatibility/2006">
              <mc:Choice xmlns:v="urn:schemas-microsoft-com:vml" Requires="v">
                <p:oleObj spid="_x0000_s3082" name="" r:id="rId10" imgW="76200" imgH="177165" progId="Equation.DSMT4">
                  <p:embed/>
                </p:oleObj>
              </mc:Choice>
              <mc:Fallback>
                <p:oleObj name="" r:id="rId10" imgW="76200" imgH="177165" progId="Equation.DSMT4">
                  <p:embed/>
                  <p:pic>
                    <p:nvPicPr>
                      <p:cNvPr id="0" name="图片 3081"/>
                      <p:cNvPicPr/>
                      <p:nvPr/>
                    </p:nvPicPr>
                    <p:blipFill>
                      <a:blip r:embed="rId2"/>
                      <a:stretch>
                        <a:fillRect/>
                      </a:stretch>
                    </p:blipFill>
                    <p:spPr>
                      <a:xfrm>
                        <a:off x="3132138" y="4583113"/>
                        <a:ext cx="250825" cy="576262"/>
                      </a:xfrm>
                      <a:prstGeom prst="rect">
                        <a:avLst/>
                      </a:prstGeom>
                      <a:noFill/>
                      <a:ln w="38100">
                        <a:noFill/>
                        <a:miter/>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126"/>
          <p:cNvSpPr>
            <a:spLocks noGrp="1"/>
          </p:cNvSpPr>
          <p:nvPr>
            <p:ph type="title"/>
          </p:nvPr>
        </p:nvSpPr>
        <p:spPr>
          <a:xfrm>
            <a:off x="914400" y="115888"/>
            <a:ext cx="7391400" cy="563562"/>
          </a:xfrm>
        </p:spPr>
        <p:txBody>
          <a:bodyPr vert="horz" wrap="square" lIns="91440" tIns="45720" rIns="91440" bIns="45720" anchor="ctr"/>
          <a:p>
            <a:pPr eaLnBrk="1" hangingPunct="1"/>
            <a:r>
              <a:rPr lang="zh-CN" altLang="en-US" sz="3600" dirty="0"/>
              <a:t>关系模型的数据结构（续）</a:t>
            </a:r>
            <a:endParaRPr lang="zh-CN" altLang="en-US" sz="3600" dirty="0"/>
          </a:p>
        </p:txBody>
      </p:sp>
      <p:graphicFrame>
        <p:nvGraphicFramePr>
          <p:cNvPr id="507046" name="Group 166"/>
          <p:cNvGraphicFramePr>
            <a:graphicFrameLocks noGrp="1"/>
          </p:cNvGraphicFramePr>
          <p:nvPr>
            <p:ph idx="4294967295"/>
          </p:nvPr>
        </p:nvGraphicFramePr>
        <p:xfrm>
          <a:off x="1116013" y="1752600"/>
          <a:ext cx="6985000" cy="4267200"/>
        </p:xfrm>
        <a:graphic>
          <a:graphicData uri="http://schemas.openxmlformats.org/drawingml/2006/table">
            <a:tbl>
              <a:tblPr/>
              <a:tblGrid>
                <a:gridCol w="3278262"/>
                <a:gridCol w="3706738"/>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关系术语</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一般表格的术语</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关系名</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表名</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关系模式</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表头（表格的描述）</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（一张）二维表</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元组</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记录或行</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属性</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列</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属性名</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列名</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属性值</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列值</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分量</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一条记录中的一个列值</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非规范关系</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表中有表（大表中嵌有小表）</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4965" name="Text Box 167"/>
          <p:cNvSpPr txBox="1"/>
          <p:nvPr/>
        </p:nvSpPr>
        <p:spPr>
          <a:xfrm>
            <a:off x="573088" y="1196975"/>
            <a:ext cx="1860550" cy="369888"/>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表</a:t>
            </a:r>
            <a:r>
              <a:rPr lang="en-US" altLang="zh-CN" b="1" dirty="0">
                <a:latin typeface="Arial" panose="020B0604020202020204" pitchFamily="34" charset="0"/>
                <a:ea typeface="宋体" panose="02010600030101010101" pitchFamily="2" charset="-122"/>
              </a:rPr>
              <a:t>1.5  </a:t>
            </a:r>
            <a:r>
              <a:rPr lang="zh-CN" altLang="en-US" b="1" dirty="0">
                <a:latin typeface="Arial" panose="020B0604020202020204" pitchFamily="34" charset="0"/>
                <a:ea typeface="宋体" panose="02010600030101010101" pitchFamily="2" charset="-122"/>
              </a:rPr>
              <a:t>术语对比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p:cNvSpPr>
          <p:nvPr>
            <p:ph type="title"/>
          </p:nvPr>
        </p:nvSpPr>
        <p:spPr>
          <a:xfrm>
            <a:off x="611188" y="-100012"/>
            <a:ext cx="7848600" cy="1143000"/>
          </a:xfrm>
        </p:spPr>
        <p:txBody>
          <a:bodyPr vert="horz" wrap="square" lIns="91440" tIns="45720" rIns="91440" bIns="45720" anchor="ctr"/>
          <a:p>
            <a:pPr eaLnBrk="1" hangingPunct="1"/>
            <a:r>
              <a:rPr lang="en-US" altLang="zh-CN" sz="3600" dirty="0"/>
              <a:t>2.  </a:t>
            </a:r>
            <a:r>
              <a:rPr lang="zh-CN" altLang="en-US" sz="3600" dirty="0"/>
              <a:t>关系模型的操纵与完整性约束</a:t>
            </a:r>
            <a:endParaRPr lang="zh-CN" altLang="en-US" sz="3600" dirty="0"/>
          </a:p>
        </p:txBody>
      </p:sp>
      <p:sp>
        <p:nvSpPr>
          <p:cNvPr id="125954" name="Rectangle 3"/>
          <p:cNvSpPr>
            <a:spLocks noGrp="1"/>
          </p:cNvSpPr>
          <p:nvPr>
            <p:ph idx="1"/>
          </p:nvPr>
        </p:nvSpPr>
        <p:spPr>
          <a:xfrm>
            <a:off x="457200" y="1285875"/>
            <a:ext cx="8229600" cy="5151438"/>
          </a:xfrm>
        </p:spPr>
        <p:txBody>
          <a:bodyPr vert="horz" wrap="square" lIns="91440" tIns="45720" rIns="91440" bIns="45720" anchor="t"/>
          <a:p>
            <a:pPr algn="just" eaLnBrk="1" hangingPunct="1">
              <a:lnSpc>
                <a:spcPct val="150000"/>
              </a:lnSpc>
              <a:spcBef>
                <a:spcPct val="0"/>
              </a:spcBef>
            </a:pPr>
            <a:r>
              <a:rPr lang="zh-CN" altLang="en-US" sz="2400" dirty="0"/>
              <a:t>数据操作是集合操作，操作对象和操作结果都是关系</a:t>
            </a:r>
            <a:endParaRPr lang="zh-CN" altLang="en-US" sz="2400" dirty="0"/>
          </a:p>
          <a:p>
            <a:pPr lvl="1" algn="just" eaLnBrk="1" hangingPunct="1">
              <a:lnSpc>
                <a:spcPct val="150000"/>
              </a:lnSpc>
              <a:spcBef>
                <a:spcPct val="0"/>
              </a:spcBef>
            </a:pPr>
            <a:r>
              <a:rPr lang="zh-CN" altLang="en-US" dirty="0"/>
              <a:t>查询</a:t>
            </a:r>
            <a:endParaRPr lang="zh-CN" altLang="en-US" dirty="0"/>
          </a:p>
          <a:p>
            <a:pPr lvl="1" algn="just" eaLnBrk="1" hangingPunct="1">
              <a:lnSpc>
                <a:spcPct val="150000"/>
              </a:lnSpc>
              <a:spcBef>
                <a:spcPct val="0"/>
              </a:spcBef>
            </a:pPr>
            <a:r>
              <a:rPr lang="zh-CN" altLang="en-US" dirty="0"/>
              <a:t>插入</a:t>
            </a:r>
            <a:endParaRPr lang="zh-CN" altLang="en-US" dirty="0"/>
          </a:p>
          <a:p>
            <a:pPr lvl="1" algn="just" eaLnBrk="1" hangingPunct="1">
              <a:lnSpc>
                <a:spcPct val="150000"/>
              </a:lnSpc>
              <a:spcBef>
                <a:spcPct val="0"/>
              </a:spcBef>
            </a:pPr>
            <a:r>
              <a:rPr lang="zh-CN" altLang="en-US" dirty="0"/>
              <a:t>删除</a:t>
            </a:r>
            <a:endParaRPr lang="zh-CN" altLang="en-US" dirty="0"/>
          </a:p>
          <a:p>
            <a:pPr lvl="1" algn="just" eaLnBrk="1" hangingPunct="1">
              <a:lnSpc>
                <a:spcPct val="150000"/>
              </a:lnSpc>
              <a:spcBef>
                <a:spcPct val="0"/>
              </a:spcBef>
            </a:pPr>
            <a:r>
              <a:rPr lang="zh-CN" altLang="en-US" dirty="0"/>
              <a:t>更新</a:t>
            </a:r>
            <a:endParaRPr lang="zh-CN" altLang="en-US" dirty="0"/>
          </a:p>
          <a:p>
            <a:pPr algn="just" eaLnBrk="1" hangingPunct="1">
              <a:lnSpc>
                <a:spcPct val="150000"/>
              </a:lnSpc>
              <a:spcBef>
                <a:spcPct val="0"/>
              </a:spcBef>
            </a:pPr>
            <a:r>
              <a:rPr lang="zh-CN" altLang="en-US" sz="2400" dirty="0"/>
              <a:t>存取路径对用户隐蔽，用户只要指出“干什么”，不必详细说明</a:t>
            </a:r>
            <a:r>
              <a:rPr lang="zh-CN" altLang="en-US" sz="2400" dirty="0">
                <a:latin typeface="Tahoma" panose="020B0604030504040204" pitchFamily="34" charset="0"/>
              </a:rPr>
              <a:t>“</a:t>
            </a:r>
            <a:r>
              <a:rPr lang="zh-CN" altLang="en-US" sz="2400" dirty="0"/>
              <a:t>怎么干</a:t>
            </a:r>
            <a:r>
              <a:rPr lang="zh-CN" altLang="en-US" sz="2400" dirty="0">
                <a:latin typeface="Tahoma" panose="020B0604030504040204" pitchFamily="34" charset="0"/>
              </a:rPr>
              <a:t>”</a:t>
            </a:r>
            <a:endParaRPr lang="zh-CN" alt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
          <p:cNvSpPr>
            <a:spLocks noGrp="1"/>
          </p:cNvSpPr>
          <p:nvPr>
            <p:ph type="title"/>
          </p:nvPr>
        </p:nvSpPr>
        <p:spPr>
          <a:xfrm>
            <a:off x="990600" y="-171450"/>
            <a:ext cx="7848600" cy="1143000"/>
          </a:xfrm>
        </p:spPr>
        <p:txBody>
          <a:bodyPr vert="horz" wrap="square" lIns="91440" tIns="45720" rIns="91440" bIns="45720" anchor="ctr"/>
          <a:p>
            <a:pPr eaLnBrk="1" hangingPunct="1"/>
            <a:r>
              <a:rPr lang="zh-CN" altLang="en-US" sz="3600" dirty="0"/>
              <a:t>关系模型的操纵与完整性约束（续）</a:t>
            </a:r>
            <a:endParaRPr lang="zh-CN" altLang="en-US" sz="3600" dirty="0"/>
          </a:p>
        </p:txBody>
      </p:sp>
      <p:sp>
        <p:nvSpPr>
          <p:cNvPr id="126978" name="Rectangle 3"/>
          <p:cNvSpPr>
            <a:spLocks noGrp="1"/>
          </p:cNvSpPr>
          <p:nvPr>
            <p:ph idx="1"/>
          </p:nvPr>
        </p:nvSpPr>
        <p:spPr/>
        <p:txBody>
          <a:bodyPr vert="horz" wrap="square" lIns="91440" tIns="45720" rIns="91440" bIns="45720" anchor="t"/>
          <a:p>
            <a:pPr algn="just" eaLnBrk="1" hangingPunct="1">
              <a:lnSpc>
                <a:spcPct val="190000"/>
              </a:lnSpc>
            </a:pPr>
            <a:r>
              <a:rPr lang="zh-CN" altLang="en-US" dirty="0"/>
              <a:t>关系的完整性约束条件 </a:t>
            </a:r>
            <a:endParaRPr lang="zh-CN" altLang="en-US" dirty="0"/>
          </a:p>
          <a:p>
            <a:pPr lvl="1" algn="just" eaLnBrk="1" hangingPunct="1">
              <a:lnSpc>
                <a:spcPct val="190000"/>
              </a:lnSpc>
            </a:pPr>
            <a:r>
              <a:rPr lang="zh-CN" altLang="en-US" dirty="0"/>
              <a:t>实体完整性</a:t>
            </a:r>
            <a:endParaRPr lang="zh-CN" altLang="en-US" dirty="0"/>
          </a:p>
          <a:p>
            <a:pPr lvl="1" algn="just" eaLnBrk="1" hangingPunct="1">
              <a:lnSpc>
                <a:spcPct val="190000"/>
              </a:lnSpc>
            </a:pPr>
            <a:r>
              <a:rPr lang="zh-CN" altLang="en-US" dirty="0"/>
              <a:t>参照完整性</a:t>
            </a:r>
            <a:endParaRPr lang="zh-CN" altLang="en-US" dirty="0"/>
          </a:p>
          <a:p>
            <a:pPr lvl="1" algn="just" eaLnBrk="1" hangingPunct="1">
              <a:lnSpc>
                <a:spcPct val="190000"/>
              </a:lnSpc>
            </a:pPr>
            <a:r>
              <a:rPr lang="zh-CN" altLang="en-US" dirty="0"/>
              <a:t>用户定义的完整性</a:t>
            </a:r>
            <a:endParaRPr lang="zh-CN" altLang="en-US" dirty="0"/>
          </a:p>
          <a:p>
            <a:pPr algn="just" eaLnBrk="1" hangingPunct="1">
              <a:buChar char="l"/>
            </a:pP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p:cNvSpPr>
          <p:nvPr>
            <p:ph type="title"/>
          </p:nvPr>
        </p:nvSpPr>
        <p:spPr/>
        <p:txBody>
          <a:bodyPr vert="horz" wrap="square" lIns="91440" tIns="45720" rIns="91440" bIns="45720" anchor="ctr"/>
          <a:p>
            <a:pPr eaLnBrk="1" hangingPunct="1"/>
            <a:r>
              <a:rPr lang="en-US" altLang="zh-CN" sz="3600" dirty="0"/>
              <a:t>3.  </a:t>
            </a:r>
            <a:r>
              <a:rPr lang="zh-CN" altLang="en-US" sz="3600" dirty="0"/>
              <a:t>关系模型的优缺点</a:t>
            </a:r>
            <a:endParaRPr lang="zh-CN" altLang="en-US" sz="3600" dirty="0"/>
          </a:p>
        </p:txBody>
      </p:sp>
      <p:sp>
        <p:nvSpPr>
          <p:cNvPr id="128002" name="Rectangle 3"/>
          <p:cNvSpPr>
            <a:spLocks noGrp="1"/>
          </p:cNvSpPr>
          <p:nvPr>
            <p:ph idx="1"/>
          </p:nvPr>
        </p:nvSpPr>
        <p:spPr>
          <a:xfrm>
            <a:off x="457200" y="1098550"/>
            <a:ext cx="8229600" cy="5095875"/>
          </a:xfrm>
        </p:spPr>
        <p:txBody>
          <a:bodyPr vert="horz" wrap="square" lIns="91440" tIns="45720" rIns="91440" bIns="45720" anchor="t"/>
          <a:p>
            <a:pPr algn="just" eaLnBrk="1" hangingPunct="1">
              <a:lnSpc>
                <a:spcPct val="150000"/>
              </a:lnSpc>
            </a:pPr>
            <a:r>
              <a:rPr lang="zh-CN" altLang="en-US" dirty="0"/>
              <a:t>优点</a:t>
            </a:r>
            <a:endParaRPr lang="zh-CN" altLang="en-US" dirty="0"/>
          </a:p>
          <a:p>
            <a:pPr lvl="1" algn="just" eaLnBrk="1" hangingPunct="1">
              <a:lnSpc>
                <a:spcPct val="150000"/>
              </a:lnSpc>
            </a:pPr>
            <a:r>
              <a:rPr lang="zh-CN" altLang="en-US" dirty="0"/>
              <a:t>建立在严格的数学概念的基础上</a:t>
            </a:r>
            <a:endParaRPr lang="zh-CN" altLang="en-US" dirty="0"/>
          </a:p>
          <a:p>
            <a:pPr lvl="1" algn="just" eaLnBrk="1" hangingPunct="1">
              <a:lnSpc>
                <a:spcPct val="150000"/>
              </a:lnSpc>
            </a:pPr>
            <a:r>
              <a:rPr lang="zh-CN" altLang="en-US" dirty="0"/>
              <a:t>概念单一</a:t>
            </a:r>
            <a:endParaRPr lang="zh-CN" altLang="en-US" dirty="0"/>
          </a:p>
          <a:p>
            <a:pPr lvl="2" algn="just" eaLnBrk="1" hangingPunct="1">
              <a:lnSpc>
                <a:spcPct val="120000"/>
              </a:lnSpc>
              <a:buSzPct val="87000"/>
              <a:buFont typeface="Wingdings" panose="05000000000000000000" pitchFamily="2" charset="2"/>
              <a:buChar char="l"/>
            </a:pPr>
            <a:r>
              <a:rPr lang="zh-CN" altLang="en-US" sz="2200" dirty="0"/>
              <a:t>实体和各类联系都用关系来表示</a:t>
            </a:r>
            <a:endParaRPr lang="zh-CN" altLang="en-US" sz="2200" dirty="0"/>
          </a:p>
          <a:p>
            <a:pPr lvl="2" algn="just" eaLnBrk="1" hangingPunct="1">
              <a:lnSpc>
                <a:spcPct val="120000"/>
              </a:lnSpc>
              <a:buSzPct val="87000"/>
              <a:buFont typeface="Wingdings" panose="05000000000000000000" pitchFamily="2" charset="2"/>
              <a:buChar char="l"/>
            </a:pPr>
            <a:r>
              <a:rPr lang="zh-CN" altLang="en-US" sz="2200" dirty="0"/>
              <a:t>对数据的检索结果也是关系</a:t>
            </a:r>
            <a:endParaRPr lang="zh-CN" altLang="en-US" sz="2200" dirty="0"/>
          </a:p>
          <a:p>
            <a:pPr lvl="1" algn="just" eaLnBrk="1" hangingPunct="1">
              <a:lnSpc>
                <a:spcPct val="150000"/>
              </a:lnSpc>
            </a:pPr>
            <a:r>
              <a:rPr lang="zh-CN" altLang="en-US" dirty="0"/>
              <a:t>关系模型的存取路径对用户透明</a:t>
            </a:r>
            <a:endParaRPr lang="zh-CN" altLang="en-US" dirty="0"/>
          </a:p>
          <a:p>
            <a:pPr lvl="2" algn="just" eaLnBrk="1" hangingPunct="1">
              <a:lnSpc>
                <a:spcPct val="120000"/>
              </a:lnSpc>
              <a:buSzPct val="87000"/>
              <a:buFont typeface="Wingdings" panose="05000000000000000000" pitchFamily="2" charset="2"/>
              <a:buChar char="l"/>
            </a:pPr>
            <a:r>
              <a:rPr lang="zh-CN" altLang="en-US" sz="2200" dirty="0"/>
              <a:t>具有更高的数据独立性，更好的安全保密性</a:t>
            </a:r>
            <a:endParaRPr lang="zh-CN" altLang="en-US" sz="2200" dirty="0"/>
          </a:p>
          <a:p>
            <a:pPr lvl="2" algn="just" eaLnBrk="1" hangingPunct="1">
              <a:lnSpc>
                <a:spcPct val="120000"/>
              </a:lnSpc>
              <a:buSzPct val="87000"/>
              <a:buFont typeface="Wingdings" panose="05000000000000000000" pitchFamily="2" charset="2"/>
              <a:buChar char="l"/>
            </a:pPr>
            <a:r>
              <a:rPr lang="zh-CN" altLang="en-US" sz="2200" dirty="0"/>
              <a:t>简化了程序员的工作和数据库开发建立的工作</a:t>
            </a:r>
            <a:endParaRPr lang="zh-CN" altLang="en-US" sz="2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p:txBody>
          <a:bodyPr vert="horz" wrap="square" lIns="91440" tIns="45720" rIns="91440" bIns="45720" anchor="ctr"/>
          <a:p>
            <a:pPr eaLnBrk="1" hangingPunct="1"/>
            <a:r>
              <a:rPr lang="zh-CN" altLang="en-US" sz="3600" dirty="0"/>
              <a:t>关系模型的优缺点（续）</a:t>
            </a:r>
            <a:endParaRPr lang="zh-CN" altLang="en-US" sz="3600" dirty="0"/>
          </a:p>
        </p:txBody>
      </p:sp>
      <p:sp>
        <p:nvSpPr>
          <p:cNvPr id="129026" name="Rectangle 3"/>
          <p:cNvSpPr>
            <a:spLocks noGrp="1"/>
          </p:cNvSpPr>
          <p:nvPr>
            <p:ph idx="1"/>
          </p:nvPr>
        </p:nvSpPr>
        <p:spPr/>
        <p:txBody>
          <a:bodyPr vert="horz" wrap="square" lIns="91440" tIns="45720" rIns="91440" bIns="45720" anchor="t"/>
          <a:p>
            <a:pPr algn="just" eaLnBrk="1" hangingPunct="1">
              <a:lnSpc>
                <a:spcPct val="160000"/>
              </a:lnSpc>
            </a:pPr>
            <a:r>
              <a:rPr lang="zh-CN" altLang="en-US" dirty="0"/>
              <a:t>缺点</a:t>
            </a:r>
            <a:endParaRPr lang="zh-CN" altLang="en-US" dirty="0"/>
          </a:p>
          <a:p>
            <a:pPr lvl="1" algn="just" eaLnBrk="1" hangingPunct="1">
              <a:lnSpc>
                <a:spcPct val="160000"/>
              </a:lnSpc>
            </a:pPr>
            <a:r>
              <a:rPr lang="zh-CN" altLang="en-US" dirty="0"/>
              <a:t>存取路径对用户不透明，查询效率往往不如格式化数据模型</a:t>
            </a:r>
            <a:endParaRPr lang="zh-CN" altLang="en-US" dirty="0"/>
          </a:p>
          <a:p>
            <a:pPr lvl="1" algn="just" eaLnBrk="1" hangingPunct="1">
              <a:lnSpc>
                <a:spcPct val="160000"/>
              </a:lnSpc>
            </a:pPr>
            <a:r>
              <a:rPr lang="zh-CN" altLang="en-US" dirty="0"/>
              <a:t>为提高性能，必须对用户的查询请求进行优化，增加了开发数据库管理系统的难度</a:t>
            </a:r>
            <a:endParaRPr lang="zh-CN" altLang="en-US" sz="2000" dirty="0"/>
          </a:p>
          <a:p>
            <a:pPr lvl="1" eaLnBrk="1" hangingPunct="1"/>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p:cNvSpPr>
          <p:nvPr>
            <p:ph type="title"/>
          </p:nvPr>
        </p:nvSpPr>
        <p:spPr/>
        <p:txBody>
          <a:bodyPr vert="horz" wrap="square" lIns="91440" tIns="45720" rIns="91440" bIns="45720" anchor="ctr"/>
          <a:p>
            <a:pPr eaLnBrk="1" hangingPunct="1"/>
            <a:r>
              <a:rPr lang="zh-CN" altLang="en-US" sz="3600" dirty="0"/>
              <a:t>第一章  绪论</a:t>
            </a:r>
            <a:endParaRPr lang="zh-CN" altLang="en-US" sz="3600" dirty="0"/>
          </a:p>
        </p:txBody>
      </p:sp>
      <p:sp>
        <p:nvSpPr>
          <p:cNvPr id="130050" name="Rectangle 3"/>
          <p:cNvSpPr>
            <a:spLocks noGrp="1"/>
          </p:cNvSpPr>
          <p:nvPr>
            <p:ph idx="1"/>
          </p:nvPr>
        </p:nvSpPr>
        <p:spPr/>
        <p:txBody>
          <a:bodyPr vert="horz" wrap="square" lIns="91440" tIns="45720" rIns="91440" bIns="45720" anchor="t"/>
          <a:p>
            <a:pPr lvl="1" eaLnBrk="1" hangingPunct="1">
              <a:lnSpc>
                <a:spcPct val="150000"/>
              </a:lnSpc>
              <a:buNone/>
            </a:pPr>
            <a:r>
              <a:rPr lang="en-US" altLang="zh-CN" sz="3200" dirty="0"/>
              <a:t>1.1  </a:t>
            </a:r>
            <a:r>
              <a:rPr lang="zh-CN" altLang="en-US" sz="2800" dirty="0"/>
              <a:t>数据库系统概述</a:t>
            </a:r>
            <a:endParaRPr lang="zh-CN" altLang="en-US" sz="2800" dirty="0"/>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solidFill>
                  <a:srgbClr val="0066FF"/>
                </a:solidFill>
              </a:rPr>
              <a:t>1.3  </a:t>
            </a:r>
            <a:r>
              <a:rPr lang="zh-CN" altLang="en-US" sz="2800" dirty="0">
                <a:solidFill>
                  <a:srgbClr val="0066FF"/>
                </a:solidFill>
              </a:rPr>
              <a:t>数据库系统的结构</a:t>
            </a:r>
            <a:endParaRPr lang="zh-CN" altLang="en-US" sz="2800" dirty="0">
              <a:solidFill>
                <a:srgbClr val="0066FF"/>
              </a:solidFill>
            </a:endParaRPr>
          </a:p>
          <a:p>
            <a:pPr lvl="1" eaLnBrk="1" hangingPunct="1">
              <a:lnSpc>
                <a:spcPct val="15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1026"/>
          <p:cNvSpPr>
            <a:spLocks noGrp="1"/>
          </p:cNvSpPr>
          <p:nvPr>
            <p:ph type="title"/>
          </p:nvPr>
        </p:nvSpPr>
        <p:spPr/>
        <p:txBody>
          <a:bodyPr vert="horz" wrap="square" lIns="91440" tIns="45720" rIns="91440" bIns="45720" anchor="ctr"/>
          <a:p>
            <a:pPr eaLnBrk="1" hangingPunct="1"/>
            <a:r>
              <a:rPr lang="en-US" altLang="zh-CN" sz="3600" dirty="0"/>
              <a:t>1.3 </a:t>
            </a:r>
            <a:r>
              <a:rPr lang="zh-CN" altLang="zh-CN" sz="3600" dirty="0"/>
              <a:t>数据库系统</a:t>
            </a:r>
            <a:r>
              <a:rPr lang="zh-CN" altLang="en-US" sz="3600" dirty="0"/>
              <a:t>的</a:t>
            </a:r>
            <a:r>
              <a:rPr lang="zh-CN" altLang="zh-CN" sz="3600" dirty="0"/>
              <a:t>结构</a:t>
            </a:r>
            <a:endParaRPr lang="zh-CN" altLang="en-US" sz="3600" dirty="0"/>
          </a:p>
        </p:txBody>
      </p:sp>
      <p:sp>
        <p:nvSpPr>
          <p:cNvPr id="132098" name="Rectangle 1027"/>
          <p:cNvSpPr>
            <a:spLocks noGrp="1"/>
          </p:cNvSpPr>
          <p:nvPr>
            <p:ph idx="1"/>
          </p:nvPr>
        </p:nvSpPr>
        <p:spPr>
          <a:xfrm>
            <a:off x="457200" y="1268413"/>
            <a:ext cx="8435975" cy="4495800"/>
          </a:xfrm>
        </p:spPr>
        <p:txBody>
          <a:bodyPr vert="horz" wrap="square" lIns="91440" tIns="45720" rIns="91440" bIns="45720" anchor="t"/>
          <a:p>
            <a:pPr eaLnBrk="1" hangingPunct="1">
              <a:lnSpc>
                <a:spcPct val="150000"/>
              </a:lnSpc>
              <a:spcBef>
                <a:spcPct val="0"/>
              </a:spcBef>
            </a:pPr>
            <a:r>
              <a:rPr lang="zh-CN" altLang="en-US" sz="2400" dirty="0"/>
              <a:t>从</a:t>
            </a:r>
            <a:r>
              <a:rPr lang="zh-CN" altLang="en-US" sz="2400" dirty="0">
                <a:solidFill>
                  <a:srgbClr val="FF00FF"/>
                </a:solidFill>
              </a:rPr>
              <a:t>数据库应用开发人员角度</a:t>
            </a:r>
            <a:r>
              <a:rPr lang="zh-CN" altLang="en-US" sz="2400" dirty="0"/>
              <a:t>看，数据库系统通常采用三级模式结构，是数据库系统内部的系统结构 </a:t>
            </a:r>
            <a:endParaRPr lang="zh-CN" altLang="en-US" sz="2400" dirty="0"/>
          </a:p>
          <a:p>
            <a:pPr eaLnBrk="1" hangingPunct="1">
              <a:lnSpc>
                <a:spcPct val="150000"/>
              </a:lnSpc>
              <a:spcBef>
                <a:spcPct val="0"/>
              </a:spcBef>
              <a:buNone/>
            </a:pPr>
            <a:r>
              <a:rPr lang="zh-CN" altLang="en-US" sz="2400" dirty="0"/>
              <a:t> 从数据库</a:t>
            </a:r>
            <a:r>
              <a:rPr lang="zh-CN" altLang="en-US" sz="2400" dirty="0">
                <a:solidFill>
                  <a:srgbClr val="FF00FF"/>
                </a:solidFill>
              </a:rPr>
              <a:t>最终用户角度</a:t>
            </a:r>
            <a:r>
              <a:rPr lang="zh-CN" altLang="en-US" sz="2400" dirty="0"/>
              <a:t>看，数据库系统的结构分为</a:t>
            </a:r>
            <a:r>
              <a:rPr lang="en-US" altLang="zh-CN" sz="2400" dirty="0"/>
              <a:t>:</a:t>
            </a:r>
            <a:endParaRPr lang="en-US" altLang="zh-CN" sz="2400" dirty="0"/>
          </a:p>
          <a:p>
            <a:pPr lvl="1" eaLnBrk="1" hangingPunct="1">
              <a:lnSpc>
                <a:spcPct val="150000"/>
              </a:lnSpc>
              <a:spcBef>
                <a:spcPct val="0"/>
              </a:spcBef>
            </a:pPr>
            <a:r>
              <a:rPr lang="zh-CN" altLang="en-US" sz="2200" dirty="0"/>
              <a:t>单用户结构</a:t>
            </a:r>
            <a:endParaRPr lang="zh-CN" altLang="en-US" sz="2200" dirty="0"/>
          </a:p>
          <a:p>
            <a:pPr lvl="1" eaLnBrk="1" hangingPunct="1">
              <a:lnSpc>
                <a:spcPct val="150000"/>
              </a:lnSpc>
              <a:spcBef>
                <a:spcPct val="0"/>
              </a:spcBef>
            </a:pPr>
            <a:r>
              <a:rPr lang="zh-CN" altLang="en-US" sz="2200" dirty="0"/>
              <a:t>主从式结构</a:t>
            </a:r>
            <a:endParaRPr lang="zh-CN" altLang="en-US" sz="2200" dirty="0"/>
          </a:p>
          <a:p>
            <a:pPr lvl="1" eaLnBrk="1" hangingPunct="1">
              <a:lnSpc>
                <a:spcPct val="150000"/>
              </a:lnSpc>
              <a:spcBef>
                <a:spcPct val="0"/>
              </a:spcBef>
            </a:pPr>
            <a:r>
              <a:rPr lang="zh-CN" altLang="en-US" sz="2200" dirty="0"/>
              <a:t>分布式结构</a:t>
            </a:r>
            <a:endParaRPr lang="zh-CN" altLang="en-US" sz="2200" dirty="0"/>
          </a:p>
          <a:p>
            <a:pPr lvl="1" eaLnBrk="1" hangingPunct="1">
              <a:lnSpc>
                <a:spcPct val="150000"/>
              </a:lnSpc>
              <a:spcBef>
                <a:spcPct val="0"/>
              </a:spcBef>
            </a:pPr>
            <a:r>
              <a:rPr lang="zh-CN" altLang="en-US" sz="2200" dirty="0"/>
              <a:t>客户</a:t>
            </a:r>
            <a:r>
              <a:rPr lang="en-US" altLang="zh-CN" sz="2200" dirty="0"/>
              <a:t>-</a:t>
            </a:r>
            <a:r>
              <a:rPr lang="zh-CN" altLang="en-US" sz="2200" dirty="0"/>
              <a:t>服务器</a:t>
            </a:r>
            <a:endParaRPr lang="zh-CN" altLang="en-US" sz="2200" dirty="0"/>
          </a:p>
          <a:p>
            <a:pPr lvl="1" eaLnBrk="1" hangingPunct="1">
              <a:lnSpc>
                <a:spcPct val="150000"/>
              </a:lnSpc>
              <a:spcBef>
                <a:spcPct val="0"/>
              </a:spcBef>
            </a:pPr>
            <a:r>
              <a:rPr lang="zh-CN" altLang="en-US" sz="2200" dirty="0"/>
              <a:t>浏览器</a:t>
            </a:r>
            <a:r>
              <a:rPr lang="en-US" altLang="zh-CN" sz="2200" dirty="0"/>
              <a:t>-</a:t>
            </a:r>
            <a:r>
              <a:rPr lang="zh-CN" altLang="en-US" sz="2200" dirty="0"/>
              <a:t>应用服务器／数据库服务器多层结构等</a:t>
            </a:r>
            <a:endParaRPr lang="zh-CN" altLang="en-US" sz="22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p:txBody>
          <a:bodyPr vert="horz" wrap="square" lIns="91440" tIns="45720" rIns="91440" bIns="45720" anchor="ctr"/>
          <a:p>
            <a:pPr eaLnBrk="1" hangingPunct="1"/>
            <a:r>
              <a:rPr lang="zh-CN" altLang="zh-CN" sz="3600" dirty="0"/>
              <a:t>数据库系统</a:t>
            </a:r>
            <a:r>
              <a:rPr lang="zh-CN" altLang="en-US" sz="3600" dirty="0"/>
              <a:t>的</a:t>
            </a:r>
            <a:r>
              <a:rPr lang="zh-CN" altLang="zh-CN" sz="3600" dirty="0"/>
              <a:t>结构</a:t>
            </a:r>
            <a:r>
              <a:rPr lang="zh-CN" altLang="en-US" sz="3600" dirty="0"/>
              <a:t>（续）</a:t>
            </a:r>
            <a:endParaRPr lang="zh-CN" altLang="en-US" sz="3600" dirty="0"/>
          </a:p>
        </p:txBody>
      </p:sp>
      <p:sp>
        <p:nvSpPr>
          <p:cNvPr id="133122" name="Rectangle 3"/>
          <p:cNvSpPr>
            <a:spLocks noGrp="1"/>
          </p:cNvSpPr>
          <p:nvPr>
            <p:ph idx="1"/>
          </p:nvPr>
        </p:nvSpPr>
        <p:spPr>
          <a:xfrm>
            <a:off x="590550" y="1339850"/>
            <a:ext cx="8229600" cy="4854575"/>
          </a:xfrm>
        </p:spPr>
        <p:txBody>
          <a:bodyPr vert="horz" wrap="square" lIns="91440" tIns="45720" rIns="91440" bIns="45720" anchor="t"/>
          <a:p>
            <a:pPr algn="just" eaLnBrk="1" hangingPunct="1">
              <a:lnSpc>
                <a:spcPct val="190000"/>
              </a:lnSpc>
              <a:buNone/>
            </a:pPr>
            <a:r>
              <a:rPr lang="en-US" altLang="zh-CN" dirty="0">
                <a:solidFill>
                  <a:srgbClr val="00B050"/>
                </a:solidFill>
              </a:rPr>
              <a:t>1.3.1  </a:t>
            </a:r>
            <a:r>
              <a:rPr lang="zh-CN" altLang="en-US" dirty="0">
                <a:solidFill>
                  <a:srgbClr val="00B050"/>
                </a:solidFill>
              </a:rPr>
              <a:t>数据库系统模式的概念 </a:t>
            </a:r>
            <a:endParaRPr lang="zh-CN" altLang="en-US" dirty="0">
              <a:solidFill>
                <a:srgbClr val="00B050"/>
              </a:solidFill>
            </a:endParaRPr>
          </a:p>
          <a:p>
            <a:pPr algn="just" eaLnBrk="1" hangingPunct="1">
              <a:lnSpc>
                <a:spcPct val="190000"/>
              </a:lnSpc>
              <a:buNone/>
            </a:pPr>
            <a:r>
              <a:rPr lang="en-US" altLang="zh-CN" dirty="0"/>
              <a:t>1.3.2  </a:t>
            </a:r>
            <a:r>
              <a:rPr lang="zh-CN" altLang="en-US" dirty="0"/>
              <a:t>数据库系统的三级模式结构 </a:t>
            </a:r>
            <a:endParaRPr lang="zh-CN" altLang="en-US" dirty="0"/>
          </a:p>
          <a:p>
            <a:pPr algn="just" eaLnBrk="1" hangingPunct="1">
              <a:lnSpc>
                <a:spcPct val="190000"/>
              </a:lnSpc>
              <a:buNone/>
            </a:pPr>
            <a:r>
              <a:rPr lang="en-US" altLang="zh-CN" dirty="0"/>
              <a:t>1.3.3  </a:t>
            </a:r>
            <a:r>
              <a:rPr lang="zh-CN" altLang="en-US" dirty="0"/>
              <a:t>数据库的二级映像功能与数据独立性 </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a:spLocks noGrp="1"/>
          </p:cNvSpPr>
          <p:nvPr>
            <p:ph type="title"/>
          </p:nvPr>
        </p:nvSpPr>
        <p:spPr/>
        <p:txBody>
          <a:bodyPr vert="horz" wrap="square" lIns="91440" tIns="45720" rIns="91440" bIns="45720" anchor="ctr"/>
          <a:p>
            <a:pPr eaLnBrk="1" hangingPunct="1"/>
            <a:r>
              <a:rPr lang="en-US" altLang="zh-CN" sz="3600" dirty="0"/>
              <a:t>1.3.1 </a:t>
            </a:r>
            <a:r>
              <a:rPr lang="zh-CN" altLang="en-US" sz="3600" dirty="0"/>
              <a:t>数据库系统模式的概念</a:t>
            </a:r>
            <a:endParaRPr lang="zh-CN" altLang="en-US" sz="3600" dirty="0"/>
          </a:p>
        </p:txBody>
      </p:sp>
      <p:sp>
        <p:nvSpPr>
          <p:cNvPr id="134146" name="Rectangle 3"/>
          <p:cNvSpPr>
            <a:spLocks noGrp="1"/>
          </p:cNvSpPr>
          <p:nvPr>
            <p:ph idx="1"/>
          </p:nvPr>
        </p:nvSpPr>
        <p:spPr>
          <a:xfrm>
            <a:off x="684213" y="1268413"/>
            <a:ext cx="8002587" cy="4787900"/>
          </a:xfrm>
        </p:spPr>
        <p:txBody>
          <a:bodyPr vert="horz" wrap="square" lIns="91440" tIns="45720" rIns="91440" bIns="45720" anchor="t"/>
          <a:p>
            <a:pPr eaLnBrk="1" hangingPunct="1">
              <a:lnSpc>
                <a:spcPct val="120000"/>
              </a:lnSpc>
              <a:spcBef>
                <a:spcPct val="0"/>
              </a:spcBef>
            </a:pPr>
            <a:r>
              <a:rPr lang="en-US" altLang="zh-CN" dirty="0"/>
              <a:t>“</a:t>
            </a:r>
            <a:r>
              <a:rPr lang="zh-CN" altLang="en-US" dirty="0"/>
              <a:t>型” 和“值” 的概念</a:t>
            </a:r>
            <a:endParaRPr lang="zh-CN" altLang="en-US" dirty="0"/>
          </a:p>
          <a:p>
            <a:pPr lvl="1" algn="just" eaLnBrk="1" hangingPunct="1">
              <a:lnSpc>
                <a:spcPct val="120000"/>
              </a:lnSpc>
              <a:spcBef>
                <a:spcPct val="0"/>
              </a:spcBef>
            </a:pPr>
            <a:r>
              <a:rPr lang="zh-CN" altLang="en-US" dirty="0">
                <a:solidFill>
                  <a:schemeClr val="hlink"/>
                </a:solidFill>
              </a:rPr>
              <a:t>型</a:t>
            </a:r>
            <a:r>
              <a:rPr lang="zh-CN" altLang="en-US" dirty="0"/>
              <a:t>（</a:t>
            </a:r>
            <a:r>
              <a:rPr lang="en-US" altLang="zh-CN" dirty="0"/>
              <a:t>Type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对某一类数据的结构和属性的说明</a:t>
            </a:r>
            <a:endParaRPr lang="zh-CN" altLang="en-US" sz="2200" dirty="0"/>
          </a:p>
          <a:p>
            <a:pPr lvl="1" algn="just" eaLnBrk="1" hangingPunct="1">
              <a:lnSpc>
                <a:spcPct val="120000"/>
              </a:lnSpc>
              <a:spcBef>
                <a:spcPct val="0"/>
              </a:spcBef>
            </a:pPr>
            <a:r>
              <a:rPr lang="zh-CN" altLang="en-US" dirty="0">
                <a:solidFill>
                  <a:schemeClr val="hlink"/>
                </a:solidFill>
              </a:rPr>
              <a:t>值</a:t>
            </a:r>
            <a:r>
              <a:rPr lang="zh-CN" altLang="en-US" dirty="0"/>
              <a:t>（</a:t>
            </a:r>
            <a:r>
              <a:rPr lang="en-US" altLang="zh-CN" dirty="0"/>
              <a:t>Value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是型的一个具体赋值</a:t>
            </a:r>
            <a:endParaRPr lang="zh-CN" altLang="en-US" sz="2200" dirty="0"/>
          </a:p>
          <a:p>
            <a:pPr lvl="1" algn="just" eaLnBrk="1" hangingPunct="1">
              <a:lnSpc>
                <a:spcPct val="120000"/>
              </a:lnSpc>
              <a:spcBef>
                <a:spcPct val="0"/>
              </a:spcBef>
              <a:buNone/>
            </a:pPr>
            <a:r>
              <a:rPr lang="zh-CN" altLang="en-US" dirty="0"/>
              <a:t>例如</a:t>
            </a:r>
            <a:endParaRPr lang="zh-CN" altLang="en-US" dirty="0"/>
          </a:p>
          <a:p>
            <a:pPr lvl="1" algn="just" eaLnBrk="1" hangingPunct="1">
              <a:lnSpc>
                <a:spcPct val="120000"/>
              </a:lnSpc>
              <a:spcBef>
                <a:spcPct val="0"/>
              </a:spcBef>
              <a:buNone/>
            </a:pPr>
            <a:r>
              <a:rPr lang="zh-CN" altLang="en-US" dirty="0"/>
              <a:t>学生记录：</a:t>
            </a:r>
            <a:endParaRPr lang="zh-CN" altLang="en-US" dirty="0"/>
          </a:p>
          <a:p>
            <a:pPr lvl="1" algn="just" eaLnBrk="1" hangingPunct="1">
              <a:lnSpc>
                <a:spcPct val="120000"/>
              </a:lnSpc>
              <a:spcBef>
                <a:spcPct val="0"/>
              </a:spcBef>
              <a:buNone/>
            </a:pPr>
            <a:r>
              <a:rPr lang="zh-CN" altLang="en-US" dirty="0"/>
              <a:t>  （学号，姓名，性别，系别，年龄，籍贯）</a:t>
            </a:r>
            <a:endParaRPr lang="zh-CN" altLang="en-US" dirty="0"/>
          </a:p>
          <a:p>
            <a:pPr lvl="1" algn="just" eaLnBrk="1" hangingPunct="1">
              <a:lnSpc>
                <a:spcPct val="120000"/>
              </a:lnSpc>
              <a:spcBef>
                <a:spcPct val="0"/>
              </a:spcBef>
              <a:buNone/>
            </a:pPr>
            <a:r>
              <a:rPr lang="zh-CN" altLang="en-US" dirty="0"/>
              <a:t>一个记录值：</a:t>
            </a:r>
            <a:endParaRPr lang="en-US" altLang="zh-CN" dirty="0"/>
          </a:p>
          <a:p>
            <a:pPr lvl="1" algn="just" eaLnBrk="1" hangingPunct="1">
              <a:lnSpc>
                <a:spcPct val="120000"/>
              </a:lnSpc>
              <a:spcBef>
                <a:spcPct val="0"/>
              </a:spcBef>
              <a:buNone/>
            </a:pPr>
            <a:r>
              <a:rPr lang="en-US" altLang="zh-CN" dirty="0"/>
              <a:t>  </a:t>
            </a:r>
            <a:r>
              <a:rPr lang="zh-CN" altLang="en-US" dirty="0"/>
              <a:t>（</a:t>
            </a:r>
            <a:r>
              <a:rPr lang="en-US" altLang="zh-CN" dirty="0"/>
              <a:t>201315130</a:t>
            </a:r>
            <a:r>
              <a:rPr lang="zh-CN" altLang="en-US" dirty="0"/>
              <a:t>，李明，男，计算机系，</a:t>
            </a:r>
            <a:r>
              <a:rPr lang="en-US" altLang="zh-CN" dirty="0"/>
              <a:t>19</a:t>
            </a:r>
            <a:r>
              <a:rPr lang="zh-CN" altLang="en-US" dirty="0"/>
              <a:t>，江苏南京市）</a:t>
            </a:r>
            <a:endParaRPr lang="zh-CN" altLang="en-US"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13222</Words>
  <Application>WPS 演示</Application>
  <PresentationFormat>全屏显示(4:3)</PresentationFormat>
  <Paragraphs>1576</Paragraphs>
  <Slides>140</Slides>
  <Notes>29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10</vt:i4>
      </vt:variant>
      <vt:variant>
        <vt:lpstr>幻灯片标题</vt:lpstr>
      </vt:variant>
      <vt:variant>
        <vt:i4>140</vt:i4>
      </vt:variant>
    </vt:vector>
  </HeadingPairs>
  <TitlesOfParts>
    <vt:vector size="165" baseType="lpstr">
      <vt:lpstr>Arial</vt:lpstr>
      <vt:lpstr>宋体</vt:lpstr>
      <vt:lpstr>Wingdings</vt:lpstr>
      <vt:lpstr>Calibri</vt:lpstr>
      <vt:lpstr>黑体</vt:lpstr>
      <vt:lpstr>Times-Roman</vt:lpstr>
      <vt:lpstr>隶书</vt:lpstr>
      <vt:lpstr>Times New Roman</vt:lpstr>
      <vt:lpstr>微软雅黑</vt:lpstr>
      <vt:lpstr>Arial Unicode MS</vt:lpstr>
      <vt:lpstr>Webdings</vt:lpstr>
      <vt:lpstr>Calibri</vt:lpstr>
      <vt:lpstr>Times New Roman</vt:lpstr>
      <vt:lpstr>Tahoma</vt:lpstr>
      <vt:lpstr>数据库系统概论</vt:lpstr>
      <vt:lpstr>Photoshop.Image.7</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教材及参考书（1）</vt:lpstr>
      <vt:lpstr>教材及参考书（2）</vt:lpstr>
      <vt:lpstr>内容安排（1）</vt:lpstr>
      <vt:lpstr>内容安排（2）</vt:lpstr>
      <vt:lpstr>PowerPoint 演示文稿</vt:lpstr>
      <vt:lpstr>第一章  绪论</vt:lpstr>
      <vt:lpstr>数据库的地位</vt:lpstr>
      <vt:lpstr>1.1  数据库系统概述</vt:lpstr>
      <vt:lpstr>1.1.1  数据库的4个基本概念</vt:lpstr>
      <vt:lpstr>1.  数据</vt:lpstr>
      <vt:lpstr>数据举例</vt:lpstr>
      <vt:lpstr>数据举例</vt:lpstr>
      <vt:lpstr>2.  数据库</vt:lpstr>
      <vt:lpstr>3.  数据库管理系统</vt:lpstr>
      <vt:lpstr>数据库管理系统的主要功能</vt:lpstr>
      <vt:lpstr>数据库管理系统的主要功能</vt:lpstr>
      <vt:lpstr>数据库管理系统的主要功能</vt:lpstr>
      <vt:lpstr>4.数据库系统</vt:lpstr>
      <vt:lpstr>PowerPoint 演示文稿</vt:lpstr>
      <vt:lpstr>1.1  数据库系统概述</vt:lpstr>
      <vt:lpstr>数据管理技术的产生和发展</vt:lpstr>
      <vt:lpstr>数据管理技术的产生和发展（续）</vt:lpstr>
      <vt:lpstr>1.  人工管理阶段</vt:lpstr>
      <vt:lpstr>人工管理阶段（续）</vt:lpstr>
      <vt:lpstr>应用程序与数据的对应关系（人工管理阶段）</vt:lpstr>
      <vt:lpstr>2.  文件系统阶段</vt:lpstr>
      <vt:lpstr>文件系统阶段（续）</vt:lpstr>
      <vt:lpstr>应用程序与数据的对应关系（文件系统阶段）</vt:lpstr>
      <vt:lpstr>3.  数据库系统阶段</vt:lpstr>
      <vt:lpstr>1.1  数据库系统概述</vt:lpstr>
      <vt:lpstr>一个例子</vt:lpstr>
      <vt:lpstr>一个例子（续）</vt:lpstr>
      <vt:lpstr>一个例子（续）</vt:lpstr>
      <vt:lpstr>1.1.3  数据库系统的特点</vt:lpstr>
      <vt:lpstr>数据结构化</vt:lpstr>
      <vt:lpstr>数据的共享性高，冗余度低且易扩充</vt:lpstr>
      <vt:lpstr>数据独立性高</vt:lpstr>
      <vt:lpstr>数据由数据管理系统统一管理和控制</vt:lpstr>
      <vt:lpstr>应用程序与数据的对应关系（数据库系统阶段）</vt:lpstr>
      <vt:lpstr>数据库概念小结</vt:lpstr>
      <vt:lpstr>第一章 绪论</vt:lpstr>
      <vt:lpstr>1.2  数据模型</vt:lpstr>
      <vt:lpstr> 1.2  数据模型</vt:lpstr>
      <vt:lpstr> 1.2.1  两类数据模型</vt:lpstr>
      <vt:lpstr>两类数据模型（续）</vt:lpstr>
      <vt:lpstr>两类数据模型（续）</vt:lpstr>
      <vt:lpstr> 1.2  数据模型</vt:lpstr>
      <vt:lpstr>1.2.2  概念模型</vt:lpstr>
      <vt:lpstr> 1.2.2  概念模型</vt:lpstr>
      <vt:lpstr>1.  信息世界中的基本概念</vt:lpstr>
      <vt:lpstr>信息世界中的基本概念（续）</vt:lpstr>
      <vt:lpstr>信息世界中的基本概念（续）</vt:lpstr>
      <vt:lpstr>实体-联系方法</vt:lpstr>
      <vt:lpstr> 1.2  数据模型</vt:lpstr>
      <vt:lpstr> 1.2.3  数据模型的组成要素</vt:lpstr>
      <vt:lpstr> 1.  数据结构</vt:lpstr>
      <vt:lpstr> 2.  数据操作 </vt:lpstr>
      <vt:lpstr>数据操作（续） </vt:lpstr>
      <vt:lpstr>3.  数据的完整性约束条件 </vt:lpstr>
      <vt:lpstr>数据的完整性约束条件（续）</vt:lpstr>
      <vt:lpstr> 1.2  数据模型</vt:lpstr>
      <vt:lpstr> 1.2.4 常用的数据模型</vt:lpstr>
      <vt:lpstr> 1.2  数据模型</vt:lpstr>
      <vt:lpstr>1.2.5  层次模型</vt:lpstr>
      <vt:lpstr>1.  层次模型的数据结构</vt:lpstr>
      <vt:lpstr>层次模型的数据结构（续）</vt:lpstr>
      <vt:lpstr>层次模型的数据结构（续）</vt:lpstr>
      <vt:lpstr>层次模型的数据结构（续）</vt:lpstr>
      <vt:lpstr>层次模型的数据结构（续）</vt:lpstr>
      <vt:lpstr>2. 层次模型的数据操纵与完整性约束 </vt:lpstr>
      <vt:lpstr>层次模型的完整性约束条件（续）</vt:lpstr>
      <vt:lpstr>3.层次模型的优缺点</vt:lpstr>
      <vt:lpstr> 1.2  数据模型</vt:lpstr>
      <vt:lpstr>1.2.6  网状模型</vt:lpstr>
      <vt:lpstr>1.  网状模型的数据结构</vt:lpstr>
      <vt:lpstr>网状模型的数据结构（续）</vt:lpstr>
      <vt:lpstr>网状模型的数据结构（续）</vt:lpstr>
      <vt:lpstr>网状模型的数据结构（续）</vt:lpstr>
      <vt:lpstr>网状模型的数据结构（续）</vt:lpstr>
      <vt:lpstr>网状模型的数据结构（续）</vt:lpstr>
      <vt:lpstr>网状模型的数据结构（续）</vt:lpstr>
      <vt:lpstr>2. 网状模型的操纵与完整性约束</vt:lpstr>
      <vt:lpstr>3. 网状模型的优缺点</vt:lpstr>
      <vt:lpstr> 1.2  数据模型</vt:lpstr>
      <vt:lpstr>1.2.7 关系模型</vt:lpstr>
      <vt:lpstr>1.  关系模型的数据结构 </vt:lpstr>
      <vt:lpstr>关系模型的数据结构（续）</vt:lpstr>
      <vt:lpstr>关系模型的数据结构（续）</vt:lpstr>
      <vt:lpstr>关系模型的数据结构（续）</vt:lpstr>
      <vt:lpstr>关系模型的数据结构（续）</vt:lpstr>
      <vt:lpstr>2.  关系模型的操纵与完整性约束</vt:lpstr>
      <vt:lpstr>关系模型的操纵与完整性约束（续）</vt:lpstr>
      <vt:lpstr>3.  关系模型的优缺点</vt:lpstr>
      <vt:lpstr>关系模型的优缺点（续）</vt:lpstr>
      <vt:lpstr>第一章  绪论</vt:lpstr>
      <vt:lpstr>1.3 数据库系统的结构</vt:lpstr>
      <vt:lpstr>数据库系统的结构（续）</vt:lpstr>
      <vt:lpstr>1.3.1 数据库系统模式的概念</vt:lpstr>
      <vt:lpstr>数据库系统模式的概念（续）</vt:lpstr>
      <vt:lpstr>数据库系统模式的概念（续）</vt:lpstr>
      <vt:lpstr>数据库系统结构（续）</vt:lpstr>
      <vt:lpstr>1.3.2 数据库系统的三级模式结构</vt:lpstr>
      <vt:lpstr>数据库系统的三级模式结构（续）</vt:lpstr>
      <vt:lpstr>1.  模式（Schema）</vt:lpstr>
      <vt:lpstr>模式（续）</vt:lpstr>
      <vt:lpstr>2.  外模式（External Schema）</vt:lpstr>
      <vt:lpstr>外模式（续）</vt:lpstr>
      <vt:lpstr>外模式（续）</vt:lpstr>
      <vt:lpstr>3. 内模式（Internal Schema）</vt:lpstr>
      <vt:lpstr>数据库系统结构（续）</vt:lpstr>
      <vt:lpstr>数据库的二级映像功能与数据独立性</vt:lpstr>
      <vt:lpstr>1.  外模式／模式映像</vt:lpstr>
      <vt:lpstr>外模式／模式映象（续）</vt:lpstr>
      <vt:lpstr>2.  模式／内模式映像</vt:lpstr>
      <vt:lpstr>模式／内模式映象（续）</vt:lpstr>
      <vt:lpstr>模式／内模式映象（续）</vt:lpstr>
      <vt:lpstr>模式／内模式映象（续）</vt:lpstr>
      <vt:lpstr>模式／内模式映象（续）</vt:lpstr>
      <vt:lpstr>模式／内模式映象（续）</vt:lpstr>
      <vt:lpstr>模式／内模式映象（续）</vt:lpstr>
      <vt:lpstr>模式／内模式映象（续）</vt:lpstr>
      <vt:lpstr>第一章  绪论</vt:lpstr>
      <vt:lpstr>1.4  数据库系统的组成</vt:lpstr>
      <vt:lpstr>数据库系统的组成（续）</vt:lpstr>
      <vt:lpstr>1.  硬件平台及数据库</vt:lpstr>
      <vt:lpstr>2.  软件</vt:lpstr>
      <vt:lpstr>3.  人 员</vt:lpstr>
      <vt:lpstr>人 员（续）</vt:lpstr>
      <vt:lpstr>1.  数据库管理员（DBA）</vt:lpstr>
      <vt:lpstr>数据库管理员（续）</vt:lpstr>
      <vt:lpstr>数据库管理员（续）</vt:lpstr>
      <vt:lpstr>2. 系统分析员和数据库设计人员 </vt:lpstr>
      <vt:lpstr>系统分析员和数据库设计人员（续）</vt:lpstr>
      <vt:lpstr>3. 应用程序员</vt:lpstr>
      <vt:lpstr>4. 用户</vt:lpstr>
      <vt:lpstr>用户（续）</vt:lpstr>
      <vt:lpstr>第一章  绪论</vt:lpstr>
      <vt:lpstr>1.5 小结</vt:lpstr>
      <vt:lpstr>小结（续）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win</cp:lastModifiedBy>
  <cp:revision>101</cp:revision>
  <dcterms:created xsi:type="dcterms:W3CDTF">2018-03-05T14:07:00Z</dcterms:created>
  <dcterms:modified xsi:type="dcterms:W3CDTF">2019-05-11T16:14:53Z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