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7"/>
  </p:notesMasterIdLst>
  <p:sldIdLst>
    <p:sldId id="257" r:id="rId2"/>
    <p:sldId id="258" r:id="rId3"/>
    <p:sldId id="259" r:id="rId4"/>
    <p:sldId id="260" r:id="rId5"/>
    <p:sldId id="261" r:id="rId6"/>
    <p:sldId id="334" r:id="rId7"/>
    <p:sldId id="262" r:id="rId8"/>
    <p:sldId id="263" r:id="rId9"/>
    <p:sldId id="264" r:id="rId10"/>
    <p:sldId id="266" r:id="rId11"/>
    <p:sldId id="335" r:id="rId12"/>
    <p:sldId id="337" r:id="rId13"/>
    <p:sldId id="336" r:id="rId14"/>
    <p:sldId id="338" r:id="rId15"/>
    <p:sldId id="339" r:id="rId16"/>
    <p:sldId id="340" r:id="rId17"/>
    <p:sldId id="341" r:id="rId18"/>
    <p:sldId id="343" r:id="rId19"/>
    <p:sldId id="342" r:id="rId20"/>
    <p:sldId id="345" r:id="rId21"/>
    <p:sldId id="346" r:id="rId22"/>
    <p:sldId id="347" r:id="rId23"/>
    <p:sldId id="344" r:id="rId24"/>
    <p:sldId id="350" r:id="rId25"/>
    <p:sldId id="351" r:id="rId26"/>
    <p:sldId id="352" r:id="rId27"/>
    <p:sldId id="349" r:id="rId28"/>
    <p:sldId id="354" r:id="rId29"/>
    <p:sldId id="355" r:id="rId30"/>
    <p:sldId id="356" r:id="rId31"/>
    <p:sldId id="357" r:id="rId32"/>
    <p:sldId id="353" r:id="rId33"/>
    <p:sldId id="359" r:id="rId34"/>
    <p:sldId id="360" r:id="rId35"/>
    <p:sldId id="361" r:id="rId36"/>
    <p:sldId id="362" r:id="rId37"/>
    <p:sldId id="363" r:id="rId38"/>
    <p:sldId id="365" r:id="rId39"/>
    <p:sldId id="366" r:id="rId40"/>
    <p:sldId id="368" r:id="rId41"/>
    <p:sldId id="369" r:id="rId42"/>
    <p:sldId id="370" r:id="rId43"/>
    <p:sldId id="367" r:id="rId44"/>
    <p:sldId id="372" r:id="rId45"/>
    <p:sldId id="373" r:id="rId46"/>
    <p:sldId id="374" r:id="rId47"/>
    <p:sldId id="375" r:id="rId48"/>
    <p:sldId id="376" r:id="rId49"/>
    <p:sldId id="377" r:id="rId50"/>
    <p:sldId id="378" r:id="rId51"/>
    <p:sldId id="379" r:id="rId52"/>
    <p:sldId id="380" r:id="rId53"/>
    <p:sldId id="381" r:id="rId54"/>
    <p:sldId id="382" r:id="rId55"/>
    <p:sldId id="383" r:id="rId56"/>
    <p:sldId id="384" r:id="rId57"/>
    <p:sldId id="385" r:id="rId58"/>
    <p:sldId id="386" r:id="rId59"/>
    <p:sldId id="387" r:id="rId60"/>
    <p:sldId id="465" r:id="rId61"/>
    <p:sldId id="466" r:id="rId62"/>
    <p:sldId id="467" r:id="rId63"/>
    <p:sldId id="468" r:id="rId64"/>
    <p:sldId id="469" r:id="rId65"/>
    <p:sldId id="470" r:id="rId66"/>
    <p:sldId id="388" r:id="rId67"/>
    <p:sldId id="389" r:id="rId68"/>
    <p:sldId id="390" r:id="rId69"/>
    <p:sldId id="391" r:id="rId70"/>
    <p:sldId id="392" r:id="rId71"/>
    <p:sldId id="393" r:id="rId72"/>
    <p:sldId id="394" r:id="rId73"/>
    <p:sldId id="395" r:id="rId74"/>
    <p:sldId id="397" r:id="rId75"/>
    <p:sldId id="398" r:id="rId76"/>
    <p:sldId id="399" r:id="rId77"/>
    <p:sldId id="400" r:id="rId78"/>
    <p:sldId id="402" r:id="rId79"/>
    <p:sldId id="403" r:id="rId80"/>
    <p:sldId id="452" r:id="rId81"/>
    <p:sldId id="453" r:id="rId82"/>
    <p:sldId id="454" r:id="rId83"/>
    <p:sldId id="455" r:id="rId84"/>
    <p:sldId id="456" r:id="rId85"/>
    <p:sldId id="457" r:id="rId86"/>
    <p:sldId id="458" r:id="rId87"/>
    <p:sldId id="459" r:id="rId88"/>
    <p:sldId id="460" r:id="rId89"/>
    <p:sldId id="461" r:id="rId90"/>
    <p:sldId id="462" r:id="rId91"/>
    <p:sldId id="463" r:id="rId92"/>
    <p:sldId id="464" r:id="rId93"/>
    <p:sldId id="406" r:id="rId94"/>
    <p:sldId id="407" r:id="rId95"/>
    <p:sldId id="408" r:id="rId96"/>
    <p:sldId id="409" r:id="rId97"/>
    <p:sldId id="410" r:id="rId98"/>
    <p:sldId id="411" r:id="rId99"/>
    <p:sldId id="412" r:id="rId100"/>
    <p:sldId id="413" r:id="rId101"/>
    <p:sldId id="414" r:id="rId102"/>
    <p:sldId id="415" r:id="rId103"/>
    <p:sldId id="416" r:id="rId104"/>
    <p:sldId id="417" r:id="rId105"/>
    <p:sldId id="418" r:id="rId106"/>
    <p:sldId id="419" r:id="rId107"/>
    <p:sldId id="420" r:id="rId108"/>
    <p:sldId id="421" r:id="rId109"/>
    <p:sldId id="422" r:id="rId110"/>
    <p:sldId id="423" r:id="rId111"/>
    <p:sldId id="424" r:id="rId112"/>
    <p:sldId id="426" r:id="rId113"/>
    <p:sldId id="428" r:id="rId114"/>
    <p:sldId id="429" r:id="rId115"/>
    <p:sldId id="430" r:id="rId116"/>
    <p:sldId id="431" r:id="rId117"/>
    <p:sldId id="432" r:id="rId118"/>
    <p:sldId id="433" r:id="rId119"/>
    <p:sldId id="434" r:id="rId120"/>
    <p:sldId id="435" r:id="rId121"/>
    <p:sldId id="436" r:id="rId122"/>
    <p:sldId id="437" r:id="rId123"/>
    <p:sldId id="439" r:id="rId124"/>
    <p:sldId id="440" r:id="rId125"/>
    <p:sldId id="441" r:id="rId126"/>
    <p:sldId id="438" r:id="rId127"/>
    <p:sldId id="443" r:id="rId128"/>
    <p:sldId id="444" r:id="rId129"/>
    <p:sldId id="445" r:id="rId130"/>
    <p:sldId id="446" r:id="rId131"/>
    <p:sldId id="447" r:id="rId132"/>
    <p:sldId id="448" r:id="rId133"/>
    <p:sldId id="449" r:id="rId134"/>
    <p:sldId id="450" r:id="rId135"/>
    <p:sldId id="451" r:id="rId136"/>
  </p:sldIdLst>
  <p:sldSz cx="9144000" cy="6858000" type="screen4x3"/>
  <p:notesSz cx="6858000" cy="9144000"/>
  <p:defaultTextStyle>
    <a:defPPr>
      <a:defRPr lang="en-US"/>
    </a:defPPr>
    <a:lvl1pPr marL="0" lvl="0"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3333CC"/>
    <a:srgbClr val="F51A15"/>
    <a:srgbClr val="D5100B"/>
    <a:srgbClr val="DCB570"/>
    <a:srgbClr val="7C7908"/>
    <a:srgbClr val="F3EF4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7109"/>
    <p:restoredTop sz="90929"/>
  </p:normalViewPr>
  <p:slideViewPr>
    <p:cSldViewPr showGuides="1">
      <p:cViewPr varScale="1">
        <p:scale>
          <a:sx n="106" d="100"/>
          <a:sy n="106" d="100"/>
        </p:scale>
        <p:origin x="1110" y="48"/>
      </p:cViewPr>
      <p:guideLst>
        <p:guide orient="horz" pos="2156"/>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54"/>
    </p:cViewPr>
  </p:sorterViewPr>
  <p:gridSpacing cx="45007" cy="45007"/>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2020/3/21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Rot="1" noChangeAspect="1" noChangeArrowheads="1" noTextEdit="1"/>
          </p:cNvSpPr>
          <p:nvPr>
            <p:ph type="sldImg"/>
          </p:nvPr>
        </p:nvSpPr>
        <p:spPr/>
      </p:sp>
      <p:sp>
        <p:nvSpPr>
          <p:cNvPr id="5437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300">
                <a:latin typeface="微软雅黑" panose="020B0503020204020204" charset="-122"/>
                <a:ea typeface="微软雅黑" panose="020B0503020204020204" charset="-122"/>
              </a:rPr>
              <a:t>冯</a:t>
            </a:r>
            <a:r>
              <a:rPr lang="en-US" altLang="zh-CN" sz="1300">
                <a:latin typeface="微软雅黑" panose="020B0503020204020204" charset="-122"/>
                <a:ea typeface="微软雅黑" panose="020B0503020204020204" charset="-122"/>
              </a:rPr>
              <a:t>·</a:t>
            </a:r>
            <a:r>
              <a:rPr lang="zh-CN" altLang="en-US" sz="1300">
                <a:latin typeface="微软雅黑" panose="020B0503020204020204" charset="-122"/>
                <a:ea typeface="微软雅黑" panose="020B0503020204020204" charset="-122"/>
              </a:rPr>
              <a:t>诺伊曼是原籍匈牙利的数学家，被称为“计算机之父”和“博弈论之父”，</a:t>
            </a:r>
            <a:r>
              <a:rPr lang="en-US" altLang="zh-CN" sz="1300">
                <a:latin typeface="微软雅黑" panose="020B0503020204020204" charset="-122"/>
                <a:ea typeface="微软雅黑" panose="020B0503020204020204" charset="-122"/>
              </a:rPr>
              <a:t>EDVAC</a:t>
            </a:r>
            <a:r>
              <a:rPr lang="zh-CN" altLang="en-US" sz="1300">
                <a:latin typeface="微软雅黑" panose="020B0503020204020204" charset="-122"/>
                <a:ea typeface="微软雅黑" panose="020B0503020204020204" charset="-122"/>
              </a:rPr>
              <a:t>称为离散变量自动电子计算机</a:t>
            </a:r>
          </a:p>
          <a:p>
            <a:r>
              <a:rPr lang="zh-CN" altLang="en-US" sz="1300">
                <a:latin typeface="微软雅黑" panose="020B0503020204020204" charset="-122"/>
                <a:ea typeface="微软雅黑" panose="020B0503020204020204" charset="-122"/>
              </a:rPr>
              <a:t>因为</a:t>
            </a:r>
            <a:r>
              <a:rPr lang="en-US" altLang="zh-CN" sz="1300">
                <a:latin typeface="微软雅黑" panose="020B0503020204020204" charset="-122"/>
                <a:ea typeface="微软雅黑" panose="020B0503020204020204" charset="-122"/>
              </a:rPr>
              <a:t>ENIAC</a:t>
            </a:r>
            <a:r>
              <a:rPr lang="zh-CN" altLang="en-US" sz="1300">
                <a:latin typeface="微软雅黑" panose="020B0503020204020204" charset="-122"/>
                <a:ea typeface="微软雅黑" panose="020B0503020204020204" charset="-122"/>
              </a:rPr>
              <a:t>没有存储器，也不是用二进制表示信息，所以，制造和使用的时候有很多问题，</a:t>
            </a:r>
            <a:r>
              <a:rPr lang="en-US" altLang="zh-CN" sz="1300">
                <a:latin typeface="微软雅黑" panose="020B0503020204020204" charset="-122"/>
                <a:ea typeface="微软雅黑" panose="020B0503020204020204" charset="-122"/>
              </a:rPr>
              <a:t>ENIAC</a:t>
            </a:r>
            <a:r>
              <a:rPr lang="zh-CN" altLang="en-US" sz="1300">
                <a:latin typeface="微软雅黑" panose="020B0503020204020204" charset="-122"/>
                <a:ea typeface="微软雅黑" panose="020B0503020204020204" charset="-122"/>
              </a:rPr>
              <a:t>研制小组认为许多方面需要改进，因此，在他们共同研讨的基础上，才有了</a:t>
            </a:r>
            <a:r>
              <a:rPr lang="en-US" altLang="zh-CN" sz="1300">
                <a:latin typeface="微软雅黑" panose="020B0503020204020204" charset="-122"/>
                <a:ea typeface="微软雅黑" panose="020B0503020204020204" charset="-122"/>
              </a:rPr>
              <a:t>EDVAC</a:t>
            </a:r>
            <a:r>
              <a:rPr lang="zh-CN" altLang="en-US" sz="1300">
                <a:latin typeface="微软雅黑" panose="020B0503020204020204" charset="-122"/>
                <a:ea typeface="微软雅黑" panose="020B0503020204020204" charset="-122"/>
              </a:rPr>
              <a:t>方案的思想。</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Rot="1" noChangeAspect="1" noChangeArrowheads="1" noTextEdit="1"/>
          </p:cNvSpPr>
          <p:nvPr>
            <p:ph type="sldImg"/>
          </p:nvPr>
        </p:nvSpPr>
        <p:spPr/>
      </p:sp>
      <p:sp>
        <p:nvSpPr>
          <p:cNvPr id="5509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算术逻辑部件：</a:t>
            </a:r>
            <a:r>
              <a:rPr lang="en-US" altLang="zh-CN">
                <a:latin typeface="Arial" panose="020B0604020202020204" pitchFamily="34" charset="0"/>
              </a:rPr>
              <a:t>Arithmetic Logic Unit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664578" name="标题 664577"/>
          <p:cNvSpPr>
            <a:spLocks noGrp="1"/>
          </p:cNvSpPr>
          <p:nvPr>
            <p:ph type="ctrTitle" sz="quarter"/>
          </p:nvPr>
        </p:nvSpPr>
        <p:spPr>
          <a:xfrm>
            <a:off x="3581400" y="685800"/>
            <a:ext cx="5561013" cy="3352800"/>
          </a:xfrm>
          <a:prstGeom prst="rect">
            <a:avLst/>
          </a:prstGeom>
          <a:noFill/>
          <a:ln w="9525">
            <a:noFill/>
          </a:ln>
        </p:spPr>
        <p:txBody>
          <a:bodyPr lIns="92075" tIns="46038" rIns="92075" bIns="46038" anchor="ctr"/>
          <a:lstStyle>
            <a:lvl1pPr lvl="0">
              <a:buClrTx/>
              <a:buSzTx/>
              <a:buFontTx/>
              <a:defRPr>
                <a:solidFill>
                  <a:schemeClr val="bg2"/>
                </a:solidFill>
                <a:effectLst>
                  <a:outerShdw blurRad="38100" dist="38100" dir="2700000">
                    <a:srgbClr val="000000"/>
                  </a:outerShdw>
                </a:effectLst>
              </a:defRPr>
            </a:lvl1pPr>
          </a:lstStyle>
          <a:p>
            <a:pPr lvl="0"/>
            <a:r>
              <a:rPr lang="zh-CN" altLang="en-US" dirty="0"/>
              <a:t>单击此处编辑母版标题样式</a:t>
            </a:r>
          </a:p>
        </p:txBody>
      </p:sp>
      <p:sp>
        <p:nvSpPr>
          <p:cNvPr id="664579" name="副标题 664578"/>
          <p:cNvSpPr>
            <a:spLocks noGrp="1"/>
          </p:cNvSpPr>
          <p:nvPr>
            <p:ph type="subTitle" sz="quarter" idx="1"/>
          </p:nvPr>
        </p:nvSpPr>
        <p:spPr>
          <a:xfrm>
            <a:off x="5181600" y="4038600"/>
            <a:ext cx="3960813" cy="1752600"/>
          </a:xfrm>
          <a:prstGeom prst="rect">
            <a:avLst/>
          </a:prstGeom>
          <a:noFill/>
          <a:ln w="9525">
            <a:noFill/>
          </a:ln>
        </p:spPr>
        <p:txBody>
          <a:bodyPr lIns="92075" tIns="46038" rIns="92075" bIns="46038" anchor="ctr"/>
          <a:lstStyle>
            <a:lvl1pPr marL="0" lvl="0" indent="0" algn="ctr">
              <a:buClr>
                <a:schemeClr val="tx2"/>
              </a:buClr>
              <a:buSzTx/>
              <a:buFont typeface="Wingdings" panose="05000000000000000000" pitchFamily="2" charset="2"/>
              <a:buNone/>
              <a:defRPr>
                <a:solidFill>
                  <a:schemeClr val="bg2"/>
                </a:solidFill>
              </a:defRPr>
            </a:lvl1pPr>
            <a:lvl2pPr marL="457200" lvl="1" indent="0" algn="ctr">
              <a:buClrTx/>
              <a:buSzPct val="95000"/>
              <a:buFontTx/>
              <a:buNone/>
              <a:defRPr>
                <a:solidFill>
                  <a:schemeClr val="bg2"/>
                </a:solidFill>
              </a:defRPr>
            </a:lvl2pPr>
            <a:lvl3pPr marL="914400" lvl="2" indent="0" algn="ctr">
              <a:buClrTx/>
              <a:buSzTx/>
              <a:buFontTx/>
              <a:buNone/>
              <a:defRPr>
                <a:solidFill>
                  <a:schemeClr val="bg2"/>
                </a:solidFill>
              </a:defRPr>
            </a:lvl3pPr>
            <a:lvl4pPr marL="1371600" lvl="3" indent="0" algn="ctr">
              <a:buClrTx/>
              <a:buSzTx/>
              <a:buFontTx/>
              <a:buNone/>
              <a:defRPr>
                <a:solidFill>
                  <a:schemeClr val="bg2"/>
                </a:solidFill>
              </a:defRPr>
            </a:lvl4pPr>
            <a:lvl5pPr marL="1828800" lvl="4" indent="0" algn="ctr">
              <a:buClrTx/>
              <a:buSzTx/>
              <a:buFontTx/>
              <a:buNone/>
              <a:defRPr>
                <a:solidFill>
                  <a:schemeClr val="bg2"/>
                </a:solidFill>
              </a:defRPr>
            </a:lvl5pPr>
          </a:lstStyle>
          <a:p>
            <a:pPr lvl="0"/>
            <a:r>
              <a:rPr lang="zh-CN" altLang="en-US" dirty="0"/>
              <a:t>单击此处编辑母版副标题样式</a:t>
            </a:r>
          </a:p>
        </p:txBody>
      </p:sp>
      <p:sp>
        <p:nvSpPr>
          <p:cNvPr id="664580" name="日期占位符 664579"/>
          <p:cNvSpPr>
            <a:spLocks noGrp="1"/>
          </p:cNvSpPr>
          <p:nvPr>
            <p:ph type="dt" sz="quarter" idx="2"/>
          </p:nvPr>
        </p:nvSpPr>
        <p:spPr>
          <a:xfrm>
            <a:off x="685800" y="6248400"/>
            <a:ext cx="1905000" cy="457200"/>
          </a:xfrm>
          <a:prstGeom prst="rect">
            <a:avLst/>
          </a:prstGeom>
          <a:noFill/>
          <a:ln w="12700">
            <a:noFill/>
          </a:ln>
        </p:spPr>
        <p:txBody>
          <a:bodyPr anchor="t"/>
          <a:lstStyle>
            <a:lvl1pPr>
              <a:defRPr sz="1400">
                <a:solidFill>
                  <a:srgbClr val="EAEAEA"/>
                </a:solidFill>
              </a:defRPr>
            </a:lvl1pPr>
          </a:lstStyle>
          <a:p>
            <a:pPr>
              <a:spcBef>
                <a:spcPct val="50000"/>
              </a:spcBef>
            </a:pPr>
            <a:endParaRPr lang="zh-CN" altLang="en-US" dirty="0">
              <a:latin typeface="Times New Roman" panose="02020603050405020304" charset="0"/>
              <a:ea typeface="宋体" panose="02010600030101010101" pitchFamily="2" charset="-122"/>
            </a:endParaRPr>
          </a:p>
        </p:txBody>
      </p:sp>
      <p:sp>
        <p:nvSpPr>
          <p:cNvPr id="664581" name="页脚占位符 664580"/>
          <p:cNvSpPr>
            <a:spLocks noGrp="1"/>
          </p:cNvSpPr>
          <p:nvPr>
            <p:ph type="ftr" sz="quarter" idx="3"/>
          </p:nvPr>
        </p:nvSpPr>
        <p:spPr>
          <a:xfrm>
            <a:off x="3124200" y="6248400"/>
            <a:ext cx="2895600" cy="457200"/>
          </a:xfrm>
          <a:prstGeom prst="rect">
            <a:avLst/>
          </a:prstGeom>
          <a:noFill/>
          <a:ln w="12700">
            <a:noFill/>
          </a:ln>
        </p:spPr>
        <p:txBody>
          <a:bodyPr anchor="t"/>
          <a:lstStyle>
            <a:lvl1pPr algn="ctr">
              <a:defRPr sz="1400">
                <a:solidFill>
                  <a:srgbClr val="EAEAEA"/>
                </a:solidFill>
              </a:defRPr>
            </a:lvl1pPr>
          </a:lstStyle>
          <a:p>
            <a:pPr>
              <a:spcBef>
                <a:spcPct val="50000"/>
              </a:spcBef>
            </a:pPr>
            <a:endParaRPr lang="zh-CN" altLang="en-US" dirty="0">
              <a:latin typeface="Times New Roman" panose="02020603050405020304" charset="0"/>
              <a:ea typeface="宋体" panose="02010600030101010101" pitchFamily="2" charset="-122"/>
            </a:endParaRPr>
          </a:p>
        </p:txBody>
      </p:sp>
      <p:sp>
        <p:nvSpPr>
          <p:cNvPr id="664582" name="灯片编号占位符 664581"/>
          <p:cNvSpPr>
            <a:spLocks noGrp="1"/>
          </p:cNvSpPr>
          <p:nvPr>
            <p:ph type="sldNum" sz="quarter" idx="4"/>
          </p:nvPr>
        </p:nvSpPr>
        <p:spPr>
          <a:xfrm>
            <a:off x="6553200" y="6248400"/>
            <a:ext cx="1905000" cy="457200"/>
          </a:xfrm>
          <a:prstGeom prst="rect">
            <a:avLst/>
          </a:prstGeom>
          <a:noFill/>
          <a:ln w="12700">
            <a:noFill/>
          </a:ln>
        </p:spPr>
        <p:txBody>
          <a:bodyPr anchor="t"/>
          <a:lstStyle>
            <a:lvl1pPr algn="r">
              <a:defRPr sz="1400">
                <a:solidFill>
                  <a:srgbClr val="EAEAEA"/>
                </a:solidFill>
              </a:defRPr>
            </a:lvl1pPr>
          </a:lstStyle>
          <a:p>
            <a:pPr>
              <a:spcBef>
                <a:spcPct val="50000"/>
              </a:spcBef>
            </a:pPr>
            <a:fld id="{9A0DB2DC-4C9A-4742-B13C-FB6460FD3503}" type="slidenum">
              <a:rPr lang="zh-CN" altLang="en-US" dirty="0">
                <a:latin typeface="Times New Roman" panose="02020603050405020304" charset="0"/>
                <a:ea typeface="宋体" panose="02010600030101010101" pitchFamily="2" charset="-122"/>
              </a:rPr>
              <a:t>‹#›</a:t>
            </a:fld>
            <a:endParaRPr lang="zh-CN" altLang="en-US" dirty="0">
              <a:latin typeface="Times New Roman" panose="02020603050405020304" charset="0"/>
              <a:ea typeface="宋体" panose="02010600030101010101" pitchFamily="2" charset="-122"/>
            </a:endParaRPr>
          </a:p>
        </p:txBody>
      </p:sp>
    </p:spTree>
  </p:cSld>
  <p:clrMapOvr>
    <a:masterClrMapping/>
  </p:clrMapOvr>
  <p:transition spd="med">
    <p:zoom/>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spcBef>
                <a:spcPct val="50000"/>
              </a:spcBef>
            </a:pPr>
            <a:endParaRPr lang="zh-CN" altLang="en-US" dirty="0">
              <a:latin typeface="Times New Roman" panose="02020603050405020304"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spcBef>
                <a:spcPct val="50000"/>
              </a:spcBef>
            </a:pPr>
            <a:endParaRPr lang="zh-CN" altLang="en-US" dirty="0">
              <a:latin typeface="Times New Roman" panose="02020603050405020304"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charset="0"/>
                <a:ea typeface="宋体" panose="02010600030101010101" pitchFamily="2" charset="-122"/>
              </a:rPr>
              <a:t>‹#›</a:t>
            </a:fld>
            <a:endParaRPr lang="zh-CN" altLang="en-US" dirty="0">
              <a:latin typeface="Times New Roman" panose="02020603050405020304" charset="0"/>
              <a:ea typeface="宋体" panose="02010600030101010101" pitchFamily="2" charset="-122"/>
            </a:endParaRPr>
          </a:p>
        </p:txBody>
      </p:sp>
    </p:spTree>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6600" y="533400"/>
            <a:ext cx="1905000" cy="5562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371600" y="533400"/>
            <a:ext cx="5604565" cy="5562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spcBef>
                <a:spcPct val="50000"/>
              </a:spcBef>
            </a:pPr>
            <a:endParaRPr lang="zh-CN" altLang="en-US" dirty="0">
              <a:latin typeface="Times New Roman" panose="02020603050405020304"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spcBef>
                <a:spcPct val="50000"/>
              </a:spcBef>
            </a:pPr>
            <a:endParaRPr lang="zh-CN" altLang="en-US" dirty="0">
              <a:latin typeface="Times New Roman" panose="02020603050405020304"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charset="0"/>
                <a:ea typeface="宋体" panose="02010600030101010101" pitchFamily="2" charset="-122"/>
              </a:rPr>
              <a:t>‹#›</a:t>
            </a:fld>
            <a:endParaRPr lang="zh-CN" altLang="en-US" dirty="0">
              <a:latin typeface="Times New Roman" panose="02020603050405020304" charset="0"/>
              <a:ea typeface="宋体" panose="02010600030101010101" pitchFamily="2" charset="-122"/>
            </a:endParaRPr>
          </a:p>
        </p:txBody>
      </p:sp>
    </p:spTree>
  </p:cSld>
  <p:clrMapOvr>
    <a:masterClrMapping/>
  </p:clrMapOvr>
  <p:transition spd="med">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spcBef>
                <a:spcPct val="50000"/>
              </a:spcBef>
            </a:pPr>
            <a:endParaRPr lang="zh-CN" altLang="en-US" dirty="0">
              <a:latin typeface="Times New Roman" panose="02020603050405020304"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spcBef>
                <a:spcPct val="50000"/>
              </a:spcBef>
            </a:pPr>
            <a:endParaRPr lang="zh-CN" altLang="en-US" dirty="0">
              <a:latin typeface="Times New Roman" panose="02020603050405020304"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charset="0"/>
                <a:ea typeface="宋体" panose="02010600030101010101" pitchFamily="2" charset="-122"/>
              </a:rPr>
              <a:t>‹#›</a:t>
            </a:fld>
            <a:endParaRPr lang="zh-CN" altLang="en-US" dirty="0">
              <a:latin typeface="Times New Roman" panose="02020603050405020304" charset="0"/>
              <a:ea typeface="宋体" panose="02010600030101010101" pitchFamily="2" charset="-122"/>
            </a:endParaRPr>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spcBef>
                <a:spcPct val="50000"/>
              </a:spcBef>
            </a:pPr>
            <a:fld id="{BB962C8B-B14F-4D97-AF65-F5344CB8AC3E}" type="datetime1">
              <a:rPr lang="zh-CN" altLang="en-US" dirty="0">
                <a:latin typeface="Times New Roman" panose="02020603050405020304" charset="0"/>
                <a:ea typeface="宋体" panose="02010600030101010101" pitchFamily="2" charset="-122"/>
              </a:rPr>
              <a:t>2020/3/21</a:t>
            </a:fld>
            <a:endParaRPr lang="zh-CN" altLang="en-US" dirty="0">
              <a:latin typeface="Times New Roman" panose="02020603050405020304"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spcBef>
                <a:spcPct val="50000"/>
              </a:spcBef>
            </a:pPr>
            <a:endParaRPr lang="zh-CN" altLang="en-US" dirty="0">
              <a:latin typeface="Times New Roman" panose="02020603050405020304"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charset="0"/>
                <a:ea typeface="宋体" panose="02010600030101010101" pitchFamily="2" charset="-122"/>
              </a:rPr>
              <a:t>‹#›</a:t>
            </a:fld>
            <a:endParaRPr lang="zh-CN" altLang="en-US" dirty="0">
              <a:latin typeface="Times New Roman" panose="02020603050405020304" charset="0"/>
              <a:ea typeface="宋体" panose="02010600030101010101" pitchFamily="2" charset="-122"/>
            </a:endParaRPr>
          </a:p>
        </p:txBody>
      </p:sp>
    </p:spTree>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spcBef>
                <a:spcPct val="50000"/>
              </a:spcBef>
            </a:pPr>
            <a:endParaRPr lang="zh-CN" altLang="en-US" dirty="0">
              <a:latin typeface="Times New Roman" panose="02020603050405020304"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spcBef>
                <a:spcPct val="50000"/>
              </a:spcBef>
            </a:pPr>
            <a:endParaRPr lang="zh-CN" altLang="en-US" dirty="0">
              <a:latin typeface="Times New Roman" panose="02020603050405020304"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charset="0"/>
                <a:ea typeface="宋体" panose="02010600030101010101" pitchFamily="2" charset="-122"/>
              </a:rPr>
              <a:t>‹#›</a:t>
            </a:fld>
            <a:endParaRPr lang="zh-CN" altLang="en-US" dirty="0">
              <a:latin typeface="Times New Roman" panose="02020603050405020304" charset="0"/>
              <a:ea typeface="宋体" panose="02010600030101010101" pitchFamily="2" charset="-122"/>
            </a:endParaRPr>
          </a:p>
        </p:txBody>
      </p:sp>
    </p:spTree>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371600" y="1981200"/>
            <a:ext cx="37338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257800" y="1981200"/>
            <a:ext cx="37338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spcBef>
                <a:spcPct val="50000"/>
              </a:spcBef>
            </a:pPr>
            <a:endParaRPr lang="zh-CN" altLang="en-US" dirty="0">
              <a:latin typeface="Times New Roman" panose="02020603050405020304"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spcBef>
                <a:spcPct val="50000"/>
              </a:spcBef>
            </a:pPr>
            <a:endParaRPr lang="zh-CN" altLang="en-US" dirty="0">
              <a:latin typeface="Times New Roman" panose="02020603050405020304"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charset="0"/>
                <a:ea typeface="宋体" panose="02010600030101010101" pitchFamily="2" charset="-122"/>
              </a:rPr>
              <a:t>‹#›</a:t>
            </a:fld>
            <a:endParaRPr lang="zh-CN" altLang="en-US" dirty="0">
              <a:latin typeface="Times New Roman" panose="02020603050405020304" charset="0"/>
              <a:ea typeface="宋体" panose="02010600030101010101" pitchFamily="2" charset="-122"/>
            </a:endParaRPr>
          </a:p>
        </p:txBody>
      </p:sp>
    </p:spTree>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spcBef>
                <a:spcPct val="50000"/>
              </a:spcBef>
            </a:pPr>
            <a:endParaRPr lang="zh-CN" altLang="en-US" dirty="0">
              <a:latin typeface="Times New Roman" panose="02020603050405020304" charset="0"/>
              <a:ea typeface="宋体" panose="02010600030101010101" pitchFamily="2" charset="-122"/>
            </a:endParaRPr>
          </a:p>
        </p:txBody>
      </p:sp>
      <p:sp>
        <p:nvSpPr>
          <p:cNvPr id="8" name="页脚占位符 7"/>
          <p:cNvSpPr>
            <a:spLocks noGrp="1"/>
          </p:cNvSpPr>
          <p:nvPr>
            <p:ph type="ftr" sz="quarter" idx="11"/>
          </p:nvPr>
        </p:nvSpPr>
        <p:spPr/>
        <p:txBody>
          <a:bodyPr/>
          <a:lstStyle/>
          <a:p>
            <a:pPr lvl="0">
              <a:spcBef>
                <a:spcPct val="50000"/>
              </a:spcBef>
            </a:pPr>
            <a:endParaRPr lang="zh-CN" altLang="en-US" dirty="0">
              <a:latin typeface="Times New Roman" panose="02020603050405020304" charset="0"/>
              <a:ea typeface="宋体" panose="02010600030101010101" pitchFamily="2" charset="-122"/>
            </a:endParaRPr>
          </a:p>
        </p:txBody>
      </p:sp>
      <p:sp>
        <p:nvSpPr>
          <p:cNvPr id="9" name="灯片编号占位符 8"/>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charset="0"/>
                <a:ea typeface="宋体" panose="02010600030101010101" pitchFamily="2" charset="-122"/>
              </a:rPr>
              <a:t>‹#›</a:t>
            </a:fld>
            <a:endParaRPr lang="zh-CN" altLang="en-US" dirty="0">
              <a:latin typeface="Times New Roman" panose="02020603050405020304" charset="0"/>
              <a:ea typeface="宋体" panose="02010600030101010101" pitchFamily="2" charset="-122"/>
            </a:endParaRPr>
          </a:p>
        </p:txBody>
      </p:sp>
    </p:spTree>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spcBef>
                <a:spcPct val="50000"/>
              </a:spcBef>
            </a:pPr>
            <a:endParaRPr lang="zh-CN" altLang="en-US" dirty="0">
              <a:latin typeface="Times New Roman" panose="02020603050405020304" charset="0"/>
              <a:ea typeface="宋体" panose="02010600030101010101" pitchFamily="2" charset="-122"/>
            </a:endParaRPr>
          </a:p>
        </p:txBody>
      </p:sp>
      <p:sp>
        <p:nvSpPr>
          <p:cNvPr id="4" name="页脚占位符 3"/>
          <p:cNvSpPr>
            <a:spLocks noGrp="1"/>
          </p:cNvSpPr>
          <p:nvPr>
            <p:ph type="ftr" sz="quarter" idx="11"/>
          </p:nvPr>
        </p:nvSpPr>
        <p:spPr/>
        <p:txBody>
          <a:bodyPr/>
          <a:lstStyle/>
          <a:p>
            <a:pPr lvl="0">
              <a:spcBef>
                <a:spcPct val="50000"/>
              </a:spcBef>
            </a:pPr>
            <a:endParaRPr lang="zh-CN" altLang="en-US" dirty="0">
              <a:latin typeface="Times New Roman" panose="02020603050405020304" charset="0"/>
              <a:ea typeface="宋体" panose="02010600030101010101" pitchFamily="2" charset="-122"/>
            </a:endParaRPr>
          </a:p>
        </p:txBody>
      </p:sp>
      <p:sp>
        <p:nvSpPr>
          <p:cNvPr id="5" name="灯片编号占位符 4"/>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charset="0"/>
                <a:ea typeface="宋体" panose="02010600030101010101" pitchFamily="2" charset="-122"/>
              </a:rPr>
              <a:t>‹#›</a:t>
            </a:fld>
            <a:endParaRPr lang="zh-CN" altLang="en-US" dirty="0">
              <a:latin typeface="Times New Roman" panose="02020603050405020304" charset="0"/>
              <a:ea typeface="宋体" panose="02010600030101010101" pitchFamily="2" charset="-122"/>
            </a:endParaRPr>
          </a:p>
        </p:txBody>
      </p:sp>
    </p:spTree>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spcBef>
                <a:spcPct val="50000"/>
              </a:spcBef>
            </a:pPr>
            <a:endParaRPr lang="zh-CN" altLang="en-US" dirty="0">
              <a:latin typeface="Times New Roman" panose="02020603050405020304" charset="0"/>
              <a:ea typeface="宋体" panose="02010600030101010101" pitchFamily="2" charset="-122"/>
            </a:endParaRPr>
          </a:p>
        </p:txBody>
      </p:sp>
      <p:sp>
        <p:nvSpPr>
          <p:cNvPr id="3" name="页脚占位符 2"/>
          <p:cNvSpPr>
            <a:spLocks noGrp="1"/>
          </p:cNvSpPr>
          <p:nvPr>
            <p:ph type="ftr" sz="quarter" idx="11"/>
          </p:nvPr>
        </p:nvSpPr>
        <p:spPr/>
        <p:txBody>
          <a:bodyPr/>
          <a:lstStyle/>
          <a:p>
            <a:pPr lvl="0">
              <a:spcBef>
                <a:spcPct val="50000"/>
              </a:spcBef>
            </a:pP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charset="0"/>
                <a:ea typeface="宋体" panose="02010600030101010101" pitchFamily="2" charset="-122"/>
              </a:rPr>
              <a:t>‹#›</a:t>
            </a:fld>
            <a:endParaRPr lang="zh-CN" altLang="en-US" dirty="0">
              <a:latin typeface="Times New Roman" panose="02020603050405020304" charset="0"/>
              <a:ea typeface="宋体" panose="02010600030101010101" pitchFamily="2" charset="-122"/>
            </a:endParaRPr>
          </a:p>
        </p:txBody>
      </p:sp>
    </p:spTree>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spcBef>
                <a:spcPct val="50000"/>
              </a:spcBef>
            </a:pPr>
            <a:endParaRPr lang="zh-CN" altLang="en-US" dirty="0">
              <a:latin typeface="Times New Roman" panose="02020603050405020304"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spcBef>
                <a:spcPct val="50000"/>
              </a:spcBef>
            </a:pPr>
            <a:endParaRPr lang="zh-CN" altLang="en-US" dirty="0">
              <a:latin typeface="Times New Roman" panose="02020603050405020304"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charset="0"/>
                <a:ea typeface="宋体" panose="02010600030101010101" pitchFamily="2" charset="-122"/>
              </a:rPr>
              <a:t>‹#›</a:t>
            </a:fld>
            <a:endParaRPr lang="zh-CN" altLang="en-US" dirty="0">
              <a:latin typeface="Times New Roman" panose="02020603050405020304" charset="0"/>
              <a:ea typeface="宋体" panose="02010600030101010101" pitchFamily="2" charset="-122"/>
            </a:endParaRPr>
          </a:p>
        </p:txBody>
      </p:sp>
    </p:spTree>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spcBef>
                <a:spcPct val="50000"/>
              </a:spcBef>
            </a:pPr>
            <a:endParaRPr lang="zh-CN" altLang="en-US" dirty="0">
              <a:latin typeface="Times New Roman" panose="02020603050405020304"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spcBef>
                <a:spcPct val="50000"/>
              </a:spcBef>
            </a:pPr>
            <a:endParaRPr lang="zh-CN" altLang="en-US" dirty="0">
              <a:latin typeface="Times New Roman" panose="02020603050405020304"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charset="0"/>
                <a:ea typeface="宋体" panose="02010600030101010101" pitchFamily="2" charset="-122"/>
              </a:rPr>
              <a:t>‹#›</a:t>
            </a:fld>
            <a:endParaRPr lang="zh-CN" altLang="en-US" dirty="0">
              <a:latin typeface="Times New Roman" panose="02020603050405020304" charset="0"/>
              <a:ea typeface="宋体" panose="02010600030101010101" pitchFamily="2" charset="-122"/>
            </a:endParaRPr>
          </a:p>
        </p:txBody>
      </p:sp>
    </p:spTree>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3554" name="标题 663553"/>
          <p:cNvSpPr>
            <a:spLocks noGrp="1"/>
          </p:cNvSpPr>
          <p:nvPr>
            <p:ph type="title"/>
          </p:nvPr>
        </p:nvSpPr>
        <p:spPr>
          <a:xfrm>
            <a:off x="1371600" y="533400"/>
            <a:ext cx="7543800" cy="1143000"/>
          </a:xfrm>
          <a:prstGeom prst="rect">
            <a:avLst/>
          </a:prstGeom>
          <a:noFill/>
          <a:ln w="9525">
            <a:noFill/>
          </a:ln>
        </p:spPr>
        <p:txBody>
          <a:bodyPr lIns="92075" tIns="46038" rIns="92075" bIns="46038" anchor="ctr"/>
          <a:lstStyle/>
          <a:p>
            <a:pPr lvl="0"/>
            <a:r>
              <a:rPr lang="zh-CN" altLang="en-US" dirty="0"/>
              <a:t>单击此处编辑母版标题样式</a:t>
            </a:r>
          </a:p>
        </p:txBody>
      </p:sp>
      <p:sp>
        <p:nvSpPr>
          <p:cNvPr id="663555" name="日期占位符 663554"/>
          <p:cNvSpPr>
            <a:spLocks noGrp="1"/>
          </p:cNvSpPr>
          <p:nvPr>
            <p:ph type="dt" sz="half" idx="2"/>
          </p:nvPr>
        </p:nvSpPr>
        <p:spPr>
          <a:xfrm>
            <a:off x="1371600" y="6248400"/>
            <a:ext cx="1676400" cy="457200"/>
          </a:xfrm>
          <a:prstGeom prst="rect">
            <a:avLst/>
          </a:prstGeom>
          <a:noFill/>
          <a:ln w="12700">
            <a:noFill/>
          </a:ln>
        </p:spPr>
        <p:txBody>
          <a:bodyPr/>
          <a:lstStyle>
            <a:lvl1pPr>
              <a:defRPr sz="1400"/>
            </a:lvl1pPr>
          </a:lstStyle>
          <a:p>
            <a:pPr lvl="0">
              <a:spcBef>
                <a:spcPct val="50000"/>
              </a:spcBef>
            </a:pPr>
            <a:fld id="{BB962C8B-B14F-4D97-AF65-F5344CB8AC3E}" type="datetime1">
              <a:rPr lang="zh-CN" altLang="en-US" dirty="0">
                <a:latin typeface="Times New Roman" panose="02020603050405020304" charset="0"/>
                <a:ea typeface="宋体" panose="02010600030101010101" pitchFamily="2" charset="-122"/>
              </a:rPr>
              <a:t>2020/3/21</a:t>
            </a:fld>
            <a:endParaRPr lang="zh-CN" altLang="en-US" dirty="0">
              <a:latin typeface="Times New Roman" panose="02020603050405020304" charset="0"/>
              <a:ea typeface="宋体" panose="02010600030101010101" pitchFamily="2" charset="-122"/>
            </a:endParaRPr>
          </a:p>
        </p:txBody>
      </p:sp>
      <p:sp>
        <p:nvSpPr>
          <p:cNvPr id="663556" name="页脚占位符 663555"/>
          <p:cNvSpPr>
            <a:spLocks noGrp="1"/>
          </p:cNvSpPr>
          <p:nvPr>
            <p:ph type="ftr" sz="quarter" idx="3"/>
          </p:nvPr>
        </p:nvSpPr>
        <p:spPr>
          <a:xfrm>
            <a:off x="3429000" y="6248400"/>
            <a:ext cx="3429000" cy="457200"/>
          </a:xfrm>
          <a:prstGeom prst="rect">
            <a:avLst/>
          </a:prstGeom>
          <a:noFill/>
          <a:ln w="12700">
            <a:noFill/>
          </a:ln>
        </p:spPr>
        <p:txBody>
          <a:bodyPr/>
          <a:lstStyle>
            <a:lvl1pPr algn="ctr">
              <a:defRPr sz="1400"/>
            </a:lvl1pPr>
          </a:lstStyle>
          <a:p>
            <a:pPr lvl="0">
              <a:spcBef>
                <a:spcPct val="50000"/>
              </a:spcBef>
            </a:pPr>
            <a:endParaRPr lang="zh-CN" altLang="en-US" dirty="0">
              <a:latin typeface="Times New Roman" panose="02020603050405020304" charset="0"/>
              <a:ea typeface="宋体" panose="02010600030101010101" pitchFamily="2" charset="-122"/>
            </a:endParaRPr>
          </a:p>
        </p:txBody>
      </p:sp>
      <p:sp>
        <p:nvSpPr>
          <p:cNvPr id="663557" name="灯片编号占位符 663556"/>
          <p:cNvSpPr>
            <a:spLocks noGrp="1"/>
          </p:cNvSpPr>
          <p:nvPr>
            <p:ph type="sldNum" sz="quarter" idx="4"/>
          </p:nvPr>
        </p:nvSpPr>
        <p:spPr>
          <a:xfrm>
            <a:off x="7239000" y="6248400"/>
            <a:ext cx="1905000" cy="457200"/>
          </a:xfrm>
          <a:prstGeom prst="rect">
            <a:avLst/>
          </a:prstGeom>
          <a:noFill/>
          <a:ln w="12700">
            <a:noFill/>
          </a:ln>
        </p:spPr>
        <p:txBody>
          <a:bodyPr/>
          <a:lstStyle>
            <a:lvl1pPr algn="r">
              <a:defRPr sz="1400"/>
            </a:lvl1pPr>
          </a:lstStyle>
          <a:p>
            <a:pPr lvl="0">
              <a:spcBef>
                <a:spcPct val="50000"/>
              </a:spcBef>
            </a:pPr>
            <a:fld id="{9A0DB2DC-4C9A-4742-B13C-FB6460FD3503}" type="slidenum">
              <a:rPr lang="zh-CN" altLang="en-US" dirty="0">
                <a:latin typeface="Times New Roman" panose="02020603050405020304" charset="0"/>
                <a:ea typeface="宋体" panose="02010600030101010101" pitchFamily="2" charset="-122"/>
              </a:rPr>
              <a:t>‹#›</a:t>
            </a:fld>
            <a:endParaRPr lang="zh-CN" altLang="en-US" dirty="0">
              <a:latin typeface="Times New Roman" panose="02020603050405020304" charset="0"/>
              <a:ea typeface="宋体" panose="02010600030101010101" pitchFamily="2" charset="-122"/>
            </a:endParaRPr>
          </a:p>
        </p:txBody>
      </p:sp>
      <p:sp>
        <p:nvSpPr>
          <p:cNvPr id="663559" name="文本占位符 663558"/>
          <p:cNvSpPr>
            <a:spLocks noGrp="1"/>
          </p:cNvSpPr>
          <p:nvPr>
            <p:ph type="body" idx="1"/>
          </p:nvPr>
        </p:nvSpPr>
        <p:spPr>
          <a:xfrm>
            <a:off x="1371600" y="1981200"/>
            <a:ext cx="7620000" cy="4114800"/>
          </a:xfrm>
          <a:prstGeom prst="rect">
            <a:avLst/>
          </a:prstGeom>
          <a:noFill/>
          <a:ln w="12700">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zoom/>
  </p:transition>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Char char="w"/>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SzPct val="95000"/>
        <a:buFontTx/>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SzTx/>
        <a:buFontTx/>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wmf"/><Relationship Id="rId1" Type="http://schemas.openxmlformats.org/officeDocument/2006/relationships/slideLayout" Target="../slideLayouts/slideLayout7.xml"/><Relationship Id="rId4" Type="http://schemas.openxmlformats.org/officeDocument/2006/relationships/slide" Target="slide3.xml"/></Relationships>
</file>

<file path=ppt/slides/_rels/slide10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wmf"/><Relationship Id="rId1" Type="http://schemas.openxmlformats.org/officeDocument/2006/relationships/slideLayout" Target="../slideLayouts/slideLayout7.xml"/><Relationship Id="rId4" Type="http://schemas.openxmlformats.org/officeDocument/2006/relationships/slide" Target="slide78.xml"/></Relationships>
</file>

<file path=ppt/slides/_rels/slide104.xml.rels><?xml version="1.0" encoding="UTF-8" standalone="yes"?>
<Relationships xmlns="http://schemas.openxmlformats.org/package/2006/relationships"><Relationship Id="rId3" Type="http://schemas.openxmlformats.org/officeDocument/2006/relationships/slide" Target="slide111.xml"/><Relationship Id="rId2" Type="http://schemas.openxmlformats.org/officeDocument/2006/relationships/slide" Target="slide105.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2.wmf"/><Relationship Id="rId4" Type="http://schemas.openxmlformats.org/officeDocument/2006/relationships/slide" Target="slide11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wmf"/><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wmf"/><Relationship Id="rId1" Type="http://schemas.openxmlformats.org/officeDocument/2006/relationships/slideLayout" Target="../slideLayouts/slideLayout7.xml"/><Relationship Id="rId4" Type="http://schemas.openxmlformats.org/officeDocument/2006/relationships/slide" Target="slide10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wmf"/><Relationship Id="rId1" Type="http://schemas.openxmlformats.org/officeDocument/2006/relationships/slideLayout" Target="../slideLayouts/slideLayout7.xml"/><Relationship Id="rId4" Type="http://schemas.openxmlformats.org/officeDocument/2006/relationships/slide" Target="slide10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wmf"/><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wmf"/><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hyperlink" Target="&#35745;&#31639;&#26426;&#31185;&#23398;&#25216;&#26415;&#23548;&#35770;&#30005;&#23376;&#25945;&#26696;.ppt" TargetMode="External"/><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37.xml"/><Relationship Id="rId7" Type="http://schemas.openxmlformats.org/officeDocument/2006/relationships/slide" Target="slide2.xml"/><Relationship Id="rId2" Type="http://schemas.openxmlformats.org/officeDocument/2006/relationships/slide" Target="slide16.xml"/><Relationship Id="rId1" Type="http://schemas.openxmlformats.org/officeDocument/2006/relationships/slideLayout" Target="../slideLayouts/slideLayout2.xml"/><Relationship Id="rId6" Type="http://schemas.openxmlformats.org/officeDocument/2006/relationships/image" Target="../media/image2.wmf"/><Relationship Id="rId5" Type="http://schemas.openxmlformats.org/officeDocument/2006/relationships/slide" Target="slide52.xml"/><Relationship Id="rId4" Type="http://schemas.openxmlformats.org/officeDocument/2006/relationships/slide" Target="slide4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14.xml"/><Relationship Id="rId7" Type="http://schemas.openxmlformats.org/officeDocument/2006/relationships/slide" Target="slide10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8.xml"/><Relationship Id="rId5" Type="http://schemas.openxmlformats.org/officeDocument/2006/relationships/slide" Target="slide66.xml"/><Relationship Id="rId4" Type="http://schemas.openxmlformats.org/officeDocument/2006/relationships/slide" Target="slide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slide" Target="slide6.xml"/><Relationship Id="rId7" Type="http://schemas.openxmlformats.org/officeDocument/2006/relationships/slide" Target="slide13.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7.xml"/><Relationship Id="rId9" Type="http://schemas.openxmlformats.org/officeDocument/2006/relationships/slide" Target="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wmf"/><Relationship Id="rId1" Type="http://schemas.openxmlformats.org/officeDocument/2006/relationships/slideLayout" Target="../slideLayouts/slideLayout7.xml"/><Relationship Id="rId4" Type="http://schemas.openxmlformats.org/officeDocument/2006/relationships/slide" Target="slide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wmf"/><Relationship Id="rId1" Type="http://schemas.openxmlformats.org/officeDocument/2006/relationships/slideLayout" Target="../slideLayouts/slideLayout7.xml"/><Relationship Id="rId4" Type="http://schemas.openxmlformats.org/officeDocument/2006/relationships/slide" Target="slide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wmf"/><Relationship Id="rId1" Type="http://schemas.openxmlformats.org/officeDocument/2006/relationships/slideLayout" Target="../slideLayouts/slideLayout7.xml"/><Relationship Id="rId4" Type="http://schemas.openxmlformats.org/officeDocument/2006/relationships/slide" Target="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wmf"/><Relationship Id="rId1" Type="http://schemas.openxmlformats.org/officeDocument/2006/relationships/slideLayout" Target="../slideLayouts/slideLayout7.xml"/><Relationship Id="rId4" Type="http://schemas.openxmlformats.org/officeDocument/2006/relationships/slide" Target="slide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wmf"/><Relationship Id="rId1" Type="http://schemas.openxmlformats.org/officeDocument/2006/relationships/slideLayout" Target="../slideLayouts/slideLayout7.xml"/><Relationship Id="rId4" Type="http://schemas.openxmlformats.org/officeDocument/2006/relationships/slide" Target="slide15.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wmf"/><Relationship Id="rId1" Type="http://schemas.openxmlformats.org/officeDocument/2006/relationships/slideLayout" Target="../slideLayouts/slideLayout12.xml"/><Relationship Id="rId4" Type="http://schemas.openxmlformats.org/officeDocument/2006/relationships/slide" Target="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slide" Target="slide72.xml"/><Relationship Id="rId2" Type="http://schemas.openxmlformats.org/officeDocument/2006/relationships/slide" Target="slide67.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2.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wmf"/><Relationship Id="rId1" Type="http://schemas.openxmlformats.org/officeDocument/2006/relationships/slideLayout" Target="../slideLayouts/slideLayout7.xml"/><Relationship Id="rId4" Type="http://schemas.openxmlformats.org/officeDocument/2006/relationships/slide" Target="slide6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wmf"/><Relationship Id="rId1" Type="http://schemas.openxmlformats.org/officeDocument/2006/relationships/slideLayout" Target="../slideLayouts/slideLayout7.xml"/><Relationship Id="rId4" Type="http://schemas.openxmlformats.org/officeDocument/2006/relationships/slide" Target="slide66.xml"/></Relationships>
</file>

<file path=ppt/slides/_rels/slide78.xml.rels><?xml version="1.0" encoding="UTF-8" standalone="yes"?>
<Relationships xmlns="http://schemas.openxmlformats.org/package/2006/relationships"><Relationship Id="rId3" Type="http://schemas.openxmlformats.org/officeDocument/2006/relationships/slide" Target="slide99.xml"/><Relationship Id="rId2" Type="http://schemas.openxmlformats.org/officeDocument/2006/relationships/slide" Target="slide79.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2.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wmf"/><Relationship Id="rId1" Type="http://schemas.openxmlformats.org/officeDocument/2006/relationships/slideLayout" Target="../slideLayouts/slideLayout7.xml"/><Relationship Id="rId4" Type="http://schemas.openxmlformats.org/officeDocument/2006/relationships/slide" Target="slide7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标题 572417"/>
          <p:cNvSpPr>
            <a:spLocks noGrp="1"/>
          </p:cNvSpPr>
          <p:nvPr>
            <p:ph type="title"/>
          </p:nvPr>
        </p:nvSpPr>
        <p:spPr>
          <a:xfrm>
            <a:off x="990600" y="457200"/>
            <a:ext cx="8077200" cy="1143000"/>
          </a:xfrm>
          <a:ln/>
        </p:spPr>
        <p:txBody>
          <a:bodyPr lIns="92075" tIns="46038" rIns="92075" bIns="46038" anchor="ctr"/>
          <a:lstStyle/>
          <a:p>
            <a:r>
              <a:rPr lang="zh-CN" altLang="en-US" b="1" dirty="0">
                <a:latin typeface="华文新魏" pitchFamily="2" charset="-122"/>
                <a:ea typeface="华文新魏" pitchFamily="2" charset="-122"/>
              </a:rPr>
              <a:t>第 1 章</a:t>
            </a:r>
            <a:br>
              <a:rPr lang="zh-CN" altLang="en-US" b="1" dirty="0">
                <a:latin typeface="华文新魏" pitchFamily="2" charset="-122"/>
                <a:ea typeface="华文新魏" pitchFamily="2" charset="-122"/>
              </a:rPr>
            </a:br>
            <a:r>
              <a:rPr lang="zh-CN" altLang="en-US" b="1" dirty="0">
                <a:latin typeface="华文新魏" pitchFamily="2" charset="-122"/>
                <a:ea typeface="华文新魏" pitchFamily="2" charset="-122"/>
              </a:rPr>
              <a:t>计算机科学技术的基础知识</a:t>
            </a:r>
            <a:r>
              <a:rPr lang="zh-CN" altLang="en-US" dirty="0">
                <a:latin typeface="黑体" panose="02010609060101010101" pitchFamily="2" charset="-122"/>
                <a:ea typeface="黑体" panose="02010609060101010101" pitchFamily="2" charset="-122"/>
              </a:rPr>
              <a:t> </a:t>
            </a:r>
          </a:p>
        </p:txBody>
      </p:sp>
      <p:sp>
        <p:nvSpPr>
          <p:cNvPr id="572419" name="文本占位符 572418"/>
          <p:cNvSpPr>
            <a:spLocks noGrp="1"/>
          </p:cNvSpPr>
          <p:nvPr>
            <p:ph type="body" idx="1"/>
          </p:nvPr>
        </p:nvSpPr>
        <p:spPr>
          <a:xfrm>
            <a:off x="1143000" y="2120900"/>
            <a:ext cx="7470775" cy="3586163"/>
          </a:xfrm>
          <a:ln/>
        </p:spPr>
        <p:txBody>
          <a:bodyPr/>
          <a:lstStyle/>
          <a:p>
            <a:pPr indent="-247650" algn="ctr">
              <a:lnSpc>
                <a:spcPct val="90000"/>
              </a:lnSpc>
              <a:buNone/>
            </a:pPr>
            <a:r>
              <a:rPr lang="zh-CN" altLang="en-US" sz="2400" b="1" dirty="0">
                <a:latin typeface="楷体_GB2312" pitchFamily="49" charset="-122"/>
                <a:ea typeface="楷体_GB2312" pitchFamily="49" charset="-122"/>
              </a:rPr>
              <a:t>本章学习目标</a:t>
            </a:r>
          </a:p>
          <a:p>
            <a:pPr indent="-247650" algn="just">
              <a:lnSpc>
                <a:spcPct val="90000"/>
              </a:lnSpc>
              <a:buNone/>
            </a:pPr>
            <a:r>
              <a:rPr lang="zh-CN" altLang="en-US" sz="2400" b="1" dirty="0">
                <a:latin typeface="楷体_GB2312" pitchFamily="49" charset="-122"/>
                <a:ea typeface="楷体_GB2312" pitchFamily="49" charset="-122"/>
              </a:rPr>
              <a:t>      本章主要讲解计算机的发展简史、特点、用途、系统组成、基本结构和工作原理、计算机中数据的表示方法</a:t>
            </a:r>
            <a:r>
              <a:rPr lang="zh-CN" altLang="en-US" sz="2400" b="1" dirty="0">
                <a:latin typeface="Times New Roman" panose="02020603050405020304" charset="0"/>
                <a:ea typeface="楷体_GB2312" pitchFamily="49" charset="-122"/>
              </a:rPr>
              <a:t>——</a:t>
            </a:r>
            <a:r>
              <a:rPr lang="zh-CN" altLang="en-US" sz="2400" b="1" dirty="0">
                <a:latin typeface="楷体_GB2312" pitchFamily="49" charset="-122"/>
                <a:ea typeface="楷体_GB2312" pitchFamily="49" charset="-122"/>
              </a:rPr>
              <a:t>数制与码制、程序设计基础知识等内容 。通过本章的学习，主要掌握以下内容：</a:t>
            </a:r>
          </a:p>
          <a:p>
            <a:pPr indent="-247650" algn="just">
              <a:lnSpc>
                <a:spcPct val="90000"/>
              </a:lnSpc>
              <a:buNone/>
            </a:pPr>
            <a:r>
              <a:rPr lang="en-US" altLang="zh-CN" sz="2400">
                <a:latin typeface="楷体_GB2312" pitchFamily="49" charset="-122"/>
                <a:ea typeface="楷体_GB2312" pitchFamily="49" charset="-122"/>
              </a:rPr>
              <a:t>  </a:t>
            </a:r>
            <a:r>
              <a:rPr lang="en-US" altLang="zh-CN" sz="2400" b="1">
                <a:solidFill>
                  <a:srgbClr val="CC00CC"/>
                </a:solidFill>
                <a:latin typeface="Wingdings" panose="05000000000000000000" pitchFamily="2" charset="2"/>
                <a:ea typeface="楷体_GB2312" pitchFamily="49" charset="-122"/>
                <a:sym typeface="Wingdings" panose="05000000000000000000" pitchFamily="2" charset="2"/>
              </a:rPr>
              <a:t></a:t>
            </a:r>
            <a:r>
              <a:rPr lang="en-US" altLang="zh-CN" sz="2400" b="1">
                <a:solidFill>
                  <a:srgbClr val="CC00CC"/>
                </a:solidFill>
                <a:latin typeface="楷体_GB2312" pitchFamily="49" charset="-122"/>
                <a:ea typeface="楷体_GB2312" pitchFamily="49" charset="-122"/>
              </a:rPr>
              <a:t>    </a:t>
            </a:r>
            <a:r>
              <a:rPr lang="zh-CN" altLang="en-US" sz="2400" b="1" dirty="0">
                <a:solidFill>
                  <a:srgbClr val="CC00CC"/>
                </a:solidFill>
                <a:latin typeface="楷体_GB2312" pitchFamily="49" charset="-122"/>
                <a:ea typeface="楷体_GB2312" pitchFamily="49" charset="-122"/>
              </a:rPr>
              <a:t>计算机的基本概念、特点、用途及发展</a:t>
            </a:r>
          </a:p>
          <a:p>
            <a:pPr indent="-247650" algn="just">
              <a:lnSpc>
                <a:spcPct val="90000"/>
              </a:lnSpc>
              <a:buNone/>
            </a:pPr>
            <a:r>
              <a:rPr lang="en-US" altLang="zh-CN" sz="2400" b="1">
                <a:solidFill>
                  <a:srgbClr val="CC00CC"/>
                </a:solidFill>
                <a:latin typeface="楷体_GB2312" pitchFamily="49" charset="-122"/>
                <a:ea typeface="楷体_GB2312" pitchFamily="49" charset="-122"/>
              </a:rPr>
              <a:t>  </a:t>
            </a:r>
            <a:r>
              <a:rPr lang="en-US" altLang="zh-CN" sz="2400" b="1">
                <a:solidFill>
                  <a:srgbClr val="CC00CC"/>
                </a:solidFill>
                <a:latin typeface="Wingdings" panose="05000000000000000000" pitchFamily="2" charset="2"/>
                <a:ea typeface="楷体_GB2312" pitchFamily="49" charset="-122"/>
                <a:sym typeface="Wingdings" panose="05000000000000000000" pitchFamily="2" charset="2"/>
              </a:rPr>
              <a:t></a:t>
            </a:r>
            <a:r>
              <a:rPr lang="en-US" altLang="zh-CN" sz="2400" b="1">
                <a:solidFill>
                  <a:srgbClr val="CC00CC"/>
                </a:solidFill>
                <a:latin typeface="楷体_GB2312" pitchFamily="49" charset="-122"/>
                <a:ea typeface="楷体_GB2312" pitchFamily="49" charset="-122"/>
              </a:rPr>
              <a:t>    </a:t>
            </a:r>
            <a:r>
              <a:rPr lang="zh-CN" altLang="en-US" sz="2400" b="1" dirty="0">
                <a:solidFill>
                  <a:srgbClr val="CC00CC"/>
                </a:solidFill>
                <a:latin typeface="楷体_GB2312" pitchFamily="49" charset="-122"/>
                <a:ea typeface="楷体_GB2312" pitchFamily="49" charset="-122"/>
              </a:rPr>
              <a:t>数制及数制间的相互转换方法</a:t>
            </a:r>
          </a:p>
          <a:p>
            <a:pPr indent="-247650" algn="just">
              <a:lnSpc>
                <a:spcPct val="90000"/>
              </a:lnSpc>
              <a:buNone/>
            </a:pPr>
            <a:r>
              <a:rPr lang="en-US" altLang="zh-CN" sz="2400" b="1">
                <a:solidFill>
                  <a:srgbClr val="CC00CC"/>
                </a:solidFill>
                <a:latin typeface="楷体_GB2312" pitchFamily="49" charset="-122"/>
                <a:ea typeface="楷体_GB2312" pitchFamily="49" charset="-122"/>
              </a:rPr>
              <a:t>  </a:t>
            </a:r>
            <a:r>
              <a:rPr lang="en-US" altLang="zh-CN" sz="2400" b="1">
                <a:solidFill>
                  <a:srgbClr val="CC00CC"/>
                </a:solidFill>
                <a:latin typeface="Wingdings" panose="05000000000000000000" pitchFamily="2" charset="2"/>
                <a:ea typeface="楷体_GB2312" pitchFamily="49" charset="-122"/>
                <a:sym typeface="Wingdings" panose="05000000000000000000" pitchFamily="2" charset="2"/>
              </a:rPr>
              <a:t></a:t>
            </a:r>
            <a:r>
              <a:rPr lang="en-US" altLang="zh-CN" sz="2400" b="1">
                <a:solidFill>
                  <a:srgbClr val="CC00CC"/>
                </a:solidFill>
                <a:latin typeface="楷体_GB2312" pitchFamily="49" charset="-122"/>
                <a:ea typeface="楷体_GB2312" pitchFamily="49" charset="-122"/>
              </a:rPr>
              <a:t>    </a:t>
            </a:r>
            <a:r>
              <a:rPr lang="zh-CN" altLang="en-US" sz="2400" b="1" dirty="0">
                <a:solidFill>
                  <a:srgbClr val="CC00CC"/>
                </a:solidFill>
                <a:latin typeface="楷体_GB2312" pitchFamily="49" charset="-122"/>
                <a:ea typeface="楷体_GB2312" pitchFamily="49" charset="-122"/>
              </a:rPr>
              <a:t>计算机中数的表示方法、</a:t>
            </a:r>
            <a:r>
              <a:rPr lang="en-US" altLang="zh-CN" sz="2400" b="1">
                <a:solidFill>
                  <a:srgbClr val="CC00CC"/>
                </a:solidFill>
                <a:latin typeface="楷体_GB2312" pitchFamily="49" charset="-122"/>
                <a:ea typeface="楷体_GB2312" pitchFamily="49" charset="-122"/>
              </a:rPr>
              <a:t>ASCII</a:t>
            </a:r>
            <a:r>
              <a:rPr lang="zh-CN" altLang="en-US" sz="2400" b="1" dirty="0">
                <a:solidFill>
                  <a:srgbClr val="CC00CC"/>
                </a:solidFill>
                <a:latin typeface="楷体_GB2312" pitchFamily="49" charset="-122"/>
                <a:ea typeface="楷体_GB2312" pitchFamily="49" charset="-122"/>
              </a:rPr>
              <a:t>码和汉字编码</a:t>
            </a:r>
          </a:p>
          <a:p>
            <a:pPr indent="-247650" algn="just">
              <a:lnSpc>
                <a:spcPct val="90000"/>
              </a:lnSpc>
              <a:buNone/>
            </a:pPr>
            <a:r>
              <a:rPr lang="en-US" altLang="zh-CN" sz="2400" b="1">
                <a:solidFill>
                  <a:srgbClr val="CC00CC"/>
                </a:solidFill>
                <a:latin typeface="楷体_GB2312" pitchFamily="49" charset="-122"/>
                <a:ea typeface="楷体_GB2312" pitchFamily="49" charset="-122"/>
              </a:rPr>
              <a:t>  </a:t>
            </a:r>
            <a:r>
              <a:rPr lang="en-US" altLang="zh-CN" sz="2400" b="1">
                <a:solidFill>
                  <a:srgbClr val="CC00CC"/>
                </a:solidFill>
                <a:latin typeface="Wingdings" panose="05000000000000000000" pitchFamily="2" charset="2"/>
                <a:ea typeface="楷体_GB2312" pitchFamily="49" charset="-122"/>
                <a:sym typeface="Wingdings" panose="05000000000000000000" pitchFamily="2" charset="2"/>
              </a:rPr>
              <a:t></a:t>
            </a:r>
            <a:r>
              <a:rPr lang="en-US" altLang="zh-CN" sz="2400" b="1">
                <a:solidFill>
                  <a:srgbClr val="CC00CC"/>
                </a:solidFill>
                <a:latin typeface="楷体_GB2312" pitchFamily="49" charset="-122"/>
                <a:ea typeface="楷体_GB2312" pitchFamily="49" charset="-122"/>
              </a:rPr>
              <a:t>    </a:t>
            </a:r>
            <a:r>
              <a:rPr lang="zh-CN" altLang="en-US" sz="2400" b="1" dirty="0">
                <a:solidFill>
                  <a:srgbClr val="CC00CC"/>
                </a:solidFill>
                <a:latin typeface="楷体_GB2312" pitchFamily="49" charset="-122"/>
                <a:ea typeface="楷体_GB2312" pitchFamily="49" charset="-122"/>
              </a:rPr>
              <a:t>计算机基本结构和工作原理</a:t>
            </a:r>
          </a:p>
          <a:p>
            <a:pPr indent="-247650" algn="just">
              <a:lnSpc>
                <a:spcPct val="90000"/>
              </a:lnSpc>
              <a:buNone/>
            </a:pPr>
            <a:r>
              <a:rPr lang="en-US" altLang="zh-CN" sz="2400" b="1">
                <a:solidFill>
                  <a:srgbClr val="CC00CC"/>
                </a:solidFill>
                <a:latin typeface="楷体_GB2312" pitchFamily="49" charset="-122"/>
                <a:ea typeface="楷体_GB2312" pitchFamily="49" charset="-122"/>
              </a:rPr>
              <a:t>  </a:t>
            </a:r>
            <a:r>
              <a:rPr lang="en-US" altLang="zh-CN" sz="2400" b="1">
                <a:solidFill>
                  <a:srgbClr val="CC00CC"/>
                </a:solidFill>
                <a:latin typeface="Wingdings" panose="05000000000000000000" pitchFamily="2" charset="2"/>
                <a:ea typeface="楷体_GB2312" pitchFamily="49" charset="-122"/>
                <a:sym typeface="Wingdings" panose="05000000000000000000" pitchFamily="2" charset="2"/>
              </a:rPr>
              <a:t></a:t>
            </a:r>
            <a:r>
              <a:rPr lang="en-US" altLang="zh-CN" sz="2400" b="1">
                <a:solidFill>
                  <a:srgbClr val="CC00CC"/>
                </a:solidFill>
                <a:latin typeface="楷体_GB2312" pitchFamily="49" charset="-122"/>
                <a:ea typeface="楷体_GB2312" pitchFamily="49" charset="-122"/>
              </a:rPr>
              <a:t>    </a:t>
            </a:r>
            <a:r>
              <a:rPr lang="zh-CN" altLang="en-US" sz="2400" b="1" dirty="0">
                <a:solidFill>
                  <a:srgbClr val="CC00CC"/>
                </a:solidFill>
                <a:latin typeface="楷体_GB2312" pitchFamily="49" charset="-122"/>
                <a:ea typeface="楷体_GB2312" pitchFamily="49" charset="-122"/>
              </a:rPr>
              <a:t>程序设计语言、程序设计方法</a:t>
            </a:r>
          </a:p>
          <a:p>
            <a:pPr indent="-247650" algn="just">
              <a:lnSpc>
                <a:spcPct val="90000"/>
              </a:lnSpc>
              <a:buNone/>
            </a:pPr>
            <a:r>
              <a:rPr lang="en-US" altLang="zh-CN" sz="2400" b="1">
                <a:solidFill>
                  <a:srgbClr val="CC00CC"/>
                </a:solidFill>
                <a:latin typeface="楷体_GB2312" pitchFamily="49" charset="-122"/>
                <a:ea typeface="楷体_GB2312" pitchFamily="49" charset="-122"/>
              </a:rPr>
              <a:t>  </a:t>
            </a:r>
            <a:r>
              <a:rPr lang="en-US" altLang="zh-CN" sz="2400" b="1">
                <a:solidFill>
                  <a:srgbClr val="CC00CC"/>
                </a:solidFill>
                <a:latin typeface="Wingdings" panose="05000000000000000000" pitchFamily="2" charset="2"/>
                <a:ea typeface="楷体_GB2312" pitchFamily="49" charset="-122"/>
                <a:sym typeface="Wingdings" panose="05000000000000000000" pitchFamily="2" charset="2"/>
              </a:rPr>
              <a:t></a:t>
            </a:r>
            <a:r>
              <a:rPr lang="en-US" altLang="zh-CN" sz="2400" b="1">
                <a:solidFill>
                  <a:srgbClr val="CC00CC"/>
                </a:solidFill>
                <a:latin typeface="楷体_GB2312" pitchFamily="49" charset="-122"/>
                <a:ea typeface="楷体_GB2312" pitchFamily="49" charset="-122"/>
              </a:rPr>
              <a:t>    </a:t>
            </a:r>
            <a:r>
              <a:rPr lang="zh-CN" altLang="en-US" sz="2400" b="1" dirty="0">
                <a:solidFill>
                  <a:srgbClr val="CC00CC"/>
                </a:solidFill>
                <a:latin typeface="楷体_GB2312" pitchFamily="49" charset="-122"/>
                <a:ea typeface="楷体_GB2312" pitchFamily="49" charset="-122"/>
              </a:rPr>
              <a:t>算法与数据结构</a:t>
            </a:r>
          </a:p>
          <a:p>
            <a:pPr indent="-247650" algn="just">
              <a:lnSpc>
                <a:spcPct val="90000"/>
              </a:lnSpc>
            </a:pPr>
            <a:endParaRPr lang="zh-CN" altLang="en-US" sz="2400" b="1" dirty="0">
              <a:solidFill>
                <a:srgbClr val="CC00CC"/>
              </a:solidFill>
              <a:latin typeface="楷体_GB2312" pitchFamily="49" charset="-122"/>
              <a:ea typeface="楷体_GB2312" pitchFamily="49" charset="-122"/>
            </a:endParaRPr>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5" name="矩形 581634"/>
          <p:cNvSpPr/>
          <p:nvPr/>
        </p:nvSpPr>
        <p:spPr>
          <a:xfrm>
            <a:off x="1447800" y="381000"/>
            <a:ext cx="7315200" cy="411163"/>
          </a:xfrm>
          <a:prstGeom prst="rect">
            <a:avLst/>
          </a:prstGeom>
          <a:noFill/>
          <a:ln w="9525">
            <a:noFill/>
          </a:ln>
        </p:spPr>
        <p:txBody>
          <a:bodyPr bIns="0">
            <a:spAutoFit/>
          </a:bodyPr>
          <a:lstStyle/>
          <a:p>
            <a:pPr algn="just"/>
            <a:endParaRPr lang="zh-CN" altLang="en-US">
              <a:latin typeface="Times New Roman" panose="02020603050405020304" charset="0"/>
              <a:ea typeface="宋体" panose="02010600030101010101" pitchFamily="2" charset="-122"/>
            </a:endParaRPr>
          </a:p>
        </p:txBody>
      </p:sp>
      <p:sp>
        <p:nvSpPr>
          <p:cNvPr id="581636" name="矩形 581635"/>
          <p:cNvSpPr/>
          <p:nvPr/>
        </p:nvSpPr>
        <p:spPr>
          <a:xfrm>
            <a:off x="1219200" y="168275"/>
            <a:ext cx="7467600" cy="6461125"/>
          </a:xfrm>
          <a:prstGeom prst="rect">
            <a:avLst/>
          </a:prstGeom>
          <a:noFill/>
          <a:ln w="12700">
            <a:noFill/>
          </a:ln>
        </p:spPr>
        <p:txBody>
          <a:bodyPr>
            <a:spAutoFit/>
          </a:bodyPr>
          <a:lstStyle/>
          <a:p>
            <a:pPr algn="l">
              <a:spcBef>
                <a:spcPct val="50000"/>
              </a:spcBef>
            </a:pPr>
            <a:r>
              <a:rPr lang="zh-CN" altLang="en-US" sz="2000" b="1" dirty="0">
                <a:solidFill>
                  <a:srgbClr val="3333CC"/>
                </a:solidFill>
                <a:latin typeface="黑体" panose="02010609060101010101" pitchFamily="2" charset="-122"/>
                <a:ea typeface="黑体" panose="02010609060101010101" pitchFamily="2" charset="-122"/>
              </a:rPr>
              <a:t>1．第一代微型计算机</a:t>
            </a:r>
          </a:p>
          <a:p>
            <a:pPr algn="l" eaLnBrk="0" hangingPunct="0">
              <a:spcBef>
                <a:spcPct val="50000"/>
              </a:spcBef>
            </a:pPr>
            <a:r>
              <a:rPr lang="en-US" altLang="zh-CN" sz="2000" b="1">
                <a:latin typeface="黑体" panose="02010609060101010101" pitchFamily="2" charset="-122"/>
                <a:ea typeface="黑体" panose="02010609060101010101" pitchFamily="2" charset="-122"/>
              </a:rPr>
              <a:t>　  1972</a:t>
            </a:r>
            <a:r>
              <a:rPr lang="zh-CN" altLang="en-US" sz="2000" b="1">
                <a:latin typeface="黑体" panose="02010609060101010101" pitchFamily="2" charset="-122"/>
                <a:ea typeface="黑体" panose="02010609060101010101" pitchFamily="2" charset="-122"/>
              </a:rPr>
              <a:t>年</a:t>
            </a:r>
            <a:r>
              <a:rPr lang="en-US" altLang="zh-CN" sz="2000" b="1">
                <a:latin typeface="黑体" panose="02010609060101010101" pitchFamily="2" charset="-122"/>
                <a:ea typeface="黑体" panose="02010609060101010101" pitchFamily="2" charset="-122"/>
              </a:rPr>
              <a:t>Intel</a:t>
            </a:r>
            <a:r>
              <a:rPr lang="zh-CN" altLang="en-US" sz="2000" b="1" dirty="0">
                <a:latin typeface="黑体" panose="02010609060101010101" pitchFamily="2" charset="-122"/>
                <a:ea typeface="黑体" panose="02010609060101010101" pitchFamily="2" charset="-122"/>
              </a:rPr>
              <a:t>公司研制成功8位微处理器</a:t>
            </a:r>
            <a:r>
              <a:rPr lang="en-US" altLang="zh-CN" sz="2000" b="1">
                <a:latin typeface="黑体" panose="02010609060101010101" pitchFamily="2" charset="-122"/>
                <a:ea typeface="黑体" panose="02010609060101010101" pitchFamily="2" charset="-122"/>
              </a:rPr>
              <a:t>Intel8008，</a:t>
            </a:r>
            <a:r>
              <a:rPr lang="zh-CN" altLang="en-US" sz="2000" b="1" dirty="0">
                <a:latin typeface="黑体" panose="02010609060101010101" pitchFamily="2" charset="-122"/>
                <a:ea typeface="黑体" panose="02010609060101010101" pitchFamily="2" charset="-122"/>
              </a:rPr>
              <a:t>它主要采用工艺简单、速度较低的</a:t>
            </a:r>
            <a:r>
              <a:rPr lang="en-US" altLang="zh-CN" sz="2000" b="1">
                <a:latin typeface="黑体" panose="02010609060101010101" pitchFamily="2" charset="-122"/>
                <a:ea typeface="黑体" panose="02010609060101010101" pitchFamily="2" charset="-122"/>
              </a:rPr>
              <a:t>P</a:t>
            </a:r>
            <a:r>
              <a:rPr lang="zh-CN" altLang="en-US" sz="2000" b="1" dirty="0">
                <a:latin typeface="黑体" panose="02010609060101010101" pitchFamily="2" charset="-122"/>
                <a:ea typeface="黑体" panose="02010609060101010101" pitchFamily="2" charset="-122"/>
              </a:rPr>
              <a:t>沟道</a:t>
            </a:r>
            <a:r>
              <a:rPr lang="en-US" altLang="zh-CN" sz="2000" b="1">
                <a:latin typeface="黑体" panose="02010609060101010101" pitchFamily="2" charset="-122"/>
                <a:ea typeface="黑体" panose="02010609060101010101" pitchFamily="2" charset="-122"/>
              </a:rPr>
              <a:t>MOS</a:t>
            </a:r>
            <a:r>
              <a:rPr lang="zh-CN" altLang="en-US" sz="2000" b="1" dirty="0">
                <a:latin typeface="黑体" panose="02010609060101010101" pitchFamily="2" charset="-122"/>
                <a:ea typeface="黑体" panose="02010609060101010101" pitchFamily="2" charset="-122"/>
              </a:rPr>
              <a:t>电路。由它装备起来的计算机</a:t>
            </a:r>
            <a:r>
              <a:rPr lang="en-US" altLang="zh-CN" sz="2000" b="1">
                <a:latin typeface="黑体" panose="02010609060101010101" pitchFamily="2" charset="-122"/>
                <a:ea typeface="黑体" panose="02010609060101010101" pitchFamily="2" charset="-122"/>
              </a:rPr>
              <a:t>MCS-8</a:t>
            </a:r>
            <a:r>
              <a:rPr lang="zh-CN" altLang="en-US" sz="2000" b="1" dirty="0">
                <a:latin typeface="黑体" panose="02010609060101010101" pitchFamily="2" charset="-122"/>
                <a:ea typeface="黑体" panose="02010609060101010101" pitchFamily="2" charset="-122"/>
              </a:rPr>
              <a:t>称为第一代微型计算机。</a:t>
            </a:r>
            <a:r>
              <a:rPr lang="zh-CN" altLang="en-US" b="1" dirty="0">
                <a:latin typeface="黑体" panose="02010609060101010101" pitchFamily="2" charset="-122"/>
                <a:ea typeface="黑体" panose="02010609060101010101" pitchFamily="2" charset="-122"/>
              </a:rPr>
              <a:t> </a:t>
            </a:r>
            <a:r>
              <a:rPr lang="en-US" altLang="zh-CN" b="1" dirty="0">
                <a:latin typeface="黑体" panose="02010609060101010101" pitchFamily="2" charset="-122"/>
                <a:ea typeface="黑体" panose="02010609060101010101" pitchFamily="2" charset="-122"/>
              </a:rPr>
              <a:t> </a:t>
            </a:r>
          </a:p>
          <a:p>
            <a:pPr algn="l" eaLnBrk="0" hangingPunct="0">
              <a:spcBef>
                <a:spcPct val="50000"/>
              </a:spcBef>
            </a:pPr>
            <a:r>
              <a:rPr lang="zh-CN" altLang="en-US" sz="2000" b="1" dirty="0">
                <a:solidFill>
                  <a:srgbClr val="CC00CC"/>
                </a:solidFill>
                <a:latin typeface="黑体" panose="02010609060101010101" pitchFamily="2" charset="-122"/>
                <a:ea typeface="黑体" panose="02010609060101010101" pitchFamily="2" charset="-122"/>
              </a:rPr>
              <a:t>2．第二代微型计算机</a:t>
            </a:r>
          </a:p>
          <a:p>
            <a:pPr algn="l" eaLnBrk="0" hangingPunct="0">
              <a:spcBef>
                <a:spcPct val="50000"/>
              </a:spcBef>
            </a:pPr>
            <a:r>
              <a:rPr lang="zh-CN" altLang="en-US" sz="2000" b="1" dirty="0">
                <a:latin typeface="黑体" panose="02010609060101010101" pitchFamily="2" charset="-122"/>
                <a:ea typeface="黑体" panose="02010609060101010101" pitchFamily="2" charset="-122"/>
              </a:rPr>
              <a:t>　  第二代微处理器是在1973年研制成功的，主要采用速度较快的</a:t>
            </a:r>
            <a:r>
              <a:rPr lang="en-US" altLang="zh-CN" sz="2000" b="1">
                <a:latin typeface="黑体" panose="02010609060101010101" pitchFamily="2" charset="-122"/>
                <a:ea typeface="黑体" panose="02010609060101010101" pitchFamily="2" charset="-122"/>
              </a:rPr>
              <a:t>N</a:t>
            </a:r>
            <a:r>
              <a:rPr lang="zh-CN" altLang="en-US" sz="2000" b="1" dirty="0">
                <a:latin typeface="黑体" panose="02010609060101010101" pitchFamily="2" charset="-122"/>
                <a:ea typeface="黑体" panose="02010609060101010101" pitchFamily="2" charset="-122"/>
              </a:rPr>
              <a:t>沟道</a:t>
            </a:r>
            <a:r>
              <a:rPr lang="en-US" altLang="zh-CN" sz="2000" b="1">
                <a:latin typeface="黑体" panose="02010609060101010101" pitchFamily="2" charset="-122"/>
                <a:ea typeface="黑体" panose="02010609060101010101" pitchFamily="2" charset="-122"/>
              </a:rPr>
              <a:t>MOS</a:t>
            </a:r>
            <a:r>
              <a:rPr lang="zh-CN" altLang="en-US" sz="2000" b="1" dirty="0">
                <a:latin typeface="黑体" panose="02010609060101010101" pitchFamily="2" charset="-122"/>
                <a:ea typeface="黑体" panose="02010609060101010101" pitchFamily="2" charset="-122"/>
              </a:rPr>
              <a:t>技术的8位微处理器。具有代表性的产品有</a:t>
            </a:r>
            <a:r>
              <a:rPr lang="en-US" altLang="zh-CN" sz="2000" b="1">
                <a:latin typeface="黑体" panose="02010609060101010101" pitchFamily="2" charset="-122"/>
                <a:ea typeface="黑体" panose="02010609060101010101" pitchFamily="2" charset="-122"/>
              </a:rPr>
              <a:t>Intel</a:t>
            </a:r>
            <a:r>
              <a:rPr lang="zh-CN" altLang="en-US" sz="2000" b="1" dirty="0">
                <a:latin typeface="黑体" panose="02010609060101010101" pitchFamily="2" charset="-122"/>
                <a:ea typeface="黑体" panose="02010609060101010101" pitchFamily="2" charset="-122"/>
              </a:rPr>
              <a:t>公司的</a:t>
            </a:r>
            <a:r>
              <a:rPr lang="en-US" altLang="zh-CN" sz="2000" b="1">
                <a:latin typeface="黑体" panose="02010609060101010101" pitchFamily="2" charset="-122"/>
                <a:ea typeface="黑体" panose="02010609060101010101" pitchFamily="2" charset="-122"/>
              </a:rPr>
              <a:t>Intel8085、Motorola</a:t>
            </a:r>
            <a:r>
              <a:rPr lang="zh-CN" altLang="en-US" sz="2000" b="1" dirty="0">
                <a:latin typeface="黑体" panose="02010609060101010101" pitchFamily="2" charset="-122"/>
                <a:ea typeface="黑体" panose="02010609060101010101" pitchFamily="2" charset="-122"/>
              </a:rPr>
              <a:t>公司的</a:t>
            </a:r>
            <a:r>
              <a:rPr lang="en-US" altLang="zh-CN" sz="2000" b="1">
                <a:latin typeface="黑体" panose="02010609060101010101" pitchFamily="2" charset="-122"/>
                <a:ea typeface="黑体" panose="02010609060101010101" pitchFamily="2" charset="-122"/>
              </a:rPr>
              <a:t>M6800、</a:t>
            </a:r>
            <a:r>
              <a:rPr lang="en-US" altLang="zh-CN" sz="2000" b="1" err="1">
                <a:latin typeface="黑体" panose="02010609060101010101" pitchFamily="2" charset="-122"/>
                <a:ea typeface="黑体" panose="02010609060101010101" pitchFamily="2" charset="-122"/>
              </a:rPr>
              <a:t>Zilog</a:t>
            </a:r>
            <a:r>
              <a:rPr lang="zh-CN" altLang="en-US" sz="2000" b="1" dirty="0">
                <a:latin typeface="黑体" panose="02010609060101010101" pitchFamily="2" charset="-122"/>
                <a:ea typeface="黑体" panose="02010609060101010101" pitchFamily="2" charset="-122"/>
              </a:rPr>
              <a:t>公司的</a:t>
            </a:r>
            <a:r>
              <a:rPr lang="en-US" altLang="zh-CN" sz="2000" b="1">
                <a:latin typeface="黑体" panose="02010609060101010101" pitchFamily="2" charset="-122"/>
                <a:ea typeface="黑体" panose="02010609060101010101" pitchFamily="2" charset="-122"/>
              </a:rPr>
              <a:t>Z80</a:t>
            </a:r>
            <a:r>
              <a:rPr lang="zh-CN" altLang="en-US" sz="2000" b="1" dirty="0">
                <a:latin typeface="黑体" panose="02010609060101010101" pitchFamily="2" charset="-122"/>
                <a:ea typeface="黑体" panose="02010609060101010101" pitchFamily="2" charset="-122"/>
              </a:rPr>
              <a:t>等。由它装备起来的计算机称为第二代微型计算机。 </a:t>
            </a:r>
            <a:r>
              <a:rPr lang="zh-CN" altLang="en-US" b="1" dirty="0">
                <a:latin typeface="黑体" panose="02010609060101010101" pitchFamily="2" charset="-122"/>
                <a:ea typeface="黑体" panose="02010609060101010101" pitchFamily="2" charset="-122"/>
              </a:rPr>
              <a:t> </a:t>
            </a:r>
          </a:p>
          <a:p>
            <a:pPr algn="l" eaLnBrk="0" hangingPunct="0">
              <a:spcBef>
                <a:spcPct val="50000"/>
              </a:spcBef>
            </a:pPr>
            <a:r>
              <a:rPr lang="zh-CN" altLang="en-US" sz="2000" b="1" dirty="0">
                <a:solidFill>
                  <a:srgbClr val="3333CC"/>
                </a:solidFill>
                <a:latin typeface="黑体" panose="02010609060101010101" pitchFamily="2" charset="-122"/>
                <a:ea typeface="黑体" panose="02010609060101010101" pitchFamily="2" charset="-122"/>
              </a:rPr>
              <a:t>3．第三代微型计算机</a:t>
            </a:r>
          </a:p>
          <a:p>
            <a:pPr algn="l" eaLnBrk="0" hangingPunct="0">
              <a:spcBef>
                <a:spcPct val="50000"/>
              </a:spcBef>
            </a:pPr>
            <a:r>
              <a:rPr lang="zh-CN" altLang="en-US" sz="2000" b="1" dirty="0">
                <a:latin typeface="黑体" panose="02010609060101010101" pitchFamily="2" charset="-122"/>
                <a:ea typeface="黑体" panose="02010609060101010101" pitchFamily="2" charset="-122"/>
              </a:rPr>
              <a:t>　  第三代微处理器是在1978年研制成功的，主要采用</a:t>
            </a:r>
            <a:r>
              <a:rPr lang="en-US" altLang="zh-CN" sz="2000" b="1">
                <a:latin typeface="黑体" panose="02010609060101010101" pitchFamily="2" charset="-122"/>
                <a:ea typeface="黑体" panose="02010609060101010101" pitchFamily="2" charset="-122"/>
              </a:rPr>
              <a:t>H-MOS</a:t>
            </a:r>
            <a:r>
              <a:rPr lang="zh-CN" altLang="en-US" sz="2000" b="1" dirty="0">
                <a:latin typeface="黑体" panose="02010609060101010101" pitchFamily="2" charset="-122"/>
                <a:ea typeface="黑体" panose="02010609060101010101" pitchFamily="2" charset="-122"/>
              </a:rPr>
              <a:t>新工艺的16位微处理器。其典型产品是</a:t>
            </a:r>
            <a:r>
              <a:rPr lang="en-US" altLang="zh-CN" sz="2000" b="1">
                <a:latin typeface="黑体" panose="02010609060101010101" pitchFamily="2" charset="-122"/>
                <a:ea typeface="黑体" panose="02010609060101010101" pitchFamily="2" charset="-122"/>
              </a:rPr>
              <a:t>Intel</a:t>
            </a:r>
            <a:r>
              <a:rPr lang="zh-CN" altLang="en-US" sz="2000" b="1" dirty="0">
                <a:latin typeface="黑体" panose="02010609060101010101" pitchFamily="2" charset="-122"/>
                <a:ea typeface="黑体" panose="02010609060101010101" pitchFamily="2" charset="-122"/>
              </a:rPr>
              <a:t>公司的</a:t>
            </a:r>
            <a:r>
              <a:rPr lang="en-US" altLang="zh-CN" sz="2000" b="1">
                <a:latin typeface="黑体" panose="02010609060101010101" pitchFamily="2" charset="-122"/>
                <a:ea typeface="黑体" panose="02010609060101010101" pitchFamily="2" charset="-122"/>
              </a:rPr>
              <a:t>Intel8086。</a:t>
            </a:r>
            <a:r>
              <a:rPr lang="zh-CN" altLang="en-US" sz="2000" b="1" dirty="0">
                <a:latin typeface="黑体" panose="02010609060101010101" pitchFamily="2" charset="-122"/>
                <a:ea typeface="黑体" panose="02010609060101010101" pitchFamily="2" charset="-122"/>
              </a:rPr>
              <a:t>由第三代微处理器装备起来的计算机称为第三代微型计算机。 </a:t>
            </a:r>
            <a:r>
              <a:rPr lang="en-US" altLang="zh-CN" sz="2000" b="1" dirty="0">
                <a:latin typeface="黑体" panose="02010609060101010101" pitchFamily="2" charset="-122"/>
                <a:ea typeface="黑体" panose="02010609060101010101" pitchFamily="2" charset="-122"/>
              </a:rPr>
              <a:t> </a:t>
            </a:r>
            <a:endParaRPr lang="zh-CN" altLang="en-US" sz="2000" b="1" dirty="0">
              <a:latin typeface="黑体" panose="02010609060101010101" pitchFamily="2" charset="-122"/>
              <a:ea typeface="黑体" panose="02010609060101010101" pitchFamily="2" charset="-122"/>
            </a:endParaRPr>
          </a:p>
          <a:p>
            <a:pPr algn="l" eaLnBrk="0" hangingPunct="0">
              <a:spcBef>
                <a:spcPct val="50000"/>
              </a:spcBef>
            </a:pPr>
            <a:r>
              <a:rPr lang="zh-CN" altLang="en-US" sz="2000" b="1" dirty="0">
                <a:solidFill>
                  <a:srgbClr val="CC00CC"/>
                </a:solidFill>
                <a:latin typeface="黑体" panose="02010609060101010101" pitchFamily="2" charset="-122"/>
                <a:ea typeface="黑体" panose="02010609060101010101" pitchFamily="2" charset="-122"/>
              </a:rPr>
              <a:t>4．第四代微型计算机</a:t>
            </a:r>
          </a:p>
          <a:p>
            <a:pPr algn="l" eaLnBrk="0" hangingPunct="0">
              <a:spcBef>
                <a:spcPct val="50000"/>
              </a:spcBef>
            </a:pPr>
            <a:r>
              <a:rPr lang="zh-CN" altLang="en-US" sz="2000" b="1" dirty="0">
                <a:latin typeface="黑体" panose="02010609060101010101" pitchFamily="2" charset="-122"/>
                <a:ea typeface="黑体" panose="02010609060101010101" pitchFamily="2" charset="-122"/>
              </a:rPr>
              <a:t>　  从1985年起采用超大规模集成电路的32位微处理器，标志着第四代微处理器的诞生。典型产品有</a:t>
            </a:r>
            <a:r>
              <a:rPr lang="en-US" altLang="zh-CN" sz="2000" b="1">
                <a:latin typeface="黑体" panose="02010609060101010101" pitchFamily="2" charset="-122"/>
                <a:ea typeface="黑体" panose="02010609060101010101" pitchFamily="2" charset="-122"/>
              </a:rPr>
              <a:t>Intel</a:t>
            </a:r>
            <a:r>
              <a:rPr lang="zh-CN" altLang="en-US" sz="2000" b="1" dirty="0">
                <a:latin typeface="黑体" panose="02010609060101010101" pitchFamily="2" charset="-122"/>
                <a:ea typeface="黑体" panose="02010609060101010101" pitchFamily="2" charset="-122"/>
              </a:rPr>
              <a:t>公司的</a:t>
            </a:r>
            <a:r>
              <a:rPr lang="en-US" altLang="zh-CN" sz="2000" b="1">
                <a:latin typeface="黑体" panose="02010609060101010101" pitchFamily="2" charset="-122"/>
                <a:ea typeface="黑体" panose="02010609060101010101" pitchFamily="2" charset="-122"/>
              </a:rPr>
              <a:t>Intel80386</a:t>
            </a:r>
            <a:r>
              <a:rPr lang="zh-CN" altLang="en-US" sz="2000" b="1" dirty="0">
                <a:latin typeface="黑体" panose="02010609060101010101" pitchFamily="2" charset="-122"/>
                <a:ea typeface="黑体" panose="02010609060101010101" pitchFamily="2" charset="-122"/>
              </a:rPr>
              <a:t>。由第四代微处理器装备起来的计算机称为第四代微型计算机。</a:t>
            </a:r>
            <a:r>
              <a:rPr lang="zh-CN" altLang="en-US" sz="2000" dirty="0">
                <a:latin typeface="宋体" panose="02010600030101010101" pitchFamily="2" charset="-122"/>
                <a:ea typeface="宋体" panose="02010600030101010101" pitchFamily="2" charset="-122"/>
              </a:rPr>
              <a:t> </a:t>
            </a:r>
          </a:p>
        </p:txBody>
      </p:sp>
      <p:grpSp>
        <p:nvGrpSpPr>
          <p:cNvPr id="581637" name="组合 581636"/>
          <p:cNvGrpSpPr/>
          <p:nvPr/>
        </p:nvGrpSpPr>
        <p:grpSpPr>
          <a:xfrm>
            <a:off x="8001000" y="6324600"/>
            <a:ext cx="1143000" cy="685800"/>
            <a:chOff x="1488" y="2208"/>
            <a:chExt cx="576" cy="576"/>
          </a:xfrm>
        </p:grpSpPr>
        <p:pic>
          <p:nvPicPr>
            <p:cNvPr id="581638" name="图片 581637" descr="C:\Program Files\Common Files\Microsoft Shared\Clipart\cagcat50\SY01265_.wmf"/>
            <p:cNvPicPr>
              <a:picLocks noChangeAspect="1"/>
            </p:cNvPicPr>
            <p:nvPr/>
          </p:nvPicPr>
          <p:blipFill>
            <a:blip r:embed="rId2"/>
            <a:stretch>
              <a:fillRect/>
            </a:stretch>
          </p:blipFill>
          <p:spPr>
            <a:xfrm>
              <a:off x="1488" y="2208"/>
              <a:ext cx="480" cy="576"/>
            </a:xfrm>
            <a:prstGeom prst="rect">
              <a:avLst/>
            </a:prstGeom>
            <a:noFill/>
            <a:ln w="9525">
              <a:noFill/>
            </a:ln>
          </p:spPr>
        </p:pic>
        <p:sp>
          <p:nvSpPr>
            <p:cNvPr id="581639" name="动作按钮: 自定义 581638">
              <a:hlinkClick r:id="rId3" action="ppaction://hlinksldjump"/>
            </p:cNvPr>
            <p:cNvSpPr/>
            <p:nvPr/>
          </p:nvSpPr>
          <p:spPr>
            <a:xfrm>
              <a:off x="1632" y="2304"/>
              <a:ext cx="432" cy="192"/>
            </a:xfrm>
            <a:prstGeom prst="actionButtonBlank">
              <a:avLst/>
            </a:prstGeom>
            <a:solidFill>
              <a:srgbClr val="33CCCC"/>
            </a:solidFill>
            <a:ln w="12700" cap="sq" cmpd="sng">
              <a:solidFill>
                <a:srgbClr val="FF0000"/>
              </a:solidFill>
              <a:prstDash val="solid"/>
              <a:miter/>
              <a:headEnd type="none" w="sm" len="sm"/>
              <a:tailEnd type="none" w="sm" len="sm"/>
            </a:ln>
          </p:spPr>
          <p:txBody>
            <a:bodyPr wrap="none" anchor="ctr"/>
            <a:lstStyle/>
            <a:p>
              <a:r>
                <a:rPr lang="zh-CN" altLang="en-US" b="1" dirty="0">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hlinkClick r:id="rId4" action="ppaction://hlinksldjump"/>
                </a:rPr>
                <a:t>返回</a:t>
              </a:r>
              <a:endParaRPr lang="zh-CN" altLang="en-US" b="1">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endParaRPr>
            </a:p>
          </p:txBody>
        </p:sp>
      </p:grpSp>
    </p:spTree>
  </p:cSld>
  <p:clrMapOvr>
    <a:masterClrMapping/>
  </p:clrMapOvr>
  <p:transition spd="med">
    <p:zoom/>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文本框 766977"/>
          <p:cNvSpPr txBox="1"/>
          <p:nvPr/>
        </p:nvSpPr>
        <p:spPr>
          <a:xfrm>
            <a:off x="1371600" y="228600"/>
            <a:ext cx="7162800" cy="8636000"/>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   </a:t>
            </a:r>
            <a:r>
              <a:rPr lang="en-US" altLang="zh-CN" b="1">
                <a:solidFill>
                  <a:schemeClr val="folHlink"/>
                </a:solidFill>
                <a:latin typeface="黑体" panose="02010609060101010101" pitchFamily="2" charset="-122"/>
                <a:ea typeface="黑体" panose="02010609060101010101" pitchFamily="2" charset="-122"/>
              </a:rPr>
              <a:t>MOV AL, X</a:t>
            </a:r>
          </a:p>
          <a:p>
            <a:pPr algn="l">
              <a:spcBef>
                <a:spcPct val="20000"/>
              </a:spcBef>
              <a:buClr>
                <a:srgbClr val="A50021"/>
              </a:buClr>
              <a:buSzPct val="75000"/>
              <a:buFont typeface="Wingdings" panose="05000000000000000000" pitchFamily="2" charset="2"/>
            </a:pPr>
            <a:r>
              <a:rPr lang="en-US" altLang="zh-CN" b="1">
                <a:solidFill>
                  <a:schemeClr val="folHlink"/>
                </a:solidFill>
                <a:latin typeface="黑体" panose="02010609060101010101" pitchFamily="2" charset="-122"/>
                <a:ea typeface="黑体" panose="02010609060101010101" pitchFamily="2" charset="-122"/>
              </a:rPr>
              <a:t>       ADD AL, Y</a:t>
            </a:r>
          </a:p>
          <a:p>
            <a:pPr algn="l">
              <a:spcBef>
                <a:spcPct val="20000"/>
              </a:spcBef>
              <a:buClr>
                <a:srgbClr val="A50021"/>
              </a:buClr>
              <a:buSzPct val="75000"/>
              <a:buFont typeface="Wingdings" panose="05000000000000000000" pitchFamily="2" charset="2"/>
            </a:pPr>
            <a:r>
              <a:rPr lang="en-US" altLang="zh-CN" b="1">
                <a:solidFill>
                  <a:schemeClr val="folHlink"/>
                </a:solidFill>
                <a:latin typeface="黑体" panose="02010609060101010101" pitchFamily="2" charset="-122"/>
                <a:ea typeface="黑体" panose="02010609060101010101" pitchFamily="2" charset="-122"/>
              </a:rPr>
              <a:t>       MOV SUM,AL</a:t>
            </a:r>
          </a:p>
          <a:p>
            <a:pPr algn="l">
              <a:spcBef>
                <a:spcPct val="20000"/>
              </a:spcBef>
              <a:buClr>
                <a:srgbClr val="A50021"/>
              </a:buClr>
              <a:buSzPct val="75000"/>
              <a:buFont typeface="Wingdings" panose="05000000000000000000" pitchFamily="2" charset="2"/>
            </a:pPr>
            <a:r>
              <a:rPr lang="en-US" altLang="zh-CN" b="1">
                <a:solidFill>
                  <a:schemeClr val="folHlink"/>
                </a:solidFill>
                <a:latin typeface="黑体" panose="02010609060101010101" pitchFamily="2" charset="-122"/>
                <a:ea typeface="黑体" panose="02010609060101010101" pitchFamily="2" charset="-122"/>
              </a:rPr>
              <a:t>       HLT </a:t>
            </a:r>
          </a:p>
          <a:p>
            <a:pPr algn="l">
              <a:spcBef>
                <a:spcPct val="20000"/>
              </a:spcBef>
              <a:buClr>
                <a:srgbClr val="A50021"/>
              </a:buClr>
              <a:buSzPct val="75000"/>
              <a:buFont typeface="Wingdings" panose="05000000000000000000" pitchFamily="2" charset="2"/>
            </a:pPr>
            <a:r>
              <a:rPr lang="en-US" altLang="zh-CN" b="1">
                <a:solidFill>
                  <a:schemeClr val="folHlink"/>
                </a:solidFill>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说明：</a:t>
            </a:r>
            <a:r>
              <a:rPr lang="en-US" altLang="zh-CN" b="1">
                <a:latin typeface="黑体" panose="02010609060101010101" pitchFamily="2" charset="-122"/>
                <a:ea typeface="黑体" panose="02010609060101010101" pitchFamily="2" charset="-122"/>
              </a:rPr>
              <a:t>X，Y，SUM</a:t>
            </a:r>
            <a:r>
              <a:rPr lang="zh-CN" altLang="en-US" b="1" dirty="0">
                <a:latin typeface="黑体" panose="02010609060101010101" pitchFamily="2" charset="-122"/>
                <a:ea typeface="黑体" panose="02010609060101010101" pitchFamily="2" charset="-122"/>
              </a:rPr>
              <a:t>是变量，其存储情况如下：</a:t>
            </a:r>
          </a:p>
          <a:p>
            <a:pPr algn="l">
              <a:spcBef>
                <a:spcPct val="20000"/>
              </a:spcBef>
              <a:buClr>
                <a:srgbClr val="A50021"/>
              </a:buClr>
              <a:buSzPct val="75000"/>
              <a:buFont typeface="Wingdings" panose="05000000000000000000" pitchFamily="2" charset="2"/>
            </a:pPr>
            <a:endParaRPr lang="zh-CN" altLang="en-US" b="1" dirty="0">
              <a:solidFill>
                <a:schemeClr val="folHlink"/>
              </a:solidFill>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endParaRPr lang="zh-CN" altLang="en-US" b="1" dirty="0">
              <a:solidFill>
                <a:schemeClr val="folHlink"/>
              </a:solidFill>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endParaRPr lang="zh-CN" altLang="en-US" b="1" dirty="0">
              <a:solidFill>
                <a:schemeClr val="folHlink"/>
              </a:solidFill>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endParaRPr lang="zh-CN" altLang="en-US" b="1" dirty="0">
              <a:solidFill>
                <a:schemeClr val="folHlink"/>
              </a:solidFill>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endParaRPr lang="zh-CN" altLang="en-US" b="1" dirty="0">
              <a:solidFill>
                <a:schemeClr val="folHlink"/>
              </a:solidFill>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endParaRPr lang="zh-CN" altLang="en-US" b="1" dirty="0">
              <a:solidFill>
                <a:schemeClr val="folHlink"/>
              </a:solidFill>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系统把这4条指令组成的程序段存放到存储器中。当把首地址置入程序计数器</a:t>
            </a:r>
            <a:r>
              <a:rPr lang="en-US" altLang="zh-CN" b="1">
                <a:latin typeface="黑体" panose="02010609060101010101" pitchFamily="2" charset="-122"/>
                <a:ea typeface="黑体" panose="02010609060101010101" pitchFamily="2" charset="-122"/>
              </a:rPr>
              <a:t>IP</a:t>
            </a:r>
            <a:r>
              <a:rPr lang="zh-CN" altLang="en-US" b="1">
                <a:latin typeface="黑体" panose="02010609060101010101" pitchFamily="2" charset="-122"/>
                <a:ea typeface="黑体" panose="02010609060101010101" pitchFamily="2" charset="-122"/>
              </a:rPr>
              <a:t>中</a:t>
            </a:r>
            <a:r>
              <a:rPr lang="en-US" altLang="zh-CN" b="1">
                <a:latin typeface="黑体" panose="02010609060101010101" pitchFamily="2" charset="-122"/>
                <a:ea typeface="黑体" panose="02010609060101010101" pitchFamily="2" charset="-122"/>
              </a:rPr>
              <a:t>，</a:t>
            </a:r>
            <a:r>
              <a:rPr lang="zh-CN" altLang="en-US" b="1" dirty="0">
                <a:latin typeface="黑体" panose="02010609060101010101" pitchFamily="2" charset="-122"/>
                <a:ea typeface="黑体" panose="02010609060101010101" pitchFamily="2" charset="-122"/>
              </a:rPr>
              <a:t>便可启动计算机执行该程序，其工作过程如下：</a:t>
            </a:r>
            <a:endParaRPr lang="zh-CN" altLang="en-US" b="1" dirty="0">
              <a:solidFill>
                <a:schemeClr val="folHlink"/>
              </a:solidFill>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endParaRPr lang="zh-CN" altLang="en-US" b="1" dirty="0">
              <a:solidFill>
                <a:schemeClr val="folHlink"/>
              </a:solidFill>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endParaRPr lang="zh-CN" altLang="en-US" b="1" dirty="0">
              <a:solidFill>
                <a:schemeClr val="folHlink"/>
              </a:solidFill>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endParaRPr lang="zh-CN" altLang="en-US" b="1" dirty="0">
              <a:solidFill>
                <a:schemeClr val="folHlink"/>
              </a:solidFill>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endParaRPr lang="zh-CN" altLang="en-US" b="1" dirty="0">
              <a:solidFill>
                <a:schemeClr val="folHlink"/>
              </a:solidFill>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r>
              <a:rPr lang="zh-CN" altLang="en-US" b="1" dirty="0">
                <a:solidFill>
                  <a:schemeClr val="folHlink"/>
                </a:solidFill>
                <a:latin typeface="黑体" panose="02010609060101010101" pitchFamily="2" charset="-122"/>
                <a:ea typeface="黑体" panose="02010609060101010101" pitchFamily="2" charset="-122"/>
              </a:rPr>
              <a:t>         </a:t>
            </a:r>
          </a:p>
        </p:txBody>
      </p:sp>
      <p:pic>
        <p:nvPicPr>
          <p:cNvPr id="766988" name="图片 766987" descr="H:\计算机导论电子教案\计算机科学技术导论电子教案\3.bmp"/>
          <p:cNvPicPr>
            <a:picLocks noChangeAspect="1"/>
          </p:cNvPicPr>
          <p:nvPr/>
        </p:nvPicPr>
        <p:blipFill>
          <a:blip r:embed="rId2"/>
          <a:stretch>
            <a:fillRect/>
          </a:stretch>
        </p:blipFill>
        <p:spPr>
          <a:xfrm>
            <a:off x="1676400" y="2667000"/>
            <a:ext cx="6705600" cy="2590800"/>
          </a:xfrm>
          <a:prstGeom prst="rect">
            <a:avLst/>
          </a:prstGeom>
          <a:noFill/>
          <a:ln w="9525">
            <a:noFill/>
          </a:ln>
        </p:spPr>
      </p:pic>
    </p:spTree>
  </p:cSld>
  <p:clrMapOvr>
    <a:masterClrMapping/>
  </p:clrMapOvr>
  <p:transition spd="med">
    <p:zoom/>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文本框 768001"/>
          <p:cNvSpPr txBox="1"/>
          <p:nvPr/>
        </p:nvSpPr>
        <p:spPr>
          <a:xfrm>
            <a:off x="1371600" y="307975"/>
            <a:ext cx="7162800" cy="7540625"/>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solidFill>
                  <a:srgbClr val="CC00CC"/>
                </a:solidFill>
                <a:latin typeface="黑体" panose="02010609060101010101" pitchFamily="2" charset="-122"/>
                <a:ea typeface="黑体" panose="02010609060101010101" pitchFamily="2" charset="-122"/>
              </a:rPr>
              <a:t>1．取第一条指令并执行</a:t>
            </a:r>
          </a:p>
          <a:p>
            <a:pPr algn="just">
              <a:spcBef>
                <a:spcPct val="20000"/>
              </a:spcBef>
              <a:buClr>
                <a:srgbClr val="A50021"/>
              </a:buClr>
              <a:buSzPct val="75000"/>
              <a:buFont typeface="Wingdings" panose="05000000000000000000" pitchFamily="2" charset="2"/>
            </a:pPr>
            <a:r>
              <a:rPr lang="zh-CN" altLang="en-US" b="1" dirty="0">
                <a:solidFill>
                  <a:schemeClr val="folHlink"/>
                </a:solidFill>
                <a:latin typeface="黑体" panose="02010609060101010101" pitchFamily="2" charset="-122"/>
                <a:ea typeface="黑体" panose="02010609060101010101" pitchFamily="2" charset="-122"/>
              </a:rPr>
              <a:t>（1）取指令并分析指令</a:t>
            </a:r>
          </a:p>
          <a:p>
            <a:pPr algn="just">
              <a:spcBef>
                <a:spcPct val="20000"/>
              </a:spcBef>
              <a:buClr>
                <a:srgbClr val="A50021"/>
              </a:buClr>
              <a:buSzPct val="75000"/>
              <a:buFont typeface="Wingdings" panose="05000000000000000000" pitchFamily="2" charset="2"/>
            </a:pPr>
            <a:r>
              <a:rPr lang="zh-CN" altLang="en-US" b="1" dirty="0">
                <a:solidFill>
                  <a:schemeClr val="folHlink"/>
                </a:solidFill>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在取指令机器周期内，取出第一条指令“</a:t>
            </a:r>
            <a:r>
              <a:rPr lang="en-US" altLang="zh-CN" b="1">
                <a:latin typeface="黑体" panose="02010609060101010101" pitchFamily="2" charset="-122"/>
                <a:ea typeface="黑体" panose="02010609060101010101" pitchFamily="2" charset="-122"/>
              </a:rPr>
              <a:t>MOV AL，X”</a:t>
            </a:r>
            <a:r>
              <a:rPr lang="zh-CN" altLang="en-US" b="1" dirty="0">
                <a:latin typeface="黑体" panose="02010609060101010101" pitchFamily="2" charset="-122"/>
                <a:ea typeface="黑体" panose="02010609060101010101" pitchFamily="2" charset="-122"/>
              </a:rPr>
              <a:t>的机器码送入指令寄存器</a:t>
            </a:r>
            <a:r>
              <a:rPr lang="en-US" altLang="zh-CN" b="1">
                <a:latin typeface="黑体" panose="02010609060101010101" pitchFamily="2" charset="-122"/>
                <a:ea typeface="黑体" panose="02010609060101010101" pitchFamily="2" charset="-122"/>
              </a:rPr>
              <a:t>IR</a:t>
            </a:r>
            <a:r>
              <a:rPr lang="zh-CN" altLang="en-US" b="1" dirty="0">
                <a:latin typeface="黑体" panose="02010609060101010101" pitchFamily="2" charset="-122"/>
                <a:ea typeface="黑体" panose="02010609060101010101" pitchFamily="2" charset="-122"/>
              </a:rPr>
              <a:t>中，该指令的操作码部分经指令译码器分析产生传送操作的信号，“告诉”微操作控制部件本指令将要执行传送操作。与此同时，指令寄存器中的寻址方式和形式地址部分经地址形成器，计算出源操作数的物理地址（1</a:t>
            </a:r>
            <a:r>
              <a:rPr lang="en-US" altLang="zh-CN" b="1">
                <a:latin typeface="黑体" panose="02010609060101010101" pitchFamily="2" charset="-122"/>
                <a:ea typeface="黑体" panose="02010609060101010101" pitchFamily="2" charset="-122"/>
              </a:rPr>
              <a:t>FD40H），</a:t>
            </a:r>
            <a:r>
              <a:rPr lang="zh-CN" altLang="en-US" b="1" dirty="0">
                <a:latin typeface="黑体" panose="02010609060101010101" pitchFamily="2" charset="-122"/>
                <a:ea typeface="黑体" panose="02010609060101010101" pitchFamily="2" charset="-122"/>
              </a:rPr>
              <a:t>目标操作数是内部寄存器</a:t>
            </a:r>
            <a:r>
              <a:rPr lang="en-US" altLang="zh-CN" b="1">
                <a:latin typeface="黑体" panose="02010609060101010101" pitchFamily="2" charset="-122"/>
                <a:ea typeface="黑体" panose="02010609060101010101" pitchFamily="2" charset="-122"/>
              </a:rPr>
              <a:t>AL。</a:t>
            </a:r>
            <a:r>
              <a:rPr lang="zh-CN" altLang="en-US" b="1" dirty="0">
                <a:latin typeface="黑体" panose="02010609060101010101" pitchFamily="2" charset="-122"/>
                <a:ea typeface="黑体" panose="02010609060101010101" pitchFamily="2" charset="-122"/>
              </a:rPr>
              <a:t>在取指令机器周期内还更新</a:t>
            </a:r>
            <a:r>
              <a:rPr lang="en-US" altLang="zh-CN" b="1">
                <a:latin typeface="黑体" panose="02010609060101010101" pitchFamily="2" charset="-122"/>
                <a:ea typeface="黑体" panose="02010609060101010101" pitchFamily="2" charset="-122"/>
              </a:rPr>
              <a:t>IP</a:t>
            </a:r>
            <a:r>
              <a:rPr lang="zh-CN" altLang="en-US" b="1" dirty="0">
                <a:latin typeface="黑体" panose="02010609060101010101" pitchFamily="2" charset="-122"/>
                <a:ea typeface="黑体" panose="02010609060101010101" pitchFamily="2" charset="-122"/>
              </a:rPr>
              <a:t>的内容，为执行下一条指令作好准备</a:t>
            </a:r>
            <a:r>
              <a:rPr lang="en-US" altLang="zh-CN" b="1">
                <a:latin typeface="黑体" panose="02010609060101010101" pitchFamily="2" charset="-122"/>
                <a:ea typeface="黑体" panose="02010609060101010101" pitchFamily="2" charset="-122"/>
              </a:rPr>
              <a:t>。</a:t>
            </a:r>
          </a:p>
          <a:p>
            <a:pPr algn="just">
              <a:spcBef>
                <a:spcPct val="20000"/>
              </a:spcBef>
              <a:buClr>
                <a:srgbClr val="A50021"/>
              </a:buClr>
              <a:buSzPct val="75000"/>
              <a:buFont typeface="Wingdings" panose="05000000000000000000" pitchFamily="2" charset="2"/>
            </a:pPr>
            <a:r>
              <a:rPr lang="en-US" altLang="zh-CN" b="1">
                <a:solidFill>
                  <a:schemeClr val="folHlink"/>
                </a:solidFill>
                <a:latin typeface="黑体" panose="02010609060101010101" pitchFamily="2" charset="-122"/>
                <a:ea typeface="黑体" panose="02010609060101010101" pitchFamily="2" charset="-122"/>
              </a:rPr>
              <a:t>（2）</a:t>
            </a:r>
            <a:r>
              <a:rPr lang="zh-CN" altLang="en-US" b="1" dirty="0">
                <a:solidFill>
                  <a:schemeClr val="folHlink"/>
                </a:solidFill>
                <a:latin typeface="黑体" panose="02010609060101010101" pitchFamily="2" charset="-122"/>
                <a:ea typeface="黑体" panose="02010609060101010101" pitchFamily="2" charset="-122"/>
              </a:rPr>
              <a:t>执行指令</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微操作控制部件接收到来自指令译码器的译码信号“取数和传递”，则转入执行“存储器读机器周期”。在该周期内将完成从地址为1</a:t>
            </a:r>
            <a:r>
              <a:rPr lang="en-US" altLang="zh-CN" b="1">
                <a:latin typeface="黑体" panose="02010609060101010101" pitchFamily="2" charset="-122"/>
                <a:ea typeface="黑体" panose="02010609060101010101" pitchFamily="2" charset="-122"/>
              </a:rPr>
              <a:t>FD40H</a:t>
            </a:r>
            <a:r>
              <a:rPr lang="zh-CN" altLang="en-US" b="1" dirty="0">
                <a:latin typeface="黑体" panose="02010609060101010101" pitchFamily="2" charset="-122"/>
                <a:ea typeface="黑体" panose="02010609060101010101" pitchFamily="2" charset="-122"/>
              </a:rPr>
              <a:t>的单元中取出</a:t>
            </a:r>
            <a:r>
              <a:rPr lang="en-US" altLang="zh-CN" b="1">
                <a:latin typeface="黑体" panose="02010609060101010101" pitchFamily="2" charset="-122"/>
                <a:ea typeface="黑体" panose="02010609060101010101" pitchFamily="2" charset="-122"/>
              </a:rPr>
              <a:t>X</a:t>
            </a:r>
            <a:r>
              <a:rPr lang="zh-CN" altLang="en-US" b="1" dirty="0">
                <a:latin typeface="黑体" panose="02010609060101010101" pitchFamily="2" charset="-122"/>
                <a:ea typeface="黑体" panose="02010609060101010101" pitchFamily="2" charset="-122"/>
              </a:rPr>
              <a:t>的值是3，并送入寄存器</a:t>
            </a:r>
            <a:r>
              <a:rPr lang="en-US" altLang="zh-CN" b="1">
                <a:latin typeface="黑体" panose="02010609060101010101" pitchFamily="2" charset="-122"/>
                <a:ea typeface="黑体" panose="02010609060101010101" pitchFamily="2" charset="-122"/>
              </a:rPr>
              <a:t>AL</a:t>
            </a:r>
            <a:r>
              <a:rPr lang="zh-CN" altLang="en-US" b="1" dirty="0">
                <a:latin typeface="黑体" panose="02010609060101010101" pitchFamily="2" charset="-122"/>
                <a:ea typeface="黑体" panose="02010609060101010101" pitchFamily="2" charset="-122"/>
              </a:rPr>
              <a:t>中，第一条指令执行完毕，转入执行第二条指令。 </a:t>
            </a:r>
          </a:p>
          <a:p>
            <a:pPr algn="l">
              <a:spcBef>
                <a:spcPct val="20000"/>
              </a:spcBef>
              <a:buClr>
                <a:srgbClr val="A50021"/>
              </a:buClr>
              <a:buSzPct val="75000"/>
              <a:buFont typeface="Wingdings" panose="05000000000000000000" pitchFamily="2" charset="2"/>
            </a:pPr>
            <a:endParaRPr lang="zh-CN" altLang="en-US" b="1" dirty="0">
              <a:solidFill>
                <a:schemeClr val="folHlink"/>
              </a:solidFill>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endParaRPr lang="zh-CN" altLang="en-US" b="1" dirty="0">
              <a:solidFill>
                <a:schemeClr val="folHlink"/>
              </a:solidFill>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r>
              <a:rPr lang="zh-CN" altLang="en-US" b="1" dirty="0">
                <a:solidFill>
                  <a:schemeClr val="folHlink"/>
                </a:solidFill>
                <a:latin typeface="黑体" panose="02010609060101010101" pitchFamily="2" charset="-122"/>
                <a:ea typeface="黑体" panose="02010609060101010101" pitchFamily="2" charset="-122"/>
              </a:rPr>
              <a:t>         </a:t>
            </a:r>
          </a:p>
        </p:txBody>
      </p:sp>
    </p:spTree>
  </p:cSld>
  <p:clrMapOvr>
    <a:masterClrMapping/>
  </p:clrMapOvr>
  <p:transition spd="med">
    <p:zoom/>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文本框 769025"/>
          <p:cNvSpPr txBox="1"/>
          <p:nvPr/>
        </p:nvSpPr>
        <p:spPr>
          <a:xfrm>
            <a:off x="1371600" y="501650"/>
            <a:ext cx="7162800" cy="6737350"/>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solidFill>
                  <a:srgbClr val="CC00CC"/>
                </a:solidFill>
                <a:latin typeface="黑体" panose="02010609060101010101" pitchFamily="2" charset="-122"/>
                <a:ea typeface="黑体" panose="02010609060101010101" pitchFamily="2" charset="-122"/>
              </a:rPr>
              <a:t>2．取第二条指令并执行</a:t>
            </a:r>
          </a:p>
          <a:p>
            <a:pPr algn="just">
              <a:spcBef>
                <a:spcPct val="20000"/>
              </a:spcBef>
              <a:buClr>
                <a:srgbClr val="A50021"/>
              </a:buClr>
              <a:buSzPct val="75000"/>
              <a:buFont typeface="Wingdings" panose="05000000000000000000" pitchFamily="2" charset="2"/>
            </a:pPr>
            <a:r>
              <a:rPr lang="zh-CN" altLang="en-US" b="1" dirty="0">
                <a:solidFill>
                  <a:schemeClr val="folHlink"/>
                </a:solidFill>
                <a:latin typeface="黑体" panose="02010609060101010101" pitchFamily="2" charset="-122"/>
                <a:ea typeface="黑体" panose="02010609060101010101" pitchFamily="2" charset="-122"/>
              </a:rPr>
              <a:t>（1）取指令并分析指令</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从存储单元中取出第二条指令“</a:t>
            </a:r>
            <a:r>
              <a:rPr lang="en-US" altLang="zh-CN" b="1">
                <a:latin typeface="黑体" panose="02010609060101010101" pitchFamily="2" charset="-122"/>
                <a:ea typeface="黑体" panose="02010609060101010101" pitchFamily="2" charset="-122"/>
              </a:rPr>
              <a:t>ADD AL，Y”</a:t>
            </a:r>
            <a:r>
              <a:rPr lang="zh-CN" altLang="en-US" b="1" dirty="0">
                <a:latin typeface="黑体" panose="02010609060101010101" pitchFamily="2" charset="-122"/>
                <a:ea typeface="黑体" panose="02010609060101010101" pitchFamily="2" charset="-122"/>
              </a:rPr>
              <a:t>的机器码并送入</a:t>
            </a:r>
            <a:r>
              <a:rPr lang="en-US" altLang="zh-CN" b="1">
                <a:latin typeface="黑体" panose="02010609060101010101" pitchFamily="2" charset="-122"/>
                <a:ea typeface="黑体" panose="02010609060101010101" pitchFamily="2" charset="-122"/>
              </a:rPr>
              <a:t>IR</a:t>
            </a:r>
            <a:r>
              <a:rPr lang="zh-CN" altLang="en-US" b="1" dirty="0">
                <a:latin typeface="黑体" panose="02010609060101010101" pitchFamily="2" charset="-122"/>
                <a:ea typeface="黑体" panose="02010609060101010101" pitchFamily="2" charset="-122"/>
              </a:rPr>
              <a:t>中，</a:t>
            </a:r>
            <a:r>
              <a:rPr lang="en-US" altLang="zh-CN" b="1">
                <a:latin typeface="黑体" panose="02010609060101010101" pitchFamily="2" charset="-122"/>
                <a:ea typeface="黑体" panose="02010609060101010101" pitchFamily="2" charset="-122"/>
              </a:rPr>
              <a:t>IR</a:t>
            </a:r>
            <a:r>
              <a:rPr lang="zh-CN" altLang="en-US" b="1" dirty="0">
                <a:latin typeface="黑体" panose="02010609060101010101" pitchFamily="2" charset="-122"/>
                <a:ea typeface="黑体" panose="02010609060101010101" pitchFamily="2" charset="-122"/>
              </a:rPr>
              <a:t>中的操作码部分经指令译码器</a:t>
            </a:r>
            <a:r>
              <a:rPr lang="en-US" altLang="zh-CN" b="1">
                <a:latin typeface="黑体" panose="02010609060101010101" pitchFamily="2" charset="-122"/>
                <a:ea typeface="黑体" panose="02010609060101010101" pitchFamily="2" charset="-122"/>
              </a:rPr>
              <a:t>）</a:t>
            </a:r>
            <a:r>
              <a:rPr lang="zh-CN" altLang="en-US" b="1" dirty="0">
                <a:latin typeface="黑体" panose="02010609060101010101" pitchFamily="2" charset="-122"/>
                <a:ea typeface="黑体" panose="02010609060101010101" pitchFamily="2" charset="-122"/>
              </a:rPr>
              <a:t>译码产生“</a:t>
            </a:r>
            <a:r>
              <a:rPr lang="en-US" altLang="zh-CN" b="1">
                <a:latin typeface="黑体" panose="02010609060101010101" pitchFamily="2" charset="-122"/>
                <a:ea typeface="黑体" panose="02010609060101010101" pitchFamily="2" charset="-122"/>
              </a:rPr>
              <a:t>ADD”</a:t>
            </a:r>
            <a:r>
              <a:rPr lang="zh-CN" altLang="en-US" b="1" dirty="0">
                <a:latin typeface="黑体" panose="02010609060101010101" pitchFamily="2" charset="-122"/>
                <a:ea typeface="黑体" panose="02010609060101010101" pitchFamily="2" charset="-122"/>
              </a:rPr>
              <a:t>的信号有效，同时从寻址方式和形式地址指明的目标操作数是寄存器</a:t>
            </a:r>
            <a:r>
              <a:rPr lang="en-US" altLang="zh-CN" b="1">
                <a:latin typeface="黑体" panose="02010609060101010101" pitchFamily="2" charset="-122"/>
                <a:ea typeface="黑体" panose="02010609060101010101" pitchFamily="2" charset="-122"/>
              </a:rPr>
              <a:t>AL，</a:t>
            </a:r>
            <a:r>
              <a:rPr lang="zh-CN" altLang="en-US" b="1" dirty="0">
                <a:latin typeface="黑体" panose="02010609060101010101" pitchFamily="2" charset="-122"/>
                <a:ea typeface="黑体" panose="02010609060101010101" pitchFamily="2" charset="-122"/>
              </a:rPr>
              <a:t>源操作数是存储器，由地址形成器计算出操作数的存储单元地址为1</a:t>
            </a:r>
            <a:r>
              <a:rPr lang="en-US" altLang="zh-CN" b="1">
                <a:latin typeface="黑体" panose="02010609060101010101" pitchFamily="2" charset="-122"/>
                <a:ea typeface="黑体" panose="02010609060101010101" pitchFamily="2" charset="-122"/>
              </a:rPr>
              <a:t>FD41H。</a:t>
            </a:r>
            <a:r>
              <a:rPr lang="zh-CN" altLang="en-US" b="1" dirty="0">
                <a:latin typeface="黑体" panose="02010609060101010101" pitchFamily="2" charset="-122"/>
                <a:ea typeface="黑体" panose="02010609060101010101" pitchFamily="2" charset="-122"/>
              </a:rPr>
              <a:t>此外为取下一条指令准备</a:t>
            </a:r>
            <a:r>
              <a:rPr lang="en-US" altLang="zh-CN" b="1">
                <a:latin typeface="黑体" panose="02010609060101010101" pitchFamily="2" charset="-122"/>
                <a:ea typeface="黑体" panose="02010609060101010101" pitchFamily="2" charset="-122"/>
              </a:rPr>
              <a:t>IP</a:t>
            </a:r>
            <a:r>
              <a:rPr lang="zh-CN" altLang="en-US" b="1" dirty="0">
                <a:latin typeface="黑体" panose="02010609060101010101" pitchFamily="2" charset="-122"/>
                <a:ea typeface="黑体" panose="02010609060101010101" pitchFamily="2" charset="-122"/>
              </a:rPr>
              <a:t>地址。 </a:t>
            </a:r>
            <a:endParaRPr lang="en-US" altLang="zh-CN" b="1">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r>
              <a:rPr lang="en-US" altLang="zh-CN" b="1">
                <a:solidFill>
                  <a:schemeClr val="folHlink"/>
                </a:solidFill>
                <a:latin typeface="黑体" panose="02010609060101010101" pitchFamily="2" charset="-122"/>
                <a:ea typeface="黑体" panose="02010609060101010101" pitchFamily="2" charset="-122"/>
              </a:rPr>
              <a:t>（2）</a:t>
            </a:r>
            <a:r>
              <a:rPr lang="zh-CN" altLang="en-US" b="1" dirty="0">
                <a:solidFill>
                  <a:schemeClr val="folHlink"/>
                </a:solidFill>
                <a:latin typeface="黑体" panose="02010609060101010101" pitchFamily="2" charset="-122"/>
                <a:ea typeface="黑体" panose="02010609060101010101" pitchFamily="2" charset="-122"/>
              </a:rPr>
              <a:t>执行指令</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微操作控制部件接收到来自</a:t>
            </a:r>
            <a:r>
              <a:rPr lang="en-US" altLang="zh-CN" b="1">
                <a:latin typeface="黑体" panose="02010609060101010101" pitchFamily="2" charset="-122"/>
                <a:ea typeface="黑体" panose="02010609060101010101" pitchFamily="2" charset="-122"/>
              </a:rPr>
              <a:t>ID</a:t>
            </a:r>
            <a:r>
              <a:rPr lang="zh-CN" altLang="en-US" b="1" dirty="0">
                <a:latin typeface="黑体" panose="02010609060101010101" pitchFamily="2" charset="-122"/>
                <a:ea typeface="黑体" panose="02010609060101010101" pitchFamily="2" charset="-122"/>
              </a:rPr>
              <a:t>的译码信号“相加寄存器操作数和存储器操作数”，在此机器周期内要完成存储器读操作和加法操作。先从1</a:t>
            </a:r>
            <a:r>
              <a:rPr lang="en-US" altLang="zh-CN" b="1">
                <a:latin typeface="黑体" panose="02010609060101010101" pitchFamily="2" charset="-122"/>
                <a:ea typeface="黑体" panose="02010609060101010101" pitchFamily="2" charset="-122"/>
              </a:rPr>
              <a:t>FD41H</a:t>
            </a:r>
            <a:r>
              <a:rPr lang="zh-CN" altLang="en-US" b="1" dirty="0">
                <a:latin typeface="黑体" panose="02010609060101010101" pitchFamily="2" charset="-122"/>
                <a:ea typeface="黑体" panose="02010609060101010101" pitchFamily="2" charset="-122"/>
              </a:rPr>
              <a:t>存储单元中取出</a:t>
            </a:r>
            <a:r>
              <a:rPr lang="en-US" altLang="zh-CN" b="1">
                <a:latin typeface="黑体" panose="02010609060101010101" pitchFamily="2" charset="-122"/>
                <a:ea typeface="黑体" panose="02010609060101010101" pitchFamily="2" charset="-122"/>
              </a:rPr>
              <a:t>Y</a:t>
            </a:r>
            <a:r>
              <a:rPr lang="zh-CN" altLang="en-US" b="1" dirty="0">
                <a:latin typeface="黑体" panose="02010609060101010101" pitchFamily="2" charset="-122"/>
                <a:ea typeface="黑体" panose="02010609060101010101" pitchFamily="2" charset="-122"/>
              </a:rPr>
              <a:t>的值5送到运算器输入端，运算器执行加法运算3+5，得出和8送入</a:t>
            </a:r>
            <a:r>
              <a:rPr lang="en-US" altLang="zh-CN" b="1">
                <a:latin typeface="黑体" panose="02010609060101010101" pitchFamily="2" charset="-122"/>
                <a:ea typeface="黑体" panose="02010609060101010101" pitchFamily="2" charset="-122"/>
              </a:rPr>
              <a:t>AL</a:t>
            </a:r>
            <a:r>
              <a:rPr lang="zh-CN" altLang="en-US" b="1" dirty="0">
                <a:latin typeface="黑体" panose="02010609060101010101" pitchFamily="2" charset="-122"/>
                <a:ea typeface="黑体" panose="02010609060101010101" pitchFamily="2" charset="-122"/>
              </a:rPr>
              <a:t>中。第二条指令执行完毕，故转入执行第三条指令。 </a:t>
            </a:r>
            <a:endParaRPr lang="zh-CN" altLang="en-US" b="1" dirty="0">
              <a:solidFill>
                <a:schemeClr val="folHlink"/>
              </a:solidFill>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endParaRPr lang="zh-CN" altLang="en-US" b="1" dirty="0">
              <a:solidFill>
                <a:schemeClr val="folHlink"/>
              </a:solidFill>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r>
              <a:rPr lang="zh-CN" altLang="en-US" b="1" dirty="0">
                <a:solidFill>
                  <a:schemeClr val="folHlink"/>
                </a:solidFill>
                <a:latin typeface="黑体" panose="02010609060101010101" pitchFamily="2" charset="-122"/>
                <a:ea typeface="黑体" panose="02010609060101010101" pitchFamily="2" charset="-122"/>
              </a:rPr>
              <a:t>         </a:t>
            </a:r>
          </a:p>
        </p:txBody>
      </p:sp>
    </p:spTree>
  </p:cSld>
  <p:clrMapOvr>
    <a:masterClrMapping/>
  </p:clrMapOvr>
  <p:transition spd="med">
    <p:zoom/>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文本框 770049"/>
          <p:cNvSpPr txBox="1"/>
          <p:nvPr/>
        </p:nvSpPr>
        <p:spPr>
          <a:xfrm>
            <a:off x="1371600" y="717550"/>
            <a:ext cx="7162800" cy="4940300"/>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第三条指令与第一条指令相似，完成的都是数据传送，但传送的方向不同，完成的是存储器写操作，即将</a:t>
            </a:r>
            <a:r>
              <a:rPr lang="en-US" altLang="zh-CN" b="1">
                <a:latin typeface="黑体" panose="02010609060101010101" pitchFamily="2" charset="-122"/>
                <a:ea typeface="黑体" panose="02010609060101010101" pitchFamily="2" charset="-122"/>
              </a:rPr>
              <a:t>AL</a:t>
            </a:r>
            <a:r>
              <a:rPr lang="zh-CN" altLang="en-US" b="1" dirty="0">
                <a:latin typeface="黑体" panose="02010609060101010101" pitchFamily="2" charset="-122"/>
                <a:ea typeface="黑体" panose="02010609060101010101" pitchFamily="2" charset="-122"/>
              </a:rPr>
              <a:t>的内容传送（写）到</a:t>
            </a:r>
            <a:r>
              <a:rPr lang="en-US" altLang="zh-CN" b="1">
                <a:latin typeface="黑体" panose="02010609060101010101" pitchFamily="2" charset="-122"/>
                <a:ea typeface="黑体" panose="02010609060101010101" pitchFamily="2" charset="-122"/>
              </a:rPr>
              <a:t>SUM</a:t>
            </a:r>
            <a:r>
              <a:rPr lang="zh-CN" altLang="en-US" b="1" dirty="0">
                <a:latin typeface="黑体" panose="02010609060101010101" pitchFamily="2" charset="-122"/>
                <a:ea typeface="黑体" panose="02010609060101010101" pitchFamily="2" charset="-122"/>
              </a:rPr>
              <a:t>的存储单元之中（1</a:t>
            </a:r>
            <a:r>
              <a:rPr lang="en-US" altLang="zh-CN" b="1">
                <a:latin typeface="黑体" panose="02010609060101010101" pitchFamily="2" charset="-122"/>
                <a:ea typeface="黑体" panose="02010609060101010101" pitchFamily="2" charset="-122"/>
              </a:rPr>
              <a:t>FD42H</a:t>
            </a:r>
            <a:r>
              <a:rPr lang="zh-CN" altLang="en-US" b="1" dirty="0">
                <a:latin typeface="黑体" panose="02010609060101010101" pitchFamily="2" charset="-122"/>
                <a:ea typeface="黑体" panose="02010609060101010101" pitchFamily="2" charset="-122"/>
              </a:rPr>
              <a:t>号单元）。</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第四条指令是停机指令，可在取指令机器周期内完成。</a:t>
            </a:r>
          </a:p>
          <a:p>
            <a:pPr algn="just">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综上所述，我们对计算机的自动工作原理作如下概括：</a:t>
            </a:r>
            <a:r>
              <a:rPr lang="zh-CN" altLang="en-US" sz="2800" b="1" dirty="0">
                <a:solidFill>
                  <a:srgbClr val="F51A15"/>
                </a:solidFill>
                <a:latin typeface="黑体" panose="02010609060101010101" pitchFamily="2" charset="-122"/>
                <a:ea typeface="黑体" panose="02010609060101010101" pitchFamily="2" charset="-122"/>
              </a:rPr>
              <a:t>从计算机程序员的角度看，计算机自动工作过程是执行预先编写好的程序的过程，而执行程序的过程就是周而复始地完成取指令、分析指令和执行指令的过程。</a:t>
            </a:r>
            <a:r>
              <a:rPr lang="zh-CN" altLang="en-US" b="1" dirty="0">
                <a:solidFill>
                  <a:srgbClr val="F51A15"/>
                </a:solidFill>
                <a:latin typeface="宋体" panose="02010600030101010101" pitchFamily="2" charset="-122"/>
                <a:ea typeface="宋体" panose="02010600030101010101" pitchFamily="2" charset="-122"/>
              </a:rPr>
              <a:t> </a:t>
            </a:r>
            <a:r>
              <a:rPr lang="zh-CN" altLang="en-US" b="1" dirty="0">
                <a:solidFill>
                  <a:srgbClr val="F51A15"/>
                </a:solidFill>
                <a:latin typeface="黑体" panose="02010609060101010101" pitchFamily="2" charset="-122"/>
                <a:ea typeface="黑体" panose="02010609060101010101" pitchFamily="2" charset="-122"/>
              </a:rPr>
              <a:t>         </a:t>
            </a:r>
          </a:p>
        </p:txBody>
      </p:sp>
      <p:grpSp>
        <p:nvGrpSpPr>
          <p:cNvPr id="770051" name="组合 770050"/>
          <p:cNvGrpSpPr/>
          <p:nvPr/>
        </p:nvGrpSpPr>
        <p:grpSpPr>
          <a:xfrm>
            <a:off x="6858000" y="5486400"/>
            <a:ext cx="1371600" cy="1143000"/>
            <a:chOff x="1488" y="2208"/>
            <a:chExt cx="576" cy="576"/>
          </a:xfrm>
        </p:grpSpPr>
        <p:pic>
          <p:nvPicPr>
            <p:cNvPr id="770052" name="图片 770051" descr="C:\Program Files\Common Files\Microsoft Shared\Clipart\cagcat50\SY01265_.wmf"/>
            <p:cNvPicPr>
              <a:picLocks noChangeAspect="1"/>
            </p:cNvPicPr>
            <p:nvPr/>
          </p:nvPicPr>
          <p:blipFill>
            <a:blip r:embed="rId2"/>
            <a:stretch>
              <a:fillRect/>
            </a:stretch>
          </p:blipFill>
          <p:spPr>
            <a:xfrm>
              <a:off x="1488" y="2208"/>
              <a:ext cx="480" cy="576"/>
            </a:xfrm>
            <a:prstGeom prst="rect">
              <a:avLst/>
            </a:prstGeom>
            <a:noFill/>
            <a:ln w="9525">
              <a:noFill/>
            </a:ln>
          </p:spPr>
        </p:pic>
        <p:sp>
          <p:nvSpPr>
            <p:cNvPr id="770053" name="动作按钮: 自定义 770052">
              <a:hlinkClick r:id="rId3" action="ppaction://hlinksldjump"/>
            </p:cNvPr>
            <p:cNvSpPr/>
            <p:nvPr/>
          </p:nvSpPr>
          <p:spPr>
            <a:xfrm>
              <a:off x="1632" y="2304"/>
              <a:ext cx="432" cy="192"/>
            </a:xfrm>
            <a:prstGeom prst="actionButtonBlank">
              <a:avLst/>
            </a:prstGeom>
            <a:solidFill>
              <a:srgbClr val="33CCCC"/>
            </a:solidFill>
            <a:ln w="12700" cap="sq" cmpd="sng">
              <a:solidFill>
                <a:srgbClr val="FF0000"/>
              </a:solidFill>
              <a:prstDash val="solid"/>
              <a:miter/>
              <a:headEnd type="none" w="sm" len="sm"/>
              <a:tailEnd type="none" w="sm" len="sm"/>
            </a:ln>
          </p:spPr>
          <p:txBody>
            <a:bodyPr wrap="none" anchor="ctr"/>
            <a:lstStyle/>
            <a:p>
              <a:r>
                <a:rPr lang="zh-CN" altLang="en-US" b="1" dirty="0">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hlinkClick r:id="rId4" action="ppaction://hlinksldjump"/>
                </a:rPr>
                <a:t>返回</a:t>
              </a:r>
              <a:endParaRPr lang="zh-CN" altLang="en-US" b="1">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endParaRPr>
            </a:p>
          </p:txBody>
        </p:sp>
      </p:grpSp>
    </p:spTree>
  </p:cSld>
  <p:clrMapOvr>
    <a:masterClrMapping/>
  </p:clrMapOvr>
  <p:transition spd="med">
    <p:zoom/>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标题 771073"/>
          <p:cNvSpPr>
            <a:spLocks noGrp="1"/>
          </p:cNvSpPr>
          <p:nvPr>
            <p:ph type="title"/>
          </p:nvPr>
        </p:nvSpPr>
        <p:spPr>
          <a:xfrm>
            <a:off x="1066800" y="914400"/>
            <a:ext cx="7315200" cy="838200"/>
          </a:xfrm>
          <a:ln/>
        </p:spPr>
        <p:txBody>
          <a:bodyPr lIns="92075" tIns="46038" rIns="92075" bIns="46038" anchor="ctr"/>
          <a:lstStyle/>
          <a:p>
            <a:r>
              <a:rPr lang="zh-CN" altLang="en-US" sz="3600" b="1" dirty="0">
                <a:latin typeface="黑体" panose="02010609060101010101" pitchFamily="2" charset="-122"/>
                <a:ea typeface="黑体" panose="02010609060101010101" pitchFamily="2" charset="-122"/>
              </a:rPr>
              <a:t>1.6  程序设计基础</a:t>
            </a:r>
            <a:endParaRPr lang="en-US" altLang="zh-CN" sz="3600">
              <a:latin typeface="黑体" panose="02010609060101010101" pitchFamily="2" charset="-122"/>
              <a:ea typeface="黑体" panose="02010609060101010101" pitchFamily="2" charset="-122"/>
            </a:endParaRPr>
          </a:p>
        </p:txBody>
      </p:sp>
      <p:sp>
        <p:nvSpPr>
          <p:cNvPr id="771075" name="文本占位符 771074"/>
          <p:cNvSpPr>
            <a:spLocks noGrp="1"/>
          </p:cNvSpPr>
          <p:nvPr>
            <p:ph type="body" idx="1"/>
          </p:nvPr>
        </p:nvSpPr>
        <p:spPr>
          <a:xfrm>
            <a:off x="1981200" y="2362200"/>
            <a:ext cx="7696200" cy="3765550"/>
          </a:xfrm>
          <a:ln/>
        </p:spPr>
        <p:txBody>
          <a:bodyPr/>
          <a:lstStyle/>
          <a:p>
            <a:r>
              <a:rPr lang="zh-CN" altLang="en-US" b="1" dirty="0">
                <a:latin typeface="黑体" panose="02010609060101010101" pitchFamily="2" charset="-122"/>
                <a:ea typeface="黑体" panose="02010609060101010101" pitchFamily="2" charset="-122"/>
                <a:hlinkClick r:id="rId2" action="ppaction://hlinksldjump"/>
              </a:rPr>
              <a:t>1.6.1</a:t>
            </a:r>
            <a:r>
              <a:rPr lang="zh-CN" altLang="en-US" b="1" dirty="0">
                <a:hlinkClick r:id="rId2" action="ppaction://hlinksldjump"/>
              </a:rPr>
              <a:t>    </a:t>
            </a:r>
            <a:r>
              <a:rPr lang="zh-CN" altLang="en-US" b="1" dirty="0">
                <a:ea typeface="黑体" panose="02010609060101010101" pitchFamily="2" charset="-122"/>
                <a:hlinkClick r:id="rId2" action="ppaction://hlinksldjump"/>
              </a:rPr>
              <a:t>程序设计的概念</a:t>
            </a:r>
            <a:endParaRPr lang="zh-CN" altLang="en-US" b="1">
              <a:ea typeface="黑体" panose="02010609060101010101" pitchFamily="2" charset="-122"/>
            </a:endParaRPr>
          </a:p>
          <a:p>
            <a:r>
              <a:rPr lang="zh-CN" altLang="en-US" b="1" dirty="0">
                <a:latin typeface="黑体" panose="02010609060101010101" pitchFamily="2" charset="-122"/>
                <a:ea typeface="黑体" panose="02010609060101010101" pitchFamily="2" charset="-122"/>
                <a:hlinkClick r:id="rId3" action="ppaction://hlinksldjump"/>
              </a:rPr>
              <a:t>1.6.2  程序设计语言</a:t>
            </a:r>
            <a:endParaRPr lang="zh-CN" altLang="en-US" b="1">
              <a:latin typeface="黑体" panose="02010609060101010101" pitchFamily="2" charset="-122"/>
              <a:ea typeface="黑体" panose="02010609060101010101" pitchFamily="2" charset="-122"/>
            </a:endParaRPr>
          </a:p>
          <a:p>
            <a:r>
              <a:rPr lang="zh-CN" altLang="en-US" b="1" dirty="0">
                <a:latin typeface="黑体" panose="02010609060101010101" pitchFamily="2" charset="-122"/>
                <a:ea typeface="黑体" panose="02010609060101010101" pitchFamily="2" charset="-122"/>
                <a:hlinkClick r:id="rId4" action="ppaction://hlinksldjump"/>
              </a:rPr>
              <a:t>1.6.3  算法与数据结构</a:t>
            </a:r>
            <a:endParaRPr lang="zh-CN" altLang="en-US" b="1" dirty="0">
              <a:latin typeface="黑体" panose="02010609060101010101" pitchFamily="2" charset="-122"/>
              <a:ea typeface="黑体" panose="02010609060101010101" pitchFamily="2" charset="-122"/>
            </a:endParaRPr>
          </a:p>
          <a:p>
            <a:pPr>
              <a:buNone/>
            </a:pPr>
            <a:endParaRPr lang="zh-CN" altLang="en-US" b="1" dirty="0">
              <a:latin typeface="黑体" panose="02010609060101010101" pitchFamily="2" charset="-122"/>
              <a:ea typeface="黑体" panose="02010609060101010101" pitchFamily="2" charset="-122"/>
            </a:endParaRPr>
          </a:p>
          <a:p>
            <a:pPr>
              <a:buNone/>
            </a:pPr>
            <a:r>
              <a:rPr lang="zh-CN" altLang="en-US" b="1" dirty="0">
                <a:latin typeface="黑体" panose="02010609060101010101" pitchFamily="2" charset="-122"/>
                <a:ea typeface="黑体" panose="02010609060101010101" pitchFamily="2" charset="-122"/>
              </a:rPr>
              <a:t>　</a:t>
            </a:r>
          </a:p>
          <a:p>
            <a:pPr>
              <a:buNone/>
            </a:pPr>
            <a:endParaRPr lang="zh-CN" altLang="en-US" b="1" dirty="0">
              <a:latin typeface="黑体" panose="02010609060101010101" pitchFamily="2" charset="-122"/>
              <a:ea typeface="黑体" panose="02010609060101010101" pitchFamily="2" charset="-122"/>
            </a:endParaRPr>
          </a:p>
          <a:p>
            <a:pPr>
              <a:buNone/>
            </a:pPr>
            <a:endParaRPr lang="zh-CN" altLang="en-US" dirty="0">
              <a:latin typeface="黑体" panose="02010609060101010101" pitchFamily="2" charset="-122"/>
              <a:ea typeface="黑体" panose="02010609060101010101" pitchFamily="2" charset="-122"/>
            </a:endParaRPr>
          </a:p>
          <a:p>
            <a:pPr>
              <a:buNone/>
            </a:pPr>
            <a:endParaRPr lang="zh-CN" altLang="en-US" dirty="0">
              <a:latin typeface="黑体" panose="02010609060101010101" pitchFamily="2" charset="-122"/>
              <a:ea typeface="黑体" panose="02010609060101010101" pitchFamily="2" charset="-122"/>
            </a:endParaRPr>
          </a:p>
          <a:p>
            <a:endParaRPr lang="en-US" altLang="zh-CN" dirty="0">
              <a:ea typeface="黑体" panose="02010609060101010101" pitchFamily="2" charset="-122"/>
            </a:endParaRPr>
          </a:p>
          <a:p>
            <a:endParaRPr lang="en-US" altLang="zh-CN" dirty="0">
              <a:ea typeface="黑体" panose="02010609060101010101" pitchFamily="2" charset="-122"/>
            </a:endParaRPr>
          </a:p>
          <a:p>
            <a:pPr>
              <a:buNone/>
            </a:pPr>
            <a:endParaRPr lang="zh-CN" altLang="en-US" sz="3600">
              <a:latin typeface="黑体" panose="02010609060101010101" pitchFamily="2" charset="-122"/>
              <a:ea typeface="黑体" panose="02010609060101010101" pitchFamily="2" charset="-122"/>
            </a:endParaRPr>
          </a:p>
        </p:txBody>
      </p:sp>
      <p:grpSp>
        <p:nvGrpSpPr>
          <p:cNvPr id="771076" name="组合 771075"/>
          <p:cNvGrpSpPr/>
          <p:nvPr/>
        </p:nvGrpSpPr>
        <p:grpSpPr>
          <a:xfrm>
            <a:off x="5791200" y="4724400"/>
            <a:ext cx="1066800" cy="1143000"/>
            <a:chOff x="1488" y="2208"/>
            <a:chExt cx="576" cy="576"/>
          </a:xfrm>
        </p:grpSpPr>
        <p:pic>
          <p:nvPicPr>
            <p:cNvPr id="771077" name="图片 771076" descr="C:\Program Files\Common Files\Microsoft Shared\Clipart\cagcat50\SY01265_.wmf"/>
            <p:cNvPicPr>
              <a:picLocks noChangeAspect="1"/>
            </p:cNvPicPr>
            <p:nvPr/>
          </p:nvPicPr>
          <p:blipFill>
            <a:blip r:embed="rId5"/>
            <a:stretch>
              <a:fillRect/>
            </a:stretch>
          </p:blipFill>
          <p:spPr>
            <a:xfrm>
              <a:off x="1488" y="2208"/>
              <a:ext cx="480" cy="576"/>
            </a:xfrm>
            <a:prstGeom prst="rect">
              <a:avLst/>
            </a:prstGeom>
            <a:noFill/>
            <a:ln w="9525">
              <a:noFill/>
            </a:ln>
          </p:spPr>
        </p:pic>
        <p:sp>
          <p:nvSpPr>
            <p:cNvPr id="771078" name="动作按钮: 自定义 771077">
              <a:hlinkClick r:id="rId6" action="ppaction://hlinksldjump"/>
            </p:cNvPr>
            <p:cNvSpPr/>
            <p:nvPr/>
          </p:nvSpPr>
          <p:spPr>
            <a:xfrm>
              <a:off x="1632" y="2304"/>
              <a:ext cx="432" cy="192"/>
            </a:xfrm>
            <a:prstGeom prst="actionButtonBlank">
              <a:avLst/>
            </a:prstGeom>
            <a:solidFill>
              <a:srgbClr val="33CCCC"/>
            </a:solidFill>
            <a:ln w="12700" cap="sq" cmpd="sng">
              <a:solidFill>
                <a:srgbClr val="FF0000"/>
              </a:solidFill>
              <a:prstDash val="solid"/>
              <a:miter/>
              <a:headEnd type="none" w="sm" len="sm"/>
              <a:tailEnd type="none" w="sm" len="sm"/>
            </a:ln>
          </p:spPr>
          <p:txBody>
            <a:bodyPr wrap="none" anchor="ctr"/>
            <a:lstStyle/>
            <a:p>
              <a:r>
                <a:rPr lang="zh-CN" altLang="en-US" b="1" dirty="0">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hlinkClick r:id="rId6" action="ppaction://hlinksldjump"/>
                </a:rPr>
                <a:t>返回</a:t>
              </a:r>
              <a:endParaRPr lang="zh-CN" altLang="en-US" b="1">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endParaRPr>
            </a:p>
          </p:txBody>
        </p:sp>
      </p:grpSp>
    </p:spTree>
  </p:cSld>
  <p:clrMapOvr>
    <a:masterClrMapping/>
  </p:clrMapOvr>
  <p:transition spd="med">
    <p:zoom/>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矩形 772097"/>
          <p:cNvSpPr/>
          <p:nvPr/>
        </p:nvSpPr>
        <p:spPr>
          <a:xfrm>
            <a:off x="1600200" y="563563"/>
            <a:ext cx="7162800" cy="579437"/>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sz="3200" b="1" dirty="0">
                <a:solidFill>
                  <a:schemeClr val="tx2"/>
                </a:solidFill>
                <a:latin typeface="黑体" panose="02010609060101010101" pitchFamily="2" charset="-122"/>
                <a:ea typeface="黑体" panose="02010609060101010101" pitchFamily="2" charset="-122"/>
              </a:rPr>
              <a:t> 1.6.1   程序设计的概念</a:t>
            </a:r>
            <a:endParaRPr lang="en-US" altLang="zh-CN" sz="3200" b="1" dirty="0">
              <a:solidFill>
                <a:schemeClr val="tx2"/>
              </a:solidFill>
              <a:latin typeface="黑体" panose="02010609060101010101" pitchFamily="2" charset="-122"/>
              <a:ea typeface="黑体" panose="02010609060101010101" pitchFamily="2" charset="-122"/>
            </a:endParaRPr>
          </a:p>
        </p:txBody>
      </p:sp>
      <p:sp>
        <p:nvSpPr>
          <p:cNvPr id="772099" name="矩形 772098"/>
          <p:cNvSpPr/>
          <p:nvPr/>
        </p:nvSpPr>
        <p:spPr>
          <a:xfrm>
            <a:off x="1447800" y="1730375"/>
            <a:ext cx="7086600" cy="4140200"/>
          </a:xfrm>
          <a:prstGeom prst="rect">
            <a:avLst/>
          </a:prstGeom>
          <a:noFill/>
          <a:ln w="9525">
            <a:noFill/>
          </a:ln>
        </p:spPr>
        <p:txBody>
          <a:bodyPr tIns="25392" bIns="25392">
            <a:spAutoFit/>
          </a:bodyPr>
          <a:lstStyle/>
          <a:p>
            <a:pPr algn="just"/>
            <a:r>
              <a:rPr lang="zh-CN" altLang="en-US" b="1"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程序设计是软件开发过程中的一个重要环节，程序设计是计算机科学与技术专业学生的基本功，这个专业的学生将来大部分要从事程序设计工作，因此，必须掌握程序设计的基本要领，才能成为优秀的设计人员。</a:t>
            </a:r>
          </a:p>
          <a:p>
            <a:pPr algn="just"/>
            <a:r>
              <a:rPr lang="zh-CN" altLang="en-US" b="1" dirty="0">
                <a:solidFill>
                  <a:srgbClr val="CC00CC"/>
                </a:solidFill>
                <a:latin typeface="黑体" panose="02010609060101010101" pitchFamily="2" charset="-122"/>
                <a:ea typeface="黑体" panose="02010609060101010101" pitchFamily="2" charset="-122"/>
              </a:rPr>
              <a:t>1．什么是程序设计</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利用计算机解决问题，首先要按照人们的意愿，借助计算机语言，将解决问题的方法、公式、步骤等编写成程序，然后将程序输入到计算机中，由计算机执行这个程序，这个设计和书写程序的整个过程就是程序设计。</a:t>
            </a:r>
          </a:p>
        </p:txBody>
      </p:sp>
    </p:spTree>
  </p:cSld>
  <p:clrMapOvr>
    <a:masterClrMapping/>
  </p:clrMapOvr>
  <p:transition spd="med">
    <p:zoom/>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文本框 773121"/>
          <p:cNvSpPr txBox="1"/>
          <p:nvPr/>
        </p:nvSpPr>
        <p:spPr>
          <a:xfrm>
            <a:off x="1371600" y="533400"/>
            <a:ext cx="7162800" cy="5715000"/>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r>
              <a:rPr lang="zh-CN" altLang="en-US" b="1" dirty="0">
                <a:solidFill>
                  <a:srgbClr val="F51A15"/>
                </a:solidFill>
                <a:latin typeface="黑体" panose="02010609060101010101" pitchFamily="2" charset="-122"/>
                <a:ea typeface="黑体" panose="02010609060101010101" pitchFamily="2" charset="-122"/>
              </a:rPr>
              <a:t>程序设计</a:t>
            </a:r>
            <a:r>
              <a:rPr lang="zh-CN" altLang="en-US" b="1" dirty="0">
                <a:latin typeface="黑体" panose="02010609060101010101" pitchFamily="2" charset="-122"/>
                <a:ea typeface="黑体" panose="02010609060101010101" pitchFamily="2" charset="-122"/>
              </a:rPr>
              <a:t>是根据给出的具体任务，编制一个能正确完成该任务的计算机程序。</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F51A15"/>
                </a:solidFill>
                <a:latin typeface="黑体" panose="02010609060101010101" pitchFamily="2" charset="-122"/>
                <a:ea typeface="黑体" panose="02010609060101010101" pitchFamily="2" charset="-122"/>
              </a:rPr>
              <a:t>计算机程序</a:t>
            </a:r>
            <a:r>
              <a:rPr lang="zh-CN" altLang="en-US" b="1" dirty="0">
                <a:latin typeface="黑体" panose="02010609060101010101" pitchFamily="2" charset="-122"/>
                <a:ea typeface="黑体" panose="02010609060101010101" pitchFamily="2" charset="-122"/>
              </a:rPr>
              <a:t>是有序指令的集合或者是具有一定结构的语句的集合。它能被计算机执行。</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为了能很好地完成给定的任务，程序设计过程大致需要三步：①</a:t>
            </a:r>
            <a:r>
              <a:rPr lang="zh-CN" altLang="en-US" b="1" dirty="0">
                <a:solidFill>
                  <a:srgbClr val="3333CC"/>
                </a:solidFill>
                <a:latin typeface="黑体" panose="02010609060101010101" pitchFamily="2" charset="-122"/>
                <a:ea typeface="黑体" panose="02010609060101010101" pitchFamily="2" charset="-122"/>
              </a:rPr>
              <a:t>确定算法与数据结构</a:t>
            </a:r>
            <a:r>
              <a:rPr lang="zh-CN" altLang="en-US" b="1" dirty="0">
                <a:latin typeface="黑体" panose="02010609060101010101" pitchFamily="2" charset="-122"/>
                <a:ea typeface="黑体" panose="02010609060101010101" pitchFamily="2" charset="-122"/>
              </a:rPr>
              <a:t>；</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②</a:t>
            </a:r>
            <a:r>
              <a:rPr lang="zh-CN" altLang="en-US" b="1" dirty="0">
                <a:solidFill>
                  <a:srgbClr val="3333CC"/>
                </a:solidFill>
                <a:latin typeface="黑体" panose="02010609060101010101" pitchFamily="2" charset="-122"/>
                <a:ea typeface="黑体" panose="02010609060101010101" pitchFamily="2" charset="-122"/>
              </a:rPr>
              <a:t>用流程图表示程序的思想</a:t>
            </a:r>
            <a:r>
              <a:rPr lang="zh-CN" altLang="en-US" b="1" dirty="0">
                <a:latin typeface="黑体" panose="02010609060101010101" pitchFamily="2" charset="-122"/>
                <a:ea typeface="黑体" panose="02010609060101010101" pitchFamily="2" charset="-122"/>
              </a:rPr>
              <a:t>；</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③</a:t>
            </a:r>
            <a:r>
              <a:rPr lang="zh-CN" altLang="en-US" b="1" dirty="0">
                <a:solidFill>
                  <a:srgbClr val="3333CC"/>
                </a:solidFill>
                <a:latin typeface="黑体" panose="02010609060101010101" pitchFamily="2" charset="-122"/>
                <a:ea typeface="黑体" panose="02010609060101010101" pitchFamily="2" charset="-122"/>
              </a:rPr>
              <a:t>用程序设计语言编制计算机程序</a:t>
            </a:r>
            <a:r>
              <a:rPr lang="zh-CN" altLang="en-US" b="1" dirty="0">
                <a:latin typeface="黑体" panose="02010609060101010101" pitchFamily="2" charset="-122"/>
                <a:ea typeface="黑体" panose="02010609060101010101" pitchFamily="2" charset="-122"/>
              </a:rPr>
              <a:t>。</a:t>
            </a:r>
          </a:p>
          <a:p>
            <a:pPr algn="just">
              <a:spcBef>
                <a:spcPct val="20000"/>
              </a:spcBef>
              <a:buClr>
                <a:srgbClr val="A50021"/>
              </a:buClr>
              <a:buSzPct val="75000"/>
              <a:buFont typeface="Wingdings" panose="05000000000000000000" pitchFamily="2" charset="2"/>
            </a:pPr>
            <a:r>
              <a:rPr lang="zh-CN" altLang="en-US" b="1" dirty="0">
                <a:solidFill>
                  <a:srgbClr val="CC00CC"/>
                </a:solidFill>
                <a:latin typeface="黑体" panose="02010609060101010101" pitchFamily="2" charset="-122"/>
                <a:ea typeface="黑体" panose="02010609060101010101" pitchFamily="2" charset="-122"/>
              </a:rPr>
              <a:t>2．程序设计方法</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目前程序设计方法主要有结构化程序设计和面向对象程序设计。</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F51A15"/>
                </a:solidFill>
                <a:latin typeface="黑体" panose="02010609060101010101" pitchFamily="2" charset="-122"/>
                <a:ea typeface="黑体" panose="02010609060101010101" pitchFamily="2" charset="-122"/>
              </a:rPr>
              <a:t>结构化程序设计</a:t>
            </a:r>
            <a:r>
              <a:rPr lang="zh-CN" altLang="en-US" b="1" dirty="0">
                <a:latin typeface="黑体" panose="02010609060101010101" pitchFamily="2" charset="-122"/>
                <a:ea typeface="黑体" panose="02010609060101010101" pitchFamily="2" charset="-122"/>
              </a:rPr>
              <a:t>是由荷兰学者</a:t>
            </a:r>
            <a:r>
              <a:rPr lang="en-US" altLang="zh-CN" b="1" err="1">
                <a:latin typeface="黑体" panose="02010609060101010101" pitchFamily="2" charset="-122"/>
                <a:ea typeface="黑体" panose="02010609060101010101" pitchFamily="2" charset="-122"/>
              </a:rPr>
              <a:t>Dijkstra</a:t>
            </a:r>
            <a:r>
              <a:rPr lang="zh-CN" altLang="en-US" b="1" dirty="0">
                <a:latin typeface="黑体" panose="02010609060101010101" pitchFamily="2" charset="-122"/>
                <a:ea typeface="黑体" panose="02010609060101010101" pitchFamily="2" charset="-122"/>
              </a:rPr>
              <a:t>在20世纪70年代提出的，其</a:t>
            </a:r>
            <a:r>
              <a:rPr lang="zh-CN" altLang="en-US" b="1" dirty="0">
                <a:solidFill>
                  <a:schemeClr val="folHlink"/>
                </a:solidFill>
                <a:latin typeface="黑体" panose="02010609060101010101" pitchFamily="2" charset="-122"/>
                <a:ea typeface="黑体" panose="02010609060101010101" pitchFamily="2" charset="-122"/>
              </a:rPr>
              <a:t>主要思想是自顶向下、逐步求精、模块编程</a:t>
            </a:r>
            <a:r>
              <a:rPr lang="zh-CN" altLang="en-US" b="1" dirty="0">
                <a:latin typeface="黑体" panose="02010609060101010101" pitchFamily="2" charset="-122"/>
                <a:ea typeface="黑体" panose="02010609060101010101" pitchFamily="2" charset="-122"/>
              </a:rPr>
              <a:t>。</a:t>
            </a:r>
            <a:endParaRPr lang="zh-CN" altLang="en-US" b="1" dirty="0">
              <a:solidFill>
                <a:schemeClr val="folHlink"/>
              </a:solidFill>
              <a:latin typeface="黑体" panose="02010609060101010101" pitchFamily="2" charset="-122"/>
              <a:ea typeface="黑体" panose="02010609060101010101" pitchFamily="2" charset="-122"/>
            </a:endParaRPr>
          </a:p>
        </p:txBody>
      </p:sp>
    </p:spTree>
  </p:cSld>
  <p:clrMapOvr>
    <a:masterClrMapping/>
  </p:clrMapOvr>
  <p:transition spd="med">
    <p:zoom/>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文本框 774145"/>
          <p:cNvSpPr txBox="1"/>
          <p:nvPr/>
        </p:nvSpPr>
        <p:spPr>
          <a:xfrm>
            <a:off x="1371600" y="228600"/>
            <a:ext cx="7162800" cy="4327525"/>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结构化程序设计采用自顶向下逐步求精的设计方法就是先设计顶层，然后步步深入，逐层细分，逐步求精，直到整个问题可用程序设计语言明确地描述出来为止。</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结构化程序设计采用单入口单出口的控制结构，即：程序由</a:t>
            </a:r>
            <a:r>
              <a:rPr lang="zh-CN" altLang="en-US" b="1" dirty="0">
                <a:solidFill>
                  <a:srgbClr val="CC00CC"/>
                </a:solidFill>
                <a:latin typeface="黑体" panose="02010609060101010101" pitchFamily="2" charset="-122"/>
                <a:ea typeface="黑体" panose="02010609060101010101" pitchFamily="2" charset="-122"/>
              </a:rPr>
              <a:t>顺序、选择、循环</a:t>
            </a:r>
            <a:r>
              <a:rPr lang="zh-CN" altLang="en-US" b="1" dirty="0">
                <a:latin typeface="黑体" panose="02010609060101010101" pitchFamily="2" charset="-122"/>
                <a:ea typeface="黑体" panose="02010609060101010101" pitchFamily="2" charset="-122"/>
              </a:rPr>
              <a:t>三种基本控制结构组成。任何一个算法都可以用这三种基本结构实现，任何复杂的程序都可以分解为由三种基本结构组成。3种基本结构如下图所示。</a:t>
            </a:r>
          </a:p>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cs typeface="Times New Roman" panose="02020603050405020304" charset="0"/>
              </a:rPr>
              <a:t> </a:t>
            </a: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Times New Roman" panose="02020603050405020304" charset="0"/>
            </a:endParaRPr>
          </a:p>
        </p:txBody>
      </p:sp>
      <p:pic>
        <p:nvPicPr>
          <p:cNvPr id="774147" name="图片 774146" descr="H:\计算机导论电子教案\计算机科学技术导论电子教案\4.bmp"/>
          <p:cNvPicPr>
            <a:picLocks noChangeAspect="1"/>
          </p:cNvPicPr>
          <p:nvPr/>
        </p:nvPicPr>
        <p:blipFill>
          <a:blip r:embed="rId2"/>
          <a:stretch>
            <a:fillRect/>
          </a:stretch>
        </p:blipFill>
        <p:spPr>
          <a:xfrm>
            <a:off x="1676400" y="3733800"/>
            <a:ext cx="6629400" cy="2895600"/>
          </a:xfrm>
          <a:prstGeom prst="rect">
            <a:avLst/>
          </a:prstGeom>
          <a:noFill/>
          <a:ln w="9525">
            <a:noFill/>
          </a:ln>
        </p:spPr>
      </p:pic>
    </p:spTree>
  </p:cSld>
  <p:clrMapOvr>
    <a:masterClrMapping/>
  </p:clrMapOvr>
  <p:transition spd="med">
    <p:zoom/>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文本框 775169"/>
          <p:cNvSpPr txBox="1"/>
          <p:nvPr/>
        </p:nvSpPr>
        <p:spPr>
          <a:xfrm>
            <a:off x="1295400" y="476250"/>
            <a:ext cx="7315200" cy="5788025"/>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结构化程序设计使得程序结构清晰，可读性好，在出现问题时，便于查错，易于修改，提高了程序设计的质量。但随着软件规模和复杂性的增长，这种方法越来越不能适应庞大、复杂软件的开发，暴露出许多缺点，面向对象程序设计方法正是在这种背景下诞生的。</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F51A15"/>
                </a:solidFill>
                <a:latin typeface="黑体" panose="02010609060101010101" pitchFamily="2" charset="-122"/>
                <a:ea typeface="黑体" panose="02010609060101010101" pitchFamily="2" charset="-122"/>
              </a:rPr>
              <a:t>面向对象的程序设计</a:t>
            </a:r>
            <a:r>
              <a:rPr lang="zh-CN" altLang="en-US" b="1" dirty="0">
                <a:latin typeface="黑体" panose="02010609060101010101" pitchFamily="2" charset="-122"/>
                <a:ea typeface="黑体" panose="02010609060101010101" pitchFamily="2" charset="-122"/>
              </a:rPr>
              <a:t>（</a:t>
            </a:r>
            <a:r>
              <a:rPr lang="en-US" altLang="zh-CN" b="1">
                <a:latin typeface="黑体" panose="02010609060101010101" pitchFamily="2" charset="-122"/>
                <a:ea typeface="黑体" panose="02010609060101010101" pitchFamily="2" charset="-122"/>
              </a:rPr>
              <a:t>Object Oriented Programming ，</a:t>
            </a:r>
            <a:r>
              <a:rPr lang="zh-CN" altLang="en-US" b="1" dirty="0">
                <a:latin typeface="黑体" panose="02010609060101010101" pitchFamily="2" charset="-122"/>
                <a:ea typeface="黑体" panose="02010609060101010101" pitchFamily="2" charset="-122"/>
              </a:rPr>
              <a:t>缩写为</a:t>
            </a:r>
            <a:r>
              <a:rPr lang="en-US" altLang="zh-CN" b="1">
                <a:latin typeface="黑体" panose="02010609060101010101" pitchFamily="2" charset="-122"/>
                <a:ea typeface="黑体" panose="02010609060101010101" pitchFamily="2" charset="-122"/>
              </a:rPr>
              <a:t>OOP）</a:t>
            </a:r>
            <a:r>
              <a:rPr lang="zh-CN" altLang="en-US" b="1" dirty="0">
                <a:latin typeface="黑体" panose="02010609060101010101" pitchFamily="2" charset="-122"/>
                <a:ea typeface="黑体" panose="02010609060101010101" pitchFamily="2" charset="-122"/>
              </a:rPr>
              <a:t>是一种先进的程序设计方法，</a:t>
            </a:r>
            <a:r>
              <a:rPr lang="en-US" altLang="zh-CN" b="1">
                <a:latin typeface="黑体" panose="02010609060101010101" pitchFamily="2" charset="-122"/>
                <a:ea typeface="黑体" panose="02010609060101010101" pitchFamily="2" charset="-122"/>
              </a:rPr>
              <a:t>OOP</a:t>
            </a:r>
            <a:r>
              <a:rPr lang="zh-CN" altLang="en-US" b="1" dirty="0">
                <a:latin typeface="黑体" panose="02010609060101010101" pitchFamily="2" charset="-122"/>
                <a:ea typeface="黑体" panose="02010609060101010101" pitchFamily="2" charset="-122"/>
              </a:rPr>
              <a:t>实际上是围绕着各类事物进行程序设计的，</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en-US" altLang="zh-CN" b="1">
                <a:latin typeface="黑体" panose="02010609060101010101" pitchFamily="2" charset="-122"/>
                <a:ea typeface="黑体" panose="02010609060101010101" pitchFamily="2" charset="-122"/>
              </a:rPr>
              <a:t>OOP</a:t>
            </a:r>
            <a:r>
              <a:rPr lang="zh-CN" altLang="en-US" b="1" dirty="0">
                <a:latin typeface="黑体" panose="02010609060101010101" pitchFamily="2" charset="-122"/>
                <a:ea typeface="黑体" panose="02010609060101010101" pitchFamily="2" charset="-122"/>
              </a:rPr>
              <a:t>本质是把数据和处理数据的过程（函数）当成一个整体</a:t>
            </a:r>
            <a:r>
              <a:rPr lang="zh-CN" altLang="en-US" b="1" dirty="0">
                <a:latin typeface="Times New Roman" panose="02020603050405020304" charset="0"/>
                <a:ea typeface="黑体" panose="02010609060101010101" pitchFamily="2" charset="-122"/>
              </a:rPr>
              <a:t>—</a:t>
            </a:r>
            <a:r>
              <a:rPr lang="zh-CN" altLang="en-US" b="1" dirty="0">
                <a:latin typeface="黑体" panose="02010609060101010101" pitchFamily="2" charset="-122"/>
                <a:ea typeface="黑体" panose="02010609060101010101" pitchFamily="2" charset="-122"/>
              </a:rPr>
              <a:t> </a:t>
            </a:r>
            <a:r>
              <a:rPr lang="zh-CN" altLang="en-US" b="1" dirty="0">
                <a:solidFill>
                  <a:srgbClr val="F51A15"/>
                </a:solidFill>
                <a:latin typeface="黑体" panose="02010609060101010101" pitchFamily="2" charset="-122"/>
                <a:ea typeface="黑体" panose="02010609060101010101" pitchFamily="2" charset="-122"/>
              </a:rPr>
              <a:t>对象</a:t>
            </a:r>
            <a:r>
              <a:rPr lang="zh-CN" altLang="en-US" b="1" dirty="0">
                <a:latin typeface="黑体" panose="02010609060101010101" pitchFamily="2" charset="-122"/>
                <a:ea typeface="黑体" panose="02010609060101010101" pitchFamily="2" charset="-122"/>
              </a:rPr>
              <a:t>。一旦在程序中建立了一个对象，其他程序员可以在其他的程序中使用这个对象，完全不必重新编制繁琐复杂的代码。对象的重复使用可以大大地节省开发时间，切实地提高软件的开发效率。</a:t>
            </a: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Times New Roman" panose="02020603050405020304" charset="0"/>
            </a:endParaRPr>
          </a:p>
        </p:txBody>
      </p:sp>
    </p:spTree>
  </p:cSld>
  <p:clrMapOvr>
    <a:masterClrMapping/>
  </p:clrMapOvr>
  <p:transition spd="med">
    <p:zoom/>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文本框 776193"/>
          <p:cNvSpPr txBox="1"/>
          <p:nvPr/>
        </p:nvSpPr>
        <p:spPr>
          <a:xfrm>
            <a:off x="1295400" y="152400"/>
            <a:ext cx="7315200" cy="7467600"/>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面向对象具有三个重要特性，即</a:t>
            </a:r>
            <a:r>
              <a:rPr lang="zh-CN" altLang="en-US" b="1" dirty="0">
                <a:solidFill>
                  <a:srgbClr val="CC00CC"/>
                </a:solidFill>
                <a:latin typeface="黑体" panose="02010609060101010101" pitchFamily="2" charset="-122"/>
                <a:ea typeface="黑体" panose="02010609060101010101" pitchFamily="2" charset="-122"/>
              </a:rPr>
              <a:t>封装性</a:t>
            </a:r>
            <a:r>
              <a:rPr lang="zh-CN" altLang="en-US" b="1" dirty="0">
                <a:latin typeface="黑体" panose="02010609060101010101" pitchFamily="2" charset="-122"/>
                <a:ea typeface="黑体" panose="02010609060101010101" pitchFamily="2" charset="-122"/>
              </a:rPr>
              <a:t>、</a:t>
            </a:r>
            <a:r>
              <a:rPr lang="zh-CN" altLang="en-US" b="1" dirty="0">
                <a:solidFill>
                  <a:srgbClr val="CC00CC"/>
                </a:solidFill>
                <a:latin typeface="黑体" panose="02010609060101010101" pitchFamily="2" charset="-122"/>
                <a:ea typeface="黑体" panose="02010609060101010101" pitchFamily="2" charset="-122"/>
              </a:rPr>
              <a:t>继承性</a:t>
            </a:r>
            <a:r>
              <a:rPr lang="zh-CN" altLang="en-US" b="1" dirty="0">
                <a:latin typeface="黑体" panose="02010609060101010101" pitchFamily="2" charset="-122"/>
                <a:ea typeface="黑体" panose="02010609060101010101" pitchFamily="2" charset="-122"/>
              </a:rPr>
              <a:t>和</a:t>
            </a:r>
            <a:r>
              <a:rPr lang="zh-CN" altLang="en-US" b="1" dirty="0">
                <a:solidFill>
                  <a:srgbClr val="CC00CC"/>
                </a:solidFill>
                <a:latin typeface="黑体" panose="02010609060101010101" pitchFamily="2" charset="-122"/>
                <a:ea typeface="黑体" panose="02010609060101010101" pitchFamily="2" charset="-122"/>
              </a:rPr>
              <a:t>多态性</a:t>
            </a:r>
            <a:r>
              <a:rPr lang="zh-CN" altLang="en-US" b="1" dirty="0">
                <a:latin typeface="黑体" panose="02010609060101010101" pitchFamily="2" charset="-122"/>
                <a:ea typeface="黑体" panose="02010609060101010101" pitchFamily="2" charset="-122"/>
              </a:rPr>
              <a:t>。</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chemeClr val="folHlink"/>
                </a:solidFill>
                <a:latin typeface="黑体" panose="02010609060101010101" pitchFamily="2" charset="-122"/>
                <a:ea typeface="黑体" panose="02010609060101010101" pitchFamily="2" charset="-122"/>
              </a:rPr>
              <a:t>封装性：</a:t>
            </a:r>
            <a:r>
              <a:rPr lang="zh-CN" altLang="en-US" b="1" dirty="0">
                <a:latin typeface="黑体" panose="02010609060101010101" pitchFamily="2" charset="-122"/>
                <a:ea typeface="黑体" panose="02010609060101010101" pitchFamily="2" charset="-122"/>
              </a:rPr>
              <a:t>把数据结构同操作数据的过程组合在一</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起，把它们封装在一个类中。</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这种封装性能保护类中的数据与过程的安全，防止外界干扰和误用。</a:t>
            </a:r>
          </a:p>
          <a:p>
            <a:pPr algn="just">
              <a:spcBef>
                <a:spcPct val="20000"/>
              </a:spcBef>
              <a:buClr>
                <a:srgbClr val="A50021"/>
              </a:buClr>
              <a:buSzPct val="75000"/>
              <a:buFont typeface="Wingdings" panose="05000000000000000000" pitchFamily="2" charset="2"/>
            </a:pPr>
            <a:r>
              <a:rPr lang="en-US" altLang="zh-CN" b="1" dirty="0">
                <a:latin typeface="黑体" panose="02010609060101010101" pitchFamily="2" charset="-122"/>
                <a:ea typeface="黑体" panose="02010609060101010101" pitchFamily="2" charset="-122"/>
              </a:rPr>
              <a:t>   </a:t>
            </a:r>
            <a:r>
              <a:rPr lang="zh-CN" altLang="en-US" b="1" dirty="0">
                <a:solidFill>
                  <a:schemeClr val="folHlink"/>
                </a:solidFill>
                <a:latin typeface="黑体" panose="02010609060101010101" pitchFamily="2" charset="-122"/>
                <a:ea typeface="黑体" panose="02010609060101010101" pitchFamily="2" charset="-122"/>
              </a:rPr>
              <a:t>继承性：</a:t>
            </a:r>
            <a:r>
              <a:rPr lang="zh-CN" altLang="en-US" b="1" dirty="0">
                <a:latin typeface="黑体" panose="02010609060101010101" pitchFamily="2" charset="-122"/>
                <a:ea typeface="黑体" panose="02010609060101010101" pitchFamily="2" charset="-122"/>
              </a:rPr>
              <a:t>这种特性很符合人的思维方式，通过继</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承，一个对象可以获得另一个对象的属</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性，并可加入一些属于自己的特性。</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chemeClr val="folHlink"/>
                </a:solidFill>
                <a:latin typeface="黑体" panose="02010609060101010101" pitchFamily="2" charset="-122"/>
                <a:ea typeface="黑体" panose="02010609060101010101" pitchFamily="2" charset="-122"/>
              </a:rPr>
              <a:t>多态性：</a:t>
            </a:r>
            <a:r>
              <a:rPr lang="zh-CN" altLang="en-US" b="1" dirty="0">
                <a:latin typeface="黑体" panose="02010609060101010101" pitchFamily="2" charset="-122"/>
                <a:ea typeface="黑体" panose="02010609060101010101" pitchFamily="2" charset="-122"/>
              </a:rPr>
              <a:t>就是一个接口，多种方式。</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多态性的优点在于通过提供一个相同的接口，可以通过不同的动作来访问，从而降低了问题的复杂度。 </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F51A15"/>
                </a:solidFill>
                <a:latin typeface="黑体" panose="02010609060101010101" pitchFamily="2" charset="-122"/>
                <a:ea typeface="黑体" panose="02010609060101010101" pitchFamily="2" charset="-122"/>
              </a:rPr>
              <a:t>面向对象程序设计并没有摒弃结构化程序设计方法，相反，它是在充分吸收结构化程序设计优点的基础上，引进了对象、类等新的、强有力的概念，从而开创了程序设计工作的新天地。</a:t>
            </a:r>
          </a:p>
          <a:p>
            <a:pPr algn="just">
              <a:spcBef>
                <a:spcPct val="20000"/>
              </a:spcBef>
              <a:buClr>
                <a:srgbClr val="A50021"/>
              </a:buClr>
              <a:buSzPct val="75000"/>
              <a:buFont typeface="Wingdings" panose="05000000000000000000" pitchFamily="2" charset="2"/>
            </a:pPr>
            <a:endParaRPr lang="zh-CN" altLang="en-US" b="1" dirty="0">
              <a:solidFill>
                <a:srgbClr val="F51A15"/>
              </a:solidFill>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r>
              <a:rPr lang="zh-CN" altLang="en-US" b="1" dirty="0">
                <a:solidFill>
                  <a:srgbClr val="CC00CC"/>
                </a:solidFill>
                <a:latin typeface="宋体" panose="02010600030101010101" pitchFamily="2" charset="-122"/>
                <a:ea typeface="宋体" panose="02010600030101010101" pitchFamily="2" charset="-122"/>
              </a:rPr>
              <a:t> </a:t>
            </a:r>
          </a:p>
        </p:txBody>
      </p:sp>
    </p:spTree>
  </p:cSld>
  <p:clrMapOvr>
    <a:masterClrMapping/>
  </p:clrMapOvr>
  <p:transition spd="med">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标题 655361"/>
          <p:cNvSpPr>
            <a:spLocks noGrp="1"/>
          </p:cNvSpPr>
          <p:nvPr>
            <p:ph type="title"/>
          </p:nvPr>
        </p:nvSpPr>
        <p:spPr>
          <a:xfrm>
            <a:off x="1446213" y="381000"/>
            <a:ext cx="7321550" cy="649288"/>
          </a:xfrm>
          <a:ln/>
        </p:spPr>
        <p:txBody>
          <a:bodyPr lIns="92075" tIns="46038" rIns="92075" bIns="46038" anchor="ctr"/>
          <a:lstStyle/>
          <a:p>
            <a:pPr algn="l"/>
            <a:r>
              <a:rPr lang="zh-CN" altLang="en-US" sz="3200" dirty="0">
                <a:latin typeface="黑体" panose="02010609060101010101" pitchFamily="2" charset="-122"/>
                <a:ea typeface="黑体" panose="02010609060101010101" pitchFamily="2" charset="-122"/>
              </a:rPr>
              <a:t> </a:t>
            </a:r>
            <a:r>
              <a:rPr lang="zh-CN" altLang="en-US" sz="3200" b="1" dirty="0">
                <a:latin typeface="黑体" panose="02010609060101010101" pitchFamily="2" charset="-122"/>
                <a:ea typeface="黑体" panose="02010609060101010101" pitchFamily="2" charset="-122"/>
              </a:rPr>
              <a:t>1.1.4   计算机</a:t>
            </a:r>
            <a:r>
              <a:rPr lang="zh-CN" altLang="en-US" sz="3200" b="1" dirty="0">
                <a:ea typeface="黑体" panose="02010609060101010101" pitchFamily="2" charset="-122"/>
              </a:rPr>
              <a:t>的分类</a:t>
            </a:r>
          </a:p>
        </p:txBody>
      </p:sp>
      <p:sp>
        <p:nvSpPr>
          <p:cNvPr id="655363" name="文本占位符 655362"/>
          <p:cNvSpPr>
            <a:spLocks noGrp="1"/>
          </p:cNvSpPr>
          <p:nvPr>
            <p:ph type="body" idx="1"/>
          </p:nvPr>
        </p:nvSpPr>
        <p:spPr>
          <a:xfrm>
            <a:off x="1143000" y="1143000"/>
            <a:ext cx="7620000" cy="4876800"/>
          </a:xfrm>
          <a:ln/>
        </p:spPr>
        <p:txBody>
          <a:bodyPr/>
          <a:lstStyle/>
          <a:p>
            <a:pPr marL="0" indent="0">
              <a:lnSpc>
                <a:spcPct val="90000"/>
              </a:lnSpc>
              <a:buNone/>
            </a:pPr>
            <a:r>
              <a:rPr lang="zh-CN" altLang="en-US" sz="2800" dirty="0">
                <a:latin typeface="宋体" panose="02010600030101010101" pitchFamily="2" charset="-122"/>
              </a:rPr>
              <a:t>   </a:t>
            </a:r>
            <a:r>
              <a:rPr lang="zh-CN" altLang="en-US" sz="2000" b="1" dirty="0">
                <a:latin typeface="黑体" panose="02010609060101010101" pitchFamily="2" charset="-122"/>
                <a:ea typeface="黑体" panose="02010609060101010101" pitchFamily="2" charset="-122"/>
              </a:rPr>
              <a:t>计算机科学技术的发展日新月异，它已成为一个庞大的家族。计算机的种类很多，从不同角度对计算机有不同的分类方法。</a:t>
            </a:r>
          </a:p>
          <a:p>
            <a:pPr marL="0" indent="0">
              <a:lnSpc>
                <a:spcPct val="90000"/>
              </a:lnSpc>
              <a:buNone/>
            </a:pPr>
            <a:r>
              <a:rPr lang="zh-CN" altLang="en-US" sz="2000" b="1" dirty="0">
                <a:solidFill>
                  <a:srgbClr val="3333CC"/>
                </a:solidFill>
                <a:latin typeface="黑体" panose="02010609060101010101" pitchFamily="2" charset="-122"/>
                <a:ea typeface="黑体" panose="02010609060101010101" pitchFamily="2" charset="-122"/>
              </a:rPr>
              <a:t>1．按计算机处理数据的方式分类</a:t>
            </a:r>
          </a:p>
          <a:p>
            <a:pPr marL="0" indent="0">
              <a:lnSpc>
                <a:spcPct val="90000"/>
              </a:lnSpc>
              <a:buNone/>
            </a:pPr>
            <a:r>
              <a:rPr lang="zh-CN" altLang="en-US" sz="2000" b="1" dirty="0">
                <a:latin typeface="黑体" panose="02010609060101010101" pitchFamily="2" charset="-122"/>
                <a:ea typeface="黑体" panose="02010609060101010101" pitchFamily="2" charset="-122"/>
              </a:rPr>
              <a:t>　　可以分为数字计算机</a:t>
            </a:r>
            <a:r>
              <a:rPr lang="en-US" altLang="zh-CN" sz="2000" b="1">
                <a:latin typeface="黑体" panose="02010609060101010101" pitchFamily="2" charset="-122"/>
                <a:ea typeface="黑体" panose="02010609060101010101" pitchFamily="2" charset="-122"/>
              </a:rPr>
              <a:t>、</a:t>
            </a:r>
            <a:r>
              <a:rPr lang="zh-CN" altLang="en-US" sz="2000" b="1" dirty="0">
                <a:latin typeface="黑体" panose="02010609060101010101" pitchFamily="2" charset="-122"/>
                <a:ea typeface="黑体" panose="02010609060101010101" pitchFamily="2" charset="-122"/>
              </a:rPr>
              <a:t>模拟计算机和数字模拟混合计算机三类。</a:t>
            </a:r>
          </a:p>
          <a:p>
            <a:pPr marL="0" indent="0">
              <a:lnSpc>
                <a:spcPct val="90000"/>
              </a:lnSpc>
              <a:buNone/>
            </a:pPr>
            <a:r>
              <a:rPr lang="zh-CN" altLang="en-US" sz="2000" b="1" dirty="0">
                <a:solidFill>
                  <a:srgbClr val="CC00CC"/>
                </a:solidFill>
                <a:latin typeface="黑体" panose="02010609060101010101" pitchFamily="2" charset="-122"/>
                <a:ea typeface="黑体" panose="02010609060101010101" pitchFamily="2" charset="-122"/>
              </a:rPr>
              <a:t>2．按计算机的用途分类</a:t>
            </a:r>
          </a:p>
          <a:p>
            <a:pPr marL="0" indent="0">
              <a:lnSpc>
                <a:spcPct val="90000"/>
              </a:lnSpc>
              <a:buNone/>
            </a:pPr>
            <a:r>
              <a:rPr lang="zh-CN" altLang="en-US" sz="2000" b="1" dirty="0">
                <a:latin typeface="黑体" panose="02010609060101010101" pitchFamily="2" charset="-122"/>
                <a:ea typeface="黑体" panose="02010609060101010101" pitchFamily="2" charset="-122"/>
              </a:rPr>
              <a:t>　　可分为通用计算机和专用计算机两类。</a:t>
            </a:r>
          </a:p>
          <a:p>
            <a:pPr marL="0" indent="0">
              <a:lnSpc>
                <a:spcPct val="90000"/>
              </a:lnSpc>
              <a:buNone/>
            </a:pPr>
            <a:r>
              <a:rPr lang="zh-CN" altLang="en-US" sz="2000" b="1" dirty="0">
                <a:solidFill>
                  <a:srgbClr val="3333CC"/>
                </a:solidFill>
                <a:latin typeface="黑体" panose="02010609060101010101" pitchFamily="2" charset="-122"/>
                <a:ea typeface="黑体" panose="02010609060101010101" pitchFamily="2" charset="-122"/>
              </a:rPr>
              <a:t>3．按计算机的规模和处理能力分类</a:t>
            </a:r>
          </a:p>
          <a:p>
            <a:pPr marL="0" indent="0" algn="just">
              <a:lnSpc>
                <a:spcPct val="90000"/>
              </a:lnSpc>
              <a:buNone/>
            </a:pPr>
            <a:r>
              <a:rPr lang="zh-CN" altLang="en-US" sz="2000" b="1" dirty="0">
                <a:latin typeface="黑体" panose="02010609060101010101" pitchFamily="2" charset="-122"/>
                <a:ea typeface="黑体" panose="02010609060101010101" pitchFamily="2" charset="-122"/>
              </a:rPr>
              <a:t>　   规模和处理能力主要是指计算机的体积、字长、运算速度、存储容量、外设的配置、输入输出能力等主要技术指标，按其分类大体可分为巨型计算机</a:t>
            </a:r>
            <a:r>
              <a:rPr lang="en-US" altLang="zh-CN" sz="2000" b="1">
                <a:latin typeface="黑体" panose="02010609060101010101" pitchFamily="2" charset="-122"/>
                <a:ea typeface="黑体" panose="02010609060101010101" pitchFamily="2" charset="-122"/>
              </a:rPr>
              <a:t>、</a:t>
            </a:r>
            <a:r>
              <a:rPr lang="zh-CN" altLang="en-US" sz="2000" b="1" dirty="0">
                <a:latin typeface="黑体" panose="02010609060101010101" pitchFamily="2" charset="-122"/>
                <a:ea typeface="黑体" panose="02010609060101010101" pitchFamily="2" charset="-122"/>
              </a:rPr>
              <a:t>大/中型计算机</a:t>
            </a:r>
            <a:r>
              <a:rPr lang="en-US" altLang="zh-CN" sz="2000" b="1">
                <a:latin typeface="黑体" panose="02010609060101010101" pitchFamily="2" charset="-122"/>
                <a:ea typeface="黑体" panose="02010609060101010101" pitchFamily="2" charset="-122"/>
              </a:rPr>
              <a:t>、</a:t>
            </a:r>
            <a:r>
              <a:rPr lang="zh-CN" altLang="en-US" sz="2000" b="1" dirty="0">
                <a:latin typeface="黑体" panose="02010609060101010101" pitchFamily="2" charset="-122"/>
                <a:ea typeface="黑体" panose="02010609060101010101" pitchFamily="2" charset="-122"/>
              </a:rPr>
              <a:t>小型计算机</a:t>
            </a:r>
            <a:r>
              <a:rPr lang="en-US" altLang="zh-CN" sz="2000" b="1">
                <a:latin typeface="黑体" panose="02010609060101010101" pitchFamily="2" charset="-122"/>
                <a:ea typeface="黑体" panose="02010609060101010101" pitchFamily="2" charset="-122"/>
              </a:rPr>
              <a:t>、</a:t>
            </a:r>
            <a:r>
              <a:rPr lang="zh-CN" altLang="en-US" sz="2000" b="1" dirty="0">
                <a:latin typeface="黑体" panose="02010609060101010101" pitchFamily="2" charset="-122"/>
                <a:ea typeface="黑体" panose="02010609060101010101" pitchFamily="2" charset="-122"/>
              </a:rPr>
              <a:t>微型计算机</a:t>
            </a:r>
            <a:r>
              <a:rPr lang="en-US" altLang="zh-CN" sz="2000" b="1">
                <a:latin typeface="黑体" panose="02010609060101010101" pitchFamily="2" charset="-122"/>
                <a:ea typeface="黑体" panose="02010609060101010101" pitchFamily="2" charset="-122"/>
              </a:rPr>
              <a:t>、</a:t>
            </a:r>
            <a:r>
              <a:rPr lang="zh-CN" altLang="en-US" sz="2000" b="1" dirty="0">
                <a:latin typeface="黑体" panose="02010609060101010101" pitchFamily="2" charset="-122"/>
                <a:ea typeface="黑体" panose="02010609060101010101" pitchFamily="2" charset="-122"/>
              </a:rPr>
              <a:t>工作站</a:t>
            </a:r>
            <a:r>
              <a:rPr lang="en-US" altLang="zh-CN" sz="2000" b="1">
                <a:latin typeface="黑体" panose="02010609060101010101" pitchFamily="2" charset="-122"/>
                <a:ea typeface="黑体" panose="02010609060101010101" pitchFamily="2" charset="-122"/>
              </a:rPr>
              <a:t>、</a:t>
            </a:r>
            <a:r>
              <a:rPr lang="zh-CN" altLang="en-US" sz="2000" b="1" dirty="0">
                <a:latin typeface="黑体" panose="02010609060101010101" pitchFamily="2" charset="-122"/>
                <a:ea typeface="黑体" panose="02010609060101010101" pitchFamily="2" charset="-122"/>
              </a:rPr>
              <a:t>服务器以及网络计算机等种类。</a:t>
            </a:r>
          </a:p>
          <a:p>
            <a:pPr marL="0" indent="0" algn="just">
              <a:lnSpc>
                <a:spcPct val="90000"/>
              </a:lnSpc>
              <a:buNone/>
            </a:pPr>
            <a:r>
              <a:rPr lang="zh-CN" altLang="en-US" sz="2400" b="1" dirty="0">
                <a:latin typeface="黑体" panose="02010609060101010101" pitchFamily="2" charset="-122"/>
                <a:ea typeface="黑体" panose="02010609060101010101" pitchFamily="2" charset="-122"/>
              </a:rPr>
              <a:t>　　</a:t>
            </a:r>
            <a:r>
              <a:rPr lang="zh-CN" altLang="en-US" sz="2400" b="1" dirty="0">
                <a:solidFill>
                  <a:srgbClr val="FF0000"/>
                </a:solidFill>
                <a:latin typeface="黑体" panose="02010609060101010101" pitchFamily="2" charset="-122"/>
                <a:ea typeface="黑体" panose="02010609060101010101" pitchFamily="2" charset="-122"/>
              </a:rPr>
              <a:t>总之，目前微型计算机与工作站、小型计算机乃至中大型计算机之间的界限已经越来越模糊。无论按哪一种方法分类，各类计算机之间的主要区别是运算速度、存储容量及机器体积等。</a:t>
            </a:r>
          </a:p>
          <a:p>
            <a:pPr marL="0" indent="0" algn="just">
              <a:lnSpc>
                <a:spcPct val="90000"/>
              </a:lnSpc>
              <a:buNone/>
            </a:pPr>
            <a:endParaRPr lang="zh-CN" altLang="en-US" sz="2400" b="1" dirty="0">
              <a:solidFill>
                <a:srgbClr val="FF0000"/>
              </a:solidFill>
              <a:latin typeface="宋体" panose="02010600030101010101" pitchFamily="2" charset="-122"/>
              <a:ea typeface="黑体" panose="02010609060101010101" pitchFamily="2" charset="-122"/>
            </a:endParaRPr>
          </a:p>
          <a:p>
            <a:pPr marL="0" indent="0" algn="just">
              <a:lnSpc>
                <a:spcPct val="90000"/>
              </a:lnSpc>
              <a:buNone/>
            </a:pPr>
            <a:r>
              <a:rPr lang="zh-CN" altLang="en-US" sz="1800" dirty="0">
                <a:latin typeface="宋体" panose="02010600030101010101" pitchFamily="2" charset="-122"/>
              </a:rPr>
              <a:t>  </a:t>
            </a:r>
          </a:p>
        </p:txBody>
      </p:sp>
      <p:grpSp>
        <p:nvGrpSpPr>
          <p:cNvPr id="655364" name="组合 655363"/>
          <p:cNvGrpSpPr/>
          <p:nvPr/>
        </p:nvGrpSpPr>
        <p:grpSpPr>
          <a:xfrm>
            <a:off x="6781800" y="5867400"/>
            <a:ext cx="1143000" cy="990600"/>
            <a:chOff x="1488" y="2208"/>
            <a:chExt cx="576" cy="576"/>
          </a:xfrm>
        </p:grpSpPr>
        <p:pic>
          <p:nvPicPr>
            <p:cNvPr id="655365" name="图片 655364" descr="C:\Program Files\Common Files\Microsoft Shared\Clipart\cagcat50\SY01265_.wmf"/>
            <p:cNvPicPr>
              <a:picLocks noChangeAspect="1"/>
            </p:cNvPicPr>
            <p:nvPr/>
          </p:nvPicPr>
          <p:blipFill>
            <a:blip r:embed="rId2"/>
            <a:stretch>
              <a:fillRect/>
            </a:stretch>
          </p:blipFill>
          <p:spPr>
            <a:xfrm>
              <a:off x="1488" y="2208"/>
              <a:ext cx="480" cy="576"/>
            </a:xfrm>
            <a:prstGeom prst="rect">
              <a:avLst/>
            </a:prstGeom>
            <a:noFill/>
            <a:ln w="9525">
              <a:noFill/>
            </a:ln>
          </p:spPr>
        </p:pic>
        <p:sp>
          <p:nvSpPr>
            <p:cNvPr id="655366" name="动作按钮: 自定义 655365">
              <a:hlinkClick r:id="rId3" action="ppaction://hlinksldjump"/>
            </p:cNvPr>
            <p:cNvSpPr/>
            <p:nvPr/>
          </p:nvSpPr>
          <p:spPr>
            <a:xfrm>
              <a:off x="1632" y="2304"/>
              <a:ext cx="432" cy="192"/>
            </a:xfrm>
            <a:prstGeom prst="actionButtonBlank">
              <a:avLst/>
            </a:prstGeom>
            <a:solidFill>
              <a:srgbClr val="33CCCC"/>
            </a:solidFill>
            <a:ln w="12700" cap="sq" cmpd="sng">
              <a:solidFill>
                <a:srgbClr val="FF0000"/>
              </a:solidFill>
              <a:prstDash val="solid"/>
              <a:miter/>
              <a:headEnd type="none" w="sm" len="sm"/>
              <a:tailEnd type="none" w="sm" len="sm"/>
            </a:ln>
          </p:spPr>
          <p:txBody>
            <a:bodyPr wrap="none" anchor="ctr"/>
            <a:lstStyle/>
            <a:p>
              <a:r>
                <a:rPr lang="zh-CN" altLang="en-US" b="1" dirty="0">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hlinkClick r:id="rId4" action="ppaction://hlinksldjump"/>
                </a:rPr>
                <a:t>返回</a:t>
              </a:r>
              <a:endParaRPr lang="zh-CN" altLang="en-US" b="1">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endParaRPr>
            </a:p>
          </p:txBody>
        </p:sp>
      </p:grpSp>
    </p:spTree>
  </p:cSld>
  <p:clrMapOvr>
    <a:masterClrMapping/>
  </p:clrMapOvr>
  <p:transition spd="med">
    <p:zoom/>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文本框 777217"/>
          <p:cNvSpPr txBox="1"/>
          <p:nvPr/>
        </p:nvSpPr>
        <p:spPr>
          <a:xfrm>
            <a:off x="1295400" y="76200"/>
            <a:ext cx="7162800" cy="8855075"/>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solidFill>
                  <a:srgbClr val="CC00CC"/>
                </a:solidFill>
                <a:latin typeface="黑体" panose="02010609060101010101" pitchFamily="2" charset="-122"/>
                <a:ea typeface="黑体" panose="02010609060101010101" pitchFamily="2" charset="-122"/>
              </a:rPr>
              <a:t>2．程序设计风格</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程序设计时程序应</a:t>
            </a:r>
            <a:r>
              <a:rPr lang="zh-CN" altLang="en-US" b="1" dirty="0">
                <a:solidFill>
                  <a:srgbClr val="3333CC"/>
                </a:solidFill>
                <a:latin typeface="黑体" panose="02010609060101010101" pitchFamily="2" charset="-122"/>
                <a:ea typeface="黑体" panose="02010609060101010101" pitchFamily="2" charset="-122"/>
              </a:rPr>
              <a:t>结构清晰</a:t>
            </a:r>
            <a:r>
              <a:rPr lang="zh-CN" altLang="en-US" b="1" dirty="0">
                <a:latin typeface="黑体" panose="02010609060101010101" pitchFamily="2" charset="-122"/>
                <a:ea typeface="黑体" panose="02010609060101010101" pitchFamily="2" charset="-122"/>
              </a:rPr>
              <a:t>、</a:t>
            </a:r>
            <a:r>
              <a:rPr lang="zh-CN" altLang="en-US" b="1" dirty="0">
                <a:solidFill>
                  <a:srgbClr val="3333CC"/>
                </a:solidFill>
                <a:latin typeface="黑体" panose="02010609060101010101" pitchFamily="2" charset="-122"/>
                <a:ea typeface="黑体" panose="02010609060101010101" pitchFamily="2" charset="-122"/>
              </a:rPr>
              <a:t>合理</a:t>
            </a:r>
            <a:r>
              <a:rPr lang="zh-CN" altLang="en-US" b="1" dirty="0">
                <a:latin typeface="黑体" panose="02010609060101010101" pitchFamily="2" charset="-122"/>
                <a:ea typeface="黑体" panose="02010609060101010101" pitchFamily="2" charset="-122"/>
              </a:rPr>
              <a:t>，编写出来的程序不仅可在机器上正确执行，还要便于程序的调试和维护，让别人能看懂。</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学习程序设计过程中，必须养成良好的程序设计风格。好的程序设计风格有助于提高程序的正确性、可读性、可维护性、可用性。</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建议从以下方面，逐步形成良好程序设计风格:（1）编码格式和编码约定在整个程序中应保持一致； （2）程序中应给出必要的注释。                     （3）对变量、标识等的命名，采用“匈牙利命名法”。（4）程序书写采用缩进格式，突出程序的层次结构。  （5）每一行只写一条语句，使用括号间隔表达式或</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语句的组成部分。                            （6）使用结构化、面向对象的编程技术，提高程序</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可重用性、可扩充性 。                      （7）提高程序健壮性，预防用户的操作错误</a:t>
            </a:r>
            <a:r>
              <a:rPr lang="zh-CN" altLang="en-US" b="1" dirty="0">
                <a:latin typeface="宋体" panose="02010600030101010101" pitchFamily="2" charset="-122"/>
                <a:ea typeface="宋体" panose="02010600030101010101" pitchFamily="2" charset="-122"/>
              </a:rPr>
              <a:t>                </a:t>
            </a: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p>
        </p:txBody>
      </p:sp>
      <p:grpSp>
        <p:nvGrpSpPr>
          <p:cNvPr id="777219" name="组合 777218"/>
          <p:cNvGrpSpPr/>
          <p:nvPr/>
        </p:nvGrpSpPr>
        <p:grpSpPr>
          <a:xfrm>
            <a:off x="7620000" y="5943600"/>
            <a:ext cx="1066800" cy="914400"/>
            <a:chOff x="1488" y="2208"/>
            <a:chExt cx="576" cy="576"/>
          </a:xfrm>
        </p:grpSpPr>
        <p:pic>
          <p:nvPicPr>
            <p:cNvPr id="777220" name="图片 777219" descr="C:\Program Files\Common Files\Microsoft Shared\Clipart\cagcat50\SY01265_.wmf"/>
            <p:cNvPicPr>
              <a:picLocks noChangeAspect="1"/>
            </p:cNvPicPr>
            <p:nvPr/>
          </p:nvPicPr>
          <p:blipFill>
            <a:blip r:embed="rId2"/>
            <a:stretch>
              <a:fillRect/>
            </a:stretch>
          </p:blipFill>
          <p:spPr>
            <a:xfrm>
              <a:off x="1488" y="2208"/>
              <a:ext cx="480" cy="576"/>
            </a:xfrm>
            <a:prstGeom prst="rect">
              <a:avLst/>
            </a:prstGeom>
            <a:noFill/>
            <a:ln w="9525">
              <a:noFill/>
            </a:ln>
          </p:spPr>
        </p:pic>
        <p:sp>
          <p:nvSpPr>
            <p:cNvPr id="777221" name="动作按钮: 自定义 777220">
              <a:hlinkClick r:id="rId3" action="ppaction://hlinksldjump"/>
            </p:cNvPr>
            <p:cNvSpPr/>
            <p:nvPr/>
          </p:nvSpPr>
          <p:spPr>
            <a:xfrm>
              <a:off x="1632" y="2304"/>
              <a:ext cx="432" cy="192"/>
            </a:xfrm>
            <a:prstGeom prst="actionButtonBlank">
              <a:avLst/>
            </a:prstGeom>
            <a:solidFill>
              <a:srgbClr val="33CCCC"/>
            </a:solidFill>
            <a:ln w="12700" cap="sq" cmpd="sng">
              <a:solidFill>
                <a:srgbClr val="FF0000"/>
              </a:solidFill>
              <a:prstDash val="solid"/>
              <a:miter/>
              <a:headEnd type="none" w="sm" len="sm"/>
              <a:tailEnd type="none" w="sm" len="sm"/>
            </a:ln>
          </p:spPr>
          <p:txBody>
            <a:bodyPr wrap="none" anchor="ctr"/>
            <a:lstStyle/>
            <a:p>
              <a:r>
                <a:rPr lang="zh-CN" altLang="en-US" b="1" dirty="0">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hlinkClick r:id="rId4" action="ppaction://hlinksldjump"/>
                </a:rPr>
                <a:t>返回</a:t>
              </a:r>
              <a:endParaRPr lang="zh-CN" altLang="en-US" b="1">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endParaRPr>
            </a:p>
          </p:txBody>
        </p:sp>
      </p:grpSp>
    </p:spTree>
  </p:cSld>
  <p:clrMapOvr>
    <a:masterClrMapping/>
  </p:clrMapOvr>
  <p:transition spd="med">
    <p:zoom/>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矩形 778241"/>
          <p:cNvSpPr/>
          <p:nvPr/>
        </p:nvSpPr>
        <p:spPr>
          <a:xfrm>
            <a:off x="1524000" y="152400"/>
            <a:ext cx="7162800" cy="579438"/>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sz="3200" b="1" dirty="0">
                <a:solidFill>
                  <a:schemeClr val="tx2"/>
                </a:solidFill>
                <a:latin typeface="黑体" panose="02010609060101010101" pitchFamily="2" charset="-122"/>
                <a:ea typeface="黑体" panose="02010609060101010101" pitchFamily="2" charset="-122"/>
              </a:rPr>
              <a:t>1.6.2   程序设计语言</a:t>
            </a:r>
            <a:endParaRPr lang="en-US" altLang="zh-CN" sz="3200" b="1" dirty="0">
              <a:solidFill>
                <a:schemeClr val="tx2"/>
              </a:solidFill>
              <a:latin typeface="黑体" panose="02010609060101010101" pitchFamily="2" charset="-122"/>
              <a:ea typeface="黑体" panose="02010609060101010101" pitchFamily="2" charset="-122"/>
            </a:endParaRPr>
          </a:p>
        </p:txBody>
      </p:sp>
      <p:sp>
        <p:nvSpPr>
          <p:cNvPr id="778243" name="矩形 778242"/>
          <p:cNvSpPr/>
          <p:nvPr/>
        </p:nvSpPr>
        <p:spPr>
          <a:xfrm>
            <a:off x="1219200" y="762000"/>
            <a:ext cx="7543800" cy="5892800"/>
          </a:xfrm>
          <a:prstGeom prst="rect">
            <a:avLst/>
          </a:prstGeom>
          <a:noFill/>
          <a:ln w="9525">
            <a:noFill/>
          </a:ln>
        </p:spPr>
        <p:txBody>
          <a:bodyPr tIns="25392" bIns="25392">
            <a:spAutoFit/>
          </a:bodyPr>
          <a:lstStyle/>
          <a:p>
            <a:pPr algn="just"/>
            <a:r>
              <a:rPr lang="zh-CN" altLang="en-US" b="1"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编写计算机程序所用的语言即</a:t>
            </a:r>
            <a:r>
              <a:rPr lang="zh-CN" altLang="en-US" b="1" dirty="0">
                <a:solidFill>
                  <a:srgbClr val="CC00CC"/>
                </a:solidFill>
                <a:latin typeface="黑体" panose="02010609060101010101" pitchFamily="2" charset="-122"/>
                <a:ea typeface="黑体" panose="02010609060101010101" pitchFamily="2" charset="-122"/>
              </a:rPr>
              <a:t>程序设计语言</a:t>
            </a:r>
            <a:r>
              <a:rPr lang="zh-CN" altLang="en-US" b="1" dirty="0">
                <a:latin typeface="黑体" panose="02010609060101010101" pitchFamily="2" charset="-122"/>
                <a:ea typeface="黑体" panose="02010609060101010101" pitchFamily="2" charset="-122"/>
              </a:rPr>
              <a:t>，是人与计算机之间交换信息的工具。程序设计语言的发展从面向过程，到面向对象，进一步发展成为面向组件，经历了非常曲折的发展过程。总的来说可以分成</a:t>
            </a:r>
            <a:r>
              <a:rPr lang="zh-CN" altLang="en-US" b="1" dirty="0">
                <a:solidFill>
                  <a:srgbClr val="3333CC"/>
                </a:solidFill>
                <a:latin typeface="黑体" panose="02010609060101010101" pitchFamily="2" charset="-122"/>
                <a:ea typeface="黑体" panose="02010609060101010101" pitchFamily="2" charset="-122"/>
              </a:rPr>
              <a:t>机器语言</a:t>
            </a:r>
            <a:r>
              <a:rPr lang="zh-CN" altLang="en-US" b="1" dirty="0">
                <a:latin typeface="黑体" panose="02010609060101010101" pitchFamily="2" charset="-122"/>
                <a:ea typeface="黑体" panose="02010609060101010101" pitchFamily="2" charset="-122"/>
              </a:rPr>
              <a:t>、</a:t>
            </a:r>
            <a:r>
              <a:rPr lang="zh-CN" altLang="en-US" b="1" dirty="0">
                <a:solidFill>
                  <a:srgbClr val="3333CC"/>
                </a:solidFill>
                <a:latin typeface="黑体" panose="02010609060101010101" pitchFamily="2" charset="-122"/>
                <a:ea typeface="黑体" panose="02010609060101010101" pitchFamily="2" charset="-122"/>
              </a:rPr>
              <a:t>汇编语言</a:t>
            </a:r>
            <a:r>
              <a:rPr lang="zh-CN" altLang="en-US" b="1" dirty="0">
                <a:latin typeface="黑体" panose="02010609060101010101" pitchFamily="2" charset="-122"/>
                <a:ea typeface="黑体" panose="02010609060101010101" pitchFamily="2" charset="-122"/>
              </a:rPr>
              <a:t>、</a:t>
            </a:r>
            <a:r>
              <a:rPr lang="zh-CN" altLang="en-US" b="1" dirty="0">
                <a:solidFill>
                  <a:srgbClr val="3333CC"/>
                </a:solidFill>
                <a:latin typeface="黑体" panose="02010609060101010101" pitchFamily="2" charset="-122"/>
                <a:ea typeface="黑体" panose="02010609060101010101" pitchFamily="2" charset="-122"/>
              </a:rPr>
              <a:t>高级语言</a:t>
            </a:r>
            <a:r>
              <a:rPr lang="zh-CN" altLang="en-US" b="1" dirty="0">
                <a:latin typeface="黑体" panose="02010609060101010101" pitchFamily="2" charset="-122"/>
                <a:ea typeface="黑体" panose="02010609060101010101" pitchFamily="2" charset="-122"/>
              </a:rPr>
              <a:t>、</a:t>
            </a:r>
            <a:r>
              <a:rPr lang="zh-CN" altLang="en-US" b="1" dirty="0">
                <a:solidFill>
                  <a:srgbClr val="3333CC"/>
                </a:solidFill>
                <a:latin typeface="黑体" panose="02010609060101010101" pitchFamily="2" charset="-122"/>
                <a:ea typeface="黑体" panose="02010609060101010101" pitchFamily="2" charset="-122"/>
              </a:rPr>
              <a:t>面向对象语言</a:t>
            </a:r>
            <a:r>
              <a:rPr lang="zh-CN" altLang="en-US" b="1" dirty="0">
                <a:latin typeface="黑体" panose="02010609060101010101" pitchFamily="2" charset="-122"/>
                <a:ea typeface="黑体" panose="02010609060101010101" pitchFamily="2" charset="-122"/>
              </a:rPr>
              <a:t>等等。 </a:t>
            </a:r>
          </a:p>
          <a:p>
            <a:pPr algn="just"/>
            <a:r>
              <a:rPr lang="zh-CN" altLang="en-US" b="1" dirty="0">
                <a:solidFill>
                  <a:srgbClr val="F51A15"/>
                </a:solidFill>
                <a:latin typeface="黑体" panose="02010609060101010101" pitchFamily="2" charset="-122"/>
                <a:ea typeface="黑体" panose="02010609060101010101" pitchFamily="2" charset="-122"/>
              </a:rPr>
              <a:t>1．机器语言</a:t>
            </a:r>
            <a:r>
              <a:rPr lang="zh-CN" altLang="en-US" b="1" dirty="0">
                <a:latin typeface="黑体" panose="02010609060101010101" pitchFamily="2" charset="-122"/>
                <a:ea typeface="黑体" panose="02010609060101010101" pitchFamily="2" charset="-122"/>
              </a:rPr>
              <a:t> </a:t>
            </a:r>
          </a:p>
          <a:p>
            <a:pPr algn="just"/>
            <a:r>
              <a:rPr lang="zh-CN" altLang="en-US" b="1" dirty="0">
                <a:latin typeface="黑体" panose="02010609060101010101" pitchFamily="2" charset="-122"/>
                <a:ea typeface="黑体" panose="02010609060101010101" pitchFamily="2" charset="-122"/>
              </a:rPr>
              <a:t>    机器语言是计算机第一代语言，它由0、1代码构组的机器指令集合组成。是最底层、能直接被机器所接受的语言。 </a:t>
            </a:r>
          </a:p>
          <a:p>
            <a:pPr algn="just"/>
            <a:r>
              <a:rPr lang="zh-CN" altLang="en-US" b="1" dirty="0">
                <a:latin typeface="黑体" panose="02010609060101010101" pitchFamily="2" charset="-122"/>
                <a:ea typeface="黑体" panose="02010609060101010101" pitchFamily="2" charset="-122"/>
              </a:rPr>
              <a:t>    用机器语言编写程序，计算机硬件可直接识别，执行速度比较快，基本上充分发挥了计算机的速度性能。</a:t>
            </a:r>
          </a:p>
          <a:p>
            <a:pPr algn="just"/>
            <a:r>
              <a:rPr lang="zh-CN" altLang="en-US" b="1" dirty="0">
                <a:latin typeface="黑体" panose="02010609060101010101" pitchFamily="2" charset="-122"/>
                <a:ea typeface="黑体" panose="02010609060101010101" pitchFamily="2" charset="-122"/>
              </a:rPr>
              <a:t>  不同的</a:t>
            </a:r>
            <a:r>
              <a:rPr lang="en-US" altLang="zh-CN" b="1">
                <a:latin typeface="黑体" panose="02010609060101010101" pitchFamily="2" charset="-122"/>
                <a:ea typeface="黑体" panose="02010609060101010101" pitchFamily="2" charset="-122"/>
              </a:rPr>
              <a:t>CPU，</a:t>
            </a:r>
            <a:r>
              <a:rPr lang="zh-CN" altLang="en-US" b="1" dirty="0">
                <a:latin typeface="黑体" panose="02010609060101010101" pitchFamily="2" charset="-122"/>
                <a:ea typeface="黑体" panose="02010609060101010101" pitchFamily="2" charset="-122"/>
              </a:rPr>
              <a:t>其机器语言也不同。针对一种计算机所编写的机器语言程序，不能在另一种计算机上运行。</a:t>
            </a:r>
          </a:p>
          <a:p>
            <a:pPr algn="just"/>
            <a:r>
              <a:rPr lang="zh-CN" altLang="en-US" b="1" dirty="0">
                <a:latin typeface="黑体" panose="02010609060101010101" pitchFamily="2" charset="-122"/>
                <a:ea typeface="黑体" panose="02010609060101010101" pitchFamily="2" charset="-122"/>
              </a:rPr>
              <a:t>    </a:t>
            </a:r>
            <a:r>
              <a:rPr lang="zh-CN" altLang="en-US" b="1" dirty="0">
                <a:solidFill>
                  <a:srgbClr val="CC00CC"/>
                </a:solidFill>
                <a:latin typeface="黑体" panose="02010609060101010101" pitchFamily="2" charset="-122"/>
                <a:ea typeface="黑体" panose="02010609060101010101" pitchFamily="2" charset="-122"/>
              </a:rPr>
              <a:t>机器语言不容易记忆，程序编写难度大，调试修改繁琐，且不易移植，但执行速度最快，它是一种面向机器的程序设计语言。</a:t>
            </a:r>
            <a:r>
              <a:rPr lang="zh-CN" altLang="en-US" b="1" dirty="0">
                <a:solidFill>
                  <a:srgbClr val="F51A15"/>
                </a:solidFill>
                <a:latin typeface="黑体" panose="02010609060101010101" pitchFamily="2" charset="-122"/>
                <a:ea typeface="黑体" panose="02010609060101010101" pitchFamily="2" charset="-122"/>
              </a:rPr>
              <a:t>  </a:t>
            </a:r>
          </a:p>
        </p:txBody>
      </p:sp>
    </p:spTree>
  </p:cSld>
  <p:clrMapOvr>
    <a:masterClrMapping/>
  </p:clrMapOvr>
  <p:transition spd="med">
    <p:zoom/>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文本框 780289"/>
          <p:cNvSpPr txBox="1"/>
          <p:nvPr/>
        </p:nvSpPr>
        <p:spPr>
          <a:xfrm>
            <a:off x="1295400" y="76200"/>
            <a:ext cx="7315200" cy="7102475"/>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solidFill>
                  <a:srgbClr val="F51A15"/>
                </a:solidFill>
                <a:latin typeface="黑体" panose="02010609060101010101" pitchFamily="2" charset="-122"/>
                <a:ea typeface="黑体" panose="02010609060101010101" pitchFamily="2" charset="-122"/>
              </a:rPr>
              <a:t>2．汇编语言</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汇编语言是第二代程序设计语言。</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汇编语言是用助记符代替操作码，用地址符号代替地址码，使机器语言“符号化”，所以也称汇编语言是符号语言。</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汇编语言与特定类型的机器相对应，也是一种面向机器的语言。事实上，每一个计算机厂家都为自己的机器制定了一套机器码的“助记符”，即汇编语言指令系统。</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汇编语言与机器语言是一、一对应的，因此，对于不同的计算机，针对同一问题所编写的汇编语言源程序是互不通用的。用汇编语言编写的程序执行效率比较高，但通用性与可移植性仍然比较差。</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CC00CC"/>
                </a:solidFill>
                <a:latin typeface="黑体" panose="02010609060101010101" pitchFamily="2" charset="-122"/>
                <a:ea typeface="黑体" panose="02010609060101010101" pitchFamily="2" charset="-122"/>
              </a:rPr>
              <a:t>总的来说，汇编语言比机器语言前进了一步。但是，计算机不能直接识别用汇编语言编写的程序，必须由一种专门翻译程序将汇编语言程序翻译成机器语言程序，计算机才能执行。</a:t>
            </a:r>
            <a:r>
              <a:rPr lang="zh-CN" altLang="en-US" b="1" dirty="0">
                <a:latin typeface="黑体" panose="02010609060101010101" pitchFamily="2" charset="-122"/>
                <a:ea typeface="黑体" panose="02010609060101010101" pitchFamily="2" charset="-122"/>
              </a:rPr>
              <a:t> </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p>
        </p:txBody>
      </p:sp>
    </p:spTree>
  </p:cSld>
  <p:clrMapOvr>
    <a:masterClrMapping/>
  </p:clrMapOvr>
  <p:transition spd="med">
    <p:zoom/>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文本框 782337"/>
          <p:cNvSpPr txBox="1"/>
          <p:nvPr/>
        </p:nvSpPr>
        <p:spPr>
          <a:xfrm>
            <a:off x="1295400" y="114300"/>
            <a:ext cx="7467600" cy="6591300"/>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solidFill>
                  <a:srgbClr val="F51A15"/>
                </a:solidFill>
                <a:latin typeface="黑体" panose="02010609060101010101" pitchFamily="2" charset="-122"/>
                <a:ea typeface="黑体" panose="02010609060101010101" pitchFamily="2" charset="-122"/>
              </a:rPr>
              <a:t>3．高级语言</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机器语言和汇编语言都是面向机器的语言，称为低级语言。它们对机器依赖性很大，用它们开发的程序通用性差，且要求程序员必须熟悉和了解计算机硬件的每一个细节，普通计算机用户很难胜任编程工作。 </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随着计算机技术的发展及计算机应用领域的不断扩大，计算机用户的队伍不断壮大，而且这个队伍中绝大部分不是计算机专业人员。为此，从20世纪50年代中期开始，逐步发展了面向问题的程序设计语言，称为</a:t>
            </a:r>
            <a:r>
              <a:rPr lang="zh-CN" altLang="en-US" b="1" dirty="0">
                <a:solidFill>
                  <a:srgbClr val="3333CC"/>
                </a:solidFill>
                <a:latin typeface="黑体" panose="02010609060101010101" pitchFamily="2" charset="-122"/>
                <a:ea typeface="黑体" panose="02010609060101010101" pitchFamily="2" charset="-122"/>
              </a:rPr>
              <a:t>高级语言</a:t>
            </a:r>
            <a:r>
              <a:rPr lang="zh-CN" altLang="en-US" b="1" dirty="0">
                <a:latin typeface="黑体" panose="02010609060101010101" pitchFamily="2" charset="-122"/>
                <a:ea typeface="黑体" panose="02010609060101010101" pitchFamily="2" charset="-122"/>
              </a:rPr>
              <a:t>。高级语言与具体的计算机硬件无关，其表达方式接近于被描述的问题，接近于自然语言和数学语言，易被人们接受和掌握。 </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高级语言的显著特点是独立于具体的计算机硬件，通用性和可移植性好。</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目前，计算机高级语言已有上百种之多，得到广泛应用的也有十几种，并且几乎每一种高级语言都有其最适用的领域。 </a:t>
            </a:r>
          </a:p>
        </p:txBody>
      </p:sp>
    </p:spTree>
  </p:cSld>
  <p:clrMapOvr>
    <a:masterClrMapping/>
  </p:clrMapOvr>
  <p:transition spd="med">
    <p:zoom/>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文本框 783361"/>
          <p:cNvSpPr txBox="1"/>
          <p:nvPr/>
        </p:nvSpPr>
        <p:spPr>
          <a:xfrm>
            <a:off x="1295400" y="114300"/>
            <a:ext cx="7315200" cy="6591300"/>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高级语言发展经历了二个阶段。</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第一阶段高级语言是</a:t>
            </a:r>
            <a:r>
              <a:rPr lang="zh-CN" altLang="en-US" b="1" dirty="0">
                <a:solidFill>
                  <a:srgbClr val="CC00CC"/>
                </a:solidFill>
                <a:latin typeface="黑体" panose="02010609060101010101" pitchFamily="2" charset="-122"/>
                <a:ea typeface="黑体" panose="02010609060101010101" pitchFamily="2" charset="-122"/>
              </a:rPr>
              <a:t>过程化</a:t>
            </a:r>
            <a:r>
              <a:rPr lang="zh-CN" altLang="en-US" b="1" dirty="0">
                <a:latin typeface="黑体" panose="02010609060101010101" pitchFamily="2" charset="-122"/>
                <a:ea typeface="黑体" panose="02010609060101010101" pitchFamily="2" charset="-122"/>
              </a:rPr>
              <a:t>的语言，如：</a:t>
            </a:r>
            <a:r>
              <a:rPr lang="en-US" altLang="zh-CN" b="1">
                <a:latin typeface="黑体" panose="02010609060101010101" pitchFamily="2" charset="-122"/>
                <a:ea typeface="黑体" panose="02010609060101010101" pitchFamily="2" charset="-122"/>
              </a:rPr>
              <a:t>BASIC</a:t>
            </a:r>
            <a:r>
              <a:rPr lang="zh-CN" altLang="en-US" b="1" dirty="0">
                <a:latin typeface="黑体" panose="02010609060101010101" pitchFamily="2" charset="-122"/>
                <a:ea typeface="黑体" panose="02010609060101010101" pitchFamily="2" charset="-122"/>
              </a:rPr>
              <a:t>语言、</a:t>
            </a:r>
            <a:r>
              <a:rPr lang="en-US" altLang="zh-CN" b="1">
                <a:latin typeface="黑体" panose="02010609060101010101" pitchFamily="2" charset="-122"/>
                <a:ea typeface="黑体" panose="02010609060101010101" pitchFamily="2" charset="-122"/>
              </a:rPr>
              <a:t>C</a:t>
            </a:r>
            <a:r>
              <a:rPr lang="zh-CN" altLang="en-US" b="1" dirty="0">
                <a:latin typeface="黑体" panose="02010609060101010101" pitchFamily="2" charset="-122"/>
                <a:ea typeface="黑体" panose="02010609060101010101" pitchFamily="2" charset="-122"/>
              </a:rPr>
              <a:t>语言、</a:t>
            </a:r>
            <a:r>
              <a:rPr lang="en-US" altLang="zh-CN" b="1">
                <a:latin typeface="黑体" panose="02010609060101010101" pitchFamily="2" charset="-122"/>
                <a:ea typeface="黑体" panose="02010609060101010101" pitchFamily="2" charset="-122"/>
              </a:rPr>
              <a:t>FORTRAN</a:t>
            </a:r>
            <a:r>
              <a:rPr lang="zh-CN" altLang="en-US" b="1" dirty="0">
                <a:latin typeface="黑体" panose="02010609060101010101" pitchFamily="2" charset="-122"/>
                <a:ea typeface="黑体" panose="02010609060101010101" pitchFamily="2" charset="-122"/>
              </a:rPr>
              <a:t>语言、</a:t>
            </a:r>
            <a:r>
              <a:rPr lang="en-US" altLang="zh-CN" b="1">
                <a:latin typeface="黑体" panose="02010609060101010101" pitchFamily="2" charset="-122"/>
                <a:ea typeface="黑体" panose="02010609060101010101" pitchFamily="2" charset="-122"/>
              </a:rPr>
              <a:t>COBOL</a:t>
            </a:r>
            <a:r>
              <a:rPr lang="zh-CN" altLang="en-US" b="1" dirty="0">
                <a:latin typeface="黑体" panose="02010609060101010101" pitchFamily="2" charset="-122"/>
                <a:ea typeface="黑体" panose="02010609060101010101" pitchFamily="2" charset="-122"/>
              </a:rPr>
              <a:t>语言、</a:t>
            </a:r>
            <a:r>
              <a:rPr lang="en-US" altLang="zh-CN" b="1">
                <a:latin typeface="黑体" panose="02010609060101010101" pitchFamily="2" charset="-122"/>
                <a:ea typeface="黑体" panose="02010609060101010101" pitchFamily="2" charset="-122"/>
              </a:rPr>
              <a:t>PASCAL</a:t>
            </a:r>
            <a:r>
              <a:rPr lang="zh-CN" altLang="en-US" b="1" dirty="0">
                <a:latin typeface="黑体" panose="02010609060101010101" pitchFamily="2" charset="-122"/>
                <a:ea typeface="黑体" panose="02010609060101010101" pitchFamily="2" charset="-122"/>
              </a:rPr>
              <a:t>语言、</a:t>
            </a:r>
            <a:r>
              <a:rPr lang="en-US" altLang="zh-CN" b="1">
                <a:latin typeface="黑体" panose="02010609060101010101" pitchFamily="2" charset="-122"/>
                <a:ea typeface="黑体" panose="02010609060101010101" pitchFamily="2" charset="-122"/>
              </a:rPr>
              <a:t>LISP</a:t>
            </a:r>
            <a:r>
              <a:rPr lang="zh-CN" altLang="en-US" b="1" dirty="0">
                <a:latin typeface="黑体" panose="02010609060101010101" pitchFamily="2" charset="-122"/>
                <a:ea typeface="黑体" panose="02010609060101010101" pitchFamily="2" charset="-122"/>
              </a:rPr>
              <a:t>语言等都是过程化的语言。</a:t>
            </a:r>
            <a:r>
              <a:rPr lang="zh-CN" altLang="en-US" b="1" dirty="0">
                <a:solidFill>
                  <a:srgbClr val="3333CC"/>
                </a:solidFill>
                <a:latin typeface="黑体" panose="02010609060101010101" pitchFamily="2" charset="-122"/>
                <a:ea typeface="黑体" panose="02010609060101010101" pitchFamily="2" charset="-122"/>
              </a:rPr>
              <a:t>过程化语言编程时需要一步一步地安排好机器的执行顺序，要告诉机器怎么做。</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第二个阶段的高级语言是</a:t>
            </a:r>
            <a:r>
              <a:rPr lang="zh-CN" altLang="en-US" b="1" dirty="0">
                <a:solidFill>
                  <a:srgbClr val="CC00CC"/>
                </a:solidFill>
                <a:latin typeface="黑体" panose="02010609060101010101" pitchFamily="2" charset="-122"/>
                <a:ea typeface="黑体" panose="02010609060101010101" pitchFamily="2" charset="-122"/>
              </a:rPr>
              <a:t>非过程化</a:t>
            </a:r>
            <a:r>
              <a:rPr lang="zh-CN" altLang="en-US" b="1" dirty="0">
                <a:latin typeface="黑体" panose="02010609060101010101" pitchFamily="2" charset="-122"/>
                <a:ea typeface="黑体" panose="02010609060101010101" pitchFamily="2" charset="-122"/>
              </a:rPr>
              <a:t>语言。</a:t>
            </a:r>
            <a:r>
              <a:rPr lang="zh-CN" altLang="en-US" b="1" dirty="0">
                <a:solidFill>
                  <a:srgbClr val="3333CC"/>
                </a:solidFill>
                <a:latin typeface="黑体" panose="02010609060101010101" pitchFamily="2" charset="-122"/>
                <a:ea typeface="黑体" panose="02010609060101010101" pitchFamily="2" charset="-122"/>
              </a:rPr>
              <a:t>非过程化语言只需告诉机器做什么就可以了，由机器自己生成和安排执行的步骤。</a:t>
            </a:r>
            <a:r>
              <a:rPr lang="zh-CN" altLang="en-US" b="1" dirty="0">
                <a:latin typeface="黑体" panose="02010609060101010101" pitchFamily="2" charset="-122"/>
                <a:ea typeface="黑体" panose="02010609060101010101" pitchFamily="2" charset="-122"/>
              </a:rPr>
              <a:t>如</a:t>
            </a:r>
            <a:r>
              <a:rPr lang="en-US" altLang="zh-CN" b="1">
                <a:latin typeface="黑体" panose="02010609060101010101" pitchFamily="2" charset="-122"/>
                <a:ea typeface="黑体" panose="02010609060101010101" pitchFamily="2" charset="-122"/>
              </a:rPr>
              <a:t>FOXBASE、FOXPRO</a:t>
            </a:r>
            <a:r>
              <a:rPr lang="zh-CN" altLang="en-US" b="1" dirty="0">
                <a:latin typeface="黑体" panose="02010609060101010101" pitchFamily="2" charset="-122"/>
                <a:ea typeface="黑体" panose="02010609060101010101" pitchFamily="2" charset="-122"/>
              </a:rPr>
              <a:t>都是非过程化的语言。</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用任一种高级语言编写的源程序都不能被计算机直接执行，在执行之前，必须由编译程序或解释程序翻译成机器能接受的目标代码。与低级语言相比，用高级语言编写的程序其执行的时间和空间效率要差。</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CC00CC"/>
                </a:solidFill>
                <a:latin typeface="黑体" panose="02010609060101010101" pitchFamily="2" charset="-122"/>
                <a:ea typeface="黑体" panose="02010609060101010101" pitchFamily="2" charset="-122"/>
              </a:rPr>
              <a:t>取其所长，上述三类语言可用在不同的场合，一般科学计算、数据处理采用高级语言比较合适，而实时控制因为速度要求高，往往采用汇编语言。</a:t>
            </a:r>
            <a:r>
              <a:rPr lang="zh-CN" altLang="en-US" b="1" dirty="0">
                <a:latin typeface="宋体" panose="02010600030101010101" pitchFamily="2" charset="-122"/>
                <a:ea typeface="宋体" panose="02010600030101010101" pitchFamily="2" charset="-122"/>
              </a:rPr>
              <a:t>  </a:t>
            </a:r>
          </a:p>
        </p:txBody>
      </p:sp>
    </p:spTree>
  </p:cSld>
  <p:clrMapOvr>
    <a:masterClrMapping/>
  </p:clrMapOvr>
  <p:transition spd="med">
    <p:zoom/>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文本框 784385"/>
          <p:cNvSpPr txBox="1"/>
          <p:nvPr/>
        </p:nvSpPr>
        <p:spPr>
          <a:xfrm>
            <a:off x="1295400" y="0"/>
            <a:ext cx="7467600" cy="6737350"/>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solidFill>
                  <a:srgbClr val="F51A15"/>
                </a:solidFill>
                <a:latin typeface="黑体" panose="02010609060101010101" pitchFamily="2" charset="-122"/>
                <a:ea typeface="黑体" panose="02010609060101010101" pitchFamily="2" charset="-122"/>
              </a:rPr>
              <a:t>4．面向对象程序设计语言(</a:t>
            </a:r>
            <a:r>
              <a:rPr lang="en-US" altLang="zh-CN" b="1">
                <a:solidFill>
                  <a:srgbClr val="F51A15"/>
                </a:solidFill>
                <a:latin typeface="黑体" panose="02010609060101010101" pitchFamily="2" charset="-122"/>
                <a:ea typeface="黑体" panose="02010609060101010101" pitchFamily="2" charset="-122"/>
              </a:rPr>
              <a:t>OOPL)</a:t>
            </a:r>
          </a:p>
          <a:p>
            <a:pPr algn="just">
              <a:spcBef>
                <a:spcPct val="20000"/>
              </a:spcBef>
              <a:buClr>
                <a:srgbClr val="A50021"/>
              </a:buClr>
              <a:buSzPct val="75000"/>
              <a:buFont typeface="Wingdings" panose="05000000000000000000" pitchFamily="2" charset="2"/>
            </a:pPr>
            <a:r>
              <a:rPr lang="zh-CN" altLang="en-US" b="1">
                <a:latin typeface="黑体" panose="02010609060101010101" pitchFamily="2" charset="-122"/>
                <a:ea typeface="黑体" panose="02010609060101010101" pitchFamily="2" charset="-122"/>
              </a:rPr>
              <a:t>    </a:t>
            </a:r>
            <a:r>
              <a:rPr lang="en-US" altLang="zh-CN" b="1">
                <a:latin typeface="黑体" panose="02010609060101010101" pitchFamily="2" charset="-122"/>
                <a:ea typeface="黑体" panose="02010609060101010101" pitchFamily="2" charset="-122"/>
              </a:rPr>
              <a:t>OOPL</a:t>
            </a:r>
            <a:r>
              <a:rPr lang="zh-CN" altLang="en-US" b="1" dirty="0">
                <a:latin typeface="黑体" panose="02010609060101010101" pitchFamily="2" charset="-122"/>
                <a:ea typeface="黑体" panose="02010609060101010101" pitchFamily="2" charset="-122"/>
              </a:rPr>
              <a:t>是建立在用对象编程的方法基础上的，是当前程序设计采用最多的一种语言。</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en-US" altLang="zh-CN" b="1">
                <a:latin typeface="黑体" panose="02010609060101010101" pitchFamily="2" charset="-122"/>
                <a:ea typeface="黑体" panose="02010609060101010101" pitchFamily="2" charset="-122"/>
              </a:rPr>
              <a:t>OOPL</a:t>
            </a:r>
            <a:r>
              <a:rPr lang="zh-CN" altLang="en-US" b="1" dirty="0">
                <a:latin typeface="黑体" panose="02010609060101010101" pitchFamily="2" charset="-122"/>
                <a:ea typeface="黑体" panose="02010609060101010101" pitchFamily="2" charset="-122"/>
              </a:rPr>
              <a:t>具有封装性、继承性和多态性。</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en-US" altLang="zh-CN" b="1">
                <a:latin typeface="黑体" panose="02010609060101010101" pitchFamily="2" charset="-122"/>
                <a:ea typeface="黑体" panose="02010609060101010101" pitchFamily="2" charset="-122"/>
              </a:rPr>
              <a:t>OOPL</a:t>
            </a:r>
            <a:r>
              <a:rPr lang="zh-CN" altLang="en-US" b="1" dirty="0">
                <a:latin typeface="黑体" panose="02010609060101010101" pitchFamily="2" charset="-122"/>
                <a:ea typeface="黑体" panose="02010609060101010101" pitchFamily="2" charset="-122"/>
              </a:rPr>
              <a:t>有两大类：一类是纯粹的面向对象语言，在纯粹的面向对象语言中，几乎所有的语言成分都是“对象”，如：</a:t>
            </a:r>
            <a:r>
              <a:rPr lang="en-US" altLang="zh-CN" b="1">
                <a:latin typeface="黑体" panose="02010609060101010101" pitchFamily="2" charset="-122"/>
                <a:ea typeface="黑体" panose="02010609060101010101" pitchFamily="2" charset="-122"/>
              </a:rPr>
              <a:t>Smalltalk、Java</a:t>
            </a:r>
            <a:r>
              <a:rPr lang="zh-CN" altLang="en-US" b="1" dirty="0">
                <a:latin typeface="黑体" panose="02010609060101010101" pitchFamily="2" charset="-122"/>
                <a:ea typeface="黑体" panose="02010609060101010101" pitchFamily="2" charset="-122"/>
              </a:rPr>
              <a:t>等，这类语强调开发快速原型的能力；另一类是混合型面向对象语言，如：</a:t>
            </a:r>
            <a:r>
              <a:rPr lang="en-US" altLang="zh-CN" b="1">
                <a:latin typeface="黑体" panose="02010609060101010101" pitchFamily="2" charset="-122"/>
                <a:ea typeface="黑体" panose="02010609060101010101" pitchFamily="2" charset="-122"/>
              </a:rPr>
              <a:t>C++、Object Pascal，</a:t>
            </a:r>
            <a:r>
              <a:rPr lang="zh-CN" altLang="en-US" b="1" dirty="0">
                <a:latin typeface="黑体" panose="02010609060101010101" pitchFamily="2" charset="-122"/>
                <a:ea typeface="黑体" panose="02010609060101010101" pitchFamily="2" charset="-122"/>
              </a:rPr>
              <a:t>这类语言是在传统的过程化语言基础上增加面向对象机制，它所强调的是运行效率。</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成熟的面向对象语言通常都提供丰富的类库和强有力的开发环境。</a:t>
            </a:r>
          </a:p>
          <a:p>
            <a:pPr algn="just">
              <a:spcBef>
                <a:spcPct val="20000"/>
              </a:spcBef>
              <a:buClr>
                <a:srgbClr val="A50021"/>
              </a:buClr>
              <a:buSzPct val="75000"/>
              <a:buFont typeface="Wingdings" panose="05000000000000000000" pitchFamily="2" charset="2"/>
            </a:pPr>
            <a:r>
              <a:rPr lang="zh-CN" altLang="en-US" b="1" dirty="0">
                <a:solidFill>
                  <a:srgbClr val="F51A15"/>
                </a:solidFill>
                <a:latin typeface="黑体" panose="02010609060101010101" pitchFamily="2" charset="-122"/>
                <a:ea typeface="黑体" panose="02010609060101010101" pitchFamily="2" charset="-122"/>
              </a:rPr>
              <a:t>5．组件技术</a:t>
            </a:r>
            <a:r>
              <a:rPr lang="zh-CN" altLang="en-US" b="1" dirty="0">
                <a:latin typeface="黑体" panose="02010609060101010101" pitchFamily="2" charset="-122"/>
                <a:ea typeface="黑体" panose="02010609060101010101" pitchFamily="2" charset="-122"/>
              </a:rPr>
              <a:t>  </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所谓组件可理解为自包含的、可编程的、可重用的、与语言无关的代码片段，可以作为整体很容易地插入到应用程序中。组件技术是计算机软件发展的最新结果，也是非常有效的软件构造方法。</a:t>
            </a:r>
            <a:r>
              <a:rPr lang="zh-CN" altLang="en-US" b="1" dirty="0">
                <a:latin typeface="宋体" panose="02010600030101010101" pitchFamily="2" charset="-122"/>
                <a:ea typeface="宋体" panose="02010600030101010101" pitchFamily="2" charset="-122"/>
              </a:rPr>
              <a:t>  </a:t>
            </a:r>
          </a:p>
        </p:txBody>
      </p:sp>
      <p:grpSp>
        <p:nvGrpSpPr>
          <p:cNvPr id="784387" name="组合 784386"/>
          <p:cNvGrpSpPr/>
          <p:nvPr/>
        </p:nvGrpSpPr>
        <p:grpSpPr>
          <a:xfrm>
            <a:off x="7467600" y="6324600"/>
            <a:ext cx="1066800" cy="533400"/>
            <a:chOff x="1488" y="2208"/>
            <a:chExt cx="576" cy="576"/>
          </a:xfrm>
        </p:grpSpPr>
        <p:pic>
          <p:nvPicPr>
            <p:cNvPr id="784388" name="图片 784387" descr="C:\Program Files\Common Files\Microsoft Shared\Clipart\cagcat50\SY01265_.wmf"/>
            <p:cNvPicPr>
              <a:picLocks noChangeAspect="1"/>
            </p:cNvPicPr>
            <p:nvPr/>
          </p:nvPicPr>
          <p:blipFill>
            <a:blip r:embed="rId2"/>
            <a:stretch>
              <a:fillRect/>
            </a:stretch>
          </p:blipFill>
          <p:spPr>
            <a:xfrm>
              <a:off x="1488" y="2208"/>
              <a:ext cx="480" cy="576"/>
            </a:xfrm>
            <a:prstGeom prst="rect">
              <a:avLst/>
            </a:prstGeom>
            <a:noFill/>
            <a:ln w="9525">
              <a:noFill/>
            </a:ln>
          </p:spPr>
        </p:pic>
        <p:sp>
          <p:nvSpPr>
            <p:cNvPr id="784389" name="动作按钮: 自定义 784388">
              <a:hlinkClick r:id="rId3" action="ppaction://hlinksldjump"/>
            </p:cNvPr>
            <p:cNvSpPr/>
            <p:nvPr/>
          </p:nvSpPr>
          <p:spPr>
            <a:xfrm>
              <a:off x="1632" y="2304"/>
              <a:ext cx="432" cy="192"/>
            </a:xfrm>
            <a:prstGeom prst="actionButtonBlank">
              <a:avLst/>
            </a:prstGeom>
            <a:solidFill>
              <a:srgbClr val="33CCCC"/>
            </a:solidFill>
            <a:ln w="12700" cap="sq" cmpd="sng">
              <a:solidFill>
                <a:srgbClr val="FF0000"/>
              </a:solidFill>
              <a:prstDash val="solid"/>
              <a:miter/>
              <a:headEnd type="none" w="sm" len="sm"/>
              <a:tailEnd type="none" w="sm" len="sm"/>
            </a:ln>
          </p:spPr>
          <p:txBody>
            <a:bodyPr wrap="none" anchor="ctr"/>
            <a:lstStyle/>
            <a:p>
              <a:r>
                <a:rPr lang="zh-CN" altLang="en-US" b="1" dirty="0">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hlinkClick r:id="rId4" action="ppaction://hlinksldjump"/>
                </a:rPr>
                <a:t>返回</a:t>
              </a:r>
              <a:endParaRPr lang="zh-CN" altLang="en-US" b="1">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endParaRPr>
            </a:p>
          </p:txBody>
        </p:sp>
      </p:grpSp>
    </p:spTree>
  </p:cSld>
  <p:clrMapOvr>
    <a:masterClrMapping/>
  </p:clrMapOvr>
  <p:transition spd="med">
    <p:zoom/>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矩形 785409"/>
          <p:cNvSpPr/>
          <p:nvPr/>
        </p:nvSpPr>
        <p:spPr>
          <a:xfrm>
            <a:off x="1600200" y="152400"/>
            <a:ext cx="7162800" cy="579438"/>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sz="3200" b="1" dirty="0">
                <a:solidFill>
                  <a:schemeClr val="tx2"/>
                </a:solidFill>
                <a:latin typeface="黑体" panose="02010609060101010101" pitchFamily="2" charset="-122"/>
                <a:ea typeface="黑体" panose="02010609060101010101" pitchFamily="2" charset="-122"/>
              </a:rPr>
              <a:t>1.6.3   算法与数据结构</a:t>
            </a:r>
            <a:endParaRPr lang="en-US" altLang="zh-CN" sz="3200" b="1" dirty="0">
              <a:solidFill>
                <a:schemeClr val="tx2"/>
              </a:solidFill>
              <a:latin typeface="黑体" panose="02010609060101010101" pitchFamily="2" charset="-122"/>
              <a:ea typeface="黑体" panose="02010609060101010101" pitchFamily="2" charset="-122"/>
            </a:endParaRPr>
          </a:p>
        </p:txBody>
      </p:sp>
      <p:sp>
        <p:nvSpPr>
          <p:cNvPr id="785411" name="矩形 785410"/>
          <p:cNvSpPr/>
          <p:nvPr/>
        </p:nvSpPr>
        <p:spPr>
          <a:xfrm>
            <a:off x="1371600" y="838200"/>
            <a:ext cx="7086600" cy="6257925"/>
          </a:xfrm>
          <a:prstGeom prst="rect">
            <a:avLst/>
          </a:prstGeom>
          <a:noFill/>
          <a:ln w="9525">
            <a:noFill/>
          </a:ln>
        </p:spPr>
        <p:txBody>
          <a:bodyPr tIns="25392" bIns="25392">
            <a:spAutoFit/>
          </a:bodyPr>
          <a:lstStyle/>
          <a:p>
            <a:pPr indent="266700" algn="just"/>
            <a:r>
              <a:rPr lang="zh-CN" altLang="en-US" b="1"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大型软件系统的开发，应运用软件工程的思想和方法进行，而解决较简单的实际问题时，需要遵循以下几个步骤：</a:t>
            </a:r>
          </a:p>
          <a:p>
            <a:pPr indent="266700" algn="just"/>
            <a:r>
              <a:rPr lang="zh-CN" altLang="en-US" b="1" dirty="0">
                <a:solidFill>
                  <a:srgbClr val="CC00CC"/>
                </a:solidFill>
                <a:latin typeface="黑体" panose="02010609060101010101" pitchFamily="2" charset="-122"/>
                <a:ea typeface="黑体" panose="02010609060101010101" pitchFamily="2" charset="-122"/>
              </a:rPr>
              <a:t>★ 分析问题，确定算法 </a:t>
            </a:r>
          </a:p>
          <a:p>
            <a:pPr indent="266700" algn="just"/>
            <a:r>
              <a:rPr lang="zh-CN" altLang="en-US" b="1" dirty="0">
                <a:latin typeface="黑体" panose="02010609060101010101" pitchFamily="2" charset="-122"/>
                <a:ea typeface="黑体" panose="02010609060101010101" pitchFamily="2" charset="-122"/>
              </a:rPr>
              <a:t>  将要解决的问题进行分析，提取操作的对象，并找出操作对象之间的关系。在此基础上确定具体解决问题的方法和步骤，设计出一种优化算法。 </a:t>
            </a:r>
          </a:p>
          <a:p>
            <a:pPr indent="266700" algn="just"/>
            <a:r>
              <a:rPr lang="zh-CN" altLang="en-US" b="1" dirty="0">
                <a:solidFill>
                  <a:srgbClr val="CC00CC"/>
                </a:solidFill>
                <a:latin typeface="黑体" panose="02010609060101010101" pitchFamily="2" charset="-122"/>
                <a:ea typeface="黑体" panose="02010609060101010101" pitchFamily="2" charset="-122"/>
              </a:rPr>
              <a:t>★ 选择程序设计语言进行程序设计</a:t>
            </a:r>
          </a:p>
          <a:p>
            <a:pPr indent="266700" algn="just"/>
            <a:r>
              <a:rPr lang="zh-CN" altLang="en-US" b="1" dirty="0">
                <a:solidFill>
                  <a:srgbClr val="CC00CC"/>
                </a:solidFill>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选择适当的程序设计语言，将算法转换成程序代码。人们常把程序定义为：</a:t>
            </a:r>
          </a:p>
          <a:p>
            <a:pPr indent="266700" algn="just"/>
            <a:r>
              <a:rPr lang="zh-CN" altLang="en-US" b="1" dirty="0">
                <a:latin typeface="黑体" panose="02010609060101010101" pitchFamily="2" charset="-122"/>
                <a:ea typeface="黑体" panose="02010609060101010101" pitchFamily="2" charset="-122"/>
              </a:rPr>
              <a:t>程序=算法+数据结构+程序设计语言+工具和环境</a:t>
            </a:r>
          </a:p>
          <a:p>
            <a:pPr indent="266700" algn="just"/>
            <a:r>
              <a:rPr lang="zh-CN" altLang="en-US" b="1" dirty="0">
                <a:solidFill>
                  <a:srgbClr val="CC00CC"/>
                </a:solidFill>
                <a:latin typeface="黑体" panose="02010609060101010101" pitchFamily="2" charset="-122"/>
                <a:ea typeface="黑体" panose="02010609060101010101" pitchFamily="2" charset="-122"/>
              </a:rPr>
              <a:t>★ 程序测试</a:t>
            </a:r>
            <a:r>
              <a:rPr lang="zh-CN" altLang="en-US" b="1" dirty="0">
                <a:latin typeface="黑体" panose="02010609060101010101" pitchFamily="2" charset="-122"/>
                <a:ea typeface="黑体" panose="02010609060101010101" pitchFamily="2" charset="-122"/>
              </a:rPr>
              <a:t> </a:t>
            </a:r>
          </a:p>
          <a:p>
            <a:pPr indent="266700" algn="just"/>
            <a:r>
              <a:rPr lang="zh-CN" altLang="en-US" b="1" dirty="0">
                <a:latin typeface="黑体" panose="02010609060101010101" pitchFamily="2" charset="-122"/>
                <a:ea typeface="黑体" panose="02010609060101010101" pitchFamily="2" charset="-122"/>
              </a:rPr>
              <a:t>  设计一组足够的测试数据，使用这组测试数据来运行程序。</a:t>
            </a:r>
          </a:p>
          <a:p>
            <a:pPr indent="266700" algn="just"/>
            <a:r>
              <a:rPr lang="zh-CN" altLang="en-US" b="1" dirty="0">
                <a:latin typeface="黑体" panose="02010609060101010101" pitchFamily="2" charset="-122"/>
                <a:ea typeface="黑体" panose="02010609060101010101" pitchFamily="2" charset="-122"/>
              </a:rPr>
              <a:t>  分析问题、确定算法在整个解决问题过程中是非常重要的一步，决不可忽视。</a:t>
            </a:r>
            <a:r>
              <a:rPr lang="zh-CN" altLang="en-US" b="1" dirty="0">
                <a:latin typeface="宋体" panose="02010600030101010101" pitchFamily="2" charset="-122"/>
                <a:ea typeface="宋体" panose="02010600030101010101" pitchFamily="2" charset="-122"/>
              </a:rPr>
              <a:t>  </a:t>
            </a:r>
          </a:p>
          <a:p>
            <a:pPr indent="266700" algn="just"/>
            <a:r>
              <a:rPr lang="zh-CN" altLang="en-US"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cs typeface="Times New Roman" panose="02020603050405020304" charset="0"/>
              </a:rPr>
              <a:t> </a:t>
            </a:r>
            <a:endParaRPr lang="zh-CN" altLang="en-US" b="1" dirty="0">
              <a:latin typeface="宋体" panose="02010600030101010101" pitchFamily="2" charset="-122"/>
              <a:ea typeface="Times New Roman" panose="02020603050405020304" charset="0"/>
            </a:endParaRPr>
          </a:p>
        </p:txBody>
      </p:sp>
    </p:spTree>
  </p:cSld>
  <p:clrMapOvr>
    <a:masterClrMapping/>
  </p:clrMapOvr>
  <p:transition spd="med">
    <p:zoom/>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文本框 786433"/>
          <p:cNvSpPr txBox="1"/>
          <p:nvPr/>
        </p:nvSpPr>
        <p:spPr>
          <a:xfrm>
            <a:off x="1371600" y="0"/>
            <a:ext cx="7315200" cy="6810375"/>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solidFill>
                  <a:srgbClr val="F51A15"/>
                </a:solidFill>
                <a:latin typeface="黑体" panose="02010609060101010101" pitchFamily="2" charset="-122"/>
                <a:ea typeface="黑体" panose="02010609060101010101" pitchFamily="2" charset="-122"/>
              </a:rPr>
              <a:t>1．算法</a:t>
            </a:r>
          </a:p>
          <a:p>
            <a:pPr algn="just">
              <a:spcBef>
                <a:spcPct val="20000"/>
              </a:spcBef>
              <a:buClr>
                <a:srgbClr val="A50021"/>
              </a:buClr>
              <a:buSzPct val="75000"/>
              <a:buFont typeface="Wingdings" panose="05000000000000000000" pitchFamily="2" charset="2"/>
            </a:pPr>
            <a:r>
              <a:rPr lang="zh-CN" altLang="en-US" b="1" dirty="0">
                <a:solidFill>
                  <a:srgbClr val="3333CC"/>
                </a:solidFill>
                <a:latin typeface="黑体" panose="02010609060101010101" pitchFamily="2" charset="-122"/>
                <a:ea typeface="黑体" panose="02010609060101010101" pitchFamily="2" charset="-122"/>
              </a:rPr>
              <a:t>（1）什么是算法</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算法是解题的步骤，是一组有穷的规则，它们规定了解决某一特定问题的一系列运算，是对解题方案的准确与完整的描述。</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制定一个算法，一般要经过设计算法、描述算法、分析算法和验证算法等阶段。</a:t>
            </a:r>
          </a:p>
          <a:p>
            <a:pPr algn="just">
              <a:spcBef>
                <a:spcPct val="20000"/>
              </a:spcBef>
              <a:buClr>
                <a:srgbClr val="A50021"/>
              </a:buClr>
              <a:buSzPct val="75000"/>
              <a:buFont typeface="Wingdings" panose="05000000000000000000" pitchFamily="2" charset="2"/>
            </a:pPr>
            <a:r>
              <a:rPr lang="zh-CN" altLang="en-US" b="1" dirty="0">
                <a:solidFill>
                  <a:srgbClr val="3333CC"/>
                </a:solidFill>
                <a:latin typeface="黑体" panose="02010609060101010101" pitchFamily="2" charset="-122"/>
                <a:ea typeface="黑体" panose="02010609060101010101" pitchFamily="2" charset="-122"/>
              </a:rPr>
              <a:t>（2）算法的特性</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一个算法具有下列五个重要的特性：</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确定性 、有穷性 、可行性 、输入和输出 。</a:t>
            </a:r>
          </a:p>
          <a:p>
            <a:pPr algn="just">
              <a:spcBef>
                <a:spcPct val="20000"/>
              </a:spcBef>
              <a:buClr>
                <a:srgbClr val="A50021"/>
              </a:buClr>
              <a:buSzPct val="75000"/>
              <a:buFont typeface="Wingdings" panose="05000000000000000000" pitchFamily="2" charset="2"/>
            </a:pPr>
            <a:r>
              <a:rPr lang="zh-CN" altLang="en-US" b="1" dirty="0">
                <a:solidFill>
                  <a:srgbClr val="3333CC"/>
                </a:solidFill>
                <a:latin typeface="黑体" panose="02010609060101010101" pitchFamily="2" charset="-122"/>
                <a:ea typeface="黑体" panose="02010609060101010101" pitchFamily="2" charset="-122"/>
              </a:rPr>
              <a:t>（3）算法的描述</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算法的描述方法可以归纳为以下几种:</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chemeClr val="folHlink"/>
                </a:solidFill>
                <a:latin typeface="黑体" panose="02010609060101010101" pitchFamily="2" charset="-122"/>
                <a:ea typeface="黑体" panose="02010609060101010101" pitchFamily="2" charset="-122"/>
              </a:rPr>
              <a:t>① 自然语言</a:t>
            </a:r>
            <a:r>
              <a:rPr lang="zh-CN" altLang="en-US" b="1" dirty="0">
                <a:latin typeface="黑体" panose="02010609060101010101" pitchFamily="2" charset="-122"/>
                <a:ea typeface="黑体" panose="02010609060101010101" pitchFamily="2" charset="-122"/>
              </a:rPr>
              <a:t>。</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chemeClr val="folHlink"/>
                </a:solidFill>
                <a:latin typeface="黑体" panose="02010609060101010101" pitchFamily="2" charset="-122"/>
                <a:ea typeface="黑体" panose="02010609060101010101" pitchFamily="2" charset="-122"/>
              </a:rPr>
              <a:t>② 图形</a:t>
            </a:r>
            <a:r>
              <a:rPr lang="zh-CN" altLang="en-US" b="1" dirty="0">
                <a:latin typeface="黑体" panose="02010609060101010101" pitchFamily="2" charset="-122"/>
                <a:ea typeface="黑体" panose="02010609060101010101" pitchFamily="2" charset="-122"/>
              </a:rPr>
              <a:t>，如</a:t>
            </a:r>
            <a:r>
              <a:rPr lang="en-US" altLang="zh-CN" b="1">
                <a:latin typeface="黑体" panose="02010609060101010101" pitchFamily="2" charset="-122"/>
                <a:ea typeface="黑体" panose="02010609060101010101" pitchFamily="2" charset="-122"/>
              </a:rPr>
              <a:t>N-S</a:t>
            </a:r>
            <a:r>
              <a:rPr lang="zh-CN" altLang="en-US" b="1" dirty="0">
                <a:latin typeface="黑体" panose="02010609060101010101" pitchFamily="2" charset="-122"/>
                <a:ea typeface="黑体" panose="02010609060101010101" pitchFamily="2" charset="-122"/>
              </a:rPr>
              <a:t>图、流程图，图的描述与算法语</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言的描述对应。</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chemeClr val="folHlink"/>
                </a:solidFill>
                <a:latin typeface="黑体" panose="02010609060101010101" pitchFamily="2" charset="-122"/>
                <a:ea typeface="黑体" panose="02010609060101010101" pitchFamily="2" charset="-122"/>
              </a:rPr>
              <a:t>③ 算法语言</a:t>
            </a:r>
            <a:r>
              <a:rPr lang="zh-CN" altLang="en-US" b="1" dirty="0">
                <a:latin typeface="黑体" panose="02010609060101010101" pitchFamily="2" charset="-122"/>
                <a:ea typeface="黑体" panose="02010609060101010101" pitchFamily="2" charset="-122"/>
              </a:rPr>
              <a:t>，即：程序设计语言、伪代码。</a:t>
            </a:r>
            <a:r>
              <a:rPr lang="zh-CN" altLang="en-US" b="1" dirty="0">
                <a:latin typeface="宋体" panose="02010600030101010101" pitchFamily="2" charset="-122"/>
                <a:ea typeface="宋体" panose="02010600030101010101" pitchFamily="2" charset="-122"/>
              </a:rPr>
              <a:t>  </a:t>
            </a:r>
          </a:p>
        </p:txBody>
      </p:sp>
    </p:spTree>
  </p:cSld>
  <p:clrMapOvr>
    <a:masterClrMapping/>
  </p:clrMapOvr>
  <p:transition spd="med">
    <p:zoom/>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文本框 787457"/>
          <p:cNvSpPr txBox="1"/>
          <p:nvPr/>
        </p:nvSpPr>
        <p:spPr>
          <a:xfrm>
            <a:off x="1295400" y="393700"/>
            <a:ext cx="7315200" cy="9512300"/>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solidFill>
                  <a:srgbClr val="3333CC"/>
                </a:solidFill>
                <a:latin typeface="黑体" panose="02010609060101010101" pitchFamily="2" charset="-122"/>
                <a:ea typeface="黑体" panose="02010609060101010101" pitchFamily="2" charset="-122"/>
              </a:rPr>
              <a:t>（4）衡量算法优劣的方法 </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解决某一个实际问题可能有许多不同的算法，究竟如何来衡量这些算法的优劣？并从中选出较好的算法呢？</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选用的算法首先应该是“正确的”。此外，主要考虑如下3点：</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① 执行算法所耗费的时间，即时间特性。 </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② 执行算法所耗费的存储空间，即空间特性。</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③ 算法应易于理解、易于编码、易于调试。</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当然，我们希望选用一个所占存储空间小、运算时间短、其它性能也好的算法。然而，实际上很难做到十全十美。原因是上述要求有时相互抵触，要节约算法的执行时间往往要以牺牲更多的空间为代价；而为了节省空间可能要耗费更多的计算时间。因此我们只能根据具体情况有所侧重。  </a:t>
            </a:r>
          </a:p>
          <a:p>
            <a:pPr algn="just">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p>
        </p:txBody>
      </p:sp>
    </p:spTree>
  </p:cSld>
  <p:clrMapOvr>
    <a:masterClrMapping/>
  </p:clrMapOvr>
  <p:transition spd="med">
    <p:zoom/>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文本框 788481"/>
          <p:cNvSpPr txBox="1"/>
          <p:nvPr/>
        </p:nvSpPr>
        <p:spPr>
          <a:xfrm>
            <a:off x="1295400" y="228600"/>
            <a:ext cx="7315200" cy="9512300"/>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solidFill>
                  <a:srgbClr val="F51A15"/>
                </a:solidFill>
                <a:latin typeface="黑体" panose="02010609060101010101" pitchFamily="2" charset="-122"/>
                <a:ea typeface="黑体" panose="02010609060101010101" pitchFamily="2" charset="-122"/>
              </a:rPr>
              <a:t>2．数据结构</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计算机发展初期，人们使用计算机主要是处理数值计算问题。由于数值计算的特点是数据元素之间的关系简单，但计算复杂，所以程序设计者的主要精力是集中于程序设计技巧上，而无须重视数据结构。随着计算机应用领域的扩大和软、硬件的发展，计算机被更多地用于非数值处理，据统计，用计算机处理非数值性问题占了90% 以上，非数值处理的特点是数据元素间的关系复杂，而计算相对简单。因此解决此类问题的关键已不再是分析数学和计算方法，而是要设计出合适的数据结构，才能有效地解决问题。</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利用计算机解决实际问题，不仅需要研究算法与程序结构，同时也需要研究程序的加工对象</a:t>
            </a:r>
            <a:r>
              <a:rPr lang="zh-CN" altLang="en-US" b="1" dirty="0">
                <a:latin typeface="Times New Roman" panose="02020603050405020304" charset="0"/>
                <a:ea typeface="黑体" panose="02010609060101010101" pitchFamily="2" charset="-122"/>
              </a:rPr>
              <a:t>——</a:t>
            </a:r>
            <a:r>
              <a:rPr lang="zh-CN" altLang="en-US" b="1" dirty="0">
                <a:latin typeface="黑体" panose="02010609060101010101" pitchFamily="2" charset="-122"/>
                <a:ea typeface="黑体" panose="02010609060101010101" pitchFamily="2" charset="-122"/>
              </a:rPr>
              <a:t>数据的结构。数据结构直接影响算法的选择和程序的效率。程序设计的实质是对实际问题选择一种好的数据结构，加之设计一个好的算法，而好的算法在很大程度上取决于描述实际问题的数据结构。</a:t>
            </a:r>
          </a:p>
          <a:p>
            <a:pPr algn="just">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p>
        </p:txBody>
      </p:sp>
    </p:spTree>
  </p:cSld>
  <p:clrMapOvr>
    <a:masterClrMapping/>
  </p:clrMapOvr>
  <p:transition spd="med">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标题 658433"/>
          <p:cNvSpPr>
            <a:spLocks noGrp="1"/>
          </p:cNvSpPr>
          <p:nvPr>
            <p:ph type="title"/>
          </p:nvPr>
        </p:nvSpPr>
        <p:spPr>
          <a:xfrm>
            <a:off x="1447800" y="0"/>
            <a:ext cx="7467600" cy="609600"/>
          </a:xfrm>
          <a:ln/>
        </p:spPr>
        <p:txBody>
          <a:bodyPr lIns="92075" tIns="46038" rIns="92075" bIns="46038" anchor="ctr"/>
          <a:lstStyle/>
          <a:p>
            <a:pPr algn="l"/>
            <a:r>
              <a:rPr lang="zh-CN" altLang="en-US" sz="3200" b="1" dirty="0">
                <a:latin typeface="黑体" panose="02010609060101010101" pitchFamily="2" charset="-122"/>
                <a:ea typeface="黑体" panose="02010609060101010101" pitchFamily="2" charset="-122"/>
              </a:rPr>
              <a:t> 1.1.5   计算机</a:t>
            </a:r>
            <a:r>
              <a:rPr lang="zh-CN" altLang="en-US" sz="3200" b="1" dirty="0">
                <a:ea typeface="黑体" panose="02010609060101010101" pitchFamily="2" charset="-122"/>
              </a:rPr>
              <a:t>的特点</a:t>
            </a:r>
          </a:p>
        </p:txBody>
      </p:sp>
      <p:sp>
        <p:nvSpPr>
          <p:cNvPr id="658435" name="文本占位符 658434"/>
          <p:cNvSpPr>
            <a:spLocks noGrp="1"/>
          </p:cNvSpPr>
          <p:nvPr>
            <p:ph type="body" idx="1"/>
          </p:nvPr>
        </p:nvSpPr>
        <p:spPr>
          <a:xfrm>
            <a:off x="1219200" y="685800"/>
            <a:ext cx="7543800" cy="4876800"/>
          </a:xfrm>
          <a:ln/>
        </p:spPr>
        <p:txBody>
          <a:bodyPr/>
          <a:lstStyle/>
          <a:p>
            <a:pPr marL="0" indent="0" algn="just">
              <a:lnSpc>
                <a:spcPct val="90000"/>
              </a:lnSpc>
              <a:buNone/>
            </a:pPr>
            <a:r>
              <a:rPr lang="zh-CN" altLang="en-US" sz="1800" dirty="0"/>
              <a:t>　　 </a:t>
            </a:r>
            <a:r>
              <a:rPr lang="zh-CN" altLang="en-US" sz="1800" b="1" dirty="0">
                <a:latin typeface="黑体" panose="02010609060101010101" pitchFamily="2" charset="-122"/>
                <a:ea typeface="黑体" panose="02010609060101010101" pitchFamily="2" charset="-122"/>
              </a:rPr>
              <a:t>计算机作为一种通用的信息处理工具，它具有极高的处理速度，很强的存储能力，精确的计算能力和逻辑判断能力。虽然各类计算机在性能上、用途上、规模结构上有所不同，但它们都具备以下一些特点。</a:t>
            </a:r>
          </a:p>
          <a:p>
            <a:pPr marL="0" indent="0" algn="just">
              <a:lnSpc>
                <a:spcPct val="90000"/>
              </a:lnSpc>
              <a:buNone/>
            </a:pPr>
            <a:r>
              <a:rPr lang="zh-CN" altLang="en-US" sz="1800" b="1" dirty="0">
                <a:solidFill>
                  <a:srgbClr val="3333CC"/>
                </a:solidFill>
                <a:latin typeface="黑体" panose="02010609060101010101" pitchFamily="2" charset="-122"/>
                <a:ea typeface="黑体" panose="02010609060101010101" pitchFamily="2" charset="-122"/>
              </a:rPr>
              <a:t>1．运算速度快</a:t>
            </a:r>
            <a:r>
              <a:rPr lang="zh-CN" altLang="en-US" sz="1800" b="1" dirty="0">
                <a:latin typeface="黑体" panose="02010609060101010101" pitchFamily="2" charset="-122"/>
                <a:ea typeface="黑体" panose="02010609060101010101" pitchFamily="2" charset="-122"/>
              </a:rPr>
              <a:t> </a:t>
            </a:r>
          </a:p>
          <a:p>
            <a:pPr marL="0" indent="0" algn="just">
              <a:lnSpc>
                <a:spcPct val="90000"/>
              </a:lnSpc>
              <a:buNone/>
            </a:pPr>
            <a:r>
              <a:rPr lang="zh-CN" altLang="en-US" sz="1800" b="1" dirty="0">
                <a:latin typeface="黑体" panose="02010609060101010101" pitchFamily="2" charset="-122"/>
                <a:ea typeface="黑体" panose="02010609060101010101" pitchFamily="2" charset="-122"/>
              </a:rPr>
              <a:t>　　由于计算机是采用高速电子器件组成，因此能以极高的速度工作。目前的巨型机运算速度已达到每秒几百亿次运算，微机也可达到每秒亿次以上 。</a:t>
            </a:r>
          </a:p>
          <a:p>
            <a:pPr marL="0" indent="0" algn="just">
              <a:lnSpc>
                <a:spcPct val="90000"/>
              </a:lnSpc>
              <a:buNone/>
            </a:pPr>
            <a:r>
              <a:rPr lang="zh-CN" altLang="en-US" sz="1800" b="1" dirty="0">
                <a:solidFill>
                  <a:srgbClr val="CC00CC"/>
                </a:solidFill>
                <a:latin typeface="黑体" panose="02010609060101010101" pitchFamily="2" charset="-122"/>
                <a:ea typeface="黑体" panose="02010609060101010101" pitchFamily="2" charset="-122"/>
              </a:rPr>
              <a:t>2．计算精度高</a:t>
            </a:r>
          </a:p>
          <a:p>
            <a:pPr marL="0" indent="0" algn="just">
              <a:lnSpc>
                <a:spcPct val="90000"/>
              </a:lnSpc>
              <a:buNone/>
            </a:pPr>
            <a:r>
              <a:rPr lang="zh-CN" altLang="en-US" sz="1800" b="1" dirty="0">
                <a:latin typeface="黑体" panose="02010609060101010101" pitchFamily="2" charset="-122"/>
                <a:ea typeface="黑体" panose="02010609060101010101" pitchFamily="2" charset="-122"/>
              </a:rPr>
              <a:t>　　由于计算机采用二进制表示数据，因此它的精度主要取决于表示数据的位数，即机器字长。字长越长，其精度越高 。</a:t>
            </a:r>
          </a:p>
          <a:p>
            <a:pPr marL="0" indent="0" algn="just">
              <a:lnSpc>
                <a:spcPct val="90000"/>
              </a:lnSpc>
              <a:buNone/>
            </a:pPr>
            <a:r>
              <a:rPr lang="zh-CN" altLang="en-US" sz="1800" b="1" dirty="0">
                <a:solidFill>
                  <a:srgbClr val="3333CC"/>
                </a:solidFill>
                <a:latin typeface="黑体" panose="02010609060101010101" pitchFamily="2" charset="-122"/>
                <a:ea typeface="黑体" panose="02010609060101010101" pitchFamily="2" charset="-122"/>
              </a:rPr>
              <a:t>3．具有记忆能力</a:t>
            </a:r>
          </a:p>
          <a:p>
            <a:pPr marL="0" indent="0" algn="just">
              <a:lnSpc>
                <a:spcPct val="90000"/>
              </a:lnSpc>
              <a:buNone/>
            </a:pPr>
            <a:r>
              <a:rPr lang="zh-CN" altLang="en-US" sz="1800" b="1" dirty="0">
                <a:latin typeface="黑体" panose="02010609060101010101" pitchFamily="2" charset="-122"/>
                <a:ea typeface="黑体" panose="02010609060101010101" pitchFamily="2" charset="-122"/>
              </a:rPr>
              <a:t>　　存储器是计算机的记忆部件，计算机把大量的数据和程序存入存储器，并把处理或计算的结果保存在存储器中。计算机存储器有内存和外存之分，目前，微型计算机的内存容量一般可以达到512</a:t>
            </a:r>
            <a:r>
              <a:rPr lang="en-US" altLang="zh-CN" sz="1800" b="1">
                <a:latin typeface="黑体" panose="02010609060101010101" pitchFamily="2" charset="-122"/>
                <a:ea typeface="黑体" panose="02010609060101010101" pitchFamily="2" charset="-122"/>
              </a:rPr>
              <a:t>MB</a:t>
            </a:r>
            <a:r>
              <a:rPr lang="zh-CN" altLang="en-US" sz="1800" b="1" dirty="0">
                <a:latin typeface="黑体" panose="02010609060101010101" pitchFamily="2" charset="-122"/>
                <a:ea typeface="黑体" panose="02010609060101010101" pitchFamily="2" charset="-122"/>
              </a:rPr>
              <a:t>且可以进一步扩展，外存（如硬盘）容量可以达到十</a:t>
            </a:r>
            <a:r>
              <a:rPr lang="en-US" altLang="zh-CN" sz="1800" b="1">
                <a:latin typeface="黑体" panose="02010609060101010101" pitchFamily="2" charset="-122"/>
                <a:ea typeface="黑体" panose="02010609060101010101" pitchFamily="2" charset="-122"/>
              </a:rPr>
              <a:t>GB</a:t>
            </a:r>
            <a:r>
              <a:rPr lang="zh-CN" altLang="en-US" sz="1800" b="1" dirty="0">
                <a:latin typeface="黑体" panose="02010609060101010101" pitchFamily="2" charset="-122"/>
                <a:ea typeface="黑体" panose="02010609060101010101" pitchFamily="2" charset="-122"/>
              </a:rPr>
              <a:t>甚至上百</a:t>
            </a:r>
            <a:r>
              <a:rPr lang="en-US" altLang="zh-CN" sz="1800" b="1">
                <a:latin typeface="黑体" panose="02010609060101010101" pitchFamily="2" charset="-122"/>
                <a:ea typeface="黑体" panose="02010609060101010101" pitchFamily="2" charset="-122"/>
              </a:rPr>
              <a:t>GB。</a:t>
            </a:r>
          </a:p>
          <a:p>
            <a:pPr marL="0" indent="0" algn="just">
              <a:lnSpc>
                <a:spcPct val="90000"/>
              </a:lnSpc>
              <a:buNone/>
            </a:pPr>
            <a:r>
              <a:rPr lang="zh-CN" altLang="en-US" sz="1800" b="1" dirty="0">
                <a:solidFill>
                  <a:srgbClr val="CC00CC"/>
                </a:solidFill>
                <a:latin typeface="黑体" panose="02010609060101010101" pitchFamily="2" charset="-122"/>
                <a:ea typeface="黑体" panose="02010609060101010101" pitchFamily="2" charset="-122"/>
              </a:rPr>
              <a:t>4．具有逻辑判断能力</a:t>
            </a:r>
          </a:p>
          <a:p>
            <a:pPr marL="0" indent="0" algn="just">
              <a:lnSpc>
                <a:spcPct val="90000"/>
              </a:lnSpc>
              <a:buNone/>
            </a:pPr>
            <a:r>
              <a:rPr lang="zh-CN" altLang="en-US" sz="1800" b="1" dirty="0">
                <a:latin typeface="黑体" panose="02010609060101010101" pitchFamily="2" charset="-122"/>
                <a:ea typeface="黑体" panose="02010609060101010101" pitchFamily="2" charset="-122"/>
              </a:rPr>
              <a:t>　　计算机不仅具有运算能力，还可以进行各种逻辑判断，并根据判断的结果自动决定下一步应该执行的指令。</a:t>
            </a:r>
          </a:p>
          <a:p>
            <a:pPr marL="0" indent="0" algn="just">
              <a:lnSpc>
                <a:spcPct val="90000"/>
              </a:lnSpc>
              <a:buNone/>
            </a:pPr>
            <a:r>
              <a:rPr lang="zh-CN" altLang="en-US" sz="1800" b="1" dirty="0">
                <a:solidFill>
                  <a:srgbClr val="3333CC"/>
                </a:solidFill>
                <a:latin typeface="黑体" panose="02010609060101010101" pitchFamily="2" charset="-122"/>
                <a:ea typeface="黑体" panose="02010609060101010101" pitchFamily="2" charset="-122"/>
              </a:rPr>
              <a:t>5．具有自动控制能力</a:t>
            </a:r>
          </a:p>
          <a:p>
            <a:pPr marL="0" indent="0" algn="just">
              <a:lnSpc>
                <a:spcPct val="90000"/>
              </a:lnSpc>
              <a:buNone/>
            </a:pPr>
            <a:r>
              <a:rPr lang="zh-CN" altLang="en-US" sz="1800" b="1" dirty="0">
                <a:latin typeface="黑体" panose="02010609060101010101" pitchFamily="2" charset="-122"/>
                <a:ea typeface="黑体" panose="02010609060101010101" pitchFamily="2" charset="-122"/>
              </a:rPr>
              <a:t>　　计算机内可以存储程序，计算机可以在人们事先编制好的程序的控制</a:t>
            </a:r>
            <a:r>
              <a:rPr lang="zh-CN" altLang="en-US" sz="1800" b="1" dirty="0"/>
              <a:t>下自动地完成各种操作，无需人工干预。</a:t>
            </a:r>
            <a:endParaRPr lang="zh-CN" altLang="en-US" sz="1800" b="1" dirty="0">
              <a:latin typeface="宋体" panose="02010600030101010101" pitchFamily="2" charset="-122"/>
            </a:endParaRPr>
          </a:p>
          <a:p>
            <a:pPr marL="0" indent="0" algn="just">
              <a:lnSpc>
                <a:spcPct val="90000"/>
              </a:lnSpc>
              <a:buNone/>
            </a:pPr>
            <a:endParaRPr lang="zh-CN" altLang="en-US" sz="1800" dirty="0">
              <a:latin typeface="宋体" panose="02010600030101010101" pitchFamily="2" charset="-122"/>
            </a:endParaRPr>
          </a:p>
          <a:p>
            <a:pPr marL="0" indent="0" algn="just">
              <a:lnSpc>
                <a:spcPct val="90000"/>
              </a:lnSpc>
              <a:buNone/>
            </a:pPr>
            <a:endParaRPr lang="zh-CN" altLang="en-US" sz="2400" b="1" dirty="0">
              <a:latin typeface="宋体" panose="02010600030101010101" pitchFamily="2" charset="-122"/>
              <a:ea typeface="黑体" panose="02010609060101010101" pitchFamily="2" charset="-122"/>
            </a:endParaRPr>
          </a:p>
          <a:p>
            <a:pPr marL="0" indent="0" algn="just">
              <a:lnSpc>
                <a:spcPct val="90000"/>
              </a:lnSpc>
              <a:buNone/>
            </a:pPr>
            <a:r>
              <a:rPr lang="zh-CN" altLang="en-US" sz="1800" dirty="0">
                <a:latin typeface="宋体" panose="02010600030101010101" pitchFamily="2" charset="-122"/>
              </a:rPr>
              <a:t>  </a:t>
            </a:r>
          </a:p>
        </p:txBody>
      </p:sp>
      <p:grpSp>
        <p:nvGrpSpPr>
          <p:cNvPr id="658436" name="组合 658435"/>
          <p:cNvGrpSpPr/>
          <p:nvPr/>
        </p:nvGrpSpPr>
        <p:grpSpPr>
          <a:xfrm>
            <a:off x="7391400" y="6248400"/>
            <a:ext cx="1143000" cy="609600"/>
            <a:chOff x="1488" y="2208"/>
            <a:chExt cx="576" cy="576"/>
          </a:xfrm>
        </p:grpSpPr>
        <p:pic>
          <p:nvPicPr>
            <p:cNvPr id="658437" name="图片 658436" descr="C:\Program Files\Common Files\Microsoft Shared\Clipart\cagcat50\SY01265_.wmf"/>
            <p:cNvPicPr>
              <a:picLocks noChangeAspect="1"/>
            </p:cNvPicPr>
            <p:nvPr/>
          </p:nvPicPr>
          <p:blipFill>
            <a:blip r:embed="rId2"/>
            <a:stretch>
              <a:fillRect/>
            </a:stretch>
          </p:blipFill>
          <p:spPr>
            <a:xfrm>
              <a:off x="1488" y="2208"/>
              <a:ext cx="480" cy="576"/>
            </a:xfrm>
            <a:prstGeom prst="rect">
              <a:avLst/>
            </a:prstGeom>
            <a:noFill/>
            <a:ln w="9525">
              <a:noFill/>
            </a:ln>
          </p:spPr>
        </p:pic>
        <p:sp>
          <p:nvSpPr>
            <p:cNvPr id="658438" name="动作按钮: 自定义 658437">
              <a:hlinkClick r:id="rId3" action="ppaction://hlinksldjump"/>
            </p:cNvPr>
            <p:cNvSpPr/>
            <p:nvPr/>
          </p:nvSpPr>
          <p:spPr>
            <a:xfrm>
              <a:off x="1632" y="2304"/>
              <a:ext cx="432" cy="192"/>
            </a:xfrm>
            <a:prstGeom prst="actionButtonBlank">
              <a:avLst/>
            </a:prstGeom>
            <a:solidFill>
              <a:srgbClr val="33CCCC"/>
            </a:solidFill>
            <a:ln w="12700" cap="sq" cmpd="sng">
              <a:solidFill>
                <a:srgbClr val="FF0000"/>
              </a:solidFill>
              <a:prstDash val="solid"/>
              <a:miter/>
              <a:headEnd type="none" w="sm" len="sm"/>
              <a:tailEnd type="none" w="sm" len="sm"/>
            </a:ln>
          </p:spPr>
          <p:txBody>
            <a:bodyPr wrap="none" anchor="ctr"/>
            <a:lstStyle/>
            <a:p>
              <a:r>
                <a:rPr lang="zh-CN" altLang="en-US" b="1" dirty="0">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hlinkClick r:id="rId4" action="ppaction://hlinksldjump"/>
                </a:rPr>
                <a:t>返回</a:t>
              </a:r>
              <a:endParaRPr lang="zh-CN" altLang="en-US" b="1">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endParaRPr>
            </a:p>
          </p:txBody>
        </p:sp>
      </p:grpSp>
    </p:spTree>
  </p:cSld>
  <p:clrMapOvr>
    <a:masterClrMapping/>
  </p:clrMapOvr>
  <p:transition spd="med">
    <p:zoom/>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文本框 789505"/>
          <p:cNvSpPr txBox="1"/>
          <p:nvPr/>
        </p:nvSpPr>
        <p:spPr>
          <a:xfrm>
            <a:off x="1143000" y="0"/>
            <a:ext cx="7543800" cy="10315575"/>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solidFill>
                  <a:schemeClr val="folHlink"/>
                </a:solidFill>
                <a:latin typeface="黑体" panose="02010609060101010101" pitchFamily="2" charset="-122"/>
                <a:ea typeface="黑体" panose="02010609060101010101" pitchFamily="2" charset="-122"/>
              </a:rPr>
              <a:t>（1）数据结构的基本概念</a:t>
            </a:r>
            <a:r>
              <a:rPr lang="zh-CN" altLang="en-US" b="1" dirty="0">
                <a:solidFill>
                  <a:srgbClr val="F51A15"/>
                </a:solidFill>
                <a:latin typeface="黑体" panose="02010609060101010101" pitchFamily="2" charset="-122"/>
                <a:ea typeface="黑体" panose="02010609060101010101" pitchFamily="2" charset="-122"/>
              </a:rPr>
              <a:t> </a:t>
            </a:r>
            <a:endParaRPr lang="zh-CN" altLang="en-US" b="1" dirty="0">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r>
              <a:rPr lang="zh-CN" altLang="en-US" b="1" dirty="0">
                <a:solidFill>
                  <a:srgbClr val="CC00CC"/>
                </a:solidFill>
                <a:latin typeface="黑体" panose="02010609060101010101" pitchFamily="2" charset="-122"/>
                <a:ea typeface="黑体" panose="02010609060101010101" pitchFamily="2" charset="-122"/>
              </a:rPr>
              <a:t>    数据：</a:t>
            </a:r>
            <a:r>
              <a:rPr lang="zh-CN" altLang="en-US" b="1" dirty="0">
                <a:latin typeface="黑体" panose="02010609060101010101" pitchFamily="2" charset="-122"/>
                <a:ea typeface="黑体" panose="02010609060101010101" pitchFamily="2" charset="-122"/>
              </a:rPr>
              <a:t>是指描述客观事物的数值、字符以及所有能输入到计算机并被计算机程序处理的符号的集合。</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数据的含义极为广泛，数值、字符、图形、图像、声音等都是数据。</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CC00CC"/>
                </a:solidFill>
                <a:latin typeface="黑体" panose="02010609060101010101" pitchFamily="2" charset="-122"/>
                <a:ea typeface="黑体" panose="02010609060101010101" pitchFamily="2" charset="-122"/>
              </a:rPr>
              <a:t>数据元素：</a:t>
            </a:r>
            <a:r>
              <a:rPr lang="zh-CN" altLang="en-US" b="1" dirty="0">
                <a:latin typeface="黑体" panose="02010609060101010101" pitchFamily="2" charset="-122"/>
                <a:ea typeface="黑体" panose="02010609060101010101" pitchFamily="2" charset="-122"/>
              </a:rPr>
              <a:t>是数据集合中的一个个体，它是数据的基本单位。  </a:t>
            </a:r>
          </a:p>
          <a:p>
            <a:pPr algn="just">
              <a:spcBef>
                <a:spcPct val="20000"/>
              </a:spcBef>
              <a:buClr>
                <a:srgbClr val="A50021"/>
              </a:buClr>
              <a:buSzPct val="75000"/>
              <a:buFont typeface="Wingdings" panose="05000000000000000000" pitchFamily="2" charset="2"/>
            </a:pPr>
            <a:r>
              <a:rPr lang="en-US" altLang="zh-CN" b="1" dirty="0">
                <a:latin typeface="黑体" panose="02010609060101010101" pitchFamily="2" charset="-122"/>
                <a:ea typeface="黑体" panose="02010609060101010101" pitchFamily="2" charset="-122"/>
              </a:rPr>
              <a:t>    </a:t>
            </a:r>
            <a:r>
              <a:rPr lang="zh-CN" altLang="en-US" b="1" dirty="0">
                <a:solidFill>
                  <a:srgbClr val="CC00CC"/>
                </a:solidFill>
                <a:latin typeface="黑体" panose="02010609060101010101" pitchFamily="2" charset="-122"/>
                <a:ea typeface="黑体" panose="02010609060101010101" pitchFamily="2" charset="-122"/>
              </a:rPr>
              <a:t>数据结构：</a:t>
            </a:r>
            <a:r>
              <a:rPr lang="zh-CN" altLang="en-US" b="1" dirty="0">
                <a:latin typeface="黑体" panose="02010609060101010101" pitchFamily="2" charset="-122"/>
                <a:ea typeface="黑体" panose="02010609060101010101" pitchFamily="2" charset="-122"/>
              </a:rPr>
              <a:t>是指相互之间存在某种关系的数据元素的集合。它一般包括以下三方面的内容：数据的逻辑结构、数据的存储结构和数据的操作实现算法。</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3333CC"/>
                </a:solidFill>
                <a:latin typeface="黑体" panose="02010609060101010101" pitchFamily="2" charset="-122"/>
                <a:ea typeface="黑体" panose="02010609060101010101" pitchFamily="2" charset="-122"/>
              </a:rPr>
              <a:t>逻辑结构：</a:t>
            </a:r>
            <a:r>
              <a:rPr lang="zh-CN" altLang="en-US" b="1" dirty="0">
                <a:latin typeface="黑体" panose="02010609060101010101" pitchFamily="2" charset="-122"/>
                <a:ea typeface="黑体" panose="02010609060101010101" pitchFamily="2" charset="-122"/>
              </a:rPr>
              <a:t>是指数据元素之间的逻辑关系，它分为线性结构和非线性结构。线性表是典型的线性结构，而树形结构是典型的非线性结构。</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3333CC"/>
                </a:solidFill>
                <a:latin typeface="黑体" panose="02010609060101010101" pitchFamily="2" charset="-122"/>
                <a:ea typeface="黑体" panose="02010609060101010101" pitchFamily="2" charset="-122"/>
              </a:rPr>
              <a:t>存储结构：</a:t>
            </a:r>
            <a:r>
              <a:rPr lang="zh-CN" altLang="en-US" b="1" dirty="0">
                <a:latin typeface="黑体" panose="02010609060101010101" pitchFamily="2" charset="-122"/>
                <a:ea typeface="黑体" panose="02010609060101010101" pitchFamily="2" charset="-122"/>
              </a:rPr>
              <a:t>是指数据元素及其之间的关系在计算机存储器中的表示方法。数据的存储结构主要有顺序存储结构和链式存储结构两种基本类型。</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3333CC"/>
                </a:solidFill>
                <a:latin typeface="黑体" panose="02010609060101010101" pitchFamily="2" charset="-122"/>
                <a:ea typeface="黑体" panose="02010609060101010101" pitchFamily="2" charset="-122"/>
              </a:rPr>
              <a:t>数据的操作：</a:t>
            </a:r>
            <a:r>
              <a:rPr lang="zh-CN" altLang="en-US" b="1" dirty="0">
                <a:latin typeface="黑体" panose="02010609060101010101" pitchFamily="2" charset="-122"/>
                <a:ea typeface="黑体" panose="02010609060101010101" pitchFamily="2" charset="-122"/>
              </a:rPr>
              <a:t>是指对对数据实施的操作。 </a:t>
            </a:r>
          </a:p>
          <a:p>
            <a:pPr algn="just">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r>
              <a:rPr lang="zh-CN" altLang="en-US" b="1" dirty="0">
                <a:latin typeface="Times New Roman" panose="02020603050405020304" charset="0"/>
                <a:ea typeface="宋体" panose="02010600030101010101" pitchFamily="2" charset="-122"/>
                <a:cs typeface="Courier New" panose="02070309020205020404" pitchFamily="49" charset="0"/>
              </a:rPr>
              <a:t>逻辑</a:t>
            </a:r>
            <a:r>
              <a:rPr lang="zh-CN" altLang="en-US" b="1" dirty="0">
                <a:latin typeface="宋体" panose="02010600030101010101" pitchFamily="2" charset="-122"/>
                <a:ea typeface="宋体" panose="02010600030101010101" pitchFamily="2" charset="-122"/>
              </a:rPr>
              <a:t> </a:t>
            </a: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p>
        </p:txBody>
      </p:sp>
    </p:spTree>
  </p:cSld>
  <p:clrMapOvr>
    <a:masterClrMapping/>
  </p:clrMapOvr>
  <p:transition spd="med">
    <p:zoom/>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文本框 790529"/>
          <p:cNvSpPr txBox="1"/>
          <p:nvPr/>
        </p:nvSpPr>
        <p:spPr>
          <a:xfrm>
            <a:off x="1371600" y="628650"/>
            <a:ext cx="7239000" cy="6153150"/>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从学科的角度来看，数据结构是计算机科学技术的一个分支，它主要研究数据的逻辑结构(即数据元素之间的逻辑关系)和物理结构(即数据在计算机中是如何表示的)以及它们之间的关系，并对这种结构定义相应的操作，设计出实现这些操作的算法。</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从课程的角度来看，数据结构是计算机科学与技术专业的一门重要的专业基础课，是教学计划中的核心课程之一。其中将系统地介绍线性表、栈、队列、串、数组和广义表、树、图等基本类型的数据结构及其相应操作的实现算法，并将详细讨论在程序设计中经常会遇到的查找和排序技术。这些知识和技术不仅是一般非数值计算程序设计的基础，而且也是设计和实现如编译程序、操作系统、数据库管理系统等系统软件以及大型应用程序的重要基础。</a:t>
            </a:r>
            <a:r>
              <a:rPr lang="zh-CN" altLang="en-US" b="1" dirty="0">
                <a:latin typeface="宋体" panose="02010600030101010101" pitchFamily="2" charset="-122"/>
                <a:ea typeface="宋体" panose="02010600030101010101" pitchFamily="2" charset="-122"/>
              </a:rPr>
              <a:t> </a:t>
            </a:r>
            <a:endParaRPr lang="zh-CN" altLang="en-US" b="1" dirty="0">
              <a:latin typeface="Times New Roman" panose="02020603050405020304" charset="0"/>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p>
        </p:txBody>
      </p:sp>
    </p:spTree>
  </p:cSld>
  <p:clrMapOvr>
    <a:masterClrMapping/>
  </p:clrMapOvr>
  <p:transition spd="med">
    <p:zoom/>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文本框 791553"/>
          <p:cNvSpPr txBox="1"/>
          <p:nvPr/>
        </p:nvSpPr>
        <p:spPr>
          <a:xfrm>
            <a:off x="1219200" y="0"/>
            <a:ext cx="7315200" cy="7905750"/>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solidFill>
                  <a:schemeClr val="folHlink"/>
                </a:solidFill>
                <a:latin typeface="黑体" panose="02010609060101010101" pitchFamily="2" charset="-122"/>
                <a:ea typeface="黑体" panose="02010609060101010101" pitchFamily="2" charset="-122"/>
              </a:rPr>
              <a:t>（2）几种典型的数据结构简介 </a:t>
            </a:r>
            <a:endParaRPr lang="zh-CN" altLang="en-US" b="1" dirty="0">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r>
              <a:rPr lang="zh-CN" altLang="en-US" b="1" dirty="0">
                <a:solidFill>
                  <a:srgbClr val="CC00CC"/>
                </a:solidFill>
                <a:latin typeface="黑体" panose="02010609060101010101" pitchFamily="2" charset="-122"/>
                <a:ea typeface="黑体" panose="02010609060101010101" pitchFamily="2" charset="-122"/>
              </a:rPr>
              <a:t> ★</a:t>
            </a:r>
            <a:r>
              <a:rPr lang="en-US" altLang="zh-CN" b="1" dirty="0">
                <a:latin typeface="黑体" panose="02010609060101010101" pitchFamily="2" charset="-122"/>
                <a:ea typeface="黑体" panose="02010609060101010101" pitchFamily="2" charset="-122"/>
              </a:rPr>
              <a:t> </a:t>
            </a:r>
            <a:r>
              <a:rPr lang="zh-CN" altLang="en-US" b="1" dirty="0">
                <a:solidFill>
                  <a:srgbClr val="CC00CC"/>
                </a:solidFill>
                <a:latin typeface="黑体" panose="02010609060101010101" pitchFamily="2" charset="-122"/>
                <a:ea typeface="黑体" panose="02010609060101010101" pitchFamily="2" charset="-122"/>
              </a:rPr>
              <a:t>线性表（</a:t>
            </a:r>
            <a:r>
              <a:rPr lang="en-US" altLang="zh-CN" b="1">
                <a:solidFill>
                  <a:srgbClr val="CC00CC"/>
                </a:solidFill>
                <a:latin typeface="黑体" panose="02010609060101010101" pitchFamily="2" charset="-122"/>
                <a:ea typeface="黑体" panose="02010609060101010101" pitchFamily="2" charset="-122"/>
              </a:rPr>
              <a:t>Linear_List）</a:t>
            </a:r>
          </a:p>
          <a:p>
            <a:pPr algn="just">
              <a:spcBef>
                <a:spcPct val="20000"/>
              </a:spcBef>
              <a:buClr>
                <a:srgbClr val="A50021"/>
              </a:buClr>
              <a:buSzPct val="75000"/>
              <a:buFont typeface="Wingdings" panose="05000000000000000000" pitchFamily="2" charset="2"/>
            </a:pPr>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线性表是最简单且最常用的一种数据结构。</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D5100B"/>
                </a:solidFill>
                <a:latin typeface="黑体" panose="02010609060101010101" pitchFamily="2" charset="-122"/>
                <a:ea typeface="黑体" panose="02010609060101010101" pitchFamily="2" charset="-122"/>
              </a:rPr>
              <a:t>①线性表的定义：</a:t>
            </a:r>
            <a:r>
              <a:rPr lang="zh-CN" altLang="en-US" b="1" dirty="0">
                <a:latin typeface="黑体" panose="02010609060101010101" pitchFamily="2" charset="-122"/>
                <a:ea typeface="黑体" panose="02010609060101010101" pitchFamily="2" charset="-122"/>
              </a:rPr>
              <a:t>线性表是由</a:t>
            </a:r>
            <a:r>
              <a:rPr lang="en-US" altLang="zh-CN" b="1">
                <a:latin typeface="黑体" panose="02010609060101010101" pitchFamily="2" charset="-122"/>
                <a:ea typeface="黑体" panose="02010609060101010101" pitchFamily="2" charset="-122"/>
              </a:rPr>
              <a:t>n (n≥0)</a:t>
            </a:r>
            <a:r>
              <a:rPr lang="zh-CN" altLang="en-US" b="1" dirty="0">
                <a:latin typeface="黑体" panose="02010609060101010101" pitchFamily="2" charset="-122"/>
                <a:ea typeface="黑体" panose="02010609060101010101" pitchFamily="2" charset="-122"/>
              </a:rPr>
              <a:t>个数据元素（结点）</a:t>
            </a:r>
            <a:r>
              <a:rPr lang="en-US" altLang="zh-CN" b="1">
                <a:latin typeface="黑体" panose="02010609060101010101" pitchFamily="2" charset="-122"/>
                <a:ea typeface="黑体" panose="02010609060101010101" pitchFamily="2" charset="-122"/>
              </a:rPr>
              <a:t>a</a:t>
            </a:r>
            <a:r>
              <a:rPr lang="en-US" altLang="zh-CN" b="1" baseline="-30000">
                <a:latin typeface="黑体" panose="02010609060101010101" pitchFamily="2" charset="-122"/>
                <a:ea typeface="黑体" panose="02010609060101010101" pitchFamily="2" charset="-122"/>
              </a:rPr>
              <a:t> 1 </a:t>
            </a:r>
            <a:r>
              <a:rPr lang="en-US" altLang="zh-CN" b="1">
                <a:latin typeface="黑体" panose="02010609060101010101" pitchFamily="2" charset="-122"/>
                <a:ea typeface="黑体" panose="02010609060101010101" pitchFamily="2" charset="-122"/>
              </a:rPr>
              <a:t>, a</a:t>
            </a:r>
            <a:r>
              <a:rPr lang="en-US" altLang="zh-CN" b="1" baseline="-30000">
                <a:latin typeface="黑体" panose="02010609060101010101" pitchFamily="2" charset="-122"/>
                <a:ea typeface="黑体" panose="02010609060101010101" pitchFamily="2" charset="-122"/>
              </a:rPr>
              <a:t> 2 </a:t>
            </a:r>
            <a:r>
              <a:rPr lang="en-US" altLang="zh-CN" b="1">
                <a:latin typeface="黑体" panose="02010609060101010101" pitchFamily="2" charset="-122"/>
                <a:ea typeface="黑体" panose="02010609060101010101" pitchFamily="2" charset="-122"/>
              </a:rPr>
              <a:t>,</a:t>
            </a:r>
            <a:r>
              <a:rPr lang="en-US" altLang="zh-CN" b="1">
                <a:latin typeface="Times New Roman" panose="02020603050405020304" charset="0"/>
                <a:ea typeface="黑体" panose="02010609060101010101" pitchFamily="2" charset="-122"/>
              </a:rPr>
              <a:t>……</a:t>
            </a:r>
            <a:r>
              <a:rPr lang="en-US" altLang="zh-CN" b="1">
                <a:latin typeface="黑体" panose="02010609060101010101" pitchFamily="2" charset="-122"/>
                <a:ea typeface="黑体" panose="02010609060101010101" pitchFamily="2" charset="-122"/>
              </a:rPr>
              <a:t>a</a:t>
            </a:r>
            <a:r>
              <a:rPr lang="en-US" altLang="zh-CN" b="1" baseline="-30000">
                <a:latin typeface="黑体" panose="02010609060101010101" pitchFamily="2" charset="-122"/>
                <a:ea typeface="黑体" panose="02010609060101010101" pitchFamily="2" charset="-122"/>
              </a:rPr>
              <a:t> n</a:t>
            </a:r>
            <a:r>
              <a:rPr lang="en-US" altLang="zh-CN"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组成的有限序列。其中数据元素可以是一个数、一个符号或一个记录等信息，不同的线性表中的数据元素可以是各种各样的，但同一线性表中的元素必定是同一数据对象。</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如：英文字母表（</a:t>
            </a:r>
            <a:r>
              <a:rPr lang="en-US" altLang="zh-CN" b="1">
                <a:latin typeface="黑体" panose="02010609060101010101" pitchFamily="2" charset="-122"/>
                <a:ea typeface="黑体" panose="02010609060101010101" pitchFamily="2" charset="-122"/>
              </a:rPr>
              <a:t>A，B，C，</a:t>
            </a:r>
            <a:r>
              <a:rPr lang="en-US" altLang="zh-CN" b="1">
                <a:latin typeface="Times New Roman" panose="02020603050405020304" charset="0"/>
                <a:ea typeface="黑体" panose="02010609060101010101" pitchFamily="2" charset="-122"/>
              </a:rPr>
              <a:t>……………</a:t>
            </a:r>
            <a:r>
              <a:rPr lang="en-US" altLang="zh-CN" b="1">
                <a:latin typeface="黑体" panose="02010609060101010101" pitchFamily="2" charset="-122"/>
                <a:ea typeface="黑体" panose="02010609060101010101" pitchFamily="2" charset="-122"/>
              </a:rPr>
              <a:t>，Z）</a:t>
            </a:r>
            <a:r>
              <a:rPr lang="zh-CN" altLang="en-US" b="1" dirty="0">
                <a:latin typeface="黑体" panose="02010609060101010101" pitchFamily="2" charset="-122"/>
                <a:ea typeface="黑体" panose="02010609060101010101" pitchFamily="2" charset="-122"/>
              </a:rPr>
              <a:t>是一个线性表。又如，学生情况表，如下表所示，是一种较为复杂的线性表。</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学生情况表  </a:t>
            </a:r>
          </a:p>
          <a:p>
            <a:pPr algn="just">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p>
        </p:txBody>
      </p:sp>
      <p:pic>
        <p:nvPicPr>
          <p:cNvPr id="791555" name="图片 791554" descr="H:\计算机导论电子教案\计算机科学技术导论电子教案\6.bmp"/>
          <p:cNvPicPr>
            <a:picLocks noChangeAspect="1"/>
          </p:cNvPicPr>
          <p:nvPr/>
        </p:nvPicPr>
        <p:blipFill>
          <a:blip r:embed="rId2"/>
          <a:stretch>
            <a:fillRect/>
          </a:stretch>
        </p:blipFill>
        <p:spPr>
          <a:xfrm>
            <a:off x="1600200" y="4800600"/>
            <a:ext cx="6705600" cy="1951038"/>
          </a:xfrm>
          <a:prstGeom prst="rect">
            <a:avLst/>
          </a:prstGeom>
          <a:noFill/>
          <a:ln w="9525">
            <a:noFill/>
          </a:ln>
        </p:spPr>
      </p:pic>
    </p:spTree>
  </p:cSld>
  <p:clrMapOvr>
    <a:masterClrMapping/>
  </p:clrMapOvr>
  <p:transition spd="med">
    <p:zoom/>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文本框 793601"/>
          <p:cNvSpPr txBox="1"/>
          <p:nvPr/>
        </p:nvSpPr>
        <p:spPr>
          <a:xfrm>
            <a:off x="1066800" y="450850"/>
            <a:ext cx="7848600" cy="9074150"/>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r>
              <a:rPr lang="zh-CN" altLang="en-US" b="1" dirty="0">
                <a:solidFill>
                  <a:srgbClr val="D5100B"/>
                </a:solidFill>
                <a:latin typeface="黑体" panose="02010609060101010101" pitchFamily="2" charset="-122"/>
                <a:ea typeface="黑体" panose="02010609060101010101" pitchFamily="2" charset="-122"/>
              </a:rPr>
              <a:t>② 线性表的基本操作：</a:t>
            </a:r>
            <a:r>
              <a:rPr lang="zh-CN" altLang="en-US" b="1" dirty="0">
                <a:latin typeface="黑体" panose="02010609060101010101" pitchFamily="2" charset="-122"/>
                <a:ea typeface="黑体" panose="02010609060101010101" pitchFamily="2" charset="-122"/>
              </a:rPr>
              <a:t>线性表是一种相当灵活的数据结构，对线性表的数据元素不仅可以进行访问，还可以进行插入和删除等操作。</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常见的线性表基本操作有：</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en-US" altLang="zh-CN" b="1">
                <a:latin typeface="黑体" panose="02010609060101010101" pitchFamily="2" charset="-122"/>
                <a:ea typeface="黑体" panose="02010609060101010101" pitchFamily="2" charset="-122"/>
              </a:rPr>
              <a:t>a) </a:t>
            </a:r>
            <a:r>
              <a:rPr lang="en-US" altLang="zh-CN" b="1" err="1">
                <a:latin typeface="黑体" panose="02010609060101010101" pitchFamily="2" charset="-122"/>
                <a:ea typeface="黑体" panose="02010609060101010101" pitchFamily="2" charset="-122"/>
              </a:rPr>
              <a:t>InitList</a:t>
            </a:r>
            <a:r>
              <a:rPr lang="en-US" altLang="zh-CN" b="1">
                <a:latin typeface="黑体" panose="02010609060101010101" pitchFamily="2" charset="-122"/>
                <a:ea typeface="黑体" panose="02010609060101010101" pitchFamily="2" charset="-122"/>
              </a:rPr>
              <a:t>(L)：</a:t>
            </a:r>
            <a:r>
              <a:rPr lang="zh-CN" altLang="en-US" b="1" dirty="0">
                <a:latin typeface="黑体" panose="02010609060101010101" pitchFamily="2" charset="-122"/>
                <a:ea typeface="黑体" panose="02010609060101010101" pitchFamily="2" charset="-122"/>
              </a:rPr>
              <a:t>构造空的线性表</a:t>
            </a:r>
            <a:r>
              <a:rPr lang="en-US" altLang="zh-CN" b="1">
                <a:latin typeface="黑体" panose="02010609060101010101" pitchFamily="2" charset="-122"/>
                <a:ea typeface="黑体" panose="02010609060101010101" pitchFamily="2" charset="-122"/>
              </a:rPr>
              <a:t>L，</a:t>
            </a:r>
            <a:r>
              <a:rPr lang="zh-CN" altLang="en-US" b="1" dirty="0">
                <a:latin typeface="黑体" panose="02010609060101010101" pitchFamily="2" charset="-122"/>
                <a:ea typeface="黑体" panose="02010609060101010101" pitchFamily="2" charset="-122"/>
              </a:rPr>
              <a:t>即表的初始化。</a:t>
            </a:r>
          </a:p>
          <a:p>
            <a:pPr algn="just">
              <a:spcBef>
                <a:spcPct val="20000"/>
              </a:spcBef>
              <a:buClr>
                <a:srgbClr val="A50021"/>
              </a:buClr>
              <a:buSzPct val="75000"/>
              <a:buFont typeface="Wingdings" panose="05000000000000000000" pitchFamily="2" charset="2"/>
            </a:pPr>
            <a:r>
              <a:rPr lang="en-US" altLang="zh-CN" b="1">
                <a:latin typeface="黑体" panose="02010609060101010101" pitchFamily="2" charset="-122"/>
                <a:ea typeface="黑体" panose="02010609060101010101" pitchFamily="2" charset="-122"/>
              </a:rPr>
              <a:t> (b) </a:t>
            </a:r>
            <a:r>
              <a:rPr lang="en-US" altLang="zh-CN" b="1" err="1">
                <a:latin typeface="黑体" panose="02010609060101010101" pitchFamily="2" charset="-122"/>
                <a:ea typeface="黑体" panose="02010609060101010101" pitchFamily="2" charset="-122"/>
              </a:rPr>
              <a:t>ListLength</a:t>
            </a:r>
            <a:r>
              <a:rPr lang="en-US" altLang="zh-CN" b="1">
                <a:latin typeface="黑体" panose="02010609060101010101" pitchFamily="2" charset="-122"/>
                <a:ea typeface="黑体" panose="02010609060101010101" pitchFamily="2" charset="-122"/>
              </a:rPr>
              <a:t>(L)：</a:t>
            </a:r>
            <a:r>
              <a:rPr lang="zh-CN" altLang="en-US" b="1" dirty="0">
                <a:latin typeface="黑体" panose="02010609060101010101" pitchFamily="2" charset="-122"/>
                <a:ea typeface="黑体" panose="02010609060101010101" pitchFamily="2" charset="-122"/>
              </a:rPr>
              <a:t>求线性表</a:t>
            </a:r>
            <a:r>
              <a:rPr lang="en-US" altLang="zh-CN" b="1">
                <a:latin typeface="黑体" panose="02010609060101010101" pitchFamily="2" charset="-122"/>
                <a:ea typeface="黑体" panose="02010609060101010101" pitchFamily="2" charset="-122"/>
              </a:rPr>
              <a:t>L</a:t>
            </a:r>
            <a:r>
              <a:rPr lang="zh-CN" altLang="en-US" b="1" dirty="0">
                <a:latin typeface="黑体" panose="02010609060101010101" pitchFamily="2" charset="-122"/>
                <a:ea typeface="黑体" panose="02010609060101010101" pitchFamily="2" charset="-122"/>
              </a:rPr>
              <a:t>中的数据元素的个数，</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en-US" altLang="zh-CN" b="1">
                <a:latin typeface="黑体" panose="02010609060101010101" pitchFamily="2" charset="-122"/>
                <a:ea typeface="黑体" panose="02010609060101010101" pitchFamily="2" charset="-122"/>
              </a:rPr>
              <a:t>c) </a:t>
            </a:r>
            <a:r>
              <a:rPr lang="en-US" altLang="zh-CN" b="1" err="1">
                <a:latin typeface="黑体" panose="02010609060101010101" pitchFamily="2" charset="-122"/>
                <a:ea typeface="黑体" panose="02010609060101010101" pitchFamily="2" charset="-122"/>
              </a:rPr>
              <a:t>GetNode</a:t>
            </a:r>
            <a:r>
              <a:rPr lang="en-US" altLang="zh-CN" b="1">
                <a:latin typeface="黑体" panose="02010609060101010101" pitchFamily="2" charset="-122"/>
                <a:ea typeface="黑体" panose="02010609060101010101" pitchFamily="2" charset="-122"/>
              </a:rPr>
              <a:t>(L，i )：</a:t>
            </a:r>
            <a:r>
              <a:rPr lang="zh-CN" altLang="en-US" b="1" dirty="0">
                <a:latin typeface="黑体" panose="02010609060101010101" pitchFamily="2" charset="-122"/>
                <a:ea typeface="黑体" panose="02010609060101010101" pitchFamily="2" charset="-122"/>
              </a:rPr>
              <a:t>取线性表</a:t>
            </a:r>
            <a:r>
              <a:rPr lang="en-US" altLang="zh-CN" b="1">
                <a:latin typeface="黑体" panose="02010609060101010101" pitchFamily="2" charset="-122"/>
                <a:ea typeface="黑体" panose="02010609060101010101" pitchFamily="2" charset="-122"/>
              </a:rPr>
              <a:t>L</a:t>
            </a:r>
            <a:r>
              <a:rPr lang="zh-CN" altLang="en-US" b="1" dirty="0">
                <a:latin typeface="黑体" panose="02010609060101010101" pitchFamily="2" charset="-122"/>
                <a:ea typeface="黑体" panose="02010609060101010101" pitchFamily="2" charset="-122"/>
              </a:rPr>
              <a:t>中的第</a:t>
            </a:r>
            <a:r>
              <a:rPr lang="en-US" altLang="zh-CN" b="1">
                <a:latin typeface="黑体" panose="02010609060101010101" pitchFamily="2" charset="-122"/>
                <a:ea typeface="黑体" panose="02010609060101010101" pitchFamily="2" charset="-122"/>
              </a:rPr>
              <a:t>i</a:t>
            </a:r>
            <a:r>
              <a:rPr lang="zh-CN" altLang="en-US" b="1" dirty="0">
                <a:latin typeface="黑体" panose="02010609060101010101" pitchFamily="2" charset="-122"/>
                <a:ea typeface="黑体" panose="02010609060101010101" pitchFamily="2" charset="-122"/>
              </a:rPr>
              <a:t>个结点，要求</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1≤</a:t>
            </a:r>
            <a:r>
              <a:rPr lang="en-US" altLang="zh-CN" b="1">
                <a:latin typeface="黑体" panose="02010609060101010101" pitchFamily="2" charset="-122"/>
                <a:ea typeface="黑体" panose="02010609060101010101" pitchFamily="2" charset="-122"/>
              </a:rPr>
              <a:t>i≤</a:t>
            </a:r>
            <a:r>
              <a:rPr lang="en-US" altLang="zh-CN" b="1" err="1">
                <a:latin typeface="黑体" panose="02010609060101010101" pitchFamily="2" charset="-122"/>
                <a:ea typeface="黑体" panose="02010609060101010101" pitchFamily="2" charset="-122"/>
              </a:rPr>
              <a:t>ListLength</a:t>
            </a:r>
            <a:r>
              <a:rPr lang="en-US" altLang="zh-CN" b="1">
                <a:latin typeface="黑体" panose="02010609060101010101" pitchFamily="2" charset="-122"/>
                <a:ea typeface="黑体" panose="02010609060101010101" pitchFamily="2" charset="-122"/>
              </a:rPr>
              <a:t>(L)。</a:t>
            </a:r>
          </a:p>
          <a:p>
            <a:pPr algn="just">
              <a:spcBef>
                <a:spcPct val="20000"/>
              </a:spcBef>
              <a:buClr>
                <a:srgbClr val="A50021"/>
              </a:buClr>
              <a:buSzPct val="75000"/>
              <a:buFont typeface="Wingdings" panose="05000000000000000000" pitchFamily="2" charset="2"/>
            </a:pPr>
            <a:r>
              <a:rPr lang="en-US" altLang="zh-CN" b="1">
                <a:latin typeface="黑体" panose="02010609060101010101" pitchFamily="2" charset="-122"/>
                <a:ea typeface="黑体" panose="02010609060101010101" pitchFamily="2" charset="-122"/>
              </a:rPr>
              <a:t> (d) </a:t>
            </a:r>
            <a:r>
              <a:rPr lang="en-US" altLang="zh-CN" b="1" err="1">
                <a:latin typeface="黑体" panose="02010609060101010101" pitchFamily="2" charset="-122"/>
                <a:ea typeface="黑体" panose="02010609060101010101" pitchFamily="2" charset="-122"/>
              </a:rPr>
              <a:t>LocateNode</a:t>
            </a:r>
            <a:r>
              <a:rPr lang="en-US" altLang="zh-CN" b="1">
                <a:latin typeface="黑体" panose="02010609060101010101" pitchFamily="2" charset="-122"/>
                <a:ea typeface="黑体" panose="02010609060101010101" pitchFamily="2" charset="-122"/>
              </a:rPr>
              <a:t>(L，x )：</a:t>
            </a:r>
            <a:r>
              <a:rPr lang="zh-CN" altLang="en-US" b="1">
                <a:latin typeface="黑体" panose="02010609060101010101" pitchFamily="2" charset="-122"/>
                <a:ea typeface="黑体" panose="02010609060101010101" pitchFamily="2" charset="-122"/>
              </a:rPr>
              <a:t>在</a:t>
            </a:r>
            <a:r>
              <a:rPr lang="en-US" altLang="zh-CN" b="1">
                <a:latin typeface="黑体" panose="02010609060101010101" pitchFamily="2" charset="-122"/>
                <a:ea typeface="黑体" panose="02010609060101010101" pitchFamily="2" charset="-122"/>
              </a:rPr>
              <a:t>L</a:t>
            </a:r>
            <a:r>
              <a:rPr lang="zh-CN" altLang="en-US" b="1" dirty="0">
                <a:latin typeface="黑体" panose="02010609060101010101" pitchFamily="2" charset="-122"/>
                <a:ea typeface="黑体" panose="02010609060101010101" pitchFamily="2" charset="-122"/>
              </a:rPr>
              <a:t>中查找</a:t>
            </a:r>
            <a:r>
              <a:rPr lang="en-US" altLang="zh-CN" b="1">
                <a:latin typeface="黑体" panose="02010609060101010101" pitchFamily="2" charset="-122"/>
                <a:ea typeface="黑体" panose="02010609060101010101" pitchFamily="2" charset="-122"/>
              </a:rPr>
              <a:t>x</a:t>
            </a:r>
            <a:r>
              <a:rPr lang="zh-CN" altLang="en-US" b="1" dirty="0">
                <a:latin typeface="黑体" panose="02010609060101010101" pitchFamily="2" charset="-122"/>
                <a:ea typeface="黑体" panose="02010609060101010101" pitchFamily="2" charset="-122"/>
              </a:rPr>
              <a:t>结点，并返回该   </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结点在</a:t>
            </a:r>
            <a:r>
              <a:rPr lang="en-US" altLang="zh-CN" b="1">
                <a:latin typeface="黑体" panose="02010609060101010101" pitchFamily="2" charset="-122"/>
                <a:ea typeface="黑体" panose="02010609060101010101" pitchFamily="2" charset="-122"/>
              </a:rPr>
              <a:t>L</a:t>
            </a:r>
            <a:r>
              <a:rPr lang="zh-CN" altLang="en-US" b="1" dirty="0">
                <a:latin typeface="黑体" panose="02010609060101010101" pitchFamily="2" charset="-122"/>
                <a:ea typeface="黑体" panose="02010609060101010101" pitchFamily="2" charset="-122"/>
              </a:rPr>
              <a:t>中的位置。若</a:t>
            </a:r>
            <a:r>
              <a:rPr lang="en-US" altLang="zh-CN" b="1">
                <a:latin typeface="黑体" panose="02010609060101010101" pitchFamily="2" charset="-122"/>
                <a:ea typeface="黑体" panose="02010609060101010101" pitchFamily="2" charset="-122"/>
              </a:rPr>
              <a:t>L</a:t>
            </a:r>
            <a:r>
              <a:rPr lang="zh-CN" altLang="en-US" b="1" dirty="0">
                <a:latin typeface="黑体" panose="02010609060101010101" pitchFamily="2" charset="-122"/>
                <a:ea typeface="黑体" panose="02010609060101010101" pitchFamily="2" charset="-122"/>
              </a:rPr>
              <a:t>中有</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多个结点的值和</a:t>
            </a:r>
            <a:r>
              <a:rPr lang="en-US" altLang="zh-CN" b="1">
                <a:latin typeface="黑体" panose="02010609060101010101" pitchFamily="2" charset="-122"/>
                <a:ea typeface="黑体" panose="02010609060101010101" pitchFamily="2" charset="-122"/>
              </a:rPr>
              <a:t>x</a:t>
            </a:r>
            <a:r>
              <a:rPr lang="zh-CN" altLang="en-US" b="1" dirty="0">
                <a:latin typeface="黑体" panose="02010609060101010101" pitchFamily="2" charset="-122"/>
                <a:ea typeface="黑体" panose="02010609060101010101" pitchFamily="2" charset="-122"/>
              </a:rPr>
              <a:t>相同，则返</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回首次找到的结点位置；若</a:t>
            </a:r>
            <a:r>
              <a:rPr lang="en-US" altLang="zh-CN" b="1">
                <a:latin typeface="黑体" panose="02010609060101010101" pitchFamily="2" charset="-122"/>
                <a:ea typeface="黑体" panose="02010609060101010101" pitchFamily="2" charset="-122"/>
              </a:rPr>
              <a:t>L </a:t>
            </a:r>
          </a:p>
          <a:p>
            <a:pPr algn="just">
              <a:spcBef>
                <a:spcPct val="20000"/>
              </a:spcBef>
              <a:buClr>
                <a:srgbClr val="A50021"/>
              </a:buClr>
              <a:buSzPct val="75000"/>
              <a:buFont typeface="Wingdings" panose="05000000000000000000" pitchFamily="2" charset="2"/>
            </a:pPr>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中没有</a:t>
            </a:r>
            <a:r>
              <a:rPr lang="en-US" altLang="zh-CN" b="1">
                <a:latin typeface="黑体" panose="02010609060101010101" pitchFamily="2" charset="-122"/>
                <a:ea typeface="黑体" panose="02010609060101010101" pitchFamily="2" charset="-122"/>
              </a:rPr>
              <a:t>x</a:t>
            </a:r>
            <a:r>
              <a:rPr lang="zh-CN" altLang="en-US" b="1" dirty="0">
                <a:latin typeface="黑体" panose="02010609060101010101" pitchFamily="2" charset="-122"/>
                <a:ea typeface="黑体" panose="02010609060101010101" pitchFamily="2" charset="-122"/>
              </a:rPr>
              <a:t>结点</a:t>
            </a:r>
            <a:r>
              <a:rPr lang="en-US" altLang="zh-CN" b="1">
                <a:latin typeface="黑体" panose="02010609060101010101" pitchFamily="2" charset="-122"/>
                <a:ea typeface="黑体" panose="02010609060101010101" pitchFamily="2" charset="-122"/>
              </a:rPr>
              <a:t>，</a:t>
            </a:r>
            <a:r>
              <a:rPr lang="zh-CN" altLang="en-US" b="1" dirty="0">
                <a:latin typeface="黑体" panose="02010609060101010101" pitchFamily="2" charset="-122"/>
                <a:ea typeface="黑体" panose="02010609060101010101" pitchFamily="2" charset="-122"/>
              </a:rPr>
              <a:t>则返回一个特</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殊值表示查找失败。</a:t>
            </a:r>
          </a:p>
          <a:p>
            <a:pPr algn="just">
              <a:spcBef>
                <a:spcPct val="20000"/>
              </a:spcBef>
              <a:buClr>
                <a:srgbClr val="A50021"/>
              </a:buClr>
              <a:buSzPct val="75000"/>
              <a:buFont typeface="Wingdings" panose="05000000000000000000" pitchFamily="2" charset="2"/>
            </a:pPr>
            <a:r>
              <a:rPr lang="en-US" altLang="zh-CN" b="1" dirty="0">
                <a:latin typeface="宋体" panose="02010600030101010101" pitchFamily="2" charset="-122"/>
                <a:ea typeface="宋体" panose="02010600030101010101" pitchFamily="2" charset="-122"/>
              </a:rPr>
              <a:t> </a:t>
            </a:r>
            <a:endParaRPr lang="en-US" altLang="zh-CN" b="1" dirty="0">
              <a:latin typeface="宋体" panose="02010600030101010101" pitchFamily="2" charset="-122"/>
              <a:ea typeface="宋体" panose="02010600030101010101" pitchFamily="2" charset="-122"/>
              <a:cs typeface="Courier New" panose="02070309020205020404" pitchFamily="49" charset="0"/>
            </a:endParaRPr>
          </a:p>
          <a:p>
            <a:pPr algn="just">
              <a:spcBef>
                <a:spcPct val="20000"/>
              </a:spcBef>
              <a:buClr>
                <a:srgbClr val="A50021"/>
              </a:buClr>
              <a:buSzPct val="75000"/>
              <a:buFont typeface="Wingdings" panose="05000000000000000000" pitchFamily="2" charset="2"/>
            </a:pPr>
            <a:r>
              <a:rPr lang="en-US" altLang="zh-CN" b="1" dirty="0">
                <a:latin typeface="Times New Roman" panose="02020603050405020304" charset="0"/>
                <a:ea typeface="宋体" panose="02010600030101010101" pitchFamily="2" charset="-122"/>
                <a:cs typeface="Times New Roman" panose="02020603050405020304" charset="0"/>
              </a:rPr>
              <a:t>        </a:t>
            </a: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p>
        </p:txBody>
      </p:sp>
    </p:spTree>
  </p:cSld>
  <p:clrMapOvr>
    <a:masterClrMapping/>
  </p:clrMapOvr>
  <p:transition spd="med">
    <p:zoom/>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文本框 795649"/>
          <p:cNvSpPr txBox="1"/>
          <p:nvPr/>
        </p:nvSpPr>
        <p:spPr>
          <a:xfrm>
            <a:off x="1143000" y="311150"/>
            <a:ext cx="7620000" cy="9366250"/>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a:latin typeface="黑体" panose="02010609060101010101" pitchFamily="2" charset="-122"/>
                <a:ea typeface="黑体" panose="02010609060101010101" pitchFamily="2" charset="-122"/>
              </a:rPr>
              <a:t>(</a:t>
            </a:r>
            <a:r>
              <a:rPr lang="en-US" altLang="zh-CN" b="1">
                <a:latin typeface="黑体" panose="02010609060101010101" pitchFamily="2" charset="-122"/>
                <a:ea typeface="黑体" panose="02010609060101010101" pitchFamily="2" charset="-122"/>
              </a:rPr>
              <a:t>e) </a:t>
            </a:r>
            <a:r>
              <a:rPr lang="en-US" altLang="zh-CN" b="1" err="1">
                <a:latin typeface="黑体" panose="02010609060101010101" pitchFamily="2" charset="-122"/>
                <a:ea typeface="黑体" panose="02010609060101010101" pitchFamily="2" charset="-122"/>
              </a:rPr>
              <a:t>InsertList</a:t>
            </a:r>
            <a:r>
              <a:rPr lang="en-US" altLang="zh-CN" b="1">
                <a:latin typeface="黑体" panose="02010609060101010101" pitchFamily="2" charset="-122"/>
                <a:ea typeface="黑体" panose="02010609060101010101" pitchFamily="2" charset="-122"/>
              </a:rPr>
              <a:t>(L，x，i )：</a:t>
            </a:r>
            <a:r>
              <a:rPr lang="zh-CN" altLang="en-US" b="1" dirty="0">
                <a:latin typeface="黑体" panose="02010609060101010101" pitchFamily="2" charset="-122"/>
                <a:ea typeface="黑体" panose="02010609060101010101" pitchFamily="2" charset="-122"/>
              </a:rPr>
              <a:t>在线性表</a:t>
            </a:r>
            <a:r>
              <a:rPr lang="en-US" altLang="zh-CN" b="1">
                <a:latin typeface="黑体" panose="02010609060101010101" pitchFamily="2" charset="-122"/>
                <a:ea typeface="黑体" panose="02010609060101010101" pitchFamily="2" charset="-122"/>
              </a:rPr>
              <a:t>L</a:t>
            </a:r>
            <a:r>
              <a:rPr lang="zh-CN" altLang="en-US" b="1" dirty="0">
                <a:latin typeface="黑体" panose="02010609060101010101" pitchFamily="2" charset="-122"/>
                <a:ea typeface="黑体" panose="02010609060101010101" pitchFamily="2" charset="-122"/>
              </a:rPr>
              <a:t>的第</a:t>
            </a:r>
            <a:r>
              <a:rPr lang="en-US" altLang="zh-CN" b="1">
                <a:latin typeface="黑体" panose="02010609060101010101" pitchFamily="2" charset="-122"/>
                <a:ea typeface="黑体" panose="02010609060101010101" pitchFamily="2" charset="-122"/>
              </a:rPr>
              <a:t>i</a:t>
            </a:r>
            <a:r>
              <a:rPr lang="zh-CN" altLang="en-US" b="1" dirty="0">
                <a:latin typeface="黑体" panose="02010609060101010101" pitchFamily="2" charset="-122"/>
                <a:ea typeface="黑体" panose="02010609060101010101" pitchFamily="2" charset="-122"/>
              </a:rPr>
              <a:t>个位置前  </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插入新结点</a:t>
            </a:r>
            <a:r>
              <a:rPr lang="en-US" altLang="zh-CN" b="1">
                <a:latin typeface="黑体" panose="02010609060101010101" pitchFamily="2" charset="-122"/>
                <a:ea typeface="黑体" panose="02010609060101010101" pitchFamily="2" charset="-122"/>
              </a:rPr>
              <a:t>x</a:t>
            </a:r>
            <a:r>
              <a:rPr lang="zh-CN" altLang="en-US" b="1" dirty="0">
                <a:latin typeface="黑体" panose="02010609060101010101" pitchFamily="2" charset="-122"/>
                <a:ea typeface="黑体" panose="02010609060101010101" pitchFamily="2" charset="-122"/>
              </a:rPr>
              <a:t>。如果线性</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表</a:t>
            </a:r>
            <a:r>
              <a:rPr lang="en-US" altLang="zh-CN" b="1">
                <a:latin typeface="黑体" panose="02010609060101010101" pitchFamily="2" charset="-122"/>
                <a:ea typeface="黑体" panose="02010609060101010101" pitchFamily="2" charset="-122"/>
              </a:rPr>
              <a:t>L</a:t>
            </a:r>
            <a:r>
              <a:rPr lang="zh-CN" altLang="en-US" b="1" dirty="0">
                <a:latin typeface="黑体" panose="02010609060101010101" pitchFamily="2" charset="-122"/>
                <a:ea typeface="黑体" panose="02010609060101010101" pitchFamily="2" charset="-122"/>
              </a:rPr>
              <a:t>原有</a:t>
            </a:r>
            <a:r>
              <a:rPr lang="en-US" altLang="zh-CN" b="1">
                <a:latin typeface="黑体" panose="02010609060101010101" pitchFamily="2" charset="-122"/>
                <a:ea typeface="黑体" panose="02010609060101010101" pitchFamily="2" charset="-122"/>
              </a:rPr>
              <a:t>n</a:t>
            </a:r>
            <a:r>
              <a:rPr lang="zh-CN" altLang="en-US" b="1" dirty="0">
                <a:latin typeface="黑体" panose="02010609060101010101" pitchFamily="2" charset="-122"/>
                <a:ea typeface="黑体" panose="02010609060101010101" pitchFamily="2" charset="-122"/>
              </a:rPr>
              <a:t>个数据元素，则</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执行此操作后，其数据元</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素个数将变为</a:t>
            </a:r>
            <a:r>
              <a:rPr lang="en-US" altLang="zh-CN" b="1">
                <a:latin typeface="黑体" panose="02010609060101010101" pitchFamily="2" charset="-122"/>
                <a:ea typeface="黑体" panose="02010609060101010101" pitchFamily="2" charset="-122"/>
              </a:rPr>
              <a:t>n+1。</a:t>
            </a:r>
          </a:p>
          <a:p>
            <a:pPr algn="just">
              <a:spcBef>
                <a:spcPct val="20000"/>
              </a:spcBef>
              <a:buClr>
                <a:srgbClr val="A50021"/>
              </a:buClr>
              <a:buSzPct val="75000"/>
              <a:buFont typeface="Wingdings" panose="05000000000000000000" pitchFamily="2" charset="2"/>
            </a:pPr>
            <a:r>
              <a:rPr lang="en-US" altLang="zh-CN" b="1">
                <a:latin typeface="黑体" panose="02010609060101010101" pitchFamily="2" charset="-122"/>
                <a:ea typeface="黑体" panose="02010609060101010101" pitchFamily="2" charset="-122"/>
              </a:rPr>
              <a:t>(f) </a:t>
            </a:r>
            <a:r>
              <a:rPr lang="en-US" altLang="zh-CN" b="1" err="1">
                <a:latin typeface="黑体" panose="02010609060101010101" pitchFamily="2" charset="-122"/>
                <a:ea typeface="黑体" panose="02010609060101010101" pitchFamily="2" charset="-122"/>
              </a:rPr>
              <a:t>DeleteList</a:t>
            </a:r>
            <a:r>
              <a:rPr lang="en-US" altLang="zh-CN" b="1">
                <a:latin typeface="黑体" panose="02010609060101010101" pitchFamily="2" charset="-122"/>
                <a:ea typeface="黑体" panose="02010609060101010101" pitchFamily="2" charset="-122"/>
              </a:rPr>
              <a:t>(L，i )：</a:t>
            </a:r>
            <a:r>
              <a:rPr lang="zh-CN" altLang="en-US" b="1" dirty="0">
                <a:latin typeface="黑体" panose="02010609060101010101" pitchFamily="2" charset="-122"/>
                <a:ea typeface="黑体" panose="02010609060101010101" pitchFamily="2" charset="-122"/>
              </a:rPr>
              <a:t>删除线性表</a:t>
            </a:r>
            <a:r>
              <a:rPr lang="en-US" altLang="zh-CN" b="1">
                <a:latin typeface="黑体" panose="02010609060101010101" pitchFamily="2" charset="-122"/>
                <a:ea typeface="黑体" panose="02010609060101010101" pitchFamily="2" charset="-122"/>
              </a:rPr>
              <a:t>L</a:t>
            </a:r>
            <a:r>
              <a:rPr lang="zh-CN" altLang="en-US" b="1" dirty="0">
                <a:latin typeface="黑体" panose="02010609060101010101" pitchFamily="2" charset="-122"/>
                <a:ea typeface="黑体" panose="02010609060101010101" pitchFamily="2" charset="-122"/>
              </a:rPr>
              <a:t>的第</a:t>
            </a:r>
            <a:r>
              <a:rPr lang="en-US" altLang="zh-CN" b="1">
                <a:latin typeface="黑体" panose="02010609060101010101" pitchFamily="2" charset="-122"/>
                <a:ea typeface="黑体" panose="02010609060101010101" pitchFamily="2" charset="-122"/>
              </a:rPr>
              <a:t>i</a:t>
            </a:r>
            <a:r>
              <a:rPr lang="zh-CN" altLang="en-US" b="1" dirty="0">
                <a:latin typeface="黑体" panose="02010609060101010101" pitchFamily="2" charset="-122"/>
                <a:ea typeface="黑体" panose="02010609060101010101" pitchFamily="2" charset="-122"/>
              </a:rPr>
              <a:t>个结点，</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如果线性表</a:t>
            </a:r>
            <a:r>
              <a:rPr lang="en-US" altLang="zh-CN" b="1">
                <a:latin typeface="黑体" panose="02010609060101010101" pitchFamily="2" charset="-122"/>
                <a:ea typeface="黑体" panose="02010609060101010101" pitchFamily="2" charset="-122"/>
              </a:rPr>
              <a:t>L</a:t>
            </a:r>
            <a:r>
              <a:rPr lang="zh-CN" altLang="en-US" b="1" dirty="0">
                <a:latin typeface="黑体" panose="02010609060101010101" pitchFamily="2" charset="-122"/>
                <a:ea typeface="黑体" panose="02010609060101010101" pitchFamily="2" charset="-122"/>
              </a:rPr>
              <a:t>原有</a:t>
            </a:r>
            <a:r>
              <a:rPr lang="en-US" altLang="zh-CN" b="1">
                <a:latin typeface="黑体" panose="02010609060101010101" pitchFamily="2" charset="-122"/>
                <a:ea typeface="黑体" panose="02010609060101010101" pitchFamily="2" charset="-122"/>
              </a:rPr>
              <a:t>n</a:t>
            </a:r>
            <a:r>
              <a:rPr lang="zh-CN" altLang="en-US" b="1" dirty="0">
                <a:latin typeface="黑体" panose="02010609060101010101" pitchFamily="2" charset="-122"/>
                <a:ea typeface="黑体" panose="02010609060101010101" pitchFamily="2" charset="-122"/>
              </a:rPr>
              <a:t>个数据元</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素，则执行此操作后，其数   </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据元素个数将变为</a:t>
            </a:r>
            <a:r>
              <a:rPr lang="en-US" altLang="zh-CN" b="1">
                <a:latin typeface="黑体" panose="02010609060101010101" pitchFamily="2" charset="-122"/>
                <a:ea typeface="黑体" panose="02010609060101010101" pitchFamily="2" charset="-122"/>
              </a:rPr>
              <a:t>n-1。</a:t>
            </a:r>
          </a:p>
          <a:p>
            <a:pPr algn="just">
              <a:spcBef>
                <a:spcPct val="20000"/>
              </a:spcBef>
              <a:buClr>
                <a:srgbClr val="A50021"/>
              </a:buClr>
              <a:buSzPct val="75000"/>
              <a:buFont typeface="Wingdings" panose="05000000000000000000" pitchFamily="2" charset="2"/>
            </a:pPr>
            <a:r>
              <a:rPr lang="en-US" altLang="zh-CN" b="1">
                <a:latin typeface="宋体" panose="02010600030101010101" pitchFamily="2" charset="-122"/>
                <a:ea typeface="宋体" panose="02010600030101010101" pitchFamily="2" charset="-122"/>
              </a:rPr>
              <a:t>  </a:t>
            </a:r>
            <a:r>
              <a:rPr lang="en-US" altLang="zh-CN" b="1">
                <a:solidFill>
                  <a:srgbClr val="D5100B"/>
                </a:solidFill>
                <a:latin typeface="黑体" panose="02010609060101010101" pitchFamily="2" charset="-122"/>
                <a:ea typeface="黑体" panose="02010609060101010101" pitchFamily="2" charset="-122"/>
              </a:rPr>
              <a:t>③ </a:t>
            </a:r>
            <a:r>
              <a:rPr lang="zh-CN" altLang="en-US" b="1" dirty="0">
                <a:solidFill>
                  <a:srgbClr val="D5100B"/>
                </a:solidFill>
                <a:latin typeface="黑体" panose="02010609060101010101" pitchFamily="2" charset="-122"/>
                <a:ea typeface="黑体" panose="02010609060101010101" pitchFamily="2" charset="-122"/>
              </a:rPr>
              <a:t>线性表的存储结构：</a:t>
            </a:r>
            <a:r>
              <a:rPr lang="zh-CN" altLang="en-US" b="1" dirty="0">
                <a:latin typeface="黑体" panose="02010609060101010101" pitchFamily="2" charset="-122"/>
                <a:ea typeface="黑体" panose="02010609060101010101" pitchFamily="2" charset="-122"/>
              </a:rPr>
              <a:t>将一个线性表存储到计算机中可以采用许多不同的方法，常采用的方法有</a:t>
            </a:r>
            <a:r>
              <a:rPr lang="zh-CN" altLang="en-US" b="1" dirty="0">
                <a:solidFill>
                  <a:srgbClr val="3333CC"/>
                </a:solidFill>
                <a:latin typeface="黑体" panose="02010609060101010101" pitchFamily="2" charset="-122"/>
                <a:ea typeface="黑体" panose="02010609060101010101" pitchFamily="2" charset="-122"/>
              </a:rPr>
              <a:t>顺序存储结构和链式存储结构</a:t>
            </a:r>
            <a:r>
              <a:rPr lang="zh-CN" altLang="en-US" b="1" dirty="0">
                <a:latin typeface="黑体" panose="02010609060101010101" pitchFamily="2" charset="-122"/>
                <a:ea typeface="黑体" panose="02010609060101010101" pitchFamily="2" charset="-122"/>
              </a:rPr>
              <a:t>。 </a:t>
            </a:r>
            <a:endParaRPr lang="en-US" altLang="zh-CN" b="1" dirty="0">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3333CC"/>
                </a:solidFill>
                <a:latin typeface="黑体" panose="02010609060101010101" pitchFamily="2" charset="-122"/>
                <a:ea typeface="黑体" panose="02010609060101010101" pitchFamily="2" charset="-122"/>
              </a:rPr>
              <a:t>线性表的顺序存储</a:t>
            </a:r>
            <a:r>
              <a:rPr lang="zh-CN" altLang="en-US" b="1" dirty="0">
                <a:latin typeface="黑体" panose="02010609060101010101" pitchFamily="2" charset="-122"/>
                <a:ea typeface="黑体" panose="02010609060101010101" pitchFamily="2" charset="-122"/>
              </a:rPr>
              <a:t>是把线性表的数据元素按逻辑次序依次存放在一组地址连续的存储单元里。用这种方法存储的线性表称为顺序表。</a:t>
            </a:r>
            <a:r>
              <a:rPr lang="zh-CN" altLang="en-US" b="1" dirty="0">
                <a:latin typeface="Times New Roman" panose="02020603050405020304" charset="0"/>
                <a:ea typeface="宋体" panose="02010600030101010101" pitchFamily="2" charset="-122"/>
              </a:rPr>
              <a:t> </a:t>
            </a:r>
            <a:endParaRPr lang="zh-CN" altLang="en-US" b="1" dirty="0">
              <a:latin typeface="宋体" panose="02010600030101010101" pitchFamily="2" charset="-122"/>
              <a:ea typeface="宋体" panose="02010600030101010101" pitchFamily="2" charset="-122"/>
              <a:cs typeface="Courier New" panose="02070309020205020404" pitchFamily="49" charset="0"/>
            </a:endParaRPr>
          </a:p>
          <a:p>
            <a:pPr algn="just">
              <a:spcBef>
                <a:spcPct val="20000"/>
              </a:spcBef>
              <a:buClr>
                <a:srgbClr val="A50021"/>
              </a:buClr>
              <a:buSzPct val="75000"/>
              <a:buFont typeface="Wingdings" panose="05000000000000000000" pitchFamily="2" charset="2"/>
            </a:pPr>
            <a:r>
              <a:rPr lang="en-US" altLang="zh-CN" b="1">
                <a:latin typeface="宋体" panose="02010600030101010101" pitchFamily="2" charset="-122"/>
                <a:ea typeface="宋体" panose="02010600030101010101" pitchFamily="2" charset="-122"/>
              </a:rPr>
              <a:t> </a:t>
            </a:r>
            <a:endParaRPr lang="en-US" altLang="zh-CN" b="1">
              <a:latin typeface="宋体" panose="02010600030101010101" pitchFamily="2" charset="-122"/>
              <a:ea typeface="宋体" panose="02010600030101010101" pitchFamily="2" charset="-122"/>
              <a:cs typeface="Courier New" panose="02070309020205020404" pitchFamily="49" charset="0"/>
            </a:endParaRPr>
          </a:p>
          <a:p>
            <a:pPr algn="just">
              <a:spcBef>
                <a:spcPct val="20000"/>
              </a:spcBef>
              <a:buClr>
                <a:srgbClr val="A50021"/>
              </a:buClr>
              <a:buSzPct val="75000"/>
              <a:buFont typeface="Wingdings" panose="05000000000000000000" pitchFamily="2" charset="2"/>
            </a:pPr>
            <a:r>
              <a:rPr lang="en-US" altLang="zh-CN" b="1">
                <a:latin typeface="Times New Roman" panose="02020603050405020304" charset="0"/>
                <a:ea typeface="宋体" panose="02010600030101010101" pitchFamily="2" charset="-122"/>
                <a:cs typeface="Times New Roman" panose="02020603050405020304" charset="0"/>
              </a:rPr>
              <a:t>b)        </a:t>
            </a:r>
            <a:endParaRPr lang="zh-CN" altLang="en-US" b="1">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r>
              <a:rPr lang="zh-CN" altLang="en-US" b="1">
                <a:latin typeface="宋体" panose="02010600030101010101" pitchFamily="2" charset="-122"/>
                <a:ea typeface="宋体" panose="02010600030101010101" pitchFamily="2" charset="-122"/>
              </a:rPr>
              <a:t> </a:t>
            </a:r>
          </a:p>
        </p:txBody>
      </p:sp>
    </p:spTree>
  </p:cSld>
  <p:clrMapOvr>
    <a:masterClrMapping/>
  </p:clrMapOvr>
  <p:transition spd="med">
    <p:zoom/>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文本框 796673"/>
          <p:cNvSpPr txBox="1"/>
          <p:nvPr/>
        </p:nvSpPr>
        <p:spPr>
          <a:xfrm>
            <a:off x="1371600" y="304800"/>
            <a:ext cx="7467600" cy="8928100"/>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设线性表的每个元素占用</a:t>
            </a:r>
            <a:r>
              <a:rPr lang="en-US" altLang="zh-CN" b="1">
                <a:latin typeface="黑体" panose="02010609060101010101" pitchFamily="2" charset="-122"/>
                <a:ea typeface="黑体" panose="02010609060101010101" pitchFamily="2" charset="-122"/>
              </a:rPr>
              <a:t>C</a:t>
            </a:r>
            <a:r>
              <a:rPr lang="zh-CN" altLang="en-US" b="1" dirty="0">
                <a:latin typeface="黑体" panose="02010609060101010101" pitchFamily="2" charset="-122"/>
                <a:ea typeface="黑体" panose="02010609060101010101" pitchFamily="2" charset="-122"/>
              </a:rPr>
              <a:t>个存储单元，第一个单元的存储地址是该元素的存储地址，设表中开始第一个元素</a:t>
            </a:r>
            <a:r>
              <a:rPr lang="en-US" altLang="zh-CN" b="1">
                <a:latin typeface="黑体" panose="02010609060101010101" pitchFamily="2" charset="-122"/>
                <a:ea typeface="黑体" panose="02010609060101010101" pitchFamily="2" charset="-122"/>
              </a:rPr>
              <a:t>a</a:t>
            </a:r>
            <a:r>
              <a:rPr lang="en-US" altLang="zh-CN" b="1" baseline="-30000">
                <a:latin typeface="黑体" panose="02010609060101010101" pitchFamily="2" charset="-122"/>
                <a:ea typeface="黑体" panose="02010609060101010101" pitchFamily="2" charset="-122"/>
              </a:rPr>
              <a:t> 1</a:t>
            </a:r>
            <a:r>
              <a:rPr lang="zh-CN" altLang="en-US" b="1" dirty="0">
                <a:latin typeface="黑体" panose="02010609060101010101" pitchFamily="2" charset="-122"/>
                <a:ea typeface="黑体" panose="02010609060101010101" pitchFamily="2" charset="-122"/>
              </a:rPr>
              <a:t>的存储地址是</a:t>
            </a:r>
            <a:r>
              <a:rPr lang="en-US" altLang="zh-CN" b="1">
                <a:latin typeface="黑体" panose="02010609060101010101" pitchFamily="2" charset="-122"/>
                <a:ea typeface="黑体" panose="02010609060101010101" pitchFamily="2" charset="-122"/>
              </a:rPr>
              <a:t>Loc(a</a:t>
            </a:r>
            <a:r>
              <a:rPr lang="en-US" altLang="zh-CN" b="1" baseline="-30000">
                <a:latin typeface="黑体" panose="02010609060101010101" pitchFamily="2" charset="-122"/>
                <a:ea typeface="黑体" panose="02010609060101010101" pitchFamily="2" charset="-122"/>
              </a:rPr>
              <a:t> 1</a:t>
            </a:r>
            <a:r>
              <a:rPr lang="en-US" altLang="zh-CN" b="1">
                <a:latin typeface="黑体" panose="02010609060101010101" pitchFamily="2" charset="-122"/>
                <a:ea typeface="黑体" panose="02010609060101010101" pitchFamily="2" charset="-122"/>
              </a:rPr>
              <a:t>)，</a:t>
            </a:r>
            <a:r>
              <a:rPr lang="zh-CN" altLang="en-US" b="1" dirty="0">
                <a:latin typeface="黑体" panose="02010609060101010101" pitchFamily="2" charset="-122"/>
                <a:ea typeface="黑体" panose="02010609060101010101" pitchFamily="2" charset="-122"/>
              </a:rPr>
              <a:t>那么线性表中的第</a:t>
            </a:r>
            <a:r>
              <a:rPr lang="en-US" altLang="zh-CN" b="1">
                <a:latin typeface="黑体" panose="02010609060101010101" pitchFamily="2" charset="-122"/>
                <a:ea typeface="黑体" panose="02010609060101010101" pitchFamily="2" charset="-122"/>
              </a:rPr>
              <a:t>i</a:t>
            </a:r>
            <a:r>
              <a:rPr lang="zh-CN" altLang="en-US" b="1" dirty="0">
                <a:latin typeface="黑体" panose="02010609060101010101" pitchFamily="2" charset="-122"/>
                <a:ea typeface="黑体" panose="02010609060101010101" pitchFamily="2" charset="-122"/>
              </a:rPr>
              <a:t>个数据元素</a:t>
            </a:r>
            <a:r>
              <a:rPr lang="en-US" altLang="zh-CN" b="1">
                <a:latin typeface="黑体" panose="02010609060101010101" pitchFamily="2" charset="-122"/>
                <a:ea typeface="黑体" panose="02010609060101010101" pitchFamily="2" charset="-122"/>
              </a:rPr>
              <a:t>a</a:t>
            </a:r>
            <a:r>
              <a:rPr lang="en-US" altLang="zh-CN" b="1" baseline="-30000">
                <a:latin typeface="黑体" panose="02010609060101010101" pitchFamily="2" charset="-122"/>
                <a:ea typeface="黑体" panose="02010609060101010101" pitchFamily="2" charset="-122"/>
              </a:rPr>
              <a:t> i </a:t>
            </a:r>
            <a:r>
              <a:rPr lang="zh-CN" altLang="en-US" b="1" dirty="0">
                <a:latin typeface="黑体" panose="02010609060101010101" pitchFamily="2" charset="-122"/>
                <a:ea typeface="黑体" panose="02010609060101010101" pitchFamily="2" charset="-122"/>
              </a:rPr>
              <a:t>的存储地址为：</a:t>
            </a:r>
          </a:p>
          <a:p>
            <a:pPr algn="just">
              <a:spcBef>
                <a:spcPct val="20000"/>
              </a:spcBef>
              <a:buClr>
                <a:srgbClr val="A50021"/>
              </a:buClr>
              <a:buSzPct val="75000"/>
              <a:buFont typeface="Wingdings" panose="05000000000000000000" pitchFamily="2" charset="2"/>
            </a:pPr>
            <a:r>
              <a:rPr lang="en-US" altLang="zh-CN" b="1">
                <a:latin typeface="黑体" panose="02010609060101010101" pitchFamily="2" charset="-122"/>
                <a:ea typeface="黑体" panose="02010609060101010101" pitchFamily="2" charset="-122"/>
              </a:rPr>
              <a:t> Loc(a</a:t>
            </a:r>
            <a:r>
              <a:rPr lang="en-US" altLang="zh-CN" b="1" baseline="-30000">
                <a:latin typeface="黑体" panose="02010609060101010101" pitchFamily="2" charset="-122"/>
                <a:ea typeface="黑体" panose="02010609060101010101" pitchFamily="2" charset="-122"/>
              </a:rPr>
              <a:t> i</a:t>
            </a:r>
            <a:r>
              <a:rPr lang="en-US" altLang="zh-CN" b="1">
                <a:latin typeface="黑体" panose="02010609060101010101" pitchFamily="2" charset="-122"/>
                <a:ea typeface="黑体" panose="02010609060101010101" pitchFamily="2" charset="-122"/>
              </a:rPr>
              <a:t>)=Loc(a</a:t>
            </a:r>
            <a:r>
              <a:rPr lang="en-US" altLang="zh-CN" b="1" baseline="-30000">
                <a:latin typeface="黑体" panose="02010609060101010101" pitchFamily="2" charset="-122"/>
                <a:ea typeface="黑体" panose="02010609060101010101" pitchFamily="2" charset="-122"/>
              </a:rPr>
              <a:t> 1</a:t>
            </a:r>
            <a:r>
              <a:rPr lang="en-US" altLang="zh-CN" b="1">
                <a:latin typeface="黑体" panose="02010609060101010101" pitchFamily="2" charset="-122"/>
                <a:ea typeface="黑体" panose="02010609060101010101" pitchFamily="2" charset="-122"/>
              </a:rPr>
              <a:t>) + (i-1) * C    1≤i≤n</a:t>
            </a:r>
          </a:p>
          <a:p>
            <a:pPr algn="just">
              <a:spcBef>
                <a:spcPct val="20000"/>
              </a:spcBef>
              <a:buClr>
                <a:srgbClr val="A50021"/>
              </a:buClr>
              <a:buSzPct val="75000"/>
              <a:buFont typeface="Wingdings" panose="05000000000000000000" pitchFamily="2" charset="2"/>
            </a:pPr>
            <a:r>
              <a:rPr lang="en-US" altLang="zh-CN"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确定了存储线性表的起始地位置，线性表中任一数据元素都可随机存取，所以说</a:t>
            </a:r>
            <a:r>
              <a:rPr lang="zh-CN" altLang="en-US" b="1" dirty="0">
                <a:solidFill>
                  <a:srgbClr val="3333CC"/>
                </a:solidFill>
                <a:latin typeface="黑体" panose="02010609060101010101" pitchFamily="2" charset="-122"/>
                <a:ea typeface="黑体" panose="02010609060101010101" pitchFamily="2" charset="-122"/>
              </a:rPr>
              <a:t>线性表的顺序存储结构是一种随机存取的存储结构</a:t>
            </a:r>
            <a:r>
              <a:rPr lang="zh-CN" altLang="en-US" b="1" dirty="0">
                <a:latin typeface="黑体" panose="02010609060101010101" pitchFamily="2" charset="-122"/>
                <a:ea typeface="黑体" panose="02010609060101010101" pitchFamily="2" charset="-122"/>
              </a:rPr>
              <a:t>。</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高级语言中数组类型也有随机存取的特性，因此通常采用一维数组来描述顺序表。 </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线性表</a:t>
            </a:r>
            <a:r>
              <a:rPr lang="zh-CN" altLang="en-US" b="1" dirty="0">
                <a:solidFill>
                  <a:srgbClr val="CC00CC"/>
                </a:solidFill>
                <a:latin typeface="黑体" panose="02010609060101010101" pitchFamily="2" charset="-122"/>
                <a:ea typeface="黑体" panose="02010609060101010101" pitchFamily="2" charset="-122"/>
              </a:rPr>
              <a:t>顺序存储结构的优点</a:t>
            </a:r>
            <a:r>
              <a:rPr lang="zh-CN" altLang="en-US" b="1" dirty="0">
                <a:latin typeface="黑体" panose="02010609060101010101" pitchFamily="2" charset="-122"/>
                <a:ea typeface="黑体" panose="02010609060101010101" pitchFamily="2" charset="-122"/>
              </a:rPr>
              <a:t>:可以随机存取表中任一结点，实现对线性表的某些操作比较简单，如：计算线性表的长度、存取线性表中的任意一个结点、查找线性表中某一元素等等。</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CC00CC"/>
                </a:solidFill>
                <a:latin typeface="黑体" panose="02010609060101010101" pitchFamily="2" charset="-122"/>
                <a:ea typeface="黑体" panose="02010609060101010101" pitchFamily="2" charset="-122"/>
              </a:rPr>
              <a:t>缺点</a:t>
            </a:r>
            <a:r>
              <a:rPr lang="zh-CN" altLang="en-US" b="1" dirty="0">
                <a:latin typeface="黑体" panose="02010609060101010101" pitchFamily="2" charset="-122"/>
                <a:ea typeface="黑体" panose="02010609060101010101" pitchFamily="2" charset="-122"/>
              </a:rPr>
              <a:t>是在实现线性表的</a:t>
            </a:r>
            <a:r>
              <a:rPr lang="zh-CN" altLang="en-US" b="1" dirty="0">
                <a:solidFill>
                  <a:srgbClr val="3333CC"/>
                </a:solidFill>
                <a:latin typeface="黑体" panose="02010609060101010101" pitchFamily="2" charset="-122"/>
                <a:ea typeface="黑体" panose="02010609060101010101" pitchFamily="2" charset="-122"/>
              </a:rPr>
              <a:t>插入和删除</a:t>
            </a:r>
            <a:r>
              <a:rPr lang="zh-CN" altLang="en-US" b="1" dirty="0">
                <a:latin typeface="黑体" panose="02010609060101010101" pitchFamily="2" charset="-122"/>
                <a:ea typeface="黑体" panose="02010609060101010101" pitchFamily="2" charset="-122"/>
              </a:rPr>
              <a:t>操作时，则需要移动大量数据元素而花费较多的时间。</a:t>
            </a:r>
            <a:r>
              <a:rPr lang="zh-CN" altLang="en-US" b="1" dirty="0">
                <a:latin typeface="Times New Roman" panose="02020603050405020304" charset="0"/>
                <a:ea typeface="宋体" panose="02010600030101010101" pitchFamily="2" charset="-122"/>
                <a:cs typeface="Times New Roman" panose="02020603050405020304" charset="0"/>
              </a:rPr>
              <a:t> </a:t>
            </a:r>
            <a:endParaRPr lang="en-US" altLang="zh-CN" b="1" dirty="0">
              <a:latin typeface="Times New Roman" panose="02020603050405020304" charset="0"/>
              <a:ea typeface="宋体" panose="02010600030101010101" pitchFamily="2" charset="-122"/>
              <a:cs typeface="Times New Roman" panose="02020603050405020304" charset="0"/>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p>
        </p:txBody>
      </p:sp>
    </p:spTree>
  </p:cSld>
  <p:clrMapOvr>
    <a:masterClrMapping/>
  </p:clrMapOvr>
  <p:transition spd="med">
    <p:zoom/>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文本框 792577"/>
          <p:cNvSpPr txBox="1"/>
          <p:nvPr/>
        </p:nvSpPr>
        <p:spPr>
          <a:xfrm>
            <a:off x="1219200" y="428625"/>
            <a:ext cx="7467600" cy="7686675"/>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latin typeface="Times New Roman" panose="02020603050405020304" charset="0"/>
                <a:ea typeface="宋体" panose="02010600030101010101" pitchFamily="2" charset="-122"/>
              </a:rPr>
              <a:t>        </a:t>
            </a:r>
            <a:r>
              <a:rPr lang="zh-CN" altLang="en-US" b="1" dirty="0">
                <a:solidFill>
                  <a:srgbClr val="3333CC"/>
                </a:solidFill>
                <a:latin typeface="黑体" panose="02010609060101010101" pitchFamily="2" charset="-122"/>
                <a:ea typeface="黑体" panose="02010609060101010101" pitchFamily="2" charset="-122"/>
              </a:rPr>
              <a:t>链式存储结构</a:t>
            </a:r>
            <a:r>
              <a:rPr lang="zh-CN" altLang="en-US" b="1" dirty="0">
                <a:latin typeface="黑体" panose="02010609060101010101" pitchFamily="2" charset="-122"/>
                <a:ea typeface="黑体" panose="02010609060101010101" pitchFamily="2" charset="-122"/>
              </a:rPr>
              <a:t>是用一组任意的存储单元存储线性表的数据元素，这组存储单元可以连续，也可以不连续，甚至是零散分布在内存中的任何位置上，因此为了表示每个数据元素</a:t>
            </a:r>
            <a:r>
              <a:rPr lang="en-US" altLang="zh-CN" b="1">
                <a:latin typeface="黑体" panose="02010609060101010101" pitchFamily="2" charset="-122"/>
                <a:ea typeface="黑体" panose="02010609060101010101" pitchFamily="2" charset="-122"/>
              </a:rPr>
              <a:t>a</a:t>
            </a:r>
            <a:r>
              <a:rPr lang="en-US" altLang="zh-CN" b="1" baseline="-30000">
                <a:latin typeface="黑体" panose="02010609060101010101" pitchFamily="2" charset="-122"/>
                <a:ea typeface="黑体" panose="02010609060101010101" pitchFamily="2" charset="-122"/>
              </a:rPr>
              <a:t> i</a:t>
            </a:r>
            <a:r>
              <a:rPr lang="zh-CN" altLang="en-US" b="1" dirty="0">
                <a:latin typeface="黑体" panose="02010609060101010101" pitchFamily="2" charset="-122"/>
                <a:ea typeface="黑体" panose="02010609060101010101" pitchFamily="2" charset="-122"/>
              </a:rPr>
              <a:t>与其直接后继数据元素</a:t>
            </a:r>
            <a:r>
              <a:rPr lang="en-US" altLang="zh-CN" b="1">
                <a:latin typeface="黑体" panose="02010609060101010101" pitchFamily="2" charset="-122"/>
                <a:ea typeface="黑体" panose="02010609060101010101" pitchFamily="2" charset="-122"/>
              </a:rPr>
              <a:t>a</a:t>
            </a:r>
            <a:r>
              <a:rPr lang="en-US" altLang="zh-CN" b="1" baseline="-30000">
                <a:latin typeface="黑体" panose="02010609060101010101" pitchFamily="2" charset="-122"/>
                <a:ea typeface="黑体" panose="02010609060101010101" pitchFamily="2" charset="-122"/>
              </a:rPr>
              <a:t> i+1 </a:t>
            </a:r>
            <a:r>
              <a:rPr lang="zh-CN" altLang="en-US" b="1" dirty="0">
                <a:latin typeface="黑体" panose="02010609060101010101" pitchFamily="2" charset="-122"/>
                <a:ea typeface="黑体" panose="02010609060101010101" pitchFamily="2" charset="-122"/>
              </a:rPr>
              <a:t>之间的逻辑关系，除了存储其自身的信息外，还需存储指示直接后继的信息。</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这样，线性表每个数据元素的存储表示包括两个域：存储数据元素信息的域称为</a:t>
            </a:r>
            <a:r>
              <a:rPr lang="zh-CN" altLang="en-US" b="1" dirty="0">
                <a:solidFill>
                  <a:srgbClr val="CC00CC"/>
                </a:solidFill>
                <a:latin typeface="黑体" panose="02010609060101010101" pitchFamily="2" charset="-122"/>
                <a:ea typeface="黑体" panose="02010609060101010101" pitchFamily="2" charset="-122"/>
              </a:rPr>
              <a:t>数据域</a:t>
            </a:r>
            <a:r>
              <a:rPr lang="zh-CN" altLang="en-US" b="1" dirty="0">
                <a:latin typeface="黑体" panose="02010609060101010101" pitchFamily="2" charset="-122"/>
                <a:ea typeface="黑体" panose="02010609060101010101" pitchFamily="2" charset="-122"/>
              </a:rPr>
              <a:t>；存储直接后继存储位置的域称为</a:t>
            </a:r>
            <a:r>
              <a:rPr lang="zh-CN" altLang="en-US" b="1" dirty="0">
                <a:solidFill>
                  <a:srgbClr val="CC00CC"/>
                </a:solidFill>
                <a:latin typeface="黑体" panose="02010609060101010101" pitchFamily="2" charset="-122"/>
                <a:ea typeface="黑体" panose="02010609060101010101" pitchFamily="2" charset="-122"/>
              </a:rPr>
              <a:t>指针域</a:t>
            </a:r>
            <a:r>
              <a:rPr lang="zh-CN" altLang="en-US" b="1" dirty="0">
                <a:latin typeface="黑体" panose="02010609060101010101" pitchFamily="2" charset="-122"/>
                <a:ea typeface="黑体" panose="02010609060101010101" pitchFamily="2" charset="-122"/>
              </a:rPr>
              <a:t>。有</a:t>
            </a:r>
            <a:r>
              <a:rPr lang="en-US" altLang="zh-CN" b="1">
                <a:latin typeface="黑体" panose="02010609060101010101" pitchFamily="2" charset="-122"/>
                <a:ea typeface="黑体" panose="02010609060101010101" pitchFamily="2" charset="-122"/>
              </a:rPr>
              <a:t>n</a:t>
            </a:r>
            <a:r>
              <a:rPr lang="zh-CN" altLang="en-US" b="1" dirty="0">
                <a:latin typeface="黑体" panose="02010609060101010101" pitchFamily="2" charset="-122"/>
                <a:ea typeface="黑体" panose="02010609060101010101" pitchFamily="2" charset="-122"/>
              </a:rPr>
              <a:t>个元素的线性表每个数据元素之间通过指针连接成为一个链式的结构，因此又称其为</a:t>
            </a:r>
            <a:r>
              <a:rPr lang="zh-CN" altLang="en-US" b="1" dirty="0">
                <a:solidFill>
                  <a:srgbClr val="CC00CC"/>
                </a:solidFill>
                <a:latin typeface="黑体" panose="02010609060101010101" pitchFamily="2" charset="-122"/>
                <a:ea typeface="黑体" panose="02010609060101010101" pitchFamily="2" charset="-122"/>
              </a:rPr>
              <a:t>链表</a:t>
            </a:r>
            <a:r>
              <a:rPr lang="zh-CN" altLang="en-US" b="1" dirty="0">
                <a:latin typeface="黑体" panose="02010609060101010101" pitchFamily="2" charset="-122"/>
                <a:ea typeface="黑体" panose="02010609060101010101" pitchFamily="2" charset="-122"/>
              </a:rPr>
              <a:t>。</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3333CC"/>
                </a:solidFill>
                <a:latin typeface="黑体" panose="02010609060101010101" pitchFamily="2" charset="-122"/>
                <a:ea typeface="黑体" panose="02010609060101010101" pitchFamily="2" charset="-122"/>
              </a:rPr>
              <a:t>链表的优点：</a:t>
            </a:r>
            <a:r>
              <a:rPr lang="zh-CN" altLang="en-US" b="1" dirty="0">
                <a:latin typeface="黑体" panose="02010609060101010101" pitchFamily="2" charset="-122"/>
                <a:ea typeface="黑体" panose="02010609060101010101" pitchFamily="2" charset="-122"/>
              </a:rPr>
              <a:t>插入、删除操作简单，只须修改相</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应的指针域。</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3333CC"/>
                </a:solidFill>
                <a:latin typeface="黑体" panose="02010609060101010101" pitchFamily="2" charset="-122"/>
                <a:ea typeface="黑体" panose="02010609060101010101" pitchFamily="2" charset="-122"/>
              </a:rPr>
              <a:t>缺点：</a:t>
            </a:r>
            <a:r>
              <a:rPr lang="zh-CN" altLang="en-US" b="1" dirty="0">
                <a:latin typeface="黑体" panose="02010609060101010101" pitchFamily="2" charset="-122"/>
                <a:ea typeface="黑体" panose="02010609060101010101" pitchFamily="2" charset="-122"/>
              </a:rPr>
              <a:t>不能随机存取线性表中数据元素，只能顺 </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序存取，所以实现查找操作比较繁琐。</a:t>
            </a:r>
          </a:p>
          <a:p>
            <a:pPr algn="just">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p>
        </p:txBody>
      </p:sp>
    </p:spTree>
  </p:cSld>
  <p:clrMapOvr>
    <a:masterClrMapping/>
  </p:clrMapOvr>
  <p:transition spd="med">
    <p:zoom/>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文本框 799745"/>
          <p:cNvSpPr txBox="1"/>
          <p:nvPr/>
        </p:nvSpPr>
        <p:spPr>
          <a:xfrm>
            <a:off x="1295400" y="152400"/>
            <a:ext cx="7315200" cy="5788025"/>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solidFill>
                  <a:srgbClr val="CC00CC"/>
                </a:solidFill>
                <a:latin typeface="宋体" panose="02010600030101010101" pitchFamily="2" charset="-122"/>
                <a:ea typeface="宋体" panose="02010600030101010101" pitchFamily="2" charset="-122"/>
              </a:rPr>
              <a:t> </a:t>
            </a:r>
            <a:r>
              <a:rPr lang="zh-CN" altLang="en-US" b="1" dirty="0">
                <a:solidFill>
                  <a:srgbClr val="CC00CC"/>
                </a:solidFill>
                <a:latin typeface="黑体" panose="02010609060101010101" pitchFamily="2" charset="-122"/>
                <a:ea typeface="黑体" panose="02010609060101010101" pitchFamily="2" charset="-122"/>
              </a:rPr>
              <a:t>★ 栈（</a:t>
            </a:r>
            <a:r>
              <a:rPr lang="en-US" altLang="zh-CN" b="1">
                <a:solidFill>
                  <a:srgbClr val="CC00CC"/>
                </a:solidFill>
                <a:latin typeface="黑体" panose="02010609060101010101" pitchFamily="2" charset="-122"/>
                <a:ea typeface="黑体" panose="02010609060101010101" pitchFamily="2" charset="-122"/>
              </a:rPr>
              <a:t>Stack） </a:t>
            </a:r>
          </a:p>
          <a:p>
            <a:pPr algn="just">
              <a:spcBef>
                <a:spcPct val="20000"/>
              </a:spcBef>
              <a:buClr>
                <a:srgbClr val="A50021"/>
              </a:buClr>
              <a:buSzPct val="75000"/>
              <a:buFont typeface="Wingdings" panose="05000000000000000000" pitchFamily="2" charset="2"/>
            </a:pPr>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栈是特殊的线性表，它的逻辑结构和线性表相同，只是其基本操作较线性表有更多的限制，故又称是受限的线性表。栈被广泛应用于各种程序设计中。</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D5100B"/>
                </a:solidFill>
                <a:latin typeface="黑体" panose="02010609060101010101" pitchFamily="2" charset="-122"/>
                <a:ea typeface="黑体" panose="02010609060101010101" pitchFamily="2" charset="-122"/>
              </a:rPr>
              <a:t>① 栈的定义：</a:t>
            </a:r>
            <a:r>
              <a:rPr lang="zh-CN" altLang="en-US" b="1" dirty="0">
                <a:latin typeface="黑体" panose="02010609060101010101" pitchFamily="2" charset="-122"/>
                <a:ea typeface="黑体" panose="02010609060101010101" pitchFamily="2" charset="-122"/>
              </a:rPr>
              <a:t>栈是限制仅在表的一端（即表尾）进行插入和删除操作的线性表，通常称插入、删除这一端为</a:t>
            </a:r>
            <a:r>
              <a:rPr lang="zh-CN" altLang="en-US" b="1" dirty="0">
                <a:solidFill>
                  <a:srgbClr val="3333CC"/>
                </a:solidFill>
                <a:latin typeface="黑体" panose="02010609060101010101" pitchFamily="2" charset="-122"/>
                <a:ea typeface="黑体" panose="02010609060101010101" pitchFamily="2" charset="-122"/>
              </a:rPr>
              <a:t>栈顶</a:t>
            </a:r>
            <a:r>
              <a:rPr lang="zh-CN" altLang="en-US" b="1" dirty="0">
                <a:latin typeface="黑体" panose="02010609060101010101" pitchFamily="2" charset="-122"/>
                <a:ea typeface="黑体" panose="02010609060101010101" pitchFamily="2" charset="-122"/>
              </a:rPr>
              <a:t>（</a:t>
            </a:r>
            <a:r>
              <a:rPr lang="en-US" altLang="zh-CN" b="1">
                <a:latin typeface="黑体" panose="02010609060101010101" pitchFamily="2" charset="-122"/>
                <a:ea typeface="黑体" panose="02010609060101010101" pitchFamily="2" charset="-122"/>
              </a:rPr>
              <a:t>Top），</a:t>
            </a:r>
            <a:r>
              <a:rPr lang="zh-CN" altLang="en-US" b="1" dirty="0">
                <a:latin typeface="黑体" panose="02010609060101010101" pitchFamily="2" charset="-122"/>
                <a:ea typeface="黑体" panose="02010609060101010101" pitchFamily="2" charset="-122"/>
              </a:rPr>
              <a:t>另一端称为</a:t>
            </a:r>
            <a:r>
              <a:rPr lang="zh-CN" altLang="en-US" b="1" dirty="0">
                <a:solidFill>
                  <a:srgbClr val="3333CC"/>
                </a:solidFill>
                <a:latin typeface="黑体" panose="02010609060101010101" pitchFamily="2" charset="-122"/>
                <a:ea typeface="黑体" panose="02010609060101010101" pitchFamily="2" charset="-122"/>
              </a:rPr>
              <a:t>栈底</a:t>
            </a:r>
            <a:r>
              <a:rPr lang="zh-CN" altLang="en-US" b="1" dirty="0">
                <a:latin typeface="黑体" panose="02010609060101010101" pitchFamily="2" charset="-122"/>
                <a:ea typeface="黑体" panose="02010609060101010101" pitchFamily="2" charset="-122"/>
              </a:rPr>
              <a:t>（</a:t>
            </a:r>
            <a:r>
              <a:rPr lang="en-US" altLang="zh-CN" b="1">
                <a:latin typeface="黑体" panose="02010609060101010101" pitchFamily="2" charset="-122"/>
                <a:ea typeface="黑体" panose="02010609060101010101" pitchFamily="2" charset="-122"/>
              </a:rPr>
              <a:t>Bottom）。</a:t>
            </a:r>
            <a:r>
              <a:rPr lang="zh-CN" altLang="en-US" b="1" dirty="0">
                <a:latin typeface="黑体" panose="02010609060101010101" pitchFamily="2" charset="-122"/>
                <a:ea typeface="黑体" panose="02010609060101010101" pitchFamily="2" charset="-122"/>
              </a:rPr>
              <a:t>当表中没有元素时称为</a:t>
            </a:r>
            <a:r>
              <a:rPr lang="zh-CN" altLang="en-US" b="1" dirty="0">
                <a:solidFill>
                  <a:srgbClr val="3333CC"/>
                </a:solidFill>
                <a:latin typeface="黑体" panose="02010609060101010101" pitchFamily="2" charset="-122"/>
                <a:ea typeface="黑体" panose="02010609060101010101" pitchFamily="2" charset="-122"/>
              </a:rPr>
              <a:t>空栈</a:t>
            </a:r>
            <a:r>
              <a:rPr lang="zh-CN" altLang="en-US" b="1" dirty="0">
                <a:latin typeface="黑体" panose="02010609060101010101" pitchFamily="2" charset="-122"/>
                <a:ea typeface="黑体" panose="02010609060101010101" pitchFamily="2" charset="-122"/>
              </a:rPr>
              <a:t>。栈的示意图如下： </a:t>
            </a:r>
          </a:p>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endParaRPr lang="zh-CN" altLang="en-US" b="1" dirty="0">
              <a:solidFill>
                <a:srgbClr val="D5100B"/>
              </a:solidFill>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solidFill>
                <a:srgbClr val="D5100B"/>
              </a:solidFill>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solidFill>
                <a:srgbClr val="D5100B"/>
              </a:solidFill>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p>
        </p:txBody>
      </p:sp>
      <p:pic>
        <p:nvPicPr>
          <p:cNvPr id="799748" name="图片 799747" descr="H:\计算机导论电子教案\计算机科学技术导论电子教案\7.bmp"/>
          <p:cNvPicPr>
            <a:picLocks noChangeAspect="1"/>
          </p:cNvPicPr>
          <p:nvPr/>
        </p:nvPicPr>
        <p:blipFill>
          <a:blip r:embed="rId2"/>
          <a:stretch>
            <a:fillRect/>
          </a:stretch>
        </p:blipFill>
        <p:spPr>
          <a:xfrm>
            <a:off x="3429000" y="3352800"/>
            <a:ext cx="2743200" cy="3429000"/>
          </a:xfrm>
          <a:prstGeom prst="rect">
            <a:avLst/>
          </a:prstGeom>
          <a:noFill/>
          <a:ln w="9525">
            <a:noFill/>
          </a:ln>
        </p:spPr>
      </p:pic>
    </p:spTree>
  </p:cSld>
  <p:clrMapOvr>
    <a:masterClrMapping/>
  </p:clrMapOvr>
  <p:transition spd="med">
    <p:zoom/>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文本框 800769"/>
          <p:cNvSpPr txBox="1"/>
          <p:nvPr/>
        </p:nvSpPr>
        <p:spPr>
          <a:xfrm>
            <a:off x="1295400" y="200025"/>
            <a:ext cx="7315200" cy="6810375"/>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solidFill>
                  <a:srgbClr val="CC00CC"/>
                </a:solidFill>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 </a:t>
            </a:r>
            <a:r>
              <a:rPr lang="zh-CN" altLang="en-US" b="1" dirty="0">
                <a:solidFill>
                  <a:srgbClr val="D5100B"/>
                </a:solidFill>
                <a:latin typeface="黑体" panose="02010609060101010101" pitchFamily="2" charset="-122"/>
                <a:ea typeface="黑体" panose="02010609060101010101" pitchFamily="2" charset="-122"/>
              </a:rPr>
              <a:t>② 栈的基本操作：</a:t>
            </a:r>
          </a:p>
          <a:p>
            <a:pPr algn="just">
              <a:spcBef>
                <a:spcPct val="20000"/>
              </a:spcBef>
              <a:buClr>
                <a:srgbClr val="A50021"/>
              </a:buClr>
              <a:buSzPct val="75000"/>
              <a:buFont typeface="Wingdings" panose="05000000000000000000" pitchFamily="2" charset="2"/>
            </a:pPr>
            <a:r>
              <a:rPr lang="zh-CN" altLang="en-US" b="1" dirty="0">
                <a:solidFill>
                  <a:srgbClr val="D5100B"/>
                </a:solidFill>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a:t>
            </a:r>
            <a:r>
              <a:rPr lang="en-US" altLang="zh-CN" b="1">
                <a:latin typeface="黑体" panose="02010609060101010101" pitchFamily="2" charset="-122"/>
                <a:ea typeface="黑体" panose="02010609060101010101" pitchFamily="2" charset="-122"/>
              </a:rPr>
              <a:t>a) </a:t>
            </a:r>
            <a:r>
              <a:rPr lang="en-US" altLang="zh-CN" b="1" err="1">
                <a:latin typeface="黑体" panose="02010609060101010101" pitchFamily="2" charset="-122"/>
                <a:ea typeface="黑体" panose="02010609060101010101" pitchFamily="2" charset="-122"/>
              </a:rPr>
              <a:t>InitStack</a:t>
            </a:r>
            <a:r>
              <a:rPr lang="en-US" altLang="zh-CN" b="1">
                <a:latin typeface="黑体" panose="02010609060101010101" pitchFamily="2" charset="-122"/>
                <a:ea typeface="黑体" panose="02010609060101010101" pitchFamily="2" charset="-122"/>
              </a:rPr>
              <a:t>(S)： </a:t>
            </a:r>
            <a:r>
              <a:rPr lang="zh-CN" altLang="en-US" b="1" dirty="0">
                <a:latin typeface="黑体" panose="02010609060101010101" pitchFamily="2" charset="-122"/>
                <a:ea typeface="黑体" panose="02010609060101010101" pitchFamily="2" charset="-122"/>
              </a:rPr>
              <a:t>构造一个空栈</a:t>
            </a:r>
            <a:r>
              <a:rPr lang="en-US" altLang="zh-CN" b="1">
                <a:latin typeface="黑体" panose="02010609060101010101" pitchFamily="2" charset="-122"/>
                <a:ea typeface="黑体" panose="02010609060101010101" pitchFamily="2" charset="-122"/>
              </a:rPr>
              <a:t>S。  </a:t>
            </a:r>
          </a:p>
          <a:p>
            <a:pPr algn="just">
              <a:spcBef>
                <a:spcPct val="20000"/>
              </a:spcBef>
              <a:buClr>
                <a:srgbClr val="A50021"/>
              </a:buClr>
              <a:buSzPct val="75000"/>
              <a:buFont typeface="Wingdings" panose="05000000000000000000" pitchFamily="2" charset="2"/>
            </a:pPr>
            <a:r>
              <a:rPr lang="en-US" altLang="zh-CN" b="1">
                <a:latin typeface="黑体" panose="02010609060101010101" pitchFamily="2" charset="-122"/>
                <a:ea typeface="黑体" panose="02010609060101010101" pitchFamily="2" charset="-122"/>
              </a:rPr>
              <a:t> (b) </a:t>
            </a:r>
            <a:r>
              <a:rPr lang="en-US" altLang="zh-CN" b="1" err="1">
                <a:latin typeface="黑体" panose="02010609060101010101" pitchFamily="2" charset="-122"/>
                <a:ea typeface="黑体" panose="02010609060101010101" pitchFamily="2" charset="-122"/>
              </a:rPr>
              <a:t>StackEmpty</a:t>
            </a:r>
            <a:r>
              <a:rPr lang="en-US" altLang="zh-CN" b="1">
                <a:latin typeface="黑体" panose="02010609060101010101" pitchFamily="2" charset="-122"/>
                <a:ea typeface="黑体" panose="02010609060101010101" pitchFamily="2" charset="-122"/>
              </a:rPr>
              <a:t>(S)：</a:t>
            </a:r>
            <a:r>
              <a:rPr lang="zh-CN" altLang="en-US" b="1" dirty="0">
                <a:latin typeface="黑体" panose="02010609060101010101" pitchFamily="2" charset="-122"/>
                <a:ea typeface="黑体" panose="02010609060101010101" pitchFamily="2" charset="-122"/>
              </a:rPr>
              <a:t>判栈空。若</a:t>
            </a:r>
            <a:r>
              <a:rPr lang="en-US" altLang="zh-CN" b="1">
                <a:latin typeface="黑体" panose="02010609060101010101" pitchFamily="2" charset="-122"/>
                <a:ea typeface="黑体" panose="02010609060101010101" pitchFamily="2" charset="-122"/>
              </a:rPr>
              <a:t>S</a:t>
            </a:r>
            <a:r>
              <a:rPr lang="zh-CN" altLang="en-US" b="1" dirty="0">
                <a:latin typeface="黑体" panose="02010609060101010101" pitchFamily="2" charset="-122"/>
                <a:ea typeface="黑体" panose="02010609060101010101" pitchFamily="2" charset="-122"/>
              </a:rPr>
              <a:t>为空栈，则返回</a:t>
            </a:r>
          </a:p>
          <a:p>
            <a:pPr algn="just">
              <a:spcBef>
                <a:spcPct val="20000"/>
              </a:spcBef>
              <a:buClr>
                <a:srgbClr val="A50021"/>
              </a:buClr>
              <a:buSzPct val="75000"/>
              <a:buFont typeface="Wingdings" panose="05000000000000000000" pitchFamily="2" charset="2"/>
            </a:pPr>
            <a:r>
              <a:rPr lang="en-US" altLang="zh-CN" b="1">
                <a:latin typeface="黑体" panose="02010609060101010101" pitchFamily="2" charset="-122"/>
                <a:ea typeface="黑体" panose="02010609060101010101" pitchFamily="2" charset="-122"/>
              </a:rPr>
              <a:t>                    TRUE，</a:t>
            </a:r>
            <a:r>
              <a:rPr lang="zh-CN" altLang="en-US" b="1" dirty="0">
                <a:latin typeface="黑体" panose="02010609060101010101" pitchFamily="2" charset="-122"/>
                <a:ea typeface="黑体" panose="02010609060101010101" pitchFamily="2" charset="-122"/>
              </a:rPr>
              <a:t>否则返回</a:t>
            </a:r>
            <a:r>
              <a:rPr lang="en-US" altLang="zh-CN" b="1">
                <a:latin typeface="黑体" panose="02010609060101010101" pitchFamily="2" charset="-122"/>
                <a:ea typeface="黑体" panose="02010609060101010101" pitchFamily="2" charset="-122"/>
              </a:rPr>
              <a:t>FALSE。</a:t>
            </a:r>
          </a:p>
          <a:p>
            <a:pPr algn="just">
              <a:spcBef>
                <a:spcPct val="20000"/>
              </a:spcBef>
              <a:buClr>
                <a:srgbClr val="A50021"/>
              </a:buClr>
              <a:buSzPct val="75000"/>
              <a:buFont typeface="Wingdings" panose="05000000000000000000" pitchFamily="2" charset="2"/>
            </a:pPr>
            <a:r>
              <a:rPr lang="en-US" altLang="zh-CN" b="1">
                <a:latin typeface="黑体" panose="02010609060101010101" pitchFamily="2" charset="-122"/>
                <a:ea typeface="黑体" panose="02010609060101010101" pitchFamily="2" charset="-122"/>
              </a:rPr>
              <a:t> (c) </a:t>
            </a:r>
            <a:r>
              <a:rPr lang="en-US" altLang="zh-CN" b="1" err="1">
                <a:latin typeface="黑体" panose="02010609060101010101" pitchFamily="2" charset="-122"/>
                <a:ea typeface="黑体" panose="02010609060101010101" pitchFamily="2" charset="-122"/>
              </a:rPr>
              <a:t>StackFull</a:t>
            </a:r>
            <a:r>
              <a:rPr lang="en-US" altLang="zh-CN" b="1">
                <a:latin typeface="黑体" panose="02010609060101010101" pitchFamily="2" charset="-122"/>
                <a:ea typeface="黑体" panose="02010609060101010101" pitchFamily="2" charset="-122"/>
              </a:rPr>
              <a:t>(S)： </a:t>
            </a:r>
            <a:r>
              <a:rPr lang="zh-CN" altLang="en-US" b="1" dirty="0">
                <a:latin typeface="黑体" panose="02010609060101010101" pitchFamily="2" charset="-122"/>
                <a:ea typeface="黑体" panose="02010609060101010101" pitchFamily="2" charset="-122"/>
              </a:rPr>
              <a:t>判栈满。若</a:t>
            </a:r>
            <a:r>
              <a:rPr lang="en-US" altLang="zh-CN" b="1">
                <a:latin typeface="黑体" panose="02010609060101010101" pitchFamily="2" charset="-122"/>
                <a:ea typeface="黑体" panose="02010609060101010101" pitchFamily="2" charset="-122"/>
              </a:rPr>
              <a:t>S</a:t>
            </a:r>
            <a:r>
              <a:rPr lang="zh-CN" altLang="en-US" b="1" dirty="0">
                <a:latin typeface="黑体" panose="02010609060101010101" pitchFamily="2" charset="-122"/>
                <a:ea typeface="黑体" panose="02010609060101010101" pitchFamily="2" charset="-122"/>
              </a:rPr>
              <a:t>为满栈，则返回     </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en-US" altLang="zh-CN" b="1">
                <a:latin typeface="黑体" panose="02010609060101010101" pitchFamily="2" charset="-122"/>
                <a:ea typeface="黑体" panose="02010609060101010101" pitchFamily="2" charset="-122"/>
              </a:rPr>
              <a:t>TRUE，</a:t>
            </a:r>
            <a:r>
              <a:rPr lang="zh-CN" altLang="en-US" b="1" dirty="0">
                <a:latin typeface="黑体" panose="02010609060101010101" pitchFamily="2" charset="-122"/>
                <a:ea typeface="黑体" panose="02010609060101010101" pitchFamily="2" charset="-122"/>
              </a:rPr>
              <a:t>否则返回</a:t>
            </a:r>
            <a:r>
              <a:rPr lang="en-US" altLang="zh-CN" b="1">
                <a:latin typeface="黑体" panose="02010609060101010101" pitchFamily="2" charset="-122"/>
                <a:ea typeface="黑体" panose="02010609060101010101" pitchFamily="2" charset="-122"/>
              </a:rPr>
              <a:t>FALSE。</a:t>
            </a:r>
            <a:r>
              <a:rPr lang="zh-CN" altLang="en-US" b="1">
                <a:latin typeface="黑体" panose="02010609060101010101" pitchFamily="2" charset="-122"/>
                <a:ea typeface="黑体" panose="02010609060101010101" pitchFamily="2" charset="-122"/>
              </a:rPr>
              <a:t> </a:t>
            </a:r>
            <a:endParaRPr lang="en-US" altLang="zh-CN" b="1">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r>
              <a:rPr lang="zh-CN" altLang="en-US" b="1">
                <a:solidFill>
                  <a:srgbClr val="D5100B"/>
                </a:solidFill>
                <a:latin typeface="黑体" panose="02010609060101010101" pitchFamily="2" charset="-122"/>
                <a:ea typeface="黑体" panose="02010609060101010101" pitchFamily="2" charset="-122"/>
              </a:rPr>
              <a:t> </a:t>
            </a:r>
            <a:r>
              <a:rPr lang="zh-CN" altLang="en-US" b="1">
                <a:latin typeface="黑体" panose="02010609060101010101" pitchFamily="2" charset="-122"/>
                <a:ea typeface="黑体" panose="02010609060101010101" pitchFamily="2" charset="-122"/>
              </a:rPr>
              <a:t>(</a:t>
            </a:r>
            <a:r>
              <a:rPr lang="en-US" altLang="zh-CN" b="1">
                <a:latin typeface="黑体" panose="02010609060101010101" pitchFamily="2" charset="-122"/>
                <a:ea typeface="黑体" panose="02010609060101010101" pitchFamily="2" charset="-122"/>
              </a:rPr>
              <a:t>d) Push(S，x)：  </a:t>
            </a:r>
            <a:r>
              <a:rPr lang="zh-CN" altLang="en-US" b="1" dirty="0">
                <a:latin typeface="黑体" panose="02010609060101010101" pitchFamily="2" charset="-122"/>
                <a:ea typeface="黑体" panose="02010609060101010101" pitchFamily="2" charset="-122"/>
              </a:rPr>
              <a:t>进栈。若栈</a:t>
            </a:r>
            <a:r>
              <a:rPr lang="en-US" altLang="zh-CN" b="1">
                <a:latin typeface="黑体" panose="02010609060101010101" pitchFamily="2" charset="-122"/>
                <a:ea typeface="黑体" panose="02010609060101010101" pitchFamily="2" charset="-122"/>
              </a:rPr>
              <a:t>S</a:t>
            </a:r>
            <a:r>
              <a:rPr lang="zh-CN" altLang="en-US" b="1" dirty="0">
                <a:latin typeface="黑体" panose="02010609060101010101" pitchFamily="2" charset="-122"/>
                <a:ea typeface="黑体" panose="02010609060101010101" pitchFamily="2" charset="-122"/>
              </a:rPr>
              <a:t>不满，则将元素</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en-US" altLang="zh-CN" b="1">
                <a:latin typeface="黑体" panose="02010609060101010101" pitchFamily="2" charset="-122"/>
                <a:ea typeface="黑体" panose="02010609060101010101" pitchFamily="2" charset="-122"/>
              </a:rPr>
              <a:t>x</a:t>
            </a:r>
            <a:r>
              <a:rPr lang="zh-CN" altLang="en-US" b="1" dirty="0">
                <a:latin typeface="黑体" panose="02010609060101010101" pitchFamily="2" charset="-122"/>
                <a:ea typeface="黑体" panose="02010609060101010101" pitchFamily="2" charset="-122"/>
              </a:rPr>
              <a:t>插入</a:t>
            </a:r>
            <a:r>
              <a:rPr lang="en-US" altLang="zh-CN" b="1">
                <a:latin typeface="黑体" panose="02010609060101010101" pitchFamily="2" charset="-122"/>
                <a:ea typeface="黑体" panose="02010609060101010101" pitchFamily="2" charset="-122"/>
              </a:rPr>
              <a:t>S</a:t>
            </a:r>
            <a:r>
              <a:rPr lang="zh-CN" altLang="en-US" b="1" dirty="0">
                <a:latin typeface="黑体" panose="02010609060101010101" pitchFamily="2" charset="-122"/>
                <a:ea typeface="黑体" panose="02010609060101010101" pitchFamily="2" charset="-122"/>
              </a:rPr>
              <a:t>的栈顶。 </a:t>
            </a:r>
          </a:p>
          <a:p>
            <a:pPr algn="just">
              <a:spcBef>
                <a:spcPct val="20000"/>
              </a:spcBef>
              <a:buClr>
                <a:srgbClr val="A50021"/>
              </a:buClr>
              <a:buSzPct val="75000"/>
              <a:buFont typeface="Wingdings" panose="05000000000000000000" pitchFamily="2" charset="2"/>
            </a:pPr>
            <a:r>
              <a:rPr lang="en-US" altLang="zh-CN" b="1">
                <a:latin typeface="黑体" panose="02010609060101010101" pitchFamily="2" charset="-122"/>
                <a:ea typeface="黑体" panose="02010609060101010101" pitchFamily="2" charset="-122"/>
              </a:rPr>
              <a:t> (e) Pop(S)：      </a:t>
            </a:r>
            <a:r>
              <a:rPr lang="zh-CN" altLang="en-US" b="1" dirty="0">
                <a:latin typeface="黑体" panose="02010609060101010101" pitchFamily="2" charset="-122"/>
                <a:ea typeface="黑体" panose="02010609060101010101" pitchFamily="2" charset="-122"/>
              </a:rPr>
              <a:t>退栈。若栈</a:t>
            </a:r>
            <a:r>
              <a:rPr lang="en-US" altLang="zh-CN" b="1">
                <a:latin typeface="黑体" panose="02010609060101010101" pitchFamily="2" charset="-122"/>
                <a:ea typeface="黑体" panose="02010609060101010101" pitchFamily="2" charset="-122"/>
              </a:rPr>
              <a:t>S</a:t>
            </a:r>
            <a:r>
              <a:rPr lang="zh-CN" altLang="en-US" b="1" dirty="0">
                <a:latin typeface="黑体" panose="02010609060101010101" pitchFamily="2" charset="-122"/>
                <a:ea typeface="黑体" panose="02010609060101010101" pitchFamily="2" charset="-122"/>
              </a:rPr>
              <a:t>非空，则将</a:t>
            </a:r>
            <a:r>
              <a:rPr lang="en-US" altLang="zh-CN" b="1">
                <a:latin typeface="黑体" panose="02010609060101010101" pitchFamily="2" charset="-122"/>
                <a:ea typeface="黑体" panose="02010609060101010101" pitchFamily="2" charset="-122"/>
              </a:rPr>
              <a:t>S</a:t>
            </a:r>
            <a:r>
              <a:rPr lang="zh-CN" altLang="en-US" b="1" dirty="0">
                <a:latin typeface="黑体" panose="02010609060101010101" pitchFamily="2" charset="-122"/>
                <a:ea typeface="黑体" panose="02010609060101010101" pitchFamily="2" charset="-122"/>
              </a:rPr>
              <a:t>的</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栈顶元素删去，并返回该元素。 </a:t>
            </a:r>
            <a:endParaRPr lang="en-US" altLang="zh-CN" b="1" dirty="0">
              <a:solidFill>
                <a:srgbClr val="D5100B"/>
              </a:solidFill>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D5100B"/>
                </a:solidFill>
                <a:latin typeface="黑体" panose="02010609060101010101" pitchFamily="2" charset="-122"/>
                <a:ea typeface="黑体" panose="02010609060101010101" pitchFamily="2" charset="-122"/>
              </a:rPr>
              <a:t>③ 栈的存储结构：</a:t>
            </a:r>
            <a:r>
              <a:rPr lang="zh-CN" altLang="en-US" b="1" dirty="0">
                <a:latin typeface="黑体" panose="02010609060101010101" pitchFamily="2" charset="-122"/>
                <a:ea typeface="黑体" panose="02010609060101010101" pitchFamily="2" charset="-122"/>
              </a:rPr>
              <a:t>栈也有两种存储表示方法，即顺序栈和链栈，栈一般采用顺序存储结构。</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顺序栈是使用一个连续的存储区域来存放栈元素，并设置一个栈项指针</a:t>
            </a:r>
            <a:r>
              <a:rPr lang="en-US" altLang="zh-CN" b="1">
                <a:latin typeface="黑体" panose="02010609060101010101" pitchFamily="2" charset="-122"/>
                <a:ea typeface="黑体" panose="02010609060101010101" pitchFamily="2" charset="-122"/>
              </a:rPr>
              <a:t>TOP，</a:t>
            </a:r>
            <a:r>
              <a:rPr lang="zh-CN" altLang="en-US" b="1" dirty="0">
                <a:latin typeface="黑体" panose="02010609060101010101" pitchFamily="2" charset="-122"/>
                <a:ea typeface="黑体" panose="02010609060101010101" pitchFamily="2" charset="-122"/>
              </a:rPr>
              <a:t>用来指示栈顶位置，进栈和退栈只能在栈顶进行。</a:t>
            </a:r>
            <a:r>
              <a:rPr lang="zh-CN" altLang="en-US" b="1" dirty="0">
                <a:latin typeface="宋体" panose="02010600030101010101" pitchFamily="2" charset="-122"/>
                <a:ea typeface="宋体" panose="02010600030101010101" pitchFamily="2" charset="-122"/>
              </a:rPr>
              <a:t> </a:t>
            </a:r>
            <a:r>
              <a:rPr lang="zh-CN" altLang="en-US" b="1" dirty="0">
                <a:solidFill>
                  <a:srgbClr val="D5100B"/>
                </a:solidFill>
                <a:latin typeface="宋体" panose="02010600030101010101" pitchFamily="2" charset="-122"/>
                <a:ea typeface="宋体" panose="02010600030101010101" pitchFamily="2" charset="-122"/>
              </a:rPr>
              <a:t> </a:t>
            </a:r>
            <a:endParaRPr lang="zh-CN" altLang="en-US" b="1" dirty="0">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p>
        </p:txBody>
      </p:sp>
    </p:spTree>
  </p:cSld>
  <p:clrMapOvr>
    <a:masterClrMapping/>
  </p:clrMapOvr>
  <p:transition spd="med">
    <p:zoom/>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文本框 801793"/>
          <p:cNvSpPr txBox="1"/>
          <p:nvPr/>
        </p:nvSpPr>
        <p:spPr>
          <a:xfrm>
            <a:off x="1219200" y="609600"/>
            <a:ext cx="7391400" cy="6664325"/>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solidFill>
                  <a:srgbClr val="CC00CC"/>
                </a:solidFill>
                <a:latin typeface="宋体" panose="02010600030101010101" pitchFamily="2" charset="-122"/>
                <a:ea typeface="宋体" panose="02010600030101010101" pitchFamily="2" charset="-122"/>
              </a:rPr>
              <a:t> </a:t>
            </a:r>
            <a:r>
              <a:rPr lang="zh-CN" altLang="en-US" b="1" dirty="0">
                <a:solidFill>
                  <a:srgbClr val="CC00CC"/>
                </a:solidFill>
                <a:latin typeface="黑体" panose="02010609060101010101" pitchFamily="2" charset="-122"/>
                <a:ea typeface="黑体" panose="02010609060101010101" pitchFamily="2" charset="-122"/>
              </a:rPr>
              <a:t>★ 树（</a:t>
            </a:r>
            <a:r>
              <a:rPr lang="en-US" altLang="zh-CN" b="1">
                <a:solidFill>
                  <a:srgbClr val="CC00CC"/>
                </a:solidFill>
                <a:latin typeface="黑体" panose="02010609060101010101" pitchFamily="2" charset="-122"/>
                <a:ea typeface="黑体" panose="02010609060101010101" pitchFamily="2" charset="-122"/>
              </a:rPr>
              <a:t>Tree） </a:t>
            </a:r>
          </a:p>
          <a:p>
            <a:pPr algn="just">
              <a:spcBef>
                <a:spcPct val="20000"/>
              </a:spcBef>
              <a:buClr>
                <a:srgbClr val="A50021"/>
              </a:buClr>
              <a:buSzPct val="75000"/>
              <a:buFont typeface="Wingdings" panose="05000000000000000000" pitchFamily="2" charset="2"/>
            </a:pPr>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树形结构是一类非常重要的非线性结构，它用于描述数据元素之间的层次关系，类似于自然界中的树。树结构在客观世界中是大量存在的，例如族谱、行政组织机构都可用树形象地表示。在计算机领域中，树形结构的应用也非常广泛，磁盘文件的目录结构就是一个典型的例子，在编译程序中，用树来表示源程序的语法结构，在分析算法的行为时，可用树来描述其执行过程。树和二叉树是常用的树形结构，由于用二叉树表示对于树的存储和操作有很大意义，可以把对于树的许多处理转换到对应的二叉树中去做，因此，先介绍树的基本概念，然后重点讨论二叉树的有关概念、存储结构和常用操作。</a:t>
            </a:r>
          </a:p>
          <a:p>
            <a:pPr algn="just">
              <a:spcBef>
                <a:spcPct val="20000"/>
              </a:spcBef>
              <a:buClr>
                <a:srgbClr val="A50021"/>
              </a:buClr>
              <a:buSzPct val="75000"/>
              <a:buFont typeface="Wingdings" panose="05000000000000000000" pitchFamily="2" charset="2"/>
            </a:pPr>
            <a:endParaRPr lang="zh-CN" altLang="en-US" b="1" dirty="0">
              <a:solidFill>
                <a:srgbClr val="D5100B"/>
              </a:solidFill>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p>
        </p:txBody>
      </p:sp>
    </p:spTree>
  </p:cSld>
  <p:clrMapOvr>
    <a:masterClrMapping/>
  </p:clrMapOvr>
  <p:transition spd="med">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标题 657409"/>
          <p:cNvSpPr>
            <a:spLocks noGrp="1"/>
          </p:cNvSpPr>
          <p:nvPr>
            <p:ph type="title"/>
          </p:nvPr>
        </p:nvSpPr>
        <p:spPr>
          <a:xfrm>
            <a:off x="1447800" y="0"/>
            <a:ext cx="7467600" cy="609600"/>
          </a:xfrm>
          <a:ln/>
        </p:spPr>
        <p:txBody>
          <a:bodyPr lIns="92075" tIns="46038" rIns="92075" bIns="46038" anchor="ctr"/>
          <a:lstStyle/>
          <a:p>
            <a:pPr algn="l"/>
            <a:r>
              <a:rPr lang="zh-CN" altLang="en-US" sz="3200" b="1" dirty="0">
                <a:latin typeface="黑体" panose="02010609060101010101" pitchFamily="2" charset="-122"/>
                <a:ea typeface="黑体" panose="02010609060101010101" pitchFamily="2" charset="-122"/>
              </a:rPr>
              <a:t>1.1.6   计算机</a:t>
            </a:r>
            <a:r>
              <a:rPr lang="zh-CN" altLang="en-US" sz="3200" b="1" dirty="0">
                <a:ea typeface="黑体" panose="02010609060101010101" pitchFamily="2" charset="-122"/>
              </a:rPr>
              <a:t>的用途</a:t>
            </a:r>
          </a:p>
        </p:txBody>
      </p:sp>
      <p:sp>
        <p:nvSpPr>
          <p:cNvPr id="657411" name="文本占位符 657410"/>
          <p:cNvSpPr>
            <a:spLocks noGrp="1"/>
          </p:cNvSpPr>
          <p:nvPr>
            <p:ph type="body" idx="1"/>
          </p:nvPr>
        </p:nvSpPr>
        <p:spPr>
          <a:xfrm>
            <a:off x="1143000" y="685800"/>
            <a:ext cx="7620000" cy="4876800"/>
          </a:xfrm>
          <a:ln/>
        </p:spPr>
        <p:txBody>
          <a:bodyPr/>
          <a:lstStyle/>
          <a:p>
            <a:pPr marL="0" indent="0" algn="just">
              <a:lnSpc>
                <a:spcPct val="90000"/>
              </a:lnSpc>
              <a:buNone/>
            </a:pPr>
            <a:r>
              <a:rPr lang="zh-CN" altLang="en-US" sz="1800" dirty="0"/>
              <a:t>　　</a:t>
            </a:r>
            <a:r>
              <a:rPr lang="zh-CN" altLang="en-US" sz="1800" b="1" dirty="0">
                <a:latin typeface="黑体" panose="02010609060101010101" pitchFamily="2" charset="-122"/>
                <a:ea typeface="黑体" panose="02010609060101010101" pitchFamily="2" charset="-122"/>
              </a:rPr>
              <a:t>计算机在科学技术、国民经济、社会生活等各个方面都得到了广泛的应用。按照应用的领域计算机的用途归纳起来可分为以下几个方面。</a:t>
            </a:r>
            <a:r>
              <a:rPr lang="zh-CN" altLang="en-US" sz="1800" b="1" dirty="0">
                <a:solidFill>
                  <a:srgbClr val="3333CC"/>
                </a:solidFill>
                <a:latin typeface="黑体" panose="02010609060101010101" pitchFamily="2" charset="-122"/>
                <a:ea typeface="黑体" panose="02010609060101010101" pitchFamily="2" charset="-122"/>
              </a:rPr>
              <a:t>1．科学计算</a:t>
            </a:r>
          </a:p>
          <a:p>
            <a:pPr marL="0" indent="0" algn="just">
              <a:lnSpc>
                <a:spcPct val="90000"/>
              </a:lnSpc>
              <a:buNone/>
            </a:pPr>
            <a:r>
              <a:rPr lang="zh-CN" altLang="en-US" sz="1800" b="1" dirty="0">
                <a:latin typeface="黑体" panose="02010609060101010101" pitchFamily="2" charset="-122"/>
                <a:ea typeface="黑体" panose="02010609060101010101" pitchFamily="2" charset="-122"/>
              </a:rPr>
              <a:t>　　科学计算又称为数值计算，是指使用计算机来完成科学研究和工程技术中提出的数学问题计算。如人造卫星轨迹的计算。</a:t>
            </a:r>
          </a:p>
          <a:p>
            <a:pPr marL="0" indent="0" algn="just">
              <a:lnSpc>
                <a:spcPct val="90000"/>
              </a:lnSpc>
              <a:buNone/>
            </a:pPr>
            <a:r>
              <a:rPr lang="zh-CN" altLang="en-US" sz="1800" b="1" dirty="0">
                <a:solidFill>
                  <a:srgbClr val="CC00CC"/>
                </a:solidFill>
                <a:latin typeface="黑体" panose="02010609060101010101" pitchFamily="2" charset="-122"/>
                <a:ea typeface="黑体" panose="02010609060101010101" pitchFamily="2" charset="-122"/>
              </a:rPr>
              <a:t>2．数据处理</a:t>
            </a:r>
          </a:p>
          <a:p>
            <a:pPr marL="0" indent="0" algn="just">
              <a:lnSpc>
                <a:spcPct val="90000"/>
              </a:lnSpc>
              <a:buNone/>
            </a:pPr>
            <a:r>
              <a:rPr lang="zh-CN" altLang="en-US" sz="1800" b="1" dirty="0">
                <a:latin typeface="黑体" panose="02010609060101010101" pitchFamily="2" charset="-122"/>
                <a:ea typeface="黑体" panose="02010609060101010101" pitchFamily="2" charset="-122"/>
              </a:rPr>
              <a:t>　　数据处理是指用计算机对数据进行输入、分类、加工、统计、排序、传输、检索、存储、制表等操作，形成有用的信息。据统计，全世界计算机用于数据处理的工作量占全部计算机应用的80%以上。 </a:t>
            </a:r>
          </a:p>
          <a:p>
            <a:pPr marL="0" indent="0" algn="just">
              <a:lnSpc>
                <a:spcPct val="90000"/>
              </a:lnSpc>
              <a:buNone/>
            </a:pPr>
            <a:r>
              <a:rPr lang="zh-CN" altLang="en-US" sz="1800" b="1" dirty="0">
                <a:solidFill>
                  <a:srgbClr val="3333CC"/>
                </a:solidFill>
                <a:latin typeface="黑体" panose="02010609060101010101" pitchFamily="2" charset="-122"/>
                <a:ea typeface="黑体" panose="02010609060101010101" pitchFamily="2" charset="-122"/>
              </a:rPr>
              <a:t>3．过程控制</a:t>
            </a:r>
          </a:p>
          <a:p>
            <a:pPr marL="0" indent="0" algn="just">
              <a:lnSpc>
                <a:spcPct val="90000"/>
              </a:lnSpc>
              <a:buNone/>
            </a:pPr>
            <a:r>
              <a:rPr lang="zh-CN" altLang="en-US" sz="1800" b="1" dirty="0">
                <a:latin typeface="黑体" panose="02010609060101010101" pitchFamily="2" charset="-122"/>
                <a:ea typeface="黑体" panose="02010609060101010101" pitchFamily="2" charset="-122"/>
              </a:rPr>
              <a:t>　　过程控制又称为实时控制、自动控制，所谓过程控制是指用计算机及时采集数据，将数据检测、处理后，按最佳值迅速对控制对象进行自动控制或自动调节。目前广泛应用于钢铁工业、石油工业、医药工业等。 </a:t>
            </a:r>
            <a:endParaRPr lang="en-US" altLang="zh-CN" sz="1800" b="1" dirty="0">
              <a:latin typeface="黑体" panose="02010609060101010101" pitchFamily="2" charset="-122"/>
              <a:ea typeface="黑体" panose="02010609060101010101" pitchFamily="2" charset="-122"/>
            </a:endParaRPr>
          </a:p>
          <a:p>
            <a:pPr marL="0" indent="0" algn="just">
              <a:lnSpc>
                <a:spcPct val="90000"/>
              </a:lnSpc>
              <a:buNone/>
            </a:pPr>
            <a:r>
              <a:rPr lang="zh-CN" altLang="en-US" sz="1800" b="1" dirty="0">
                <a:solidFill>
                  <a:srgbClr val="CC00CC"/>
                </a:solidFill>
                <a:latin typeface="黑体" panose="02010609060101010101" pitchFamily="2" charset="-122"/>
                <a:ea typeface="黑体" panose="02010609060101010101" pitchFamily="2" charset="-122"/>
              </a:rPr>
              <a:t>4．计算机辅助系统</a:t>
            </a:r>
          </a:p>
          <a:p>
            <a:pPr marL="0" indent="0" algn="just">
              <a:lnSpc>
                <a:spcPct val="90000"/>
              </a:lnSpc>
              <a:buNone/>
            </a:pPr>
            <a:r>
              <a:rPr lang="zh-CN" altLang="en-US" sz="1800" b="1" dirty="0">
                <a:latin typeface="黑体" panose="02010609060101010101" pitchFamily="2" charset="-122"/>
                <a:ea typeface="黑体" panose="02010609060101010101" pitchFamily="2" charset="-122"/>
              </a:rPr>
              <a:t>　　计算机辅助系统主要包括计算机辅助设计、计算机辅助制造、计算机辅助教育等。</a:t>
            </a:r>
          </a:p>
          <a:p>
            <a:pPr marL="0" indent="0" algn="just">
              <a:lnSpc>
                <a:spcPct val="90000"/>
              </a:lnSpc>
              <a:buNone/>
            </a:pPr>
            <a:r>
              <a:rPr lang="zh-CN" altLang="en-US" sz="1800" b="1" dirty="0">
                <a:solidFill>
                  <a:srgbClr val="3333CC"/>
                </a:solidFill>
                <a:latin typeface="黑体" panose="02010609060101010101" pitchFamily="2" charset="-122"/>
                <a:ea typeface="黑体" panose="02010609060101010101" pitchFamily="2" charset="-122"/>
              </a:rPr>
              <a:t>5．人工智能</a:t>
            </a:r>
          </a:p>
          <a:p>
            <a:pPr marL="0" indent="0" algn="just">
              <a:lnSpc>
                <a:spcPct val="90000"/>
              </a:lnSpc>
              <a:buNone/>
            </a:pPr>
            <a:r>
              <a:rPr lang="zh-CN" altLang="en-US" sz="1800" b="1" dirty="0">
                <a:latin typeface="黑体" panose="02010609060101010101" pitchFamily="2" charset="-122"/>
                <a:ea typeface="黑体" panose="02010609060101010101" pitchFamily="2" charset="-122"/>
              </a:rPr>
              <a:t>　　人工智能是用计算机模拟或部分模拟人类的智能，一般是指模拟人脑进行演绎推理和采取决策的思维过程。</a:t>
            </a:r>
          </a:p>
          <a:p>
            <a:pPr marL="0" indent="0" algn="just">
              <a:lnSpc>
                <a:spcPct val="90000"/>
              </a:lnSpc>
              <a:buNone/>
            </a:pPr>
            <a:r>
              <a:rPr lang="zh-CN" altLang="en-US" sz="1800" b="1" dirty="0">
                <a:solidFill>
                  <a:srgbClr val="CC00CC"/>
                </a:solidFill>
                <a:latin typeface="黑体" panose="02010609060101010101" pitchFamily="2" charset="-122"/>
                <a:ea typeface="黑体" panose="02010609060101010101" pitchFamily="2" charset="-122"/>
              </a:rPr>
              <a:t>6．电子商务</a:t>
            </a:r>
          </a:p>
          <a:p>
            <a:pPr marL="0" indent="0" algn="just">
              <a:lnSpc>
                <a:spcPct val="90000"/>
              </a:lnSpc>
              <a:buNone/>
            </a:pPr>
            <a:r>
              <a:rPr lang="zh-CN" altLang="en-US" sz="1800" b="1" dirty="0">
                <a:latin typeface="黑体" panose="02010609060101010101" pitchFamily="2" charset="-122"/>
                <a:ea typeface="黑体" panose="02010609060101010101" pitchFamily="2" charset="-122"/>
              </a:rPr>
              <a:t>　　电子商务是指通过计算机和网络进行商务活动。</a:t>
            </a:r>
            <a:r>
              <a:rPr lang="zh-CN" altLang="en-US" sz="1800" dirty="0">
                <a:latin typeface="宋体" panose="02010600030101010101" pitchFamily="2" charset="-122"/>
              </a:rPr>
              <a:t> </a:t>
            </a:r>
          </a:p>
        </p:txBody>
      </p:sp>
      <p:grpSp>
        <p:nvGrpSpPr>
          <p:cNvPr id="657413" name="组合 657412"/>
          <p:cNvGrpSpPr/>
          <p:nvPr/>
        </p:nvGrpSpPr>
        <p:grpSpPr>
          <a:xfrm>
            <a:off x="7467600" y="5943600"/>
            <a:ext cx="914400" cy="914400"/>
            <a:chOff x="1488" y="2208"/>
            <a:chExt cx="576" cy="576"/>
          </a:xfrm>
        </p:grpSpPr>
        <p:pic>
          <p:nvPicPr>
            <p:cNvPr id="657414" name="图片 657413" descr="C:\Program Files\Common Files\Microsoft Shared\Clipart\cagcat50\SY01265_.wmf"/>
            <p:cNvPicPr>
              <a:picLocks noChangeAspect="1"/>
            </p:cNvPicPr>
            <p:nvPr/>
          </p:nvPicPr>
          <p:blipFill>
            <a:blip r:embed="rId2"/>
            <a:stretch>
              <a:fillRect/>
            </a:stretch>
          </p:blipFill>
          <p:spPr>
            <a:xfrm>
              <a:off x="1488" y="2208"/>
              <a:ext cx="480" cy="576"/>
            </a:xfrm>
            <a:prstGeom prst="rect">
              <a:avLst/>
            </a:prstGeom>
            <a:noFill/>
            <a:ln w="9525">
              <a:noFill/>
            </a:ln>
          </p:spPr>
        </p:pic>
        <p:sp>
          <p:nvSpPr>
            <p:cNvPr id="657415" name="动作按钮: 自定义 657414">
              <a:hlinkClick r:id="rId3" action="ppaction://hlinksldjump"/>
            </p:cNvPr>
            <p:cNvSpPr/>
            <p:nvPr/>
          </p:nvSpPr>
          <p:spPr>
            <a:xfrm>
              <a:off x="1632" y="2304"/>
              <a:ext cx="432" cy="192"/>
            </a:xfrm>
            <a:prstGeom prst="actionButtonBlank">
              <a:avLst/>
            </a:prstGeom>
            <a:solidFill>
              <a:srgbClr val="33CCCC"/>
            </a:solidFill>
            <a:ln w="12700" cap="sq" cmpd="sng">
              <a:solidFill>
                <a:srgbClr val="FF0000"/>
              </a:solidFill>
              <a:prstDash val="solid"/>
              <a:miter/>
              <a:headEnd type="none" w="sm" len="sm"/>
              <a:tailEnd type="none" w="sm" len="sm"/>
            </a:ln>
          </p:spPr>
          <p:txBody>
            <a:bodyPr wrap="none" anchor="ctr"/>
            <a:lstStyle/>
            <a:p>
              <a:r>
                <a:rPr lang="zh-CN" altLang="en-US" b="1" dirty="0">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hlinkClick r:id="rId4" action="ppaction://hlinksldjump"/>
                </a:rPr>
                <a:t>返回</a:t>
              </a:r>
              <a:endParaRPr lang="zh-CN" altLang="en-US" b="1">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endParaRPr>
            </a:p>
          </p:txBody>
        </p:sp>
      </p:grpSp>
    </p:spTree>
  </p:cSld>
  <p:clrMapOvr>
    <a:masterClrMapping/>
  </p:clrMapOvr>
  <p:transition spd="med">
    <p:zoom/>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文本框 803841"/>
          <p:cNvSpPr txBox="1"/>
          <p:nvPr/>
        </p:nvSpPr>
        <p:spPr>
          <a:xfrm>
            <a:off x="1295400" y="200025"/>
            <a:ext cx="7315200" cy="6737350"/>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solidFill>
                  <a:srgbClr val="CC00CC"/>
                </a:solidFill>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 </a:t>
            </a:r>
            <a:r>
              <a:rPr lang="zh-CN" altLang="en-US" b="1" dirty="0">
                <a:solidFill>
                  <a:srgbClr val="D5100B"/>
                </a:solidFill>
                <a:latin typeface="黑体" panose="02010609060101010101" pitchFamily="2" charset="-122"/>
                <a:ea typeface="黑体" panose="02010609060101010101" pitchFamily="2" charset="-122"/>
              </a:rPr>
              <a:t>① 树的基本概念： </a:t>
            </a:r>
          </a:p>
          <a:p>
            <a:pPr algn="just">
              <a:spcBef>
                <a:spcPct val="20000"/>
              </a:spcBef>
              <a:buClr>
                <a:srgbClr val="A50021"/>
              </a:buClr>
              <a:buSzPct val="75000"/>
              <a:buFont typeface="Wingdings" panose="05000000000000000000" pitchFamily="2" charset="2"/>
            </a:pPr>
            <a:r>
              <a:rPr lang="zh-CN" altLang="en-US" b="1" dirty="0">
                <a:solidFill>
                  <a:srgbClr val="D5100B"/>
                </a:solidFill>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树：是</a:t>
            </a:r>
            <a:r>
              <a:rPr lang="en-US" altLang="zh-CN" b="1">
                <a:latin typeface="黑体" panose="02010609060101010101" pitchFamily="2" charset="-122"/>
                <a:ea typeface="黑体" panose="02010609060101010101" pitchFamily="2" charset="-122"/>
              </a:rPr>
              <a:t>n（n≥0）</a:t>
            </a:r>
            <a:r>
              <a:rPr lang="zh-CN" altLang="en-US" b="1" dirty="0">
                <a:latin typeface="黑体" panose="02010609060101010101" pitchFamily="2" charset="-122"/>
                <a:ea typeface="黑体" panose="02010609060101010101" pitchFamily="2" charset="-122"/>
              </a:rPr>
              <a:t>个结点的有限集</a:t>
            </a:r>
            <a:r>
              <a:rPr lang="en-US" altLang="zh-CN" b="1">
                <a:latin typeface="黑体" panose="02010609060101010101" pitchFamily="2" charset="-122"/>
                <a:ea typeface="黑体" panose="02010609060101010101" pitchFamily="2" charset="-122"/>
              </a:rPr>
              <a:t>T，T</a:t>
            </a:r>
            <a:r>
              <a:rPr lang="zh-CN" altLang="en-US" b="1" dirty="0">
                <a:latin typeface="黑体" panose="02010609060101010101" pitchFamily="2" charset="-122"/>
                <a:ea typeface="黑体" panose="02010609060101010101" pitchFamily="2" charset="-122"/>
              </a:rPr>
              <a:t>为空时称为空树，</a:t>
            </a:r>
            <a:r>
              <a:rPr lang="en-US" altLang="zh-CN" b="1">
                <a:latin typeface="黑体" panose="02010609060101010101" pitchFamily="2" charset="-122"/>
                <a:ea typeface="黑体" panose="02010609060101010101" pitchFamily="2" charset="-122"/>
              </a:rPr>
              <a:t>T</a:t>
            </a:r>
            <a:r>
              <a:rPr lang="zh-CN" altLang="en-US" b="1" dirty="0">
                <a:latin typeface="黑体" panose="02010609060101010101" pitchFamily="2" charset="-122"/>
                <a:ea typeface="黑体" panose="02010609060101010101" pitchFamily="2" charset="-122"/>
              </a:rPr>
              <a:t>非空时，有且仅有一个特定的结点称为根结点，其余结点可被分成</a:t>
            </a:r>
            <a:r>
              <a:rPr lang="en-US" altLang="zh-CN" b="1">
                <a:latin typeface="黑体" panose="02010609060101010101" pitchFamily="2" charset="-122"/>
                <a:ea typeface="黑体" panose="02010609060101010101" pitchFamily="2" charset="-122"/>
              </a:rPr>
              <a:t>m（m≥0）</a:t>
            </a:r>
            <a:r>
              <a:rPr lang="zh-CN" altLang="en-US" b="1" dirty="0">
                <a:latin typeface="黑体" panose="02010609060101010101" pitchFamily="2" charset="-122"/>
                <a:ea typeface="黑体" panose="02010609060101010101" pitchFamily="2" charset="-122"/>
              </a:rPr>
              <a:t>个互不相交的子集</a:t>
            </a:r>
            <a:r>
              <a:rPr lang="en-US" altLang="zh-CN" b="1">
                <a:latin typeface="黑体" panose="02010609060101010101" pitchFamily="2" charset="-122"/>
                <a:ea typeface="黑体" panose="02010609060101010101" pitchFamily="2" charset="-122"/>
              </a:rPr>
              <a:t>T</a:t>
            </a:r>
            <a:r>
              <a:rPr lang="en-US" altLang="zh-CN" b="1" baseline="-30000">
                <a:latin typeface="黑体" panose="02010609060101010101" pitchFamily="2" charset="-122"/>
                <a:ea typeface="黑体" panose="02010609060101010101" pitchFamily="2" charset="-122"/>
              </a:rPr>
              <a:t>1</a:t>
            </a:r>
            <a:r>
              <a:rPr lang="en-US" altLang="zh-CN" b="1">
                <a:latin typeface="黑体" panose="02010609060101010101" pitchFamily="2" charset="-122"/>
                <a:ea typeface="黑体" panose="02010609060101010101" pitchFamily="2" charset="-122"/>
              </a:rPr>
              <a:t>、T</a:t>
            </a:r>
            <a:r>
              <a:rPr lang="en-US" altLang="zh-CN" b="1" baseline="-30000">
                <a:latin typeface="黑体" panose="02010609060101010101" pitchFamily="2" charset="-122"/>
                <a:ea typeface="黑体" panose="02010609060101010101" pitchFamily="2" charset="-122"/>
              </a:rPr>
              <a:t>2</a:t>
            </a:r>
            <a:r>
              <a:rPr lang="en-US" altLang="zh-CN" b="1">
                <a:latin typeface="黑体" panose="02010609060101010101" pitchFamily="2" charset="-122"/>
                <a:ea typeface="黑体" panose="02010609060101010101" pitchFamily="2" charset="-122"/>
              </a:rPr>
              <a:t>、</a:t>
            </a:r>
            <a:r>
              <a:rPr lang="en-US" altLang="zh-CN" b="1">
                <a:latin typeface="Times New Roman" panose="02020603050405020304" charset="0"/>
                <a:ea typeface="黑体" panose="02010609060101010101" pitchFamily="2" charset="-122"/>
              </a:rPr>
              <a:t>……</a:t>
            </a:r>
            <a:r>
              <a:rPr lang="en-US" altLang="zh-CN" b="1">
                <a:latin typeface="黑体" panose="02010609060101010101" pitchFamily="2" charset="-122"/>
                <a:ea typeface="黑体" panose="02010609060101010101" pitchFamily="2" charset="-122"/>
              </a:rPr>
              <a:t>T</a:t>
            </a:r>
            <a:r>
              <a:rPr lang="en-US" altLang="zh-CN" b="1" baseline="-30000">
                <a:latin typeface="黑体" panose="02010609060101010101" pitchFamily="2" charset="-122"/>
                <a:ea typeface="黑体" panose="02010609060101010101" pitchFamily="2" charset="-122"/>
              </a:rPr>
              <a:t>m</a:t>
            </a:r>
            <a:r>
              <a:rPr lang="en-US" altLang="zh-CN" b="1">
                <a:latin typeface="黑体" panose="02010609060101010101" pitchFamily="2" charset="-122"/>
                <a:ea typeface="黑体" panose="02010609060101010101" pitchFamily="2" charset="-122"/>
              </a:rPr>
              <a:t>，</a:t>
            </a:r>
            <a:r>
              <a:rPr lang="zh-CN" altLang="en-US" b="1" dirty="0">
                <a:latin typeface="黑体" panose="02010609060101010101" pitchFamily="2" charset="-122"/>
                <a:ea typeface="黑体" panose="02010609060101010101" pitchFamily="2" charset="-122"/>
              </a:rPr>
              <a:t>其中每个子集本身又是一棵树，并称其为根结点的子树。</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如图是一棵具有12个结点的树。</a:t>
            </a:r>
            <a:endParaRPr lang="en-US" altLang="zh-CN" b="1" dirty="0">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Times New Roman" panose="02020603050405020304" charset="0"/>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Times New Roman" panose="02020603050405020304" charset="0"/>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Times New Roman" panose="02020603050405020304" charset="0"/>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Times New Roman" panose="02020603050405020304" charset="0"/>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Times New Roman" panose="02020603050405020304" charset="0"/>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Times New Roman" panose="02020603050405020304" charset="0"/>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Times New Roman" panose="02020603050405020304" charset="0"/>
              <a:ea typeface="宋体" panose="02010600030101010101" pitchFamily="2" charset="-122"/>
            </a:endParaRPr>
          </a:p>
        </p:txBody>
      </p:sp>
      <p:pic>
        <p:nvPicPr>
          <p:cNvPr id="803843" name="图片 803842" descr="H:\计算机导论电子教案\计算机科学技术导论电子教案\8.bmp"/>
          <p:cNvPicPr>
            <a:picLocks noChangeAspect="1"/>
          </p:cNvPicPr>
          <p:nvPr/>
        </p:nvPicPr>
        <p:blipFill>
          <a:blip r:embed="rId2"/>
          <a:stretch>
            <a:fillRect/>
          </a:stretch>
        </p:blipFill>
        <p:spPr>
          <a:xfrm>
            <a:off x="1524000" y="3276600"/>
            <a:ext cx="7010400" cy="3243263"/>
          </a:xfrm>
          <a:prstGeom prst="rect">
            <a:avLst/>
          </a:prstGeom>
          <a:noFill/>
          <a:ln w="9525">
            <a:noFill/>
          </a:ln>
        </p:spPr>
      </p:pic>
    </p:spTree>
  </p:cSld>
  <p:clrMapOvr>
    <a:masterClrMapping/>
  </p:clrMapOvr>
  <p:transition spd="med">
    <p:zoom/>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文本框 804865"/>
          <p:cNvSpPr txBox="1"/>
          <p:nvPr/>
        </p:nvSpPr>
        <p:spPr>
          <a:xfrm>
            <a:off x="1219200" y="488950"/>
            <a:ext cx="7467600" cy="6445250"/>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树结构中的基本术语：</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CC00CC"/>
                </a:solidFill>
                <a:latin typeface="黑体" panose="02010609060101010101" pitchFamily="2" charset="-122"/>
                <a:ea typeface="黑体" panose="02010609060101010101" pitchFamily="2" charset="-122"/>
              </a:rPr>
              <a:t>孩子结点、双亲结点</a:t>
            </a:r>
            <a:r>
              <a:rPr lang="zh-CN" altLang="en-US" b="1" dirty="0">
                <a:latin typeface="黑体" panose="02010609060101010101" pitchFamily="2" charset="-122"/>
                <a:ea typeface="黑体" panose="02010609060101010101" pitchFamily="2" charset="-122"/>
              </a:rPr>
              <a:t>：树中某结点的各子树的根称</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为该结点的孩子；相应地该</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结点称为其孩子的双亲 。  </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CC00CC"/>
                </a:solidFill>
                <a:latin typeface="黑体" panose="02010609060101010101" pitchFamily="2" charset="-122"/>
                <a:ea typeface="黑体" panose="02010609060101010101" pitchFamily="2" charset="-122"/>
              </a:rPr>
              <a:t>结点的度</a:t>
            </a:r>
            <a:r>
              <a:rPr lang="zh-CN" altLang="en-US" b="1" dirty="0">
                <a:latin typeface="黑体" panose="02010609060101010101" pitchFamily="2" charset="-122"/>
                <a:ea typeface="黑体" panose="02010609060101010101" pitchFamily="2" charset="-122"/>
              </a:rPr>
              <a:t>：一个结点所拥有的子树的个数称为该结</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点的度。</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CC00CC"/>
                </a:solidFill>
                <a:latin typeface="黑体" panose="02010609060101010101" pitchFamily="2" charset="-122"/>
                <a:ea typeface="黑体" panose="02010609060101010101" pitchFamily="2" charset="-122"/>
              </a:rPr>
              <a:t>叶子结点、分支结点</a:t>
            </a:r>
            <a:r>
              <a:rPr lang="zh-CN" altLang="en-US" b="1" dirty="0">
                <a:latin typeface="黑体" panose="02010609060101010101" pitchFamily="2" charset="-122"/>
                <a:ea typeface="黑体" panose="02010609060101010101" pitchFamily="2" charset="-122"/>
              </a:rPr>
              <a:t>：度为0的结点称为叶结点，</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度不为0的结点称分支结点。</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CC00CC"/>
                </a:solidFill>
                <a:latin typeface="黑体" panose="02010609060101010101" pitchFamily="2" charset="-122"/>
                <a:ea typeface="黑体" panose="02010609060101010101" pitchFamily="2" charset="-122"/>
              </a:rPr>
              <a:t>树的深度</a:t>
            </a:r>
            <a:r>
              <a:rPr lang="zh-CN" altLang="en-US" b="1" dirty="0">
                <a:latin typeface="黑体" panose="02010609060101010101" pitchFamily="2" charset="-122"/>
                <a:ea typeface="黑体" panose="02010609060101010101" pitchFamily="2" charset="-122"/>
              </a:rPr>
              <a:t>：树的叶结点的最大层数称为树的深度。</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D5100B"/>
                </a:solidFill>
                <a:latin typeface="黑体" panose="02010609060101010101" pitchFamily="2" charset="-122"/>
                <a:ea typeface="黑体" panose="02010609060101010101" pitchFamily="2" charset="-122"/>
              </a:rPr>
              <a:t>②   二叉树的基本概念：</a:t>
            </a:r>
          </a:p>
          <a:p>
            <a:pPr algn="just">
              <a:spcBef>
                <a:spcPct val="20000"/>
              </a:spcBef>
              <a:buClr>
                <a:srgbClr val="A50021"/>
              </a:buClr>
              <a:buSzPct val="75000"/>
              <a:buFont typeface="Wingdings" panose="05000000000000000000" pitchFamily="2" charset="2"/>
            </a:pPr>
            <a:r>
              <a:rPr lang="zh-CN" altLang="en-US" b="1" dirty="0">
                <a:solidFill>
                  <a:srgbClr val="D5100B"/>
                </a:solidFill>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二叉树（</a:t>
            </a:r>
            <a:r>
              <a:rPr lang="en-US" altLang="zh-CN" b="1">
                <a:latin typeface="黑体" panose="02010609060101010101" pitchFamily="2" charset="-122"/>
                <a:ea typeface="黑体" panose="02010609060101010101" pitchFamily="2" charset="-122"/>
              </a:rPr>
              <a:t>Binary Tree）：</a:t>
            </a:r>
            <a:r>
              <a:rPr lang="zh-CN" altLang="en-US" b="1">
                <a:latin typeface="黑体" panose="02010609060101010101" pitchFamily="2" charset="-122"/>
                <a:ea typeface="黑体" panose="02010609060101010101" pitchFamily="2" charset="-122"/>
              </a:rPr>
              <a:t>是</a:t>
            </a:r>
            <a:r>
              <a:rPr lang="en-US" altLang="zh-CN" b="1">
                <a:latin typeface="黑体" panose="02010609060101010101" pitchFamily="2" charset="-122"/>
                <a:ea typeface="黑体" panose="02010609060101010101" pitchFamily="2" charset="-122"/>
              </a:rPr>
              <a:t>n (n≥0) </a:t>
            </a:r>
            <a:r>
              <a:rPr lang="zh-CN" altLang="en-US" b="1" dirty="0">
                <a:latin typeface="黑体" panose="02010609060101010101" pitchFamily="2" charset="-122"/>
                <a:ea typeface="黑体" panose="02010609060101010101" pitchFamily="2" charset="-122"/>
              </a:rPr>
              <a:t>个结点的有限集，它或是空集（</a:t>
            </a:r>
            <a:r>
              <a:rPr lang="en-US" altLang="zh-CN" b="1">
                <a:latin typeface="黑体" panose="02010609060101010101" pitchFamily="2" charset="-122"/>
                <a:ea typeface="黑体" panose="02010609060101010101" pitchFamily="2" charset="-122"/>
              </a:rPr>
              <a:t>n=0），</a:t>
            </a:r>
            <a:r>
              <a:rPr lang="zh-CN" altLang="en-US" b="1" dirty="0">
                <a:latin typeface="黑体" panose="02010609060101010101" pitchFamily="2" charset="-122"/>
                <a:ea typeface="黑体" panose="02010609060101010101" pitchFamily="2" charset="-122"/>
              </a:rPr>
              <a:t>或是由一个根结点及两棵互不相交的，分别称为根的左子树和右子树组成。</a:t>
            </a:r>
          </a:p>
          <a:p>
            <a:pPr algn="just">
              <a:spcBef>
                <a:spcPct val="20000"/>
              </a:spcBef>
              <a:buClr>
                <a:srgbClr val="A50021"/>
              </a:buClr>
              <a:buSzPct val="75000"/>
              <a:buFont typeface="Wingdings" panose="05000000000000000000" pitchFamily="2" charset="2"/>
            </a:pPr>
            <a:r>
              <a:rPr lang="zh-CN" altLang="en-US" b="1" dirty="0">
                <a:latin typeface="Times New Roman" panose="02020603050405020304" charset="0"/>
                <a:ea typeface="宋体" panose="02010600030101010101" pitchFamily="2" charset="-122"/>
                <a:cs typeface="Times New Roman" panose="02020603050405020304" charset="0"/>
              </a:rPr>
              <a:t> </a:t>
            </a:r>
            <a:endParaRPr lang="zh-CN" altLang="en-US" b="1" dirty="0">
              <a:latin typeface="Times New Roman" panose="02020603050405020304" charset="0"/>
              <a:ea typeface="宋体" panose="02010600030101010101" pitchFamily="2" charset="-122"/>
            </a:endParaRPr>
          </a:p>
          <a:p>
            <a:pPr algn="just">
              <a:spcBef>
                <a:spcPct val="20000"/>
              </a:spcBef>
              <a:buClr>
                <a:srgbClr val="A50021"/>
              </a:buClr>
              <a:buSzPct val="75000"/>
              <a:buFont typeface="Wingdings" panose="05000000000000000000" pitchFamily="2" charset="2"/>
            </a:pPr>
            <a:r>
              <a:rPr lang="zh-CN" altLang="en-US" b="1" dirty="0">
                <a:latin typeface="Times New Roman" panose="02020603050405020304" charset="0"/>
                <a:ea typeface="宋体" panose="02010600030101010101" pitchFamily="2" charset="-122"/>
              </a:rPr>
              <a:t> </a:t>
            </a:r>
          </a:p>
        </p:txBody>
      </p:sp>
    </p:spTree>
  </p:cSld>
  <p:clrMapOvr>
    <a:masterClrMapping/>
  </p:clrMapOvr>
  <p:transition spd="med">
    <p:zoom/>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文本框 805889"/>
          <p:cNvSpPr txBox="1"/>
          <p:nvPr/>
        </p:nvSpPr>
        <p:spPr>
          <a:xfrm>
            <a:off x="1219200" y="292100"/>
            <a:ext cx="7467600" cy="7175500"/>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如下图是一棵二叉树。</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p>
          <a:p>
            <a:pPr algn="just">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需要说明的是，尽管树和二叉树的概念之间有许多关系，但它们是两个概念。</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二叉树不是树的特殊情况，</a:t>
            </a:r>
            <a:r>
              <a:rPr lang="zh-CN" altLang="en-US" b="1" dirty="0">
                <a:solidFill>
                  <a:srgbClr val="3333CC"/>
                </a:solidFill>
                <a:latin typeface="黑体" panose="02010609060101010101" pitchFamily="2" charset="-122"/>
                <a:ea typeface="黑体" panose="02010609060101010101" pitchFamily="2" charset="-122"/>
              </a:rPr>
              <a:t>树和二叉树之间最主要的区别是</a:t>
            </a:r>
            <a:r>
              <a:rPr lang="zh-CN" altLang="en-US" b="1" dirty="0">
                <a:latin typeface="黑体" panose="02010609060101010101" pitchFamily="2" charset="-122"/>
                <a:ea typeface="黑体" panose="02010609060101010101" pitchFamily="2" charset="-122"/>
              </a:rPr>
              <a:t>：二叉树是有序的，二叉树的结点的子树要区分左子树和右子树，即使在结点只有一棵子树的情况下也要明确指出该子树是左子树还是右子树 。</a:t>
            </a:r>
          </a:p>
          <a:p>
            <a:pPr algn="just">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p:txBody>
      </p:sp>
      <p:pic>
        <p:nvPicPr>
          <p:cNvPr id="805891" name="图片 805890" descr="H:\计算机导论电子教案\计算机科学技术导论电子教案\9.bmp"/>
          <p:cNvPicPr>
            <a:picLocks noChangeAspect="1"/>
          </p:cNvPicPr>
          <p:nvPr/>
        </p:nvPicPr>
        <p:blipFill>
          <a:blip r:embed="rId2"/>
          <a:stretch>
            <a:fillRect/>
          </a:stretch>
        </p:blipFill>
        <p:spPr>
          <a:xfrm>
            <a:off x="1828800" y="990600"/>
            <a:ext cx="6324600" cy="3048000"/>
          </a:xfrm>
          <a:prstGeom prst="rect">
            <a:avLst/>
          </a:prstGeom>
          <a:noFill/>
          <a:ln w="9525">
            <a:noFill/>
          </a:ln>
        </p:spPr>
      </p:pic>
    </p:spTree>
  </p:cSld>
  <p:clrMapOvr>
    <a:masterClrMapping/>
  </p:clrMapOvr>
  <p:transition spd="med">
    <p:zoom/>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文本框 806913"/>
          <p:cNvSpPr txBox="1"/>
          <p:nvPr/>
        </p:nvSpPr>
        <p:spPr>
          <a:xfrm>
            <a:off x="1219200" y="482600"/>
            <a:ext cx="7467600" cy="6299200"/>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完全二叉树和满二叉树是两种特殊形态的二叉树。</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CC00CC"/>
                </a:solidFill>
                <a:latin typeface="黑体" panose="02010609060101010101" pitchFamily="2" charset="-122"/>
                <a:ea typeface="黑体" panose="02010609060101010101" pitchFamily="2" charset="-122"/>
              </a:rPr>
              <a:t>满二叉树</a:t>
            </a:r>
            <a:r>
              <a:rPr lang="zh-CN" altLang="en-US" b="1" dirty="0">
                <a:latin typeface="黑体" panose="02010609060101010101" pitchFamily="2" charset="-122"/>
                <a:ea typeface="黑体" panose="02010609060101010101" pitchFamily="2" charset="-122"/>
              </a:rPr>
              <a:t>：在一棵二叉树中，如果所有分支结点都存在左子树和右子树，并且所有叶结点都在同一层上，这样的一棵二叉树称为满二叉树。</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CC00CC"/>
                </a:solidFill>
                <a:latin typeface="黑体" panose="02010609060101010101" pitchFamily="2" charset="-122"/>
                <a:ea typeface="黑体" panose="02010609060101010101" pitchFamily="2" charset="-122"/>
              </a:rPr>
              <a:t>完全二叉树</a:t>
            </a:r>
            <a:r>
              <a:rPr lang="zh-CN" altLang="en-US" b="1" dirty="0">
                <a:latin typeface="黑体" panose="02010609060101010101" pitchFamily="2" charset="-122"/>
                <a:ea typeface="黑体" panose="02010609060101010101" pitchFamily="2" charset="-122"/>
              </a:rPr>
              <a:t>：一棵深度为</a:t>
            </a:r>
            <a:r>
              <a:rPr lang="en-US" altLang="zh-CN" b="1">
                <a:latin typeface="黑体" panose="02010609060101010101" pitchFamily="2" charset="-122"/>
                <a:ea typeface="黑体" panose="02010609060101010101" pitchFamily="2" charset="-122"/>
              </a:rPr>
              <a:t>K</a:t>
            </a:r>
            <a:r>
              <a:rPr lang="zh-CN" altLang="en-US" b="1" dirty="0">
                <a:latin typeface="黑体" panose="02010609060101010101" pitchFamily="2" charset="-122"/>
                <a:ea typeface="黑体" panose="02010609060101010101" pitchFamily="2" charset="-122"/>
              </a:rPr>
              <a:t>的有</a:t>
            </a:r>
            <a:r>
              <a:rPr lang="en-US" altLang="zh-CN" b="1">
                <a:latin typeface="黑体" panose="02010609060101010101" pitchFamily="2" charset="-122"/>
                <a:ea typeface="黑体" panose="02010609060101010101" pitchFamily="2" charset="-122"/>
              </a:rPr>
              <a:t>n </a:t>
            </a:r>
            <a:r>
              <a:rPr lang="zh-CN" altLang="en-US" b="1" dirty="0">
                <a:latin typeface="黑体" panose="02010609060101010101" pitchFamily="2" charset="-122"/>
                <a:ea typeface="黑体" panose="02010609060101010101" pitchFamily="2" charset="-122"/>
              </a:rPr>
              <a:t>个结点的二叉树，对树中的结点按从上至下、从左到右的顺序进行编号，如果编号为</a:t>
            </a:r>
            <a:r>
              <a:rPr lang="en-US" altLang="zh-CN" b="1">
                <a:latin typeface="黑体" panose="02010609060101010101" pitchFamily="2" charset="-122"/>
                <a:ea typeface="黑体" panose="02010609060101010101" pitchFamily="2" charset="-122"/>
              </a:rPr>
              <a:t>i(1≤i≤n)</a:t>
            </a:r>
            <a:r>
              <a:rPr lang="zh-CN" altLang="en-US" b="1" dirty="0">
                <a:latin typeface="黑体" panose="02010609060101010101" pitchFamily="2" charset="-122"/>
                <a:ea typeface="黑体" panose="02010609060101010101" pitchFamily="2" charset="-122"/>
              </a:rPr>
              <a:t>的结点与满二叉树中编号为</a:t>
            </a:r>
            <a:r>
              <a:rPr lang="en-US" altLang="zh-CN" b="1">
                <a:latin typeface="黑体" panose="02010609060101010101" pitchFamily="2" charset="-122"/>
                <a:ea typeface="黑体" panose="02010609060101010101" pitchFamily="2" charset="-122"/>
              </a:rPr>
              <a:t>i</a:t>
            </a:r>
            <a:r>
              <a:rPr lang="zh-CN" altLang="en-US" b="1" dirty="0">
                <a:latin typeface="黑体" panose="02010609060101010101" pitchFamily="2" charset="-122"/>
                <a:ea typeface="黑体" panose="02010609060101010101" pitchFamily="2" charset="-122"/>
              </a:rPr>
              <a:t>的结点在二叉树中的位置相同，则这棵二叉树称为完全二叉树。显然，一棵满二叉树必定是一棵完全二叉树。</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D5100B"/>
                </a:solidFill>
                <a:latin typeface="黑体" panose="02010609060101010101" pitchFamily="2" charset="-122"/>
                <a:ea typeface="黑体" panose="02010609060101010101" pitchFamily="2" charset="-122"/>
              </a:rPr>
              <a:t>③ 二叉树的存储结构</a:t>
            </a:r>
          </a:p>
          <a:p>
            <a:pPr algn="just">
              <a:spcBef>
                <a:spcPct val="20000"/>
              </a:spcBef>
              <a:buClr>
                <a:srgbClr val="A50021"/>
              </a:buClr>
              <a:buSzPct val="75000"/>
              <a:buFont typeface="Wingdings" panose="05000000000000000000" pitchFamily="2" charset="2"/>
            </a:pPr>
            <a:r>
              <a:rPr lang="zh-CN" altLang="en-US" b="1" dirty="0">
                <a:solidFill>
                  <a:srgbClr val="D5100B"/>
                </a:solidFill>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二叉树的存储结构有顺序存储和链式存储。顺序存储结构，就是用一组连续的存储单元存放二叉树中的结点，完全二叉树由于其结构的特点，通常采用顺序方式存储；链式存储结构是用链建立二叉树中结点之间的关系，通常采用的链式存储结构为</a:t>
            </a:r>
            <a:r>
              <a:rPr lang="zh-CN" altLang="en-US" b="1" dirty="0">
                <a:solidFill>
                  <a:srgbClr val="3333CC"/>
                </a:solidFill>
                <a:latin typeface="黑体" panose="02010609060101010101" pitchFamily="2" charset="-122"/>
                <a:ea typeface="黑体" panose="02010609060101010101" pitchFamily="2" charset="-122"/>
              </a:rPr>
              <a:t>二叉链表</a:t>
            </a:r>
            <a:r>
              <a:rPr lang="zh-CN" altLang="en-US" b="1" dirty="0">
                <a:latin typeface="黑体" panose="02010609060101010101" pitchFamily="2" charset="-122"/>
                <a:ea typeface="黑体" panose="02010609060101010101" pitchFamily="2" charset="-122"/>
              </a:rPr>
              <a:t>。</a:t>
            </a:r>
          </a:p>
          <a:p>
            <a:pPr algn="just">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p:txBody>
      </p:sp>
    </p:spTree>
  </p:cSld>
  <p:clrMapOvr>
    <a:masterClrMapping/>
  </p:clrMapOvr>
  <p:transition spd="med">
    <p:zoom/>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文本框 807937"/>
          <p:cNvSpPr txBox="1"/>
          <p:nvPr/>
        </p:nvSpPr>
        <p:spPr>
          <a:xfrm>
            <a:off x="1219200" y="371475"/>
            <a:ext cx="7467600" cy="7248525"/>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所谓二叉链表，是将二叉树中的结点设置为如下的结构体类型：</a:t>
            </a:r>
          </a:p>
          <a:p>
            <a:pPr algn="just">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其中，</a:t>
            </a:r>
            <a:r>
              <a:rPr lang="en-US" altLang="zh-CN" b="1">
                <a:latin typeface="黑体" panose="02010609060101010101" pitchFamily="2" charset="-122"/>
                <a:ea typeface="黑体" panose="02010609060101010101" pitchFamily="2" charset="-122"/>
              </a:rPr>
              <a:t>data</a:t>
            </a:r>
            <a:r>
              <a:rPr lang="zh-CN" altLang="en-US" b="1" dirty="0">
                <a:latin typeface="黑体" panose="02010609060101010101" pitchFamily="2" charset="-122"/>
                <a:ea typeface="黑体" panose="02010609060101010101" pitchFamily="2" charset="-122"/>
              </a:rPr>
              <a:t>表示保存结点本身信息的信息域，</a:t>
            </a:r>
            <a:r>
              <a:rPr lang="en-US" altLang="zh-CN" b="1" err="1">
                <a:latin typeface="黑体" panose="02010609060101010101" pitchFamily="2" charset="-122"/>
                <a:ea typeface="黑体" panose="02010609060101010101" pitchFamily="2" charset="-122"/>
              </a:rPr>
              <a:t>lchild</a:t>
            </a:r>
            <a:r>
              <a:rPr lang="zh-CN" altLang="en-US" b="1">
                <a:latin typeface="黑体" panose="02010609060101010101" pitchFamily="2" charset="-122"/>
                <a:ea typeface="黑体" panose="02010609060101010101" pitchFamily="2" charset="-122"/>
              </a:rPr>
              <a:t>和</a:t>
            </a:r>
            <a:r>
              <a:rPr lang="en-US" altLang="zh-CN" b="1" err="1">
                <a:latin typeface="黑体" panose="02010609060101010101" pitchFamily="2" charset="-122"/>
                <a:ea typeface="黑体" panose="02010609060101010101" pitchFamily="2" charset="-122"/>
              </a:rPr>
              <a:t>rchild</a:t>
            </a:r>
            <a:r>
              <a:rPr lang="zh-CN" altLang="en-US" b="1" dirty="0">
                <a:latin typeface="黑体" panose="02010609060101010101" pitchFamily="2" charset="-122"/>
                <a:ea typeface="黑体" panose="02010609060101010101" pitchFamily="2" charset="-122"/>
              </a:rPr>
              <a:t>分别为指向结点的左孩子和右孩子的指针域。</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④  二叉树的基本操作</a:t>
            </a:r>
            <a:r>
              <a:rPr lang="zh-CN" altLang="en-US" b="1" dirty="0">
                <a:latin typeface="Times New Roman" panose="02020603050405020304" charset="0"/>
                <a:ea typeface="黑体" panose="02010609060101010101" pitchFamily="2" charset="-122"/>
              </a:rPr>
              <a:t>——</a:t>
            </a:r>
            <a:r>
              <a:rPr lang="zh-CN" altLang="en-US" b="1" dirty="0">
                <a:latin typeface="黑体" panose="02010609060101010101" pitchFamily="2" charset="-122"/>
                <a:ea typeface="黑体" panose="02010609060101010101" pitchFamily="2" charset="-122"/>
              </a:rPr>
              <a:t>遍历（</a:t>
            </a:r>
            <a:r>
              <a:rPr lang="en-US" altLang="zh-CN" b="1">
                <a:latin typeface="黑体" panose="02010609060101010101" pitchFamily="2" charset="-122"/>
                <a:ea typeface="黑体" panose="02010609060101010101" pitchFamily="2" charset="-122"/>
              </a:rPr>
              <a:t>Traversal）</a:t>
            </a:r>
          </a:p>
          <a:p>
            <a:pPr algn="just">
              <a:spcBef>
                <a:spcPct val="20000"/>
              </a:spcBef>
              <a:buClr>
                <a:srgbClr val="A50021"/>
              </a:buClr>
              <a:buSzPct val="75000"/>
              <a:buFont typeface="Wingdings" panose="05000000000000000000" pitchFamily="2" charset="2"/>
            </a:pPr>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所谓遍历是指沿着某条搜索路线，依次对树中每个结点均做一次且仅做一次访问。但访问结点所做的操作依赖于具体的应用问题。</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根据二叉树的定义知道，一棵二叉树可看做由三部分组成：根结点、左子树和右子树。若又规定按先左子树后右子树的顺序进行遍历，则遍历有三种方式：</a:t>
            </a:r>
            <a:r>
              <a:rPr lang="en-US" altLang="zh-CN" b="1">
                <a:latin typeface="黑体" panose="02010609060101010101" pitchFamily="2" charset="-122"/>
                <a:ea typeface="黑体" panose="02010609060101010101" pitchFamily="2" charset="-122"/>
              </a:rPr>
              <a:t>DLR、LDR</a:t>
            </a:r>
            <a:r>
              <a:rPr lang="zh-CN" altLang="en-US" b="1">
                <a:latin typeface="黑体" panose="02010609060101010101" pitchFamily="2" charset="-122"/>
                <a:ea typeface="黑体" panose="02010609060101010101" pitchFamily="2" charset="-122"/>
              </a:rPr>
              <a:t>和</a:t>
            </a:r>
            <a:r>
              <a:rPr lang="en-US" altLang="zh-CN" b="1">
                <a:latin typeface="黑体" panose="02010609060101010101" pitchFamily="2" charset="-122"/>
                <a:ea typeface="黑体" panose="02010609060101010101" pitchFamily="2" charset="-122"/>
              </a:rPr>
              <a:t>LRD，</a:t>
            </a:r>
            <a:r>
              <a:rPr lang="zh-CN" altLang="en-US" b="1" dirty="0">
                <a:latin typeface="黑体" panose="02010609060101010101" pitchFamily="2" charset="-122"/>
                <a:ea typeface="黑体" panose="02010609060101010101" pitchFamily="2" charset="-122"/>
              </a:rPr>
              <a:t>它们分别被称为前序遍历、中序遍历和后序遍历。另外还有一种按二叉树中结点由上至下，由左至右的顺序进行遍历的方法，叫层次遍历。 </a:t>
            </a:r>
          </a:p>
          <a:p>
            <a:pPr algn="just">
              <a:spcBef>
                <a:spcPct val="20000"/>
              </a:spcBef>
              <a:buClr>
                <a:srgbClr val="A50021"/>
              </a:buClr>
              <a:buSzPct val="75000"/>
              <a:buFont typeface="Wingdings" panose="05000000000000000000" pitchFamily="2" charset="2"/>
            </a:pPr>
            <a:r>
              <a:rPr lang="en-US" altLang="zh-CN" b="1" dirty="0">
                <a:latin typeface="Times New Roman" panose="02020603050405020304" charset="0"/>
                <a:ea typeface="宋体" panose="02010600030101010101" pitchFamily="2" charset="-122"/>
                <a:cs typeface="Times New Roman" panose="02020603050405020304" charset="0"/>
              </a:rPr>
              <a:t> </a:t>
            </a:r>
            <a:endParaRPr lang="zh-CN" altLang="en-US" b="1" dirty="0">
              <a:latin typeface="Times New Roman" panose="02020603050405020304" charset="0"/>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Times New Roman" panose="02020603050405020304" charset="0"/>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Times New Roman" panose="02020603050405020304" charset="0"/>
              <a:ea typeface="宋体" panose="02010600030101010101" pitchFamily="2" charset="-122"/>
            </a:endParaRPr>
          </a:p>
        </p:txBody>
      </p:sp>
      <p:pic>
        <p:nvPicPr>
          <p:cNvPr id="807939" name="图片 807938" descr="H:\计算机导论电子教案\计算机科学技术导论电子教案\10.bmp"/>
          <p:cNvPicPr>
            <a:picLocks noChangeAspect="1"/>
          </p:cNvPicPr>
          <p:nvPr/>
        </p:nvPicPr>
        <p:blipFill>
          <a:blip r:embed="rId2"/>
          <a:stretch>
            <a:fillRect/>
          </a:stretch>
        </p:blipFill>
        <p:spPr>
          <a:xfrm>
            <a:off x="3810000" y="838200"/>
            <a:ext cx="4419600" cy="762000"/>
          </a:xfrm>
          <a:prstGeom prst="rect">
            <a:avLst/>
          </a:prstGeom>
          <a:noFill/>
          <a:ln w="9525">
            <a:noFill/>
          </a:ln>
        </p:spPr>
      </p:pic>
    </p:spTree>
  </p:cSld>
  <p:clrMapOvr>
    <a:masterClrMapping/>
  </p:clrMapOvr>
  <p:transition spd="med">
    <p:zoom/>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文本框 808961"/>
          <p:cNvSpPr txBox="1"/>
          <p:nvPr/>
        </p:nvSpPr>
        <p:spPr>
          <a:xfrm>
            <a:off x="1219200" y="457200"/>
            <a:ext cx="7467600" cy="5715000"/>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r>
              <a:rPr lang="zh-CN" altLang="en-US" b="1" dirty="0">
                <a:solidFill>
                  <a:srgbClr val="CC00CC"/>
                </a:solidFill>
                <a:latin typeface="黑体" panose="02010609060101010101" pitchFamily="2" charset="-122"/>
                <a:ea typeface="黑体" panose="02010609060101010101" pitchFamily="2" charset="-122"/>
              </a:rPr>
              <a:t>前序遍历的方法为：</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若二叉树为空，遍历结束，否则，①访问根结点；②前序遍历根结点的左子树；③前序遍历根结点的右子树。</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CC00CC"/>
                </a:solidFill>
                <a:latin typeface="黑体" panose="02010609060101010101" pitchFamily="2" charset="-122"/>
                <a:ea typeface="黑体" panose="02010609060101010101" pitchFamily="2" charset="-122"/>
              </a:rPr>
              <a:t>中序遍历的方法为：</a:t>
            </a:r>
            <a:r>
              <a:rPr lang="zh-CN" altLang="en-US" b="1" dirty="0">
                <a:latin typeface="黑体" panose="02010609060101010101" pitchFamily="2" charset="-122"/>
                <a:ea typeface="黑体" panose="02010609060101010101" pitchFamily="2" charset="-122"/>
              </a:rPr>
              <a:t>    </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若二叉树为空，遍历结束，否则，①中序遍历根结点的左子树；②访问根结点；③中序遍历根结点的右子树。</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CC00CC"/>
                </a:solidFill>
                <a:latin typeface="黑体" panose="02010609060101010101" pitchFamily="2" charset="-122"/>
                <a:ea typeface="黑体" panose="02010609060101010101" pitchFamily="2" charset="-122"/>
              </a:rPr>
              <a:t>后序遍历的方法为：</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若二叉树为空，遍历结束，否则，①后序遍历根结点的左子树；②后序遍历根结点的右子树；③访问根结点。</a:t>
            </a:r>
          </a:p>
          <a:p>
            <a:pPr algn="just">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Times New Roman" panose="02020603050405020304" charset="0"/>
              <a:ea typeface="宋体" panose="02010600030101010101" pitchFamily="2" charset="-122"/>
            </a:endParaRPr>
          </a:p>
        </p:txBody>
      </p:sp>
      <p:grpSp>
        <p:nvGrpSpPr>
          <p:cNvPr id="808970" name="组合 808969"/>
          <p:cNvGrpSpPr/>
          <p:nvPr/>
        </p:nvGrpSpPr>
        <p:grpSpPr>
          <a:xfrm>
            <a:off x="5791200" y="5181600"/>
            <a:ext cx="2286000" cy="1219200"/>
            <a:chOff x="3648" y="3264"/>
            <a:chExt cx="1440" cy="768"/>
          </a:xfrm>
        </p:grpSpPr>
        <p:pic>
          <p:nvPicPr>
            <p:cNvPr id="808966" name="图片 808965" descr="C:\Program Files\Common Files\Microsoft Shared\Clipart\cagcat50\BS00580_.wmf"/>
            <p:cNvPicPr>
              <a:picLocks noChangeAspect="1"/>
            </p:cNvPicPr>
            <p:nvPr/>
          </p:nvPicPr>
          <p:blipFill>
            <a:blip r:embed="rId2"/>
            <a:stretch>
              <a:fillRect/>
            </a:stretch>
          </p:blipFill>
          <p:spPr>
            <a:xfrm>
              <a:off x="4224" y="3264"/>
              <a:ext cx="864" cy="768"/>
            </a:xfrm>
            <a:prstGeom prst="rect">
              <a:avLst/>
            </a:prstGeom>
            <a:noFill/>
            <a:ln w="9525">
              <a:noFill/>
            </a:ln>
          </p:spPr>
        </p:pic>
        <p:sp>
          <p:nvSpPr>
            <p:cNvPr id="808968" name="文本框 808967">
              <a:hlinkClick r:id="rId3"/>
            </p:cNvPr>
            <p:cNvSpPr txBox="1"/>
            <p:nvPr/>
          </p:nvSpPr>
          <p:spPr>
            <a:xfrm>
              <a:off x="3648" y="3504"/>
              <a:ext cx="864" cy="454"/>
            </a:xfrm>
            <a:prstGeom prst="rect">
              <a:avLst/>
            </a:prstGeom>
            <a:solidFill>
              <a:srgbClr val="FFFF00"/>
            </a:solidFill>
            <a:ln w="19050" cap="sq" cmpd="sng">
              <a:solidFill>
                <a:srgbClr val="FF0000"/>
              </a:solidFill>
              <a:prstDash val="solid"/>
              <a:miter/>
              <a:headEnd type="none" w="med" len="med"/>
              <a:tailEnd type="none" w="med" len="med"/>
            </a:ln>
          </p:spPr>
          <p:txBody>
            <a:bodyPr>
              <a:spAutoFit/>
            </a:bodyPr>
            <a:lstStyle/>
            <a:p>
              <a:pPr>
                <a:spcBef>
                  <a:spcPct val="50000"/>
                </a:spcBef>
              </a:pPr>
              <a:r>
                <a:rPr lang="zh-CN" altLang="en-US" sz="2000" b="1" dirty="0">
                  <a:solidFill>
                    <a:srgbClr val="3333CC"/>
                  </a:solidFill>
                  <a:latin typeface="Times New Roman" panose="02020603050405020304" charset="0"/>
                  <a:ea typeface="华文行楷" pitchFamily="2" charset="-122"/>
                </a:rPr>
                <a:t>本章结束返回</a:t>
              </a:r>
            </a:p>
          </p:txBody>
        </p:sp>
      </p:grpSp>
    </p:spTree>
  </p:cSld>
  <p:clrMapOvr>
    <a:masterClrMapping/>
  </p:clrMapOvr>
  <p:transition spd="med">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标题 665601"/>
          <p:cNvSpPr>
            <a:spLocks noGrp="1"/>
          </p:cNvSpPr>
          <p:nvPr>
            <p:ph type="title"/>
          </p:nvPr>
        </p:nvSpPr>
        <p:spPr>
          <a:xfrm>
            <a:off x="914400" y="152400"/>
            <a:ext cx="8077200" cy="838200"/>
          </a:xfrm>
          <a:ln/>
        </p:spPr>
        <p:txBody>
          <a:bodyPr lIns="92075" tIns="46038" rIns="92075" bIns="46038" anchor="ctr"/>
          <a:lstStyle/>
          <a:p>
            <a:r>
              <a:rPr lang="zh-CN" altLang="en-US" sz="3600" b="1" dirty="0">
                <a:latin typeface="黑体" panose="02010609060101010101" pitchFamily="2" charset="-122"/>
                <a:ea typeface="黑体" panose="02010609060101010101" pitchFamily="2" charset="-122"/>
              </a:rPr>
              <a:t>1.2 计算机科学与技术</a:t>
            </a:r>
            <a:br>
              <a:rPr lang="zh-CN" altLang="en-US" sz="3600" b="1" dirty="0">
                <a:latin typeface="黑体" panose="02010609060101010101" pitchFamily="2" charset="-122"/>
                <a:ea typeface="黑体" panose="02010609060101010101" pitchFamily="2" charset="-122"/>
              </a:rPr>
            </a:br>
            <a:r>
              <a:rPr lang="zh-CN" altLang="en-US" sz="3600" b="1" dirty="0">
                <a:latin typeface="黑体" panose="02010609060101010101" pitchFamily="2" charset="-122"/>
                <a:ea typeface="黑体" panose="02010609060101010101" pitchFamily="2" charset="-122"/>
              </a:rPr>
              <a:t>专业的知识结构</a:t>
            </a:r>
          </a:p>
        </p:txBody>
      </p:sp>
      <p:sp>
        <p:nvSpPr>
          <p:cNvPr id="665603" name="文本占位符 665602"/>
          <p:cNvSpPr>
            <a:spLocks noGrp="1"/>
          </p:cNvSpPr>
          <p:nvPr>
            <p:ph type="body" idx="1"/>
          </p:nvPr>
        </p:nvSpPr>
        <p:spPr>
          <a:xfrm>
            <a:off x="1219200" y="1371600"/>
            <a:ext cx="7467600" cy="3689350"/>
          </a:xfrm>
          <a:ln/>
        </p:spPr>
        <p:txBody>
          <a:bodyPr/>
          <a:lstStyle/>
          <a:p>
            <a:pPr marL="0" indent="0" algn="just">
              <a:lnSpc>
                <a:spcPct val="90000"/>
              </a:lnSpc>
              <a:buNone/>
            </a:pPr>
            <a:r>
              <a:rPr lang="zh-CN" altLang="en-US" sz="1800" dirty="0">
                <a:latin typeface="宋体" panose="02010600030101010101" pitchFamily="2" charset="-122"/>
              </a:rPr>
              <a:t>　　 </a:t>
            </a:r>
            <a:r>
              <a:rPr lang="zh-CN" altLang="en-US" sz="2000" b="1" dirty="0">
                <a:latin typeface="黑体" panose="02010609060101010101" pitchFamily="2" charset="-122"/>
                <a:ea typeface="黑体" panose="02010609060101010101" pitchFamily="2" charset="-122"/>
              </a:rPr>
              <a:t>计算机科学技术学科经历半个多世纪的迅猛发展，已成为比较完备的学科体系，衍生了许多相对独立的方向和分支。从学科体系的角度，可将计算机科学与技术学科的内容划分为三个层面：应用层、专业基础层和专业基础的理论基础层。</a:t>
            </a:r>
          </a:p>
          <a:p>
            <a:pPr marL="0" indent="0" algn="just">
              <a:lnSpc>
                <a:spcPct val="90000"/>
              </a:lnSpc>
              <a:buNone/>
            </a:pPr>
            <a:r>
              <a:rPr lang="zh-CN" altLang="en-US" sz="2400" b="1" dirty="0">
                <a:solidFill>
                  <a:srgbClr val="3333CC"/>
                </a:solidFill>
                <a:latin typeface="黑体" panose="02010609060101010101" pitchFamily="2" charset="-122"/>
                <a:ea typeface="黑体" panose="02010609060101010101" pitchFamily="2" charset="-122"/>
              </a:rPr>
              <a:t>1．应用层</a:t>
            </a:r>
          </a:p>
          <a:p>
            <a:pPr marL="0" indent="0" algn="just">
              <a:lnSpc>
                <a:spcPct val="90000"/>
              </a:lnSpc>
              <a:buNone/>
            </a:pPr>
            <a:r>
              <a:rPr lang="zh-CN" altLang="en-US" sz="2000" b="1" dirty="0">
                <a:latin typeface="黑体" panose="02010609060101010101" pitchFamily="2" charset="-122"/>
                <a:ea typeface="黑体" panose="02010609060101010101" pitchFamily="2" charset="-122"/>
              </a:rPr>
              <a:t>　　应用层是与计算机应用领域或用户最接近的层面，它包括人工智能应用与系统，信息、管理与决策系统，计算可视化，科学计算等计算机应用的各个方向。 </a:t>
            </a:r>
          </a:p>
          <a:p>
            <a:pPr marL="0" indent="0" algn="just">
              <a:lnSpc>
                <a:spcPct val="90000"/>
              </a:lnSpc>
              <a:buNone/>
            </a:pPr>
            <a:r>
              <a:rPr lang="zh-CN" altLang="en-US" sz="2400" b="1" dirty="0">
                <a:solidFill>
                  <a:srgbClr val="CC00CC"/>
                </a:solidFill>
                <a:latin typeface="黑体" panose="02010609060101010101" pitchFamily="2" charset="-122"/>
                <a:ea typeface="黑体" panose="02010609060101010101" pitchFamily="2" charset="-122"/>
              </a:rPr>
              <a:t>2．专业基础层</a:t>
            </a:r>
          </a:p>
          <a:p>
            <a:pPr marL="0" indent="0" algn="just">
              <a:lnSpc>
                <a:spcPct val="90000"/>
              </a:lnSpc>
              <a:buNone/>
            </a:pPr>
            <a:r>
              <a:rPr lang="zh-CN" altLang="en-US" sz="2000" b="1" dirty="0">
                <a:latin typeface="黑体" panose="02010609060101010101" pitchFamily="2" charset="-122"/>
                <a:ea typeface="黑体" panose="02010609060101010101" pitchFamily="2" charset="-122"/>
              </a:rPr>
              <a:t>　　专业基础层为应用层提供理论和方法指导及环境。它包括软件开发方法学、计算机网络与通信技术、程序设计科学、计算机体系结构、电子计算机系统基础。</a:t>
            </a:r>
          </a:p>
          <a:p>
            <a:pPr marL="0" indent="0" algn="just">
              <a:lnSpc>
                <a:spcPct val="90000"/>
              </a:lnSpc>
              <a:buNone/>
            </a:pPr>
            <a:r>
              <a:rPr lang="zh-CN" altLang="en-US" sz="2400" b="1" dirty="0">
                <a:solidFill>
                  <a:schemeClr val="folHlink"/>
                </a:solidFill>
                <a:latin typeface="黑体" panose="02010609060101010101" pitchFamily="2" charset="-122"/>
                <a:ea typeface="黑体" panose="02010609060101010101" pitchFamily="2" charset="-122"/>
              </a:rPr>
              <a:t>3．专业基础的理论基础层</a:t>
            </a:r>
          </a:p>
          <a:p>
            <a:pPr marL="0" indent="0" algn="just">
              <a:lnSpc>
                <a:spcPct val="90000"/>
              </a:lnSpc>
              <a:buNone/>
            </a:pPr>
            <a:r>
              <a:rPr lang="zh-CN" altLang="en-US" sz="2000" b="1" dirty="0">
                <a:latin typeface="黑体" panose="02010609060101010101" pitchFamily="2" charset="-122"/>
                <a:ea typeface="黑体" panose="02010609060101010101" pitchFamily="2" charset="-122"/>
              </a:rPr>
              <a:t>　　专业基础的理论基础层是为计算机专业基础提供理论指导或依据的更低层的理论层面，包含了计算机科学的最核心和最基础的理论。它主要包括计算理论和高等逻辑等内容</a:t>
            </a:r>
            <a:r>
              <a:rPr lang="zh-CN" altLang="en-US" sz="2000" dirty="0">
                <a:latin typeface="黑体" panose="02010609060101010101" pitchFamily="2" charset="-122"/>
                <a:ea typeface="黑体" panose="02010609060101010101" pitchFamily="2" charset="-122"/>
              </a:rPr>
              <a:t>。</a:t>
            </a:r>
            <a:r>
              <a:rPr lang="zh-CN" altLang="en-US" sz="2000" dirty="0">
                <a:latin typeface="宋体" panose="02010600030101010101" pitchFamily="2" charset="-122"/>
                <a:cs typeface="Courier New" panose="02070309020205020404" pitchFamily="49" charset="0"/>
              </a:rPr>
              <a:t> 　　</a:t>
            </a:r>
          </a:p>
          <a:p>
            <a:pPr marL="0" indent="0" algn="just">
              <a:lnSpc>
                <a:spcPct val="90000"/>
              </a:lnSpc>
              <a:buNone/>
            </a:pPr>
            <a:endParaRPr lang="zh-CN" altLang="en-US" sz="2000" dirty="0">
              <a:latin typeface="宋体" panose="02010600030101010101" pitchFamily="2" charset="-122"/>
            </a:endParaRPr>
          </a:p>
          <a:p>
            <a:pPr marL="0" indent="0">
              <a:lnSpc>
                <a:spcPct val="90000"/>
              </a:lnSpc>
              <a:buNone/>
            </a:pPr>
            <a:endParaRPr lang="en-US" altLang="zh-CN" sz="1800" dirty="0">
              <a:ea typeface="黑体" panose="02010609060101010101" pitchFamily="2" charset="-122"/>
            </a:endParaRPr>
          </a:p>
          <a:p>
            <a:pPr marL="0" indent="0">
              <a:lnSpc>
                <a:spcPct val="90000"/>
              </a:lnSpc>
              <a:buNone/>
            </a:pPr>
            <a:endParaRPr lang="zh-CN" altLang="en-US">
              <a:latin typeface="黑体" panose="02010609060101010101" pitchFamily="2" charset="-122"/>
              <a:ea typeface="黑体" panose="02010609060101010101" pitchFamily="2" charset="-122"/>
            </a:endParaRPr>
          </a:p>
        </p:txBody>
      </p:sp>
      <p:grpSp>
        <p:nvGrpSpPr>
          <p:cNvPr id="665605" name="组合 665604"/>
          <p:cNvGrpSpPr/>
          <p:nvPr/>
        </p:nvGrpSpPr>
        <p:grpSpPr>
          <a:xfrm>
            <a:off x="7467600" y="6172200"/>
            <a:ext cx="914400" cy="685800"/>
            <a:chOff x="1488" y="2208"/>
            <a:chExt cx="576" cy="576"/>
          </a:xfrm>
        </p:grpSpPr>
        <p:pic>
          <p:nvPicPr>
            <p:cNvPr id="665606" name="图片 665605" descr="C:\Program Files\Common Files\Microsoft Shared\Clipart\cagcat50\SY01265_.wmf"/>
            <p:cNvPicPr>
              <a:picLocks noChangeAspect="1"/>
            </p:cNvPicPr>
            <p:nvPr/>
          </p:nvPicPr>
          <p:blipFill>
            <a:blip r:embed="rId2"/>
            <a:stretch>
              <a:fillRect/>
            </a:stretch>
          </p:blipFill>
          <p:spPr>
            <a:xfrm>
              <a:off x="1488" y="2208"/>
              <a:ext cx="480" cy="576"/>
            </a:xfrm>
            <a:prstGeom prst="rect">
              <a:avLst/>
            </a:prstGeom>
            <a:noFill/>
            <a:ln w="9525">
              <a:noFill/>
            </a:ln>
          </p:spPr>
        </p:pic>
        <p:sp>
          <p:nvSpPr>
            <p:cNvPr id="665607" name="动作按钮: 自定义 665606">
              <a:hlinkClick r:id="rId3" action="ppaction://hlinksldjump"/>
            </p:cNvPr>
            <p:cNvSpPr/>
            <p:nvPr/>
          </p:nvSpPr>
          <p:spPr>
            <a:xfrm>
              <a:off x="1632" y="2304"/>
              <a:ext cx="432" cy="192"/>
            </a:xfrm>
            <a:prstGeom prst="actionButtonBlank">
              <a:avLst/>
            </a:prstGeom>
            <a:solidFill>
              <a:srgbClr val="33CCCC"/>
            </a:solidFill>
            <a:ln w="12700" cap="sq" cmpd="sng">
              <a:solidFill>
                <a:srgbClr val="FF0000"/>
              </a:solidFill>
              <a:prstDash val="solid"/>
              <a:miter/>
              <a:headEnd type="none" w="sm" len="sm"/>
              <a:tailEnd type="none" w="sm" len="sm"/>
            </a:ln>
          </p:spPr>
          <p:txBody>
            <a:bodyPr wrap="none" anchor="ctr"/>
            <a:lstStyle/>
            <a:p>
              <a:r>
                <a:rPr lang="zh-CN" altLang="en-US" b="1" dirty="0">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hlinkClick r:id="rId3" action="ppaction://hlinksldjump"/>
                </a:rPr>
                <a:t>返回</a:t>
              </a:r>
              <a:endParaRPr lang="zh-CN" altLang="en-US" b="1">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endParaRPr>
            </a:p>
          </p:txBody>
        </p:sp>
      </p:grpSp>
    </p:spTree>
  </p:cSld>
  <p:clrMapOvr>
    <a:masterClrMapping/>
  </p:clrMapOvr>
  <p:transition spd="med">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标题 667649"/>
          <p:cNvSpPr>
            <a:spLocks noGrp="1"/>
          </p:cNvSpPr>
          <p:nvPr>
            <p:ph type="title"/>
          </p:nvPr>
        </p:nvSpPr>
        <p:spPr>
          <a:xfrm>
            <a:off x="1676400" y="838200"/>
            <a:ext cx="6286500" cy="838200"/>
          </a:xfrm>
          <a:ln/>
        </p:spPr>
        <p:txBody>
          <a:bodyPr lIns="92075" tIns="46038" rIns="92075" bIns="46038" anchor="ctr"/>
          <a:lstStyle/>
          <a:p>
            <a:r>
              <a:rPr lang="zh-CN" altLang="en-US" sz="3600" b="1" dirty="0">
                <a:latin typeface="黑体" panose="02010609060101010101" pitchFamily="2" charset="-122"/>
                <a:ea typeface="黑体" panose="02010609060101010101" pitchFamily="2" charset="-122"/>
              </a:rPr>
              <a:t>1.3   计算机的运算基础基础</a:t>
            </a:r>
            <a:endParaRPr lang="en-US" altLang="zh-CN" sz="3600" dirty="0">
              <a:latin typeface="黑体" panose="02010609060101010101" pitchFamily="2" charset="-122"/>
              <a:ea typeface="黑体" panose="02010609060101010101" pitchFamily="2" charset="-122"/>
            </a:endParaRPr>
          </a:p>
        </p:txBody>
      </p:sp>
      <p:sp>
        <p:nvSpPr>
          <p:cNvPr id="667651" name="文本占位符 667650"/>
          <p:cNvSpPr>
            <a:spLocks noGrp="1"/>
          </p:cNvSpPr>
          <p:nvPr>
            <p:ph type="body" idx="1"/>
          </p:nvPr>
        </p:nvSpPr>
        <p:spPr>
          <a:xfrm>
            <a:off x="2133600" y="2057400"/>
            <a:ext cx="7620000" cy="3689350"/>
          </a:xfrm>
          <a:ln/>
        </p:spPr>
        <p:txBody>
          <a:bodyPr/>
          <a:lstStyle/>
          <a:p>
            <a:r>
              <a:rPr lang="zh-CN" altLang="en-US" b="1" dirty="0">
                <a:latin typeface="黑体" panose="02010609060101010101" pitchFamily="2" charset="-122"/>
                <a:ea typeface="黑体" panose="02010609060101010101" pitchFamily="2" charset="-122"/>
                <a:hlinkClick r:id="rId2" action="ppaction://hlinksldjump"/>
              </a:rPr>
              <a:t>1.3.1</a:t>
            </a:r>
            <a:r>
              <a:rPr lang="zh-CN" altLang="en-US" b="1" dirty="0">
                <a:hlinkClick r:id="rId2" action="ppaction://hlinksldjump"/>
              </a:rPr>
              <a:t>    </a:t>
            </a:r>
            <a:r>
              <a:rPr lang="zh-CN" altLang="en-US" b="1" dirty="0">
                <a:ea typeface="黑体" panose="02010609060101010101" pitchFamily="2" charset="-122"/>
                <a:hlinkClick r:id="rId2" action="ppaction://hlinksldjump"/>
              </a:rPr>
              <a:t>数制</a:t>
            </a:r>
            <a:endParaRPr lang="zh-CN" altLang="en-US" b="1">
              <a:ea typeface="黑体" panose="02010609060101010101" pitchFamily="2" charset="-122"/>
            </a:endParaRPr>
          </a:p>
          <a:p>
            <a:r>
              <a:rPr lang="zh-CN" altLang="en-US" b="1" dirty="0">
                <a:latin typeface="黑体" panose="02010609060101010101" pitchFamily="2" charset="-122"/>
                <a:ea typeface="黑体" panose="02010609060101010101" pitchFamily="2" charset="-122"/>
                <a:hlinkClick r:id="rId3" action="ppaction://hlinksldjump"/>
              </a:rPr>
              <a:t>1.3.2  码制</a:t>
            </a:r>
            <a:endParaRPr lang="zh-CN" altLang="en-US" b="1">
              <a:latin typeface="黑体" panose="02010609060101010101" pitchFamily="2" charset="-122"/>
              <a:ea typeface="黑体" panose="02010609060101010101" pitchFamily="2" charset="-122"/>
            </a:endParaRPr>
          </a:p>
          <a:p>
            <a:r>
              <a:rPr lang="zh-CN" altLang="en-US" b="1" dirty="0">
                <a:latin typeface="黑体" panose="02010609060101010101" pitchFamily="2" charset="-122"/>
                <a:ea typeface="黑体" panose="02010609060101010101" pitchFamily="2" charset="-122"/>
                <a:hlinkClick r:id="rId4" action="ppaction://hlinksldjump"/>
              </a:rPr>
              <a:t>1.3.3  定点数与浮点数</a:t>
            </a:r>
            <a:endParaRPr lang="zh-CN" altLang="en-US" b="1">
              <a:latin typeface="黑体" panose="02010609060101010101" pitchFamily="2" charset="-122"/>
              <a:ea typeface="黑体" panose="02010609060101010101" pitchFamily="2" charset="-122"/>
            </a:endParaRPr>
          </a:p>
          <a:p>
            <a:r>
              <a:rPr lang="zh-CN" altLang="en-US" b="1" dirty="0">
                <a:latin typeface="黑体" panose="02010609060101010101" pitchFamily="2" charset="-122"/>
                <a:ea typeface="黑体" panose="02010609060101010101" pitchFamily="2" charset="-122"/>
                <a:hlinkClick r:id="rId5" action="ppaction://hlinksldjump"/>
              </a:rPr>
              <a:t>1.3.4  信息编码</a:t>
            </a:r>
            <a:r>
              <a:rPr lang="zh-CN" altLang="en-US" b="1" dirty="0">
                <a:latin typeface="黑体" panose="02010609060101010101" pitchFamily="2" charset="-122"/>
                <a:ea typeface="黑体" panose="02010609060101010101" pitchFamily="2" charset="-122"/>
              </a:rPr>
              <a:t>　</a:t>
            </a:r>
          </a:p>
          <a:p>
            <a:endParaRPr lang="zh-CN" altLang="en-US" dirty="0">
              <a:latin typeface="黑体" panose="02010609060101010101" pitchFamily="2" charset="-122"/>
              <a:ea typeface="黑体" panose="02010609060101010101" pitchFamily="2" charset="-122"/>
            </a:endParaRPr>
          </a:p>
          <a:p>
            <a:pPr>
              <a:buNone/>
            </a:pPr>
            <a:endParaRPr lang="zh-CN" altLang="en-US" dirty="0">
              <a:latin typeface="黑体" panose="02010609060101010101" pitchFamily="2" charset="-122"/>
              <a:ea typeface="黑体" panose="02010609060101010101" pitchFamily="2" charset="-122"/>
            </a:endParaRPr>
          </a:p>
          <a:p>
            <a:endParaRPr lang="en-US" altLang="zh-CN" dirty="0">
              <a:ea typeface="黑体" panose="02010609060101010101" pitchFamily="2" charset="-122"/>
            </a:endParaRPr>
          </a:p>
          <a:p>
            <a:endParaRPr lang="en-US" altLang="zh-CN" dirty="0">
              <a:ea typeface="黑体" panose="02010609060101010101" pitchFamily="2" charset="-122"/>
            </a:endParaRPr>
          </a:p>
          <a:p>
            <a:pPr>
              <a:buNone/>
            </a:pPr>
            <a:endParaRPr lang="zh-CN" altLang="en-US" sz="3600">
              <a:latin typeface="黑体" panose="02010609060101010101" pitchFamily="2" charset="-122"/>
              <a:ea typeface="黑体" panose="02010609060101010101" pitchFamily="2" charset="-122"/>
            </a:endParaRPr>
          </a:p>
        </p:txBody>
      </p:sp>
      <p:grpSp>
        <p:nvGrpSpPr>
          <p:cNvPr id="667652" name="组合 667651"/>
          <p:cNvGrpSpPr/>
          <p:nvPr/>
        </p:nvGrpSpPr>
        <p:grpSpPr>
          <a:xfrm>
            <a:off x="6400800" y="4800600"/>
            <a:ext cx="1066800" cy="1143000"/>
            <a:chOff x="1488" y="2208"/>
            <a:chExt cx="576" cy="576"/>
          </a:xfrm>
        </p:grpSpPr>
        <p:pic>
          <p:nvPicPr>
            <p:cNvPr id="667653" name="图片 667652" descr="C:\Program Files\Common Files\Microsoft Shared\Clipart\cagcat50\SY01265_.wmf"/>
            <p:cNvPicPr>
              <a:picLocks noChangeAspect="1"/>
            </p:cNvPicPr>
            <p:nvPr/>
          </p:nvPicPr>
          <p:blipFill>
            <a:blip r:embed="rId6"/>
            <a:stretch>
              <a:fillRect/>
            </a:stretch>
          </p:blipFill>
          <p:spPr>
            <a:xfrm>
              <a:off x="1488" y="2208"/>
              <a:ext cx="480" cy="576"/>
            </a:xfrm>
            <a:prstGeom prst="rect">
              <a:avLst/>
            </a:prstGeom>
            <a:noFill/>
            <a:ln w="9525">
              <a:noFill/>
            </a:ln>
          </p:spPr>
        </p:pic>
        <p:sp>
          <p:nvSpPr>
            <p:cNvPr id="667654" name="动作按钮: 自定义 667653">
              <a:hlinkClick r:id="rId7" action="ppaction://hlinksldjump"/>
            </p:cNvPr>
            <p:cNvSpPr/>
            <p:nvPr/>
          </p:nvSpPr>
          <p:spPr>
            <a:xfrm>
              <a:off x="1632" y="2304"/>
              <a:ext cx="432" cy="192"/>
            </a:xfrm>
            <a:prstGeom prst="actionButtonBlank">
              <a:avLst/>
            </a:prstGeom>
            <a:solidFill>
              <a:srgbClr val="33CCCC"/>
            </a:solidFill>
            <a:ln w="12700" cap="sq" cmpd="sng">
              <a:solidFill>
                <a:srgbClr val="FF0000"/>
              </a:solidFill>
              <a:prstDash val="solid"/>
              <a:miter/>
              <a:headEnd type="none" w="sm" len="sm"/>
              <a:tailEnd type="none" w="sm" len="sm"/>
            </a:ln>
          </p:spPr>
          <p:txBody>
            <a:bodyPr wrap="none" anchor="ctr"/>
            <a:lstStyle/>
            <a:p>
              <a:r>
                <a:rPr lang="zh-CN" altLang="en-US" b="1" dirty="0">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hlinkClick r:id="rId7" action="ppaction://hlinksldjump"/>
                </a:rPr>
                <a:t>返回</a:t>
              </a:r>
              <a:endParaRPr lang="zh-CN" altLang="en-US" b="1">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endParaRPr>
            </a:p>
          </p:txBody>
        </p:sp>
      </p:grpSp>
    </p:spTree>
  </p:cSld>
  <p:clrMapOvr>
    <a:masterClrMapping/>
  </p:clrMapOvr>
  <p:transition spd="med">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文本框 668673"/>
          <p:cNvSpPr txBox="1"/>
          <p:nvPr/>
        </p:nvSpPr>
        <p:spPr>
          <a:xfrm>
            <a:off x="1143000" y="152400"/>
            <a:ext cx="7543800" cy="7224713"/>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sz="3200" b="1" dirty="0">
                <a:solidFill>
                  <a:schemeClr val="tx2"/>
                </a:solidFill>
                <a:latin typeface="黑体" panose="02010609060101010101" pitchFamily="2" charset="-122"/>
                <a:ea typeface="黑体" panose="02010609060101010101" pitchFamily="2" charset="-122"/>
              </a:rPr>
              <a:t> 1.3.1  数制</a:t>
            </a:r>
          </a:p>
          <a:p>
            <a:pPr algn="l">
              <a:spcBef>
                <a:spcPct val="20000"/>
              </a:spcBef>
              <a:buClr>
                <a:srgbClr val="A50021"/>
              </a:buClr>
              <a:buSzPct val="75000"/>
              <a:buFont typeface="Wingdings" panose="05000000000000000000" pitchFamily="2" charset="2"/>
            </a:pPr>
            <a:endParaRPr lang="zh-CN" altLang="en-US" sz="1200" dirty="0">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r>
              <a:rPr lang="zh-CN" altLang="en-US"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关于数，大家并不陌生，数是各种运算的基础。计算机处理的对象就是数据，在计算机中数值，字符、声音、图形、图像等都是数据，那么数据在计算机中是如何表示的？有哪些要求？ </a:t>
            </a:r>
            <a:endParaRPr lang="en-US" altLang="zh-CN" b="1" dirty="0">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FF0000"/>
                </a:solidFill>
                <a:latin typeface="黑体" panose="02010609060101010101" pitchFamily="2" charset="-122"/>
                <a:ea typeface="黑体" panose="02010609060101010101" pitchFamily="2" charset="-122"/>
              </a:rPr>
              <a:t>1．数制的概念</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按进位的原则进行计数叫进位计数制，简称</a:t>
            </a:r>
            <a:r>
              <a:rPr lang="zh-CN" altLang="en-US" b="1" dirty="0">
                <a:solidFill>
                  <a:srgbClr val="3333CC"/>
                </a:solidFill>
                <a:latin typeface="黑体" panose="02010609060101010101" pitchFamily="2" charset="-122"/>
                <a:ea typeface="黑体" panose="02010609060101010101" pitchFamily="2" charset="-122"/>
              </a:rPr>
              <a:t>数制</a:t>
            </a:r>
            <a:r>
              <a:rPr lang="zh-CN" altLang="en-US" b="1" dirty="0">
                <a:latin typeface="黑体" panose="02010609060101010101" pitchFamily="2" charset="-122"/>
                <a:ea typeface="黑体" panose="02010609060101010101" pitchFamily="2" charset="-122"/>
              </a:rPr>
              <a:t>。</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人们熟悉十进制数，但除以之外，还有十六进制、十二进制等等。</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FF0000"/>
                </a:solidFill>
                <a:latin typeface="黑体" panose="02010609060101010101" pitchFamily="2" charset="-122"/>
                <a:ea typeface="黑体" panose="02010609060101010101" pitchFamily="2" charset="-122"/>
              </a:rPr>
              <a:t>基数：</a:t>
            </a:r>
            <a:r>
              <a:rPr lang="zh-CN" altLang="en-US" b="1" dirty="0">
                <a:latin typeface="黑体" panose="02010609060101010101" pitchFamily="2" charset="-122"/>
                <a:ea typeface="黑体" panose="02010609060101010101" pitchFamily="2" charset="-122"/>
              </a:rPr>
              <a:t>所谓某数制的基数是指该数制中允许选用的基</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本数码的个数。如十进制的基数是10。</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FF0000"/>
                </a:solidFill>
                <a:latin typeface="黑体" panose="02010609060101010101" pitchFamily="2" charset="-122"/>
                <a:ea typeface="黑体" panose="02010609060101010101" pitchFamily="2" charset="-122"/>
              </a:rPr>
              <a:t>位权：</a:t>
            </a:r>
            <a:r>
              <a:rPr lang="zh-CN" altLang="en-US" b="1" dirty="0">
                <a:latin typeface="黑体" panose="02010609060101010101" pitchFamily="2" charset="-122"/>
                <a:ea typeface="黑体" panose="02010609060101010101" pitchFamily="2" charset="-122"/>
              </a:rPr>
              <a:t>一个数码处在数的不同位置时，它所代表的数</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值是不同的。每个数码所表示的数值等于该数</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码乘以一个与数码所在位置有关的常数，这个 </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常数叫位权。</a:t>
            </a:r>
            <a:r>
              <a:rPr lang="zh-CN" altLang="en-US" b="1"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 </a:t>
            </a:r>
          </a:p>
          <a:p>
            <a:pPr algn="l">
              <a:spcBef>
                <a:spcPct val="20000"/>
              </a:spcBef>
              <a:buClr>
                <a:srgbClr val="A50021"/>
              </a:buClr>
              <a:buSzPct val="75000"/>
              <a:buFont typeface="Wingdings" panose="05000000000000000000" pitchFamily="2" charset="2"/>
            </a:pPr>
            <a:r>
              <a:rPr lang="zh-CN" altLang="en-US" sz="3200" dirty="0">
                <a:latin typeface="宋体" panose="02010600030101010101" pitchFamily="2" charset="-122"/>
                <a:ea typeface="宋体" panose="02010600030101010101" pitchFamily="2" charset="-122"/>
              </a:rPr>
              <a:t>    </a:t>
            </a:r>
          </a:p>
        </p:txBody>
      </p:sp>
    </p:spTree>
  </p:cSld>
  <p:clrMapOvr>
    <a:masterClrMapping/>
  </p:clrMapOvr>
  <p:transition spd="med">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矩形 669697"/>
          <p:cNvSpPr/>
          <p:nvPr/>
        </p:nvSpPr>
        <p:spPr>
          <a:xfrm>
            <a:off x="1143000" y="295275"/>
            <a:ext cx="7696200" cy="6867525"/>
          </a:xfrm>
          <a:prstGeom prst="rect">
            <a:avLst/>
          </a:prstGeom>
          <a:noFill/>
          <a:ln w="9525">
            <a:noFill/>
          </a:ln>
        </p:spPr>
        <p:txBody>
          <a:bodyPr tIns="25392" bIns="25392">
            <a:spAutoFit/>
          </a:bodyPr>
          <a:lstStyle/>
          <a:p>
            <a:pPr algn="just"/>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位权的大小是以基数为底，数码所在位置的序号为指数的整数次幂。</a:t>
            </a:r>
          </a:p>
          <a:p>
            <a:pPr algn="just"/>
            <a:r>
              <a:rPr lang="zh-CN" altLang="en-US" b="1" dirty="0">
                <a:latin typeface="黑体" panose="02010609060101010101" pitchFamily="2" charset="-122"/>
                <a:ea typeface="黑体" panose="02010609060101010101" pitchFamily="2" charset="-122"/>
              </a:rPr>
              <a:t>　  例如，十进制数个位数位置上的位权为10</a:t>
            </a:r>
            <a:r>
              <a:rPr lang="zh-CN" altLang="en-US" b="1" baseline="30000" dirty="0">
                <a:latin typeface="黑体" panose="02010609060101010101" pitchFamily="2" charset="-122"/>
                <a:ea typeface="黑体" panose="02010609060101010101" pitchFamily="2" charset="-122"/>
              </a:rPr>
              <a:t>0</a:t>
            </a:r>
            <a:r>
              <a:rPr lang="zh-CN" altLang="en-US" b="1" dirty="0">
                <a:latin typeface="黑体" panose="02010609060101010101" pitchFamily="2" charset="-122"/>
                <a:ea typeface="黑体" panose="02010609060101010101" pitchFamily="2" charset="-122"/>
              </a:rPr>
              <a:t>，千位数位置上的位权为10</a:t>
            </a:r>
            <a:r>
              <a:rPr lang="zh-CN" altLang="en-US" b="1" baseline="30000" dirty="0">
                <a:latin typeface="黑体" panose="02010609060101010101" pitchFamily="2" charset="-122"/>
                <a:ea typeface="黑体" panose="02010609060101010101" pitchFamily="2" charset="-122"/>
              </a:rPr>
              <a:t>3</a:t>
            </a:r>
            <a:r>
              <a:rPr lang="zh-CN" altLang="en-US" b="1" dirty="0">
                <a:latin typeface="黑体" panose="02010609060101010101" pitchFamily="2" charset="-122"/>
                <a:ea typeface="黑体" panose="02010609060101010101" pitchFamily="2" charset="-122"/>
              </a:rPr>
              <a:t>，小数后第3位的位权为10</a:t>
            </a:r>
            <a:r>
              <a:rPr lang="zh-CN" altLang="en-US" b="1" baseline="30000" dirty="0">
                <a:latin typeface="黑体" panose="02010609060101010101" pitchFamily="2" charset="-122"/>
                <a:ea typeface="黑体" panose="02010609060101010101" pitchFamily="2" charset="-122"/>
              </a:rPr>
              <a:t>-3</a:t>
            </a:r>
            <a:r>
              <a:rPr lang="zh-CN" altLang="en-US" b="1" dirty="0">
                <a:latin typeface="黑体" panose="02010609060101010101" pitchFamily="2" charset="-122"/>
                <a:ea typeface="黑体" panose="02010609060101010101" pitchFamily="2" charset="-122"/>
              </a:rPr>
              <a:t>。</a:t>
            </a:r>
          </a:p>
          <a:p>
            <a:pPr algn="just"/>
            <a:r>
              <a:rPr lang="zh-CN" altLang="en-US" b="1" dirty="0">
                <a:latin typeface="黑体" panose="02010609060101010101" pitchFamily="2" charset="-122"/>
                <a:ea typeface="黑体" panose="02010609060101010101" pitchFamily="2" charset="-122"/>
              </a:rPr>
              <a:t>　  例如，十进制数1548.3687可以表示成：</a:t>
            </a:r>
          </a:p>
          <a:p>
            <a:pPr algn="just"/>
            <a:r>
              <a:rPr lang="zh-CN" altLang="en-US" b="1" dirty="0">
                <a:latin typeface="黑体" panose="02010609060101010101" pitchFamily="2" charset="-122"/>
                <a:ea typeface="黑体" panose="02010609060101010101" pitchFamily="2" charset="-122"/>
              </a:rPr>
              <a:t>    1548.3687 = 1×10</a:t>
            </a:r>
            <a:r>
              <a:rPr lang="zh-CN" altLang="en-US" b="1" baseline="30000" dirty="0">
                <a:latin typeface="黑体" panose="02010609060101010101" pitchFamily="2" charset="-122"/>
                <a:ea typeface="黑体" panose="02010609060101010101" pitchFamily="2" charset="-122"/>
              </a:rPr>
              <a:t>3</a:t>
            </a:r>
            <a:r>
              <a:rPr lang="zh-CN" altLang="en-US" b="1" dirty="0">
                <a:latin typeface="黑体" panose="02010609060101010101" pitchFamily="2" charset="-122"/>
                <a:ea typeface="黑体" panose="02010609060101010101" pitchFamily="2" charset="-122"/>
              </a:rPr>
              <a:t>+5×10</a:t>
            </a:r>
            <a:r>
              <a:rPr lang="zh-CN" altLang="en-US" b="1" baseline="30000" dirty="0">
                <a:latin typeface="黑体" panose="02010609060101010101" pitchFamily="2" charset="-122"/>
                <a:ea typeface="黑体" panose="02010609060101010101" pitchFamily="2" charset="-122"/>
              </a:rPr>
              <a:t>2</a:t>
            </a:r>
            <a:r>
              <a:rPr lang="zh-CN" altLang="en-US" b="1" dirty="0">
                <a:latin typeface="黑体" panose="02010609060101010101" pitchFamily="2" charset="-122"/>
                <a:ea typeface="黑体" panose="02010609060101010101" pitchFamily="2" charset="-122"/>
              </a:rPr>
              <a:t>+4×10</a:t>
            </a:r>
            <a:r>
              <a:rPr lang="zh-CN" altLang="en-US" b="1" baseline="30000" dirty="0">
                <a:latin typeface="黑体" panose="02010609060101010101" pitchFamily="2" charset="-122"/>
                <a:ea typeface="黑体" panose="02010609060101010101" pitchFamily="2" charset="-122"/>
              </a:rPr>
              <a:t>1</a:t>
            </a:r>
            <a:r>
              <a:rPr lang="zh-CN" altLang="en-US" b="1" dirty="0">
                <a:latin typeface="黑体" panose="02010609060101010101" pitchFamily="2" charset="-122"/>
                <a:ea typeface="黑体" panose="02010609060101010101" pitchFamily="2" charset="-122"/>
              </a:rPr>
              <a:t>+8×10</a:t>
            </a:r>
            <a:r>
              <a:rPr lang="zh-CN" altLang="en-US" b="1" baseline="30000" dirty="0">
                <a:latin typeface="黑体" panose="02010609060101010101" pitchFamily="2" charset="-122"/>
                <a:ea typeface="黑体" panose="02010609060101010101" pitchFamily="2" charset="-122"/>
              </a:rPr>
              <a:t>0</a:t>
            </a:r>
            <a:r>
              <a:rPr lang="zh-CN" altLang="en-US" b="1" dirty="0">
                <a:latin typeface="黑体" panose="02010609060101010101" pitchFamily="2" charset="-122"/>
                <a:ea typeface="黑体" panose="02010609060101010101" pitchFamily="2" charset="-122"/>
              </a:rPr>
              <a:t>+</a:t>
            </a:r>
          </a:p>
          <a:p>
            <a:pPr algn="just"/>
            <a:r>
              <a:rPr lang="zh-CN" altLang="en-US" b="1" dirty="0">
                <a:latin typeface="黑体" panose="02010609060101010101" pitchFamily="2" charset="-122"/>
                <a:ea typeface="黑体" panose="02010609060101010101" pitchFamily="2" charset="-122"/>
              </a:rPr>
              <a:t>　　　　　      3×10</a:t>
            </a:r>
            <a:r>
              <a:rPr lang="zh-CN" altLang="en-US" b="1" baseline="30000" dirty="0">
                <a:latin typeface="黑体" panose="02010609060101010101" pitchFamily="2" charset="-122"/>
                <a:ea typeface="黑体" panose="02010609060101010101" pitchFamily="2" charset="-122"/>
              </a:rPr>
              <a:t>-1</a:t>
            </a:r>
            <a:r>
              <a:rPr lang="zh-CN" altLang="en-US" b="1" dirty="0">
                <a:latin typeface="黑体" panose="02010609060101010101" pitchFamily="2" charset="-122"/>
                <a:ea typeface="黑体" panose="02010609060101010101" pitchFamily="2" charset="-122"/>
              </a:rPr>
              <a:t>+6×10</a:t>
            </a:r>
            <a:r>
              <a:rPr lang="zh-CN" altLang="en-US" b="1" baseline="30000" dirty="0">
                <a:latin typeface="黑体" panose="02010609060101010101" pitchFamily="2" charset="-122"/>
                <a:ea typeface="黑体" panose="02010609060101010101" pitchFamily="2" charset="-122"/>
              </a:rPr>
              <a:t>-2</a:t>
            </a:r>
            <a:r>
              <a:rPr lang="zh-CN" altLang="en-US" b="1" dirty="0">
                <a:latin typeface="黑体" panose="02010609060101010101" pitchFamily="2" charset="-122"/>
                <a:ea typeface="黑体" panose="02010609060101010101" pitchFamily="2" charset="-122"/>
              </a:rPr>
              <a:t>+8×10</a:t>
            </a:r>
            <a:r>
              <a:rPr lang="zh-CN" altLang="en-US" b="1" baseline="30000" dirty="0">
                <a:latin typeface="黑体" panose="02010609060101010101" pitchFamily="2" charset="-122"/>
                <a:ea typeface="黑体" panose="02010609060101010101" pitchFamily="2" charset="-122"/>
              </a:rPr>
              <a:t>-3</a:t>
            </a:r>
            <a:r>
              <a:rPr lang="zh-CN" altLang="en-US" b="1" dirty="0">
                <a:latin typeface="黑体" panose="02010609060101010101" pitchFamily="2" charset="-122"/>
                <a:ea typeface="黑体" panose="02010609060101010101" pitchFamily="2" charset="-122"/>
              </a:rPr>
              <a:t>+7×10</a:t>
            </a:r>
            <a:r>
              <a:rPr lang="zh-CN" altLang="en-US" b="1" baseline="30000" dirty="0">
                <a:latin typeface="黑体" panose="02010609060101010101" pitchFamily="2" charset="-122"/>
                <a:ea typeface="黑体" panose="02010609060101010101" pitchFamily="2" charset="-122"/>
              </a:rPr>
              <a:t>-4</a:t>
            </a:r>
          </a:p>
          <a:p>
            <a:pPr algn="just"/>
            <a:endParaRPr lang="zh-CN" altLang="en-US" b="1" baseline="30000" dirty="0">
              <a:latin typeface="黑体" panose="02010609060101010101" pitchFamily="2" charset="-122"/>
              <a:ea typeface="黑体" panose="02010609060101010101" pitchFamily="2" charset="-122"/>
            </a:endParaRPr>
          </a:p>
          <a:p>
            <a:pPr algn="just"/>
            <a:r>
              <a:rPr lang="zh-CN" altLang="en-US" b="1" dirty="0">
                <a:latin typeface="黑体" panose="02010609060101010101" pitchFamily="2" charset="-122"/>
                <a:ea typeface="黑体" panose="02010609060101010101" pitchFamily="2" charset="-122"/>
              </a:rPr>
              <a:t>    计算机的运算基础是二进制，计算机中采用二进制，而不采用十进制，这是因为：</a:t>
            </a:r>
          </a:p>
          <a:p>
            <a:pPr algn="just"/>
            <a:r>
              <a:rPr lang="zh-CN" altLang="en-US" b="1" dirty="0">
                <a:latin typeface="黑体" panose="02010609060101010101" pitchFamily="2" charset="-122"/>
                <a:ea typeface="黑体" panose="02010609060101010101" pitchFamily="2" charset="-122"/>
              </a:rPr>
              <a:t>（1）二进制的数码0和1，用电子器件极易实现。</a:t>
            </a:r>
          </a:p>
          <a:p>
            <a:pPr algn="just"/>
            <a:r>
              <a:rPr lang="zh-CN" altLang="en-US" b="1" dirty="0">
                <a:latin typeface="黑体" panose="02010609060101010101" pitchFamily="2" charset="-122"/>
                <a:ea typeface="黑体" panose="02010609060101010101" pitchFamily="2" charset="-122"/>
              </a:rPr>
              <a:t>（2）二进制数的运算规则简单。</a:t>
            </a:r>
          </a:p>
          <a:p>
            <a:pPr algn="just"/>
            <a:r>
              <a:rPr lang="zh-CN" altLang="en-US" b="1" dirty="0">
                <a:latin typeface="黑体" panose="02010609060101010101" pitchFamily="2" charset="-122"/>
                <a:ea typeface="黑体" panose="02010609060101010101" pitchFamily="2" charset="-122"/>
              </a:rPr>
              <a:t>（3）二进制数只有两个状态，数字的传输和处理不容易</a:t>
            </a:r>
          </a:p>
          <a:p>
            <a:pPr algn="just"/>
            <a:r>
              <a:rPr lang="zh-CN" altLang="en-US" b="1" dirty="0">
                <a:latin typeface="黑体" panose="02010609060101010101" pitchFamily="2" charset="-122"/>
                <a:ea typeface="黑体" panose="02010609060101010101" pitchFamily="2" charset="-122"/>
              </a:rPr>
              <a:t>     出错，计算机工作的可靠性高。</a:t>
            </a:r>
          </a:p>
          <a:p>
            <a:pPr algn="just"/>
            <a:r>
              <a:rPr lang="zh-CN" altLang="en-US" b="1" dirty="0">
                <a:latin typeface="黑体" panose="02010609060101010101" pitchFamily="2" charset="-122"/>
                <a:ea typeface="黑体" panose="02010609060101010101" pitchFamily="2" charset="-122"/>
              </a:rPr>
              <a:t>（4）二进制码的两个符号“0”和“1”正好与逻辑命题的两</a:t>
            </a:r>
          </a:p>
          <a:p>
            <a:pPr algn="just"/>
            <a:r>
              <a:rPr lang="zh-CN" altLang="en-US" b="1" dirty="0">
                <a:latin typeface="黑体" panose="02010609060101010101" pitchFamily="2" charset="-122"/>
                <a:ea typeface="黑体" panose="02010609060101010101" pitchFamily="2" charset="-122"/>
              </a:rPr>
              <a:t>     个值“真”和“假”相对应，为计算机实现逻辑运算和</a:t>
            </a:r>
          </a:p>
          <a:p>
            <a:pPr algn="just"/>
            <a:r>
              <a:rPr lang="zh-CN" altLang="en-US" b="1" dirty="0">
                <a:latin typeface="黑体" panose="02010609060101010101" pitchFamily="2" charset="-122"/>
                <a:ea typeface="黑体" panose="02010609060101010101" pitchFamily="2" charset="-122"/>
              </a:rPr>
              <a:t>     程序中逻辑判断提供了便利条件。</a:t>
            </a:r>
          </a:p>
          <a:p>
            <a:pPr algn="just"/>
            <a:r>
              <a:rPr lang="zh-CN" altLang="en-US" b="1" dirty="0">
                <a:latin typeface="黑体" panose="02010609060101010101" pitchFamily="2" charset="-122"/>
                <a:ea typeface="黑体" panose="02010609060101010101" pitchFamily="2" charset="-122"/>
              </a:rPr>
              <a:t> </a:t>
            </a:r>
          </a:p>
          <a:p>
            <a:pPr algn="just"/>
            <a:endParaRPr lang="zh-CN" altLang="en-US" b="1" dirty="0">
              <a:latin typeface="黑体" panose="02010609060101010101" pitchFamily="2" charset="-122"/>
              <a:ea typeface="黑体" panose="02010609060101010101" pitchFamily="2" charset="-122"/>
            </a:endParaRPr>
          </a:p>
        </p:txBody>
      </p:sp>
    </p:spTree>
  </p:cSld>
  <p:clrMapOvr>
    <a:masterClrMapping/>
  </p:clrMapOvr>
  <p:transition spd="med">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矩形 671745"/>
          <p:cNvSpPr/>
          <p:nvPr/>
        </p:nvSpPr>
        <p:spPr>
          <a:xfrm>
            <a:off x="1295400" y="387350"/>
            <a:ext cx="7391400" cy="6623050"/>
          </a:xfrm>
          <a:prstGeom prst="rect">
            <a:avLst/>
          </a:prstGeom>
          <a:noFill/>
          <a:ln w="9525">
            <a:noFill/>
          </a:ln>
        </p:spPr>
        <p:txBody>
          <a:bodyPr tIns="25392" bIns="25392">
            <a:spAutoFit/>
          </a:bodyPr>
          <a:lstStyle/>
          <a:p>
            <a:pPr algn="just"/>
            <a:r>
              <a:rPr lang="zh-CN" altLang="en-US" b="1" dirty="0">
                <a:solidFill>
                  <a:srgbClr val="FF0000"/>
                </a:solidFill>
                <a:latin typeface="黑体" panose="02010609060101010101" pitchFamily="2" charset="-122"/>
                <a:ea typeface="黑体" panose="02010609060101010101" pitchFamily="2" charset="-122"/>
              </a:rPr>
              <a:t>2．常用的数制</a:t>
            </a:r>
            <a:r>
              <a:rPr lang="zh-CN" altLang="en-US" b="1" dirty="0">
                <a:latin typeface="黑体" panose="02010609060101010101" pitchFamily="2" charset="-122"/>
                <a:ea typeface="黑体" panose="02010609060101010101" pitchFamily="2" charset="-122"/>
              </a:rPr>
              <a:t> </a:t>
            </a:r>
          </a:p>
          <a:p>
            <a:pPr algn="just"/>
            <a:r>
              <a:rPr lang="zh-CN" altLang="en-US" b="1" dirty="0">
                <a:latin typeface="黑体" panose="02010609060101010101" pitchFamily="2" charset="-122"/>
                <a:ea typeface="黑体" panose="02010609060101010101" pitchFamily="2" charset="-122"/>
              </a:rPr>
              <a:t>　  在计算机科学技术中常用的数制有：</a:t>
            </a:r>
          </a:p>
          <a:p>
            <a:pPr algn="just"/>
            <a:r>
              <a:rPr lang="zh-CN" altLang="en-US" b="1" dirty="0">
                <a:latin typeface="黑体" panose="02010609060101010101" pitchFamily="2" charset="-122"/>
                <a:ea typeface="黑体" panose="02010609060101010101" pitchFamily="2" charset="-122"/>
              </a:rPr>
              <a:t>　  </a:t>
            </a:r>
            <a:r>
              <a:rPr lang="zh-CN" altLang="en-US" b="1" dirty="0">
                <a:solidFill>
                  <a:srgbClr val="CC00CC"/>
                </a:solidFill>
                <a:latin typeface="黑体" panose="02010609060101010101" pitchFamily="2" charset="-122"/>
                <a:ea typeface="黑体" panose="02010609060101010101" pitchFamily="2" charset="-122"/>
              </a:rPr>
              <a:t>十进制、 二进制、八进制和十六进制。</a:t>
            </a:r>
            <a:r>
              <a:rPr lang="zh-CN" altLang="en-US" b="1" dirty="0">
                <a:latin typeface="黑体" panose="02010609060101010101" pitchFamily="2" charset="-122"/>
                <a:ea typeface="黑体" panose="02010609060101010101" pitchFamily="2" charset="-122"/>
              </a:rPr>
              <a:t> </a:t>
            </a:r>
          </a:p>
          <a:p>
            <a:pPr algn="just"/>
            <a:r>
              <a:rPr lang="zh-CN" altLang="en-US" b="1" dirty="0">
                <a:latin typeface="黑体" panose="02010609060101010101" pitchFamily="2" charset="-122"/>
                <a:ea typeface="黑体" panose="02010609060101010101" pitchFamily="2" charset="-122"/>
              </a:rPr>
              <a:t>　  在计算机内部一切数据的存储、处理和传送均采用</a:t>
            </a:r>
            <a:r>
              <a:rPr lang="zh-CN" altLang="en-US" b="1" dirty="0">
                <a:solidFill>
                  <a:schemeClr val="folHlink"/>
                </a:solidFill>
                <a:latin typeface="黑体" panose="02010609060101010101" pitchFamily="2" charset="-122"/>
                <a:ea typeface="黑体" panose="02010609060101010101" pitchFamily="2" charset="-122"/>
              </a:rPr>
              <a:t>二进制</a:t>
            </a:r>
            <a:r>
              <a:rPr lang="zh-CN" altLang="en-US" b="1" dirty="0">
                <a:latin typeface="黑体" panose="02010609060101010101" pitchFamily="2" charset="-122"/>
                <a:ea typeface="黑体" panose="02010609060101010101" pitchFamily="2" charset="-122"/>
              </a:rPr>
              <a:t>形式。</a:t>
            </a:r>
          </a:p>
          <a:p>
            <a:pPr algn="just"/>
            <a:r>
              <a:rPr lang="zh-CN" altLang="en-US" b="1" dirty="0">
                <a:latin typeface="黑体" panose="02010609060101010101" pitchFamily="2" charset="-122"/>
                <a:ea typeface="黑体" panose="02010609060101010101" pitchFamily="2" charset="-122"/>
              </a:rPr>
              <a:t>　  二进制不便于书写，通常用八进制或十六进制来书写，因此计算机学科引入了</a:t>
            </a:r>
            <a:r>
              <a:rPr lang="zh-CN" altLang="en-US" b="1" dirty="0">
                <a:solidFill>
                  <a:schemeClr val="folHlink"/>
                </a:solidFill>
                <a:latin typeface="黑体" panose="02010609060101010101" pitchFamily="2" charset="-122"/>
                <a:ea typeface="黑体" panose="02010609060101010101" pitchFamily="2" charset="-122"/>
              </a:rPr>
              <a:t>八进制和十六进制</a:t>
            </a:r>
            <a:r>
              <a:rPr lang="zh-CN" altLang="en-US" b="1" dirty="0">
                <a:latin typeface="黑体" panose="02010609060101010101" pitchFamily="2" charset="-122"/>
                <a:ea typeface="黑体" panose="02010609060101010101" pitchFamily="2" charset="-122"/>
              </a:rPr>
              <a:t>。</a:t>
            </a:r>
          </a:p>
          <a:p>
            <a:pPr algn="just"/>
            <a:r>
              <a:rPr lang="zh-CN" altLang="en-US" b="1" dirty="0">
                <a:latin typeface="黑体" panose="02010609060101010101" pitchFamily="2" charset="-122"/>
                <a:ea typeface="黑体" panose="02010609060101010101" pitchFamily="2" charset="-122"/>
              </a:rPr>
              <a:t>　  为了适应人的习惯，数值型数据在输入输出设备上则采用人们十分熟悉的</a:t>
            </a:r>
            <a:r>
              <a:rPr lang="zh-CN" altLang="en-US" b="1" dirty="0">
                <a:solidFill>
                  <a:schemeClr val="folHlink"/>
                </a:solidFill>
                <a:latin typeface="黑体" panose="02010609060101010101" pitchFamily="2" charset="-122"/>
                <a:ea typeface="黑体" panose="02010609060101010101" pitchFamily="2" charset="-122"/>
              </a:rPr>
              <a:t>十进制</a:t>
            </a:r>
            <a:r>
              <a:rPr lang="zh-CN" altLang="en-US" b="1" dirty="0">
                <a:latin typeface="黑体" panose="02010609060101010101" pitchFamily="2" charset="-122"/>
                <a:ea typeface="黑体" panose="02010609060101010101" pitchFamily="2" charset="-122"/>
              </a:rPr>
              <a:t>。</a:t>
            </a:r>
          </a:p>
          <a:p>
            <a:pPr algn="just"/>
            <a:r>
              <a:rPr lang="zh-CN" altLang="en-US" b="1" dirty="0">
                <a:latin typeface="黑体" panose="02010609060101010101" pitchFamily="2" charset="-122"/>
                <a:ea typeface="黑体" panose="02010609060101010101" pitchFamily="2" charset="-122"/>
              </a:rPr>
              <a:t>　  无论是哪一种数制，采用位权表示法的数制有四个重要的特征：</a:t>
            </a:r>
          </a:p>
          <a:p>
            <a:pPr algn="just"/>
            <a:r>
              <a:rPr lang="en-US" altLang="zh-CN">
                <a:latin typeface="黑体" panose="02010609060101010101" pitchFamily="2" charset="-122"/>
                <a:ea typeface="黑体" panose="02010609060101010101" pitchFamily="2" charset="-122"/>
              </a:rPr>
              <a:t> </a:t>
            </a:r>
            <a:r>
              <a:rPr lang="en-US" altLang="zh-CN">
                <a:solidFill>
                  <a:srgbClr val="CC00CC"/>
                </a:solidFill>
                <a:latin typeface="黑体" panose="02010609060101010101" pitchFamily="2" charset="-122"/>
                <a:ea typeface="黑体" panose="02010609060101010101" pitchFamily="2" charset="-122"/>
              </a:rPr>
              <a:t>★ </a:t>
            </a:r>
            <a:r>
              <a:rPr lang="zh-CN" altLang="en-US" b="1">
                <a:solidFill>
                  <a:srgbClr val="CC00CC"/>
                </a:solidFill>
                <a:latin typeface="黑体" panose="02010609060101010101" pitchFamily="2" charset="-122"/>
                <a:ea typeface="黑体" panose="02010609060101010101" pitchFamily="2" charset="-122"/>
              </a:rPr>
              <a:t>逢</a:t>
            </a:r>
            <a:r>
              <a:rPr lang="en-US" altLang="zh-CN" b="1">
                <a:solidFill>
                  <a:srgbClr val="CC00CC"/>
                </a:solidFill>
                <a:latin typeface="黑体" panose="02010609060101010101" pitchFamily="2" charset="-122"/>
                <a:ea typeface="黑体" panose="02010609060101010101" pitchFamily="2" charset="-122"/>
              </a:rPr>
              <a:t>R</a:t>
            </a:r>
            <a:r>
              <a:rPr lang="zh-CN" altLang="en-US" b="1" dirty="0">
                <a:solidFill>
                  <a:srgbClr val="CC00CC"/>
                </a:solidFill>
                <a:latin typeface="黑体" panose="02010609060101010101" pitchFamily="2" charset="-122"/>
                <a:ea typeface="黑体" panose="02010609060101010101" pitchFamily="2" charset="-122"/>
              </a:rPr>
              <a:t>进一（</a:t>
            </a:r>
            <a:r>
              <a:rPr lang="en-US" altLang="zh-CN" b="1">
                <a:solidFill>
                  <a:srgbClr val="CC00CC"/>
                </a:solidFill>
                <a:latin typeface="黑体" panose="02010609060101010101" pitchFamily="2" charset="-122"/>
                <a:ea typeface="黑体" panose="02010609060101010101" pitchFamily="2" charset="-122"/>
              </a:rPr>
              <a:t>R</a:t>
            </a:r>
            <a:r>
              <a:rPr lang="zh-CN" altLang="en-US" b="1" dirty="0">
                <a:solidFill>
                  <a:srgbClr val="CC00CC"/>
                </a:solidFill>
                <a:latin typeface="黑体" panose="02010609060101010101" pitchFamily="2" charset="-122"/>
                <a:ea typeface="黑体" panose="02010609060101010101" pitchFamily="2" charset="-122"/>
              </a:rPr>
              <a:t>为基数）。如十进制数逢十进一。 </a:t>
            </a:r>
          </a:p>
          <a:p>
            <a:pPr algn="just"/>
            <a:r>
              <a:rPr lang="en-US" altLang="zh-CN">
                <a:solidFill>
                  <a:srgbClr val="CC00CC"/>
                </a:solidFill>
                <a:latin typeface="黑体" panose="02010609060101010101" pitchFamily="2" charset="-122"/>
                <a:ea typeface="黑体" panose="02010609060101010101" pitchFamily="2" charset="-122"/>
              </a:rPr>
              <a:t> ★ </a:t>
            </a:r>
            <a:r>
              <a:rPr lang="zh-CN" altLang="en-US" b="1" dirty="0">
                <a:solidFill>
                  <a:srgbClr val="CC00CC"/>
                </a:solidFill>
                <a:latin typeface="黑体" panose="02010609060101010101" pitchFamily="2" charset="-122"/>
                <a:ea typeface="黑体" panose="02010609060101010101" pitchFamily="2" charset="-122"/>
              </a:rPr>
              <a:t>数字的总个数等于基数。如十进制数0</a:t>
            </a:r>
            <a:r>
              <a:rPr lang="zh-CN" altLang="en-US" b="1" dirty="0">
                <a:solidFill>
                  <a:srgbClr val="CC00CC"/>
                </a:solidFill>
                <a:latin typeface="Times New Roman" panose="02020603050405020304" charset="0"/>
                <a:ea typeface="黑体" panose="02010609060101010101" pitchFamily="2" charset="-122"/>
              </a:rPr>
              <a:t>—</a:t>
            </a:r>
            <a:r>
              <a:rPr lang="zh-CN" altLang="en-US" b="1" dirty="0">
                <a:solidFill>
                  <a:srgbClr val="CC00CC"/>
                </a:solidFill>
                <a:latin typeface="黑体" panose="02010609060101010101" pitchFamily="2" charset="-122"/>
                <a:ea typeface="黑体" panose="02010609060101010101" pitchFamily="2" charset="-122"/>
              </a:rPr>
              <a:t>9。</a:t>
            </a:r>
          </a:p>
          <a:p>
            <a:pPr algn="just"/>
            <a:r>
              <a:rPr lang="en-US" altLang="zh-CN">
                <a:solidFill>
                  <a:srgbClr val="CC00CC"/>
                </a:solidFill>
                <a:latin typeface="黑体" panose="02010609060101010101" pitchFamily="2" charset="-122"/>
                <a:ea typeface="黑体" panose="02010609060101010101" pitchFamily="2" charset="-122"/>
              </a:rPr>
              <a:t> ★ </a:t>
            </a:r>
            <a:r>
              <a:rPr lang="zh-CN" altLang="en-US" b="1" dirty="0">
                <a:solidFill>
                  <a:srgbClr val="CC00CC"/>
                </a:solidFill>
                <a:latin typeface="黑体" panose="02010609060101010101" pitchFamily="2" charset="-122"/>
                <a:ea typeface="黑体" panose="02010609060101010101" pitchFamily="2" charset="-122"/>
              </a:rPr>
              <a:t>最大的数字比基数小1。如十进制中最大数字为9。    </a:t>
            </a:r>
          </a:p>
          <a:p>
            <a:pPr algn="just"/>
            <a:r>
              <a:rPr lang="en-US" altLang="zh-CN">
                <a:solidFill>
                  <a:srgbClr val="CC00CC"/>
                </a:solidFill>
                <a:latin typeface="黑体" panose="02010609060101010101" pitchFamily="2" charset="-122"/>
                <a:ea typeface="黑体" panose="02010609060101010101" pitchFamily="2" charset="-122"/>
              </a:rPr>
              <a:t> ★ </a:t>
            </a:r>
            <a:r>
              <a:rPr lang="zh-CN" altLang="en-US" b="1" dirty="0">
                <a:solidFill>
                  <a:srgbClr val="CC00CC"/>
                </a:solidFill>
                <a:latin typeface="黑体" panose="02010609060101010101" pitchFamily="2" charset="-122"/>
                <a:ea typeface="黑体" panose="02010609060101010101" pitchFamily="2" charset="-122"/>
              </a:rPr>
              <a:t>每个数字都要乘以基数的幂次，该幂次由每个数　　字所在的位置决定。</a:t>
            </a:r>
            <a:r>
              <a:rPr lang="zh-CN" altLang="en-US" b="1" dirty="0">
                <a:latin typeface="黑体" panose="02010609060101010101" pitchFamily="2" charset="-122"/>
                <a:ea typeface="黑体" panose="02010609060101010101" pitchFamily="2" charset="-122"/>
              </a:rPr>
              <a:t> 　</a:t>
            </a:r>
          </a:p>
          <a:p>
            <a:pPr algn="just"/>
            <a:r>
              <a:rPr lang="zh-CN" altLang="en-US" b="1" dirty="0">
                <a:latin typeface="黑体" panose="02010609060101010101" pitchFamily="2" charset="-122"/>
                <a:ea typeface="宋体" panose="02010600030101010101" pitchFamily="2" charset="-122"/>
              </a:rPr>
              <a:t> </a:t>
            </a:r>
          </a:p>
          <a:p>
            <a:pPr algn="just"/>
            <a:endParaRPr lang="zh-CN" altLang="en-US" b="1" dirty="0">
              <a:latin typeface="黑体" panose="02010609060101010101" pitchFamily="2" charset="-122"/>
              <a:ea typeface="黑体" panose="02010609060101010101" pitchFamily="2" charset="-122"/>
            </a:endParaRPr>
          </a:p>
        </p:txBody>
      </p:sp>
    </p:spTree>
  </p:cSld>
  <p:clrMapOvr>
    <a:masterClrMapping/>
  </p:clrMapOvr>
  <p:transition spd="med">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矩形 670721"/>
          <p:cNvSpPr/>
          <p:nvPr/>
        </p:nvSpPr>
        <p:spPr>
          <a:xfrm>
            <a:off x="1371600" y="414338"/>
            <a:ext cx="7391400" cy="6443662"/>
          </a:xfrm>
          <a:prstGeom prst="rect">
            <a:avLst/>
          </a:prstGeom>
          <a:noFill/>
          <a:ln w="9525">
            <a:noFill/>
          </a:ln>
        </p:spPr>
        <p:txBody>
          <a:bodyPr tIns="25392" bIns="25392">
            <a:spAutoFit/>
          </a:bodyPr>
          <a:lstStyle/>
          <a:p>
            <a:pPr algn="just"/>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一般地，对于</a:t>
            </a:r>
            <a:r>
              <a:rPr lang="en-US" altLang="zh-CN" b="1">
                <a:latin typeface="黑体" panose="02010609060101010101" pitchFamily="2" charset="-122"/>
                <a:ea typeface="黑体" panose="02010609060101010101" pitchFamily="2" charset="-122"/>
              </a:rPr>
              <a:t>R</a:t>
            </a:r>
            <a:r>
              <a:rPr lang="zh-CN" altLang="en-US" b="1" dirty="0">
                <a:latin typeface="黑体" panose="02010609060101010101" pitchFamily="2" charset="-122"/>
                <a:ea typeface="黑体" panose="02010609060101010101" pitchFamily="2" charset="-122"/>
              </a:rPr>
              <a:t>进制而言，其基数为</a:t>
            </a:r>
            <a:r>
              <a:rPr lang="en-US" altLang="zh-CN" b="1">
                <a:latin typeface="黑体" panose="02010609060101010101" pitchFamily="2" charset="-122"/>
                <a:ea typeface="黑体" panose="02010609060101010101" pitchFamily="2" charset="-122"/>
              </a:rPr>
              <a:t>R，</a:t>
            </a:r>
            <a:r>
              <a:rPr lang="zh-CN" altLang="en-US" b="1" dirty="0">
                <a:latin typeface="黑体" panose="02010609060101010101" pitchFamily="2" charset="-122"/>
                <a:ea typeface="黑体" panose="02010609060101010101" pitchFamily="2" charset="-122"/>
              </a:rPr>
              <a:t>使用</a:t>
            </a:r>
            <a:r>
              <a:rPr lang="en-US" altLang="zh-CN" b="1">
                <a:latin typeface="黑体" panose="02010609060101010101" pitchFamily="2" charset="-122"/>
                <a:ea typeface="黑体" panose="02010609060101010101" pitchFamily="2" charset="-122"/>
              </a:rPr>
              <a:t>R</a:t>
            </a:r>
            <a:r>
              <a:rPr lang="zh-CN" altLang="en-US" b="1" dirty="0">
                <a:latin typeface="黑体" panose="02010609060101010101" pitchFamily="2" charset="-122"/>
                <a:ea typeface="黑体" panose="02010609060101010101" pitchFamily="2" charset="-122"/>
              </a:rPr>
              <a:t>个数字表示数值，其中最大的数字为</a:t>
            </a:r>
            <a:r>
              <a:rPr lang="en-US" altLang="zh-CN" b="1">
                <a:latin typeface="黑体" panose="02010609060101010101" pitchFamily="2" charset="-122"/>
                <a:ea typeface="黑体" panose="02010609060101010101" pitchFamily="2" charset="-122"/>
              </a:rPr>
              <a:t>R-1，</a:t>
            </a:r>
            <a:r>
              <a:rPr lang="zh-CN" altLang="en-US" b="1" dirty="0">
                <a:latin typeface="黑体" panose="02010609060101010101" pitchFamily="2" charset="-122"/>
                <a:ea typeface="黑体" panose="02010609060101010101" pitchFamily="2" charset="-122"/>
              </a:rPr>
              <a:t>任何一个</a:t>
            </a:r>
            <a:r>
              <a:rPr lang="en-US" altLang="zh-CN" b="1">
                <a:latin typeface="黑体" panose="02010609060101010101" pitchFamily="2" charset="-122"/>
                <a:ea typeface="黑体" panose="02010609060101010101" pitchFamily="2" charset="-122"/>
              </a:rPr>
              <a:t>R</a:t>
            </a:r>
            <a:r>
              <a:rPr lang="zh-CN" altLang="en-US" b="1" dirty="0">
                <a:latin typeface="黑体" panose="02010609060101010101" pitchFamily="2" charset="-122"/>
                <a:ea typeface="黑体" panose="02010609060101010101" pitchFamily="2" charset="-122"/>
              </a:rPr>
              <a:t>进制数</a:t>
            </a:r>
            <a:r>
              <a:rPr lang="en-US" altLang="zh-CN" b="1">
                <a:latin typeface="黑体" panose="02010609060101010101" pitchFamily="2" charset="-122"/>
                <a:ea typeface="黑体" panose="02010609060101010101" pitchFamily="2" charset="-122"/>
              </a:rPr>
              <a:t>N：</a:t>
            </a:r>
          </a:p>
          <a:p>
            <a:pPr algn="just"/>
            <a:r>
              <a:rPr lang="en-US" altLang="zh-CN" b="1">
                <a:latin typeface="黑体" panose="02010609060101010101" pitchFamily="2" charset="-122"/>
                <a:ea typeface="黑体" panose="02010609060101010101" pitchFamily="2" charset="-122"/>
              </a:rPr>
              <a:t>　  N = a</a:t>
            </a:r>
            <a:r>
              <a:rPr lang="en-US" altLang="zh-CN" b="1" baseline="-30000">
                <a:latin typeface="黑体" panose="02010609060101010101" pitchFamily="2" charset="-122"/>
                <a:ea typeface="黑体" panose="02010609060101010101" pitchFamily="2" charset="-122"/>
              </a:rPr>
              <a:t>n </a:t>
            </a:r>
            <a:r>
              <a:rPr lang="en-US" altLang="zh-CN" b="1">
                <a:latin typeface="黑体" panose="02010609060101010101" pitchFamily="2" charset="-122"/>
                <a:ea typeface="黑体" panose="02010609060101010101" pitchFamily="2" charset="-122"/>
              </a:rPr>
              <a:t>a</a:t>
            </a:r>
            <a:r>
              <a:rPr lang="en-US" altLang="zh-CN" b="1" baseline="-30000">
                <a:latin typeface="黑体" panose="02010609060101010101" pitchFamily="2" charset="-122"/>
                <a:ea typeface="黑体" panose="02010609060101010101" pitchFamily="2" charset="-122"/>
              </a:rPr>
              <a:t>n-1 </a:t>
            </a:r>
            <a:r>
              <a:rPr lang="en-US" altLang="zh-CN" b="1">
                <a:latin typeface="Times New Roman" panose="02020603050405020304" charset="0"/>
                <a:ea typeface="黑体" panose="02010609060101010101" pitchFamily="2" charset="-122"/>
              </a:rPr>
              <a:t>…</a:t>
            </a:r>
            <a:r>
              <a:rPr lang="en-US" altLang="zh-CN" b="1">
                <a:latin typeface="黑体" panose="02010609060101010101" pitchFamily="2" charset="-122"/>
                <a:ea typeface="黑体" panose="02010609060101010101" pitchFamily="2" charset="-122"/>
              </a:rPr>
              <a:t>.. a</a:t>
            </a:r>
            <a:r>
              <a:rPr lang="en-US" altLang="zh-CN" b="1" baseline="-30000">
                <a:latin typeface="黑体" panose="02010609060101010101" pitchFamily="2" charset="-122"/>
                <a:ea typeface="黑体" panose="02010609060101010101" pitchFamily="2" charset="-122"/>
              </a:rPr>
              <a:t>1 </a:t>
            </a:r>
            <a:r>
              <a:rPr lang="en-US" altLang="zh-CN" b="1">
                <a:latin typeface="黑体" panose="02010609060101010101" pitchFamily="2" charset="-122"/>
                <a:ea typeface="黑体" panose="02010609060101010101" pitchFamily="2" charset="-122"/>
              </a:rPr>
              <a:t>a</a:t>
            </a:r>
            <a:r>
              <a:rPr lang="en-US" altLang="zh-CN" b="1" baseline="-30000">
                <a:latin typeface="黑体" panose="02010609060101010101" pitchFamily="2" charset="-122"/>
                <a:ea typeface="黑体" panose="02010609060101010101" pitchFamily="2" charset="-122"/>
              </a:rPr>
              <a:t>0 </a:t>
            </a:r>
            <a:r>
              <a:rPr lang="en-US" altLang="zh-CN" b="1" baseline="-30000">
                <a:latin typeface="Times New Roman" panose="02020603050405020304" charset="0"/>
                <a:ea typeface="黑体" panose="02010609060101010101" pitchFamily="2" charset="-122"/>
              </a:rPr>
              <a:t>·</a:t>
            </a:r>
            <a:r>
              <a:rPr lang="en-US" altLang="zh-CN" b="1" baseline="-30000">
                <a:latin typeface="黑体" panose="02010609060101010101" pitchFamily="2" charset="-122"/>
                <a:ea typeface="黑体" panose="02010609060101010101" pitchFamily="2" charset="-122"/>
              </a:rPr>
              <a:t> </a:t>
            </a:r>
            <a:r>
              <a:rPr lang="en-US" altLang="zh-CN" b="1">
                <a:latin typeface="黑体" panose="02010609060101010101" pitchFamily="2" charset="-122"/>
                <a:ea typeface="黑体" panose="02010609060101010101" pitchFamily="2" charset="-122"/>
              </a:rPr>
              <a:t>a</a:t>
            </a:r>
            <a:r>
              <a:rPr lang="en-US" altLang="zh-CN" b="1" baseline="-30000">
                <a:latin typeface="黑体" panose="02010609060101010101" pitchFamily="2" charset="-122"/>
                <a:ea typeface="黑体" panose="02010609060101010101" pitchFamily="2" charset="-122"/>
              </a:rPr>
              <a:t>-1</a:t>
            </a:r>
            <a:r>
              <a:rPr lang="en-US" altLang="zh-CN" b="1">
                <a:latin typeface="Times New Roman" panose="02020603050405020304" charset="0"/>
                <a:ea typeface="黑体" panose="02010609060101010101" pitchFamily="2" charset="-122"/>
              </a:rPr>
              <a:t>……</a:t>
            </a:r>
            <a:r>
              <a:rPr lang="en-US" altLang="zh-CN" b="1">
                <a:latin typeface="黑体" panose="02010609060101010101" pitchFamily="2" charset="-122"/>
                <a:ea typeface="黑体" panose="02010609060101010101" pitchFamily="2" charset="-122"/>
              </a:rPr>
              <a:t>a</a:t>
            </a:r>
            <a:r>
              <a:rPr lang="en-US" altLang="zh-CN" b="1" baseline="-30000">
                <a:latin typeface="黑体" panose="02010609060101010101" pitchFamily="2" charset="-122"/>
                <a:ea typeface="黑体" panose="02010609060101010101" pitchFamily="2" charset="-122"/>
              </a:rPr>
              <a:t>-m</a:t>
            </a:r>
            <a:r>
              <a:rPr lang="en-US" altLang="zh-CN" b="1">
                <a:latin typeface="黑体" panose="02010609060101010101" pitchFamily="2" charset="-122"/>
                <a:ea typeface="黑体" panose="02010609060101010101" pitchFamily="2" charset="-122"/>
              </a:rPr>
              <a:t> </a:t>
            </a:r>
          </a:p>
          <a:p>
            <a:pPr algn="just"/>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均可表示为如下按权展开式形式：  </a:t>
            </a:r>
          </a:p>
          <a:p>
            <a:pPr algn="just"/>
            <a:r>
              <a:rPr lang="en-US" altLang="zh-CN" sz="2800" b="1">
                <a:solidFill>
                  <a:srgbClr val="A50021"/>
                </a:solidFill>
                <a:latin typeface="黑体" panose="02010609060101010101" pitchFamily="2" charset="-122"/>
                <a:ea typeface="黑体" panose="02010609060101010101" pitchFamily="2" charset="-122"/>
              </a:rPr>
              <a:t> N = a</a:t>
            </a:r>
            <a:r>
              <a:rPr lang="en-US" altLang="zh-CN" sz="2800" b="1" baseline="-30000">
                <a:solidFill>
                  <a:srgbClr val="A50021"/>
                </a:solidFill>
                <a:latin typeface="黑体" panose="02010609060101010101" pitchFamily="2" charset="-122"/>
                <a:ea typeface="黑体" panose="02010609060101010101" pitchFamily="2" charset="-122"/>
              </a:rPr>
              <a:t>n </a:t>
            </a:r>
            <a:r>
              <a:rPr lang="en-US" altLang="zh-CN" sz="2800" b="1">
                <a:solidFill>
                  <a:srgbClr val="A50021"/>
                </a:solidFill>
                <a:latin typeface="黑体" panose="02010609060101010101" pitchFamily="2" charset="-122"/>
                <a:ea typeface="黑体" panose="02010609060101010101" pitchFamily="2" charset="-122"/>
              </a:rPr>
              <a:t>a</a:t>
            </a:r>
            <a:r>
              <a:rPr lang="en-US" altLang="zh-CN" sz="2800" b="1" baseline="-30000">
                <a:solidFill>
                  <a:srgbClr val="A50021"/>
                </a:solidFill>
                <a:latin typeface="黑体" panose="02010609060101010101" pitchFamily="2" charset="-122"/>
                <a:ea typeface="黑体" panose="02010609060101010101" pitchFamily="2" charset="-122"/>
              </a:rPr>
              <a:t>n-1 </a:t>
            </a:r>
            <a:r>
              <a:rPr lang="en-US" altLang="zh-CN" sz="2800" b="1">
                <a:solidFill>
                  <a:srgbClr val="A50021"/>
                </a:solidFill>
                <a:latin typeface="Times New Roman" panose="02020603050405020304" charset="0"/>
                <a:ea typeface="黑体" panose="02010609060101010101" pitchFamily="2" charset="-122"/>
              </a:rPr>
              <a:t>…</a:t>
            </a:r>
            <a:r>
              <a:rPr lang="en-US" altLang="zh-CN" sz="2800" b="1">
                <a:solidFill>
                  <a:srgbClr val="A50021"/>
                </a:solidFill>
                <a:latin typeface="黑体" panose="02010609060101010101" pitchFamily="2" charset="-122"/>
                <a:ea typeface="黑体" panose="02010609060101010101" pitchFamily="2" charset="-122"/>
              </a:rPr>
              <a:t>.. a</a:t>
            </a:r>
            <a:r>
              <a:rPr lang="en-US" altLang="zh-CN" sz="2800" b="1" baseline="-30000">
                <a:solidFill>
                  <a:srgbClr val="A50021"/>
                </a:solidFill>
                <a:latin typeface="黑体" panose="02010609060101010101" pitchFamily="2" charset="-122"/>
                <a:ea typeface="黑体" panose="02010609060101010101" pitchFamily="2" charset="-122"/>
              </a:rPr>
              <a:t>1 </a:t>
            </a:r>
            <a:r>
              <a:rPr lang="en-US" altLang="zh-CN" sz="2800" b="1">
                <a:solidFill>
                  <a:srgbClr val="A50021"/>
                </a:solidFill>
                <a:latin typeface="黑体" panose="02010609060101010101" pitchFamily="2" charset="-122"/>
                <a:ea typeface="黑体" panose="02010609060101010101" pitchFamily="2" charset="-122"/>
              </a:rPr>
              <a:t>a</a:t>
            </a:r>
            <a:r>
              <a:rPr lang="en-US" altLang="zh-CN" sz="2800" b="1" baseline="-30000">
                <a:solidFill>
                  <a:srgbClr val="A50021"/>
                </a:solidFill>
                <a:latin typeface="黑体" panose="02010609060101010101" pitchFamily="2" charset="-122"/>
                <a:ea typeface="黑体" panose="02010609060101010101" pitchFamily="2" charset="-122"/>
              </a:rPr>
              <a:t>0 </a:t>
            </a:r>
            <a:r>
              <a:rPr lang="en-US" altLang="zh-CN" sz="2800" b="1" baseline="-30000">
                <a:solidFill>
                  <a:srgbClr val="A50021"/>
                </a:solidFill>
                <a:latin typeface="Times New Roman" panose="02020603050405020304" charset="0"/>
                <a:ea typeface="黑体" panose="02010609060101010101" pitchFamily="2" charset="-122"/>
              </a:rPr>
              <a:t>·</a:t>
            </a:r>
            <a:r>
              <a:rPr lang="en-US" altLang="zh-CN" sz="2800" b="1" baseline="-30000">
                <a:solidFill>
                  <a:srgbClr val="A50021"/>
                </a:solidFill>
                <a:latin typeface="黑体" panose="02010609060101010101" pitchFamily="2" charset="-122"/>
                <a:ea typeface="黑体" panose="02010609060101010101" pitchFamily="2" charset="-122"/>
              </a:rPr>
              <a:t> </a:t>
            </a:r>
            <a:r>
              <a:rPr lang="en-US" altLang="zh-CN" sz="2800" b="1">
                <a:solidFill>
                  <a:srgbClr val="A50021"/>
                </a:solidFill>
                <a:latin typeface="黑体" panose="02010609060101010101" pitchFamily="2" charset="-122"/>
                <a:ea typeface="黑体" panose="02010609060101010101" pitchFamily="2" charset="-122"/>
              </a:rPr>
              <a:t>a</a:t>
            </a:r>
            <a:r>
              <a:rPr lang="en-US" altLang="zh-CN" sz="2800" b="1" baseline="-30000">
                <a:solidFill>
                  <a:srgbClr val="A50021"/>
                </a:solidFill>
                <a:latin typeface="黑体" panose="02010609060101010101" pitchFamily="2" charset="-122"/>
                <a:ea typeface="黑体" panose="02010609060101010101" pitchFamily="2" charset="-122"/>
              </a:rPr>
              <a:t>-1</a:t>
            </a:r>
            <a:r>
              <a:rPr lang="en-US" altLang="zh-CN" sz="2800" b="1">
                <a:solidFill>
                  <a:srgbClr val="A50021"/>
                </a:solidFill>
                <a:latin typeface="Times New Roman" panose="02020603050405020304" charset="0"/>
                <a:ea typeface="黑体" panose="02010609060101010101" pitchFamily="2" charset="-122"/>
              </a:rPr>
              <a:t>……</a:t>
            </a:r>
            <a:r>
              <a:rPr lang="en-US" altLang="zh-CN" sz="2800" b="1">
                <a:solidFill>
                  <a:srgbClr val="A50021"/>
                </a:solidFill>
                <a:latin typeface="黑体" panose="02010609060101010101" pitchFamily="2" charset="-122"/>
                <a:ea typeface="黑体" panose="02010609060101010101" pitchFamily="2" charset="-122"/>
              </a:rPr>
              <a:t>a</a:t>
            </a:r>
            <a:r>
              <a:rPr lang="en-US" altLang="zh-CN" sz="2800" b="1" baseline="-30000">
                <a:solidFill>
                  <a:srgbClr val="A50021"/>
                </a:solidFill>
                <a:latin typeface="黑体" panose="02010609060101010101" pitchFamily="2" charset="-122"/>
                <a:ea typeface="黑体" panose="02010609060101010101" pitchFamily="2" charset="-122"/>
              </a:rPr>
              <a:t>-m</a:t>
            </a:r>
            <a:endParaRPr lang="en-US" altLang="zh-CN" sz="2800" b="1">
              <a:solidFill>
                <a:srgbClr val="A50021"/>
              </a:solidFill>
              <a:latin typeface="黑体" panose="02010609060101010101" pitchFamily="2" charset="-122"/>
              <a:ea typeface="黑体" panose="02010609060101010101" pitchFamily="2" charset="-122"/>
            </a:endParaRPr>
          </a:p>
          <a:p>
            <a:pPr algn="just"/>
            <a:r>
              <a:rPr lang="en-US" altLang="zh-CN" sz="2800" b="1" baseline="-30000">
                <a:solidFill>
                  <a:srgbClr val="A50021"/>
                </a:solidFill>
                <a:latin typeface="黑体" panose="02010609060101010101" pitchFamily="2" charset="-122"/>
                <a:ea typeface="黑体" panose="02010609060101010101" pitchFamily="2" charset="-122"/>
              </a:rPr>
              <a:t>    </a:t>
            </a:r>
            <a:r>
              <a:rPr lang="en-US" altLang="zh-CN" sz="2800" b="1">
                <a:solidFill>
                  <a:srgbClr val="A50021"/>
                </a:solidFill>
                <a:latin typeface="黑体" panose="02010609060101010101" pitchFamily="2" charset="-122"/>
                <a:ea typeface="黑体" panose="02010609060101010101" pitchFamily="2" charset="-122"/>
              </a:rPr>
              <a:t>= a</a:t>
            </a:r>
            <a:r>
              <a:rPr lang="en-US" altLang="zh-CN" sz="2800" b="1" baseline="-30000">
                <a:solidFill>
                  <a:srgbClr val="A50021"/>
                </a:solidFill>
                <a:latin typeface="黑体" panose="02010609060101010101" pitchFamily="2" charset="-122"/>
                <a:ea typeface="黑体" panose="02010609060101010101" pitchFamily="2" charset="-122"/>
              </a:rPr>
              <a:t>n × </a:t>
            </a:r>
            <a:r>
              <a:rPr lang="en-US" altLang="zh-CN" sz="2800" b="1" err="1">
                <a:solidFill>
                  <a:srgbClr val="A50021"/>
                </a:solidFill>
                <a:latin typeface="黑体" panose="02010609060101010101" pitchFamily="2" charset="-122"/>
                <a:ea typeface="黑体" panose="02010609060101010101" pitchFamily="2" charset="-122"/>
              </a:rPr>
              <a:t>R</a:t>
            </a:r>
            <a:r>
              <a:rPr lang="en-US" altLang="zh-CN" sz="2800" b="1" baseline="30000" err="1">
                <a:solidFill>
                  <a:srgbClr val="A50021"/>
                </a:solidFill>
                <a:latin typeface="黑体" panose="02010609060101010101" pitchFamily="2" charset="-122"/>
                <a:ea typeface="黑体" panose="02010609060101010101" pitchFamily="2" charset="-122"/>
              </a:rPr>
              <a:t>n</a:t>
            </a:r>
            <a:r>
              <a:rPr lang="en-US" altLang="zh-CN" sz="2800" b="1">
                <a:solidFill>
                  <a:srgbClr val="A50021"/>
                </a:solidFill>
                <a:latin typeface="黑体" panose="02010609060101010101" pitchFamily="2" charset="-122"/>
                <a:ea typeface="黑体" panose="02010609060101010101" pitchFamily="2" charset="-122"/>
              </a:rPr>
              <a:t> +</a:t>
            </a:r>
            <a:r>
              <a:rPr lang="en-US" altLang="zh-CN" sz="2800" b="1" baseline="-30000">
                <a:solidFill>
                  <a:srgbClr val="A50021"/>
                </a:solidFill>
                <a:latin typeface="黑体" panose="02010609060101010101" pitchFamily="2" charset="-122"/>
                <a:ea typeface="黑体" panose="02010609060101010101" pitchFamily="2" charset="-122"/>
              </a:rPr>
              <a:t> </a:t>
            </a:r>
            <a:r>
              <a:rPr lang="en-US" altLang="zh-CN" sz="2800" b="1">
                <a:solidFill>
                  <a:srgbClr val="A50021"/>
                </a:solidFill>
                <a:latin typeface="黑体" panose="02010609060101010101" pitchFamily="2" charset="-122"/>
                <a:ea typeface="黑体" panose="02010609060101010101" pitchFamily="2" charset="-122"/>
              </a:rPr>
              <a:t>a</a:t>
            </a:r>
            <a:r>
              <a:rPr lang="en-US" altLang="zh-CN" sz="2800" b="1" baseline="-30000">
                <a:solidFill>
                  <a:srgbClr val="A50021"/>
                </a:solidFill>
                <a:latin typeface="黑体" panose="02010609060101010101" pitchFamily="2" charset="-122"/>
                <a:ea typeface="黑体" panose="02010609060101010101" pitchFamily="2" charset="-122"/>
              </a:rPr>
              <a:t>n-1 × </a:t>
            </a:r>
            <a:r>
              <a:rPr lang="en-US" altLang="zh-CN" sz="2800" b="1" err="1">
                <a:solidFill>
                  <a:srgbClr val="A50021"/>
                </a:solidFill>
                <a:latin typeface="黑体" panose="02010609060101010101" pitchFamily="2" charset="-122"/>
                <a:ea typeface="黑体" panose="02010609060101010101" pitchFamily="2" charset="-122"/>
              </a:rPr>
              <a:t>R</a:t>
            </a:r>
            <a:r>
              <a:rPr lang="en-US" altLang="zh-CN" sz="2800" b="1" baseline="30000" err="1">
                <a:solidFill>
                  <a:srgbClr val="A50021"/>
                </a:solidFill>
                <a:latin typeface="黑体" panose="02010609060101010101" pitchFamily="2" charset="-122"/>
                <a:ea typeface="黑体" panose="02010609060101010101" pitchFamily="2" charset="-122"/>
              </a:rPr>
              <a:t>n</a:t>
            </a:r>
            <a:r>
              <a:rPr lang="en-US" altLang="zh-CN" sz="2800" b="1" baseline="30000">
                <a:solidFill>
                  <a:srgbClr val="A50021"/>
                </a:solidFill>
                <a:latin typeface="黑体" panose="02010609060101010101" pitchFamily="2" charset="-122"/>
                <a:ea typeface="黑体" panose="02010609060101010101" pitchFamily="2" charset="-122"/>
              </a:rPr>
              <a:t>-1</a:t>
            </a:r>
            <a:r>
              <a:rPr lang="en-US" altLang="zh-CN" sz="2800" b="1">
                <a:solidFill>
                  <a:srgbClr val="A50021"/>
                </a:solidFill>
                <a:latin typeface="黑体" panose="02010609060101010101" pitchFamily="2" charset="-122"/>
                <a:ea typeface="黑体" panose="02010609060101010101" pitchFamily="2" charset="-122"/>
              </a:rPr>
              <a:t> +</a:t>
            </a:r>
            <a:r>
              <a:rPr lang="en-US" altLang="zh-CN" sz="2800" b="1">
                <a:solidFill>
                  <a:srgbClr val="A50021"/>
                </a:solidFill>
                <a:latin typeface="Times New Roman" panose="02020603050405020304" charset="0"/>
                <a:ea typeface="黑体" panose="02010609060101010101" pitchFamily="2" charset="-122"/>
              </a:rPr>
              <a:t>…</a:t>
            </a:r>
            <a:r>
              <a:rPr lang="en-US" altLang="zh-CN" sz="2800" b="1">
                <a:solidFill>
                  <a:srgbClr val="A50021"/>
                </a:solidFill>
                <a:latin typeface="黑体" panose="02010609060101010101" pitchFamily="2" charset="-122"/>
                <a:ea typeface="黑体" panose="02010609060101010101" pitchFamily="2" charset="-122"/>
              </a:rPr>
              <a:t>+ a</a:t>
            </a:r>
            <a:r>
              <a:rPr lang="en-US" altLang="zh-CN" sz="2800" b="1" baseline="-30000">
                <a:solidFill>
                  <a:srgbClr val="A50021"/>
                </a:solidFill>
                <a:latin typeface="黑体" panose="02010609060101010101" pitchFamily="2" charset="-122"/>
                <a:ea typeface="黑体" panose="02010609060101010101" pitchFamily="2" charset="-122"/>
              </a:rPr>
              <a:t>1 × </a:t>
            </a:r>
            <a:r>
              <a:rPr lang="en-US" altLang="zh-CN" sz="2800" b="1">
                <a:solidFill>
                  <a:srgbClr val="A50021"/>
                </a:solidFill>
                <a:latin typeface="黑体" panose="02010609060101010101" pitchFamily="2" charset="-122"/>
                <a:ea typeface="黑体" panose="02010609060101010101" pitchFamily="2" charset="-122"/>
              </a:rPr>
              <a:t>R</a:t>
            </a:r>
            <a:r>
              <a:rPr lang="en-US" altLang="zh-CN" sz="2800" b="1" baseline="30000">
                <a:solidFill>
                  <a:srgbClr val="A50021"/>
                </a:solidFill>
                <a:latin typeface="黑体" panose="02010609060101010101" pitchFamily="2" charset="-122"/>
                <a:ea typeface="黑体" panose="02010609060101010101" pitchFamily="2" charset="-122"/>
              </a:rPr>
              <a:t>1</a:t>
            </a:r>
            <a:r>
              <a:rPr lang="en-US" altLang="zh-CN" sz="2800" b="1">
                <a:solidFill>
                  <a:srgbClr val="A50021"/>
                </a:solidFill>
                <a:latin typeface="黑体" panose="02010609060101010101" pitchFamily="2" charset="-122"/>
                <a:ea typeface="黑体" panose="02010609060101010101" pitchFamily="2" charset="-122"/>
              </a:rPr>
              <a:t> +</a:t>
            </a:r>
            <a:r>
              <a:rPr lang="en-US" altLang="zh-CN" sz="2800" b="1" baseline="-30000">
                <a:solidFill>
                  <a:srgbClr val="A50021"/>
                </a:solidFill>
                <a:latin typeface="黑体" panose="02010609060101010101" pitchFamily="2" charset="-122"/>
                <a:ea typeface="黑体" panose="02010609060101010101" pitchFamily="2" charset="-122"/>
              </a:rPr>
              <a:t> </a:t>
            </a:r>
          </a:p>
          <a:p>
            <a:pPr algn="just"/>
            <a:r>
              <a:rPr lang="en-US" altLang="zh-CN" sz="2800" b="1" baseline="-30000">
                <a:solidFill>
                  <a:srgbClr val="A50021"/>
                </a:solidFill>
                <a:latin typeface="黑体" panose="02010609060101010101" pitchFamily="2" charset="-122"/>
                <a:ea typeface="黑体" panose="02010609060101010101" pitchFamily="2" charset="-122"/>
              </a:rPr>
              <a:t>       </a:t>
            </a:r>
            <a:r>
              <a:rPr lang="en-US" altLang="zh-CN" sz="2800" b="1">
                <a:solidFill>
                  <a:srgbClr val="A50021"/>
                </a:solidFill>
                <a:latin typeface="黑体" panose="02010609060101010101" pitchFamily="2" charset="-122"/>
                <a:ea typeface="黑体" panose="02010609060101010101" pitchFamily="2" charset="-122"/>
              </a:rPr>
              <a:t>a</a:t>
            </a:r>
            <a:r>
              <a:rPr lang="en-US" altLang="zh-CN" sz="2800" b="1" baseline="-30000">
                <a:solidFill>
                  <a:srgbClr val="A50021"/>
                </a:solidFill>
                <a:latin typeface="黑体" panose="02010609060101010101" pitchFamily="2" charset="-122"/>
                <a:ea typeface="黑体" panose="02010609060101010101" pitchFamily="2" charset="-122"/>
              </a:rPr>
              <a:t>0 × </a:t>
            </a:r>
            <a:r>
              <a:rPr lang="en-US" altLang="zh-CN" sz="2800" b="1">
                <a:solidFill>
                  <a:srgbClr val="A50021"/>
                </a:solidFill>
                <a:latin typeface="黑体" panose="02010609060101010101" pitchFamily="2" charset="-122"/>
                <a:ea typeface="黑体" panose="02010609060101010101" pitchFamily="2" charset="-122"/>
              </a:rPr>
              <a:t>R</a:t>
            </a:r>
            <a:r>
              <a:rPr lang="en-US" altLang="zh-CN" sz="2800" b="1" baseline="30000">
                <a:solidFill>
                  <a:srgbClr val="A50021"/>
                </a:solidFill>
                <a:latin typeface="黑体" panose="02010609060101010101" pitchFamily="2" charset="-122"/>
                <a:ea typeface="黑体" panose="02010609060101010101" pitchFamily="2" charset="-122"/>
              </a:rPr>
              <a:t>0 </a:t>
            </a:r>
            <a:r>
              <a:rPr lang="en-US" altLang="zh-CN" sz="2800" b="1">
                <a:solidFill>
                  <a:srgbClr val="A50021"/>
                </a:solidFill>
                <a:latin typeface="黑体" panose="02010609060101010101" pitchFamily="2" charset="-122"/>
                <a:ea typeface="黑体" panose="02010609060101010101" pitchFamily="2" charset="-122"/>
              </a:rPr>
              <a:t>+</a:t>
            </a:r>
            <a:r>
              <a:rPr lang="en-US" altLang="zh-CN" sz="2800" b="1" baseline="-30000">
                <a:solidFill>
                  <a:srgbClr val="A50021"/>
                </a:solidFill>
                <a:latin typeface="黑体" panose="02010609060101010101" pitchFamily="2" charset="-122"/>
                <a:ea typeface="黑体" panose="02010609060101010101" pitchFamily="2" charset="-122"/>
              </a:rPr>
              <a:t> </a:t>
            </a:r>
            <a:r>
              <a:rPr lang="en-US" altLang="zh-CN" sz="2800" b="1">
                <a:solidFill>
                  <a:srgbClr val="A50021"/>
                </a:solidFill>
                <a:latin typeface="黑体" panose="02010609060101010101" pitchFamily="2" charset="-122"/>
                <a:ea typeface="黑体" panose="02010609060101010101" pitchFamily="2" charset="-122"/>
              </a:rPr>
              <a:t>a</a:t>
            </a:r>
            <a:r>
              <a:rPr lang="en-US" altLang="zh-CN" sz="2800" b="1" baseline="-30000">
                <a:solidFill>
                  <a:srgbClr val="A50021"/>
                </a:solidFill>
                <a:latin typeface="黑体" panose="02010609060101010101" pitchFamily="2" charset="-122"/>
                <a:ea typeface="黑体" panose="02010609060101010101" pitchFamily="2" charset="-122"/>
              </a:rPr>
              <a:t>-1 × </a:t>
            </a:r>
            <a:r>
              <a:rPr lang="en-US" altLang="zh-CN" sz="2800" b="1">
                <a:solidFill>
                  <a:srgbClr val="A50021"/>
                </a:solidFill>
                <a:latin typeface="黑体" panose="02010609060101010101" pitchFamily="2" charset="-122"/>
                <a:ea typeface="黑体" panose="02010609060101010101" pitchFamily="2" charset="-122"/>
              </a:rPr>
              <a:t>R</a:t>
            </a:r>
            <a:r>
              <a:rPr lang="en-US" altLang="zh-CN" sz="2800" b="1" baseline="30000">
                <a:solidFill>
                  <a:srgbClr val="A50021"/>
                </a:solidFill>
                <a:latin typeface="黑体" panose="02010609060101010101" pitchFamily="2" charset="-122"/>
                <a:ea typeface="黑体" panose="02010609060101010101" pitchFamily="2" charset="-122"/>
              </a:rPr>
              <a:t>-1</a:t>
            </a:r>
            <a:r>
              <a:rPr lang="en-US" altLang="zh-CN" sz="2800" b="1">
                <a:solidFill>
                  <a:srgbClr val="A50021"/>
                </a:solidFill>
                <a:latin typeface="黑体" panose="02010609060101010101" pitchFamily="2" charset="-122"/>
                <a:ea typeface="黑体" panose="02010609060101010101" pitchFamily="2" charset="-122"/>
              </a:rPr>
              <a:t> +</a:t>
            </a:r>
            <a:r>
              <a:rPr lang="en-US" altLang="zh-CN" sz="2800" b="1">
                <a:solidFill>
                  <a:srgbClr val="A50021"/>
                </a:solidFill>
                <a:latin typeface="Times New Roman" panose="02020603050405020304" charset="0"/>
                <a:ea typeface="黑体" panose="02010609060101010101" pitchFamily="2" charset="-122"/>
              </a:rPr>
              <a:t>……</a:t>
            </a:r>
            <a:r>
              <a:rPr lang="en-US" altLang="zh-CN" sz="2800" b="1">
                <a:solidFill>
                  <a:srgbClr val="A50021"/>
                </a:solidFill>
                <a:latin typeface="黑体" panose="02010609060101010101" pitchFamily="2" charset="-122"/>
                <a:ea typeface="黑体" panose="02010609060101010101" pitchFamily="2" charset="-122"/>
              </a:rPr>
              <a:t>+ a</a:t>
            </a:r>
            <a:r>
              <a:rPr lang="en-US" altLang="zh-CN" sz="2800" b="1" baseline="-30000">
                <a:solidFill>
                  <a:srgbClr val="A50021"/>
                </a:solidFill>
                <a:latin typeface="黑体" panose="02010609060101010101" pitchFamily="2" charset="-122"/>
                <a:ea typeface="黑体" panose="02010609060101010101" pitchFamily="2" charset="-122"/>
              </a:rPr>
              <a:t>-m × </a:t>
            </a:r>
            <a:r>
              <a:rPr lang="en-US" altLang="zh-CN" sz="2800" b="1">
                <a:solidFill>
                  <a:srgbClr val="A50021"/>
                </a:solidFill>
                <a:latin typeface="黑体" panose="02010609060101010101" pitchFamily="2" charset="-122"/>
                <a:ea typeface="黑体" panose="02010609060101010101" pitchFamily="2" charset="-122"/>
              </a:rPr>
              <a:t>R</a:t>
            </a:r>
            <a:r>
              <a:rPr lang="en-US" altLang="zh-CN" sz="2800" b="1" baseline="30000">
                <a:solidFill>
                  <a:srgbClr val="A50021"/>
                </a:solidFill>
                <a:latin typeface="黑体" panose="02010609060101010101" pitchFamily="2" charset="-122"/>
                <a:ea typeface="黑体" panose="02010609060101010101" pitchFamily="2" charset="-122"/>
              </a:rPr>
              <a:t>-m</a:t>
            </a:r>
            <a:r>
              <a:rPr lang="en-US" altLang="zh-CN" b="1" baseline="30000">
                <a:latin typeface="黑体" panose="02010609060101010101" pitchFamily="2" charset="-122"/>
                <a:ea typeface="黑体" panose="02010609060101010101" pitchFamily="2" charset="-122"/>
              </a:rPr>
              <a:t> </a:t>
            </a:r>
            <a:r>
              <a:rPr lang="zh-CN" altLang="en-US" b="1">
                <a:latin typeface="黑体" panose="02010609060101010101" pitchFamily="2" charset="-122"/>
                <a:ea typeface="黑体" panose="02010609060101010101" pitchFamily="2" charset="-122"/>
              </a:rPr>
              <a:t>　</a:t>
            </a:r>
          </a:p>
          <a:p>
            <a:pPr algn="just"/>
            <a:r>
              <a:rPr lang="zh-CN" altLang="en-US" b="1">
                <a:latin typeface="黑体" panose="02010609060101010101" pitchFamily="2" charset="-122"/>
                <a:ea typeface="黑体" panose="02010609060101010101" pitchFamily="2" charset="-122"/>
              </a:rPr>
              <a:t> </a:t>
            </a:r>
          </a:p>
          <a:p>
            <a:pPr algn="just"/>
            <a:r>
              <a:rPr lang="zh-CN" altLang="en-US" b="1" dirty="0">
                <a:solidFill>
                  <a:srgbClr val="3333CC"/>
                </a:solidFill>
                <a:latin typeface="黑体" panose="02010609060101010101" pitchFamily="2" charset="-122"/>
                <a:ea typeface="黑体" panose="02010609060101010101" pitchFamily="2" charset="-122"/>
              </a:rPr>
              <a:t>（1）十进制（简记符为</a:t>
            </a:r>
            <a:r>
              <a:rPr lang="en-US" altLang="zh-CN" b="1">
                <a:solidFill>
                  <a:srgbClr val="3333CC"/>
                </a:solidFill>
                <a:latin typeface="黑体" panose="02010609060101010101" pitchFamily="2" charset="-122"/>
                <a:ea typeface="黑体" panose="02010609060101010101" pitchFamily="2" charset="-122"/>
              </a:rPr>
              <a:t>D）</a:t>
            </a:r>
            <a:r>
              <a:rPr lang="en-US" altLang="zh-CN" b="1">
                <a:latin typeface="黑体" panose="02010609060101010101" pitchFamily="2" charset="-122"/>
                <a:ea typeface="黑体" panose="02010609060101010101" pitchFamily="2" charset="-122"/>
              </a:rPr>
              <a:t> </a:t>
            </a:r>
          </a:p>
          <a:p>
            <a:pPr algn="just"/>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十进制用0，1，2，3，4，5，6，7，8，9十个数码表示数值，采用“逢十进一”计数原则。基数为10，位权为10</a:t>
            </a:r>
            <a:r>
              <a:rPr lang="zh-CN" altLang="en-US" b="1" baseline="30000" dirty="0">
                <a:latin typeface="黑体" panose="02010609060101010101" pitchFamily="2" charset="-122"/>
                <a:ea typeface="黑体" panose="02010609060101010101" pitchFamily="2" charset="-122"/>
              </a:rPr>
              <a:t> </a:t>
            </a:r>
            <a:r>
              <a:rPr lang="en-US" altLang="zh-CN" b="1" baseline="30000">
                <a:latin typeface="黑体" panose="02010609060101010101" pitchFamily="2" charset="-122"/>
                <a:ea typeface="黑体" panose="02010609060101010101" pitchFamily="2" charset="-122"/>
              </a:rPr>
              <a:t>i</a:t>
            </a:r>
            <a:r>
              <a:rPr lang="en-US" altLang="zh-CN" b="1">
                <a:latin typeface="黑体" panose="02010609060101010101" pitchFamily="2" charset="-122"/>
                <a:ea typeface="黑体" panose="02010609060101010101" pitchFamily="2" charset="-122"/>
              </a:rPr>
              <a:t>。</a:t>
            </a:r>
          </a:p>
          <a:p>
            <a:pPr algn="just"/>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例如，十进制数5246.376可表示成：</a:t>
            </a:r>
          </a:p>
          <a:p>
            <a:pPr algn="just"/>
            <a:r>
              <a:rPr lang="zh-CN" altLang="en-US" b="1" dirty="0">
                <a:latin typeface="黑体" panose="02010609060101010101" pitchFamily="2" charset="-122"/>
                <a:ea typeface="黑体" panose="02010609060101010101" pitchFamily="2" charset="-122"/>
              </a:rPr>
              <a:t>    5246.376 = 5×10</a:t>
            </a:r>
            <a:r>
              <a:rPr lang="zh-CN" altLang="en-US" b="1" baseline="30000" dirty="0">
                <a:latin typeface="黑体" panose="02010609060101010101" pitchFamily="2" charset="-122"/>
                <a:ea typeface="黑体" panose="02010609060101010101" pitchFamily="2" charset="-122"/>
              </a:rPr>
              <a:t>3</a:t>
            </a:r>
            <a:r>
              <a:rPr lang="zh-CN" altLang="en-US" b="1" dirty="0">
                <a:latin typeface="黑体" panose="02010609060101010101" pitchFamily="2" charset="-122"/>
                <a:ea typeface="黑体" panose="02010609060101010101" pitchFamily="2" charset="-122"/>
              </a:rPr>
              <a:t>+2×10</a:t>
            </a:r>
            <a:r>
              <a:rPr lang="zh-CN" altLang="en-US" b="1" baseline="30000" dirty="0">
                <a:latin typeface="黑体" panose="02010609060101010101" pitchFamily="2" charset="-122"/>
                <a:ea typeface="黑体" panose="02010609060101010101" pitchFamily="2" charset="-122"/>
              </a:rPr>
              <a:t>2</a:t>
            </a:r>
            <a:r>
              <a:rPr lang="zh-CN" altLang="en-US" b="1" dirty="0">
                <a:latin typeface="黑体" panose="02010609060101010101" pitchFamily="2" charset="-122"/>
                <a:ea typeface="黑体" panose="02010609060101010101" pitchFamily="2" charset="-122"/>
              </a:rPr>
              <a:t>+4×10</a:t>
            </a:r>
            <a:r>
              <a:rPr lang="zh-CN" altLang="en-US" b="1" baseline="30000" dirty="0">
                <a:latin typeface="黑体" panose="02010609060101010101" pitchFamily="2" charset="-122"/>
                <a:ea typeface="黑体" panose="02010609060101010101" pitchFamily="2" charset="-122"/>
              </a:rPr>
              <a:t>1</a:t>
            </a:r>
            <a:r>
              <a:rPr lang="zh-CN" altLang="en-US" b="1" dirty="0">
                <a:latin typeface="黑体" panose="02010609060101010101" pitchFamily="2" charset="-122"/>
                <a:ea typeface="黑体" panose="02010609060101010101" pitchFamily="2" charset="-122"/>
              </a:rPr>
              <a:t>+6×10</a:t>
            </a:r>
            <a:r>
              <a:rPr lang="zh-CN" altLang="en-US" b="1" baseline="30000" dirty="0">
                <a:latin typeface="黑体" panose="02010609060101010101" pitchFamily="2" charset="-122"/>
                <a:ea typeface="黑体" panose="02010609060101010101" pitchFamily="2" charset="-122"/>
              </a:rPr>
              <a:t>0</a:t>
            </a:r>
            <a:r>
              <a:rPr lang="zh-CN" altLang="en-US" b="1" dirty="0">
                <a:latin typeface="黑体" panose="02010609060101010101" pitchFamily="2" charset="-122"/>
                <a:ea typeface="黑体" panose="02010609060101010101" pitchFamily="2" charset="-122"/>
              </a:rPr>
              <a:t>+</a:t>
            </a:r>
          </a:p>
          <a:p>
            <a:pPr algn="just"/>
            <a:r>
              <a:rPr lang="zh-CN" altLang="en-US" b="1" dirty="0">
                <a:latin typeface="黑体" panose="02010609060101010101" pitchFamily="2" charset="-122"/>
                <a:ea typeface="黑体" panose="02010609060101010101" pitchFamily="2" charset="-122"/>
              </a:rPr>
              <a:t>               3×10</a:t>
            </a:r>
            <a:r>
              <a:rPr lang="zh-CN" altLang="en-US" b="1" baseline="30000" dirty="0">
                <a:latin typeface="黑体" panose="02010609060101010101" pitchFamily="2" charset="-122"/>
                <a:ea typeface="黑体" panose="02010609060101010101" pitchFamily="2" charset="-122"/>
              </a:rPr>
              <a:t>-1</a:t>
            </a:r>
            <a:r>
              <a:rPr lang="zh-CN" altLang="en-US" b="1" dirty="0">
                <a:latin typeface="黑体" panose="02010609060101010101" pitchFamily="2" charset="-122"/>
                <a:ea typeface="黑体" panose="02010609060101010101" pitchFamily="2" charset="-122"/>
              </a:rPr>
              <a:t>+7×10</a:t>
            </a:r>
            <a:r>
              <a:rPr lang="zh-CN" altLang="en-US" b="1" baseline="30000" dirty="0">
                <a:latin typeface="黑体" panose="02010609060101010101" pitchFamily="2" charset="-122"/>
                <a:ea typeface="黑体" panose="02010609060101010101" pitchFamily="2" charset="-122"/>
              </a:rPr>
              <a:t>-2</a:t>
            </a:r>
            <a:r>
              <a:rPr lang="zh-CN" altLang="en-US" b="1" dirty="0">
                <a:latin typeface="黑体" panose="02010609060101010101" pitchFamily="2" charset="-122"/>
                <a:ea typeface="黑体" panose="02010609060101010101" pitchFamily="2" charset="-122"/>
              </a:rPr>
              <a:t>+6×10</a:t>
            </a:r>
            <a:r>
              <a:rPr lang="zh-CN" altLang="en-US" b="1" baseline="30000" dirty="0">
                <a:latin typeface="黑体" panose="02010609060101010101" pitchFamily="2" charset="-122"/>
                <a:ea typeface="黑体" panose="02010609060101010101" pitchFamily="2" charset="-122"/>
              </a:rPr>
              <a:t>-3</a:t>
            </a:r>
            <a:r>
              <a:rPr lang="zh-CN" altLang="en-US" b="1" dirty="0">
                <a:latin typeface="黑体" panose="02010609060101010101" pitchFamily="2" charset="-122"/>
                <a:ea typeface="黑体" panose="02010609060101010101" pitchFamily="2" charset="-122"/>
              </a:rPr>
              <a:t> </a:t>
            </a:r>
          </a:p>
          <a:p>
            <a:pPr algn="just"/>
            <a:endParaRPr lang="zh-CN" altLang="en-US" b="1" dirty="0">
              <a:latin typeface="黑体" panose="02010609060101010101" pitchFamily="2" charset="-122"/>
              <a:ea typeface="黑体" panose="02010609060101010101" pitchFamily="2" charset="-122"/>
            </a:endParaRPr>
          </a:p>
        </p:txBody>
      </p:sp>
    </p:spTree>
  </p:cSld>
  <p:clrMapOvr>
    <a:masterClrMapping/>
  </p:clrMapOvr>
  <p:transition spd="med">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标题 573441"/>
          <p:cNvSpPr>
            <a:spLocks noGrp="1"/>
          </p:cNvSpPr>
          <p:nvPr>
            <p:ph type="title"/>
          </p:nvPr>
        </p:nvSpPr>
        <p:spPr>
          <a:xfrm>
            <a:off x="1295400" y="533400"/>
            <a:ext cx="7543800" cy="1143000"/>
          </a:xfrm>
          <a:ln/>
        </p:spPr>
        <p:txBody>
          <a:bodyPr lIns="92075" tIns="46038" rIns="92075" bIns="46038" anchor="ctr"/>
          <a:lstStyle/>
          <a:p>
            <a:r>
              <a:rPr lang="zh-CN" altLang="en-US" sz="3600" b="1" dirty="0">
                <a:latin typeface="华文新魏" pitchFamily="2" charset="-122"/>
                <a:ea typeface="华文新魏" pitchFamily="2" charset="-122"/>
              </a:rPr>
              <a:t>第1章  计算机科学技术的基础知识</a:t>
            </a:r>
            <a:endParaRPr lang="en-US" altLang="zh-CN" sz="3600" b="1" dirty="0">
              <a:latin typeface="华文新魏" pitchFamily="2" charset="-122"/>
              <a:ea typeface="华文新魏" pitchFamily="2" charset="-122"/>
            </a:endParaRPr>
          </a:p>
        </p:txBody>
      </p:sp>
      <p:sp>
        <p:nvSpPr>
          <p:cNvPr id="573443" name="文本占位符 573442"/>
          <p:cNvSpPr>
            <a:spLocks noGrp="1"/>
          </p:cNvSpPr>
          <p:nvPr>
            <p:ph type="body" idx="1"/>
          </p:nvPr>
        </p:nvSpPr>
        <p:spPr>
          <a:xfrm>
            <a:off x="1295400" y="1981200"/>
            <a:ext cx="7772400" cy="4114800"/>
          </a:xfrm>
          <a:ln/>
        </p:spPr>
        <p:txBody>
          <a:bodyPr/>
          <a:lstStyle/>
          <a:p>
            <a:pPr>
              <a:buNone/>
            </a:pPr>
            <a:endParaRPr lang="zh-CN" altLang="en-US">
              <a:latin typeface="黑体" panose="02010609060101010101" pitchFamily="2" charset="-122"/>
              <a:ea typeface="黑体" panose="02010609060101010101" pitchFamily="2" charset="-122"/>
            </a:endParaRPr>
          </a:p>
          <a:p>
            <a:r>
              <a:rPr lang="zh-CN" altLang="en-US" b="1" dirty="0">
                <a:latin typeface="华文新魏" pitchFamily="2" charset="-122"/>
                <a:ea typeface="华文新魏" pitchFamily="2" charset="-122"/>
                <a:hlinkClick r:id="rId2" action="ppaction://hlinksldjump"/>
              </a:rPr>
              <a:t>1.1  计算机概述</a:t>
            </a:r>
            <a:endParaRPr lang="zh-CN" altLang="en-US" b="1">
              <a:latin typeface="华文新魏" pitchFamily="2" charset="-122"/>
              <a:ea typeface="华文新魏" pitchFamily="2" charset="-122"/>
            </a:endParaRPr>
          </a:p>
          <a:p>
            <a:r>
              <a:rPr lang="zh-CN" altLang="en-US" b="1" dirty="0">
                <a:latin typeface="华文新魏" pitchFamily="2" charset="-122"/>
                <a:ea typeface="华文新魏" pitchFamily="2" charset="-122"/>
                <a:hlinkClick r:id="rId3" action="ppaction://hlinksldjump"/>
              </a:rPr>
              <a:t>1.2  计算机科学与技术专业的知识结构</a:t>
            </a:r>
            <a:endParaRPr lang="zh-CN" altLang="en-US" b="1">
              <a:latin typeface="华文新魏" pitchFamily="2" charset="-122"/>
              <a:ea typeface="华文新魏" pitchFamily="2" charset="-122"/>
            </a:endParaRPr>
          </a:p>
          <a:p>
            <a:r>
              <a:rPr lang="zh-CN" altLang="en-US" b="1" dirty="0">
                <a:latin typeface="华文新魏" pitchFamily="2" charset="-122"/>
                <a:ea typeface="华文新魏" pitchFamily="2" charset="-122"/>
                <a:hlinkClick r:id="rId4" action="ppaction://hlinksldjump"/>
              </a:rPr>
              <a:t>1.3  计算机的运算基础</a:t>
            </a:r>
            <a:endParaRPr lang="zh-CN" altLang="en-US" b="1">
              <a:latin typeface="华文新魏" pitchFamily="2" charset="-122"/>
              <a:ea typeface="华文新魏" pitchFamily="2" charset="-122"/>
            </a:endParaRPr>
          </a:p>
          <a:p>
            <a:r>
              <a:rPr lang="zh-CN" altLang="en-US" b="1" dirty="0">
                <a:latin typeface="华文新魏" pitchFamily="2" charset="-122"/>
                <a:ea typeface="华文新魏" pitchFamily="2" charset="-122"/>
                <a:hlinkClick r:id="rId5" action="ppaction://hlinksldjump"/>
              </a:rPr>
              <a:t>1.4  逻辑代数与逻辑电路基础</a:t>
            </a:r>
            <a:endParaRPr lang="zh-CN" altLang="en-US" b="1">
              <a:latin typeface="华文新魏" pitchFamily="2" charset="-122"/>
              <a:ea typeface="华文新魏" pitchFamily="2" charset="-122"/>
              <a:hlinkClick r:id="" action="ppaction://noaction"/>
            </a:endParaRPr>
          </a:p>
          <a:p>
            <a:r>
              <a:rPr lang="zh-CN" altLang="en-US" b="1" dirty="0">
                <a:latin typeface="华文新魏" pitchFamily="2" charset="-122"/>
                <a:ea typeface="华文新魏" pitchFamily="2" charset="-122"/>
                <a:hlinkClick r:id="rId6" action="ppaction://hlinksldjump"/>
              </a:rPr>
              <a:t>1.5  计算机的基本结构和工作原理  </a:t>
            </a:r>
            <a:endParaRPr lang="zh-CN" altLang="en-US" b="1">
              <a:latin typeface="华文新魏" pitchFamily="2" charset="-122"/>
              <a:ea typeface="华文新魏" pitchFamily="2" charset="-122"/>
            </a:endParaRPr>
          </a:p>
          <a:p>
            <a:r>
              <a:rPr lang="zh-CN" altLang="en-US" b="1" dirty="0">
                <a:latin typeface="华文新魏" pitchFamily="2" charset="-122"/>
                <a:ea typeface="华文新魏" pitchFamily="2" charset="-122"/>
                <a:hlinkClick r:id="rId7" action="ppaction://hlinksldjump"/>
              </a:rPr>
              <a:t>1.6  程序设计基础</a:t>
            </a:r>
            <a:endParaRPr lang="zh-CN" altLang="en-US" b="1">
              <a:latin typeface="华文新魏" pitchFamily="2" charset="-122"/>
              <a:ea typeface="华文新魏" pitchFamily="2" charset="-122"/>
            </a:endParaRPr>
          </a:p>
        </p:txBody>
      </p:sp>
    </p:spTree>
  </p:cSld>
  <p:clrMapOvr>
    <a:masterClrMapping/>
  </p:clrMapOvr>
  <p:transition spd="med">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矩形 673793"/>
          <p:cNvSpPr/>
          <p:nvPr/>
        </p:nvSpPr>
        <p:spPr>
          <a:xfrm>
            <a:off x="1371600" y="414338"/>
            <a:ext cx="7391400" cy="6867525"/>
          </a:xfrm>
          <a:prstGeom prst="rect">
            <a:avLst/>
          </a:prstGeom>
          <a:noFill/>
          <a:ln w="9525">
            <a:noFill/>
          </a:ln>
        </p:spPr>
        <p:txBody>
          <a:bodyPr tIns="25392" bIns="25392">
            <a:spAutoFit/>
          </a:bodyPr>
          <a:lstStyle/>
          <a:p>
            <a:pPr algn="just"/>
            <a:r>
              <a:rPr lang="zh-CN" altLang="en-US" b="1" dirty="0">
                <a:solidFill>
                  <a:srgbClr val="3333CC"/>
                </a:solidFill>
                <a:latin typeface="黑体" panose="02010609060101010101" pitchFamily="2" charset="-122"/>
                <a:ea typeface="黑体" panose="02010609060101010101" pitchFamily="2" charset="-122"/>
              </a:rPr>
              <a:t>（2）二进制（简记符为</a:t>
            </a:r>
            <a:r>
              <a:rPr lang="en-US" altLang="zh-CN" b="1">
                <a:solidFill>
                  <a:srgbClr val="3333CC"/>
                </a:solidFill>
                <a:latin typeface="黑体" panose="02010609060101010101" pitchFamily="2" charset="-122"/>
                <a:ea typeface="黑体" panose="02010609060101010101" pitchFamily="2" charset="-122"/>
              </a:rPr>
              <a:t>B）</a:t>
            </a:r>
            <a:r>
              <a:rPr lang="en-US" altLang="zh-CN" b="1">
                <a:latin typeface="黑体" panose="02010609060101010101" pitchFamily="2" charset="-122"/>
                <a:ea typeface="黑体" panose="02010609060101010101" pitchFamily="2" charset="-122"/>
              </a:rPr>
              <a:t> </a:t>
            </a:r>
          </a:p>
          <a:p>
            <a:pPr algn="just"/>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二进制用数字0和1表示数值，采用“逢二进一”计数原则。基数为2，位权为2</a:t>
            </a:r>
            <a:r>
              <a:rPr lang="zh-CN" altLang="en-US" b="1" baseline="30000" dirty="0">
                <a:latin typeface="黑体" panose="02010609060101010101" pitchFamily="2" charset="-122"/>
                <a:ea typeface="黑体" panose="02010609060101010101" pitchFamily="2" charset="-122"/>
              </a:rPr>
              <a:t> </a:t>
            </a:r>
            <a:r>
              <a:rPr lang="en-US" altLang="zh-CN" b="1" baseline="30000">
                <a:latin typeface="黑体" panose="02010609060101010101" pitchFamily="2" charset="-122"/>
                <a:ea typeface="黑体" panose="02010609060101010101" pitchFamily="2" charset="-122"/>
              </a:rPr>
              <a:t>i</a:t>
            </a:r>
            <a:r>
              <a:rPr lang="en-US" altLang="zh-CN" b="1">
                <a:latin typeface="黑体" panose="02010609060101010101" pitchFamily="2" charset="-122"/>
                <a:ea typeface="黑体" panose="02010609060101010101" pitchFamily="2" charset="-122"/>
              </a:rPr>
              <a:t>。</a:t>
            </a:r>
          </a:p>
          <a:p>
            <a:pPr algn="just"/>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例如， 二进制数1011.101可表示成：</a:t>
            </a:r>
          </a:p>
          <a:p>
            <a:pPr algn="just"/>
            <a:r>
              <a:rPr lang="zh-CN" altLang="en-US" b="1" dirty="0">
                <a:latin typeface="黑体" panose="02010609060101010101" pitchFamily="2" charset="-122"/>
                <a:ea typeface="黑体" panose="02010609060101010101" pitchFamily="2" charset="-122"/>
              </a:rPr>
              <a:t>　  1011.101 = 1×2</a:t>
            </a:r>
            <a:r>
              <a:rPr lang="zh-CN" altLang="en-US" b="1" baseline="30000" dirty="0">
                <a:latin typeface="黑体" panose="02010609060101010101" pitchFamily="2" charset="-122"/>
                <a:ea typeface="黑体" panose="02010609060101010101" pitchFamily="2" charset="-122"/>
              </a:rPr>
              <a:t>3</a:t>
            </a:r>
            <a:r>
              <a:rPr lang="zh-CN" altLang="en-US" b="1" dirty="0">
                <a:latin typeface="黑体" panose="02010609060101010101" pitchFamily="2" charset="-122"/>
                <a:ea typeface="黑体" panose="02010609060101010101" pitchFamily="2" charset="-122"/>
              </a:rPr>
              <a:t>+0×2</a:t>
            </a:r>
            <a:r>
              <a:rPr lang="zh-CN" altLang="en-US" b="1" baseline="30000" dirty="0">
                <a:latin typeface="黑体" panose="02010609060101010101" pitchFamily="2" charset="-122"/>
                <a:ea typeface="黑体" panose="02010609060101010101" pitchFamily="2" charset="-122"/>
              </a:rPr>
              <a:t>2</a:t>
            </a:r>
            <a:r>
              <a:rPr lang="zh-CN" altLang="en-US" b="1" dirty="0">
                <a:latin typeface="黑体" panose="02010609060101010101" pitchFamily="2" charset="-122"/>
                <a:ea typeface="黑体" panose="02010609060101010101" pitchFamily="2" charset="-122"/>
              </a:rPr>
              <a:t>+1×2</a:t>
            </a:r>
            <a:r>
              <a:rPr lang="zh-CN" altLang="en-US" b="1" baseline="30000" dirty="0">
                <a:latin typeface="黑体" panose="02010609060101010101" pitchFamily="2" charset="-122"/>
                <a:ea typeface="黑体" panose="02010609060101010101" pitchFamily="2" charset="-122"/>
              </a:rPr>
              <a:t>1</a:t>
            </a:r>
            <a:r>
              <a:rPr lang="zh-CN" altLang="en-US" b="1" dirty="0">
                <a:latin typeface="黑体" panose="02010609060101010101" pitchFamily="2" charset="-122"/>
                <a:ea typeface="黑体" panose="02010609060101010101" pitchFamily="2" charset="-122"/>
              </a:rPr>
              <a:t>+1×2</a:t>
            </a:r>
            <a:r>
              <a:rPr lang="zh-CN" altLang="en-US" b="1" baseline="30000" dirty="0">
                <a:latin typeface="黑体" panose="02010609060101010101" pitchFamily="2" charset="-122"/>
                <a:ea typeface="黑体" panose="02010609060101010101" pitchFamily="2" charset="-122"/>
              </a:rPr>
              <a:t>0</a:t>
            </a:r>
          </a:p>
          <a:p>
            <a:pPr algn="just"/>
            <a:r>
              <a:rPr lang="zh-CN" altLang="en-US" b="1" baseline="30000" dirty="0">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+1×2</a:t>
            </a:r>
            <a:r>
              <a:rPr lang="zh-CN" altLang="en-US" b="1" baseline="30000" dirty="0">
                <a:latin typeface="黑体" panose="02010609060101010101" pitchFamily="2" charset="-122"/>
                <a:ea typeface="黑体" panose="02010609060101010101" pitchFamily="2" charset="-122"/>
              </a:rPr>
              <a:t>-1</a:t>
            </a:r>
            <a:r>
              <a:rPr lang="zh-CN" altLang="en-US" b="1" dirty="0">
                <a:latin typeface="黑体" panose="02010609060101010101" pitchFamily="2" charset="-122"/>
                <a:ea typeface="黑体" panose="02010609060101010101" pitchFamily="2" charset="-122"/>
              </a:rPr>
              <a:t>+0×2</a:t>
            </a:r>
            <a:r>
              <a:rPr lang="zh-CN" altLang="en-US" b="1" baseline="30000" dirty="0">
                <a:latin typeface="黑体" panose="02010609060101010101" pitchFamily="2" charset="-122"/>
                <a:ea typeface="黑体" panose="02010609060101010101" pitchFamily="2" charset="-122"/>
              </a:rPr>
              <a:t>-2</a:t>
            </a:r>
            <a:r>
              <a:rPr lang="zh-CN" altLang="en-US" b="1" dirty="0">
                <a:latin typeface="黑体" panose="02010609060101010101" pitchFamily="2" charset="-122"/>
                <a:ea typeface="黑体" panose="02010609060101010101" pitchFamily="2" charset="-122"/>
              </a:rPr>
              <a:t>+1×2</a:t>
            </a:r>
            <a:r>
              <a:rPr lang="zh-CN" altLang="en-US" b="1" baseline="30000" dirty="0">
                <a:latin typeface="黑体" panose="02010609060101010101" pitchFamily="2" charset="-122"/>
                <a:ea typeface="黑体" panose="02010609060101010101" pitchFamily="2" charset="-122"/>
              </a:rPr>
              <a:t>-3</a:t>
            </a:r>
          </a:p>
          <a:p>
            <a:pPr algn="just"/>
            <a:r>
              <a:rPr lang="zh-CN" altLang="en-US" b="1" baseline="30000" dirty="0">
                <a:latin typeface="黑体" panose="02010609060101010101" pitchFamily="2" charset="-122"/>
                <a:ea typeface="黑体" panose="02010609060101010101" pitchFamily="2" charset="-122"/>
              </a:rPr>
              <a:t>　　</a:t>
            </a:r>
          </a:p>
          <a:p>
            <a:pPr algn="just"/>
            <a:r>
              <a:rPr lang="zh-CN" altLang="en-US" b="1" dirty="0">
                <a:latin typeface="黑体" panose="02010609060101010101" pitchFamily="2" charset="-122"/>
                <a:ea typeface="黑体" panose="02010609060101010101" pitchFamily="2" charset="-122"/>
              </a:rPr>
              <a:t>　  二进制计数方式最本质的东西是每位数计满2时，向高一位进一，即“逢二进一”。 </a:t>
            </a:r>
          </a:p>
          <a:p>
            <a:pPr algn="just"/>
            <a:r>
              <a:rPr lang="zh-CN" altLang="en-US" b="1" dirty="0">
                <a:latin typeface="黑体" panose="02010609060101010101" pitchFamily="2" charset="-122"/>
                <a:ea typeface="黑体" panose="02010609060101010101" pitchFamily="2" charset="-122"/>
              </a:rPr>
              <a:t>　  对于二进制数，小数点向右移一位，数值就扩大2倍，例如：11011.101=10×(1101.1101)；反之，小数点向左移一位，数值就缩小2倍。</a:t>
            </a:r>
          </a:p>
          <a:p>
            <a:pPr algn="just"/>
            <a:r>
              <a:rPr lang="zh-CN" altLang="en-US" b="1" dirty="0">
                <a:latin typeface="黑体" panose="02010609060101010101" pitchFamily="2" charset="-122"/>
                <a:ea typeface="黑体" panose="02010609060101010101" pitchFamily="2" charset="-122"/>
              </a:rPr>
              <a:t>　  例如：11011.101=1/10×(110111.01)。</a:t>
            </a:r>
          </a:p>
          <a:p>
            <a:pPr algn="just"/>
            <a:r>
              <a:rPr lang="zh-CN" altLang="en-US" b="1" dirty="0">
                <a:latin typeface="黑体" panose="02010609060101010101" pitchFamily="2" charset="-122"/>
                <a:ea typeface="黑体" panose="02010609060101010101" pitchFamily="2" charset="-122"/>
              </a:rPr>
              <a:t>　  另外，若个位数是1，则此二进制数就是奇数，如 11，11101，110001等都是奇数，若个位数是0，则此数就是偶数，如 110，111010，11000等都是偶数。</a:t>
            </a:r>
          </a:p>
          <a:p>
            <a:pPr algn="just"/>
            <a:endParaRPr lang="zh-CN" altLang="en-US" b="1" dirty="0">
              <a:latin typeface="黑体" panose="02010609060101010101" pitchFamily="2" charset="-122"/>
              <a:ea typeface="宋体" panose="02010600030101010101" pitchFamily="2" charset="-122"/>
            </a:endParaRPr>
          </a:p>
          <a:p>
            <a:pPr algn="just"/>
            <a:endParaRPr lang="zh-CN" altLang="en-US" b="1" dirty="0">
              <a:latin typeface="黑体" panose="02010609060101010101" pitchFamily="2" charset="-122"/>
              <a:ea typeface="宋体" panose="02010600030101010101" pitchFamily="2" charset="-122"/>
            </a:endParaRPr>
          </a:p>
          <a:p>
            <a:pPr algn="just"/>
            <a:endParaRPr lang="zh-CN" altLang="en-US" b="1" dirty="0">
              <a:latin typeface="黑体" panose="02010609060101010101" pitchFamily="2" charset="-122"/>
              <a:ea typeface="黑体" panose="02010609060101010101" pitchFamily="2" charset="-122"/>
            </a:endParaRPr>
          </a:p>
        </p:txBody>
      </p:sp>
    </p:spTree>
  </p:cSld>
  <p:clrMapOvr>
    <a:masterClrMapping/>
  </p:clrMapOvr>
  <p:transition spd="med">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4820" name="组合 674819"/>
          <p:cNvGrpSpPr/>
          <p:nvPr/>
        </p:nvGrpSpPr>
        <p:grpSpPr>
          <a:xfrm>
            <a:off x="1371600" y="414338"/>
            <a:ext cx="7391400" cy="6623050"/>
            <a:chOff x="864" y="261"/>
            <a:chExt cx="4656" cy="4172"/>
          </a:xfrm>
        </p:grpSpPr>
        <p:sp>
          <p:nvSpPr>
            <p:cNvPr id="674818" name="矩形 674817"/>
            <p:cNvSpPr/>
            <p:nvPr/>
          </p:nvSpPr>
          <p:spPr>
            <a:xfrm>
              <a:off x="864" y="261"/>
              <a:ext cx="4656" cy="4172"/>
            </a:xfrm>
            <a:prstGeom prst="rect">
              <a:avLst/>
            </a:prstGeom>
            <a:noFill/>
            <a:ln w="9525">
              <a:noFill/>
            </a:ln>
          </p:spPr>
          <p:txBody>
            <a:bodyPr tIns="25392" bIns="25392">
              <a:spAutoFit/>
            </a:bodyPr>
            <a:lstStyle/>
            <a:p>
              <a:pPr algn="just"/>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二进制数的加法和乘法的运算规则如下：</a:t>
              </a:r>
            </a:p>
            <a:p>
              <a:pPr algn="just"/>
              <a:r>
                <a:rPr lang="zh-CN" altLang="en-US" b="1" dirty="0">
                  <a:latin typeface="黑体" panose="02010609060101010101" pitchFamily="2" charset="-122"/>
                  <a:ea typeface="黑体" panose="02010609060101010101" pitchFamily="2" charset="-122"/>
                </a:rPr>
                <a:t>      加法运算规则：      乘法运算规则： </a:t>
              </a:r>
            </a:p>
            <a:p>
              <a:pPr algn="just"/>
              <a:r>
                <a:rPr lang="zh-CN" altLang="en-US" b="1" dirty="0">
                  <a:latin typeface="黑体" panose="02010609060101010101" pitchFamily="2" charset="-122"/>
                  <a:ea typeface="黑体" panose="02010609060101010101" pitchFamily="2" charset="-122"/>
                </a:rPr>
                <a:t>      0 + 0 = 0            0 × 0 = 0</a:t>
              </a:r>
            </a:p>
            <a:p>
              <a:pPr algn="just"/>
              <a:r>
                <a:rPr lang="zh-CN" altLang="en-US" b="1" dirty="0">
                  <a:latin typeface="黑体" panose="02010609060101010101" pitchFamily="2" charset="-122"/>
                  <a:ea typeface="黑体" panose="02010609060101010101" pitchFamily="2" charset="-122"/>
                </a:rPr>
                <a:t>      0 + 1 = 1            0 × 1 = 0</a:t>
              </a:r>
            </a:p>
            <a:p>
              <a:pPr algn="just"/>
              <a:r>
                <a:rPr lang="zh-CN" altLang="en-US" b="1" dirty="0">
                  <a:latin typeface="黑体" panose="02010609060101010101" pitchFamily="2" charset="-122"/>
                  <a:ea typeface="黑体" panose="02010609060101010101" pitchFamily="2" charset="-122"/>
                </a:rPr>
                <a:t>      1 + 0 = 1            1 × 0 = 0</a:t>
              </a:r>
            </a:p>
            <a:p>
              <a:pPr algn="just"/>
              <a:r>
                <a:rPr lang="zh-CN" altLang="en-US" b="1" dirty="0">
                  <a:latin typeface="黑体" panose="02010609060101010101" pitchFamily="2" charset="-122"/>
                  <a:ea typeface="黑体" panose="02010609060101010101" pitchFamily="2" charset="-122"/>
                </a:rPr>
                <a:t>      1 + 1 = 10           1 × 1 = 1</a:t>
              </a:r>
            </a:p>
            <a:p>
              <a:pPr algn="just"/>
              <a:endParaRPr lang="zh-CN" altLang="en-US" b="1" dirty="0">
                <a:latin typeface="黑体" panose="02010609060101010101" pitchFamily="2" charset="-122"/>
                <a:ea typeface="黑体" panose="02010609060101010101" pitchFamily="2" charset="-122"/>
              </a:endParaRPr>
            </a:p>
            <a:p>
              <a:pPr algn="just"/>
              <a:r>
                <a:rPr lang="zh-CN" altLang="en-US" b="1" dirty="0">
                  <a:latin typeface="黑体" panose="02010609060101010101" pitchFamily="2" charset="-122"/>
                  <a:ea typeface="黑体" panose="02010609060101010101" pitchFamily="2" charset="-122"/>
                </a:rPr>
                <a:t>   [例1.1]  （1011）</a:t>
              </a:r>
              <a:r>
                <a:rPr lang="zh-CN" altLang="en-US" b="1" baseline="-30000" dirty="0">
                  <a:latin typeface="黑体" panose="02010609060101010101" pitchFamily="2" charset="-122"/>
                  <a:ea typeface="黑体" panose="02010609060101010101" pitchFamily="2" charset="-122"/>
                </a:rPr>
                <a:t>2 </a:t>
              </a:r>
              <a:r>
                <a:rPr lang="zh-CN" altLang="en-US" b="1" dirty="0">
                  <a:latin typeface="黑体" panose="02010609060101010101" pitchFamily="2" charset="-122"/>
                  <a:ea typeface="黑体" panose="02010609060101010101" pitchFamily="2" charset="-122"/>
                </a:rPr>
                <a:t>+ （11011）</a:t>
              </a:r>
              <a:r>
                <a:rPr lang="zh-CN" altLang="en-US" b="1" baseline="-30000" dirty="0">
                  <a:latin typeface="黑体" panose="02010609060101010101" pitchFamily="2" charset="-122"/>
                  <a:ea typeface="黑体" panose="02010609060101010101" pitchFamily="2" charset="-122"/>
                </a:rPr>
                <a:t>2 </a:t>
              </a:r>
              <a:r>
                <a:rPr lang="zh-CN" altLang="en-US" b="1" dirty="0">
                  <a:latin typeface="黑体" panose="02010609060101010101" pitchFamily="2" charset="-122"/>
                  <a:ea typeface="黑体" panose="02010609060101010101" pitchFamily="2" charset="-122"/>
                </a:rPr>
                <a:t>= ？</a:t>
              </a:r>
            </a:p>
            <a:p>
              <a:pPr algn="just"/>
              <a:r>
                <a:rPr lang="zh-CN" altLang="en-US" b="1" dirty="0">
                  <a:latin typeface="黑体" panose="02010609060101010101" pitchFamily="2" charset="-122"/>
                  <a:ea typeface="黑体" panose="02010609060101010101" pitchFamily="2" charset="-122"/>
                </a:rPr>
                <a:t> </a:t>
              </a:r>
            </a:p>
            <a:p>
              <a:pPr algn="just"/>
              <a:r>
                <a:rPr lang="zh-CN" altLang="en-US" b="1" dirty="0">
                  <a:latin typeface="黑体" panose="02010609060101010101" pitchFamily="2" charset="-122"/>
                  <a:ea typeface="黑体" panose="02010609060101010101" pitchFamily="2" charset="-122"/>
                </a:rPr>
                <a:t>             1 0 1 1     </a:t>
              </a:r>
            </a:p>
            <a:p>
              <a:pPr algn="just"/>
              <a:r>
                <a:rPr lang="zh-CN" altLang="en-US" b="1" dirty="0">
                  <a:latin typeface="黑体" panose="02010609060101010101" pitchFamily="2" charset="-122"/>
                  <a:ea typeface="黑体" panose="02010609060101010101" pitchFamily="2" charset="-122"/>
                </a:rPr>
                <a:t>         + 1 1 0 1 1  </a:t>
              </a:r>
            </a:p>
            <a:p>
              <a:pPr algn="just"/>
              <a:r>
                <a:rPr lang="zh-CN" altLang="en-US" b="1" dirty="0">
                  <a:latin typeface="黑体" panose="02010609060101010101" pitchFamily="2" charset="-122"/>
                  <a:ea typeface="黑体" panose="02010609060101010101" pitchFamily="2" charset="-122"/>
                </a:rPr>
                <a:t>         1 0 0 1 1 0</a:t>
              </a:r>
            </a:p>
            <a:p>
              <a:pPr algn="just"/>
              <a:endParaRPr lang="zh-CN" altLang="en-US" b="1" dirty="0">
                <a:latin typeface="黑体" panose="02010609060101010101" pitchFamily="2" charset="-122"/>
                <a:ea typeface="黑体" panose="02010609060101010101" pitchFamily="2" charset="-122"/>
              </a:endParaRPr>
            </a:p>
            <a:p>
              <a:pPr algn="just"/>
              <a:r>
                <a:rPr lang="zh-CN" altLang="en-US" b="1" dirty="0">
                  <a:latin typeface="黑体" panose="02010609060101010101" pitchFamily="2" charset="-122"/>
                  <a:ea typeface="黑体" panose="02010609060101010101" pitchFamily="2" charset="-122"/>
                </a:rPr>
                <a:t>     即：1011 + 11011 = 100110</a:t>
              </a:r>
            </a:p>
            <a:p>
              <a:pPr algn="just"/>
              <a:r>
                <a:rPr lang="zh-CN" altLang="en-US" b="1" dirty="0">
                  <a:latin typeface="黑体" panose="02010609060101010101" pitchFamily="2" charset="-122"/>
                  <a:ea typeface="黑体" panose="02010609060101010101" pitchFamily="2" charset="-122"/>
                </a:rPr>
                <a:t>         相当于十进制数11+27=38。</a:t>
              </a:r>
              <a:r>
                <a:rPr lang="zh-CN" altLang="en-US" b="1" dirty="0">
                  <a:latin typeface="Times New Roman" panose="02020603050405020304" charset="0"/>
                  <a:ea typeface="宋体" panose="02010600030101010101" pitchFamily="2" charset="-122"/>
                </a:rPr>
                <a:t> </a:t>
              </a:r>
            </a:p>
            <a:p>
              <a:pPr algn="just"/>
              <a:endParaRPr lang="zh-CN" altLang="en-US" b="1" dirty="0">
                <a:latin typeface="黑体" panose="02010609060101010101" pitchFamily="2" charset="-122"/>
                <a:ea typeface="宋体" panose="02010600030101010101" pitchFamily="2" charset="-122"/>
              </a:endParaRPr>
            </a:p>
            <a:p>
              <a:pPr algn="just"/>
              <a:endParaRPr lang="zh-CN" altLang="en-US" b="1" dirty="0">
                <a:latin typeface="黑体" panose="02010609060101010101" pitchFamily="2" charset="-122"/>
                <a:ea typeface="宋体" panose="02010600030101010101" pitchFamily="2" charset="-122"/>
              </a:endParaRPr>
            </a:p>
            <a:p>
              <a:pPr algn="just"/>
              <a:endParaRPr lang="zh-CN" altLang="en-US" b="1" dirty="0">
                <a:latin typeface="黑体" panose="02010609060101010101" pitchFamily="2" charset="-122"/>
                <a:ea typeface="黑体" panose="02010609060101010101" pitchFamily="2" charset="-122"/>
              </a:endParaRPr>
            </a:p>
          </p:txBody>
        </p:sp>
        <p:sp>
          <p:nvSpPr>
            <p:cNvPr id="674819" name="直接连接符 674818"/>
            <p:cNvSpPr/>
            <p:nvPr/>
          </p:nvSpPr>
          <p:spPr>
            <a:xfrm>
              <a:off x="1632" y="2832"/>
              <a:ext cx="1344" cy="0"/>
            </a:xfrm>
            <a:prstGeom prst="line">
              <a:avLst/>
            </a:prstGeom>
            <a:ln w="12700" cap="sq" cmpd="sng">
              <a:solidFill>
                <a:srgbClr val="FF0000"/>
              </a:solidFill>
              <a:prstDash val="solid"/>
              <a:headEnd type="none" w="med" len="med"/>
              <a:tailEnd type="none" w="med" len="med"/>
            </a:ln>
          </p:spPr>
        </p:sp>
      </p:grpSp>
    </p:spTree>
  </p:cSld>
  <p:clrMapOvr>
    <a:masterClrMapping/>
  </p:clrMapOvr>
  <p:transition spd="med">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845" name="组合 675844"/>
          <p:cNvGrpSpPr/>
          <p:nvPr/>
        </p:nvGrpSpPr>
        <p:grpSpPr>
          <a:xfrm>
            <a:off x="1219200" y="431800"/>
            <a:ext cx="7543800" cy="5892800"/>
            <a:chOff x="864" y="261"/>
            <a:chExt cx="4752" cy="3712"/>
          </a:xfrm>
        </p:grpSpPr>
        <p:sp>
          <p:nvSpPr>
            <p:cNvPr id="675842" name="矩形 675841"/>
            <p:cNvSpPr/>
            <p:nvPr/>
          </p:nvSpPr>
          <p:spPr>
            <a:xfrm>
              <a:off x="864" y="261"/>
              <a:ext cx="4752" cy="3712"/>
            </a:xfrm>
            <a:prstGeom prst="rect">
              <a:avLst/>
            </a:prstGeom>
            <a:noFill/>
            <a:ln w="9525">
              <a:noFill/>
            </a:ln>
          </p:spPr>
          <p:txBody>
            <a:bodyPr tIns="25392" bIns="25392">
              <a:spAutoFit/>
            </a:bodyPr>
            <a:lstStyle/>
            <a:p>
              <a:pPr algn="just"/>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[例1.2]  （1001）</a:t>
              </a:r>
              <a:r>
                <a:rPr lang="zh-CN" altLang="en-US" b="1" baseline="-30000" dirty="0">
                  <a:latin typeface="黑体" panose="02010609060101010101" pitchFamily="2" charset="-122"/>
                  <a:ea typeface="黑体" panose="02010609060101010101" pitchFamily="2" charset="-122"/>
                </a:rPr>
                <a:t>2 </a:t>
              </a:r>
              <a:r>
                <a:rPr lang="zh-CN" altLang="en-US" b="1" dirty="0">
                  <a:latin typeface="黑体" panose="02010609060101010101" pitchFamily="2" charset="-122"/>
                  <a:ea typeface="黑体" panose="02010609060101010101" pitchFamily="2" charset="-122"/>
                </a:rPr>
                <a:t>×（110）</a:t>
              </a:r>
              <a:r>
                <a:rPr lang="zh-CN" altLang="en-US" b="1" baseline="-30000" dirty="0">
                  <a:latin typeface="黑体" panose="02010609060101010101" pitchFamily="2" charset="-122"/>
                  <a:ea typeface="黑体" panose="02010609060101010101" pitchFamily="2" charset="-122"/>
                </a:rPr>
                <a:t>2 </a:t>
              </a:r>
              <a:r>
                <a:rPr lang="zh-CN" altLang="en-US" b="1" dirty="0">
                  <a:latin typeface="黑体" panose="02010609060101010101" pitchFamily="2" charset="-122"/>
                  <a:ea typeface="黑体" panose="02010609060101010101" pitchFamily="2" charset="-122"/>
                </a:rPr>
                <a:t>= ？</a:t>
              </a:r>
            </a:p>
            <a:p>
              <a:pPr algn="just"/>
              <a:endParaRPr lang="zh-CN" altLang="en-US" b="1" dirty="0">
                <a:latin typeface="黑体" panose="02010609060101010101" pitchFamily="2" charset="-122"/>
                <a:ea typeface="黑体" panose="02010609060101010101" pitchFamily="2" charset="-122"/>
              </a:endParaRPr>
            </a:p>
            <a:p>
              <a:pPr algn="just"/>
              <a:r>
                <a:rPr lang="zh-CN" altLang="en-US" b="1" dirty="0">
                  <a:latin typeface="黑体" panose="02010609060101010101" pitchFamily="2" charset="-122"/>
                  <a:ea typeface="黑体" panose="02010609060101010101" pitchFamily="2" charset="-122"/>
                </a:rPr>
                <a:t>               1 0 0 1  </a:t>
              </a:r>
            </a:p>
            <a:p>
              <a:pPr algn="just"/>
              <a:r>
                <a:rPr lang="zh-CN" altLang="en-US" b="1" dirty="0">
                  <a:latin typeface="黑体" panose="02010609060101010101" pitchFamily="2" charset="-122"/>
                  <a:ea typeface="黑体" panose="02010609060101010101" pitchFamily="2" charset="-122"/>
                </a:rPr>
                <a:t>             ×    1 1 0      </a:t>
              </a:r>
            </a:p>
            <a:p>
              <a:pPr algn="just"/>
              <a:r>
                <a:rPr lang="zh-CN" altLang="en-US" b="1" dirty="0">
                  <a:latin typeface="黑体" panose="02010609060101010101" pitchFamily="2" charset="-122"/>
                  <a:ea typeface="黑体" panose="02010609060101010101" pitchFamily="2" charset="-122"/>
                </a:rPr>
                <a:t>               1 0 0 1</a:t>
              </a:r>
            </a:p>
            <a:p>
              <a:pPr algn="just"/>
              <a:r>
                <a:rPr lang="zh-CN" altLang="en-US" b="1" dirty="0">
                  <a:latin typeface="黑体" panose="02010609060101010101" pitchFamily="2" charset="-122"/>
                  <a:ea typeface="黑体" panose="02010609060101010101" pitchFamily="2" charset="-122"/>
                </a:rPr>
                <a:t>           + 1 0 0 1</a:t>
              </a:r>
            </a:p>
            <a:p>
              <a:pPr algn="just"/>
              <a:r>
                <a:rPr lang="zh-CN" altLang="en-US" b="1" dirty="0">
                  <a:latin typeface="黑体" panose="02010609060101010101" pitchFamily="2" charset="-122"/>
                  <a:ea typeface="黑体" panose="02010609060101010101" pitchFamily="2" charset="-122"/>
                </a:rPr>
                <a:t>             1 1 0 1 1 0</a:t>
              </a:r>
            </a:p>
            <a:p>
              <a:pPr algn="just"/>
              <a:endParaRPr lang="zh-CN" altLang="en-US" b="1" dirty="0">
                <a:latin typeface="黑体" panose="02010609060101010101" pitchFamily="2" charset="-122"/>
                <a:ea typeface="黑体" panose="02010609060101010101" pitchFamily="2" charset="-122"/>
              </a:endParaRPr>
            </a:p>
            <a:p>
              <a:pPr algn="just"/>
              <a:r>
                <a:rPr lang="zh-CN" altLang="en-US" b="1" dirty="0">
                  <a:latin typeface="黑体" panose="02010609060101010101" pitchFamily="2" charset="-122"/>
                  <a:ea typeface="黑体" panose="02010609060101010101" pitchFamily="2" charset="-122"/>
                </a:rPr>
                <a:t>    即：（1001）</a:t>
              </a:r>
              <a:r>
                <a:rPr lang="zh-CN" altLang="en-US" b="1" baseline="-30000" dirty="0">
                  <a:latin typeface="黑体" panose="02010609060101010101" pitchFamily="2" charset="-122"/>
                  <a:ea typeface="黑体" panose="02010609060101010101" pitchFamily="2" charset="-122"/>
                </a:rPr>
                <a:t>2 </a:t>
              </a:r>
              <a:r>
                <a:rPr lang="zh-CN" altLang="en-US" b="1" dirty="0">
                  <a:latin typeface="黑体" panose="02010609060101010101" pitchFamily="2" charset="-122"/>
                  <a:ea typeface="黑体" panose="02010609060101010101" pitchFamily="2" charset="-122"/>
                </a:rPr>
                <a:t>×（110）</a:t>
              </a:r>
              <a:r>
                <a:rPr lang="zh-CN" altLang="en-US" b="1" baseline="-30000" dirty="0">
                  <a:latin typeface="黑体" panose="02010609060101010101" pitchFamily="2" charset="-122"/>
                  <a:ea typeface="黑体" panose="02010609060101010101" pitchFamily="2" charset="-122"/>
                </a:rPr>
                <a:t>2 </a:t>
              </a:r>
              <a:r>
                <a:rPr lang="zh-CN" altLang="en-US" b="1" dirty="0">
                  <a:latin typeface="黑体" panose="02010609060101010101" pitchFamily="2" charset="-122"/>
                  <a:ea typeface="黑体" panose="02010609060101010101" pitchFamily="2" charset="-122"/>
                </a:rPr>
                <a:t>=（110110）</a:t>
              </a:r>
              <a:r>
                <a:rPr lang="zh-CN" altLang="en-US" b="1" baseline="-30000" dirty="0">
                  <a:latin typeface="黑体" panose="02010609060101010101" pitchFamily="2" charset="-122"/>
                  <a:ea typeface="黑体" panose="02010609060101010101" pitchFamily="2" charset="-122"/>
                </a:rPr>
                <a:t>2 </a:t>
              </a:r>
            </a:p>
            <a:p>
              <a:pPr algn="just"/>
              <a:r>
                <a:rPr lang="zh-CN" altLang="en-US" b="1" dirty="0">
                  <a:latin typeface="黑体" panose="02010609060101010101" pitchFamily="2" charset="-122"/>
                  <a:ea typeface="黑体" panose="02010609060101010101" pitchFamily="2" charset="-122"/>
                </a:rPr>
                <a:t>         相当于十进制数9×6=54。 </a:t>
              </a:r>
            </a:p>
            <a:p>
              <a:pPr algn="just"/>
              <a:r>
                <a:rPr lang="zh-CN" altLang="en-US" b="1" dirty="0">
                  <a:solidFill>
                    <a:srgbClr val="3333CC"/>
                  </a:solidFill>
                  <a:latin typeface="黑体" panose="02010609060101010101" pitchFamily="2" charset="-122"/>
                  <a:ea typeface="黑体" panose="02010609060101010101" pitchFamily="2" charset="-122"/>
                </a:rPr>
                <a:t>（3）八进制（简记符为</a:t>
              </a:r>
              <a:r>
                <a:rPr lang="en-US" altLang="zh-CN" b="1">
                  <a:solidFill>
                    <a:srgbClr val="3333CC"/>
                  </a:solidFill>
                  <a:latin typeface="黑体" panose="02010609060101010101" pitchFamily="2" charset="-122"/>
                  <a:ea typeface="黑体" panose="02010609060101010101" pitchFamily="2" charset="-122"/>
                </a:rPr>
                <a:t>Q）</a:t>
              </a:r>
            </a:p>
            <a:p>
              <a:pPr algn="just"/>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八进制用0，1，2，3，4，5，6，7八个数码表示数值，采用“逢八进一”计数原则。基数为8，位权为8</a:t>
              </a:r>
              <a:r>
                <a:rPr lang="zh-CN" altLang="en-US" b="1" baseline="30000" dirty="0">
                  <a:latin typeface="黑体" panose="02010609060101010101" pitchFamily="2" charset="-122"/>
                  <a:ea typeface="黑体" panose="02010609060101010101" pitchFamily="2" charset="-122"/>
                </a:rPr>
                <a:t> </a:t>
              </a:r>
              <a:r>
                <a:rPr lang="en-US" altLang="zh-CN" b="1" baseline="30000">
                  <a:latin typeface="黑体" panose="02010609060101010101" pitchFamily="2" charset="-122"/>
                  <a:ea typeface="黑体" panose="02010609060101010101" pitchFamily="2" charset="-122"/>
                </a:rPr>
                <a:t>i</a:t>
              </a:r>
              <a:r>
                <a:rPr lang="en-US" altLang="zh-CN" b="1">
                  <a:latin typeface="黑体" panose="02010609060101010101" pitchFamily="2" charset="-122"/>
                  <a:ea typeface="黑体" panose="02010609060101010101" pitchFamily="2" charset="-122"/>
                </a:rPr>
                <a:t>。 </a:t>
              </a:r>
              <a:endParaRPr lang="zh-CN" altLang="en-US" b="1">
                <a:latin typeface="黑体" panose="02010609060101010101" pitchFamily="2" charset="-122"/>
                <a:ea typeface="黑体" panose="02010609060101010101" pitchFamily="2" charset="-122"/>
              </a:endParaRPr>
            </a:p>
            <a:p>
              <a:pPr algn="just"/>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例如：</a:t>
              </a:r>
            </a:p>
            <a:p>
              <a:pPr algn="just"/>
              <a:r>
                <a:rPr lang="zh-CN" altLang="en-US" b="1" dirty="0">
                  <a:latin typeface="黑体" panose="02010609060101010101" pitchFamily="2" charset="-122"/>
                  <a:ea typeface="黑体" panose="02010609060101010101" pitchFamily="2" charset="-122"/>
                </a:rPr>
                <a:t>   （473.25）</a:t>
              </a:r>
              <a:r>
                <a:rPr lang="zh-CN" altLang="en-US" b="1" baseline="-30000" dirty="0">
                  <a:latin typeface="黑体" panose="02010609060101010101" pitchFamily="2" charset="-122"/>
                  <a:ea typeface="黑体" panose="02010609060101010101" pitchFamily="2" charset="-122"/>
                </a:rPr>
                <a:t>8</a:t>
              </a:r>
              <a:r>
                <a:rPr lang="zh-CN" altLang="en-US" b="1" dirty="0">
                  <a:latin typeface="黑体" panose="02010609060101010101" pitchFamily="2" charset="-122"/>
                  <a:ea typeface="黑体" panose="02010609060101010101" pitchFamily="2" charset="-122"/>
                </a:rPr>
                <a:t> = 4 × 8</a:t>
              </a:r>
              <a:r>
                <a:rPr lang="zh-CN" altLang="en-US" b="1" baseline="30000" dirty="0">
                  <a:latin typeface="黑体" panose="02010609060101010101" pitchFamily="2" charset="-122"/>
                  <a:ea typeface="黑体" panose="02010609060101010101" pitchFamily="2" charset="-122"/>
                </a:rPr>
                <a:t>2</a:t>
              </a:r>
              <a:r>
                <a:rPr lang="zh-CN" altLang="en-US" b="1" dirty="0">
                  <a:latin typeface="黑体" panose="02010609060101010101" pitchFamily="2" charset="-122"/>
                  <a:ea typeface="黑体" panose="02010609060101010101" pitchFamily="2" charset="-122"/>
                </a:rPr>
                <a:t> + 7 × 8</a:t>
              </a:r>
              <a:r>
                <a:rPr lang="zh-CN" altLang="en-US" b="1" baseline="30000" dirty="0">
                  <a:latin typeface="黑体" panose="02010609060101010101" pitchFamily="2" charset="-122"/>
                  <a:ea typeface="黑体" panose="02010609060101010101" pitchFamily="2" charset="-122"/>
                </a:rPr>
                <a:t>1</a:t>
              </a:r>
              <a:r>
                <a:rPr lang="zh-CN" altLang="en-US" b="1" dirty="0">
                  <a:latin typeface="黑体" panose="02010609060101010101" pitchFamily="2" charset="-122"/>
                  <a:ea typeface="黑体" panose="02010609060101010101" pitchFamily="2" charset="-122"/>
                </a:rPr>
                <a:t> + 3 ×                 </a:t>
              </a:r>
            </a:p>
            <a:p>
              <a:pPr algn="just"/>
              <a:r>
                <a:rPr lang="zh-CN" altLang="en-US" b="1" dirty="0">
                  <a:latin typeface="黑体" panose="02010609060101010101" pitchFamily="2" charset="-122"/>
                  <a:ea typeface="黑体" panose="02010609060101010101" pitchFamily="2" charset="-122"/>
                </a:rPr>
                <a:t>                 8</a:t>
              </a:r>
              <a:r>
                <a:rPr lang="zh-CN" altLang="en-US" b="1" baseline="30000" dirty="0">
                  <a:latin typeface="黑体" panose="02010609060101010101" pitchFamily="2" charset="-122"/>
                  <a:ea typeface="黑体" panose="02010609060101010101" pitchFamily="2" charset="-122"/>
                </a:rPr>
                <a:t>0</a:t>
              </a:r>
              <a:r>
                <a:rPr lang="zh-CN" altLang="en-US" b="1" dirty="0">
                  <a:latin typeface="黑体" panose="02010609060101010101" pitchFamily="2" charset="-122"/>
                  <a:ea typeface="黑体" panose="02010609060101010101" pitchFamily="2" charset="-122"/>
                </a:rPr>
                <a:t> + 2 × 8</a:t>
              </a:r>
              <a:r>
                <a:rPr lang="zh-CN" altLang="en-US" b="1" baseline="30000" dirty="0">
                  <a:latin typeface="黑体" panose="02010609060101010101" pitchFamily="2" charset="-122"/>
                  <a:ea typeface="黑体" panose="02010609060101010101" pitchFamily="2" charset="-122"/>
                </a:rPr>
                <a:t>-1</a:t>
              </a:r>
              <a:r>
                <a:rPr lang="zh-CN" altLang="en-US" b="1" dirty="0">
                  <a:latin typeface="黑体" panose="02010609060101010101" pitchFamily="2" charset="-122"/>
                  <a:ea typeface="黑体" panose="02010609060101010101" pitchFamily="2" charset="-122"/>
                </a:rPr>
                <a:t> + 5 × 8</a:t>
              </a:r>
              <a:r>
                <a:rPr lang="zh-CN" altLang="en-US" b="1" baseline="30000" dirty="0">
                  <a:latin typeface="黑体" panose="02010609060101010101" pitchFamily="2" charset="-122"/>
                  <a:ea typeface="黑体" panose="02010609060101010101" pitchFamily="2" charset="-122"/>
                </a:rPr>
                <a:t>-2</a:t>
              </a:r>
              <a:r>
                <a:rPr lang="zh-CN" altLang="en-US" b="1" dirty="0">
                  <a:latin typeface="黑体" panose="0201060906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 </a:t>
              </a:r>
            </a:p>
          </p:txBody>
        </p:sp>
        <p:sp>
          <p:nvSpPr>
            <p:cNvPr id="675843" name="直接连接符 675842"/>
            <p:cNvSpPr/>
            <p:nvPr/>
          </p:nvSpPr>
          <p:spPr>
            <a:xfrm>
              <a:off x="1968" y="1200"/>
              <a:ext cx="1344" cy="0"/>
            </a:xfrm>
            <a:prstGeom prst="line">
              <a:avLst/>
            </a:prstGeom>
            <a:ln w="12700" cap="sq" cmpd="sng">
              <a:solidFill>
                <a:srgbClr val="FF0000"/>
              </a:solidFill>
              <a:prstDash val="solid"/>
              <a:headEnd type="none" w="med" len="med"/>
              <a:tailEnd type="none" w="med" len="med"/>
            </a:ln>
          </p:spPr>
        </p:sp>
        <p:sp>
          <p:nvSpPr>
            <p:cNvPr id="675844" name="直接连接符 675843"/>
            <p:cNvSpPr/>
            <p:nvPr/>
          </p:nvSpPr>
          <p:spPr>
            <a:xfrm>
              <a:off x="1968" y="1680"/>
              <a:ext cx="1344" cy="0"/>
            </a:xfrm>
            <a:prstGeom prst="line">
              <a:avLst/>
            </a:prstGeom>
            <a:ln w="12700" cap="sq" cmpd="sng">
              <a:solidFill>
                <a:srgbClr val="FF0000"/>
              </a:solidFill>
              <a:prstDash val="solid"/>
              <a:headEnd type="none" w="med" len="med"/>
              <a:tailEnd type="none" w="med" len="med"/>
            </a:ln>
          </p:spPr>
        </p:sp>
      </p:grpSp>
    </p:spTree>
  </p:cSld>
  <p:clrMapOvr>
    <a:masterClrMapping/>
  </p:clrMapOvr>
  <p:transition spd="med">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矩形 672769"/>
          <p:cNvSpPr/>
          <p:nvPr/>
        </p:nvSpPr>
        <p:spPr>
          <a:xfrm>
            <a:off x="1371600" y="841375"/>
            <a:ext cx="7315200" cy="4797425"/>
          </a:xfrm>
          <a:prstGeom prst="rect">
            <a:avLst/>
          </a:prstGeom>
          <a:noFill/>
          <a:ln w="9525">
            <a:noFill/>
          </a:ln>
        </p:spPr>
        <p:txBody>
          <a:bodyPr tIns="25392" bIns="25392">
            <a:spAutoFit/>
          </a:bodyPr>
          <a:lstStyle/>
          <a:p>
            <a:pPr algn="just"/>
            <a:r>
              <a:rPr lang="zh-CN" altLang="en-US" b="1" dirty="0">
                <a:solidFill>
                  <a:srgbClr val="3333CC"/>
                </a:solidFill>
                <a:latin typeface="黑体" panose="02010609060101010101" pitchFamily="2" charset="-122"/>
                <a:ea typeface="黑体" panose="02010609060101010101" pitchFamily="2" charset="-122"/>
              </a:rPr>
              <a:t>（4）十六进制（简记符为</a:t>
            </a:r>
            <a:r>
              <a:rPr lang="en-US" altLang="zh-CN" b="1">
                <a:solidFill>
                  <a:srgbClr val="3333CC"/>
                </a:solidFill>
                <a:latin typeface="黑体" panose="02010609060101010101" pitchFamily="2" charset="-122"/>
                <a:ea typeface="黑体" panose="02010609060101010101" pitchFamily="2" charset="-122"/>
              </a:rPr>
              <a:t>H）</a:t>
            </a:r>
          </a:p>
          <a:p>
            <a:pPr algn="just"/>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十六进制用0，1，2，3，4，5，6，7，8，9，</a:t>
            </a:r>
            <a:r>
              <a:rPr lang="en-US" altLang="zh-CN" b="1">
                <a:latin typeface="黑体" panose="02010609060101010101" pitchFamily="2" charset="-122"/>
                <a:ea typeface="黑体" panose="02010609060101010101" pitchFamily="2" charset="-122"/>
              </a:rPr>
              <a:t>A，B，C，D，E，F</a:t>
            </a:r>
            <a:r>
              <a:rPr lang="zh-CN" altLang="en-US" b="1" dirty="0">
                <a:latin typeface="黑体" panose="02010609060101010101" pitchFamily="2" charset="-122"/>
                <a:ea typeface="黑体" panose="02010609060101010101" pitchFamily="2" charset="-122"/>
              </a:rPr>
              <a:t>十六个数码表示数值，采用“逢十六进一”计数原则。基数为16，位权为16</a:t>
            </a:r>
            <a:r>
              <a:rPr lang="zh-CN" altLang="en-US" b="1" baseline="30000" dirty="0">
                <a:latin typeface="黑体" panose="02010609060101010101" pitchFamily="2" charset="-122"/>
                <a:ea typeface="黑体" panose="02010609060101010101" pitchFamily="2" charset="-122"/>
              </a:rPr>
              <a:t> </a:t>
            </a:r>
            <a:r>
              <a:rPr lang="en-US" altLang="zh-CN" b="1" baseline="30000">
                <a:latin typeface="黑体" panose="02010609060101010101" pitchFamily="2" charset="-122"/>
                <a:ea typeface="黑体" panose="02010609060101010101" pitchFamily="2" charset="-122"/>
              </a:rPr>
              <a:t>i</a:t>
            </a:r>
            <a:r>
              <a:rPr lang="en-US" altLang="zh-CN" b="1">
                <a:latin typeface="黑体" panose="02010609060101010101" pitchFamily="2" charset="-122"/>
                <a:ea typeface="黑体" panose="02010609060101010101" pitchFamily="2" charset="-122"/>
              </a:rPr>
              <a:t>。</a:t>
            </a:r>
          </a:p>
          <a:p>
            <a:pPr algn="just"/>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例如：</a:t>
            </a:r>
          </a:p>
          <a:p>
            <a:pPr algn="just"/>
            <a:r>
              <a:rPr lang="zh-CN" altLang="en-US" b="1" dirty="0">
                <a:latin typeface="黑体" panose="02010609060101010101" pitchFamily="2" charset="-122"/>
                <a:ea typeface="黑体" panose="02010609060101010101" pitchFamily="2" charset="-122"/>
              </a:rPr>
              <a:t>   （4</a:t>
            </a:r>
            <a:r>
              <a:rPr lang="en-US" altLang="zh-CN" b="1">
                <a:latin typeface="黑体" panose="02010609060101010101" pitchFamily="2" charset="-122"/>
                <a:ea typeface="黑体" panose="02010609060101010101" pitchFamily="2" charset="-122"/>
              </a:rPr>
              <a:t>AF8.94B）</a:t>
            </a:r>
            <a:r>
              <a:rPr lang="en-US" altLang="zh-CN" b="1" baseline="-30000">
                <a:latin typeface="黑体" panose="02010609060101010101" pitchFamily="2" charset="-122"/>
                <a:ea typeface="黑体" panose="02010609060101010101" pitchFamily="2" charset="-122"/>
              </a:rPr>
              <a:t>16</a:t>
            </a:r>
            <a:r>
              <a:rPr lang="en-US" altLang="zh-CN" b="1">
                <a:latin typeface="黑体" panose="02010609060101010101" pitchFamily="2" charset="-122"/>
                <a:ea typeface="黑体" panose="02010609060101010101" pitchFamily="2" charset="-122"/>
              </a:rPr>
              <a:t> = 4×16</a:t>
            </a:r>
            <a:r>
              <a:rPr lang="en-US" altLang="zh-CN" b="1" baseline="30000">
                <a:latin typeface="黑体" panose="02010609060101010101" pitchFamily="2" charset="-122"/>
                <a:ea typeface="黑体" panose="02010609060101010101" pitchFamily="2" charset="-122"/>
              </a:rPr>
              <a:t>3</a:t>
            </a:r>
            <a:r>
              <a:rPr lang="en-US" altLang="zh-CN" b="1">
                <a:latin typeface="黑体" panose="02010609060101010101" pitchFamily="2" charset="-122"/>
                <a:ea typeface="黑体" panose="02010609060101010101" pitchFamily="2" charset="-122"/>
              </a:rPr>
              <a:t>+A×16</a:t>
            </a:r>
            <a:r>
              <a:rPr lang="en-US" altLang="zh-CN" b="1" baseline="30000">
                <a:latin typeface="黑体" panose="02010609060101010101" pitchFamily="2" charset="-122"/>
                <a:ea typeface="黑体" panose="02010609060101010101" pitchFamily="2" charset="-122"/>
              </a:rPr>
              <a:t>2</a:t>
            </a:r>
            <a:r>
              <a:rPr lang="en-US" altLang="zh-CN" b="1">
                <a:latin typeface="黑体" panose="02010609060101010101" pitchFamily="2" charset="-122"/>
                <a:ea typeface="黑体" panose="02010609060101010101" pitchFamily="2" charset="-122"/>
              </a:rPr>
              <a:t>+F×16</a:t>
            </a:r>
            <a:r>
              <a:rPr lang="en-US" altLang="zh-CN" b="1" baseline="30000">
                <a:latin typeface="黑体" panose="02010609060101010101" pitchFamily="2" charset="-122"/>
                <a:ea typeface="黑体" panose="02010609060101010101" pitchFamily="2" charset="-122"/>
              </a:rPr>
              <a:t>1</a:t>
            </a:r>
            <a:r>
              <a:rPr lang="en-US" altLang="zh-CN" b="1">
                <a:latin typeface="黑体" panose="02010609060101010101" pitchFamily="2" charset="-122"/>
                <a:ea typeface="黑体" panose="02010609060101010101" pitchFamily="2" charset="-122"/>
              </a:rPr>
              <a:t>+ 8×16</a:t>
            </a:r>
            <a:r>
              <a:rPr lang="en-US" altLang="zh-CN" b="1" baseline="30000">
                <a:latin typeface="黑体" panose="02010609060101010101" pitchFamily="2" charset="-122"/>
                <a:ea typeface="黑体" panose="02010609060101010101" pitchFamily="2" charset="-122"/>
              </a:rPr>
              <a:t>0</a:t>
            </a:r>
            <a:r>
              <a:rPr lang="en-US" altLang="zh-CN" b="1">
                <a:latin typeface="黑体" panose="02010609060101010101" pitchFamily="2" charset="-122"/>
                <a:ea typeface="黑体" panose="02010609060101010101" pitchFamily="2" charset="-122"/>
              </a:rPr>
              <a:t> </a:t>
            </a:r>
          </a:p>
          <a:p>
            <a:pPr algn="just"/>
            <a:r>
              <a:rPr lang="en-US" altLang="zh-CN" b="1">
                <a:latin typeface="黑体" panose="02010609060101010101" pitchFamily="2" charset="-122"/>
                <a:ea typeface="黑体" panose="02010609060101010101" pitchFamily="2" charset="-122"/>
              </a:rPr>
              <a:t>                   +9×16</a:t>
            </a:r>
            <a:r>
              <a:rPr lang="en-US" altLang="zh-CN" b="1" baseline="30000">
                <a:latin typeface="黑体" panose="02010609060101010101" pitchFamily="2" charset="-122"/>
                <a:ea typeface="黑体" panose="02010609060101010101" pitchFamily="2" charset="-122"/>
              </a:rPr>
              <a:t>-1</a:t>
            </a:r>
            <a:r>
              <a:rPr lang="en-US" altLang="zh-CN" b="1">
                <a:latin typeface="黑体" panose="02010609060101010101" pitchFamily="2" charset="-122"/>
                <a:ea typeface="黑体" panose="02010609060101010101" pitchFamily="2" charset="-122"/>
              </a:rPr>
              <a:t> +4×16</a:t>
            </a:r>
            <a:r>
              <a:rPr lang="en-US" altLang="zh-CN" b="1" baseline="30000">
                <a:latin typeface="黑体" panose="02010609060101010101" pitchFamily="2" charset="-122"/>
                <a:ea typeface="黑体" panose="02010609060101010101" pitchFamily="2" charset="-122"/>
              </a:rPr>
              <a:t>-2</a:t>
            </a:r>
            <a:r>
              <a:rPr lang="en-US" altLang="zh-CN" b="1">
                <a:latin typeface="黑体" panose="02010609060101010101" pitchFamily="2" charset="-122"/>
                <a:ea typeface="黑体" panose="02010609060101010101" pitchFamily="2" charset="-122"/>
              </a:rPr>
              <a:t> +B×16</a:t>
            </a:r>
            <a:r>
              <a:rPr lang="en-US" altLang="zh-CN" b="1" baseline="30000">
                <a:latin typeface="黑体" panose="02010609060101010101" pitchFamily="2" charset="-122"/>
                <a:ea typeface="黑体" panose="02010609060101010101" pitchFamily="2" charset="-122"/>
              </a:rPr>
              <a:t>-3</a:t>
            </a:r>
            <a:r>
              <a:rPr lang="en-US" altLang="zh-CN" b="1">
                <a:latin typeface="黑体" panose="02010609060101010101" pitchFamily="2" charset="-122"/>
                <a:ea typeface="黑体" panose="02010609060101010101" pitchFamily="2" charset="-122"/>
              </a:rPr>
              <a:t> </a:t>
            </a:r>
          </a:p>
          <a:p>
            <a:pPr algn="just"/>
            <a:endParaRPr lang="zh-CN" altLang="en-US" b="1">
              <a:latin typeface="黑体" panose="02010609060101010101" pitchFamily="2" charset="-122"/>
              <a:ea typeface="黑体" panose="02010609060101010101" pitchFamily="2" charset="-122"/>
            </a:endParaRPr>
          </a:p>
          <a:p>
            <a:pPr algn="just"/>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综上所述可见，各种进位计数制的基本道理是相同的，只是在日常生活中不经常用到二进制、八进制和十六进制，对它们不十分熟悉而已，但它们之间存有内在的联系，它们之间可以相互转换。</a:t>
            </a:r>
          </a:p>
          <a:p>
            <a:pPr algn="just"/>
            <a:endParaRPr lang="zh-CN" altLang="en-US" b="1" dirty="0">
              <a:latin typeface="Times New Roman" panose="02020603050405020304" charset="0"/>
              <a:ea typeface="宋体" panose="02010600030101010101" pitchFamily="2" charset="-122"/>
            </a:endParaRPr>
          </a:p>
        </p:txBody>
      </p:sp>
    </p:spTree>
  </p:cSld>
  <p:clrMapOvr>
    <a:masterClrMapping/>
  </p:clrMapOvr>
  <p:transition spd="med">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矩形 681985"/>
          <p:cNvSpPr/>
          <p:nvPr/>
        </p:nvSpPr>
        <p:spPr>
          <a:xfrm>
            <a:off x="1219200" y="539750"/>
            <a:ext cx="7391400" cy="6623050"/>
          </a:xfrm>
          <a:prstGeom prst="rect">
            <a:avLst/>
          </a:prstGeom>
          <a:noFill/>
          <a:ln w="9525">
            <a:noFill/>
          </a:ln>
        </p:spPr>
        <p:txBody>
          <a:bodyPr tIns="25392" bIns="25392">
            <a:spAutoFit/>
          </a:bodyPr>
          <a:lstStyle/>
          <a:p>
            <a:pPr algn="just"/>
            <a:r>
              <a:rPr lang="zh-CN" altLang="en-US" b="1" dirty="0">
                <a:solidFill>
                  <a:srgbClr val="FF0000"/>
                </a:solidFill>
                <a:latin typeface="黑体" panose="02010609060101010101" pitchFamily="2" charset="-122"/>
                <a:ea typeface="黑体" panose="02010609060101010101" pitchFamily="2" charset="-122"/>
              </a:rPr>
              <a:t>3．各种数制间的相互转换</a:t>
            </a:r>
            <a:r>
              <a:rPr lang="zh-CN" altLang="en-US" b="1" dirty="0">
                <a:latin typeface="黑体" panose="02010609060101010101" pitchFamily="2" charset="-122"/>
                <a:ea typeface="黑体" panose="02010609060101010101" pitchFamily="2" charset="-122"/>
              </a:rPr>
              <a:t> </a:t>
            </a:r>
          </a:p>
          <a:p>
            <a:pPr algn="just"/>
            <a:r>
              <a:rPr lang="zh-CN" altLang="en-US" b="1" dirty="0">
                <a:latin typeface="黑体" panose="02010609060101010101" pitchFamily="2" charset="-122"/>
                <a:ea typeface="黑体" panose="02010609060101010101" pitchFamily="2" charset="-122"/>
              </a:rPr>
              <a:t>　  将数由一种数制转换成另一种数制称为数制间的转换。 </a:t>
            </a:r>
          </a:p>
          <a:p>
            <a:pPr algn="just"/>
            <a:r>
              <a:rPr lang="zh-CN" altLang="en-US" b="1" dirty="0">
                <a:solidFill>
                  <a:srgbClr val="3333CC"/>
                </a:solidFill>
                <a:latin typeface="黑体" panose="02010609060101010101" pitchFamily="2" charset="-122"/>
                <a:ea typeface="黑体" panose="02010609060101010101" pitchFamily="2" charset="-122"/>
              </a:rPr>
              <a:t>（1）非十进制转换成十进制</a:t>
            </a:r>
          </a:p>
          <a:p>
            <a:pPr algn="just"/>
            <a:r>
              <a:rPr lang="zh-CN" altLang="en-US" b="1" dirty="0">
                <a:latin typeface="黑体" panose="02010609060101010101" pitchFamily="2" charset="-122"/>
                <a:ea typeface="黑体" panose="02010609060101010101" pitchFamily="2" charset="-122"/>
              </a:rPr>
              <a:t>    非十进制数转换成十进制数采用“位权法”，即把非十进制数写成各自的按权展开式，然后按十进制运算原则求和，其和值就是转换后对应的十进制数。</a:t>
            </a:r>
          </a:p>
          <a:p>
            <a:pPr algn="just"/>
            <a:endParaRPr lang="zh-CN" altLang="en-US" b="1" dirty="0">
              <a:latin typeface="黑体" panose="02010609060101010101" pitchFamily="2" charset="-122"/>
              <a:ea typeface="黑体" panose="02010609060101010101" pitchFamily="2" charset="-122"/>
            </a:endParaRPr>
          </a:p>
          <a:p>
            <a:pPr algn="just"/>
            <a:r>
              <a:rPr lang="zh-CN" altLang="en-US" b="1" dirty="0">
                <a:latin typeface="黑体" panose="02010609060101010101" pitchFamily="2" charset="-122"/>
                <a:ea typeface="黑体" panose="02010609060101010101" pitchFamily="2" charset="-122"/>
              </a:rPr>
              <a:t>  [例1.3] 将二进制数1011101.1001转换成十进制数。</a:t>
            </a:r>
          </a:p>
          <a:p>
            <a:pPr algn="just"/>
            <a:r>
              <a:rPr lang="zh-CN" altLang="en-US" b="1" dirty="0">
                <a:latin typeface="黑体" panose="02010609060101010101" pitchFamily="2" charset="-122"/>
                <a:ea typeface="黑体" panose="02010609060101010101" pitchFamily="2" charset="-122"/>
              </a:rPr>
              <a:t> （1011101.1001）</a:t>
            </a:r>
            <a:r>
              <a:rPr lang="zh-CN" altLang="en-US" b="1" baseline="-30000" dirty="0">
                <a:latin typeface="黑体" panose="02010609060101010101" pitchFamily="2" charset="-122"/>
                <a:ea typeface="黑体" panose="02010609060101010101" pitchFamily="2" charset="-122"/>
              </a:rPr>
              <a:t>2</a:t>
            </a:r>
            <a:r>
              <a:rPr lang="zh-CN" altLang="en-US" b="1" dirty="0">
                <a:latin typeface="黑体" panose="02010609060101010101" pitchFamily="2" charset="-122"/>
                <a:ea typeface="黑体" panose="02010609060101010101" pitchFamily="2" charset="-122"/>
              </a:rPr>
              <a:t> = 1×2</a:t>
            </a:r>
            <a:r>
              <a:rPr lang="zh-CN" altLang="en-US" b="1" baseline="30000" dirty="0">
                <a:latin typeface="黑体" panose="02010609060101010101" pitchFamily="2" charset="-122"/>
                <a:ea typeface="黑体" panose="02010609060101010101" pitchFamily="2" charset="-122"/>
              </a:rPr>
              <a:t>6</a:t>
            </a:r>
            <a:r>
              <a:rPr lang="zh-CN" altLang="en-US" b="1" dirty="0">
                <a:latin typeface="黑体" panose="02010609060101010101" pitchFamily="2" charset="-122"/>
                <a:ea typeface="黑体" panose="02010609060101010101" pitchFamily="2" charset="-122"/>
              </a:rPr>
              <a:t> + 0×2</a:t>
            </a:r>
            <a:r>
              <a:rPr lang="zh-CN" altLang="en-US" b="1" baseline="30000" dirty="0">
                <a:latin typeface="黑体" panose="02010609060101010101" pitchFamily="2" charset="-122"/>
                <a:ea typeface="黑体" panose="02010609060101010101" pitchFamily="2" charset="-122"/>
              </a:rPr>
              <a:t>5</a:t>
            </a:r>
            <a:r>
              <a:rPr lang="zh-CN" altLang="en-US" b="1" dirty="0">
                <a:latin typeface="黑体" panose="02010609060101010101" pitchFamily="2" charset="-122"/>
                <a:ea typeface="黑体" panose="02010609060101010101" pitchFamily="2" charset="-122"/>
              </a:rPr>
              <a:t> + 1×2</a:t>
            </a:r>
            <a:r>
              <a:rPr lang="zh-CN" altLang="en-US" b="1" baseline="30000" dirty="0">
                <a:latin typeface="黑体" panose="02010609060101010101" pitchFamily="2" charset="-122"/>
                <a:ea typeface="黑体" panose="02010609060101010101" pitchFamily="2" charset="-122"/>
              </a:rPr>
              <a:t>4</a:t>
            </a:r>
            <a:r>
              <a:rPr lang="zh-CN" altLang="en-US" b="1" dirty="0">
                <a:latin typeface="黑体" panose="02010609060101010101" pitchFamily="2" charset="-122"/>
                <a:ea typeface="黑体" panose="02010609060101010101" pitchFamily="2" charset="-122"/>
              </a:rPr>
              <a:t> </a:t>
            </a:r>
          </a:p>
          <a:p>
            <a:pPr algn="just"/>
            <a:r>
              <a:rPr lang="zh-CN" altLang="en-US" b="1" dirty="0">
                <a:latin typeface="黑体" panose="02010609060101010101" pitchFamily="2" charset="-122"/>
                <a:ea typeface="黑体" panose="02010609060101010101" pitchFamily="2" charset="-122"/>
              </a:rPr>
              <a:t>                     + 1×2</a:t>
            </a:r>
            <a:r>
              <a:rPr lang="zh-CN" altLang="en-US" b="1" baseline="30000" dirty="0">
                <a:latin typeface="黑体" panose="02010609060101010101" pitchFamily="2" charset="-122"/>
                <a:ea typeface="黑体" panose="02010609060101010101" pitchFamily="2" charset="-122"/>
              </a:rPr>
              <a:t>3</a:t>
            </a:r>
            <a:r>
              <a:rPr lang="zh-CN" altLang="en-US" b="1" dirty="0">
                <a:latin typeface="黑体" panose="02010609060101010101" pitchFamily="2" charset="-122"/>
                <a:ea typeface="黑体" panose="02010609060101010101" pitchFamily="2" charset="-122"/>
              </a:rPr>
              <a:t> + 1×2</a:t>
            </a:r>
            <a:r>
              <a:rPr lang="zh-CN" altLang="en-US" b="1" baseline="30000" dirty="0">
                <a:latin typeface="黑体" panose="02010609060101010101" pitchFamily="2" charset="-122"/>
                <a:ea typeface="黑体" panose="02010609060101010101" pitchFamily="2" charset="-122"/>
              </a:rPr>
              <a:t>2</a:t>
            </a:r>
            <a:r>
              <a:rPr lang="zh-CN" altLang="en-US" b="1" dirty="0">
                <a:latin typeface="黑体" panose="02010609060101010101" pitchFamily="2" charset="-122"/>
                <a:ea typeface="黑体" panose="02010609060101010101" pitchFamily="2" charset="-122"/>
              </a:rPr>
              <a:t> + 0×2</a:t>
            </a:r>
            <a:r>
              <a:rPr lang="zh-CN" altLang="en-US" b="1" baseline="30000" dirty="0">
                <a:latin typeface="黑体" panose="02010609060101010101" pitchFamily="2" charset="-122"/>
                <a:ea typeface="黑体" panose="02010609060101010101" pitchFamily="2" charset="-122"/>
              </a:rPr>
              <a:t>1</a:t>
            </a:r>
            <a:r>
              <a:rPr lang="zh-CN" altLang="en-US" b="1" dirty="0">
                <a:latin typeface="黑体" panose="02010609060101010101" pitchFamily="2" charset="-122"/>
                <a:ea typeface="黑体" panose="02010609060101010101" pitchFamily="2" charset="-122"/>
              </a:rPr>
              <a:t> </a:t>
            </a:r>
          </a:p>
          <a:p>
            <a:pPr algn="just"/>
            <a:r>
              <a:rPr lang="zh-CN" altLang="en-US" b="1" dirty="0">
                <a:latin typeface="黑体" panose="02010609060101010101" pitchFamily="2" charset="-122"/>
                <a:ea typeface="黑体" panose="02010609060101010101" pitchFamily="2" charset="-122"/>
              </a:rPr>
              <a:t>                     + 1×2</a:t>
            </a:r>
            <a:r>
              <a:rPr lang="zh-CN" altLang="en-US" b="1" baseline="30000" dirty="0">
                <a:latin typeface="黑体" panose="02010609060101010101" pitchFamily="2" charset="-122"/>
                <a:ea typeface="黑体" panose="02010609060101010101" pitchFamily="2" charset="-122"/>
              </a:rPr>
              <a:t>0</a:t>
            </a:r>
            <a:r>
              <a:rPr lang="zh-CN" altLang="en-US" b="1" dirty="0">
                <a:latin typeface="黑体" panose="02010609060101010101" pitchFamily="2" charset="-122"/>
                <a:ea typeface="黑体" panose="02010609060101010101" pitchFamily="2" charset="-122"/>
              </a:rPr>
              <a:t> + 1×2</a:t>
            </a:r>
            <a:r>
              <a:rPr lang="zh-CN" altLang="en-US" b="1" baseline="30000" dirty="0">
                <a:latin typeface="黑体" panose="02010609060101010101" pitchFamily="2" charset="-122"/>
                <a:ea typeface="黑体" panose="02010609060101010101" pitchFamily="2" charset="-122"/>
              </a:rPr>
              <a:t>-1</a:t>
            </a:r>
            <a:r>
              <a:rPr lang="zh-CN" altLang="en-US" b="1" dirty="0">
                <a:latin typeface="黑体" panose="02010609060101010101" pitchFamily="2" charset="-122"/>
                <a:ea typeface="黑体" panose="02010609060101010101" pitchFamily="2" charset="-122"/>
              </a:rPr>
              <a:t> + 0×2</a:t>
            </a:r>
            <a:r>
              <a:rPr lang="zh-CN" altLang="en-US" b="1" baseline="30000" dirty="0">
                <a:latin typeface="黑体" panose="02010609060101010101" pitchFamily="2" charset="-122"/>
                <a:ea typeface="黑体" panose="02010609060101010101" pitchFamily="2" charset="-122"/>
              </a:rPr>
              <a:t>-2</a:t>
            </a:r>
            <a:r>
              <a:rPr lang="zh-CN" altLang="en-US" b="1" dirty="0">
                <a:latin typeface="黑体" panose="02010609060101010101" pitchFamily="2" charset="-122"/>
                <a:ea typeface="黑体" panose="02010609060101010101" pitchFamily="2" charset="-122"/>
              </a:rPr>
              <a:t> </a:t>
            </a:r>
          </a:p>
          <a:p>
            <a:pPr algn="just"/>
            <a:r>
              <a:rPr lang="zh-CN" altLang="en-US" b="1" dirty="0">
                <a:latin typeface="黑体" panose="02010609060101010101" pitchFamily="2" charset="-122"/>
                <a:ea typeface="黑体" panose="02010609060101010101" pitchFamily="2" charset="-122"/>
              </a:rPr>
              <a:t>                     + 0×2</a:t>
            </a:r>
            <a:r>
              <a:rPr lang="zh-CN" altLang="en-US" b="1" baseline="30000" dirty="0">
                <a:latin typeface="黑体" panose="02010609060101010101" pitchFamily="2" charset="-122"/>
                <a:ea typeface="黑体" panose="02010609060101010101" pitchFamily="2" charset="-122"/>
              </a:rPr>
              <a:t>-3</a:t>
            </a:r>
            <a:r>
              <a:rPr lang="zh-CN" altLang="en-US" b="1" dirty="0">
                <a:latin typeface="黑体" panose="02010609060101010101" pitchFamily="2" charset="-122"/>
                <a:ea typeface="黑体" panose="02010609060101010101" pitchFamily="2" charset="-122"/>
              </a:rPr>
              <a:t> + 1×2</a:t>
            </a:r>
            <a:r>
              <a:rPr lang="zh-CN" altLang="en-US" b="1" baseline="30000" dirty="0">
                <a:latin typeface="黑体" panose="02010609060101010101" pitchFamily="2" charset="-122"/>
                <a:ea typeface="黑体" panose="02010609060101010101" pitchFamily="2" charset="-122"/>
              </a:rPr>
              <a:t>-4</a:t>
            </a:r>
            <a:r>
              <a:rPr lang="zh-CN" altLang="en-US" b="1" dirty="0">
                <a:latin typeface="黑体" panose="02010609060101010101" pitchFamily="2" charset="-122"/>
                <a:ea typeface="黑体" panose="02010609060101010101" pitchFamily="2" charset="-122"/>
              </a:rPr>
              <a:t> </a:t>
            </a:r>
          </a:p>
          <a:p>
            <a:pPr algn="just"/>
            <a:r>
              <a:rPr lang="zh-CN" altLang="en-US" b="1" dirty="0">
                <a:latin typeface="黑体" panose="02010609060101010101" pitchFamily="2" charset="-122"/>
                <a:ea typeface="黑体" panose="02010609060101010101" pitchFamily="2" charset="-122"/>
              </a:rPr>
              <a:t>                     = 64+16+8+4+1+0.5+0.0625</a:t>
            </a:r>
          </a:p>
          <a:p>
            <a:pPr algn="just"/>
            <a:r>
              <a:rPr lang="zh-CN" altLang="en-US" b="1" dirty="0">
                <a:latin typeface="黑体" panose="02010609060101010101" pitchFamily="2" charset="-122"/>
                <a:ea typeface="黑体" panose="02010609060101010101" pitchFamily="2" charset="-122"/>
              </a:rPr>
              <a:t>                     =（93.5625）</a:t>
            </a:r>
            <a:r>
              <a:rPr lang="zh-CN" altLang="en-US" b="1" baseline="-30000" dirty="0">
                <a:latin typeface="黑体" panose="02010609060101010101" pitchFamily="2" charset="-122"/>
                <a:ea typeface="黑体" panose="02010609060101010101" pitchFamily="2" charset="-122"/>
              </a:rPr>
              <a:t>10</a:t>
            </a:r>
            <a:endParaRPr lang="zh-CN" altLang="en-US" b="1" dirty="0">
              <a:latin typeface="黑体" panose="02010609060101010101" pitchFamily="2" charset="-122"/>
              <a:ea typeface="黑体" panose="02010609060101010101" pitchFamily="2" charset="-122"/>
            </a:endParaRPr>
          </a:p>
          <a:p>
            <a:pPr algn="just"/>
            <a:r>
              <a:rPr lang="zh-CN" altLang="en-US" b="1" dirty="0">
                <a:latin typeface="黑体" panose="02010609060101010101" pitchFamily="2" charset="-122"/>
                <a:ea typeface="宋体" panose="02010600030101010101" pitchFamily="2" charset="-122"/>
              </a:rPr>
              <a:t> </a:t>
            </a:r>
          </a:p>
          <a:p>
            <a:pPr algn="just"/>
            <a:endParaRPr lang="zh-CN" altLang="en-US" b="1" dirty="0">
              <a:latin typeface="黑体" panose="02010609060101010101" pitchFamily="2" charset="-122"/>
              <a:ea typeface="宋体" panose="02010600030101010101" pitchFamily="2" charset="-122"/>
            </a:endParaRPr>
          </a:p>
          <a:p>
            <a:pPr algn="just"/>
            <a:endParaRPr lang="zh-CN" altLang="en-US" b="1" dirty="0">
              <a:latin typeface="黑体" panose="02010609060101010101" pitchFamily="2" charset="-122"/>
              <a:ea typeface="黑体" panose="02010609060101010101" pitchFamily="2" charset="-122"/>
            </a:endParaRPr>
          </a:p>
        </p:txBody>
      </p:sp>
    </p:spTree>
  </p:cSld>
  <p:clrMapOvr>
    <a:masterClrMapping/>
  </p:clrMapOvr>
  <p:transition spd="med">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矩形 684033"/>
          <p:cNvSpPr/>
          <p:nvPr/>
        </p:nvSpPr>
        <p:spPr>
          <a:xfrm>
            <a:off x="1295400" y="704850"/>
            <a:ext cx="7391400" cy="5162550"/>
          </a:xfrm>
          <a:prstGeom prst="rect">
            <a:avLst/>
          </a:prstGeom>
          <a:noFill/>
          <a:ln w="9525">
            <a:noFill/>
          </a:ln>
        </p:spPr>
        <p:txBody>
          <a:bodyPr tIns="25392" bIns="25392">
            <a:spAutoFit/>
          </a:bodyPr>
          <a:lstStyle/>
          <a:p>
            <a:pPr algn="just"/>
            <a:r>
              <a:rPr lang="zh-CN" altLang="en-US" b="1" dirty="0">
                <a:latin typeface="黑体" panose="02010609060101010101" pitchFamily="2" charset="-122"/>
                <a:ea typeface="黑体" panose="02010609060101010101" pitchFamily="2" charset="-122"/>
              </a:rPr>
              <a:t>[例1.4] 将八进制数763.24转换成十进制数。</a:t>
            </a:r>
          </a:p>
          <a:p>
            <a:pPr algn="just"/>
            <a:endParaRPr lang="zh-CN" altLang="en-US" b="1" dirty="0">
              <a:latin typeface="黑体" panose="02010609060101010101" pitchFamily="2" charset="-122"/>
              <a:ea typeface="黑体" panose="02010609060101010101" pitchFamily="2" charset="-122"/>
            </a:endParaRPr>
          </a:p>
          <a:p>
            <a:pPr algn="just"/>
            <a:r>
              <a:rPr lang="zh-CN" altLang="en-US" b="1" dirty="0">
                <a:latin typeface="黑体" panose="02010609060101010101" pitchFamily="2" charset="-122"/>
                <a:ea typeface="黑体" panose="02010609060101010101" pitchFamily="2" charset="-122"/>
              </a:rPr>
              <a:t>（763.24）</a:t>
            </a:r>
            <a:r>
              <a:rPr lang="zh-CN" altLang="en-US" b="1" baseline="-30000" dirty="0">
                <a:latin typeface="黑体" panose="02010609060101010101" pitchFamily="2" charset="-122"/>
                <a:ea typeface="黑体" panose="02010609060101010101" pitchFamily="2" charset="-122"/>
              </a:rPr>
              <a:t>2</a:t>
            </a:r>
            <a:r>
              <a:rPr lang="zh-CN" altLang="en-US" b="1" dirty="0">
                <a:latin typeface="黑体" panose="02010609060101010101" pitchFamily="2" charset="-122"/>
                <a:ea typeface="黑体" panose="02010609060101010101" pitchFamily="2" charset="-122"/>
              </a:rPr>
              <a:t> = 7×8</a:t>
            </a:r>
            <a:r>
              <a:rPr lang="zh-CN" altLang="en-US" b="1" baseline="30000" dirty="0">
                <a:latin typeface="黑体" panose="02010609060101010101" pitchFamily="2" charset="-122"/>
                <a:ea typeface="黑体" panose="02010609060101010101" pitchFamily="2" charset="-122"/>
              </a:rPr>
              <a:t>2</a:t>
            </a:r>
            <a:r>
              <a:rPr lang="zh-CN" altLang="en-US" b="1" dirty="0">
                <a:latin typeface="黑体" panose="02010609060101010101" pitchFamily="2" charset="-122"/>
                <a:ea typeface="黑体" panose="02010609060101010101" pitchFamily="2" charset="-122"/>
              </a:rPr>
              <a:t> + 6×8</a:t>
            </a:r>
            <a:r>
              <a:rPr lang="zh-CN" altLang="en-US" b="1" baseline="30000" dirty="0">
                <a:latin typeface="黑体" panose="02010609060101010101" pitchFamily="2" charset="-122"/>
                <a:ea typeface="黑体" panose="02010609060101010101" pitchFamily="2" charset="-122"/>
              </a:rPr>
              <a:t>1</a:t>
            </a:r>
            <a:r>
              <a:rPr lang="zh-CN" altLang="en-US" b="1" dirty="0">
                <a:latin typeface="黑体" panose="02010609060101010101" pitchFamily="2" charset="-122"/>
                <a:ea typeface="黑体" panose="02010609060101010101" pitchFamily="2" charset="-122"/>
              </a:rPr>
              <a:t> + 3×8</a:t>
            </a:r>
            <a:r>
              <a:rPr lang="zh-CN" altLang="en-US" b="1" baseline="30000" dirty="0">
                <a:latin typeface="黑体" panose="02010609060101010101" pitchFamily="2" charset="-122"/>
                <a:ea typeface="黑体" panose="02010609060101010101" pitchFamily="2" charset="-122"/>
              </a:rPr>
              <a:t>0</a:t>
            </a:r>
            <a:r>
              <a:rPr lang="zh-CN" altLang="en-US" b="1" dirty="0">
                <a:latin typeface="黑体" panose="02010609060101010101" pitchFamily="2" charset="-122"/>
                <a:ea typeface="黑体" panose="02010609060101010101" pitchFamily="2" charset="-122"/>
              </a:rPr>
              <a:t> + 2×8</a:t>
            </a:r>
            <a:r>
              <a:rPr lang="zh-CN" altLang="en-US" b="1" baseline="30000" dirty="0">
                <a:latin typeface="黑体" panose="02010609060101010101" pitchFamily="2" charset="-122"/>
                <a:ea typeface="黑体" panose="02010609060101010101" pitchFamily="2" charset="-122"/>
              </a:rPr>
              <a:t>-1</a:t>
            </a:r>
            <a:endParaRPr lang="zh-CN" altLang="en-US" b="1" dirty="0">
              <a:latin typeface="黑体" panose="02010609060101010101" pitchFamily="2" charset="-122"/>
              <a:ea typeface="黑体" panose="02010609060101010101" pitchFamily="2" charset="-122"/>
            </a:endParaRPr>
          </a:p>
          <a:p>
            <a:pPr algn="just"/>
            <a:r>
              <a:rPr lang="zh-CN" altLang="en-US" b="1" dirty="0">
                <a:latin typeface="黑体" panose="02010609060101010101" pitchFamily="2" charset="-122"/>
                <a:ea typeface="黑体" panose="02010609060101010101" pitchFamily="2" charset="-122"/>
              </a:rPr>
              <a:t>              + 4×8</a:t>
            </a:r>
            <a:r>
              <a:rPr lang="zh-CN" altLang="en-US" b="1" baseline="30000" dirty="0">
                <a:latin typeface="黑体" panose="02010609060101010101" pitchFamily="2" charset="-122"/>
                <a:ea typeface="黑体" panose="02010609060101010101" pitchFamily="2" charset="-122"/>
              </a:rPr>
              <a:t>-2</a:t>
            </a:r>
            <a:r>
              <a:rPr lang="zh-CN" altLang="en-US" b="1" dirty="0">
                <a:latin typeface="黑体" panose="02010609060101010101" pitchFamily="2" charset="-122"/>
                <a:ea typeface="黑体" panose="02010609060101010101" pitchFamily="2" charset="-122"/>
              </a:rPr>
              <a:t>   </a:t>
            </a:r>
          </a:p>
          <a:p>
            <a:pPr algn="just"/>
            <a:r>
              <a:rPr lang="zh-CN" altLang="en-US" b="1" dirty="0">
                <a:latin typeface="黑体" panose="02010609060101010101" pitchFamily="2" charset="-122"/>
                <a:ea typeface="黑体" panose="02010609060101010101" pitchFamily="2" charset="-122"/>
              </a:rPr>
              <a:t>            = 448 + 48 + 3 + 0.25 + 0.0625 </a:t>
            </a:r>
          </a:p>
          <a:p>
            <a:pPr algn="just"/>
            <a:r>
              <a:rPr lang="zh-CN" altLang="en-US" b="1" dirty="0">
                <a:latin typeface="黑体" panose="02010609060101010101" pitchFamily="2" charset="-122"/>
                <a:ea typeface="黑体" panose="02010609060101010101" pitchFamily="2" charset="-122"/>
              </a:rPr>
              <a:t>            = （499. 3125）</a:t>
            </a:r>
            <a:r>
              <a:rPr lang="zh-CN" altLang="en-US" b="1" baseline="-30000" dirty="0">
                <a:latin typeface="黑体" panose="02010609060101010101" pitchFamily="2" charset="-122"/>
                <a:ea typeface="黑体" panose="02010609060101010101" pitchFamily="2" charset="-122"/>
              </a:rPr>
              <a:t>10</a:t>
            </a:r>
            <a:endParaRPr lang="zh-CN" altLang="en-US" b="1" dirty="0">
              <a:latin typeface="黑体" panose="02010609060101010101" pitchFamily="2" charset="-122"/>
              <a:ea typeface="黑体" panose="02010609060101010101" pitchFamily="2" charset="-122"/>
            </a:endParaRPr>
          </a:p>
          <a:p>
            <a:pPr algn="just"/>
            <a:endParaRPr lang="zh-CN" altLang="en-US" b="1" dirty="0">
              <a:latin typeface="黑体" panose="02010609060101010101" pitchFamily="2" charset="-122"/>
              <a:ea typeface="黑体" panose="02010609060101010101" pitchFamily="2" charset="-122"/>
            </a:endParaRPr>
          </a:p>
          <a:p>
            <a:pPr algn="just"/>
            <a:r>
              <a:rPr lang="zh-CN" altLang="en-US" b="1" dirty="0">
                <a:latin typeface="黑体" panose="02010609060101010101" pitchFamily="2" charset="-122"/>
                <a:ea typeface="黑体" panose="02010609060101010101" pitchFamily="2" charset="-122"/>
              </a:rPr>
              <a:t>[例1.5] 将十六进制数</a:t>
            </a:r>
            <a:r>
              <a:rPr lang="en-US" altLang="zh-CN" b="1">
                <a:latin typeface="黑体" panose="02010609060101010101" pitchFamily="2" charset="-122"/>
                <a:ea typeface="黑体" panose="02010609060101010101" pitchFamily="2" charset="-122"/>
              </a:rPr>
              <a:t>B2F</a:t>
            </a:r>
            <a:r>
              <a:rPr lang="zh-CN" altLang="en-US" b="1" dirty="0">
                <a:latin typeface="黑体" panose="02010609060101010101" pitchFamily="2" charset="-122"/>
                <a:ea typeface="黑体" panose="02010609060101010101" pitchFamily="2" charset="-122"/>
              </a:rPr>
              <a:t>转换成十进制数。</a:t>
            </a:r>
          </a:p>
          <a:p>
            <a:pPr algn="just"/>
            <a:endParaRPr lang="en-US" altLang="zh-CN" b="1">
              <a:latin typeface="黑体" panose="02010609060101010101" pitchFamily="2" charset="-122"/>
              <a:ea typeface="黑体" panose="02010609060101010101" pitchFamily="2" charset="-122"/>
            </a:endParaRPr>
          </a:p>
          <a:p>
            <a:pPr algn="just"/>
            <a:r>
              <a:rPr lang="en-US" altLang="zh-CN" b="1">
                <a:latin typeface="黑体" panose="02010609060101010101" pitchFamily="2" charset="-122"/>
                <a:ea typeface="黑体" panose="02010609060101010101" pitchFamily="2" charset="-122"/>
              </a:rPr>
              <a:t> （B2F）</a:t>
            </a:r>
            <a:r>
              <a:rPr lang="en-US" altLang="zh-CN" b="1" baseline="-30000">
                <a:latin typeface="黑体" panose="02010609060101010101" pitchFamily="2" charset="-122"/>
                <a:ea typeface="黑体" panose="02010609060101010101" pitchFamily="2" charset="-122"/>
              </a:rPr>
              <a:t>16 </a:t>
            </a:r>
            <a:r>
              <a:rPr lang="en-US" altLang="zh-CN" b="1">
                <a:latin typeface="黑体" panose="02010609060101010101" pitchFamily="2" charset="-122"/>
                <a:ea typeface="黑体" panose="02010609060101010101" pitchFamily="2" charset="-122"/>
              </a:rPr>
              <a:t>= B×16</a:t>
            </a:r>
            <a:r>
              <a:rPr lang="en-US" altLang="zh-CN" b="1" baseline="30000">
                <a:latin typeface="黑体" panose="02010609060101010101" pitchFamily="2" charset="-122"/>
                <a:ea typeface="黑体" panose="02010609060101010101" pitchFamily="2" charset="-122"/>
              </a:rPr>
              <a:t>2</a:t>
            </a:r>
            <a:r>
              <a:rPr lang="en-US" altLang="zh-CN" b="1">
                <a:latin typeface="黑体" panose="02010609060101010101" pitchFamily="2" charset="-122"/>
                <a:ea typeface="黑体" panose="02010609060101010101" pitchFamily="2" charset="-122"/>
              </a:rPr>
              <a:t> + 2×16</a:t>
            </a:r>
            <a:r>
              <a:rPr lang="en-US" altLang="zh-CN" b="1" baseline="30000">
                <a:latin typeface="黑体" panose="02010609060101010101" pitchFamily="2" charset="-122"/>
                <a:ea typeface="黑体" panose="02010609060101010101" pitchFamily="2" charset="-122"/>
              </a:rPr>
              <a:t>1</a:t>
            </a:r>
            <a:r>
              <a:rPr lang="en-US" altLang="zh-CN" b="1">
                <a:latin typeface="黑体" panose="02010609060101010101" pitchFamily="2" charset="-122"/>
                <a:ea typeface="黑体" panose="02010609060101010101" pitchFamily="2" charset="-122"/>
              </a:rPr>
              <a:t> + F×16</a:t>
            </a:r>
            <a:r>
              <a:rPr lang="en-US" altLang="zh-CN" b="1" baseline="30000">
                <a:latin typeface="黑体" panose="02010609060101010101" pitchFamily="2" charset="-122"/>
                <a:ea typeface="黑体" panose="02010609060101010101" pitchFamily="2" charset="-122"/>
              </a:rPr>
              <a:t>0 </a:t>
            </a:r>
          </a:p>
          <a:p>
            <a:pPr algn="just"/>
            <a:r>
              <a:rPr lang="en-US" altLang="zh-CN" b="1">
                <a:latin typeface="黑体" panose="02010609060101010101" pitchFamily="2" charset="-122"/>
                <a:ea typeface="黑体" panose="02010609060101010101" pitchFamily="2" charset="-122"/>
              </a:rPr>
              <a:t>          = 11×16</a:t>
            </a:r>
            <a:r>
              <a:rPr lang="en-US" altLang="zh-CN" b="1" baseline="30000">
                <a:latin typeface="黑体" panose="02010609060101010101" pitchFamily="2" charset="-122"/>
                <a:ea typeface="黑体" panose="02010609060101010101" pitchFamily="2" charset="-122"/>
              </a:rPr>
              <a:t>2</a:t>
            </a:r>
            <a:r>
              <a:rPr lang="en-US" altLang="zh-CN" b="1">
                <a:latin typeface="黑体" panose="02010609060101010101" pitchFamily="2" charset="-122"/>
                <a:ea typeface="黑体" panose="02010609060101010101" pitchFamily="2" charset="-122"/>
              </a:rPr>
              <a:t> + 2×16</a:t>
            </a:r>
            <a:r>
              <a:rPr lang="en-US" altLang="zh-CN" b="1" baseline="30000">
                <a:latin typeface="黑体" panose="02010609060101010101" pitchFamily="2" charset="-122"/>
                <a:ea typeface="黑体" panose="02010609060101010101" pitchFamily="2" charset="-122"/>
              </a:rPr>
              <a:t>1</a:t>
            </a:r>
            <a:r>
              <a:rPr lang="en-US" altLang="zh-CN" b="1">
                <a:latin typeface="黑体" panose="02010609060101010101" pitchFamily="2" charset="-122"/>
                <a:ea typeface="黑体" panose="02010609060101010101" pitchFamily="2" charset="-122"/>
              </a:rPr>
              <a:t> + 15×16</a:t>
            </a:r>
            <a:r>
              <a:rPr lang="en-US" altLang="zh-CN" b="1" baseline="30000">
                <a:latin typeface="黑体" panose="02010609060101010101" pitchFamily="2" charset="-122"/>
                <a:ea typeface="黑体" panose="02010609060101010101" pitchFamily="2" charset="-122"/>
              </a:rPr>
              <a:t>0</a:t>
            </a:r>
            <a:r>
              <a:rPr lang="en-US" altLang="zh-CN" b="1">
                <a:latin typeface="黑体" panose="02010609060101010101" pitchFamily="2" charset="-122"/>
                <a:ea typeface="黑体" panose="02010609060101010101" pitchFamily="2" charset="-122"/>
              </a:rPr>
              <a:t> </a:t>
            </a:r>
          </a:p>
          <a:p>
            <a:pPr algn="just"/>
            <a:r>
              <a:rPr lang="en-US" altLang="zh-CN" b="1">
                <a:latin typeface="黑体" panose="02010609060101010101" pitchFamily="2" charset="-122"/>
                <a:ea typeface="黑体" panose="02010609060101010101" pitchFamily="2" charset="-122"/>
              </a:rPr>
              <a:t>          = 2816 + 32 + 15 = （2863）</a:t>
            </a:r>
            <a:r>
              <a:rPr lang="en-US" altLang="zh-CN" b="1" baseline="-30000">
                <a:latin typeface="黑体" panose="02010609060101010101" pitchFamily="2" charset="-122"/>
                <a:ea typeface="黑体" panose="02010609060101010101" pitchFamily="2" charset="-122"/>
              </a:rPr>
              <a:t>10</a:t>
            </a:r>
          </a:p>
          <a:p>
            <a:pPr algn="just"/>
            <a:endParaRPr lang="zh-CN" altLang="en-US" b="1">
              <a:latin typeface="黑体" panose="02010609060101010101" pitchFamily="2" charset="-122"/>
              <a:ea typeface="黑体" panose="02010609060101010101" pitchFamily="2" charset="-122"/>
            </a:endParaRPr>
          </a:p>
          <a:p>
            <a:pPr algn="just"/>
            <a:endParaRPr lang="zh-CN" altLang="en-US" b="1">
              <a:latin typeface="黑体" panose="02010609060101010101" pitchFamily="2" charset="-122"/>
              <a:ea typeface="黑体" panose="02010609060101010101" pitchFamily="2" charset="-122"/>
            </a:endParaRPr>
          </a:p>
        </p:txBody>
      </p:sp>
    </p:spTree>
  </p:cSld>
  <p:clrMapOvr>
    <a:masterClrMapping/>
  </p:clrMapOvr>
  <p:transition spd="med">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矩形 685057"/>
          <p:cNvSpPr/>
          <p:nvPr/>
        </p:nvSpPr>
        <p:spPr>
          <a:xfrm>
            <a:off x="1295400" y="765175"/>
            <a:ext cx="7315200" cy="4797425"/>
          </a:xfrm>
          <a:prstGeom prst="rect">
            <a:avLst/>
          </a:prstGeom>
          <a:noFill/>
          <a:ln w="9525">
            <a:noFill/>
          </a:ln>
        </p:spPr>
        <p:txBody>
          <a:bodyPr tIns="25392" bIns="25392">
            <a:spAutoFit/>
          </a:bodyPr>
          <a:lstStyle/>
          <a:p>
            <a:pPr algn="just"/>
            <a:r>
              <a:rPr lang="zh-CN" altLang="en-US" b="1" dirty="0">
                <a:solidFill>
                  <a:srgbClr val="3333CC"/>
                </a:solidFill>
                <a:latin typeface="黑体" panose="02010609060101010101" pitchFamily="2" charset="-122"/>
                <a:ea typeface="黑体" panose="02010609060101010101" pitchFamily="2" charset="-122"/>
              </a:rPr>
              <a:t>（2）十进制数转换成非十进制数</a:t>
            </a:r>
          </a:p>
          <a:p>
            <a:pPr algn="just"/>
            <a:r>
              <a:rPr lang="zh-CN" altLang="en-US" b="1" dirty="0">
                <a:latin typeface="黑体" panose="02010609060101010101" pitchFamily="2" charset="-122"/>
                <a:ea typeface="黑体" panose="02010609060101010101" pitchFamily="2" charset="-122"/>
              </a:rPr>
              <a:t>　　将十进制数转换成二进制、八进制或十六进制等非十进制数的方法是相似的，十进制数转换非十进制数时，整数部分和小数部分分别进行转换，将两个转换结果结合起来就可以得到对应的非十进制数。</a:t>
            </a:r>
          </a:p>
          <a:p>
            <a:pPr algn="just"/>
            <a:r>
              <a:rPr lang="zh-CN" altLang="en-US" b="1" dirty="0">
                <a:latin typeface="黑体" panose="02010609060101010101" pitchFamily="2" charset="-122"/>
                <a:ea typeface="黑体" panose="02010609060101010101" pitchFamily="2" charset="-122"/>
              </a:rPr>
              <a:t> </a:t>
            </a:r>
            <a:r>
              <a:rPr lang="en-US" altLang="zh-CN">
                <a:solidFill>
                  <a:schemeClr val="folHlink"/>
                </a:solidFill>
                <a:latin typeface="黑体" panose="02010609060101010101" pitchFamily="2" charset="-122"/>
                <a:ea typeface="黑体" panose="02010609060101010101" pitchFamily="2" charset="-122"/>
              </a:rPr>
              <a:t>★　</a:t>
            </a:r>
            <a:r>
              <a:rPr lang="zh-CN" altLang="en-US" b="1" dirty="0">
                <a:solidFill>
                  <a:schemeClr val="folHlink"/>
                </a:solidFill>
                <a:latin typeface="黑体" panose="02010609060101010101" pitchFamily="2" charset="-122"/>
                <a:ea typeface="黑体" panose="02010609060101010101" pitchFamily="2" charset="-122"/>
              </a:rPr>
              <a:t>十进制整数转换成非十进制整数</a:t>
            </a:r>
          </a:p>
          <a:p>
            <a:pPr algn="just"/>
            <a:r>
              <a:rPr lang="zh-CN" altLang="en-US" b="1" dirty="0">
                <a:latin typeface="黑体" panose="02010609060101010101" pitchFamily="2" charset="-122"/>
                <a:ea typeface="黑体" panose="02010609060101010101" pitchFamily="2" charset="-122"/>
              </a:rPr>
              <a:t>　　将十进制整数转换为非十进制整数采用“</a:t>
            </a:r>
            <a:r>
              <a:rPr lang="zh-CN" altLang="en-US" b="1" dirty="0">
                <a:solidFill>
                  <a:srgbClr val="FF0000"/>
                </a:solidFill>
                <a:latin typeface="黑体" panose="02010609060101010101" pitchFamily="2" charset="-122"/>
                <a:ea typeface="黑体" panose="02010609060101010101" pitchFamily="2" charset="-122"/>
              </a:rPr>
              <a:t>除基取余法</a:t>
            </a:r>
            <a:r>
              <a:rPr lang="zh-CN" altLang="en-US" b="1" dirty="0">
                <a:latin typeface="黑体" panose="02010609060101010101" pitchFamily="2" charset="-122"/>
                <a:ea typeface="黑体" panose="02010609060101010101" pitchFamily="2" charset="-122"/>
              </a:rPr>
              <a:t>”。即：</a:t>
            </a:r>
            <a:r>
              <a:rPr lang="zh-CN" altLang="en-US" b="1" dirty="0">
                <a:solidFill>
                  <a:srgbClr val="3333CC"/>
                </a:solidFill>
                <a:latin typeface="黑体" panose="02010609060101010101" pitchFamily="2" charset="-122"/>
                <a:ea typeface="黑体" panose="02010609060101010101" pitchFamily="2" charset="-122"/>
              </a:rPr>
              <a:t>将十进制整数及此期间产生的商逐次除以需转换为数制的基数，直到商为零为止，并记下每一次相除所得到的余数，按从后往前的次序将各余数记作</a:t>
            </a:r>
            <a:r>
              <a:rPr lang="en-US" altLang="zh-CN" b="1">
                <a:solidFill>
                  <a:srgbClr val="3333CC"/>
                </a:solidFill>
                <a:latin typeface="黑体" panose="02010609060101010101" pitchFamily="2" charset="-122"/>
                <a:ea typeface="黑体" panose="02010609060101010101" pitchFamily="2" charset="-122"/>
              </a:rPr>
              <a:t>K </a:t>
            </a:r>
            <a:r>
              <a:rPr lang="en-US" altLang="zh-CN" b="1" baseline="-30000">
                <a:solidFill>
                  <a:srgbClr val="3333CC"/>
                </a:solidFill>
                <a:latin typeface="黑体" panose="02010609060101010101" pitchFamily="2" charset="-122"/>
                <a:ea typeface="黑体" panose="02010609060101010101" pitchFamily="2" charset="-122"/>
              </a:rPr>
              <a:t>n</a:t>
            </a:r>
            <a:r>
              <a:rPr lang="en-US" altLang="zh-CN" b="1">
                <a:solidFill>
                  <a:srgbClr val="3333CC"/>
                </a:solidFill>
                <a:latin typeface="黑体" panose="02010609060101010101" pitchFamily="2" charset="-122"/>
                <a:ea typeface="黑体" panose="02010609060101010101" pitchFamily="2" charset="-122"/>
              </a:rPr>
              <a:t> K </a:t>
            </a:r>
            <a:r>
              <a:rPr lang="en-US" altLang="zh-CN" b="1" baseline="-30000">
                <a:solidFill>
                  <a:srgbClr val="3333CC"/>
                </a:solidFill>
                <a:latin typeface="黑体" panose="02010609060101010101" pitchFamily="2" charset="-122"/>
                <a:ea typeface="黑体" panose="02010609060101010101" pitchFamily="2" charset="-122"/>
              </a:rPr>
              <a:t>n -1</a:t>
            </a:r>
            <a:r>
              <a:rPr lang="en-US" altLang="zh-CN" b="1">
                <a:solidFill>
                  <a:srgbClr val="3333CC"/>
                </a:solidFill>
                <a:latin typeface="黑体" panose="02010609060101010101" pitchFamily="2" charset="-122"/>
                <a:ea typeface="黑体" panose="02010609060101010101" pitchFamily="2" charset="-122"/>
              </a:rPr>
              <a:t>K </a:t>
            </a:r>
            <a:r>
              <a:rPr lang="en-US" altLang="zh-CN" b="1" baseline="-30000">
                <a:solidFill>
                  <a:srgbClr val="3333CC"/>
                </a:solidFill>
                <a:latin typeface="黑体" panose="02010609060101010101" pitchFamily="2" charset="-122"/>
                <a:ea typeface="黑体" panose="02010609060101010101" pitchFamily="2" charset="-122"/>
              </a:rPr>
              <a:t>n-2</a:t>
            </a:r>
            <a:r>
              <a:rPr lang="en-US" altLang="zh-CN" b="1" baseline="-30000">
                <a:solidFill>
                  <a:srgbClr val="3333CC"/>
                </a:solidFill>
                <a:latin typeface="Times New Roman" panose="02020603050405020304" charset="0"/>
                <a:ea typeface="黑体" panose="02010609060101010101" pitchFamily="2" charset="-122"/>
              </a:rPr>
              <a:t>……</a:t>
            </a:r>
            <a:r>
              <a:rPr lang="en-US" altLang="zh-CN" b="1">
                <a:solidFill>
                  <a:srgbClr val="3333CC"/>
                </a:solidFill>
                <a:latin typeface="黑体" panose="02010609060101010101" pitchFamily="2" charset="-122"/>
                <a:ea typeface="黑体" panose="02010609060101010101" pitchFamily="2" charset="-122"/>
              </a:rPr>
              <a:t>K </a:t>
            </a:r>
            <a:r>
              <a:rPr lang="en-US" altLang="zh-CN" b="1" baseline="-30000">
                <a:solidFill>
                  <a:srgbClr val="3333CC"/>
                </a:solidFill>
                <a:latin typeface="黑体" panose="02010609060101010101" pitchFamily="2" charset="-122"/>
                <a:ea typeface="黑体" panose="02010609060101010101" pitchFamily="2" charset="-122"/>
              </a:rPr>
              <a:t>0</a:t>
            </a:r>
            <a:r>
              <a:rPr lang="en-US" altLang="zh-CN" b="1">
                <a:solidFill>
                  <a:srgbClr val="3333CC"/>
                </a:solidFill>
                <a:latin typeface="黑体" panose="02010609060101010101" pitchFamily="2" charset="-122"/>
                <a:ea typeface="黑体" panose="02010609060101010101" pitchFamily="2" charset="-122"/>
              </a:rPr>
              <a:t> ，</a:t>
            </a:r>
            <a:r>
              <a:rPr lang="zh-CN" altLang="en-US" b="1" dirty="0">
                <a:solidFill>
                  <a:srgbClr val="3333CC"/>
                </a:solidFill>
                <a:latin typeface="黑体" panose="02010609060101010101" pitchFamily="2" charset="-122"/>
                <a:ea typeface="黑体" panose="02010609060101010101" pitchFamily="2" charset="-122"/>
              </a:rPr>
              <a:t>从而构成转换后对应的非十进制整数。</a:t>
            </a:r>
          </a:p>
          <a:p>
            <a:pPr algn="just"/>
            <a:r>
              <a:rPr lang="zh-CN" altLang="en-US" dirty="0">
                <a:latin typeface="黑体" panose="02010609060101010101" pitchFamily="2" charset="-122"/>
                <a:ea typeface="黑体" panose="02010609060101010101" pitchFamily="2" charset="-122"/>
              </a:rPr>
              <a:t> </a:t>
            </a:r>
          </a:p>
        </p:txBody>
      </p:sp>
    </p:spTree>
  </p:cSld>
  <p:clrMapOvr>
    <a:masterClrMapping/>
  </p:clrMapOvr>
  <p:transition spd="med">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9958" name="组合 679957"/>
          <p:cNvGrpSpPr/>
          <p:nvPr/>
        </p:nvGrpSpPr>
        <p:grpSpPr>
          <a:xfrm>
            <a:off x="1295400" y="609600"/>
            <a:ext cx="7467600" cy="5527675"/>
            <a:chOff x="816" y="384"/>
            <a:chExt cx="4704" cy="3482"/>
          </a:xfrm>
        </p:grpSpPr>
        <p:sp>
          <p:nvSpPr>
            <p:cNvPr id="679938" name="矩形 679937"/>
            <p:cNvSpPr/>
            <p:nvPr/>
          </p:nvSpPr>
          <p:spPr>
            <a:xfrm>
              <a:off x="816" y="384"/>
              <a:ext cx="4704" cy="3482"/>
            </a:xfrm>
            <a:prstGeom prst="rect">
              <a:avLst/>
            </a:prstGeom>
            <a:noFill/>
            <a:ln w="9525">
              <a:noFill/>
            </a:ln>
          </p:spPr>
          <p:txBody>
            <a:bodyPr tIns="25392" bIns="25392">
              <a:spAutoFit/>
            </a:bodyPr>
            <a:lstStyle/>
            <a:p>
              <a:pPr algn="just"/>
              <a:r>
                <a:rPr lang="zh-CN" altLang="en-US" b="1"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[例1.6] 将十进制整数125转换成对应的二进制　　　　　　  整数。</a:t>
              </a:r>
            </a:p>
            <a:p>
              <a:pPr algn="just"/>
              <a:r>
                <a:rPr lang="zh-CN" altLang="en-US" b="1" dirty="0">
                  <a:latin typeface="黑体" panose="02010609060101010101" pitchFamily="2" charset="-122"/>
                  <a:ea typeface="黑体" panose="02010609060101010101" pitchFamily="2" charset="-122"/>
                </a:rPr>
                <a:t>	</a:t>
              </a:r>
            </a:p>
            <a:p>
              <a:pPr algn="just"/>
              <a:r>
                <a:rPr lang="zh-CN" altLang="en-US" b="1" dirty="0">
                  <a:latin typeface="黑体" panose="02010609060101010101" pitchFamily="2" charset="-122"/>
                  <a:ea typeface="黑体" panose="02010609060101010101" pitchFamily="2" charset="-122"/>
                </a:rPr>
                <a:t>              2  125           余数</a:t>
              </a:r>
            </a:p>
            <a:p>
              <a:pPr algn="just"/>
              <a:r>
                <a:rPr lang="zh-CN" altLang="en-US" b="1" dirty="0">
                  <a:latin typeface="黑体" panose="02010609060101010101" pitchFamily="2" charset="-122"/>
                  <a:ea typeface="黑体" panose="02010609060101010101" pitchFamily="2" charset="-122"/>
                </a:rPr>
                <a:t>               2  62            1        </a:t>
              </a:r>
            </a:p>
            <a:p>
              <a:pPr algn="just"/>
              <a:r>
                <a:rPr lang="zh-CN" altLang="en-US" b="1" dirty="0">
                  <a:latin typeface="黑体" panose="02010609060101010101" pitchFamily="2" charset="-122"/>
                  <a:ea typeface="黑体" panose="02010609060101010101" pitchFamily="2" charset="-122"/>
                </a:rPr>
                <a:t>               2  31            0       </a:t>
              </a:r>
            </a:p>
            <a:p>
              <a:pPr algn="just"/>
              <a:r>
                <a:rPr lang="zh-CN" altLang="en-US" b="1" dirty="0">
                  <a:latin typeface="黑体" panose="02010609060101010101" pitchFamily="2" charset="-122"/>
                  <a:ea typeface="黑体" panose="02010609060101010101" pitchFamily="2" charset="-122"/>
                </a:rPr>
                <a:t>               2  15            1      </a:t>
              </a:r>
            </a:p>
            <a:p>
              <a:pPr algn="just"/>
              <a:r>
                <a:rPr lang="zh-CN" altLang="en-US" b="1" dirty="0">
                  <a:latin typeface="黑体" panose="02010609060101010101" pitchFamily="2" charset="-122"/>
                  <a:ea typeface="黑体" panose="02010609060101010101" pitchFamily="2" charset="-122"/>
                </a:rPr>
                <a:t>                2  7            1      </a:t>
              </a:r>
            </a:p>
            <a:p>
              <a:pPr algn="just"/>
              <a:r>
                <a:rPr lang="zh-CN" altLang="en-US" b="1" dirty="0">
                  <a:latin typeface="黑体" panose="02010609060101010101" pitchFamily="2" charset="-122"/>
                  <a:ea typeface="黑体" panose="02010609060101010101" pitchFamily="2" charset="-122"/>
                </a:rPr>
                <a:t>                2  3            1      </a:t>
              </a:r>
            </a:p>
            <a:p>
              <a:pPr algn="just"/>
              <a:r>
                <a:rPr lang="zh-CN" altLang="en-US" b="1" dirty="0">
                  <a:latin typeface="黑体" panose="02010609060101010101" pitchFamily="2" charset="-122"/>
                  <a:ea typeface="黑体" panose="02010609060101010101" pitchFamily="2" charset="-122"/>
                </a:rPr>
                <a:t>                2  1            1        </a:t>
              </a:r>
            </a:p>
            <a:p>
              <a:pPr algn="just"/>
              <a:r>
                <a:rPr lang="zh-CN" altLang="en-US" b="1" dirty="0">
                  <a:latin typeface="黑体" panose="02010609060101010101" pitchFamily="2" charset="-122"/>
                  <a:ea typeface="黑体" panose="02010609060101010101" pitchFamily="2" charset="-122"/>
                </a:rPr>
                <a:t>                   0            1  </a:t>
              </a:r>
            </a:p>
            <a:p>
              <a:pPr algn="just"/>
              <a:endParaRPr lang="zh-CN" altLang="en-US" b="1" dirty="0">
                <a:latin typeface="黑体" panose="02010609060101010101" pitchFamily="2" charset="-122"/>
                <a:ea typeface="黑体" panose="02010609060101010101" pitchFamily="2" charset="-122"/>
              </a:endParaRPr>
            </a:p>
            <a:p>
              <a:pPr algn="just"/>
              <a:r>
                <a:rPr lang="zh-CN" altLang="en-US" b="1" dirty="0">
                  <a:latin typeface="黑体" panose="02010609060101010101" pitchFamily="2" charset="-122"/>
                  <a:ea typeface="黑体" panose="02010609060101010101" pitchFamily="2" charset="-122"/>
                </a:rPr>
                <a:t>         </a:t>
              </a:r>
            </a:p>
            <a:p>
              <a:pPr algn="just"/>
              <a:r>
                <a:rPr lang="zh-CN" altLang="en-US" b="1" dirty="0">
                  <a:latin typeface="黑体" panose="02010609060101010101" pitchFamily="2" charset="-122"/>
                  <a:ea typeface="黑体" panose="02010609060101010101" pitchFamily="2" charset="-122"/>
                </a:rPr>
                <a:t>　则得：（125）</a:t>
              </a:r>
              <a:r>
                <a:rPr lang="zh-CN" altLang="en-US" b="1" baseline="-30000" dirty="0">
                  <a:latin typeface="黑体" panose="02010609060101010101" pitchFamily="2" charset="-122"/>
                  <a:ea typeface="黑体" panose="02010609060101010101" pitchFamily="2" charset="-122"/>
                </a:rPr>
                <a:t>10</a:t>
              </a:r>
              <a:r>
                <a:rPr lang="zh-CN" altLang="en-US" b="1" dirty="0">
                  <a:latin typeface="黑体" panose="02010609060101010101" pitchFamily="2" charset="-122"/>
                  <a:ea typeface="黑体" panose="02010609060101010101" pitchFamily="2" charset="-122"/>
                </a:rPr>
                <a:t> = （1111101）</a:t>
              </a:r>
              <a:r>
                <a:rPr lang="zh-CN" altLang="en-US" b="1" baseline="-30000" dirty="0">
                  <a:latin typeface="黑体" panose="02010609060101010101" pitchFamily="2" charset="-122"/>
                  <a:ea typeface="黑体" panose="02010609060101010101" pitchFamily="2" charset="-122"/>
                </a:rPr>
                <a:t>2  </a:t>
              </a:r>
              <a:endParaRPr lang="zh-CN" altLang="en-US" b="1" dirty="0">
                <a:latin typeface="黑体" panose="02010609060101010101" pitchFamily="2" charset="-122"/>
                <a:ea typeface="黑体" panose="02010609060101010101" pitchFamily="2" charset="-122"/>
              </a:endParaRPr>
            </a:p>
            <a:p>
              <a:pPr algn="just"/>
              <a:r>
                <a:rPr lang="zh-CN" altLang="en-US" dirty="0">
                  <a:latin typeface="Wingdings" panose="05000000000000000000" pitchFamily="2" charset="2"/>
                  <a:ea typeface="楷体_GB2312" pitchFamily="49" charset="-122"/>
                </a:rPr>
                <a:t> </a:t>
              </a:r>
            </a:p>
          </p:txBody>
        </p:sp>
        <p:grpSp>
          <p:nvGrpSpPr>
            <p:cNvPr id="679956" name="组合 679955"/>
            <p:cNvGrpSpPr/>
            <p:nvPr/>
          </p:nvGrpSpPr>
          <p:grpSpPr>
            <a:xfrm>
              <a:off x="2438" y="1104"/>
              <a:ext cx="490" cy="1628"/>
              <a:chOff x="2592" y="1248"/>
              <a:chExt cx="480" cy="1584"/>
            </a:xfrm>
          </p:grpSpPr>
          <p:sp>
            <p:nvSpPr>
              <p:cNvPr id="679939" name="直接连接符 679938"/>
              <p:cNvSpPr/>
              <p:nvPr/>
            </p:nvSpPr>
            <p:spPr>
              <a:xfrm>
                <a:off x="2592" y="1248"/>
                <a:ext cx="0" cy="192"/>
              </a:xfrm>
              <a:prstGeom prst="line">
                <a:avLst/>
              </a:prstGeom>
              <a:ln w="12700" cap="sq" cmpd="sng">
                <a:solidFill>
                  <a:srgbClr val="FF0000"/>
                </a:solidFill>
                <a:prstDash val="solid"/>
                <a:headEnd type="none" w="med" len="med"/>
                <a:tailEnd type="none" w="med" len="med"/>
              </a:ln>
            </p:spPr>
          </p:sp>
          <p:sp>
            <p:nvSpPr>
              <p:cNvPr id="679940" name="直接连接符 679939"/>
              <p:cNvSpPr/>
              <p:nvPr/>
            </p:nvSpPr>
            <p:spPr>
              <a:xfrm>
                <a:off x="2592" y="1440"/>
                <a:ext cx="480" cy="0"/>
              </a:xfrm>
              <a:prstGeom prst="line">
                <a:avLst/>
              </a:prstGeom>
              <a:ln w="12700" cap="sq" cmpd="sng">
                <a:solidFill>
                  <a:srgbClr val="FF0000"/>
                </a:solidFill>
                <a:prstDash val="solid"/>
                <a:headEnd type="none" w="med" len="med"/>
                <a:tailEnd type="none" w="med" len="med"/>
              </a:ln>
            </p:spPr>
          </p:sp>
          <p:sp>
            <p:nvSpPr>
              <p:cNvPr id="679941" name="直接连接符 679940"/>
              <p:cNvSpPr/>
              <p:nvPr/>
            </p:nvSpPr>
            <p:spPr>
              <a:xfrm>
                <a:off x="2640" y="1440"/>
                <a:ext cx="0" cy="240"/>
              </a:xfrm>
              <a:prstGeom prst="line">
                <a:avLst/>
              </a:prstGeom>
              <a:ln w="12700" cap="sq" cmpd="sng">
                <a:solidFill>
                  <a:srgbClr val="FF0000"/>
                </a:solidFill>
                <a:prstDash val="solid"/>
                <a:headEnd type="none" w="med" len="med"/>
                <a:tailEnd type="none" w="med" len="med"/>
              </a:ln>
            </p:spPr>
          </p:sp>
          <p:sp>
            <p:nvSpPr>
              <p:cNvPr id="679942" name="直接连接符 679941"/>
              <p:cNvSpPr/>
              <p:nvPr/>
            </p:nvSpPr>
            <p:spPr>
              <a:xfrm>
                <a:off x="2640" y="1680"/>
                <a:ext cx="336" cy="0"/>
              </a:xfrm>
              <a:prstGeom prst="line">
                <a:avLst/>
              </a:prstGeom>
              <a:ln w="12700" cap="sq" cmpd="sng">
                <a:solidFill>
                  <a:srgbClr val="FF0000"/>
                </a:solidFill>
                <a:prstDash val="solid"/>
                <a:headEnd type="none" w="med" len="med"/>
                <a:tailEnd type="none" w="med" len="med"/>
              </a:ln>
            </p:spPr>
          </p:sp>
          <p:sp>
            <p:nvSpPr>
              <p:cNvPr id="679943" name="直接连接符 679942"/>
              <p:cNvSpPr/>
              <p:nvPr/>
            </p:nvSpPr>
            <p:spPr>
              <a:xfrm>
                <a:off x="2640" y="1680"/>
                <a:ext cx="0" cy="192"/>
              </a:xfrm>
              <a:prstGeom prst="line">
                <a:avLst/>
              </a:prstGeom>
              <a:ln w="12700" cap="sq" cmpd="sng">
                <a:solidFill>
                  <a:srgbClr val="FF0000"/>
                </a:solidFill>
                <a:prstDash val="solid"/>
                <a:headEnd type="none" w="med" len="med"/>
                <a:tailEnd type="none" w="med" len="med"/>
              </a:ln>
            </p:spPr>
          </p:sp>
          <p:sp>
            <p:nvSpPr>
              <p:cNvPr id="679944" name="直接连接符 679943"/>
              <p:cNvSpPr/>
              <p:nvPr/>
            </p:nvSpPr>
            <p:spPr>
              <a:xfrm>
                <a:off x="2640" y="1872"/>
                <a:ext cx="336" cy="0"/>
              </a:xfrm>
              <a:prstGeom prst="line">
                <a:avLst/>
              </a:prstGeom>
              <a:ln w="12700" cap="sq" cmpd="sng">
                <a:solidFill>
                  <a:srgbClr val="FF0000"/>
                </a:solidFill>
                <a:prstDash val="solid"/>
                <a:headEnd type="none" w="med" len="med"/>
                <a:tailEnd type="none" w="med" len="med"/>
              </a:ln>
            </p:spPr>
          </p:sp>
          <p:sp>
            <p:nvSpPr>
              <p:cNvPr id="679945" name="直接连接符 679944"/>
              <p:cNvSpPr/>
              <p:nvPr/>
            </p:nvSpPr>
            <p:spPr>
              <a:xfrm>
                <a:off x="2640" y="1872"/>
                <a:ext cx="0" cy="240"/>
              </a:xfrm>
              <a:prstGeom prst="line">
                <a:avLst/>
              </a:prstGeom>
              <a:ln w="12700" cap="sq" cmpd="sng">
                <a:solidFill>
                  <a:srgbClr val="FF0000"/>
                </a:solidFill>
                <a:prstDash val="solid"/>
                <a:headEnd type="none" w="med" len="med"/>
                <a:tailEnd type="none" w="med" len="med"/>
              </a:ln>
            </p:spPr>
          </p:sp>
          <p:sp>
            <p:nvSpPr>
              <p:cNvPr id="679946" name="直接连接符 679945"/>
              <p:cNvSpPr/>
              <p:nvPr/>
            </p:nvSpPr>
            <p:spPr>
              <a:xfrm>
                <a:off x="2640" y="2112"/>
                <a:ext cx="336" cy="0"/>
              </a:xfrm>
              <a:prstGeom prst="line">
                <a:avLst/>
              </a:prstGeom>
              <a:ln w="12700" cap="sq" cmpd="sng">
                <a:solidFill>
                  <a:srgbClr val="FF0000"/>
                </a:solidFill>
                <a:prstDash val="solid"/>
                <a:headEnd type="none" w="med" len="med"/>
                <a:tailEnd type="none" w="med" len="med"/>
              </a:ln>
            </p:spPr>
          </p:sp>
          <p:sp>
            <p:nvSpPr>
              <p:cNvPr id="679947" name="直接连接符 679946"/>
              <p:cNvSpPr/>
              <p:nvPr/>
            </p:nvSpPr>
            <p:spPr>
              <a:xfrm>
                <a:off x="2736" y="2112"/>
                <a:ext cx="0" cy="240"/>
              </a:xfrm>
              <a:prstGeom prst="line">
                <a:avLst/>
              </a:prstGeom>
              <a:ln w="12700" cap="sq" cmpd="sng">
                <a:solidFill>
                  <a:srgbClr val="FF0000"/>
                </a:solidFill>
                <a:prstDash val="solid"/>
                <a:headEnd type="none" w="med" len="med"/>
                <a:tailEnd type="none" w="med" len="med"/>
              </a:ln>
            </p:spPr>
          </p:sp>
          <p:sp>
            <p:nvSpPr>
              <p:cNvPr id="679948" name="直接连接符 679947"/>
              <p:cNvSpPr/>
              <p:nvPr/>
            </p:nvSpPr>
            <p:spPr>
              <a:xfrm>
                <a:off x="2736" y="2352"/>
                <a:ext cx="288" cy="0"/>
              </a:xfrm>
              <a:prstGeom prst="line">
                <a:avLst/>
              </a:prstGeom>
              <a:ln w="12700" cap="sq" cmpd="sng">
                <a:solidFill>
                  <a:srgbClr val="FF0000"/>
                </a:solidFill>
                <a:prstDash val="solid"/>
                <a:headEnd type="none" w="med" len="med"/>
                <a:tailEnd type="none" w="med" len="med"/>
              </a:ln>
            </p:spPr>
          </p:sp>
          <p:sp>
            <p:nvSpPr>
              <p:cNvPr id="679949" name="直接连接符 679948"/>
              <p:cNvSpPr/>
              <p:nvPr/>
            </p:nvSpPr>
            <p:spPr>
              <a:xfrm>
                <a:off x="2736" y="2352"/>
                <a:ext cx="0" cy="240"/>
              </a:xfrm>
              <a:prstGeom prst="line">
                <a:avLst/>
              </a:prstGeom>
              <a:ln w="12700" cap="sq" cmpd="sng">
                <a:solidFill>
                  <a:srgbClr val="FF0000"/>
                </a:solidFill>
                <a:prstDash val="solid"/>
                <a:headEnd type="none" w="med" len="med"/>
                <a:tailEnd type="none" w="med" len="med"/>
              </a:ln>
            </p:spPr>
          </p:sp>
          <p:sp>
            <p:nvSpPr>
              <p:cNvPr id="679950" name="直接连接符 679949"/>
              <p:cNvSpPr/>
              <p:nvPr/>
            </p:nvSpPr>
            <p:spPr>
              <a:xfrm>
                <a:off x="2736" y="2592"/>
                <a:ext cx="288" cy="0"/>
              </a:xfrm>
              <a:prstGeom prst="line">
                <a:avLst/>
              </a:prstGeom>
              <a:ln w="12700" cap="sq" cmpd="sng">
                <a:solidFill>
                  <a:srgbClr val="FF0000"/>
                </a:solidFill>
                <a:prstDash val="solid"/>
                <a:headEnd type="none" w="med" len="med"/>
                <a:tailEnd type="none" w="med" len="med"/>
              </a:ln>
            </p:spPr>
          </p:sp>
          <p:sp>
            <p:nvSpPr>
              <p:cNvPr id="679951" name="直接连接符 679950"/>
              <p:cNvSpPr/>
              <p:nvPr/>
            </p:nvSpPr>
            <p:spPr>
              <a:xfrm>
                <a:off x="2736" y="2592"/>
                <a:ext cx="0" cy="240"/>
              </a:xfrm>
              <a:prstGeom prst="line">
                <a:avLst/>
              </a:prstGeom>
              <a:ln w="12700" cap="sq" cmpd="sng">
                <a:solidFill>
                  <a:srgbClr val="FF0000"/>
                </a:solidFill>
                <a:prstDash val="solid"/>
                <a:headEnd type="none" w="med" len="med"/>
                <a:tailEnd type="none" w="med" len="med"/>
              </a:ln>
            </p:spPr>
          </p:sp>
          <p:sp>
            <p:nvSpPr>
              <p:cNvPr id="679952" name="直接连接符 679951"/>
              <p:cNvSpPr/>
              <p:nvPr/>
            </p:nvSpPr>
            <p:spPr>
              <a:xfrm>
                <a:off x="2736" y="2832"/>
                <a:ext cx="288" cy="0"/>
              </a:xfrm>
              <a:prstGeom prst="line">
                <a:avLst/>
              </a:prstGeom>
              <a:ln w="12700" cap="sq" cmpd="sng">
                <a:solidFill>
                  <a:srgbClr val="FF0000"/>
                </a:solidFill>
                <a:prstDash val="solid"/>
                <a:headEnd type="none" w="med" len="med"/>
                <a:tailEnd type="none" w="med" len="med"/>
              </a:ln>
            </p:spPr>
          </p:sp>
        </p:grpSp>
        <p:sp>
          <p:nvSpPr>
            <p:cNvPr id="679953" name="直接连接符 679952"/>
            <p:cNvSpPr/>
            <p:nvPr/>
          </p:nvSpPr>
          <p:spPr>
            <a:xfrm flipH="1" flipV="1">
              <a:off x="4442" y="1420"/>
              <a:ext cx="0" cy="1578"/>
            </a:xfrm>
            <a:prstGeom prst="line">
              <a:avLst/>
            </a:prstGeom>
            <a:ln w="12700" cap="sq" cmpd="sng">
              <a:solidFill>
                <a:srgbClr val="FF0000"/>
              </a:solidFill>
              <a:prstDash val="solid"/>
              <a:headEnd type="none" w="med" len="med"/>
              <a:tailEnd type="triangle" w="med" len="med"/>
            </a:ln>
          </p:spPr>
        </p:sp>
      </p:grpSp>
    </p:spTree>
  </p:cSld>
  <p:clrMapOvr>
    <a:masterClrMapping/>
  </p:clrMapOvr>
  <p:transition spd="med">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8149" name="组合 688148"/>
          <p:cNvGrpSpPr/>
          <p:nvPr/>
        </p:nvGrpSpPr>
        <p:grpSpPr>
          <a:xfrm>
            <a:off x="1295400" y="98425"/>
            <a:ext cx="7315200" cy="6988175"/>
            <a:chOff x="912" y="62"/>
            <a:chExt cx="4608" cy="4402"/>
          </a:xfrm>
        </p:grpSpPr>
        <p:sp>
          <p:nvSpPr>
            <p:cNvPr id="688130" name="矩形 688129"/>
            <p:cNvSpPr/>
            <p:nvPr/>
          </p:nvSpPr>
          <p:spPr>
            <a:xfrm>
              <a:off x="912" y="62"/>
              <a:ext cx="4608" cy="4402"/>
            </a:xfrm>
            <a:prstGeom prst="rect">
              <a:avLst/>
            </a:prstGeom>
            <a:noFill/>
            <a:ln w="9525">
              <a:noFill/>
            </a:ln>
          </p:spPr>
          <p:txBody>
            <a:bodyPr tIns="25392" bIns="25392">
              <a:spAutoFit/>
            </a:bodyPr>
            <a:lstStyle/>
            <a:p>
              <a:pPr algn="just"/>
              <a:r>
                <a:rPr lang="zh-CN" altLang="en-US" b="1"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[例1.7] 将十进制整数125转换成对应的十六进制　　　　　 整数。</a:t>
              </a:r>
            </a:p>
            <a:p>
              <a:pPr algn="just"/>
              <a:endParaRPr lang="zh-CN" altLang="en-US" b="1" dirty="0">
                <a:latin typeface="黑体" panose="02010609060101010101" pitchFamily="2" charset="-122"/>
                <a:ea typeface="黑体" panose="02010609060101010101" pitchFamily="2" charset="-122"/>
              </a:endParaRPr>
            </a:p>
            <a:p>
              <a:pPr algn="just"/>
              <a:r>
                <a:rPr lang="zh-CN" altLang="en-US" b="1" dirty="0">
                  <a:latin typeface="黑体" panose="02010609060101010101" pitchFamily="2" charset="-122"/>
                  <a:ea typeface="黑体" panose="02010609060101010101" pitchFamily="2" charset="-122"/>
                </a:rPr>
                <a:t>              16   125           余数</a:t>
              </a:r>
            </a:p>
            <a:p>
              <a:pPr algn="just"/>
              <a:r>
                <a:rPr lang="zh-CN" altLang="en-US" b="1" dirty="0">
                  <a:latin typeface="黑体" panose="02010609060101010101" pitchFamily="2" charset="-122"/>
                  <a:ea typeface="黑体" panose="02010609060101010101" pitchFamily="2" charset="-122"/>
                </a:rPr>
                <a:t>               16   7            13 （</a:t>
              </a:r>
              <a:r>
                <a:rPr lang="en-US" altLang="zh-CN" b="1">
                  <a:latin typeface="黑体" panose="02010609060101010101" pitchFamily="2" charset="-122"/>
                  <a:ea typeface="黑体" panose="02010609060101010101" pitchFamily="2" charset="-122"/>
                </a:rPr>
                <a:t>D）       </a:t>
              </a:r>
            </a:p>
            <a:p>
              <a:pPr algn="just"/>
              <a:r>
                <a:rPr lang="en-US" altLang="zh-CN" b="1">
                  <a:latin typeface="黑体" panose="02010609060101010101" pitchFamily="2" charset="-122"/>
                  <a:ea typeface="黑体" panose="02010609060101010101" pitchFamily="2" charset="-122"/>
                </a:rPr>
                <a:t>                    0             7  </a:t>
              </a:r>
            </a:p>
            <a:p>
              <a:pPr algn="just"/>
              <a:r>
                <a:rPr lang="en-US" altLang="zh-CN" b="1">
                  <a:latin typeface="黑体" panose="02010609060101010101" pitchFamily="2" charset="-122"/>
                  <a:ea typeface="黑体" panose="02010609060101010101" pitchFamily="2" charset="-122"/>
                </a:rPr>
                <a:t>     </a:t>
              </a:r>
            </a:p>
            <a:p>
              <a:pPr algn="just"/>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则得：（125）</a:t>
              </a:r>
              <a:r>
                <a:rPr lang="zh-CN" altLang="en-US" b="1" baseline="-30000" dirty="0">
                  <a:latin typeface="黑体" panose="02010609060101010101" pitchFamily="2" charset="-122"/>
                  <a:ea typeface="黑体" panose="02010609060101010101" pitchFamily="2" charset="-122"/>
                </a:rPr>
                <a:t>10</a:t>
              </a:r>
              <a:r>
                <a:rPr lang="zh-CN" altLang="en-US" b="1" dirty="0">
                  <a:latin typeface="黑体" panose="02010609060101010101" pitchFamily="2" charset="-122"/>
                  <a:ea typeface="黑体" panose="02010609060101010101" pitchFamily="2" charset="-122"/>
                </a:rPr>
                <a:t> = （7</a:t>
              </a:r>
              <a:r>
                <a:rPr lang="en-US" altLang="zh-CN" b="1">
                  <a:latin typeface="黑体" panose="02010609060101010101" pitchFamily="2" charset="-122"/>
                  <a:ea typeface="黑体" panose="02010609060101010101" pitchFamily="2" charset="-122"/>
                </a:rPr>
                <a:t>D）</a:t>
              </a:r>
              <a:r>
                <a:rPr lang="en-US" altLang="zh-CN" b="1" baseline="-30000">
                  <a:latin typeface="黑体" panose="02010609060101010101" pitchFamily="2" charset="-122"/>
                  <a:ea typeface="黑体" panose="02010609060101010101" pitchFamily="2" charset="-122"/>
                </a:rPr>
                <a:t>16</a:t>
              </a:r>
            </a:p>
            <a:p>
              <a:pPr algn="just"/>
              <a:endParaRPr lang="en-US" altLang="zh-CN" b="1">
                <a:latin typeface="黑体" panose="02010609060101010101" pitchFamily="2" charset="-122"/>
                <a:ea typeface="黑体" panose="02010609060101010101" pitchFamily="2" charset="-122"/>
              </a:endParaRPr>
            </a:p>
            <a:p>
              <a:pPr algn="just"/>
              <a:r>
                <a:rPr lang="en-US" altLang="zh-CN"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例1.8] 将十进制整数125转换成对应的八进制整　　　　　 数。</a:t>
              </a:r>
            </a:p>
            <a:p>
              <a:pPr algn="just"/>
              <a:endParaRPr lang="zh-CN" altLang="en-US" b="1" dirty="0">
                <a:latin typeface="黑体" panose="02010609060101010101" pitchFamily="2" charset="-122"/>
                <a:ea typeface="黑体" panose="02010609060101010101" pitchFamily="2" charset="-122"/>
              </a:endParaRPr>
            </a:p>
            <a:p>
              <a:pPr algn="just"/>
              <a:r>
                <a:rPr lang="zh-CN" altLang="en-US" b="1" dirty="0">
                  <a:latin typeface="黑体" panose="02010609060101010101" pitchFamily="2" charset="-122"/>
                  <a:ea typeface="黑体" panose="02010609060101010101" pitchFamily="2" charset="-122"/>
                </a:rPr>
                <a:t>             8   125           余数</a:t>
              </a:r>
            </a:p>
            <a:p>
              <a:pPr algn="just"/>
              <a:r>
                <a:rPr lang="zh-CN" altLang="en-US" b="1" dirty="0">
                  <a:latin typeface="黑体" panose="02010609060101010101" pitchFamily="2" charset="-122"/>
                  <a:ea typeface="黑体" panose="02010609060101010101" pitchFamily="2" charset="-122"/>
                </a:rPr>
                <a:t>               8  15            5        </a:t>
              </a:r>
            </a:p>
            <a:p>
              <a:pPr algn="just"/>
              <a:r>
                <a:rPr lang="zh-CN" altLang="en-US" b="1" dirty="0">
                  <a:latin typeface="黑体" panose="02010609060101010101" pitchFamily="2" charset="-122"/>
                  <a:ea typeface="黑体" panose="02010609060101010101" pitchFamily="2" charset="-122"/>
                </a:rPr>
                <a:t>               8   1            7       </a:t>
              </a:r>
            </a:p>
            <a:p>
              <a:pPr algn="just"/>
              <a:r>
                <a:rPr lang="zh-CN" altLang="en-US" b="1" dirty="0">
                  <a:latin typeface="黑体" panose="02010609060101010101" pitchFamily="2" charset="-122"/>
                  <a:ea typeface="黑体" panose="02010609060101010101" pitchFamily="2" charset="-122"/>
                </a:rPr>
                <a:t>                   0            1 </a:t>
              </a:r>
            </a:p>
            <a:p>
              <a:pPr algn="just"/>
              <a:r>
                <a:rPr lang="zh-CN" altLang="en-US" b="1" dirty="0">
                  <a:latin typeface="黑体" panose="02010609060101010101" pitchFamily="2" charset="-122"/>
                  <a:ea typeface="黑体" panose="02010609060101010101" pitchFamily="2" charset="-122"/>
                </a:rPr>
                <a:t>     </a:t>
              </a:r>
            </a:p>
            <a:p>
              <a:pPr algn="just"/>
              <a:r>
                <a:rPr lang="zh-CN" altLang="en-US" b="1" dirty="0">
                  <a:latin typeface="黑体" panose="02010609060101010101" pitchFamily="2" charset="-122"/>
                  <a:ea typeface="黑体" panose="02010609060101010101" pitchFamily="2" charset="-122"/>
                </a:rPr>
                <a:t>     则得：（125）</a:t>
              </a:r>
              <a:r>
                <a:rPr lang="zh-CN" altLang="en-US" b="1" baseline="-30000" dirty="0">
                  <a:latin typeface="黑体" panose="02010609060101010101" pitchFamily="2" charset="-122"/>
                  <a:ea typeface="黑体" panose="02010609060101010101" pitchFamily="2" charset="-122"/>
                </a:rPr>
                <a:t>10</a:t>
              </a:r>
              <a:r>
                <a:rPr lang="zh-CN" altLang="en-US" b="1" dirty="0">
                  <a:latin typeface="黑体" panose="02010609060101010101" pitchFamily="2" charset="-122"/>
                  <a:ea typeface="黑体" panose="02010609060101010101" pitchFamily="2" charset="-122"/>
                </a:rPr>
                <a:t> = （175）</a:t>
              </a:r>
              <a:r>
                <a:rPr lang="zh-CN" altLang="en-US" b="1" baseline="-30000" dirty="0">
                  <a:latin typeface="黑体" panose="02010609060101010101" pitchFamily="2" charset="-122"/>
                  <a:ea typeface="黑体" panose="02010609060101010101" pitchFamily="2" charset="-122"/>
                </a:rPr>
                <a:t>8</a:t>
              </a:r>
              <a:endParaRPr lang="zh-CN" altLang="en-US" b="1" dirty="0">
                <a:latin typeface="黑体" panose="02010609060101010101" pitchFamily="2" charset="-122"/>
                <a:ea typeface="黑体" panose="02010609060101010101" pitchFamily="2" charset="-122"/>
              </a:endParaRPr>
            </a:p>
            <a:p>
              <a:pPr algn="just"/>
              <a:r>
                <a:rPr lang="zh-CN" altLang="en-US" dirty="0">
                  <a:latin typeface="黑体" panose="02010609060101010101" pitchFamily="2" charset="-122"/>
                  <a:ea typeface="黑体" panose="02010609060101010101" pitchFamily="2" charset="-122"/>
                </a:rPr>
                <a:t> </a:t>
              </a:r>
            </a:p>
          </p:txBody>
        </p:sp>
        <p:grpSp>
          <p:nvGrpSpPr>
            <p:cNvPr id="688148" name="组合 688147"/>
            <p:cNvGrpSpPr/>
            <p:nvPr/>
          </p:nvGrpSpPr>
          <p:grpSpPr>
            <a:xfrm>
              <a:off x="2640" y="768"/>
              <a:ext cx="1824" cy="624"/>
              <a:chOff x="2640" y="816"/>
              <a:chExt cx="1824" cy="624"/>
            </a:xfrm>
          </p:grpSpPr>
          <p:sp>
            <p:nvSpPr>
              <p:cNvPr id="688131" name="直接连接符 688130"/>
              <p:cNvSpPr/>
              <p:nvPr/>
            </p:nvSpPr>
            <p:spPr>
              <a:xfrm flipV="1">
                <a:off x="2640" y="816"/>
                <a:ext cx="0" cy="240"/>
              </a:xfrm>
              <a:prstGeom prst="line">
                <a:avLst/>
              </a:prstGeom>
              <a:ln w="12700" cap="sq" cmpd="sng">
                <a:solidFill>
                  <a:srgbClr val="FF0000"/>
                </a:solidFill>
                <a:prstDash val="solid"/>
                <a:headEnd type="none" w="med" len="med"/>
                <a:tailEnd type="none" w="med" len="med"/>
              </a:ln>
            </p:spPr>
          </p:sp>
          <p:sp>
            <p:nvSpPr>
              <p:cNvPr id="688132" name="直接连接符 688131"/>
              <p:cNvSpPr/>
              <p:nvPr/>
            </p:nvSpPr>
            <p:spPr>
              <a:xfrm>
                <a:off x="2640" y="1056"/>
                <a:ext cx="528" cy="0"/>
              </a:xfrm>
              <a:prstGeom prst="line">
                <a:avLst/>
              </a:prstGeom>
              <a:ln w="12700" cap="sq" cmpd="sng">
                <a:solidFill>
                  <a:srgbClr val="FF0000"/>
                </a:solidFill>
                <a:prstDash val="solid"/>
                <a:headEnd type="none" w="med" len="med"/>
                <a:tailEnd type="none" w="med" len="med"/>
              </a:ln>
            </p:spPr>
          </p:sp>
          <p:sp>
            <p:nvSpPr>
              <p:cNvPr id="688133" name="直接连接符 688132"/>
              <p:cNvSpPr/>
              <p:nvPr/>
            </p:nvSpPr>
            <p:spPr>
              <a:xfrm>
                <a:off x="2736" y="1056"/>
                <a:ext cx="0" cy="240"/>
              </a:xfrm>
              <a:prstGeom prst="line">
                <a:avLst/>
              </a:prstGeom>
              <a:ln w="12700" cap="sq" cmpd="sng">
                <a:solidFill>
                  <a:srgbClr val="FF0000"/>
                </a:solidFill>
                <a:prstDash val="solid"/>
                <a:headEnd type="none" w="med" len="med"/>
                <a:tailEnd type="none" w="med" len="med"/>
              </a:ln>
            </p:spPr>
          </p:sp>
          <p:sp>
            <p:nvSpPr>
              <p:cNvPr id="688134" name="直接连接符 688133"/>
              <p:cNvSpPr/>
              <p:nvPr/>
            </p:nvSpPr>
            <p:spPr>
              <a:xfrm>
                <a:off x="2736" y="1296"/>
                <a:ext cx="432" cy="0"/>
              </a:xfrm>
              <a:prstGeom prst="line">
                <a:avLst/>
              </a:prstGeom>
              <a:ln w="12700" cap="sq" cmpd="sng">
                <a:solidFill>
                  <a:srgbClr val="FF0000"/>
                </a:solidFill>
                <a:prstDash val="solid"/>
                <a:headEnd type="none" w="med" len="med"/>
                <a:tailEnd type="none" w="med" len="med"/>
              </a:ln>
            </p:spPr>
          </p:sp>
          <p:sp>
            <p:nvSpPr>
              <p:cNvPr id="688135" name="直接连接符 688134"/>
              <p:cNvSpPr/>
              <p:nvPr/>
            </p:nvSpPr>
            <p:spPr>
              <a:xfrm flipV="1">
                <a:off x="4464" y="1104"/>
                <a:ext cx="0" cy="336"/>
              </a:xfrm>
              <a:prstGeom prst="line">
                <a:avLst/>
              </a:prstGeom>
              <a:ln w="12700" cap="sq" cmpd="sng">
                <a:solidFill>
                  <a:srgbClr val="FF0000"/>
                </a:solidFill>
                <a:prstDash val="solid"/>
                <a:headEnd type="none" w="med" len="med"/>
                <a:tailEnd type="triangle" w="med" len="med"/>
              </a:ln>
            </p:spPr>
          </p:sp>
        </p:grpSp>
        <p:grpSp>
          <p:nvGrpSpPr>
            <p:cNvPr id="688146" name="组合 688145"/>
            <p:cNvGrpSpPr/>
            <p:nvPr/>
          </p:nvGrpSpPr>
          <p:grpSpPr>
            <a:xfrm>
              <a:off x="2496" y="2832"/>
              <a:ext cx="1872" cy="960"/>
              <a:chOff x="2592" y="2832"/>
              <a:chExt cx="1872" cy="960"/>
            </a:xfrm>
          </p:grpSpPr>
          <p:sp>
            <p:nvSpPr>
              <p:cNvPr id="688136" name="直接连接符 688135"/>
              <p:cNvSpPr/>
              <p:nvPr/>
            </p:nvSpPr>
            <p:spPr>
              <a:xfrm>
                <a:off x="2592" y="2832"/>
                <a:ext cx="0" cy="240"/>
              </a:xfrm>
              <a:prstGeom prst="line">
                <a:avLst/>
              </a:prstGeom>
              <a:ln w="12700" cap="sq" cmpd="sng">
                <a:solidFill>
                  <a:srgbClr val="FF0000"/>
                </a:solidFill>
                <a:prstDash val="solid"/>
                <a:headEnd type="none" w="med" len="med"/>
                <a:tailEnd type="none" w="med" len="med"/>
              </a:ln>
            </p:spPr>
          </p:sp>
          <p:sp>
            <p:nvSpPr>
              <p:cNvPr id="688137" name="直接连接符 688136"/>
              <p:cNvSpPr/>
              <p:nvPr/>
            </p:nvSpPr>
            <p:spPr>
              <a:xfrm>
                <a:off x="2592" y="3072"/>
                <a:ext cx="528" cy="0"/>
              </a:xfrm>
              <a:prstGeom prst="line">
                <a:avLst/>
              </a:prstGeom>
              <a:ln w="12700" cap="sq" cmpd="sng">
                <a:solidFill>
                  <a:srgbClr val="FF0000"/>
                </a:solidFill>
                <a:prstDash val="solid"/>
                <a:headEnd type="none" w="med" len="med"/>
                <a:tailEnd type="none" w="med" len="med"/>
              </a:ln>
            </p:spPr>
          </p:sp>
          <p:sp>
            <p:nvSpPr>
              <p:cNvPr id="688138" name="直接连接符 688137"/>
              <p:cNvSpPr/>
              <p:nvPr/>
            </p:nvSpPr>
            <p:spPr>
              <a:xfrm>
                <a:off x="2688" y="3072"/>
                <a:ext cx="0" cy="240"/>
              </a:xfrm>
              <a:prstGeom prst="line">
                <a:avLst/>
              </a:prstGeom>
              <a:ln w="12700" cap="sq" cmpd="sng">
                <a:solidFill>
                  <a:srgbClr val="FF0000"/>
                </a:solidFill>
                <a:prstDash val="solid"/>
                <a:headEnd type="none" w="med" len="med"/>
                <a:tailEnd type="none" w="med" len="med"/>
              </a:ln>
            </p:spPr>
          </p:sp>
          <p:sp>
            <p:nvSpPr>
              <p:cNvPr id="688140" name="直接连接符 688139"/>
              <p:cNvSpPr/>
              <p:nvPr/>
            </p:nvSpPr>
            <p:spPr>
              <a:xfrm>
                <a:off x="2688" y="3312"/>
                <a:ext cx="384" cy="0"/>
              </a:xfrm>
              <a:prstGeom prst="line">
                <a:avLst/>
              </a:prstGeom>
              <a:ln w="12700" cap="sq" cmpd="sng">
                <a:solidFill>
                  <a:srgbClr val="FF0000"/>
                </a:solidFill>
                <a:prstDash val="solid"/>
                <a:headEnd type="none" w="med" len="med"/>
                <a:tailEnd type="none" w="med" len="med"/>
              </a:ln>
            </p:spPr>
          </p:sp>
          <p:sp>
            <p:nvSpPr>
              <p:cNvPr id="688141" name="直接连接符 688140"/>
              <p:cNvSpPr/>
              <p:nvPr/>
            </p:nvSpPr>
            <p:spPr>
              <a:xfrm>
                <a:off x="2688" y="3312"/>
                <a:ext cx="0" cy="240"/>
              </a:xfrm>
              <a:prstGeom prst="line">
                <a:avLst/>
              </a:prstGeom>
              <a:ln w="12700" cap="sq" cmpd="sng">
                <a:solidFill>
                  <a:srgbClr val="FF0000"/>
                </a:solidFill>
                <a:prstDash val="solid"/>
                <a:headEnd type="none" w="med" len="med"/>
                <a:tailEnd type="none" w="med" len="med"/>
              </a:ln>
            </p:spPr>
          </p:sp>
          <p:sp>
            <p:nvSpPr>
              <p:cNvPr id="688142" name="直接连接符 688141"/>
              <p:cNvSpPr/>
              <p:nvPr/>
            </p:nvSpPr>
            <p:spPr>
              <a:xfrm>
                <a:off x="2688" y="3552"/>
                <a:ext cx="288" cy="0"/>
              </a:xfrm>
              <a:prstGeom prst="line">
                <a:avLst/>
              </a:prstGeom>
              <a:ln w="12700" cap="sq" cmpd="sng">
                <a:solidFill>
                  <a:srgbClr val="FF0000"/>
                </a:solidFill>
                <a:prstDash val="solid"/>
                <a:headEnd type="none" w="med" len="med"/>
                <a:tailEnd type="none" w="med" len="med"/>
              </a:ln>
            </p:spPr>
          </p:sp>
          <p:sp>
            <p:nvSpPr>
              <p:cNvPr id="688143" name="直接连接符 688142"/>
              <p:cNvSpPr/>
              <p:nvPr/>
            </p:nvSpPr>
            <p:spPr>
              <a:xfrm flipV="1">
                <a:off x="4464" y="3120"/>
                <a:ext cx="0" cy="672"/>
              </a:xfrm>
              <a:prstGeom prst="line">
                <a:avLst/>
              </a:prstGeom>
              <a:ln w="12700" cap="sq" cmpd="sng">
                <a:solidFill>
                  <a:srgbClr val="FF0000"/>
                </a:solidFill>
                <a:prstDash val="solid"/>
                <a:headEnd type="none" w="med" len="med"/>
                <a:tailEnd type="triangle" w="med" len="med"/>
              </a:ln>
            </p:spPr>
          </p:sp>
        </p:grpSp>
      </p:grpSp>
    </p:spTree>
  </p:cSld>
  <p:clrMapOvr>
    <a:masterClrMapping/>
  </p:clrMapOvr>
  <p:transition spd="med">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9160" name="组合 689159"/>
          <p:cNvGrpSpPr/>
          <p:nvPr/>
        </p:nvGrpSpPr>
        <p:grpSpPr>
          <a:xfrm>
            <a:off x="1420813" y="304800"/>
            <a:ext cx="7467600" cy="6623050"/>
            <a:chOff x="895" y="0"/>
            <a:chExt cx="4704" cy="4172"/>
          </a:xfrm>
        </p:grpSpPr>
        <p:sp>
          <p:nvSpPr>
            <p:cNvPr id="689154" name="矩形 689153"/>
            <p:cNvSpPr/>
            <p:nvPr/>
          </p:nvSpPr>
          <p:spPr>
            <a:xfrm>
              <a:off x="895" y="0"/>
              <a:ext cx="4704" cy="4172"/>
            </a:xfrm>
            <a:prstGeom prst="rect">
              <a:avLst/>
            </a:prstGeom>
            <a:noFill/>
            <a:ln w="9525">
              <a:noFill/>
            </a:ln>
          </p:spPr>
          <p:txBody>
            <a:bodyPr tIns="25392" bIns="25392">
              <a:spAutoFit/>
            </a:bodyPr>
            <a:lstStyle/>
            <a:p>
              <a:pPr algn="just"/>
              <a:r>
                <a:rPr lang="zh-CN" altLang="en-US" b="1" dirty="0">
                  <a:latin typeface="Times New Roman" panose="02020603050405020304" charset="0"/>
                  <a:ea typeface="宋体" panose="02010600030101010101" pitchFamily="2" charset="-122"/>
                </a:rPr>
                <a:t>   </a:t>
              </a:r>
              <a:r>
                <a:rPr lang="en-US" altLang="zh-CN">
                  <a:solidFill>
                    <a:schemeClr val="folHlink"/>
                  </a:solidFill>
                  <a:latin typeface="黑体" panose="02010609060101010101" pitchFamily="2" charset="-122"/>
                  <a:ea typeface="黑体" panose="02010609060101010101" pitchFamily="2" charset="-122"/>
                </a:rPr>
                <a:t>★ </a:t>
              </a:r>
              <a:r>
                <a:rPr lang="zh-CN" altLang="en-US" b="1" dirty="0">
                  <a:solidFill>
                    <a:schemeClr val="folHlink"/>
                  </a:solidFill>
                  <a:latin typeface="黑体" panose="02010609060101010101" pitchFamily="2" charset="-122"/>
                  <a:ea typeface="黑体" panose="02010609060101010101" pitchFamily="2" charset="-122"/>
                </a:rPr>
                <a:t>十进制小数转换成非十进制小数</a:t>
              </a:r>
            </a:p>
            <a:p>
              <a:pPr algn="just"/>
              <a:r>
                <a:rPr lang="zh-CN" altLang="en-US" b="1" dirty="0">
                  <a:latin typeface="黑体" panose="02010609060101010101" pitchFamily="2" charset="-122"/>
                  <a:ea typeface="黑体" panose="02010609060101010101" pitchFamily="2" charset="-122"/>
                </a:rPr>
                <a:t>    将十进制小数转换为非十进制小数采用“</a:t>
              </a:r>
              <a:r>
                <a:rPr lang="zh-CN" altLang="en-US" b="1" dirty="0">
                  <a:solidFill>
                    <a:srgbClr val="FF0000"/>
                  </a:solidFill>
                  <a:latin typeface="黑体" panose="02010609060101010101" pitchFamily="2" charset="-122"/>
                  <a:ea typeface="黑体" panose="02010609060101010101" pitchFamily="2" charset="-122"/>
                </a:rPr>
                <a:t>乘基取整法</a:t>
              </a:r>
              <a:r>
                <a:rPr lang="zh-CN" altLang="en-US" b="1" dirty="0">
                  <a:latin typeface="黑体" panose="02010609060101010101" pitchFamily="2" charset="-122"/>
                  <a:ea typeface="黑体" panose="02010609060101010101" pitchFamily="2" charset="-122"/>
                </a:rPr>
                <a:t>”。即：将十进制小数及此期间产生的积小数部分逐次乘以需转换为数制的基数，直到积的小数部分为零为止或达到一定精度为止，并记下每一次相乘所得到的整数部分，按照从前往后的次序，将各整数部分记作</a:t>
              </a:r>
              <a:r>
                <a:rPr lang="en-US" altLang="zh-CN" b="1">
                  <a:latin typeface="黑体" panose="02010609060101010101" pitchFamily="2" charset="-122"/>
                  <a:ea typeface="黑体" panose="02010609060101010101" pitchFamily="2" charset="-122"/>
                </a:rPr>
                <a:t>k</a:t>
              </a:r>
              <a:r>
                <a:rPr lang="en-US" altLang="zh-CN" b="1" baseline="-30000">
                  <a:latin typeface="黑体" panose="02010609060101010101" pitchFamily="2" charset="-122"/>
                  <a:ea typeface="黑体" panose="02010609060101010101" pitchFamily="2" charset="-122"/>
                </a:rPr>
                <a:t>–1 </a:t>
              </a:r>
              <a:r>
                <a:rPr lang="en-US" altLang="zh-CN" b="1">
                  <a:latin typeface="黑体" panose="02010609060101010101" pitchFamily="2" charset="-122"/>
                  <a:ea typeface="黑体" panose="02010609060101010101" pitchFamily="2" charset="-122"/>
                </a:rPr>
                <a:t>k</a:t>
              </a:r>
              <a:r>
                <a:rPr lang="en-US" altLang="zh-CN" b="1" baseline="-30000">
                  <a:latin typeface="黑体" panose="02010609060101010101" pitchFamily="2" charset="-122"/>
                  <a:ea typeface="黑体" panose="02010609060101010101" pitchFamily="2" charset="-122"/>
                </a:rPr>
                <a:t>-2</a:t>
              </a:r>
              <a:r>
                <a:rPr lang="en-US" altLang="zh-CN" b="1" baseline="-30000">
                  <a:latin typeface="Times New Roman" panose="02020603050405020304" charset="0"/>
                  <a:ea typeface="黑体" panose="02010609060101010101" pitchFamily="2" charset="-122"/>
                </a:rPr>
                <a:t>……</a:t>
              </a:r>
              <a:r>
                <a:rPr lang="en-US" altLang="zh-CN" b="1">
                  <a:latin typeface="黑体" panose="02010609060101010101" pitchFamily="2" charset="-122"/>
                  <a:ea typeface="黑体" panose="02010609060101010101" pitchFamily="2" charset="-122"/>
                </a:rPr>
                <a:t>k</a:t>
              </a:r>
              <a:r>
                <a:rPr lang="en-US" altLang="zh-CN" b="1" baseline="-30000">
                  <a:latin typeface="黑体" panose="02010609060101010101" pitchFamily="2" charset="-122"/>
                  <a:ea typeface="黑体" panose="02010609060101010101" pitchFamily="2" charset="-122"/>
                </a:rPr>
                <a:t>-m</a:t>
              </a:r>
              <a:r>
                <a:rPr lang="en-US" altLang="zh-CN"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从而构成转换后对应的非十进制小数。</a:t>
              </a:r>
            </a:p>
            <a:p>
              <a:pPr algn="just"/>
              <a:r>
                <a:rPr lang="zh-CN" altLang="en-US" b="1" dirty="0">
                  <a:latin typeface="黑体" panose="02010609060101010101" pitchFamily="2" charset="-122"/>
                  <a:ea typeface="黑体" panose="02010609060101010101" pitchFamily="2" charset="-122"/>
                </a:rPr>
                <a:t>  [例1.9]  将十进制小数0.625转换成对应的十六</a:t>
              </a:r>
            </a:p>
            <a:p>
              <a:pPr algn="just"/>
              <a:r>
                <a:rPr lang="zh-CN" altLang="en-US" b="1" dirty="0">
                  <a:latin typeface="黑体" panose="02010609060101010101" pitchFamily="2" charset="-122"/>
                  <a:ea typeface="黑体" panose="02010609060101010101" pitchFamily="2" charset="-122"/>
                </a:rPr>
                <a:t>           进制小数。</a:t>
              </a:r>
            </a:p>
            <a:p>
              <a:pPr algn="just"/>
              <a:endParaRPr lang="zh-CN" altLang="en-US" b="1" dirty="0">
                <a:latin typeface="黑体" panose="02010609060101010101" pitchFamily="2" charset="-122"/>
                <a:ea typeface="黑体" panose="02010609060101010101" pitchFamily="2" charset="-122"/>
              </a:endParaRPr>
            </a:p>
            <a:p>
              <a:pPr algn="just"/>
              <a:r>
                <a:rPr lang="zh-CN" altLang="en-US" b="1" dirty="0">
                  <a:latin typeface="黑体" panose="02010609060101010101" pitchFamily="2" charset="-122"/>
                  <a:ea typeface="黑体" panose="02010609060101010101" pitchFamily="2" charset="-122"/>
                </a:rPr>
                <a:t>       </a:t>
              </a:r>
              <a:r>
                <a:rPr lang="en-US" altLang="zh-CN" b="1">
                  <a:latin typeface="黑体" panose="02010609060101010101" pitchFamily="2" charset="-122"/>
                  <a:ea typeface="黑体" panose="02010609060101010101" pitchFamily="2" charset="-122"/>
                </a:rPr>
                <a:t> 0.625               </a:t>
              </a:r>
              <a:r>
                <a:rPr lang="zh-CN" altLang="en-US" b="1" dirty="0">
                  <a:latin typeface="黑体" panose="02010609060101010101" pitchFamily="2" charset="-122"/>
                  <a:ea typeface="黑体" panose="02010609060101010101" pitchFamily="2" charset="-122"/>
                </a:rPr>
                <a:t>整数部分 	</a:t>
              </a:r>
            </a:p>
            <a:p>
              <a:pPr algn="just"/>
              <a:r>
                <a:rPr lang="zh-CN" altLang="en-US" b="1" dirty="0">
                  <a:latin typeface="黑体" panose="02010609060101010101" pitchFamily="2" charset="-122"/>
                  <a:ea typeface="黑体" panose="02010609060101010101" pitchFamily="2" charset="-122"/>
                </a:rPr>
                <a:t>     ×    16</a:t>
              </a:r>
            </a:p>
            <a:p>
              <a:pPr algn="just"/>
              <a:r>
                <a:rPr lang="zh-CN" altLang="en-US" b="1" dirty="0">
                  <a:latin typeface="黑体" panose="02010609060101010101" pitchFamily="2" charset="-122"/>
                  <a:ea typeface="黑体" panose="02010609060101010101" pitchFamily="2" charset="-122"/>
                </a:rPr>
                <a:t>         3750                  </a:t>
              </a:r>
            </a:p>
            <a:p>
              <a:pPr algn="just"/>
              <a:r>
                <a:rPr lang="zh-CN" altLang="en-US" b="1" dirty="0">
                  <a:latin typeface="黑体" panose="02010609060101010101" pitchFamily="2" charset="-122"/>
                  <a:ea typeface="黑体" panose="02010609060101010101" pitchFamily="2" charset="-122"/>
                </a:rPr>
                <a:t>       + 625</a:t>
              </a:r>
            </a:p>
            <a:p>
              <a:pPr algn="just"/>
              <a:r>
                <a:rPr lang="zh-CN" altLang="en-US" b="1" dirty="0">
                  <a:latin typeface="黑体" panose="02010609060101010101" pitchFamily="2" charset="-122"/>
                  <a:ea typeface="黑体" panose="02010609060101010101" pitchFamily="2" charset="-122"/>
                </a:rPr>
                <a:t>       10.000               10 (</a:t>
              </a:r>
              <a:r>
                <a:rPr lang="en-US" altLang="zh-CN" b="1">
                  <a:latin typeface="黑体" panose="02010609060101010101" pitchFamily="2" charset="-122"/>
                  <a:ea typeface="黑体" panose="02010609060101010101" pitchFamily="2" charset="-122"/>
                </a:rPr>
                <a:t>A)      </a:t>
              </a:r>
            </a:p>
            <a:p>
              <a:pPr algn="just"/>
              <a:r>
                <a:rPr lang="en-US" altLang="zh-CN" b="1">
                  <a:latin typeface="黑体" panose="02010609060101010101" pitchFamily="2" charset="-122"/>
                  <a:ea typeface="黑体" panose="02010609060101010101" pitchFamily="2" charset="-122"/>
                </a:rPr>
                <a:t>                          </a:t>
              </a:r>
            </a:p>
            <a:p>
              <a:pPr algn="just"/>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则得：（0. 625）</a:t>
              </a:r>
              <a:r>
                <a:rPr lang="zh-CN" altLang="en-US" b="1" baseline="-30000" dirty="0">
                  <a:latin typeface="黑体" panose="02010609060101010101" pitchFamily="2" charset="-122"/>
                  <a:ea typeface="黑体" panose="02010609060101010101" pitchFamily="2" charset="-122"/>
                </a:rPr>
                <a:t>10</a:t>
              </a:r>
              <a:r>
                <a:rPr lang="zh-CN" altLang="en-US" b="1" dirty="0">
                  <a:latin typeface="黑体" panose="02010609060101010101" pitchFamily="2" charset="-122"/>
                  <a:ea typeface="黑体" panose="02010609060101010101" pitchFamily="2" charset="-122"/>
                </a:rPr>
                <a:t> =（0. </a:t>
              </a:r>
              <a:r>
                <a:rPr lang="en-US" altLang="zh-CN" b="1">
                  <a:latin typeface="黑体" panose="02010609060101010101" pitchFamily="2" charset="-122"/>
                  <a:ea typeface="黑体" panose="02010609060101010101" pitchFamily="2" charset="-122"/>
                </a:rPr>
                <a:t>A）</a:t>
              </a:r>
              <a:r>
                <a:rPr lang="en-US" altLang="zh-CN" b="1" baseline="-30000">
                  <a:latin typeface="黑体" panose="02010609060101010101" pitchFamily="2" charset="-122"/>
                  <a:ea typeface="黑体" panose="02010609060101010101" pitchFamily="2" charset="-122"/>
                </a:rPr>
                <a:t>16</a:t>
              </a:r>
              <a:r>
                <a:rPr lang="en-US" altLang="zh-CN" b="1">
                  <a:latin typeface="黑体" panose="02010609060101010101" pitchFamily="2" charset="-122"/>
                  <a:ea typeface="黑体" panose="02010609060101010101" pitchFamily="2" charset="-122"/>
                </a:rPr>
                <a:t> </a:t>
              </a:r>
            </a:p>
            <a:p>
              <a:pPr algn="just"/>
              <a:r>
                <a:rPr lang="zh-CN" altLang="en-US">
                  <a:latin typeface="黑体" panose="02010609060101010101" pitchFamily="2" charset="-122"/>
                  <a:ea typeface="黑体" panose="02010609060101010101" pitchFamily="2" charset="-122"/>
                </a:rPr>
                <a:t> 　</a:t>
              </a:r>
            </a:p>
          </p:txBody>
        </p:sp>
        <p:grpSp>
          <p:nvGrpSpPr>
            <p:cNvPr id="689158" name="组合 689157"/>
            <p:cNvGrpSpPr/>
            <p:nvPr/>
          </p:nvGrpSpPr>
          <p:grpSpPr>
            <a:xfrm>
              <a:off x="1392" y="2736"/>
              <a:ext cx="2277" cy="768"/>
              <a:chOff x="1296" y="3024"/>
              <a:chExt cx="2208" cy="768"/>
            </a:xfrm>
          </p:grpSpPr>
          <p:sp>
            <p:nvSpPr>
              <p:cNvPr id="689155" name="直接连接符 689154"/>
              <p:cNvSpPr/>
              <p:nvPr/>
            </p:nvSpPr>
            <p:spPr>
              <a:xfrm>
                <a:off x="1296" y="3072"/>
                <a:ext cx="960" cy="0"/>
              </a:xfrm>
              <a:prstGeom prst="line">
                <a:avLst/>
              </a:prstGeom>
              <a:ln w="12700" cap="sq" cmpd="sng">
                <a:solidFill>
                  <a:srgbClr val="FF0000"/>
                </a:solidFill>
                <a:prstDash val="solid"/>
                <a:headEnd type="none" w="med" len="med"/>
                <a:tailEnd type="none" w="med" len="med"/>
              </a:ln>
            </p:spPr>
          </p:sp>
          <p:sp>
            <p:nvSpPr>
              <p:cNvPr id="689156" name="直接连接符 689155"/>
              <p:cNvSpPr/>
              <p:nvPr/>
            </p:nvSpPr>
            <p:spPr>
              <a:xfrm>
                <a:off x="1296" y="3552"/>
                <a:ext cx="960" cy="0"/>
              </a:xfrm>
              <a:prstGeom prst="line">
                <a:avLst/>
              </a:prstGeom>
              <a:ln w="12700" cap="sq" cmpd="sng">
                <a:solidFill>
                  <a:srgbClr val="FF0000"/>
                </a:solidFill>
                <a:prstDash val="solid"/>
                <a:headEnd type="none" w="med" len="med"/>
                <a:tailEnd type="none" w="med" len="med"/>
              </a:ln>
            </p:spPr>
          </p:sp>
          <p:sp>
            <p:nvSpPr>
              <p:cNvPr id="689157" name="直接连接符 689156"/>
              <p:cNvSpPr/>
              <p:nvPr/>
            </p:nvSpPr>
            <p:spPr>
              <a:xfrm>
                <a:off x="3504" y="3024"/>
                <a:ext cx="0" cy="768"/>
              </a:xfrm>
              <a:prstGeom prst="line">
                <a:avLst/>
              </a:prstGeom>
              <a:ln w="12700" cap="sq" cmpd="sng">
                <a:solidFill>
                  <a:srgbClr val="FF0000"/>
                </a:solidFill>
                <a:prstDash val="solid"/>
                <a:headEnd type="none" w="med" len="med"/>
                <a:tailEnd type="triangle" w="med" len="med"/>
              </a:ln>
            </p:spPr>
          </p:sp>
        </p:grpSp>
      </p:grpSp>
    </p:spTree>
  </p:cSld>
  <p:clrMapOvr>
    <a:masterClrMapping/>
  </p:clrMapOvr>
  <p:transition spd="med">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标题 574465"/>
          <p:cNvSpPr>
            <a:spLocks noGrp="1"/>
          </p:cNvSpPr>
          <p:nvPr>
            <p:ph type="title"/>
          </p:nvPr>
        </p:nvSpPr>
        <p:spPr>
          <a:xfrm>
            <a:off x="1485900" y="533400"/>
            <a:ext cx="6286500" cy="838200"/>
          </a:xfrm>
          <a:ln/>
        </p:spPr>
        <p:txBody>
          <a:bodyPr lIns="92075" tIns="46038" rIns="92075" bIns="46038" anchor="ctr"/>
          <a:lstStyle/>
          <a:p>
            <a:r>
              <a:rPr lang="zh-CN" altLang="en-US" sz="3600" b="1" dirty="0">
                <a:latin typeface="黑体" panose="02010609060101010101" pitchFamily="2" charset="-122"/>
                <a:ea typeface="黑体" panose="02010609060101010101" pitchFamily="2" charset="-122"/>
              </a:rPr>
              <a:t>1.1   计算机概述</a:t>
            </a:r>
          </a:p>
        </p:txBody>
      </p:sp>
      <p:sp>
        <p:nvSpPr>
          <p:cNvPr id="574467" name="文本占位符 574466"/>
          <p:cNvSpPr>
            <a:spLocks noGrp="1"/>
          </p:cNvSpPr>
          <p:nvPr>
            <p:ph type="body" idx="1"/>
          </p:nvPr>
        </p:nvSpPr>
        <p:spPr>
          <a:xfrm>
            <a:off x="2133600" y="2057400"/>
            <a:ext cx="7620000" cy="3689350"/>
          </a:xfrm>
          <a:ln/>
        </p:spPr>
        <p:txBody>
          <a:bodyPr/>
          <a:lstStyle/>
          <a:p>
            <a:r>
              <a:rPr lang="zh-CN" altLang="en-US" b="1" dirty="0">
                <a:latin typeface="黑体" panose="02010609060101010101" pitchFamily="2" charset="-122"/>
                <a:ea typeface="黑体" panose="02010609060101010101" pitchFamily="2" charset="-122"/>
                <a:hlinkClick r:id="rId2" action="ppaction://hlinksldjump"/>
              </a:rPr>
              <a:t>1.1.1  计算机的基本概念</a:t>
            </a:r>
            <a:endParaRPr lang="zh-CN" altLang="en-US" b="1">
              <a:latin typeface="黑体" panose="02010609060101010101" pitchFamily="2" charset="-122"/>
              <a:ea typeface="黑体" panose="02010609060101010101" pitchFamily="2" charset="-122"/>
            </a:endParaRPr>
          </a:p>
          <a:p>
            <a:r>
              <a:rPr lang="zh-CN" altLang="en-US" b="1" dirty="0">
                <a:latin typeface="黑体" panose="02010609060101010101" pitchFamily="2" charset="-122"/>
                <a:ea typeface="黑体" panose="02010609060101010101" pitchFamily="2" charset="-122"/>
                <a:hlinkClick r:id="rId3" action="ppaction://hlinksldjump"/>
              </a:rPr>
              <a:t>1.1.2  计算机系统的组成</a:t>
            </a:r>
            <a:endParaRPr lang="zh-CN" altLang="en-US" b="1">
              <a:latin typeface="黑体" panose="02010609060101010101" pitchFamily="2" charset="-122"/>
              <a:ea typeface="黑体" panose="02010609060101010101" pitchFamily="2" charset="-122"/>
            </a:endParaRPr>
          </a:p>
          <a:p>
            <a:r>
              <a:rPr lang="zh-CN" altLang="en-US" b="1" dirty="0">
                <a:latin typeface="黑体" panose="02010609060101010101" pitchFamily="2" charset="-122"/>
                <a:ea typeface="黑体" panose="02010609060101010101" pitchFamily="2" charset="-122"/>
                <a:hlinkClick r:id="rId4" action="ppaction://hlinksldjump"/>
              </a:rPr>
              <a:t>1.1.3  计算机的发展</a:t>
            </a:r>
            <a:endParaRPr lang="zh-CN" altLang="en-US" b="1">
              <a:latin typeface="黑体" panose="02010609060101010101" pitchFamily="2" charset="-122"/>
              <a:ea typeface="黑体" panose="02010609060101010101" pitchFamily="2" charset="-122"/>
            </a:endParaRPr>
          </a:p>
          <a:p>
            <a:r>
              <a:rPr lang="zh-CN" altLang="en-US" b="1" dirty="0">
                <a:latin typeface="黑体" panose="02010609060101010101" pitchFamily="2" charset="-122"/>
                <a:ea typeface="黑体" panose="02010609060101010101" pitchFamily="2" charset="-122"/>
                <a:hlinkClick r:id="rId5" action="ppaction://hlinksldjump"/>
              </a:rPr>
              <a:t>1.1.4  计算机的分类</a:t>
            </a:r>
            <a:endParaRPr lang="zh-CN" altLang="en-US" b="1">
              <a:latin typeface="黑体" panose="02010609060101010101" pitchFamily="2" charset="-122"/>
              <a:ea typeface="黑体" panose="02010609060101010101" pitchFamily="2" charset="-122"/>
            </a:endParaRPr>
          </a:p>
          <a:p>
            <a:r>
              <a:rPr lang="zh-CN" altLang="en-US" b="1" dirty="0">
                <a:latin typeface="黑体" panose="02010609060101010101" pitchFamily="2" charset="-122"/>
                <a:ea typeface="黑体" panose="02010609060101010101" pitchFamily="2" charset="-122"/>
                <a:hlinkClick r:id="rId6" action="ppaction://hlinksldjump"/>
              </a:rPr>
              <a:t>1.1.5  计算机的特点</a:t>
            </a:r>
            <a:endParaRPr lang="zh-CN" altLang="en-US" b="1">
              <a:latin typeface="黑体" panose="02010609060101010101" pitchFamily="2" charset="-122"/>
              <a:ea typeface="黑体" panose="02010609060101010101" pitchFamily="2" charset="-122"/>
            </a:endParaRPr>
          </a:p>
          <a:p>
            <a:r>
              <a:rPr lang="zh-CN" altLang="en-US" b="1" dirty="0">
                <a:latin typeface="黑体" panose="02010609060101010101" pitchFamily="2" charset="-122"/>
                <a:ea typeface="黑体" panose="02010609060101010101" pitchFamily="2" charset="-122"/>
                <a:hlinkClick r:id="rId7" action="ppaction://hlinksldjump"/>
              </a:rPr>
              <a:t>1.1.6  计算机的用途</a:t>
            </a:r>
            <a:endParaRPr lang="zh-CN" altLang="en-US" b="1" dirty="0">
              <a:latin typeface="黑体" panose="02010609060101010101" pitchFamily="2" charset="-122"/>
              <a:ea typeface="黑体" panose="02010609060101010101" pitchFamily="2" charset="-122"/>
            </a:endParaRPr>
          </a:p>
          <a:p>
            <a:endParaRPr lang="zh-CN" altLang="en-US" dirty="0">
              <a:latin typeface="黑体" panose="02010609060101010101" pitchFamily="2" charset="-122"/>
              <a:ea typeface="黑体" panose="02010609060101010101" pitchFamily="2" charset="-122"/>
            </a:endParaRPr>
          </a:p>
          <a:p>
            <a:endParaRPr lang="en-US" altLang="zh-CN" dirty="0">
              <a:ea typeface="黑体" panose="02010609060101010101" pitchFamily="2" charset="-122"/>
            </a:endParaRPr>
          </a:p>
          <a:p>
            <a:endParaRPr lang="en-US" altLang="zh-CN" dirty="0">
              <a:ea typeface="黑体" panose="02010609060101010101" pitchFamily="2" charset="-122"/>
            </a:endParaRPr>
          </a:p>
          <a:p>
            <a:pPr>
              <a:buNone/>
            </a:pPr>
            <a:endParaRPr lang="zh-CN" altLang="en-US" sz="3600">
              <a:latin typeface="黑体" panose="02010609060101010101" pitchFamily="2" charset="-122"/>
              <a:ea typeface="黑体" panose="02010609060101010101" pitchFamily="2" charset="-122"/>
            </a:endParaRPr>
          </a:p>
        </p:txBody>
      </p:sp>
      <p:grpSp>
        <p:nvGrpSpPr>
          <p:cNvPr id="574468" name="组合 574467"/>
          <p:cNvGrpSpPr/>
          <p:nvPr/>
        </p:nvGrpSpPr>
        <p:grpSpPr>
          <a:xfrm>
            <a:off x="6781800" y="5257800"/>
            <a:ext cx="1143000" cy="990600"/>
            <a:chOff x="1488" y="2208"/>
            <a:chExt cx="576" cy="576"/>
          </a:xfrm>
        </p:grpSpPr>
        <p:pic>
          <p:nvPicPr>
            <p:cNvPr id="574469" name="图片 574468" descr="C:\Program Files\Common Files\Microsoft Shared\Clipart\cagcat50\SY01265_.wmf"/>
            <p:cNvPicPr>
              <a:picLocks noChangeAspect="1"/>
            </p:cNvPicPr>
            <p:nvPr/>
          </p:nvPicPr>
          <p:blipFill>
            <a:blip r:embed="rId8"/>
            <a:stretch>
              <a:fillRect/>
            </a:stretch>
          </p:blipFill>
          <p:spPr>
            <a:xfrm>
              <a:off x="1488" y="2208"/>
              <a:ext cx="480" cy="576"/>
            </a:xfrm>
            <a:prstGeom prst="rect">
              <a:avLst/>
            </a:prstGeom>
            <a:noFill/>
            <a:ln w="9525">
              <a:noFill/>
            </a:ln>
          </p:spPr>
        </p:pic>
        <p:sp>
          <p:nvSpPr>
            <p:cNvPr id="574470" name="动作按钮: 自定义 574469">
              <a:hlinkClick r:id="rId9" action="ppaction://hlinksldjump"/>
            </p:cNvPr>
            <p:cNvSpPr/>
            <p:nvPr/>
          </p:nvSpPr>
          <p:spPr>
            <a:xfrm>
              <a:off x="1632" y="2304"/>
              <a:ext cx="432" cy="192"/>
            </a:xfrm>
            <a:prstGeom prst="actionButtonBlank">
              <a:avLst/>
            </a:prstGeom>
            <a:solidFill>
              <a:srgbClr val="33CCCC"/>
            </a:solidFill>
            <a:ln w="12700" cap="sq" cmpd="sng">
              <a:solidFill>
                <a:srgbClr val="FF0000"/>
              </a:solidFill>
              <a:prstDash val="solid"/>
              <a:miter/>
              <a:headEnd type="none" w="sm" len="sm"/>
              <a:tailEnd type="none" w="sm" len="sm"/>
            </a:ln>
          </p:spPr>
          <p:txBody>
            <a:bodyPr wrap="none" anchor="ctr"/>
            <a:lstStyle/>
            <a:p>
              <a:r>
                <a:rPr lang="zh-CN" altLang="en-US" b="1" dirty="0">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hlinkClick r:id="rId9" action="ppaction://hlinksldjump"/>
                </a:rPr>
                <a:t>返回</a:t>
              </a:r>
              <a:endParaRPr lang="zh-CN" altLang="en-US" b="1">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endParaRPr>
            </a:p>
          </p:txBody>
        </p:sp>
      </p:grpSp>
    </p:spTree>
  </p:cSld>
  <p:clrMapOvr>
    <a:masterClrMapping/>
  </p:clrMapOvr>
  <p:transition spd="med">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0188" name="组合 690187"/>
          <p:cNvGrpSpPr/>
          <p:nvPr/>
        </p:nvGrpSpPr>
        <p:grpSpPr>
          <a:xfrm>
            <a:off x="990600" y="266700"/>
            <a:ext cx="7924800" cy="7353300"/>
            <a:chOff x="864" y="62"/>
            <a:chExt cx="4800" cy="4632"/>
          </a:xfrm>
        </p:grpSpPr>
        <p:sp>
          <p:nvSpPr>
            <p:cNvPr id="690178" name="矩形 690177"/>
            <p:cNvSpPr/>
            <p:nvPr/>
          </p:nvSpPr>
          <p:spPr>
            <a:xfrm>
              <a:off x="864" y="62"/>
              <a:ext cx="4800" cy="4632"/>
            </a:xfrm>
            <a:prstGeom prst="rect">
              <a:avLst/>
            </a:prstGeom>
            <a:noFill/>
            <a:ln w="9525">
              <a:noFill/>
            </a:ln>
          </p:spPr>
          <p:txBody>
            <a:bodyPr tIns="25392" bIns="25392">
              <a:spAutoFit/>
            </a:bodyPr>
            <a:lstStyle/>
            <a:p>
              <a:pPr algn="l"/>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[例1.10] 将十进制小数0.625转换成对应的二进制小数。</a:t>
              </a:r>
            </a:p>
            <a:p>
              <a:pPr algn="l"/>
              <a:endParaRPr lang="zh-CN" altLang="en-US" b="1" dirty="0">
                <a:latin typeface="Times New Roman" panose="02020603050405020304" charset="0"/>
                <a:ea typeface="宋体" panose="02010600030101010101" pitchFamily="2" charset="-122"/>
              </a:endParaRPr>
            </a:p>
            <a:p>
              <a:pPr algn="l"/>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0.625</a:t>
              </a:r>
              <a:r>
                <a:rPr lang="zh-CN" altLang="en-US" b="1" dirty="0">
                  <a:latin typeface="Times New Roman" panose="02020603050405020304" charset="0"/>
                  <a:ea typeface="宋体" panose="02010600030101010101" pitchFamily="2" charset="-122"/>
                </a:rPr>
                <a:t>               </a:t>
              </a:r>
              <a:r>
                <a:rPr lang="zh-CN" altLang="en-US" b="1" dirty="0">
                  <a:latin typeface="Times New Roman" panose="02020603050405020304" charset="0"/>
                  <a:ea typeface="黑体" panose="02010609060101010101" pitchFamily="2" charset="-122"/>
                </a:rPr>
                <a:t>整数部分</a:t>
              </a:r>
              <a:r>
                <a:rPr lang="zh-CN" altLang="en-US" b="1" dirty="0">
                  <a:latin typeface="Times New Roman" panose="02020603050405020304" charset="0"/>
                  <a:ea typeface="宋体" panose="02010600030101010101" pitchFamily="2" charset="-122"/>
                </a:rPr>
                <a:t> 	</a:t>
              </a:r>
            </a:p>
            <a:p>
              <a:pPr algn="l"/>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     2</a:t>
              </a:r>
            </a:p>
            <a:p>
              <a:pPr algn="l"/>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1.250          1</a:t>
              </a:r>
              <a:r>
                <a:rPr lang="zh-CN" altLang="en-US" b="1" dirty="0">
                  <a:latin typeface="Times New Roman" panose="02020603050405020304" charset="0"/>
                  <a:ea typeface="宋体" panose="02010600030101010101" pitchFamily="2" charset="-122"/>
                </a:rPr>
                <a:t>                  </a:t>
              </a:r>
            </a:p>
            <a:p>
              <a:pPr algn="l"/>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0.25</a:t>
              </a:r>
            </a:p>
            <a:p>
              <a:pPr algn="l"/>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     2</a:t>
              </a:r>
            </a:p>
            <a:p>
              <a:pPr algn="l"/>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0.5           0</a:t>
              </a:r>
              <a:r>
                <a:rPr lang="zh-CN" altLang="en-US" b="1" dirty="0">
                  <a:latin typeface="Times New Roman" panose="02020603050405020304" charset="0"/>
                  <a:ea typeface="宋体" panose="02010600030101010101" pitchFamily="2" charset="-122"/>
                </a:rPr>
                <a:t>                    </a:t>
              </a:r>
            </a:p>
            <a:p>
              <a:pPr algn="l"/>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     2</a:t>
              </a:r>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  </a:t>
              </a:r>
            </a:p>
            <a:p>
              <a:pPr algn="l"/>
              <a:r>
                <a:rPr lang="zh-CN" altLang="en-US" b="1" dirty="0">
                  <a:latin typeface="黑体" panose="02010609060101010101" pitchFamily="2" charset="-122"/>
                  <a:ea typeface="黑体" panose="02010609060101010101" pitchFamily="2" charset="-122"/>
                </a:rPr>
                <a:t>           1.0                     1</a:t>
              </a:r>
              <a:r>
                <a:rPr lang="zh-CN" altLang="en-US" b="1" dirty="0">
                  <a:latin typeface="Times New Roman" panose="02020603050405020304" charset="0"/>
                  <a:ea typeface="宋体" panose="02010600030101010101" pitchFamily="2" charset="-122"/>
                </a:rPr>
                <a:t>               </a:t>
              </a:r>
            </a:p>
            <a:p>
              <a:pPr algn="l"/>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则得：（0. 625）</a:t>
              </a:r>
              <a:r>
                <a:rPr lang="zh-CN" altLang="en-US" b="1" baseline="-30000" dirty="0">
                  <a:latin typeface="黑体" panose="02010609060101010101" pitchFamily="2" charset="-122"/>
                  <a:ea typeface="黑体" panose="02010609060101010101" pitchFamily="2" charset="-122"/>
                </a:rPr>
                <a:t>10</a:t>
              </a:r>
              <a:r>
                <a:rPr lang="zh-CN" altLang="en-US" b="1" dirty="0">
                  <a:latin typeface="黑体" panose="02010609060101010101" pitchFamily="2" charset="-122"/>
                  <a:ea typeface="黑体" panose="02010609060101010101" pitchFamily="2" charset="-122"/>
                </a:rPr>
                <a:t> =（0. 101）</a:t>
              </a:r>
              <a:r>
                <a:rPr lang="zh-CN" altLang="en-US" b="1" baseline="-30000" dirty="0">
                  <a:latin typeface="黑体" panose="02010609060101010101" pitchFamily="2" charset="-122"/>
                  <a:ea typeface="黑体" panose="02010609060101010101" pitchFamily="2" charset="-122"/>
                </a:rPr>
                <a:t>2</a:t>
              </a:r>
              <a:r>
                <a:rPr lang="zh-CN" altLang="en-US" b="1" dirty="0">
                  <a:latin typeface="黑体" panose="02010609060101010101" pitchFamily="2" charset="-122"/>
                  <a:ea typeface="黑体" panose="02010609060101010101" pitchFamily="2" charset="-122"/>
                </a:rPr>
                <a:t> </a:t>
              </a:r>
            </a:p>
            <a:p>
              <a:pPr algn="just"/>
              <a:r>
                <a:rPr lang="zh-CN" altLang="en-US" b="1" dirty="0">
                  <a:latin typeface="黑体" panose="02010609060101010101" pitchFamily="2" charset="-122"/>
                  <a:ea typeface="黑体" panose="02010609060101010101" pitchFamily="2" charset="-122"/>
                </a:rPr>
                <a:t> [例1.11] 将十进制小数0.625转换成对应的八进制</a:t>
              </a:r>
              <a:r>
                <a:rPr lang="zh-CN" altLang="en-US" b="1" dirty="0">
                  <a:latin typeface="Times New Roman" panose="02020603050405020304" charset="0"/>
                  <a:ea typeface="宋体" panose="02010600030101010101" pitchFamily="2" charset="-122"/>
                </a:rPr>
                <a:t>小数</a:t>
              </a:r>
            </a:p>
            <a:p>
              <a:pPr algn="just"/>
              <a:endParaRPr lang="zh-CN" altLang="en-US" b="1" dirty="0">
                <a:latin typeface="Times New Roman" panose="02020603050405020304" charset="0"/>
                <a:ea typeface="宋体" panose="02010600030101010101" pitchFamily="2" charset="-122"/>
              </a:endParaRPr>
            </a:p>
            <a:p>
              <a:pPr algn="just"/>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0.625         整数部分</a:t>
              </a:r>
              <a:r>
                <a:rPr lang="zh-CN" altLang="en-US" b="1" dirty="0">
                  <a:latin typeface="Times New Roman" panose="02020603050405020304" charset="0"/>
                  <a:ea typeface="宋体" panose="02010600030101010101" pitchFamily="2" charset="-122"/>
                </a:rPr>
                <a:t> 	</a:t>
              </a:r>
            </a:p>
            <a:p>
              <a:pPr algn="just"/>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     8</a:t>
              </a:r>
            </a:p>
            <a:p>
              <a:pPr algn="just"/>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5.000           5</a:t>
              </a:r>
              <a:r>
                <a:rPr lang="zh-CN" altLang="en-US" b="1" dirty="0">
                  <a:latin typeface="Times New Roman" panose="02020603050405020304" charset="0"/>
                  <a:ea typeface="宋体" panose="02010600030101010101" pitchFamily="2" charset="-122"/>
                </a:rPr>
                <a:t>                  </a:t>
              </a:r>
            </a:p>
            <a:p>
              <a:pPr algn="just"/>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则得：（0. 625）</a:t>
              </a:r>
              <a:r>
                <a:rPr lang="zh-CN" altLang="en-US" b="1" baseline="-30000" dirty="0">
                  <a:latin typeface="黑体" panose="02010609060101010101" pitchFamily="2" charset="-122"/>
                  <a:ea typeface="黑体" panose="02010609060101010101" pitchFamily="2" charset="-122"/>
                </a:rPr>
                <a:t>10</a:t>
              </a:r>
              <a:r>
                <a:rPr lang="zh-CN" altLang="en-US" b="1" dirty="0">
                  <a:latin typeface="黑体" panose="02010609060101010101" pitchFamily="2" charset="-122"/>
                  <a:ea typeface="黑体" panose="02010609060101010101" pitchFamily="2" charset="-122"/>
                </a:rPr>
                <a:t> =（ 0. 5）</a:t>
              </a:r>
              <a:r>
                <a:rPr lang="zh-CN" altLang="en-US" b="1" baseline="-30000" dirty="0">
                  <a:latin typeface="黑体" panose="02010609060101010101" pitchFamily="2" charset="-122"/>
                  <a:ea typeface="黑体" panose="02010609060101010101" pitchFamily="2" charset="-122"/>
                </a:rPr>
                <a:t>8</a:t>
              </a:r>
              <a:r>
                <a:rPr lang="zh-CN" altLang="en-US" b="1" dirty="0">
                  <a:latin typeface="黑体" panose="02010609060101010101" pitchFamily="2" charset="-122"/>
                  <a:ea typeface="黑体" panose="02010609060101010101" pitchFamily="2" charset="-122"/>
                </a:rPr>
                <a:t> </a:t>
              </a:r>
            </a:p>
            <a:p>
              <a:pPr algn="l"/>
              <a:endParaRPr lang="zh-CN" altLang="en-US" b="1" dirty="0">
                <a:latin typeface="黑体" panose="02010609060101010101" pitchFamily="2" charset="-122"/>
                <a:ea typeface="黑体" panose="02010609060101010101" pitchFamily="2" charset="-122"/>
              </a:endParaRPr>
            </a:p>
            <a:p>
              <a:pPr algn="l"/>
              <a:endParaRPr lang="zh-CN" altLang="en-US" b="1" dirty="0">
                <a:latin typeface="Times New Roman" panose="02020603050405020304" charset="0"/>
                <a:ea typeface="宋体" panose="02010600030101010101" pitchFamily="2" charset="-122"/>
              </a:endParaRPr>
            </a:p>
            <a:p>
              <a:pPr algn="l"/>
              <a:r>
                <a:rPr lang="zh-CN" altLang="en-US" b="1" dirty="0">
                  <a:latin typeface="Times New Roman" panose="02020603050405020304" charset="0"/>
                  <a:ea typeface="宋体" panose="02010600030101010101" pitchFamily="2" charset="-122"/>
                </a:rPr>
                <a:t> </a:t>
              </a:r>
              <a:r>
                <a:rPr lang="zh-CN" altLang="en-US" dirty="0">
                  <a:latin typeface="Wingdings" panose="05000000000000000000" pitchFamily="2" charset="2"/>
                  <a:ea typeface="楷体_GB2312" pitchFamily="49" charset="-122"/>
                </a:rPr>
                <a:t>　</a:t>
              </a:r>
            </a:p>
          </p:txBody>
        </p:sp>
        <p:grpSp>
          <p:nvGrpSpPr>
            <p:cNvPr id="690187" name="组合 690186"/>
            <p:cNvGrpSpPr/>
            <p:nvPr/>
          </p:nvGrpSpPr>
          <p:grpSpPr>
            <a:xfrm>
              <a:off x="1536" y="3312"/>
              <a:ext cx="2016" cy="432"/>
              <a:chOff x="1152" y="3312"/>
              <a:chExt cx="2016" cy="432"/>
            </a:xfrm>
          </p:grpSpPr>
          <p:sp>
            <p:nvSpPr>
              <p:cNvPr id="690180" name="直接连接符 690179"/>
              <p:cNvSpPr/>
              <p:nvPr/>
            </p:nvSpPr>
            <p:spPr>
              <a:xfrm>
                <a:off x="1152" y="3504"/>
                <a:ext cx="960" cy="0"/>
              </a:xfrm>
              <a:prstGeom prst="line">
                <a:avLst/>
              </a:prstGeom>
              <a:ln w="12700" cap="sq" cmpd="sng">
                <a:solidFill>
                  <a:srgbClr val="FF0000"/>
                </a:solidFill>
                <a:prstDash val="solid"/>
                <a:headEnd type="none" w="med" len="med"/>
                <a:tailEnd type="none" w="med" len="med"/>
              </a:ln>
            </p:spPr>
          </p:sp>
          <p:sp>
            <p:nvSpPr>
              <p:cNvPr id="690181" name="直接连接符 690180"/>
              <p:cNvSpPr/>
              <p:nvPr/>
            </p:nvSpPr>
            <p:spPr>
              <a:xfrm>
                <a:off x="3168" y="3312"/>
                <a:ext cx="0" cy="432"/>
              </a:xfrm>
              <a:prstGeom prst="line">
                <a:avLst/>
              </a:prstGeom>
              <a:ln w="12700" cap="sq" cmpd="sng">
                <a:solidFill>
                  <a:srgbClr val="FF0000"/>
                </a:solidFill>
                <a:prstDash val="solid"/>
                <a:headEnd type="none" w="med" len="med"/>
                <a:tailEnd type="triangle" w="med" len="med"/>
              </a:ln>
            </p:spPr>
          </p:sp>
        </p:grpSp>
        <p:grpSp>
          <p:nvGrpSpPr>
            <p:cNvPr id="690186" name="组合 690185"/>
            <p:cNvGrpSpPr/>
            <p:nvPr/>
          </p:nvGrpSpPr>
          <p:grpSpPr>
            <a:xfrm>
              <a:off x="1632" y="960"/>
              <a:ext cx="2064" cy="1392"/>
              <a:chOff x="1152" y="960"/>
              <a:chExt cx="2064" cy="1392"/>
            </a:xfrm>
          </p:grpSpPr>
          <p:sp>
            <p:nvSpPr>
              <p:cNvPr id="690179" name="直接连接符 690178"/>
              <p:cNvSpPr/>
              <p:nvPr/>
            </p:nvSpPr>
            <p:spPr>
              <a:xfrm>
                <a:off x="1200" y="1008"/>
                <a:ext cx="960" cy="0"/>
              </a:xfrm>
              <a:prstGeom prst="line">
                <a:avLst/>
              </a:prstGeom>
              <a:ln w="12700" cap="sq" cmpd="sng">
                <a:solidFill>
                  <a:srgbClr val="FF0000"/>
                </a:solidFill>
                <a:prstDash val="solid"/>
                <a:headEnd type="none" w="med" len="med"/>
                <a:tailEnd type="none" w="med" len="med"/>
              </a:ln>
            </p:spPr>
          </p:sp>
          <p:sp>
            <p:nvSpPr>
              <p:cNvPr id="690182" name="直接连接符 690181"/>
              <p:cNvSpPr/>
              <p:nvPr/>
            </p:nvSpPr>
            <p:spPr>
              <a:xfrm>
                <a:off x="1152" y="1680"/>
                <a:ext cx="960" cy="0"/>
              </a:xfrm>
              <a:prstGeom prst="line">
                <a:avLst/>
              </a:prstGeom>
              <a:ln w="12700" cap="sq" cmpd="sng">
                <a:solidFill>
                  <a:srgbClr val="FF0000"/>
                </a:solidFill>
                <a:prstDash val="solid"/>
                <a:headEnd type="none" w="med" len="med"/>
                <a:tailEnd type="none" w="med" len="med"/>
              </a:ln>
            </p:spPr>
          </p:sp>
          <p:sp>
            <p:nvSpPr>
              <p:cNvPr id="690183" name="直接连接符 690182"/>
              <p:cNvSpPr/>
              <p:nvPr/>
            </p:nvSpPr>
            <p:spPr>
              <a:xfrm>
                <a:off x="1296" y="1248"/>
                <a:ext cx="672" cy="0"/>
              </a:xfrm>
              <a:prstGeom prst="line">
                <a:avLst/>
              </a:prstGeom>
              <a:ln w="12700" cap="sq" cmpd="sng">
                <a:solidFill>
                  <a:srgbClr val="FF0000"/>
                </a:solidFill>
                <a:prstDash val="solid"/>
                <a:headEnd type="none" w="med" len="med"/>
                <a:tailEnd type="none" w="med" len="med"/>
              </a:ln>
            </p:spPr>
          </p:sp>
          <p:sp>
            <p:nvSpPr>
              <p:cNvPr id="690184" name="直接连接符 690183"/>
              <p:cNvSpPr/>
              <p:nvPr/>
            </p:nvSpPr>
            <p:spPr>
              <a:xfrm>
                <a:off x="1152" y="2160"/>
                <a:ext cx="960" cy="0"/>
              </a:xfrm>
              <a:prstGeom prst="line">
                <a:avLst/>
              </a:prstGeom>
              <a:ln w="12700" cap="sq" cmpd="sng">
                <a:solidFill>
                  <a:srgbClr val="FF0000"/>
                </a:solidFill>
                <a:prstDash val="solid"/>
                <a:headEnd type="none" w="med" len="med"/>
                <a:tailEnd type="none" w="med" len="med"/>
              </a:ln>
            </p:spPr>
          </p:sp>
          <p:sp>
            <p:nvSpPr>
              <p:cNvPr id="690185" name="直接连接符 690184"/>
              <p:cNvSpPr/>
              <p:nvPr/>
            </p:nvSpPr>
            <p:spPr>
              <a:xfrm>
                <a:off x="3216" y="960"/>
                <a:ext cx="0" cy="1392"/>
              </a:xfrm>
              <a:prstGeom prst="line">
                <a:avLst/>
              </a:prstGeom>
              <a:ln w="12700" cap="sq" cmpd="sng">
                <a:solidFill>
                  <a:srgbClr val="FF0000"/>
                </a:solidFill>
                <a:prstDash val="solid"/>
                <a:headEnd type="none" w="med" len="med"/>
                <a:tailEnd type="triangle" w="med" len="med"/>
              </a:ln>
            </p:spPr>
          </p:sp>
        </p:grpSp>
      </p:grpSp>
    </p:spTree>
  </p:cSld>
  <p:clrMapOvr>
    <a:masterClrMapping/>
  </p:clrMapOvr>
  <p:transition spd="med">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1211" name="组合 691210"/>
          <p:cNvGrpSpPr/>
          <p:nvPr/>
        </p:nvGrpSpPr>
        <p:grpSpPr>
          <a:xfrm>
            <a:off x="1219200" y="403225"/>
            <a:ext cx="7620000" cy="6988175"/>
            <a:chOff x="864" y="62"/>
            <a:chExt cx="4800" cy="4402"/>
          </a:xfrm>
        </p:grpSpPr>
        <p:sp>
          <p:nvSpPr>
            <p:cNvPr id="691202" name="矩形 691201"/>
            <p:cNvSpPr/>
            <p:nvPr/>
          </p:nvSpPr>
          <p:spPr>
            <a:xfrm>
              <a:off x="864" y="62"/>
              <a:ext cx="4800" cy="4402"/>
            </a:xfrm>
            <a:prstGeom prst="rect">
              <a:avLst/>
            </a:prstGeom>
            <a:noFill/>
            <a:ln w="9525">
              <a:noFill/>
            </a:ln>
          </p:spPr>
          <p:txBody>
            <a:bodyPr tIns="25392" bIns="25392">
              <a:spAutoFit/>
            </a:bodyPr>
            <a:lstStyle/>
            <a:p>
              <a:pPr algn="l"/>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[例1.12] 将十进制小数0.467转换成对应的二进制数</a:t>
              </a:r>
            </a:p>
            <a:p>
              <a:pPr algn="l"/>
              <a:endParaRPr lang="zh-CN" altLang="en-US" b="1" dirty="0">
                <a:latin typeface="黑体" panose="02010609060101010101" pitchFamily="2" charset="-122"/>
                <a:ea typeface="黑体" panose="02010609060101010101" pitchFamily="2" charset="-122"/>
              </a:endParaRPr>
            </a:p>
            <a:p>
              <a:pPr algn="just"/>
              <a:r>
                <a:rPr lang="zh-CN" altLang="en-US" b="1" dirty="0">
                  <a:latin typeface="Times New Roman" panose="02020603050405020304" charset="0"/>
                  <a:ea typeface="宋体" panose="02010600030101010101" pitchFamily="2" charset="-122"/>
                </a:rPr>
                <a:t>                  0.467               </a:t>
              </a:r>
              <a:r>
                <a:rPr lang="zh-CN" altLang="en-US" b="1" dirty="0">
                  <a:latin typeface="Times New Roman" panose="02020603050405020304" charset="0"/>
                  <a:ea typeface="黑体" panose="02010609060101010101" pitchFamily="2" charset="-122"/>
                </a:rPr>
                <a:t>整数部分</a:t>
              </a:r>
              <a:r>
                <a:rPr lang="zh-CN" altLang="en-US" b="1" dirty="0">
                  <a:latin typeface="Times New Roman" panose="02020603050405020304" charset="0"/>
                  <a:ea typeface="宋体" panose="02010600030101010101" pitchFamily="2" charset="-122"/>
                </a:rPr>
                <a:t> 	 </a:t>
              </a:r>
            </a:p>
            <a:p>
              <a:pPr algn="just"/>
              <a:r>
                <a:rPr lang="zh-CN" altLang="en-US" b="1" dirty="0">
                  <a:latin typeface="Times New Roman" panose="02020603050405020304" charset="0"/>
                  <a:ea typeface="宋体" panose="02010600030101010101" pitchFamily="2" charset="-122"/>
                </a:rPr>
                <a:t>                ×     2</a:t>
              </a:r>
            </a:p>
            <a:p>
              <a:pPr algn="just"/>
              <a:r>
                <a:rPr lang="zh-CN" altLang="en-US" b="1" dirty="0">
                  <a:latin typeface="Times New Roman" panose="02020603050405020304" charset="0"/>
                  <a:ea typeface="宋体" panose="02010600030101010101" pitchFamily="2" charset="-122"/>
                </a:rPr>
                <a:t>                  0.934                  0                  </a:t>
              </a:r>
            </a:p>
            <a:p>
              <a:pPr algn="just"/>
              <a:r>
                <a:rPr lang="zh-CN" altLang="en-US" b="1" dirty="0">
                  <a:latin typeface="Times New Roman" panose="02020603050405020304" charset="0"/>
                  <a:ea typeface="宋体" panose="02010600030101010101" pitchFamily="2" charset="-122"/>
                </a:rPr>
                <a:t>                ×     2</a:t>
              </a:r>
            </a:p>
            <a:p>
              <a:pPr algn="just"/>
              <a:r>
                <a:rPr lang="zh-CN" altLang="en-US" b="1" dirty="0">
                  <a:latin typeface="Times New Roman" panose="02020603050405020304" charset="0"/>
                  <a:ea typeface="宋体" panose="02010600030101010101" pitchFamily="2" charset="-122"/>
                </a:rPr>
                <a:t>                  1.868                  1                    </a:t>
              </a:r>
            </a:p>
            <a:p>
              <a:pPr algn="just"/>
              <a:r>
                <a:rPr lang="zh-CN" altLang="en-US" b="1" dirty="0">
                  <a:latin typeface="Times New Roman" panose="02020603050405020304" charset="0"/>
                  <a:ea typeface="宋体" panose="02010600030101010101" pitchFamily="2" charset="-122"/>
                </a:rPr>
                <a:t>                  0.868</a:t>
              </a:r>
            </a:p>
            <a:p>
              <a:pPr algn="just"/>
              <a:r>
                <a:rPr lang="zh-CN" altLang="en-US" b="1" dirty="0">
                  <a:latin typeface="Times New Roman" panose="02020603050405020304" charset="0"/>
                  <a:ea typeface="宋体" panose="02010600030101010101" pitchFamily="2" charset="-122"/>
                </a:rPr>
                <a:t>                ×     2</a:t>
              </a:r>
            </a:p>
            <a:p>
              <a:pPr algn="just"/>
              <a:r>
                <a:rPr lang="zh-CN" altLang="en-US" b="1" dirty="0">
                  <a:latin typeface="Times New Roman" panose="02020603050405020304" charset="0"/>
                  <a:ea typeface="宋体" panose="02010600030101010101" pitchFamily="2" charset="-122"/>
                </a:rPr>
                <a:t>                  1.736                  1  </a:t>
              </a:r>
            </a:p>
            <a:p>
              <a:pPr algn="just"/>
              <a:r>
                <a:rPr lang="zh-CN" altLang="en-US" b="1" dirty="0">
                  <a:latin typeface="Times New Roman" panose="02020603050405020304" charset="0"/>
                  <a:ea typeface="宋体" panose="02010600030101010101" pitchFamily="2" charset="-122"/>
                </a:rPr>
                <a:t>                  0.736  </a:t>
              </a:r>
            </a:p>
            <a:p>
              <a:pPr algn="just"/>
              <a:r>
                <a:rPr lang="zh-CN" altLang="en-US" b="1" dirty="0">
                  <a:latin typeface="Times New Roman" panose="02020603050405020304" charset="0"/>
                  <a:ea typeface="宋体" panose="02010600030101010101" pitchFamily="2" charset="-122"/>
                </a:rPr>
                <a:t>                ×     2 </a:t>
              </a:r>
            </a:p>
            <a:p>
              <a:pPr algn="just"/>
              <a:r>
                <a:rPr lang="zh-CN" altLang="en-US" b="1" dirty="0">
                  <a:latin typeface="Times New Roman" panose="02020603050405020304" charset="0"/>
                  <a:ea typeface="宋体" panose="02010600030101010101" pitchFamily="2" charset="-122"/>
                </a:rPr>
                <a:t>                  1.472                  1</a:t>
              </a:r>
            </a:p>
            <a:p>
              <a:pPr algn="just"/>
              <a:r>
                <a:rPr lang="zh-CN" altLang="en-US" b="1" dirty="0">
                  <a:latin typeface="Times New Roman" panose="02020603050405020304" charset="0"/>
                  <a:ea typeface="宋体" panose="02010600030101010101" pitchFamily="2" charset="-122"/>
                </a:rPr>
                <a:t>             …………..</a:t>
              </a:r>
            </a:p>
            <a:p>
              <a:pPr algn="just"/>
              <a:endParaRPr lang="zh-CN" altLang="en-US" b="1" dirty="0">
                <a:latin typeface="Times New Roman" panose="02020603050405020304" charset="0"/>
                <a:ea typeface="宋体" panose="02010600030101010101" pitchFamily="2" charset="-122"/>
              </a:endParaRPr>
            </a:p>
            <a:p>
              <a:pPr algn="just"/>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则得：（0. 467）</a:t>
              </a:r>
              <a:r>
                <a:rPr lang="zh-CN" altLang="en-US" b="1" baseline="-30000" dirty="0">
                  <a:latin typeface="黑体" panose="02010609060101010101" pitchFamily="2" charset="-122"/>
                  <a:ea typeface="黑体" panose="02010609060101010101" pitchFamily="2" charset="-122"/>
                </a:rPr>
                <a:t>10</a:t>
              </a:r>
              <a:r>
                <a:rPr lang="zh-CN" altLang="en-US" b="1" dirty="0">
                  <a:latin typeface="黑体" panose="02010609060101010101" pitchFamily="2" charset="-122"/>
                  <a:ea typeface="黑体" panose="02010609060101010101" pitchFamily="2" charset="-122"/>
                </a:rPr>
                <a:t> =（ 0. 0111</a:t>
              </a:r>
              <a:r>
                <a:rPr lang="zh-CN" altLang="en-US" b="1" dirty="0">
                  <a:latin typeface="Times New Roman" panose="02020603050405020304" charset="0"/>
                  <a:ea typeface="黑体" panose="02010609060101010101" pitchFamily="2" charset="-122"/>
                </a:rPr>
                <a:t>…</a:t>
              </a:r>
              <a:r>
                <a:rPr lang="zh-CN" altLang="en-US" b="1" dirty="0">
                  <a:latin typeface="黑体" panose="02010609060101010101" pitchFamily="2" charset="-122"/>
                  <a:ea typeface="黑体" panose="02010609060101010101" pitchFamily="2" charset="-122"/>
                </a:rPr>
                <a:t>.）</a:t>
              </a:r>
              <a:r>
                <a:rPr lang="zh-CN" altLang="en-US" b="1" baseline="-30000" dirty="0">
                  <a:latin typeface="黑体" panose="02010609060101010101" pitchFamily="2" charset="-122"/>
                  <a:ea typeface="黑体" panose="02010609060101010101" pitchFamily="2" charset="-122"/>
                </a:rPr>
                <a:t>2</a:t>
              </a:r>
              <a:r>
                <a:rPr lang="zh-CN" altLang="en-US" b="1" dirty="0">
                  <a:latin typeface="黑体" panose="02010609060101010101" pitchFamily="2" charset="-122"/>
                  <a:ea typeface="黑体" panose="02010609060101010101" pitchFamily="2" charset="-122"/>
                </a:rPr>
                <a:t> </a:t>
              </a:r>
            </a:p>
            <a:p>
              <a:pPr algn="l"/>
              <a:endParaRPr lang="zh-CN" altLang="en-US" b="1" dirty="0">
                <a:latin typeface="黑体" panose="02010609060101010101" pitchFamily="2" charset="-122"/>
                <a:ea typeface="黑体" panose="02010609060101010101" pitchFamily="2" charset="-122"/>
              </a:endParaRPr>
            </a:p>
            <a:p>
              <a:pPr algn="l"/>
              <a:endParaRPr lang="zh-CN" altLang="en-US" b="1" dirty="0">
                <a:latin typeface="Times New Roman" panose="02020603050405020304" charset="0"/>
                <a:ea typeface="宋体" panose="02010600030101010101" pitchFamily="2" charset="-122"/>
              </a:endParaRPr>
            </a:p>
            <a:p>
              <a:pPr algn="l"/>
              <a:r>
                <a:rPr lang="zh-CN" altLang="en-US" b="1" dirty="0">
                  <a:latin typeface="Times New Roman" panose="02020603050405020304" charset="0"/>
                  <a:ea typeface="宋体" panose="02010600030101010101" pitchFamily="2" charset="-122"/>
                </a:rPr>
                <a:t> </a:t>
              </a:r>
              <a:r>
                <a:rPr lang="zh-CN" altLang="en-US" dirty="0">
                  <a:latin typeface="Wingdings" panose="05000000000000000000" pitchFamily="2" charset="2"/>
                  <a:ea typeface="楷体_GB2312" pitchFamily="49" charset="-122"/>
                </a:rPr>
                <a:t>　</a:t>
              </a:r>
            </a:p>
          </p:txBody>
        </p:sp>
        <p:grpSp>
          <p:nvGrpSpPr>
            <p:cNvPr id="691210" name="组合 691209"/>
            <p:cNvGrpSpPr/>
            <p:nvPr/>
          </p:nvGrpSpPr>
          <p:grpSpPr>
            <a:xfrm>
              <a:off x="1488" y="960"/>
              <a:ext cx="1968" cy="2160"/>
              <a:chOff x="1488" y="960"/>
              <a:chExt cx="1968" cy="2160"/>
            </a:xfrm>
          </p:grpSpPr>
          <p:sp>
            <p:nvSpPr>
              <p:cNvPr id="691203" name="直接连接符 691202"/>
              <p:cNvSpPr/>
              <p:nvPr/>
            </p:nvSpPr>
            <p:spPr>
              <a:xfrm>
                <a:off x="1488" y="1008"/>
                <a:ext cx="960" cy="0"/>
              </a:xfrm>
              <a:prstGeom prst="line">
                <a:avLst/>
              </a:prstGeom>
              <a:ln w="12700" cap="sq" cmpd="sng">
                <a:solidFill>
                  <a:srgbClr val="FF0000"/>
                </a:solidFill>
                <a:prstDash val="solid"/>
                <a:headEnd type="none" w="med" len="med"/>
                <a:tailEnd type="none" w="med" len="med"/>
              </a:ln>
            </p:spPr>
          </p:sp>
          <p:sp>
            <p:nvSpPr>
              <p:cNvPr id="691204" name="直接连接符 691203"/>
              <p:cNvSpPr/>
              <p:nvPr/>
            </p:nvSpPr>
            <p:spPr>
              <a:xfrm>
                <a:off x="1488" y="1440"/>
                <a:ext cx="960" cy="0"/>
              </a:xfrm>
              <a:prstGeom prst="line">
                <a:avLst/>
              </a:prstGeom>
              <a:ln w="12700" cap="sq" cmpd="sng">
                <a:solidFill>
                  <a:srgbClr val="FF0000"/>
                </a:solidFill>
                <a:prstDash val="solid"/>
                <a:headEnd type="none" w="med" len="med"/>
                <a:tailEnd type="none" w="med" len="med"/>
              </a:ln>
            </p:spPr>
          </p:sp>
          <p:sp>
            <p:nvSpPr>
              <p:cNvPr id="691205" name="直接连接符 691204"/>
              <p:cNvSpPr/>
              <p:nvPr/>
            </p:nvSpPr>
            <p:spPr>
              <a:xfrm>
                <a:off x="1680" y="1680"/>
                <a:ext cx="672" cy="0"/>
              </a:xfrm>
              <a:prstGeom prst="line">
                <a:avLst/>
              </a:prstGeom>
              <a:ln w="12700" cap="sq" cmpd="sng">
                <a:solidFill>
                  <a:srgbClr val="FF0000"/>
                </a:solidFill>
                <a:prstDash val="solid"/>
                <a:headEnd type="none" w="med" len="med"/>
                <a:tailEnd type="none" w="med" len="med"/>
              </a:ln>
            </p:spPr>
          </p:sp>
          <p:sp>
            <p:nvSpPr>
              <p:cNvPr id="691206" name="直接连接符 691205"/>
              <p:cNvSpPr/>
              <p:nvPr/>
            </p:nvSpPr>
            <p:spPr>
              <a:xfrm>
                <a:off x="1536" y="2160"/>
                <a:ext cx="960" cy="0"/>
              </a:xfrm>
              <a:prstGeom prst="line">
                <a:avLst/>
              </a:prstGeom>
              <a:ln w="12700" cap="sq" cmpd="sng">
                <a:solidFill>
                  <a:srgbClr val="FF0000"/>
                </a:solidFill>
                <a:prstDash val="solid"/>
                <a:headEnd type="none" w="med" len="med"/>
                <a:tailEnd type="none" w="med" len="med"/>
              </a:ln>
            </p:spPr>
          </p:sp>
          <p:sp>
            <p:nvSpPr>
              <p:cNvPr id="691207" name="直接连接符 691206"/>
              <p:cNvSpPr/>
              <p:nvPr/>
            </p:nvSpPr>
            <p:spPr>
              <a:xfrm>
                <a:off x="3456" y="960"/>
                <a:ext cx="0" cy="2160"/>
              </a:xfrm>
              <a:prstGeom prst="line">
                <a:avLst/>
              </a:prstGeom>
              <a:ln w="12700" cap="sq" cmpd="sng">
                <a:solidFill>
                  <a:srgbClr val="FF0000"/>
                </a:solidFill>
                <a:prstDash val="solid"/>
                <a:headEnd type="none" w="med" len="med"/>
                <a:tailEnd type="triangle" w="med" len="med"/>
              </a:ln>
            </p:spPr>
          </p:sp>
          <p:sp>
            <p:nvSpPr>
              <p:cNvPr id="691208" name="直接连接符 691207"/>
              <p:cNvSpPr/>
              <p:nvPr/>
            </p:nvSpPr>
            <p:spPr>
              <a:xfrm>
                <a:off x="1728" y="2400"/>
                <a:ext cx="528" cy="0"/>
              </a:xfrm>
              <a:prstGeom prst="line">
                <a:avLst/>
              </a:prstGeom>
              <a:ln w="12700" cap="sq" cmpd="sng">
                <a:solidFill>
                  <a:srgbClr val="FF0000"/>
                </a:solidFill>
                <a:prstDash val="solid"/>
                <a:headEnd type="none" w="med" len="med"/>
                <a:tailEnd type="none" w="med" len="med"/>
              </a:ln>
            </p:spPr>
          </p:sp>
          <p:sp>
            <p:nvSpPr>
              <p:cNvPr id="691209" name="直接连接符 691208"/>
              <p:cNvSpPr/>
              <p:nvPr/>
            </p:nvSpPr>
            <p:spPr>
              <a:xfrm>
                <a:off x="1584" y="2832"/>
                <a:ext cx="960" cy="0"/>
              </a:xfrm>
              <a:prstGeom prst="line">
                <a:avLst/>
              </a:prstGeom>
              <a:ln w="12700" cap="sq" cmpd="sng">
                <a:solidFill>
                  <a:srgbClr val="FF0000"/>
                </a:solidFill>
                <a:prstDash val="solid"/>
                <a:headEnd type="none" w="med" len="med"/>
                <a:tailEnd type="none" w="med" len="med"/>
              </a:ln>
            </p:spPr>
          </p:sp>
        </p:grpSp>
      </p:grpSp>
    </p:spTree>
  </p:cSld>
  <p:clrMapOvr>
    <a:masterClrMapping/>
  </p:clrMapOvr>
  <p:transition spd="med">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矩形 686081"/>
          <p:cNvSpPr/>
          <p:nvPr/>
        </p:nvSpPr>
        <p:spPr>
          <a:xfrm>
            <a:off x="1219200" y="914400"/>
            <a:ext cx="7543800" cy="5041900"/>
          </a:xfrm>
          <a:prstGeom prst="rect">
            <a:avLst/>
          </a:prstGeom>
          <a:noFill/>
          <a:ln w="9525">
            <a:noFill/>
          </a:ln>
        </p:spPr>
        <p:txBody>
          <a:bodyPr tIns="25392" bIns="25392">
            <a:spAutoFit/>
          </a:bodyPr>
          <a:lstStyle/>
          <a:p>
            <a:pPr algn="l"/>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如果一个十进制数既有整数部分，又有小数部分，则应将整数部分和小数部分分别进行转换，然后把两者相加便得到结果。</a:t>
            </a:r>
          </a:p>
          <a:p>
            <a:pPr algn="l"/>
            <a:endParaRPr lang="zh-CN" altLang="en-US" b="1" dirty="0">
              <a:latin typeface="黑体" panose="02010609060101010101" pitchFamily="2" charset="-122"/>
              <a:ea typeface="黑体" panose="02010609060101010101" pitchFamily="2" charset="-122"/>
            </a:endParaRPr>
          </a:p>
          <a:p>
            <a:pPr algn="l"/>
            <a:r>
              <a:rPr lang="zh-CN" altLang="en-US" b="1" dirty="0">
                <a:latin typeface="黑体" panose="02010609060101010101" pitchFamily="2" charset="-122"/>
                <a:ea typeface="黑体" panose="02010609060101010101" pitchFamily="2" charset="-122"/>
              </a:rPr>
              <a:t> [例1.13] 将十进制数125.625转换成对应的二进制数</a:t>
            </a:r>
          </a:p>
          <a:p>
            <a:pPr algn="l"/>
            <a:endParaRPr lang="zh-CN" altLang="en-US" b="1" dirty="0">
              <a:latin typeface="黑体" panose="02010609060101010101" pitchFamily="2" charset="-122"/>
              <a:ea typeface="黑体" panose="02010609060101010101" pitchFamily="2" charset="-122"/>
            </a:endParaRPr>
          </a:p>
          <a:p>
            <a:pPr algn="l"/>
            <a:r>
              <a:rPr lang="zh-CN" altLang="en-US" b="1" dirty="0">
                <a:latin typeface="黑体" panose="02010609060101010101" pitchFamily="2" charset="-122"/>
                <a:ea typeface="黑体" panose="02010609060101010101" pitchFamily="2" charset="-122"/>
              </a:rPr>
              <a:t>     因为 （125）</a:t>
            </a:r>
            <a:r>
              <a:rPr lang="zh-CN" altLang="en-US" b="1" baseline="-30000" dirty="0">
                <a:latin typeface="黑体" panose="02010609060101010101" pitchFamily="2" charset="-122"/>
                <a:ea typeface="黑体" panose="02010609060101010101" pitchFamily="2" charset="-122"/>
              </a:rPr>
              <a:t>10 </a:t>
            </a:r>
            <a:r>
              <a:rPr lang="zh-CN" altLang="en-US" b="1" dirty="0">
                <a:latin typeface="黑体" panose="02010609060101010101" pitchFamily="2" charset="-122"/>
                <a:ea typeface="黑体" panose="02010609060101010101" pitchFamily="2" charset="-122"/>
              </a:rPr>
              <a:t>=（1111101）</a:t>
            </a:r>
            <a:r>
              <a:rPr lang="zh-CN" altLang="en-US" b="1" baseline="-30000" dirty="0">
                <a:latin typeface="黑体" panose="02010609060101010101" pitchFamily="2" charset="-122"/>
                <a:ea typeface="黑体" panose="02010609060101010101" pitchFamily="2" charset="-122"/>
              </a:rPr>
              <a:t>2    </a:t>
            </a:r>
          </a:p>
          <a:p>
            <a:pPr algn="l"/>
            <a:r>
              <a:rPr lang="zh-CN" altLang="en-US" b="1" baseline="-30000" dirty="0">
                <a:latin typeface="黑体" panose="02010609060101010101" pitchFamily="2" charset="-122"/>
                <a:ea typeface="黑体" panose="02010609060101010101" pitchFamily="2" charset="-122"/>
              </a:rPr>
              <a:t>   </a:t>
            </a:r>
          </a:p>
          <a:p>
            <a:pPr algn="l"/>
            <a:r>
              <a:rPr lang="zh-CN" altLang="en-US" b="1" baseline="-30000" dirty="0">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（0.625）</a:t>
            </a:r>
            <a:r>
              <a:rPr lang="zh-CN" altLang="en-US" b="1" baseline="-30000" dirty="0">
                <a:latin typeface="黑体" panose="02010609060101010101" pitchFamily="2" charset="-122"/>
                <a:ea typeface="黑体" panose="02010609060101010101" pitchFamily="2" charset="-122"/>
              </a:rPr>
              <a:t>10 </a:t>
            </a:r>
            <a:r>
              <a:rPr lang="zh-CN" altLang="en-US" b="1" dirty="0">
                <a:latin typeface="黑体" panose="02010609060101010101" pitchFamily="2" charset="-122"/>
                <a:ea typeface="黑体" panose="02010609060101010101" pitchFamily="2" charset="-122"/>
              </a:rPr>
              <a:t>=（0.101）</a:t>
            </a:r>
            <a:r>
              <a:rPr lang="zh-CN" altLang="en-US" b="1" baseline="-30000" dirty="0">
                <a:latin typeface="黑体" panose="02010609060101010101" pitchFamily="2" charset="-122"/>
                <a:ea typeface="黑体" panose="02010609060101010101" pitchFamily="2" charset="-122"/>
              </a:rPr>
              <a:t>2</a:t>
            </a:r>
          </a:p>
          <a:p>
            <a:pPr algn="l"/>
            <a:endParaRPr lang="zh-CN" altLang="en-US" b="1" dirty="0">
              <a:latin typeface="黑体" panose="02010609060101010101" pitchFamily="2" charset="-122"/>
              <a:ea typeface="黑体" panose="02010609060101010101" pitchFamily="2" charset="-122"/>
            </a:endParaRPr>
          </a:p>
          <a:p>
            <a:pPr algn="just"/>
            <a:r>
              <a:rPr lang="zh-CN" altLang="en-US" b="1" dirty="0">
                <a:latin typeface="黑体" panose="02010609060101010101" pitchFamily="2" charset="-122"/>
                <a:ea typeface="黑体" panose="02010609060101010101" pitchFamily="2" charset="-122"/>
              </a:rPr>
              <a:t>     所以 （125.625）</a:t>
            </a:r>
            <a:r>
              <a:rPr lang="zh-CN" altLang="en-US" b="1" baseline="-30000" dirty="0">
                <a:latin typeface="黑体" panose="02010609060101010101" pitchFamily="2" charset="-122"/>
                <a:ea typeface="黑体" panose="02010609060101010101" pitchFamily="2" charset="-122"/>
              </a:rPr>
              <a:t>10 </a:t>
            </a:r>
            <a:r>
              <a:rPr lang="zh-CN" altLang="en-US" b="1" dirty="0">
                <a:latin typeface="黑体" panose="02010609060101010101" pitchFamily="2" charset="-122"/>
                <a:ea typeface="黑体" panose="02010609060101010101" pitchFamily="2" charset="-122"/>
              </a:rPr>
              <a:t>=（1111101.101）</a:t>
            </a:r>
            <a:r>
              <a:rPr lang="zh-CN" altLang="en-US" b="1" baseline="-30000" dirty="0">
                <a:latin typeface="黑体" panose="02010609060101010101" pitchFamily="2" charset="-122"/>
                <a:ea typeface="黑体" panose="02010609060101010101" pitchFamily="2" charset="-122"/>
              </a:rPr>
              <a:t>2</a:t>
            </a:r>
            <a:endParaRPr lang="zh-CN" altLang="en-US" b="1" dirty="0">
              <a:latin typeface="黑体" panose="02010609060101010101" pitchFamily="2" charset="-122"/>
              <a:ea typeface="黑体" panose="02010609060101010101" pitchFamily="2" charset="-122"/>
            </a:endParaRPr>
          </a:p>
          <a:p>
            <a:pPr algn="just"/>
            <a:endParaRPr lang="zh-CN" altLang="en-US" b="1" dirty="0">
              <a:latin typeface="黑体" panose="02010609060101010101" pitchFamily="2" charset="-122"/>
              <a:ea typeface="黑体" panose="02010609060101010101" pitchFamily="2" charset="-122"/>
            </a:endParaRPr>
          </a:p>
          <a:p>
            <a:pPr algn="l"/>
            <a:endParaRPr lang="zh-CN" altLang="en-US" b="1" dirty="0">
              <a:latin typeface="Times New Roman" panose="02020603050405020304" charset="0"/>
              <a:ea typeface="宋体" panose="02010600030101010101" pitchFamily="2" charset="-122"/>
            </a:endParaRPr>
          </a:p>
          <a:p>
            <a:pPr algn="l"/>
            <a:r>
              <a:rPr lang="zh-CN" altLang="en-US" b="1" dirty="0">
                <a:latin typeface="Times New Roman" panose="02020603050405020304" charset="0"/>
                <a:ea typeface="宋体" panose="02010600030101010101" pitchFamily="2" charset="-122"/>
              </a:rPr>
              <a:t> </a:t>
            </a:r>
            <a:r>
              <a:rPr lang="zh-CN" altLang="en-US" dirty="0">
                <a:latin typeface="Wingdings" panose="05000000000000000000" pitchFamily="2" charset="2"/>
                <a:ea typeface="楷体_GB2312" pitchFamily="49" charset="-122"/>
              </a:rPr>
              <a:t>　</a:t>
            </a:r>
          </a:p>
        </p:txBody>
      </p:sp>
    </p:spTree>
  </p:cSld>
  <p:clrMapOvr>
    <a:masterClrMapping/>
  </p:clrMapOvr>
  <p:transition spd="med">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矩形 693249"/>
          <p:cNvSpPr/>
          <p:nvPr/>
        </p:nvSpPr>
        <p:spPr>
          <a:xfrm>
            <a:off x="1219200" y="371475"/>
            <a:ext cx="7467600" cy="6257925"/>
          </a:xfrm>
          <a:prstGeom prst="rect">
            <a:avLst/>
          </a:prstGeom>
          <a:noFill/>
          <a:ln w="9525">
            <a:noFill/>
          </a:ln>
        </p:spPr>
        <p:txBody>
          <a:bodyPr tIns="25392" bIns="25392">
            <a:spAutoFit/>
          </a:bodyPr>
          <a:lstStyle/>
          <a:p>
            <a:pPr marL="190500" indent="-190500" algn="l"/>
            <a:r>
              <a:rPr lang="zh-CN" altLang="en-US" b="1" dirty="0">
                <a:latin typeface="Times New Roman" panose="02020603050405020304" charset="0"/>
                <a:ea typeface="宋体" panose="02010600030101010101" pitchFamily="2" charset="-122"/>
              </a:rPr>
              <a:t> </a:t>
            </a:r>
            <a:r>
              <a:rPr lang="zh-CN" altLang="en-US" b="1" dirty="0">
                <a:solidFill>
                  <a:srgbClr val="3333CC"/>
                </a:solidFill>
                <a:latin typeface="黑体" panose="02010609060101010101" pitchFamily="2" charset="-122"/>
                <a:ea typeface="黑体" panose="02010609060101010101" pitchFamily="2" charset="-122"/>
              </a:rPr>
              <a:t>（3）二进制与八进制、十六进制之间的转换</a:t>
            </a:r>
          </a:p>
          <a:p>
            <a:pPr marL="190500" indent="-190500" algn="l"/>
            <a:r>
              <a:rPr lang="zh-CN" altLang="en-US" b="1" dirty="0">
                <a:latin typeface="黑体" panose="02010609060101010101" pitchFamily="2" charset="-122"/>
                <a:ea typeface="黑体" panose="02010609060101010101" pitchFamily="2" charset="-122"/>
              </a:rPr>
              <a:t>     由于一位八进制数对应3位二进制数，一位十六进制数对应4位二进制数，于是二进制数与八进制数、十六进制数之间的转换比较简单。</a:t>
            </a:r>
          </a:p>
          <a:p>
            <a:pPr marL="190500" indent="-190500" algn="l"/>
            <a:r>
              <a:rPr lang="zh-CN" altLang="en-US" b="1" dirty="0">
                <a:latin typeface="黑体" panose="02010609060101010101" pitchFamily="2" charset="-122"/>
                <a:ea typeface="黑体" panose="02010609060101010101" pitchFamily="2" charset="-122"/>
              </a:rPr>
              <a:t>   </a:t>
            </a:r>
          </a:p>
          <a:p>
            <a:pPr marL="190500" indent="-190500" algn="l"/>
            <a:r>
              <a:rPr lang="zh-CN" altLang="en-US" b="1" dirty="0">
                <a:latin typeface="黑体" panose="02010609060101010101" pitchFamily="2" charset="-122"/>
                <a:ea typeface="黑体" panose="02010609060101010101" pitchFamily="2" charset="-122"/>
              </a:rPr>
              <a:t>  </a:t>
            </a:r>
            <a:r>
              <a:rPr lang="en-US" altLang="zh-CN">
                <a:solidFill>
                  <a:schemeClr val="folHlink"/>
                </a:solidFill>
                <a:latin typeface="黑体" panose="02010609060101010101" pitchFamily="2" charset="-122"/>
                <a:ea typeface="黑体" panose="02010609060101010101" pitchFamily="2" charset="-122"/>
              </a:rPr>
              <a:t>★ </a:t>
            </a:r>
            <a:r>
              <a:rPr lang="zh-CN" altLang="en-US" b="1" dirty="0">
                <a:solidFill>
                  <a:schemeClr val="folHlink"/>
                </a:solidFill>
                <a:latin typeface="黑体" panose="02010609060101010101" pitchFamily="2" charset="-122"/>
                <a:ea typeface="黑体" panose="02010609060101010101" pitchFamily="2" charset="-122"/>
              </a:rPr>
              <a:t>二进制与八进制之间的转换</a:t>
            </a:r>
          </a:p>
          <a:p>
            <a:pPr marL="190500" indent="-190500" algn="l"/>
            <a:r>
              <a:rPr lang="zh-CN" altLang="en-US" b="1" dirty="0">
                <a:latin typeface="黑体" panose="02010609060101010101" pitchFamily="2" charset="-122"/>
                <a:ea typeface="黑体" panose="02010609060101010101" pitchFamily="2" charset="-122"/>
              </a:rPr>
              <a:t>     二进制的基数是2，八进制的基数是8，由于8=2</a:t>
            </a:r>
            <a:r>
              <a:rPr lang="zh-CN" altLang="en-US" b="1" baseline="30000" dirty="0">
                <a:latin typeface="黑体" panose="02010609060101010101" pitchFamily="2" charset="-122"/>
                <a:ea typeface="黑体" panose="02010609060101010101" pitchFamily="2" charset="-122"/>
              </a:rPr>
              <a:t>3</a:t>
            </a:r>
            <a:r>
              <a:rPr lang="zh-CN" altLang="en-US" b="1" dirty="0">
                <a:latin typeface="黑体" panose="02010609060101010101" pitchFamily="2" charset="-122"/>
                <a:ea typeface="黑体" panose="02010609060101010101" pitchFamily="2" charset="-122"/>
              </a:rPr>
              <a:t>，因此，一位八进制数正好相当于3位二进制数；反之，3位二进制数可表示一位八进制数 。</a:t>
            </a:r>
          </a:p>
          <a:p>
            <a:pPr marL="190500" indent="-190500" algn="l"/>
            <a:r>
              <a:rPr lang="zh-CN" altLang="en-US" b="1" dirty="0">
                <a:latin typeface="黑体" panose="02010609060101010101" pitchFamily="2" charset="-122"/>
                <a:ea typeface="黑体" panose="02010609060101010101" pitchFamily="2" charset="-122"/>
              </a:rPr>
              <a:t>     若把二进制数转换为八进制数，只须以小数点为界，将整数部分从右向左每3位一组，最高一组不足3位时，在最左端添0补足3位，小数部分从左向右，每3位一组，最低一组不足3位时，在最右端添0补足3位，然后，将各组的3位二进制数转换为对应的一位八进制数即可。反之，若将八进制数转换成二进制数，只要把每位八进制数用对应的3位二进制数表示即可。</a:t>
            </a:r>
            <a:r>
              <a:rPr lang="zh-CN" altLang="en-US" b="1" dirty="0">
                <a:latin typeface="宋体" panose="02010600030101010101" pitchFamily="2" charset="-122"/>
                <a:ea typeface="宋体" panose="02010600030101010101" pitchFamily="2" charset="-122"/>
              </a:rPr>
              <a:t> </a:t>
            </a:r>
            <a:r>
              <a:rPr lang="zh-CN" altLang="en-US" dirty="0">
                <a:latin typeface="Wingdings" panose="05000000000000000000" pitchFamily="2" charset="2"/>
                <a:ea typeface="楷体_GB2312" pitchFamily="49" charset="-122"/>
              </a:rPr>
              <a:t> </a:t>
            </a:r>
            <a:endParaRPr lang="zh-CN" altLang="en-US" b="1" dirty="0">
              <a:latin typeface="Times New Roman" panose="02020603050405020304" charset="0"/>
              <a:ea typeface="宋体" panose="02010600030101010101" pitchFamily="2" charset="-122"/>
            </a:endParaRPr>
          </a:p>
          <a:p>
            <a:pPr marL="190500" indent="-190500" algn="l"/>
            <a:r>
              <a:rPr lang="zh-CN" altLang="en-US" b="1" dirty="0">
                <a:latin typeface="Times New Roman" panose="02020603050405020304" charset="0"/>
                <a:ea typeface="宋体" panose="02010600030101010101" pitchFamily="2" charset="-122"/>
              </a:rPr>
              <a:t> </a:t>
            </a:r>
            <a:r>
              <a:rPr lang="zh-CN" altLang="en-US" dirty="0">
                <a:latin typeface="Wingdings" panose="05000000000000000000" pitchFamily="2" charset="2"/>
                <a:ea typeface="楷体_GB2312" pitchFamily="49" charset="-122"/>
              </a:rPr>
              <a:t>　 </a:t>
            </a:r>
          </a:p>
        </p:txBody>
      </p:sp>
    </p:spTree>
  </p:cSld>
  <p:clrMapOvr>
    <a:masterClrMapping/>
  </p:clrMapOvr>
  <p:transition spd="med">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矩形 694273"/>
          <p:cNvSpPr/>
          <p:nvPr/>
        </p:nvSpPr>
        <p:spPr>
          <a:xfrm>
            <a:off x="1219200" y="685800"/>
            <a:ext cx="7467600" cy="4797425"/>
          </a:xfrm>
          <a:prstGeom prst="rect">
            <a:avLst/>
          </a:prstGeom>
          <a:noFill/>
          <a:ln w="9525">
            <a:noFill/>
          </a:ln>
        </p:spPr>
        <p:txBody>
          <a:bodyPr tIns="25392" bIns="25392">
            <a:spAutoFit/>
          </a:bodyPr>
          <a:lstStyle/>
          <a:p>
            <a:pPr marL="285750" indent="-285750" algn="l"/>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[例1.14]  将二进制数1101100111.10011转换成对的 </a:t>
            </a:r>
          </a:p>
          <a:p>
            <a:pPr marL="285750" indent="-285750" algn="l"/>
            <a:r>
              <a:rPr lang="zh-CN" altLang="en-US" b="1" dirty="0">
                <a:latin typeface="黑体" panose="02010609060101010101" pitchFamily="2" charset="-122"/>
                <a:ea typeface="黑体" panose="02010609060101010101" pitchFamily="2" charset="-122"/>
              </a:rPr>
              <a:t>           八进制数。</a:t>
            </a:r>
          </a:p>
          <a:p>
            <a:pPr marL="285750" indent="-285750" algn="l"/>
            <a:endParaRPr lang="zh-CN" altLang="en-US" b="1" dirty="0">
              <a:latin typeface="Times New Roman" panose="02020603050405020304" charset="0"/>
              <a:ea typeface="宋体" panose="02010600030101010101" pitchFamily="2" charset="-122"/>
            </a:endParaRPr>
          </a:p>
          <a:p>
            <a:pPr marL="285750" indent="-285750" algn="just"/>
            <a:r>
              <a:rPr lang="zh-CN" altLang="en-US" b="1" dirty="0">
                <a:latin typeface="Times New Roman" panose="02020603050405020304" charset="0"/>
                <a:ea typeface="宋体" panose="02010600030101010101" pitchFamily="2" charset="-122"/>
              </a:rPr>
              <a:t>            </a:t>
            </a:r>
            <a:r>
              <a:rPr lang="zh-CN" altLang="en-US" b="1" u="sng" dirty="0">
                <a:latin typeface="Times New Roman" panose="02020603050405020304" charset="0"/>
                <a:ea typeface="宋体" panose="02010600030101010101" pitchFamily="2" charset="-122"/>
              </a:rPr>
              <a:t>0 0 1</a:t>
            </a:r>
            <a:r>
              <a:rPr lang="zh-CN" altLang="en-US" b="1" dirty="0">
                <a:latin typeface="Times New Roman" panose="02020603050405020304" charset="0"/>
                <a:ea typeface="宋体" panose="02010600030101010101" pitchFamily="2" charset="-122"/>
              </a:rPr>
              <a:t> </a:t>
            </a:r>
            <a:r>
              <a:rPr lang="zh-CN" altLang="en-US" b="1" u="sng" dirty="0">
                <a:latin typeface="Times New Roman" panose="02020603050405020304" charset="0"/>
                <a:ea typeface="宋体" panose="02010600030101010101" pitchFamily="2" charset="-122"/>
              </a:rPr>
              <a:t>1 0 1</a:t>
            </a:r>
            <a:r>
              <a:rPr lang="zh-CN" altLang="en-US" b="1" dirty="0">
                <a:latin typeface="Times New Roman" panose="02020603050405020304" charset="0"/>
                <a:ea typeface="宋体" panose="02010600030101010101" pitchFamily="2" charset="-122"/>
              </a:rPr>
              <a:t> </a:t>
            </a:r>
            <a:r>
              <a:rPr lang="zh-CN" altLang="en-US" b="1" u="sng" dirty="0">
                <a:latin typeface="Times New Roman" panose="02020603050405020304" charset="0"/>
                <a:ea typeface="宋体" panose="02010600030101010101" pitchFamily="2" charset="-122"/>
              </a:rPr>
              <a:t>1 0 0</a:t>
            </a:r>
            <a:r>
              <a:rPr lang="zh-CN" altLang="en-US" b="1" dirty="0">
                <a:latin typeface="Times New Roman" panose="02020603050405020304" charset="0"/>
                <a:ea typeface="宋体" panose="02010600030101010101" pitchFamily="2" charset="-122"/>
              </a:rPr>
              <a:t> </a:t>
            </a:r>
            <a:r>
              <a:rPr lang="zh-CN" altLang="en-US" b="1" u="sng" dirty="0">
                <a:latin typeface="Times New Roman" panose="02020603050405020304" charset="0"/>
                <a:ea typeface="宋体" panose="02010600030101010101" pitchFamily="2" charset="-122"/>
              </a:rPr>
              <a:t>1 1 1</a:t>
            </a:r>
            <a:r>
              <a:rPr lang="zh-CN" altLang="en-US" b="1" dirty="0">
                <a:latin typeface="Times New Roman" panose="02020603050405020304" charset="0"/>
                <a:ea typeface="宋体" panose="02010600030101010101" pitchFamily="2" charset="-122"/>
              </a:rPr>
              <a:t> . </a:t>
            </a:r>
            <a:r>
              <a:rPr lang="zh-CN" altLang="en-US" b="1" u="sng" dirty="0">
                <a:latin typeface="Times New Roman" panose="02020603050405020304" charset="0"/>
                <a:ea typeface="宋体" panose="02010600030101010101" pitchFamily="2" charset="-122"/>
              </a:rPr>
              <a:t>1 0 0</a:t>
            </a:r>
            <a:r>
              <a:rPr lang="zh-CN" altLang="en-US" b="1" dirty="0">
                <a:latin typeface="Times New Roman" panose="02020603050405020304" charset="0"/>
                <a:ea typeface="宋体" panose="02010600030101010101" pitchFamily="2" charset="-122"/>
              </a:rPr>
              <a:t> </a:t>
            </a:r>
            <a:r>
              <a:rPr lang="zh-CN" altLang="en-US" b="1" u="sng" dirty="0">
                <a:latin typeface="Times New Roman" panose="02020603050405020304" charset="0"/>
                <a:ea typeface="宋体" panose="02010600030101010101" pitchFamily="2" charset="-122"/>
              </a:rPr>
              <a:t>1 1 0</a:t>
            </a:r>
            <a:endParaRPr lang="zh-CN" altLang="en-US" b="1" dirty="0">
              <a:latin typeface="Times New Roman" panose="02020603050405020304" charset="0"/>
              <a:ea typeface="宋体" panose="02010600030101010101" pitchFamily="2" charset="-122"/>
            </a:endParaRPr>
          </a:p>
          <a:p>
            <a:pPr marL="285750" indent="-285750" algn="just"/>
            <a:r>
              <a:rPr lang="zh-CN" altLang="en-US" b="1" dirty="0">
                <a:latin typeface="Times New Roman" panose="02020603050405020304" charset="0"/>
                <a:ea typeface="宋体" panose="02010600030101010101" pitchFamily="2" charset="-122"/>
              </a:rPr>
              <a:t>               1       5       4       7         4       6</a:t>
            </a:r>
          </a:p>
          <a:p>
            <a:pPr marL="285750" indent="-285750" algn="just"/>
            <a:endParaRPr lang="zh-CN" altLang="en-US" b="1" dirty="0">
              <a:latin typeface="Times New Roman" panose="02020603050405020304" charset="0"/>
              <a:ea typeface="宋体" panose="02010600030101010101" pitchFamily="2" charset="-122"/>
            </a:endParaRPr>
          </a:p>
          <a:p>
            <a:pPr marL="285750" indent="-285750" algn="just"/>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则得：（1101100111.10011）</a:t>
            </a:r>
            <a:r>
              <a:rPr lang="zh-CN" altLang="en-US" b="1" baseline="-30000" dirty="0">
                <a:latin typeface="黑体" panose="02010609060101010101" pitchFamily="2" charset="-122"/>
                <a:ea typeface="黑体" panose="02010609060101010101" pitchFamily="2" charset="-122"/>
              </a:rPr>
              <a:t>2</a:t>
            </a:r>
            <a:r>
              <a:rPr lang="zh-CN" altLang="en-US" b="1" dirty="0">
                <a:latin typeface="黑体" panose="02010609060101010101" pitchFamily="2" charset="-122"/>
                <a:ea typeface="黑体" panose="02010609060101010101" pitchFamily="2" charset="-122"/>
              </a:rPr>
              <a:t> =（1547.46）</a:t>
            </a:r>
            <a:r>
              <a:rPr lang="zh-CN" altLang="en-US" b="1" baseline="-30000" dirty="0">
                <a:latin typeface="黑体" panose="02010609060101010101" pitchFamily="2" charset="-122"/>
                <a:ea typeface="黑体" panose="02010609060101010101" pitchFamily="2" charset="-122"/>
              </a:rPr>
              <a:t>8</a:t>
            </a:r>
            <a:r>
              <a:rPr lang="zh-CN" altLang="en-US" b="1" dirty="0">
                <a:latin typeface="Times New Roman" panose="02020603050405020304" charset="0"/>
                <a:ea typeface="宋体" panose="02010600030101010101" pitchFamily="2" charset="-122"/>
              </a:rPr>
              <a:t> </a:t>
            </a:r>
          </a:p>
          <a:p>
            <a:pPr marL="285750" indent="-285750" algn="just"/>
            <a:endParaRPr lang="zh-CN" altLang="en-US" b="1" dirty="0">
              <a:latin typeface="Times New Roman" panose="02020603050405020304" charset="0"/>
              <a:ea typeface="宋体" panose="02010600030101010101" pitchFamily="2" charset="-122"/>
            </a:endParaRPr>
          </a:p>
          <a:p>
            <a:pPr marL="285750" indent="-285750" algn="just"/>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[例1.15]  将八进制数576.32转换成对应的二进制数。</a:t>
            </a:r>
          </a:p>
          <a:p>
            <a:pPr marL="285750" indent="-285750" algn="just"/>
            <a:r>
              <a:rPr lang="zh-CN" altLang="en-US" b="1" dirty="0">
                <a:latin typeface="Times New Roman" panose="02020603050405020304" charset="0"/>
                <a:ea typeface="宋体" panose="02010600030101010101" pitchFamily="2" charset="-122"/>
              </a:rPr>
              <a:t>     </a:t>
            </a:r>
          </a:p>
          <a:p>
            <a:pPr marL="285750" indent="-285750" algn="just"/>
            <a:r>
              <a:rPr lang="zh-CN" altLang="en-US" b="1" dirty="0">
                <a:latin typeface="Times New Roman" panose="02020603050405020304" charset="0"/>
                <a:ea typeface="宋体" panose="02010600030101010101" pitchFamily="2" charset="-122"/>
              </a:rPr>
              <a:t>       （576.32）</a:t>
            </a:r>
            <a:r>
              <a:rPr lang="zh-CN" altLang="en-US" b="1" baseline="-30000" dirty="0">
                <a:latin typeface="Times New Roman" panose="02020603050405020304" charset="0"/>
                <a:ea typeface="宋体" panose="02010600030101010101" pitchFamily="2" charset="-122"/>
              </a:rPr>
              <a:t>8 </a:t>
            </a:r>
            <a:r>
              <a:rPr lang="zh-CN" altLang="en-US" b="1" dirty="0">
                <a:latin typeface="Times New Roman" panose="02020603050405020304" charset="0"/>
                <a:ea typeface="宋体" panose="02010600030101010101" pitchFamily="2" charset="-122"/>
              </a:rPr>
              <a:t>= </a:t>
            </a:r>
            <a:r>
              <a:rPr lang="zh-CN" altLang="en-US" b="1" u="sng" dirty="0">
                <a:latin typeface="Times New Roman" panose="02020603050405020304" charset="0"/>
                <a:ea typeface="宋体" panose="02010600030101010101" pitchFamily="2" charset="-122"/>
              </a:rPr>
              <a:t>101</a:t>
            </a:r>
            <a:r>
              <a:rPr lang="zh-CN" altLang="en-US" b="1" dirty="0">
                <a:latin typeface="Times New Roman" panose="02020603050405020304" charset="0"/>
                <a:ea typeface="宋体" panose="02010600030101010101" pitchFamily="2" charset="-122"/>
              </a:rPr>
              <a:t> </a:t>
            </a:r>
            <a:r>
              <a:rPr lang="zh-CN" altLang="en-US" b="1" u="sng" dirty="0">
                <a:latin typeface="Times New Roman" panose="02020603050405020304" charset="0"/>
                <a:ea typeface="宋体" panose="02010600030101010101" pitchFamily="2" charset="-122"/>
              </a:rPr>
              <a:t>111</a:t>
            </a:r>
            <a:r>
              <a:rPr lang="zh-CN" altLang="en-US" b="1" dirty="0">
                <a:latin typeface="Times New Roman" panose="02020603050405020304" charset="0"/>
                <a:ea typeface="宋体" panose="02010600030101010101" pitchFamily="2" charset="-122"/>
              </a:rPr>
              <a:t> </a:t>
            </a:r>
            <a:r>
              <a:rPr lang="zh-CN" altLang="en-US" b="1" u="sng" dirty="0">
                <a:latin typeface="Times New Roman" panose="02020603050405020304" charset="0"/>
                <a:ea typeface="宋体" panose="02010600030101010101" pitchFamily="2" charset="-122"/>
              </a:rPr>
              <a:t>110</a:t>
            </a:r>
            <a:r>
              <a:rPr lang="zh-CN" altLang="en-US" b="1" dirty="0">
                <a:latin typeface="Times New Roman" panose="02020603050405020304" charset="0"/>
                <a:ea typeface="宋体" panose="02010600030101010101" pitchFamily="2" charset="-122"/>
              </a:rPr>
              <a:t> . </a:t>
            </a:r>
            <a:r>
              <a:rPr lang="zh-CN" altLang="en-US" b="1" u="sng" dirty="0">
                <a:latin typeface="Times New Roman" panose="02020603050405020304" charset="0"/>
                <a:ea typeface="宋体" panose="02010600030101010101" pitchFamily="2" charset="-122"/>
              </a:rPr>
              <a:t>011</a:t>
            </a:r>
            <a:r>
              <a:rPr lang="zh-CN" altLang="en-US" b="1" dirty="0">
                <a:latin typeface="Times New Roman" panose="02020603050405020304" charset="0"/>
                <a:ea typeface="宋体" panose="02010600030101010101" pitchFamily="2" charset="-122"/>
              </a:rPr>
              <a:t> </a:t>
            </a:r>
            <a:r>
              <a:rPr lang="zh-CN" altLang="en-US" b="1" u="sng" dirty="0">
                <a:latin typeface="Times New Roman" panose="02020603050405020304" charset="0"/>
                <a:ea typeface="宋体" panose="02010600030101010101" pitchFamily="2" charset="-122"/>
              </a:rPr>
              <a:t>010</a:t>
            </a:r>
          </a:p>
          <a:p>
            <a:pPr marL="285750" indent="-285750" algn="just"/>
            <a:r>
              <a:rPr lang="zh-CN" altLang="en-US" b="1" u="sng" dirty="0">
                <a:latin typeface="Times New Roman" panose="02020603050405020304" charset="0"/>
                <a:ea typeface="宋体" panose="02010600030101010101" pitchFamily="2" charset="-122"/>
              </a:rPr>
              <a:t>                      </a:t>
            </a:r>
          </a:p>
          <a:p>
            <a:pPr marL="285750" indent="-285750" algn="just"/>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则得： (576. 32)</a:t>
            </a:r>
            <a:r>
              <a:rPr lang="zh-CN" altLang="en-US" b="1" baseline="-30000" dirty="0">
                <a:latin typeface="黑体" panose="02010609060101010101" pitchFamily="2" charset="-122"/>
                <a:ea typeface="黑体" panose="02010609060101010101" pitchFamily="2" charset="-122"/>
              </a:rPr>
              <a:t> 8 </a:t>
            </a:r>
            <a:r>
              <a:rPr lang="zh-CN" altLang="en-US" b="1" dirty="0">
                <a:latin typeface="黑体" panose="02010609060101010101" pitchFamily="2" charset="-122"/>
                <a:ea typeface="黑体" panose="02010609060101010101" pitchFamily="2" charset="-122"/>
              </a:rPr>
              <a:t>=（101111110. 01101）</a:t>
            </a:r>
            <a:r>
              <a:rPr lang="zh-CN" altLang="en-US" b="1" baseline="-30000" dirty="0">
                <a:latin typeface="黑体" panose="02010609060101010101" pitchFamily="2" charset="-122"/>
                <a:ea typeface="黑体" panose="02010609060101010101" pitchFamily="2" charset="-122"/>
              </a:rPr>
              <a:t>2</a:t>
            </a:r>
            <a:r>
              <a:rPr lang="zh-CN" altLang="en-US" b="1" dirty="0">
                <a:latin typeface="黑体" panose="02010609060101010101" pitchFamily="2" charset="-122"/>
                <a:ea typeface="黑体" panose="02010609060101010101" pitchFamily="2" charset="-122"/>
              </a:rPr>
              <a:t> </a:t>
            </a:r>
          </a:p>
        </p:txBody>
      </p:sp>
    </p:spTree>
  </p:cSld>
  <p:clrMapOvr>
    <a:masterClrMapping/>
  </p:clrMapOvr>
  <p:transition spd="med">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矩形 695297"/>
          <p:cNvSpPr/>
          <p:nvPr/>
        </p:nvSpPr>
        <p:spPr>
          <a:xfrm>
            <a:off x="1219200" y="917575"/>
            <a:ext cx="7467600" cy="4797425"/>
          </a:xfrm>
          <a:prstGeom prst="rect">
            <a:avLst/>
          </a:prstGeom>
          <a:noFill/>
          <a:ln w="9525">
            <a:noFill/>
          </a:ln>
        </p:spPr>
        <p:txBody>
          <a:bodyPr tIns="25392" bIns="25392">
            <a:spAutoFit/>
          </a:bodyPr>
          <a:lstStyle/>
          <a:p>
            <a:pPr algn="l"/>
            <a:r>
              <a:rPr lang="zh-CN" altLang="en-US" b="1" dirty="0">
                <a:latin typeface="Times New Roman" panose="02020603050405020304" charset="0"/>
                <a:ea typeface="宋体" panose="02010600030101010101" pitchFamily="2" charset="-122"/>
              </a:rPr>
              <a:t>　 </a:t>
            </a:r>
            <a:r>
              <a:rPr lang="en-US" altLang="zh-CN">
                <a:solidFill>
                  <a:schemeClr val="folHlink"/>
                </a:solidFill>
                <a:latin typeface="黑体" panose="02010609060101010101" pitchFamily="2" charset="-122"/>
                <a:ea typeface="黑体" panose="02010609060101010101" pitchFamily="2" charset="-122"/>
              </a:rPr>
              <a:t>★</a:t>
            </a:r>
            <a:r>
              <a:rPr lang="en-US" altLang="zh-CN" b="1">
                <a:latin typeface="黑体" panose="02010609060101010101" pitchFamily="2" charset="-122"/>
                <a:ea typeface="黑体" panose="02010609060101010101" pitchFamily="2" charset="-122"/>
              </a:rPr>
              <a:t>  </a:t>
            </a:r>
            <a:r>
              <a:rPr lang="zh-CN" altLang="en-US" b="1" dirty="0">
                <a:solidFill>
                  <a:schemeClr val="folHlink"/>
                </a:solidFill>
                <a:latin typeface="黑体" panose="02010609060101010101" pitchFamily="2" charset="-122"/>
                <a:ea typeface="黑体" panose="02010609060101010101" pitchFamily="2" charset="-122"/>
              </a:rPr>
              <a:t>二进制与十六进制之间的转换</a:t>
            </a:r>
          </a:p>
          <a:p>
            <a:pPr algn="l"/>
            <a:endParaRPr lang="zh-CN" altLang="en-US" b="1" dirty="0">
              <a:latin typeface="黑体" panose="02010609060101010101" pitchFamily="2" charset="-122"/>
              <a:ea typeface="黑体" panose="02010609060101010101" pitchFamily="2" charset="-122"/>
            </a:endParaRPr>
          </a:p>
          <a:p>
            <a:pPr algn="l"/>
            <a:r>
              <a:rPr lang="zh-CN" altLang="en-US" b="1" dirty="0">
                <a:latin typeface="黑体" panose="02010609060101010101" pitchFamily="2" charset="-122"/>
                <a:ea typeface="黑体" panose="02010609060101010101" pitchFamily="2" charset="-122"/>
              </a:rPr>
              <a:t>    十六进制的基数是16，由于16=2</a:t>
            </a:r>
            <a:r>
              <a:rPr lang="zh-CN" altLang="en-US" b="1" baseline="30000" dirty="0">
                <a:latin typeface="黑体" panose="02010609060101010101" pitchFamily="2" charset="-122"/>
                <a:ea typeface="黑体" panose="02010609060101010101" pitchFamily="2" charset="-122"/>
              </a:rPr>
              <a:t>4</a:t>
            </a:r>
            <a:r>
              <a:rPr lang="zh-CN" altLang="en-US" b="1" dirty="0">
                <a:latin typeface="黑体" panose="02010609060101010101" pitchFamily="2" charset="-122"/>
                <a:ea typeface="黑体" panose="02010609060101010101" pitchFamily="2" charset="-122"/>
              </a:rPr>
              <a:t>，因此，一位十六进制数可用4位二进制数表示。</a:t>
            </a:r>
          </a:p>
          <a:p>
            <a:pPr algn="just"/>
            <a:r>
              <a:rPr lang="zh-CN" altLang="en-US" b="1" dirty="0">
                <a:latin typeface="黑体" panose="02010609060101010101" pitchFamily="2" charset="-122"/>
                <a:ea typeface="黑体" panose="02010609060101010101" pitchFamily="2" charset="-122"/>
              </a:rPr>
              <a:t>    若把二进制数转换为十六进制数，只须以小数点为界，将整数部分从右向左每4位一组，最高一组不足4位时，在最左端添0补足，小数部分从左向右按4位为一组，最低一组不足4位时，在最右端添0补足，然后，将各组的4位二进制数转换为对应的一位十六进制数即可。反之，若将十六进制数转换成二进制数，只要把每位十六进制数用对应的4位二进制数表示即可。</a:t>
            </a:r>
          </a:p>
          <a:p>
            <a:pPr algn="just"/>
            <a:endParaRPr lang="zh-CN" altLang="en-US" b="1" dirty="0">
              <a:latin typeface="黑体" panose="02010609060101010101" pitchFamily="2" charset="-122"/>
              <a:ea typeface="黑体" panose="02010609060101010101" pitchFamily="2" charset="-122"/>
            </a:endParaRPr>
          </a:p>
          <a:p>
            <a:pPr algn="just"/>
            <a:endParaRPr lang="en-US" altLang="zh-CN" b="1" dirty="0">
              <a:latin typeface="Times New Roman" panose="02020603050405020304" charset="0"/>
              <a:ea typeface="宋体" panose="02010600030101010101" pitchFamily="2" charset="-122"/>
            </a:endParaRPr>
          </a:p>
        </p:txBody>
      </p:sp>
    </p:spTree>
  </p:cSld>
  <p:clrMapOvr>
    <a:masterClrMapping/>
  </p:clrMapOvr>
  <p:transition spd="med">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矩形 702465"/>
          <p:cNvSpPr/>
          <p:nvPr/>
        </p:nvSpPr>
        <p:spPr>
          <a:xfrm>
            <a:off x="1219200" y="381000"/>
            <a:ext cx="7620000" cy="5527675"/>
          </a:xfrm>
          <a:prstGeom prst="rect">
            <a:avLst/>
          </a:prstGeom>
          <a:noFill/>
          <a:ln w="9525">
            <a:noFill/>
          </a:ln>
        </p:spPr>
        <p:txBody>
          <a:bodyPr tIns="25392" bIns="25392">
            <a:spAutoFit/>
          </a:bodyPr>
          <a:lstStyle/>
          <a:p>
            <a:pPr marL="285750" indent="-285750" algn="l"/>
            <a:r>
              <a:rPr lang="zh-CN" altLang="en-US" b="1" dirty="0">
                <a:latin typeface="黑体" panose="02010609060101010101" pitchFamily="2" charset="-122"/>
                <a:ea typeface="黑体" panose="02010609060101010101" pitchFamily="2" charset="-122"/>
              </a:rPr>
              <a:t>[例1.16]  将二进制数1101100111.10111转换成对应的 </a:t>
            </a:r>
          </a:p>
          <a:p>
            <a:pPr marL="285750" indent="-285750" algn="just"/>
            <a:r>
              <a:rPr lang="zh-CN" altLang="en-US" b="1" dirty="0">
                <a:latin typeface="黑体" panose="02010609060101010101" pitchFamily="2" charset="-122"/>
                <a:ea typeface="黑体" panose="02010609060101010101" pitchFamily="2" charset="-122"/>
              </a:rPr>
              <a:t>          十六进制数。</a:t>
            </a:r>
          </a:p>
          <a:p>
            <a:pPr marL="285750" indent="-285750" algn="just"/>
            <a:endParaRPr lang="zh-CN" altLang="en-US" b="1" dirty="0">
              <a:latin typeface="黑体" panose="02010609060101010101" pitchFamily="2" charset="-122"/>
              <a:ea typeface="黑体" panose="02010609060101010101" pitchFamily="2" charset="-122"/>
            </a:endParaRPr>
          </a:p>
          <a:p>
            <a:pPr marL="285750" indent="-285750" algn="just"/>
            <a:r>
              <a:rPr lang="zh-CN" altLang="en-US" b="1" dirty="0">
                <a:latin typeface="Times New Roman" panose="02020603050405020304" charset="0"/>
                <a:ea typeface="宋体" panose="02010600030101010101" pitchFamily="2" charset="-122"/>
              </a:rPr>
              <a:t>         </a:t>
            </a:r>
            <a:r>
              <a:rPr lang="zh-CN" altLang="en-US" b="1" u="sng" dirty="0">
                <a:latin typeface="Times New Roman" panose="02020603050405020304" charset="0"/>
                <a:ea typeface="宋体" panose="02010600030101010101" pitchFamily="2" charset="-122"/>
              </a:rPr>
              <a:t>0 0 1 1</a:t>
            </a:r>
            <a:r>
              <a:rPr lang="zh-CN" altLang="en-US" b="1" dirty="0">
                <a:latin typeface="Times New Roman" panose="02020603050405020304" charset="0"/>
                <a:ea typeface="宋体" panose="02010600030101010101" pitchFamily="2" charset="-122"/>
              </a:rPr>
              <a:t> </a:t>
            </a:r>
            <a:r>
              <a:rPr lang="zh-CN" altLang="en-US" b="1" u="sng" dirty="0">
                <a:latin typeface="Times New Roman" panose="02020603050405020304" charset="0"/>
                <a:ea typeface="宋体" panose="02010600030101010101" pitchFamily="2" charset="-122"/>
              </a:rPr>
              <a:t>0 1 1 0</a:t>
            </a:r>
            <a:r>
              <a:rPr lang="zh-CN" altLang="en-US" b="1" dirty="0">
                <a:latin typeface="Times New Roman" panose="02020603050405020304" charset="0"/>
                <a:ea typeface="宋体" panose="02010600030101010101" pitchFamily="2" charset="-122"/>
              </a:rPr>
              <a:t> </a:t>
            </a:r>
            <a:r>
              <a:rPr lang="zh-CN" altLang="en-US" b="1" u="sng" dirty="0">
                <a:latin typeface="Times New Roman" panose="02020603050405020304" charset="0"/>
                <a:ea typeface="宋体" panose="02010600030101010101" pitchFamily="2" charset="-122"/>
              </a:rPr>
              <a:t>0 1 1 1</a:t>
            </a:r>
            <a:r>
              <a:rPr lang="zh-CN" altLang="en-US" b="1" dirty="0">
                <a:latin typeface="Times New Roman" panose="02020603050405020304" charset="0"/>
                <a:ea typeface="宋体" panose="02010600030101010101" pitchFamily="2" charset="-122"/>
              </a:rPr>
              <a:t> . </a:t>
            </a:r>
            <a:r>
              <a:rPr lang="zh-CN" altLang="en-US" b="1" u="sng" dirty="0">
                <a:latin typeface="Times New Roman" panose="02020603050405020304" charset="0"/>
                <a:ea typeface="宋体" panose="02010600030101010101" pitchFamily="2" charset="-122"/>
              </a:rPr>
              <a:t>1 0 1 1</a:t>
            </a:r>
            <a:r>
              <a:rPr lang="zh-CN" altLang="en-US" b="1" dirty="0">
                <a:latin typeface="Times New Roman" panose="02020603050405020304" charset="0"/>
                <a:ea typeface="宋体" panose="02010600030101010101" pitchFamily="2" charset="-122"/>
              </a:rPr>
              <a:t> </a:t>
            </a:r>
            <a:r>
              <a:rPr lang="zh-CN" altLang="en-US" b="1" u="sng" dirty="0">
                <a:latin typeface="Times New Roman" panose="02020603050405020304" charset="0"/>
                <a:ea typeface="宋体" panose="02010600030101010101" pitchFamily="2" charset="-122"/>
              </a:rPr>
              <a:t>1 0 0 0</a:t>
            </a:r>
            <a:endParaRPr lang="zh-CN" altLang="en-US" b="1" dirty="0">
              <a:latin typeface="Times New Roman" panose="02020603050405020304" charset="0"/>
              <a:ea typeface="宋体" panose="02010600030101010101" pitchFamily="2" charset="-122"/>
            </a:endParaRPr>
          </a:p>
          <a:p>
            <a:pPr marL="285750" indent="-285750" algn="just"/>
            <a:r>
              <a:rPr lang="zh-CN" altLang="en-US" b="1" dirty="0">
                <a:latin typeface="Times New Roman" panose="02020603050405020304" charset="0"/>
                <a:ea typeface="宋体" panose="02010600030101010101" pitchFamily="2" charset="-122"/>
              </a:rPr>
              <a:t>             3           6          7            </a:t>
            </a:r>
            <a:r>
              <a:rPr lang="en-US" altLang="zh-CN" b="1">
                <a:latin typeface="Times New Roman" panose="02020603050405020304" charset="0"/>
                <a:ea typeface="宋体" panose="02010600030101010101" pitchFamily="2" charset="-122"/>
              </a:rPr>
              <a:t>B         8</a:t>
            </a:r>
          </a:p>
          <a:p>
            <a:pPr marL="285750" indent="-285750" algn="just"/>
            <a:endParaRPr lang="en-US" altLang="zh-CN" b="1">
              <a:latin typeface="Times New Roman" panose="02020603050405020304" charset="0"/>
              <a:ea typeface="宋体" panose="02010600030101010101" pitchFamily="2" charset="-122"/>
            </a:endParaRPr>
          </a:p>
          <a:p>
            <a:pPr marL="285750" indent="-285750" algn="just"/>
            <a:r>
              <a:rPr lang="en-US" altLang="zh-CN" b="1">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则得：（1101100111. 10111）</a:t>
            </a:r>
            <a:r>
              <a:rPr lang="zh-CN" altLang="en-US" b="1" baseline="-30000" dirty="0">
                <a:latin typeface="黑体" panose="02010609060101010101" pitchFamily="2" charset="-122"/>
                <a:ea typeface="黑体" panose="02010609060101010101" pitchFamily="2" charset="-122"/>
              </a:rPr>
              <a:t>2</a:t>
            </a:r>
            <a:r>
              <a:rPr lang="zh-CN" altLang="en-US" b="1" dirty="0">
                <a:latin typeface="黑体" panose="02010609060101010101" pitchFamily="2" charset="-122"/>
                <a:ea typeface="黑体" panose="02010609060101010101" pitchFamily="2" charset="-122"/>
              </a:rPr>
              <a:t> =（367. </a:t>
            </a:r>
            <a:r>
              <a:rPr lang="en-US" altLang="zh-CN" b="1">
                <a:latin typeface="黑体" panose="02010609060101010101" pitchFamily="2" charset="-122"/>
                <a:ea typeface="黑体" panose="02010609060101010101" pitchFamily="2" charset="-122"/>
              </a:rPr>
              <a:t>B8）</a:t>
            </a:r>
            <a:r>
              <a:rPr lang="en-US" altLang="zh-CN" b="1" baseline="-30000">
                <a:latin typeface="黑体" panose="02010609060101010101" pitchFamily="2" charset="-122"/>
                <a:ea typeface="黑体" panose="02010609060101010101" pitchFamily="2" charset="-122"/>
              </a:rPr>
              <a:t>16</a:t>
            </a:r>
            <a:r>
              <a:rPr lang="en-US" altLang="zh-CN" b="1">
                <a:latin typeface="黑体" panose="02010609060101010101" pitchFamily="2" charset="-122"/>
                <a:ea typeface="黑体" panose="02010609060101010101" pitchFamily="2" charset="-122"/>
              </a:rPr>
              <a:t> </a:t>
            </a:r>
          </a:p>
          <a:p>
            <a:pPr marL="285750" indent="-285750" algn="just"/>
            <a:endParaRPr lang="en-US" altLang="zh-CN" b="1">
              <a:latin typeface="黑体" panose="02010609060101010101" pitchFamily="2" charset="-122"/>
              <a:ea typeface="黑体" panose="02010609060101010101" pitchFamily="2" charset="-122"/>
            </a:endParaRPr>
          </a:p>
          <a:p>
            <a:pPr marL="285750" indent="-285750" algn="just"/>
            <a:r>
              <a:rPr lang="en-US" altLang="zh-CN" b="1">
                <a:latin typeface="Times New Roman" panose="02020603050405020304" charset="0"/>
                <a:ea typeface="宋体" panose="02010600030101010101" pitchFamily="2" charset="-122"/>
              </a:rPr>
              <a:t> </a:t>
            </a:r>
            <a:r>
              <a:rPr lang="en-US" altLang="zh-CN" b="1">
                <a:latin typeface="黑体" panose="02010609060101010101" pitchFamily="2" charset="-122"/>
                <a:ea typeface="黑体" panose="02010609060101010101" pitchFamily="2" charset="-122"/>
              </a:rPr>
              <a:t>[</a:t>
            </a:r>
            <a:r>
              <a:rPr lang="zh-CN" altLang="en-US" b="1" dirty="0">
                <a:latin typeface="黑体" panose="02010609060101010101" pitchFamily="2" charset="-122"/>
                <a:ea typeface="黑体" panose="02010609060101010101" pitchFamily="2" charset="-122"/>
              </a:rPr>
              <a:t>例1.17]  将十六进制数5</a:t>
            </a:r>
            <a:r>
              <a:rPr lang="en-US" altLang="zh-CN" b="1">
                <a:latin typeface="黑体" panose="02010609060101010101" pitchFamily="2" charset="-122"/>
                <a:ea typeface="黑体" panose="02010609060101010101" pitchFamily="2" charset="-122"/>
              </a:rPr>
              <a:t>FD4. A3</a:t>
            </a:r>
            <a:r>
              <a:rPr lang="zh-CN" altLang="en-US" b="1" dirty="0">
                <a:latin typeface="黑体" panose="02010609060101010101" pitchFamily="2" charset="-122"/>
                <a:ea typeface="黑体" panose="02010609060101010101" pitchFamily="2" charset="-122"/>
              </a:rPr>
              <a:t>转换成对应的二进</a:t>
            </a:r>
          </a:p>
          <a:p>
            <a:pPr marL="285750" indent="-285750" algn="just"/>
            <a:r>
              <a:rPr lang="zh-CN" altLang="en-US" b="1" dirty="0">
                <a:latin typeface="黑体" panose="02010609060101010101" pitchFamily="2" charset="-122"/>
                <a:ea typeface="黑体" panose="02010609060101010101" pitchFamily="2" charset="-122"/>
              </a:rPr>
              <a:t>           制数。</a:t>
            </a:r>
          </a:p>
          <a:p>
            <a:pPr marL="285750" indent="-285750" algn="just"/>
            <a:endParaRPr lang="zh-CN" altLang="en-US" b="1" dirty="0">
              <a:latin typeface="黑体" panose="02010609060101010101" pitchFamily="2" charset="-122"/>
              <a:ea typeface="黑体" panose="02010609060101010101" pitchFamily="2" charset="-122"/>
            </a:endParaRPr>
          </a:p>
          <a:p>
            <a:pPr marL="285750" indent="-285750" algn="just"/>
            <a:r>
              <a:rPr lang="zh-CN" altLang="en-US" b="1" dirty="0">
                <a:latin typeface="Times New Roman" panose="02020603050405020304" charset="0"/>
                <a:ea typeface="宋体" panose="02010600030101010101" pitchFamily="2" charset="-122"/>
              </a:rPr>
              <a:t>     （5</a:t>
            </a:r>
            <a:r>
              <a:rPr lang="en-US" altLang="zh-CN" b="1">
                <a:latin typeface="Times New Roman" panose="02020603050405020304" charset="0"/>
                <a:ea typeface="宋体" panose="02010600030101010101" pitchFamily="2" charset="-122"/>
              </a:rPr>
              <a:t>FD4. A3）</a:t>
            </a:r>
            <a:r>
              <a:rPr lang="en-US" altLang="zh-CN" b="1" baseline="-30000">
                <a:latin typeface="Times New Roman" panose="02020603050405020304" charset="0"/>
                <a:ea typeface="宋体" panose="02010600030101010101" pitchFamily="2" charset="-122"/>
              </a:rPr>
              <a:t>8  </a:t>
            </a:r>
            <a:r>
              <a:rPr lang="en-US" altLang="zh-CN" b="1">
                <a:latin typeface="Times New Roman" panose="02020603050405020304" charset="0"/>
                <a:ea typeface="宋体" panose="02010600030101010101" pitchFamily="2" charset="-122"/>
              </a:rPr>
              <a:t>= </a:t>
            </a:r>
            <a:r>
              <a:rPr lang="en-US" altLang="zh-CN" b="1" u="sng">
                <a:latin typeface="Times New Roman" panose="02020603050405020304" charset="0"/>
                <a:ea typeface="宋体" panose="02010600030101010101" pitchFamily="2" charset="-122"/>
              </a:rPr>
              <a:t>0101</a:t>
            </a:r>
            <a:r>
              <a:rPr lang="en-US" altLang="zh-CN" b="1">
                <a:latin typeface="Times New Roman" panose="02020603050405020304" charset="0"/>
                <a:ea typeface="宋体" panose="02010600030101010101" pitchFamily="2" charset="-122"/>
              </a:rPr>
              <a:t> </a:t>
            </a:r>
            <a:r>
              <a:rPr lang="en-US" altLang="zh-CN" b="1" u="sng">
                <a:latin typeface="Times New Roman" panose="02020603050405020304" charset="0"/>
                <a:ea typeface="宋体" panose="02010600030101010101" pitchFamily="2" charset="-122"/>
              </a:rPr>
              <a:t>1111</a:t>
            </a:r>
            <a:r>
              <a:rPr lang="en-US" altLang="zh-CN" b="1">
                <a:latin typeface="Times New Roman" panose="02020603050405020304" charset="0"/>
                <a:ea typeface="宋体" panose="02010600030101010101" pitchFamily="2" charset="-122"/>
              </a:rPr>
              <a:t> </a:t>
            </a:r>
            <a:r>
              <a:rPr lang="en-US" altLang="zh-CN" b="1" u="sng">
                <a:latin typeface="Times New Roman" panose="02020603050405020304" charset="0"/>
                <a:ea typeface="宋体" panose="02010600030101010101" pitchFamily="2" charset="-122"/>
              </a:rPr>
              <a:t>1101</a:t>
            </a:r>
            <a:r>
              <a:rPr lang="en-US" altLang="zh-CN" b="1">
                <a:latin typeface="Times New Roman" panose="02020603050405020304" charset="0"/>
                <a:ea typeface="宋体" panose="02010600030101010101" pitchFamily="2" charset="-122"/>
              </a:rPr>
              <a:t> </a:t>
            </a:r>
            <a:r>
              <a:rPr lang="en-US" altLang="zh-CN" b="1" u="sng">
                <a:latin typeface="Times New Roman" panose="02020603050405020304" charset="0"/>
                <a:ea typeface="宋体" panose="02010600030101010101" pitchFamily="2" charset="-122"/>
              </a:rPr>
              <a:t>0100</a:t>
            </a:r>
            <a:r>
              <a:rPr lang="en-US" altLang="zh-CN" b="1">
                <a:latin typeface="Times New Roman" panose="02020603050405020304" charset="0"/>
                <a:ea typeface="宋体" panose="02010600030101010101" pitchFamily="2" charset="-122"/>
              </a:rPr>
              <a:t> . </a:t>
            </a:r>
            <a:r>
              <a:rPr lang="en-US" altLang="zh-CN" b="1" u="sng">
                <a:latin typeface="Times New Roman" panose="02020603050405020304" charset="0"/>
                <a:ea typeface="宋体" panose="02010600030101010101" pitchFamily="2" charset="-122"/>
              </a:rPr>
              <a:t>1010</a:t>
            </a:r>
            <a:r>
              <a:rPr lang="en-US" altLang="zh-CN" b="1">
                <a:latin typeface="Times New Roman" panose="02020603050405020304" charset="0"/>
                <a:ea typeface="宋体" panose="02010600030101010101" pitchFamily="2" charset="-122"/>
              </a:rPr>
              <a:t> </a:t>
            </a:r>
            <a:r>
              <a:rPr lang="en-US" altLang="zh-CN" b="1" u="sng">
                <a:latin typeface="Times New Roman" panose="02020603050405020304" charset="0"/>
                <a:ea typeface="宋体" panose="02010600030101010101" pitchFamily="2" charset="-122"/>
              </a:rPr>
              <a:t>0011</a:t>
            </a:r>
          </a:p>
          <a:p>
            <a:pPr marL="285750" indent="-285750" algn="just"/>
            <a:endParaRPr lang="en-US" altLang="zh-CN" b="1" u="sng">
              <a:latin typeface="Times New Roman" panose="02020603050405020304" charset="0"/>
              <a:ea typeface="宋体" panose="02010600030101010101" pitchFamily="2" charset="-122"/>
            </a:endParaRPr>
          </a:p>
          <a:p>
            <a:pPr marL="285750" indent="-285750" algn="just"/>
            <a:r>
              <a:rPr lang="zh-CN" altLang="en-US" b="1">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则得：（5</a:t>
            </a:r>
            <a:r>
              <a:rPr lang="en-US" altLang="zh-CN" b="1">
                <a:latin typeface="黑体" panose="02010609060101010101" pitchFamily="2" charset="-122"/>
                <a:ea typeface="黑体" panose="02010609060101010101" pitchFamily="2" charset="-122"/>
              </a:rPr>
              <a:t>FD4. A3）</a:t>
            </a:r>
            <a:r>
              <a:rPr lang="en-US" altLang="zh-CN" b="1" baseline="-30000">
                <a:latin typeface="黑体" panose="02010609060101010101" pitchFamily="2" charset="-122"/>
                <a:ea typeface="黑体" panose="02010609060101010101" pitchFamily="2" charset="-122"/>
              </a:rPr>
              <a:t>16 </a:t>
            </a:r>
          </a:p>
          <a:p>
            <a:pPr marL="285750" indent="-285750" algn="just"/>
            <a:r>
              <a:rPr lang="en-US" altLang="zh-CN" b="1" baseline="-3000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101111111010100. 10100011</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 </a:t>
            </a:r>
          </a:p>
        </p:txBody>
      </p:sp>
      <p:grpSp>
        <p:nvGrpSpPr>
          <p:cNvPr id="702470" name="组合 702469"/>
          <p:cNvGrpSpPr/>
          <p:nvPr/>
        </p:nvGrpSpPr>
        <p:grpSpPr>
          <a:xfrm>
            <a:off x="7315200" y="5943600"/>
            <a:ext cx="914400" cy="914400"/>
            <a:chOff x="1488" y="2208"/>
            <a:chExt cx="576" cy="576"/>
          </a:xfrm>
        </p:grpSpPr>
        <p:pic>
          <p:nvPicPr>
            <p:cNvPr id="702471" name="图片 702470" descr="C:\Program Files\Common Files\Microsoft Shared\Clipart\cagcat50\SY01265_.wmf"/>
            <p:cNvPicPr>
              <a:picLocks noChangeAspect="1"/>
            </p:cNvPicPr>
            <p:nvPr/>
          </p:nvPicPr>
          <p:blipFill>
            <a:blip r:embed="rId2"/>
            <a:stretch>
              <a:fillRect/>
            </a:stretch>
          </p:blipFill>
          <p:spPr>
            <a:xfrm>
              <a:off x="1488" y="2208"/>
              <a:ext cx="480" cy="576"/>
            </a:xfrm>
            <a:prstGeom prst="rect">
              <a:avLst/>
            </a:prstGeom>
            <a:noFill/>
            <a:ln w="9525">
              <a:noFill/>
            </a:ln>
          </p:spPr>
        </p:pic>
        <p:sp>
          <p:nvSpPr>
            <p:cNvPr id="702472" name="动作按钮: 自定义 702471">
              <a:hlinkClick r:id="rId3" action="ppaction://hlinksldjump"/>
            </p:cNvPr>
            <p:cNvSpPr/>
            <p:nvPr/>
          </p:nvSpPr>
          <p:spPr>
            <a:xfrm>
              <a:off x="1632" y="2304"/>
              <a:ext cx="432" cy="192"/>
            </a:xfrm>
            <a:prstGeom prst="actionButtonBlank">
              <a:avLst/>
            </a:prstGeom>
            <a:solidFill>
              <a:srgbClr val="33CCCC"/>
            </a:solidFill>
            <a:ln w="12700" cap="sq" cmpd="sng">
              <a:solidFill>
                <a:srgbClr val="FF0000"/>
              </a:solidFill>
              <a:prstDash val="solid"/>
              <a:miter/>
              <a:headEnd type="none" w="sm" len="sm"/>
              <a:tailEnd type="none" w="sm" len="sm"/>
            </a:ln>
          </p:spPr>
          <p:txBody>
            <a:bodyPr wrap="none" anchor="ctr"/>
            <a:lstStyle/>
            <a:p>
              <a:r>
                <a:rPr lang="zh-CN" altLang="en-US" b="1" dirty="0">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hlinkClick r:id="rId4" action="ppaction://hlinksldjump"/>
                </a:rPr>
                <a:t>返回</a:t>
              </a:r>
              <a:endParaRPr lang="zh-CN" altLang="en-US" b="1">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endParaRPr>
            </a:p>
          </p:txBody>
        </p:sp>
      </p:grpSp>
    </p:spTree>
  </p:cSld>
  <p:clrMapOvr>
    <a:masterClrMapping/>
  </p:clrMapOvr>
  <p:transition spd="med">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矩形 704513"/>
          <p:cNvSpPr/>
          <p:nvPr/>
        </p:nvSpPr>
        <p:spPr>
          <a:xfrm>
            <a:off x="1447800" y="639763"/>
            <a:ext cx="7162800" cy="579437"/>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sz="3200" b="1" dirty="0">
                <a:solidFill>
                  <a:schemeClr val="tx2"/>
                </a:solidFill>
                <a:latin typeface="黑体" panose="02010609060101010101" pitchFamily="2" charset="-122"/>
                <a:ea typeface="黑体" panose="02010609060101010101" pitchFamily="2" charset="-122"/>
              </a:rPr>
              <a:t> 1.3.2   码制</a:t>
            </a:r>
            <a:endParaRPr lang="en-US" altLang="zh-CN" sz="3200" b="1" dirty="0">
              <a:solidFill>
                <a:schemeClr val="tx2"/>
              </a:solidFill>
              <a:latin typeface="黑体" panose="02010609060101010101" pitchFamily="2" charset="-122"/>
              <a:ea typeface="黑体" panose="02010609060101010101" pitchFamily="2" charset="-122"/>
            </a:endParaRPr>
          </a:p>
        </p:txBody>
      </p:sp>
      <p:sp>
        <p:nvSpPr>
          <p:cNvPr id="704515" name="矩形 704514"/>
          <p:cNvSpPr/>
          <p:nvPr/>
        </p:nvSpPr>
        <p:spPr>
          <a:xfrm>
            <a:off x="1371600" y="1490663"/>
            <a:ext cx="7086600" cy="4300537"/>
          </a:xfrm>
          <a:prstGeom prst="rect">
            <a:avLst/>
          </a:prstGeom>
          <a:noFill/>
          <a:ln w="9525">
            <a:noFill/>
          </a:ln>
        </p:spPr>
        <p:txBody>
          <a:bodyPr tIns="25392" bIns="25392">
            <a:spAutoFit/>
          </a:bodyPr>
          <a:lstStyle/>
          <a:p>
            <a:pPr indent="266700" algn="just"/>
            <a:endParaRPr lang="zh-CN" altLang="en-US" sz="2000" b="1" dirty="0">
              <a:latin typeface="Times New Roman" panose="02020603050405020304" charset="0"/>
              <a:ea typeface="楷体_GB2312" pitchFamily="49" charset="-122"/>
            </a:endParaRPr>
          </a:p>
          <a:p>
            <a:pPr indent="266700" algn="l">
              <a:spcBef>
                <a:spcPct val="20000"/>
              </a:spcBef>
              <a:buClr>
                <a:srgbClr val="A50021"/>
              </a:buClr>
              <a:buSzPct val="75000"/>
              <a:buFont typeface="Wingdings" panose="05000000000000000000" pitchFamily="2" charset="2"/>
            </a:pPr>
            <a:r>
              <a:rPr lang="zh-CN" altLang="en-US" sz="2800"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计算机处理的数据分为数值型和非数值型两类。</a:t>
            </a:r>
          </a:p>
          <a:p>
            <a:pPr indent="266700"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数值型数据是指数学中的代数值，具有量的含义，且有正负之分、整数和小数之分。　 非数值型数据是指输入到计算机中的所有信息，没有量的含义，如英文字母、数字符号0~9、汉字、声音、图形、图像等。</a:t>
            </a:r>
          </a:p>
          <a:p>
            <a:pPr indent="266700"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在计算机中这些数据是如何表示的呢？由于计算机采用二进制，也就是说计算机只识别0和1形式的代码，所以输入到计算机中任何数值型和非数值型数据都必须转换为二进制代码</a:t>
            </a:r>
            <a:r>
              <a:rPr lang="zh-CN" altLang="en-US" b="1" dirty="0">
                <a:latin typeface="Times New Roman" panose="02020603050405020304" charset="0"/>
                <a:ea typeface="宋体" panose="02010600030101010101" pitchFamily="2" charset="-122"/>
              </a:rPr>
              <a:t> 。</a:t>
            </a:r>
          </a:p>
        </p:txBody>
      </p:sp>
    </p:spTree>
  </p:cSld>
  <p:clrMapOvr>
    <a:masterClrMapping/>
  </p:clrMapOvr>
  <p:transition spd="med">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矩形 711681"/>
          <p:cNvSpPr/>
          <p:nvPr/>
        </p:nvSpPr>
        <p:spPr>
          <a:xfrm>
            <a:off x="1219200" y="295275"/>
            <a:ext cx="7467600" cy="6257925"/>
          </a:xfrm>
          <a:prstGeom prst="rect">
            <a:avLst/>
          </a:prstGeom>
          <a:noFill/>
          <a:ln w="9525">
            <a:noFill/>
          </a:ln>
        </p:spPr>
        <p:txBody>
          <a:bodyPr tIns="25392" bIns="25392">
            <a:spAutoFit/>
          </a:bodyPr>
          <a:lstStyle/>
          <a:p>
            <a:pPr algn="l"/>
            <a:r>
              <a:rPr lang="zh-CN" altLang="en-US" b="1" dirty="0">
                <a:solidFill>
                  <a:srgbClr val="FF0000"/>
                </a:solidFill>
                <a:latin typeface="黑体" panose="02010609060101010101" pitchFamily="2" charset="-122"/>
                <a:ea typeface="黑体" panose="02010609060101010101" pitchFamily="2" charset="-122"/>
              </a:rPr>
              <a:t>1．机器数与真值</a:t>
            </a:r>
          </a:p>
          <a:p>
            <a:pPr algn="just"/>
            <a:r>
              <a:rPr lang="zh-CN" altLang="en-US" b="1" dirty="0">
                <a:latin typeface="黑体" panose="02010609060101010101" pitchFamily="2" charset="-122"/>
                <a:ea typeface="黑体" panose="02010609060101010101" pitchFamily="2" charset="-122"/>
              </a:rPr>
              <a:t>    在计算机中，数值型数据是用二进制数来表示的，数值型数据有正、负之分，那么在计算机内部是如何表示正、负号的呢？</a:t>
            </a:r>
          </a:p>
          <a:p>
            <a:pPr algn="just"/>
            <a:r>
              <a:rPr lang="zh-CN" altLang="en-US" b="1" dirty="0">
                <a:latin typeface="黑体" panose="02010609060101010101" pitchFamily="2" charset="-122"/>
                <a:ea typeface="黑体" panose="02010609060101010101" pitchFamily="2" charset="-122"/>
              </a:rPr>
              <a:t>    在计算机内部数值型数据的最高位用来表示数值的正负，这一位通常称为</a:t>
            </a:r>
            <a:r>
              <a:rPr lang="zh-CN" altLang="en-US" b="1" dirty="0">
                <a:solidFill>
                  <a:srgbClr val="3333CC"/>
                </a:solidFill>
                <a:latin typeface="黑体" panose="02010609060101010101" pitchFamily="2" charset="-122"/>
                <a:ea typeface="黑体" panose="02010609060101010101" pitchFamily="2" charset="-122"/>
              </a:rPr>
              <a:t>符号位</a:t>
            </a:r>
            <a:r>
              <a:rPr lang="zh-CN" altLang="en-US" b="1" dirty="0">
                <a:latin typeface="黑体" panose="02010609060101010101" pitchFamily="2" charset="-122"/>
                <a:ea typeface="黑体" panose="02010609060101010101" pitchFamily="2" charset="-122"/>
              </a:rPr>
              <a:t>。</a:t>
            </a:r>
            <a:r>
              <a:rPr lang="zh-CN" altLang="en-US" b="1" dirty="0">
                <a:solidFill>
                  <a:srgbClr val="CC00CC"/>
                </a:solidFill>
                <a:latin typeface="黑体" panose="02010609060101010101" pitchFamily="2" charset="-122"/>
                <a:ea typeface="黑体" panose="02010609060101010101" pitchFamily="2" charset="-122"/>
              </a:rPr>
              <a:t>规定：用“0”表示“+”号，用“1”表示“﹣”号。</a:t>
            </a:r>
          </a:p>
          <a:p>
            <a:pPr algn="just"/>
            <a:r>
              <a:rPr lang="zh-CN" altLang="en-US" b="1" dirty="0">
                <a:solidFill>
                  <a:srgbClr val="CC00CC"/>
                </a:solidFill>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在计算机内部数字和正负号都用二进制代码表示，两者结合在一起构成数值型数据的机内表示。我们把这种连同数字与符号组合在一起的二进制数称为</a:t>
            </a:r>
            <a:r>
              <a:rPr lang="zh-CN" altLang="en-US" b="1" dirty="0">
                <a:solidFill>
                  <a:srgbClr val="3333CC"/>
                </a:solidFill>
                <a:latin typeface="黑体" panose="02010609060101010101" pitchFamily="2" charset="-122"/>
                <a:ea typeface="黑体" panose="02010609060101010101" pitchFamily="2" charset="-122"/>
              </a:rPr>
              <a:t>机器数</a:t>
            </a:r>
            <a:r>
              <a:rPr lang="zh-CN" altLang="en-US" b="1" dirty="0">
                <a:latin typeface="黑体" panose="02010609060101010101" pitchFamily="2" charset="-122"/>
                <a:ea typeface="黑体" panose="02010609060101010101" pitchFamily="2" charset="-122"/>
              </a:rPr>
              <a:t>，由机器数所表示的实际值称为</a:t>
            </a:r>
            <a:r>
              <a:rPr lang="zh-CN" altLang="en-US" b="1" dirty="0">
                <a:solidFill>
                  <a:srgbClr val="3333CC"/>
                </a:solidFill>
                <a:latin typeface="黑体" panose="02010609060101010101" pitchFamily="2" charset="-122"/>
                <a:ea typeface="黑体" panose="02010609060101010101" pitchFamily="2" charset="-122"/>
              </a:rPr>
              <a:t>真值。</a:t>
            </a:r>
          </a:p>
          <a:p>
            <a:pPr algn="just"/>
            <a:r>
              <a:rPr lang="zh-CN" altLang="en-US" b="1" dirty="0">
                <a:latin typeface="黑体" panose="02010609060101010101" pitchFamily="2" charset="-122"/>
                <a:ea typeface="黑体" panose="02010609060101010101" pitchFamily="2" charset="-122"/>
              </a:rPr>
              <a:t>    如：（00110101）</a:t>
            </a:r>
            <a:r>
              <a:rPr lang="zh-CN" altLang="en-US" b="1" baseline="-30000" dirty="0">
                <a:latin typeface="黑体" panose="02010609060101010101" pitchFamily="2" charset="-122"/>
                <a:ea typeface="黑体" panose="02010609060101010101" pitchFamily="2" charset="-122"/>
              </a:rPr>
              <a:t>2 </a:t>
            </a:r>
            <a:r>
              <a:rPr lang="zh-CN" altLang="en-US" b="1" dirty="0">
                <a:latin typeface="黑体" panose="02010609060101010101" pitchFamily="2" charset="-122"/>
                <a:ea typeface="黑体" panose="02010609060101010101" pitchFamily="2" charset="-122"/>
              </a:rPr>
              <a:t>=（+53）</a:t>
            </a:r>
            <a:r>
              <a:rPr lang="zh-CN" altLang="en-US" b="1" baseline="-30000" dirty="0">
                <a:latin typeface="黑体" panose="02010609060101010101" pitchFamily="2" charset="-122"/>
                <a:ea typeface="黑体" panose="02010609060101010101" pitchFamily="2" charset="-122"/>
              </a:rPr>
              <a:t>10</a:t>
            </a:r>
            <a:r>
              <a:rPr lang="zh-CN" altLang="en-US" b="1" dirty="0">
                <a:latin typeface="黑体" panose="02010609060101010101" pitchFamily="2" charset="-122"/>
                <a:ea typeface="黑体" panose="02010609060101010101" pitchFamily="2" charset="-122"/>
              </a:rPr>
              <a:t>  </a:t>
            </a:r>
          </a:p>
          <a:p>
            <a:pPr algn="just"/>
            <a:r>
              <a:rPr lang="zh-CN" altLang="en-US" b="1" dirty="0">
                <a:latin typeface="黑体" panose="02010609060101010101" pitchFamily="2" charset="-122"/>
                <a:ea typeface="黑体" panose="02010609060101010101" pitchFamily="2" charset="-122"/>
              </a:rPr>
              <a:t>　　即在计算机内部00110101这一串二进制数代表十进制数+53。</a:t>
            </a:r>
          </a:p>
          <a:p>
            <a:pPr algn="just"/>
            <a:r>
              <a:rPr lang="zh-CN" altLang="en-US" b="1" dirty="0">
                <a:latin typeface="黑体" panose="02010609060101010101" pitchFamily="2" charset="-122"/>
                <a:ea typeface="黑体" panose="02010609060101010101" pitchFamily="2" charset="-122"/>
              </a:rPr>
              <a:t>    （10110101）</a:t>
            </a:r>
            <a:r>
              <a:rPr lang="zh-CN" altLang="en-US" b="1" baseline="-30000" dirty="0">
                <a:latin typeface="黑体" panose="02010609060101010101" pitchFamily="2" charset="-122"/>
                <a:ea typeface="黑体" panose="02010609060101010101" pitchFamily="2" charset="-122"/>
              </a:rPr>
              <a:t>2 </a:t>
            </a:r>
            <a:r>
              <a:rPr lang="zh-CN" altLang="en-US" b="1" dirty="0">
                <a:latin typeface="黑体" panose="02010609060101010101" pitchFamily="2" charset="-122"/>
                <a:ea typeface="黑体" panose="02010609060101010101" pitchFamily="2" charset="-122"/>
              </a:rPr>
              <a:t>=（﹣53）</a:t>
            </a:r>
            <a:r>
              <a:rPr lang="zh-CN" altLang="en-US" b="1" baseline="-30000" dirty="0">
                <a:latin typeface="黑体" panose="02010609060101010101" pitchFamily="2" charset="-122"/>
                <a:ea typeface="黑体" panose="02010609060101010101" pitchFamily="2" charset="-122"/>
              </a:rPr>
              <a:t>10</a:t>
            </a:r>
            <a:r>
              <a:rPr lang="zh-CN" altLang="en-US" b="1" dirty="0">
                <a:latin typeface="黑体" panose="02010609060101010101" pitchFamily="2" charset="-122"/>
                <a:ea typeface="黑体" panose="02010609060101010101" pitchFamily="2" charset="-122"/>
              </a:rPr>
              <a:t>  </a:t>
            </a:r>
          </a:p>
          <a:p>
            <a:pPr algn="l"/>
            <a:r>
              <a:rPr lang="zh-CN" altLang="en-US" b="1" dirty="0">
                <a:latin typeface="黑体" panose="02010609060101010101" pitchFamily="2" charset="-122"/>
                <a:ea typeface="黑体" panose="02010609060101010101" pitchFamily="2" charset="-122"/>
              </a:rPr>
              <a:t>　　在计算机内部10110101这一串二进制数代表十进制数﹣53。 </a:t>
            </a:r>
            <a:endParaRPr lang="en-US" altLang="zh-CN" b="1" dirty="0">
              <a:latin typeface="黑体" panose="02010609060101010101" pitchFamily="2" charset="-122"/>
              <a:ea typeface="黑体" panose="02010609060101010101" pitchFamily="2" charset="-122"/>
            </a:endParaRPr>
          </a:p>
        </p:txBody>
      </p:sp>
    </p:spTree>
  </p:cSld>
  <p:clrMapOvr>
    <a:masterClrMapping/>
  </p:clrMapOvr>
  <p:transition spd="med">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矩形 712705"/>
          <p:cNvSpPr/>
          <p:nvPr/>
        </p:nvSpPr>
        <p:spPr>
          <a:xfrm>
            <a:off x="1295400" y="158750"/>
            <a:ext cx="7467600" cy="6623050"/>
          </a:xfrm>
          <a:prstGeom prst="rect">
            <a:avLst/>
          </a:prstGeom>
          <a:noFill/>
          <a:ln w="9525">
            <a:noFill/>
          </a:ln>
        </p:spPr>
        <p:txBody>
          <a:bodyPr tIns="25392" bIns="25392">
            <a:spAutoFit/>
          </a:bodyPr>
          <a:lstStyle/>
          <a:p>
            <a:pPr algn="l"/>
            <a:r>
              <a:rPr lang="zh-CN" altLang="en-US" b="1" dirty="0">
                <a:latin typeface="Times New Roman" panose="02020603050405020304" charset="0"/>
                <a:ea typeface="宋体" panose="02010600030101010101" pitchFamily="2" charset="-122"/>
              </a:rPr>
              <a:t> </a:t>
            </a:r>
            <a:r>
              <a:rPr lang="zh-CN" altLang="en-US" b="1" dirty="0">
                <a:solidFill>
                  <a:srgbClr val="FF0000"/>
                </a:solidFill>
                <a:latin typeface="黑体" panose="02010609060101010101" pitchFamily="2" charset="-122"/>
                <a:ea typeface="黑体" panose="02010609060101010101" pitchFamily="2" charset="-122"/>
              </a:rPr>
              <a:t>2．原码、反码和补码</a:t>
            </a:r>
          </a:p>
          <a:p>
            <a:pPr algn="l"/>
            <a:r>
              <a:rPr lang="zh-CN" altLang="en-US" b="1" dirty="0">
                <a:solidFill>
                  <a:srgbClr val="FF0000"/>
                </a:solidFill>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计算机中机器数可以用不同的码制来表示，常用的码制有原码表示法、反码表示法和补码表示法。　   设机器字长为</a:t>
            </a:r>
            <a:r>
              <a:rPr lang="en-US" altLang="zh-CN" b="1">
                <a:latin typeface="黑体" panose="02010609060101010101" pitchFamily="2" charset="-122"/>
                <a:ea typeface="黑体" panose="02010609060101010101" pitchFamily="2" charset="-122"/>
              </a:rPr>
              <a:t>n</a:t>
            </a:r>
            <a:r>
              <a:rPr lang="zh-CN" altLang="en-US" b="1" dirty="0">
                <a:latin typeface="黑体" panose="02010609060101010101" pitchFamily="2" charset="-122"/>
                <a:ea typeface="黑体" panose="02010609060101010101" pitchFamily="2" charset="-122"/>
              </a:rPr>
              <a:t>位，最高位为符号位，其余</a:t>
            </a:r>
            <a:r>
              <a:rPr lang="en-US" altLang="zh-CN" b="1">
                <a:latin typeface="黑体" panose="02010609060101010101" pitchFamily="2" charset="-122"/>
                <a:ea typeface="黑体" panose="02010609060101010101" pitchFamily="2" charset="-122"/>
              </a:rPr>
              <a:t>n-1</a:t>
            </a:r>
            <a:r>
              <a:rPr lang="zh-CN" altLang="en-US" b="1" dirty="0">
                <a:latin typeface="黑体" panose="02010609060101010101" pitchFamily="2" charset="-122"/>
                <a:ea typeface="黑体" panose="02010609060101010101" pitchFamily="2" charset="-122"/>
              </a:rPr>
              <a:t>位为数值位。</a:t>
            </a:r>
          </a:p>
          <a:p>
            <a:pPr algn="just"/>
            <a:r>
              <a:rPr lang="en-US" altLang="zh-CN">
                <a:latin typeface="黑体" panose="02010609060101010101" pitchFamily="2" charset="-122"/>
                <a:ea typeface="黑体" panose="02010609060101010101" pitchFamily="2" charset="-122"/>
              </a:rPr>
              <a:t> </a:t>
            </a:r>
            <a:r>
              <a:rPr lang="en-US" altLang="zh-CN">
                <a:solidFill>
                  <a:srgbClr val="3333CC"/>
                </a:solidFill>
                <a:latin typeface="黑体" panose="02010609060101010101" pitchFamily="2" charset="-122"/>
                <a:ea typeface="黑体" panose="02010609060101010101" pitchFamily="2" charset="-122"/>
              </a:rPr>
              <a:t>★ </a:t>
            </a:r>
            <a:r>
              <a:rPr lang="zh-CN" altLang="en-US" b="1" dirty="0">
                <a:solidFill>
                  <a:srgbClr val="3333CC"/>
                </a:solidFill>
                <a:latin typeface="黑体" panose="02010609060101010101" pitchFamily="2" charset="-122"/>
                <a:ea typeface="黑体" panose="02010609060101010101" pitchFamily="2" charset="-122"/>
              </a:rPr>
              <a:t>原码表示法</a:t>
            </a:r>
          </a:p>
          <a:p>
            <a:pPr algn="just"/>
            <a:r>
              <a:rPr lang="zh-CN" altLang="en-US" b="1" dirty="0">
                <a:solidFill>
                  <a:srgbClr val="3333CC"/>
                </a:solidFill>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原码：最高位为真值的符号（正为0，负为1）其余</a:t>
            </a:r>
            <a:r>
              <a:rPr lang="en-US" altLang="zh-CN" b="1">
                <a:latin typeface="黑体" panose="02010609060101010101" pitchFamily="2" charset="-122"/>
                <a:ea typeface="黑体" panose="02010609060101010101" pitchFamily="2" charset="-122"/>
              </a:rPr>
              <a:t>n-1</a:t>
            </a:r>
            <a:r>
              <a:rPr lang="zh-CN" altLang="en-US" b="1" dirty="0">
                <a:latin typeface="黑体" panose="02010609060101010101" pitchFamily="2" charset="-122"/>
                <a:ea typeface="黑体" panose="02010609060101010101" pitchFamily="2" charset="-122"/>
              </a:rPr>
              <a:t>位为数值位且与真值的数值位相同。数</a:t>
            </a:r>
            <a:r>
              <a:rPr lang="en-US" altLang="zh-CN" b="1">
                <a:latin typeface="黑体" panose="02010609060101010101" pitchFamily="2" charset="-122"/>
                <a:ea typeface="黑体" panose="02010609060101010101" pitchFamily="2" charset="-122"/>
              </a:rPr>
              <a:t>X</a:t>
            </a:r>
            <a:r>
              <a:rPr lang="zh-CN" altLang="en-US" b="1" dirty="0">
                <a:latin typeface="黑体" panose="02010609060101010101" pitchFamily="2" charset="-122"/>
                <a:ea typeface="黑体" panose="02010609060101010101" pitchFamily="2" charset="-122"/>
              </a:rPr>
              <a:t>的原码记为[</a:t>
            </a:r>
            <a:r>
              <a:rPr lang="en-US" altLang="zh-CN" b="1">
                <a:latin typeface="黑体" panose="02010609060101010101" pitchFamily="2" charset="-122"/>
                <a:ea typeface="黑体" panose="02010609060101010101" pitchFamily="2" charset="-122"/>
              </a:rPr>
              <a:t>X]</a:t>
            </a:r>
            <a:r>
              <a:rPr lang="zh-CN" altLang="en-US" b="1" baseline="-30000" dirty="0">
                <a:latin typeface="黑体" panose="02010609060101010101" pitchFamily="2" charset="-122"/>
                <a:ea typeface="黑体" panose="02010609060101010101" pitchFamily="2" charset="-122"/>
              </a:rPr>
              <a:t>原</a:t>
            </a:r>
            <a:r>
              <a:rPr lang="zh-CN" altLang="en-US" b="1" dirty="0">
                <a:latin typeface="黑体" panose="02010609060101010101" pitchFamily="2" charset="-122"/>
                <a:ea typeface="黑体" panose="02010609060101010101" pitchFamily="2" charset="-122"/>
              </a:rPr>
              <a:t>。</a:t>
            </a:r>
          </a:p>
          <a:p>
            <a:pPr algn="just"/>
            <a:r>
              <a:rPr lang="zh-CN" altLang="en-US" b="1" dirty="0">
                <a:latin typeface="黑体" panose="02010609060101010101" pitchFamily="2" charset="-122"/>
                <a:ea typeface="黑体" panose="02010609060101010101" pitchFamily="2" charset="-122"/>
              </a:rPr>
              <a:t>　  例如：假设机器字长8位，二进制数+1011011和﹣1011011的原码分别表示为01011011和11011011。</a:t>
            </a:r>
          </a:p>
          <a:p>
            <a:pPr algn="just"/>
            <a:r>
              <a:rPr lang="zh-CN" altLang="en-US" b="1" dirty="0">
                <a:latin typeface="黑体" panose="02010609060101010101" pitchFamily="2" charset="-122"/>
                <a:ea typeface="黑体" panose="02010609060101010101" pitchFamily="2" charset="-122"/>
              </a:rPr>
              <a:t>　  </a:t>
            </a:r>
            <a:r>
              <a:rPr lang="zh-CN" altLang="en-US" b="1" dirty="0">
                <a:solidFill>
                  <a:srgbClr val="CC00CC"/>
                </a:solidFill>
                <a:latin typeface="黑体" panose="02010609060101010101" pitchFamily="2" charset="-122"/>
                <a:ea typeface="黑体" panose="02010609060101010101" pitchFamily="2" charset="-122"/>
              </a:rPr>
              <a:t>注意：</a:t>
            </a:r>
            <a:r>
              <a:rPr lang="zh-CN" altLang="en-US" b="1" dirty="0">
                <a:latin typeface="黑体" panose="02010609060101010101" pitchFamily="2" charset="-122"/>
                <a:ea typeface="黑体" panose="02010609060101010101" pitchFamily="2" charset="-122"/>
              </a:rPr>
              <a:t>在原码表示中，零有两种表示形式，</a:t>
            </a:r>
          </a:p>
          <a:p>
            <a:pPr algn="just"/>
            <a:r>
              <a:rPr lang="zh-CN" altLang="en-US" b="1" dirty="0">
                <a:latin typeface="黑体" panose="02010609060101010101" pitchFamily="2" charset="-122"/>
                <a:ea typeface="黑体" panose="02010609060101010101" pitchFamily="2" charset="-122"/>
              </a:rPr>
              <a:t>　　即：[+0]</a:t>
            </a:r>
            <a:r>
              <a:rPr lang="zh-CN" altLang="en-US" b="1" baseline="-30000" dirty="0">
                <a:latin typeface="黑体" panose="02010609060101010101" pitchFamily="2" charset="-122"/>
                <a:ea typeface="黑体" panose="02010609060101010101" pitchFamily="2" charset="-122"/>
              </a:rPr>
              <a:t>原</a:t>
            </a:r>
            <a:r>
              <a:rPr lang="zh-CN" altLang="en-US" b="1" dirty="0">
                <a:latin typeface="黑体" panose="02010609060101010101" pitchFamily="2" charset="-122"/>
                <a:ea typeface="黑体" panose="02010609060101010101" pitchFamily="2" charset="-122"/>
              </a:rPr>
              <a:t> =00000000，[﹣0]</a:t>
            </a:r>
            <a:r>
              <a:rPr lang="zh-CN" altLang="en-US" b="1" baseline="-30000" dirty="0">
                <a:latin typeface="黑体" panose="02010609060101010101" pitchFamily="2" charset="-122"/>
                <a:ea typeface="黑体" panose="02010609060101010101" pitchFamily="2" charset="-122"/>
              </a:rPr>
              <a:t>原</a:t>
            </a:r>
            <a:r>
              <a:rPr lang="zh-CN" altLang="en-US" b="1" dirty="0">
                <a:latin typeface="黑体" panose="02010609060101010101" pitchFamily="2" charset="-122"/>
                <a:ea typeface="黑体" panose="02010609060101010101" pitchFamily="2" charset="-122"/>
              </a:rPr>
              <a:t> =10000000</a:t>
            </a:r>
          </a:p>
          <a:p>
            <a:pPr algn="just"/>
            <a:r>
              <a:rPr lang="zh-CN" altLang="en-US" b="1" dirty="0">
                <a:latin typeface="黑体" panose="02010609060101010101" pitchFamily="2" charset="-122"/>
                <a:ea typeface="黑体" panose="02010609060101010101" pitchFamily="2" charset="-122"/>
              </a:rPr>
              <a:t>　　原码所能表示的数的范围与机器字长有关，设机器字长为八位时，最高位为符号位，整数原码表示的范围为﹣127 ～ +127。即最大数是01111111，最小数是11111111。 同理，机器字长为十六位时，整数原码的范围为﹣32767 ～ +32767。</a:t>
            </a:r>
          </a:p>
        </p:txBody>
      </p:sp>
    </p:spTree>
  </p:cSld>
  <p:clrMapOvr>
    <a:masterClrMapping/>
  </p:clrMapOvr>
  <p:transition spd="med">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文本框 575489"/>
          <p:cNvSpPr txBox="1"/>
          <p:nvPr/>
        </p:nvSpPr>
        <p:spPr>
          <a:xfrm>
            <a:off x="1219200" y="381000"/>
            <a:ext cx="7772400" cy="6859588"/>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sz="3200" b="1" dirty="0">
                <a:solidFill>
                  <a:schemeClr val="tx2"/>
                </a:solidFill>
                <a:latin typeface="黑体" panose="02010609060101010101" pitchFamily="2" charset="-122"/>
                <a:ea typeface="黑体" panose="02010609060101010101" pitchFamily="2" charset="-122"/>
              </a:rPr>
              <a:t>  1.1.1  计算机的基本概念</a:t>
            </a:r>
          </a:p>
          <a:p>
            <a:pPr algn="l">
              <a:spcBef>
                <a:spcPct val="20000"/>
              </a:spcBef>
              <a:buClr>
                <a:srgbClr val="A50021"/>
              </a:buClr>
              <a:buSzPct val="75000"/>
              <a:buFont typeface="Wingdings" panose="05000000000000000000" pitchFamily="2" charset="2"/>
            </a:pPr>
            <a:endParaRPr lang="zh-CN" altLang="en-US" sz="1200" b="1" dirty="0">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r>
              <a:rPr lang="zh-CN" altLang="en-US" dirty="0">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“计算机”顾名思义是一种计算的机器，它是由一系列电子器件组成</a:t>
            </a:r>
            <a:r>
              <a:rPr lang="zh-CN" altLang="en-US" b="1" dirty="0">
                <a:latin typeface="Times New Roman" panose="02020603050405020304" charset="0"/>
                <a:ea typeface="黑体" panose="02010609060101010101" pitchFamily="2" charset="-122"/>
              </a:rPr>
              <a:t>—</a:t>
            </a:r>
            <a:r>
              <a:rPr lang="zh-CN" altLang="en-US" b="1" dirty="0">
                <a:latin typeface="黑体" panose="02010609060101010101" pitchFamily="2" charset="-122"/>
                <a:ea typeface="黑体" panose="02010609060101010101" pitchFamily="2" charset="-122"/>
              </a:rPr>
              <a:t>英语名称为</a:t>
            </a:r>
            <a:r>
              <a:rPr lang="en-US" altLang="zh-CN" b="1">
                <a:solidFill>
                  <a:srgbClr val="FF00FF"/>
                </a:solidFill>
                <a:latin typeface="黑体" panose="02010609060101010101" pitchFamily="2" charset="-122"/>
                <a:ea typeface="黑体" panose="02010609060101010101" pitchFamily="2" charset="-122"/>
              </a:rPr>
              <a:t>Computer</a:t>
            </a:r>
            <a:r>
              <a:rPr lang="en-US" altLang="zh-CN" b="1">
                <a:latin typeface="黑体" panose="02010609060101010101" pitchFamily="2" charset="-122"/>
                <a:ea typeface="黑体" panose="02010609060101010101" pitchFamily="2" charset="-122"/>
              </a:rPr>
              <a:t>。</a:t>
            </a:r>
          </a:p>
          <a:p>
            <a:pPr algn="l">
              <a:spcBef>
                <a:spcPct val="20000"/>
              </a:spcBef>
              <a:buClr>
                <a:srgbClr val="A50021"/>
              </a:buClr>
              <a:buSzPct val="75000"/>
              <a:buFont typeface="Wingdings" panose="05000000000000000000" pitchFamily="2" charset="2"/>
            </a:pPr>
            <a:r>
              <a:rPr lang="en-US" altLang="zh-CN"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计算机可以对</a:t>
            </a:r>
            <a:r>
              <a:rPr lang="zh-CN" altLang="en-US" b="1" dirty="0">
                <a:solidFill>
                  <a:srgbClr val="0000FF"/>
                </a:solidFill>
                <a:latin typeface="黑体" panose="02010609060101010101" pitchFamily="2" charset="-122"/>
                <a:ea typeface="黑体" panose="02010609060101010101" pitchFamily="2" charset="-122"/>
              </a:rPr>
              <a:t>数字、文字、颜色、声音、图形、图像</a:t>
            </a:r>
            <a:r>
              <a:rPr lang="zh-CN" altLang="en-US" b="1" dirty="0">
                <a:latin typeface="黑体" panose="02010609060101010101" pitchFamily="2" charset="-122"/>
                <a:ea typeface="黑体" panose="02010609060101010101" pitchFamily="2" charset="-122"/>
              </a:rPr>
              <a:t>等各种形式的数据进行加工处理。</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0000FF"/>
                </a:solidFill>
                <a:latin typeface="黑体" panose="02010609060101010101" pitchFamily="2" charset="-122"/>
                <a:ea typeface="黑体" panose="02010609060101010101" pitchFamily="2" charset="-122"/>
              </a:rPr>
              <a:t>计算机具有各种计算的能力。</a:t>
            </a:r>
            <a:r>
              <a:rPr lang="zh-CN" altLang="en-US" b="1" dirty="0">
                <a:latin typeface="黑体" panose="02010609060101010101" pitchFamily="2" charset="-122"/>
                <a:ea typeface="黑体" panose="02010609060101010101" pitchFamily="2" charset="-122"/>
              </a:rPr>
              <a:t>当用计算机进行数据处理时，首先把要解决的实际问题，用计算机语言编写成计算机程序，然后将待处理的数据和程序输入到计算机中，计算机按程序的要求，一步一步地进行各种运算，直到存入的整个程序执行完毕为止。</a:t>
            </a:r>
            <a:endParaRPr lang="zh-CN" altLang="en-US" b="1" dirty="0">
              <a:solidFill>
                <a:srgbClr val="D60093"/>
              </a:solidFill>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r>
              <a:rPr lang="zh-CN" altLang="en-US" b="1" dirty="0">
                <a:solidFill>
                  <a:srgbClr val="D60093"/>
                </a:solidFill>
                <a:latin typeface="黑体" panose="02010609060101010101" pitchFamily="2" charset="-122"/>
                <a:ea typeface="黑体" panose="02010609060101010101" pitchFamily="2" charset="-122"/>
              </a:rPr>
              <a:t>　　</a:t>
            </a:r>
            <a:r>
              <a:rPr lang="zh-CN" altLang="en-US" b="1" dirty="0">
                <a:solidFill>
                  <a:srgbClr val="0000FF"/>
                </a:solidFill>
                <a:latin typeface="黑体" panose="02010609060101010101" pitchFamily="2" charset="-122"/>
                <a:ea typeface="黑体" panose="02010609060101010101" pitchFamily="2" charset="-122"/>
              </a:rPr>
              <a:t>计算机具有各种计算的能力。</a:t>
            </a:r>
            <a:r>
              <a:rPr lang="zh-CN" altLang="en-US" b="1" dirty="0">
                <a:latin typeface="黑体" panose="02010609060101010101" pitchFamily="2" charset="-122"/>
                <a:ea typeface="黑体" panose="02010609060101010101" pitchFamily="2" charset="-122"/>
              </a:rPr>
              <a:t>在数据处理过程中，计算机不仅能进行加、减、乘、除等算术运算，而且还能进行逻辑运算并对运算结果进行判断，从而决定以后执行什么操作。  </a:t>
            </a:r>
          </a:p>
          <a:p>
            <a:pPr algn="l">
              <a:spcBef>
                <a:spcPct val="20000"/>
              </a:spcBef>
              <a:buClr>
                <a:srgbClr val="A50021"/>
              </a:buClr>
              <a:buSzPct val="75000"/>
              <a:buFont typeface="Wingdings" panose="05000000000000000000" pitchFamily="2" charset="2"/>
            </a:pPr>
            <a:r>
              <a:rPr lang="zh-CN" altLang="en-US" dirty="0">
                <a:latin typeface="宋体" panose="02010600030101010101" pitchFamily="2" charset="-122"/>
                <a:ea typeface="宋体" panose="02010600030101010101" pitchFamily="2" charset="-122"/>
              </a:rPr>
              <a:t>  </a:t>
            </a:r>
            <a:r>
              <a:rPr lang="en-US" altLang="zh-CN" dirty="0">
                <a:latin typeface="黑体" panose="02010609060101010101" pitchFamily="2" charset="-122"/>
                <a:ea typeface="黑体" panose="02010609060101010101" pitchFamily="2" charset="-122"/>
              </a:rPr>
              <a:t> </a:t>
            </a:r>
            <a:endParaRPr lang="zh-CN" altLang="en-US" dirty="0">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r>
              <a:rPr lang="zh-CN" altLang="en-US" sz="3200" dirty="0">
                <a:latin typeface="宋体" panose="02010600030101010101" pitchFamily="2" charset="-122"/>
                <a:ea typeface="宋体" panose="02010600030101010101" pitchFamily="2" charset="-122"/>
              </a:rPr>
              <a:t>    </a:t>
            </a:r>
          </a:p>
        </p:txBody>
      </p:sp>
    </p:spTree>
  </p:cSld>
  <p:clrMapOvr>
    <a:masterClrMapping/>
  </p:clrMapOvr>
  <p:transition spd="med">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5781" name="组合 715780"/>
          <p:cNvGrpSpPr/>
          <p:nvPr/>
        </p:nvGrpSpPr>
        <p:grpSpPr>
          <a:xfrm>
            <a:off x="1066800" y="327025"/>
            <a:ext cx="7848600" cy="6988175"/>
            <a:chOff x="672" y="144"/>
            <a:chExt cx="4944" cy="4402"/>
          </a:xfrm>
        </p:grpSpPr>
        <p:sp>
          <p:nvSpPr>
            <p:cNvPr id="715778" name="矩形 715777"/>
            <p:cNvSpPr/>
            <p:nvPr/>
          </p:nvSpPr>
          <p:spPr>
            <a:xfrm>
              <a:off x="672" y="144"/>
              <a:ext cx="4944" cy="4402"/>
            </a:xfrm>
            <a:prstGeom prst="rect">
              <a:avLst/>
            </a:prstGeom>
            <a:noFill/>
            <a:ln w="9525">
              <a:noFill/>
            </a:ln>
          </p:spPr>
          <p:txBody>
            <a:bodyPr tIns="25392" bIns="25392">
              <a:spAutoFit/>
            </a:bodyPr>
            <a:lstStyle/>
            <a:p>
              <a:pPr algn="l"/>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[例1.19] 假设字长为8，求十进制数+56与﹣56的原码。</a:t>
              </a:r>
            </a:p>
            <a:p>
              <a:pPr algn="just"/>
              <a:r>
                <a:rPr lang="zh-CN" altLang="en-US" b="1" dirty="0">
                  <a:latin typeface="黑体" panose="02010609060101010101" pitchFamily="2" charset="-122"/>
                  <a:ea typeface="黑体" panose="02010609060101010101" pitchFamily="2" charset="-122"/>
                </a:rPr>
                <a:t>     因为 （56）</a:t>
              </a:r>
              <a:r>
                <a:rPr lang="zh-CN" altLang="en-US" b="1" baseline="-30000" dirty="0">
                  <a:latin typeface="黑体" panose="02010609060101010101" pitchFamily="2" charset="-122"/>
                  <a:ea typeface="黑体" panose="02010609060101010101" pitchFamily="2" charset="-122"/>
                </a:rPr>
                <a:t>10</a:t>
              </a:r>
              <a:r>
                <a:rPr lang="zh-CN" altLang="en-US" b="1" dirty="0">
                  <a:latin typeface="黑体" panose="02010609060101010101" pitchFamily="2" charset="-122"/>
                  <a:ea typeface="黑体" panose="02010609060101010101" pitchFamily="2" charset="-122"/>
                </a:rPr>
                <a:t> =（111000）</a:t>
              </a:r>
              <a:r>
                <a:rPr lang="zh-CN" altLang="en-US" b="1" baseline="-30000" dirty="0">
                  <a:latin typeface="黑体" panose="02010609060101010101" pitchFamily="2" charset="-122"/>
                  <a:ea typeface="黑体" panose="02010609060101010101" pitchFamily="2" charset="-122"/>
                </a:rPr>
                <a:t>2</a:t>
              </a:r>
            </a:p>
            <a:p>
              <a:pPr algn="just"/>
              <a:r>
                <a:rPr lang="zh-CN" altLang="en-US" b="1" baseline="-30000" dirty="0">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所以 [+56]</a:t>
              </a:r>
              <a:r>
                <a:rPr lang="zh-CN" altLang="en-US" b="1" baseline="-30000" dirty="0">
                  <a:latin typeface="黑体" panose="02010609060101010101" pitchFamily="2" charset="-122"/>
                  <a:ea typeface="黑体" panose="02010609060101010101" pitchFamily="2" charset="-122"/>
                </a:rPr>
                <a:t>原</a:t>
              </a:r>
              <a:r>
                <a:rPr lang="zh-CN" altLang="en-US" b="1" dirty="0">
                  <a:latin typeface="黑体" panose="02010609060101010101" pitchFamily="2" charset="-122"/>
                  <a:ea typeface="黑体" panose="02010609060101010101" pitchFamily="2" charset="-122"/>
                </a:rPr>
                <a:t> = 00111000   [﹣56]</a:t>
              </a:r>
              <a:r>
                <a:rPr lang="zh-CN" altLang="en-US" b="1" baseline="-30000" dirty="0">
                  <a:latin typeface="黑体" panose="02010609060101010101" pitchFamily="2" charset="-122"/>
                  <a:ea typeface="黑体" panose="02010609060101010101" pitchFamily="2" charset="-122"/>
                </a:rPr>
                <a:t>原</a:t>
              </a:r>
              <a:r>
                <a:rPr lang="zh-CN" altLang="en-US" b="1" dirty="0">
                  <a:latin typeface="黑体" panose="02010609060101010101" pitchFamily="2" charset="-122"/>
                  <a:ea typeface="黑体" panose="02010609060101010101" pitchFamily="2" charset="-122"/>
                </a:rPr>
                <a:t> =10111000 </a:t>
              </a:r>
            </a:p>
            <a:p>
              <a:pPr algn="l"/>
              <a:endParaRPr lang="zh-CN" altLang="en-US" b="1" dirty="0">
                <a:latin typeface="黑体" panose="02010609060101010101" pitchFamily="2" charset="-122"/>
                <a:ea typeface="黑体" panose="02010609060101010101" pitchFamily="2" charset="-122"/>
              </a:endParaRPr>
            </a:p>
            <a:p>
              <a:pPr algn="just"/>
              <a:r>
                <a:rPr lang="zh-CN" altLang="en-US" b="1" dirty="0">
                  <a:latin typeface="黑体" panose="02010609060101010101" pitchFamily="2" charset="-122"/>
                  <a:ea typeface="黑体" panose="02010609060101010101" pitchFamily="2" charset="-122"/>
                </a:rPr>
                <a:t>    用原码表示一个数简单、直观，与真值之间转换方便。这种表示法，对乘法和除法的符号判别是很方便的，在作乘法或除法时，把数的符号位按位相加后，就得到结果的符号位。</a:t>
              </a:r>
            </a:p>
            <a:p>
              <a:pPr algn="just"/>
              <a:r>
                <a:rPr lang="zh-CN" altLang="en-US" b="1" dirty="0">
                  <a:latin typeface="黑体" panose="02010609060101010101" pitchFamily="2" charset="-122"/>
                  <a:ea typeface="黑体" panose="02010609060101010101" pitchFamily="2" charset="-122"/>
                </a:rPr>
                <a:t>　　但这种表示法对加、减法来说运算比较复杂，不能用它直接对两个同号数相减或两个异号数相加。</a:t>
              </a:r>
            </a:p>
            <a:p>
              <a:pPr algn="just"/>
              <a:r>
                <a:rPr lang="zh-CN" altLang="en-US" b="1" dirty="0">
                  <a:latin typeface="黑体" panose="02010609060101010101" pitchFamily="2" charset="-122"/>
                  <a:ea typeface="黑体" panose="02010609060101010101" pitchFamily="2" charset="-122"/>
                </a:rPr>
                <a:t>例如：十进制数“39”与“﹣56”的两个原码直接相加。</a:t>
              </a:r>
            </a:p>
            <a:p>
              <a:pPr algn="just"/>
              <a:r>
                <a:rPr lang="zh-CN" altLang="en-US" b="1" dirty="0">
                  <a:latin typeface="黑体" panose="02010609060101010101" pitchFamily="2" charset="-122"/>
                  <a:ea typeface="黑体" panose="02010609060101010101" pitchFamily="2" charset="-122"/>
                </a:rPr>
                <a:t>  因为 [+39]</a:t>
              </a:r>
              <a:r>
                <a:rPr lang="zh-CN" altLang="en-US" b="1" baseline="-30000" dirty="0">
                  <a:latin typeface="黑体" panose="02010609060101010101" pitchFamily="2" charset="-122"/>
                  <a:ea typeface="黑体" panose="02010609060101010101" pitchFamily="2" charset="-122"/>
                </a:rPr>
                <a:t>原</a:t>
              </a:r>
              <a:r>
                <a:rPr lang="zh-CN" altLang="en-US" b="1" dirty="0">
                  <a:latin typeface="黑体" panose="02010609060101010101" pitchFamily="2" charset="-122"/>
                  <a:ea typeface="黑体" panose="02010609060101010101" pitchFamily="2" charset="-122"/>
                </a:rPr>
                <a:t> = 00100111    [﹣56]</a:t>
              </a:r>
              <a:r>
                <a:rPr lang="zh-CN" altLang="en-US" b="1" baseline="-30000" dirty="0">
                  <a:latin typeface="黑体" panose="02010609060101010101" pitchFamily="2" charset="-122"/>
                  <a:ea typeface="黑体" panose="02010609060101010101" pitchFamily="2" charset="-122"/>
                </a:rPr>
                <a:t>原</a:t>
              </a:r>
              <a:r>
                <a:rPr lang="zh-CN" altLang="en-US" b="1" dirty="0">
                  <a:latin typeface="黑体" panose="02010609060101010101" pitchFamily="2" charset="-122"/>
                  <a:ea typeface="黑体" panose="02010609060101010101" pitchFamily="2" charset="-122"/>
                </a:rPr>
                <a:t> = 10111000</a:t>
              </a:r>
            </a:p>
            <a:p>
              <a:pPr algn="just"/>
              <a:r>
                <a:rPr lang="zh-CN" altLang="en-US" b="1" dirty="0">
                  <a:latin typeface="黑体" panose="02010609060101010101" pitchFamily="2" charset="-122"/>
                  <a:ea typeface="黑体" panose="02010609060101010101" pitchFamily="2" charset="-122"/>
                </a:rPr>
                <a:t>          0 0 1 0 0 1 1 1 </a:t>
              </a:r>
            </a:p>
            <a:p>
              <a:pPr algn="just"/>
              <a:r>
                <a:rPr lang="zh-CN" altLang="en-US" b="1" dirty="0">
                  <a:latin typeface="黑体" panose="02010609060101010101" pitchFamily="2" charset="-122"/>
                  <a:ea typeface="黑体" panose="02010609060101010101" pitchFamily="2" charset="-122"/>
                </a:rPr>
                <a:t>       +  1 0 1 1 1 0 0 0</a:t>
              </a:r>
            </a:p>
            <a:p>
              <a:pPr algn="just"/>
              <a:r>
                <a:rPr lang="zh-CN" altLang="en-US" b="1" dirty="0">
                  <a:latin typeface="黑体" panose="02010609060101010101" pitchFamily="2" charset="-122"/>
                  <a:ea typeface="黑体" panose="02010609060101010101" pitchFamily="2" charset="-122"/>
                </a:rPr>
                <a:t>          1 1 0 1 1 1 1 1</a:t>
              </a:r>
            </a:p>
            <a:p>
              <a:pPr algn="just"/>
              <a:r>
                <a:rPr lang="zh-CN" altLang="en-US" b="1" dirty="0">
                  <a:latin typeface="黑体" panose="02010609060101010101" pitchFamily="2" charset="-122"/>
                  <a:ea typeface="黑体" panose="02010609060101010101" pitchFamily="2" charset="-122"/>
                </a:rPr>
                <a:t>    其结果符号位为1表示是负数，真值为“1011111”，即等于十进制数“﹣95”，这显然是错误的。</a:t>
              </a:r>
              <a:r>
                <a:rPr lang="zh-CN" altLang="en-US" b="1" dirty="0">
                  <a:latin typeface="Times New Roman" panose="02020603050405020304" charset="0"/>
                  <a:ea typeface="宋体" panose="02010600030101010101" pitchFamily="2" charset="-122"/>
                </a:rPr>
                <a:t> </a:t>
              </a:r>
            </a:p>
            <a:p>
              <a:pPr algn="just"/>
              <a:endParaRPr lang="zh-CN" altLang="en-US" b="1" dirty="0">
                <a:latin typeface="Times New Roman" panose="02020603050405020304" charset="0"/>
                <a:ea typeface="宋体" panose="02010600030101010101" pitchFamily="2" charset="-122"/>
              </a:endParaRPr>
            </a:p>
            <a:p>
              <a:pPr algn="l"/>
              <a:endParaRPr lang="zh-CN" altLang="en-US" b="1" dirty="0">
                <a:latin typeface="Times New Roman" panose="02020603050405020304" charset="0"/>
                <a:ea typeface="宋体" panose="02010600030101010101" pitchFamily="2" charset="-122"/>
              </a:endParaRPr>
            </a:p>
          </p:txBody>
        </p:sp>
        <p:sp>
          <p:nvSpPr>
            <p:cNvPr id="715779" name="直接连接符 715778"/>
            <p:cNvSpPr/>
            <p:nvPr/>
          </p:nvSpPr>
          <p:spPr>
            <a:xfrm>
              <a:off x="1631" y="3408"/>
              <a:ext cx="1585" cy="0"/>
            </a:xfrm>
            <a:prstGeom prst="line">
              <a:avLst/>
            </a:prstGeom>
            <a:ln w="12700" cap="sq" cmpd="sng">
              <a:solidFill>
                <a:srgbClr val="FF0000"/>
              </a:solidFill>
              <a:prstDash val="solid"/>
              <a:headEnd type="none" w="med" len="med"/>
              <a:tailEnd type="none" w="med" len="med"/>
            </a:ln>
          </p:spPr>
        </p:sp>
      </p:grpSp>
    </p:spTree>
  </p:cSld>
  <p:clrMapOvr>
    <a:masterClrMapping/>
  </p:clrMapOvr>
  <p:transition spd="med">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04" name="组合 716803"/>
          <p:cNvGrpSpPr/>
          <p:nvPr/>
        </p:nvGrpSpPr>
        <p:grpSpPr>
          <a:xfrm>
            <a:off x="1295400" y="304800"/>
            <a:ext cx="7467600" cy="6623050"/>
            <a:chOff x="816" y="192"/>
            <a:chExt cx="4704" cy="4172"/>
          </a:xfrm>
        </p:grpSpPr>
        <p:sp>
          <p:nvSpPr>
            <p:cNvPr id="716802" name="矩形 716801"/>
            <p:cNvSpPr/>
            <p:nvPr/>
          </p:nvSpPr>
          <p:spPr>
            <a:xfrm>
              <a:off x="816" y="192"/>
              <a:ext cx="4704" cy="4172"/>
            </a:xfrm>
            <a:prstGeom prst="rect">
              <a:avLst/>
            </a:prstGeom>
            <a:noFill/>
            <a:ln w="9525">
              <a:noFill/>
            </a:ln>
          </p:spPr>
          <p:txBody>
            <a:bodyPr tIns="25392" bIns="25392">
              <a:spAutoFit/>
            </a:bodyPr>
            <a:lstStyle/>
            <a:p>
              <a:pPr algn="l"/>
              <a:r>
                <a:rPr lang="zh-CN" altLang="en-US" b="1" dirty="0">
                  <a:latin typeface="黑体" panose="02010609060101010101" pitchFamily="2" charset="-122"/>
                  <a:ea typeface="黑体" panose="02010609060101010101" pitchFamily="2" charset="-122"/>
                </a:rPr>
                <a:t>又如，十进制数“+39”与“+56”的两个原码直接相减：</a:t>
              </a:r>
              <a:r>
                <a:rPr lang="zh-CN" altLang="en-US" b="1" dirty="0">
                  <a:latin typeface="Times New Roman" panose="02020603050405020304" charset="0"/>
                  <a:ea typeface="宋体" panose="02010600030101010101" pitchFamily="2" charset="-122"/>
                </a:rPr>
                <a:t>   </a:t>
              </a:r>
            </a:p>
            <a:p>
              <a:pPr algn="just"/>
              <a:r>
                <a:rPr lang="zh-CN" altLang="en-US" b="1" dirty="0">
                  <a:latin typeface="Times New Roman" panose="02020603050405020304" charset="0"/>
                  <a:ea typeface="宋体" panose="02010600030101010101" pitchFamily="2" charset="-122"/>
                </a:rPr>
                <a:t>                     0 0 1 0 0 1 1 1</a:t>
              </a:r>
            </a:p>
            <a:p>
              <a:pPr algn="just"/>
              <a:r>
                <a:rPr lang="zh-CN" altLang="en-US" b="1" dirty="0">
                  <a:latin typeface="Times New Roman" panose="02020603050405020304" charset="0"/>
                  <a:ea typeface="宋体" panose="02010600030101010101" pitchFamily="2" charset="-122"/>
                </a:rPr>
                <a:t>                ﹣ 0 0 1 1 1 0 0 0</a:t>
              </a:r>
            </a:p>
            <a:p>
              <a:pPr algn="just"/>
              <a:r>
                <a:rPr lang="zh-CN" altLang="en-US" b="1" dirty="0">
                  <a:latin typeface="Times New Roman" panose="02020603050405020304" charset="0"/>
                  <a:ea typeface="宋体" panose="02010600030101010101" pitchFamily="2" charset="-122"/>
                </a:rPr>
                <a:t>                     1 1 1 0 1 1 1 1 </a:t>
              </a:r>
            </a:p>
            <a:p>
              <a:pPr algn="just"/>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其机器数为“11101111”，真值为十进制数﹣111，这显然也是不对的。因此为了计算机中方便进行加、减法而引入了反码和补码表示法。</a:t>
              </a:r>
            </a:p>
            <a:p>
              <a:pPr algn="just"/>
              <a:r>
                <a:rPr lang="zh-CN" altLang="en-US" b="1" dirty="0">
                  <a:solidFill>
                    <a:srgbClr val="3333CC"/>
                  </a:solidFill>
                  <a:latin typeface="黑体" panose="02010609060101010101" pitchFamily="2" charset="-122"/>
                  <a:ea typeface="黑体" panose="02010609060101010101" pitchFamily="2" charset="-122"/>
                </a:rPr>
                <a:t> </a:t>
              </a:r>
              <a:r>
                <a:rPr lang="en-US" altLang="zh-CN">
                  <a:solidFill>
                    <a:srgbClr val="3333CC"/>
                  </a:solidFill>
                  <a:latin typeface="黑体" panose="02010609060101010101" pitchFamily="2" charset="-122"/>
                  <a:ea typeface="黑体" panose="02010609060101010101" pitchFamily="2" charset="-122"/>
                </a:rPr>
                <a:t>★</a:t>
              </a:r>
              <a:r>
                <a:rPr lang="zh-CN" altLang="en-US" b="1" dirty="0">
                  <a:solidFill>
                    <a:srgbClr val="3333CC"/>
                  </a:solidFill>
                  <a:latin typeface="黑体" panose="02010609060101010101" pitchFamily="2" charset="-122"/>
                  <a:ea typeface="黑体" panose="02010609060101010101" pitchFamily="2" charset="-122"/>
                </a:rPr>
                <a:t>反码表示法</a:t>
              </a:r>
            </a:p>
            <a:p>
              <a:pPr algn="just">
                <a:buFont typeface="Wingdings" panose="05000000000000000000" pitchFamily="2" charset="2"/>
              </a:pPr>
              <a:r>
                <a:rPr lang="zh-CN" altLang="en-US" b="1" dirty="0">
                  <a:latin typeface="黑体" panose="02010609060101010101" pitchFamily="2" charset="-122"/>
                  <a:ea typeface="黑体" panose="02010609060101010101" pitchFamily="2" charset="-122"/>
                </a:rPr>
                <a:t>    反码：正数的反码和原码相同，负数的反码是对该数的原码除符号位外各位取反，即“0”变“1”，“1”变“0”。数</a:t>
              </a:r>
              <a:r>
                <a:rPr lang="en-US" altLang="zh-CN" b="1">
                  <a:latin typeface="黑体" panose="02010609060101010101" pitchFamily="2" charset="-122"/>
                  <a:ea typeface="黑体" panose="02010609060101010101" pitchFamily="2" charset="-122"/>
                </a:rPr>
                <a:t>X</a:t>
              </a:r>
              <a:r>
                <a:rPr lang="zh-CN" altLang="en-US" b="1" dirty="0">
                  <a:latin typeface="黑体" panose="02010609060101010101" pitchFamily="2" charset="-122"/>
                  <a:ea typeface="黑体" panose="02010609060101010101" pitchFamily="2" charset="-122"/>
                </a:rPr>
                <a:t>的反码记为[</a:t>
              </a:r>
              <a:r>
                <a:rPr lang="en-US" altLang="zh-CN" b="1">
                  <a:latin typeface="黑体" panose="02010609060101010101" pitchFamily="2" charset="-122"/>
                  <a:ea typeface="黑体" panose="02010609060101010101" pitchFamily="2" charset="-122"/>
                </a:rPr>
                <a:t>X]</a:t>
              </a:r>
              <a:r>
                <a:rPr lang="zh-CN" altLang="en-US" b="1" baseline="-30000" dirty="0">
                  <a:latin typeface="黑体" panose="02010609060101010101" pitchFamily="2" charset="-122"/>
                  <a:ea typeface="黑体" panose="02010609060101010101" pitchFamily="2" charset="-122"/>
                </a:rPr>
                <a:t>反</a:t>
              </a:r>
              <a:r>
                <a:rPr lang="zh-CN" altLang="en-US" b="1" dirty="0">
                  <a:latin typeface="黑体" panose="02010609060101010101" pitchFamily="2" charset="-122"/>
                  <a:ea typeface="黑体" panose="02010609060101010101" pitchFamily="2" charset="-122"/>
                </a:rPr>
                <a:t>。</a:t>
              </a:r>
            </a:p>
            <a:p>
              <a:pPr algn="just">
                <a:buFont typeface="Wingdings" panose="05000000000000000000" pitchFamily="2" charset="2"/>
              </a:pPr>
              <a:r>
                <a:rPr lang="zh-CN" altLang="en-US" b="1" dirty="0">
                  <a:latin typeface="黑体" panose="02010609060101010101" pitchFamily="2" charset="-122"/>
                  <a:ea typeface="黑体" panose="02010609060101010101" pitchFamily="2" charset="-122"/>
                </a:rPr>
                <a:t>    例如：设机器字长8位，二进制数+1011011和﹣1011011的反码分别表示为01011011和10100100。</a:t>
              </a:r>
            </a:p>
            <a:p>
              <a:pPr algn="just">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CC00CC"/>
                  </a:solidFill>
                  <a:latin typeface="黑体" panose="02010609060101010101" pitchFamily="2" charset="-122"/>
                  <a:ea typeface="黑体" panose="02010609060101010101" pitchFamily="2" charset="-122"/>
                </a:rPr>
                <a:t>零的反码</a:t>
              </a:r>
              <a:r>
                <a:rPr lang="zh-CN" altLang="en-US" b="1" dirty="0">
                  <a:latin typeface="黑体" panose="02010609060101010101" pitchFamily="2" charset="-122"/>
                  <a:ea typeface="黑体" panose="02010609060101010101" pitchFamily="2" charset="-122"/>
                </a:rPr>
                <a:t>表示有两种，即：[ +0]</a:t>
              </a:r>
              <a:r>
                <a:rPr lang="zh-CN" altLang="en-US" b="1" baseline="-30000" dirty="0">
                  <a:latin typeface="黑体" panose="02010609060101010101" pitchFamily="2" charset="-122"/>
                  <a:ea typeface="黑体" panose="02010609060101010101" pitchFamily="2" charset="-122"/>
                </a:rPr>
                <a:t>反</a:t>
              </a:r>
              <a:r>
                <a:rPr lang="zh-CN" altLang="en-US" b="1" dirty="0">
                  <a:latin typeface="黑体" panose="02010609060101010101" pitchFamily="2" charset="-122"/>
                  <a:ea typeface="黑体" panose="02010609060101010101" pitchFamily="2" charset="-122"/>
                </a:rPr>
                <a:t> = 00000000</a:t>
              </a:r>
            </a:p>
            <a:p>
              <a:pPr algn="just">
                <a:buFont typeface="Wingdings" panose="05000000000000000000" pitchFamily="2" charset="2"/>
              </a:pPr>
              <a:r>
                <a:rPr lang="zh-CN" altLang="en-US" b="1" dirty="0">
                  <a:latin typeface="黑体" panose="02010609060101010101" pitchFamily="2" charset="-122"/>
                  <a:ea typeface="黑体" panose="02010609060101010101" pitchFamily="2" charset="-122"/>
                </a:rPr>
                <a:t>                            [﹣0]</a:t>
              </a:r>
              <a:r>
                <a:rPr lang="zh-CN" altLang="en-US" b="1" baseline="-30000" dirty="0">
                  <a:latin typeface="黑体" panose="02010609060101010101" pitchFamily="2" charset="-122"/>
                  <a:ea typeface="黑体" panose="02010609060101010101" pitchFamily="2" charset="-122"/>
                </a:rPr>
                <a:t>反</a:t>
              </a:r>
              <a:r>
                <a:rPr lang="zh-CN" altLang="en-US" b="1" dirty="0">
                  <a:latin typeface="黑体" panose="02010609060101010101" pitchFamily="2" charset="-122"/>
                  <a:ea typeface="黑体" panose="02010609060101010101" pitchFamily="2" charset="-122"/>
                </a:rPr>
                <a:t> = 11111111</a:t>
              </a:r>
            </a:p>
            <a:p>
              <a:pPr algn="just">
                <a:buFont typeface="Wingdings" panose="05000000000000000000" pitchFamily="2" charset="2"/>
              </a:pPr>
              <a:r>
                <a:rPr lang="zh-CN" altLang="en-US" b="1" dirty="0">
                  <a:latin typeface="黑体" panose="02010609060101010101" pitchFamily="2" charset="-122"/>
                  <a:ea typeface="黑体" panose="02010609060101010101" pitchFamily="2" charset="-122"/>
                </a:rPr>
                <a:t>可以验证，任何一个数的反码的反码即是原码本身。反码通常作为求补过程的中间形式。</a:t>
              </a:r>
              <a:r>
                <a:rPr lang="zh-CN" altLang="en-US" b="1" dirty="0">
                  <a:latin typeface="宋体" panose="02010600030101010101" pitchFamily="2" charset="-122"/>
                  <a:ea typeface="宋体" panose="02010600030101010101" pitchFamily="2" charset="-122"/>
                </a:rPr>
                <a:t> </a:t>
              </a:r>
              <a:r>
                <a:rPr lang="zh-CN" altLang="en-US" b="1" dirty="0">
                  <a:latin typeface="Times New Roman" panose="02020603050405020304" charset="0"/>
                  <a:ea typeface="宋体" panose="02010600030101010101" pitchFamily="2" charset="-122"/>
                </a:rPr>
                <a:t> </a:t>
              </a:r>
            </a:p>
            <a:p>
              <a:pPr algn="l"/>
              <a:endParaRPr lang="zh-CN" altLang="en-US" b="1" dirty="0">
                <a:latin typeface="Times New Roman" panose="02020603050405020304" charset="0"/>
                <a:ea typeface="宋体" panose="02010600030101010101" pitchFamily="2" charset="-122"/>
              </a:endParaRPr>
            </a:p>
          </p:txBody>
        </p:sp>
        <p:sp>
          <p:nvSpPr>
            <p:cNvPr id="716803" name="直接连接符 716802"/>
            <p:cNvSpPr/>
            <p:nvPr/>
          </p:nvSpPr>
          <p:spPr>
            <a:xfrm>
              <a:off x="1728" y="912"/>
              <a:ext cx="1440" cy="0"/>
            </a:xfrm>
            <a:prstGeom prst="line">
              <a:avLst/>
            </a:prstGeom>
            <a:ln w="12700" cap="sq" cmpd="sng">
              <a:solidFill>
                <a:srgbClr val="FF0000"/>
              </a:solidFill>
              <a:prstDash val="solid"/>
              <a:headEnd type="none" w="med" len="med"/>
              <a:tailEnd type="none" w="med" len="med"/>
            </a:ln>
          </p:spPr>
        </p:sp>
      </p:grpSp>
    </p:spTree>
  </p:cSld>
  <p:clrMapOvr>
    <a:masterClrMapping/>
  </p:clrMapOvr>
  <p:transition spd="med">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矩形 717825"/>
          <p:cNvSpPr/>
          <p:nvPr/>
        </p:nvSpPr>
        <p:spPr>
          <a:xfrm>
            <a:off x="1219200" y="295275"/>
            <a:ext cx="7467600" cy="6257925"/>
          </a:xfrm>
          <a:prstGeom prst="rect">
            <a:avLst/>
          </a:prstGeom>
          <a:noFill/>
          <a:ln w="9525">
            <a:noFill/>
          </a:ln>
        </p:spPr>
        <p:txBody>
          <a:bodyPr tIns="25392" bIns="25392">
            <a:spAutoFit/>
          </a:bodyPr>
          <a:lstStyle/>
          <a:p>
            <a:pPr algn="l"/>
            <a:r>
              <a:rPr lang="en-US" altLang="zh-CN">
                <a:solidFill>
                  <a:schemeClr val="folHlink"/>
                </a:solidFill>
                <a:latin typeface="黑体" panose="02010609060101010101" pitchFamily="2" charset="-122"/>
                <a:ea typeface="黑体" panose="02010609060101010101" pitchFamily="2" charset="-122"/>
              </a:rPr>
              <a:t> </a:t>
            </a:r>
            <a:r>
              <a:rPr lang="en-US" altLang="zh-CN">
                <a:solidFill>
                  <a:srgbClr val="3333CC"/>
                </a:solidFill>
                <a:latin typeface="黑体" panose="02010609060101010101" pitchFamily="2" charset="-122"/>
                <a:ea typeface="黑体" panose="02010609060101010101" pitchFamily="2" charset="-122"/>
              </a:rPr>
              <a:t>★</a:t>
            </a:r>
            <a:r>
              <a:rPr lang="en-US" altLang="zh-CN">
                <a:solidFill>
                  <a:schemeClr val="folHlink"/>
                </a:solidFill>
                <a:latin typeface="黑体" panose="02010609060101010101" pitchFamily="2" charset="-122"/>
                <a:ea typeface="黑体" panose="02010609060101010101" pitchFamily="2" charset="-122"/>
              </a:rPr>
              <a:t> </a:t>
            </a:r>
            <a:r>
              <a:rPr lang="zh-CN" altLang="en-US" b="1" dirty="0">
                <a:solidFill>
                  <a:srgbClr val="3333CC"/>
                </a:solidFill>
                <a:latin typeface="黑体" panose="02010609060101010101" pitchFamily="2" charset="-122"/>
                <a:ea typeface="黑体" panose="02010609060101010101" pitchFamily="2" charset="-122"/>
              </a:rPr>
              <a:t>补码表示法</a:t>
            </a:r>
          </a:p>
          <a:p>
            <a:pPr algn="just">
              <a:buFont typeface="Wingdings" panose="05000000000000000000" pitchFamily="2" charset="2"/>
            </a:pPr>
            <a:r>
              <a:rPr lang="zh-CN" altLang="en-US" b="1" dirty="0">
                <a:latin typeface="黑体" panose="02010609060101010101" pitchFamily="2" charset="-122"/>
                <a:ea typeface="黑体" panose="02010609060101010101" pitchFamily="2" charset="-122"/>
              </a:rPr>
              <a:t>    补码：正数的补码和原码相同，负数的补码是对该数的原码除符号位外各位取反，最末位加1。即：反码加1。数</a:t>
            </a:r>
            <a:r>
              <a:rPr lang="en-US" altLang="zh-CN" b="1">
                <a:latin typeface="黑体" panose="02010609060101010101" pitchFamily="2" charset="-122"/>
                <a:ea typeface="黑体" panose="02010609060101010101" pitchFamily="2" charset="-122"/>
              </a:rPr>
              <a:t>X</a:t>
            </a:r>
            <a:r>
              <a:rPr lang="zh-CN" altLang="en-US" b="1" dirty="0">
                <a:latin typeface="黑体" panose="02010609060101010101" pitchFamily="2" charset="-122"/>
                <a:ea typeface="黑体" panose="02010609060101010101" pitchFamily="2" charset="-122"/>
              </a:rPr>
              <a:t>的补码记为[</a:t>
            </a:r>
            <a:r>
              <a:rPr lang="en-US" altLang="zh-CN" b="1">
                <a:latin typeface="黑体" panose="02010609060101010101" pitchFamily="2" charset="-122"/>
                <a:ea typeface="黑体" panose="02010609060101010101" pitchFamily="2" charset="-122"/>
              </a:rPr>
              <a:t>X]</a:t>
            </a:r>
            <a:r>
              <a:rPr lang="zh-CN" altLang="en-US" b="1" baseline="-30000" dirty="0">
                <a:latin typeface="黑体" panose="02010609060101010101" pitchFamily="2" charset="-122"/>
                <a:ea typeface="黑体" panose="02010609060101010101" pitchFamily="2" charset="-122"/>
              </a:rPr>
              <a:t>补</a:t>
            </a:r>
            <a:r>
              <a:rPr lang="zh-CN" altLang="en-US" b="1" dirty="0">
                <a:latin typeface="黑体" panose="02010609060101010101" pitchFamily="2" charset="-122"/>
                <a:ea typeface="黑体" panose="02010609060101010101" pitchFamily="2" charset="-122"/>
              </a:rPr>
              <a:t>。</a:t>
            </a:r>
          </a:p>
          <a:p>
            <a:pPr algn="just">
              <a:buFont typeface="Wingdings" panose="05000000000000000000" pitchFamily="2" charset="2"/>
            </a:pPr>
            <a:r>
              <a:rPr lang="zh-CN" altLang="en-US" b="1" dirty="0">
                <a:latin typeface="黑体" panose="02010609060101010101" pitchFamily="2" charset="-122"/>
                <a:ea typeface="黑体" panose="02010609060101010101" pitchFamily="2" charset="-122"/>
              </a:rPr>
              <a:t>　  例如：设机器字长8位，二进制数+1011011和﹣1011011的补码分别表示为01011011和10100101。</a:t>
            </a:r>
          </a:p>
          <a:p>
            <a:pPr algn="just">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CC00CC"/>
                </a:solidFill>
                <a:latin typeface="黑体" panose="02010609060101010101" pitchFamily="2" charset="-122"/>
                <a:ea typeface="黑体" panose="02010609060101010101" pitchFamily="2" charset="-122"/>
              </a:rPr>
              <a:t>零的补码</a:t>
            </a:r>
            <a:r>
              <a:rPr lang="zh-CN" altLang="en-US" b="1" dirty="0">
                <a:latin typeface="黑体" panose="02010609060101010101" pitchFamily="2" charset="-122"/>
                <a:ea typeface="黑体" panose="02010609060101010101" pitchFamily="2" charset="-122"/>
              </a:rPr>
              <a:t>表示是唯一的。</a:t>
            </a:r>
          </a:p>
          <a:p>
            <a:pPr algn="just">
              <a:buFont typeface="Wingdings" panose="05000000000000000000" pitchFamily="2" charset="2"/>
            </a:pPr>
            <a:r>
              <a:rPr lang="zh-CN" altLang="en-US" b="1" dirty="0">
                <a:latin typeface="黑体" panose="02010609060101010101" pitchFamily="2" charset="-122"/>
                <a:ea typeface="黑体" panose="02010609060101010101" pitchFamily="2" charset="-122"/>
              </a:rPr>
              <a:t>　　 即：[+0]</a:t>
            </a:r>
            <a:r>
              <a:rPr lang="zh-CN" altLang="en-US" b="1" baseline="-30000" dirty="0">
                <a:latin typeface="黑体" panose="02010609060101010101" pitchFamily="2" charset="-122"/>
                <a:ea typeface="黑体" panose="02010609060101010101" pitchFamily="2" charset="-122"/>
              </a:rPr>
              <a:t>补</a:t>
            </a:r>
            <a:r>
              <a:rPr lang="zh-CN" altLang="en-US" b="1" dirty="0">
                <a:latin typeface="黑体" panose="02010609060101010101" pitchFamily="2" charset="-122"/>
                <a:ea typeface="黑体" panose="02010609060101010101" pitchFamily="2" charset="-122"/>
              </a:rPr>
              <a:t> = [﹣0]</a:t>
            </a:r>
            <a:r>
              <a:rPr lang="zh-CN" altLang="en-US" b="1" baseline="-30000" dirty="0">
                <a:latin typeface="黑体" panose="02010609060101010101" pitchFamily="2" charset="-122"/>
                <a:ea typeface="黑体" panose="02010609060101010101" pitchFamily="2" charset="-122"/>
              </a:rPr>
              <a:t>补</a:t>
            </a:r>
            <a:r>
              <a:rPr lang="zh-CN" altLang="en-US" b="1" dirty="0">
                <a:latin typeface="黑体" panose="02010609060101010101" pitchFamily="2" charset="-122"/>
                <a:ea typeface="黑体" panose="02010609060101010101" pitchFamily="2" charset="-122"/>
              </a:rPr>
              <a:t> = 00000000。</a:t>
            </a:r>
          </a:p>
          <a:p>
            <a:pPr algn="just">
              <a:buFont typeface="Wingdings" panose="05000000000000000000" pitchFamily="2" charset="2"/>
            </a:pPr>
            <a:r>
              <a:rPr lang="zh-CN" altLang="en-US" b="1" dirty="0">
                <a:latin typeface="黑体" panose="02010609060101010101" pitchFamily="2" charset="-122"/>
                <a:ea typeface="黑体" panose="02010609060101010101" pitchFamily="2" charset="-122"/>
              </a:rPr>
              <a:t>　  补码所能表示的数的范围也与二进制数的位数（即机器字长）有关，假设用八位二进制数表示时，最高位为符号位，整数补码表示的范围为﹣128 ～ +127。用十六位二进制数表示整数补码时的范围为﹣32768 ～ +32767。</a:t>
            </a:r>
          </a:p>
          <a:p>
            <a:pPr algn="just">
              <a:buFont typeface="Wingdings" panose="05000000000000000000" pitchFamily="2" charset="2"/>
            </a:pPr>
            <a:r>
              <a:rPr lang="zh-CN" altLang="en-US" b="1" dirty="0">
                <a:latin typeface="黑体" panose="02010609060101010101" pitchFamily="2" charset="-122"/>
                <a:ea typeface="黑体" panose="02010609060101010101" pitchFamily="2" charset="-122"/>
              </a:rPr>
              <a:t> [例1.20] 设字长为8，求十进制数+56与﹣56的补码。</a:t>
            </a:r>
          </a:p>
          <a:p>
            <a:pPr algn="just"/>
            <a:r>
              <a:rPr lang="zh-CN" altLang="en-US" b="1" dirty="0">
                <a:latin typeface="黑体" panose="02010609060101010101" pitchFamily="2" charset="-122"/>
                <a:ea typeface="黑体" panose="02010609060101010101" pitchFamily="2" charset="-122"/>
              </a:rPr>
              <a:t>     [+56]</a:t>
            </a:r>
            <a:r>
              <a:rPr lang="zh-CN" altLang="en-US" b="1" baseline="-30000" dirty="0">
                <a:latin typeface="黑体" panose="02010609060101010101" pitchFamily="2" charset="-122"/>
                <a:ea typeface="黑体" panose="02010609060101010101" pitchFamily="2" charset="-122"/>
              </a:rPr>
              <a:t>补</a:t>
            </a:r>
            <a:r>
              <a:rPr lang="zh-CN" altLang="en-US" b="1" dirty="0">
                <a:latin typeface="黑体" panose="02010609060101010101" pitchFamily="2" charset="-122"/>
                <a:ea typeface="黑体" panose="02010609060101010101" pitchFamily="2" charset="-122"/>
              </a:rPr>
              <a:t> = [+56]</a:t>
            </a:r>
            <a:r>
              <a:rPr lang="zh-CN" altLang="en-US" b="1" baseline="-30000" dirty="0">
                <a:latin typeface="黑体" panose="02010609060101010101" pitchFamily="2" charset="-122"/>
                <a:ea typeface="黑体" panose="02010609060101010101" pitchFamily="2" charset="-122"/>
              </a:rPr>
              <a:t>原</a:t>
            </a:r>
            <a:r>
              <a:rPr lang="zh-CN" altLang="en-US" b="1" dirty="0">
                <a:latin typeface="黑体" panose="02010609060101010101" pitchFamily="2" charset="-122"/>
                <a:ea typeface="黑体" panose="02010609060101010101" pitchFamily="2" charset="-122"/>
              </a:rPr>
              <a:t> = 00111000 </a:t>
            </a:r>
          </a:p>
          <a:p>
            <a:pPr algn="just"/>
            <a:r>
              <a:rPr lang="zh-CN" altLang="en-US" b="1" dirty="0">
                <a:latin typeface="黑体" panose="02010609060101010101" pitchFamily="2" charset="-122"/>
                <a:ea typeface="黑体" panose="02010609060101010101" pitchFamily="2" charset="-122"/>
              </a:rPr>
              <a:t>     [﹣56]</a:t>
            </a:r>
            <a:r>
              <a:rPr lang="zh-CN" altLang="en-US" b="1" baseline="-30000" dirty="0">
                <a:latin typeface="黑体" panose="02010609060101010101" pitchFamily="2" charset="-122"/>
                <a:ea typeface="黑体" panose="02010609060101010101" pitchFamily="2" charset="-122"/>
              </a:rPr>
              <a:t>原</a:t>
            </a:r>
            <a:r>
              <a:rPr lang="zh-CN" altLang="en-US" b="1" dirty="0">
                <a:latin typeface="黑体" panose="02010609060101010101" pitchFamily="2" charset="-122"/>
                <a:ea typeface="黑体" panose="02010609060101010101" pitchFamily="2" charset="-122"/>
              </a:rPr>
              <a:t> = 10111000    [﹣56]</a:t>
            </a:r>
            <a:r>
              <a:rPr lang="zh-CN" altLang="en-US" b="1" baseline="-30000" dirty="0">
                <a:latin typeface="黑体" panose="02010609060101010101" pitchFamily="2" charset="-122"/>
                <a:ea typeface="黑体" panose="02010609060101010101" pitchFamily="2" charset="-122"/>
              </a:rPr>
              <a:t>补</a:t>
            </a:r>
            <a:r>
              <a:rPr lang="zh-CN" altLang="en-US" b="1" dirty="0">
                <a:latin typeface="黑体" panose="02010609060101010101" pitchFamily="2" charset="-122"/>
                <a:ea typeface="黑体" panose="02010609060101010101" pitchFamily="2" charset="-122"/>
              </a:rPr>
              <a:t> = 11001000</a:t>
            </a:r>
          </a:p>
          <a:p>
            <a:pPr algn="l"/>
            <a:r>
              <a:rPr lang="zh-CN" altLang="en-US" b="1" dirty="0">
                <a:latin typeface="黑体" panose="02010609060101010101" pitchFamily="2" charset="-122"/>
                <a:ea typeface="黑体" panose="02010609060101010101" pitchFamily="2" charset="-122"/>
              </a:rPr>
              <a:t>可以验证，任何一个数的补码的补码即是原码本身</a:t>
            </a:r>
            <a:r>
              <a:rPr lang="zh-CN" altLang="en-US" b="1" dirty="0">
                <a:latin typeface="宋体" panose="02010600030101010101" pitchFamily="2" charset="-122"/>
                <a:ea typeface="宋体" panose="02010600030101010101" pitchFamily="2" charset="-122"/>
              </a:rPr>
              <a:t>。</a:t>
            </a:r>
            <a:r>
              <a:rPr lang="zh-CN" altLang="en-US" b="1" dirty="0">
                <a:latin typeface="Times New Roman" panose="02020603050405020304" charset="0"/>
                <a:ea typeface="宋体" panose="02010600030101010101" pitchFamily="2" charset="-122"/>
              </a:rPr>
              <a:t> </a:t>
            </a:r>
          </a:p>
        </p:txBody>
      </p:sp>
    </p:spTree>
  </p:cSld>
  <p:clrMapOvr>
    <a:masterClrMapping/>
  </p:clrMapOvr>
  <p:transition spd="med">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2" name="直接连接符 713731"/>
          <p:cNvSpPr/>
          <p:nvPr/>
        </p:nvSpPr>
        <p:spPr>
          <a:xfrm flipV="1">
            <a:off x="2209800" y="3886200"/>
            <a:ext cx="2819400" cy="0"/>
          </a:xfrm>
          <a:prstGeom prst="line">
            <a:avLst/>
          </a:prstGeom>
          <a:ln w="12700" cap="sq" cmpd="sng">
            <a:solidFill>
              <a:srgbClr val="FF0000"/>
            </a:solidFill>
            <a:prstDash val="solid"/>
            <a:headEnd type="none" w="med" len="med"/>
            <a:tailEnd type="none" w="med" len="med"/>
          </a:ln>
        </p:spPr>
      </p:sp>
      <p:grpSp>
        <p:nvGrpSpPr>
          <p:cNvPr id="713737" name="组合 713736"/>
          <p:cNvGrpSpPr/>
          <p:nvPr/>
        </p:nvGrpSpPr>
        <p:grpSpPr>
          <a:xfrm>
            <a:off x="1295400" y="187325"/>
            <a:ext cx="7467600" cy="6670675"/>
            <a:chOff x="816" y="118"/>
            <a:chExt cx="4704" cy="4202"/>
          </a:xfrm>
        </p:grpSpPr>
        <p:sp>
          <p:nvSpPr>
            <p:cNvPr id="713730" name="矩形 713729"/>
            <p:cNvSpPr/>
            <p:nvPr/>
          </p:nvSpPr>
          <p:spPr>
            <a:xfrm>
              <a:off x="816" y="118"/>
              <a:ext cx="4704" cy="4058"/>
            </a:xfrm>
            <a:prstGeom prst="rect">
              <a:avLst/>
            </a:prstGeom>
            <a:noFill/>
            <a:ln w="9525">
              <a:noFill/>
            </a:ln>
          </p:spPr>
          <p:txBody>
            <a:bodyPr tIns="25392" bIns="25392">
              <a:spAutoFit/>
            </a:bodyPr>
            <a:lstStyle/>
            <a:p>
              <a:pPr algn="just"/>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引入补码后，加减法都可以用加法来实现，即减法变为加法来运算，并且两数的补码之“和”等于两数“和”的补码。</a:t>
              </a:r>
            </a:p>
            <a:p>
              <a:pPr algn="just"/>
              <a:r>
                <a:rPr lang="zh-CN" altLang="en-US" b="1" dirty="0">
                  <a:latin typeface="黑体" panose="02010609060101010101" pitchFamily="2" charset="-122"/>
                  <a:ea typeface="黑体" panose="02010609060101010101" pitchFamily="2" charset="-122"/>
                </a:rPr>
                <a:t>即:[ </a:t>
              </a:r>
              <a:r>
                <a:rPr lang="en-US" altLang="zh-CN" b="1">
                  <a:latin typeface="黑体" panose="02010609060101010101" pitchFamily="2" charset="-122"/>
                  <a:ea typeface="黑体" panose="02010609060101010101" pitchFamily="2" charset="-122"/>
                </a:rPr>
                <a:t>X+Y ]</a:t>
              </a:r>
              <a:r>
                <a:rPr lang="zh-CN" altLang="en-US" b="1" baseline="-30000" dirty="0">
                  <a:latin typeface="黑体" panose="02010609060101010101" pitchFamily="2" charset="-122"/>
                  <a:ea typeface="黑体" panose="02010609060101010101" pitchFamily="2" charset="-122"/>
                </a:rPr>
                <a:t>补</a:t>
              </a:r>
              <a:r>
                <a:rPr lang="zh-CN" altLang="en-US" b="1" dirty="0">
                  <a:latin typeface="黑体" panose="02010609060101010101" pitchFamily="2" charset="-122"/>
                  <a:ea typeface="黑体" panose="02010609060101010101" pitchFamily="2" charset="-122"/>
                </a:rPr>
                <a:t> = [ </a:t>
              </a:r>
              <a:r>
                <a:rPr lang="en-US" altLang="zh-CN" b="1">
                  <a:latin typeface="黑体" panose="02010609060101010101" pitchFamily="2" charset="-122"/>
                  <a:ea typeface="黑体" panose="02010609060101010101" pitchFamily="2" charset="-122"/>
                </a:rPr>
                <a:t>X ]</a:t>
              </a:r>
              <a:r>
                <a:rPr lang="zh-CN" altLang="en-US" b="1" baseline="-30000" dirty="0">
                  <a:latin typeface="黑体" panose="02010609060101010101" pitchFamily="2" charset="-122"/>
                  <a:ea typeface="黑体" panose="02010609060101010101" pitchFamily="2" charset="-122"/>
                </a:rPr>
                <a:t>补 </a:t>
              </a:r>
              <a:r>
                <a:rPr lang="zh-CN" altLang="en-US" b="1" dirty="0">
                  <a:latin typeface="黑体" panose="02010609060101010101" pitchFamily="2" charset="-122"/>
                  <a:ea typeface="黑体" panose="02010609060101010101" pitchFamily="2" charset="-122"/>
                </a:rPr>
                <a:t>+ [ </a:t>
              </a:r>
              <a:r>
                <a:rPr lang="en-US" altLang="zh-CN" b="1">
                  <a:latin typeface="黑体" panose="02010609060101010101" pitchFamily="2" charset="-122"/>
                  <a:ea typeface="黑体" panose="02010609060101010101" pitchFamily="2" charset="-122"/>
                </a:rPr>
                <a:t>Y ]</a:t>
              </a:r>
              <a:r>
                <a:rPr lang="zh-CN" altLang="en-US" b="1" baseline="-30000" dirty="0">
                  <a:latin typeface="黑体" panose="02010609060101010101" pitchFamily="2" charset="-122"/>
                  <a:ea typeface="黑体" panose="02010609060101010101" pitchFamily="2" charset="-122"/>
                </a:rPr>
                <a:t>补 </a:t>
              </a:r>
              <a:endParaRPr lang="zh-CN" altLang="en-US" b="1" dirty="0">
                <a:latin typeface="黑体" panose="02010609060101010101" pitchFamily="2" charset="-122"/>
                <a:ea typeface="黑体" panose="02010609060101010101" pitchFamily="2" charset="-122"/>
              </a:endParaRPr>
            </a:p>
            <a:p>
              <a:pPr algn="just"/>
              <a:r>
                <a:rPr lang="zh-CN" altLang="en-US" b="1" dirty="0">
                  <a:latin typeface="黑体" panose="02010609060101010101" pitchFamily="2" charset="-122"/>
                  <a:ea typeface="黑体" panose="02010609060101010101" pitchFamily="2" charset="-122"/>
                </a:rPr>
                <a:t>   [ </a:t>
              </a:r>
              <a:r>
                <a:rPr lang="en-US" altLang="zh-CN" b="1">
                  <a:latin typeface="黑体" panose="02010609060101010101" pitchFamily="2" charset="-122"/>
                  <a:ea typeface="黑体" panose="02010609060101010101" pitchFamily="2" charset="-122"/>
                </a:rPr>
                <a:t>X﹣Y ]</a:t>
              </a:r>
              <a:r>
                <a:rPr lang="zh-CN" altLang="en-US" b="1" baseline="-30000" dirty="0">
                  <a:latin typeface="黑体" panose="02010609060101010101" pitchFamily="2" charset="-122"/>
                  <a:ea typeface="黑体" panose="02010609060101010101" pitchFamily="2" charset="-122"/>
                </a:rPr>
                <a:t>补 </a:t>
              </a:r>
              <a:r>
                <a:rPr lang="zh-CN" altLang="en-US" b="1" dirty="0">
                  <a:latin typeface="黑体" panose="02010609060101010101" pitchFamily="2" charset="-122"/>
                  <a:ea typeface="黑体" panose="02010609060101010101" pitchFamily="2" charset="-122"/>
                </a:rPr>
                <a:t>= [ </a:t>
              </a:r>
              <a:r>
                <a:rPr lang="en-US" altLang="zh-CN" b="1">
                  <a:latin typeface="黑体" panose="02010609060101010101" pitchFamily="2" charset="-122"/>
                  <a:ea typeface="黑体" panose="02010609060101010101" pitchFamily="2" charset="-122"/>
                </a:rPr>
                <a:t>X+（﹣Y）]</a:t>
              </a:r>
              <a:r>
                <a:rPr lang="zh-CN" altLang="en-US" b="1" baseline="-30000" dirty="0">
                  <a:latin typeface="黑体" panose="02010609060101010101" pitchFamily="2" charset="-122"/>
                  <a:ea typeface="黑体" panose="02010609060101010101" pitchFamily="2" charset="-122"/>
                </a:rPr>
                <a:t>补 </a:t>
              </a:r>
              <a:r>
                <a:rPr lang="zh-CN" altLang="en-US" b="1" dirty="0">
                  <a:latin typeface="黑体" panose="02010609060101010101" pitchFamily="2" charset="-122"/>
                  <a:ea typeface="黑体" panose="02010609060101010101" pitchFamily="2" charset="-122"/>
                </a:rPr>
                <a:t>= [ </a:t>
              </a:r>
              <a:r>
                <a:rPr lang="en-US" altLang="zh-CN" b="1">
                  <a:latin typeface="黑体" panose="02010609060101010101" pitchFamily="2" charset="-122"/>
                  <a:ea typeface="黑体" panose="02010609060101010101" pitchFamily="2" charset="-122"/>
                </a:rPr>
                <a:t>X ]</a:t>
              </a:r>
              <a:r>
                <a:rPr lang="zh-CN" altLang="en-US" b="1" baseline="-30000" dirty="0">
                  <a:latin typeface="黑体" panose="02010609060101010101" pitchFamily="2" charset="-122"/>
                  <a:ea typeface="黑体" panose="02010609060101010101" pitchFamily="2" charset="-122"/>
                </a:rPr>
                <a:t>补 </a:t>
              </a:r>
              <a:r>
                <a:rPr lang="zh-CN" altLang="en-US" b="1" dirty="0">
                  <a:latin typeface="黑体" panose="02010609060101010101" pitchFamily="2" charset="-122"/>
                  <a:ea typeface="黑体" panose="02010609060101010101" pitchFamily="2" charset="-122"/>
                </a:rPr>
                <a:t>+ [﹣</a:t>
              </a:r>
              <a:r>
                <a:rPr lang="en-US" altLang="zh-CN" b="1">
                  <a:latin typeface="黑体" panose="02010609060101010101" pitchFamily="2" charset="-122"/>
                  <a:ea typeface="黑体" panose="02010609060101010101" pitchFamily="2" charset="-122"/>
                </a:rPr>
                <a:t>Y ]</a:t>
              </a:r>
              <a:r>
                <a:rPr lang="zh-CN" altLang="en-US" b="1" baseline="-30000" dirty="0">
                  <a:latin typeface="黑体" panose="02010609060101010101" pitchFamily="2" charset="-122"/>
                  <a:ea typeface="黑体" panose="02010609060101010101" pitchFamily="2" charset="-122"/>
                </a:rPr>
                <a:t>补 </a:t>
              </a:r>
              <a:endParaRPr lang="zh-CN" altLang="en-US" b="1" dirty="0">
                <a:latin typeface="黑体" panose="02010609060101010101" pitchFamily="2" charset="-122"/>
                <a:ea typeface="黑体" panose="02010609060101010101" pitchFamily="2" charset="-122"/>
              </a:endParaRPr>
            </a:p>
            <a:p>
              <a:pPr algn="just"/>
              <a:r>
                <a:rPr lang="zh-CN" altLang="en-US" b="1" dirty="0">
                  <a:latin typeface="黑体" panose="02010609060101010101" pitchFamily="2" charset="-122"/>
                  <a:ea typeface="黑体" panose="02010609060101010101" pitchFamily="2" charset="-122"/>
                </a:rPr>
                <a:t> [例1.21]  计算十进制数“39”与“56”之差</a:t>
              </a:r>
            </a:p>
            <a:p>
              <a:pPr algn="just"/>
              <a:r>
                <a:rPr lang="zh-CN" altLang="en-US" b="1" dirty="0">
                  <a:latin typeface="黑体" panose="02010609060101010101" pitchFamily="2" charset="-122"/>
                  <a:ea typeface="黑体" panose="02010609060101010101" pitchFamily="2" charset="-122"/>
                </a:rPr>
                <a:t>　（39）</a:t>
              </a:r>
              <a:r>
                <a:rPr lang="zh-CN" altLang="en-US" b="1" baseline="-30000" dirty="0">
                  <a:latin typeface="黑体" panose="02010609060101010101" pitchFamily="2" charset="-122"/>
                  <a:ea typeface="黑体" panose="02010609060101010101" pitchFamily="2" charset="-122"/>
                </a:rPr>
                <a:t>10</a:t>
              </a:r>
              <a:r>
                <a:rPr lang="zh-CN" altLang="en-US" b="1" dirty="0">
                  <a:latin typeface="黑体" panose="02010609060101010101" pitchFamily="2" charset="-122"/>
                  <a:ea typeface="黑体" panose="02010609060101010101" pitchFamily="2" charset="-122"/>
                </a:rPr>
                <a:t>﹣（56）</a:t>
              </a:r>
              <a:r>
                <a:rPr lang="zh-CN" altLang="en-US" b="1" baseline="-30000" dirty="0">
                  <a:latin typeface="黑体" panose="02010609060101010101" pitchFamily="2" charset="-122"/>
                  <a:ea typeface="黑体" panose="02010609060101010101" pitchFamily="2" charset="-122"/>
                </a:rPr>
                <a:t>10</a:t>
              </a:r>
              <a:r>
                <a:rPr lang="zh-CN" altLang="en-US" b="1" dirty="0">
                  <a:latin typeface="黑体" panose="02010609060101010101" pitchFamily="2" charset="-122"/>
                  <a:ea typeface="黑体" panose="02010609060101010101" pitchFamily="2" charset="-122"/>
                </a:rPr>
                <a:t> = [39 ]</a:t>
              </a:r>
              <a:r>
                <a:rPr lang="zh-CN" altLang="en-US" b="1" baseline="-30000" dirty="0">
                  <a:latin typeface="黑体" panose="02010609060101010101" pitchFamily="2" charset="-122"/>
                  <a:ea typeface="黑体" panose="02010609060101010101" pitchFamily="2" charset="-122"/>
                </a:rPr>
                <a:t>补 </a:t>
              </a:r>
              <a:r>
                <a:rPr lang="zh-CN" altLang="en-US" b="1" dirty="0">
                  <a:latin typeface="黑体" panose="02010609060101010101" pitchFamily="2" charset="-122"/>
                  <a:ea typeface="黑体" panose="02010609060101010101" pitchFamily="2" charset="-122"/>
                </a:rPr>
                <a:t>+ [﹣56 ]</a:t>
              </a:r>
              <a:r>
                <a:rPr lang="zh-CN" altLang="en-US" b="1" baseline="-30000" dirty="0">
                  <a:latin typeface="黑体" panose="02010609060101010101" pitchFamily="2" charset="-122"/>
                  <a:ea typeface="黑体" panose="02010609060101010101" pitchFamily="2" charset="-122"/>
                </a:rPr>
                <a:t>补 </a:t>
              </a:r>
              <a:endParaRPr lang="zh-CN" altLang="en-US" b="1" dirty="0">
                <a:latin typeface="黑体" panose="02010609060101010101" pitchFamily="2" charset="-122"/>
                <a:ea typeface="黑体" panose="02010609060101010101" pitchFamily="2" charset="-122"/>
              </a:endParaRPr>
            </a:p>
            <a:p>
              <a:pPr algn="just"/>
              <a:r>
                <a:rPr lang="zh-CN" altLang="en-US" b="1" dirty="0">
                  <a:latin typeface="黑体" panose="02010609060101010101" pitchFamily="2" charset="-122"/>
                  <a:ea typeface="黑体" panose="02010609060101010101" pitchFamily="2" charset="-122"/>
                </a:rPr>
                <a:t>   [39 ]</a:t>
              </a:r>
              <a:r>
                <a:rPr lang="zh-CN" altLang="en-US" b="1" baseline="-30000" dirty="0">
                  <a:latin typeface="黑体" panose="02010609060101010101" pitchFamily="2" charset="-122"/>
                  <a:ea typeface="黑体" panose="02010609060101010101" pitchFamily="2" charset="-122"/>
                </a:rPr>
                <a:t>补 </a:t>
              </a:r>
              <a:r>
                <a:rPr lang="zh-CN" altLang="en-US" b="1" dirty="0">
                  <a:latin typeface="黑体" panose="02010609060101010101" pitchFamily="2" charset="-122"/>
                  <a:ea typeface="黑体" panose="02010609060101010101" pitchFamily="2" charset="-122"/>
                </a:rPr>
                <a:t>= 00100111     [﹣56 ]</a:t>
              </a:r>
              <a:r>
                <a:rPr lang="zh-CN" altLang="en-US" b="1" baseline="-30000" dirty="0">
                  <a:latin typeface="黑体" panose="02010609060101010101" pitchFamily="2" charset="-122"/>
                  <a:ea typeface="黑体" panose="02010609060101010101" pitchFamily="2" charset="-122"/>
                </a:rPr>
                <a:t>补 </a:t>
              </a:r>
              <a:r>
                <a:rPr lang="zh-CN" altLang="en-US" b="1" dirty="0">
                  <a:latin typeface="黑体" panose="02010609060101010101" pitchFamily="2" charset="-122"/>
                  <a:ea typeface="黑体" panose="02010609060101010101" pitchFamily="2" charset="-122"/>
                </a:rPr>
                <a:t>= 11001000</a:t>
              </a:r>
            </a:p>
            <a:p>
              <a:pPr algn="just"/>
              <a:r>
                <a:rPr lang="zh-CN" altLang="en-US" b="1" dirty="0">
                  <a:latin typeface="黑体" panose="02010609060101010101" pitchFamily="2" charset="-122"/>
                  <a:ea typeface="黑体" panose="02010609060101010101" pitchFamily="2" charset="-122"/>
                </a:rPr>
                <a:t>        0 0 1 0 0 1 1 1</a:t>
              </a:r>
            </a:p>
            <a:p>
              <a:pPr algn="just"/>
              <a:r>
                <a:rPr lang="zh-CN" altLang="en-US" b="1" dirty="0">
                  <a:latin typeface="黑体" panose="02010609060101010101" pitchFamily="2" charset="-122"/>
                  <a:ea typeface="黑体" panose="02010609060101010101" pitchFamily="2" charset="-122"/>
                </a:rPr>
                <a:t>     +  1 1 0 0 1 0 0 0      </a:t>
              </a:r>
            </a:p>
            <a:p>
              <a:pPr algn="just"/>
              <a:r>
                <a:rPr lang="zh-CN" altLang="en-US" b="1" dirty="0">
                  <a:latin typeface="黑体" panose="02010609060101010101" pitchFamily="2" charset="-122"/>
                  <a:ea typeface="黑体" panose="02010609060101010101" pitchFamily="2" charset="-122"/>
                </a:rPr>
                <a:t>        1 1 1 0 1 1 1 1</a:t>
              </a:r>
            </a:p>
            <a:p>
              <a:pPr algn="just"/>
              <a:r>
                <a:rPr lang="zh-CN" altLang="en-US" b="1" dirty="0">
                  <a:latin typeface="黑体" panose="02010609060101010101" pitchFamily="2" charset="-122"/>
                  <a:ea typeface="黑体" panose="02010609060101010101" pitchFamily="2" charset="-122"/>
                </a:rPr>
                <a:t>　  </a:t>
              </a:r>
              <a:r>
                <a:rPr lang="zh-CN" altLang="en-US" sz="2000" b="1" dirty="0">
                  <a:latin typeface="黑体" panose="02010609060101010101" pitchFamily="2" charset="-122"/>
                  <a:ea typeface="黑体" panose="02010609060101010101" pitchFamily="2" charset="-122"/>
                </a:rPr>
                <a:t>其结果11101111为补码，对它再进行一次求补运算就得到结果的原码表示形式，即：[11101111]</a:t>
              </a:r>
              <a:r>
                <a:rPr lang="zh-CN" altLang="en-US" sz="2000" b="1" baseline="-30000" dirty="0">
                  <a:latin typeface="黑体" panose="02010609060101010101" pitchFamily="2" charset="-122"/>
                  <a:ea typeface="黑体" panose="02010609060101010101" pitchFamily="2" charset="-122"/>
                </a:rPr>
                <a:t> 补</a:t>
              </a:r>
              <a:r>
                <a:rPr lang="zh-CN" altLang="en-US" sz="2000" b="1" dirty="0">
                  <a:latin typeface="黑体" panose="02010609060101010101" pitchFamily="2" charset="-122"/>
                  <a:ea typeface="黑体" panose="02010609060101010101" pitchFamily="2" charset="-122"/>
                </a:rPr>
                <a:t> = 10010001 </a:t>
              </a:r>
            </a:p>
            <a:p>
              <a:pPr algn="just"/>
              <a:r>
                <a:rPr lang="zh-CN" altLang="en-US" sz="2000" b="1" dirty="0">
                  <a:latin typeface="黑体" panose="02010609060101010101" pitchFamily="2" charset="-122"/>
                  <a:ea typeface="黑体" panose="02010609060101010101" pitchFamily="2" charset="-122"/>
                </a:rPr>
                <a:t>则 10010001=﹣0010001= （﹣17）</a:t>
              </a:r>
              <a:r>
                <a:rPr lang="zh-CN" altLang="en-US" sz="2000" b="1" baseline="-30000" dirty="0">
                  <a:latin typeface="黑体" panose="02010609060101010101" pitchFamily="2" charset="-122"/>
                  <a:ea typeface="黑体" panose="02010609060101010101" pitchFamily="2" charset="-122"/>
                </a:rPr>
                <a:t>10</a:t>
              </a:r>
              <a:r>
                <a:rPr lang="zh-CN" altLang="en-US" sz="2000" b="1" dirty="0">
                  <a:latin typeface="黑体" panose="02010609060101010101" pitchFamily="2" charset="-122"/>
                  <a:ea typeface="黑体" panose="02010609060101010101" pitchFamily="2" charset="-122"/>
                </a:rPr>
                <a:t>，由于39﹣56 =﹣17，所以结果正确</a:t>
              </a:r>
              <a:r>
                <a:rPr lang="zh-CN" altLang="en-US" sz="1800" b="1" dirty="0">
                  <a:latin typeface="黑体" panose="02010609060101010101" pitchFamily="2" charset="-122"/>
                  <a:ea typeface="黑体" panose="02010609060101010101" pitchFamily="2" charset="-122"/>
                </a:rPr>
                <a:t>。</a:t>
              </a:r>
            </a:p>
            <a:p>
              <a:pPr algn="just"/>
              <a:r>
                <a:rPr lang="zh-CN" altLang="en-US" b="1" dirty="0">
                  <a:solidFill>
                    <a:srgbClr val="3333CC"/>
                  </a:solidFill>
                  <a:latin typeface="黑体" panose="02010609060101010101" pitchFamily="2" charset="-122"/>
                  <a:ea typeface="黑体" panose="02010609060101010101" pitchFamily="2" charset="-122"/>
                </a:rPr>
                <a:t>    由此可见，计算机中加减法运算都可以统一化成补码的加法运算，其符号位也参与运算。目前计算机中的加减法运算基本上都采用补码进行运算。</a:t>
              </a:r>
              <a:r>
                <a:rPr lang="zh-CN" altLang="en-US" b="1" dirty="0">
                  <a:latin typeface="Times New Roman" panose="02020603050405020304" charset="0"/>
                  <a:ea typeface="宋体" panose="02010600030101010101" pitchFamily="2" charset="-122"/>
                </a:rPr>
                <a:t> </a:t>
              </a:r>
            </a:p>
          </p:txBody>
        </p:sp>
        <p:grpSp>
          <p:nvGrpSpPr>
            <p:cNvPr id="713733" name="组合 713732"/>
            <p:cNvGrpSpPr/>
            <p:nvPr/>
          </p:nvGrpSpPr>
          <p:grpSpPr>
            <a:xfrm>
              <a:off x="4704" y="3888"/>
              <a:ext cx="576" cy="432"/>
              <a:chOff x="1488" y="2208"/>
              <a:chExt cx="576" cy="576"/>
            </a:xfrm>
          </p:grpSpPr>
          <p:pic>
            <p:nvPicPr>
              <p:cNvPr id="713734" name="图片 713733" descr="C:\Program Files\Common Files\Microsoft Shared\Clipart\cagcat50\SY01265_.wmf"/>
              <p:cNvPicPr>
                <a:picLocks noChangeAspect="1"/>
              </p:cNvPicPr>
              <p:nvPr/>
            </p:nvPicPr>
            <p:blipFill>
              <a:blip r:embed="rId2"/>
              <a:stretch>
                <a:fillRect/>
              </a:stretch>
            </p:blipFill>
            <p:spPr>
              <a:xfrm>
                <a:off x="1488" y="2208"/>
                <a:ext cx="480" cy="576"/>
              </a:xfrm>
              <a:prstGeom prst="rect">
                <a:avLst/>
              </a:prstGeom>
              <a:noFill/>
              <a:ln w="9525">
                <a:noFill/>
              </a:ln>
            </p:spPr>
          </p:pic>
          <p:sp>
            <p:nvSpPr>
              <p:cNvPr id="713735" name="动作按钮: 自定义 713734">
                <a:hlinkClick r:id="rId3" action="ppaction://hlinksldjump"/>
              </p:cNvPr>
              <p:cNvSpPr/>
              <p:nvPr/>
            </p:nvSpPr>
            <p:spPr>
              <a:xfrm>
                <a:off x="1632" y="2304"/>
                <a:ext cx="432" cy="192"/>
              </a:xfrm>
              <a:prstGeom prst="actionButtonBlank">
                <a:avLst/>
              </a:prstGeom>
              <a:solidFill>
                <a:srgbClr val="33CCCC"/>
              </a:solidFill>
              <a:ln w="12700" cap="sq" cmpd="sng">
                <a:solidFill>
                  <a:srgbClr val="FF0000"/>
                </a:solidFill>
                <a:prstDash val="solid"/>
                <a:miter/>
                <a:headEnd type="none" w="sm" len="sm"/>
                <a:tailEnd type="none" w="sm" len="sm"/>
              </a:ln>
            </p:spPr>
            <p:txBody>
              <a:bodyPr wrap="none" anchor="ctr"/>
              <a:lstStyle/>
              <a:p>
                <a:r>
                  <a:rPr lang="zh-CN" altLang="en-US" b="1" dirty="0">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hlinkClick r:id="rId4" action="ppaction://hlinksldjump"/>
                  </a:rPr>
                  <a:t>返回</a:t>
                </a:r>
                <a:endParaRPr lang="zh-CN" altLang="en-US" b="1">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endParaRPr>
              </a:p>
            </p:txBody>
          </p:sp>
        </p:grpSp>
      </p:grpSp>
    </p:spTree>
  </p:cSld>
  <p:clrMapOvr>
    <a:masterClrMapping/>
  </p:clrMapOvr>
  <p:transition spd="med">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矩形 720897"/>
          <p:cNvSpPr/>
          <p:nvPr/>
        </p:nvSpPr>
        <p:spPr>
          <a:xfrm>
            <a:off x="1524000" y="715963"/>
            <a:ext cx="7162800" cy="579437"/>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sz="3200" b="1" dirty="0">
                <a:solidFill>
                  <a:schemeClr val="tx2"/>
                </a:solidFill>
                <a:latin typeface="黑体" panose="02010609060101010101" pitchFamily="2" charset="-122"/>
                <a:ea typeface="黑体" panose="02010609060101010101" pitchFamily="2" charset="-122"/>
              </a:rPr>
              <a:t> 1.3.3   定点数与浮点数</a:t>
            </a:r>
            <a:endParaRPr lang="en-US" altLang="zh-CN" sz="3200" b="1" dirty="0">
              <a:solidFill>
                <a:schemeClr val="tx2"/>
              </a:solidFill>
              <a:latin typeface="黑体" panose="02010609060101010101" pitchFamily="2" charset="-122"/>
              <a:ea typeface="黑体" panose="02010609060101010101" pitchFamily="2" charset="-122"/>
            </a:endParaRPr>
          </a:p>
        </p:txBody>
      </p:sp>
      <p:sp>
        <p:nvSpPr>
          <p:cNvPr id="720899" name="矩形 720898"/>
          <p:cNvSpPr/>
          <p:nvPr/>
        </p:nvSpPr>
        <p:spPr>
          <a:xfrm>
            <a:off x="1447800" y="1687513"/>
            <a:ext cx="7086600" cy="3570287"/>
          </a:xfrm>
          <a:prstGeom prst="rect">
            <a:avLst/>
          </a:prstGeom>
          <a:noFill/>
          <a:ln w="9525">
            <a:noFill/>
          </a:ln>
        </p:spPr>
        <p:txBody>
          <a:bodyPr tIns="25392" bIns="25392">
            <a:spAutoFit/>
          </a:bodyPr>
          <a:lstStyle/>
          <a:p>
            <a:pPr algn="just"/>
            <a:endParaRPr lang="zh-CN" altLang="en-US" sz="2000" b="1" dirty="0">
              <a:latin typeface="Times New Roman" panose="02020603050405020304" charset="0"/>
              <a:ea typeface="楷体_GB2312" pitchFamily="49" charset="-122"/>
            </a:endParaRPr>
          </a:p>
          <a:p>
            <a:pPr algn="l">
              <a:spcBef>
                <a:spcPct val="20000"/>
              </a:spcBef>
              <a:buClr>
                <a:srgbClr val="A50021"/>
              </a:buClr>
              <a:buSzPct val="75000"/>
              <a:buFont typeface="Wingdings" panose="05000000000000000000" pitchFamily="2" charset="2"/>
            </a:pPr>
            <a:r>
              <a:rPr lang="zh-CN" altLang="en-US" sz="2800"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在计算机中，参与运算的数据，既有整数，也有小数，那么在计算机内部小数点是如何表示的呢？</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在计算机系统中，当处理的数值含有小数部分时，计算机并不是采用某个二进制位来表示小数点，而是用隐含规定小数点的位置来表示。</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按小数点的位置是否固定，一般分为定点数和浮点数，相应地数据具有定点表示和浮点表示两种形式。 </a:t>
            </a:r>
          </a:p>
        </p:txBody>
      </p:sp>
    </p:spTree>
  </p:cSld>
  <p:clrMapOvr>
    <a:masterClrMapping/>
  </p:clrMapOvr>
  <p:transition spd="med">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矩形 722945"/>
          <p:cNvSpPr/>
          <p:nvPr/>
        </p:nvSpPr>
        <p:spPr>
          <a:xfrm>
            <a:off x="1252220" y="341630"/>
            <a:ext cx="7467600" cy="6327775"/>
          </a:xfrm>
          <a:prstGeom prst="rect">
            <a:avLst/>
          </a:prstGeom>
          <a:noFill/>
          <a:ln w="9525">
            <a:noFill/>
          </a:ln>
        </p:spPr>
        <p:txBody>
          <a:bodyPr tIns="25392" bIns="25392">
            <a:spAutoFit/>
          </a:bodyPr>
          <a:lstStyle/>
          <a:p>
            <a:pPr algn="just"/>
            <a:r>
              <a:rPr lang="zh-CN" altLang="en-US" b="1" dirty="0">
                <a:solidFill>
                  <a:srgbClr val="CC00CC"/>
                </a:solidFill>
                <a:latin typeface="黑体" panose="02010609060101010101" pitchFamily="2" charset="-122"/>
                <a:ea typeface="黑体" panose="02010609060101010101" pitchFamily="2" charset="-122"/>
              </a:rPr>
              <a:t>1．定点数</a:t>
            </a:r>
          </a:p>
          <a:p>
            <a:pPr algn="just"/>
            <a:r>
              <a:rPr lang="zh-CN" altLang="en-US" b="1" dirty="0">
                <a:latin typeface="黑体" panose="02010609060101010101" pitchFamily="2" charset="-122"/>
                <a:ea typeface="黑体" panose="02010609060101010101" pitchFamily="2" charset="-122"/>
              </a:rPr>
              <a:t>　  在机器中，小数点位置固定的数称为</a:t>
            </a:r>
            <a:r>
              <a:rPr lang="zh-CN" altLang="en-US" b="1" dirty="0">
                <a:solidFill>
                  <a:srgbClr val="FF0000"/>
                </a:solidFill>
                <a:latin typeface="黑体" panose="02010609060101010101" pitchFamily="2" charset="-122"/>
                <a:ea typeface="黑体" panose="02010609060101010101" pitchFamily="2" charset="-122"/>
              </a:rPr>
              <a:t>定点数</a:t>
            </a:r>
            <a:r>
              <a:rPr lang="zh-CN" altLang="en-US" b="1" dirty="0">
                <a:latin typeface="黑体" panose="02010609060101010101" pitchFamily="2" charset="-122"/>
                <a:ea typeface="黑体" panose="02010609060101010101" pitchFamily="2" charset="-122"/>
              </a:rPr>
              <a:t>，定点数根据小数点隐含固定位置不同，又分为</a:t>
            </a:r>
            <a:r>
              <a:rPr lang="zh-CN" altLang="en-US" b="1" dirty="0">
                <a:solidFill>
                  <a:srgbClr val="3333CC"/>
                </a:solidFill>
                <a:latin typeface="黑体" panose="02010609060101010101" pitchFamily="2" charset="-122"/>
                <a:ea typeface="黑体" panose="02010609060101010101" pitchFamily="2" charset="-122"/>
              </a:rPr>
              <a:t>定点小数和定点整数</a:t>
            </a:r>
            <a:r>
              <a:rPr lang="zh-CN" altLang="en-US" b="1" dirty="0">
                <a:latin typeface="黑体" panose="02010609060101010101" pitchFamily="2" charset="-122"/>
                <a:ea typeface="黑体" panose="02010609060101010101" pitchFamily="2" charset="-122"/>
              </a:rPr>
              <a:t>。</a:t>
            </a:r>
          </a:p>
          <a:p>
            <a:pPr algn="just"/>
            <a:endParaRPr lang="zh-CN" altLang="en-US" b="1" dirty="0">
              <a:latin typeface="黑体" panose="02010609060101010101" pitchFamily="2" charset="-122"/>
              <a:ea typeface="黑体" panose="02010609060101010101" pitchFamily="2" charset="-122"/>
            </a:endParaRPr>
          </a:p>
          <a:p>
            <a:pPr algn="just"/>
            <a:r>
              <a:rPr lang="zh-CN" altLang="en-US" b="1" dirty="0">
                <a:solidFill>
                  <a:srgbClr val="3333CC"/>
                </a:solidFill>
                <a:latin typeface="黑体" panose="02010609060101010101" pitchFamily="2" charset="-122"/>
                <a:ea typeface="黑体" panose="02010609060101010101" pitchFamily="2" charset="-122"/>
              </a:rPr>
              <a:t>（1）定点小数</a:t>
            </a:r>
          </a:p>
          <a:p>
            <a:pPr algn="just"/>
            <a:r>
              <a:rPr lang="zh-CN" altLang="en-US" b="1" dirty="0">
                <a:latin typeface="黑体" panose="02010609060101010101" pitchFamily="2" charset="-122"/>
                <a:ea typeface="黑体" panose="02010609060101010101" pitchFamily="2" charset="-122"/>
              </a:rPr>
              <a:t>    定点小数是指小数点隐含固定在最高数值位的左边，符号位右边，参与运算的数是纯小数。</a:t>
            </a:r>
          </a:p>
          <a:p>
            <a:pPr algn="just"/>
            <a:r>
              <a:rPr lang="zh-CN" altLang="en-US" b="1" dirty="0">
                <a:latin typeface="黑体" panose="02010609060101010101" pitchFamily="2" charset="-122"/>
                <a:ea typeface="黑体" panose="02010609060101010101" pitchFamily="2" charset="-122"/>
              </a:rPr>
              <a:t>    记作：</a:t>
            </a:r>
            <a:r>
              <a:rPr lang="en-US" altLang="zh-CN" b="1">
                <a:latin typeface="黑体" panose="02010609060101010101" pitchFamily="2" charset="-122"/>
                <a:ea typeface="黑体" panose="02010609060101010101" pitchFamily="2" charset="-122"/>
              </a:rPr>
              <a:t>X</a:t>
            </a:r>
            <a:r>
              <a:rPr lang="en-US" altLang="zh-CN" b="1" baseline="-30000">
                <a:latin typeface="黑体" panose="02010609060101010101" pitchFamily="2" charset="-122"/>
                <a:ea typeface="黑体" panose="02010609060101010101" pitchFamily="2" charset="-122"/>
              </a:rPr>
              <a:t>0 </a:t>
            </a:r>
            <a:r>
              <a:rPr lang="en-US" altLang="zh-CN" b="1">
                <a:latin typeface="黑体" panose="02010609060101010101" pitchFamily="2" charset="-122"/>
                <a:ea typeface="黑体" panose="02010609060101010101" pitchFamily="2" charset="-122"/>
              </a:rPr>
              <a:t>. X</a:t>
            </a:r>
            <a:r>
              <a:rPr lang="en-US" altLang="zh-CN" b="1" baseline="-30000">
                <a:latin typeface="黑体" panose="02010609060101010101" pitchFamily="2" charset="-122"/>
                <a:ea typeface="黑体" panose="02010609060101010101" pitchFamily="2" charset="-122"/>
              </a:rPr>
              <a:t> -1</a:t>
            </a:r>
            <a:r>
              <a:rPr lang="en-US" altLang="zh-CN" b="1">
                <a:latin typeface="黑体" panose="02010609060101010101" pitchFamily="2" charset="-122"/>
                <a:ea typeface="黑体" panose="02010609060101010101" pitchFamily="2" charset="-122"/>
              </a:rPr>
              <a:t> X</a:t>
            </a:r>
            <a:r>
              <a:rPr lang="en-US" altLang="zh-CN" b="1" baseline="-30000">
                <a:latin typeface="黑体" panose="02010609060101010101" pitchFamily="2" charset="-122"/>
                <a:ea typeface="黑体" panose="02010609060101010101" pitchFamily="2" charset="-122"/>
              </a:rPr>
              <a:t> -2 </a:t>
            </a:r>
            <a:r>
              <a:rPr lang="en-US" altLang="zh-CN" b="1">
                <a:latin typeface="Times New Roman" panose="02020603050405020304" charset="0"/>
                <a:ea typeface="黑体" panose="02010609060101010101" pitchFamily="2" charset="-122"/>
              </a:rPr>
              <a:t>……</a:t>
            </a:r>
            <a:r>
              <a:rPr lang="en-US" altLang="zh-CN" b="1">
                <a:latin typeface="黑体" panose="02010609060101010101" pitchFamily="2" charset="-122"/>
                <a:ea typeface="黑体" panose="02010609060101010101" pitchFamily="2" charset="-122"/>
              </a:rPr>
              <a:t>X</a:t>
            </a:r>
            <a:r>
              <a:rPr lang="en-US" altLang="zh-CN" b="1" baseline="-30000">
                <a:latin typeface="黑体" panose="02010609060101010101" pitchFamily="2" charset="-122"/>
                <a:ea typeface="黑体" panose="02010609060101010101" pitchFamily="2" charset="-122"/>
              </a:rPr>
              <a:t> –m  </a:t>
            </a:r>
            <a:r>
              <a:rPr lang="en-US" altLang="zh-CN"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定点小数在计算机中表示的格式如下：</a:t>
            </a:r>
          </a:p>
          <a:p>
            <a:pPr algn="just"/>
            <a:r>
              <a:rPr lang="en-US" altLang="zh-CN" b="1" dirty="0">
                <a:latin typeface="黑体" panose="02010609060101010101" pitchFamily="2" charset="-122"/>
                <a:ea typeface="黑体" panose="02010609060101010101" pitchFamily="2" charset="-122"/>
              </a:rPr>
              <a:t> </a:t>
            </a:r>
          </a:p>
          <a:p>
            <a:pPr algn="just"/>
            <a:r>
              <a:rPr lang="en-US" altLang="zh-CN" b="1" dirty="0">
                <a:latin typeface="黑体" panose="02010609060101010101" pitchFamily="2" charset="-122"/>
                <a:ea typeface="黑体" panose="02010609060101010101" pitchFamily="2" charset="-122"/>
              </a:rPr>
              <a:t> </a:t>
            </a:r>
          </a:p>
          <a:p>
            <a:pPr algn="just"/>
            <a:endParaRPr lang="en-US" altLang="zh-CN" b="1" dirty="0">
              <a:latin typeface="黑体" panose="02010609060101010101" pitchFamily="2" charset="-122"/>
              <a:ea typeface="黑体" panose="02010609060101010101" pitchFamily="2" charset="-122"/>
            </a:endParaRPr>
          </a:p>
          <a:p>
            <a:pPr algn="just"/>
            <a:r>
              <a:rPr lang="en-US" altLang="zh-CN" b="1" dirty="0">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数值位</a:t>
            </a:r>
          </a:p>
          <a:p>
            <a:pPr algn="just"/>
            <a:r>
              <a:rPr lang="zh-CN" altLang="en-US" b="1" dirty="0">
                <a:latin typeface="黑体" panose="02010609060101010101" pitchFamily="2" charset="-122"/>
                <a:ea typeface="黑体" panose="02010609060101010101" pitchFamily="2" charset="-122"/>
              </a:rPr>
              <a:t>      符号位   隐含小数点位置</a:t>
            </a:r>
          </a:p>
          <a:p>
            <a:pPr algn="just"/>
            <a:r>
              <a:rPr lang="zh-CN" altLang="en-US" b="1" dirty="0">
                <a:latin typeface="宋体" panose="02010600030101010101" pitchFamily="2" charset="-122"/>
                <a:ea typeface="宋体" panose="02010600030101010101" pitchFamily="2" charset="-122"/>
              </a:rPr>
              <a:t>需要指出的是，这里的小数点是假想的，并不是机器中真有一个表示小数点的设备。</a:t>
            </a:r>
            <a:r>
              <a:rPr lang="zh-CN" altLang="en-US" b="1" dirty="0">
                <a:latin typeface="Times New Roman" panose="02020603050405020304" charset="0"/>
                <a:ea typeface="宋体" panose="02010600030101010101" pitchFamily="2" charset="-122"/>
              </a:rPr>
              <a:t> </a:t>
            </a:r>
          </a:p>
        </p:txBody>
      </p:sp>
      <p:grpSp>
        <p:nvGrpSpPr>
          <p:cNvPr id="722963" name="组合 722962"/>
          <p:cNvGrpSpPr/>
          <p:nvPr/>
        </p:nvGrpSpPr>
        <p:grpSpPr>
          <a:xfrm>
            <a:off x="2590800" y="4495800"/>
            <a:ext cx="4572000" cy="1371600"/>
            <a:chOff x="1584" y="2112"/>
            <a:chExt cx="2880" cy="864"/>
          </a:xfrm>
        </p:grpSpPr>
        <p:grpSp>
          <p:nvGrpSpPr>
            <p:cNvPr id="722962" name="组合 722961"/>
            <p:cNvGrpSpPr/>
            <p:nvPr/>
          </p:nvGrpSpPr>
          <p:grpSpPr>
            <a:xfrm>
              <a:off x="1584" y="2112"/>
              <a:ext cx="2880" cy="384"/>
              <a:chOff x="1584" y="2112"/>
              <a:chExt cx="2880" cy="384"/>
            </a:xfrm>
          </p:grpSpPr>
          <p:sp>
            <p:nvSpPr>
              <p:cNvPr id="722951" name="矩形 722950"/>
              <p:cNvSpPr/>
              <p:nvPr/>
            </p:nvSpPr>
            <p:spPr>
              <a:xfrm>
                <a:off x="1584" y="2112"/>
                <a:ext cx="2880" cy="384"/>
              </a:xfrm>
              <a:prstGeom prst="rect">
                <a:avLst/>
              </a:prstGeom>
              <a:solidFill>
                <a:srgbClr val="FF9900"/>
              </a:solidFill>
              <a:ln w="12700" cap="sq" cmpd="sng">
                <a:solidFill>
                  <a:schemeClr val="tx1"/>
                </a:solidFill>
                <a:prstDash val="solid"/>
                <a:miter/>
                <a:headEnd type="none" w="med" len="med"/>
                <a:tailEnd type="none" w="med" len="med"/>
              </a:ln>
            </p:spPr>
            <p:txBody>
              <a:bodyPr wrap="none" anchor="ctr"/>
              <a:lstStyle/>
              <a:p>
                <a:pPr algn="l"/>
                <a:r>
                  <a:rPr lang="zh-CN" altLang="en-US">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X</a:t>
                </a:r>
                <a:r>
                  <a:rPr lang="en-US" altLang="zh-CN" b="1" baseline="-25000">
                    <a:latin typeface="Times New Roman" panose="02020603050405020304" charset="0"/>
                    <a:ea typeface="宋体" panose="02010600030101010101" pitchFamily="2" charset="-122"/>
                  </a:rPr>
                  <a:t>0        </a:t>
                </a:r>
                <a:r>
                  <a:rPr lang="en-US" altLang="zh-CN" b="1">
                    <a:latin typeface="Times New Roman" panose="02020603050405020304" charset="0"/>
                    <a:ea typeface="宋体" panose="02010600030101010101" pitchFamily="2" charset="-122"/>
                  </a:rPr>
                  <a:t>X</a:t>
                </a:r>
                <a:r>
                  <a:rPr lang="en-US" altLang="zh-CN" b="1" baseline="-25000">
                    <a:latin typeface="Times New Roman" panose="02020603050405020304" charset="0"/>
                    <a:ea typeface="宋体" panose="02010600030101010101" pitchFamily="2" charset="-122"/>
                  </a:rPr>
                  <a:t>-1      </a:t>
                </a:r>
                <a:r>
                  <a:rPr lang="en-US" altLang="zh-CN" b="1">
                    <a:latin typeface="Times New Roman" panose="02020603050405020304" charset="0"/>
                    <a:ea typeface="宋体" panose="02010600030101010101" pitchFamily="2" charset="-122"/>
                  </a:rPr>
                  <a:t>X</a:t>
                </a:r>
                <a:r>
                  <a:rPr lang="en-US" altLang="zh-CN" b="1" baseline="-25000">
                    <a:latin typeface="Times New Roman" panose="02020603050405020304" charset="0"/>
                    <a:ea typeface="宋体" panose="02010600030101010101" pitchFamily="2" charset="-122"/>
                  </a:rPr>
                  <a:t>-2               </a:t>
                </a:r>
                <a:r>
                  <a:rPr lang="en-US" altLang="zh-CN" b="1" baseline="-25000">
                    <a:latin typeface="Times New Roman" panose="02020603050405020304" charset="0"/>
                    <a:ea typeface="Times New Roman" panose="02020603050405020304" charset="0"/>
                  </a:rPr>
                  <a:t>······</a:t>
                </a:r>
                <a:r>
                  <a:rPr lang="en-US" altLang="zh-CN" b="1" baseline="-25000">
                    <a:latin typeface="Times New Roman" panose="02020603050405020304" charset="0"/>
                    <a:ea typeface="宋体" panose="02010600030101010101" pitchFamily="2" charset="-122"/>
                    <a:cs typeface="Times New Roman" panose="02020603050405020304" charset="0"/>
                  </a:rPr>
                  <a:t>                    </a:t>
                </a:r>
                <a:r>
                  <a:rPr lang="en-US" altLang="zh-CN" b="1">
                    <a:latin typeface="Times New Roman" panose="02020603050405020304" charset="0"/>
                    <a:ea typeface="宋体" panose="02010600030101010101" pitchFamily="2" charset="-122"/>
                  </a:rPr>
                  <a:t>X</a:t>
                </a:r>
                <a:r>
                  <a:rPr lang="en-US" altLang="zh-CN" b="1" baseline="-25000">
                    <a:latin typeface="Times New Roman" panose="02020603050405020304" charset="0"/>
                    <a:ea typeface="宋体" panose="02010600030101010101" pitchFamily="2" charset="-122"/>
                  </a:rPr>
                  <a:t>-m</a:t>
                </a:r>
                <a:r>
                  <a:rPr lang="en-US" altLang="zh-CN" baseline="-25000">
                    <a:latin typeface="Times New Roman" panose="02020603050405020304" charset="0"/>
                    <a:ea typeface="宋体" panose="02010600030101010101" pitchFamily="2" charset="-122"/>
                    <a:cs typeface="Times New Roman" panose="02020603050405020304" charset="0"/>
                  </a:rPr>
                  <a:t> </a:t>
                </a:r>
                <a:endParaRPr lang="en-US" altLang="zh-CN" baseline="-25000">
                  <a:latin typeface="Times New Roman" panose="02020603050405020304" charset="0"/>
                  <a:ea typeface="Times New Roman" panose="02020603050405020304" charset="0"/>
                </a:endParaRPr>
              </a:p>
            </p:txBody>
          </p:sp>
          <p:grpSp>
            <p:nvGrpSpPr>
              <p:cNvPr id="722961" name="组合 722960"/>
              <p:cNvGrpSpPr/>
              <p:nvPr/>
            </p:nvGrpSpPr>
            <p:grpSpPr>
              <a:xfrm>
                <a:off x="2016" y="2112"/>
                <a:ext cx="1968" cy="384"/>
                <a:chOff x="2016" y="2400"/>
                <a:chExt cx="1968" cy="384"/>
              </a:xfrm>
            </p:grpSpPr>
            <p:sp>
              <p:nvSpPr>
                <p:cNvPr id="722952" name="直接连接符 722951"/>
                <p:cNvSpPr/>
                <p:nvPr/>
              </p:nvSpPr>
              <p:spPr>
                <a:xfrm>
                  <a:off x="2016" y="2400"/>
                  <a:ext cx="0" cy="384"/>
                </a:xfrm>
                <a:prstGeom prst="line">
                  <a:avLst/>
                </a:prstGeom>
                <a:ln w="12700" cap="sq" cmpd="sng">
                  <a:solidFill>
                    <a:schemeClr val="tx1"/>
                  </a:solidFill>
                  <a:prstDash val="solid"/>
                  <a:headEnd type="none" w="med" len="med"/>
                  <a:tailEnd type="none" w="med" len="med"/>
                </a:ln>
              </p:spPr>
            </p:sp>
            <p:sp>
              <p:nvSpPr>
                <p:cNvPr id="722953" name="直接连接符 722952"/>
                <p:cNvSpPr/>
                <p:nvPr/>
              </p:nvSpPr>
              <p:spPr>
                <a:xfrm>
                  <a:off x="2448" y="2400"/>
                  <a:ext cx="0" cy="384"/>
                </a:xfrm>
                <a:prstGeom prst="line">
                  <a:avLst/>
                </a:prstGeom>
                <a:ln w="12700" cap="sq" cmpd="sng">
                  <a:solidFill>
                    <a:schemeClr val="tx1"/>
                  </a:solidFill>
                  <a:prstDash val="solid"/>
                  <a:headEnd type="none" w="med" len="med"/>
                  <a:tailEnd type="none" w="med" len="med"/>
                </a:ln>
              </p:spPr>
            </p:sp>
            <p:sp>
              <p:nvSpPr>
                <p:cNvPr id="722954" name="直接连接符 722953"/>
                <p:cNvSpPr/>
                <p:nvPr/>
              </p:nvSpPr>
              <p:spPr>
                <a:xfrm>
                  <a:off x="2880" y="2400"/>
                  <a:ext cx="0" cy="384"/>
                </a:xfrm>
                <a:prstGeom prst="line">
                  <a:avLst/>
                </a:prstGeom>
                <a:ln w="12700" cap="sq" cmpd="sng">
                  <a:solidFill>
                    <a:schemeClr val="tx1"/>
                  </a:solidFill>
                  <a:prstDash val="solid"/>
                  <a:headEnd type="none" w="med" len="med"/>
                  <a:tailEnd type="none" w="med" len="med"/>
                </a:ln>
              </p:spPr>
            </p:sp>
            <p:sp>
              <p:nvSpPr>
                <p:cNvPr id="722955" name="直接连接符 722954"/>
                <p:cNvSpPr/>
                <p:nvPr/>
              </p:nvSpPr>
              <p:spPr>
                <a:xfrm>
                  <a:off x="3984" y="2400"/>
                  <a:ext cx="0" cy="384"/>
                </a:xfrm>
                <a:prstGeom prst="line">
                  <a:avLst/>
                </a:prstGeom>
                <a:ln w="12700" cap="sq" cmpd="sng">
                  <a:solidFill>
                    <a:schemeClr val="tx1"/>
                  </a:solidFill>
                  <a:prstDash val="solid"/>
                  <a:headEnd type="none" w="med" len="med"/>
                  <a:tailEnd type="none" w="med" len="med"/>
                </a:ln>
              </p:spPr>
            </p:sp>
          </p:grpSp>
        </p:grpSp>
        <p:sp>
          <p:nvSpPr>
            <p:cNvPr id="722957" name="直接连接符 722956"/>
            <p:cNvSpPr/>
            <p:nvPr/>
          </p:nvSpPr>
          <p:spPr>
            <a:xfrm flipV="1">
              <a:off x="1776" y="2496"/>
              <a:ext cx="0" cy="384"/>
            </a:xfrm>
            <a:prstGeom prst="line">
              <a:avLst/>
            </a:prstGeom>
            <a:ln w="19050" cap="sq" cmpd="sng">
              <a:solidFill>
                <a:schemeClr val="tx1"/>
              </a:solidFill>
              <a:prstDash val="solid"/>
              <a:headEnd type="none" w="med" len="med"/>
              <a:tailEnd type="triangle" w="med" len="med"/>
            </a:ln>
          </p:spPr>
        </p:sp>
        <p:sp>
          <p:nvSpPr>
            <p:cNvPr id="722958" name="直接连接符 722957"/>
            <p:cNvSpPr/>
            <p:nvPr/>
          </p:nvSpPr>
          <p:spPr>
            <a:xfrm flipV="1">
              <a:off x="2016" y="2496"/>
              <a:ext cx="0" cy="480"/>
            </a:xfrm>
            <a:prstGeom prst="line">
              <a:avLst/>
            </a:prstGeom>
            <a:ln w="19050" cap="sq" cmpd="sng">
              <a:solidFill>
                <a:schemeClr val="tx1"/>
              </a:solidFill>
              <a:prstDash val="solid"/>
              <a:headEnd type="none" w="med" len="med"/>
              <a:tailEnd type="triangle" w="med" len="med"/>
            </a:ln>
          </p:spPr>
        </p:sp>
        <p:sp>
          <p:nvSpPr>
            <p:cNvPr id="722959" name="直接连接符 722958"/>
            <p:cNvSpPr/>
            <p:nvPr/>
          </p:nvSpPr>
          <p:spPr>
            <a:xfrm>
              <a:off x="2016" y="2976"/>
              <a:ext cx="240" cy="0"/>
            </a:xfrm>
            <a:prstGeom prst="line">
              <a:avLst/>
            </a:prstGeom>
            <a:ln w="19050" cap="sq" cmpd="sng">
              <a:solidFill>
                <a:schemeClr val="tx1"/>
              </a:solidFill>
              <a:prstDash val="solid"/>
              <a:headEnd type="none" w="med" len="med"/>
              <a:tailEnd type="none" w="med" len="med"/>
            </a:ln>
          </p:spPr>
        </p:sp>
        <p:sp>
          <p:nvSpPr>
            <p:cNvPr id="722960" name="左大括号 722959"/>
            <p:cNvSpPr/>
            <p:nvPr/>
          </p:nvSpPr>
          <p:spPr>
            <a:xfrm rot="-5389276">
              <a:off x="3192" y="1368"/>
              <a:ext cx="144" cy="2400"/>
            </a:xfrm>
            <a:prstGeom prst="leftBrace">
              <a:avLst>
                <a:gd name="adj1" fmla="val 138888"/>
                <a:gd name="adj2" fmla="val 50000"/>
              </a:avLst>
            </a:prstGeom>
            <a:noFill/>
            <a:ln w="19050" cap="sq" cmpd="sng">
              <a:solidFill>
                <a:schemeClr val="tx1"/>
              </a:solidFill>
              <a:prstDash val="solid"/>
              <a:headEnd type="none" w="med" len="med"/>
              <a:tailEnd type="none" w="med" len="med"/>
            </a:ln>
          </p:spPr>
          <p:txBody>
            <a:bodyPr/>
            <a:lstStyle/>
            <a:p>
              <a:endParaRPr lang="zh-CN" altLang="en-US"/>
            </a:p>
          </p:txBody>
        </p:sp>
      </p:grpSp>
    </p:spTree>
  </p:cSld>
  <p:clrMapOvr>
    <a:masterClrMapping/>
  </p:clrMapOvr>
  <p:transition spd="med">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3975" name="组合 723974"/>
          <p:cNvGrpSpPr/>
          <p:nvPr/>
        </p:nvGrpSpPr>
        <p:grpSpPr>
          <a:xfrm>
            <a:off x="1143000" y="266700"/>
            <a:ext cx="7543800" cy="7353300"/>
            <a:chOff x="768" y="96"/>
            <a:chExt cx="4752" cy="4632"/>
          </a:xfrm>
        </p:grpSpPr>
        <p:sp>
          <p:nvSpPr>
            <p:cNvPr id="723970" name="矩形 723969"/>
            <p:cNvSpPr/>
            <p:nvPr/>
          </p:nvSpPr>
          <p:spPr>
            <a:xfrm>
              <a:off x="768" y="96"/>
              <a:ext cx="4752" cy="4632"/>
            </a:xfrm>
            <a:prstGeom prst="rect">
              <a:avLst/>
            </a:prstGeom>
            <a:noFill/>
            <a:ln w="9525">
              <a:noFill/>
            </a:ln>
          </p:spPr>
          <p:txBody>
            <a:bodyPr tIns="25392" bIns="25392">
              <a:spAutoFit/>
            </a:bodyPr>
            <a:lstStyle/>
            <a:p>
              <a:pPr algn="l"/>
              <a:r>
                <a:rPr lang="zh-CN" altLang="en-US" b="1" dirty="0">
                  <a:latin typeface="黑体" panose="02010609060101010101" pitchFamily="2" charset="-122"/>
                  <a:ea typeface="黑体" panose="02010609060101010101" pitchFamily="2" charset="-122"/>
                </a:rPr>
                <a:t>    在定点小数表示中，机器中运算的数都是绝对值小于1的纯小数。但实际上，参加运算的数不可能都是这样的纯小数，对于绝对值大于1的数，若直接使用定点小数格式将产生“</a:t>
              </a:r>
              <a:r>
                <a:rPr lang="zh-CN" altLang="en-US" b="1" dirty="0">
                  <a:solidFill>
                    <a:srgbClr val="FF0000"/>
                  </a:solidFill>
                  <a:latin typeface="黑体" panose="02010609060101010101" pitchFamily="2" charset="-122"/>
                  <a:ea typeface="黑体" panose="02010609060101010101" pitchFamily="2" charset="-122"/>
                </a:rPr>
                <a:t>溢出</a:t>
              </a:r>
              <a:r>
                <a:rPr lang="zh-CN" altLang="en-US" b="1" dirty="0">
                  <a:latin typeface="黑体" panose="02010609060101010101" pitchFamily="2" charset="-122"/>
                  <a:ea typeface="黑体" panose="02010609060101010101" pitchFamily="2" charset="-122"/>
                </a:rPr>
                <a:t>”，因此应根据实际需要取一个“</a:t>
              </a:r>
              <a:r>
                <a:rPr lang="zh-CN" altLang="en-US" b="1" dirty="0">
                  <a:solidFill>
                    <a:srgbClr val="FF0000"/>
                  </a:solidFill>
                  <a:latin typeface="黑体" panose="02010609060101010101" pitchFamily="2" charset="-122"/>
                  <a:ea typeface="黑体" panose="02010609060101010101" pitchFamily="2" charset="-122"/>
                </a:rPr>
                <a:t>比例因子</a:t>
              </a:r>
              <a:r>
                <a:rPr lang="zh-CN" altLang="en-US" b="1" dirty="0">
                  <a:latin typeface="黑体" panose="02010609060101010101" pitchFamily="2" charset="-122"/>
                  <a:ea typeface="黑体" panose="02010609060101010101" pitchFamily="2" charset="-122"/>
                </a:rPr>
                <a:t>”，将原数据按比例缩小，以定点小数格式表示，得到结果后再按该比例扩大，得到实际的结果。</a:t>
              </a:r>
            </a:p>
            <a:p>
              <a:pPr algn="just"/>
              <a:r>
                <a:rPr lang="zh-CN" altLang="en-US" b="1" dirty="0">
                  <a:latin typeface="黑体" panose="02010609060101010101" pitchFamily="2" charset="-122"/>
                  <a:ea typeface="黑体" panose="02010609060101010101" pitchFamily="2" charset="-122"/>
                </a:rPr>
                <a:t>    例如，有一数为110.1001将其乘以2</a:t>
              </a:r>
              <a:r>
                <a:rPr lang="zh-CN" altLang="en-US" b="1" baseline="30000" dirty="0">
                  <a:latin typeface="黑体" panose="02010609060101010101" pitchFamily="2" charset="-122"/>
                  <a:ea typeface="黑体" panose="02010609060101010101" pitchFamily="2" charset="-122"/>
                </a:rPr>
                <a:t>–3</a:t>
              </a:r>
              <a:r>
                <a:rPr lang="zh-CN" altLang="en-US" b="1" dirty="0">
                  <a:latin typeface="黑体" panose="02010609060101010101" pitchFamily="2" charset="-122"/>
                  <a:ea typeface="黑体" panose="02010609060101010101" pitchFamily="2" charset="-122"/>
                </a:rPr>
                <a:t>，</a:t>
              </a:r>
            </a:p>
            <a:p>
              <a:pPr algn="just"/>
              <a:r>
                <a:rPr lang="zh-CN" altLang="en-US" b="1" dirty="0">
                  <a:latin typeface="黑体" panose="02010609060101010101" pitchFamily="2" charset="-122"/>
                  <a:ea typeface="黑体" panose="02010609060101010101" pitchFamily="2" charset="-122"/>
                </a:rPr>
                <a:t>          得：110.1001×2</a:t>
              </a:r>
              <a:r>
                <a:rPr lang="zh-CN" altLang="en-US" b="1" baseline="30000" dirty="0">
                  <a:latin typeface="黑体" panose="02010609060101010101" pitchFamily="2" charset="-122"/>
                  <a:ea typeface="黑体" panose="02010609060101010101" pitchFamily="2" charset="-122"/>
                </a:rPr>
                <a:t> –3 </a:t>
              </a:r>
              <a:r>
                <a:rPr lang="zh-CN" altLang="en-US" b="1" dirty="0">
                  <a:latin typeface="黑体" panose="02010609060101010101" pitchFamily="2" charset="-122"/>
                  <a:ea typeface="黑体" panose="02010609060101010101" pitchFamily="2" charset="-122"/>
                </a:rPr>
                <a:t>= 0.1101001</a:t>
              </a:r>
            </a:p>
            <a:p>
              <a:pPr algn="just"/>
              <a:r>
                <a:rPr lang="zh-CN" altLang="en-US" b="1" dirty="0">
                  <a:latin typeface="黑体" panose="02010609060101010101" pitchFamily="2" charset="-122"/>
                  <a:ea typeface="黑体" panose="02010609060101010101" pitchFamily="2" charset="-122"/>
                </a:rPr>
                <a:t>    这样，该数就通过比例因子2</a:t>
              </a:r>
              <a:r>
                <a:rPr lang="zh-CN" altLang="en-US" b="1" baseline="30000" dirty="0">
                  <a:latin typeface="黑体" panose="02010609060101010101" pitchFamily="2" charset="-122"/>
                  <a:ea typeface="黑体" panose="02010609060101010101" pitchFamily="2" charset="-122"/>
                </a:rPr>
                <a:t> –3</a:t>
              </a:r>
              <a:r>
                <a:rPr lang="zh-CN" altLang="en-US" b="1" dirty="0">
                  <a:latin typeface="黑体" panose="02010609060101010101" pitchFamily="2" charset="-122"/>
                  <a:ea typeface="黑体" panose="02010609060101010101" pitchFamily="2" charset="-122"/>
                </a:rPr>
                <a:t>缩小为小于1的数。</a:t>
              </a:r>
            </a:p>
            <a:p>
              <a:pPr algn="just"/>
              <a:r>
                <a:rPr lang="zh-CN" altLang="en-US" b="1" dirty="0">
                  <a:latin typeface="黑体" panose="02010609060101010101" pitchFamily="2" charset="-122"/>
                  <a:ea typeface="黑体" panose="02010609060101010101" pitchFamily="2" charset="-122"/>
                </a:rPr>
                <a:t>    设机器字长为</a:t>
              </a:r>
              <a:r>
                <a:rPr lang="en-US" altLang="zh-CN" b="1">
                  <a:latin typeface="黑体" panose="02010609060101010101" pitchFamily="2" charset="-122"/>
                  <a:ea typeface="黑体" panose="02010609060101010101" pitchFamily="2" charset="-122"/>
                </a:rPr>
                <a:t>n</a:t>
              </a:r>
              <a:r>
                <a:rPr lang="zh-CN" altLang="en-US" b="1" dirty="0">
                  <a:latin typeface="黑体" panose="02010609060101010101" pitchFamily="2" charset="-122"/>
                  <a:ea typeface="黑体" panose="02010609060101010101" pitchFamily="2" charset="-122"/>
                </a:rPr>
                <a:t>位，其中一位是符号位，其余（</a:t>
              </a:r>
              <a:r>
                <a:rPr lang="en-US" altLang="zh-CN" b="1">
                  <a:latin typeface="黑体" panose="02010609060101010101" pitchFamily="2" charset="-122"/>
                  <a:ea typeface="黑体" panose="02010609060101010101" pitchFamily="2" charset="-122"/>
                </a:rPr>
                <a:t>n-1）</a:t>
              </a:r>
              <a:r>
                <a:rPr lang="zh-CN" altLang="en-US" b="1" dirty="0">
                  <a:latin typeface="黑体" panose="02010609060101010101" pitchFamily="2" charset="-122"/>
                  <a:ea typeface="黑体" panose="02010609060101010101" pitchFamily="2" charset="-122"/>
                </a:rPr>
                <a:t>位是有效数值位，那么这种定点小数所能表示的数值范围为：﹣0.1111</a:t>
              </a:r>
              <a:r>
                <a:rPr lang="zh-CN" altLang="en-US" b="1" dirty="0">
                  <a:latin typeface="Times New Roman" panose="02020603050405020304" charset="0"/>
                  <a:ea typeface="黑体" panose="02010609060101010101" pitchFamily="2" charset="-122"/>
                </a:rPr>
                <a:t>……</a:t>
              </a:r>
              <a:r>
                <a:rPr lang="zh-CN" altLang="en-US" b="1" dirty="0">
                  <a:latin typeface="黑体" panose="02010609060101010101" pitchFamily="2" charset="-122"/>
                  <a:ea typeface="黑体" panose="02010609060101010101" pitchFamily="2" charset="-122"/>
                </a:rPr>
                <a:t>11 ～ 0.1111</a:t>
              </a:r>
              <a:r>
                <a:rPr lang="zh-CN" altLang="en-US" b="1" dirty="0">
                  <a:latin typeface="Times New Roman" panose="02020603050405020304" charset="0"/>
                  <a:ea typeface="黑体" panose="02010609060101010101" pitchFamily="2" charset="-122"/>
                </a:rPr>
                <a:t>……</a:t>
              </a:r>
              <a:r>
                <a:rPr lang="zh-CN" altLang="en-US" b="1" dirty="0">
                  <a:latin typeface="黑体" panose="02010609060101010101" pitchFamily="2" charset="-122"/>
                  <a:ea typeface="黑体" panose="02010609060101010101" pitchFamily="2" charset="-122"/>
                </a:rPr>
                <a:t>11</a:t>
              </a:r>
            </a:p>
            <a:p>
              <a:pPr algn="just"/>
              <a:r>
                <a:rPr lang="zh-CN" altLang="en-US" b="1" dirty="0">
                  <a:latin typeface="黑体" panose="02010609060101010101" pitchFamily="2" charset="-122"/>
                  <a:ea typeface="黑体" panose="02010609060101010101" pitchFamily="2" charset="-122"/>
                </a:rPr>
                <a:t>            </a:t>
              </a:r>
              <a:r>
                <a:rPr lang="en-US" altLang="zh-CN" b="1">
                  <a:latin typeface="黑体" panose="02010609060101010101" pitchFamily="2" charset="-122"/>
                  <a:ea typeface="黑体" panose="02010609060101010101" pitchFamily="2" charset="-122"/>
                </a:rPr>
                <a:t>n-1</a:t>
              </a:r>
              <a:r>
                <a:rPr lang="zh-CN" altLang="en-US" b="1" dirty="0">
                  <a:latin typeface="黑体" panose="02010609060101010101" pitchFamily="2" charset="-122"/>
                  <a:ea typeface="黑体" panose="02010609060101010101" pitchFamily="2" charset="-122"/>
                </a:rPr>
                <a:t>位       　  </a:t>
              </a:r>
              <a:r>
                <a:rPr lang="en-US" altLang="zh-CN" b="1">
                  <a:latin typeface="黑体" panose="02010609060101010101" pitchFamily="2" charset="-122"/>
                  <a:ea typeface="黑体" panose="02010609060101010101" pitchFamily="2" charset="-122"/>
                </a:rPr>
                <a:t>n-1</a:t>
              </a:r>
              <a:r>
                <a:rPr lang="zh-CN" altLang="en-US" b="1" dirty="0">
                  <a:latin typeface="黑体" panose="02010609060101010101" pitchFamily="2" charset="-122"/>
                  <a:ea typeface="黑体" panose="02010609060101010101" pitchFamily="2" charset="-122"/>
                </a:rPr>
                <a:t>位</a:t>
              </a:r>
            </a:p>
            <a:p>
              <a:pPr algn="just"/>
              <a:r>
                <a:rPr lang="zh-CN" altLang="en-US" b="1" dirty="0">
                  <a:latin typeface="黑体" panose="02010609060101010101" pitchFamily="2" charset="-122"/>
                  <a:ea typeface="黑体" panose="02010609060101010101" pitchFamily="2" charset="-122"/>
                </a:rPr>
                <a:t>     即：  ﹣(1-2</a:t>
              </a:r>
              <a:r>
                <a:rPr lang="zh-CN" altLang="en-US" b="1" baseline="30000" dirty="0">
                  <a:latin typeface="黑体" panose="02010609060101010101" pitchFamily="2" charset="-122"/>
                  <a:ea typeface="黑体" panose="02010609060101010101" pitchFamily="2" charset="-122"/>
                </a:rPr>
                <a:t> ﹣( </a:t>
              </a:r>
              <a:r>
                <a:rPr lang="en-US" altLang="zh-CN" b="1" baseline="30000">
                  <a:latin typeface="黑体" panose="02010609060101010101" pitchFamily="2" charset="-122"/>
                  <a:ea typeface="黑体" panose="02010609060101010101" pitchFamily="2" charset="-122"/>
                </a:rPr>
                <a:t>n-1 ) </a:t>
              </a:r>
              <a:r>
                <a:rPr lang="en-US" altLang="zh-CN" b="1">
                  <a:latin typeface="黑体" panose="02010609060101010101" pitchFamily="2" charset="-122"/>
                  <a:ea typeface="黑体" panose="02010609060101010101" pitchFamily="2" charset="-122"/>
                </a:rPr>
                <a:t>)≤ x ≤ 1-2</a:t>
              </a:r>
              <a:r>
                <a:rPr lang="en-US" altLang="zh-CN" b="1" baseline="30000">
                  <a:latin typeface="黑体" panose="02010609060101010101" pitchFamily="2" charset="-122"/>
                  <a:ea typeface="黑体" panose="02010609060101010101" pitchFamily="2" charset="-122"/>
                </a:rPr>
                <a:t> ﹣( n-1 ) </a:t>
              </a:r>
            </a:p>
            <a:p>
              <a:pPr algn="just"/>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若采用补码运算，由于零的补码唯一，规定用1.0000</a:t>
              </a:r>
              <a:r>
                <a:rPr lang="zh-CN" altLang="en-US" b="1" dirty="0">
                  <a:latin typeface="Times New Roman" panose="02020603050405020304" charset="0"/>
                  <a:ea typeface="黑体" panose="02010609060101010101" pitchFamily="2" charset="-122"/>
                </a:rPr>
                <a:t>……</a:t>
              </a:r>
              <a:r>
                <a:rPr lang="zh-CN" altLang="en-US" b="1" dirty="0">
                  <a:latin typeface="黑体" panose="02010609060101010101" pitchFamily="2" charset="-122"/>
                  <a:ea typeface="黑体" panose="02010609060101010101" pitchFamily="2" charset="-122"/>
                </a:rPr>
                <a:t>00 表示﹣1，所以</a:t>
              </a:r>
              <a:r>
                <a:rPr lang="en-US" altLang="zh-CN" b="1">
                  <a:latin typeface="黑体" panose="02010609060101010101" pitchFamily="2" charset="-122"/>
                  <a:ea typeface="黑体" panose="02010609060101010101" pitchFamily="2" charset="-122"/>
                </a:rPr>
                <a:t>n</a:t>
              </a:r>
              <a:r>
                <a:rPr lang="zh-CN" altLang="en-US" b="1" dirty="0">
                  <a:latin typeface="黑体" panose="02010609060101010101" pitchFamily="2" charset="-122"/>
                  <a:ea typeface="黑体" panose="02010609060101010101" pitchFamily="2" charset="-122"/>
                </a:rPr>
                <a:t>位字长的定点小数所能表示的数值范围为：</a:t>
              </a:r>
              <a:r>
                <a:rPr lang="zh-CN" altLang="en-US" b="1" dirty="0">
                  <a:solidFill>
                    <a:srgbClr val="FF0000"/>
                  </a:solidFill>
                  <a:latin typeface="黑体" panose="02010609060101010101" pitchFamily="2" charset="-122"/>
                  <a:ea typeface="黑体" panose="02010609060101010101" pitchFamily="2" charset="-122"/>
                </a:rPr>
                <a:t>﹣1≤ </a:t>
              </a:r>
              <a:r>
                <a:rPr lang="en-US" altLang="zh-CN" b="1">
                  <a:solidFill>
                    <a:srgbClr val="FF0000"/>
                  </a:solidFill>
                  <a:latin typeface="黑体" panose="02010609060101010101" pitchFamily="2" charset="-122"/>
                  <a:ea typeface="黑体" panose="02010609060101010101" pitchFamily="2" charset="-122"/>
                </a:rPr>
                <a:t>x ≤ 1-2</a:t>
              </a:r>
              <a:r>
                <a:rPr lang="en-US" altLang="zh-CN" b="1" baseline="30000">
                  <a:solidFill>
                    <a:srgbClr val="FF0000"/>
                  </a:solidFill>
                  <a:latin typeface="黑体" panose="02010609060101010101" pitchFamily="2" charset="-122"/>
                  <a:ea typeface="黑体" panose="02010609060101010101" pitchFamily="2" charset="-122"/>
                </a:rPr>
                <a:t> ﹣( n-1 )</a:t>
              </a:r>
              <a:r>
                <a:rPr lang="en-US" altLang="zh-CN" b="1" baseline="30000">
                  <a:latin typeface="黑体" panose="02010609060101010101" pitchFamily="2" charset="-122"/>
                  <a:ea typeface="黑体" panose="02010609060101010101" pitchFamily="2" charset="-122"/>
                </a:rPr>
                <a:t> </a:t>
              </a:r>
              <a:r>
                <a:rPr lang="en-US" altLang="zh-CN" b="1">
                  <a:latin typeface="黑体" panose="02010609060101010101" pitchFamily="2" charset="-122"/>
                  <a:ea typeface="黑体" panose="02010609060101010101" pitchFamily="2" charset="-122"/>
                </a:rPr>
                <a:t> 。</a:t>
              </a:r>
              <a:r>
                <a:rPr lang="en-US" altLang="zh-CN" b="1">
                  <a:latin typeface="Times New Roman" panose="02020603050405020304" charset="0"/>
                  <a:ea typeface="宋体" panose="02010600030101010101" pitchFamily="2" charset="-122"/>
                </a:rPr>
                <a:t> </a:t>
              </a:r>
            </a:p>
            <a:p>
              <a:pPr algn="just"/>
              <a:endParaRPr lang="zh-CN" altLang="en-US" b="1">
                <a:latin typeface="Times New Roman" panose="02020603050405020304" charset="0"/>
                <a:ea typeface="宋体" panose="02010600030101010101" pitchFamily="2" charset="-122"/>
              </a:endParaRPr>
            </a:p>
            <a:p>
              <a:pPr algn="l"/>
              <a:endParaRPr lang="zh-CN" altLang="en-US" b="1">
                <a:latin typeface="Times New Roman" panose="02020603050405020304" charset="0"/>
                <a:ea typeface="宋体" panose="02010600030101010101" pitchFamily="2" charset="-122"/>
              </a:endParaRPr>
            </a:p>
            <a:p>
              <a:pPr algn="l"/>
              <a:r>
                <a:rPr lang="zh-CN" altLang="en-US" b="1">
                  <a:latin typeface="Times New Roman" panose="02020603050405020304" charset="0"/>
                  <a:ea typeface="宋体" panose="02010600030101010101" pitchFamily="2" charset="-122"/>
                </a:rPr>
                <a:t> </a:t>
              </a:r>
              <a:r>
                <a:rPr lang="zh-CN" altLang="en-US">
                  <a:latin typeface="Wingdings" panose="05000000000000000000" pitchFamily="2" charset="2"/>
                  <a:ea typeface="楷体_GB2312" pitchFamily="49" charset="-122"/>
                </a:rPr>
                <a:t>　</a:t>
              </a:r>
            </a:p>
          </p:txBody>
        </p:sp>
        <p:sp>
          <p:nvSpPr>
            <p:cNvPr id="723971" name="左大括号 723970"/>
            <p:cNvSpPr/>
            <p:nvPr/>
          </p:nvSpPr>
          <p:spPr>
            <a:xfrm rot="-5400000">
              <a:off x="2232" y="2424"/>
              <a:ext cx="96" cy="912"/>
            </a:xfrm>
            <a:prstGeom prst="leftBrace">
              <a:avLst>
                <a:gd name="adj1" fmla="val 79166"/>
                <a:gd name="adj2" fmla="val 50000"/>
              </a:avLst>
            </a:prstGeom>
            <a:noFill/>
            <a:ln w="22225" cap="sq" cmpd="sng">
              <a:solidFill>
                <a:schemeClr val="tx1"/>
              </a:solidFill>
              <a:prstDash val="solid"/>
              <a:headEnd type="none" w="med" len="med"/>
              <a:tailEnd type="none" w="med" len="med"/>
            </a:ln>
          </p:spPr>
          <p:txBody>
            <a:bodyPr/>
            <a:lstStyle/>
            <a:p>
              <a:endParaRPr lang="zh-CN" altLang="en-US"/>
            </a:p>
          </p:txBody>
        </p:sp>
        <p:sp>
          <p:nvSpPr>
            <p:cNvPr id="723972" name="左大括号 723971"/>
            <p:cNvSpPr/>
            <p:nvPr/>
          </p:nvSpPr>
          <p:spPr>
            <a:xfrm rot="-5400000">
              <a:off x="3768" y="2424"/>
              <a:ext cx="96" cy="912"/>
            </a:xfrm>
            <a:prstGeom prst="leftBrace">
              <a:avLst>
                <a:gd name="adj1" fmla="val 79166"/>
                <a:gd name="adj2" fmla="val 50000"/>
              </a:avLst>
            </a:prstGeom>
            <a:noFill/>
            <a:ln w="22225" cap="sq" cmpd="sng">
              <a:solidFill>
                <a:schemeClr val="tx1"/>
              </a:solidFill>
              <a:prstDash val="solid"/>
              <a:headEnd type="none" w="med" len="med"/>
              <a:tailEnd type="none" w="med" len="med"/>
            </a:ln>
          </p:spPr>
          <p:txBody>
            <a:bodyPr/>
            <a:lstStyle/>
            <a:p>
              <a:endParaRPr lang="zh-CN" altLang="en-US"/>
            </a:p>
          </p:txBody>
        </p:sp>
      </p:grpSp>
    </p:spTree>
  </p:cSld>
  <p:clrMapOvr>
    <a:masterClrMapping/>
  </p:clrMapOvr>
  <p:transition spd="med">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5008" name="组合 725007"/>
          <p:cNvGrpSpPr/>
          <p:nvPr/>
        </p:nvGrpSpPr>
        <p:grpSpPr>
          <a:xfrm>
            <a:off x="1219200" y="381000"/>
            <a:ext cx="7467600" cy="10639425"/>
            <a:chOff x="864" y="144"/>
            <a:chExt cx="4704" cy="6702"/>
          </a:xfrm>
        </p:grpSpPr>
        <p:sp>
          <p:nvSpPr>
            <p:cNvPr id="724995" name="矩形 724994"/>
            <p:cNvSpPr/>
            <p:nvPr/>
          </p:nvSpPr>
          <p:spPr>
            <a:xfrm>
              <a:off x="864" y="144"/>
              <a:ext cx="4704" cy="6702"/>
            </a:xfrm>
            <a:prstGeom prst="rect">
              <a:avLst/>
            </a:prstGeom>
            <a:noFill/>
            <a:ln w="9525">
              <a:noFill/>
            </a:ln>
          </p:spPr>
          <p:txBody>
            <a:bodyPr tIns="25392" bIns="25392">
              <a:spAutoFit/>
            </a:bodyPr>
            <a:lstStyle/>
            <a:p>
              <a:pPr algn="just"/>
              <a:r>
                <a:rPr lang="zh-CN" altLang="en-US" b="1" dirty="0">
                  <a:latin typeface="Times New Roman" panose="02020603050405020304" charset="0"/>
                  <a:ea typeface="宋体" panose="02010600030101010101" pitchFamily="2" charset="-122"/>
                </a:rPr>
                <a:t> </a:t>
              </a:r>
              <a:r>
                <a:rPr lang="zh-CN" altLang="en-US" b="1" dirty="0">
                  <a:solidFill>
                    <a:srgbClr val="3333CC"/>
                  </a:solidFill>
                  <a:latin typeface="黑体" panose="02010609060101010101" pitchFamily="2" charset="-122"/>
                  <a:ea typeface="黑体" panose="02010609060101010101" pitchFamily="2" charset="-122"/>
                </a:rPr>
                <a:t>（2）定点整数</a:t>
              </a:r>
            </a:p>
            <a:p>
              <a:pPr algn="just"/>
              <a:r>
                <a:rPr lang="zh-CN" altLang="en-US" b="1" dirty="0">
                  <a:latin typeface="黑体" panose="02010609060101010101" pitchFamily="2" charset="-122"/>
                  <a:ea typeface="黑体" panose="02010609060101010101" pitchFamily="2" charset="-122"/>
                </a:rPr>
                <a:t>　  定点整数是指小数点隐含固定在整个数值的最右端，符号位右边所有的位数表示的是一个纯整数。记作：</a:t>
              </a:r>
              <a:r>
                <a:rPr lang="en-US" altLang="zh-CN" b="1">
                  <a:latin typeface="黑体" panose="02010609060101010101" pitchFamily="2" charset="-122"/>
                  <a:ea typeface="黑体" panose="02010609060101010101" pitchFamily="2" charset="-122"/>
                </a:rPr>
                <a:t>X </a:t>
              </a:r>
              <a:r>
                <a:rPr lang="en-US" altLang="zh-CN" b="1" baseline="-30000">
                  <a:latin typeface="黑体" panose="02010609060101010101" pitchFamily="2" charset="-122"/>
                  <a:ea typeface="黑体" panose="02010609060101010101" pitchFamily="2" charset="-122"/>
                </a:rPr>
                <a:t>n</a:t>
              </a:r>
              <a:r>
                <a:rPr lang="en-US" altLang="zh-CN" b="1">
                  <a:latin typeface="黑体" panose="02010609060101010101" pitchFamily="2" charset="-122"/>
                  <a:ea typeface="黑体" panose="02010609060101010101" pitchFamily="2" charset="-122"/>
                </a:rPr>
                <a:t> X</a:t>
              </a:r>
              <a:r>
                <a:rPr lang="en-US" altLang="zh-CN" b="1" baseline="-30000">
                  <a:latin typeface="黑体" panose="02010609060101010101" pitchFamily="2" charset="-122"/>
                  <a:ea typeface="黑体" panose="02010609060101010101" pitchFamily="2" charset="-122"/>
                </a:rPr>
                <a:t> n -1</a:t>
              </a:r>
              <a:r>
                <a:rPr lang="en-US" altLang="zh-CN" b="1">
                  <a:latin typeface="黑体" panose="02010609060101010101" pitchFamily="2" charset="-122"/>
                  <a:ea typeface="黑体" panose="02010609060101010101" pitchFamily="2" charset="-122"/>
                </a:rPr>
                <a:t> X </a:t>
              </a:r>
              <a:r>
                <a:rPr lang="en-US" altLang="zh-CN" b="1" baseline="-30000">
                  <a:latin typeface="黑体" panose="02010609060101010101" pitchFamily="2" charset="-122"/>
                  <a:ea typeface="黑体" panose="02010609060101010101" pitchFamily="2" charset="-122"/>
                </a:rPr>
                <a:t>n - 2 </a:t>
              </a:r>
              <a:r>
                <a:rPr lang="en-US" altLang="zh-CN" b="1">
                  <a:latin typeface="Times New Roman" panose="02020603050405020304" charset="0"/>
                  <a:ea typeface="黑体" panose="02010609060101010101" pitchFamily="2" charset="-122"/>
                </a:rPr>
                <a:t>……</a:t>
              </a:r>
              <a:r>
                <a:rPr lang="en-US" altLang="zh-CN" b="1">
                  <a:latin typeface="黑体" panose="02010609060101010101" pitchFamily="2" charset="-122"/>
                  <a:ea typeface="黑体" panose="02010609060101010101" pitchFamily="2" charset="-122"/>
                </a:rPr>
                <a:t>X</a:t>
              </a:r>
              <a:r>
                <a:rPr lang="en-US" altLang="zh-CN" b="1" baseline="-30000">
                  <a:latin typeface="黑体" panose="02010609060101010101" pitchFamily="2" charset="-122"/>
                  <a:ea typeface="黑体" panose="02010609060101010101" pitchFamily="2" charset="-122"/>
                </a:rPr>
                <a:t> 1 </a:t>
              </a:r>
              <a:r>
                <a:rPr lang="en-US" altLang="zh-CN" b="1">
                  <a:latin typeface="黑体" panose="02010609060101010101" pitchFamily="2" charset="-122"/>
                  <a:ea typeface="黑体" panose="02010609060101010101" pitchFamily="2" charset="-122"/>
                </a:rPr>
                <a:t>X</a:t>
              </a:r>
              <a:r>
                <a:rPr lang="en-US" altLang="zh-CN" b="1" baseline="-30000">
                  <a:latin typeface="黑体" panose="02010609060101010101" pitchFamily="2" charset="-122"/>
                  <a:ea typeface="黑体" panose="02010609060101010101" pitchFamily="2" charset="-122"/>
                </a:rPr>
                <a:t> 0 </a:t>
              </a:r>
              <a:r>
                <a:rPr lang="en-US" altLang="zh-CN"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定点整数在计算机中表示的格式如下：</a:t>
              </a:r>
              <a:r>
                <a:rPr lang="zh-CN" altLang="en-US" b="1" dirty="0">
                  <a:latin typeface="Times New Roman" panose="02020603050405020304" charset="0"/>
                  <a:ea typeface="宋体" panose="02010600030101010101" pitchFamily="2" charset="-122"/>
                </a:rPr>
                <a:t> </a:t>
              </a:r>
            </a:p>
            <a:p>
              <a:pPr algn="just"/>
              <a:r>
                <a:rPr lang="en-US" altLang="zh-CN" b="1" dirty="0">
                  <a:latin typeface="Times New Roman" panose="02020603050405020304" charset="0"/>
                  <a:ea typeface="宋体" panose="02010600030101010101" pitchFamily="2" charset="-122"/>
                </a:rPr>
                <a:t> </a:t>
              </a:r>
            </a:p>
            <a:p>
              <a:pPr algn="just"/>
              <a:endParaRPr lang="en-US" altLang="zh-CN" b="1" dirty="0">
                <a:latin typeface="Times New Roman" panose="02020603050405020304" charset="0"/>
                <a:ea typeface="宋体" panose="02010600030101010101" pitchFamily="2" charset="-122"/>
              </a:endParaRPr>
            </a:p>
            <a:p>
              <a:pPr algn="just"/>
              <a:r>
                <a:rPr lang="en-US" altLang="zh-CN" b="1" dirty="0">
                  <a:latin typeface="Times New Roman" panose="02020603050405020304" charset="0"/>
                  <a:ea typeface="宋体" panose="02010600030101010101" pitchFamily="2" charset="-122"/>
                </a:rPr>
                <a:t> </a:t>
              </a:r>
            </a:p>
            <a:p>
              <a:pPr algn="just"/>
              <a:r>
                <a:rPr lang="en-US" altLang="zh-CN"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数值位</a:t>
              </a:r>
            </a:p>
            <a:p>
              <a:pPr algn="just"/>
              <a:r>
                <a:rPr lang="zh-CN" altLang="en-US" b="1" dirty="0">
                  <a:latin typeface="黑体" panose="02010609060101010101" pitchFamily="2" charset="-122"/>
                  <a:ea typeface="黑体" panose="02010609060101010101" pitchFamily="2" charset="-122"/>
                </a:rPr>
                <a:t>       符号位                    隐含小数点位置</a:t>
              </a:r>
            </a:p>
            <a:p>
              <a:pPr algn="just"/>
              <a:r>
                <a:rPr lang="zh-CN" altLang="en-US" b="1" dirty="0">
                  <a:latin typeface="Times New Roman" panose="02020603050405020304" charset="0"/>
                  <a:ea typeface="宋体" panose="02010600030101010101" pitchFamily="2" charset="-122"/>
                </a:rPr>
                <a:t>      </a:t>
              </a:r>
            </a:p>
            <a:p>
              <a:pPr algn="just"/>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在定点整数表示中，机器中运算的数都是绝对值大于1的整数，并且都是绝对值在一定范围内的整数,，对于绝对值超出该范围或参与运算的数是小数，我们就不能直接使用定点整数格式表示，需要根据实际情况适当地选取一个“比例因子”进行调整。</a:t>
              </a:r>
            </a:p>
            <a:p>
              <a:pPr algn="just"/>
              <a:endParaRPr lang="zh-CN" altLang="en-US" b="1" dirty="0">
                <a:latin typeface="黑体" panose="02010609060101010101" pitchFamily="2" charset="-122"/>
                <a:ea typeface="黑体" panose="02010609060101010101" pitchFamily="2" charset="-122"/>
              </a:endParaRPr>
            </a:p>
            <a:p>
              <a:pPr algn="just"/>
              <a:r>
                <a:rPr lang="zh-CN" altLang="en-US" b="1" dirty="0">
                  <a:latin typeface="Times New Roman" panose="02020603050405020304" charset="0"/>
                  <a:ea typeface="宋体" panose="02010600030101010101" pitchFamily="2" charset="-122"/>
                </a:rPr>
                <a:t>    </a:t>
              </a:r>
            </a:p>
            <a:p>
              <a:pPr algn="just"/>
              <a:r>
                <a:rPr lang="zh-CN" altLang="en-US" b="1" dirty="0">
                  <a:latin typeface="Times New Roman" panose="02020603050405020304" charset="0"/>
                  <a:ea typeface="宋体" panose="02010600030101010101" pitchFamily="2" charset="-122"/>
                </a:rPr>
                <a:t> </a:t>
              </a:r>
            </a:p>
            <a:p>
              <a:pPr algn="just"/>
              <a:r>
                <a:rPr lang="zh-CN" altLang="en-US" b="1" dirty="0">
                  <a:latin typeface="Times New Roman" panose="02020603050405020304" charset="0"/>
                  <a:ea typeface="宋体" panose="02010600030101010101" pitchFamily="2" charset="-122"/>
                </a:rPr>
                <a:t> </a:t>
              </a:r>
            </a:p>
            <a:p>
              <a:pPr algn="just"/>
              <a:r>
                <a:rPr lang="zh-CN" altLang="en-US" b="1" dirty="0">
                  <a:latin typeface="Times New Roman" panose="02020603050405020304" charset="0"/>
                  <a:ea typeface="宋体" panose="02010600030101010101" pitchFamily="2" charset="-122"/>
                </a:rPr>
                <a:t> </a:t>
              </a:r>
            </a:p>
            <a:p>
              <a:pPr algn="just"/>
              <a:r>
                <a:rPr lang="zh-CN" altLang="en-US" b="1" dirty="0">
                  <a:latin typeface="Times New Roman" panose="02020603050405020304" charset="0"/>
                  <a:ea typeface="宋体" panose="02010600030101010101" pitchFamily="2" charset="-122"/>
                </a:rPr>
                <a:t> </a:t>
              </a:r>
            </a:p>
            <a:p>
              <a:pPr algn="just"/>
              <a:r>
                <a:rPr lang="zh-CN" altLang="en-US" b="1" dirty="0">
                  <a:latin typeface="Times New Roman" panose="02020603050405020304" charset="0"/>
                  <a:ea typeface="宋体" panose="02010600030101010101" pitchFamily="2" charset="-122"/>
                </a:rPr>
                <a:t> </a:t>
              </a:r>
            </a:p>
            <a:p>
              <a:pPr algn="just"/>
              <a:br>
                <a:rPr lang="zh-CN" altLang="en-US" b="1" dirty="0">
                  <a:latin typeface="Times New Roman" panose="02020603050405020304" charset="0"/>
                  <a:ea typeface="宋体" panose="02010600030101010101" pitchFamily="2" charset="-122"/>
                </a:rPr>
              </a:br>
              <a:r>
                <a:rPr lang="zh-CN" altLang="en-US" b="1" dirty="0">
                  <a:latin typeface="Times New Roman" panose="02020603050405020304" charset="0"/>
                  <a:ea typeface="宋体" panose="02010600030101010101" pitchFamily="2" charset="-122"/>
                </a:rPr>
                <a:t>                   </a:t>
              </a:r>
            </a:p>
            <a:p>
              <a:pPr algn="just"/>
              <a:r>
                <a:rPr lang="zh-CN" altLang="en-US" b="1" dirty="0">
                  <a:latin typeface="Times New Roman" panose="02020603050405020304" charset="0"/>
                  <a:ea typeface="宋体" panose="02010600030101010101" pitchFamily="2" charset="-122"/>
                </a:rPr>
                <a:t>                                    </a:t>
              </a:r>
            </a:p>
            <a:p>
              <a:pPr algn="just"/>
              <a:r>
                <a:rPr lang="zh-CN" altLang="en-US" b="1" dirty="0">
                  <a:latin typeface="Times New Roman" panose="02020603050405020304" charset="0"/>
                  <a:ea typeface="宋体" panose="02010600030101010101" pitchFamily="2" charset="-122"/>
                </a:rPr>
                <a:t> </a:t>
              </a:r>
            </a:p>
            <a:p>
              <a:pPr algn="just"/>
              <a:r>
                <a:rPr lang="zh-CN" altLang="en-US" b="1" dirty="0">
                  <a:latin typeface="宋体" panose="02010600030101010101" pitchFamily="2" charset="-122"/>
                  <a:ea typeface="宋体" panose="02010600030101010101" pitchFamily="2" charset="-122"/>
                </a:rPr>
                <a:t>需要指出的是，这里的小数点是假想的，并不是机器中真有一个表示小数点的设备。</a:t>
              </a:r>
              <a:r>
                <a:rPr lang="zh-CN" altLang="en-US" b="1" dirty="0">
                  <a:latin typeface="Times New Roman" panose="02020603050405020304" charset="0"/>
                  <a:ea typeface="宋体" panose="02010600030101010101" pitchFamily="2" charset="-122"/>
                </a:rPr>
                <a:t> </a:t>
              </a:r>
            </a:p>
          </p:txBody>
        </p:sp>
        <p:grpSp>
          <p:nvGrpSpPr>
            <p:cNvPr id="724997" name="组合 724996"/>
            <p:cNvGrpSpPr/>
            <p:nvPr/>
          </p:nvGrpSpPr>
          <p:grpSpPr>
            <a:xfrm>
              <a:off x="1632" y="1488"/>
              <a:ext cx="2880" cy="395"/>
              <a:chOff x="1584" y="2112"/>
              <a:chExt cx="2880" cy="384"/>
            </a:xfrm>
          </p:grpSpPr>
          <p:sp>
            <p:nvSpPr>
              <p:cNvPr id="724998" name="矩形 724997"/>
              <p:cNvSpPr/>
              <p:nvPr/>
            </p:nvSpPr>
            <p:spPr>
              <a:xfrm>
                <a:off x="1584" y="2112"/>
                <a:ext cx="2880" cy="384"/>
              </a:xfrm>
              <a:prstGeom prst="rect">
                <a:avLst/>
              </a:prstGeom>
              <a:solidFill>
                <a:srgbClr val="FF9900"/>
              </a:solidFill>
              <a:ln w="12700" cap="sq" cmpd="sng">
                <a:solidFill>
                  <a:schemeClr val="tx1"/>
                </a:solidFill>
                <a:prstDash val="solid"/>
                <a:miter/>
                <a:headEnd type="none" w="med" len="med"/>
                <a:tailEnd type="none" w="med" len="med"/>
              </a:ln>
            </p:spPr>
            <p:txBody>
              <a:bodyPr wrap="none" anchor="ctr"/>
              <a:lstStyle/>
              <a:p>
                <a:pPr algn="l"/>
                <a:r>
                  <a:rPr lang="zh-CN" altLang="en-US">
                    <a:latin typeface="Times New Roman" panose="02020603050405020304" charset="0"/>
                    <a:ea typeface="宋体" panose="02010600030101010101" pitchFamily="2" charset="-122"/>
                  </a:rPr>
                  <a:t> </a:t>
                </a:r>
                <a:r>
                  <a:rPr lang="en-US" altLang="zh-CN" b="1" err="1">
                    <a:latin typeface="Times New Roman" panose="02020603050405020304" charset="0"/>
                    <a:ea typeface="宋体" panose="02010600030101010101" pitchFamily="2" charset="-122"/>
                  </a:rPr>
                  <a:t>X</a:t>
                </a:r>
                <a:r>
                  <a:rPr lang="en-US" altLang="zh-CN" b="1" baseline="-25000" err="1">
                    <a:latin typeface="Times New Roman" panose="02020603050405020304" charset="0"/>
                    <a:ea typeface="宋体" panose="02010600030101010101" pitchFamily="2" charset="-122"/>
                  </a:rPr>
                  <a:t>n       </a:t>
                </a:r>
                <a:r>
                  <a:rPr lang="en-US" altLang="zh-CN" b="1" err="1">
                    <a:latin typeface="Times New Roman" panose="02020603050405020304" charset="0"/>
                    <a:ea typeface="宋体" panose="02010600030101010101" pitchFamily="2" charset="-122"/>
                  </a:rPr>
                  <a:t>X</a:t>
                </a:r>
                <a:r>
                  <a:rPr lang="en-US" altLang="zh-CN" b="1" baseline="-25000" err="1">
                    <a:latin typeface="Times New Roman" panose="02020603050405020304" charset="0"/>
                    <a:ea typeface="宋体" panose="02010600030101010101" pitchFamily="2" charset="-122"/>
                  </a:rPr>
                  <a:t>n</a:t>
                </a:r>
                <a:r>
                  <a:rPr lang="en-US" altLang="zh-CN" b="1" baseline="-25000">
                    <a:latin typeface="Times New Roman" panose="02020603050405020304" charset="0"/>
                    <a:ea typeface="宋体" panose="02010600030101010101" pitchFamily="2" charset="-122"/>
                  </a:rPr>
                  <a:t>-1    </a:t>
                </a:r>
                <a:r>
                  <a:rPr lang="en-US" altLang="zh-CN" b="1" err="1">
                    <a:latin typeface="Times New Roman" panose="02020603050405020304" charset="0"/>
                    <a:ea typeface="宋体" panose="02010600030101010101" pitchFamily="2" charset="-122"/>
                  </a:rPr>
                  <a:t>X</a:t>
                </a:r>
                <a:r>
                  <a:rPr lang="en-US" altLang="zh-CN" b="1" baseline="-25000" err="1">
                    <a:latin typeface="Times New Roman" panose="02020603050405020304" charset="0"/>
                    <a:ea typeface="宋体" panose="02010600030101010101" pitchFamily="2" charset="-122"/>
                  </a:rPr>
                  <a:t>n</a:t>
                </a:r>
                <a:r>
                  <a:rPr lang="en-US" altLang="zh-CN" b="1" baseline="-25000">
                    <a:latin typeface="Times New Roman" panose="02020603050405020304" charset="0"/>
                    <a:ea typeface="宋体" panose="02010600030101010101" pitchFamily="2" charset="-122"/>
                  </a:rPr>
                  <a:t>-2               </a:t>
                </a:r>
                <a:r>
                  <a:rPr lang="en-US" altLang="zh-CN" b="1" baseline="-25000">
                    <a:latin typeface="Times New Roman" panose="02020603050405020304" charset="0"/>
                    <a:ea typeface="Times New Roman" panose="02020603050405020304" charset="0"/>
                  </a:rPr>
                  <a:t>······</a:t>
                </a:r>
                <a:r>
                  <a:rPr lang="en-US" altLang="zh-CN" b="1" baseline="-25000">
                    <a:latin typeface="Times New Roman" panose="02020603050405020304" charset="0"/>
                    <a:ea typeface="宋体" panose="02010600030101010101" pitchFamily="2" charset="-122"/>
                    <a:cs typeface="Times New Roman" panose="02020603050405020304" charset="0"/>
                  </a:rPr>
                  <a:t>                  </a:t>
                </a:r>
                <a:r>
                  <a:rPr lang="en-US" altLang="zh-CN" b="1">
                    <a:latin typeface="Times New Roman" panose="02020603050405020304" charset="0"/>
                    <a:ea typeface="宋体" panose="02010600030101010101" pitchFamily="2" charset="-122"/>
                  </a:rPr>
                  <a:t>X</a:t>
                </a:r>
                <a:r>
                  <a:rPr lang="en-US" altLang="zh-CN" b="1" baseline="-25000">
                    <a:latin typeface="Times New Roman" panose="02020603050405020304" charset="0"/>
                    <a:ea typeface="宋体" panose="02010600030101010101" pitchFamily="2" charset="-122"/>
                  </a:rPr>
                  <a:t>0</a:t>
                </a:r>
                <a:r>
                  <a:rPr lang="en-US" altLang="zh-CN" b="1" baseline="-25000">
                    <a:latin typeface="Times New Roman" panose="02020603050405020304" charset="0"/>
                    <a:ea typeface="宋体" panose="02010600030101010101" pitchFamily="2" charset="-122"/>
                    <a:cs typeface="Times New Roman" panose="02020603050405020304" charset="0"/>
                  </a:rPr>
                  <a:t> </a:t>
                </a:r>
                <a:endParaRPr lang="en-US" altLang="zh-CN" b="1" baseline="-25000">
                  <a:latin typeface="Times New Roman" panose="02020603050405020304" charset="0"/>
                  <a:ea typeface="Times New Roman" panose="02020603050405020304" charset="0"/>
                </a:endParaRPr>
              </a:p>
            </p:txBody>
          </p:sp>
          <p:grpSp>
            <p:nvGrpSpPr>
              <p:cNvPr id="724999" name="组合 724998"/>
              <p:cNvGrpSpPr/>
              <p:nvPr/>
            </p:nvGrpSpPr>
            <p:grpSpPr>
              <a:xfrm>
                <a:off x="2016" y="2112"/>
                <a:ext cx="1968" cy="384"/>
                <a:chOff x="2016" y="2400"/>
                <a:chExt cx="1968" cy="384"/>
              </a:xfrm>
            </p:grpSpPr>
            <p:sp>
              <p:nvSpPr>
                <p:cNvPr id="725000" name="直接连接符 724999"/>
                <p:cNvSpPr/>
                <p:nvPr/>
              </p:nvSpPr>
              <p:spPr>
                <a:xfrm>
                  <a:off x="2016" y="2400"/>
                  <a:ext cx="0" cy="384"/>
                </a:xfrm>
                <a:prstGeom prst="line">
                  <a:avLst/>
                </a:prstGeom>
                <a:ln w="12700" cap="sq" cmpd="sng">
                  <a:solidFill>
                    <a:schemeClr val="tx1"/>
                  </a:solidFill>
                  <a:prstDash val="solid"/>
                  <a:headEnd type="none" w="med" len="med"/>
                  <a:tailEnd type="none" w="med" len="med"/>
                </a:ln>
              </p:spPr>
            </p:sp>
            <p:sp>
              <p:nvSpPr>
                <p:cNvPr id="725001" name="直接连接符 725000"/>
                <p:cNvSpPr/>
                <p:nvPr/>
              </p:nvSpPr>
              <p:spPr>
                <a:xfrm>
                  <a:off x="2448" y="2400"/>
                  <a:ext cx="0" cy="384"/>
                </a:xfrm>
                <a:prstGeom prst="line">
                  <a:avLst/>
                </a:prstGeom>
                <a:ln w="12700" cap="sq" cmpd="sng">
                  <a:solidFill>
                    <a:schemeClr val="tx1"/>
                  </a:solidFill>
                  <a:prstDash val="solid"/>
                  <a:headEnd type="none" w="med" len="med"/>
                  <a:tailEnd type="none" w="med" len="med"/>
                </a:ln>
              </p:spPr>
            </p:sp>
            <p:sp>
              <p:nvSpPr>
                <p:cNvPr id="725002" name="直接连接符 725001"/>
                <p:cNvSpPr/>
                <p:nvPr/>
              </p:nvSpPr>
              <p:spPr>
                <a:xfrm>
                  <a:off x="2880" y="2400"/>
                  <a:ext cx="0" cy="384"/>
                </a:xfrm>
                <a:prstGeom prst="line">
                  <a:avLst/>
                </a:prstGeom>
                <a:ln w="12700" cap="sq" cmpd="sng">
                  <a:solidFill>
                    <a:schemeClr val="tx1"/>
                  </a:solidFill>
                  <a:prstDash val="solid"/>
                  <a:headEnd type="none" w="med" len="med"/>
                  <a:tailEnd type="none" w="med" len="med"/>
                </a:ln>
              </p:spPr>
            </p:sp>
            <p:sp>
              <p:nvSpPr>
                <p:cNvPr id="725003" name="直接连接符 725002"/>
                <p:cNvSpPr/>
                <p:nvPr/>
              </p:nvSpPr>
              <p:spPr>
                <a:xfrm>
                  <a:off x="3984" y="2400"/>
                  <a:ext cx="0" cy="384"/>
                </a:xfrm>
                <a:prstGeom prst="line">
                  <a:avLst/>
                </a:prstGeom>
                <a:ln w="12700" cap="sq" cmpd="sng">
                  <a:solidFill>
                    <a:schemeClr val="tx1"/>
                  </a:solidFill>
                  <a:prstDash val="solid"/>
                  <a:headEnd type="none" w="med" len="med"/>
                  <a:tailEnd type="none" w="med" len="med"/>
                </a:ln>
              </p:spPr>
            </p:sp>
          </p:grpSp>
        </p:grpSp>
        <p:sp>
          <p:nvSpPr>
            <p:cNvPr id="725004" name="直接连接符 725003"/>
            <p:cNvSpPr/>
            <p:nvPr/>
          </p:nvSpPr>
          <p:spPr>
            <a:xfrm flipV="1">
              <a:off x="1824" y="1872"/>
              <a:ext cx="0" cy="373"/>
            </a:xfrm>
            <a:prstGeom prst="line">
              <a:avLst/>
            </a:prstGeom>
            <a:ln w="19050" cap="sq" cmpd="sng">
              <a:solidFill>
                <a:schemeClr val="tx1"/>
              </a:solidFill>
              <a:prstDash val="solid"/>
              <a:headEnd type="none" w="med" len="med"/>
              <a:tailEnd type="triangle" w="med" len="med"/>
            </a:ln>
          </p:spPr>
        </p:sp>
        <p:sp>
          <p:nvSpPr>
            <p:cNvPr id="725005" name="直接连接符 725004"/>
            <p:cNvSpPr/>
            <p:nvPr/>
          </p:nvSpPr>
          <p:spPr>
            <a:xfrm flipV="1">
              <a:off x="4512" y="1872"/>
              <a:ext cx="0" cy="432"/>
            </a:xfrm>
            <a:prstGeom prst="line">
              <a:avLst/>
            </a:prstGeom>
            <a:ln w="19050" cap="sq" cmpd="sng">
              <a:solidFill>
                <a:schemeClr val="tx1"/>
              </a:solidFill>
              <a:prstDash val="solid"/>
              <a:headEnd type="none" w="med" len="med"/>
              <a:tailEnd type="triangle" w="med" len="med"/>
            </a:ln>
          </p:spPr>
        </p:sp>
        <p:sp>
          <p:nvSpPr>
            <p:cNvPr id="725007" name="左大括号 725006"/>
            <p:cNvSpPr/>
            <p:nvPr/>
          </p:nvSpPr>
          <p:spPr>
            <a:xfrm rot="-5389276">
              <a:off x="3238" y="757"/>
              <a:ext cx="148" cy="2400"/>
            </a:xfrm>
            <a:prstGeom prst="leftBrace">
              <a:avLst>
                <a:gd name="adj1" fmla="val 135135"/>
                <a:gd name="adj2" fmla="val 50000"/>
              </a:avLst>
            </a:prstGeom>
            <a:noFill/>
            <a:ln w="19050" cap="sq" cmpd="sng">
              <a:solidFill>
                <a:schemeClr val="tx1"/>
              </a:solidFill>
              <a:prstDash val="solid"/>
              <a:headEnd type="none" w="med" len="med"/>
              <a:tailEnd type="none" w="med" len="med"/>
            </a:ln>
          </p:spPr>
          <p:txBody>
            <a:bodyPr/>
            <a:lstStyle/>
            <a:p>
              <a:endParaRPr lang="zh-CN" altLang="en-US"/>
            </a:p>
          </p:txBody>
        </p:sp>
      </p:grpSp>
    </p:spTree>
  </p:cSld>
  <p:clrMapOvr>
    <a:masterClrMapping/>
  </p:clrMapOvr>
  <p:transition spd="med">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矩形 726017"/>
          <p:cNvSpPr/>
          <p:nvPr/>
        </p:nvSpPr>
        <p:spPr>
          <a:xfrm>
            <a:off x="1219200" y="685800"/>
            <a:ext cx="7467600" cy="5162550"/>
          </a:xfrm>
          <a:prstGeom prst="rect">
            <a:avLst/>
          </a:prstGeom>
          <a:noFill/>
          <a:ln w="9525">
            <a:noFill/>
          </a:ln>
        </p:spPr>
        <p:txBody>
          <a:bodyPr tIns="25392" bIns="25392">
            <a:spAutoFit/>
          </a:bodyPr>
          <a:lstStyle/>
          <a:p>
            <a:pPr algn="l"/>
            <a:r>
              <a:rPr lang="zh-CN" altLang="en-US" b="1" dirty="0">
                <a:latin typeface="Times New Roman" panose="02020603050405020304" charset="0"/>
                <a:ea typeface="宋体" panose="02010600030101010101" pitchFamily="2" charset="-122"/>
              </a:rPr>
              <a:t>        </a:t>
            </a:r>
            <a:r>
              <a:rPr lang="en-US" altLang="zh-CN" b="1">
                <a:latin typeface="黑体" panose="02010609060101010101" pitchFamily="2" charset="-122"/>
                <a:ea typeface="黑体" panose="02010609060101010101" pitchFamily="2" charset="-122"/>
              </a:rPr>
              <a:t>n</a:t>
            </a:r>
            <a:r>
              <a:rPr lang="zh-CN" altLang="en-US" b="1" dirty="0">
                <a:latin typeface="黑体" panose="02010609060101010101" pitchFamily="2" charset="-122"/>
                <a:ea typeface="黑体" panose="02010609060101010101" pitchFamily="2" charset="-122"/>
              </a:rPr>
              <a:t>位字长（其是一位是符号位）的定点整数（补码）所能表示的数值范围为：</a:t>
            </a:r>
          </a:p>
          <a:p>
            <a:pPr algn="just"/>
            <a:r>
              <a:rPr lang="zh-CN" altLang="en-US" b="1" dirty="0">
                <a:latin typeface="黑体" panose="02010609060101010101" pitchFamily="2" charset="-122"/>
                <a:ea typeface="黑体" panose="02010609060101010101" pitchFamily="2" charset="-122"/>
              </a:rPr>
              <a:t>               ﹣2</a:t>
            </a:r>
            <a:r>
              <a:rPr lang="zh-CN" altLang="en-US" b="1" baseline="30000" dirty="0">
                <a:latin typeface="黑体" panose="02010609060101010101" pitchFamily="2" charset="-122"/>
                <a:ea typeface="黑体" panose="02010609060101010101" pitchFamily="2" charset="-122"/>
              </a:rPr>
              <a:t> </a:t>
            </a:r>
            <a:r>
              <a:rPr lang="en-US" altLang="zh-CN" b="1" baseline="30000">
                <a:latin typeface="黑体" panose="02010609060101010101" pitchFamily="2" charset="-122"/>
                <a:ea typeface="黑体" panose="02010609060101010101" pitchFamily="2" charset="-122"/>
              </a:rPr>
              <a:t>n-1</a:t>
            </a:r>
            <a:r>
              <a:rPr lang="en-US" altLang="zh-CN" b="1">
                <a:latin typeface="黑体" panose="02010609060101010101" pitchFamily="2" charset="-122"/>
                <a:ea typeface="黑体" panose="02010609060101010101" pitchFamily="2" charset="-122"/>
              </a:rPr>
              <a:t> ≤ X ≤ 2</a:t>
            </a:r>
            <a:r>
              <a:rPr lang="en-US" altLang="zh-CN" b="1" baseline="30000">
                <a:latin typeface="黑体" panose="02010609060101010101" pitchFamily="2" charset="-122"/>
                <a:ea typeface="黑体" panose="02010609060101010101" pitchFamily="2" charset="-122"/>
              </a:rPr>
              <a:t> n-1</a:t>
            </a:r>
            <a:r>
              <a:rPr lang="en-US" altLang="zh-CN" b="1">
                <a:latin typeface="黑体" panose="02010609060101010101" pitchFamily="2" charset="-122"/>
                <a:ea typeface="黑体" panose="02010609060101010101" pitchFamily="2" charset="-122"/>
              </a:rPr>
              <a:t>﹣1</a:t>
            </a:r>
          </a:p>
          <a:p>
            <a:pPr algn="just"/>
            <a:endParaRPr lang="en-US" altLang="zh-CN" b="1">
              <a:latin typeface="黑体" panose="02010609060101010101" pitchFamily="2" charset="-122"/>
              <a:ea typeface="黑体" panose="02010609060101010101" pitchFamily="2" charset="-122"/>
            </a:endParaRPr>
          </a:p>
          <a:p>
            <a:pPr algn="just"/>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定点表示法所能表示的数值范围非常有限，计算机做定点运算时，很容易溢出。溢出是计算结果超出字长表示范围的现象，它使计算机的运算发生错误。</a:t>
            </a:r>
          </a:p>
          <a:p>
            <a:pPr algn="l"/>
            <a:r>
              <a:rPr lang="zh-CN" altLang="en-US" b="1" dirty="0">
                <a:latin typeface="黑体" panose="02010609060101010101" pitchFamily="2" charset="-122"/>
                <a:ea typeface="黑体" panose="02010609060101010101" pitchFamily="2" charset="-122"/>
              </a:rPr>
              <a:t>    无论是定点小数或定点整数，由于小数点都固定在一个位置，所以机器在运算时不必对位，可以直接进行加减运算。实现这种运算方法的电路都比较简单，但表示数的范围受到限制，缺乏灵活性，且为了防止“溢出”需要选择合适的“比例因子”，对运算前后的数据按比例因子折算，使用也不方便。 </a:t>
            </a:r>
          </a:p>
          <a:p>
            <a:pPr algn="l"/>
            <a:r>
              <a:rPr lang="zh-CN" altLang="en-US" b="1" dirty="0">
                <a:latin typeface="黑体" panose="02010609060101010101" pitchFamily="2" charset="-122"/>
                <a:ea typeface="黑体" panose="02010609060101010101" pitchFamily="2" charset="-122"/>
              </a:rPr>
              <a:t> </a:t>
            </a:r>
            <a:r>
              <a:rPr lang="zh-CN" altLang="en-US" dirty="0">
                <a:latin typeface="黑体" panose="02010609060101010101" pitchFamily="2" charset="-122"/>
                <a:ea typeface="黑体" panose="02010609060101010101" pitchFamily="2" charset="-122"/>
              </a:rPr>
              <a:t>　 </a:t>
            </a:r>
          </a:p>
        </p:txBody>
      </p:sp>
    </p:spTree>
  </p:cSld>
  <p:clrMapOvr>
    <a:masterClrMapping/>
  </p:clrMapOvr>
  <p:transition spd="med">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矩形 728065"/>
          <p:cNvSpPr/>
          <p:nvPr/>
        </p:nvSpPr>
        <p:spPr>
          <a:xfrm>
            <a:off x="1295400" y="609600"/>
            <a:ext cx="7467600" cy="5162550"/>
          </a:xfrm>
          <a:prstGeom prst="rect">
            <a:avLst/>
          </a:prstGeom>
          <a:noFill/>
          <a:ln w="9525">
            <a:noFill/>
          </a:ln>
        </p:spPr>
        <p:txBody>
          <a:bodyPr tIns="25392" bIns="25392">
            <a:spAutoFit/>
          </a:bodyPr>
          <a:lstStyle/>
          <a:p>
            <a:pPr algn="l"/>
            <a:r>
              <a:rPr lang="zh-CN" altLang="en-US" b="1" dirty="0">
                <a:latin typeface="Times New Roman" panose="02020603050405020304" charset="0"/>
                <a:ea typeface="宋体" panose="02010600030101010101" pitchFamily="2" charset="-122"/>
              </a:rPr>
              <a:t> </a:t>
            </a:r>
            <a:r>
              <a:rPr lang="zh-CN" altLang="en-US" b="1" dirty="0">
                <a:solidFill>
                  <a:srgbClr val="CC00CC"/>
                </a:solidFill>
                <a:latin typeface="黑体" panose="02010609060101010101" pitchFamily="2" charset="-122"/>
                <a:ea typeface="黑体" panose="02010609060101010101" pitchFamily="2" charset="-122"/>
              </a:rPr>
              <a:t>2．浮点数</a:t>
            </a:r>
          </a:p>
          <a:p>
            <a:pPr algn="just"/>
            <a:r>
              <a:rPr lang="zh-CN" altLang="en-US" b="1" dirty="0">
                <a:latin typeface="黑体" panose="02010609060101010101" pitchFamily="2" charset="-122"/>
                <a:ea typeface="黑体" panose="02010609060101010101" pitchFamily="2" charset="-122"/>
              </a:rPr>
              <a:t>    浮点数是指小数点位置不固定、根据需要而浮动的数，它既有整数部分又有小数部分。</a:t>
            </a:r>
          </a:p>
          <a:p>
            <a:pPr algn="just"/>
            <a:r>
              <a:rPr lang="zh-CN" altLang="en-US" b="1" dirty="0">
                <a:latin typeface="黑体" panose="02010609060101010101" pitchFamily="2" charset="-122"/>
                <a:ea typeface="黑体" panose="02010609060101010101" pitchFamily="2" charset="-122"/>
              </a:rPr>
              <a:t>    定点数所能表示的范围非常有限，在许多场合下是不够用的，浮点数表示法可以扩大数据的表示范围。</a:t>
            </a:r>
          </a:p>
          <a:p>
            <a:pPr algn="just"/>
            <a:r>
              <a:rPr lang="zh-CN" altLang="en-US" b="1" dirty="0">
                <a:latin typeface="黑体" panose="02010609060101010101" pitchFamily="2" charset="-122"/>
                <a:ea typeface="黑体" panose="02010609060101010101" pitchFamily="2" charset="-122"/>
              </a:rPr>
              <a:t>在计算机中通常把浮点数分成阶码和尾数两部分来表示，其中阶码一般用补码定点整数表示，阶码用于表示该数的小数点位置，尾数一般用补码或原码定点小数表示，尾数用于表示数据的有效位。</a:t>
            </a:r>
          </a:p>
          <a:p>
            <a:pPr algn="just"/>
            <a:r>
              <a:rPr lang="zh-CN" altLang="en-US" b="1" dirty="0">
                <a:latin typeface="黑体" panose="02010609060101010101" pitchFamily="2" charset="-122"/>
                <a:ea typeface="黑体" panose="02010609060101010101" pitchFamily="2" charset="-122"/>
              </a:rPr>
              <a:t>    一个数</a:t>
            </a:r>
            <a:r>
              <a:rPr lang="en-US" altLang="zh-CN" b="1">
                <a:latin typeface="黑体" panose="02010609060101010101" pitchFamily="2" charset="-122"/>
                <a:ea typeface="黑体" panose="02010609060101010101" pitchFamily="2" charset="-122"/>
              </a:rPr>
              <a:t>N</a:t>
            </a:r>
            <a:r>
              <a:rPr lang="zh-CN" altLang="en-US" b="1" dirty="0">
                <a:latin typeface="黑体" panose="02010609060101010101" pitchFamily="2" charset="-122"/>
                <a:ea typeface="黑体" panose="02010609060101010101" pitchFamily="2" charset="-122"/>
              </a:rPr>
              <a:t>用浮点数表示可以写成：</a:t>
            </a:r>
            <a:r>
              <a:rPr lang="en-US" altLang="zh-CN" b="1">
                <a:solidFill>
                  <a:srgbClr val="FF0000"/>
                </a:solidFill>
                <a:latin typeface="黑体" panose="02010609060101010101" pitchFamily="2" charset="-122"/>
                <a:ea typeface="黑体" panose="02010609060101010101" pitchFamily="2" charset="-122"/>
              </a:rPr>
              <a:t>N = M×R</a:t>
            </a:r>
            <a:r>
              <a:rPr lang="en-US" altLang="zh-CN" b="1" baseline="30000">
                <a:solidFill>
                  <a:srgbClr val="FF0000"/>
                </a:solidFill>
                <a:latin typeface="黑体" panose="02010609060101010101" pitchFamily="2" charset="-122"/>
                <a:ea typeface="黑体" panose="02010609060101010101" pitchFamily="2" charset="-122"/>
              </a:rPr>
              <a:t>E</a:t>
            </a:r>
            <a:r>
              <a:rPr lang="en-US" altLang="zh-CN" b="1">
                <a:solidFill>
                  <a:srgbClr val="FF0000"/>
                </a:solidFill>
                <a:latin typeface="黑体" panose="02010609060101010101" pitchFamily="2" charset="-122"/>
                <a:ea typeface="黑体" panose="02010609060101010101" pitchFamily="2" charset="-122"/>
              </a:rPr>
              <a:t> </a:t>
            </a:r>
          </a:p>
          <a:p>
            <a:pPr algn="just"/>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其中</a:t>
            </a:r>
            <a:r>
              <a:rPr lang="en-US" altLang="zh-CN" b="1">
                <a:latin typeface="黑体" panose="02010609060101010101" pitchFamily="2" charset="-122"/>
                <a:ea typeface="黑体" panose="02010609060101010101" pitchFamily="2" charset="-122"/>
              </a:rPr>
              <a:t>M</a:t>
            </a:r>
            <a:r>
              <a:rPr lang="zh-CN" altLang="en-US" b="1" dirty="0">
                <a:latin typeface="黑体" panose="02010609060101010101" pitchFamily="2" charset="-122"/>
                <a:ea typeface="黑体" panose="02010609060101010101" pitchFamily="2" charset="-122"/>
              </a:rPr>
              <a:t>表示</a:t>
            </a:r>
            <a:r>
              <a:rPr lang="zh-CN" altLang="en-US" b="1" dirty="0">
                <a:solidFill>
                  <a:srgbClr val="FF0000"/>
                </a:solidFill>
                <a:latin typeface="黑体" panose="02010609060101010101" pitchFamily="2" charset="-122"/>
                <a:ea typeface="黑体" panose="02010609060101010101" pitchFamily="2" charset="-122"/>
              </a:rPr>
              <a:t>尾数</a:t>
            </a:r>
            <a:r>
              <a:rPr lang="zh-CN" altLang="en-US" b="1" dirty="0">
                <a:latin typeface="黑体" panose="02010609060101010101" pitchFamily="2" charset="-122"/>
                <a:ea typeface="黑体" panose="02010609060101010101" pitchFamily="2" charset="-122"/>
              </a:rPr>
              <a:t>，</a:t>
            </a:r>
            <a:r>
              <a:rPr lang="en-US" altLang="zh-CN" b="1">
                <a:latin typeface="黑体" panose="02010609060101010101" pitchFamily="2" charset="-122"/>
                <a:ea typeface="黑体" panose="02010609060101010101" pitchFamily="2" charset="-122"/>
              </a:rPr>
              <a:t>E</a:t>
            </a:r>
            <a:r>
              <a:rPr lang="zh-CN" altLang="en-US" b="1" dirty="0">
                <a:latin typeface="黑体" panose="02010609060101010101" pitchFamily="2" charset="-122"/>
                <a:ea typeface="黑体" panose="02010609060101010101" pitchFamily="2" charset="-122"/>
              </a:rPr>
              <a:t>表示</a:t>
            </a:r>
            <a:r>
              <a:rPr lang="zh-CN" altLang="en-US" b="1" dirty="0">
                <a:solidFill>
                  <a:srgbClr val="FF0000"/>
                </a:solidFill>
                <a:latin typeface="黑体" panose="02010609060101010101" pitchFamily="2" charset="-122"/>
                <a:ea typeface="黑体" panose="02010609060101010101" pitchFamily="2" charset="-122"/>
              </a:rPr>
              <a:t>指数</a:t>
            </a:r>
            <a:r>
              <a:rPr lang="zh-CN" altLang="en-US" b="1" dirty="0">
                <a:latin typeface="黑体" panose="02010609060101010101" pitchFamily="2" charset="-122"/>
                <a:ea typeface="黑体" panose="02010609060101010101" pitchFamily="2" charset="-122"/>
              </a:rPr>
              <a:t>，</a:t>
            </a:r>
            <a:r>
              <a:rPr lang="en-US" altLang="zh-CN" b="1">
                <a:latin typeface="黑体" panose="02010609060101010101" pitchFamily="2" charset="-122"/>
                <a:ea typeface="黑体" panose="02010609060101010101" pitchFamily="2" charset="-122"/>
              </a:rPr>
              <a:t>R</a:t>
            </a:r>
            <a:r>
              <a:rPr lang="zh-CN" altLang="en-US" b="1" dirty="0">
                <a:latin typeface="黑体" panose="02010609060101010101" pitchFamily="2" charset="-122"/>
                <a:ea typeface="黑体" panose="02010609060101010101" pitchFamily="2" charset="-122"/>
              </a:rPr>
              <a:t>表示</a:t>
            </a:r>
            <a:r>
              <a:rPr lang="zh-CN" altLang="en-US" b="1" dirty="0">
                <a:solidFill>
                  <a:srgbClr val="FF0000"/>
                </a:solidFill>
                <a:latin typeface="黑体" panose="02010609060101010101" pitchFamily="2" charset="-122"/>
                <a:ea typeface="黑体" panose="02010609060101010101" pitchFamily="2" charset="-122"/>
              </a:rPr>
              <a:t>基数</a:t>
            </a:r>
            <a:r>
              <a:rPr lang="zh-CN" altLang="en-US" b="1" dirty="0">
                <a:latin typeface="黑体" panose="02010609060101010101" pitchFamily="2" charset="-122"/>
                <a:ea typeface="黑体" panose="02010609060101010101" pitchFamily="2" charset="-122"/>
              </a:rPr>
              <a:t>。基数一般取2、8、16。一旦计算机定义好了基数值，就不能再改变了，因此，基数在浮点数中不用表示出来，是隐含的。</a:t>
            </a:r>
          </a:p>
        </p:txBody>
      </p:sp>
    </p:spTree>
  </p:cSld>
  <p:clrMapOvr>
    <a:masterClrMapping/>
  </p:clrMapOvr>
  <p:transition spd="med">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矩形 576513"/>
          <p:cNvSpPr/>
          <p:nvPr/>
        </p:nvSpPr>
        <p:spPr>
          <a:xfrm>
            <a:off x="1371600" y="990600"/>
            <a:ext cx="7162800" cy="4068763"/>
          </a:xfrm>
          <a:prstGeom prst="rect">
            <a:avLst/>
          </a:prstGeom>
          <a:noFill/>
          <a:ln w="9525">
            <a:noFill/>
          </a:ln>
        </p:spPr>
        <p:txBody>
          <a:bodyPr tIns="25392" bIns="25392">
            <a:spAutoFit/>
          </a:bodyPr>
          <a:lstStyle/>
          <a:p>
            <a:pPr algn="just"/>
            <a:r>
              <a:rPr lang="zh-CN" altLang="en-US" dirty="0">
                <a:solidFill>
                  <a:srgbClr val="0000FF"/>
                </a:solidFill>
                <a:latin typeface="宋体" panose="02010600030101010101" pitchFamily="2" charset="-122"/>
                <a:ea typeface="宋体" panose="02010600030101010101" pitchFamily="2" charset="-122"/>
              </a:rPr>
              <a:t>　　</a:t>
            </a:r>
            <a:r>
              <a:rPr lang="zh-CN" altLang="en-US" b="1" dirty="0">
                <a:solidFill>
                  <a:srgbClr val="0000FF"/>
                </a:solidFill>
                <a:latin typeface="黑体" panose="02010609060101010101" pitchFamily="2" charset="-122"/>
                <a:ea typeface="黑体" panose="02010609060101010101" pitchFamily="2" charset="-122"/>
              </a:rPr>
              <a:t>计算机具有信息处理能力。</a:t>
            </a:r>
            <a:r>
              <a:rPr lang="zh-CN" altLang="en-US" b="1" dirty="0">
                <a:latin typeface="黑体" panose="02010609060101010101" pitchFamily="2" charset="-122"/>
                <a:ea typeface="黑体" panose="02010609060101010101" pitchFamily="2" charset="-122"/>
              </a:rPr>
              <a:t>在当今的信息社会里，各行各业，随时随处产生大量的信息，人们为了高效地获取、传送、检索信息及从信息中产生各种报表数据，必须将信息在计算机的控制下进行有效的组织和管理 。</a:t>
            </a:r>
          </a:p>
          <a:p>
            <a:pPr algn="just"/>
            <a:endParaRPr lang="zh-CN" altLang="en-US" b="1" dirty="0">
              <a:latin typeface="黑体" panose="02010609060101010101" pitchFamily="2" charset="-122"/>
              <a:ea typeface="黑体" panose="02010609060101010101" pitchFamily="2" charset="-122"/>
            </a:endParaRPr>
          </a:p>
          <a:p>
            <a:pPr algn="just"/>
            <a:r>
              <a:rPr lang="zh-CN" altLang="en-US" b="1" dirty="0">
                <a:latin typeface="黑体" panose="02010609060101010101" pitchFamily="2" charset="-122"/>
                <a:ea typeface="黑体" panose="02010609060101010101" pitchFamily="2" charset="-122"/>
              </a:rPr>
              <a:t>　　综上所述，可以给计算机下一个定义：</a:t>
            </a:r>
          </a:p>
          <a:p>
            <a:pPr algn="just"/>
            <a:r>
              <a:rPr lang="zh-CN" altLang="en-US" b="1" dirty="0">
                <a:latin typeface="黑体" panose="02010609060101010101" pitchFamily="2" charset="-122"/>
                <a:ea typeface="黑体" panose="02010609060101010101" pitchFamily="2" charset="-122"/>
              </a:rPr>
              <a:t>　　</a:t>
            </a:r>
            <a:r>
              <a:rPr lang="zh-CN" altLang="en-US" sz="3200" b="1" dirty="0">
                <a:solidFill>
                  <a:srgbClr val="FF0000"/>
                </a:solidFill>
                <a:latin typeface="黑体" panose="02010609060101010101" pitchFamily="2" charset="-122"/>
                <a:ea typeface="黑体" panose="02010609060101010101" pitchFamily="2" charset="-122"/>
              </a:rPr>
              <a:t>计算机是一种能按照事先存储的程序，自动、高速地进行大量数值计算和各种信息处理的现代化智能电子设备。</a:t>
            </a:r>
            <a:r>
              <a:rPr lang="zh-CN" altLang="en-US" b="1" dirty="0">
                <a:latin typeface="黑体" panose="02010609060101010101" pitchFamily="2" charset="-122"/>
                <a:ea typeface="黑体" panose="02010609060101010101" pitchFamily="2" charset="-122"/>
              </a:rPr>
              <a:t> </a:t>
            </a:r>
          </a:p>
        </p:txBody>
      </p:sp>
      <p:grpSp>
        <p:nvGrpSpPr>
          <p:cNvPr id="576515" name="组合 576514"/>
          <p:cNvGrpSpPr/>
          <p:nvPr/>
        </p:nvGrpSpPr>
        <p:grpSpPr>
          <a:xfrm>
            <a:off x="6705600" y="5486400"/>
            <a:ext cx="1143000" cy="990600"/>
            <a:chOff x="1488" y="2208"/>
            <a:chExt cx="576" cy="576"/>
          </a:xfrm>
        </p:grpSpPr>
        <p:pic>
          <p:nvPicPr>
            <p:cNvPr id="576516" name="图片 576515" descr="C:\Program Files\Common Files\Microsoft Shared\Clipart\cagcat50\SY01265_.wmf"/>
            <p:cNvPicPr>
              <a:picLocks noChangeAspect="1"/>
            </p:cNvPicPr>
            <p:nvPr/>
          </p:nvPicPr>
          <p:blipFill>
            <a:blip r:embed="rId2"/>
            <a:stretch>
              <a:fillRect/>
            </a:stretch>
          </p:blipFill>
          <p:spPr>
            <a:xfrm>
              <a:off x="1488" y="2208"/>
              <a:ext cx="480" cy="576"/>
            </a:xfrm>
            <a:prstGeom prst="rect">
              <a:avLst/>
            </a:prstGeom>
            <a:noFill/>
            <a:ln w="9525">
              <a:noFill/>
            </a:ln>
          </p:spPr>
        </p:pic>
        <p:sp>
          <p:nvSpPr>
            <p:cNvPr id="576517" name="动作按钮: 自定义 576516">
              <a:hlinkClick r:id="rId3" action="ppaction://hlinksldjump"/>
            </p:cNvPr>
            <p:cNvSpPr/>
            <p:nvPr/>
          </p:nvSpPr>
          <p:spPr>
            <a:xfrm>
              <a:off x="1632" y="2304"/>
              <a:ext cx="432" cy="192"/>
            </a:xfrm>
            <a:prstGeom prst="actionButtonBlank">
              <a:avLst/>
            </a:prstGeom>
            <a:solidFill>
              <a:srgbClr val="33CCCC"/>
            </a:solidFill>
            <a:ln w="12700" cap="sq" cmpd="sng">
              <a:solidFill>
                <a:srgbClr val="FF0000"/>
              </a:solidFill>
              <a:prstDash val="solid"/>
              <a:miter/>
              <a:headEnd type="none" w="sm" len="sm"/>
              <a:tailEnd type="none" w="sm" len="sm"/>
            </a:ln>
          </p:spPr>
          <p:txBody>
            <a:bodyPr wrap="none" anchor="ctr"/>
            <a:lstStyle/>
            <a:p>
              <a:r>
                <a:rPr lang="zh-CN" altLang="en-US" b="1" dirty="0">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hlinkClick r:id="rId4" action="ppaction://hlinksldjump"/>
                </a:rPr>
                <a:t>返回</a:t>
              </a:r>
              <a:endParaRPr lang="zh-CN" altLang="en-US" b="1">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endParaRPr>
            </a:p>
          </p:txBody>
        </p:sp>
      </p:grpSp>
    </p:spTree>
  </p:cSld>
  <p:clrMapOvr>
    <a:masterClrMapping/>
  </p:clrMapOvr>
  <p:transition spd="med">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9106" name="组合 729105"/>
          <p:cNvGrpSpPr/>
          <p:nvPr/>
        </p:nvGrpSpPr>
        <p:grpSpPr>
          <a:xfrm>
            <a:off x="1295400" y="152400"/>
            <a:ext cx="7467600" cy="7353300"/>
            <a:chOff x="816" y="96"/>
            <a:chExt cx="4704" cy="4632"/>
          </a:xfrm>
        </p:grpSpPr>
        <p:sp>
          <p:nvSpPr>
            <p:cNvPr id="729090" name="矩形 729089"/>
            <p:cNvSpPr/>
            <p:nvPr/>
          </p:nvSpPr>
          <p:spPr>
            <a:xfrm>
              <a:off x="816" y="96"/>
              <a:ext cx="4704" cy="4632"/>
            </a:xfrm>
            <a:prstGeom prst="rect">
              <a:avLst/>
            </a:prstGeom>
            <a:noFill/>
            <a:ln w="9525">
              <a:noFill/>
            </a:ln>
          </p:spPr>
          <p:txBody>
            <a:bodyPr tIns="25392" bIns="25392">
              <a:spAutoFit/>
            </a:bodyPr>
            <a:lstStyle/>
            <a:p>
              <a:pPr algn="l"/>
              <a:r>
                <a:rPr lang="zh-CN" altLang="en-US" b="1" dirty="0">
                  <a:latin typeface="宋体" panose="02010600030101010101" pitchFamily="2" charset="-122"/>
                  <a:ea typeface="宋体" panose="02010600030101010101" pitchFamily="2" charset="-122"/>
                </a:rPr>
                <a:t>     </a:t>
              </a:r>
            </a:p>
            <a:p>
              <a:pPr algn="l"/>
              <a:r>
                <a:rPr lang="zh-CN" altLang="en-US" b="1"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浮点数的格式多种多样，在设计时，阶码和尾数占用的位数可以灵活地设定，由于阶码确定数的表示范围，而尾数确定数的精度，所以</a:t>
              </a:r>
              <a:r>
                <a:rPr lang="zh-CN" altLang="en-US" b="1" dirty="0">
                  <a:solidFill>
                    <a:srgbClr val="3333CC"/>
                  </a:solidFill>
                  <a:latin typeface="黑体" panose="02010609060101010101" pitchFamily="2" charset="-122"/>
                  <a:ea typeface="黑体" panose="02010609060101010101" pitchFamily="2" charset="-122"/>
                </a:rPr>
                <a:t>当字长一定时，分配给阶码的位数越多，则表示数的范围越大，但分配给尾数的位数将减少，从而降低了表示数的精度，反之，分配阶码的位数减少，则数的表示范围将变小，但尾数的位数增加，从而使精度提高。</a:t>
              </a:r>
            </a:p>
            <a:p>
              <a:pPr algn="l"/>
              <a:r>
                <a:rPr lang="zh-CN" altLang="en-US" b="1" dirty="0">
                  <a:latin typeface="黑体" panose="02010609060101010101" pitchFamily="2" charset="-122"/>
                  <a:ea typeface="黑体" panose="02010609060101010101" pitchFamily="2" charset="-122"/>
                </a:rPr>
                <a:t>    例如，某计算机字长为32位，用4个字节表示浮点数，阶码部分为8位补码定点整数，尾数部分为24位补码定点小数，基数为2，如下图所示。</a:t>
              </a:r>
            </a:p>
            <a:p>
              <a:pPr algn="l"/>
              <a:r>
                <a:rPr lang="zh-CN" altLang="en-US" b="1" dirty="0">
                  <a:latin typeface="Times New Roman" panose="02020603050405020304" charset="0"/>
                  <a:ea typeface="宋体" panose="02010600030101010101" pitchFamily="2" charset="-122"/>
                </a:rPr>
                <a:t> </a:t>
              </a:r>
            </a:p>
            <a:p>
              <a:pPr algn="l"/>
              <a:r>
                <a:rPr lang="zh-CN" altLang="en-US" b="1" dirty="0">
                  <a:latin typeface="Times New Roman" panose="02020603050405020304" charset="0"/>
                  <a:ea typeface="宋体" panose="02010600030101010101" pitchFamily="2" charset="-122"/>
                </a:rPr>
                <a:t>　　   　31     30               24    23    22                         0</a:t>
              </a:r>
            </a:p>
            <a:p>
              <a:pPr algn="l"/>
              <a:endParaRPr lang="zh-CN" altLang="en-US" b="1" dirty="0">
                <a:latin typeface="Times New Roman" panose="02020603050405020304" charset="0"/>
                <a:ea typeface="宋体" panose="02010600030101010101" pitchFamily="2" charset="-122"/>
              </a:endParaRPr>
            </a:p>
            <a:p>
              <a:pPr algn="l"/>
              <a:r>
                <a:rPr lang="zh-CN" altLang="en-US" b="1" dirty="0">
                  <a:latin typeface="Times New Roman" panose="02020603050405020304" charset="0"/>
                  <a:ea typeface="宋体" panose="02010600030101010101" pitchFamily="2" charset="-122"/>
                </a:rPr>
                <a:t>　</a:t>
              </a:r>
            </a:p>
            <a:p>
              <a:pPr algn="l"/>
              <a:r>
                <a:rPr lang="zh-CN" altLang="en-US" b="1" dirty="0">
                  <a:latin typeface="Times New Roman" panose="02020603050405020304" charset="0"/>
                  <a:ea typeface="宋体" panose="02010600030101010101" pitchFamily="2" charset="-122"/>
                </a:rPr>
                <a:t>                　  阶码部分　　　　　　尾数部分</a:t>
              </a:r>
              <a:endParaRPr lang="en-US" altLang="zh-CN" b="1" dirty="0">
                <a:latin typeface="Times New Roman" panose="02020603050405020304" charset="0"/>
                <a:ea typeface="宋体" panose="02010600030101010101" pitchFamily="2" charset="-122"/>
              </a:endParaRPr>
            </a:p>
            <a:p>
              <a:pPr algn="l"/>
              <a:endParaRPr lang="zh-CN" altLang="en-US" b="1" dirty="0">
                <a:latin typeface="Times New Roman" panose="02020603050405020304" charset="0"/>
                <a:ea typeface="宋体" panose="02010600030101010101" pitchFamily="2" charset="-122"/>
              </a:endParaRPr>
            </a:p>
            <a:p>
              <a:pPr algn="l"/>
              <a:endParaRPr lang="zh-CN" altLang="en-US" b="1" dirty="0">
                <a:latin typeface="Times New Roman" panose="02020603050405020304" charset="0"/>
                <a:ea typeface="宋体" panose="02010600030101010101" pitchFamily="2" charset="-122"/>
              </a:endParaRPr>
            </a:p>
            <a:p>
              <a:pPr algn="l"/>
              <a:endParaRPr lang="zh-CN" altLang="en-US" b="1" dirty="0">
                <a:latin typeface="Times New Roman" panose="02020603050405020304" charset="0"/>
                <a:ea typeface="宋体" panose="02010600030101010101" pitchFamily="2" charset="-122"/>
              </a:endParaRPr>
            </a:p>
            <a:p>
              <a:pPr algn="l"/>
              <a:r>
                <a:rPr lang="zh-CN" altLang="en-US" b="1" dirty="0">
                  <a:latin typeface="Times New Roman" panose="02020603050405020304" charset="0"/>
                  <a:ea typeface="宋体" panose="02010600030101010101" pitchFamily="2" charset="-122"/>
                </a:rPr>
                <a:t>　</a:t>
              </a:r>
            </a:p>
          </p:txBody>
        </p:sp>
        <p:sp>
          <p:nvSpPr>
            <p:cNvPr id="729091" name="矩形 729090"/>
            <p:cNvSpPr/>
            <p:nvPr/>
          </p:nvSpPr>
          <p:spPr>
            <a:xfrm>
              <a:off x="1435" y="3168"/>
              <a:ext cx="3797" cy="384"/>
            </a:xfrm>
            <a:prstGeom prst="rect">
              <a:avLst/>
            </a:prstGeom>
            <a:solidFill>
              <a:srgbClr val="FF9900"/>
            </a:solidFill>
            <a:ln w="19050" cap="sq" cmpd="sng">
              <a:solidFill>
                <a:schemeClr val="tx1"/>
              </a:solidFill>
              <a:prstDash val="solid"/>
              <a:miter/>
              <a:headEnd type="none" w="med" len="med"/>
              <a:tailEnd type="none" w="med" len="med"/>
            </a:ln>
          </p:spPr>
          <p:txBody>
            <a:bodyPr wrap="none" anchor="ctr"/>
            <a:lstStyle/>
            <a:p>
              <a:pPr algn="l"/>
              <a:r>
                <a:rPr lang="zh-CN" altLang="en-US" dirty="0">
                  <a:latin typeface="Times New Roman" panose="02020603050405020304" charset="0"/>
                  <a:ea typeface="宋体" panose="02010600030101010101" pitchFamily="2" charset="-122"/>
                </a:rPr>
                <a:t> </a:t>
              </a:r>
              <a:r>
                <a:rPr lang="zh-CN" altLang="en-US" b="1" dirty="0">
                  <a:latin typeface="Times New Roman" panose="02020603050405020304" charset="0"/>
                  <a:ea typeface="宋体" panose="02010600030101010101" pitchFamily="2" charset="-122"/>
                </a:rPr>
                <a:t>阶符　　  阶码　　  尾符　　　尾数</a:t>
              </a:r>
            </a:p>
          </p:txBody>
        </p:sp>
        <p:sp>
          <p:nvSpPr>
            <p:cNvPr id="729092" name="直接连接符 729091"/>
            <p:cNvSpPr/>
            <p:nvPr/>
          </p:nvSpPr>
          <p:spPr>
            <a:xfrm>
              <a:off x="2016" y="3176"/>
              <a:ext cx="0" cy="376"/>
            </a:xfrm>
            <a:prstGeom prst="line">
              <a:avLst/>
            </a:prstGeom>
            <a:ln w="19050" cap="sq" cmpd="sng">
              <a:solidFill>
                <a:schemeClr val="tx1"/>
              </a:solidFill>
              <a:prstDash val="solid"/>
              <a:headEnd type="none" w="med" len="med"/>
              <a:tailEnd type="none" w="med" len="med"/>
            </a:ln>
          </p:spPr>
        </p:sp>
        <p:sp>
          <p:nvSpPr>
            <p:cNvPr id="729093" name="直接连接符 729092"/>
            <p:cNvSpPr/>
            <p:nvPr/>
          </p:nvSpPr>
          <p:spPr>
            <a:xfrm>
              <a:off x="3168" y="3176"/>
              <a:ext cx="0" cy="376"/>
            </a:xfrm>
            <a:prstGeom prst="line">
              <a:avLst/>
            </a:prstGeom>
            <a:ln w="19050" cap="sq" cmpd="sng">
              <a:solidFill>
                <a:schemeClr val="tx1"/>
              </a:solidFill>
              <a:prstDash val="solid"/>
              <a:headEnd type="none" w="med" len="med"/>
              <a:tailEnd type="none" w="med" len="med"/>
            </a:ln>
          </p:spPr>
        </p:sp>
        <p:sp>
          <p:nvSpPr>
            <p:cNvPr id="729094" name="直接连接符 729093"/>
            <p:cNvSpPr/>
            <p:nvPr/>
          </p:nvSpPr>
          <p:spPr>
            <a:xfrm>
              <a:off x="3696" y="3176"/>
              <a:ext cx="0" cy="376"/>
            </a:xfrm>
            <a:prstGeom prst="line">
              <a:avLst/>
            </a:prstGeom>
            <a:ln w="19050" cap="sq" cmpd="sng">
              <a:solidFill>
                <a:schemeClr val="tx1"/>
              </a:solidFill>
              <a:prstDash val="solid"/>
              <a:headEnd type="none" w="med" len="med"/>
              <a:tailEnd type="none" w="med" len="med"/>
            </a:ln>
          </p:spPr>
        </p:sp>
        <p:sp>
          <p:nvSpPr>
            <p:cNvPr id="729095" name="直接连接符 729094"/>
            <p:cNvSpPr/>
            <p:nvPr/>
          </p:nvSpPr>
          <p:spPr>
            <a:xfrm>
              <a:off x="1440" y="3552"/>
              <a:ext cx="0" cy="288"/>
            </a:xfrm>
            <a:prstGeom prst="line">
              <a:avLst/>
            </a:prstGeom>
            <a:ln w="19050" cap="sq" cmpd="sng">
              <a:solidFill>
                <a:schemeClr val="tx1"/>
              </a:solidFill>
              <a:prstDash val="solid"/>
              <a:headEnd type="none" w="med" len="med"/>
              <a:tailEnd type="none" w="med" len="med"/>
            </a:ln>
          </p:spPr>
        </p:sp>
        <p:sp>
          <p:nvSpPr>
            <p:cNvPr id="729096" name="直接连接符 729095"/>
            <p:cNvSpPr/>
            <p:nvPr/>
          </p:nvSpPr>
          <p:spPr>
            <a:xfrm>
              <a:off x="3168" y="3552"/>
              <a:ext cx="0" cy="288"/>
            </a:xfrm>
            <a:prstGeom prst="line">
              <a:avLst/>
            </a:prstGeom>
            <a:ln w="19050" cap="sq" cmpd="sng">
              <a:solidFill>
                <a:schemeClr val="tx1"/>
              </a:solidFill>
              <a:prstDash val="solid"/>
              <a:headEnd type="none" w="med" len="med"/>
              <a:tailEnd type="none" w="med" len="med"/>
            </a:ln>
          </p:spPr>
        </p:sp>
        <p:sp>
          <p:nvSpPr>
            <p:cNvPr id="729097" name="直接连接符 729096"/>
            <p:cNvSpPr/>
            <p:nvPr/>
          </p:nvSpPr>
          <p:spPr>
            <a:xfrm>
              <a:off x="5232" y="3552"/>
              <a:ext cx="0" cy="288"/>
            </a:xfrm>
            <a:prstGeom prst="line">
              <a:avLst/>
            </a:prstGeom>
            <a:ln w="19050" cap="sq" cmpd="sng">
              <a:solidFill>
                <a:schemeClr val="tx1"/>
              </a:solidFill>
              <a:prstDash val="solid"/>
              <a:headEnd type="none" w="med" len="med"/>
              <a:tailEnd type="none" w="med" len="med"/>
            </a:ln>
          </p:spPr>
        </p:sp>
        <p:sp>
          <p:nvSpPr>
            <p:cNvPr id="729100" name="直接连接符 729099"/>
            <p:cNvSpPr/>
            <p:nvPr/>
          </p:nvSpPr>
          <p:spPr>
            <a:xfrm flipH="1" flipV="1">
              <a:off x="1440" y="3744"/>
              <a:ext cx="480" cy="0"/>
            </a:xfrm>
            <a:prstGeom prst="line">
              <a:avLst/>
            </a:prstGeom>
            <a:ln w="19050" cap="sq" cmpd="sng">
              <a:solidFill>
                <a:schemeClr val="tx1"/>
              </a:solidFill>
              <a:prstDash val="solid"/>
              <a:headEnd type="none" w="med" len="med"/>
              <a:tailEnd type="triangle" w="med" len="med"/>
            </a:ln>
          </p:spPr>
        </p:sp>
        <p:sp>
          <p:nvSpPr>
            <p:cNvPr id="729101" name="直接连接符 729100"/>
            <p:cNvSpPr/>
            <p:nvPr/>
          </p:nvSpPr>
          <p:spPr>
            <a:xfrm flipV="1">
              <a:off x="2712" y="3744"/>
              <a:ext cx="456" cy="0"/>
            </a:xfrm>
            <a:prstGeom prst="line">
              <a:avLst/>
            </a:prstGeom>
            <a:ln w="19050" cap="sq" cmpd="sng">
              <a:solidFill>
                <a:schemeClr val="tx1"/>
              </a:solidFill>
              <a:prstDash val="solid"/>
              <a:headEnd type="none" w="med" len="med"/>
              <a:tailEnd type="triangle" w="med" len="med"/>
            </a:ln>
          </p:spPr>
        </p:sp>
        <p:sp>
          <p:nvSpPr>
            <p:cNvPr id="729102" name="直接连接符 729101"/>
            <p:cNvSpPr/>
            <p:nvPr/>
          </p:nvSpPr>
          <p:spPr>
            <a:xfrm flipH="1">
              <a:off x="3168" y="3744"/>
              <a:ext cx="720" cy="0"/>
            </a:xfrm>
            <a:prstGeom prst="line">
              <a:avLst/>
            </a:prstGeom>
            <a:ln w="19050" cap="sq" cmpd="sng">
              <a:solidFill>
                <a:schemeClr val="tx1"/>
              </a:solidFill>
              <a:prstDash val="solid"/>
              <a:headEnd type="none" w="med" len="med"/>
              <a:tailEnd type="triangle" w="med" len="med"/>
            </a:ln>
          </p:spPr>
        </p:sp>
        <p:sp>
          <p:nvSpPr>
            <p:cNvPr id="729103" name="直接连接符 729102"/>
            <p:cNvSpPr/>
            <p:nvPr/>
          </p:nvSpPr>
          <p:spPr>
            <a:xfrm flipV="1">
              <a:off x="4632" y="3744"/>
              <a:ext cx="600" cy="0"/>
            </a:xfrm>
            <a:prstGeom prst="line">
              <a:avLst/>
            </a:prstGeom>
            <a:ln w="19050" cap="sq" cmpd="sng">
              <a:solidFill>
                <a:schemeClr val="tx1"/>
              </a:solidFill>
              <a:prstDash val="solid"/>
              <a:headEnd type="none" w="med" len="med"/>
              <a:tailEnd type="triangle" w="med" len="med"/>
            </a:ln>
          </p:spPr>
        </p:sp>
      </p:grpSp>
    </p:spTree>
  </p:cSld>
  <p:clrMapOvr>
    <a:masterClrMapping/>
  </p:clrMapOvr>
  <p:transition spd="med">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矩形 730113"/>
          <p:cNvSpPr/>
          <p:nvPr/>
        </p:nvSpPr>
        <p:spPr>
          <a:xfrm>
            <a:off x="1143000" y="469900"/>
            <a:ext cx="7620000" cy="5835650"/>
          </a:xfrm>
          <a:prstGeom prst="rect">
            <a:avLst/>
          </a:prstGeom>
          <a:noFill/>
          <a:ln w="9525">
            <a:noFill/>
          </a:ln>
        </p:spPr>
        <p:txBody>
          <a:bodyPr tIns="25392" bIns="25392">
            <a:spAutoFit/>
          </a:bodyPr>
          <a:lstStyle/>
          <a:p>
            <a:pPr algn="just"/>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为了提高精度通常其尾数的最高位必须是非零的有效位，这称为</a:t>
            </a:r>
            <a:r>
              <a:rPr lang="zh-CN" altLang="en-US" b="1" dirty="0">
                <a:solidFill>
                  <a:srgbClr val="FF0000"/>
                </a:solidFill>
                <a:latin typeface="黑体" panose="02010609060101010101" pitchFamily="2" charset="-122"/>
                <a:ea typeface="黑体" panose="02010609060101010101" pitchFamily="2" charset="-122"/>
              </a:rPr>
              <a:t>浮点数的规格化</a:t>
            </a:r>
            <a:r>
              <a:rPr lang="zh-CN" altLang="en-US" b="1" dirty="0">
                <a:latin typeface="黑体" panose="02010609060101010101" pitchFamily="2" charset="-122"/>
                <a:ea typeface="黑体" panose="02010609060101010101" pitchFamily="2" charset="-122"/>
              </a:rPr>
              <a:t>形式。</a:t>
            </a:r>
          </a:p>
          <a:p>
            <a:pPr algn="just"/>
            <a:r>
              <a:rPr lang="zh-CN" altLang="en-US" b="1" dirty="0">
                <a:latin typeface="黑体" panose="02010609060101010101" pitchFamily="2" charset="-122"/>
                <a:ea typeface="黑体" panose="02010609060101010101" pitchFamily="2" charset="-122"/>
              </a:rPr>
              <a:t>    </a:t>
            </a:r>
            <a:r>
              <a:rPr lang="zh-CN" altLang="en-US" sz="2000" b="1" dirty="0">
                <a:latin typeface="黑体" panose="02010609060101010101" pitchFamily="2" charset="-122"/>
                <a:ea typeface="黑体" panose="02010609060101010101" pitchFamily="2" charset="-122"/>
              </a:rPr>
              <a:t>由于其阶码为8位，由阶码最大值为2</a:t>
            </a:r>
            <a:r>
              <a:rPr lang="zh-CN" altLang="en-US" sz="2000" b="1" baseline="30000" dirty="0">
                <a:latin typeface="黑体" panose="02010609060101010101" pitchFamily="2" charset="-122"/>
                <a:ea typeface="黑体" panose="02010609060101010101" pitchFamily="2" charset="-122"/>
              </a:rPr>
              <a:t> 7</a:t>
            </a:r>
            <a:r>
              <a:rPr lang="zh-CN" altLang="en-US" sz="2000" b="1" dirty="0">
                <a:latin typeface="黑体" panose="02010609060101010101" pitchFamily="2" charset="-122"/>
                <a:ea typeface="黑体" panose="02010609060101010101" pitchFamily="2" charset="-122"/>
              </a:rPr>
              <a:t>﹣1 =（127）</a:t>
            </a:r>
            <a:r>
              <a:rPr lang="zh-CN" altLang="en-US" sz="2000" b="1" baseline="-30000" dirty="0">
                <a:latin typeface="黑体" panose="02010609060101010101" pitchFamily="2" charset="-122"/>
                <a:ea typeface="黑体" panose="02010609060101010101" pitchFamily="2" charset="-122"/>
              </a:rPr>
              <a:t>10</a:t>
            </a:r>
            <a:r>
              <a:rPr lang="zh-CN" altLang="en-US" sz="2000" b="1" dirty="0">
                <a:latin typeface="黑体" panose="02010609060101010101" pitchFamily="2" charset="-122"/>
                <a:ea typeface="黑体" panose="02010609060101010101" pitchFamily="2" charset="-122"/>
              </a:rPr>
              <a:t> ，阶码最小值为﹣2</a:t>
            </a:r>
            <a:r>
              <a:rPr lang="zh-CN" altLang="en-US" sz="2000" b="1" baseline="30000" dirty="0">
                <a:latin typeface="黑体" panose="02010609060101010101" pitchFamily="2" charset="-122"/>
                <a:ea typeface="黑体" panose="02010609060101010101" pitchFamily="2" charset="-122"/>
              </a:rPr>
              <a:t> 7</a:t>
            </a:r>
            <a:r>
              <a:rPr lang="zh-CN" altLang="en-US" sz="2000" b="1" dirty="0">
                <a:latin typeface="黑体" panose="02010609060101010101" pitchFamily="2" charset="-122"/>
                <a:ea typeface="黑体" panose="02010609060101010101" pitchFamily="2" charset="-122"/>
              </a:rPr>
              <a:t> = （﹣128）</a:t>
            </a:r>
            <a:r>
              <a:rPr lang="zh-CN" altLang="en-US" sz="2000" b="1" baseline="-30000" dirty="0">
                <a:latin typeface="黑体" panose="02010609060101010101" pitchFamily="2" charset="-122"/>
                <a:ea typeface="黑体" panose="02010609060101010101" pitchFamily="2" charset="-122"/>
              </a:rPr>
              <a:t>10</a:t>
            </a:r>
            <a:r>
              <a:rPr lang="zh-CN" altLang="en-US" sz="2000" b="1" dirty="0">
                <a:latin typeface="黑体" panose="02010609060101010101" pitchFamily="2" charset="-122"/>
                <a:ea typeface="黑体" panose="02010609060101010101" pitchFamily="2" charset="-122"/>
              </a:rPr>
              <a:t> ，这样格式所表示数的范围为：﹣1×2</a:t>
            </a:r>
            <a:r>
              <a:rPr lang="zh-CN" altLang="en-US" sz="2000" b="1" baseline="30000" dirty="0">
                <a:latin typeface="黑体" panose="02010609060101010101" pitchFamily="2" charset="-122"/>
                <a:ea typeface="黑体" panose="02010609060101010101" pitchFamily="2" charset="-122"/>
              </a:rPr>
              <a:t> 12</a:t>
            </a:r>
            <a:r>
              <a:rPr lang="en-US" altLang="zh-CN" sz="2000" b="1" baseline="30000" dirty="0">
                <a:latin typeface="黑体" panose="02010609060101010101" pitchFamily="2" charset="-122"/>
                <a:ea typeface="黑体" panose="02010609060101010101" pitchFamily="2" charset="-122"/>
              </a:rPr>
              <a:t>9</a:t>
            </a:r>
            <a:r>
              <a:rPr lang="zh-CN" altLang="en-US" sz="2000" b="1" dirty="0">
                <a:latin typeface="黑体" panose="02010609060101010101" pitchFamily="2" charset="-122"/>
                <a:ea typeface="黑体" panose="02010609060101010101" pitchFamily="2" charset="-122"/>
              </a:rPr>
              <a:t> ～ （1﹣2</a:t>
            </a:r>
            <a:r>
              <a:rPr lang="zh-CN" altLang="en-US" sz="2000" b="1" baseline="30000" dirty="0">
                <a:latin typeface="黑体" panose="02010609060101010101" pitchFamily="2" charset="-122"/>
                <a:ea typeface="黑体" panose="02010609060101010101" pitchFamily="2" charset="-122"/>
              </a:rPr>
              <a:t>﹣2</a:t>
            </a:r>
            <a:r>
              <a:rPr lang="en-US" altLang="zh-CN" sz="2000" b="1" baseline="30000" dirty="0">
                <a:latin typeface="黑体" panose="02010609060101010101" pitchFamily="2" charset="-122"/>
                <a:ea typeface="黑体" panose="02010609060101010101" pitchFamily="2" charset="-122"/>
              </a:rPr>
              <a:t>4</a:t>
            </a:r>
            <a:r>
              <a:rPr lang="zh-CN" altLang="en-US" sz="2000" b="1" baseline="30000" dirty="0">
                <a:latin typeface="黑体" panose="02010609060101010101" pitchFamily="2" charset="-122"/>
                <a:ea typeface="黑体" panose="02010609060101010101" pitchFamily="2" charset="-122"/>
              </a:rPr>
              <a:t>  </a:t>
            </a:r>
            <a:r>
              <a:rPr lang="zh-CN" altLang="en-US" sz="2000" b="1" dirty="0">
                <a:latin typeface="黑体" panose="02010609060101010101" pitchFamily="2" charset="-122"/>
                <a:ea typeface="黑体" panose="02010609060101010101" pitchFamily="2" charset="-122"/>
              </a:rPr>
              <a:t>）×2</a:t>
            </a:r>
            <a:r>
              <a:rPr lang="zh-CN" altLang="en-US" sz="2000" b="1" baseline="30000" dirty="0">
                <a:latin typeface="黑体" panose="02010609060101010101" pitchFamily="2" charset="-122"/>
                <a:ea typeface="黑体" panose="02010609060101010101" pitchFamily="2" charset="-122"/>
              </a:rPr>
              <a:t> 127  </a:t>
            </a:r>
            <a:endParaRPr lang="zh-CN" altLang="en-US" sz="2000" b="1" dirty="0">
              <a:latin typeface="黑体" panose="02010609060101010101" pitchFamily="2" charset="-122"/>
              <a:ea typeface="黑体" panose="02010609060101010101" pitchFamily="2" charset="-122"/>
            </a:endParaRPr>
          </a:p>
          <a:p>
            <a:pPr algn="l"/>
            <a:r>
              <a:rPr lang="zh-CN" altLang="en-US" b="1" dirty="0">
                <a:latin typeface="黑体" panose="02010609060101010101" pitchFamily="2" charset="-122"/>
                <a:ea typeface="黑体" panose="02010609060101010101" pitchFamily="2" charset="-122"/>
              </a:rPr>
              <a:t>   </a:t>
            </a:r>
            <a:r>
              <a:rPr lang="zh-CN" altLang="en-US" sz="2000" b="1" dirty="0">
                <a:latin typeface="黑体" panose="02010609060101010101" pitchFamily="2" charset="-122"/>
                <a:ea typeface="黑体" panose="02010609060101010101" pitchFamily="2" charset="-122"/>
              </a:rPr>
              <a:t>由此可见，浮点数的表示范围要比定点数大得多，但也不是无限的，当计算机中参与运算的数超出了浮点数的表示范围时称为</a:t>
            </a:r>
            <a:r>
              <a:rPr lang="zh-CN" altLang="en-US" sz="2000" b="1" dirty="0">
                <a:solidFill>
                  <a:srgbClr val="FF0000"/>
                </a:solidFill>
                <a:latin typeface="黑体" panose="02010609060101010101" pitchFamily="2" charset="-122"/>
                <a:ea typeface="黑体" panose="02010609060101010101" pitchFamily="2" charset="-122"/>
              </a:rPr>
              <a:t>溢出</a:t>
            </a:r>
            <a:r>
              <a:rPr lang="zh-CN" altLang="en-US" sz="2000" b="1" dirty="0">
                <a:latin typeface="黑体" panose="02010609060101010101" pitchFamily="2" charset="-122"/>
                <a:ea typeface="黑体" panose="02010609060101010101" pitchFamily="2" charset="-122"/>
              </a:rPr>
              <a:t>。如果一个数的阶码大于计算机所能表示的最大阶码，则称为</a:t>
            </a:r>
            <a:r>
              <a:rPr lang="zh-CN" altLang="en-US" sz="2000" b="1" dirty="0">
                <a:solidFill>
                  <a:srgbClr val="FF0000"/>
                </a:solidFill>
                <a:latin typeface="黑体" panose="02010609060101010101" pitchFamily="2" charset="-122"/>
                <a:ea typeface="黑体" panose="02010609060101010101" pitchFamily="2" charset="-122"/>
              </a:rPr>
              <a:t>上溢</a:t>
            </a:r>
            <a:r>
              <a:rPr lang="zh-CN" altLang="en-US" sz="2000" b="1" dirty="0">
                <a:latin typeface="黑体" panose="02010609060101010101" pitchFamily="2" charset="-122"/>
                <a:ea typeface="黑体" panose="02010609060101010101" pitchFamily="2" charset="-122"/>
              </a:rPr>
              <a:t>；反之，若小于最小阶码，则称为</a:t>
            </a:r>
            <a:r>
              <a:rPr lang="zh-CN" altLang="en-US" sz="2000" b="1" dirty="0">
                <a:solidFill>
                  <a:srgbClr val="FF0000"/>
                </a:solidFill>
                <a:latin typeface="黑体" panose="02010609060101010101" pitchFamily="2" charset="-122"/>
                <a:ea typeface="黑体" panose="02010609060101010101" pitchFamily="2" charset="-122"/>
              </a:rPr>
              <a:t>下溢</a:t>
            </a:r>
            <a:r>
              <a:rPr lang="zh-CN" altLang="en-US" sz="2000" b="1" dirty="0">
                <a:latin typeface="黑体" panose="02010609060101010101" pitchFamily="2" charset="-122"/>
                <a:ea typeface="黑体" panose="02010609060101010101" pitchFamily="2" charset="-122"/>
              </a:rPr>
              <a:t>。上溢时计算机将停止运算，转溢出中断处理程序进行溢出处理；下溢时计算机将该数作为机器零来处理，即把该浮点数的阶码和尾数全置成零，但仍能进行运算。 </a:t>
            </a:r>
          </a:p>
          <a:p>
            <a:pPr algn="just"/>
            <a:r>
              <a:rPr lang="zh-CN" altLang="en-US" sz="2000" b="1" dirty="0">
                <a:latin typeface="黑体" panose="02010609060101010101" pitchFamily="2" charset="-122"/>
                <a:ea typeface="黑体" panose="02010609060101010101" pitchFamily="2" charset="-122"/>
              </a:rPr>
              <a:t>    采用浮点表示的数，在运算之前要进行对齐小数点的操作（称为</a:t>
            </a:r>
            <a:r>
              <a:rPr lang="zh-CN" altLang="en-US" sz="2000" b="1" dirty="0">
                <a:solidFill>
                  <a:srgbClr val="FF0000"/>
                </a:solidFill>
                <a:latin typeface="黑体" panose="02010609060101010101" pitchFamily="2" charset="-122"/>
                <a:ea typeface="黑体" panose="02010609060101010101" pitchFamily="2" charset="-122"/>
              </a:rPr>
              <a:t>对阶</a:t>
            </a:r>
            <a:r>
              <a:rPr lang="zh-CN" altLang="en-US" sz="2000" b="1" dirty="0">
                <a:latin typeface="黑体" panose="02010609060101010101" pitchFamily="2" charset="-122"/>
                <a:ea typeface="黑体" panose="02010609060101010101" pitchFamily="2" charset="-122"/>
              </a:rPr>
              <a:t>），才能进行加减运算。</a:t>
            </a:r>
          </a:p>
          <a:p>
            <a:pPr algn="just"/>
            <a:r>
              <a:rPr lang="zh-CN" altLang="en-US" sz="2000" b="1" dirty="0">
                <a:latin typeface="黑体" panose="02010609060101010101" pitchFamily="2" charset="-122"/>
                <a:ea typeface="黑体" panose="02010609060101010101" pitchFamily="2" charset="-122"/>
              </a:rPr>
              <a:t>    在计算机中判断两数的小数点是否对齐，只要判断两数的阶码是否相等，若相等，则说明两小数点的位置已对齐。所以实现浮点运算操作比较麻烦，设备也比较复杂。</a:t>
            </a:r>
          </a:p>
          <a:p>
            <a:pPr algn="l"/>
            <a:endParaRPr lang="zh-CN" altLang="en-US" sz="2000" b="1" dirty="0">
              <a:latin typeface="黑体" panose="02010609060101010101" pitchFamily="2" charset="-122"/>
              <a:ea typeface="黑体" panose="02010609060101010101" pitchFamily="2" charset="-122"/>
            </a:endParaRPr>
          </a:p>
        </p:txBody>
      </p:sp>
      <p:grpSp>
        <p:nvGrpSpPr>
          <p:cNvPr id="730115" name="组合 730114"/>
          <p:cNvGrpSpPr/>
          <p:nvPr/>
        </p:nvGrpSpPr>
        <p:grpSpPr>
          <a:xfrm>
            <a:off x="6781800" y="5791200"/>
            <a:ext cx="914400" cy="914400"/>
            <a:chOff x="1488" y="2208"/>
            <a:chExt cx="576" cy="576"/>
          </a:xfrm>
        </p:grpSpPr>
        <p:pic>
          <p:nvPicPr>
            <p:cNvPr id="730116" name="图片 730115" descr="C:\Program Files\Common Files\Microsoft Shared\Clipart\cagcat50\SY01265_.wmf"/>
            <p:cNvPicPr>
              <a:picLocks noChangeAspect="1"/>
            </p:cNvPicPr>
            <p:nvPr/>
          </p:nvPicPr>
          <p:blipFill>
            <a:blip r:embed="rId2"/>
            <a:stretch>
              <a:fillRect/>
            </a:stretch>
          </p:blipFill>
          <p:spPr>
            <a:xfrm>
              <a:off x="1488" y="2208"/>
              <a:ext cx="480" cy="576"/>
            </a:xfrm>
            <a:prstGeom prst="rect">
              <a:avLst/>
            </a:prstGeom>
            <a:noFill/>
            <a:ln w="9525">
              <a:noFill/>
            </a:ln>
          </p:spPr>
        </p:pic>
        <p:sp>
          <p:nvSpPr>
            <p:cNvPr id="730117" name="动作按钮: 自定义 730116">
              <a:hlinkClick r:id="rId3" action="ppaction://hlinksldjump"/>
            </p:cNvPr>
            <p:cNvSpPr/>
            <p:nvPr/>
          </p:nvSpPr>
          <p:spPr>
            <a:xfrm>
              <a:off x="1632" y="2304"/>
              <a:ext cx="432" cy="192"/>
            </a:xfrm>
            <a:prstGeom prst="actionButtonBlank">
              <a:avLst/>
            </a:prstGeom>
            <a:solidFill>
              <a:srgbClr val="33CCCC"/>
            </a:solidFill>
            <a:ln w="12700" cap="sq" cmpd="sng">
              <a:solidFill>
                <a:srgbClr val="FF0000"/>
              </a:solidFill>
              <a:prstDash val="solid"/>
              <a:miter/>
              <a:headEnd type="none" w="sm" len="sm"/>
              <a:tailEnd type="none" w="sm" len="sm"/>
            </a:ln>
          </p:spPr>
          <p:txBody>
            <a:bodyPr wrap="none" anchor="ctr"/>
            <a:lstStyle/>
            <a:p>
              <a:r>
                <a:rPr lang="zh-CN" altLang="en-US" b="1" dirty="0">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hlinkClick r:id="rId4" action="ppaction://hlinksldjump"/>
                </a:rPr>
                <a:t>返回</a:t>
              </a:r>
              <a:endParaRPr lang="zh-CN" altLang="en-US" b="1">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endParaRPr>
            </a:p>
          </p:txBody>
        </p:sp>
      </p:grpSp>
    </p:spTree>
  </p:cSld>
  <p:clrMapOvr>
    <a:masterClrMapping/>
  </p:clrMapOvr>
  <p:transition spd="med">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矩形 731137"/>
          <p:cNvSpPr/>
          <p:nvPr/>
        </p:nvSpPr>
        <p:spPr>
          <a:xfrm>
            <a:off x="1600200" y="228600"/>
            <a:ext cx="7162800" cy="579438"/>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sz="3200" b="1" dirty="0">
                <a:solidFill>
                  <a:schemeClr val="tx2"/>
                </a:solidFill>
                <a:latin typeface="黑体" panose="02010609060101010101" pitchFamily="2" charset="-122"/>
                <a:ea typeface="黑体" panose="02010609060101010101" pitchFamily="2" charset="-122"/>
              </a:rPr>
              <a:t> 1.3.4   信息编码</a:t>
            </a:r>
            <a:endParaRPr lang="en-US" altLang="zh-CN" sz="3200" b="1" dirty="0">
              <a:solidFill>
                <a:schemeClr val="tx2"/>
              </a:solidFill>
              <a:latin typeface="黑体" panose="02010609060101010101" pitchFamily="2" charset="-122"/>
              <a:ea typeface="黑体" panose="02010609060101010101" pitchFamily="2" charset="-122"/>
            </a:endParaRPr>
          </a:p>
        </p:txBody>
      </p:sp>
      <p:sp>
        <p:nvSpPr>
          <p:cNvPr id="731139" name="矩形 731138"/>
          <p:cNvSpPr/>
          <p:nvPr/>
        </p:nvSpPr>
        <p:spPr>
          <a:xfrm>
            <a:off x="1447800" y="1100138"/>
            <a:ext cx="7086600" cy="5224462"/>
          </a:xfrm>
          <a:prstGeom prst="rect">
            <a:avLst/>
          </a:prstGeom>
          <a:noFill/>
          <a:ln w="9525">
            <a:noFill/>
          </a:ln>
        </p:spPr>
        <p:txBody>
          <a:bodyPr tIns="25392" bIns="25392">
            <a:spAutoFit/>
          </a:bodyPr>
          <a:lstStyle/>
          <a:p>
            <a:pPr algn="just"/>
            <a:r>
              <a:rPr lang="zh-CN" altLang="en-US" sz="2800"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信息编码是指对输入到计算机中的各种非数值型数据用二进制数进行编码的方式。所谓编码就是用若干位二进制代码，选择一定的组合原则来表示组成信息的各种符号。根据不同的用途有各种各样的编码方案，常用的有</a:t>
            </a:r>
            <a:r>
              <a:rPr lang="en-US" altLang="zh-CN" b="1">
                <a:solidFill>
                  <a:srgbClr val="CC00CC"/>
                </a:solidFill>
                <a:latin typeface="黑体" panose="02010609060101010101" pitchFamily="2" charset="-122"/>
                <a:ea typeface="黑体" panose="02010609060101010101" pitchFamily="2" charset="-122"/>
              </a:rPr>
              <a:t>ASCII</a:t>
            </a:r>
            <a:r>
              <a:rPr lang="zh-CN" altLang="en-US" b="1" dirty="0">
                <a:solidFill>
                  <a:srgbClr val="CC00CC"/>
                </a:solidFill>
                <a:latin typeface="黑体" panose="02010609060101010101" pitchFamily="2" charset="-122"/>
                <a:ea typeface="黑体" panose="02010609060101010101" pitchFamily="2" charset="-122"/>
              </a:rPr>
              <a:t>码、</a:t>
            </a:r>
            <a:r>
              <a:rPr lang="en-US" altLang="zh-CN" b="1">
                <a:solidFill>
                  <a:srgbClr val="CC00CC"/>
                </a:solidFill>
                <a:latin typeface="黑体" panose="02010609060101010101" pitchFamily="2" charset="-122"/>
                <a:ea typeface="黑体" panose="02010609060101010101" pitchFamily="2" charset="-122"/>
              </a:rPr>
              <a:t>BCD</a:t>
            </a:r>
            <a:r>
              <a:rPr lang="zh-CN" altLang="en-US" b="1" dirty="0">
                <a:solidFill>
                  <a:srgbClr val="CC00CC"/>
                </a:solidFill>
                <a:latin typeface="黑体" panose="02010609060101010101" pitchFamily="2" charset="-122"/>
                <a:ea typeface="黑体" panose="02010609060101010101" pitchFamily="2" charset="-122"/>
              </a:rPr>
              <a:t>码、汉字编码和数据校验码</a:t>
            </a:r>
            <a:r>
              <a:rPr lang="zh-CN" altLang="en-US" b="1" dirty="0">
                <a:latin typeface="黑体" panose="02010609060101010101" pitchFamily="2" charset="-122"/>
                <a:ea typeface="黑体" panose="02010609060101010101" pitchFamily="2" charset="-122"/>
              </a:rPr>
              <a:t>。</a:t>
            </a:r>
          </a:p>
          <a:p>
            <a:pPr algn="just"/>
            <a:r>
              <a:rPr lang="zh-CN" altLang="en-US" b="1" dirty="0">
                <a:solidFill>
                  <a:srgbClr val="FF0000"/>
                </a:solidFill>
                <a:latin typeface="黑体" panose="02010609060101010101" pitchFamily="2" charset="-122"/>
                <a:ea typeface="黑体" panose="02010609060101010101" pitchFamily="2" charset="-122"/>
              </a:rPr>
              <a:t>1．</a:t>
            </a:r>
            <a:r>
              <a:rPr lang="en-US" altLang="zh-CN" b="1">
                <a:solidFill>
                  <a:srgbClr val="FF0000"/>
                </a:solidFill>
                <a:latin typeface="黑体" panose="02010609060101010101" pitchFamily="2" charset="-122"/>
                <a:ea typeface="黑体" panose="02010609060101010101" pitchFamily="2" charset="-122"/>
              </a:rPr>
              <a:t>ASCII</a:t>
            </a:r>
            <a:r>
              <a:rPr lang="zh-CN" altLang="en-US" b="1" dirty="0">
                <a:solidFill>
                  <a:srgbClr val="FF0000"/>
                </a:solidFill>
                <a:latin typeface="黑体" panose="02010609060101010101" pitchFamily="2" charset="-122"/>
                <a:ea typeface="黑体" panose="02010609060101010101" pitchFamily="2" charset="-122"/>
              </a:rPr>
              <a:t>码</a:t>
            </a:r>
          </a:p>
          <a:p>
            <a:pPr algn="just"/>
            <a:r>
              <a:rPr lang="en-US" altLang="zh-CN" b="1">
                <a:latin typeface="黑体" panose="02010609060101010101" pitchFamily="2" charset="-122"/>
                <a:ea typeface="黑体" panose="02010609060101010101" pitchFamily="2" charset="-122"/>
              </a:rPr>
              <a:t>　  ASCII</a:t>
            </a:r>
            <a:r>
              <a:rPr lang="zh-CN" altLang="en-US" b="1" dirty="0">
                <a:latin typeface="黑体" panose="02010609060101010101" pitchFamily="2" charset="-122"/>
                <a:ea typeface="黑体" panose="02010609060101010101" pitchFamily="2" charset="-122"/>
              </a:rPr>
              <a:t>码是美国标准信息交换码，已被国际标准化组织定为国际标准，是目前最普遍使用的字符编码。字符是计算机中使用最多的非数值型数据，是人与计算机进行通信、交互的重要媒介。</a:t>
            </a:r>
          </a:p>
          <a:p>
            <a:pPr algn="just"/>
            <a:r>
              <a:rPr lang="en-US" altLang="zh-CN" b="1">
                <a:latin typeface="黑体" panose="02010609060101010101" pitchFamily="2" charset="-122"/>
                <a:ea typeface="黑体" panose="02010609060101010101" pitchFamily="2" charset="-122"/>
              </a:rPr>
              <a:t>　  ASCII</a:t>
            </a:r>
            <a:r>
              <a:rPr lang="zh-CN" altLang="en-US" b="1" dirty="0">
                <a:latin typeface="黑体" panose="02010609060101010101" pitchFamily="2" charset="-122"/>
                <a:ea typeface="黑体" panose="02010609060101010101" pitchFamily="2" charset="-122"/>
              </a:rPr>
              <a:t>码有7位码和8位码两种编码方案，常用的是7位码方案。7位</a:t>
            </a:r>
            <a:r>
              <a:rPr lang="en-US" altLang="zh-CN" b="1">
                <a:latin typeface="黑体" panose="02010609060101010101" pitchFamily="2" charset="-122"/>
                <a:ea typeface="黑体" panose="02010609060101010101" pitchFamily="2" charset="-122"/>
              </a:rPr>
              <a:t>ASCII</a:t>
            </a:r>
            <a:r>
              <a:rPr lang="zh-CN" altLang="en-US" b="1" dirty="0">
                <a:latin typeface="黑体" panose="02010609060101010101" pitchFamily="2" charset="-122"/>
                <a:ea typeface="黑体" panose="02010609060101010101" pitchFamily="2" charset="-122"/>
              </a:rPr>
              <a:t>码是用七位二进制数进行编码的，可共表示2</a:t>
            </a:r>
            <a:r>
              <a:rPr lang="zh-CN" altLang="en-US" b="1" baseline="30000" dirty="0">
                <a:latin typeface="黑体" panose="02010609060101010101" pitchFamily="2" charset="-122"/>
                <a:ea typeface="黑体" panose="02010609060101010101" pitchFamily="2" charset="-122"/>
              </a:rPr>
              <a:t> 7 </a:t>
            </a:r>
            <a:r>
              <a:rPr lang="zh-CN" altLang="en-US" b="1" dirty="0">
                <a:latin typeface="黑体" panose="02010609060101010101" pitchFamily="2" charset="-122"/>
                <a:ea typeface="黑体" panose="02010609060101010101" pitchFamily="2" charset="-122"/>
              </a:rPr>
              <a:t>=128个字符。</a:t>
            </a:r>
            <a:r>
              <a:rPr lang="zh-CN" altLang="en-US" b="1" dirty="0">
                <a:latin typeface="Times New Roman" panose="02020603050405020304" charset="0"/>
                <a:ea typeface="宋体" panose="02010600030101010101" pitchFamily="2" charset="-122"/>
              </a:rPr>
              <a:t>  </a:t>
            </a:r>
          </a:p>
        </p:txBody>
      </p:sp>
    </p:spTree>
  </p:cSld>
  <p:clrMapOvr>
    <a:masterClrMapping/>
  </p:clrMapOvr>
  <p:transition spd="med">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矩形 732161"/>
          <p:cNvSpPr/>
          <p:nvPr/>
        </p:nvSpPr>
        <p:spPr>
          <a:xfrm>
            <a:off x="1219200" y="311150"/>
            <a:ext cx="7467600" cy="6623050"/>
          </a:xfrm>
          <a:prstGeom prst="rect">
            <a:avLst/>
          </a:prstGeom>
          <a:noFill/>
          <a:ln w="9525">
            <a:noFill/>
          </a:ln>
        </p:spPr>
        <p:txBody>
          <a:bodyPr tIns="25392" bIns="25392">
            <a:spAutoFit/>
          </a:bodyPr>
          <a:lstStyle/>
          <a:p>
            <a:pPr algn="l"/>
            <a:r>
              <a:rPr lang="zh-CN" altLang="en-US" b="1" dirty="0">
                <a:latin typeface="Times New Roman" panose="02020603050405020304" charset="0"/>
                <a:ea typeface="宋体" panose="02010600030101010101" pitchFamily="2" charset="-122"/>
              </a:rPr>
              <a:t>         </a:t>
            </a:r>
            <a:r>
              <a:rPr lang="en-US" altLang="zh-CN" b="1">
                <a:latin typeface="黑体" panose="02010609060101010101" pitchFamily="2" charset="-122"/>
                <a:ea typeface="黑体" panose="02010609060101010101" pitchFamily="2" charset="-122"/>
              </a:rPr>
              <a:t>ASCII</a:t>
            </a:r>
            <a:r>
              <a:rPr lang="zh-CN" altLang="en-US" b="1" dirty="0">
                <a:latin typeface="黑体" panose="02010609060101010101" pitchFamily="2" charset="-122"/>
                <a:ea typeface="黑体" panose="02010609060101010101" pitchFamily="2" charset="-122"/>
              </a:rPr>
              <a:t>码的每个字符用7位二进制码表示，其排列次序为</a:t>
            </a:r>
            <a:r>
              <a:rPr lang="en-US" altLang="zh-CN" b="1">
                <a:latin typeface="黑体" panose="02010609060101010101" pitchFamily="2" charset="-122"/>
                <a:ea typeface="黑体" panose="02010609060101010101" pitchFamily="2" charset="-122"/>
              </a:rPr>
              <a:t>b</a:t>
            </a:r>
            <a:r>
              <a:rPr lang="en-US" altLang="zh-CN" b="1" baseline="-30000">
                <a:latin typeface="黑体" panose="02010609060101010101" pitchFamily="2" charset="-122"/>
                <a:ea typeface="黑体" panose="02010609060101010101" pitchFamily="2" charset="-122"/>
              </a:rPr>
              <a:t>6</a:t>
            </a:r>
            <a:r>
              <a:rPr lang="en-US" altLang="zh-CN" b="1">
                <a:latin typeface="黑体" panose="02010609060101010101" pitchFamily="2" charset="-122"/>
                <a:ea typeface="黑体" panose="02010609060101010101" pitchFamily="2" charset="-122"/>
              </a:rPr>
              <a:t>b</a:t>
            </a:r>
            <a:r>
              <a:rPr lang="en-US" altLang="zh-CN" b="1" baseline="-30000">
                <a:latin typeface="黑体" panose="02010609060101010101" pitchFamily="2" charset="-122"/>
                <a:ea typeface="黑体" panose="02010609060101010101" pitchFamily="2" charset="-122"/>
              </a:rPr>
              <a:t>5</a:t>
            </a:r>
            <a:r>
              <a:rPr lang="en-US" altLang="zh-CN" b="1">
                <a:latin typeface="黑体" panose="02010609060101010101" pitchFamily="2" charset="-122"/>
                <a:ea typeface="黑体" panose="02010609060101010101" pitchFamily="2" charset="-122"/>
              </a:rPr>
              <a:t>b</a:t>
            </a:r>
            <a:r>
              <a:rPr lang="en-US" altLang="zh-CN" b="1" baseline="-30000">
                <a:latin typeface="黑体" panose="02010609060101010101" pitchFamily="2" charset="-122"/>
                <a:ea typeface="黑体" panose="02010609060101010101" pitchFamily="2" charset="-122"/>
              </a:rPr>
              <a:t>4</a:t>
            </a:r>
            <a:r>
              <a:rPr lang="en-US" altLang="zh-CN" b="1">
                <a:latin typeface="黑体" panose="02010609060101010101" pitchFamily="2" charset="-122"/>
                <a:ea typeface="黑体" panose="02010609060101010101" pitchFamily="2" charset="-122"/>
              </a:rPr>
              <a:t> b</a:t>
            </a:r>
            <a:r>
              <a:rPr lang="en-US" altLang="zh-CN" b="1" baseline="-30000">
                <a:latin typeface="黑体" panose="02010609060101010101" pitchFamily="2" charset="-122"/>
                <a:ea typeface="黑体" panose="02010609060101010101" pitchFamily="2" charset="-122"/>
              </a:rPr>
              <a:t>3</a:t>
            </a:r>
            <a:r>
              <a:rPr lang="en-US" altLang="zh-CN" b="1">
                <a:latin typeface="黑体" panose="02010609060101010101" pitchFamily="2" charset="-122"/>
                <a:ea typeface="黑体" panose="02010609060101010101" pitchFamily="2" charset="-122"/>
              </a:rPr>
              <a:t>b</a:t>
            </a:r>
            <a:r>
              <a:rPr lang="en-US" altLang="zh-CN" b="1" baseline="-30000">
                <a:latin typeface="黑体" panose="02010609060101010101" pitchFamily="2" charset="-122"/>
                <a:ea typeface="黑体" panose="02010609060101010101" pitchFamily="2" charset="-122"/>
              </a:rPr>
              <a:t>2</a:t>
            </a:r>
            <a:r>
              <a:rPr lang="en-US" altLang="zh-CN" b="1">
                <a:latin typeface="黑体" panose="02010609060101010101" pitchFamily="2" charset="-122"/>
                <a:ea typeface="黑体" panose="02010609060101010101" pitchFamily="2" charset="-122"/>
              </a:rPr>
              <a:t>b</a:t>
            </a:r>
            <a:r>
              <a:rPr lang="en-US" altLang="zh-CN" b="1" baseline="-30000">
                <a:latin typeface="黑体" panose="02010609060101010101" pitchFamily="2" charset="-122"/>
                <a:ea typeface="黑体" panose="02010609060101010101" pitchFamily="2" charset="-122"/>
              </a:rPr>
              <a:t>1</a:t>
            </a:r>
            <a:r>
              <a:rPr lang="en-US" altLang="zh-CN" b="1">
                <a:latin typeface="黑体" panose="02010609060101010101" pitchFamily="2" charset="-122"/>
                <a:ea typeface="黑体" panose="02010609060101010101" pitchFamily="2" charset="-122"/>
              </a:rPr>
              <a:t>b</a:t>
            </a:r>
            <a:r>
              <a:rPr lang="en-US" altLang="zh-CN" b="1" baseline="-30000">
                <a:latin typeface="黑体" panose="02010609060101010101" pitchFamily="2" charset="-122"/>
                <a:ea typeface="黑体" panose="02010609060101010101" pitchFamily="2" charset="-122"/>
              </a:rPr>
              <a:t>0</a:t>
            </a:r>
            <a:r>
              <a:rPr lang="en-US" altLang="zh-CN"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。通过查</a:t>
            </a:r>
            <a:r>
              <a:rPr lang="en-US" altLang="zh-CN" b="1">
                <a:latin typeface="黑体" panose="02010609060101010101" pitchFamily="2" charset="-122"/>
                <a:ea typeface="黑体" panose="02010609060101010101" pitchFamily="2" charset="-122"/>
              </a:rPr>
              <a:t>ASCII</a:t>
            </a:r>
            <a:r>
              <a:rPr lang="zh-CN" altLang="en-US" b="1" dirty="0">
                <a:latin typeface="黑体" panose="02010609060101010101" pitchFamily="2" charset="-122"/>
                <a:ea typeface="黑体" panose="02010609060101010101" pitchFamily="2" charset="-122"/>
              </a:rPr>
              <a:t>码表可以找到数字、运算符、标点符号以及控制字符等字符与</a:t>
            </a:r>
            <a:r>
              <a:rPr lang="en-US" altLang="zh-CN" b="1">
                <a:latin typeface="黑体" panose="02010609060101010101" pitchFamily="2" charset="-122"/>
                <a:ea typeface="黑体" panose="02010609060101010101" pitchFamily="2" charset="-122"/>
              </a:rPr>
              <a:t>ASCII</a:t>
            </a:r>
            <a:r>
              <a:rPr lang="zh-CN" altLang="en-US" b="1" dirty="0">
                <a:latin typeface="黑体" panose="02010609060101010101" pitchFamily="2" charset="-122"/>
                <a:ea typeface="黑体" panose="02010609060101010101" pitchFamily="2" charset="-122"/>
              </a:rPr>
              <a:t>码之间的对应关系。</a:t>
            </a:r>
          </a:p>
          <a:p>
            <a:pPr algn="l"/>
            <a:r>
              <a:rPr lang="zh-CN" altLang="en-US" b="1" dirty="0">
                <a:latin typeface="黑体" panose="02010609060101010101" pitchFamily="2" charset="-122"/>
                <a:ea typeface="黑体" panose="02010609060101010101" pitchFamily="2" charset="-122"/>
              </a:rPr>
              <a:t>    例如：小写字母“</a:t>
            </a:r>
            <a:r>
              <a:rPr lang="en-US" altLang="zh-CN" b="1">
                <a:latin typeface="黑体" panose="02010609060101010101" pitchFamily="2" charset="-122"/>
                <a:ea typeface="黑体" panose="02010609060101010101" pitchFamily="2" charset="-122"/>
              </a:rPr>
              <a:t>g”</a:t>
            </a:r>
            <a:r>
              <a:rPr lang="zh-CN" altLang="en-US" b="1">
                <a:latin typeface="黑体" panose="02010609060101010101" pitchFamily="2" charset="-122"/>
                <a:ea typeface="黑体" panose="02010609060101010101" pitchFamily="2" charset="-122"/>
              </a:rPr>
              <a:t>的</a:t>
            </a:r>
            <a:r>
              <a:rPr lang="en-US" altLang="zh-CN" b="1">
                <a:latin typeface="黑体" panose="02010609060101010101" pitchFamily="2" charset="-122"/>
                <a:ea typeface="黑体" panose="02010609060101010101" pitchFamily="2" charset="-122"/>
              </a:rPr>
              <a:t>ASCII</a:t>
            </a:r>
            <a:r>
              <a:rPr lang="zh-CN" altLang="en-US" b="1" dirty="0">
                <a:latin typeface="黑体" panose="02010609060101010101" pitchFamily="2" charset="-122"/>
                <a:ea typeface="黑体" panose="02010609060101010101" pitchFamily="2" charset="-122"/>
              </a:rPr>
              <a:t>码为1100111；</a:t>
            </a:r>
          </a:p>
          <a:p>
            <a:pPr algn="l"/>
            <a:r>
              <a:rPr lang="zh-CN" altLang="en-US" b="1" dirty="0">
                <a:latin typeface="黑体" panose="02010609060101010101" pitchFamily="2" charset="-122"/>
                <a:ea typeface="黑体" panose="02010609060101010101" pitchFamily="2" charset="-122"/>
              </a:rPr>
              <a:t>          </a:t>
            </a:r>
            <a:r>
              <a:rPr lang="en-US" altLang="zh-CN" b="1">
                <a:latin typeface="黑体" panose="02010609060101010101" pitchFamily="2" charset="-122"/>
                <a:ea typeface="黑体" panose="02010609060101010101" pitchFamily="2" charset="-122"/>
              </a:rPr>
              <a:t>ASCII</a:t>
            </a:r>
            <a:r>
              <a:rPr lang="zh-CN" altLang="en-US" b="1" dirty="0">
                <a:latin typeface="黑体" panose="02010609060101010101" pitchFamily="2" charset="-122"/>
                <a:ea typeface="黑体" panose="02010609060101010101" pitchFamily="2" charset="-122"/>
              </a:rPr>
              <a:t>码0110011对应的字符是数字“3”。</a:t>
            </a:r>
          </a:p>
          <a:p>
            <a:pPr algn="just"/>
            <a:r>
              <a:rPr lang="zh-CN" altLang="en-US" b="1" dirty="0">
                <a:latin typeface="黑体" panose="02010609060101010101" pitchFamily="2" charset="-122"/>
                <a:ea typeface="黑体" panose="02010609060101010101" pitchFamily="2" charset="-122"/>
              </a:rPr>
              <a:t>　  </a:t>
            </a:r>
            <a:r>
              <a:rPr lang="zh-CN" altLang="en-US" b="1" dirty="0">
                <a:solidFill>
                  <a:srgbClr val="CC00CC"/>
                </a:solidFill>
                <a:latin typeface="黑体" panose="02010609060101010101" pitchFamily="2" charset="-122"/>
                <a:ea typeface="黑体" panose="02010609060101010101" pitchFamily="2" charset="-122"/>
              </a:rPr>
              <a:t>字符0～9十个数字字符的</a:t>
            </a:r>
            <a:r>
              <a:rPr lang="en-US" altLang="zh-CN" b="1">
                <a:solidFill>
                  <a:srgbClr val="CC00CC"/>
                </a:solidFill>
                <a:latin typeface="黑体" panose="02010609060101010101" pitchFamily="2" charset="-122"/>
                <a:ea typeface="黑体" panose="02010609060101010101" pitchFamily="2" charset="-122"/>
              </a:rPr>
              <a:t>ASCII</a:t>
            </a:r>
            <a:r>
              <a:rPr lang="zh-CN" altLang="en-US" b="1" dirty="0">
                <a:solidFill>
                  <a:srgbClr val="CC00CC"/>
                </a:solidFill>
                <a:latin typeface="黑体" panose="02010609060101010101" pitchFamily="2" charset="-122"/>
                <a:ea typeface="黑体" panose="02010609060101010101" pitchFamily="2" charset="-122"/>
              </a:rPr>
              <a:t>码的高3位编码（</a:t>
            </a:r>
            <a:r>
              <a:rPr lang="en-US" altLang="zh-CN" b="1">
                <a:solidFill>
                  <a:srgbClr val="CC00CC"/>
                </a:solidFill>
                <a:latin typeface="黑体" panose="02010609060101010101" pitchFamily="2" charset="-122"/>
                <a:ea typeface="黑体" panose="02010609060101010101" pitchFamily="2" charset="-122"/>
              </a:rPr>
              <a:t>b</a:t>
            </a:r>
            <a:r>
              <a:rPr lang="en-US" altLang="zh-CN" b="1" baseline="-30000">
                <a:solidFill>
                  <a:srgbClr val="CC00CC"/>
                </a:solidFill>
                <a:latin typeface="黑体" panose="02010609060101010101" pitchFamily="2" charset="-122"/>
                <a:ea typeface="黑体" panose="02010609060101010101" pitchFamily="2" charset="-122"/>
              </a:rPr>
              <a:t>6</a:t>
            </a:r>
            <a:r>
              <a:rPr lang="en-US" altLang="zh-CN" b="1">
                <a:solidFill>
                  <a:srgbClr val="CC00CC"/>
                </a:solidFill>
                <a:latin typeface="黑体" panose="02010609060101010101" pitchFamily="2" charset="-122"/>
                <a:ea typeface="黑体" panose="02010609060101010101" pitchFamily="2" charset="-122"/>
              </a:rPr>
              <a:t>b</a:t>
            </a:r>
            <a:r>
              <a:rPr lang="en-US" altLang="zh-CN" b="1" baseline="-30000">
                <a:solidFill>
                  <a:srgbClr val="CC00CC"/>
                </a:solidFill>
                <a:latin typeface="黑体" panose="02010609060101010101" pitchFamily="2" charset="-122"/>
                <a:ea typeface="黑体" panose="02010609060101010101" pitchFamily="2" charset="-122"/>
              </a:rPr>
              <a:t>5</a:t>
            </a:r>
            <a:r>
              <a:rPr lang="en-US" altLang="zh-CN" b="1">
                <a:solidFill>
                  <a:srgbClr val="CC00CC"/>
                </a:solidFill>
                <a:latin typeface="黑体" panose="02010609060101010101" pitchFamily="2" charset="-122"/>
                <a:ea typeface="黑体" panose="02010609060101010101" pitchFamily="2" charset="-122"/>
              </a:rPr>
              <a:t>b</a:t>
            </a:r>
            <a:r>
              <a:rPr lang="en-US" altLang="zh-CN" b="1" baseline="-30000">
                <a:solidFill>
                  <a:srgbClr val="CC00CC"/>
                </a:solidFill>
                <a:latin typeface="黑体" panose="02010609060101010101" pitchFamily="2" charset="-122"/>
                <a:ea typeface="黑体" panose="02010609060101010101" pitchFamily="2" charset="-122"/>
              </a:rPr>
              <a:t>4</a:t>
            </a:r>
            <a:r>
              <a:rPr lang="en-US" altLang="zh-CN" b="1">
                <a:solidFill>
                  <a:srgbClr val="CC00CC"/>
                </a:solidFill>
                <a:latin typeface="黑体" panose="02010609060101010101" pitchFamily="2" charset="-122"/>
                <a:ea typeface="黑体" panose="02010609060101010101" pitchFamily="2" charset="-122"/>
              </a:rPr>
              <a:t>）</a:t>
            </a:r>
            <a:r>
              <a:rPr lang="zh-CN" altLang="en-US" b="1" dirty="0">
                <a:solidFill>
                  <a:srgbClr val="CC00CC"/>
                </a:solidFill>
                <a:latin typeface="黑体" panose="02010609060101010101" pitchFamily="2" charset="-122"/>
                <a:ea typeface="黑体" panose="02010609060101010101" pitchFamily="2" charset="-122"/>
              </a:rPr>
              <a:t>为011，低4位为0000～1001。当去掉高3位的值时，低4位正好是0～9的二进制数形式。</a:t>
            </a:r>
            <a:r>
              <a:rPr lang="zh-CN" altLang="en-US" b="1" dirty="0">
                <a:latin typeface="黑体" panose="02010609060101010101" pitchFamily="2" charset="-122"/>
                <a:ea typeface="黑体" panose="02010609060101010101" pitchFamily="2" charset="-122"/>
              </a:rPr>
              <a:t>这样编码既满足正常的排序关系，又有利于完成</a:t>
            </a:r>
            <a:r>
              <a:rPr lang="en-US" altLang="zh-CN" b="1">
                <a:latin typeface="黑体" panose="02010609060101010101" pitchFamily="2" charset="-122"/>
                <a:ea typeface="黑体" panose="02010609060101010101" pitchFamily="2" charset="-122"/>
              </a:rPr>
              <a:t>ASCII</a:t>
            </a:r>
            <a:r>
              <a:rPr lang="zh-CN" altLang="en-US" b="1" dirty="0">
                <a:latin typeface="黑体" panose="02010609060101010101" pitchFamily="2" charset="-122"/>
                <a:ea typeface="黑体" panose="02010609060101010101" pitchFamily="2" charset="-122"/>
              </a:rPr>
              <a:t>码与二进制数之间的转换。</a:t>
            </a:r>
          </a:p>
          <a:p>
            <a:pPr algn="just"/>
            <a:r>
              <a:rPr lang="zh-CN" altLang="en-US" b="1" dirty="0">
                <a:latin typeface="黑体" panose="02010609060101010101" pitchFamily="2" charset="-122"/>
                <a:ea typeface="黑体" panose="02010609060101010101" pitchFamily="2" charset="-122"/>
              </a:rPr>
              <a:t>　  </a:t>
            </a:r>
            <a:r>
              <a:rPr lang="zh-CN" altLang="en-US" b="1" dirty="0">
                <a:solidFill>
                  <a:srgbClr val="CC00CC"/>
                </a:solidFill>
                <a:latin typeface="黑体" panose="02010609060101010101" pitchFamily="2" charset="-122"/>
                <a:ea typeface="黑体" panose="02010609060101010101" pitchFamily="2" charset="-122"/>
              </a:rPr>
              <a:t>字母</a:t>
            </a:r>
            <a:r>
              <a:rPr lang="en-US" altLang="zh-CN" b="1">
                <a:solidFill>
                  <a:srgbClr val="CC00CC"/>
                </a:solidFill>
                <a:latin typeface="黑体" panose="02010609060101010101" pitchFamily="2" charset="-122"/>
                <a:ea typeface="黑体" panose="02010609060101010101" pitchFamily="2" charset="-122"/>
              </a:rPr>
              <a:t>A～Z</a:t>
            </a:r>
            <a:r>
              <a:rPr lang="zh-CN" altLang="en-US" b="1" dirty="0">
                <a:solidFill>
                  <a:srgbClr val="CC00CC"/>
                </a:solidFill>
                <a:latin typeface="黑体" panose="02010609060101010101" pitchFamily="2" charset="-122"/>
                <a:ea typeface="黑体" panose="02010609060101010101" pitchFamily="2" charset="-122"/>
              </a:rPr>
              <a:t>的编码值为65～90（1000001～1011010），小写英文字母</a:t>
            </a:r>
            <a:r>
              <a:rPr lang="en-US" altLang="zh-CN" b="1">
                <a:solidFill>
                  <a:srgbClr val="CC00CC"/>
                </a:solidFill>
                <a:latin typeface="黑体" panose="02010609060101010101" pitchFamily="2" charset="-122"/>
                <a:ea typeface="黑体" panose="02010609060101010101" pitchFamily="2" charset="-122"/>
              </a:rPr>
              <a:t>a～z</a:t>
            </a:r>
            <a:r>
              <a:rPr lang="zh-CN" altLang="en-US" b="1" dirty="0">
                <a:solidFill>
                  <a:srgbClr val="CC00CC"/>
                </a:solidFill>
                <a:latin typeface="黑体" panose="02010609060101010101" pitchFamily="2" charset="-122"/>
                <a:ea typeface="黑体" panose="02010609060101010101" pitchFamily="2" charset="-122"/>
              </a:rPr>
              <a:t>的编码值为97～122（1100001～1111010）</a:t>
            </a:r>
            <a:r>
              <a:rPr lang="zh-CN" altLang="en-US" b="1" dirty="0">
                <a:latin typeface="黑体" panose="02010609060101010101" pitchFamily="2" charset="-122"/>
                <a:ea typeface="黑体" panose="02010609060101010101" pitchFamily="2" charset="-122"/>
              </a:rPr>
              <a:t>，大、小写字母编码差别仅表现在</a:t>
            </a:r>
            <a:r>
              <a:rPr lang="en-US" altLang="zh-CN" b="1">
                <a:latin typeface="黑体" panose="02010609060101010101" pitchFamily="2" charset="-122"/>
                <a:ea typeface="黑体" panose="02010609060101010101" pitchFamily="2" charset="-122"/>
              </a:rPr>
              <a:t>b</a:t>
            </a:r>
            <a:r>
              <a:rPr lang="en-US" altLang="zh-CN" b="1" baseline="-30000">
                <a:latin typeface="黑体" panose="02010609060101010101" pitchFamily="2" charset="-122"/>
                <a:ea typeface="黑体" panose="02010609060101010101" pitchFamily="2" charset="-122"/>
              </a:rPr>
              <a:t>5</a:t>
            </a:r>
            <a:r>
              <a:rPr lang="zh-CN" altLang="en-US" b="1" dirty="0">
                <a:latin typeface="黑体" panose="02010609060101010101" pitchFamily="2" charset="-122"/>
                <a:ea typeface="黑体" panose="02010609060101010101" pitchFamily="2" charset="-122"/>
              </a:rPr>
              <a:t>位的值为0或1，对应大、小写英文字母</a:t>
            </a:r>
            <a:r>
              <a:rPr lang="en-US" altLang="zh-CN" b="1">
                <a:latin typeface="黑体" panose="02010609060101010101" pitchFamily="2" charset="-122"/>
                <a:ea typeface="黑体" panose="02010609060101010101" pitchFamily="2" charset="-122"/>
              </a:rPr>
              <a:t>ASCII</a:t>
            </a:r>
            <a:r>
              <a:rPr lang="zh-CN" altLang="en-US" b="1" dirty="0">
                <a:latin typeface="黑体" panose="02010609060101010101" pitchFamily="2" charset="-122"/>
                <a:ea typeface="黑体" panose="02010609060101010101" pitchFamily="2" charset="-122"/>
              </a:rPr>
              <a:t>码值十进制形式相差32，因此大、小写英文字母之间的编码转换非常便利。</a:t>
            </a:r>
          </a:p>
          <a:p>
            <a:pPr algn="l"/>
            <a:r>
              <a:rPr lang="zh-CN" altLang="en-US" b="1" dirty="0">
                <a:latin typeface="黑体" panose="02010609060101010101" pitchFamily="2" charset="-122"/>
                <a:ea typeface="黑体" panose="02010609060101010101" pitchFamily="2" charset="-122"/>
              </a:rPr>
              <a:t> </a:t>
            </a:r>
          </a:p>
        </p:txBody>
      </p:sp>
    </p:spTree>
  </p:cSld>
  <p:clrMapOvr>
    <a:masterClrMapping/>
  </p:clrMapOvr>
  <p:transition spd="med">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4232" name="组合 734231"/>
          <p:cNvGrpSpPr/>
          <p:nvPr/>
        </p:nvGrpSpPr>
        <p:grpSpPr>
          <a:xfrm>
            <a:off x="1219200" y="387350"/>
            <a:ext cx="7467600" cy="6623050"/>
            <a:chOff x="816" y="196"/>
            <a:chExt cx="4704" cy="4172"/>
          </a:xfrm>
        </p:grpSpPr>
        <p:sp>
          <p:nvSpPr>
            <p:cNvPr id="734210" name="矩形 734209"/>
            <p:cNvSpPr/>
            <p:nvPr/>
          </p:nvSpPr>
          <p:spPr>
            <a:xfrm>
              <a:off x="816" y="196"/>
              <a:ext cx="4704" cy="4172"/>
            </a:xfrm>
            <a:prstGeom prst="rect">
              <a:avLst/>
            </a:prstGeom>
            <a:noFill/>
            <a:ln w="9525">
              <a:noFill/>
            </a:ln>
          </p:spPr>
          <p:txBody>
            <a:bodyPr tIns="25392" bIns="25392">
              <a:spAutoFit/>
            </a:bodyPr>
            <a:lstStyle/>
            <a:p>
              <a:pPr algn="l"/>
              <a:r>
                <a:rPr lang="zh-CN" altLang="en-US" b="1"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为了提高信息传输的可靠性，字符</a:t>
              </a:r>
              <a:r>
                <a:rPr lang="en-US" altLang="zh-CN" b="1">
                  <a:latin typeface="黑体" panose="02010609060101010101" pitchFamily="2" charset="-122"/>
                  <a:ea typeface="黑体" panose="02010609060101010101" pitchFamily="2" charset="-122"/>
                </a:rPr>
                <a:t>ASCII</a:t>
              </a:r>
              <a:r>
                <a:rPr lang="zh-CN" altLang="en-US" b="1" dirty="0">
                  <a:latin typeface="黑体" panose="02010609060101010101" pitchFamily="2" charset="-122"/>
                  <a:ea typeface="黑体" panose="02010609060101010101" pitchFamily="2" charset="-122"/>
                </a:rPr>
                <a:t>码在计算机内实际是用</a:t>
              </a:r>
              <a:r>
                <a:rPr lang="zh-CN" altLang="en-US" b="1" dirty="0">
                  <a:solidFill>
                    <a:srgbClr val="3333CC"/>
                  </a:solidFill>
                  <a:latin typeface="黑体" panose="02010609060101010101" pitchFamily="2" charset="-122"/>
                  <a:ea typeface="黑体" panose="02010609060101010101" pitchFamily="2" charset="-122"/>
                </a:rPr>
                <a:t>八位二进制代码</a:t>
              </a:r>
              <a:r>
                <a:rPr lang="zh-CN" altLang="en-US" b="1" dirty="0">
                  <a:latin typeface="黑体" panose="02010609060101010101" pitchFamily="2" charset="-122"/>
                  <a:ea typeface="黑体" panose="02010609060101010101" pitchFamily="2" charset="-122"/>
                </a:rPr>
                <a:t>表示的，</a:t>
              </a:r>
              <a:r>
                <a:rPr lang="zh-CN" altLang="en-US" b="1" dirty="0">
                  <a:solidFill>
                    <a:srgbClr val="FF0000"/>
                  </a:solidFill>
                  <a:latin typeface="黑体" panose="02010609060101010101" pitchFamily="2" charset="-122"/>
                  <a:ea typeface="黑体" panose="02010609060101010101" pitchFamily="2" charset="-122"/>
                </a:rPr>
                <a:t>一个字符占一个字节存储空间</a:t>
              </a:r>
              <a:r>
                <a:rPr lang="zh-CN" altLang="en-US" b="1" dirty="0">
                  <a:latin typeface="黑体" panose="02010609060101010101" pitchFamily="2" charset="-122"/>
                  <a:ea typeface="黑体" panose="02010609060101010101" pitchFamily="2" charset="-122"/>
                </a:rPr>
                <a:t>，一个字节中的</a:t>
              </a:r>
              <a:r>
                <a:rPr lang="en-US" altLang="zh-CN" b="1">
                  <a:latin typeface="黑体" panose="02010609060101010101" pitchFamily="2" charset="-122"/>
                  <a:ea typeface="黑体" panose="02010609060101010101" pitchFamily="2" charset="-122"/>
                </a:rPr>
                <a:t>ASCII</a:t>
              </a:r>
              <a:r>
                <a:rPr lang="zh-CN" altLang="en-US" b="1" dirty="0">
                  <a:latin typeface="黑体" panose="02010609060101010101" pitchFamily="2" charset="-122"/>
                  <a:ea typeface="黑体" panose="02010609060101010101" pitchFamily="2" charset="-122"/>
                </a:rPr>
                <a:t>码表示如图1.5所示。</a:t>
              </a:r>
            </a:p>
            <a:p>
              <a:pPr algn="l"/>
              <a:endParaRPr lang="zh-CN" altLang="en-US" b="1" dirty="0">
                <a:latin typeface="黑体" panose="02010609060101010101" pitchFamily="2" charset="-122"/>
                <a:ea typeface="黑体" panose="02010609060101010101" pitchFamily="2" charset="-122"/>
              </a:endParaRPr>
            </a:p>
            <a:p>
              <a:pPr algn="l"/>
              <a:r>
                <a:rPr lang="zh-CN" altLang="en-US" b="1" dirty="0">
                  <a:latin typeface="黑体" panose="02010609060101010101" pitchFamily="2" charset="-122"/>
                  <a:ea typeface="黑体" panose="02010609060101010101" pitchFamily="2" charset="-122"/>
                </a:rPr>
                <a:t> </a:t>
              </a:r>
            </a:p>
            <a:p>
              <a:pPr algn="l"/>
              <a:endParaRPr lang="zh-CN" altLang="en-US" b="1" dirty="0">
                <a:latin typeface="黑体" panose="02010609060101010101" pitchFamily="2" charset="-122"/>
                <a:ea typeface="黑体" panose="02010609060101010101" pitchFamily="2" charset="-122"/>
              </a:endParaRPr>
            </a:p>
            <a:p>
              <a:pPr algn="l"/>
              <a:r>
                <a:rPr lang="zh-CN" altLang="en-US" b="1" dirty="0">
                  <a:latin typeface="黑体" panose="02010609060101010101" pitchFamily="2" charset="-122"/>
                  <a:ea typeface="黑体" panose="02010609060101010101" pitchFamily="2" charset="-122"/>
                </a:rPr>
                <a:t>          　　　　　　有效编码位</a:t>
              </a:r>
            </a:p>
            <a:p>
              <a:pPr algn="l"/>
              <a:r>
                <a:rPr lang="zh-CN" altLang="en-US" b="1" dirty="0">
                  <a:latin typeface="黑体" panose="02010609060101010101" pitchFamily="2" charset="-122"/>
                  <a:ea typeface="黑体" panose="02010609060101010101" pitchFamily="2" charset="-122"/>
                </a:rPr>
                <a:t>　　　奇偶校验位</a:t>
              </a:r>
            </a:p>
            <a:p>
              <a:pPr algn="l"/>
              <a:endParaRPr lang="zh-CN" altLang="en-US" b="1" dirty="0">
                <a:latin typeface="黑体" panose="02010609060101010101" pitchFamily="2" charset="-122"/>
                <a:ea typeface="黑体" panose="02010609060101010101" pitchFamily="2" charset="-122"/>
              </a:endParaRPr>
            </a:p>
            <a:p>
              <a:pPr algn="just"/>
              <a:r>
                <a:rPr lang="en-US" altLang="zh-CN" b="1">
                  <a:latin typeface="黑体" panose="02010609060101010101" pitchFamily="2" charset="-122"/>
                  <a:ea typeface="黑体" panose="02010609060101010101" pitchFamily="2" charset="-122"/>
                </a:rPr>
                <a:t>　　ASCII</a:t>
              </a:r>
              <a:r>
                <a:rPr lang="zh-CN" altLang="en-US" b="1" dirty="0">
                  <a:latin typeface="黑体" panose="02010609060101010101" pitchFamily="2" charset="-122"/>
                  <a:ea typeface="黑体" panose="02010609060101010101" pitchFamily="2" charset="-122"/>
                </a:rPr>
                <a:t>码的最高位</a:t>
              </a:r>
              <a:r>
                <a:rPr lang="en-US" altLang="zh-CN" b="1">
                  <a:latin typeface="黑体" panose="02010609060101010101" pitchFamily="2" charset="-122"/>
                  <a:ea typeface="黑体" panose="02010609060101010101" pitchFamily="2" charset="-122"/>
                </a:rPr>
                <a:t>b</a:t>
              </a:r>
              <a:r>
                <a:rPr lang="en-US" altLang="zh-CN" b="1" baseline="-30000">
                  <a:latin typeface="黑体" panose="02010609060101010101" pitchFamily="2" charset="-122"/>
                  <a:ea typeface="黑体" panose="02010609060101010101" pitchFamily="2" charset="-122"/>
                </a:rPr>
                <a:t>7</a:t>
              </a:r>
              <a:r>
                <a:rPr lang="zh-CN" altLang="en-US" b="1" dirty="0">
                  <a:latin typeface="黑体" panose="02010609060101010101" pitchFamily="2" charset="-122"/>
                  <a:ea typeface="黑体" panose="02010609060101010101" pitchFamily="2" charset="-122"/>
                </a:rPr>
                <a:t>作为奇偶校验位。所谓</a:t>
              </a:r>
              <a:r>
                <a:rPr lang="zh-CN" altLang="en-US" b="1" dirty="0">
                  <a:solidFill>
                    <a:srgbClr val="FF0000"/>
                  </a:solidFill>
                  <a:latin typeface="黑体" panose="02010609060101010101" pitchFamily="2" charset="-122"/>
                  <a:ea typeface="黑体" panose="02010609060101010101" pitchFamily="2" charset="-122"/>
                </a:rPr>
                <a:t>奇偶校验</a:t>
              </a:r>
              <a:r>
                <a:rPr lang="zh-CN" altLang="en-US" b="1" dirty="0">
                  <a:latin typeface="黑体" panose="02010609060101010101" pitchFamily="2" charset="-122"/>
                  <a:ea typeface="黑体" panose="02010609060101010101" pitchFamily="2" charset="-122"/>
                </a:rPr>
                <a:t>，是指在代码传送过程中用来检验是否出现错误的一种方法，一般分奇校验和偶校验两种。例如，奇（偶）校验规则为：若7位</a:t>
              </a:r>
              <a:r>
                <a:rPr lang="en-US" altLang="zh-CN" b="1">
                  <a:latin typeface="黑体" panose="02010609060101010101" pitchFamily="2" charset="-122"/>
                  <a:ea typeface="黑体" panose="02010609060101010101" pitchFamily="2" charset="-122"/>
                </a:rPr>
                <a:t>ASCII</a:t>
              </a:r>
              <a:r>
                <a:rPr lang="zh-CN" altLang="en-US" b="1" dirty="0">
                  <a:latin typeface="黑体" panose="02010609060101010101" pitchFamily="2" charset="-122"/>
                  <a:ea typeface="黑体" panose="02010609060101010101" pitchFamily="2" charset="-122"/>
                </a:rPr>
                <a:t>码中“1”的个数为奇（偶）数，则校验位置“0”，否则置“1”。注意，校验位仅在信息传输时有用，在对</a:t>
              </a:r>
              <a:r>
                <a:rPr lang="en-US" altLang="zh-CN" b="1">
                  <a:latin typeface="黑体" panose="02010609060101010101" pitchFamily="2" charset="-122"/>
                  <a:ea typeface="黑体" panose="02010609060101010101" pitchFamily="2" charset="-122"/>
                </a:rPr>
                <a:t>ASCII</a:t>
              </a:r>
              <a:r>
                <a:rPr lang="zh-CN" altLang="en-US" b="1" dirty="0">
                  <a:latin typeface="黑体" panose="02010609060101010101" pitchFamily="2" charset="-122"/>
                  <a:ea typeface="黑体" panose="02010609060101010101" pitchFamily="2" charset="-122"/>
                </a:rPr>
                <a:t>码进行处理时校验位被忽略。</a:t>
              </a:r>
            </a:p>
            <a:p>
              <a:pPr algn="l"/>
              <a:endParaRPr lang="zh-CN" altLang="en-US" b="1" dirty="0">
                <a:latin typeface="黑体" panose="02010609060101010101" pitchFamily="2" charset="-122"/>
                <a:ea typeface="黑体" panose="02010609060101010101" pitchFamily="2" charset="-122"/>
              </a:endParaRPr>
            </a:p>
          </p:txBody>
        </p:sp>
        <p:grpSp>
          <p:nvGrpSpPr>
            <p:cNvPr id="734229" name="组合 734228"/>
            <p:cNvGrpSpPr/>
            <p:nvPr/>
          </p:nvGrpSpPr>
          <p:grpSpPr>
            <a:xfrm>
              <a:off x="1632" y="1296"/>
              <a:ext cx="3072" cy="336"/>
              <a:chOff x="1440" y="1296"/>
              <a:chExt cx="3072" cy="336"/>
            </a:xfrm>
          </p:grpSpPr>
          <p:sp>
            <p:nvSpPr>
              <p:cNvPr id="734211" name="矩形 734210"/>
              <p:cNvSpPr/>
              <p:nvPr/>
            </p:nvSpPr>
            <p:spPr>
              <a:xfrm>
                <a:off x="1440" y="1296"/>
                <a:ext cx="3072" cy="336"/>
              </a:xfrm>
              <a:prstGeom prst="rect">
                <a:avLst/>
              </a:prstGeom>
              <a:solidFill>
                <a:srgbClr val="FF9900"/>
              </a:solidFill>
              <a:ln w="19050" cap="sq" cmpd="sng">
                <a:solidFill>
                  <a:schemeClr val="tx1"/>
                </a:solidFill>
                <a:prstDash val="solid"/>
                <a:miter/>
                <a:headEnd type="none" w="med" len="med"/>
                <a:tailEnd type="none" w="med" len="med"/>
              </a:ln>
            </p:spPr>
            <p:txBody>
              <a:bodyPr wrap="none" anchor="ctr"/>
              <a:lstStyle/>
              <a:p>
                <a:pPr algn="l"/>
                <a:r>
                  <a:rPr lang="en-US" altLang="zh-CN">
                    <a:latin typeface="Times New Roman" panose="02020603050405020304" charset="0"/>
                    <a:ea typeface="宋体" panose="02010600030101010101" pitchFamily="2" charset="-122"/>
                  </a:rPr>
                  <a:t> b</a:t>
                </a:r>
                <a:r>
                  <a:rPr lang="en-US" altLang="zh-CN" baseline="-25000">
                    <a:latin typeface="Times New Roman" panose="02020603050405020304" charset="0"/>
                    <a:ea typeface="宋体" panose="02010600030101010101" pitchFamily="2" charset="-122"/>
                  </a:rPr>
                  <a:t>7       </a:t>
                </a:r>
                <a:r>
                  <a:rPr lang="en-US" altLang="zh-CN">
                    <a:latin typeface="Times New Roman" panose="02020603050405020304" charset="0"/>
                    <a:ea typeface="宋体" panose="02010600030101010101" pitchFamily="2" charset="-122"/>
                  </a:rPr>
                  <a:t>b</a:t>
                </a:r>
                <a:r>
                  <a:rPr lang="en-US" altLang="zh-CN" baseline="-25000">
                    <a:latin typeface="Times New Roman" panose="02020603050405020304" charset="0"/>
                    <a:ea typeface="宋体" panose="02010600030101010101" pitchFamily="2" charset="-122"/>
                  </a:rPr>
                  <a:t>6       </a:t>
                </a:r>
                <a:r>
                  <a:rPr lang="en-US" altLang="zh-CN">
                    <a:latin typeface="Times New Roman" panose="02020603050405020304" charset="0"/>
                    <a:ea typeface="宋体" panose="02010600030101010101" pitchFamily="2" charset="-122"/>
                  </a:rPr>
                  <a:t>b</a:t>
                </a:r>
                <a:r>
                  <a:rPr lang="en-US" altLang="zh-CN" baseline="-25000">
                    <a:latin typeface="Times New Roman" panose="02020603050405020304" charset="0"/>
                    <a:ea typeface="宋体" panose="02010600030101010101" pitchFamily="2" charset="-122"/>
                  </a:rPr>
                  <a:t>5       </a:t>
                </a:r>
                <a:r>
                  <a:rPr lang="en-US" altLang="zh-CN">
                    <a:latin typeface="Times New Roman" panose="02020603050405020304" charset="0"/>
                    <a:ea typeface="宋体" panose="02010600030101010101" pitchFamily="2" charset="-122"/>
                  </a:rPr>
                  <a:t>b</a:t>
                </a:r>
                <a:r>
                  <a:rPr lang="en-US" altLang="zh-CN" baseline="-25000">
                    <a:latin typeface="Times New Roman" panose="02020603050405020304" charset="0"/>
                    <a:ea typeface="宋体" panose="02010600030101010101" pitchFamily="2" charset="-122"/>
                  </a:rPr>
                  <a:t>4       </a:t>
                </a:r>
                <a:r>
                  <a:rPr lang="en-US" altLang="zh-CN">
                    <a:latin typeface="Times New Roman" panose="02020603050405020304" charset="0"/>
                    <a:ea typeface="宋体" panose="02010600030101010101" pitchFamily="2" charset="-122"/>
                  </a:rPr>
                  <a:t>b</a:t>
                </a:r>
                <a:r>
                  <a:rPr lang="en-US" altLang="zh-CN" baseline="-25000">
                    <a:latin typeface="Times New Roman" panose="02020603050405020304" charset="0"/>
                    <a:ea typeface="宋体" panose="02010600030101010101" pitchFamily="2" charset="-122"/>
                  </a:rPr>
                  <a:t>3       </a:t>
                </a:r>
                <a:r>
                  <a:rPr lang="en-US" altLang="zh-CN">
                    <a:latin typeface="Times New Roman" panose="02020603050405020304" charset="0"/>
                    <a:ea typeface="宋体" panose="02010600030101010101" pitchFamily="2" charset="-122"/>
                  </a:rPr>
                  <a:t>b</a:t>
                </a:r>
                <a:r>
                  <a:rPr lang="en-US" altLang="zh-CN" baseline="-25000">
                    <a:latin typeface="Times New Roman" panose="02020603050405020304" charset="0"/>
                    <a:ea typeface="宋体" panose="02010600030101010101" pitchFamily="2" charset="-122"/>
                  </a:rPr>
                  <a:t>2       </a:t>
                </a:r>
                <a:r>
                  <a:rPr lang="en-US" altLang="zh-CN">
                    <a:latin typeface="Times New Roman" panose="02020603050405020304" charset="0"/>
                    <a:ea typeface="宋体" panose="02010600030101010101" pitchFamily="2" charset="-122"/>
                  </a:rPr>
                  <a:t>b</a:t>
                </a:r>
                <a:r>
                  <a:rPr lang="en-US" altLang="zh-CN" baseline="-25000">
                    <a:latin typeface="Times New Roman" panose="02020603050405020304" charset="0"/>
                    <a:ea typeface="宋体" panose="02010600030101010101" pitchFamily="2" charset="-122"/>
                  </a:rPr>
                  <a:t>1       </a:t>
                </a:r>
                <a:r>
                  <a:rPr lang="en-US" altLang="zh-CN">
                    <a:latin typeface="Times New Roman" panose="02020603050405020304" charset="0"/>
                    <a:ea typeface="宋体" panose="02010600030101010101" pitchFamily="2" charset="-122"/>
                  </a:rPr>
                  <a:t>b</a:t>
                </a:r>
                <a:r>
                  <a:rPr lang="en-US" altLang="zh-CN" baseline="-25000">
                    <a:latin typeface="Times New Roman" panose="02020603050405020304" charset="0"/>
                    <a:ea typeface="宋体" panose="02010600030101010101" pitchFamily="2" charset="-122"/>
                  </a:rPr>
                  <a:t>0</a:t>
                </a:r>
              </a:p>
            </p:txBody>
          </p:sp>
          <p:sp>
            <p:nvSpPr>
              <p:cNvPr id="734221" name="直接连接符 734220"/>
              <p:cNvSpPr/>
              <p:nvPr/>
            </p:nvSpPr>
            <p:spPr>
              <a:xfrm>
                <a:off x="1824" y="1296"/>
                <a:ext cx="0" cy="336"/>
              </a:xfrm>
              <a:prstGeom prst="line">
                <a:avLst/>
              </a:prstGeom>
              <a:ln w="19050" cap="sq" cmpd="sng">
                <a:solidFill>
                  <a:schemeClr val="tx1"/>
                </a:solidFill>
                <a:prstDash val="solid"/>
                <a:headEnd type="none" w="med" len="med"/>
                <a:tailEnd type="none" w="med" len="med"/>
              </a:ln>
            </p:spPr>
          </p:sp>
          <p:sp>
            <p:nvSpPr>
              <p:cNvPr id="734222" name="直接连接符 734221"/>
              <p:cNvSpPr/>
              <p:nvPr/>
            </p:nvSpPr>
            <p:spPr>
              <a:xfrm>
                <a:off x="2208" y="1296"/>
                <a:ext cx="0" cy="336"/>
              </a:xfrm>
              <a:prstGeom prst="line">
                <a:avLst/>
              </a:prstGeom>
              <a:ln w="19050" cap="sq" cmpd="sng">
                <a:solidFill>
                  <a:schemeClr val="tx1"/>
                </a:solidFill>
                <a:prstDash val="solid"/>
                <a:headEnd type="none" w="med" len="med"/>
                <a:tailEnd type="none" w="med" len="med"/>
              </a:ln>
            </p:spPr>
          </p:sp>
          <p:sp>
            <p:nvSpPr>
              <p:cNvPr id="734223" name="直接连接符 734222"/>
              <p:cNvSpPr/>
              <p:nvPr/>
            </p:nvSpPr>
            <p:spPr>
              <a:xfrm>
                <a:off x="2592" y="1296"/>
                <a:ext cx="0" cy="336"/>
              </a:xfrm>
              <a:prstGeom prst="line">
                <a:avLst/>
              </a:prstGeom>
              <a:ln w="19050" cap="sq" cmpd="sng">
                <a:solidFill>
                  <a:schemeClr val="tx1"/>
                </a:solidFill>
                <a:prstDash val="solid"/>
                <a:headEnd type="none" w="med" len="med"/>
                <a:tailEnd type="none" w="med" len="med"/>
              </a:ln>
            </p:spPr>
          </p:sp>
          <p:sp>
            <p:nvSpPr>
              <p:cNvPr id="734224" name="直接连接符 734223"/>
              <p:cNvSpPr/>
              <p:nvPr/>
            </p:nvSpPr>
            <p:spPr>
              <a:xfrm>
                <a:off x="2976" y="1296"/>
                <a:ext cx="0" cy="336"/>
              </a:xfrm>
              <a:prstGeom prst="line">
                <a:avLst/>
              </a:prstGeom>
              <a:ln w="19050" cap="sq" cmpd="sng">
                <a:solidFill>
                  <a:schemeClr val="tx1"/>
                </a:solidFill>
                <a:prstDash val="solid"/>
                <a:headEnd type="none" w="med" len="med"/>
                <a:tailEnd type="none" w="med" len="med"/>
              </a:ln>
            </p:spPr>
          </p:sp>
          <p:sp>
            <p:nvSpPr>
              <p:cNvPr id="734225" name="直接连接符 734224"/>
              <p:cNvSpPr/>
              <p:nvPr/>
            </p:nvSpPr>
            <p:spPr>
              <a:xfrm>
                <a:off x="3360" y="1296"/>
                <a:ext cx="0" cy="336"/>
              </a:xfrm>
              <a:prstGeom prst="line">
                <a:avLst/>
              </a:prstGeom>
              <a:ln w="19050" cap="sq" cmpd="sng">
                <a:solidFill>
                  <a:schemeClr val="tx1"/>
                </a:solidFill>
                <a:prstDash val="solid"/>
                <a:headEnd type="none" w="med" len="med"/>
                <a:tailEnd type="none" w="med" len="med"/>
              </a:ln>
            </p:spPr>
          </p:sp>
          <p:sp>
            <p:nvSpPr>
              <p:cNvPr id="734226" name="直接连接符 734225"/>
              <p:cNvSpPr/>
              <p:nvPr/>
            </p:nvSpPr>
            <p:spPr>
              <a:xfrm>
                <a:off x="3744" y="1296"/>
                <a:ext cx="0" cy="336"/>
              </a:xfrm>
              <a:prstGeom prst="line">
                <a:avLst/>
              </a:prstGeom>
              <a:ln w="19050" cap="sq" cmpd="sng">
                <a:solidFill>
                  <a:schemeClr val="tx1"/>
                </a:solidFill>
                <a:prstDash val="solid"/>
                <a:headEnd type="none" w="med" len="med"/>
                <a:tailEnd type="none" w="med" len="med"/>
              </a:ln>
            </p:spPr>
          </p:sp>
          <p:sp>
            <p:nvSpPr>
              <p:cNvPr id="734227" name="直接连接符 734226"/>
              <p:cNvSpPr/>
              <p:nvPr/>
            </p:nvSpPr>
            <p:spPr>
              <a:xfrm>
                <a:off x="4128" y="1296"/>
                <a:ext cx="0" cy="336"/>
              </a:xfrm>
              <a:prstGeom prst="line">
                <a:avLst/>
              </a:prstGeom>
              <a:ln w="19050" cap="sq" cmpd="sng">
                <a:solidFill>
                  <a:schemeClr val="tx1"/>
                </a:solidFill>
                <a:prstDash val="solid"/>
                <a:headEnd type="none" w="med" len="med"/>
                <a:tailEnd type="none" w="med" len="med"/>
              </a:ln>
            </p:spPr>
          </p:sp>
        </p:grpSp>
        <p:sp>
          <p:nvSpPr>
            <p:cNvPr id="734230" name="直接连接符 734229"/>
            <p:cNvSpPr/>
            <p:nvPr/>
          </p:nvSpPr>
          <p:spPr>
            <a:xfrm flipV="1">
              <a:off x="1824" y="1632"/>
              <a:ext cx="0" cy="432"/>
            </a:xfrm>
            <a:prstGeom prst="line">
              <a:avLst/>
            </a:prstGeom>
            <a:ln w="19050" cap="sq" cmpd="sng">
              <a:solidFill>
                <a:schemeClr val="tx1"/>
              </a:solidFill>
              <a:prstDash val="solid"/>
              <a:headEnd type="none" w="med" len="med"/>
              <a:tailEnd type="triangle" w="med" len="med"/>
            </a:ln>
          </p:spPr>
        </p:sp>
        <p:sp>
          <p:nvSpPr>
            <p:cNvPr id="734231" name="左大括号 734230"/>
            <p:cNvSpPr/>
            <p:nvPr/>
          </p:nvSpPr>
          <p:spPr>
            <a:xfrm rot="-5400000">
              <a:off x="3240" y="408"/>
              <a:ext cx="192" cy="2640"/>
            </a:xfrm>
            <a:prstGeom prst="leftBrace">
              <a:avLst>
                <a:gd name="adj1" fmla="val 114583"/>
                <a:gd name="adj2" fmla="val 50000"/>
              </a:avLst>
            </a:prstGeom>
            <a:noFill/>
            <a:ln w="19050" cap="sq" cmpd="sng">
              <a:solidFill>
                <a:schemeClr val="tx1"/>
              </a:solidFill>
              <a:prstDash val="solid"/>
              <a:headEnd type="none" w="med" len="med"/>
              <a:tailEnd type="none" w="med" len="med"/>
            </a:ln>
          </p:spPr>
          <p:txBody>
            <a:bodyPr/>
            <a:lstStyle/>
            <a:p>
              <a:endParaRPr lang="zh-CN" altLang="en-US"/>
            </a:p>
          </p:txBody>
        </p:sp>
      </p:grpSp>
    </p:spTree>
  </p:cSld>
  <p:clrMapOvr>
    <a:masterClrMapping/>
  </p:clrMapOvr>
  <p:transition spd="med">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矩形 735233"/>
          <p:cNvSpPr/>
          <p:nvPr/>
        </p:nvSpPr>
        <p:spPr>
          <a:xfrm>
            <a:off x="1295400" y="311150"/>
            <a:ext cx="7467600" cy="6623050"/>
          </a:xfrm>
          <a:prstGeom prst="rect">
            <a:avLst/>
          </a:prstGeom>
          <a:noFill/>
          <a:ln w="9525">
            <a:noFill/>
          </a:ln>
        </p:spPr>
        <p:txBody>
          <a:bodyPr tIns="25392" bIns="25392">
            <a:spAutoFit/>
          </a:bodyPr>
          <a:lstStyle/>
          <a:p>
            <a:pPr algn="l"/>
            <a:r>
              <a:rPr lang="zh-CN" altLang="en-US" b="1" dirty="0">
                <a:latin typeface="Times New Roman" panose="02020603050405020304" charset="0"/>
                <a:ea typeface="宋体" panose="02010600030101010101" pitchFamily="2" charset="-122"/>
              </a:rPr>
              <a:t>  </a:t>
            </a:r>
            <a:r>
              <a:rPr lang="zh-CN" altLang="en-US" b="1" dirty="0">
                <a:solidFill>
                  <a:srgbClr val="FF0000"/>
                </a:solidFill>
                <a:latin typeface="黑体" panose="02010609060101010101" pitchFamily="2" charset="-122"/>
                <a:ea typeface="黑体" panose="02010609060101010101" pitchFamily="2" charset="-122"/>
              </a:rPr>
              <a:t>2．</a:t>
            </a:r>
            <a:r>
              <a:rPr lang="en-US" altLang="zh-CN" b="1">
                <a:solidFill>
                  <a:srgbClr val="FF0000"/>
                </a:solidFill>
                <a:latin typeface="黑体" panose="02010609060101010101" pitchFamily="2" charset="-122"/>
                <a:ea typeface="黑体" panose="02010609060101010101" pitchFamily="2" charset="-122"/>
              </a:rPr>
              <a:t>BCD</a:t>
            </a:r>
            <a:r>
              <a:rPr lang="zh-CN" altLang="en-US" b="1" dirty="0">
                <a:solidFill>
                  <a:srgbClr val="FF0000"/>
                </a:solidFill>
                <a:latin typeface="黑体" panose="02010609060101010101" pitchFamily="2" charset="-122"/>
                <a:ea typeface="黑体" panose="02010609060101010101" pitchFamily="2" charset="-122"/>
              </a:rPr>
              <a:t>码</a:t>
            </a:r>
          </a:p>
          <a:p>
            <a:pPr algn="l"/>
            <a:r>
              <a:rPr lang="en-US" altLang="zh-CN" b="1">
                <a:latin typeface="黑体" panose="02010609060101010101" pitchFamily="2" charset="-122"/>
                <a:ea typeface="黑体" panose="02010609060101010101" pitchFamily="2" charset="-122"/>
              </a:rPr>
              <a:t>　　BCD</a:t>
            </a:r>
            <a:r>
              <a:rPr lang="zh-CN" altLang="en-US" b="1" dirty="0">
                <a:latin typeface="黑体" panose="02010609060101010101" pitchFamily="2" charset="-122"/>
                <a:ea typeface="黑体" panose="02010609060101010101" pitchFamily="2" charset="-122"/>
              </a:rPr>
              <a:t>码又称</a:t>
            </a:r>
            <a:r>
              <a:rPr lang="zh-CN" altLang="en-US" b="1" dirty="0">
                <a:solidFill>
                  <a:srgbClr val="CC00CC"/>
                </a:solidFill>
                <a:latin typeface="黑体" panose="02010609060101010101" pitchFamily="2" charset="-122"/>
                <a:ea typeface="黑体" panose="02010609060101010101" pitchFamily="2" charset="-122"/>
              </a:rPr>
              <a:t>8421</a:t>
            </a:r>
            <a:r>
              <a:rPr lang="zh-CN" altLang="en-US" b="1" dirty="0">
                <a:latin typeface="黑体" panose="02010609060101010101" pitchFamily="2" charset="-122"/>
                <a:ea typeface="黑体" panose="02010609060101010101" pitchFamily="2" charset="-122"/>
              </a:rPr>
              <a:t>码，是一种二</a:t>
            </a:r>
            <a:r>
              <a:rPr lang="zh-CN" altLang="en-US" b="1" dirty="0">
                <a:latin typeface="Times New Roman" panose="02020603050405020304" charset="0"/>
                <a:ea typeface="黑体" panose="02010609060101010101" pitchFamily="2" charset="-122"/>
              </a:rPr>
              <a:t>——</a:t>
            </a:r>
            <a:r>
              <a:rPr lang="zh-CN" altLang="en-US" b="1" dirty="0">
                <a:latin typeface="黑体" panose="02010609060101010101" pitchFamily="2" charset="-122"/>
                <a:ea typeface="黑体" panose="02010609060101010101" pitchFamily="2" charset="-122"/>
              </a:rPr>
              <a:t> 十进制的编码，它使用4位二进制数表示一位十进制数。由于4位二进制数可表示16种状态，只取前10种状态0000～1001来表示十进制数码0～9，从左到右每位二进制数的权分别是8、4、2、1，因此又叫8421码。这种编码既具有二进制形式，又具有十进制的特点，它是逢“十”进位的。</a:t>
            </a:r>
            <a:r>
              <a:rPr lang="en-US" altLang="zh-CN" b="1">
                <a:latin typeface="黑体" panose="02010609060101010101" pitchFamily="2" charset="-122"/>
                <a:ea typeface="黑体" panose="02010609060101010101" pitchFamily="2" charset="-122"/>
              </a:rPr>
              <a:t>BCD</a:t>
            </a:r>
            <a:r>
              <a:rPr lang="zh-CN" altLang="en-US" b="1" dirty="0">
                <a:latin typeface="黑体" panose="02010609060101010101" pitchFamily="2" charset="-122"/>
                <a:ea typeface="黑体" panose="02010609060101010101" pitchFamily="2" charset="-122"/>
              </a:rPr>
              <a:t>码十个不同的码分别是：0000、0001、0010、0011、0100、0101、0110、0111、1000和1001，这十个码分别代表十进制数码0、1、2、3、4、5、6、7、8、9。</a:t>
            </a:r>
          </a:p>
          <a:p>
            <a:pPr algn="l"/>
            <a:r>
              <a:rPr lang="en-US" altLang="zh-CN" b="1">
                <a:latin typeface="黑体" panose="02010609060101010101" pitchFamily="2" charset="-122"/>
                <a:ea typeface="黑体" panose="02010609060101010101" pitchFamily="2" charset="-122"/>
              </a:rPr>
              <a:t>    BCD</a:t>
            </a:r>
            <a:r>
              <a:rPr lang="zh-CN" altLang="en-US" b="1" dirty="0">
                <a:latin typeface="黑体" panose="02010609060101010101" pitchFamily="2" charset="-122"/>
                <a:ea typeface="黑体" panose="02010609060101010101" pitchFamily="2" charset="-122"/>
              </a:rPr>
              <a:t>码很直观，可以很容易实现与十进制的转换。对于多位十进制数，可以直接使用一位十进制数用四位二进制数来编码表示。</a:t>
            </a:r>
          </a:p>
          <a:p>
            <a:pPr algn="l"/>
            <a:r>
              <a:rPr lang="zh-CN" altLang="en-US" b="1" dirty="0">
                <a:latin typeface="黑体" panose="02010609060101010101" pitchFamily="2" charset="-122"/>
                <a:ea typeface="黑体" panose="02010609060101010101" pitchFamily="2" charset="-122"/>
              </a:rPr>
              <a:t>    例如：十进制数258对应的</a:t>
            </a:r>
            <a:r>
              <a:rPr lang="en-US" altLang="zh-CN" b="1">
                <a:latin typeface="黑体" panose="02010609060101010101" pitchFamily="2" charset="-122"/>
                <a:ea typeface="黑体" panose="02010609060101010101" pitchFamily="2" charset="-122"/>
              </a:rPr>
              <a:t>BCD</a:t>
            </a:r>
            <a:r>
              <a:rPr lang="zh-CN" altLang="en-US" b="1" dirty="0">
                <a:latin typeface="黑体" panose="02010609060101010101" pitchFamily="2" charset="-122"/>
                <a:ea typeface="黑体" panose="02010609060101010101" pitchFamily="2" charset="-122"/>
              </a:rPr>
              <a:t>码001001011000；反之，</a:t>
            </a:r>
            <a:r>
              <a:rPr lang="en-US" altLang="zh-CN" b="1">
                <a:latin typeface="黑体" panose="02010609060101010101" pitchFamily="2" charset="-122"/>
                <a:ea typeface="黑体" panose="02010609060101010101" pitchFamily="2" charset="-122"/>
              </a:rPr>
              <a:t>BCD</a:t>
            </a:r>
            <a:r>
              <a:rPr lang="zh-CN" altLang="en-US" b="1" dirty="0">
                <a:latin typeface="黑体" panose="02010609060101010101" pitchFamily="2" charset="-122"/>
                <a:ea typeface="黑体" panose="02010609060101010101" pitchFamily="2" charset="-122"/>
              </a:rPr>
              <a:t>码 </a:t>
            </a:r>
            <a:r>
              <a:rPr lang="zh-CN" altLang="en-US" b="1" u="sng" dirty="0">
                <a:latin typeface="黑体" panose="02010609060101010101" pitchFamily="2" charset="-122"/>
                <a:ea typeface="黑体" panose="02010609060101010101" pitchFamily="2" charset="-122"/>
              </a:rPr>
              <a:t>1001</a:t>
            </a:r>
            <a:r>
              <a:rPr lang="zh-CN" altLang="en-US" b="1" dirty="0">
                <a:latin typeface="黑体" panose="02010609060101010101" pitchFamily="2" charset="-122"/>
                <a:ea typeface="黑体" panose="02010609060101010101" pitchFamily="2" charset="-122"/>
              </a:rPr>
              <a:t> </a:t>
            </a:r>
            <a:r>
              <a:rPr lang="zh-CN" altLang="en-US" b="1" u="sng" dirty="0">
                <a:latin typeface="黑体" panose="02010609060101010101" pitchFamily="2" charset="-122"/>
                <a:ea typeface="黑体" panose="02010609060101010101" pitchFamily="2" charset="-122"/>
              </a:rPr>
              <a:t>1000</a:t>
            </a:r>
            <a:r>
              <a:rPr lang="zh-CN" altLang="en-US" b="1" dirty="0">
                <a:latin typeface="黑体" panose="02010609060101010101" pitchFamily="2" charset="-122"/>
                <a:ea typeface="黑体" panose="02010609060101010101" pitchFamily="2" charset="-122"/>
              </a:rPr>
              <a:t> </a:t>
            </a:r>
            <a:r>
              <a:rPr lang="zh-CN" altLang="en-US" b="1" u="sng" dirty="0">
                <a:latin typeface="黑体" panose="02010609060101010101" pitchFamily="2" charset="-122"/>
                <a:ea typeface="黑体" panose="02010609060101010101" pitchFamily="2" charset="-122"/>
              </a:rPr>
              <a:t>0111</a:t>
            </a:r>
            <a:r>
              <a:rPr lang="zh-CN" altLang="en-US" b="1" dirty="0">
                <a:latin typeface="黑体" panose="02010609060101010101" pitchFamily="2" charset="-122"/>
                <a:ea typeface="黑体" panose="02010609060101010101" pitchFamily="2" charset="-122"/>
              </a:rPr>
              <a:t> </a:t>
            </a:r>
            <a:r>
              <a:rPr lang="zh-CN" altLang="en-US" b="1" u="sng" dirty="0">
                <a:latin typeface="黑体" panose="02010609060101010101" pitchFamily="2" charset="-122"/>
                <a:ea typeface="黑体" panose="02010609060101010101" pitchFamily="2" charset="-122"/>
              </a:rPr>
              <a:t>0010</a:t>
            </a:r>
            <a:r>
              <a:rPr lang="zh-CN" altLang="en-US" b="1" dirty="0">
                <a:latin typeface="黑体" panose="02010609060101010101" pitchFamily="2" charset="-122"/>
                <a:ea typeface="黑体" panose="02010609060101010101" pitchFamily="2" charset="-122"/>
              </a:rPr>
              <a:t> 对应的十进制数是9872。</a:t>
            </a:r>
          </a:p>
          <a:p>
            <a:pPr algn="l"/>
            <a:r>
              <a:rPr lang="zh-CN" altLang="en-US" b="1" dirty="0">
                <a:latin typeface="黑体" panose="02010609060101010101" pitchFamily="2" charset="-122"/>
                <a:ea typeface="黑体" panose="02010609060101010101" pitchFamily="2" charset="-122"/>
              </a:rPr>
              <a:t> </a:t>
            </a:r>
          </a:p>
        </p:txBody>
      </p:sp>
    </p:spTree>
  </p:cSld>
  <p:clrMapOvr>
    <a:masterClrMapping/>
  </p:clrMapOvr>
  <p:transition spd="med">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6275" name="组合 736274"/>
          <p:cNvGrpSpPr/>
          <p:nvPr/>
        </p:nvGrpSpPr>
        <p:grpSpPr>
          <a:xfrm>
            <a:off x="1371600" y="311150"/>
            <a:ext cx="7467600" cy="6257925"/>
            <a:chOff x="816" y="196"/>
            <a:chExt cx="4704" cy="3942"/>
          </a:xfrm>
        </p:grpSpPr>
        <p:sp>
          <p:nvSpPr>
            <p:cNvPr id="736258" name="矩形 736257"/>
            <p:cNvSpPr/>
            <p:nvPr/>
          </p:nvSpPr>
          <p:spPr>
            <a:xfrm>
              <a:off x="816" y="196"/>
              <a:ext cx="4704" cy="3942"/>
            </a:xfrm>
            <a:prstGeom prst="rect">
              <a:avLst/>
            </a:prstGeom>
            <a:noFill/>
            <a:ln w="9525">
              <a:noFill/>
            </a:ln>
          </p:spPr>
          <p:txBody>
            <a:bodyPr tIns="25392" bIns="25392">
              <a:spAutoFit/>
            </a:bodyPr>
            <a:lstStyle/>
            <a:p>
              <a:pPr algn="l"/>
              <a:r>
                <a:rPr lang="zh-CN" altLang="en-US" b="1" dirty="0">
                  <a:solidFill>
                    <a:srgbClr val="FF0000"/>
                  </a:solidFill>
                  <a:latin typeface="黑体" panose="02010609060101010101" pitchFamily="2" charset="-122"/>
                  <a:ea typeface="黑体" panose="02010609060101010101" pitchFamily="2" charset="-122"/>
                </a:rPr>
                <a:t>3．汉字编码</a:t>
              </a:r>
            </a:p>
            <a:p>
              <a:pPr algn="l"/>
              <a:r>
                <a:rPr lang="en-US" altLang="zh-CN" b="1" dirty="0">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计算机在处理汉字信息时需要对汉字进行编码，由于汉字数量大，字形复杂，同音字多，所以汉字在计算机中的输入、内部处理、存储和输出都使用不同的编码。如</a:t>
              </a:r>
              <a:r>
                <a:rPr lang="zh-CN" altLang="en-US" b="1" dirty="0">
                  <a:solidFill>
                    <a:srgbClr val="CC00CC"/>
                  </a:solidFill>
                  <a:latin typeface="黑体" panose="02010609060101010101" pitchFamily="2" charset="-122"/>
                  <a:ea typeface="黑体" panose="02010609060101010101" pitchFamily="2" charset="-122"/>
                </a:rPr>
                <a:t>汉字输入码、汉字机内码、汉字交换码、汉字字形码以及汉字地址码</a:t>
              </a:r>
              <a:r>
                <a:rPr lang="zh-CN" altLang="en-US" b="1" dirty="0">
                  <a:latin typeface="黑体" panose="02010609060101010101" pitchFamily="2" charset="-122"/>
                  <a:ea typeface="黑体" panose="02010609060101010101" pitchFamily="2" charset="-122"/>
                </a:rPr>
                <a:t>等</a:t>
              </a:r>
            </a:p>
            <a:p>
              <a:pPr algn="l"/>
              <a:r>
                <a:rPr lang="zh-CN" altLang="en-US" b="1" dirty="0">
                  <a:latin typeface="黑体" panose="02010609060101010101" pitchFamily="2" charset="-122"/>
                  <a:ea typeface="黑体" panose="02010609060101010101" pitchFamily="2" charset="-122"/>
                </a:rPr>
                <a:t>　　汉字信息处理系统在处理汉字时，不同环节使用不同的编码，并根据不同的处理层次和不同的处理要求，要进行一系列的汉字代码转换。从汉字输入到最终的汉字输出的转换过程如下图所示。</a:t>
              </a:r>
            </a:p>
            <a:p>
              <a:pPr algn="l"/>
              <a:endParaRPr lang="zh-CN" altLang="en-US" b="1" dirty="0">
                <a:latin typeface="黑体" panose="02010609060101010101" pitchFamily="2" charset="-122"/>
                <a:ea typeface="黑体" panose="02010609060101010101" pitchFamily="2" charset="-122"/>
              </a:endParaRPr>
            </a:p>
            <a:p>
              <a:pPr algn="l"/>
              <a:endParaRPr lang="zh-CN" altLang="en-US" b="1" dirty="0">
                <a:latin typeface="黑体" panose="02010609060101010101" pitchFamily="2" charset="-122"/>
                <a:ea typeface="黑体" panose="02010609060101010101" pitchFamily="2" charset="-122"/>
              </a:endParaRPr>
            </a:p>
            <a:p>
              <a:pPr algn="l"/>
              <a:r>
                <a:rPr lang="zh-CN" altLang="en-US" b="1" dirty="0">
                  <a:latin typeface="黑体" panose="02010609060101010101" pitchFamily="2" charset="-122"/>
                  <a:ea typeface="黑体" panose="02010609060101010101" pitchFamily="2" charset="-122"/>
                </a:rPr>
                <a:t>汉字　　　　　　　　　　　　　　　　　　　汉字</a:t>
              </a:r>
            </a:p>
            <a:p>
              <a:pPr algn="l"/>
              <a:endParaRPr lang="zh-CN" altLang="en-US" b="1" dirty="0">
                <a:latin typeface="黑体" panose="02010609060101010101" pitchFamily="2" charset="-122"/>
                <a:ea typeface="黑体" panose="02010609060101010101" pitchFamily="2" charset="-122"/>
              </a:endParaRPr>
            </a:p>
            <a:p>
              <a:pPr algn="l"/>
              <a:r>
                <a:rPr lang="zh-CN" altLang="en-US" b="1" dirty="0">
                  <a:latin typeface="黑体" panose="02010609060101010101" pitchFamily="2" charset="-122"/>
                  <a:ea typeface="黑体" panose="02010609060101010101" pitchFamily="2" charset="-122"/>
                </a:rPr>
                <a:t>　输入设备　　输入管理模块　汉字库　输出设备</a:t>
              </a:r>
            </a:p>
            <a:p>
              <a:pPr algn="l"/>
              <a:endParaRPr lang="zh-CN" altLang="en-US" b="1" dirty="0">
                <a:latin typeface="黑体" panose="02010609060101010101" pitchFamily="2" charset="-122"/>
                <a:ea typeface="黑体" panose="02010609060101010101" pitchFamily="2" charset="-122"/>
              </a:endParaRPr>
            </a:p>
            <a:p>
              <a:pPr algn="l"/>
              <a:r>
                <a:rPr lang="zh-CN" altLang="en-US" b="1" dirty="0">
                  <a:latin typeface="宋体" panose="02010600030101010101" pitchFamily="2" charset="-122"/>
                  <a:ea typeface="宋体" panose="02010600030101010101" pitchFamily="2" charset="-122"/>
                </a:rPr>
                <a:t>  </a:t>
              </a:r>
            </a:p>
          </p:txBody>
        </p:sp>
        <p:grpSp>
          <p:nvGrpSpPr>
            <p:cNvPr id="736274" name="组合 736273"/>
            <p:cNvGrpSpPr/>
            <p:nvPr/>
          </p:nvGrpSpPr>
          <p:grpSpPr>
            <a:xfrm>
              <a:off x="1296" y="2832"/>
              <a:ext cx="3600" cy="624"/>
              <a:chOff x="1296" y="2832"/>
              <a:chExt cx="3600" cy="624"/>
            </a:xfrm>
          </p:grpSpPr>
          <p:sp>
            <p:nvSpPr>
              <p:cNvPr id="736259" name="矩形 736258"/>
              <p:cNvSpPr/>
              <p:nvPr/>
            </p:nvSpPr>
            <p:spPr>
              <a:xfrm>
                <a:off x="1584" y="2880"/>
                <a:ext cx="480" cy="480"/>
              </a:xfrm>
              <a:prstGeom prst="rect">
                <a:avLst/>
              </a:prstGeom>
              <a:solidFill>
                <a:srgbClr val="33CCCC"/>
              </a:solidFill>
              <a:ln w="19050" cap="sq" cmpd="sng">
                <a:solidFill>
                  <a:schemeClr val="tx1"/>
                </a:solidFill>
                <a:prstDash val="solid"/>
                <a:miter/>
                <a:headEnd type="none" w="med" len="med"/>
                <a:tailEnd type="none" w="med" len="med"/>
              </a:ln>
            </p:spPr>
            <p:txBody>
              <a:bodyPr wrap="none" anchor="ctr"/>
              <a:lstStyle/>
              <a:p>
                <a:r>
                  <a:rPr lang="zh-CN" altLang="en-US" sz="2000" b="1" dirty="0">
                    <a:latin typeface="Times New Roman" panose="02020603050405020304" charset="0"/>
                    <a:ea typeface="宋体" panose="02010600030101010101" pitchFamily="2" charset="-122"/>
                  </a:rPr>
                  <a:t>汉字</a:t>
                </a:r>
              </a:p>
              <a:p>
                <a:r>
                  <a:rPr lang="zh-CN" altLang="en-US" sz="2000" b="1" dirty="0">
                    <a:latin typeface="Times New Roman" panose="02020603050405020304" charset="0"/>
                    <a:ea typeface="宋体" panose="02010600030101010101" pitchFamily="2" charset="-122"/>
                  </a:rPr>
                  <a:t>输入码</a:t>
                </a:r>
              </a:p>
            </p:txBody>
          </p:sp>
          <p:sp>
            <p:nvSpPr>
              <p:cNvPr id="736260" name="矩形 736259"/>
              <p:cNvSpPr/>
              <p:nvPr/>
            </p:nvSpPr>
            <p:spPr>
              <a:xfrm>
                <a:off x="2400" y="2928"/>
                <a:ext cx="480" cy="336"/>
              </a:xfrm>
              <a:prstGeom prst="rect">
                <a:avLst/>
              </a:prstGeom>
              <a:solidFill>
                <a:srgbClr val="33CCCC"/>
              </a:solidFill>
              <a:ln w="19050" cap="sq" cmpd="sng">
                <a:solidFill>
                  <a:schemeClr val="tx1"/>
                </a:solidFill>
                <a:prstDash val="solid"/>
                <a:miter/>
                <a:headEnd type="none" w="med" len="med"/>
                <a:tailEnd type="none" w="med" len="med"/>
              </a:ln>
            </p:spPr>
            <p:txBody>
              <a:bodyPr wrap="none" anchor="ctr"/>
              <a:lstStyle/>
              <a:p>
                <a:r>
                  <a:rPr lang="zh-CN" altLang="en-US" sz="2000" b="1" dirty="0">
                    <a:latin typeface="Times New Roman" panose="02020603050405020304" charset="0"/>
                    <a:ea typeface="宋体" panose="02010600030101010101" pitchFamily="2" charset="-122"/>
                  </a:rPr>
                  <a:t>国标码</a:t>
                </a:r>
              </a:p>
            </p:txBody>
          </p:sp>
          <p:sp>
            <p:nvSpPr>
              <p:cNvPr id="736261" name="矩形 736260"/>
              <p:cNvSpPr/>
              <p:nvPr/>
            </p:nvSpPr>
            <p:spPr>
              <a:xfrm>
                <a:off x="3264" y="2880"/>
                <a:ext cx="480" cy="480"/>
              </a:xfrm>
              <a:prstGeom prst="rect">
                <a:avLst/>
              </a:prstGeom>
              <a:solidFill>
                <a:srgbClr val="33CCCC"/>
              </a:solidFill>
              <a:ln w="19050" cap="sq" cmpd="sng">
                <a:solidFill>
                  <a:schemeClr val="tx1"/>
                </a:solidFill>
                <a:prstDash val="solid"/>
                <a:miter/>
                <a:headEnd type="none" w="med" len="med"/>
                <a:tailEnd type="none" w="med" len="med"/>
              </a:ln>
            </p:spPr>
            <p:txBody>
              <a:bodyPr wrap="none" anchor="ctr"/>
              <a:lstStyle/>
              <a:p>
                <a:r>
                  <a:rPr lang="zh-CN" altLang="en-US" sz="2000" b="1" dirty="0">
                    <a:latin typeface="Times New Roman" panose="02020603050405020304" charset="0"/>
                    <a:ea typeface="宋体" panose="02010600030101010101" pitchFamily="2" charset="-122"/>
                  </a:rPr>
                  <a:t>汉字</a:t>
                </a:r>
              </a:p>
              <a:p>
                <a:r>
                  <a:rPr lang="zh-CN" altLang="en-US" sz="2000" b="1" dirty="0">
                    <a:latin typeface="Times New Roman" panose="02020603050405020304" charset="0"/>
                    <a:ea typeface="宋体" panose="02010600030101010101" pitchFamily="2" charset="-122"/>
                  </a:rPr>
                  <a:t>机内码</a:t>
                </a:r>
              </a:p>
            </p:txBody>
          </p:sp>
          <p:sp>
            <p:nvSpPr>
              <p:cNvPr id="736262" name="矩形 736261"/>
              <p:cNvSpPr/>
              <p:nvPr/>
            </p:nvSpPr>
            <p:spPr>
              <a:xfrm>
                <a:off x="4128" y="2832"/>
                <a:ext cx="480" cy="480"/>
              </a:xfrm>
              <a:prstGeom prst="rect">
                <a:avLst/>
              </a:prstGeom>
              <a:solidFill>
                <a:srgbClr val="33CCCC"/>
              </a:solidFill>
              <a:ln w="19050" cap="sq" cmpd="sng">
                <a:solidFill>
                  <a:schemeClr val="tx1"/>
                </a:solidFill>
                <a:prstDash val="solid"/>
                <a:miter/>
                <a:headEnd type="none" w="med" len="med"/>
                <a:tailEnd type="none" w="med" len="med"/>
              </a:ln>
            </p:spPr>
            <p:txBody>
              <a:bodyPr wrap="none" anchor="ctr"/>
              <a:lstStyle/>
              <a:p>
                <a:r>
                  <a:rPr lang="zh-CN" altLang="en-US" sz="2000" b="1" dirty="0">
                    <a:latin typeface="Times New Roman" panose="02020603050405020304" charset="0"/>
                    <a:ea typeface="宋体" panose="02010600030101010101" pitchFamily="2" charset="-122"/>
                  </a:rPr>
                  <a:t>汉字</a:t>
                </a:r>
              </a:p>
              <a:p>
                <a:r>
                  <a:rPr lang="zh-CN" altLang="en-US" sz="2000" b="1" dirty="0">
                    <a:latin typeface="Times New Roman" panose="02020603050405020304" charset="0"/>
                    <a:ea typeface="宋体" panose="02010600030101010101" pitchFamily="2" charset="-122"/>
                  </a:rPr>
                  <a:t>字形码</a:t>
                </a:r>
              </a:p>
            </p:txBody>
          </p:sp>
          <p:sp>
            <p:nvSpPr>
              <p:cNvPr id="736264" name="直接连接符 736263"/>
              <p:cNvSpPr/>
              <p:nvPr/>
            </p:nvSpPr>
            <p:spPr>
              <a:xfrm flipV="1">
                <a:off x="1296" y="3120"/>
                <a:ext cx="288" cy="0"/>
              </a:xfrm>
              <a:prstGeom prst="line">
                <a:avLst/>
              </a:prstGeom>
              <a:ln w="19050" cap="sq" cmpd="sng">
                <a:solidFill>
                  <a:schemeClr val="tx1"/>
                </a:solidFill>
                <a:prstDash val="solid"/>
                <a:headEnd type="none" w="med" len="med"/>
                <a:tailEnd type="triangle" w="med" len="med"/>
              </a:ln>
            </p:spPr>
          </p:sp>
          <p:sp>
            <p:nvSpPr>
              <p:cNvPr id="736265" name="直接连接符 736264"/>
              <p:cNvSpPr/>
              <p:nvPr/>
            </p:nvSpPr>
            <p:spPr>
              <a:xfrm flipV="1">
                <a:off x="1392" y="3120"/>
                <a:ext cx="0" cy="336"/>
              </a:xfrm>
              <a:prstGeom prst="line">
                <a:avLst/>
              </a:prstGeom>
              <a:ln w="19050" cap="sq" cmpd="sng">
                <a:solidFill>
                  <a:schemeClr val="tx1"/>
                </a:solidFill>
                <a:prstDash val="solid"/>
                <a:headEnd type="none" w="med" len="med"/>
                <a:tailEnd type="triangle" w="med" len="med"/>
              </a:ln>
            </p:spPr>
          </p:sp>
          <p:sp>
            <p:nvSpPr>
              <p:cNvPr id="736266" name="直接连接符 736265"/>
              <p:cNvSpPr/>
              <p:nvPr/>
            </p:nvSpPr>
            <p:spPr>
              <a:xfrm flipV="1">
                <a:off x="4608" y="3072"/>
                <a:ext cx="288" cy="0"/>
              </a:xfrm>
              <a:prstGeom prst="line">
                <a:avLst/>
              </a:prstGeom>
              <a:ln w="19050" cap="sq" cmpd="sng">
                <a:solidFill>
                  <a:schemeClr val="tx1"/>
                </a:solidFill>
                <a:prstDash val="solid"/>
                <a:headEnd type="none" w="med" len="med"/>
                <a:tailEnd type="triangle" w="med" len="med"/>
              </a:ln>
            </p:spPr>
          </p:sp>
          <p:sp>
            <p:nvSpPr>
              <p:cNvPr id="736268" name="直接连接符 736267"/>
              <p:cNvSpPr/>
              <p:nvPr/>
            </p:nvSpPr>
            <p:spPr>
              <a:xfrm flipV="1">
                <a:off x="2064" y="3120"/>
                <a:ext cx="340" cy="0"/>
              </a:xfrm>
              <a:prstGeom prst="line">
                <a:avLst/>
              </a:prstGeom>
              <a:ln w="19050" cap="sq" cmpd="sng">
                <a:solidFill>
                  <a:schemeClr val="tx1"/>
                </a:solidFill>
                <a:prstDash val="solid"/>
                <a:headEnd type="none" w="med" len="med"/>
                <a:tailEnd type="triangle" w="med" len="med"/>
              </a:ln>
            </p:spPr>
          </p:sp>
          <p:sp>
            <p:nvSpPr>
              <p:cNvPr id="736269" name="直接连接符 736268"/>
              <p:cNvSpPr/>
              <p:nvPr/>
            </p:nvSpPr>
            <p:spPr>
              <a:xfrm flipV="1">
                <a:off x="2880" y="3120"/>
                <a:ext cx="384" cy="0"/>
              </a:xfrm>
              <a:prstGeom prst="line">
                <a:avLst/>
              </a:prstGeom>
              <a:ln w="19050" cap="sq" cmpd="sng">
                <a:solidFill>
                  <a:schemeClr val="tx1"/>
                </a:solidFill>
                <a:prstDash val="solid"/>
                <a:headEnd type="none" w="med" len="med"/>
                <a:tailEnd type="triangle" w="med" len="med"/>
              </a:ln>
            </p:spPr>
          </p:sp>
          <p:sp>
            <p:nvSpPr>
              <p:cNvPr id="736270" name="直接连接符 736269"/>
              <p:cNvSpPr/>
              <p:nvPr/>
            </p:nvSpPr>
            <p:spPr>
              <a:xfrm flipV="1">
                <a:off x="3744" y="3120"/>
                <a:ext cx="384" cy="0"/>
              </a:xfrm>
              <a:prstGeom prst="line">
                <a:avLst/>
              </a:prstGeom>
              <a:ln w="19050" cap="sq" cmpd="sng">
                <a:solidFill>
                  <a:schemeClr val="tx1"/>
                </a:solidFill>
                <a:prstDash val="solid"/>
                <a:headEnd type="none" w="med" len="med"/>
                <a:tailEnd type="triangle" w="med" len="med"/>
              </a:ln>
            </p:spPr>
          </p:sp>
          <p:sp>
            <p:nvSpPr>
              <p:cNvPr id="736271" name="直接连接符 736270"/>
              <p:cNvSpPr/>
              <p:nvPr/>
            </p:nvSpPr>
            <p:spPr>
              <a:xfrm flipV="1">
                <a:off x="3024" y="3120"/>
                <a:ext cx="0" cy="336"/>
              </a:xfrm>
              <a:prstGeom prst="line">
                <a:avLst/>
              </a:prstGeom>
              <a:ln w="19050" cap="sq" cmpd="sng">
                <a:solidFill>
                  <a:schemeClr val="tx1"/>
                </a:solidFill>
                <a:prstDash val="solid"/>
                <a:headEnd type="none" w="med" len="med"/>
                <a:tailEnd type="triangle" w="med" len="med"/>
              </a:ln>
            </p:spPr>
          </p:sp>
          <p:sp>
            <p:nvSpPr>
              <p:cNvPr id="736272" name="直接连接符 736271"/>
              <p:cNvSpPr/>
              <p:nvPr/>
            </p:nvSpPr>
            <p:spPr>
              <a:xfrm flipV="1">
                <a:off x="3888" y="3120"/>
                <a:ext cx="0" cy="336"/>
              </a:xfrm>
              <a:prstGeom prst="line">
                <a:avLst/>
              </a:prstGeom>
              <a:ln w="19050" cap="sq" cmpd="sng">
                <a:solidFill>
                  <a:schemeClr val="tx1"/>
                </a:solidFill>
                <a:prstDash val="solid"/>
                <a:headEnd type="none" w="med" len="med"/>
                <a:tailEnd type="triangle" w="med" len="med"/>
              </a:ln>
            </p:spPr>
          </p:sp>
          <p:sp>
            <p:nvSpPr>
              <p:cNvPr id="736273" name="直接连接符 736272"/>
              <p:cNvSpPr/>
              <p:nvPr/>
            </p:nvSpPr>
            <p:spPr>
              <a:xfrm flipV="1">
                <a:off x="4704" y="3072"/>
                <a:ext cx="0" cy="336"/>
              </a:xfrm>
              <a:prstGeom prst="line">
                <a:avLst/>
              </a:prstGeom>
              <a:ln w="19050" cap="sq" cmpd="sng">
                <a:solidFill>
                  <a:schemeClr val="tx1"/>
                </a:solidFill>
                <a:prstDash val="solid"/>
                <a:headEnd type="none" w="med" len="med"/>
                <a:tailEnd type="triangle" w="med" len="med"/>
              </a:ln>
            </p:spPr>
          </p:sp>
        </p:grpSp>
      </p:grpSp>
    </p:spTree>
  </p:cSld>
  <p:clrMapOvr>
    <a:masterClrMapping/>
  </p:clrMapOvr>
  <p:transition spd="med">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矩形 737281"/>
          <p:cNvSpPr/>
          <p:nvPr/>
        </p:nvSpPr>
        <p:spPr>
          <a:xfrm>
            <a:off x="1295400" y="152400"/>
            <a:ext cx="7543800" cy="6623050"/>
          </a:xfrm>
          <a:prstGeom prst="rect">
            <a:avLst/>
          </a:prstGeom>
          <a:noFill/>
          <a:ln w="9525">
            <a:noFill/>
          </a:ln>
        </p:spPr>
        <p:txBody>
          <a:bodyPr tIns="25392" bIns="25392">
            <a:spAutoFit/>
          </a:bodyPr>
          <a:lstStyle/>
          <a:p>
            <a:pPr algn="l"/>
            <a:r>
              <a:rPr lang="zh-CN" altLang="en-US" b="1" dirty="0">
                <a:solidFill>
                  <a:srgbClr val="3333CC"/>
                </a:solidFill>
                <a:latin typeface="黑体" panose="02010609060101010101" pitchFamily="2" charset="-122"/>
                <a:ea typeface="黑体" panose="02010609060101010101" pitchFamily="2" charset="-122"/>
              </a:rPr>
              <a:t>（1）汉字输入码</a:t>
            </a:r>
          </a:p>
          <a:p>
            <a:pPr algn="l"/>
            <a:r>
              <a:rPr lang="zh-CN" altLang="en-US" b="1" dirty="0">
                <a:latin typeface="黑体" panose="02010609060101010101" pitchFamily="2" charset="-122"/>
                <a:ea typeface="黑体" panose="02010609060101010101" pitchFamily="2" charset="-122"/>
              </a:rPr>
              <a:t>　　汉字输入码是为方便人工通过输入设备(如键盘)输入汉字而设计的代码。</a:t>
            </a:r>
          </a:p>
          <a:p>
            <a:pPr algn="l"/>
            <a:r>
              <a:rPr lang="zh-CN" altLang="en-US" b="1" dirty="0">
                <a:latin typeface="黑体" panose="02010609060101010101" pitchFamily="2" charset="-122"/>
                <a:ea typeface="黑体" panose="02010609060101010101" pitchFamily="2" charset="-122"/>
              </a:rPr>
              <a:t>    输入码种类繁多，广泛采用的输入码主要有:</a:t>
            </a:r>
          </a:p>
          <a:p>
            <a:pPr algn="l"/>
            <a:r>
              <a:rPr lang="zh-CN" altLang="en-US" b="1" dirty="0">
                <a:latin typeface="黑体" panose="02010609060101010101" pitchFamily="2" charset="-122"/>
                <a:ea typeface="黑体" panose="02010609060101010101" pitchFamily="2" charset="-122"/>
              </a:rPr>
              <a:t> </a:t>
            </a:r>
            <a:r>
              <a:rPr lang="zh-CN" altLang="en-US" b="1" dirty="0">
                <a:solidFill>
                  <a:srgbClr val="CC00CC"/>
                </a:solidFill>
                <a:latin typeface="黑体" panose="02010609060101010101" pitchFamily="2" charset="-122"/>
                <a:ea typeface="黑体" panose="02010609060101010101" pitchFamily="2" charset="-122"/>
              </a:rPr>
              <a:t>区位码 、智能</a:t>
            </a:r>
            <a:r>
              <a:rPr lang="en-US" altLang="zh-CN" b="1">
                <a:solidFill>
                  <a:srgbClr val="CC00CC"/>
                </a:solidFill>
                <a:latin typeface="黑体" panose="02010609060101010101" pitchFamily="2" charset="-122"/>
                <a:ea typeface="黑体" panose="02010609060101010101" pitchFamily="2" charset="-122"/>
              </a:rPr>
              <a:t>ABC</a:t>
            </a:r>
            <a:r>
              <a:rPr lang="zh-CN" altLang="en-US" b="1" dirty="0">
                <a:solidFill>
                  <a:srgbClr val="CC00CC"/>
                </a:solidFill>
                <a:latin typeface="黑体" panose="02010609060101010101" pitchFamily="2" charset="-122"/>
                <a:ea typeface="黑体" panose="02010609060101010101" pitchFamily="2" charset="-122"/>
              </a:rPr>
              <a:t>码 、五笔字型码、快速输入码</a:t>
            </a:r>
            <a:r>
              <a:rPr lang="zh-CN" altLang="en-US" b="1" dirty="0">
                <a:latin typeface="黑体" panose="02010609060101010101" pitchFamily="2" charset="-122"/>
                <a:ea typeface="黑体" panose="02010609060101010101" pitchFamily="2" charset="-122"/>
              </a:rPr>
              <a:t>等。</a:t>
            </a:r>
          </a:p>
          <a:p>
            <a:pPr algn="l"/>
            <a:r>
              <a:rPr lang="zh-CN" altLang="en-US" b="1" dirty="0">
                <a:solidFill>
                  <a:srgbClr val="3333CC"/>
                </a:solidFill>
                <a:latin typeface="黑体" panose="02010609060101010101" pitchFamily="2" charset="-122"/>
                <a:ea typeface="黑体" panose="02010609060101010101" pitchFamily="2" charset="-122"/>
              </a:rPr>
              <a:t>（2）汉字交换码(又称为国标码）</a:t>
            </a:r>
            <a:endParaRPr lang="en-US" altLang="zh-CN" b="1" dirty="0">
              <a:solidFill>
                <a:srgbClr val="3333CC"/>
              </a:solidFill>
              <a:latin typeface="黑体" panose="02010609060101010101" pitchFamily="2" charset="-122"/>
              <a:ea typeface="黑体" panose="02010609060101010101" pitchFamily="2" charset="-122"/>
            </a:endParaRPr>
          </a:p>
          <a:p>
            <a:pPr algn="l"/>
            <a:r>
              <a:rPr lang="zh-CN" altLang="en-US" b="1" dirty="0">
                <a:latin typeface="黑体" panose="02010609060101010101" pitchFamily="2" charset="-122"/>
                <a:ea typeface="黑体" panose="02010609060101010101" pitchFamily="2" charset="-122"/>
              </a:rPr>
              <a:t>　　汉字交换码是用于汉字信息处理系统之间或通信系统之间进行信息交换的汉字代码。</a:t>
            </a:r>
          </a:p>
          <a:p>
            <a:pPr algn="l"/>
            <a:r>
              <a:rPr lang="zh-CN" altLang="en-US" b="1" dirty="0">
                <a:latin typeface="黑体" panose="02010609060101010101" pitchFamily="2" charset="-122"/>
                <a:ea typeface="黑体" panose="02010609060101010101" pitchFamily="2" charset="-122"/>
              </a:rPr>
              <a:t>    我国的国标</a:t>
            </a:r>
            <a:r>
              <a:rPr lang="en-US" altLang="zh-CN" b="1">
                <a:latin typeface="黑体" panose="02010609060101010101" pitchFamily="2" charset="-122"/>
                <a:ea typeface="黑体" panose="02010609060101010101" pitchFamily="2" charset="-122"/>
              </a:rPr>
              <a:t>GB2312-80</a:t>
            </a:r>
            <a:r>
              <a:rPr lang="zh-CN" altLang="en-US" b="1" dirty="0">
                <a:latin typeface="黑体" panose="02010609060101010101" pitchFamily="2" charset="-122"/>
                <a:ea typeface="黑体" panose="02010609060101010101" pitchFamily="2" charset="-122"/>
              </a:rPr>
              <a:t>制定了汉字交换码的标准。该标准规定了信息交换用的6763个汉字和682个非汉字图形字符编码。根据汉字使用频率的高低、构词能力强弱、实际用途的大小划分为两级汉字，一级汉字3755个，二级汉字3008个。一级汉字按拼音顺序排列，同音汉字按笔画顺序排列；二级汉字按部首顺序排列。 </a:t>
            </a:r>
          </a:p>
          <a:p>
            <a:pPr algn="l"/>
            <a:r>
              <a:rPr lang="zh-CN" altLang="en-US" b="1" dirty="0">
                <a:latin typeface="黑体" panose="02010609060101010101" pitchFamily="2" charset="-122"/>
                <a:ea typeface="黑体" panose="02010609060101010101" pitchFamily="2" charset="-122"/>
              </a:rPr>
              <a:t>　　国标码字符集中的任何一个汉字或图形符号都用两个7位的二进制数表示，在计算机中用两个字节表示，每个字节的最高位为0，剩余7位为</a:t>
            </a:r>
            <a:r>
              <a:rPr lang="en-US" altLang="zh-CN" b="1">
                <a:latin typeface="黑体" panose="02010609060101010101" pitchFamily="2" charset="-122"/>
                <a:ea typeface="黑体" panose="02010609060101010101" pitchFamily="2" charset="-122"/>
              </a:rPr>
              <a:t>GB2312-80</a:t>
            </a:r>
            <a:r>
              <a:rPr lang="zh-CN" altLang="en-US" b="1" dirty="0">
                <a:latin typeface="黑体" panose="02010609060101010101" pitchFamily="2" charset="-122"/>
                <a:ea typeface="黑体" panose="02010609060101010101" pitchFamily="2" charset="-122"/>
              </a:rPr>
              <a:t>二进制编码。  </a:t>
            </a:r>
            <a:r>
              <a:rPr lang="zh-CN" altLang="en-US" b="1" dirty="0">
                <a:solidFill>
                  <a:srgbClr val="3333CC"/>
                </a:solidFill>
                <a:latin typeface="黑体" panose="02010609060101010101" pitchFamily="2" charset="-122"/>
                <a:ea typeface="黑体" panose="02010609060101010101" pitchFamily="2" charset="-122"/>
              </a:rPr>
              <a:t> </a:t>
            </a:r>
          </a:p>
        </p:txBody>
      </p:sp>
    </p:spTree>
  </p:cSld>
  <p:clrMapOvr>
    <a:masterClrMapping/>
  </p:clrMapOvr>
  <p:transition spd="med">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8311" name="组合 738310"/>
          <p:cNvGrpSpPr/>
          <p:nvPr/>
        </p:nvGrpSpPr>
        <p:grpSpPr>
          <a:xfrm>
            <a:off x="1143000" y="295275"/>
            <a:ext cx="7543800" cy="6257925"/>
            <a:chOff x="816" y="96"/>
            <a:chExt cx="4752" cy="3942"/>
          </a:xfrm>
        </p:grpSpPr>
        <p:sp>
          <p:nvSpPr>
            <p:cNvPr id="738306" name="矩形 738305"/>
            <p:cNvSpPr/>
            <p:nvPr/>
          </p:nvSpPr>
          <p:spPr>
            <a:xfrm>
              <a:off x="816" y="96"/>
              <a:ext cx="4752" cy="3942"/>
            </a:xfrm>
            <a:prstGeom prst="rect">
              <a:avLst/>
            </a:prstGeom>
            <a:noFill/>
            <a:ln w="9525">
              <a:noFill/>
            </a:ln>
          </p:spPr>
          <p:txBody>
            <a:bodyPr tIns="25392" bIns="25392">
              <a:spAutoFit/>
            </a:bodyPr>
            <a:lstStyle/>
            <a:p>
              <a:pPr algn="l"/>
              <a:r>
                <a:rPr lang="zh-CN" altLang="en-US" b="1" dirty="0">
                  <a:solidFill>
                    <a:srgbClr val="3333CC"/>
                  </a:solidFill>
                  <a:latin typeface="黑体" panose="02010609060101010101" pitchFamily="2" charset="-122"/>
                  <a:ea typeface="黑体" panose="02010609060101010101" pitchFamily="2" charset="-122"/>
                </a:rPr>
                <a:t>（3）汉字机内码</a:t>
              </a:r>
            </a:p>
            <a:p>
              <a:pPr algn="l"/>
              <a:r>
                <a:rPr lang="zh-CN" altLang="en-US" b="1" dirty="0">
                  <a:latin typeface="黑体" panose="02010609060101010101" pitchFamily="2" charset="-122"/>
                  <a:ea typeface="黑体" panose="02010609060101010101" pitchFamily="2" charset="-122"/>
                </a:rPr>
                <a:t>　　汉字机内码是供计算机系统内部进行汉字存储、加工处理、传输统一使用的代码。也称汉字内码。</a:t>
              </a:r>
            </a:p>
            <a:p>
              <a:pPr algn="l"/>
              <a:r>
                <a:rPr lang="zh-CN" altLang="en-US" b="1" dirty="0">
                  <a:latin typeface="黑体" panose="02010609060101010101" pitchFamily="2" charset="-122"/>
                  <a:ea typeface="黑体" panose="02010609060101010101" pitchFamily="2" charset="-122"/>
                </a:rPr>
                <a:t>    目前国内应用较广的一种为两字节机内码，俗称变形国标码。即：</a:t>
              </a:r>
            </a:p>
            <a:p>
              <a:pPr algn="l"/>
              <a:r>
                <a:rPr lang="zh-CN" altLang="en-US" b="1" dirty="0">
                  <a:latin typeface="黑体" panose="02010609060101010101" pitchFamily="2" charset="-122"/>
                  <a:ea typeface="黑体" panose="02010609060101010101" pitchFamily="2" charset="-122"/>
                </a:rPr>
                <a:t>  </a:t>
              </a:r>
            </a:p>
            <a:p>
              <a:pPr algn="l"/>
              <a:r>
                <a:rPr lang="zh-CN" altLang="en-US" b="1" dirty="0">
                  <a:latin typeface="黑体" panose="02010609060101010101" pitchFamily="2" charset="-122"/>
                  <a:ea typeface="黑体" panose="02010609060101010101" pitchFamily="2" charset="-122"/>
                </a:rPr>
                <a:t>    这种格式的机内码是将国标码的两个字节的最高位分别置1得到的。其最大优点是机内码表示简单，和交换码之间有明显的对应关系。</a:t>
              </a:r>
            </a:p>
            <a:p>
              <a:pPr algn="l"/>
              <a:r>
                <a:rPr lang="zh-CN" altLang="en-US" b="1" dirty="0">
                  <a:latin typeface="黑体" panose="02010609060101010101" pitchFamily="2" charset="-122"/>
                  <a:ea typeface="黑体" panose="02010609060101010101" pitchFamily="2" charset="-122"/>
                </a:rPr>
                <a:t>　　即：机内码=国标码+8080</a:t>
              </a:r>
              <a:r>
                <a:rPr lang="en-US" altLang="zh-CN" b="1">
                  <a:latin typeface="黑体" panose="02010609060101010101" pitchFamily="2" charset="-122"/>
                  <a:ea typeface="黑体" panose="02010609060101010101" pitchFamily="2" charset="-122"/>
                </a:rPr>
                <a:t>H </a:t>
              </a:r>
              <a:endParaRPr lang="zh-CN" altLang="en-US" b="1">
                <a:latin typeface="黑体" panose="02010609060101010101" pitchFamily="2" charset="-122"/>
                <a:ea typeface="黑体" panose="02010609060101010101" pitchFamily="2" charset="-122"/>
              </a:endParaRPr>
            </a:p>
            <a:p>
              <a:pPr algn="l"/>
              <a:r>
                <a:rPr lang="zh-CN" altLang="en-US" b="1" dirty="0">
                  <a:solidFill>
                    <a:srgbClr val="3333CC"/>
                  </a:solidFill>
                  <a:latin typeface="黑体" panose="02010609060101010101" pitchFamily="2" charset="-122"/>
                  <a:ea typeface="黑体" panose="02010609060101010101" pitchFamily="2" charset="-122"/>
                </a:rPr>
                <a:t>（4）汉字字形码</a:t>
              </a:r>
              <a:endParaRPr lang="en-US" altLang="zh-CN" b="1" dirty="0">
                <a:solidFill>
                  <a:srgbClr val="3333CC"/>
                </a:solidFill>
                <a:latin typeface="黑体" panose="02010609060101010101" pitchFamily="2" charset="-122"/>
                <a:ea typeface="黑体" panose="02010609060101010101" pitchFamily="2" charset="-122"/>
              </a:endParaRPr>
            </a:p>
            <a:p>
              <a:pPr algn="l"/>
              <a:r>
                <a:rPr lang="zh-CN" altLang="en-US" b="1" dirty="0">
                  <a:latin typeface="黑体" panose="02010609060101010101" pitchFamily="2" charset="-122"/>
                  <a:ea typeface="黑体" panose="02010609060101010101" pitchFamily="2" charset="-122"/>
                </a:rPr>
                <a:t>　　汉字字形码是指汉字字库中存储的汉字字形的数字化信息码，它主要用于汉字输出(打印、显示等)时产生的汉字字形。</a:t>
              </a:r>
            </a:p>
            <a:p>
              <a:pPr algn="l"/>
              <a:r>
                <a:rPr lang="zh-CN" altLang="en-US" b="1" dirty="0">
                  <a:latin typeface="黑体" panose="02010609060101010101" pitchFamily="2" charset="-122"/>
                  <a:ea typeface="黑体" panose="02010609060101010101" pitchFamily="2" charset="-122"/>
                </a:rPr>
                <a:t>    有两种显示字形的方法：</a:t>
              </a:r>
              <a:r>
                <a:rPr lang="zh-CN" altLang="en-US" b="1" dirty="0">
                  <a:solidFill>
                    <a:srgbClr val="CC00CC"/>
                  </a:solidFill>
                  <a:latin typeface="黑体" panose="02010609060101010101" pitchFamily="2" charset="-122"/>
                  <a:ea typeface="黑体" panose="02010609060101010101" pitchFamily="2" charset="-122"/>
                </a:rPr>
                <a:t>矢量字符和点阵字符</a:t>
              </a:r>
              <a:r>
                <a:rPr lang="zh-CN" altLang="en-US" b="1" dirty="0">
                  <a:latin typeface="黑体" panose="02010609060101010101" pitchFamily="2" charset="-122"/>
                  <a:ea typeface="黑体" panose="02010609060101010101" pitchFamily="2" charset="-122"/>
                </a:rPr>
                <a:t>。一个汉字系统所允许使用的全部汉字的汉字字形编码称为“</a:t>
              </a:r>
              <a:r>
                <a:rPr lang="zh-CN" altLang="en-US" b="1" dirty="0">
                  <a:solidFill>
                    <a:srgbClr val="CC00CC"/>
                  </a:solidFill>
                  <a:latin typeface="黑体" panose="02010609060101010101" pitchFamily="2" charset="-122"/>
                  <a:ea typeface="黑体" panose="02010609060101010101" pitchFamily="2" charset="-122"/>
                </a:rPr>
                <a:t>汉字库</a:t>
              </a:r>
              <a:r>
                <a:rPr lang="zh-CN" altLang="en-US" b="1" dirty="0">
                  <a:latin typeface="黑体" panose="02010609060101010101" pitchFamily="2" charset="-122"/>
                  <a:ea typeface="黑体" panose="02010609060101010101" pitchFamily="2" charset="-122"/>
                </a:rPr>
                <a:t>”，存放于系统的汉字字形库的存储器中。 </a:t>
              </a:r>
            </a:p>
          </p:txBody>
        </p:sp>
        <p:sp>
          <p:nvSpPr>
            <p:cNvPr id="738307" name="矩形 738306"/>
            <p:cNvSpPr/>
            <p:nvPr/>
          </p:nvSpPr>
          <p:spPr>
            <a:xfrm>
              <a:off x="2592" y="1104"/>
              <a:ext cx="2592" cy="288"/>
            </a:xfrm>
            <a:prstGeom prst="rect">
              <a:avLst/>
            </a:prstGeom>
            <a:solidFill>
              <a:srgbClr val="33CCCC"/>
            </a:solidFill>
            <a:ln w="12700" cap="sq" cmpd="sng">
              <a:solidFill>
                <a:srgbClr val="FF0000"/>
              </a:solidFill>
              <a:prstDash val="solid"/>
              <a:miter/>
              <a:headEnd type="none" w="med" len="med"/>
              <a:tailEnd type="none" w="med" len="med"/>
            </a:ln>
          </p:spPr>
          <p:txBody>
            <a:bodyPr wrap="none" anchor="ctr"/>
            <a:lstStyle/>
            <a:p>
              <a:pPr algn="l"/>
              <a:r>
                <a:rPr lang="zh-CN" altLang="en-US" dirty="0">
                  <a:latin typeface="Times New Roman" panose="02020603050405020304" charset="0"/>
                  <a:ea typeface="宋体" panose="02010600030101010101" pitchFamily="2" charset="-122"/>
                </a:rPr>
                <a:t> 1    </a:t>
              </a:r>
              <a:r>
                <a:rPr lang="zh-CN" altLang="en-US" sz="1400"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1  </a:t>
              </a:r>
              <a:r>
                <a:rPr lang="zh-CN" altLang="en-US" sz="1400" b="1" dirty="0">
                  <a:latin typeface="宋体" panose="02010600030101010101" pitchFamily="2" charset="-122"/>
                  <a:ea typeface="宋体" panose="02010600030101010101" pitchFamily="2" charset="-122"/>
                </a:rPr>
                <a:t>×××××××</a:t>
              </a:r>
              <a:r>
                <a:rPr lang="zh-CN" altLang="en-US" dirty="0">
                  <a:latin typeface="Times New Roman" panose="02020603050405020304" charset="0"/>
                  <a:ea typeface="宋体" panose="02010600030101010101" pitchFamily="2" charset="-122"/>
                </a:rPr>
                <a:t> </a:t>
              </a:r>
            </a:p>
          </p:txBody>
        </p:sp>
        <p:sp>
          <p:nvSpPr>
            <p:cNvPr id="738308" name="直接连接符 738307"/>
            <p:cNvSpPr/>
            <p:nvPr/>
          </p:nvSpPr>
          <p:spPr>
            <a:xfrm>
              <a:off x="2880" y="1104"/>
              <a:ext cx="0" cy="288"/>
            </a:xfrm>
            <a:prstGeom prst="line">
              <a:avLst/>
            </a:prstGeom>
            <a:ln w="12700" cap="sq" cmpd="sng">
              <a:solidFill>
                <a:srgbClr val="FF0000"/>
              </a:solidFill>
              <a:prstDash val="solid"/>
              <a:headEnd type="none" w="med" len="med"/>
              <a:tailEnd type="none" w="med" len="med"/>
            </a:ln>
          </p:spPr>
        </p:sp>
        <p:sp>
          <p:nvSpPr>
            <p:cNvPr id="738309" name="直接连接符 738308"/>
            <p:cNvSpPr/>
            <p:nvPr/>
          </p:nvSpPr>
          <p:spPr>
            <a:xfrm>
              <a:off x="3840" y="1104"/>
              <a:ext cx="0" cy="288"/>
            </a:xfrm>
            <a:prstGeom prst="line">
              <a:avLst/>
            </a:prstGeom>
            <a:ln w="12700" cap="sq" cmpd="sng">
              <a:solidFill>
                <a:srgbClr val="FF0000"/>
              </a:solidFill>
              <a:prstDash val="solid"/>
              <a:headEnd type="none" w="med" len="med"/>
              <a:tailEnd type="none" w="med" len="med"/>
            </a:ln>
          </p:spPr>
        </p:sp>
        <p:sp>
          <p:nvSpPr>
            <p:cNvPr id="738310" name="直接连接符 738309"/>
            <p:cNvSpPr/>
            <p:nvPr/>
          </p:nvSpPr>
          <p:spPr>
            <a:xfrm>
              <a:off x="4128" y="1104"/>
              <a:ext cx="0" cy="288"/>
            </a:xfrm>
            <a:prstGeom prst="line">
              <a:avLst/>
            </a:prstGeom>
            <a:ln w="12700" cap="sq" cmpd="sng">
              <a:solidFill>
                <a:srgbClr val="FF0000"/>
              </a:solidFill>
              <a:prstDash val="solid"/>
              <a:headEnd type="none" w="med" len="med"/>
              <a:tailEnd type="none" w="med" len="med"/>
            </a:ln>
          </p:spPr>
        </p:sp>
      </p:grpSp>
    </p:spTree>
  </p:cSld>
  <p:clrMapOvr>
    <a:masterClrMapping/>
  </p:clrMapOvr>
  <p:transition spd="med">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矩形 739329"/>
          <p:cNvSpPr/>
          <p:nvPr/>
        </p:nvSpPr>
        <p:spPr>
          <a:xfrm>
            <a:off x="1219200" y="219075"/>
            <a:ext cx="7543800" cy="6257925"/>
          </a:xfrm>
          <a:prstGeom prst="rect">
            <a:avLst/>
          </a:prstGeom>
          <a:noFill/>
          <a:ln w="9525">
            <a:noFill/>
          </a:ln>
        </p:spPr>
        <p:txBody>
          <a:bodyPr tIns="25392" bIns="25392">
            <a:spAutoFit/>
          </a:bodyPr>
          <a:lstStyle/>
          <a:p>
            <a:pPr algn="l"/>
            <a:r>
              <a:rPr lang="zh-CN" altLang="en-US" b="1"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在通用汉字系统中，广泛以点阵的方式形成汉字，这时的汉字字形码是汉字点阵字形的代码，以点阵形式组成的汉字字形码，由于点阵规格的不同，又分为</a:t>
            </a:r>
            <a:r>
              <a:rPr lang="zh-CN" altLang="en-US" b="1" dirty="0">
                <a:solidFill>
                  <a:srgbClr val="CC00CC"/>
                </a:solidFill>
                <a:latin typeface="黑体" panose="02010609060101010101" pitchFamily="2" charset="-122"/>
                <a:ea typeface="黑体" panose="02010609060101010101" pitchFamily="2" charset="-122"/>
              </a:rPr>
              <a:t>16×16、24×24、32×32、48×48</a:t>
            </a:r>
            <a:r>
              <a:rPr lang="zh-CN" altLang="en-US" b="1" dirty="0">
                <a:latin typeface="黑体" panose="02010609060101010101" pitchFamily="2" charset="-122"/>
                <a:ea typeface="黑体" panose="02010609060101010101" pitchFamily="2" charset="-122"/>
              </a:rPr>
              <a:t>，甚至更多点阵的汉字库。</a:t>
            </a:r>
          </a:p>
          <a:p>
            <a:pPr algn="l"/>
            <a:r>
              <a:rPr lang="zh-CN" altLang="en-US" b="1" dirty="0">
                <a:latin typeface="黑体" panose="02010609060101010101" pitchFamily="2" charset="-122"/>
                <a:ea typeface="黑体" panose="02010609060101010101" pitchFamily="2" charset="-122"/>
              </a:rPr>
              <a:t>    对于16×16的点阵字形，字形码为32个字节(16×16÷8=32)每个汉字占32</a:t>
            </a:r>
            <a:r>
              <a:rPr lang="en-US" altLang="zh-CN" b="1">
                <a:latin typeface="黑体" panose="02010609060101010101" pitchFamily="2" charset="-122"/>
                <a:ea typeface="黑体" panose="02010609060101010101" pitchFamily="2" charset="-122"/>
              </a:rPr>
              <a:t>B，</a:t>
            </a:r>
            <a:r>
              <a:rPr lang="zh-CN" altLang="en-US" b="1" dirty="0">
                <a:latin typeface="黑体" panose="02010609060101010101" pitchFamily="2" charset="-122"/>
                <a:ea typeface="黑体" panose="02010609060101010101" pitchFamily="2" charset="-122"/>
              </a:rPr>
              <a:t>那么16×16点阵汉字字库（包括一、二级汉字6763个）共占230</a:t>
            </a:r>
            <a:r>
              <a:rPr lang="en-US" altLang="zh-CN" b="1">
                <a:latin typeface="黑体" panose="02010609060101010101" pitchFamily="2" charset="-122"/>
                <a:ea typeface="黑体" panose="02010609060101010101" pitchFamily="2" charset="-122"/>
              </a:rPr>
              <a:t>KB</a:t>
            </a:r>
            <a:r>
              <a:rPr lang="zh-CN" altLang="en-US" b="1" dirty="0">
                <a:latin typeface="黑体" panose="02010609060101010101" pitchFamily="2" charset="-122"/>
                <a:ea typeface="黑体" panose="02010609060101010101" pitchFamily="2" charset="-122"/>
              </a:rPr>
              <a:t>左右。</a:t>
            </a:r>
            <a:r>
              <a:rPr lang="zh-CN" altLang="en-US" b="1" dirty="0">
                <a:solidFill>
                  <a:srgbClr val="3333CC"/>
                </a:solidFill>
                <a:latin typeface="黑体" panose="02010609060101010101" pitchFamily="2" charset="-122"/>
                <a:ea typeface="黑体" panose="02010609060101010101" pitchFamily="2" charset="-122"/>
              </a:rPr>
              <a:t> </a:t>
            </a:r>
            <a:endParaRPr lang="zh-CN" altLang="en-US" b="1" dirty="0">
              <a:latin typeface="黑体" panose="02010609060101010101" pitchFamily="2" charset="-122"/>
              <a:ea typeface="黑体" panose="02010609060101010101" pitchFamily="2" charset="-122"/>
            </a:endParaRPr>
          </a:p>
          <a:p>
            <a:pPr algn="l"/>
            <a:r>
              <a:rPr lang="zh-CN" altLang="en-US" b="1" dirty="0">
                <a:solidFill>
                  <a:srgbClr val="3333CC"/>
                </a:solidFill>
                <a:latin typeface="黑体" panose="02010609060101010101" pitchFamily="2" charset="-122"/>
                <a:ea typeface="黑体" panose="02010609060101010101" pitchFamily="2" charset="-122"/>
              </a:rPr>
              <a:t>（5）汉字地址码</a:t>
            </a:r>
            <a:endParaRPr lang="en-US" altLang="zh-CN" b="1" dirty="0">
              <a:solidFill>
                <a:srgbClr val="3333CC"/>
              </a:solidFill>
              <a:latin typeface="黑体" panose="02010609060101010101" pitchFamily="2" charset="-122"/>
              <a:ea typeface="黑体" panose="02010609060101010101" pitchFamily="2" charset="-122"/>
            </a:endParaRPr>
          </a:p>
          <a:p>
            <a:pPr algn="l"/>
            <a:r>
              <a:rPr lang="zh-CN" altLang="en-US" b="1" dirty="0">
                <a:latin typeface="黑体" panose="02010609060101010101" pitchFamily="2" charset="-122"/>
                <a:ea typeface="黑体" panose="02010609060101010101" pitchFamily="2" charset="-122"/>
              </a:rPr>
              <a:t>　　是指汉字字形码在汉字字库中存放位置的代码，即</a:t>
            </a:r>
            <a:r>
              <a:rPr lang="zh-CN" altLang="en-US" b="1" dirty="0">
                <a:solidFill>
                  <a:srgbClr val="CC00CC"/>
                </a:solidFill>
                <a:latin typeface="黑体" panose="02010609060101010101" pitchFamily="2" charset="-122"/>
                <a:ea typeface="黑体" panose="02010609060101010101" pitchFamily="2" charset="-122"/>
              </a:rPr>
              <a:t>字形信息的地址</a:t>
            </a:r>
            <a:r>
              <a:rPr lang="zh-CN" altLang="en-US" b="1" dirty="0">
                <a:latin typeface="黑体" panose="02010609060101010101" pitchFamily="2" charset="-122"/>
                <a:ea typeface="黑体" panose="02010609060101010101" pitchFamily="2" charset="-122"/>
              </a:rPr>
              <a:t>。</a:t>
            </a:r>
          </a:p>
          <a:p>
            <a:pPr algn="l"/>
            <a:r>
              <a:rPr lang="zh-CN" altLang="en-US" b="1" dirty="0">
                <a:latin typeface="黑体" panose="02010609060101010101" pitchFamily="2" charset="-122"/>
                <a:ea typeface="黑体" panose="02010609060101010101" pitchFamily="2" charset="-122"/>
              </a:rPr>
              <a:t>    需要向输出设备输出汉字时，必须通过地址码，才能在汉字库中取到所需的字形码，最终在输出设备上形成可见的汉字字形。</a:t>
            </a:r>
          </a:p>
          <a:p>
            <a:pPr algn="l"/>
            <a:r>
              <a:rPr lang="zh-CN" altLang="en-US" b="1" dirty="0">
                <a:latin typeface="黑体" panose="02010609060101010101" pitchFamily="2" charset="-122"/>
                <a:ea typeface="黑体" panose="02010609060101010101" pitchFamily="2" charset="-122"/>
              </a:rPr>
              <a:t>    由于汉字字形信息都是按一定顺序连续存放在存储器中。因此，汉字地址码一般是连续有序的，并且与汉字机内码间有着简单的换算关系。 </a:t>
            </a:r>
          </a:p>
        </p:txBody>
      </p:sp>
      <p:grpSp>
        <p:nvGrpSpPr>
          <p:cNvPr id="739331" name="组合 739330"/>
          <p:cNvGrpSpPr/>
          <p:nvPr/>
        </p:nvGrpSpPr>
        <p:grpSpPr>
          <a:xfrm>
            <a:off x="7162800" y="6096000"/>
            <a:ext cx="914400" cy="838200"/>
            <a:chOff x="1488" y="2208"/>
            <a:chExt cx="576" cy="576"/>
          </a:xfrm>
        </p:grpSpPr>
        <p:pic>
          <p:nvPicPr>
            <p:cNvPr id="739332" name="图片 739331" descr="C:\Program Files\Common Files\Microsoft Shared\Clipart\cagcat50\SY01265_.wmf"/>
            <p:cNvPicPr>
              <a:picLocks noChangeAspect="1"/>
            </p:cNvPicPr>
            <p:nvPr/>
          </p:nvPicPr>
          <p:blipFill>
            <a:blip r:embed="rId2"/>
            <a:stretch>
              <a:fillRect/>
            </a:stretch>
          </p:blipFill>
          <p:spPr>
            <a:xfrm>
              <a:off x="1488" y="2208"/>
              <a:ext cx="480" cy="576"/>
            </a:xfrm>
            <a:prstGeom prst="rect">
              <a:avLst/>
            </a:prstGeom>
            <a:noFill/>
            <a:ln w="9525">
              <a:noFill/>
            </a:ln>
          </p:spPr>
        </p:pic>
        <p:sp>
          <p:nvSpPr>
            <p:cNvPr id="739333" name="动作按钮: 自定义 739332">
              <a:hlinkClick r:id="rId3" action="ppaction://hlinksldjump"/>
            </p:cNvPr>
            <p:cNvSpPr/>
            <p:nvPr/>
          </p:nvSpPr>
          <p:spPr>
            <a:xfrm>
              <a:off x="1632" y="2304"/>
              <a:ext cx="432" cy="192"/>
            </a:xfrm>
            <a:prstGeom prst="actionButtonBlank">
              <a:avLst/>
            </a:prstGeom>
            <a:solidFill>
              <a:srgbClr val="33CCCC"/>
            </a:solidFill>
            <a:ln w="12700" cap="sq" cmpd="sng">
              <a:solidFill>
                <a:srgbClr val="FF0000"/>
              </a:solidFill>
              <a:prstDash val="solid"/>
              <a:miter/>
              <a:headEnd type="none" w="sm" len="sm"/>
              <a:tailEnd type="none" w="sm" len="sm"/>
            </a:ln>
          </p:spPr>
          <p:txBody>
            <a:bodyPr wrap="none" anchor="ctr"/>
            <a:lstStyle/>
            <a:p>
              <a:r>
                <a:rPr lang="zh-CN" altLang="en-US" b="1" dirty="0">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hlinkClick r:id="rId4" action="ppaction://hlinksldjump"/>
                </a:rPr>
                <a:t>返回</a:t>
              </a:r>
              <a:endParaRPr lang="zh-CN" altLang="en-US" b="1">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endParaRPr>
            </a:p>
          </p:txBody>
        </p:sp>
      </p:grpSp>
    </p:spTree>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72" name="文本框 654371"/>
          <p:cNvSpPr txBox="1"/>
          <p:nvPr/>
        </p:nvSpPr>
        <p:spPr>
          <a:xfrm>
            <a:off x="5715000" y="1676400"/>
            <a:ext cx="2895600" cy="3743325"/>
          </a:xfrm>
          <a:prstGeom prst="rect">
            <a:avLst/>
          </a:prstGeom>
          <a:noFill/>
          <a:ln w="12700">
            <a:noFill/>
          </a:ln>
        </p:spPr>
        <p:txBody>
          <a:bodyPr>
            <a:spAutoFit/>
          </a:bodyPr>
          <a:lstStyle/>
          <a:p>
            <a:pPr algn="l">
              <a:spcBef>
                <a:spcPct val="50000"/>
              </a:spcBef>
            </a:pPr>
            <a:endParaRPr lang="zh-CN" altLang="en-US" dirty="0">
              <a:latin typeface="Times New Roman" panose="02020603050405020304" charset="0"/>
              <a:ea typeface="宋体" panose="02010600030101010101" pitchFamily="2" charset="-122"/>
            </a:endParaRPr>
          </a:p>
          <a:p>
            <a:pPr algn="l">
              <a:spcBef>
                <a:spcPct val="50000"/>
              </a:spcBef>
            </a:pPr>
            <a:endParaRPr lang="zh-CN" altLang="en-US" dirty="0">
              <a:latin typeface="Times New Roman" panose="02020603050405020304" charset="0"/>
              <a:ea typeface="宋体" panose="02010600030101010101" pitchFamily="2" charset="-122"/>
            </a:endParaRPr>
          </a:p>
          <a:p>
            <a:pPr algn="l">
              <a:spcBef>
                <a:spcPct val="50000"/>
              </a:spcBef>
            </a:pPr>
            <a:endParaRPr lang="zh-CN" altLang="en-US" dirty="0">
              <a:latin typeface="Times New Roman" panose="02020603050405020304" charset="0"/>
              <a:ea typeface="宋体" panose="02010600030101010101" pitchFamily="2" charset="-122"/>
            </a:endParaRPr>
          </a:p>
          <a:p>
            <a:pPr algn="l">
              <a:spcBef>
                <a:spcPct val="50000"/>
              </a:spcBef>
            </a:pPr>
            <a:endParaRPr lang="zh-CN" altLang="en-US" dirty="0">
              <a:latin typeface="Times New Roman" panose="02020603050405020304" charset="0"/>
              <a:ea typeface="宋体" panose="02010600030101010101" pitchFamily="2" charset="-122"/>
            </a:endParaRPr>
          </a:p>
          <a:p>
            <a:pPr algn="l">
              <a:spcBef>
                <a:spcPct val="50000"/>
              </a:spcBef>
            </a:pPr>
            <a:endParaRPr lang="zh-CN" altLang="en-US" dirty="0">
              <a:latin typeface="Times New Roman" panose="02020603050405020304" charset="0"/>
              <a:ea typeface="宋体" panose="02010600030101010101" pitchFamily="2" charset="-122"/>
            </a:endParaRPr>
          </a:p>
          <a:p>
            <a:pPr algn="l">
              <a:spcBef>
                <a:spcPct val="50000"/>
              </a:spcBef>
            </a:pPr>
            <a:endParaRPr lang="zh-CN" altLang="en-US" dirty="0">
              <a:latin typeface="Times New Roman" panose="02020603050405020304" charset="0"/>
              <a:ea typeface="宋体" panose="02010600030101010101" pitchFamily="2" charset="-122"/>
            </a:endParaRPr>
          </a:p>
          <a:p>
            <a:pPr algn="l">
              <a:spcBef>
                <a:spcPct val="50000"/>
              </a:spcBef>
            </a:pPr>
            <a:endParaRPr lang="zh-CN" altLang="en-US" dirty="0">
              <a:latin typeface="Times New Roman" panose="02020603050405020304" charset="0"/>
              <a:ea typeface="宋体" panose="02010600030101010101" pitchFamily="2" charset="-122"/>
            </a:endParaRPr>
          </a:p>
        </p:txBody>
      </p:sp>
      <p:sp>
        <p:nvSpPr>
          <p:cNvPr id="654338" name="标题 654337"/>
          <p:cNvSpPr>
            <a:spLocks noGrp="1"/>
          </p:cNvSpPr>
          <p:nvPr>
            <p:ph type="title"/>
          </p:nvPr>
        </p:nvSpPr>
        <p:spPr>
          <a:xfrm>
            <a:off x="1219200" y="304800"/>
            <a:ext cx="7543800" cy="1371600"/>
          </a:xfrm>
          <a:ln/>
        </p:spPr>
        <p:txBody>
          <a:bodyPr lIns="92075" tIns="46038" rIns="92075" bIns="46038" anchor="ctr"/>
          <a:lstStyle/>
          <a:p>
            <a:pPr algn="l"/>
            <a:r>
              <a:rPr lang="zh-CN" altLang="en-US" sz="3200" b="1" dirty="0">
                <a:latin typeface="黑体" panose="02010609060101010101" pitchFamily="2" charset="-122"/>
                <a:ea typeface="黑体" panose="02010609060101010101" pitchFamily="2" charset="-122"/>
              </a:rPr>
              <a:t>  1.1.2</a:t>
            </a:r>
            <a:r>
              <a:rPr lang="zh-CN" altLang="en-US" sz="3200" b="1" dirty="0">
                <a:ea typeface="黑体" panose="02010609060101010101" pitchFamily="2" charset="-122"/>
              </a:rPr>
              <a:t>    计算机系统的组成 </a:t>
            </a:r>
            <a:br>
              <a:rPr lang="zh-CN" altLang="en-US" sz="3200" b="1" dirty="0">
                <a:ea typeface="黑体" panose="02010609060101010101" pitchFamily="2" charset="-122"/>
              </a:rPr>
            </a:br>
            <a:r>
              <a:rPr lang="zh-CN" altLang="en-US" sz="3200" b="1" dirty="0">
                <a:ea typeface="黑体" panose="02010609060101010101" pitchFamily="2" charset="-122"/>
              </a:rPr>
              <a:t>　　</a:t>
            </a:r>
            <a:r>
              <a:rPr lang="zh-CN" altLang="en-US" sz="2400" b="1" dirty="0">
                <a:solidFill>
                  <a:srgbClr val="3333CC"/>
                </a:solidFill>
                <a:ea typeface="黑体" panose="02010609060101010101" pitchFamily="2" charset="-122"/>
              </a:rPr>
              <a:t>计算机系统由计算机硬件和计算机软件两大部分组成。</a:t>
            </a:r>
            <a:r>
              <a:rPr lang="zh-CN" altLang="en-US" sz="3200" dirty="0">
                <a:ea typeface="黑体" panose="02010609060101010101" pitchFamily="2" charset="-122"/>
              </a:rPr>
              <a:t>  </a:t>
            </a:r>
          </a:p>
        </p:txBody>
      </p:sp>
      <p:sp>
        <p:nvSpPr>
          <p:cNvPr id="654339" name="文本占位符 654338"/>
          <p:cNvSpPr>
            <a:spLocks noGrp="1"/>
          </p:cNvSpPr>
          <p:nvPr>
            <p:ph type="body" sz="half" idx="1"/>
          </p:nvPr>
        </p:nvSpPr>
        <p:spPr>
          <a:xfrm>
            <a:off x="1219200" y="1752600"/>
            <a:ext cx="4572000" cy="4953000"/>
          </a:xfrm>
          <a:ln/>
        </p:spPr>
        <p:txBody>
          <a:bodyPr/>
          <a:lstStyle/>
          <a:p>
            <a:pPr marL="0" indent="0">
              <a:buClr>
                <a:schemeClr val="tx2"/>
              </a:buClr>
              <a:buSzTx/>
              <a:buFont typeface="Wingdings" panose="05000000000000000000" pitchFamily="2" charset="2"/>
            </a:pPr>
            <a:r>
              <a:rPr lang="zh-CN" altLang="en-US" sz="2400" b="1" dirty="0">
                <a:solidFill>
                  <a:schemeClr val="folHlink"/>
                </a:solidFill>
                <a:latin typeface="黑体" panose="02010609060101010101" pitchFamily="2" charset="-122"/>
                <a:ea typeface="黑体" panose="02010609060101010101" pitchFamily="2" charset="-122"/>
              </a:rPr>
              <a:t>硬件（</a:t>
            </a:r>
            <a:r>
              <a:rPr lang="en-US" altLang="zh-CN" sz="2400" b="1">
                <a:solidFill>
                  <a:schemeClr val="folHlink"/>
                </a:solidFill>
                <a:latin typeface="黑体" panose="02010609060101010101" pitchFamily="2" charset="-122"/>
                <a:ea typeface="黑体" panose="02010609060101010101" pitchFamily="2" charset="-122"/>
              </a:rPr>
              <a:t>Computer hardware)</a:t>
            </a:r>
          </a:p>
          <a:p>
            <a:pPr marL="0" indent="0">
              <a:buClr>
                <a:schemeClr val="tx2"/>
              </a:buClr>
              <a:buSzTx/>
              <a:buFont typeface="Wingdings" panose="05000000000000000000" pitchFamily="2" charset="2"/>
              <a:buNone/>
            </a:pPr>
            <a:r>
              <a:rPr lang="en-US" altLang="zh-CN" sz="2400" b="1">
                <a:solidFill>
                  <a:schemeClr val="folHlink"/>
                </a:solidFill>
                <a:latin typeface="黑体" panose="02010609060101010101" pitchFamily="2" charset="-122"/>
                <a:ea typeface="黑体" panose="02010609060101010101" pitchFamily="2" charset="-122"/>
              </a:rPr>
              <a:t>   </a:t>
            </a:r>
            <a:r>
              <a:rPr lang="zh-CN" altLang="en-US" sz="2000" b="1" dirty="0">
                <a:latin typeface="黑体" panose="02010609060101010101" pitchFamily="2" charset="-122"/>
                <a:ea typeface="黑体" panose="02010609060101010101" pitchFamily="2" charset="-122"/>
              </a:rPr>
              <a:t>主要由</a:t>
            </a:r>
            <a:r>
              <a:rPr lang="en-US" altLang="zh-CN" sz="2000" b="1">
                <a:latin typeface="黑体" panose="02010609060101010101" pitchFamily="2" charset="-122"/>
                <a:ea typeface="黑体" panose="02010609060101010101" pitchFamily="2" charset="-122"/>
              </a:rPr>
              <a:t>CPU、</a:t>
            </a:r>
            <a:r>
              <a:rPr lang="zh-CN" altLang="en-US" sz="2000" b="1" dirty="0">
                <a:latin typeface="黑体" panose="02010609060101010101" pitchFamily="2" charset="-122"/>
                <a:ea typeface="黑体" panose="02010609060101010101" pitchFamily="2" charset="-122"/>
              </a:rPr>
              <a:t>存储器、输入输出控制系统和各种输入输出设备等功能部件组成。</a:t>
            </a:r>
          </a:p>
          <a:p>
            <a:pPr marL="0" indent="0">
              <a:buClr>
                <a:schemeClr val="tx2"/>
              </a:buClr>
              <a:buSzTx/>
              <a:buFont typeface="Wingdings" panose="05000000000000000000" pitchFamily="2" charset="2"/>
            </a:pPr>
            <a:r>
              <a:rPr lang="zh-CN" altLang="en-US" sz="2400" b="1" dirty="0">
                <a:solidFill>
                  <a:schemeClr val="folHlink"/>
                </a:solidFill>
                <a:latin typeface="黑体" panose="02010609060101010101" pitchFamily="2" charset="-122"/>
                <a:ea typeface="黑体" panose="02010609060101010101" pitchFamily="2" charset="-122"/>
              </a:rPr>
              <a:t>软件（</a:t>
            </a:r>
            <a:r>
              <a:rPr lang="en-US" altLang="zh-CN" sz="2400" b="1">
                <a:solidFill>
                  <a:schemeClr val="folHlink"/>
                </a:solidFill>
                <a:latin typeface="黑体" panose="02010609060101010101" pitchFamily="2" charset="-122"/>
                <a:ea typeface="黑体" panose="02010609060101010101" pitchFamily="2" charset="-122"/>
              </a:rPr>
              <a:t>Computer software)</a:t>
            </a:r>
          </a:p>
          <a:p>
            <a:pPr marL="0" indent="0">
              <a:buClr>
                <a:schemeClr val="tx2"/>
              </a:buClr>
              <a:buSzTx/>
              <a:buFont typeface="Wingdings" panose="05000000000000000000" pitchFamily="2" charset="2"/>
              <a:buNone/>
            </a:pPr>
            <a:r>
              <a:rPr lang="zh-CN" altLang="en-US" sz="1800" b="1">
                <a:latin typeface="黑体" panose="02010609060101010101" pitchFamily="2" charset="-122"/>
                <a:ea typeface="黑体" panose="02010609060101010101" pitchFamily="2" charset="-122"/>
              </a:rPr>
              <a:t>    </a:t>
            </a:r>
            <a:r>
              <a:rPr lang="zh-CN" altLang="en-US" sz="2000" b="1" dirty="0">
                <a:latin typeface="黑体" panose="02010609060101010101" pitchFamily="2" charset="-122"/>
                <a:ea typeface="黑体" panose="02010609060101010101" pitchFamily="2" charset="-122"/>
              </a:rPr>
              <a:t>它包括计算机运行所需的各种程序、数据及相关文档资料。</a:t>
            </a:r>
            <a:r>
              <a:rPr lang="zh-CN" altLang="en-US" sz="2400" b="1" dirty="0">
                <a:solidFill>
                  <a:schemeClr val="folHlink"/>
                </a:solidFill>
                <a:latin typeface="黑体" panose="02010609060101010101" pitchFamily="2" charset="-122"/>
                <a:ea typeface="黑体" panose="02010609060101010101" pitchFamily="2" charset="-122"/>
              </a:rPr>
              <a:t> </a:t>
            </a:r>
            <a:endParaRPr lang="zh-CN" altLang="en-US" sz="2400" b="1" dirty="0">
              <a:latin typeface="黑体" panose="02010609060101010101" pitchFamily="2" charset="-122"/>
              <a:ea typeface="黑体" panose="02010609060101010101" pitchFamily="2" charset="-122"/>
            </a:endParaRPr>
          </a:p>
          <a:p>
            <a:pPr marL="0" indent="0">
              <a:buClr>
                <a:schemeClr val="tx2"/>
              </a:buClr>
              <a:buSzTx/>
              <a:buFont typeface="Wingdings" panose="05000000000000000000" pitchFamily="2" charset="2"/>
            </a:pPr>
            <a:r>
              <a:rPr lang="zh-CN" altLang="en-US" sz="2400" b="1" dirty="0">
                <a:solidFill>
                  <a:schemeClr val="folHlink"/>
                </a:solidFill>
                <a:latin typeface="黑体" panose="02010609060101010101" pitchFamily="2" charset="-122"/>
                <a:ea typeface="黑体" panose="02010609060101010101" pitchFamily="2" charset="-122"/>
              </a:rPr>
              <a:t>裸机</a:t>
            </a:r>
          </a:p>
          <a:p>
            <a:pPr marL="0" indent="0">
              <a:buClr>
                <a:schemeClr val="tx2"/>
              </a:buClr>
              <a:buSzTx/>
              <a:buFont typeface="Wingdings" panose="05000000000000000000" pitchFamily="2" charset="2"/>
              <a:buNone/>
            </a:pPr>
            <a:r>
              <a:rPr lang="en-US" altLang="zh-CN" sz="2400" b="1" dirty="0">
                <a:solidFill>
                  <a:schemeClr val="folHlink"/>
                </a:solidFill>
                <a:latin typeface="黑体" panose="02010609060101010101" pitchFamily="2" charset="-122"/>
                <a:ea typeface="黑体" panose="02010609060101010101" pitchFamily="2" charset="-122"/>
              </a:rPr>
              <a:t>　 </a:t>
            </a:r>
            <a:r>
              <a:rPr lang="zh-CN" altLang="en-US" sz="2000" b="1" dirty="0">
                <a:latin typeface="黑体" panose="02010609060101010101" pitchFamily="2" charset="-122"/>
                <a:ea typeface="黑体" panose="02010609060101010101" pitchFamily="2" charset="-122"/>
              </a:rPr>
              <a:t>脱离软件的计算机硬件称“裸机” 。</a:t>
            </a:r>
          </a:p>
          <a:p>
            <a:pPr marL="0" indent="0">
              <a:buClr>
                <a:schemeClr val="tx2"/>
              </a:buClr>
              <a:buSzTx/>
              <a:buFont typeface="Wingdings" panose="05000000000000000000" pitchFamily="2" charset="2"/>
              <a:buNone/>
            </a:pPr>
            <a:r>
              <a:rPr lang="zh-CN" altLang="en-US" sz="2000" dirty="0">
                <a:latin typeface="黑体" panose="02010609060101010101" pitchFamily="2" charset="-122"/>
                <a:ea typeface="黑体" panose="02010609060101010101" pitchFamily="2" charset="-122"/>
              </a:rPr>
              <a:t>　　 </a:t>
            </a:r>
            <a:r>
              <a:rPr lang="zh-CN" altLang="en-US" sz="2400" b="1" dirty="0">
                <a:solidFill>
                  <a:srgbClr val="FF0000"/>
                </a:solidFill>
                <a:latin typeface="黑体" panose="02010609060101010101" pitchFamily="2" charset="-122"/>
                <a:ea typeface="黑体" panose="02010609060101010101" pitchFamily="2" charset="-122"/>
              </a:rPr>
              <a:t>硬件是软件赖以运行的物质基础，软件是人与硬件之间的界面。</a:t>
            </a:r>
            <a:r>
              <a:rPr lang="zh-CN" altLang="en-US" sz="2000" dirty="0">
                <a:solidFill>
                  <a:srgbClr val="FF0000"/>
                </a:solidFill>
              </a:rPr>
              <a:t> </a:t>
            </a:r>
          </a:p>
          <a:p>
            <a:pPr marL="0" indent="0">
              <a:buClr>
                <a:schemeClr val="tx2"/>
              </a:buClr>
              <a:buSzTx/>
              <a:buFont typeface="Wingdings" panose="05000000000000000000" pitchFamily="2" charset="2"/>
              <a:buNone/>
            </a:pPr>
            <a:endParaRPr lang="en-US" altLang="zh-CN" sz="2000" dirty="0">
              <a:solidFill>
                <a:srgbClr val="FF0000"/>
              </a:solidFill>
            </a:endParaRPr>
          </a:p>
          <a:p>
            <a:pPr marL="0" indent="0">
              <a:buClr>
                <a:schemeClr val="tx2"/>
              </a:buClr>
              <a:buSzTx/>
              <a:buFont typeface="Wingdings" panose="05000000000000000000" pitchFamily="2" charset="2"/>
              <a:buNone/>
            </a:pPr>
            <a:endParaRPr lang="zh-CN" altLang="en-US" sz="2000" dirty="0"/>
          </a:p>
          <a:p>
            <a:pPr marL="0" indent="0">
              <a:buClr>
                <a:schemeClr val="tx2"/>
              </a:buClr>
              <a:buSzTx/>
              <a:buFont typeface="Wingdings" panose="05000000000000000000" pitchFamily="2" charset="2"/>
              <a:buNone/>
            </a:pPr>
            <a:endParaRPr lang="zh-CN" altLang="en-US" sz="2400" dirty="0"/>
          </a:p>
          <a:p>
            <a:pPr marL="0" indent="0">
              <a:buClr>
                <a:schemeClr val="tx2"/>
              </a:buClr>
              <a:buSzTx/>
              <a:buFont typeface="Wingdings" panose="05000000000000000000" pitchFamily="2" charset="2"/>
              <a:buNone/>
            </a:pPr>
            <a:endParaRPr lang="zh-CN" altLang="en-US" sz="2400" dirty="0">
              <a:solidFill>
                <a:schemeClr val="folHlink"/>
              </a:solidFill>
            </a:endParaRPr>
          </a:p>
        </p:txBody>
      </p:sp>
      <p:sp>
        <p:nvSpPr>
          <p:cNvPr id="654359" name="文本框 654358"/>
          <p:cNvSpPr txBox="1"/>
          <p:nvPr/>
        </p:nvSpPr>
        <p:spPr>
          <a:xfrm>
            <a:off x="5943600" y="1981200"/>
            <a:ext cx="2667000" cy="457200"/>
          </a:xfrm>
          <a:prstGeom prst="rect">
            <a:avLst/>
          </a:prstGeom>
          <a:noFill/>
          <a:ln w="12700">
            <a:noFill/>
          </a:ln>
        </p:spPr>
        <p:txBody>
          <a:bodyPr>
            <a:spAutoFit/>
          </a:bodyPr>
          <a:lstStyle/>
          <a:p>
            <a:pPr algn="l">
              <a:spcBef>
                <a:spcPct val="50000"/>
              </a:spcBef>
            </a:pPr>
            <a:endParaRPr lang="zh-CN" altLang="en-US">
              <a:latin typeface="Times New Roman" panose="02020603050405020304" charset="0"/>
              <a:ea typeface="宋体" panose="02010600030101010101" pitchFamily="2" charset="-122"/>
            </a:endParaRPr>
          </a:p>
        </p:txBody>
      </p:sp>
      <p:sp>
        <p:nvSpPr>
          <p:cNvPr id="654360" name="文本框 654359"/>
          <p:cNvSpPr txBox="1"/>
          <p:nvPr/>
        </p:nvSpPr>
        <p:spPr>
          <a:xfrm>
            <a:off x="6172200" y="2057400"/>
            <a:ext cx="1981200" cy="457200"/>
          </a:xfrm>
          <a:prstGeom prst="rect">
            <a:avLst/>
          </a:prstGeom>
          <a:noFill/>
          <a:ln w="12700">
            <a:noFill/>
          </a:ln>
        </p:spPr>
        <p:txBody>
          <a:bodyPr>
            <a:spAutoFit/>
          </a:bodyPr>
          <a:lstStyle/>
          <a:p>
            <a:pPr algn="l">
              <a:spcBef>
                <a:spcPct val="50000"/>
              </a:spcBef>
            </a:pPr>
            <a:endParaRPr lang="zh-CN" altLang="en-US">
              <a:latin typeface="Times New Roman" panose="02020603050405020304" charset="0"/>
              <a:ea typeface="宋体" panose="02010600030101010101" pitchFamily="2" charset="-122"/>
            </a:endParaRPr>
          </a:p>
        </p:txBody>
      </p:sp>
      <p:grpSp>
        <p:nvGrpSpPr>
          <p:cNvPr id="654377" name="组合 654376"/>
          <p:cNvGrpSpPr/>
          <p:nvPr/>
        </p:nvGrpSpPr>
        <p:grpSpPr>
          <a:xfrm>
            <a:off x="5867400" y="2057400"/>
            <a:ext cx="2667000" cy="3962400"/>
            <a:chOff x="3600" y="1008"/>
            <a:chExt cx="1680" cy="2496"/>
          </a:xfrm>
        </p:grpSpPr>
        <p:grpSp>
          <p:nvGrpSpPr>
            <p:cNvPr id="654375" name="组合 654374"/>
            <p:cNvGrpSpPr/>
            <p:nvPr/>
          </p:nvGrpSpPr>
          <p:grpSpPr>
            <a:xfrm>
              <a:off x="3744" y="1008"/>
              <a:ext cx="1536" cy="2064"/>
              <a:chOff x="3744" y="1008"/>
              <a:chExt cx="1536" cy="2064"/>
            </a:xfrm>
          </p:grpSpPr>
          <p:grpSp>
            <p:nvGrpSpPr>
              <p:cNvPr id="654371" name="组合 654370"/>
              <p:cNvGrpSpPr/>
              <p:nvPr/>
            </p:nvGrpSpPr>
            <p:grpSpPr>
              <a:xfrm>
                <a:off x="3744" y="1008"/>
                <a:ext cx="1056" cy="2064"/>
                <a:chOff x="3744" y="1392"/>
                <a:chExt cx="1056" cy="2064"/>
              </a:xfrm>
            </p:grpSpPr>
            <p:sp>
              <p:nvSpPr>
                <p:cNvPr id="654361" name="矩形 654360"/>
                <p:cNvSpPr/>
                <p:nvPr/>
              </p:nvSpPr>
              <p:spPr>
                <a:xfrm>
                  <a:off x="3744" y="1392"/>
                  <a:ext cx="1056" cy="288"/>
                </a:xfrm>
                <a:prstGeom prst="rect">
                  <a:avLst/>
                </a:prstGeom>
                <a:solidFill>
                  <a:schemeClr val="bg1">
                    <a:alpha val="50000"/>
                  </a:schemeClr>
                </a:solidFill>
                <a:ln w="12700" cap="sq" cmpd="sng">
                  <a:solidFill>
                    <a:schemeClr val="tx1"/>
                  </a:solidFill>
                  <a:prstDash val="solid"/>
                  <a:miter/>
                  <a:headEnd type="none" w="sm" len="sm"/>
                  <a:tailEnd type="none" w="sm" len="sm"/>
                </a:ln>
              </p:spPr>
              <p:txBody>
                <a:bodyPr wrap="none" anchor="ctr"/>
                <a:lstStyle/>
                <a:p>
                  <a:r>
                    <a:rPr lang="zh-CN" altLang="en-US" sz="1800" b="1" dirty="0">
                      <a:latin typeface="Times New Roman" panose="02020603050405020304" charset="0"/>
                      <a:ea typeface="宋体" panose="02010600030101010101" pitchFamily="2" charset="-122"/>
                    </a:rPr>
                    <a:t>操作员（人）</a:t>
                  </a:r>
                </a:p>
              </p:txBody>
            </p:sp>
            <p:sp>
              <p:nvSpPr>
                <p:cNvPr id="654362" name="矩形 654361"/>
                <p:cNvSpPr/>
                <p:nvPr/>
              </p:nvSpPr>
              <p:spPr>
                <a:xfrm>
                  <a:off x="3744" y="1680"/>
                  <a:ext cx="1056" cy="288"/>
                </a:xfrm>
                <a:prstGeom prst="rect">
                  <a:avLst/>
                </a:prstGeom>
                <a:solidFill>
                  <a:schemeClr val="bg1">
                    <a:alpha val="50000"/>
                  </a:schemeClr>
                </a:solidFill>
                <a:ln w="12700" cap="sq" cmpd="sng">
                  <a:solidFill>
                    <a:schemeClr val="tx1"/>
                  </a:solidFill>
                  <a:prstDash val="solid"/>
                  <a:miter/>
                  <a:headEnd type="none" w="sm" len="sm"/>
                  <a:tailEnd type="none" w="sm" len="sm"/>
                </a:ln>
              </p:spPr>
              <p:txBody>
                <a:bodyPr wrap="none" anchor="ctr"/>
                <a:lstStyle/>
                <a:p>
                  <a:r>
                    <a:rPr lang="zh-CN" altLang="en-US" sz="1800" b="1" dirty="0">
                      <a:latin typeface="Times New Roman" panose="02020603050405020304" charset="0"/>
                      <a:ea typeface="宋体" panose="02010600030101010101" pitchFamily="2" charset="-122"/>
                    </a:rPr>
                    <a:t>应用软件</a:t>
                  </a:r>
                </a:p>
              </p:txBody>
            </p:sp>
            <p:sp>
              <p:nvSpPr>
                <p:cNvPr id="654363" name="矩形 654362"/>
                <p:cNvSpPr/>
                <p:nvPr/>
              </p:nvSpPr>
              <p:spPr>
                <a:xfrm>
                  <a:off x="3744" y="1968"/>
                  <a:ext cx="1056" cy="288"/>
                </a:xfrm>
                <a:prstGeom prst="rect">
                  <a:avLst/>
                </a:prstGeom>
                <a:solidFill>
                  <a:schemeClr val="bg1">
                    <a:alpha val="50000"/>
                  </a:schemeClr>
                </a:solidFill>
                <a:ln w="12700" cap="sq" cmpd="sng">
                  <a:solidFill>
                    <a:schemeClr val="tx1"/>
                  </a:solidFill>
                  <a:prstDash val="solid"/>
                  <a:miter/>
                  <a:headEnd type="none" w="sm" len="sm"/>
                  <a:tailEnd type="none" w="sm" len="sm"/>
                </a:ln>
              </p:spPr>
              <p:txBody>
                <a:bodyPr wrap="none" anchor="ctr"/>
                <a:lstStyle/>
                <a:p>
                  <a:r>
                    <a:rPr lang="zh-CN" altLang="en-US" sz="1800" b="1" dirty="0">
                      <a:latin typeface="Times New Roman" panose="02020603050405020304" charset="0"/>
                      <a:ea typeface="宋体" panose="02010600030101010101" pitchFamily="2" charset="-122"/>
                    </a:rPr>
                    <a:t>支撑软件</a:t>
                  </a:r>
                </a:p>
              </p:txBody>
            </p:sp>
            <p:grpSp>
              <p:nvGrpSpPr>
                <p:cNvPr id="654370" name="组合 654369"/>
                <p:cNvGrpSpPr/>
                <p:nvPr/>
              </p:nvGrpSpPr>
              <p:grpSpPr>
                <a:xfrm>
                  <a:off x="3744" y="2256"/>
                  <a:ext cx="1056" cy="912"/>
                  <a:chOff x="3744" y="2256"/>
                  <a:chExt cx="1056" cy="912"/>
                </a:xfrm>
              </p:grpSpPr>
              <p:sp>
                <p:nvSpPr>
                  <p:cNvPr id="654364" name="矩形 654363"/>
                  <p:cNvSpPr/>
                  <p:nvPr/>
                </p:nvSpPr>
                <p:spPr>
                  <a:xfrm>
                    <a:off x="3744" y="2256"/>
                    <a:ext cx="1056" cy="912"/>
                  </a:xfrm>
                  <a:prstGeom prst="rect">
                    <a:avLst/>
                  </a:prstGeom>
                  <a:solidFill>
                    <a:schemeClr val="bg1">
                      <a:alpha val="50000"/>
                    </a:schemeClr>
                  </a:solidFill>
                  <a:ln w="12700" cap="sq" cmpd="sng">
                    <a:solidFill>
                      <a:schemeClr val="tx1"/>
                    </a:solidFill>
                    <a:prstDash val="solid"/>
                    <a:miter/>
                    <a:headEnd type="none" w="sm" len="sm"/>
                    <a:tailEnd type="none" w="sm" len="sm"/>
                  </a:ln>
                </p:spPr>
                <p:txBody>
                  <a:bodyPr wrap="none" anchor="ctr"/>
                  <a:lstStyle/>
                  <a:p>
                    <a:pPr algn="l"/>
                    <a:r>
                      <a:rPr lang="zh-CN" altLang="en-US" sz="1800" b="1" dirty="0">
                        <a:latin typeface="Times New Roman" panose="02020603050405020304" charset="0"/>
                        <a:ea typeface="宋体" panose="02010600030101010101" pitchFamily="2" charset="-122"/>
                      </a:rPr>
                      <a:t>系　编译程序</a:t>
                    </a:r>
                  </a:p>
                  <a:p>
                    <a:pPr algn="l"/>
                    <a:r>
                      <a:rPr lang="zh-CN" altLang="en-US" sz="1800" b="1" dirty="0">
                        <a:latin typeface="Times New Roman" panose="02020603050405020304" charset="0"/>
                        <a:ea typeface="宋体" panose="02010600030101010101" pitchFamily="2" charset="-122"/>
                      </a:rPr>
                      <a:t>统      ……..</a:t>
                    </a:r>
                  </a:p>
                  <a:p>
                    <a:pPr algn="l"/>
                    <a:r>
                      <a:rPr lang="zh-CN" altLang="en-US" sz="1800" b="1" dirty="0">
                        <a:latin typeface="Times New Roman" panose="02020603050405020304" charset="0"/>
                        <a:ea typeface="宋体" panose="02010600030101010101" pitchFamily="2" charset="-122"/>
                      </a:rPr>
                      <a:t>软　</a:t>
                    </a:r>
                  </a:p>
                  <a:p>
                    <a:pPr algn="l"/>
                    <a:r>
                      <a:rPr lang="zh-CN" altLang="en-US" sz="1800" b="1" dirty="0">
                        <a:latin typeface="Times New Roman" panose="02020603050405020304" charset="0"/>
                        <a:ea typeface="宋体" panose="02010600030101010101" pitchFamily="2" charset="-122"/>
                      </a:rPr>
                      <a:t>件</a:t>
                    </a:r>
                    <a:r>
                      <a:rPr lang="zh-CN" altLang="en-US" sz="1800" dirty="0">
                        <a:latin typeface="Times New Roman" panose="02020603050405020304" charset="0"/>
                        <a:ea typeface="宋体" panose="02010600030101010101" pitchFamily="2" charset="-122"/>
                      </a:rPr>
                      <a:t>　</a:t>
                    </a:r>
                    <a:r>
                      <a:rPr lang="zh-CN" altLang="en-US" sz="1800" b="1" dirty="0">
                        <a:latin typeface="Times New Roman" panose="02020603050405020304" charset="0"/>
                        <a:ea typeface="宋体" panose="02010600030101010101" pitchFamily="2" charset="-122"/>
                      </a:rPr>
                      <a:t>操作系统</a:t>
                    </a:r>
                  </a:p>
                </p:txBody>
              </p:sp>
              <p:sp>
                <p:nvSpPr>
                  <p:cNvPr id="654365" name="直接连接符 654364"/>
                  <p:cNvSpPr/>
                  <p:nvPr/>
                </p:nvSpPr>
                <p:spPr>
                  <a:xfrm>
                    <a:off x="3984" y="2256"/>
                    <a:ext cx="0" cy="912"/>
                  </a:xfrm>
                  <a:prstGeom prst="line">
                    <a:avLst/>
                  </a:prstGeom>
                  <a:ln w="12700" cap="sq" cmpd="sng">
                    <a:solidFill>
                      <a:schemeClr val="tx1"/>
                    </a:solidFill>
                    <a:prstDash val="solid"/>
                    <a:headEnd type="none" w="sm" len="sm"/>
                    <a:tailEnd type="none" w="sm" len="sm"/>
                  </a:ln>
                </p:spPr>
              </p:sp>
              <p:sp>
                <p:nvSpPr>
                  <p:cNvPr id="654366" name="直接连接符 654365"/>
                  <p:cNvSpPr/>
                  <p:nvPr/>
                </p:nvSpPr>
                <p:spPr>
                  <a:xfrm>
                    <a:off x="3984" y="2592"/>
                    <a:ext cx="816" cy="0"/>
                  </a:xfrm>
                  <a:prstGeom prst="line">
                    <a:avLst/>
                  </a:prstGeom>
                  <a:ln w="12700" cap="sq" cmpd="sng">
                    <a:solidFill>
                      <a:schemeClr val="tx1"/>
                    </a:solidFill>
                    <a:prstDash val="solid"/>
                    <a:headEnd type="none" w="sm" len="sm"/>
                    <a:tailEnd type="none" w="sm" len="sm"/>
                  </a:ln>
                </p:spPr>
              </p:sp>
              <p:sp>
                <p:nvSpPr>
                  <p:cNvPr id="654367" name="直接连接符 654366"/>
                  <p:cNvSpPr/>
                  <p:nvPr/>
                </p:nvSpPr>
                <p:spPr>
                  <a:xfrm>
                    <a:off x="3984" y="2832"/>
                    <a:ext cx="816" cy="0"/>
                  </a:xfrm>
                  <a:prstGeom prst="line">
                    <a:avLst/>
                  </a:prstGeom>
                  <a:ln w="12700" cap="sq" cmpd="sng">
                    <a:solidFill>
                      <a:schemeClr val="tx1"/>
                    </a:solidFill>
                    <a:prstDash val="solid"/>
                    <a:headEnd type="none" w="sm" len="sm"/>
                    <a:tailEnd type="none" w="sm" len="sm"/>
                  </a:ln>
                </p:spPr>
              </p:sp>
            </p:grpSp>
            <p:sp>
              <p:nvSpPr>
                <p:cNvPr id="654368" name="矩形 654367"/>
                <p:cNvSpPr/>
                <p:nvPr/>
              </p:nvSpPr>
              <p:spPr>
                <a:xfrm>
                  <a:off x="3744" y="3168"/>
                  <a:ext cx="1056" cy="288"/>
                </a:xfrm>
                <a:prstGeom prst="rect">
                  <a:avLst/>
                </a:prstGeom>
                <a:solidFill>
                  <a:schemeClr val="bg1">
                    <a:alpha val="50000"/>
                  </a:schemeClr>
                </a:solidFill>
                <a:ln w="12700" cap="sq" cmpd="sng">
                  <a:solidFill>
                    <a:schemeClr val="tx1"/>
                  </a:solidFill>
                  <a:prstDash val="solid"/>
                  <a:miter/>
                  <a:headEnd type="none" w="sm" len="sm"/>
                  <a:tailEnd type="none" w="sm" len="sm"/>
                </a:ln>
              </p:spPr>
              <p:txBody>
                <a:bodyPr wrap="none" anchor="ctr"/>
                <a:lstStyle/>
                <a:p>
                  <a:r>
                    <a:rPr lang="zh-CN" altLang="en-US" sz="1800" b="1" dirty="0">
                      <a:latin typeface="Times New Roman" panose="02020603050405020304" charset="0"/>
                      <a:ea typeface="宋体" panose="02010600030101010101" pitchFamily="2" charset="-122"/>
                    </a:rPr>
                    <a:t>计算机硬件</a:t>
                  </a:r>
                </a:p>
              </p:txBody>
            </p:sp>
          </p:grpSp>
          <p:sp>
            <p:nvSpPr>
              <p:cNvPr id="654373" name="右大括号 654372"/>
              <p:cNvSpPr/>
              <p:nvPr/>
            </p:nvSpPr>
            <p:spPr>
              <a:xfrm>
                <a:off x="4800" y="1296"/>
                <a:ext cx="144" cy="1488"/>
              </a:xfrm>
              <a:prstGeom prst="rightBrace">
                <a:avLst>
                  <a:gd name="adj1" fmla="val 86111"/>
                  <a:gd name="adj2" fmla="val 50000"/>
                </a:avLst>
              </a:prstGeom>
              <a:noFill/>
              <a:ln w="12700" cap="sq" cmpd="sng">
                <a:solidFill>
                  <a:schemeClr val="tx1"/>
                </a:solidFill>
                <a:prstDash val="solid"/>
                <a:headEnd type="none" w="sm" len="sm"/>
                <a:tailEnd type="none" w="sm" len="sm"/>
              </a:ln>
            </p:spPr>
            <p:txBody>
              <a:bodyPr/>
              <a:lstStyle/>
              <a:p>
                <a:endParaRPr lang="zh-CN" altLang="en-US"/>
              </a:p>
            </p:txBody>
          </p:sp>
          <p:sp>
            <p:nvSpPr>
              <p:cNvPr id="654374" name="矩形 654373"/>
              <p:cNvSpPr/>
              <p:nvPr/>
            </p:nvSpPr>
            <p:spPr>
              <a:xfrm>
                <a:off x="4944" y="1680"/>
                <a:ext cx="336" cy="864"/>
              </a:xfrm>
              <a:prstGeom prst="rect">
                <a:avLst/>
              </a:prstGeom>
              <a:solidFill>
                <a:schemeClr val="bg1">
                  <a:alpha val="50000"/>
                </a:schemeClr>
              </a:solidFill>
              <a:ln w="12700">
                <a:noFill/>
              </a:ln>
            </p:spPr>
            <p:txBody>
              <a:bodyPr wrap="none" anchor="ctr"/>
              <a:lstStyle/>
              <a:p>
                <a:r>
                  <a:rPr lang="zh-CN" altLang="en-US" sz="1600" dirty="0">
                    <a:latin typeface="Times New Roman" panose="02020603050405020304" charset="0"/>
                    <a:ea typeface="宋体" panose="02010600030101010101" pitchFamily="2" charset="-122"/>
                  </a:rPr>
                  <a:t>　</a:t>
                </a:r>
                <a:r>
                  <a:rPr lang="zh-CN" altLang="en-US" sz="1600" b="1" dirty="0">
                    <a:latin typeface="Times New Roman" panose="02020603050405020304" charset="0"/>
                    <a:ea typeface="宋体" panose="02010600030101010101" pitchFamily="2" charset="-122"/>
                  </a:rPr>
                  <a:t>计算机</a:t>
                </a:r>
              </a:p>
              <a:p>
                <a:r>
                  <a:rPr lang="zh-CN" altLang="en-US" sz="1600" b="1" dirty="0">
                    <a:latin typeface="Times New Roman" panose="02020603050405020304" charset="0"/>
                    <a:ea typeface="宋体" panose="02010600030101010101" pitchFamily="2" charset="-122"/>
                  </a:rPr>
                  <a:t>　软件</a:t>
                </a:r>
              </a:p>
            </p:txBody>
          </p:sp>
        </p:grpSp>
        <p:sp>
          <p:nvSpPr>
            <p:cNvPr id="654376" name="矩形 654375"/>
            <p:cNvSpPr/>
            <p:nvPr/>
          </p:nvSpPr>
          <p:spPr>
            <a:xfrm>
              <a:off x="3600" y="3120"/>
              <a:ext cx="1440" cy="384"/>
            </a:xfrm>
            <a:prstGeom prst="rect">
              <a:avLst/>
            </a:prstGeom>
            <a:solidFill>
              <a:schemeClr val="bg1">
                <a:alpha val="50000"/>
              </a:schemeClr>
            </a:solidFill>
            <a:ln w="12700">
              <a:noFill/>
            </a:ln>
          </p:spPr>
          <p:txBody>
            <a:bodyPr wrap="none" anchor="ctr"/>
            <a:lstStyle/>
            <a:p>
              <a:r>
                <a:rPr lang="zh-CN" altLang="en-US" sz="1600" b="1" dirty="0">
                  <a:solidFill>
                    <a:schemeClr val="tx2"/>
                  </a:solidFill>
                  <a:latin typeface="Times New Roman" panose="02020603050405020304" charset="0"/>
                  <a:ea typeface="宋体" panose="02010600030101010101" pitchFamily="2" charset="-122"/>
                </a:rPr>
                <a:t>计算机系统的层次结构</a:t>
              </a:r>
            </a:p>
          </p:txBody>
        </p:sp>
      </p:grpSp>
      <p:grpSp>
        <p:nvGrpSpPr>
          <p:cNvPr id="654378" name="组合 654377"/>
          <p:cNvGrpSpPr/>
          <p:nvPr/>
        </p:nvGrpSpPr>
        <p:grpSpPr>
          <a:xfrm>
            <a:off x="6553200" y="5943600"/>
            <a:ext cx="1143000" cy="990600"/>
            <a:chOff x="1488" y="2208"/>
            <a:chExt cx="576" cy="576"/>
          </a:xfrm>
        </p:grpSpPr>
        <p:pic>
          <p:nvPicPr>
            <p:cNvPr id="654379" name="图片 654378" descr="C:\Program Files\Common Files\Microsoft Shared\Clipart\cagcat50\SY01265_.wmf"/>
            <p:cNvPicPr>
              <a:picLocks noChangeAspect="1"/>
            </p:cNvPicPr>
            <p:nvPr/>
          </p:nvPicPr>
          <p:blipFill>
            <a:blip r:embed="rId2"/>
            <a:stretch>
              <a:fillRect/>
            </a:stretch>
          </p:blipFill>
          <p:spPr>
            <a:xfrm>
              <a:off x="1488" y="2208"/>
              <a:ext cx="480" cy="576"/>
            </a:xfrm>
            <a:prstGeom prst="rect">
              <a:avLst/>
            </a:prstGeom>
            <a:noFill/>
            <a:ln w="9525">
              <a:noFill/>
            </a:ln>
          </p:spPr>
        </p:pic>
        <p:sp>
          <p:nvSpPr>
            <p:cNvPr id="654380" name="动作按钮: 自定义 654379">
              <a:hlinkClick r:id="rId3" action="ppaction://hlinksldjump"/>
            </p:cNvPr>
            <p:cNvSpPr/>
            <p:nvPr/>
          </p:nvSpPr>
          <p:spPr>
            <a:xfrm>
              <a:off x="1632" y="2304"/>
              <a:ext cx="432" cy="192"/>
            </a:xfrm>
            <a:prstGeom prst="actionButtonBlank">
              <a:avLst/>
            </a:prstGeom>
            <a:solidFill>
              <a:srgbClr val="33CCCC"/>
            </a:solidFill>
            <a:ln w="12700" cap="sq" cmpd="sng">
              <a:solidFill>
                <a:srgbClr val="FF0000"/>
              </a:solidFill>
              <a:prstDash val="solid"/>
              <a:miter/>
              <a:headEnd type="none" w="sm" len="sm"/>
              <a:tailEnd type="none" w="sm" len="sm"/>
            </a:ln>
          </p:spPr>
          <p:txBody>
            <a:bodyPr wrap="none" anchor="ctr"/>
            <a:lstStyle/>
            <a:p>
              <a:r>
                <a:rPr lang="zh-CN" altLang="en-US" b="1" dirty="0">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hlinkClick r:id="rId4" action="ppaction://hlinksldjump"/>
                </a:rPr>
                <a:t>返回</a:t>
              </a:r>
              <a:endParaRPr lang="zh-CN" altLang="en-US" b="1">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endParaRPr>
            </a:p>
          </p:txBody>
        </p:sp>
      </p:grpSp>
    </p:spTree>
  </p:cSld>
  <p:clrMapOvr>
    <a:masterClrMapping/>
  </p:clrMapOvr>
  <p:transition spd="med">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2250" y="401955"/>
            <a:ext cx="8808720" cy="5521325"/>
          </a:xfrm>
          <a:prstGeom prst="rect">
            <a:avLst/>
          </a:prstGeom>
        </p:spPr>
        <p:txBody>
          <a:bodyPr vert="horz" wrap="square" lIns="0" tIns="170499" rIns="0" bIns="0" rtlCol="0">
            <a:spAutoFit/>
          </a:bodyPr>
          <a:lstStyle/>
          <a:p>
            <a:pPr marL="12700" algn="l">
              <a:lnSpc>
                <a:spcPct val="100000"/>
              </a:lnSpc>
              <a:spcBef>
                <a:spcPts val="1570"/>
              </a:spcBef>
              <a:buFont typeface="΢"/>
              <a:tabLst>
                <a:tab pos="354965" algn="l"/>
                <a:tab pos="355600" algn="l"/>
              </a:tabLst>
            </a:pPr>
            <a:r>
              <a:rPr lang="zh-CN" altLang="en-US" sz="1875" b="1" dirty="0">
                <a:solidFill>
                  <a:srgbClr val="FF0000"/>
                </a:solidFill>
                <a:latin typeface="黑体" panose="02010609060101010101" pitchFamily="2" charset="-122"/>
                <a:ea typeface="黑体" panose="02010609060101010101" pitchFamily="2" charset="-122"/>
                <a:sym typeface="+mn-ea"/>
              </a:rPr>
              <a:t>3．汉字编码</a:t>
            </a:r>
            <a:endParaRPr sz="1880" b="1" spc="-5" dirty="0">
              <a:latin typeface="微软雅黑" panose="020B0503020204020204" charset="-122"/>
              <a:cs typeface="微软雅黑" panose="020B0503020204020204" charset="-122"/>
            </a:endParaRPr>
          </a:p>
          <a:p>
            <a:pPr marL="355600" indent="-342900" algn="l">
              <a:lnSpc>
                <a:spcPct val="100000"/>
              </a:lnSpc>
              <a:spcBef>
                <a:spcPts val="1570"/>
              </a:spcBef>
              <a:buFont typeface="΢"/>
              <a:buChar char="•"/>
              <a:tabLst>
                <a:tab pos="354965" algn="l"/>
                <a:tab pos="355600" algn="l"/>
              </a:tabLst>
            </a:pPr>
            <a:r>
              <a:rPr sz="1880" b="1" spc="-5" dirty="0">
                <a:latin typeface="微软雅黑" panose="020B0503020204020204" charset="-122"/>
                <a:cs typeface="微软雅黑" panose="020B0503020204020204" charset="-122"/>
              </a:rPr>
              <a:t>图形、图像、音频、视频等信息在</a:t>
            </a:r>
            <a:r>
              <a:rPr sz="1880" b="1" spc="15" dirty="0">
                <a:latin typeface="微软雅黑" panose="020B0503020204020204" charset="-122"/>
                <a:cs typeface="微软雅黑" panose="020B0503020204020204" charset="-122"/>
              </a:rPr>
              <a:t>机</a:t>
            </a:r>
            <a:r>
              <a:rPr sz="1880" b="1" spc="-5" dirty="0">
                <a:latin typeface="微软雅黑" panose="020B0503020204020204" charset="-122"/>
                <a:cs typeface="微软雅黑" panose="020B0503020204020204" charset="-122"/>
              </a:rPr>
              <a:t>器内部也</a:t>
            </a:r>
            <a:r>
              <a:rPr sz="1880" b="1" spc="15" dirty="0">
                <a:latin typeface="微软雅黑" panose="020B0503020204020204" charset="-122"/>
                <a:cs typeface="微软雅黑" panose="020B0503020204020204" charset="-122"/>
              </a:rPr>
              <a:t>用</a:t>
            </a:r>
            <a:r>
              <a:rPr sz="1880" b="1" spc="-20" dirty="0">
                <a:latin typeface="微软雅黑" panose="020B0503020204020204" charset="-122"/>
                <a:cs typeface="微软雅黑" panose="020B0503020204020204" charset="-122"/>
              </a:rPr>
              <a:t>0</a:t>
            </a:r>
            <a:r>
              <a:rPr sz="1880" b="1" spc="-5" dirty="0">
                <a:latin typeface="微软雅黑" panose="020B0503020204020204" charset="-122"/>
                <a:cs typeface="微软雅黑" panose="020B0503020204020204" charset="-122"/>
              </a:rPr>
              <a:t>和</a:t>
            </a:r>
            <a:r>
              <a:rPr sz="1880" b="1" spc="20" dirty="0">
                <a:latin typeface="微软雅黑" panose="020B0503020204020204" charset="-122"/>
                <a:cs typeface="微软雅黑" panose="020B0503020204020204" charset="-122"/>
              </a:rPr>
              <a:t>1</a:t>
            </a:r>
            <a:r>
              <a:rPr sz="1880" b="1" spc="-5" dirty="0">
                <a:latin typeface="微软雅黑" panose="020B0503020204020204" charset="-122"/>
                <a:cs typeface="微软雅黑" panose="020B0503020204020204" charset="-122"/>
              </a:rPr>
              <a:t>表示</a:t>
            </a:r>
            <a:endParaRPr sz="1880">
              <a:latin typeface="微软雅黑" panose="020B0503020204020204" charset="-122"/>
              <a:cs typeface="微软雅黑" panose="020B0503020204020204" charset="-122"/>
            </a:endParaRPr>
          </a:p>
          <a:p>
            <a:pPr marL="756285" marR="132080" lvl="1" indent="-287020" algn="l">
              <a:lnSpc>
                <a:spcPct val="115000"/>
              </a:lnSpc>
              <a:spcBef>
                <a:spcPts val="995"/>
              </a:spcBef>
              <a:buFont typeface="΢"/>
              <a:buChar char="–"/>
              <a:tabLst>
                <a:tab pos="756285" algn="l"/>
                <a:tab pos="756920" algn="l"/>
              </a:tabLst>
            </a:pPr>
            <a:r>
              <a:rPr sz="1710" b="1" dirty="0">
                <a:solidFill>
                  <a:srgbClr val="FF0000"/>
                </a:solidFill>
                <a:latin typeface="微软雅黑" panose="020B0503020204020204" charset="-122"/>
                <a:cs typeface="微软雅黑" panose="020B0503020204020204" charset="-122"/>
              </a:rPr>
              <a:t>图形</a:t>
            </a:r>
            <a:r>
              <a:rPr sz="1710" b="1" dirty="0">
                <a:solidFill>
                  <a:srgbClr val="0000CC"/>
                </a:solidFill>
                <a:latin typeface="微软雅黑" panose="020B0503020204020204" charset="-122"/>
                <a:cs typeface="微软雅黑" panose="020B0503020204020204" charset="-122"/>
              </a:rPr>
              <a:t>用构建图形的直线</a:t>
            </a:r>
            <a:r>
              <a:rPr sz="1710" b="1" spc="-20" dirty="0">
                <a:solidFill>
                  <a:srgbClr val="0000CC"/>
                </a:solidFill>
                <a:latin typeface="微软雅黑" panose="020B0503020204020204" charset="-122"/>
                <a:cs typeface="微软雅黑" panose="020B0503020204020204" charset="-122"/>
              </a:rPr>
              <a:t>或</a:t>
            </a:r>
            <a:r>
              <a:rPr sz="1710" b="1" dirty="0">
                <a:solidFill>
                  <a:srgbClr val="0000CC"/>
                </a:solidFill>
                <a:latin typeface="微软雅黑" panose="020B0503020204020204" charset="-122"/>
                <a:cs typeface="微软雅黑" panose="020B0503020204020204" charset="-122"/>
              </a:rPr>
              <a:t>曲线的坐标</a:t>
            </a:r>
            <a:r>
              <a:rPr sz="1710" b="1" spc="-20" dirty="0">
                <a:solidFill>
                  <a:srgbClr val="0000CC"/>
                </a:solidFill>
                <a:latin typeface="微软雅黑" panose="020B0503020204020204" charset="-122"/>
                <a:cs typeface="微软雅黑" panose="020B0503020204020204" charset="-122"/>
              </a:rPr>
              <a:t>点</a:t>
            </a:r>
            <a:r>
              <a:rPr sz="1710" b="1" dirty="0">
                <a:solidFill>
                  <a:srgbClr val="0000CC"/>
                </a:solidFill>
                <a:latin typeface="微软雅黑" panose="020B0503020204020204" charset="-122"/>
                <a:cs typeface="微软雅黑" panose="020B0503020204020204" charset="-122"/>
              </a:rPr>
              <a:t>及控制点来</a:t>
            </a:r>
            <a:r>
              <a:rPr sz="1710" b="1" spc="-20" dirty="0">
                <a:solidFill>
                  <a:srgbClr val="0000CC"/>
                </a:solidFill>
                <a:latin typeface="微软雅黑" panose="020B0503020204020204" charset="-122"/>
                <a:cs typeface="微软雅黑" panose="020B0503020204020204" charset="-122"/>
              </a:rPr>
              <a:t>描</a:t>
            </a:r>
            <a:r>
              <a:rPr sz="1710" b="1" dirty="0">
                <a:solidFill>
                  <a:srgbClr val="0000CC"/>
                </a:solidFill>
                <a:latin typeface="微软雅黑" panose="020B0503020204020204" charset="-122"/>
                <a:cs typeface="微软雅黑" panose="020B0503020204020204" charset="-122"/>
              </a:rPr>
              <a:t>述，</a:t>
            </a:r>
            <a:r>
              <a:rPr sz="1710" b="1" spc="-20" dirty="0">
                <a:solidFill>
                  <a:srgbClr val="0000CC"/>
                </a:solidFill>
                <a:latin typeface="微软雅黑" panose="020B0503020204020204" charset="-122"/>
                <a:cs typeface="微软雅黑" panose="020B0503020204020204" charset="-122"/>
              </a:rPr>
              <a:t>而</a:t>
            </a:r>
            <a:r>
              <a:rPr sz="1710" b="1" dirty="0">
                <a:solidFill>
                  <a:srgbClr val="0000CC"/>
                </a:solidFill>
                <a:latin typeface="微软雅黑" panose="020B0503020204020204" charset="-122"/>
                <a:cs typeface="微软雅黑" panose="020B0503020204020204" charset="-122"/>
              </a:rPr>
              <a:t>这些 坐标点或控制点则用</a:t>
            </a:r>
            <a:r>
              <a:rPr sz="1710" b="1" dirty="0">
                <a:solidFill>
                  <a:srgbClr val="CC3300"/>
                </a:solidFill>
                <a:latin typeface="微软雅黑" panose="020B0503020204020204" charset="-122"/>
                <a:cs typeface="微软雅黑" panose="020B0503020204020204" charset="-122"/>
              </a:rPr>
              <a:t>数</a:t>
            </a:r>
            <a:r>
              <a:rPr sz="1710" b="1" spc="-20" dirty="0">
                <a:solidFill>
                  <a:srgbClr val="CC3300"/>
                </a:solidFill>
                <a:latin typeface="微软雅黑" panose="020B0503020204020204" charset="-122"/>
                <a:cs typeface="微软雅黑" panose="020B0503020204020204" charset="-122"/>
              </a:rPr>
              <a:t>值</a:t>
            </a:r>
            <a:r>
              <a:rPr sz="1710" b="1" dirty="0">
                <a:solidFill>
                  <a:srgbClr val="CC3300"/>
                </a:solidFill>
                <a:latin typeface="微软雅黑" panose="020B0503020204020204" charset="-122"/>
                <a:cs typeface="微软雅黑" panose="020B0503020204020204" charset="-122"/>
              </a:rPr>
              <a:t>数</a:t>
            </a:r>
            <a:r>
              <a:rPr sz="1710" b="1" spc="5" dirty="0">
                <a:solidFill>
                  <a:srgbClr val="CC3300"/>
                </a:solidFill>
                <a:latin typeface="微软雅黑" panose="020B0503020204020204" charset="-122"/>
                <a:cs typeface="微软雅黑" panose="020B0503020204020204" charset="-122"/>
              </a:rPr>
              <a:t>据</a:t>
            </a:r>
            <a:r>
              <a:rPr sz="1710" b="1" spc="-20" dirty="0">
                <a:solidFill>
                  <a:srgbClr val="0000CC"/>
                </a:solidFill>
                <a:latin typeface="微软雅黑" panose="020B0503020204020204" charset="-122"/>
                <a:cs typeface="微软雅黑" panose="020B0503020204020204" charset="-122"/>
              </a:rPr>
              <a:t>描</a:t>
            </a:r>
            <a:r>
              <a:rPr sz="1710" b="1" dirty="0">
                <a:solidFill>
                  <a:srgbClr val="0000CC"/>
                </a:solidFill>
                <a:latin typeface="微软雅黑" panose="020B0503020204020204" charset="-122"/>
                <a:cs typeface="微软雅黑" panose="020B0503020204020204" charset="-122"/>
              </a:rPr>
              <a:t>述</a:t>
            </a:r>
            <a:endParaRPr sz="1710">
              <a:latin typeface="微软雅黑" panose="020B0503020204020204" charset="-122"/>
              <a:cs typeface="微软雅黑" panose="020B0503020204020204" charset="-122"/>
            </a:endParaRPr>
          </a:p>
          <a:p>
            <a:pPr marL="756285" lvl="1" indent="-287655" algn="l">
              <a:lnSpc>
                <a:spcPct val="100000"/>
              </a:lnSpc>
              <a:spcBef>
                <a:spcPts val="1320"/>
              </a:spcBef>
              <a:buFont typeface="΢"/>
              <a:buChar char="–"/>
              <a:tabLst>
                <a:tab pos="756285" algn="l"/>
                <a:tab pos="756920" algn="l"/>
              </a:tabLst>
            </a:pPr>
            <a:r>
              <a:rPr sz="1710" b="1" dirty="0">
                <a:solidFill>
                  <a:srgbClr val="FF0000"/>
                </a:solidFill>
                <a:latin typeface="微软雅黑" panose="020B0503020204020204" charset="-122"/>
                <a:cs typeface="微软雅黑" panose="020B0503020204020204" charset="-122"/>
              </a:rPr>
              <a:t>图像</a:t>
            </a:r>
            <a:r>
              <a:rPr sz="1710" b="1" dirty="0">
                <a:solidFill>
                  <a:srgbClr val="0000CC"/>
                </a:solidFill>
                <a:latin typeface="微软雅黑" panose="020B0503020204020204" charset="-122"/>
                <a:cs typeface="微软雅黑" panose="020B0503020204020204" charset="-122"/>
              </a:rPr>
              <a:t>用构成图像的点（</a:t>
            </a:r>
            <a:r>
              <a:rPr sz="1710" b="1" spc="-20" dirty="0">
                <a:solidFill>
                  <a:srgbClr val="0000CC"/>
                </a:solidFill>
                <a:latin typeface="微软雅黑" panose="020B0503020204020204" charset="-122"/>
                <a:cs typeface="微软雅黑" panose="020B0503020204020204" charset="-122"/>
              </a:rPr>
              <a:t>像</a:t>
            </a:r>
            <a:r>
              <a:rPr sz="1710" b="1" dirty="0">
                <a:solidFill>
                  <a:srgbClr val="0000CC"/>
                </a:solidFill>
                <a:latin typeface="微软雅黑" panose="020B0503020204020204" charset="-122"/>
                <a:cs typeface="微软雅黑" panose="020B0503020204020204" charset="-122"/>
              </a:rPr>
              <a:t>素）的亮度</a:t>
            </a:r>
            <a:r>
              <a:rPr sz="1710" b="1" spc="-20" dirty="0">
                <a:solidFill>
                  <a:srgbClr val="0000CC"/>
                </a:solidFill>
                <a:latin typeface="微软雅黑" panose="020B0503020204020204" charset="-122"/>
                <a:cs typeface="微软雅黑" panose="020B0503020204020204" charset="-122"/>
              </a:rPr>
              <a:t>、</a:t>
            </a:r>
            <a:r>
              <a:rPr sz="1710" b="1" dirty="0">
                <a:solidFill>
                  <a:srgbClr val="0000CC"/>
                </a:solidFill>
                <a:latin typeface="微软雅黑" panose="020B0503020204020204" charset="-122"/>
                <a:cs typeface="微软雅黑" panose="020B0503020204020204" charset="-122"/>
              </a:rPr>
              <a:t>颜色或灰度</a:t>
            </a:r>
            <a:r>
              <a:rPr sz="1710" b="1" spc="-20" dirty="0">
                <a:solidFill>
                  <a:srgbClr val="0000CC"/>
                </a:solidFill>
                <a:latin typeface="微软雅黑" panose="020B0503020204020204" charset="-122"/>
                <a:cs typeface="微软雅黑" panose="020B0503020204020204" charset="-122"/>
              </a:rPr>
              <a:t>等</a:t>
            </a:r>
            <a:r>
              <a:rPr sz="1710" b="1" dirty="0">
                <a:solidFill>
                  <a:srgbClr val="0000CC"/>
                </a:solidFill>
                <a:latin typeface="微软雅黑" panose="020B0503020204020204" charset="-122"/>
                <a:cs typeface="微软雅黑" panose="020B0503020204020204" charset="-122"/>
              </a:rPr>
              <a:t>信息</a:t>
            </a:r>
            <a:r>
              <a:rPr sz="1710" b="1" spc="-20" dirty="0">
                <a:solidFill>
                  <a:srgbClr val="0000CC"/>
                </a:solidFill>
                <a:latin typeface="微软雅黑" panose="020B0503020204020204" charset="-122"/>
                <a:cs typeface="微软雅黑" panose="020B0503020204020204" charset="-122"/>
              </a:rPr>
              <a:t>来</a:t>
            </a:r>
            <a:r>
              <a:rPr sz="1710" b="1" dirty="0">
                <a:solidFill>
                  <a:srgbClr val="0000CC"/>
                </a:solidFill>
                <a:latin typeface="微软雅黑" panose="020B0503020204020204" charset="-122"/>
                <a:cs typeface="微软雅黑" panose="020B0503020204020204" charset="-122"/>
              </a:rPr>
              <a:t>描述</a:t>
            </a:r>
            <a:endParaRPr sz="1710">
              <a:latin typeface="微软雅黑" panose="020B0503020204020204" charset="-122"/>
              <a:cs typeface="微软雅黑" panose="020B0503020204020204" charset="-122"/>
            </a:endParaRPr>
          </a:p>
          <a:p>
            <a:pPr marL="756285" algn="l">
              <a:lnSpc>
                <a:spcPct val="100000"/>
              </a:lnSpc>
              <a:spcBef>
                <a:spcPts val="360"/>
              </a:spcBef>
            </a:pPr>
            <a:r>
              <a:rPr sz="1710" b="1" dirty="0">
                <a:solidFill>
                  <a:srgbClr val="0000CC"/>
                </a:solidFill>
                <a:latin typeface="微软雅黑" panose="020B0503020204020204" charset="-122"/>
                <a:cs typeface="微软雅黑" panose="020B0503020204020204" charset="-122"/>
              </a:rPr>
              <a:t>，这些亮度或颜色等值</a:t>
            </a:r>
            <a:r>
              <a:rPr sz="1710" b="1" spc="-20" dirty="0">
                <a:solidFill>
                  <a:srgbClr val="0000CC"/>
                </a:solidFill>
                <a:latin typeface="微软雅黑" panose="020B0503020204020204" charset="-122"/>
                <a:cs typeface="微软雅黑" panose="020B0503020204020204" charset="-122"/>
              </a:rPr>
              <a:t>则</a:t>
            </a:r>
            <a:r>
              <a:rPr sz="1710" b="1" spc="5" dirty="0">
                <a:solidFill>
                  <a:srgbClr val="0000CC"/>
                </a:solidFill>
                <a:latin typeface="微软雅黑" panose="020B0503020204020204" charset="-122"/>
                <a:cs typeface="微软雅黑" panose="020B0503020204020204" charset="-122"/>
              </a:rPr>
              <a:t>用</a:t>
            </a:r>
            <a:r>
              <a:rPr sz="1710" b="1" dirty="0">
                <a:solidFill>
                  <a:srgbClr val="CC3300"/>
                </a:solidFill>
                <a:latin typeface="微软雅黑" panose="020B0503020204020204" charset="-122"/>
                <a:cs typeface="微软雅黑" panose="020B0503020204020204" charset="-122"/>
              </a:rPr>
              <a:t>数</a:t>
            </a:r>
            <a:r>
              <a:rPr sz="1710" b="1" spc="-20" dirty="0">
                <a:solidFill>
                  <a:srgbClr val="CC3300"/>
                </a:solidFill>
                <a:latin typeface="微软雅黑" panose="020B0503020204020204" charset="-122"/>
                <a:cs typeface="微软雅黑" panose="020B0503020204020204" charset="-122"/>
              </a:rPr>
              <a:t>值</a:t>
            </a:r>
            <a:r>
              <a:rPr sz="1710" b="1" dirty="0">
                <a:solidFill>
                  <a:srgbClr val="CC3300"/>
                </a:solidFill>
                <a:latin typeface="微软雅黑" panose="020B0503020204020204" charset="-122"/>
                <a:cs typeface="微软雅黑" panose="020B0503020204020204" charset="-122"/>
              </a:rPr>
              <a:t>数</a:t>
            </a:r>
            <a:r>
              <a:rPr sz="1710" b="1" spc="5" dirty="0">
                <a:solidFill>
                  <a:srgbClr val="CC3300"/>
                </a:solidFill>
                <a:latin typeface="微软雅黑" panose="020B0503020204020204" charset="-122"/>
                <a:cs typeface="微软雅黑" panose="020B0503020204020204" charset="-122"/>
              </a:rPr>
              <a:t>据</a:t>
            </a:r>
            <a:r>
              <a:rPr sz="1710" b="1" spc="-20" dirty="0">
                <a:solidFill>
                  <a:srgbClr val="0000CC"/>
                </a:solidFill>
                <a:latin typeface="微软雅黑" panose="020B0503020204020204" charset="-122"/>
                <a:cs typeface="微软雅黑" panose="020B0503020204020204" charset="-122"/>
              </a:rPr>
              <a:t>描</a:t>
            </a:r>
            <a:r>
              <a:rPr sz="1710" b="1" dirty="0">
                <a:solidFill>
                  <a:srgbClr val="0000CC"/>
                </a:solidFill>
                <a:latin typeface="微软雅黑" panose="020B0503020204020204" charset="-122"/>
                <a:cs typeface="微软雅黑" panose="020B0503020204020204" charset="-122"/>
              </a:rPr>
              <a:t>述</a:t>
            </a:r>
            <a:endParaRPr sz="1710">
              <a:latin typeface="微软雅黑" panose="020B0503020204020204" charset="-122"/>
              <a:cs typeface="微软雅黑" panose="020B0503020204020204" charset="-122"/>
            </a:endParaRPr>
          </a:p>
          <a:p>
            <a:pPr marL="756285" marR="132080" lvl="1" indent="-287020" algn="l">
              <a:lnSpc>
                <a:spcPct val="115000"/>
              </a:lnSpc>
              <a:spcBef>
                <a:spcPts val="960"/>
              </a:spcBef>
              <a:buFont typeface="΢"/>
              <a:buChar char="–"/>
              <a:tabLst>
                <a:tab pos="756285" algn="l"/>
                <a:tab pos="756920" algn="l"/>
              </a:tabLst>
            </a:pPr>
            <a:r>
              <a:rPr sz="1710" b="1" dirty="0">
                <a:solidFill>
                  <a:srgbClr val="FF0000"/>
                </a:solidFill>
                <a:latin typeface="微软雅黑" panose="020B0503020204020204" charset="-122"/>
                <a:cs typeface="微软雅黑" panose="020B0503020204020204" charset="-122"/>
              </a:rPr>
              <a:t>音频</a:t>
            </a:r>
            <a:r>
              <a:rPr sz="1710" b="1" dirty="0">
                <a:solidFill>
                  <a:srgbClr val="0000CC"/>
                </a:solidFill>
                <a:latin typeface="微软雅黑" panose="020B0503020204020204" charset="-122"/>
                <a:cs typeface="微软雅黑" panose="020B0503020204020204" charset="-122"/>
              </a:rPr>
              <a:t>信息通过对模拟声</a:t>
            </a:r>
            <a:r>
              <a:rPr sz="1710" b="1" spc="-20" dirty="0">
                <a:solidFill>
                  <a:srgbClr val="0000CC"/>
                </a:solidFill>
                <a:latin typeface="微软雅黑" panose="020B0503020204020204" charset="-122"/>
                <a:cs typeface="微软雅黑" panose="020B0503020204020204" charset="-122"/>
              </a:rPr>
              <a:t>音</a:t>
            </a:r>
            <a:r>
              <a:rPr sz="1710" b="1" dirty="0">
                <a:solidFill>
                  <a:srgbClr val="0000CC"/>
                </a:solidFill>
                <a:latin typeface="微软雅黑" panose="020B0503020204020204" charset="-122"/>
                <a:cs typeface="微软雅黑" panose="020B0503020204020204" charset="-122"/>
              </a:rPr>
              <a:t>进行采样、</a:t>
            </a:r>
            <a:r>
              <a:rPr sz="1710" b="1" spc="-20" dirty="0">
                <a:solidFill>
                  <a:srgbClr val="0000CC"/>
                </a:solidFill>
                <a:latin typeface="微软雅黑" panose="020B0503020204020204" charset="-122"/>
                <a:cs typeface="微软雅黑" panose="020B0503020204020204" charset="-122"/>
              </a:rPr>
              <a:t>量</a:t>
            </a:r>
            <a:r>
              <a:rPr sz="1710" b="1" dirty="0">
                <a:solidFill>
                  <a:srgbClr val="0000CC"/>
                </a:solidFill>
                <a:latin typeface="微软雅黑" panose="020B0503020204020204" charset="-122"/>
                <a:cs typeface="微软雅黑" panose="020B0503020204020204" charset="-122"/>
              </a:rPr>
              <a:t>化（用二进</a:t>
            </a:r>
            <a:r>
              <a:rPr sz="1710" b="1" spc="-20" dirty="0">
                <a:solidFill>
                  <a:srgbClr val="0000CC"/>
                </a:solidFill>
                <a:latin typeface="微软雅黑" panose="020B0503020204020204" charset="-122"/>
                <a:cs typeface="微软雅黑" panose="020B0503020204020204" charset="-122"/>
              </a:rPr>
              <a:t>制</a:t>
            </a:r>
            <a:r>
              <a:rPr sz="1710" b="1" dirty="0">
                <a:solidFill>
                  <a:srgbClr val="0000CC"/>
                </a:solidFill>
                <a:latin typeface="微软雅黑" panose="020B0503020204020204" charset="-122"/>
                <a:cs typeface="微软雅黑" panose="020B0503020204020204" charset="-122"/>
              </a:rPr>
              <a:t>编码</a:t>
            </a:r>
            <a:r>
              <a:rPr sz="1710" b="1" spc="-20" dirty="0">
                <a:solidFill>
                  <a:srgbClr val="0000CC"/>
                </a:solidFill>
                <a:latin typeface="微软雅黑" panose="020B0503020204020204" charset="-122"/>
                <a:cs typeface="微软雅黑" panose="020B0503020204020204" charset="-122"/>
              </a:rPr>
              <a:t>）</a:t>
            </a:r>
            <a:r>
              <a:rPr sz="1710" b="1" dirty="0">
                <a:solidFill>
                  <a:srgbClr val="0000CC"/>
                </a:solidFill>
                <a:latin typeface="微软雅黑" panose="020B0503020204020204" charset="-122"/>
                <a:cs typeface="微软雅黑" panose="020B0503020204020204" charset="-122"/>
              </a:rPr>
              <a:t>来获 得，因此量化后得到的</a:t>
            </a:r>
            <a:r>
              <a:rPr sz="1710" b="1" spc="-20" dirty="0">
                <a:solidFill>
                  <a:srgbClr val="0000CC"/>
                </a:solidFill>
                <a:latin typeface="微软雅黑" panose="020B0503020204020204" charset="-122"/>
                <a:cs typeface="微软雅黑" panose="020B0503020204020204" charset="-122"/>
              </a:rPr>
              <a:t>是</a:t>
            </a:r>
            <a:r>
              <a:rPr sz="1710" b="1" dirty="0">
                <a:solidFill>
                  <a:srgbClr val="0000CC"/>
                </a:solidFill>
                <a:latin typeface="微软雅黑" panose="020B0503020204020204" charset="-122"/>
                <a:cs typeface="微软雅黑" panose="020B0503020204020204" charset="-122"/>
              </a:rPr>
              <a:t>一</a:t>
            </a:r>
            <a:r>
              <a:rPr sz="1710" b="1" spc="5" dirty="0">
                <a:solidFill>
                  <a:srgbClr val="0000CC"/>
                </a:solidFill>
                <a:latin typeface="微软雅黑" panose="020B0503020204020204" charset="-122"/>
                <a:cs typeface="微软雅黑" panose="020B0503020204020204" charset="-122"/>
              </a:rPr>
              <a:t>个</a:t>
            </a:r>
            <a:r>
              <a:rPr sz="1710" b="1" spc="-20" dirty="0">
                <a:solidFill>
                  <a:srgbClr val="CC3300"/>
                </a:solidFill>
                <a:latin typeface="微软雅黑" panose="020B0503020204020204" charset="-122"/>
                <a:cs typeface="微软雅黑" panose="020B0503020204020204" charset="-122"/>
              </a:rPr>
              <a:t>数</a:t>
            </a:r>
            <a:r>
              <a:rPr sz="1710" b="1" dirty="0">
                <a:solidFill>
                  <a:srgbClr val="CC3300"/>
                </a:solidFill>
                <a:latin typeface="微软雅黑" panose="020B0503020204020204" charset="-122"/>
                <a:cs typeface="微软雅黑" panose="020B0503020204020204" charset="-122"/>
              </a:rPr>
              <a:t>值数</a:t>
            </a:r>
            <a:r>
              <a:rPr sz="1710" b="1" spc="-5" dirty="0">
                <a:solidFill>
                  <a:srgbClr val="CC3300"/>
                </a:solidFill>
                <a:latin typeface="微软雅黑" panose="020B0503020204020204" charset="-122"/>
                <a:cs typeface="微软雅黑" panose="020B0503020204020204" charset="-122"/>
              </a:rPr>
              <a:t>据</a:t>
            </a:r>
            <a:r>
              <a:rPr sz="1710" b="1" dirty="0">
                <a:solidFill>
                  <a:srgbClr val="0000CC"/>
                </a:solidFill>
                <a:latin typeface="微软雅黑" panose="020B0503020204020204" charset="-122"/>
                <a:cs typeface="微软雅黑" panose="020B0503020204020204" charset="-122"/>
              </a:rPr>
              <a:t>序列</a:t>
            </a:r>
            <a:r>
              <a:rPr sz="1710" b="1" spc="-20" dirty="0">
                <a:solidFill>
                  <a:srgbClr val="0000CC"/>
                </a:solidFill>
                <a:latin typeface="微软雅黑" panose="020B0503020204020204" charset="-122"/>
                <a:cs typeface="微软雅黑" panose="020B0503020204020204" charset="-122"/>
              </a:rPr>
              <a:t>（</a:t>
            </a:r>
            <a:r>
              <a:rPr sz="1710" b="1" dirty="0">
                <a:solidFill>
                  <a:srgbClr val="0000CC"/>
                </a:solidFill>
                <a:latin typeface="微软雅黑" panose="020B0503020204020204" charset="-122"/>
                <a:cs typeface="微软雅黑" panose="020B0503020204020204" charset="-122"/>
              </a:rPr>
              <a:t>随时间变化）</a:t>
            </a:r>
            <a:endParaRPr sz="1710">
              <a:latin typeface="微软雅黑" panose="020B0503020204020204" charset="-122"/>
              <a:cs typeface="微软雅黑" panose="020B0503020204020204" charset="-122"/>
            </a:endParaRPr>
          </a:p>
          <a:p>
            <a:pPr marL="756285" lvl="1" indent="-287655" algn="l">
              <a:lnSpc>
                <a:spcPct val="100000"/>
              </a:lnSpc>
              <a:spcBef>
                <a:spcPts val="1320"/>
              </a:spcBef>
              <a:buFont typeface="΢"/>
              <a:buChar char="–"/>
              <a:tabLst>
                <a:tab pos="756285" algn="l"/>
                <a:tab pos="756920" algn="l"/>
              </a:tabLst>
            </a:pPr>
            <a:r>
              <a:rPr sz="1710" b="1" dirty="0">
                <a:solidFill>
                  <a:srgbClr val="FF0000"/>
                </a:solidFill>
                <a:latin typeface="微软雅黑" panose="020B0503020204020204" charset="-122"/>
                <a:cs typeface="微软雅黑" panose="020B0503020204020204" charset="-122"/>
              </a:rPr>
              <a:t>视频</a:t>
            </a:r>
            <a:r>
              <a:rPr sz="1710" b="1" dirty="0">
                <a:solidFill>
                  <a:srgbClr val="0000CC"/>
                </a:solidFill>
                <a:latin typeface="微软雅黑" panose="020B0503020204020204" charset="-122"/>
                <a:cs typeface="微软雅黑" panose="020B0503020204020204" charset="-122"/>
              </a:rPr>
              <a:t>信息描述的是随时</a:t>
            </a:r>
            <a:r>
              <a:rPr sz="1710" b="1" spc="-20" dirty="0">
                <a:solidFill>
                  <a:srgbClr val="0000CC"/>
                </a:solidFill>
                <a:latin typeface="微软雅黑" panose="020B0503020204020204" charset="-122"/>
                <a:cs typeface="微软雅黑" panose="020B0503020204020204" charset="-122"/>
              </a:rPr>
              <a:t>间</a:t>
            </a:r>
            <a:r>
              <a:rPr sz="1710" b="1" dirty="0">
                <a:solidFill>
                  <a:srgbClr val="0000CC"/>
                </a:solidFill>
                <a:latin typeface="微软雅黑" panose="020B0503020204020204" charset="-122"/>
                <a:cs typeface="微软雅黑" panose="020B0503020204020204" charset="-122"/>
              </a:rPr>
              <a:t>变化的图像</a:t>
            </a:r>
            <a:r>
              <a:rPr sz="1710" b="1" spc="-20" dirty="0">
                <a:solidFill>
                  <a:srgbClr val="0000CC"/>
                </a:solidFill>
                <a:latin typeface="微软雅黑" panose="020B0503020204020204" charset="-122"/>
                <a:cs typeface="微软雅黑" panose="020B0503020204020204" charset="-122"/>
              </a:rPr>
              <a:t>（</a:t>
            </a:r>
            <a:r>
              <a:rPr sz="1710" b="1" dirty="0">
                <a:solidFill>
                  <a:srgbClr val="0000CC"/>
                </a:solidFill>
                <a:latin typeface="微软雅黑" panose="020B0503020204020204" charset="-122"/>
                <a:cs typeface="微软雅黑" panose="020B0503020204020204" charset="-122"/>
              </a:rPr>
              <a:t>每一幅图像</a:t>
            </a:r>
            <a:r>
              <a:rPr sz="1710" b="1" spc="-20" dirty="0">
                <a:solidFill>
                  <a:srgbClr val="0000CC"/>
                </a:solidFill>
                <a:latin typeface="微软雅黑" panose="020B0503020204020204" charset="-122"/>
                <a:cs typeface="微软雅黑" panose="020B0503020204020204" charset="-122"/>
              </a:rPr>
              <a:t>称</a:t>
            </a:r>
            <a:r>
              <a:rPr sz="1710" b="1" dirty="0">
                <a:solidFill>
                  <a:srgbClr val="0000CC"/>
                </a:solidFill>
                <a:latin typeface="微软雅黑" panose="020B0503020204020204" charset="-122"/>
                <a:cs typeface="微软雅黑" panose="020B0503020204020204" charset="-122"/>
              </a:rPr>
              <a:t>为一</a:t>
            </a:r>
            <a:r>
              <a:rPr sz="1710" b="1" spc="-20" dirty="0">
                <a:solidFill>
                  <a:srgbClr val="0000CC"/>
                </a:solidFill>
                <a:latin typeface="微软雅黑" panose="020B0503020204020204" charset="-122"/>
                <a:cs typeface="微软雅黑" panose="020B0503020204020204" charset="-122"/>
              </a:rPr>
              <a:t>帧</a:t>
            </a:r>
            <a:r>
              <a:rPr sz="1710" b="1" dirty="0">
                <a:solidFill>
                  <a:srgbClr val="0000CC"/>
                </a:solidFill>
                <a:latin typeface="微软雅黑" panose="020B0503020204020204" charset="-122"/>
                <a:cs typeface="微软雅黑" panose="020B0503020204020204" charset="-122"/>
              </a:rPr>
              <a:t>）</a:t>
            </a:r>
            <a:endParaRPr sz="1710">
              <a:latin typeface="微软雅黑" panose="020B0503020204020204" charset="-122"/>
              <a:cs typeface="微软雅黑" panose="020B0503020204020204" charset="-122"/>
            </a:endParaRPr>
          </a:p>
          <a:p>
            <a:pPr marL="756285" marR="5080" lvl="1" indent="-287020" algn="l">
              <a:lnSpc>
                <a:spcPct val="115000"/>
              </a:lnSpc>
              <a:spcBef>
                <a:spcPts val="960"/>
              </a:spcBef>
              <a:buFont typeface="΢"/>
              <a:buChar char="–"/>
              <a:tabLst>
                <a:tab pos="756285" algn="l"/>
                <a:tab pos="756920" algn="l"/>
              </a:tabLst>
            </a:pPr>
            <a:r>
              <a:rPr sz="1710" b="1" dirty="0">
                <a:solidFill>
                  <a:srgbClr val="FF0000"/>
                </a:solidFill>
                <a:latin typeface="微软雅黑" panose="020B0503020204020204" charset="-122"/>
                <a:cs typeface="微软雅黑" panose="020B0503020204020204" charset="-122"/>
              </a:rPr>
              <a:t>音乐</a:t>
            </a:r>
            <a:r>
              <a:rPr sz="1710" b="1" dirty="0">
                <a:solidFill>
                  <a:srgbClr val="0000CC"/>
                </a:solidFill>
                <a:latin typeface="微软雅黑" panose="020B0503020204020204" charset="-122"/>
                <a:cs typeface="微软雅黑" panose="020B0503020204020204" charset="-122"/>
              </a:rPr>
              <a:t>信息（MIDI）通过对演奏的</a:t>
            </a:r>
            <a:r>
              <a:rPr sz="1710" b="1" spc="-20" dirty="0">
                <a:solidFill>
                  <a:srgbClr val="0000CC"/>
                </a:solidFill>
                <a:latin typeface="微软雅黑" panose="020B0503020204020204" charset="-122"/>
                <a:cs typeface="微软雅黑" panose="020B0503020204020204" charset="-122"/>
              </a:rPr>
              <a:t>乐</a:t>
            </a:r>
            <a:r>
              <a:rPr sz="1710" b="1" dirty="0">
                <a:solidFill>
                  <a:srgbClr val="0000CC"/>
                </a:solidFill>
                <a:latin typeface="微软雅黑" panose="020B0503020204020204" charset="-122"/>
                <a:cs typeface="微软雅黑" panose="020B0503020204020204" charset="-122"/>
              </a:rPr>
              <a:t>器、乐谱等</a:t>
            </a:r>
            <a:r>
              <a:rPr sz="1710" b="1" spc="-20" dirty="0">
                <a:solidFill>
                  <a:srgbClr val="0000CC"/>
                </a:solidFill>
                <a:latin typeface="微软雅黑" panose="020B0503020204020204" charset="-122"/>
                <a:cs typeface="微软雅黑" panose="020B0503020204020204" charset="-122"/>
              </a:rPr>
              <a:t>相</a:t>
            </a:r>
            <a:r>
              <a:rPr sz="1710" b="1" dirty="0">
                <a:solidFill>
                  <a:srgbClr val="0000CC"/>
                </a:solidFill>
                <a:latin typeface="微软雅黑" panose="020B0503020204020204" charset="-122"/>
                <a:cs typeface="微软雅黑" panose="020B0503020204020204" charset="-122"/>
              </a:rPr>
              <a:t>关的各类信</a:t>
            </a:r>
            <a:r>
              <a:rPr sz="1710" b="1" spc="-20" dirty="0">
                <a:solidFill>
                  <a:srgbClr val="0000CC"/>
                </a:solidFill>
                <a:latin typeface="微软雅黑" panose="020B0503020204020204" charset="-122"/>
                <a:cs typeface="微软雅黑" panose="020B0503020204020204" charset="-122"/>
              </a:rPr>
              <a:t>息</a:t>
            </a:r>
            <a:r>
              <a:rPr sz="1710" b="1" dirty="0">
                <a:solidFill>
                  <a:srgbClr val="0000CC"/>
                </a:solidFill>
                <a:latin typeface="微软雅黑" panose="020B0503020204020204" charset="-122"/>
                <a:cs typeface="微软雅黑" panose="020B0503020204020204" charset="-122"/>
              </a:rPr>
              <a:t>用 </a:t>
            </a:r>
            <a:r>
              <a:rPr sz="1710" b="1" spc="5" dirty="0">
                <a:solidFill>
                  <a:srgbClr val="0000CC"/>
                </a:solidFill>
                <a:latin typeface="微软雅黑" panose="020B0503020204020204" charset="-122"/>
                <a:cs typeface="微软雅黑" panose="020B0503020204020204" charset="-122"/>
              </a:rPr>
              <a:t>0</a:t>
            </a:r>
            <a:r>
              <a:rPr sz="1710" b="1" dirty="0">
                <a:solidFill>
                  <a:srgbClr val="0000CC"/>
                </a:solidFill>
                <a:latin typeface="微软雅黑" panose="020B0503020204020204" charset="-122"/>
                <a:cs typeface="微软雅黑" panose="020B0503020204020204" charset="-122"/>
              </a:rPr>
              <a:t>和</a:t>
            </a:r>
            <a:r>
              <a:rPr sz="1710" b="1" spc="-15" dirty="0">
                <a:solidFill>
                  <a:srgbClr val="0000CC"/>
                </a:solidFill>
                <a:latin typeface="微软雅黑" panose="020B0503020204020204" charset="-122"/>
                <a:cs typeface="微软雅黑" panose="020B0503020204020204" charset="-122"/>
              </a:rPr>
              <a:t>1</a:t>
            </a:r>
            <a:r>
              <a:rPr sz="1710" b="1" dirty="0">
                <a:solidFill>
                  <a:srgbClr val="0000CC"/>
                </a:solidFill>
                <a:latin typeface="微软雅黑" panose="020B0503020204020204" charset="-122"/>
                <a:cs typeface="微软雅黑" panose="020B0503020204020204" charset="-122"/>
              </a:rPr>
              <a:t>进行编码来描述</a:t>
            </a:r>
            <a:endParaRPr sz="1710">
              <a:latin typeface="微软雅黑" panose="020B0503020204020204" charset="-122"/>
              <a:cs typeface="微软雅黑" panose="020B0503020204020204" charset="-122"/>
            </a:endParaRPr>
          </a:p>
          <a:p>
            <a:pPr marL="469265" algn="l">
              <a:lnSpc>
                <a:spcPct val="100000"/>
              </a:lnSpc>
              <a:spcBef>
                <a:spcPts val="1320"/>
              </a:spcBef>
              <a:tabLst>
                <a:tab pos="756285" algn="l"/>
              </a:tabLst>
            </a:pPr>
            <a:r>
              <a:rPr sz="1710" dirty="0">
                <a:solidFill>
                  <a:srgbClr val="0000CC"/>
                </a:solidFill>
                <a:latin typeface="微软雅黑" panose="020B0503020204020204" charset="-122"/>
                <a:cs typeface="微软雅黑" panose="020B0503020204020204" charset="-122"/>
              </a:rPr>
              <a:t>–	</a:t>
            </a:r>
            <a:r>
              <a:rPr sz="1710" b="1" dirty="0">
                <a:solidFill>
                  <a:srgbClr val="0000CC"/>
                </a:solidFill>
                <a:latin typeface="微软雅黑" panose="020B0503020204020204" charset="-122"/>
                <a:cs typeface="微软雅黑" panose="020B0503020204020204" charset="-122"/>
              </a:rPr>
              <a:t>…….</a:t>
            </a:r>
            <a:endParaRPr sz="1710">
              <a:latin typeface="微软雅黑" panose="020B0503020204020204" charset="-122"/>
              <a:cs typeface="微软雅黑" panose="020B0503020204020204" charset="-122"/>
            </a:endParaRPr>
          </a:p>
          <a:p>
            <a:pPr marL="155575" marR="32385" algn="l">
              <a:lnSpc>
                <a:spcPct val="100000"/>
              </a:lnSpc>
              <a:spcBef>
                <a:spcPts val="1575"/>
              </a:spcBef>
            </a:pPr>
            <a:r>
              <a:rPr sz="1880" b="1" spc="-5" dirty="0">
                <a:latin typeface="微软雅黑" panose="020B0503020204020204" charset="-122"/>
                <a:cs typeface="微软雅黑" panose="020B0503020204020204" charset="-122"/>
              </a:rPr>
              <a:t>多媒体信息用一个复杂的数据结构</a:t>
            </a:r>
            <a:r>
              <a:rPr sz="1880" b="1" spc="15" dirty="0">
                <a:latin typeface="微软雅黑" panose="020B0503020204020204" charset="-122"/>
                <a:cs typeface="微软雅黑" panose="020B0503020204020204" charset="-122"/>
              </a:rPr>
              <a:t>来</a:t>
            </a:r>
            <a:r>
              <a:rPr sz="1880" b="1" spc="-5" dirty="0">
                <a:latin typeface="微软雅黑" panose="020B0503020204020204" charset="-122"/>
                <a:cs typeface="微软雅黑" panose="020B0503020204020204" charset="-122"/>
              </a:rPr>
              <a:t>描述，其中</a:t>
            </a:r>
            <a:r>
              <a:rPr sz="1880" b="1" spc="5" dirty="0">
                <a:latin typeface="微软雅黑" panose="020B0503020204020204" charset="-122"/>
                <a:cs typeface="微软雅黑" panose="020B0503020204020204" charset="-122"/>
              </a:rPr>
              <a:t>的</a:t>
            </a:r>
            <a:r>
              <a:rPr sz="1880" b="1" spc="-5" dirty="0">
                <a:solidFill>
                  <a:srgbClr val="009999"/>
                </a:solidFill>
                <a:latin typeface="微软雅黑" panose="020B0503020204020204" charset="-122"/>
                <a:cs typeface="微软雅黑" panose="020B0503020204020204" charset="-122"/>
              </a:rPr>
              <a:t>基本</a:t>
            </a:r>
            <a:r>
              <a:rPr sz="1880" b="1" spc="15" dirty="0">
                <a:latin typeface="微软雅黑" panose="020B0503020204020204" charset="-122"/>
                <a:cs typeface="微软雅黑" panose="020B0503020204020204" charset="-122"/>
              </a:rPr>
              <a:t>数</a:t>
            </a:r>
            <a:r>
              <a:rPr sz="1880" b="1" spc="-5" dirty="0">
                <a:latin typeface="微软雅黑" panose="020B0503020204020204" charset="-122"/>
                <a:cs typeface="微软雅黑" panose="020B0503020204020204" charset="-122"/>
              </a:rPr>
              <a:t>据或者 是数值数据，或者是用0/1编码的</a:t>
            </a:r>
            <a:r>
              <a:rPr sz="1880" b="1" spc="15" dirty="0">
                <a:latin typeface="微软雅黑" panose="020B0503020204020204" charset="-122"/>
                <a:cs typeface="微软雅黑" panose="020B0503020204020204" charset="-122"/>
              </a:rPr>
              <a:t>非</a:t>
            </a:r>
            <a:r>
              <a:rPr sz="1880" b="1" spc="-5" dirty="0">
                <a:latin typeface="微软雅黑" panose="020B0503020204020204" charset="-122"/>
                <a:cs typeface="微软雅黑" panose="020B0503020204020204" charset="-122"/>
              </a:rPr>
              <a:t>数值数据</a:t>
            </a:r>
            <a:endParaRPr sz="1880">
              <a:latin typeface="微软雅黑" panose="020B0503020204020204" charset="-122"/>
              <a:cs typeface="微软雅黑" panose="020B0503020204020204" charset="-122"/>
            </a:endParaRPr>
          </a:p>
        </p:txBody>
      </p:sp>
    </p:spTree>
  </p:cSld>
  <p:clrMapOvr>
    <a:masterClrMapping/>
  </p:clrMapOvr>
  <p:transition spd="med">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ext Box 4"/>
          <p:cNvSpPr txBox="1">
            <a:spLocks noChangeArrowheads="1"/>
          </p:cNvSpPr>
          <p:nvPr/>
        </p:nvSpPr>
        <p:spPr bwMode="auto">
          <a:xfrm>
            <a:off x="2785533" y="135467"/>
            <a:ext cx="3810000" cy="1303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935" b="1">
                <a:solidFill>
                  <a:srgbClr val="CB3200"/>
                </a:solidFill>
                <a:latin typeface="瀹嬩綋" pitchFamily="34" charset="0"/>
              </a:rPr>
              <a:t>数据的基本宽度</a:t>
            </a:r>
          </a:p>
          <a:p>
            <a:pPr eaLnBrk="1" hangingPunct="1"/>
            <a:endParaRPr lang="en-US" altLang="en-US" sz="3935" b="1">
              <a:solidFill>
                <a:srgbClr val="CB3200"/>
              </a:solidFill>
              <a:latin typeface="瀹嬩綋" pitchFamily="34" charset="0"/>
            </a:endParaRPr>
          </a:p>
        </p:txBody>
      </p:sp>
      <p:sp>
        <p:nvSpPr>
          <p:cNvPr id="46085" name="Text Box 5"/>
          <p:cNvSpPr txBox="1">
            <a:spLocks noChangeArrowheads="1"/>
          </p:cNvSpPr>
          <p:nvPr/>
        </p:nvSpPr>
        <p:spPr bwMode="auto">
          <a:xfrm>
            <a:off x="389467" y="999067"/>
            <a:ext cx="364067" cy="470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65">
                <a:solidFill>
                  <a:srgbClr val="000000"/>
                </a:solidFill>
              </a:rPr>
              <a:t>•</a:t>
            </a:r>
          </a:p>
        </p:txBody>
      </p:sp>
      <p:sp>
        <p:nvSpPr>
          <p:cNvPr id="46086" name="Text Box 6"/>
          <p:cNvSpPr txBox="1">
            <a:spLocks noChangeArrowheads="1"/>
          </p:cNvSpPr>
          <p:nvPr/>
        </p:nvSpPr>
        <p:spPr bwMode="auto">
          <a:xfrm>
            <a:off x="592667" y="999067"/>
            <a:ext cx="1202267" cy="470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65" b="1">
                <a:solidFill>
                  <a:srgbClr val="000000"/>
                </a:solidFill>
                <a:latin typeface="榛戜綋" pitchFamily="34" charset="0"/>
              </a:rPr>
              <a:t>比特（</a:t>
            </a:r>
          </a:p>
        </p:txBody>
      </p:sp>
      <p:sp>
        <p:nvSpPr>
          <p:cNvPr id="46087" name="Text Box 7"/>
          <p:cNvSpPr txBox="1">
            <a:spLocks noChangeArrowheads="1"/>
          </p:cNvSpPr>
          <p:nvPr/>
        </p:nvSpPr>
        <p:spPr bwMode="auto">
          <a:xfrm>
            <a:off x="1540933" y="999067"/>
            <a:ext cx="635000" cy="470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65" b="1">
                <a:solidFill>
                  <a:srgbClr val="000000"/>
                </a:solidFill>
                <a:latin typeface="Arial Bold" panose="020B0704020202020204" pitchFamily="34" charset="0"/>
              </a:rPr>
              <a:t>bit</a:t>
            </a:r>
          </a:p>
        </p:txBody>
      </p:sp>
      <p:sp>
        <p:nvSpPr>
          <p:cNvPr id="46088" name="Text Box 8"/>
          <p:cNvSpPr txBox="1">
            <a:spLocks noChangeArrowheads="1"/>
          </p:cNvSpPr>
          <p:nvPr/>
        </p:nvSpPr>
        <p:spPr bwMode="auto">
          <a:xfrm>
            <a:off x="1930400" y="999067"/>
            <a:ext cx="6942667" cy="470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65" b="1">
                <a:solidFill>
                  <a:srgbClr val="000000"/>
                </a:solidFill>
                <a:latin typeface="榛戜綋" pitchFamily="34" charset="0"/>
              </a:rPr>
              <a:t>）是计算机中处理、存储、传输信息的最小单位</a:t>
            </a:r>
          </a:p>
        </p:txBody>
      </p:sp>
      <p:sp>
        <p:nvSpPr>
          <p:cNvPr id="46089" name="Text Box 9"/>
          <p:cNvSpPr txBox="1">
            <a:spLocks noChangeArrowheads="1"/>
          </p:cNvSpPr>
          <p:nvPr/>
        </p:nvSpPr>
        <p:spPr bwMode="auto">
          <a:xfrm>
            <a:off x="389467" y="1549400"/>
            <a:ext cx="364067" cy="470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65">
                <a:solidFill>
                  <a:srgbClr val="000000"/>
                </a:solidFill>
              </a:rPr>
              <a:t>•</a:t>
            </a:r>
          </a:p>
        </p:txBody>
      </p:sp>
      <p:sp>
        <p:nvSpPr>
          <p:cNvPr id="46090" name="Text Box 10"/>
          <p:cNvSpPr txBox="1">
            <a:spLocks noChangeArrowheads="1"/>
          </p:cNvSpPr>
          <p:nvPr/>
        </p:nvSpPr>
        <p:spPr bwMode="auto">
          <a:xfrm>
            <a:off x="592667" y="1549400"/>
            <a:ext cx="5029200" cy="470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65" b="1">
                <a:solidFill>
                  <a:srgbClr val="000000"/>
                </a:solidFill>
                <a:latin typeface="榛戜綋" pitchFamily="34" charset="0"/>
              </a:rPr>
              <a:t>二进制信息的计量单位是“字节”</a:t>
            </a:r>
          </a:p>
        </p:txBody>
      </p:sp>
      <p:sp>
        <p:nvSpPr>
          <p:cNvPr id="46091" name="Text Box 11"/>
          <p:cNvSpPr txBox="1">
            <a:spLocks noChangeArrowheads="1"/>
          </p:cNvSpPr>
          <p:nvPr/>
        </p:nvSpPr>
        <p:spPr bwMode="auto">
          <a:xfrm>
            <a:off x="5367867" y="1549400"/>
            <a:ext cx="1151467" cy="470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65" b="1">
                <a:solidFill>
                  <a:srgbClr val="000000"/>
                </a:solidFill>
                <a:latin typeface="Arial Bold" panose="020B0704020202020204" pitchFamily="34" charset="0"/>
              </a:rPr>
              <a:t>(Byte)</a:t>
            </a:r>
          </a:p>
        </p:txBody>
      </p:sp>
      <p:sp>
        <p:nvSpPr>
          <p:cNvPr id="46092" name="Text Box 12"/>
          <p:cNvSpPr txBox="1">
            <a:spLocks noChangeArrowheads="1"/>
          </p:cNvSpPr>
          <p:nvPr/>
        </p:nvSpPr>
        <p:spPr bwMode="auto">
          <a:xfrm>
            <a:off x="6273800" y="1549400"/>
            <a:ext cx="2480733" cy="850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65" b="1">
                <a:solidFill>
                  <a:srgbClr val="000000"/>
                </a:solidFill>
                <a:latin typeface="榛戜綋" pitchFamily="34" charset="0"/>
              </a:rPr>
              <a:t>，也称“位组”</a:t>
            </a:r>
          </a:p>
          <a:p>
            <a:pPr eaLnBrk="1" hangingPunct="1"/>
            <a:endParaRPr lang="en-US" altLang="en-US" sz="2465" b="1">
              <a:solidFill>
                <a:srgbClr val="000000"/>
              </a:solidFill>
              <a:latin typeface="榛戜綋" pitchFamily="34" charset="0"/>
            </a:endParaRPr>
          </a:p>
        </p:txBody>
      </p:sp>
      <p:sp>
        <p:nvSpPr>
          <p:cNvPr id="46093" name="Text Box 13"/>
          <p:cNvSpPr txBox="1">
            <a:spLocks noChangeArrowheads="1"/>
          </p:cNvSpPr>
          <p:nvPr/>
        </p:nvSpPr>
        <p:spPr bwMode="auto">
          <a:xfrm>
            <a:off x="880533" y="2091267"/>
            <a:ext cx="42333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CB"/>
                </a:solidFill>
              </a:rPr>
              <a:t>–</a:t>
            </a:r>
          </a:p>
        </p:txBody>
      </p:sp>
      <p:sp>
        <p:nvSpPr>
          <p:cNvPr id="46094" name="Text Box 14"/>
          <p:cNvSpPr txBox="1">
            <a:spLocks noChangeArrowheads="1"/>
          </p:cNvSpPr>
          <p:nvPr/>
        </p:nvSpPr>
        <p:spPr bwMode="auto">
          <a:xfrm>
            <a:off x="1075267" y="2091267"/>
            <a:ext cx="331046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CB"/>
                </a:solidFill>
                <a:latin typeface="榛戜綋" pitchFamily="34" charset="0"/>
              </a:rPr>
              <a:t>现代计算机中，存储器</a:t>
            </a:r>
          </a:p>
        </p:txBody>
      </p:sp>
      <p:sp>
        <p:nvSpPr>
          <p:cNvPr id="46095" name="Text Box 15"/>
          <p:cNvSpPr txBox="1">
            <a:spLocks noChangeArrowheads="1"/>
          </p:cNvSpPr>
          <p:nvPr/>
        </p:nvSpPr>
        <p:spPr bwMode="auto">
          <a:xfrm>
            <a:off x="4131733" y="2091267"/>
            <a:ext cx="177800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CB0000"/>
                </a:solidFill>
                <a:latin typeface="榛戜綋" pitchFamily="34" charset="0"/>
              </a:rPr>
              <a:t>按字节编址</a:t>
            </a:r>
          </a:p>
          <a:p>
            <a:pPr eaLnBrk="1" hangingPunct="1"/>
            <a:endParaRPr lang="en-US" altLang="en-US" b="1">
              <a:solidFill>
                <a:srgbClr val="CB0000"/>
              </a:solidFill>
              <a:latin typeface="榛戜綋" pitchFamily="34" charset="0"/>
            </a:endParaRPr>
          </a:p>
        </p:txBody>
      </p:sp>
      <p:sp>
        <p:nvSpPr>
          <p:cNvPr id="46096" name="Text Box 16"/>
          <p:cNvSpPr txBox="1">
            <a:spLocks noChangeArrowheads="1"/>
          </p:cNvSpPr>
          <p:nvPr/>
        </p:nvSpPr>
        <p:spPr bwMode="auto">
          <a:xfrm>
            <a:off x="880533" y="2624667"/>
            <a:ext cx="42333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CB"/>
                </a:solidFill>
              </a:rPr>
              <a:t>–</a:t>
            </a:r>
          </a:p>
        </p:txBody>
      </p:sp>
      <p:sp>
        <p:nvSpPr>
          <p:cNvPr id="46097" name="Text Box 17"/>
          <p:cNvSpPr txBox="1">
            <a:spLocks noChangeArrowheads="1"/>
          </p:cNvSpPr>
          <p:nvPr/>
        </p:nvSpPr>
        <p:spPr bwMode="auto">
          <a:xfrm>
            <a:off x="1075267" y="2624667"/>
            <a:ext cx="331046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CB"/>
                </a:solidFill>
                <a:latin typeface="榛戜綋" pitchFamily="34" charset="0"/>
              </a:rPr>
              <a:t>字节是最小可寻址单位</a:t>
            </a:r>
          </a:p>
        </p:txBody>
      </p:sp>
      <p:sp>
        <p:nvSpPr>
          <p:cNvPr id="46098" name="Text Box 18"/>
          <p:cNvSpPr txBox="1">
            <a:spLocks noChangeArrowheads="1"/>
          </p:cNvSpPr>
          <p:nvPr/>
        </p:nvSpPr>
        <p:spPr bwMode="auto">
          <a:xfrm>
            <a:off x="4224867" y="2624667"/>
            <a:ext cx="2209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i="1">
                <a:solidFill>
                  <a:srgbClr val="0000CB"/>
                </a:solidFill>
                <a:latin typeface="Arial BoldItalic" pitchFamily="34" charset="0"/>
              </a:rPr>
              <a:t>(addressable </a:t>
            </a:r>
          </a:p>
        </p:txBody>
      </p:sp>
      <p:sp>
        <p:nvSpPr>
          <p:cNvPr id="46099" name="Text Box 19"/>
          <p:cNvSpPr txBox="1">
            <a:spLocks noChangeArrowheads="1"/>
          </p:cNvSpPr>
          <p:nvPr/>
        </p:nvSpPr>
        <p:spPr bwMode="auto">
          <a:xfrm>
            <a:off x="6189133" y="2624667"/>
            <a:ext cx="89746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CB"/>
                </a:solidFill>
                <a:latin typeface="Arial Bold" panose="020B0704020202020204" pitchFamily="34" charset="0"/>
              </a:rPr>
              <a:t>unit </a:t>
            </a:r>
          </a:p>
        </p:txBody>
      </p:sp>
      <p:sp>
        <p:nvSpPr>
          <p:cNvPr id="46100" name="Text Box 20"/>
          <p:cNvSpPr txBox="1">
            <a:spLocks noChangeArrowheads="1"/>
          </p:cNvSpPr>
          <p:nvPr/>
        </p:nvSpPr>
        <p:spPr bwMode="auto">
          <a:xfrm>
            <a:off x="6824133" y="2624667"/>
            <a:ext cx="347133"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i="1">
                <a:solidFill>
                  <a:srgbClr val="0000CB"/>
                </a:solidFill>
                <a:latin typeface="Arial BoldItalic" pitchFamily="34" charset="0"/>
              </a:rPr>
              <a:t>)</a:t>
            </a:r>
          </a:p>
          <a:p>
            <a:pPr eaLnBrk="1" hangingPunct="1"/>
            <a:endParaRPr lang="en-US" altLang="en-US" b="1" i="1">
              <a:solidFill>
                <a:srgbClr val="0000CB"/>
              </a:solidFill>
              <a:latin typeface="Arial BoldItalic" pitchFamily="34" charset="0"/>
            </a:endParaRPr>
          </a:p>
        </p:txBody>
      </p:sp>
      <p:sp>
        <p:nvSpPr>
          <p:cNvPr id="46101" name="Text Box 21"/>
          <p:cNvSpPr txBox="1">
            <a:spLocks noChangeArrowheads="1"/>
          </p:cNvSpPr>
          <p:nvPr/>
        </p:nvSpPr>
        <p:spPr bwMode="auto">
          <a:xfrm>
            <a:off x="880533" y="3158067"/>
            <a:ext cx="42333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CB"/>
                </a:solidFill>
              </a:rPr>
              <a:t>–</a:t>
            </a:r>
          </a:p>
        </p:txBody>
      </p:sp>
      <p:sp>
        <p:nvSpPr>
          <p:cNvPr id="46102" name="Text Box 22"/>
          <p:cNvSpPr txBox="1">
            <a:spLocks noChangeArrowheads="1"/>
          </p:cNvSpPr>
          <p:nvPr/>
        </p:nvSpPr>
        <p:spPr bwMode="auto">
          <a:xfrm>
            <a:off x="1075267" y="3158067"/>
            <a:ext cx="453813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CB"/>
                </a:solidFill>
                <a:latin typeface="榛戜綋" pitchFamily="34" charset="0"/>
              </a:rPr>
              <a:t>如果以字节为一个排列单位，则</a:t>
            </a:r>
          </a:p>
        </p:txBody>
      </p:sp>
      <p:sp>
        <p:nvSpPr>
          <p:cNvPr id="46103" name="Text Box 23"/>
          <p:cNvSpPr txBox="1">
            <a:spLocks noChangeArrowheads="1"/>
          </p:cNvSpPr>
          <p:nvPr/>
        </p:nvSpPr>
        <p:spPr bwMode="auto">
          <a:xfrm>
            <a:off x="5359400" y="3158067"/>
            <a:ext cx="85513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CB0000"/>
                </a:solidFill>
                <a:latin typeface="Arial Bold" panose="020B0704020202020204" pitchFamily="34" charset="0"/>
              </a:rPr>
              <a:t>LSB</a:t>
            </a:r>
          </a:p>
        </p:txBody>
      </p:sp>
      <p:sp>
        <p:nvSpPr>
          <p:cNvPr id="46104" name="Text Box 24"/>
          <p:cNvSpPr txBox="1">
            <a:spLocks noChangeArrowheads="1"/>
          </p:cNvSpPr>
          <p:nvPr/>
        </p:nvSpPr>
        <p:spPr bwMode="auto">
          <a:xfrm>
            <a:off x="5969000" y="3158067"/>
            <a:ext cx="300566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CB"/>
                </a:solidFill>
                <a:latin typeface="榛戜綋" pitchFamily="34" charset="0"/>
              </a:rPr>
              <a:t>表示最低有效字节，</a:t>
            </a:r>
          </a:p>
        </p:txBody>
      </p:sp>
      <p:sp>
        <p:nvSpPr>
          <p:cNvPr id="46105" name="Text Box 25"/>
          <p:cNvSpPr txBox="1">
            <a:spLocks noChangeArrowheads="1"/>
          </p:cNvSpPr>
          <p:nvPr/>
        </p:nvSpPr>
        <p:spPr bwMode="auto">
          <a:xfrm>
            <a:off x="1075267" y="3522133"/>
            <a:ext cx="92286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CB0000"/>
                </a:solidFill>
                <a:latin typeface="Arial Bold" panose="020B0704020202020204" pitchFamily="34" charset="0"/>
              </a:rPr>
              <a:t>MSB</a:t>
            </a:r>
          </a:p>
        </p:txBody>
      </p:sp>
      <p:sp>
        <p:nvSpPr>
          <p:cNvPr id="46106" name="Text Box 26"/>
          <p:cNvSpPr txBox="1">
            <a:spLocks noChangeArrowheads="1"/>
          </p:cNvSpPr>
          <p:nvPr/>
        </p:nvSpPr>
        <p:spPr bwMode="auto">
          <a:xfrm>
            <a:off x="1752600" y="3522133"/>
            <a:ext cx="2700867"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CB"/>
                </a:solidFill>
                <a:latin typeface="榛戜綋" pitchFamily="34" charset="0"/>
              </a:rPr>
              <a:t>表示最高有效字节</a:t>
            </a:r>
          </a:p>
          <a:p>
            <a:pPr eaLnBrk="1" hangingPunct="1"/>
            <a:endParaRPr lang="en-US" altLang="en-US" b="1">
              <a:solidFill>
                <a:srgbClr val="0000CB"/>
              </a:solidFill>
              <a:latin typeface="榛戜綋" pitchFamily="34" charset="0"/>
            </a:endParaRPr>
          </a:p>
        </p:txBody>
      </p:sp>
      <p:sp>
        <p:nvSpPr>
          <p:cNvPr id="46107" name="Text Box 27"/>
          <p:cNvSpPr txBox="1">
            <a:spLocks noChangeArrowheads="1"/>
          </p:cNvSpPr>
          <p:nvPr/>
        </p:nvSpPr>
        <p:spPr bwMode="auto">
          <a:xfrm>
            <a:off x="389467" y="4064000"/>
            <a:ext cx="364067" cy="470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65">
                <a:solidFill>
                  <a:srgbClr val="000000"/>
                </a:solidFill>
              </a:rPr>
              <a:t>•</a:t>
            </a:r>
          </a:p>
        </p:txBody>
      </p:sp>
      <p:sp>
        <p:nvSpPr>
          <p:cNvPr id="46108" name="Text Box 28"/>
          <p:cNvSpPr txBox="1">
            <a:spLocks noChangeArrowheads="1"/>
          </p:cNvSpPr>
          <p:nvPr/>
        </p:nvSpPr>
        <p:spPr bwMode="auto">
          <a:xfrm>
            <a:off x="592667" y="4064000"/>
            <a:ext cx="5342467" cy="470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65" b="1">
                <a:solidFill>
                  <a:srgbClr val="000000"/>
                </a:solidFill>
                <a:latin typeface="榛戜綋" pitchFamily="34" charset="0"/>
              </a:rPr>
              <a:t>除比特和字节外，还经常使用“字”</a:t>
            </a:r>
          </a:p>
        </p:txBody>
      </p:sp>
      <p:sp>
        <p:nvSpPr>
          <p:cNvPr id="46109" name="Text Box 29"/>
          <p:cNvSpPr txBox="1">
            <a:spLocks noChangeArrowheads="1"/>
          </p:cNvSpPr>
          <p:nvPr/>
        </p:nvSpPr>
        <p:spPr bwMode="auto">
          <a:xfrm>
            <a:off x="5689600" y="4064000"/>
            <a:ext cx="1219200" cy="470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65" b="1">
                <a:solidFill>
                  <a:srgbClr val="000000"/>
                </a:solidFill>
                <a:latin typeface="Arial Bold" panose="020B0704020202020204" pitchFamily="34" charset="0"/>
              </a:rPr>
              <a:t>(word)</a:t>
            </a:r>
          </a:p>
        </p:txBody>
      </p:sp>
      <p:sp>
        <p:nvSpPr>
          <p:cNvPr id="46110" name="Text Box 30"/>
          <p:cNvSpPr txBox="1">
            <a:spLocks noChangeArrowheads="1"/>
          </p:cNvSpPr>
          <p:nvPr/>
        </p:nvSpPr>
        <p:spPr bwMode="auto">
          <a:xfrm>
            <a:off x="6663267" y="4064000"/>
            <a:ext cx="1524000" cy="470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65" b="1">
                <a:solidFill>
                  <a:srgbClr val="000000"/>
                </a:solidFill>
                <a:latin typeface="榛戜綋" pitchFamily="34" charset="0"/>
              </a:rPr>
              <a:t>作为单位</a:t>
            </a:r>
          </a:p>
        </p:txBody>
      </p:sp>
      <p:sp>
        <p:nvSpPr>
          <p:cNvPr id="46111" name="Text Box 31"/>
          <p:cNvSpPr txBox="1">
            <a:spLocks noChangeArrowheads="1"/>
          </p:cNvSpPr>
          <p:nvPr/>
        </p:nvSpPr>
        <p:spPr bwMode="auto">
          <a:xfrm>
            <a:off x="389467" y="4614333"/>
            <a:ext cx="364067" cy="470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65">
                <a:solidFill>
                  <a:srgbClr val="000000"/>
                </a:solidFill>
              </a:rPr>
              <a:t>•</a:t>
            </a:r>
          </a:p>
        </p:txBody>
      </p:sp>
      <p:sp>
        <p:nvSpPr>
          <p:cNvPr id="46112" name="Text Box 32"/>
          <p:cNvSpPr txBox="1">
            <a:spLocks noChangeArrowheads="1"/>
          </p:cNvSpPr>
          <p:nvPr/>
        </p:nvSpPr>
        <p:spPr bwMode="auto">
          <a:xfrm>
            <a:off x="592667" y="4614333"/>
            <a:ext cx="1524000" cy="470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65" b="1">
                <a:solidFill>
                  <a:srgbClr val="000000"/>
                </a:solidFill>
                <a:latin typeface="榛戜綋" pitchFamily="34" charset="0"/>
              </a:rPr>
              <a:t>“字”和</a:t>
            </a:r>
          </a:p>
        </p:txBody>
      </p:sp>
      <p:sp>
        <p:nvSpPr>
          <p:cNvPr id="46113" name="Text Box 33"/>
          <p:cNvSpPr txBox="1">
            <a:spLocks noChangeArrowheads="1"/>
          </p:cNvSpPr>
          <p:nvPr/>
        </p:nvSpPr>
        <p:spPr bwMode="auto">
          <a:xfrm>
            <a:off x="1955800" y="4614333"/>
            <a:ext cx="3115733" cy="850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65" b="1">
                <a:solidFill>
                  <a:srgbClr val="000000"/>
                </a:solidFill>
                <a:latin typeface="榛戜綋" pitchFamily="34" charset="0"/>
              </a:rPr>
              <a:t>“字长”的概念不同</a:t>
            </a:r>
          </a:p>
          <a:p>
            <a:pPr eaLnBrk="1" hangingPunct="1"/>
            <a:endParaRPr lang="en-US" altLang="en-US" sz="2465" b="1">
              <a:solidFill>
                <a:srgbClr val="000000"/>
              </a:solidFill>
              <a:latin typeface="榛戜綋" pitchFamily="34" charset="0"/>
            </a:endParaRPr>
          </a:p>
        </p:txBody>
      </p:sp>
      <p:sp>
        <p:nvSpPr>
          <p:cNvPr id="46114" name="Text Box 34"/>
          <p:cNvSpPr txBox="1">
            <a:spLocks noChangeArrowheads="1"/>
          </p:cNvSpPr>
          <p:nvPr/>
        </p:nvSpPr>
        <p:spPr bwMode="auto">
          <a:xfrm>
            <a:off x="880533" y="5156200"/>
            <a:ext cx="99906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CB"/>
                </a:solidFill>
                <a:latin typeface="Arial Bold" panose="020B0704020202020204" pitchFamily="34" charset="0"/>
              </a:rPr>
              <a:t>IA-32</a:t>
            </a:r>
          </a:p>
        </p:txBody>
      </p:sp>
      <p:sp>
        <p:nvSpPr>
          <p:cNvPr id="46115" name="Text Box 35"/>
          <p:cNvSpPr txBox="1">
            <a:spLocks noChangeArrowheads="1"/>
          </p:cNvSpPr>
          <p:nvPr/>
        </p:nvSpPr>
        <p:spPr bwMode="auto">
          <a:xfrm>
            <a:off x="1625600" y="5156200"/>
            <a:ext cx="5452533"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CB"/>
                </a:solidFill>
                <a:latin typeface="榛戜綋" pitchFamily="34" charset="0"/>
              </a:rPr>
              <a:t>中的“字”有多少位？字长多少位呢？</a:t>
            </a:r>
          </a:p>
          <a:p>
            <a:pPr eaLnBrk="1" hangingPunct="1"/>
            <a:endParaRPr lang="en-US" altLang="en-US" b="1">
              <a:solidFill>
                <a:srgbClr val="0000CB"/>
              </a:solidFill>
              <a:latin typeface="榛戜綋" pitchFamily="34" charset="0"/>
            </a:endParaRPr>
          </a:p>
        </p:txBody>
      </p:sp>
      <p:sp>
        <p:nvSpPr>
          <p:cNvPr id="46116" name="Text Box 36"/>
          <p:cNvSpPr txBox="1">
            <a:spLocks noChangeArrowheads="1"/>
          </p:cNvSpPr>
          <p:nvPr/>
        </p:nvSpPr>
        <p:spPr bwMode="auto">
          <a:xfrm>
            <a:off x="880533" y="5689600"/>
            <a:ext cx="151553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CB"/>
                </a:solidFill>
                <a:latin typeface="Arial Bold" panose="020B0704020202020204" pitchFamily="34" charset="0"/>
              </a:rPr>
              <a:t>DWORD </a:t>
            </a:r>
          </a:p>
        </p:txBody>
      </p:sp>
      <p:sp>
        <p:nvSpPr>
          <p:cNvPr id="46117" name="Text Box 37"/>
          <p:cNvSpPr txBox="1">
            <a:spLocks noChangeArrowheads="1"/>
          </p:cNvSpPr>
          <p:nvPr/>
        </p:nvSpPr>
        <p:spPr bwMode="auto">
          <a:xfrm>
            <a:off x="2150533" y="5689600"/>
            <a:ext cx="558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CB"/>
                </a:solidFill>
                <a:latin typeface="榛戜綋" pitchFamily="34" charset="0"/>
              </a:rPr>
              <a:t>：</a:t>
            </a:r>
          </a:p>
        </p:txBody>
      </p:sp>
      <p:sp>
        <p:nvSpPr>
          <p:cNvPr id="46118" name="Text Box 38"/>
          <p:cNvSpPr txBox="1">
            <a:spLocks noChangeArrowheads="1"/>
          </p:cNvSpPr>
          <p:nvPr/>
        </p:nvSpPr>
        <p:spPr bwMode="auto">
          <a:xfrm>
            <a:off x="2455333" y="5689600"/>
            <a:ext cx="5842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CB"/>
                </a:solidFill>
                <a:latin typeface="Arial Bold" panose="020B0704020202020204" pitchFamily="34" charset="0"/>
              </a:rPr>
              <a:t>32</a:t>
            </a:r>
          </a:p>
        </p:txBody>
      </p:sp>
      <p:sp>
        <p:nvSpPr>
          <p:cNvPr id="46119" name="Text Box 39"/>
          <p:cNvSpPr txBox="1">
            <a:spLocks noChangeArrowheads="1"/>
          </p:cNvSpPr>
          <p:nvPr/>
        </p:nvSpPr>
        <p:spPr bwMode="auto">
          <a:xfrm>
            <a:off x="2794000" y="5689600"/>
            <a:ext cx="558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CB"/>
                </a:solidFill>
                <a:latin typeface="榛戜綋" pitchFamily="34" charset="0"/>
              </a:rPr>
              <a:t>位</a:t>
            </a:r>
          </a:p>
        </p:txBody>
      </p:sp>
      <p:sp>
        <p:nvSpPr>
          <p:cNvPr id="46120" name="Text Box 40"/>
          <p:cNvSpPr txBox="1">
            <a:spLocks noChangeArrowheads="1"/>
          </p:cNvSpPr>
          <p:nvPr/>
        </p:nvSpPr>
        <p:spPr bwMode="auto">
          <a:xfrm>
            <a:off x="880533" y="6214533"/>
            <a:ext cx="145626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CB"/>
                </a:solidFill>
                <a:latin typeface="Arial Bold" panose="020B0704020202020204" pitchFamily="34" charset="0"/>
              </a:rPr>
              <a:t>QWORD</a:t>
            </a:r>
          </a:p>
        </p:txBody>
      </p:sp>
      <p:sp>
        <p:nvSpPr>
          <p:cNvPr id="46121" name="Text Box 41"/>
          <p:cNvSpPr txBox="1">
            <a:spLocks noChangeArrowheads="1"/>
          </p:cNvSpPr>
          <p:nvPr/>
        </p:nvSpPr>
        <p:spPr bwMode="auto">
          <a:xfrm>
            <a:off x="2082800" y="6214533"/>
            <a:ext cx="558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CB"/>
                </a:solidFill>
                <a:latin typeface="榛戜綋" pitchFamily="34" charset="0"/>
              </a:rPr>
              <a:t>：</a:t>
            </a:r>
          </a:p>
        </p:txBody>
      </p:sp>
      <p:sp>
        <p:nvSpPr>
          <p:cNvPr id="46122" name="Text Box 42"/>
          <p:cNvSpPr txBox="1">
            <a:spLocks noChangeArrowheads="1"/>
          </p:cNvSpPr>
          <p:nvPr/>
        </p:nvSpPr>
        <p:spPr bwMode="auto">
          <a:xfrm>
            <a:off x="2387600" y="6214533"/>
            <a:ext cx="5842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CB"/>
                </a:solidFill>
                <a:latin typeface="Arial Bold" panose="020B0704020202020204" pitchFamily="34" charset="0"/>
              </a:rPr>
              <a:t>64</a:t>
            </a:r>
          </a:p>
        </p:txBody>
      </p:sp>
      <p:sp>
        <p:nvSpPr>
          <p:cNvPr id="46123" name="Text Box 43"/>
          <p:cNvSpPr txBox="1">
            <a:spLocks noChangeArrowheads="1"/>
          </p:cNvSpPr>
          <p:nvPr/>
        </p:nvSpPr>
        <p:spPr bwMode="auto">
          <a:xfrm>
            <a:off x="2726267" y="6214533"/>
            <a:ext cx="55880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CB"/>
                </a:solidFill>
                <a:latin typeface="榛戜綋" pitchFamily="34" charset="0"/>
              </a:rPr>
              <a:t>位</a:t>
            </a:r>
          </a:p>
          <a:p>
            <a:pPr eaLnBrk="1" hangingPunct="1"/>
            <a:endParaRPr lang="en-US" altLang="en-US" b="1">
              <a:solidFill>
                <a:srgbClr val="0000CB"/>
              </a:solidFill>
              <a:latin typeface="榛戜綋" pitchFamily="34" charset="0"/>
            </a:endParaRPr>
          </a:p>
        </p:txBody>
      </p:sp>
      <p:sp>
        <p:nvSpPr>
          <p:cNvPr id="46124" name="Text Box 44"/>
          <p:cNvSpPr txBox="1">
            <a:spLocks noChangeArrowheads="1"/>
          </p:cNvSpPr>
          <p:nvPr/>
        </p:nvSpPr>
        <p:spPr bwMode="auto">
          <a:xfrm>
            <a:off x="3327400" y="5435600"/>
            <a:ext cx="5842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FF0000"/>
                </a:solidFill>
                <a:latin typeface="Arial Bold" panose="020B0704020202020204" pitchFamily="34" charset="0"/>
              </a:rPr>
              <a:t>16</a:t>
            </a:r>
          </a:p>
        </p:txBody>
      </p:sp>
      <p:sp>
        <p:nvSpPr>
          <p:cNvPr id="46125" name="Text Box 45"/>
          <p:cNvSpPr txBox="1">
            <a:spLocks noChangeArrowheads="1"/>
          </p:cNvSpPr>
          <p:nvPr/>
        </p:nvSpPr>
        <p:spPr bwMode="auto">
          <a:xfrm>
            <a:off x="3666067" y="5435600"/>
            <a:ext cx="55880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FF0000"/>
                </a:solidFill>
                <a:latin typeface="瀹嬩綋" pitchFamily="34" charset="0"/>
              </a:rPr>
              <a:t>位</a:t>
            </a:r>
          </a:p>
          <a:p>
            <a:pPr eaLnBrk="1" hangingPunct="1"/>
            <a:endParaRPr lang="en-US" altLang="en-US" b="1">
              <a:solidFill>
                <a:srgbClr val="FF0000"/>
              </a:solidFill>
              <a:latin typeface="瀹嬩綋" pitchFamily="34" charset="0"/>
            </a:endParaRPr>
          </a:p>
        </p:txBody>
      </p:sp>
      <p:sp>
        <p:nvSpPr>
          <p:cNvPr id="46126" name="Text Box 46"/>
          <p:cNvSpPr txBox="1">
            <a:spLocks noChangeArrowheads="1"/>
          </p:cNvSpPr>
          <p:nvPr/>
        </p:nvSpPr>
        <p:spPr bwMode="auto">
          <a:xfrm>
            <a:off x="5435600" y="5427133"/>
            <a:ext cx="5842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FF0000"/>
                </a:solidFill>
                <a:latin typeface="Arial Bold" panose="020B0704020202020204" pitchFamily="34" charset="0"/>
              </a:rPr>
              <a:t>32</a:t>
            </a:r>
          </a:p>
        </p:txBody>
      </p:sp>
      <p:sp>
        <p:nvSpPr>
          <p:cNvPr id="46127" name="Text Box 47"/>
          <p:cNvSpPr txBox="1">
            <a:spLocks noChangeArrowheads="1"/>
          </p:cNvSpPr>
          <p:nvPr/>
        </p:nvSpPr>
        <p:spPr bwMode="auto">
          <a:xfrm>
            <a:off x="5774267" y="5427133"/>
            <a:ext cx="558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FF0000"/>
                </a:solidFill>
                <a:latin typeface="瀹嬩綋" pitchFamily="34" charset="0"/>
              </a:rPr>
              <a:t>位</a:t>
            </a:r>
          </a:p>
        </p:txBody>
      </p:sp>
    </p:spTree>
  </p:cSld>
  <p:clrMapOvr>
    <a:masterClrMapping/>
  </p:clrMapOvr>
  <p:transition spd="med">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733" y="677333"/>
            <a:ext cx="8509000" cy="16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Text Box 4"/>
          <p:cNvSpPr txBox="1">
            <a:spLocks noChangeArrowheads="1"/>
          </p:cNvSpPr>
          <p:nvPr/>
        </p:nvSpPr>
        <p:spPr bwMode="auto">
          <a:xfrm>
            <a:off x="2785533" y="135467"/>
            <a:ext cx="3810000" cy="1303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935" b="1">
                <a:solidFill>
                  <a:srgbClr val="CB3200"/>
                </a:solidFill>
                <a:latin typeface="瀹嬩綋" pitchFamily="34" charset="0"/>
              </a:rPr>
              <a:t>数据的基本宽度</a:t>
            </a:r>
          </a:p>
          <a:p>
            <a:pPr eaLnBrk="1" hangingPunct="1"/>
            <a:endParaRPr lang="en-US" altLang="en-US" sz="3935" b="1">
              <a:solidFill>
                <a:srgbClr val="CB3200"/>
              </a:solidFill>
              <a:latin typeface="瀹嬩綋" pitchFamily="34" charset="0"/>
            </a:endParaRPr>
          </a:p>
        </p:txBody>
      </p:sp>
      <p:sp>
        <p:nvSpPr>
          <p:cNvPr id="47109" name="Text Box 5"/>
          <p:cNvSpPr txBox="1">
            <a:spLocks noChangeArrowheads="1"/>
          </p:cNvSpPr>
          <p:nvPr/>
        </p:nvSpPr>
        <p:spPr bwMode="auto">
          <a:xfrm>
            <a:off x="270933" y="855133"/>
            <a:ext cx="364067" cy="470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65">
                <a:solidFill>
                  <a:srgbClr val="000000"/>
                </a:solidFill>
              </a:rPr>
              <a:t>•</a:t>
            </a:r>
          </a:p>
        </p:txBody>
      </p:sp>
      <p:sp>
        <p:nvSpPr>
          <p:cNvPr id="47110" name="Text Box 6"/>
          <p:cNvSpPr txBox="1">
            <a:spLocks noChangeArrowheads="1"/>
          </p:cNvSpPr>
          <p:nvPr/>
        </p:nvSpPr>
        <p:spPr bwMode="auto">
          <a:xfrm>
            <a:off x="474133" y="855133"/>
            <a:ext cx="1524000" cy="470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65" b="1">
                <a:solidFill>
                  <a:srgbClr val="000000"/>
                </a:solidFill>
                <a:latin typeface="榛戜綋" pitchFamily="34" charset="0"/>
              </a:rPr>
              <a:t>“字”和</a:t>
            </a:r>
          </a:p>
        </p:txBody>
      </p:sp>
      <p:sp>
        <p:nvSpPr>
          <p:cNvPr id="47111" name="Text Box 7"/>
          <p:cNvSpPr txBox="1">
            <a:spLocks noChangeArrowheads="1"/>
          </p:cNvSpPr>
          <p:nvPr/>
        </p:nvSpPr>
        <p:spPr bwMode="auto">
          <a:xfrm>
            <a:off x="1837267" y="855133"/>
            <a:ext cx="3115733" cy="850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65" b="1">
                <a:solidFill>
                  <a:srgbClr val="000000"/>
                </a:solidFill>
                <a:latin typeface="榛戜綋" pitchFamily="34" charset="0"/>
              </a:rPr>
              <a:t>“字长”的概念不同</a:t>
            </a:r>
          </a:p>
          <a:p>
            <a:pPr eaLnBrk="1" hangingPunct="1"/>
            <a:endParaRPr lang="en-US" altLang="en-US" sz="2465" b="1">
              <a:solidFill>
                <a:srgbClr val="000000"/>
              </a:solidFill>
              <a:latin typeface="榛戜綋" pitchFamily="34" charset="0"/>
            </a:endParaRPr>
          </a:p>
        </p:txBody>
      </p:sp>
      <p:sp>
        <p:nvSpPr>
          <p:cNvPr id="47112" name="Text Box 8"/>
          <p:cNvSpPr txBox="1">
            <a:spLocks noChangeArrowheads="1"/>
          </p:cNvSpPr>
          <p:nvPr/>
        </p:nvSpPr>
        <p:spPr bwMode="auto">
          <a:xfrm>
            <a:off x="762000" y="1405467"/>
            <a:ext cx="42333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CB"/>
                </a:solidFill>
              </a:rPr>
              <a:t>–</a:t>
            </a:r>
          </a:p>
        </p:txBody>
      </p:sp>
      <p:sp>
        <p:nvSpPr>
          <p:cNvPr id="47113" name="Text Box 9"/>
          <p:cNvSpPr txBox="1">
            <a:spLocks noChangeArrowheads="1"/>
          </p:cNvSpPr>
          <p:nvPr/>
        </p:nvSpPr>
        <p:spPr bwMode="auto">
          <a:xfrm>
            <a:off x="956733" y="1405467"/>
            <a:ext cx="4233333"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CB"/>
                </a:solidFill>
                <a:latin typeface="榛戜綋" pitchFamily="34" charset="0"/>
              </a:rPr>
              <a:t>“字长”指数据通路的宽度。</a:t>
            </a:r>
          </a:p>
          <a:p>
            <a:pPr eaLnBrk="1" hangingPunct="1"/>
            <a:endParaRPr lang="en-US" altLang="en-US" b="1">
              <a:solidFill>
                <a:srgbClr val="0000CB"/>
              </a:solidFill>
              <a:latin typeface="榛戜綋" pitchFamily="34" charset="0"/>
            </a:endParaRPr>
          </a:p>
        </p:txBody>
      </p:sp>
      <p:sp>
        <p:nvSpPr>
          <p:cNvPr id="47114" name="Text Box 10"/>
          <p:cNvSpPr txBox="1">
            <a:spLocks noChangeArrowheads="1"/>
          </p:cNvSpPr>
          <p:nvPr/>
        </p:nvSpPr>
        <p:spPr bwMode="auto">
          <a:xfrm>
            <a:off x="762000" y="1930400"/>
            <a:ext cx="2082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6500"/>
                </a:solidFill>
                <a:latin typeface="榛戜綋" pitchFamily="34" charset="0"/>
              </a:rPr>
              <a:t>（数据通路指</a:t>
            </a:r>
          </a:p>
        </p:txBody>
      </p:sp>
      <p:sp>
        <p:nvSpPr>
          <p:cNvPr id="47115" name="Text Box 11"/>
          <p:cNvSpPr txBox="1">
            <a:spLocks noChangeArrowheads="1"/>
          </p:cNvSpPr>
          <p:nvPr/>
        </p:nvSpPr>
        <p:spPr bwMode="auto">
          <a:xfrm>
            <a:off x="2599267" y="1930400"/>
            <a:ext cx="889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6500"/>
                </a:solidFill>
                <a:latin typeface="Arial Bold" panose="020B0704020202020204" pitchFamily="34" charset="0"/>
              </a:rPr>
              <a:t>CPU</a:t>
            </a:r>
          </a:p>
        </p:txBody>
      </p:sp>
      <p:sp>
        <p:nvSpPr>
          <p:cNvPr id="47116" name="Text Box 12"/>
          <p:cNvSpPr txBox="1">
            <a:spLocks noChangeArrowheads="1"/>
          </p:cNvSpPr>
          <p:nvPr/>
        </p:nvSpPr>
        <p:spPr bwMode="auto">
          <a:xfrm>
            <a:off x="3242733" y="1930400"/>
            <a:ext cx="5765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6500"/>
                </a:solidFill>
                <a:latin typeface="榛戜綋" pitchFamily="34" charset="0"/>
              </a:rPr>
              <a:t>内部数据流经的路径以及路径上的部件，</a:t>
            </a:r>
          </a:p>
        </p:txBody>
      </p:sp>
      <p:sp>
        <p:nvSpPr>
          <p:cNvPr id="47117" name="Text Box 13"/>
          <p:cNvSpPr txBox="1">
            <a:spLocks noChangeArrowheads="1"/>
          </p:cNvSpPr>
          <p:nvPr/>
        </p:nvSpPr>
        <p:spPr bwMode="auto">
          <a:xfrm>
            <a:off x="956733" y="2353733"/>
            <a:ext cx="11684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6500"/>
                </a:solidFill>
                <a:latin typeface="榛戜綋" pitchFamily="34" charset="0"/>
              </a:rPr>
              <a:t>主要是</a:t>
            </a:r>
          </a:p>
        </p:txBody>
      </p:sp>
      <p:sp>
        <p:nvSpPr>
          <p:cNvPr id="47118" name="Text Box 14"/>
          <p:cNvSpPr txBox="1">
            <a:spLocks noChangeArrowheads="1"/>
          </p:cNvSpPr>
          <p:nvPr/>
        </p:nvSpPr>
        <p:spPr bwMode="auto">
          <a:xfrm>
            <a:off x="1871133" y="2353733"/>
            <a:ext cx="889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6500"/>
                </a:solidFill>
                <a:latin typeface="Arial Bold" panose="020B0704020202020204" pitchFamily="34" charset="0"/>
              </a:rPr>
              <a:t>CPU</a:t>
            </a:r>
          </a:p>
        </p:txBody>
      </p:sp>
      <p:sp>
        <p:nvSpPr>
          <p:cNvPr id="47119" name="Text Box 15"/>
          <p:cNvSpPr txBox="1">
            <a:spLocks noChangeArrowheads="1"/>
          </p:cNvSpPr>
          <p:nvPr/>
        </p:nvSpPr>
        <p:spPr bwMode="auto">
          <a:xfrm>
            <a:off x="2514600" y="2353733"/>
            <a:ext cx="63754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6500"/>
                </a:solidFill>
                <a:latin typeface="榛戜綋" pitchFamily="34" charset="0"/>
              </a:rPr>
              <a:t>内部进行数据运算、存储和传送的部件，这些</a:t>
            </a:r>
          </a:p>
        </p:txBody>
      </p:sp>
      <p:sp>
        <p:nvSpPr>
          <p:cNvPr id="47120" name="Text Box 16"/>
          <p:cNvSpPr txBox="1">
            <a:spLocks noChangeArrowheads="1"/>
          </p:cNvSpPr>
          <p:nvPr/>
        </p:nvSpPr>
        <p:spPr bwMode="auto">
          <a:xfrm>
            <a:off x="956733" y="2777067"/>
            <a:ext cx="6985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6500"/>
                </a:solidFill>
                <a:latin typeface="榛戜綋" pitchFamily="34" charset="0"/>
              </a:rPr>
              <a:t>部件的宽度基本上要一致，才能相互匹配。因此，</a:t>
            </a:r>
          </a:p>
        </p:txBody>
      </p:sp>
      <p:sp>
        <p:nvSpPr>
          <p:cNvPr id="47121" name="Text Box 17"/>
          <p:cNvSpPr txBox="1">
            <a:spLocks noChangeArrowheads="1"/>
          </p:cNvSpPr>
          <p:nvPr/>
        </p:nvSpPr>
        <p:spPr bwMode="auto">
          <a:xfrm>
            <a:off x="7696200" y="2777067"/>
            <a:ext cx="4064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FF0000"/>
                </a:solidFill>
                <a:latin typeface="Arial Bold" panose="020B0704020202020204" pitchFamily="34" charset="0"/>
              </a:rPr>
              <a:t>”</a:t>
            </a:r>
          </a:p>
        </p:txBody>
      </p:sp>
      <p:sp>
        <p:nvSpPr>
          <p:cNvPr id="47122" name="Text Box 18"/>
          <p:cNvSpPr txBox="1">
            <a:spLocks noChangeArrowheads="1"/>
          </p:cNvSpPr>
          <p:nvPr/>
        </p:nvSpPr>
        <p:spPr bwMode="auto">
          <a:xfrm>
            <a:off x="7848600" y="2777067"/>
            <a:ext cx="558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FF0000"/>
                </a:solidFill>
                <a:latin typeface="榛戜綋" pitchFamily="34" charset="0"/>
              </a:rPr>
              <a:t>字</a:t>
            </a:r>
          </a:p>
        </p:txBody>
      </p:sp>
      <p:sp>
        <p:nvSpPr>
          <p:cNvPr id="47123" name="Text Box 19"/>
          <p:cNvSpPr txBox="1">
            <a:spLocks noChangeArrowheads="1"/>
          </p:cNvSpPr>
          <p:nvPr/>
        </p:nvSpPr>
        <p:spPr bwMode="auto">
          <a:xfrm>
            <a:off x="8153400" y="2777067"/>
            <a:ext cx="558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FF0065"/>
                </a:solidFill>
                <a:latin typeface="榛戜綋" pitchFamily="34" charset="0"/>
              </a:rPr>
              <a:t>长</a:t>
            </a:r>
          </a:p>
        </p:txBody>
      </p:sp>
      <p:sp>
        <p:nvSpPr>
          <p:cNvPr id="47124" name="Text Box 20"/>
          <p:cNvSpPr txBox="1">
            <a:spLocks noChangeArrowheads="1"/>
          </p:cNvSpPr>
          <p:nvPr/>
        </p:nvSpPr>
        <p:spPr bwMode="auto">
          <a:xfrm>
            <a:off x="8458200" y="2777067"/>
            <a:ext cx="4064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FF0065"/>
                </a:solidFill>
                <a:latin typeface="Arial Bold" panose="020B0704020202020204" pitchFamily="34" charset="0"/>
              </a:rPr>
              <a:t>”</a:t>
            </a:r>
          </a:p>
        </p:txBody>
      </p:sp>
      <p:sp>
        <p:nvSpPr>
          <p:cNvPr id="47125" name="Text Box 21"/>
          <p:cNvSpPr txBox="1">
            <a:spLocks noChangeArrowheads="1"/>
          </p:cNvSpPr>
          <p:nvPr/>
        </p:nvSpPr>
        <p:spPr bwMode="auto">
          <a:xfrm>
            <a:off x="956733" y="3191933"/>
            <a:ext cx="8636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FF0065"/>
                </a:solidFill>
                <a:latin typeface="榛戜綋" pitchFamily="34" charset="0"/>
              </a:rPr>
              <a:t>等于</a:t>
            </a:r>
          </a:p>
        </p:txBody>
      </p:sp>
      <p:sp>
        <p:nvSpPr>
          <p:cNvPr id="47126" name="Text Box 22"/>
          <p:cNvSpPr txBox="1">
            <a:spLocks noChangeArrowheads="1"/>
          </p:cNvSpPr>
          <p:nvPr/>
        </p:nvSpPr>
        <p:spPr bwMode="auto">
          <a:xfrm>
            <a:off x="1566333" y="3191933"/>
            <a:ext cx="889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FF0065"/>
                </a:solidFill>
                <a:latin typeface="Arial Bold" panose="020B0704020202020204" pitchFamily="34" charset="0"/>
              </a:rPr>
              <a:t>CPU</a:t>
            </a:r>
          </a:p>
        </p:txBody>
      </p:sp>
      <p:sp>
        <p:nvSpPr>
          <p:cNvPr id="47127" name="Text Box 23"/>
          <p:cNvSpPr txBox="1">
            <a:spLocks noChangeArrowheads="1"/>
          </p:cNvSpPr>
          <p:nvPr/>
        </p:nvSpPr>
        <p:spPr bwMode="auto">
          <a:xfrm>
            <a:off x="2209800" y="3191933"/>
            <a:ext cx="66802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FF0065"/>
                </a:solidFill>
                <a:latin typeface="榛戜綋" pitchFamily="34" charset="0"/>
              </a:rPr>
              <a:t>内部总线的宽度、运算器的位数、通用寄存器的</a:t>
            </a:r>
          </a:p>
        </p:txBody>
      </p:sp>
      <p:sp>
        <p:nvSpPr>
          <p:cNvPr id="47128" name="Text Box 24"/>
          <p:cNvSpPr txBox="1">
            <a:spLocks noChangeArrowheads="1"/>
          </p:cNvSpPr>
          <p:nvPr/>
        </p:nvSpPr>
        <p:spPr bwMode="auto">
          <a:xfrm>
            <a:off x="956733" y="3615267"/>
            <a:ext cx="11684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FF0065"/>
                </a:solidFill>
                <a:latin typeface="榛戜綋" pitchFamily="34" charset="0"/>
              </a:rPr>
              <a:t>宽度等</a:t>
            </a:r>
          </a:p>
        </p:txBody>
      </p:sp>
      <p:sp>
        <p:nvSpPr>
          <p:cNvPr id="47129" name="Text Box 25"/>
          <p:cNvSpPr txBox="1">
            <a:spLocks noChangeArrowheads="1"/>
          </p:cNvSpPr>
          <p:nvPr/>
        </p:nvSpPr>
        <p:spPr bwMode="auto">
          <a:xfrm>
            <a:off x="1871133" y="3615267"/>
            <a:ext cx="558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6500"/>
                </a:solidFill>
                <a:latin typeface="榛戜綋" pitchFamily="34" charset="0"/>
              </a:rPr>
              <a:t>。</a:t>
            </a:r>
          </a:p>
        </p:txBody>
      </p:sp>
      <p:sp>
        <p:nvSpPr>
          <p:cNvPr id="47130" name="Text Box 26"/>
          <p:cNvSpPr txBox="1">
            <a:spLocks noChangeArrowheads="1"/>
          </p:cNvSpPr>
          <p:nvPr/>
        </p:nvSpPr>
        <p:spPr bwMode="auto">
          <a:xfrm>
            <a:off x="2260600" y="3615267"/>
            <a:ext cx="55880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6500"/>
                </a:solidFill>
                <a:latin typeface="榛戜綋" pitchFamily="34" charset="0"/>
              </a:rPr>
              <a:t>）</a:t>
            </a:r>
          </a:p>
          <a:p>
            <a:pPr eaLnBrk="1" hangingPunct="1"/>
            <a:endParaRPr lang="en-US" altLang="en-US" b="1">
              <a:solidFill>
                <a:srgbClr val="006500"/>
              </a:solidFill>
              <a:latin typeface="榛戜綋" pitchFamily="34" charset="0"/>
            </a:endParaRPr>
          </a:p>
        </p:txBody>
      </p:sp>
      <p:sp>
        <p:nvSpPr>
          <p:cNvPr id="47131" name="Text Box 27"/>
          <p:cNvSpPr txBox="1">
            <a:spLocks noChangeArrowheads="1"/>
          </p:cNvSpPr>
          <p:nvPr/>
        </p:nvSpPr>
        <p:spPr bwMode="auto">
          <a:xfrm>
            <a:off x="762000" y="4148667"/>
            <a:ext cx="42333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CB"/>
                </a:solidFill>
              </a:rPr>
              <a:t>–</a:t>
            </a:r>
          </a:p>
        </p:txBody>
      </p:sp>
      <p:sp>
        <p:nvSpPr>
          <p:cNvPr id="47132" name="Text Box 28"/>
          <p:cNvSpPr txBox="1">
            <a:spLocks noChangeArrowheads="1"/>
          </p:cNvSpPr>
          <p:nvPr/>
        </p:nvSpPr>
        <p:spPr bwMode="auto">
          <a:xfrm>
            <a:off x="956733" y="4148667"/>
            <a:ext cx="4064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CB"/>
                </a:solidFill>
                <a:latin typeface="Arial Bold" panose="020B0704020202020204" pitchFamily="34" charset="0"/>
              </a:rPr>
              <a:t>“</a:t>
            </a:r>
          </a:p>
        </p:txBody>
      </p:sp>
      <p:sp>
        <p:nvSpPr>
          <p:cNvPr id="47133" name="Text Box 29"/>
          <p:cNvSpPr txBox="1">
            <a:spLocks noChangeArrowheads="1"/>
          </p:cNvSpPr>
          <p:nvPr/>
        </p:nvSpPr>
        <p:spPr bwMode="auto">
          <a:xfrm>
            <a:off x="1109133" y="4148667"/>
            <a:ext cx="791633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CB"/>
                </a:solidFill>
                <a:latin typeface="榛戜綋" pitchFamily="34" charset="0"/>
              </a:rPr>
              <a:t>字”表示被处理信息的单位，用来度量数据类型的宽度。</a:t>
            </a:r>
          </a:p>
        </p:txBody>
      </p:sp>
      <p:sp>
        <p:nvSpPr>
          <p:cNvPr id="47134" name="Text Box 30"/>
          <p:cNvSpPr txBox="1">
            <a:spLocks noChangeArrowheads="1"/>
          </p:cNvSpPr>
          <p:nvPr/>
        </p:nvSpPr>
        <p:spPr bwMode="auto">
          <a:xfrm>
            <a:off x="762000" y="4673600"/>
            <a:ext cx="42333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CB"/>
                </a:solidFill>
              </a:rPr>
              <a:t>–</a:t>
            </a:r>
          </a:p>
        </p:txBody>
      </p:sp>
      <p:sp>
        <p:nvSpPr>
          <p:cNvPr id="47135" name="Text Box 31"/>
          <p:cNvSpPr txBox="1">
            <a:spLocks noChangeArrowheads="1"/>
          </p:cNvSpPr>
          <p:nvPr/>
        </p:nvSpPr>
        <p:spPr bwMode="auto">
          <a:xfrm>
            <a:off x="956733" y="4673600"/>
            <a:ext cx="5452533"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CB"/>
                </a:solidFill>
                <a:latin typeface="榛戜綋" pitchFamily="34" charset="0"/>
              </a:rPr>
              <a:t>字和字长的宽度可以一样，也可不同。</a:t>
            </a:r>
          </a:p>
          <a:p>
            <a:pPr eaLnBrk="1" hangingPunct="1"/>
            <a:endParaRPr lang="en-US" altLang="en-US" b="1">
              <a:solidFill>
                <a:srgbClr val="0000CB"/>
              </a:solidFill>
              <a:latin typeface="榛戜綋" pitchFamily="34" charset="0"/>
            </a:endParaRPr>
          </a:p>
        </p:txBody>
      </p:sp>
      <p:sp>
        <p:nvSpPr>
          <p:cNvPr id="47136" name="Text Box 32"/>
          <p:cNvSpPr txBox="1">
            <a:spLocks noChangeArrowheads="1"/>
          </p:cNvSpPr>
          <p:nvPr/>
        </p:nvSpPr>
        <p:spPr bwMode="auto">
          <a:xfrm>
            <a:off x="931333" y="5207000"/>
            <a:ext cx="11684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CB0000"/>
                </a:solidFill>
                <a:latin typeface="榛戜綋" pitchFamily="34" charset="0"/>
              </a:rPr>
              <a:t>例如，</a:t>
            </a:r>
          </a:p>
        </p:txBody>
      </p:sp>
      <p:sp>
        <p:nvSpPr>
          <p:cNvPr id="47137" name="Text Box 33"/>
          <p:cNvSpPr txBox="1">
            <a:spLocks noChangeArrowheads="1"/>
          </p:cNvSpPr>
          <p:nvPr/>
        </p:nvSpPr>
        <p:spPr bwMode="auto">
          <a:xfrm>
            <a:off x="1854200" y="5207000"/>
            <a:ext cx="75353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CB0000"/>
                </a:solidFill>
                <a:latin typeface="Arial Bold" panose="020B0704020202020204" pitchFamily="34" charset="0"/>
              </a:rPr>
              <a:t>x86</a:t>
            </a:r>
          </a:p>
        </p:txBody>
      </p:sp>
      <p:sp>
        <p:nvSpPr>
          <p:cNvPr id="47138" name="Text Box 34"/>
          <p:cNvSpPr txBox="1">
            <a:spLocks noChangeArrowheads="1"/>
          </p:cNvSpPr>
          <p:nvPr/>
        </p:nvSpPr>
        <p:spPr bwMode="auto">
          <a:xfrm>
            <a:off x="2362200" y="5207000"/>
            <a:ext cx="423333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CB0000"/>
                </a:solidFill>
                <a:latin typeface="榛戜綋" pitchFamily="34" charset="0"/>
              </a:rPr>
              <a:t>体系结构定义“字”的宽度为</a:t>
            </a:r>
          </a:p>
        </p:txBody>
      </p:sp>
      <p:sp>
        <p:nvSpPr>
          <p:cNvPr id="47139" name="Text Box 35"/>
          <p:cNvSpPr txBox="1">
            <a:spLocks noChangeArrowheads="1"/>
          </p:cNvSpPr>
          <p:nvPr/>
        </p:nvSpPr>
        <p:spPr bwMode="auto">
          <a:xfrm>
            <a:off x="6341533" y="5207000"/>
            <a:ext cx="5842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CB0000"/>
                </a:solidFill>
                <a:latin typeface="Arial Bold" panose="020B0704020202020204" pitchFamily="34" charset="0"/>
              </a:rPr>
              <a:t>16</a:t>
            </a:r>
          </a:p>
        </p:txBody>
      </p:sp>
      <p:sp>
        <p:nvSpPr>
          <p:cNvPr id="47140" name="Text Box 36"/>
          <p:cNvSpPr txBox="1">
            <a:spLocks noChangeArrowheads="1"/>
          </p:cNvSpPr>
          <p:nvPr/>
        </p:nvSpPr>
        <p:spPr bwMode="auto">
          <a:xfrm>
            <a:off x="6680200" y="5207000"/>
            <a:ext cx="14732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CB0000"/>
                </a:solidFill>
                <a:latin typeface="榛戜綋" pitchFamily="34" charset="0"/>
              </a:rPr>
              <a:t>位，但从</a:t>
            </a:r>
          </a:p>
        </p:txBody>
      </p:sp>
      <p:sp>
        <p:nvSpPr>
          <p:cNvPr id="47141" name="Text Box 37"/>
          <p:cNvSpPr txBox="1">
            <a:spLocks noChangeArrowheads="1"/>
          </p:cNvSpPr>
          <p:nvPr/>
        </p:nvSpPr>
        <p:spPr bwMode="auto">
          <a:xfrm>
            <a:off x="7907867" y="5207000"/>
            <a:ext cx="75353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CB0000"/>
                </a:solidFill>
                <a:latin typeface="Arial Bold" panose="020B0704020202020204" pitchFamily="34" charset="0"/>
              </a:rPr>
              <a:t>386</a:t>
            </a:r>
          </a:p>
        </p:txBody>
      </p:sp>
      <p:sp>
        <p:nvSpPr>
          <p:cNvPr id="47142" name="Text Box 38"/>
          <p:cNvSpPr txBox="1">
            <a:spLocks noChangeArrowheads="1"/>
          </p:cNvSpPr>
          <p:nvPr/>
        </p:nvSpPr>
        <p:spPr bwMode="auto">
          <a:xfrm>
            <a:off x="8415867" y="5207000"/>
            <a:ext cx="558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CB0000"/>
                </a:solidFill>
                <a:latin typeface="榛戜綋" pitchFamily="34" charset="0"/>
              </a:rPr>
              <a:t>开</a:t>
            </a:r>
          </a:p>
        </p:txBody>
      </p:sp>
      <p:sp>
        <p:nvSpPr>
          <p:cNvPr id="47143" name="Text Box 39"/>
          <p:cNvSpPr txBox="1">
            <a:spLocks noChangeArrowheads="1"/>
          </p:cNvSpPr>
          <p:nvPr/>
        </p:nvSpPr>
        <p:spPr bwMode="auto">
          <a:xfrm>
            <a:off x="956733" y="5630333"/>
            <a:ext cx="1778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CB0000"/>
                </a:solidFill>
                <a:latin typeface="榛戜綋" pitchFamily="34" charset="0"/>
              </a:rPr>
              <a:t>始字长就是</a:t>
            </a:r>
          </a:p>
        </p:txBody>
      </p:sp>
      <p:sp>
        <p:nvSpPr>
          <p:cNvPr id="47144" name="Text Box 40"/>
          <p:cNvSpPr txBox="1">
            <a:spLocks noChangeArrowheads="1"/>
          </p:cNvSpPr>
          <p:nvPr/>
        </p:nvSpPr>
        <p:spPr bwMode="auto">
          <a:xfrm>
            <a:off x="2489200" y="5630333"/>
            <a:ext cx="5842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CB0000"/>
                </a:solidFill>
                <a:latin typeface="Arial Bold" panose="020B0704020202020204" pitchFamily="34" charset="0"/>
              </a:rPr>
              <a:t>32</a:t>
            </a:r>
          </a:p>
        </p:txBody>
      </p:sp>
      <p:sp>
        <p:nvSpPr>
          <p:cNvPr id="47145" name="Text Box 41"/>
          <p:cNvSpPr txBox="1">
            <a:spLocks noChangeArrowheads="1"/>
          </p:cNvSpPr>
          <p:nvPr/>
        </p:nvSpPr>
        <p:spPr bwMode="auto">
          <a:xfrm>
            <a:off x="2827867" y="5630333"/>
            <a:ext cx="116840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CB0000"/>
                </a:solidFill>
                <a:latin typeface="榛戜綋" pitchFamily="34" charset="0"/>
              </a:rPr>
              <a:t>位了。</a:t>
            </a:r>
          </a:p>
          <a:p>
            <a:pPr eaLnBrk="1" hangingPunct="1"/>
            <a:endParaRPr lang="en-US" altLang="en-US" b="1">
              <a:solidFill>
                <a:srgbClr val="CB0000"/>
              </a:solidFill>
              <a:latin typeface="榛戜綋" pitchFamily="34" charset="0"/>
            </a:endParaRPr>
          </a:p>
        </p:txBody>
      </p:sp>
    </p:spTree>
  </p:cSld>
  <p:clrMapOvr>
    <a:masterClrMapping/>
  </p:clrMapOvr>
  <p:transition spd="med">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03939" y="1104260"/>
            <a:ext cx="7026328" cy="1095375"/>
          </a:xfrm>
          <a:prstGeom prst="rect">
            <a:avLst/>
          </a:prstGeom>
        </p:spPr>
        <p:txBody>
          <a:bodyPr vert="horz" wrap="square" lIns="0" tIns="10859" rIns="0" bIns="0" rtlCol="0">
            <a:spAutoFit/>
          </a:bodyPr>
          <a:lstStyle/>
          <a:p>
            <a:pPr marL="354965" marR="5080" indent="-342900">
              <a:lnSpc>
                <a:spcPct val="125000"/>
              </a:lnSpc>
              <a:spcBef>
                <a:spcPts val="100"/>
              </a:spcBef>
              <a:buFont typeface="΢"/>
              <a:buChar char="•"/>
              <a:tabLst>
                <a:tab pos="354965" algn="l"/>
                <a:tab pos="355600" algn="l"/>
              </a:tabLst>
            </a:pPr>
            <a:r>
              <a:rPr sz="1880" b="1" spc="-5" dirty="0">
                <a:solidFill>
                  <a:srgbClr val="FF0000"/>
                </a:solidFill>
                <a:latin typeface="微软雅黑" panose="020B0503020204020204" charset="-122"/>
                <a:cs typeface="微软雅黑" panose="020B0503020204020204" charset="-122"/>
              </a:rPr>
              <a:t>数据通路</a:t>
            </a:r>
            <a:r>
              <a:rPr sz="1880" b="1" spc="-5" dirty="0">
                <a:solidFill>
                  <a:srgbClr val="006600"/>
                </a:solidFill>
                <a:latin typeface="微软雅黑" panose="020B0503020204020204" charset="-122"/>
                <a:cs typeface="微软雅黑" panose="020B0503020204020204" charset="-122"/>
              </a:rPr>
              <a:t>指</a:t>
            </a:r>
            <a:r>
              <a:rPr sz="1880" b="1" spc="-15" dirty="0">
                <a:solidFill>
                  <a:srgbClr val="006600"/>
                </a:solidFill>
                <a:latin typeface="微软雅黑" panose="020B0503020204020204" charset="-122"/>
                <a:cs typeface="微软雅黑" panose="020B0503020204020204" charset="-122"/>
              </a:rPr>
              <a:t>C</a:t>
            </a:r>
            <a:r>
              <a:rPr sz="1880" b="1" dirty="0">
                <a:solidFill>
                  <a:srgbClr val="006600"/>
                </a:solidFill>
                <a:latin typeface="微软雅黑" panose="020B0503020204020204" charset="-122"/>
                <a:cs typeface="微软雅黑" panose="020B0503020204020204" charset="-122"/>
              </a:rPr>
              <a:t>P</a:t>
            </a:r>
            <a:r>
              <a:rPr sz="1880" b="1" spc="-20" dirty="0">
                <a:solidFill>
                  <a:srgbClr val="006600"/>
                </a:solidFill>
                <a:latin typeface="微软雅黑" panose="020B0503020204020204" charset="-122"/>
                <a:cs typeface="微软雅黑" panose="020B0503020204020204" charset="-122"/>
              </a:rPr>
              <a:t>U</a:t>
            </a:r>
            <a:r>
              <a:rPr sz="1880" b="1" spc="-5" dirty="0">
                <a:solidFill>
                  <a:srgbClr val="006600"/>
                </a:solidFill>
                <a:latin typeface="微软雅黑" panose="020B0503020204020204" charset="-122"/>
                <a:cs typeface="微软雅黑" panose="020B0503020204020204" charset="-122"/>
              </a:rPr>
              <a:t>内部</a:t>
            </a:r>
            <a:r>
              <a:rPr sz="1880" b="1" spc="15" dirty="0">
                <a:solidFill>
                  <a:srgbClr val="006600"/>
                </a:solidFill>
                <a:latin typeface="微软雅黑" panose="020B0503020204020204" charset="-122"/>
                <a:cs typeface="微软雅黑" panose="020B0503020204020204" charset="-122"/>
              </a:rPr>
              <a:t>数</a:t>
            </a:r>
            <a:r>
              <a:rPr sz="1880" b="1" spc="-5" dirty="0">
                <a:solidFill>
                  <a:srgbClr val="006600"/>
                </a:solidFill>
                <a:latin typeface="微软雅黑" panose="020B0503020204020204" charset="-122"/>
                <a:cs typeface="微软雅黑" panose="020B0503020204020204" charset="-122"/>
              </a:rPr>
              <a:t>据流经的路</a:t>
            </a:r>
            <a:r>
              <a:rPr sz="1880" b="1" spc="15" dirty="0">
                <a:solidFill>
                  <a:srgbClr val="006600"/>
                </a:solidFill>
                <a:latin typeface="微软雅黑" panose="020B0503020204020204" charset="-122"/>
                <a:cs typeface="微软雅黑" panose="020B0503020204020204" charset="-122"/>
              </a:rPr>
              <a:t>径</a:t>
            </a:r>
            <a:r>
              <a:rPr sz="1880" b="1" spc="-5" dirty="0">
                <a:solidFill>
                  <a:srgbClr val="006600"/>
                </a:solidFill>
                <a:latin typeface="微软雅黑" panose="020B0503020204020204" charset="-122"/>
                <a:cs typeface="微软雅黑" panose="020B0503020204020204" charset="-122"/>
              </a:rPr>
              <a:t>以及</a:t>
            </a:r>
            <a:r>
              <a:rPr sz="1880" b="1" spc="15" dirty="0">
                <a:solidFill>
                  <a:srgbClr val="006600"/>
                </a:solidFill>
                <a:latin typeface="微软雅黑" panose="020B0503020204020204" charset="-122"/>
                <a:cs typeface="微软雅黑" panose="020B0503020204020204" charset="-122"/>
              </a:rPr>
              <a:t>路</a:t>
            </a:r>
            <a:r>
              <a:rPr sz="1880" b="1" spc="-5" dirty="0">
                <a:solidFill>
                  <a:srgbClr val="006600"/>
                </a:solidFill>
                <a:latin typeface="微软雅黑" panose="020B0503020204020204" charset="-122"/>
                <a:cs typeface="微软雅黑" panose="020B0503020204020204" charset="-122"/>
              </a:rPr>
              <a:t>径上的部件</a:t>
            </a:r>
            <a:r>
              <a:rPr sz="1880" b="1" spc="15" dirty="0">
                <a:solidFill>
                  <a:srgbClr val="006600"/>
                </a:solidFill>
                <a:latin typeface="微软雅黑" panose="020B0503020204020204" charset="-122"/>
                <a:cs typeface="微软雅黑" panose="020B0503020204020204" charset="-122"/>
              </a:rPr>
              <a:t>，</a:t>
            </a:r>
            <a:r>
              <a:rPr sz="1880" b="1" spc="-5" dirty="0">
                <a:solidFill>
                  <a:srgbClr val="006600"/>
                </a:solidFill>
                <a:latin typeface="微软雅黑" panose="020B0503020204020204" charset="-122"/>
                <a:cs typeface="微软雅黑" panose="020B0503020204020204" charset="-122"/>
              </a:rPr>
              <a:t>主要是  </a:t>
            </a:r>
            <a:r>
              <a:rPr sz="1880" b="1" spc="-15" dirty="0">
                <a:solidFill>
                  <a:srgbClr val="006600"/>
                </a:solidFill>
                <a:latin typeface="微软雅黑" panose="020B0503020204020204" charset="-122"/>
                <a:cs typeface="微软雅黑" panose="020B0503020204020204" charset="-122"/>
              </a:rPr>
              <a:t>C</a:t>
            </a:r>
            <a:r>
              <a:rPr sz="1880" b="1" dirty="0">
                <a:solidFill>
                  <a:srgbClr val="006600"/>
                </a:solidFill>
                <a:latin typeface="微软雅黑" panose="020B0503020204020204" charset="-122"/>
                <a:cs typeface="微软雅黑" panose="020B0503020204020204" charset="-122"/>
              </a:rPr>
              <a:t>P</a:t>
            </a:r>
            <a:r>
              <a:rPr sz="1880" b="1" spc="-20" dirty="0">
                <a:solidFill>
                  <a:srgbClr val="006600"/>
                </a:solidFill>
                <a:latin typeface="微软雅黑" panose="020B0503020204020204" charset="-122"/>
                <a:cs typeface="微软雅黑" panose="020B0503020204020204" charset="-122"/>
              </a:rPr>
              <a:t>U</a:t>
            </a:r>
            <a:r>
              <a:rPr sz="1880" b="1" spc="-5" dirty="0">
                <a:solidFill>
                  <a:srgbClr val="006600"/>
                </a:solidFill>
                <a:latin typeface="微软雅黑" panose="020B0503020204020204" charset="-122"/>
                <a:cs typeface="微软雅黑" panose="020B0503020204020204" charset="-122"/>
              </a:rPr>
              <a:t>内部进行数据运</a:t>
            </a:r>
            <a:r>
              <a:rPr sz="1880" b="1" spc="15" dirty="0">
                <a:solidFill>
                  <a:srgbClr val="006600"/>
                </a:solidFill>
                <a:latin typeface="微软雅黑" panose="020B0503020204020204" charset="-122"/>
                <a:cs typeface="微软雅黑" panose="020B0503020204020204" charset="-122"/>
              </a:rPr>
              <a:t>算</a:t>
            </a:r>
            <a:r>
              <a:rPr sz="1880" b="1" spc="-5" dirty="0">
                <a:solidFill>
                  <a:srgbClr val="006600"/>
                </a:solidFill>
                <a:latin typeface="微软雅黑" panose="020B0503020204020204" charset="-122"/>
                <a:cs typeface="微软雅黑" panose="020B0503020204020204" charset="-122"/>
              </a:rPr>
              <a:t>、存储和传</a:t>
            </a:r>
            <a:r>
              <a:rPr sz="1880" b="1" spc="15" dirty="0">
                <a:solidFill>
                  <a:srgbClr val="006600"/>
                </a:solidFill>
                <a:latin typeface="微软雅黑" panose="020B0503020204020204" charset="-122"/>
                <a:cs typeface="微软雅黑" panose="020B0503020204020204" charset="-122"/>
              </a:rPr>
              <a:t>送</a:t>
            </a:r>
            <a:r>
              <a:rPr sz="1880" b="1" spc="-5" dirty="0">
                <a:solidFill>
                  <a:srgbClr val="006600"/>
                </a:solidFill>
                <a:latin typeface="微软雅黑" panose="020B0503020204020204" charset="-122"/>
                <a:cs typeface="微软雅黑" panose="020B0503020204020204" charset="-122"/>
              </a:rPr>
              <a:t>的部</a:t>
            </a:r>
            <a:r>
              <a:rPr sz="1880" b="1" spc="15" dirty="0">
                <a:solidFill>
                  <a:srgbClr val="006600"/>
                </a:solidFill>
                <a:latin typeface="微软雅黑" panose="020B0503020204020204" charset="-122"/>
                <a:cs typeface="微软雅黑" panose="020B0503020204020204" charset="-122"/>
              </a:rPr>
              <a:t>件</a:t>
            </a:r>
            <a:r>
              <a:rPr sz="1880" b="1" spc="-5" dirty="0">
                <a:solidFill>
                  <a:srgbClr val="006600"/>
                </a:solidFill>
                <a:latin typeface="微软雅黑" panose="020B0503020204020204" charset="-122"/>
                <a:cs typeface="微软雅黑" panose="020B0503020204020204" charset="-122"/>
              </a:rPr>
              <a:t>，这些部件</a:t>
            </a:r>
            <a:r>
              <a:rPr sz="1880" b="1" spc="15" dirty="0">
                <a:solidFill>
                  <a:srgbClr val="006600"/>
                </a:solidFill>
                <a:latin typeface="微软雅黑" panose="020B0503020204020204" charset="-122"/>
                <a:cs typeface="微软雅黑" panose="020B0503020204020204" charset="-122"/>
              </a:rPr>
              <a:t>的</a:t>
            </a:r>
            <a:r>
              <a:rPr sz="1880" b="1" spc="-5" dirty="0">
                <a:solidFill>
                  <a:srgbClr val="006600"/>
                </a:solidFill>
                <a:latin typeface="微软雅黑" panose="020B0503020204020204" charset="-122"/>
                <a:cs typeface="微软雅黑" panose="020B0503020204020204" charset="-122"/>
              </a:rPr>
              <a:t>宽度基</a:t>
            </a:r>
            <a:endParaRPr sz="1880">
              <a:latin typeface="微软雅黑" panose="020B0503020204020204" charset="-122"/>
              <a:cs typeface="微软雅黑" panose="020B0503020204020204" charset="-122"/>
            </a:endParaRPr>
          </a:p>
        </p:txBody>
      </p:sp>
      <p:sp>
        <p:nvSpPr>
          <p:cNvPr id="4" name="object 4"/>
          <p:cNvSpPr txBox="1"/>
          <p:nvPr/>
        </p:nvSpPr>
        <p:spPr>
          <a:xfrm>
            <a:off x="1197149" y="1893112"/>
            <a:ext cx="3122209" cy="299085"/>
          </a:xfrm>
          <a:prstGeom prst="rect">
            <a:avLst/>
          </a:prstGeom>
        </p:spPr>
        <p:txBody>
          <a:bodyPr vert="horz" wrap="square" lIns="0" tIns="10316" rIns="0" bIns="0" rtlCol="0">
            <a:spAutoFit/>
          </a:bodyPr>
          <a:lstStyle/>
          <a:p>
            <a:pPr marL="12700">
              <a:lnSpc>
                <a:spcPct val="100000"/>
              </a:lnSpc>
              <a:spcBef>
                <a:spcPts val="95"/>
              </a:spcBef>
            </a:pPr>
            <a:r>
              <a:rPr sz="1880" b="1" spc="-5" dirty="0">
                <a:solidFill>
                  <a:srgbClr val="006600"/>
                </a:solidFill>
                <a:latin typeface="微软雅黑" panose="020B0503020204020204" charset="-122"/>
                <a:cs typeface="微软雅黑" panose="020B0503020204020204" charset="-122"/>
              </a:rPr>
              <a:t>本上要一致，才能相互匹配。</a:t>
            </a:r>
            <a:endParaRPr sz="1880">
              <a:latin typeface="微软雅黑" panose="020B0503020204020204" charset="-122"/>
              <a:cs typeface="微软雅黑" panose="020B0503020204020204" charset="-122"/>
            </a:endParaRPr>
          </a:p>
        </p:txBody>
      </p:sp>
      <p:sp>
        <p:nvSpPr>
          <p:cNvPr id="5" name="object 5"/>
          <p:cNvSpPr/>
          <p:nvPr/>
        </p:nvSpPr>
        <p:spPr>
          <a:xfrm>
            <a:off x="1223689" y="2926948"/>
            <a:ext cx="1269517" cy="399100"/>
          </a:xfrm>
          <a:custGeom>
            <a:avLst/>
            <a:gdLst/>
            <a:ahLst/>
            <a:cxnLst/>
            <a:rect l="l" t="t" r="r" b="b"/>
            <a:pathLst>
              <a:path w="1484630" h="466725">
                <a:moveTo>
                  <a:pt x="0" y="0"/>
                </a:moveTo>
                <a:lnTo>
                  <a:pt x="1484375" y="0"/>
                </a:lnTo>
                <a:lnTo>
                  <a:pt x="1484375" y="466344"/>
                </a:lnTo>
                <a:lnTo>
                  <a:pt x="0" y="466344"/>
                </a:lnTo>
                <a:lnTo>
                  <a:pt x="0" y="0"/>
                </a:lnTo>
                <a:close/>
              </a:path>
            </a:pathLst>
          </a:custGeom>
          <a:solidFill>
            <a:srgbClr val="0000FF">
              <a:alpha val="25779"/>
            </a:srgbClr>
          </a:solidFill>
        </p:spPr>
        <p:txBody>
          <a:bodyPr wrap="square" lIns="0" tIns="0" rIns="0" bIns="0" rtlCol="0"/>
          <a:lstStyle/>
          <a:p>
            <a:endParaRPr sz="100"/>
          </a:p>
        </p:txBody>
      </p:sp>
      <p:sp>
        <p:nvSpPr>
          <p:cNvPr id="6" name="object 6"/>
          <p:cNvSpPr/>
          <p:nvPr/>
        </p:nvSpPr>
        <p:spPr>
          <a:xfrm>
            <a:off x="1219779" y="2923039"/>
            <a:ext cx="1277119" cy="406701"/>
          </a:xfrm>
          <a:custGeom>
            <a:avLst/>
            <a:gdLst/>
            <a:ahLst/>
            <a:cxnLst/>
            <a:rect l="l" t="t" r="r" b="b"/>
            <a:pathLst>
              <a:path w="1493520" h="475614">
                <a:moveTo>
                  <a:pt x="1493520" y="475487"/>
                </a:moveTo>
                <a:lnTo>
                  <a:pt x="0" y="475487"/>
                </a:lnTo>
                <a:lnTo>
                  <a:pt x="0" y="0"/>
                </a:lnTo>
                <a:lnTo>
                  <a:pt x="1493520" y="0"/>
                </a:lnTo>
                <a:lnTo>
                  <a:pt x="1493520" y="4572"/>
                </a:lnTo>
                <a:lnTo>
                  <a:pt x="9144" y="4572"/>
                </a:lnTo>
                <a:lnTo>
                  <a:pt x="4572" y="9144"/>
                </a:lnTo>
                <a:lnTo>
                  <a:pt x="9144" y="9144"/>
                </a:lnTo>
                <a:lnTo>
                  <a:pt x="9144" y="466344"/>
                </a:lnTo>
                <a:lnTo>
                  <a:pt x="4572" y="466344"/>
                </a:lnTo>
                <a:lnTo>
                  <a:pt x="9144" y="470916"/>
                </a:lnTo>
                <a:lnTo>
                  <a:pt x="1493520" y="470916"/>
                </a:lnTo>
                <a:lnTo>
                  <a:pt x="1493520" y="475487"/>
                </a:lnTo>
                <a:close/>
              </a:path>
              <a:path w="1493520" h="475614">
                <a:moveTo>
                  <a:pt x="9144" y="9144"/>
                </a:moveTo>
                <a:lnTo>
                  <a:pt x="4572" y="9144"/>
                </a:lnTo>
                <a:lnTo>
                  <a:pt x="9144" y="4572"/>
                </a:lnTo>
                <a:lnTo>
                  <a:pt x="9144" y="9144"/>
                </a:lnTo>
                <a:close/>
              </a:path>
              <a:path w="1493520" h="475614">
                <a:moveTo>
                  <a:pt x="1484376" y="9144"/>
                </a:moveTo>
                <a:lnTo>
                  <a:pt x="9144" y="9144"/>
                </a:lnTo>
                <a:lnTo>
                  <a:pt x="9144" y="4572"/>
                </a:lnTo>
                <a:lnTo>
                  <a:pt x="1484376" y="4572"/>
                </a:lnTo>
                <a:lnTo>
                  <a:pt x="1484376" y="9144"/>
                </a:lnTo>
                <a:close/>
              </a:path>
              <a:path w="1493520" h="475614">
                <a:moveTo>
                  <a:pt x="1484376" y="470916"/>
                </a:moveTo>
                <a:lnTo>
                  <a:pt x="1484376" y="4572"/>
                </a:lnTo>
                <a:lnTo>
                  <a:pt x="1488948" y="9144"/>
                </a:lnTo>
                <a:lnTo>
                  <a:pt x="1493520" y="9144"/>
                </a:lnTo>
                <a:lnTo>
                  <a:pt x="1493520" y="466344"/>
                </a:lnTo>
                <a:lnTo>
                  <a:pt x="1488948" y="466344"/>
                </a:lnTo>
                <a:lnTo>
                  <a:pt x="1484376" y="470916"/>
                </a:lnTo>
                <a:close/>
              </a:path>
              <a:path w="1493520" h="475614">
                <a:moveTo>
                  <a:pt x="1493520" y="9144"/>
                </a:moveTo>
                <a:lnTo>
                  <a:pt x="1488948" y="9144"/>
                </a:lnTo>
                <a:lnTo>
                  <a:pt x="1484376" y="4572"/>
                </a:lnTo>
                <a:lnTo>
                  <a:pt x="1493520" y="4572"/>
                </a:lnTo>
                <a:lnTo>
                  <a:pt x="1493520" y="9144"/>
                </a:lnTo>
                <a:close/>
              </a:path>
              <a:path w="1493520" h="475614">
                <a:moveTo>
                  <a:pt x="9144" y="470916"/>
                </a:moveTo>
                <a:lnTo>
                  <a:pt x="4572" y="466344"/>
                </a:lnTo>
                <a:lnTo>
                  <a:pt x="9144" y="466344"/>
                </a:lnTo>
                <a:lnTo>
                  <a:pt x="9144" y="470916"/>
                </a:lnTo>
                <a:close/>
              </a:path>
              <a:path w="1493520" h="475614">
                <a:moveTo>
                  <a:pt x="1484376" y="470916"/>
                </a:moveTo>
                <a:lnTo>
                  <a:pt x="9144" y="470916"/>
                </a:lnTo>
                <a:lnTo>
                  <a:pt x="9144" y="466344"/>
                </a:lnTo>
                <a:lnTo>
                  <a:pt x="1484376" y="466344"/>
                </a:lnTo>
                <a:lnTo>
                  <a:pt x="1484376" y="470916"/>
                </a:lnTo>
                <a:close/>
              </a:path>
              <a:path w="1493520" h="475614">
                <a:moveTo>
                  <a:pt x="1493520" y="470916"/>
                </a:moveTo>
                <a:lnTo>
                  <a:pt x="1484376" y="470916"/>
                </a:lnTo>
                <a:lnTo>
                  <a:pt x="1488948" y="466344"/>
                </a:lnTo>
                <a:lnTo>
                  <a:pt x="1493520" y="466344"/>
                </a:lnTo>
                <a:lnTo>
                  <a:pt x="1493520" y="470916"/>
                </a:lnTo>
                <a:close/>
              </a:path>
            </a:pathLst>
          </a:custGeom>
          <a:solidFill>
            <a:srgbClr val="000000"/>
          </a:solidFill>
        </p:spPr>
        <p:txBody>
          <a:bodyPr wrap="square" lIns="0" tIns="0" rIns="0" bIns="0" rtlCol="0"/>
          <a:lstStyle/>
          <a:p>
            <a:endParaRPr sz="100"/>
          </a:p>
        </p:txBody>
      </p:sp>
      <p:sp>
        <p:nvSpPr>
          <p:cNvPr id="7" name="object 7"/>
          <p:cNvSpPr txBox="1"/>
          <p:nvPr/>
        </p:nvSpPr>
        <p:spPr>
          <a:xfrm>
            <a:off x="1223689" y="2944711"/>
            <a:ext cx="1269517" cy="327025"/>
          </a:xfrm>
          <a:prstGeom prst="rect">
            <a:avLst/>
          </a:prstGeom>
        </p:spPr>
        <p:txBody>
          <a:bodyPr vert="horz" wrap="square" lIns="0" tIns="10859" rIns="0" bIns="0" rtlCol="0">
            <a:spAutoFit/>
          </a:bodyPr>
          <a:lstStyle/>
          <a:p>
            <a:pPr marL="271145">
              <a:lnSpc>
                <a:spcPct val="100000"/>
              </a:lnSpc>
              <a:spcBef>
                <a:spcPts val="100"/>
              </a:spcBef>
            </a:pPr>
            <a:r>
              <a:rPr sz="2055" b="1" dirty="0">
                <a:latin typeface="微软雅黑" panose="020B0503020204020204" charset="-122"/>
                <a:cs typeface="微软雅黑" panose="020B0503020204020204" charset="-122"/>
              </a:rPr>
              <a:t>控制器</a:t>
            </a:r>
            <a:endParaRPr sz="2055">
              <a:latin typeface="微软雅黑" panose="020B0503020204020204" charset="-122"/>
              <a:cs typeface="微软雅黑" panose="020B0503020204020204" charset="-122"/>
            </a:endParaRPr>
          </a:p>
        </p:txBody>
      </p:sp>
      <p:sp>
        <p:nvSpPr>
          <p:cNvPr id="8" name="object 8"/>
          <p:cNvSpPr/>
          <p:nvPr/>
        </p:nvSpPr>
        <p:spPr>
          <a:xfrm>
            <a:off x="936989" y="2526871"/>
            <a:ext cx="4265752" cy="3650541"/>
          </a:xfrm>
          <a:custGeom>
            <a:avLst/>
            <a:gdLst/>
            <a:ahLst/>
            <a:cxnLst/>
            <a:rect l="l" t="t" r="r" b="b"/>
            <a:pathLst>
              <a:path w="4988560" h="4269105">
                <a:moveTo>
                  <a:pt x="18287" y="4230624"/>
                </a:moveTo>
                <a:lnTo>
                  <a:pt x="11572" y="4229028"/>
                </a:lnTo>
                <a:lnTo>
                  <a:pt x="5714" y="4224718"/>
                </a:lnTo>
                <a:lnTo>
                  <a:pt x="1571" y="4218408"/>
                </a:lnTo>
                <a:lnTo>
                  <a:pt x="0" y="4210812"/>
                </a:lnTo>
                <a:lnTo>
                  <a:pt x="1571" y="4203454"/>
                </a:lnTo>
                <a:lnTo>
                  <a:pt x="5714" y="4197667"/>
                </a:lnTo>
                <a:lnTo>
                  <a:pt x="11572" y="4193881"/>
                </a:lnTo>
                <a:lnTo>
                  <a:pt x="18287" y="4192524"/>
                </a:lnTo>
                <a:lnTo>
                  <a:pt x="25884" y="4193881"/>
                </a:lnTo>
                <a:lnTo>
                  <a:pt x="32194" y="4197667"/>
                </a:lnTo>
                <a:lnTo>
                  <a:pt x="36504" y="4203454"/>
                </a:lnTo>
                <a:lnTo>
                  <a:pt x="38100" y="4210812"/>
                </a:lnTo>
                <a:lnTo>
                  <a:pt x="36504" y="4218408"/>
                </a:lnTo>
                <a:lnTo>
                  <a:pt x="32194" y="4224718"/>
                </a:lnTo>
                <a:lnTo>
                  <a:pt x="25884" y="4229028"/>
                </a:lnTo>
                <a:lnTo>
                  <a:pt x="18287" y="4230624"/>
                </a:lnTo>
                <a:close/>
              </a:path>
              <a:path w="4988560" h="4269105">
                <a:moveTo>
                  <a:pt x="44195" y="4268724"/>
                </a:moveTo>
                <a:lnTo>
                  <a:pt x="36837" y="4267128"/>
                </a:lnTo>
                <a:lnTo>
                  <a:pt x="31051" y="4262818"/>
                </a:lnTo>
                <a:lnTo>
                  <a:pt x="27265" y="4256508"/>
                </a:lnTo>
                <a:lnTo>
                  <a:pt x="25908" y="4248912"/>
                </a:lnTo>
                <a:lnTo>
                  <a:pt x="27265" y="4241554"/>
                </a:lnTo>
                <a:lnTo>
                  <a:pt x="31051" y="4235767"/>
                </a:lnTo>
                <a:lnTo>
                  <a:pt x="36837" y="4231981"/>
                </a:lnTo>
                <a:lnTo>
                  <a:pt x="44195" y="4230624"/>
                </a:lnTo>
                <a:lnTo>
                  <a:pt x="51792" y="4231981"/>
                </a:lnTo>
                <a:lnTo>
                  <a:pt x="58102" y="4235767"/>
                </a:lnTo>
                <a:lnTo>
                  <a:pt x="62412" y="4241554"/>
                </a:lnTo>
                <a:lnTo>
                  <a:pt x="64008" y="4248912"/>
                </a:lnTo>
                <a:lnTo>
                  <a:pt x="62412" y="4256508"/>
                </a:lnTo>
                <a:lnTo>
                  <a:pt x="58102" y="4262818"/>
                </a:lnTo>
                <a:lnTo>
                  <a:pt x="51792" y="4267128"/>
                </a:lnTo>
                <a:lnTo>
                  <a:pt x="44195" y="4268724"/>
                </a:lnTo>
                <a:close/>
              </a:path>
              <a:path w="4988560" h="4269105">
                <a:moveTo>
                  <a:pt x="18287" y="4154424"/>
                </a:moveTo>
                <a:lnTo>
                  <a:pt x="11572" y="4152828"/>
                </a:lnTo>
                <a:lnTo>
                  <a:pt x="5714" y="4148518"/>
                </a:lnTo>
                <a:lnTo>
                  <a:pt x="1571" y="4142208"/>
                </a:lnTo>
                <a:lnTo>
                  <a:pt x="0" y="4134612"/>
                </a:lnTo>
                <a:lnTo>
                  <a:pt x="1571" y="4127254"/>
                </a:lnTo>
                <a:lnTo>
                  <a:pt x="5714" y="4121467"/>
                </a:lnTo>
                <a:lnTo>
                  <a:pt x="11572" y="4117681"/>
                </a:lnTo>
                <a:lnTo>
                  <a:pt x="18287" y="4116324"/>
                </a:lnTo>
                <a:lnTo>
                  <a:pt x="25884" y="4117681"/>
                </a:lnTo>
                <a:lnTo>
                  <a:pt x="32194" y="4121467"/>
                </a:lnTo>
                <a:lnTo>
                  <a:pt x="36504" y="4127254"/>
                </a:lnTo>
                <a:lnTo>
                  <a:pt x="38100" y="4134612"/>
                </a:lnTo>
                <a:lnTo>
                  <a:pt x="36504" y="4142208"/>
                </a:lnTo>
                <a:lnTo>
                  <a:pt x="32194" y="4148518"/>
                </a:lnTo>
                <a:lnTo>
                  <a:pt x="25884" y="4152828"/>
                </a:lnTo>
                <a:lnTo>
                  <a:pt x="18287" y="4154424"/>
                </a:lnTo>
                <a:close/>
              </a:path>
              <a:path w="4988560" h="4269105">
                <a:moveTo>
                  <a:pt x="18287" y="4078224"/>
                </a:moveTo>
                <a:lnTo>
                  <a:pt x="11572" y="4076628"/>
                </a:lnTo>
                <a:lnTo>
                  <a:pt x="5714" y="4072318"/>
                </a:lnTo>
                <a:lnTo>
                  <a:pt x="1571" y="4066008"/>
                </a:lnTo>
                <a:lnTo>
                  <a:pt x="0" y="4058412"/>
                </a:lnTo>
                <a:lnTo>
                  <a:pt x="1571" y="4051054"/>
                </a:lnTo>
                <a:lnTo>
                  <a:pt x="5714" y="4045267"/>
                </a:lnTo>
                <a:lnTo>
                  <a:pt x="11572" y="4041481"/>
                </a:lnTo>
                <a:lnTo>
                  <a:pt x="18287" y="4040124"/>
                </a:lnTo>
                <a:lnTo>
                  <a:pt x="25884" y="4041481"/>
                </a:lnTo>
                <a:lnTo>
                  <a:pt x="32194" y="4045267"/>
                </a:lnTo>
                <a:lnTo>
                  <a:pt x="36504" y="4051054"/>
                </a:lnTo>
                <a:lnTo>
                  <a:pt x="38100" y="4058412"/>
                </a:lnTo>
                <a:lnTo>
                  <a:pt x="36504" y="4066008"/>
                </a:lnTo>
                <a:lnTo>
                  <a:pt x="32194" y="4072318"/>
                </a:lnTo>
                <a:lnTo>
                  <a:pt x="25884" y="4076628"/>
                </a:lnTo>
                <a:lnTo>
                  <a:pt x="18287" y="4078224"/>
                </a:lnTo>
                <a:close/>
              </a:path>
              <a:path w="4988560" h="4269105">
                <a:moveTo>
                  <a:pt x="18287" y="4002024"/>
                </a:moveTo>
                <a:lnTo>
                  <a:pt x="11572" y="4000428"/>
                </a:lnTo>
                <a:lnTo>
                  <a:pt x="5714" y="3996118"/>
                </a:lnTo>
                <a:lnTo>
                  <a:pt x="1571" y="3989808"/>
                </a:lnTo>
                <a:lnTo>
                  <a:pt x="0" y="3982212"/>
                </a:lnTo>
                <a:lnTo>
                  <a:pt x="1571" y="3974854"/>
                </a:lnTo>
                <a:lnTo>
                  <a:pt x="5714" y="3969067"/>
                </a:lnTo>
                <a:lnTo>
                  <a:pt x="11572" y="3965281"/>
                </a:lnTo>
                <a:lnTo>
                  <a:pt x="18287" y="3963924"/>
                </a:lnTo>
                <a:lnTo>
                  <a:pt x="25884" y="3965281"/>
                </a:lnTo>
                <a:lnTo>
                  <a:pt x="32194" y="3969067"/>
                </a:lnTo>
                <a:lnTo>
                  <a:pt x="36504" y="3974854"/>
                </a:lnTo>
                <a:lnTo>
                  <a:pt x="38100" y="3982212"/>
                </a:lnTo>
                <a:lnTo>
                  <a:pt x="36504" y="3989808"/>
                </a:lnTo>
                <a:lnTo>
                  <a:pt x="32194" y="3996118"/>
                </a:lnTo>
                <a:lnTo>
                  <a:pt x="25884" y="4000428"/>
                </a:lnTo>
                <a:lnTo>
                  <a:pt x="18287" y="4002024"/>
                </a:lnTo>
                <a:close/>
              </a:path>
              <a:path w="4988560" h="4269105">
                <a:moveTo>
                  <a:pt x="18287" y="3925824"/>
                </a:moveTo>
                <a:lnTo>
                  <a:pt x="11572" y="3924228"/>
                </a:lnTo>
                <a:lnTo>
                  <a:pt x="5714" y="3919918"/>
                </a:lnTo>
                <a:lnTo>
                  <a:pt x="1571" y="3913608"/>
                </a:lnTo>
                <a:lnTo>
                  <a:pt x="0" y="3906012"/>
                </a:lnTo>
                <a:lnTo>
                  <a:pt x="1571" y="3898654"/>
                </a:lnTo>
                <a:lnTo>
                  <a:pt x="5714" y="3892867"/>
                </a:lnTo>
                <a:lnTo>
                  <a:pt x="11572" y="3889081"/>
                </a:lnTo>
                <a:lnTo>
                  <a:pt x="18287" y="3887724"/>
                </a:lnTo>
                <a:lnTo>
                  <a:pt x="25884" y="3889081"/>
                </a:lnTo>
                <a:lnTo>
                  <a:pt x="32194" y="3892867"/>
                </a:lnTo>
                <a:lnTo>
                  <a:pt x="36504" y="3898654"/>
                </a:lnTo>
                <a:lnTo>
                  <a:pt x="38100" y="3906012"/>
                </a:lnTo>
                <a:lnTo>
                  <a:pt x="36504" y="3913608"/>
                </a:lnTo>
                <a:lnTo>
                  <a:pt x="32194" y="3919918"/>
                </a:lnTo>
                <a:lnTo>
                  <a:pt x="25884" y="3924228"/>
                </a:lnTo>
                <a:lnTo>
                  <a:pt x="18287" y="3925824"/>
                </a:lnTo>
                <a:close/>
              </a:path>
              <a:path w="4988560" h="4269105">
                <a:moveTo>
                  <a:pt x="18287" y="3849624"/>
                </a:moveTo>
                <a:lnTo>
                  <a:pt x="11572" y="3848028"/>
                </a:lnTo>
                <a:lnTo>
                  <a:pt x="5714" y="3843718"/>
                </a:lnTo>
                <a:lnTo>
                  <a:pt x="1571" y="3837408"/>
                </a:lnTo>
                <a:lnTo>
                  <a:pt x="0" y="3829812"/>
                </a:lnTo>
                <a:lnTo>
                  <a:pt x="1571" y="3822454"/>
                </a:lnTo>
                <a:lnTo>
                  <a:pt x="5714" y="3816667"/>
                </a:lnTo>
                <a:lnTo>
                  <a:pt x="11572" y="3812881"/>
                </a:lnTo>
                <a:lnTo>
                  <a:pt x="18287" y="3811524"/>
                </a:lnTo>
                <a:lnTo>
                  <a:pt x="25884" y="3812881"/>
                </a:lnTo>
                <a:lnTo>
                  <a:pt x="32194" y="3816667"/>
                </a:lnTo>
                <a:lnTo>
                  <a:pt x="36504" y="3822454"/>
                </a:lnTo>
                <a:lnTo>
                  <a:pt x="38100" y="3829812"/>
                </a:lnTo>
                <a:lnTo>
                  <a:pt x="36504" y="3837408"/>
                </a:lnTo>
                <a:lnTo>
                  <a:pt x="32194" y="3843718"/>
                </a:lnTo>
                <a:lnTo>
                  <a:pt x="25884" y="3848028"/>
                </a:lnTo>
                <a:lnTo>
                  <a:pt x="18287" y="3849624"/>
                </a:lnTo>
                <a:close/>
              </a:path>
              <a:path w="4988560" h="4269105">
                <a:moveTo>
                  <a:pt x="18287" y="3773424"/>
                </a:moveTo>
                <a:lnTo>
                  <a:pt x="11572" y="3771828"/>
                </a:lnTo>
                <a:lnTo>
                  <a:pt x="5714" y="3767518"/>
                </a:lnTo>
                <a:lnTo>
                  <a:pt x="1571" y="3761208"/>
                </a:lnTo>
                <a:lnTo>
                  <a:pt x="0" y="3753612"/>
                </a:lnTo>
                <a:lnTo>
                  <a:pt x="1571" y="3746254"/>
                </a:lnTo>
                <a:lnTo>
                  <a:pt x="5714" y="3740467"/>
                </a:lnTo>
                <a:lnTo>
                  <a:pt x="11572" y="3736681"/>
                </a:lnTo>
                <a:lnTo>
                  <a:pt x="18287" y="3735324"/>
                </a:lnTo>
                <a:lnTo>
                  <a:pt x="25884" y="3736681"/>
                </a:lnTo>
                <a:lnTo>
                  <a:pt x="32194" y="3740467"/>
                </a:lnTo>
                <a:lnTo>
                  <a:pt x="36504" y="3746254"/>
                </a:lnTo>
                <a:lnTo>
                  <a:pt x="38100" y="3753612"/>
                </a:lnTo>
                <a:lnTo>
                  <a:pt x="36504" y="3761208"/>
                </a:lnTo>
                <a:lnTo>
                  <a:pt x="32194" y="3767518"/>
                </a:lnTo>
                <a:lnTo>
                  <a:pt x="25884" y="3771828"/>
                </a:lnTo>
                <a:lnTo>
                  <a:pt x="18287" y="3773424"/>
                </a:lnTo>
                <a:close/>
              </a:path>
              <a:path w="4988560" h="4269105">
                <a:moveTo>
                  <a:pt x="18287" y="3697224"/>
                </a:moveTo>
                <a:lnTo>
                  <a:pt x="11572" y="3695628"/>
                </a:lnTo>
                <a:lnTo>
                  <a:pt x="5714" y="3691318"/>
                </a:lnTo>
                <a:lnTo>
                  <a:pt x="1571" y="3685008"/>
                </a:lnTo>
                <a:lnTo>
                  <a:pt x="0" y="3677412"/>
                </a:lnTo>
                <a:lnTo>
                  <a:pt x="1571" y="3670054"/>
                </a:lnTo>
                <a:lnTo>
                  <a:pt x="5714" y="3664267"/>
                </a:lnTo>
                <a:lnTo>
                  <a:pt x="11572" y="3660481"/>
                </a:lnTo>
                <a:lnTo>
                  <a:pt x="18287" y="3659124"/>
                </a:lnTo>
                <a:lnTo>
                  <a:pt x="25884" y="3660481"/>
                </a:lnTo>
                <a:lnTo>
                  <a:pt x="32194" y="3664267"/>
                </a:lnTo>
                <a:lnTo>
                  <a:pt x="36504" y="3670054"/>
                </a:lnTo>
                <a:lnTo>
                  <a:pt x="38100" y="3677412"/>
                </a:lnTo>
                <a:lnTo>
                  <a:pt x="36504" y="3685008"/>
                </a:lnTo>
                <a:lnTo>
                  <a:pt x="32194" y="3691318"/>
                </a:lnTo>
                <a:lnTo>
                  <a:pt x="25884" y="3695628"/>
                </a:lnTo>
                <a:lnTo>
                  <a:pt x="18287" y="3697224"/>
                </a:lnTo>
                <a:close/>
              </a:path>
              <a:path w="4988560" h="4269105">
                <a:moveTo>
                  <a:pt x="18287" y="3621024"/>
                </a:moveTo>
                <a:lnTo>
                  <a:pt x="11572" y="3619428"/>
                </a:lnTo>
                <a:lnTo>
                  <a:pt x="5714" y="3615118"/>
                </a:lnTo>
                <a:lnTo>
                  <a:pt x="1571" y="3608808"/>
                </a:lnTo>
                <a:lnTo>
                  <a:pt x="0" y="3601212"/>
                </a:lnTo>
                <a:lnTo>
                  <a:pt x="1571" y="3593854"/>
                </a:lnTo>
                <a:lnTo>
                  <a:pt x="5714" y="3588067"/>
                </a:lnTo>
                <a:lnTo>
                  <a:pt x="11572" y="3584281"/>
                </a:lnTo>
                <a:lnTo>
                  <a:pt x="18287" y="3582924"/>
                </a:lnTo>
                <a:lnTo>
                  <a:pt x="25884" y="3584281"/>
                </a:lnTo>
                <a:lnTo>
                  <a:pt x="32194" y="3588067"/>
                </a:lnTo>
                <a:lnTo>
                  <a:pt x="36504" y="3593854"/>
                </a:lnTo>
                <a:lnTo>
                  <a:pt x="38100" y="3601212"/>
                </a:lnTo>
                <a:lnTo>
                  <a:pt x="36504" y="3608808"/>
                </a:lnTo>
                <a:lnTo>
                  <a:pt x="32194" y="3615118"/>
                </a:lnTo>
                <a:lnTo>
                  <a:pt x="25884" y="3619428"/>
                </a:lnTo>
                <a:lnTo>
                  <a:pt x="18287" y="3621024"/>
                </a:lnTo>
                <a:close/>
              </a:path>
              <a:path w="4988560" h="4269105">
                <a:moveTo>
                  <a:pt x="18287" y="3544824"/>
                </a:moveTo>
                <a:lnTo>
                  <a:pt x="11572" y="3543228"/>
                </a:lnTo>
                <a:lnTo>
                  <a:pt x="5714" y="3538918"/>
                </a:lnTo>
                <a:lnTo>
                  <a:pt x="1571" y="3532608"/>
                </a:lnTo>
                <a:lnTo>
                  <a:pt x="0" y="3525012"/>
                </a:lnTo>
                <a:lnTo>
                  <a:pt x="1571" y="3517654"/>
                </a:lnTo>
                <a:lnTo>
                  <a:pt x="5714" y="3511867"/>
                </a:lnTo>
                <a:lnTo>
                  <a:pt x="11572" y="3508081"/>
                </a:lnTo>
                <a:lnTo>
                  <a:pt x="18287" y="3506724"/>
                </a:lnTo>
                <a:lnTo>
                  <a:pt x="25884" y="3508081"/>
                </a:lnTo>
                <a:lnTo>
                  <a:pt x="32194" y="3511867"/>
                </a:lnTo>
                <a:lnTo>
                  <a:pt x="36504" y="3517654"/>
                </a:lnTo>
                <a:lnTo>
                  <a:pt x="38100" y="3525012"/>
                </a:lnTo>
                <a:lnTo>
                  <a:pt x="36504" y="3532608"/>
                </a:lnTo>
                <a:lnTo>
                  <a:pt x="32194" y="3538918"/>
                </a:lnTo>
                <a:lnTo>
                  <a:pt x="25884" y="3543228"/>
                </a:lnTo>
                <a:lnTo>
                  <a:pt x="18287" y="3544824"/>
                </a:lnTo>
                <a:close/>
              </a:path>
              <a:path w="4988560" h="4269105">
                <a:moveTo>
                  <a:pt x="18287" y="3468624"/>
                </a:moveTo>
                <a:lnTo>
                  <a:pt x="11572" y="3467028"/>
                </a:lnTo>
                <a:lnTo>
                  <a:pt x="5714" y="3462718"/>
                </a:lnTo>
                <a:lnTo>
                  <a:pt x="1571" y="3456408"/>
                </a:lnTo>
                <a:lnTo>
                  <a:pt x="0" y="3448812"/>
                </a:lnTo>
                <a:lnTo>
                  <a:pt x="1571" y="3441454"/>
                </a:lnTo>
                <a:lnTo>
                  <a:pt x="5714" y="3435667"/>
                </a:lnTo>
                <a:lnTo>
                  <a:pt x="11572" y="3431881"/>
                </a:lnTo>
                <a:lnTo>
                  <a:pt x="18287" y="3430524"/>
                </a:lnTo>
                <a:lnTo>
                  <a:pt x="25884" y="3431881"/>
                </a:lnTo>
                <a:lnTo>
                  <a:pt x="32194" y="3435667"/>
                </a:lnTo>
                <a:lnTo>
                  <a:pt x="36504" y="3441454"/>
                </a:lnTo>
                <a:lnTo>
                  <a:pt x="38100" y="3448812"/>
                </a:lnTo>
                <a:lnTo>
                  <a:pt x="36504" y="3456408"/>
                </a:lnTo>
                <a:lnTo>
                  <a:pt x="32194" y="3462718"/>
                </a:lnTo>
                <a:lnTo>
                  <a:pt x="25884" y="3467028"/>
                </a:lnTo>
                <a:lnTo>
                  <a:pt x="18287" y="3468624"/>
                </a:lnTo>
                <a:close/>
              </a:path>
              <a:path w="4988560" h="4269105">
                <a:moveTo>
                  <a:pt x="18287" y="3392424"/>
                </a:moveTo>
                <a:lnTo>
                  <a:pt x="11572" y="3390828"/>
                </a:lnTo>
                <a:lnTo>
                  <a:pt x="5714" y="3386518"/>
                </a:lnTo>
                <a:lnTo>
                  <a:pt x="1571" y="3380208"/>
                </a:lnTo>
                <a:lnTo>
                  <a:pt x="0" y="3372612"/>
                </a:lnTo>
                <a:lnTo>
                  <a:pt x="1571" y="3365254"/>
                </a:lnTo>
                <a:lnTo>
                  <a:pt x="5714" y="3359467"/>
                </a:lnTo>
                <a:lnTo>
                  <a:pt x="11572" y="3355681"/>
                </a:lnTo>
                <a:lnTo>
                  <a:pt x="18287" y="3354324"/>
                </a:lnTo>
                <a:lnTo>
                  <a:pt x="25884" y="3355681"/>
                </a:lnTo>
                <a:lnTo>
                  <a:pt x="32194" y="3359467"/>
                </a:lnTo>
                <a:lnTo>
                  <a:pt x="36504" y="3365254"/>
                </a:lnTo>
                <a:lnTo>
                  <a:pt x="38100" y="3372612"/>
                </a:lnTo>
                <a:lnTo>
                  <a:pt x="36504" y="3380208"/>
                </a:lnTo>
                <a:lnTo>
                  <a:pt x="32194" y="3386518"/>
                </a:lnTo>
                <a:lnTo>
                  <a:pt x="25884" y="3390828"/>
                </a:lnTo>
                <a:lnTo>
                  <a:pt x="18287" y="3392424"/>
                </a:lnTo>
                <a:close/>
              </a:path>
              <a:path w="4988560" h="4269105">
                <a:moveTo>
                  <a:pt x="18287" y="3316224"/>
                </a:moveTo>
                <a:lnTo>
                  <a:pt x="11572" y="3314628"/>
                </a:lnTo>
                <a:lnTo>
                  <a:pt x="5714" y="3310318"/>
                </a:lnTo>
                <a:lnTo>
                  <a:pt x="1571" y="3304008"/>
                </a:lnTo>
                <a:lnTo>
                  <a:pt x="0" y="3296412"/>
                </a:lnTo>
                <a:lnTo>
                  <a:pt x="1571" y="3289054"/>
                </a:lnTo>
                <a:lnTo>
                  <a:pt x="5714" y="3283267"/>
                </a:lnTo>
                <a:lnTo>
                  <a:pt x="11572" y="3279481"/>
                </a:lnTo>
                <a:lnTo>
                  <a:pt x="18287" y="3278124"/>
                </a:lnTo>
                <a:lnTo>
                  <a:pt x="25884" y="3279481"/>
                </a:lnTo>
                <a:lnTo>
                  <a:pt x="32194" y="3283267"/>
                </a:lnTo>
                <a:lnTo>
                  <a:pt x="36504" y="3289054"/>
                </a:lnTo>
                <a:lnTo>
                  <a:pt x="38100" y="3296412"/>
                </a:lnTo>
                <a:lnTo>
                  <a:pt x="36504" y="3304008"/>
                </a:lnTo>
                <a:lnTo>
                  <a:pt x="32194" y="3310318"/>
                </a:lnTo>
                <a:lnTo>
                  <a:pt x="25884" y="3314628"/>
                </a:lnTo>
                <a:lnTo>
                  <a:pt x="18287" y="3316224"/>
                </a:lnTo>
                <a:close/>
              </a:path>
              <a:path w="4988560" h="4269105">
                <a:moveTo>
                  <a:pt x="18287" y="3240024"/>
                </a:moveTo>
                <a:lnTo>
                  <a:pt x="11572" y="3238428"/>
                </a:lnTo>
                <a:lnTo>
                  <a:pt x="5714" y="3234118"/>
                </a:lnTo>
                <a:lnTo>
                  <a:pt x="1571" y="3227808"/>
                </a:lnTo>
                <a:lnTo>
                  <a:pt x="0" y="3220212"/>
                </a:lnTo>
                <a:lnTo>
                  <a:pt x="1571" y="3212616"/>
                </a:lnTo>
                <a:lnTo>
                  <a:pt x="5714" y="3206305"/>
                </a:lnTo>
                <a:lnTo>
                  <a:pt x="11572" y="3201995"/>
                </a:lnTo>
                <a:lnTo>
                  <a:pt x="18287" y="3200400"/>
                </a:lnTo>
                <a:lnTo>
                  <a:pt x="25884" y="3201995"/>
                </a:lnTo>
                <a:lnTo>
                  <a:pt x="32194" y="3206305"/>
                </a:lnTo>
                <a:lnTo>
                  <a:pt x="36504" y="3212616"/>
                </a:lnTo>
                <a:lnTo>
                  <a:pt x="38100" y="3220212"/>
                </a:lnTo>
                <a:lnTo>
                  <a:pt x="36504" y="3227808"/>
                </a:lnTo>
                <a:lnTo>
                  <a:pt x="32194" y="3234118"/>
                </a:lnTo>
                <a:lnTo>
                  <a:pt x="25884" y="3238428"/>
                </a:lnTo>
                <a:lnTo>
                  <a:pt x="18287" y="3240024"/>
                </a:lnTo>
                <a:close/>
              </a:path>
              <a:path w="4988560" h="4269105">
                <a:moveTo>
                  <a:pt x="18287" y="3162300"/>
                </a:moveTo>
                <a:lnTo>
                  <a:pt x="11572" y="3160942"/>
                </a:lnTo>
                <a:lnTo>
                  <a:pt x="5714" y="3157156"/>
                </a:lnTo>
                <a:lnTo>
                  <a:pt x="1571" y="3151370"/>
                </a:lnTo>
                <a:lnTo>
                  <a:pt x="0" y="3144012"/>
                </a:lnTo>
                <a:lnTo>
                  <a:pt x="1571" y="3136416"/>
                </a:lnTo>
                <a:lnTo>
                  <a:pt x="5714" y="3130105"/>
                </a:lnTo>
                <a:lnTo>
                  <a:pt x="11572" y="3125795"/>
                </a:lnTo>
                <a:lnTo>
                  <a:pt x="18287" y="3124200"/>
                </a:lnTo>
                <a:lnTo>
                  <a:pt x="25884" y="3125795"/>
                </a:lnTo>
                <a:lnTo>
                  <a:pt x="32194" y="3130105"/>
                </a:lnTo>
                <a:lnTo>
                  <a:pt x="36504" y="3136416"/>
                </a:lnTo>
                <a:lnTo>
                  <a:pt x="38100" y="3144012"/>
                </a:lnTo>
                <a:lnTo>
                  <a:pt x="36504" y="3151370"/>
                </a:lnTo>
                <a:lnTo>
                  <a:pt x="32194" y="3157156"/>
                </a:lnTo>
                <a:lnTo>
                  <a:pt x="25884" y="3160942"/>
                </a:lnTo>
                <a:lnTo>
                  <a:pt x="18287" y="3162300"/>
                </a:lnTo>
                <a:close/>
              </a:path>
              <a:path w="4988560" h="4269105">
                <a:moveTo>
                  <a:pt x="18287" y="3086100"/>
                </a:moveTo>
                <a:lnTo>
                  <a:pt x="11572" y="3084742"/>
                </a:lnTo>
                <a:lnTo>
                  <a:pt x="5714" y="3080956"/>
                </a:lnTo>
                <a:lnTo>
                  <a:pt x="1571" y="3075170"/>
                </a:lnTo>
                <a:lnTo>
                  <a:pt x="0" y="3067812"/>
                </a:lnTo>
                <a:lnTo>
                  <a:pt x="1571" y="3060216"/>
                </a:lnTo>
                <a:lnTo>
                  <a:pt x="5714" y="3053905"/>
                </a:lnTo>
                <a:lnTo>
                  <a:pt x="11572" y="3049595"/>
                </a:lnTo>
                <a:lnTo>
                  <a:pt x="18287" y="3048000"/>
                </a:lnTo>
                <a:lnTo>
                  <a:pt x="25884" y="3049595"/>
                </a:lnTo>
                <a:lnTo>
                  <a:pt x="32194" y="3053905"/>
                </a:lnTo>
                <a:lnTo>
                  <a:pt x="36504" y="3060216"/>
                </a:lnTo>
                <a:lnTo>
                  <a:pt x="38100" y="3067812"/>
                </a:lnTo>
                <a:lnTo>
                  <a:pt x="36504" y="3075170"/>
                </a:lnTo>
                <a:lnTo>
                  <a:pt x="32194" y="3080956"/>
                </a:lnTo>
                <a:lnTo>
                  <a:pt x="25884" y="3084742"/>
                </a:lnTo>
                <a:lnTo>
                  <a:pt x="18287" y="3086100"/>
                </a:lnTo>
                <a:close/>
              </a:path>
              <a:path w="4988560" h="4269105">
                <a:moveTo>
                  <a:pt x="18287" y="3009900"/>
                </a:moveTo>
                <a:lnTo>
                  <a:pt x="11572" y="3008542"/>
                </a:lnTo>
                <a:lnTo>
                  <a:pt x="5714" y="3004756"/>
                </a:lnTo>
                <a:lnTo>
                  <a:pt x="1571" y="2998970"/>
                </a:lnTo>
                <a:lnTo>
                  <a:pt x="0" y="2991612"/>
                </a:lnTo>
                <a:lnTo>
                  <a:pt x="1571" y="2984016"/>
                </a:lnTo>
                <a:lnTo>
                  <a:pt x="5714" y="2977705"/>
                </a:lnTo>
                <a:lnTo>
                  <a:pt x="11572" y="2973395"/>
                </a:lnTo>
                <a:lnTo>
                  <a:pt x="18287" y="2971800"/>
                </a:lnTo>
                <a:lnTo>
                  <a:pt x="25884" y="2973395"/>
                </a:lnTo>
                <a:lnTo>
                  <a:pt x="32194" y="2977705"/>
                </a:lnTo>
                <a:lnTo>
                  <a:pt x="36504" y="2984016"/>
                </a:lnTo>
                <a:lnTo>
                  <a:pt x="38100" y="2991612"/>
                </a:lnTo>
                <a:lnTo>
                  <a:pt x="36504" y="2998970"/>
                </a:lnTo>
                <a:lnTo>
                  <a:pt x="32194" y="3004756"/>
                </a:lnTo>
                <a:lnTo>
                  <a:pt x="25884" y="3008542"/>
                </a:lnTo>
                <a:lnTo>
                  <a:pt x="18287" y="3009900"/>
                </a:lnTo>
                <a:close/>
              </a:path>
              <a:path w="4988560" h="4269105">
                <a:moveTo>
                  <a:pt x="18287" y="2933700"/>
                </a:moveTo>
                <a:lnTo>
                  <a:pt x="11572" y="2932342"/>
                </a:lnTo>
                <a:lnTo>
                  <a:pt x="5714" y="2928556"/>
                </a:lnTo>
                <a:lnTo>
                  <a:pt x="1571" y="2922770"/>
                </a:lnTo>
                <a:lnTo>
                  <a:pt x="0" y="2915412"/>
                </a:lnTo>
                <a:lnTo>
                  <a:pt x="1571" y="2907816"/>
                </a:lnTo>
                <a:lnTo>
                  <a:pt x="5714" y="2901505"/>
                </a:lnTo>
                <a:lnTo>
                  <a:pt x="11572" y="2897195"/>
                </a:lnTo>
                <a:lnTo>
                  <a:pt x="18287" y="2895600"/>
                </a:lnTo>
                <a:lnTo>
                  <a:pt x="25884" y="2897195"/>
                </a:lnTo>
                <a:lnTo>
                  <a:pt x="32194" y="2901505"/>
                </a:lnTo>
                <a:lnTo>
                  <a:pt x="36504" y="2907816"/>
                </a:lnTo>
                <a:lnTo>
                  <a:pt x="38100" y="2915412"/>
                </a:lnTo>
                <a:lnTo>
                  <a:pt x="36504" y="2922770"/>
                </a:lnTo>
                <a:lnTo>
                  <a:pt x="32194" y="2928556"/>
                </a:lnTo>
                <a:lnTo>
                  <a:pt x="25884" y="2932342"/>
                </a:lnTo>
                <a:lnTo>
                  <a:pt x="18287" y="2933700"/>
                </a:lnTo>
                <a:close/>
              </a:path>
              <a:path w="4988560" h="4269105">
                <a:moveTo>
                  <a:pt x="18287" y="2857500"/>
                </a:moveTo>
                <a:lnTo>
                  <a:pt x="11572" y="2856142"/>
                </a:lnTo>
                <a:lnTo>
                  <a:pt x="5714" y="2852356"/>
                </a:lnTo>
                <a:lnTo>
                  <a:pt x="1571" y="2846570"/>
                </a:lnTo>
                <a:lnTo>
                  <a:pt x="0" y="2839212"/>
                </a:lnTo>
                <a:lnTo>
                  <a:pt x="1571" y="2831616"/>
                </a:lnTo>
                <a:lnTo>
                  <a:pt x="5714" y="2825305"/>
                </a:lnTo>
                <a:lnTo>
                  <a:pt x="11572" y="2820995"/>
                </a:lnTo>
                <a:lnTo>
                  <a:pt x="18287" y="2819400"/>
                </a:lnTo>
                <a:lnTo>
                  <a:pt x="25884" y="2820995"/>
                </a:lnTo>
                <a:lnTo>
                  <a:pt x="32194" y="2825305"/>
                </a:lnTo>
                <a:lnTo>
                  <a:pt x="36504" y="2831616"/>
                </a:lnTo>
                <a:lnTo>
                  <a:pt x="38100" y="2839212"/>
                </a:lnTo>
                <a:lnTo>
                  <a:pt x="36504" y="2846570"/>
                </a:lnTo>
                <a:lnTo>
                  <a:pt x="32194" y="2852356"/>
                </a:lnTo>
                <a:lnTo>
                  <a:pt x="25884" y="2856142"/>
                </a:lnTo>
                <a:lnTo>
                  <a:pt x="18287" y="2857500"/>
                </a:lnTo>
                <a:close/>
              </a:path>
              <a:path w="4988560" h="4269105">
                <a:moveTo>
                  <a:pt x="18287" y="2781300"/>
                </a:moveTo>
                <a:lnTo>
                  <a:pt x="11572" y="2779942"/>
                </a:lnTo>
                <a:lnTo>
                  <a:pt x="5714" y="2776156"/>
                </a:lnTo>
                <a:lnTo>
                  <a:pt x="1571" y="2770370"/>
                </a:lnTo>
                <a:lnTo>
                  <a:pt x="0" y="2763012"/>
                </a:lnTo>
                <a:lnTo>
                  <a:pt x="1571" y="2755416"/>
                </a:lnTo>
                <a:lnTo>
                  <a:pt x="5714" y="2749105"/>
                </a:lnTo>
                <a:lnTo>
                  <a:pt x="11572" y="2744795"/>
                </a:lnTo>
                <a:lnTo>
                  <a:pt x="18287" y="2743200"/>
                </a:lnTo>
                <a:lnTo>
                  <a:pt x="25884" y="2744795"/>
                </a:lnTo>
                <a:lnTo>
                  <a:pt x="32194" y="2749105"/>
                </a:lnTo>
                <a:lnTo>
                  <a:pt x="36504" y="2755416"/>
                </a:lnTo>
                <a:lnTo>
                  <a:pt x="38100" y="2763012"/>
                </a:lnTo>
                <a:lnTo>
                  <a:pt x="36504" y="2770370"/>
                </a:lnTo>
                <a:lnTo>
                  <a:pt x="32194" y="2776156"/>
                </a:lnTo>
                <a:lnTo>
                  <a:pt x="25884" y="2779942"/>
                </a:lnTo>
                <a:lnTo>
                  <a:pt x="18287" y="2781300"/>
                </a:lnTo>
                <a:close/>
              </a:path>
              <a:path w="4988560" h="4269105">
                <a:moveTo>
                  <a:pt x="18287" y="2705100"/>
                </a:moveTo>
                <a:lnTo>
                  <a:pt x="11572" y="2703742"/>
                </a:lnTo>
                <a:lnTo>
                  <a:pt x="5714" y="2699956"/>
                </a:lnTo>
                <a:lnTo>
                  <a:pt x="1571" y="2694170"/>
                </a:lnTo>
                <a:lnTo>
                  <a:pt x="0" y="2686812"/>
                </a:lnTo>
                <a:lnTo>
                  <a:pt x="1571" y="2679216"/>
                </a:lnTo>
                <a:lnTo>
                  <a:pt x="5714" y="2672905"/>
                </a:lnTo>
                <a:lnTo>
                  <a:pt x="11572" y="2668595"/>
                </a:lnTo>
                <a:lnTo>
                  <a:pt x="18287" y="2667000"/>
                </a:lnTo>
                <a:lnTo>
                  <a:pt x="25884" y="2668595"/>
                </a:lnTo>
                <a:lnTo>
                  <a:pt x="32194" y="2672905"/>
                </a:lnTo>
                <a:lnTo>
                  <a:pt x="36504" y="2679216"/>
                </a:lnTo>
                <a:lnTo>
                  <a:pt x="38100" y="2686812"/>
                </a:lnTo>
                <a:lnTo>
                  <a:pt x="36504" y="2694170"/>
                </a:lnTo>
                <a:lnTo>
                  <a:pt x="32194" y="2699956"/>
                </a:lnTo>
                <a:lnTo>
                  <a:pt x="25884" y="2703742"/>
                </a:lnTo>
                <a:lnTo>
                  <a:pt x="18287" y="2705100"/>
                </a:lnTo>
                <a:close/>
              </a:path>
              <a:path w="4988560" h="4269105">
                <a:moveTo>
                  <a:pt x="18287" y="2628900"/>
                </a:moveTo>
                <a:lnTo>
                  <a:pt x="11572" y="2627542"/>
                </a:lnTo>
                <a:lnTo>
                  <a:pt x="5714" y="2623756"/>
                </a:lnTo>
                <a:lnTo>
                  <a:pt x="1571" y="2617970"/>
                </a:lnTo>
                <a:lnTo>
                  <a:pt x="0" y="2610612"/>
                </a:lnTo>
                <a:lnTo>
                  <a:pt x="1571" y="2603016"/>
                </a:lnTo>
                <a:lnTo>
                  <a:pt x="5714" y="2596705"/>
                </a:lnTo>
                <a:lnTo>
                  <a:pt x="11572" y="2592395"/>
                </a:lnTo>
                <a:lnTo>
                  <a:pt x="18287" y="2590800"/>
                </a:lnTo>
                <a:lnTo>
                  <a:pt x="25884" y="2592395"/>
                </a:lnTo>
                <a:lnTo>
                  <a:pt x="32194" y="2596705"/>
                </a:lnTo>
                <a:lnTo>
                  <a:pt x="36504" y="2603016"/>
                </a:lnTo>
                <a:lnTo>
                  <a:pt x="38100" y="2610612"/>
                </a:lnTo>
                <a:lnTo>
                  <a:pt x="36504" y="2617970"/>
                </a:lnTo>
                <a:lnTo>
                  <a:pt x="32194" y="2623756"/>
                </a:lnTo>
                <a:lnTo>
                  <a:pt x="25884" y="2627542"/>
                </a:lnTo>
                <a:lnTo>
                  <a:pt x="18287" y="2628900"/>
                </a:lnTo>
                <a:close/>
              </a:path>
              <a:path w="4988560" h="4269105">
                <a:moveTo>
                  <a:pt x="18287" y="2552700"/>
                </a:moveTo>
                <a:lnTo>
                  <a:pt x="11572" y="2551342"/>
                </a:lnTo>
                <a:lnTo>
                  <a:pt x="5714" y="2547556"/>
                </a:lnTo>
                <a:lnTo>
                  <a:pt x="1571" y="2541770"/>
                </a:lnTo>
                <a:lnTo>
                  <a:pt x="0" y="2534412"/>
                </a:lnTo>
                <a:lnTo>
                  <a:pt x="1571" y="2526816"/>
                </a:lnTo>
                <a:lnTo>
                  <a:pt x="5714" y="2520505"/>
                </a:lnTo>
                <a:lnTo>
                  <a:pt x="11572" y="2516195"/>
                </a:lnTo>
                <a:lnTo>
                  <a:pt x="18287" y="2514600"/>
                </a:lnTo>
                <a:lnTo>
                  <a:pt x="25884" y="2516195"/>
                </a:lnTo>
                <a:lnTo>
                  <a:pt x="32194" y="2520505"/>
                </a:lnTo>
                <a:lnTo>
                  <a:pt x="36504" y="2526816"/>
                </a:lnTo>
                <a:lnTo>
                  <a:pt x="38100" y="2534412"/>
                </a:lnTo>
                <a:lnTo>
                  <a:pt x="36504" y="2541770"/>
                </a:lnTo>
                <a:lnTo>
                  <a:pt x="32194" y="2547556"/>
                </a:lnTo>
                <a:lnTo>
                  <a:pt x="25884" y="2551342"/>
                </a:lnTo>
                <a:lnTo>
                  <a:pt x="18287" y="2552700"/>
                </a:lnTo>
                <a:close/>
              </a:path>
              <a:path w="4988560" h="4269105">
                <a:moveTo>
                  <a:pt x="18287" y="2476500"/>
                </a:moveTo>
                <a:lnTo>
                  <a:pt x="11572" y="2475142"/>
                </a:lnTo>
                <a:lnTo>
                  <a:pt x="5714" y="2471356"/>
                </a:lnTo>
                <a:lnTo>
                  <a:pt x="1571" y="2465570"/>
                </a:lnTo>
                <a:lnTo>
                  <a:pt x="0" y="2458212"/>
                </a:lnTo>
                <a:lnTo>
                  <a:pt x="1571" y="2450616"/>
                </a:lnTo>
                <a:lnTo>
                  <a:pt x="5714" y="2444305"/>
                </a:lnTo>
                <a:lnTo>
                  <a:pt x="11572" y="2439995"/>
                </a:lnTo>
                <a:lnTo>
                  <a:pt x="18287" y="2438400"/>
                </a:lnTo>
                <a:lnTo>
                  <a:pt x="25884" y="2439995"/>
                </a:lnTo>
                <a:lnTo>
                  <a:pt x="32194" y="2444305"/>
                </a:lnTo>
                <a:lnTo>
                  <a:pt x="36504" y="2450616"/>
                </a:lnTo>
                <a:lnTo>
                  <a:pt x="38100" y="2458212"/>
                </a:lnTo>
                <a:lnTo>
                  <a:pt x="36504" y="2465570"/>
                </a:lnTo>
                <a:lnTo>
                  <a:pt x="32194" y="2471356"/>
                </a:lnTo>
                <a:lnTo>
                  <a:pt x="25884" y="2475142"/>
                </a:lnTo>
                <a:lnTo>
                  <a:pt x="18287" y="2476500"/>
                </a:lnTo>
                <a:close/>
              </a:path>
              <a:path w="4988560" h="4269105">
                <a:moveTo>
                  <a:pt x="18287" y="2400300"/>
                </a:moveTo>
                <a:lnTo>
                  <a:pt x="11572" y="2398942"/>
                </a:lnTo>
                <a:lnTo>
                  <a:pt x="5714" y="2395156"/>
                </a:lnTo>
                <a:lnTo>
                  <a:pt x="1571" y="2389370"/>
                </a:lnTo>
                <a:lnTo>
                  <a:pt x="0" y="2382012"/>
                </a:lnTo>
                <a:lnTo>
                  <a:pt x="1571" y="2374416"/>
                </a:lnTo>
                <a:lnTo>
                  <a:pt x="5714" y="2368105"/>
                </a:lnTo>
                <a:lnTo>
                  <a:pt x="11572" y="2363795"/>
                </a:lnTo>
                <a:lnTo>
                  <a:pt x="18287" y="2362200"/>
                </a:lnTo>
                <a:lnTo>
                  <a:pt x="25884" y="2363795"/>
                </a:lnTo>
                <a:lnTo>
                  <a:pt x="32194" y="2368105"/>
                </a:lnTo>
                <a:lnTo>
                  <a:pt x="36504" y="2374416"/>
                </a:lnTo>
                <a:lnTo>
                  <a:pt x="38100" y="2382012"/>
                </a:lnTo>
                <a:lnTo>
                  <a:pt x="36504" y="2389370"/>
                </a:lnTo>
                <a:lnTo>
                  <a:pt x="32194" y="2395156"/>
                </a:lnTo>
                <a:lnTo>
                  <a:pt x="25884" y="2398942"/>
                </a:lnTo>
                <a:lnTo>
                  <a:pt x="18287" y="2400300"/>
                </a:lnTo>
                <a:close/>
              </a:path>
              <a:path w="4988560" h="4269105">
                <a:moveTo>
                  <a:pt x="18287" y="2324100"/>
                </a:moveTo>
                <a:lnTo>
                  <a:pt x="11572" y="2322742"/>
                </a:lnTo>
                <a:lnTo>
                  <a:pt x="5714" y="2318956"/>
                </a:lnTo>
                <a:lnTo>
                  <a:pt x="1571" y="2313170"/>
                </a:lnTo>
                <a:lnTo>
                  <a:pt x="0" y="2305812"/>
                </a:lnTo>
                <a:lnTo>
                  <a:pt x="1571" y="2298216"/>
                </a:lnTo>
                <a:lnTo>
                  <a:pt x="5714" y="2291905"/>
                </a:lnTo>
                <a:lnTo>
                  <a:pt x="11572" y="2287595"/>
                </a:lnTo>
                <a:lnTo>
                  <a:pt x="18287" y="2286000"/>
                </a:lnTo>
                <a:lnTo>
                  <a:pt x="25884" y="2287595"/>
                </a:lnTo>
                <a:lnTo>
                  <a:pt x="32194" y="2291905"/>
                </a:lnTo>
                <a:lnTo>
                  <a:pt x="36504" y="2298216"/>
                </a:lnTo>
                <a:lnTo>
                  <a:pt x="38100" y="2305812"/>
                </a:lnTo>
                <a:lnTo>
                  <a:pt x="36504" y="2313170"/>
                </a:lnTo>
                <a:lnTo>
                  <a:pt x="32194" y="2318956"/>
                </a:lnTo>
                <a:lnTo>
                  <a:pt x="25884" y="2322742"/>
                </a:lnTo>
                <a:lnTo>
                  <a:pt x="18287" y="2324100"/>
                </a:lnTo>
                <a:close/>
              </a:path>
              <a:path w="4988560" h="4269105">
                <a:moveTo>
                  <a:pt x="18287" y="2247900"/>
                </a:moveTo>
                <a:lnTo>
                  <a:pt x="11572" y="2246542"/>
                </a:lnTo>
                <a:lnTo>
                  <a:pt x="5714" y="2242756"/>
                </a:lnTo>
                <a:lnTo>
                  <a:pt x="1571" y="2236970"/>
                </a:lnTo>
                <a:lnTo>
                  <a:pt x="0" y="2229612"/>
                </a:lnTo>
                <a:lnTo>
                  <a:pt x="1571" y="2222016"/>
                </a:lnTo>
                <a:lnTo>
                  <a:pt x="5714" y="2215705"/>
                </a:lnTo>
                <a:lnTo>
                  <a:pt x="11572" y="2211395"/>
                </a:lnTo>
                <a:lnTo>
                  <a:pt x="18287" y="2209800"/>
                </a:lnTo>
                <a:lnTo>
                  <a:pt x="25884" y="2211395"/>
                </a:lnTo>
                <a:lnTo>
                  <a:pt x="32194" y="2215705"/>
                </a:lnTo>
                <a:lnTo>
                  <a:pt x="36504" y="2222016"/>
                </a:lnTo>
                <a:lnTo>
                  <a:pt x="38100" y="2229612"/>
                </a:lnTo>
                <a:lnTo>
                  <a:pt x="36504" y="2236970"/>
                </a:lnTo>
                <a:lnTo>
                  <a:pt x="32194" y="2242756"/>
                </a:lnTo>
                <a:lnTo>
                  <a:pt x="25884" y="2246542"/>
                </a:lnTo>
                <a:lnTo>
                  <a:pt x="18287" y="2247900"/>
                </a:lnTo>
                <a:close/>
              </a:path>
              <a:path w="4988560" h="4269105">
                <a:moveTo>
                  <a:pt x="18287" y="2171700"/>
                </a:moveTo>
                <a:lnTo>
                  <a:pt x="11572" y="2170342"/>
                </a:lnTo>
                <a:lnTo>
                  <a:pt x="5714" y="2166556"/>
                </a:lnTo>
                <a:lnTo>
                  <a:pt x="1571" y="2160770"/>
                </a:lnTo>
                <a:lnTo>
                  <a:pt x="0" y="2153412"/>
                </a:lnTo>
                <a:lnTo>
                  <a:pt x="1571" y="2145816"/>
                </a:lnTo>
                <a:lnTo>
                  <a:pt x="5714" y="2139505"/>
                </a:lnTo>
                <a:lnTo>
                  <a:pt x="11572" y="2135195"/>
                </a:lnTo>
                <a:lnTo>
                  <a:pt x="18287" y="2133600"/>
                </a:lnTo>
                <a:lnTo>
                  <a:pt x="25884" y="2135195"/>
                </a:lnTo>
                <a:lnTo>
                  <a:pt x="32194" y="2139505"/>
                </a:lnTo>
                <a:lnTo>
                  <a:pt x="36504" y="2145816"/>
                </a:lnTo>
                <a:lnTo>
                  <a:pt x="38100" y="2153412"/>
                </a:lnTo>
                <a:lnTo>
                  <a:pt x="36504" y="2160770"/>
                </a:lnTo>
                <a:lnTo>
                  <a:pt x="32194" y="2166556"/>
                </a:lnTo>
                <a:lnTo>
                  <a:pt x="25884" y="2170342"/>
                </a:lnTo>
                <a:lnTo>
                  <a:pt x="18287" y="2171700"/>
                </a:lnTo>
                <a:close/>
              </a:path>
              <a:path w="4988560" h="4269105">
                <a:moveTo>
                  <a:pt x="18287" y="2095500"/>
                </a:moveTo>
                <a:lnTo>
                  <a:pt x="11572" y="2094142"/>
                </a:lnTo>
                <a:lnTo>
                  <a:pt x="5714" y="2090356"/>
                </a:lnTo>
                <a:lnTo>
                  <a:pt x="1571" y="2084570"/>
                </a:lnTo>
                <a:lnTo>
                  <a:pt x="0" y="2077212"/>
                </a:lnTo>
                <a:lnTo>
                  <a:pt x="1571" y="2069616"/>
                </a:lnTo>
                <a:lnTo>
                  <a:pt x="5714" y="2063305"/>
                </a:lnTo>
                <a:lnTo>
                  <a:pt x="11572" y="2058995"/>
                </a:lnTo>
                <a:lnTo>
                  <a:pt x="18287" y="2057400"/>
                </a:lnTo>
                <a:lnTo>
                  <a:pt x="25884" y="2058995"/>
                </a:lnTo>
                <a:lnTo>
                  <a:pt x="32194" y="2063305"/>
                </a:lnTo>
                <a:lnTo>
                  <a:pt x="36504" y="2069616"/>
                </a:lnTo>
                <a:lnTo>
                  <a:pt x="38100" y="2077212"/>
                </a:lnTo>
                <a:lnTo>
                  <a:pt x="36504" y="2084570"/>
                </a:lnTo>
                <a:lnTo>
                  <a:pt x="32194" y="2090356"/>
                </a:lnTo>
                <a:lnTo>
                  <a:pt x="25884" y="2094142"/>
                </a:lnTo>
                <a:lnTo>
                  <a:pt x="18287" y="2095500"/>
                </a:lnTo>
                <a:close/>
              </a:path>
              <a:path w="4988560" h="4269105">
                <a:moveTo>
                  <a:pt x="18287" y="2019300"/>
                </a:moveTo>
                <a:lnTo>
                  <a:pt x="11572" y="2017942"/>
                </a:lnTo>
                <a:lnTo>
                  <a:pt x="5714" y="2014156"/>
                </a:lnTo>
                <a:lnTo>
                  <a:pt x="1571" y="2008370"/>
                </a:lnTo>
                <a:lnTo>
                  <a:pt x="0" y="2001012"/>
                </a:lnTo>
                <a:lnTo>
                  <a:pt x="1571" y="1993416"/>
                </a:lnTo>
                <a:lnTo>
                  <a:pt x="5714" y="1987105"/>
                </a:lnTo>
                <a:lnTo>
                  <a:pt x="11572" y="1982795"/>
                </a:lnTo>
                <a:lnTo>
                  <a:pt x="18287" y="1981200"/>
                </a:lnTo>
                <a:lnTo>
                  <a:pt x="25884" y="1982795"/>
                </a:lnTo>
                <a:lnTo>
                  <a:pt x="32194" y="1987105"/>
                </a:lnTo>
                <a:lnTo>
                  <a:pt x="36504" y="1993416"/>
                </a:lnTo>
                <a:lnTo>
                  <a:pt x="38100" y="2001012"/>
                </a:lnTo>
                <a:lnTo>
                  <a:pt x="36504" y="2008370"/>
                </a:lnTo>
                <a:lnTo>
                  <a:pt x="32194" y="2014156"/>
                </a:lnTo>
                <a:lnTo>
                  <a:pt x="25884" y="2017942"/>
                </a:lnTo>
                <a:lnTo>
                  <a:pt x="18287" y="2019300"/>
                </a:lnTo>
                <a:close/>
              </a:path>
              <a:path w="4988560" h="4269105">
                <a:moveTo>
                  <a:pt x="18287" y="1943100"/>
                </a:moveTo>
                <a:lnTo>
                  <a:pt x="11572" y="1941528"/>
                </a:lnTo>
                <a:lnTo>
                  <a:pt x="5714" y="1937385"/>
                </a:lnTo>
                <a:lnTo>
                  <a:pt x="1571" y="1931527"/>
                </a:lnTo>
                <a:lnTo>
                  <a:pt x="0" y="1924812"/>
                </a:lnTo>
                <a:lnTo>
                  <a:pt x="1571" y="1917216"/>
                </a:lnTo>
                <a:lnTo>
                  <a:pt x="5714" y="1910905"/>
                </a:lnTo>
                <a:lnTo>
                  <a:pt x="11572" y="1906595"/>
                </a:lnTo>
                <a:lnTo>
                  <a:pt x="18287" y="1905000"/>
                </a:lnTo>
                <a:lnTo>
                  <a:pt x="25884" y="1906595"/>
                </a:lnTo>
                <a:lnTo>
                  <a:pt x="32194" y="1910905"/>
                </a:lnTo>
                <a:lnTo>
                  <a:pt x="36504" y="1917216"/>
                </a:lnTo>
                <a:lnTo>
                  <a:pt x="38100" y="1924812"/>
                </a:lnTo>
                <a:lnTo>
                  <a:pt x="36504" y="1931527"/>
                </a:lnTo>
                <a:lnTo>
                  <a:pt x="32194" y="1937385"/>
                </a:lnTo>
                <a:lnTo>
                  <a:pt x="25884" y="1941528"/>
                </a:lnTo>
                <a:lnTo>
                  <a:pt x="18287" y="1943100"/>
                </a:lnTo>
                <a:close/>
              </a:path>
              <a:path w="4988560" h="4269105">
                <a:moveTo>
                  <a:pt x="18287" y="1866900"/>
                </a:moveTo>
                <a:lnTo>
                  <a:pt x="11572" y="1865328"/>
                </a:lnTo>
                <a:lnTo>
                  <a:pt x="5714" y="1861185"/>
                </a:lnTo>
                <a:lnTo>
                  <a:pt x="1571" y="1855327"/>
                </a:lnTo>
                <a:lnTo>
                  <a:pt x="0" y="1848612"/>
                </a:lnTo>
                <a:lnTo>
                  <a:pt x="1571" y="1841016"/>
                </a:lnTo>
                <a:lnTo>
                  <a:pt x="5714" y="1834705"/>
                </a:lnTo>
                <a:lnTo>
                  <a:pt x="11572" y="1830395"/>
                </a:lnTo>
                <a:lnTo>
                  <a:pt x="18287" y="1828800"/>
                </a:lnTo>
                <a:lnTo>
                  <a:pt x="25884" y="1830395"/>
                </a:lnTo>
                <a:lnTo>
                  <a:pt x="32194" y="1834705"/>
                </a:lnTo>
                <a:lnTo>
                  <a:pt x="36504" y="1841016"/>
                </a:lnTo>
                <a:lnTo>
                  <a:pt x="38100" y="1848612"/>
                </a:lnTo>
                <a:lnTo>
                  <a:pt x="36504" y="1855327"/>
                </a:lnTo>
                <a:lnTo>
                  <a:pt x="32194" y="1861185"/>
                </a:lnTo>
                <a:lnTo>
                  <a:pt x="25884" y="1865328"/>
                </a:lnTo>
                <a:lnTo>
                  <a:pt x="18287" y="1866900"/>
                </a:lnTo>
                <a:close/>
              </a:path>
              <a:path w="4988560" h="4269105">
                <a:moveTo>
                  <a:pt x="18287" y="1790700"/>
                </a:moveTo>
                <a:lnTo>
                  <a:pt x="11572" y="1789128"/>
                </a:lnTo>
                <a:lnTo>
                  <a:pt x="5714" y="1784985"/>
                </a:lnTo>
                <a:lnTo>
                  <a:pt x="1571" y="1779127"/>
                </a:lnTo>
                <a:lnTo>
                  <a:pt x="0" y="1772412"/>
                </a:lnTo>
                <a:lnTo>
                  <a:pt x="1571" y="1764816"/>
                </a:lnTo>
                <a:lnTo>
                  <a:pt x="5714" y="1758505"/>
                </a:lnTo>
                <a:lnTo>
                  <a:pt x="11572" y="1754195"/>
                </a:lnTo>
                <a:lnTo>
                  <a:pt x="18287" y="1752600"/>
                </a:lnTo>
                <a:lnTo>
                  <a:pt x="25884" y="1754195"/>
                </a:lnTo>
                <a:lnTo>
                  <a:pt x="32194" y="1758505"/>
                </a:lnTo>
                <a:lnTo>
                  <a:pt x="36504" y="1764816"/>
                </a:lnTo>
                <a:lnTo>
                  <a:pt x="38100" y="1772412"/>
                </a:lnTo>
                <a:lnTo>
                  <a:pt x="36504" y="1779127"/>
                </a:lnTo>
                <a:lnTo>
                  <a:pt x="32194" y="1784985"/>
                </a:lnTo>
                <a:lnTo>
                  <a:pt x="25884" y="1789128"/>
                </a:lnTo>
                <a:lnTo>
                  <a:pt x="18287" y="1790700"/>
                </a:lnTo>
                <a:close/>
              </a:path>
              <a:path w="4988560" h="4269105">
                <a:moveTo>
                  <a:pt x="18287" y="1714500"/>
                </a:moveTo>
                <a:lnTo>
                  <a:pt x="11572" y="1712928"/>
                </a:lnTo>
                <a:lnTo>
                  <a:pt x="5714" y="1708785"/>
                </a:lnTo>
                <a:lnTo>
                  <a:pt x="1571" y="1702927"/>
                </a:lnTo>
                <a:lnTo>
                  <a:pt x="0" y="1696212"/>
                </a:lnTo>
                <a:lnTo>
                  <a:pt x="0" y="1694688"/>
                </a:lnTo>
                <a:lnTo>
                  <a:pt x="1571" y="1687973"/>
                </a:lnTo>
                <a:lnTo>
                  <a:pt x="5714" y="1682115"/>
                </a:lnTo>
                <a:lnTo>
                  <a:pt x="11572" y="1677971"/>
                </a:lnTo>
                <a:lnTo>
                  <a:pt x="18287" y="1676400"/>
                </a:lnTo>
                <a:lnTo>
                  <a:pt x="25884" y="1677971"/>
                </a:lnTo>
                <a:lnTo>
                  <a:pt x="32194" y="1682115"/>
                </a:lnTo>
                <a:lnTo>
                  <a:pt x="36504" y="1687973"/>
                </a:lnTo>
                <a:lnTo>
                  <a:pt x="38100" y="1694688"/>
                </a:lnTo>
                <a:lnTo>
                  <a:pt x="38100" y="1696212"/>
                </a:lnTo>
                <a:lnTo>
                  <a:pt x="36504" y="1702927"/>
                </a:lnTo>
                <a:lnTo>
                  <a:pt x="32194" y="1708785"/>
                </a:lnTo>
                <a:lnTo>
                  <a:pt x="25884" y="1712928"/>
                </a:lnTo>
                <a:lnTo>
                  <a:pt x="18287" y="1714500"/>
                </a:lnTo>
                <a:close/>
              </a:path>
              <a:path w="4988560" h="4269105">
                <a:moveTo>
                  <a:pt x="18287" y="1638300"/>
                </a:moveTo>
                <a:lnTo>
                  <a:pt x="11572" y="1636704"/>
                </a:lnTo>
                <a:lnTo>
                  <a:pt x="5714" y="1632394"/>
                </a:lnTo>
                <a:lnTo>
                  <a:pt x="1571" y="1626084"/>
                </a:lnTo>
                <a:lnTo>
                  <a:pt x="0" y="1618488"/>
                </a:lnTo>
                <a:lnTo>
                  <a:pt x="1571" y="1611773"/>
                </a:lnTo>
                <a:lnTo>
                  <a:pt x="5714" y="1605915"/>
                </a:lnTo>
                <a:lnTo>
                  <a:pt x="11572" y="1601771"/>
                </a:lnTo>
                <a:lnTo>
                  <a:pt x="18287" y="1600200"/>
                </a:lnTo>
                <a:lnTo>
                  <a:pt x="25884" y="1601771"/>
                </a:lnTo>
                <a:lnTo>
                  <a:pt x="32194" y="1605915"/>
                </a:lnTo>
                <a:lnTo>
                  <a:pt x="36504" y="1611773"/>
                </a:lnTo>
                <a:lnTo>
                  <a:pt x="38100" y="1618488"/>
                </a:lnTo>
                <a:lnTo>
                  <a:pt x="36504" y="1626084"/>
                </a:lnTo>
                <a:lnTo>
                  <a:pt x="32194" y="1632394"/>
                </a:lnTo>
                <a:lnTo>
                  <a:pt x="25884" y="1636704"/>
                </a:lnTo>
                <a:lnTo>
                  <a:pt x="18287" y="1638300"/>
                </a:lnTo>
                <a:close/>
              </a:path>
              <a:path w="4988560" h="4269105">
                <a:moveTo>
                  <a:pt x="18287" y="1562100"/>
                </a:moveTo>
                <a:lnTo>
                  <a:pt x="11572" y="1560504"/>
                </a:lnTo>
                <a:lnTo>
                  <a:pt x="5714" y="1556194"/>
                </a:lnTo>
                <a:lnTo>
                  <a:pt x="1571" y="1549884"/>
                </a:lnTo>
                <a:lnTo>
                  <a:pt x="0" y="1542288"/>
                </a:lnTo>
                <a:lnTo>
                  <a:pt x="1571" y="1535573"/>
                </a:lnTo>
                <a:lnTo>
                  <a:pt x="5714" y="1529715"/>
                </a:lnTo>
                <a:lnTo>
                  <a:pt x="11572" y="1525571"/>
                </a:lnTo>
                <a:lnTo>
                  <a:pt x="18287" y="1524000"/>
                </a:lnTo>
                <a:lnTo>
                  <a:pt x="25884" y="1525571"/>
                </a:lnTo>
                <a:lnTo>
                  <a:pt x="32194" y="1529715"/>
                </a:lnTo>
                <a:lnTo>
                  <a:pt x="36504" y="1535573"/>
                </a:lnTo>
                <a:lnTo>
                  <a:pt x="38100" y="1542288"/>
                </a:lnTo>
                <a:lnTo>
                  <a:pt x="36504" y="1549884"/>
                </a:lnTo>
                <a:lnTo>
                  <a:pt x="32194" y="1556194"/>
                </a:lnTo>
                <a:lnTo>
                  <a:pt x="25884" y="1560504"/>
                </a:lnTo>
                <a:lnTo>
                  <a:pt x="18287" y="1562100"/>
                </a:lnTo>
                <a:close/>
              </a:path>
              <a:path w="4988560" h="4269105">
                <a:moveTo>
                  <a:pt x="18287" y="1485900"/>
                </a:moveTo>
                <a:lnTo>
                  <a:pt x="11572" y="1484304"/>
                </a:lnTo>
                <a:lnTo>
                  <a:pt x="5714" y="1479994"/>
                </a:lnTo>
                <a:lnTo>
                  <a:pt x="1571" y="1473684"/>
                </a:lnTo>
                <a:lnTo>
                  <a:pt x="0" y="1466088"/>
                </a:lnTo>
                <a:lnTo>
                  <a:pt x="1571" y="1459373"/>
                </a:lnTo>
                <a:lnTo>
                  <a:pt x="5714" y="1453515"/>
                </a:lnTo>
                <a:lnTo>
                  <a:pt x="11572" y="1449371"/>
                </a:lnTo>
                <a:lnTo>
                  <a:pt x="18287" y="1447800"/>
                </a:lnTo>
                <a:lnTo>
                  <a:pt x="25884" y="1449371"/>
                </a:lnTo>
                <a:lnTo>
                  <a:pt x="32194" y="1453515"/>
                </a:lnTo>
                <a:lnTo>
                  <a:pt x="36504" y="1459373"/>
                </a:lnTo>
                <a:lnTo>
                  <a:pt x="38100" y="1466088"/>
                </a:lnTo>
                <a:lnTo>
                  <a:pt x="36504" y="1473684"/>
                </a:lnTo>
                <a:lnTo>
                  <a:pt x="32194" y="1479994"/>
                </a:lnTo>
                <a:lnTo>
                  <a:pt x="25884" y="1484304"/>
                </a:lnTo>
                <a:lnTo>
                  <a:pt x="18287" y="1485900"/>
                </a:lnTo>
                <a:close/>
              </a:path>
              <a:path w="4988560" h="4269105">
                <a:moveTo>
                  <a:pt x="18287" y="1409700"/>
                </a:moveTo>
                <a:lnTo>
                  <a:pt x="11572" y="1408104"/>
                </a:lnTo>
                <a:lnTo>
                  <a:pt x="5714" y="1403794"/>
                </a:lnTo>
                <a:lnTo>
                  <a:pt x="1571" y="1397484"/>
                </a:lnTo>
                <a:lnTo>
                  <a:pt x="0" y="1389888"/>
                </a:lnTo>
                <a:lnTo>
                  <a:pt x="1571" y="1382530"/>
                </a:lnTo>
                <a:lnTo>
                  <a:pt x="5714" y="1376743"/>
                </a:lnTo>
                <a:lnTo>
                  <a:pt x="11572" y="1372957"/>
                </a:lnTo>
                <a:lnTo>
                  <a:pt x="18287" y="1371600"/>
                </a:lnTo>
                <a:lnTo>
                  <a:pt x="25884" y="1372957"/>
                </a:lnTo>
                <a:lnTo>
                  <a:pt x="32194" y="1376743"/>
                </a:lnTo>
                <a:lnTo>
                  <a:pt x="36504" y="1382530"/>
                </a:lnTo>
                <a:lnTo>
                  <a:pt x="38100" y="1389888"/>
                </a:lnTo>
                <a:lnTo>
                  <a:pt x="36504" y="1397484"/>
                </a:lnTo>
                <a:lnTo>
                  <a:pt x="32194" y="1403794"/>
                </a:lnTo>
                <a:lnTo>
                  <a:pt x="25884" y="1408104"/>
                </a:lnTo>
                <a:lnTo>
                  <a:pt x="18287" y="1409700"/>
                </a:lnTo>
                <a:close/>
              </a:path>
              <a:path w="4988560" h="4269105">
                <a:moveTo>
                  <a:pt x="18287" y="1333500"/>
                </a:moveTo>
                <a:lnTo>
                  <a:pt x="11572" y="1331904"/>
                </a:lnTo>
                <a:lnTo>
                  <a:pt x="5714" y="1327594"/>
                </a:lnTo>
                <a:lnTo>
                  <a:pt x="1571" y="1321284"/>
                </a:lnTo>
                <a:lnTo>
                  <a:pt x="0" y="1313688"/>
                </a:lnTo>
                <a:lnTo>
                  <a:pt x="1571" y="1306330"/>
                </a:lnTo>
                <a:lnTo>
                  <a:pt x="5714" y="1300543"/>
                </a:lnTo>
                <a:lnTo>
                  <a:pt x="11572" y="1296757"/>
                </a:lnTo>
                <a:lnTo>
                  <a:pt x="18287" y="1295400"/>
                </a:lnTo>
                <a:lnTo>
                  <a:pt x="25884" y="1296757"/>
                </a:lnTo>
                <a:lnTo>
                  <a:pt x="32194" y="1300543"/>
                </a:lnTo>
                <a:lnTo>
                  <a:pt x="36504" y="1306330"/>
                </a:lnTo>
                <a:lnTo>
                  <a:pt x="38100" y="1313688"/>
                </a:lnTo>
                <a:lnTo>
                  <a:pt x="36504" y="1321284"/>
                </a:lnTo>
                <a:lnTo>
                  <a:pt x="32194" y="1327594"/>
                </a:lnTo>
                <a:lnTo>
                  <a:pt x="25884" y="1331904"/>
                </a:lnTo>
                <a:lnTo>
                  <a:pt x="18287" y="1333500"/>
                </a:lnTo>
                <a:close/>
              </a:path>
              <a:path w="4988560" h="4269105">
                <a:moveTo>
                  <a:pt x="18287" y="1257300"/>
                </a:moveTo>
                <a:lnTo>
                  <a:pt x="11572" y="1255704"/>
                </a:lnTo>
                <a:lnTo>
                  <a:pt x="5714" y="1251394"/>
                </a:lnTo>
                <a:lnTo>
                  <a:pt x="1571" y="1245084"/>
                </a:lnTo>
                <a:lnTo>
                  <a:pt x="0" y="1237488"/>
                </a:lnTo>
                <a:lnTo>
                  <a:pt x="1571" y="1230130"/>
                </a:lnTo>
                <a:lnTo>
                  <a:pt x="5714" y="1224343"/>
                </a:lnTo>
                <a:lnTo>
                  <a:pt x="11572" y="1220557"/>
                </a:lnTo>
                <a:lnTo>
                  <a:pt x="18287" y="1219200"/>
                </a:lnTo>
                <a:lnTo>
                  <a:pt x="25884" y="1220557"/>
                </a:lnTo>
                <a:lnTo>
                  <a:pt x="32194" y="1224343"/>
                </a:lnTo>
                <a:lnTo>
                  <a:pt x="36504" y="1230130"/>
                </a:lnTo>
                <a:lnTo>
                  <a:pt x="38100" y="1237488"/>
                </a:lnTo>
                <a:lnTo>
                  <a:pt x="36504" y="1245084"/>
                </a:lnTo>
                <a:lnTo>
                  <a:pt x="32194" y="1251394"/>
                </a:lnTo>
                <a:lnTo>
                  <a:pt x="25884" y="1255704"/>
                </a:lnTo>
                <a:lnTo>
                  <a:pt x="18287" y="1257300"/>
                </a:lnTo>
                <a:close/>
              </a:path>
              <a:path w="4988560" h="4269105">
                <a:moveTo>
                  <a:pt x="18287" y="1181100"/>
                </a:moveTo>
                <a:lnTo>
                  <a:pt x="11572" y="1179504"/>
                </a:lnTo>
                <a:lnTo>
                  <a:pt x="5714" y="1175194"/>
                </a:lnTo>
                <a:lnTo>
                  <a:pt x="1571" y="1168884"/>
                </a:lnTo>
                <a:lnTo>
                  <a:pt x="0" y="1161288"/>
                </a:lnTo>
                <a:lnTo>
                  <a:pt x="1571" y="1153930"/>
                </a:lnTo>
                <a:lnTo>
                  <a:pt x="5714" y="1148143"/>
                </a:lnTo>
                <a:lnTo>
                  <a:pt x="11572" y="1144357"/>
                </a:lnTo>
                <a:lnTo>
                  <a:pt x="18287" y="1143000"/>
                </a:lnTo>
                <a:lnTo>
                  <a:pt x="25884" y="1144357"/>
                </a:lnTo>
                <a:lnTo>
                  <a:pt x="32194" y="1148143"/>
                </a:lnTo>
                <a:lnTo>
                  <a:pt x="36504" y="1153930"/>
                </a:lnTo>
                <a:lnTo>
                  <a:pt x="38100" y="1161288"/>
                </a:lnTo>
                <a:lnTo>
                  <a:pt x="36504" y="1168884"/>
                </a:lnTo>
                <a:lnTo>
                  <a:pt x="32194" y="1175194"/>
                </a:lnTo>
                <a:lnTo>
                  <a:pt x="25884" y="1179504"/>
                </a:lnTo>
                <a:lnTo>
                  <a:pt x="18287" y="1181100"/>
                </a:lnTo>
                <a:close/>
              </a:path>
              <a:path w="4988560" h="4269105">
                <a:moveTo>
                  <a:pt x="18287" y="1104900"/>
                </a:moveTo>
                <a:lnTo>
                  <a:pt x="11572" y="1103304"/>
                </a:lnTo>
                <a:lnTo>
                  <a:pt x="5714" y="1098994"/>
                </a:lnTo>
                <a:lnTo>
                  <a:pt x="1571" y="1092684"/>
                </a:lnTo>
                <a:lnTo>
                  <a:pt x="0" y="1085088"/>
                </a:lnTo>
                <a:lnTo>
                  <a:pt x="1571" y="1077730"/>
                </a:lnTo>
                <a:lnTo>
                  <a:pt x="5714" y="1071943"/>
                </a:lnTo>
                <a:lnTo>
                  <a:pt x="11572" y="1068157"/>
                </a:lnTo>
                <a:lnTo>
                  <a:pt x="18287" y="1066800"/>
                </a:lnTo>
                <a:lnTo>
                  <a:pt x="25884" y="1068157"/>
                </a:lnTo>
                <a:lnTo>
                  <a:pt x="32194" y="1071943"/>
                </a:lnTo>
                <a:lnTo>
                  <a:pt x="36504" y="1077730"/>
                </a:lnTo>
                <a:lnTo>
                  <a:pt x="38100" y="1085088"/>
                </a:lnTo>
                <a:lnTo>
                  <a:pt x="36504" y="1092684"/>
                </a:lnTo>
                <a:lnTo>
                  <a:pt x="32194" y="1098994"/>
                </a:lnTo>
                <a:lnTo>
                  <a:pt x="25884" y="1103304"/>
                </a:lnTo>
                <a:lnTo>
                  <a:pt x="18287" y="1104900"/>
                </a:lnTo>
                <a:close/>
              </a:path>
              <a:path w="4988560" h="4269105">
                <a:moveTo>
                  <a:pt x="18287" y="1028700"/>
                </a:moveTo>
                <a:lnTo>
                  <a:pt x="11572" y="1027104"/>
                </a:lnTo>
                <a:lnTo>
                  <a:pt x="5714" y="1022794"/>
                </a:lnTo>
                <a:lnTo>
                  <a:pt x="1571" y="1016484"/>
                </a:lnTo>
                <a:lnTo>
                  <a:pt x="0" y="1008888"/>
                </a:lnTo>
                <a:lnTo>
                  <a:pt x="1571" y="1001530"/>
                </a:lnTo>
                <a:lnTo>
                  <a:pt x="5714" y="995743"/>
                </a:lnTo>
                <a:lnTo>
                  <a:pt x="11572" y="991957"/>
                </a:lnTo>
                <a:lnTo>
                  <a:pt x="18287" y="990600"/>
                </a:lnTo>
                <a:lnTo>
                  <a:pt x="25884" y="991957"/>
                </a:lnTo>
                <a:lnTo>
                  <a:pt x="32194" y="995743"/>
                </a:lnTo>
                <a:lnTo>
                  <a:pt x="36504" y="1001530"/>
                </a:lnTo>
                <a:lnTo>
                  <a:pt x="38100" y="1008888"/>
                </a:lnTo>
                <a:lnTo>
                  <a:pt x="36504" y="1016484"/>
                </a:lnTo>
                <a:lnTo>
                  <a:pt x="32194" y="1022794"/>
                </a:lnTo>
                <a:lnTo>
                  <a:pt x="25884" y="1027104"/>
                </a:lnTo>
                <a:lnTo>
                  <a:pt x="18287" y="1028700"/>
                </a:lnTo>
                <a:close/>
              </a:path>
              <a:path w="4988560" h="4269105">
                <a:moveTo>
                  <a:pt x="18287" y="952500"/>
                </a:moveTo>
                <a:lnTo>
                  <a:pt x="11572" y="950904"/>
                </a:lnTo>
                <a:lnTo>
                  <a:pt x="5714" y="946594"/>
                </a:lnTo>
                <a:lnTo>
                  <a:pt x="1571" y="940284"/>
                </a:lnTo>
                <a:lnTo>
                  <a:pt x="0" y="932688"/>
                </a:lnTo>
                <a:lnTo>
                  <a:pt x="1571" y="925330"/>
                </a:lnTo>
                <a:lnTo>
                  <a:pt x="5714" y="919543"/>
                </a:lnTo>
                <a:lnTo>
                  <a:pt x="11572" y="915757"/>
                </a:lnTo>
                <a:lnTo>
                  <a:pt x="18287" y="914400"/>
                </a:lnTo>
                <a:lnTo>
                  <a:pt x="25884" y="915757"/>
                </a:lnTo>
                <a:lnTo>
                  <a:pt x="32194" y="919543"/>
                </a:lnTo>
                <a:lnTo>
                  <a:pt x="36504" y="925330"/>
                </a:lnTo>
                <a:lnTo>
                  <a:pt x="38100" y="932688"/>
                </a:lnTo>
                <a:lnTo>
                  <a:pt x="36504" y="940284"/>
                </a:lnTo>
                <a:lnTo>
                  <a:pt x="32194" y="946594"/>
                </a:lnTo>
                <a:lnTo>
                  <a:pt x="25884" y="950904"/>
                </a:lnTo>
                <a:lnTo>
                  <a:pt x="18287" y="952500"/>
                </a:lnTo>
                <a:close/>
              </a:path>
              <a:path w="4988560" h="4269105">
                <a:moveTo>
                  <a:pt x="18287" y="876300"/>
                </a:moveTo>
                <a:lnTo>
                  <a:pt x="11572" y="874704"/>
                </a:lnTo>
                <a:lnTo>
                  <a:pt x="5714" y="870394"/>
                </a:lnTo>
                <a:lnTo>
                  <a:pt x="1571" y="864084"/>
                </a:lnTo>
                <a:lnTo>
                  <a:pt x="0" y="856488"/>
                </a:lnTo>
                <a:lnTo>
                  <a:pt x="1571" y="849130"/>
                </a:lnTo>
                <a:lnTo>
                  <a:pt x="5714" y="843343"/>
                </a:lnTo>
                <a:lnTo>
                  <a:pt x="11572" y="839557"/>
                </a:lnTo>
                <a:lnTo>
                  <a:pt x="18287" y="838200"/>
                </a:lnTo>
                <a:lnTo>
                  <a:pt x="25884" y="839557"/>
                </a:lnTo>
                <a:lnTo>
                  <a:pt x="32194" y="843343"/>
                </a:lnTo>
                <a:lnTo>
                  <a:pt x="36504" y="849130"/>
                </a:lnTo>
                <a:lnTo>
                  <a:pt x="38100" y="856488"/>
                </a:lnTo>
                <a:lnTo>
                  <a:pt x="36504" y="864084"/>
                </a:lnTo>
                <a:lnTo>
                  <a:pt x="32194" y="870394"/>
                </a:lnTo>
                <a:lnTo>
                  <a:pt x="25884" y="874704"/>
                </a:lnTo>
                <a:lnTo>
                  <a:pt x="18287" y="876300"/>
                </a:lnTo>
                <a:close/>
              </a:path>
              <a:path w="4988560" h="4269105">
                <a:moveTo>
                  <a:pt x="18287" y="800100"/>
                </a:moveTo>
                <a:lnTo>
                  <a:pt x="11572" y="798504"/>
                </a:lnTo>
                <a:lnTo>
                  <a:pt x="5714" y="794194"/>
                </a:lnTo>
                <a:lnTo>
                  <a:pt x="1571" y="787884"/>
                </a:lnTo>
                <a:lnTo>
                  <a:pt x="0" y="780288"/>
                </a:lnTo>
                <a:lnTo>
                  <a:pt x="1571" y="772930"/>
                </a:lnTo>
                <a:lnTo>
                  <a:pt x="5714" y="767143"/>
                </a:lnTo>
                <a:lnTo>
                  <a:pt x="11572" y="763357"/>
                </a:lnTo>
                <a:lnTo>
                  <a:pt x="18287" y="762000"/>
                </a:lnTo>
                <a:lnTo>
                  <a:pt x="25884" y="763357"/>
                </a:lnTo>
                <a:lnTo>
                  <a:pt x="32194" y="767143"/>
                </a:lnTo>
                <a:lnTo>
                  <a:pt x="36504" y="772930"/>
                </a:lnTo>
                <a:lnTo>
                  <a:pt x="38100" y="780288"/>
                </a:lnTo>
                <a:lnTo>
                  <a:pt x="36504" y="787884"/>
                </a:lnTo>
                <a:lnTo>
                  <a:pt x="32194" y="794194"/>
                </a:lnTo>
                <a:lnTo>
                  <a:pt x="25884" y="798504"/>
                </a:lnTo>
                <a:lnTo>
                  <a:pt x="18287" y="800100"/>
                </a:lnTo>
                <a:close/>
              </a:path>
              <a:path w="4988560" h="4269105">
                <a:moveTo>
                  <a:pt x="18287" y="723900"/>
                </a:moveTo>
                <a:lnTo>
                  <a:pt x="11572" y="722304"/>
                </a:lnTo>
                <a:lnTo>
                  <a:pt x="5714" y="717994"/>
                </a:lnTo>
                <a:lnTo>
                  <a:pt x="1571" y="711684"/>
                </a:lnTo>
                <a:lnTo>
                  <a:pt x="0" y="704088"/>
                </a:lnTo>
                <a:lnTo>
                  <a:pt x="1571" y="696730"/>
                </a:lnTo>
                <a:lnTo>
                  <a:pt x="5714" y="690943"/>
                </a:lnTo>
                <a:lnTo>
                  <a:pt x="11572" y="687157"/>
                </a:lnTo>
                <a:lnTo>
                  <a:pt x="18287" y="685800"/>
                </a:lnTo>
                <a:lnTo>
                  <a:pt x="25884" y="687157"/>
                </a:lnTo>
                <a:lnTo>
                  <a:pt x="32194" y="690943"/>
                </a:lnTo>
                <a:lnTo>
                  <a:pt x="36504" y="696730"/>
                </a:lnTo>
                <a:lnTo>
                  <a:pt x="38100" y="704088"/>
                </a:lnTo>
                <a:lnTo>
                  <a:pt x="36504" y="711684"/>
                </a:lnTo>
                <a:lnTo>
                  <a:pt x="32194" y="717994"/>
                </a:lnTo>
                <a:lnTo>
                  <a:pt x="25884" y="722304"/>
                </a:lnTo>
                <a:lnTo>
                  <a:pt x="18287" y="723900"/>
                </a:lnTo>
                <a:close/>
              </a:path>
              <a:path w="4988560" h="4269105">
                <a:moveTo>
                  <a:pt x="18287" y="647700"/>
                </a:moveTo>
                <a:lnTo>
                  <a:pt x="11572" y="646104"/>
                </a:lnTo>
                <a:lnTo>
                  <a:pt x="5714" y="641794"/>
                </a:lnTo>
                <a:lnTo>
                  <a:pt x="1571" y="635484"/>
                </a:lnTo>
                <a:lnTo>
                  <a:pt x="0" y="627888"/>
                </a:lnTo>
                <a:lnTo>
                  <a:pt x="1571" y="620530"/>
                </a:lnTo>
                <a:lnTo>
                  <a:pt x="5714" y="614743"/>
                </a:lnTo>
                <a:lnTo>
                  <a:pt x="11572" y="610957"/>
                </a:lnTo>
                <a:lnTo>
                  <a:pt x="18287" y="609600"/>
                </a:lnTo>
                <a:lnTo>
                  <a:pt x="25884" y="610957"/>
                </a:lnTo>
                <a:lnTo>
                  <a:pt x="32194" y="614743"/>
                </a:lnTo>
                <a:lnTo>
                  <a:pt x="36504" y="620530"/>
                </a:lnTo>
                <a:lnTo>
                  <a:pt x="38100" y="627888"/>
                </a:lnTo>
                <a:lnTo>
                  <a:pt x="36504" y="635484"/>
                </a:lnTo>
                <a:lnTo>
                  <a:pt x="32194" y="641794"/>
                </a:lnTo>
                <a:lnTo>
                  <a:pt x="25884" y="646104"/>
                </a:lnTo>
                <a:lnTo>
                  <a:pt x="18287" y="647700"/>
                </a:lnTo>
                <a:close/>
              </a:path>
              <a:path w="4988560" h="4269105">
                <a:moveTo>
                  <a:pt x="18287" y="571500"/>
                </a:moveTo>
                <a:lnTo>
                  <a:pt x="11572" y="569904"/>
                </a:lnTo>
                <a:lnTo>
                  <a:pt x="5714" y="565594"/>
                </a:lnTo>
                <a:lnTo>
                  <a:pt x="1571" y="559284"/>
                </a:lnTo>
                <a:lnTo>
                  <a:pt x="0" y="551688"/>
                </a:lnTo>
                <a:lnTo>
                  <a:pt x="1571" y="544330"/>
                </a:lnTo>
                <a:lnTo>
                  <a:pt x="5714" y="538543"/>
                </a:lnTo>
                <a:lnTo>
                  <a:pt x="11572" y="534757"/>
                </a:lnTo>
                <a:lnTo>
                  <a:pt x="18287" y="533400"/>
                </a:lnTo>
                <a:lnTo>
                  <a:pt x="25884" y="534757"/>
                </a:lnTo>
                <a:lnTo>
                  <a:pt x="32194" y="538543"/>
                </a:lnTo>
                <a:lnTo>
                  <a:pt x="36504" y="544330"/>
                </a:lnTo>
                <a:lnTo>
                  <a:pt x="38100" y="551688"/>
                </a:lnTo>
                <a:lnTo>
                  <a:pt x="36504" y="559284"/>
                </a:lnTo>
                <a:lnTo>
                  <a:pt x="32194" y="565594"/>
                </a:lnTo>
                <a:lnTo>
                  <a:pt x="25884" y="569904"/>
                </a:lnTo>
                <a:lnTo>
                  <a:pt x="18287" y="571500"/>
                </a:lnTo>
                <a:close/>
              </a:path>
              <a:path w="4988560" h="4269105">
                <a:moveTo>
                  <a:pt x="18287" y="495300"/>
                </a:moveTo>
                <a:lnTo>
                  <a:pt x="11572" y="493704"/>
                </a:lnTo>
                <a:lnTo>
                  <a:pt x="5714" y="489394"/>
                </a:lnTo>
                <a:lnTo>
                  <a:pt x="1571" y="483084"/>
                </a:lnTo>
                <a:lnTo>
                  <a:pt x="0" y="475488"/>
                </a:lnTo>
                <a:lnTo>
                  <a:pt x="1571" y="468130"/>
                </a:lnTo>
                <a:lnTo>
                  <a:pt x="5714" y="462343"/>
                </a:lnTo>
                <a:lnTo>
                  <a:pt x="11572" y="458557"/>
                </a:lnTo>
                <a:lnTo>
                  <a:pt x="18287" y="457200"/>
                </a:lnTo>
                <a:lnTo>
                  <a:pt x="25884" y="458557"/>
                </a:lnTo>
                <a:lnTo>
                  <a:pt x="32194" y="462343"/>
                </a:lnTo>
                <a:lnTo>
                  <a:pt x="36504" y="468130"/>
                </a:lnTo>
                <a:lnTo>
                  <a:pt x="38100" y="475488"/>
                </a:lnTo>
                <a:lnTo>
                  <a:pt x="36504" y="483084"/>
                </a:lnTo>
                <a:lnTo>
                  <a:pt x="32194" y="489394"/>
                </a:lnTo>
                <a:lnTo>
                  <a:pt x="25884" y="493704"/>
                </a:lnTo>
                <a:lnTo>
                  <a:pt x="18287" y="495300"/>
                </a:lnTo>
                <a:close/>
              </a:path>
              <a:path w="4988560" h="4269105">
                <a:moveTo>
                  <a:pt x="18287" y="419100"/>
                </a:moveTo>
                <a:lnTo>
                  <a:pt x="11572" y="417504"/>
                </a:lnTo>
                <a:lnTo>
                  <a:pt x="5714" y="413194"/>
                </a:lnTo>
                <a:lnTo>
                  <a:pt x="1571" y="406884"/>
                </a:lnTo>
                <a:lnTo>
                  <a:pt x="0" y="399288"/>
                </a:lnTo>
                <a:lnTo>
                  <a:pt x="1571" y="391930"/>
                </a:lnTo>
                <a:lnTo>
                  <a:pt x="5714" y="386143"/>
                </a:lnTo>
                <a:lnTo>
                  <a:pt x="11572" y="382357"/>
                </a:lnTo>
                <a:lnTo>
                  <a:pt x="18287" y="381000"/>
                </a:lnTo>
                <a:lnTo>
                  <a:pt x="25884" y="382357"/>
                </a:lnTo>
                <a:lnTo>
                  <a:pt x="32194" y="386143"/>
                </a:lnTo>
                <a:lnTo>
                  <a:pt x="36504" y="391930"/>
                </a:lnTo>
                <a:lnTo>
                  <a:pt x="38100" y="399288"/>
                </a:lnTo>
                <a:lnTo>
                  <a:pt x="36504" y="406884"/>
                </a:lnTo>
                <a:lnTo>
                  <a:pt x="32194" y="413194"/>
                </a:lnTo>
                <a:lnTo>
                  <a:pt x="25884" y="417504"/>
                </a:lnTo>
                <a:lnTo>
                  <a:pt x="18287" y="419100"/>
                </a:lnTo>
                <a:close/>
              </a:path>
              <a:path w="4988560" h="4269105">
                <a:moveTo>
                  <a:pt x="18287" y="342900"/>
                </a:moveTo>
                <a:lnTo>
                  <a:pt x="11572" y="341304"/>
                </a:lnTo>
                <a:lnTo>
                  <a:pt x="5714" y="336994"/>
                </a:lnTo>
                <a:lnTo>
                  <a:pt x="1571" y="330684"/>
                </a:lnTo>
                <a:lnTo>
                  <a:pt x="0" y="323088"/>
                </a:lnTo>
                <a:lnTo>
                  <a:pt x="1571" y="315730"/>
                </a:lnTo>
                <a:lnTo>
                  <a:pt x="5714" y="309943"/>
                </a:lnTo>
                <a:lnTo>
                  <a:pt x="11572" y="306157"/>
                </a:lnTo>
                <a:lnTo>
                  <a:pt x="18287" y="304800"/>
                </a:lnTo>
                <a:lnTo>
                  <a:pt x="25884" y="306157"/>
                </a:lnTo>
                <a:lnTo>
                  <a:pt x="32194" y="309943"/>
                </a:lnTo>
                <a:lnTo>
                  <a:pt x="36504" y="315730"/>
                </a:lnTo>
                <a:lnTo>
                  <a:pt x="38100" y="323088"/>
                </a:lnTo>
                <a:lnTo>
                  <a:pt x="36504" y="330684"/>
                </a:lnTo>
                <a:lnTo>
                  <a:pt x="32194" y="336994"/>
                </a:lnTo>
                <a:lnTo>
                  <a:pt x="25884" y="341304"/>
                </a:lnTo>
                <a:lnTo>
                  <a:pt x="18287" y="342900"/>
                </a:lnTo>
                <a:close/>
              </a:path>
              <a:path w="4988560" h="4269105">
                <a:moveTo>
                  <a:pt x="18287" y="266700"/>
                </a:moveTo>
                <a:lnTo>
                  <a:pt x="11572" y="265104"/>
                </a:lnTo>
                <a:lnTo>
                  <a:pt x="5714" y="260794"/>
                </a:lnTo>
                <a:lnTo>
                  <a:pt x="1571" y="254484"/>
                </a:lnTo>
                <a:lnTo>
                  <a:pt x="0" y="246888"/>
                </a:lnTo>
                <a:lnTo>
                  <a:pt x="1571" y="239530"/>
                </a:lnTo>
                <a:lnTo>
                  <a:pt x="5714" y="233743"/>
                </a:lnTo>
                <a:lnTo>
                  <a:pt x="11572" y="229957"/>
                </a:lnTo>
                <a:lnTo>
                  <a:pt x="18287" y="228600"/>
                </a:lnTo>
                <a:lnTo>
                  <a:pt x="25884" y="229957"/>
                </a:lnTo>
                <a:lnTo>
                  <a:pt x="32194" y="233743"/>
                </a:lnTo>
                <a:lnTo>
                  <a:pt x="36504" y="239530"/>
                </a:lnTo>
                <a:lnTo>
                  <a:pt x="38100" y="246888"/>
                </a:lnTo>
                <a:lnTo>
                  <a:pt x="36504" y="254484"/>
                </a:lnTo>
                <a:lnTo>
                  <a:pt x="32194" y="260794"/>
                </a:lnTo>
                <a:lnTo>
                  <a:pt x="25884" y="265104"/>
                </a:lnTo>
                <a:lnTo>
                  <a:pt x="18287" y="266700"/>
                </a:lnTo>
                <a:close/>
              </a:path>
              <a:path w="4988560" h="4269105">
                <a:moveTo>
                  <a:pt x="18287" y="190500"/>
                </a:moveTo>
                <a:lnTo>
                  <a:pt x="11572" y="188904"/>
                </a:lnTo>
                <a:lnTo>
                  <a:pt x="5714" y="184594"/>
                </a:lnTo>
                <a:lnTo>
                  <a:pt x="1571" y="178284"/>
                </a:lnTo>
                <a:lnTo>
                  <a:pt x="0" y="170688"/>
                </a:lnTo>
                <a:lnTo>
                  <a:pt x="1571" y="163091"/>
                </a:lnTo>
                <a:lnTo>
                  <a:pt x="5714" y="156781"/>
                </a:lnTo>
                <a:lnTo>
                  <a:pt x="11572" y="152471"/>
                </a:lnTo>
                <a:lnTo>
                  <a:pt x="18287" y="150875"/>
                </a:lnTo>
                <a:lnTo>
                  <a:pt x="25884" y="152471"/>
                </a:lnTo>
                <a:lnTo>
                  <a:pt x="32194" y="156781"/>
                </a:lnTo>
                <a:lnTo>
                  <a:pt x="36504" y="163091"/>
                </a:lnTo>
                <a:lnTo>
                  <a:pt x="38100" y="170688"/>
                </a:lnTo>
                <a:lnTo>
                  <a:pt x="36504" y="178284"/>
                </a:lnTo>
                <a:lnTo>
                  <a:pt x="32194" y="184594"/>
                </a:lnTo>
                <a:lnTo>
                  <a:pt x="25884" y="188904"/>
                </a:lnTo>
                <a:lnTo>
                  <a:pt x="18287" y="190500"/>
                </a:lnTo>
                <a:close/>
              </a:path>
              <a:path w="4988560" h="4269105">
                <a:moveTo>
                  <a:pt x="18287" y="112775"/>
                </a:moveTo>
                <a:lnTo>
                  <a:pt x="11572" y="111418"/>
                </a:lnTo>
                <a:lnTo>
                  <a:pt x="5714" y="107632"/>
                </a:lnTo>
                <a:lnTo>
                  <a:pt x="1571" y="101846"/>
                </a:lnTo>
                <a:lnTo>
                  <a:pt x="0" y="94488"/>
                </a:lnTo>
                <a:lnTo>
                  <a:pt x="1571" y="86891"/>
                </a:lnTo>
                <a:lnTo>
                  <a:pt x="5714" y="80581"/>
                </a:lnTo>
                <a:lnTo>
                  <a:pt x="11572" y="76271"/>
                </a:lnTo>
                <a:lnTo>
                  <a:pt x="18287" y="74675"/>
                </a:lnTo>
                <a:lnTo>
                  <a:pt x="25884" y="76271"/>
                </a:lnTo>
                <a:lnTo>
                  <a:pt x="32194" y="80581"/>
                </a:lnTo>
                <a:lnTo>
                  <a:pt x="36504" y="86891"/>
                </a:lnTo>
                <a:lnTo>
                  <a:pt x="38100" y="94488"/>
                </a:lnTo>
                <a:lnTo>
                  <a:pt x="36504" y="101846"/>
                </a:lnTo>
                <a:lnTo>
                  <a:pt x="32194" y="107632"/>
                </a:lnTo>
                <a:lnTo>
                  <a:pt x="25884" y="111418"/>
                </a:lnTo>
                <a:lnTo>
                  <a:pt x="18287" y="112775"/>
                </a:lnTo>
                <a:close/>
              </a:path>
              <a:path w="4988560" h="4269105">
                <a:moveTo>
                  <a:pt x="19812" y="38100"/>
                </a:moveTo>
                <a:lnTo>
                  <a:pt x="12215" y="36504"/>
                </a:lnTo>
                <a:lnTo>
                  <a:pt x="5905" y="32194"/>
                </a:lnTo>
                <a:lnTo>
                  <a:pt x="1595" y="25884"/>
                </a:lnTo>
                <a:lnTo>
                  <a:pt x="0" y="18288"/>
                </a:lnTo>
                <a:lnTo>
                  <a:pt x="1595" y="10930"/>
                </a:lnTo>
                <a:lnTo>
                  <a:pt x="5905" y="5143"/>
                </a:lnTo>
                <a:lnTo>
                  <a:pt x="12215" y="1357"/>
                </a:lnTo>
                <a:lnTo>
                  <a:pt x="19812" y="0"/>
                </a:lnTo>
                <a:lnTo>
                  <a:pt x="27170" y="1357"/>
                </a:lnTo>
                <a:lnTo>
                  <a:pt x="32956" y="5143"/>
                </a:lnTo>
                <a:lnTo>
                  <a:pt x="36742" y="10930"/>
                </a:lnTo>
                <a:lnTo>
                  <a:pt x="38100" y="18288"/>
                </a:lnTo>
                <a:lnTo>
                  <a:pt x="36742" y="25884"/>
                </a:lnTo>
                <a:lnTo>
                  <a:pt x="32956" y="32194"/>
                </a:lnTo>
                <a:lnTo>
                  <a:pt x="27170" y="36504"/>
                </a:lnTo>
                <a:lnTo>
                  <a:pt x="19812" y="38100"/>
                </a:lnTo>
                <a:close/>
              </a:path>
              <a:path w="4988560" h="4269105">
                <a:moveTo>
                  <a:pt x="96012" y="38100"/>
                </a:moveTo>
                <a:lnTo>
                  <a:pt x="88415" y="36504"/>
                </a:lnTo>
                <a:lnTo>
                  <a:pt x="82105" y="32194"/>
                </a:lnTo>
                <a:lnTo>
                  <a:pt x="77795" y="25884"/>
                </a:lnTo>
                <a:lnTo>
                  <a:pt x="76200" y="18288"/>
                </a:lnTo>
                <a:lnTo>
                  <a:pt x="77795" y="10930"/>
                </a:lnTo>
                <a:lnTo>
                  <a:pt x="82105" y="5143"/>
                </a:lnTo>
                <a:lnTo>
                  <a:pt x="88415" y="1357"/>
                </a:lnTo>
                <a:lnTo>
                  <a:pt x="96012" y="0"/>
                </a:lnTo>
                <a:lnTo>
                  <a:pt x="103370" y="1357"/>
                </a:lnTo>
                <a:lnTo>
                  <a:pt x="109156" y="5143"/>
                </a:lnTo>
                <a:lnTo>
                  <a:pt x="112942" y="10930"/>
                </a:lnTo>
                <a:lnTo>
                  <a:pt x="114300" y="18288"/>
                </a:lnTo>
                <a:lnTo>
                  <a:pt x="112942" y="25884"/>
                </a:lnTo>
                <a:lnTo>
                  <a:pt x="109156" y="32194"/>
                </a:lnTo>
                <a:lnTo>
                  <a:pt x="103370" y="36504"/>
                </a:lnTo>
                <a:lnTo>
                  <a:pt x="96012" y="38100"/>
                </a:lnTo>
                <a:close/>
              </a:path>
              <a:path w="4988560" h="4269105">
                <a:moveTo>
                  <a:pt x="172211" y="38100"/>
                </a:moveTo>
                <a:lnTo>
                  <a:pt x="164615" y="36504"/>
                </a:lnTo>
                <a:lnTo>
                  <a:pt x="158305" y="32194"/>
                </a:lnTo>
                <a:lnTo>
                  <a:pt x="153995" y="25884"/>
                </a:lnTo>
                <a:lnTo>
                  <a:pt x="152399" y="18288"/>
                </a:lnTo>
                <a:lnTo>
                  <a:pt x="153995" y="10930"/>
                </a:lnTo>
                <a:lnTo>
                  <a:pt x="158305" y="5143"/>
                </a:lnTo>
                <a:lnTo>
                  <a:pt x="164615" y="1357"/>
                </a:lnTo>
                <a:lnTo>
                  <a:pt x="172211" y="0"/>
                </a:lnTo>
                <a:lnTo>
                  <a:pt x="179570" y="1357"/>
                </a:lnTo>
                <a:lnTo>
                  <a:pt x="185356" y="5143"/>
                </a:lnTo>
                <a:lnTo>
                  <a:pt x="189142" y="10930"/>
                </a:lnTo>
                <a:lnTo>
                  <a:pt x="190499" y="18288"/>
                </a:lnTo>
                <a:lnTo>
                  <a:pt x="189142" y="25884"/>
                </a:lnTo>
                <a:lnTo>
                  <a:pt x="185356" y="32194"/>
                </a:lnTo>
                <a:lnTo>
                  <a:pt x="179570" y="36504"/>
                </a:lnTo>
                <a:lnTo>
                  <a:pt x="172211" y="38100"/>
                </a:lnTo>
                <a:close/>
              </a:path>
              <a:path w="4988560" h="4269105">
                <a:moveTo>
                  <a:pt x="248411" y="38100"/>
                </a:moveTo>
                <a:lnTo>
                  <a:pt x="240815" y="36504"/>
                </a:lnTo>
                <a:lnTo>
                  <a:pt x="234505" y="32194"/>
                </a:lnTo>
                <a:lnTo>
                  <a:pt x="230195" y="25884"/>
                </a:lnTo>
                <a:lnTo>
                  <a:pt x="228599" y="18288"/>
                </a:lnTo>
                <a:lnTo>
                  <a:pt x="230195" y="10930"/>
                </a:lnTo>
                <a:lnTo>
                  <a:pt x="234505" y="5143"/>
                </a:lnTo>
                <a:lnTo>
                  <a:pt x="240815" y="1357"/>
                </a:lnTo>
                <a:lnTo>
                  <a:pt x="248411" y="0"/>
                </a:lnTo>
                <a:lnTo>
                  <a:pt x="255770" y="1357"/>
                </a:lnTo>
                <a:lnTo>
                  <a:pt x="261556" y="5143"/>
                </a:lnTo>
                <a:lnTo>
                  <a:pt x="265342" y="10930"/>
                </a:lnTo>
                <a:lnTo>
                  <a:pt x="266699" y="18288"/>
                </a:lnTo>
                <a:lnTo>
                  <a:pt x="265342" y="25884"/>
                </a:lnTo>
                <a:lnTo>
                  <a:pt x="261556" y="32194"/>
                </a:lnTo>
                <a:lnTo>
                  <a:pt x="255770" y="36504"/>
                </a:lnTo>
                <a:lnTo>
                  <a:pt x="248411" y="38100"/>
                </a:lnTo>
                <a:close/>
              </a:path>
              <a:path w="4988560" h="4269105">
                <a:moveTo>
                  <a:pt x="324611" y="38100"/>
                </a:moveTo>
                <a:lnTo>
                  <a:pt x="317015" y="36504"/>
                </a:lnTo>
                <a:lnTo>
                  <a:pt x="310705" y="32194"/>
                </a:lnTo>
                <a:lnTo>
                  <a:pt x="306395" y="25884"/>
                </a:lnTo>
                <a:lnTo>
                  <a:pt x="304799" y="18288"/>
                </a:lnTo>
                <a:lnTo>
                  <a:pt x="306395" y="10930"/>
                </a:lnTo>
                <a:lnTo>
                  <a:pt x="310705" y="5143"/>
                </a:lnTo>
                <a:lnTo>
                  <a:pt x="317015" y="1357"/>
                </a:lnTo>
                <a:lnTo>
                  <a:pt x="324611" y="0"/>
                </a:lnTo>
                <a:lnTo>
                  <a:pt x="331970" y="1357"/>
                </a:lnTo>
                <a:lnTo>
                  <a:pt x="337756" y="5143"/>
                </a:lnTo>
                <a:lnTo>
                  <a:pt x="341542" y="10930"/>
                </a:lnTo>
                <a:lnTo>
                  <a:pt x="342899" y="18288"/>
                </a:lnTo>
                <a:lnTo>
                  <a:pt x="341542" y="25884"/>
                </a:lnTo>
                <a:lnTo>
                  <a:pt x="337756" y="32194"/>
                </a:lnTo>
                <a:lnTo>
                  <a:pt x="331970" y="36504"/>
                </a:lnTo>
                <a:lnTo>
                  <a:pt x="324611" y="38100"/>
                </a:lnTo>
                <a:close/>
              </a:path>
              <a:path w="4988560" h="4269105">
                <a:moveTo>
                  <a:pt x="400811" y="38100"/>
                </a:moveTo>
                <a:lnTo>
                  <a:pt x="393215" y="36504"/>
                </a:lnTo>
                <a:lnTo>
                  <a:pt x="386905" y="32194"/>
                </a:lnTo>
                <a:lnTo>
                  <a:pt x="382595" y="25884"/>
                </a:lnTo>
                <a:lnTo>
                  <a:pt x="380999" y="18288"/>
                </a:lnTo>
                <a:lnTo>
                  <a:pt x="382595" y="10930"/>
                </a:lnTo>
                <a:lnTo>
                  <a:pt x="386905" y="5143"/>
                </a:lnTo>
                <a:lnTo>
                  <a:pt x="393215" y="1357"/>
                </a:lnTo>
                <a:lnTo>
                  <a:pt x="400811" y="0"/>
                </a:lnTo>
                <a:lnTo>
                  <a:pt x="408170" y="1357"/>
                </a:lnTo>
                <a:lnTo>
                  <a:pt x="413956" y="5143"/>
                </a:lnTo>
                <a:lnTo>
                  <a:pt x="417742" y="10930"/>
                </a:lnTo>
                <a:lnTo>
                  <a:pt x="419099" y="18288"/>
                </a:lnTo>
                <a:lnTo>
                  <a:pt x="417742" y="25884"/>
                </a:lnTo>
                <a:lnTo>
                  <a:pt x="413956" y="32194"/>
                </a:lnTo>
                <a:lnTo>
                  <a:pt x="408170" y="36504"/>
                </a:lnTo>
                <a:lnTo>
                  <a:pt x="400811" y="38100"/>
                </a:lnTo>
                <a:close/>
              </a:path>
              <a:path w="4988560" h="4269105">
                <a:moveTo>
                  <a:pt x="477011" y="38100"/>
                </a:moveTo>
                <a:lnTo>
                  <a:pt x="469415" y="36504"/>
                </a:lnTo>
                <a:lnTo>
                  <a:pt x="463105" y="32194"/>
                </a:lnTo>
                <a:lnTo>
                  <a:pt x="458795" y="25884"/>
                </a:lnTo>
                <a:lnTo>
                  <a:pt x="457199" y="18288"/>
                </a:lnTo>
                <a:lnTo>
                  <a:pt x="458795" y="10930"/>
                </a:lnTo>
                <a:lnTo>
                  <a:pt x="463105" y="5143"/>
                </a:lnTo>
                <a:lnTo>
                  <a:pt x="469415" y="1357"/>
                </a:lnTo>
                <a:lnTo>
                  <a:pt x="477011" y="0"/>
                </a:lnTo>
                <a:lnTo>
                  <a:pt x="484370" y="1357"/>
                </a:lnTo>
                <a:lnTo>
                  <a:pt x="490156" y="5143"/>
                </a:lnTo>
                <a:lnTo>
                  <a:pt x="493942" y="10930"/>
                </a:lnTo>
                <a:lnTo>
                  <a:pt x="495299" y="18288"/>
                </a:lnTo>
                <a:lnTo>
                  <a:pt x="493942" y="25884"/>
                </a:lnTo>
                <a:lnTo>
                  <a:pt x="490156" y="32194"/>
                </a:lnTo>
                <a:lnTo>
                  <a:pt x="484370" y="36504"/>
                </a:lnTo>
                <a:lnTo>
                  <a:pt x="477011" y="38100"/>
                </a:lnTo>
                <a:close/>
              </a:path>
              <a:path w="4988560" h="4269105">
                <a:moveTo>
                  <a:pt x="553211" y="38100"/>
                </a:moveTo>
                <a:lnTo>
                  <a:pt x="545615" y="36504"/>
                </a:lnTo>
                <a:lnTo>
                  <a:pt x="539305" y="32194"/>
                </a:lnTo>
                <a:lnTo>
                  <a:pt x="534995" y="25884"/>
                </a:lnTo>
                <a:lnTo>
                  <a:pt x="533399" y="18288"/>
                </a:lnTo>
                <a:lnTo>
                  <a:pt x="534995" y="10930"/>
                </a:lnTo>
                <a:lnTo>
                  <a:pt x="539305" y="5143"/>
                </a:lnTo>
                <a:lnTo>
                  <a:pt x="545615" y="1357"/>
                </a:lnTo>
                <a:lnTo>
                  <a:pt x="553211" y="0"/>
                </a:lnTo>
                <a:lnTo>
                  <a:pt x="560570" y="1357"/>
                </a:lnTo>
                <a:lnTo>
                  <a:pt x="566356" y="5143"/>
                </a:lnTo>
                <a:lnTo>
                  <a:pt x="570142" y="10930"/>
                </a:lnTo>
                <a:lnTo>
                  <a:pt x="571499" y="18288"/>
                </a:lnTo>
                <a:lnTo>
                  <a:pt x="570142" y="25884"/>
                </a:lnTo>
                <a:lnTo>
                  <a:pt x="566356" y="32194"/>
                </a:lnTo>
                <a:lnTo>
                  <a:pt x="560570" y="36504"/>
                </a:lnTo>
                <a:lnTo>
                  <a:pt x="553211" y="38100"/>
                </a:lnTo>
                <a:close/>
              </a:path>
              <a:path w="4988560" h="4269105">
                <a:moveTo>
                  <a:pt x="629411" y="38100"/>
                </a:moveTo>
                <a:lnTo>
                  <a:pt x="621815" y="36504"/>
                </a:lnTo>
                <a:lnTo>
                  <a:pt x="615505" y="32194"/>
                </a:lnTo>
                <a:lnTo>
                  <a:pt x="611195" y="25884"/>
                </a:lnTo>
                <a:lnTo>
                  <a:pt x="609599" y="18288"/>
                </a:lnTo>
                <a:lnTo>
                  <a:pt x="611195" y="10930"/>
                </a:lnTo>
                <a:lnTo>
                  <a:pt x="615505" y="5143"/>
                </a:lnTo>
                <a:lnTo>
                  <a:pt x="621815" y="1357"/>
                </a:lnTo>
                <a:lnTo>
                  <a:pt x="629411" y="0"/>
                </a:lnTo>
                <a:lnTo>
                  <a:pt x="636770" y="1357"/>
                </a:lnTo>
                <a:lnTo>
                  <a:pt x="642556" y="5143"/>
                </a:lnTo>
                <a:lnTo>
                  <a:pt x="646342" y="10930"/>
                </a:lnTo>
                <a:lnTo>
                  <a:pt x="647699" y="18288"/>
                </a:lnTo>
                <a:lnTo>
                  <a:pt x="646342" y="25884"/>
                </a:lnTo>
                <a:lnTo>
                  <a:pt x="642556" y="32194"/>
                </a:lnTo>
                <a:lnTo>
                  <a:pt x="636770" y="36504"/>
                </a:lnTo>
                <a:lnTo>
                  <a:pt x="629411" y="38100"/>
                </a:lnTo>
                <a:close/>
              </a:path>
              <a:path w="4988560" h="4269105">
                <a:moveTo>
                  <a:pt x="705611" y="38100"/>
                </a:moveTo>
                <a:lnTo>
                  <a:pt x="698015" y="36504"/>
                </a:lnTo>
                <a:lnTo>
                  <a:pt x="691705" y="32194"/>
                </a:lnTo>
                <a:lnTo>
                  <a:pt x="687395" y="25884"/>
                </a:lnTo>
                <a:lnTo>
                  <a:pt x="685799" y="18288"/>
                </a:lnTo>
                <a:lnTo>
                  <a:pt x="687395" y="10930"/>
                </a:lnTo>
                <a:lnTo>
                  <a:pt x="691705" y="5143"/>
                </a:lnTo>
                <a:lnTo>
                  <a:pt x="698015" y="1357"/>
                </a:lnTo>
                <a:lnTo>
                  <a:pt x="705611" y="0"/>
                </a:lnTo>
                <a:lnTo>
                  <a:pt x="713208" y="1357"/>
                </a:lnTo>
                <a:lnTo>
                  <a:pt x="719518" y="5143"/>
                </a:lnTo>
                <a:lnTo>
                  <a:pt x="723828" y="10930"/>
                </a:lnTo>
                <a:lnTo>
                  <a:pt x="725423" y="18288"/>
                </a:lnTo>
                <a:lnTo>
                  <a:pt x="723828" y="25884"/>
                </a:lnTo>
                <a:lnTo>
                  <a:pt x="719518" y="32194"/>
                </a:lnTo>
                <a:lnTo>
                  <a:pt x="713208" y="36504"/>
                </a:lnTo>
                <a:lnTo>
                  <a:pt x="705611" y="38100"/>
                </a:lnTo>
                <a:close/>
              </a:path>
              <a:path w="4988560" h="4269105">
                <a:moveTo>
                  <a:pt x="781811" y="38100"/>
                </a:moveTo>
                <a:lnTo>
                  <a:pt x="774453" y="36504"/>
                </a:lnTo>
                <a:lnTo>
                  <a:pt x="768667" y="32194"/>
                </a:lnTo>
                <a:lnTo>
                  <a:pt x="764881" y="25884"/>
                </a:lnTo>
                <a:lnTo>
                  <a:pt x="763523" y="18288"/>
                </a:lnTo>
                <a:lnTo>
                  <a:pt x="764881" y="10930"/>
                </a:lnTo>
                <a:lnTo>
                  <a:pt x="768667" y="5143"/>
                </a:lnTo>
                <a:lnTo>
                  <a:pt x="774453" y="1357"/>
                </a:lnTo>
                <a:lnTo>
                  <a:pt x="781811" y="0"/>
                </a:lnTo>
                <a:lnTo>
                  <a:pt x="789408" y="1357"/>
                </a:lnTo>
                <a:lnTo>
                  <a:pt x="795718" y="5143"/>
                </a:lnTo>
                <a:lnTo>
                  <a:pt x="800028" y="10930"/>
                </a:lnTo>
                <a:lnTo>
                  <a:pt x="801623" y="18288"/>
                </a:lnTo>
                <a:lnTo>
                  <a:pt x="800028" y="25884"/>
                </a:lnTo>
                <a:lnTo>
                  <a:pt x="795718" y="32194"/>
                </a:lnTo>
                <a:lnTo>
                  <a:pt x="789408" y="36504"/>
                </a:lnTo>
                <a:lnTo>
                  <a:pt x="781811" y="38100"/>
                </a:lnTo>
                <a:close/>
              </a:path>
              <a:path w="4988560" h="4269105">
                <a:moveTo>
                  <a:pt x="858011" y="38100"/>
                </a:moveTo>
                <a:lnTo>
                  <a:pt x="850653" y="36504"/>
                </a:lnTo>
                <a:lnTo>
                  <a:pt x="844867" y="32194"/>
                </a:lnTo>
                <a:lnTo>
                  <a:pt x="841081" y="25884"/>
                </a:lnTo>
                <a:lnTo>
                  <a:pt x="839723" y="18288"/>
                </a:lnTo>
                <a:lnTo>
                  <a:pt x="841081" y="10930"/>
                </a:lnTo>
                <a:lnTo>
                  <a:pt x="844867" y="5143"/>
                </a:lnTo>
                <a:lnTo>
                  <a:pt x="850653" y="1357"/>
                </a:lnTo>
                <a:lnTo>
                  <a:pt x="858011" y="0"/>
                </a:lnTo>
                <a:lnTo>
                  <a:pt x="865608" y="1357"/>
                </a:lnTo>
                <a:lnTo>
                  <a:pt x="871918" y="5143"/>
                </a:lnTo>
                <a:lnTo>
                  <a:pt x="876228" y="10930"/>
                </a:lnTo>
                <a:lnTo>
                  <a:pt x="877823" y="18288"/>
                </a:lnTo>
                <a:lnTo>
                  <a:pt x="876228" y="25884"/>
                </a:lnTo>
                <a:lnTo>
                  <a:pt x="871918" y="32194"/>
                </a:lnTo>
                <a:lnTo>
                  <a:pt x="865608" y="36504"/>
                </a:lnTo>
                <a:lnTo>
                  <a:pt x="858011" y="38100"/>
                </a:lnTo>
                <a:close/>
              </a:path>
              <a:path w="4988560" h="4269105">
                <a:moveTo>
                  <a:pt x="934211" y="38100"/>
                </a:moveTo>
                <a:lnTo>
                  <a:pt x="926853" y="36504"/>
                </a:lnTo>
                <a:lnTo>
                  <a:pt x="921067" y="32194"/>
                </a:lnTo>
                <a:lnTo>
                  <a:pt x="917281" y="25884"/>
                </a:lnTo>
                <a:lnTo>
                  <a:pt x="915923" y="18288"/>
                </a:lnTo>
                <a:lnTo>
                  <a:pt x="917281" y="10930"/>
                </a:lnTo>
                <a:lnTo>
                  <a:pt x="921067" y="5143"/>
                </a:lnTo>
                <a:lnTo>
                  <a:pt x="926853" y="1357"/>
                </a:lnTo>
                <a:lnTo>
                  <a:pt x="934211" y="0"/>
                </a:lnTo>
                <a:lnTo>
                  <a:pt x="941808" y="1357"/>
                </a:lnTo>
                <a:lnTo>
                  <a:pt x="948118" y="5143"/>
                </a:lnTo>
                <a:lnTo>
                  <a:pt x="952428" y="10930"/>
                </a:lnTo>
                <a:lnTo>
                  <a:pt x="954023" y="18288"/>
                </a:lnTo>
                <a:lnTo>
                  <a:pt x="952428" y="25884"/>
                </a:lnTo>
                <a:lnTo>
                  <a:pt x="948118" y="32194"/>
                </a:lnTo>
                <a:lnTo>
                  <a:pt x="941808" y="36504"/>
                </a:lnTo>
                <a:lnTo>
                  <a:pt x="934211" y="38100"/>
                </a:lnTo>
                <a:close/>
              </a:path>
              <a:path w="4988560" h="4269105">
                <a:moveTo>
                  <a:pt x="1010411" y="38100"/>
                </a:moveTo>
                <a:lnTo>
                  <a:pt x="1003053" y="36504"/>
                </a:lnTo>
                <a:lnTo>
                  <a:pt x="997267" y="32194"/>
                </a:lnTo>
                <a:lnTo>
                  <a:pt x="993481" y="25884"/>
                </a:lnTo>
                <a:lnTo>
                  <a:pt x="992123" y="18288"/>
                </a:lnTo>
                <a:lnTo>
                  <a:pt x="993481" y="10930"/>
                </a:lnTo>
                <a:lnTo>
                  <a:pt x="997267" y="5143"/>
                </a:lnTo>
                <a:lnTo>
                  <a:pt x="1003053" y="1357"/>
                </a:lnTo>
                <a:lnTo>
                  <a:pt x="1010411" y="0"/>
                </a:lnTo>
                <a:lnTo>
                  <a:pt x="1018008" y="1357"/>
                </a:lnTo>
                <a:lnTo>
                  <a:pt x="1024318" y="5143"/>
                </a:lnTo>
                <a:lnTo>
                  <a:pt x="1028628" y="10930"/>
                </a:lnTo>
                <a:lnTo>
                  <a:pt x="1030223" y="18288"/>
                </a:lnTo>
                <a:lnTo>
                  <a:pt x="1028628" y="25884"/>
                </a:lnTo>
                <a:lnTo>
                  <a:pt x="1024318" y="32194"/>
                </a:lnTo>
                <a:lnTo>
                  <a:pt x="1018008" y="36504"/>
                </a:lnTo>
                <a:lnTo>
                  <a:pt x="1010411" y="38100"/>
                </a:lnTo>
                <a:close/>
              </a:path>
              <a:path w="4988560" h="4269105">
                <a:moveTo>
                  <a:pt x="1086611" y="38100"/>
                </a:moveTo>
                <a:lnTo>
                  <a:pt x="1079253" y="36504"/>
                </a:lnTo>
                <a:lnTo>
                  <a:pt x="1073467" y="32194"/>
                </a:lnTo>
                <a:lnTo>
                  <a:pt x="1069681" y="25884"/>
                </a:lnTo>
                <a:lnTo>
                  <a:pt x="1068323" y="18288"/>
                </a:lnTo>
                <a:lnTo>
                  <a:pt x="1069681" y="10930"/>
                </a:lnTo>
                <a:lnTo>
                  <a:pt x="1073467" y="5143"/>
                </a:lnTo>
                <a:lnTo>
                  <a:pt x="1079253" y="1357"/>
                </a:lnTo>
                <a:lnTo>
                  <a:pt x="1086611" y="0"/>
                </a:lnTo>
                <a:lnTo>
                  <a:pt x="1094208" y="1357"/>
                </a:lnTo>
                <a:lnTo>
                  <a:pt x="1100518" y="5143"/>
                </a:lnTo>
                <a:lnTo>
                  <a:pt x="1104828" y="10930"/>
                </a:lnTo>
                <a:lnTo>
                  <a:pt x="1106423" y="18288"/>
                </a:lnTo>
                <a:lnTo>
                  <a:pt x="1104828" y="25884"/>
                </a:lnTo>
                <a:lnTo>
                  <a:pt x="1100518" y="32194"/>
                </a:lnTo>
                <a:lnTo>
                  <a:pt x="1094208" y="36504"/>
                </a:lnTo>
                <a:lnTo>
                  <a:pt x="1086611" y="38100"/>
                </a:lnTo>
                <a:close/>
              </a:path>
              <a:path w="4988560" h="4269105">
                <a:moveTo>
                  <a:pt x="1162811" y="38100"/>
                </a:moveTo>
                <a:lnTo>
                  <a:pt x="1155453" y="36504"/>
                </a:lnTo>
                <a:lnTo>
                  <a:pt x="1149667" y="32194"/>
                </a:lnTo>
                <a:lnTo>
                  <a:pt x="1145881" y="25884"/>
                </a:lnTo>
                <a:lnTo>
                  <a:pt x="1144523" y="18288"/>
                </a:lnTo>
                <a:lnTo>
                  <a:pt x="1145881" y="10930"/>
                </a:lnTo>
                <a:lnTo>
                  <a:pt x="1149667" y="5143"/>
                </a:lnTo>
                <a:lnTo>
                  <a:pt x="1155453" y="1357"/>
                </a:lnTo>
                <a:lnTo>
                  <a:pt x="1162811" y="0"/>
                </a:lnTo>
                <a:lnTo>
                  <a:pt x="1170408" y="1357"/>
                </a:lnTo>
                <a:lnTo>
                  <a:pt x="1176718" y="5143"/>
                </a:lnTo>
                <a:lnTo>
                  <a:pt x="1181028" y="10930"/>
                </a:lnTo>
                <a:lnTo>
                  <a:pt x="1182623" y="18288"/>
                </a:lnTo>
                <a:lnTo>
                  <a:pt x="1181028" y="25884"/>
                </a:lnTo>
                <a:lnTo>
                  <a:pt x="1176718" y="32194"/>
                </a:lnTo>
                <a:lnTo>
                  <a:pt x="1170408" y="36504"/>
                </a:lnTo>
                <a:lnTo>
                  <a:pt x="1162811" y="38100"/>
                </a:lnTo>
                <a:close/>
              </a:path>
              <a:path w="4988560" h="4269105">
                <a:moveTo>
                  <a:pt x="1239011" y="38100"/>
                </a:moveTo>
                <a:lnTo>
                  <a:pt x="1231653" y="36504"/>
                </a:lnTo>
                <a:lnTo>
                  <a:pt x="1225867" y="32194"/>
                </a:lnTo>
                <a:lnTo>
                  <a:pt x="1222081" y="25884"/>
                </a:lnTo>
                <a:lnTo>
                  <a:pt x="1220723" y="18288"/>
                </a:lnTo>
                <a:lnTo>
                  <a:pt x="1222081" y="10930"/>
                </a:lnTo>
                <a:lnTo>
                  <a:pt x="1225867" y="5143"/>
                </a:lnTo>
                <a:lnTo>
                  <a:pt x="1231653" y="1357"/>
                </a:lnTo>
                <a:lnTo>
                  <a:pt x="1239011" y="0"/>
                </a:lnTo>
                <a:lnTo>
                  <a:pt x="1246608" y="1357"/>
                </a:lnTo>
                <a:lnTo>
                  <a:pt x="1252918" y="5143"/>
                </a:lnTo>
                <a:lnTo>
                  <a:pt x="1257228" y="10930"/>
                </a:lnTo>
                <a:lnTo>
                  <a:pt x="1258823" y="18288"/>
                </a:lnTo>
                <a:lnTo>
                  <a:pt x="1257228" y="25884"/>
                </a:lnTo>
                <a:lnTo>
                  <a:pt x="1252918" y="32194"/>
                </a:lnTo>
                <a:lnTo>
                  <a:pt x="1246608" y="36504"/>
                </a:lnTo>
                <a:lnTo>
                  <a:pt x="1239011" y="38100"/>
                </a:lnTo>
                <a:close/>
              </a:path>
              <a:path w="4988560" h="4269105">
                <a:moveTo>
                  <a:pt x="1315211" y="38100"/>
                </a:moveTo>
                <a:lnTo>
                  <a:pt x="1307853" y="36504"/>
                </a:lnTo>
                <a:lnTo>
                  <a:pt x="1302067" y="32194"/>
                </a:lnTo>
                <a:lnTo>
                  <a:pt x="1298281" y="25884"/>
                </a:lnTo>
                <a:lnTo>
                  <a:pt x="1296924" y="18288"/>
                </a:lnTo>
                <a:lnTo>
                  <a:pt x="1298281" y="10930"/>
                </a:lnTo>
                <a:lnTo>
                  <a:pt x="1302067" y="5143"/>
                </a:lnTo>
                <a:lnTo>
                  <a:pt x="1307853" y="1357"/>
                </a:lnTo>
                <a:lnTo>
                  <a:pt x="1315211" y="0"/>
                </a:lnTo>
                <a:lnTo>
                  <a:pt x="1322808" y="1357"/>
                </a:lnTo>
                <a:lnTo>
                  <a:pt x="1329118" y="5143"/>
                </a:lnTo>
                <a:lnTo>
                  <a:pt x="1333428" y="10930"/>
                </a:lnTo>
                <a:lnTo>
                  <a:pt x="1335024" y="18288"/>
                </a:lnTo>
                <a:lnTo>
                  <a:pt x="1333428" y="25884"/>
                </a:lnTo>
                <a:lnTo>
                  <a:pt x="1329118" y="32194"/>
                </a:lnTo>
                <a:lnTo>
                  <a:pt x="1322808" y="36504"/>
                </a:lnTo>
                <a:lnTo>
                  <a:pt x="1315211" y="38100"/>
                </a:lnTo>
                <a:close/>
              </a:path>
              <a:path w="4988560" h="4269105">
                <a:moveTo>
                  <a:pt x="1391411" y="38100"/>
                </a:moveTo>
                <a:lnTo>
                  <a:pt x="1384053" y="36504"/>
                </a:lnTo>
                <a:lnTo>
                  <a:pt x="1378267" y="32194"/>
                </a:lnTo>
                <a:lnTo>
                  <a:pt x="1374481" y="25884"/>
                </a:lnTo>
                <a:lnTo>
                  <a:pt x="1373124" y="18288"/>
                </a:lnTo>
                <a:lnTo>
                  <a:pt x="1374481" y="10930"/>
                </a:lnTo>
                <a:lnTo>
                  <a:pt x="1378267" y="5143"/>
                </a:lnTo>
                <a:lnTo>
                  <a:pt x="1384053" y="1357"/>
                </a:lnTo>
                <a:lnTo>
                  <a:pt x="1391411" y="0"/>
                </a:lnTo>
                <a:lnTo>
                  <a:pt x="1399008" y="1357"/>
                </a:lnTo>
                <a:lnTo>
                  <a:pt x="1405318" y="5143"/>
                </a:lnTo>
                <a:lnTo>
                  <a:pt x="1409628" y="10930"/>
                </a:lnTo>
                <a:lnTo>
                  <a:pt x="1411224" y="18288"/>
                </a:lnTo>
                <a:lnTo>
                  <a:pt x="1409628" y="25884"/>
                </a:lnTo>
                <a:lnTo>
                  <a:pt x="1405318" y="32194"/>
                </a:lnTo>
                <a:lnTo>
                  <a:pt x="1399008" y="36504"/>
                </a:lnTo>
                <a:lnTo>
                  <a:pt x="1391411" y="38100"/>
                </a:lnTo>
                <a:close/>
              </a:path>
              <a:path w="4988560" h="4269105">
                <a:moveTo>
                  <a:pt x="1467611" y="38100"/>
                </a:moveTo>
                <a:lnTo>
                  <a:pt x="1460253" y="36504"/>
                </a:lnTo>
                <a:lnTo>
                  <a:pt x="1454467" y="32194"/>
                </a:lnTo>
                <a:lnTo>
                  <a:pt x="1450681" y="25884"/>
                </a:lnTo>
                <a:lnTo>
                  <a:pt x="1449324" y="18288"/>
                </a:lnTo>
                <a:lnTo>
                  <a:pt x="1450681" y="10930"/>
                </a:lnTo>
                <a:lnTo>
                  <a:pt x="1454467" y="5143"/>
                </a:lnTo>
                <a:lnTo>
                  <a:pt x="1460253" y="1357"/>
                </a:lnTo>
                <a:lnTo>
                  <a:pt x="1467611" y="0"/>
                </a:lnTo>
                <a:lnTo>
                  <a:pt x="1475208" y="1357"/>
                </a:lnTo>
                <a:lnTo>
                  <a:pt x="1481518" y="5143"/>
                </a:lnTo>
                <a:lnTo>
                  <a:pt x="1485828" y="10930"/>
                </a:lnTo>
                <a:lnTo>
                  <a:pt x="1487424" y="18288"/>
                </a:lnTo>
                <a:lnTo>
                  <a:pt x="1485828" y="25884"/>
                </a:lnTo>
                <a:lnTo>
                  <a:pt x="1481518" y="32194"/>
                </a:lnTo>
                <a:lnTo>
                  <a:pt x="1475208" y="36504"/>
                </a:lnTo>
                <a:lnTo>
                  <a:pt x="1467611" y="38100"/>
                </a:lnTo>
                <a:close/>
              </a:path>
              <a:path w="4988560" h="4269105">
                <a:moveTo>
                  <a:pt x="1543811" y="38100"/>
                </a:moveTo>
                <a:lnTo>
                  <a:pt x="1536453" y="36504"/>
                </a:lnTo>
                <a:lnTo>
                  <a:pt x="1530667" y="32194"/>
                </a:lnTo>
                <a:lnTo>
                  <a:pt x="1526881" y="25884"/>
                </a:lnTo>
                <a:lnTo>
                  <a:pt x="1525524" y="18288"/>
                </a:lnTo>
                <a:lnTo>
                  <a:pt x="1526881" y="10930"/>
                </a:lnTo>
                <a:lnTo>
                  <a:pt x="1530667" y="5143"/>
                </a:lnTo>
                <a:lnTo>
                  <a:pt x="1536453" y="1357"/>
                </a:lnTo>
                <a:lnTo>
                  <a:pt x="1543811" y="0"/>
                </a:lnTo>
                <a:lnTo>
                  <a:pt x="1551408" y="1357"/>
                </a:lnTo>
                <a:lnTo>
                  <a:pt x="1557718" y="5143"/>
                </a:lnTo>
                <a:lnTo>
                  <a:pt x="1562028" y="10930"/>
                </a:lnTo>
                <a:lnTo>
                  <a:pt x="1563624" y="18288"/>
                </a:lnTo>
                <a:lnTo>
                  <a:pt x="1562028" y="25884"/>
                </a:lnTo>
                <a:lnTo>
                  <a:pt x="1557718" y="32194"/>
                </a:lnTo>
                <a:lnTo>
                  <a:pt x="1551408" y="36504"/>
                </a:lnTo>
                <a:lnTo>
                  <a:pt x="1543811" y="38100"/>
                </a:lnTo>
                <a:close/>
              </a:path>
              <a:path w="4988560" h="4269105">
                <a:moveTo>
                  <a:pt x="1620011" y="38100"/>
                </a:moveTo>
                <a:lnTo>
                  <a:pt x="1612653" y="36504"/>
                </a:lnTo>
                <a:lnTo>
                  <a:pt x="1606867" y="32194"/>
                </a:lnTo>
                <a:lnTo>
                  <a:pt x="1603081" y="25884"/>
                </a:lnTo>
                <a:lnTo>
                  <a:pt x="1601724" y="18288"/>
                </a:lnTo>
                <a:lnTo>
                  <a:pt x="1603081" y="10930"/>
                </a:lnTo>
                <a:lnTo>
                  <a:pt x="1606867" y="5143"/>
                </a:lnTo>
                <a:lnTo>
                  <a:pt x="1612653" y="1357"/>
                </a:lnTo>
                <a:lnTo>
                  <a:pt x="1620011" y="0"/>
                </a:lnTo>
                <a:lnTo>
                  <a:pt x="1627608" y="1357"/>
                </a:lnTo>
                <a:lnTo>
                  <a:pt x="1633918" y="5143"/>
                </a:lnTo>
                <a:lnTo>
                  <a:pt x="1638228" y="10930"/>
                </a:lnTo>
                <a:lnTo>
                  <a:pt x="1639824" y="18288"/>
                </a:lnTo>
                <a:lnTo>
                  <a:pt x="1638228" y="25884"/>
                </a:lnTo>
                <a:lnTo>
                  <a:pt x="1633918" y="32194"/>
                </a:lnTo>
                <a:lnTo>
                  <a:pt x="1627608" y="36504"/>
                </a:lnTo>
                <a:lnTo>
                  <a:pt x="1620011" y="38100"/>
                </a:lnTo>
                <a:close/>
              </a:path>
              <a:path w="4988560" h="4269105">
                <a:moveTo>
                  <a:pt x="1696211" y="38100"/>
                </a:moveTo>
                <a:lnTo>
                  <a:pt x="1688853" y="36504"/>
                </a:lnTo>
                <a:lnTo>
                  <a:pt x="1683067" y="32194"/>
                </a:lnTo>
                <a:lnTo>
                  <a:pt x="1679281" y="25884"/>
                </a:lnTo>
                <a:lnTo>
                  <a:pt x="1677924" y="18288"/>
                </a:lnTo>
                <a:lnTo>
                  <a:pt x="1679281" y="10930"/>
                </a:lnTo>
                <a:lnTo>
                  <a:pt x="1683067" y="5143"/>
                </a:lnTo>
                <a:lnTo>
                  <a:pt x="1688853" y="1357"/>
                </a:lnTo>
                <a:lnTo>
                  <a:pt x="1696211" y="0"/>
                </a:lnTo>
                <a:lnTo>
                  <a:pt x="1703808" y="1357"/>
                </a:lnTo>
                <a:lnTo>
                  <a:pt x="1710118" y="5143"/>
                </a:lnTo>
                <a:lnTo>
                  <a:pt x="1714428" y="10930"/>
                </a:lnTo>
                <a:lnTo>
                  <a:pt x="1716024" y="18288"/>
                </a:lnTo>
                <a:lnTo>
                  <a:pt x="1714428" y="25884"/>
                </a:lnTo>
                <a:lnTo>
                  <a:pt x="1710118" y="32194"/>
                </a:lnTo>
                <a:lnTo>
                  <a:pt x="1703808" y="36504"/>
                </a:lnTo>
                <a:lnTo>
                  <a:pt x="1696211" y="38100"/>
                </a:lnTo>
                <a:close/>
              </a:path>
              <a:path w="4988560" h="4269105">
                <a:moveTo>
                  <a:pt x="1772411" y="38100"/>
                </a:moveTo>
                <a:lnTo>
                  <a:pt x="1765053" y="36504"/>
                </a:lnTo>
                <a:lnTo>
                  <a:pt x="1759267" y="32194"/>
                </a:lnTo>
                <a:lnTo>
                  <a:pt x="1755481" y="25884"/>
                </a:lnTo>
                <a:lnTo>
                  <a:pt x="1754124" y="18288"/>
                </a:lnTo>
                <a:lnTo>
                  <a:pt x="1755481" y="10930"/>
                </a:lnTo>
                <a:lnTo>
                  <a:pt x="1759267" y="5143"/>
                </a:lnTo>
                <a:lnTo>
                  <a:pt x="1765053" y="1357"/>
                </a:lnTo>
                <a:lnTo>
                  <a:pt x="1772411" y="0"/>
                </a:lnTo>
                <a:lnTo>
                  <a:pt x="1780008" y="1357"/>
                </a:lnTo>
                <a:lnTo>
                  <a:pt x="1786318" y="5143"/>
                </a:lnTo>
                <a:lnTo>
                  <a:pt x="1790628" y="10930"/>
                </a:lnTo>
                <a:lnTo>
                  <a:pt x="1792224" y="18288"/>
                </a:lnTo>
                <a:lnTo>
                  <a:pt x="1790628" y="25884"/>
                </a:lnTo>
                <a:lnTo>
                  <a:pt x="1786318" y="32194"/>
                </a:lnTo>
                <a:lnTo>
                  <a:pt x="1780008" y="36504"/>
                </a:lnTo>
                <a:lnTo>
                  <a:pt x="1772411" y="38100"/>
                </a:lnTo>
                <a:close/>
              </a:path>
              <a:path w="4988560" h="4269105">
                <a:moveTo>
                  <a:pt x="1848611" y="38100"/>
                </a:moveTo>
                <a:lnTo>
                  <a:pt x="1841253" y="36504"/>
                </a:lnTo>
                <a:lnTo>
                  <a:pt x="1835467" y="32194"/>
                </a:lnTo>
                <a:lnTo>
                  <a:pt x="1831681" y="25884"/>
                </a:lnTo>
                <a:lnTo>
                  <a:pt x="1830324" y="18288"/>
                </a:lnTo>
                <a:lnTo>
                  <a:pt x="1831681" y="10930"/>
                </a:lnTo>
                <a:lnTo>
                  <a:pt x="1835467" y="5143"/>
                </a:lnTo>
                <a:lnTo>
                  <a:pt x="1841253" y="1357"/>
                </a:lnTo>
                <a:lnTo>
                  <a:pt x="1848611" y="0"/>
                </a:lnTo>
                <a:lnTo>
                  <a:pt x="1856208" y="1357"/>
                </a:lnTo>
                <a:lnTo>
                  <a:pt x="1862518" y="5143"/>
                </a:lnTo>
                <a:lnTo>
                  <a:pt x="1866828" y="10930"/>
                </a:lnTo>
                <a:lnTo>
                  <a:pt x="1868424" y="18288"/>
                </a:lnTo>
                <a:lnTo>
                  <a:pt x="1866828" y="25884"/>
                </a:lnTo>
                <a:lnTo>
                  <a:pt x="1862518" y="32194"/>
                </a:lnTo>
                <a:lnTo>
                  <a:pt x="1856208" y="36504"/>
                </a:lnTo>
                <a:lnTo>
                  <a:pt x="1848611" y="38100"/>
                </a:lnTo>
                <a:close/>
              </a:path>
              <a:path w="4988560" h="4269105">
                <a:moveTo>
                  <a:pt x="1924812" y="38100"/>
                </a:moveTo>
                <a:lnTo>
                  <a:pt x="1917453" y="36504"/>
                </a:lnTo>
                <a:lnTo>
                  <a:pt x="1911667" y="32194"/>
                </a:lnTo>
                <a:lnTo>
                  <a:pt x="1907881" y="25884"/>
                </a:lnTo>
                <a:lnTo>
                  <a:pt x="1906524" y="18288"/>
                </a:lnTo>
                <a:lnTo>
                  <a:pt x="1907881" y="10930"/>
                </a:lnTo>
                <a:lnTo>
                  <a:pt x="1911667" y="5143"/>
                </a:lnTo>
                <a:lnTo>
                  <a:pt x="1917453" y="1357"/>
                </a:lnTo>
                <a:lnTo>
                  <a:pt x="1924812" y="0"/>
                </a:lnTo>
                <a:lnTo>
                  <a:pt x="1932408" y="1357"/>
                </a:lnTo>
                <a:lnTo>
                  <a:pt x="1938718" y="5143"/>
                </a:lnTo>
                <a:lnTo>
                  <a:pt x="1943028" y="10930"/>
                </a:lnTo>
                <a:lnTo>
                  <a:pt x="1944624" y="18288"/>
                </a:lnTo>
                <a:lnTo>
                  <a:pt x="1943028" y="25884"/>
                </a:lnTo>
                <a:lnTo>
                  <a:pt x="1938718" y="32194"/>
                </a:lnTo>
                <a:lnTo>
                  <a:pt x="1932408" y="36504"/>
                </a:lnTo>
                <a:lnTo>
                  <a:pt x="1924812" y="38100"/>
                </a:lnTo>
                <a:close/>
              </a:path>
              <a:path w="4988560" h="4269105">
                <a:moveTo>
                  <a:pt x="2001012" y="38100"/>
                </a:moveTo>
                <a:lnTo>
                  <a:pt x="1994296" y="36504"/>
                </a:lnTo>
                <a:lnTo>
                  <a:pt x="1988439" y="32194"/>
                </a:lnTo>
                <a:lnTo>
                  <a:pt x="1984295" y="25884"/>
                </a:lnTo>
                <a:lnTo>
                  <a:pt x="1982724" y="18288"/>
                </a:lnTo>
                <a:lnTo>
                  <a:pt x="1984295" y="10930"/>
                </a:lnTo>
                <a:lnTo>
                  <a:pt x="1988439" y="5143"/>
                </a:lnTo>
                <a:lnTo>
                  <a:pt x="1994296" y="1357"/>
                </a:lnTo>
                <a:lnTo>
                  <a:pt x="2001012" y="0"/>
                </a:lnTo>
                <a:lnTo>
                  <a:pt x="2008608" y="1357"/>
                </a:lnTo>
                <a:lnTo>
                  <a:pt x="2014918" y="5143"/>
                </a:lnTo>
                <a:lnTo>
                  <a:pt x="2019228" y="10930"/>
                </a:lnTo>
                <a:lnTo>
                  <a:pt x="2020824" y="18288"/>
                </a:lnTo>
                <a:lnTo>
                  <a:pt x="2019228" y="25884"/>
                </a:lnTo>
                <a:lnTo>
                  <a:pt x="2014918" y="32194"/>
                </a:lnTo>
                <a:lnTo>
                  <a:pt x="2008608" y="36504"/>
                </a:lnTo>
                <a:lnTo>
                  <a:pt x="2001012" y="38100"/>
                </a:lnTo>
                <a:close/>
              </a:path>
              <a:path w="4988560" h="4269105">
                <a:moveTo>
                  <a:pt x="2077212" y="38100"/>
                </a:moveTo>
                <a:lnTo>
                  <a:pt x="2070496" y="36504"/>
                </a:lnTo>
                <a:lnTo>
                  <a:pt x="2064639" y="32194"/>
                </a:lnTo>
                <a:lnTo>
                  <a:pt x="2060495" y="25884"/>
                </a:lnTo>
                <a:lnTo>
                  <a:pt x="2058924" y="18288"/>
                </a:lnTo>
                <a:lnTo>
                  <a:pt x="2060495" y="10930"/>
                </a:lnTo>
                <a:lnTo>
                  <a:pt x="2064639" y="5143"/>
                </a:lnTo>
                <a:lnTo>
                  <a:pt x="2070496" y="1357"/>
                </a:lnTo>
                <a:lnTo>
                  <a:pt x="2077212" y="0"/>
                </a:lnTo>
                <a:lnTo>
                  <a:pt x="2084808" y="1357"/>
                </a:lnTo>
                <a:lnTo>
                  <a:pt x="2091118" y="5143"/>
                </a:lnTo>
                <a:lnTo>
                  <a:pt x="2095428" y="10930"/>
                </a:lnTo>
                <a:lnTo>
                  <a:pt x="2097024" y="18288"/>
                </a:lnTo>
                <a:lnTo>
                  <a:pt x="2095428" y="25884"/>
                </a:lnTo>
                <a:lnTo>
                  <a:pt x="2091118" y="32194"/>
                </a:lnTo>
                <a:lnTo>
                  <a:pt x="2084808" y="36504"/>
                </a:lnTo>
                <a:lnTo>
                  <a:pt x="2077212" y="38100"/>
                </a:lnTo>
                <a:close/>
              </a:path>
              <a:path w="4988560" h="4269105">
                <a:moveTo>
                  <a:pt x="2153412" y="38100"/>
                </a:moveTo>
                <a:lnTo>
                  <a:pt x="2146696" y="36504"/>
                </a:lnTo>
                <a:lnTo>
                  <a:pt x="2140839" y="32194"/>
                </a:lnTo>
                <a:lnTo>
                  <a:pt x="2136695" y="25884"/>
                </a:lnTo>
                <a:lnTo>
                  <a:pt x="2135124" y="18288"/>
                </a:lnTo>
                <a:lnTo>
                  <a:pt x="2136695" y="10930"/>
                </a:lnTo>
                <a:lnTo>
                  <a:pt x="2140839" y="5143"/>
                </a:lnTo>
                <a:lnTo>
                  <a:pt x="2146696" y="1357"/>
                </a:lnTo>
                <a:lnTo>
                  <a:pt x="2153412" y="0"/>
                </a:lnTo>
                <a:lnTo>
                  <a:pt x="2161008" y="1357"/>
                </a:lnTo>
                <a:lnTo>
                  <a:pt x="2167318" y="5143"/>
                </a:lnTo>
                <a:lnTo>
                  <a:pt x="2171628" y="10930"/>
                </a:lnTo>
                <a:lnTo>
                  <a:pt x="2173224" y="18288"/>
                </a:lnTo>
                <a:lnTo>
                  <a:pt x="2171628" y="25884"/>
                </a:lnTo>
                <a:lnTo>
                  <a:pt x="2167318" y="32194"/>
                </a:lnTo>
                <a:lnTo>
                  <a:pt x="2161008" y="36504"/>
                </a:lnTo>
                <a:lnTo>
                  <a:pt x="2153412" y="38100"/>
                </a:lnTo>
                <a:close/>
              </a:path>
              <a:path w="4988560" h="4269105">
                <a:moveTo>
                  <a:pt x="2231136" y="38100"/>
                </a:moveTo>
                <a:lnTo>
                  <a:pt x="2229612" y="38100"/>
                </a:lnTo>
                <a:lnTo>
                  <a:pt x="2222896" y="36504"/>
                </a:lnTo>
                <a:lnTo>
                  <a:pt x="2217039" y="32194"/>
                </a:lnTo>
                <a:lnTo>
                  <a:pt x="2212895" y="25884"/>
                </a:lnTo>
                <a:lnTo>
                  <a:pt x="2211324" y="18288"/>
                </a:lnTo>
                <a:lnTo>
                  <a:pt x="2212895" y="10930"/>
                </a:lnTo>
                <a:lnTo>
                  <a:pt x="2217039" y="5143"/>
                </a:lnTo>
                <a:lnTo>
                  <a:pt x="2222896" y="1357"/>
                </a:lnTo>
                <a:lnTo>
                  <a:pt x="2229612" y="0"/>
                </a:lnTo>
                <a:lnTo>
                  <a:pt x="2231136" y="0"/>
                </a:lnTo>
                <a:lnTo>
                  <a:pt x="2237851" y="1357"/>
                </a:lnTo>
                <a:lnTo>
                  <a:pt x="2243709" y="5143"/>
                </a:lnTo>
                <a:lnTo>
                  <a:pt x="2247852" y="10930"/>
                </a:lnTo>
                <a:lnTo>
                  <a:pt x="2249424" y="18288"/>
                </a:lnTo>
                <a:lnTo>
                  <a:pt x="2247852" y="25884"/>
                </a:lnTo>
                <a:lnTo>
                  <a:pt x="2243709" y="32194"/>
                </a:lnTo>
                <a:lnTo>
                  <a:pt x="2237851" y="36504"/>
                </a:lnTo>
                <a:lnTo>
                  <a:pt x="2231136" y="38100"/>
                </a:lnTo>
                <a:close/>
              </a:path>
              <a:path w="4988560" h="4269105">
                <a:moveTo>
                  <a:pt x="2307336" y="38100"/>
                </a:moveTo>
                <a:lnTo>
                  <a:pt x="2299739" y="36504"/>
                </a:lnTo>
                <a:lnTo>
                  <a:pt x="2293429" y="32194"/>
                </a:lnTo>
                <a:lnTo>
                  <a:pt x="2289119" y="25884"/>
                </a:lnTo>
                <a:lnTo>
                  <a:pt x="2287524" y="18288"/>
                </a:lnTo>
                <a:lnTo>
                  <a:pt x="2289119" y="10930"/>
                </a:lnTo>
                <a:lnTo>
                  <a:pt x="2293429" y="5143"/>
                </a:lnTo>
                <a:lnTo>
                  <a:pt x="2299739" y="1357"/>
                </a:lnTo>
                <a:lnTo>
                  <a:pt x="2307336" y="0"/>
                </a:lnTo>
                <a:lnTo>
                  <a:pt x="2314051" y="1357"/>
                </a:lnTo>
                <a:lnTo>
                  <a:pt x="2319909" y="5143"/>
                </a:lnTo>
                <a:lnTo>
                  <a:pt x="2324052" y="10930"/>
                </a:lnTo>
                <a:lnTo>
                  <a:pt x="2325624" y="18288"/>
                </a:lnTo>
                <a:lnTo>
                  <a:pt x="2324052" y="25884"/>
                </a:lnTo>
                <a:lnTo>
                  <a:pt x="2319909" y="32194"/>
                </a:lnTo>
                <a:lnTo>
                  <a:pt x="2314051" y="36504"/>
                </a:lnTo>
                <a:lnTo>
                  <a:pt x="2307336" y="38100"/>
                </a:lnTo>
                <a:close/>
              </a:path>
              <a:path w="4988560" h="4269105">
                <a:moveTo>
                  <a:pt x="2383536" y="38100"/>
                </a:moveTo>
                <a:lnTo>
                  <a:pt x="2375939" y="36504"/>
                </a:lnTo>
                <a:lnTo>
                  <a:pt x="2369629" y="32194"/>
                </a:lnTo>
                <a:lnTo>
                  <a:pt x="2365319" y="25884"/>
                </a:lnTo>
                <a:lnTo>
                  <a:pt x="2363724" y="18288"/>
                </a:lnTo>
                <a:lnTo>
                  <a:pt x="2365319" y="10930"/>
                </a:lnTo>
                <a:lnTo>
                  <a:pt x="2369629" y="5143"/>
                </a:lnTo>
                <a:lnTo>
                  <a:pt x="2375939" y="1357"/>
                </a:lnTo>
                <a:lnTo>
                  <a:pt x="2383536" y="0"/>
                </a:lnTo>
                <a:lnTo>
                  <a:pt x="2390251" y="1357"/>
                </a:lnTo>
                <a:lnTo>
                  <a:pt x="2396109" y="5143"/>
                </a:lnTo>
                <a:lnTo>
                  <a:pt x="2400252" y="10930"/>
                </a:lnTo>
                <a:lnTo>
                  <a:pt x="2401824" y="18288"/>
                </a:lnTo>
                <a:lnTo>
                  <a:pt x="2400252" y="25884"/>
                </a:lnTo>
                <a:lnTo>
                  <a:pt x="2396109" y="32194"/>
                </a:lnTo>
                <a:lnTo>
                  <a:pt x="2390251" y="36504"/>
                </a:lnTo>
                <a:lnTo>
                  <a:pt x="2383536" y="38100"/>
                </a:lnTo>
                <a:close/>
              </a:path>
              <a:path w="4988560" h="4269105">
                <a:moveTo>
                  <a:pt x="2459736" y="38100"/>
                </a:moveTo>
                <a:lnTo>
                  <a:pt x="2452139" y="36504"/>
                </a:lnTo>
                <a:lnTo>
                  <a:pt x="2445829" y="32194"/>
                </a:lnTo>
                <a:lnTo>
                  <a:pt x="2441519" y="25884"/>
                </a:lnTo>
                <a:lnTo>
                  <a:pt x="2439924" y="18288"/>
                </a:lnTo>
                <a:lnTo>
                  <a:pt x="2441519" y="10930"/>
                </a:lnTo>
                <a:lnTo>
                  <a:pt x="2445829" y="5143"/>
                </a:lnTo>
                <a:lnTo>
                  <a:pt x="2452139" y="1357"/>
                </a:lnTo>
                <a:lnTo>
                  <a:pt x="2459736" y="0"/>
                </a:lnTo>
                <a:lnTo>
                  <a:pt x="2466451" y="1357"/>
                </a:lnTo>
                <a:lnTo>
                  <a:pt x="2472309" y="5143"/>
                </a:lnTo>
                <a:lnTo>
                  <a:pt x="2476452" y="10930"/>
                </a:lnTo>
                <a:lnTo>
                  <a:pt x="2478024" y="18288"/>
                </a:lnTo>
                <a:lnTo>
                  <a:pt x="2476452" y="25884"/>
                </a:lnTo>
                <a:lnTo>
                  <a:pt x="2472309" y="32194"/>
                </a:lnTo>
                <a:lnTo>
                  <a:pt x="2466451" y="36504"/>
                </a:lnTo>
                <a:lnTo>
                  <a:pt x="2459736" y="38100"/>
                </a:lnTo>
                <a:close/>
              </a:path>
              <a:path w="4988560" h="4269105">
                <a:moveTo>
                  <a:pt x="2535936" y="38100"/>
                </a:moveTo>
                <a:lnTo>
                  <a:pt x="2528339" y="36504"/>
                </a:lnTo>
                <a:lnTo>
                  <a:pt x="2522029" y="32194"/>
                </a:lnTo>
                <a:lnTo>
                  <a:pt x="2517719" y="25884"/>
                </a:lnTo>
                <a:lnTo>
                  <a:pt x="2516124" y="18288"/>
                </a:lnTo>
                <a:lnTo>
                  <a:pt x="2517719" y="10930"/>
                </a:lnTo>
                <a:lnTo>
                  <a:pt x="2522029" y="5143"/>
                </a:lnTo>
                <a:lnTo>
                  <a:pt x="2528339" y="1357"/>
                </a:lnTo>
                <a:lnTo>
                  <a:pt x="2535936" y="0"/>
                </a:lnTo>
                <a:lnTo>
                  <a:pt x="2543294" y="1357"/>
                </a:lnTo>
                <a:lnTo>
                  <a:pt x="2549080" y="5143"/>
                </a:lnTo>
                <a:lnTo>
                  <a:pt x="2552866" y="10930"/>
                </a:lnTo>
                <a:lnTo>
                  <a:pt x="2554224" y="18288"/>
                </a:lnTo>
                <a:lnTo>
                  <a:pt x="2552866" y="25884"/>
                </a:lnTo>
                <a:lnTo>
                  <a:pt x="2549080" y="32194"/>
                </a:lnTo>
                <a:lnTo>
                  <a:pt x="2543294" y="36504"/>
                </a:lnTo>
                <a:lnTo>
                  <a:pt x="2535936" y="38100"/>
                </a:lnTo>
                <a:close/>
              </a:path>
              <a:path w="4988560" h="4269105">
                <a:moveTo>
                  <a:pt x="2612136" y="38100"/>
                </a:moveTo>
                <a:lnTo>
                  <a:pt x="2604539" y="36504"/>
                </a:lnTo>
                <a:lnTo>
                  <a:pt x="2598229" y="32194"/>
                </a:lnTo>
                <a:lnTo>
                  <a:pt x="2593919" y="25884"/>
                </a:lnTo>
                <a:lnTo>
                  <a:pt x="2592324" y="18288"/>
                </a:lnTo>
                <a:lnTo>
                  <a:pt x="2593919" y="10930"/>
                </a:lnTo>
                <a:lnTo>
                  <a:pt x="2598229" y="5143"/>
                </a:lnTo>
                <a:lnTo>
                  <a:pt x="2604539" y="1357"/>
                </a:lnTo>
                <a:lnTo>
                  <a:pt x="2612136" y="0"/>
                </a:lnTo>
                <a:lnTo>
                  <a:pt x="2619494" y="1357"/>
                </a:lnTo>
                <a:lnTo>
                  <a:pt x="2625280" y="5143"/>
                </a:lnTo>
                <a:lnTo>
                  <a:pt x="2629066" y="10930"/>
                </a:lnTo>
                <a:lnTo>
                  <a:pt x="2630424" y="18288"/>
                </a:lnTo>
                <a:lnTo>
                  <a:pt x="2629066" y="25884"/>
                </a:lnTo>
                <a:lnTo>
                  <a:pt x="2625280" y="32194"/>
                </a:lnTo>
                <a:lnTo>
                  <a:pt x="2619494" y="36504"/>
                </a:lnTo>
                <a:lnTo>
                  <a:pt x="2612136" y="38100"/>
                </a:lnTo>
                <a:close/>
              </a:path>
              <a:path w="4988560" h="4269105">
                <a:moveTo>
                  <a:pt x="2688336" y="38100"/>
                </a:moveTo>
                <a:lnTo>
                  <a:pt x="2680739" y="36504"/>
                </a:lnTo>
                <a:lnTo>
                  <a:pt x="2674429" y="32194"/>
                </a:lnTo>
                <a:lnTo>
                  <a:pt x="2670119" y="25884"/>
                </a:lnTo>
                <a:lnTo>
                  <a:pt x="2668524" y="18288"/>
                </a:lnTo>
                <a:lnTo>
                  <a:pt x="2670119" y="10930"/>
                </a:lnTo>
                <a:lnTo>
                  <a:pt x="2674429" y="5143"/>
                </a:lnTo>
                <a:lnTo>
                  <a:pt x="2680739" y="1357"/>
                </a:lnTo>
                <a:lnTo>
                  <a:pt x="2688336" y="0"/>
                </a:lnTo>
                <a:lnTo>
                  <a:pt x="2695694" y="1357"/>
                </a:lnTo>
                <a:lnTo>
                  <a:pt x="2701480" y="5143"/>
                </a:lnTo>
                <a:lnTo>
                  <a:pt x="2705266" y="10930"/>
                </a:lnTo>
                <a:lnTo>
                  <a:pt x="2706624" y="18288"/>
                </a:lnTo>
                <a:lnTo>
                  <a:pt x="2705266" y="25884"/>
                </a:lnTo>
                <a:lnTo>
                  <a:pt x="2701480" y="32194"/>
                </a:lnTo>
                <a:lnTo>
                  <a:pt x="2695694" y="36504"/>
                </a:lnTo>
                <a:lnTo>
                  <a:pt x="2688336" y="38100"/>
                </a:lnTo>
                <a:close/>
              </a:path>
              <a:path w="4988560" h="4269105">
                <a:moveTo>
                  <a:pt x="2764536" y="38100"/>
                </a:moveTo>
                <a:lnTo>
                  <a:pt x="2756939" y="36504"/>
                </a:lnTo>
                <a:lnTo>
                  <a:pt x="2750629" y="32194"/>
                </a:lnTo>
                <a:lnTo>
                  <a:pt x="2746319" y="25884"/>
                </a:lnTo>
                <a:lnTo>
                  <a:pt x="2744724" y="18288"/>
                </a:lnTo>
                <a:lnTo>
                  <a:pt x="2746319" y="10930"/>
                </a:lnTo>
                <a:lnTo>
                  <a:pt x="2750629" y="5143"/>
                </a:lnTo>
                <a:lnTo>
                  <a:pt x="2756939" y="1357"/>
                </a:lnTo>
                <a:lnTo>
                  <a:pt x="2764536" y="0"/>
                </a:lnTo>
                <a:lnTo>
                  <a:pt x="2771894" y="1357"/>
                </a:lnTo>
                <a:lnTo>
                  <a:pt x="2777680" y="5143"/>
                </a:lnTo>
                <a:lnTo>
                  <a:pt x="2781466" y="10930"/>
                </a:lnTo>
                <a:lnTo>
                  <a:pt x="2782824" y="18288"/>
                </a:lnTo>
                <a:lnTo>
                  <a:pt x="2781466" y="25884"/>
                </a:lnTo>
                <a:lnTo>
                  <a:pt x="2777680" y="32194"/>
                </a:lnTo>
                <a:lnTo>
                  <a:pt x="2771894" y="36504"/>
                </a:lnTo>
                <a:lnTo>
                  <a:pt x="2764536" y="38100"/>
                </a:lnTo>
                <a:close/>
              </a:path>
              <a:path w="4988560" h="4269105">
                <a:moveTo>
                  <a:pt x="2840736" y="38100"/>
                </a:moveTo>
                <a:lnTo>
                  <a:pt x="2833139" y="36504"/>
                </a:lnTo>
                <a:lnTo>
                  <a:pt x="2826829" y="32194"/>
                </a:lnTo>
                <a:lnTo>
                  <a:pt x="2822519" y="25884"/>
                </a:lnTo>
                <a:lnTo>
                  <a:pt x="2820924" y="18288"/>
                </a:lnTo>
                <a:lnTo>
                  <a:pt x="2822519" y="10930"/>
                </a:lnTo>
                <a:lnTo>
                  <a:pt x="2826829" y="5143"/>
                </a:lnTo>
                <a:lnTo>
                  <a:pt x="2833139" y="1357"/>
                </a:lnTo>
                <a:lnTo>
                  <a:pt x="2840736" y="0"/>
                </a:lnTo>
                <a:lnTo>
                  <a:pt x="2848094" y="1357"/>
                </a:lnTo>
                <a:lnTo>
                  <a:pt x="2853880" y="5143"/>
                </a:lnTo>
                <a:lnTo>
                  <a:pt x="2857666" y="10930"/>
                </a:lnTo>
                <a:lnTo>
                  <a:pt x="2859024" y="18288"/>
                </a:lnTo>
                <a:lnTo>
                  <a:pt x="2857666" y="25884"/>
                </a:lnTo>
                <a:lnTo>
                  <a:pt x="2853880" y="32194"/>
                </a:lnTo>
                <a:lnTo>
                  <a:pt x="2848094" y="36504"/>
                </a:lnTo>
                <a:lnTo>
                  <a:pt x="2840736" y="38100"/>
                </a:lnTo>
                <a:close/>
              </a:path>
              <a:path w="4988560" h="4269105">
                <a:moveTo>
                  <a:pt x="2916936" y="38100"/>
                </a:moveTo>
                <a:lnTo>
                  <a:pt x="2909339" y="36504"/>
                </a:lnTo>
                <a:lnTo>
                  <a:pt x="2903029" y="32194"/>
                </a:lnTo>
                <a:lnTo>
                  <a:pt x="2898719" y="25884"/>
                </a:lnTo>
                <a:lnTo>
                  <a:pt x="2897124" y="18288"/>
                </a:lnTo>
                <a:lnTo>
                  <a:pt x="2898719" y="10930"/>
                </a:lnTo>
                <a:lnTo>
                  <a:pt x="2903029" y="5143"/>
                </a:lnTo>
                <a:lnTo>
                  <a:pt x="2909339" y="1357"/>
                </a:lnTo>
                <a:lnTo>
                  <a:pt x="2916936" y="0"/>
                </a:lnTo>
                <a:lnTo>
                  <a:pt x="2924294" y="1357"/>
                </a:lnTo>
                <a:lnTo>
                  <a:pt x="2930080" y="5143"/>
                </a:lnTo>
                <a:lnTo>
                  <a:pt x="2933866" y="10930"/>
                </a:lnTo>
                <a:lnTo>
                  <a:pt x="2935224" y="18288"/>
                </a:lnTo>
                <a:lnTo>
                  <a:pt x="2933866" y="25884"/>
                </a:lnTo>
                <a:lnTo>
                  <a:pt x="2930080" y="32194"/>
                </a:lnTo>
                <a:lnTo>
                  <a:pt x="2924294" y="36504"/>
                </a:lnTo>
                <a:lnTo>
                  <a:pt x="2916936" y="38100"/>
                </a:lnTo>
                <a:close/>
              </a:path>
              <a:path w="4988560" h="4269105">
                <a:moveTo>
                  <a:pt x="2993136" y="38100"/>
                </a:moveTo>
                <a:lnTo>
                  <a:pt x="2985539" y="36504"/>
                </a:lnTo>
                <a:lnTo>
                  <a:pt x="2979229" y="32194"/>
                </a:lnTo>
                <a:lnTo>
                  <a:pt x="2974919" y="25884"/>
                </a:lnTo>
                <a:lnTo>
                  <a:pt x="2973324" y="18288"/>
                </a:lnTo>
                <a:lnTo>
                  <a:pt x="2974919" y="10930"/>
                </a:lnTo>
                <a:lnTo>
                  <a:pt x="2979229" y="5143"/>
                </a:lnTo>
                <a:lnTo>
                  <a:pt x="2985539" y="1357"/>
                </a:lnTo>
                <a:lnTo>
                  <a:pt x="2993136" y="0"/>
                </a:lnTo>
                <a:lnTo>
                  <a:pt x="3000494" y="1357"/>
                </a:lnTo>
                <a:lnTo>
                  <a:pt x="3006280" y="5143"/>
                </a:lnTo>
                <a:lnTo>
                  <a:pt x="3010066" y="10930"/>
                </a:lnTo>
                <a:lnTo>
                  <a:pt x="3011424" y="18288"/>
                </a:lnTo>
                <a:lnTo>
                  <a:pt x="3010066" y="25884"/>
                </a:lnTo>
                <a:lnTo>
                  <a:pt x="3006280" y="32194"/>
                </a:lnTo>
                <a:lnTo>
                  <a:pt x="3000494" y="36504"/>
                </a:lnTo>
                <a:lnTo>
                  <a:pt x="2993136" y="38100"/>
                </a:lnTo>
                <a:close/>
              </a:path>
              <a:path w="4988560" h="4269105">
                <a:moveTo>
                  <a:pt x="3069336" y="38100"/>
                </a:moveTo>
                <a:lnTo>
                  <a:pt x="3061739" y="36504"/>
                </a:lnTo>
                <a:lnTo>
                  <a:pt x="3055429" y="32194"/>
                </a:lnTo>
                <a:lnTo>
                  <a:pt x="3051119" y="25884"/>
                </a:lnTo>
                <a:lnTo>
                  <a:pt x="3049524" y="18288"/>
                </a:lnTo>
                <a:lnTo>
                  <a:pt x="3051119" y="10930"/>
                </a:lnTo>
                <a:lnTo>
                  <a:pt x="3055429" y="5143"/>
                </a:lnTo>
                <a:lnTo>
                  <a:pt x="3061739" y="1357"/>
                </a:lnTo>
                <a:lnTo>
                  <a:pt x="3069336" y="0"/>
                </a:lnTo>
                <a:lnTo>
                  <a:pt x="3076694" y="1357"/>
                </a:lnTo>
                <a:lnTo>
                  <a:pt x="3082480" y="5143"/>
                </a:lnTo>
                <a:lnTo>
                  <a:pt x="3086266" y="10930"/>
                </a:lnTo>
                <a:lnTo>
                  <a:pt x="3087624" y="18288"/>
                </a:lnTo>
                <a:lnTo>
                  <a:pt x="3086266" y="25884"/>
                </a:lnTo>
                <a:lnTo>
                  <a:pt x="3082480" y="32194"/>
                </a:lnTo>
                <a:lnTo>
                  <a:pt x="3076694" y="36504"/>
                </a:lnTo>
                <a:lnTo>
                  <a:pt x="3069336" y="38100"/>
                </a:lnTo>
                <a:close/>
              </a:path>
              <a:path w="4988560" h="4269105">
                <a:moveTo>
                  <a:pt x="3145536" y="38100"/>
                </a:moveTo>
                <a:lnTo>
                  <a:pt x="3137939" y="36504"/>
                </a:lnTo>
                <a:lnTo>
                  <a:pt x="3131629" y="32194"/>
                </a:lnTo>
                <a:lnTo>
                  <a:pt x="3127319" y="25884"/>
                </a:lnTo>
                <a:lnTo>
                  <a:pt x="3125724" y="18288"/>
                </a:lnTo>
                <a:lnTo>
                  <a:pt x="3127319" y="10930"/>
                </a:lnTo>
                <a:lnTo>
                  <a:pt x="3131629" y="5143"/>
                </a:lnTo>
                <a:lnTo>
                  <a:pt x="3137939" y="1357"/>
                </a:lnTo>
                <a:lnTo>
                  <a:pt x="3145536" y="0"/>
                </a:lnTo>
                <a:lnTo>
                  <a:pt x="3152894" y="1357"/>
                </a:lnTo>
                <a:lnTo>
                  <a:pt x="3158680" y="5143"/>
                </a:lnTo>
                <a:lnTo>
                  <a:pt x="3162466" y="10930"/>
                </a:lnTo>
                <a:lnTo>
                  <a:pt x="3163824" y="18288"/>
                </a:lnTo>
                <a:lnTo>
                  <a:pt x="3162466" y="25884"/>
                </a:lnTo>
                <a:lnTo>
                  <a:pt x="3158680" y="32194"/>
                </a:lnTo>
                <a:lnTo>
                  <a:pt x="3152894" y="36504"/>
                </a:lnTo>
                <a:lnTo>
                  <a:pt x="3145536" y="38100"/>
                </a:lnTo>
                <a:close/>
              </a:path>
              <a:path w="4988560" h="4269105">
                <a:moveTo>
                  <a:pt x="3221736" y="38100"/>
                </a:moveTo>
                <a:lnTo>
                  <a:pt x="3214139" y="36504"/>
                </a:lnTo>
                <a:lnTo>
                  <a:pt x="3207829" y="32194"/>
                </a:lnTo>
                <a:lnTo>
                  <a:pt x="3203519" y="25884"/>
                </a:lnTo>
                <a:lnTo>
                  <a:pt x="3201924" y="18288"/>
                </a:lnTo>
                <a:lnTo>
                  <a:pt x="3203519" y="10930"/>
                </a:lnTo>
                <a:lnTo>
                  <a:pt x="3207829" y="5143"/>
                </a:lnTo>
                <a:lnTo>
                  <a:pt x="3214139" y="1357"/>
                </a:lnTo>
                <a:lnTo>
                  <a:pt x="3221736" y="0"/>
                </a:lnTo>
                <a:lnTo>
                  <a:pt x="3229094" y="1357"/>
                </a:lnTo>
                <a:lnTo>
                  <a:pt x="3234880" y="5143"/>
                </a:lnTo>
                <a:lnTo>
                  <a:pt x="3238666" y="10930"/>
                </a:lnTo>
                <a:lnTo>
                  <a:pt x="3240024" y="18288"/>
                </a:lnTo>
                <a:lnTo>
                  <a:pt x="3238666" y="25884"/>
                </a:lnTo>
                <a:lnTo>
                  <a:pt x="3234880" y="32194"/>
                </a:lnTo>
                <a:lnTo>
                  <a:pt x="3229094" y="36504"/>
                </a:lnTo>
                <a:lnTo>
                  <a:pt x="3221736" y="38100"/>
                </a:lnTo>
                <a:close/>
              </a:path>
              <a:path w="4988560" h="4269105">
                <a:moveTo>
                  <a:pt x="3297936" y="38100"/>
                </a:moveTo>
                <a:lnTo>
                  <a:pt x="3290339" y="36504"/>
                </a:lnTo>
                <a:lnTo>
                  <a:pt x="3284029" y="32194"/>
                </a:lnTo>
                <a:lnTo>
                  <a:pt x="3279719" y="25884"/>
                </a:lnTo>
                <a:lnTo>
                  <a:pt x="3278124" y="18288"/>
                </a:lnTo>
                <a:lnTo>
                  <a:pt x="3279719" y="10930"/>
                </a:lnTo>
                <a:lnTo>
                  <a:pt x="3284029" y="5143"/>
                </a:lnTo>
                <a:lnTo>
                  <a:pt x="3290339" y="1357"/>
                </a:lnTo>
                <a:lnTo>
                  <a:pt x="3297936" y="0"/>
                </a:lnTo>
                <a:lnTo>
                  <a:pt x="3305294" y="1357"/>
                </a:lnTo>
                <a:lnTo>
                  <a:pt x="3311080" y="5143"/>
                </a:lnTo>
                <a:lnTo>
                  <a:pt x="3314866" y="10930"/>
                </a:lnTo>
                <a:lnTo>
                  <a:pt x="3316224" y="18288"/>
                </a:lnTo>
                <a:lnTo>
                  <a:pt x="3314866" y="25884"/>
                </a:lnTo>
                <a:lnTo>
                  <a:pt x="3311080" y="32194"/>
                </a:lnTo>
                <a:lnTo>
                  <a:pt x="3305294" y="36504"/>
                </a:lnTo>
                <a:lnTo>
                  <a:pt x="3297936" y="38100"/>
                </a:lnTo>
                <a:close/>
              </a:path>
              <a:path w="4988560" h="4269105">
                <a:moveTo>
                  <a:pt x="3374136" y="38100"/>
                </a:moveTo>
                <a:lnTo>
                  <a:pt x="3366539" y="36504"/>
                </a:lnTo>
                <a:lnTo>
                  <a:pt x="3360229" y="32194"/>
                </a:lnTo>
                <a:lnTo>
                  <a:pt x="3355919" y="25884"/>
                </a:lnTo>
                <a:lnTo>
                  <a:pt x="3354324" y="18288"/>
                </a:lnTo>
                <a:lnTo>
                  <a:pt x="3355919" y="10930"/>
                </a:lnTo>
                <a:lnTo>
                  <a:pt x="3360229" y="5143"/>
                </a:lnTo>
                <a:lnTo>
                  <a:pt x="3366539" y="1357"/>
                </a:lnTo>
                <a:lnTo>
                  <a:pt x="3374136" y="0"/>
                </a:lnTo>
                <a:lnTo>
                  <a:pt x="3381494" y="1357"/>
                </a:lnTo>
                <a:lnTo>
                  <a:pt x="3387280" y="5143"/>
                </a:lnTo>
                <a:lnTo>
                  <a:pt x="3391066" y="10930"/>
                </a:lnTo>
                <a:lnTo>
                  <a:pt x="3392424" y="18288"/>
                </a:lnTo>
                <a:lnTo>
                  <a:pt x="3391066" y="25884"/>
                </a:lnTo>
                <a:lnTo>
                  <a:pt x="3387280" y="32194"/>
                </a:lnTo>
                <a:lnTo>
                  <a:pt x="3381494" y="36504"/>
                </a:lnTo>
                <a:lnTo>
                  <a:pt x="3374136" y="38100"/>
                </a:lnTo>
                <a:close/>
              </a:path>
              <a:path w="4988560" h="4269105">
                <a:moveTo>
                  <a:pt x="3450336" y="38100"/>
                </a:moveTo>
                <a:lnTo>
                  <a:pt x="3442739" y="36504"/>
                </a:lnTo>
                <a:lnTo>
                  <a:pt x="3436429" y="32194"/>
                </a:lnTo>
                <a:lnTo>
                  <a:pt x="3432119" y="25884"/>
                </a:lnTo>
                <a:lnTo>
                  <a:pt x="3430524" y="18288"/>
                </a:lnTo>
                <a:lnTo>
                  <a:pt x="3432119" y="10930"/>
                </a:lnTo>
                <a:lnTo>
                  <a:pt x="3436429" y="5143"/>
                </a:lnTo>
                <a:lnTo>
                  <a:pt x="3442739" y="1357"/>
                </a:lnTo>
                <a:lnTo>
                  <a:pt x="3450336" y="0"/>
                </a:lnTo>
                <a:lnTo>
                  <a:pt x="3457694" y="1357"/>
                </a:lnTo>
                <a:lnTo>
                  <a:pt x="3463480" y="5143"/>
                </a:lnTo>
                <a:lnTo>
                  <a:pt x="3467266" y="10930"/>
                </a:lnTo>
                <a:lnTo>
                  <a:pt x="3468624" y="18288"/>
                </a:lnTo>
                <a:lnTo>
                  <a:pt x="3467266" y="25884"/>
                </a:lnTo>
                <a:lnTo>
                  <a:pt x="3463480" y="32194"/>
                </a:lnTo>
                <a:lnTo>
                  <a:pt x="3457694" y="36504"/>
                </a:lnTo>
                <a:lnTo>
                  <a:pt x="3450336" y="38100"/>
                </a:lnTo>
                <a:close/>
              </a:path>
              <a:path w="4988560" h="4269105">
                <a:moveTo>
                  <a:pt x="3526536" y="38100"/>
                </a:moveTo>
                <a:lnTo>
                  <a:pt x="3518939" y="36504"/>
                </a:lnTo>
                <a:lnTo>
                  <a:pt x="3512629" y="32194"/>
                </a:lnTo>
                <a:lnTo>
                  <a:pt x="3508319" y="25884"/>
                </a:lnTo>
                <a:lnTo>
                  <a:pt x="3506724" y="18288"/>
                </a:lnTo>
                <a:lnTo>
                  <a:pt x="3508319" y="10930"/>
                </a:lnTo>
                <a:lnTo>
                  <a:pt x="3512629" y="5143"/>
                </a:lnTo>
                <a:lnTo>
                  <a:pt x="3518939" y="1357"/>
                </a:lnTo>
                <a:lnTo>
                  <a:pt x="3526536" y="0"/>
                </a:lnTo>
                <a:lnTo>
                  <a:pt x="3533894" y="1357"/>
                </a:lnTo>
                <a:lnTo>
                  <a:pt x="3539680" y="5143"/>
                </a:lnTo>
                <a:lnTo>
                  <a:pt x="3543466" y="10930"/>
                </a:lnTo>
                <a:lnTo>
                  <a:pt x="3544824" y="18288"/>
                </a:lnTo>
                <a:lnTo>
                  <a:pt x="3543466" y="25884"/>
                </a:lnTo>
                <a:lnTo>
                  <a:pt x="3539680" y="32194"/>
                </a:lnTo>
                <a:lnTo>
                  <a:pt x="3533894" y="36504"/>
                </a:lnTo>
                <a:lnTo>
                  <a:pt x="3526536" y="38100"/>
                </a:lnTo>
                <a:close/>
              </a:path>
              <a:path w="4988560" h="4269105">
                <a:moveTo>
                  <a:pt x="3602736" y="38100"/>
                </a:moveTo>
                <a:lnTo>
                  <a:pt x="3595139" y="36504"/>
                </a:lnTo>
                <a:lnTo>
                  <a:pt x="3588829" y="32194"/>
                </a:lnTo>
                <a:lnTo>
                  <a:pt x="3584519" y="25884"/>
                </a:lnTo>
                <a:lnTo>
                  <a:pt x="3582924" y="18288"/>
                </a:lnTo>
                <a:lnTo>
                  <a:pt x="3584519" y="10930"/>
                </a:lnTo>
                <a:lnTo>
                  <a:pt x="3588829" y="5143"/>
                </a:lnTo>
                <a:lnTo>
                  <a:pt x="3595139" y="1357"/>
                </a:lnTo>
                <a:lnTo>
                  <a:pt x="3602736" y="0"/>
                </a:lnTo>
                <a:lnTo>
                  <a:pt x="3610094" y="1357"/>
                </a:lnTo>
                <a:lnTo>
                  <a:pt x="3615880" y="5143"/>
                </a:lnTo>
                <a:lnTo>
                  <a:pt x="3619666" y="10930"/>
                </a:lnTo>
                <a:lnTo>
                  <a:pt x="3621024" y="18288"/>
                </a:lnTo>
                <a:lnTo>
                  <a:pt x="3619666" y="25884"/>
                </a:lnTo>
                <a:lnTo>
                  <a:pt x="3615880" y="32194"/>
                </a:lnTo>
                <a:lnTo>
                  <a:pt x="3610094" y="36504"/>
                </a:lnTo>
                <a:lnTo>
                  <a:pt x="3602736" y="38100"/>
                </a:lnTo>
                <a:close/>
              </a:path>
              <a:path w="4988560" h="4269105">
                <a:moveTo>
                  <a:pt x="3678936" y="38100"/>
                </a:moveTo>
                <a:lnTo>
                  <a:pt x="3671339" y="36504"/>
                </a:lnTo>
                <a:lnTo>
                  <a:pt x="3665029" y="32194"/>
                </a:lnTo>
                <a:lnTo>
                  <a:pt x="3660719" y="25884"/>
                </a:lnTo>
                <a:lnTo>
                  <a:pt x="3659124" y="18288"/>
                </a:lnTo>
                <a:lnTo>
                  <a:pt x="3660719" y="10930"/>
                </a:lnTo>
                <a:lnTo>
                  <a:pt x="3665029" y="5143"/>
                </a:lnTo>
                <a:lnTo>
                  <a:pt x="3671339" y="1357"/>
                </a:lnTo>
                <a:lnTo>
                  <a:pt x="3678936" y="0"/>
                </a:lnTo>
                <a:lnTo>
                  <a:pt x="3686294" y="1357"/>
                </a:lnTo>
                <a:lnTo>
                  <a:pt x="3692080" y="5143"/>
                </a:lnTo>
                <a:lnTo>
                  <a:pt x="3695866" y="10930"/>
                </a:lnTo>
                <a:lnTo>
                  <a:pt x="3697224" y="18288"/>
                </a:lnTo>
                <a:lnTo>
                  <a:pt x="3695866" y="25884"/>
                </a:lnTo>
                <a:lnTo>
                  <a:pt x="3692080" y="32194"/>
                </a:lnTo>
                <a:lnTo>
                  <a:pt x="3686294" y="36504"/>
                </a:lnTo>
                <a:lnTo>
                  <a:pt x="3678936" y="38100"/>
                </a:lnTo>
                <a:close/>
              </a:path>
              <a:path w="4988560" h="4269105">
                <a:moveTo>
                  <a:pt x="3755136" y="38100"/>
                </a:moveTo>
                <a:lnTo>
                  <a:pt x="3747539" y="36504"/>
                </a:lnTo>
                <a:lnTo>
                  <a:pt x="3741229" y="32194"/>
                </a:lnTo>
                <a:lnTo>
                  <a:pt x="3736919" y="25884"/>
                </a:lnTo>
                <a:lnTo>
                  <a:pt x="3735324" y="18288"/>
                </a:lnTo>
                <a:lnTo>
                  <a:pt x="3736919" y="10930"/>
                </a:lnTo>
                <a:lnTo>
                  <a:pt x="3741229" y="5143"/>
                </a:lnTo>
                <a:lnTo>
                  <a:pt x="3747539" y="1357"/>
                </a:lnTo>
                <a:lnTo>
                  <a:pt x="3755136" y="0"/>
                </a:lnTo>
                <a:lnTo>
                  <a:pt x="3762732" y="1357"/>
                </a:lnTo>
                <a:lnTo>
                  <a:pt x="3769042" y="5143"/>
                </a:lnTo>
                <a:lnTo>
                  <a:pt x="3773352" y="10930"/>
                </a:lnTo>
                <a:lnTo>
                  <a:pt x="3774947" y="18288"/>
                </a:lnTo>
                <a:lnTo>
                  <a:pt x="3773352" y="25884"/>
                </a:lnTo>
                <a:lnTo>
                  <a:pt x="3769042" y="32194"/>
                </a:lnTo>
                <a:lnTo>
                  <a:pt x="3762732" y="36504"/>
                </a:lnTo>
                <a:lnTo>
                  <a:pt x="3755136" y="38100"/>
                </a:lnTo>
                <a:close/>
              </a:path>
              <a:path w="4988560" h="4269105">
                <a:moveTo>
                  <a:pt x="3831336" y="38100"/>
                </a:moveTo>
                <a:lnTo>
                  <a:pt x="3823978" y="36504"/>
                </a:lnTo>
                <a:lnTo>
                  <a:pt x="3818191" y="32194"/>
                </a:lnTo>
                <a:lnTo>
                  <a:pt x="3814405" y="25884"/>
                </a:lnTo>
                <a:lnTo>
                  <a:pt x="3813047" y="18288"/>
                </a:lnTo>
                <a:lnTo>
                  <a:pt x="3814405" y="10930"/>
                </a:lnTo>
                <a:lnTo>
                  <a:pt x="3818191" y="5143"/>
                </a:lnTo>
                <a:lnTo>
                  <a:pt x="3823978" y="1357"/>
                </a:lnTo>
                <a:lnTo>
                  <a:pt x="3831336" y="0"/>
                </a:lnTo>
                <a:lnTo>
                  <a:pt x="3838932" y="1357"/>
                </a:lnTo>
                <a:lnTo>
                  <a:pt x="3845242" y="5143"/>
                </a:lnTo>
                <a:lnTo>
                  <a:pt x="3849552" y="10930"/>
                </a:lnTo>
                <a:lnTo>
                  <a:pt x="3851147" y="18288"/>
                </a:lnTo>
                <a:lnTo>
                  <a:pt x="3849552" y="25884"/>
                </a:lnTo>
                <a:lnTo>
                  <a:pt x="3845242" y="32194"/>
                </a:lnTo>
                <a:lnTo>
                  <a:pt x="3838932" y="36504"/>
                </a:lnTo>
                <a:lnTo>
                  <a:pt x="3831336" y="38100"/>
                </a:lnTo>
                <a:close/>
              </a:path>
              <a:path w="4988560" h="4269105">
                <a:moveTo>
                  <a:pt x="3907536" y="38100"/>
                </a:moveTo>
                <a:lnTo>
                  <a:pt x="3900178" y="36504"/>
                </a:lnTo>
                <a:lnTo>
                  <a:pt x="3894391" y="32194"/>
                </a:lnTo>
                <a:lnTo>
                  <a:pt x="3890605" y="25884"/>
                </a:lnTo>
                <a:lnTo>
                  <a:pt x="3889247" y="18288"/>
                </a:lnTo>
                <a:lnTo>
                  <a:pt x="3890605" y="10930"/>
                </a:lnTo>
                <a:lnTo>
                  <a:pt x="3894391" y="5143"/>
                </a:lnTo>
                <a:lnTo>
                  <a:pt x="3900178" y="1357"/>
                </a:lnTo>
                <a:lnTo>
                  <a:pt x="3907536" y="0"/>
                </a:lnTo>
                <a:lnTo>
                  <a:pt x="3915132" y="1357"/>
                </a:lnTo>
                <a:lnTo>
                  <a:pt x="3921442" y="5143"/>
                </a:lnTo>
                <a:lnTo>
                  <a:pt x="3925752" y="10930"/>
                </a:lnTo>
                <a:lnTo>
                  <a:pt x="3927347" y="18288"/>
                </a:lnTo>
                <a:lnTo>
                  <a:pt x="3925752" y="25884"/>
                </a:lnTo>
                <a:lnTo>
                  <a:pt x="3921442" y="32194"/>
                </a:lnTo>
                <a:lnTo>
                  <a:pt x="3915132" y="36504"/>
                </a:lnTo>
                <a:lnTo>
                  <a:pt x="3907536" y="38100"/>
                </a:lnTo>
                <a:close/>
              </a:path>
              <a:path w="4988560" h="4269105">
                <a:moveTo>
                  <a:pt x="3983736" y="38100"/>
                </a:moveTo>
                <a:lnTo>
                  <a:pt x="3976378" y="36504"/>
                </a:lnTo>
                <a:lnTo>
                  <a:pt x="3970591" y="32194"/>
                </a:lnTo>
                <a:lnTo>
                  <a:pt x="3966805" y="25884"/>
                </a:lnTo>
                <a:lnTo>
                  <a:pt x="3965447" y="18288"/>
                </a:lnTo>
                <a:lnTo>
                  <a:pt x="3966805" y="10930"/>
                </a:lnTo>
                <a:lnTo>
                  <a:pt x="3970591" y="5143"/>
                </a:lnTo>
                <a:lnTo>
                  <a:pt x="3976378" y="1357"/>
                </a:lnTo>
                <a:lnTo>
                  <a:pt x="3983736" y="0"/>
                </a:lnTo>
                <a:lnTo>
                  <a:pt x="3991332" y="1357"/>
                </a:lnTo>
                <a:lnTo>
                  <a:pt x="3997642" y="5143"/>
                </a:lnTo>
                <a:lnTo>
                  <a:pt x="4001952" y="10930"/>
                </a:lnTo>
                <a:lnTo>
                  <a:pt x="4003547" y="18288"/>
                </a:lnTo>
                <a:lnTo>
                  <a:pt x="4001952" y="25884"/>
                </a:lnTo>
                <a:lnTo>
                  <a:pt x="3997642" y="32194"/>
                </a:lnTo>
                <a:lnTo>
                  <a:pt x="3991332" y="36504"/>
                </a:lnTo>
                <a:lnTo>
                  <a:pt x="3983736" y="38100"/>
                </a:lnTo>
                <a:close/>
              </a:path>
              <a:path w="4988560" h="4269105">
                <a:moveTo>
                  <a:pt x="4059936" y="38100"/>
                </a:moveTo>
                <a:lnTo>
                  <a:pt x="4052578" y="36504"/>
                </a:lnTo>
                <a:lnTo>
                  <a:pt x="4046791" y="32194"/>
                </a:lnTo>
                <a:lnTo>
                  <a:pt x="4043005" y="25884"/>
                </a:lnTo>
                <a:lnTo>
                  <a:pt x="4041647" y="18288"/>
                </a:lnTo>
                <a:lnTo>
                  <a:pt x="4043005" y="10930"/>
                </a:lnTo>
                <a:lnTo>
                  <a:pt x="4046791" y="5143"/>
                </a:lnTo>
                <a:lnTo>
                  <a:pt x="4052578" y="1357"/>
                </a:lnTo>
                <a:lnTo>
                  <a:pt x="4059936" y="0"/>
                </a:lnTo>
                <a:lnTo>
                  <a:pt x="4067532" y="1357"/>
                </a:lnTo>
                <a:lnTo>
                  <a:pt x="4073842" y="5143"/>
                </a:lnTo>
                <a:lnTo>
                  <a:pt x="4078152" y="10930"/>
                </a:lnTo>
                <a:lnTo>
                  <a:pt x="4079747" y="18288"/>
                </a:lnTo>
                <a:lnTo>
                  <a:pt x="4078152" y="25884"/>
                </a:lnTo>
                <a:lnTo>
                  <a:pt x="4073842" y="32194"/>
                </a:lnTo>
                <a:lnTo>
                  <a:pt x="4067532" y="36504"/>
                </a:lnTo>
                <a:lnTo>
                  <a:pt x="4059936" y="38100"/>
                </a:lnTo>
                <a:close/>
              </a:path>
              <a:path w="4988560" h="4269105">
                <a:moveTo>
                  <a:pt x="4136136" y="38100"/>
                </a:moveTo>
                <a:lnTo>
                  <a:pt x="4128778" y="36504"/>
                </a:lnTo>
                <a:lnTo>
                  <a:pt x="4122991" y="32194"/>
                </a:lnTo>
                <a:lnTo>
                  <a:pt x="4119205" y="25884"/>
                </a:lnTo>
                <a:lnTo>
                  <a:pt x="4117847" y="18288"/>
                </a:lnTo>
                <a:lnTo>
                  <a:pt x="4119205" y="10930"/>
                </a:lnTo>
                <a:lnTo>
                  <a:pt x="4122991" y="5143"/>
                </a:lnTo>
                <a:lnTo>
                  <a:pt x="4128778" y="1357"/>
                </a:lnTo>
                <a:lnTo>
                  <a:pt x="4136136" y="0"/>
                </a:lnTo>
                <a:lnTo>
                  <a:pt x="4143732" y="1357"/>
                </a:lnTo>
                <a:lnTo>
                  <a:pt x="4150042" y="5143"/>
                </a:lnTo>
                <a:lnTo>
                  <a:pt x="4154352" y="10930"/>
                </a:lnTo>
                <a:lnTo>
                  <a:pt x="4155947" y="18288"/>
                </a:lnTo>
                <a:lnTo>
                  <a:pt x="4154352" y="25884"/>
                </a:lnTo>
                <a:lnTo>
                  <a:pt x="4150042" y="32194"/>
                </a:lnTo>
                <a:lnTo>
                  <a:pt x="4143732" y="36504"/>
                </a:lnTo>
                <a:lnTo>
                  <a:pt x="4136136" y="38100"/>
                </a:lnTo>
                <a:close/>
              </a:path>
              <a:path w="4988560" h="4269105">
                <a:moveTo>
                  <a:pt x="4212336" y="38100"/>
                </a:moveTo>
                <a:lnTo>
                  <a:pt x="4204978" y="36504"/>
                </a:lnTo>
                <a:lnTo>
                  <a:pt x="4199191" y="32194"/>
                </a:lnTo>
                <a:lnTo>
                  <a:pt x="4195405" y="25884"/>
                </a:lnTo>
                <a:lnTo>
                  <a:pt x="4194047" y="18288"/>
                </a:lnTo>
                <a:lnTo>
                  <a:pt x="4195405" y="10930"/>
                </a:lnTo>
                <a:lnTo>
                  <a:pt x="4199191" y="5143"/>
                </a:lnTo>
                <a:lnTo>
                  <a:pt x="4204978" y="1357"/>
                </a:lnTo>
                <a:lnTo>
                  <a:pt x="4212336" y="0"/>
                </a:lnTo>
                <a:lnTo>
                  <a:pt x="4219932" y="1357"/>
                </a:lnTo>
                <a:lnTo>
                  <a:pt x="4226242" y="5143"/>
                </a:lnTo>
                <a:lnTo>
                  <a:pt x="4230552" y="10930"/>
                </a:lnTo>
                <a:lnTo>
                  <a:pt x="4232147" y="18288"/>
                </a:lnTo>
                <a:lnTo>
                  <a:pt x="4230552" y="25884"/>
                </a:lnTo>
                <a:lnTo>
                  <a:pt x="4226242" y="32194"/>
                </a:lnTo>
                <a:lnTo>
                  <a:pt x="4219932" y="36504"/>
                </a:lnTo>
                <a:lnTo>
                  <a:pt x="4212336" y="38100"/>
                </a:lnTo>
                <a:close/>
              </a:path>
              <a:path w="4988560" h="4269105">
                <a:moveTo>
                  <a:pt x="4288536" y="38100"/>
                </a:moveTo>
                <a:lnTo>
                  <a:pt x="4281178" y="36504"/>
                </a:lnTo>
                <a:lnTo>
                  <a:pt x="4275391" y="32194"/>
                </a:lnTo>
                <a:lnTo>
                  <a:pt x="4271605" y="25884"/>
                </a:lnTo>
                <a:lnTo>
                  <a:pt x="4270247" y="18288"/>
                </a:lnTo>
                <a:lnTo>
                  <a:pt x="4271605" y="10930"/>
                </a:lnTo>
                <a:lnTo>
                  <a:pt x="4275391" y="5143"/>
                </a:lnTo>
                <a:lnTo>
                  <a:pt x="4281178" y="1357"/>
                </a:lnTo>
                <a:lnTo>
                  <a:pt x="4288536" y="0"/>
                </a:lnTo>
                <a:lnTo>
                  <a:pt x="4296132" y="1357"/>
                </a:lnTo>
                <a:lnTo>
                  <a:pt x="4302442" y="5143"/>
                </a:lnTo>
                <a:lnTo>
                  <a:pt x="4306752" y="10930"/>
                </a:lnTo>
                <a:lnTo>
                  <a:pt x="4308347" y="18288"/>
                </a:lnTo>
                <a:lnTo>
                  <a:pt x="4306752" y="25884"/>
                </a:lnTo>
                <a:lnTo>
                  <a:pt x="4302442" y="32194"/>
                </a:lnTo>
                <a:lnTo>
                  <a:pt x="4296132" y="36504"/>
                </a:lnTo>
                <a:lnTo>
                  <a:pt x="4288536" y="38100"/>
                </a:lnTo>
                <a:close/>
              </a:path>
              <a:path w="4988560" h="4269105">
                <a:moveTo>
                  <a:pt x="4364736" y="38100"/>
                </a:moveTo>
                <a:lnTo>
                  <a:pt x="4357378" y="36504"/>
                </a:lnTo>
                <a:lnTo>
                  <a:pt x="4351591" y="32194"/>
                </a:lnTo>
                <a:lnTo>
                  <a:pt x="4347805" y="25884"/>
                </a:lnTo>
                <a:lnTo>
                  <a:pt x="4346447" y="18288"/>
                </a:lnTo>
                <a:lnTo>
                  <a:pt x="4347805" y="10930"/>
                </a:lnTo>
                <a:lnTo>
                  <a:pt x="4351591" y="5143"/>
                </a:lnTo>
                <a:lnTo>
                  <a:pt x="4357378" y="1357"/>
                </a:lnTo>
                <a:lnTo>
                  <a:pt x="4364736" y="0"/>
                </a:lnTo>
                <a:lnTo>
                  <a:pt x="4372332" y="1357"/>
                </a:lnTo>
                <a:lnTo>
                  <a:pt x="4378642" y="5143"/>
                </a:lnTo>
                <a:lnTo>
                  <a:pt x="4382952" y="10930"/>
                </a:lnTo>
                <a:lnTo>
                  <a:pt x="4384547" y="18288"/>
                </a:lnTo>
                <a:lnTo>
                  <a:pt x="4382952" y="25884"/>
                </a:lnTo>
                <a:lnTo>
                  <a:pt x="4378642" y="32194"/>
                </a:lnTo>
                <a:lnTo>
                  <a:pt x="4372332" y="36504"/>
                </a:lnTo>
                <a:lnTo>
                  <a:pt x="4364736" y="38100"/>
                </a:lnTo>
                <a:close/>
              </a:path>
              <a:path w="4988560" h="4269105">
                <a:moveTo>
                  <a:pt x="4440936" y="38100"/>
                </a:moveTo>
                <a:lnTo>
                  <a:pt x="4433578" y="36504"/>
                </a:lnTo>
                <a:lnTo>
                  <a:pt x="4427791" y="32194"/>
                </a:lnTo>
                <a:lnTo>
                  <a:pt x="4424005" y="25884"/>
                </a:lnTo>
                <a:lnTo>
                  <a:pt x="4422647" y="18288"/>
                </a:lnTo>
                <a:lnTo>
                  <a:pt x="4424005" y="10930"/>
                </a:lnTo>
                <a:lnTo>
                  <a:pt x="4427791" y="5143"/>
                </a:lnTo>
                <a:lnTo>
                  <a:pt x="4433578" y="1357"/>
                </a:lnTo>
                <a:lnTo>
                  <a:pt x="4440936" y="0"/>
                </a:lnTo>
                <a:lnTo>
                  <a:pt x="4448532" y="1357"/>
                </a:lnTo>
                <a:lnTo>
                  <a:pt x="4454842" y="5143"/>
                </a:lnTo>
                <a:lnTo>
                  <a:pt x="4459152" y="10930"/>
                </a:lnTo>
                <a:lnTo>
                  <a:pt x="4460747" y="18288"/>
                </a:lnTo>
                <a:lnTo>
                  <a:pt x="4459152" y="25884"/>
                </a:lnTo>
                <a:lnTo>
                  <a:pt x="4454842" y="32194"/>
                </a:lnTo>
                <a:lnTo>
                  <a:pt x="4448532" y="36504"/>
                </a:lnTo>
                <a:lnTo>
                  <a:pt x="4440936" y="38100"/>
                </a:lnTo>
                <a:close/>
              </a:path>
              <a:path w="4988560" h="4269105">
                <a:moveTo>
                  <a:pt x="4517136" y="38100"/>
                </a:moveTo>
                <a:lnTo>
                  <a:pt x="4509778" y="36504"/>
                </a:lnTo>
                <a:lnTo>
                  <a:pt x="4503991" y="32194"/>
                </a:lnTo>
                <a:lnTo>
                  <a:pt x="4500205" y="25884"/>
                </a:lnTo>
                <a:lnTo>
                  <a:pt x="4498847" y="18288"/>
                </a:lnTo>
                <a:lnTo>
                  <a:pt x="4500205" y="10930"/>
                </a:lnTo>
                <a:lnTo>
                  <a:pt x="4503991" y="5143"/>
                </a:lnTo>
                <a:lnTo>
                  <a:pt x="4509778" y="1357"/>
                </a:lnTo>
                <a:lnTo>
                  <a:pt x="4517136" y="0"/>
                </a:lnTo>
                <a:lnTo>
                  <a:pt x="4524732" y="1357"/>
                </a:lnTo>
                <a:lnTo>
                  <a:pt x="4531042" y="5143"/>
                </a:lnTo>
                <a:lnTo>
                  <a:pt x="4535352" y="10930"/>
                </a:lnTo>
                <a:lnTo>
                  <a:pt x="4536947" y="18288"/>
                </a:lnTo>
                <a:lnTo>
                  <a:pt x="4535352" y="25884"/>
                </a:lnTo>
                <a:lnTo>
                  <a:pt x="4531042" y="32194"/>
                </a:lnTo>
                <a:lnTo>
                  <a:pt x="4524732" y="36504"/>
                </a:lnTo>
                <a:lnTo>
                  <a:pt x="4517136" y="38100"/>
                </a:lnTo>
                <a:close/>
              </a:path>
              <a:path w="4988560" h="4269105">
                <a:moveTo>
                  <a:pt x="4593336" y="38100"/>
                </a:moveTo>
                <a:lnTo>
                  <a:pt x="4585978" y="36504"/>
                </a:lnTo>
                <a:lnTo>
                  <a:pt x="4580191" y="32194"/>
                </a:lnTo>
                <a:lnTo>
                  <a:pt x="4576405" y="25884"/>
                </a:lnTo>
                <a:lnTo>
                  <a:pt x="4575047" y="18288"/>
                </a:lnTo>
                <a:lnTo>
                  <a:pt x="4576405" y="10930"/>
                </a:lnTo>
                <a:lnTo>
                  <a:pt x="4580191" y="5143"/>
                </a:lnTo>
                <a:lnTo>
                  <a:pt x="4585978" y="1357"/>
                </a:lnTo>
                <a:lnTo>
                  <a:pt x="4593336" y="0"/>
                </a:lnTo>
                <a:lnTo>
                  <a:pt x="4600932" y="1357"/>
                </a:lnTo>
                <a:lnTo>
                  <a:pt x="4607242" y="5143"/>
                </a:lnTo>
                <a:lnTo>
                  <a:pt x="4611552" y="10930"/>
                </a:lnTo>
                <a:lnTo>
                  <a:pt x="4613147" y="18288"/>
                </a:lnTo>
                <a:lnTo>
                  <a:pt x="4611552" y="25884"/>
                </a:lnTo>
                <a:lnTo>
                  <a:pt x="4607242" y="32194"/>
                </a:lnTo>
                <a:lnTo>
                  <a:pt x="4600932" y="36504"/>
                </a:lnTo>
                <a:lnTo>
                  <a:pt x="4593336" y="38100"/>
                </a:lnTo>
                <a:close/>
              </a:path>
              <a:path w="4988560" h="4269105">
                <a:moveTo>
                  <a:pt x="4669536" y="38100"/>
                </a:moveTo>
                <a:lnTo>
                  <a:pt x="4662178" y="36504"/>
                </a:lnTo>
                <a:lnTo>
                  <a:pt x="4656391" y="32194"/>
                </a:lnTo>
                <a:lnTo>
                  <a:pt x="4652605" y="25884"/>
                </a:lnTo>
                <a:lnTo>
                  <a:pt x="4651247" y="18288"/>
                </a:lnTo>
                <a:lnTo>
                  <a:pt x="4652605" y="10930"/>
                </a:lnTo>
                <a:lnTo>
                  <a:pt x="4656391" y="5143"/>
                </a:lnTo>
                <a:lnTo>
                  <a:pt x="4662178" y="1357"/>
                </a:lnTo>
                <a:lnTo>
                  <a:pt x="4669536" y="0"/>
                </a:lnTo>
                <a:lnTo>
                  <a:pt x="4677132" y="1357"/>
                </a:lnTo>
                <a:lnTo>
                  <a:pt x="4683442" y="5143"/>
                </a:lnTo>
                <a:lnTo>
                  <a:pt x="4687752" y="10930"/>
                </a:lnTo>
                <a:lnTo>
                  <a:pt x="4689347" y="18288"/>
                </a:lnTo>
                <a:lnTo>
                  <a:pt x="4687752" y="25884"/>
                </a:lnTo>
                <a:lnTo>
                  <a:pt x="4683442" y="32194"/>
                </a:lnTo>
                <a:lnTo>
                  <a:pt x="4677132" y="36504"/>
                </a:lnTo>
                <a:lnTo>
                  <a:pt x="4669536" y="38100"/>
                </a:lnTo>
                <a:close/>
              </a:path>
              <a:path w="4988560" h="4269105">
                <a:moveTo>
                  <a:pt x="4745736" y="38100"/>
                </a:moveTo>
                <a:lnTo>
                  <a:pt x="4738378" y="36504"/>
                </a:lnTo>
                <a:lnTo>
                  <a:pt x="4732591" y="32194"/>
                </a:lnTo>
                <a:lnTo>
                  <a:pt x="4728805" y="25884"/>
                </a:lnTo>
                <a:lnTo>
                  <a:pt x="4727447" y="18288"/>
                </a:lnTo>
                <a:lnTo>
                  <a:pt x="4728805" y="10930"/>
                </a:lnTo>
                <a:lnTo>
                  <a:pt x="4732591" y="5143"/>
                </a:lnTo>
                <a:lnTo>
                  <a:pt x="4738378" y="1357"/>
                </a:lnTo>
                <a:lnTo>
                  <a:pt x="4745736" y="0"/>
                </a:lnTo>
                <a:lnTo>
                  <a:pt x="4753332" y="1357"/>
                </a:lnTo>
                <a:lnTo>
                  <a:pt x="4759642" y="5143"/>
                </a:lnTo>
                <a:lnTo>
                  <a:pt x="4763952" y="10930"/>
                </a:lnTo>
                <a:lnTo>
                  <a:pt x="4765547" y="18288"/>
                </a:lnTo>
                <a:lnTo>
                  <a:pt x="4763952" y="25884"/>
                </a:lnTo>
                <a:lnTo>
                  <a:pt x="4759642" y="32194"/>
                </a:lnTo>
                <a:lnTo>
                  <a:pt x="4753332" y="36504"/>
                </a:lnTo>
                <a:lnTo>
                  <a:pt x="4745736" y="38100"/>
                </a:lnTo>
                <a:close/>
              </a:path>
              <a:path w="4988560" h="4269105">
                <a:moveTo>
                  <a:pt x="4821936" y="38100"/>
                </a:moveTo>
                <a:lnTo>
                  <a:pt x="4814578" y="36504"/>
                </a:lnTo>
                <a:lnTo>
                  <a:pt x="4808791" y="32194"/>
                </a:lnTo>
                <a:lnTo>
                  <a:pt x="4805005" y="25884"/>
                </a:lnTo>
                <a:lnTo>
                  <a:pt x="4803647" y="18288"/>
                </a:lnTo>
                <a:lnTo>
                  <a:pt x="4805005" y="10930"/>
                </a:lnTo>
                <a:lnTo>
                  <a:pt x="4808791" y="5143"/>
                </a:lnTo>
                <a:lnTo>
                  <a:pt x="4814578" y="1357"/>
                </a:lnTo>
                <a:lnTo>
                  <a:pt x="4821936" y="0"/>
                </a:lnTo>
                <a:lnTo>
                  <a:pt x="4829532" y="1357"/>
                </a:lnTo>
                <a:lnTo>
                  <a:pt x="4835842" y="5143"/>
                </a:lnTo>
                <a:lnTo>
                  <a:pt x="4840152" y="10930"/>
                </a:lnTo>
                <a:lnTo>
                  <a:pt x="4841747" y="18288"/>
                </a:lnTo>
                <a:lnTo>
                  <a:pt x="4840152" y="25884"/>
                </a:lnTo>
                <a:lnTo>
                  <a:pt x="4835842" y="32194"/>
                </a:lnTo>
                <a:lnTo>
                  <a:pt x="4829532" y="36504"/>
                </a:lnTo>
                <a:lnTo>
                  <a:pt x="4821936" y="38100"/>
                </a:lnTo>
                <a:close/>
              </a:path>
              <a:path w="4988560" h="4269105">
                <a:moveTo>
                  <a:pt x="4898136" y="38100"/>
                </a:moveTo>
                <a:lnTo>
                  <a:pt x="4890778" y="36504"/>
                </a:lnTo>
                <a:lnTo>
                  <a:pt x="4884991" y="32194"/>
                </a:lnTo>
                <a:lnTo>
                  <a:pt x="4881205" y="25884"/>
                </a:lnTo>
                <a:lnTo>
                  <a:pt x="4879847" y="18288"/>
                </a:lnTo>
                <a:lnTo>
                  <a:pt x="4881205" y="10930"/>
                </a:lnTo>
                <a:lnTo>
                  <a:pt x="4884991" y="5143"/>
                </a:lnTo>
                <a:lnTo>
                  <a:pt x="4890778" y="1357"/>
                </a:lnTo>
                <a:lnTo>
                  <a:pt x="4898136" y="0"/>
                </a:lnTo>
                <a:lnTo>
                  <a:pt x="4905732" y="1357"/>
                </a:lnTo>
                <a:lnTo>
                  <a:pt x="4912042" y="5143"/>
                </a:lnTo>
                <a:lnTo>
                  <a:pt x="4916352" y="10930"/>
                </a:lnTo>
                <a:lnTo>
                  <a:pt x="4917947" y="18288"/>
                </a:lnTo>
                <a:lnTo>
                  <a:pt x="4916352" y="25884"/>
                </a:lnTo>
                <a:lnTo>
                  <a:pt x="4912042" y="32194"/>
                </a:lnTo>
                <a:lnTo>
                  <a:pt x="4905732" y="36504"/>
                </a:lnTo>
                <a:lnTo>
                  <a:pt x="4898136" y="38100"/>
                </a:lnTo>
                <a:close/>
              </a:path>
              <a:path w="4988560" h="4269105">
                <a:moveTo>
                  <a:pt x="4968240" y="44196"/>
                </a:moveTo>
                <a:lnTo>
                  <a:pt x="4960882" y="42600"/>
                </a:lnTo>
                <a:lnTo>
                  <a:pt x="4955095" y="38290"/>
                </a:lnTo>
                <a:lnTo>
                  <a:pt x="4951309" y="31980"/>
                </a:lnTo>
                <a:lnTo>
                  <a:pt x="4949951" y="24383"/>
                </a:lnTo>
                <a:lnTo>
                  <a:pt x="4951309" y="17025"/>
                </a:lnTo>
                <a:lnTo>
                  <a:pt x="4955095" y="11239"/>
                </a:lnTo>
                <a:lnTo>
                  <a:pt x="4960882" y="7453"/>
                </a:lnTo>
                <a:lnTo>
                  <a:pt x="4968240" y="6096"/>
                </a:lnTo>
                <a:lnTo>
                  <a:pt x="4975836" y="7453"/>
                </a:lnTo>
                <a:lnTo>
                  <a:pt x="4982146" y="11239"/>
                </a:lnTo>
                <a:lnTo>
                  <a:pt x="4986456" y="17025"/>
                </a:lnTo>
                <a:lnTo>
                  <a:pt x="4988051" y="24383"/>
                </a:lnTo>
                <a:lnTo>
                  <a:pt x="4986456" y="31980"/>
                </a:lnTo>
                <a:lnTo>
                  <a:pt x="4982146" y="38290"/>
                </a:lnTo>
                <a:lnTo>
                  <a:pt x="4975836" y="42600"/>
                </a:lnTo>
                <a:lnTo>
                  <a:pt x="4968240" y="44196"/>
                </a:lnTo>
                <a:close/>
              </a:path>
              <a:path w="4988560" h="4269105">
                <a:moveTo>
                  <a:pt x="4968240" y="120396"/>
                </a:moveTo>
                <a:lnTo>
                  <a:pt x="4960882" y="118800"/>
                </a:lnTo>
                <a:lnTo>
                  <a:pt x="4955095" y="114490"/>
                </a:lnTo>
                <a:lnTo>
                  <a:pt x="4951309" y="108180"/>
                </a:lnTo>
                <a:lnTo>
                  <a:pt x="4949951" y="100583"/>
                </a:lnTo>
                <a:lnTo>
                  <a:pt x="4951309" y="93225"/>
                </a:lnTo>
                <a:lnTo>
                  <a:pt x="4955095" y="87439"/>
                </a:lnTo>
                <a:lnTo>
                  <a:pt x="4960882" y="83653"/>
                </a:lnTo>
                <a:lnTo>
                  <a:pt x="4968240" y="82296"/>
                </a:lnTo>
                <a:lnTo>
                  <a:pt x="4975836" y="83653"/>
                </a:lnTo>
                <a:lnTo>
                  <a:pt x="4982146" y="87439"/>
                </a:lnTo>
                <a:lnTo>
                  <a:pt x="4986456" y="93225"/>
                </a:lnTo>
                <a:lnTo>
                  <a:pt x="4988051" y="100583"/>
                </a:lnTo>
                <a:lnTo>
                  <a:pt x="4986456" y="108180"/>
                </a:lnTo>
                <a:lnTo>
                  <a:pt x="4982146" y="114490"/>
                </a:lnTo>
                <a:lnTo>
                  <a:pt x="4975836" y="118800"/>
                </a:lnTo>
                <a:lnTo>
                  <a:pt x="4968240" y="120396"/>
                </a:lnTo>
                <a:close/>
              </a:path>
              <a:path w="4988560" h="4269105">
                <a:moveTo>
                  <a:pt x="4968240" y="196596"/>
                </a:moveTo>
                <a:lnTo>
                  <a:pt x="4960882" y="195000"/>
                </a:lnTo>
                <a:lnTo>
                  <a:pt x="4955095" y="190690"/>
                </a:lnTo>
                <a:lnTo>
                  <a:pt x="4951309" y="184380"/>
                </a:lnTo>
                <a:lnTo>
                  <a:pt x="4949951" y="176783"/>
                </a:lnTo>
                <a:lnTo>
                  <a:pt x="4951309" y="170068"/>
                </a:lnTo>
                <a:lnTo>
                  <a:pt x="4955095" y="164211"/>
                </a:lnTo>
                <a:lnTo>
                  <a:pt x="4960882" y="160067"/>
                </a:lnTo>
                <a:lnTo>
                  <a:pt x="4968240" y="158496"/>
                </a:lnTo>
                <a:lnTo>
                  <a:pt x="4975836" y="160067"/>
                </a:lnTo>
                <a:lnTo>
                  <a:pt x="4982146" y="164211"/>
                </a:lnTo>
                <a:lnTo>
                  <a:pt x="4986456" y="170068"/>
                </a:lnTo>
                <a:lnTo>
                  <a:pt x="4988051" y="176783"/>
                </a:lnTo>
                <a:lnTo>
                  <a:pt x="4986456" y="184380"/>
                </a:lnTo>
                <a:lnTo>
                  <a:pt x="4982146" y="190690"/>
                </a:lnTo>
                <a:lnTo>
                  <a:pt x="4975836" y="195000"/>
                </a:lnTo>
                <a:lnTo>
                  <a:pt x="4968240" y="196596"/>
                </a:lnTo>
                <a:close/>
              </a:path>
              <a:path w="4988560" h="4269105">
                <a:moveTo>
                  <a:pt x="4968240" y="272796"/>
                </a:moveTo>
                <a:lnTo>
                  <a:pt x="4960882" y="271200"/>
                </a:lnTo>
                <a:lnTo>
                  <a:pt x="4955095" y="266890"/>
                </a:lnTo>
                <a:lnTo>
                  <a:pt x="4951309" y="260580"/>
                </a:lnTo>
                <a:lnTo>
                  <a:pt x="4949951" y="252983"/>
                </a:lnTo>
                <a:lnTo>
                  <a:pt x="4951309" y="246268"/>
                </a:lnTo>
                <a:lnTo>
                  <a:pt x="4955095" y="240411"/>
                </a:lnTo>
                <a:lnTo>
                  <a:pt x="4960882" y="236267"/>
                </a:lnTo>
                <a:lnTo>
                  <a:pt x="4968240" y="234696"/>
                </a:lnTo>
                <a:lnTo>
                  <a:pt x="4975836" y="236267"/>
                </a:lnTo>
                <a:lnTo>
                  <a:pt x="4982146" y="240411"/>
                </a:lnTo>
                <a:lnTo>
                  <a:pt x="4986456" y="246268"/>
                </a:lnTo>
                <a:lnTo>
                  <a:pt x="4988051" y="252983"/>
                </a:lnTo>
                <a:lnTo>
                  <a:pt x="4986456" y="260580"/>
                </a:lnTo>
                <a:lnTo>
                  <a:pt x="4982146" y="266890"/>
                </a:lnTo>
                <a:lnTo>
                  <a:pt x="4975836" y="271200"/>
                </a:lnTo>
                <a:lnTo>
                  <a:pt x="4968240" y="272796"/>
                </a:lnTo>
                <a:close/>
              </a:path>
              <a:path w="4988560" h="4269105">
                <a:moveTo>
                  <a:pt x="4968240" y="348996"/>
                </a:moveTo>
                <a:lnTo>
                  <a:pt x="4960882" y="347400"/>
                </a:lnTo>
                <a:lnTo>
                  <a:pt x="4955095" y="343090"/>
                </a:lnTo>
                <a:lnTo>
                  <a:pt x="4951309" y="336780"/>
                </a:lnTo>
                <a:lnTo>
                  <a:pt x="4949951" y="329183"/>
                </a:lnTo>
                <a:lnTo>
                  <a:pt x="4951309" y="322468"/>
                </a:lnTo>
                <a:lnTo>
                  <a:pt x="4955095" y="316611"/>
                </a:lnTo>
                <a:lnTo>
                  <a:pt x="4960882" y="312467"/>
                </a:lnTo>
                <a:lnTo>
                  <a:pt x="4968240" y="310896"/>
                </a:lnTo>
                <a:lnTo>
                  <a:pt x="4975836" y="312467"/>
                </a:lnTo>
                <a:lnTo>
                  <a:pt x="4982146" y="316611"/>
                </a:lnTo>
                <a:lnTo>
                  <a:pt x="4986456" y="322468"/>
                </a:lnTo>
                <a:lnTo>
                  <a:pt x="4988051" y="329183"/>
                </a:lnTo>
                <a:lnTo>
                  <a:pt x="4986456" y="336780"/>
                </a:lnTo>
                <a:lnTo>
                  <a:pt x="4982146" y="343090"/>
                </a:lnTo>
                <a:lnTo>
                  <a:pt x="4975836" y="347400"/>
                </a:lnTo>
                <a:lnTo>
                  <a:pt x="4968240" y="348996"/>
                </a:lnTo>
                <a:close/>
              </a:path>
              <a:path w="4988560" h="4269105">
                <a:moveTo>
                  <a:pt x="4968240" y="425196"/>
                </a:moveTo>
                <a:lnTo>
                  <a:pt x="4960882" y="423624"/>
                </a:lnTo>
                <a:lnTo>
                  <a:pt x="4955095" y="419481"/>
                </a:lnTo>
                <a:lnTo>
                  <a:pt x="4951309" y="413623"/>
                </a:lnTo>
                <a:lnTo>
                  <a:pt x="4949951" y="406908"/>
                </a:lnTo>
                <a:lnTo>
                  <a:pt x="4949951" y="405383"/>
                </a:lnTo>
                <a:lnTo>
                  <a:pt x="4951309" y="398668"/>
                </a:lnTo>
                <a:lnTo>
                  <a:pt x="4955095" y="392811"/>
                </a:lnTo>
                <a:lnTo>
                  <a:pt x="4960882" y="388667"/>
                </a:lnTo>
                <a:lnTo>
                  <a:pt x="4968240" y="387096"/>
                </a:lnTo>
                <a:lnTo>
                  <a:pt x="4975836" y="388667"/>
                </a:lnTo>
                <a:lnTo>
                  <a:pt x="4982146" y="392811"/>
                </a:lnTo>
                <a:lnTo>
                  <a:pt x="4986456" y="398668"/>
                </a:lnTo>
                <a:lnTo>
                  <a:pt x="4988051" y="405383"/>
                </a:lnTo>
                <a:lnTo>
                  <a:pt x="4988051" y="406908"/>
                </a:lnTo>
                <a:lnTo>
                  <a:pt x="4986456" y="413623"/>
                </a:lnTo>
                <a:lnTo>
                  <a:pt x="4982146" y="419481"/>
                </a:lnTo>
                <a:lnTo>
                  <a:pt x="4975836" y="423624"/>
                </a:lnTo>
                <a:lnTo>
                  <a:pt x="4968240" y="425196"/>
                </a:lnTo>
                <a:close/>
              </a:path>
              <a:path w="4988560" h="4269105">
                <a:moveTo>
                  <a:pt x="4968240" y="501396"/>
                </a:moveTo>
                <a:lnTo>
                  <a:pt x="4960882" y="499824"/>
                </a:lnTo>
                <a:lnTo>
                  <a:pt x="4955095" y="495681"/>
                </a:lnTo>
                <a:lnTo>
                  <a:pt x="4951309" y="489823"/>
                </a:lnTo>
                <a:lnTo>
                  <a:pt x="4949951" y="483108"/>
                </a:lnTo>
                <a:lnTo>
                  <a:pt x="4951309" y="475511"/>
                </a:lnTo>
                <a:lnTo>
                  <a:pt x="4955095" y="469201"/>
                </a:lnTo>
                <a:lnTo>
                  <a:pt x="4960882" y="464891"/>
                </a:lnTo>
                <a:lnTo>
                  <a:pt x="4968240" y="463296"/>
                </a:lnTo>
                <a:lnTo>
                  <a:pt x="4975836" y="464891"/>
                </a:lnTo>
                <a:lnTo>
                  <a:pt x="4982146" y="469201"/>
                </a:lnTo>
                <a:lnTo>
                  <a:pt x="4986456" y="475511"/>
                </a:lnTo>
                <a:lnTo>
                  <a:pt x="4988051" y="483108"/>
                </a:lnTo>
                <a:lnTo>
                  <a:pt x="4986456" y="489823"/>
                </a:lnTo>
                <a:lnTo>
                  <a:pt x="4982146" y="495681"/>
                </a:lnTo>
                <a:lnTo>
                  <a:pt x="4975836" y="499824"/>
                </a:lnTo>
                <a:lnTo>
                  <a:pt x="4968240" y="501396"/>
                </a:lnTo>
                <a:close/>
              </a:path>
              <a:path w="4988560" h="4269105">
                <a:moveTo>
                  <a:pt x="4968240" y="577596"/>
                </a:moveTo>
                <a:lnTo>
                  <a:pt x="4960882" y="576024"/>
                </a:lnTo>
                <a:lnTo>
                  <a:pt x="4955095" y="571881"/>
                </a:lnTo>
                <a:lnTo>
                  <a:pt x="4951309" y="566023"/>
                </a:lnTo>
                <a:lnTo>
                  <a:pt x="4949951" y="559308"/>
                </a:lnTo>
                <a:lnTo>
                  <a:pt x="4951309" y="551711"/>
                </a:lnTo>
                <a:lnTo>
                  <a:pt x="4955095" y="545401"/>
                </a:lnTo>
                <a:lnTo>
                  <a:pt x="4960882" y="541091"/>
                </a:lnTo>
                <a:lnTo>
                  <a:pt x="4968240" y="539496"/>
                </a:lnTo>
                <a:lnTo>
                  <a:pt x="4975836" y="541091"/>
                </a:lnTo>
                <a:lnTo>
                  <a:pt x="4982146" y="545401"/>
                </a:lnTo>
                <a:lnTo>
                  <a:pt x="4986456" y="551711"/>
                </a:lnTo>
                <a:lnTo>
                  <a:pt x="4988051" y="559308"/>
                </a:lnTo>
                <a:lnTo>
                  <a:pt x="4986456" y="566023"/>
                </a:lnTo>
                <a:lnTo>
                  <a:pt x="4982146" y="571881"/>
                </a:lnTo>
                <a:lnTo>
                  <a:pt x="4975836" y="576024"/>
                </a:lnTo>
                <a:lnTo>
                  <a:pt x="4968240" y="577596"/>
                </a:lnTo>
                <a:close/>
              </a:path>
              <a:path w="4988560" h="4269105">
                <a:moveTo>
                  <a:pt x="4968240" y="653796"/>
                </a:moveTo>
                <a:lnTo>
                  <a:pt x="4960882" y="652224"/>
                </a:lnTo>
                <a:lnTo>
                  <a:pt x="4955095" y="648081"/>
                </a:lnTo>
                <a:lnTo>
                  <a:pt x="4951309" y="642223"/>
                </a:lnTo>
                <a:lnTo>
                  <a:pt x="4949951" y="635508"/>
                </a:lnTo>
                <a:lnTo>
                  <a:pt x="4951309" y="627911"/>
                </a:lnTo>
                <a:lnTo>
                  <a:pt x="4955095" y="621601"/>
                </a:lnTo>
                <a:lnTo>
                  <a:pt x="4960882" y="617291"/>
                </a:lnTo>
                <a:lnTo>
                  <a:pt x="4968240" y="615696"/>
                </a:lnTo>
                <a:lnTo>
                  <a:pt x="4975836" y="617291"/>
                </a:lnTo>
                <a:lnTo>
                  <a:pt x="4982146" y="621601"/>
                </a:lnTo>
                <a:lnTo>
                  <a:pt x="4986456" y="627911"/>
                </a:lnTo>
                <a:lnTo>
                  <a:pt x="4988051" y="635508"/>
                </a:lnTo>
                <a:lnTo>
                  <a:pt x="4986456" y="642223"/>
                </a:lnTo>
                <a:lnTo>
                  <a:pt x="4982146" y="648081"/>
                </a:lnTo>
                <a:lnTo>
                  <a:pt x="4975836" y="652224"/>
                </a:lnTo>
                <a:lnTo>
                  <a:pt x="4968240" y="653796"/>
                </a:lnTo>
                <a:close/>
              </a:path>
              <a:path w="4988560" h="4269105">
                <a:moveTo>
                  <a:pt x="4968240" y="729996"/>
                </a:moveTo>
                <a:lnTo>
                  <a:pt x="4960882" y="728638"/>
                </a:lnTo>
                <a:lnTo>
                  <a:pt x="4955095" y="724852"/>
                </a:lnTo>
                <a:lnTo>
                  <a:pt x="4951309" y="719066"/>
                </a:lnTo>
                <a:lnTo>
                  <a:pt x="4949951" y="711708"/>
                </a:lnTo>
                <a:lnTo>
                  <a:pt x="4951309" y="704111"/>
                </a:lnTo>
                <a:lnTo>
                  <a:pt x="4955095" y="697801"/>
                </a:lnTo>
                <a:lnTo>
                  <a:pt x="4960882" y="693491"/>
                </a:lnTo>
                <a:lnTo>
                  <a:pt x="4968240" y="691896"/>
                </a:lnTo>
                <a:lnTo>
                  <a:pt x="4975836" y="693491"/>
                </a:lnTo>
                <a:lnTo>
                  <a:pt x="4982146" y="697801"/>
                </a:lnTo>
                <a:lnTo>
                  <a:pt x="4986456" y="704111"/>
                </a:lnTo>
                <a:lnTo>
                  <a:pt x="4988051" y="711708"/>
                </a:lnTo>
                <a:lnTo>
                  <a:pt x="4986456" y="719066"/>
                </a:lnTo>
                <a:lnTo>
                  <a:pt x="4982146" y="724852"/>
                </a:lnTo>
                <a:lnTo>
                  <a:pt x="4975836" y="728638"/>
                </a:lnTo>
                <a:lnTo>
                  <a:pt x="4968240" y="729996"/>
                </a:lnTo>
                <a:close/>
              </a:path>
              <a:path w="4988560" h="4269105">
                <a:moveTo>
                  <a:pt x="4968240" y="806196"/>
                </a:moveTo>
                <a:lnTo>
                  <a:pt x="4960882" y="804838"/>
                </a:lnTo>
                <a:lnTo>
                  <a:pt x="4955095" y="801052"/>
                </a:lnTo>
                <a:lnTo>
                  <a:pt x="4951309" y="795266"/>
                </a:lnTo>
                <a:lnTo>
                  <a:pt x="4949951" y="787908"/>
                </a:lnTo>
                <a:lnTo>
                  <a:pt x="4951309" y="780311"/>
                </a:lnTo>
                <a:lnTo>
                  <a:pt x="4955095" y="774001"/>
                </a:lnTo>
                <a:lnTo>
                  <a:pt x="4960882" y="769691"/>
                </a:lnTo>
                <a:lnTo>
                  <a:pt x="4968240" y="768096"/>
                </a:lnTo>
                <a:lnTo>
                  <a:pt x="4975836" y="769691"/>
                </a:lnTo>
                <a:lnTo>
                  <a:pt x="4982146" y="774001"/>
                </a:lnTo>
                <a:lnTo>
                  <a:pt x="4986456" y="780311"/>
                </a:lnTo>
                <a:lnTo>
                  <a:pt x="4988051" y="787908"/>
                </a:lnTo>
                <a:lnTo>
                  <a:pt x="4986456" y="795266"/>
                </a:lnTo>
                <a:lnTo>
                  <a:pt x="4982146" y="801052"/>
                </a:lnTo>
                <a:lnTo>
                  <a:pt x="4975836" y="804838"/>
                </a:lnTo>
                <a:lnTo>
                  <a:pt x="4968240" y="806196"/>
                </a:lnTo>
                <a:close/>
              </a:path>
              <a:path w="4988560" h="4269105">
                <a:moveTo>
                  <a:pt x="4968240" y="882396"/>
                </a:moveTo>
                <a:lnTo>
                  <a:pt x="4960882" y="881038"/>
                </a:lnTo>
                <a:lnTo>
                  <a:pt x="4955095" y="877252"/>
                </a:lnTo>
                <a:lnTo>
                  <a:pt x="4951309" y="871466"/>
                </a:lnTo>
                <a:lnTo>
                  <a:pt x="4949951" y="864108"/>
                </a:lnTo>
                <a:lnTo>
                  <a:pt x="4951309" y="856511"/>
                </a:lnTo>
                <a:lnTo>
                  <a:pt x="4955095" y="850201"/>
                </a:lnTo>
                <a:lnTo>
                  <a:pt x="4960882" y="845891"/>
                </a:lnTo>
                <a:lnTo>
                  <a:pt x="4968240" y="844296"/>
                </a:lnTo>
                <a:lnTo>
                  <a:pt x="4975836" y="845891"/>
                </a:lnTo>
                <a:lnTo>
                  <a:pt x="4982146" y="850201"/>
                </a:lnTo>
                <a:lnTo>
                  <a:pt x="4986456" y="856511"/>
                </a:lnTo>
                <a:lnTo>
                  <a:pt x="4988051" y="864108"/>
                </a:lnTo>
                <a:lnTo>
                  <a:pt x="4986456" y="871466"/>
                </a:lnTo>
                <a:lnTo>
                  <a:pt x="4982146" y="877252"/>
                </a:lnTo>
                <a:lnTo>
                  <a:pt x="4975836" y="881038"/>
                </a:lnTo>
                <a:lnTo>
                  <a:pt x="4968240" y="882396"/>
                </a:lnTo>
                <a:close/>
              </a:path>
              <a:path w="4988560" h="4269105">
                <a:moveTo>
                  <a:pt x="4968240" y="958596"/>
                </a:moveTo>
                <a:lnTo>
                  <a:pt x="4960882" y="957238"/>
                </a:lnTo>
                <a:lnTo>
                  <a:pt x="4955095" y="953452"/>
                </a:lnTo>
                <a:lnTo>
                  <a:pt x="4951309" y="947666"/>
                </a:lnTo>
                <a:lnTo>
                  <a:pt x="4949951" y="940308"/>
                </a:lnTo>
                <a:lnTo>
                  <a:pt x="4951309" y="932711"/>
                </a:lnTo>
                <a:lnTo>
                  <a:pt x="4955095" y="926401"/>
                </a:lnTo>
                <a:lnTo>
                  <a:pt x="4960882" y="922091"/>
                </a:lnTo>
                <a:lnTo>
                  <a:pt x="4968240" y="920496"/>
                </a:lnTo>
                <a:lnTo>
                  <a:pt x="4975836" y="922091"/>
                </a:lnTo>
                <a:lnTo>
                  <a:pt x="4982146" y="926401"/>
                </a:lnTo>
                <a:lnTo>
                  <a:pt x="4986456" y="932711"/>
                </a:lnTo>
                <a:lnTo>
                  <a:pt x="4988051" y="940308"/>
                </a:lnTo>
                <a:lnTo>
                  <a:pt x="4986456" y="947666"/>
                </a:lnTo>
                <a:lnTo>
                  <a:pt x="4982146" y="953452"/>
                </a:lnTo>
                <a:lnTo>
                  <a:pt x="4975836" y="957238"/>
                </a:lnTo>
                <a:lnTo>
                  <a:pt x="4968240" y="958596"/>
                </a:lnTo>
                <a:close/>
              </a:path>
              <a:path w="4988560" h="4269105">
                <a:moveTo>
                  <a:pt x="4968240" y="1034796"/>
                </a:moveTo>
                <a:lnTo>
                  <a:pt x="4960882" y="1033438"/>
                </a:lnTo>
                <a:lnTo>
                  <a:pt x="4955095" y="1029652"/>
                </a:lnTo>
                <a:lnTo>
                  <a:pt x="4951309" y="1023866"/>
                </a:lnTo>
                <a:lnTo>
                  <a:pt x="4949951" y="1016508"/>
                </a:lnTo>
                <a:lnTo>
                  <a:pt x="4951309" y="1008911"/>
                </a:lnTo>
                <a:lnTo>
                  <a:pt x="4955095" y="1002601"/>
                </a:lnTo>
                <a:lnTo>
                  <a:pt x="4960882" y="998291"/>
                </a:lnTo>
                <a:lnTo>
                  <a:pt x="4968240" y="996696"/>
                </a:lnTo>
                <a:lnTo>
                  <a:pt x="4975836" y="998291"/>
                </a:lnTo>
                <a:lnTo>
                  <a:pt x="4982146" y="1002601"/>
                </a:lnTo>
                <a:lnTo>
                  <a:pt x="4986456" y="1008911"/>
                </a:lnTo>
                <a:lnTo>
                  <a:pt x="4988051" y="1016508"/>
                </a:lnTo>
                <a:lnTo>
                  <a:pt x="4986456" y="1023866"/>
                </a:lnTo>
                <a:lnTo>
                  <a:pt x="4982146" y="1029652"/>
                </a:lnTo>
                <a:lnTo>
                  <a:pt x="4975836" y="1033438"/>
                </a:lnTo>
                <a:lnTo>
                  <a:pt x="4968240" y="1034796"/>
                </a:lnTo>
                <a:close/>
              </a:path>
              <a:path w="4988560" h="4269105">
                <a:moveTo>
                  <a:pt x="4968240" y="1110996"/>
                </a:moveTo>
                <a:lnTo>
                  <a:pt x="4960882" y="1109638"/>
                </a:lnTo>
                <a:lnTo>
                  <a:pt x="4955095" y="1105852"/>
                </a:lnTo>
                <a:lnTo>
                  <a:pt x="4951309" y="1100066"/>
                </a:lnTo>
                <a:lnTo>
                  <a:pt x="4949951" y="1092708"/>
                </a:lnTo>
                <a:lnTo>
                  <a:pt x="4951309" y="1085111"/>
                </a:lnTo>
                <a:lnTo>
                  <a:pt x="4955095" y="1078801"/>
                </a:lnTo>
                <a:lnTo>
                  <a:pt x="4960882" y="1074491"/>
                </a:lnTo>
                <a:lnTo>
                  <a:pt x="4968240" y="1072896"/>
                </a:lnTo>
                <a:lnTo>
                  <a:pt x="4975836" y="1074491"/>
                </a:lnTo>
                <a:lnTo>
                  <a:pt x="4982146" y="1078801"/>
                </a:lnTo>
                <a:lnTo>
                  <a:pt x="4986456" y="1085111"/>
                </a:lnTo>
                <a:lnTo>
                  <a:pt x="4988051" y="1092708"/>
                </a:lnTo>
                <a:lnTo>
                  <a:pt x="4986456" y="1100066"/>
                </a:lnTo>
                <a:lnTo>
                  <a:pt x="4982146" y="1105852"/>
                </a:lnTo>
                <a:lnTo>
                  <a:pt x="4975836" y="1109638"/>
                </a:lnTo>
                <a:lnTo>
                  <a:pt x="4968240" y="1110996"/>
                </a:lnTo>
                <a:close/>
              </a:path>
              <a:path w="4988560" h="4269105">
                <a:moveTo>
                  <a:pt x="4968240" y="1187196"/>
                </a:moveTo>
                <a:lnTo>
                  <a:pt x="4960882" y="1185838"/>
                </a:lnTo>
                <a:lnTo>
                  <a:pt x="4955095" y="1182052"/>
                </a:lnTo>
                <a:lnTo>
                  <a:pt x="4951309" y="1176266"/>
                </a:lnTo>
                <a:lnTo>
                  <a:pt x="4949951" y="1168908"/>
                </a:lnTo>
                <a:lnTo>
                  <a:pt x="4951309" y="1161311"/>
                </a:lnTo>
                <a:lnTo>
                  <a:pt x="4955095" y="1155001"/>
                </a:lnTo>
                <a:lnTo>
                  <a:pt x="4960882" y="1150691"/>
                </a:lnTo>
                <a:lnTo>
                  <a:pt x="4968240" y="1149096"/>
                </a:lnTo>
                <a:lnTo>
                  <a:pt x="4975836" y="1150691"/>
                </a:lnTo>
                <a:lnTo>
                  <a:pt x="4982146" y="1155001"/>
                </a:lnTo>
                <a:lnTo>
                  <a:pt x="4986456" y="1161311"/>
                </a:lnTo>
                <a:lnTo>
                  <a:pt x="4988051" y="1168908"/>
                </a:lnTo>
                <a:lnTo>
                  <a:pt x="4986456" y="1176266"/>
                </a:lnTo>
                <a:lnTo>
                  <a:pt x="4982146" y="1182052"/>
                </a:lnTo>
                <a:lnTo>
                  <a:pt x="4975836" y="1185838"/>
                </a:lnTo>
                <a:lnTo>
                  <a:pt x="4968240" y="1187196"/>
                </a:lnTo>
                <a:close/>
              </a:path>
              <a:path w="4988560" h="4269105">
                <a:moveTo>
                  <a:pt x="4968240" y="1263396"/>
                </a:moveTo>
                <a:lnTo>
                  <a:pt x="4960882" y="1262038"/>
                </a:lnTo>
                <a:lnTo>
                  <a:pt x="4955095" y="1258252"/>
                </a:lnTo>
                <a:lnTo>
                  <a:pt x="4951309" y="1252466"/>
                </a:lnTo>
                <a:lnTo>
                  <a:pt x="4949951" y="1245108"/>
                </a:lnTo>
                <a:lnTo>
                  <a:pt x="4951309" y="1237511"/>
                </a:lnTo>
                <a:lnTo>
                  <a:pt x="4955095" y="1231201"/>
                </a:lnTo>
                <a:lnTo>
                  <a:pt x="4960882" y="1226891"/>
                </a:lnTo>
                <a:lnTo>
                  <a:pt x="4968240" y="1225296"/>
                </a:lnTo>
                <a:lnTo>
                  <a:pt x="4975836" y="1226891"/>
                </a:lnTo>
                <a:lnTo>
                  <a:pt x="4982146" y="1231201"/>
                </a:lnTo>
                <a:lnTo>
                  <a:pt x="4986456" y="1237511"/>
                </a:lnTo>
                <a:lnTo>
                  <a:pt x="4988051" y="1245108"/>
                </a:lnTo>
                <a:lnTo>
                  <a:pt x="4986456" y="1252466"/>
                </a:lnTo>
                <a:lnTo>
                  <a:pt x="4982146" y="1258252"/>
                </a:lnTo>
                <a:lnTo>
                  <a:pt x="4975836" y="1262038"/>
                </a:lnTo>
                <a:lnTo>
                  <a:pt x="4968240" y="1263396"/>
                </a:lnTo>
                <a:close/>
              </a:path>
              <a:path w="4988560" h="4269105">
                <a:moveTo>
                  <a:pt x="4968240" y="1339596"/>
                </a:moveTo>
                <a:lnTo>
                  <a:pt x="4960882" y="1338238"/>
                </a:lnTo>
                <a:lnTo>
                  <a:pt x="4955095" y="1334452"/>
                </a:lnTo>
                <a:lnTo>
                  <a:pt x="4951309" y="1328666"/>
                </a:lnTo>
                <a:lnTo>
                  <a:pt x="4949951" y="1321308"/>
                </a:lnTo>
                <a:lnTo>
                  <a:pt x="4951309" y="1313711"/>
                </a:lnTo>
                <a:lnTo>
                  <a:pt x="4955095" y="1307401"/>
                </a:lnTo>
                <a:lnTo>
                  <a:pt x="4960882" y="1303091"/>
                </a:lnTo>
                <a:lnTo>
                  <a:pt x="4968240" y="1301496"/>
                </a:lnTo>
                <a:lnTo>
                  <a:pt x="4975836" y="1303091"/>
                </a:lnTo>
                <a:lnTo>
                  <a:pt x="4982146" y="1307401"/>
                </a:lnTo>
                <a:lnTo>
                  <a:pt x="4986456" y="1313711"/>
                </a:lnTo>
                <a:lnTo>
                  <a:pt x="4988051" y="1321308"/>
                </a:lnTo>
                <a:lnTo>
                  <a:pt x="4986456" y="1328666"/>
                </a:lnTo>
                <a:lnTo>
                  <a:pt x="4982146" y="1334452"/>
                </a:lnTo>
                <a:lnTo>
                  <a:pt x="4975836" y="1338238"/>
                </a:lnTo>
                <a:lnTo>
                  <a:pt x="4968240" y="1339596"/>
                </a:lnTo>
                <a:close/>
              </a:path>
              <a:path w="4988560" h="4269105">
                <a:moveTo>
                  <a:pt x="4968240" y="1415796"/>
                </a:moveTo>
                <a:lnTo>
                  <a:pt x="4960882" y="1414438"/>
                </a:lnTo>
                <a:lnTo>
                  <a:pt x="4955095" y="1410652"/>
                </a:lnTo>
                <a:lnTo>
                  <a:pt x="4951309" y="1404866"/>
                </a:lnTo>
                <a:lnTo>
                  <a:pt x="4949951" y="1397508"/>
                </a:lnTo>
                <a:lnTo>
                  <a:pt x="4951309" y="1389911"/>
                </a:lnTo>
                <a:lnTo>
                  <a:pt x="4955095" y="1383601"/>
                </a:lnTo>
                <a:lnTo>
                  <a:pt x="4960882" y="1379291"/>
                </a:lnTo>
                <a:lnTo>
                  <a:pt x="4968240" y="1377696"/>
                </a:lnTo>
                <a:lnTo>
                  <a:pt x="4975836" y="1379291"/>
                </a:lnTo>
                <a:lnTo>
                  <a:pt x="4982146" y="1383601"/>
                </a:lnTo>
                <a:lnTo>
                  <a:pt x="4986456" y="1389911"/>
                </a:lnTo>
                <a:lnTo>
                  <a:pt x="4988051" y="1397508"/>
                </a:lnTo>
                <a:lnTo>
                  <a:pt x="4986456" y="1404866"/>
                </a:lnTo>
                <a:lnTo>
                  <a:pt x="4982146" y="1410652"/>
                </a:lnTo>
                <a:lnTo>
                  <a:pt x="4975836" y="1414438"/>
                </a:lnTo>
                <a:lnTo>
                  <a:pt x="4968240" y="1415796"/>
                </a:lnTo>
                <a:close/>
              </a:path>
              <a:path w="4988560" h="4269105">
                <a:moveTo>
                  <a:pt x="4968240" y="1491996"/>
                </a:moveTo>
                <a:lnTo>
                  <a:pt x="4960882" y="1490638"/>
                </a:lnTo>
                <a:lnTo>
                  <a:pt x="4955095" y="1486852"/>
                </a:lnTo>
                <a:lnTo>
                  <a:pt x="4951309" y="1481066"/>
                </a:lnTo>
                <a:lnTo>
                  <a:pt x="4949951" y="1473708"/>
                </a:lnTo>
                <a:lnTo>
                  <a:pt x="4951309" y="1466111"/>
                </a:lnTo>
                <a:lnTo>
                  <a:pt x="4955095" y="1459801"/>
                </a:lnTo>
                <a:lnTo>
                  <a:pt x="4960882" y="1455491"/>
                </a:lnTo>
                <a:lnTo>
                  <a:pt x="4968240" y="1453896"/>
                </a:lnTo>
                <a:lnTo>
                  <a:pt x="4975836" y="1455491"/>
                </a:lnTo>
                <a:lnTo>
                  <a:pt x="4982146" y="1459801"/>
                </a:lnTo>
                <a:lnTo>
                  <a:pt x="4986456" y="1466111"/>
                </a:lnTo>
                <a:lnTo>
                  <a:pt x="4988051" y="1473708"/>
                </a:lnTo>
                <a:lnTo>
                  <a:pt x="4986456" y="1481066"/>
                </a:lnTo>
                <a:lnTo>
                  <a:pt x="4982146" y="1486852"/>
                </a:lnTo>
                <a:lnTo>
                  <a:pt x="4975836" y="1490638"/>
                </a:lnTo>
                <a:lnTo>
                  <a:pt x="4968240" y="1491996"/>
                </a:lnTo>
                <a:close/>
              </a:path>
              <a:path w="4988560" h="4269105">
                <a:moveTo>
                  <a:pt x="4968240" y="1568196"/>
                </a:moveTo>
                <a:lnTo>
                  <a:pt x="4960882" y="1566838"/>
                </a:lnTo>
                <a:lnTo>
                  <a:pt x="4955095" y="1563052"/>
                </a:lnTo>
                <a:lnTo>
                  <a:pt x="4951309" y="1557266"/>
                </a:lnTo>
                <a:lnTo>
                  <a:pt x="4949951" y="1549908"/>
                </a:lnTo>
                <a:lnTo>
                  <a:pt x="4951309" y="1542311"/>
                </a:lnTo>
                <a:lnTo>
                  <a:pt x="4955095" y="1536001"/>
                </a:lnTo>
                <a:lnTo>
                  <a:pt x="4960882" y="1531691"/>
                </a:lnTo>
                <a:lnTo>
                  <a:pt x="4968240" y="1530096"/>
                </a:lnTo>
                <a:lnTo>
                  <a:pt x="4975836" y="1531691"/>
                </a:lnTo>
                <a:lnTo>
                  <a:pt x="4982146" y="1536001"/>
                </a:lnTo>
                <a:lnTo>
                  <a:pt x="4986456" y="1542311"/>
                </a:lnTo>
                <a:lnTo>
                  <a:pt x="4988051" y="1549908"/>
                </a:lnTo>
                <a:lnTo>
                  <a:pt x="4986456" y="1557266"/>
                </a:lnTo>
                <a:lnTo>
                  <a:pt x="4982146" y="1563052"/>
                </a:lnTo>
                <a:lnTo>
                  <a:pt x="4975836" y="1566838"/>
                </a:lnTo>
                <a:lnTo>
                  <a:pt x="4968240" y="1568196"/>
                </a:lnTo>
                <a:close/>
              </a:path>
              <a:path w="4988560" h="4269105">
                <a:moveTo>
                  <a:pt x="4968240" y="1644396"/>
                </a:moveTo>
                <a:lnTo>
                  <a:pt x="4960882" y="1643038"/>
                </a:lnTo>
                <a:lnTo>
                  <a:pt x="4955095" y="1639252"/>
                </a:lnTo>
                <a:lnTo>
                  <a:pt x="4951309" y="1633466"/>
                </a:lnTo>
                <a:lnTo>
                  <a:pt x="4949951" y="1626108"/>
                </a:lnTo>
                <a:lnTo>
                  <a:pt x="4951309" y="1618511"/>
                </a:lnTo>
                <a:lnTo>
                  <a:pt x="4955095" y="1612201"/>
                </a:lnTo>
                <a:lnTo>
                  <a:pt x="4960882" y="1607891"/>
                </a:lnTo>
                <a:lnTo>
                  <a:pt x="4968240" y="1606296"/>
                </a:lnTo>
                <a:lnTo>
                  <a:pt x="4975836" y="1607891"/>
                </a:lnTo>
                <a:lnTo>
                  <a:pt x="4982146" y="1612201"/>
                </a:lnTo>
                <a:lnTo>
                  <a:pt x="4986456" y="1618511"/>
                </a:lnTo>
                <a:lnTo>
                  <a:pt x="4988051" y="1626108"/>
                </a:lnTo>
                <a:lnTo>
                  <a:pt x="4986456" y="1633466"/>
                </a:lnTo>
                <a:lnTo>
                  <a:pt x="4982146" y="1639252"/>
                </a:lnTo>
                <a:lnTo>
                  <a:pt x="4975836" y="1643038"/>
                </a:lnTo>
                <a:lnTo>
                  <a:pt x="4968240" y="1644396"/>
                </a:lnTo>
                <a:close/>
              </a:path>
              <a:path w="4988560" h="4269105">
                <a:moveTo>
                  <a:pt x="4968240" y="1720596"/>
                </a:moveTo>
                <a:lnTo>
                  <a:pt x="4960882" y="1719238"/>
                </a:lnTo>
                <a:lnTo>
                  <a:pt x="4955095" y="1715452"/>
                </a:lnTo>
                <a:lnTo>
                  <a:pt x="4951309" y="1709666"/>
                </a:lnTo>
                <a:lnTo>
                  <a:pt x="4949951" y="1702308"/>
                </a:lnTo>
                <a:lnTo>
                  <a:pt x="4951309" y="1694711"/>
                </a:lnTo>
                <a:lnTo>
                  <a:pt x="4955095" y="1688401"/>
                </a:lnTo>
                <a:lnTo>
                  <a:pt x="4960882" y="1684091"/>
                </a:lnTo>
                <a:lnTo>
                  <a:pt x="4968240" y="1682496"/>
                </a:lnTo>
                <a:lnTo>
                  <a:pt x="4975836" y="1684091"/>
                </a:lnTo>
                <a:lnTo>
                  <a:pt x="4982146" y="1688401"/>
                </a:lnTo>
                <a:lnTo>
                  <a:pt x="4986456" y="1694711"/>
                </a:lnTo>
                <a:lnTo>
                  <a:pt x="4988051" y="1702308"/>
                </a:lnTo>
                <a:lnTo>
                  <a:pt x="4986456" y="1709666"/>
                </a:lnTo>
                <a:lnTo>
                  <a:pt x="4982146" y="1715452"/>
                </a:lnTo>
                <a:lnTo>
                  <a:pt x="4975836" y="1719238"/>
                </a:lnTo>
                <a:lnTo>
                  <a:pt x="4968240" y="1720596"/>
                </a:lnTo>
                <a:close/>
              </a:path>
              <a:path w="4988560" h="4269105">
                <a:moveTo>
                  <a:pt x="4968240" y="1796796"/>
                </a:moveTo>
                <a:lnTo>
                  <a:pt x="4960882" y="1795438"/>
                </a:lnTo>
                <a:lnTo>
                  <a:pt x="4955095" y="1791652"/>
                </a:lnTo>
                <a:lnTo>
                  <a:pt x="4951309" y="1785866"/>
                </a:lnTo>
                <a:lnTo>
                  <a:pt x="4949951" y="1778508"/>
                </a:lnTo>
                <a:lnTo>
                  <a:pt x="4951309" y="1770911"/>
                </a:lnTo>
                <a:lnTo>
                  <a:pt x="4955095" y="1764601"/>
                </a:lnTo>
                <a:lnTo>
                  <a:pt x="4960882" y="1760291"/>
                </a:lnTo>
                <a:lnTo>
                  <a:pt x="4968240" y="1758696"/>
                </a:lnTo>
                <a:lnTo>
                  <a:pt x="4975836" y="1760291"/>
                </a:lnTo>
                <a:lnTo>
                  <a:pt x="4982146" y="1764601"/>
                </a:lnTo>
                <a:lnTo>
                  <a:pt x="4986456" y="1770911"/>
                </a:lnTo>
                <a:lnTo>
                  <a:pt x="4988051" y="1778508"/>
                </a:lnTo>
                <a:lnTo>
                  <a:pt x="4986456" y="1785866"/>
                </a:lnTo>
                <a:lnTo>
                  <a:pt x="4982146" y="1791652"/>
                </a:lnTo>
                <a:lnTo>
                  <a:pt x="4975836" y="1795438"/>
                </a:lnTo>
                <a:lnTo>
                  <a:pt x="4968240" y="1796796"/>
                </a:lnTo>
                <a:close/>
              </a:path>
              <a:path w="4988560" h="4269105">
                <a:moveTo>
                  <a:pt x="4968240" y="1872996"/>
                </a:moveTo>
                <a:lnTo>
                  <a:pt x="4960882" y="1871638"/>
                </a:lnTo>
                <a:lnTo>
                  <a:pt x="4955095" y="1867852"/>
                </a:lnTo>
                <a:lnTo>
                  <a:pt x="4951309" y="1862066"/>
                </a:lnTo>
                <a:lnTo>
                  <a:pt x="4949951" y="1854708"/>
                </a:lnTo>
                <a:lnTo>
                  <a:pt x="4951309" y="1847111"/>
                </a:lnTo>
                <a:lnTo>
                  <a:pt x="4955095" y="1840801"/>
                </a:lnTo>
                <a:lnTo>
                  <a:pt x="4960882" y="1836491"/>
                </a:lnTo>
                <a:lnTo>
                  <a:pt x="4968240" y="1834896"/>
                </a:lnTo>
                <a:lnTo>
                  <a:pt x="4975836" y="1836491"/>
                </a:lnTo>
                <a:lnTo>
                  <a:pt x="4982146" y="1840801"/>
                </a:lnTo>
                <a:lnTo>
                  <a:pt x="4986456" y="1847111"/>
                </a:lnTo>
                <a:lnTo>
                  <a:pt x="4988051" y="1854708"/>
                </a:lnTo>
                <a:lnTo>
                  <a:pt x="4986456" y="1862066"/>
                </a:lnTo>
                <a:lnTo>
                  <a:pt x="4982146" y="1867852"/>
                </a:lnTo>
                <a:lnTo>
                  <a:pt x="4975836" y="1871638"/>
                </a:lnTo>
                <a:lnTo>
                  <a:pt x="4968240" y="1872996"/>
                </a:lnTo>
                <a:close/>
              </a:path>
              <a:path w="4988560" h="4269105">
                <a:moveTo>
                  <a:pt x="4968240" y="1950720"/>
                </a:moveTo>
                <a:lnTo>
                  <a:pt x="4960882" y="1949124"/>
                </a:lnTo>
                <a:lnTo>
                  <a:pt x="4955095" y="1944814"/>
                </a:lnTo>
                <a:lnTo>
                  <a:pt x="4951309" y="1938504"/>
                </a:lnTo>
                <a:lnTo>
                  <a:pt x="4949951" y="1930908"/>
                </a:lnTo>
                <a:lnTo>
                  <a:pt x="4951309" y="1923311"/>
                </a:lnTo>
                <a:lnTo>
                  <a:pt x="4955095" y="1917001"/>
                </a:lnTo>
                <a:lnTo>
                  <a:pt x="4960882" y="1912691"/>
                </a:lnTo>
                <a:lnTo>
                  <a:pt x="4968240" y="1911096"/>
                </a:lnTo>
                <a:lnTo>
                  <a:pt x="4975836" y="1912691"/>
                </a:lnTo>
                <a:lnTo>
                  <a:pt x="4982146" y="1917001"/>
                </a:lnTo>
                <a:lnTo>
                  <a:pt x="4986456" y="1923311"/>
                </a:lnTo>
                <a:lnTo>
                  <a:pt x="4988051" y="1930908"/>
                </a:lnTo>
                <a:lnTo>
                  <a:pt x="4986456" y="1938504"/>
                </a:lnTo>
                <a:lnTo>
                  <a:pt x="4982146" y="1944814"/>
                </a:lnTo>
                <a:lnTo>
                  <a:pt x="4975836" y="1949124"/>
                </a:lnTo>
                <a:lnTo>
                  <a:pt x="4968240" y="1950720"/>
                </a:lnTo>
                <a:close/>
              </a:path>
              <a:path w="4988560" h="4269105">
                <a:moveTo>
                  <a:pt x="4968240" y="2026920"/>
                </a:moveTo>
                <a:lnTo>
                  <a:pt x="4960882" y="2025324"/>
                </a:lnTo>
                <a:lnTo>
                  <a:pt x="4955095" y="2021014"/>
                </a:lnTo>
                <a:lnTo>
                  <a:pt x="4951309" y="2014704"/>
                </a:lnTo>
                <a:lnTo>
                  <a:pt x="4949951" y="2007108"/>
                </a:lnTo>
                <a:lnTo>
                  <a:pt x="4951309" y="1999750"/>
                </a:lnTo>
                <a:lnTo>
                  <a:pt x="4955095" y="1993963"/>
                </a:lnTo>
                <a:lnTo>
                  <a:pt x="4960882" y="1990177"/>
                </a:lnTo>
                <a:lnTo>
                  <a:pt x="4968240" y="1988820"/>
                </a:lnTo>
                <a:lnTo>
                  <a:pt x="4975836" y="1990177"/>
                </a:lnTo>
                <a:lnTo>
                  <a:pt x="4982146" y="1993963"/>
                </a:lnTo>
                <a:lnTo>
                  <a:pt x="4986456" y="1999750"/>
                </a:lnTo>
                <a:lnTo>
                  <a:pt x="4988051" y="2007108"/>
                </a:lnTo>
                <a:lnTo>
                  <a:pt x="4986456" y="2014704"/>
                </a:lnTo>
                <a:lnTo>
                  <a:pt x="4982146" y="2021014"/>
                </a:lnTo>
                <a:lnTo>
                  <a:pt x="4975836" y="2025324"/>
                </a:lnTo>
                <a:lnTo>
                  <a:pt x="4968240" y="2026920"/>
                </a:lnTo>
                <a:close/>
              </a:path>
              <a:path w="4988560" h="4269105">
                <a:moveTo>
                  <a:pt x="4968240" y="2103120"/>
                </a:moveTo>
                <a:lnTo>
                  <a:pt x="4960882" y="2101524"/>
                </a:lnTo>
                <a:lnTo>
                  <a:pt x="4955095" y="2097214"/>
                </a:lnTo>
                <a:lnTo>
                  <a:pt x="4951309" y="2090904"/>
                </a:lnTo>
                <a:lnTo>
                  <a:pt x="4949951" y="2083308"/>
                </a:lnTo>
                <a:lnTo>
                  <a:pt x="4951309" y="2075950"/>
                </a:lnTo>
                <a:lnTo>
                  <a:pt x="4955095" y="2070163"/>
                </a:lnTo>
                <a:lnTo>
                  <a:pt x="4960882" y="2066377"/>
                </a:lnTo>
                <a:lnTo>
                  <a:pt x="4968240" y="2065020"/>
                </a:lnTo>
                <a:lnTo>
                  <a:pt x="4975836" y="2066377"/>
                </a:lnTo>
                <a:lnTo>
                  <a:pt x="4982146" y="2070163"/>
                </a:lnTo>
                <a:lnTo>
                  <a:pt x="4986456" y="2075950"/>
                </a:lnTo>
                <a:lnTo>
                  <a:pt x="4988051" y="2083308"/>
                </a:lnTo>
                <a:lnTo>
                  <a:pt x="4986456" y="2090904"/>
                </a:lnTo>
                <a:lnTo>
                  <a:pt x="4982146" y="2097214"/>
                </a:lnTo>
                <a:lnTo>
                  <a:pt x="4975836" y="2101524"/>
                </a:lnTo>
                <a:lnTo>
                  <a:pt x="4968240" y="2103120"/>
                </a:lnTo>
                <a:close/>
              </a:path>
              <a:path w="4988560" h="4269105">
                <a:moveTo>
                  <a:pt x="4968240" y="2179319"/>
                </a:moveTo>
                <a:lnTo>
                  <a:pt x="4960882" y="2177724"/>
                </a:lnTo>
                <a:lnTo>
                  <a:pt x="4955095" y="2173414"/>
                </a:lnTo>
                <a:lnTo>
                  <a:pt x="4951309" y="2167104"/>
                </a:lnTo>
                <a:lnTo>
                  <a:pt x="4949951" y="2159508"/>
                </a:lnTo>
                <a:lnTo>
                  <a:pt x="4951309" y="2152150"/>
                </a:lnTo>
                <a:lnTo>
                  <a:pt x="4955095" y="2146363"/>
                </a:lnTo>
                <a:lnTo>
                  <a:pt x="4960882" y="2142577"/>
                </a:lnTo>
                <a:lnTo>
                  <a:pt x="4968240" y="2141220"/>
                </a:lnTo>
                <a:lnTo>
                  <a:pt x="4975836" y="2142577"/>
                </a:lnTo>
                <a:lnTo>
                  <a:pt x="4982146" y="2146363"/>
                </a:lnTo>
                <a:lnTo>
                  <a:pt x="4986456" y="2152150"/>
                </a:lnTo>
                <a:lnTo>
                  <a:pt x="4988051" y="2159508"/>
                </a:lnTo>
                <a:lnTo>
                  <a:pt x="4986456" y="2167104"/>
                </a:lnTo>
                <a:lnTo>
                  <a:pt x="4982146" y="2173414"/>
                </a:lnTo>
                <a:lnTo>
                  <a:pt x="4975836" y="2177724"/>
                </a:lnTo>
                <a:lnTo>
                  <a:pt x="4968240" y="2179319"/>
                </a:lnTo>
                <a:close/>
              </a:path>
              <a:path w="4988560" h="4269105">
                <a:moveTo>
                  <a:pt x="4968240" y="2255519"/>
                </a:moveTo>
                <a:lnTo>
                  <a:pt x="4960882" y="2253924"/>
                </a:lnTo>
                <a:lnTo>
                  <a:pt x="4955095" y="2249614"/>
                </a:lnTo>
                <a:lnTo>
                  <a:pt x="4951309" y="2243304"/>
                </a:lnTo>
                <a:lnTo>
                  <a:pt x="4949951" y="2235708"/>
                </a:lnTo>
                <a:lnTo>
                  <a:pt x="4951309" y="2228350"/>
                </a:lnTo>
                <a:lnTo>
                  <a:pt x="4955095" y="2222563"/>
                </a:lnTo>
                <a:lnTo>
                  <a:pt x="4960882" y="2218777"/>
                </a:lnTo>
                <a:lnTo>
                  <a:pt x="4968240" y="2217419"/>
                </a:lnTo>
                <a:lnTo>
                  <a:pt x="4975836" y="2218777"/>
                </a:lnTo>
                <a:lnTo>
                  <a:pt x="4982146" y="2222563"/>
                </a:lnTo>
                <a:lnTo>
                  <a:pt x="4986456" y="2228350"/>
                </a:lnTo>
                <a:lnTo>
                  <a:pt x="4988051" y="2235708"/>
                </a:lnTo>
                <a:lnTo>
                  <a:pt x="4986456" y="2243304"/>
                </a:lnTo>
                <a:lnTo>
                  <a:pt x="4982146" y="2249614"/>
                </a:lnTo>
                <a:lnTo>
                  <a:pt x="4975836" y="2253924"/>
                </a:lnTo>
                <a:lnTo>
                  <a:pt x="4968240" y="2255519"/>
                </a:lnTo>
                <a:close/>
              </a:path>
              <a:path w="4988560" h="4269105">
                <a:moveTo>
                  <a:pt x="4968240" y="2331719"/>
                </a:moveTo>
                <a:lnTo>
                  <a:pt x="4960882" y="2330124"/>
                </a:lnTo>
                <a:lnTo>
                  <a:pt x="4955095" y="2325814"/>
                </a:lnTo>
                <a:lnTo>
                  <a:pt x="4951309" y="2319504"/>
                </a:lnTo>
                <a:lnTo>
                  <a:pt x="4949951" y="2311908"/>
                </a:lnTo>
                <a:lnTo>
                  <a:pt x="4951309" y="2304550"/>
                </a:lnTo>
                <a:lnTo>
                  <a:pt x="4955095" y="2298763"/>
                </a:lnTo>
                <a:lnTo>
                  <a:pt x="4960882" y="2294977"/>
                </a:lnTo>
                <a:lnTo>
                  <a:pt x="4968240" y="2293619"/>
                </a:lnTo>
                <a:lnTo>
                  <a:pt x="4975836" y="2294977"/>
                </a:lnTo>
                <a:lnTo>
                  <a:pt x="4982146" y="2298763"/>
                </a:lnTo>
                <a:lnTo>
                  <a:pt x="4986456" y="2304550"/>
                </a:lnTo>
                <a:lnTo>
                  <a:pt x="4988051" y="2311908"/>
                </a:lnTo>
                <a:lnTo>
                  <a:pt x="4986456" y="2319504"/>
                </a:lnTo>
                <a:lnTo>
                  <a:pt x="4982146" y="2325814"/>
                </a:lnTo>
                <a:lnTo>
                  <a:pt x="4975836" y="2330124"/>
                </a:lnTo>
                <a:lnTo>
                  <a:pt x="4968240" y="2331719"/>
                </a:lnTo>
                <a:close/>
              </a:path>
              <a:path w="4988560" h="4269105">
                <a:moveTo>
                  <a:pt x="4968240" y="2407919"/>
                </a:moveTo>
                <a:lnTo>
                  <a:pt x="4960882" y="2406324"/>
                </a:lnTo>
                <a:lnTo>
                  <a:pt x="4955095" y="2402014"/>
                </a:lnTo>
                <a:lnTo>
                  <a:pt x="4951309" y="2395704"/>
                </a:lnTo>
                <a:lnTo>
                  <a:pt x="4949951" y="2388108"/>
                </a:lnTo>
                <a:lnTo>
                  <a:pt x="4951309" y="2380750"/>
                </a:lnTo>
                <a:lnTo>
                  <a:pt x="4955095" y="2374963"/>
                </a:lnTo>
                <a:lnTo>
                  <a:pt x="4960882" y="2371177"/>
                </a:lnTo>
                <a:lnTo>
                  <a:pt x="4968240" y="2369819"/>
                </a:lnTo>
                <a:lnTo>
                  <a:pt x="4975836" y="2371177"/>
                </a:lnTo>
                <a:lnTo>
                  <a:pt x="4982146" y="2374963"/>
                </a:lnTo>
                <a:lnTo>
                  <a:pt x="4986456" y="2380750"/>
                </a:lnTo>
                <a:lnTo>
                  <a:pt x="4988051" y="2388108"/>
                </a:lnTo>
                <a:lnTo>
                  <a:pt x="4986456" y="2395704"/>
                </a:lnTo>
                <a:lnTo>
                  <a:pt x="4982146" y="2402014"/>
                </a:lnTo>
                <a:lnTo>
                  <a:pt x="4975836" y="2406324"/>
                </a:lnTo>
                <a:lnTo>
                  <a:pt x="4968240" y="2407919"/>
                </a:lnTo>
                <a:close/>
              </a:path>
              <a:path w="4988560" h="4269105">
                <a:moveTo>
                  <a:pt x="4968240" y="2484119"/>
                </a:moveTo>
                <a:lnTo>
                  <a:pt x="4960882" y="2482524"/>
                </a:lnTo>
                <a:lnTo>
                  <a:pt x="4955095" y="2478214"/>
                </a:lnTo>
                <a:lnTo>
                  <a:pt x="4951309" y="2471904"/>
                </a:lnTo>
                <a:lnTo>
                  <a:pt x="4949951" y="2464308"/>
                </a:lnTo>
                <a:lnTo>
                  <a:pt x="4951309" y="2456950"/>
                </a:lnTo>
                <a:lnTo>
                  <a:pt x="4955095" y="2451163"/>
                </a:lnTo>
                <a:lnTo>
                  <a:pt x="4960882" y="2447377"/>
                </a:lnTo>
                <a:lnTo>
                  <a:pt x="4968240" y="2446019"/>
                </a:lnTo>
                <a:lnTo>
                  <a:pt x="4975836" y="2447377"/>
                </a:lnTo>
                <a:lnTo>
                  <a:pt x="4982146" y="2451163"/>
                </a:lnTo>
                <a:lnTo>
                  <a:pt x="4986456" y="2456950"/>
                </a:lnTo>
                <a:lnTo>
                  <a:pt x="4988051" y="2464308"/>
                </a:lnTo>
                <a:lnTo>
                  <a:pt x="4986456" y="2471904"/>
                </a:lnTo>
                <a:lnTo>
                  <a:pt x="4982146" y="2478214"/>
                </a:lnTo>
                <a:lnTo>
                  <a:pt x="4975836" y="2482524"/>
                </a:lnTo>
                <a:lnTo>
                  <a:pt x="4968240" y="2484119"/>
                </a:lnTo>
                <a:close/>
              </a:path>
              <a:path w="4988560" h="4269105">
                <a:moveTo>
                  <a:pt x="4968240" y="2560319"/>
                </a:moveTo>
                <a:lnTo>
                  <a:pt x="4960882" y="2558724"/>
                </a:lnTo>
                <a:lnTo>
                  <a:pt x="4955095" y="2554414"/>
                </a:lnTo>
                <a:lnTo>
                  <a:pt x="4951309" y="2548104"/>
                </a:lnTo>
                <a:lnTo>
                  <a:pt x="4949951" y="2540508"/>
                </a:lnTo>
                <a:lnTo>
                  <a:pt x="4951309" y="2533150"/>
                </a:lnTo>
                <a:lnTo>
                  <a:pt x="4955095" y="2527363"/>
                </a:lnTo>
                <a:lnTo>
                  <a:pt x="4960882" y="2523577"/>
                </a:lnTo>
                <a:lnTo>
                  <a:pt x="4968240" y="2522219"/>
                </a:lnTo>
                <a:lnTo>
                  <a:pt x="4975836" y="2523577"/>
                </a:lnTo>
                <a:lnTo>
                  <a:pt x="4982146" y="2527363"/>
                </a:lnTo>
                <a:lnTo>
                  <a:pt x="4986456" y="2533150"/>
                </a:lnTo>
                <a:lnTo>
                  <a:pt x="4988051" y="2540508"/>
                </a:lnTo>
                <a:lnTo>
                  <a:pt x="4986456" y="2548104"/>
                </a:lnTo>
                <a:lnTo>
                  <a:pt x="4982146" y="2554414"/>
                </a:lnTo>
                <a:lnTo>
                  <a:pt x="4975836" y="2558724"/>
                </a:lnTo>
                <a:lnTo>
                  <a:pt x="4968240" y="2560319"/>
                </a:lnTo>
                <a:close/>
              </a:path>
              <a:path w="4988560" h="4269105">
                <a:moveTo>
                  <a:pt x="4968240" y="2636519"/>
                </a:moveTo>
                <a:lnTo>
                  <a:pt x="4960882" y="2634924"/>
                </a:lnTo>
                <a:lnTo>
                  <a:pt x="4955095" y="2630614"/>
                </a:lnTo>
                <a:lnTo>
                  <a:pt x="4951309" y="2624304"/>
                </a:lnTo>
                <a:lnTo>
                  <a:pt x="4949951" y="2616708"/>
                </a:lnTo>
                <a:lnTo>
                  <a:pt x="4951309" y="2609350"/>
                </a:lnTo>
                <a:lnTo>
                  <a:pt x="4955095" y="2603563"/>
                </a:lnTo>
                <a:lnTo>
                  <a:pt x="4960882" y="2599777"/>
                </a:lnTo>
                <a:lnTo>
                  <a:pt x="4968240" y="2598419"/>
                </a:lnTo>
                <a:lnTo>
                  <a:pt x="4975836" y="2599777"/>
                </a:lnTo>
                <a:lnTo>
                  <a:pt x="4982146" y="2603563"/>
                </a:lnTo>
                <a:lnTo>
                  <a:pt x="4986456" y="2609350"/>
                </a:lnTo>
                <a:lnTo>
                  <a:pt x="4988051" y="2616708"/>
                </a:lnTo>
                <a:lnTo>
                  <a:pt x="4986456" y="2624304"/>
                </a:lnTo>
                <a:lnTo>
                  <a:pt x="4982146" y="2630614"/>
                </a:lnTo>
                <a:lnTo>
                  <a:pt x="4975836" y="2634924"/>
                </a:lnTo>
                <a:lnTo>
                  <a:pt x="4968240" y="2636519"/>
                </a:lnTo>
                <a:close/>
              </a:path>
              <a:path w="4988560" h="4269105">
                <a:moveTo>
                  <a:pt x="4968240" y="2712719"/>
                </a:moveTo>
                <a:lnTo>
                  <a:pt x="4960882" y="2711124"/>
                </a:lnTo>
                <a:lnTo>
                  <a:pt x="4955095" y="2706814"/>
                </a:lnTo>
                <a:lnTo>
                  <a:pt x="4951309" y="2700504"/>
                </a:lnTo>
                <a:lnTo>
                  <a:pt x="4949951" y="2692908"/>
                </a:lnTo>
                <a:lnTo>
                  <a:pt x="4951309" y="2685550"/>
                </a:lnTo>
                <a:lnTo>
                  <a:pt x="4955095" y="2679763"/>
                </a:lnTo>
                <a:lnTo>
                  <a:pt x="4960882" y="2675977"/>
                </a:lnTo>
                <a:lnTo>
                  <a:pt x="4968240" y="2674619"/>
                </a:lnTo>
                <a:lnTo>
                  <a:pt x="4975836" y="2675977"/>
                </a:lnTo>
                <a:lnTo>
                  <a:pt x="4982146" y="2679763"/>
                </a:lnTo>
                <a:lnTo>
                  <a:pt x="4986456" y="2685550"/>
                </a:lnTo>
                <a:lnTo>
                  <a:pt x="4988051" y="2692908"/>
                </a:lnTo>
                <a:lnTo>
                  <a:pt x="4986456" y="2700504"/>
                </a:lnTo>
                <a:lnTo>
                  <a:pt x="4982146" y="2706814"/>
                </a:lnTo>
                <a:lnTo>
                  <a:pt x="4975836" y="2711124"/>
                </a:lnTo>
                <a:lnTo>
                  <a:pt x="4968240" y="2712719"/>
                </a:lnTo>
                <a:close/>
              </a:path>
              <a:path w="4988560" h="4269105">
                <a:moveTo>
                  <a:pt x="4968240" y="2788919"/>
                </a:moveTo>
                <a:lnTo>
                  <a:pt x="4960882" y="2787324"/>
                </a:lnTo>
                <a:lnTo>
                  <a:pt x="4955095" y="2783014"/>
                </a:lnTo>
                <a:lnTo>
                  <a:pt x="4951309" y="2776704"/>
                </a:lnTo>
                <a:lnTo>
                  <a:pt x="4949951" y="2769108"/>
                </a:lnTo>
                <a:lnTo>
                  <a:pt x="4951309" y="2761750"/>
                </a:lnTo>
                <a:lnTo>
                  <a:pt x="4955095" y="2755963"/>
                </a:lnTo>
                <a:lnTo>
                  <a:pt x="4960882" y="2752177"/>
                </a:lnTo>
                <a:lnTo>
                  <a:pt x="4968240" y="2750819"/>
                </a:lnTo>
                <a:lnTo>
                  <a:pt x="4975836" y="2752177"/>
                </a:lnTo>
                <a:lnTo>
                  <a:pt x="4982146" y="2755963"/>
                </a:lnTo>
                <a:lnTo>
                  <a:pt x="4986456" y="2761750"/>
                </a:lnTo>
                <a:lnTo>
                  <a:pt x="4988051" y="2769108"/>
                </a:lnTo>
                <a:lnTo>
                  <a:pt x="4986456" y="2776704"/>
                </a:lnTo>
                <a:lnTo>
                  <a:pt x="4982146" y="2783014"/>
                </a:lnTo>
                <a:lnTo>
                  <a:pt x="4975836" y="2787324"/>
                </a:lnTo>
                <a:lnTo>
                  <a:pt x="4968240" y="2788919"/>
                </a:lnTo>
                <a:close/>
              </a:path>
              <a:path w="4988560" h="4269105">
                <a:moveTo>
                  <a:pt x="4968240" y="2865119"/>
                </a:moveTo>
                <a:lnTo>
                  <a:pt x="4960882" y="2863524"/>
                </a:lnTo>
                <a:lnTo>
                  <a:pt x="4955095" y="2859214"/>
                </a:lnTo>
                <a:lnTo>
                  <a:pt x="4951309" y="2852904"/>
                </a:lnTo>
                <a:lnTo>
                  <a:pt x="4949951" y="2845308"/>
                </a:lnTo>
                <a:lnTo>
                  <a:pt x="4951309" y="2837950"/>
                </a:lnTo>
                <a:lnTo>
                  <a:pt x="4955095" y="2832163"/>
                </a:lnTo>
                <a:lnTo>
                  <a:pt x="4960882" y="2828377"/>
                </a:lnTo>
                <a:lnTo>
                  <a:pt x="4968240" y="2827019"/>
                </a:lnTo>
                <a:lnTo>
                  <a:pt x="4975836" y="2828377"/>
                </a:lnTo>
                <a:lnTo>
                  <a:pt x="4982146" y="2832163"/>
                </a:lnTo>
                <a:lnTo>
                  <a:pt x="4986456" y="2837950"/>
                </a:lnTo>
                <a:lnTo>
                  <a:pt x="4988051" y="2845308"/>
                </a:lnTo>
                <a:lnTo>
                  <a:pt x="4986456" y="2852904"/>
                </a:lnTo>
                <a:lnTo>
                  <a:pt x="4982146" y="2859214"/>
                </a:lnTo>
                <a:lnTo>
                  <a:pt x="4975836" y="2863524"/>
                </a:lnTo>
                <a:lnTo>
                  <a:pt x="4968240" y="2865119"/>
                </a:lnTo>
                <a:close/>
              </a:path>
              <a:path w="4988560" h="4269105">
                <a:moveTo>
                  <a:pt x="4968240" y="2941319"/>
                </a:moveTo>
                <a:lnTo>
                  <a:pt x="4960882" y="2939724"/>
                </a:lnTo>
                <a:lnTo>
                  <a:pt x="4955095" y="2935414"/>
                </a:lnTo>
                <a:lnTo>
                  <a:pt x="4951309" y="2929104"/>
                </a:lnTo>
                <a:lnTo>
                  <a:pt x="4949951" y="2921508"/>
                </a:lnTo>
                <a:lnTo>
                  <a:pt x="4951309" y="2914150"/>
                </a:lnTo>
                <a:lnTo>
                  <a:pt x="4955095" y="2908363"/>
                </a:lnTo>
                <a:lnTo>
                  <a:pt x="4960882" y="2904577"/>
                </a:lnTo>
                <a:lnTo>
                  <a:pt x="4968240" y="2903219"/>
                </a:lnTo>
                <a:lnTo>
                  <a:pt x="4975836" y="2904577"/>
                </a:lnTo>
                <a:lnTo>
                  <a:pt x="4982146" y="2908363"/>
                </a:lnTo>
                <a:lnTo>
                  <a:pt x="4986456" y="2914150"/>
                </a:lnTo>
                <a:lnTo>
                  <a:pt x="4988051" y="2921508"/>
                </a:lnTo>
                <a:lnTo>
                  <a:pt x="4986456" y="2929104"/>
                </a:lnTo>
                <a:lnTo>
                  <a:pt x="4982146" y="2935414"/>
                </a:lnTo>
                <a:lnTo>
                  <a:pt x="4975836" y="2939724"/>
                </a:lnTo>
                <a:lnTo>
                  <a:pt x="4968240" y="2941319"/>
                </a:lnTo>
                <a:close/>
              </a:path>
              <a:path w="4988560" h="4269105">
                <a:moveTo>
                  <a:pt x="4968240" y="3017519"/>
                </a:moveTo>
                <a:lnTo>
                  <a:pt x="4960882" y="3015924"/>
                </a:lnTo>
                <a:lnTo>
                  <a:pt x="4955095" y="3011614"/>
                </a:lnTo>
                <a:lnTo>
                  <a:pt x="4951309" y="3005304"/>
                </a:lnTo>
                <a:lnTo>
                  <a:pt x="4949951" y="2997708"/>
                </a:lnTo>
                <a:lnTo>
                  <a:pt x="4951309" y="2990350"/>
                </a:lnTo>
                <a:lnTo>
                  <a:pt x="4955095" y="2984563"/>
                </a:lnTo>
                <a:lnTo>
                  <a:pt x="4960882" y="2980777"/>
                </a:lnTo>
                <a:lnTo>
                  <a:pt x="4968240" y="2979419"/>
                </a:lnTo>
                <a:lnTo>
                  <a:pt x="4975836" y="2980777"/>
                </a:lnTo>
                <a:lnTo>
                  <a:pt x="4982146" y="2984563"/>
                </a:lnTo>
                <a:lnTo>
                  <a:pt x="4986456" y="2990350"/>
                </a:lnTo>
                <a:lnTo>
                  <a:pt x="4988051" y="2997708"/>
                </a:lnTo>
                <a:lnTo>
                  <a:pt x="4986456" y="3005304"/>
                </a:lnTo>
                <a:lnTo>
                  <a:pt x="4982146" y="3011614"/>
                </a:lnTo>
                <a:lnTo>
                  <a:pt x="4975836" y="3015924"/>
                </a:lnTo>
                <a:lnTo>
                  <a:pt x="4968240" y="3017519"/>
                </a:lnTo>
                <a:close/>
              </a:path>
              <a:path w="4988560" h="4269105">
                <a:moveTo>
                  <a:pt x="4968240" y="3093719"/>
                </a:moveTo>
                <a:lnTo>
                  <a:pt x="4960882" y="3092124"/>
                </a:lnTo>
                <a:lnTo>
                  <a:pt x="4955095" y="3087814"/>
                </a:lnTo>
                <a:lnTo>
                  <a:pt x="4951309" y="3081504"/>
                </a:lnTo>
                <a:lnTo>
                  <a:pt x="4949951" y="3073908"/>
                </a:lnTo>
                <a:lnTo>
                  <a:pt x="4951309" y="3066550"/>
                </a:lnTo>
                <a:lnTo>
                  <a:pt x="4955095" y="3060763"/>
                </a:lnTo>
                <a:lnTo>
                  <a:pt x="4960882" y="3056977"/>
                </a:lnTo>
                <a:lnTo>
                  <a:pt x="4968240" y="3055619"/>
                </a:lnTo>
                <a:lnTo>
                  <a:pt x="4975836" y="3056977"/>
                </a:lnTo>
                <a:lnTo>
                  <a:pt x="4982146" y="3060763"/>
                </a:lnTo>
                <a:lnTo>
                  <a:pt x="4986456" y="3066550"/>
                </a:lnTo>
                <a:lnTo>
                  <a:pt x="4988051" y="3073908"/>
                </a:lnTo>
                <a:lnTo>
                  <a:pt x="4986456" y="3081504"/>
                </a:lnTo>
                <a:lnTo>
                  <a:pt x="4982146" y="3087814"/>
                </a:lnTo>
                <a:lnTo>
                  <a:pt x="4975836" y="3092124"/>
                </a:lnTo>
                <a:lnTo>
                  <a:pt x="4968240" y="3093719"/>
                </a:lnTo>
                <a:close/>
              </a:path>
              <a:path w="4988560" h="4269105">
                <a:moveTo>
                  <a:pt x="4968240" y="3169919"/>
                </a:moveTo>
                <a:lnTo>
                  <a:pt x="4960882" y="3168324"/>
                </a:lnTo>
                <a:lnTo>
                  <a:pt x="4955095" y="3164014"/>
                </a:lnTo>
                <a:lnTo>
                  <a:pt x="4951309" y="3157704"/>
                </a:lnTo>
                <a:lnTo>
                  <a:pt x="4949951" y="3150108"/>
                </a:lnTo>
                <a:lnTo>
                  <a:pt x="4951309" y="3142750"/>
                </a:lnTo>
                <a:lnTo>
                  <a:pt x="4955095" y="3136963"/>
                </a:lnTo>
                <a:lnTo>
                  <a:pt x="4960882" y="3133177"/>
                </a:lnTo>
                <a:lnTo>
                  <a:pt x="4968240" y="3131819"/>
                </a:lnTo>
                <a:lnTo>
                  <a:pt x="4975836" y="3133177"/>
                </a:lnTo>
                <a:lnTo>
                  <a:pt x="4982146" y="3136963"/>
                </a:lnTo>
                <a:lnTo>
                  <a:pt x="4986456" y="3142750"/>
                </a:lnTo>
                <a:lnTo>
                  <a:pt x="4988051" y="3150108"/>
                </a:lnTo>
                <a:lnTo>
                  <a:pt x="4986456" y="3157704"/>
                </a:lnTo>
                <a:lnTo>
                  <a:pt x="4982146" y="3164014"/>
                </a:lnTo>
                <a:lnTo>
                  <a:pt x="4975836" y="3168324"/>
                </a:lnTo>
                <a:lnTo>
                  <a:pt x="4968240" y="3169919"/>
                </a:lnTo>
                <a:close/>
              </a:path>
              <a:path w="4988560" h="4269105">
                <a:moveTo>
                  <a:pt x="4968240" y="3246119"/>
                </a:moveTo>
                <a:lnTo>
                  <a:pt x="4960882" y="3244524"/>
                </a:lnTo>
                <a:lnTo>
                  <a:pt x="4955095" y="3240214"/>
                </a:lnTo>
                <a:lnTo>
                  <a:pt x="4951309" y="3233904"/>
                </a:lnTo>
                <a:lnTo>
                  <a:pt x="4949951" y="3226308"/>
                </a:lnTo>
                <a:lnTo>
                  <a:pt x="4951309" y="3219593"/>
                </a:lnTo>
                <a:lnTo>
                  <a:pt x="4955095" y="3213735"/>
                </a:lnTo>
                <a:lnTo>
                  <a:pt x="4960882" y="3209591"/>
                </a:lnTo>
                <a:lnTo>
                  <a:pt x="4968240" y="3208019"/>
                </a:lnTo>
                <a:lnTo>
                  <a:pt x="4975836" y="3209591"/>
                </a:lnTo>
                <a:lnTo>
                  <a:pt x="4982146" y="3213735"/>
                </a:lnTo>
                <a:lnTo>
                  <a:pt x="4986456" y="3219593"/>
                </a:lnTo>
                <a:lnTo>
                  <a:pt x="4988051" y="3226308"/>
                </a:lnTo>
                <a:lnTo>
                  <a:pt x="4986456" y="3233904"/>
                </a:lnTo>
                <a:lnTo>
                  <a:pt x="4982146" y="3240214"/>
                </a:lnTo>
                <a:lnTo>
                  <a:pt x="4975836" y="3244524"/>
                </a:lnTo>
                <a:lnTo>
                  <a:pt x="4968240" y="3246119"/>
                </a:lnTo>
                <a:close/>
              </a:path>
              <a:path w="4988560" h="4269105">
                <a:moveTo>
                  <a:pt x="4968240" y="3322319"/>
                </a:moveTo>
                <a:lnTo>
                  <a:pt x="4960882" y="3320724"/>
                </a:lnTo>
                <a:lnTo>
                  <a:pt x="4955095" y="3316414"/>
                </a:lnTo>
                <a:lnTo>
                  <a:pt x="4951309" y="3310104"/>
                </a:lnTo>
                <a:lnTo>
                  <a:pt x="4949951" y="3302508"/>
                </a:lnTo>
                <a:lnTo>
                  <a:pt x="4951309" y="3295793"/>
                </a:lnTo>
                <a:lnTo>
                  <a:pt x="4955095" y="3289935"/>
                </a:lnTo>
                <a:lnTo>
                  <a:pt x="4960882" y="3285791"/>
                </a:lnTo>
                <a:lnTo>
                  <a:pt x="4968240" y="3284219"/>
                </a:lnTo>
                <a:lnTo>
                  <a:pt x="4975836" y="3285791"/>
                </a:lnTo>
                <a:lnTo>
                  <a:pt x="4982146" y="3289935"/>
                </a:lnTo>
                <a:lnTo>
                  <a:pt x="4986456" y="3295793"/>
                </a:lnTo>
                <a:lnTo>
                  <a:pt x="4988051" y="3302508"/>
                </a:lnTo>
                <a:lnTo>
                  <a:pt x="4986456" y="3310104"/>
                </a:lnTo>
                <a:lnTo>
                  <a:pt x="4982146" y="3316414"/>
                </a:lnTo>
                <a:lnTo>
                  <a:pt x="4975836" y="3320724"/>
                </a:lnTo>
                <a:lnTo>
                  <a:pt x="4968240" y="3322319"/>
                </a:lnTo>
                <a:close/>
              </a:path>
              <a:path w="4988560" h="4269105">
                <a:moveTo>
                  <a:pt x="4968240" y="3398519"/>
                </a:moveTo>
                <a:lnTo>
                  <a:pt x="4960882" y="3396924"/>
                </a:lnTo>
                <a:lnTo>
                  <a:pt x="4955095" y="3392614"/>
                </a:lnTo>
                <a:lnTo>
                  <a:pt x="4951309" y="3386304"/>
                </a:lnTo>
                <a:lnTo>
                  <a:pt x="4949951" y="3378708"/>
                </a:lnTo>
                <a:lnTo>
                  <a:pt x="4951309" y="3371993"/>
                </a:lnTo>
                <a:lnTo>
                  <a:pt x="4955095" y="3366135"/>
                </a:lnTo>
                <a:lnTo>
                  <a:pt x="4960882" y="3361991"/>
                </a:lnTo>
                <a:lnTo>
                  <a:pt x="4968240" y="3360419"/>
                </a:lnTo>
                <a:lnTo>
                  <a:pt x="4975836" y="3361991"/>
                </a:lnTo>
                <a:lnTo>
                  <a:pt x="4982146" y="3366135"/>
                </a:lnTo>
                <a:lnTo>
                  <a:pt x="4986456" y="3371993"/>
                </a:lnTo>
                <a:lnTo>
                  <a:pt x="4988051" y="3378708"/>
                </a:lnTo>
                <a:lnTo>
                  <a:pt x="4986456" y="3386304"/>
                </a:lnTo>
                <a:lnTo>
                  <a:pt x="4982146" y="3392614"/>
                </a:lnTo>
                <a:lnTo>
                  <a:pt x="4975836" y="3396924"/>
                </a:lnTo>
                <a:lnTo>
                  <a:pt x="4968240" y="3398519"/>
                </a:lnTo>
                <a:close/>
              </a:path>
              <a:path w="4988560" h="4269105">
                <a:moveTo>
                  <a:pt x="4968240" y="3474719"/>
                </a:moveTo>
                <a:lnTo>
                  <a:pt x="4960882" y="3473148"/>
                </a:lnTo>
                <a:lnTo>
                  <a:pt x="4955095" y="3469005"/>
                </a:lnTo>
                <a:lnTo>
                  <a:pt x="4951309" y="3463147"/>
                </a:lnTo>
                <a:lnTo>
                  <a:pt x="4949951" y="3456432"/>
                </a:lnTo>
                <a:lnTo>
                  <a:pt x="4949951" y="3454908"/>
                </a:lnTo>
                <a:lnTo>
                  <a:pt x="4951309" y="3448193"/>
                </a:lnTo>
                <a:lnTo>
                  <a:pt x="4955095" y="3442335"/>
                </a:lnTo>
                <a:lnTo>
                  <a:pt x="4960882" y="3438191"/>
                </a:lnTo>
                <a:lnTo>
                  <a:pt x="4968240" y="3436619"/>
                </a:lnTo>
                <a:lnTo>
                  <a:pt x="4975836" y="3438191"/>
                </a:lnTo>
                <a:lnTo>
                  <a:pt x="4982146" y="3442335"/>
                </a:lnTo>
                <a:lnTo>
                  <a:pt x="4986456" y="3448193"/>
                </a:lnTo>
                <a:lnTo>
                  <a:pt x="4988051" y="3454908"/>
                </a:lnTo>
                <a:lnTo>
                  <a:pt x="4988051" y="3456432"/>
                </a:lnTo>
                <a:lnTo>
                  <a:pt x="4986456" y="3463147"/>
                </a:lnTo>
                <a:lnTo>
                  <a:pt x="4982146" y="3469005"/>
                </a:lnTo>
                <a:lnTo>
                  <a:pt x="4975836" y="3473148"/>
                </a:lnTo>
                <a:lnTo>
                  <a:pt x="4968240" y="3474719"/>
                </a:lnTo>
                <a:close/>
              </a:path>
              <a:path w="4988560" h="4269105">
                <a:moveTo>
                  <a:pt x="4968240" y="3550919"/>
                </a:moveTo>
                <a:lnTo>
                  <a:pt x="4960882" y="3549348"/>
                </a:lnTo>
                <a:lnTo>
                  <a:pt x="4955095" y="3545205"/>
                </a:lnTo>
                <a:lnTo>
                  <a:pt x="4951309" y="3539347"/>
                </a:lnTo>
                <a:lnTo>
                  <a:pt x="4949951" y="3532632"/>
                </a:lnTo>
                <a:lnTo>
                  <a:pt x="4951309" y="3525035"/>
                </a:lnTo>
                <a:lnTo>
                  <a:pt x="4955095" y="3518725"/>
                </a:lnTo>
                <a:lnTo>
                  <a:pt x="4960882" y="3514415"/>
                </a:lnTo>
                <a:lnTo>
                  <a:pt x="4968240" y="3512819"/>
                </a:lnTo>
                <a:lnTo>
                  <a:pt x="4975836" y="3514415"/>
                </a:lnTo>
                <a:lnTo>
                  <a:pt x="4982146" y="3518725"/>
                </a:lnTo>
                <a:lnTo>
                  <a:pt x="4986456" y="3525035"/>
                </a:lnTo>
                <a:lnTo>
                  <a:pt x="4988051" y="3532632"/>
                </a:lnTo>
                <a:lnTo>
                  <a:pt x="4986456" y="3539347"/>
                </a:lnTo>
                <a:lnTo>
                  <a:pt x="4982146" y="3545205"/>
                </a:lnTo>
                <a:lnTo>
                  <a:pt x="4975836" y="3549348"/>
                </a:lnTo>
                <a:lnTo>
                  <a:pt x="4968240" y="3550919"/>
                </a:lnTo>
                <a:close/>
              </a:path>
              <a:path w="4988560" h="4269105">
                <a:moveTo>
                  <a:pt x="4968240" y="3627119"/>
                </a:moveTo>
                <a:lnTo>
                  <a:pt x="4960882" y="3625548"/>
                </a:lnTo>
                <a:lnTo>
                  <a:pt x="4955095" y="3621405"/>
                </a:lnTo>
                <a:lnTo>
                  <a:pt x="4951309" y="3615547"/>
                </a:lnTo>
                <a:lnTo>
                  <a:pt x="4949951" y="3608832"/>
                </a:lnTo>
                <a:lnTo>
                  <a:pt x="4951309" y="3601235"/>
                </a:lnTo>
                <a:lnTo>
                  <a:pt x="4955095" y="3594925"/>
                </a:lnTo>
                <a:lnTo>
                  <a:pt x="4960882" y="3590615"/>
                </a:lnTo>
                <a:lnTo>
                  <a:pt x="4968240" y="3589019"/>
                </a:lnTo>
                <a:lnTo>
                  <a:pt x="4975836" y="3590615"/>
                </a:lnTo>
                <a:lnTo>
                  <a:pt x="4982146" y="3594925"/>
                </a:lnTo>
                <a:lnTo>
                  <a:pt x="4986456" y="3601235"/>
                </a:lnTo>
                <a:lnTo>
                  <a:pt x="4988051" y="3608832"/>
                </a:lnTo>
                <a:lnTo>
                  <a:pt x="4986456" y="3615547"/>
                </a:lnTo>
                <a:lnTo>
                  <a:pt x="4982146" y="3621405"/>
                </a:lnTo>
                <a:lnTo>
                  <a:pt x="4975836" y="3625548"/>
                </a:lnTo>
                <a:lnTo>
                  <a:pt x="4968240" y="3627119"/>
                </a:lnTo>
                <a:close/>
              </a:path>
              <a:path w="4988560" h="4269105">
                <a:moveTo>
                  <a:pt x="4968240" y="3703319"/>
                </a:moveTo>
                <a:lnTo>
                  <a:pt x="4960882" y="3701748"/>
                </a:lnTo>
                <a:lnTo>
                  <a:pt x="4955095" y="3697605"/>
                </a:lnTo>
                <a:lnTo>
                  <a:pt x="4951309" y="3691747"/>
                </a:lnTo>
                <a:lnTo>
                  <a:pt x="4949951" y="3685032"/>
                </a:lnTo>
                <a:lnTo>
                  <a:pt x="4951309" y="3677435"/>
                </a:lnTo>
                <a:lnTo>
                  <a:pt x="4955095" y="3671125"/>
                </a:lnTo>
                <a:lnTo>
                  <a:pt x="4960882" y="3666815"/>
                </a:lnTo>
                <a:lnTo>
                  <a:pt x="4968240" y="3665219"/>
                </a:lnTo>
                <a:lnTo>
                  <a:pt x="4975836" y="3666815"/>
                </a:lnTo>
                <a:lnTo>
                  <a:pt x="4982146" y="3671125"/>
                </a:lnTo>
                <a:lnTo>
                  <a:pt x="4986456" y="3677435"/>
                </a:lnTo>
                <a:lnTo>
                  <a:pt x="4988051" y="3685032"/>
                </a:lnTo>
                <a:lnTo>
                  <a:pt x="4986456" y="3691747"/>
                </a:lnTo>
                <a:lnTo>
                  <a:pt x="4982146" y="3697605"/>
                </a:lnTo>
                <a:lnTo>
                  <a:pt x="4975836" y="3701748"/>
                </a:lnTo>
                <a:lnTo>
                  <a:pt x="4968240" y="3703319"/>
                </a:lnTo>
                <a:close/>
              </a:path>
              <a:path w="4988560" h="4269105">
                <a:moveTo>
                  <a:pt x="4968240" y="3779519"/>
                </a:moveTo>
                <a:lnTo>
                  <a:pt x="4960882" y="3778162"/>
                </a:lnTo>
                <a:lnTo>
                  <a:pt x="4955095" y="3774376"/>
                </a:lnTo>
                <a:lnTo>
                  <a:pt x="4951309" y="3768590"/>
                </a:lnTo>
                <a:lnTo>
                  <a:pt x="4949951" y="3761232"/>
                </a:lnTo>
                <a:lnTo>
                  <a:pt x="4951309" y="3753635"/>
                </a:lnTo>
                <a:lnTo>
                  <a:pt x="4955095" y="3747325"/>
                </a:lnTo>
                <a:lnTo>
                  <a:pt x="4960882" y="3743015"/>
                </a:lnTo>
                <a:lnTo>
                  <a:pt x="4968240" y="3741419"/>
                </a:lnTo>
                <a:lnTo>
                  <a:pt x="4975836" y="3743015"/>
                </a:lnTo>
                <a:lnTo>
                  <a:pt x="4982146" y="3747325"/>
                </a:lnTo>
                <a:lnTo>
                  <a:pt x="4986456" y="3753635"/>
                </a:lnTo>
                <a:lnTo>
                  <a:pt x="4988051" y="3761232"/>
                </a:lnTo>
                <a:lnTo>
                  <a:pt x="4986456" y="3768590"/>
                </a:lnTo>
                <a:lnTo>
                  <a:pt x="4982146" y="3774376"/>
                </a:lnTo>
                <a:lnTo>
                  <a:pt x="4975836" y="3778162"/>
                </a:lnTo>
                <a:lnTo>
                  <a:pt x="4968240" y="3779519"/>
                </a:lnTo>
                <a:close/>
              </a:path>
              <a:path w="4988560" h="4269105">
                <a:moveTo>
                  <a:pt x="4968240" y="3855720"/>
                </a:moveTo>
                <a:lnTo>
                  <a:pt x="4960882" y="3854362"/>
                </a:lnTo>
                <a:lnTo>
                  <a:pt x="4955095" y="3850576"/>
                </a:lnTo>
                <a:lnTo>
                  <a:pt x="4951309" y="3844790"/>
                </a:lnTo>
                <a:lnTo>
                  <a:pt x="4949951" y="3837432"/>
                </a:lnTo>
                <a:lnTo>
                  <a:pt x="4951309" y="3829835"/>
                </a:lnTo>
                <a:lnTo>
                  <a:pt x="4955095" y="3823525"/>
                </a:lnTo>
                <a:lnTo>
                  <a:pt x="4960882" y="3819215"/>
                </a:lnTo>
                <a:lnTo>
                  <a:pt x="4968240" y="3817619"/>
                </a:lnTo>
                <a:lnTo>
                  <a:pt x="4975836" y="3819215"/>
                </a:lnTo>
                <a:lnTo>
                  <a:pt x="4982146" y="3823525"/>
                </a:lnTo>
                <a:lnTo>
                  <a:pt x="4986456" y="3829835"/>
                </a:lnTo>
                <a:lnTo>
                  <a:pt x="4988051" y="3837432"/>
                </a:lnTo>
                <a:lnTo>
                  <a:pt x="4986456" y="3844790"/>
                </a:lnTo>
                <a:lnTo>
                  <a:pt x="4982146" y="3850576"/>
                </a:lnTo>
                <a:lnTo>
                  <a:pt x="4975836" y="3854362"/>
                </a:lnTo>
                <a:lnTo>
                  <a:pt x="4968240" y="3855720"/>
                </a:lnTo>
                <a:close/>
              </a:path>
              <a:path w="4988560" h="4269105">
                <a:moveTo>
                  <a:pt x="4968240" y="3931920"/>
                </a:moveTo>
                <a:lnTo>
                  <a:pt x="4960882" y="3930562"/>
                </a:lnTo>
                <a:lnTo>
                  <a:pt x="4955095" y="3926776"/>
                </a:lnTo>
                <a:lnTo>
                  <a:pt x="4951309" y="3920990"/>
                </a:lnTo>
                <a:lnTo>
                  <a:pt x="4949951" y="3913632"/>
                </a:lnTo>
                <a:lnTo>
                  <a:pt x="4951309" y="3906035"/>
                </a:lnTo>
                <a:lnTo>
                  <a:pt x="4955095" y="3899725"/>
                </a:lnTo>
                <a:lnTo>
                  <a:pt x="4960882" y="3895415"/>
                </a:lnTo>
                <a:lnTo>
                  <a:pt x="4968240" y="3893820"/>
                </a:lnTo>
                <a:lnTo>
                  <a:pt x="4975836" y="3895415"/>
                </a:lnTo>
                <a:lnTo>
                  <a:pt x="4982146" y="3899725"/>
                </a:lnTo>
                <a:lnTo>
                  <a:pt x="4986456" y="3906035"/>
                </a:lnTo>
                <a:lnTo>
                  <a:pt x="4988051" y="3913632"/>
                </a:lnTo>
                <a:lnTo>
                  <a:pt x="4986456" y="3920990"/>
                </a:lnTo>
                <a:lnTo>
                  <a:pt x="4982146" y="3926776"/>
                </a:lnTo>
                <a:lnTo>
                  <a:pt x="4975836" y="3930562"/>
                </a:lnTo>
                <a:lnTo>
                  <a:pt x="4968240" y="3931920"/>
                </a:lnTo>
                <a:close/>
              </a:path>
              <a:path w="4988560" h="4269105">
                <a:moveTo>
                  <a:pt x="4968240" y="4008120"/>
                </a:moveTo>
                <a:lnTo>
                  <a:pt x="4960882" y="4006762"/>
                </a:lnTo>
                <a:lnTo>
                  <a:pt x="4955095" y="4002976"/>
                </a:lnTo>
                <a:lnTo>
                  <a:pt x="4951309" y="3997190"/>
                </a:lnTo>
                <a:lnTo>
                  <a:pt x="4949951" y="3989832"/>
                </a:lnTo>
                <a:lnTo>
                  <a:pt x="4951309" y="3982235"/>
                </a:lnTo>
                <a:lnTo>
                  <a:pt x="4955095" y="3975925"/>
                </a:lnTo>
                <a:lnTo>
                  <a:pt x="4960882" y="3971615"/>
                </a:lnTo>
                <a:lnTo>
                  <a:pt x="4968240" y="3970020"/>
                </a:lnTo>
                <a:lnTo>
                  <a:pt x="4975836" y="3971615"/>
                </a:lnTo>
                <a:lnTo>
                  <a:pt x="4982146" y="3975925"/>
                </a:lnTo>
                <a:lnTo>
                  <a:pt x="4986456" y="3982235"/>
                </a:lnTo>
                <a:lnTo>
                  <a:pt x="4988051" y="3989832"/>
                </a:lnTo>
                <a:lnTo>
                  <a:pt x="4986456" y="3997190"/>
                </a:lnTo>
                <a:lnTo>
                  <a:pt x="4982146" y="4002976"/>
                </a:lnTo>
                <a:lnTo>
                  <a:pt x="4975836" y="4006762"/>
                </a:lnTo>
                <a:lnTo>
                  <a:pt x="4968240" y="4008120"/>
                </a:lnTo>
                <a:close/>
              </a:path>
              <a:path w="4988560" h="4269105">
                <a:moveTo>
                  <a:pt x="4968240" y="4084320"/>
                </a:moveTo>
                <a:lnTo>
                  <a:pt x="4960882" y="4082962"/>
                </a:lnTo>
                <a:lnTo>
                  <a:pt x="4955095" y="4079176"/>
                </a:lnTo>
                <a:lnTo>
                  <a:pt x="4951309" y="4073390"/>
                </a:lnTo>
                <a:lnTo>
                  <a:pt x="4949951" y="4066032"/>
                </a:lnTo>
                <a:lnTo>
                  <a:pt x="4951309" y="4058435"/>
                </a:lnTo>
                <a:lnTo>
                  <a:pt x="4955095" y="4052125"/>
                </a:lnTo>
                <a:lnTo>
                  <a:pt x="4960882" y="4047815"/>
                </a:lnTo>
                <a:lnTo>
                  <a:pt x="4968240" y="4046220"/>
                </a:lnTo>
                <a:lnTo>
                  <a:pt x="4975836" y="4047815"/>
                </a:lnTo>
                <a:lnTo>
                  <a:pt x="4982146" y="4052125"/>
                </a:lnTo>
                <a:lnTo>
                  <a:pt x="4986456" y="4058435"/>
                </a:lnTo>
                <a:lnTo>
                  <a:pt x="4988051" y="4066032"/>
                </a:lnTo>
                <a:lnTo>
                  <a:pt x="4986456" y="4073390"/>
                </a:lnTo>
                <a:lnTo>
                  <a:pt x="4982146" y="4079176"/>
                </a:lnTo>
                <a:lnTo>
                  <a:pt x="4975836" y="4082962"/>
                </a:lnTo>
                <a:lnTo>
                  <a:pt x="4968240" y="4084320"/>
                </a:lnTo>
                <a:close/>
              </a:path>
              <a:path w="4988560" h="4269105">
                <a:moveTo>
                  <a:pt x="4968240" y="4160520"/>
                </a:moveTo>
                <a:lnTo>
                  <a:pt x="4960882" y="4159162"/>
                </a:lnTo>
                <a:lnTo>
                  <a:pt x="4955095" y="4155376"/>
                </a:lnTo>
                <a:lnTo>
                  <a:pt x="4951309" y="4149590"/>
                </a:lnTo>
                <a:lnTo>
                  <a:pt x="4949951" y="4142232"/>
                </a:lnTo>
                <a:lnTo>
                  <a:pt x="4951309" y="4134635"/>
                </a:lnTo>
                <a:lnTo>
                  <a:pt x="4955095" y="4128325"/>
                </a:lnTo>
                <a:lnTo>
                  <a:pt x="4960882" y="4124015"/>
                </a:lnTo>
                <a:lnTo>
                  <a:pt x="4968240" y="4122420"/>
                </a:lnTo>
                <a:lnTo>
                  <a:pt x="4975836" y="4124015"/>
                </a:lnTo>
                <a:lnTo>
                  <a:pt x="4982146" y="4128325"/>
                </a:lnTo>
                <a:lnTo>
                  <a:pt x="4986456" y="4134635"/>
                </a:lnTo>
                <a:lnTo>
                  <a:pt x="4988051" y="4142232"/>
                </a:lnTo>
                <a:lnTo>
                  <a:pt x="4986456" y="4149590"/>
                </a:lnTo>
                <a:lnTo>
                  <a:pt x="4982146" y="4155376"/>
                </a:lnTo>
                <a:lnTo>
                  <a:pt x="4975836" y="4159162"/>
                </a:lnTo>
                <a:lnTo>
                  <a:pt x="4968240" y="4160520"/>
                </a:lnTo>
                <a:close/>
              </a:path>
              <a:path w="4988560" h="4269105">
                <a:moveTo>
                  <a:pt x="4968240" y="4236720"/>
                </a:moveTo>
                <a:lnTo>
                  <a:pt x="4960882" y="4235362"/>
                </a:lnTo>
                <a:lnTo>
                  <a:pt x="4955095" y="4231576"/>
                </a:lnTo>
                <a:lnTo>
                  <a:pt x="4951309" y="4225790"/>
                </a:lnTo>
                <a:lnTo>
                  <a:pt x="4949951" y="4218432"/>
                </a:lnTo>
                <a:lnTo>
                  <a:pt x="4951309" y="4210835"/>
                </a:lnTo>
                <a:lnTo>
                  <a:pt x="4955095" y="4204525"/>
                </a:lnTo>
                <a:lnTo>
                  <a:pt x="4960882" y="4200215"/>
                </a:lnTo>
                <a:lnTo>
                  <a:pt x="4968240" y="4198620"/>
                </a:lnTo>
                <a:lnTo>
                  <a:pt x="4975836" y="4200215"/>
                </a:lnTo>
                <a:lnTo>
                  <a:pt x="4982146" y="4204525"/>
                </a:lnTo>
                <a:lnTo>
                  <a:pt x="4986456" y="4210835"/>
                </a:lnTo>
                <a:lnTo>
                  <a:pt x="4988051" y="4218432"/>
                </a:lnTo>
                <a:lnTo>
                  <a:pt x="4986456" y="4225790"/>
                </a:lnTo>
                <a:lnTo>
                  <a:pt x="4982146" y="4231576"/>
                </a:lnTo>
                <a:lnTo>
                  <a:pt x="4975836" y="4235362"/>
                </a:lnTo>
                <a:lnTo>
                  <a:pt x="4968240" y="4236720"/>
                </a:lnTo>
                <a:close/>
              </a:path>
              <a:path w="4988560" h="4269105">
                <a:moveTo>
                  <a:pt x="4924044" y="4268724"/>
                </a:moveTo>
                <a:lnTo>
                  <a:pt x="4916447" y="4267128"/>
                </a:lnTo>
                <a:lnTo>
                  <a:pt x="4910137" y="4262818"/>
                </a:lnTo>
                <a:lnTo>
                  <a:pt x="4905827" y="4256508"/>
                </a:lnTo>
                <a:lnTo>
                  <a:pt x="4904231" y="4248912"/>
                </a:lnTo>
                <a:lnTo>
                  <a:pt x="4905827" y="4241554"/>
                </a:lnTo>
                <a:lnTo>
                  <a:pt x="4910137" y="4235767"/>
                </a:lnTo>
                <a:lnTo>
                  <a:pt x="4916447" y="4231981"/>
                </a:lnTo>
                <a:lnTo>
                  <a:pt x="4924044" y="4230624"/>
                </a:lnTo>
                <a:lnTo>
                  <a:pt x="4931402" y="4231981"/>
                </a:lnTo>
                <a:lnTo>
                  <a:pt x="4937188" y="4235767"/>
                </a:lnTo>
                <a:lnTo>
                  <a:pt x="4940974" y="4241554"/>
                </a:lnTo>
                <a:lnTo>
                  <a:pt x="4942331" y="4248912"/>
                </a:lnTo>
                <a:lnTo>
                  <a:pt x="4940974" y="4256508"/>
                </a:lnTo>
                <a:lnTo>
                  <a:pt x="4937188" y="4262818"/>
                </a:lnTo>
                <a:lnTo>
                  <a:pt x="4931402" y="4267128"/>
                </a:lnTo>
                <a:lnTo>
                  <a:pt x="4924044" y="4268724"/>
                </a:lnTo>
                <a:close/>
              </a:path>
              <a:path w="4988560" h="4269105">
                <a:moveTo>
                  <a:pt x="4847844" y="4268724"/>
                </a:moveTo>
                <a:lnTo>
                  <a:pt x="4840247" y="4267128"/>
                </a:lnTo>
                <a:lnTo>
                  <a:pt x="4833937" y="4262818"/>
                </a:lnTo>
                <a:lnTo>
                  <a:pt x="4829627" y="4256508"/>
                </a:lnTo>
                <a:lnTo>
                  <a:pt x="4828031" y="4248912"/>
                </a:lnTo>
                <a:lnTo>
                  <a:pt x="4829627" y="4241554"/>
                </a:lnTo>
                <a:lnTo>
                  <a:pt x="4833937" y="4235767"/>
                </a:lnTo>
                <a:lnTo>
                  <a:pt x="4840247" y="4231981"/>
                </a:lnTo>
                <a:lnTo>
                  <a:pt x="4847844" y="4230624"/>
                </a:lnTo>
                <a:lnTo>
                  <a:pt x="4855202" y="4231981"/>
                </a:lnTo>
                <a:lnTo>
                  <a:pt x="4860988" y="4235767"/>
                </a:lnTo>
                <a:lnTo>
                  <a:pt x="4864774" y="4241554"/>
                </a:lnTo>
                <a:lnTo>
                  <a:pt x="4866131" y="4248912"/>
                </a:lnTo>
                <a:lnTo>
                  <a:pt x="4864774" y="4256508"/>
                </a:lnTo>
                <a:lnTo>
                  <a:pt x="4860988" y="4262818"/>
                </a:lnTo>
                <a:lnTo>
                  <a:pt x="4855202" y="4267128"/>
                </a:lnTo>
                <a:lnTo>
                  <a:pt x="4847844" y="4268724"/>
                </a:lnTo>
                <a:close/>
              </a:path>
              <a:path w="4988560" h="4269105">
                <a:moveTo>
                  <a:pt x="4771644" y="4268724"/>
                </a:moveTo>
                <a:lnTo>
                  <a:pt x="4764047" y="4267128"/>
                </a:lnTo>
                <a:lnTo>
                  <a:pt x="4757737" y="4262818"/>
                </a:lnTo>
                <a:lnTo>
                  <a:pt x="4753427" y="4256508"/>
                </a:lnTo>
                <a:lnTo>
                  <a:pt x="4751831" y="4248912"/>
                </a:lnTo>
                <a:lnTo>
                  <a:pt x="4753427" y="4241554"/>
                </a:lnTo>
                <a:lnTo>
                  <a:pt x="4757737" y="4235767"/>
                </a:lnTo>
                <a:lnTo>
                  <a:pt x="4764047" y="4231981"/>
                </a:lnTo>
                <a:lnTo>
                  <a:pt x="4771644" y="4230624"/>
                </a:lnTo>
                <a:lnTo>
                  <a:pt x="4779002" y="4231981"/>
                </a:lnTo>
                <a:lnTo>
                  <a:pt x="4784788" y="4235767"/>
                </a:lnTo>
                <a:lnTo>
                  <a:pt x="4788574" y="4241554"/>
                </a:lnTo>
                <a:lnTo>
                  <a:pt x="4789931" y="4248912"/>
                </a:lnTo>
                <a:lnTo>
                  <a:pt x="4788574" y="4256508"/>
                </a:lnTo>
                <a:lnTo>
                  <a:pt x="4784788" y="4262818"/>
                </a:lnTo>
                <a:lnTo>
                  <a:pt x="4779002" y="4267128"/>
                </a:lnTo>
                <a:lnTo>
                  <a:pt x="4771644" y="4268724"/>
                </a:lnTo>
                <a:close/>
              </a:path>
              <a:path w="4988560" h="4269105">
                <a:moveTo>
                  <a:pt x="4695444" y="4268724"/>
                </a:moveTo>
                <a:lnTo>
                  <a:pt x="4687847" y="4267128"/>
                </a:lnTo>
                <a:lnTo>
                  <a:pt x="4681537" y="4262818"/>
                </a:lnTo>
                <a:lnTo>
                  <a:pt x="4677227" y="4256508"/>
                </a:lnTo>
                <a:lnTo>
                  <a:pt x="4675631" y="4248912"/>
                </a:lnTo>
                <a:lnTo>
                  <a:pt x="4677227" y="4241554"/>
                </a:lnTo>
                <a:lnTo>
                  <a:pt x="4681537" y="4235767"/>
                </a:lnTo>
                <a:lnTo>
                  <a:pt x="4687847" y="4231981"/>
                </a:lnTo>
                <a:lnTo>
                  <a:pt x="4695444" y="4230624"/>
                </a:lnTo>
                <a:lnTo>
                  <a:pt x="4702802" y="4231981"/>
                </a:lnTo>
                <a:lnTo>
                  <a:pt x="4708588" y="4235767"/>
                </a:lnTo>
                <a:lnTo>
                  <a:pt x="4712374" y="4241554"/>
                </a:lnTo>
                <a:lnTo>
                  <a:pt x="4713731" y="4248912"/>
                </a:lnTo>
                <a:lnTo>
                  <a:pt x="4712374" y="4256508"/>
                </a:lnTo>
                <a:lnTo>
                  <a:pt x="4708588" y="4262818"/>
                </a:lnTo>
                <a:lnTo>
                  <a:pt x="4702802" y="4267128"/>
                </a:lnTo>
                <a:lnTo>
                  <a:pt x="4695444" y="4268724"/>
                </a:lnTo>
                <a:close/>
              </a:path>
              <a:path w="4988560" h="4269105">
                <a:moveTo>
                  <a:pt x="4619244" y="4268724"/>
                </a:moveTo>
                <a:lnTo>
                  <a:pt x="4611647" y="4267128"/>
                </a:lnTo>
                <a:lnTo>
                  <a:pt x="4605337" y="4262818"/>
                </a:lnTo>
                <a:lnTo>
                  <a:pt x="4601027" y="4256508"/>
                </a:lnTo>
                <a:lnTo>
                  <a:pt x="4599431" y="4248912"/>
                </a:lnTo>
                <a:lnTo>
                  <a:pt x="4601027" y="4241554"/>
                </a:lnTo>
                <a:lnTo>
                  <a:pt x="4605337" y="4235767"/>
                </a:lnTo>
                <a:lnTo>
                  <a:pt x="4611647" y="4231981"/>
                </a:lnTo>
                <a:lnTo>
                  <a:pt x="4619244" y="4230624"/>
                </a:lnTo>
                <a:lnTo>
                  <a:pt x="4626602" y="4231981"/>
                </a:lnTo>
                <a:lnTo>
                  <a:pt x="4632388" y="4235767"/>
                </a:lnTo>
                <a:lnTo>
                  <a:pt x="4636174" y="4241554"/>
                </a:lnTo>
                <a:lnTo>
                  <a:pt x="4637531" y="4248912"/>
                </a:lnTo>
                <a:lnTo>
                  <a:pt x="4636174" y="4256508"/>
                </a:lnTo>
                <a:lnTo>
                  <a:pt x="4632388" y="4262818"/>
                </a:lnTo>
                <a:lnTo>
                  <a:pt x="4626602" y="4267128"/>
                </a:lnTo>
                <a:lnTo>
                  <a:pt x="4619244" y="4268724"/>
                </a:lnTo>
                <a:close/>
              </a:path>
              <a:path w="4988560" h="4269105">
                <a:moveTo>
                  <a:pt x="4543044" y="4268724"/>
                </a:moveTo>
                <a:lnTo>
                  <a:pt x="4535447" y="4267128"/>
                </a:lnTo>
                <a:lnTo>
                  <a:pt x="4529137" y="4262818"/>
                </a:lnTo>
                <a:lnTo>
                  <a:pt x="4524827" y="4256508"/>
                </a:lnTo>
                <a:lnTo>
                  <a:pt x="4523231" y="4248912"/>
                </a:lnTo>
                <a:lnTo>
                  <a:pt x="4524827" y="4241554"/>
                </a:lnTo>
                <a:lnTo>
                  <a:pt x="4529137" y="4235767"/>
                </a:lnTo>
                <a:lnTo>
                  <a:pt x="4535447" y="4231981"/>
                </a:lnTo>
                <a:lnTo>
                  <a:pt x="4543044" y="4230624"/>
                </a:lnTo>
                <a:lnTo>
                  <a:pt x="4550402" y="4231981"/>
                </a:lnTo>
                <a:lnTo>
                  <a:pt x="4556188" y="4235767"/>
                </a:lnTo>
                <a:lnTo>
                  <a:pt x="4559974" y="4241554"/>
                </a:lnTo>
                <a:lnTo>
                  <a:pt x="4561331" y="4248912"/>
                </a:lnTo>
                <a:lnTo>
                  <a:pt x="4559974" y="4256508"/>
                </a:lnTo>
                <a:lnTo>
                  <a:pt x="4556188" y="4262818"/>
                </a:lnTo>
                <a:lnTo>
                  <a:pt x="4550402" y="4267128"/>
                </a:lnTo>
                <a:lnTo>
                  <a:pt x="4543044" y="4268724"/>
                </a:lnTo>
                <a:close/>
              </a:path>
              <a:path w="4988560" h="4269105">
                <a:moveTo>
                  <a:pt x="4466844" y="4268724"/>
                </a:moveTo>
                <a:lnTo>
                  <a:pt x="4459247" y="4267128"/>
                </a:lnTo>
                <a:lnTo>
                  <a:pt x="4452937" y="4262818"/>
                </a:lnTo>
                <a:lnTo>
                  <a:pt x="4448627" y="4256508"/>
                </a:lnTo>
                <a:lnTo>
                  <a:pt x="4447031" y="4248912"/>
                </a:lnTo>
                <a:lnTo>
                  <a:pt x="4448627" y="4241554"/>
                </a:lnTo>
                <a:lnTo>
                  <a:pt x="4452937" y="4235767"/>
                </a:lnTo>
                <a:lnTo>
                  <a:pt x="4459247" y="4231981"/>
                </a:lnTo>
                <a:lnTo>
                  <a:pt x="4466844" y="4230624"/>
                </a:lnTo>
                <a:lnTo>
                  <a:pt x="4474202" y="4231981"/>
                </a:lnTo>
                <a:lnTo>
                  <a:pt x="4479988" y="4235767"/>
                </a:lnTo>
                <a:lnTo>
                  <a:pt x="4483774" y="4241554"/>
                </a:lnTo>
                <a:lnTo>
                  <a:pt x="4485131" y="4248912"/>
                </a:lnTo>
                <a:lnTo>
                  <a:pt x="4483774" y="4256508"/>
                </a:lnTo>
                <a:lnTo>
                  <a:pt x="4479988" y="4262818"/>
                </a:lnTo>
                <a:lnTo>
                  <a:pt x="4474202" y="4267128"/>
                </a:lnTo>
                <a:lnTo>
                  <a:pt x="4466844" y="4268724"/>
                </a:lnTo>
                <a:close/>
              </a:path>
              <a:path w="4988560" h="4269105">
                <a:moveTo>
                  <a:pt x="4390644" y="4268724"/>
                </a:moveTo>
                <a:lnTo>
                  <a:pt x="4383047" y="4267128"/>
                </a:lnTo>
                <a:lnTo>
                  <a:pt x="4376737" y="4262818"/>
                </a:lnTo>
                <a:lnTo>
                  <a:pt x="4372427" y="4256508"/>
                </a:lnTo>
                <a:lnTo>
                  <a:pt x="4370831" y="4248912"/>
                </a:lnTo>
                <a:lnTo>
                  <a:pt x="4372427" y="4241554"/>
                </a:lnTo>
                <a:lnTo>
                  <a:pt x="4376737" y="4235767"/>
                </a:lnTo>
                <a:lnTo>
                  <a:pt x="4383047" y="4231981"/>
                </a:lnTo>
                <a:lnTo>
                  <a:pt x="4390644" y="4230624"/>
                </a:lnTo>
                <a:lnTo>
                  <a:pt x="4398002" y="4231981"/>
                </a:lnTo>
                <a:lnTo>
                  <a:pt x="4403788" y="4235767"/>
                </a:lnTo>
                <a:lnTo>
                  <a:pt x="4407574" y="4241554"/>
                </a:lnTo>
                <a:lnTo>
                  <a:pt x="4408931" y="4248912"/>
                </a:lnTo>
                <a:lnTo>
                  <a:pt x="4407574" y="4256508"/>
                </a:lnTo>
                <a:lnTo>
                  <a:pt x="4403788" y="4262818"/>
                </a:lnTo>
                <a:lnTo>
                  <a:pt x="4398002" y="4267128"/>
                </a:lnTo>
                <a:lnTo>
                  <a:pt x="4390644" y="4268724"/>
                </a:lnTo>
                <a:close/>
              </a:path>
              <a:path w="4988560" h="4269105">
                <a:moveTo>
                  <a:pt x="4314444" y="4268724"/>
                </a:moveTo>
                <a:lnTo>
                  <a:pt x="4306847" y="4267128"/>
                </a:lnTo>
                <a:lnTo>
                  <a:pt x="4300537" y="4262818"/>
                </a:lnTo>
                <a:lnTo>
                  <a:pt x="4296227" y="4256508"/>
                </a:lnTo>
                <a:lnTo>
                  <a:pt x="4294631" y="4248912"/>
                </a:lnTo>
                <a:lnTo>
                  <a:pt x="4296227" y="4241554"/>
                </a:lnTo>
                <a:lnTo>
                  <a:pt x="4300537" y="4235767"/>
                </a:lnTo>
                <a:lnTo>
                  <a:pt x="4306847" y="4231981"/>
                </a:lnTo>
                <a:lnTo>
                  <a:pt x="4314444" y="4230624"/>
                </a:lnTo>
                <a:lnTo>
                  <a:pt x="4321802" y="4231981"/>
                </a:lnTo>
                <a:lnTo>
                  <a:pt x="4327588" y="4235767"/>
                </a:lnTo>
                <a:lnTo>
                  <a:pt x="4331374" y="4241554"/>
                </a:lnTo>
                <a:lnTo>
                  <a:pt x="4332731" y="4248912"/>
                </a:lnTo>
                <a:lnTo>
                  <a:pt x="4331374" y="4256508"/>
                </a:lnTo>
                <a:lnTo>
                  <a:pt x="4327588" y="4262818"/>
                </a:lnTo>
                <a:lnTo>
                  <a:pt x="4321802" y="4267128"/>
                </a:lnTo>
                <a:lnTo>
                  <a:pt x="4314444" y="4268724"/>
                </a:lnTo>
                <a:close/>
              </a:path>
              <a:path w="4988560" h="4269105">
                <a:moveTo>
                  <a:pt x="4238244" y="4268724"/>
                </a:moveTo>
                <a:lnTo>
                  <a:pt x="4230647" y="4267128"/>
                </a:lnTo>
                <a:lnTo>
                  <a:pt x="4224337" y="4262818"/>
                </a:lnTo>
                <a:lnTo>
                  <a:pt x="4220027" y="4256508"/>
                </a:lnTo>
                <a:lnTo>
                  <a:pt x="4218431" y="4248912"/>
                </a:lnTo>
                <a:lnTo>
                  <a:pt x="4220027" y="4241554"/>
                </a:lnTo>
                <a:lnTo>
                  <a:pt x="4224337" y="4235767"/>
                </a:lnTo>
                <a:lnTo>
                  <a:pt x="4230647" y="4231981"/>
                </a:lnTo>
                <a:lnTo>
                  <a:pt x="4238244" y="4230624"/>
                </a:lnTo>
                <a:lnTo>
                  <a:pt x="4245602" y="4231981"/>
                </a:lnTo>
                <a:lnTo>
                  <a:pt x="4251388" y="4235767"/>
                </a:lnTo>
                <a:lnTo>
                  <a:pt x="4255174" y="4241554"/>
                </a:lnTo>
                <a:lnTo>
                  <a:pt x="4256531" y="4248912"/>
                </a:lnTo>
                <a:lnTo>
                  <a:pt x="4255174" y="4256508"/>
                </a:lnTo>
                <a:lnTo>
                  <a:pt x="4251388" y="4262818"/>
                </a:lnTo>
                <a:lnTo>
                  <a:pt x="4245602" y="4267128"/>
                </a:lnTo>
                <a:lnTo>
                  <a:pt x="4238244" y="4268724"/>
                </a:lnTo>
                <a:close/>
              </a:path>
              <a:path w="4988560" h="4269105">
                <a:moveTo>
                  <a:pt x="4162044" y="4268724"/>
                </a:moveTo>
                <a:lnTo>
                  <a:pt x="4154447" y="4267128"/>
                </a:lnTo>
                <a:lnTo>
                  <a:pt x="4148137" y="4262818"/>
                </a:lnTo>
                <a:lnTo>
                  <a:pt x="4143827" y="4256508"/>
                </a:lnTo>
                <a:lnTo>
                  <a:pt x="4142231" y="4248912"/>
                </a:lnTo>
                <a:lnTo>
                  <a:pt x="4143827" y="4241554"/>
                </a:lnTo>
                <a:lnTo>
                  <a:pt x="4148137" y="4235767"/>
                </a:lnTo>
                <a:lnTo>
                  <a:pt x="4154447" y="4231981"/>
                </a:lnTo>
                <a:lnTo>
                  <a:pt x="4162044" y="4230624"/>
                </a:lnTo>
                <a:lnTo>
                  <a:pt x="4169402" y="4231981"/>
                </a:lnTo>
                <a:lnTo>
                  <a:pt x="4175188" y="4235767"/>
                </a:lnTo>
                <a:lnTo>
                  <a:pt x="4178974" y="4241554"/>
                </a:lnTo>
                <a:lnTo>
                  <a:pt x="4180331" y="4248912"/>
                </a:lnTo>
                <a:lnTo>
                  <a:pt x="4178974" y="4256508"/>
                </a:lnTo>
                <a:lnTo>
                  <a:pt x="4175188" y="4262818"/>
                </a:lnTo>
                <a:lnTo>
                  <a:pt x="4169402" y="4267128"/>
                </a:lnTo>
                <a:lnTo>
                  <a:pt x="4162044" y="4268724"/>
                </a:lnTo>
                <a:close/>
              </a:path>
              <a:path w="4988560" h="4269105">
                <a:moveTo>
                  <a:pt x="4085844" y="4268724"/>
                </a:moveTo>
                <a:lnTo>
                  <a:pt x="4078247" y="4267128"/>
                </a:lnTo>
                <a:lnTo>
                  <a:pt x="4071937" y="4262818"/>
                </a:lnTo>
                <a:lnTo>
                  <a:pt x="4067627" y="4256508"/>
                </a:lnTo>
                <a:lnTo>
                  <a:pt x="4066031" y="4248912"/>
                </a:lnTo>
                <a:lnTo>
                  <a:pt x="4067627" y="4241554"/>
                </a:lnTo>
                <a:lnTo>
                  <a:pt x="4071937" y="4235767"/>
                </a:lnTo>
                <a:lnTo>
                  <a:pt x="4078247" y="4231981"/>
                </a:lnTo>
                <a:lnTo>
                  <a:pt x="4085844" y="4230624"/>
                </a:lnTo>
                <a:lnTo>
                  <a:pt x="4093202" y="4231981"/>
                </a:lnTo>
                <a:lnTo>
                  <a:pt x="4098988" y="4235767"/>
                </a:lnTo>
                <a:lnTo>
                  <a:pt x="4102774" y="4241554"/>
                </a:lnTo>
                <a:lnTo>
                  <a:pt x="4104131" y="4248912"/>
                </a:lnTo>
                <a:lnTo>
                  <a:pt x="4102774" y="4256508"/>
                </a:lnTo>
                <a:lnTo>
                  <a:pt x="4098988" y="4262818"/>
                </a:lnTo>
                <a:lnTo>
                  <a:pt x="4093202" y="4267128"/>
                </a:lnTo>
                <a:lnTo>
                  <a:pt x="4085844" y="4268724"/>
                </a:lnTo>
                <a:close/>
              </a:path>
              <a:path w="4988560" h="4269105">
                <a:moveTo>
                  <a:pt x="4009644" y="4268724"/>
                </a:moveTo>
                <a:lnTo>
                  <a:pt x="4002047" y="4267128"/>
                </a:lnTo>
                <a:lnTo>
                  <a:pt x="3995737" y="4262818"/>
                </a:lnTo>
                <a:lnTo>
                  <a:pt x="3991427" y="4256508"/>
                </a:lnTo>
                <a:lnTo>
                  <a:pt x="3989831" y="4248912"/>
                </a:lnTo>
                <a:lnTo>
                  <a:pt x="3991427" y="4241554"/>
                </a:lnTo>
                <a:lnTo>
                  <a:pt x="3995737" y="4235767"/>
                </a:lnTo>
                <a:lnTo>
                  <a:pt x="4002047" y="4231981"/>
                </a:lnTo>
                <a:lnTo>
                  <a:pt x="4009644" y="4230624"/>
                </a:lnTo>
                <a:lnTo>
                  <a:pt x="4017002" y="4231981"/>
                </a:lnTo>
                <a:lnTo>
                  <a:pt x="4022788" y="4235767"/>
                </a:lnTo>
                <a:lnTo>
                  <a:pt x="4026574" y="4241554"/>
                </a:lnTo>
                <a:lnTo>
                  <a:pt x="4027931" y="4248912"/>
                </a:lnTo>
                <a:lnTo>
                  <a:pt x="4026574" y="4256508"/>
                </a:lnTo>
                <a:lnTo>
                  <a:pt x="4022788" y="4262818"/>
                </a:lnTo>
                <a:lnTo>
                  <a:pt x="4017002" y="4267128"/>
                </a:lnTo>
                <a:lnTo>
                  <a:pt x="4009644" y="4268724"/>
                </a:lnTo>
                <a:close/>
              </a:path>
              <a:path w="4988560" h="4269105">
                <a:moveTo>
                  <a:pt x="3933444" y="4268724"/>
                </a:moveTo>
                <a:lnTo>
                  <a:pt x="3925847" y="4267128"/>
                </a:lnTo>
                <a:lnTo>
                  <a:pt x="3919537" y="4262818"/>
                </a:lnTo>
                <a:lnTo>
                  <a:pt x="3915227" y="4256508"/>
                </a:lnTo>
                <a:lnTo>
                  <a:pt x="3913631" y="4248912"/>
                </a:lnTo>
                <a:lnTo>
                  <a:pt x="3915227" y="4241554"/>
                </a:lnTo>
                <a:lnTo>
                  <a:pt x="3919537" y="4235767"/>
                </a:lnTo>
                <a:lnTo>
                  <a:pt x="3925847" y="4231981"/>
                </a:lnTo>
                <a:lnTo>
                  <a:pt x="3933444" y="4230624"/>
                </a:lnTo>
                <a:lnTo>
                  <a:pt x="3940802" y="4231981"/>
                </a:lnTo>
                <a:lnTo>
                  <a:pt x="3946588" y="4235767"/>
                </a:lnTo>
                <a:lnTo>
                  <a:pt x="3950374" y="4241554"/>
                </a:lnTo>
                <a:lnTo>
                  <a:pt x="3951731" y="4248912"/>
                </a:lnTo>
                <a:lnTo>
                  <a:pt x="3950374" y="4256508"/>
                </a:lnTo>
                <a:lnTo>
                  <a:pt x="3946588" y="4262818"/>
                </a:lnTo>
                <a:lnTo>
                  <a:pt x="3940802" y="4267128"/>
                </a:lnTo>
                <a:lnTo>
                  <a:pt x="3933444" y="4268724"/>
                </a:lnTo>
                <a:close/>
              </a:path>
              <a:path w="4988560" h="4269105">
                <a:moveTo>
                  <a:pt x="3857244" y="4268724"/>
                </a:moveTo>
                <a:lnTo>
                  <a:pt x="3849647" y="4267128"/>
                </a:lnTo>
                <a:lnTo>
                  <a:pt x="3843337" y="4262818"/>
                </a:lnTo>
                <a:lnTo>
                  <a:pt x="3839027" y="4256508"/>
                </a:lnTo>
                <a:lnTo>
                  <a:pt x="3837431" y="4248912"/>
                </a:lnTo>
                <a:lnTo>
                  <a:pt x="3839027" y="4241554"/>
                </a:lnTo>
                <a:lnTo>
                  <a:pt x="3843337" y="4235767"/>
                </a:lnTo>
                <a:lnTo>
                  <a:pt x="3849647" y="4231981"/>
                </a:lnTo>
                <a:lnTo>
                  <a:pt x="3857244" y="4230624"/>
                </a:lnTo>
                <a:lnTo>
                  <a:pt x="3863959" y="4231981"/>
                </a:lnTo>
                <a:lnTo>
                  <a:pt x="3869817" y="4235767"/>
                </a:lnTo>
                <a:lnTo>
                  <a:pt x="3873960" y="4241554"/>
                </a:lnTo>
                <a:lnTo>
                  <a:pt x="3875531" y="4248912"/>
                </a:lnTo>
                <a:lnTo>
                  <a:pt x="3873960" y="4256508"/>
                </a:lnTo>
                <a:lnTo>
                  <a:pt x="3869817" y="4262818"/>
                </a:lnTo>
                <a:lnTo>
                  <a:pt x="3863959" y="4267128"/>
                </a:lnTo>
                <a:lnTo>
                  <a:pt x="3857244" y="4268724"/>
                </a:lnTo>
                <a:close/>
              </a:path>
              <a:path w="4988560" h="4269105">
                <a:moveTo>
                  <a:pt x="3781044" y="4268724"/>
                </a:moveTo>
                <a:lnTo>
                  <a:pt x="3773447" y="4267128"/>
                </a:lnTo>
                <a:lnTo>
                  <a:pt x="3767137" y="4262818"/>
                </a:lnTo>
                <a:lnTo>
                  <a:pt x="3762827" y="4256508"/>
                </a:lnTo>
                <a:lnTo>
                  <a:pt x="3761232" y="4248912"/>
                </a:lnTo>
                <a:lnTo>
                  <a:pt x="3762827" y="4241554"/>
                </a:lnTo>
                <a:lnTo>
                  <a:pt x="3767137" y="4235767"/>
                </a:lnTo>
                <a:lnTo>
                  <a:pt x="3773447" y="4231981"/>
                </a:lnTo>
                <a:lnTo>
                  <a:pt x="3781044" y="4230624"/>
                </a:lnTo>
                <a:lnTo>
                  <a:pt x="3787759" y="4231981"/>
                </a:lnTo>
                <a:lnTo>
                  <a:pt x="3793617" y="4235767"/>
                </a:lnTo>
                <a:lnTo>
                  <a:pt x="3797760" y="4241554"/>
                </a:lnTo>
                <a:lnTo>
                  <a:pt x="3799331" y="4248912"/>
                </a:lnTo>
                <a:lnTo>
                  <a:pt x="3797760" y="4256508"/>
                </a:lnTo>
                <a:lnTo>
                  <a:pt x="3793617" y="4262818"/>
                </a:lnTo>
                <a:lnTo>
                  <a:pt x="3787759" y="4267128"/>
                </a:lnTo>
                <a:lnTo>
                  <a:pt x="3781044" y="4268724"/>
                </a:lnTo>
                <a:close/>
              </a:path>
              <a:path w="4988560" h="4269105">
                <a:moveTo>
                  <a:pt x="3704844" y="4268724"/>
                </a:moveTo>
                <a:lnTo>
                  <a:pt x="3697247" y="4267128"/>
                </a:lnTo>
                <a:lnTo>
                  <a:pt x="3690937" y="4262818"/>
                </a:lnTo>
                <a:lnTo>
                  <a:pt x="3686627" y="4256508"/>
                </a:lnTo>
                <a:lnTo>
                  <a:pt x="3685032" y="4248912"/>
                </a:lnTo>
                <a:lnTo>
                  <a:pt x="3686627" y="4241554"/>
                </a:lnTo>
                <a:lnTo>
                  <a:pt x="3690937" y="4235767"/>
                </a:lnTo>
                <a:lnTo>
                  <a:pt x="3697247" y="4231981"/>
                </a:lnTo>
                <a:lnTo>
                  <a:pt x="3704844" y="4230624"/>
                </a:lnTo>
                <a:lnTo>
                  <a:pt x="3711559" y="4231981"/>
                </a:lnTo>
                <a:lnTo>
                  <a:pt x="3717417" y="4235767"/>
                </a:lnTo>
                <a:lnTo>
                  <a:pt x="3721560" y="4241554"/>
                </a:lnTo>
                <a:lnTo>
                  <a:pt x="3723132" y="4248912"/>
                </a:lnTo>
                <a:lnTo>
                  <a:pt x="3721560" y="4256508"/>
                </a:lnTo>
                <a:lnTo>
                  <a:pt x="3717417" y="4262818"/>
                </a:lnTo>
                <a:lnTo>
                  <a:pt x="3711559" y="4267128"/>
                </a:lnTo>
                <a:lnTo>
                  <a:pt x="3704844" y="4268724"/>
                </a:lnTo>
                <a:close/>
              </a:path>
              <a:path w="4988560" h="4269105">
                <a:moveTo>
                  <a:pt x="3628644" y="4268724"/>
                </a:moveTo>
                <a:lnTo>
                  <a:pt x="3627120" y="4268724"/>
                </a:lnTo>
                <a:lnTo>
                  <a:pt x="3620404" y="4267128"/>
                </a:lnTo>
                <a:lnTo>
                  <a:pt x="3614547" y="4262818"/>
                </a:lnTo>
                <a:lnTo>
                  <a:pt x="3610403" y="4256508"/>
                </a:lnTo>
                <a:lnTo>
                  <a:pt x="3608832" y="4248912"/>
                </a:lnTo>
                <a:lnTo>
                  <a:pt x="3610403" y="4241554"/>
                </a:lnTo>
                <a:lnTo>
                  <a:pt x="3614547" y="4235767"/>
                </a:lnTo>
                <a:lnTo>
                  <a:pt x="3620404" y="4231981"/>
                </a:lnTo>
                <a:lnTo>
                  <a:pt x="3627120" y="4230624"/>
                </a:lnTo>
                <a:lnTo>
                  <a:pt x="3628644" y="4230624"/>
                </a:lnTo>
                <a:lnTo>
                  <a:pt x="3635359" y="4231981"/>
                </a:lnTo>
                <a:lnTo>
                  <a:pt x="3641217" y="4235767"/>
                </a:lnTo>
                <a:lnTo>
                  <a:pt x="3645360" y="4241554"/>
                </a:lnTo>
                <a:lnTo>
                  <a:pt x="3646932" y="4248912"/>
                </a:lnTo>
                <a:lnTo>
                  <a:pt x="3645360" y="4256508"/>
                </a:lnTo>
                <a:lnTo>
                  <a:pt x="3641217" y="4262818"/>
                </a:lnTo>
                <a:lnTo>
                  <a:pt x="3635359" y="4267128"/>
                </a:lnTo>
                <a:lnTo>
                  <a:pt x="3628644" y="4268724"/>
                </a:lnTo>
                <a:close/>
              </a:path>
              <a:path w="4988560" h="4269105">
                <a:moveTo>
                  <a:pt x="3550920" y="4268724"/>
                </a:moveTo>
                <a:lnTo>
                  <a:pt x="3544204" y="4267128"/>
                </a:lnTo>
                <a:lnTo>
                  <a:pt x="3538347" y="4262818"/>
                </a:lnTo>
                <a:lnTo>
                  <a:pt x="3534203" y="4256508"/>
                </a:lnTo>
                <a:lnTo>
                  <a:pt x="3532632" y="4248912"/>
                </a:lnTo>
                <a:lnTo>
                  <a:pt x="3534203" y="4241554"/>
                </a:lnTo>
                <a:lnTo>
                  <a:pt x="3538347" y="4235767"/>
                </a:lnTo>
                <a:lnTo>
                  <a:pt x="3544204" y="4231981"/>
                </a:lnTo>
                <a:lnTo>
                  <a:pt x="3550920" y="4230624"/>
                </a:lnTo>
                <a:lnTo>
                  <a:pt x="3558516" y="4231981"/>
                </a:lnTo>
                <a:lnTo>
                  <a:pt x="3564826" y="4235767"/>
                </a:lnTo>
                <a:lnTo>
                  <a:pt x="3569136" y="4241554"/>
                </a:lnTo>
                <a:lnTo>
                  <a:pt x="3570732" y="4248912"/>
                </a:lnTo>
                <a:lnTo>
                  <a:pt x="3569136" y="4256508"/>
                </a:lnTo>
                <a:lnTo>
                  <a:pt x="3564826" y="4262818"/>
                </a:lnTo>
                <a:lnTo>
                  <a:pt x="3558516" y="4267128"/>
                </a:lnTo>
                <a:lnTo>
                  <a:pt x="3550920" y="4268724"/>
                </a:lnTo>
                <a:close/>
              </a:path>
              <a:path w="4988560" h="4269105">
                <a:moveTo>
                  <a:pt x="3474720" y="4268724"/>
                </a:moveTo>
                <a:lnTo>
                  <a:pt x="3468004" y="4267128"/>
                </a:lnTo>
                <a:lnTo>
                  <a:pt x="3462147" y="4262818"/>
                </a:lnTo>
                <a:lnTo>
                  <a:pt x="3458003" y="4256508"/>
                </a:lnTo>
                <a:lnTo>
                  <a:pt x="3456432" y="4248912"/>
                </a:lnTo>
                <a:lnTo>
                  <a:pt x="3458003" y="4241554"/>
                </a:lnTo>
                <a:lnTo>
                  <a:pt x="3462147" y="4235767"/>
                </a:lnTo>
                <a:lnTo>
                  <a:pt x="3468004" y="4231981"/>
                </a:lnTo>
                <a:lnTo>
                  <a:pt x="3474720" y="4230624"/>
                </a:lnTo>
                <a:lnTo>
                  <a:pt x="3482316" y="4231981"/>
                </a:lnTo>
                <a:lnTo>
                  <a:pt x="3488626" y="4235767"/>
                </a:lnTo>
                <a:lnTo>
                  <a:pt x="3492936" y="4241554"/>
                </a:lnTo>
                <a:lnTo>
                  <a:pt x="3494532" y="4248912"/>
                </a:lnTo>
                <a:lnTo>
                  <a:pt x="3492936" y="4256508"/>
                </a:lnTo>
                <a:lnTo>
                  <a:pt x="3488626" y="4262818"/>
                </a:lnTo>
                <a:lnTo>
                  <a:pt x="3482316" y="4267128"/>
                </a:lnTo>
                <a:lnTo>
                  <a:pt x="3474720" y="4268724"/>
                </a:lnTo>
                <a:close/>
              </a:path>
              <a:path w="4988560" h="4269105">
                <a:moveTo>
                  <a:pt x="3398520" y="4268724"/>
                </a:moveTo>
                <a:lnTo>
                  <a:pt x="3391162" y="4267128"/>
                </a:lnTo>
                <a:lnTo>
                  <a:pt x="3385375" y="4262818"/>
                </a:lnTo>
                <a:lnTo>
                  <a:pt x="3381589" y="4256508"/>
                </a:lnTo>
                <a:lnTo>
                  <a:pt x="3380232" y="4248912"/>
                </a:lnTo>
                <a:lnTo>
                  <a:pt x="3381589" y="4241554"/>
                </a:lnTo>
                <a:lnTo>
                  <a:pt x="3385375" y="4235767"/>
                </a:lnTo>
                <a:lnTo>
                  <a:pt x="3391162" y="4231981"/>
                </a:lnTo>
                <a:lnTo>
                  <a:pt x="3398520" y="4230624"/>
                </a:lnTo>
                <a:lnTo>
                  <a:pt x="3406116" y="4231981"/>
                </a:lnTo>
                <a:lnTo>
                  <a:pt x="3412426" y="4235767"/>
                </a:lnTo>
                <a:lnTo>
                  <a:pt x="3416736" y="4241554"/>
                </a:lnTo>
                <a:lnTo>
                  <a:pt x="3418332" y="4248912"/>
                </a:lnTo>
                <a:lnTo>
                  <a:pt x="3416736" y="4256508"/>
                </a:lnTo>
                <a:lnTo>
                  <a:pt x="3412426" y="4262818"/>
                </a:lnTo>
                <a:lnTo>
                  <a:pt x="3406116" y="4267128"/>
                </a:lnTo>
                <a:lnTo>
                  <a:pt x="3398520" y="4268724"/>
                </a:lnTo>
                <a:close/>
              </a:path>
              <a:path w="4988560" h="4269105">
                <a:moveTo>
                  <a:pt x="3322320" y="4268724"/>
                </a:moveTo>
                <a:lnTo>
                  <a:pt x="3314962" y="4267128"/>
                </a:lnTo>
                <a:lnTo>
                  <a:pt x="3309175" y="4262818"/>
                </a:lnTo>
                <a:lnTo>
                  <a:pt x="3305389" y="4256508"/>
                </a:lnTo>
                <a:lnTo>
                  <a:pt x="3304032" y="4248912"/>
                </a:lnTo>
                <a:lnTo>
                  <a:pt x="3305389" y="4241554"/>
                </a:lnTo>
                <a:lnTo>
                  <a:pt x="3309175" y="4235767"/>
                </a:lnTo>
                <a:lnTo>
                  <a:pt x="3314962" y="4231981"/>
                </a:lnTo>
                <a:lnTo>
                  <a:pt x="3322320" y="4230624"/>
                </a:lnTo>
                <a:lnTo>
                  <a:pt x="3329916" y="4231981"/>
                </a:lnTo>
                <a:lnTo>
                  <a:pt x="3336226" y="4235767"/>
                </a:lnTo>
                <a:lnTo>
                  <a:pt x="3340536" y="4241554"/>
                </a:lnTo>
                <a:lnTo>
                  <a:pt x="3342132" y="4248912"/>
                </a:lnTo>
                <a:lnTo>
                  <a:pt x="3340536" y="4256508"/>
                </a:lnTo>
                <a:lnTo>
                  <a:pt x="3336226" y="4262818"/>
                </a:lnTo>
                <a:lnTo>
                  <a:pt x="3329916" y="4267128"/>
                </a:lnTo>
                <a:lnTo>
                  <a:pt x="3322320" y="4268724"/>
                </a:lnTo>
                <a:close/>
              </a:path>
              <a:path w="4988560" h="4269105">
                <a:moveTo>
                  <a:pt x="3246120" y="4268724"/>
                </a:moveTo>
                <a:lnTo>
                  <a:pt x="3238762" y="4267128"/>
                </a:lnTo>
                <a:lnTo>
                  <a:pt x="3232975" y="4262818"/>
                </a:lnTo>
                <a:lnTo>
                  <a:pt x="3229189" y="4256508"/>
                </a:lnTo>
                <a:lnTo>
                  <a:pt x="3227832" y="4248912"/>
                </a:lnTo>
                <a:lnTo>
                  <a:pt x="3229189" y="4241554"/>
                </a:lnTo>
                <a:lnTo>
                  <a:pt x="3232975" y="4235767"/>
                </a:lnTo>
                <a:lnTo>
                  <a:pt x="3238762" y="4231981"/>
                </a:lnTo>
                <a:lnTo>
                  <a:pt x="3246120" y="4230624"/>
                </a:lnTo>
                <a:lnTo>
                  <a:pt x="3253716" y="4231981"/>
                </a:lnTo>
                <a:lnTo>
                  <a:pt x="3260026" y="4235767"/>
                </a:lnTo>
                <a:lnTo>
                  <a:pt x="3264336" y="4241554"/>
                </a:lnTo>
                <a:lnTo>
                  <a:pt x="3265932" y="4248912"/>
                </a:lnTo>
                <a:lnTo>
                  <a:pt x="3264336" y="4256508"/>
                </a:lnTo>
                <a:lnTo>
                  <a:pt x="3260026" y="4262818"/>
                </a:lnTo>
                <a:lnTo>
                  <a:pt x="3253716" y="4267128"/>
                </a:lnTo>
                <a:lnTo>
                  <a:pt x="3246120" y="4268724"/>
                </a:lnTo>
                <a:close/>
              </a:path>
              <a:path w="4988560" h="4269105">
                <a:moveTo>
                  <a:pt x="3169920" y="4268724"/>
                </a:moveTo>
                <a:lnTo>
                  <a:pt x="3162562" y="4267128"/>
                </a:lnTo>
                <a:lnTo>
                  <a:pt x="3156775" y="4262818"/>
                </a:lnTo>
                <a:lnTo>
                  <a:pt x="3152989" y="4256508"/>
                </a:lnTo>
                <a:lnTo>
                  <a:pt x="3151632" y="4248912"/>
                </a:lnTo>
                <a:lnTo>
                  <a:pt x="3152989" y="4241554"/>
                </a:lnTo>
                <a:lnTo>
                  <a:pt x="3156775" y="4235767"/>
                </a:lnTo>
                <a:lnTo>
                  <a:pt x="3162562" y="4231981"/>
                </a:lnTo>
                <a:lnTo>
                  <a:pt x="3169920" y="4230624"/>
                </a:lnTo>
                <a:lnTo>
                  <a:pt x="3177516" y="4231981"/>
                </a:lnTo>
                <a:lnTo>
                  <a:pt x="3183826" y="4235767"/>
                </a:lnTo>
                <a:lnTo>
                  <a:pt x="3188136" y="4241554"/>
                </a:lnTo>
                <a:lnTo>
                  <a:pt x="3189732" y="4248912"/>
                </a:lnTo>
                <a:lnTo>
                  <a:pt x="3188136" y="4256508"/>
                </a:lnTo>
                <a:lnTo>
                  <a:pt x="3183826" y="4262818"/>
                </a:lnTo>
                <a:lnTo>
                  <a:pt x="3177516" y="4267128"/>
                </a:lnTo>
                <a:lnTo>
                  <a:pt x="3169920" y="4268724"/>
                </a:lnTo>
                <a:close/>
              </a:path>
              <a:path w="4988560" h="4269105">
                <a:moveTo>
                  <a:pt x="3093720" y="4268724"/>
                </a:moveTo>
                <a:lnTo>
                  <a:pt x="3086362" y="4267128"/>
                </a:lnTo>
                <a:lnTo>
                  <a:pt x="3080575" y="4262818"/>
                </a:lnTo>
                <a:lnTo>
                  <a:pt x="3076789" y="4256508"/>
                </a:lnTo>
                <a:lnTo>
                  <a:pt x="3075432" y="4248912"/>
                </a:lnTo>
                <a:lnTo>
                  <a:pt x="3076789" y="4241554"/>
                </a:lnTo>
                <a:lnTo>
                  <a:pt x="3080575" y="4235767"/>
                </a:lnTo>
                <a:lnTo>
                  <a:pt x="3086362" y="4231981"/>
                </a:lnTo>
                <a:lnTo>
                  <a:pt x="3093720" y="4230624"/>
                </a:lnTo>
                <a:lnTo>
                  <a:pt x="3101316" y="4231981"/>
                </a:lnTo>
                <a:lnTo>
                  <a:pt x="3107626" y="4235767"/>
                </a:lnTo>
                <a:lnTo>
                  <a:pt x="3111936" y="4241554"/>
                </a:lnTo>
                <a:lnTo>
                  <a:pt x="3113532" y="4248912"/>
                </a:lnTo>
                <a:lnTo>
                  <a:pt x="3111936" y="4256508"/>
                </a:lnTo>
                <a:lnTo>
                  <a:pt x="3107626" y="4262818"/>
                </a:lnTo>
                <a:lnTo>
                  <a:pt x="3101316" y="4267128"/>
                </a:lnTo>
                <a:lnTo>
                  <a:pt x="3093720" y="4268724"/>
                </a:lnTo>
                <a:close/>
              </a:path>
              <a:path w="4988560" h="4269105">
                <a:moveTo>
                  <a:pt x="3017520" y="4268724"/>
                </a:moveTo>
                <a:lnTo>
                  <a:pt x="3010162" y="4267128"/>
                </a:lnTo>
                <a:lnTo>
                  <a:pt x="3004375" y="4262818"/>
                </a:lnTo>
                <a:lnTo>
                  <a:pt x="3000589" y="4256508"/>
                </a:lnTo>
                <a:lnTo>
                  <a:pt x="2999232" y="4248912"/>
                </a:lnTo>
                <a:lnTo>
                  <a:pt x="3000589" y="4241554"/>
                </a:lnTo>
                <a:lnTo>
                  <a:pt x="3004375" y="4235767"/>
                </a:lnTo>
                <a:lnTo>
                  <a:pt x="3010162" y="4231981"/>
                </a:lnTo>
                <a:lnTo>
                  <a:pt x="3017520" y="4230624"/>
                </a:lnTo>
                <a:lnTo>
                  <a:pt x="3025116" y="4231981"/>
                </a:lnTo>
                <a:lnTo>
                  <a:pt x="3031426" y="4235767"/>
                </a:lnTo>
                <a:lnTo>
                  <a:pt x="3035736" y="4241554"/>
                </a:lnTo>
                <a:lnTo>
                  <a:pt x="3037332" y="4248912"/>
                </a:lnTo>
                <a:lnTo>
                  <a:pt x="3035736" y="4256508"/>
                </a:lnTo>
                <a:lnTo>
                  <a:pt x="3031426" y="4262818"/>
                </a:lnTo>
                <a:lnTo>
                  <a:pt x="3025116" y="4267128"/>
                </a:lnTo>
                <a:lnTo>
                  <a:pt x="3017520" y="4268724"/>
                </a:lnTo>
                <a:close/>
              </a:path>
              <a:path w="4988560" h="4269105">
                <a:moveTo>
                  <a:pt x="2941320" y="4268724"/>
                </a:moveTo>
                <a:lnTo>
                  <a:pt x="2933962" y="4267128"/>
                </a:lnTo>
                <a:lnTo>
                  <a:pt x="2928175" y="4262818"/>
                </a:lnTo>
                <a:lnTo>
                  <a:pt x="2924389" y="4256508"/>
                </a:lnTo>
                <a:lnTo>
                  <a:pt x="2923032" y="4248912"/>
                </a:lnTo>
                <a:lnTo>
                  <a:pt x="2924389" y="4241554"/>
                </a:lnTo>
                <a:lnTo>
                  <a:pt x="2928175" y="4235767"/>
                </a:lnTo>
                <a:lnTo>
                  <a:pt x="2933962" y="4231981"/>
                </a:lnTo>
                <a:lnTo>
                  <a:pt x="2941320" y="4230624"/>
                </a:lnTo>
                <a:lnTo>
                  <a:pt x="2948916" y="4231981"/>
                </a:lnTo>
                <a:lnTo>
                  <a:pt x="2955226" y="4235767"/>
                </a:lnTo>
                <a:lnTo>
                  <a:pt x="2959536" y="4241554"/>
                </a:lnTo>
                <a:lnTo>
                  <a:pt x="2961132" y="4248912"/>
                </a:lnTo>
                <a:lnTo>
                  <a:pt x="2959536" y="4256508"/>
                </a:lnTo>
                <a:lnTo>
                  <a:pt x="2955226" y="4262818"/>
                </a:lnTo>
                <a:lnTo>
                  <a:pt x="2948916" y="4267128"/>
                </a:lnTo>
                <a:lnTo>
                  <a:pt x="2941320" y="4268724"/>
                </a:lnTo>
                <a:close/>
              </a:path>
              <a:path w="4988560" h="4269105">
                <a:moveTo>
                  <a:pt x="2865120" y="4268724"/>
                </a:moveTo>
                <a:lnTo>
                  <a:pt x="2857762" y="4267128"/>
                </a:lnTo>
                <a:lnTo>
                  <a:pt x="2851975" y="4262818"/>
                </a:lnTo>
                <a:lnTo>
                  <a:pt x="2848189" y="4256508"/>
                </a:lnTo>
                <a:lnTo>
                  <a:pt x="2846832" y="4248912"/>
                </a:lnTo>
                <a:lnTo>
                  <a:pt x="2848189" y="4241554"/>
                </a:lnTo>
                <a:lnTo>
                  <a:pt x="2851975" y="4235767"/>
                </a:lnTo>
                <a:lnTo>
                  <a:pt x="2857762" y="4231981"/>
                </a:lnTo>
                <a:lnTo>
                  <a:pt x="2865120" y="4230624"/>
                </a:lnTo>
                <a:lnTo>
                  <a:pt x="2872716" y="4231981"/>
                </a:lnTo>
                <a:lnTo>
                  <a:pt x="2879026" y="4235767"/>
                </a:lnTo>
                <a:lnTo>
                  <a:pt x="2883336" y="4241554"/>
                </a:lnTo>
                <a:lnTo>
                  <a:pt x="2884932" y="4248912"/>
                </a:lnTo>
                <a:lnTo>
                  <a:pt x="2883336" y="4256508"/>
                </a:lnTo>
                <a:lnTo>
                  <a:pt x="2879026" y="4262818"/>
                </a:lnTo>
                <a:lnTo>
                  <a:pt x="2872716" y="4267128"/>
                </a:lnTo>
                <a:lnTo>
                  <a:pt x="2865120" y="4268724"/>
                </a:lnTo>
                <a:close/>
              </a:path>
              <a:path w="4988560" h="4269105">
                <a:moveTo>
                  <a:pt x="2788920" y="4268724"/>
                </a:moveTo>
                <a:lnTo>
                  <a:pt x="2781562" y="4267128"/>
                </a:lnTo>
                <a:lnTo>
                  <a:pt x="2775775" y="4262818"/>
                </a:lnTo>
                <a:lnTo>
                  <a:pt x="2771989" y="4256508"/>
                </a:lnTo>
                <a:lnTo>
                  <a:pt x="2770632" y="4248912"/>
                </a:lnTo>
                <a:lnTo>
                  <a:pt x="2771989" y="4241554"/>
                </a:lnTo>
                <a:lnTo>
                  <a:pt x="2775775" y="4235767"/>
                </a:lnTo>
                <a:lnTo>
                  <a:pt x="2781562" y="4231981"/>
                </a:lnTo>
                <a:lnTo>
                  <a:pt x="2788920" y="4230624"/>
                </a:lnTo>
                <a:lnTo>
                  <a:pt x="2796516" y="4231981"/>
                </a:lnTo>
                <a:lnTo>
                  <a:pt x="2802826" y="4235767"/>
                </a:lnTo>
                <a:lnTo>
                  <a:pt x="2807136" y="4241554"/>
                </a:lnTo>
                <a:lnTo>
                  <a:pt x="2808732" y="4248912"/>
                </a:lnTo>
                <a:lnTo>
                  <a:pt x="2807136" y="4256508"/>
                </a:lnTo>
                <a:lnTo>
                  <a:pt x="2802826" y="4262818"/>
                </a:lnTo>
                <a:lnTo>
                  <a:pt x="2796516" y="4267128"/>
                </a:lnTo>
                <a:lnTo>
                  <a:pt x="2788920" y="4268724"/>
                </a:lnTo>
                <a:close/>
              </a:path>
              <a:path w="4988560" h="4269105">
                <a:moveTo>
                  <a:pt x="2712720" y="4268724"/>
                </a:moveTo>
                <a:lnTo>
                  <a:pt x="2705362" y="4267128"/>
                </a:lnTo>
                <a:lnTo>
                  <a:pt x="2699575" y="4262818"/>
                </a:lnTo>
                <a:lnTo>
                  <a:pt x="2695789" y="4256508"/>
                </a:lnTo>
                <a:lnTo>
                  <a:pt x="2694432" y="4248912"/>
                </a:lnTo>
                <a:lnTo>
                  <a:pt x="2695789" y="4241554"/>
                </a:lnTo>
                <a:lnTo>
                  <a:pt x="2699575" y="4235767"/>
                </a:lnTo>
                <a:lnTo>
                  <a:pt x="2705362" y="4231981"/>
                </a:lnTo>
                <a:lnTo>
                  <a:pt x="2712720" y="4230624"/>
                </a:lnTo>
                <a:lnTo>
                  <a:pt x="2720316" y="4231981"/>
                </a:lnTo>
                <a:lnTo>
                  <a:pt x="2726626" y="4235767"/>
                </a:lnTo>
                <a:lnTo>
                  <a:pt x="2730936" y="4241554"/>
                </a:lnTo>
                <a:lnTo>
                  <a:pt x="2732532" y="4248912"/>
                </a:lnTo>
                <a:lnTo>
                  <a:pt x="2730936" y="4256508"/>
                </a:lnTo>
                <a:lnTo>
                  <a:pt x="2726626" y="4262818"/>
                </a:lnTo>
                <a:lnTo>
                  <a:pt x="2720316" y="4267128"/>
                </a:lnTo>
                <a:lnTo>
                  <a:pt x="2712720" y="4268724"/>
                </a:lnTo>
                <a:close/>
              </a:path>
              <a:path w="4988560" h="4269105">
                <a:moveTo>
                  <a:pt x="2636520" y="4268724"/>
                </a:moveTo>
                <a:lnTo>
                  <a:pt x="2629162" y="4267128"/>
                </a:lnTo>
                <a:lnTo>
                  <a:pt x="2623375" y="4262818"/>
                </a:lnTo>
                <a:lnTo>
                  <a:pt x="2619589" y="4256508"/>
                </a:lnTo>
                <a:lnTo>
                  <a:pt x="2618232" y="4248912"/>
                </a:lnTo>
                <a:lnTo>
                  <a:pt x="2619589" y="4241554"/>
                </a:lnTo>
                <a:lnTo>
                  <a:pt x="2623375" y="4235767"/>
                </a:lnTo>
                <a:lnTo>
                  <a:pt x="2629162" y="4231981"/>
                </a:lnTo>
                <a:lnTo>
                  <a:pt x="2636520" y="4230624"/>
                </a:lnTo>
                <a:lnTo>
                  <a:pt x="2644116" y="4231981"/>
                </a:lnTo>
                <a:lnTo>
                  <a:pt x="2650426" y="4235767"/>
                </a:lnTo>
                <a:lnTo>
                  <a:pt x="2654736" y="4241554"/>
                </a:lnTo>
                <a:lnTo>
                  <a:pt x="2656332" y="4248912"/>
                </a:lnTo>
                <a:lnTo>
                  <a:pt x="2654736" y="4256508"/>
                </a:lnTo>
                <a:lnTo>
                  <a:pt x="2650426" y="4262818"/>
                </a:lnTo>
                <a:lnTo>
                  <a:pt x="2644116" y="4267128"/>
                </a:lnTo>
                <a:lnTo>
                  <a:pt x="2636520" y="4268724"/>
                </a:lnTo>
                <a:close/>
              </a:path>
              <a:path w="4988560" h="4269105">
                <a:moveTo>
                  <a:pt x="2560320" y="4268724"/>
                </a:moveTo>
                <a:lnTo>
                  <a:pt x="2552962" y="4267128"/>
                </a:lnTo>
                <a:lnTo>
                  <a:pt x="2547175" y="4262818"/>
                </a:lnTo>
                <a:lnTo>
                  <a:pt x="2543389" y="4256508"/>
                </a:lnTo>
                <a:lnTo>
                  <a:pt x="2542032" y="4248912"/>
                </a:lnTo>
                <a:lnTo>
                  <a:pt x="2543389" y="4241554"/>
                </a:lnTo>
                <a:lnTo>
                  <a:pt x="2547175" y="4235767"/>
                </a:lnTo>
                <a:lnTo>
                  <a:pt x="2552962" y="4231981"/>
                </a:lnTo>
                <a:lnTo>
                  <a:pt x="2560320" y="4230624"/>
                </a:lnTo>
                <a:lnTo>
                  <a:pt x="2567916" y="4231981"/>
                </a:lnTo>
                <a:lnTo>
                  <a:pt x="2574226" y="4235767"/>
                </a:lnTo>
                <a:lnTo>
                  <a:pt x="2578536" y="4241554"/>
                </a:lnTo>
                <a:lnTo>
                  <a:pt x="2580132" y="4248912"/>
                </a:lnTo>
                <a:lnTo>
                  <a:pt x="2578536" y="4256508"/>
                </a:lnTo>
                <a:lnTo>
                  <a:pt x="2574226" y="4262818"/>
                </a:lnTo>
                <a:lnTo>
                  <a:pt x="2567916" y="4267128"/>
                </a:lnTo>
                <a:lnTo>
                  <a:pt x="2560320" y="4268724"/>
                </a:lnTo>
                <a:close/>
              </a:path>
              <a:path w="4988560" h="4269105">
                <a:moveTo>
                  <a:pt x="2484120" y="4268724"/>
                </a:moveTo>
                <a:lnTo>
                  <a:pt x="2476762" y="4267128"/>
                </a:lnTo>
                <a:lnTo>
                  <a:pt x="2470975" y="4262818"/>
                </a:lnTo>
                <a:lnTo>
                  <a:pt x="2467189" y="4256508"/>
                </a:lnTo>
                <a:lnTo>
                  <a:pt x="2465832" y="4248912"/>
                </a:lnTo>
                <a:lnTo>
                  <a:pt x="2467189" y="4241554"/>
                </a:lnTo>
                <a:lnTo>
                  <a:pt x="2470975" y="4235767"/>
                </a:lnTo>
                <a:lnTo>
                  <a:pt x="2476762" y="4231981"/>
                </a:lnTo>
                <a:lnTo>
                  <a:pt x="2484120" y="4230624"/>
                </a:lnTo>
                <a:lnTo>
                  <a:pt x="2491716" y="4231981"/>
                </a:lnTo>
                <a:lnTo>
                  <a:pt x="2498026" y="4235767"/>
                </a:lnTo>
                <a:lnTo>
                  <a:pt x="2502336" y="4241554"/>
                </a:lnTo>
                <a:lnTo>
                  <a:pt x="2503932" y="4248912"/>
                </a:lnTo>
                <a:lnTo>
                  <a:pt x="2502336" y="4256508"/>
                </a:lnTo>
                <a:lnTo>
                  <a:pt x="2498026" y="4262818"/>
                </a:lnTo>
                <a:lnTo>
                  <a:pt x="2491716" y="4267128"/>
                </a:lnTo>
                <a:lnTo>
                  <a:pt x="2484120" y="4268724"/>
                </a:lnTo>
                <a:close/>
              </a:path>
              <a:path w="4988560" h="4269105">
                <a:moveTo>
                  <a:pt x="2407920" y="4268724"/>
                </a:moveTo>
                <a:lnTo>
                  <a:pt x="2400562" y="4267128"/>
                </a:lnTo>
                <a:lnTo>
                  <a:pt x="2394775" y="4262818"/>
                </a:lnTo>
                <a:lnTo>
                  <a:pt x="2390989" y="4256508"/>
                </a:lnTo>
                <a:lnTo>
                  <a:pt x="2389632" y="4248912"/>
                </a:lnTo>
                <a:lnTo>
                  <a:pt x="2390989" y="4241554"/>
                </a:lnTo>
                <a:lnTo>
                  <a:pt x="2394775" y="4235767"/>
                </a:lnTo>
                <a:lnTo>
                  <a:pt x="2400562" y="4231981"/>
                </a:lnTo>
                <a:lnTo>
                  <a:pt x="2407920" y="4230624"/>
                </a:lnTo>
                <a:lnTo>
                  <a:pt x="2415516" y="4231981"/>
                </a:lnTo>
                <a:lnTo>
                  <a:pt x="2421826" y="4235767"/>
                </a:lnTo>
                <a:lnTo>
                  <a:pt x="2426136" y="4241554"/>
                </a:lnTo>
                <a:lnTo>
                  <a:pt x="2427732" y="4248912"/>
                </a:lnTo>
                <a:lnTo>
                  <a:pt x="2426136" y="4256508"/>
                </a:lnTo>
                <a:lnTo>
                  <a:pt x="2421826" y="4262818"/>
                </a:lnTo>
                <a:lnTo>
                  <a:pt x="2415516" y="4267128"/>
                </a:lnTo>
                <a:lnTo>
                  <a:pt x="2407920" y="4268724"/>
                </a:lnTo>
                <a:close/>
              </a:path>
              <a:path w="4988560" h="4269105">
                <a:moveTo>
                  <a:pt x="2331720" y="4268724"/>
                </a:moveTo>
                <a:lnTo>
                  <a:pt x="2324362" y="4267128"/>
                </a:lnTo>
                <a:lnTo>
                  <a:pt x="2318575" y="4262818"/>
                </a:lnTo>
                <a:lnTo>
                  <a:pt x="2314789" y="4256508"/>
                </a:lnTo>
                <a:lnTo>
                  <a:pt x="2313432" y="4248912"/>
                </a:lnTo>
                <a:lnTo>
                  <a:pt x="2314789" y="4241554"/>
                </a:lnTo>
                <a:lnTo>
                  <a:pt x="2318575" y="4235767"/>
                </a:lnTo>
                <a:lnTo>
                  <a:pt x="2324362" y="4231981"/>
                </a:lnTo>
                <a:lnTo>
                  <a:pt x="2331720" y="4230624"/>
                </a:lnTo>
                <a:lnTo>
                  <a:pt x="2339316" y="4231981"/>
                </a:lnTo>
                <a:lnTo>
                  <a:pt x="2345626" y="4235767"/>
                </a:lnTo>
                <a:lnTo>
                  <a:pt x="2349936" y="4241554"/>
                </a:lnTo>
                <a:lnTo>
                  <a:pt x="2351532" y="4248912"/>
                </a:lnTo>
                <a:lnTo>
                  <a:pt x="2349936" y="4256508"/>
                </a:lnTo>
                <a:lnTo>
                  <a:pt x="2345626" y="4262818"/>
                </a:lnTo>
                <a:lnTo>
                  <a:pt x="2339316" y="4267128"/>
                </a:lnTo>
                <a:lnTo>
                  <a:pt x="2331720" y="4268724"/>
                </a:lnTo>
                <a:close/>
              </a:path>
              <a:path w="4988560" h="4269105">
                <a:moveTo>
                  <a:pt x="2255520" y="4268724"/>
                </a:moveTo>
                <a:lnTo>
                  <a:pt x="2248162" y="4267128"/>
                </a:lnTo>
                <a:lnTo>
                  <a:pt x="2242375" y="4262818"/>
                </a:lnTo>
                <a:lnTo>
                  <a:pt x="2238589" y="4256508"/>
                </a:lnTo>
                <a:lnTo>
                  <a:pt x="2237232" y="4248912"/>
                </a:lnTo>
                <a:lnTo>
                  <a:pt x="2238589" y="4241554"/>
                </a:lnTo>
                <a:lnTo>
                  <a:pt x="2242375" y="4235767"/>
                </a:lnTo>
                <a:lnTo>
                  <a:pt x="2248162" y="4231981"/>
                </a:lnTo>
                <a:lnTo>
                  <a:pt x="2255520" y="4230624"/>
                </a:lnTo>
                <a:lnTo>
                  <a:pt x="2263116" y="4231981"/>
                </a:lnTo>
                <a:lnTo>
                  <a:pt x="2269426" y="4235767"/>
                </a:lnTo>
                <a:lnTo>
                  <a:pt x="2273736" y="4241554"/>
                </a:lnTo>
                <a:lnTo>
                  <a:pt x="2275332" y="4248912"/>
                </a:lnTo>
                <a:lnTo>
                  <a:pt x="2273736" y="4256508"/>
                </a:lnTo>
                <a:lnTo>
                  <a:pt x="2269426" y="4262818"/>
                </a:lnTo>
                <a:lnTo>
                  <a:pt x="2263116" y="4267128"/>
                </a:lnTo>
                <a:lnTo>
                  <a:pt x="2255520" y="4268724"/>
                </a:lnTo>
                <a:close/>
              </a:path>
              <a:path w="4988560" h="4269105">
                <a:moveTo>
                  <a:pt x="2179320" y="4268724"/>
                </a:moveTo>
                <a:lnTo>
                  <a:pt x="2171723" y="4267128"/>
                </a:lnTo>
                <a:lnTo>
                  <a:pt x="2165413" y="4262818"/>
                </a:lnTo>
                <a:lnTo>
                  <a:pt x="2161103" y="4256508"/>
                </a:lnTo>
                <a:lnTo>
                  <a:pt x="2159508" y="4248912"/>
                </a:lnTo>
                <a:lnTo>
                  <a:pt x="2161103" y="4241554"/>
                </a:lnTo>
                <a:lnTo>
                  <a:pt x="2165413" y="4235767"/>
                </a:lnTo>
                <a:lnTo>
                  <a:pt x="2171723" y="4231981"/>
                </a:lnTo>
                <a:lnTo>
                  <a:pt x="2179320" y="4230624"/>
                </a:lnTo>
                <a:lnTo>
                  <a:pt x="2186916" y="4231981"/>
                </a:lnTo>
                <a:lnTo>
                  <a:pt x="2193226" y="4235767"/>
                </a:lnTo>
                <a:lnTo>
                  <a:pt x="2197536" y="4241554"/>
                </a:lnTo>
                <a:lnTo>
                  <a:pt x="2199132" y="4248912"/>
                </a:lnTo>
                <a:lnTo>
                  <a:pt x="2197536" y="4256508"/>
                </a:lnTo>
                <a:lnTo>
                  <a:pt x="2193226" y="4262818"/>
                </a:lnTo>
                <a:lnTo>
                  <a:pt x="2186916" y="4267128"/>
                </a:lnTo>
                <a:lnTo>
                  <a:pt x="2179320" y="4268724"/>
                </a:lnTo>
                <a:close/>
              </a:path>
              <a:path w="4988560" h="4269105">
                <a:moveTo>
                  <a:pt x="2103120" y="4268724"/>
                </a:moveTo>
                <a:lnTo>
                  <a:pt x="2095523" y="4267128"/>
                </a:lnTo>
                <a:lnTo>
                  <a:pt x="2089213" y="4262818"/>
                </a:lnTo>
                <a:lnTo>
                  <a:pt x="2084903" y="4256508"/>
                </a:lnTo>
                <a:lnTo>
                  <a:pt x="2083308" y="4248912"/>
                </a:lnTo>
                <a:lnTo>
                  <a:pt x="2084903" y="4241554"/>
                </a:lnTo>
                <a:lnTo>
                  <a:pt x="2089213" y="4235767"/>
                </a:lnTo>
                <a:lnTo>
                  <a:pt x="2095523" y="4231981"/>
                </a:lnTo>
                <a:lnTo>
                  <a:pt x="2103120" y="4230624"/>
                </a:lnTo>
                <a:lnTo>
                  <a:pt x="2110478" y="4231981"/>
                </a:lnTo>
                <a:lnTo>
                  <a:pt x="2116264" y="4235767"/>
                </a:lnTo>
                <a:lnTo>
                  <a:pt x="2120050" y="4241554"/>
                </a:lnTo>
                <a:lnTo>
                  <a:pt x="2121408" y="4248912"/>
                </a:lnTo>
                <a:lnTo>
                  <a:pt x="2120050" y="4256508"/>
                </a:lnTo>
                <a:lnTo>
                  <a:pt x="2116264" y="4262818"/>
                </a:lnTo>
                <a:lnTo>
                  <a:pt x="2110478" y="4267128"/>
                </a:lnTo>
                <a:lnTo>
                  <a:pt x="2103120" y="4268724"/>
                </a:lnTo>
                <a:close/>
              </a:path>
              <a:path w="4988560" h="4269105">
                <a:moveTo>
                  <a:pt x="2026920" y="4268724"/>
                </a:moveTo>
                <a:lnTo>
                  <a:pt x="2019323" y="4267128"/>
                </a:lnTo>
                <a:lnTo>
                  <a:pt x="2013013" y="4262818"/>
                </a:lnTo>
                <a:lnTo>
                  <a:pt x="2008703" y="4256508"/>
                </a:lnTo>
                <a:lnTo>
                  <a:pt x="2007108" y="4248912"/>
                </a:lnTo>
                <a:lnTo>
                  <a:pt x="2008703" y="4241554"/>
                </a:lnTo>
                <a:lnTo>
                  <a:pt x="2013013" y="4235767"/>
                </a:lnTo>
                <a:lnTo>
                  <a:pt x="2019323" y="4231981"/>
                </a:lnTo>
                <a:lnTo>
                  <a:pt x="2026920" y="4230624"/>
                </a:lnTo>
                <a:lnTo>
                  <a:pt x="2034278" y="4231981"/>
                </a:lnTo>
                <a:lnTo>
                  <a:pt x="2040064" y="4235767"/>
                </a:lnTo>
                <a:lnTo>
                  <a:pt x="2043850" y="4241554"/>
                </a:lnTo>
                <a:lnTo>
                  <a:pt x="2045208" y="4248912"/>
                </a:lnTo>
                <a:lnTo>
                  <a:pt x="2043850" y="4256508"/>
                </a:lnTo>
                <a:lnTo>
                  <a:pt x="2040064" y="4262818"/>
                </a:lnTo>
                <a:lnTo>
                  <a:pt x="2034278" y="4267128"/>
                </a:lnTo>
                <a:lnTo>
                  <a:pt x="2026920" y="4268724"/>
                </a:lnTo>
                <a:close/>
              </a:path>
              <a:path w="4988560" h="4269105">
                <a:moveTo>
                  <a:pt x="1950720" y="4268724"/>
                </a:moveTo>
                <a:lnTo>
                  <a:pt x="1943123" y="4267128"/>
                </a:lnTo>
                <a:lnTo>
                  <a:pt x="1936813" y="4262818"/>
                </a:lnTo>
                <a:lnTo>
                  <a:pt x="1932503" y="4256508"/>
                </a:lnTo>
                <a:lnTo>
                  <a:pt x="1930908" y="4248912"/>
                </a:lnTo>
                <a:lnTo>
                  <a:pt x="1932503" y="4241554"/>
                </a:lnTo>
                <a:lnTo>
                  <a:pt x="1936813" y="4235767"/>
                </a:lnTo>
                <a:lnTo>
                  <a:pt x="1943123" y="4231981"/>
                </a:lnTo>
                <a:lnTo>
                  <a:pt x="1950720" y="4230624"/>
                </a:lnTo>
                <a:lnTo>
                  <a:pt x="1958078" y="4231981"/>
                </a:lnTo>
                <a:lnTo>
                  <a:pt x="1963864" y="4235767"/>
                </a:lnTo>
                <a:lnTo>
                  <a:pt x="1967650" y="4241554"/>
                </a:lnTo>
                <a:lnTo>
                  <a:pt x="1969008" y="4248912"/>
                </a:lnTo>
                <a:lnTo>
                  <a:pt x="1967650" y="4256508"/>
                </a:lnTo>
                <a:lnTo>
                  <a:pt x="1963864" y="4262818"/>
                </a:lnTo>
                <a:lnTo>
                  <a:pt x="1958078" y="4267128"/>
                </a:lnTo>
                <a:lnTo>
                  <a:pt x="1950720" y="4268724"/>
                </a:lnTo>
                <a:close/>
              </a:path>
              <a:path w="4988560" h="4269105">
                <a:moveTo>
                  <a:pt x="1874520" y="4268724"/>
                </a:moveTo>
                <a:lnTo>
                  <a:pt x="1866923" y="4267128"/>
                </a:lnTo>
                <a:lnTo>
                  <a:pt x="1860613" y="4262818"/>
                </a:lnTo>
                <a:lnTo>
                  <a:pt x="1856303" y="4256508"/>
                </a:lnTo>
                <a:lnTo>
                  <a:pt x="1854708" y="4248912"/>
                </a:lnTo>
                <a:lnTo>
                  <a:pt x="1856303" y="4241554"/>
                </a:lnTo>
                <a:lnTo>
                  <a:pt x="1860613" y="4235767"/>
                </a:lnTo>
                <a:lnTo>
                  <a:pt x="1866923" y="4231981"/>
                </a:lnTo>
                <a:lnTo>
                  <a:pt x="1874520" y="4230624"/>
                </a:lnTo>
                <a:lnTo>
                  <a:pt x="1881878" y="4231981"/>
                </a:lnTo>
                <a:lnTo>
                  <a:pt x="1887664" y="4235767"/>
                </a:lnTo>
                <a:lnTo>
                  <a:pt x="1891450" y="4241554"/>
                </a:lnTo>
                <a:lnTo>
                  <a:pt x="1892808" y="4248912"/>
                </a:lnTo>
                <a:lnTo>
                  <a:pt x="1891450" y="4256508"/>
                </a:lnTo>
                <a:lnTo>
                  <a:pt x="1887664" y="4262818"/>
                </a:lnTo>
                <a:lnTo>
                  <a:pt x="1881878" y="4267128"/>
                </a:lnTo>
                <a:lnTo>
                  <a:pt x="1874520" y="4268724"/>
                </a:lnTo>
                <a:close/>
              </a:path>
              <a:path w="4988560" h="4269105">
                <a:moveTo>
                  <a:pt x="1798320" y="4268724"/>
                </a:moveTo>
                <a:lnTo>
                  <a:pt x="1790723" y="4267128"/>
                </a:lnTo>
                <a:lnTo>
                  <a:pt x="1784413" y="4262818"/>
                </a:lnTo>
                <a:lnTo>
                  <a:pt x="1780103" y="4256508"/>
                </a:lnTo>
                <a:lnTo>
                  <a:pt x="1778508" y="4248912"/>
                </a:lnTo>
                <a:lnTo>
                  <a:pt x="1780103" y="4241554"/>
                </a:lnTo>
                <a:lnTo>
                  <a:pt x="1784413" y="4235767"/>
                </a:lnTo>
                <a:lnTo>
                  <a:pt x="1790723" y="4231981"/>
                </a:lnTo>
                <a:lnTo>
                  <a:pt x="1798320" y="4230624"/>
                </a:lnTo>
                <a:lnTo>
                  <a:pt x="1805678" y="4231981"/>
                </a:lnTo>
                <a:lnTo>
                  <a:pt x="1811464" y="4235767"/>
                </a:lnTo>
                <a:lnTo>
                  <a:pt x="1815250" y="4241554"/>
                </a:lnTo>
                <a:lnTo>
                  <a:pt x="1816608" y="4248912"/>
                </a:lnTo>
                <a:lnTo>
                  <a:pt x="1815250" y="4256508"/>
                </a:lnTo>
                <a:lnTo>
                  <a:pt x="1811464" y="4262818"/>
                </a:lnTo>
                <a:lnTo>
                  <a:pt x="1805678" y="4267128"/>
                </a:lnTo>
                <a:lnTo>
                  <a:pt x="1798320" y="4268724"/>
                </a:lnTo>
                <a:close/>
              </a:path>
              <a:path w="4988560" h="4269105">
                <a:moveTo>
                  <a:pt x="1722120" y="4268724"/>
                </a:moveTo>
                <a:lnTo>
                  <a:pt x="1714523" y="4267128"/>
                </a:lnTo>
                <a:lnTo>
                  <a:pt x="1708213" y="4262818"/>
                </a:lnTo>
                <a:lnTo>
                  <a:pt x="1703903" y="4256508"/>
                </a:lnTo>
                <a:lnTo>
                  <a:pt x="1702308" y="4248912"/>
                </a:lnTo>
                <a:lnTo>
                  <a:pt x="1703903" y="4241554"/>
                </a:lnTo>
                <a:lnTo>
                  <a:pt x="1708213" y="4235767"/>
                </a:lnTo>
                <a:lnTo>
                  <a:pt x="1714523" y="4231981"/>
                </a:lnTo>
                <a:lnTo>
                  <a:pt x="1722120" y="4230624"/>
                </a:lnTo>
                <a:lnTo>
                  <a:pt x="1729478" y="4231981"/>
                </a:lnTo>
                <a:lnTo>
                  <a:pt x="1735264" y="4235767"/>
                </a:lnTo>
                <a:lnTo>
                  <a:pt x="1739050" y="4241554"/>
                </a:lnTo>
                <a:lnTo>
                  <a:pt x="1740408" y="4248912"/>
                </a:lnTo>
                <a:lnTo>
                  <a:pt x="1739050" y="4256508"/>
                </a:lnTo>
                <a:lnTo>
                  <a:pt x="1735264" y="4262818"/>
                </a:lnTo>
                <a:lnTo>
                  <a:pt x="1729478" y="4267128"/>
                </a:lnTo>
                <a:lnTo>
                  <a:pt x="1722120" y="4268724"/>
                </a:lnTo>
                <a:close/>
              </a:path>
              <a:path w="4988560" h="4269105">
                <a:moveTo>
                  <a:pt x="1645920" y="4268724"/>
                </a:moveTo>
                <a:lnTo>
                  <a:pt x="1638323" y="4267128"/>
                </a:lnTo>
                <a:lnTo>
                  <a:pt x="1632013" y="4262818"/>
                </a:lnTo>
                <a:lnTo>
                  <a:pt x="1627703" y="4256508"/>
                </a:lnTo>
                <a:lnTo>
                  <a:pt x="1626108" y="4248912"/>
                </a:lnTo>
                <a:lnTo>
                  <a:pt x="1627703" y="4241554"/>
                </a:lnTo>
                <a:lnTo>
                  <a:pt x="1632013" y="4235767"/>
                </a:lnTo>
                <a:lnTo>
                  <a:pt x="1638323" y="4231981"/>
                </a:lnTo>
                <a:lnTo>
                  <a:pt x="1645920" y="4230624"/>
                </a:lnTo>
                <a:lnTo>
                  <a:pt x="1653278" y="4231981"/>
                </a:lnTo>
                <a:lnTo>
                  <a:pt x="1659064" y="4235767"/>
                </a:lnTo>
                <a:lnTo>
                  <a:pt x="1662850" y="4241554"/>
                </a:lnTo>
                <a:lnTo>
                  <a:pt x="1664208" y="4248912"/>
                </a:lnTo>
                <a:lnTo>
                  <a:pt x="1662850" y="4256508"/>
                </a:lnTo>
                <a:lnTo>
                  <a:pt x="1659064" y="4262818"/>
                </a:lnTo>
                <a:lnTo>
                  <a:pt x="1653278" y="4267128"/>
                </a:lnTo>
                <a:lnTo>
                  <a:pt x="1645920" y="4268724"/>
                </a:lnTo>
                <a:close/>
              </a:path>
              <a:path w="4988560" h="4269105">
                <a:moveTo>
                  <a:pt x="1569719" y="4268724"/>
                </a:moveTo>
                <a:lnTo>
                  <a:pt x="1562123" y="4267128"/>
                </a:lnTo>
                <a:lnTo>
                  <a:pt x="1555813" y="4262818"/>
                </a:lnTo>
                <a:lnTo>
                  <a:pt x="1551503" y="4256508"/>
                </a:lnTo>
                <a:lnTo>
                  <a:pt x="1549908" y="4248912"/>
                </a:lnTo>
                <a:lnTo>
                  <a:pt x="1551503" y="4241554"/>
                </a:lnTo>
                <a:lnTo>
                  <a:pt x="1555813" y="4235767"/>
                </a:lnTo>
                <a:lnTo>
                  <a:pt x="1562123" y="4231981"/>
                </a:lnTo>
                <a:lnTo>
                  <a:pt x="1569719" y="4230624"/>
                </a:lnTo>
                <a:lnTo>
                  <a:pt x="1577078" y="4231981"/>
                </a:lnTo>
                <a:lnTo>
                  <a:pt x="1582864" y="4235767"/>
                </a:lnTo>
                <a:lnTo>
                  <a:pt x="1586650" y="4241554"/>
                </a:lnTo>
                <a:lnTo>
                  <a:pt x="1588008" y="4248912"/>
                </a:lnTo>
                <a:lnTo>
                  <a:pt x="1586650" y="4256508"/>
                </a:lnTo>
                <a:lnTo>
                  <a:pt x="1582864" y="4262818"/>
                </a:lnTo>
                <a:lnTo>
                  <a:pt x="1577078" y="4267128"/>
                </a:lnTo>
                <a:lnTo>
                  <a:pt x="1569719" y="4268724"/>
                </a:lnTo>
                <a:close/>
              </a:path>
              <a:path w="4988560" h="4269105">
                <a:moveTo>
                  <a:pt x="1493519" y="4268724"/>
                </a:moveTo>
                <a:lnTo>
                  <a:pt x="1485923" y="4267128"/>
                </a:lnTo>
                <a:lnTo>
                  <a:pt x="1479613" y="4262818"/>
                </a:lnTo>
                <a:lnTo>
                  <a:pt x="1475303" y="4256508"/>
                </a:lnTo>
                <a:lnTo>
                  <a:pt x="1473708" y="4248912"/>
                </a:lnTo>
                <a:lnTo>
                  <a:pt x="1475303" y="4241554"/>
                </a:lnTo>
                <a:lnTo>
                  <a:pt x="1479613" y="4235767"/>
                </a:lnTo>
                <a:lnTo>
                  <a:pt x="1485923" y="4231981"/>
                </a:lnTo>
                <a:lnTo>
                  <a:pt x="1493519" y="4230624"/>
                </a:lnTo>
                <a:lnTo>
                  <a:pt x="1500878" y="4231981"/>
                </a:lnTo>
                <a:lnTo>
                  <a:pt x="1506664" y="4235767"/>
                </a:lnTo>
                <a:lnTo>
                  <a:pt x="1510450" y="4241554"/>
                </a:lnTo>
                <a:lnTo>
                  <a:pt x="1511808" y="4248912"/>
                </a:lnTo>
                <a:lnTo>
                  <a:pt x="1510450" y="4256508"/>
                </a:lnTo>
                <a:lnTo>
                  <a:pt x="1506664" y="4262818"/>
                </a:lnTo>
                <a:lnTo>
                  <a:pt x="1500878" y="4267128"/>
                </a:lnTo>
                <a:lnTo>
                  <a:pt x="1493519" y="4268724"/>
                </a:lnTo>
                <a:close/>
              </a:path>
              <a:path w="4988560" h="4269105">
                <a:moveTo>
                  <a:pt x="1417319" y="4268724"/>
                </a:moveTo>
                <a:lnTo>
                  <a:pt x="1409723" y="4267128"/>
                </a:lnTo>
                <a:lnTo>
                  <a:pt x="1403413" y="4262818"/>
                </a:lnTo>
                <a:lnTo>
                  <a:pt x="1399103" y="4256508"/>
                </a:lnTo>
                <a:lnTo>
                  <a:pt x="1397508" y="4248912"/>
                </a:lnTo>
                <a:lnTo>
                  <a:pt x="1399103" y="4241554"/>
                </a:lnTo>
                <a:lnTo>
                  <a:pt x="1403413" y="4235767"/>
                </a:lnTo>
                <a:lnTo>
                  <a:pt x="1409723" y="4231981"/>
                </a:lnTo>
                <a:lnTo>
                  <a:pt x="1417319" y="4230624"/>
                </a:lnTo>
                <a:lnTo>
                  <a:pt x="1424678" y="4231981"/>
                </a:lnTo>
                <a:lnTo>
                  <a:pt x="1430464" y="4235767"/>
                </a:lnTo>
                <a:lnTo>
                  <a:pt x="1434250" y="4241554"/>
                </a:lnTo>
                <a:lnTo>
                  <a:pt x="1435608" y="4248912"/>
                </a:lnTo>
                <a:lnTo>
                  <a:pt x="1434250" y="4256508"/>
                </a:lnTo>
                <a:lnTo>
                  <a:pt x="1430464" y="4262818"/>
                </a:lnTo>
                <a:lnTo>
                  <a:pt x="1424678" y="4267128"/>
                </a:lnTo>
                <a:lnTo>
                  <a:pt x="1417319" y="4268724"/>
                </a:lnTo>
                <a:close/>
              </a:path>
              <a:path w="4988560" h="4269105">
                <a:moveTo>
                  <a:pt x="1341119" y="4268724"/>
                </a:moveTo>
                <a:lnTo>
                  <a:pt x="1333523" y="4267128"/>
                </a:lnTo>
                <a:lnTo>
                  <a:pt x="1327213" y="4262818"/>
                </a:lnTo>
                <a:lnTo>
                  <a:pt x="1322903" y="4256508"/>
                </a:lnTo>
                <a:lnTo>
                  <a:pt x="1321307" y="4248912"/>
                </a:lnTo>
                <a:lnTo>
                  <a:pt x="1322903" y="4241554"/>
                </a:lnTo>
                <a:lnTo>
                  <a:pt x="1327213" y="4235767"/>
                </a:lnTo>
                <a:lnTo>
                  <a:pt x="1333523" y="4231981"/>
                </a:lnTo>
                <a:lnTo>
                  <a:pt x="1341119" y="4230624"/>
                </a:lnTo>
                <a:lnTo>
                  <a:pt x="1348478" y="4231981"/>
                </a:lnTo>
                <a:lnTo>
                  <a:pt x="1354264" y="4235767"/>
                </a:lnTo>
                <a:lnTo>
                  <a:pt x="1358050" y="4241554"/>
                </a:lnTo>
                <a:lnTo>
                  <a:pt x="1359408" y="4248912"/>
                </a:lnTo>
                <a:lnTo>
                  <a:pt x="1358050" y="4256508"/>
                </a:lnTo>
                <a:lnTo>
                  <a:pt x="1354264" y="4262818"/>
                </a:lnTo>
                <a:lnTo>
                  <a:pt x="1348478" y="4267128"/>
                </a:lnTo>
                <a:lnTo>
                  <a:pt x="1341119" y="4268724"/>
                </a:lnTo>
                <a:close/>
              </a:path>
              <a:path w="4988560" h="4269105">
                <a:moveTo>
                  <a:pt x="1264919" y="4268724"/>
                </a:moveTo>
                <a:lnTo>
                  <a:pt x="1257323" y="4267128"/>
                </a:lnTo>
                <a:lnTo>
                  <a:pt x="1251013" y="4262818"/>
                </a:lnTo>
                <a:lnTo>
                  <a:pt x="1246703" y="4256508"/>
                </a:lnTo>
                <a:lnTo>
                  <a:pt x="1245107" y="4248912"/>
                </a:lnTo>
                <a:lnTo>
                  <a:pt x="1246703" y="4241554"/>
                </a:lnTo>
                <a:lnTo>
                  <a:pt x="1251013" y="4235767"/>
                </a:lnTo>
                <a:lnTo>
                  <a:pt x="1257323" y="4231981"/>
                </a:lnTo>
                <a:lnTo>
                  <a:pt x="1264919" y="4230624"/>
                </a:lnTo>
                <a:lnTo>
                  <a:pt x="1272278" y="4231981"/>
                </a:lnTo>
                <a:lnTo>
                  <a:pt x="1278064" y="4235767"/>
                </a:lnTo>
                <a:lnTo>
                  <a:pt x="1281850" y="4241554"/>
                </a:lnTo>
                <a:lnTo>
                  <a:pt x="1283207" y="4248912"/>
                </a:lnTo>
                <a:lnTo>
                  <a:pt x="1281850" y="4256508"/>
                </a:lnTo>
                <a:lnTo>
                  <a:pt x="1278064" y="4262818"/>
                </a:lnTo>
                <a:lnTo>
                  <a:pt x="1272278" y="4267128"/>
                </a:lnTo>
                <a:lnTo>
                  <a:pt x="1264919" y="4268724"/>
                </a:lnTo>
                <a:close/>
              </a:path>
              <a:path w="4988560" h="4269105">
                <a:moveTo>
                  <a:pt x="1188719" y="4268724"/>
                </a:moveTo>
                <a:lnTo>
                  <a:pt x="1181123" y="4267128"/>
                </a:lnTo>
                <a:lnTo>
                  <a:pt x="1174813" y="4262818"/>
                </a:lnTo>
                <a:lnTo>
                  <a:pt x="1170503" y="4256508"/>
                </a:lnTo>
                <a:lnTo>
                  <a:pt x="1168907" y="4248912"/>
                </a:lnTo>
                <a:lnTo>
                  <a:pt x="1170503" y="4241554"/>
                </a:lnTo>
                <a:lnTo>
                  <a:pt x="1174813" y="4235767"/>
                </a:lnTo>
                <a:lnTo>
                  <a:pt x="1181123" y="4231981"/>
                </a:lnTo>
                <a:lnTo>
                  <a:pt x="1188719" y="4230624"/>
                </a:lnTo>
                <a:lnTo>
                  <a:pt x="1196078" y="4231981"/>
                </a:lnTo>
                <a:lnTo>
                  <a:pt x="1201864" y="4235767"/>
                </a:lnTo>
                <a:lnTo>
                  <a:pt x="1205650" y="4241554"/>
                </a:lnTo>
                <a:lnTo>
                  <a:pt x="1207007" y="4248912"/>
                </a:lnTo>
                <a:lnTo>
                  <a:pt x="1205650" y="4256508"/>
                </a:lnTo>
                <a:lnTo>
                  <a:pt x="1201864" y="4262818"/>
                </a:lnTo>
                <a:lnTo>
                  <a:pt x="1196078" y="4267128"/>
                </a:lnTo>
                <a:lnTo>
                  <a:pt x="1188719" y="4268724"/>
                </a:lnTo>
                <a:close/>
              </a:path>
              <a:path w="4988560" h="4269105">
                <a:moveTo>
                  <a:pt x="1112519" y="4268724"/>
                </a:moveTo>
                <a:lnTo>
                  <a:pt x="1104923" y="4267128"/>
                </a:lnTo>
                <a:lnTo>
                  <a:pt x="1098613" y="4262818"/>
                </a:lnTo>
                <a:lnTo>
                  <a:pt x="1094303" y="4256508"/>
                </a:lnTo>
                <a:lnTo>
                  <a:pt x="1092707" y="4248912"/>
                </a:lnTo>
                <a:lnTo>
                  <a:pt x="1094303" y="4241554"/>
                </a:lnTo>
                <a:lnTo>
                  <a:pt x="1098613" y="4235767"/>
                </a:lnTo>
                <a:lnTo>
                  <a:pt x="1104923" y="4231981"/>
                </a:lnTo>
                <a:lnTo>
                  <a:pt x="1112519" y="4230624"/>
                </a:lnTo>
                <a:lnTo>
                  <a:pt x="1119878" y="4231981"/>
                </a:lnTo>
                <a:lnTo>
                  <a:pt x="1125664" y="4235767"/>
                </a:lnTo>
                <a:lnTo>
                  <a:pt x="1129450" y="4241554"/>
                </a:lnTo>
                <a:lnTo>
                  <a:pt x="1130807" y="4248912"/>
                </a:lnTo>
                <a:lnTo>
                  <a:pt x="1129450" y="4256508"/>
                </a:lnTo>
                <a:lnTo>
                  <a:pt x="1125664" y="4262818"/>
                </a:lnTo>
                <a:lnTo>
                  <a:pt x="1119878" y="4267128"/>
                </a:lnTo>
                <a:lnTo>
                  <a:pt x="1112519" y="4268724"/>
                </a:lnTo>
                <a:close/>
              </a:path>
              <a:path w="4988560" h="4269105">
                <a:moveTo>
                  <a:pt x="1036319" y="4268724"/>
                </a:moveTo>
                <a:lnTo>
                  <a:pt x="1028723" y="4267128"/>
                </a:lnTo>
                <a:lnTo>
                  <a:pt x="1022413" y="4262818"/>
                </a:lnTo>
                <a:lnTo>
                  <a:pt x="1018103" y="4256508"/>
                </a:lnTo>
                <a:lnTo>
                  <a:pt x="1016507" y="4248912"/>
                </a:lnTo>
                <a:lnTo>
                  <a:pt x="1018103" y="4241554"/>
                </a:lnTo>
                <a:lnTo>
                  <a:pt x="1022413" y="4235767"/>
                </a:lnTo>
                <a:lnTo>
                  <a:pt x="1028723" y="4231981"/>
                </a:lnTo>
                <a:lnTo>
                  <a:pt x="1036319" y="4230624"/>
                </a:lnTo>
                <a:lnTo>
                  <a:pt x="1043678" y="4231981"/>
                </a:lnTo>
                <a:lnTo>
                  <a:pt x="1049464" y="4235767"/>
                </a:lnTo>
                <a:lnTo>
                  <a:pt x="1053250" y="4241554"/>
                </a:lnTo>
                <a:lnTo>
                  <a:pt x="1054607" y="4248912"/>
                </a:lnTo>
                <a:lnTo>
                  <a:pt x="1053250" y="4256508"/>
                </a:lnTo>
                <a:lnTo>
                  <a:pt x="1049464" y="4262818"/>
                </a:lnTo>
                <a:lnTo>
                  <a:pt x="1043678" y="4267128"/>
                </a:lnTo>
                <a:lnTo>
                  <a:pt x="1036319" y="4268724"/>
                </a:lnTo>
                <a:close/>
              </a:path>
              <a:path w="4988560" h="4269105">
                <a:moveTo>
                  <a:pt x="960119" y="4268724"/>
                </a:moveTo>
                <a:lnTo>
                  <a:pt x="952523" y="4267128"/>
                </a:lnTo>
                <a:lnTo>
                  <a:pt x="946213" y="4262818"/>
                </a:lnTo>
                <a:lnTo>
                  <a:pt x="941903" y="4256508"/>
                </a:lnTo>
                <a:lnTo>
                  <a:pt x="940307" y="4248912"/>
                </a:lnTo>
                <a:lnTo>
                  <a:pt x="941903" y="4241554"/>
                </a:lnTo>
                <a:lnTo>
                  <a:pt x="946213" y="4235767"/>
                </a:lnTo>
                <a:lnTo>
                  <a:pt x="952523" y="4231981"/>
                </a:lnTo>
                <a:lnTo>
                  <a:pt x="960119" y="4230624"/>
                </a:lnTo>
                <a:lnTo>
                  <a:pt x="967478" y="4231981"/>
                </a:lnTo>
                <a:lnTo>
                  <a:pt x="973264" y="4235767"/>
                </a:lnTo>
                <a:lnTo>
                  <a:pt x="977050" y="4241554"/>
                </a:lnTo>
                <a:lnTo>
                  <a:pt x="978407" y="4248912"/>
                </a:lnTo>
                <a:lnTo>
                  <a:pt x="977050" y="4256508"/>
                </a:lnTo>
                <a:lnTo>
                  <a:pt x="973264" y="4262818"/>
                </a:lnTo>
                <a:lnTo>
                  <a:pt x="967478" y="4267128"/>
                </a:lnTo>
                <a:lnTo>
                  <a:pt x="960119" y="4268724"/>
                </a:lnTo>
                <a:close/>
              </a:path>
              <a:path w="4988560" h="4269105">
                <a:moveTo>
                  <a:pt x="883919" y="4268724"/>
                </a:moveTo>
                <a:lnTo>
                  <a:pt x="876323" y="4267128"/>
                </a:lnTo>
                <a:lnTo>
                  <a:pt x="870013" y="4262818"/>
                </a:lnTo>
                <a:lnTo>
                  <a:pt x="865703" y="4256508"/>
                </a:lnTo>
                <a:lnTo>
                  <a:pt x="864107" y="4248912"/>
                </a:lnTo>
                <a:lnTo>
                  <a:pt x="865703" y="4241554"/>
                </a:lnTo>
                <a:lnTo>
                  <a:pt x="870013" y="4235767"/>
                </a:lnTo>
                <a:lnTo>
                  <a:pt x="876323" y="4231981"/>
                </a:lnTo>
                <a:lnTo>
                  <a:pt x="883919" y="4230624"/>
                </a:lnTo>
                <a:lnTo>
                  <a:pt x="891278" y="4231981"/>
                </a:lnTo>
                <a:lnTo>
                  <a:pt x="897064" y="4235767"/>
                </a:lnTo>
                <a:lnTo>
                  <a:pt x="900850" y="4241554"/>
                </a:lnTo>
                <a:lnTo>
                  <a:pt x="902207" y="4248912"/>
                </a:lnTo>
                <a:lnTo>
                  <a:pt x="900850" y="4256508"/>
                </a:lnTo>
                <a:lnTo>
                  <a:pt x="897064" y="4262818"/>
                </a:lnTo>
                <a:lnTo>
                  <a:pt x="891278" y="4267128"/>
                </a:lnTo>
                <a:lnTo>
                  <a:pt x="883919" y="4268724"/>
                </a:lnTo>
                <a:close/>
              </a:path>
              <a:path w="4988560" h="4269105">
                <a:moveTo>
                  <a:pt x="807719" y="4268724"/>
                </a:moveTo>
                <a:lnTo>
                  <a:pt x="800123" y="4267128"/>
                </a:lnTo>
                <a:lnTo>
                  <a:pt x="793813" y="4262818"/>
                </a:lnTo>
                <a:lnTo>
                  <a:pt x="789503" y="4256508"/>
                </a:lnTo>
                <a:lnTo>
                  <a:pt x="787907" y="4248912"/>
                </a:lnTo>
                <a:lnTo>
                  <a:pt x="789503" y="4241554"/>
                </a:lnTo>
                <a:lnTo>
                  <a:pt x="793813" y="4235767"/>
                </a:lnTo>
                <a:lnTo>
                  <a:pt x="800123" y="4231981"/>
                </a:lnTo>
                <a:lnTo>
                  <a:pt x="807719" y="4230624"/>
                </a:lnTo>
                <a:lnTo>
                  <a:pt x="814435" y="4231981"/>
                </a:lnTo>
                <a:lnTo>
                  <a:pt x="820292" y="4235767"/>
                </a:lnTo>
                <a:lnTo>
                  <a:pt x="824436" y="4241554"/>
                </a:lnTo>
                <a:lnTo>
                  <a:pt x="826007" y="4248912"/>
                </a:lnTo>
                <a:lnTo>
                  <a:pt x="824436" y="4256508"/>
                </a:lnTo>
                <a:lnTo>
                  <a:pt x="820292" y="4262818"/>
                </a:lnTo>
                <a:lnTo>
                  <a:pt x="814435" y="4267128"/>
                </a:lnTo>
                <a:lnTo>
                  <a:pt x="807719" y="4268724"/>
                </a:lnTo>
                <a:close/>
              </a:path>
              <a:path w="4988560" h="4269105">
                <a:moveTo>
                  <a:pt x="731519" y="4268724"/>
                </a:moveTo>
                <a:lnTo>
                  <a:pt x="723923" y="4267128"/>
                </a:lnTo>
                <a:lnTo>
                  <a:pt x="717613" y="4262818"/>
                </a:lnTo>
                <a:lnTo>
                  <a:pt x="713303" y="4256508"/>
                </a:lnTo>
                <a:lnTo>
                  <a:pt x="711707" y="4248912"/>
                </a:lnTo>
                <a:lnTo>
                  <a:pt x="713303" y="4241554"/>
                </a:lnTo>
                <a:lnTo>
                  <a:pt x="717613" y="4235767"/>
                </a:lnTo>
                <a:lnTo>
                  <a:pt x="723923" y="4231981"/>
                </a:lnTo>
                <a:lnTo>
                  <a:pt x="731519" y="4230624"/>
                </a:lnTo>
                <a:lnTo>
                  <a:pt x="738235" y="4231981"/>
                </a:lnTo>
                <a:lnTo>
                  <a:pt x="744092" y="4235767"/>
                </a:lnTo>
                <a:lnTo>
                  <a:pt x="748236" y="4241554"/>
                </a:lnTo>
                <a:lnTo>
                  <a:pt x="749807" y="4248912"/>
                </a:lnTo>
                <a:lnTo>
                  <a:pt x="748236" y="4256508"/>
                </a:lnTo>
                <a:lnTo>
                  <a:pt x="744092" y="4262818"/>
                </a:lnTo>
                <a:lnTo>
                  <a:pt x="738235" y="4267128"/>
                </a:lnTo>
                <a:lnTo>
                  <a:pt x="731519" y="4268724"/>
                </a:lnTo>
                <a:close/>
              </a:path>
              <a:path w="4988560" h="4269105">
                <a:moveTo>
                  <a:pt x="655319" y="4268724"/>
                </a:moveTo>
                <a:lnTo>
                  <a:pt x="653795" y="4268724"/>
                </a:lnTo>
                <a:lnTo>
                  <a:pt x="647080" y="4267128"/>
                </a:lnTo>
                <a:lnTo>
                  <a:pt x="641222" y="4262818"/>
                </a:lnTo>
                <a:lnTo>
                  <a:pt x="637079" y="4256508"/>
                </a:lnTo>
                <a:lnTo>
                  <a:pt x="635507" y="4248912"/>
                </a:lnTo>
                <a:lnTo>
                  <a:pt x="637079" y="4241554"/>
                </a:lnTo>
                <a:lnTo>
                  <a:pt x="641222" y="4235767"/>
                </a:lnTo>
                <a:lnTo>
                  <a:pt x="647080" y="4231981"/>
                </a:lnTo>
                <a:lnTo>
                  <a:pt x="653795" y="4230624"/>
                </a:lnTo>
                <a:lnTo>
                  <a:pt x="655319" y="4230624"/>
                </a:lnTo>
                <a:lnTo>
                  <a:pt x="662035" y="4231981"/>
                </a:lnTo>
                <a:lnTo>
                  <a:pt x="667892" y="4235767"/>
                </a:lnTo>
                <a:lnTo>
                  <a:pt x="672036" y="4241554"/>
                </a:lnTo>
                <a:lnTo>
                  <a:pt x="673607" y="4248912"/>
                </a:lnTo>
                <a:lnTo>
                  <a:pt x="672036" y="4256508"/>
                </a:lnTo>
                <a:lnTo>
                  <a:pt x="667892" y="4262818"/>
                </a:lnTo>
                <a:lnTo>
                  <a:pt x="662035" y="4267128"/>
                </a:lnTo>
                <a:lnTo>
                  <a:pt x="655319" y="4268724"/>
                </a:lnTo>
                <a:close/>
              </a:path>
              <a:path w="4988560" h="4269105">
                <a:moveTo>
                  <a:pt x="577595" y="4268724"/>
                </a:moveTo>
                <a:lnTo>
                  <a:pt x="570880" y="4267128"/>
                </a:lnTo>
                <a:lnTo>
                  <a:pt x="565022" y="4262818"/>
                </a:lnTo>
                <a:lnTo>
                  <a:pt x="560879" y="4256508"/>
                </a:lnTo>
                <a:lnTo>
                  <a:pt x="559307" y="4248912"/>
                </a:lnTo>
                <a:lnTo>
                  <a:pt x="560879" y="4241554"/>
                </a:lnTo>
                <a:lnTo>
                  <a:pt x="565022" y="4235767"/>
                </a:lnTo>
                <a:lnTo>
                  <a:pt x="570880" y="4231981"/>
                </a:lnTo>
                <a:lnTo>
                  <a:pt x="577595" y="4230624"/>
                </a:lnTo>
                <a:lnTo>
                  <a:pt x="585192" y="4231981"/>
                </a:lnTo>
                <a:lnTo>
                  <a:pt x="591502" y="4235767"/>
                </a:lnTo>
                <a:lnTo>
                  <a:pt x="595812" y="4241554"/>
                </a:lnTo>
                <a:lnTo>
                  <a:pt x="597407" y="4248912"/>
                </a:lnTo>
                <a:lnTo>
                  <a:pt x="595812" y="4256508"/>
                </a:lnTo>
                <a:lnTo>
                  <a:pt x="591502" y="4262818"/>
                </a:lnTo>
                <a:lnTo>
                  <a:pt x="585192" y="4267128"/>
                </a:lnTo>
                <a:lnTo>
                  <a:pt x="577595" y="4268724"/>
                </a:lnTo>
                <a:close/>
              </a:path>
              <a:path w="4988560" h="4269105">
                <a:moveTo>
                  <a:pt x="501395" y="4268724"/>
                </a:moveTo>
                <a:lnTo>
                  <a:pt x="494680" y="4267128"/>
                </a:lnTo>
                <a:lnTo>
                  <a:pt x="488822" y="4262818"/>
                </a:lnTo>
                <a:lnTo>
                  <a:pt x="484679" y="4256508"/>
                </a:lnTo>
                <a:lnTo>
                  <a:pt x="483107" y="4248912"/>
                </a:lnTo>
                <a:lnTo>
                  <a:pt x="484679" y="4241554"/>
                </a:lnTo>
                <a:lnTo>
                  <a:pt x="488822" y="4235767"/>
                </a:lnTo>
                <a:lnTo>
                  <a:pt x="494680" y="4231981"/>
                </a:lnTo>
                <a:lnTo>
                  <a:pt x="501395" y="4230624"/>
                </a:lnTo>
                <a:lnTo>
                  <a:pt x="508992" y="4231981"/>
                </a:lnTo>
                <a:lnTo>
                  <a:pt x="515302" y="4235767"/>
                </a:lnTo>
                <a:lnTo>
                  <a:pt x="519612" y="4241554"/>
                </a:lnTo>
                <a:lnTo>
                  <a:pt x="521207" y="4248912"/>
                </a:lnTo>
                <a:lnTo>
                  <a:pt x="519612" y="4256508"/>
                </a:lnTo>
                <a:lnTo>
                  <a:pt x="515302" y="4262818"/>
                </a:lnTo>
                <a:lnTo>
                  <a:pt x="508992" y="4267128"/>
                </a:lnTo>
                <a:lnTo>
                  <a:pt x="501395" y="4268724"/>
                </a:lnTo>
                <a:close/>
              </a:path>
              <a:path w="4988560" h="4269105">
                <a:moveTo>
                  <a:pt x="425195" y="4268724"/>
                </a:moveTo>
                <a:lnTo>
                  <a:pt x="418480" y="4267128"/>
                </a:lnTo>
                <a:lnTo>
                  <a:pt x="412622" y="4262818"/>
                </a:lnTo>
                <a:lnTo>
                  <a:pt x="408479" y="4256508"/>
                </a:lnTo>
                <a:lnTo>
                  <a:pt x="406907" y="4248912"/>
                </a:lnTo>
                <a:lnTo>
                  <a:pt x="408479" y="4241554"/>
                </a:lnTo>
                <a:lnTo>
                  <a:pt x="412622" y="4235767"/>
                </a:lnTo>
                <a:lnTo>
                  <a:pt x="418480" y="4231981"/>
                </a:lnTo>
                <a:lnTo>
                  <a:pt x="425195" y="4230624"/>
                </a:lnTo>
                <a:lnTo>
                  <a:pt x="432792" y="4231981"/>
                </a:lnTo>
                <a:lnTo>
                  <a:pt x="439102" y="4235767"/>
                </a:lnTo>
                <a:lnTo>
                  <a:pt x="443412" y="4241554"/>
                </a:lnTo>
                <a:lnTo>
                  <a:pt x="445007" y="4248912"/>
                </a:lnTo>
                <a:lnTo>
                  <a:pt x="443412" y="4256508"/>
                </a:lnTo>
                <a:lnTo>
                  <a:pt x="439102" y="4262818"/>
                </a:lnTo>
                <a:lnTo>
                  <a:pt x="432792" y="4267128"/>
                </a:lnTo>
                <a:lnTo>
                  <a:pt x="425195" y="4268724"/>
                </a:lnTo>
                <a:close/>
              </a:path>
              <a:path w="4988560" h="4269105">
                <a:moveTo>
                  <a:pt x="348995" y="4268724"/>
                </a:moveTo>
                <a:lnTo>
                  <a:pt x="341637" y="4267128"/>
                </a:lnTo>
                <a:lnTo>
                  <a:pt x="335851" y="4262818"/>
                </a:lnTo>
                <a:lnTo>
                  <a:pt x="332065" y="4256508"/>
                </a:lnTo>
                <a:lnTo>
                  <a:pt x="330707" y="4248912"/>
                </a:lnTo>
                <a:lnTo>
                  <a:pt x="332065" y="4241554"/>
                </a:lnTo>
                <a:lnTo>
                  <a:pt x="335851" y="4235767"/>
                </a:lnTo>
                <a:lnTo>
                  <a:pt x="341637" y="4231981"/>
                </a:lnTo>
                <a:lnTo>
                  <a:pt x="348995" y="4230624"/>
                </a:lnTo>
                <a:lnTo>
                  <a:pt x="356592" y="4231981"/>
                </a:lnTo>
                <a:lnTo>
                  <a:pt x="362902" y="4235767"/>
                </a:lnTo>
                <a:lnTo>
                  <a:pt x="367212" y="4241554"/>
                </a:lnTo>
                <a:lnTo>
                  <a:pt x="368807" y="4248912"/>
                </a:lnTo>
                <a:lnTo>
                  <a:pt x="367212" y="4256508"/>
                </a:lnTo>
                <a:lnTo>
                  <a:pt x="362902" y="4262818"/>
                </a:lnTo>
                <a:lnTo>
                  <a:pt x="356592" y="4267128"/>
                </a:lnTo>
                <a:lnTo>
                  <a:pt x="348995" y="4268724"/>
                </a:lnTo>
                <a:close/>
              </a:path>
              <a:path w="4988560" h="4269105">
                <a:moveTo>
                  <a:pt x="272795" y="4268724"/>
                </a:moveTo>
                <a:lnTo>
                  <a:pt x="265437" y="4267128"/>
                </a:lnTo>
                <a:lnTo>
                  <a:pt x="259651" y="4262818"/>
                </a:lnTo>
                <a:lnTo>
                  <a:pt x="255865" y="4256508"/>
                </a:lnTo>
                <a:lnTo>
                  <a:pt x="254507" y="4248912"/>
                </a:lnTo>
                <a:lnTo>
                  <a:pt x="255865" y="4241554"/>
                </a:lnTo>
                <a:lnTo>
                  <a:pt x="259651" y="4235767"/>
                </a:lnTo>
                <a:lnTo>
                  <a:pt x="265437" y="4231981"/>
                </a:lnTo>
                <a:lnTo>
                  <a:pt x="272795" y="4230624"/>
                </a:lnTo>
                <a:lnTo>
                  <a:pt x="280392" y="4231981"/>
                </a:lnTo>
                <a:lnTo>
                  <a:pt x="286702" y="4235767"/>
                </a:lnTo>
                <a:lnTo>
                  <a:pt x="291012" y="4241554"/>
                </a:lnTo>
                <a:lnTo>
                  <a:pt x="292607" y="4248912"/>
                </a:lnTo>
                <a:lnTo>
                  <a:pt x="291012" y="4256508"/>
                </a:lnTo>
                <a:lnTo>
                  <a:pt x="286702" y="4262818"/>
                </a:lnTo>
                <a:lnTo>
                  <a:pt x="280392" y="4267128"/>
                </a:lnTo>
                <a:lnTo>
                  <a:pt x="272795" y="4268724"/>
                </a:lnTo>
                <a:close/>
              </a:path>
              <a:path w="4988560" h="4269105">
                <a:moveTo>
                  <a:pt x="196595" y="4268724"/>
                </a:moveTo>
                <a:lnTo>
                  <a:pt x="189237" y="4267128"/>
                </a:lnTo>
                <a:lnTo>
                  <a:pt x="183451" y="4262818"/>
                </a:lnTo>
                <a:lnTo>
                  <a:pt x="179665" y="4256508"/>
                </a:lnTo>
                <a:lnTo>
                  <a:pt x="178307" y="4248912"/>
                </a:lnTo>
                <a:lnTo>
                  <a:pt x="179665" y="4241554"/>
                </a:lnTo>
                <a:lnTo>
                  <a:pt x="183451" y="4235767"/>
                </a:lnTo>
                <a:lnTo>
                  <a:pt x="189237" y="4231981"/>
                </a:lnTo>
                <a:lnTo>
                  <a:pt x="196595" y="4230624"/>
                </a:lnTo>
                <a:lnTo>
                  <a:pt x="204192" y="4231981"/>
                </a:lnTo>
                <a:lnTo>
                  <a:pt x="210502" y="4235767"/>
                </a:lnTo>
                <a:lnTo>
                  <a:pt x="214812" y="4241554"/>
                </a:lnTo>
                <a:lnTo>
                  <a:pt x="216407" y="4248912"/>
                </a:lnTo>
                <a:lnTo>
                  <a:pt x="214812" y="4256508"/>
                </a:lnTo>
                <a:lnTo>
                  <a:pt x="210502" y="4262818"/>
                </a:lnTo>
                <a:lnTo>
                  <a:pt x="204192" y="4267128"/>
                </a:lnTo>
                <a:lnTo>
                  <a:pt x="196595" y="4268724"/>
                </a:lnTo>
                <a:close/>
              </a:path>
              <a:path w="4988560" h="4269105">
                <a:moveTo>
                  <a:pt x="120395" y="4268724"/>
                </a:moveTo>
                <a:lnTo>
                  <a:pt x="113037" y="4267128"/>
                </a:lnTo>
                <a:lnTo>
                  <a:pt x="107251" y="4262818"/>
                </a:lnTo>
                <a:lnTo>
                  <a:pt x="103465" y="4256508"/>
                </a:lnTo>
                <a:lnTo>
                  <a:pt x="102108" y="4248912"/>
                </a:lnTo>
                <a:lnTo>
                  <a:pt x="103465" y="4241554"/>
                </a:lnTo>
                <a:lnTo>
                  <a:pt x="107251" y="4235767"/>
                </a:lnTo>
                <a:lnTo>
                  <a:pt x="113037" y="4231981"/>
                </a:lnTo>
                <a:lnTo>
                  <a:pt x="120395" y="4230624"/>
                </a:lnTo>
                <a:lnTo>
                  <a:pt x="127992" y="4231981"/>
                </a:lnTo>
                <a:lnTo>
                  <a:pt x="134302" y="4235767"/>
                </a:lnTo>
                <a:lnTo>
                  <a:pt x="138612" y="4241554"/>
                </a:lnTo>
                <a:lnTo>
                  <a:pt x="140207" y="4248912"/>
                </a:lnTo>
                <a:lnTo>
                  <a:pt x="138612" y="4256508"/>
                </a:lnTo>
                <a:lnTo>
                  <a:pt x="134302" y="4262818"/>
                </a:lnTo>
                <a:lnTo>
                  <a:pt x="127992" y="4267128"/>
                </a:lnTo>
                <a:lnTo>
                  <a:pt x="120395" y="4268724"/>
                </a:lnTo>
                <a:close/>
              </a:path>
            </a:pathLst>
          </a:custGeom>
          <a:solidFill>
            <a:srgbClr val="FF0000"/>
          </a:solidFill>
        </p:spPr>
        <p:txBody>
          <a:bodyPr wrap="square" lIns="0" tIns="0" rIns="0" bIns="0" rtlCol="0"/>
          <a:lstStyle/>
          <a:p>
            <a:endParaRPr sz="100"/>
          </a:p>
        </p:txBody>
      </p:sp>
      <p:sp>
        <p:nvSpPr>
          <p:cNvPr id="9" name="object 9"/>
          <p:cNvSpPr txBox="1"/>
          <p:nvPr/>
        </p:nvSpPr>
        <p:spPr>
          <a:xfrm>
            <a:off x="1212779" y="2560375"/>
            <a:ext cx="571229" cy="327025"/>
          </a:xfrm>
          <a:prstGeom prst="rect">
            <a:avLst/>
          </a:prstGeom>
        </p:spPr>
        <p:txBody>
          <a:bodyPr vert="horz" wrap="square" lIns="0" tIns="10859" rIns="0" bIns="0" rtlCol="0">
            <a:spAutoFit/>
          </a:bodyPr>
          <a:lstStyle/>
          <a:p>
            <a:pPr marL="12700">
              <a:lnSpc>
                <a:spcPct val="100000"/>
              </a:lnSpc>
              <a:spcBef>
                <a:spcPts val="100"/>
              </a:spcBef>
            </a:pPr>
            <a:r>
              <a:rPr sz="2055" b="1" spc="15" dirty="0">
                <a:solidFill>
                  <a:srgbClr val="FF0000"/>
                </a:solidFill>
                <a:latin typeface="微软雅黑" panose="020B0503020204020204" charset="-122"/>
                <a:cs typeface="微软雅黑" panose="020B0503020204020204" charset="-122"/>
              </a:rPr>
              <a:t>C</a:t>
            </a:r>
            <a:r>
              <a:rPr sz="2055" b="1" spc="-20" dirty="0">
                <a:solidFill>
                  <a:srgbClr val="FF0000"/>
                </a:solidFill>
                <a:latin typeface="微软雅黑" panose="020B0503020204020204" charset="-122"/>
                <a:cs typeface="微软雅黑" panose="020B0503020204020204" charset="-122"/>
              </a:rPr>
              <a:t>P</a:t>
            </a:r>
            <a:r>
              <a:rPr sz="2055" b="1" dirty="0">
                <a:solidFill>
                  <a:srgbClr val="FF0000"/>
                </a:solidFill>
                <a:latin typeface="微软雅黑" panose="020B0503020204020204" charset="-122"/>
                <a:cs typeface="微软雅黑" panose="020B0503020204020204" charset="-122"/>
              </a:rPr>
              <a:t>U</a:t>
            </a:r>
            <a:endParaRPr sz="2055">
              <a:latin typeface="微软雅黑" panose="020B0503020204020204" charset="-122"/>
              <a:cs typeface="微软雅黑" panose="020B0503020204020204" charset="-122"/>
            </a:endParaRPr>
          </a:p>
        </p:txBody>
      </p:sp>
      <p:sp>
        <p:nvSpPr>
          <p:cNvPr id="10" name="object 10"/>
          <p:cNvSpPr/>
          <p:nvPr/>
        </p:nvSpPr>
        <p:spPr>
          <a:xfrm>
            <a:off x="2954315" y="3003837"/>
            <a:ext cx="885079" cy="321995"/>
          </a:xfrm>
          <a:custGeom>
            <a:avLst/>
            <a:gdLst/>
            <a:ahLst/>
            <a:cxnLst/>
            <a:rect l="l" t="t" r="r" b="b"/>
            <a:pathLst>
              <a:path w="1035050" h="376554">
                <a:moveTo>
                  <a:pt x="0" y="0"/>
                </a:moveTo>
                <a:lnTo>
                  <a:pt x="1034795" y="0"/>
                </a:lnTo>
                <a:lnTo>
                  <a:pt x="1034795" y="376428"/>
                </a:lnTo>
                <a:lnTo>
                  <a:pt x="0" y="376428"/>
                </a:lnTo>
                <a:lnTo>
                  <a:pt x="0" y="0"/>
                </a:lnTo>
                <a:close/>
              </a:path>
            </a:pathLst>
          </a:custGeom>
          <a:solidFill>
            <a:srgbClr val="FF0000">
              <a:alpha val="17968"/>
            </a:srgbClr>
          </a:solidFill>
        </p:spPr>
        <p:txBody>
          <a:bodyPr wrap="square" lIns="0" tIns="0" rIns="0" bIns="0" rtlCol="0"/>
          <a:lstStyle/>
          <a:p>
            <a:endParaRPr sz="100"/>
          </a:p>
        </p:txBody>
      </p:sp>
      <p:sp>
        <p:nvSpPr>
          <p:cNvPr id="11" name="object 11"/>
          <p:cNvSpPr/>
          <p:nvPr/>
        </p:nvSpPr>
        <p:spPr>
          <a:xfrm>
            <a:off x="2950405" y="2999927"/>
            <a:ext cx="892680" cy="330140"/>
          </a:xfrm>
          <a:custGeom>
            <a:avLst/>
            <a:gdLst/>
            <a:ahLst/>
            <a:cxnLst/>
            <a:rect l="l" t="t" r="r" b="b"/>
            <a:pathLst>
              <a:path w="1043939" h="386079">
                <a:moveTo>
                  <a:pt x="1043940" y="385572"/>
                </a:moveTo>
                <a:lnTo>
                  <a:pt x="0" y="385572"/>
                </a:lnTo>
                <a:lnTo>
                  <a:pt x="0" y="0"/>
                </a:lnTo>
                <a:lnTo>
                  <a:pt x="1043940" y="0"/>
                </a:lnTo>
                <a:lnTo>
                  <a:pt x="1043940" y="4572"/>
                </a:lnTo>
                <a:lnTo>
                  <a:pt x="9144" y="4572"/>
                </a:lnTo>
                <a:lnTo>
                  <a:pt x="4572" y="10668"/>
                </a:lnTo>
                <a:lnTo>
                  <a:pt x="9144" y="10668"/>
                </a:lnTo>
                <a:lnTo>
                  <a:pt x="9144" y="376428"/>
                </a:lnTo>
                <a:lnTo>
                  <a:pt x="4572" y="376428"/>
                </a:lnTo>
                <a:lnTo>
                  <a:pt x="9144" y="381000"/>
                </a:lnTo>
                <a:lnTo>
                  <a:pt x="1043940" y="381000"/>
                </a:lnTo>
                <a:lnTo>
                  <a:pt x="1043940" y="385572"/>
                </a:lnTo>
                <a:close/>
              </a:path>
              <a:path w="1043939" h="386079">
                <a:moveTo>
                  <a:pt x="9144" y="10668"/>
                </a:moveTo>
                <a:lnTo>
                  <a:pt x="4572" y="10668"/>
                </a:lnTo>
                <a:lnTo>
                  <a:pt x="9144" y="4572"/>
                </a:lnTo>
                <a:lnTo>
                  <a:pt x="9144" y="10668"/>
                </a:lnTo>
                <a:close/>
              </a:path>
              <a:path w="1043939" h="386079">
                <a:moveTo>
                  <a:pt x="1034796" y="10668"/>
                </a:moveTo>
                <a:lnTo>
                  <a:pt x="9144" y="10668"/>
                </a:lnTo>
                <a:lnTo>
                  <a:pt x="9144" y="4572"/>
                </a:lnTo>
                <a:lnTo>
                  <a:pt x="1034796" y="4572"/>
                </a:lnTo>
                <a:lnTo>
                  <a:pt x="1034796" y="10668"/>
                </a:lnTo>
                <a:close/>
              </a:path>
              <a:path w="1043939" h="386079">
                <a:moveTo>
                  <a:pt x="1034796" y="381000"/>
                </a:moveTo>
                <a:lnTo>
                  <a:pt x="1034796" y="4572"/>
                </a:lnTo>
                <a:lnTo>
                  <a:pt x="1039368" y="10668"/>
                </a:lnTo>
                <a:lnTo>
                  <a:pt x="1043940" y="10668"/>
                </a:lnTo>
                <a:lnTo>
                  <a:pt x="1043940" y="376428"/>
                </a:lnTo>
                <a:lnTo>
                  <a:pt x="1039368" y="376428"/>
                </a:lnTo>
                <a:lnTo>
                  <a:pt x="1034796" y="381000"/>
                </a:lnTo>
                <a:close/>
              </a:path>
              <a:path w="1043939" h="386079">
                <a:moveTo>
                  <a:pt x="1043940" y="10668"/>
                </a:moveTo>
                <a:lnTo>
                  <a:pt x="1039368" y="10668"/>
                </a:lnTo>
                <a:lnTo>
                  <a:pt x="1034796" y="4572"/>
                </a:lnTo>
                <a:lnTo>
                  <a:pt x="1043940" y="4572"/>
                </a:lnTo>
                <a:lnTo>
                  <a:pt x="1043940" y="10668"/>
                </a:lnTo>
                <a:close/>
              </a:path>
              <a:path w="1043939" h="386079">
                <a:moveTo>
                  <a:pt x="9144" y="381000"/>
                </a:moveTo>
                <a:lnTo>
                  <a:pt x="4572" y="376428"/>
                </a:lnTo>
                <a:lnTo>
                  <a:pt x="9144" y="376428"/>
                </a:lnTo>
                <a:lnTo>
                  <a:pt x="9144" y="381000"/>
                </a:lnTo>
                <a:close/>
              </a:path>
              <a:path w="1043939" h="386079">
                <a:moveTo>
                  <a:pt x="1034796" y="381000"/>
                </a:moveTo>
                <a:lnTo>
                  <a:pt x="9144" y="381000"/>
                </a:lnTo>
                <a:lnTo>
                  <a:pt x="9144" y="376428"/>
                </a:lnTo>
                <a:lnTo>
                  <a:pt x="1034796" y="376428"/>
                </a:lnTo>
                <a:lnTo>
                  <a:pt x="1034796" y="381000"/>
                </a:lnTo>
                <a:close/>
              </a:path>
              <a:path w="1043939" h="386079">
                <a:moveTo>
                  <a:pt x="1043940" y="381000"/>
                </a:moveTo>
                <a:lnTo>
                  <a:pt x="1034796" y="381000"/>
                </a:lnTo>
                <a:lnTo>
                  <a:pt x="1039368" y="376428"/>
                </a:lnTo>
                <a:lnTo>
                  <a:pt x="1043940" y="376428"/>
                </a:lnTo>
                <a:lnTo>
                  <a:pt x="1043940" y="381000"/>
                </a:lnTo>
                <a:close/>
              </a:path>
            </a:pathLst>
          </a:custGeom>
          <a:solidFill>
            <a:srgbClr val="000000"/>
          </a:solidFill>
        </p:spPr>
        <p:txBody>
          <a:bodyPr wrap="square" lIns="0" tIns="0" rIns="0" bIns="0" rtlCol="0"/>
          <a:lstStyle/>
          <a:p>
            <a:endParaRPr sz="100"/>
          </a:p>
        </p:txBody>
      </p:sp>
      <p:sp>
        <p:nvSpPr>
          <p:cNvPr id="12" name="object 12"/>
          <p:cNvSpPr txBox="1"/>
          <p:nvPr/>
        </p:nvSpPr>
        <p:spPr>
          <a:xfrm>
            <a:off x="3253643" y="3024282"/>
            <a:ext cx="282356" cy="247015"/>
          </a:xfrm>
          <a:prstGeom prst="rect">
            <a:avLst/>
          </a:prstGeom>
        </p:spPr>
        <p:txBody>
          <a:bodyPr vert="horz" wrap="square" lIns="0" tIns="10859" rIns="0" bIns="0" rtlCol="0">
            <a:spAutoFit/>
          </a:bodyPr>
          <a:lstStyle/>
          <a:p>
            <a:pPr marL="12700">
              <a:lnSpc>
                <a:spcPct val="100000"/>
              </a:lnSpc>
              <a:spcBef>
                <a:spcPts val="100"/>
              </a:spcBef>
            </a:pPr>
            <a:r>
              <a:rPr sz="1540" b="1" spc="5" dirty="0">
                <a:solidFill>
                  <a:srgbClr val="008000"/>
                </a:solidFill>
                <a:latin typeface="微软雅黑" panose="020B0503020204020204" charset="-122"/>
                <a:cs typeface="微软雅黑" panose="020B0503020204020204" charset="-122"/>
              </a:rPr>
              <a:t>P</a:t>
            </a:r>
            <a:r>
              <a:rPr sz="1540" b="1" dirty="0">
                <a:solidFill>
                  <a:srgbClr val="008000"/>
                </a:solidFill>
                <a:latin typeface="微软雅黑" panose="020B0503020204020204" charset="-122"/>
                <a:cs typeface="微软雅黑" panose="020B0503020204020204" charset="-122"/>
              </a:rPr>
              <a:t>C</a:t>
            </a:r>
            <a:endParaRPr sz="1540">
              <a:latin typeface="微软雅黑" panose="020B0503020204020204" charset="-122"/>
              <a:cs typeface="微软雅黑" panose="020B0503020204020204" charset="-122"/>
            </a:endParaRPr>
          </a:p>
        </p:txBody>
      </p:sp>
      <p:sp>
        <p:nvSpPr>
          <p:cNvPr id="13" name="object 13"/>
          <p:cNvSpPr/>
          <p:nvPr/>
        </p:nvSpPr>
        <p:spPr>
          <a:xfrm>
            <a:off x="7820400" y="3308781"/>
            <a:ext cx="603808" cy="719465"/>
          </a:xfrm>
          <a:custGeom>
            <a:avLst/>
            <a:gdLst/>
            <a:ahLst/>
            <a:cxnLst/>
            <a:rect l="l" t="t" r="r" b="b"/>
            <a:pathLst>
              <a:path w="706120" h="841375">
                <a:moveTo>
                  <a:pt x="705612" y="841248"/>
                </a:moveTo>
                <a:lnTo>
                  <a:pt x="0" y="841248"/>
                </a:lnTo>
                <a:lnTo>
                  <a:pt x="0" y="0"/>
                </a:lnTo>
                <a:lnTo>
                  <a:pt x="705612" y="0"/>
                </a:lnTo>
                <a:lnTo>
                  <a:pt x="705612" y="4572"/>
                </a:lnTo>
                <a:lnTo>
                  <a:pt x="9144" y="4572"/>
                </a:lnTo>
                <a:lnTo>
                  <a:pt x="4572" y="9144"/>
                </a:lnTo>
                <a:lnTo>
                  <a:pt x="9144" y="9144"/>
                </a:lnTo>
                <a:lnTo>
                  <a:pt x="9144" y="832104"/>
                </a:lnTo>
                <a:lnTo>
                  <a:pt x="4572" y="832104"/>
                </a:lnTo>
                <a:lnTo>
                  <a:pt x="9144" y="836675"/>
                </a:lnTo>
                <a:lnTo>
                  <a:pt x="705612" y="836675"/>
                </a:lnTo>
                <a:lnTo>
                  <a:pt x="705612" y="841248"/>
                </a:lnTo>
                <a:close/>
              </a:path>
              <a:path w="706120" h="841375">
                <a:moveTo>
                  <a:pt x="9144" y="9144"/>
                </a:moveTo>
                <a:lnTo>
                  <a:pt x="4572" y="9144"/>
                </a:lnTo>
                <a:lnTo>
                  <a:pt x="9144" y="4572"/>
                </a:lnTo>
                <a:lnTo>
                  <a:pt x="9144" y="9144"/>
                </a:lnTo>
                <a:close/>
              </a:path>
              <a:path w="706120" h="841375">
                <a:moveTo>
                  <a:pt x="694944" y="9144"/>
                </a:moveTo>
                <a:lnTo>
                  <a:pt x="9144" y="9144"/>
                </a:lnTo>
                <a:lnTo>
                  <a:pt x="9144" y="4572"/>
                </a:lnTo>
                <a:lnTo>
                  <a:pt x="694944" y="4572"/>
                </a:lnTo>
                <a:lnTo>
                  <a:pt x="694944" y="9144"/>
                </a:lnTo>
                <a:close/>
              </a:path>
              <a:path w="706120" h="841375">
                <a:moveTo>
                  <a:pt x="694944" y="836675"/>
                </a:moveTo>
                <a:lnTo>
                  <a:pt x="694944" y="4572"/>
                </a:lnTo>
                <a:lnTo>
                  <a:pt x="701040" y="9144"/>
                </a:lnTo>
                <a:lnTo>
                  <a:pt x="705612" y="9144"/>
                </a:lnTo>
                <a:lnTo>
                  <a:pt x="705612" y="832104"/>
                </a:lnTo>
                <a:lnTo>
                  <a:pt x="701040" y="832104"/>
                </a:lnTo>
                <a:lnTo>
                  <a:pt x="694944" y="836675"/>
                </a:lnTo>
                <a:close/>
              </a:path>
              <a:path w="706120" h="841375">
                <a:moveTo>
                  <a:pt x="705612" y="9144"/>
                </a:moveTo>
                <a:lnTo>
                  <a:pt x="701040" y="9144"/>
                </a:lnTo>
                <a:lnTo>
                  <a:pt x="694944" y="4572"/>
                </a:lnTo>
                <a:lnTo>
                  <a:pt x="705612" y="4572"/>
                </a:lnTo>
                <a:lnTo>
                  <a:pt x="705612" y="9144"/>
                </a:lnTo>
                <a:close/>
              </a:path>
              <a:path w="706120" h="841375">
                <a:moveTo>
                  <a:pt x="9144" y="836675"/>
                </a:moveTo>
                <a:lnTo>
                  <a:pt x="4572" y="832104"/>
                </a:lnTo>
                <a:lnTo>
                  <a:pt x="9144" y="832104"/>
                </a:lnTo>
                <a:lnTo>
                  <a:pt x="9144" y="836675"/>
                </a:lnTo>
                <a:close/>
              </a:path>
              <a:path w="706120" h="841375">
                <a:moveTo>
                  <a:pt x="694944" y="836675"/>
                </a:moveTo>
                <a:lnTo>
                  <a:pt x="9144" y="836675"/>
                </a:lnTo>
                <a:lnTo>
                  <a:pt x="9144" y="832104"/>
                </a:lnTo>
                <a:lnTo>
                  <a:pt x="694944" y="832104"/>
                </a:lnTo>
                <a:lnTo>
                  <a:pt x="694944" y="836675"/>
                </a:lnTo>
                <a:close/>
              </a:path>
              <a:path w="706120" h="841375">
                <a:moveTo>
                  <a:pt x="705612" y="836675"/>
                </a:moveTo>
                <a:lnTo>
                  <a:pt x="694944" y="836675"/>
                </a:lnTo>
                <a:lnTo>
                  <a:pt x="701040" y="832104"/>
                </a:lnTo>
                <a:lnTo>
                  <a:pt x="705612" y="832104"/>
                </a:lnTo>
                <a:lnTo>
                  <a:pt x="705612" y="836675"/>
                </a:lnTo>
                <a:close/>
              </a:path>
            </a:pathLst>
          </a:custGeom>
          <a:solidFill>
            <a:srgbClr val="000000"/>
          </a:solidFill>
        </p:spPr>
        <p:txBody>
          <a:bodyPr wrap="square" lIns="0" tIns="0" rIns="0" bIns="0" rtlCol="0"/>
          <a:lstStyle/>
          <a:p>
            <a:endParaRPr sz="100"/>
          </a:p>
        </p:txBody>
      </p:sp>
      <p:sp>
        <p:nvSpPr>
          <p:cNvPr id="14" name="object 14"/>
          <p:cNvSpPr txBox="1"/>
          <p:nvPr/>
        </p:nvSpPr>
        <p:spPr>
          <a:xfrm>
            <a:off x="7824310" y="3312691"/>
            <a:ext cx="595663" cy="342900"/>
          </a:xfrm>
          <a:prstGeom prst="rect">
            <a:avLst/>
          </a:prstGeom>
          <a:solidFill>
            <a:srgbClr val="0000FF">
              <a:alpha val="25779"/>
            </a:srgbClr>
          </a:solidFill>
        </p:spPr>
        <p:txBody>
          <a:bodyPr vert="horz" wrap="square" lIns="0" tIns="27149" rIns="0" bIns="0" rtlCol="0">
            <a:spAutoFit/>
          </a:bodyPr>
          <a:lstStyle/>
          <a:p>
            <a:pPr>
              <a:lnSpc>
                <a:spcPct val="100000"/>
              </a:lnSpc>
              <a:spcBef>
                <a:spcPts val="250"/>
              </a:spcBef>
            </a:pPr>
            <a:r>
              <a:rPr sz="2055" b="1" dirty="0">
                <a:solidFill>
                  <a:srgbClr val="CC3300"/>
                </a:solidFill>
                <a:latin typeface="微软雅黑" panose="020B0503020204020204" charset="-122"/>
                <a:cs typeface="微软雅黑" panose="020B0503020204020204" charset="-122"/>
              </a:rPr>
              <a:t>输入</a:t>
            </a:r>
            <a:endParaRPr sz="2055">
              <a:latin typeface="微软雅黑" panose="020B0503020204020204" charset="-122"/>
              <a:cs typeface="微软雅黑" panose="020B0503020204020204" charset="-122"/>
            </a:endParaRPr>
          </a:p>
        </p:txBody>
      </p:sp>
      <p:sp>
        <p:nvSpPr>
          <p:cNvPr id="15" name="object 15"/>
          <p:cNvSpPr txBox="1"/>
          <p:nvPr/>
        </p:nvSpPr>
        <p:spPr>
          <a:xfrm>
            <a:off x="7824310" y="3653294"/>
            <a:ext cx="595663" cy="368300"/>
          </a:xfrm>
          <a:prstGeom prst="rect">
            <a:avLst/>
          </a:prstGeom>
          <a:solidFill>
            <a:srgbClr val="0000FF">
              <a:alpha val="25779"/>
            </a:srgbClr>
          </a:solidFill>
        </p:spPr>
        <p:txBody>
          <a:bodyPr vert="horz" wrap="square" lIns="0" tIns="0" rIns="0" bIns="0" rtlCol="0">
            <a:spAutoFit/>
          </a:bodyPr>
          <a:lstStyle/>
          <a:p>
            <a:pPr>
              <a:lnSpc>
                <a:spcPts val="2875"/>
              </a:lnSpc>
            </a:pPr>
            <a:r>
              <a:rPr sz="2055" b="1" dirty="0">
                <a:solidFill>
                  <a:srgbClr val="CC3300"/>
                </a:solidFill>
                <a:latin typeface="微软雅黑" panose="020B0503020204020204" charset="-122"/>
                <a:cs typeface="微软雅黑" panose="020B0503020204020204" charset="-122"/>
              </a:rPr>
              <a:t>设备</a:t>
            </a:r>
            <a:endParaRPr sz="2055">
              <a:latin typeface="微软雅黑" panose="020B0503020204020204" charset="-122"/>
              <a:cs typeface="微软雅黑" panose="020B0503020204020204" charset="-122"/>
            </a:endParaRPr>
          </a:p>
        </p:txBody>
      </p:sp>
      <p:sp>
        <p:nvSpPr>
          <p:cNvPr id="16" name="object 16"/>
          <p:cNvSpPr/>
          <p:nvPr/>
        </p:nvSpPr>
        <p:spPr>
          <a:xfrm>
            <a:off x="7458116" y="3579843"/>
            <a:ext cx="337741" cy="273669"/>
          </a:xfrm>
          <a:custGeom>
            <a:avLst/>
            <a:gdLst/>
            <a:ahLst/>
            <a:cxnLst/>
            <a:rect l="l" t="t" r="r" b="b"/>
            <a:pathLst>
              <a:path w="394970" h="320039">
                <a:moveTo>
                  <a:pt x="103632" y="320039"/>
                </a:moveTo>
                <a:lnTo>
                  <a:pt x="0" y="160019"/>
                </a:lnTo>
                <a:lnTo>
                  <a:pt x="103632" y="0"/>
                </a:lnTo>
                <a:lnTo>
                  <a:pt x="103632" y="47243"/>
                </a:lnTo>
                <a:lnTo>
                  <a:pt x="74676" y="47243"/>
                </a:lnTo>
                <a:lnTo>
                  <a:pt x="74676" y="97154"/>
                </a:lnTo>
                <a:lnTo>
                  <a:pt x="38841" y="152399"/>
                </a:lnTo>
                <a:lnTo>
                  <a:pt x="28956" y="152399"/>
                </a:lnTo>
                <a:lnTo>
                  <a:pt x="28956" y="167639"/>
                </a:lnTo>
                <a:lnTo>
                  <a:pt x="38976" y="167639"/>
                </a:lnTo>
                <a:lnTo>
                  <a:pt x="74676" y="221932"/>
                </a:lnTo>
                <a:lnTo>
                  <a:pt x="74676" y="271271"/>
                </a:lnTo>
                <a:lnTo>
                  <a:pt x="103632" y="271271"/>
                </a:lnTo>
                <a:lnTo>
                  <a:pt x="103632" y="320039"/>
                </a:lnTo>
                <a:close/>
              </a:path>
              <a:path w="394970" h="320039">
                <a:moveTo>
                  <a:pt x="291083" y="103631"/>
                </a:moveTo>
                <a:lnTo>
                  <a:pt x="291083" y="0"/>
                </a:lnTo>
                <a:lnTo>
                  <a:pt x="321680" y="47243"/>
                </a:lnTo>
                <a:lnTo>
                  <a:pt x="320039" y="47243"/>
                </a:lnTo>
                <a:lnTo>
                  <a:pt x="294131" y="54863"/>
                </a:lnTo>
                <a:lnTo>
                  <a:pt x="316394" y="89915"/>
                </a:lnTo>
                <a:lnTo>
                  <a:pt x="306324" y="89915"/>
                </a:lnTo>
                <a:lnTo>
                  <a:pt x="291083" y="103631"/>
                </a:lnTo>
                <a:close/>
              </a:path>
              <a:path w="394970" h="320039">
                <a:moveTo>
                  <a:pt x="74676" y="97154"/>
                </a:moveTo>
                <a:lnTo>
                  <a:pt x="74676" y="47243"/>
                </a:lnTo>
                <a:lnTo>
                  <a:pt x="102108" y="54863"/>
                </a:lnTo>
                <a:lnTo>
                  <a:pt x="74676" y="97154"/>
                </a:lnTo>
                <a:close/>
              </a:path>
              <a:path w="394970" h="320039">
                <a:moveTo>
                  <a:pt x="320039" y="117347"/>
                </a:moveTo>
                <a:lnTo>
                  <a:pt x="74676" y="117347"/>
                </a:lnTo>
                <a:lnTo>
                  <a:pt x="74676" y="97154"/>
                </a:lnTo>
                <a:lnTo>
                  <a:pt x="102108" y="54863"/>
                </a:lnTo>
                <a:lnTo>
                  <a:pt x="74676" y="47243"/>
                </a:lnTo>
                <a:lnTo>
                  <a:pt x="103632" y="47243"/>
                </a:lnTo>
                <a:lnTo>
                  <a:pt x="103632" y="89915"/>
                </a:lnTo>
                <a:lnTo>
                  <a:pt x="89916" y="89915"/>
                </a:lnTo>
                <a:lnTo>
                  <a:pt x="103632" y="103631"/>
                </a:lnTo>
                <a:lnTo>
                  <a:pt x="320039" y="103631"/>
                </a:lnTo>
                <a:lnTo>
                  <a:pt x="320039" y="117347"/>
                </a:lnTo>
                <a:close/>
              </a:path>
              <a:path w="394970" h="320039">
                <a:moveTo>
                  <a:pt x="320039" y="95655"/>
                </a:moveTo>
                <a:lnTo>
                  <a:pt x="294131" y="54863"/>
                </a:lnTo>
                <a:lnTo>
                  <a:pt x="320039" y="47243"/>
                </a:lnTo>
                <a:lnTo>
                  <a:pt x="320039" y="95655"/>
                </a:lnTo>
                <a:close/>
              </a:path>
              <a:path w="394970" h="320039">
                <a:moveTo>
                  <a:pt x="360887" y="159968"/>
                </a:moveTo>
                <a:lnTo>
                  <a:pt x="320039" y="95655"/>
                </a:lnTo>
                <a:lnTo>
                  <a:pt x="320039" y="47243"/>
                </a:lnTo>
                <a:lnTo>
                  <a:pt x="321680" y="47243"/>
                </a:lnTo>
                <a:lnTo>
                  <a:pt x="389781" y="152399"/>
                </a:lnTo>
                <a:lnTo>
                  <a:pt x="365760" y="152399"/>
                </a:lnTo>
                <a:lnTo>
                  <a:pt x="360887" y="159968"/>
                </a:lnTo>
                <a:close/>
              </a:path>
              <a:path w="394970" h="320039">
                <a:moveTo>
                  <a:pt x="103632" y="103631"/>
                </a:moveTo>
                <a:lnTo>
                  <a:pt x="89916" y="89915"/>
                </a:lnTo>
                <a:lnTo>
                  <a:pt x="103632" y="89915"/>
                </a:lnTo>
                <a:lnTo>
                  <a:pt x="103632" y="103631"/>
                </a:lnTo>
                <a:close/>
              </a:path>
              <a:path w="394970" h="320039">
                <a:moveTo>
                  <a:pt x="291083" y="103631"/>
                </a:moveTo>
                <a:lnTo>
                  <a:pt x="103632" y="103631"/>
                </a:lnTo>
                <a:lnTo>
                  <a:pt x="103632" y="89915"/>
                </a:lnTo>
                <a:lnTo>
                  <a:pt x="291083" y="89915"/>
                </a:lnTo>
                <a:lnTo>
                  <a:pt x="291083" y="103631"/>
                </a:lnTo>
                <a:close/>
              </a:path>
              <a:path w="394970" h="320039">
                <a:moveTo>
                  <a:pt x="320039" y="103631"/>
                </a:moveTo>
                <a:lnTo>
                  <a:pt x="291083" y="103631"/>
                </a:lnTo>
                <a:lnTo>
                  <a:pt x="306324" y="89915"/>
                </a:lnTo>
                <a:lnTo>
                  <a:pt x="316394" y="89915"/>
                </a:lnTo>
                <a:lnTo>
                  <a:pt x="320039" y="95655"/>
                </a:lnTo>
                <a:lnTo>
                  <a:pt x="320039" y="103631"/>
                </a:lnTo>
                <a:close/>
              </a:path>
              <a:path w="394970" h="320039">
                <a:moveTo>
                  <a:pt x="28956" y="167639"/>
                </a:moveTo>
                <a:lnTo>
                  <a:pt x="28956" y="152399"/>
                </a:lnTo>
                <a:lnTo>
                  <a:pt x="33932" y="159968"/>
                </a:lnTo>
                <a:lnTo>
                  <a:pt x="28956" y="167639"/>
                </a:lnTo>
                <a:close/>
              </a:path>
              <a:path w="394970" h="320039">
                <a:moveTo>
                  <a:pt x="33932" y="159968"/>
                </a:moveTo>
                <a:lnTo>
                  <a:pt x="28956" y="152399"/>
                </a:lnTo>
                <a:lnTo>
                  <a:pt x="38841" y="152399"/>
                </a:lnTo>
                <a:lnTo>
                  <a:pt x="33932" y="159968"/>
                </a:lnTo>
                <a:close/>
              </a:path>
              <a:path w="394970" h="320039">
                <a:moveTo>
                  <a:pt x="365760" y="167639"/>
                </a:moveTo>
                <a:lnTo>
                  <a:pt x="360887" y="159968"/>
                </a:lnTo>
                <a:lnTo>
                  <a:pt x="365760" y="152399"/>
                </a:lnTo>
                <a:lnTo>
                  <a:pt x="365760" y="167639"/>
                </a:lnTo>
                <a:close/>
              </a:path>
              <a:path w="394970" h="320039">
                <a:moveTo>
                  <a:pt x="389781" y="167639"/>
                </a:moveTo>
                <a:lnTo>
                  <a:pt x="365760" y="167639"/>
                </a:lnTo>
                <a:lnTo>
                  <a:pt x="365760" y="152399"/>
                </a:lnTo>
                <a:lnTo>
                  <a:pt x="389781" y="152399"/>
                </a:lnTo>
                <a:lnTo>
                  <a:pt x="394716" y="160019"/>
                </a:lnTo>
                <a:lnTo>
                  <a:pt x="389781" y="167639"/>
                </a:lnTo>
                <a:close/>
              </a:path>
              <a:path w="394970" h="320039">
                <a:moveTo>
                  <a:pt x="38976" y="167639"/>
                </a:moveTo>
                <a:lnTo>
                  <a:pt x="28956" y="167639"/>
                </a:lnTo>
                <a:lnTo>
                  <a:pt x="33932" y="159968"/>
                </a:lnTo>
                <a:lnTo>
                  <a:pt x="38976" y="167639"/>
                </a:lnTo>
                <a:close/>
              </a:path>
              <a:path w="394970" h="320039">
                <a:moveTo>
                  <a:pt x="322667" y="271271"/>
                </a:moveTo>
                <a:lnTo>
                  <a:pt x="320039" y="271271"/>
                </a:lnTo>
                <a:lnTo>
                  <a:pt x="320039" y="223411"/>
                </a:lnTo>
                <a:lnTo>
                  <a:pt x="360887" y="159968"/>
                </a:lnTo>
                <a:lnTo>
                  <a:pt x="365760" y="167639"/>
                </a:lnTo>
                <a:lnTo>
                  <a:pt x="389781" y="167639"/>
                </a:lnTo>
                <a:lnTo>
                  <a:pt x="322667" y="271271"/>
                </a:lnTo>
                <a:close/>
              </a:path>
              <a:path w="394970" h="320039">
                <a:moveTo>
                  <a:pt x="103632" y="271271"/>
                </a:moveTo>
                <a:lnTo>
                  <a:pt x="74676" y="271271"/>
                </a:lnTo>
                <a:lnTo>
                  <a:pt x="102108" y="263651"/>
                </a:lnTo>
                <a:lnTo>
                  <a:pt x="74676" y="221932"/>
                </a:lnTo>
                <a:lnTo>
                  <a:pt x="74676" y="201167"/>
                </a:lnTo>
                <a:lnTo>
                  <a:pt x="320039" y="201167"/>
                </a:lnTo>
                <a:lnTo>
                  <a:pt x="320039" y="216407"/>
                </a:lnTo>
                <a:lnTo>
                  <a:pt x="103632" y="216407"/>
                </a:lnTo>
                <a:lnTo>
                  <a:pt x="89916" y="230123"/>
                </a:lnTo>
                <a:lnTo>
                  <a:pt x="103632" y="230123"/>
                </a:lnTo>
                <a:lnTo>
                  <a:pt x="103632" y="271271"/>
                </a:lnTo>
                <a:close/>
              </a:path>
              <a:path w="394970" h="320039">
                <a:moveTo>
                  <a:pt x="103632" y="230123"/>
                </a:moveTo>
                <a:lnTo>
                  <a:pt x="89916" y="230123"/>
                </a:lnTo>
                <a:lnTo>
                  <a:pt x="103632" y="216407"/>
                </a:lnTo>
                <a:lnTo>
                  <a:pt x="103632" y="230123"/>
                </a:lnTo>
                <a:close/>
              </a:path>
              <a:path w="394970" h="320039">
                <a:moveTo>
                  <a:pt x="291083" y="230123"/>
                </a:moveTo>
                <a:lnTo>
                  <a:pt x="103632" y="230123"/>
                </a:lnTo>
                <a:lnTo>
                  <a:pt x="103632" y="216407"/>
                </a:lnTo>
                <a:lnTo>
                  <a:pt x="291083" y="216407"/>
                </a:lnTo>
                <a:lnTo>
                  <a:pt x="291083" y="230123"/>
                </a:lnTo>
                <a:close/>
              </a:path>
              <a:path w="394970" h="320039">
                <a:moveTo>
                  <a:pt x="291083" y="320039"/>
                </a:moveTo>
                <a:lnTo>
                  <a:pt x="291083" y="216407"/>
                </a:lnTo>
                <a:lnTo>
                  <a:pt x="306324" y="230123"/>
                </a:lnTo>
                <a:lnTo>
                  <a:pt x="315718" y="230123"/>
                </a:lnTo>
                <a:lnTo>
                  <a:pt x="294131" y="263651"/>
                </a:lnTo>
                <a:lnTo>
                  <a:pt x="320039" y="271271"/>
                </a:lnTo>
                <a:lnTo>
                  <a:pt x="322667" y="271271"/>
                </a:lnTo>
                <a:lnTo>
                  <a:pt x="291083" y="320039"/>
                </a:lnTo>
                <a:close/>
              </a:path>
              <a:path w="394970" h="320039">
                <a:moveTo>
                  <a:pt x="315718" y="230123"/>
                </a:moveTo>
                <a:lnTo>
                  <a:pt x="306324" y="230123"/>
                </a:lnTo>
                <a:lnTo>
                  <a:pt x="291083" y="216407"/>
                </a:lnTo>
                <a:lnTo>
                  <a:pt x="320039" y="216407"/>
                </a:lnTo>
                <a:lnTo>
                  <a:pt x="320039" y="223411"/>
                </a:lnTo>
                <a:lnTo>
                  <a:pt x="315718" y="230123"/>
                </a:lnTo>
                <a:close/>
              </a:path>
              <a:path w="394970" h="320039">
                <a:moveTo>
                  <a:pt x="74676" y="271271"/>
                </a:moveTo>
                <a:lnTo>
                  <a:pt x="74676" y="221932"/>
                </a:lnTo>
                <a:lnTo>
                  <a:pt x="102108" y="263651"/>
                </a:lnTo>
                <a:lnTo>
                  <a:pt x="74676" y="271271"/>
                </a:lnTo>
                <a:close/>
              </a:path>
              <a:path w="394970" h="320039">
                <a:moveTo>
                  <a:pt x="320039" y="271271"/>
                </a:moveTo>
                <a:lnTo>
                  <a:pt x="294131" y="263651"/>
                </a:lnTo>
                <a:lnTo>
                  <a:pt x="320039" y="223411"/>
                </a:lnTo>
                <a:lnTo>
                  <a:pt x="320039" y="271271"/>
                </a:lnTo>
                <a:close/>
              </a:path>
            </a:pathLst>
          </a:custGeom>
          <a:solidFill>
            <a:srgbClr val="CC3300"/>
          </a:solidFill>
        </p:spPr>
        <p:txBody>
          <a:bodyPr wrap="square" lIns="0" tIns="0" rIns="0" bIns="0" rtlCol="0"/>
          <a:lstStyle/>
          <a:p>
            <a:endParaRPr sz="100"/>
          </a:p>
        </p:txBody>
      </p:sp>
      <p:sp>
        <p:nvSpPr>
          <p:cNvPr id="17" name="object 17"/>
          <p:cNvSpPr/>
          <p:nvPr/>
        </p:nvSpPr>
        <p:spPr>
          <a:xfrm>
            <a:off x="7820400" y="4501194"/>
            <a:ext cx="603808" cy="721095"/>
          </a:xfrm>
          <a:custGeom>
            <a:avLst/>
            <a:gdLst/>
            <a:ahLst/>
            <a:cxnLst/>
            <a:rect l="l" t="t" r="r" b="b"/>
            <a:pathLst>
              <a:path w="706120" h="843279">
                <a:moveTo>
                  <a:pt x="705612" y="842772"/>
                </a:moveTo>
                <a:lnTo>
                  <a:pt x="0" y="842772"/>
                </a:lnTo>
                <a:lnTo>
                  <a:pt x="0" y="0"/>
                </a:lnTo>
                <a:lnTo>
                  <a:pt x="705612" y="0"/>
                </a:lnTo>
                <a:lnTo>
                  <a:pt x="705612" y="6096"/>
                </a:lnTo>
                <a:lnTo>
                  <a:pt x="9144" y="6096"/>
                </a:lnTo>
                <a:lnTo>
                  <a:pt x="4572" y="10668"/>
                </a:lnTo>
                <a:lnTo>
                  <a:pt x="9144" y="10668"/>
                </a:lnTo>
                <a:lnTo>
                  <a:pt x="9144" y="832104"/>
                </a:lnTo>
                <a:lnTo>
                  <a:pt x="4572" y="832104"/>
                </a:lnTo>
                <a:lnTo>
                  <a:pt x="9144" y="836675"/>
                </a:lnTo>
                <a:lnTo>
                  <a:pt x="705612" y="836675"/>
                </a:lnTo>
                <a:lnTo>
                  <a:pt x="705612" y="842772"/>
                </a:lnTo>
                <a:close/>
              </a:path>
              <a:path w="706120" h="843279">
                <a:moveTo>
                  <a:pt x="9144" y="10668"/>
                </a:moveTo>
                <a:lnTo>
                  <a:pt x="4572" y="10668"/>
                </a:lnTo>
                <a:lnTo>
                  <a:pt x="9144" y="6096"/>
                </a:lnTo>
                <a:lnTo>
                  <a:pt x="9144" y="10668"/>
                </a:lnTo>
                <a:close/>
              </a:path>
              <a:path w="706120" h="843279">
                <a:moveTo>
                  <a:pt x="694944" y="10668"/>
                </a:moveTo>
                <a:lnTo>
                  <a:pt x="9144" y="10668"/>
                </a:lnTo>
                <a:lnTo>
                  <a:pt x="9144" y="6096"/>
                </a:lnTo>
                <a:lnTo>
                  <a:pt x="694944" y="6096"/>
                </a:lnTo>
                <a:lnTo>
                  <a:pt x="694944" y="10668"/>
                </a:lnTo>
                <a:close/>
              </a:path>
              <a:path w="706120" h="843279">
                <a:moveTo>
                  <a:pt x="694944" y="836675"/>
                </a:moveTo>
                <a:lnTo>
                  <a:pt x="694944" y="6096"/>
                </a:lnTo>
                <a:lnTo>
                  <a:pt x="701040" y="10668"/>
                </a:lnTo>
                <a:lnTo>
                  <a:pt x="705612" y="10668"/>
                </a:lnTo>
                <a:lnTo>
                  <a:pt x="705612" y="832104"/>
                </a:lnTo>
                <a:lnTo>
                  <a:pt x="701040" y="832104"/>
                </a:lnTo>
                <a:lnTo>
                  <a:pt x="694944" y="836675"/>
                </a:lnTo>
                <a:close/>
              </a:path>
              <a:path w="706120" h="843279">
                <a:moveTo>
                  <a:pt x="705612" y="10668"/>
                </a:moveTo>
                <a:lnTo>
                  <a:pt x="701040" y="10668"/>
                </a:lnTo>
                <a:lnTo>
                  <a:pt x="694944" y="6096"/>
                </a:lnTo>
                <a:lnTo>
                  <a:pt x="705612" y="6096"/>
                </a:lnTo>
                <a:lnTo>
                  <a:pt x="705612" y="10668"/>
                </a:lnTo>
                <a:close/>
              </a:path>
              <a:path w="706120" h="843279">
                <a:moveTo>
                  <a:pt x="9144" y="836675"/>
                </a:moveTo>
                <a:lnTo>
                  <a:pt x="4572" y="832104"/>
                </a:lnTo>
                <a:lnTo>
                  <a:pt x="9144" y="832104"/>
                </a:lnTo>
                <a:lnTo>
                  <a:pt x="9144" y="836675"/>
                </a:lnTo>
                <a:close/>
              </a:path>
              <a:path w="706120" h="843279">
                <a:moveTo>
                  <a:pt x="694944" y="836675"/>
                </a:moveTo>
                <a:lnTo>
                  <a:pt x="9144" y="836675"/>
                </a:lnTo>
                <a:lnTo>
                  <a:pt x="9144" y="832104"/>
                </a:lnTo>
                <a:lnTo>
                  <a:pt x="694944" y="832104"/>
                </a:lnTo>
                <a:lnTo>
                  <a:pt x="694944" y="836675"/>
                </a:lnTo>
                <a:close/>
              </a:path>
              <a:path w="706120" h="843279">
                <a:moveTo>
                  <a:pt x="705612" y="836675"/>
                </a:moveTo>
                <a:lnTo>
                  <a:pt x="694944" y="836675"/>
                </a:lnTo>
                <a:lnTo>
                  <a:pt x="701040" y="832104"/>
                </a:lnTo>
                <a:lnTo>
                  <a:pt x="705612" y="832104"/>
                </a:lnTo>
                <a:lnTo>
                  <a:pt x="705612" y="836675"/>
                </a:lnTo>
                <a:close/>
              </a:path>
            </a:pathLst>
          </a:custGeom>
          <a:solidFill>
            <a:srgbClr val="000000"/>
          </a:solidFill>
        </p:spPr>
        <p:txBody>
          <a:bodyPr wrap="square" lIns="0" tIns="0" rIns="0" bIns="0" rtlCol="0"/>
          <a:lstStyle/>
          <a:p>
            <a:endParaRPr sz="100"/>
          </a:p>
        </p:txBody>
      </p:sp>
      <p:sp>
        <p:nvSpPr>
          <p:cNvPr id="18" name="object 18"/>
          <p:cNvSpPr txBox="1"/>
          <p:nvPr/>
        </p:nvSpPr>
        <p:spPr>
          <a:xfrm>
            <a:off x="7824310" y="4506407"/>
            <a:ext cx="595663" cy="342900"/>
          </a:xfrm>
          <a:prstGeom prst="rect">
            <a:avLst/>
          </a:prstGeom>
          <a:solidFill>
            <a:srgbClr val="0000FF">
              <a:alpha val="25779"/>
            </a:srgbClr>
          </a:solidFill>
        </p:spPr>
        <p:txBody>
          <a:bodyPr vert="horz" wrap="square" lIns="0" tIns="27149" rIns="0" bIns="0" rtlCol="0">
            <a:spAutoFit/>
          </a:bodyPr>
          <a:lstStyle/>
          <a:p>
            <a:pPr>
              <a:lnSpc>
                <a:spcPct val="100000"/>
              </a:lnSpc>
              <a:spcBef>
                <a:spcPts val="250"/>
              </a:spcBef>
            </a:pPr>
            <a:r>
              <a:rPr sz="2055" b="1" dirty="0">
                <a:solidFill>
                  <a:srgbClr val="CC3300"/>
                </a:solidFill>
                <a:latin typeface="微软雅黑" panose="020B0503020204020204" charset="-122"/>
                <a:cs typeface="微软雅黑" panose="020B0503020204020204" charset="-122"/>
              </a:rPr>
              <a:t>输出</a:t>
            </a:r>
            <a:endParaRPr sz="2055">
              <a:latin typeface="微软雅黑" panose="020B0503020204020204" charset="-122"/>
              <a:cs typeface="微软雅黑" panose="020B0503020204020204" charset="-122"/>
            </a:endParaRPr>
          </a:p>
        </p:txBody>
      </p:sp>
      <p:sp>
        <p:nvSpPr>
          <p:cNvPr id="19" name="object 19"/>
          <p:cNvSpPr txBox="1"/>
          <p:nvPr/>
        </p:nvSpPr>
        <p:spPr>
          <a:xfrm>
            <a:off x="7824310" y="4847026"/>
            <a:ext cx="595663" cy="368300"/>
          </a:xfrm>
          <a:prstGeom prst="rect">
            <a:avLst/>
          </a:prstGeom>
          <a:solidFill>
            <a:srgbClr val="0000FF">
              <a:alpha val="25779"/>
            </a:srgbClr>
          </a:solidFill>
        </p:spPr>
        <p:txBody>
          <a:bodyPr vert="horz" wrap="square" lIns="0" tIns="0" rIns="0" bIns="0" rtlCol="0">
            <a:spAutoFit/>
          </a:bodyPr>
          <a:lstStyle/>
          <a:p>
            <a:pPr>
              <a:lnSpc>
                <a:spcPts val="2875"/>
              </a:lnSpc>
            </a:pPr>
            <a:r>
              <a:rPr sz="2055" b="1" dirty="0">
                <a:solidFill>
                  <a:srgbClr val="CC3300"/>
                </a:solidFill>
                <a:latin typeface="微软雅黑" panose="020B0503020204020204" charset="-122"/>
                <a:cs typeface="微软雅黑" panose="020B0503020204020204" charset="-122"/>
              </a:rPr>
              <a:t>设备</a:t>
            </a:r>
            <a:endParaRPr sz="2055">
              <a:latin typeface="微软雅黑" panose="020B0503020204020204" charset="-122"/>
              <a:cs typeface="微软雅黑" panose="020B0503020204020204" charset="-122"/>
            </a:endParaRPr>
          </a:p>
        </p:txBody>
      </p:sp>
      <p:sp>
        <p:nvSpPr>
          <p:cNvPr id="20" name="object 20"/>
          <p:cNvSpPr/>
          <p:nvPr/>
        </p:nvSpPr>
        <p:spPr>
          <a:xfrm>
            <a:off x="7420323" y="4699277"/>
            <a:ext cx="376837" cy="268781"/>
          </a:xfrm>
          <a:custGeom>
            <a:avLst/>
            <a:gdLst/>
            <a:ahLst/>
            <a:cxnLst/>
            <a:rect l="l" t="t" r="r" b="b"/>
            <a:pathLst>
              <a:path w="440690" h="314325">
                <a:moveTo>
                  <a:pt x="112776" y="313944"/>
                </a:moveTo>
                <a:lnTo>
                  <a:pt x="0" y="156972"/>
                </a:lnTo>
                <a:lnTo>
                  <a:pt x="112776" y="0"/>
                </a:lnTo>
                <a:lnTo>
                  <a:pt x="112776" y="44196"/>
                </a:lnTo>
                <a:lnTo>
                  <a:pt x="83820" y="44196"/>
                </a:lnTo>
                <a:lnTo>
                  <a:pt x="83820" y="87989"/>
                </a:lnTo>
                <a:lnTo>
                  <a:pt x="40962" y="147828"/>
                </a:lnTo>
                <a:lnTo>
                  <a:pt x="28956" y="147828"/>
                </a:lnTo>
                <a:lnTo>
                  <a:pt x="28956" y="164592"/>
                </a:lnTo>
                <a:lnTo>
                  <a:pt x="40962" y="164592"/>
                </a:lnTo>
                <a:lnTo>
                  <a:pt x="83820" y="224430"/>
                </a:lnTo>
                <a:lnTo>
                  <a:pt x="83820" y="269748"/>
                </a:lnTo>
                <a:lnTo>
                  <a:pt x="112776" y="269748"/>
                </a:lnTo>
                <a:lnTo>
                  <a:pt x="112776" y="313944"/>
                </a:lnTo>
                <a:close/>
              </a:path>
              <a:path w="440690" h="314325">
                <a:moveTo>
                  <a:pt x="327660" y="100584"/>
                </a:moveTo>
                <a:lnTo>
                  <a:pt x="327660" y="0"/>
                </a:lnTo>
                <a:lnTo>
                  <a:pt x="359412" y="44196"/>
                </a:lnTo>
                <a:lnTo>
                  <a:pt x="355092" y="44196"/>
                </a:lnTo>
                <a:lnTo>
                  <a:pt x="329184" y="51816"/>
                </a:lnTo>
                <a:lnTo>
                  <a:pt x="353197" y="85344"/>
                </a:lnTo>
                <a:lnTo>
                  <a:pt x="341376" y="85344"/>
                </a:lnTo>
                <a:lnTo>
                  <a:pt x="327660" y="100584"/>
                </a:lnTo>
                <a:close/>
              </a:path>
              <a:path w="440690" h="314325">
                <a:moveTo>
                  <a:pt x="83820" y="87989"/>
                </a:moveTo>
                <a:lnTo>
                  <a:pt x="83820" y="44196"/>
                </a:lnTo>
                <a:lnTo>
                  <a:pt x="109728" y="51816"/>
                </a:lnTo>
                <a:lnTo>
                  <a:pt x="83820" y="87989"/>
                </a:lnTo>
                <a:close/>
              </a:path>
              <a:path w="440690" h="314325">
                <a:moveTo>
                  <a:pt x="355092" y="114300"/>
                </a:moveTo>
                <a:lnTo>
                  <a:pt x="83820" y="114300"/>
                </a:lnTo>
                <a:lnTo>
                  <a:pt x="83820" y="87989"/>
                </a:lnTo>
                <a:lnTo>
                  <a:pt x="109728" y="51816"/>
                </a:lnTo>
                <a:lnTo>
                  <a:pt x="83820" y="44196"/>
                </a:lnTo>
                <a:lnTo>
                  <a:pt x="112776" y="44196"/>
                </a:lnTo>
                <a:lnTo>
                  <a:pt x="112776" y="85344"/>
                </a:lnTo>
                <a:lnTo>
                  <a:pt x="99060" y="85344"/>
                </a:lnTo>
                <a:lnTo>
                  <a:pt x="112776" y="100584"/>
                </a:lnTo>
                <a:lnTo>
                  <a:pt x="355092" y="100584"/>
                </a:lnTo>
                <a:lnTo>
                  <a:pt x="355092" y="114300"/>
                </a:lnTo>
                <a:close/>
              </a:path>
              <a:path w="440690" h="314325">
                <a:moveTo>
                  <a:pt x="355092" y="87989"/>
                </a:moveTo>
                <a:lnTo>
                  <a:pt x="329184" y="51816"/>
                </a:lnTo>
                <a:lnTo>
                  <a:pt x="355092" y="44196"/>
                </a:lnTo>
                <a:lnTo>
                  <a:pt x="355092" y="87989"/>
                </a:lnTo>
                <a:close/>
              </a:path>
              <a:path w="440690" h="314325">
                <a:moveTo>
                  <a:pt x="403952" y="156210"/>
                </a:moveTo>
                <a:lnTo>
                  <a:pt x="355092" y="87989"/>
                </a:lnTo>
                <a:lnTo>
                  <a:pt x="355092" y="44196"/>
                </a:lnTo>
                <a:lnTo>
                  <a:pt x="359412" y="44196"/>
                </a:lnTo>
                <a:lnTo>
                  <a:pt x="433866" y="147828"/>
                </a:lnTo>
                <a:lnTo>
                  <a:pt x="409956" y="147828"/>
                </a:lnTo>
                <a:lnTo>
                  <a:pt x="403952" y="156210"/>
                </a:lnTo>
                <a:close/>
              </a:path>
              <a:path w="440690" h="314325">
                <a:moveTo>
                  <a:pt x="112776" y="100584"/>
                </a:moveTo>
                <a:lnTo>
                  <a:pt x="99060" y="85344"/>
                </a:lnTo>
                <a:lnTo>
                  <a:pt x="112776" y="85344"/>
                </a:lnTo>
                <a:lnTo>
                  <a:pt x="112776" y="100584"/>
                </a:lnTo>
                <a:close/>
              </a:path>
              <a:path w="440690" h="314325">
                <a:moveTo>
                  <a:pt x="327660" y="100584"/>
                </a:moveTo>
                <a:lnTo>
                  <a:pt x="112776" y="100584"/>
                </a:lnTo>
                <a:lnTo>
                  <a:pt x="112776" y="85344"/>
                </a:lnTo>
                <a:lnTo>
                  <a:pt x="327660" y="85344"/>
                </a:lnTo>
                <a:lnTo>
                  <a:pt x="327660" y="100584"/>
                </a:lnTo>
                <a:close/>
              </a:path>
              <a:path w="440690" h="314325">
                <a:moveTo>
                  <a:pt x="355092" y="100584"/>
                </a:moveTo>
                <a:lnTo>
                  <a:pt x="327660" y="100584"/>
                </a:lnTo>
                <a:lnTo>
                  <a:pt x="341376" y="85344"/>
                </a:lnTo>
                <a:lnTo>
                  <a:pt x="353197" y="85344"/>
                </a:lnTo>
                <a:lnTo>
                  <a:pt x="355092" y="87989"/>
                </a:lnTo>
                <a:lnTo>
                  <a:pt x="355092" y="100584"/>
                </a:lnTo>
                <a:close/>
              </a:path>
              <a:path w="440690" h="314325">
                <a:moveTo>
                  <a:pt x="28956" y="164592"/>
                </a:moveTo>
                <a:lnTo>
                  <a:pt x="28956" y="147828"/>
                </a:lnTo>
                <a:lnTo>
                  <a:pt x="34959" y="156210"/>
                </a:lnTo>
                <a:lnTo>
                  <a:pt x="28956" y="164592"/>
                </a:lnTo>
                <a:close/>
              </a:path>
              <a:path w="440690" h="314325">
                <a:moveTo>
                  <a:pt x="34959" y="156210"/>
                </a:moveTo>
                <a:lnTo>
                  <a:pt x="28956" y="147828"/>
                </a:lnTo>
                <a:lnTo>
                  <a:pt x="40962" y="147828"/>
                </a:lnTo>
                <a:lnTo>
                  <a:pt x="34959" y="156210"/>
                </a:lnTo>
                <a:close/>
              </a:path>
              <a:path w="440690" h="314325">
                <a:moveTo>
                  <a:pt x="409956" y="164592"/>
                </a:moveTo>
                <a:lnTo>
                  <a:pt x="403952" y="156210"/>
                </a:lnTo>
                <a:lnTo>
                  <a:pt x="409956" y="147828"/>
                </a:lnTo>
                <a:lnTo>
                  <a:pt x="409956" y="164592"/>
                </a:lnTo>
                <a:close/>
              </a:path>
              <a:path w="440690" h="314325">
                <a:moveTo>
                  <a:pt x="434961" y="164592"/>
                </a:moveTo>
                <a:lnTo>
                  <a:pt x="409956" y="164592"/>
                </a:lnTo>
                <a:lnTo>
                  <a:pt x="409956" y="147828"/>
                </a:lnTo>
                <a:lnTo>
                  <a:pt x="433866" y="147828"/>
                </a:lnTo>
                <a:lnTo>
                  <a:pt x="440436" y="156972"/>
                </a:lnTo>
                <a:lnTo>
                  <a:pt x="434961" y="164592"/>
                </a:lnTo>
                <a:close/>
              </a:path>
              <a:path w="440690" h="314325">
                <a:moveTo>
                  <a:pt x="40962" y="164592"/>
                </a:moveTo>
                <a:lnTo>
                  <a:pt x="28956" y="164592"/>
                </a:lnTo>
                <a:lnTo>
                  <a:pt x="34959" y="156210"/>
                </a:lnTo>
                <a:lnTo>
                  <a:pt x="40962" y="164592"/>
                </a:lnTo>
                <a:close/>
              </a:path>
              <a:path w="440690" h="314325">
                <a:moveTo>
                  <a:pt x="359412" y="269748"/>
                </a:moveTo>
                <a:lnTo>
                  <a:pt x="355092" y="269748"/>
                </a:lnTo>
                <a:lnTo>
                  <a:pt x="355092" y="224430"/>
                </a:lnTo>
                <a:lnTo>
                  <a:pt x="403952" y="156210"/>
                </a:lnTo>
                <a:lnTo>
                  <a:pt x="409956" y="164592"/>
                </a:lnTo>
                <a:lnTo>
                  <a:pt x="434961" y="164592"/>
                </a:lnTo>
                <a:lnTo>
                  <a:pt x="359412" y="269748"/>
                </a:lnTo>
                <a:close/>
              </a:path>
              <a:path w="440690" h="314325">
                <a:moveTo>
                  <a:pt x="112776" y="269748"/>
                </a:moveTo>
                <a:lnTo>
                  <a:pt x="83820" y="269748"/>
                </a:lnTo>
                <a:lnTo>
                  <a:pt x="109728" y="260604"/>
                </a:lnTo>
                <a:lnTo>
                  <a:pt x="83820" y="224430"/>
                </a:lnTo>
                <a:lnTo>
                  <a:pt x="83820" y="198120"/>
                </a:lnTo>
                <a:lnTo>
                  <a:pt x="355092" y="198120"/>
                </a:lnTo>
                <a:lnTo>
                  <a:pt x="355092" y="213360"/>
                </a:lnTo>
                <a:lnTo>
                  <a:pt x="112776" y="213360"/>
                </a:lnTo>
                <a:lnTo>
                  <a:pt x="99060" y="227076"/>
                </a:lnTo>
                <a:lnTo>
                  <a:pt x="112776" y="227076"/>
                </a:lnTo>
                <a:lnTo>
                  <a:pt x="112776" y="269748"/>
                </a:lnTo>
                <a:close/>
              </a:path>
              <a:path w="440690" h="314325">
                <a:moveTo>
                  <a:pt x="112776" y="227076"/>
                </a:moveTo>
                <a:lnTo>
                  <a:pt x="99060" y="227076"/>
                </a:lnTo>
                <a:lnTo>
                  <a:pt x="112776" y="213360"/>
                </a:lnTo>
                <a:lnTo>
                  <a:pt x="112776" y="227076"/>
                </a:lnTo>
                <a:close/>
              </a:path>
              <a:path w="440690" h="314325">
                <a:moveTo>
                  <a:pt x="327660" y="227076"/>
                </a:moveTo>
                <a:lnTo>
                  <a:pt x="112776" y="227076"/>
                </a:lnTo>
                <a:lnTo>
                  <a:pt x="112776" y="213360"/>
                </a:lnTo>
                <a:lnTo>
                  <a:pt x="327660" y="213360"/>
                </a:lnTo>
                <a:lnTo>
                  <a:pt x="327660" y="227076"/>
                </a:lnTo>
                <a:close/>
              </a:path>
              <a:path w="440690" h="314325">
                <a:moveTo>
                  <a:pt x="327660" y="313944"/>
                </a:moveTo>
                <a:lnTo>
                  <a:pt x="327660" y="213360"/>
                </a:lnTo>
                <a:lnTo>
                  <a:pt x="341376" y="227076"/>
                </a:lnTo>
                <a:lnTo>
                  <a:pt x="353197" y="227076"/>
                </a:lnTo>
                <a:lnTo>
                  <a:pt x="329184" y="260604"/>
                </a:lnTo>
                <a:lnTo>
                  <a:pt x="355092" y="269748"/>
                </a:lnTo>
                <a:lnTo>
                  <a:pt x="359412" y="269748"/>
                </a:lnTo>
                <a:lnTo>
                  <a:pt x="327660" y="313944"/>
                </a:lnTo>
                <a:close/>
              </a:path>
              <a:path w="440690" h="314325">
                <a:moveTo>
                  <a:pt x="353197" y="227076"/>
                </a:moveTo>
                <a:lnTo>
                  <a:pt x="341376" y="227076"/>
                </a:lnTo>
                <a:lnTo>
                  <a:pt x="327660" y="213360"/>
                </a:lnTo>
                <a:lnTo>
                  <a:pt x="355092" y="213360"/>
                </a:lnTo>
                <a:lnTo>
                  <a:pt x="355092" y="224430"/>
                </a:lnTo>
                <a:lnTo>
                  <a:pt x="353197" y="227076"/>
                </a:lnTo>
                <a:close/>
              </a:path>
              <a:path w="440690" h="314325">
                <a:moveTo>
                  <a:pt x="83820" y="269748"/>
                </a:moveTo>
                <a:lnTo>
                  <a:pt x="83820" y="224430"/>
                </a:lnTo>
                <a:lnTo>
                  <a:pt x="109728" y="260604"/>
                </a:lnTo>
                <a:lnTo>
                  <a:pt x="83820" y="269748"/>
                </a:lnTo>
                <a:close/>
              </a:path>
              <a:path w="440690" h="314325">
                <a:moveTo>
                  <a:pt x="355092" y="269748"/>
                </a:moveTo>
                <a:lnTo>
                  <a:pt x="329184" y="260604"/>
                </a:lnTo>
                <a:lnTo>
                  <a:pt x="355092" y="224430"/>
                </a:lnTo>
                <a:lnTo>
                  <a:pt x="355092" y="269748"/>
                </a:lnTo>
                <a:close/>
              </a:path>
            </a:pathLst>
          </a:custGeom>
          <a:solidFill>
            <a:srgbClr val="CC3300"/>
          </a:solidFill>
        </p:spPr>
        <p:txBody>
          <a:bodyPr wrap="square" lIns="0" tIns="0" rIns="0" bIns="0" rtlCol="0"/>
          <a:lstStyle/>
          <a:p>
            <a:endParaRPr sz="100"/>
          </a:p>
        </p:txBody>
      </p:sp>
      <p:sp>
        <p:nvSpPr>
          <p:cNvPr id="21" name="object 21"/>
          <p:cNvSpPr/>
          <p:nvPr/>
        </p:nvSpPr>
        <p:spPr>
          <a:xfrm>
            <a:off x="4069840" y="3003837"/>
            <a:ext cx="923088" cy="321995"/>
          </a:xfrm>
          <a:custGeom>
            <a:avLst/>
            <a:gdLst/>
            <a:ahLst/>
            <a:cxnLst/>
            <a:rect l="l" t="t" r="r" b="b"/>
            <a:pathLst>
              <a:path w="1079500" h="376554">
                <a:moveTo>
                  <a:pt x="0" y="0"/>
                </a:moveTo>
                <a:lnTo>
                  <a:pt x="1078992" y="0"/>
                </a:lnTo>
                <a:lnTo>
                  <a:pt x="1078992" y="376428"/>
                </a:lnTo>
                <a:lnTo>
                  <a:pt x="0" y="376428"/>
                </a:lnTo>
                <a:lnTo>
                  <a:pt x="0" y="0"/>
                </a:lnTo>
                <a:close/>
              </a:path>
            </a:pathLst>
          </a:custGeom>
          <a:solidFill>
            <a:srgbClr val="FF0000">
              <a:alpha val="17968"/>
            </a:srgbClr>
          </a:solidFill>
        </p:spPr>
        <p:txBody>
          <a:bodyPr wrap="square" lIns="0" tIns="0" rIns="0" bIns="0" rtlCol="0"/>
          <a:lstStyle/>
          <a:p>
            <a:endParaRPr sz="100"/>
          </a:p>
        </p:txBody>
      </p:sp>
      <p:sp>
        <p:nvSpPr>
          <p:cNvPr id="22" name="object 22"/>
          <p:cNvSpPr/>
          <p:nvPr/>
        </p:nvSpPr>
        <p:spPr>
          <a:xfrm>
            <a:off x="4065930" y="2999927"/>
            <a:ext cx="931776" cy="330140"/>
          </a:xfrm>
          <a:custGeom>
            <a:avLst/>
            <a:gdLst/>
            <a:ahLst/>
            <a:cxnLst/>
            <a:rect l="l" t="t" r="r" b="b"/>
            <a:pathLst>
              <a:path w="1089660" h="386079">
                <a:moveTo>
                  <a:pt x="1089660" y="385572"/>
                </a:moveTo>
                <a:lnTo>
                  <a:pt x="0" y="385572"/>
                </a:lnTo>
                <a:lnTo>
                  <a:pt x="0" y="0"/>
                </a:lnTo>
                <a:lnTo>
                  <a:pt x="1089660" y="0"/>
                </a:lnTo>
                <a:lnTo>
                  <a:pt x="1089660" y="4572"/>
                </a:lnTo>
                <a:lnTo>
                  <a:pt x="9144" y="4572"/>
                </a:lnTo>
                <a:lnTo>
                  <a:pt x="4572" y="10668"/>
                </a:lnTo>
                <a:lnTo>
                  <a:pt x="9144" y="10668"/>
                </a:lnTo>
                <a:lnTo>
                  <a:pt x="9144" y="376428"/>
                </a:lnTo>
                <a:lnTo>
                  <a:pt x="4572" y="376428"/>
                </a:lnTo>
                <a:lnTo>
                  <a:pt x="9144" y="381000"/>
                </a:lnTo>
                <a:lnTo>
                  <a:pt x="1089660" y="381000"/>
                </a:lnTo>
                <a:lnTo>
                  <a:pt x="1089660" y="385572"/>
                </a:lnTo>
                <a:close/>
              </a:path>
              <a:path w="1089660" h="386079">
                <a:moveTo>
                  <a:pt x="9144" y="10668"/>
                </a:moveTo>
                <a:lnTo>
                  <a:pt x="4572" y="10668"/>
                </a:lnTo>
                <a:lnTo>
                  <a:pt x="9144" y="4572"/>
                </a:lnTo>
                <a:lnTo>
                  <a:pt x="9144" y="10668"/>
                </a:lnTo>
                <a:close/>
              </a:path>
              <a:path w="1089660" h="386079">
                <a:moveTo>
                  <a:pt x="1078992" y="10668"/>
                </a:moveTo>
                <a:lnTo>
                  <a:pt x="9144" y="10668"/>
                </a:lnTo>
                <a:lnTo>
                  <a:pt x="9144" y="4572"/>
                </a:lnTo>
                <a:lnTo>
                  <a:pt x="1078992" y="4572"/>
                </a:lnTo>
                <a:lnTo>
                  <a:pt x="1078992" y="10668"/>
                </a:lnTo>
                <a:close/>
              </a:path>
              <a:path w="1089660" h="386079">
                <a:moveTo>
                  <a:pt x="1078992" y="381000"/>
                </a:moveTo>
                <a:lnTo>
                  <a:pt x="1078992" y="4572"/>
                </a:lnTo>
                <a:lnTo>
                  <a:pt x="1083564" y="10668"/>
                </a:lnTo>
                <a:lnTo>
                  <a:pt x="1089660" y="10668"/>
                </a:lnTo>
                <a:lnTo>
                  <a:pt x="1089660" y="376428"/>
                </a:lnTo>
                <a:lnTo>
                  <a:pt x="1083564" y="376428"/>
                </a:lnTo>
                <a:lnTo>
                  <a:pt x="1078992" y="381000"/>
                </a:lnTo>
                <a:close/>
              </a:path>
              <a:path w="1089660" h="386079">
                <a:moveTo>
                  <a:pt x="1089660" y="10668"/>
                </a:moveTo>
                <a:lnTo>
                  <a:pt x="1083564" y="10668"/>
                </a:lnTo>
                <a:lnTo>
                  <a:pt x="1078992" y="4572"/>
                </a:lnTo>
                <a:lnTo>
                  <a:pt x="1089660" y="4572"/>
                </a:lnTo>
                <a:lnTo>
                  <a:pt x="1089660" y="10668"/>
                </a:lnTo>
                <a:close/>
              </a:path>
              <a:path w="1089660" h="386079">
                <a:moveTo>
                  <a:pt x="9144" y="381000"/>
                </a:moveTo>
                <a:lnTo>
                  <a:pt x="4572" y="376428"/>
                </a:lnTo>
                <a:lnTo>
                  <a:pt x="9144" y="376428"/>
                </a:lnTo>
                <a:lnTo>
                  <a:pt x="9144" y="381000"/>
                </a:lnTo>
                <a:close/>
              </a:path>
              <a:path w="1089660" h="386079">
                <a:moveTo>
                  <a:pt x="1078992" y="381000"/>
                </a:moveTo>
                <a:lnTo>
                  <a:pt x="9144" y="381000"/>
                </a:lnTo>
                <a:lnTo>
                  <a:pt x="9144" y="376428"/>
                </a:lnTo>
                <a:lnTo>
                  <a:pt x="1078992" y="376428"/>
                </a:lnTo>
                <a:lnTo>
                  <a:pt x="1078992" y="381000"/>
                </a:lnTo>
                <a:close/>
              </a:path>
              <a:path w="1089660" h="386079">
                <a:moveTo>
                  <a:pt x="1089660" y="381000"/>
                </a:moveTo>
                <a:lnTo>
                  <a:pt x="1078992" y="381000"/>
                </a:lnTo>
                <a:lnTo>
                  <a:pt x="1083564" y="376428"/>
                </a:lnTo>
                <a:lnTo>
                  <a:pt x="1089660" y="376428"/>
                </a:lnTo>
                <a:lnTo>
                  <a:pt x="1089660" y="381000"/>
                </a:lnTo>
                <a:close/>
              </a:path>
            </a:pathLst>
          </a:custGeom>
          <a:solidFill>
            <a:srgbClr val="000000"/>
          </a:solidFill>
        </p:spPr>
        <p:txBody>
          <a:bodyPr wrap="square" lIns="0" tIns="0" rIns="0" bIns="0" rtlCol="0"/>
          <a:lstStyle/>
          <a:p>
            <a:endParaRPr sz="100"/>
          </a:p>
        </p:txBody>
      </p:sp>
      <p:sp>
        <p:nvSpPr>
          <p:cNvPr id="23" name="object 23"/>
          <p:cNvSpPr txBox="1"/>
          <p:nvPr/>
        </p:nvSpPr>
        <p:spPr>
          <a:xfrm>
            <a:off x="4254413" y="3024282"/>
            <a:ext cx="506613" cy="247015"/>
          </a:xfrm>
          <a:prstGeom prst="rect">
            <a:avLst/>
          </a:prstGeom>
        </p:spPr>
        <p:txBody>
          <a:bodyPr vert="horz" wrap="square" lIns="0" tIns="10859" rIns="0" bIns="0" rtlCol="0">
            <a:spAutoFit/>
          </a:bodyPr>
          <a:lstStyle/>
          <a:p>
            <a:pPr marL="12700">
              <a:lnSpc>
                <a:spcPct val="100000"/>
              </a:lnSpc>
              <a:spcBef>
                <a:spcPts val="100"/>
              </a:spcBef>
            </a:pPr>
            <a:r>
              <a:rPr sz="1540" b="1" dirty="0">
                <a:solidFill>
                  <a:srgbClr val="008000"/>
                </a:solidFill>
                <a:latin typeface="微软雅黑" panose="020B0503020204020204" charset="-122"/>
                <a:cs typeface="微软雅黑" panose="020B0503020204020204" charset="-122"/>
              </a:rPr>
              <a:t>M</a:t>
            </a:r>
            <a:r>
              <a:rPr sz="1540" b="1" spc="-5" dirty="0">
                <a:solidFill>
                  <a:srgbClr val="008000"/>
                </a:solidFill>
                <a:latin typeface="微软雅黑" panose="020B0503020204020204" charset="-122"/>
                <a:cs typeface="微软雅黑" panose="020B0503020204020204" charset="-122"/>
              </a:rPr>
              <a:t>A</a:t>
            </a:r>
            <a:r>
              <a:rPr sz="1540" b="1" dirty="0">
                <a:solidFill>
                  <a:srgbClr val="008000"/>
                </a:solidFill>
                <a:latin typeface="微软雅黑" panose="020B0503020204020204" charset="-122"/>
                <a:cs typeface="微软雅黑" panose="020B0503020204020204" charset="-122"/>
              </a:rPr>
              <a:t>R</a:t>
            </a:r>
            <a:endParaRPr sz="1540">
              <a:latin typeface="微软雅黑" panose="020B0503020204020204" charset="-122"/>
              <a:cs typeface="微软雅黑" panose="020B0503020204020204" charset="-122"/>
            </a:endParaRPr>
          </a:p>
        </p:txBody>
      </p:sp>
      <p:sp>
        <p:nvSpPr>
          <p:cNvPr id="24" name="object 24"/>
          <p:cNvSpPr/>
          <p:nvPr/>
        </p:nvSpPr>
        <p:spPr>
          <a:xfrm>
            <a:off x="4108936" y="5582835"/>
            <a:ext cx="924174" cy="320909"/>
          </a:xfrm>
          <a:custGeom>
            <a:avLst/>
            <a:gdLst/>
            <a:ahLst/>
            <a:cxnLst/>
            <a:rect l="l" t="t" r="r" b="b"/>
            <a:pathLst>
              <a:path w="1080770" h="375284">
                <a:moveTo>
                  <a:pt x="0" y="0"/>
                </a:moveTo>
                <a:lnTo>
                  <a:pt x="1080515" y="0"/>
                </a:lnTo>
                <a:lnTo>
                  <a:pt x="1080515" y="374903"/>
                </a:lnTo>
                <a:lnTo>
                  <a:pt x="0" y="374903"/>
                </a:lnTo>
                <a:lnTo>
                  <a:pt x="0" y="0"/>
                </a:lnTo>
                <a:close/>
              </a:path>
            </a:pathLst>
          </a:custGeom>
          <a:solidFill>
            <a:srgbClr val="FF0000">
              <a:alpha val="17968"/>
            </a:srgbClr>
          </a:solidFill>
        </p:spPr>
        <p:txBody>
          <a:bodyPr wrap="square" lIns="0" tIns="0" rIns="0" bIns="0" rtlCol="0"/>
          <a:lstStyle/>
          <a:p>
            <a:endParaRPr sz="100"/>
          </a:p>
        </p:txBody>
      </p:sp>
      <p:sp>
        <p:nvSpPr>
          <p:cNvPr id="25" name="object 25"/>
          <p:cNvSpPr/>
          <p:nvPr/>
        </p:nvSpPr>
        <p:spPr>
          <a:xfrm>
            <a:off x="4105026" y="5577623"/>
            <a:ext cx="931776" cy="331225"/>
          </a:xfrm>
          <a:custGeom>
            <a:avLst/>
            <a:gdLst/>
            <a:ahLst/>
            <a:cxnLst/>
            <a:rect l="l" t="t" r="r" b="b"/>
            <a:pathLst>
              <a:path w="1089660" h="387350">
                <a:moveTo>
                  <a:pt x="1089660" y="387096"/>
                </a:moveTo>
                <a:lnTo>
                  <a:pt x="0" y="387096"/>
                </a:lnTo>
                <a:lnTo>
                  <a:pt x="0" y="0"/>
                </a:lnTo>
                <a:lnTo>
                  <a:pt x="1089660" y="0"/>
                </a:lnTo>
                <a:lnTo>
                  <a:pt x="1089660" y="6096"/>
                </a:lnTo>
                <a:lnTo>
                  <a:pt x="9144" y="6096"/>
                </a:lnTo>
                <a:lnTo>
                  <a:pt x="4572" y="10668"/>
                </a:lnTo>
                <a:lnTo>
                  <a:pt x="9144" y="10668"/>
                </a:lnTo>
                <a:lnTo>
                  <a:pt x="9144" y="376428"/>
                </a:lnTo>
                <a:lnTo>
                  <a:pt x="4572" y="376428"/>
                </a:lnTo>
                <a:lnTo>
                  <a:pt x="9144" y="381000"/>
                </a:lnTo>
                <a:lnTo>
                  <a:pt x="1089660" y="381000"/>
                </a:lnTo>
                <a:lnTo>
                  <a:pt x="1089660" y="387096"/>
                </a:lnTo>
                <a:close/>
              </a:path>
              <a:path w="1089660" h="387350">
                <a:moveTo>
                  <a:pt x="9144" y="10668"/>
                </a:moveTo>
                <a:lnTo>
                  <a:pt x="4572" y="10668"/>
                </a:lnTo>
                <a:lnTo>
                  <a:pt x="9144" y="6096"/>
                </a:lnTo>
                <a:lnTo>
                  <a:pt x="9144" y="10668"/>
                </a:lnTo>
                <a:close/>
              </a:path>
              <a:path w="1089660" h="387350">
                <a:moveTo>
                  <a:pt x="1080516" y="10668"/>
                </a:moveTo>
                <a:lnTo>
                  <a:pt x="9144" y="10668"/>
                </a:lnTo>
                <a:lnTo>
                  <a:pt x="9144" y="6096"/>
                </a:lnTo>
                <a:lnTo>
                  <a:pt x="1080516" y="6096"/>
                </a:lnTo>
                <a:lnTo>
                  <a:pt x="1080516" y="10668"/>
                </a:lnTo>
                <a:close/>
              </a:path>
              <a:path w="1089660" h="387350">
                <a:moveTo>
                  <a:pt x="1080516" y="381000"/>
                </a:moveTo>
                <a:lnTo>
                  <a:pt x="1080516" y="6096"/>
                </a:lnTo>
                <a:lnTo>
                  <a:pt x="1085088" y="10668"/>
                </a:lnTo>
                <a:lnTo>
                  <a:pt x="1089660" y="10668"/>
                </a:lnTo>
                <a:lnTo>
                  <a:pt x="1089660" y="376428"/>
                </a:lnTo>
                <a:lnTo>
                  <a:pt x="1085088" y="376428"/>
                </a:lnTo>
                <a:lnTo>
                  <a:pt x="1080516" y="381000"/>
                </a:lnTo>
                <a:close/>
              </a:path>
              <a:path w="1089660" h="387350">
                <a:moveTo>
                  <a:pt x="1089660" y="10668"/>
                </a:moveTo>
                <a:lnTo>
                  <a:pt x="1085088" y="10668"/>
                </a:lnTo>
                <a:lnTo>
                  <a:pt x="1080516" y="6096"/>
                </a:lnTo>
                <a:lnTo>
                  <a:pt x="1089660" y="6096"/>
                </a:lnTo>
                <a:lnTo>
                  <a:pt x="1089660" y="10668"/>
                </a:lnTo>
                <a:close/>
              </a:path>
              <a:path w="1089660" h="387350">
                <a:moveTo>
                  <a:pt x="9144" y="381000"/>
                </a:moveTo>
                <a:lnTo>
                  <a:pt x="4572" y="376428"/>
                </a:lnTo>
                <a:lnTo>
                  <a:pt x="9144" y="376428"/>
                </a:lnTo>
                <a:lnTo>
                  <a:pt x="9144" y="381000"/>
                </a:lnTo>
                <a:close/>
              </a:path>
              <a:path w="1089660" h="387350">
                <a:moveTo>
                  <a:pt x="1080516" y="381000"/>
                </a:moveTo>
                <a:lnTo>
                  <a:pt x="9144" y="381000"/>
                </a:lnTo>
                <a:lnTo>
                  <a:pt x="9144" y="376428"/>
                </a:lnTo>
                <a:lnTo>
                  <a:pt x="1080516" y="376428"/>
                </a:lnTo>
                <a:lnTo>
                  <a:pt x="1080516" y="381000"/>
                </a:lnTo>
                <a:close/>
              </a:path>
              <a:path w="1089660" h="387350">
                <a:moveTo>
                  <a:pt x="1089660" y="381000"/>
                </a:moveTo>
                <a:lnTo>
                  <a:pt x="1080516" y="381000"/>
                </a:lnTo>
                <a:lnTo>
                  <a:pt x="1085088" y="376428"/>
                </a:lnTo>
                <a:lnTo>
                  <a:pt x="1089660" y="376428"/>
                </a:lnTo>
                <a:lnTo>
                  <a:pt x="1089660" y="381000"/>
                </a:lnTo>
                <a:close/>
              </a:path>
            </a:pathLst>
          </a:custGeom>
          <a:solidFill>
            <a:srgbClr val="000000"/>
          </a:solidFill>
        </p:spPr>
        <p:txBody>
          <a:bodyPr wrap="square" lIns="0" tIns="0" rIns="0" bIns="0" rtlCol="0"/>
          <a:lstStyle/>
          <a:p>
            <a:endParaRPr sz="100"/>
          </a:p>
        </p:txBody>
      </p:sp>
      <p:sp>
        <p:nvSpPr>
          <p:cNvPr id="26" name="object 26"/>
          <p:cNvSpPr txBox="1"/>
          <p:nvPr/>
        </p:nvSpPr>
        <p:spPr>
          <a:xfrm>
            <a:off x="4293545" y="5601944"/>
            <a:ext cx="514214" cy="247015"/>
          </a:xfrm>
          <a:prstGeom prst="rect">
            <a:avLst/>
          </a:prstGeom>
        </p:spPr>
        <p:txBody>
          <a:bodyPr vert="horz" wrap="square" lIns="0" tIns="10859" rIns="0" bIns="0" rtlCol="0">
            <a:spAutoFit/>
          </a:bodyPr>
          <a:lstStyle/>
          <a:p>
            <a:pPr marL="12700">
              <a:lnSpc>
                <a:spcPct val="100000"/>
              </a:lnSpc>
              <a:spcBef>
                <a:spcPts val="100"/>
              </a:spcBef>
            </a:pPr>
            <a:r>
              <a:rPr sz="1540" b="1" dirty="0">
                <a:solidFill>
                  <a:srgbClr val="333399"/>
                </a:solidFill>
                <a:latin typeface="微软雅黑" panose="020B0503020204020204" charset="-122"/>
                <a:cs typeface="微软雅黑" panose="020B0503020204020204" charset="-122"/>
              </a:rPr>
              <a:t>M</a:t>
            </a:r>
            <a:r>
              <a:rPr sz="1540" b="1" spc="-5" dirty="0">
                <a:solidFill>
                  <a:srgbClr val="333399"/>
                </a:solidFill>
                <a:latin typeface="微软雅黑" panose="020B0503020204020204" charset="-122"/>
                <a:cs typeface="微软雅黑" panose="020B0503020204020204" charset="-122"/>
              </a:rPr>
              <a:t>D</a:t>
            </a:r>
            <a:r>
              <a:rPr sz="1540" b="1" dirty="0">
                <a:solidFill>
                  <a:srgbClr val="333399"/>
                </a:solidFill>
                <a:latin typeface="微软雅黑" panose="020B0503020204020204" charset="-122"/>
                <a:cs typeface="微软雅黑" panose="020B0503020204020204" charset="-122"/>
              </a:rPr>
              <a:t>R</a:t>
            </a:r>
            <a:endParaRPr sz="1540">
              <a:latin typeface="微软雅黑" panose="020B0503020204020204" charset="-122"/>
              <a:cs typeface="微软雅黑" panose="020B0503020204020204" charset="-122"/>
            </a:endParaRPr>
          </a:p>
        </p:txBody>
      </p:sp>
      <p:sp>
        <p:nvSpPr>
          <p:cNvPr id="27" name="object 27"/>
          <p:cNvSpPr/>
          <p:nvPr/>
        </p:nvSpPr>
        <p:spPr>
          <a:xfrm>
            <a:off x="2492988" y="3109395"/>
            <a:ext cx="461544" cy="97739"/>
          </a:xfrm>
          <a:custGeom>
            <a:avLst/>
            <a:gdLst/>
            <a:ahLst/>
            <a:cxnLst/>
            <a:rect l="l" t="t" r="r" b="b"/>
            <a:pathLst>
              <a:path w="539750" h="114300">
                <a:moveTo>
                  <a:pt x="152400" y="76200"/>
                </a:moveTo>
                <a:lnTo>
                  <a:pt x="0" y="76200"/>
                </a:lnTo>
                <a:lnTo>
                  <a:pt x="0" y="38100"/>
                </a:lnTo>
                <a:lnTo>
                  <a:pt x="152400" y="38100"/>
                </a:lnTo>
                <a:lnTo>
                  <a:pt x="152400" y="76200"/>
                </a:lnTo>
                <a:close/>
              </a:path>
              <a:path w="539750" h="114300">
                <a:moveTo>
                  <a:pt x="419100" y="76200"/>
                </a:moveTo>
                <a:lnTo>
                  <a:pt x="266700" y="76200"/>
                </a:lnTo>
                <a:lnTo>
                  <a:pt x="266700" y="38100"/>
                </a:lnTo>
                <a:lnTo>
                  <a:pt x="419100" y="38100"/>
                </a:lnTo>
                <a:lnTo>
                  <a:pt x="419100" y="76200"/>
                </a:lnTo>
                <a:close/>
              </a:path>
              <a:path w="539750" h="114300">
                <a:moveTo>
                  <a:pt x="425196" y="114300"/>
                </a:moveTo>
                <a:lnTo>
                  <a:pt x="425196" y="0"/>
                </a:lnTo>
                <a:lnTo>
                  <a:pt x="539496" y="56388"/>
                </a:lnTo>
                <a:lnTo>
                  <a:pt x="425196" y="114300"/>
                </a:lnTo>
                <a:close/>
              </a:path>
            </a:pathLst>
          </a:custGeom>
          <a:solidFill>
            <a:srgbClr val="FF3300"/>
          </a:solidFill>
        </p:spPr>
        <p:txBody>
          <a:bodyPr wrap="square" lIns="0" tIns="0" rIns="0" bIns="0" rtlCol="0"/>
          <a:lstStyle/>
          <a:p>
            <a:endParaRPr sz="100"/>
          </a:p>
        </p:txBody>
      </p:sp>
      <p:sp>
        <p:nvSpPr>
          <p:cNvPr id="28" name="object 28"/>
          <p:cNvSpPr/>
          <p:nvPr/>
        </p:nvSpPr>
        <p:spPr>
          <a:xfrm>
            <a:off x="3839176" y="3109395"/>
            <a:ext cx="232401" cy="97739"/>
          </a:xfrm>
          <a:custGeom>
            <a:avLst/>
            <a:gdLst/>
            <a:ahLst/>
            <a:cxnLst/>
            <a:rect l="l" t="t" r="r" b="b"/>
            <a:pathLst>
              <a:path w="271779" h="114300">
                <a:moveTo>
                  <a:pt x="156972" y="114300"/>
                </a:moveTo>
                <a:lnTo>
                  <a:pt x="156972" y="0"/>
                </a:lnTo>
                <a:lnTo>
                  <a:pt x="234201" y="38100"/>
                </a:lnTo>
                <a:lnTo>
                  <a:pt x="176783" y="38100"/>
                </a:lnTo>
                <a:lnTo>
                  <a:pt x="176783" y="76200"/>
                </a:lnTo>
                <a:lnTo>
                  <a:pt x="232169" y="76200"/>
                </a:lnTo>
                <a:lnTo>
                  <a:pt x="156972" y="114300"/>
                </a:lnTo>
                <a:close/>
              </a:path>
              <a:path w="271779" h="114300">
                <a:moveTo>
                  <a:pt x="156972" y="76200"/>
                </a:moveTo>
                <a:lnTo>
                  <a:pt x="0" y="76200"/>
                </a:lnTo>
                <a:lnTo>
                  <a:pt x="0" y="38100"/>
                </a:lnTo>
                <a:lnTo>
                  <a:pt x="156972" y="38100"/>
                </a:lnTo>
                <a:lnTo>
                  <a:pt x="156972" y="76200"/>
                </a:lnTo>
                <a:close/>
              </a:path>
              <a:path w="271779" h="114300">
                <a:moveTo>
                  <a:pt x="232169" y="76200"/>
                </a:moveTo>
                <a:lnTo>
                  <a:pt x="176783" y="76200"/>
                </a:lnTo>
                <a:lnTo>
                  <a:pt x="176783" y="38100"/>
                </a:lnTo>
                <a:lnTo>
                  <a:pt x="234201" y="38100"/>
                </a:lnTo>
                <a:lnTo>
                  <a:pt x="271272" y="56388"/>
                </a:lnTo>
                <a:lnTo>
                  <a:pt x="232169" y="76200"/>
                </a:lnTo>
                <a:close/>
              </a:path>
            </a:pathLst>
          </a:custGeom>
          <a:solidFill>
            <a:srgbClr val="007534"/>
          </a:solidFill>
        </p:spPr>
        <p:txBody>
          <a:bodyPr wrap="square" lIns="0" tIns="0" rIns="0" bIns="0" rtlCol="0"/>
          <a:lstStyle/>
          <a:p>
            <a:endParaRPr sz="100"/>
          </a:p>
        </p:txBody>
      </p:sp>
      <p:sp>
        <p:nvSpPr>
          <p:cNvPr id="29" name="object 29"/>
          <p:cNvSpPr/>
          <p:nvPr/>
        </p:nvSpPr>
        <p:spPr>
          <a:xfrm>
            <a:off x="4368268" y="5159300"/>
            <a:ext cx="97739" cy="423535"/>
          </a:xfrm>
          <a:custGeom>
            <a:avLst/>
            <a:gdLst/>
            <a:ahLst/>
            <a:cxnLst/>
            <a:rect l="l" t="t" r="r" b="b"/>
            <a:pathLst>
              <a:path w="114300" h="495300">
                <a:moveTo>
                  <a:pt x="38100" y="114300"/>
                </a:moveTo>
                <a:lnTo>
                  <a:pt x="0" y="114300"/>
                </a:lnTo>
                <a:lnTo>
                  <a:pt x="57912" y="0"/>
                </a:lnTo>
                <a:lnTo>
                  <a:pt x="104526" y="94488"/>
                </a:lnTo>
                <a:lnTo>
                  <a:pt x="38100" y="94488"/>
                </a:lnTo>
                <a:lnTo>
                  <a:pt x="38100" y="114300"/>
                </a:lnTo>
                <a:close/>
              </a:path>
              <a:path w="114300" h="495300">
                <a:moveTo>
                  <a:pt x="76200" y="399288"/>
                </a:moveTo>
                <a:lnTo>
                  <a:pt x="38100" y="399288"/>
                </a:lnTo>
                <a:lnTo>
                  <a:pt x="38100" y="94488"/>
                </a:lnTo>
                <a:lnTo>
                  <a:pt x="76200" y="94488"/>
                </a:lnTo>
                <a:lnTo>
                  <a:pt x="76200" y="399288"/>
                </a:lnTo>
                <a:close/>
              </a:path>
              <a:path w="114300" h="495300">
                <a:moveTo>
                  <a:pt x="114300" y="114300"/>
                </a:moveTo>
                <a:lnTo>
                  <a:pt x="76200" y="114300"/>
                </a:lnTo>
                <a:lnTo>
                  <a:pt x="76200" y="94488"/>
                </a:lnTo>
                <a:lnTo>
                  <a:pt x="104526" y="94488"/>
                </a:lnTo>
                <a:lnTo>
                  <a:pt x="114300" y="114300"/>
                </a:lnTo>
                <a:close/>
              </a:path>
              <a:path w="114300" h="495300">
                <a:moveTo>
                  <a:pt x="57912" y="495300"/>
                </a:moveTo>
                <a:lnTo>
                  <a:pt x="0" y="381000"/>
                </a:lnTo>
                <a:lnTo>
                  <a:pt x="38100" y="381000"/>
                </a:lnTo>
                <a:lnTo>
                  <a:pt x="38100" y="399288"/>
                </a:lnTo>
                <a:lnTo>
                  <a:pt x="105277" y="399288"/>
                </a:lnTo>
                <a:lnTo>
                  <a:pt x="57912" y="495300"/>
                </a:lnTo>
                <a:close/>
              </a:path>
              <a:path w="114300" h="495300">
                <a:moveTo>
                  <a:pt x="105277" y="399288"/>
                </a:moveTo>
                <a:lnTo>
                  <a:pt x="76200" y="399288"/>
                </a:lnTo>
                <a:lnTo>
                  <a:pt x="76200" y="381000"/>
                </a:lnTo>
                <a:lnTo>
                  <a:pt x="114300" y="381000"/>
                </a:lnTo>
                <a:lnTo>
                  <a:pt x="105277" y="399288"/>
                </a:lnTo>
                <a:close/>
              </a:path>
            </a:pathLst>
          </a:custGeom>
          <a:solidFill>
            <a:srgbClr val="3333CC"/>
          </a:solidFill>
        </p:spPr>
        <p:txBody>
          <a:bodyPr wrap="square" lIns="0" tIns="0" rIns="0" bIns="0" rtlCol="0"/>
          <a:lstStyle/>
          <a:p>
            <a:endParaRPr sz="100"/>
          </a:p>
        </p:txBody>
      </p:sp>
      <p:sp>
        <p:nvSpPr>
          <p:cNvPr id="30" name="object 30"/>
          <p:cNvSpPr/>
          <p:nvPr/>
        </p:nvSpPr>
        <p:spPr>
          <a:xfrm>
            <a:off x="3681492" y="3658033"/>
            <a:ext cx="0" cy="556568"/>
          </a:xfrm>
          <a:custGeom>
            <a:avLst/>
            <a:gdLst/>
            <a:ahLst/>
            <a:cxnLst/>
            <a:rect l="l" t="t" r="r" b="b"/>
            <a:pathLst>
              <a:path h="650875">
                <a:moveTo>
                  <a:pt x="0" y="0"/>
                </a:moveTo>
                <a:lnTo>
                  <a:pt x="0" y="650748"/>
                </a:lnTo>
              </a:path>
            </a:pathLst>
          </a:custGeom>
          <a:ln w="36576">
            <a:solidFill>
              <a:srgbClr val="000000"/>
            </a:solidFill>
          </a:ln>
        </p:spPr>
        <p:txBody>
          <a:bodyPr wrap="square" lIns="0" tIns="0" rIns="0" bIns="0" rtlCol="0"/>
          <a:lstStyle/>
          <a:p>
            <a:endParaRPr sz="100"/>
          </a:p>
        </p:txBody>
      </p:sp>
      <p:sp>
        <p:nvSpPr>
          <p:cNvPr id="31" name="object 31"/>
          <p:cNvSpPr/>
          <p:nvPr/>
        </p:nvSpPr>
        <p:spPr>
          <a:xfrm>
            <a:off x="3031203" y="3648912"/>
            <a:ext cx="628243" cy="267153"/>
          </a:xfrm>
          <a:custGeom>
            <a:avLst/>
            <a:gdLst/>
            <a:ahLst/>
            <a:cxnLst/>
            <a:rect l="l" t="t" r="r" b="b"/>
            <a:pathLst>
              <a:path w="734695" h="312420">
                <a:moveTo>
                  <a:pt x="10667" y="312419"/>
                </a:moveTo>
                <a:lnTo>
                  <a:pt x="0" y="288035"/>
                </a:lnTo>
                <a:lnTo>
                  <a:pt x="725424" y="0"/>
                </a:lnTo>
                <a:lnTo>
                  <a:pt x="734567" y="22859"/>
                </a:lnTo>
                <a:lnTo>
                  <a:pt x="10667" y="312419"/>
                </a:lnTo>
                <a:close/>
              </a:path>
            </a:pathLst>
          </a:custGeom>
          <a:solidFill>
            <a:srgbClr val="000000"/>
          </a:solidFill>
        </p:spPr>
        <p:txBody>
          <a:bodyPr wrap="square" lIns="0" tIns="0" rIns="0" bIns="0" rtlCol="0"/>
          <a:lstStyle/>
          <a:p>
            <a:endParaRPr sz="100"/>
          </a:p>
        </p:txBody>
      </p:sp>
      <p:sp>
        <p:nvSpPr>
          <p:cNvPr id="32" name="object 32"/>
          <p:cNvSpPr/>
          <p:nvPr/>
        </p:nvSpPr>
        <p:spPr>
          <a:xfrm>
            <a:off x="3449525" y="4201461"/>
            <a:ext cx="230772" cy="108599"/>
          </a:xfrm>
          <a:custGeom>
            <a:avLst/>
            <a:gdLst/>
            <a:ahLst/>
            <a:cxnLst/>
            <a:rect l="l" t="t" r="r" b="b"/>
            <a:pathLst>
              <a:path w="269875" h="127000">
                <a:moveTo>
                  <a:pt x="9144" y="126491"/>
                </a:moveTo>
                <a:lnTo>
                  <a:pt x="0" y="103632"/>
                </a:lnTo>
                <a:lnTo>
                  <a:pt x="260604" y="0"/>
                </a:lnTo>
                <a:lnTo>
                  <a:pt x="269748" y="22859"/>
                </a:lnTo>
                <a:lnTo>
                  <a:pt x="9144" y="126491"/>
                </a:lnTo>
                <a:close/>
              </a:path>
            </a:pathLst>
          </a:custGeom>
          <a:solidFill>
            <a:srgbClr val="000000"/>
          </a:solidFill>
        </p:spPr>
        <p:txBody>
          <a:bodyPr wrap="square" lIns="0" tIns="0" rIns="0" bIns="0" rtlCol="0"/>
          <a:lstStyle/>
          <a:p>
            <a:endParaRPr sz="100"/>
          </a:p>
        </p:txBody>
      </p:sp>
      <p:sp>
        <p:nvSpPr>
          <p:cNvPr id="33" name="object 33"/>
          <p:cNvSpPr/>
          <p:nvPr/>
        </p:nvSpPr>
        <p:spPr>
          <a:xfrm>
            <a:off x="3037068" y="3910852"/>
            <a:ext cx="0" cy="367606"/>
          </a:xfrm>
          <a:custGeom>
            <a:avLst/>
            <a:gdLst/>
            <a:ahLst/>
            <a:cxnLst/>
            <a:rect l="l" t="t" r="r" b="b"/>
            <a:pathLst>
              <a:path h="429895">
                <a:moveTo>
                  <a:pt x="0" y="0"/>
                </a:moveTo>
                <a:lnTo>
                  <a:pt x="0" y="429767"/>
                </a:lnTo>
              </a:path>
            </a:pathLst>
          </a:custGeom>
          <a:ln w="38100">
            <a:solidFill>
              <a:srgbClr val="000000"/>
            </a:solidFill>
          </a:ln>
        </p:spPr>
        <p:txBody>
          <a:bodyPr wrap="square" lIns="0" tIns="0" rIns="0" bIns="0" rtlCol="0"/>
          <a:lstStyle/>
          <a:p>
            <a:endParaRPr sz="100"/>
          </a:p>
        </p:txBody>
      </p:sp>
      <p:sp>
        <p:nvSpPr>
          <p:cNvPr id="34" name="object 34"/>
          <p:cNvSpPr/>
          <p:nvPr/>
        </p:nvSpPr>
        <p:spPr>
          <a:xfrm>
            <a:off x="3641745" y="4402151"/>
            <a:ext cx="0" cy="526703"/>
          </a:xfrm>
          <a:custGeom>
            <a:avLst/>
            <a:gdLst/>
            <a:ahLst/>
            <a:cxnLst/>
            <a:rect l="l" t="t" r="r" b="b"/>
            <a:pathLst>
              <a:path h="615950">
                <a:moveTo>
                  <a:pt x="0" y="0"/>
                </a:moveTo>
                <a:lnTo>
                  <a:pt x="0" y="615696"/>
                </a:lnTo>
              </a:path>
            </a:pathLst>
          </a:custGeom>
          <a:ln w="25908">
            <a:solidFill>
              <a:srgbClr val="000000"/>
            </a:solidFill>
          </a:ln>
        </p:spPr>
        <p:txBody>
          <a:bodyPr wrap="square" lIns="0" tIns="0" rIns="0" bIns="0" rtlCol="0"/>
          <a:lstStyle/>
          <a:p>
            <a:endParaRPr sz="100"/>
          </a:p>
        </p:txBody>
      </p:sp>
      <p:sp>
        <p:nvSpPr>
          <p:cNvPr id="35" name="object 35"/>
          <p:cNvSpPr/>
          <p:nvPr/>
        </p:nvSpPr>
        <p:spPr>
          <a:xfrm>
            <a:off x="3031203" y="4627601"/>
            <a:ext cx="599464" cy="301361"/>
          </a:xfrm>
          <a:custGeom>
            <a:avLst/>
            <a:gdLst/>
            <a:ahLst/>
            <a:cxnLst/>
            <a:rect l="l" t="t" r="r" b="b"/>
            <a:pathLst>
              <a:path w="701039" h="352425">
                <a:moveTo>
                  <a:pt x="690372" y="352044"/>
                </a:moveTo>
                <a:lnTo>
                  <a:pt x="0" y="24383"/>
                </a:lnTo>
                <a:lnTo>
                  <a:pt x="10667" y="0"/>
                </a:lnTo>
                <a:lnTo>
                  <a:pt x="701040" y="329183"/>
                </a:lnTo>
                <a:lnTo>
                  <a:pt x="690372" y="352044"/>
                </a:lnTo>
                <a:close/>
              </a:path>
            </a:pathLst>
          </a:custGeom>
          <a:solidFill>
            <a:srgbClr val="000000"/>
          </a:solidFill>
        </p:spPr>
        <p:txBody>
          <a:bodyPr wrap="square" lIns="0" tIns="0" rIns="0" bIns="0" rtlCol="0"/>
          <a:lstStyle/>
          <a:p>
            <a:endParaRPr sz="100"/>
          </a:p>
        </p:txBody>
      </p:sp>
      <p:sp>
        <p:nvSpPr>
          <p:cNvPr id="36" name="object 36"/>
          <p:cNvSpPr/>
          <p:nvPr/>
        </p:nvSpPr>
        <p:spPr>
          <a:xfrm>
            <a:off x="3456041" y="4287472"/>
            <a:ext cx="190591" cy="118915"/>
          </a:xfrm>
          <a:custGeom>
            <a:avLst/>
            <a:gdLst/>
            <a:ahLst/>
            <a:cxnLst/>
            <a:rect l="l" t="t" r="r" b="b"/>
            <a:pathLst>
              <a:path w="222885" h="139064">
                <a:moveTo>
                  <a:pt x="210311" y="138684"/>
                </a:moveTo>
                <a:lnTo>
                  <a:pt x="0" y="22859"/>
                </a:lnTo>
                <a:lnTo>
                  <a:pt x="12191" y="0"/>
                </a:lnTo>
                <a:lnTo>
                  <a:pt x="222503" y="117347"/>
                </a:lnTo>
                <a:lnTo>
                  <a:pt x="210311" y="138684"/>
                </a:lnTo>
                <a:close/>
              </a:path>
            </a:pathLst>
          </a:custGeom>
          <a:solidFill>
            <a:srgbClr val="000000"/>
          </a:solidFill>
        </p:spPr>
        <p:txBody>
          <a:bodyPr wrap="square" lIns="0" tIns="0" rIns="0" bIns="0" rtlCol="0"/>
          <a:lstStyle/>
          <a:p>
            <a:endParaRPr sz="100"/>
          </a:p>
        </p:txBody>
      </p:sp>
      <p:sp>
        <p:nvSpPr>
          <p:cNvPr id="37" name="object 37"/>
          <p:cNvSpPr/>
          <p:nvPr/>
        </p:nvSpPr>
        <p:spPr>
          <a:xfrm>
            <a:off x="3032507" y="4250983"/>
            <a:ext cx="0" cy="386067"/>
          </a:xfrm>
          <a:custGeom>
            <a:avLst/>
            <a:gdLst/>
            <a:ahLst/>
            <a:cxnLst/>
            <a:rect l="l" t="t" r="r" b="b"/>
            <a:pathLst>
              <a:path h="451485">
                <a:moveTo>
                  <a:pt x="0" y="0"/>
                </a:moveTo>
                <a:lnTo>
                  <a:pt x="0" y="451104"/>
                </a:lnTo>
              </a:path>
            </a:pathLst>
          </a:custGeom>
          <a:ln w="24383">
            <a:solidFill>
              <a:srgbClr val="000000"/>
            </a:solidFill>
          </a:ln>
        </p:spPr>
        <p:txBody>
          <a:bodyPr wrap="square" lIns="0" tIns="0" rIns="0" bIns="0" rtlCol="0"/>
          <a:lstStyle/>
          <a:p>
            <a:endParaRPr sz="100"/>
          </a:p>
        </p:txBody>
      </p:sp>
      <p:sp>
        <p:nvSpPr>
          <p:cNvPr id="38" name="object 38"/>
          <p:cNvSpPr txBox="1"/>
          <p:nvPr/>
        </p:nvSpPr>
        <p:spPr>
          <a:xfrm>
            <a:off x="3086737" y="4034998"/>
            <a:ext cx="353060" cy="557111"/>
          </a:xfrm>
          <a:prstGeom prst="rect">
            <a:avLst/>
          </a:prstGeom>
        </p:spPr>
        <p:txBody>
          <a:bodyPr vert="vert270" wrap="square" lIns="0" tIns="0" rIns="0" bIns="0" rtlCol="0">
            <a:spAutoFit/>
          </a:bodyPr>
          <a:lstStyle/>
          <a:p>
            <a:pPr marL="12700">
              <a:lnSpc>
                <a:spcPts val="2755"/>
              </a:lnSpc>
            </a:pPr>
            <a:r>
              <a:rPr sz="2055" b="1" spc="-10" dirty="0">
                <a:latin typeface="Arial" panose="020B0604020202020204"/>
                <a:cs typeface="Arial" panose="020B0604020202020204"/>
              </a:rPr>
              <a:t>A</a:t>
            </a:r>
            <a:r>
              <a:rPr sz="2055" b="1" spc="-5" dirty="0">
                <a:latin typeface="Arial" panose="020B0604020202020204"/>
                <a:cs typeface="Arial" panose="020B0604020202020204"/>
              </a:rPr>
              <a:t>L</a:t>
            </a:r>
            <a:r>
              <a:rPr sz="2055" b="1" dirty="0">
                <a:latin typeface="Arial" panose="020B0604020202020204"/>
                <a:cs typeface="Arial" panose="020B0604020202020204"/>
              </a:rPr>
              <a:t>U</a:t>
            </a:r>
            <a:endParaRPr sz="2055">
              <a:latin typeface="Arial" panose="020B0604020202020204"/>
              <a:cs typeface="Arial" panose="020B0604020202020204"/>
            </a:endParaRPr>
          </a:p>
        </p:txBody>
      </p:sp>
      <p:sp>
        <p:nvSpPr>
          <p:cNvPr id="39" name="object 39"/>
          <p:cNvSpPr/>
          <p:nvPr/>
        </p:nvSpPr>
        <p:spPr>
          <a:xfrm>
            <a:off x="3648912" y="3956463"/>
            <a:ext cx="345343" cy="97739"/>
          </a:xfrm>
          <a:custGeom>
            <a:avLst/>
            <a:gdLst/>
            <a:ahLst/>
            <a:cxnLst/>
            <a:rect l="l" t="t" r="r" b="b"/>
            <a:pathLst>
              <a:path w="403860" h="114300">
                <a:moveTo>
                  <a:pt x="114300" y="114300"/>
                </a:moveTo>
                <a:lnTo>
                  <a:pt x="0" y="56388"/>
                </a:lnTo>
                <a:lnTo>
                  <a:pt x="114300" y="0"/>
                </a:lnTo>
                <a:lnTo>
                  <a:pt x="114300" y="38100"/>
                </a:lnTo>
                <a:lnTo>
                  <a:pt x="94488" y="38100"/>
                </a:lnTo>
                <a:lnTo>
                  <a:pt x="94488" y="76200"/>
                </a:lnTo>
                <a:lnTo>
                  <a:pt x="114300" y="76200"/>
                </a:lnTo>
                <a:lnTo>
                  <a:pt x="114300" y="114300"/>
                </a:lnTo>
                <a:close/>
              </a:path>
              <a:path w="403860" h="114300">
                <a:moveTo>
                  <a:pt x="114300" y="76200"/>
                </a:moveTo>
                <a:lnTo>
                  <a:pt x="94488" y="76200"/>
                </a:lnTo>
                <a:lnTo>
                  <a:pt x="94488" y="38100"/>
                </a:lnTo>
                <a:lnTo>
                  <a:pt x="114300" y="38100"/>
                </a:lnTo>
                <a:lnTo>
                  <a:pt x="114300" y="76200"/>
                </a:lnTo>
                <a:close/>
              </a:path>
              <a:path w="403860" h="114300">
                <a:moveTo>
                  <a:pt x="403860" y="76200"/>
                </a:moveTo>
                <a:lnTo>
                  <a:pt x="114300" y="76200"/>
                </a:lnTo>
                <a:lnTo>
                  <a:pt x="114300" y="38100"/>
                </a:lnTo>
                <a:lnTo>
                  <a:pt x="403860" y="38100"/>
                </a:lnTo>
                <a:lnTo>
                  <a:pt x="403860" y="76200"/>
                </a:lnTo>
                <a:close/>
              </a:path>
            </a:pathLst>
          </a:custGeom>
          <a:solidFill>
            <a:srgbClr val="3333CC"/>
          </a:solidFill>
        </p:spPr>
        <p:txBody>
          <a:bodyPr wrap="square" lIns="0" tIns="0" rIns="0" bIns="0" rtlCol="0"/>
          <a:lstStyle/>
          <a:p>
            <a:endParaRPr sz="100"/>
          </a:p>
        </p:txBody>
      </p:sp>
      <p:sp>
        <p:nvSpPr>
          <p:cNvPr id="40" name="object 40"/>
          <p:cNvSpPr/>
          <p:nvPr/>
        </p:nvSpPr>
        <p:spPr>
          <a:xfrm>
            <a:off x="3647609" y="4648453"/>
            <a:ext cx="345343" cy="97739"/>
          </a:xfrm>
          <a:custGeom>
            <a:avLst/>
            <a:gdLst/>
            <a:ahLst/>
            <a:cxnLst/>
            <a:rect l="l" t="t" r="r" b="b"/>
            <a:pathLst>
              <a:path w="403860" h="114300">
                <a:moveTo>
                  <a:pt x="114300" y="114300"/>
                </a:moveTo>
                <a:lnTo>
                  <a:pt x="0" y="56388"/>
                </a:lnTo>
                <a:lnTo>
                  <a:pt x="114300" y="0"/>
                </a:lnTo>
                <a:lnTo>
                  <a:pt x="114300" y="38100"/>
                </a:lnTo>
                <a:lnTo>
                  <a:pt x="96012" y="38100"/>
                </a:lnTo>
                <a:lnTo>
                  <a:pt x="96012" y="76200"/>
                </a:lnTo>
                <a:lnTo>
                  <a:pt x="114300" y="76200"/>
                </a:lnTo>
                <a:lnTo>
                  <a:pt x="114300" y="114300"/>
                </a:lnTo>
                <a:close/>
              </a:path>
              <a:path w="403860" h="114300">
                <a:moveTo>
                  <a:pt x="114300" y="76200"/>
                </a:moveTo>
                <a:lnTo>
                  <a:pt x="96012" y="76200"/>
                </a:lnTo>
                <a:lnTo>
                  <a:pt x="96012" y="38100"/>
                </a:lnTo>
                <a:lnTo>
                  <a:pt x="114300" y="38100"/>
                </a:lnTo>
                <a:lnTo>
                  <a:pt x="114300" y="76200"/>
                </a:lnTo>
                <a:close/>
              </a:path>
              <a:path w="403860" h="114300">
                <a:moveTo>
                  <a:pt x="403860" y="76200"/>
                </a:moveTo>
                <a:lnTo>
                  <a:pt x="114300" y="76200"/>
                </a:lnTo>
                <a:lnTo>
                  <a:pt x="114300" y="38100"/>
                </a:lnTo>
                <a:lnTo>
                  <a:pt x="403860" y="38100"/>
                </a:lnTo>
                <a:lnTo>
                  <a:pt x="403860" y="76200"/>
                </a:lnTo>
                <a:close/>
              </a:path>
            </a:pathLst>
          </a:custGeom>
          <a:solidFill>
            <a:srgbClr val="3333CC"/>
          </a:solidFill>
        </p:spPr>
        <p:txBody>
          <a:bodyPr wrap="square" lIns="0" tIns="0" rIns="0" bIns="0" rtlCol="0"/>
          <a:lstStyle/>
          <a:p>
            <a:endParaRPr sz="100"/>
          </a:p>
        </p:txBody>
      </p:sp>
      <p:sp>
        <p:nvSpPr>
          <p:cNvPr id="41" name="object 41"/>
          <p:cNvSpPr/>
          <p:nvPr/>
        </p:nvSpPr>
        <p:spPr>
          <a:xfrm>
            <a:off x="2184135" y="3581147"/>
            <a:ext cx="386067" cy="1390605"/>
          </a:xfrm>
          <a:custGeom>
            <a:avLst/>
            <a:gdLst/>
            <a:ahLst/>
            <a:cxnLst/>
            <a:rect l="l" t="t" r="r" b="b"/>
            <a:pathLst>
              <a:path w="451485" h="1626235">
                <a:moveTo>
                  <a:pt x="0" y="0"/>
                </a:moveTo>
                <a:lnTo>
                  <a:pt x="451103" y="0"/>
                </a:lnTo>
                <a:lnTo>
                  <a:pt x="451103" y="1626108"/>
                </a:lnTo>
                <a:lnTo>
                  <a:pt x="0" y="1626108"/>
                </a:lnTo>
                <a:lnTo>
                  <a:pt x="0" y="0"/>
                </a:lnTo>
                <a:close/>
              </a:path>
            </a:pathLst>
          </a:custGeom>
          <a:solidFill>
            <a:srgbClr val="FF0000">
              <a:alpha val="17968"/>
            </a:srgbClr>
          </a:solidFill>
        </p:spPr>
        <p:txBody>
          <a:bodyPr wrap="square" lIns="0" tIns="0" rIns="0" bIns="0" rtlCol="0"/>
          <a:lstStyle/>
          <a:p>
            <a:endParaRPr sz="100"/>
          </a:p>
        </p:txBody>
      </p:sp>
      <p:sp>
        <p:nvSpPr>
          <p:cNvPr id="42" name="object 42"/>
          <p:cNvSpPr/>
          <p:nvPr/>
        </p:nvSpPr>
        <p:spPr>
          <a:xfrm>
            <a:off x="2180224" y="3577237"/>
            <a:ext cx="393670" cy="1398749"/>
          </a:xfrm>
          <a:custGeom>
            <a:avLst/>
            <a:gdLst/>
            <a:ahLst/>
            <a:cxnLst/>
            <a:rect l="l" t="t" r="r" b="b"/>
            <a:pathLst>
              <a:path w="460375" h="1635760">
                <a:moveTo>
                  <a:pt x="460248" y="1635251"/>
                </a:moveTo>
                <a:lnTo>
                  <a:pt x="0" y="1635251"/>
                </a:lnTo>
                <a:lnTo>
                  <a:pt x="0" y="0"/>
                </a:lnTo>
                <a:lnTo>
                  <a:pt x="460248" y="0"/>
                </a:lnTo>
                <a:lnTo>
                  <a:pt x="460248" y="4572"/>
                </a:lnTo>
                <a:lnTo>
                  <a:pt x="9144" y="4572"/>
                </a:lnTo>
                <a:lnTo>
                  <a:pt x="4572" y="9144"/>
                </a:lnTo>
                <a:lnTo>
                  <a:pt x="9144" y="9144"/>
                </a:lnTo>
                <a:lnTo>
                  <a:pt x="9144" y="1626108"/>
                </a:lnTo>
                <a:lnTo>
                  <a:pt x="4572" y="1626108"/>
                </a:lnTo>
                <a:lnTo>
                  <a:pt x="9144" y="1630680"/>
                </a:lnTo>
                <a:lnTo>
                  <a:pt x="460248" y="1630680"/>
                </a:lnTo>
                <a:lnTo>
                  <a:pt x="460248" y="1635251"/>
                </a:lnTo>
                <a:close/>
              </a:path>
              <a:path w="460375" h="1635760">
                <a:moveTo>
                  <a:pt x="9144" y="9144"/>
                </a:moveTo>
                <a:lnTo>
                  <a:pt x="4572" y="9144"/>
                </a:lnTo>
                <a:lnTo>
                  <a:pt x="9144" y="4572"/>
                </a:lnTo>
                <a:lnTo>
                  <a:pt x="9144" y="9144"/>
                </a:lnTo>
                <a:close/>
              </a:path>
              <a:path w="460375" h="1635760">
                <a:moveTo>
                  <a:pt x="451104" y="9144"/>
                </a:moveTo>
                <a:lnTo>
                  <a:pt x="9144" y="9144"/>
                </a:lnTo>
                <a:lnTo>
                  <a:pt x="9144" y="4572"/>
                </a:lnTo>
                <a:lnTo>
                  <a:pt x="451104" y="4572"/>
                </a:lnTo>
                <a:lnTo>
                  <a:pt x="451104" y="9144"/>
                </a:lnTo>
                <a:close/>
              </a:path>
              <a:path w="460375" h="1635760">
                <a:moveTo>
                  <a:pt x="451104" y="1630680"/>
                </a:moveTo>
                <a:lnTo>
                  <a:pt x="451104" y="4572"/>
                </a:lnTo>
                <a:lnTo>
                  <a:pt x="455676" y="9144"/>
                </a:lnTo>
                <a:lnTo>
                  <a:pt x="460248" y="9144"/>
                </a:lnTo>
                <a:lnTo>
                  <a:pt x="460248" y="1626108"/>
                </a:lnTo>
                <a:lnTo>
                  <a:pt x="455676" y="1626108"/>
                </a:lnTo>
                <a:lnTo>
                  <a:pt x="451104" y="1630680"/>
                </a:lnTo>
                <a:close/>
              </a:path>
              <a:path w="460375" h="1635760">
                <a:moveTo>
                  <a:pt x="460248" y="9144"/>
                </a:moveTo>
                <a:lnTo>
                  <a:pt x="455676" y="9144"/>
                </a:lnTo>
                <a:lnTo>
                  <a:pt x="451104" y="4572"/>
                </a:lnTo>
                <a:lnTo>
                  <a:pt x="460248" y="4572"/>
                </a:lnTo>
                <a:lnTo>
                  <a:pt x="460248" y="9144"/>
                </a:lnTo>
                <a:close/>
              </a:path>
              <a:path w="460375" h="1635760">
                <a:moveTo>
                  <a:pt x="9144" y="1630680"/>
                </a:moveTo>
                <a:lnTo>
                  <a:pt x="4572" y="1626108"/>
                </a:lnTo>
                <a:lnTo>
                  <a:pt x="9144" y="1626108"/>
                </a:lnTo>
                <a:lnTo>
                  <a:pt x="9144" y="1630680"/>
                </a:lnTo>
                <a:close/>
              </a:path>
              <a:path w="460375" h="1635760">
                <a:moveTo>
                  <a:pt x="451104" y="1630680"/>
                </a:moveTo>
                <a:lnTo>
                  <a:pt x="9144" y="1630680"/>
                </a:lnTo>
                <a:lnTo>
                  <a:pt x="9144" y="1626108"/>
                </a:lnTo>
                <a:lnTo>
                  <a:pt x="451104" y="1626108"/>
                </a:lnTo>
                <a:lnTo>
                  <a:pt x="451104" y="1630680"/>
                </a:lnTo>
                <a:close/>
              </a:path>
              <a:path w="460375" h="1635760">
                <a:moveTo>
                  <a:pt x="460248" y="1630680"/>
                </a:moveTo>
                <a:lnTo>
                  <a:pt x="451104" y="1630680"/>
                </a:lnTo>
                <a:lnTo>
                  <a:pt x="455676" y="1626108"/>
                </a:lnTo>
                <a:lnTo>
                  <a:pt x="460248" y="1626108"/>
                </a:lnTo>
                <a:lnTo>
                  <a:pt x="460248" y="1630680"/>
                </a:lnTo>
                <a:close/>
              </a:path>
            </a:pathLst>
          </a:custGeom>
          <a:solidFill>
            <a:srgbClr val="000000"/>
          </a:solidFill>
        </p:spPr>
        <p:txBody>
          <a:bodyPr wrap="square" lIns="0" tIns="0" rIns="0" bIns="0" rtlCol="0"/>
          <a:lstStyle/>
          <a:p>
            <a:endParaRPr sz="100"/>
          </a:p>
        </p:txBody>
      </p:sp>
      <p:sp>
        <p:nvSpPr>
          <p:cNvPr id="43" name="object 43"/>
          <p:cNvSpPr txBox="1"/>
          <p:nvPr/>
        </p:nvSpPr>
        <p:spPr>
          <a:xfrm>
            <a:off x="2251425" y="3600308"/>
            <a:ext cx="239460" cy="1325245"/>
          </a:xfrm>
          <a:prstGeom prst="rect">
            <a:avLst/>
          </a:prstGeom>
        </p:spPr>
        <p:txBody>
          <a:bodyPr vert="horz" wrap="square" lIns="0" tIns="11402" rIns="0" bIns="0" rtlCol="0">
            <a:spAutoFit/>
          </a:bodyPr>
          <a:lstStyle/>
          <a:p>
            <a:pPr marL="12700" marR="5080" algn="just">
              <a:lnSpc>
                <a:spcPct val="100000"/>
              </a:lnSpc>
              <a:spcBef>
                <a:spcPts val="105"/>
              </a:spcBef>
            </a:pPr>
            <a:r>
              <a:rPr sz="1710" b="1" dirty="0">
                <a:latin typeface="微软雅黑" panose="020B0503020204020204" charset="-122"/>
                <a:cs typeface="微软雅黑" panose="020B0503020204020204" charset="-122"/>
              </a:rPr>
              <a:t>标 志 寄 存 器</a:t>
            </a:r>
            <a:endParaRPr sz="1710">
              <a:latin typeface="微软雅黑" panose="020B0503020204020204" charset="-122"/>
              <a:cs typeface="微软雅黑" panose="020B0503020204020204" charset="-122"/>
            </a:endParaRPr>
          </a:p>
        </p:txBody>
      </p:sp>
      <p:sp>
        <p:nvSpPr>
          <p:cNvPr id="44" name="object 44"/>
          <p:cNvSpPr/>
          <p:nvPr/>
        </p:nvSpPr>
        <p:spPr>
          <a:xfrm>
            <a:off x="2569876" y="4033351"/>
            <a:ext cx="461544" cy="97739"/>
          </a:xfrm>
          <a:custGeom>
            <a:avLst/>
            <a:gdLst/>
            <a:ahLst/>
            <a:cxnLst/>
            <a:rect l="l" t="t" r="r" b="b"/>
            <a:pathLst>
              <a:path w="539750" h="114300">
                <a:moveTo>
                  <a:pt x="114300" y="114300"/>
                </a:moveTo>
                <a:lnTo>
                  <a:pt x="0" y="57912"/>
                </a:lnTo>
                <a:lnTo>
                  <a:pt x="114300" y="0"/>
                </a:lnTo>
                <a:lnTo>
                  <a:pt x="114300" y="38100"/>
                </a:lnTo>
                <a:lnTo>
                  <a:pt x="96011" y="38100"/>
                </a:lnTo>
                <a:lnTo>
                  <a:pt x="96011" y="76200"/>
                </a:lnTo>
                <a:lnTo>
                  <a:pt x="114300" y="76200"/>
                </a:lnTo>
                <a:lnTo>
                  <a:pt x="114300" y="114300"/>
                </a:lnTo>
                <a:close/>
              </a:path>
              <a:path w="539750" h="114300">
                <a:moveTo>
                  <a:pt x="114300" y="76200"/>
                </a:moveTo>
                <a:lnTo>
                  <a:pt x="96011" y="76200"/>
                </a:lnTo>
                <a:lnTo>
                  <a:pt x="96011" y="38100"/>
                </a:lnTo>
                <a:lnTo>
                  <a:pt x="114300" y="38100"/>
                </a:lnTo>
                <a:lnTo>
                  <a:pt x="114300" y="76200"/>
                </a:lnTo>
                <a:close/>
              </a:path>
              <a:path w="539750" h="114300">
                <a:moveTo>
                  <a:pt x="539496" y="76200"/>
                </a:moveTo>
                <a:lnTo>
                  <a:pt x="114300" y="76200"/>
                </a:lnTo>
                <a:lnTo>
                  <a:pt x="114300" y="38100"/>
                </a:lnTo>
                <a:lnTo>
                  <a:pt x="539496" y="38100"/>
                </a:lnTo>
                <a:lnTo>
                  <a:pt x="539496" y="76200"/>
                </a:lnTo>
                <a:close/>
              </a:path>
            </a:pathLst>
          </a:custGeom>
          <a:solidFill>
            <a:srgbClr val="3333CC"/>
          </a:solidFill>
        </p:spPr>
        <p:txBody>
          <a:bodyPr wrap="square" lIns="0" tIns="0" rIns="0" bIns="0" rtlCol="0"/>
          <a:lstStyle/>
          <a:p>
            <a:endParaRPr sz="100"/>
          </a:p>
        </p:txBody>
      </p:sp>
      <p:sp>
        <p:nvSpPr>
          <p:cNvPr id="45" name="object 45"/>
          <p:cNvSpPr/>
          <p:nvPr/>
        </p:nvSpPr>
        <p:spPr>
          <a:xfrm>
            <a:off x="1954775" y="4043125"/>
            <a:ext cx="193305" cy="0"/>
          </a:xfrm>
          <a:custGeom>
            <a:avLst/>
            <a:gdLst/>
            <a:ahLst/>
            <a:cxnLst/>
            <a:rect l="l" t="t" r="r" b="b"/>
            <a:pathLst>
              <a:path w="226060">
                <a:moveTo>
                  <a:pt x="0" y="0"/>
                </a:moveTo>
                <a:lnTo>
                  <a:pt x="225551" y="0"/>
                </a:lnTo>
              </a:path>
            </a:pathLst>
          </a:custGeom>
          <a:ln w="28956">
            <a:solidFill>
              <a:srgbClr val="3333CC"/>
            </a:solidFill>
          </a:ln>
        </p:spPr>
        <p:txBody>
          <a:bodyPr wrap="square" lIns="0" tIns="0" rIns="0" bIns="0" rtlCol="0"/>
          <a:lstStyle/>
          <a:p>
            <a:endParaRPr sz="100"/>
          </a:p>
        </p:txBody>
      </p:sp>
      <p:sp>
        <p:nvSpPr>
          <p:cNvPr id="46" name="object 46"/>
          <p:cNvSpPr/>
          <p:nvPr/>
        </p:nvSpPr>
        <p:spPr>
          <a:xfrm>
            <a:off x="1905253" y="3312691"/>
            <a:ext cx="97739" cy="731411"/>
          </a:xfrm>
          <a:custGeom>
            <a:avLst/>
            <a:gdLst/>
            <a:ahLst/>
            <a:cxnLst/>
            <a:rect l="l" t="t" r="r" b="b"/>
            <a:pathLst>
              <a:path w="114300" h="855345">
                <a:moveTo>
                  <a:pt x="38100" y="114300"/>
                </a:moveTo>
                <a:lnTo>
                  <a:pt x="0" y="114300"/>
                </a:lnTo>
                <a:lnTo>
                  <a:pt x="56388" y="0"/>
                </a:lnTo>
                <a:lnTo>
                  <a:pt x="104261" y="94488"/>
                </a:lnTo>
                <a:lnTo>
                  <a:pt x="38100" y="94488"/>
                </a:lnTo>
                <a:lnTo>
                  <a:pt x="38100" y="114300"/>
                </a:lnTo>
                <a:close/>
              </a:path>
              <a:path w="114300" h="855345">
                <a:moveTo>
                  <a:pt x="76200" y="854964"/>
                </a:moveTo>
                <a:lnTo>
                  <a:pt x="38100" y="854964"/>
                </a:lnTo>
                <a:lnTo>
                  <a:pt x="38100" y="94488"/>
                </a:lnTo>
                <a:lnTo>
                  <a:pt x="76200" y="94488"/>
                </a:lnTo>
                <a:lnTo>
                  <a:pt x="76200" y="854964"/>
                </a:lnTo>
                <a:close/>
              </a:path>
              <a:path w="114300" h="855345">
                <a:moveTo>
                  <a:pt x="114300" y="114300"/>
                </a:moveTo>
                <a:lnTo>
                  <a:pt x="76200" y="114300"/>
                </a:lnTo>
                <a:lnTo>
                  <a:pt x="76200" y="94488"/>
                </a:lnTo>
                <a:lnTo>
                  <a:pt x="104261" y="94488"/>
                </a:lnTo>
                <a:lnTo>
                  <a:pt x="114300" y="114300"/>
                </a:lnTo>
                <a:close/>
              </a:path>
            </a:pathLst>
          </a:custGeom>
          <a:solidFill>
            <a:srgbClr val="3333CC"/>
          </a:solidFill>
        </p:spPr>
        <p:txBody>
          <a:bodyPr wrap="square" lIns="0" tIns="0" rIns="0" bIns="0" rtlCol="0"/>
          <a:lstStyle/>
          <a:p>
            <a:endParaRPr sz="100"/>
          </a:p>
        </p:txBody>
      </p:sp>
      <p:sp>
        <p:nvSpPr>
          <p:cNvPr id="47" name="object 47"/>
          <p:cNvSpPr/>
          <p:nvPr/>
        </p:nvSpPr>
        <p:spPr>
          <a:xfrm>
            <a:off x="4484253" y="3350483"/>
            <a:ext cx="97739" cy="461544"/>
          </a:xfrm>
          <a:custGeom>
            <a:avLst/>
            <a:gdLst/>
            <a:ahLst/>
            <a:cxnLst/>
            <a:rect l="l" t="t" r="r" b="b"/>
            <a:pathLst>
              <a:path w="114300" h="539750">
                <a:moveTo>
                  <a:pt x="38100" y="114300"/>
                </a:moveTo>
                <a:lnTo>
                  <a:pt x="0" y="114300"/>
                </a:lnTo>
                <a:lnTo>
                  <a:pt x="56388" y="0"/>
                </a:lnTo>
                <a:lnTo>
                  <a:pt x="105034" y="96011"/>
                </a:lnTo>
                <a:lnTo>
                  <a:pt x="38100" y="96011"/>
                </a:lnTo>
                <a:lnTo>
                  <a:pt x="38100" y="114300"/>
                </a:lnTo>
                <a:close/>
              </a:path>
              <a:path w="114300" h="539750">
                <a:moveTo>
                  <a:pt x="76200" y="539496"/>
                </a:moveTo>
                <a:lnTo>
                  <a:pt x="38100" y="539496"/>
                </a:lnTo>
                <a:lnTo>
                  <a:pt x="38100" y="96011"/>
                </a:lnTo>
                <a:lnTo>
                  <a:pt x="76200" y="96011"/>
                </a:lnTo>
                <a:lnTo>
                  <a:pt x="76200" y="539496"/>
                </a:lnTo>
                <a:close/>
              </a:path>
              <a:path w="114300" h="539750">
                <a:moveTo>
                  <a:pt x="114300" y="114300"/>
                </a:moveTo>
                <a:lnTo>
                  <a:pt x="76200" y="114300"/>
                </a:lnTo>
                <a:lnTo>
                  <a:pt x="76200" y="96011"/>
                </a:lnTo>
                <a:lnTo>
                  <a:pt x="105034" y="96011"/>
                </a:lnTo>
                <a:lnTo>
                  <a:pt x="114300" y="114300"/>
                </a:lnTo>
                <a:close/>
              </a:path>
            </a:pathLst>
          </a:custGeom>
          <a:solidFill>
            <a:srgbClr val="008000"/>
          </a:solidFill>
        </p:spPr>
        <p:txBody>
          <a:bodyPr wrap="square" lIns="0" tIns="0" rIns="0" bIns="0" rtlCol="0"/>
          <a:lstStyle/>
          <a:p>
            <a:endParaRPr sz="100"/>
          </a:p>
        </p:txBody>
      </p:sp>
      <p:sp>
        <p:nvSpPr>
          <p:cNvPr id="48" name="object 48"/>
          <p:cNvSpPr/>
          <p:nvPr/>
        </p:nvSpPr>
        <p:spPr>
          <a:xfrm>
            <a:off x="2801191" y="4387816"/>
            <a:ext cx="0" cy="1269517"/>
          </a:xfrm>
          <a:custGeom>
            <a:avLst/>
            <a:gdLst/>
            <a:ahLst/>
            <a:cxnLst/>
            <a:rect l="l" t="t" r="r" b="b"/>
            <a:pathLst>
              <a:path h="1484629">
                <a:moveTo>
                  <a:pt x="0" y="0"/>
                </a:moveTo>
                <a:lnTo>
                  <a:pt x="0" y="1484376"/>
                </a:lnTo>
              </a:path>
            </a:pathLst>
          </a:custGeom>
          <a:ln w="38100">
            <a:solidFill>
              <a:srgbClr val="3333CC"/>
            </a:solidFill>
          </a:ln>
        </p:spPr>
        <p:txBody>
          <a:bodyPr wrap="square" lIns="0" tIns="0" rIns="0" bIns="0" rtlCol="0"/>
          <a:lstStyle/>
          <a:p>
            <a:endParaRPr sz="100"/>
          </a:p>
        </p:txBody>
      </p:sp>
      <p:sp>
        <p:nvSpPr>
          <p:cNvPr id="49" name="object 49"/>
          <p:cNvSpPr/>
          <p:nvPr/>
        </p:nvSpPr>
        <p:spPr>
          <a:xfrm>
            <a:off x="2800540" y="5610203"/>
            <a:ext cx="1308613" cy="97739"/>
          </a:xfrm>
          <a:custGeom>
            <a:avLst/>
            <a:gdLst/>
            <a:ahLst/>
            <a:cxnLst/>
            <a:rect l="l" t="t" r="r" b="b"/>
            <a:pathLst>
              <a:path w="1530350" h="114300">
                <a:moveTo>
                  <a:pt x="1415796" y="114300"/>
                </a:moveTo>
                <a:lnTo>
                  <a:pt x="1415796" y="0"/>
                </a:lnTo>
                <a:lnTo>
                  <a:pt x="1490993" y="38100"/>
                </a:lnTo>
                <a:lnTo>
                  <a:pt x="1435608" y="38100"/>
                </a:lnTo>
                <a:lnTo>
                  <a:pt x="1435608" y="76200"/>
                </a:lnTo>
                <a:lnTo>
                  <a:pt x="1493025" y="76200"/>
                </a:lnTo>
                <a:lnTo>
                  <a:pt x="1415796" y="114300"/>
                </a:lnTo>
                <a:close/>
              </a:path>
              <a:path w="1530350" h="114300">
                <a:moveTo>
                  <a:pt x="1415796" y="76200"/>
                </a:moveTo>
                <a:lnTo>
                  <a:pt x="0" y="76200"/>
                </a:lnTo>
                <a:lnTo>
                  <a:pt x="0" y="38100"/>
                </a:lnTo>
                <a:lnTo>
                  <a:pt x="1415796" y="38100"/>
                </a:lnTo>
                <a:lnTo>
                  <a:pt x="1415796" y="76200"/>
                </a:lnTo>
                <a:close/>
              </a:path>
              <a:path w="1530350" h="114300">
                <a:moveTo>
                  <a:pt x="1493025" y="76200"/>
                </a:moveTo>
                <a:lnTo>
                  <a:pt x="1435608" y="76200"/>
                </a:lnTo>
                <a:lnTo>
                  <a:pt x="1435608" y="38100"/>
                </a:lnTo>
                <a:lnTo>
                  <a:pt x="1490993" y="38100"/>
                </a:lnTo>
                <a:lnTo>
                  <a:pt x="1530096" y="57912"/>
                </a:lnTo>
                <a:lnTo>
                  <a:pt x="1493025" y="76200"/>
                </a:lnTo>
                <a:close/>
              </a:path>
            </a:pathLst>
          </a:custGeom>
          <a:solidFill>
            <a:srgbClr val="3333CC"/>
          </a:solidFill>
        </p:spPr>
        <p:txBody>
          <a:bodyPr wrap="square" lIns="0" tIns="0" rIns="0" bIns="0" rtlCol="0"/>
          <a:lstStyle/>
          <a:p>
            <a:endParaRPr sz="100"/>
          </a:p>
        </p:txBody>
      </p:sp>
      <p:sp>
        <p:nvSpPr>
          <p:cNvPr id="50" name="object 50"/>
          <p:cNvSpPr/>
          <p:nvPr/>
        </p:nvSpPr>
        <p:spPr>
          <a:xfrm>
            <a:off x="2800540" y="4387817"/>
            <a:ext cx="232401" cy="0"/>
          </a:xfrm>
          <a:custGeom>
            <a:avLst/>
            <a:gdLst/>
            <a:ahLst/>
            <a:cxnLst/>
            <a:rect l="l" t="t" r="r" b="b"/>
            <a:pathLst>
              <a:path w="271779">
                <a:moveTo>
                  <a:pt x="0" y="0"/>
                </a:moveTo>
                <a:lnTo>
                  <a:pt x="271272" y="0"/>
                </a:lnTo>
              </a:path>
            </a:pathLst>
          </a:custGeom>
          <a:ln w="27431">
            <a:solidFill>
              <a:srgbClr val="3333CC"/>
            </a:solidFill>
          </a:ln>
        </p:spPr>
        <p:txBody>
          <a:bodyPr wrap="square" lIns="0" tIns="0" rIns="0" bIns="0" rtlCol="0"/>
          <a:lstStyle/>
          <a:p>
            <a:endParaRPr sz="100"/>
          </a:p>
        </p:txBody>
      </p:sp>
      <p:sp>
        <p:nvSpPr>
          <p:cNvPr id="51" name="object 51"/>
          <p:cNvSpPr/>
          <p:nvPr/>
        </p:nvSpPr>
        <p:spPr>
          <a:xfrm>
            <a:off x="3532277" y="5043318"/>
            <a:ext cx="0" cy="615211"/>
          </a:xfrm>
          <a:custGeom>
            <a:avLst/>
            <a:gdLst/>
            <a:ahLst/>
            <a:cxnLst/>
            <a:rect l="l" t="t" r="r" b="b"/>
            <a:pathLst>
              <a:path h="719454">
                <a:moveTo>
                  <a:pt x="0" y="0"/>
                </a:moveTo>
                <a:lnTo>
                  <a:pt x="0" y="719327"/>
                </a:lnTo>
              </a:path>
            </a:pathLst>
          </a:custGeom>
          <a:ln w="38100">
            <a:solidFill>
              <a:srgbClr val="3333CC"/>
            </a:solidFill>
          </a:ln>
        </p:spPr>
        <p:txBody>
          <a:bodyPr wrap="square" lIns="0" tIns="0" rIns="0" bIns="0" rtlCol="0"/>
          <a:lstStyle/>
          <a:p>
            <a:endParaRPr sz="100"/>
          </a:p>
        </p:txBody>
      </p:sp>
      <p:sp>
        <p:nvSpPr>
          <p:cNvPr id="52" name="object 52"/>
          <p:cNvSpPr/>
          <p:nvPr/>
        </p:nvSpPr>
        <p:spPr>
          <a:xfrm>
            <a:off x="3532929" y="4997705"/>
            <a:ext cx="422449" cy="97739"/>
          </a:xfrm>
          <a:custGeom>
            <a:avLst/>
            <a:gdLst/>
            <a:ahLst/>
            <a:cxnLst/>
            <a:rect l="l" t="t" r="r" b="b"/>
            <a:pathLst>
              <a:path w="494029" h="114300">
                <a:moveTo>
                  <a:pt x="379476" y="114300"/>
                </a:moveTo>
                <a:lnTo>
                  <a:pt x="379476" y="0"/>
                </a:lnTo>
                <a:lnTo>
                  <a:pt x="456705" y="38100"/>
                </a:lnTo>
                <a:lnTo>
                  <a:pt x="397763" y="38100"/>
                </a:lnTo>
                <a:lnTo>
                  <a:pt x="397763" y="76200"/>
                </a:lnTo>
                <a:lnTo>
                  <a:pt x="454673" y="76200"/>
                </a:lnTo>
                <a:lnTo>
                  <a:pt x="379476" y="114300"/>
                </a:lnTo>
                <a:close/>
              </a:path>
              <a:path w="494029" h="114300">
                <a:moveTo>
                  <a:pt x="379476" y="76200"/>
                </a:moveTo>
                <a:lnTo>
                  <a:pt x="0" y="76200"/>
                </a:lnTo>
                <a:lnTo>
                  <a:pt x="0" y="38100"/>
                </a:lnTo>
                <a:lnTo>
                  <a:pt x="379476" y="38100"/>
                </a:lnTo>
                <a:lnTo>
                  <a:pt x="379476" y="76200"/>
                </a:lnTo>
                <a:close/>
              </a:path>
              <a:path w="494029" h="114300">
                <a:moveTo>
                  <a:pt x="454673" y="76200"/>
                </a:moveTo>
                <a:lnTo>
                  <a:pt x="397763" y="76200"/>
                </a:lnTo>
                <a:lnTo>
                  <a:pt x="397763" y="38100"/>
                </a:lnTo>
                <a:lnTo>
                  <a:pt x="456705" y="38100"/>
                </a:lnTo>
                <a:lnTo>
                  <a:pt x="493776" y="56388"/>
                </a:lnTo>
                <a:lnTo>
                  <a:pt x="454673" y="76200"/>
                </a:lnTo>
                <a:close/>
              </a:path>
            </a:pathLst>
          </a:custGeom>
          <a:solidFill>
            <a:srgbClr val="3333CC"/>
          </a:solidFill>
        </p:spPr>
        <p:txBody>
          <a:bodyPr wrap="square" lIns="0" tIns="0" rIns="0" bIns="0" rtlCol="0"/>
          <a:lstStyle/>
          <a:p>
            <a:endParaRPr sz="100"/>
          </a:p>
        </p:txBody>
      </p:sp>
      <p:sp>
        <p:nvSpPr>
          <p:cNvPr id="53" name="object 53"/>
          <p:cNvSpPr/>
          <p:nvPr/>
        </p:nvSpPr>
        <p:spPr>
          <a:xfrm>
            <a:off x="1645919" y="5313728"/>
            <a:ext cx="130318" cy="0"/>
          </a:xfrm>
          <a:custGeom>
            <a:avLst/>
            <a:gdLst/>
            <a:ahLst/>
            <a:cxnLst/>
            <a:rect l="l" t="t" r="r" b="b"/>
            <a:pathLst>
              <a:path w="152400">
                <a:moveTo>
                  <a:pt x="0" y="0"/>
                </a:moveTo>
                <a:lnTo>
                  <a:pt x="152400" y="0"/>
                </a:lnTo>
              </a:path>
            </a:pathLst>
          </a:custGeom>
          <a:ln w="38100">
            <a:solidFill>
              <a:srgbClr val="FF3300"/>
            </a:solidFill>
          </a:ln>
        </p:spPr>
        <p:txBody>
          <a:bodyPr wrap="square" lIns="0" tIns="0" rIns="0" bIns="0" rtlCol="0"/>
          <a:lstStyle/>
          <a:p>
            <a:endParaRPr sz="100"/>
          </a:p>
        </p:txBody>
      </p:sp>
      <p:sp>
        <p:nvSpPr>
          <p:cNvPr id="54" name="object 54"/>
          <p:cNvSpPr/>
          <p:nvPr/>
        </p:nvSpPr>
        <p:spPr>
          <a:xfrm>
            <a:off x="1873976" y="5313728"/>
            <a:ext cx="130318" cy="0"/>
          </a:xfrm>
          <a:custGeom>
            <a:avLst/>
            <a:gdLst/>
            <a:ahLst/>
            <a:cxnLst/>
            <a:rect l="l" t="t" r="r" b="b"/>
            <a:pathLst>
              <a:path w="152400">
                <a:moveTo>
                  <a:pt x="0" y="0"/>
                </a:moveTo>
                <a:lnTo>
                  <a:pt x="152400" y="0"/>
                </a:lnTo>
              </a:path>
            </a:pathLst>
          </a:custGeom>
          <a:ln w="38100">
            <a:solidFill>
              <a:srgbClr val="FF3300"/>
            </a:solidFill>
          </a:ln>
        </p:spPr>
        <p:txBody>
          <a:bodyPr wrap="square" lIns="0" tIns="0" rIns="0" bIns="0" rtlCol="0"/>
          <a:lstStyle/>
          <a:p>
            <a:endParaRPr sz="100"/>
          </a:p>
        </p:txBody>
      </p:sp>
      <p:sp>
        <p:nvSpPr>
          <p:cNvPr id="55" name="object 55"/>
          <p:cNvSpPr/>
          <p:nvPr/>
        </p:nvSpPr>
        <p:spPr>
          <a:xfrm>
            <a:off x="2102033" y="5313728"/>
            <a:ext cx="130318" cy="0"/>
          </a:xfrm>
          <a:custGeom>
            <a:avLst/>
            <a:gdLst/>
            <a:ahLst/>
            <a:cxnLst/>
            <a:rect l="l" t="t" r="r" b="b"/>
            <a:pathLst>
              <a:path w="152400">
                <a:moveTo>
                  <a:pt x="0" y="0"/>
                </a:moveTo>
                <a:lnTo>
                  <a:pt x="152400" y="0"/>
                </a:lnTo>
              </a:path>
            </a:pathLst>
          </a:custGeom>
          <a:ln w="38100">
            <a:solidFill>
              <a:srgbClr val="FF3300"/>
            </a:solidFill>
          </a:ln>
        </p:spPr>
        <p:txBody>
          <a:bodyPr wrap="square" lIns="0" tIns="0" rIns="0" bIns="0" rtlCol="0"/>
          <a:lstStyle/>
          <a:p>
            <a:endParaRPr sz="100"/>
          </a:p>
        </p:txBody>
      </p:sp>
      <p:sp>
        <p:nvSpPr>
          <p:cNvPr id="56" name="object 56"/>
          <p:cNvSpPr/>
          <p:nvPr/>
        </p:nvSpPr>
        <p:spPr>
          <a:xfrm>
            <a:off x="2330090" y="5313728"/>
            <a:ext cx="130318" cy="0"/>
          </a:xfrm>
          <a:custGeom>
            <a:avLst/>
            <a:gdLst/>
            <a:ahLst/>
            <a:cxnLst/>
            <a:rect l="l" t="t" r="r" b="b"/>
            <a:pathLst>
              <a:path w="152400">
                <a:moveTo>
                  <a:pt x="0" y="0"/>
                </a:moveTo>
                <a:lnTo>
                  <a:pt x="152400" y="0"/>
                </a:lnTo>
              </a:path>
            </a:pathLst>
          </a:custGeom>
          <a:ln w="38100">
            <a:solidFill>
              <a:srgbClr val="FF3300"/>
            </a:solidFill>
          </a:ln>
        </p:spPr>
        <p:txBody>
          <a:bodyPr wrap="square" lIns="0" tIns="0" rIns="0" bIns="0" rtlCol="0"/>
          <a:lstStyle/>
          <a:p>
            <a:endParaRPr sz="100"/>
          </a:p>
        </p:txBody>
      </p:sp>
      <p:sp>
        <p:nvSpPr>
          <p:cNvPr id="57" name="object 57"/>
          <p:cNvSpPr/>
          <p:nvPr/>
        </p:nvSpPr>
        <p:spPr>
          <a:xfrm>
            <a:off x="2558147" y="5313728"/>
            <a:ext cx="130318" cy="0"/>
          </a:xfrm>
          <a:custGeom>
            <a:avLst/>
            <a:gdLst/>
            <a:ahLst/>
            <a:cxnLst/>
            <a:rect l="l" t="t" r="r" b="b"/>
            <a:pathLst>
              <a:path w="152400">
                <a:moveTo>
                  <a:pt x="0" y="0"/>
                </a:moveTo>
                <a:lnTo>
                  <a:pt x="152400" y="0"/>
                </a:lnTo>
              </a:path>
            </a:pathLst>
          </a:custGeom>
          <a:ln w="38100">
            <a:solidFill>
              <a:srgbClr val="FF3300"/>
            </a:solidFill>
          </a:ln>
        </p:spPr>
        <p:txBody>
          <a:bodyPr wrap="square" lIns="0" tIns="0" rIns="0" bIns="0" rtlCol="0"/>
          <a:lstStyle/>
          <a:p>
            <a:endParaRPr sz="100"/>
          </a:p>
        </p:txBody>
      </p:sp>
      <p:sp>
        <p:nvSpPr>
          <p:cNvPr id="58" name="object 58"/>
          <p:cNvSpPr/>
          <p:nvPr/>
        </p:nvSpPr>
        <p:spPr>
          <a:xfrm>
            <a:off x="2786204" y="5313728"/>
            <a:ext cx="130318" cy="0"/>
          </a:xfrm>
          <a:custGeom>
            <a:avLst/>
            <a:gdLst/>
            <a:ahLst/>
            <a:cxnLst/>
            <a:rect l="l" t="t" r="r" b="b"/>
            <a:pathLst>
              <a:path w="152400">
                <a:moveTo>
                  <a:pt x="0" y="0"/>
                </a:moveTo>
                <a:lnTo>
                  <a:pt x="152400" y="0"/>
                </a:lnTo>
              </a:path>
            </a:pathLst>
          </a:custGeom>
          <a:ln w="38100">
            <a:solidFill>
              <a:srgbClr val="FF3300"/>
            </a:solidFill>
          </a:ln>
        </p:spPr>
        <p:txBody>
          <a:bodyPr wrap="square" lIns="0" tIns="0" rIns="0" bIns="0" rtlCol="0"/>
          <a:lstStyle/>
          <a:p>
            <a:endParaRPr sz="100"/>
          </a:p>
        </p:txBody>
      </p:sp>
      <p:sp>
        <p:nvSpPr>
          <p:cNvPr id="59" name="object 59"/>
          <p:cNvSpPr/>
          <p:nvPr/>
        </p:nvSpPr>
        <p:spPr>
          <a:xfrm>
            <a:off x="3014261" y="5313728"/>
            <a:ext cx="130318" cy="0"/>
          </a:xfrm>
          <a:custGeom>
            <a:avLst/>
            <a:gdLst/>
            <a:ahLst/>
            <a:cxnLst/>
            <a:rect l="l" t="t" r="r" b="b"/>
            <a:pathLst>
              <a:path w="152400">
                <a:moveTo>
                  <a:pt x="0" y="0"/>
                </a:moveTo>
                <a:lnTo>
                  <a:pt x="152400" y="0"/>
                </a:lnTo>
              </a:path>
            </a:pathLst>
          </a:custGeom>
          <a:ln w="38100">
            <a:solidFill>
              <a:srgbClr val="FF3300"/>
            </a:solidFill>
          </a:ln>
        </p:spPr>
        <p:txBody>
          <a:bodyPr wrap="square" lIns="0" tIns="0" rIns="0" bIns="0" rtlCol="0"/>
          <a:lstStyle/>
          <a:p>
            <a:endParaRPr sz="100"/>
          </a:p>
        </p:txBody>
      </p:sp>
      <p:sp>
        <p:nvSpPr>
          <p:cNvPr id="60" name="object 60"/>
          <p:cNvSpPr/>
          <p:nvPr/>
        </p:nvSpPr>
        <p:spPr>
          <a:xfrm>
            <a:off x="3242318" y="5313728"/>
            <a:ext cx="130318" cy="0"/>
          </a:xfrm>
          <a:custGeom>
            <a:avLst/>
            <a:gdLst/>
            <a:ahLst/>
            <a:cxnLst/>
            <a:rect l="l" t="t" r="r" b="b"/>
            <a:pathLst>
              <a:path w="152400">
                <a:moveTo>
                  <a:pt x="0" y="0"/>
                </a:moveTo>
                <a:lnTo>
                  <a:pt x="152400" y="0"/>
                </a:lnTo>
              </a:path>
            </a:pathLst>
          </a:custGeom>
          <a:ln w="38100">
            <a:solidFill>
              <a:srgbClr val="FF3300"/>
            </a:solidFill>
          </a:ln>
        </p:spPr>
        <p:txBody>
          <a:bodyPr wrap="square" lIns="0" tIns="0" rIns="0" bIns="0" rtlCol="0"/>
          <a:lstStyle/>
          <a:p>
            <a:endParaRPr sz="100"/>
          </a:p>
        </p:txBody>
      </p:sp>
      <p:sp>
        <p:nvSpPr>
          <p:cNvPr id="61" name="object 61"/>
          <p:cNvSpPr/>
          <p:nvPr/>
        </p:nvSpPr>
        <p:spPr>
          <a:xfrm>
            <a:off x="3470375" y="5313728"/>
            <a:ext cx="130318" cy="0"/>
          </a:xfrm>
          <a:custGeom>
            <a:avLst/>
            <a:gdLst/>
            <a:ahLst/>
            <a:cxnLst/>
            <a:rect l="l" t="t" r="r" b="b"/>
            <a:pathLst>
              <a:path w="152400">
                <a:moveTo>
                  <a:pt x="0" y="0"/>
                </a:moveTo>
                <a:lnTo>
                  <a:pt x="152400" y="0"/>
                </a:lnTo>
              </a:path>
            </a:pathLst>
          </a:custGeom>
          <a:ln w="38100">
            <a:solidFill>
              <a:srgbClr val="FF3300"/>
            </a:solidFill>
          </a:ln>
        </p:spPr>
        <p:txBody>
          <a:bodyPr wrap="square" lIns="0" tIns="0" rIns="0" bIns="0" rtlCol="0"/>
          <a:lstStyle/>
          <a:p>
            <a:endParaRPr sz="100"/>
          </a:p>
        </p:txBody>
      </p:sp>
      <p:sp>
        <p:nvSpPr>
          <p:cNvPr id="62" name="object 62"/>
          <p:cNvSpPr/>
          <p:nvPr/>
        </p:nvSpPr>
        <p:spPr>
          <a:xfrm>
            <a:off x="3698432" y="5313728"/>
            <a:ext cx="130318" cy="0"/>
          </a:xfrm>
          <a:custGeom>
            <a:avLst/>
            <a:gdLst/>
            <a:ahLst/>
            <a:cxnLst/>
            <a:rect l="l" t="t" r="r" b="b"/>
            <a:pathLst>
              <a:path w="152400">
                <a:moveTo>
                  <a:pt x="0" y="0"/>
                </a:moveTo>
                <a:lnTo>
                  <a:pt x="152400" y="0"/>
                </a:lnTo>
              </a:path>
            </a:pathLst>
          </a:custGeom>
          <a:ln w="38100">
            <a:solidFill>
              <a:srgbClr val="FF3300"/>
            </a:solidFill>
          </a:ln>
        </p:spPr>
        <p:txBody>
          <a:bodyPr wrap="square" lIns="0" tIns="0" rIns="0" bIns="0" rtlCol="0"/>
          <a:lstStyle/>
          <a:p>
            <a:endParaRPr sz="100"/>
          </a:p>
        </p:txBody>
      </p:sp>
      <p:sp>
        <p:nvSpPr>
          <p:cNvPr id="63" name="object 63"/>
          <p:cNvSpPr/>
          <p:nvPr/>
        </p:nvSpPr>
        <p:spPr>
          <a:xfrm>
            <a:off x="3926489" y="5313728"/>
            <a:ext cx="130318" cy="0"/>
          </a:xfrm>
          <a:custGeom>
            <a:avLst/>
            <a:gdLst/>
            <a:ahLst/>
            <a:cxnLst/>
            <a:rect l="l" t="t" r="r" b="b"/>
            <a:pathLst>
              <a:path w="152400">
                <a:moveTo>
                  <a:pt x="0" y="0"/>
                </a:moveTo>
                <a:lnTo>
                  <a:pt x="152400" y="0"/>
                </a:lnTo>
              </a:path>
            </a:pathLst>
          </a:custGeom>
          <a:ln w="38100">
            <a:solidFill>
              <a:srgbClr val="FF3300"/>
            </a:solidFill>
          </a:ln>
        </p:spPr>
        <p:txBody>
          <a:bodyPr wrap="square" lIns="0" tIns="0" rIns="0" bIns="0" rtlCol="0"/>
          <a:lstStyle/>
          <a:p>
            <a:endParaRPr sz="100"/>
          </a:p>
        </p:txBody>
      </p:sp>
      <p:sp>
        <p:nvSpPr>
          <p:cNvPr id="64" name="object 64"/>
          <p:cNvSpPr/>
          <p:nvPr/>
        </p:nvSpPr>
        <p:spPr>
          <a:xfrm>
            <a:off x="4154546" y="5313728"/>
            <a:ext cx="130318" cy="0"/>
          </a:xfrm>
          <a:custGeom>
            <a:avLst/>
            <a:gdLst/>
            <a:ahLst/>
            <a:cxnLst/>
            <a:rect l="l" t="t" r="r" b="b"/>
            <a:pathLst>
              <a:path w="152400">
                <a:moveTo>
                  <a:pt x="0" y="0"/>
                </a:moveTo>
                <a:lnTo>
                  <a:pt x="152400" y="0"/>
                </a:lnTo>
              </a:path>
            </a:pathLst>
          </a:custGeom>
          <a:ln w="38100">
            <a:solidFill>
              <a:srgbClr val="FF3300"/>
            </a:solidFill>
          </a:ln>
        </p:spPr>
        <p:txBody>
          <a:bodyPr wrap="square" lIns="0" tIns="0" rIns="0" bIns="0" rtlCol="0"/>
          <a:lstStyle/>
          <a:p>
            <a:endParaRPr sz="100"/>
          </a:p>
        </p:txBody>
      </p:sp>
      <p:sp>
        <p:nvSpPr>
          <p:cNvPr id="65" name="object 65"/>
          <p:cNvSpPr/>
          <p:nvPr/>
        </p:nvSpPr>
        <p:spPr>
          <a:xfrm>
            <a:off x="4382603" y="5313728"/>
            <a:ext cx="130318" cy="0"/>
          </a:xfrm>
          <a:custGeom>
            <a:avLst/>
            <a:gdLst/>
            <a:ahLst/>
            <a:cxnLst/>
            <a:rect l="l" t="t" r="r" b="b"/>
            <a:pathLst>
              <a:path w="152400">
                <a:moveTo>
                  <a:pt x="0" y="0"/>
                </a:moveTo>
                <a:lnTo>
                  <a:pt x="152400" y="0"/>
                </a:lnTo>
              </a:path>
            </a:pathLst>
          </a:custGeom>
          <a:ln w="38100">
            <a:solidFill>
              <a:srgbClr val="FF3300"/>
            </a:solidFill>
          </a:ln>
        </p:spPr>
        <p:txBody>
          <a:bodyPr wrap="square" lIns="0" tIns="0" rIns="0" bIns="0" rtlCol="0"/>
          <a:lstStyle/>
          <a:p>
            <a:endParaRPr sz="100"/>
          </a:p>
        </p:txBody>
      </p:sp>
      <p:sp>
        <p:nvSpPr>
          <p:cNvPr id="66" name="object 66"/>
          <p:cNvSpPr/>
          <p:nvPr/>
        </p:nvSpPr>
        <p:spPr>
          <a:xfrm>
            <a:off x="4610660" y="5313728"/>
            <a:ext cx="130318" cy="0"/>
          </a:xfrm>
          <a:custGeom>
            <a:avLst/>
            <a:gdLst/>
            <a:ahLst/>
            <a:cxnLst/>
            <a:rect l="l" t="t" r="r" b="b"/>
            <a:pathLst>
              <a:path w="152400">
                <a:moveTo>
                  <a:pt x="0" y="0"/>
                </a:moveTo>
                <a:lnTo>
                  <a:pt x="152400" y="0"/>
                </a:lnTo>
              </a:path>
            </a:pathLst>
          </a:custGeom>
          <a:ln w="38100">
            <a:solidFill>
              <a:srgbClr val="FF3300"/>
            </a:solidFill>
          </a:ln>
        </p:spPr>
        <p:txBody>
          <a:bodyPr wrap="square" lIns="0" tIns="0" rIns="0" bIns="0" rtlCol="0"/>
          <a:lstStyle/>
          <a:p>
            <a:endParaRPr sz="100"/>
          </a:p>
        </p:txBody>
      </p:sp>
      <p:sp>
        <p:nvSpPr>
          <p:cNvPr id="67" name="object 67"/>
          <p:cNvSpPr/>
          <p:nvPr/>
        </p:nvSpPr>
        <p:spPr>
          <a:xfrm>
            <a:off x="4838717" y="5313728"/>
            <a:ext cx="130318" cy="0"/>
          </a:xfrm>
          <a:custGeom>
            <a:avLst/>
            <a:gdLst/>
            <a:ahLst/>
            <a:cxnLst/>
            <a:rect l="l" t="t" r="r" b="b"/>
            <a:pathLst>
              <a:path w="152400">
                <a:moveTo>
                  <a:pt x="0" y="0"/>
                </a:moveTo>
                <a:lnTo>
                  <a:pt x="152400" y="0"/>
                </a:lnTo>
              </a:path>
            </a:pathLst>
          </a:custGeom>
          <a:ln w="38100">
            <a:solidFill>
              <a:srgbClr val="FF3300"/>
            </a:solidFill>
          </a:ln>
        </p:spPr>
        <p:txBody>
          <a:bodyPr wrap="square" lIns="0" tIns="0" rIns="0" bIns="0" rtlCol="0"/>
          <a:lstStyle/>
          <a:p>
            <a:endParaRPr sz="100"/>
          </a:p>
        </p:txBody>
      </p:sp>
      <p:sp>
        <p:nvSpPr>
          <p:cNvPr id="68" name="object 68"/>
          <p:cNvSpPr/>
          <p:nvPr/>
        </p:nvSpPr>
        <p:spPr>
          <a:xfrm>
            <a:off x="5066774" y="5313728"/>
            <a:ext cx="130318" cy="0"/>
          </a:xfrm>
          <a:custGeom>
            <a:avLst/>
            <a:gdLst/>
            <a:ahLst/>
            <a:cxnLst/>
            <a:rect l="l" t="t" r="r" b="b"/>
            <a:pathLst>
              <a:path w="152400">
                <a:moveTo>
                  <a:pt x="0" y="0"/>
                </a:moveTo>
                <a:lnTo>
                  <a:pt x="152400" y="0"/>
                </a:lnTo>
              </a:path>
            </a:pathLst>
          </a:custGeom>
          <a:ln w="38100">
            <a:solidFill>
              <a:srgbClr val="FF3300"/>
            </a:solidFill>
          </a:ln>
        </p:spPr>
        <p:txBody>
          <a:bodyPr wrap="square" lIns="0" tIns="0" rIns="0" bIns="0" rtlCol="0"/>
          <a:lstStyle/>
          <a:p>
            <a:endParaRPr sz="100"/>
          </a:p>
        </p:txBody>
      </p:sp>
      <p:sp>
        <p:nvSpPr>
          <p:cNvPr id="69" name="object 69"/>
          <p:cNvSpPr/>
          <p:nvPr/>
        </p:nvSpPr>
        <p:spPr>
          <a:xfrm>
            <a:off x="5294831" y="5313728"/>
            <a:ext cx="130318" cy="0"/>
          </a:xfrm>
          <a:custGeom>
            <a:avLst/>
            <a:gdLst/>
            <a:ahLst/>
            <a:cxnLst/>
            <a:rect l="l" t="t" r="r" b="b"/>
            <a:pathLst>
              <a:path w="152400">
                <a:moveTo>
                  <a:pt x="0" y="0"/>
                </a:moveTo>
                <a:lnTo>
                  <a:pt x="152400" y="0"/>
                </a:lnTo>
              </a:path>
            </a:pathLst>
          </a:custGeom>
          <a:ln w="38100">
            <a:solidFill>
              <a:srgbClr val="FF3300"/>
            </a:solidFill>
          </a:ln>
        </p:spPr>
        <p:txBody>
          <a:bodyPr wrap="square" lIns="0" tIns="0" rIns="0" bIns="0" rtlCol="0"/>
          <a:lstStyle/>
          <a:p>
            <a:endParaRPr sz="100"/>
          </a:p>
        </p:txBody>
      </p:sp>
      <p:sp>
        <p:nvSpPr>
          <p:cNvPr id="70" name="object 70"/>
          <p:cNvSpPr/>
          <p:nvPr/>
        </p:nvSpPr>
        <p:spPr>
          <a:xfrm>
            <a:off x="5522888" y="5313728"/>
            <a:ext cx="130318" cy="0"/>
          </a:xfrm>
          <a:custGeom>
            <a:avLst/>
            <a:gdLst/>
            <a:ahLst/>
            <a:cxnLst/>
            <a:rect l="l" t="t" r="r" b="b"/>
            <a:pathLst>
              <a:path w="152400">
                <a:moveTo>
                  <a:pt x="0" y="0"/>
                </a:moveTo>
                <a:lnTo>
                  <a:pt x="152400" y="0"/>
                </a:lnTo>
              </a:path>
            </a:pathLst>
          </a:custGeom>
          <a:ln w="38100">
            <a:solidFill>
              <a:srgbClr val="FF3300"/>
            </a:solidFill>
          </a:ln>
        </p:spPr>
        <p:txBody>
          <a:bodyPr wrap="square" lIns="0" tIns="0" rIns="0" bIns="0" rtlCol="0"/>
          <a:lstStyle/>
          <a:p>
            <a:endParaRPr sz="100"/>
          </a:p>
        </p:txBody>
      </p:sp>
      <p:sp>
        <p:nvSpPr>
          <p:cNvPr id="71" name="object 71"/>
          <p:cNvSpPr/>
          <p:nvPr/>
        </p:nvSpPr>
        <p:spPr>
          <a:xfrm>
            <a:off x="1684364" y="3347876"/>
            <a:ext cx="0" cy="130318"/>
          </a:xfrm>
          <a:custGeom>
            <a:avLst/>
            <a:gdLst/>
            <a:ahLst/>
            <a:cxnLst/>
            <a:rect l="l" t="t" r="r" b="b"/>
            <a:pathLst>
              <a:path h="152400">
                <a:moveTo>
                  <a:pt x="0" y="0"/>
                </a:moveTo>
                <a:lnTo>
                  <a:pt x="0" y="152400"/>
                </a:lnTo>
              </a:path>
            </a:pathLst>
          </a:custGeom>
          <a:ln w="38100">
            <a:solidFill>
              <a:srgbClr val="FF3300"/>
            </a:solidFill>
          </a:ln>
        </p:spPr>
        <p:txBody>
          <a:bodyPr wrap="square" lIns="0" tIns="0" rIns="0" bIns="0" rtlCol="0"/>
          <a:lstStyle/>
          <a:p>
            <a:endParaRPr sz="100"/>
          </a:p>
        </p:txBody>
      </p:sp>
      <p:sp>
        <p:nvSpPr>
          <p:cNvPr id="72" name="object 72"/>
          <p:cNvSpPr/>
          <p:nvPr/>
        </p:nvSpPr>
        <p:spPr>
          <a:xfrm>
            <a:off x="1684364" y="3575933"/>
            <a:ext cx="0" cy="130318"/>
          </a:xfrm>
          <a:custGeom>
            <a:avLst/>
            <a:gdLst/>
            <a:ahLst/>
            <a:cxnLst/>
            <a:rect l="l" t="t" r="r" b="b"/>
            <a:pathLst>
              <a:path h="152400">
                <a:moveTo>
                  <a:pt x="0" y="0"/>
                </a:moveTo>
                <a:lnTo>
                  <a:pt x="0" y="152400"/>
                </a:lnTo>
              </a:path>
            </a:pathLst>
          </a:custGeom>
          <a:ln w="38100">
            <a:solidFill>
              <a:srgbClr val="FF3300"/>
            </a:solidFill>
          </a:ln>
        </p:spPr>
        <p:txBody>
          <a:bodyPr wrap="square" lIns="0" tIns="0" rIns="0" bIns="0" rtlCol="0"/>
          <a:lstStyle/>
          <a:p>
            <a:endParaRPr sz="100"/>
          </a:p>
        </p:txBody>
      </p:sp>
      <p:sp>
        <p:nvSpPr>
          <p:cNvPr id="73" name="object 73"/>
          <p:cNvSpPr/>
          <p:nvPr/>
        </p:nvSpPr>
        <p:spPr>
          <a:xfrm>
            <a:off x="1684364" y="3803990"/>
            <a:ext cx="0" cy="130318"/>
          </a:xfrm>
          <a:custGeom>
            <a:avLst/>
            <a:gdLst/>
            <a:ahLst/>
            <a:cxnLst/>
            <a:rect l="l" t="t" r="r" b="b"/>
            <a:pathLst>
              <a:path h="152400">
                <a:moveTo>
                  <a:pt x="0" y="0"/>
                </a:moveTo>
                <a:lnTo>
                  <a:pt x="0" y="152400"/>
                </a:lnTo>
              </a:path>
            </a:pathLst>
          </a:custGeom>
          <a:ln w="38100">
            <a:solidFill>
              <a:srgbClr val="FF3300"/>
            </a:solidFill>
          </a:ln>
        </p:spPr>
        <p:txBody>
          <a:bodyPr wrap="square" lIns="0" tIns="0" rIns="0" bIns="0" rtlCol="0"/>
          <a:lstStyle/>
          <a:p>
            <a:endParaRPr sz="100"/>
          </a:p>
        </p:txBody>
      </p:sp>
      <p:sp>
        <p:nvSpPr>
          <p:cNvPr id="74" name="object 74"/>
          <p:cNvSpPr/>
          <p:nvPr/>
        </p:nvSpPr>
        <p:spPr>
          <a:xfrm>
            <a:off x="1684364" y="4032047"/>
            <a:ext cx="0" cy="130318"/>
          </a:xfrm>
          <a:custGeom>
            <a:avLst/>
            <a:gdLst/>
            <a:ahLst/>
            <a:cxnLst/>
            <a:rect l="l" t="t" r="r" b="b"/>
            <a:pathLst>
              <a:path h="152400">
                <a:moveTo>
                  <a:pt x="0" y="0"/>
                </a:moveTo>
                <a:lnTo>
                  <a:pt x="0" y="152400"/>
                </a:lnTo>
              </a:path>
            </a:pathLst>
          </a:custGeom>
          <a:ln w="38100">
            <a:solidFill>
              <a:srgbClr val="FF3300"/>
            </a:solidFill>
          </a:ln>
        </p:spPr>
        <p:txBody>
          <a:bodyPr wrap="square" lIns="0" tIns="0" rIns="0" bIns="0" rtlCol="0"/>
          <a:lstStyle/>
          <a:p>
            <a:endParaRPr sz="100"/>
          </a:p>
        </p:txBody>
      </p:sp>
      <p:sp>
        <p:nvSpPr>
          <p:cNvPr id="75" name="object 75"/>
          <p:cNvSpPr/>
          <p:nvPr/>
        </p:nvSpPr>
        <p:spPr>
          <a:xfrm>
            <a:off x="1684364" y="4260104"/>
            <a:ext cx="0" cy="130318"/>
          </a:xfrm>
          <a:custGeom>
            <a:avLst/>
            <a:gdLst/>
            <a:ahLst/>
            <a:cxnLst/>
            <a:rect l="l" t="t" r="r" b="b"/>
            <a:pathLst>
              <a:path h="152400">
                <a:moveTo>
                  <a:pt x="0" y="0"/>
                </a:moveTo>
                <a:lnTo>
                  <a:pt x="0" y="152400"/>
                </a:lnTo>
              </a:path>
            </a:pathLst>
          </a:custGeom>
          <a:ln w="38100">
            <a:solidFill>
              <a:srgbClr val="FF3300"/>
            </a:solidFill>
          </a:ln>
        </p:spPr>
        <p:txBody>
          <a:bodyPr wrap="square" lIns="0" tIns="0" rIns="0" bIns="0" rtlCol="0"/>
          <a:lstStyle/>
          <a:p>
            <a:endParaRPr sz="100"/>
          </a:p>
        </p:txBody>
      </p:sp>
      <p:sp>
        <p:nvSpPr>
          <p:cNvPr id="76" name="object 76"/>
          <p:cNvSpPr/>
          <p:nvPr/>
        </p:nvSpPr>
        <p:spPr>
          <a:xfrm>
            <a:off x="1684364" y="4488161"/>
            <a:ext cx="0" cy="130318"/>
          </a:xfrm>
          <a:custGeom>
            <a:avLst/>
            <a:gdLst/>
            <a:ahLst/>
            <a:cxnLst/>
            <a:rect l="l" t="t" r="r" b="b"/>
            <a:pathLst>
              <a:path h="152400">
                <a:moveTo>
                  <a:pt x="0" y="0"/>
                </a:moveTo>
                <a:lnTo>
                  <a:pt x="0" y="152400"/>
                </a:lnTo>
              </a:path>
            </a:pathLst>
          </a:custGeom>
          <a:ln w="38100">
            <a:solidFill>
              <a:srgbClr val="FF3300"/>
            </a:solidFill>
          </a:ln>
        </p:spPr>
        <p:txBody>
          <a:bodyPr wrap="square" lIns="0" tIns="0" rIns="0" bIns="0" rtlCol="0"/>
          <a:lstStyle/>
          <a:p>
            <a:endParaRPr sz="100"/>
          </a:p>
        </p:txBody>
      </p:sp>
      <p:sp>
        <p:nvSpPr>
          <p:cNvPr id="77" name="object 77"/>
          <p:cNvSpPr/>
          <p:nvPr/>
        </p:nvSpPr>
        <p:spPr>
          <a:xfrm>
            <a:off x="1684364" y="4716218"/>
            <a:ext cx="0" cy="130318"/>
          </a:xfrm>
          <a:custGeom>
            <a:avLst/>
            <a:gdLst/>
            <a:ahLst/>
            <a:cxnLst/>
            <a:rect l="l" t="t" r="r" b="b"/>
            <a:pathLst>
              <a:path h="152400">
                <a:moveTo>
                  <a:pt x="0" y="0"/>
                </a:moveTo>
                <a:lnTo>
                  <a:pt x="0" y="152400"/>
                </a:lnTo>
              </a:path>
            </a:pathLst>
          </a:custGeom>
          <a:ln w="38100">
            <a:solidFill>
              <a:srgbClr val="FF3300"/>
            </a:solidFill>
          </a:ln>
        </p:spPr>
        <p:txBody>
          <a:bodyPr wrap="square" lIns="0" tIns="0" rIns="0" bIns="0" rtlCol="0"/>
          <a:lstStyle/>
          <a:p>
            <a:endParaRPr sz="100"/>
          </a:p>
        </p:txBody>
      </p:sp>
      <p:sp>
        <p:nvSpPr>
          <p:cNvPr id="78" name="object 78"/>
          <p:cNvSpPr/>
          <p:nvPr/>
        </p:nvSpPr>
        <p:spPr>
          <a:xfrm>
            <a:off x="1684364" y="4944275"/>
            <a:ext cx="0" cy="130318"/>
          </a:xfrm>
          <a:custGeom>
            <a:avLst/>
            <a:gdLst/>
            <a:ahLst/>
            <a:cxnLst/>
            <a:rect l="l" t="t" r="r" b="b"/>
            <a:pathLst>
              <a:path h="152400">
                <a:moveTo>
                  <a:pt x="0" y="0"/>
                </a:moveTo>
                <a:lnTo>
                  <a:pt x="0" y="152400"/>
                </a:lnTo>
              </a:path>
            </a:pathLst>
          </a:custGeom>
          <a:ln w="38100">
            <a:solidFill>
              <a:srgbClr val="FF3300"/>
            </a:solidFill>
          </a:ln>
        </p:spPr>
        <p:txBody>
          <a:bodyPr wrap="square" lIns="0" tIns="0" rIns="0" bIns="0" rtlCol="0"/>
          <a:lstStyle/>
          <a:p>
            <a:endParaRPr sz="100"/>
          </a:p>
        </p:txBody>
      </p:sp>
      <p:sp>
        <p:nvSpPr>
          <p:cNvPr id="79" name="object 79"/>
          <p:cNvSpPr/>
          <p:nvPr/>
        </p:nvSpPr>
        <p:spPr>
          <a:xfrm>
            <a:off x="1668074" y="5172332"/>
            <a:ext cx="32579" cy="61358"/>
          </a:xfrm>
          <a:custGeom>
            <a:avLst/>
            <a:gdLst/>
            <a:ahLst/>
            <a:cxnLst/>
            <a:rect l="l" t="t" r="r" b="b"/>
            <a:pathLst>
              <a:path w="38100" h="71754">
                <a:moveTo>
                  <a:pt x="38100" y="71628"/>
                </a:moveTo>
                <a:lnTo>
                  <a:pt x="0" y="71628"/>
                </a:lnTo>
                <a:lnTo>
                  <a:pt x="0" y="0"/>
                </a:lnTo>
                <a:lnTo>
                  <a:pt x="38100" y="0"/>
                </a:lnTo>
                <a:lnTo>
                  <a:pt x="38100" y="71628"/>
                </a:lnTo>
                <a:close/>
              </a:path>
            </a:pathLst>
          </a:custGeom>
          <a:solidFill>
            <a:srgbClr val="FF3300"/>
          </a:solidFill>
        </p:spPr>
        <p:txBody>
          <a:bodyPr wrap="square" lIns="0" tIns="0" rIns="0" bIns="0" rtlCol="0"/>
          <a:lstStyle/>
          <a:p>
            <a:endParaRPr sz="100"/>
          </a:p>
        </p:txBody>
      </p:sp>
      <p:sp>
        <p:nvSpPr>
          <p:cNvPr id="80" name="object 80"/>
          <p:cNvSpPr/>
          <p:nvPr/>
        </p:nvSpPr>
        <p:spPr>
          <a:xfrm>
            <a:off x="3213649" y="4774861"/>
            <a:ext cx="97739" cy="500639"/>
          </a:xfrm>
          <a:custGeom>
            <a:avLst/>
            <a:gdLst/>
            <a:ahLst/>
            <a:cxnLst/>
            <a:rect l="l" t="t" r="r" b="b"/>
            <a:pathLst>
              <a:path w="114300" h="585470">
                <a:moveTo>
                  <a:pt x="76200" y="585216"/>
                </a:moveTo>
                <a:lnTo>
                  <a:pt x="38100" y="585216"/>
                </a:lnTo>
                <a:lnTo>
                  <a:pt x="38100" y="432816"/>
                </a:lnTo>
                <a:lnTo>
                  <a:pt x="76200" y="432816"/>
                </a:lnTo>
                <a:lnTo>
                  <a:pt x="76200" y="585216"/>
                </a:lnTo>
                <a:close/>
              </a:path>
              <a:path w="114300" h="585470">
                <a:moveTo>
                  <a:pt x="76200" y="318515"/>
                </a:moveTo>
                <a:lnTo>
                  <a:pt x="38100" y="318515"/>
                </a:lnTo>
                <a:lnTo>
                  <a:pt x="38100" y="166115"/>
                </a:lnTo>
                <a:lnTo>
                  <a:pt x="76200" y="166115"/>
                </a:lnTo>
                <a:lnTo>
                  <a:pt x="76200" y="318515"/>
                </a:lnTo>
                <a:close/>
              </a:path>
              <a:path w="114300" h="585470">
                <a:moveTo>
                  <a:pt x="114300" y="114300"/>
                </a:moveTo>
                <a:lnTo>
                  <a:pt x="0" y="114300"/>
                </a:lnTo>
                <a:lnTo>
                  <a:pt x="56388" y="0"/>
                </a:lnTo>
                <a:lnTo>
                  <a:pt x="114300" y="114300"/>
                </a:lnTo>
                <a:close/>
              </a:path>
            </a:pathLst>
          </a:custGeom>
          <a:solidFill>
            <a:srgbClr val="FF3300"/>
          </a:solidFill>
        </p:spPr>
        <p:txBody>
          <a:bodyPr wrap="square" lIns="0" tIns="0" rIns="0" bIns="0" rtlCol="0"/>
          <a:lstStyle/>
          <a:p>
            <a:endParaRPr sz="100"/>
          </a:p>
        </p:txBody>
      </p:sp>
      <p:sp>
        <p:nvSpPr>
          <p:cNvPr id="81" name="object 81"/>
          <p:cNvSpPr/>
          <p:nvPr/>
        </p:nvSpPr>
        <p:spPr>
          <a:xfrm>
            <a:off x="1223689" y="5621930"/>
            <a:ext cx="885079" cy="321995"/>
          </a:xfrm>
          <a:custGeom>
            <a:avLst/>
            <a:gdLst/>
            <a:ahLst/>
            <a:cxnLst/>
            <a:rect l="l" t="t" r="r" b="b"/>
            <a:pathLst>
              <a:path w="1035050" h="376554">
                <a:moveTo>
                  <a:pt x="0" y="0"/>
                </a:moveTo>
                <a:lnTo>
                  <a:pt x="1034796" y="0"/>
                </a:lnTo>
                <a:lnTo>
                  <a:pt x="1034796" y="376428"/>
                </a:lnTo>
                <a:lnTo>
                  <a:pt x="0" y="376428"/>
                </a:lnTo>
                <a:lnTo>
                  <a:pt x="0" y="0"/>
                </a:lnTo>
                <a:close/>
              </a:path>
            </a:pathLst>
          </a:custGeom>
          <a:solidFill>
            <a:srgbClr val="FF0000">
              <a:alpha val="17968"/>
            </a:srgbClr>
          </a:solidFill>
        </p:spPr>
        <p:txBody>
          <a:bodyPr wrap="square" lIns="0" tIns="0" rIns="0" bIns="0" rtlCol="0"/>
          <a:lstStyle/>
          <a:p>
            <a:endParaRPr sz="100"/>
          </a:p>
        </p:txBody>
      </p:sp>
      <p:sp>
        <p:nvSpPr>
          <p:cNvPr id="82" name="object 82"/>
          <p:cNvSpPr/>
          <p:nvPr/>
        </p:nvSpPr>
        <p:spPr>
          <a:xfrm>
            <a:off x="1219779" y="5618021"/>
            <a:ext cx="892680" cy="330140"/>
          </a:xfrm>
          <a:custGeom>
            <a:avLst/>
            <a:gdLst/>
            <a:ahLst/>
            <a:cxnLst/>
            <a:rect l="l" t="t" r="r" b="b"/>
            <a:pathLst>
              <a:path w="1043939" h="386079">
                <a:moveTo>
                  <a:pt x="1043940" y="385572"/>
                </a:moveTo>
                <a:lnTo>
                  <a:pt x="0" y="385572"/>
                </a:lnTo>
                <a:lnTo>
                  <a:pt x="0" y="0"/>
                </a:lnTo>
                <a:lnTo>
                  <a:pt x="1043940" y="0"/>
                </a:lnTo>
                <a:lnTo>
                  <a:pt x="1043940" y="4572"/>
                </a:lnTo>
                <a:lnTo>
                  <a:pt x="9144" y="4572"/>
                </a:lnTo>
                <a:lnTo>
                  <a:pt x="4572" y="9144"/>
                </a:lnTo>
                <a:lnTo>
                  <a:pt x="9144" y="9144"/>
                </a:lnTo>
                <a:lnTo>
                  <a:pt x="9144" y="376428"/>
                </a:lnTo>
                <a:lnTo>
                  <a:pt x="4572" y="376428"/>
                </a:lnTo>
                <a:lnTo>
                  <a:pt x="9144" y="381000"/>
                </a:lnTo>
                <a:lnTo>
                  <a:pt x="1043940" y="381000"/>
                </a:lnTo>
                <a:lnTo>
                  <a:pt x="1043940" y="385572"/>
                </a:lnTo>
                <a:close/>
              </a:path>
              <a:path w="1043939" h="386079">
                <a:moveTo>
                  <a:pt x="9144" y="9144"/>
                </a:moveTo>
                <a:lnTo>
                  <a:pt x="4572" y="9144"/>
                </a:lnTo>
                <a:lnTo>
                  <a:pt x="9144" y="4572"/>
                </a:lnTo>
                <a:lnTo>
                  <a:pt x="9144" y="9144"/>
                </a:lnTo>
                <a:close/>
              </a:path>
              <a:path w="1043939" h="386079">
                <a:moveTo>
                  <a:pt x="1034796" y="9144"/>
                </a:moveTo>
                <a:lnTo>
                  <a:pt x="9144" y="9144"/>
                </a:lnTo>
                <a:lnTo>
                  <a:pt x="9144" y="4572"/>
                </a:lnTo>
                <a:lnTo>
                  <a:pt x="1034796" y="4572"/>
                </a:lnTo>
                <a:lnTo>
                  <a:pt x="1034796" y="9144"/>
                </a:lnTo>
                <a:close/>
              </a:path>
              <a:path w="1043939" h="386079">
                <a:moveTo>
                  <a:pt x="1034796" y="381000"/>
                </a:moveTo>
                <a:lnTo>
                  <a:pt x="1034796" y="4572"/>
                </a:lnTo>
                <a:lnTo>
                  <a:pt x="1039368" y="9144"/>
                </a:lnTo>
                <a:lnTo>
                  <a:pt x="1043940" y="9144"/>
                </a:lnTo>
                <a:lnTo>
                  <a:pt x="1043940" y="376428"/>
                </a:lnTo>
                <a:lnTo>
                  <a:pt x="1039368" y="376428"/>
                </a:lnTo>
                <a:lnTo>
                  <a:pt x="1034796" y="381000"/>
                </a:lnTo>
                <a:close/>
              </a:path>
              <a:path w="1043939" h="386079">
                <a:moveTo>
                  <a:pt x="1043940" y="9144"/>
                </a:moveTo>
                <a:lnTo>
                  <a:pt x="1039368" y="9144"/>
                </a:lnTo>
                <a:lnTo>
                  <a:pt x="1034796" y="4572"/>
                </a:lnTo>
                <a:lnTo>
                  <a:pt x="1043940" y="4572"/>
                </a:lnTo>
                <a:lnTo>
                  <a:pt x="1043940" y="9144"/>
                </a:lnTo>
                <a:close/>
              </a:path>
              <a:path w="1043939" h="386079">
                <a:moveTo>
                  <a:pt x="9144" y="381000"/>
                </a:moveTo>
                <a:lnTo>
                  <a:pt x="4572" y="376428"/>
                </a:lnTo>
                <a:lnTo>
                  <a:pt x="9144" y="376428"/>
                </a:lnTo>
                <a:lnTo>
                  <a:pt x="9144" y="381000"/>
                </a:lnTo>
                <a:close/>
              </a:path>
              <a:path w="1043939" h="386079">
                <a:moveTo>
                  <a:pt x="1034796" y="381000"/>
                </a:moveTo>
                <a:lnTo>
                  <a:pt x="9144" y="381000"/>
                </a:lnTo>
                <a:lnTo>
                  <a:pt x="9144" y="376428"/>
                </a:lnTo>
                <a:lnTo>
                  <a:pt x="1034796" y="376428"/>
                </a:lnTo>
                <a:lnTo>
                  <a:pt x="1034796" y="381000"/>
                </a:lnTo>
                <a:close/>
              </a:path>
              <a:path w="1043939" h="386079">
                <a:moveTo>
                  <a:pt x="1043940" y="381000"/>
                </a:moveTo>
                <a:lnTo>
                  <a:pt x="1034796" y="381000"/>
                </a:lnTo>
                <a:lnTo>
                  <a:pt x="1039368" y="376428"/>
                </a:lnTo>
                <a:lnTo>
                  <a:pt x="1043940" y="376428"/>
                </a:lnTo>
                <a:lnTo>
                  <a:pt x="1043940" y="381000"/>
                </a:lnTo>
                <a:close/>
              </a:path>
            </a:pathLst>
          </a:custGeom>
          <a:solidFill>
            <a:srgbClr val="000000"/>
          </a:solidFill>
        </p:spPr>
        <p:txBody>
          <a:bodyPr wrap="square" lIns="0" tIns="0" rIns="0" bIns="0" rtlCol="0"/>
          <a:lstStyle/>
          <a:p>
            <a:endParaRPr sz="100"/>
          </a:p>
        </p:txBody>
      </p:sp>
      <p:sp>
        <p:nvSpPr>
          <p:cNvPr id="83" name="object 83"/>
          <p:cNvSpPr txBox="1"/>
          <p:nvPr/>
        </p:nvSpPr>
        <p:spPr>
          <a:xfrm>
            <a:off x="1522985" y="5641078"/>
            <a:ext cx="223170" cy="247015"/>
          </a:xfrm>
          <a:prstGeom prst="rect">
            <a:avLst/>
          </a:prstGeom>
        </p:spPr>
        <p:txBody>
          <a:bodyPr vert="horz" wrap="square" lIns="0" tIns="10859" rIns="0" bIns="0" rtlCol="0">
            <a:spAutoFit/>
          </a:bodyPr>
          <a:lstStyle/>
          <a:p>
            <a:pPr marL="12700">
              <a:lnSpc>
                <a:spcPct val="100000"/>
              </a:lnSpc>
              <a:spcBef>
                <a:spcPts val="100"/>
              </a:spcBef>
            </a:pPr>
            <a:r>
              <a:rPr sz="1540" b="1" spc="-10" dirty="0">
                <a:solidFill>
                  <a:srgbClr val="009999"/>
                </a:solidFill>
                <a:latin typeface="微软雅黑" panose="020B0503020204020204" charset="-122"/>
                <a:cs typeface="微软雅黑" panose="020B0503020204020204" charset="-122"/>
              </a:rPr>
              <a:t>I</a:t>
            </a:r>
            <a:r>
              <a:rPr sz="1540" b="1" dirty="0">
                <a:solidFill>
                  <a:srgbClr val="009999"/>
                </a:solidFill>
                <a:latin typeface="微软雅黑" panose="020B0503020204020204" charset="-122"/>
                <a:cs typeface="微软雅黑" panose="020B0503020204020204" charset="-122"/>
              </a:rPr>
              <a:t>R</a:t>
            </a:r>
            <a:endParaRPr sz="1540">
              <a:latin typeface="微软雅黑" panose="020B0503020204020204" charset="-122"/>
              <a:cs typeface="微软雅黑" panose="020B0503020204020204" charset="-122"/>
            </a:endParaRPr>
          </a:p>
        </p:txBody>
      </p:sp>
      <p:sp>
        <p:nvSpPr>
          <p:cNvPr id="84" name="object 84"/>
          <p:cNvSpPr/>
          <p:nvPr/>
        </p:nvSpPr>
        <p:spPr>
          <a:xfrm>
            <a:off x="2108550" y="5763978"/>
            <a:ext cx="2002015" cy="97739"/>
          </a:xfrm>
          <a:custGeom>
            <a:avLst/>
            <a:gdLst/>
            <a:ahLst/>
            <a:cxnLst/>
            <a:rect l="l" t="t" r="r" b="b"/>
            <a:pathLst>
              <a:path w="2341245" h="114300">
                <a:moveTo>
                  <a:pt x="114300" y="114300"/>
                </a:moveTo>
                <a:lnTo>
                  <a:pt x="0" y="57912"/>
                </a:lnTo>
                <a:lnTo>
                  <a:pt x="114300" y="0"/>
                </a:lnTo>
                <a:lnTo>
                  <a:pt x="114300" y="38100"/>
                </a:lnTo>
                <a:lnTo>
                  <a:pt x="94487" y="38100"/>
                </a:lnTo>
                <a:lnTo>
                  <a:pt x="94487" y="76200"/>
                </a:lnTo>
                <a:lnTo>
                  <a:pt x="114300" y="76200"/>
                </a:lnTo>
                <a:lnTo>
                  <a:pt x="114300" y="114300"/>
                </a:lnTo>
                <a:close/>
              </a:path>
              <a:path w="2341245" h="114300">
                <a:moveTo>
                  <a:pt x="114300" y="76200"/>
                </a:moveTo>
                <a:lnTo>
                  <a:pt x="94487" y="76200"/>
                </a:lnTo>
                <a:lnTo>
                  <a:pt x="94487" y="38100"/>
                </a:lnTo>
                <a:lnTo>
                  <a:pt x="114300" y="38100"/>
                </a:lnTo>
                <a:lnTo>
                  <a:pt x="114300" y="76200"/>
                </a:lnTo>
                <a:close/>
              </a:path>
              <a:path w="2341245" h="114300">
                <a:moveTo>
                  <a:pt x="2340864" y="76200"/>
                </a:moveTo>
                <a:lnTo>
                  <a:pt x="114300" y="76200"/>
                </a:lnTo>
                <a:lnTo>
                  <a:pt x="114300" y="38100"/>
                </a:lnTo>
                <a:lnTo>
                  <a:pt x="2340864" y="38100"/>
                </a:lnTo>
                <a:lnTo>
                  <a:pt x="2340864" y="76200"/>
                </a:lnTo>
                <a:close/>
              </a:path>
            </a:pathLst>
          </a:custGeom>
          <a:solidFill>
            <a:srgbClr val="009999"/>
          </a:solidFill>
        </p:spPr>
        <p:txBody>
          <a:bodyPr wrap="square" lIns="0" tIns="0" rIns="0" bIns="0" rtlCol="0"/>
          <a:lstStyle/>
          <a:p>
            <a:endParaRPr sz="100"/>
          </a:p>
        </p:txBody>
      </p:sp>
      <p:sp>
        <p:nvSpPr>
          <p:cNvPr id="85" name="object 85"/>
          <p:cNvSpPr/>
          <p:nvPr/>
        </p:nvSpPr>
        <p:spPr>
          <a:xfrm>
            <a:off x="1327943" y="3312691"/>
            <a:ext cx="97739" cy="2309349"/>
          </a:xfrm>
          <a:custGeom>
            <a:avLst/>
            <a:gdLst/>
            <a:ahLst/>
            <a:cxnLst/>
            <a:rect l="l" t="t" r="r" b="b"/>
            <a:pathLst>
              <a:path w="114300" h="2700654">
                <a:moveTo>
                  <a:pt x="38100" y="114300"/>
                </a:moveTo>
                <a:lnTo>
                  <a:pt x="0" y="114300"/>
                </a:lnTo>
                <a:lnTo>
                  <a:pt x="56388" y="0"/>
                </a:lnTo>
                <a:lnTo>
                  <a:pt x="104261" y="94487"/>
                </a:lnTo>
                <a:lnTo>
                  <a:pt x="38100" y="94487"/>
                </a:lnTo>
                <a:lnTo>
                  <a:pt x="38100" y="114300"/>
                </a:lnTo>
                <a:close/>
              </a:path>
              <a:path w="114300" h="2700654">
                <a:moveTo>
                  <a:pt x="76200" y="2700527"/>
                </a:moveTo>
                <a:lnTo>
                  <a:pt x="38100" y="2700527"/>
                </a:lnTo>
                <a:lnTo>
                  <a:pt x="38100" y="94487"/>
                </a:lnTo>
                <a:lnTo>
                  <a:pt x="76200" y="94487"/>
                </a:lnTo>
                <a:lnTo>
                  <a:pt x="76200" y="2700527"/>
                </a:lnTo>
                <a:close/>
              </a:path>
              <a:path w="114300" h="2700654">
                <a:moveTo>
                  <a:pt x="114300" y="114300"/>
                </a:moveTo>
                <a:lnTo>
                  <a:pt x="76200" y="114300"/>
                </a:lnTo>
                <a:lnTo>
                  <a:pt x="76200" y="94487"/>
                </a:lnTo>
                <a:lnTo>
                  <a:pt x="104261" y="94487"/>
                </a:lnTo>
                <a:lnTo>
                  <a:pt x="114300" y="114300"/>
                </a:lnTo>
                <a:close/>
              </a:path>
            </a:pathLst>
          </a:custGeom>
          <a:solidFill>
            <a:srgbClr val="009999"/>
          </a:solidFill>
        </p:spPr>
        <p:txBody>
          <a:bodyPr wrap="square" lIns="0" tIns="0" rIns="0" bIns="0" rtlCol="0"/>
          <a:lstStyle/>
          <a:p>
            <a:endParaRPr sz="100"/>
          </a:p>
        </p:txBody>
      </p:sp>
      <p:sp>
        <p:nvSpPr>
          <p:cNvPr id="86" name="object 86"/>
          <p:cNvSpPr txBox="1"/>
          <p:nvPr/>
        </p:nvSpPr>
        <p:spPr>
          <a:xfrm>
            <a:off x="5409103" y="2676330"/>
            <a:ext cx="457200" cy="273685"/>
          </a:xfrm>
          <a:prstGeom prst="rect">
            <a:avLst/>
          </a:prstGeom>
        </p:spPr>
        <p:txBody>
          <a:bodyPr vert="horz" wrap="square" lIns="0" tIns="11402" rIns="0" bIns="0" rtlCol="0">
            <a:spAutoFit/>
          </a:bodyPr>
          <a:lstStyle/>
          <a:p>
            <a:pPr marL="12700">
              <a:lnSpc>
                <a:spcPct val="100000"/>
              </a:lnSpc>
              <a:spcBef>
                <a:spcPts val="105"/>
              </a:spcBef>
            </a:pPr>
            <a:r>
              <a:rPr sz="1710" b="1" dirty="0">
                <a:solidFill>
                  <a:srgbClr val="008000"/>
                </a:solidFill>
                <a:latin typeface="微软雅黑" panose="020B0503020204020204" charset="-122"/>
                <a:cs typeface="微软雅黑" panose="020B0503020204020204" charset="-122"/>
              </a:rPr>
              <a:t>地址</a:t>
            </a:r>
            <a:endParaRPr sz="1710">
              <a:latin typeface="微软雅黑" panose="020B0503020204020204" charset="-122"/>
              <a:cs typeface="微软雅黑" panose="020B0503020204020204" charset="-122"/>
            </a:endParaRPr>
          </a:p>
        </p:txBody>
      </p:sp>
      <p:sp>
        <p:nvSpPr>
          <p:cNvPr id="87" name="object 87"/>
          <p:cNvSpPr/>
          <p:nvPr/>
        </p:nvSpPr>
        <p:spPr>
          <a:xfrm>
            <a:off x="5208822" y="4131089"/>
            <a:ext cx="1074040" cy="441996"/>
          </a:xfrm>
          <a:custGeom>
            <a:avLst/>
            <a:gdLst/>
            <a:ahLst/>
            <a:cxnLst/>
            <a:rect l="l" t="t" r="r" b="b"/>
            <a:pathLst>
              <a:path w="1256029" h="516889">
                <a:moveTo>
                  <a:pt x="277368" y="516636"/>
                </a:moveTo>
                <a:lnTo>
                  <a:pt x="0" y="259080"/>
                </a:lnTo>
                <a:lnTo>
                  <a:pt x="277368" y="0"/>
                </a:lnTo>
                <a:lnTo>
                  <a:pt x="277368" y="33528"/>
                </a:lnTo>
                <a:lnTo>
                  <a:pt x="249936" y="33528"/>
                </a:lnTo>
                <a:lnTo>
                  <a:pt x="249935" y="65474"/>
                </a:lnTo>
                <a:lnTo>
                  <a:pt x="53401" y="248412"/>
                </a:lnTo>
                <a:lnTo>
                  <a:pt x="30480" y="248412"/>
                </a:lnTo>
                <a:lnTo>
                  <a:pt x="30480" y="269748"/>
                </a:lnTo>
                <a:lnTo>
                  <a:pt x="53401" y="269748"/>
                </a:lnTo>
                <a:lnTo>
                  <a:pt x="249935" y="452685"/>
                </a:lnTo>
                <a:lnTo>
                  <a:pt x="249936" y="484632"/>
                </a:lnTo>
                <a:lnTo>
                  <a:pt x="277368" y="484632"/>
                </a:lnTo>
                <a:lnTo>
                  <a:pt x="277368" y="516636"/>
                </a:lnTo>
                <a:close/>
              </a:path>
              <a:path w="1256029" h="516889">
                <a:moveTo>
                  <a:pt x="978408" y="146304"/>
                </a:moveTo>
                <a:lnTo>
                  <a:pt x="978408" y="0"/>
                </a:lnTo>
                <a:lnTo>
                  <a:pt x="1014302" y="33528"/>
                </a:lnTo>
                <a:lnTo>
                  <a:pt x="1005840" y="33528"/>
                </a:lnTo>
                <a:lnTo>
                  <a:pt x="982980" y="44196"/>
                </a:lnTo>
                <a:lnTo>
                  <a:pt x="1005839" y="65474"/>
                </a:lnTo>
                <a:lnTo>
                  <a:pt x="1005840" y="132588"/>
                </a:lnTo>
                <a:lnTo>
                  <a:pt x="992124" y="132588"/>
                </a:lnTo>
                <a:lnTo>
                  <a:pt x="978408" y="146304"/>
                </a:lnTo>
                <a:close/>
              </a:path>
              <a:path w="1256029" h="516889">
                <a:moveTo>
                  <a:pt x="249936" y="65474"/>
                </a:moveTo>
                <a:lnTo>
                  <a:pt x="249936" y="33528"/>
                </a:lnTo>
                <a:lnTo>
                  <a:pt x="272795" y="44196"/>
                </a:lnTo>
                <a:lnTo>
                  <a:pt x="249936" y="65474"/>
                </a:lnTo>
                <a:close/>
              </a:path>
              <a:path w="1256029" h="516889">
                <a:moveTo>
                  <a:pt x="1005840" y="160020"/>
                </a:moveTo>
                <a:lnTo>
                  <a:pt x="249936" y="160020"/>
                </a:lnTo>
                <a:lnTo>
                  <a:pt x="249936" y="65474"/>
                </a:lnTo>
                <a:lnTo>
                  <a:pt x="272795" y="44196"/>
                </a:lnTo>
                <a:lnTo>
                  <a:pt x="249936" y="33528"/>
                </a:lnTo>
                <a:lnTo>
                  <a:pt x="277368" y="33528"/>
                </a:lnTo>
                <a:lnTo>
                  <a:pt x="277368" y="132588"/>
                </a:lnTo>
                <a:lnTo>
                  <a:pt x="263652" y="132588"/>
                </a:lnTo>
                <a:lnTo>
                  <a:pt x="277368" y="146304"/>
                </a:lnTo>
                <a:lnTo>
                  <a:pt x="1005840" y="146304"/>
                </a:lnTo>
                <a:lnTo>
                  <a:pt x="1005840" y="160020"/>
                </a:lnTo>
                <a:close/>
              </a:path>
              <a:path w="1256029" h="516889">
                <a:moveTo>
                  <a:pt x="1005840" y="65474"/>
                </a:moveTo>
                <a:lnTo>
                  <a:pt x="982980" y="44196"/>
                </a:lnTo>
                <a:lnTo>
                  <a:pt x="1005840" y="33528"/>
                </a:lnTo>
                <a:lnTo>
                  <a:pt x="1005840" y="65474"/>
                </a:lnTo>
                <a:close/>
              </a:path>
              <a:path w="1256029" h="516889">
                <a:moveTo>
                  <a:pt x="1213835" y="259080"/>
                </a:moveTo>
                <a:lnTo>
                  <a:pt x="1005840" y="65474"/>
                </a:lnTo>
                <a:lnTo>
                  <a:pt x="1005840" y="33528"/>
                </a:lnTo>
                <a:lnTo>
                  <a:pt x="1014302" y="33528"/>
                </a:lnTo>
                <a:lnTo>
                  <a:pt x="1244354" y="248412"/>
                </a:lnTo>
                <a:lnTo>
                  <a:pt x="1225296" y="248412"/>
                </a:lnTo>
                <a:lnTo>
                  <a:pt x="1213835" y="259080"/>
                </a:lnTo>
                <a:close/>
              </a:path>
              <a:path w="1256029" h="516889">
                <a:moveTo>
                  <a:pt x="277368" y="146304"/>
                </a:moveTo>
                <a:lnTo>
                  <a:pt x="263652" y="132588"/>
                </a:lnTo>
                <a:lnTo>
                  <a:pt x="277368" y="132588"/>
                </a:lnTo>
                <a:lnTo>
                  <a:pt x="277368" y="146304"/>
                </a:lnTo>
                <a:close/>
              </a:path>
              <a:path w="1256029" h="516889">
                <a:moveTo>
                  <a:pt x="978408" y="146304"/>
                </a:moveTo>
                <a:lnTo>
                  <a:pt x="277368" y="146304"/>
                </a:lnTo>
                <a:lnTo>
                  <a:pt x="277368" y="132588"/>
                </a:lnTo>
                <a:lnTo>
                  <a:pt x="978408" y="132588"/>
                </a:lnTo>
                <a:lnTo>
                  <a:pt x="978408" y="146304"/>
                </a:lnTo>
                <a:close/>
              </a:path>
              <a:path w="1256029" h="516889">
                <a:moveTo>
                  <a:pt x="1005840" y="146304"/>
                </a:moveTo>
                <a:lnTo>
                  <a:pt x="978408" y="146304"/>
                </a:lnTo>
                <a:lnTo>
                  <a:pt x="992124" y="132588"/>
                </a:lnTo>
                <a:lnTo>
                  <a:pt x="1005840" y="132588"/>
                </a:lnTo>
                <a:lnTo>
                  <a:pt x="1005840" y="146304"/>
                </a:lnTo>
                <a:close/>
              </a:path>
              <a:path w="1256029" h="516889">
                <a:moveTo>
                  <a:pt x="30480" y="269748"/>
                </a:moveTo>
                <a:lnTo>
                  <a:pt x="30480" y="248412"/>
                </a:lnTo>
                <a:lnTo>
                  <a:pt x="41940" y="259080"/>
                </a:lnTo>
                <a:lnTo>
                  <a:pt x="30480" y="269748"/>
                </a:lnTo>
                <a:close/>
              </a:path>
              <a:path w="1256029" h="516889">
                <a:moveTo>
                  <a:pt x="41940" y="259080"/>
                </a:moveTo>
                <a:lnTo>
                  <a:pt x="30480" y="248412"/>
                </a:lnTo>
                <a:lnTo>
                  <a:pt x="53401" y="248412"/>
                </a:lnTo>
                <a:lnTo>
                  <a:pt x="41940" y="259080"/>
                </a:lnTo>
                <a:close/>
              </a:path>
              <a:path w="1256029" h="516889">
                <a:moveTo>
                  <a:pt x="1225296" y="269748"/>
                </a:moveTo>
                <a:lnTo>
                  <a:pt x="1213835" y="259080"/>
                </a:lnTo>
                <a:lnTo>
                  <a:pt x="1225296" y="248412"/>
                </a:lnTo>
                <a:lnTo>
                  <a:pt x="1225296" y="269748"/>
                </a:lnTo>
                <a:close/>
              </a:path>
              <a:path w="1256029" h="516889">
                <a:moveTo>
                  <a:pt x="1244287" y="269748"/>
                </a:moveTo>
                <a:lnTo>
                  <a:pt x="1225296" y="269748"/>
                </a:lnTo>
                <a:lnTo>
                  <a:pt x="1225296" y="248412"/>
                </a:lnTo>
                <a:lnTo>
                  <a:pt x="1244354" y="248412"/>
                </a:lnTo>
                <a:lnTo>
                  <a:pt x="1255775" y="259080"/>
                </a:lnTo>
                <a:lnTo>
                  <a:pt x="1244287" y="269748"/>
                </a:lnTo>
                <a:close/>
              </a:path>
              <a:path w="1256029" h="516889">
                <a:moveTo>
                  <a:pt x="53401" y="269748"/>
                </a:moveTo>
                <a:lnTo>
                  <a:pt x="30480" y="269748"/>
                </a:lnTo>
                <a:lnTo>
                  <a:pt x="41940" y="259080"/>
                </a:lnTo>
                <a:lnTo>
                  <a:pt x="53401" y="269748"/>
                </a:lnTo>
                <a:close/>
              </a:path>
              <a:path w="1256029" h="516889">
                <a:moveTo>
                  <a:pt x="1012873" y="484632"/>
                </a:moveTo>
                <a:lnTo>
                  <a:pt x="1005840" y="484632"/>
                </a:lnTo>
                <a:lnTo>
                  <a:pt x="1005840" y="452685"/>
                </a:lnTo>
                <a:lnTo>
                  <a:pt x="1213835" y="259080"/>
                </a:lnTo>
                <a:lnTo>
                  <a:pt x="1225296" y="269748"/>
                </a:lnTo>
                <a:lnTo>
                  <a:pt x="1244287" y="269748"/>
                </a:lnTo>
                <a:lnTo>
                  <a:pt x="1012873" y="484632"/>
                </a:lnTo>
                <a:close/>
              </a:path>
              <a:path w="1256029" h="516889">
                <a:moveTo>
                  <a:pt x="277368" y="484632"/>
                </a:moveTo>
                <a:lnTo>
                  <a:pt x="249936" y="484632"/>
                </a:lnTo>
                <a:lnTo>
                  <a:pt x="272795" y="473964"/>
                </a:lnTo>
                <a:lnTo>
                  <a:pt x="249936" y="452685"/>
                </a:lnTo>
                <a:lnTo>
                  <a:pt x="249936" y="356616"/>
                </a:lnTo>
                <a:lnTo>
                  <a:pt x="1005840" y="356616"/>
                </a:lnTo>
                <a:lnTo>
                  <a:pt x="1005840" y="371856"/>
                </a:lnTo>
                <a:lnTo>
                  <a:pt x="277368" y="371856"/>
                </a:lnTo>
                <a:lnTo>
                  <a:pt x="263652" y="385572"/>
                </a:lnTo>
                <a:lnTo>
                  <a:pt x="277368" y="385572"/>
                </a:lnTo>
                <a:lnTo>
                  <a:pt x="277368" y="484632"/>
                </a:lnTo>
                <a:close/>
              </a:path>
              <a:path w="1256029" h="516889">
                <a:moveTo>
                  <a:pt x="277368" y="385572"/>
                </a:moveTo>
                <a:lnTo>
                  <a:pt x="263652" y="385572"/>
                </a:lnTo>
                <a:lnTo>
                  <a:pt x="277368" y="371856"/>
                </a:lnTo>
                <a:lnTo>
                  <a:pt x="277368" y="385572"/>
                </a:lnTo>
                <a:close/>
              </a:path>
              <a:path w="1256029" h="516889">
                <a:moveTo>
                  <a:pt x="978408" y="385572"/>
                </a:moveTo>
                <a:lnTo>
                  <a:pt x="277368" y="385572"/>
                </a:lnTo>
                <a:lnTo>
                  <a:pt x="277368" y="371856"/>
                </a:lnTo>
                <a:lnTo>
                  <a:pt x="978408" y="371856"/>
                </a:lnTo>
                <a:lnTo>
                  <a:pt x="978408" y="385572"/>
                </a:lnTo>
                <a:close/>
              </a:path>
              <a:path w="1256029" h="516889">
                <a:moveTo>
                  <a:pt x="978408" y="516636"/>
                </a:moveTo>
                <a:lnTo>
                  <a:pt x="978408" y="371856"/>
                </a:lnTo>
                <a:lnTo>
                  <a:pt x="992124" y="385572"/>
                </a:lnTo>
                <a:lnTo>
                  <a:pt x="1005840" y="385572"/>
                </a:lnTo>
                <a:lnTo>
                  <a:pt x="1005839" y="452685"/>
                </a:lnTo>
                <a:lnTo>
                  <a:pt x="982980" y="473964"/>
                </a:lnTo>
                <a:lnTo>
                  <a:pt x="1005840" y="484632"/>
                </a:lnTo>
                <a:lnTo>
                  <a:pt x="1012873" y="484632"/>
                </a:lnTo>
                <a:lnTo>
                  <a:pt x="978408" y="516636"/>
                </a:lnTo>
                <a:close/>
              </a:path>
              <a:path w="1256029" h="516889">
                <a:moveTo>
                  <a:pt x="1005840" y="385572"/>
                </a:moveTo>
                <a:lnTo>
                  <a:pt x="992124" y="385572"/>
                </a:lnTo>
                <a:lnTo>
                  <a:pt x="978408" y="371856"/>
                </a:lnTo>
                <a:lnTo>
                  <a:pt x="1005840" y="371856"/>
                </a:lnTo>
                <a:lnTo>
                  <a:pt x="1005840" y="385572"/>
                </a:lnTo>
                <a:close/>
              </a:path>
              <a:path w="1256029" h="516889">
                <a:moveTo>
                  <a:pt x="1005840" y="484632"/>
                </a:moveTo>
                <a:lnTo>
                  <a:pt x="982980" y="473964"/>
                </a:lnTo>
                <a:lnTo>
                  <a:pt x="1005840" y="452685"/>
                </a:lnTo>
                <a:lnTo>
                  <a:pt x="1005840" y="484632"/>
                </a:lnTo>
                <a:close/>
              </a:path>
              <a:path w="1256029" h="516889">
                <a:moveTo>
                  <a:pt x="249936" y="484632"/>
                </a:moveTo>
                <a:lnTo>
                  <a:pt x="249936" y="452685"/>
                </a:lnTo>
                <a:lnTo>
                  <a:pt x="272795" y="473964"/>
                </a:lnTo>
                <a:lnTo>
                  <a:pt x="249936" y="484632"/>
                </a:lnTo>
                <a:close/>
              </a:path>
            </a:pathLst>
          </a:custGeom>
          <a:solidFill>
            <a:srgbClr val="FF3300"/>
          </a:solidFill>
        </p:spPr>
        <p:txBody>
          <a:bodyPr wrap="square" lIns="0" tIns="0" rIns="0" bIns="0" rtlCol="0"/>
          <a:lstStyle/>
          <a:p>
            <a:endParaRPr sz="100"/>
          </a:p>
        </p:txBody>
      </p:sp>
      <p:sp>
        <p:nvSpPr>
          <p:cNvPr id="88" name="object 88"/>
          <p:cNvSpPr txBox="1"/>
          <p:nvPr/>
        </p:nvSpPr>
        <p:spPr>
          <a:xfrm>
            <a:off x="5523763" y="5369945"/>
            <a:ext cx="457200" cy="273685"/>
          </a:xfrm>
          <a:prstGeom prst="rect">
            <a:avLst/>
          </a:prstGeom>
        </p:spPr>
        <p:txBody>
          <a:bodyPr vert="horz" wrap="square" lIns="0" tIns="11402" rIns="0" bIns="0" rtlCol="0">
            <a:spAutoFit/>
          </a:bodyPr>
          <a:lstStyle/>
          <a:p>
            <a:pPr marL="12700">
              <a:lnSpc>
                <a:spcPct val="100000"/>
              </a:lnSpc>
              <a:spcBef>
                <a:spcPts val="105"/>
              </a:spcBef>
            </a:pPr>
            <a:r>
              <a:rPr sz="1710" b="1" dirty="0">
                <a:solidFill>
                  <a:srgbClr val="3333CC"/>
                </a:solidFill>
                <a:latin typeface="微软雅黑" panose="020B0503020204020204" charset="-122"/>
                <a:cs typeface="微软雅黑" panose="020B0503020204020204" charset="-122"/>
              </a:rPr>
              <a:t>数据</a:t>
            </a:r>
            <a:endParaRPr sz="1710">
              <a:latin typeface="微软雅黑" panose="020B0503020204020204" charset="-122"/>
              <a:cs typeface="微软雅黑" panose="020B0503020204020204" charset="-122"/>
            </a:endParaRPr>
          </a:p>
        </p:txBody>
      </p:sp>
      <p:sp>
        <p:nvSpPr>
          <p:cNvPr id="89" name="object 89"/>
          <p:cNvSpPr/>
          <p:nvPr/>
        </p:nvSpPr>
        <p:spPr>
          <a:xfrm>
            <a:off x="5187971" y="5582835"/>
            <a:ext cx="1079470" cy="384439"/>
          </a:xfrm>
          <a:custGeom>
            <a:avLst/>
            <a:gdLst/>
            <a:ahLst/>
            <a:cxnLst/>
            <a:rect l="l" t="t" r="r" b="b"/>
            <a:pathLst>
              <a:path w="1262379" h="449579">
                <a:moveTo>
                  <a:pt x="252983" y="449580"/>
                </a:moveTo>
                <a:lnTo>
                  <a:pt x="0" y="225552"/>
                </a:lnTo>
                <a:lnTo>
                  <a:pt x="252983" y="0"/>
                </a:lnTo>
                <a:lnTo>
                  <a:pt x="252983" y="112776"/>
                </a:lnTo>
                <a:lnTo>
                  <a:pt x="1135380" y="112776"/>
                </a:lnTo>
                <a:lnTo>
                  <a:pt x="1261871" y="225552"/>
                </a:lnTo>
                <a:lnTo>
                  <a:pt x="1136240" y="336804"/>
                </a:lnTo>
                <a:lnTo>
                  <a:pt x="252983" y="336804"/>
                </a:lnTo>
                <a:lnTo>
                  <a:pt x="252983" y="449580"/>
                </a:lnTo>
                <a:close/>
              </a:path>
              <a:path w="1262379" h="449579">
                <a:moveTo>
                  <a:pt x="1135380" y="112776"/>
                </a:moveTo>
                <a:lnTo>
                  <a:pt x="1008888" y="112776"/>
                </a:lnTo>
                <a:lnTo>
                  <a:pt x="1008888" y="0"/>
                </a:lnTo>
                <a:lnTo>
                  <a:pt x="1135380" y="112776"/>
                </a:lnTo>
                <a:close/>
              </a:path>
              <a:path w="1262379" h="449579">
                <a:moveTo>
                  <a:pt x="1008888" y="449580"/>
                </a:moveTo>
                <a:lnTo>
                  <a:pt x="1008888" y="336804"/>
                </a:lnTo>
                <a:lnTo>
                  <a:pt x="1136240" y="336804"/>
                </a:lnTo>
                <a:lnTo>
                  <a:pt x="1008888" y="449580"/>
                </a:lnTo>
                <a:close/>
              </a:path>
            </a:pathLst>
          </a:custGeom>
          <a:solidFill>
            <a:srgbClr val="FFFFFF"/>
          </a:solidFill>
        </p:spPr>
        <p:txBody>
          <a:bodyPr wrap="square" lIns="0" tIns="0" rIns="0" bIns="0" rtlCol="0"/>
          <a:lstStyle/>
          <a:p>
            <a:endParaRPr sz="100"/>
          </a:p>
        </p:txBody>
      </p:sp>
      <p:sp>
        <p:nvSpPr>
          <p:cNvPr id="90" name="object 90"/>
          <p:cNvSpPr/>
          <p:nvPr/>
        </p:nvSpPr>
        <p:spPr>
          <a:xfrm>
            <a:off x="5169726" y="5555468"/>
            <a:ext cx="1115851" cy="439281"/>
          </a:xfrm>
          <a:custGeom>
            <a:avLst/>
            <a:gdLst/>
            <a:ahLst/>
            <a:cxnLst/>
            <a:rect l="l" t="t" r="r" b="b"/>
            <a:pathLst>
              <a:path w="1304925" h="513715">
                <a:moveTo>
                  <a:pt x="288036" y="513588"/>
                </a:moveTo>
                <a:lnTo>
                  <a:pt x="0" y="257556"/>
                </a:lnTo>
                <a:lnTo>
                  <a:pt x="288036" y="0"/>
                </a:lnTo>
                <a:lnTo>
                  <a:pt x="288036" y="32004"/>
                </a:lnTo>
                <a:lnTo>
                  <a:pt x="259080" y="32004"/>
                </a:lnTo>
                <a:lnTo>
                  <a:pt x="259080" y="64395"/>
                </a:lnTo>
                <a:lnTo>
                  <a:pt x="54241" y="246888"/>
                </a:lnTo>
                <a:lnTo>
                  <a:pt x="32004" y="246888"/>
                </a:lnTo>
                <a:lnTo>
                  <a:pt x="32004" y="266700"/>
                </a:lnTo>
                <a:lnTo>
                  <a:pt x="54241" y="266700"/>
                </a:lnTo>
                <a:lnTo>
                  <a:pt x="259080" y="449192"/>
                </a:lnTo>
                <a:lnTo>
                  <a:pt x="259080" y="481584"/>
                </a:lnTo>
                <a:lnTo>
                  <a:pt x="288036" y="481584"/>
                </a:lnTo>
                <a:lnTo>
                  <a:pt x="288036" y="513588"/>
                </a:lnTo>
                <a:close/>
              </a:path>
              <a:path w="1304925" h="513715">
                <a:moveTo>
                  <a:pt x="1016508" y="144780"/>
                </a:moveTo>
                <a:lnTo>
                  <a:pt x="1016508" y="0"/>
                </a:lnTo>
                <a:lnTo>
                  <a:pt x="1052299" y="32004"/>
                </a:lnTo>
                <a:lnTo>
                  <a:pt x="1043940" y="32004"/>
                </a:lnTo>
                <a:lnTo>
                  <a:pt x="1021080" y="42672"/>
                </a:lnTo>
                <a:lnTo>
                  <a:pt x="1043940" y="63038"/>
                </a:lnTo>
                <a:lnTo>
                  <a:pt x="1043940" y="129540"/>
                </a:lnTo>
                <a:lnTo>
                  <a:pt x="1030224" y="129540"/>
                </a:lnTo>
                <a:lnTo>
                  <a:pt x="1016508" y="144780"/>
                </a:lnTo>
                <a:close/>
              </a:path>
              <a:path w="1304925" h="513715">
                <a:moveTo>
                  <a:pt x="259080" y="64395"/>
                </a:moveTo>
                <a:lnTo>
                  <a:pt x="259080" y="32004"/>
                </a:lnTo>
                <a:lnTo>
                  <a:pt x="283464" y="42672"/>
                </a:lnTo>
                <a:lnTo>
                  <a:pt x="259080" y="64395"/>
                </a:lnTo>
                <a:close/>
              </a:path>
              <a:path w="1304925" h="513715">
                <a:moveTo>
                  <a:pt x="1043940" y="158496"/>
                </a:moveTo>
                <a:lnTo>
                  <a:pt x="259080" y="158496"/>
                </a:lnTo>
                <a:lnTo>
                  <a:pt x="259080" y="64395"/>
                </a:lnTo>
                <a:lnTo>
                  <a:pt x="283464" y="42672"/>
                </a:lnTo>
                <a:lnTo>
                  <a:pt x="259080" y="32004"/>
                </a:lnTo>
                <a:lnTo>
                  <a:pt x="288036" y="32004"/>
                </a:lnTo>
                <a:lnTo>
                  <a:pt x="288036" y="129540"/>
                </a:lnTo>
                <a:lnTo>
                  <a:pt x="274319" y="129540"/>
                </a:lnTo>
                <a:lnTo>
                  <a:pt x="288036" y="144780"/>
                </a:lnTo>
                <a:lnTo>
                  <a:pt x="1043940" y="144780"/>
                </a:lnTo>
                <a:lnTo>
                  <a:pt x="1043940" y="158496"/>
                </a:lnTo>
                <a:close/>
              </a:path>
              <a:path w="1304925" h="513715">
                <a:moveTo>
                  <a:pt x="1043940" y="63038"/>
                </a:moveTo>
                <a:lnTo>
                  <a:pt x="1021080" y="42672"/>
                </a:lnTo>
                <a:lnTo>
                  <a:pt x="1043940" y="32004"/>
                </a:lnTo>
                <a:lnTo>
                  <a:pt x="1043940" y="63038"/>
                </a:lnTo>
                <a:close/>
              </a:path>
              <a:path w="1304925" h="513715">
                <a:moveTo>
                  <a:pt x="1261421" y="256794"/>
                </a:moveTo>
                <a:lnTo>
                  <a:pt x="1043940" y="63038"/>
                </a:lnTo>
                <a:lnTo>
                  <a:pt x="1043940" y="32004"/>
                </a:lnTo>
                <a:lnTo>
                  <a:pt x="1052299" y="32004"/>
                </a:lnTo>
                <a:lnTo>
                  <a:pt x="1292613" y="246888"/>
                </a:lnTo>
                <a:lnTo>
                  <a:pt x="1272540" y="246888"/>
                </a:lnTo>
                <a:lnTo>
                  <a:pt x="1261421" y="256794"/>
                </a:lnTo>
                <a:close/>
              </a:path>
              <a:path w="1304925" h="513715">
                <a:moveTo>
                  <a:pt x="288036" y="144780"/>
                </a:moveTo>
                <a:lnTo>
                  <a:pt x="274319" y="129540"/>
                </a:lnTo>
                <a:lnTo>
                  <a:pt x="288036" y="129540"/>
                </a:lnTo>
                <a:lnTo>
                  <a:pt x="288036" y="144780"/>
                </a:lnTo>
                <a:close/>
              </a:path>
              <a:path w="1304925" h="513715">
                <a:moveTo>
                  <a:pt x="1016508" y="144780"/>
                </a:moveTo>
                <a:lnTo>
                  <a:pt x="288036" y="144780"/>
                </a:lnTo>
                <a:lnTo>
                  <a:pt x="288036" y="129540"/>
                </a:lnTo>
                <a:lnTo>
                  <a:pt x="1016508" y="129540"/>
                </a:lnTo>
                <a:lnTo>
                  <a:pt x="1016508" y="144780"/>
                </a:lnTo>
                <a:close/>
              </a:path>
              <a:path w="1304925" h="513715">
                <a:moveTo>
                  <a:pt x="1043940" y="144780"/>
                </a:moveTo>
                <a:lnTo>
                  <a:pt x="1016508" y="144780"/>
                </a:lnTo>
                <a:lnTo>
                  <a:pt x="1030224" y="129540"/>
                </a:lnTo>
                <a:lnTo>
                  <a:pt x="1043940" y="129540"/>
                </a:lnTo>
                <a:lnTo>
                  <a:pt x="1043940" y="144780"/>
                </a:lnTo>
                <a:close/>
              </a:path>
              <a:path w="1304925" h="513715">
                <a:moveTo>
                  <a:pt x="32004" y="266700"/>
                </a:moveTo>
                <a:lnTo>
                  <a:pt x="32004" y="246888"/>
                </a:lnTo>
                <a:lnTo>
                  <a:pt x="43122" y="256794"/>
                </a:lnTo>
                <a:lnTo>
                  <a:pt x="32004" y="266700"/>
                </a:lnTo>
                <a:close/>
              </a:path>
              <a:path w="1304925" h="513715">
                <a:moveTo>
                  <a:pt x="43122" y="256794"/>
                </a:moveTo>
                <a:lnTo>
                  <a:pt x="32004" y="246888"/>
                </a:lnTo>
                <a:lnTo>
                  <a:pt x="54241" y="246888"/>
                </a:lnTo>
                <a:lnTo>
                  <a:pt x="43122" y="256794"/>
                </a:lnTo>
                <a:close/>
              </a:path>
              <a:path w="1304925" h="513715">
                <a:moveTo>
                  <a:pt x="1272540" y="266700"/>
                </a:moveTo>
                <a:lnTo>
                  <a:pt x="1261421" y="256794"/>
                </a:lnTo>
                <a:lnTo>
                  <a:pt x="1272540" y="246888"/>
                </a:lnTo>
                <a:lnTo>
                  <a:pt x="1272540" y="266700"/>
                </a:lnTo>
                <a:close/>
              </a:path>
              <a:path w="1304925" h="513715">
                <a:moveTo>
                  <a:pt x="1294257" y="266700"/>
                </a:moveTo>
                <a:lnTo>
                  <a:pt x="1272540" y="266700"/>
                </a:lnTo>
                <a:lnTo>
                  <a:pt x="1272540" y="246888"/>
                </a:lnTo>
                <a:lnTo>
                  <a:pt x="1292613" y="246888"/>
                </a:lnTo>
                <a:lnTo>
                  <a:pt x="1304544" y="257556"/>
                </a:lnTo>
                <a:lnTo>
                  <a:pt x="1294257" y="266700"/>
                </a:lnTo>
                <a:close/>
              </a:path>
              <a:path w="1304925" h="513715">
                <a:moveTo>
                  <a:pt x="54241" y="266700"/>
                </a:moveTo>
                <a:lnTo>
                  <a:pt x="32004" y="266700"/>
                </a:lnTo>
                <a:lnTo>
                  <a:pt x="43122" y="256794"/>
                </a:lnTo>
                <a:lnTo>
                  <a:pt x="54241" y="266700"/>
                </a:lnTo>
                <a:close/>
              </a:path>
              <a:path w="1304925" h="513715">
                <a:moveTo>
                  <a:pt x="1052512" y="481584"/>
                </a:moveTo>
                <a:lnTo>
                  <a:pt x="1043940" y="481584"/>
                </a:lnTo>
                <a:lnTo>
                  <a:pt x="1043940" y="450549"/>
                </a:lnTo>
                <a:lnTo>
                  <a:pt x="1261421" y="256794"/>
                </a:lnTo>
                <a:lnTo>
                  <a:pt x="1272540" y="266700"/>
                </a:lnTo>
                <a:lnTo>
                  <a:pt x="1294257" y="266700"/>
                </a:lnTo>
                <a:lnTo>
                  <a:pt x="1052512" y="481584"/>
                </a:lnTo>
                <a:close/>
              </a:path>
              <a:path w="1304925" h="513715">
                <a:moveTo>
                  <a:pt x="288036" y="481584"/>
                </a:moveTo>
                <a:lnTo>
                  <a:pt x="259080" y="481584"/>
                </a:lnTo>
                <a:lnTo>
                  <a:pt x="283464" y="470916"/>
                </a:lnTo>
                <a:lnTo>
                  <a:pt x="259080" y="449192"/>
                </a:lnTo>
                <a:lnTo>
                  <a:pt x="259080" y="355092"/>
                </a:lnTo>
                <a:lnTo>
                  <a:pt x="1043940" y="355092"/>
                </a:lnTo>
                <a:lnTo>
                  <a:pt x="1043940" y="368808"/>
                </a:lnTo>
                <a:lnTo>
                  <a:pt x="288036" y="368808"/>
                </a:lnTo>
                <a:lnTo>
                  <a:pt x="274319" y="384048"/>
                </a:lnTo>
                <a:lnTo>
                  <a:pt x="288036" y="384048"/>
                </a:lnTo>
                <a:lnTo>
                  <a:pt x="288036" y="481584"/>
                </a:lnTo>
                <a:close/>
              </a:path>
              <a:path w="1304925" h="513715">
                <a:moveTo>
                  <a:pt x="288036" y="384048"/>
                </a:moveTo>
                <a:lnTo>
                  <a:pt x="274319" y="384048"/>
                </a:lnTo>
                <a:lnTo>
                  <a:pt x="288036" y="368808"/>
                </a:lnTo>
                <a:lnTo>
                  <a:pt x="288036" y="384048"/>
                </a:lnTo>
                <a:close/>
              </a:path>
              <a:path w="1304925" h="513715">
                <a:moveTo>
                  <a:pt x="1016508" y="384048"/>
                </a:moveTo>
                <a:lnTo>
                  <a:pt x="288036" y="384048"/>
                </a:lnTo>
                <a:lnTo>
                  <a:pt x="288036" y="368808"/>
                </a:lnTo>
                <a:lnTo>
                  <a:pt x="1016508" y="368808"/>
                </a:lnTo>
                <a:lnTo>
                  <a:pt x="1016508" y="384048"/>
                </a:lnTo>
                <a:close/>
              </a:path>
              <a:path w="1304925" h="513715">
                <a:moveTo>
                  <a:pt x="1016508" y="513588"/>
                </a:moveTo>
                <a:lnTo>
                  <a:pt x="1016508" y="368808"/>
                </a:lnTo>
                <a:lnTo>
                  <a:pt x="1030224" y="384048"/>
                </a:lnTo>
                <a:lnTo>
                  <a:pt x="1043940" y="384048"/>
                </a:lnTo>
                <a:lnTo>
                  <a:pt x="1043940" y="450549"/>
                </a:lnTo>
                <a:lnTo>
                  <a:pt x="1021080" y="470916"/>
                </a:lnTo>
                <a:lnTo>
                  <a:pt x="1043940" y="481584"/>
                </a:lnTo>
                <a:lnTo>
                  <a:pt x="1052512" y="481584"/>
                </a:lnTo>
                <a:lnTo>
                  <a:pt x="1016508" y="513588"/>
                </a:lnTo>
                <a:close/>
              </a:path>
              <a:path w="1304925" h="513715">
                <a:moveTo>
                  <a:pt x="1043940" y="384048"/>
                </a:moveTo>
                <a:lnTo>
                  <a:pt x="1030224" y="384048"/>
                </a:lnTo>
                <a:lnTo>
                  <a:pt x="1016508" y="368808"/>
                </a:lnTo>
                <a:lnTo>
                  <a:pt x="1043940" y="368808"/>
                </a:lnTo>
                <a:lnTo>
                  <a:pt x="1043940" y="384048"/>
                </a:lnTo>
                <a:close/>
              </a:path>
              <a:path w="1304925" h="513715">
                <a:moveTo>
                  <a:pt x="259080" y="481584"/>
                </a:moveTo>
                <a:lnTo>
                  <a:pt x="259080" y="449192"/>
                </a:lnTo>
                <a:lnTo>
                  <a:pt x="283464" y="470916"/>
                </a:lnTo>
                <a:lnTo>
                  <a:pt x="259080" y="481584"/>
                </a:lnTo>
                <a:close/>
              </a:path>
              <a:path w="1304925" h="513715">
                <a:moveTo>
                  <a:pt x="1043940" y="481584"/>
                </a:moveTo>
                <a:lnTo>
                  <a:pt x="1021080" y="470916"/>
                </a:lnTo>
                <a:lnTo>
                  <a:pt x="1043940" y="450549"/>
                </a:lnTo>
                <a:lnTo>
                  <a:pt x="1043940" y="481584"/>
                </a:lnTo>
                <a:close/>
              </a:path>
            </a:pathLst>
          </a:custGeom>
          <a:solidFill>
            <a:srgbClr val="3333CC"/>
          </a:solidFill>
        </p:spPr>
        <p:txBody>
          <a:bodyPr wrap="square" lIns="0" tIns="0" rIns="0" bIns="0" rtlCol="0"/>
          <a:lstStyle/>
          <a:p>
            <a:endParaRPr sz="100"/>
          </a:p>
        </p:txBody>
      </p:sp>
      <p:sp>
        <p:nvSpPr>
          <p:cNvPr id="91" name="object 91"/>
          <p:cNvSpPr txBox="1"/>
          <p:nvPr/>
        </p:nvSpPr>
        <p:spPr>
          <a:xfrm>
            <a:off x="5485932" y="3876491"/>
            <a:ext cx="457200" cy="273685"/>
          </a:xfrm>
          <a:prstGeom prst="rect">
            <a:avLst/>
          </a:prstGeom>
        </p:spPr>
        <p:txBody>
          <a:bodyPr vert="horz" wrap="square" lIns="0" tIns="11402" rIns="0" bIns="0" rtlCol="0">
            <a:spAutoFit/>
          </a:bodyPr>
          <a:lstStyle/>
          <a:p>
            <a:pPr marL="12700">
              <a:lnSpc>
                <a:spcPct val="100000"/>
              </a:lnSpc>
              <a:spcBef>
                <a:spcPts val="105"/>
              </a:spcBef>
            </a:pPr>
            <a:r>
              <a:rPr sz="1710" b="1" dirty="0">
                <a:solidFill>
                  <a:srgbClr val="FF3300"/>
                </a:solidFill>
                <a:latin typeface="微软雅黑" panose="020B0503020204020204" charset="-122"/>
                <a:cs typeface="微软雅黑" panose="020B0503020204020204" charset="-122"/>
              </a:rPr>
              <a:t>控制</a:t>
            </a:r>
            <a:endParaRPr sz="1710">
              <a:latin typeface="微软雅黑" panose="020B0503020204020204" charset="-122"/>
              <a:cs typeface="微软雅黑" panose="020B0503020204020204" charset="-122"/>
            </a:endParaRPr>
          </a:p>
        </p:txBody>
      </p:sp>
      <p:sp>
        <p:nvSpPr>
          <p:cNvPr id="92" name="object 92"/>
          <p:cNvSpPr/>
          <p:nvPr/>
        </p:nvSpPr>
        <p:spPr>
          <a:xfrm>
            <a:off x="5186668" y="2920433"/>
            <a:ext cx="1077841" cy="462630"/>
          </a:xfrm>
          <a:custGeom>
            <a:avLst/>
            <a:gdLst/>
            <a:ahLst/>
            <a:cxnLst/>
            <a:rect l="l" t="t" r="r" b="b"/>
            <a:pathLst>
              <a:path w="1260475" h="541020">
                <a:moveTo>
                  <a:pt x="946403" y="541019"/>
                </a:moveTo>
                <a:lnTo>
                  <a:pt x="946403" y="405383"/>
                </a:lnTo>
                <a:lnTo>
                  <a:pt x="0" y="405383"/>
                </a:lnTo>
                <a:lnTo>
                  <a:pt x="0" y="135635"/>
                </a:lnTo>
                <a:lnTo>
                  <a:pt x="946403" y="135635"/>
                </a:lnTo>
                <a:lnTo>
                  <a:pt x="946403" y="0"/>
                </a:lnTo>
                <a:lnTo>
                  <a:pt x="1260348" y="269748"/>
                </a:lnTo>
                <a:lnTo>
                  <a:pt x="946403" y="541019"/>
                </a:lnTo>
                <a:close/>
              </a:path>
            </a:pathLst>
          </a:custGeom>
          <a:solidFill>
            <a:srgbClr val="FFFFFF"/>
          </a:solidFill>
        </p:spPr>
        <p:txBody>
          <a:bodyPr wrap="square" lIns="0" tIns="0" rIns="0" bIns="0" rtlCol="0"/>
          <a:lstStyle/>
          <a:p>
            <a:endParaRPr sz="100"/>
          </a:p>
        </p:txBody>
      </p:sp>
      <p:sp>
        <p:nvSpPr>
          <p:cNvPr id="93" name="object 93"/>
          <p:cNvSpPr/>
          <p:nvPr/>
        </p:nvSpPr>
        <p:spPr>
          <a:xfrm>
            <a:off x="5174939" y="2893066"/>
            <a:ext cx="1109335" cy="517472"/>
          </a:xfrm>
          <a:custGeom>
            <a:avLst/>
            <a:gdLst/>
            <a:ahLst/>
            <a:cxnLst/>
            <a:rect l="l" t="t" r="r" b="b"/>
            <a:pathLst>
              <a:path w="1297304" h="605154">
                <a:moveTo>
                  <a:pt x="944879" y="167640"/>
                </a:moveTo>
                <a:lnTo>
                  <a:pt x="944879" y="0"/>
                </a:lnTo>
                <a:lnTo>
                  <a:pt x="982218" y="32004"/>
                </a:lnTo>
                <a:lnTo>
                  <a:pt x="973836" y="32004"/>
                </a:lnTo>
                <a:lnTo>
                  <a:pt x="950975" y="42672"/>
                </a:lnTo>
                <a:lnTo>
                  <a:pt x="973836" y="62424"/>
                </a:lnTo>
                <a:lnTo>
                  <a:pt x="973836" y="152400"/>
                </a:lnTo>
                <a:lnTo>
                  <a:pt x="960120" y="152400"/>
                </a:lnTo>
                <a:lnTo>
                  <a:pt x="944879" y="167640"/>
                </a:lnTo>
                <a:close/>
              </a:path>
              <a:path w="1297304" h="605154">
                <a:moveTo>
                  <a:pt x="973836" y="62424"/>
                </a:moveTo>
                <a:lnTo>
                  <a:pt x="950975" y="42672"/>
                </a:lnTo>
                <a:lnTo>
                  <a:pt x="973836" y="32004"/>
                </a:lnTo>
                <a:lnTo>
                  <a:pt x="973836" y="62424"/>
                </a:lnTo>
                <a:close/>
              </a:path>
              <a:path w="1297304" h="605154">
                <a:moveTo>
                  <a:pt x="1251692" y="302514"/>
                </a:moveTo>
                <a:lnTo>
                  <a:pt x="973836" y="62424"/>
                </a:lnTo>
                <a:lnTo>
                  <a:pt x="973836" y="32004"/>
                </a:lnTo>
                <a:lnTo>
                  <a:pt x="982218" y="32004"/>
                </a:lnTo>
                <a:lnTo>
                  <a:pt x="1284478" y="291084"/>
                </a:lnTo>
                <a:lnTo>
                  <a:pt x="1264920" y="291084"/>
                </a:lnTo>
                <a:lnTo>
                  <a:pt x="1251692" y="302514"/>
                </a:lnTo>
                <a:close/>
              </a:path>
              <a:path w="1297304" h="605154">
                <a:moveTo>
                  <a:pt x="944879" y="452628"/>
                </a:moveTo>
                <a:lnTo>
                  <a:pt x="0" y="452628"/>
                </a:lnTo>
                <a:lnTo>
                  <a:pt x="0" y="152400"/>
                </a:lnTo>
                <a:lnTo>
                  <a:pt x="944879" y="152400"/>
                </a:lnTo>
                <a:lnTo>
                  <a:pt x="944879" y="167640"/>
                </a:lnTo>
                <a:lnTo>
                  <a:pt x="28956" y="167640"/>
                </a:lnTo>
                <a:lnTo>
                  <a:pt x="13716" y="181356"/>
                </a:lnTo>
                <a:lnTo>
                  <a:pt x="28956" y="181356"/>
                </a:lnTo>
                <a:lnTo>
                  <a:pt x="28956" y="423672"/>
                </a:lnTo>
                <a:lnTo>
                  <a:pt x="13716" y="423672"/>
                </a:lnTo>
                <a:lnTo>
                  <a:pt x="28956" y="437388"/>
                </a:lnTo>
                <a:lnTo>
                  <a:pt x="944879" y="437388"/>
                </a:lnTo>
                <a:lnTo>
                  <a:pt x="944879" y="452628"/>
                </a:lnTo>
                <a:close/>
              </a:path>
              <a:path w="1297304" h="605154">
                <a:moveTo>
                  <a:pt x="973836" y="181356"/>
                </a:moveTo>
                <a:lnTo>
                  <a:pt x="28956" y="181356"/>
                </a:lnTo>
                <a:lnTo>
                  <a:pt x="28956" y="167640"/>
                </a:lnTo>
                <a:lnTo>
                  <a:pt x="944879" y="167640"/>
                </a:lnTo>
                <a:lnTo>
                  <a:pt x="960120" y="152400"/>
                </a:lnTo>
                <a:lnTo>
                  <a:pt x="973836" y="152400"/>
                </a:lnTo>
                <a:lnTo>
                  <a:pt x="973836" y="181356"/>
                </a:lnTo>
                <a:close/>
              </a:path>
              <a:path w="1297304" h="605154">
                <a:moveTo>
                  <a:pt x="28956" y="181356"/>
                </a:moveTo>
                <a:lnTo>
                  <a:pt x="13716" y="181356"/>
                </a:lnTo>
                <a:lnTo>
                  <a:pt x="28956" y="167640"/>
                </a:lnTo>
                <a:lnTo>
                  <a:pt x="28956" y="181356"/>
                </a:lnTo>
                <a:close/>
              </a:path>
              <a:path w="1297304" h="605154">
                <a:moveTo>
                  <a:pt x="1264920" y="313943"/>
                </a:moveTo>
                <a:lnTo>
                  <a:pt x="1251692" y="302514"/>
                </a:lnTo>
                <a:lnTo>
                  <a:pt x="1264920" y="291084"/>
                </a:lnTo>
                <a:lnTo>
                  <a:pt x="1264920" y="313943"/>
                </a:lnTo>
                <a:close/>
              </a:path>
              <a:path w="1297304" h="605154">
                <a:moveTo>
                  <a:pt x="1282771" y="313943"/>
                </a:moveTo>
                <a:lnTo>
                  <a:pt x="1264920" y="313943"/>
                </a:lnTo>
                <a:lnTo>
                  <a:pt x="1264920" y="291084"/>
                </a:lnTo>
                <a:lnTo>
                  <a:pt x="1284478" y="291084"/>
                </a:lnTo>
                <a:lnTo>
                  <a:pt x="1296924" y="301752"/>
                </a:lnTo>
                <a:lnTo>
                  <a:pt x="1282771" y="313943"/>
                </a:lnTo>
                <a:close/>
              </a:path>
              <a:path w="1297304" h="605154">
                <a:moveTo>
                  <a:pt x="982030" y="573024"/>
                </a:moveTo>
                <a:lnTo>
                  <a:pt x="973836" y="573024"/>
                </a:lnTo>
                <a:lnTo>
                  <a:pt x="973836" y="542603"/>
                </a:lnTo>
                <a:lnTo>
                  <a:pt x="1251692" y="302514"/>
                </a:lnTo>
                <a:lnTo>
                  <a:pt x="1264920" y="313943"/>
                </a:lnTo>
                <a:lnTo>
                  <a:pt x="1282771" y="313943"/>
                </a:lnTo>
                <a:lnTo>
                  <a:pt x="982030" y="573024"/>
                </a:lnTo>
                <a:close/>
              </a:path>
              <a:path w="1297304" h="605154">
                <a:moveTo>
                  <a:pt x="28956" y="437388"/>
                </a:moveTo>
                <a:lnTo>
                  <a:pt x="13716" y="423672"/>
                </a:lnTo>
                <a:lnTo>
                  <a:pt x="28956" y="423672"/>
                </a:lnTo>
                <a:lnTo>
                  <a:pt x="28956" y="437388"/>
                </a:lnTo>
                <a:close/>
              </a:path>
              <a:path w="1297304" h="605154">
                <a:moveTo>
                  <a:pt x="973836" y="452628"/>
                </a:moveTo>
                <a:lnTo>
                  <a:pt x="960120" y="452628"/>
                </a:lnTo>
                <a:lnTo>
                  <a:pt x="944879" y="437388"/>
                </a:lnTo>
                <a:lnTo>
                  <a:pt x="28956" y="437388"/>
                </a:lnTo>
                <a:lnTo>
                  <a:pt x="28956" y="423672"/>
                </a:lnTo>
                <a:lnTo>
                  <a:pt x="973836" y="423672"/>
                </a:lnTo>
                <a:lnTo>
                  <a:pt x="973836" y="452628"/>
                </a:lnTo>
                <a:close/>
              </a:path>
              <a:path w="1297304" h="605154">
                <a:moveTo>
                  <a:pt x="944879" y="605028"/>
                </a:moveTo>
                <a:lnTo>
                  <a:pt x="944879" y="437388"/>
                </a:lnTo>
                <a:lnTo>
                  <a:pt x="960120" y="452628"/>
                </a:lnTo>
                <a:lnTo>
                  <a:pt x="973836" y="452628"/>
                </a:lnTo>
                <a:lnTo>
                  <a:pt x="973836" y="542603"/>
                </a:lnTo>
                <a:lnTo>
                  <a:pt x="950975" y="562356"/>
                </a:lnTo>
                <a:lnTo>
                  <a:pt x="973836" y="573024"/>
                </a:lnTo>
                <a:lnTo>
                  <a:pt x="982030" y="573024"/>
                </a:lnTo>
                <a:lnTo>
                  <a:pt x="944879" y="605028"/>
                </a:lnTo>
                <a:close/>
              </a:path>
              <a:path w="1297304" h="605154">
                <a:moveTo>
                  <a:pt x="973836" y="573024"/>
                </a:moveTo>
                <a:lnTo>
                  <a:pt x="950975" y="562356"/>
                </a:lnTo>
                <a:lnTo>
                  <a:pt x="973836" y="542603"/>
                </a:lnTo>
                <a:lnTo>
                  <a:pt x="973836" y="573024"/>
                </a:lnTo>
                <a:close/>
              </a:path>
            </a:pathLst>
          </a:custGeom>
          <a:solidFill>
            <a:srgbClr val="008000"/>
          </a:solidFill>
        </p:spPr>
        <p:txBody>
          <a:bodyPr wrap="square" lIns="0" tIns="0" rIns="0" bIns="0" rtlCol="0"/>
          <a:lstStyle/>
          <a:p>
            <a:endParaRPr sz="100"/>
          </a:p>
        </p:txBody>
      </p:sp>
      <p:sp>
        <p:nvSpPr>
          <p:cNvPr id="94" name="object 94"/>
          <p:cNvSpPr/>
          <p:nvPr/>
        </p:nvSpPr>
        <p:spPr>
          <a:xfrm>
            <a:off x="5677967" y="4466007"/>
            <a:ext cx="97739" cy="847069"/>
          </a:xfrm>
          <a:custGeom>
            <a:avLst/>
            <a:gdLst/>
            <a:ahLst/>
            <a:cxnLst/>
            <a:rect l="l" t="t" r="r" b="b"/>
            <a:pathLst>
              <a:path w="114300" h="990600">
                <a:moveTo>
                  <a:pt x="76200" y="990600"/>
                </a:moveTo>
                <a:lnTo>
                  <a:pt x="38100" y="990600"/>
                </a:lnTo>
                <a:lnTo>
                  <a:pt x="38100" y="838200"/>
                </a:lnTo>
                <a:lnTo>
                  <a:pt x="76200" y="838200"/>
                </a:lnTo>
                <a:lnTo>
                  <a:pt x="76200" y="990600"/>
                </a:lnTo>
                <a:close/>
              </a:path>
              <a:path w="114300" h="990600">
                <a:moveTo>
                  <a:pt x="76200" y="723900"/>
                </a:moveTo>
                <a:lnTo>
                  <a:pt x="38100" y="723900"/>
                </a:lnTo>
                <a:lnTo>
                  <a:pt x="38100" y="571500"/>
                </a:lnTo>
                <a:lnTo>
                  <a:pt x="76200" y="571500"/>
                </a:lnTo>
                <a:lnTo>
                  <a:pt x="76200" y="723900"/>
                </a:lnTo>
                <a:close/>
              </a:path>
              <a:path w="114300" h="990600">
                <a:moveTo>
                  <a:pt x="76200" y="457200"/>
                </a:moveTo>
                <a:lnTo>
                  <a:pt x="38100" y="457200"/>
                </a:lnTo>
                <a:lnTo>
                  <a:pt x="38100" y="304800"/>
                </a:lnTo>
                <a:lnTo>
                  <a:pt x="76200" y="304800"/>
                </a:lnTo>
                <a:lnTo>
                  <a:pt x="76200" y="457200"/>
                </a:lnTo>
                <a:close/>
              </a:path>
              <a:path w="114300" h="990600">
                <a:moveTo>
                  <a:pt x="38100" y="114300"/>
                </a:moveTo>
                <a:lnTo>
                  <a:pt x="0" y="114300"/>
                </a:lnTo>
                <a:lnTo>
                  <a:pt x="57912" y="0"/>
                </a:lnTo>
                <a:lnTo>
                  <a:pt x="105277" y="96012"/>
                </a:lnTo>
                <a:lnTo>
                  <a:pt x="38100" y="96012"/>
                </a:lnTo>
                <a:lnTo>
                  <a:pt x="38100" y="114300"/>
                </a:lnTo>
                <a:close/>
              </a:path>
              <a:path w="114300" h="990600">
                <a:moveTo>
                  <a:pt x="76200" y="190500"/>
                </a:moveTo>
                <a:lnTo>
                  <a:pt x="38100" y="190500"/>
                </a:lnTo>
                <a:lnTo>
                  <a:pt x="38100" y="96012"/>
                </a:lnTo>
                <a:lnTo>
                  <a:pt x="76200" y="96012"/>
                </a:lnTo>
                <a:lnTo>
                  <a:pt x="76200" y="190500"/>
                </a:lnTo>
                <a:close/>
              </a:path>
              <a:path w="114300" h="990600">
                <a:moveTo>
                  <a:pt x="114300" y="114300"/>
                </a:moveTo>
                <a:lnTo>
                  <a:pt x="76200" y="114300"/>
                </a:lnTo>
                <a:lnTo>
                  <a:pt x="76200" y="96012"/>
                </a:lnTo>
                <a:lnTo>
                  <a:pt x="105277" y="96012"/>
                </a:lnTo>
                <a:lnTo>
                  <a:pt x="114300" y="114300"/>
                </a:lnTo>
                <a:close/>
              </a:path>
            </a:pathLst>
          </a:custGeom>
          <a:solidFill>
            <a:srgbClr val="FF3300"/>
          </a:solidFill>
        </p:spPr>
        <p:txBody>
          <a:bodyPr wrap="square" lIns="0" tIns="0" rIns="0" bIns="0" rtlCol="0"/>
          <a:lstStyle/>
          <a:p>
            <a:endParaRPr sz="100"/>
          </a:p>
        </p:txBody>
      </p:sp>
      <p:sp>
        <p:nvSpPr>
          <p:cNvPr id="95" name="object 95"/>
          <p:cNvSpPr txBox="1"/>
          <p:nvPr/>
        </p:nvSpPr>
        <p:spPr>
          <a:xfrm>
            <a:off x="3713637" y="3402223"/>
            <a:ext cx="703176" cy="327025"/>
          </a:xfrm>
          <a:prstGeom prst="rect">
            <a:avLst/>
          </a:prstGeom>
        </p:spPr>
        <p:txBody>
          <a:bodyPr vert="horz" wrap="square" lIns="0" tIns="10859" rIns="0" bIns="0" rtlCol="0">
            <a:spAutoFit/>
          </a:bodyPr>
          <a:lstStyle/>
          <a:p>
            <a:pPr marL="12700">
              <a:lnSpc>
                <a:spcPct val="100000"/>
              </a:lnSpc>
              <a:spcBef>
                <a:spcPts val="100"/>
              </a:spcBef>
            </a:pPr>
            <a:r>
              <a:rPr sz="2055" b="1" spc="10" dirty="0">
                <a:latin typeface="微软雅黑" panose="020B0503020204020204" charset="-122"/>
                <a:cs typeface="微软雅黑" panose="020B0503020204020204" charset="-122"/>
              </a:rPr>
              <a:t>G</a:t>
            </a:r>
            <a:r>
              <a:rPr sz="2055" b="1" spc="-20" dirty="0">
                <a:latin typeface="微软雅黑" panose="020B0503020204020204" charset="-122"/>
                <a:cs typeface="微软雅黑" panose="020B0503020204020204" charset="-122"/>
              </a:rPr>
              <a:t>P</a:t>
            </a:r>
            <a:r>
              <a:rPr sz="2055" b="1" dirty="0">
                <a:latin typeface="微软雅黑" panose="020B0503020204020204" charset="-122"/>
                <a:cs typeface="微软雅黑" panose="020B0503020204020204" charset="-122"/>
              </a:rPr>
              <a:t>Rs</a:t>
            </a:r>
            <a:endParaRPr sz="2055">
              <a:latin typeface="微软雅黑" panose="020B0503020204020204" charset="-122"/>
              <a:cs typeface="微软雅黑" panose="020B0503020204020204" charset="-122"/>
            </a:endParaRPr>
          </a:p>
        </p:txBody>
      </p:sp>
      <p:sp>
        <p:nvSpPr>
          <p:cNvPr id="96" name="object 96"/>
          <p:cNvSpPr/>
          <p:nvPr/>
        </p:nvSpPr>
        <p:spPr>
          <a:xfrm>
            <a:off x="3977313" y="3800081"/>
            <a:ext cx="910056" cy="1371057"/>
          </a:xfrm>
          <a:custGeom>
            <a:avLst/>
            <a:gdLst/>
            <a:ahLst/>
            <a:cxnLst/>
            <a:rect l="l" t="t" r="r" b="b"/>
            <a:pathLst>
              <a:path w="1064260" h="1603375">
                <a:moveTo>
                  <a:pt x="1063752" y="1603248"/>
                </a:moveTo>
                <a:lnTo>
                  <a:pt x="0" y="1603248"/>
                </a:lnTo>
                <a:lnTo>
                  <a:pt x="0" y="0"/>
                </a:lnTo>
                <a:lnTo>
                  <a:pt x="1063752" y="0"/>
                </a:lnTo>
                <a:lnTo>
                  <a:pt x="1063752" y="13716"/>
                </a:lnTo>
                <a:lnTo>
                  <a:pt x="28956" y="13716"/>
                </a:lnTo>
                <a:lnTo>
                  <a:pt x="15240" y="28956"/>
                </a:lnTo>
                <a:lnTo>
                  <a:pt x="28956" y="28956"/>
                </a:lnTo>
                <a:lnTo>
                  <a:pt x="28956" y="1574292"/>
                </a:lnTo>
                <a:lnTo>
                  <a:pt x="15240" y="1574292"/>
                </a:lnTo>
                <a:lnTo>
                  <a:pt x="28956" y="1589532"/>
                </a:lnTo>
                <a:lnTo>
                  <a:pt x="1063752" y="1589532"/>
                </a:lnTo>
                <a:lnTo>
                  <a:pt x="1063752" y="1603248"/>
                </a:lnTo>
                <a:close/>
              </a:path>
              <a:path w="1064260" h="1603375">
                <a:moveTo>
                  <a:pt x="28956" y="28956"/>
                </a:moveTo>
                <a:lnTo>
                  <a:pt x="15240" y="28956"/>
                </a:lnTo>
                <a:lnTo>
                  <a:pt x="28956" y="13716"/>
                </a:lnTo>
                <a:lnTo>
                  <a:pt x="28956" y="28956"/>
                </a:lnTo>
                <a:close/>
              </a:path>
              <a:path w="1064260" h="1603375">
                <a:moveTo>
                  <a:pt x="1034796" y="28956"/>
                </a:moveTo>
                <a:lnTo>
                  <a:pt x="28956" y="28956"/>
                </a:lnTo>
                <a:lnTo>
                  <a:pt x="28956" y="13716"/>
                </a:lnTo>
                <a:lnTo>
                  <a:pt x="1034796" y="13716"/>
                </a:lnTo>
                <a:lnTo>
                  <a:pt x="1034796" y="28956"/>
                </a:lnTo>
                <a:close/>
              </a:path>
              <a:path w="1064260" h="1603375">
                <a:moveTo>
                  <a:pt x="1034796" y="1589532"/>
                </a:moveTo>
                <a:lnTo>
                  <a:pt x="1034796" y="13716"/>
                </a:lnTo>
                <a:lnTo>
                  <a:pt x="1050036" y="28956"/>
                </a:lnTo>
                <a:lnTo>
                  <a:pt x="1063752" y="28956"/>
                </a:lnTo>
                <a:lnTo>
                  <a:pt x="1063752" y="1574292"/>
                </a:lnTo>
                <a:lnTo>
                  <a:pt x="1050036" y="1574292"/>
                </a:lnTo>
                <a:lnTo>
                  <a:pt x="1034796" y="1589532"/>
                </a:lnTo>
                <a:close/>
              </a:path>
              <a:path w="1064260" h="1603375">
                <a:moveTo>
                  <a:pt x="1063752" y="28956"/>
                </a:moveTo>
                <a:lnTo>
                  <a:pt x="1050036" y="28956"/>
                </a:lnTo>
                <a:lnTo>
                  <a:pt x="1034796" y="13716"/>
                </a:lnTo>
                <a:lnTo>
                  <a:pt x="1063752" y="13716"/>
                </a:lnTo>
                <a:lnTo>
                  <a:pt x="1063752" y="28956"/>
                </a:lnTo>
                <a:close/>
              </a:path>
              <a:path w="1064260" h="1603375">
                <a:moveTo>
                  <a:pt x="28956" y="1589532"/>
                </a:moveTo>
                <a:lnTo>
                  <a:pt x="15240" y="1574292"/>
                </a:lnTo>
                <a:lnTo>
                  <a:pt x="28956" y="1574292"/>
                </a:lnTo>
                <a:lnTo>
                  <a:pt x="28956" y="1589532"/>
                </a:lnTo>
                <a:close/>
              </a:path>
              <a:path w="1064260" h="1603375">
                <a:moveTo>
                  <a:pt x="1034796" y="1589532"/>
                </a:moveTo>
                <a:lnTo>
                  <a:pt x="28956" y="1589532"/>
                </a:lnTo>
                <a:lnTo>
                  <a:pt x="28956" y="1574292"/>
                </a:lnTo>
                <a:lnTo>
                  <a:pt x="1034796" y="1574292"/>
                </a:lnTo>
                <a:lnTo>
                  <a:pt x="1034796" y="1589532"/>
                </a:lnTo>
                <a:close/>
              </a:path>
              <a:path w="1064260" h="1603375">
                <a:moveTo>
                  <a:pt x="1063752" y="1589532"/>
                </a:moveTo>
                <a:lnTo>
                  <a:pt x="1034796" y="1589532"/>
                </a:lnTo>
                <a:lnTo>
                  <a:pt x="1050036" y="1574292"/>
                </a:lnTo>
                <a:lnTo>
                  <a:pt x="1063752" y="1574292"/>
                </a:lnTo>
                <a:lnTo>
                  <a:pt x="1063752" y="1589532"/>
                </a:lnTo>
                <a:close/>
              </a:path>
            </a:pathLst>
          </a:custGeom>
          <a:solidFill>
            <a:srgbClr val="000000"/>
          </a:solidFill>
        </p:spPr>
        <p:txBody>
          <a:bodyPr wrap="square" lIns="0" tIns="0" rIns="0" bIns="0" rtlCol="0"/>
          <a:lstStyle/>
          <a:p>
            <a:endParaRPr sz="100"/>
          </a:p>
        </p:txBody>
      </p:sp>
      <p:graphicFrame>
        <p:nvGraphicFramePr>
          <p:cNvPr id="97" name="object 97"/>
          <p:cNvGraphicFramePr>
            <a:graphicFrameLocks noGrp="1"/>
          </p:cNvGraphicFramePr>
          <p:nvPr/>
        </p:nvGraphicFramePr>
        <p:xfrm>
          <a:off x="3994255" y="3811810"/>
          <a:ext cx="884555" cy="1348740"/>
        </p:xfrm>
        <a:graphic>
          <a:graphicData uri="http://schemas.openxmlformats.org/drawingml/2006/table">
            <a:tbl>
              <a:tblPr firstRow="1" bandRow="1">
                <a:tableStyleId>{2D5ABB26-0587-4C30-8999-92F81FD0307C}</a:tableStyleId>
              </a:tblPr>
              <a:tblGrid>
                <a:gridCol w="884555">
                  <a:extLst>
                    <a:ext uri="{9D8B030D-6E8A-4147-A177-3AD203B41FA5}">
                      <a16:colId xmlns:a16="http://schemas.microsoft.com/office/drawing/2014/main" val="20000"/>
                    </a:ext>
                  </a:extLst>
                </a:gridCol>
              </a:tblGrid>
              <a:tr h="337185">
                <a:tc>
                  <a:txBody>
                    <a:bodyPr/>
                    <a:lstStyle/>
                    <a:p>
                      <a:pPr>
                        <a:lnSpc>
                          <a:spcPct val="100000"/>
                        </a:lnSpc>
                      </a:pPr>
                      <a:endParaRPr sz="1880">
                        <a:latin typeface="Times New Roman" panose="02020603050405020304"/>
                        <a:cs typeface="Times New Roman" panose="02020603050405020304"/>
                      </a:endParaRPr>
                    </a:p>
                  </a:txBody>
                  <a:tcPr marL="0" marR="0" marT="0" marB="0">
                    <a:lnB w="9525">
                      <a:solidFill>
                        <a:srgbClr val="000000"/>
                      </a:solidFill>
                      <a:prstDash val="solid"/>
                    </a:lnB>
                    <a:solidFill>
                      <a:srgbClr val="008000">
                        <a:alpha val="16796"/>
                      </a:srgbClr>
                    </a:solidFill>
                  </a:tcPr>
                </a:tc>
                <a:extLst>
                  <a:ext uri="{0D108BD9-81ED-4DB2-BD59-A6C34878D82A}">
                    <a16:rowId xmlns:a16="http://schemas.microsoft.com/office/drawing/2014/main" val="10000"/>
                  </a:ext>
                </a:extLst>
              </a:tr>
              <a:tr h="337185">
                <a:tc>
                  <a:txBody>
                    <a:bodyPr/>
                    <a:lstStyle/>
                    <a:p>
                      <a:pPr>
                        <a:lnSpc>
                          <a:spcPct val="100000"/>
                        </a:lnSpc>
                      </a:pPr>
                      <a:endParaRPr sz="1880">
                        <a:latin typeface="Times New Roman" panose="02020603050405020304"/>
                        <a:cs typeface="Times New Roman" panose="02020603050405020304"/>
                      </a:endParaRPr>
                    </a:p>
                  </a:txBody>
                  <a:tcPr marL="0" marR="0" marT="0" marB="0">
                    <a:lnT w="9525">
                      <a:solidFill>
                        <a:srgbClr val="000000"/>
                      </a:solidFill>
                      <a:prstDash val="solid"/>
                    </a:lnT>
                    <a:lnB w="12700">
                      <a:solidFill>
                        <a:srgbClr val="000000"/>
                      </a:solidFill>
                      <a:prstDash val="solid"/>
                    </a:lnB>
                    <a:solidFill>
                      <a:srgbClr val="008000">
                        <a:alpha val="16796"/>
                      </a:srgbClr>
                    </a:solidFill>
                  </a:tcPr>
                </a:tc>
                <a:extLst>
                  <a:ext uri="{0D108BD9-81ED-4DB2-BD59-A6C34878D82A}">
                    <a16:rowId xmlns:a16="http://schemas.microsoft.com/office/drawing/2014/main" val="10001"/>
                  </a:ext>
                </a:extLst>
              </a:tr>
              <a:tr h="337185">
                <a:tc>
                  <a:txBody>
                    <a:bodyPr/>
                    <a:lstStyle/>
                    <a:p>
                      <a:pPr>
                        <a:lnSpc>
                          <a:spcPct val="100000"/>
                        </a:lnSpc>
                      </a:pPr>
                      <a:endParaRPr sz="1880">
                        <a:latin typeface="Times New Roman" panose="02020603050405020304"/>
                        <a:cs typeface="Times New Roman" panose="02020603050405020304"/>
                      </a:endParaRPr>
                    </a:p>
                  </a:txBody>
                  <a:tcPr marL="0" marR="0" marT="0" marB="0">
                    <a:lnT w="12700">
                      <a:solidFill>
                        <a:srgbClr val="000000"/>
                      </a:solidFill>
                      <a:prstDash val="solid"/>
                    </a:lnT>
                    <a:lnB w="9525">
                      <a:solidFill>
                        <a:srgbClr val="000000"/>
                      </a:solidFill>
                      <a:prstDash val="solid"/>
                    </a:lnB>
                    <a:solidFill>
                      <a:srgbClr val="008000">
                        <a:alpha val="16796"/>
                      </a:srgbClr>
                    </a:solidFill>
                  </a:tcPr>
                </a:tc>
                <a:extLst>
                  <a:ext uri="{0D108BD9-81ED-4DB2-BD59-A6C34878D82A}">
                    <a16:rowId xmlns:a16="http://schemas.microsoft.com/office/drawing/2014/main" val="10002"/>
                  </a:ext>
                </a:extLst>
              </a:tr>
              <a:tr h="337185">
                <a:tc>
                  <a:txBody>
                    <a:bodyPr/>
                    <a:lstStyle/>
                    <a:p>
                      <a:pPr>
                        <a:lnSpc>
                          <a:spcPct val="100000"/>
                        </a:lnSpc>
                      </a:pPr>
                      <a:endParaRPr sz="1880">
                        <a:latin typeface="Times New Roman" panose="02020603050405020304"/>
                        <a:cs typeface="Times New Roman" panose="02020603050405020304"/>
                      </a:endParaRPr>
                    </a:p>
                  </a:txBody>
                  <a:tcPr marL="0" marR="0" marT="0" marB="0">
                    <a:lnT w="9525">
                      <a:solidFill>
                        <a:srgbClr val="000000"/>
                      </a:solidFill>
                      <a:prstDash val="solid"/>
                    </a:lnT>
                    <a:solidFill>
                      <a:srgbClr val="008000">
                        <a:alpha val="16796"/>
                      </a:srgbClr>
                    </a:solidFill>
                  </a:tcPr>
                </a:tc>
                <a:extLst>
                  <a:ext uri="{0D108BD9-81ED-4DB2-BD59-A6C34878D82A}">
                    <a16:rowId xmlns:a16="http://schemas.microsoft.com/office/drawing/2014/main" val="10003"/>
                  </a:ext>
                </a:extLst>
              </a:tr>
            </a:tbl>
          </a:graphicData>
        </a:graphic>
      </p:graphicFrame>
      <p:sp>
        <p:nvSpPr>
          <p:cNvPr id="98" name="object 98"/>
          <p:cNvSpPr txBox="1"/>
          <p:nvPr/>
        </p:nvSpPr>
        <p:spPr>
          <a:xfrm>
            <a:off x="4942495" y="3748883"/>
            <a:ext cx="143893" cy="1479550"/>
          </a:xfrm>
          <a:prstGeom prst="rect">
            <a:avLst/>
          </a:prstGeom>
        </p:spPr>
        <p:txBody>
          <a:bodyPr vert="horz" wrap="square" lIns="0" tIns="105883" rIns="0" bIns="0" rtlCol="0">
            <a:spAutoFit/>
          </a:bodyPr>
          <a:lstStyle/>
          <a:p>
            <a:pPr marL="12700">
              <a:lnSpc>
                <a:spcPct val="100000"/>
              </a:lnSpc>
              <a:spcBef>
                <a:spcPts val="975"/>
              </a:spcBef>
            </a:pPr>
            <a:r>
              <a:rPr sz="1540" b="1" dirty="0">
                <a:latin typeface="微软雅黑" panose="020B0503020204020204" charset="-122"/>
                <a:cs typeface="微软雅黑" panose="020B0503020204020204" charset="-122"/>
              </a:rPr>
              <a:t>0</a:t>
            </a:r>
            <a:endParaRPr sz="1540">
              <a:latin typeface="微软雅黑" panose="020B0503020204020204" charset="-122"/>
              <a:cs typeface="微软雅黑" panose="020B0503020204020204" charset="-122"/>
            </a:endParaRPr>
          </a:p>
          <a:p>
            <a:pPr marL="13970">
              <a:lnSpc>
                <a:spcPct val="100000"/>
              </a:lnSpc>
              <a:spcBef>
                <a:spcPts val="875"/>
              </a:spcBef>
            </a:pPr>
            <a:r>
              <a:rPr sz="1540" b="1" dirty="0">
                <a:latin typeface="微软雅黑" panose="020B0503020204020204" charset="-122"/>
                <a:cs typeface="微软雅黑" panose="020B0503020204020204" charset="-122"/>
              </a:rPr>
              <a:t>1</a:t>
            </a:r>
            <a:endParaRPr sz="1540">
              <a:latin typeface="微软雅黑" panose="020B0503020204020204" charset="-122"/>
              <a:cs typeface="微软雅黑" panose="020B0503020204020204" charset="-122"/>
            </a:endParaRPr>
          </a:p>
          <a:p>
            <a:pPr marL="13970">
              <a:lnSpc>
                <a:spcPct val="100000"/>
              </a:lnSpc>
              <a:spcBef>
                <a:spcPts val="1080"/>
              </a:spcBef>
            </a:pPr>
            <a:r>
              <a:rPr sz="1540" b="1" dirty="0">
                <a:latin typeface="微软雅黑" panose="020B0503020204020204" charset="-122"/>
                <a:cs typeface="微软雅黑" panose="020B0503020204020204" charset="-122"/>
              </a:rPr>
              <a:t>2</a:t>
            </a:r>
            <a:endParaRPr sz="1540">
              <a:latin typeface="微软雅黑" panose="020B0503020204020204" charset="-122"/>
              <a:cs typeface="微软雅黑" panose="020B0503020204020204" charset="-122"/>
            </a:endParaRPr>
          </a:p>
          <a:p>
            <a:pPr marL="12700">
              <a:lnSpc>
                <a:spcPct val="100000"/>
              </a:lnSpc>
              <a:spcBef>
                <a:spcPts val="1380"/>
              </a:spcBef>
            </a:pPr>
            <a:r>
              <a:rPr sz="1540" b="1" dirty="0">
                <a:latin typeface="微软雅黑" panose="020B0503020204020204" charset="-122"/>
                <a:cs typeface="微软雅黑" panose="020B0503020204020204" charset="-122"/>
              </a:rPr>
              <a:t>3</a:t>
            </a:r>
            <a:endParaRPr sz="1540">
              <a:latin typeface="微软雅黑" panose="020B0503020204020204" charset="-122"/>
              <a:cs typeface="微软雅黑" panose="020B0503020204020204" charset="-122"/>
            </a:endParaRPr>
          </a:p>
        </p:txBody>
      </p:sp>
      <p:sp>
        <p:nvSpPr>
          <p:cNvPr id="99" name="object 99"/>
          <p:cNvSpPr txBox="1"/>
          <p:nvPr/>
        </p:nvSpPr>
        <p:spPr>
          <a:xfrm>
            <a:off x="6263097" y="2542510"/>
            <a:ext cx="962183" cy="344805"/>
          </a:xfrm>
          <a:prstGeom prst="rect">
            <a:avLst/>
          </a:prstGeom>
          <a:solidFill>
            <a:srgbClr val="0000FF">
              <a:alpha val="25779"/>
            </a:srgbClr>
          </a:solidFill>
        </p:spPr>
        <p:txBody>
          <a:bodyPr vert="horz" wrap="square" lIns="0" tIns="28778" rIns="0" bIns="0" rtlCol="0">
            <a:spAutoFit/>
          </a:bodyPr>
          <a:lstStyle/>
          <a:p>
            <a:pPr marL="91440">
              <a:lnSpc>
                <a:spcPct val="100000"/>
              </a:lnSpc>
              <a:spcBef>
                <a:spcPts val="265"/>
              </a:spcBef>
            </a:pPr>
            <a:r>
              <a:rPr sz="2055" b="1" dirty="0">
                <a:latin typeface="微软雅黑" panose="020B0503020204020204" charset="-122"/>
                <a:cs typeface="微软雅黑" panose="020B0503020204020204" charset="-122"/>
              </a:rPr>
              <a:t>存储器</a:t>
            </a:r>
            <a:endParaRPr sz="2055">
              <a:latin typeface="微软雅黑" panose="020B0503020204020204" charset="-122"/>
              <a:cs typeface="微软雅黑" panose="020B0503020204020204" charset="-122"/>
            </a:endParaRPr>
          </a:p>
        </p:txBody>
      </p:sp>
      <p:sp>
        <p:nvSpPr>
          <p:cNvPr id="100" name="object 100"/>
          <p:cNvSpPr/>
          <p:nvPr/>
        </p:nvSpPr>
        <p:spPr>
          <a:xfrm>
            <a:off x="6263097" y="2966044"/>
            <a:ext cx="969785" cy="3001664"/>
          </a:xfrm>
          <a:custGeom>
            <a:avLst/>
            <a:gdLst/>
            <a:ahLst/>
            <a:cxnLst/>
            <a:rect l="l" t="t" r="r" b="b"/>
            <a:pathLst>
              <a:path w="1134109" h="3510279">
                <a:moveTo>
                  <a:pt x="0" y="0"/>
                </a:moveTo>
                <a:lnTo>
                  <a:pt x="1133855" y="0"/>
                </a:lnTo>
                <a:lnTo>
                  <a:pt x="1133855" y="3509772"/>
                </a:lnTo>
                <a:lnTo>
                  <a:pt x="0" y="3509772"/>
                </a:lnTo>
                <a:lnTo>
                  <a:pt x="0" y="0"/>
                </a:lnTo>
                <a:close/>
              </a:path>
            </a:pathLst>
          </a:custGeom>
          <a:solidFill>
            <a:srgbClr val="FFFFFF"/>
          </a:solidFill>
        </p:spPr>
        <p:txBody>
          <a:bodyPr wrap="square" lIns="0" tIns="0" rIns="0" bIns="0" rtlCol="0"/>
          <a:lstStyle/>
          <a:p>
            <a:endParaRPr sz="100"/>
          </a:p>
        </p:txBody>
      </p:sp>
      <p:sp>
        <p:nvSpPr>
          <p:cNvPr id="101" name="object 101"/>
          <p:cNvSpPr/>
          <p:nvPr/>
        </p:nvSpPr>
        <p:spPr>
          <a:xfrm>
            <a:off x="6251369" y="2954315"/>
            <a:ext cx="994763" cy="3026099"/>
          </a:xfrm>
          <a:custGeom>
            <a:avLst/>
            <a:gdLst/>
            <a:ahLst/>
            <a:cxnLst/>
            <a:rect l="l" t="t" r="r" b="b"/>
            <a:pathLst>
              <a:path w="1163320" h="3538854">
                <a:moveTo>
                  <a:pt x="1162812" y="3538728"/>
                </a:moveTo>
                <a:lnTo>
                  <a:pt x="0" y="3538728"/>
                </a:lnTo>
                <a:lnTo>
                  <a:pt x="0" y="0"/>
                </a:lnTo>
                <a:lnTo>
                  <a:pt x="1162812" y="0"/>
                </a:lnTo>
                <a:lnTo>
                  <a:pt x="1162812" y="13716"/>
                </a:lnTo>
                <a:lnTo>
                  <a:pt x="28956" y="13716"/>
                </a:lnTo>
                <a:lnTo>
                  <a:pt x="13716" y="28956"/>
                </a:lnTo>
                <a:lnTo>
                  <a:pt x="28956" y="28956"/>
                </a:lnTo>
                <a:lnTo>
                  <a:pt x="28956" y="3509772"/>
                </a:lnTo>
                <a:lnTo>
                  <a:pt x="13716" y="3509772"/>
                </a:lnTo>
                <a:lnTo>
                  <a:pt x="28956" y="3523488"/>
                </a:lnTo>
                <a:lnTo>
                  <a:pt x="1162812" y="3523488"/>
                </a:lnTo>
                <a:lnTo>
                  <a:pt x="1162812" y="3538728"/>
                </a:lnTo>
                <a:close/>
              </a:path>
              <a:path w="1163320" h="3538854">
                <a:moveTo>
                  <a:pt x="28956" y="28956"/>
                </a:moveTo>
                <a:lnTo>
                  <a:pt x="13716" y="28956"/>
                </a:lnTo>
                <a:lnTo>
                  <a:pt x="28956" y="13716"/>
                </a:lnTo>
                <a:lnTo>
                  <a:pt x="28956" y="28956"/>
                </a:lnTo>
                <a:close/>
              </a:path>
              <a:path w="1163320" h="3538854">
                <a:moveTo>
                  <a:pt x="1133856" y="28956"/>
                </a:moveTo>
                <a:lnTo>
                  <a:pt x="28956" y="28956"/>
                </a:lnTo>
                <a:lnTo>
                  <a:pt x="28956" y="13716"/>
                </a:lnTo>
                <a:lnTo>
                  <a:pt x="1133856" y="13716"/>
                </a:lnTo>
                <a:lnTo>
                  <a:pt x="1133856" y="28956"/>
                </a:lnTo>
                <a:close/>
              </a:path>
              <a:path w="1163320" h="3538854">
                <a:moveTo>
                  <a:pt x="1133856" y="3523488"/>
                </a:moveTo>
                <a:lnTo>
                  <a:pt x="1133856" y="13716"/>
                </a:lnTo>
                <a:lnTo>
                  <a:pt x="1147572" y="28956"/>
                </a:lnTo>
                <a:lnTo>
                  <a:pt x="1162812" y="28956"/>
                </a:lnTo>
                <a:lnTo>
                  <a:pt x="1162812" y="3509772"/>
                </a:lnTo>
                <a:lnTo>
                  <a:pt x="1147572" y="3509772"/>
                </a:lnTo>
                <a:lnTo>
                  <a:pt x="1133856" y="3523488"/>
                </a:lnTo>
                <a:close/>
              </a:path>
              <a:path w="1163320" h="3538854">
                <a:moveTo>
                  <a:pt x="1162812" y="28956"/>
                </a:moveTo>
                <a:lnTo>
                  <a:pt x="1147572" y="28956"/>
                </a:lnTo>
                <a:lnTo>
                  <a:pt x="1133856" y="13716"/>
                </a:lnTo>
                <a:lnTo>
                  <a:pt x="1162812" y="13716"/>
                </a:lnTo>
                <a:lnTo>
                  <a:pt x="1162812" y="28956"/>
                </a:lnTo>
                <a:close/>
              </a:path>
              <a:path w="1163320" h="3538854">
                <a:moveTo>
                  <a:pt x="28956" y="3523488"/>
                </a:moveTo>
                <a:lnTo>
                  <a:pt x="13716" y="3509772"/>
                </a:lnTo>
                <a:lnTo>
                  <a:pt x="28956" y="3509772"/>
                </a:lnTo>
                <a:lnTo>
                  <a:pt x="28956" y="3523488"/>
                </a:lnTo>
                <a:close/>
              </a:path>
              <a:path w="1163320" h="3538854">
                <a:moveTo>
                  <a:pt x="1133856" y="3523488"/>
                </a:moveTo>
                <a:lnTo>
                  <a:pt x="28956" y="3523488"/>
                </a:lnTo>
                <a:lnTo>
                  <a:pt x="28956" y="3509772"/>
                </a:lnTo>
                <a:lnTo>
                  <a:pt x="1133856" y="3509772"/>
                </a:lnTo>
                <a:lnTo>
                  <a:pt x="1133856" y="3523488"/>
                </a:lnTo>
                <a:close/>
              </a:path>
              <a:path w="1163320" h="3538854">
                <a:moveTo>
                  <a:pt x="1162812" y="3523488"/>
                </a:moveTo>
                <a:lnTo>
                  <a:pt x="1133856" y="3523488"/>
                </a:lnTo>
                <a:lnTo>
                  <a:pt x="1147572" y="3509772"/>
                </a:lnTo>
                <a:lnTo>
                  <a:pt x="1162812" y="3509772"/>
                </a:lnTo>
                <a:lnTo>
                  <a:pt x="1162812" y="3523488"/>
                </a:lnTo>
                <a:close/>
              </a:path>
            </a:pathLst>
          </a:custGeom>
          <a:solidFill>
            <a:srgbClr val="000000"/>
          </a:solidFill>
        </p:spPr>
        <p:txBody>
          <a:bodyPr wrap="square" lIns="0" tIns="0" rIns="0" bIns="0" rtlCol="0"/>
          <a:lstStyle/>
          <a:p>
            <a:endParaRPr sz="100"/>
          </a:p>
        </p:txBody>
      </p:sp>
      <p:sp>
        <p:nvSpPr>
          <p:cNvPr id="102" name="object 102"/>
          <p:cNvSpPr/>
          <p:nvPr/>
        </p:nvSpPr>
        <p:spPr>
          <a:xfrm>
            <a:off x="6263097" y="3312691"/>
            <a:ext cx="969785" cy="0"/>
          </a:xfrm>
          <a:custGeom>
            <a:avLst/>
            <a:gdLst/>
            <a:ahLst/>
            <a:cxnLst/>
            <a:rect l="l" t="t" r="r" b="b"/>
            <a:pathLst>
              <a:path w="1134109">
                <a:moveTo>
                  <a:pt x="0" y="0"/>
                </a:moveTo>
                <a:lnTo>
                  <a:pt x="1133855" y="0"/>
                </a:lnTo>
              </a:path>
            </a:pathLst>
          </a:custGeom>
          <a:ln w="9144">
            <a:solidFill>
              <a:srgbClr val="000000"/>
            </a:solidFill>
          </a:ln>
        </p:spPr>
        <p:txBody>
          <a:bodyPr wrap="square" lIns="0" tIns="0" rIns="0" bIns="0" rtlCol="0"/>
          <a:lstStyle/>
          <a:p>
            <a:endParaRPr sz="100"/>
          </a:p>
        </p:txBody>
      </p:sp>
      <p:sp>
        <p:nvSpPr>
          <p:cNvPr id="103" name="object 103"/>
          <p:cNvSpPr/>
          <p:nvPr/>
        </p:nvSpPr>
        <p:spPr>
          <a:xfrm>
            <a:off x="6263097" y="3698432"/>
            <a:ext cx="969785" cy="0"/>
          </a:xfrm>
          <a:custGeom>
            <a:avLst/>
            <a:gdLst/>
            <a:ahLst/>
            <a:cxnLst/>
            <a:rect l="l" t="t" r="r" b="b"/>
            <a:pathLst>
              <a:path w="1134109">
                <a:moveTo>
                  <a:pt x="0" y="0"/>
                </a:moveTo>
                <a:lnTo>
                  <a:pt x="1133855" y="0"/>
                </a:lnTo>
              </a:path>
            </a:pathLst>
          </a:custGeom>
          <a:ln w="9143">
            <a:solidFill>
              <a:srgbClr val="000000"/>
            </a:solidFill>
          </a:ln>
        </p:spPr>
        <p:txBody>
          <a:bodyPr wrap="square" lIns="0" tIns="0" rIns="0" bIns="0" rtlCol="0"/>
          <a:lstStyle/>
          <a:p>
            <a:endParaRPr sz="100"/>
          </a:p>
        </p:txBody>
      </p:sp>
      <p:sp>
        <p:nvSpPr>
          <p:cNvPr id="104" name="object 104"/>
          <p:cNvSpPr/>
          <p:nvPr/>
        </p:nvSpPr>
        <p:spPr>
          <a:xfrm>
            <a:off x="6263097" y="4082221"/>
            <a:ext cx="969785" cy="0"/>
          </a:xfrm>
          <a:custGeom>
            <a:avLst/>
            <a:gdLst/>
            <a:ahLst/>
            <a:cxnLst/>
            <a:rect l="l" t="t" r="r" b="b"/>
            <a:pathLst>
              <a:path w="1134109">
                <a:moveTo>
                  <a:pt x="0" y="0"/>
                </a:moveTo>
                <a:lnTo>
                  <a:pt x="1133855" y="0"/>
                </a:lnTo>
              </a:path>
            </a:pathLst>
          </a:custGeom>
          <a:ln w="10667">
            <a:solidFill>
              <a:srgbClr val="000000"/>
            </a:solidFill>
          </a:ln>
        </p:spPr>
        <p:txBody>
          <a:bodyPr wrap="square" lIns="0" tIns="0" rIns="0" bIns="0" rtlCol="0"/>
          <a:lstStyle/>
          <a:p>
            <a:endParaRPr sz="100"/>
          </a:p>
        </p:txBody>
      </p:sp>
      <p:sp>
        <p:nvSpPr>
          <p:cNvPr id="105" name="object 105"/>
          <p:cNvSpPr/>
          <p:nvPr/>
        </p:nvSpPr>
        <p:spPr>
          <a:xfrm>
            <a:off x="6263097" y="4467963"/>
            <a:ext cx="969785" cy="0"/>
          </a:xfrm>
          <a:custGeom>
            <a:avLst/>
            <a:gdLst/>
            <a:ahLst/>
            <a:cxnLst/>
            <a:rect l="l" t="t" r="r" b="b"/>
            <a:pathLst>
              <a:path w="1134109">
                <a:moveTo>
                  <a:pt x="0" y="0"/>
                </a:moveTo>
                <a:lnTo>
                  <a:pt x="1133855" y="0"/>
                </a:lnTo>
              </a:path>
            </a:pathLst>
          </a:custGeom>
          <a:ln w="10667">
            <a:solidFill>
              <a:srgbClr val="000000"/>
            </a:solidFill>
          </a:ln>
        </p:spPr>
        <p:txBody>
          <a:bodyPr wrap="square" lIns="0" tIns="0" rIns="0" bIns="0" rtlCol="0"/>
          <a:lstStyle/>
          <a:p>
            <a:endParaRPr sz="100"/>
          </a:p>
        </p:txBody>
      </p:sp>
      <p:sp>
        <p:nvSpPr>
          <p:cNvPr id="106" name="object 106"/>
          <p:cNvSpPr/>
          <p:nvPr/>
        </p:nvSpPr>
        <p:spPr>
          <a:xfrm>
            <a:off x="6263097" y="4851750"/>
            <a:ext cx="969785" cy="0"/>
          </a:xfrm>
          <a:custGeom>
            <a:avLst/>
            <a:gdLst/>
            <a:ahLst/>
            <a:cxnLst/>
            <a:rect l="l" t="t" r="r" b="b"/>
            <a:pathLst>
              <a:path w="1134109">
                <a:moveTo>
                  <a:pt x="0" y="0"/>
                </a:moveTo>
                <a:lnTo>
                  <a:pt x="1133855" y="0"/>
                </a:lnTo>
              </a:path>
            </a:pathLst>
          </a:custGeom>
          <a:ln w="9143">
            <a:solidFill>
              <a:srgbClr val="000000"/>
            </a:solidFill>
          </a:ln>
        </p:spPr>
        <p:txBody>
          <a:bodyPr wrap="square" lIns="0" tIns="0" rIns="0" bIns="0" rtlCol="0"/>
          <a:lstStyle/>
          <a:p>
            <a:endParaRPr sz="100"/>
          </a:p>
        </p:txBody>
      </p:sp>
      <p:sp>
        <p:nvSpPr>
          <p:cNvPr id="107" name="object 107"/>
          <p:cNvSpPr/>
          <p:nvPr/>
        </p:nvSpPr>
        <p:spPr>
          <a:xfrm>
            <a:off x="6263097" y="5237492"/>
            <a:ext cx="969785" cy="0"/>
          </a:xfrm>
          <a:custGeom>
            <a:avLst/>
            <a:gdLst/>
            <a:ahLst/>
            <a:cxnLst/>
            <a:rect l="l" t="t" r="r" b="b"/>
            <a:pathLst>
              <a:path w="1134109">
                <a:moveTo>
                  <a:pt x="0" y="0"/>
                </a:moveTo>
                <a:lnTo>
                  <a:pt x="1133855" y="0"/>
                </a:lnTo>
              </a:path>
            </a:pathLst>
          </a:custGeom>
          <a:ln w="9144">
            <a:solidFill>
              <a:srgbClr val="000000"/>
            </a:solidFill>
          </a:ln>
        </p:spPr>
        <p:txBody>
          <a:bodyPr wrap="square" lIns="0" tIns="0" rIns="0" bIns="0" rtlCol="0"/>
          <a:lstStyle/>
          <a:p>
            <a:endParaRPr sz="100"/>
          </a:p>
        </p:txBody>
      </p:sp>
      <p:sp>
        <p:nvSpPr>
          <p:cNvPr id="108" name="object 108"/>
          <p:cNvSpPr/>
          <p:nvPr/>
        </p:nvSpPr>
        <p:spPr>
          <a:xfrm>
            <a:off x="6263097" y="5621931"/>
            <a:ext cx="969785" cy="0"/>
          </a:xfrm>
          <a:custGeom>
            <a:avLst/>
            <a:gdLst/>
            <a:ahLst/>
            <a:cxnLst/>
            <a:rect l="l" t="t" r="r" b="b"/>
            <a:pathLst>
              <a:path w="1134109">
                <a:moveTo>
                  <a:pt x="0" y="0"/>
                </a:moveTo>
                <a:lnTo>
                  <a:pt x="1133855" y="0"/>
                </a:lnTo>
              </a:path>
            </a:pathLst>
          </a:custGeom>
          <a:ln w="9143">
            <a:solidFill>
              <a:srgbClr val="000000"/>
            </a:solidFill>
          </a:ln>
        </p:spPr>
        <p:txBody>
          <a:bodyPr wrap="square" lIns="0" tIns="0" rIns="0" bIns="0" rtlCol="0"/>
          <a:lstStyle/>
          <a:p>
            <a:endParaRPr sz="100"/>
          </a:p>
        </p:txBody>
      </p:sp>
      <p:sp>
        <p:nvSpPr>
          <p:cNvPr id="109" name="object 109"/>
          <p:cNvSpPr txBox="1"/>
          <p:nvPr/>
        </p:nvSpPr>
        <p:spPr>
          <a:xfrm>
            <a:off x="7262137" y="3011168"/>
            <a:ext cx="143893" cy="3142615"/>
          </a:xfrm>
          <a:prstGeom prst="rect">
            <a:avLst/>
          </a:prstGeom>
        </p:spPr>
        <p:txBody>
          <a:bodyPr vert="horz" wrap="square" lIns="0" tIns="73304" rIns="0" bIns="0" rtlCol="0">
            <a:spAutoFit/>
          </a:bodyPr>
          <a:lstStyle/>
          <a:p>
            <a:pPr marL="12700">
              <a:lnSpc>
                <a:spcPct val="100000"/>
              </a:lnSpc>
              <a:spcBef>
                <a:spcPts val="675"/>
              </a:spcBef>
            </a:pPr>
            <a:r>
              <a:rPr sz="1540" b="1" dirty="0">
                <a:solidFill>
                  <a:srgbClr val="008000"/>
                </a:solidFill>
                <a:latin typeface="微软雅黑" panose="020B0503020204020204" charset="-122"/>
                <a:cs typeface="微软雅黑" panose="020B0503020204020204" charset="-122"/>
              </a:rPr>
              <a:t>0</a:t>
            </a:r>
            <a:endParaRPr sz="1540">
              <a:latin typeface="微软雅黑" panose="020B0503020204020204" charset="-122"/>
              <a:cs typeface="微软雅黑" panose="020B0503020204020204" charset="-122"/>
            </a:endParaRPr>
          </a:p>
          <a:p>
            <a:pPr marL="13970">
              <a:lnSpc>
                <a:spcPct val="100000"/>
              </a:lnSpc>
              <a:spcBef>
                <a:spcPts val="575"/>
              </a:spcBef>
            </a:pPr>
            <a:r>
              <a:rPr sz="1540" b="1" dirty="0">
                <a:solidFill>
                  <a:srgbClr val="008000"/>
                </a:solidFill>
                <a:latin typeface="微软雅黑" panose="020B0503020204020204" charset="-122"/>
                <a:cs typeface="微软雅黑" panose="020B0503020204020204" charset="-122"/>
              </a:rPr>
              <a:t>1</a:t>
            </a:r>
            <a:endParaRPr sz="1540">
              <a:latin typeface="微软雅黑" panose="020B0503020204020204" charset="-122"/>
              <a:cs typeface="微软雅黑" panose="020B0503020204020204" charset="-122"/>
            </a:endParaRPr>
          </a:p>
          <a:p>
            <a:pPr marL="13970">
              <a:lnSpc>
                <a:spcPct val="100000"/>
              </a:lnSpc>
              <a:spcBef>
                <a:spcPts val="1740"/>
              </a:spcBef>
            </a:pPr>
            <a:r>
              <a:rPr sz="1540" b="1" dirty="0">
                <a:solidFill>
                  <a:srgbClr val="008000"/>
                </a:solidFill>
                <a:latin typeface="微软雅黑" panose="020B0503020204020204" charset="-122"/>
                <a:cs typeface="微软雅黑" panose="020B0503020204020204" charset="-122"/>
              </a:rPr>
              <a:t>2</a:t>
            </a:r>
            <a:endParaRPr sz="1540">
              <a:latin typeface="微软雅黑" panose="020B0503020204020204" charset="-122"/>
              <a:cs typeface="微软雅黑" panose="020B0503020204020204" charset="-122"/>
            </a:endParaRPr>
          </a:p>
          <a:p>
            <a:pPr marL="12700">
              <a:lnSpc>
                <a:spcPct val="100000"/>
              </a:lnSpc>
              <a:spcBef>
                <a:spcPts val="1370"/>
              </a:spcBef>
            </a:pPr>
            <a:r>
              <a:rPr sz="1540" b="1" dirty="0">
                <a:solidFill>
                  <a:srgbClr val="008000"/>
                </a:solidFill>
                <a:latin typeface="微软雅黑" panose="020B0503020204020204" charset="-122"/>
                <a:cs typeface="微软雅黑" panose="020B0503020204020204" charset="-122"/>
              </a:rPr>
              <a:t>3</a:t>
            </a:r>
            <a:endParaRPr sz="1540">
              <a:latin typeface="微软雅黑" panose="020B0503020204020204" charset="-122"/>
              <a:cs typeface="微软雅黑" panose="020B0503020204020204" charset="-122"/>
            </a:endParaRPr>
          </a:p>
          <a:p>
            <a:pPr marL="13970">
              <a:lnSpc>
                <a:spcPct val="100000"/>
              </a:lnSpc>
              <a:spcBef>
                <a:spcPts val="685"/>
              </a:spcBef>
            </a:pPr>
            <a:r>
              <a:rPr sz="1540" b="1" dirty="0">
                <a:solidFill>
                  <a:srgbClr val="008000"/>
                </a:solidFill>
                <a:latin typeface="微软雅黑" panose="020B0503020204020204" charset="-122"/>
                <a:cs typeface="微软雅黑" panose="020B0503020204020204" charset="-122"/>
              </a:rPr>
              <a:t>4</a:t>
            </a:r>
            <a:endParaRPr sz="1540">
              <a:latin typeface="微软雅黑" panose="020B0503020204020204" charset="-122"/>
              <a:cs typeface="微软雅黑" panose="020B0503020204020204" charset="-122"/>
            </a:endParaRPr>
          </a:p>
          <a:p>
            <a:pPr marL="13970">
              <a:lnSpc>
                <a:spcPct val="100000"/>
              </a:lnSpc>
              <a:spcBef>
                <a:spcPts val="2085"/>
              </a:spcBef>
            </a:pPr>
            <a:r>
              <a:rPr sz="1540" b="1" dirty="0">
                <a:solidFill>
                  <a:srgbClr val="008000"/>
                </a:solidFill>
                <a:latin typeface="微软雅黑" panose="020B0503020204020204" charset="-122"/>
                <a:cs typeface="微软雅黑" panose="020B0503020204020204" charset="-122"/>
              </a:rPr>
              <a:t>5</a:t>
            </a:r>
            <a:endParaRPr sz="1540">
              <a:latin typeface="微软雅黑" panose="020B0503020204020204" charset="-122"/>
              <a:cs typeface="微软雅黑" panose="020B0503020204020204" charset="-122"/>
            </a:endParaRPr>
          </a:p>
          <a:p>
            <a:pPr marL="12700">
              <a:lnSpc>
                <a:spcPct val="100000"/>
              </a:lnSpc>
              <a:spcBef>
                <a:spcPts val="1045"/>
              </a:spcBef>
            </a:pPr>
            <a:r>
              <a:rPr sz="1540" b="1" dirty="0">
                <a:solidFill>
                  <a:srgbClr val="008000"/>
                </a:solidFill>
                <a:latin typeface="微软雅黑" panose="020B0503020204020204" charset="-122"/>
                <a:cs typeface="微软雅黑" panose="020B0503020204020204" charset="-122"/>
              </a:rPr>
              <a:t>6</a:t>
            </a:r>
            <a:endParaRPr sz="1540">
              <a:latin typeface="微软雅黑" panose="020B0503020204020204" charset="-122"/>
              <a:cs typeface="微软雅黑" panose="020B0503020204020204" charset="-122"/>
            </a:endParaRPr>
          </a:p>
          <a:p>
            <a:pPr marL="12700">
              <a:lnSpc>
                <a:spcPct val="100000"/>
              </a:lnSpc>
              <a:spcBef>
                <a:spcPts val="1680"/>
              </a:spcBef>
            </a:pPr>
            <a:r>
              <a:rPr sz="1540" b="1" dirty="0">
                <a:solidFill>
                  <a:srgbClr val="008000"/>
                </a:solidFill>
                <a:latin typeface="微软雅黑" panose="020B0503020204020204" charset="-122"/>
                <a:cs typeface="微软雅黑" panose="020B0503020204020204" charset="-122"/>
              </a:rPr>
              <a:t>7</a:t>
            </a:r>
            <a:endParaRPr sz="1540">
              <a:latin typeface="微软雅黑" panose="020B0503020204020204" charset="-122"/>
              <a:cs typeface="微软雅黑" panose="020B0503020204020204" charset="-122"/>
            </a:endParaRPr>
          </a:p>
        </p:txBody>
      </p:sp>
      <p:sp>
        <p:nvSpPr>
          <p:cNvPr id="110" name="object 110"/>
          <p:cNvSpPr/>
          <p:nvPr/>
        </p:nvSpPr>
        <p:spPr>
          <a:xfrm>
            <a:off x="6263097" y="2966044"/>
            <a:ext cx="962183" cy="3001664"/>
          </a:xfrm>
          <a:custGeom>
            <a:avLst/>
            <a:gdLst/>
            <a:ahLst/>
            <a:cxnLst/>
            <a:rect l="l" t="t" r="r" b="b"/>
            <a:pathLst>
              <a:path w="1125220" h="3510279">
                <a:moveTo>
                  <a:pt x="0" y="0"/>
                </a:moveTo>
                <a:lnTo>
                  <a:pt x="1124711" y="0"/>
                </a:lnTo>
                <a:lnTo>
                  <a:pt x="1124711" y="3509772"/>
                </a:lnTo>
                <a:lnTo>
                  <a:pt x="0" y="3509772"/>
                </a:lnTo>
                <a:lnTo>
                  <a:pt x="0" y="0"/>
                </a:lnTo>
                <a:close/>
              </a:path>
            </a:pathLst>
          </a:custGeom>
          <a:solidFill>
            <a:srgbClr val="008000">
              <a:alpha val="16796"/>
            </a:srgbClr>
          </a:solidFill>
        </p:spPr>
        <p:txBody>
          <a:bodyPr wrap="square" lIns="0" tIns="0" rIns="0" bIns="0" rtlCol="0"/>
          <a:lstStyle/>
          <a:p>
            <a:endParaRPr sz="100"/>
          </a:p>
        </p:txBody>
      </p:sp>
      <p:sp>
        <p:nvSpPr>
          <p:cNvPr id="111" name="object 111"/>
          <p:cNvSpPr/>
          <p:nvPr/>
        </p:nvSpPr>
        <p:spPr>
          <a:xfrm>
            <a:off x="830127" y="2380915"/>
            <a:ext cx="6634830" cy="3903033"/>
          </a:xfrm>
          <a:custGeom>
            <a:avLst/>
            <a:gdLst/>
            <a:ahLst/>
            <a:cxnLst/>
            <a:rect l="l" t="t" r="r" b="b"/>
            <a:pathLst>
              <a:path w="7759065" h="4564380">
                <a:moveTo>
                  <a:pt x="9143" y="4555236"/>
                </a:moveTo>
                <a:lnTo>
                  <a:pt x="0" y="4555236"/>
                </a:lnTo>
                <a:lnTo>
                  <a:pt x="0" y="4479036"/>
                </a:lnTo>
                <a:lnTo>
                  <a:pt x="18287" y="4479036"/>
                </a:lnTo>
                <a:lnTo>
                  <a:pt x="18287" y="4546091"/>
                </a:lnTo>
                <a:lnTo>
                  <a:pt x="9143" y="4546091"/>
                </a:lnTo>
                <a:lnTo>
                  <a:pt x="9143" y="4555236"/>
                </a:lnTo>
                <a:close/>
              </a:path>
              <a:path w="7759065" h="4564380">
                <a:moveTo>
                  <a:pt x="44196" y="4564380"/>
                </a:moveTo>
                <a:lnTo>
                  <a:pt x="9143" y="4564380"/>
                </a:lnTo>
                <a:lnTo>
                  <a:pt x="9143" y="4546091"/>
                </a:lnTo>
                <a:lnTo>
                  <a:pt x="18287" y="4546091"/>
                </a:lnTo>
                <a:lnTo>
                  <a:pt x="18287" y="4555236"/>
                </a:lnTo>
                <a:lnTo>
                  <a:pt x="44196" y="4555236"/>
                </a:lnTo>
                <a:lnTo>
                  <a:pt x="44196" y="4564380"/>
                </a:lnTo>
                <a:close/>
              </a:path>
              <a:path w="7759065" h="4564380">
                <a:moveTo>
                  <a:pt x="44196" y="4555236"/>
                </a:moveTo>
                <a:lnTo>
                  <a:pt x="18287" y="4555236"/>
                </a:lnTo>
                <a:lnTo>
                  <a:pt x="18287" y="4546091"/>
                </a:lnTo>
                <a:lnTo>
                  <a:pt x="44196" y="4546091"/>
                </a:lnTo>
                <a:lnTo>
                  <a:pt x="44196" y="4555236"/>
                </a:lnTo>
                <a:close/>
              </a:path>
              <a:path w="7759065" h="4564380">
                <a:moveTo>
                  <a:pt x="18287" y="4421123"/>
                </a:moveTo>
                <a:lnTo>
                  <a:pt x="0" y="4421123"/>
                </a:lnTo>
                <a:lnTo>
                  <a:pt x="0" y="4344923"/>
                </a:lnTo>
                <a:lnTo>
                  <a:pt x="18287" y="4344923"/>
                </a:lnTo>
                <a:lnTo>
                  <a:pt x="18287" y="4421123"/>
                </a:lnTo>
                <a:close/>
              </a:path>
              <a:path w="7759065" h="4564380">
                <a:moveTo>
                  <a:pt x="18287" y="4288536"/>
                </a:moveTo>
                <a:lnTo>
                  <a:pt x="0" y="4288536"/>
                </a:lnTo>
                <a:lnTo>
                  <a:pt x="0" y="4212336"/>
                </a:lnTo>
                <a:lnTo>
                  <a:pt x="18287" y="4212336"/>
                </a:lnTo>
                <a:lnTo>
                  <a:pt x="18287" y="4288536"/>
                </a:lnTo>
                <a:close/>
              </a:path>
              <a:path w="7759065" h="4564380">
                <a:moveTo>
                  <a:pt x="18287" y="4154423"/>
                </a:moveTo>
                <a:lnTo>
                  <a:pt x="0" y="4154423"/>
                </a:lnTo>
                <a:lnTo>
                  <a:pt x="0" y="4078223"/>
                </a:lnTo>
                <a:lnTo>
                  <a:pt x="18287" y="4078223"/>
                </a:lnTo>
                <a:lnTo>
                  <a:pt x="18287" y="4154423"/>
                </a:lnTo>
                <a:close/>
              </a:path>
              <a:path w="7759065" h="4564380">
                <a:moveTo>
                  <a:pt x="18287" y="4021836"/>
                </a:moveTo>
                <a:lnTo>
                  <a:pt x="0" y="4021836"/>
                </a:lnTo>
                <a:lnTo>
                  <a:pt x="0" y="3945636"/>
                </a:lnTo>
                <a:lnTo>
                  <a:pt x="18287" y="3945636"/>
                </a:lnTo>
                <a:lnTo>
                  <a:pt x="18287" y="4021836"/>
                </a:lnTo>
                <a:close/>
              </a:path>
              <a:path w="7759065" h="4564380">
                <a:moveTo>
                  <a:pt x="18287" y="3887723"/>
                </a:moveTo>
                <a:lnTo>
                  <a:pt x="0" y="3887723"/>
                </a:lnTo>
                <a:lnTo>
                  <a:pt x="0" y="3811523"/>
                </a:lnTo>
                <a:lnTo>
                  <a:pt x="18287" y="3811523"/>
                </a:lnTo>
                <a:lnTo>
                  <a:pt x="18287" y="3887723"/>
                </a:lnTo>
                <a:close/>
              </a:path>
              <a:path w="7759065" h="4564380">
                <a:moveTo>
                  <a:pt x="18287" y="3755136"/>
                </a:moveTo>
                <a:lnTo>
                  <a:pt x="0" y="3755136"/>
                </a:lnTo>
                <a:lnTo>
                  <a:pt x="0" y="3678936"/>
                </a:lnTo>
                <a:lnTo>
                  <a:pt x="18287" y="3678936"/>
                </a:lnTo>
                <a:lnTo>
                  <a:pt x="18287" y="3755136"/>
                </a:lnTo>
                <a:close/>
              </a:path>
              <a:path w="7759065" h="4564380">
                <a:moveTo>
                  <a:pt x="18287" y="3621023"/>
                </a:moveTo>
                <a:lnTo>
                  <a:pt x="0" y="3621023"/>
                </a:lnTo>
                <a:lnTo>
                  <a:pt x="0" y="3544823"/>
                </a:lnTo>
                <a:lnTo>
                  <a:pt x="18287" y="3544823"/>
                </a:lnTo>
                <a:lnTo>
                  <a:pt x="18287" y="3621023"/>
                </a:lnTo>
                <a:close/>
              </a:path>
              <a:path w="7759065" h="4564380">
                <a:moveTo>
                  <a:pt x="18287" y="3488436"/>
                </a:moveTo>
                <a:lnTo>
                  <a:pt x="0" y="3488436"/>
                </a:lnTo>
                <a:lnTo>
                  <a:pt x="0" y="3412236"/>
                </a:lnTo>
                <a:lnTo>
                  <a:pt x="18287" y="3412236"/>
                </a:lnTo>
                <a:lnTo>
                  <a:pt x="18287" y="3488436"/>
                </a:lnTo>
                <a:close/>
              </a:path>
              <a:path w="7759065" h="4564380">
                <a:moveTo>
                  <a:pt x="18287" y="3354323"/>
                </a:moveTo>
                <a:lnTo>
                  <a:pt x="0" y="3354323"/>
                </a:lnTo>
                <a:lnTo>
                  <a:pt x="0" y="3278123"/>
                </a:lnTo>
                <a:lnTo>
                  <a:pt x="18287" y="3278123"/>
                </a:lnTo>
                <a:lnTo>
                  <a:pt x="18287" y="3354323"/>
                </a:lnTo>
                <a:close/>
              </a:path>
              <a:path w="7759065" h="4564380">
                <a:moveTo>
                  <a:pt x="18287" y="3221736"/>
                </a:moveTo>
                <a:lnTo>
                  <a:pt x="0" y="3221736"/>
                </a:lnTo>
                <a:lnTo>
                  <a:pt x="0" y="3145536"/>
                </a:lnTo>
                <a:lnTo>
                  <a:pt x="18287" y="3145536"/>
                </a:lnTo>
                <a:lnTo>
                  <a:pt x="18287" y="3221736"/>
                </a:lnTo>
                <a:close/>
              </a:path>
              <a:path w="7759065" h="4564380">
                <a:moveTo>
                  <a:pt x="18287" y="3087623"/>
                </a:moveTo>
                <a:lnTo>
                  <a:pt x="0" y="3087623"/>
                </a:lnTo>
                <a:lnTo>
                  <a:pt x="0" y="3011423"/>
                </a:lnTo>
                <a:lnTo>
                  <a:pt x="18287" y="3011423"/>
                </a:lnTo>
                <a:lnTo>
                  <a:pt x="18287" y="3087623"/>
                </a:lnTo>
                <a:close/>
              </a:path>
              <a:path w="7759065" h="4564380">
                <a:moveTo>
                  <a:pt x="18287" y="2955036"/>
                </a:moveTo>
                <a:lnTo>
                  <a:pt x="0" y="2955036"/>
                </a:lnTo>
                <a:lnTo>
                  <a:pt x="0" y="2878836"/>
                </a:lnTo>
                <a:lnTo>
                  <a:pt x="18287" y="2878836"/>
                </a:lnTo>
                <a:lnTo>
                  <a:pt x="18287" y="2955036"/>
                </a:lnTo>
                <a:close/>
              </a:path>
              <a:path w="7759065" h="4564380">
                <a:moveTo>
                  <a:pt x="18287" y="2820923"/>
                </a:moveTo>
                <a:lnTo>
                  <a:pt x="0" y="2820923"/>
                </a:lnTo>
                <a:lnTo>
                  <a:pt x="0" y="2744723"/>
                </a:lnTo>
                <a:lnTo>
                  <a:pt x="18287" y="2744723"/>
                </a:lnTo>
                <a:lnTo>
                  <a:pt x="18287" y="2820923"/>
                </a:lnTo>
                <a:close/>
              </a:path>
              <a:path w="7759065" h="4564380">
                <a:moveTo>
                  <a:pt x="18287" y="2688335"/>
                </a:moveTo>
                <a:lnTo>
                  <a:pt x="0" y="2688335"/>
                </a:lnTo>
                <a:lnTo>
                  <a:pt x="0" y="2612135"/>
                </a:lnTo>
                <a:lnTo>
                  <a:pt x="18287" y="2612135"/>
                </a:lnTo>
                <a:lnTo>
                  <a:pt x="18287" y="2688335"/>
                </a:lnTo>
                <a:close/>
              </a:path>
              <a:path w="7759065" h="4564380">
                <a:moveTo>
                  <a:pt x="18287" y="2554223"/>
                </a:moveTo>
                <a:lnTo>
                  <a:pt x="0" y="2554223"/>
                </a:lnTo>
                <a:lnTo>
                  <a:pt x="0" y="2478023"/>
                </a:lnTo>
                <a:lnTo>
                  <a:pt x="18287" y="2478023"/>
                </a:lnTo>
                <a:lnTo>
                  <a:pt x="18287" y="2554223"/>
                </a:lnTo>
                <a:close/>
              </a:path>
              <a:path w="7759065" h="4564380">
                <a:moveTo>
                  <a:pt x="18287" y="2421635"/>
                </a:moveTo>
                <a:lnTo>
                  <a:pt x="0" y="2421635"/>
                </a:lnTo>
                <a:lnTo>
                  <a:pt x="0" y="2345435"/>
                </a:lnTo>
                <a:lnTo>
                  <a:pt x="18287" y="2345435"/>
                </a:lnTo>
                <a:lnTo>
                  <a:pt x="18287" y="2421635"/>
                </a:lnTo>
                <a:close/>
              </a:path>
              <a:path w="7759065" h="4564380">
                <a:moveTo>
                  <a:pt x="18287" y="2287524"/>
                </a:moveTo>
                <a:lnTo>
                  <a:pt x="0" y="2287524"/>
                </a:lnTo>
                <a:lnTo>
                  <a:pt x="0" y="2211324"/>
                </a:lnTo>
                <a:lnTo>
                  <a:pt x="18287" y="2211324"/>
                </a:lnTo>
                <a:lnTo>
                  <a:pt x="18287" y="2287524"/>
                </a:lnTo>
                <a:close/>
              </a:path>
              <a:path w="7759065" h="4564380">
                <a:moveTo>
                  <a:pt x="18287" y="2154935"/>
                </a:moveTo>
                <a:lnTo>
                  <a:pt x="0" y="2154935"/>
                </a:lnTo>
                <a:lnTo>
                  <a:pt x="0" y="2078735"/>
                </a:lnTo>
                <a:lnTo>
                  <a:pt x="18287" y="2078735"/>
                </a:lnTo>
                <a:lnTo>
                  <a:pt x="18287" y="2154935"/>
                </a:lnTo>
                <a:close/>
              </a:path>
              <a:path w="7759065" h="4564380">
                <a:moveTo>
                  <a:pt x="18287" y="2020824"/>
                </a:moveTo>
                <a:lnTo>
                  <a:pt x="0" y="2020824"/>
                </a:lnTo>
                <a:lnTo>
                  <a:pt x="0" y="1944624"/>
                </a:lnTo>
                <a:lnTo>
                  <a:pt x="18287" y="1944624"/>
                </a:lnTo>
                <a:lnTo>
                  <a:pt x="18287" y="2020824"/>
                </a:lnTo>
                <a:close/>
              </a:path>
              <a:path w="7759065" h="4564380">
                <a:moveTo>
                  <a:pt x="18287" y="1888235"/>
                </a:moveTo>
                <a:lnTo>
                  <a:pt x="0" y="1888235"/>
                </a:lnTo>
                <a:lnTo>
                  <a:pt x="0" y="1812035"/>
                </a:lnTo>
                <a:lnTo>
                  <a:pt x="18287" y="1812035"/>
                </a:lnTo>
                <a:lnTo>
                  <a:pt x="18287" y="1888235"/>
                </a:lnTo>
                <a:close/>
              </a:path>
              <a:path w="7759065" h="4564380">
                <a:moveTo>
                  <a:pt x="18287" y="1754124"/>
                </a:moveTo>
                <a:lnTo>
                  <a:pt x="0" y="1754124"/>
                </a:lnTo>
                <a:lnTo>
                  <a:pt x="0" y="1677924"/>
                </a:lnTo>
                <a:lnTo>
                  <a:pt x="18287" y="1677924"/>
                </a:lnTo>
                <a:lnTo>
                  <a:pt x="18287" y="1754124"/>
                </a:lnTo>
                <a:close/>
              </a:path>
              <a:path w="7759065" h="4564380">
                <a:moveTo>
                  <a:pt x="18287" y="1621535"/>
                </a:moveTo>
                <a:lnTo>
                  <a:pt x="0" y="1621535"/>
                </a:lnTo>
                <a:lnTo>
                  <a:pt x="0" y="1545335"/>
                </a:lnTo>
                <a:lnTo>
                  <a:pt x="18287" y="1545335"/>
                </a:lnTo>
                <a:lnTo>
                  <a:pt x="18287" y="1621535"/>
                </a:lnTo>
                <a:close/>
              </a:path>
              <a:path w="7759065" h="4564380">
                <a:moveTo>
                  <a:pt x="18287" y="1487424"/>
                </a:moveTo>
                <a:lnTo>
                  <a:pt x="0" y="1487424"/>
                </a:lnTo>
                <a:lnTo>
                  <a:pt x="0" y="1411224"/>
                </a:lnTo>
                <a:lnTo>
                  <a:pt x="18287" y="1411224"/>
                </a:lnTo>
                <a:lnTo>
                  <a:pt x="18287" y="1487424"/>
                </a:lnTo>
                <a:close/>
              </a:path>
              <a:path w="7759065" h="4564380">
                <a:moveTo>
                  <a:pt x="18287" y="1354835"/>
                </a:moveTo>
                <a:lnTo>
                  <a:pt x="0" y="1354835"/>
                </a:lnTo>
                <a:lnTo>
                  <a:pt x="0" y="1278635"/>
                </a:lnTo>
                <a:lnTo>
                  <a:pt x="18287" y="1278635"/>
                </a:lnTo>
                <a:lnTo>
                  <a:pt x="18287" y="1354835"/>
                </a:lnTo>
                <a:close/>
              </a:path>
              <a:path w="7759065" h="4564380">
                <a:moveTo>
                  <a:pt x="18287" y="1220724"/>
                </a:moveTo>
                <a:lnTo>
                  <a:pt x="0" y="1220724"/>
                </a:lnTo>
                <a:lnTo>
                  <a:pt x="0" y="1144524"/>
                </a:lnTo>
                <a:lnTo>
                  <a:pt x="18287" y="1144524"/>
                </a:lnTo>
                <a:lnTo>
                  <a:pt x="18287" y="1220724"/>
                </a:lnTo>
                <a:close/>
              </a:path>
              <a:path w="7759065" h="4564380">
                <a:moveTo>
                  <a:pt x="18287" y="1088135"/>
                </a:moveTo>
                <a:lnTo>
                  <a:pt x="0" y="1088135"/>
                </a:lnTo>
                <a:lnTo>
                  <a:pt x="0" y="1011935"/>
                </a:lnTo>
                <a:lnTo>
                  <a:pt x="18287" y="1011935"/>
                </a:lnTo>
                <a:lnTo>
                  <a:pt x="18287" y="1088135"/>
                </a:lnTo>
                <a:close/>
              </a:path>
              <a:path w="7759065" h="4564380">
                <a:moveTo>
                  <a:pt x="18287" y="954024"/>
                </a:moveTo>
                <a:lnTo>
                  <a:pt x="0" y="954024"/>
                </a:lnTo>
                <a:lnTo>
                  <a:pt x="0" y="877824"/>
                </a:lnTo>
                <a:lnTo>
                  <a:pt x="18287" y="877824"/>
                </a:lnTo>
                <a:lnTo>
                  <a:pt x="18287" y="954024"/>
                </a:lnTo>
                <a:close/>
              </a:path>
              <a:path w="7759065" h="4564380">
                <a:moveTo>
                  <a:pt x="18287" y="821435"/>
                </a:moveTo>
                <a:lnTo>
                  <a:pt x="0" y="821435"/>
                </a:lnTo>
                <a:lnTo>
                  <a:pt x="0" y="745235"/>
                </a:lnTo>
                <a:lnTo>
                  <a:pt x="18287" y="745235"/>
                </a:lnTo>
                <a:lnTo>
                  <a:pt x="18287" y="821435"/>
                </a:lnTo>
                <a:close/>
              </a:path>
              <a:path w="7759065" h="4564380">
                <a:moveTo>
                  <a:pt x="18287" y="687324"/>
                </a:moveTo>
                <a:lnTo>
                  <a:pt x="0" y="687324"/>
                </a:lnTo>
                <a:lnTo>
                  <a:pt x="0" y="611124"/>
                </a:lnTo>
                <a:lnTo>
                  <a:pt x="18287" y="611124"/>
                </a:lnTo>
                <a:lnTo>
                  <a:pt x="18287" y="687324"/>
                </a:lnTo>
                <a:close/>
              </a:path>
              <a:path w="7759065" h="4564380">
                <a:moveTo>
                  <a:pt x="18287" y="554735"/>
                </a:moveTo>
                <a:lnTo>
                  <a:pt x="0" y="554735"/>
                </a:lnTo>
                <a:lnTo>
                  <a:pt x="0" y="478535"/>
                </a:lnTo>
                <a:lnTo>
                  <a:pt x="18287" y="478535"/>
                </a:lnTo>
                <a:lnTo>
                  <a:pt x="18287" y="554735"/>
                </a:lnTo>
                <a:close/>
              </a:path>
              <a:path w="7759065" h="4564380">
                <a:moveTo>
                  <a:pt x="18287" y="420624"/>
                </a:moveTo>
                <a:lnTo>
                  <a:pt x="0" y="420624"/>
                </a:lnTo>
                <a:lnTo>
                  <a:pt x="0" y="344424"/>
                </a:lnTo>
                <a:lnTo>
                  <a:pt x="18287" y="344424"/>
                </a:lnTo>
                <a:lnTo>
                  <a:pt x="18287" y="420624"/>
                </a:lnTo>
                <a:close/>
              </a:path>
              <a:path w="7759065" h="4564380">
                <a:moveTo>
                  <a:pt x="18287" y="288035"/>
                </a:moveTo>
                <a:lnTo>
                  <a:pt x="0" y="288035"/>
                </a:lnTo>
                <a:lnTo>
                  <a:pt x="0" y="211835"/>
                </a:lnTo>
                <a:lnTo>
                  <a:pt x="18287" y="211835"/>
                </a:lnTo>
                <a:lnTo>
                  <a:pt x="18287" y="288035"/>
                </a:lnTo>
                <a:close/>
              </a:path>
              <a:path w="7759065" h="4564380">
                <a:moveTo>
                  <a:pt x="18287" y="153924"/>
                </a:moveTo>
                <a:lnTo>
                  <a:pt x="0" y="153924"/>
                </a:lnTo>
                <a:lnTo>
                  <a:pt x="0" y="77724"/>
                </a:lnTo>
                <a:lnTo>
                  <a:pt x="18287" y="77724"/>
                </a:lnTo>
                <a:lnTo>
                  <a:pt x="18287" y="153924"/>
                </a:lnTo>
                <a:close/>
              </a:path>
              <a:path w="7759065" h="4564380">
                <a:moveTo>
                  <a:pt x="18287" y="21335"/>
                </a:moveTo>
                <a:lnTo>
                  <a:pt x="0" y="21335"/>
                </a:lnTo>
                <a:lnTo>
                  <a:pt x="0" y="0"/>
                </a:lnTo>
                <a:lnTo>
                  <a:pt x="74676" y="0"/>
                </a:lnTo>
                <a:lnTo>
                  <a:pt x="74676" y="10667"/>
                </a:lnTo>
                <a:lnTo>
                  <a:pt x="18287" y="10667"/>
                </a:lnTo>
                <a:lnTo>
                  <a:pt x="9143" y="19811"/>
                </a:lnTo>
                <a:lnTo>
                  <a:pt x="18287" y="19811"/>
                </a:lnTo>
                <a:lnTo>
                  <a:pt x="18287" y="21335"/>
                </a:lnTo>
                <a:close/>
              </a:path>
              <a:path w="7759065" h="4564380">
                <a:moveTo>
                  <a:pt x="18287" y="19811"/>
                </a:moveTo>
                <a:lnTo>
                  <a:pt x="9143" y="19811"/>
                </a:lnTo>
                <a:lnTo>
                  <a:pt x="18287" y="10667"/>
                </a:lnTo>
                <a:lnTo>
                  <a:pt x="18287" y="19811"/>
                </a:lnTo>
                <a:close/>
              </a:path>
              <a:path w="7759065" h="4564380">
                <a:moveTo>
                  <a:pt x="74676" y="19811"/>
                </a:moveTo>
                <a:lnTo>
                  <a:pt x="18287" y="19811"/>
                </a:lnTo>
                <a:lnTo>
                  <a:pt x="18287" y="10667"/>
                </a:lnTo>
                <a:lnTo>
                  <a:pt x="74676" y="10667"/>
                </a:lnTo>
                <a:lnTo>
                  <a:pt x="74676" y="19811"/>
                </a:lnTo>
                <a:close/>
              </a:path>
              <a:path w="7759065" h="4564380">
                <a:moveTo>
                  <a:pt x="207264" y="19811"/>
                </a:moveTo>
                <a:lnTo>
                  <a:pt x="131064" y="19811"/>
                </a:lnTo>
                <a:lnTo>
                  <a:pt x="131064" y="0"/>
                </a:lnTo>
                <a:lnTo>
                  <a:pt x="207264" y="0"/>
                </a:lnTo>
                <a:lnTo>
                  <a:pt x="207264" y="19811"/>
                </a:lnTo>
                <a:close/>
              </a:path>
              <a:path w="7759065" h="4564380">
                <a:moveTo>
                  <a:pt x="341375" y="19811"/>
                </a:moveTo>
                <a:lnTo>
                  <a:pt x="265175" y="19811"/>
                </a:lnTo>
                <a:lnTo>
                  <a:pt x="265175" y="0"/>
                </a:lnTo>
                <a:lnTo>
                  <a:pt x="341375" y="0"/>
                </a:lnTo>
                <a:lnTo>
                  <a:pt x="341375" y="19811"/>
                </a:lnTo>
                <a:close/>
              </a:path>
              <a:path w="7759065" h="4564380">
                <a:moveTo>
                  <a:pt x="473963" y="19811"/>
                </a:moveTo>
                <a:lnTo>
                  <a:pt x="397763" y="19811"/>
                </a:lnTo>
                <a:lnTo>
                  <a:pt x="397763" y="0"/>
                </a:lnTo>
                <a:lnTo>
                  <a:pt x="473963" y="0"/>
                </a:lnTo>
                <a:lnTo>
                  <a:pt x="473963" y="19811"/>
                </a:lnTo>
                <a:close/>
              </a:path>
              <a:path w="7759065" h="4564380">
                <a:moveTo>
                  <a:pt x="608075" y="19811"/>
                </a:moveTo>
                <a:lnTo>
                  <a:pt x="531875" y="19811"/>
                </a:lnTo>
                <a:lnTo>
                  <a:pt x="531875" y="0"/>
                </a:lnTo>
                <a:lnTo>
                  <a:pt x="608075" y="0"/>
                </a:lnTo>
                <a:lnTo>
                  <a:pt x="608075" y="19811"/>
                </a:lnTo>
                <a:close/>
              </a:path>
              <a:path w="7759065" h="4564380">
                <a:moveTo>
                  <a:pt x="740663" y="19811"/>
                </a:moveTo>
                <a:lnTo>
                  <a:pt x="664463" y="19811"/>
                </a:lnTo>
                <a:lnTo>
                  <a:pt x="664463" y="0"/>
                </a:lnTo>
                <a:lnTo>
                  <a:pt x="740663" y="0"/>
                </a:lnTo>
                <a:lnTo>
                  <a:pt x="740663" y="19811"/>
                </a:lnTo>
                <a:close/>
              </a:path>
              <a:path w="7759065" h="4564380">
                <a:moveTo>
                  <a:pt x="874775" y="19811"/>
                </a:moveTo>
                <a:lnTo>
                  <a:pt x="798575" y="19811"/>
                </a:lnTo>
                <a:lnTo>
                  <a:pt x="798575" y="0"/>
                </a:lnTo>
                <a:lnTo>
                  <a:pt x="874775" y="0"/>
                </a:lnTo>
                <a:lnTo>
                  <a:pt x="874775" y="19811"/>
                </a:lnTo>
                <a:close/>
              </a:path>
              <a:path w="7759065" h="4564380">
                <a:moveTo>
                  <a:pt x="1007363" y="19811"/>
                </a:moveTo>
                <a:lnTo>
                  <a:pt x="931163" y="19811"/>
                </a:lnTo>
                <a:lnTo>
                  <a:pt x="931163" y="0"/>
                </a:lnTo>
                <a:lnTo>
                  <a:pt x="1007363" y="0"/>
                </a:lnTo>
                <a:lnTo>
                  <a:pt x="1007363" y="19811"/>
                </a:lnTo>
                <a:close/>
              </a:path>
              <a:path w="7759065" h="4564380">
                <a:moveTo>
                  <a:pt x="1141476" y="19811"/>
                </a:moveTo>
                <a:lnTo>
                  <a:pt x="1065276" y="19811"/>
                </a:lnTo>
                <a:lnTo>
                  <a:pt x="1065276" y="0"/>
                </a:lnTo>
                <a:lnTo>
                  <a:pt x="1141476" y="0"/>
                </a:lnTo>
                <a:lnTo>
                  <a:pt x="1141476" y="19811"/>
                </a:lnTo>
                <a:close/>
              </a:path>
              <a:path w="7759065" h="4564380">
                <a:moveTo>
                  <a:pt x="1274063" y="19811"/>
                </a:moveTo>
                <a:lnTo>
                  <a:pt x="1197863" y="19811"/>
                </a:lnTo>
                <a:lnTo>
                  <a:pt x="1197863" y="0"/>
                </a:lnTo>
                <a:lnTo>
                  <a:pt x="1274063" y="0"/>
                </a:lnTo>
                <a:lnTo>
                  <a:pt x="1274063" y="19811"/>
                </a:lnTo>
                <a:close/>
              </a:path>
              <a:path w="7759065" h="4564380">
                <a:moveTo>
                  <a:pt x="1408176" y="19811"/>
                </a:moveTo>
                <a:lnTo>
                  <a:pt x="1331976" y="19811"/>
                </a:lnTo>
                <a:lnTo>
                  <a:pt x="1331976" y="0"/>
                </a:lnTo>
                <a:lnTo>
                  <a:pt x="1408176" y="0"/>
                </a:lnTo>
                <a:lnTo>
                  <a:pt x="1408176" y="19811"/>
                </a:lnTo>
                <a:close/>
              </a:path>
              <a:path w="7759065" h="4564380">
                <a:moveTo>
                  <a:pt x="1540763" y="19811"/>
                </a:moveTo>
                <a:lnTo>
                  <a:pt x="1464563" y="19811"/>
                </a:lnTo>
                <a:lnTo>
                  <a:pt x="1464563" y="0"/>
                </a:lnTo>
                <a:lnTo>
                  <a:pt x="1540763" y="0"/>
                </a:lnTo>
                <a:lnTo>
                  <a:pt x="1540763" y="19811"/>
                </a:lnTo>
                <a:close/>
              </a:path>
              <a:path w="7759065" h="4564380">
                <a:moveTo>
                  <a:pt x="1674876" y="19811"/>
                </a:moveTo>
                <a:lnTo>
                  <a:pt x="1598676" y="19811"/>
                </a:lnTo>
                <a:lnTo>
                  <a:pt x="1598676" y="0"/>
                </a:lnTo>
                <a:lnTo>
                  <a:pt x="1674876" y="0"/>
                </a:lnTo>
                <a:lnTo>
                  <a:pt x="1674876" y="19811"/>
                </a:lnTo>
                <a:close/>
              </a:path>
              <a:path w="7759065" h="4564380">
                <a:moveTo>
                  <a:pt x="1807464" y="19811"/>
                </a:moveTo>
                <a:lnTo>
                  <a:pt x="1731264" y="19811"/>
                </a:lnTo>
                <a:lnTo>
                  <a:pt x="1731264" y="0"/>
                </a:lnTo>
                <a:lnTo>
                  <a:pt x="1807464" y="0"/>
                </a:lnTo>
                <a:lnTo>
                  <a:pt x="1807464" y="19811"/>
                </a:lnTo>
                <a:close/>
              </a:path>
              <a:path w="7759065" h="4564380">
                <a:moveTo>
                  <a:pt x="1941576" y="19811"/>
                </a:moveTo>
                <a:lnTo>
                  <a:pt x="1865376" y="19811"/>
                </a:lnTo>
                <a:lnTo>
                  <a:pt x="1865376" y="0"/>
                </a:lnTo>
                <a:lnTo>
                  <a:pt x="1941576" y="0"/>
                </a:lnTo>
                <a:lnTo>
                  <a:pt x="1941576" y="19811"/>
                </a:lnTo>
                <a:close/>
              </a:path>
              <a:path w="7759065" h="4564380">
                <a:moveTo>
                  <a:pt x="2074164" y="19811"/>
                </a:moveTo>
                <a:lnTo>
                  <a:pt x="1997964" y="19811"/>
                </a:lnTo>
                <a:lnTo>
                  <a:pt x="1997964" y="0"/>
                </a:lnTo>
                <a:lnTo>
                  <a:pt x="2074164" y="0"/>
                </a:lnTo>
                <a:lnTo>
                  <a:pt x="2074164" y="19811"/>
                </a:lnTo>
                <a:close/>
              </a:path>
              <a:path w="7759065" h="4564380">
                <a:moveTo>
                  <a:pt x="2208276" y="19811"/>
                </a:moveTo>
                <a:lnTo>
                  <a:pt x="2132076" y="19811"/>
                </a:lnTo>
                <a:lnTo>
                  <a:pt x="2132076" y="0"/>
                </a:lnTo>
                <a:lnTo>
                  <a:pt x="2208276" y="0"/>
                </a:lnTo>
                <a:lnTo>
                  <a:pt x="2208276" y="19811"/>
                </a:lnTo>
                <a:close/>
              </a:path>
              <a:path w="7759065" h="4564380">
                <a:moveTo>
                  <a:pt x="2340864" y="19811"/>
                </a:moveTo>
                <a:lnTo>
                  <a:pt x="2264664" y="19811"/>
                </a:lnTo>
                <a:lnTo>
                  <a:pt x="2264664" y="0"/>
                </a:lnTo>
                <a:lnTo>
                  <a:pt x="2340864" y="0"/>
                </a:lnTo>
                <a:lnTo>
                  <a:pt x="2340864" y="19811"/>
                </a:lnTo>
                <a:close/>
              </a:path>
              <a:path w="7759065" h="4564380">
                <a:moveTo>
                  <a:pt x="2474976" y="19811"/>
                </a:moveTo>
                <a:lnTo>
                  <a:pt x="2398776" y="19811"/>
                </a:lnTo>
                <a:lnTo>
                  <a:pt x="2398776" y="0"/>
                </a:lnTo>
                <a:lnTo>
                  <a:pt x="2474976" y="0"/>
                </a:lnTo>
                <a:lnTo>
                  <a:pt x="2474976" y="19811"/>
                </a:lnTo>
                <a:close/>
              </a:path>
              <a:path w="7759065" h="4564380">
                <a:moveTo>
                  <a:pt x="2607564" y="19811"/>
                </a:moveTo>
                <a:lnTo>
                  <a:pt x="2531364" y="19811"/>
                </a:lnTo>
                <a:lnTo>
                  <a:pt x="2531364" y="0"/>
                </a:lnTo>
                <a:lnTo>
                  <a:pt x="2607564" y="0"/>
                </a:lnTo>
                <a:lnTo>
                  <a:pt x="2607564" y="19811"/>
                </a:lnTo>
                <a:close/>
              </a:path>
              <a:path w="7759065" h="4564380">
                <a:moveTo>
                  <a:pt x="2741676" y="19811"/>
                </a:moveTo>
                <a:lnTo>
                  <a:pt x="2665476" y="19811"/>
                </a:lnTo>
                <a:lnTo>
                  <a:pt x="2665476" y="0"/>
                </a:lnTo>
                <a:lnTo>
                  <a:pt x="2741676" y="0"/>
                </a:lnTo>
                <a:lnTo>
                  <a:pt x="2741676" y="19811"/>
                </a:lnTo>
                <a:close/>
              </a:path>
              <a:path w="7759065" h="4564380">
                <a:moveTo>
                  <a:pt x="2874264" y="19811"/>
                </a:moveTo>
                <a:lnTo>
                  <a:pt x="2798064" y="19811"/>
                </a:lnTo>
                <a:lnTo>
                  <a:pt x="2798064" y="0"/>
                </a:lnTo>
                <a:lnTo>
                  <a:pt x="2874264" y="0"/>
                </a:lnTo>
                <a:lnTo>
                  <a:pt x="2874264" y="19811"/>
                </a:lnTo>
                <a:close/>
              </a:path>
              <a:path w="7759065" h="4564380">
                <a:moveTo>
                  <a:pt x="3008376" y="19811"/>
                </a:moveTo>
                <a:lnTo>
                  <a:pt x="2932176" y="19811"/>
                </a:lnTo>
                <a:lnTo>
                  <a:pt x="2932176" y="0"/>
                </a:lnTo>
                <a:lnTo>
                  <a:pt x="3008376" y="0"/>
                </a:lnTo>
                <a:lnTo>
                  <a:pt x="3008376" y="19811"/>
                </a:lnTo>
                <a:close/>
              </a:path>
              <a:path w="7759065" h="4564380">
                <a:moveTo>
                  <a:pt x="3140964" y="19811"/>
                </a:moveTo>
                <a:lnTo>
                  <a:pt x="3064764" y="19811"/>
                </a:lnTo>
                <a:lnTo>
                  <a:pt x="3064764" y="0"/>
                </a:lnTo>
                <a:lnTo>
                  <a:pt x="3140964" y="0"/>
                </a:lnTo>
                <a:lnTo>
                  <a:pt x="3140964" y="19811"/>
                </a:lnTo>
                <a:close/>
              </a:path>
              <a:path w="7759065" h="4564380">
                <a:moveTo>
                  <a:pt x="3275076" y="19811"/>
                </a:moveTo>
                <a:lnTo>
                  <a:pt x="3198876" y="19811"/>
                </a:lnTo>
                <a:lnTo>
                  <a:pt x="3198876" y="0"/>
                </a:lnTo>
                <a:lnTo>
                  <a:pt x="3275076" y="0"/>
                </a:lnTo>
                <a:lnTo>
                  <a:pt x="3275076" y="19811"/>
                </a:lnTo>
                <a:close/>
              </a:path>
              <a:path w="7759065" h="4564380">
                <a:moveTo>
                  <a:pt x="3407664" y="19811"/>
                </a:moveTo>
                <a:lnTo>
                  <a:pt x="3331464" y="19811"/>
                </a:lnTo>
                <a:lnTo>
                  <a:pt x="3331464" y="0"/>
                </a:lnTo>
                <a:lnTo>
                  <a:pt x="3407664" y="0"/>
                </a:lnTo>
                <a:lnTo>
                  <a:pt x="3407664" y="19811"/>
                </a:lnTo>
                <a:close/>
              </a:path>
              <a:path w="7759065" h="4564380">
                <a:moveTo>
                  <a:pt x="3541776" y="19811"/>
                </a:moveTo>
                <a:lnTo>
                  <a:pt x="3465576" y="19811"/>
                </a:lnTo>
                <a:lnTo>
                  <a:pt x="3465576" y="0"/>
                </a:lnTo>
                <a:lnTo>
                  <a:pt x="3541776" y="0"/>
                </a:lnTo>
                <a:lnTo>
                  <a:pt x="3541776" y="19811"/>
                </a:lnTo>
                <a:close/>
              </a:path>
              <a:path w="7759065" h="4564380">
                <a:moveTo>
                  <a:pt x="3674364" y="19811"/>
                </a:moveTo>
                <a:lnTo>
                  <a:pt x="3598164" y="19811"/>
                </a:lnTo>
                <a:lnTo>
                  <a:pt x="3598164" y="0"/>
                </a:lnTo>
                <a:lnTo>
                  <a:pt x="3674364" y="0"/>
                </a:lnTo>
                <a:lnTo>
                  <a:pt x="3674364" y="19811"/>
                </a:lnTo>
                <a:close/>
              </a:path>
              <a:path w="7759065" h="4564380">
                <a:moveTo>
                  <a:pt x="3808476" y="19811"/>
                </a:moveTo>
                <a:lnTo>
                  <a:pt x="3732276" y="19811"/>
                </a:lnTo>
                <a:lnTo>
                  <a:pt x="3732276" y="0"/>
                </a:lnTo>
                <a:lnTo>
                  <a:pt x="3808476" y="0"/>
                </a:lnTo>
                <a:lnTo>
                  <a:pt x="3808476" y="19811"/>
                </a:lnTo>
                <a:close/>
              </a:path>
              <a:path w="7759065" h="4564380">
                <a:moveTo>
                  <a:pt x="3941064" y="19811"/>
                </a:moveTo>
                <a:lnTo>
                  <a:pt x="3864864" y="19811"/>
                </a:lnTo>
                <a:lnTo>
                  <a:pt x="3864864" y="0"/>
                </a:lnTo>
                <a:lnTo>
                  <a:pt x="3941064" y="0"/>
                </a:lnTo>
                <a:lnTo>
                  <a:pt x="3941064" y="19811"/>
                </a:lnTo>
                <a:close/>
              </a:path>
              <a:path w="7759065" h="4564380">
                <a:moveTo>
                  <a:pt x="4075176" y="19811"/>
                </a:moveTo>
                <a:lnTo>
                  <a:pt x="3998976" y="19811"/>
                </a:lnTo>
                <a:lnTo>
                  <a:pt x="3998976" y="0"/>
                </a:lnTo>
                <a:lnTo>
                  <a:pt x="4075176" y="0"/>
                </a:lnTo>
                <a:lnTo>
                  <a:pt x="4075176" y="19811"/>
                </a:lnTo>
                <a:close/>
              </a:path>
              <a:path w="7759065" h="4564380">
                <a:moveTo>
                  <a:pt x="4207764" y="19811"/>
                </a:moveTo>
                <a:lnTo>
                  <a:pt x="4131564" y="19811"/>
                </a:lnTo>
                <a:lnTo>
                  <a:pt x="4131564" y="0"/>
                </a:lnTo>
                <a:lnTo>
                  <a:pt x="4207764" y="0"/>
                </a:lnTo>
                <a:lnTo>
                  <a:pt x="4207764" y="19811"/>
                </a:lnTo>
                <a:close/>
              </a:path>
              <a:path w="7759065" h="4564380">
                <a:moveTo>
                  <a:pt x="4341876" y="19811"/>
                </a:moveTo>
                <a:lnTo>
                  <a:pt x="4265676" y="19811"/>
                </a:lnTo>
                <a:lnTo>
                  <a:pt x="4265676" y="0"/>
                </a:lnTo>
                <a:lnTo>
                  <a:pt x="4341876" y="0"/>
                </a:lnTo>
                <a:lnTo>
                  <a:pt x="4341876" y="19811"/>
                </a:lnTo>
                <a:close/>
              </a:path>
              <a:path w="7759065" h="4564380">
                <a:moveTo>
                  <a:pt x="4474464" y="19811"/>
                </a:moveTo>
                <a:lnTo>
                  <a:pt x="4398264" y="19811"/>
                </a:lnTo>
                <a:lnTo>
                  <a:pt x="4398264" y="0"/>
                </a:lnTo>
                <a:lnTo>
                  <a:pt x="4474464" y="0"/>
                </a:lnTo>
                <a:lnTo>
                  <a:pt x="4474464" y="19811"/>
                </a:lnTo>
                <a:close/>
              </a:path>
              <a:path w="7759065" h="4564380">
                <a:moveTo>
                  <a:pt x="4608576" y="19811"/>
                </a:moveTo>
                <a:lnTo>
                  <a:pt x="4532376" y="19811"/>
                </a:lnTo>
                <a:lnTo>
                  <a:pt x="4532376" y="0"/>
                </a:lnTo>
                <a:lnTo>
                  <a:pt x="4608576" y="0"/>
                </a:lnTo>
                <a:lnTo>
                  <a:pt x="4608576" y="19811"/>
                </a:lnTo>
                <a:close/>
              </a:path>
              <a:path w="7759065" h="4564380">
                <a:moveTo>
                  <a:pt x="4741164" y="19811"/>
                </a:moveTo>
                <a:lnTo>
                  <a:pt x="4664964" y="19811"/>
                </a:lnTo>
                <a:lnTo>
                  <a:pt x="4664964" y="0"/>
                </a:lnTo>
                <a:lnTo>
                  <a:pt x="4741164" y="0"/>
                </a:lnTo>
                <a:lnTo>
                  <a:pt x="4741164" y="19811"/>
                </a:lnTo>
                <a:close/>
              </a:path>
              <a:path w="7759065" h="4564380">
                <a:moveTo>
                  <a:pt x="4875276" y="19811"/>
                </a:moveTo>
                <a:lnTo>
                  <a:pt x="4799076" y="19811"/>
                </a:lnTo>
                <a:lnTo>
                  <a:pt x="4799076" y="0"/>
                </a:lnTo>
                <a:lnTo>
                  <a:pt x="4875276" y="0"/>
                </a:lnTo>
                <a:lnTo>
                  <a:pt x="4875276" y="19811"/>
                </a:lnTo>
                <a:close/>
              </a:path>
              <a:path w="7759065" h="4564380">
                <a:moveTo>
                  <a:pt x="5007864" y="19811"/>
                </a:moveTo>
                <a:lnTo>
                  <a:pt x="4931664" y="19811"/>
                </a:lnTo>
                <a:lnTo>
                  <a:pt x="4931664" y="0"/>
                </a:lnTo>
                <a:lnTo>
                  <a:pt x="5007864" y="0"/>
                </a:lnTo>
                <a:lnTo>
                  <a:pt x="5007864" y="19811"/>
                </a:lnTo>
                <a:close/>
              </a:path>
              <a:path w="7759065" h="4564380">
                <a:moveTo>
                  <a:pt x="5141976" y="19811"/>
                </a:moveTo>
                <a:lnTo>
                  <a:pt x="5065776" y="19811"/>
                </a:lnTo>
                <a:lnTo>
                  <a:pt x="5065776" y="0"/>
                </a:lnTo>
                <a:lnTo>
                  <a:pt x="5141976" y="0"/>
                </a:lnTo>
                <a:lnTo>
                  <a:pt x="5141976" y="19811"/>
                </a:lnTo>
                <a:close/>
              </a:path>
              <a:path w="7759065" h="4564380">
                <a:moveTo>
                  <a:pt x="5274564" y="19811"/>
                </a:moveTo>
                <a:lnTo>
                  <a:pt x="5198364" y="19811"/>
                </a:lnTo>
                <a:lnTo>
                  <a:pt x="5198364" y="0"/>
                </a:lnTo>
                <a:lnTo>
                  <a:pt x="5274564" y="0"/>
                </a:lnTo>
                <a:lnTo>
                  <a:pt x="5274564" y="19811"/>
                </a:lnTo>
                <a:close/>
              </a:path>
              <a:path w="7759065" h="4564380">
                <a:moveTo>
                  <a:pt x="5408676" y="19811"/>
                </a:moveTo>
                <a:lnTo>
                  <a:pt x="5332476" y="19811"/>
                </a:lnTo>
                <a:lnTo>
                  <a:pt x="5332476" y="0"/>
                </a:lnTo>
                <a:lnTo>
                  <a:pt x="5408676" y="0"/>
                </a:lnTo>
                <a:lnTo>
                  <a:pt x="5408676" y="19811"/>
                </a:lnTo>
                <a:close/>
              </a:path>
              <a:path w="7759065" h="4564380">
                <a:moveTo>
                  <a:pt x="5541264" y="19811"/>
                </a:moveTo>
                <a:lnTo>
                  <a:pt x="5465064" y="19811"/>
                </a:lnTo>
                <a:lnTo>
                  <a:pt x="5465064" y="0"/>
                </a:lnTo>
                <a:lnTo>
                  <a:pt x="5541264" y="0"/>
                </a:lnTo>
                <a:lnTo>
                  <a:pt x="5541264" y="19811"/>
                </a:lnTo>
                <a:close/>
              </a:path>
              <a:path w="7759065" h="4564380">
                <a:moveTo>
                  <a:pt x="5675376" y="19811"/>
                </a:moveTo>
                <a:lnTo>
                  <a:pt x="5599176" y="19811"/>
                </a:lnTo>
                <a:lnTo>
                  <a:pt x="5599176" y="0"/>
                </a:lnTo>
                <a:lnTo>
                  <a:pt x="5675376" y="0"/>
                </a:lnTo>
                <a:lnTo>
                  <a:pt x="5675376" y="19811"/>
                </a:lnTo>
                <a:close/>
              </a:path>
              <a:path w="7759065" h="4564380">
                <a:moveTo>
                  <a:pt x="5807964" y="19811"/>
                </a:moveTo>
                <a:lnTo>
                  <a:pt x="5731764" y="19811"/>
                </a:lnTo>
                <a:lnTo>
                  <a:pt x="5731764" y="0"/>
                </a:lnTo>
                <a:lnTo>
                  <a:pt x="5807964" y="0"/>
                </a:lnTo>
                <a:lnTo>
                  <a:pt x="5807964" y="19811"/>
                </a:lnTo>
                <a:close/>
              </a:path>
              <a:path w="7759065" h="4564380">
                <a:moveTo>
                  <a:pt x="5942076" y="19811"/>
                </a:moveTo>
                <a:lnTo>
                  <a:pt x="5865876" y="19811"/>
                </a:lnTo>
                <a:lnTo>
                  <a:pt x="5865876" y="0"/>
                </a:lnTo>
                <a:lnTo>
                  <a:pt x="5942076" y="0"/>
                </a:lnTo>
                <a:lnTo>
                  <a:pt x="5942076" y="19811"/>
                </a:lnTo>
                <a:close/>
              </a:path>
              <a:path w="7759065" h="4564380">
                <a:moveTo>
                  <a:pt x="6074664" y="19811"/>
                </a:moveTo>
                <a:lnTo>
                  <a:pt x="5998464" y="19811"/>
                </a:lnTo>
                <a:lnTo>
                  <a:pt x="5998464" y="0"/>
                </a:lnTo>
                <a:lnTo>
                  <a:pt x="6074664" y="0"/>
                </a:lnTo>
                <a:lnTo>
                  <a:pt x="6074664" y="19811"/>
                </a:lnTo>
                <a:close/>
              </a:path>
              <a:path w="7759065" h="4564380">
                <a:moveTo>
                  <a:pt x="6208776" y="19811"/>
                </a:moveTo>
                <a:lnTo>
                  <a:pt x="6132576" y="19811"/>
                </a:lnTo>
                <a:lnTo>
                  <a:pt x="6132576" y="0"/>
                </a:lnTo>
                <a:lnTo>
                  <a:pt x="6208776" y="0"/>
                </a:lnTo>
                <a:lnTo>
                  <a:pt x="6208776" y="19811"/>
                </a:lnTo>
                <a:close/>
              </a:path>
              <a:path w="7759065" h="4564380">
                <a:moveTo>
                  <a:pt x="6341364" y="19811"/>
                </a:moveTo>
                <a:lnTo>
                  <a:pt x="6265164" y="19811"/>
                </a:lnTo>
                <a:lnTo>
                  <a:pt x="6265164" y="0"/>
                </a:lnTo>
                <a:lnTo>
                  <a:pt x="6341364" y="0"/>
                </a:lnTo>
                <a:lnTo>
                  <a:pt x="6341364" y="19811"/>
                </a:lnTo>
                <a:close/>
              </a:path>
              <a:path w="7759065" h="4564380">
                <a:moveTo>
                  <a:pt x="6475476" y="19811"/>
                </a:moveTo>
                <a:lnTo>
                  <a:pt x="6399276" y="19811"/>
                </a:lnTo>
                <a:lnTo>
                  <a:pt x="6399276" y="0"/>
                </a:lnTo>
                <a:lnTo>
                  <a:pt x="6475476" y="0"/>
                </a:lnTo>
                <a:lnTo>
                  <a:pt x="6475476" y="19811"/>
                </a:lnTo>
                <a:close/>
              </a:path>
              <a:path w="7759065" h="4564380">
                <a:moveTo>
                  <a:pt x="6608064" y="19811"/>
                </a:moveTo>
                <a:lnTo>
                  <a:pt x="6531864" y="19811"/>
                </a:lnTo>
                <a:lnTo>
                  <a:pt x="6531864" y="0"/>
                </a:lnTo>
                <a:lnTo>
                  <a:pt x="6608064" y="0"/>
                </a:lnTo>
                <a:lnTo>
                  <a:pt x="6608064" y="19811"/>
                </a:lnTo>
                <a:close/>
              </a:path>
              <a:path w="7759065" h="4564380">
                <a:moveTo>
                  <a:pt x="6742176" y="19811"/>
                </a:moveTo>
                <a:lnTo>
                  <a:pt x="6665976" y="19811"/>
                </a:lnTo>
                <a:lnTo>
                  <a:pt x="6665976" y="0"/>
                </a:lnTo>
                <a:lnTo>
                  <a:pt x="6742176" y="0"/>
                </a:lnTo>
                <a:lnTo>
                  <a:pt x="6742176" y="19811"/>
                </a:lnTo>
                <a:close/>
              </a:path>
              <a:path w="7759065" h="4564380">
                <a:moveTo>
                  <a:pt x="6874764" y="19811"/>
                </a:moveTo>
                <a:lnTo>
                  <a:pt x="6798564" y="19811"/>
                </a:lnTo>
                <a:lnTo>
                  <a:pt x="6798564" y="0"/>
                </a:lnTo>
                <a:lnTo>
                  <a:pt x="6874764" y="0"/>
                </a:lnTo>
                <a:lnTo>
                  <a:pt x="6874764" y="19811"/>
                </a:lnTo>
                <a:close/>
              </a:path>
              <a:path w="7759065" h="4564380">
                <a:moveTo>
                  <a:pt x="7008876" y="19811"/>
                </a:moveTo>
                <a:lnTo>
                  <a:pt x="6932676" y="19811"/>
                </a:lnTo>
                <a:lnTo>
                  <a:pt x="6932676" y="0"/>
                </a:lnTo>
                <a:lnTo>
                  <a:pt x="7008876" y="0"/>
                </a:lnTo>
                <a:lnTo>
                  <a:pt x="7008876" y="19811"/>
                </a:lnTo>
                <a:close/>
              </a:path>
              <a:path w="7759065" h="4564380">
                <a:moveTo>
                  <a:pt x="7141464" y="19811"/>
                </a:moveTo>
                <a:lnTo>
                  <a:pt x="7065264" y="19811"/>
                </a:lnTo>
                <a:lnTo>
                  <a:pt x="7065264" y="0"/>
                </a:lnTo>
                <a:lnTo>
                  <a:pt x="7141464" y="0"/>
                </a:lnTo>
                <a:lnTo>
                  <a:pt x="7141464" y="19811"/>
                </a:lnTo>
                <a:close/>
              </a:path>
              <a:path w="7759065" h="4564380">
                <a:moveTo>
                  <a:pt x="7275576" y="19811"/>
                </a:moveTo>
                <a:lnTo>
                  <a:pt x="7199376" y="19811"/>
                </a:lnTo>
                <a:lnTo>
                  <a:pt x="7199376" y="0"/>
                </a:lnTo>
                <a:lnTo>
                  <a:pt x="7275576" y="0"/>
                </a:lnTo>
                <a:lnTo>
                  <a:pt x="7275576" y="19811"/>
                </a:lnTo>
                <a:close/>
              </a:path>
              <a:path w="7759065" h="4564380">
                <a:moveTo>
                  <a:pt x="7408164" y="19811"/>
                </a:moveTo>
                <a:lnTo>
                  <a:pt x="7331964" y="19811"/>
                </a:lnTo>
                <a:lnTo>
                  <a:pt x="7331964" y="0"/>
                </a:lnTo>
                <a:lnTo>
                  <a:pt x="7408164" y="0"/>
                </a:lnTo>
                <a:lnTo>
                  <a:pt x="7408164" y="19811"/>
                </a:lnTo>
                <a:close/>
              </a:path>
              <a:path w="7759065" h="4564380">
                <a:moveTo>
                  <a:pt x="7542276" y="19811"/>
                </a:moveTo>
                <a:lnTo>
                  <a:pt x="7466076" y="19811"/>
                </a:lnTo>
                <a:lnTo>
                  <a:pt x="7466076" y="0"/>
                </a:lnTo>
                <a:lnTo>
                  <a:pt x="7542276" y="0"/>
                </a:lnTo>
                <a:lnTo>
                  <a:pt x="7542276" y="19811"/>
                </a:lnTo>
                <a:close/>
              </a:path>
              <a:path w="7759065" h="4564380">
                <a:moveTo>
                  <a:pt x="7674864" y="19811"/>
                </a:moveTo>
                <a:lnTo>
                  <a:pt x="7598664" y="19811"/>
                </a:lnTo>
                <a:lnTo>
                  <a:pt x="7598664" y="0"/>
                </a:lnTo>
                <a:lnTo>
                  <a:pt x="7674864" y="0"/>
                </a:lnTo>
                <a:lnTo>
                  <a:pt x="7674864" y="19811"/>
                </a:lnTo>
                <a:close/>
              </a:path>
              <a:path w="7759065" h="4564380">
                <a:moveTo>
                  <a:pt x="7740396" y="19811"/>
                </a:moveTo>
                <a:lnTo>
                  <a:pt x="7732776" y="19811"/>
                </a:lnTo>
                <a:lnTo>
                  <a:pt x="7732776" y="0"/>
                </a:lnTo>
                <a:lnTo>
                  <a:pt x="7758684" y="0"/>
                </a:lnTo>
                <a:lnTo>
                  <a:pt x="7758684" y="10667"/>
                </a:lnTo>
                <a:lnTo>
                  <a:pt x="7740396" y="10667"/>
                </a:lnTo>
                <a:lnTo>
                  <a:pt x="7740396" y="19811"/>
                </a:lnTo>
                <a:close/>
              </a:path>
              <a:path w="7759065" h="4564380">
                <a:moveTo>
                  <a:pt x="7758684" y="68579"/>
                </a:moveTo>
                <a:lnTo>
                  <a:pt x="7740396" y="68579"/>
                </a:lnTo>
                <a:lnTo>
                  <a:pt x="7740396" y="10667"/>
                </a:lnTo>
                <a:lnTo>
                  <a:pt x="7749540" y="19811"/>
                </a:lnTo>
                <a:lnTo>
                  <a:pt x="7758684" y="19811"/>
                </a:lnTo>
                <a:lnTo>
                  <a:pt x="7758684" y="68579"/>
                </a:lnTo>
                <a:close/>
              </a:path>
              <a:path w="7759065" h="4564380">
                <a:moveTo>
                  <a:pt x="7758684" y="19811"/>
                </a:moveTo>
                <a:lnTo>
                  <a:pt x="7749540" y="19811"/>
                </a:lnTo>
                <a:lnTo>
                  <a:pt x="7740396" y="10667"/>
                </a:lnTo>
                <a:lnTo>
                  <a:pt x="7758684" y="10667"/>
                </a:lnTo>
                <a:lnTo>
                  <a:pt x="7758684" y="19811"/>
                </a:lnTo>
                <a:close/>
              </a:path>
              <a:path w="7759065" h="4564380">
                <a:moveTo>
                  <a:pt x="7758684" y="202691"/>
                </a:moveTo>
                <a:lnTo>
                  <a:pt x="7740396" y="202691"/>
                </a:lnTo>
                <a:lnTo>
                  <a:pt x="7740396" y="126491"/>
                </a:lnTo>
                <a:lnTo>
                  <a:pt x="7758684" y="126491"/>
                </a:lnTo>
                <a:lnTo>
                  <a:pt x="7758684" y="202691"/>
                </a:lnTo>
                <a:close/>
              </a:path>
              <a:path w="7759065" h="4564380">
                <a:moveTo>
                  <a:pt x="7758684" y="335279"/>
                </a:moveTo>
                <a:lnTo>
                  <a:pt x="7740396" y="335279"/>
                </a:lnTo>
                <a:lnTo>
                  <a:pt x="7740396" y="259079"/>
                </a:lnTo>
                <a:lnTo>
                  <a:pt x="7758684" y="259079"/>
                </a:lnTo>
                <a:lnTo>
                  <a:pt x="7758684" y="335279"/>
                </a:lnTo>
                <a:close/>
              </a:path>
              <a:path w="7759065" h="4564380">
                <a:moveTo>
                  <a:pt x="7758684" y="469392"/>
                </a:moveTo>
                <a:lnTo>
                  <a:pt x="7740396" y="469392"/>
                </a:lnTo>
                <a:lnTo>
                  <a:pt x="7740396" y="393192"/>
                </a:lnTo>
                <a:lnTo>
                  <a:pt x="7758684" y="393192"/>
                </a:lnTo>
                <a:lnTo>
                  <a:pt x="7758684" y="469392"/>
                </a:lnTo>
                <a:close/>
              </a:path>
              <a:path w="7759065" h="4564380">
                <a:moveTo>
                  <a:pt x="7758684" y="601979"/>
                </a:moveTo>
                <a:lnTo>
                  <a:pt x="7740396" y="601979"/>
                </a:lnTo>
                <a:lnTo>
                  <a:pt x="7740396" y="525779"/>
                </a:lnTo>
                <a:lnTo>
                  <a:pt x="7758684" y="525779"/>
                </a:lnTo>
                <a:lnTo>
                  <a:pt x="7758684" y="601979"/>
                </a:lnTo>
                <a:close/>
              </a:path>
              <a:path w="7759065" h="4564380">
                <a:moveTo>
                  <a:pt x="7758684" y="736092"/>
                </a:moveTo>
                <a:lnTo>
                  <a:pt x="7740396" y="736092"/>
                </a:lnTo>
                <a:lnTo>
                  <a:pt x="7740396" y="659892"/>
                </a:lnTo>
                <a:lnTo>
                  <a:pt x="7758684" y="659892"/>
                </a:lnTo>
                <a:lnTo>
                  <a:pt x="7758684" y="736092"/>
                </a:lnTo>
                <a:close/>
              </a:path>
              <a:path w="7759065" h="4564380">
                <a:moveTo>
                  <a:pt x="7758684" y="868679"/>
                </a:moveTo>
                <a:lnTo>
                  <a:pt x="7740396" y="868679"/>
                </a:lnTo>
                <a:lnTo>
                  <a:pt x="7740396" y="792479"/>
                </a:lnTo>
                <a:lnTo>
                  <a:pt x="7758684" y="792479"/>
                </a:lnTo>
                <a:lnTo>
                  <a:pt x="7758684" y="868679"/>
                </a:lnTo>
                <a:close/>
              </a:path>
              <a:path w="7759065" h="4564380">
                <a:moveTo>
                  <a:pt x="7758684" y="1002792"/>
                </a:moveTo>
                <a:lnTo>
                  <a:pt x="7740396" y="1002792"/>
                </a:lnTo>
                <a:lnTo>
                  <a:pt x="7740396" y="926592"/>
                </a:lnTo>
                <a:lnTo>
                  <a:pt x="7758684" y="926592"/>
                </a:lnTo>
                <a:lnTo>
                  <a:pt x="7758684" y="1002792"/>
                </a:lnTo>
                <a:close/>
              </a:path>
              <a:path w="7759065" h="4564380">
                <a:moveTo>
                  <a:pt x="7758684" y="1135379"/>
                </a:moveTo>
                <a:lnTo>
                  <a:pt x="7740396" y="1135379"/>
                </a:lnTo>
                <a:lnTo>
                  <a:pt x="7740396" y="1059179"/>
                </a:lnTo>
                <a:lnTo>
                  <a:pt x="7758684" y="1059179"/>
                </a:lnTo>
                <a:lnTo>
                  <a:pt x="7758684" y="1135379"/>
                </a:lnTo>
                <a:close/>
              </a:path>
              <a:path w="7759065" h="4564380">
                <a:moveTo>
                  <a:pt x="7758684" y="1269492"/>
                </a:moveTo>
                <a:lnTo>
                  <a:pt x="7740396" y="1269492"/>
                </a:lnTo>
                <a:lnTo>
                  <a:pt x="7740396" y="1193292"/>
                </a:lnTo>
                <a:lnTo>
                  <a:pt x="7758684" y="1193292"/>
                </a:lnTo>
                <a:lnTo>
                  <a:pt x="7758684" y="1269492"/>
                </a:lnTo>
                <a:close/>
              </a:path>
              <a:path w="7759065" h="4564380">
                <a:moveTo>
                  <a:pt x="7758684" y="1402079"/>
                </a:moveTo>
                <a:lnTo>
                  <a:pt x="7740396" y="1402079"/>
                </a:lnTo>
                <a:lnTo>
                  <a:pt x="7740396" y="1325879"/>
                </a:lnTo>
                <a:lnTo>
                  <a:pt x="7758684" y="1325879"/>
                </a:lnTo>
                <a:lnTo>
                  <a:pt x="7758684" y="1402079"/>
                </a:lnTo>
                <a:close/>
              </a:path>
              <a:path w="7759065" h="4564380">
                <a:moveTo>
                  <a:pt x="7758684" y="1536192"/>
                </a:moveTo>
                <a:lnTo>
                  <a:pt x="7740396" y="1536192"/>
                </a:lnTo>
                <a:lnTo>
                  <a:pt x="7740396" y="1459992"/>
                </a:lnTo>
                <a:lnTo>
                  <a:pt x="7758684" y="1459992"/>
                </a:lnTo>
                <a:lnTo>
                  <a:pt x="7758684" y="1536192"/>
                </a:lnTo>
                <a:close/>
              </a:path>
              <a:path w="7759065" h="4564380">
                <a:moveTo>
                  <a:pt x="7758684" y="1668779"/>
                </a:moveTo>
                <a:lnTo>
                  <a:pt x="7740396" y="1668779"/>
                </a:lnTo>
                <a:lnTo>
                  <a:pt x="7740396" y="1592579"/>
                </a:lnTo>
                <a:lnTo>
                  <a:pt x="7758684" y="1592579"/>
                </a:lnTo>
                <a:lnTo>
                  <a:pt x="7758684" y="1668779"/>
                </a:lnTo>
                <a:close/>
              </a:path>
              <a:path w="7759065" h="4564380">
                <a:moveTo>
                  <a:pt x="7758684" y="1802892"/>
                </a:moveTo>
                <a:lnTo>
                  <a:pt x="7740396" y="1802892"/>
                </a:lnTo>
                <a:lnTo>
                  <a:pt x="7740396" y="1726692"/>
                </a:lnTo>
                <a:lnTo>
                  <a:pt x="7758684" y="1726692"/>
                </a:lnTo>
                <a:lnTo>
                  <a:pt x="7758684" y="1802892"/>
                </a:lnTo>
                <a:close/>
              </a:path>
              <a:path w="7759065" h="4564380">
                <a:moveTo>
                  <a:pt x="7758684" y="1935479"/>
                </a:moveTo>
                <a:lnTo>
                  <a:pt x="7740396" y="1935479"/>
                </a:lnTo>
                <a:lnTo>
                  <a:pt x="7740396" y="1859279"/>
                </a:lnTo>
                <a:lnTo>
                  <a:pt x="7758684" y="1859279"/>
                </a:lnTo>
                <a:lnTo>
                  <a:pt x="7758684" y="1935479"/>
                </a:lnTo>
                <a:close/>
              </a:path>
              <a:path w="7759065" h="4564380">
                <a:moveTo>
                  <a:pt x="7758684" y="2069592"/>
                </a:moveTo>
                <a:lnTo>
                  <a:pt x="7740396" y="2069592"/>
                </a:lnTo>
                <a:lnTo>
                  <a:pt x="7740396" y="1993392"/>
                </a:lnTo>
                <a:lnTo>
                  <a:pt x="7758684" y="1993392"/>
                </a:lnTo>
                <a:lnTo>
                  <a:pt x="7758684" y="2069592"/>
                </a:lnTo>
                <a:close/>
              </a:path>
              <a:path w="7759065" h="4564380">
                <a:moveTo>
                  <a:pt x="7758684" y="2202179"/>
                </a:moveTo>
                <a:lnTo>
                  <a:pt x="7740396" y="2202179"/>
                </a:lnTo>
                <a:lnTo>
                  <a:pt x="7740396" y="2125979"/>
                </a:lnTo>
                <a:lnTo>
                  <a:pt x="7758684" y="2125979"/>
                </a:lnTo>
                <a:lnTo>
                  <a:pt x="7758684" y="2202179"/>
                </a:lnTo>
                <a:close/>
              </a:path>
              <a:path w="7759065" h="4564380">
                <a:moveTo>
                  <a:pt x="7758684" y="2336291"/>
                </a:moveTo>
                <a:lnTo>
                  <a:pt x="7740396" y="2336291"/>
                </a:lnTo>
                <a:lnTo>
                  <a:pt x="7740396" y="2260092"/>
                </a:lnTo>
                <a:lnTo>
                  <a:pt x="7758684" y="2260092"/>
                </a:lnTo>
                <a:lnTo>
                  <a:pt x="7758684" y="2336291"/>
                </a:lnTo>
                <a:close/>
              </a:path>
              <a:path w="7759065" h="4564380">
                <a:moveTo>
                  <a:pt x="7758684" y="2468880"/>
                </a:moveTo>
                <a:lnTo>
                  <a:pt x="7740396" y="2468880"/>
                </a:lnTo>
                <a:lnTo>
                  <a:pt x="7740396" y="2392680"/>
                </a:lnTo>
                <a:lnTo>
                  <a:pt x="7758684" y="2392680"/>
                </a:lnTo>
                <a:lnTo>
                  <a:pt x="7758684" y="2468880"/>
                </a:lnTo>
                <a:close/>
              </a:path>
              <a:path w="7759065" h="4564380">
                <a:moveTo>
                  <a:pt x="7758684" y="2602991"/>
                </a:moveTo>
                <a:lnTo>
                  <a:pt x="7740396" y="2602991"/>
                </a:lnTo>
                <a:lnTo>
                  <a:pt x="7740396" y="2526791"/>
                </a:lnTo>
                <a:lnTo>
                  <a:pt x="7758684" y="2526791"/>
                </a:lnTo>
                <a:lnTo>
                  <a:pt x="7758684" y="2602991"/>
                </a:lnTo>
                <a:close/>
              </a:path>
              <a:path w="7759065" h="4564380">
                <a:moveTo>
                  <a:pt x="7758684" y="2735580"/>
                </a:moveTo>
                <a:lnTo>
                  <a:pt x="7740396" y="2735580"/>
                </a:lnTo>
                <a:lnTo>
                  <a:pt x="7740396" y="2659380"/>
                </a:lnTo>
                <a:lnTo>
                  <a:pt x="7758684" y="2659380"/>
                </a:lnTo>
                <a:lnTo>
                  <a:pt x="7758684" y="2735580"/>
                </a:lnTo>
                <a:close/>
              </a:path>
              <a:path w="7759065" h="4564380">
                <a:moveTo>
                  <a:pt x="7758684" y="2869691"/>
                </a:moveTo>
                <a:lnTo>
                  <a:pt x="7740396" y="2869691"/>
                </a:lnTo>
                <a:lnTo>
                  <a:pt x="7740396" y="2793491"/>
                </a:lnTo>
                <a:lnTo>
                  <a:pt x="7758684" y="2793491"/>
                </a:lnTo>
                <a:lnTo>
                  <a:pt x="7758684" y="2869691"/>
                </a:lnTo>
                <a:close/>
              </a:path>
              <a:path w="7759065" h="4564380">
                <a:moveTo>
                  <a:pt x="7758684" y="3002280"/>
                </a:moveTo>
                <a:lnTo>
                  <a:pt x="7740396" y="3002280"/>
                </a:lnTo>
                <a:lnTo>
                  <a:pt x="7740396" y="2926080"/>
                </a:lnTo>
                <a:lnTo>
                  <a:pt x="7758684" y="2926080"/>
                </a:lnTo>
                <a:lnTo>
                  <a:pt x="7758684" y="3002280"/>
                </a:lnTo>
                <a:close/>
              </a:path>
              <a:path w="7759065" h="4564380">
                <a:moveTo>
                  <a:pt x="7758684" y="3136391"/>
                </a:moveTo>
                <a:lnTo>
                  <a:pt x="7740396" y="3136391"/>
                </a:lnTo>
                <a:lnTo>
                  <a:pt x="7740396" y="3060191"/>
                </a:lnTo>
                <a:lnTo>
                  <a:pt x="7758684" y="3060191"/>
                </a:lnTo>
                <a:lnTo>
                  <a:pt x="7758684" y="3136391"/>
                </a:lnTo>
                <a:close/>
              </a:path>
              <a:path w="7759065" h="4564380">
                <a:moveTo>
                  <a:pt x="7758684" y="3268980"/>
                </a:moveTo>
                <a:lnTo>
                  <a:pt x="7740396" y="3268980"/>
                </a:lnTo>
                <a:lnTo>
                  <a:pt x="7740396" y="3192780"/>
                </a:lnTo>
                <a:lnTo>
                  <a:pt x="7758684" y="3192780"/>
                </a:lnTo>
                <a:lnTo>
                  <a:pt x="7758684" y="3268980"/>
                </a:lnTo>
                <a:close/>
              </a:path>
              <a:path w="7759065" h="4564380">
                <a:moveTo>
                  <a:pt x="7758684" y="3403091"/>
                </a:moveTo>
                <a:lnTo>
                  <a:pt x="7740396" y="3403091"/>
                </a:lnTo>
                <a:lnTo>
                  <a:pt x="7740396" y="3326891"/>
                </a:lnTo>
                <a:lnTo>
                  <a:pt x="7758684" y="3326891"/>
                </a:lnTo>
                <a:lnTo>
                  <a:pt x="7758684" y="3403091"/>
                </a:lnTo>
                <a:close/>
              </a:path>
              <a:path w="7759065" h="4564380">
                <a:moveTo>
                  <a:pt x="7758684" y="3535680"/>
                </a:moveTo>
                <a:lnTo>
                  <a:pt x="7740396" y="3535680"/>
                </a:lnTo>
                <a:lnTo>
                  <a:pt x="7740396" y="3459480"/>
                </a:lnTo>
                <a:lnTo>
                  <a:pt x="7758684" y="3459480"/>
                </a:lnTo>
                <a:lnTo>
                  <a:pt x="7758684" y="3535680"/>
                </a:lnTo>
                <a:close/>
              </a:path>
              <a:path w="7759065" h="4564380">
                <a:moveTo>
                  <a:pt x="7758684" y="3669791"/>
                </a:moveTo>
                <a:lnTo>
                  <a:pt x="7740396" y="3669791"/>
                </a:lnTo>
                <a:lnTo>
                  <a:pt x="7740396" y="3593591"/>
                </a:lnTo>
                <a:lnTo>
                  <a:pt x="7758684" y="3593591"/>
                </a:lnTo>
                <a:lnTo>
                  <a:pt x="7758684" y="3669791"/>
                </a:lnTo>
                <a:close/>
              </a:path>
              <a:path w="7759065" h="4564380">
                <a:moveTo>
                  <a:pt x="7758684" y="3802380"/>
                </a:moveTo>
                <a:lnTo>
                  <a:pt x="7740396" y="3802380"/>
                </a:lnTo>
                <a:lnTo>
                  <a:pt x="7740396" y="3726180"/>
                </a:lnTo>
                <a:lnTo>
                  <a:pt x="7758684" y="3726180"/>
                </a:lnTo>
                <a:lnTo>
                  <a:pt x="7758684" y="3802380"/>
                </a:lnTo>
                <a:close/>
              </a:path>
              <a:path w="7759065" h="4564380">
                <a:moveTo>
                  <a:pt x="7758684" y="3936491"/>
                </a:moveTo>
                <a:lnTo>
                  <a:pt x="7740396" y="3936491"/>
                </a:lnTo>
                <a:lnTo>
                  <a:pt x="7740396" y="3860291"/>
                </a:lnTo>
                <a:lnTo>
                  <a:pt x="7758684" y="3860291"/>
                </a:lnTo>
                <a:lnTo>
                  <a:pt x="7758684" y="3936491"/>
                </a:lnTo>
                <a:close/>
              </a:path>
              <a:path w="7759065" h="4564380">
                <a:moveTo>
                  <a:pt x="7758684" y="4069080"/>
                </a:moveTo>
                <a:lnTo>
                  <a:pt x="7740396" y="4069080"/>
                </a:lnTo>
                <a:lnTo>
                  <a:pt x="7740396" y="3992880"/>
                </a:lnTo>
                <a:lnTo>
                  <a:pt x="7758684" y="3992880"/>
                </a:lnTo>
                <a:lnTo>
                  <a:pt x="7758684" y="4069080"/>
                </a:lnTo>
                <a:close/>
              </a:path>
              <a:path w="7759065" h="4564380">
                <a:moveTo>
                  <a:pt x="7758684" y="4203191"/>
                </a:moveTo>
                <a:lnTo>
                  <a:pt x="7740396" y="4203191"/>
                </a:lnTo>
                <a:lnTo>
                  <a:pt x="7740396" y="4126991"/>
                </a:lnTo>
                <a:lnTo>
                  <a:pt x="7758684" y="4126991"/>
                </a:lnTo>
                <a:lnTo>
                  <a:pt x="7758684" y="4203191"/>
                </a:lnTo>
                <a:close/>
              </a:path>
              <a:path w="7759065" h="4564380">
                <a:moveTo>
                  <a:pt x="7758684" y="4335780"/>
                </a:moveTo>
                <a:lnTo>
                  <a:pt x="7740396" y="4335780"/>
                </a:lnTo>
                <a:lnTo>
                  <a:pt x="7740396" y="4259580"/>
                </a:lnTo>
                <a:lnTo>
                  <a:pt x="7758684" y="4259580"/>
                </a:lnTo>
                <a:lnTo>
                  <a:pt x="7758684" y="4335780"/>
                </a:lnTo>
                <a:close/>
              </a:path>
              <a:path w="7759065" h="4564380">
                <a:moveTo>
                  <a:pt x="7758684" y="4469891"/>
                </a:moveTo>
                <a:lnTo>
                  <a:pt x="7740396" y="4469891"/>
                </a:lnTo>
                <a:lnTo>
                  <a:pt x="7740396" y="4393691"/>
                </a:lnTo>
                <a:lnTo>
                  <a:pt x="7758684" y="4393691"/>
                </a:lnTo>
                <a:lnTo>
                  <a:pt x="7758684" y="4469891"/>
                </a:lnTo>
                <a:close/>
              </a:path>
              <a:path w="7759065" h="4564380">
                <a:moveTo>
                  <a:pt x="7740396" y="4555236"/>
                </a:moveTo>
                <a:lnTo>
                  <a:pt x="7740396" y="4526280"/>
                </a:lnTo>
                <a:lnTo>
                  <a:pt x="7758684" y="4526280"/>
                </a:lnTo>
                <a:lnTo>
                  <a:pt x="7758684" y="4546091"/>
                </a:lnTo>
                <a:lnTo>
                  <a:pt x="7749540" y="4546091"/>
                </a:lnTo>
                <a:lnTo>
                  <a:pt x="7740396" y="4555236"/>
                </a:lnTo>
                <a:close/>
              </a:path>
              <a:path w="7759065" h="4564380">
                <a:moveTo>
                  <a:pt x="7758684" y="4564380"/>
                </a:moveTo>
                <a:lnTo>
                  <a:pt x="7702296" y="4564380"/>
                </a:lnTo>
                <a:lnTo>
                  <a:pt x="7702296" y="4546091"/>
                </a:lnTo>
                <a:lnTo>
                  <a:pt x="7740396" y="4546091"/>
                </a:lnTo>
                <a:lnTo>
                  <a:pt x="7740396" y="4555236"/>
                </a:lnTo>
                <a:lnTo>
                  <a:pt x="7758684" y="4555236"/>
                </a:lnTo>
                <a:lnTo>
                  <a:pt x="7758684" y="4564380"/>
                </a:lnTo>
                <a:close/>
              </a:path>
              <a:path w="7759065" h="4564380">
                <a:moveTo>
                  <a:pt x="7758684" y="4555236"/>
                </a:moveTo>
                <a:lnTo>
                  <a:pt x="7740396" y="4555236"/>
                </a:lnTo>
                <a:lnTo>
                  <a:pt x="7749540" y="4546091"/>
                </a:lnTo>
                <a:lnTo>
                  <a:pt x="7758684" y="4546091"/>
                </a:lnTo>
                <a:lnTo>
                  <a:pt x="7758684" y="4555236"/>
                </a:lnTo>
                <a:close/>
              </a:path>
              <a:path w="7759065" h="4564380">
                <a:moveTo>
                  <a:pt x="7644384" y="4564380"/>
                </a:moveTo>
                <a:lnTo>
                  <a:pt x="7568184" y="4564380"/>
                </a:lnTo>
                <a:lnTo>
                  <a:pt x="7568184" y="4546091"/>
                </a:lnTo>
                <a:lnTo>
                  <a:pt x="7644384" y="4546091"/>
                </a:lnTo>
                <a:lnTo>
                  <a:pt x="7644384" y="4564380"/>
                </a:lnTo>
                <a:close/>
              </a:path>
              <a:path w="7759065" h="4564380">
                <a:moveTo>
                  <a:pt x="7511796" y="4564380"/>
                </a:moveTo>
                <a:lnTo>
                  <a:pt x="7435596" y="4564380"/>
                </a:lnTo>
                <a:lnTo>
                  <a:pt x="7435596" y="4546091"/>
                </a:lnTo>
                <a:lnTo>
                  <a:pt x="7511796" y="4546091"/>
                </a:lnTo>
                <a:lnTo>
                  <a:pt x="7511796" y="4564380"/>
                </a:lnTo>
                <a:close/>
              </a:path>
              <a:path w="7759065" h="4564380">
                <a:moveTo>
                  <a:pt x="7377684" y="4564380"/>
                </a:moveTo>
                <a:lnTo>
                  <a:pt x="7301484" y="4564380"/>
                </a:lnTo>
                <a:lnTo>
                  <a:pt x="7301484" y="4546091"/>
                </a:lnTo>
                <a:lnTo>
                  <a:pt x="7377684" y="4546091"/>
                </a:lnTo>
                <a:lnTo>
                  <a:pt x="7377684" y="4564380"/>
                </a:lnTo>
                <a:close/>
              </a:path>
              <a:path w="7759065" h="4564380">
                <a:moveTo>
                  <a:pt x="7245096" y="4564380"/>
                </a:moveTo>
                <a:lnTo>
                  <a:pt x="7168896" y="4564380"/>
                </a:lnTo>
                <a:lnTo>
                  <a:pt x="7168896" y="4546091"/>
                </a:lnTo>
                <a:lnTo>
                  <a:pt x="7245096" y="4546091"/>
                </a:lnTo>
                <a:lnTo>
                  <a:pt x="7245096" y="4564380"/>
                </a:lnTo>
                <a:close/>
              </a:path>
              <a:path w="7759065" h="4564380">
                <a:moveTo>
                  <a:pt x="7110984" y="4564380"/>
                </a:moveTo>
                <a:lnTo>
                  <a:pt x="7034784" y="4564380"/>
                </a:lnTo>
                <a:lnTo>
                  <a:pt x="7034784" y="4546091"/>
                </a:lnTo>
                <a:lnTo>
                  <a:pt x="7110984" y="4546091"/>
                </a:lnTo>
                <a:lnTo>
                  <a:pt x="7110984" y="4564380"/>
                </a:lnTo>
                <a:close/>
              </a:path>
              <a:path w="7759065" h="4564380">
                <a:moveTo>
                  <a:pt x="6978396" y="4564380"/>
                </a:moveTo>
                <a:lnTo>
                  <a:pt x="6902196" y="4564380"/>
                </a:lnTo>
                <a:lnTo>
                  <a:pt x="6902196" y="4546091"/>
                </a:lnTo>
                <a:lnTo>
                  <a:pt x="6978396" y="4546091"/>
                </a:lnTo>
                <a:lnTo>
                  <a:pt x="6978396" y="4564380"/>
                </a:lnTo>
                <a:close/>
              </a:path>
              <a:path w="7759065" h="4564380">
                <a:moveTo>
                  <a:pt x="6844284" y="4564380"/>
                </a:moveTo>
                <a:lnTo>
                  <a:pt x="6768084" y="4564380"/>
                </a:lnTo>
                <a:lnTo>
                  <a:pt x="6768084" y="4546091"/>
                </a:lnTo>
                <a:lnTo>
                  <a:pt x="6844284" y="4546091"/>
                </a:lnTo>
                <a:lnTo>
                  <a:pt x="6844284" y="4564380"/>
                </a:lnTo>
                <a:close/>
              </a:path>
              <a:path w="7759065" h="4564380">
                <a:moveTo>
                  <a:pt x="6711696" y="4564380"/>
                </a:moveTo>
                <a:lnTo>
                  <a:pt x="6635496" y="4564380"/>
                </a:lnTo>
                <a:lnTo>
                  <a:pt x="6635496" y="4546091"/>
                </a:lnTo>
                <a:lnTo>
                  <a:pt x="6711696" y="4546091"/>
                </a:lnTo>
                <a:lnTo>
                  <a:pt x="6711696" y="4564380"/>
                </a:lnTo>
                <a:close/>
              </a:path>
              <a:path w="7759065" h="4564380">
                <a:moveTo>
                  <a:pt x="6577584" y="4564380"/>
                </a:moveTo>
                <a:lnTo>
                  <a:pt x="6501384" y="4564380"/>
                </a:lnTo>
                <a:lnTo>
                  <a:pt x="6501384" y="4546091"/>
                </a:lnTo>
                <a:lnTo>
                  <a:pt x="6577584" y="4546091"/>
                </a:lnTo>
                <a:lnTo>
                  <a:pt x="6577584" y="4564380"/>
                </a:lnTo>
                <a:close/>
              </a:path>
              <a:path w="7759065" h="4564380">
                <a:moveTo>
                  <a:pt x="6444996" y="4564380"/>
                </a:moveTo>
                <a:lnTo>
                  <a:pt x="6368796" y="4564380"/>
                </a:lnTo>
                <a:lnTo>
                  <a:pt x="6368796" y="4546091"/>
                </a:lnTo>
                <a:lnTo>
                  <a:pt x="6444996" y="4546091"/>
                </a:lnTo>
                <a:lnTo>
                  <a:pt x="6444996" y="4564380"/>
                </a:lnTo>
                <a:close/>
              </a:path>
              <a:path w="7759065" h="4564380">
                <a:moveTo>
                  <a:pt x="6310884" y="4564380"/>
                </a:moveTo>
                <a:lnTo>
                  <a:pt x="6234684" y="4564380"/>
                </a:lnTo>
                <a:lnTo>
                  <a:pt x="6234684" y="4546091"/>
                </a:lnTo>
                <a:lnTo>
                  <a:pt x="6310884" y="4546091"/>
                </a:lnTo>
                <a:lnTo>
                  <a:pt x="6310884" y="4564380"/>
                </a:lnTo>
                <a:close/>
              </a:path>
              <a:path w="7759065" h="4564380">
                <a:moveTo>
                  <a:pt x="6178296" y="4564380"/>
                </a:moveTo>
                <a:lnTo>
                  <a:pt x="6102096" y="4564380"/>
                </a:lnTo>
                <a:lnTo>
                  <a:pt x="6102096" y="4546091"/>
                </a:lnTo>
                <a:lnTo>
                  <a:pt x="6178296" y="4546091"/>
                </a:lnTo>
                <a:lnTo>
                  <a:pt x="6178296" y="4564380"/>
                </a:lnTo>
                <a:close/>
              </a:path>
              <a:path w="7759065" h="4564380">
                <a:moveTo>
                  <a:pt x="6044184" y="4564380"/>
                </a:moveTo>
                <a:lnTo>
                  <a:pt x="5967984" y="4564380"/>
                </a:lnTo>
                <a:lnTo>
                  <a:pt x="5967984" y="4546091"/>
                </a:lnTo>
                <a:lnTo>
                  <a:pt x="6044184" y="4546091"/>
                </a:lnTo>
                <a:lnTo>
                  <a:pt x="6044184" y="4564380"/>
                </a:lnTo>
                <a:close/>
              </a:path>
              <a:path w="7759065" h="4564380">
                <a:moveTo>
                  <a:pt x="5911596" y="4564380"/>
                </a:moveTo>
                <a:lnTo>
                  <a:pt x="5835396" y="4564380"/>
                </a:lnTo>
                <a:lnTo>
                  <a:pt x="5835396" y="4546091"/>
                </a:lnTo>
                <a:lnTo>
                  <a:pt x="5911596" y="4546091"/>
                </a:lnTo>
                <a:lnTo>
                  <a:pt x="5911596" y="4564380"/>
                </a:lnTo>
                <a:close/>
              </a:path>
              <a:path w="7759065" h="4564380">
                <a:moveTo>
                  <a:pt x="5777484" y="4564380"/>
                </a:moveTo>
                <a:lnTo>
                  <a:pt x="5701283" y="4564380"/>
                </a:lnTo>
                <a:lnTo>
                  <a:pt x="5701283" y="4546091"/>
                </a:lnTo>
                <a:lnTo>
                  <a:pt x="5777484" y="4546091"/>
                </a:lnTo>
                <a:lnTo>
                  <a:pt x="5777484" y="4564380"/>
                </a:lnTo>
                <a:close/>
              </a:path>
              <a:path w="7759065" h="4564380">
                <a:moveTo>
                  <a:pt x="5644896" y="4564380"/>
                </a:moveTo>
                <a:lnTo>
                  <a:pt x="5568696" y="4564380"/>
                </a:lnTo>
                <a:lnTo>
                  <a:pt x="5568696" y="4546091"/>
                </a:lnTo>
                <a:lnTo>
                  <a:pt x="5644896" y="4546091"/>
                </a:lnTo>
                <a:lnTo>
                  <a:pt x="5644896" y="4564380"/>
                </a:lnTo>
                <a:close/>
              </a:path>
              <a:path w="7759065" h="4564380">
                <a:moveTo>
                  <a:pt x="5510783" y="4564380"/>
                </a:moveTo>
                <a:lnTo>
                  <a:pt x="5434583" y="4564380"/>
                </a:lnTo>
                <a:lnTo>
                  <a:pt x="5434583" y="4546091"/>
                </a:lnTo>
                <a:lnTo>
                  <a:pt x="5510783" y="4546091"/>
                </a:lnTo>
                <a:lnTo>
                  <a:pt x="5510783" y="4564380"/>
                </a:lnTo>
                <a:close/>
              </a:path>
              <a:path w="7759065" h="4564380">
                <a:moveTo>
                  <a:pt x="5378196" y="4564380"/>
                </a:moveTo>
                <a:lnTo>
                  <a:pt x="5301996" y="4564380"/>
                </a:lnTo>
                <a:lnTo>
                  <a:pt x="5301996" y="4546091"/>
                </a:lnTo>
                <a:lnTo>
                  <a:pt x="5378196" y="4546091"/>
                </a:lnTo>
                <a:lnTo>
                  <a:pt x="5378196" y="4564380"/>
                </a:lnTo>
                <a:close/>
              </a:path>
              <a:path w="7759065" h="4564380">
                <a:moveTo>
                  <a:pt x="5244083" y="4564380"/>
                </a:moveTo>
                <a:lnTo>
                  <a:pt x="5167883" y="4564380"/>
                </a:lnTo>
                <a:lnTo>
                  <a:pt x="5167883" y="4546091"/>
                </a:lnTo>
                <a:lnTo>
                  <a:pt x="5244083" y="4546091"/>
                </a:lnTo>
                <a:lnTo>
                  <a:pt x="5244083" y="4564380"/>
                </a:lnTo>
                <a:close/>
              </a:path>
              <a:path w="7759065" h="4564380">
                <a:moveTo>
                  <a:pt x="5111496" y="4564380"/>
                </a:moveTo>
                <a:lnTo>
                  <a:pt x="5035296" y="4564380"/>
                </a:lnTo>
                <a:lnTo>
                  <a:pt x="5035296" y="4546091"/>
                </a:lnTo>
                <a:lnTo>
                  <a:pt x="5111496" y="4546091"/>
                </a:lnTo>
                <a:lnTo>
                  <a:pt x="5111496" y="4564380"/>
                </a:lnTo>
                <a:close/>
              </a:path>
              <a:path w="7759065" h="4564380">
                <a:moveTo>
                  <a:pt x="4977383" y="4564380"/>
                </a:moveTo>
                <a:lnTo>
                  <a:pt x="4901183" y="4564380"/>
                </a:lnTo>
                <a:lnTo>
                  <a:pt x="4901183" y="4546091"/>
                </a:lnTo>
                <a:lnTo>
                  <a:pt x="4977383" y="4546091"/>
                </a:lnTo>
                <a:lnTo>
                  <a:pt x="4977383" y="4564380"/>
                </a:lnTo>
                <a:close/>
              </a:path>
              <a:path w="7759065" h="4564380">
                <a:moveTo>
                  <a:pt x="4844796" y="4564380"/>
                </a:moveTo>
                <a:lnTo>
                  <a:pt x="4768596" y="4564380"/>
                </a:lnTo>
                <a:lnTo>
                  <a:pt x="4768596" y="4546091"/>
                </a:lnTo>
                <a:lnTo>
                  <a:pt x="4844796" y="4546091"/>
                </a:lnTo>
                <a:lnTo>
                  <a:pt x="4844796" y="4564380"/>
                </a:lnTo>
                <a:close/>
              </a:path>
              <a:path w="7759065" h="4564380">
                <a:moveTo>
                  <a:pt x="4710683" y="4564380"/>
                </a:moveTo>
                <a:lnTo>
                  <a:pt x="4634483" y="4564380"/>
                </a:lnTo>
                <a:lnTo>
                  <a:pt x="4634483" y="4546091"/>
                </a:lnTo>
                <a:lnTo>
                  <a:pt x="4710683" y="4546091"/>
                </a:lnTo>
                <a:lnTo>
                  <a:pt x="4710683" y="4564380"/>
                </a:lnTo>
                <a:close/>
              </a:path>
              <a:path w="7759065" h="4564380">
                <a:moveTo>
                  <a:pt x="4578096" y="4564380"/>
                </a:moveTo>
                <a:lnTo>
                  <a:pt x="4501896" y="4564380"/>
                </a:lnTo>
                <a:lnTo>
                  <a:pt x="4501896" y="4546091"/>
                </a:lnTo>
                <a:lnTo>
                  <a:pt x="4578096" y="4546091"/>
                </a:lnTo>
                <a:lnTo>
                  <a:pt x="4578096" y="4564380"/>
                </a:lnTo>
                <a:close/>
              </a:path>
              <a:path w="7759065" h="4564380">
                <a:moveTo>
                  <a:pt x="4443983" y="4564380"/>
                </a:moveTo>
                <a:lnTo>
                  <a:pt x="4367783" y="4564380"/>
                </a:lnTo>
                <a:lnTo>
                  <a:pt x="4367783" y="4546091"/>
                </a:lnTo>
                <a:lnTo>
                  <a:pt x="4443983" y="4546091"/>
                </a:lnTo>
                <a:lnTo>
                  <a:pt x="4443983" y="4564380"/>
                </a:lnTo>
                <a:close/>
              </a:path>
              <a:path w="7759065" h="4564380">
                <a:moveTo>
                  <a:pt x="4311396" y="4564380"/>
                </a:moveTo>
                <a:lnTo>
                  <a:pt x="4235196" y="4564380"/>
                </a:lnTo>
                <a:lnTo>
                  <a:pt x="4235196" y="4546091"/>
                </a:lnTo>
                <a:lnTo>
                  <a:pt x="4311396" y="4546091"/>
                </a:lnTo>
                <a:lnTo>
                  <a:pt x="4311396" y="4564380"/>
                </a:lnTo>
                <a:close/>
              </a:path>
              <a:path w="7759065" h="4564380">
                <a:moveTo>
                  <a:pt x="4177283" y="4564380"/>
                </a:moveTo>
                <a:lnTo>
                  <a:pt x="4101083" y="4564380"/>
                </a:lnTo>
                <a:lnTo>
                  <a:pt x="4101083" y="4546091"/>
                </a:lnTo>
                <a:lnTo>
                  <a:pt x="4177283" y="4546091"/>
                </a:lnTo>
                <a:lnTo>
                  <a:pt x="4177283" y="4564380"/>
                </a:lnTo>
                <a:close/>
              </a:path>
              <a:path w="7759065" h="4564380">
                <a:moveTo>
                  <a:pt x="4044696" y="4564380"/>
                </a:moveTo>
                <a:lnTo>
                  <a:pt x="3968496" y="4564380"/>
                </a:lnTo>
                <a:lnTo>
                  <a:pt x="3968496" y="4546091"/>
                </a:lnTo>
                <a:lnTo>
                  <a:pt x="4044696" y="4546091"/>
                </a:lnTo>
                <a:lnTo>
                  <a:pt x="4044696" y="4564380"/>
                </a:lnTo>
                <a:close/>
              </a:path>
              <a:path w="7759065" h="4564380">
                <a:moveTo>
                  <a:pt x="3910583" y="4564380"/>
                </a:moveTo>
                <a:lnTo>
                  <a:pt x="3834384" y="4564380"/>
                </a:lnTo>
                <a:lnTo>
                  <a:pt x="3834384" y="4546091"/>
                </a:lnTo>
                <a:lnTo>
                  <a:pt x="3910583" y="4546091"/>
                </a:lnTo>
                <a:lnTo>
                  <a:pt x="3910583" y="4564380"/>
                </a:lnTo>
                <a:close/>
              </a:path>
              <a:path w="7759065" h="4564380">
                <a:moveTo>
                  <a:pt x="3777996" y="4564380"/>
                </a:moveTo>
                <a:lnTo>
                  <a:pt x="3701796" y="4564380"/>
                </a:lnTo>
                <a:lnTo>
                  <a:pt x="3701796" y="4546091"/>
                </a:lnTo>
                <a:lnTo>
                  <a:pt x="3777996" y="4546091"/>
                </a:lnTo>
                <a:lnTo>
                  <a:pt x="3777996" y="4564380"/>
                </a:lnTo>
                <a:close/>
              </a:path>
              <a:path w="7759065" h="4564380">
                <a:moveTo>
                  <a:pt x="3643884" y="4564380"/>
                </a:moveTo>
                <a:lnTo>
                  <a:pt x="3567684" y="4564380"/>
                </a:lnTo>
                <a:lnTo>
                  <a:pt x="3567684" y="4546091"/>
                </a:lnTo>
                <a:lnTo>
                  <a:pt x="3643884" y="4546091"/>
                </a:lnTo>
                <a:lnTo>
                  <a:pt x="3643884" y="4564380"/>
                </a:lnTo>
                <a:close/>
              </a:path>
              <a:path w="7759065" h="4564380">
                <a:moveTo>
                  <a:pt x="3511296" y="4564380"/>
                </a:moveTo>
                <a:lnTo>
                  <a:pt x="3435096" y="4564380"/>
                </a:lnTo>
                <a:lnTo>
                  <a:pt x="3435096" y="4546091"/>
                </a:lnTo>
                <a:lnTo>
                  <a:pt x="3511296" y="4546091"/>
                </a:lnTo>
                <a:lnTo>
                  <a:pt x="3511296" y="4564380"/>
                </a:lnTo>
                <a:close/>
              </a:path>
              <a:path w="7759065" h="4564380">
                <a:moveTo>
                  <a:pt x="3377184" y="4564380"/>
                </a:moveTo>
                <a:lnTo>
                  <a:pt x="3300984" y="4564380"/>
                </a:lnTo>
                <a:lnTo>
                  <a:pt x="3300984" y="4546091"/>
                </a:lnTo>
                <a:lnTo>
                  <a:pt x="3377184" y="4546091"/>
                </a:lnTo>
                <a:lnTo>
                  <a:pt x="3377184" y="4564380"/>
                </a:lnTo>
                <a:close/>
              </a:path>
              <a:path w="7759065" h="4564380">
                <a:moveTo>
                  <a:pt x="3244596" y="4564380"/>
                </a:moveTo>
                <a:lnTo>
                  <a:pt x="3168396" y="4564380"/>
                </a:lnTo>
                <a:lnTo>
                  <a:pt x="3168396" y="4546091"/>
                </a:lnTo>
                <a:lnTo>
                  <a:pt x="3244596" y="4546091"/>
                </a:lnTo>
                <a:lnTo>
                  <a:pt x="3244596" y="4564380"/>
                </a:lnTo>
                <a:close/>
              </a:path>
              <a:path w="7759065" h="4564380">
                <a:moveTo>
                  <a:pt x="3110484" y="4564380"/>
                </a:moveTo>
                <a:lnTo>
                  <a:pt x="3034284" y="4564380"/>
                </a:lnTo>
                <a:lnTo>
                  <a:pt x="3034284" y="4546091"/>
                </a:lnTo>
                <a:lnTo>
                  <a:pt x="3110484" y="4546091"/>
                </a:lnTo>
                <a:lnTo>
                  <a:pt x="3110484" y="4564380"/>
                </a:lnTo>
                <a:close/>
              </a:path>
              <a:path w="7759065" h="4564380">
                <a:moveTo>
                  <a:pt x="2977896" y="4564380"/>
                </a:moveTo>
                <a:lnTo>
                  <a:pt x="2901696" y="4564380"/>
                </a:lnTo>
                <a:lnTo>
                  <a:pt x="2901696" y="4546091"/>
                </a:lnTo>
                <a:lnTo>
                  <a:pt x="2977896" y="4546091"/>
                </a:lnTo>
                <a:lnTo>
                  <a:pt x="2977896" y="4564380"/>
                </a:lnTo>
                <a:close/>
              </a:path>
              <a:path w="7759065" h="4564380">
                <a:moveTo>
                  <a:pt x="2843784" y="4564380"/>
                </a:moveTo>
                <a:lnTo>
                  <a:pt x="2767584" y="4564380"/>
                </a:lnTo>
                <a:lnTo>
                  <a:pt x="2767584" y="4546091"/>
                </a:lnTo>
                <a:lnTo>
                  <a:pt x="2843784" y="4546091"/>
                </a:lnTo>
                <a:lnTo>
                  <a:pt x="2843784" y="4564380"/>
                </a:lnTo>
                <a:close/>
              </a:path>
              <a:path w="7759065" h="4564380">
                <a:moveTo>
                  <a:pt x="2711196" y="4564380"/>
                </a:moveTo>
                <a:lnTo>
                  <a:pt x="2634996" y="4564380"/>
                </a:lnTo>
                <a:lnTo>
                  <a:pt x="2634996" y="4546091"/>
                </a:lnTo>
                <a:lnTo>
                  <a:pt x="2711196" y="4546091"/>
                </a:lnTo>
                <a:lnTo>
                  <a:pt x="2711196" y="4564380"/>
                </a:lnTo>
                <a:close/>
              </a:path>
              <a:path w="7759065" h="4564380">
                <a:moveTo>
                  <a:pt x="2577084" y="4564380"/>
                </a:moveTo>
                <a:lnTo>
                  <a:pt x="2500884" y="4564380"/>
                </a:lnTo>
                <a:lnTo>
                  <a:pt x="2500884" y="4546091"/>
                </a:lnTo>
                <a:lnTo>
                  <a:pt x="2577084" y="4546091"/>
                </a:lnTo>
                <a:lnTo>
                  <a:pt x="2577084" y="4564380"/>
                </a:lnTo>
                <a:close/>
              </a:path>
              <a:path w="7759065" h="4564380">
                <a:moveTo>
                  <a:pt x="2444496" y="4564380"/>
                </a:moveTo>
                <a:lnTo>
                  <a:pt x="2368296" y="4564380"/>
                </a:lnTo>
                <a:lnTo>
                  <a:pt x="2368296" y="4546091"/>
                </a:lnTo>
                <a:lnTo>
                  <a:pt x="2444496" y="4546091"/>
                </a:lnTo>
                <a:lnTo>
                  <a:pt x="2444496" y="4564380"/>
                </a:lnTo>
                <a:close/>
              </a:path>
              <a:path w="7759065" h="4564380">
                <a:moveTo>
                  <a:pt x="2310384" y="4564380"/>
                </a:moveTo>
                <a:lnTo>
                  <a:pt x="2234184" y="4564380"/>
                </a:lnTo>
                <a:lnTo>
                  <a:pt x="2234184" y="4546091"/>
                </a:lnTo>
                <a:lnTo>
                  <a:pt x="2310384" y="4546091"/>
                </a:lnTo>
                <a:lnTo>
                  <a:pt x="2310384" y="4564380"/>
                </a:lnTo>
                <a:close/>
              </a:path>
              <a:path w="7759065" h="4564380">
                <a:moveTo>
                  <a:pt x="2177796" y="4564380"/>
                </a:moveTo>
                <a:lnTo>
                  <a:pt x="2101596" y="4564380"/>
                </a:lnTo>
                <a:lnTo>
                  <a:pt x="2101596" y="4546091"/>
                </a:lnTo>
                <a:lnTo>
                  <a:pt x="2177796" y="4546091"/>
                </a:lnTo>
                <a:lnTo>
                  <a:pt x="2177796" y="4564380"/>
                </a:lnTo>
                <a:close/>
              </a:path>
              <a:path w="7759065" h="4564380">
                <a:moveTo>
                  <a:pt x="2043684" y="4564380"/>
                </a:moveTo>
                <a:lnTo>
                  <a:pt x="1967484" y="4564380"/>
                </a:lnTo>
                <a:lnTo>
                  <a:pt x="1967484" y="4546091"/>
                </a:lnTo>
                <a:lnTo>
                  <a:pt x="2043684" y="4546091"/>
                </a:lnTo>
                <a:lnTo>
                  <a:pt x="2043684" y="4564380"/>
                </a:lnTo>
                <a:close/>
              </a:path>
              <a:path w="7759065" h="4564380">
                <a:moveTo>
                  <a:pt x="1911096" y="4564380"/>
                </a:moveTo>
                <a:lnTo>
                  <a:pt x="1834896" y="4564380"/>
                </a:lnTo>
                <a:lnTo>
                  <a:pt x="1834896" y="4546091"/>
                </a:lnTo>
                <a:lnTo>
                  <a:pt x="1911096" y="4546091"/>
                </a:lnTo>
                <a:lnTo>
                  <a:pt x="1911096" y="4564380"/>
                </a:lnTo>
                <a:close/>
              </a:path>
              <a:path w="7759065" h="4564380">
                <a:moveTo>
                  <a:pt x="1776984" y="4564380"/>
                </a:moveTo>
                <a:lnTo>
                  <a:pt x="1700784" y="4564380"/>
                </a:lnTo>
                <a:lnTo>
                  <a:pt x="1700784" y="4546091"/>
                </a:lnTo>
                <a:lnTo>
                  <a:pt x="1776984" y="4546091"/>
                </a:lnTo>
                <a:lnTo>
                  <a:pt x="1776984" y="4564380"/>
                </a:lnTo>
                <a:close/>
              </a:path>
              <a:path w="7759065" h="4564380">
                <a:moveTo>
                  <a:pt x="1644396" y="4564380"/>
                </a:moveTo>
                <a:lnTo>
                  <a:pt x="1568196" y="4564380"/>
                </a:lnTo>
                <a:lnTo>
                  <a:pt x="1568196" y="4546091"/>
                </a:lnTo>
                <a:lnTo>
                  <a:pt x="1644396" y="4546091"/>
                </a:lnTo>
                <a:lnTo>
                  <a:pt x="1644396" y="4564380"/>
                </a:lnTo>
                <a:close/>
              </a:path>
              <a:path w="7759065" h="4564380">
                <a:moveTo>
                  <a:pt x="1510284" y="4564380"/>
                </a:moveTo>
                <a:lnTo>
                  <a:pt x="1434084" y="4564380"/>
                </a:lnTo>
                <a:lnTo>
                  <a:pt x="1434084" y="4546091"/>
                </a:lnTo>
                <a:lnTo>
                  <a:pt x="1510284" y="4546091"/>
                </a:lnTo>
                <a:lnTo>
                  <a:pt x="1510284" y="4564380"/>
                </a:lnTo>
                <a:close/>
              </a:path>
              <a:path w="7759065" h="4564380">
                <a:moveTo>
                  <a:pt x="1377696" y="4564380"/>
                </a:moveTo>
                <a:lnTo>
                  <a:pt x="1301496" y="4564380"/>
                </a:lnTo>
                <a:lnTo>
                  <a:pt x="1301496" y="4546091"/>
                </a:lnTo>
                <a:lnTo>
                  <a:pt x="1377696" y="4546091"/>
                </a:lnTo>
                <a:lnTo>
                  <a:pt x="1377696" y="4564380"/>
                </a:lnTo>
                <a:close/>
              </a:path>
              <a:path w="7759065" h="4564380">
                <a:moveTo>
                  <a:pt x="1243584" y="4564380"/>
                </a:moveTo>
                <a:lnTo>
                  <a:pt x="1167384" y="4564380"/>
                </a:lnTo>
                <a:lnTo>
                  <a:pt x="1167384" y="4546091"/>
                </a:lnTo>
                <a:lnTo>
                  <a:pt x="1243584" y="4546091"/>
                </a:lnTo>
                <a:lnTo>
                  <a:pt x="1243584" y="4564380"/>
                </a:lnTo>
                <a:close/>
              </a:path>
              <a:path w="7759065" h="4564380">
                <a:moveTo>
                  <a:pt x="1110996" y="4564380"/>
                </a:moveTo>
                <a:lnTo>
                  <a:pt x="1034796" y="4564380"/>
                </a:lnTo>
                <a:lnTo>
                  <a:pt x="1034796" y="4546091"/>
                </a:lnTo>
                <a:lnTo>
                  <a:pt x="1110996" y="4546091"/>
                </a:lnTo>
                <a:lnTo>
                  <a:pt x="1110996" y="4564380"/>
                </a:lnTo>
                <a:close/>
              </a:path>
              <a:path w="7759065" h="4564380">
                <a:moveTo>
                  <a:pt x="976884" y="4564380"/>
                </a:moveTo>
                <a:lnTo>
                  <a:pt x="900684" y="4564380"/>
                </a:lnTo>
                <a:lnTo>
                  <a:pt x="900684" y="4546091"/>
                </a:lnTo>
                <a:lnTo>
                  <a:pt x="976884" y="4546091"/>
                </a:lnTo>
                <a:lnTo>
                  <a:pt x="976884" y="4564380"/>
                </a:lnTo>
                <a:close/>
              </a:path>
              <a:path w="7759065" h="4564380">
                <a:moveTo>
                  <a:pt x="844296" y="4564380"/>
                </a:moveTo>
                <a:lnTo>
                  <a:pt x="768096" y="4564380"/>
                </a:lnTo>
                <a:lnTo>
                  <a:pt x="768096" y="4546091"/>
                </a:lnTo>
                <a:lnTo>
                  <a:pt x="844296" y="4546091"/>
                </a:lnTo>
                <a:lnTo>
                  <a:pt x="844296" y="4564380"/>
                </a:lnTo>
                <a:close/>
              </a:path>
              <a:path w="7759065" h="4564380">
                <a:moveTo>
                  <a:pt x="710184" y="4564380"/>
                </a:moveTo>
                <a:lnTo>
                  <a:pt x="633983" y="4564380"/>
                </a:lnTo>
                <a:lnTo>
                  <a:pt x="633983" y="4546091"/>
                </a:lnTo>
                <a:lnTo>
                  <a:pt x="710184" y="4546091"/>
                </a:lnTo>
                <a:lnTo>
                  <a:pt x="710184" y="4564380"/>
                </a:lnTo>
                <a:close/>
              </a:path>
              <a:path w="7759065" h="4564380">
                <a:moveTo>
                  <a:pt x="577596" y="4564380"/>
                </a:moveTo>
                <a:lnTo>
                  <a:pt x="501396" y="4564380"/>
                </a:lnTo>
                <a:lnTo>
                  <a:pt x="501396" y="4546091"/>
                </a:lnTo>
                <a:lnTo>
                  <a:pt x="577596" y="4546091"/>
                </a:lnTo>
                <a:lnTo>
                  <a:pt x="577596" y="4564380"/>
                </a:lnTo>
                <a:close/>
              </a:path>
              <a:path w="7759065" h="4564380">
                <a:moveTo>
                  <a:pt x="443483" y="4564380"/>
                </a:moveTo>
                <a:lnTo>
                  <a:pt x="367283" y="4564380"/>
                </a:lnTo>
                <a:lnTo>
                  <a:pt x="367283" y="4546091"/>
                </a:lnTo>
                <a:lnTo>
                  <a:pt x="443483" y="4546091"/>
                </a:lnTo>
                <a:lnTo>
                  <a:pt x="443483" y="4564380"/>
                </a:lnTo>
                <a:close/>
              </a:path>
              <a:path w="7759065" h="4564380">
                <a:moveTo>
                  <a:pt x="310896" y="4564380"/>
                </a:moveTo>
                <a:lnTo>
                  <a:pt x="234696" y="4564380"/>
                </a:lnTo>
                <a:lnTo>
                  <a:pt x="234696" y="4546091"/>
                </a:lnTo>
                <a:lnTo>
                  <a:pt x="310896" y="4546091"/>
                </a:lnTo>
                <a:lnTo>
                  <a:pt x="310896" y="4564380"/>
                </a:lnTo>
                <a:close/>
              </a:path>
              <a:path w="7759065" h="4564380">
                <a:moveTo>
                  <a:pt x="176784" y="4564380"/>
                </a:moveTo>
                <a:lnTo>
                  <a:pt x="100584" y="4564380"/>
                </a:lnTo>
                <a:lnTo>
                  <a:pt x="100584" y="4546091"/>
                </a:lnTo>
                <a:lnTo>
                  <a:pt x="176784" y="4546091"/>
                </a:lnTo>
                <a:lnTo>
                  <a:pt x="176784" y="4564380"/>
                </a:lnTo>
                <a:close/>
              </a:path>
            </a:pathLst>
          </a:custGeom>
          <a:solidFill>
            <a:srgbClr val="000000"/>
          </a:solidFill>
        </p:spPr>
        <p:txBody>
          <a:bodyPr wrap="square" lIns="0" tIns="0" rIns="0" bIns="0" rtlCol="0"/>
          <a:lstStyle/>
          <a:p>
            <a:endParaRPr sz="100"/>
          </a:p>
        </p:txBody>
      </p:sp>
      <p:sp>
        <p:nvSpPr>
          <p:cNvPr id="112" name="object 112"/>
          <p:cNvSpPr txBox="1"/>
          <p:nvPr/>
        </p:nvSpPr>
        <p:spPr>
          <a:xfrm>
            <a:off x="7601031" y="1984329"/>
            <a:ext cx="627700" cy="273685"/>
          </a:xfrm>
          <a:prstGeom prst="rect">
            <a:avLst/>
          </a:prstGeom>
        </p:spPr>
        <p:txBody>
          <a:bodyPr vert="horz" wrap="square" lIns="0" tIns="11402" rIns="0" bIns="0" rtlCol="0">
            <a:spAutoFit/>
          </a:bodyPr>
          <a:lstStyle/>
          <a:p>
            <a:pPr marL="12700">
              <a:lnSpc>
                <a:spcPct val="100000"/>
              </a:lnSpc>
              <a:spcBef>
                <a:spcPts val="105"/>
              </a:spcBef>
            </a:pPr>
            <a:r>
              <a:rPr sz="1710" u="heavy" spc="-505" dirty="0">
                <a:solidFill>
                  <a:srgbClr val="009999"/>
                </a:solidFill>
                <a:uFill>
                  <a:solidFill>
                    <a:srgbClr val="009999"/>
                  </a:solidFill>
                </a:uFill>
                <a:latin typeface="Times New Roman" panose="02020603050405020304"/>
                <a:cs typeface="Times New Roman" panose="02020603050405020304"/>
              </a:rPr>
              <a:t> </a:t>
            </a:r>
            <a:r>
              <a:rPr sz="1710" b="1" u="heavy" spc="-10" dirty="0">
                <a:solidFill>
                  <a:srgbClr val="009999"/>
                </a:solidFill>
                <a:uFill>
                  <a:solidFill>
                    <a:srgbClr val="009999"/>
                  </a:solidFill>
                </a:uFill>
                <a:latin typeface="微软雅黑" panose="020B0503020204020204" charset="-122"/>
                <a:cs typeface="微软雅黑" panose="020B0503020204020204" charset="-122"/>
              </a:rPr>
              <a:t>B</a:t>
            </a:r>
            <a:r>
              <a:rPr sz="1710" b="1" u="heavy" spc="-25" dirty="0">
                <a:solidFill>
                  <a:srgbClr val="009999"/>
                </a:solidFill>
                <a:uFill>
                  <a:solidFill>
                    <a:srgbClr val="009999"/>
                  </a:solidFill>
                </a:uFill>
                <a:latin typeface="微软雅黑" panose="020B0503020204020204" charset="-122"/>
                <a:cs typeface="微软雅黑" panose="020B0503020204020204" charset="-122"/>
              </a:rPr>
              <a:t>A</a:t>
            </a:r>
            <a:r>
              <a:rPr sz="1710" b="1" u="heavy" spc="-10" dirty="0">
                <a:solidFill>
                  <a:srgbClr val="009999"/>
                </a:solidFill>
                <a:uFill>
                  <a:solidFill>
                    <a:srgbClr val="009999"/>
                  </a:solidFill>
                </a:uFill>
                <a:latin typeface="微软雅黑" panose="020B0503020204020204" charset="-122"/>
                <a:cs typeface="微软雅黑" panose="020B0503020204020204" charset="-122"/>
              </a:rPr>
              <a:t>C</a:t>
            </a:r>
            <a:r>
              <a:rPr sz="1710" b="1" u="heavy" dirty="0">
                <a:solidFill>
                  <a:srgbClr val="009999"/>
                </a:solidFill>
                <a:uFill>
                  <a:solidFill>
                    <a:srgbClr val="009999"/>
                  </a:solidFill>
                </a:uFill>
                <a:latin typeface="微软雅黑" panose="020B0503020204020204" charset="-122"/>
                <a:cs typeface="微软雅黑" panose="020B0503020204020204" charset="-122"/>
              </a:rPr>
              <a:t>K</a:t>
            </a:r>
            <a:endParaRPr sz="1710">
              <a:latin typeface="微软雅黑" panose="020B0503020204020204" charset="-122"/>
              <a:cs typeface="微软雅黑" panose="020B0503020204020204" charset="-122"/>
            </a:endParaRPr>
          </a:p>
        </p:txBody>
      </p:sp>
      <p:pic>
        <p:nvPicPr>
          <p:cNvPr id="471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733" y="677333"/>
            <a:ext cx="8509000" cy="16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Text Box 4"/>
          <p:cNvSpPr txBox="1">
            <a:spLocks noChangeArrowheads="1"/>
          </p:cNvSpPr>
          <p:nvPr/>
        </p:nvSpPr>
        <p:spPr bwMode="auto">
          <a:xfrm>
            <a:off x="2785533" y="135467"/>
            <a:ext cx="3810000" cy="697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935" b="1">
                <a:solidFill>
                  <a:srgbClr val="CB3200"/>
                </a:solidFill>
                <a:latin typeface="瀹嬩綋" pitchFamily="34" charset="0"/>
              </a:rPr>
              <a:t>数据</a:t>
            </a:r>
            <a:r>
              <a:rPr lang="zh-CN" altLang="en-US" sz="3935" b="1">
                <a:solidFill>
                  <a:srgbClr val="CB3200"/>
                </a:solidFill>
                <a:latin typeface="瀹嬩綋" pitchFamily="34" charset="0"/>
              </a:rPr>
              <a:t>通路的</a:t>
            </a:r>
            <a:r>
              <a:rPr lang="en-US" altLang="en-US" sz="3935" b="1">
                <a:solidFill>
                  <a:srgbClr val="CB3200"/>
                </a:solidFill>
                <a:latin typeface="瀹嬩綋" pitchFamily="34" charset="0"/>
              </a:rPr>
              <a:t>宽度</a:t>
            </a:r>
          </a:p>
        </p:txBody>
      </p:sp>
    </p:spTree>
  </p:cSld>
  <p:clrMapOvr>
    <a:masterClrMapping/>
  </p:clrMapOvr>
  <p:transition spd="med">
    <p:zo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733" y="677333"/>
            <a:ext cx="8509000" cy="16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Text Box 4"/>
          <p:cNvSpPr txBox="1">
            <a:spLocks noChangeArrowheads="1"/>
          </p:cNvSpPr>
          <p:nvPr/>
        </p:nvSpPr>
        <p:spPr bwMode="auto">
          <a:xfrm>
            <a:off x="2531533" y="135467"/>
            <a:ext cx="4318000" cy="1303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935" b="1">
                <a:solidFill>
                  <a:srgbClr val="CB3200"/>
                </a:solidFill>
                <a:latin typeface="瀹嬩綋" pitchFamily="34" charset="0"/>
              </a:rPr>
              <a:t>数据量的度量单位</a:t>
            </a:r>
          </a:p>
          <a:p>
            <a:pPr eaLnBrk="1" hangingPunct="1"/>
            <a:endParaRPr lang="en-US" altLang="en-US" sz="3935" b="1">
              <a:solidFill>
                <a:srgbClr val="CB3200"/>
              </a:solidFill>
              <a:latin typeface="瀹嬩綋" pitchFamily="34" charset="0"/>
            </a:endParaRPr>
          </a:p>
        </p:txBody>
      </p:sp>
      <p:sp>
        <p:nvSpPr>
          <p:cNvPr id="48133" name="Text Box 5"/>
          <p:cNvSpPr txBox="1">
            <a:spLocks noChangeArrowheads="1"/>
          </p:cNvSpPr>
          <p:nvPr/>
        </p:nvSpPr>
        <p:spPr bwMode="auto">
          <a:xfrm>
            <a:off x="516467" y="778933"/>
            <a:ext cx="3556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a:t>
            </a:r>
          </a:p>
        </p:txBody>
      </p:sp>
      <p:sp>
        <p:nvSpPr>
          <p:cNvPr id="48134" name="Text Box 6"/>
          <p:cNvSpPr txBox="1">
            <a:spLocks noChangeArrowheads="1"/>
          </p:cNvSpPr>
          <p:nvPr/>
        </p:nvSpPr>
        <p:spPr bwMode="auto">
          <a:xfrm>
            <a:off x="719667" y="778933"/>
            <a:ext cx="698500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00"/>
                </a:solidFill>
                <a:latin typeface="榛戜綋" pitchFamily="34" charset="0"/>
              </a:rPr>
              <a:t>存储二进制信息时的度量单位要比字节或字大得多</a:t>
            </a:r>
          </a:p>
          <a:p>
            <a:pPr eaLnBrk="1" hangingPunct="1"/>
            <a:endParaRPr lang="en-US" altLang="en-US" b="1">
              <a:solidFill>
                <a:srgbClr val="000000"/>
              </a:solidFill>
              <a:latin typeface="榛戜綋" pitchFamily="34" charset="0"/>
            </a:endParaRPr>
          </a:p>
        </p:txBody>
      </p:sp>
      <p:sp>
        <p:nvSpPr>
          <p:cNvPr id="48135" name="Text Box 7"/>
          <p:cNvSpPr txBox="1">
            <a:spLocks noChangeArrowheads="1"/>
          </p:cNvSpPr>
          <p:nvPr/>
        </p:nvSpPr>
        <p:spPr bwMode="auto">
          <a:xfrm>
            <a:off x="516467" y="1278467"/>
            <a:ext cx="3556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a:t>
            </a:r>
          </a:p>
        </p:txBody>
      </p:sp>
      <p:sp>
        <p:nvSpPr>
          <p:cNvPr id="48136" name="Text Box 8"/>
          <p:cNvSpPr txBox="1">
            <a:spLocks noChangeArrowheads="1"/>
          </p:cNvSpPr>
          <p:nvPr/>
        </p:nvSpPr>
        <p:spPr bwMode="auto">
          <a:xfrm>
            <a:off x="719667" y="1278467"/>
            <a:ext cx="3615267"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00"/>
                </a:solidFill>
                <a:latin typeface="榛戜綋" pitchFamily="34" charset="0"/>
              </a:rPr>
              <a:t>容量经常使用的单位有：</a:t>
            </a:r>
          </a:p>
          <a:p>
            <a:pPr eaLnBrk="1" hangingPunct="1"/>
            <a:endParaRPr lang="en-US" altLang="en-US" b="1">
              <a:solidFill>
                <a:srgbClr val="000000"/>
              </a:solidFill>
              <a:latin typeface="榛戜綋" pitchFamily="34" charset="0"/>
            </a:endParaRPr>
          </a:p>
        </p:txBody>
      </p:sp>
      <p:sp>
        <p:nvSpPr>
          <p:cNvPr id="48137" name="Text Box 9"/>
          <p:cNvSpPr txBox="1">
            <a:spLocks noChangeArrowheads="1"/>
          </p:cNvSpPr>
          <p:nvPr/>
        </p:nvSpPr>
        <p:spPr bwMode="auto">
          <a:xfrm>
            <a:off x="1007533" y="1752600"/>
            <a:ext cx="389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0000CB"/>
                </a:solidFill>
              </a:rPr>
              <a:t>–</a:t>
            </a:r>
          </a:p>
        </p:txBody>
      </p:sp>
      <p:sp>
        <p:nvSpPr>
          <p:cNvPr id="48138" name="Text Box 10"/>
          <p:cNvSpPr txBox="1">
            <a:spLocks noChangeArrowheads="1"/>
          </p:cNvSpPr>
          <p:nvPr/>
        </p:nvSpPr>
        <p:spPr bwMode="auto">
          <a:xfrm>
            <a:off x="1481667" y="1752600"/>
            <a:ext cx="1532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榛戜綋" pitchFamily="34" charset="0"/>
              </a:rPr>
              <a:t>“千字节”</a:t>
            </a:r>
          </a:p>
        </p:txBody>
      </p:sp>
      <p:sp>
        <p:nvSpPr>
          <p:cNvPr id="48139" name="Text Box 11"/>
          <p:cNvSpPr txBox="1">
            <a:spLocks noChangeArrowheads="1"/>
          </p:cNvSpPr>
          <p:nvPr/>
        </p:nvSpPr>
        <p:spPr bwMode="auto">
          <a:xfrm>
            <a:off x="2760133" y="1752600"/>
            <a:ext cx="3386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a:t>
            </a:r>
          </a:p>
        </p:txBody>
      </p:sp>
      <p:sp>
        <p:nvSpPr>
          <p:cNvPr id="48140" name="Text Box 12"/>
          <p:cNvSpPr txBox="1">
            <a:spLocks noChangeArrowheads="1"/>
          </p:cNvSpPr>
          <p:nvPr/>
        </p:nvSpPr>
        <p:spPr bwMode="auto">
          <a:xfrm>
            <a:off x="2844800" y="1752600"/>
            <a:ext cx="4318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CB0000"/>
                </a:solidFill>
                <a:latin typeface="Arial Bold" panose="020B0704020202020204" pitchFamily="34" charset="0"/>
              </a:rPr>
              <a:t>K</a:t>
            </a:r>
          </a:p>
        </p:txBody>
      </p:sp>
      <p:sp>
        <p:nvSpPr>
          <p:cNvPr id="48141" name="Text Box 13"/>
          <p:cNvSpPr txBox="1">
            <a:spLocks noChangeArrowheads="1"/>
          </p:cNvSpPr>
          <p:nvPr/>
        </p:nvSpPr>
        <p:spPr bwMode="auto">
          <a:xfrm>
            <a:off x="3031067" y="1752600"/>
            <a:ext cx="516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B)</a:t>
            </a:r>
          </a:p>
        </p:txBody>
      </p:sp>
      <p:sp>
        <p:nvSpPr>
          <p:cNvPr id="48142" name="Text Box 14"/>
          <p:cNvSpPr txBox="1">
            <a:spLocks noChangeArrowheads="1"/>
          </p:cNvSpPr>
          <p:nvPr/>
        </p:nvSpPr>
        <p:spPr bwMode="auto">
          <a:xfrm>
            <a:off x="3302000" y="1752600"/>
            <a:ext cx="508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榛戜綋" pitchFamily="34" charset="0"/>
              </a:rPr>
              <a:t>，</a:t>
            </a:r>
          </a:p>
        </p:txBody>
      </p:sp>
      <p:sp>
        <p:nvSpPr>
          <p:cNvPr id="48143" name="Text Box 15"/>
          <p:cNvSpPr txBox="1">
            <a:spLocks noChangeArrowheads="1"/>
          </p:cNvSpPr>
          <p:nvPr/>
        </p:nvSpPr>
        <p:spPr bwMode="auto">
          <a:xfrm>
            <a:off x="3556000" y="1752600"/>
            <a:ext cx="10498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1KB=2</a:t>
            </a:r>
          </a:p>
        </p:txBody>
      </p:sp>
      <p:sp>
        <p:nvSpPr>
          <p:cNvPr id="48144" name="Text Box 16"/>
          <p:cNvSpPr txBox="1">
            <a:spLocks noChangeArrowheads="1"/>
          </p:cNvSpPr>
          <p:nvPr/>
        </p:nvSpPr>
        <p:spPr bwMode="auto">
          <a:xfrm>
            <a:off x="4351867" y="1744133"/>
            <a:ext cx="44026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65" b="1">
                <a:solidFill>
                  <a:srgbClr val="0000CB"/>
                </a:solidFill>
                <a:latin typeface="Arial Bold" panose="020B0704020202020204" pitchFamily="34" charset="0"/>
              </a:rPr>
              <a:t>10</a:t>
            </a:r>
          </a:p>
        </p:txBody>
      </p:sp>
      <p:sp>
        <p:nvSpPr>
          <p:cNvPr id="48145" name="Text Box 17"/>
          <p:cNvSpPr txBox="1">
            <a:spLocks noChangeArrowheads="1"/>
          </p:cNvSpPr>
          <p:nvPr/>
        </p:nvSpPr>
        <p:spPr bwMode="auto">
          <a:xfrm>
            <a:off x="4538133" y="1752600"/>
            <a:ext cx="762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榛戜綋" pitchFamily="34" charset="0"/>
              </a:rPr>
              <a:t>字节</a:t>
            </a:r>
          </a:p>
        </p:txBody>
      </p:sp>
      <p:sp>
        <p:nvSpPr>
          <p:cNvPr id="48146" name="Text Box 18"/>
          <p:cNvSpPr txBox="1">
            <a:spLocks noChangeArrowheads="1"/>
          </p:cNvSpPr>
          <p:nvPr/>
        </p:nvSpPr>
        <p:spPr bwMode="auto">
          <a:xfrm>
            <a:off x="5054600" y="1752600"/>
            <a:ext cx="1143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=1024B</a:t>
            </a:r>
          </a:p>
        </p:txBody>
      </p:sp>
      <p:sp>
        <p:nvSpPr>
          <p:cNvPr id="48147" name="Text Box 19"/>
          <p:cNvSpPr txBox="1">
            <a:spLocks noChangeArrowheads="1"/>
          </p:cNvSpPr>
          <p:nvPr/>
        </p:nvSpPr>
        <p:spPr bwMode="auto">
          <a:xfrm>
            <a:off x="1007533" y="2159000"/>
            <a:ext cx="389467"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0000CB"/>
                </a:solidFill>
              </a:rPr>
              <a:t>–</a:t>
            </a:r>
          </a:p>
          <a:p>
            <a:pPr eaLnBrk="1" hangingPunct="1"/>
            <a:endParaRPr lang="en-US" altLang="en-US" sz="2000">
              <a:solidFill>
                <a:srgbClr val="0000CB"/>
              </a:solidFill>
            </a:endParaRPr>
          </a:p>
        </p:txBody>
      </p:sp>
      <p:sp>
        <p:nvSpPr>
          <p:cNvPr id="48148" name="Text Box 20"/>
          <p:cNvSpPr txBox="1">
            <a:spLocks noChangeArrowheads="1"/>
          </p:cNvSpPr>
          <p:nvPr/>
        </p:nvSpPr>
        <p:spPr bwMode="auto">
          <a:xfrm>
            <a:off x="1481667" y="2159000"/>
            <a:ext cx="381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a:t>
            </a:r>
          </a:p>
        </p:txBody>
      </p:sp>
      <p:sp>
        <p:nvSpPr>
          <p:cNvPr id="48149" name="Text Box 21"/>
          <p:cNvSpPr txBox="1">
            <a:spLocks noChangeArrowheads="1"/>
          </p:cNvSpPr>
          <p:nvPr/>
        </p:nvSpPr>
        <p:spPr bwMode="auto">
          <a:xfrm>
            <a:off x="1608667" y="2159000"/>
            <a:ext cx="1278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榛戜綋" pitchFamily="34" charset="0"/>
              </a:rPr>
              <a:t>兆字节”</a:t>
            </a:r>
          </a:p>
        </p:txBody>
      </p:sp>
      <p:sp>
        <p:nvSpPr>
          <p:cNvPr id="48150" name="Text Box 22"/>
          <p:cNvSpPr txBox="1">
            <a:spLocks noChangeArrowheads="1"/>
          </p:cNvSpPr>
          <p:nvPr/>
        </p:nvSpPr>
        <p:spPr bwMode="auto">
          <a:xfrm>
            <a:off x="2633133" y="2159000"/>
            <a:ext cx="8128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(MB)</a:t>
            </a:r>
          </a:p>
        </p:txBody>
      </p:sp>
      <p:sp>
        <p:nvSpPr>
          <p:cNvPr id="48151" name="Text Box 23"/>
          <p:cNvSpPr txBox="1">
            <a:spLocks noChangeArrowheads="1"/>
          </p:cNvSpPr>
          <p:nvPr/>
        </p:nvSpPr>
        <p:spPr bwMode="auto">
          <a:xfrm>
            <a:off x="3200400" y="2159000"/>
            <a:ext cx="508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榛戜綋" pitchFamily="34" charset="0"/>
              </a:rPr>
              <a:t>，</a:t>
            </a:r>
          </a:p>
        </p:txBody>
      </p:sp>
      <p:sp>
        <p:nvSpPr>
          <p:cNvPr id="48152" name="Text Box 24"/>
          <p:cNvSpPr txBox="1">
            <a:spLocks noChangeArrowheads="1"/>
          </p:cNvSpPr>
          <p:nvPr/>
        </p:nvSpPr>
        <p:spPr bwMode="auto">
          <a:xfrm>
            <a:off x="3454400" y="2159000"/>
            <a:ext cx="10752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1MB=2</a:t>
            </a:r>
          </a:p>
        </p:txBody>
      </p:sp>
      <p:sp>
        <p:nvSpPr>
          <p:cNvPr id="48153" name="Text Box 25"/>
          <p:cNvSpPr txBox="1">
            <a:spLocks noChangeArrowheads="1"/>
          </p:cNvSpPr>
          <p:nvPr/>
        </p:nvSpPr>
        <p:spPr bwMode="auto">
          <a:xfrm>
            <a:off x="4275667" y="2159000"/>
            <a:ext cx="44026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65" b="1">
                <a:solidFill>
                  <a:srgbClr val="0000CB"/>
                </a:solidFill>
                <a:latin typeface="Arial Bold" panose="020B0704020202020204" pitchFamily="34" charset="0"/>
              </a:rPr>
              <a:t>20</a:t>
            </a:r>
          </a:p>
        </p:txBody>
      </p:sp>
      <p:sp>
        <p:nvSpPr>
          <p:cNvPr id="48154" name="Text Box 26"/>
          <p:cNvSpPr txBox="1">
            <a:spLocks noChangeArrowheads="1"/>
          </p:cNvSpPr>
          <p:nvPr/>
        </p:nvSpPr>
        <p:spPr bwMode="auto">
          <a:xfrm>
            <a:off x="4461933" y="2159000"/>
            <a:ext cx="762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榛戜綋" pitchFamily="34" charset="0"/>
              </a:rPr>
              <a:t>字节</a:t>
            </a:r>
          </a:p>
        </p:txBody>
      </p:sp>
      <p:sp>
        <p:nvSpPr>
          <p:cNvPr id="48155" name="Text Box 27"/>
          <p:cNvSpPr txBox="1">
            <a:spLocks noChangeArrowheads="1"/>
          </p:cNvSpPr>
          <p:nvPr/>
        </p:nvSpPr>
        <p:spPr bwMode="auto">
          <a:xfrm>
            <a:off x="4978400" y="2159000"/>
            <a:ext cx="1329267"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=1024KB</a:t>
            </a:r>
          </a:p>
          <a:p>
            <a:pPr eaLnBrk="1" hangingPunct="1"/>
            <a:endParaRPr lang="en-US" altLang="en-US" sz="2000" b="1">
              <a:solidFill>
                <a:srgbClr val="0000CB"/>
              </a:solidFill>
              <a:latin typeface="Arial Bold" panose="020B0704020202020204" pitchFamily="34" charset="0"/>
            </a:endParaRPr>
          </a:p>
        </p:txBody>
      </p:sp>
      <p:sp>
        <p:nvSpPr>
          <p:cNvPr id="48156" name="Text Box 28"/>
          <p:cNvSpPr txBox="1">
            <a:spLocks noChangeArrowheads="1"/>
          </p:cNvSpPr>
          <p:nvPr/>
        </p:nvSpPr>
        <p:spPr bwMode="auto">
          <a:xfrm>
            <a:off x="1007533" y="2573867"/>
            <a:ext cx="389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0000CB"/>
                </a:solidFill>
              </a:rPr>
              <a:t>–</a:t>
            </a:r>
          </a:p>
        </p:txBody>
      </p:sp>
      <p:sp>
        <p:nvSpPr>
          <p:cNvPr id="48157" name="Text Box 29"/>
          <p:cNvSpPr txBox="1">
            <a:spLocks noChangeArrowheads="1"/>
          </p:cNvSpPr>
          <p:nvPr/>
        </p:nvSpPr>
        <p:spPr bwMode="auto">
          <a:xfrm>
            <a:off x="1481667" y="2573867"/>
            <a:ext cx="381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a:t>
            </a:r>
          </a:p>
        </p:txBody>
      </p:sp>
      <p:sp>
        <p:nvSpPr>
          <p:cNvPr id="48158" name="Text Box 30"/>
          <p:cNvSpPr txBox="1">
            <a:spLocks noChangeArrowheads="1"/>
          </p:cNvSpPr>
          <p:nvPr/>
        </p:nvSpPr>
        <p:spPr bwMode="auto">
          <a:xfrm>
            <a:off x="1608667" y="2573867"/>
            <a:ext cx="1532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榛戜綋" pitchFamily="34" charset="0"/>
              </a:rPr>
              <a:t>千兆字节”</a:t>
            </a:r>
          </a:p>
        </p:txBody>
      </p:sp>
      <p:sp>
        <p:nvSpPr>
          <p:cNvPr id="48159" name="Text Box 31"/>
          <p:cNvSpPr txBox="1">
            <a:spLocks noChangeArrowheads="1"/>
          </p:cNvSpPr>
          <p:nvPr/>
        </p:nvSpPr>
        <p:spPr bwMode="auto">
          <a:xfrm>
            <a:off x="2887133" y="2573867"/>
            <a:ext cx="7958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(GB)</a:t>
            </a:r>
          </a:p>
        </p:txBody>
      </p:sp>
      <p:sp>
        <p:nvSpPr>
          <p:cNvPr id="48160" name="Text Box 32"/>
          <p:cNvSpPr txBox="1">
            <a:spLocks noChangeArrowheads="1"/>
          </p:cNvSpPr>
          <p:nvPr/>
        </p:nvSpPr>
        <p:spPr bwMode="auto">
          <a:xfrm>
            <a:off x="3437467" y="2573867"/>
            <a:ext cx="508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榛戜綋" pitchFamily="34" charset="0"/>
              </a:rPr>
              <a:t>，</a:t>
            </a:r>
          </a:p>
        </p:txBody>
      </p:sp>
      <p:sp>
        <p:nvSpPr>
          <p:cNvPr id="48161" name="Text Box 33"/>
          <p:cNvSpPr txBox="1">
            <a:spLocks noChangeArrowheads="1"/>
          </p:cNvSpPr>
          <p:nvPr/>
        </p:nvSpPr>
        <p:spPr bwMode="auto">
          <a:xfrm>
            <a:off x="3691467" y="2573867"/>
            <a:ext cx="10668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1GB=2</a:t>
            </a:r>
          </a:p>
        </p:txBody>
      </p:sp>
      <p:sp>
        <p:nvSpPr>
          <p:cNvPr id="48162" name="Text Box 34"/>
          <p:cNvSpPr txBox="1">
            <a:spLocks noChangeArrowheads="1"/>
          </p:cNvSpPr>
          <p:nvPr/>
        </p:nvSpPr>
        <p:spPr bwMode="auto">
          <a:xfrm>
            <a:off x="4504267" y="2573867"/>
            <a:ext cx="44026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65" b="1">
                <a:solidFill>
                  <a:srgbClr val="0000CB"/>
                </a:solidFill>
                <a:latin typeface="Arial Bold" panose="020B0704020202020204" pitchFamily="34" charset="0"/>
              </a:rPr>
              <a:t>30</a:t>
            </a:r>
          </a:p>
        </p:txBody>
      </p:sp>
      <p:sp>
        <p:nvSpPr>
          <p:cNvPr id="48163" name="Text Box 35"/>
          <p:cNvSpPr txBox="1">
            <a:spLocks noChangeArrowheads="1"/>
          </p:cNvSpPr>
          <p:nvPr/>
        </p:nvSpPr>
        <p:spPr bwMode="auto">
          <a:xfrm>
            <a:off x="4690533" y="2573867"/>
            <a:ext cx="762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榛戜綋" pitchFamily="34" charset="0"/>
              </a:rPr>
              <a:t>字节</a:t>
            </a:r>
          </a:p>
        </p:txBody>
      </p:sp>
      <p:sp>
        <p:nvSpPr>
          <p:cNvPr id="48164" name="Text Box 36"/>
          <p:cNvSpPr txBox="1">
            <a:spLocks noChangeArrowheads="1"/>
          </p:cNvSpPr>
          <p:nvPr/>
        </p:nvSpPr>
        <p:spPr bwMode="auto">
          <a:xfrm>
            <a:off x="5207000" y="2573867"/>
            <a:ext cx="13546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=1024MB</a:t>
            </a:r>
          </a:p>
        </p:txBody>
      </p:sp>
      <p:sp>
        <p:nvSpPr>
          <p:cNvPr id="48165" name="Text Box 37"/>
          <p:cNvSpPr txBox="1">
            <a:spLocks noChangeArrowheads="1"/>
          </p:cNvSpPr>
          <p:nvPr/>
        </p:nvSpPr>
        <p:spPr bwMode="auto">
          <a:xfrm>
            <a:off x="1007533" y="2988733"/>
            <a:ext cx="389467"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0000CB"/>
                </a:solidFill>
              </a:rPr>
              <a:t>–</a:t>
            </a:r>
          </a:p>
          <a:p>
            <a:pPr eaLnBrk="1" hangingPunct="1"/>
            <a:endParaRPr lang="en-US" altLang="en-US" sz="2000">
              <a:solidFill>
                <a:srgbClr val="0000CB"/>
              </a:solidFill>
            </a:endParaRPr>
          </a:p>
        </p:txBody>
      </p:sp>
      <p:sp>
        <p:nvSpPr>
          <p:cNvPr id="48166" name="Text Box 38"/>
          <p:cNvSpPr txBox="1">
            <a:spLocks noChangeArrowheads="1"/>
          </p:cNvSpPr>
          <p:nvPr/>
        </p:nvSpPr>
        <p:spPr bwMode="auto">
          <a:xfrm>
            <a:off x="1481667" y="2988733"/>
            <a:ext cx="381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a:t>
            </a:r>
          </a:p>
        </p:txBody>
      </p:sp>
      <p:sp>
        <p:nvSpPr>
          <p:cNvPr id="48167" name="Text Box 39"/>
          <p:cNvSpPr txBox="1">
            <a:spLocks noChangeArrowheads="1"/>
          </p:cNvSpPr>
          <p:nvPr/>
        </p:nvSpPr>
        <p:spPr bwMode="auto">
          <a:xfrm>
            <a:off x="1608667" y="2988733"/>
            <a:ext cx="1532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榛戜綋" pitchFamily="34" charset="0"/>
              </a:rPr>
              <a:t>兆兆字节”</a:t>
            </a:r>
          </a:p>
        </p:txBody>
      </p:sp>
      <p:sp>
        <p:nvSpPr>
          <p:cNvPr id="48168" name="Text Box 40"/>
          <p:cNvSpPr txBox="1">
            <a:spLocks noChangeArrowheads="1"/>
          </p:cNvSpPr>
          <p:nvPr/>
        </p:nvSpPr>
        <p:spPr bwMode="auto">
          <a:xfrm>
            <a:off x="2887133" y="2988733"/>
            <a:ext cx="753533"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(TB)</a:t>
            </a:r>
          </a:p>
        </p:txBody>
      </p:sp>
      <p:sp>
        <p:nvSpPr>
          <p:cNvPr id="48169" name="Text Box 41"/>
          <p:cNvSpPr txBox="1">
            <a:spLocks noChangeArrowheads="1"/>
          </p:cNvSpPr>
          <p:nvPr/>
        </p:nvSpPr>
        <p:spPr bwMode="auto">
          <a:xfrm>
            <a:off x="3395133" y="2988733"/>
            <a:ext cx="508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榛戜綋" pitchFamily="34" charset="0"/>
              </a:rPr>
              <a:t>，</a:t>
            </a:r>
          </a:p>
        </p:txBody>
      </p:sp>
      <p:sp>
        <p:nvSpPr>
          <p:cNvPr id="48170" name="Text Box 42"/>
          <p:cNvSpPr txBox="1">
            <a:spLocks noChangeArrowheads="1"/>
          </p:cNvSpPr>
          <p:nvPr/>
        </p:nvSpPr>
        <p:spPr bwMode="auto">
          <a:xfrm>
            <a:off x="3657600" y="2988733"/>
            <a:ext cx="1024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1TB=2</a:t>
            </a:r>
          </a:p>
        </p:txBody>
      </p:sp>
      <p:sp>
        <p:nvSpPr>
          <p:cNvPr id="48171" name="Text Box 43"/>
          <p:cNvSpPr txBox="1">
            <a:spLocks noChangeArrowheads="1"/>
          </p:cNvSpPr>
          <p:nvPr/>
        </p:nvSpPr>
        <p:spPr bwMode="auto">
          <a:xfrm>
            <a:off x="4419600" y="2980267"/>
            <a:ext cx="44026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65" b="1">
                <a:solidFill>
                  <a:srgbClr val="0000CB"/>
                </a:solidFill>
                <a:latin typeface="Arial Bold" panose="020B0704020202020204" pitchFamily="34" charset="0"/>
              </a:rPr>
              <a:t>40</a:t>
            </a:r>
          </a:p>
        </p:txBody>
      </p:sp>
      <p:sp>
        <p:nvSpPr>
          <p:cNvPr id="48172" name="Text Box 44"/>
          <p:cNvSpPr txBox="1">
            <a:spLocks noChangeArrowheads="1"/>
          </p:cNvSpPr>
          <p:nvPr/>
        </p:nvSpPr>
        <p:spPr bwMode="auto">
          <a:xfrm>
            <a:off x="4614333" y="2988733"/>
            <a:ext cx="762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榛戜綋" pitchFamily="34" charset="0"/>
              </a:rPr>
              <a:t>字节</a:t>
            </a:r>
          </a:p>
        </p:txBody>
      </p:sp>
      <p:sp>
        <p:nvSpPr>
          <p:cNvPr id="48173" name="Text Box 45"/>
          <p:cNvSpPr txBox="1">
            <a:spLocks noChangeArrowheads="1"/>
          </p:cNvSpPr>
          <p:nvPr/>
        </p:nvSpPr>
        <p:spPr bwMode="auto">
          <a:xfrm>
            <a:off x="5122333" y="2988733"/>
            <a:ext cx="134620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=1024GB</a:t>
            </a:r>
          </a:p>
          <a:p>
            <a:pPr eaLnBrk="1" hangingPunct="1"/>
            <a:endParaRPr lang="en-US" altLang="en-US" sz="2000" b="1">
              <a:solidFill>
                <a:srgbClr val="0000CB"/>
              </a:solidFill>
              <a:latin typeface="Arial Bold" panose="020B0704020202020204" pitchFamily="34" charset="0"/>
            </a:endParaRPr>
          </a:p>
        </p:txBody>
      </p:sp>
      <p:sp>
        <p:nvSpPr>
          <p:cNvPr id="48174" name="Text Box 46"/>
          <p:cNvSpPr txBox="1">
            <a:spLocks noChangeArrowheads="1"/>
          </p:cNvSpPr>
          <p:nvPr/>
        </p:nvSpPr>
        <p:spPr bwMode="auto">
          <a:xfrm>
            <a:off x="516467" y="3420533"/>
            <a:ext cx="3556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a:t>
            </a:r>
          </a:p>
        </p:txBody>
      </p:sp>
      <p:sp>
        <p:nvSpPr>
          <p:cNvPr id="48175" name="Text Box 47"/>
          <p:cNvSpPr txBox="1">
            <a:spLocks noChangeArrowheads="1"/>
          </p:cNvSpPr>
          <p:nvPr/>
        </p:nvSpPr>
        <p:spPr bwMode="auto">
          <a:xfrm>
            <a:off x="889000" y="3420533"/>
            <a:ext cx="4233333"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00"/>
                </a:solidFill>
                <a:latin typeface="榛戜綋" pitchFamily="34" charset="0"/>
              </a:rPr>
              <a:t>通信中的带宽使用的单位有：</a:t>
            </a:r>
          </a:p>
          <a:p>
            <a:pPr eaLnBrk="1" hangingPunct="1"/>
            <a:endParaRPr lang="en-US" altLang="en-US" b="1">
              <a:solidFill>
                <a:srgbClr val="000000"/>
              </a:solidFill>
              <a:latin typeface="榛戜綋" pitchFamily="34" charset="0"/>
            </a:endParaRPr>
          </a:p>
        </p:txBody>
      </p:sp>
      <p:sp>
        <p:nvSpPr>
          <p:cNvPr id="48176" name="Text Box 48"/>
          <p:cNvSpPr txBox="1">
            <a:spLocks noChangeArrowheads="1"/>
          </p:cNvSpPr>
          <p:nvPr/>
        </p:nvSpPr>
        <p:spPr bwMode="auto">
          <a:xfrm>
            <a:off x="1007533" y="3886200"/>
            <a:ext cx="389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0000CB"/>
                </a:solidFill>
              </a:rPr>
              <a:t>–</a:t>
            </a:r>
          </a:p>
        </p:txBody>
      </p:sp>
      <p:sp>
        <p:nvSpPr>
          <p:cNvPr id="48177" name="Text Box 49"/>
          <p:cNvSpPr txBox="1">
            <a:spLocks noChangeArrowheads="1"/>
          </p:cNvSpPr>
          <p:nvPr/>
        </p:nvSpPr>
        <p:spPr bwMode="auto">
          <a:xfrm>
            <a:off x="1481667" y="3886200"/>
            <a:ext cx="1278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榛戜綋" pitchFamily="34" charset="0"/>
              </a:rPr>
              <a:t>“千比特</a:t>
            </a:r>
          </a:p>
        </p:txBody>
      </p:sp>
      <p:sp>
        <p:nvSpPr>
          <p:cNvPr id="48178" name="Text Box 50"/>
          <p:cNvSpPr txBox="1">
            <a:spLocks noChangeArrowheads="1"/>
          </p:cNvSpPr>
          <p:nvPr/>
        </p:nvSpPr>
        <p:spPr bwMode="auto">
          <a:xfrm>
            <a:off x="2506133" y="3886200"/>
            <a:ext cx="321733"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a:t>
            </a:r>
          </a:p>
        </p:txBody>
      </p:sp>
      <p:sp>
        <p:nvSpPr>
          <p:cNvPr id="48179" name="Text Box 51"/>
          <p:cNvSpPr txBox="1">
            <a:spLocks noChangeArrowheads="1"/>
          </p:cNvSpPr>
          <p:nvPr/>
        </p:nvSpPr>
        <p:spPr bwMode="auto">
          <a:xfrm>
            <a:off x="2573867" y="3886200"/>
            <a:ext cx="762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榛戜綋" pitchFamily="34" charset="0"/>
              </a:rPr>
              <a:t>秒”</a:t>
            </a:r>
          </a:p>
        </p:txBody>
      </p:sp>
      <p:sp>
        <p:nvSpPr>
          <p:cNvPr id="48180" name="Text Box 52"/>
          <p:cNvSpPr txBox="1">
            <a:spLocks noChangeArrowheads="1"/>
          </p:cNvSpPr>
          <p:nvPr/>
        </p:nvSpPr>
        <p:spPr bwMode="auto">
          <a:xfrm>
            <a:off x="3090333" y="3886200"/>
            <a:ext cx="3386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a:t>
            </a:r>
          </a:p>
        </p:txBody>
      </p:sp>
      <p:sp>
        <p:nvSpPr>
          <p:cNvPr id="48181" name="Text Box 53"/>
          <p:cNvSpPr txBox="1">
            <a:spLocks noChangeArrowheads="1"/>
          </p:cNvSpPr>
          <p:nvPr/>
        </p:nvSpPr>
        <p:spPr bwMode="auto">
          <a:xfrm>
            <a:off x="3175000" y="3886200"/>
            <a:ext cx="389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CB0000"/>
                </a:solidFill>
                <a:latin typeface="Arial Bold" panose="020B0704020202020204" pitchFamily="34" charset="0"/>
              </a:rPr>
              <a:t>k</a:t>
            </a:r>
          </a:p>
        </p:txBody>
      </p:sp>
      <p:sp>
        <p:nvSpPr>
          <p:cNvPr id="48182" name="Text Box 54"/>
          <p:cNvSpPr txBox="1">
            <a:spLocks noChangeArrowheads="1"/>
          </p:cNvSpPr>
          <p:nvPr/>
        </p:nvSpPr>
        <p:spPr bwMode="auto">
          <a:xfrm>
            <a:off x="3310467" y="3886200"/>
            <a:ext cx="702733"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b/s)</a:t>
            </a:r>
          </a:p>
        </p:txBody>
      </p:sp>
      <p:sp>
        <p:nvSpPr>
          <p:cNvPr id="48183" name="Text Box 55"/>
          <p:cNvSpPr txBox="1">
            <a:spLocks noChangeArrowheads="1"/>
          </p:cNvSpPr>
          <p:nvPr/>
        </p:nvSpPr>
        <p:spPr bwMode="auto">
          <a:xfrm>
            <a:off x="3767667" y="3886200"/>
            <a:ext cx="508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榛戜綋" pitchFamily="34" charset="0"/>
              </a:rPr>
              <a:t>，</a:t>
            </a:r>
          </a:p>
        </p:txBody>
      </p:sp>
      <p:sp>
        <p:nvSpPr>
          <p:cNvPr id="48184" name="Text Box 56"/>
          <p:cNvSpPr txBox="1">
            <a:spLocks noChangeArrowheads="1"/>
          </p:cNvSpPr>
          <p:nvPr/>
        </p:nvSpPr>
        <p:spPr bwMode="auto">
          <a:xfrm>
            <a:off x="4021667" y="3886200"/>
            <a:ext cx="1413933"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1kbps=10</a:t>
            </a:r>
          </a:p>
        </p:txBody>
      </p:sp>
      <p:sp>
        <p:nvSpPr>
          <p:cNvPr id="48185" name="Text Box 57"/>
          <p:cNvSpPr txBox="1">
            <a:spLocks noChangeArrowheads="1"/>
          </p:cNvSpPr>
          <p:nvPr/>
        </p:nvSpPr>
        <p:spPr bwMode="auto">
          <a:xfrm>
            <a:off x="5181600" y="3886200"/>
            <a:ext cx="38946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65" b="1">
                <a:solidFill>
                  <a:srgbClr val="0000CB"/>
                </a:solidFill>
                <a:latin typeface="Arial Bold" panose="020B0704020202020204" pitchFamily="34" charset="0"/>
              </a:rPr>
              <a:t>3 </a:t>
            </a:r>
          </a:p>
        </p:txBody>
      </p:sp>
      <p:sp>
        <p:nvSpPr>
          <p:cNvPr id="48186" name="Text Box 58"/>
          <p:cNvSpPr txBox="1">
            <a:spLocks noChangeArrowheads="1"/>
          </p:cNvSpPr>
          <p:nvPr/>
        </p:nvSpPr>
        <p:spPr bwMode="auto">
          <a:xfrm>
            <a:off x="5325533" y="3886200"/>
            <a:ext cx="18542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b/s=1000 bps</a:t>
            </a:r>
          </a:p>
        </p:txBody>
      </p:sp>
      <p:sp>
        <p:nvSpPr>
          <p:cNvPr id="48187" name="Text Box 59"/>
          <p:cNvSpPr txBox="1">
            <a:spLocks noChangeArrowheads="1"/>
          </p:cNvSpPr>
          <p:nvPr/>
        </p:nvSpPr>
        <p:spPr bwMode="auto">
          <a:xfrm>
            <a:off x="1007533" y="4301067"/>
            <a:ext cx="389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0000CB"/>
                </a:solidFill>
              </a:rPr>
              <a:t>–</a:t>
            </a:r>
          </a:p>
        </p:txBody>
      </p:sp>
      <p:sp>
        <p:nvSpPr>
          <p:cNvPr id="48188" name="Text Box 60"/>
          <p:cNvSpPr txBox="1">
            <a:spLocks noChangeArrowheads="1"/>
          </p:cNvSpPr>
          <p:nvPr/>
        </p:nvSpPr>
        <p:spPr bwMode="auto">
          <a:xfrm>
            <a:off x="1481667" y="4301067"/>
            <a:ext cx="381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a:t>
            </a:r>
          </a:p>
        </p:txBody>
      </p:sp>
      <p:sp>
        <p:nvSpPr>
          <p:cNvPr id="48189" name="Text Box 61"/>
          <p:cNvSpPr txBox="1">
            <a:spLocks noChangeArrowheads="1"/>
          </p:cNvSpPr>
          <p:nvPr/>
        </p:nvSpPr>
        <p:spPr bwMode="auto">
          <a:xfrm>
            <a:off x="1608667" y="4301067"/>
            <a:ext cx="1016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榛戜綋" pitchFamily="34" charset="0"/>
              </a:rPr>
              <a:t>兆比特</a:t>
            </a:r>
          </a:p>
        </p:txBody>
      </p:sp>
      <p:sp>
        <p:nvSpPr>
          <p:cNvPr id="48190" name="Text Box 62"/>
          <p:cNvSpPr txBox="1">
            <a:spLocks noChangeArrowheads="1"/>
          </p:cNvSpPr>
          <p:nvPr/>
        </p:nvSpPr>
        <p:spPr bwMode="auto">
          <a:xfrm>
            <a:off x="2379133" y="4301067"/>
            <a:ext cx="321733"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a:t>
            </a:r>
          </a:p>
        </p:txBody>
      </p:sp>
      <p:sp>
        <p:nvSpPr>
          <p:cNvPr id="48191" name="Text Box 63"/>
          <p:cNvSpPr txBox="1">
            <a:spLocks noChangeArrowheads="1"/>
          </p:cNvSpPr>
          <p:nvPr/>
        </p:nvSpPr>
        <p:spPr bwMode="auto">
          <a:xfrm>
            <a:off x="2446867" y="4301067"/>
            <a:ext cx="762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榛戜綋" pitchFamily="34" charset="0"/>
              </a:rPr>
              <a:t>秒”</a:t>
            </a:r>
          </a:p>
        </p:txBody>
      </p:sp>
      <p:sp>
        <p:nvSpPr>
          <p:cNvPr id="48192" name="Text Box 64"/>
          <p:cNvSpPr txBox="1">
            <a:spLocks noChangeArrowheads="1"/>
          </p:cNvSpPr>
          <p:nvPr/>
        </p:nvSpPr>
        <p:spPr bwMode="auto">
          <a:xfrm>
            <a:off x="2963333" y="4301067"/>
            <a:ext cx="9990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(Mb/s)</a:t>
            </a:r>
          </a:p>
        </p:txBody>
      </p:sp>
      <p:sp>
        <p:nvSpPr>
          <p:cNvPr id="48193" name="Text Box 65"/>
          <p:cNvSpPr txBox="1">
            <a:spLocks noChangeArrowheads="1"/>
          </p:cNvSpPr>
          <p:nvPr/>
        </p:nvSpPr>
        <p:spPr bwMode="auto">
          <a:xfrm>
            <a:off x="3708400" y="4301067"/>
            <a:ext cx="508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榛戜綋" pitchFamily="34" charset="0"/>
              </a:rPr>
              <a:t>，</a:t>
            </a:r>
          </a:p>
        </p:txBody>
      </p:sp>
      <p:sp>
        <p:nvSpPr>
          <p:cNvPr id="48194" name="Text Box 66"/>
          <p:cNvSpPr txBox="1">
            <a:spLocks noChangeArrowheads="1"/>
          </p:cNvSpPr>
          <p:nvPr/>
        </p:nvSpPr>
        <p:spPr bwMode="auto">
          <a:xfrm>
            <a:off x="3962400" y="4301067"/>
            <a:ext cx="14816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1Mbps=10</a:t>
            </a:r>
          </a:p>
        </p:txBody>
      </p:sp>
      <p:sp>
        <p:nvSpPr>
          <p:cNvPr id="48195" name="Text Box 67"/>
          <p:cNvSpPr txBox="1">
            <a:spLocks noChangeArrowheads="1"/>
          </p:cNvSpPr>
          <p:nvPr/>
        </p:nvSpPr>
        <p:spPr bwMode="auto">
          <a:xfrm>
            <a:off x="5198533" y="4301067"/>
            <a:ext cx="38946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65" b="1">
                <a:solidFill>
                  <a:srgbClr val="0000CB"/>
                </a:solidFill>
                <a:latin typeface="Arial Bold" panose="020B0704020202020204" pitchFamily="34" charset="0"/>
              </a:rPr>
              <a:t>6 </a:t>
            </a:r>
          </a:p>
        </p:txBody>
      </p:sp>
      <p:sp>
        <p:nvSpPr>
          <p:cNvPr id="48196" name="Text Box 68"/>
          <p:cNvSpPr txBox="1">
            <a:spLocks noChangeArrowheads="1"/>
          </p:cNvSpPr>
          <p:nvPr/>
        </p:nvSpPr>
        <p:spPr bwMode="auto">
          <a:xfrm>
            <a:off x="5334000" y="4301067"/>
            <a:ext cx="6180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b/s</a:t>
            </a:r>
          </a:p>
        </p:txBody>
      </p:sp>
      <p:sp>
        <p:nvSpPr>
          <p:cNvPr id="48197" name="Text Box 69"/>
          <p:cNvSpPr txBox="1">
            <a:spLocks noChangeArrowheads="1"/>
          </p:cNvSpPr>
          <p:nvPr/>
        </p:nvSpPr>
        <p:spPr bwMode="auto">
          <a:xfrm>
            <a:off x="5748867" y="4301067"/>
            <a:ext cx="16256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=1000 kbps</a:t>
            </a:r>
          </a:p>
        </p:txBody>
      </p:sp>
      <p:sp>
        <p:nvSpPr>
          <p:cNvPr id="48198" name="Text Box 70"/>
          <p:cNvSpPr txBox="1">
            <a:spLocks noChangeArrowheads="1"/>
          </p:cNvSpPr>
          <p:nvPr/>
        </p:nvSpPr>
        <p:spPr bwMode="auto">
          <a:xfrm>
            <a:off x="1007533" y="4715933"/>
            <a:ext cx="389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0000CB"/>
                </a:solidFill>
              </a:rPr>
              <a:t>–</a:t>
            </a:r>
          </a:p>
        </p:txBody>
      </p:sp>
      <p:sp>
        <p:nvSpPr>
          <p:cNvPr id="48199" name="Text Box 71"/>
          <p:cNvSpPr txBox="1">
            <a:spLocks noChangeArrowheads="1"/>
          </p:cNvSpPr>
          <p:nvPr/>
        </p:nvSpPr>
        <p:spPr bwMode="auto">
          <a:xfrm>
            <a:off x="1481667" y="4715933"/>
            <a:ext cx="381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a:t>
            </a:r>
          </a:p>
        </p:txBody>
      </p:sp>
      <p:sp>
        <p:nvSpPr>
          <p:cNvPr id="48200" name="Text Box 72"/>
          <p:cNvSpPr txBox="1">
            <a:spLocks noChangeArrowheads="1"/>
          </p:cNvSpPr>
          <p:nvPr/>
        </p:nvSpPr>
        <p:spPr bwMode="auto">
          <a:xfrm>
            <a:off x="1608667" y="4715933"/>
            <a:ext cx="1278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榛戜綋" pitchFamily="34" charset="0"/>
              </a:rPr>
              <a:t>千兆比特</a:t>
            </a:r>
          </a:p>
        </p:txBody>
      </p:sp>
      <p:sp>
        <p:nvSpPr>
          <p:cNvPr id="48201" name="Text Box 73"/>
          <p:cNvSpPr txBox="1">
            <a:spLocks noChangeArrowheads="1"/>
          </p:cNvSpPr>
          <p:nvPr/>
        </p:nvSpPr>
        <p:spPr bwMode="auto">
          <a:xfrm>
            <a:off x="2633133" y="4715933"/>
            <a:ext cx="321733"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a:t>
            </a:r>
          </a:p>
        </p:txBody>
      </p:sp>
      <p:sp>
        <p:nvSpPr>
          <p:cNvPr id="48202" name="Text Box 74"/>
          <p:cNvSpPr txBox="1">
            <a:spLocks noChangeArrowheads="1"/>
          </p:cNvSpPr>
          <p:nvPr/>
        </p:nvSpPr>
        <p:spPr bwMode="auto">
          <a:xfrm>
            <a:off x="2700867" y="4715933"/>
            <a:ext cx="762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榛戜綋" pitchFamily="34" charset="0"/>
              </a:rPr>
              <a:t>秒”</a:t>
            </a:r>
          </a:p>
        </p:txBody>
      </p:sp>
      <p:sp>
        <p:nvSpPr>
          <p:cNvPr id="48203" name="Text Box 75"/>
          <p:cNvSpPr txBox="1">
            <a:spLocks noChangeArrowheads="1"/>
          </p:cNvSpPr>
          <p:nvPr/>
        </p:nvSpPr>
        <p:spPr bwMode="auto">
          <a:xfrm>
            <a:off x="3217333" y="4715933"/>
            <a:ext cx="982133"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(Gb/s)</a:t>
            </a:r>
          </a:p>
        </p:txBody>
      </p:sp>
      <p:sp>
        <p:nvSpPr>
          <p:cNvPr id="48204" name="Text Box 76"/>
          <p:cNvSpPr txBox="1">
            <a:spLocks noChangeArrowheads="1"/>
          </p:cNvSpPr>
          <p:nvPr/>
        </p:nvSpPr>
        <p:spPr bwMode="auto">
          <a:xfrm>
            <a:off x="3945467" y="4715933"/>
            <a:ext cx="508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榛戜綋" pitchFamily="34" charset="0"/>
              </a:rPr>
              <a:t>，</a:t>
            </a:r>
          </a:p>
        </p:txBody>
      </p:sp>
      <p:sp>
        <p:nvSpPr>
          <p:cNvPr id="48205" name="Text Box 77"/>
          <p:cNvSpPr txBox="1">
            <a:spLocks noChangeArrowheads="1"/>
          </p:cNvSpPr>
          <p:nvPr/>
        </p:nvSpPr>
        <p:spPr bwMode="auto">
          <a:xfrm>
            <a:off x="4199467" y="4715933"/>
            <a:ext cx="14732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1Gbps=10</a:t>
            </a:r>
          </a:p>
        </p:txBody>
      </p:sp>
      <p:sp>
        <p:nvSpPr>
          <p:cNvPr id="48206" name="Text Box 78"/>
          <p:cNvSpPr txBox="1">
            <a:spLocks noChangeArrowheads="1"/>
          </p:cNvSpPr>
          <p:nvPr/>
        </p:nvSpPr>
        <p:spPr bwMode="auto">
          <a:xfrm>
            <a:off x="5427133" y="4707467"/>
            <a:ext cx="38946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65" b="1">
                <a:solidFill>
                  <a:srgbClr val="0000CB"/>
                </a:solidFill>
                <a:latin typeface="Arial Bold" panose="020B0704020202020204" pitchFamily="34" charset="0"/>
              </a:rPr>
              <a:t>9 </a:t>
            </a:r>
          </a:p>
        </p:txBody>
      </p:sp>
      <p:sp>
        <p:nvSpPr>
          <p:cNvPr id="48207" name="Text Box 79"/>
          <p:cNvSpPr txBox="1">
            <a:spLocks noChangeArrowheads="1"/>
          </p:cNvSpPr>
          <p:nvPr/>
        </p:nvSpPr>
        <p:spPr bwMode="auto">
          <a:xfrm>
            <a:off x="5562600" y="4715933"/>
            <a:ext cx="6180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b/s</a:t>
            </a:r>
          </a:p>
        </p:txBody>
      </p:sp>
      <p:sp>
        <p:nvSpPr>
          <p:cNvPr id="48208" name="Text Box 80"/>
          <p:cNvSpPr txBox="1">
            <a:spLocks noChangeArrowheads="1"/>
          </p:cNvSpPr>
          <p:nvPr/>
        </p:nvSpPr>
        <p:spPr bwMode="auto">
          <a:xfrm>
            <a:off x="5994400" y="4715933"/>
            <a:ext cx="1693333"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=1000 Mbps</a:t>
            </a:r>
          </a:p>
        </p:txBody>
      </p:sp>
      <p:sp>
        <p:nvSpPr>
          <p:cNvPr id="48209" name="Text Box 81"/>
          <p:cNvSpPr txBox="1">
            <a:spLocks noChangeArrowheads="1"/>
          </p:cNvSpPr>
          <p:nvPr/>
        </p:nvSpPr>
        <p:spPr bwMode="auto">
          <a:xfrm>
            <a:off x="1007533" y="5122333"/>
            <a:ext cx="389467"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0000CB"/>
                </a:solidFill>
              </a:rPr>
              <a:t>–</a:t>
            </a:r>
          </a:p>
          <a:p>
            <a:pPr eaLnBrk="1" hangingPunct="1"/>
            <a:endParaRPr lang="en-US" altLang="en-US" sz="2000">
              <a:solidFill>
                <a:srgbClr val="0000CB"/>
              </a:solidFill>
            </a:endParaRPr>
          </a:p>
        </p:txBody>
      </p:sp>
      <p:sp>
        <p:nvSpPr>
          <p:cNvPr id="48210" name="Text Box 82"/>
          <p:cNvSpPr txBox="1">
            <a:spLocks noChangeArrowheads="1"/>
          </p:cNvSpPr>
          <p:nvPr/>
        </p:nvSpPr>
        <p:spPr bwMode="auto">
          <a:xfrm>
            <a:off x="1481667" y="5122333"/>
            <a:ext cx="381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a:t>
            </a:r>
          </a:p>
        </p:txBody>
      </p:sp>
      <p:sp>
        <p:nvSpPr>
          <p:cNvPr id="48211" name="Text Box 83"/>
          <p:cNvSpPr txBox="1">
            <a:spLocks noChangeArrowheads="1"/>
          </p:cNvSpPr>
          <p:nvPr/>
        </p:nvSpPr>
        <p:spPr bwMode="auto">
          <a:xfrm>
            <a:off x="1608667" y="5122333"/>
            <a:ext cx="1278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榛戜綋" pitchFamily="34" charset="0"/>
              </a:rPr>
              <a:t>兆兆比特</a:t>
            </a:r>
          </a:p>
        </p:txBody>
      </p:sp>
      <p:sp>
        <p:nvSpPr>
          <p:cNvPr id="48212" name="Text Box 84"/>
          <p:cNvSpPr txBox="1">
            <a:spLocks noChangeArrowheads="1"/>
          </p:cNvSpPr>
          <p:nvPr/>
        </p:nvSpPr>
        <p:spPr bwMode="auto">
          <a:xfrm>
            <a:off x="2633133" y="5122333"/>
            <a:ext cx="321733"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a:t>
            </a:r>
          </a:p>
        </p:txBody>
      </p:sp>
      <p:sp>
        <p:nvSpPr>
          <p:cNvPr id="48213" name="Text Box 85"/>
          <p:cNvSpPr txBox="1">
            <a:spLocks noChangeArrowheads="1"/>
          </p:cNvSpPr>
          <p:nvPr/>
        </p:nvSpPr>
        <p:spPr bwMode="auto">
          <a:xfrm>
            <a:off x="2700867" y="5122333"/>
            <a:ext cx="762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榛戜綋" pitchFamily="34" charset="0"/>
              </a:rPr>
              <a:t>秒”</a:t>
            </a:r>
          </a:p>
        </p:txBody>
      </p:sp>
      <p:sp>
        <p:nvSpPr>
          <p:cNvPr id="48214" name="Text Box 86"/>
          <p:cNvSpPr txBox="1">
            <a:spLocks noChangeArrowheads="1"/>
          </p:cNvSpPr>
          <p:nvPr/>
        </p:nvSpPr>
        <p:spPr bwMode="auto">
          <a:xfrm>
            <a:off x="3217333" y="5122333"/>
            <a:ext cx="9398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(Tb/s)</a:t>
            </a:r>
          </a:p>
        </p:txBody>
      </p:sp>
      <p:sp>
        <p:nvSpPr>
          <p:cNvPr id="48215" name="Text Box 87"/>
          <p:cNvSpPr txBox="1">
            <a:spLocks noChangeArrowheads="1"/>
          </p:cNvSpPr>
          <p:nvPr/>
        </p:nvSpPr>
        <p:spPr bwMode="auto">
          <a:xfrm>
            <a:off x="3903133" y="5122333"/>
            <a:ext cx="508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榛戜綋" pitchFamily="34" charset="0"/>
              </a:rPr>
              <a:t>，</a:t>
            </a:r>
          </a:p>
        </p:txBody>
      </p:sp>
      <p:sp>
        <p:nvSpPr>
          <p:cNvPr id="48216" name="Text Box 88"/>
          <p:cNvSpPr txBox="1">
            <a:spLocks noChangeArrowheads="1"/>
          </p:cNvSpPr>
          <p:nvPr/>
        </p:nvSpPr>
        <p:spPr bwMode="auto">
          <a:xfrm>
            <a:off x="4165600" y="5122333"/>
            <a:ext cx="14308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1Tbps=10</a:t>
            </a:r>
          </a:p>
        </p:txBody>
      </p:sp>
      <p:sp>
        <p:nvSpPr>
          <p:cNvPr id="48217" name="Text Box 89"/>
          <p:cNvSpPr txBox="1">
            <a:spLocks noChangeArrowheads="1"/>
          </p:cNvSpPr>
          <p:nvPr/>
        </p:nvSpPr>
        <p:spPr bwMode="auto">
          <a:xfrm>
            <a:off x="5342467" y="5122333"/>
            <a:ext cx="4826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65" b="1">
                <a:solidFill>
                  <a:srgbClr val="0000CB"/>
                </a:solidFill>
                <a:latin typeface="Arial Bold" panose="020B0704020202020204" pitchFamily="34" charset="0"/>
              </a:rPr>
              <a:t>12 </a:t>
            </a:r>
          </a:p>
        </p:txBody>
      </p:sp>
      <p:sp>
        <p:nvSpPr>
          <p:cNvPr id="48218" name="Text Box 90"/>
          <p:cNvSpPr txBox="1">
            <a:spLocks noChangeArrowheads="1"/>
          </p:cNvSpPr>
          <p:nvPr/>
        </p:nvSpPr>
        <p:spPr bwMode="auto">
          <a:xfrm>
            <a:off x="5579533" y="5122333"/>
            <a:ext cx="6180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b/s</a:t>
            </a:r>
          </a:p>
        </p:txBody>
      </p:sp>
      <p:sp>
        <p:nvSpPr>
          <p:cNvPr id="48219" name="Text Box 91"/>
          <p:cNvSpPr txBox="1">
            <a:spLocks noChangeArrowheads="1"/>
          </p:cNvSpPr>
          <p:nvPr/>
        </p:nvSpPr>
        <p:spPr bwMode="auto">
          <a:xfrm>
            <a:off x="6011333" y="5122333"/>
            <a:ext cx="1684867"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=1000 Gbps</a:t>
            </a:r>
          </a:p>
          <a:p>
            <a:pPr eaLnBrk="1" hangingPunct="1"/>
            <a:endParaRPr lang="en-US" altLang="en-US" sz="2000" b="1">
              <a:solidFill>
                <a:srgbClr val="0000CB"/>
              </a:solidFill>
              <a:latin typeface="Arial Bold" panose="020B0704020202020204" pitchFamily="34" charset="0"/>
            </a:endParaRPr>
          </a:p>
        </p:txBody>
      </p:sp>
      <p:sp>
        <p:nvSpPr>
          <p:cNvPr id="48220" name="Text Box 92"/>
          <p:cNvSpPr txBox="1">
            <a:spLocks noChangeArrowheads="1"/>
          </p:cNvSpPr>
          <p:nvPr/>
        </p:nvSpPr>
        <p:spPr bwMode="auto">
          <a:xfrm>
            <a:off x="812800" y="5503333"/>
            <a:ext cx="11684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00"/>
                </a:solidFill>
                <a:latin typeface="榛戜綋" pitchFamily="34" charset="0"/>
              </a:rPr>
              <a:t>如果把</a:t>
            </a:r>
          </a:p>
        </p:txBody>
      </p:sp>
      <p:sp>
        <p:nvSpPr>
          <p:cNvPr id="48221" name="Text Box 93"/>
          <p:cNvSpPr txBox="1">
            <a:spLocks noChangeArrowheads="1"/>
          </p:cNvSpPr>
          <p:nvPr/>
        </p:nvSpPr>
        <p:spPr bwMode="auto">
          <a:xfrm>
            <a:off x="1735667" y="5503333"/>
            <a:ext cx="431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00"/>
                </a:solidFill>
                <a:latin typeface="Arial Bold" panose="020B0704020202020204" pitchFamily="34" charset="0"/>
              </a:rPr>
              <a:t>b</a:t>
            </a:r>
          </a:p>
        </p:txBody>
      </p:sp>
      <p:sp>
        <p:nvSpPr>
          <p:cNvPr id="48222" name="Text Box 94"/>
          <p:cNvSpPr txBox="1">
            <a:spLocks noChangeArrowheads="1"/>
          </p:cNvSpPr>
          <p:nvPr/>
        </p:nvSpPr>
        <p:spPr bwMode="auto">
          <a:xfrm>
            <a:off x="1921933" y="5503333"/>
            <a:ext cx="8636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00"/>
                </a:solidFill>
                <a:latin typeface="榛戜綋" pitchFamily="34" charset="0"/>
              </a:rPr>
              <a:t>换成</a:t>
            </a:r>
          </a:p>
        </p:txBody>
      </p:sp>
      <p:sp>
        <p:nvSpPr>
          <p:cNvPr id="48223" name="Text Box 95"/>
          <p:cNvSpPr txBox="1">
            <a:spLocks noChangeArrowheads="1"/>
          </p:cNvSpPr>
          <p:nvPr/>
        </p:nvSpPr>
        <p:spPr bwMode="auto">
          <a:xfrm>
            <a:off x="2531533" y="5503333"/>
            <a:ext cx="46566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00"/>
                </a:solidFill>
                <a:latin typeface="Arial Bold" panose="020B0704020202020204" pitchFamily="34" charset="0"/>
              </a:rPr>
              <a:t>B</a:t>
            </a:r>
          </a:p>
        </p:txBody>
      </p:sp>
      <p:sp>
        <p:nvSpPr>
          <p:cNvPr id="48224" name="Text Box 96"/>
          <p:cNvSpPr txBox="1">
            <a:spLocks noChangeArrowheads="1"/>
          </p:cNvSpPr>
          <p:nvPr/>
        </p:nvSpPr>
        <p:spPr bwMode="auto">
          <a:xfrm>
            <a:off x="2751667" y="5503333"/>
            <a:ext cx="453813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00"/>
                </a:solidFill>
                <a:latin typeface="榛戜綋" pitchFamily="34" charset="0"/>
              </a:rPr>
              <a:t>，则表示字节而不是比特（位）</a:t>
            </a:r>
          </a:p>
        </p:txBody>
      </p:sp>
      <p:sp>
        <p:nvSpPr>
          <p:cNvPr id="48225" name="Text Box 97"/>
          <p:cNvSpPr txBox="1">
            <a:spLocks noChangeArrowheads="1"/>
          </p:cNvSpPr>
          <p:nvPr/>
        </p:nvSpPr>
        <p:spPr bwMode="auto">
          <a:xfrm>
            <a:off x="812800" y="6053667"/>
            <a:ext cx="11684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00"/>
                </a:solidFill>
                <a:latin typeface="榛戜綋" pitchFamily="34" charset="0"/>
              </a:rPr>
              <a:t>例如，</a:t>
            </a:r>
          </a:p>
        </p:txBody>
      </p:sp>
      <p:sp>
        <p:nvSpPr>
          <p:cNvPr id="48226" name="Text Box 98"/>
          <p:cNvSpPr txBox="1">
            <a:spLocks noChangeArrowheads="1"/>
          </p:cNvSpPr>
          <p:nvPr/>
        </p:nvSpPr>
        <p:spPr bwMode="auto">
          <a:xfrm>
            <a:off x="1735667" y="6053667"/>
            <a:ext cx="14224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00"/>
                </a:solidFill>
                <a:latin typeface="Arial Bold" panose="020B0704020202020204" pitchFamily="34" charset="0"/>
              </a:rPr>
              <a:t>10MBps</a:t>
            </a:r>
          </a:p>
        </p:txBody>
      </p:sp>
      <p:sp>
        <p:nvSpPr>
          <p:cNvPr id="48227" name="Text Box 99"/>
          <p:cNvSpPr txBox="1">
            <a:spLocks noChangeArrowheads="1"/>
          </p:cNvSpPr>
          <p:nvPr/>
        </p:nvSpPr>
        <p:spPr bwMode="auto">
          <a:xfrm>
            <a:off x="2895600" y="6053667"/>
            <a:ext cx="8636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00"/>
                </a:solidFill>
                <a:latin typeface="榛戜綋" pitchFamily="34" charset="0"/>
              </a:rPr>
              <a:t>表示</a:t>
            </a:r>
          </a:p>
        </p:txBody>
      </p:sp>
      <p:sp>
        <p:nvSpPr>
          <p:cNvPr id="48228" name="Text Box 100"/>
          <p:cNvSpPr txBox="1">
            <a:spLocks noChangeArrowheads="1"/>
          </p:cNvSpPr>
          <p:nvPr/>
        </p:nvSpPr>
        <p:spPr bwMode="auto">
          <a:xfrm>
            <a:off x="3598333" y="6053667"/>
            <a:ext cx="5842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00"/>
                </a:solidFill>
                <a:latin typeface="Arial Bold" panose="020B0704020202020204" pitchFamily="34" charset="0"/>
              </a:rPr>
              <a:t>10</a:t>
            </a:r>
          </a:p>
        </p:txBody>
      </p:sp>
      <p:sp>
        <p:nvSpPr>
          <p:cNvPr id="48229" name="Text Box 101"/>
          <p:cNvSpPr txBox="1">
            <a:spLocks noChangeArrowheads="1"/>
          </p:cNvSpPr>
          <p:nvPr/>
        </p:nvSpPr>
        <p:spPr bwMode="auto">
          <a:xfrm>
            <a:off x="3937000" y="6053667"/>
            <a:ext cx="11684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00"/>
                </a:solidFill>
                <a:latin typeface="榛戜綋" pitchFamily="34" charset="0"/>
              </a:rPr>
              <a:t>兆字节</a:t>
            </a:r>
          </a:p>
        </p:txBody>
      </p:sp>
      <p:sp>
        <p:nvSpPr>
          <p:cNvPr id="48230" name="Text Box 102"/>
          <p:cNvSpPr txBox="1">
            <a:spLocks noChangeArrowheads="1"/>
          </p:cNvSpPr>
          <p:nvPr/>
        </p:nvSpPr>
        <p:spPr bwMode="auto">
          <a:xfrm>
            <a:off x="4859867" y="6053667"/>
            <a:ext cx="33866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00"/>
                </a:solidFill>
                <a:latin typeface="Arial Bold" panose="020B0704020202020204" pitchFamily="34" charset="0"/>
              </a:rPr>
              <a:t>/</a:t>
            </a:r>
          </a:p>
        </p:txBody>
      </p:sp>
      <p:sp>
        <p:nvSpPr>
          <p:cNvPr id="48231" name="Text Box 103"/>
          <p:cNvSpPr txBox="1">
            <a:spLocks noChangeArrowheads="1"/>
          </p:cNvSpPr>
          <p:nvPr/>
        </p:nvSpPr>
        <p:spPr bwMode="auto">
          <a:xfrm>
            <a:off x="4944533" y="6053667"/>
            <a:ext cx="55880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00"/>
                </a:solidFill>
                <a:latin typeface="榛戜綋" pitchFamily="34" charset="0"/>
              </a:rPr>
              <a:t>秒</a:t>
            </a:r>
          </a:p>
          <a:p>
            <a:pPr eaLnBrk="1" hangingPunct="1"/>
            <a:endParaRPr lang="en-US" altLang="en-US" b="1">
              <a:solidFill>
                <a:srgbClr val="000000"/>
              </a:solidFill>
              <a:latin typeface="榛戜綋" pitchFamily="34" charset="0"/>
            </a:endParaRPr>
          </a:p>
        </p:txBody>
      </p:sp>
    </p:spTree>
  </p:cSld>
  <p:clrMapOvr>
    <a:masterClrMapping/>
  </p:clrMapOvr>
  <p:transition spd="med">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733" y="677333"/>
            <a:ext cx="8509000" cy="16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Text Box 4"/>
          <p:cNvSpPr txBox="1">
            <a:spLocks noChangeArrowheads="1"/>
          </p:cNvSpPr>
          <p:nvPr/>
        </p:nvSpPr>
        <p:spPr bwMode="auto">
          <a:xfrm>
            <a:off x="2277533" y="135467"/>
            <a:ext cx="4834467"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b="1">
                <a:solidFill>
                  <a:srgbClr val="CB3200"/>
                </a:solidFill>
                <a:latin typeface="瀹嬩綋" pitchFamily="34" charset="0"/>
              </a:rPr>
              <a:t>程序中数据类型的宽度</a:t>
            </a:r>
          </a:p>
          <a:p>
            <a:pPr eaLnBrk="1" hangingPunct="1"/>
            <a:endParaRPr lang="en-US" altLang="en-US" sz="3600" b="1">
              <a:solidFill>
                <a:srgbClr val="CB3200"/>
              </a:solidFill>
              <a:latin typeface="瀹嬩綋" pitchFamily="34" charset="0"/>
            </a:endParaRPr>
          </a:p>
        </p:txBody>
      </p:sp>
      <p:sp>
        <p:nvSpPr>
          <p:cNvPr id="49157" name="Text Box 5"/>
          <p:cNvSpPr txBox="1">
            <a:spLocks noChangeArrowheads="1"/>
          </p:cNvSpPr>
          <p:nvPr/>
        </p:nvSpPr>
        <p:spPr bwMode="auto">
          <a:xfrm>
            <a:off x="135467" y="897467"/>
            <a:ext cx="347133" cy="420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135">
                <a:solidFill>
                  <a:srgbClr val="000000"/>
                </a:solidFill>
              </a:rPr>
              <a:t>•</a:t>
            </a:r>
          </a:p>
        </p:txBody>
      </p:sp>
      <p:sp>
        <p:nvSpPr>
          <p:cNvPr id="49158" name="Text Box 6"/>
          <p:cNvSpPr txBox="1">
            <a:spLocks noChangeArrowheads="1"/>
          </p:cNvSpPr>
          <p:nvPr/>
        </p:nvSpPr>
        <p:spPr bwMode="auto">
          <a:xfrm>
            <a:off x="338667" y="897467"/>
            <a:ext cx="3894667" cy="420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135" b="1">
                <a:solidFill>
                  <a:srgbClr val="000000"/>
                </a:solidFill>
                <a:latin typeface="榛戜綋" pitchFamily="34" charset="0"/>
              </a:rPr>
              <a:t>高级语言支持多种类型、多种</a:t>
            </a:r>
          </a:p>
        </p:txBody>
      </p:sp>
      <p:sp>
        <p:nvSpPr>
          <p:cNvPr id="49159" name="Text Box 7"/>
          <p:cNvSpPr txBox="1">
            <a:spLocks noChangeArrowheads="1"/>
          </p:cNvSpPr>
          <p:nvPr/>
        </p:nvSpPr>
        <p:spPr bwMode="auto">
          <a:xfrm>
            <a:off x="338667" y="1278467"/>
            <a:ext cx="16510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135" b="1">
                <a:solidFill>
                  <a:srgbClr val="000000"/>
                </a:solidFill>
                <a:latin typeface="榛戜綋" pitchFamily="34" charset="0"/>
              </a:rPr>
              <a:t>长度的数据</a:t>
            </a:r>
          </a:p>
          <a:p>
            <a:pPr eaLnBrk="1" hangingPunct="1"/>
            <a:endParaRPr lang="en-US" altLang="en-US" sz="2135" b="1">
              <a:solidFill>
                <a:srgbClr val="000000"/>
              </a:solidFill>
              <a:latin typeface="榛戜綋" pitchFamily="34" charset="0"/>
            </a:endParaRPr>
          </a:p>
        </p:txBody>
      </p:sp>
      <p:sp>
        <p:nvSpPr>
          <p:cNvPr id="49160" name="Text Box 8"/>
          <p:cNvSpPr txBox="1">
            <a:spLocks noChangeArrowheads="1"/>
          </p:cNvSpPr>
          <p:nvPr/>
        </p:nvSpPr>
        <p:spPr bwMode="auto">
          <a:xfrm>
            <a:off x="635000" y="1727200"/>
            <a:ext cx="389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0000CB"/>
                </a:solidFill>
              </a:rPr>
              <a:t>–</a:t>
            </a:r>
          </a:p>
        </p:txBody>
      </p:sp>
      <p:sp>
        <p:nvSpPr>
          <p:cNvPr id="49161" name="Text Box 9"/>
          <p:cNvSpPr txBox="1">
            <a:spLocks noChangeArrowheads="1"/>
          </p:cNvSpPr>
          <p:nvPr/>
        </p:nvSpPr>
        <p:spPr bwMode="auto">
          <a:xfrm>
            <a:off x="821267" y="1727200"/>
            <a:ext cx="1016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榛戜綋" pitchFamily="34" charset="0"/>
              </a:rPr>
              <a:t>例如，</a:t>
            </a:r>
          </a:p>
        </p:txBody>
      </p:sp>
      <p:sp>
        <p:nvSpPr>
          <p:cNvPr id="49162" name="Text Box 10"/>
          <p:cNvSpPr txBox="1">
            <a:spLocks noChangeArrowheads="1"/>
          </p:cNvSpPr>
          <p:nvPr/>
        </p:nvSpPr>
        <p:spPr bwMode="auto">
          <a:xfrm>
            <a:off x="1591733" y="1727200"/>
            <a:ext cx="4318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C</a:t>
            </a:r>
          </a:p>
        </p:txBody>
      </p:sp>
      <p:sp>
        <p:nvSpPr>
          <p:cNvPr id="49163" name="Text Box 11"/>
          <p:cNvSpPr txBox="1">
            <a:spLocks noChangeArrowheads="1"/>
          </p:cNvSpPr>
          <p:nvPr/>
        </p:nvSpPr>
        <p:spPr bwMode="auto">
          <a:xfrm>
            <a:off x="1778000" y="1727200"/>
            <a:ext cx="1016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榛戜綋" pitchFamily="34" charset="0"/>
              </a:rPr>
              <a:t>语言中</a:t>
            </a:r>
          </a:p>
        </p:txBody>
      </p:sp>
      <p:sp>
        <p:nvSpPr>
          <p:cNvPr id="49164" name="Text Box 12"/>
          <p:cNvSpPr txBox="1">
            <a:spLocks noChangeArrowheads="1"/>
          </p:cNvSpPr>
          <p:nvPr/>
        </p:nvSpPr>
        <p:spPr bwMode="auto">
          <a:xfrm>
            <a:off x="2540000" y="1727200"/>
            <a:ext cx="7874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char</a:t>
            </a:r>
          </a:p>
        </p:txBody>
      </p:sp>
      <p:sp>
        <p:nvSpPr>
          <p:cNvPr id="49165" name="Text Box 13"/>
          <p:cNvSpPr txBox="1">
            <a:spLocks noChangeArrowheads="1"/>
          </p:cNvSpPr>
          <p:nvPr/>
        </p:nvSpPr>
        <p:spPr bwMode="auto">
          <a:xfrm>
            <a:off x="3081867" y="1727200"/>
            <a:ext cx="1270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榛戜綋" pitchFamily="34" charset="0"/>
              </a:rPr>
              <a:t>类型的宽</a:t>
            </a:r>
          </a:p>
        </p:txBody>
      </p:sp>
      <p:sp>
        <p:nvSpPr>
          <p:cNvPr id="49166" name="Text Box 14"/>
          <p:cNvSpPr txBox="1">
            <a:spLocks noChangeArrowheads="1"/>
          </p:cNvSpPr>
          <p:nvPr/>
        </p:nvSpPr>
        <p:spPr bwMode="auto">
          <a:xfrm>
            <a:off x="821267" y="2074333"/>
            <a:ext cx="762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榛戜綋" pitchFamily="34" charset="0"/>
              </a:rPr>
              <a:t>度为</a:t>
            </a:r>
          </a:p>
        </p:txBody>
      </p:sp>
      <p:sp>
        <p:nvSpPr>
          <p:cNvPr id="49167" name="Text Box 15"/>
          <p:cNvSpPr txBox="1">
            <a:spLocks noChangeArrowheads="1"/>
          </p:cNvSpPr>
          <p:nvPr/>
        </p:nvSpPr>
        <p:spPr bwMode="auto">
          <a:xfrm>
            <a:off x="1337733" y="2074333"/>
            <a:ext cx="389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1</a:t>
            </a:r>
          </a:p>
        </p:txBody>
      </p:sp>
      <p:sp>
        <p:nvSpPr>
          <p:cNvPr id="49168" name="Text Box 16"/>
          <p:cNvSpPr txBox="1">
            <a:spLocks noChangeArrowheads="1"/>
          </p:cNvSpPr>
          <p:nvPr/>
        </p:nvSpPr>
        <p:spPr bwMode="auto">
          <a:xfrm>
            <a:off x="1481667" y="2074333"/>
            <a:ext cx="2802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榛戜綋" pitchFamily="34" charset="0"/>
              </a:rPr>
              <a:t>个字节，可表示一个字</a:t>
            </a:r>
          </a:p>
        </p:txBody>
      </p:sp>
      <p:sp>
        <p:nvSpPr>
          <p:cNvPr id="49169" name="Text Box 17"/>
          <p:cNvSpPr txBox="1">
            <a:spLocks noChangeArrowheads="1"/>
          </p:cNvSpPr>
          <p:nvPr/>
        </p:nvSpPr>
        <p:spPr bwMode="auto">
          <a:xfrm>
            <a:off x="821267" y="2421467"/>
            <a:ext cx="3564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榛戜綋" pitchFamily="34" charset="0"/>
              </a:rPr>
              <a:t>符（非数值数据），也可表示</a:t>
            </a:r>
          </a:p>
        </p:txBody>
      </p:sp>
      <p:sp>
        <p:nvSpPr>
          <p:cNvPr id="49170" name="Text Box 18"/>
          <p:cNvSpPr txBox="1">
            <a:spLocks noChangeArrowheads="1"/>
          </p:cNvSpPr>
          <p:nvPr/>
        </p:nvSpPr>
        <p:spPr bwMode="auto">
          <a:xfrm>
            <a:off x="821267" y="2777067"/>
            <a:ext cx="762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榛戜綋" pitchFamily="34" charset="0"/>
              </a:rPr>
              <a:t>一个</a:t>
            </a:r>
          </a:p>
        </p:txBody>
      </p:sp>
      <p:sp>
        <p:nvSpPr>
          <p:cNvPr id="49171" name="Text Box 19"/>
          <p:cNvSpPr txBox="1">
            <a:spLocks noChangeArrowheads="1"/>
          </p:cNvSpPr>
          <p:nvPr/>
        </p:nvSpPr>
        <p:spPr bwMode="auto">
          <a:xfrm>
            <a:off x="1337733" y="2777067"/>
            <a:ext cx="389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Arial Bold" panose="020B0704020202020204" pitchFamily="34" charset="0"/>
              </a:rPr>
              <a:t>8</a:t>
            </a:r>
          </a:p>
        </p:txBody>
      </p:sp>
      <p:sp>
        <p:nvSpPr>
          <p:cNvPr id="49172" name="Text Box 20"/>
          <p:cNvSpPr txBox="1">
            <a:spLocks noChangeArrowheads="1"/>
          </p:cNvSpPr>
          <p:nvPr/>
        </p:nvSpPr>
        <p:spPr bwMode="auto">
          <a:xfrm>
            <a:off x="1481667" y="2777067"/>
            <a:ext cx="2802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B"/>
                </a:solidFill>
                <a:latin typeface="榛戜綋" pitchFamily="34" charset="0"/>
              </a:rPr>
              <a:t>位的整数（数值数据）</a:t>
            </a:r>
          </a:p>
        </p:txBody>
      </p:sp>
      <p:sp>
        <p:nvSpPr>
          <p:cNvPr id="49173" name="Text Box 21"/>
          <p:cNvSpPr txBox="1">
            <a:spLocks noChangeArrowheads="1"/>
          </p:cNvSpPr>
          <p:nvPr/>
        </p:nvSpPr>
        <p:spPr bwMode="auto">
          <a:xfrm>
            <a:off x="635000" y="3183467"/>
            <a:ext cx="389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009242"/>
                </a:solidFill>
              </a:rPr>
              <a:t>–</a:t>
            </a:r>
          </a:p>
        </p:txBody>
      </p:sp>
      <p:sp>
        <p:nvSpPr>
          <p:cNvPr id="49174" name="Text Box 22"/>
          <p:cNvSpPr txBox="1">
            <a:spLocks noChangeArrowheads="1"/>
          </p:cNvSpPr>
          <p:nvPr/>
        </p:nvSpPr>
        <p:spPr bwMode="auto">
          <a:xfrm>
            <a:off x="821267" y="3183467"/>
            <a:ext cx="3564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9242"/>
                </a:solidFill>
                <a:latin typeface="榛戜綋" pitchFamily="34" charset="0"/>
              </a:rPr>
              <a:t>不同机器上表示的同一种类型</a:t>
            </a:r>
          </a:p>
        </p:txBody>
      </p:sp>
      <p:sp>
        <p:nvSpPr>
          <p:cNvPr id="49175" name="Text Box 23"/>
          <p:cNvSpPr txBox="1">
            <a:spLocks noChangeArrowheads="1"/>
          </p:cNvSpPr>
          <p:nvPr/>
        </p:nvSpPr>
        <p:spPr bwMode="auto">
          <a:xfrm>
            <a:off x="821267" y="3539067"/>
            <a:ext cx="2548467"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9242"/>
                </a:solidFill>
                <a:latin typeface="榛戜綋" pitchFamily="34" charset="0"/>
              </a:rPr>
              <a:t>的数据可能宽度不同</a:t>
            </a:r>
          </a:p>
          <a:p>
            <a:pPr eaLnBrk="1" hangingPunct="1"/>
            <a:endParaRPr lang="en-US" altLang="en-US" sz="2000" b="1">
              <a:solidFill>
                <a:srgbClr val="009242"/>
              </a:solidFill>
              <a:latin typeface="榛戜綋" pitchFamily="34" charset="0"/>
            </a:endParaRPr>
          </a:p>
        </p:txBody>
      </p:sp>
      <p:sp>
        <p:nvSpPr>
          <p:cNvPr id="49176" name="Text Box 24"/>
          <p:cNvSpPr txBox="1">
            <a:spLocks noChangeArrowheads="1"/>
          </p:cNvSpPr>
          <p:nvPr/>
        </p:nvSpPr>
        <p:spPr bwMode="auto">
          <a:xfrm>
            <a:off x="135467" y="3962400"/>
            <a:ext cx="347133" cy="420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135">
                <a:solidFill>
                  <a:srgbClr val="000000"/>
                </a:solidFill>
              </a:rPr>
              <a:t>•</a:t>
            </a:r>
          </a:p>
        </p:txBody>
      </p:sp>
      <p:sp>
        <p:nvSpPr>
          <p:cNvPr id="49177" name="Text Box 25"/>
          <p:cNvSpPr txBox="1">
            <a:spLocks noChangeArrowheads="1"/>
          </p:cNvSpPr>
          <p:nvPr/>
        </p:nvSpPr>
        <p:spPr bwMode="auto">
          <a:xfrm>
            <a:off x="338667" y="3962400"/>
            <a:ext cx="3894667" cy="420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135" b="1">
                <a:solidFill>
                  <a:srgbClr val="000000"/>
                </a:solidFill>
                <a:latin typeface="榛戜綋" pitchFamily="34" charset="0"/>
              </a:rPr>
              <a:t>必须确定相应的机器级数据表</a:t>
            </a:r>
          </a:p>
        </p:txBody>
      </p:sp>
      <p:pic>
        <p:nvPicPr>
          <p:cNvPr id="49178"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8733" y="1557867"/>
            <a:ext cx="4758267" cy="3496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79" name="Text Box 27"/>
          <p:cNvSpPr txBox="1">
            <a:spLocks noChangeArrowheads="1"/>
          </p:cNvSpPr>
          <p:nvPr/>
        </p:nvSpPr>
        <p:spPr bwMode="auto">
          <a:xfrm>
            <a:off x="338667" y="4343400"/>
            <a:ext cx="3335867"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135" b="1">
                <a:solidFill>
                  <a:srgbClr val="000000"/>
                </a:solidFill>
                <a:latin typeface="榛戜綋" pitchFamily="34" charset="0"/>
              </a:rPr>
              <a:t>示方式和相应的处理指令</a:t>
            </a:r>
          </a:p>
          <a:p>
            <a:pPr eaLnBrk="1" hangingPunct="1"/>
            <a:endParaRPr lang="en-US" altLang="en-US" sz="2135" b="1">
              <a:solidFill>
                <a:srgbClr val="000000"/>
              </a:solidFill>
              <a:latin typeface="榛戜綋" pitchFamily="34" charset="0"/>
            </a:endParaRPr>
          </a:p>
        </p:txBody>
      </p:sp>
      <p:sp>
        <p:nvSpPr>
          <p:cNvPr id="49180" name="Text Box 28"/>
          <p:cNvSpPr txBox="1">
            <a:spLocks noChangeArrowheads="1"/>
          </p:cNvSpPr>
          <p:nvPr/>
        </p:nvSpPr>
        <p:spPr bwMode="auto">
          <a:xfrm>
            <a:off x="4614333" y="1642533"/>
            <a:ext cx="4318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00"/>
                </a:solidFill>
                <a:latin typeface="Arial Bold" panose="020B0704020202020204" pitchFamily="34" charset="0"/>
              </a:rPr>
              <a:t>C</a:t>
            </a:r>
          </a:p>
        </p:txBody>
      </p:sp>
      <p:sp>
        <p:nvSpPr>
          <p:cNvPr id="49181" name="Text Box 29"/>
          <p:cNvSpPr txBox="1">
            <a:spLocks noChangeArrowheads="1"/>
          </p:cNvSpPr>
          <p:nvPr/>
        </p:nvSpPr>
        <p:spPr bwMode="auto">
          <a:xfrm>
            <a:off x="4800600" y="1642533"/>
            <a:ext cx="76200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00"/>
                </a:solidFill>
                <a:latin typeface="榛戜綋" pitchFamily="34" charset="0"/>
              </a:rPr>
              <a:t>声明</a:t>
            </a:r>
          </a:p>
          <a:p>
            <a:pPr eaLnBrk="1" hangingPunct="1"/>
            <a:endParaRPr lang="en-US" altLang="en-US" sz="2000" b="1">
              <a:solidFill>
                <a:srgbClr val="000000"/>
              </a:solidFill>
              <a:latin typeface="榛戜綋" pitchFamily="34" charset="0"/>
            </a:endParaRPr>
          </a:p>
        </p:txBody>
      </p:sp>
      <p:sp>
        <p:nvSpPr>
          <p:cNvPr id="49182" name="Text Box 30"/>
          <p:cNvSpPr txBox="1">
            <a:spLocks noChangeArrowheads="1"/>
          </p:cNvSpPr>
          <p:nvPr/>
        </p:nvSpPr>
        <p:spPr bwMode="auto">
          <a:xfrm>
            <a:off x="5875867" y="1642533"/>
            <a:ext cx="762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00"/>
                </a:solidFill>
                <a:latin typeface="榛戜綋" pitchFamily="34" charset="0"/>
              </a:rPr>
              <a:t>典型</a:t>
            </a:r>
          </a:p>
        </p:txBody>
      </p:sp>
      <p:sp>
        <p:nvSpPr>
          <p:cNvPr id="49183" name="Text Box 31"/>
          <p:cNvSpPr txBox="1">
            <a:spLocks noChangeArrowheads="1"/>
          </p:cNvSpPr>
          <p:nvPr/>
        </p:nvSpPr>
        <p:spPr bwMode="auto">
          <a:xfrm>
            <a:off x="6392333" y="1642533"/>
            <a:ext cx="5334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00"/>
                </a:solidFill>
                <a:latin typeface="Arial Bold" panose="020B0704020202020204" pitchFamily="34" charset="0"/>
              </a:rPr>
              <a:t>32</a:t>
            </a:r>
          </a:p>
        </p:txBody>
      </p:sp>
      <p:sp>
        <p:nvSpPr>
          <p:cNvPr id="49184" name="Text Box 32"/>
          <p:cNvSpPr txBox="1">
            <a:spLocks noChangeArrowheads="1"/>
          </p:cNvSpPr>
          <p:nvPr/>
        </p:nvSpPr>
        <p:spPr bwMode="auto">
          <a:xfrm>
            <a:off x="6671733" y="1642533"/>
            <a:ext cx="508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00"/>
                </a:solidFill>
                <a:latin typeface="榛戜綋" pitchFamily="34" charset="0"/>
              </a:rPr>
              <a:t>位</a:t>
            </a:r>
          </a:p>
        </p:txBody>
      </p:sp>
      <p:sp>
        <p:nvSpPr>
          <p:cNvPr id="49185" name="Text Box 33"/>
          <p:cNvSpPr txBox="1">
            <a:spLocks noChangeArrowheads="1"/>
          </p:cNvSpPr>
          <p:nvPr/>
        </p:nvSpPr>
        <p:spPr bwMode="auto">
          <a:xfrm>
            <a:off x="6146800" y="1947333"/>
            <a:ext cx="76200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00"/>
                </a:solidFill>
                <a:latin typeface="榛戜綋" pitchFamily="34" charset="0"/>
              </a:rPr>
              <a:t>机器</a:t>
            </a:r>
          </a:p>
          <a:p>
            <a:pPr eaLnBrk="1" hangingPunct="1"/>
            <a:endParaRPr lang="en-US" altLang="en-US" sz="2000" b="1">
              <a:solidFill>
                <a:srgbClr val="000000"/>
              </a:solidFill>
              <a:latin typeface="榛戜綋" pitchFamily="34" charset="0"/>
            </a:endParaRPr>
          </a:p>
        </p:txBody>
      </p:sp>
      <p:sp>
        <p:nvSpPr>
          <p:cNvPr id="49186" name="Text Box 34"/>
          <p:cNvSpPr txBox="1">
            <a:spLocks noChangeArrowheads="1"/>
          </p:cNvSpPr>
          <p:nvPr/>
        </p:nvSpPr>
        <p:spPr bwMode="auto">
          <a:xfrm>
            <a:off x="7560733" y="1642533"/>
            <a:ext cx="1337733"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sz="2000" b="1">
                <a:solidFill>
                  <a:srgbClr val="000000"/>
                </a:solidFill>
                <a:latin typeface="Arial Bold" panose="020B0704020202020204" pitchFamily="34" charset="0"/>
              </a:rPr>
              <a:t>典型</a:t>
            </a:r>
            <a:r>
              <a:rPr lang="en-US" altLang="zh-CN" sz="2000" b="1">
                <a:solidFill>
                  <a:srgbClr val="000000"/>
                </a:solidFill>
                <a:latin typeface="Arial Bold" panose="020B0704020202020204" pitchFamily="34" charset="0"/>
              </a:rPr>
              <a:t>64</a:t>
            </a:r>
            <a:r>
              <a:rPr lang="zh-CN" altLang="en-US" sz="2000" b="1">
                <a:solidFill>
                  <a:srgbClr val="000000"/>
                </a:solidFill>
                <a:latin typeface="Arial Bold" panose="020B0704020202020204" pitchFamily="34" charset="0"/>
              </a:rPr>
              <a:t>位</a:t>
            </a:r>
          </a:p>
        </p:txBody>
      </p:sp>
      <p:sp>
        <p:nvSpPr>
          <p:cNvPr id="49188" name="Text Box 36"/>
          <p:cNvSpPr txBox="1">
            <a:spLocks noChangeArrowheads="1"/>
          </p:cNvSpPr>
          <p:nvPr/>
        </p:nvSpPr>
        <p:spPr bwMode="auto">
          <a:xfrm>
            <a:off x="7814733" y="1947333"/>
            <a:ext cx="76200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00"/>
                </a:solidFill>
                <a:latin typeface="榛戜綋" pitchFamily="34" charset="0"/>
              </a:rPr>
              <a:t>机器</a:t>
            </a:r>
          </a:p>
          <a:p>
            <a:pPr eaLnBrk="1" hangingPunct="1"/>
            <a:endParaRPr lang="en-US" altLang="en-US" sz="2000" b="1">
              <a:solidFill>
                <a:srgbClr val="000000"/>
              </a:solidFill>
              <a:latin typeface="榛戜綋" pitchFamily="34" charset="0"/>
            </a:endParaRPr>
          </a:p>
        </p:txBody>
      </p:sp>
      <p:sp>
        <p:nvSpPr>
          <p:cNvPr id="49189" name="Text Box 37"/>
          <p:cNvSpPr txBox="1">
            <a:spLocks noChangeArrowheads="1"/>
          </p:cNvSpPr>
          <p:nvPr/>
        </p:nvSpPr>
        <p:spPr bwMode="auto">
          <a:xfrm>
            <a:off x="4842933" y="2650067"/>
            <a:ext cx="7874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00"/>
                </a:solidFill>
                <a:latin typeface="Arial Bold" panose="020B0704020202020204" pitchFamily="34" charset="0"/>
              </a:rPr>
              <a:t>char</a:t>
            </a:r>
          </a:p>
        </p:txBody>
      </p:sp>
      <p:sp>
        <p:nvSpPr>
          <p:cNvPr id="49190" name="Text Box 38"/>
          <p:cNvSpPr txBox="1">
            <a:spLocks noChangeArrowheads="1"/>
          </p:cNvSpPr>
          <p:nvPr/>
        </p:nvSpPr>
        <p:spPr bwMode="auto">
          <a:xfrm>
            <a:off x="4368800" y="2954867"/>
            <a:ext cx="1261533"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00"/>
                </a:solidFill>
                <a:latin typeface="Arial Bold" panose="020B0704020202020204" pitchFamily="34" charset="0"/>
              </a:rPr>
              <a:t>short int</a:t>
            </a:r>
          </a:p>
          <a:p>
            <a:pPr eaLnBrk="1" hangingPunct="1"/>
            <a:endParaRPr lang="en-US" altLang="en-US" sz="2000" b="1">
              <a:solidFill>
                <a:srgbClr val="000000"/>
              </a:solidFill>
              <a:latin typeface="Arial Bold" panose="020B0704020202020204" pitchFamily="34" charset="0"/>
            </a:endParaRPr>
          </a:p>
        </p:txBody>
      </p:sp>
      <p:sp>
        <p:nvSpPr>
          <p:cNvPr id="49191" name="Text Box 39"/>
          <p:cNvSpPr txBox="1">
            <a:spLocks noChangeArrowheads="1"/>
          </p:cNvSpPr>
          <p:nvPr/>
        </p:nvSpPr>
        <p:spPr bwMode="auto">
          <a:xfrm>
            <a:off x="5071533" y="3259667"/>
            <a:ext cx="5588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00"/>
                </a:solidFill>
                <a:latin typeface="Arial Bold" panose="020B0704020202020204" pitchFamily="34" charset="0"/>
              </a:rPr>
              <a:t>int</a:t>
            </a:r>
          </a:p>
        </p:txBody>
      </p:sp>
      <p:sp>
        <p:nvSpPr>
          <p:cNvPr id="49192" name="Text Box 40"/>
          <p:cNvSpPr txBox="1">
            <a:spLocks noChangeArrowheads="1"/>
          </p:cNvSpPr>
          <p:nvPr/>
        </p:nvSpPr>
        <p:spPr bwMode="auto">
          <a:xfrm>
            <a:off x="4470400" y="3564467"/>
            <a:ext cx="11684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00"/>
                </a:solidFill>
                <a:latin typeface="Arial Bold" panose="020B0704020202020204" pitchFamily="34" charset="0"/>
              </a:rPr>
              <a:t>long int</a:t>
            </a:r>
          </a:p>
        </p:txBody>
      </p:sp>
      <p:sp>
        <p:nvSpPr>
          <p:cNvPr id="49193" name="Text Box 41"/>
          <p:cNvSpPr txBox="1">
            <a:spLocks noChangeArrowheads="1"/>
          </p:cNvSpPr>
          <p:nvPr/>
        </p:nvSpPr>
        <p:spPr bwMode="auto">
          <a:xfrm>
            <a:off x="6333067" y="2650067"/>
            <a:ext cx="389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00"/>
                </a:solidFill>
                <a:latin typeface="Arial Bold" panose="020B0704020202020204" pitchFamily="34" charset="0"/>
              </a:rPr>
              <a:t>1</a:t>
            </a:r>
          </a:p>
        </p:txBody>
      </p:sp>
      <p:sp>
        <p:nvSpPr>
          <p:cNvPr id="49194" name="Text Box 42"/>
          <p:cNvSpPr txBox="1">
            <a:spLocks noChangeArrowheads="1"/>
          </p:cNvSpPr>
          <p:nvPr/>
        </p:nvSpPr>
        <p:spPr bwMode="auto">
          <a:xfrm>
            <a:off x="6333067" y="2954867"/>
            <a:ext cx="389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00"/>
                </a:solidFill>
                <a:latin typeface="Arial Bold" panose="020B0704020202020204" pitchFamily="34" charset="0"/>
              </a:rPr>
              <a:t>2</a:t>
            </a:r>
          </a:p>
        </p:txBody>
      </p:sp>
      <p:sp>
        <p:nvSpPr>
          <p:cNvPr id="49195" name="Text Box 43"/>
          <p:cNvSpPr txBox="1">
            <a:spLocks noChangeArrowheads="1"/>
          </p:cNvSpPr>
          <p:nvPr/>
        </p:nvSpPr>
        <p:spPr bwMode="auto">
          <a:xfrm>
            <a:off x="6333067" y="3259667"/>
            <a:ext cx="389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00"/>
                </a:solidFill>
                <a:latin typeface="Arial Bold" panose="020B0704020202020204" pitchFamily="34" charset="0"/>
              </a:rPr>
              <a:t>4</a:t>
            </a:r>
          </a:p>
        </p:txBody>
      </p:sp>
      <p:sp>
        <p:nvSpPr>
          <p:cNvPr id="49196" name="Text Box 44"/>
          <p:cNvSpPr txBox="1">
            <a:spLocks noChangeArrowheads="1"/>
          </p:cNvSpPr>
          <p:nvPr/>
        </p:nvSpPr>
        <p:spPr bwMode="auto">
          <a:xfrm>
            <a:off x="6333067" y="3564467"/>
            <a:ext cx="389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00"/>
                </a:solidFill>
                <a:latin typeface="Arial Bold" panose="020B0704020202020204" pitchFamily="34" charset="0"/>
              </a:rPr>
              <a:t>4</a:t>
            </a:r>
          </a:p>
        </p:txBody>
      </p:sp>
      <p:sp>
        <p:nvSpPr>
          <p:cNvPr id="49197" name="Text Box 45"/>
          <p:cNvSpPr txBox="1">
            <a:spLocks noChangeArrowheads="1"/>
          </p:cNvSpPr>
          <p:nvPr/>
        </p:nvSpPr>
        <p:spPr bwMode="auto">
          <a:xfrm>
            <a:off x="8001000" y="2650067"/>
            <a:ext cx="389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00"/>
                </a:solidFill>
                <a:latin typeface="Arial Bold" panose="020B0704020202020204" pitchFamily="34" charset="0"/>
              </a:rPr>
              <a:t>1</a:t>
            </a:r>
          </a:p>
        </p:txBody>
      </p:sp>
      <p:sp>
        <p:nvSpPr>
          <p:cNvPr id="49198" name="Text Box 46"/>
          <p:cNvSpPr txBox="1">
            <a:spLocks noChangeArrowheads="1"/>
          </p:cNvSpPr>
          <p:nvPr/>
        </p:nvSpPr>
        <p:spPr bwMode="auto">
          <a:xfrm>
            <a:off x="8001000" y="2954867"/>
            <a:ext cx="389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00"/>
                </a:solidFill>
                <a:latin typeface="Arial Bold" panose="020B0704020202020204" pitchFamily="34" charset="0"/>
              </a:rPr>
              <a:t>2</a:t>
            </a:r>
          </a:p>
        </p:txBody>
      </p:sp>
      <p:sp>
        <p:nvSpPr>
          <p:cNvPr id="49199" name="Text Box 47"/>
          <p:cNvSpPr txBox="1">
            <a:spLocks noChangeArrowheads="1"/>
          </p:cNvSpPr>
          <p:nvPr/>
        </p:nvSpPr>
        <p:spPr bwMode="auto">
          <a:xfrm>
            <a:off x="8001000" y="3259667"/>
            <a:ext cx="389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00"/>
                </a:solidFill>
                <a:latin typeface="Arial Bold" panose="020B0704020202020204" pitchFamily="34" charset="0"/>
              </a:rPr>
              <a:t>4</a:t>
            </a:r>
          </a:p>
        </p:txBody>
      </p:sp>
      <p:sp>
        <p:nvSpPr>
          <p:cNvPr id="49200" name="Text Box 48"/>
          <p:cNvSpPr txBox="1">
            <a:spLocks noChangeArrowheads="1"/>
          </p:cNvSpPr>
          <p:nvPr/>
        </p:nvSpPr>
        <p:spPr bwMode="auto">
          <a:xfrm>
            <a:off x="8001000" y="3564467"/>
            <a:ext cx="389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CB0000"/>
                </a:solidFill>
                <a:latin typeface="Arial Bold" panose="020B0704020202020204" pitchFamily="34" charset="0"/>
              </a:rPr>
              <a:t>8</a:t>
            </a:r>
          </a:p>
        </p:txBody>
      </p:sp>
      <p:sp>
        <p:nvSpPr>
          <p:cNvPr id="49201" name="Text Box 49"/>
          <p:cNvSpPr txBox="1">
            <a:spLocks noChangeArrowheads="1"/>
          </p:cNvSpPr>
          <p:nvPr/>
        </p:nvSpPr>
        <p:spPr bwMode="auto">
          <a:xfrm>
            <a:off x="4749800" y="3962400"/>
            <a:ext cx="889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00"/>
                </a:solidFill>
                <a:latin typeface="Arial Bold" panose="020B0704020202020204" pitchFamily="34" charset="0"/>
              </a:rPr>
              <a:t>char*</a:t>
            </a:r>
          </a:p>
        </p:txBody>
      </p:sp>
      <p:sp>
        <p:nvSpPr>
          <p:cNvPr id="49202" name="Text Box 50"/>
          <p:cNvSpPr txBox="1">
            <a:spLocks noChangeArrowheads="1"/>
          </p:cNvSpPr>
          <p:nvPr/>
        </p:nvSpPr>
        <p:spPr bwMode="auto">
          <a:xfrm>
            <a:off x="6333067" y="3962400"/>
            <a:ext cx="389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00"/>
                </a:solidFill>
                <a:latin typeface="Arial Bold" panose="020B0704020202020204" pitchFamily="34" charset="0"/>
              </a:rPr>
              <a:t>4</a:t>
            </a:r>
          </a:p>
        </p:txBody>
      </p:sp>
      <p:sp>
        <p:nvSpPr>
          <p:cNvPr id="49203" name="Text Box 51"/>
          <p:cNvSpPr txBox="1">
            <a:spLocks noChangeArrowheads="1"/>
          </p:cNvSpPr>
          <p:nvPr/>
        </p:nvSpPr>
        <p:spPr bwMode="auto">
          <a:xfrm>
            <a:off x="8001000" y="3962400"/>
            <a:ext cx="389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CB0000"/>
                </a:solidFill>
                <a:latin typeface="Arial Bold" panose="020B0704020202020204" pitchFamily="34" charset="0"/>
              </a:rPr>
              <a:t>8</a:t>
            </a:r>
          </a:p>
        </p:txBody>
      </p:sp>
      <p:sp>
        <p:nvSpPr>
          <p:cNvPr id="49204" name="Text Box 52"/>
          <p:cNvSpPr txBox="1">
            <a:spLocks noChangeArrowheads="1"/>
          </p:cNvSpPr>
          <p:nvPr/>
        </p:nvSpPr>
        <p:spPr bwMode="auto">
          <a:xfrm>
            <a:off x="4842933" y="4411133"/>
            <a:ext cx="7874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00"/>
                </a:solidFill>
                <a:latin typeface="Arial Bold" panose="020B0704020202020204" pitchFamily="34" charset="0"/>
              </a:rPr>
              <a:t>float</a:t>
            </a:r>
          </a:p>
        </p:txBody>
      </p:sp>
      <p:sp>
        <p:nvSpPr>
          <p:cNvPr id="49205" name="Text Box 53"/>
          <p:cNvSpPr txBox="1">
            <a:spLocks noChangeArrowheads="1"/>
          </p:cNvSpPr>
          <p:nvPr/>
        </p:nvSpPr>
        <p:spPr bwMode="auto">
          <a:xfrm>
            <a:off x="4555067" y="4715933"/>
            <a:ext cx="1083733"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00"/>
                </a:solidFill>
                <a:latin typeface="Arial Bold" panose="020B0704020202020204" pitchFamily="34" charset="0"/>
              </a:rPr>
              <a:t>double</a:t>
            </a:r>
          </a:p>
          <a:p>
            <a:pPr eaLnBrk="1" hangingPunct="1"/>
            <a:endParaRPr lang="en-US" altLang="en-US" sz="2000" b="1">
              <a:solidFill>
                <a:srgbClr val="000000"/>
              </a:solidFill>
              <a:latin typeface="Arial Bold" panose="020B0704020202020204" pitchFamily="34" charset="0"/>
            </a:endParaRPr>
          </a:p>
        </p:txBody>
      </p:sp>
      <p:sp>
        <p:nvSpPr>
          <p:cNvPr id="49206" name="Text Box 54"/>
          <p:cNvSpPr txBox="1">
            <a:spLocks noChangeArrowheads="1"/>
          </p:cNvSpPr>
          <p:nvPr/>
        </p:nvSpPr>
        <p:spPr bwMode="auto">
          <a:xfrm>
            <a:off x="6333067" y="4411133"/>
            <a:ext cx="389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00"/>
                </a:solidFill>
                <a:latin typeface="Arial Bold" panose="020B0704020202020204" pitchFamily="34" charset="0"/>
              </a:rPr>
              <a:t>4</a:t>
            </a:r>
          </a:p>
        </p:txBody>
      </p:sp>
      <p:sp>
        <p:nvSpPr>
          <p:cNvPr id="49207" name="Text Box 55"/>
          <p:cNvSpPr txBox="1">
            <a:spLocks noChangeArrowheads="1"/>
          </p:cNvSpPr>
          <p:nvPr/>
        </p:nvSpPr>
        <p:spPr bwMode="auto">
          <a:xfrm>
            <a:off x="6333067" y="4715933"/>
            <a:ext cx="389467"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00"/>
                </a:solidFill>
                <a:latin typeface="Arial Bold" panose="020B0704020202020204" pitchFamily="34" charset="0"/>
              </a:rPr>
              <a:t>8</a:t>
            </a:r>
          </a:p>
          <a:p>
            <a:pPr eaLnBrk="1" hangingPunct="1"/>
            <a:endParaRPr lang="en-US" altLang="en-US" sz="2000" b="1">
              <a:solidFill>
                <a:srgbClr val="000000"/>
              </a:solidFill>
              <a:latin typeface="Arial Bold" panose="020B0704020202020204" pitchFamily="34" charset="0"/>
            </a:endParaRPr>
          </a:p>
        </p:txBody>
      </p:sp>
      <p:sp>
        <p:nvSpPr>
          <p:cNvPr id="49208" name="Text Box 56"/>
          <p:cNvSpPr txBox="1">
            <a:spLocks noChangeArrowheads="1"/>
          </p:cNvSpPr>
          <p:nvPr/>
        </p:nvSpPr>
        <p:spPr bwMode="auto">
          <a:xfrm>
            <a:off x="8001000" y="4411133"/>
            <a:ext cx="389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00"/>
                </a:solidFill>
                <a:latin typeface="Arial Bold" panose="020B0704020202020204" pitchFamily="34" charset="0"/>
              </a:rPr>
              <a:t>4</a:t>
            </a:r>
          </a:p>
        </p:txBody>
      </p:sp>
      <p:sp>
        <p:nvSpPr>
          <p:cNvPr id="49209" name="Text Box 57"/>
          <p:cNvSpPr txBox="1">
            <a:spLocks noChangeArrowheads="1"/>
          </p:cNvSpPr>
          <p:nvPr/>
        </p:nvSpPr>
        <p:spPr bwMode="auto">
          <a:xfrm>
            <a:off x="8001000" y="4715933"/>
            <a:ext cx="389467"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00"/>
                </a:solidFill>
                <a:latin typeface="Arial Bold" panose="020B0704020202020204" pitchFamily="34" charset="0"/>
              </a:rPr>
              <a:t>8</a:t>
            </a:r>
          </a:p>
          <a:p>
            <a:pPr eaLnBrk="1" hangingPunct="1"/>
            <a:endParaRPr lang="en-US" altLang="en-US" sz="2000" b="1">
              <a:solidFill>
                <a:srgbClr val="000000"/>
              </a:solidFill>
              <a:latin typeface="Arial Bold" panose="020B0704020202020204" pitchFamily="34" charset="0"/>
            </a:endParaRPr>
          </a:p>
        </p:txBody>
      </p:sp>
      <p:sp>
        <p:nvSpPr>
          <p:cNvPr id="49210" name="Text Box 58"/>
          <p:cNvSpPr txBox="1">
            <a:spLocks noChangeArrowheads="1"/>
          </p:cNvSpPr>
          <p:nvPr/>
        </p:nvSpPr>
        <p:spPr bwMode="auto">
          <a:xfrm>
            <a:off x="4453467" y="1143000"/>
            <a:ext cx="414867"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800" b="1">
                <a:solidFill>
                  <a:srgbClr val="FF0065"/>
                </a:solidFill>
                <a:latin typeface="Arial Bold" panose="020B0704020202020204" pitchFamily="34" charset="0"/>
              </a:rPr>
              <a:t>C</a:t>
            </a:r>
          </a:p>
        </p:txBody>
      </p:sp>
      <p:sp>
        <p:nvSpPr>
          <p:cNvPr id="49211" name="Text Box 59"/>
          <p:cNvSpPr txBox="1">
            <a:spLocks noChangeArrowheads="1"/>
          </p:cNvSpPr>
          <p:nvPr/>
        </p:nvSpPr>
        <p:spPr bwMode="auto">
          <a:xfrm>
            <a:off x="4614333" y="1143000"/>
            <a:ext cx="3005667"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800" b="1">
                <a:solidFill>
                  <a:srgbClr val="FF0065"/>
                </a:solidFill>
                <a:latin typeface="榛戜綋" pitchFamily="34" charset="0"/>
              </a:rPr>
              <a:t>语言中数值数据类型的宽度</a:t>
            </a:r>
          </a:p>
        </p:txBody>
      </p:sp>
      <p:sp>
        <p:nvSpPr>
          <p:cNvPr id="49212" name="Text Box 60"/>
          <p:cNvSpPr txBox="1">
            <a:spLocks noChangeArrowheads="1"/>
          </p:cNvSpPr>
          <p:nvPr/>
        </p:nvSpPr>
        <p:spPr bwMode="auto">
          <a:xfrm>
            <a:off x="7442200" y="1143000"/>
            <a:ext cx="32173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800" b="1">
                <a:solidFill>
                  <a:srgbClr val="FF0065"/>
                </a:solidFill>
                <a:latin typeface="Arial Bold" panose="020B0704020202020204" pitchFamily="34" charset="0"/>
              </a:rPr>
              <a:t>(</a:t>
            </a:r>
          </a:p>
        </p:txBody>
      </p:sp>
      <p:sp>
        <p:nvSpPr>
          <p:cNvPr id="49213" name="Text Box 61"/>
          <p:cNvSpPr txBox="1">
            <a:spLocks noChangeArrowheads="1"/>
          </p:cNvSpPr>
          <p:nvPr/>
        </p:nvSpPr>
        <p:spPr bwMode="auto">
          <a:xfrm>
            <a:off x="7518400" y="1143000"/>
            <a:ext cx="13970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800" b="1">
                <a:solidFill>
                  <a:srgbClr val="FF0065"/>
                </a:solidFill>
                <a:latin typeface="榛戜綋" pitchFamily="34" charset="0"/>
              </a:rPr>
              <a:t>单位：字节</a:t>
            </a:r>
          </a:p>
        </p:txBody>
      </p:sp>
      <p:sp>
        <p:nvSpPr>
          <p:cNvPr id="49214" name="Text Box 62"/>
          <p:cNvSpPr txBox="1">
            <a:spLocks noChangeArrowheads="1"/>
          </p:cNvSpPr>
          <p:nvPr/>
        </p:nvSpPr>
        <p:spPr bwMode="auto">
          <a:xfrm>
            <a:off x="8669867" y="1143000"/>
            <a:ext cx="32173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800" b="1">
                <a:solidFill>
                  <a:srgbClr val="FF0065"/>
                </a:solidFill>
                <a:latin typeface="Arial Bold" panose="020B0704020202020204" pitchFamily="34" charset="0"/>
              </a:rPr>
              <a:t>)</a:t>
            </a:r>
          </a:p>
          <a:p>
            <a:pPr eaLnBrk="1" hangingPunct="1"/>
            <a:endParaRPr lang="en-US" altLang="en-US" sz="1800" b="1">
              <a:solidFill>
                <a:srgbClr val="FF0065"/>
              </a:solidFill>
              <a:latin typeface="Arial Bold" panose="020B0704020202020204" pitchFamily="34" charset="0"/>
            </a:endParaRPr>
          </a:p>
        </p:txBody>
      </p:sp>
      <p:sp>
        <p:nvSpPr>
          <p:cNvPr id="49215" name="Text Box 63"/>
          <p:cNvSpPr txBox="1">
            <a:spLocks noChangeArrowheads="1"/>
          </p:cNvSpPr>
          <p:nvPr/>
        </p:nvSpPr>
        <p:spPr bwMode="auto">
          <a:xfrm>
            <a:off x="245533" y="5207000"/>
            <a:ext cx="3826933"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323298"/>
                </a:solidFill>
                <a:latin typeface="榛戜綋" pitchFamily="34" charset="0"/>
              </a:rPr>
              <a:t>从表中看出：同类型数据并不是</a:t>
            </a:r>
          </a:p>
        </p:txBody>
      </p:sp>
      <p:sp>
        <p:nvSpPr>
          <p:cNvPr id="49216" name="Text Box 64"/>
          <p:cNvSpPr txBox="1">
            <a:spLocks noChangeArrowheads="1"/>
          </p:cNvSpPr>
          <p:nvPr/>
        </p:nvSpPr>
        <p:spPr bwMode="auto">
          <a:xfrm>
            <a:off x="245533" y="5579533"/>
            <a:ext cx="3826933"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323298"/>
                </a:solidFill>
                <a:latin typeface="榛戜綋" pitchFamily="34" charset="0"/>
              </a:rPr>
              <a:t>所有机器都采用相同的宽度，分</a:t>
            </a:r>
          </a:p>
        </p:txBody>
      </p:sp>
      <p:sp>
        <p:nvSpPr>
          <p:cNvPr id="49217" name="Text Box 65"/>
          <p:cNvSpPr txBox="1">
            <a:spLocks noChangeArrowheads="1"/>
          </p:cNvSpPr>
          <p:nvPr/>
        </p:nvSpPr>
        <p:spPr bwMode="auto">
          <a:xfrm>
            <a:off x="245533" y="5943600"/>
            <a:ext cx="1532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323298"/>
                </a:solidFill>
                <a:latin typeface="榛戜綋" pitchFamily="34" charset="0"/>
              </a:rPr>
              <a:t>配的字节数</a:t>
            </a:r>
          </a:p>
        </p:txBody>
      </p:sp>
      <p:sp>
        <p:nvSpPr>
          <p:cNvPr id="49218" name="Text Box 66"/>
          <p:cNvSpPr txBox="1">
            <a:spLocks noChangeArrowheads="1"/>
          </p:cNvSpPr>
          <p:nvPr/>
        </p:nvSpPr>
        <p:spPr bwMode="auto">
          <a:xfrm>
            <a:off x="1524000" y="5943600"/>
            <a:ext cx="254846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FF0065"/>
                </a:solidFill>
                <a:latin typeface="榛戜綋" pitchFamily="34" charset="0"/>
              </a:rPr>
              <a:t>随机器字长和编译器</a:t>
            </a:r>
          </a:p>
        </p:txBody>
      </p:sp>
      <p:sp>
        <p:nvSpPr>
          <p:cNvPr id="49219" name="Text Box 67"/>
          <p:cNvSpPr txBox="1">
            <a:spLocks noChangeArrowheads="1"/>
          </p:cNvSpPr>
          <p:nvPr/>
        </p:nvSpPr>
        <p:spPr bwMode="auto">
          <a:xfrm>
            <a:off x="245533" y="6307667"/>
            <a:ext cx="2040467"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323298"/>
                </a:solidFill>
                <a:latin typeface="榛戜綋" pitchFamily="34" charset="0"/>
              </a:rPr>
              <a:t>的不同而不同。</a:t>
            </a:r>
          </a:p>
          <a:p>
            <a:pPr eaLnBrk="1" hangingPunct="1"/>
            <a:endParaRPr lang="en-US" altLang="en-US" sz="2000" b="1">
              <a:solidFill>
                <a:srgbClr val="323298"/>
              </a:solidFill>
              <a:latin typeface="榛戜綋" pitchFamily="34" charset="0"/>
            </a:endParaRPr>
          </a:p>
        </p:txBody>
      </p:sp>
    </p:spTree>
  </p:cSld>
  <p:clrMapOvr>
    <a:masterClrMapping/>
  </p:clrMapOvr>
  <p:transition spd="med">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标题 740353"/>
          <p:cNvSpPr>
            <a:spLocks noGrp="1"/>
          </p:cNvSpPr>
          <p:nvPr>
            <p:ph type="title"/>
          </p:nvPr>
        </p:nvSpPr>
        <p:spPr>
          <a:xfrm>
            <a:off x="1752600" y="838200"/>
            <a:ext cx="6858000" cy="838200"/>
          </a:xfrm>
          <a:ln/>
        </p:spPr>
        <p:txBody>
          <a:bodyPr lIns="92075" tIns="46038" rIns="92075" bIns="46038" anchor="ctr"/>
          <a:lstStyle/>
          <a:p>
            <a:r>
              <a:rPr lang="zh-CN" altLang="en-US" sz="3600" b="1" dirty="0">
                <a:latin typeface="黑体" panose="02010609060101010101" pitchFamily="2" charset="-122"/>
                <a:ea typeface="黑体" panose="02010609060101010101" pitchFamily="2" charset="-122"/>
              </a:rPr>
              <a:t>1.4  逻辑代数与逻辑电路基础</a:t>
            </a:r>
            <a:endParaRPr lang="en-US" altLang="zh-CN" sz="3600">
              <a:latin typeface="黑体" panose="02010609060101010101" pitchFamily="2" charset="-122"/>
              <a:ea typeface="黑体" panose="02010609060101010101" pitchFamily="2" charset="-122"/>
            </a:endParaRPr>
          </a:p>
        </p:txBody>
      </p:sp>
      <p:sp>
        <p:nvSpPr>
          <p:cNvPr id="740355" name="文本占位符 740354"/>
          <p:cNvSpPr>
            <a:spLocks noGrp="1"/>
          </p:cNvSpPr>
          <p:nvPr>
            <p:ph type="body" idx="1"/>
          </p:nvPr>
        </p:nvSpPr>
        <p:spPr>
          <a:xfrm>
            <a:off x="1676400" y="2362200"/>
            <a:ext cx="7696200" cy="3765550"/>
          </a:xfrm>
          <a:ln/>
        </p:spPr>
        <p:txBody>
          <a:bodyPr/>
          <a:lstStyle/>
          <a:p>
            <a:r>
              <a:rPr lang="zh-CN" altLang="en-US" b="1" dirty="0">
                <a:latin typeface="黑体" panose="02010609060101010101" pitchFamily="2" charset="-122"/>
                <a:ea typeface="黑体" panose="02010609060101010101" pitchFamily="2" charset="-122"/>
                <a:hlinkClick r:id="rId2" action="ppaction://hlinksldjump"/>
              </a:rPr>
              <a:t>1.4.1    逻辑代数</a:t>
            </a:r>
            <a:endParaRPr lang="zh-CN" altLang="en-US" b="1">
              <a:latin typeface="黑体" panose="02010609060101010101" pitchFamily="2" charset="-122"/>
              <a:ea typeface="黑体" panose="02010609060101010101" pitchFamily="2" charset="-122"/>
            </a:endParaRPr>
          </a:p>
          <a:p>
            <a:r>
              <a:rPr lang="zh-CN" altLang="en-US" b="1" dirty="0">
                <a:latin typeface="黑体" panose="02010609060101010101" pitchFamily="2" charset="-122"/>
                <a:ea typeface="黑体" panose="02010609060101010101" pitchFamily="2" charset="-122"/>
                <a:hlinkClick r:id="rId3" action="ppaction://hlinksldjump"/>
              </a:rPr>
              <a:t>1.4.2  逻辑电路和逻辑设计基础</a:t>
            </a:r>
            <a:endParaRPr lang="zh-CN" altLang="en-US" b="1" dirty="0">
              <a:latin typeface="黑体" panose="02010609060101010101" pitchFamily="2" charset="-122"/>
              <a:ea typeface="黑体" panose="02010609060101010101" pitchFamily="2" charset="-122"/>
            </a:endParaRPr>
          </a:p>
          <a:p>
            <a:pPr>
              <a:buNone/>
            </a:pPr>
            <a:r>
              <a:rPr lang="zh-CN" altLang="en-US" b="1" dirty="0">
                <a:latin typeface="黑体" panose="02010609060101010101" pitchFamily="2" charset="-122"/>
                <a:ea typeface="黑体" panose="02010609060101010101" pitchFamily="2" charset="-122"/>
              </a:rPr>
              <a:t>　</a:t>
            </a:r>
          </a:p>
          <a:p>
            <a:endParaRPr lang="zh-CN" altLang="en-US" dirty="0">
              <a:latin typeface="黑体" panose="02010609060101010101" pitchFamily="2" charset="-122"/>
              <a:ea typeface="黑体" panose="02010609060101010101" pitchFamily="2" charset="-122"/>
            </a:endParaRPr>
          </a:p>
          <a:p>
            <a:pPr>
              <a:buNone/>
            </a:pPr>
            <a:endParaRPr lang="zh-CN" altLang="en-US" dirty="0">
              <a:latin typeface="黑体" panose="02010609060101010101" pitchFamily="2" charset="-122"/>
              <a:ea typeface="黑体" panose="02010609060101010101" pitchFamily="2" charset="-122"/>
            </a:endParaRPr>
          </a:p>
          <a:p>
            <a:endParaRPr lang="en-US" altLang="zh-CN" dirty="0">
              <a:ea typeface="黑体" panose="02010609060101010101" pitchFamily="2" charset="-122"/>
            </a:endParaRPr>
          </a:p>
          <a:p>
            <a:endParaRPr lang="en-US" altLang="zh-CN" dirty="0">
              <a:ea typeface="黑体" panose="02010609060101010101" pitchFamily="2" charset="-122"/>
            </a:endParaRPr>
          </a:p>
          <a:p>
            <a:pPr>
              <a:buNone/>
            </a:pPr>
            <a:endParaRPr lang="zh-CN" altLang="en-US" sz="3600">
              <a:latin typeface="黑体" panose="02010609060101010101" pitchFamily="2" charset="-122"/>
              <a:ea typeface="黑体" panose="02010609060101010101" pitchFamily="2" charset="-122"/>
            </a:endParaRPr>
          </a:p>
        </p:txBody>
      </p:sp>
      <p:grpSp>
        <p:nvGrpSpPr>
          <p:cNvPr id="740356" name="组合 740355"/>
          <p:cNvGrpSpPr/>
          <p:nvPr/>
        </p:nvGrpSpPr>
        <p:grpSpPr>
          <a:xfrm>
            <a:off x="6324600" y="4572000"/>
            <a:ext cx="1066800" cy="1143000"/>
            <a:chOff x="1488" y="2208"/>
            <a:chExt cx="576" cy="576"/>
          </a:xfrm>
        </p:grpSpPr>
        <p:pic>
          <p:nvPicPr>
            <p:cNvPr id="740357" name="图片 740356" descr="C:\Program Files\Common Files\Microsoft Shared\Clipart\cagcat50\SY01265_.wmf"/>
            <p:cNvPicPr>
              <a:picLocks noChangeAspect="1"/>
            </p:cNvPicPr>
            <p:nvPr/>
          </p:nvPicPr>
          <p:blipFill>
            <a:blip r:embed="rId4"/>
            <a:stretch>
              <a:fillRect/>
            </a:stretch>
          </p:blipFill>
          <p:spPr>
            <a:xfrm>
              <a:off x="1488" y="2208"/>
              <a:ext cx="480" cy="576"/>
            </a:xfrm>
            <a:prstGeom prst="rect">
              <a:avLst/>
            </a:prstGeom>
            <a:noFill/>
            <a:ln w="9525">
              <a:noFill/>
            </a:ln>
          </p:spPr>
        </p:pic>
        <p:sp>
          <p:nvSpPr>
            <p:cNvPr id="740358" name="动作按钮: 自定义 740357">
              <a:hlinkClick r:id="rId5" action="ppaction://hlinksldjump"/>
            </p:cNvPr>
            <p:cNvSpPr/>
            <p:nvPr/>
          </p:nvSpPr>
          <p:spPr>
            <a:xfrm>
              <a:off x="1632" y="2304"/>
              <a:ext cx="432" cy="192"/>
            </a:xfrm>
            <a:prstGeom prst="actionButtonBlank">
              <a:avLst/>
            </a:prstGeom>
            <a:solidFill>
              <a:srgbClr val="33CCCC"/>
            </a:solidFill>
            <a:ln w="12700" cap="sq" cmpd="sng">
              <a:solidFill>
                <a:srgbClr val="FF0000"/>
              </a:solidFill>
              <a:prstDash val="solid"/>
              <a:miter/>
              <a:headEnd type="none" w="sm" len="sm"/>
              <a:tailEnd type="none" w="sm" len="sm"/>
            </a:ln>
          </p:spPr>
          <p:txBody>
            <a:bodyPr wrap="none" anchor="ctr"/>
            <a:lstStyle/>
            <a:p>
              <a:r>
                <a:rPr lang="zh-CN" altLang="en-US" b="1" dirty="0">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hlinkClick r:id="rId5" action="ppaction://hlinksldjump"/>
                </a:rPr>
                <a:t>返回</a:t>
              </a:r>
              <a:endParaRPr lang="zh-CN" altLang="en-US" b="1">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endParaRPr>
            </a:p>
          </p:txBody>
        </p:sp>
      </p:grpSp>
    </p:spTree>
  </p:cSld>
  <p:clrMapOvr>
    <a:masterClrMapping/>
  </p:clrMapOvr>
  <p:transition spd="med">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矩形 741377"/>
          <p:cNvSpPr/>
          <p:nvPr/>
        </p:nvSpPr>
        <p:spPr>
          <a:xfrm>
            <a:off x="1676400" y="715963"/>
            <a:ext cx="7162800" cy="579437"/>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sz="3200" b="1" dirty="0">
                <a:solidFill>
                  <a:schemeClr val="tx2"/>
                </a:solidFill>
                <a:latin typeface="黑体" panose="02010609060101010101" pitchFamily="2" charset="-122"/>
                <a:ea typeface="黑体" panose="02010609060101010101" pitchFamily="2" charset="-122"/>
              </a:rPr>
              <a:t>1.4.1   逻辑代数</a:t>
            </a:r>
            <a:endParaRPr lang="en-US" altLang="zh-CN" sz="3200" b="1" dirty="0">
              <a:solidFill>
                <a:schemeClr val="tx2"/>
              </a:solidFill>
              <a:latin typeface="黑体" panose="02010609060101010101" pitchFamily="2" charset="-122"/>
              <a:ea typeface="黑体" panose="02010609060101010101" pitchFamily="2" charset="-122"/>
            </a:endParaRPr>
          </a:p>
        </p:txBody>
      </p:sp>
      <p:sp>
        <p:nvSpPr>
          <p:cNvPr id="741379" name="矩形 741378"/>
          <p:cNvSpPr/>
          <p:nvPr/>
        </p:nvSpPr>
        <p:spPr>
          <a:xfrm>
            <a:off x="1447800" y="1447800"/>
            <a:ext cx="7086600" cy="4300538"/>
          </a:xfrm>
          <a:prstGeom prst="rect">
            <a:avLst/>
          </a:prstGeom>
          <a:noFill/>
          <a:ln w="9525">
            <a:noFill/>
          </a:ln>
        </p:spPr>
        <p:txBody>
          <a:bodyPr tIns="25392" bIns="25392">
            <a:spAutoFit/>
          </a:bodyPr>
          <a:lstStyle/>
          <a:p>
            <a:pPr algn="just"/>
            <a:endParaRPr lang="zh-CN" altLang="en-US" sz="2000" b="1" dirty="0">
              <a:latin typeface="Times New Roman" panose="02020603050405020304" charset="0"/>
              <a:ea typeface="楷体_GB2312" pitchFamily="49" charset="-122"/>
            </a:endParaRPr>
          </a:p>
          <a:p>
            <a:pPr algn="l">
              <a:spcBef>
                <a:spcPct val="20000"/>
              </a:spcBef>
              <a:buClr>
                <a:srgbClr val="A50021"/>
              </a:buClr>
              <a:buSzPct val="75000"/>
              <a:buFont typeface="Wingdings" panose="05000000000000000000" pitchFamily="2" charset="2"/>
            </a:pPr>
            <a:r>
              <a:rPr lang="zh-CN" altLang="en-US" sz="2800"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计算机之所以具有逻辑处理能力，是由于计算机中使用了实现各种逻辑功能的电路，逻辑代数是进行逻辑电路设计的数学基础。</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逻辑代数是1847英国数学家乔治</a:t>
            </a:r>
            <a:r>
              <a:rPr lang="zh-CN" altLang="en-US" b="1" dirty="0">
                <a:latin typeface="Times New Roman" panose="02020603050405020304" charset="0"/>
                <a:ea typeface="黑体" panose="02010609060101010101" pitchFamily="2" charset="-122"/>
              </a:rPr>
              <a:t>·</a:t>
            </a:r>
            <a:r>
              <a:rPr lang="zh-CN" altLang="en-US" b="1" dirty="0">
                <a:latin typeface="黑体" panose="02010609060101010101" pitchFamily="2" charset="-122"/>
                <a:ea typeface="黑体" panose="02010609060101010101" pitchFamily="2" charset="-122"/>
              </a:rPr>
              <a:t>布尔首先创立的，所以有时又叫</a:t>
            </a:r>
            <a:r>
              <a:rPr lang="zh-CN" altLang="en-US" b="1" dirty="0">
                <a:solidFill>
                  <a:srgbClr val="CC00CC"/>
                </a:solidFill>
                <a:latin typeface="黑体" panose="02010609060101010101" pitchFamily="2" charset="-122"/>
                <a:ea typeface="黑体" panose="02010609060101010101" pitchFamily="2" charset="-122"/>
              </a:rPr>
              <a:t>布尔代数</a:t>
            </a:r>
            <a:r>
              <a:rPr lang="zh-CN" altLang="en-US" b="1" dirty="0">
                <a:latin typeface="黑体" panose="02010609060101010101" pitchFamily="2" charset="-122"/>
                <a:ea typeface="黑体" panose="02010609060101010101" pitchFamily="2" charset="-122"/>
              </a:rPr>
              <a:t>。</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逻辑代数与普通代数有本质的区别，逻辑代数表示的不是数量大小之间的关系，而且逻辑关系，逻辑代数中的0和1，不是数量的0和1，它只代表所要研究问题的两种可能性或两种稳定的物理状态。它是分析和设计逻辑电路的基本数学工具。</a:t>
            </a:r>
            <a:r>
              <a:rPr lang="zh-CN" altLang="en-US" b="1" dirty="0">
                <a:latin typeface="宋体" panose="02010600030101010101" pitchFamily="2" charset="-122"/>
                <a:ea typeface="宋体" panose="02010600030101010101" pitchFamily="2" charset="-122"/>
              </a:rPr>
              <a:t> </a:t>
            </a:r>
            <a:r>
              <a:rPr lang="zh-CN" altLang="en-US" b="1" dirty="0">
                <a:latin typeface="Times New Roman" panose="02020603050405020304" charset="0"/>
                <a:ea typeface="宋体" panose="02010600030101010101" pitchFamily="2" charset="-122"/>
              </a:rPr>
              <a:t> </a:t>
            </a:r>
          </a:p>
        </p:txBody>
      </p:sp>
    </p:spTree>
  </p:cSld>
  <p:clrMapOvr>
    <a:masterClrMapping/>
  </p:clrMapOvr>
  <p:transition spd="med">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2407" name="组合 742406"/>
          <p:cNvGrpSpPr/>
          <p:nvPr/>
        </p:nvGrpSpPr>
        <p:grpSpPr>
          <a:xfrm>
            <a:off x="1219200" y="584200"/>
            <a:ext cx="7467600" cy="5892800"/>
            <a:chOff x="816" y="196"/>
            <a:chExt cx="4704" cy="3712"/>
          </a:xfrm>
        </p:grpSpPr>
        <p:sp>
          <p:nvSpPr>
            <p:cNvPr id="742402" name="矩形 742401"/>
            <p:cNvSpPr/>
            <p:nvPr/>
          </p:nvSpPr>
          <p:spPr>
            <a:xfrm>
              <a:off x="816" y="196"/>
              <a:ext cx="4704" cy="3712"/>
            </a:xfrm>
            <a:prstGeom prst="rect">
              <a:avLst/>
            </a:prstGeom>
            <a:noFill/>
            <a:ln w="9525">
              <a:noFill/>
            </a:ln>
          </p:spPr>
          <p:txBody>
            <a:bodyPr tIns="25392" bIns="25392">
              <a:spAutoFit/>
            </a:bodyPr>
            <a:lstStyle/>
            <a:p>
              <a:pPr algn="l"/>
              <a:r>
                <a:rPr lang="zh-CN" altLang="en-US" b="1" dirty="0">
                  <a:latin typeface="Times New Roman" panose="02020603050405020304" charset="0"/>
                  <a:ea typeface="宋体" panose="02010600030101010101" pitchFamily="2" charset="-122"/>
                </a:rPr>
                <a:t> </a:t>
              </a:r>
              <a:r>
                <a:rPr lang="zh-CN" altLang="en-US" b="1" dirty="0">
                  <a:solidFill>
                    <a:srgbClr val="FF0000"/>
                  </a:solidFill>
                  <a:latin typeface="黑体" panose="02010609060101010101" pitchFamily="2" charset="-122"/>
                  <a:ea typeface="黑体" panose="02010609060101010101" pitchFamily="2" charset="-122"/>
                </a:rPr>
                <a:t>1．逻辑变量和逻辑函数</a:t>
              </a:r>
            </a:p>
            <a:p>
              <a:pPr algn="l"/>
              <a:r>
                <a:rPr lang="en-US" altLang="zh-CN" b="1" dirty="0">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逻辑电路具有输入和输出间的逻辑关系，为了对输入和输出间的逻辑关系进行数学表达和演算，所以提出了</a:t>
              </a:r>
              <a:r>
                <a:rPr lang="zh-CN" altLang="en-US" b="1" dirty="0">
                  <a:solidFill>
                    <a:srgbClr val="CC00CC"/>
                  </a:solidFill>
                  <a:latin typeface="黑体" panose="02010609060101010101" pitchFamily="2" charset="-122"/>
                  <a:ea typeface="黑体" panose="02010609060101010101" pitchFamily="2" charset="-122"/>
                </a:rPr>
                <a:t>逻辑变量</a:t>
              </a:r>
              <a:r>
                <a:rPr lang="zh-CN" altLang="en-US" b="1" dirty="0">
                  <a:latin typeface="黑体" panose="02010609060101010101" pitchFamily="2" charset="-122"/>
                  <a:ea typeface="黑体" panose="02010609060101010101" pitchFamily="2" charset="-122"/>
                </a:rPr>
                <a:t>和</a:t>
              </a:r>
              <a:r>
                <a:rPr lang="zh-CN" altLang="en-US" b="1" dirty="0">
                  <a:solidFill>
                    <a:srgbClr val="CC00CC"/>
                  </a:solidFill>
                  <a:latin typeface="黑体" panose="02010609060101010101" pitchFamily="2" charset="-122"/>
                  <a:ea typeface="黑体" panose="02010609060101010101" pitchFamily="2" charset="-122"/>
                </a:rPr>
                <a:t>逻辑函数</a:t>
              </a:r>
              <a:r>
                <a:rPr lang="zh-CN" altLang="en-US" b="1" dirty="0">
                  <a:latin typeface="黑体" panose="02010609060101010101" pitchFamily="2" charset="-122"/>
                  <a:ea typeface="黑体" panose="02010609060101010101" pitchFamily="2" charset="-122"/>
                </a:rPr>
                <a:t>两个术语。</a:t>
              </a:r>
            </a:p>
            <a:p>
              <a:pPr algn="l"/>
              <a:r>
                <a:rPr lang="zh-CN" altLang="en-US" b="1" dirty="0">
                  <a:latin typeface="黑体" panose="02010609060101010101" pitchFamily="2" charset="-122"/>
                  <a:ea typeface="黑体" panose="02010609060101010101" pitchFamily="2" charset="-122"/>
                </a:rPr>
                <a:t>    一个逻辑电路如下图所示，</a:t>
              </a:r>
              <a:r>
                <a:rPr lang="en-US" altLang="zh-CN" b="1">
                  <a:latin typeface="黑体" panose="02010609060101010101" pitchFamily="2" charset="-122"/>
                  <a:ea typeface="黑体" panose="02010609060101010101" pitchFamily="2" charset="-122"/>
                </a:rPr>
                <a:t>A，B</a:t>
              </a:r>
              <a:r>
                <a:rPr lang="zh-CN" altLang="en-US" b="1" dirty="0">
                  <a:latin typeface="黑体" panose="02010609060101010101" pitchFamily="2" charset="-122"/>
                  <a:ea typeface="黑体" panose="02010609060101010101" pitchFamily="2" charset="-122"/>
                </a:rPr>
                <a:t>为输入，</a:t>
              </a:r>
              <a:r>
                <a:rPr lang="en-US" altLang="zh-CN" b="1">
                  <a:latin typeface="黑体" panose="02010609060101010101" pitchFamily="2" charset="-122"/>
                  <a:ea typeface="黑体" panose="02010609060101010101" pitchFamily="2" charset="-122"/>
                </a:rPr>
                <a:t>F</a:t>
              </a:r>
              <a:r>
                <a:rPr lang="zh-CN" altLang="en-US" b="1" dirty="0">
                  <a:latin typeface="黑体" panose="02010609060101010101" pitchFamily="2" charset="-122"/>
                  <a:ea typeface="黑体" panose="02010609060101010101" pitchFamily="2" charset="-122"/>
                </a:rPr>
                <a:t>为输出，输入和输出之间的逻辑关系为</a:t>
              </a:r>
              <a:r>
                <a:rPr lang="en-US" altLang="zh-CN" b="1">
                  <a:latin typeface="黑体" panose="02010609060101010101" pitchFamily="2" charset="-122"/>
                  <a:ea typeface="黑体" panose="02010609060101010101" pitchFamily="2" charset="-122"/>
                </a:rPr>
                <a:t>F = f（A，B）。</a:t>
              </a:r>
            </a:p>
            <a:p>
              <a:pPr algn="l"/>
              <a:endParaRPr lang="en-US" altLang="zh-CN" b="1">
                <a:latin typeface="黑体" panose="02010609060101010101" pitchFamily="2" charset="-122"/>
                <a:ea typeface="黑体" panose="02010609060101010101" pitchFamily="2" charset="-122"/>
              </a:endParaRPr>
            </a:p>
            <a:p>
              <a:pPr algn="l"/>
              <a:r>
                <a:rPr lang="en-US" altLang="zh-CN" b="1">
                  <a:latin typeface="黑体" panose="02010609060101010101" pitchFamily="2" charset="-122"/>
                  <a:ea typeface="黑体" panose="02010609060101010101" pitchFamily="2" charset="-122"/>
                </a:rPr>
                <a:t>        A               </a:t>
              </a:r>
              <a:r>
                <a:rPr lang="en-US" altLang="zh-CN" sz="3600" b="1" baseline="-25000">
                  <a:latin typeface="黑体" panose="02010609060101010101" pitchFamily="2" charset="-122"/>
                  <a:ea typeface="黑体" panose="02010609060101010101" pitchFamily="2" charset="-122"/>
                </a:rPr>
                <a:t>      F</a:t>
              </a:r>
            </a:p>
            <a:p>
              <a:pPr algn="l"/>
              <a:r>
                <a:rPr lang="en-US" altLang="zh-CN" b="1">
                  <a:latin typeface="黑体" panose="02010609060101010101" pitchFamily="2" charset="-122"/>
                  <a:ea typeface="黑体" panose="02010609060101010101" pitchFamily="2" charset="-122"/>
                </a:rPr>
                <a:t>        B         </a:t>
              </a:r>
            </a:p>
            <a:p>
              <a:pPr algn="l"/>
              <a:r>
                <a:rPr lang="en-US" altLang="zh-CN" b="1">
                  <a:latin typeface="黑体" panose="02010609060101010101" pitchFamily="2" charset="-122"/>
                  <a:ea typeface="黑体" panose="02010609060101010101" pitchFamily="2" charset="-122"/>
                </a:rPr>
                <a:t>  </a:t>
              </a:r>
            </a:p>
            <a:p>
              <a:pPr algn="l"/>
              <a:r>
                <a:rPr lang="en-US" altLang="zh-CN" b="1">
                  <a:latin typeface="黑体" panose="02010609060101010101" pitchFamily="2" charset="-122"/>
                  <a:ea typeface="黑体" panose="02010609060101010101" pitchFamily="2" charset="-122"/>
                </a:rPr>
                <a:t>   A，B，F</a:t>
              </a:r>
              <a:r>
                <a:rPr lang="zh-CN" altLang="en-US" b="1" dirty="0">
                  <a:latin typeface="黑体" panose="02010609060101010101" pitchFamily="2" charset="-122"/>
                  <a:ea typeface="黑体" panose="02010609060101010101" pitchFamily="2" charset="-122"/>
                </a:rPr>
                <a:t>为逻辑变量</a:t>
              </a:r>
            </a:p>
            <a:p>
              <a:pPr algn="l"/>
              <a:r>
                <a:rPr lang="en-US" altLang="zh-CN" b="1">
                  <a:latin typeface="黑体" panose="02010609060101010101" pitchFamily="2" charset="-122"/>
                  <a:ea typeface="黑体" panose="02010609060101010101" pitchFamily="2" charset="-122"/>
                </a:rPr>
                <a:t>   F=(A，B)</a:t>
              </a:r>
              <a:r>
                <a:rPr lang="zh-CN" altLang="en-US" b="1" dirty="0">
                  <a:latin typeface="黑体" panose="02010609060101010101" pitchFamily="2" charset="-122"/>
                  <a:ea typeface="黑体" panose="02010609060101010101" pitchFamily="2" charset="-122"/>
                </a:rPr>
                <a:t>为逻辑函数</a:t>
              </a:r>
            </a:p>
            <a:p>
              <a:pPr algn="just"/>
              <a:r>
                <a:rPr lang="zh-CN" altLang="en-US" b="1" dirty="0">
                  <a:latin typeface="黑体" panose="02010609060101010101" pitchFamily="2" charset="-122"/>
                  <a:ea typeface="黑体" panose="02010609060101010101" pitchFamily="2" charset="-122"/>
                </a:rPr>
                <a:t>     逻辑变量和逻辑函数的逻辑取值，只取两个值0和1，通常称为逻辑0和逻辑1。 </a:t>
              </a:r>
            </a:p>
            <a:p>
              <a:pPr algn="l"/>
              <a:r>
                <a:rPr lang="zh-CN" altLang="en-US" b="1" dirty="0">
                  <a:latin typeface="黑体" panose="02010609060101010101" pitchFamily="2" charset="-122"/>
                  <a:ea typeface="黑体" panose="02010609060101010101" pitchFamily="2" charset="-122"/>
                </a:rPr>
                <a:t>   </a:t>
              </a:r>
            </a:p>
            <a:p>
              <a:pPr algn="l"/>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 </a:t>
              </a:r>
              <a:r>
                <a:rPr lang="zh-CN" altLang="en-US" b="1" dirty="0">
                  <a:latin typeface="Times New Roman" panose="02020603050405020304" charset="0"/>
                  <a:ea typeface="宋体" panose="02010600030101010101" pitchFamily="2" charset="-122"/>
                </a:rPr>
                <a:t> </a:t>
              </a:r>
            </a:p>
          </p:txBody>
        </p:sp>
        <p:sp>
          <p:nvSpPr>
            <p:cNvPr id="742403" name="矩形 742402"/>
            <p:cNvSpPr/>
            <p:nvPr/>
          </p:nvSpPr>
          <p:spPr>
            <a:xfrm>
              <a:off x="2208" y="1872"/>
              <a:ext cx="1056" cy="384"/>
            </a:xfrm>
            <a:prstGeom prst="rect">
              <a:avLst/>
            </a:prstGeom>
            <a:solidFill>
              <a:srgbClr val="33CCCC"/>
            </a:solidFill>
            <a:ln w="12700" cap="sq" cmpd="sng">
              <a:solidFill>
                <a:srgbClr val="FF0000"/>
              </a:solidFill>
              <a:prstDash val="solid"/>
              <a:miter/>
              <a:headEnd type="none" w="med" len="med"/>
              <a:tailEnd type="none" w="med" len="med"/>
            </a:ln>
          </p:spPr>
          <p:txBody>
            <a:bodyPr wrap="none" anchor="ctr"/>
            <a:lstStyle/>
            <a:p>
              <a:r>
                <a:rPr lang="en-US" altLang="zh-CN">
                  <a:latin typeface="Times New Roman" panose="02020603050405020304" charset="0"/>
                  <a:ea typeface="宋体" panose="02010600030101010101" pitchFamily="2" charset="-122"/>
                </a:rPr>
                <a:t>F＝f(A,B)</a:t>
              </a:r>
            </a:p>
          </p:txBody>
        </p:sp>
        <p:sp>
          <p:nvSpPr>
            <p:cNvPr id="742404" name="直接连接符 742403"/>
            <p:cNvSpPr/>
            <p:nvPr/>
          </p:nvSpPr>
          <p:spPr>
            <a:xfrm>
              <a:off x="1776" y="1968"/>
              <a:ext cx="432" cy="0"/>
            </a:xfrm>
            <a:prstGeom prst="line">
              <a:avLst/>
            </a:prstGeom>
            <a:ln w="19050" cap="sq" cmpd="sng">
              <a:solidFill>
                <a:schemeClr val="tx1"/>
              </a:solidFill>
              <a:prstDash val="solid"/>
              <a:headEnd type="none" w="med" len="med"/>
              <a:tailEnd type="none" w="med" len="med"/>
            </a:ln>
          </p:spPr>
        </p:sp>
        <p:sp>
          <p:nvSpPr>
            <p:cNvPr id="742405" name="直接连接符 742404"/>
            <p:cNvSpPr/>
            <p:nvPr/>
          </p:nvSpPr>
          <p:spPr>
            <a:xfrm>
              <a:off x="1776" y="2160"/>
              <a:ext cx="432" cy="0"/>
            </a:xfrm>
            <a:prstGeom prst="line">
              <a:avLst/>
            </a:prstGeom>
            <a:ln w="19050" cap="sq" cmpd="sng">
              <a:solidFill>
                <a:schemeClr val="tx1"/>
              </a:solidFill>
              <a:prstDash val="solid"/>
              <a:headEnd type="none" w="med" len="med"/>
              <a:tailEnd type="none" w="med" len="med"/>
            </a:ln>
          </p:spPr>
        </p:sp>
        <p:sp>
          <p:nvSpPr>
            <p:cNvPr id="742406" name="直接连接符 742405"/>
            <p:cNvSpPr/>
            <p:nvPr/>
          </p:nvSpPr>
          <p:spPr>
            <a:xfrm>
              <a:off x="3264" y="2064"/>
              <a:ext cx="432" cy="0"/>
            </a:xfrm>
            <a:prstGeom prst="line">
              <a:avLst/>
            </a:prstGeom>
            <a:ln w="19050" cap="sq" cmpd="sng">
              <a:solidFill>
                <a:schemeClr val="tx1"/>
              </a:solidFill>
              <a:prstDash val="solid"/>
              <a:headEnd type="none" w="med" len="med"/>
              <a:tailEnd type="none" w="med" len="med"/>
            </a:ln>
          </p:spPr>
        </p:sp>
      </p:grpSp>
    </p:spTree>
  </p:cSld>
  <p:clrMapOvr>
    <a:masterClrMapping/>
  </p:clrMapOvr>
  <p:transition spd="med">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矩形 743425"/>
          <p:cNvSpPr/>
          <p:nvPr/>
        </p:nvSpPr>
        <p:spPr>
          <a:xfrm>
            <a:off x="1219200" y="371475"/>
            <a:ext cx="7543800" cy="6257925"/>
          </a:xfrm>
          <a:prstGeom prst="rect">
            <a:avLst/>
          </a:prstGeom>
          <a:noFill/>
          <a:ln w="9525">
            <a:noFill/>
          </a:ln>
        </p:spPr>
        <p:txBody>
          <a:bodyPr tIns="25392" bIns="25392">
            <a:spAutoFit/>
          </a:bodyPr>
          <a:lstStyle/>
          <a:p>
            <a:pPr algn="l"/>
            <a:r>
              <a:rPr lang="zh-CN" altLang="en-US" b="1" dirty="0">
                <a:solidFill>
                  <a:srgbClr val="FF0000"/>
                </a:solidFill>
                <a:latin typeface="Times New Roman" panose="02020603050405020304" charset="0"/>
                <a:ea typeface="宋体" panose="02010600030101010101" pitchFamily="2" charset="-122"/>
              </a:rPr>
              <a:t> </a:t>
            </a:r>
            <a:r>
              <a:rPr lang="zh-CN" altLang="en-US" b="1" dirty="0">
                <a:solidFill>
                  <a:srgbClr val="FF0000"/>
                </a:solidFill>
                <a:latin typeface="黑体" panose="02010609060101010101" pitchFamily="2" charset="-122"/>
                <a:ea typeface="黑体" panose="02010609060101010101" pitchFamily="2" charset="-122"/>
              </a:rPr>
              <a:t>2．逻辑运算</a:t>
            </a:r>
            <a:endParaRPr lang="zh-CN" altLang="en-US" b="1" dirty="0">
              <a:solidFill>
                <a:srgbClr val="3333CC"/>
              </a:solidFill>
              <a:latin typeface="黑体" panose="02010609060101010101" pitchFamily="2" charset="-122"/>
              <a:ea typeface="黑体" panose="02010609060101010101" pitchFamily="2" charset="-122"/>
            </a:endParaRPr>
          </a:p>
          <a:p>
            <a:pPr algn="l"/>
            <a:r>
              <a:rPr lang="zh-CN" altLang="en-US" b="1" dirty="0">
                <a:latin typeface="黑体" panose="02010609060101010101" pitchFamily="2" charset="-122"/>
                <a:ea typeface="黑体" panose="02010609060101010101" pitchFamily="2" charset="-122"/>
              </a:rPr>
              <a:t>　　逻辑变量之间的运算，称为逻辑运算。它包括三种基本运算：</a:t>
            </a:r>
            <a:r>
              <a:rPr lang="zh-CN" altLang="en-US" b="1" dirty="0">
                <a:solidFill>
                  <a:srgbClr val="CC00CC"/>
                </a:solidFill>
                <a:latin typeface="黑体" panose="02010609060101010101" pitchFamily="2" charset="-122"/>
                <a:ea typeface="黑体" panose="02010609060101010101" pitchFamily="2" charset="-122"/>
              </a:rPr>
              <a:t>逻辑与、逻辑或和逻辑非</a:t>
            </a:r>
            <a:r>
              <a:rPr lang="zh-CN" altLang="en-US" b="1" dirty="0">
                <a:latin typeface="黑体" panose="02010609060101010101" pitchFamily="2" charset="-122"/>
                <a:ea typeface="黑体" panose="02010609060101010101" pitchFamily="2" charset="-122"/>
              </a:rPr>
              <a:t>。通过这三种基本运算，可推导出其它逻辑运算，如</a:t>
            </a:r>
            <a:r>
              <a:rPr lang="zh-CN" altLang="en-US" b="1" dirty="0">
                <a:solidFill>
                  <a:srgbClr val="CC00CC"/>
                </a:solidFill>
                <a:latin typeface="黑体" panose="02010609060101010101" pitchFamily="2" charset="-122"/>
                <a:ea typeface="黑体" panose="02010609060101010101" pitchFamily="2" charset="-122"/>
              </a:rPr>
              <a:t>异或运算</a:t>
            </a:r>
            <a:r>
              <a:rPr lang="zh-CN" altLang="en-US" b="1" dirty="0">
                <a:latin typeface="黑体" panose="02010609060101010101" pitchFamily="2" charset="-122"/>
                <a:ea typeface="黑体" panose="02010609060101010101" pitchFamily="2" charset="-122"/>
              </a:rPr>
              <a:t>等等。</a:t>
            </a:r>
          </a:p>
          <a:p>
            <a:pPr algn="just"/>
            <a:r>
              <a:rPr lang="zh-CN" altLang="en-US" b="1" dirty="0">
                <a:solidFill>
                  <a:srgbClr val="3333CC"/>
                </a:solidFill>
                <a:latin typeface="黑体" panose="02010609060101010101" pitchFamily="2" charset="-122"/>
                <a:ea typeface="黑体" panose="02010609060101010101" pitchFamily="2" charset="-122"/>
              </a:rPr>
              <a:t>（1）逻辑与运算</a:t>
            </a:r>
          </a:p>
          <a:p>
            <a:pPr algn="just"/>
            <a:r>
              <a:rPr lang="zh-CN" altLang="en-US" b="1" dirty="0">
                <a:latin typeface="黑体" panose="02010609060101010101" pitchFamily="2" charset="-122"/>
                <a:ea typeface="黑体" panose="02010609060101010101" pitchFamily="2" charset="-122"/>
              </a:rPr>
              <a:t>    逻辑与又称为逻辑乘，通常用“</a:t>
            </a:r>
            <a:r>
              <a:rPr lang="zh-CN" altLang="en-US" b="1" dirty="0">
                <a:latin typeface="Times New Roman" panose="02020603050405020304" charset="0"/>
                <a:ea typeface="黑体" panose="02010609060101010101" pitchFamily="2" charset="-122"/>
              </a:rPr>
              <a:t>·</a:t>
            </a:r>
            <a:r>
              <a:rPr lang="zh-CN" altLang="en-US" b="1" dirty="0">
                <a:latin typeface="黑体" panose="02010609060101010101" pitchFamily="2" charset="-122"/>
                <a:ea typeface="黑体" panose="02010609060101010101" pitchFamily="2" charset="-122"/>
              </a:rPr>
              <a:t> ”表示。它的运算规则为：</a:t>
            </a:r>
          </a:p>
          <a:p>
            <a:pPr algn="just"/>
            <a:r>
              <a:rPr lang="zh-CN" altLang="en-US" b="1" dirty="0">
                <a:latin typeface="黑体" panose="02010609060101010101" pitchFamily="2" charset="-122"/>
                <a:ea typeface="黑体" panose="02010609060101010101" pitchFamily="2" charset="-122"/>
              </a:rPr>
              <a:t>    0 </a:t>
            </a:r>
            <a:r>
              <a:rPr lang="zh-CN" altLang="en-US" b="1" dirty="0">
                <a:latin typeface="Times New Roman" panose="02020603050405020304" charset="0"/>
                <a:ea typeface="黑体" panose="02010609060101010101" pitchFamily="2" charset="-122"/>
              </a:rPr>
              <a:t>·</a:t>
            </a:r>
            <a:r>
              <a:rPr lang="zh-CN" altLang="en-US" b="1" dirty="0">
                <a:latin typeface="黑体" panose="02010609060101010101" pitchFamily="2" charset="-122"/>
                <a:ea typeface="黑体" panose="02010609060101010101" pitchFamily="2" charset="-122"/>
              </a:rPr>
              <a:t> 0 = 0   读成0与0等于0　　　</a:t>
            </a:r>
          </a:p>
          <a:p>
            <a:pPr algn="just"/>
            <a:r>
              <a:rPr lang="zh-CN" altLang="en-US" b="1" dirty="0">
                <a:latin typeface="黑体" panose="02010609060101010101" pitchFamily="2" charset="-122"/>
                <a:ea typeface="黑体" panose="02010609060101010101" pitchFamily="2" charset="-122"/>
              </a:rPr>
              <a:t>    0 </a:t>
            </a:r>
            <a:r>
              <a:rPr lang="zh-CN" altLang="en-US" b="1" dirty="0">
                <a:latin typeface="Times New Roman" panose="02020603050405020304" charset="0"/>
                <a:ea typeface="黑体" panose="02010609060101010101" pitchFamily="2" charset="-122"/>
              </a:rPr>
              <a:t>·</a:t>
            </a:r>
            <a:r>
              <a:rPr lang="zh-CN" altLang="en-US" b="1" dirty="0">
                <a:latin typeface="黑体" panose="02010609060101010101" pitchFamily="2" charset="-122"/>
                <a:ea typeface="黑体" panose="02010609060101010101" pitchFamily="2" charset="-122"/>
              </a:rPr>
              <a:t> 1 = 0   读成0与1等于0</a:t>
            </a:r>
          </a:p>
          <a:p>
            <a:pPr algn="just"/>
            <a:r>
              <a:rPr lang="zh-CN" altLang="en-US" b="1" dirty="0">
                <a:latin typeface="黑体" panose="02010609060101010101" pitchFamily="2" charset="-122"/>
                <a:ea typeface="黑体" panose="02010609060101010101" pitchFamily="2" charset="-122"/>
              </a:rPr>
              <a:t>    1 </a:t>
            </a:r>
            <a:r>
              <a:rPr lang="zh-CN" altLang="en-US" b="1" dirty="0">
                <a:latin typeface="Times New Roman" panose="02020603050405020304" charset="0"/>
                <a:ea typeface="黑体" panose="02010609060101010101" pitchFamily="2" charset="-122"/>
              </a:rPr>
              <a:t>·</a:t>
            </a:r>
            <a:r>
              <a:rPr lang="zh-CN" altLang="en-US" b="1" dirty="0">
                <a:latin typeface="黑体" panose="02010609060101010101" pitchFamily="2" charset="-122"/>
                <a:ea typeface="黑体" panose="02010609060101010101" pitchFamily="2" charset="-122"/>
              </a:rPr>
              <a:t> 0 = 0   读成1与0等于0</a:t>
            </a:r>
          </a:p>
          <a:p>
            <a:pPr algn="just"/>
            <a:r>
              <a:rPr lang="zh-CN" altLang="en-US" b="1" dirty="0">
                <a:latin typeface="黑体" panose="02010609060101010101" pitchFamily="2" charset="-122"/>
                <a:ea typeface="黑体" panose="02010609060101010101" pitchFamily="2" charset="-122"/>
              </a:rPr>
              <a:t>    1 </a:t>
            </a:r>
            <a:r>
              <a:rPr lang="zh-CN" altLang="en-US" b="1" dirty="0">
                <a:latin typeface="Times New Roman" panose="02020603050405020304" charset="0"/>
                <a:ea typeface="黑体" panose="02010609060101010101" pitchFamily="2" charset="-122"/>
              </a:rPr>
              <a:t>·</a:t>
            </a:r>
            <a:r>
              <a:rPr lang="zh-CN" altLang="en-US" b="1" dirty="0">
                <a:latin typeface="黑体" panose="02010609060101010101" pitchFamily="2" charset="-122"/>
                <a:ea typeface="黑体" panose="02010609060101010101" pitchFamily="2" charset="-122"/>
              </a:rPr>
              <a:t> 1 = 1   读成1与1等于1</a:t>
            </a:r>
          </a:p>
          <a:p>
            <a:pPr algn="l"/>
            <a:r>
              <a:rPr lang="zh-CN" altLang="en-US" b="1" dirty="0">
                <a:latin typeface="黑体" panose="02010609060101010101" pitchFamily="2" charset="-122"/>
                <a:ea typeface="黑体" panose="02010609060101010101" pitchFamily="2" charset="-122"/>
              </a:rPr>
              <a:t>    即：与运算表示，只有参加运算的逻辑变量都同时取值为1时，其与运算结果才等于1。</a:t>
            </a:r>
          </a:p>
          <a:p>
            <a:pPr algn="just"/>
            <a:r>
              <a:rPr lang="zh-CN" altLang="en-US" b="1" dirty="0">
                <a:latin typeface="黑体" panose="02010609060101010101" pitchFamily="2" charset="-122"/>
                <a:ea typeface="黑体" panose="02010609060101010101" pitchFamily="2" charset="-122"/>
              </a:rPr>
              <a:t>    现在举例说明与运算的物理意义。如某学校用电，只有当学校电源总闸和教学楼分闸同时接通，教室里才有电使用。</a:t>
            </a:r>
            <a:endParaRPr lang="en-US" altLang="zh-CN" b="1" dirty="0">
              <a:latin typeface="黑体" panose="02010609060101010101" pitchFamily="2" charset="-122"/>
              <a:ea typeface="黑体" panose="02010609060101010101" pitchFamily="2" charset="-122"/>
            </a:endParaRPr>
          </a:p>
          <a:p>
            <a:pPr algn="l"/>
            <a:r>
              <a:rPr lang="zh-CN" altLang="en-US" b="1" dirty="0">
                <a:latin typeface="黑体" panose="02010609060101010101" pitchFamily="2" charset="-122"/>
                <a:ea typeface="黑体" panose="02010609060101010101" pitchFamily="2" charset="-122"/>
              </a:rPr>
              <a:t>  </a:t>
            </a:r>
          </a:p>
        </p:txBody>
      </p:sp>
    </p:spTree>
  </p:cSld>
  <p:clrMapOvr>
    <a:masterClrMapping/>
  </p:clrMapOvr>
  <p:transition spd="med">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矩形 577537"/>
          <p:cNvSpPr/>
          <p:nvPr/>
        </p:nvSpPr>
        <p:spPr>
          <a:xfrm>
            <a:off x="1524000" y="533400"/>
            <a:ext cx="7162800" cy="579438"/>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sz="3200" b="1" dirty="0">
                <a:solidFill>
                  <a:schemeClr val="tx2"/>
                </a:solidFill>
                <a:latin typeface="黑体" panose="02010609060101010101" pitchFamily="2" charset="-122"/>
                <a:ea typeface="黑体" panose="02010609060101010101" pitchFamily="2" charset="-122"/>
              </a:rPr>
              <a:t> 1.1.3   计算机的发展</a:t>
            </a:r>
          </a:p>
        </p:txBody>
      </p:sp>
      <p:sp>
        <p:nvSpPr>
          <p:cNvPr id="577539" name="矩形 577538"/>
          <p:cNvSpPr/>
          <p:nvPr/>
        </p:nvSpPr>
        <p:spPr>
          <a:xfrm>
            <a:off x="1447800" y="1524000"/>
            <a:ext cx="7086600" cy="4284663"/>
          </a:xfrm>
          <a:prstGeom prst="rect">
            <a:avLst/>
          </a:prstGeom>
          <a:noFill/>
          <a:ln w="9525">
            <a:noFill/>
          </a:ln>
        </p:spPr>
        <p:txBody>
          <a:bodyPr tIns="25392" bIns="25392">
            <a:spAutoFit/>
          </a:bodyPr>
          <a:lstStyle/>
          <a:p>
            <a:pPr indent="266700" algn="just"/>
            <a:endParaRPr lang="zh-CN" altLang="en-US" sz="2000" b="1" dirty="0">
              <a:latin typeface="Times New Roman" panose="02020603050405020304" charset="0"/>
              <a:ea typeface="楷体_GB2312" pitchFamily="49" charset="-122"/>
            </a:endParaRPr>
          </a:p>
          <a:p>
            <a:pPr indent="266700" algn="l">
              <a:spcBef>
                <a:spcPct val="20000"/>
              </a:spcBef>
              <a:buClr>
                <a:srgbClr val="A50021"/>
              </a:buClr>
              <a:buSzPct val="75000"/>
              <a:buFont typeface="Wingdings" panose="05000000000000000000" pitchFamily="2" charset="2"/>
            </a:pPr>
            <a:r>
              <a:rPr lang="zh-CN" altLang="en-US" sz="2800" dirty="0">
                <a:latin typeface="宋体" panose="02010600030101010101" pitchFamily="2" charset="-122"/>
                <a:ea typeface="宋体" panose="02010600030101010101" pitchFamily="2" charset="-122"/>
              </a:rPr>
              <a:t>  </a:t>
            </a:r>
            <a:r>
              <a:rPr lang="zh-CN" altLang="en-US" sz="2800" b="1" dirty="0">
                <a:latin typeface="黑体" panose="02010609060101010101" pitchFamily="2" charset="-122"/>
                <a:ea typeface="黑体" panose="02010609060101010101" pitchFamily="2" charset="-122"/>
              </a:rPr>
              <a:t>自</a:t>
            </a:r>
            <a:r>
              <a:rPr lang="zh-CN" altLang="en-US" sz="2800" b="1" dirty="0">
                <a:solidFill>
                  <a:srgbClr val="A50021"/>
                </a:solidFill>
                <a:latin typeface="黑体" panose="02010609060101010101" pitchFamily="2" charset="-122"/>
                <a:ea typeface="黑体" panose="02010609060101010101" pitchFamily="2" charset="-122"/>
              </a:rPr>
              <a:t>1946年</a:t>
            </a:r>
            <a:r>
              <a:rPr lang="zh-CN" altLang="en-US" sz="2800" b="1" dirty="0">
                <a:latin typeface="黑体" panose="02010609060101010101" pitchFamily="2" charset="-122"/>
                <a:ea typeface="黑体" panose="02010609060101010101" pitchFamily="2" charset="-122"/>
              </a:rPr>
              <a:t>美国宾西法尼亚大学研制出世界上第一台电子数字计算机</a:t>
            </a:r>
            <a:r>
              <a:rPr lang="en-US" altLang="zh-CN" sz="2800" b="1">
                <a:solidFill>
                  <a:srgbClr val="A50021"/>
                </a:solidFill>
                <a:latin typeface="黑体" panose="02010609060101010101" pitchFamily="2" charset="-122"/>
                <a:ea typeface="黑体" panose="02010609060101010101" pitchFamily="2" charset="-122"/>
              </a:rPr>
              <a:t>ENIAC</a:t>
            </a:r>
            <a:r>
              <a:rPr lang="en-US" altLang="zh-CN" sz="2800" b="1">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电子数字积分计算机的英文缩写）至今，短短五十多年的时间内，计算机系统和计算机应用得到了飞速发展。元件制作工艺水平的不断提高是计算机发展的物质基础，因此以</a:t>
            </a:r>
            <a:r>
              <a:rPr lang="zh-CN" altLang="en-US" sz="2800" b="1" dirty="0">
                <a:solidFill>
                  <a:srgbClr val="A50021"/>
                </a:solidFill>
                <a:latin typeface="黑体" panose="02010609060101010101" pitchFamily="2" charset="-122"/>
                <a:ea typeface="黑体" panose="02010609060101010101" pitchFamily="2" charset="-122"/>
              </a:rPr>
              <a:t>计算机元器件</a:t>
            </a:r>
            <a:r>
              <a:rPr lang="zh-CN" altLang="en-US" sz="2800" b="1" dirty="0">
                <a:latin typeface="黑体" panose="02010609060101010101" pitchFamily="2" charset="-122"/>
                <a:ea typeface="黑体" panose="02010609060101010101" pitchFamily="2" charset="-122"/>
              </a:rPr>
              <a:t>的变革作为标志，计算机的发展已经历了四代，并正在研制第五代</a:t>
            </a:r>
            <a:r>
              <a:rPr lang="zh-CN" altLang="en-US" sz="2800" dirty="0">
                <a:latin typeface="宋体" panose="02010600030101010101" pitchFamily="2" charset="-122"/>
                <a:ea typeface="宋体" panose="02010600030101010101" pitchFamily="2" charset="-122"/>
              </a:rPr>
              <a:t>。 </a:t>
            </a:r>
            <a:endParaRPr lang="zh-CN" altLang="en-US" sz="2800" dirty="0">
              <a:latin typeface="Times New Roman" panose="02020603050405020304" charset="0"/>
              <a:ea typeface="宋体" panose="02010600030101010101" pitchFamily="2" charset="-122"/>
            </a:endParaRPr>
          </a:p>
          <a:p>
            <a:pPr indent="266700" algn="l" eaLnBrk="0" hangingPunct="0"/>
            <a:endParaRPr lang="zh-CN" altLang="en-US" sz="2800" dirty="0">
              <a:latin typeface="Times New Roman" panose="02020603050405020304" charset="0"/>
              <a:ea typeface="宋体" panose="02010600030101010101" pitchFamily="2" charset="-122"/>
            </a:endParaRPr>
          </a:p>
        </p:txBody>
      </p:sp>
    </p:spTree>
  </p:cSld>
  <p:clrMapOvr>
    <a:masterClrMapping/>
  </p:clrMapOvr>
  <p:transition spd="med">
    <p:zo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矩形 744449"/>
          <p:cNvSpPr/>
          <p:nvPr/>
        </p:nvSpPr>
        <p:spPr>
          <a:xfrm>
            <a:off x="1219200" y="568325"/>
            <a:ext cx="7543800" cy="5651500"/>
          </a:xfrm>
          <a:prstGeom prst="rect">
            <a:avLst/>
          </a:prstGeom>
          <a:noFill/>
          <a:ln w="9525">
            <a:noFill/>
          </a:ln>
        </p:spPr>
        <p:txBody>
          <a:bodyPr tIns="25392" bIns="25392">
            <a:spAutoFit/>
          </a:bodyPr>
          <a:lstStyle/>
          <a:p>
            <a:pPr algn="l"/>
            <a:r>
              <a:rPr lang="zh-CN" altLang="en-US" b="1" dirty="0">
                <a:solidFill>
                  <a:srgbClr val="3333CC"/>
                </a:solidFill>
                <a:latin typeface="黑体" panose="02010609060101010101" pitchFamily="2" charset="-122"/>
                <a:ea typeface="黑体" panose="02010609060101010101" pitchFamily="2" charset="-122"/>
              </a:rPr>
              <a:t>（2）逻辑或运算</a:t>
            </a:r>
          </a:p>
          <a:p>
            <a:pPr algn="just"/>
            <a:r>
              <a:rPr lang="zh-CN" altLang="en-US" b="1" dirty="0">
                <a:latin typeface="黑体" panose="02010609060101010101" pitchFamily="2" charset="-122"/>
                <a:ea typeface="黑体" panose="02010609060101010101" pitchFamily="2" charset="-122"/>
              </a:rPr>
              <a:t>    逻辑或又称逻辑加，通常用符号“+”来表示，或运算的运算规则如下：</a:t>
            </a:r>
          </a:p>
          <a:p>
            <a:pPr algn="just"/>
            <a:r>
              <a:rPr lang="zh-CN" altLang="en-US" b="1" dirty="0">
                <a:latin typeface="黑体" panose="02010609060101010101" pitchFamily="2" charset="-122"/>
                <a:ea typeface="黑体" panose="02010609060101010101" pitchFamily="2" charset="-122"/>
              </a:rPr>
              <a:t>     0 + 0 = 0     读成0或0等于0</a:t>
            </a:r>
          </a:p>
          <a:p>
            <a:pPr algn="just"/>
            <a:r>
              <a:rPr lang="zh-CN" altLang="en-US" b="1" dirty="0">
                <a:latin typeface="黑体" panose="02010609060101010101" pitchFamily="2" charset="-122"/>
                <a:ea typeface="黑体" panose="02010609060101010101" pitchFamily="2" charset="-122"/>
              </a:rPr>
              <a:t>     0 + 1 = 1     读成0或1等于1</a:t>
            </a:r>
          </a:p>
          <a:p>
            <a:pPr algn="just"/>
            <a:r>
              <a:rPr lang="zh-CN" altLang="en-US" b="1" dirty="0">
                <a:latin typeface="黑体" panose="02010609060101010101" pitchFamily="2" charset="-122"/>
                <a:ea typeface="黑体" panose="02010609060101010101" pitchFamily="2" charset="-122"/>
              </a:rPr>
              <a:t>     1 + 0 = 1     读成1或0等于1</a:t>
            </a:r>
          </a:p>
          <a:p>
            <a:pPr algn="just"/>
            <a:r>
              <a:rPr lang="zh-CN" altLang="en-US" b="1" dirty="0">
                <a:latin typeface="黑体" panose="02010609060101010101" pitchFamily="2" charset="-122"/>
                <a:ea typeface="黑体" panose="02010609060101010101" pitchFamily="2" charset="-122"/>
              </a:rPr>
              <a:t>     1 + 1 = 1     读成1或1等于1</a:t>
            </a:r>
          </a:p>
          <a:p>
            <a:pPr algn="just"/>
            <a:r>
              <a:rPr lang="zh-CN" altLang="en-US" b="1" dirty="0">
                <a:latin typeface="黑体" panose="02010609060101010101" pitchFamily="2" charset="-122"/>
                <a:ea typeface="黑体" panose="02010609060101010101" pitchFamily="2" charset="-122"/>
              </a:rPr>
              <a:t>    可见，在给定的逻辑量中，只要有一个为1，逻辑或的结果就为1。</a:t>
            </a:r>
          </a:p>
          <a:p>
            <a:pPr algn="just"/>
            <a:r>
              <a:rPr lang="zh-CN" altLang="en-US" b="1" dirty="0">
                <a:latin typeface="黑体" panose="02010609060101010101" pitchFamily="2" charset="-122"/>
                <a:ea typeface="黑体" panose="02010609060101010101" pitchFamily="2" charset="-122"/>
              </a:rPr>
              <a:t>    逻辑或的这种作用，在日常生活中经常可以碰到。例如，房间里有一盏电灯，为了使用方便，装了两个开关，这两个开关并联，显然，任何一个开关接通或两个开关同时接通电灯都会亮。</a:t>
            </a:r>
          </a:p>
          <a:p>
            <a:pPr algn="just"/>
            <a:r>
              <a:rPr lang="zh-CN" altLang="en-US" b="1" dirty="0">
                <a:latin typeface="黑体" panose="02010609060101010101" pitchFamily="2" charset="-122"/>
                <a:ea typeface="黑体" panose="02010609060101010101" pitchFamily="2" charset="-122"/>
              </a:rPr>
              <a:t>    </a:t>
            </a:r>
            <a:r>
              <a:rPr lang="zh-CN" altLang="en-US" sz="2800" b="1" dirty="0">
                <a:solidFill>
                  <a:srgbClr val="CC00CC"/>
                </a:solidFill>
                <a:latin typeface="楷体_GB2312" pitchFamily="49" charset="-122"/>
                <a:ea typeface="楷体_GB2312" pitchFamily="49" charset="-122"/>
              </a:rPr>
              <a:t>注意：逻辑加与算术加法的运算规律不完全相同。要特别注意，1 + 1 = 1。</a:t>
            </a:r>
            <a:r>
              <a:rPr lang="zh-CN" altLang="en-US" b="1" dirty="0">
                <a:latin typeface="宋体" panose="02010600030101010101" pitchFamily="2" charset="-122"/>
                <a:ea typeface="宋体" panose="02010600030101010101" pitchFamily="2" charset="-122"/>
              </a:rPr>
              <a:t> </a:t>
            </a:r>
          </a:p>
        </p:txBody>
      </p:sp>
    </p:spTree>
  </p:cSld>
  <p:clrMapOvr>
    <a:masterClrMapping/>
  </p:clrMapOvr>
  <p:transition spd="med">
    <p:zo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5498" name="组合 745497"/>
          <p:cNvGrpSpPr/>
          <p:nvPr/>
        </p:nvGrpSpPr>
        <p:grpSpPr>
          <a:xfrm>
            <a:off x="1219200" y="127000"/>
            <a:ext cx="7620000" cy="8636000"/>
            <a:chOff x="816" y="48"/>
            <a:chExt cx="4800" cy="5440"/>
          </a:xfrm>
        </p:grpSpPr>
        <p:sp>
          <p:nvSpPr>
            <p:cNvPr id="745474" name="矩形 745473"/>
            <p:cNvSpPr/>
            <p:nvPr/>
          </p:nvSpPr>
          <p:spPr>
            <a:xfrm>
              <a:off x="816" y="48"/>
              <a:ext cx="4800" cy="5440"/>
            </a:xfrm>
            <a:prstGeom prst="rect">
              <a:avLst/>
            </a:prstGeom>
            <a:noFill/>
            <a:ln w="9525">
              <a:noFill/>
            </a:ln>
          </p:spPr>
          <p:txBody>
            <a:bodyPr tIns="25392" bIns="25392">
              <a:spAutoFit/>
            </a:bodyPr>
            <a:lstStyle/>
            <a:p>
              <a:pPr algn="l"/>
              <a:r>
                <a:rPr lang="zh-CN" altLang="en-US" b="1" dirty="0">
                  <a:solidFill>
                    <a:srgbClr val="3333CC"/>
                  </a:solidFill>
                  <a:latin typeface="黑体" panose="02010609060101010101" pitchFamily="2" charset="-122"/>
                  <a:ea typeface="黑体" panose="02010609060101010101" pitchFamily="2" charset="-122"/>
                </a:rPr>
                <a:t>（3）逻辑非运算</a:t>
              </a:r>
            </a:p>
            <a:p>
              <a:pPr algn="just"/>
              <a:r>
                <a:rPr lang="zh-CN" altLang="en-US" b="1" dirty="0">
                  <a:latin typeface="黑体" panose="02010609060101010101" pitchFamily="2" charset="-122"/>
                  <a:ea typeface="黑体" panose="02010609060101010101" pitchFamily="2" charset="-122"/>
                </a:rPr>
                <a:t>    </a:t>
              </a:r>
              <a:r>
                <a:rPr lang="zh-CN" altLang="en-US" sz="2000" b="1" dirty="0">
                  <a:latin typeface="黑体" panose="02010609060101010101" pitchFamily="2" charset="-122"/>
                  <a:ea typeface="黑体" panose="02010609060101010101" pitchFamily="2" charset="-122"/>
                </a:rPr>
                <a:t>逻辑非运算在普通代数中是没有的。在逻辑量上方加横线，</a:t>
              </a:r>
            </a:p>
            <a:p>
              <a:pPr algn="just"/>
              <a:r>
                <a:rPr lang="zh-CN" altLang="en-US" sz="2000" b="1" dirty="0">
                  <a:latin typeface="黑体" panose="02010609060101010101" pitchFamily="2" charset="-122"/>
                  <a:ea typeface="黑体" panose="02010609060101010101" pitchFamily="2" charset="-122"/>
                </a:rPr>
                <a:t>“</a:t>
              </a:r>
              <a:r>
                <a:rPr lang="zh-CN" altLang="en-US" sz="2000" b="1" dirty="0">
                  <a:latin typeface="Times New Roman" panose="02020603050405020304" charset="0"/>
                  <a:ea typeface="黑体" panose="02010609060101010101" pitchFamily="2" charset="-122"/>
                </a:rPr>
                <a:t>—</a:t>
              </a:r>
              <a:r>
                <a:rPr lang="zh-CN" altLang="en-US" sz="2000" b="1" dirty="0">
                  <a:latin typeface="黑体" panose="02010609060101010101" pitchFamily="2" charset="-122"/>
                  <a:ea typeface="黑体" panose="02010609060101010101" pitchFamily="2" charset="-122"/>
                </a:rPr>
                <a:t>”表示非。其运算规则为：</a:t>
              </a:r>
            </a:p>
            <a:p>
              <a:pPr algn="just"/>
              <a:r>
                <a:rPr lang="zh-CN" altLang="en-US" b="1" dirty="0">
                  <a:latin typeface="黑体" panose="02010609060101010101" pitchFamily="2" charset="-122"/>
                  <a:ea typeface="黑体" panose="02010609060101010101" pitchFamily="2" charset="-122"/>
                </a:rPr>
                <a:t>   0 = 1  读成非0等于1；  1 = 0  读成非1等于0</a:t>
              </a:r>
            </a:p>
            <a:p>
              <a:pPr algn="just"/>
              <a:r>
                <a:rPr lang="zh-CN" altLang="en-US" b="1" dirty="0">
                  <a:latin typeface="黑体" panose="02010609060101010101" pitchFamily="2" charset="-122"/>
                  <a:ea typeface="黑体" panose="02010609060101010101" pitchFamily="2" charset="-122"/>
                </a:rPr>
                <a:t>    </a:t>
              </a:r>
              <a:r>
                <a:rPr lang="zh-CN" altLang="en-US" sz="2000" b="1" dirty="0">
                  <a:latin typeface="黑体" panose="02010609060101010101" pitchFamily="2" charset="-122"/>
                  <a:ea typeface="黑体" panose="02010609060101010101" pitchFamily="2" charset="-122"/>
                </a:rPr>
                <a:t>例如室内电灯，不是亮就是灭，只有这两种可能。</a:t>
              </a:r>
            </a:p>
            <a:p>
              <a:pPr algn="just"/>
              <a:r>
                <a:rPr lang="zh-CN" altLang="en-US" b="1" dirty="0">
                  <a:solidFill>
                    <a:srgbClr val="3333CC"/>
                  </a:solidFill>
                  <a:latin typeface="黑体" panose="02010609060101010101" pitchFamily="2" charset="-122"/>
                  <a:ea typeface="黑体" panose="02010609060101010101" pitchFamily="2" charset="-122"/>
                </a:rPr>
                <a:t> (4）异或运算</a:t>
              </a:r>
            </a:p>
            <a:p>
              <a:pPr algn="just"/>
              <a:r>
                <a:rPr lang="zh-CN" altLang="en-US" b="1" dirty="0">
                  <a:latin typeface="黑体" panose="02010609060101010101" pitchFamily="2" charset="-122"/>
                  <a:ea typeface="黑体" panose="02010609060101010101" pitchFamily="2" charset="-122"/>
                </a:rPr>
                <a:t>    </a:t>
              </a:r>
              <a:r>
                <a:rPr lang="zh-CN" altLang="en-US" sz="2000" b="1" dirty="0">
                  <a:latin typeface="黑体" panose="02010609060101010101" pitchFamily="2" charset="-122"/>
                  <a:ea typeface="黑体" panose="02010609060101010101" pitchFamily="2" charset="-122"/>
                </a:rPr>
                <a:t>异或运算通常用符号“    ”表示，它的运算规则为：</a:t>
              </a:r>
            </a:p>
            <a:p>
              <a:pPr algn="just"/>
              <a:r>
                <a:rPr lang="zh-CN" altLang="en-US" b="1" dirty="0">
                  <a:latin typeface="黑体" panose="02010609060101010101" pitchFamily="2" charset="-122"/>
                  <a:ea typeface="黑体" panose="02010609060101010101" pitchFamily="2" charset="-122"/>
                </a:rPr>
                <a:t>   0   0 = 0    读成0同0异或，结果为0</a:t>
              </a:r>
            </a:p>
            <a:p>
              <a:pPr algn="just"/>
              <a:r>
                <a:rPr lang="zh-CN" altLang="en-US" b="1" dirty="0">
                  <a:latin typeface="黑体" panose="02010609060101010101" pitchFamily="2" charset="-122"/>
                  <a:ea typeface="黑体" panose="02010609060101010101" pitchFamily="2" charset="-122"/>
                </a:rPr>
                <a:t>   0   1 = 1    读成0同1异或，结果为1</a:t>
              </a:r>
            </a:p>
            <a:p>
              <a:pPr algn="just"/>
              <a:r>
                <a:rPr lang="zh-CN" altLang="en-US" b="1" dirty="0">
                  <a:latin typeface="黑体" panose="02010609060101010101" pitchFamily="2" charset="-122"/>
                  <a:ea typeface="黑体" panose="02010609060101010101" pitchFamily="2" charset="-122"/>
                </a:rPr>
                <a:t>   1   0 = 1    读成1同0异或，结果为1</a:t>
              </a:r>
            </a:p>
            <a:p>
              <a:pPr algn="just"/>
              <a:r>
                <a:rPr lang="zh-CN" altLang="en-US" b="1" dirty="0">
                  <a:latin typeface="黑体" panose="02010609060101010101" pitchFamily="2" charset="-122"/>
                  <a:ea typeface="黑体" panose="02010609060101010101" pitchFamily="2" charset="-122"/>
                </a:rPr>
                <a:t>   1   1 = 0    读成1同1异或，结果为0</a:t>
              </a:r>
            </a:p>
            <a:p>
              <a:pPr algn="just"/>
              <a:r>
                <a:rPr lang="zh-CN" altLang="en-US" b="1" dirty="0">
                  <a:latin typeface="黑体" panose="02010609060101010101" pitchFamily="2" charset="-122"/>
                  <a:ea typeface="黑体" panose="02010609060101010101" pitchFamily="2" charset="-122"/>
                </a:rPr>
                <a:t>    </a:t>
              </a:r>
              <a:r>
                <a:rPr lang="zh-CN" altLang="en-US" sz="2000" b="1" dirty="0">
                  <a:latin typeface="黑体" panose="02010609060101010101" pitchFamily="2" charset="-122"/>
                  <a:ea typeface="黑体" panose="02010609060101010101" pitchFamily="2" charset="-122"/>
                </a:rPr>
                <a:t>在给定的两个逻辑量中，只要两个逻辑量的值相同，异或运算的结果就为0；只有相异时，结果才为1。</a:t>
              </a:r>
            </a:p>
            <a:p>
              <a:pPr algn="just"/>
              <a:r>
                <a:rPr lang="zh-CN" altLang="en-US" b="1" dirty="0">
                  <a:latin typeface="黑体" panose="02010609060101010101" pitchFamily="2" charset="-122"/>
                  <a:ea typeface="黑体" panose="02010609060101010101" pitchFamily="2" charset="-122"/>
                </a:rPr>
                <a:t>    </a:t>
              </a:r>
              <a:r>
                <a:rPr lang="zh-CN" altLang="en-US" sz="2000" b="1" dirty="0">
                  <a:solidFill>
                    <a:srgbClr val="CC00CC"/>
                  </a:solidFill>
                  <a:latin typeface="黑体" panose="02010609060101010101" pitchFamily="2" charset="-122"/>
                  <a:ea typeface="黑体" panose="02010609060101010101" pitchFamily="2" charset="-122"/>
                </a:rPr>
                <a:t>注意，当两个多位的逻辑量进行逻辑运算时，只在对应位之间按上述规律进行逻辑运算，不同位之间没有任何关系，当然，也就不存在算术运算中的进位或借位问题。</a:t>
              </a:r>
            </a:p>
            <a:p>
              <a:pPr algn="just"/>
              <a:r>
                <a:rPr lang="zh-CN" altLang="en-US" sz="2000" b="1" dirty="0">
                  <a:latin typeface="黑体" panose="02010609060101010101" pitchFamily="2" charset="-122"/>
                  <a:ea typeface="黑体" panose="02010609060101010101" pitchFamily="2" charset="-122"/>
                </a:rPr>
                <a:t>      例如：    1 1 0 1 1 0 0 0</a:t>
              </a:r>
            </a:p>
            <a:p>
              <a:pPr algn="just"/>
              <a:r>
                <a:rPr lang="zh-CN" altLang="en-US" sz="2000" b="1" dirty="0">
                  <a:latin typeface="黑体" panose="02010609060101010101" pitchFamily="2" charset="-122"/>
                  <a:ea typeface="黑体" panose="02010609060101010101" pitchFamily="2" charset="-122"/>
                </a:rPr>
                <a:t>             +  0 1 0 1 1 1 1 0 </a:t>
              </a:r>
            </a:p>
            <a:p>
              <a:pPr algn="just"/>
              <a:r>
                <a:rPr lang="zh-CN" altLang="en-US" sz="2000" b="1" dirty="0">
                  <a:latin typeface="黑体" panose="02010609060101010101" pitchFamily="2" charset="-122"/>
                  <a:ea typeface="黑体" panose="02010609060101010101" pitchFamily="2" charset="-122"/>
                </a:rPr>
                <a:t>                1 1 0 1 1 1 1 0</a:t>
              </a:r>
            </a:p>
            <a:p>
              <a:pPr algn="just"/>
              <a:r>
                <a:rPr lang="zh-CN" altLang="en-US" sz="2000" b="1" dirty="0">
                  <a:latin typeface="宋体" panose="02010600030101010101" pitchFamily="2" charset="-122"/>
                  <a:ea typeface="宋体" panose="02010600030101010101" pitchFamily="2" charset="-122"/>
                </a:rPr>
                <a:t>                  </a:t>
              </a:r>
            </a:p>
            <a:p>
              <a:pPr algn="just"/>
              <a:endParaRPr lang="zh-CN" altLang="en-US" sz="2000" b="1" dirty="0">
                <a:latin typeface="宋体" panose="02010600030101010101" pitchFamily="2" charset="-122"/>
                <a:ea typeface="宋体" panose="02010600030101010101" pitchFamily="2" charset="-122"/>
              </a:endParaRPr>
            </a:p>
            <a:p>
              <a:pPr algn="just"/>
              <a:endParaRPr lang="zh-CN" altLang="en-US" b="1" dirty="0">
                <a:latin typeface="宋体" panose="02010600030101010101" pitchFamily="2" charset="-122"/>
                <a:ea typeface="宋体" panose="02010600030101010101" pitchFamily="2" charset="-122"/>
              </a:endParaRPr>
            </a:p>
            <a:p>
              <a:pPr algn="just"/>
              <a:endParaRPr lang="zh-CN" altLang="en-US" b="1" dirty="0">
                <a:latin typeface="宋体" panose="02010600030101010101" pitchFamily="2" charset="-122"/>
                <a:ea typeface="宋体" panose="02010600030101010101" pitchFamily="2" charset="-122"/>
              </a:endParaRPr>
            </a:p>
            <a:p>
              <a:pPr algn="just"/>
              <a:endParaRPr lang="zh-CN" altLang="en-US" b="1" dirty="0">
                <a:latin typeface="宋体" panose="02010600030101010101" pitchFamily="2" charset="-122"/>
                <a:ea typeface="宋体" panose="02010600030101010101" pitchFamily="2" charset="-122"/>
              </a:endParaRPr>
            </a:p>
            <a:p>
              <a:pPr algn="just"/>
              <a:r>
                <a:rPr lang="zh-CN" altLang="en-US" b="1" dirty="0">
                  <a:latin typeface="宋体" panose="02010600030101010101" pitchFamily="2" charset="-122"/>
                  <a:ea typeface="宋体" panose="02010600030101010101" pitchFamily="2" charset="-122"/>
                </a:rPr>
                <a:t> </a:t>
              </a:r>
            </a:p>
          </p:txBody>
        </p:sp>
        <p:sp>
          <p:nvSpPr>
            <p:cNvPr id="745475" name="直接连接符 745474"/>
            <p:cNvSpPr/>
            <p:nvPr/>
          </p:nvSpPr>
          <p:spPr>
            <a:xfrm>
              <a:off x="1152" y="768"/>
              <a:ext cx="127" cy="0"/>
            </a:xfrm>
            <a:prstGeom prst="line">
              <a:avLst/>
            </a:prstGeom>
            <a:ln w="22225" cap="sq" cmpd="sng">
              <a:solidFill>
                <a:schemeClr val="tx1"/>
              </a:solidFill>
              <a:prstDash val="solid"/>
              <a:headEnd type="none" w="med" len="med"/>
              <a:tailEnd type="none" w="med" len="med"/>
            </a:ln>
          </p:spPr>
        </p:sp>
        <p:sp>
          <p:nvSpPr>
            <p:cNvPr id="745476" name="直接连接符 745475"/>
            <p:cNvSpPr/>
            <p:nvPr/>
          </p:nvSpPr>
          <p:spPr>
            <a:xfrm>
              <a:off x="3360" y="768"/>
              <a:ext cx="126" cy="0"/>
            </a:xfrm>
            <a:prstGeom prst="line">
              <a:avLst/>
            </a:prstGeom>
            <a:ln w="22225" cap="sq" cmpd="sng">
              <a:solidFill>
                <a:schemeClr val="tx1"/>
              </a:solidFill>
              <a:prstDash val="solid"/>
              <a:headEnd type="none" w="med" len="med"/>
              <a:tailEnd type="none" w="med" len="med"/>
            </a:ln>
          </p:spPr>
        </p:sp>
        <p:sp>
          <p:nvSpPr>
            <p:cNvPr id="745479" name="椭圆 745478"/>
            <p:cNvSpPr/>
            <p:nvPr/>
          </p:nvSpPr>
          <p:spPr>
            <a:xfrm>
              <a:off x="1344" y="2400"/>
              <a:ext cx="144" cy="144"/>
            </a:xfrm>
            <a:prstGeom prst="ellipse">
              <a:avLst/>
            </a:prstGeom>
            <a:solidFill>
              <a:schemeClr val="bg1"/>
            </a:solidFill>
            <a:ln w="22225" cap="sq" cmpd="sng">
              <a:solidFill>
                <a:schemeClr val="tx1"/>
              </a:solidFill>
              <a:prstDash val="solid"/>
              <a:headEnd type="none" w="med" len="med"/>
              <a:tailEnd type="none" w="med" len="med"/>
            </a:ln>
          </p:spPr>
          <p:txBody>
            <a:bodyPr wrap="none" anchor="ctr"/>
            <a:lstStyle/>
            <a:p>
              <a:r>
                <a:rPr lang="zh-CN" altLang="en-US" b="1" dirty="0">
                  <a:latin typeface="黑体" panose="02010609060101010101" pitchFamily="2" charset="-122"/>
                  <a:ea typeface="黑体" panose="02010609060101010101" pitchFamily="2" charset="-122"/>
                </a:rPr>
                <a:t>+</a:t>
              </a:r>
            </a:p>
          </p:txBody>
        </p:sp>
        <p:sp>
          <p:nvSpPr>
            <p:cNvPr id="745480" name="椭圆 745479"/>
            <p:cNvSpPr/>
            <p:nvPr/>
          </p:nvSpPr>
          <p:spPr>
            <a:xfrm>
              <a:off x="1344" y="2160"/>
              <a:ext cx="144" cy="144"/>
            </a:xfrm>
            <a:prstGeom prst="ellipse">
              <a:avLst/>
            </a:prstGeom>
            <a:solidFill>
              <a:schemeClr val="bg1"/>
            </a:solidFill>
            <a:ln w="22225" cap="sq" cmpd="sng">
              <a:solidFill>
                <a:schemeClr val="tx1"/>
              </a:solidFill>
              <a:prstDash val="solid"/>
              <a:headEnd type="none" w="med" len="med"/>
              <a:tailEnd type="none" w="med" len="med"/>
            </a:ln>
          </p:spPr>
          <p:txBody>
            <a:bodyPr wrap="none" anchor="ctr"/>
            <a:lstStyle/>
            <a:p>
              <a:r>
                <a:rPr lang="zh-CN" altLang="en-US" b="1" dirty="0">
                  <a:latin typeface="黑体" panose="02010609060101010101" pitchFamily="2" charset="-122"/>
                  <a:ea typeface="黑体" panose="02010609060101010101" pitchFamily="2" charset="-122"/>
                </a:rPr>
                <a:t>+</a:t>
              </a:r>
            </a:p>
          </p:txBody>
        </p:sp>
        <p:sp>
          <p:nvSpPr>
            <p:cNvPr id="745481" name="椭圆 745480"/>
            <p:cNvSpPr/>
            <p:nvPr/>
          </p:nvSpPr>
          <p:spPr>
            <a:xfrm>
              <a:off x="1344" y="1920"/>
              <a:ext cx="144" cy="144"/>
            </a:xfrm>
            <a:prstGeom prst="ellipse">
              <a:avLst/>
            </a:prstGeom>
            <a:solidFill>
              <a:schemeClr val="bg1"/>
            </a:solidFill>
            <a:ln w="22225" cap="sq" cmpd="sng">
              <a:solidFill>
                <a:schemeClr val="tx1"/>
              </a:solidFill>
              <a:prstDash val="solid"/>
              <a:headEnd type="none" w="med" len="med"/>
              <a:tailEnd type="none" w="med" len="med"/>
            </a:ln>
          </p:spPr>
          <p:txBody>
            <a:bodyPr wrap="none" anchor="ctr"/>
            <a:lstStyle/>
            <a:p>
              <a:r>
                <a:rPr lang="zh-CN" altLang="en-US" b="1" dirty="0">
                  <a:latin typeface="黑体" panose="02010609060101010101" pitchFamily="2" charset="-122"/>
                  <a:ea typeface="黑体" panose="02010609060101010101" pitchFamily="2" charset="-122"/>
                </a:rPr>
                <a:t>+</a:t>
              </a:r>
            </a:p>
          </p:txBody>
        </p:sp>
        <p:sp>
          <p:nvSpPr>
            <p:cNvPr id="745482" name="椭圆 745481"/>
            <p:cNvSpPr/>
            <p:nvPr/>
          </p:nvSpPr>
          <p:spPr>
            <a:xfrm>
              <a:off x="1344" y="1680"/>
              <a:ext cx="144" cy="144"/>
            </a:xfrm>
            <a:prstGeom prst="ellipse">
              <a:avLst/>
            </a:prstGeom>
            <a:solidFill>
              <a:schemeClr val="bg1"/>
            </a:solidFill>
            <a:ln w="22225" cap="sq" cmpd="sng">
              <a:solidFill>
                <a:schemeClr val="tx1"/>
              </a:solidFill>
              <a:prstDash val="solid"/>
              <a:headEnd type="none" w="med" len="med"/>
              <a:tailEnd type="none" w="med" len="med"/>
            </a:ln>
          </p:spPr>
          <p:txBody>
            <a:bodyPr wrap="none" anchor="ctr"/>
            <a:lstStyle/>
            <a:p>
              <a:r>
                <a:rPr lang="zh-CN" altLang="en-US" b="1" dirty="0">
                  <a:latin typeface="黑体" panose="02010609060101010101" pitchFamily="2" charset="-122"/>
                  <a:ea typeface="黑体" panose="02010609060101010101" pitchFamily="2" charset="-122"/>
                </a:rPr>
                <a:t>+</a:t>
              </a:r>
            </a:p>
          </p:txBody>
        </p:sp>
        <p:sp>
          <p:nvSpPr>
            <p:cNvPr id="745483" name="椭圆 745482"/>
            <p:cNvSpPr/>
            <p:nvPr/>
          </p:nvSpPr>
          <p:spPr>
            <a:xfrm>
              <a:off x="2880" y="1440"/>
              <a:ext cx="144" cy="144"/>
            </a:xfrm>
            <a:prstGeom prst="ellipse">
              <a:avLst/>
            </a:prstGeom>
            <a:solidFill>
              <a:schemeClr val="bg1"/>
            </a:solidFill>
            <a:ln w="22225" cap="sq" cmpd="sng">
              <a:solidFill>
                <a:schemeClr val="tx1"/>
              </a:solidFill>
              <a:prstDash val="solid"/>
              <a:headEnd type="none" w="med" len="med"/>
              <a:tailEnd type="none" w="med" len="med"/>
            </a:ln>
          </p:spPr>
          <p:txBody>
            <a:bodyPr wrap="none" anchor="ctr"/>
            <a:lstStyle/>
            <a:p>
              <a:r>
                <a:rPr lang="zh-CN" altLang="en-US" b="1" dirty="0">
                  <a:latin typeface="黑体" panose="02010609060101010101" pitchFamily="2" charset="-122"/>
                  <a:ea typeface="黑体" panose="02010609060101010101" pitchFamily="2" charset="-122"/>
                </a:rPr>
                <a:t>+</a:t>
              </a:r>
            </a:p>
          </p:txBody>
        </p:sp>
        <p:sp>
          <p:nvSpPr>
            <p:cNvPr id="745485" name="直接连接符 745484"/>
            <p:cNvSpPr/>
            <p:nvPr/>
          </p:nvSpPr>
          <p:spPr>
            <a:xfrm>
              <a:off x="1872" y="3984"/>
              <a:ext cx="1680" cy="0"/>
            </a:xfrm>
            <a:prstGeom prst="line">
              <a:avLst/>
            </a:prstGeom>
            <a:ln w="22225" cap="sq" cmpd="sng">
              <a:solidFill>
                <a:schemeClr val="tx1"/>
              </a:solidFill>
              <a:prstDash val="solid"/>
              <a:headEnd type="none" w="med" len="med"/>
              <a:tailEnd type="none" w="med" len="med"/>
            </a:ln>
          </p:spPr>
        </p:sp>
      </p:grpSp>
      <p:grpSp>
        <p:nvGrpSpPr>
          <p:cNvPr id="745499" name="组合 745498"/>
          <p:cNvGrpSpPr/>
          <p:nvPr/>
        </p:nvGrpSpPr>
        <p:grpSpPr>
          <a:xfrm>
            <a:off x="7086600" y="5715000"/>
            <a:ext cx="1066800" cy="1143000"/>
            <a:chOff x="1488" y="2208"/>
            <a:chExt cx="576" cy="576"/>
          </a:xfrm>
        </p:grpSpPr>
        <p:pic>
          <p:nvPicPr>
            <p:cNvPr id="745500" name="图片 745499" descr="C:\Program Files\Common Files\Microsoft Shared\Clipart\cagcat50\SY01265_.wmf"/>
            <p:cNvPicPr>
              <a:picLocks noChangeAspect="1"/>
            </p:cNvPicPr>
            <p:nvPr/>
          </p:nvPicPr>
          <p:blipFill>
            <a:blip r:embed="rId2"/>
            <a:stretch>
              <a:fillRect/>
            </a:stretch>
          </p:blipFill>
          <p:spPr>
            <a:xfrm>
              <a:off x="1488" y="2208"/>
              <a:ext cx="480" cy="576"/>
            </a:xfrm>
            <a:prstGeom prst="rect">
              <a:avLst/>
            </a:prstGeom>
            <a:noFill/>
            <a:ln w="9525">
              <a:noFill/>
            </a:ln>
          </p:spPr>
        </p:pic>
        <p:sp>
          <p:nvSpPr>
            <p:cNvPr id="745501" name="动作按钮: 自定义 745500">
              <a:hlinkClick r:id="rId3" action="ppaction://hlinksldjump"/>
            </p:cNvPr>
            <p:cNvSpPr/>
            <p:nvPr/>
          </p:nvSpPr>
          <p:spPr>
            <a:xfrm>
              <a:off x="1632" y="2304"/>
              <a:ext cx="432" cy="192"/>
            </a:xfrm>
            <a:prstGeom prst="actionButtonBlank">
              <a:avLst/>
            </a:prstGeom>
            <a:solidFill>
              <a:srgbClr val="33CCCC"/>
            </a:solidFill>
            <a:ln w="12700" cap="sq" cmpd="sng">
              <a:solidFill>
                <a:srgbClr val="FF0000"/>
              </a:solidFill>
              <a:prstDash val="solid"/>
              <a:miter/>
              <a:headEnd type="none" w="sm" len="sm"/>
              <a:tailEnd type="none" w="sm" len="sm"/>
            </a:ln>
          </p:spPr>
          <p:txBody>
            <a:bodyPr wrap="none" anchor="ctr"/>
            <a:lstStyle/>
            <a:p>
              <a:r>
                <a:rPr lang="zh-CN" altLang="en-US" b="1" dirty="0">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hlinkClick r:id="rId4" action="ppaction://hlinksldjump"/>
                </a:rPr>
                <a:t>返回</a:t>
              </a:r>
              <a:endParaRPr lang="zh-CN" altLang="en-US" b="1">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endParaRPr>
            </a:p>
          </p:txBody>
        </p:sp>
      </p:grpSp>
    </p:spTree>
  </p:cSld>
  <p:clrMapOvr>
    <a:masterClrMapping/>
  </p:clrMapOvr>
  <p:transition spd="med">
    <p:zo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矩形 746497"/>
          <p:cNvSpPr/>
          <p:nvPr/>
        </p:nvSpPr>
        <p:spPr>
          <a:xfrm>
            <a:off x="1676400" y="411163"/>
            <a:ext cx="7162800" cy="579437"/>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sz="3200" b="1" dirty="0">
                <a:solidFill>
                  <a:schemeClr val="tx2"/>
                </a:solidFill>
                <a:latin typeface="黑体" panose="02010609060101010101" pitchFamily="2" charset="-122"/>
                <a:ea typeface="黑体" panose="02010609060101010101" pitchFamily="2" charset="-122"/>
              </a:rPr>
              <a:t>1.4.2   逻辑电路和逻辑设计基础</a:t>
            </a:r>
            <a:endParaRPr lang="en-US" altLang="zh-CN" sz="3200" b="1" dirty="0">
              <a:solidFill>
                <a:schemeClr val="tx2"/>
              </a:solidFill>
              <a:latin typeface="黑体" panose="02010609060101010101" pitchFamily="2" charset="-122"/>
              <a:ea typeface="黑体" panose="02010609060101010101" pitchFamily="2" charset="-122"/>
            </a:endParaRPr>
          </a:p>
        </p:txBody>
      </p:sp>
      <p:grpSp>
        <p:nvGrpSpPr>
          <p:cNvPr id="746507" name="组合 746506"/>
          <p:cNvGrpSpPr/>
          <p:nvPr/>
        </p:nvGrpSpPr>
        <p:grpSpPr>
          <a:xfrm>
            <a:off x="1447800" y="1143000"/>
            <a:ext cx="7086600" cy="5735638"/>
            <a:chOff x="1008" y="720"/>
            <a:chExt cx="4464" cy="3613"/>
          </a:xfrm>
        </p:grpSpPr>
        <p:sp>
          <p:nvSpPr>
            <p:cNvPr id="746499" name="矩形 746498"/>
            <p:cNvSpPr/>
            <p:nvPr/>
          </p:nvSpPr>
          <p:spPr>
            <a:xfrm>
              <a:off x="1008" y="720"/>
              <a:ext cx="4464" cy="3613"/>
            </a:xfrm>
            <a:prstGeom prst="rect">
              <a:avLst/>
            </a:prstGeom>
            <a:noFill/>
            <a:ln w="9525">
              <a:noFill/>
            </a:ln>
          </p:spPr>
          <p:txBody>
            <a:bodyPr tIns="25392" bIns="25392">
              <a:spAutoFit/>
            </a:bodyPr>
            <a:lstStyle/>
            <a:p>
              <a:pPr algn="just"/>
              <a:r>
                <a:rPr lang="zh-CN" altLang="en-US" b="1" dirty="0">
                  <a:solidFill>
                    <a:srgbClr val="FF0000"/>
                  </a:solidFill>
                  <a:latin typeface="黑体" panose="02010609060101010101" pitchFamily="2" charset="-122"/>
                  <a:ea typeface="黑体" panose="02010609060101010101" pitchFamily="2" charset="-122"/>
                </a:rPr>
                <a:t>1．逻辑电路基础</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能实现逻辑运算的电路称为</a:t>
              </a:r>
              <a:r>
                <a:rPr lang="zh-CN" altLang="en-US" b="1" dirty="0">
                  <a:solidFill>
                    <a:srgbClr val="CC00CC"/>
                  </a:solidFill>
                  <a:latin typeface="黑体" panose="02010609060101010101" pitchFamily="2" charset="-122"/>
                  <a:ea typeface="黑体" panose="02010609060101010101" pitchFamily="2" charset="-122"/>
                </a:rPr>
                <a:t>逻辑门电路</a:t>
              </a:r>
              <a:r>
                <a:rPr lang="zh-CN" altLang="en-US" b="1" dirty="0">
                  <a:latin typeface="黑体" panose="02010609060101010101" pitchFamily="2" charset="-122"/>
                  <a:ea typeface="黑体" panose="02010609060101010101" pitchFamily="2" charset="-122"/>
                </a:rPr>
                <a:t>（简称门电路），常用的门电路有“</a:t>
              </a:r>
              <a:r>
                <a:rPr lang="zh-CN" altLang="en-US" b="1" dirty="0">
                  <a:solidFill>
                    <a:srgbClr val="3333CC"/>
                  </a:solidFill>
                  <a:latin typeface="黑体" panose="02010609060101010101" pitchFamily="2" charset="-122"/>
                  <a:ea typeface="黑体" panose="02010609060101010101" pitchFamily="2" charset="-122"/>
                </a:rPr>
                <a:t>与”门、“或”门、“非”门、“与非”门、“或非”门、“异或”门</a:t>
              </a:r>
              <a:r>
                <a:rPr lang="zh-CN" altLang="en-US" b="1" dirty="0">
                  <a:latin typeface="黑体" panose="02010609060101010101" pitchFamily="2" charset="-122"/>
                  <a:ea typeface="黑体" panose="02010609060101010101" pitchFamily="2" charset="-122"/>
                </a:rPr>
                <a:t>等。由基本门电路可以按逻辑设计组合成计算机硬件的基本功能电路，如：触发器、寄存器、计数器、译码器、半加器、全加器等等。</a:t>
              </a:r>
            </a:p>
            <a:p>
              <a:pPr algn="l">
                <a:spcBef>
                  <a:spcPct val="20000"/>
                </a:spcBef>
                <a:buClr>
                  <a:srgbClr val="A50021"/>
                </a:buClr>
                <a:buSzPct val="75000"/>
                <a:buFont typeface="Wingdings" panose="05000000000000000000" pitchFamily="2" charset="2"/>
              </a:pPr>
              <a:r>
                <a:rPr lang="zh-CN" altLang="en-US" b="1" dirty="0">
                  <a:solidFill>
                    <a:schemeClr val="folHlink"/>
                  </a:solidFill>
                  <a:latin typeface="黑体" panose="02010609060101010101" pitchFamily="2" charset="-122"/>
                  <a:ea typeface="黑体" panose="02010609060101010101" pitchFamily="2" charset="-122"/>
                </a:rPr>
                <a:t>（1）“与”门</a:t>
              </a:r>
              <a:r>
                <a:rPr lang="zh-CN" altLang="en-US" b="1" dirty="0">
                  <a:latin typeface="黑体" panose="02010609060101010101" pitchFamily="2" charset="-122"/>
                  <a:ea typeface="黑体" panose="02010609060101010101" pitchFamily="2" charset="-122"/>
                </a:rPr>
                <a:t> </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实现“与”运算的单元电路叫“与”门。“与”门的逻辑符号如图所示：</a:t>
              </a:r>
              <a:r>
                <a:rPr lang="en-US" altLang="zh-CN" b="1" dirty="0">
                  <a:latin typeface="黑体" panose="02010609060101010101" pitchFamily="2" charset="-122"/>
                  <a:ea typeface="黑体" panose="02010609060101010101" pitchFamily="2" charset="-122"/>
                </a:rPr>
                <a:t>A</a:t>
              </a:r>
              <a:r>
                <a:rPr lang="en-US" altLang="zh-CN" b="1">
                  <a:latin typeface="黑体" panose="02010609060101010101" pitchFamily="2" charset="-122"/>
                  <a:ea typeface="黑体" panose="02010609060101010101" pitchFamily="2" charset="-122"/>
                </a:rPr>
                <a:t>           </a:t>
              </a:r>
              <a:r>
                <a:rPr lang="en-US" altLang="zh-CN" sz="3600" b="1" baseline="-25000">
                  <a:latin typeface="黑体" panose="02010609060101010101" pitchFamily="2" charset="-122"/>
                  <a:ea typeface="黑体" panose="02010609060101010101" pitchFamily="2" charset="-122"/>
                </a:rPr>
                <a:t>F=AB</a:t>
              </a:r>
            </a:p>
            <a:p>
              <a:pPr algn="l">
                <a:spcBef>
                  <a:spcPct val="20000"/>
                </a:spcBef>
                <a:buClr>
                  <a:srgbClr val="A50021"/>
                </a:buClr>
                <a:buSzPct val="75000"/>
                <a:buFont typeface="Wingdings" panose="05000000000000000000" pitchFamily="2" charset="2"/>
              </a:pPr>
              <a:r>
                <a:rPr lang="zh-CN" altLang="en-US" b="1">
                  <a:latin typeface="黑体" panose="02010609060101010101" pitchFamily="2" charset="-122"/>
                  <a:ea typeface="黑体" panose="02010609060101010101" pitchFamily="2" charset="-122"/>
                </a:rPr>
                <a:t>                      </a:t>
              </a:r>
              <a:r>
                <a:rPr lang="en-US" altLang="zh-CN" b="1">
                  <a:latin typeface="黑体" panose="02010609060101010101" pitchFamily="2" charset="-122"/>
                  <a:ea typeface="黑体" panose="02010609060101010101" pitchFamily="2" charset="-122"/>
                </a:rPr>
                <a:t>B</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其逻辑函数表达式为：</a:t>
              </a:r>
              <a:r>
                <a:rPr lang="en-US" altLang="zh-CN" b="1">
                  <a:latin typeface="黑体" panose="02010609060101010101" pitchFamily="2" charset="-122"/>
                  <a:ea typeface="黑体" panose="02010609060101010101" pitchFamily="2" charset="-122"/>
                </a:rPr>
                <a:t>F = A B。</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例如   </a:t>
              </a:r>
              <a:r>
                <a:rPr lang="en-US" altLang="zh-CN" b="1">
                  <a:latin typeface="黑体" panose="02010609060101010101" pitchFamily="2" charset="-122"/>
                  <a:ea typeface="黑体" panose="02010609060101010101" pitchFamily="2" charset="-122"/>
                </a:rPr>
                <a:t>A=1，B=0，</a:t>
              </a:r>
              <a:r>
                <a:rPr lang="zh-CN" altLang="en-US" b="1" dirty="0">
                  <a:latin typeface="黑体" panose="02010609060101010101" pitchFamily="2" charset="-122"/>
                  <a:ea typeface="黑体" panose="02010609060101010101" pitchFamily="2" charset="-122"/>
                </a:rPr>
                <a:t>则    </a:t>
              </a:r>
              <a:r>
                <a:rPr lang="en-US" altLang="zh-CN" b="1">
                  <a:latin typeface="黑体" panose="02010609060101010101" pitchFamily="2" charset="-122"/>
                  <a:ea typeface="黑体" panose="02010609060101010101" pitchFamily="2" charset="-122"/>
                </a:rPr>
                <a:t>F = A B = 1</a:t>
              </a:r>
              <a:r>
                <a:rPr lang="en-US" altLang="zh-CN" b="1">
                  <a:latin typeface="Times New Roman" panose="02020603050405020304" charset="0"/>
                  <a:ea typeface="黑体" panose="02010609060101010101" pitchFamily="2" charset="-122"/>
                </a:rPr>
                <a:t>·</a:t>
              </a:r>
              <a:r>
                <a:rPr lang="en-US" altLang="zh-CN" b="1">
                  <a:latin typeface="黑体" panose="02010609060101010101" pitchFamily="2" charset="-122"/>
                  <a:ea typeface="黑体" panose="02010609060101010101" pitchFamily="2" charset="-122"/>
                </a:rPr>
                <a:t>0 = 0</a:t>
              </a:r>
            </a:p>
            <a:p>
              <a:pPr algn="l">
                <a:spcBef>
                  <a:spcPct val="20000"/>
                </a:spcBef>
                <a:buClr>
                  <a:srgbClr val="A50021"/>
                </a:buClr>
                <a:buSzPct val="75000"/>
                <a:buFont typeface="Wingdings" panose="05000000000000000000" pitchFamily="2" charset="2"/>
              </a:pPr>
              <a:r>
                <a:rPr lang="en-US" altLang="zh-CN" b="1">
                  <a:latin typeface="宋体" panose="02010600030101010101" pitchFamily="2" charset="-122"/>
                  <a:ea typeface="宋体" panose="02010600030101010101" pitchFamily="2" charset="-122"/>
                </a:rPr>
                <a:t> </a:t>
              </a:r>
              <a:r>
                <a:rPr lang="zh-CN" altLang="en-US" b="1">
                  <a:latin typeface="宋体" panose="02010600030101010101" pitchFamily="2" charset="-122"/>
                  <a:ea typeface="宋体" panose="02010600030101010101" pitchFamily="2" charset="-122"/>
                </a:rPr>
                <a:t>  </a:t>
              </a:r>
            </a:p>
          </p:txBody>
        </p:sp>
        <p:grpSp>
          <p:nvGrpSpPr>
            <p:cNvPr id="746504" name="组合 746503"/>
            <p:cNvGrpSpPr/>
            <p:nvPr/>
          </p:nvGrpSpPr>
          <p:grpSpPr>
            <a:xfrm>
              <a:off x="3264" y="2976"/>
              <a:ext cx="965" cy="432"/>
              <a:chOff x="3120" y="3168"/>
              <a:chExt cx="965" cy="432"/>
            </a:xfrm>
          </p:grpSpPr>
          <p:sp>
            <p:nvSpPr>
              <p:cNvPr id="746500" name="矩形 746499"/>
              <p:cNvSpPr/>
              <p:nvPr/>
            </p:nvSpPr>
            <p:spPr>
              <a:xfrm>
                <a:off x="3413" y="3168"/>
                <a:ext cx="384" cy="432"/>
              </a:xfrm>
              <a:prstGeom prst="rect">
                <a:avLst/>
              </a:prstGeom>
              <a:solidFill>
                <a:srgbClr val="33CCCC"/>
              </a:solidFill>
              <a:ln w="12700" cap="sq" cmpd="sng">
                <a:solidFill>
                  <a:srgbClr val="FF0000"/>
                </a:solidFill>
                <a:prstDash val="solid"/>
                <a:miter/>
                <a:headEnd type="none" w="med" len="med"/>
                <a:tailEnd type="none" w="med" len="med"/>
              </a:ln>
            </p:spPr>
            <p:txBody>
              <a:bodyPr wrap="none" anchor="ctr"/>
              <a:lstStyle/>
              <a:p>
                <a:r>
                  <a:rPr lang="zh-CN" altLang="en-US" dirty="0">
                    <a:latin typeface="Times New Roman" panose="02020603050405020304" charset="0"/>
                    <a:ea typeface="宋体" panose="02010600030101010101" pitchFamily="2" charset="-122"/>
                  </a:rPr>
                  <a:t>&amp;</a:t>
                </a:r>
              </a:p>
            </p:txBody>
          </p:sp>
          <p:sp>
            <p:nvSpPr>
              <p:cNvPr id="746501" name="直接连接符 746500"/>
              <p:cNvSpPr/>
              <p:nvPr/>
            </p:nvSpPr>
            <p:spPr>
              <a:xfrm>
                <a:off x="3120" y="3312"/>
                <a:ext cx="288" cy="0"/>
              </a:xfrm>
              <a:prstGeom prst="line">
                <a:avLst/>
              </a:prstGeom>
              <a:ln w="19050" cap="sq" cmpd="sng">
                <a:solidFill>
                  <a:schemeClr val="tx1"/>
                </a:solidFill>
                <a:prstDash val="solid"/>
                <a:headEnd type="none" w="med" len="med"/>
                <a:tailEnd type="none" w="med" len="med"/>
              </a:ln>
            </p:spPr>
          </p:sp>
          <p:sp>
            <p:nvSpPr>
              <p:cNvPr id="746502" name="直接连接符 746501"/>
              <p:cNvSpPr/>
              <p:nvPr/>
            </p:nvSpPr>
            <p:spPr>
              <a:xfrm>
                <a:off x="3120" y="3461"/>
                <a:ext cx="288" cy="0"/>
              </a:xfrm>
              <a:prstGeom prst="line">
                <a:avLst/>
              </a:prstGeom>
              <a:ln w="19050" cap="sq" cmpd="sng">
                <a:solidFill>
                  <a:schemeClr val="tx1"/>
                </a:solidFill>
                <a:prstDash val="solid"/>
                <a:headEnd type="none" w="med" len="med"/>
                <a:tailEnd type="none" w="med" len="med"/>
              </a:ln>
            </p:spPr>
          </p:sp>
          <p:sp>
            <p:nvSpPr>
              <p:cNvPr id="746503" name="直接连接符 746502"/>
              <p:cNvSpPr/>
              <p:nvPr/>
            </p:nvSpPr>
            <p:spPr>
              <a:xfrm>
                <a:off x="3797" y="3355"/>
                <a:ext cx="288" cy="0"/>
              </a:xfrm>
              <a:prstGeom prst="line">
                <a:avLst/>
              </a:prstGeom>
              <a:ln w="19050" cap="sq" cmpd="sng">
                <a:solidFill>
                  <a:schemeClr val="tx1"/>
                </a:solidFill>
                <a:prstDash val="solid"/>
                <a:headEnd type="none" w="med" len="med"/>
                <a:tailEnd type="none" w="med" len="med"/>
              </a:ln>
            </p:spPr>
          </p:sp>
        </p:grpSp>
      </p:grpSp>
    </p:spTree>
  </p:cSld>
  <p:clrMapOvr>
    <a:masterClrMapping/>
  </p:clrMapOvr>
  <p:transition spd="med">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50" name="组合 747549"/>
          <p:cNvGrpSpPr/>
          <p:nvPr/>
        </p:nvGrpSpPr>
        <p:grpSpPr>
          <a:xfrm>
            <a:off x="1005840" y="492760"/>
            <a:ext cx="7543800" cy="5957888"/>
            <a:chOff x="768" y="320"/>
            <a:chExt cx="4752" cy="3753"/>
          </a:xfrm>
        </p:grpSpPr>
        <p:sp>
          <p:nvSpPr>
            <p:cNvPr id="747522" name="矩形 747521"/>
            <p:cNvSpPr/>
            <p:nvPr/>
          </p:nvSpPr>
          <p:spPr>
            <a:xfrm>
              <a:off x="768" y="320"/>
              <a:ext cx="4752" cy="3753"/>
            </a:xfrm>
            <a:prstGeom prst="rect">
              <a:avLst/>
            </a:prstGeom>
            <a:noFill/>
            <a:ln w="9525">
              <a:noFill/>
            </a:ln>
          </p:spPr>
          <p:txBody>
            <a:bodyPr tIns="25392" bIns="25392">
              <a:spAutoFit/>
            </a:bodyPr>
            <a:lstStyle/>
            <a:p>
              <a:pPr algn="l"/>
              <a:r>
                <a:rPr lang="zh-CN" altLang="en-US" b="1" dirty="0">
                  <a:solidFill>
                    <a:schemeClr val="folHlink"/>
                  </a:solidFill>
                  <a:latin typeface="黑体" panose="02010609060101010101" pitchFamily="2" charset="-122"/>
                  <a:ea typeface="黑体" panose="02010609060101010101" pitchFamily="2" charset="-122"/>
                </a:rPr>
                <a:t>（2）“或”门</a:t>
              </a:r>
              <a:r>
                <a:rPr lang="zh-CN" altLang="en-US" b="1" dirty="0">
                  <a:latin typeface="黑体" panose="02010609060101010101" pitchFamily="2" charset="-122"/>
                  <a:ea typeface="黑体" panose="02010609060101010101" pitchFamily="2" charset="-122"/>
                </a:rPr>
                <a:t> </a:t>
              </a:r>
              <a:endParaRPr lang="zh-CN" altLang="en-US" b="1" dirty="0">
                <a:solidFill>
                  <a:srgbClr val="3333CC"/>
                </a:solidFill>
                <a:latin typeface="黑体" panose="02010609060101010101" pitchFamily="2" charset="-122"/>
                <a:ea typeface="黑体" panose="02010609060101010101" pitchFamily="2" charset="-122"/>
              </a:endParaRPr>
            </a:p>
            <a:p>
              <a:pPr algn="just"/>
              <a:r>
                <a:rPr lang="zh-CN" altLang="en-US" b="1" dirty="0">
                  <a:latin typeface="黑体" panose="02010609060101010101" pitchFamily="2" charset="-122"/>
                  <a:ea typeface="黑体" panose="02010609060101010101" pitchFamily="2" charset="-122"/>
                </a:rPr>
                <a:t>    实现“或”运算的单元电路叫“或”门。“或”门的逻辑符号如图所示：   </a:t>
              </a:r>
              <a:r>
                <a:rPr lang="en-US" altLang="zh-CN" b="1">
                  <a:latin typeface="黑体" panose="02010609060101010101" pitchFamily="2" charset="-122"/>
                  <a:ea typeface="黑体" panose="02010609060101010101" pitchFamily="2" charset="-122"/>
                </a:rPr>
                <a:t>A            </a:t>
              </a:r>
              <a:r>
                <a:rPr lang="en-US" altLang="zh-CN" sz="3600" b="1" baseline="-25000">
                  <a:latin typeface="黑体" panose="02010609060101010101" pitchFamily="2" charset="-122"/>
                  <a:ea typeface="黑体" panose="02010609060101010101" pitchFamily="2" charset="-122"/>
                </a:rPr>
                <a:t>F=A+B</a:t>
              </a:r>
            </a:p>
            <a:p>
              <a:pPr algn="l">
                <a:spcBef>
                  <a:spcPct val="20000"/>
                </a:spcBef>
                <a:buClr>
                  <a:srgbClr val="A50021"/>
                </a:buClr>
                <a:buSzPct val="75000"/>
                <a:buFont typeface="Wingdings" panose="05000000000000000000" pitchFamily="2" charset="2"/>
              </a:pPr>
              <a:r>
                <a:rPr lang="zh-CN" altLang="en-US" b="1">
                  <a:latin typeface="黑体" panose="02010609060101010101" pitchFamily="2" charset="-122"/>
                  <a:ea typeface="黑体" panose="02010609060101010101" pitchFamily="2" charset="-122"/>
                </a:rPr>
                <a:t>　                     </a:t>
              </a:r>
              <a:r>
                <a:rPr lang="en-US" altLang="zh-CN" b="1">
                  <a:latin typeface="黑体" panose="02010609060101010101" pitchFamily="2" charset="-122"/>
                  <a:ea typeface="黑体" panose="02010609060101010101" pitchFamily="2" charset="-122"/>
                </a:rPr>
                <a:t>B</a:t>
              </a:r>
            </a:p>
            <a:p>
              <a:pPr algn="l">
                <a:spcBef>
                  <a:spcPct val="20000"/>
                </a:spcBef>
                <a:buClr>
                  <a:srgbClr val="A50021"/>
                </a:buClr>
                <a:buSzPct val="75000"/>
                <a:buFont typeface="Wingdings" panose="05000000000000000000" pitchFamily="2" charset="2"/>
              </a:pPr>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其逻辑函数表达式为：</a:t>
              </a:r>
              <a:r>
                <a:rPr lang="en-US" altLang="zh-CN" b="1">
                  <a:latin typeface="黑体" panose="02010609060101010101" pitchFamily="2" charset="-122"/>
                  <a:ea typeface="黑体" panose="02010609060101010101" pitchFamily="2" charset="-122"/>
                </a:rPr>
                <a:t>F = A + B。</a:t>
              </a:r>
            </a:p>
            <a:p>
              <a:pPr algn="just">
                <a:spcBef>
                  <a:spcPct val="20000"/>
                </a:spcBef>
                <a:buClr>
                  <a:srgbClr val="A50021"/>
                </a:buClr>
                <a:buSzPct val="75000"/>
                <a:buFont typeface="Wingdings" panose="05000000000000000000" pitchFamily="2" charset="2"/>
              </a:pPr>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例如 </a:t>
              </a:r>
              <a:r>
                <a:rPr lang="en-US" altLang="zh-CN" b="1">
                  <a:latin typeface="黑体" panose="02010609060101010101" pitchFamily="2" charset="-122"/>
                  <a:ea typeface="黑体" panose="02010609060101010101" pitchFamily="2" charset="-122"/>
                </a:rPr>
                <a:t>A=0，B=0，</a:t>
              </a:r>
              <a:r>
                <a:rPr lang="zh-CN" altLang="en-US" b="1" dirty="0">
                  <a:latin typeface="黑体" panose="02010609060101010101" pitchFamily="2" charset="-122"/>
                  <a:ea typeface="黑体" panose="02010609060101010101" pitchFamily="2" charset="-122"/>
                </a:rPr>
                <a:t>则 </a:t>
              </a:r>
              <a:r>
                <a:rPr lang="en-US" altLang="zh-CN" b="1">
                  <a:latin typeface="黑体" panose="02010609060101010101" pitchFamily="2" charset="-122"/>
                  <a:ea typeface="黑体" panose="02010609060101010101" pitchFamily="2" charset="-122"/>
                </a:rPr>
                <a:t>F=A+B=0+0=0。</a:t>
              </a:r>
            </a:p>
            <a:p>
              <a:pPr algn="just">
                <a:spcBef>
                  <a:spcPct val="20000"/>
                </a:spcBef>
                <a:buClr>
                  <a:srgbClr val="A50021"/>
                </a:buClr>
                <a:buSzPct val="75000"/>
                <a:buFont typeface="Wingdings" panose="05000000000000000000" pitchFamily="2" charset="2"/>
              </a:pPr>
              <a:r>
                <a:rPr lang="en-US" altLang="zh-CN" b="1">
                  <a:solidFill>
                    <a:schemeClr val="folHlink"/>
                  </a:solidFill>
                  <a:latin typeface="黑体" panose="02010609060101010101" pitchFamily="2" charset="-122"/>
                  <a:ea typeface="黑体" panose="02010609060101010101" pitchFamily="2" charset="-122"/>
                </a:rPr>
                <a:t>（3）“</a:t>
              </a:r>
              <a:r>
                <a:rPr lang="zh-CN" altLang="en-US" b="1" dirty="0">
                  <a:solidFill>
                    <a:schemeClr val="folHlink"/>
                  </a:solidFill>
                  <a:latin typeface="黑体" panose="02010609060101010101" pitchFamily="2" charset="-122"/>
                  <a:ea typeface="黑体" panose="02010609060101010101" pitchFamily="2" charset="-122"/>
                </a:rPr>
                <a:t>非”门</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实现“非”运算的单元电路叫“非”门，或叫反          相器。“非”门的逻辑符号如图所示： </a:t>
              </a:r>
            </a:p>
            <a:p>
              <a:pPr algn="just">
                <a:spcBef>
                  <a:spcPct val="20000"/>
                </a:spcBef>
                <a:buClr>
                  <a:srgbClr val="A50021"/>
                </a:buClr>
                <a:buSzPct val="75000"/>
                <a:buFont typeface="Wingdings" panose="05000000000000000000" pitchFamily="2" charset="2"/>
              </a:pPr>
              <a:r>
                <a:rPr lang="en-US" altLang="zh-CN" b="1">
                  <a:latin typeface="黑体" panose="02010609060101010101" pitchFamily="2" charset="-122"/>
                  <a:ea typeface="黑体" panose="02010609060101010101" pitchFamily="2" charset="-122"/>
                </a:rPr>
                <a:t>                             A           F=A</a:t>
              </a:r>
            </a:p>
            <a:p>
              <a:pPr algn="just">
                <a:spcBef>
                  <a:spcPct val="20000"/>
                </a:spcBef>
                <a:buClr>
                  <a:srgbClr val="A50021"/>
                </a:buClr>
                <a:buSzPct val="75000"/>
                <a:buFont typeface="Wingdings" panose="05000000000000000000" pitchFamily="2" charset="2"/>
              </a:pPr>
              <a:endParaRPr lang="en-US" altLang="zh-CN" b="1">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其逻辑函数表达式为：</a:t>
              </a:r>
              <a:r>
                <a:rPr lang="en-US" altLang="zh-CN" b="1">
                  <a:latin typeface="黑体" panose="02010609060101010101" pitchFamily="2" charset="-122"/>
                  <a:ea typeface="黑体" panose="02010609060101010101" pitchFamily="2" charset="-122"/>
                </a:rPr>
                <a:t>F= A。</a:t>
              </a:r>
            </a:p>
            <a:p>
              <a:pPr algn="just">
                <a:spcBef>
                  <a:spcPct val="20000"/>
                </a:spcBef>
                <a:buClr>
                  <a:srgbClr val="A50021"/>
                </a:buClr>
                <a:buSzPct val="75000"/>
                <a:buFont typeface="Wingdings" panose="05000000000000000000" pitchFamily="2" charset="2"/>
              </a:pPr>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例如</a:t>
              </a:r>
              <a:r>
                <a:rPr lang="en-US" altLang="zh-CN" b="1">
                  <a:latin typeface="黑体" panose="02010609060101010101" pitchFamily="2" charset="-122"/>
                  <a:ea typeface="黑体" panose="02010609060101010101" pitchFamily="2" charset="-122"/>
                </a:rPr>
                <a:t>A=1， </a:t>
              </a:r>
              <a:r>
                <a:rPr lang="zh-CN" altLang="en-US" b="1">
                  <a:latin typeface="黑体" panose="02010609060101010101" pitchFamily="2" charset="-122"/>
                  <a:ea typeface="黑体" panose="02010609060101010101" pitchFamily="2" charset="-122"/>
                </a:rPr>
                <a:t>则</a:t>
              </a:r>
              <a:r>
                <a:rPr lang="en-US" altLang="zh-CN" b="1">
                  <a:latin typeface="黑体" panose="02010609060101010101" pitchFamily="2" charset="-122"/>
                  <a:ea typeface="黑体" panose="02010609060101010101" pitchFamily="2" charset="-122"/>
                </a:rPr>
                <a:t>F = A = 0。 </a:t>
              </a:r>
            </a:p>
            <a:p>
              <a:pPr algn="just">
                <a:spcBef>
                  <a:spcPct val="20000"/>
                </a:spcBef>
                <a:buClr>
                  <a:srgbClr val="A50021"/>
                </a:buClr>
                <a:buSzPct val="75000"/>
                <a:buFont typeface="Wingdings" panose="05000000000000000000" pitchFamily="2" charset="2"/>
              </a:pPr>
              <a:r>
                <a:rPr lang="en-US" altLang="zh-CN" b="1">
                  <a:latin typeface="黑体" panose="02010609060101010101" pitchFamily="2" charset="-122"/>
                  <a:ea typeface="黑体" panose="02010609060101010101" pitchFamily="2" charset="-122"/>
                </a:rPr>
                <a:t> </a:t>
              </a:r>
              <a:endParaRPr lang="zh-CN" altLang="en-US" b="1">
                <a:latin typeface="黑体" panose="02010609060101010101" pitchFamily="2" charset="-122"/>
                <a:ea typeface="黑体" panose="02010609060101010101" pitchFamily="2" charset="-122"/>
              </a:endParaRPr>
            </a:p>
          </p:txBody>
        </p:sp>
        <p:grpSp>
          <p:nvGrpSpPr>
            <p:cNvPr id="747534" name="组合 747533"/>
            <p:cNvGrpSpPr/>
            <p:nvPr/>
          </p:nvGrpSpPr>
          <p:grpSpPr>
            <a:xfrm>
              <a:off x="3744" y="2624"/>
              <a:ext cx="960" cy="432"/>
              <a:chOff x="2016" y="1392"/>
              <a:chExt cx="960" cy="432"/>
            </a:xfrm>
          </p:grpSpPr>
          <p:sp>
            <p:nvSpPr>
              <p:cNvPr id="747535" name="矩形 747534"/>
              <p:cNvSpPr/>
              <p:nvPr/>
            </p:nvSpPr>
            <p:spPr>
              <a:xfrm>
                <a:off x="2304" y="1392"/>
                <a:ext cx="384" cy="432"/>
              </a:xfrm>
              <a:prstGeom prst="rect">
                <a:avLst/>
              </a:prstGeom>
              <a:solidFill>
                <a:srgbClr val="33CCCC"/>
              </a:solidFill>
              <a:ln w="12700" cap="sq" cmpd="sng">
                <a:solidFill>
                  <a:srgbClr val="FF0000"/>
                </a:solidFill>
                <a:prstDash val="solid"/>
                <a:miter/>
                <a:headEnd type="none" w="med" len="med"/>
                <a:tailEnd type="none" w="med" len="med"/>
              </a:ln>
            </p:spPr>
            <p:txBody>
              <a:bodyPr wrap="none" anchor="ctr"/>
              <a:lstStyle/>
              <a:p>
                <a:r>
                  <a:rPr lang="zh-CN" altLang="en-US" dirty="0">
                    <a:latin typeface="Times New Roman" panose="02020603050405020304" charset="0"/>
                    <a:ea typeface="宋体" panose="02010600030101010101" pitchFamily="2" charset="-122"/>
                  </a:rPr>
                  <a:t>1</a:t>
                </a:r>
              </a:p>
            </p:txBody>
          </p:sp>
          <p:sp>
            <p:nvSpPr>
              <p:cNvPr id="747536" name="直接连接符 747535"/>
              <p:cNvSpPr/>
              <p:nvPr/>
            </p:nvSpPr>
            <p:spPr>
              <a:xfrm>
                <a:off x="2016" y="1584"/>
                <a:ext cx="288" cy="0"/>
              </a:xfrm>
              <a:prstGeom prst="line">
                <a:avLst/>
              </a:prstGeom>
              <a:ln w="19050" cap="sq" cmpd="sng">
                <a:solidFill>
                  <a:schemeClr val="tx1"/>
                </a:solidFill>
                <a:prstDash val="solid"/>
                <a:headEnd type="none" w="med" len="med"/>
                <a:tailEnd type="none" w="med" len="med"/>
              </a:ln>
            </p:spPr>
          </p:sp>
          <p:sp>
            <p:nvSpPr>
              <p:cNvPr id="747537" name="直接连接符 747536"/>
              <p:cNvSpPr/>
              <p:nvPr/>
            </p:nvSpPr>
            <p:spPr>
              <a:xfrm>
                <a:off x="2688" y="1584"/>
                <a:ext cx="288" cy="0"/>
              </a:xfrm>
              <a:prstGeom prst="line">
                <a:avLst/>
              </a:prstGeom>
              <a:ln w="19050" cap="sq" cmpd="sng">
                <a:solidFill>
                  <a:schemeClr val="tx1"/>
                </a:solidFill>
                <a:prstDash val="solid"/>
                <a:headEnd type="none" w="med" len="med"/>
                <a:tailEnd type="none" w="med" len="med"/>
              </a:ln>
            </p:spPr>
          </p:sp>
        </p:grpSp>
        <p:sp>
          <p:nvSpPr>
            <p:cNvPr id="747538" name="直接连接符 747537"/>
            <p:cNvSpPr/>
            <p:nvPr/>
          </p:nvSpPr>
          <p:spPr>
            <a:xfrm>
              <a:off x="4992" y="2720"/>
              <a:ext cx="88" cy="0"/>
            </a:xfrm>
            <a:prstGeom prst="line">
              <a:avLst/>
            </a:prstGeom>
            <a:ln w="22225" cap="sq" cmpd="sng">
              <a:solidFill>
                <a:schemeClr val="tx1"/>
              </a:solidFill>
              <a:prstDash val="solid"/>
              <a:headEnd type="none" w="med" len="med"/>
              <a:tailEnd type="none" w="med" len="med"/>
            </a:ln>
          </p:spPr>
        </p:sp>
        <p:sp>
          <p:nvSpPr>
            <p:cNvPr id="747545" name="直接连接符 747544"/>
            <p:cNvSpPr/>
            <p:nvPr/>
          </p:nvSpPr>
          <p:spPr>
            <a:xfrm>
              <a:off x="3456" y="3248"/>
              <a:ext cx="88" cy="0"/>
            </a:xfrm>
            <a:prstGeom prst="line">
              <a:avLst/>
            </a:prstGeom>
            <a:ln w="22225" cap="sq" cmpd="sng">
              <a:solidFill>
                <a:schemeClr val="tx1"/>
              </a:solidFill>
              <a:prstDash val="solid"/>
              <a:headEnd type="none" w="med" len="med"/>
              <a:tailEnd type="none" w="med" len="med"/>
            </a:ln>
          </p:spPr>
        </p:sp>
        <p:sp>
          <p:nvSpPr>
            <p:cNvPr id="747546" name="直接连接符 747545"/>
            <p:cNvSpPr/>
            <p:nvPr/>
          </p:nvSpPr>
          <p:spPr>
            <a:xfrm>
              <a:off x="2784" y="3552"/>
              <a:ext cx="88" cy="0"/>
            </a:xfrm>
            <a:prstGeom prst="line">
              <a:avLst/>
            </a:prstGeom>
            <a:ln w="22225" cap="sq" cmpd="sng">
              <a:solidFill>
                <a:schemeClr val="tx1"/>
              </a:solidFill>
              <a:prstDash val="solid"/>
              <a:headEnd type="none" w="med" len="med"/>
              <a:tailEnd type="none" w="med" len="med"/>
            </a:ln>
          </p:spPr>
        </p:sp>
        <p:grpSp>
          <p:nvGrpSpPr>
            <p:cNvPr id="747529" name="组合 747528"/>
            <p:cNvGrpSpPr/>
            <p:nvPr/>
          </p:nvGrpSpPr>
          <p:grpSpPr>
            <a:xfrm>
              <a:off x="3168" y="790"/>
              <a:ext cx="1048" cy="432"/>
              <a:chOff x="3408" y="3110"/>
              <a:chExt cx="1048" cy="432"/>
            </a:xfrm>
          </p:grpSpPr>
          <p:sp>
            <p:nvSpPr>
              <p:cNvPr id="747530" name="矩形 747529"/>
              <p:cNvSpPr/>
              <p:nvPr/>
            </p:nvSpPr>
            <p:spPr>
              <a:xfrm>
                <a:off x="3784" y="3110"/>
                <a:ext cx="384" cy="432"/>
              </a:xfrm>
              <a:prstGeom prst="rect">
                <a:avLst/>
              </a:prstGeom>
              <a:solidFill>
                <a:srgbClr val="33CCCC"/>
              </a:solidFill>
              <a:ln w="12700" cap="sq" cmpd="sng">
                <a:solidFill>
                  <a:srgbClr val="FF0000"/>
                </a:solidFill>
                <a:prstDash val="solid"/>
                <a:miter/>
                <a:headEnd type="none" w="med" len="med"/>
                <a:tailEnd type="none" w="med" len="med"/>
              </a:ln>
            </p:spPr>
            <p:txBody>
              <a:bodyPr wrap="none" anchor="ctr"/>
              <a:lstStyle/>
              <a:p>
                <a:r>
                  <a:rPr lang="zh-CN" altLang="en-US" dirty="0">
                    <a:latin typeface="宋体" panose="02010600030101010101" pitchFamily="2" charset="-122"/>
                    <a:ea typeface="宋体" panose="02010600030101010101" pitchFamily="2" charset="-122"/>
                  </a:rPr>
                  <a:t>≥</a:t>
                </a:r>
                <a:r>
                  <a:rPr lang="zh-CN" altLang="en-US" dirty="0">
                    <a:latin typeface="Times New Roman" panose="02020603050405020304" charset="0"/>
                    <a:ea typeface="宋体" panose="02010600030101010101" pitchFamily="2" charset="-122"/>
                  </a:rPr>
                  <a:t>1 </a:t>
                </a:r>
              </a:p>
            </p:txBody>
          </p:sp>
          <p:sp>
            <p:nvSpPr>
              <p:cNvPr id="747531" name="直接连接符 747530"/>
              <p:cNvSpPr/>
              <p:nvPr/>
            </p:nvSpPr>
            <p:spPr>
              <a:xfrm>
                <a:off x="3408" y="3250"/>
                <a:ext cx="288" cy="0"/>
              </a:xfrm>
              <a:prstGeom prst="line">
                <a:avLst/>
              </a:prstGeom>
              <a:ln w="19050" cap="sq" cmpd="sng">
                <a:solidFill>
                  <a:schemeClr val="tx1"/>
                </a:solidFill>
                <a:prstDash val="solid"/>
                <a:headEnd type="none" w="med" len="med"/>
                <a:tailEnd type="none" w="med" len="med"/>
              </a:ln>
            </p:spPr>
          </p:sp>
          <p:sp>
            <p:nvSpPr>
              <p:cNvPr id="747532" name="直接连接符 747531"/>
              <p:cNvSpPr/>
              <p:nvPr/>
            </p:nvSpPr>
            <p:spPr>
              <a:xfrm>
                <a:off x="3408" y="3470"/>
                <a:ext cx="288" cy="0"/>
              </a:xfrm>
              <a:prstGeom prst="line">
                <a:avLst/>
              </a:prstGeom>
              <a:ln w="19050" cap="sq" cmpd="sng">
                <a:solidFill>
                  <a:schemeClr val="tx1"/>
                </a:solidFill>
                <a:prstDash val="solid"/>
                <a:headEnd type="none" w="med" len="med"/>
                <a:tailEnd type="none" w="med" len="med"/>
              </a:ln>
            </p:spPr>
          </p:sp>
          <p:sp>
            <p:nvSpPr>
              <p:cNvPr id="747533" name="直接连接符 747532"/>
              <p:cNvSpPr/>
              <p:nvPr/>
            </p:nvSpPr>
            <p:spPr>
              <a:xfrm>
                <a:off x="4168" y="3293"/>
                <a:ext cx="288" cy="0"/>
              </a:xfrm>
              <a:prstGeom prst="line">
                <a:avLst/>
              </a:prstGeom>
              <a:ln w="19050" cap="sq" cmpd="sng">
                <a:solidFill>
                  <a:schemeClr val="tx1"/>
                </a:solidFill>
                <a:prstDash val="solid"/>
                <a:headEnd type="none" w="med" len="med"/>
                <a:tailEnd type="none" w="med" len="med"/>
              </a:ln>
            </p:spPr>
          </p:sp>
        </p:grpSp>
      </p:grpSp>
    </p:spTree>
  </p:cSld>
  <p:clrMapOvr>
    <a:masterClrMapping/>
  </p:clrMapOvr>
  <p:transition spd="med">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603" name="直接连接符 749602"/>
          <p:cNvSpPr/>
          <p:nvPr/>
        </p:nvSpPr>
        <p:spPr>
          <a:xfrm>
            <a:off x="1670050" y="4759325"/>
            <a:ext cx="539750" cy="0"/>
          </a:xfrm>
          <a:prstGeom prst="line">
            <a:avLst/>
          </a:prstGeom>
          <a:ln w="22225" cap="sq" cmpd="sng">
            <a:solidFill>
              <a:schemeClr val="tx1"/>
            </a:solidFill>
            <a:prstDash val="solid"/>
            <a:headEnd type="none" w="med" len="med"/>
            <a:tailEnd type="none" w="med" len="med"/>
          </a:ln>
        </p:spPr>
      </p:sp>
      <p:grpSp>
        <p:nvGrpSpPr>
          <p:cNvPr id="749634" name="组合 749633"/>
          <p:cNvGrpSpPr/>
          <p:nvPr/>
        </p:nvGrpSpPr>
        <p:grpSpPr>
          <a:xfrm>
            <a:off x="1295400" y="147955"/>
            <a:ext cx="7543800" cy="6550025"/>
            <a:chOff x="816" y="98"/>
            <a:chExt cx="4752" cy="4126"/>
          </a:xfrm>
        </p:grpSpPr>
        <p:sp>
          <p:nvSpPr>
            <p:cNvPr id="749576" name="矩形 749575"/>
            <p:cNvSpPr/>
            <p:nvPr/>
          </p:nvSpPr>
          <p:spPr>
            <a:xfrm>
              <a:off x="816" y="98"/>
              <a:ext cx="4752" cy="4126"/>
            </a:xfrm>
            <a:prstGeom prst="rect">
              <a:avLst/>
            </a:prstGeom>
            <a:noFill/>
            <a:ln w="9525">
              <a:noFill/>
            </a:ln>
          </p:spPr>
          <p:txBody>
            <a:bodyPr tIns="25392" bIns="25392">
              <a:spAutoFit/>
            </a:bodyPr>
            <a:lstStyle/>
            <a:p>
              <a:pPr algn="l"/>
              <a:r>
                <a:rPr lang="zh-CN" altLang="en-US" b="1" dirty="0">
                  <a:solidFill>
                    <a:schemeClr val="folHlink"/>
                  </a:solidFill>
                  <a:latin typeface="黑体" panose="02010609060101010101" pitchFamily="2" charset="-122"/>
                  <a:ea typeface="黑体" panose="02010609060101010101" pitchFamily="2" charset="-122"/>
                </a:rPr>
                <a:t>（4）“与非”门</a:t>
              </a:r>
              <a:r>
                <a:rPr lang="zh-CN" altLang="en-US" b="1" dirty="0">
                  <a:latin typeface="宋体" panose="02010600030101010101" pitchFamily="2" charset="-122"/>
                  <a:ea typeface="宋体" panose="02010600030101010101" pitchFamily="2" charset="-122"/>
                </a:rPr>
                <a:t> </a:t>
              </a:r>
              <a:endParaRPr lang="zh-CN" altLang="en-US" b="1" dirty="0">
                <a:solidFill>
                  <a:srgbClr val="3333CC"/>
                </a:solidFill>
                <a:latin typeface="宋体" panose="02010600030101010101" pitchFamily="2" charset="-122"/>
                <a:ea typeface="宋体" panose="02010600030101010101" pitchFamily="2" charset="-122"/>
              </a:endParaRPr>
            </a:p>
            <a:p>
              <a:pPr algn="just"/>
              <a:r>
                <a:rPr lang="zh-CN" altLang="en-US" b="1" dirty="0">
                  <a:latin typeface="宋体" panose="02010600030101010101" pitchFamily="2" charset="-122"/>
                  <a:ea typeface="宋体" panose="02010600030101010101" pitchFamily="2" charset="-122"/>
                </a:rPr>
                <a:t>    </a:t>
              </a:r>
              <a:r>
                <a:rPr lang="en-US" altLang="zh-CN" b="1">
                  <a:latin typeface="黑体" panose="02010609060101010101" pitchFamily="2" charset="-122"/>
                  <a:ea typeface="黑体" panose="02010609060101010101" pitchFamily="2" charset="-122"/>
                </a:rPr>
                <a:t>“</a:t>
              </a:r>
              <a:r>
                <a:rPr lang="zh-CN" altLang="en-US" b="1" dirty="0">
                  <a:latin typeface="黑体" panose="02010609060101010101" pitchFamily="2" charset="-122"/>
                  <a:ea typeface="黑体" panose="02010609060101010101" pitchFamily="2" charset="-122"/>
                </a:rPr>
                <a:t>与非”门是由“与”门和“非”门两个单元电路组合而成的逻辑电路，用以实现“与非”运算。</a:t>
              </a:r>
              <a:r>
                <a:rPr lang="en-US" altLang="zh-CN" b="1">
                  <a:latin typeface="黑体" panose="02010609060101010101" pitchFamily="2" charset="-122"/>
                  <a:ea typeface="黑体" panose="02010609060101010101" pitchFamily="2" charset="-122"/>
                </a:rPr>
                <a:t>“</a:t>
              </a:r>
              <a:r>
                <a:rPr lang="zh-CN" altLang="en-US" b="1" dirty="0">
                  <a:latin typeface="黑体" panose="02010609060101010101" pitchFamily="2" charset="-122"/>
                  <a:ea typeface="黑体" panose="02010609060101010101" pitchFamily="2" charset="-122"/>
                </a:rPr>
                <a:t>与非”门的逻辑函数表达式为：</a:t>
              </a:r>
              <a:r>
                <a:rPr lang="en-US" altLang="zh-CN" b="1">
                  <a:latin typeface="黑体" panose="02010609060101010101" pitchFamily="2" charset="-122"/>
                  <a:ea typeface="黑体" panose="02010609060101010101" pitchFamily="2" charset="-122"/>
                </a:rPr>
                <a:t>F = A B，</a:t>
              </a:r>
              <a:r>
                <a:rPr lang="zh-CN" altLang="en-US" b="1" dirty="0">
                  <a:latin typeface="黑体" panose="02010609060101010101" pitchFamily="2" charset="-122"/>
                  <a:ea typeface="黑体" panose="02010609060101010101" pitchFamily="2" charset="-122"/>
                </a:rPr>
                <a:t>其逻辑结构和逻辑符号如下图所示。</a:t>
              </a:r>
              <a:r>
                <a:rPr lang="zh-CN" altLang="en-US" b="1" dirty="0">
                  <a:latin typeface="Times New Roman" panose="02020603050405020304" charset="0"/>
                  <a:ea typeface="宋体" panose="02010600030101010101" pitchFamily="2" charset="-122"/>
                </a:rPr>
                <a:t> </a:t>
              </a:r>
            </a:p>
            <a:p>
              <a:pPr algn="just"/>
              <a:r>
                <a:rPr lang="en-US" altLang="zh-CN" b="1">
                  <a:latin typeface="Times New Roman" panose="02020603050405020304" charset="0"/>
                  <a:ea typeface="宋体" panose="02010600030101010101" pitchFamily="2" charset="-122"/>
                </a:rPr>
                <a:t>     </a:t>
              </a:r>
              <a:r>
                <a:rPr lang="en-US" altLang="zh-CN" sz="3600" b="1" baseline="-25000">
                  <a:latin typeface="Times New Roman" panose="02020603050405020304" charset="0"/>
                  <a:ea typeface="宋体" panose="02010600030101010101" pitchFamily="2" charset="-122"/>
                </a:rPr>
                <a:t>A              AB             F=AB       A                    F=AB     </a:t>
              </a:r>
            </a:p>
            <a:p>
              <a:pPr algn="l"/>
              <a:r>
                <a:rPr lang="en-US" altLang="zh-CN" sz="3600" b="1" baseline="-25000">
                  <a:latin typeface="Times New Roman" panose="02020603050405020304" charset="0"/>
                  <a:ea typeface="宋体" panose="02010600030101010101" pitchFamily="2" charset="-122"/>
                </a:rPr>
                <a:t>     B                                                  B</a:t>
              </a:r>
            </a:p>
            <a:p>
              <a:pPr algn="just"/>
              <a:r>
                <a:rPr lang="zh-CN" altLang="en-US" b="1">
                  <a:latin typeface="Times New Roman" panose="02020603050405020304" charset="0"/>
                  <a:ea typeface="宋体" panose="02010600030101010101" pitchFamily="2" charset="-122"/>
                </a:rPr>
                <a:t>  </a:t>
              </a:r>
            </a:p>
            <a:p>
              <a:pPr algn="just"/>
              <a:r>
                <a:rPr lang="zh-CN" altLang="en-US" b="1">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例如，若</a:t>
              </a:r>
              <a:r>
                <a:rPr lang="en-US" altLang="zh-CN" b="1">
                  <a:latin typeface="黑体" panose="02010609060101010101" pitchFamily="2" charset="-122"/>
                  <a:ea typeface="黑体" panose="02010609060101010101" pitchFamily="2" charset="-122"/>
                </a:rPr>
                <a:t>A=1，B=0，</a:t>
              </a:r>
              <a:r>
                <a:rPr lang="zh-CN" altLang="en-US" b="1" dirty="0">
                  <a:latin typeface="黑体" panose="02010609060101010101" pitchFamily="2" charset="-122"/>
                  <a:ea typeface="黑体" panose="02010609060101010101" pitchFamily="2" charset="-122"/>
                </a:rPr>
                <a:t>则  </a:t>
              </a:r>
              <a:r>
                <a:rPr lang="en-US" altLang="zh-CN" b="1">
                  <a:latin typeface="黑体" panose="02010609060101010101" pitchFamily="2" charset="-122"/>
                  <a:ea typeface="黑体" panose="02010609060101010101" pitchFamily="2" charset="-122"/>
                </a:rPr>
                <a:t>F= A B = 1</a:t>
              </a:r>
              <a:r>
                <a:rPr lang="en-US" altLang="zh-CN" b="1">
                  <a:latin typeface="Times New Roman" panose="02020603050405020304" charset="0"/>
                  <a:ea typeface="黑体" panose="02010609060101010101" pitchFamily="2" charset="-122"/>
                </a:rPr>
                <a:t>·</a:t>
              </a:r>
              <a:r>
                <a:rPr lang="en-US" altLang="zh-CN" b="1">
                  <a:latin typeface="黑体" panose="02010609060101010101" pitchFamily="2" charset="-122"/>
                  <a:ea typeface="黑体" panose="02010609060101010101" pitchFamily="2" charset="-122"/>
                </a:rPr>
                <a:t> 0 = 1。</a:t>
              </a:r>
              <a:r>
                <a:rPr lang="en-US" altLang="zh-CN" b="1">
                  <a:latin typeface="宋体" panose="02010600030101010101" pitchFamily="2" charset="-122"/>
                  <a:ea typeface="宋体" panose="02010600030101010101" pitchFamily="2" charset="-122"/>
                </a:rPr>
                <a:t> </a:t>
              </a:r>
            </a:p>
            <a:p>
              <a:pPr algn="just">
                <a:spcBef>
                  <a:spcPct val="20000"/>
                </a:spcBef>
                <a:buClr>
                  <a:srgbClr val="A50021"/>
                </a:buClr>
                <a:buSzPct val="75000"/>
                <a:buFont typeface="Wingdings" panose="05000000000000000000" pitchFamily="2" charset="2"/>
              </a:pPr>
              <a:r>
                <a:rPr lang="en-US" altLang="zh-CN" b="1">
                  <a:solidFill>
                    <a:schemeClr val="folHlink"/>
                  </a:solidFill>
                  <a:latin typeface="黑体" panose="02010609060101010101" pitchFamily="2" charset="-122"/>
                  <a:ea typeface="黑体" panose="02010609060101010101" pitchFamily="2" charset="-122"/>
                </a:rPr>
                <a:t>（3）“</a:t>
              </a:r>
              <a:r>
                <a:rPr lang="zh-CN" altLang="en-US" b="1" dirty="0">
                  <a:solidFill>
                    <a:schemeClr val="folHlink"/>
                  </a:solidFill>
                  <a:latin typeface="黑体" panose="02010609060101010101" pitchFamily="2" charset="-122"/>
                  <a:ea typeface="黑体" panose="02010609060101010101" pitchFamily="2" charset="-122"/>
                </a:rPr>
                <a:t>或非”门</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en-US" altLang="zh-CN" b="1">
                  <a:latin typeface="黑体" panose="02010609060101010101" pitchFamily="2" charset="-122"/>
                  <a:ea typeface="黑体" panose="02010609060101010101" pitchFamily="2" charset="-122"/>
                </a:rPr>
                <a:t>“</a:t>
              </a:r>
              <a:r>
                <a:rPr lang="zh-CN" altLang="en-US" b="1" dirty="0">
                  <a:latin typeface="黑体" panose="02010609060101010101" pitchFamily="2" charset="-122"/>
                  <a:ea typeface="黑体" panose="02010609060101010101" pitchFamily="2" charset="-122"/>
                </a:rPr>
                <a:t>或非”门是由“或”门和“非”门两个单元门电路组合而成，用以实现“或非”运算。“或非”门逻辑表达式为：</a:t>
              </a:r>
              <a:r>
                <a:rPr lang="en-US" altLang="zh-CN" b="1">
                  <a:latin typeface="黑体" panose="02010609060101010101" pitchFamily="2" charset="-122"/>
                  <a:ea typeface="黑体" panose="02010609060101010101" pitchFamily="2" charset="-122"/>
                </a:rPr>
                <a:t>F=A+B，</a:t>
              </a:r>
              <a:r>
                <a:rPr lang="zh-CN" altLang="en-US" b="1" dirty="0">
                  <a:latin typeface="黑体" panose="02010609060101010101" pitchFamily="2" charset="-122"/>
                  <a:ea typeface="黑体" panose="02010609060101010101" pitchFamily="2" charset="-122"/>
                </a:rPr>
                <a:t>其逻辑结构和逻辑符号如下图所示。 </a:t>
              </a:r>
              <a:endParaRPr lang="en-US" altLang="zh-CN" b="1">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r>
                <a:rPr lang="en-US" altLang="zh-CN" b="1">
                  <a:latin typeface="宋体" panose="02010600030101010101" pitchFamily="2" charset="-122"/>
                  <a:ea typeface="宋体" panose="02010600030101010101" pitchFamily="2" charset="-122"/>
                </a:rPr>
                <a:t>  </a:t>
              </a:r>
              <a:r>
                <a:rPr lang="en-US" altLang="zh-CN" sz="3600" b="1" baseline="-25000">
                  <a:latin typeface="Times New Roman" panose="02020603050405020304" charset="0"/>
                  <a:ea typeface="宋体" panose="02010600030101010101" pitchFamily="2" charset="-122"/>
                </a:rPr>
                <a:t>A            A+B             F=A+B     A                   F=A+B </a:t>
              </a:r>
            </a:p>
            <a:p>
              <a:pPr algn="just">
                <a:spcBef>
                  <a:spcPct val="20000"/>
                </a:spcBef>
                <a:buClr>
                  <a:srgbClr val="A50021"/>
                </a:buClr>
                <a:buSzPct val="75000"/>
                <a:buFont typeface="Wingdings" panose="05000000000000000000" pitchFamily="2" charset="2"/>
              </a:pPr>
              <a:r>
                <a:rPr lang="en-US" altLang="zh-CN" sz="3600" b="1" baseline="-25000">
                  <a:latin typeface="Times New Roman" panose="02020603050405020304" charset="0"/>
                  <a:ea typeface="宋体" panose="02010600030101010101" pitchFamily="2" charset="-122"/>
                </a:rPr>
                <a:t>    B                                                   B</a:t>
              </a:r>
            </a:p>
            <a:p>
              <a:pPr algn="just"/>
              <a:r>
                <a:rPr lang="zh-CN" altLang="en-US" b="1">
                  <a:latin typeface="Times New Roman" panose="02020603050405020304" charset="0"/>
                  <a:ea typeface="宋体" panose="02010600030101010101" pitchFamily="2" charset="-122"/>
                </a:rPr>
                <a:t>  </a:t>
              </a:r>
            </a:p>
            <a:p>
              <a:pPr algn="just"/>
              <a:r>
                <a:rPr lang="zh-CN" altLang="en-US" b="1">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例如，若</a:t>
              </a:r>
              <a:r>
                <a:rPr lang="en-US" altLang="zh-CN" b="1">
                  <a:latin typeface="黑体" panose="02010609060101010101" pitchFamily="2" charset="-122"/>
                  <a:ea typeface="黑体" panose="02010609060101010101" pitchFamily="2" charset="-122"/>
                </a:rPr>
                <a:t>A=1，B=0，</a:t>
              </a:r>
              <a:r>
                <a:rPr lang="zh-CN" altLang="en-US" b="1" dirty="0">
                  <a:latin typeface="黑体" panose="02010609060101010101" pitchFamily="2" charset="-122"/>
                  <a:ea typeface="黑体" panose="02010609060101010101" pitchFamily="2" charset="-122"/>
                </a:rPr>
                <a:t>则  </a:t>
              </a:r>
              <a:r>
                <a:rPr lang="en-US" altLang="zh-CN" b="1">
                  <a:latin typeface="黑体" panose="02010609060101010101" pitchFamily="2" charset="-122"/>
                  <a:ea typeface="黑体" panose="02010609060101010101" pitchFamily="2" charset="-122"/>
                </a:rPr>
                <a:t>F= A+B = 1+0 = 0。</a:t>
              </a:r>
              <a:endParaRPr lang="zh-CN" altLang="en-US" b="1">
                <a:latin typeface="黑体" panose="02010609060101010101" pitchFamily="2" charset="-122"/>
                <a:ea typeface="黑体" panose="02010609060101010101" pitchFamily="2" charset="-122"/>
              </a:endParaRPr>
            </a:p>
          </p:txBody>
        </p:sp>
        <p:sp>
          <p:nvSpPr>
            <p:cNvPr id="749584" name="直接连接符 749583"/>
            <p:cNvSpPr/>
            <p:nvPr/>
          </p:nvSpPr>
          <p:spPr>
            <a:xfrm>
              <a:off x="2640" y="818"/>
              <a:ext cx="340" cy="0"/>
            </a:xfrm>
            <a:prstGeom prst="line">
              <a:avLst/>
            </a:prstGeom>
            <a:ln w="22225" cap="sq" cmpd="sng">
              <a:solidFill>
                <a:schemeClr val="tx1"/>
              </a:solidFill>
              <a:prstDash val="solid"/>
              <a:headEnd type="none" w="med" len="med"/>
              <a:tailEnd type="none" w="med" len="med"/>
            </a:ln>
          </p:spPr>
        </p:sp>
        <p:grpSp>
          <p:nvGrpSpPr>
            <p:cNvPr id="749629" name="组合 749628"/>
            <p:cNvGrpSpPr/>
            <p:nvPr/>
          </p:nvGrpSpPr>
          <p:grpSpPr>
            <a:xfrm>
              <a:off x="1296" y="1318"/>
              <a:ext cx="3763" cy="480"/>
              <a:chOff x="1152" y="1248"/>
              <a:chExt cx="3763" cy="480"/>
            </a:xfrm>
          </p:grpSpPr>
          <p:sp>
            <p:nvSpPr>
              <p:cNvPr id="749578" name="矩形 749577"/>
              <p:cNvSpPr/>
              <p:nvPr/>
            </p:nvSpPr>
            <p:spPr>
              <a:xfrm>
                <a:off x="2150" y="1296"/>
                <a:ext cx="308" cy="432"/>
              </a:xfrm>
              <a:prstGeom prst="rect">
                <a:avLst/>
              </a:prstGeom>
              <a:solidFill>
                <a:srgbClr val="33CCCC"/>
              </a:solidFill>
              <a:ln w="12700" cap="sq" cmpd="sng">
                <a:solidFill>
                  <a:srgbClr val="FF0000"/>
                </a:solidFill>
                <a:prstDash val="solid"/>
                <a:miter/>
                <a:headEnd type="none" w="med" len="med"/>
                <a:tailEnd type="none" w="med" len="med"/>
              </a:ln>
            </p:spPr>
            <p:txBody>
              <a:bodyPr wrap="none" anchor="ctr"/>
              <a:lstStyle/>
              <a:p>
                <a:r>
                  <a:rPr lang="zh-CN" altLang="en-US" dirty="0">
                    <a:latin typeface="Times New Roman" panose="02020603050405020304" charset="0"/>
                    <a:ea typeface="宋体" panose="02010600030101010101" pitchFamily="2" charset="-122"/>
                  </a:rPr>
                  <a:t>1</a:t>
                </a:r>
              </a:p>
            </p:txBody>
          </p:sp>
          <p:sp>
            <p:nvSpPr>
              <p:cNvPr id="749579" name="直接连接符 749578"/>
              <p:cNvSpPr/>
              <p:nvPr/>
            </p:nvSpPr>
            <p:spPr>
              <a:xfrm>
                <a:off x="1920" y="1488"/>
                <a:ext cx="230" cy="0"/>
              </a:xfrm>
              <a:prstGeom prst="line">
                <a:avLst/>
              </a:prstGeom>
              <a:ln w="19050" cap="sq" cmpd="sng">
                <a:solidFill>
                  <a:schemeClr val="tx1"/>
                </a:solidFill>
                <a:prstDash val="solid"/>
                <a:headEnd type="none" w="med" len="med"/>
                <a:tailEnd type="none" w="med" len="med"/>
              </a:ln>
            </p:spPr>
          </p:sp>
          <p:sp>
            <p:nvSpPr>
              <p:cNvPr id="749586" name="矩形 749585"/>
              <p:cNvSpPr/>
              <p:nvPr/>
            </p:nvSpPr>
            <p:spPr>
              <a:xfrm>
                <a:off x="1397" y="1296"/>
                <a:ext cx="326" cy="432"/>
              </a:xfrm>
              <a:prstGeom prst="rect">
                <a:avLst/>
              </a:prstGeom>
              <a:solidFill>
                <a:srgbClr val="33CCCC"/>
              </a:solidFill>
              <a:ln w="12700" cap="sq" cmpd="sng">
                <a:solidFill>
                  <a:srgbClr val="FF0000"/>
                </a:solidFill>
                <a:prstDash val="solid"/>
                <a:miter/>
                <a:headEnd type="none" w="med" len="med"/>
                <a:tailEnd type="none" w="med" len="med"/>
              </a:ln>
            </p:spPr>
            <p:txBody>
              <a:bodyPr wrap="none" anchor="ctr"/>
              <a:lstStyle/>
              <a:p>
                <a:r>
                  <a:rPr lang="zh-CN" altLang="en-US" dirty="0">
                    <a:latin typeface="Times New Roman" panose="02020603050405020304" charset="0"/>
                    <a:ea typeface="宋体" panose="02010600030101010101" pitchFamily="2" charset="-122"/>
                  </a:rPr>
                  <a:t>&amp;</a:t>
                </a:r>
              </a:p>
            </p:txBody>
          </p:sp>
          <p:sp>
            <p:nvSpPr>
              <p:cNvPr id="749587" name="直接连接符 749586"/>
              <p:cNvSpPr/>
              <p:nvPr/>
            </p:nvSpPr>
            <p:spPr>
              <a:xfrm>
                <a:off x="1152" y="1392"/>
                <a:ext cx="245" cy="0"/>
              </a:xfrm>
              <a:prstGeom prst="line">
                <a:avLst/>
              </a:prstGeom>
              <a:ln w="19050" cap="sq" cmpd="sng">
                <a:solidFill>
                  <a:schemeClr val="tx1"/>
                </a:solidFill>
                <a:prstDash val="solid"/>
                <a:headEnd type="none" w="med" len="med"/>
                <a:tailEnd type="none" w="med" len="med"/>
              </a:ln>
            </p:spPr>
          </p:sp>
          <p:sp>
            <p:nvSpPr>
              <p:cNvPr id="749588" name="直接连接符 749587"/>
              <p:cNvSpPr/>
              <p:nvPr/>
            </p:nvSpPr>
            <p:spPr>
              <a:xfrm>
                <a:off x="1152" y="1632"/>
                <a:ext cx="245" cy="0"/>
              </a:xfrm>
              <a:prstGeom prst="line">
                <a:avLst/>
              </a:prstGeom>
              <a:ln w="19050" cap="sq" cmpd="sng">
                <a:solidFill>
                  <a:schemeClr val="tx1"/>
                </a:solidFill>
                <a:prstDash val="solid"/>
                <a:headEnd type="none" w="med" len="med"/>
                <a:tailEnd type="none" w="med" len="med"/>
              </a:ln>
            </p:spPr>
          </p:sp>
          <p:sp>
            <p:nvSpPr>
              <p:cNvPr id="749589" name="直接连接符 749588"/>
              <p:cNvSpPr/>
              <p:nvPr/>
            </p:nvSpPr>
            <p:spPr>
              <a:xfrm>
                <a:off x="1723" y="1488"/>
                <a:ext cx="245" cy="0"/>
              </a:xfrm>
              <a:prstGeom prst="line">
                <a:avLst/>
              </a:prstGeom>
              <a:ln w="19050" cap="sq" cmpd="sng">
                <a:solidFill>
                  <a:schemeClr val="tx1"/>
                </a:solidFill>
                <a:prstDash val="solid"/>
                <a:headEnd type="none" w="med" len="med"/>
                <a:tailEnd type="none" w="med" len="med"/>
              </a:ln>
            </p:spPr>
          </p:sp>
          <p:sp>
            <p:nvSpPr>
              <p:cNvPr id="749580" name="直接连接符 749579"/>
              <p:cNvSpPr/>
              <p:nvPr/>
            </p:nvSpPr>
            <p:spPr>
              <a:xfrm>
                <a:off x="2496" y="1488"/>
                <a:ext cx="230" cy="0"/>
              </a:xfrm>
              <a:prstGeom prst="line">
                <a:avLst/>
              </a:prstGeom>
              <a:ln w="19050" cap="sq" cmpd="sng">
                <a:solidFill>
                  <a:schemeClr val="tx1"/>
                </a:solidFill>
                <a:prstDash val="solid"/>
                <a:headEnd type="none" w="med" len="med"/>
                <a:tailEnd type="none" w="med" len="med"/>
              </a:ln>
            </p:spPr>
          </p:sp>
          <p:sp>
            <p:nvSpPr>
              <p:cNvPr id="749590" name="椭圆 749589"/>
              <p:cNvSpPr/>
              <p:nvPr/>
            </p:nvSpPr>
            <p:spPr>
              <a:xfrm>
                <a:off x="2462" y="1488"/>
                <a:ext cx="34" cy="34"/>
              </a:xfrm>
              <a:prstGeom prst="ellipse">
                <a:avLst/>
              </a:prstGeom>
              <a:solidFill>
                <a:schemeClr val="bg1"/>
              </a:solidFill>
              <a:ln w="19050" cap="sq" cmpd="sng">
                <a:solidFill>
                  <a:schemeClr val="tx1"/>
                </a:solidFill>
                <a:prstDash val="solid"/>
                <a:headEnd type="none" w="med" len="med"/>
                <a:tailEnd type="none" w="med" len="med"/>
              </a:ln>
            </p:spPr>
            <p:txBody>
              <a:bodyPr/>
              <a:lstStyle/>
              <a:p>
                <a:endParaRPr lang="zh-CN" altLang="en-US"/>
              </a:p>
            </p:txBody>
          </p:sp>
          <p:sp>
            <p:nvSpPr>
              <p:cNvPr id="749592" name="直接连接符 749591"/>
              <p:cNvSpPr/>
              <p:nvPr/>
            </p:nvSpPr>
            <p:spPr>
              <a:xfrm>
                <a:off x="2836" y="1296"/>
                <a:ext cx="240" cy="0"/>
              </a:xfrm>
              <a:prstGeom prst="line">
                <a:avLst/>
              </a:prstGeom>
              <a:ln w="22225" cap="sq" cmpd="sng">
                <a:solidFill>
                  <a:schemeClr val="tx1"/>
                </a:solidFill>
                <a:prstDash val="solid"/>
                <a:headEnd type="none" w="med" len="med"/>
                <a:tailEnd type="none" w="med" len="med"/>
              </a:ln>
            </p:spPr>
          </p:sp>
          <p:sp>
            <p:nvSpPr>
              <p:cNvPr id="749571" name="矩形 749570"/>
              <p:cNvSpPr/>
              <p:nvPr/>
            </p:nvSpPr>
            <p:spPr>
              <a:xfrm>
                <a:off x="3936" y="1248"/>
                <a:ext cx="384" cy="432"/>
              </a:xfrm>
              <a:prstGeom prst="rect">
                <a:avLst/>
              </a:prstGeom>
              <a:solidFill>
                <a:srgbClr val="33CCCC"/>
              </a:solidFill>
              <a:ln w="12700" cap="sq" cmpd="sng">
                <a:solidFill>
                  <a:srgbClr val="FF0000"/>
                </a:solidFill>
                <a:prstDash val="solid"/>
                <a:miter/>
                <a:headEnd type="none" w="med" len="med"/>
                <a:tailEnd type="none" w="med" len="med"/>
              </a:ln>
            </p:spPr>
            <p:txBody>
              <a:bodyPr wrap="none" anchor="ctr"/>
              <a:lstStyle/>
              <a:p>
                <a:r>
                  <a:rPr lang="zh-CN" altLang="en-US" dirty="0">
                    <a:latin typeface="宋体" panose="02010600030101010101" pitchFamily="2" charset="-122"/>
                    <a:ea typeface="宋体" panose="02010600030101010101" pitchFamily="2" charset="-122"/>
                  </a:rPr>
                  <a:t>≥</a:t>
                </a:r>
                <a:r>
                  <a:rPr lang="zh-CN" altLang="en-US" dirty="0">
                    <a:latin typeface="Times New Roman" panose="02020603050405020304" charset="0"/>
                    <a:ea typeface="宋体" panose="02010600030101010101" pitchFamily="2" charset="-122"/>
                  </a:rPr>
                  <a:t>1 </a:t>
                </a:r>
              </a:p>
            </p:txBody>
          </p:sp>
          <p:sp>
            <p:nvSpPr>
              <p:cNvPr id="749572" name="直接连接符 749571"/>
              <p:cNvSpPr/>
              <p:nvPr/>
            </p:nvSpPr>
            <p:spPr>
              <a:xfrm>
                <a:off x="3648" y="1344"/>
                <a:ext cx="288" cy="0"/>
              </a:xfrm>
              <a:prstGeom prst="line">
                <a:avLst/>
              </a:prstGeom>
              <a:ln w="19050" cap="sq" cmpd="sng">
                <a:solidFill>
                  <a:schemeClr val="tx1"/>
                </a:solidFill>
                <a:prstDash val="solid"/>
                <a:headEnd type="none" w="med" len="med"/>
                <a:tailEnd type="none" w="med" len="med"/>
              </a:ln>
            </p:spPr>
          </p:sp>
          <p:sp>
            <p:nvSpPr>
              <p:cNvPr id="749573" name="直接连接符 749572"/>
              <p:cNvSpPr/>
              <p:nvPr/>
            </p:nvSpPr>
            <p:spPr>
              <a:xfrm>
                <a:off x="3648" y="1584"/>
                <a:ext cx="288" cy="0"/>
              </a:xfrm>
              <a:prstGeom prst="line">
                <a:avLst/>
              </a:prstGeom>
              <a:ln w="19050" cap="sq" cmpd="sng">
                <a:solidFill>
                  <a:schemeClr val="tx1"/>
                </a:solidFill>
                <a:prstDash val="solid"/>
                <a:headEnd type="none" w="med" len="med"/>
                <a:tailEnd type="none" w="med" len="med"/>
              </a:ln>
            </p:spPr>
          </p:sp>
          <p:sp>
            <p:nvSpPr>
              <p:cNvPr id="749594" name="直接连接符 749593"/>
              <p:cNvSpPr/>
              <p:nvPr/>
            </p:nvSpPr>
            <p:spPr>
              <a:xfrm>
                <a:off x="4675" y="1296"/>
                <a:ext cx="240" cy="0"/>
              </a:xfrm>
              <a:prstGeom prst="line">
                <a:avLst/>
              </a:prstGeom>
              <a:ln w="22225" cap="sq" cmpd="sng">
                <a:solidFill>
                  <a:schemeClr val="tx1"/>
                </a:solidFill>
                <a:prstDash val="solid"/>
                <a:headEnd type="none" w="med" len="med"/>
                <a:tailEnd type="none" w="med" len="med"/>
              </a:ln>
            </p:spPr>
          </p:sp>
          <p:sp>
            <p:nvSpPr>
              <p:cNvPr id="749596" name="直接连接符 749595"/>
              <p:cNvSpPr/>
              <p:nvPr/>
            </p:nvSpPr>
            <p:spPr>
              <a:xfrm>
                <a:off x="4354" y="1440"/>
                <a:ext cx="230" cy="0"/>
              </a:xfrm>
              <a:prstGeom prst="line">
                <a:avLst/>
              </a:prstGeom>
              <a:ln w="19050" cap="sq" cmpd="sng">
                <a:solidFill>
                  <a:schemeClr val="tx1"/>
                </a:solidFill>
                <a:prstDash val="solid"/>
                <a:headEnd type="none" w="med" len="med"/>
                <a:tailEnd type="none" w="med" len="med"/>
              </a:ln>
            </p:spPr>
          </p:sp>
          <p:sp>
            <p:nvSpPr>
              <p:cNvPr id="749597" name="椭圆 749596"/>
              <p:cNvSpPr/>
              <p:nvPr/>
            </p:nvSpPr>
            <p:spPr>
              <a:xfrm>
                <a:off x="4320" y="1440"/>
                <a:ext cx="34" cy="34"/>
              </a:xfrm>
              <a:prstGeom prst="ellipse">
                <a:avLst/>
              </a:prstGeom>
              <a:solidFill>
                <a:schemeClr val="bg1"/>
              </a:solidFill>
              <a:ln w="19050" cap="sq" cmpd="sng">
                <a:solidFill>
                  <a:schemeClr val="tx1"/>
                </a:solidFill>
                <a:prstDash val="solid"/>
                <a:headEnd type="none" w="med" len="med"/>
                <a:tailEnd type="none" w="med" len="med"/>
              </a:ln>
            </p:spPr>
            <p:txBody>
              <a:bodyPr/>
              <a:lstStyle/>
              <a:p>
                <a:endParaRPr lang="zh-CN" altLang="en-US"/>
              </a:p>
            </p:txBody>
          </p:sp>
        </p:grpSp>
        <p:grpSp>
          <p:nvGrpSpPr>
            <p:cNvPr id="749602" name="组合 749601"/>
            <p:cNvGrpSpPr/>
            <p:nvPr/>
          </p:nvGrpSpPr>
          <p:grpSpPr>
            <a:xfrm>
              <a:off x="3408" y="1942"/>
              <a:ext cx="912" cy="0"/>
              <a:chOff x="3360" y="2256"/>
              <a:chExt cx="912" cy="0"/>
            </a:xfrm>
          </p:grpSpPr>
          <p:sp>
            <p:nvSpPr>
              <p:cNvPr id="749600" name="直接连接符 749599"/>
              <p:cNvSpPr/>
              <p:nvPr/>
            </p:nvSpPr>
            <p:spPr>
              <a:xfrm>
                <a:off x="3360" y="2256"/>
                <a:ext cx="336" cy="0"/>
              </a:xfrm>
              <a:prstGeom prst="line">
                <a:avLst/>
              </a:prstGeom>
              <a:ln w="22225" cap="sq" cmpd="sng">
                <a:solidFill>
                  <a:schemeClr val="tx1"/>
                </a:solidFill>
                <a:prstDash val="solid"/>
                <a:headEnd type="none" w="med" len="med"/>
                <a:tailEnd type="none" w="med" len="med"/>
              </a:ln>
            </p:spPr>
          </p:sp>
          <p:sp>
            <p:nvSpPr>
              <p:cNvPr id="749601" name="直接连接符 749600"/>
              <p:cNvSpPr/>
              <p:nvPr/>
            </p:nvSpPr>
            <p:spPr>
              <a:xfrm>
                <a:off x="3936" y="2256"/>
                <a:ext cx="336" cy="0"/>
              </a:xfrm>
              <a:prstGeom prst="line">
                <a:avLst/>
              </a:prstGeom>
              <a:ln w="22225" cap="sq" cmpd="sng">
                <a:solidFill>
                  <a:schemeClr val="tx1"/>
                </a:solidFill>
                <a:prstDash val="solid"/>
                <a:headEnd type="none" w="med" len="med"/>
                <a:tailEnd type="none" w="med" len="med"/>
              </a:ln>
            </p:spPr>
          </p:sp>
        </p:grpSp>
        <p:grpSp>
          <p:nvGrpSpPr>
            <p:cNvPr id="749632" name="组合 749631"/>
            <p:cNvGrpSpPr/>
            <p:nvPr/>
          </p:nvGrpSpPr>
          <p:grpSpPr>
            <a:xfrm>
              <a:off x="1200" y="3334"/>
              <a:ext cx="2068" cy="432"/>
              <a:chOff x="1200" y="3264"/>
              <a:chExt cx="2068" cy="432"/>
            </a:xfrm>
          </p:grpSpPr>
          <p:sp>
            <p:nvSpPr>
              <p:cNvPr id="749606" name="矩形 749605"/>
              <p:cNvSpPr/>
              <p:nvPr/>
            </p:nvSpPr>
            <p:spPr>
              <a:xfrm>
                <a:off x="2198" y="3264"/>
                <a:ext cx="308" cy="432"/>
              </a:xfrm>
              <a:prstGeom prst="rect">
                <a:avLst/>
              </a:prstGeom>
              <a:solidFill>
                <a:srgbClr val="33CCCC"/>
              </a:solidFill>
              <a:ln w="12700" cap="sq" cmpd="sng">
                <a:solidFill>
                  <a:srgbClr val="FF0000"/>
                </a:solidFill>
                <a:prstDash val="solid"/>
                <a:miter/>
                <a:headEnd type="none" w="med" len="med"/>
                <a:tailEnd type="none" w="med" len="med"/>
              </a:ln>
            </p:spPr>
            <p:txBody>
              <a:bodyPr wrap="none" anchor="ctr"/>
              <a:lstStyle/>
              <a:p>
                <a:r>
                  <a:rPr lang="zh-CN" altLang="en-US" dirty="0">
                    <a:latin typeface="Times New Roman" panose="02020603050405020304" charset="0"/>
                    <a:ea typeface="宋体" panose="02010600030101010101" pitchFamily="2" charset="-122"/>
                  </a:rPr>
                  <a:t>1</a:t>
                </a:r>
              </a:p>
            </p:txBody>
          </p:sp>
          <p:sp>
            <p:nvSpPr>
              <p:cNvPr id="749607" name="直接连接符 749606"/>
              <p:cNvSpPr/>
              <p:nvPr/>
            </p:nvSpPr>
            <p:spPr>
              <a:xfrm>
                <a:off x="1968" y="3456"/>
                <a:ext cx="230" cy="0"/>
              </a:xfrm>
              <a:prstGeom prst="line">
                <a:avLst/>
              </a:prstGeom>
              <a:ln w="19050" cap="sq" cmpd="sng">
                <a:solidFill>
                  <a:schemeClr val="tx1"/>
                </a:solidFill>
                <a:prstDash val="solid"/>
                <a:headEnd type="none" w="med" len="med"/>
                <a:tailEnd type="none" w="med" len="med"/>
              </a:ln>
            </p:spPr>
          </p:sp>
          <p:grpSp>
            <p:nvGrpSpPr>
              <p:cNvPr id="749608" name="组合 749607"/>
              <p:cNvGrpSpPr/>
              <p:nvPr/>
            </p:nvGrpSpPr>
            <p:grpSpPr>
              <a:xfrm>
                <a:off x="1200" y="3264"/>
                <a:ext cx="816" cy="432"/>
                <a:chOff x="2880" y="3168"/>
                <a:chExt cx="960" cy="432"/>
              </a:xfrm>
            </p:grpSpPr>
            <p:sp>
              <p:nvSpPr>
                <p:cNvPr id="749609" name="矩形 749608"/>
                <p:cNvSpPr/>
                <p:nvPr/>
              </p:nvSpPr>
              <p:spPr>
                <a:xfrm>
                  <a:off x="3168" y="3168"/>
                  <a:ext cx="384" cy="432"/>
                </a:xfrm>
                <a:prstGeom prst="rect">
                  <a:avLst/>
                </a:prstGeom>
                <a:solidFill>
                  <a:srgbClr val="33CCCC"/>
                </a:solidFill>
                <a:ln w="12700" cap="sq" cmpd="sng">
                  <a:solidFill>
                    <a:srgbClr val="FF0000"/>
                  </a:solidFill>
                  <a:prstDash val="solid"/>
                  <a:miter/>
                  <a:headEnd type="none" w="med" len="med"/>
                  <a:tailEnd type="none" w="med" len="med"/>
                </a:ln>
              </p:spPr>
              <p:txBody>
                <a:bodyPr wrap="none" anchor="ctr"/>
                <a:lstStyle/>
                <a:p>
                  <a:r>
                    <a:rPr lang="zh-CN" altLang="en-US" dirty="0">
                      <a:latin typeface="Times New Roman" panose="02020603050405020304" charset="0"/>
                      <a:ea typeface="宋体" panose="02010600030101010101" pitchFamily="2" charset="-122"/>
                    </a:rPr>
                    <a:t>&amp;</a:t>
                  </a:r>
                </a:p>
              </p:txBody>
            </p:sp>
            <p:sp>
              <p:nvSpPr>
                <p:cNvPr id="749610" name="直接连接符 749609"/>
                <p:cNvSpPr/>
                <p:nvPr/>
              </p:nvSpPr>
              <p:spPr>
                <a:xfrm>
                  <a:off x="2880" y="3264"/>
                  <a:ext cx="288" cy="0"/>
                </a:xfrm>
                <a:prstGeom prst="line">
                  <a:avLst/>
                </a:prstGeom>
                <a:ln w="19050" cap="sq" cmpd="sng">
                  <a:solidFill>
                    <a:schemeClr val="tx1"/>
                  </a:solidFill>
                  <a:prstDash val="solid"/>
                  <a:headEnd type="none" w="med" len="med"/>
                  <a:tailEnd type="none" w="med" len="med"/>
                </a:ln>
              </p:spPr>
            </p:sp>
            <p:sp>
              <p:nvSpPr>
                <p:cNvPr id="749611" name="直接连接符 749610"/>
                <p:cNvSpPr/>
                <p:nvPr/>
              </p:nvSpPr>
              <p:spPr>
                <a:xfrm>
                  <a:off x="2880" y="3504"/>
                  <a:ext cx="288" cy="0"/>
                </a:xfrm>
                <a:prstGeom prst="line">
                  <a:avLst/>
                </a:prstGeom>
                <a:ln w="19050" cap="sq" cmpd="sng">
                  <a:solidFill>
                    <a:schemeClr val="tx1"/>
                  </a:solidFill>
                  <a:prstDash val="solid"/>
                  <a:headEnd type="none" w="med" len="med"/>
                  <a:tailEnd type="none" w="med" len="med"/>
                </a:ln>
              </p:spPr>
            </p:sp>
            <p:sp>
              <p:nvSpPr>
                <p:cNvPr id="749612" name="直接连接符 749611"/>
                <p:cNvSpPr/>
                <p:nvPr/>
              </p:nvSpPr>
              <p:spPr>
                <a:xfrm>
                  <a:off x="3552" y="3360"/>
                  <a:ext cx="288" cy="0"/>
                </a:xfrm>
                <a:prstGeom prst="line">
                  <a:avLst/>
                </a:prstGeom>
                <a:ln w="19050" cap="sq" cmpd="sng">
                  <a:solidFill>
                    <a:schemeClr val="tx1"/>
                  </a:solidFill>
                  <a:prstDash val="solid"/>
                  <a:headEnd type="none" w="med" len="med"/>
                  <a:tailEnd type="none" w="med" len="med"/>
                </a:ln>
              </p:spPr>
            </p:sp>
          </p:grpSp>
          <p:grpSp>
            <p:nvGrpSpPr>
              <p:cNvPr id="749613" name="组合 749612"/>
              <p:cNvGrpSpPr/>
              <p:nvPr/>
            </p:nvGrpSpPr>
            <p:grpSpPr>
              <a:xfrm>
                <a:off x="2510" y="3456"/>
                <a:ext cx="264" cy="34"/>
                <a:chOff x="2606" y="1728"/>
                <a:chExt cx="264" cy="34"/>
              </a:xfrm>
            </p:grpSpPr>
            <p:sp>
              <p:nvSpPr>
                <p:cNvPr id="749614" name="直接连接符 749613"/>
                <p:cNvSpPr/>
                <p:nvPr/>
              </p:nvSpPr>
              <p:spPr>
                <a:xfrm>
                  <a:off x="2640" y="1728"/>
                  <a:ext cx="230" cy="0"/>
                </a:xfrm>
                <a:prstGeom prst="line">
                  <a:avLst/>
                </a:prstGeom>
                <a:ln w="19050" cap="sq" cmpd="sng">
                  <a:solidFill>
                    <a:schemeClr val="tx1"/>
                  </a:solidFill>
                  <a:prstDash val="solid"/>
                  <a:headEnd type="none" w="med" len="med"/>
                  <a:tailEnd type="none" w="med" len="med"/>
                </a:ln>
              </p:spPr>
            </p:sp>
            <p:sp>
              <p:nvSpPr>
                <p:cNvPr id="749615" name="椭圆 749614"/>
                <p:cNvSpPr/>
                <p:nvPr/>
              </p:nvSpPr>
              <p:spPr>
                <a:xfrm>
                  <a:off x="2606" y="1728"/>
                  <a:ext cx="34" cy="34"/>
                </a:xfrm>
                <a:prstGeom prst="ellipse">
                  <a:avLst/>
                </a:prstGeom>
                <a:solidFill>
                  <a:schemeClr val="bg1"/>
                </a:solidFill>
                <a:ln w="19050" cap="sq" cmpd="sng">
                  <a:solidFill>
                    <a:schemeClr val="tx1"/>
                  </a:solidFill>
                  <a:prstDash val="solid"/>
                  <a:headEnd type="none" w="med" len="med"/>
                  <a:tailEnd type="none" w="med" len="med"/>
                </a:ln>
              </p:spPr>
              <p:txBody>
                <a:bodyPr/>
                <a:lstStyle/>
                <a:p>
                  <a:endParaRPr lang="zh-CN" altLang="en-US"/>
                </a:p>
              </p:txBody>
            </p:sp>
          </p:grpSp>
          <p:sp>
            <p:nvSpPr>
              <p:cNvPr id="749616" name="直接连接符 749615"/>
              <p:cNvSpPr/>
              <p:nvPr/>
            </p:nvSpPr>
            <p:spPr>
              <a:xfrm>
                <a:off x="2980" y="3264"/>
                <a:ext cx="288" cy="0"/>
              </a:xfrm>
              <a:prstGeom prst="line">
                <a:avLst/>
              </a:prstGeom>
              <a:ln w="22225" cap="sq" cmpd="sng">
                <a:solidFill>
                  <a:schemeClr val="tx1"/>
                </a:solidFill>
                <a:prstDash val="solid"/>
                <a:headEnd type="none" w="med" len="med"/>
                <a:tailEnd type="none" w="med" len="med"/>
              </a:ln>
            </p:spPr>
          </p:sp>
        </p:grpSp>
        <p:grpSp>
          <p:nvGrpSpPr>
            <p:cNvPr id="749631" name="组合 749630"/>
            <p:cNvGrpSpPr/>
            <p:nvPr/>
          </p:nvGrpSpPr>
          <p:grpSpPr>
            <a:xfrm>
              <a:off x="3792" y="3334"/>
              <a:ext cx="1267" cy="432"/>
              <a:chOff x="3792" y="3264"/>
              <a:chExt cx="1267" cy="432"/>
            </a:xfrm>
          </p:grpSpPr>
          <p:sp>
            <p:nvSpPr>
              <p:cNvPr id="749618" name="矩形 749617"/>
              <p:cNvSpPr/>
              <p:nvPr/>
            </p:nvSpPr>
            <p:spPr>
              <a:xfrm>
                <a:off x="4080" y="3264"/>
                <a:ext cx="384" cy="432"/>
              </a:xfrm>
              <a:prstGeom prst="rect">
                <a:avLst/>
              </a:prstGeom>
              <a:solidFill>
                <a:srgbClr val="33CCCC"/>
              </a:solidFill>
              <a:ln w="12700" cap="sq" cmpd="sng">
                <a:solidFill>
                  <a:srgbClr val="FF0000"/>
                </a:solidFill>
                <a:prstDash val="solid"/>
                <a:miter/>
                <a:headEnd type="none" w="med" len="med"/>
                <a:tailEnd type="none" w="med" len="med"/>
              </a:ln>
            </p:spPr>
            <p:txBody>
              <a:bodyPr wrap="none" anchor="ctr"/>
              <a:lstStyle/>
              <a:p>
                <a:r>
                  <a:rPr lang="zh-CN" altLang="en-US" dirty="0">
                    <a:latin typeface="宋体" panose="02010600030101010101" pitchFamily="2" charset="-122"/>
                    <a:ea typeface="宋体" panose="02010600030101010101" pitchFamily="2" charset="-122"/>
                  </a:rPr>
                  <a:t>≥</a:t>
                </a:r>
                <a:r>
                  <a:rPr lang="zh-CN" altLang="en-US" dirty="0">
                    <a:latin typeface="Times New Roman" panose="02020603050405020304" charset="0"/>
                    <a:ea typeface="宋体" panose="02010600030101010101" pitchFamily="2" charset="-122"/>
                  </a:rPr>
                  <a:t>1 </a:t>
                </a:r>
              </a:p>
            </p:txBody>
          </p:sp>
          <p:sp>
            <p:nvSpPr>
              <p:cNvPr id="749619" name="直接连接符 749618"/>
              <p:cNvSpPr/>
              <p:nvPr/>
            </p:nvSpPr>
            <p:spPr>
              <a:xfrm>
                <a:off x="3792" y="3360"/>
                <a:ext cx="288" cy="0"/>
              </a:xfrm>
              <a:prstGeom prst="line">
                <a:avLst/>
              </a:prstGeom>
              <a:ln w="19050" cap="sq" cmpd="sng">
                <a:solidFill>
                  <a:schemeClr val="tx1"/>
                </a:solidFill>
                <a:prstDash val="solid"/>
                <a:headEnd type="none" w="med" len="med"/>
                <a:tailEnd type="none" w="med" len="med"/>
              </a:ln>
            </p:spPr>
          </p:sp>
          <p:sp>
            <p:nvSpPr>
              <p:cNvPr id="749620" name="直接连接符 749619"/>
              <p:cNvSpPr/>
              <p:nvPr/>
            </p:nvSpPr>
            <p:spPr>
              <a:xfrm>
                <a:off x="3792" y="3600"/>
                <a:ext cx="288" cy="0"/>
              </a:xfrm>
              <a:prstGeom prst="line">
                <a:avLst/>
              </a:prstGeom>
              <a:ln w="19050" cap="sq" cmpd="sng">
                <a:solidFill>
                  <a:schemeClr val="tx1"/>
                </a:solidFill>
                <a:prstDash val="solid"/>
                <a:headEnd type="none" w="med" len="med"/>
                <a:tailEnd type="none" w="med" len="med"/>
              </a:ln>
            </p:spPr>
          </p:sp>
          <p:sp>
            <p:nvSpPr>
              <p:cNvPr id="749621" name="直接连接符 749620"/>
              <p:cNvSpPr/>
              <p:nvPr/>
            </p:nvSpPr>
            <p:spPr>
              <a:xfrm>
                <a:off x="4771" y="3264"/>
                <a:ext cx="288" cy="0"/>
              </a:xfrm>
              <a:prstGeom prst="line">
                <a:avLst/>
              </a:prstGeom>
              <a:ln w="22225" cap="sq" cmpd="sng">
                <a:solidFill>
                  <a:schemeClr val="tx1"/>
                </a:solidFill>
                <a:prstDash val="solid"/>
                <a:headEnd type="none" w="med" len="med"/>
                <a:tailEnd type="none" w="med" len="med"/>
              </a:ln>
            </p:spPr>
          </p:sp>
          <p:grpSp>
            <p:nvGrpSpPr>
              <p:cNvPr id="749622" name="组合 749621"/>
              <p:cNvGrpSpPr/>
              <p:nvPr/>
            </p:nvGrpSpPr>
            <p:grpSpPr>
              <a:xfrm>
                <a:off x="4464" y="3456"/>
                <a:ext cx="264" cy="34"/>
                <a:chOff x="2606" y="1728"/>
                <a:chExt cx="264" cy="34"/>
              </a:xfrm>
            </p:grpSpPr>
            <p:sp>
              <p:nvSpPr>
                <p:cNvPr id="749623" name="直接连接符 749622"/>
                <p:cNvSpPr/>
                <p:nvPr/>
              </p:nvSpPr>
              <p:spPr>
                <a:xfrm>
                  <a:off x="2640" y="1728"/>
                  <a:ext cx="230" cy="0"/>
                </a:xfrm>
                <a:prstGeom prst="line">
                  <a:avLst/>
                </a:prstGeom>
                <a:ln w="19050" cap="sq" cmpd="sng">
                  <a:solidFill>
                    <a:schemeClr val="tx1"/>
                  </a:solidFill>
                  <a:prstDash val="solid"/>
                  <a:headEnd type="none" w="med" len="med"/>
                  <a:tailEnd type="none" w="med" len="med"/>
                </a:ln>
              </p:spPr>
            </p:sp>
            <p:sp>
              <p:nvSpPr>
                <p:cNvPr id="749624" name="椭圆 749623"/>
                <p:cNvSpPr/>
                <p:nvPr/>
              </p:nvSpPr>
              <p:spPr>
                <a:xfrm>
                  <a:off x="2606" y="1728"/>
                  <a:ext cx="34" cy="34"/>
                </a:xfrm>
                <a:prstGeom prst="ellipse">
                  <a:avLst/>
                </a:prstGeom>
                <a:solidFill>
                  <a:schemeClr val="bg1"/>
                </a:solidFill>
                <a:ln w="19050" cap="sq" cmpd="sng">
                  <a:solidFill>
                    <a:schemeClr val="tx1"/>
                  </a:solidFill>
                  <a:prstDash val="solid"/>
                  <a:headEnd type="none" w="med" len="med"/>
                  <a:tailEnd type="none" w="med" len="med"/>
                </a:ln>
              </p:spPr>
              <p:txBody>
                <a:bodyPr/>
                <a:lstStyle/>
                <a:p>
                  <a:endParaRPr lang="zh-CN" altLang="en-US"/>
                </a:p>
              </p:txBody>
            </p:sp>
          </p:grpSp>
        </p:grpSp>
        <p:grpSp>
          <p:nvGrpSpPr>
            <p:cNvPr id="749627" name="组合 749626"/>
            <p:cNvGrpSpPr/>
            <p:nvPr/>
          </p:nvGrpSpPr>
          <p:grpSpPr>
            <a:xfrm>
              <a:off x="3408" y="3958"/>
              <a:ext cx="864" cy="0"/>
              <a:chOff x="3216" y="3888"/>
              <a:chExt cx="864" cy="0"/>
            </a:xfrm>
          </p:grpSpPr>
          <p:sp>
            <p:nvSpPr>
              <p:cNvPr id="749625" name="直接连接符 749624"/>
              <p:cNvSpPr/>
              <p:nvPr/>
            </p:nvSpPr>
            <p:spPr>
              <a:xfrm>
                <a:off x="3216" y="3888"/>
                <a:ext cx="288" cy="0"/>
              </a:xfrm>
              <a:prstGeom prst="line">
                <a:avLst/>
              </a:prstGeom>
              <a:ln w="22225" cap="sq" cmpd="sng">
                <a:solidFill>
                  <a:schemeClr val="tx1"/>
                </a:solidFill>
                <a:prstDash val="solid"/>
                <a:headEnd type="none" w="med" len="med"/>
                <a:tailEnd type="none" w="med" len="med"/>
              </a:ln>
            </p:spPr>
          </p:sp>
          <p:sp>
            <p:nvSpPr>
              <p:cNvPr id="749626" name="直接连接符 749625"/>
              <p:cNvSpPr/>
              <p:nvPr/>
            </p:nvSpPr>
            <p:spPr>
              <a:xfrm>
                <a:off x="3792" y="3888"/>
                <a:ext cx="288" cy="0"/>
              </a:xfrm>
              <a:prstGeom prst="line">
                <a:avLst/>
              </a:prstGeom>
              <a:ln w="22225" cap="sq" cmpd="sng">
                <a:solidFill>
                  <a:schemeClr val="tx1"/>
                </a:solidFill>
                <a:prstDash val="solid"/>
                <a:headEnd type="none" w="med" len="med"/>
                <a:tailEnd type="none" w="med" len="med"/>
              </a:ln>
            </p:spPr>
          </p:sp>
        </p:grpSp>
      </p:grpSp>
    </p:spTree>
  </p:cSld>
  <p:clrMapOvr>
    <a:masterClrMapping/>
  </p:clrMapOvr>
  <p:transition spd="med">
    <p:zo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0637" name="组合 750636"/>
          <p:cNvGrpSpPr/>
          <p:nvPr/>
        </p:nvGrpSpPr>
        <p:grpSpPr>
          <a:xfrm>
            <a:off x="5562600" y="8032750"/>
            <a:ext cx="1371600" cy="0"/>
            <a:chOff x="3216" y="3888"/>
            <a:chExt cx="864" cy="0"/>
          </a:xfrm>
        </p:grpSpPr>
        <p:sp>
          <p:nvSpPr>
            <p:cNvPr id="750638" name="直接连接符 750637"/>
            <p:cNvSpPr/>
            <p:nvPr/>
          </p:nvSpPr>
          <p:spPr>
            <a:xfrm>
              <a:off x="3216" y="3888"/>
              <a:ext cx="288" cy="0"/>
            </a:xfrm>
            <a:prstGeom prst="line">
              <a:avLst/>
            </a:prstGeom>
            <a:ln w="22225" cap="sq" cmpd="sng">
              <a:solidFill>
                <a:schemeClr val="tx1"/>
              </a:solidFill>
              <a:prstDash val="solid"/>
              <a:headEnd type="none" w="med" len="med"/>
              <a:tailEnd type="none" w="med" len="med"/>
            </a:ln>
          </p:spPr>
        </p:sp>
        <p:sp>
          <p:nvSpPr>
            <p:cNvPr id="750639" name="直接连接符 750638"/>
            <p:cNvSpPr/>
            <p:nvPr/>
          </p:nvSpPr>
          <p:spPr>
            <a:xfrm>
              <a:off x="3792" y="3888"/>
              <a:ext cx="288" cy="0"/>
            </a:xfrm>
            <a:prstGeom prst="line">
              <a:avLst/>
            </a:prstGeom>
            <a:ln w="22225" cap="sq" cmpd="sng">
              <a:solidFill>
                <a:schemeClr val="tx1"/>
              </a:solidFill>
              <a:prstDash val="solid"/>
              <a:headEnd type="none" w="med" len="med"/>
              <a:tailEnd type="none" w="med" len="med"/>
            </a:ln>
          </p:spPr>
        </p:sp>
      </p:grpSp>
      <p:grpSp>
        <p:nvGrpSpPr>
          <p:cNvPr id="750661" name="组合 750660"/>
          <p:cNvGrpSpPr/>
          <p:nvPr/>
        </p:nvGrpSpPr>
        <p:grpSpPr>
          <a:xfrm>
            <a:off x="1219200" y="584200"/>
            <a:ext cx="7543800" cy="5892800"/>
            <a:chOff x="768" y="368"/>
            <a:chExt cx="4752" cy="3712"/>
          </a:xfrm>
        </p:grpSpPr>
        <p:sp>
          <p:nvSpPr>
            <p:cNvPr id="750595" name="矩形 750594"/>
            <p:cNvSpPr/>
            <p:nvPr/>
          </p:nvSpPr>
          <p:spPr>
            <a:xfrm>
              <a:off x="768" y="368"/>
              <a:ext cx="4752" cy="3712"/>
            </a:xfrm>
            <a:prstGeom prst="rect">
              <a:avLst/>
            </a:prstGeom>
            <a:noFill/>
            <a:ln w="9525">
              <a:noFill/>
            </a:ln>
          </p:spPr>
          <p:txBody>
            <a:bodyPr tIns="25392" bIns="25392">
              <a:spAutoFit/>
            </a:bodyPr>
            <a:lstStyle/>
            <a:p>
              <a:pPr algn="l"/>
              <a:r>
                <a:rPr lang="zh-CN" altLang="en-US" b="1" dirty="0">
                  <a:solidFill>
                    <a:schemeClr val="folHlink"/>
                  </a:solidFill>
                  <a:latin typeface="黑体" panose="02010609060101010101" pitchFamily="2" charset="-122"/>
                  <a:ea typeface="黑体" panose="02010609060101010101" pitchFamily="2" charset="-122"/>
                </a:rPr>
                <a:t>（5）“异或”门</a:t>
              </a:r>
              <a:r>
                <a:rPr lang="zh-CN" altLang="en-US" b="1" dirty="0">
                  <a:latin typeface="宋体" panose="02010600030101010101" pitchFamily="2" charset="-122"/>
                  <a:ea typeface="宋体" panose="02010600030101010101" pitchFamily="2" charset="-122"/>
                </a:rPr>
                <a:t> </a:t>
              </a:r>
              <a:endParaRPr lang="zh-CN" altLang="en-US" b="1" dirty="0">
                <a:solidFill>
                  <a:srgbClr val="3333CC"/>
                </a:solidFill>
                <a:latin typeface="宋体" panose="02010600030101010101" pitchFamily="2" charset="-122"/>
                <a:ea typeface="宋体" panose="02010600030101010101" pitchFamily="2" charset="-122"/>
              </a:endParaRPr>
            </a:p>
            <a:p>
              <a:pPr algn="just"/>
              <a:r>
                <a:rPr lang="zh-CN" altLang="en-US" b="1"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“异或”门是由“非”门、“与”门和“或”门逻辑组合而成的逻辑电路。用以实现“异或”运算。具有两个输入端的“异或”门由两个“非”门，两个“与”门和一个“或”门组合而成。</a:t>
              </a:r>
            </a:p>
            <a:p>
              <a:pPr algn="just"/>
              <a:r>
                <a:rPr lang="zh-CN" altLang="en-US" b="1" dirty="0">
                  <a:latin typeface="黑体" panose="02010609060101010101" pitchFamily="2" charset="-122"/>
                  <a:ea typeface="黑体" panose="02010609060101010101" pitchFamily="2" charset="-122"/>
                </a:rPr>
                <a:t>　　其逻辑函数表达式为：</a:t>
              </a:r>
              <a:r>
                <a:rPr lang="en-US" altLang="zh-CN" b="1">
                  <a:latin typeface="黑体" panose="02010609060101010101" pitchFamily="2" charset="-122"/>
                  <a:ea typeface="黑体" panose="02010609060101010101" pitchFamily="2" charset="-122"/>
                </a:rPr>
                <a:t>F =</a:t>
              </a:r>
              <a:r>
                <a:rPr lang="zh-CN" altLang="en-US" b="1" dirty="0">
                  <a:latin typeface="黑体" panose="02010609060101010101" pitchFamily="2" charset="-122"/>
                  <a:ea typeface="黑体" panose="02010609060101010101" pitchFamily="2" charset="-122"/>
                </a:rPr>
                <a:t>Ａ　Ｂ= </a:t>
              </a:r>
              <a:r>
                <a:rPr lang="en-US" altLang="zh-CN" b="1">
                  <a:latin typeface="黑体" panose="02010609060101010101" pitchFamily="2" charset="-122"/>
                  <a:ea typeface="黑体" panose="02010609060101010101" pitchFamily="2" charset="-122"/>
                </a:rPr>
                <a:t>A B+</a:t>
              </a:r>
              <a:r>
                <a:rPr lang="zh-CN" altLang="en-US" b="1" dirty="0">
                  <a:latin typeface="黑体" panose="02010609060101010101" pitchFamily="2" charset="-122"/>
                  <a:ea typeface="黑体" panose="02010609060101010101" pitchFamily="2" charset="-122"/>
                </a:rPr>
                <a:t>ＡＢ，异或门的逻辑符号如下图所示。</a:t>
              </a:r>
            </a:p>
            <a:p>
              <a:pPr algn="just"/>
              <a:endParaRPr lang="zh-CN" altLang="en-US" b="1" dirty="0">
                <a:latin typeface="Times New Roman" panose="02020603050405020304" charset="0"/>
                <a:ea typeface="宋体" panose="02010600030101010101" pitchFamily="2" charset="-122"/>
              </a:endParaRPr>
            </a:p>
            <a:p>
              <a:pPr algn="just"/>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A　　　　　</a:t>
              </a:r>
              <a:r>
                <a:rPr lang="en-US" altLang="zh-CN" sz="3600" b="1" baseline="-25000">
                  <a:latin typeface="Times New Roman" panose="02020603050405020304" charset="0"/>
                  <a:ea typeface="宋体" panose="02010600030101010101" pitchFamily="2" charset="-122"/>
                </a:rPr>
                <a:t>F＝A　B</a:t>
              </a:r>
            </a:p>
            <a:p>
              <a:pPr algn="just"/>
              <a:r>
                <a:rPr lang="en-US" altLang="zh-CN" b="1">
                  <a:latin typeface="Times New Roman" panose="02020603050405020304" charset="0"/>
                  <a:ea typeface="宋体" panose="02010600030101010101" pitchFamily="2" charset="-122"/>
                </a:rPr>
                <a:t>　　　　B</a:t>
              </a:r>
            </a:p>
            <a:p>
              <a:pPr algn="just"/>
              <a:endParaRPr lang="zh-CN" altLang="en-US" b="1">
                <a:latin typeface="Times New Roman" panose="02020603050405020304" charset="0"/>
                <a:ea typeface="宋体" panose="02010600030101010101" pitchFamily="2" charset="-122"/>
              </a:endParaRPr>
            </a:p>
            <a:p>
              <a:pPr algn="just"/>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对于给定的输入</a:t>
              </a:r>
              <a:r>
                <a:rPr lang="en-US" altLang="zh-CN" b="1">
                  <a:latin typeface="黑体" panose="02010609060101010101" pitchFamily="2" charset="-122"/>
                  <a:ea typeface="黑体" panose="02010609060101010101" pitchFamily="2" charset="-122"/>
                </a:rPr>
                <a:t>A</a:t>
              </a:r>
              <a:r>
                <a:rPr lang="zh-CN" altLang="en-US" b="1">
                  <a:latin typeface="黑体" panose="02010609060101010101" pitchFamily="2" charset="-122"/>
                  <a:ea typeface="黑体" panose="02010609060101010101" pitchFamily="2" charset="-122"/>
                </a:rPr>
                <a:t>和</a:t>
              </a:r>
              <a:r>
                <a:rPr lang="en-US" altLang="zh-CN" b="1">
                  <a:latin typeface="黑体" panose="02010609060101010101" pitchFamily="2" charset="-122"/>
                  <a:ea typeface="黑体" panose="02010609060101010101" pitchFamily="2" charset="-122"/>
                </a:rPr>
                <a:t>B，</a:t>
              </a:r>
              <a:r>
                <a:rPr lang="zh-CN" altLang="en-US" b="1" dirty="0">
                  <a:latin typeface="黑体" panose="02010609060101010101" pitchFamily="2" charset="-122"/>
                  <a:ea typeface="黑体" panose="02010609060101010101" pitchFamily="2" charset="-122"/>
                </a:rPr>
                <a:t>可以得出</a:t>
              </a:r>
              <a:r>
                <a:rPr lang="en-US" altLang="zh-CN" b="1">
                  <a:latin typeface="黑体" panose="02010609060101010101" pitchFamily="2" charset="-122"/>
                  <a:ea typeface="黑体" panose="02010609060101010101" pitchFamily="2" charset="-122"/>
                </a:rPr>
                <a:t>F=A   B。</a:t>
              </a:r>
            </a:p>
            <a:p>
              <a:pPr algn="just"/>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例如：若 </a:t>
              </a:r>
              <a:r>
                <a:rPr lang="en-US" altLang="zh-CN" b="1">
                  <a:latin typeface="黑体" panose="02010609060101010101" pitchFamily="2" charset="-122"/>
                  <a:ea typeface="黑体" panose="02010609060101010101" pitchFamily="2" charset="-122"/>
                </a:rPr>
                <a:t>A=1，B=0，</a:t>
              </a:r>
            </a:p>
            <a:p>
              <a:pPr algn="just"/>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则 </a:t>
              </a:r>
              <a:r>
                <a:rPr lang="en-US" altLang="zh-CN" b="1">
                  <a:latin typeface="黑体" panose="02010609060101010101" pitchFamily="2" charset="-122"/>
                  <a:ea typeface="黑体" panose="02010609060101010101" pitchFamily="2" charset="-122"/>
                </a:rPr>
                <a:t>F= A  B= A B+A B = 1 </a:t>
              </a:r>
              <a:r>
                <a:rPr lang="en-US" altLang="zh-CN" b="1">
                  <a:latin typeface="Times New Roman" panose="02020603050405020304" charset="0"/>
                  <a:ea typeface="黑体" panose="02010609060101010101" pitchFamily="2" charset="-122"/>
                </a:rPr>
                <a:t>·</a:t>
              </a:r>
              <a:r>
                <a:rPr lang="en-US" altLang="zh-CN" b="1">
                  <a:latin typeface="黑体" panose="02010609060101010101" pitchFamily="2" charset="-122"/>
                  <a:ea typeface="黑体" panose="02010609060101010101" pitchFamily="2" charset="-122"/>
                </a:rPr>
                <a:t> 0+ 1 </a:t>
              </a:r>
              <a:r>
                <a:rPr lang="en-US" altLang="zh-CN" b="1">
                  <a:latin typeface="Times New Roman" panose="02020603050405020304" charset="0"/>
                  <a:ea typeface="黑体" panose="02010609060101010101" pitchFamily="2" charset="-122"/>
                </a:rPr>
                <a:t>·</a:t>
              </a:r>
              <a:r>
                <a:rPr lang="en-US" altLang="zh-CN" b="1">
                  <a:latin typeface="黑体" panose="02010609060101010101" pitchFamily="2" charset="-122"/>
                  <a:ea typeface="黑体" panose="02010609060101010101" pitchFamily="2" charset="-122"/>
                </a:rPr>
                <a:t> 0 = 1</a:t>
              </a:r>
            </a:p>
            <a:p>
              <a:pPr algn="just"/>
              <a:endParaRPr lang="zh-CN" altLang="en-US" b="1">
                <a:latin typeface="Times New Roman" panose="02020603050405020304" charset="0"/>
                <a:ea typeface="宋体" panose="02010600030101010101" pitchFamily="2" charset="-122"/>
              </a:endParaRPr>
            </a:p>
            <a:p>
              <a:pPr algn="just"/>
              <a:endParaRPr lang="zh-CN" altLang="en-US" b="1">
                <a:latin typeface="Times New Roman" panose="02020603050405020304" charset="0"/>
                <a:ea typeface="宋体" panose="02010600030101010101" pitchFamily="2" charset="-122"/>
              </a:endParaRPr>
            </a:p>
          </p:txBody>
        </p:sp>
        <p:sp>
          <p:nvSpPr>
            <p:cNvPr id="750640" name="椭圆 750639"/>
            <p:cNvSpPr/>
            <p:nvPr/>
          </p:nvSpPr>
          <p:spPr>
            <a:xfrm>
              <a:off x="3696" y="1568"/>
              <a:ext cx="144" cy="144"/>
            </a:xfrm>
            <a:prstGeom prst="ellipse">
              <a:avLst/>
            </a:prstGeom>
            <a:solidFill>
              <a:schemeClr val="bg1"/>
            </a:solidFill>
            <a:ln w="22225" cap="sq" cmpd="sng">
              <a:solidFill>
                <a:schemeClr val="tx1"/>
              </a:solidFill>
              <a:prstDash val="solid"/>
              <a:headEnd type="none" w="med" len="med"/>
              <a:tailEnd type="none" w="med" len="med"/>
            </a:ln>
          </p:spPr>
          <p:txBody>
            <a:bodyPr wrap="none" anchor="ctr"/>
            <a:lstStyle/>
            <a:p>
              <a:r>
                <a:rPr lang="zh-CN" altLang="en-US" b="1" dirty="0">
                  <a:latin typeface="黑体" panose="02010609060101010101" pitchFamily="2" charset="-122"/>
                  <a:ea typeface="黑体" panose="02010609060101010101" pitchFamily="2" charset="-122"/>
                </a:rPr>
                <a:t>+</a:t>
              </a:r>
            </a:p>
          </p:txBody>
        </p:sp>
        <p:sp>
          <p:nvSpPr>
            <p:cNvPr id="750641" name="直接连接符 750640"/>
            <p:cNvSpPr/>
            <p:nvPr/>
          </p:nvSpPr>
          <p:spPr>
            <a:xfrm>
              <a:off x="4944" y="1568"/>
              <a:ext cx="88" cy="0"/>
            </a:xfrm>
            <a:prstGeom prst="line">
              <a:avLst/>
            </a:prstGeom>
            <a:ln w="22225" cap="sq" cmpd="sng">
              <a:solidFill>
                <a:schemeClr val="tx1"/>
              </a:solidFill>
              <a:prstDash val="solid"/>
              <a:headEnd type="none" w="med" len="med"/>
              <a:tailEnd type="none" w="med" len="med"/>
            </a:ln>
          </p:spPr>
        </p:sp>
        <p:sp>
          <p:nvSpPr>
            <p:cNvPr id="750642" name="直接连接符 750641"/>
            <p:cNvSpPr/>
            <p:nvPr/>
          </p:nvSpPr>
          <p:spPr>
            <a:xfrm>
              <a:off x="4272" y="1568"/>
              <a:ext cx="88" cy="0"/>
            </a:xfrm>
            <a:prstGeom prst="line">
              <a:avLst/>
            </a:prstGeom>
            <a:ln w="22225" cap="sq" cmpd="sng">
              <a:solidFill>
                <a:schemeClr val="tx1"/>
              </a:solidFill>
              <a:prstDash val="solid"/>
              <a:headEnd type="none" w="med" len="med"/>
              <a:tailEnd type="none" w="med" len="med"/>
            </a:ln>
          </p:spPr>
        </p:sp>
        <p:sp>
          <p:nvSpPr>
            <p:cNvPr id="750644" name="矩形 750643"/>
            <p:cNvSpPr/>
            <p:nvPr/>
          </p:nvSpPr>
          <p:spPr>
            <a:xfrm>
              <a:off x="2064" y="2192"/>
              <a:ext cx="384" cy="528"/>
            </a:xfrm>
            <a:prstGeom prst="rect">
              <a:avLst/>
            </a:prstGeom>
            <a:solidFill>
              <a:srgbClr val="33CCCC"/>
            </a:solidFill>
            <a:ln w="12700" cap="sq" cmpd="sng">
              <a:solidFill>
                <a:srgbClr val="FF0000"/>
              </a:solidFill>
              <a:prstDash val="solid"/>
              <a:miter/>
              <a:headEnd type="none" w="med" len="med"/>
              <a:tailEnd type="none" w="med" len="med"/>
            </a:ln>
          </p:spPr>
          <p:txBody>
            <a:bodyPr wrap="none" anchor="ctr"/>
            <a:lstStyle/>
            <a:p>
              <a:r>
                <a:rPr lang="zh-CN" altLang="en-US" dirty="0">
                  <a:latin typeface="Times New Roman" panose="02020603050405020304" charset="0"/>
                  <a:ea typeface="宋体" panose="02010600030101010101" pitchFamily="2" charset="-122"/>
                </a:rPr>
                <a:t>＝1</a:t>
              </a:r>
            </a:p>
          </p:txBody>
        </p:sp>
        <p:sp>
          <p:nvSpPr>
            <p:cNvPr id="750645" name="直接连接符 750644"/>
            <p:cNvSpPr/>
            <p:nvPr/>
          </p:nvSpPr>
          <p:spPr>
            <a:xfrm>
              <a:off x="1776" y="2384"/>
              <a:ext cx="288" cy="0"/>
            </a:xfrm>
            <a:prstGeom prst="line">
              <a:avLst/>
            </a:prstGeom>
            <a:ln w="19050" cap="sq" cmpd="sng">
              <a:solidFill>
                <a:schemeClr val="tx1"/>
              </a:solidFill>
              <a:prstDash val="solid"/>
              <a:headEnd type="none" w="med" len="med"/>
              <a:tailEnd type="none" w="med" len="med"/>
            </a:ln>
          </p:spPr>
        </p:sp>
        <p:sp>
          <p:nvSpPr>
            <p:cNvPr id="750646" name="直接连接符 750645"/>
            <p:cNvSpPr/>
            <p:nvPr/>
          </p:nvSpPr>
          <p:spPr>
            <a:xfrm>
              <a:off x="2448" y="2480"/>
              <a:ext cx="288" cy="0"/>
            </a:xfrm>
            <a:prstGeom prst="line">
              <a:avLst/>
            </a:prstGeom>
            <a:ln w="19050" cap="sq" cmpd="sng">
              <a:solidFill>
                <a:schemeClr val="tx1"/>
              </a:solidFill>
              <a:prstDash val="solid"/>
              <a:headEnd type="none" w="med" len="med"/>
              <a:tailEnd type="none" w="med" len="med"/>
            </a:ln>
          </p:spPr>
        </p:sp>
        <p:sp>
          <p:nvSpPr>
            <p:cNvPr id="750647" name="直接连接符 750646"/>
            <p:cNvSpPr/>
            <p:nvPr/>
          </p:nvSpPr>
          <p:spPr>
            <a:xfrm>
              <a:off x="1776" y="2576"/>
              <a:ext cx="288" cy="0"/>
            </a:xfrm>
            <a:prstGeom prst="line">
              <a:avLst/>
            </a:prstGeom>
            <a:ln w="19050" cap="sq" cmpd="sng">
              <a:solidFill>
                <a:schemeClr val="tx1"/>
              </a:solidFill>
              <a:prstDash val="solid"/>
              <a:headEnd type="none" w="med" len="med"/>
              <a:tailEnd type="none" w="med" len="med"/>
            </a:ln>
          </p:spPr>
        </p:sp>
        <p:sp>
          <p:nvSpPr>
            <p:cNvPr id="750648" name="椭圆 750647"/>
            <p:cNvSpPr/>
            <p:nvPr/>
          </p:nvSpPr>
          <p:spPr>
            <a:xfrm>
              <a:off x="3168" y="2336"/>
              <a:ext cx="144" cy="144"/>
            </a:xfrm>
            <a:prstGeom prst="ellipse">
              <a:avLst/>
            </a:prstGeom>
            <a:solidFill>
              <a:schemeClr val="bg1"/>
            </a:solidFill>
            <a:ln w="22225" cap="sq" cmpd="sng">
              <a:solidFill>
                <a:schemeClr val="tx1"/>
              </a:solidFill>
              <a:prstDash val="solid"/>
              <a:headEnd type="none" w="med" len="med"/>
              <a:tailEnd type="none" w="med" len="med"/>
            </a:ln>
          </p:spPr>
          <p:txBody>
            <a:bodyPr wrap="none" anchor="ctr"/>
            <a:lstStyle/>
            <a:p>
              <a:r>
                <a:rPr lang="zh-CN" altLang="en-US" b="1" dirty="0">
                  <a:latin typeface="黑体" panose="02010609060101010101" pitchFamily="2" charset="-122"/>
                  <a:ea typeface="黑体" panose="02010609060101010101" pitchFamily="2" charset="-122"/>
                </a:rPr>
                <a:t>+</a:t>
              </a:r>
            </a:p>
          </p:txBody>
        </p:sp>
        <p:sp>
          <p:nvSpPr>
            <p:cNvPr id="750649" name="椭圆 750648"/>
            <p:cNvSpPr/>
            <p:nvPr/>
          </p:nvSpPr>
          <p:spPr>
            <a:xfrm>
              <a:off x="4272" y="2976"/>
              <a:ext cx="144" cy="144"/>
            </a:xfrm>
            <a:prstGeom prst="ellipse">
              <a:avLst/>
            </a:prstGeom>
            <a:solidFill>
              <a:schemeClr val="bg1"/>
            </a:solidFill>
            <a:ln w="22225" cap="sq" cmpd="sng">
              <a:solidFill>
                <a:schemeClr val="tx1"/>
              </a:solidFill>
              <a:prstDash val="solid"/>
              <a:headEnd type="none" w="med" len="med"/>
              <a:tailEnd type="none" w="med" len="med"/>
            </a:ln>
          </p:spPr>
          <p:txBody>
            <a:bodyPr wrap="none" anchor="ctr"/>
            <a:lstStyle/>
            <a:p>
              <a:r>
                <a:rPr lang="zh-CN" altLang="en-US" b="1" dirty="0">
                  <a:latin typeface="黑体" panose="02010609060101010101" pitchFamily="2" charset="-122"/>
                  <a:ea typeface="黑体" panose="02010609060101010101" pitchFamily="2" charset="-122"/>
                </a:rPr>
                <a:t>+</a:t>
              </a:r>
            </a:p>
          </p:txBody>
        </p:sp>
        <p:sp>
          <p:nvSpPr>
            <p:cNvPr id="750651" name="直接连接符 750650"/>
            <p:cNvSpPr/>
            <p:nvPr/>
          </p:nvSpPr>
          <p:spPr>
            <a:xfrm>
              <a:off x="3888" y="3408"/>
              <a:ext cx="144" cy="0"/>
            </a:xfrm>
            <a:prstGeom prst="line">
              <a:avLst/>
            </a:prstGeom>
            <a:ln w="22225" cap="sq" cmpd="sng">
              <a:solidFill>
                <a:schemeClr val="tx1"/>
              </a:solidFill>
              <a:prstDash val="solid"/>
              <a:headEnd type="none" w="med" len="med"/>
              <a:tailEnd type="none" w="med" len="med"/>
            </a:ln>
          </p:spPr>
        </p:sp>
        <p:sp>
          <p:nvSpPr>
            <p:cNvPr id="750652" name="直接连接符 750651"/>
            <p:cNvSpPr/>
            <p:nvPr/>
          </p:nvSpPr>
          <p:spPr>
            <a:xfrm>
              <a:off x="4560" y="3408"/>
              <a:ext cx="144" cy="0"/>
            </a:xfrm>
            <a:prstGeom prst="line">
              <a:avLst/>
            </a:prstGeom>
            <a:ln w="22225" cap="sq" cmpd="sng">
              <a:solidFill>
                <a:schemeClr val="tx1"/>
              </a:solidFill>
              <a:prstDash val="solid"/>
              <a:headEnd type="none" w="med" len="med"/>
              <a:tailEnd type="none" w="med" len="med"/>
            </a:ln>
          </p:spPr>
        </p:sp>
        <p:sp>
          <p:nvSpPr>
            <p:cNvPr id="750653" name="直接连接符 750652"/>
            <p:cNvSpPr/>
            <p:nvPr/>
          </p:nvSpPr>
          <p:spPr>
            <a:xfrm flipV="1">
              <a:off x="3504" y="3408"/>
              <a:ext cx="159" cy="0"/>
            </a:xfrm>
            <a:prstGeom prst="line">
              <a:avLst/>
            </a:prstGeom>
            <a:ln w="22225" cap="sq" cmpd="sng">
              <a:solidFill>
                <a:schemeClr val="tx1"/>
              </a:solidFill>
              <a:prstDash val="solid"/>
              <a:headEnd type="none" w="med" len="med"/>
              <a:tailEnd type="none" w="med" len="med"/>
            </a:ln>
          </p:spPr>
        </p:sp>
        <p:sp>
          <p:nvSpPr>
            <p:cNvPr id="750654" name="直接连接符 750653"/>
            <p:cNvSpPr/>
            <p:nvPr/>
          </p:nvSpPr>
          <p:spPr>
            <a:xfrm flipV="1">
              <a:off x="2928" y="3408"/>
              <a:ext cx="144" cy="0"/>
            </a:xfrm>
            <a:prstGeom prst="line">
              <a:avLst/>
            </a:prstGeom>
            <a:ln w="22225" cap="sq" cmpd="sng">
              <a:solidFill>
                <a:schemeClr val="tx1"/>
              </a:solidFill>
              <a:prstDash val="solid"/>
              <a:headEnd type="none" w="med" len="med"/>
              <a:tailEnd type="none" w="med" len="med"/>
            </a:ln>
          </p:spPr>
        </p:sp>
        <p:sp>
          <p:nvSpPr>
            <p:cNvPr id="750660" name="椭圆 750659"/>
            <p:cNvSpPr/>
            <p:nvPr/>
          </p:nvSpPr>
          <p:spPr>
            <a:xfrm>
              <a:off x="2496" y="3408"/>
              <a:ext cx="144" cy="144"/>
            </a:xfrm>
            <a:prstGeom prst="ellipse">
              <a:avLst/>
            </a:prstGeom>
            <a:solidFill>
              <a:schemeClr val="bg1"/>
            </a:solidFill>
            <a:ln w="22225" cap="sq" cmpd="sng">
              <a:solidFill>
                <a:schemeClr val="tx1"/>
              </a:solidFill>
              <a:prstDash val="solid"/>
              <a:headEnd type="none" w="med" len="med"/>
              <a:tailEnd type="none" w="med" len="med"/>
            </a:ln>
          </p:spPr>
          <p:txBody>
            <a:bodyPr wrap="none" anchor="ctr"/>
            <a:lstStyle/>
            <a:p>
              <a:r>
                <a:rPr lang="zh-CN" altLang="en-US" b="1" dirty="0">
                  <a:latin typeface="黑体" panose="02010609060101010101" pitchFamily="2" charset="-122"/>
                  <a:ea typeface="黑体" panose="02010609060101010101" pitchFamily="2" charset="-122"/>
                </a:rPr>
                <a:t>+</a:t>
              </a:r>
            </a:p>
          </p:txBody>
        </p:sp>
      </p:grpSp>
    </p:spTree>
  </p:cSld>
  <p:clrMapOvr>
    <a:masterClrMapping/>
  </p:clrMapOvr>
  <p:transition spd="med">
    <p:zo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1618" name="组合 751617"/>
          <p:cNvGrpSpPr/>
          <p:nvPr/>
        </p:nvGrpSpPr>
        <p:grpSpPr>
          <a:xfrm>
            <a:off x="5562600" y="8032750"/>
            <a:ext cx="1371600" cy="0"/>
            <a:chOff x="3216" y="3888"/>
            <a:chExt cx="864" cy="0"/>
          </a:xfrm>
        </p:grpSpPr>
        <p:sp>
          <p:nvSpPr>
            <p:cNvPr id="751619" name="直接连接符 751618"/>
            <p:cNvSpPr/>
            <p:nvPr/>
          </p:nvSpPr>
          <p:spPr>
            <a:xfrm>
              <a:off x="3216" y="3888"/>
              <a:ext cx="288" cy="0"/>
            </a:xfrm>
            <a:prstGeom prst="line">
              <a:avLst/>
            </a:prstGeom>
            <a:ln w="22225" cap="sq" cmpd="sng">
              <a:solidFill>
                <a:schemeClr val="tx1"/>
              </a:solidFill>
              <a:prstDash val="solid"/>
              <a:headEnd type="none" w="med" len="med"/>
              <a:tailEnd type="none" w="med" len="med"/>
            </a:ln>
          </p:spPr>
        </p:sp>
        <p:sp>
          <p:nvSpPr>
            <p:cNvPr id="751620" name="直接连接符 751619"/>
            <p:cNvSpPr/>
            <p:nvPr/>
          </p:nvSpPr>
          <p:spPr>
            <a:xfrm>
              <a:off x="3792" y="3888"/>
              <a:ext cx="288" cy="0"/>
            </a:xfrm>
            <a:prstGeom prst="line">
              <a:avLst/>
            </a:prstGeom>
            <a:ln w="22225" cap="sq" cmpd="sng">
              <a:solidFill>
                <a:schemeClr val="tx1"/>
              </a:solidFill>
              <a:prstDash val="solid"/>
              <a:headEnd type="none" w="med" len="med"/>
              <a:tailEnd type="none" w="med" len="med"/>
            </a:ln>
          </p:spPr>
        </p:sp>
      </p:grpSp>
      <p:sp>
        <p:nvSpPr>
          <p:cNvPr id="751622" name="矩形 751621"/>
          <p:cNvSpPr/>
          <p:nvPr/>
        </p:nvSpPr>
        <p:spPr>
          <a:xfrm>
            <a:off x="1295400" y="609600"/>
            <a:ext cx="7467600" cy="5162550"/>
          </a:xfrm>
          <a:prstGeom prst="rect">
            <a:avLst/>
          </a:prstGeom>
          <a:noFill/>
          <a:ln w="9525">
            <a:noFill/>
          </a:ln>
        </p:spPr>
        <p:txBody>
          <a:bodyPr tIns="25392" bIns="25392">
            <a:spAutoFit/>
          </a:bodyPr>
          <a:lstStyle/>
          <a:p>
            <a:pPr algn="l"/>
            <a:r>
              <a:rPr lang="zh-CN" altLang="en-US" b="1" dirty="0">
                <a:solidFill>
                  <a:srgbClr val="FF0000"/>
                </a:solidFill>
                <a:latin typeface="Times New Roman" panose="02020603050405020304" charset="0"/>
                <a:ea typeface="宋体" panose="02010600030101010101" pitchFamily="2" charset="-122"/>
              </a:rPr>
              <a:t> </a:t>
            </a:r>
            <a:r>
              <a:rPr lang="zh-CN" altLang="en-US" b="1" dirty="0">
                <a:solidFill>
                  <a:srgbClr val="FF0000"/>
                </a:solidFill>
                <a:latin typeface="黑体" panose="02010609060101010101" pitchFamily="2" charset="-122"/>
                <a:ea typeface="黑体" panose="02010609060101010101" pitchFamily="2" charset="-122"/>
              </a:rPr>
              <a:t>2.  逻辑组合电路的分析与设计</a:t>
            </a:r>
            <a:r>
              <a:rPr lang="zh-CN" altLang="en-US" b="1" dirty="0">
                <a:latin typeface="黑体" panose="02010609060101010101" pitchFamily="2" charset="-122"/>
                <a:ea typeface="黑体" panose="02010609060101010101" pitchFamily="2" charset="-122"/>
              </a:rPr>
              <a:t> </a:t>
            </a:r>
            <a:endParaRPr lang="zh-CN" altLang="en-US" b="1" dirty="0">
              <a:solidFill>
                <a:srgbClr val="3333CC"/>
              </a:solidFill>
              <a:latin typeface="黑体" panose="02010609060101010101" pitchFamily="2" charset="-122"/>
              <a:ea typeface="黑体" panose="02010609060101010101" pitchFamily="2" charset="-122"/>
            </a:endParaRPr>
          </a:p>
          <a:p>
            <a:pPr algn="just"/>
            <a:r>
              <a:rPr lang="zh-CN" altLang="en-US" b="1" dirty="0">
                <a:latin typeface="黑体" panose="02010609060101010101" pitchFamily="2" charset="-122"/>
                <a:ea typeface="黑体" panose="02010609060101010101" pitchFamily="2" charset="-122"/>
              </a:rPr>
              <a:t>    逻辑组合电路的分析是指找出组合电路逻辑功能的过程，而设计则是指按照给定的具体逻辑问题，求出简单的逻辑电路的过程。</a:t>
            </a:r>
          </a:p>
          <a:p>
            <a:pPr algn="just"/>
            <a:endParaRPr lang="zh-CN" altLang="en-US" b="1" dirty="0">
              <a:latin typeface="黑体" panose="02010609060101010101" pitchFamily="2" charset="-122"/>
              <a:ea typeface="黑体" panose="02010609060101010101" pitchFamily="2" charset="-122"/>
            </a:endParaRPr>
          </a:p>
          <a:p>
            <a:pPr algn="just"/>
            <a:r>
              <a:rPr lang="zh-CN" altLang="en-US" b="1" dirty="0">
                <a:solidFill>
                  <a:srgbClr val="CC00CC"/>
                </a:solidFill>
                <a:latin typeface="黑体" panose="02010609060101010101" pitchFamily="2" charset="-122"/>
                <a:ea typeface="黑体" panose="02010609060101010101" pitchFamily="2" charset="-122"/>
              </a:rPr>
              <a:t>（1）逻辑电路分析方法</a:t>
            </a:r>
          </a:p>
          <a:p>
            <a:pPr algn="just"/>
            <a:r>
              <a:rPr lang="zh-CN" altLang="en-US" b="1" dirty="0">
                <a:latin typeface="黑体" panose="02010609060101010101" pitchFamily="2" charset="-122"/>
                <a:ea typeface="黑体" panose="02010609060101010101" pitchFamily="2" charset="-122"/>
              </a:rPr>
              <a:t>    分析逻辑组合电路的目的是找出其逻辑功能，既然逻辑组合电路的输出为一逻辑函数，那么用真值表来表示电路功能就最为直观了。由小规模集成电路构成的组合电路的分析，通常先根据给定的逻辑电路，由输入到输出逐级写出逻辑函数表达式，然后对其进行化简，进而得到最简的逻辑表达式，有时也用真值表来直观表示电路的逻辑功能</a:t>
            </a:r>
            <a:r>
              <a:rPr lang="zh-CN" altLang="en-US" b="1" dirty="0">
                <a:latin typeface="宋体" panose="02010600030101010101" pitchFamily="2" charset="-122"/>
                <a:ea typeface="宋体" panose="02010600030101010101" pitchFamily="2" charset="-122"/>
              </a:rPr>
              <a:t>。   　</a:t>
            </a:r>
            <a:endParaRPr lang="zh-CN" altLang="en-US" b="1" dirty="0">
              <a:latin typeface="Times New Roman" panose="02020603050405020304" charset="0"/>
              <a:ea typeface="宋体" panose="02010600030101010101" pitchFamily="2" charset="-122"/>
            </a:endParaRPr>
          </a:p>
          <a:p>
            <a:pPr algn="just"/>
            <a:endParaRPr lang="zh-CN" altLang="en-US" b="1" dirty="0">
              <a:latin typeface="Times New Roman" panose="02020603050405020304" charset="0"/>
              <a:ea typeface="宋体" panose="02010600030101010101" pitchFamily="2" charset="-122"/>
            </a:endParaRPr>
          </a:p>
        </p:txBody>
      </p:sp>
    </p:spTree>
  </p:cSld>
  <p:clrMapOvr>
    <a:masterClrMapping/>
  </p:clrMapOvr>
  <p:transition spd="med">
    <p:zo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2642" name="组合 752641"/>
          <p:cNvGrpSpPr/>
          <p:nvPr/>
        </p:nvGrpSpPr>
        <p:grpSpPr>
          <a:xfrm>
            <a:off x="5562600" y="8032750"/>
            <a:ext cx="1371600" cy="0"/>
            <a:chOff x="3216" y="3888"/>
            <a:chExt cx="864" cy="0"/>
          </a:xfrm>
        </p:grpSpPr>
        <p:sp>
          <p:nvSpPr>
            <p:cNvPr id="752643" name="直接连接符 752642"/>
            <p:cNvSpPr/>
            <p:nvPr/>
          </p:nvSpPr>
          <p:spPr>
            <a:xfrm>
              <a:off x="3216" y="3888"/>
              <a:ext cx="288" cy="0"/>
            </a:xfrm>
            <a:prstGeom prst="line">
              <a:avLst/>
            </a:prstGeom>
            <a:ln w="22225" cap="sq" cmpd="sng">
              <a:solidFill>
                <a:schemeClr val="tx1"/>
              </a:solidFill>
              <a:prstDash val="solid"/>
              <a:headEnd type="none" w="med" len="med"/>
              <a:tailEnd type="none" w="med" len="med"/>
            </a:ln>
          </p:spPr>
        </p:sp>
        <p:sp>
          <p:nvSpPr>
            <p:cNvPr id="752644" name="直接连接符 752643"/>
            <p:cNvSpPr/>
            <p:nvPr/>
          </p:nvSpPr>
          <p:spPr>
            <a:xfrm>
              <a:off x="3792" y="3888"/>
              <a:ext cx="288" cy="0"/>
            </a:xfrm>
            <a:prstGeom prst="line">
              <a:avLst/>
            </a:prstGeom>
            <a:ln w="22225" cap="sq" cmpd="sng">
              <a:solidFill>
                <a:schemeClr val="tx1"/>
              </a:solidFill>
              <a:prstDash val="solid"/>
              <a:headEnd type="none" w="med" len="med"/>
              <a:tailEnd type="none" w="med" len="med"/>
            </a:ln>
          </p:spPr>
        </p:sp>
      </p:grpSp>
      <p:sp>
        <p:nvSpPr>
          <p:cNvPr id="752645" name="矩形 752644"/>
          <p:cNvSpPr/>
          <p:nvPr/>
        </p:nvSpPr>
        <p:spPr>
          <a:xfrm>
            <a:off x="1066800" y="311150"/>
            <a:ext cx="7772400" cy="6623050"/>
          </a:xfrm>
          <a:prstGeom prst="rect">
            <a:avLst/>
          </a:prstGeom>
          <a:noFill/>
          <a:ln w="9525">
            <a:noFill/>
          </a:ln>
        </p:spPr>
        <p:txBody>
          <a:bodyPr tIns="25392" bIns="25392">
            <a:spAutoFit/>
          </a:bodyPr>
          <a:lstStyle/>
          <a:p>
            <a:pPr algn="l"/>
            <a:r>
              <a:rPr lang="zh-CN" altLang="en-US" b="1" dirty="0">
                <a:solidFill>
                  <a:srgbClr val="CC00CC"/>
                </a:solidFill>
                <a:latin typeface="黑体" panose="02010609060101010101" pitchFamily="2" charset="-122"/>
                <a:ea typeface="黑体" panose="02010609060101010101" pitchFamily="2" charset="-122"/>
              </a:rPr>
              <a:t>（2）逻辑设计方法与步骤</a:t>
            </a:r>
          </a:p>
          <a:p>
            <a:pPr algn="just"/>
            <a:r>
              <a:rPr lang="zh-CN" altLang="en-US" b="1" dirty="0">
                <a:latin typeface="黑体" panose="02010609060101010101" pitchFamily="2" charset="-122"/>
                <a:ea typeface="黑体" panose="02010609060101010101" pitchFamily="2" charset="-122"/>
              </a:rPr>
              <a:t>    逻辑组合电路的设计是要按照给定的逻辑问题，设计出能实现其逻辑功能的电路。</a:t>
            </a:r>
          </a:p>
          <a:p>
            <a:pPr algn="l"/>
            <a:r>
              <a:rPr lang="zh-CN" altLang="en-US" b="1" dirty="0">
                <a:latin typeface="黑体" panose="02010609060101010101" pitchFamily="2" charset="-122"/>
                <a:ea typeface="黑体" panose="02010609060101010101" pitchFamily="2" charset="-122"/>
              </a:rPr>
              <a:t>    逻辑组合电路设计的步骤如下：</a:t>
            </a:r>
          </a:p>
          <a:p>
            <a:pPr algn="l"/>
            <a:r>
              <a:rPr lang="en-US" altLang="zh-CN">
                <a:latin typeface="黑体" panose="02010609060101010101" pitchFamily="2" charset="-122"/>
                <a:ea typeface="黑体" panose="02010609060101010101" pitchFamily="2" charset="-122"/>
              </a:rPr>
              <a:t>  </a:t>
            </a:r>
            <a:r>
              <a:rPr lang="en-US" altLang="zh-CN" b="1">
                <a:solidFill>
                  <a:schemeClr val="folHlink"/>
                </a:solidFill>
                <a:latin typeface="黑体" panose="02010609060101010101" pitchFamily="2" charset="-122"/>
                <a:ea typeface="黑体" panose="02010609060101010101" pitchFamily="2" charset="-122"/>
              </a:rPr>
              <a:t>①</a:t>
            </a:r>
            <a:r>
              <a:rPr lang="en-US" altLang="zh-CN">
                <a:solidFill>
                  <a:schemeClr val="folHlink"/>
                </a:solidFill>
                <a:latin typeface="黑体" panose="02010609060101010101" pitchFamily="2" charset="-122"/>
                <a:ea typeface="黑体" panose="02010609060101010101" pitchFamily="2" charset="-122"/>
              </a:rPr>
              <a:t> </a:t>
            </a:r>
            <a:r>
              <a:rPr lang="zh-CN" altLang="en-US" b="1" dirty="0">
                <a:solidFill>
                  <a:schemeClr val="folHlink"/>
                </a:solidFill>
                <a:latin typeface="黑体" panose="02010609060101010101" pitchFamily="2" charset="-122"/>
                <a:ea typeface="黑体" panose="02010609060101010101" pitchFamily="2" charset="-122"/>
              </a:rPr>
              <a:t>描述逻辑电路应具备的逻辑功能</a:t>
            </a:r>
          </a:p>
          <a:p>
            <a:pPr algn="l"/>
            <a:r>
              <a:rPr lang="zh-CN" altLang="en-US" b="1" dirty="0">
                <a:latin typeface="黑体" panose="02010609060101010101" pitchFamily="2" charset="-122"/>
                <a:ea typeface="黑体" panose="02010609060101010101" pitchFamily="2" charset="-122"/>
              </a:rPr>
              <a:t>  </a:t>
            </a:r>
            <a:r>
              <a:rPr lang="en-US" altLang="zh-CN" b="1">
                <a:solidFill>
                  <a:schemeClr val="folHlink"/>
                </a:solidFill>
                <a:latin typeface="黑体" panose="02010609060101010101" pitchFamily="2" charset="-122"/>
                <a:ea typeface="黑体" panose="02010609060101010101" pitchFamily="2" charset="-122"/>
              </a:rPr>
              <a:t>②</a:t>
            </a:r>
            <a:r>
              <a:rPr lang="en-US" altLang="zh-CN">
                <a:solidFill>
                  <a:schemeClr val="folHlink"/>
                </a:solidFill>
                <a:latin typeface="黑体" panose="02010609060101010101" pitchFamily="2" charset="-122"/>
                <a:ea typeface="黑体" panose="02010609060101010101" pitchFamily="2" charset="-122"/>
              </a:rPr>
              <a:t> </a:t>
            </a:r>
            <a:r>
              <a:rPr lang="zh-CN" altLang="en-US" b="1" dirty="0">
                <a:solidFill>
                  <a:schemeClr val="folHlink"/>
                </a:solidFill>
                <a:latin typeface="黑体" panose="02010609060101010101" pitchFamily="2" charset="-122"/>
                <a:ea typeface="黑体" panose="02010609060101010101" pitchFamily="2" charset="-122"/>
              </a:rPr>
              <a:t>构造真值表</a:t>
            </a:r>
            <a:r>
              <a:rPr lang="zh-CN" altLang="en-US" b="1" dirty="0">
                <a:latin typeface="黑体" panose="02010609060101010101" pitchFamily="2" charset="-122"/>
                <a:ea typeface="黑体" panose="02010609060101010101" pitchFamily="2" charset="-122"/>
              </a:rPr>
              <a:t>：构造能够实现逻辑电路的逻辑功能的</a:t>
            </a:r>
          </a:p>
          <a:p>
            <a:pPr algn="l"/>
            <a:r>
              <a:rPr lang="zh-CN" altLang="en-US" b="1" dirty="0">
                <a:latin typeface="黑体" panose="02010609060101010101" pitchFamily="2" charset="-122"/>
                <a:ea typeface="黑体" panose="02010609060101010101" pitchFamily="2" charset="-122"/>
              </a:rPr>
              <a:t>                 真值表。要列真值表首先得对事件的</a:t>
            </a:r>
          </a:p>
          <a:p>
            <a:pPr algn="l"/>
            <a:r>
              <a:rPr lang="zh-CN" altLang="en-US" b="1" dirty="0">
                <a:latin typeface="黑体" panose="02010609060101010101" pitchFamily="2" charset="-122"/>
                <a:ea typeface="黑体" panose="02010609060101010101" pitchFamily="2" charset="-122"/>
              </a:rPr>
              <a:t>                 因果关系进行分析，把事件的起因定   </a:t>
            </a:r>
          </a:p>
          <a:p>
            <a:pPr algn="l"/>
            <a:r>
              <a:rPr lang="zh-CN" altLang="en-US" b="1" dirty="0">
                <a:latin typeface="黑体" panose="02010609060101010101" pitchFamily="2" charset="-122"/>
                <a:ea typeface="黑体" panose="02010609060101010101" pitchFamily="2" charset="-122"/>
              </a:rPr>
              <a:t>                 为输入变量，把事件的结果作为输出  </a:t>
            </a:r>
          </a:p>
          <a:p>
            <a:pPr algn="l"/>
            <a:r>
              <a:rPr lang="zh-CN" altLang="en-US" b="1" dirty="0">
                <a:latin typeface="黑体" panose="02010609060101010101" pitchFamily="2" charset="-122"/>
                <a:ea typeface="黑体" panose="02010609060101010101" pitchFamily="2" charset="-122"/>
              </a:rPr>
              <a:t>                 逻辑函数；其次要对逻辑变量赋予输 </a:t>
            </a:r>
          </a:p>
          <a:p>
            <a:pPr algn="l"/>
            <a:r>
              <a:rPr lang="zh-CN" altLang="en-US" b="1" dirty="0">
                <a:latin typeface="黑体" panose="02010609060101010101" pitchFamily="2" charset="-122"/>
                <a:ea typeface="黑体" panose="02010609060101010101" pitchFamily="2" charset="-122"/>
              </a:rPr>
              <a:t>                 入量各种组合值，用逻辑0和1分别表 </a:t>
            </a:r>
          </a:p>
          <a:p>
            <a:pPr algn="l"/>
            <a:r>
              <a:rPr lang="zh-CN" altLang="en-US" b="1" dirty="0">
                <a:latin typeface="黑体" panose="02010609060101010101" pitchFamily="2" charset="-122"/>
                <a:ea typeface="黑体" panose="02010609060101010101" pitchFamily="2" charset="-122"/>
              </a:rPr>
              <a:t>                 示两种不同状态；再根据给定事件的</a:t>
            </a:r>
          </a:p>
          <a:p>
            <a:pPr algn="l"/>
            <a:r>
              <a:rPr lang="zh-CN" altLang="en-US" b="1" dirty="0">
                <a:latin typeface="黑体" panose="02010609060101010101" pitchFamily="2" charset="-122"/>
                <a:ea typeface="黑体" panose="02010609060101010101" pitchFamily="2" charset="-122"/>
              </a:rPr>
              <a:t>                 因果关系给出逻辑函数的值。</a:t>
            </a:r>
          </a:p>
          <a:p>
            <a:pPr algn="l"/>
            <a:r>
              <a:rPr lang="zh-CN" altLang="en-US" b="1" dirty="0">
                <a:latin typeface="黑体" panose="02010609060101010101" pitchFamily="2" charset="-122"/>
                <a:ea typeface="黑体" panose="02010609060101010101" pitchFamily="2" charset="-122"/>
              </a:rPr>
              <a:t>  </a:t>
            </a:r>
            <a:r>
              <a:rPr lang="en-US" altLang="zh-CN" b="1">
                <a:solidFill>
                  <a:schemeClr val="folHlink"/>
                </a:solidFill>
                <a:latin typeface="黑体" panose="02010609060101010101" pitchFamily="2" charset="-122"/>
                <a:ea typeface="黑体" panose="02010609060101010101" pitchFamily="2" charset="-122"/>
              </a:rPr>
              <a:t>③</a:t>
            </a:r>
            <a:r>
              <a:rPr lang="en-US" altLang="zh-CN">
                <a:solidFill>
                  <a:schemeClr val="folHlink"/>
                </a:solidFill>
                <a:latin typeface="黑体" panose="02010609060101010101" pitchFamily="2" charset="-122"/>
                <a:ea typeface="黑体" panose="02010609060101010101" pitchFamily="2" charset="-122"/>
              </a:rPr>
              <a:t> </a:t>
            </a:r>
            <a:r>
              <a:rPr lang="zh-CN" altLang="en-US" b="1" dirty="0">
                <a:solidFill>
                  <a:schemeClr val="folHlink"/>
                </a:solidFill>
                <a:latin typeface="黑体" panose="02010609060101010101" pitchFamily="2" charset="-122"/>
                <a:ea typeface="黑体" panose="02010609060101010101" pitchFamily="2" charset="-122"/>
              </a:rPr>
              <a:t>写逻辑函数表达式</a:t>
            </a:r>
            <a:r>
              <a:rPr lang="zh-CN" altLang="en-US" b="1" dirty="0">
                <a:latin typeface="黑体" panose="02010609060101010101" pitchFamily="2" charset="-122"/>
                <a:ea typeface="黑体" panose="02010609060101010101" pitchFamily="2" charset="-122"/>
              </a:rPr>
              <a:t>：即根据真值表写出相应的逻辑</a:t>
            </a:r>
          </a:p>
          <a:p>
            <a:pPr algn="l"/>
            <a:r>
              <a:rPr lang="zh-CN" altLang="en-US" b="1" dirty="0">
                <a:latin typeface="黑体" panose="02010609060101010101" pitchFamily="2" charset="-122"/>
                <a:ea typeface="黑体" panose="02010609060101010101" pitchFamily="2" charset="-122"/>
              </a:rPr>
              <a:t>                       函数表达式并进行化简。</a:t>
            </a:r>
          </a:p>
          <a:p>
            <a:pPr algn="l"/>
            <a:r>
              <a:rPr lang="en-US" altLang="zh-CN">
                <a:latin typeface="黑体" panose="02010609060101010101" pitchFamily="2" charset="-122"/>
                <a:ea typeface="黑体" panose="02010609060101010101" pitchFamily="2" charset="-122"/>
              </a:rPr>
              <a:t>  </a:t>
            </a:r>
            <a:r>
              <a:rPr lang="en-US" altLang="zh-CN" b="1">
                <a:solidFill>
                  <a:schemeClr val="folHlink"/>
                </a:solidFill>
                <a:latin typeface="黑体" panose="02010609060101010101" pitchFamily="2" charset="-122"/>
                <a:ea typeface="黑体" panose="02010609060101010101" pitchFamily="2" charset="-122"/>
              </a:rPr>
              <a:t>④</a:t>
            </a:r>
            <a:r>
              <a:rPr lang="en-US" altLang="zh-CN">
                <a:solidFill>
                  <a:schemeClr val="folHlink"/>
                </a:solidFill>
                <a:latin typeface="黑体" panose="02010609060101010101" pitchFamily="2" charset="-122"/>
                <a:ea typeface="黑体" panose="02010609060101010101" pitchFamily="2" charset="-122"/>
              </a:rPr>
              <a:t> </a:t>
            </a:r>
            <a:r>
              <a:rPr lang="zh-CN" altLang="en-US" b="1" dirty="0">
                <a:solidFill>
                  <a:schemeClr val="folHlink"/>
                </a:solidFill>
                <a:latin typeface="黑体" panose="02010609060101010101" pitchFamily="2" charset="-122"/>
                <a:ea typeface="黑体" panose="02010609060101010101" pitchFamily="2" charset="-122"/>
              </a:rPr>
              <a:t>根据简化的逻辑函数表达式画逻辑图。</a:t>
            </a:r>
            <a:r>
              <a:rPr lang="zh-CN" altLang="en-US" dirty="0">
                <a:solidFill>
                  <a:schemeClr val="folHlink"/>
                </a:solidFill>
                <a:latin typeface="黑体" panose="02010609060101010101" pitchFamily="2" charset="-122"/>
                <a:ea typeface="黑体" panose="02010609060101010101" pitchFamily="2" charset="-122"/>
              </a:rPr>
              <a:t> </a:t>
            </a:r>
            <a:endParaRPr lang="zh-CN" altLang="en-US" b="1" dirty="0">
              <a:solidFill>
                <a:schemeClr val="folHlink"/>
              </a:solidFill>
              <a:latin typeface="黑体" panose="02010609060101010101" pitchFamily="2" charset="-122"/>
              <a:ea typeface="黑体" panose="02010609060101010101" pitchFamily="2" charset="-122"/>
            </a:endParaRPr>
          </a:p>
          <a:p>
            <a:pPr algn="l"/>
            <a:r>
              <a:rPr lang="zh-CN" altLang="en-US" b="1" dirty="0">
                <a:solidFill>
                  <a:schemeClr val="folHlink"/>
                </a:solidFill>
                <a:latin typeface="黑体" panose="02010609060101010101" pitchFamily="2" charset="-122"/>
                <a:ea typeface="黑体" panose="02010609060101010101" pitchFamily="2" charset="-122"/>
              </a:rPr>
              <a:t> </a:t>
            </a:r>
            <a:r>
              <a:rPr lang="zh-CN" altLang="en-US" dirty="0">
                <a:solidFill>
                  <a:schemeClr val="folHlink"/>
                </a:solidFill>
                <a:latin typeface="黑体" panose="02010609060101010101" pitchFamily="2" charset="-122"/>
                <a:ea typeface="黑体" panose="02010609060101010101" pitchFamily="2" charset="-122"/>
              </a:rPr>
              <a:t> </a:t>
            </a:r>
            <a:endParaRPr lang="zh-CN" altLang="en-US" b="1" dirty="0">
              <a:solidFill>
                <a:schemeClr val="folHlink"/>
              </a:solidFill>
              <a:latin typeface="黑体" panose="02010609060101010101" pitchFamily="2" charset="-122"/>
              <a:ea typeface="黑体" panose="02010609060101010101" pitchFamily="2" charset="-122"/>
            </a:endParaRPr>
          </a:p>
          <a:p>
            <a:pPr algn="l"/>
            <a:r>
              <a:rPr lang="zh-CN" altLang="en-US" b="1" dirty="0">
                <a:latin typeface="宋体" panose="02010600030101010101" pitchFamily="2" charset="-122"/>
                <a:ea typeface="宋体" panose="02010600030101010101" pitchFamily="2" charset="-122"/>
              </a:rPr>
              <a:t>  </a:t>
            </a:r>
            <a:r>
              <a:rPr lang="zh-CN" altLang="en-US" b="1" dirty="0">
                <a:solidFill>
                  <a:srgbClr val="3333CC"/>
                </a:solidFill>
                <a:latin typeface="宋体" panose="02010600030101010101" pitchFamily="2" charset="-122"/>
                <a:ea typeface="宋体" panose="02010600030101010101" pitchFamily="2" charset="-122"/>
              </a:rPr>
              <a:t> </a:t>
            </a:r>
          </a:p>
        </p:txBody>
      </p:sp>
      <p:grpSp>
        <p:nvGrpSpPr>
          <p:cNvPr id="752646" name="组合 752645"/>
          <p:cNvGrpSpPr/>
          <p:nvPr/>
        </p:nvGrpSpPr>
        <p:grpSpPr>
          <a:xfrm>
            <a:off x="7391400" y="5867400"/>
            <a:ext cx="1066800" cy="990600"/>
            <a:chOff x="1488" y="2208"/>
            <a:chExt cx="576" cy="576"/>
          </a:xfrm>
        </p:grpSpPr>
        <p:pic>
          <p:nvPicPr>
            <p:cNvPr id="752647" name="图片 752646" descr="C:\Program Files\Common Files\Microsoft Shared\Clipart\cagcat50\SY01265_.wmf"/>
            <p:cNvPicPr>
              <a:picLocks noChangeAspect="1"/>
            </p:cNvPicPr>
            <p:nvPr/>
          </p:nvPicPr>
          <p:blipFill>
            <a:blip r:embed="rId2"/>
            <a:stretch>
              <a:fillRect/>
            </a:stretch>
          </p:blipFill>
          <p:spPr>
            <a:xfrm>
              <a:off x="1488" y="2208"/>
              <a:ext cx="480" cy="576"/>
            </a:xfrm>
            <a:prstGeom prst="rect">
              <a:avLst/>
            </a:prstGeom>
            <a:noFill/>
            <a:ln w="9525">
              <a:noFill/>
            </a:ln>
          </p:spPr>
        </p:pic>
        <p:sp>
          <p:nvSpPr>
            <p:cNvPr id="752648" name="动作按钮: 自定义 752647">
              <a:hlinkClick r:id="rId3" action="ppaction://hlinksldjump"/>
            </p:cNvPr>
            <p:cNvSpPr/>
            <p:nvPr/>
          </p:nvSpPr>
          <p:spPr>
            <a:xfrm>
              <a:off x="1632" y="2304"/>
              <a:ext cx="432" cy="192"/>
            </a:xfrm>
            <a:prstGeom prst="actionButtonBlank">
              <a:avLst/>
            </a:prstGeom>
            <a:solidFill>
              <a:srgbClr val="33CCCC"/>
            </a:solidFill>
            <a:ln w="12700" cap="sq" cmpd="sng">
              <a:solidFill>
                <a:srgbClr val="FF0000"/>
              </a:solidFill>
              <a:prstDash val="solid"/>
              <a:miter/>
              <a:headEnd type="none" w="sm" len="sm"/>
              <a:tailEnd type="none" w="sm" len="sm"/>
            </a:ln>
          </p:spPr>
          <p:txBody>
            <a:bodyPr wrap="none" anchor="ctr"/>
            <a:lstStyle/>
            <a:p>
              <a:r>
                <a:rPr lang="zh-CN" altLang="en-US" b="1" dirty="0">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hlinkClick r:id="rId4" action="ppaction://hlinksldjump"/>
                </a:rPr>
                <a:t>返回</a:t>
              </a:r>
              <a:endParaRPr lang="zh-CN" altLang="en-US" b="1">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endParaRPr>
            </a:p>
          </p:txBody>
        </p:sp>
      </p:grpSp>
    </p:spTree>
  </p:cSld>
  <p:clrMapOvr>
    <a:masterClrMapping/>
  </p:clrMapOvr>
  <p:transition spd="med">
    <p:zo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标题 754689"/>
          <p:cNvSpPr>
            <a:spLocks noGrp="1"/>
          </p:cNvSpPr>
          <p:nvPr>
            <p:ph type="title"/>
          </p:nvPr>
        </p:nvSpPr>
        <p:spPr>
          <a:xfrm>
            <a:off x="1295400" y="914400"/>
            <a:ext cx="7315200" cy="838200"/>
          </a:xfrm>
          <a:ln/>
        </p:spPr>
        <p:txBody>
          <a:bodyPr lIns="92075" tIns="46038" rIns="92075" bIns="46038" anchor="ctr"/>
          <a:lstStyle/>
          <a:p>
            <a:r>
              <a:rPr lang="zh-CN" altLang="en-US" sz="3600" b="1" dirty="0">
                <a:latin typeface="黑体" panose="02010609060101010101" pitchFamily="2" charset="-122"/>
                <a:ea typeface="黑体" panose="02010609060101010101" pitchFamily="2" charset="-122"/>
              </a:rPr>
              <a:t>1.5  计算机的基本结构和工作原理</a:t>
            </a:r>
            <a:endParaRPr lang="en-US" altLang="zh-CN" sz="3600">
              <a:latin typeface="黑体" panose="02010609060101010101" pitchFamily="2" charset="-122"/>
              <a:ea typeface="黑体" panose="02010609060101010101" pitchFamily="2" charset="-122"/>
            </a:endParaRPr>
          </a:p>
        </p:txBody>
      </p:sp>
      <p:sp>
        <p:nvSpPr>
          <p:cNvPr id="754691" name="文本占位符 754690"/>
          <p:cNvSpPr>
            <a:spLocks noGrp="1"/>
          </p:cNvSpPr>
          <p:nvPr>
            <p:ph type="body" idx="1"/>
          </p:nvPr>
        </p:nvSpPr>
        <p:spPr>
          <a:xfrm>
            <a:off x="1676400" y="2362200"/>
            <a:ext cx="7696200" cy="3765550"/>
          </a:xfrm>
          <a:ln/>
        </p:spPr>
        <p:txBody>
          <a:bodyPr/>
          <a:lstStyle/>
          <a:p>
            <a:r>
              <a:rPr lang="zh-CN" altLang="en-US" b="1" dirty="0">
                <a:latin typeface="黑体" panose="02010609060101010101" pitchFamily="2" charset="-122"/>
                <a:ea typeface="黑体" panose="02010609060101010101" pitchFamily="2" charset="-122"/>
                <a:hlinkClick r:id="rId2" action="ppaction://hlinksldjump"/>
              </a:rPr>
              <a:t>1.5.1</a:t>
            </a:r>
            <a:r>
              <a:rPr lang="zh-CN" altLang="en-US" b="1" dirty="0">
                <a:hlinkClick r:id="rId2" action="ppaction://hlinksldjump"/>
              </a:rPr>
              <a:t>    </a:t>
            </a:r>
            <a:r>
              <a:rPr lang="zh-CN" altLang="en-US" b="1" dirty="0">
                <a:ea typeface="黑体" panose="02010609060101010101" pitchFamily="2" charset="-122"/>
                <a:hlinkClick r:id="rId2" action="ppaction://hlinksldjump"/>
              </a:rPr>
              <a:t>计算机硬件的基本结构</a:t>
            </a:r>
            <a:endParaRPr lang="zh-CN" altLang="en-US" b="1">
              <a:ea typeface="黑体" panose="02010609060101010101" pitchFamily="2" charset="-122"/>
            </a:endParaRPr>
          </a:p>
          <a:p>
            <a:r>
              <a:rPr lang="zh-CN" altLang="en-US" b="1" dirty="0">
                <a:latin typeface="黑体" panose="02010609060101010101" pitchFamily="2" charset="-122"/>
                <a:ea typeface="黑体" panose="02010609060101010101" pitchFamily="2" charset="-122"/>
                <a:hlinkClick r:id="rId3" action="ppaction://hlinksldjump"/>
              </a:rPr>
              <a:t>1.5.2  计算机的工作原理</a:t>
            </a:r>
            <a:endParaRPr lang="zh-CN" altLang="en-US" b="1" dirty="0">
              <a:latin typeface="黑体" panose="02010609060101010101" pitchFamily="2" charset="-122"/>
              <a:ea typeface="黑体" panose="02010609060101010101" pitchFamily="2" charset="-122"/>
            </a:endParaRPr>
          </a:p>
          <a:p>
            <a:pPr>
              <a:buNone/>
            </a:pPr>
            <a:r>
              <a:rPr lang="zh-CN" altLang="en-US" b="1" dirty="0">
                <a:latin typeface="黑体" panose="02010609060101010101" pitchFamily="2" charset="-122"/>
                <a:ea typeface="黑体" panose="02010609060101010101" pitchFamily="2" charset="-122"/>
              </a:rPr>
              <a:t>　</a:t>
            </a:r>
          </a:p>
          <a:p>
            <a:pPr>
              <a:buNone/>
            </a:pPr>
            <a:endParaRPr lang="zh-CN" altLang="en-US" dirty="0">
              <a:latin typeface="黑体" panose="02010609060101010101" pitchFamily="2" charset="-122"/>
              <a:ea typeface="黑体" panose="02010609060101010101" pitchFamily="2" charset="-122"/>
            </a:endParaRPr>
          </a:p>
          <a:p>
            <a:pPr>
              <a:buNone/>
            </a:pPr>
            <a:endParaRPr lang="zh-CN" altLang="en-US" dirty="0">
              <a:latin typeface="黑体" panose="02010609060101010101" pitchFamily="2" charset="-122"/>
              <a:ea typeface="黑体" panose="02010609060101010101" pitchFamily="2" charset="-122"/>
            </a:endParaRPr>
          </a:p>
          <a:p>
            <a:endParaRPr lang="en-US" altLang="zh-CN" dirty="0">
              <a:ea typeface="黑体" panose="02010609060101010101" pitchFamily="2" charset="-122"/>
            </a:endParaRPr>
          </a:p>
          <a:p>
            <a:endParaRPr lang="en-US" altLang="zh-CN" dirty="0">
              <a:ea typeface="黑体" panose="02010609060101010101" pitchFamily="2" charset="-122"/>
            </a:endParaRPr>
          </a:p>
          <a:p>
            <a:pPr>
              <a:buNone/>
            </a:pPr>
            <a:endParaRPr lang="zh-CN" altLang="en-US" sz="3600">
              <a:latin typeface="黑体" panose="02010609060101010101" pitchFamily="2" charset="-122"/>
              <a:ea typeface="黑体" panose="02010609060101010101" pitchFamily="2" charset="-122"/>
            </a:endParaRPr>
          </a:p>
        </p:txBody>
      </p:sp>
      <p:grpSp>
        <p:nvGrpSpPr>
          <p:cNvPr id="754692" name="组合 754691"/>
          <p:cNvGrpSpPr/>
          <p:nvPr/>
        </p:nvGrpSpPr>
        <p:grpSpPr>
          <a:xfrm>
            <a:off x="6172200" y="4495800"/>
            <a:ext cx="1066800" cy="1143000"/>
            <a:chOff x="1488" y="2208"/>
            <a:chExt cx="576" cy="576"/>
          </a:xfrm>
        </p:grpSpPr>
        <p:pic>
          <p:nvPicPr>
            <p:cNvPr id="754693" name="图片 754692" descr="C:\Program Files\Common Files\Microsoft Shared\Clipart\cagcat50\SY01265_.wmf"/>
            <p:cNvPicPr>
              <a:picLocks noChangeAspect="1"/>
            </p:cNvPicPr>
            <p:nvPr/>
          </p:nvPicPr>
          <p:blipFill>
            <a:blip r:embed="rId4"/>
            <a:stretch>
              <a:fillRect/>
            </a:stretch>
          </p:blipFill>
          <p:spPr>
            <a:xfrm>
              <a:off x="1488" y="2208"/>
              <a:ext cx="480" cy="576"/>
            </a:xfrm>
            <a:prstGeom prst="rect">
              <a:avLst/>
            </a:prstGeom>
            <a:noFill/>
            <a:ln w="9525">
              <a:noFill/>
            </a:ln>
          </p:spPr>
        </p:pic>
        <p:sp>
          <p:nvSpPr>
            <p:cNvPr id="754694" name="动作按钮: 自定义 754693">
              <a:hlinkClick r:id="rId5" action="ppaction://hlinksldjump"/>
            </p:cNvPr>
            <p:cNvSpPr/>
            <p:nvPr/>
          </p:nvSpPr>
          <p:spPr>
            <a:xfrm>
              <a:off x="1632" y="2304"/>
              <a:ext cx="432" cy="192"/>
            </a:xfrm>
            <a:prstGeom prst="actionButtonBlank">
              <a:avLst/>
            </a:prstGeom>
            <a:solidFill>
              <a:srgbClr val="33CCCC"/>
            </a:solidFill>
            <a:ln w="12700" cap="sq" cmpd="sng">
              <a:solidFill>
                <a:srgbClr val="FF0000"/>
              </a:solidFill>
              <a:prstDash val="solid"/>
              <a:miter/>
              <a:headEnd type="none" w="sm" len="sm"/>
              <a:tailEnd type="none" w="sm" len="sm"/>
            </a:ln>
          </p:spPr>
          <p:txBody>
            <a:bodyPr wrap="none" anchor="ctr"/>
            <a:lstStyle/>
            <a:p>
              <a:r>
                <a:rPr lang="zh-CN" altLang="en-US" b="1" dirty="0">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hlinkClick r:id="rId5" action="ppaction://hlinksldjump"/>
                </a:rPr>
                <a:t>返回</a:t>
              </a:r>
              <a:endParaRPr lang="zh-CN" altLang="en-US" b="1">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endParaRPr>
            </a:p>
          </p:txBody>
        </p:sp>
      </p:grpSp>
    </p:spTree>
  </p:cSld>
  <p:clrMapOvr>
    <a:masterClrMapping/>
  </p:clrMapOvr>
  <p:transition spd="med">
    <p:zo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文本框 755713"/>
          <p:cNvSpPr txBox="1"/>
          <p:nvPr/>
        </p:nvSpPr>
        <p:spPr>
          <a:xfrm>
            <a:off x="1219200" y="560388"/>
            <a:ext cx="7543800" cy="5764212"/>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sz="3200" b="1" dirty="0">
                <a:solidFill>
                  <a:schemeClr val="tx2"/>
                </a:solidFill>
                <a:latin typeface="黑体" panose="02010609060101010101" pitchFamily="2" charset="-122"/>
                <a:ea typeface="黑体" panose="02010609060101010101" pitchFamily="2" charset="-122"/>
              </a:rPr>
              <a:t> 1.5.1  计算机硬件的基本结构</a:t>
            </a:r>
          </a:p>
          <a:p>
            <a:pPr algn="l">
              <a:spcBef>
                <a:spcPct val="20000"/>
              </a:spcBef>
              <a:buClr>
                <a:srgbClr val="A50021"/>
              </a:buClr>
              <a:buSzPct val="75000"/>
              <a:buFont typeface="Wingdings" panose="05000000000000000000" pitchFamily="2" charset="2"/>
            </a:pPr>
            <a:endParaRPr lang="zh-CN" altLang="en-US" sz="1200" dirty="0">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r>
              <a:rPr lang="zh-CN" altLang="en-US" dirty="0">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计算机是一种按着程序自动、高速地进行信息处理的系统，它由硬件和软件两大部分组成。计算机硬件的基本功能是接受计算机程序的控制来实现数据输入、运算、数据输出等一系列基本操作。</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计算机硬件是计算机系统的重要组成部分，它是由电子的、磁性的、机械的器件按一定结构组成的设备，是计算机的物质基础。各种类型的计算机硬件虽然有不同的实现形式，但都有其相同的基本结构和特点。 </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自从1946年世界上第一台计算机诞生，计算机的体系结构不断地改进完善，其性能成倍地提高。虽然现在的计算机系统从性能指标、运算速度、工作方式、应用领域和价格等方面都有了长足的发展，但基本结构仍一直沿袭冯.诺依曼传统的框架。 </a:t>
            </a:r>
          </a:p>
        </p:txBody>
      </p:sp>
    </p:spTree>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矩形 578561"/>
          <p:cNvSpPr/>
          <p:nvPr/>
        </p:nvSpPr>
        <p:spPr>
          <a:xfrm>
            <a:off x="1143000" y="447675"/>
            <a:ext cx="7620000" cy="6257925"/>
          </a:xfrm>
          <a:prstGeom prst="rect">
            <a:avLst/>
          </a:prstGeom>
          <a:noFill/>
          <a:ln w="9525">
            <a:noFill/>
          </a:ln>
        </p:spPr>
        <p:txBody>
          <a:bodyPr tIns="25392" bIns="25392">
            <a:spAutoFit/>
          </a:bodyPr>
          <a:lstStyle/>
          <a:p>
            <a:pPr algn="just"/>
            <a:r>
              <a:rPr lang="zh-CN" altLang="en-US" b="1" dirty="0">
                <a:solidFill>
                  <a:srgbClr val="3333CC"/>
                </a:solidFill>
                <a:latin typeface="黑体" panose="02010609060101010101" pitchFamily="2" charset="-122"/>
                <a:ea typeface="黑体" panose="02010609060101010101" pitchFamily="2" charset="-122"/>
              </a:rPr>
              <a:t>1．第一代计算机</a:t>
            </a:r>
            <a:r>
              <a:rPr lang="zh-CN" altLang="en-US" b="1" dirty="0">
                <a:solidFill>
                  <a:srgbClr val="3333CC"/>
                </a:solidFill>
                <a:latin typeface="Times New Roman" panose="02020603050405020304" charset="0"/>
                <a:ea typeface="黑体" panose="02010609060101010101" pitchFamily="2" charset="-122"/>
              </a:rPr>
              <a:t>—</a:t>
            </a:r>
            <a:r>
              <a:rPr lang="zh-CN" altLang="en-US" b="1" dirty="0">
                <a:solidFill>
                  <a:srgbClr val="3333CC"/>
                </a:solidFill>
                <a:latin typeface="黑体" panose="02010609060101010101" pitchFamily="2" charset="-122"/>
                <a:ea typeface="黑体" panose="02010609060101010101" pitchFamily="2" charset="-122"/>
              </a:rPr>
              <a:t>电子管计算机（1946～1957年）</a:t>
            </a:r>
          </a:p>
          <a:p>
            <a:pPr algn="l" eaLnBrk="0" hangingPunct="0"/>
            <a:r>
              <a:rPr lang="zh-CN" altLang="en-US" b="1" dirty="0">
                <a:latin typeface="黑体" panose="02010609060101010101" pitchFamily="2" charset="-122"/>
                <a:ea typeface="黑体" panose="02010609060101010101" pitchFamily="2" charset="-122"/>
              </a:rPr>
              <a:t>    其主要特征是采用电子管作为主要元器件。</a:t>
            </a:r>
            <a:r>
              <a:rPr lang="en-US" altLang="zh-CN" b="1">
                <a:latin typeface="黑体" panose="02010609060101010101" pitchFamily="2" charset="-122"/>
                <a:ea typeface="黑体" panose="02010609060101010101" pitchFamily="2" charset="-122"/>
              </a:rPr>
              <a:t>ENIA。</a:t>
            </a:r>
          </a:p>
          <a:p>
            <a:pPr algn="l" eaLnBrk="0" hangingPunct="0"/>
            <a:r>
              <a:rPr lang="zh-CN" altLang="en-US" b="1" dirty="0">
                <a:solidFill>
                  <a:srgbClr val="CC00CC"/>
                </a:solidFill>
                <a:latin typeface="黑体" panose="02010609060101010101" pitchFamily="2" charset="-122"/>
                <a:ea typeface="黑体" panose="02010609060101010101" pitchFamily="2" charset="-122"/>
              </a:rPr>
              <a:t>2．第二代计算机</a:t>
            </a:r>
            <a:r>
              <a:rPr lang="zh-CN" altLang="en-US" b="1" dirty="0">
                <a:solidFill>
                  <a:srgbClr val="CC00CC"/>
                </a:solidFill>
                <a:latin typeface="Times New Roman" panose="02020603050405020304" charset="0"/>
                <a:ea typeface="黑体" panose="02010609060101010101" pitchFamily="2" charset="-122"/>
              </a:rPr>
              <a:t>—</a:t>
            </a:r>
            <a:r>
              <a:rPr lang="zh-CN" altLang="en-US" b="1" dirty="0">
                <a:solidFill>
                  <a:srgbClr val="CC00CC"/>
                </a:solidFill>
                <a:latin typeface="黑体" panose="02010609060101010101" pitchFamily="2" charset="-122"/>
                <a:ea typeface="黑体" panose="02010609060101010101" pitchFamily="2" charset="-122"/>
              </a:rPr>
              <a:t>晶体管计算机（1958～1964年）</a:t>
            </a:r>
          </a:p>
          <a:p>
            <a:pPr algn="l" eaLnBrk="0" hangingPunct="0"/>
            <a:r>
              <a:rPr lang="zh-CN" altLang="en-US" b="1" dirty="0">
                <a:latin typeface="黑体" panose="02010609060101010101" pitchFamily="2" charset="-122"/>
                <a:ea typeface="黑体" panose="02010609060101010101" pitchFamily="2" charset="-122"/>
              </a:rPr>
              <a:t>    其主要特征是由电子管改为晶体管。</a:t>
            </a:r>
          </a:p>
          <a:p>
            <a:pPr algn="l" eaLnBrk="0" hangingPunct="0"/>
            <a:r>
              <a:rPr lang="zh-CN" altLang="en-US" b="1" dirty="0">
                <a:solidFill>
                  <a:schemeClr val="folHlink"/>
                </a:solidFill>
                <a:latin typeface="黑体" panose="02010609060101010101" pitchFamily="2" charset="-122"/>
                <a:ea typeface="黑体" panose="02010609060101010101" pitchFamily="2" charset="-122"/>
              </a:rPr>
              <a:t>3．第三代计算机</a:t>
            </a:r>
            <a:r>
              <a:rPr lang="zh-CN" altLang="en-US" b="1" dirty="0">
                <a:solidFill>
                  <a:schemeClr val="folHlink"/>
                </a:solidFill>
                <a:latin typeface="Times New Roman" panose="02020603050405020304" charset="0"/>
                <a:ea typeface="黑体" panose="02010609060101010101" pitchFamily="2" charset="-122"/>
              </a:rPr>
              <a:t>—</a:t>
            </a:r>
            <a:r>
              <a:rPr lang="zh-CN" altLang="en-US" b="1" dirty="0">
                <a:solidFill>
                  <a:schemeClr val="folHlink"/>
                </a:solidFill>
                <a:latin typeface="黑体" panose="02010609060101010101" pitchFamily="2" charset="-122"/>
                <a:ea typeface="黑体" panose="02010609060101010101" pitchFamily="2" charset="-122"/>
              </a:rPr>
              <a:t>集成电路计算机（1965～1971年）</a:t>
            </a:r>
          </a:p>
          <a:p>
            <a:pPr algn="l" eaLnBrk="0" hangingPunct="0"/>
            <a:r>
              <a:rPr lang="zh-CN" altLang="en-US" b="1" dirty="0">
                <a:latin typeface="黑体" panose="02010609060101010101" pitchFamily="2" charset="-122"/>
                <a:ea typeface="黑体" panose="02010609060101010101" pitchFamily="2" charset="-122"/>
              </a:rPr>
              <a:t>    其主要特征是用半导体中小规模集成电路代替分立元件的晶体管。 </a:t>
            </a:r>
          </a:p>
          <a:p>
            <a:pPr algn="just" eaLnBrk="0" hangingPunct="0"/>
            <a:r>
              <a:rPr lang="zh-CN" altLang="en-US" b="1" dirty="0">
                <a:solidFill>
                  <a:srgbClr val="3333CC"/>
                </a:solidFill>
                <a:latin typeface="黑体" panose="02010609060101010101" pitchFamily="2" charset="-122"/>
                <a:ea typeface="黑体" panose="02010609060101010101" pitchFamily="2" charset="-122"/>
              </a:rPr>
              <a:t>4．第四代计算机</a:t>
            </a:r>
            <a:r>
              <a:rPr lang="zh-CN" altLang="en-US" b="1" dirty="0">
                <a:solidFill>
                  <a:srgbClr val="3333CC"/>
                </a:solidFill>
                <a:latin typeface="Times New Roman" panose="02020603050405020304" charset="0"/>
                <a:ea typeface="黑体" panose="02010609060101010101" pitchFamily="2" charset="-122"/>
              </a:rPr>
              <a:t>—</a:t>
            </a:r>
            <a:r>
              <a:rPr lang="zh-CN" altLang="en-US" b="1" dirty="0">
                <a:solidFill>
                  <a:srgbClr val="3333CC"/>
                </a:solidFill>
                <a:latin typeface="黑体" panose="02010609060101010101" pitchFamily="2" charset="-122"/>
                <a:ea typeface="黑体" panose="02010609060101010101" pitchFamily="2" charset="-122"/>
              </a:rPr>
              <a:t>大规模与超大规模集成电路计算机　　　　　　　　　（1972年至今）</a:t>
            </a:r>
          </a:p>
          <a:p>
            <a:pPr algn="l" eaLnBrk="0" hangingPunct="0"/>
            <a:r>
              <a:rPr lang="zh-CN" altLang="en-US" b="1" dirty="0">
                <a:latin typeface="黑体" panose="02010609060101010101" pitchFamily="2" charset="-122"/>
                <a:ea typeface="黑体" panose="02010609060101010101" pitchFamily="2" charset="-122"/>
              </a:rPr>
              <a:t>    其主要特征是以大规模和超大规模集成电路为计算机的主要功能部件。 </a:t>
            </a:r>
          </a:p>
          <a:p>
            <a:pPr algn="just"/>
            <a:r>
              <a:rPr lang="zh-CN" altLang="en-US" b="1" dirty="0">
                <a:solidFill>
                  <a:srgbClr val="CC00CC"/>
                </a:solidFill>
                <a:latin typeface="黑体" panose="02010609060101010101" pitchFamily="2" charset="-122"/>
                <a:ea typeface="黑体" panose="02010609060101010101" pitchFamily="2" charset="-122"/>
              </a:rPr>
              <a:t>5．新一代计算机</a:t>
            </a:r>
            <a:r>
              <a:rPr lang="zh-CN" altLang="en-US" b="1" dirty="0">
                <a:solidFill>
                  <a:srgbClr val="CC00CC"/>
                </a:solidFill>
                <a:latin typeface="Times New Roman" panose="02020603050405020304" charset="0"/>
                <a:ea typeface="黑体" panose="02010609060101010101" pitchFamily="2" charset="-122"/>
              </a:rPr>
              <a:t>—</a:t>
            </a:r>
            <a:r>
              <a:rPr lang="zh-CN" altLang="en-US" b="1" dirty="0">
                <a:solidFill>
                  <a:srgbClr val="CC00CC"/>
                </a:solidFill>
                <a:latin typeface="黑体" panose="02010609060101010101" pitchFamily="2" charset="-122"/>
                <a:ea typeface="黑体" panose="02010609060101010101" pitchFamily="2" charset="-122"/>
              </a:rPr>
              <a:t>智能计算机</a:t>
            </a:r>
          </a:p>
          <a:p>
            <a:pPr algn="just"/>
            <a:r>
              <a:rPr lang="zh-CN" altLang="en-US" b="1" dirty="0">
                <a:latin typeface="黑体" panose="02010609060101010101" pitchFamily="2" charset="-122"/>
                <a:ea typeface="黑体" panose="02010609060101010101" pitchFamily="2" charset="-122"/>
              </a:rPr>
              <a:t>    新一代计算机正在研制之中，主要特征是人工智能，它将具有自然语言理解能力、模式识别能力和推理判断能力等，突破冯. 诺依曼体系结构的限制，提出非冯.诺依曼的体系结构，如神经网络计算机。</a:t>
            </a:r>
            <a:r>
              <a:rPr lang="zh-CN" altLang="en-US" dirty="0">
                <a:latin typeface="宋体" panose="02010600030101010101" pitchFamily="2" charset="-122"/>
                <a:ea typeface="宋体" panose="02010600030101010101" pitchFamily="2" charset="-122"/>
              </a:rPr>
              <a:t> </a:t>
            </a:r>
            <a:r>
              <a:rPr lang="zh-CN" altLang="en-US" b="1" dirty="0">
                <a:latin typeface="Times New Roman" panose="02020603050405020304" charset="0"/>
                <a:ea typeface="宋体" panose="02010600030101010101" pitchFamily="2" charset="-122"/>
              </a:rPr>
              <a:t> </a:t>
            </a:r>
            <a:endParaRPr lang="zh-CN" altLang="en-US" dirty="0">
              <a:latin typeface="Times New Roman" panose="02020603050405020304" charset="0"/>
              <a:ea typeface="宋体" panose="02010600030101010101" pitchFamily="2" charset="-122"/>
            </a:endParaRPr>
          </a:p>
          <a:p>
            <a:pPr algn="l" eaLnBrk="0" hangingPunct="0"/>
            <a:endParaRPr lang="zh-CN" altLang="en-US" dirty="0">
              <a:latin typeface="Times New Roman" panose="02020603050405020304" charset="0"/>
              <a:ea typeface="宋体" panose="02010600030101010101" pitchFamily="2" charset="-122"/>
            </a:endParaRPr>
          </a:p>
        </p:txBody>
      </p:sp>
    </p:spTree>
  </p:cSld>
  <p:clrMapOvr>
    <a:masterClrMapping/>
  </p:clrMapOvr>
  <p:transition spd="med">
    <p:zo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457200" y="98425"/>
            <a:ext cx="8229600" cy="561975"/>
          </a:xfrm>
        </p:spPr>
        <p:txBody>
          <a:bodyPr/>
          <a:lstStyle/>
          <a:p>
            <a:r>
              <a:rPr lang="zh-CN" altLang="en-US" sz="3600"/>
              <a:t>冯</a:t>
            </a:r>
            <a:r>
              <a:rPr lang="en-US" altLang="zh-CN" sz="3600">
                <a:latin typeface="黑体" panose="02010609060101010101" pitchFamily="2" charset="-122"/>
              </a:rPr>
              <a:t>·</a:t>
            </a:r>
            <a:r>
              <a:rPr lang="zh-CN" altLang="en-US" sz="3600"/>
              <a:t>诺依曼的故事</a:t>
            </a:r>
          </a:p>
        </p:txBody>
      </p:sp>
      <p:sp>
        <p:nvSpPr>
          <p:cNvPr id="542723" name="Rectangle 3"/>
          <p:cNvSpPr>
            <a:spLocks noGrp="1" noChangeArrowheads="1"/>
          </p:cNvSpPr>
          <p:nvPr>
            <p:ph type="body" idx="1"/>
          </p:nvPr>
        </p:nvSpPr>
        <p:spPr>
          <a:xfrm>
            <a:off x="161925" y="773113"/>
            <a:ext cx="5624513" cy="5761037"/>
          </a:xfrm>
        </p:spPr>
        <p:txBody>
          <a:bodyPr/>
          <a:lstStyle/>
          <a:p>
            <a:r>
              <a:rPr lang="en-US" altLang="zh-CN" sz="2200">
                <a:latin typeface="微软雅黑" panose="020B0503020204020204" charset="-122"/>
                <a:ea typeface="微软雅黑" panose="020B0503020204020204" charset="-122"/>
              </a:rPr>
              <a:t>1944</a:t>
            </a:r>
            <a:r>
              <a:rPr lang="zh-CN" altLang="en-US" sz="2200">
                <a:latin typeface="微软雅黑" panose="020B0503020204020204" charset="-122"/>
                <a:ea typeface="微软雅黑" panose="020B0503020204020204" charset="-122"/>
              </a:rPr>
              <a:t>年，冯</a:t>
            </a:r>
            <a:r>
              <a:rPr lang="en-US" altLang="zh-CN" sz="2200">
                <a:latin typeface="微软雅黑" panose="020B0503020204020204" charset="-122"/>
                <a:ea typeface="微软雅黑" panose="020B0503020204020204" charset="-122"/>
              </a:rPr>
              <a:t>·</a:t>
            </a:r>
            <a:r>
              <a:rPr lang="zh-CN" altLang="en-US" sz="2200">
                <a:latin typeface="微软雅黑" panose="020B0503020204020204" charset="-122"/>
                <a:ea typeface="微软雅黑" panose="020B0503020204020204" charset="-122"/>
              </a:rPr>
              <a:t>诺依曼参加原子弹的研制工作，涉及到极为困难的计算。</a:t>
            </a:r>
          </a:p>
          <a:p>
            <a:r>
              <a:rPr lang="en-US" altLang="zh-CN" sz="2200">
                <a:latin typeface="微软雅黑" panose="020B0503020204020204" charset="-122"/>
                <a:ea typeface="微软雅黑" panose="020B0503020204020204" charset="-122"/>
              </a:rPr>
              <a:t>1944</a:t>
            </a:r>
            <a:r>
              <a:rPr lang="zh-CN" altLang="en-US" sz="2200">
                <a:latin typeface="微软雅黑" panose="020B0503020204020204" charset="-122"/>
                <a:ea typeface="微软雅黑" panose="020B0503020204020204" charset="-122"/>
              </a:rPr>
              <a:t>年夏的一天，诺依曼巧遇美国弹道实验室的军方负责人戈尔斯坦，他正参与</a:t>
            </a:r>
            <a:r>
              <a:rPr lang="en-US" altLang="zh-CN" sz="2200">
                <a:latin typeface="微软雅黑" panose="020B0503020204020204" charset="-122"/>
                <a:ea typeface="微软雅黑" panose="020B0503020204020204" charset="-122"/>
              </a:rPr>
              <a:t>ENIAC</a:t>
            </a:r>
            <a:r>
              <a:rPr lang="zh-CN" altLang="en-US" sz="2200">
                <a:latin typeface="微软雅黑" panose="020B0503020204020204" charset="-122"/>
                <a:ea typeface="微软雅黑" panose="020B0503020204020204" charset="-122"/>
              </a:rPr>
              <a:t>的研制工作。</a:t>
            </a:r>
          </a:p>
          <a:p>
            <a:r>
              <a:rPr lang="zh-CN" altLang="en-US" sz="2200">
                <a:latin typeface="微软雅黑" panose="020B0503020204020204" charset="-122"/>
                <a:ea typeface="微软雅黑" panose="020B0503020204020204" charset="-122"/>
              </a:rPr>
              <a:t>冯</a:t>
            </a:r>
            <a:r>
              <a:rPr lang="en-US" altLang="zh-CN" sz="2200">
                <a:latin typeface="微软雅黑" panose="020B0503020204020204" charset="-122"/>
                <a:ea typeface="微软雅黑" panose="020B0503020204020204" charset="-122"/>
              </a:rPr>
              <a:t>·</a:t>
            </a:r>
            <a:r>
              <a:rPr lang="zh-CN" altLang="en-US" sz="2200">
                <a:latin typeface="微软雅黑" panose="020B0503020204020204" charset="-122"/>
                <a:ea typeface="微软雅黑" panose="020B0503020204020204" charset="-122"/>
              </a:rPr>
              <a:t>诺依曼被戈尔斯坦介绍加入</a:t>
            </a:r>
            <a:r>
              <a:rPr lang="en-US" altLang="zh-CN" sz="2200">
                <a:latin typeface="微软雅黑" panose="020B0503020204020204" charset="-122"/>
                <a:ea typeface="微软雅黑" panose="020B0503020204020204" charset="-122"/>
              </a:rPr>
              <a:t>ENIAC</a:t>
            </a:r>
            <a:r>
              <a:rPr lang="zh-CN" altLang="en-US" sz="2200">
                <a:latin typeface="微软雅黑" panose="020B0503020204020204" charset="-122"/>
                <a:ea typeface="微软雅黑" panose="020B0503020204020204" charset="-122"/>
              </a:rPr>
              <a:t>研制组，</a:t>
            </a:r>
            <a:r>
              <a:rPr lang="en-US" altLang="zh-CN" sz="2200">
                <a:latin typeface="微软雅黑" panose="020B0503020204020204" charset="-122"/>
                <a:ea typeface="微软雅黑" panose="020B0503020204020204" charset="-122"/>
              </a:rPr>
              <a:t>1945</a:t>
            </a:r>
            <a:r>
              <a:rPr lang="zh-CN" altLang="en-US" sz="2200">
                <a:latin typeface="微软雅黑" panose="020B0503020204020204" charset="-122"/>
                <a:ea typeface="微软雅黑" panose="020B0503020204020204" charset="-122"/>
              </a:rPr>
              <a:t>年，他们在共同讨论的基础上，冯</a:t>
            </a:r>
            <a:r>
              <a:rPr lang="en-US" altLang="zh-CN" sz="2200">
                <a:latin typeface="微软雅黑" panose="020B0503020204020204" charset="-122"/>
                <a:ea typeface="微软雅黑" panose="020B0503020204020204" charset="-122"/>
              </a:rPr>
              <a:t>·</a:t>
            </a:r>
            <a:r>
              <a:rPr lang="zh-CN" altLang="en-US" sz="2200">
                <a:latin typeface="微软雅黑" panose="020B0503020204020204" charset="-122"/>
                <a:ea typeface="微软雅黑" panose="020B0503020204020204" charset="-122"/>
              </a:rPr>
              <a:t>诺依曼以“关于</a:t>
            </a:r>
            <a:r>
              <a:rPr lang="en-US" altLang="zh-CN" sz="2200">
                <a:latin typeface="微软雅黑" panose="020B0503020204020204" charset="-122"/>
                <a:ea typeface="微软雅黑" panose="020B0503020204020204" charset="-122"/>
              </a:rPr>
              <a:t>EDVAC</a:t>
            </a:r>
            <a:r>
              <a:rPr lang="zh-CN" altLang="en-US" sz="2200">
                <a:latin typeface="微软雅黑" panose="020B0503020204020204" charset="-122"/>
                <a:ea typeface="微软雅黑" panose="020B0503020204020204" charset="-122"/>
              </a:rPr>
              <a:t>的报告草案”为题，起草了长达</a:t>
            </a:r>
            <a:r>
              <a:rPr lang="en-US" altLang="zh-CN" sz="2200">
                <a:latin typeface="微软雅黑" panose="020B0503020204020204" charset="-122"/>
                <a:ea typeface="微软雅黑" panose="020B0503020204020204" charset="-122"/>
              </a:rPr>
              <a:t>101</a:t>
            </a:r>
            <a:r>
              <a:rPr lang="zh-CN" altLang="en-US" sz="2200">
                <a:latin typeface="微软雅黑" panose="020B0503020204020204" charset="-122"/>
                <a:ea typeface="微软雅黑" panose="020B0503020204020204" charset="-122"/>
              </a:rPr>
              <a:t>页的总结报告，发表了全新的“</a:t>
            </a:r>
            <a:r>
              <a:rPr lang="zh-CN" altLang="en-US" sz="2200">
                <a:solidFill>
                  <a:srgbClr val="FF0000"/>
                </a:solidFill>
                <a:latin typeface="微软雅黑" panose="020B0503020204020204" charset="-122"/>
                <a:ea typeface="微软雅黑" panose="020B0503020204020204" charset="-122"/>
              </a:rPr>
              <a:t>存储程序通用电子计算机方案</a:t>
            </a:r>
            <a:r>
              <a:rPr lang="en-US" altLang="zh-CN" sz="2200">
                <a:latin typeface="微软雅黑" panose="020B0503020204020204" charset="-122"/>
                <a:ea typeface="微软雅黑" panose="020B0503020204020204" charset="-122"/>
              </a:rPr>
              <a:t>”</a:t>
            </a:r>
            <a:r>
              <a:rPr lang="zh-CN" altLang="en-US" sz="2200">
                <a:latin typeface="微软雅黑" panose="020B0503020204020204" charset="-122"/>
                <a:ea typeface="微软雅黑" panose="020B0503020204020204" charset="-122"/>
              </a:rPr>
              <a:t>。</a:t>
            </a:r>
          </a:p>
          <a:p>
            <a:r>
              <a:rPr lang="zh-CN" altLang="en-US" sz="2200">
                <a:latin typeface="微软雅黑" panose="020B0503020204020204" charset="-122"/>
                <a:ea typeface="微软雅黑" panose="020B0503020204020204" charset="-122"/>
              </a:rPr>
              <a:t>一向专搞理论研究的</a:t>
            </a:r>
            <a:r>
              <a:rPr lang="zh-CN" altLang="en-US" sz="2200">
                <a:solidFill>
                  <a:srgbClr val="0066CC"/>
                </a:solidFill>
                <a:latin typeface="微软雅黑" panose="020B0503020204020204" charset="-122"/>
                <a:ea typeface="微软雅黑" panose="020B0503020204020204" charset="-122"/>
              </a:rPr>
              <a:t>普林斯顿高等研究院</a:t>
            </a:r>
            <a:r>
              <a:rPr lang="zh-CN" altLang="en-US" sz="2200">
                <a:latin typeface="微软雅黑" panose="020B0503020204020204" charset="-122"/>
                <a:ea typeface="微软雅黑" panose="020B0503020204020204" charset="-122"/>
              </a:rPr>
              <a:t>批准让冯</a:t>
            </a:r>
            <a:r>
              <a:rPr lang="en-US" altLang="zh-CN" sz="2200">
                <a:latin typeface="微软雅黑" panose="020B0503020204020204" charset="-122"/>
                <a:ea typeface="微软雅黑" panose="020B0503020204020204" charset="-122"/>
              </a:rPr>
              <a:t>·</a:t>
            </a:r>
            <a:r>
              <a:rPr lang="zh-CN" altLang="en-US" sz="2200">
                <a:latin typeface="微软雅黑" panose="020B0503020204020204" charset="-122"/>
                <a:ea typeface="微软雅黑" panose="020B0503020204020204" charset="-122"/>
              </a:rPr>
              <a:t>诺依曼建造计算机，其依据就是这份报告。</a:t>
            </a:r>
          </a:p>
        </p:txBody>
      </p:sp>
      <p:pic>
        <p:nvPicPr>
          <p:cNvPr id="5427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1375" y="819150"/>
            <a:ext cx="3005138" cy="3735388"/>
          </a:xfrm>
          <a:prstGeom prst="rect">
            <a:avLst/>
          </a:prstGeom>
          <a:noFill/>
          <a:extLst>
            <a:ext uri="{909E8E84-426E-40DD-AFC4-6F175D3DCCD1}">
              <a14:hiddenFill xmlns:a14="http://schemas.microsoft.com/office/drawing/2010/main">
                <a:solidFill>
                  <a:srgbClr val="FFFFFF"/>
                </a:solidFill>
              </a14:hiddenFill>
            </a:ext>
          </a:extLst>
        </p:spPr>
      </p:pic>
      <p:sp>
        <p:nvSpPr>
          <p:cNvPr id="542725" name="Rectangle 5"/>
          <p:cNvSpPr>
            <a:spLocks noChangeArrowheads="1"/>
          </p:cNvSpPr>
          <p:nvPr/>
        </p:nvSpPr>
        <p:spPr bwMode="auto">
          <a:xfrm>
            <a:off x="6372225" y="4643438"/>
            <a:ext cx="216376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0000"/>
                </a:solidFill>
                <a:latin typeface="微软雅黑" panose="020B0503020204020204" charset="-122"/>
                <a:ea typeface="微软雅黑" panose="020B0503020204020204" charset="-122"/>
              </a:rPr>
              <a:t>E</a:t>
            </a:r>
            <a:r>
              <a:rPr lang="en-US" altLang="zh-CN" sz="2400" b="1">
                <a:latin typeface="微软雅黑" panose="020B0503020204020204" charset="-122"/>
                <a:ea typeface="微软雅黑" panose="020B0503020204020204" charset="-122"/>
              </a:rPr>
              <a:t>lectronic </a:t>
            </a:r>
            <a:r>
              <a:rPr lang="en-US" altLang="zh-CN" sz="2400" b="1">
                <a:solidFill>
                  <a:srgbClr val="FF0000"/>
                </a:solidFill>
                <a:latin typeface="微软雅黑" panose="020B0503020204020204" charset="-122"/>
                <a:ea typeface="微软雅黑" panose="020B0503020204020204" charset="-122"/>
              </a:rPr>
              <a:t>D</a:t>
            </a:r>
            <a:r>
              <a:rPr lang="en-US" altLang="zh-CN" sz="2400" b="1">
                <a:latin typeface="微软雅黑" panose="020B0503020204020204" charset="-122"/>
                <a:ea typeface="微软雅黑" panose="020B0503020204020204" charset="-122"/>
              </a:rPr>
              <a:t>iscrete </a:t>
            </a:r>
            <a:r>
              <a:rPr lang="en-US" altLang="zh-CN" sz="2400" b="1">
                <a:solidFill>
                  <a:srgbClr val="FF0000"/>
                </a:solidFill>
                <a:latin typeface="微软雅黑" panose="020B0503020204020204" charset="-122"/>
                <a:ea typeface="微软雅黑" panose="020B0503020204020204" charset="-122"/>
              </a:rPr>
              <a:t>V</a:t>
            </a:r>
            <a:r>
              <a:rPr lang="en-US" altLang="zh-CN" sz="2400" b="1">
                <a:latin typeface="微软雅黑" panose="020B0503020204020204" charset="-122"/>
                <a:ea typeface="微软雅黑" panose="020B0503020204020204" charset="-122"/>
              </a:rPr>
              <a:t>ariable </a:t>
            </a:r>
            <a:r>
              <a:rPr lang="en-US" altLang="zh-CN" sz="2400" b="1">
                <a:solidFill>
                  <a:srgbClr val="FF0000"/>
                </a:solidFill>
                <a:latin typeface="微软雅黑" panose="020B0503020204020204" charset="-122"/>
                <a:ea typeface="微软雅黑" panose="020B0503020204020204" charset="-122"/>
              </a:rPr>
              <a:t>A</a:t>
            </a:r>
            <a:r>
              <a:rPr lang="en-US" altLang="zh-CN" sz="2400" b="1">
                <a:latin typeface="微软雅黑" panose="020B0503020204020204" charset="-122"/>
                <a:ea typeface="微软雅黑" panose="020B0503020204020204" charset="-122"/>
              </a:rPr>
              <a:t>utomatic </a:t>
            </a:r>
            <a:r>
              <a:rPr lang="en-US" altLang="zh-CN" sz="2400" b="1">
                <a:solidFill>
                  <a:srgbClr val="FF0000"/>
                </a:solidFill>
                <a:latin typeface="微软雅黑" panose="020B0503020204020204" charset="-122"/>
                <a:ea typeface="微软雅黑" panose="020B0503020204020204" charset="-122"/>
              </a:rPr>
              <a:t>C</a:t>
            </a:r>
            <a:r>
              <a:rPr lang="en-US" altLang="zh-CN" sz="2400" b="1">
                <a:latin typeface="微软雅黑" panose="020B0503020204020204" charset="-122"/>
                <a:ea typeface="微软雅黑" panose="020B0503020204020204" charset="-122"/>
              </a:rPr>
              <a:t>omputer</a:t>
            </a:r>
            <a:endParaRPr lang="zh-CN" altLang="en-US" sz="2400" b="1">
              <a:latin typeface="微软雅黑" panose="020B0503020204020204" charset="-122"/>
              <a:ea typeface="微软雅黑" panose="020B0503020204020204"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2723">
                                            <p:txEl>
                                              <p:pRg st="0" end="0"/>
                                            </p:txEl>
                                          </p:spTgt>
                                        </p:tgtEl>
                                        <p:attrNameLst>
                                          <p:attrName>style.visibility</p:attrName>
                                        </p:attrNameLst>
                                      </p:cBhvr>
                                      <p:to>
                                        <p:strVal val="visible"/>
                                      </p:to>
                                    </p:set>
                                    <p:animEffect transition="in" filter="blinds(horizontal)">
                                      <p:cBhvr>
                                        <p:cTn id="7" dur="500"/>
                                        <p:tgtEl>
                                          <p:spTgt spid="542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2723">
                                            <p:txEl>
                                              <p:pRg st="1" end="1"/>
                                            </p:txEl>
                                          </p:spTgt>
                                        </p:tgtEl>
                                        <p:attrNameLst>
                                          <p:attrName>style.visibility</p:attrName>
                                        </p:attrNameLst>
                                      </p:cBhvr>
                                      <p:to>
                                        <p:strVal val="visible"/>
                                      </p:to>
                                    </p:set>
                                    <p:animEffect transition="in" filter="blinds(horizontal)">
                                      <p:cBhvr>
                                        <p:cTn id="12" dur="500"/>
                                        <p:tgtEl>
                                          <p:spTgt spid="542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42723">
                                            <p:txEl>
                                              <p:pRg st="2" end="2"/>
                                            </p:txEl>
                                          </p:spTgt>
                                        </p:tgtEl>
                                        <p:attrNameLst>
                                          <p:attrName>style.visibility</p:attrName>
                                        </p:attrNameLst>
                                      </p:cBhvr>
                                      <p:to>
                                        <p:strVal val="visible"/>
                                      </p:to>
                                    </p:set>
                                    <p:animEffect transition="in" filter="blinds(horizontal)">
                                      <p:cBhvr>
                                        <p:cTn id="17" dur="500"/>
                                        <p:tgtEl>
                                          <p:spTgt spid="5427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2725"/>
                                        </p:tgtEl>
                                        <p:attrNameLst>
                                          <p:attrName>style.visibility</p:attrName>
                                        </p:attrNameLst>
                                      </p:cBhvr>
                                      <p:to>
                                        <p:strVal val="visible"/>
                                      </p:to>
                                    </p:set>
                                    <p:animEffect transition="in" filter="blinds(horizontal)">
                                      <p:cBhvr>
                                        <p:cTn id="22" dur="500"/>
                                        <p:tgtEl>
                                          <p:spTgt spid="54272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42723">
                                            <p:txEl>
                                              <p:pRg st="3" end="3"/>
                                            </p:txEl>
                                          </p:spTgt>
                                        </p:tgtEl>
                                        <p:attrNameLst>
                                          <p:attrName>style.visibility</p:attrName>
                                        </p:attrNameLst>
                                      </p:cBhvr>
                                      <p:to>
                                        <p:strVal val="visible"/>
                                      </p:to>
                                    </p:set>
                                    <p:animEffect transition="in" filter="blinds(horizontal)">
                                      <p:cBhvr>
                                        <p:cTn id="27" dur="500"/>
                                        <p:tgtEl>
                                          <p:spTgt spid="542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5"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1026"/>
          <p:cNvSpPr>
            <a:spLocks noGrp="1" noChangeArrowheads="1"/>
          </p:cNvSpPr>
          <p:nvPr>
            <p:ph type="title" idx="4294967295"/>
          </p:nvPr>
        </p:nvSpPr>
        <p:spPr>
          <a:xfrm>
            <a:off x="2006600" y="98425"/>
            <a:ext cx="5715000" cy="600075"/>
          </a:xfrm>
        </p:spPr>
        <p:txBody>
          <a:bodyPr lIns="63500" tIns="25400" rIns="63500" bIns="25400" anchor="t">
            <a:spAutoFit/>
          </a:bodyPr>
          <a:lstStyle/>
          <a:p>
            <a:r>
              <a:rPr lang="zh-CN" altLang="en-US" sz="3600"/>
              <a:t>现代计算机的原型</a:t>
            </a:r>
          </a:p>
        </p:txBody>
      </p:sp>
      <p:sp>
        <p:nvSpPr>
          <p:cNvPr id="305155" name="Rectangle 1027"/>
          <p:cNvSpPr>
            <a:spLocks noGrp="1" noChangeArrowheads="1"/>
          </p:cNvSpPr>
          <p:nvPr>
            <p:ph type="body" idx="4294967295"/>
          </p:nvPr>
        </p:nvSpPr>
        <p:spPr>
          <a:xfrm>
            <a:off x="206375" y="684213"/>
            <a:ext cx="8640763" cy="5710237"/>
          </a:xfrm>
        </p:spPr>
        <p:txBody>
          <a:bodyPr lIns="63500" tIns="25400" rIns="63500" bIns="25400">
            <a:spAutoFit/>
          </a:bodyPr>
          <a:lstStyle/>
          <a:p>
            <a:pPr marL="203200" indent="-203200">
              <a:buFontTx/>
              <a:buNone/>
            </a:pPr>
            <a:r>
              <a:rPr lang="zh-CN" altLang="en-US" sz="2800">
                <a:latin typeface="微软雅黑" panose="020B0503020204020204" charset="-122"/>
                <a:ea typeface="微软雅黑" panose="020B0503020204020204" charset="-122"/>
              </a:rPr>
              <a:t> </a:t>
            </a:r>
            <a:r>
              <a:rPr lang="en-US" altLang="zh-CN" sz="2100">
                <a:solidFill>
                  <a:srgbClr val="0000CC"/>
                </a:solidFill>
                <a:latin typeface="微软雅黑" panose="020B0503020204020204" charset="-122"/>
                <a:ea typeface="微软雅黑" panose="020B0503020204020204" charset="-122"/>
              </a:rPr>
              <a:t>1946</a:t>
            </a:r>
            <a:r>
              <a:rPr lang="zh-CN" altLang="en-US" sz="2100">
                <a:solidFill>
                  <a:srgbClr val="0000CC"/>
                </a:solidFill>
                <a:latin typeface="微软雅黑" panose="020B0503020204020204" charset="-122"/>
                <a:ea typeface="微软雅黑" panose="020B0503020204020204" charset="-122"/>
              </a:rPr>
              <a:t>年，普林斯顿高等研究院（</a:t>
            </a:r>
            <a:r>
              <a:rPr lang="en-US" altLang="zh-CN" sz="2100">
                <a:solidFill>
                  <a:srgbClr val="0000CC"/>
                </a:solidFill>
                <a:latin typeface="微软雅黑" panose="020B0503020204020204" charset="-122"/>
                <a:ea typeface="微软雅黑" panose="020B0503020204020204" charset="-122"/>
              </a:rPr>
              <a:t>the Institute for Advance Study at Princeton</a:t>
            </a:r>
            <a:r>
              <a:rPr lang="zh-CN" altLang="en-US" sz="2100">
                <a:solidFill>
                  <a:srgbClr val="0000CC"/>
                </a:solidFill>
                <a:latin typeface="微软雅黑" panose="020B0503020204020204" charset="-122"/>
                <a:ea typeface="微软雅黑" panose="020B0503020204020204" charset="-122"/>
              </a:rPr>
              <a:t>，</a:t>
            </a:r>
            <a:r>
              <a:rPr lang="en-US" altLang="zh-CN" sz="2100">
                <a:solidFill>
                  <a:srgbClr val="0000CC"/>
                </a:solidFill>
                <a:latin typeface="微软雅黑" panose="020B0503020204020204" charset="-122"/>
                <a:ea typeface="微软雅黑" panose="020B0503020204020204" charset="-122"/>
              </a:rPr>
              <a:t>IAS </a:t>
            </a:r>
            <a:r>
              <a:rPr lang="zh-CN" altLang="en-US" sz="2100">
                <a:solidFill>
                  <a:srgbClr val="0000CC"/>
                </a:solidFill>
                <a:latin typeface="微软雅黑" panose="020B0503020204020204" charset="-122"/>
                <a:ea typeface="微软雅黑" panose="020B0503020204020204" charset="-122"/>
              </a:rPr>
              <a:t>）开始设计</a:t>
            </a:r>
            <a:r>
              <a:rPr lang="zh-CN" altLang="en-US" sz="2100">
                <a:solidFill>
                  <a:srgbClr val="FF0000"/>
                </a:solidFill>
                <a:latin typeface="微软雅黑" panose="020B0503020204020204" charset="-122"/>
                <a:ea typeface="微软雅黑" panose="020B0503020204020204" charset="-122"/>
              </a:rPr>
              <a:t>“存储程序”</a:t>
            </a:r>
            <a:r>
              <a:rPr lang="zh-CN" altLang="en-US" sz="2100">
                <a:solidFill>
                  <a:srgbClr val="0000CC"/>
                </a:solidFill>
                <a:latin typeface="微软雅黑" panose="020B0503020204020204" charset="-122"/>
                <a:ea typeface="微软雅黑" panose="020B0503020204020204" charset="-122"/>
              </a:rPr>
              <a:t>计算机，被称为</a:t>
            </a:r>
            <a:r>
              <a:rPr lang="en-US" altLang="zh-CN" sz="2100">
                <a:solidFill>
                  <a:srgbClr val="FF0000"/>
                </a:solidFill>
                <a:latin typeface="微软雅黑" panose="020B0503020204020204" charset="-122"/>
                <a:ea typeface="微软雅黑" panose="020B0503020204020204" charset="-122"/>
              </a:rPr>
              <a:t>IAS</a:t>
            </a:r>
            <a:r>
              <a:rPr lang="zh-CN" altLang="en-US" sz="2100">
                <a:solidFill>
                  <a:srgbClr val="FF0000"/>
                </a:solidFill>
                <a:latin typeface="微软雅黑" panose="020B0503020204020204" charset="-122"/>
                <a:ea typeface="微软雅黑" panose="020B0503020204020204" charset="-122"/>
              </a:rPr>
              <a:t>计算机</a:t>
            </a:r>
            <a:r>
              <a:rPr lang="zh-CN" altLang="en-US" sz="2100">
                <a:solidFill>
                  <a:srgbClr val="004821"/>
                </a:solidFill>
                <a:latin typeface="微软雅黑" panose="020B0503020204020204" charset="-122"/>
                <a:ea typeface="微软雅黑" panose="020B0503020204020204" charset="-122"/>
              </a:rPr>
              <a:t>（</a:t>
            </a:r>
            <a:r>
              <a:rPr lang="en-US" altLang="zh-CN" sz="2100">
                <a:solidFill>
                  <a:srgbClr val="004821"/>
                </a:solidFill>
                <a:latin typeface="微软雅黑" panose="020B0503020204020204" charset="-122"/>
                <a:ea typeface="微软雅黑" panose="020B0503020204020204" charset="-122"/>
              </a:rPr>
              <a:t>1951</a:t>
            </a:r>
            <a:r>
              <a:rPr lang="zh-CN" altLang="en-US" sz="2100">
                <a:solidFill>
                  <a:srgbClr val="004821"/>
                </a:solidFill>
                <a:latin typeface="微软雅黑" panose="020B0503020204020204" charset="-122"/>
                <a:ea typeface="微软雅黑" panose="020B0503020204020204" charset="-122"/>
              </a:rPr>
              <a:t>年才完成，它并不是第一台存储程序计算机，</a:t>
            </a:r>
            <a:r>
              <a:rPr lang="en-US" altLang="zh-CN" sz="2100">
                <a:solidFill>
                  <a:srgbClr val="004821"/>
                </a:solidFill>
                <a:latin typeface="微软雅黑" panose="020B0503020204020204" charset="-122"/>
                <a:ea typeface="微软雅黑" panose="020B0503020204020204" charset="-122"/>
              </a:rPr>
              <a:t>1949</a:t>
            </a:r>
            <a:r>
              <a:rPr lang="zh-CN" altLang="en-US" sz="2100">
                <a:solidFill>
                  <a:srgbClr val="004821"/>
                </a:solidFill>
                <a:latin typeface="微软雅黑" panose="020B0503020204020204" charset="-122"/>
                <a:ea typeface="微软雅黑" panose="020B0503020204020204" charset="-122"/>
              </a:rPr>
              <a:t>年由英国剑桥大学完成的</a:t>
            </a:r>
            <a:r>
              <a:rPr lang="en-US" altLang="zh-CN" sz="2100">
                <a:solidFill>
                  <a:srgbClr val="004821"/>
                </a:solidFill>
                <a:latin typeface="微软雅黑" panose="020B0503020204020204" charset="-122"/>
                <a:ea typeface="微软雅黑" panose="020B0503020204020204" charset="-122"/>
              </a:rPr>
              <a:t>EDSAC</a:t>
            </a:r>
            <a:r>
              <a:rPr lang="zh-CN" altLang="en-US" sz="2100">
                <a:solidFill>
                  <a:srgbClr val="004821"/>
                </a:solidFill>
                <a:latin typeface="微软雅黑" panose="020B0503020204020204" charset="-122"/>
                <a:ea typeface="微软雅黑" panose="020B0503020204020204" charset="-122"/>
              </a:rPr>
              <a:t>是第一台）</a:t>
            </a:r>
            <a:r>
              <a:rPr lang="zh-CN" altLang="en-US" sz="2100">
                <a:solidFill>
                  <a:srgbClr val="0000CC"/>
                </a:solidFill>
                <a:latin typeface="微软雅黑" panose="020B0503020204020204" charset="-122"/>
                <a:ea typeface="微软雅黑" panose="020B0503020204020204" charset="-122"/>
              </a:rPr>
              <a:t>。</a:t>
            </a:r>
            <a:endParaRPr lang="zh-CN" altLang="en-US" sz="2100">
              <a:solidFill>
                <a:srgbClr val="008000"/>
              </a:solidFill>
              <a:latin typeface="微软雅黑" panose="020B0503020204020204" charset="-122"/>
              <a:ea typeface="微软雅黑" panose="020B0503020204020204" charset="-122"/>
            </a:endParaRPr>
          </a:p>
          <a:p>
            <a:pPr marL="685800" lvl="1" indent="-190500"/>
            <a:r>
              <a:rPr lang="zh-CN" altLang="en-US" sz="2100">
                <a:solidFill>
                  <a:srgbClr val="008000"/>
                </a:solidFill>
                <a:latin typeface="微软雅黑" panose="020B0503020204020204" charset="-122"/>
                <a:ea typeface="微软雅黑" panose="020B0503020204020204" charset="-122"/>
              </a:rPr>
              <a:t>在那个报告中提出的计算机结构被称为</a:t>
            </a:r>
            <a:r>
              <a:rPr lang="zh-CN" altLang="en-US" sz="2100">
                <a:solidFill>
                  <a:srgbClr val="FF0000"/>
                </a:solidFill>
                <a:latin typeface="微软雅黑" panose="020B0503020204020204" charset="-122"/>
                <a:ea typeface="微软雅黑" panose="020B0503020204020204" charset="-122"/>
              </a:rPr>
              <a:t>冯·诺依曼结构。</a:t>
            </a:r>
          </a:p>
          <a:p>
            <a:pPr marL="685800" lvl="1" indent="-190500"/>
            <a:r>
              <a:rPr lang="zh-CN" altLang="en-US" sz="2100">
                <a:solidFill>
                  <a:srgbClr val="008000"/>
                </a:solidFill>
                <a:latin typeface="微软雅黑" panose="020B0503020204020204" charset="-122"/>
                <a:ea typeface="微软雅黑" panose="020B0503020204020204" charset="-122"/>
              </a:rPr>
              <a:t>冯·诺依曼结构最重要的思想是什么？</a:t>
            </a:r>
          </a:p>
          <a:p>
            <a:pPr marL="685800" lvl="1" indent="-190500">
              <a:buFontTx/>
              <a:buNone/>
            </a:pPr>
            <a:r>
              <a:rPr lang="zh-CN" altLang="en-US" sz="2100">
                <a:solidFill>
                  <a:srgbClr val="FF0000"/>
                </a:solidFill>
                <a:latin typeface="微软雅黑" panose="020B0503020204020204" charset="-122"/>
                <a:ea typeface="微软雅黑" panose="020B0503020204020204" charset="-122"/>
              </a:rPr>
              <a:t>“存储程序(</a:t>
            </a:r>
            <a:r>
              <a:rPr lang="en-US" altLang="zh-CN" sz="2100">
                <a:solidFill>
                  <a:srgbClr val="FF0000"/>
                </a:solidFill>
                <a:latin typeface="微软雅黑" panose="020B0503020204020204" charset="-122"/>
                <a:ea typeface="微软雅黑" panose="020B0503020204020204" charset="-122"/>
              </a:rPr>
              <a:t>Stored-program)</a:t>
            </a:r>
            <a:r>
              <a:rPr lang="zh-CN" altLang="en-US" sz="2100">
                <a:solidFill>
                  <a:srgbClr val="FF0000"/>
                </a:solidFill>
                <a:latin typeface="微软雅黑" panose="020B0503020204020204" charset="-122"/>
                <a:ea typeface="微软雅黑" panose="020B0503020204020204" charset="-122"/>
              </a:rPr>
              <a:t>”</a:t>
            </a:r>
            <a:r>
              <a:rPr lang="zh-CN" altLang="en-US" sz="2100">
                <a:solidFill>
                  <a:srgbClr val="008000"/>
                </a:solidFill>
                <a:latin typeface="微软雅黑" panose="020B0503020204020204" charset="-122"/>
                <a:ea typeface="微软雅黑" panose="020B0503020204020204" charset="-122"/>
              </a:rPr>
              <a:t> 工作方式：</a:t>
            </a:r>
          </a:p>
          <a:p>
            <a:pPr marL="685800" lvl="1" indent="-190500">
              <a:buFontTx/>
              <a:buNone/>
            </a:pPr>
            <a:r>
              <a:rPr lang="zh-CN" altLang="en-US" sz="2100">
                <a:solidFill>
                  <a:srgbClr val="008000"/>
                </a:solidFill>
                <a:latin typeface="微软雅黑" panose="020B0503020204020204" charset="-122"/>
                <a:ea typeface="微软雅黑" panose="020B0503020204020204" charset="-122"/>
              </a:rPr>
              <a:t>  </a:t>
            </a:r>
            <a:r>
              <a:rPr lang="zh-CN" altLang="en-US" sz="2100">
                <a:solidFill>
                  <a:schemeClr val="tx1"/>
                </a:solidFill>
                <a:latin typeface="微软雅黑" panose="020B0503020204020204" charset="-122"/>
                <a:ea typeface="微软雅黑" panose="020B0503020204020204" charset="-122"/>
              </a:rPr>
              <a:t>任何要计算机完成的工作都要先被编写成程序，然后将程序和原始数据送入主存并启动执行。一旦程序被启动，计算机应能在不需操作人员干预下，自动完成逐条取出指令和执行指令的任务。</a:t>
            </a:r>
          </a:p>
          <a:p>
            <a:pPr marL="685800" lvl="1" indent="-190500"/>
            <a:r>
              <a:rPr lang="zh-CN" altLang="en-US" sz="2100">
                <a:solidFill>
                  <a:srgbClr val="008000"/>
                </a:solidFill>
                <a:latin typeface="微软雅黑" panose="020B0503020204020204" charset="-122"/>
                <a:ea typeface="微软雅黑" panose="020B0503020204020204" charset="-122"/>
              </a:rPr>
              <a:t>冯·诺依曼结构计算机也称为冯·诺依曼机器（</a:t>
            </a:r>
            <a:r>
              <a:rPr lang="en-US" altLang="zh-CN" sz="2100">
                <a:solidFill>
                  <a:srgbClr val="008000"/>
                </a:solidFill>
                <a:latin typeface="微软雅黑" panose="020B0503020204020204" charset="-122"/>
                <a:ea typeface="微软雅黑" panose="020B0503020204020204" charset="-122"/>
              </a:rPr>
              <a:t>Von Neumann Machine）</a:t>
            </a:r>
            <a:r>
              <a:rPr lang="zh-CN" altLang="en-US" sz="2100">
                <a:solidFill>
                  <a:srgbClr val="008000"/>
                </a:solidFill>
                <a:latin typeface="微软雅黑" panose="020B0503020204020204" charset="-122"/>
                <a:ea typeface="微软雅黑" panose="020B0503020204020204" charset="-122"/>
              </a:rPr>
              <a:t>。</a:t>
            </a:r>
          </a:p>
          <a:p>
            <a:pPr marL="685800" lvl="1" indent="-190500"/>
            <a:r>
              <a:rPr lang="zh-CN" altLang="en-US" sz="2100">
                <a:solidFill>
                  <a:srgbClr val="008000"/>
                </a:solidFill>
                <a:latin typeface="微软雅黑" panose="020B0503020204020204" charset="-122"/>
                <a:ea typeface="微软雅黑" panose="020B0503020204020204" charset="-122"/>
              </a:rPr>
              <a:t>几乎现代所有的通用计算机大都采用冯·诺依曼结构，因此，</a:t>
            </a:r>
            <a:r>
              <a:rPr lang="en-US" altLang="zh-CN" sz="2100">
                <a:solidFill>
                  <a:srgbClr val="008000"/>
                </a:solidFill>
                <a:latin typeface="微软雅黑" panose="020B0503020204020204" charset="-122"/>
                <a:ea typeface="微软雅黑" panose="020B0503020204020204" charset="-122"/>
              </a:rPr>
              <a:t>IAS</a:t>
            </a:r>
            <a:r>
              <a:rPr lang="zh-CN" altLang="en-US" sz="2100">
                <a:solidFill>
                  <a:srgbClr val="008000"/>
                </a:solidFill>
                <a:latin typeface="微软雅黑" panose="020B0503020204020204" charset="-122"/>
                <a:ea typeface="微软雅黑" panose="020B0503020204020204" charset="-122"/>
              </a:rPr>
              <a:t>计算机是现代计算机的原型机。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5155">
                                            <p:txEl>
                                              <p:pRg st="1" end="1"/>
                                            </p:txEl>
                                          </p:spTgt>
                                        </p:tgtEl>
                                        <p:attrNameLst>
                                          <p:attrName>style.visibility</p:attrName>
                                        </p:attrNameLst>
                                      </p:cBhvr>
                                      <p:to>
                                        <p:strVal val="visible"/>
                                      </p:to>
                                    </p:set>
                                    <p:animEffect transition="in" filter="blinds(horizontal)">
                                      <p:cBhvr>
                                        <p:cTn id="7" dur="500"/>
                                        <p:tgtEl>
                                          <p:spTgt spid="3051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5155">
                                            <p:txEl>
                                              <p:pRg st="2" end="2"/>
                                            </p:txEl>
                                          </p:spTgt>
                                        </p:tgtEl>
                                        <p:attrNameLst>
                                          <p:attrName>style.visibility</p:attrName>
                                        </p:attrNameLst>
                                      </p:cBhvr>
                                      <p:to>
                                        <p:strVal val="visible"/>
                                      </p:to>
                                    </p:set>
                                    <p:animEffect transition="in" filter="blinds(horizontal)">
                                      <p:cBhvr>
                                        <p:cTn id="12" dur="500"/>
                                        <p:tgtEl>
                                          <p:spTgt spid="3051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5155">
                                            <p:txEl>
                                              <p:pRg st="3" end="3"/>
                                            </p:txEl>
                                          </p:spTgt>
                                        </p:tgtEl>
                                        <p:attrNameLst>
                                          <p:attrName>style.visibility</p:attrName>
                                        </p:attrNameLst>
                                      </p:cBhvr>
                                      <p:to>
                                        <p:strVal val="visible"/>
                                      </p:to>
                                    </p:set>
                                    <p:animEffect transition="in" filter="blinds(horizontal)">
                                      <p:cBhvr>
                                        <p:cTn id="17" dur="500"/>
                                        <p:tgtEl>
                                          <p:spTgt spid="30515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5155">
                                            <p:txEl>
                                              <p:pRg st="4" end="4"/>
                                            </p:txEl>
                                          </p:spTgt>
                                        </p:tgtEl>
                                        <p:attrNameLst>
                                          <p:attrName>style.visibility</p:attrName>
                                        </p:attrNameLst>
                                      </p:cBhvr>
                                      <p:to>
                                        <p:strVal val="visible"/>
                                      </p:to>
                                    </p:set>
                                    <p:animEffect transition="in" filter="blinds(horizontal)">
                                      <p:cBhvr>
                                        <p:cTn id="22" dur="500"/>
                                        <p:tgtEl>
                                          <p:spTgt spid="30515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5155">
                                            <p:txEl>
                                              <p:pRg st="5" end="5"/>
                                            </p:txEl>
                                          </p:spTgt>
                                        </p:tgtEl>
                                        <p:attrNameLst>
                                          <p:attrName>style.visibility</p:attrName>
                                        </p:attrNameLst>
                                      </p:cBhvr>
                                      <p:to>
                                        <p:strVal val="visible"/>
                                      </p:to>
                                    </p:set>
                                    <p:animEffect transition="in" filter="blinds(horizontal)">
                                      <p:cBhvr>
                                        <p:cTn id="27" dur="500"/>
                                        <p:tgtEl>
                                          <p:spTgt spid="30515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5155">
                                            <p:txEl>
                                              <p:pRg st="6" end="6"/>
                                            </p:txEl>
                                          </p:spTgt>
                                        </p:tgtEl>
                                        <p:attrNameLst>
                                          <p:attrName>style.visibility</p:attrName>
                                        </p:attrNameLst>
                                      </p:cBhvr>
                                      <p:to>
                                        <p:strVal val="visible"/>
                                      </p:to>
                                    </p:set>
                                    <p:animEffect transition="in" filter="blinds(horizontal)">
                                      <p:cBhvr>
                                        <p:cTn id="32" dur="500"/>
                                        <p:tgtEl>
                                          <p:spTgt spid="3051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ChangeArrowheads="1"/>
          </p:cNvSpPr>
          <p:nvPr/>
        </p:nvSpPr>
        <p:spPr bwMode="auto">
          <a:xfrm>
            <a:off x="3716338" y="1763713"/>
            <a:ext cx="4770437"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30000"/>
              </a:lnSpc>
            </a:pPr>
            <a:r>
              <a:rPr lang="zh-CN" altLang="en-US" sz="2200" b="1">
                <a:solidFill>
                  <a:srgbClr val="008000"/>
                </a:solidFill>
                <a:latin typeface="微软雅黑" panose="020B0503020204020204" charset="-122"/>
                <a:ea typeface="微软雅黑" panose="020B0503020204020204" charset="-122"/>
              </a:rPr>
              <a:t>冯</a:t>
            </a:r>
            <a:r>
              <a:rPr lang="en-US" altLang="zh-CN" sz="2200" b="1">
                <a:solidFill>
                  <a:srgbClr val="008000"/>
                </a:solidFill>
                <a:latin typeface="微软雅黑" panose="020B0503020204020204" charset="-122"/>
                <a:ea typeface="微软雅黑" panose="020B0503020204020204" charset="-122"/>
              </a:rPr>
              <a:t>·</a:t>
            </a:r>
            <a:r>
              <a:rPr lang="zh-CN" altLang="en-US" sz="2200" b="1">
                <a:solidFill>
                  <a:srgbClr val="008000"/>
                </a:solidFill>
                <a:latin typeface="微软雅黑" panose="020B0503020204020204" charset="-122"/>
                <a:ea typeface="微软雅黑" panose="020B0503020204020204" charset="-122"/>
              </a:rPr>
              <a:t>诺依曼结构计算机采用</a:t>
            </a:r>
            <a:r>
              <a:rPr lang="zh-CN" altLang="en-US" sz="2200" b="1">
                <a:solidFill>
                  <a:srgbClr val="FF0000"/>
                </a:solidFill>
                <a:latin typeface="微软雅黑" panose="020B0503020204020204" charset="-122"/>
                <a:ea typeface="微软雅黑" panose="020B0503020204020204" charset="-122"/>
              </a:rPr>
              <a:t>存储程序</a:t>
            </a:r>
            <a:r>
              <a:rPr lang="zh-CN" altLang="en-US" sz="2200" b="1">
                <a:solidFill>
                  <a:srgbClr val="008000"/>
                </a:solidFill>
                <a:latin typeface="微软雅黑" panose="020B0503020204020204" charset="-122"/>
                <a:ea typeface="微软雅黑" panose="020B0503020204020204" charset="-122"/>
              </a:rPr>
              <a:t> 工作方式：</a:t>
            </a:r>
          </a:p>
          <a:p>
            <a:pPr lvl="1">
              <a:lnSpc>
                <a:spcPct val="130000"/>
              </a:lnSpc>
            </a:pPr>
            <a:r>
              <a:rPr lang="zh-CN" altLang="en-US" sz="2200" b="1">
                <a:solidFill>
                  <a:srgbClr val="008000"/>
                </a:solidFill>
                <a:latin typeface="微软雅黑" panose="020B0503020204020204" charset="-122"/>
                <a:ea typeface="微软雅黑" panose="020B0503020204020204" charset="-122"/>
              </a:rPr>
              <a:t>  </a:t>
            </a:r>
            <a:r>
              <a:rPr lang="zh-CN" altLang="en-US" sz="2200" b="1">
                <a:latin typeface="微软雅黑" panose="020B0503020204020204" charset="-122"/>
                <a:ea typeface="微软雅黑" panose="020B0503020204020204" charset="-122"/>
              </a:rPr>
              <a:t>任何要计算机完成的工作都要先被编写成程序，然后将程序和原始数据送入主存并启动执行。一旦程序被启动，计算机应能在不需操作人员干预下，自动完成逐条取出指令和执行指令的任务。</a:t>
            </a:r>
          </a:p>
        </p:txBody>
      </p:sp>
      <p:sp>
        <p:nvSpPr>
          <p:cNvPr id="545795" name="Rectangle 3"/>
          <p:cNvSpPr>
            <a:spLocks noGrp="1" noChangeArrowheads="1"/>
          </p:cNvSpPr>
          <p:nvPr>
            <p:ph type="title"/>
          </p:nvPr>
        </p:nvSpPr>
        <p:spPr>
          <a:xfrm>
            <a:off x="457200" y="53975"/>
            <a:ext cx="8229600" cy="561975"/>
          </a:xfrm>
        </p:spPr>
        <p:txBody>
          <a:bodyPr/>
          <a:lstStyle/>
          <a:p>
            <a:r>
              <a:rPr lang="zh-CN" altLang="en-US" sz="3600"/>
              <a:t>你认为冯</a:t>
            </a:r>
            <a:r>
              <a:rPr lang="zh-CN" altLang="en-US" sz="3600">
                <a:latin typeface="黑体" panose="02010609060101010101" pitchFamily="2" charset="-122"/>
              </a:rPr>
              <a:t>·</a:t>
            </a:r>
            <a:r>
              <a:rPr lang="zh-CN" altLang="en-US" sz="3600"/>
              <a:t>诺依曼结构是怎样的？</a:t>
            </a:r>
          </a:p>
        </p:txBody>
      </p:sp>
      <p:sp>
        <p:nvSpPr>
          <p:cNvPr id="545796" name="Rectangle 4"/>
          <p:cNvSpPr>
            <a:spLocks noGrp="1" noChangeArrowheads="1"/>
          </p:cNvSpPr>
          <p:nvPr>
            <p:ph type="body" idx="1"/>
          </p:nvPr>
        </p:nvSpPr>
        <p:spPr>
          <a:xfrm>
            <a:off x="206375" y="638175"/>
            <a:ext cx="3151188" cy="5218113"/>
          </a:xfrm>
        </p:spPr>
        <p:txBody>
          <a:bodyPr/>
          <a:lstStyle/>
          <a:p>
            <a:pPr>
              <a:buSzPct val="80000"/>
              <a:buFont typeface="Wingdings" panose="05000000000000000000" pitchFamily="2" charset="2"/>
              <a:buChar char="l"/>
            </a:pPr>
            <a:r>
              <a:rPr lang="zh-CN" altLang="en-US" sz="2000">
                <a:ea typeface="微软雅黑" panose="020B0503020204020204" charset="-122"/>
              </a:rPr>
              <a:t>应该有个主存，用来存放程序和数据</a:t>
            </a:r>
          </a:p>
          <a:p>
            <a:pPr>
              <a:buSzPct val="80000"/>
              <a:buFont typeface="Wingdings" panose="05000000000000000000" pitchFamily="2" charset="2"/>
              <a:buChar char="l"/>
            </a:pPr>
            <a:r>
              <a:rPr lang="zh-CN" altLang="en-US" sz="2000">
                <a:ea typeface="微软雅黑" panose="020B0503020204020204" charset="-122"/>
              </a:rPr>
              <a:t>应该有一个自动逐条取出指令的部件</a:t>
            </a:r>
          </a:p>
          <a:p>
            <a:pPr>
              <a:buSzPct val="80000"/>
              <a:buFont typeface="Wingdings" panose="05000000000000000000" pitchFamily="2" charset="2"/>
              <a:buChar char="l"/>
            </a:pPr>
            <a:r>
              <a:rPr lang="zh-CN" altLang="en-US" sz="2000">
                <a:ea typeface="微软雅黑" panose="020B0503020204020204" charset="-122"/>
              </a:rPr>
              <a:t>还应该有具体执行指令（即运算）的部件</a:t>
            </a:r>
          </a:p>
          <a:p>
            <a:pPr>
              <a:buSzPct val="80000"/>
              <a:buFont typeface="Wingdings" panose="05000000000000000000" pitchFamily="2" charset="2"/>
              <a:buChar char="l"/>
            </a:pPr>
            <a:r>
              <a:rPr lang="zh-CN" altLang="en-US" sz="2000">
                <a:ea typeface="微软雅黑" panose="020B0503020204020204" charset="-122"/>
              </a:rPr>
              <a:t>程序由指令构成</a:t>
            </a:r>
          </a:p>
          <a:p>
            <a:pPr>
              <a:buSzPct val="80000"/>
              <a:buFont typeface="Wingdings" panose="05000000000000000000" pitchFamily="2" charset="2"/>
              <a:buChar char="l"/>
            </a:pPr>
            <a:r>
              <a:rPr lang="zh-CN" altLang="en-US" sz="2000">
                <a:ea typeface="微软雅黑" panose="020B0503020204020204" charset="-122"/>
              </a:rPr>
              <a:t>指令描述如何对数据进行处理</a:t>
            </a:r>
          </a:p>
          <a:p>
            <a:pPr>
              <a:buSzPct val="80000"/>
              <a:buFont typeface="Wingdings" panose="05000000000000000000" pitchFamily="2" charset="2"/>
              <a:buChar char="l"/>
            </a:pPr>
            <a:r>
              <a:rPr lang="zh-CN" altLang="en-US" sz="2000">
                <a:ea typeface="微软雅黑" panose="020B0503020204020204" charset="-122"/>
              </a:rPr>
              <a:t>应该有将程序和原始数据输入计算机的部件</a:t>
            </a:r>
          </a:p>
          <a:p>
            <a:pPr>
              <a:buSzPct val="80000"/>
              <a:buFont typeface="Wingdings" panose="05000000000000000000" pitchFamily="2" charset="2"/>
              <a:buChar char="l"/>
            </a:pPr>
            <a:r>
              <a:rPr lang="zh-CN" altLang="en-US" sz="2000">
                <a:ea typeface="微软雅黑" panose="020B0503020204020204" charset="-122"/>
              </a:rPr>
              <a:t>应该有将运算结果输出计算机的部件</a:t>
            </a:r>
          </a:p>
          <a:p>
            <a:pPr>
              <a:buSzPct val="80000"/>
              <a:buFont typeface="Wingdings" panose="05000000000000000000" pitchFamily="2" charset="2"/>
              <a:buChar char="l"/>
            </a:pPr>
            <a:endParaRPr lang="zh-CN" altLang="en-US" sz="2000">
              <a:ea typeface="微软雅黑" panose="020B0503020204020204" charset="-122"/>
            </a:endParaRPr>
          </a:p>
          <a:p>
            <a:pPr>
              <a:buSzPct val="80000"/>
              <a:buFont typeface="Wingdings" panose="05000000000000000000" pitchFamily="2" charset="2"/>
              <a:buChar char="l"/>
            </a:pPr>
            <a:endParaRPr lang="zh-CN" altLang="en-US" sz="2000">
              <a:ea typeface="微软雅黑" panose="020B0503020204020204" charset="-122"/>
            </a:endParaRPr>
          </a:p>
        </p:txBody>
      </p:sp>
      <p:sp>
        <p:nvSpPr>
          <p:cNvPr id="545797" name="Text Box 5"/>
          <p:cNvSpPr txBox="1">
            <a:spLocks noChangeArrowheads="1"/>
          </p:cNvSpPr>
          <p:nvPr/>
        </p:nvSpPr>
        <p:spPr bwMode="auto">
          <a:xfrm>
            <a:off x="385763" y="5678488"/>
            <a:ext cx="256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ea typeface="微软雅黑" panose="020B0503020204020204" charset="-122"/>
              </a:rPr>
              <a:t>你还能想出更多吗？</a:t>
            </a:r>
          </a:p>
        </p:txBody>
      </p:sp>
      <p:sp>
        <p:nvSpPr>
          <p:cNvPr id="545798" name="Text Box 6"/>
          <p:cNvSpPr txBox="1">
            <a:spLocks noChangeArrowheads="1"/>
          </p:cNvSpPr>
          <p:nvPr/>
        </p:nvSpPr>
        <p:spPr bwMode="auto">
          <a:xfrm>
            <a:off x="385763" y="6264275"/>
            <a:ext cx="2790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chemeClr val="accent2"/>
                </a:solidFill>
                <a:latin typeface="微软雅黑" panose="020B0503020204020204" charset="-122"/>
                <a:ea typeface="微软雅黑" panose="020B0503020204020204" charset="-122"/>
              </a:rPr>
              <a:t>你猜得八九不离十了</a:t>
            </a:r>
            <a:r>
              <a:rPr lang="zh-CN" altLang="en-US" sz="2000" b="1">
                <a:solidFill>
                  <a:schemeClr val="accent2"/>
                </a:solidFill>
                <a:latin typeface="微软雅黑" panose="020B0503020204020204" charset="-122"/>
                <a:ea typeface="微软雅黑" panose="020B0503020204020204" charset="-122"/>
                <a:sym typeface="Wingdings" panose="05000000000000000000" pitchFamily="2" charset="2"/>
              </a:rPr>
              <a:t></a:t>
            </a:r>
            <a:endParaRPr lang="zh-CN" altLang="en-US" sz="2000" b="1">
              <a:solidFill>
                <a:schemeClr val="accent2"/>
              </a:solidFill>
              <a:latin typeface="微软雅黑" panose="020B0503020204020204" charset="-122"/>
              <a:ea typeface="微软雅黑" panose="020B0503020204020204" charset="-122"/>
            </a:endParaRPr>
          </a:p>
        </p:txBody>
      </p:sp>
      <p:grpSp>
        <p:nvGrpSpPr>
          <p:cNvPr id="545799" name="Group 7"/>
          <p:cNvGrpSpPr/>
          <p:nvPr/>
        </p:nvGrpSpPr>
        <p:grpSpPr bwMode="auto">
          <a:xfrm>
            <a:off x="3357563" y="773113"/>
            <a:ext cx="5535612" cy="5859462"/>
            <a:chOff x="2115" y="487"/>
            <a:chExt cx="3487" cy="3691"/>
          </a:xfrm>
        </p:grpSpPr>
        <p:pic>
          <p:nvPicPr>
            <p:cNvPr id="5458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 y="487"/>
              <a:ext cx="3459" cy="3691"/>
            </a:xfrm>
            <a:prstGeom prst="rect">
              <a:avLst/>
            </a:prstGeom>
            <a:noFill/>
            <a:extLst>
              <a:ext uri="{909E8E84-426E-40DD-AFC4-6F175D3DCCD1}">
                <a14:hiddenFill xmlns:a14="http://schemas.microsoft.com/office/drawing/2010/main">
                  <a:solidFill>
                    <a:srgbClr val="FFFFFF"/>
                  </a:solidFill>
                </a14:hiddenFill>
              </a:ext>
            </a:extLst>
          </p:spPr>
        </p:pic>
        <p:sp>
          <p:nvSpPr>
            <p:cNvPr id="545801" name="Text Box 9"/>
            <p:cNvSpPr txBox="1">
              <a:spLocks noChangeArrowheads="1"/>
            </p:cNvSpPr>
            <p:nvPr/>
          </p:nvSpPr>
          <p:spPr bwMode="auto">
            <a:xfrm>
              <a:off x="4309" y="3804"/>
              <a:ext cx="12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200" b="1">
                  <a:solidFill>
                    <a:srgbClr val="FF0000"/>
                  </a:solidFill>
                  <a:latin typeface="微软雅黑" panose="020B0503020204020204" charset="-122"/>
                  <a:ea typeface="微软雅黑" panose="020B0503020204020204" charset="-122"/>
                </a:rPr>
                <a:t>IAS</a:t>
              </a:r>
              <a:r>
                <a:rPr lang="zh-CN" altLang="en-US" sz="2200" b="1">
                  <a:solidFill>
                    <a:srgbClr val="FF0000"/>
                  </a:solidFill>
                  <a:latin typeface="微软雅黑" panose="020B0503020204020204" charset="-122"/>
                  <a:ea typeface="微软雅黑" panose="020B0503020204020204" charset="-122"/>
                </a:rPr>
                <a:t>计算机结构</a:t>
              </a:r>
            </a:p>
          </p:txBody>
        </p:sp>
      </p:grpSp>
      <p:sp>
        <p:nvSpPr>
          <p:cNvPr id="545802" name="Rectangle 10"/>
          <p:cNvSpPr>
            <a:spLocks noChangeArrowheads="1"/>
          </p:cNvSpPr>
          <p:nvPr/>
        </p:nvSpPr>
        <p:spPr bwMode="auto">
          <a:xfrm>
            <a:off x="3986213" y="1133475"/>
            <a:ext cx="2565400" cy="2116138"/>
          </a:xfrm>
          <a:prstGeom prst="rect">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5803" name="Rectangle 11"/>
          <p:cNvSpPr>
            <a:spLocks noChangeArrowheads="1"/>
          </p:cNvSpPr>
          <p:nvPr/>
        </p:nvSpPr>
        <p:spPr bwMode="auto">
          <a:xfrm>
            <a:off x="3716338" y="3833813"/>
            <a:ext cx="2835275" cy="2700337"/>
          </a:xfrm>
          <a:prstGeom prst="rect">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5796">
                                            <p:txEl>
                                              <p:pRg st="0" end="0"/>
                                            </p:txEl>
                                          </p:spTgt>
                                        </p:tgtEl>
                                        <p:attrNameLst>
                                          <p:attrName>style.visibility</p:attrName>
                                        </p:attrNameLst>
                                      </p:cBhvr>
                                      <p:to>
                                        <p:strVal val="visible"/>
                                      </p:to>
                                    </p:set>
                                    <p:animEffect transition="in" filter="blinds(horizontal)">
                                      <p:cBhvr>
                                        <p:cTn id="7" dur="500"/>
                                        <p:tgtEl>
                                          <p:spTgt spid="5457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5796">
                                            <p:txEl>
                                              <p:pRg st="1" end="1"/>
                                            </p:txEl>
                                          </p:spTgt>
                                        </p:tgtEl>
                                        <p:attrNameLst>
                                          <p:attrName>style.visibility</p:attrName>
                                        </p:attrNameLst>
                                      </p:cBhvr>
                                      <p:to>
                                        <p:strVal val="visible"/>
                                      </p:to>
                                    </p:set>
                                    <p:animEffect transition="in" filter="blinds(horizontal)">
                                      <p:cBhvr>
                                        <p:cTn id="12" dur="500"/>
                                        <p:tgtEl>
                                          <p:spTgt spid="5457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45796">
                                            <p:txEl>
                                              <p:pRg st="2" end="2"/>
                                            </p:txEl>
                                          </p:spTgt>
                                        </p:tgtEl>
                                        <p:attrNameLst>
                                          <p:attrName>style.visibility</p:attrName>
                                        </p:attrNameLst>
                                      </p:cBhvr>
                                      <p:to>
                                        <p:strVal val="visible"/>
                                      </p:to>
                                    </p:set>
                                    <p:animEffect transition="in" filter="blinds(horizontal)">
                                      <p:cBhvr>
                                        <p:cTn id="17" dur="500"/>
                                        <p:tgtEl>
                                          <p:spTgt spid="5457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45796">
                                            <p:txEl>
                                              <p:pRg st="3" end="3"/>
                                            </p:txEl>
                                          </p:spTgt>
                                        </p:tgtEl>
                                        <p:attrNameLst>
                                          <p:attrName>style.visibility</p:attrName>
                                        </p:attrNameLst>
                                      </p:cBhvr>
                                      <p:to>
                                        <p:strVal val="visible"/>
                                      </p:to>
                                    </p:set>
                                    <p:animEffect transition="in" filter="blinds(horizontal)">
                                      <p:cBhvr>
                                        <p:cTn id="22" dur="500"/>
                                        <p:tgtEl>
                                          <p:spTgt spid="5457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45796">
                                            <p:txEl>
                                              <p:pRg st="4" end="4"/>
                                            </p:txEl>
                                          </p:spTgt>
                                        </p:tgtEl>
                                        <p:attrNameLst>
                                          <p:attrName>style.visibility</p:attrName>
                                        </p:attrNameLst>
                                      </p:cBhvr>
                                      <p:to>
                                        <p:strVal val="visible"/>
                                      </p:to>
                                    </p:set>
                                    <p:animEffect transition="in" filter="blinds(horizontal)">
                                      <p:cBhvr>
                                        <p:cTn id="27" dur="500"/>
                                        <p:tgtEl>
                                          <p:spTgt spid="5457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45796">
                                            <p:txEl>
                                              <p:pRg st="5" end="5"/>
                                            </p:txEl>
                                          </p:spTgt>
                                        </p:tgtEl>
                                        <p:attrNameLst>
                                          <p:attrName>style.visibility</p:attrName>
                                        </p:attrNameLst>
                                      </p:cBhvr>
                                      <p:to>
                                        <p:strVal val="visible"/>
                                      </p:to>
                                    </p:set>
                                    <p:animEffect transition="in" filter="blinds(horizontal)">
                                      <p:cBhvr>
                                        <p:cTn id="32" dur="500"/>
                                        <p:tgtEl>
                                          <p:spTgt spid="5457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45796">
                                            <p:txEl>
                                              <p:pRg st="6" end="6"/>
                                            </p:txEl>
                                          </p:spTgt>
                                        </p:tgtEl>
                                        <p:attrNameLst>
                                          <p:attrName>style.visibility</p:attrName>
                                        </p:attrNameLst>
                                      </p:cBhvr>
                                      <p:to>
                                        <p:strVal val="visible"/>
                                      </p:to>
                                    </p:set>
                                    <p:animEffect transition="in" filter="blinds(horizontal)">
                                      <p:cBhvr>
                                        <p:cTn id="37" dur="500"/>
                                        <p:tgtEl>
                                          <p:spTgt spid="54579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45797"/>
                                        </p:tgtEl>
                                        <p:attrNameLst>
                                          <p:attrName>style.visibility</p:attrName>
                                        </p:attrNameLst>
                                      </p:cBhvr>
                                      <p:to>
                                        <p:strVal val="visible"/>
                                      </p:to>
                                    </p:set>
                                    <p:animEffect transition="in" filter="blinds(horizontal)">
                                      <p:cBhvr>
                                        <p:cTn id="42" dur="500"/>
                                        <p:tgtEl>
                                          <p:spTgt spid="54579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45798"/>
                                        </p:tgtEl>
                                        <p:attrNameLst>
                                          <p:attrName>style.visibility</p:attrName>
                                        </p:attrNameLst>
                                      </p:cBhvr>
                                      <p:to>
                                        <p:strVal val="visible"/>
                                      </p:to>
                                    </p:set>
                                    <p:animEffect transition="in" filter="blinds(horizontal)">
                                      <p:cBhvr>
                                        <p:cTn id="47" dur="500"/>
                                        <p:tgtEl>
                                          <p:spTgt spid="54579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45799"/>
                                        </p:tgtEl>
                                        <p:attrNameLst>
                                          <p:attrName>style.visibility</p:attrName>
                                        </p:attrNameLst>
                                      </p:cBhvr>
                                      <p:to>
                                        <p:strVal val="visible"/>
                                      </p:to>
                                    </p:set>
                                    <p:animEffect transition="in" filter="blinds(horizontal)">
                                      <p:cBhvr>
                                        <p:cTn id="52" dur="500"/>
                                        <p:tgtEl>
                                          <p:spTgt spid="54579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45802"/>
                                        </p:tgtEl>
                                        <p:attrNameLst>
                                          <p:attrName>style.visibility</p:attrName>
                                        </p:attrNameLst>
                                      </p:cBhvr>
                                      <p:to>
                                        <p:strVal val="visible"/>
                                      </p:to>
                                    </p:set>
                                    <p:animEffect transition="in" filter="blinds(horizontal)">
                                      <p:cBhvr>
                                        <p:cTn id="57" dur="500"/>
                                        <p:tgtEl>
                                          <p:spTgt spid="54580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45803"/>
                                        </p:tgtEl>
                                        <p:attrNameLst>
                                          <p:attrName>style.visibility</p:attrName>
                                        </p:attrNameLst>
                                      </p:cBhvr>
                                      <p:to>
                                        <p:strVal val="visible"/>
                                      </p:to>
                                    </p:set>
                                    <p:animEffect transition="in" filter="blinds(horizontal)">
                                      <p:cBhvr>
                                        <p:cTn id="62" dur="500"/>
                                        <p:tgtEl>
                                          <p:spTgt spid="545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7" grpId="0" bldLvl="0" animBg="1"/>
      <p:bldP spid="545798" grpId="0" bldLvl="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endParaRPr lang="zh-CN" altLang="en-US"/>
          </a:p>
        </p:txBody>
      </p:sp>
      <p:pic>
        <p:nvPicPr>
          <p:cNvPr id="5468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63" y="730250"/>
            <a:ext cx="8596312" cy="4859338"/>
          </a:xfrm>
          <a:prstGeom prst="rect">
            <a:avLst/>
          </a:prstGeom>
          <a:noFill/>
          <a:extLst>
            <a:ext uri="{909E8E84-426E-40DD-AFC4-6F175D3DCCD1}">
              <a14:hiddenFill xmlns:a14="http://schemas.microsoft.com/office/drawing/2010/main">
                <a:solidFill>
                  <a:srgbClr val="FFFFFF"/>
                </a:solidFill>
              </a14:hiddenFill>
            </a:ext>
          </a:extLst>
        </p:spPr>
      </p:pic>
      <p:sp>
        <p:nvSpPr>
          <p:cNvPr id="546820" name="Rectangle 4"/>
          <p:cNvSpPr>
            <a:spLocks noChangeArrowheads="1"/>
          </p:cNvSpPr>
          <p:nvPr/>
        </p:nvSpPr>
        <p:spPr bwMode="auto">
          <a:xfrm>
            <a:off x="476250" y="122238"/>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000" b="1">
                <a:solidFill>
                  <a:srgbClr val="CC3300"/>
                </a:solidFill>
                <a:latin typeface="Arial" panose="020B0604020202020204" pitchFamily="34" charset="0"/>
                <a:ea typeface="黑体" panose="02010609060101010101" pitchFamily="2" charset="-122"/>
              </a:defRPr>
            </a:lvl1pPr>
            <a:lvl2pPr algn="ctr" eaLnBrk="0" hangingPunct="0">
              <a:defRPr sz="4000" b="1">
                <a:solidFill>
                  <a:srgbClr val="CC3300"/>
                </a:solidFill>
                <a:latin typeface="Arial" panose="020B0604020202020204" pitchFamily="34" charset="0"/>
                <a:ea typeface="黑体" panose="02010609060101010101" pitchFamily="2" charset="-122"/>
              </a:defRPr>
            </a:lvl2pPr>
            <a:lvl3pPr algn="ctr" eaLnBrk="0" hangingPunct="0">
              <a:defRPr sz="4000" b="1">
                <a:solidFill>
                  <a:srgbClr val="CC3300"/>
                </a:solidFill>
                <a:latin typeface="Arial" panose="020B0604020202020204" pitchFamily="34" charset="0"/>
                <a:ea typeface="黑体" panose="02010609060101010101" pitchFamily="2" charset="-122"/>
              </a:defRPr>
            </a:lvl3pPr>
            <a:lvl4pPr algn="ctr" eaLnBrk="0" hangingPunct="0">
              <a:defRPr sz="4000" b="1">
                <a:solidFill>
                  <a:srgbClr val="CC3300"/>
                </a:solidFill>
                <a:latin typeface="Arial" panose="020B0604020202020204" pitchFamily="34" charset="0"/>
                <a:ea typeface="黑体" panose="02010609060101010101" pitchFamily="2" charset="-122"/>
              </a:defRPr>
            </a:lvl4pPr>
            <a:lvl5pPr algn="ctr" eaLnBrk="0" hangingPunct="0">
              <a:defRPr sz="4000" b="1">
                <a:solidFill>
                  <a:srgbClr val="CC3300"/>
                </a:solidFill>
                <a:latin typeface="Arial" panose="020B0604020202020204" pitchFamily="34" charset="0"/>
                <a:ea typeface="黑体" panose="02010609060101010101" pitchFamily="2" charset="-122"/>
              </a:defRPr>
            </a:lvl5pPr>
            <a:lvl6pPr marL="457200" algn="ctr"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2" charset="-122"/>
              </a:defRPr>
            </a:lvl6pPr>
            <a:lvl7pPr marL="914400" algn="ctr"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2" charset="-122"/>
              </a:defRPr>
            </a:lvl7pPr>
            <a:lvl8pPr marL="1371600" algn="ctr"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2" charset="-122"/>
              </a:defRPr>
            </a:lvl8pPr>
            <a:lvl9pPr marL="1828800" algn="ctr"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2" charset="-122"/>
              </a:defRPr>
            </a:lvl9pPr>
          </a:lstStyle>
          <a:p>
            <a:r>
              <a:rPr lang="zh-CN" altLang="en-US" sz="3600"/>
              <a:t>冯</a:t>
            </a:r>
            <a:r>
              <a:rPr lang="en-US" altLang="zh-CN" sz="3600"/>
              <a:t>.</a:t>
            </a:r>
            <a:r>
              <a:rPr lang="zh-CN" altLang="en-US" sz="3600"/>
              <a:t>诺依曼结构计算机模型</a:t>
            </a:r>
          </a:p>
        </p:txBody>
      </p:sp>
      <p:sp>
        <p:nvSpPr>
          <p:cNvPr id="546821" name="Text Box 5"/>
          <p:cNvSpPr txBox="1">
            <a:spLocks noChangeArrowheads="1"/>
          </p:cNvSpPr>
          <p:nvPr/>
        </p:nvSpPr>
        <p:spPr bwMode="auto">
          <a:xfrm>
            <a:off x="206375" y="5561013"/>
            <a:ext cx="8415338" cy="119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CN" altLang="en-US" sz="2200" b="1">
                <a:solidFill>
                  <a:srgbClr val="0066FF"/>
                </a:solidFill>
                <a:ea typeface="微软雅黑" panose="020B0503020204020204" charset="-122"/>
              </a:rPr>
              <a:t>早期，部件之间用</a:t>
            </a:r>
            <a:r>
              <a:rPr lang="zh-CN" altLang="en-US" sz="2200" b="1">
                <a:solidFill>
                  <a:srgbClr val="FF0000"/>
                </a:solidFill>
                <a:ea typeface="微软雅黑" panose="020B0503020204020204" charset="-122"/>
              </a:rPr>
              <a:t>分散方式</a:t>
            </a:r>
            <a:r>
              <a:rPr lang="zh-CN" altLang="en-US" sz="2200" b="1">
                <a:solidFill>
                  <a:srgbClr val="0066FF"/>
                </a:solidFill>
                <a:ea typeface="微软雅黑" panose="020B0503020204020204" charset="-122"/>
              </a:rPr>
              <a:t>相连</a:t>
            </a:r>
          </a:p>
          <a:p>
            <a:pPr>
              <a:spcBef>
                <a:spcPct val="15000"/>
              </a:spcBef>
            </a:pPr>
            <a:r>
              <a:rPr lang="zh-CN" altLang="en-US" sz="2200" b="1">
                <a:solidFill>
                  <a:srgbClr val="0066FF"/>
                </a:solidFill>
                <a:ea typeface="微软雅黑" panose="020B0503020204020204" charset="-122"/>
              </a:rPr>
              <a:t>现在，部件之间大多用</a:t>
            </a:r>
            <a:r>
              <a:rPr lang="zh-CN" altLang="en-US" sz="2200" b="1">
                <a:solidFill>
                  <a:srgbClr val="FF0000"/>
                </a:solidFill>
                <a:ea typeface="微软雅黑" panose="020B0503020204020204" charset="-122"/>
              </a:rPr>
              <a:t>总线方式</a:t>
            </a:r>
            <a:r>
              <a:rPr lang="zh-CN" altLang="en-US" sz="2200" b="1">
                <a:solidFill>
                  <a:srgbClr val="0066FF"/>
                </a:solidFill>
                <a:ea typeface="微软雅黑" panose="020B0503020204020204" charset="-122"/>
              </a:rPr>
              <a:t>相连</a:t>
            </a:r>
          </a:p>
          <a:p>
            <a:pPr>
              <a:spcBef>
                <a:spcPct val="15000"/>
              </a:spcBef>
            </a:pPr>
            <a:r>
              <a:rPr lang="zh-CN" altLang="en-US" sz="2200" b="1">
                <a:solidFill>
                  <a:srgbClr val="0066FF"/>
                </a:solidFill>
                <a:ea typeface="微软雅黑" panose="020B0503020204020204" charset="-122"/>
              </a:rPr>
              <a:t>趋势，点对点</a:t>
            </a:r>
            <a:r>
              <a:rPr lang="zh-CN" altLang="en-US" sz="2200" b="1">
                <a:solidFill>
                  <a:srgbClr val="FF0000"/>
                </a:solidFill>
                <a:ea typeface="微软雅黑" panose="020B0503020204020204" charset="-122"/>
              </a:rPr>
              <a:t>（分散方式）</a:t>
            </a:r>
            <a:r>
              <a:rPr lang="zh-CN" altLang="en-US" sz="2200" b="1">
                <a:solidFill>
                  <a:srgbClr val="0066FF"/>
                </a:solidFill>
                <a:ea typeface="微软雅黑" panose="020B0503020204020204" charset="-122"/>
              </a:rPr>
              <a:t>高速连接</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6821"/>
                                        </p:tgtEl>
                                        <p:attrNameLst>
                                          <p:attrName>style.visibility</p:attrName>
                                        </p:attrNameLst>
                                      </p:cBhvr>
                                      <p:to>
                                        <p:strVal val="visible"/>
                                      </p:to>
                                    </p:set>
                                    <p:animEffect transition="in" filter="blinds(horizontal)">
                                      <p:cBhvr>
                                        <p:cTn id="7" dur="500"/>
                                        <p:tgtEl>
                                          <p:spTgt spid="546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21" grpId="0" bldLvl="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idx="4294967295"/>
          </p:nvPr>
        </p:nvSpPr>
        <p:spPr>
          <a:xfrm>
            <a:off x="1381125" y="53975"/>
            <a:ext cx="6746875" cy="600075"/>
          </a:xfrm>
        </p:spPr>
        <p:txBody>
          <a:bodyPr lIns="63500" tIns="25400" rIns="63500" bIns="25400" anchor="t">
            <a:spAutoFit/>
          </a:bodyPr>
          <a:lstStyle/>
          <a:p>
            <a:r>
              <a:rPr lang="zh-CN" altLang="en-US" sz="3600"/>
              <a:t>冯</a:t>
            </a:r>
            <a:r>
              <a:rPr lang="zh-CN" altLang="en-US" sz="3600">
                <a:latin typeface="黑体" panose="02010609060101010101" pitchFamily="2" charset="-122"/>
              </a:rPr>
              <a:t>·</a:t>
            </a:r>
            <a:r>
              <a:rPr lang="zh-CN" altLang="en-US" sz="3600"/>
              <a:t>诺依曼结构的主要思想</a:t>
            </a:r>
          </a:p>
        </p:txBody>
      </p:sp>
      <p:sp>
        <p:nvSpPr>
          <p:cNvPr id="312323" name="Text Box 3"/>
          <p:cNvSpPr txBox="1">
            <a:spLocks noChangeArrowheads="1"/>
          </p:cNvSpPr>
          <p:nvPr/>
        </p:nvSpPr>
        <p:spPr bwMode="auto">
          <a:xfrm>
            <a:off x="385763" y="1268413"/>
            <a:ext cx="8178800" cy="534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914400" indent="-4572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spcBef>
                <a:spcPct val="20000"/>
              </a:spcBef>
              <a:buFontTx/>
              <a:buAutoNum type="arabicPeriod"/>
            </a:pPr>
            <a:r>
              <a:rPr kumimoji="1" lang="zh-CN" altLang="en-US" sz="2200" b="1">
                <a:latin typeface="微软雅黑" panose="020B0503020204020204" charset="-122"/>
                <a:ea typeface="微软雅黑" panose="020B0503020204020204" charset="-122"/>
              </a:rPr>
              <a:t>计算机应由运算器、控制器、存储器、输入设备和输出设备五个基本部件组成。</a:t>
            </a:r>
          </a:p>
          <a:p>
            <a:pPr algn="l" eaLnBrk="1" hangingPunct="1">
              <a:lnSpc>
                <a:spcPct val="110000"/>
              </a:lnSpc>
              <a:spcBef>
                <a:spcPct val="20000"/>
              </a:spcBef>
              <a:buFontTx/>
              <a:buAutoNum type="arabicPeriod"/>
            </a:pPr>
            <a:r>
              <a:rPr kumimoji="1" lang="zh-CN" altLang="en-US" sz="2200" b="1">
                <a:latin typeface="微软雅黑" panose="020B0503020204020204" charset="-122"/>
                <a:ea typeface="微软雅黑" panose="020B0503020204020204" charset="-122"/>
              </a:rPr>
              <a:t>各基本部件的功能是：</a:t>
            </a:r>
          </a:p>
          <a:p>
            <a:pPr lvl="1" algn="l" eaLnBrk="1" hangingPunct="1">
              <a:lnSpc>
                <a:spcPct val="110000"/>
              </a:lnSpc>
              <a:spcBef>
                <a:spcPct val="20000"/>
              </a:spcBef>
              <a:buClr>
                <a:schemeClr val="tx1"/>
              </a:buClr>
              <a:buSzPct val="80000"/>
              <a:buFontTx/>
              <a:buChar char="•"/>
            </a:pPr>
            <a:r>
              <a:rPr kumimoji="1" lang="zh-CN" altLang="en-US" sz="2200" b="1">
                <a:solidFill>
                  <a:srgbClr val="FF3300"/>
                </a:solidFill>
                <a:latin typeface="微软雅黑" panose="020B0503020204020204" charset="-122"/>
                <a:ea typeface="微软雅黑" panose="020B0503020204020204" charset="-122"/>
              </a:rPr>
              <a:t>存储器</a:t>
            </a:r>
            <a:r>
              <a:rPr kumimoji="1" lang="zh-CN" altLang="en-US" sz="2200" b="1">
                <a:latin typeface="微软雅黑" panose="020B0503020204020204" charset="-122"/>
                <a:ea typeface="微软雅黑" panose="020B0503020204020204" charset="-122"/>
              </a:rPr>
              <a:t>不仅能存放数据，而且也能存放指令，形式上两者没有区别，但计算机应能区分数据还是指令；</a:t>
            </a:r>
          </a:p>
          <a:p>
            <a:pPr lvl="1" algn="l" eaLnBrk="1" hangingPunct="1">
              <a:lnSpc>
                <a:spcPct val="110000"/>
              </a:lnSpc>
              <a:spcBef>
                <a:spcPct val="20000"/>
              </a:spcBef>
              <a:buClr>
                <a:schemeClr val="tx1"/>
              </a:buClr>
              <a:buSzPct val="80000"/>
              <a:buFontTx/>
              <a:buChar char="•"/>
            </a:pPr>
            <a:r>
              <a:rPr kumimoji="1" lang="zh-CN" altLang="en-US" sz="2200" b="1">
                <a:solidFill>
                  <a:srgbClr val="FF3300"/>
                </a:solidFill>
                <a:latin typeface="微软雅黑" panose="020B0503020204020204" charset="-122"/>
                <a:ea typeface="微软雅黑" panose="020B0503020204020204" charset="-122"/>
              </a:rPr>
              <a:t>控制器</a:t>
            </a:r>
            <a:r>
              <a:rPr kumimoji="1" lang="zh-CN" altLang="en-US" sz="2200" b="1">
                <a:latin typeface="微软雅黑" panose="020B0503020204020204" charset="-122"/>
                <a:ea typeface="微软雅黑" panose="020B0503020204020204" charset="-122"/>
              </a:rPr>
              <a:t>应能自动取出指令来执行；</a:t>
            </a:r>
          </a:p>
          <a:p>
            <a:pPr lvl="1" algn="l" eaLnBrk="1" hangingPunct="1">
              <a:lnSpc>
                <a:spcPct val="110000"/>
              </a:lnSpc>
              <a:spcBef>
                <a:spcPct val="20000"/>
              </a:spcBef>
              <a:buClr>
                <a:schemeClr val="tx1"/>
              </a:buClr>
              <a:buSzPct val="80000"/>
              <a:buFontTx/>
              <a:buChar char="•"/>
            </a:pPr>
            <a:r>
              <a:rPr kumimoji="1" lang="zh-CN" altLang="en-US" sz="2200" b="1">
                <a:solidFill>
                  <a:srgbClr val="FF3300"/>
                </a:solidFill>
                <a:latin typeface="微软雅黑" panose="020B0503020204020204" charset="-122"/>
                <a:ea typeface="微软雅黑" panose="020B0503020204020204" charset="-122"/>
              </a:rPr>
              <a:t>运算器</a:t>
            </a:r>
            <a:r>
              <a:rPr kumimoji="1" lang="zh-CN" altLang="en-US" sz="2200" b="1">
                <a:latin typeface="微软雅黑" panose="020B0503020204020204" charset="-122"/>
                <a:ea typeface="微软雅黑" panose="020B0503020204020204" charset="-122"/>
              </a:rPr>
              <a:t>应能进行加/减/乘/除四种基本算术运算，并且也能进行一些逻辑运算和附加运算；</a:t>
            </a:r>
          </a:p>
          <a:p>
            <a:pPr lvl="1" algn="l" eaLnBrk="1" hangingPunct="1">
              <a:lnSpc>
                <a:spcPct val="110000"/>
              </a:lnSpc>
              <a:spcBef>
                <a:spcPct val="20000"/>
              </a:spcBef>
              <a:buClr>
                <a:schemeClr val="tx1"/>
              </a:buClr>
              <a:buSzPct val="80000"/>
              <a:buFontTx/>
              <a:buChar char="•"/>
            </a:pPr>
            <a:r>
              <a:rPr kumimoji="1" lang="zh-CN" altLang="en-US" sz="2200" b="1">
                <a:latin typeface="微软雅黑" panose="020B0503020204020204" charset="-122"/>
                <a:ea typeface="微软雅黑" panose="020B0503020204020204" charset="-122"/>
              </a:rPr>
              <a:t>操作人员可以通过</a:t>
            </a:r>
            <a:r>
              <a:rPr kumimoji="1" lang="zh-CN" altLang="en-US" sz="2200" b="1">
                <a:solidFill>
                  <a:srgbClr val="FF3300"/>
                </a:solidFill>
                <a:latin typeface="微软雅黑" panose="020B0503020204020204" charset="-122"/>
                <a:ea typeface="微软雅黑" panose="020B0503020204020204" charset="-122"/>
              </a:rPr>
              <a:t>输入设备</a:t>
            </a:r>
            <a:r>
              <a:rPr kumimoji="1" lang="zh-CN" altLang="en-US" sz="2200" b="1">
                <a:latin typeface="微软雅黑" panose="020B0503020204020204" charset="-122"/>
                <a:ea typeface="微软雅黑" panose="020B0503020204020204" charset="-122"/>
              </a:rPr>
              <a:t>、</a:t>
            </a:r>
            <a:r>
              <a:rPr kumimoji="1" lang="zh-CN" altLang="en-US" sz="2200" b="1">
                <a:solidFill>
                  <a:srgbClr val="FF3300"/>
                </a:solidFill>
                <a:latin typeface="微软雅黑" panose="020B0503020204020204" charset="-122"/>
                <a:ea typeface="微软雅黑" panose="020B0503020204020204" charset="-122"/>
              </a:rPr>
              <a:t>输出设备</a:t>
            </a:r>
            <a:r>
              <a:rPr kumimoji="1" lang="zh-CN" altLang="en-US" sz="2200" b="1">
                <a:latin typeface="微软雅黑" panose="020B0503020204020204" charset="-122"/>
                <a:ea typeface="微软雅黑" panose="020B0503020204020204" charset="-122"/>
              </a:rPr>
              <a:t>和主机进行通信。</a:t>
            </a:r>
          </a:p>
          <a:p>
            <a:pPr algn="l" eaLnBrk="1" hangingPunct="1">
              <a:lnSpc>
                <a:spcPct val="110000"/>
              </a:lnSpc>
              <a:spcBef>
                <a:spcPct val="20000"/>
              </a:spcBef>
              <a:buFontTx/>
              <a:buAutoNum type="arabicPeriod"/>
            </a:pPr>
            <a:r>
              <a:rPr kumimoji="1" lang="zh-CN" altLang="en-US" sz="2200" b="1">
                <a:latin typeface="微软雅黑" panose="020B0503020204020204" charset="-122"/>
                <a:ea typeface="微软雅黑" panose="020B0503020204020204" charset="-122"/>
              </a:rPr>
              <a:t>内部以</a:t>
            </a:r>
            <a:r>
              <a:rPr kumimoji="1" lang="zh-CN" altLang="en-US" sz="2200" b="1">
                <a:solidFill>
                  <a:srgbClr val="FF3300"/>
                </a:solidFill>
                <a:latin typeface="微软雅黑" panose="020B0503020204020204" charset="-122"/>
                <a:ea typeface="微软雅黑" panose="020B0503020204020204" charset="-122"/>
              </a:rPr>
              <a:t>二进制表示</a:t>
            </a:r>
            <a:r>
              <a:rPr kumimoji="1" lang="zh-CN" altLang="en-US" sz="2200" b="1">
                <a:latin typeface="微软雅黑" panose="020B0503020204020204" charset="-122"/>
                <a:ea typeface="微软雅黑" panose="020B0503020204020204" charset="-122"/>
              </a:rPr>
              <a:t>指令和数据。每条指令由操作码和地址码两部分组成。操作码指出操作类型，地址码指出操作数的地址。由一串指令组成程序。</a:t>
            </a:r>
          </a:p>
          <a:p>
            <a:pPr algn="l" eaLnBrk="1" hangingPunct="1">
              <a:lnSpc>
                <a:spcPct val="110000"/>
              </a:lnSpc>
              <a:spcBef>
                <a:spcPct val="20000"/>
              </a:spcBef>
              <a:buFontTx/>
              <a:buAutoNum type="arabicPeriod"/>
            </a:pPr>
            <a:r>
              <a:rPr kumimoji="1" lang="zh-CN" altLang="en-US" sz="2200" b="1">
                <a:latin typeface="微软雅黑" panose="020B0503020204020204" charset="-122"/>
                <a:ea typeface="微软雅黑" panose="020B0503020204020204" charset="-122"/>
              </a:rPr>
              <a:t>采用</a:t>
            </a:r>
            <a:r>
              <a:rPr kumimoji="1" lang="zh-CN" altLang="en-US" sz="2200" b="1">
                <a:solidFill>
                  <a:srgbClr val="FF3300"/>
                </a:solidFill>
                <a:latin typeface="微软雅黑" panose="020B0503020204020204" charset="-122"/>
                <a:ea typeface="微软雅黑" panose="020B0503020204020204" charset="-122"/>
              </a:rPr>
              <a:t>“存储程序”</a:t>
            </a:r>
            <a:r>
              <a:rPr kumimoji="1" lang="zh-CN" altLang="en-US" sz="2200" b="1">
                <a:latin typeface="微软雅黑" panose="020B0503020204020204" charset="-122"/>
                <a:ea typeface="微软雅黑" panose="020B0503020204020204" charset="-122"/>
              </a:rPr>
              <a:t>工作方式。</a:t>
            </a:r>
          </a:p>
        </p:txBody>
      </p:sp>
      <p:sp>
        <p:nvSpPr>
          <p:cNvPr id="547844" name="Text Box 4"/>
          <p:cNvSpPr txBox="1">
            <a:spLocks noChangeArrowheads="1"/>
          </p:cNvSpPr>
          <p:nvPr/>
        </p:nvSpPr>
        <p:spPr bwMode="auto">
          <a:xfrm>
            <a:off x="522288" y="819150"/>
            <a:ext cx="796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chemeClr val="accent2"/>
                </a:solidFill>
                <a:ea typeface="微软雅黑" panose="020B0503020204020204" charset="-122"/>
              </a:rPr>
              <a:t>冯</a:t>
            </a:r>
            <a:r>
              <a:rPr lang="zh-CN" altLang="en-US" sz="2000" b="1">
                <a:solidFill>
                  <a:schemeClr val="accent2"/>
                </a:solidFill>
                <a:latin typeface="微软雅黑" panose="020B0503020204020204" charset="-122"/>
                <a:ea typeface="微软雅黑" panose="020B0503020204020204" charset="-122"/>
              </a:rPr>
              <a:t>·</a:t>
            </a:r>
            <a:r>
              <a:rPr lang="zh-CN" altLang="en-US" sz="2000" b="1">
                <a:solidFill>
                  <a:schemeClr val="accent2"/>
                </a:solidFill>
                <a:ea typeface="微软雅黑" panose="020B0503020204020204" charset="-122"/>
              </a:rPr>
              <a:t>诺依曼结构的主要思想是什么呢？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7844"/>
                                        </p:tgtEl>
                                        <p:attrNameLst>
                                          <p:attrName>style.visibility</p:attrName>
                                        </p:attrNameLst>
                                      </p:cBhvr>
                                      <p:to>
                                        <p:strVal val="visible"/>
                                      </p:to>
                                    </p:set>
                                    <p:animEffect transition="in" filter="blinds(horizontal)">
                                      <p:cBhvr>
                                        <p:cTn id="7" dur="500"/>
                                        <p:tgtEl>
                                          <p:spTgt spid="5478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2323">
                                            <p:txEl>
                                              <p:pRg st="0" end="0"/>
                                            </p:txEl>
                                          </p:spTgt>
                                        </p:tgtEl>
                                        <p:attrNameLst>
                                          <p:attrName>style.visibility</p:attrName>
                                        </p:attrNameLst>
                                      </p:cBhvr>
                                      <p:to>
                                        <p:strVal val="visible"/>
                                      </p:to>
                                    </p:set>
                                    <p:animEffect transition="in" filter="blinds(horizontal)">
                                      <p:cBhvr>
                                        <p:cTn id="12" dur="500"/>
                                        <p:tgtEl>
                                          <p:spTgt spid="3123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2323">
                                            <p:txEl>
                                              <p:pRg st="1" end="1"/>
                                            </p:txEl>
                                          </p:spTgt>
                                        </p:tgtEl>
                                        <p:attrNameLst>
                                          <p:attrName>style.visibility</p:attrName>
                                        </p:attrNameLst>
                                      </p:cBhvr>
                                      <p:to>
                                        <p:strVal val="visible"/>
                                      </p:to>
                                    </p:set>
                                    <p:animEffect transition="in" filter="blinds(horizontal)">
                                      <p:cBhvr>
                                        <p:cTn id="17" dur="500"/>
                                        <p:tgtEl>
                                          <p:spTgt spid="3123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12323">
                                            <p:txEl>
                                              <p:pRg st="2" end="2"/>
                                            </p:txEl>
                                          </p:spTgt>
                                        </p:tgtEl>
                                        <p:attrNameLst>
                                          <p:attrName>style.visibility</p:attrName>
                                        </p:attrNameLst>
                                      </p:cBhvr>
                                      <p:to>
                                        <p:strVal val="visible"/>
                                      </p:to>
                                    </p:set>
                                    <p:animEffect transition="in" filter="blinds(horizontal)">
                                      <p:cBhvr>
                                        <p:cTn id="22" dur="500"/>
                                        <p:tgtEl>
                                          <p:spTgt spid="31232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12323">
                                            <p:txEl>
                                              <p:pRg st="3" end="3"/>
                                            </p:txEl>
                                          </p:spTgt>
                                        </p:tgtEl>
                                        <p:attrNameLst>
                                          <p:attrName>style.visibility</p:attrName>
                                        </p:attrNameLst>
                                      </p:cBhvr>
                                      <p:to>
                                        <p:strVal val="visible"/>
                                      </p:to>
                                    </p:set>
                                    <p:animEffect transition="in" filter="blinds(horizontal)">
                                      <p:cBhvr>
                                        <p:cTn id="27" dur="500"/>
                                        <p:tgtEl>
                                          <p:spTgt spid="31232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12323">
                                            <p:txEl>
                                              <p:pRg st="4" end="4"/>
                                            </p:txEl>
                                          </p:spTgt>
                                        </p:tgtEl>
                                        <p:attrNameLst>
                                          <p:attrName>style.visibility</p:attrName>
                                        </p:attrNameLst>
                                      </p:cBhvr>
                                      <p:to>
                                        <p:strVal val="visible"/>
                                      </p:to>
                                    </p:set>
                                    <p:animEffect transition="in" filter="blinds(horizontal)">
                                      <p:cBhvr>
                                        <p:cTn id="32" dur="500"/>
                                        <p:tgtEl>
                                          <p:spTgt spid="31232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12323">
                                            <p:txEl>
                                              <p:pRg st="5" end="5"/>
                                            </p:txEl>
                                          </p:spTgt>
                                        </p:tgtEl>
                                        <p:attrNameLst>
                                          <p:attrName>style.visibility</p:attrName>
                                        </p:attrNameLst>
                                      </p:cBhvr>
                                      <p:to>
                                        <p:strVal val="visible"/>
                                      </p:to>
                                    </p:set>
                                    <p:animEffect transition="in" filter="blinds(horizontal)">
                                      <p:cBhvr>
                                        <p:cTn id="37" dur="500"/>
                                        <p:tgtEl>
                                          <p:spTgt spid="31232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12323">
                                            <p:txEl>
                                              <p:pRg st="6" end="6"/>
                                            </p:txEl>
                                          </p:spTgt>
                                        </p:tgtEl>
                                        <p:attrNameLst>
                                          <p:attrName>style.visibility</p:attrName>
                                        </p:attrNameLst>
                                      </p:cBhvr>
                                      <p:to>
                                        <p:strVal val="visible"/>
                                      </p:to>
                                    </p:set>
                                    <p:animEffect transition="in" filter="blinds(horizontal)">
                                      <p:cBhvr>
                                        <p:cTn id="42" dur="500"/>
                                        <p:tgtEl>
                                          <p:spTgt spid="31232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12323">
                                            <p:txEl>
                                              <p:pRg st="7" end="7"/>
                                            </p:txEl>
                                          </p:spTgt>
                                        </p:tgtEl>
                                        <p:attrNameLst>
                                          <p:attrName>style.visibility</p:attrName>
                                        </p:attrNameLst>
                                      </p:cBhvr>
                                      <p:to>
                                        <p:strVal val="visible"/>
                                      </p:to>
                                    </p:set>
                                    <p:animEffect transition="in" filter="blinds(horizontal)">
                                      <p:cBhvr>
                                        <p:cTn id="47" dur="500"/>
                                        <p:tgtEl>
                                          <p:spTgt spid="3123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4" grpId="0" bldLvl="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Text Box 2"/>
          <p:cNvSpPr txBox="1">
            <a:spLocks noChangeArrowheads="1"/>
          </p:cNvSpPr>
          <p:nvPr/>
        </p:nvSpPr>
        <p:spPr bwMode="auto">
          <a:xfrm>
            <a:off x="657225" y="2033588"/>
            <a:ext cx="1484313" cy="368300"/>
          </a:xfrm>
          <a:prstGeom prst="rect">
            <a:avLst/>
          </a:prstGeom>
          <a:solidFill>
            <a:srgbClr val="0000FF">
              <a:alpha val="25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800" b="1">
                <a:latin typeface="微软雅黑" panose="020B0503020204020204" charset="-122"/>
                <a:ea typeface="微软雅黑" panose="020B0503020204020204" charset="-122"/>
              </a:rPr>
              <a:t>  控制器</a:t>
            </a:r>
          </a:p>
        </p:txBody>
      </p:sp>
      <p:grpSp>
        <p:nvGrpSpPr>
          <p:cNvPr id="548867" name="Group 3"/>
          <p:cNvGrpSpPr/>
          <p:nvPr/>
        </p:nvGrpSpPr>
        <p:grpSpPr bwMode="auto">
          <a:xfrm>
            <a:off x="341313" y="1628775"/>
            <a:ext cx="4949825" cy="4186238"/>
            <a:chOff x="215" y="1026"/>
            <a:chExt cx="3118" cy="2637"/>
          </a:xfrm>
        </p:grpSpPr>
        <p:sp>
          <p:nvSpPr>
            <p:cNvPr id="548868" name="Rectangle 4"/>
            <p:cNvSpPr>
              <a:spLocks noChangeArrowheads="1"/>
            </p:cNvSpPr>
            <p:nvPr/>
          </p:nvSpPr>
          <p:spPr bwMode="auto">
            <a:xfrm>
              <a:off x="215" y="1026"/>
              <a:ext cx="3118" cy="2637"/>
            </a:xfrm>
            <a:prstGeom prst="rect">
              <a:avLst/>
            </a:prstGeom>
            <a:noFill/>
            <a:ln w="38100" cap="rnd" algn="ctr">
              <a:solidFill>
                <a:srgbClr val="FF0000"/>
              </a:solidFill>
              <a:prstDash val="sysDot"/>
              <a:miter lim="800000"/>
            </a:ln>
            <a:effectLst/>
            <a:extLst>
              <a:ext uri="{909E8E84-426E-40DD-AFC4-6F175D3DCCD1}">
                <a14:hiddenFill xmlns:a14="http://schemas.microsoft.com/office/drawing/2010/main">
                  <a:solidFill>
                    <a:srgbClr val="800000">
                      <a:alpha val="19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48869" name="Text Box 5"/>
            <p:cNvSpPr txBox="1">
              <a:spLocks noChangeArrowheads="1"/>
            </p:cNvSpPr>
            <p:nvPr/>
          </p:nvSpPr>
          <p:spPr bwMode="auto">
            <a:xfrm>
              <a:off x="414" y="1026"/>
              <a:ext cx="538" cy="232"/>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FF3300"/>
                  </a:solidFill>
                  <a:latin typeface="微软雅黑" panose="020B0503020204020204" charset="-122"/>
                  <a:ea typeface="微软雅黑" panose="020B0503020204020204" charset="-122"/>
                </a:rPr>
                <a:t>CPU</a:t>
              </a:r>
            </a:p>
          </p:txBody>
        </p:sp>
      </p:grpSp>
      <p:sp>
        <p:nvSpPr>
          <p:cNvPr id="548870" name="Text Box 6"/>
          <p:cNvSpPr txBox="1">
            <a:spLocks noChangeArrowheads="1"/>
          </p:cNvSpPr>
          <p:nvPr/>
        </p:nvSpPr>
        <p:spPr bwMode="auto">
          <a:xfrm>
            <a:off x="2681288" y="2124075"/>
            <a:ext cx="1035050" cy="368300"/>
          </a:xfrm>
          <a:prstGeom prst="rect">
            <a:avLst/>
          </a:prstGeom>
          <a:solidFill>
            <a:srgbClr val="FF0000">
              <a:alpha val="17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    PC</a:t>
            </a:r>
          </a:p>
        </p:txBody>
      </p:sp>
      <p:grpSp>
        <p:nvGrpSpPr>
          <p:cNvPr id="548871" name="Group 7"/>
          <p:cNvGrpSpPr/>
          <p:nvPr/>
        </p:nvGrpSpPr>
        <p:grpSpPr bwMode="auto">
          <a:xfrm>
            <a:off x="7993063" y="2528888"/>
            <a:ext cx="1028700" cy="644525"/>
            <a:chOff x="5035" y="1579"/>
            <a:chExt cx="648" cy="406"/>
          </a:xfrm>
        </p:grpSpPr>
        <p:sp>
          <p:nvSpPr>
            <p:cNvPr id="548872" name="Text Box 8"/>
            <p:cNvSpPr txBox="1">
              <a:spLocks noChangeArrowheads="1"/>
            </p:cNvSpPr>
            <p:nvPr/>
          </p:nvSpPr>
          <p:spPr bwMode="auto">
            <a:xfrm>
              <a:off x="5261" y="1579"/>
              <a:ext cx="422" cy="406"/>
            </a:xfrm>
            <a:prstGeom prst="rect">
              <a:avLst/>
            </a:prstGeom>
            <a:solidFill>
              <a:srgbClr val="0000FF">
                <a:alpha val="25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800" b="1">
                  <a:solidFill>
                    <a:srgbClr val="CC3300"/>
                  </a:solidFill>
                  <a:latin typeface="微软雅黑" panose="020B0503020204020204" charset="-122"/>
                  <a:ea typeface="微软雅黑" panose="020B0503020204020204" charset="-122"/>
                </a:rPr>
                <a:t>输入</a:t>
              </a:r>
            </a:p>
            <a:p>
              <a:r>
                <a:rPr lang="zh-CN" altLang="en-US" sz="1800" b="1">
                  <a:solidFill>
                    <a:srgbClr val="CC3300"/>
                  </a:solidFill>
                  <a:latin typeface="微软雅黑" panose="020B0503020204020204" charset="-122"/>
                  <a:ea typeface="微软雅黑" panose="020B0503020204020204" charset="-122"/>
                </a:rPr>
                <a:t>设备</a:t>
              </a:r>
            </a:p>
          </p:txBody>
        </p:sp>
        <p:sp>
          <p:nvSpPr>
            <p:cNvPr id="548873" name="AutoShape 9"/>
            <p:cNvSpPr>
              <a:spLocks noChangeArrowheads="1"/>
            </p:cNvSpPr>
            <p:nvPr/>
          </p:nvSpPr>
          <p:spPr bwMode="auto">
            <a:xfrm>
              <a:off x="5035" y="1791"/>
              <a:ext cx="199" cy="141"/>
            </a:xfrm>
            <a:prstGeom prst="leftRightArrow">
              <a:avLst>
                <a:gd name="adj1" fmla="val 50000"/>
                <a:gd name="adj2" fmla="val 28227"/>
              </a:avLst>
            </a:prstGeom>
            <a:solidFill>
              <a:schemeClr val="bg1"/>
            </a:solidFill>
            <a:ln w="28575" algn="ctr">
              <a:solidFill>
                <a:srgbClr val="CC33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800" b="1">
                <a:solidFill>
                  <a:srgbClr val="CC3300"/>
                </a:solidFill>
                <a:latin typeface="微软雅黑" panose="020B0503020204020204" charset="-122"/>
                <a:ea typeface="微软雅黑" panose="020B0503020204020204" charset="-122"/>
              </a:endParaRPr>
            </a:p>
          </p:txBody>
        </p:sp>
      </p:grpSp>
      <p:grpSp>
        <p:nvGrpSpPr>
          <p:cNvPr id="548874" name="Group 10"/>
          <p:cNvGrpSpPr/>
          <p:nvPr/>
        </p:nvGrpSpPr>
        <p:grpSpPr bwMode="auto">
          <a:xfrm>
            <a:off x="7991475" y="3833813"/>
            <a:ext cx="990600" cy="644525"/>
            <a:chOff x="5034" y="2415"/>
            <a:chExt cx="624" cy="406"/>
          </a:xfrm>
        </p:grpSpPr>
        <p:sp>
          <p:nvSpPr>
            <p:cNvPr id="548875" name="Text Box 11"/>
            <p:cNvSpPr txBox="1">
              <a:spLocks noChangeArrowheads="1"/>
            </p:cNvSpPr>
            <p:nvPr/>
          </p:nvSpPr>
          <p:spPr bwMode="auto">
            <a:xfrm>
              <a:off x="5261" y="2415"/>
              <a:ext cx="397" cy="406"/>
            </a:xfrm>
            <a:prstGeom prst="rect">
              <a:avLst/>
            </a:prstGeom>
            <a:solidFill>
              <a:srgbClr val="0000FF">
                <a:alpha val="25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800" b="1">
                  <a:solidFill>
                    <a:srgbClr val="CC3300"/>
                  </a:solidFill>
                  <a:latin typeface="微软雅黑" panose="020B0503020204020204" charset="-122"/>
                  <a:ea typeface="微软雅黑" panose="020B0503020204020204" charset="-122"/>
                </a:rPr>
                <a:t>输出</a:t>
              </a:r>
              <a:endParaRPr lang="en-US" altLang="zh-CN" sz="1800" b="1">
                <a:solidFill>
                  <a:srgbClr val="CC3300"/>
                </a:solidFill>
                <a:latin typeface="微软雅黑" panose="020B0503020204020204" charset="-122"/>
                <a:ea typeface="微软雅黑" panose="020B0503020204020204" charset="-122"/>
              </a:endParaRPr>
            </a:p>
            <a:p>
              <a:r>
                <a:rPr lang="zh-CN" altLang="en-US" sz="1800" b="1">
                  <a:solidFill>
                    <a:srgbClr val="CC3300"/>
                  </a:solidFill>
                  <a:latin typeface="微软雅黑" panose="020B0503020204020204" charset="-122"/>
                  <a:ea typeface="微软雅黑" panose="020B0503020204020204" charset="-122"/>
                </a:rPr>
                <a:t>设备</a:t>
              </a:r>
            </a:p>
          </p:txBody>
        </p:sp>
        <p:sp>
          <p:nvSpPr>
            <p:cNvPr id="548876" name="AutoShape 12"/>
            <p:cNvSpPr>
              <a:spLocks noChangeArrowheads="1"/>
            </p:cNvSpPr>
            <p:nvPr/>
          </p:nvSpPr>
          <p:spPr bwMode="auto">
            <a:xfrm>
              <a:off x="5034" y="2614"/>
              <a:ext cx="227" cy="141"/>
            </a:xfrm>
            <a:prstGeom prst="leftRightArrow">
              <a:avLst>
                <a:gd name="adj1" fmla="val 50000"/>
                <a:gd name="adj2" fmla="val 32199"/>
              </a:avLst>
            </a:prstGeom>
            <a:solidFill>
              <a:schemeClr val="bg1"/>
            </a:solidFill>
            <a:ln w="28575" algn="ctr">
              <a:solidFill>
                <a:srgbClr val="CC33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grpSp>
      <p:sp>
        <p:nvSpPr>
          <p:cNvPr id="548877" name="Text Box 13"/>
          <p:cNvSpPr txBox="1">
            <a:spLocks noChangeArrowheads="1"/>
          </p:cNvSpPr>
          <p:nvPr/>
        </p:nvSpPr>
        <p:spPr bwMode="auto">
          <a:xfrm>
            <a:off x="3986213" y="2124075"/>
            <a:ext cx="1079500" cy="368300"/>
          </a:xfrm>
          <a:prstGeom prst="rect">
            <a:avLst/>
          </a:prstGeom>
          <a:solidFill>
            <a:srgbClr val="FF0000">
              <a:alpha val="17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  MAR</a:t>
            </a:r>
          </a:p>
        </p:txBody>
      </p:sp>
      <p:sp>
        <p:nvSpPr>
          <p:cNvPr id="548878" name="Text Box 14"/>
          <p:cNvSpPr txBox="1">
            <a:spLocks noChangeArrowheads="1"/>
          </p:cNvSpPr>
          <p:nvPr/>
        </p:nvSpPr>
        <p:spPr bwMode="auto">
          <a:xfrm>
            <a:off x="4032250" y="5138738"/>
            <a:ext cx="1079500" cy="368300"/>
          </a:xfrm>
          <a:prstGeom prst="rect">
            <a:avLst/>
          </a:prstGeom>
          <a:solidFill>
            <a:srgbClr val="FF0000">
              <a:alpha val="17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chemeClr val="accent2"/>
                </a:solidFill>
                <a:latin typeface="微软雅黑" panose="020B0503020204020204" charset="-122"/>
                <a:ea typeface="微软雅黑" panose="020B0503020204020204" charset="-122"/>
              </a:rPr>
              <a:t>  MDR</a:t>
            </a:r>
          </a:p>
        </p:txBody>
      </p:sp>
      <p:sp>
        <p:nvSpPr>
          <p:cNvPr id="548879" name="Line 15"/>
          <p:cNvSpPr>
            <a:spLocks noChangeShapeType="1"/>
          </p:cNvSpPr>
          <p:nvPr/>
        </p:nvSpPr>
        <p:spPr bwMode="auto">
          <a:xfrm>
            <a:off x="2141538" y="2303463"/>
            <a:ext cx="539750" cy="0"/>
          </a:xfrm>
          <a:prstGeom prst="line">
            <a:avLst/>
          </a:prstGeom>
          <a:noFill/>
          <a:ln w="38100">
            <a:solidFill>
              <a:srgbClr val="FF33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880" name="Line 16"/>
          <p:cNvSpPr>
            <a:spLocks noChangeShapeType="1"/>
          </p:cNvSpPr>
          <p:nvPr/>
        </p:nvSpPr>
        <p:spPr bwMode="auto">
          <a:xfrm>
            <a:off x="3716338" y="2303463"/>
            <a:ext cx="271462" cy="0"/>
          </a:xfrm>
          <a:prstGeom prst="line">
            <a:avLst/>
          </a:prstGeom>
          <a:noFill/>
          <a:ln w="38100">
            <a:solidFill>
              <a:srgbClr val="007635"/>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881" name="Line 17"/>
          <p:cNvSpPr>
            <a:spLocks noChangeShapeType="1"/>
          </p:cNvSpPr>
          <p:nvPr/>
        </p:nvSpPr>
        <p:spPr bwMode="auto">
          <a:xfrm>
            <a:off x="4392613" y="4643438"/>
            <a:ext cx="0" cy="495300"/>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48882" name="Group 18"/>
          <p:cNvGrpSpPr/>
          <p:nvPr/>
        </p:nvGrpSpPr>
        <p:grpSpPr bwMode="auto">
          <a:xfrm>
            <a:off x="2771775" y="2889250"/>
            <a:ext cx="765175" cy="1484313"/>
            <a:chOff x="3135" y="2472"/>
            <a:chExt cx="454" cy="935"/>
          </a:xfrm>
        </p:grpSpPr>
        <p:grpSp>
          <p:nvGrpSpPr>
            <p:cNvPr id="548883" name="Group 19"/>
            <p:cNvGrpSpPr/>
            <p:nvPr/>
          </p:nvGrpSpPr>
          <p:grpSpPr bwMode="auto">
            <a:xfrm flipH="1">
              <a:off x="3135" y="2472"/>
              <a:ext cx="454" cy="935"/>
              <a:chOff x="3078" y="2330"/>
              <a:chExt cx="625" cy="1580"/>
            </a:xfrm>
          </p:grpSpPr>
          <p:sp>
            <p:nvSpPr>
              <p:cNvPr id="548884" name="Line 12"/>
              <p:cNvSpPr>
                <a:spLocks noChangeShapeType="1"/>
              </p:cNvSpPr>
              <p:nvPr/>
            </p:nvSpPr>
            <p:spPr bwMode="auto">
              <a:xfrm flipH="1">
                <a:off x="3078" y="2330"/>
                <a:ext cx="9" cy="69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48885" name="Line 13"/>
              <p:cNvSpPr>
                <a:spLocks noChangeShapeType="1"/>
              </p:cNvSpPr>
              <p:nvPr/>
            </p:nvSpPr>
            <p:spPr bwMode="auto">
              <a:xfrm>
                <a:off x="3107" y="2330"/>
                <a:ext cx="592" cy="30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48886" name="Line 14"/>
              <p:cNvSpPr>
                <a:spLocks noChangeShapeType="1"/>
              </p:cNvSpPr>
              <p:nvPr/>
            </p:nvSpPr>
            <p:spPr bwMode="auto">
              <a:xfrm>
                <a:off x="3087" y="3018"/>
                <a:ext cx="213" cy="11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48887" name="Line 16"/>
              <p:cNvSpPr>
                <a:spLocks noChangeShapeType="1"/>
              </p:cNvSpPr>
              <p:nvPr/>
            </p:nvSpPr>
            <p:spPr bwMode="auto">
              <a:xfrm>
                <a:off x="3693" y="2644"/>
                <a:ext cx="10" cy="45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48888" name="Line 18"/>
              <p:cNvSpPr>
                <a:spLocks noChangeShapeType="1"/>
              </p:cNvSpPr>
              <p:nvPr/>
            </p:nvSpPr>
            <p:spPr bwMode="auto">
              <a:xfrm flipV="1">
                <a:off x="3120" y="3256"/>
                <a:ext cx="0" cy="65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48889" name="Line 19"/>
              <p:cNvSpPr>
                <a:spLocks noChangeShapeType="1"/>
              </p:cNvSpPr>
              <p:nvPr/>
            </p:nvSpPr>
            <p:spPr bwMode="auto">
              <a:xfrm flipV="1">
                <a:off x="3135" y="3549"/>
                <a:ext cx="564" cy="34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48890" name="Line 20"/>
              <p:cNvSpPr>
                <a:spLocks noChangeShapeType="1"/>
              </p:cNvSpPr>
              <p:nvPr/>
            </p:nvSpPr>
            <p:spPr bwMode="auto">
              <a:xfrm flipV="1">
                <a:off x="3121" y="3125"/>
                <a:ext cx="171" cy="12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48891" name="Line 22"/>
              <p:cNvSpPr>
                <a:spLocks noChangeShapeType="1"/>
              </p:cNvSpPr>
              <p:nvPr/>
            </p:nvSpPr>
            <p:spPr bwMode="auto">
              <a:xfrm flipV="1">
                <a:off x="3702" y="3067"/>
                <a:ext cx="0" cy="48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grpSp>
        <p:sp>
          <p:nvSpPr>
            <p:cNvPr id="548892" name="Rectangle 25"/>
            <p:cNvSpPr>
              <a:spLocks noChangeArrowheads="1"/>
            </p:cNvSpPr>
            <p:nvPr/>
          </p:nvSpPr>
          <p:spPr bwMode="auto">
            <a:xfrm rot="16200000" flipH="1">
              <a:off x="3033" y="2828"/>
              <a:ext cx="51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800" b="1">
                  <a:cs typeface="Arial" panose="020B0604020202020204" pitchFamily="34" charset="0"/>
                </a:rPr>
                <a:t>ALU</a:t>
              </a:r>
            </a:p>
          </p:txBody>
        </p:sp>
      </p:grpSp>
      <p:grpSp>
        <p:nvGrpSpPr>
          <p:cNvPr id="548893" name="Group 29"/>
          <p:cNvGrpSpPr/>
          <p:nvPr/>
        </p:nvGrpSpPr>
        <p:grpSpPr bwMode="auto">
          <a:xfrm>
            <a:off x="3492500" y="3294063"/>
            <a:ext cx="404813" cy="809625"/>
            <a:chOff x="2030" y="2415"/>
            <a:chExt cx="341" cy="510"/>
          </a:xfrm>
        </p:grpSpPr>
        <p:sp>
          <p:nvSpPr>
            <p:cNvPr id="548894" name="Line 30"/>
            <p:cNvSpPr>
              <a:spLocks noChangeShapeType="1"/>
            </p:cNvSpPr>
            <p:nvPr/>
          </p:nvSpPr>
          <p:spPr bwMode="auto">
            <a:xfrm flipH="1">
              <a:off x="2031" y="2415"/>
              <a:ext cx="340"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895" name="Line 31"/>
            <p:cNvSpPr>
              <a:spLocks noChangeShapeType="1"/>
            </p:cNvSpPr>
            <p:nvPr/>
          </p:nvSpPr>
          <p:spPr bwMode="auto">
            <a:xfrm flipH="1">
              <a:off x="2030" y="2925"/>
              <a:ext cx="340"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8896" name="Text Box 32"/>
          <p:cNvSpPr txBox="1">
            <a:spLocks noChangeArrowheads="1"/>
          </p:cNvSpPr>
          <p:nvPr/>
        </p:nvSpPr>
        <p:spPr bwMode="auto">
          <a:xfrm>
            <a:off x="1781175" y="2798763"/>
            <a:ext cx="450850" cy="1322070"/>
          </a:xfrm>
          <a:prstGeom prst="rect">
            <a:avLst/>
          </a:prstGeom>
          <a:solidFill>
            <a:srgbClr val="FF0000">
              <a:alpha val="17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a:latin typeface="微软雅黑" panose="020B0503020204020204" charset="-122"/>
                <a:ea typeface="微软雅黑" panose="020B0503020204020204" charset="-122"/>
              </a:rPr>
              <a:t>标</a:t>
            </a:r>
          </a:p>
          <a:p>
            <a:r>
              <a:rPr lang="zh-CN" altLang="en-US" sz="1600" b="1">
                <a:latin typeface="微软雅黑" panose="020B0503020204020204" charset="-122"/>
                <a:ea typeface="微软雅黑" panose="020B0503020204020204" charset="-122"/>
              </a:rPr>
              <a:t>志</a:t>
            </a:r>
          </a:p>
          <a:p>
            <a:r>
              <a:rPr lang="zh-CN" altLang="en-US" sz="1600" b="1">
                <a:latin typeface="微软雅黑" panose="020B0503020204020204" charset="-122"/>
                <a:ea typeface="微软雅黑" panose="020B0503020204020204" charset="-122"/>
              </a:rPr>
              <a:t>寄</a:t>
            </a:r>
          </a:p>
          <a:p>
            <a:r>
              <a:rPr lang="zh-CN" altLang="en-US" sz="1600" b="1">
                <a:latin typeface="微软雅黑" panose="020B0503020204020204" charset="-122"/>
                <a:ea typeface="微软雅黑" panose="020B0503020204020204" charset="-122"/>
              </a:rPr>
              <a:t>存</a:t>
            </a:r>
          </a:p>
          <a:p>
            <a:r>
              <a:rPr lang="zh-CN" altLang="en-US" sz="1600" b="1">
                <a:latin typeface="微软雅黑" panose="020B0503020204020204" charset="-122"/>
                <a:ea typeface="微软雅黑" panose="020B0503020204020204" charset="-122"/>
              </a:rPr>
              <a:t>器</a:t>
            </a:r>
          </a:p>
        </p:txBody>
      </p:sp>
      <p:sp>
        <p:nvSpPr>
          <p:cNvPr id="548897" name="Line 33"/>
          <p:cNvSpPr>
            <a:spLocks noChangeShapeType="1"/>
          </p:cNvSpPr>
          <p:nvPr/>
        </p:nvSpPr>
        <p:spPr bwMode="auto">
          <a:xfrm flipH="1">
            <a:off x="2232025" y="3384550"/>
            <a:ext cx="539750"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48898" name="Group 34"/>
          <p:cNvGrpSpPr/>
          <p:nvPr/>
        </p:nvGrpSpPr>
        <p:grpSpPr bwMode="auto">
          <a:xfrm>
            <a:off x="1511300" y="2484438"/>
            <a:ext cx="227013" cy="855662"/>
            <a:chOff x="895" y="1905"/>
            <a:chExt cx="143" cy="539"/>
          </a:xfrm>
        </p:grpSpPr>
        <p:sp>
          <p:nvSpPr>
            <p:cNvPr id="548899" name="Line 35"/>
            <p:cNvSpPr>
              <a:spLocks noChangeShapeType="1"/>
            </p:cNvSpPr>
            <p:nvPr/>
          </p:nvSpPr>
          <p:spPr bwMode="auto">
            <a:xfrm flipH="1">
              <a:off x="896" y="2443"/>
              <a:ext cx="142" cy="0"/>
            </a:xfrm>
            <a:prstGeom prst="line">
              <a:avLst/>
            </a:prstGeom>
            <a:noFill/>
            <a:ln w="28575">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900" name="Line 36"/>
            <p:cNvSpPr>
              <a:spLocks noChangeShapeType="1"/>
            </p:cNvSpPr>
            <p:nvPr/>
          </p:nvSpPr>
          <p:spPr bwMode="auto">
            <a:xfrm flipV="1">
              <a:off x="895" y="1905"/>
              <a:ext cx="0" cy="539"/>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8901" name="Line 37"/>
          <p:cNvSpPr>
            <a:spLocks noChangeShapeType="1"/>
          </p:cNvSpPr>
          <p:nvPr/>
        </p:nvSpPr>
        <p:spPr bwMode="auto">
          <a:xfrm flipV="1">
            <a:off x="4527550" y="2528888"/>
            <a:ext cx="0" cy="539750"/>
          </a:xfrm>
          <a:prstGeom prst="line">
            <a:avLst/>
          </a:prstGeom>
          <a:noFill/>
          <a:ln w="38100">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48902" name="Group 38"/>
          <p:cNvGrpSpPr/>
          <p:nvPr/>
        </p:nvGrpSpPr>
        <p:grpSpPr bwMode="auto">
          <a:xfrm>
            <a:off x="2501900" y="3741738"/>
            <a:ext cx="1530350" cy="1487487"/>
            <a:chOff x="1576" y="2924"/>
            <a:chExt cx="964" cy="937"/>
          </a:xfrm>
        </p:grpSpPr>
        <p:sp>
          <p:nvSpPr>
            <p:cNvPr id="548903" name="Line 39"/>
            <p:cNvSpPr>
              <a:spLocks noChangeShapeType="1"/>
            </p:cNvSpPr>
            <p:nvPr/>
          </p:nvSpPr>
          <p:spPr bwMode="auto">
            <a:xfrm>
              <a:off x="1576" y="2924"/>
              <a:ext cx="0" cy="935"/>
            </a:xfrm>
            <a:prstGeom prst="line">
              <a:avLst/>
            </a:prstGeom>
            <a:noFill/>
            <a:ln w="38100">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904" name="Line 40"/>
            <p:cNvSpPr>
              <a:spLocks noChangeShapeType="1"/>
            </p:cNvSpPr>
            <p:nvPr/>
          </p:nvSpPr>
          <p:spPr bwMode="auto">
            <a:xfrm>
              <a:off x="1576" y="3861"/>
              <a:ext cx="964"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905" name="Line 41"/>
            <p:cNvSpPr>
              <a:spLocks noChangeShapeType="1"/>
            </p:cNvSpPr>
            <p:nvPr/>
          </p:nvSpPr>
          <p:spPr bwMode="auto">
            <a:xfrm flipH="1">
              <a:off x="1576" y="2924"/>
              <a:ext cx="171" cy="0"/>
            </a:xfrm>
            <a:prstGeom prst="line">
              <a:avLst/>
            </a:prstGeom>
            <a:noFill/>
            <a:ln w="28575">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48906" name="Group 42"/>
          <p:cNvGrpSpPr/>
          <p:nvPr/>
        </p:nvGrpSpPr>
        <p:grpSpPr bwMode="auto">
          <a:xfrm>
            <a:off x="3357563" y="4508500"/>
            <a:ext cx="493712" cy="719138"/>
            <a:chOff x="2115" y="3405"/>
            <a:chExt cx="311" cy="453"/>
          </a:xfrm>
        </p:grpSpPr>
        <p:sp>
          <p:nvSpPr>
            <p:cNvPr id="548907" name="Line 43"/>
            <p:cNvSpPr>
              <a:spLocks noChangeShapeType="1"/>
            </p:cNvSpPr>
            <p:nvPr/>
          </p:nvSpPr>
          <p:spPr bwMode="auto">
            <a:xfrm flipV="1">
              <a:off x="2115" y="3405"/>
              <a:ext cx="0" cy="453"/>
            </a:xfrm>
            <a:prstGeom prst="line">
              <a:avLst/>
            </a:prstGeom>
            <a:noFill/>
            <a:ln w="38100">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908" name="Line 44"/>
            <p:cNvSpPr>
              <a:spLocks noChangeShapeType="1"/>
            </p:cNvSpPr>
            <p:nvPr/>
          </p:nvSpPr>
          <p:spPr bwMode="auto">
            <a:xfrm>
              <a:off x="2115" y="3407"/>
              <a:ext cx="311"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48909" name="Group 45"/>
          <p:cNvGrpSpPr/>
          <p:nvPr/>
        </p:nvGrpSpPr>
        <p:grpSpPr bwMode="auto">
          <a:xfrm>
            <a:off x="1150938" y="2525713"/>
            <a:ext cx="4725987" cy="2298700"/>
            <a:chOff x="725" y="2158"/>
            <a:chExt cx="2977" cy="1448"/>
          </a:xfrm>
        </p:grpSpPr>
        <p:sp>
          <p:nvSpPr>
            <p:cNvPr id="548910" name="Line 46"/>
            <p:cNvSpPr>
              <a:spLocks noChangeShapeType="1"/>
            </p:cNvSpPr>
            <p:nvPr/>
          </p:nvSpPr>
          <p:spPr bwMode="auto">
            <a:xfrm flipV="1">
              <a:off x="725" y="3606"/>
              <a:ext cx="2977" cy="0"/>
            </a:xfrm>
            <a:prstGeom prst="line">
              <a:avLst/>
            </a:prstGeom>
            <a:noFill/>
            <a:ln w="38100">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911" name="Line 47"/>
            <p:cNvSpPr>
              <a:spLocks noChangeShapeType="1"/>
            </p:cNvSpPr>
            <p:nvPr/>
          </p:nvSpPr>
          <p:spPr bwMode="auto">
            <a:xfrm>
              <a:off x="754" y="2158"/>
              <a:ext cx="0" cy="1389"/>
            </a:xfrm>
            <a:prstGeom prst="line">
              <a:avLst/>
            </a:prstGeom>
            <a:noFill/>
            <a:ln w="38100">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912" name="Line 48"/>
            <p:cNvSpPr>
              <a:spLocks noChangeShapeType="1"/>
            </p:cNvSpPr>
            <p:nvPr/>
          </p:nvSpPr>
          <p:spPr bwMode="auto">
            <a:xfrm flipV="1">
              <a:off x="1916" y="3209"/>
              <a:ext cx="0" cy="369"/>
            </a:xfrm>
            <a:prstGeom prst="line">
              <a:avLst/>
            </a:prstGeom>
            <a:noFill/>
            <a:ln w="38100">
              <a:solidFill>
                <a:srgbClr val="FF33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8913" name="Text Box 49"/>
          <p:cNvSpPr txBox="1">
            <a:spLocks noChangeArrowheads="1"/>
          </p:cNvSpPr>
          <p:nvPr/>
        </p:nvSpPr>
        <p:spPr bwMode="auto">
          <a:xfrm>
            <a:off x="657225" y="5184775"/>
            <a:ext cx="1035050" cy="368300"/>
          </a:xfrm>
          <a:prstGeom prst="rect">
            <a:avLst/>
          </a:prstGeom>
          <a:solidFill>
            <a:srgbClr val="FF0000">
              <a:alpha val="17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FF3300"/>
                </a:solidFill>
                <a:latin typeface="微软雅黑" panose="020B0503020204020204" charset="-122"/>
                <a:ea typeface="微软雅黑" panose="020B0503020204020204" charset="-122"/>
              </a:rPr>
              <a:t>    </a:t>
            </a:r>
            <a:r>
              <a:rPr lang="en-US" altLang="zh-CN" sz="1800" b="1">
                <a:solidFill>
                  <a:schemeClr val="hlink"/>
                </a:solidFill>
                <a:latin typeface="微软雅黑" panose="020B0503020204020204" charset="-122"/>
                <a:ea typeface="微软雅黑" panose="020B0503020204020204" charset="-122"/>
              </a:rPr>
              <a:t>IR</a:t>
            </a:r>
          </a:p>
        </p:txBody>
      </p:sp>
      <p:sp>
        <p:nvSpPr>
          <p:cNvPr id="548914" name="Line 50"/>
          <p:cNvSpPr>
            <a:spLocks noChangeShapeType="1"/>
          </p:cNvSpPr>
          <p:nvPr/>
        </p:nvSpPr>
        <p:spPr bwMode="auto">
          <a:xfrm flipH="1">
            <a:off x="1692275" y="5408613"/>
            <a:ext cx="2341563" cy="0"/>
          </a:xfrm>
          <a:prstGeom prst="line">
            <a:avLst/>
          </a:prstGeom>
          <a:noFill/>
          <a:ln w="38100">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915" name="Line 51"/>
          <p:cNvSpPr>
            <a:spLocks noChangeShapeType="1"/>
          </p:cNvSpPr>
          <p:nvPr/>
        </p:nvSpPr>
        <p:spPr bwMode="auto">
          <a:xfrm flipV="1">
            <a:off x="836613" y="2484438"/>
            <a:ext cx="0" cy="2700337"/>
          </a:xfrm>
          <a:prstGeom prst="line">
            <a:avLst/>
          </a:prstGeom>
          <a:noFill/>
          <a:ln w="38100">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48916" name="Group 52"/>
          <p:cNvGrpSpPr/>
          <p:nvPr/>
        </p:nvGrpSpPr>
        <p:grpSpPr bwMode="auto">
          <a:xfrm>
            <a:off x="5292725" y="1719263"/>
            <a:ext cx="1262063" cy="3870325"/>
            <a:chOff x="3333" y="1650"/>
            <a:chExt cx="795" cy="2438"/>
          </a:xfrm>
        </p:grpSpPr>
        <p:sp>
          <p:nvSpPr>
            <p:cNvPr id="548917" name="Text Box 53"/>
            <p:cNvSpPr txBox="1">
              <a:spLocks noChangeArrowheads="1"/>
            </p:cNvSpPr>
            <p:nvPr/>
          </p:nvSpPr>
          <p:spPr bwMode="auto">
            <a:xfrm>
              <a:off x="3447" y="1650"/>
              <a:ext cx="539"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solidFill>
                    <a:srgbClr val="008000"/>
                  </a:solidFill>
                  <a:latin typeface="微软雅黑" panose="020B0503020204020204" charset="-122"/>
                  <a:ea typeface="微软雅黑" panose="020B0503020204020204" charset="-122"/>
                </a:rPr>
                <a:t>地址</a:t>
              </a:r>
            </a:p>
          </p:txBody>
        </p:sp>
        <p:sp>
          <p:nvSpPr>
            <p:cNvPr id="548918" name="AutoShape 54"/>
            <p:cNvSpPr>
              <a:spLocks noChangeArrowheads="1"/>
            </p:cNvSpPr>
            <p:nvPr/>
          </p:nvSpPr>
          <p:spPr bwMode="auto">
            <a:xfrm>
              <a:off x="3362" y="2756"/>
              <a:ext cx="765" cy="284"/>
            </a:xfrm>
            <a:prstGeom prst="leftRightArrow">
              <a:avLst>
                <a:gd name="adj1" fmla="val 50000"/>
                <a:gd name="adj2" fmla="val 53873"/>
              </a:avLst>
            </a:prstGeom>
            <a:solidFill>
              <a:schemeClr val="bg1"/>
            </a:solidFill>
            <a:ln w="28575" algn="ctr">
              <a:solidFill>
                <a:srgbClr val="FF33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48919" name="Text Box 55"/>
            <p:cNvSpPr txBox="1">
              <a:spLocks noChangeArrowheads="1"/>
            </p:cNvSpPr>
            <p:nvPr/>
          </p:nvSpPr>
          <p:spPr bwMode="auto">
            <a:xfrm>
              <a:off x="3532" y="3634"/>
              <a:ext cx="482"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solidFill>
                    <a:srgbClr val="3333CC"/>
                  </a:solidFill>
                  <a:latin typeface="微软雅黑" panose="020B0503020204020204" charset="-122"/>
                  <a:ea typeface="微软雅黑" panose="020B0503020204020204" charset="-122"/>
                </a:rPr>
                <a:t>数据</a:t>
              </a:r>
            </a:p>
          </p:txBody>
        </p:sp>
        <p:sp>
          <p:nvSpPr>
            <p:cNvPr id="548920" name="AutoShape 56"/>
            <p:cNvSpPr>
              <a:spLocks noChangeArrowheads="1"/>
            </p:cNvSpPr>
            <p:nvPr/>
          </p:nvSpPr>
          <p:spPr bwMode="auto">
            <a:xfrm>
              <a:off x="3334" y="3804"/>
              <a:ext cx="794" cy="284"/>
            </a:xfrm>
            <a:prstGeom prst="leftRightArrow">
              <a:avLst>
                <a:gd name="adj1" fmla="val 50000"/>
                <a:gd name="adj2" fmla="val 55915"/>
              </a:avLst>
            </a:prstGeom>
            <a:solidFill>
              <a:schemeClr val="bg1"/>
            </a:solidFill>
            <a:ln w="28575" algn="ctr">
              <a:solidFill>
                <a:srgbClr val="3333CC"/>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48921" name="Text Box 57"/>
            <p:cNvSpPr txBox="1">
              <a:spLocks noChangeArrowheads="1"/>
            </p:cNvSpPr>
            <p:nvPr/>
          </p:nvSpPr>
          <p:spPr bwMode="auto">
            <a:xfrm>
              <a:off x="3504" y="2534"/>
              <a:ext cx="539"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solidFill>
                    <a:srgbClr val="FF3300"/>
                  </a:solidFill>
                  <a:latin typeface="微软雅黑" panose="020B0503020204020204" charset="-122"/>
                  <a:ea typeface="微软雅黑" panose="020B0503020204020204" charset="-122"/>
                </a:rPr>
                <a:t>控制</a:t>
              </a:r>
            </a:p>
          </p:txBody>
        </p:sp>
        <p:sp>
          <p:nvSpPr>
            <p:cNvPr id="548922" name="AutoShape 58"/>
            <p:cNvSpPr>
              <a:spLocks noChangeArrowheads="1"/>
            </p:cNvSpPr>
            <p:nvPr/>
          </p:nvSpPr>
          <p:spPr bwMode="auto">
            <a:xfrm>
              <a:off x="3333" y="1843"/>
              <a:ext cx="794" cy="341"/>
            </a:xfrm>
            <a:prstGeom prst="rightArrow">
              <a:avLst>
                <a:gd name="adj1" fmla="val 50000"/>
                <a:gd name="adj2" fmla="val 58211"/>
              </a:avLst>
            </a:prstGeom>
            <a:solidFill>
              <a:schemeClr val="bg1"/>
            </a:solidFill>
            <a:ln w="28575" algn="ctr">
              <a:solidFill>
                <a:srgbClr val="008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48923" name="Line 59"/>
            <p:cNvSpPr>
              <a:spLocks noChangeShapeType="1"/>
            </p:cNvSpPr>
            <p:nvPr/>
          </p:nvSpPr>
          <p:spPr bwMode="auto">
            <a:xfrm flipV="1">
              <a:off x="3731" y="2982"/>
              <a:ext cx="0" cy="624"/>
            </a:xfrm>
            <a:prstGeom prst="line">
              <a:avLst/>
            </a:prstGeom>
            <a:noFill/>
            <a:ln w="38100">
              <a:solidFill>
                <a:srgbClr val="FF33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48924" name="Group 60"/>
          <p:cNvGrpSpPr/>
          <p:nvPr/>
        </p:nvGrpSpPr>
        <p:grpSpPr bwMode="auto">
          <a:xfrm>
            <a:off x="3490913" y="2568575"/>
            <a:ext cx="1755775" cy="2128838"/>
            <a:chOff x="2199" y="2185"/>
            <a:chExt cx="1106" cy="1341"/>
          </a:xfrm>
        </p:grpSpPr>
        <p:sp>
          <p:nvSpPr>
            <p:cNvPr id="548925" name="Text Box 61"/>
            <p:cNvSpPr txBox="1">
              <a:spLocks noChangeArrowheads="1"/>
            </p:cNvSpPr>
            <p:nvPr/>
          </p:nvSpPr>
          <p:spPr bwMode="auto">
            <a:xfrm>
              <a:off x="2199" y="2185"/>
              <a:ext cx="737" cy="232"/>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latin typeface="微软雅黑" panose="020B0503020204020204" charset="-122"/>
                  <a:ea typeface="微软雅黑" panose="020B0503020204020204" charset="-122"/>
                </a:rPr>
                <a:t>GPRs</a:t>
              </a:r>
            </a:p>
          </p:txBody>
        </p:sp>
        <p:grpSp>
          <p:nvGrpSpPr>
            <p:cNvPr id="548926" name="Group 62"/>
            <p:cNvGrpSpPr/>
            <p:nvPr/>
          </p:nvGrpSpPr>
          <p:grpSpPr bwMode="auto">
            <a:xfrm>
              <a:off x="2452" y="2500"/>
              <a:ext cx="853" cy="1026"/>
              <a:chOff x="2398" y="2273"/>
              <a:chExt cx="853" cy="1026"/>
            </a:xfrm>
          </p:grpSpPr>
          <p:grpSp>
            <p:nvGrpSpPr>
              <p:cNvPr id="548927" name="Group 63"/>
              <p:cNvGrpSpPr/>
              <p:nvPr/>
            </p:nvGrpSpPr>
            <p:grpSpPr bwMode="auto">
              <a:xfrm>
                <a:off x="2398" y="2273"/>
                <a:ext cx="652" cy="992"/>
                <a:chOff x="2228" y="1678"/>
                <a:chExt cx="737" cy="992"/>
              </a:xfrm>
            </p:grpSpPr>
            <p:sp>
              <p:nvSpPr>
                <p:cNvPr id="548928" name="Rectangle 64"/>
                <p:cNvSpPr>
                  <a:spLocks noChangeArrowheads="1"/>
                </p:cNvSpPr>
                <p:nvPr/>
              </p:nvSpPr>
              <p:spPr bwMode="auto">
                <a:xfrm>
                  <a:off x="2228" y="1678"/>
                  <a:ext cx="737" cy="992"/>
                </a:xfrm>
                <a:prstGeom prst="rect">
                  <a:avLst/>
                </a:prstGeom>
                <a:solidFill>
                  <a:schemeClr val="bg1"/>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48929" name="Line 65"/>
                <p:cNvSpPr>
                  <a:spLocks noChangeShapeType="1"/>
                </p:cNvSpPr>
                <p:nvPr/>
              </p:nvSpPr>
              <p:spPr bwMode="auto">
                <a:xfrm>
                  <a:off x="2228" y="1933"/>
                  <a:ext cx="7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930" name="Line 66"/>
                <p:cNvSpPr>
                  <a:spLocks noChangeShapeType="1"/>
                </p:cNvSpPr>
                <p:nvPr/>
              </p:nvSpPr>
              <p:spPr bwMode="auto">
                <a:xfrm>
                  <a:off x="2228" y="2188"/>
                  <a:ext cx="7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931" name="Line 67"/>
                <p:cNvSpPr>
                  <a:spLocks noChangeShapeType="1"/>
                </p:cNvSpPr>
                <p:nvPr/>
              </p:nvSpPr>
              <p:spPr bwMode="auto">
                <a:xfrm>
                  <a:off x="2228" y="2415"/>
                  <a:ext cx="7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8932" name="Text Box 68"/>
              <p:cNvSpPr txBox="1">
                <a:spLocks noChangeArrowheads="1"/>
              </p:cNvSpPr>
              <p:nvPr/>
            </p:nvSpPr>
            <p:spPr bwMode="auto">
              <a:xfrm>
                <a:off x="3051" y="2282"/>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latin typeface="微软雅黑" panose="020B0503020204020204" charset="-122"/>
                    <a:ea typeface="微软雅黑" panose="020B0503020204020204" charset="-122"/>
                  </a:rPr>
                  <a:t>0</a:t>
                </a:r>
              </a:p>
            </p:txBody>
          </p:sp>
          <p:sp>
            <p:nvSpPr>
              <p:cNvPr id="548933" name="Text Box 69"/>
              <p:cNvSpPr txBox="1">
                <a:spLocks noChangeArrowheads="1"/>
              </p:cNvSpPr>
              <p:nvPr/>
            </p:nvSpPr>
            <p:spPr bwMode="auto">
              <a:xfrm>
                <a:off x="3052" y="2525"/>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latin typeface="微软雅黑" panose="020B0503020204020204" charset="-122"/>
                    <a:ea typeface="微软雅黑" panose="020B0503020204020204" charset="-122"/>
                  </a:rPr>
                  <a:t>1</a:t>
                </a:r>
              </a:p>
            </p:txBody>
          </p:sp>
          <p:sp>
            <p:nvSpPr>
              <p:cNvPr id="548934" name="Text Box 70"/>
              <p:cNvSpPr txBox="1">
                <a:spLocks noChangeArrowheads="1"/>
              </p:cNvSpPr>
              <p:nvPr/>
            </p:nvSpPr>
            <p:spPr bwMode="auto">
              <a:xfrm>
                <a:off x="3052" y="2784"/>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latin typeface="微软雅黑" panose="020B0503020204020204" charset="-122"/>
                    <a:ea typeface="微软雅黑" panose="020B0503020204020204" charset="-122"/>
                  </a:rPr>
                  <a:t>2</a:t>
                </a:r>
              </a:p>
            </p:txBody>
          </p:sp>
          <p:sp>
            <p:nvSpPr>
              <p:cNvPr id="548935" name="Text Box 71"/>
              <p:cNvSpPr txBox="1">
                <a:spLocks noChangeArrowheads="1"/>
              </p:cNvSpPr>
              <p:nvPr/>
            </p:nvSpPr>
            <p:spPr bwMode="auto">
              <a:xfrm>
                <a:off x="3051" y="3067"/>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latin typeface="微软雅黑" panose="020B0503020204020204" charset="-122"/>
                    <a:ea typeface="微软雅黑" panose="020B0503020204020204" charset="-122"/>
                  </a:rPr>
                  <a:t>3</a:t>
                </a:r>
              </a:p>
            </p:txBody>
          </p:sp>
        </p:grpSp>
        <p:sp>
          <p:nvSpPr>
            <p:cNvPr id="548936" name="Rectangle 72"/>
            <p:cNvSpPr>
              <a:spLocks noChangeArrowheads="1"/>
            </p:cNvSpPr>
            <p:nvPr/>
          </p:nvSpPr>
          <p:spPr bwMode="auto">
            <a:xfrm>
              <a:off x="2455" y="2500"/>
              <a:ext cx="652" cy="992"/>
            </a:xfrm>
            <a:prstGeom prst="rect">
              <a:avLst/>
            </a:prstGeom>
            <a:solidFill>
              <a:srgbClr val="008000">
                <a:alpha val="17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grpSp>
      <p:grpSp>
        <p:nvGrpSpPr>
          <p:cNvPr id="548937" name="Group 73"/>
          <p:cNvGrpSpPr/>
          <p:nvPr/>
        </p:nvGrpSpPr>
        <p:grpSpPr bwMode="auto">
          <a:xfrm>
            <a:off x="6551613" y="1584325"/>
            <a:ext cx="1397000" cy="4051301"/>
            <a:chOff x="4127" y="1565"/>
            <a:chExt cx="880" cy="2552"/>
          </a:xfrm>
        </p:grpSpPr>
        <p:grpSp>
          <p:nvGrpSpPr>
            <p:cNvPr id="548938" name="Group 74"/>
            <p:cNvGrpSpPr/>
            <p:nvPr/>
          </p:nvGrpSpPr>
          <p:grpSpPr bwMode="auto">
            <a:xfrm>
              <a:off x="4127" y="1565"/>
              <a:ext cx="880" cy="2552"/>
              <a:chOff x="4156" y="1565"/>
              <a:chExt cx="908" cy="2552"/>
            </a:xfrm>
          </p:grpSpPr>
          <p:sp>
            <p:nvSpPr>
              <p:cNvPr id="548939" name="Text Box 75"/>
              <p:cNvSpPr txBox="1">
                <a:spLocks noChangeArrowheads="1"/>
              </p:cNvSpPr>
              <p:nvPr/>
            </p:nvSpPr>
            <p:spPr bwMode="auto">
              <a:xfrm>
                <a:off x="4156" y="1565"/>
                <a:ext cx="737" cy="232"/>
              </a:xfrm>
              <a:prstGeom prst="rect">
                <a:avLst/>
              </a:prstGeom>
              <a:solidFill>
                <a:srgbClr val="0000FF">
                  <a:alpha val="25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800" b="1">
                    <a:latin typeface="微软雅黑" panose="020B0503020204020204" charset="-122"/>
                    <a:ea typeface="微软雅黑" panose="020B0503020204020204" charset="-122"/>
                  </a:rPr>
                  <a:t>存储器</a:t>
                </a:r>
              </a:p>
            </p:txBody>
          </p:sp>
          <p:grpSp>
            <p:nvGrpSpPr>
              <p:cNvPr id="548940" name="Group 76"/>
              <p:cNvGrpSpPr/>
              <p:nvPr/>
            </p:nvGrpSpPr>
            <p:grpSpPr bwMode="auto">
              <a:xfrm>
                <a:off x="4156" y="1877"/>
                <a:ext cx="737" cy="2211"/>
                <a:chOff x="3447" y="1423"/>
                <a:chExt cx="879" cy="2211"/>
              </a:xfrm>
            </p:grpSpPr>
            <p:sp>
              <p:nvSpPr>
                <p:cNvPr id="548941" name="Rectangle 77"/>
                <p:cNvSpPr>
                  <a:spLocks noChangeArrowheads="1"/>
                </p:cNvSpPr>
                <p:nvPr/>
              </p:nvSpPr>
              <p:spPr bwMode="auto">
                <a:xfrm>
                  <a:off x="3447" y="1423"/>
                  <a:ext cx="879" cy="2211"/>
                </a:xfrm>
                <a:prstGeom prst="rect">
                  <a:avLst/>
                </a:prstGeom>
                <a:solidFill>
                  <a:schemeClr val="bg1"/>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48942" name="Line 78"/>
                <p:cNvSpPr>
                  <a:spLocks noChangeShapeType="1"/>
                </p:cNvSpPr>
                <p:nvPr/>
              </p:nvSpPr>
              <p:spPr bwMode="auto">
                <a:xfrm>
                  <a:off x="3447" y="1678"/>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943" name="Line 79"/>
                <p:cNvSpPr>
                  <a:spLocks noChangeShapeType="1"/>
                </p:cNvSpPr>
                <p:nvPr/>
              </p:nvSpPr>
              <p:spPr bwMode="auto">
                <a:xfrm>
                  <a:off x="3447" y="1962"/>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944" name="Line 80"/>
                <p:cNvSpPr>
                  <a:spLocks noChangeShapeType="1"/>
                </p:cNvSpPr>
                <p:nvPr/>
              </p:nvSpPr>
              <p:spPr bwMode="auto">
                <a:xfrm>
                  <a:off x="3447" y="2245"/>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945" name="Line 81"/>
                <p:cNvSpPr>
                  <a:spLocks noChangeShapeType="1"/>
                </p:cNvSpPr>
                <p:nvPr/>
              </p:nvSpPr>
              <p:spPr bwMode="auto">
                <a:xfrm>
                  <a:off x="3447" y="2529"/>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946" name="Line 82"/>
                <p:cNvSpPr>
                  <a:spLocks noChangeShapeType="1"/>
                </p:cNvSpPr>
                <p:nvPr/>
              </p:nvSpPr>
              <p:spPr bwMode="auto">
                <a:xfrm>
                  <a:off x="3447" y="2812"/>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947" name="Line 83"/>
                <p:cNvSpPr>
                  <a:spLocks noChangeShapeType="1"/>
                </p:cNvSpPr>
                <p:nvPr/>
              </p:nvSpPr>
              <p:spPr bwMode="auto">
                <a:xfrm>
                  <a:off x="3447" y="3096"/>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8948" name="Line 84"/>
                <p:cNvSpPr>
                  <a:spLocks noChangeShapeType="1"/>
                </p:cNvSpPr>
                <p:nvPr/>
              </p:nvSpPr>
              <p:spPr bwMode="auto">
                <a:xfrm>
                  <a:off x="3447" y="3379"/>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8949" name="Text Box 85"/>
              <p:cNvSpPr txBox="1">
                <a:spLocks noChangeArrowheads="1"/>
              </p:cNvSpPr>
              <p:nvPr/>
            </p:nvSpPr>
            <p:spPr bwMode="auto">
              <a:xfrm>
                <a:off x="4864" y="1941"/>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0</a:t>
                </a:r>
              </a:p>
            </p:txBody>
          </p:sp>
          <p:sp>
            <p:nvSpPr>
              <p:cNvPr id="548950" name="Text Box 86"/>
              <p:cNvSpPr txBox="1">
                <a:spLocks noChangeArrowheads="1"/>
              </p:cNvSpPr>
              <p:nvPr/>
            </p:nvSpPr>
            <p:spPr bwMode="auto">
              <a:xfrm>
                <a:off x="4865" y="2160"/>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1</a:t>
                </a:r>
              </a:p>
            </p:txBody>
          </p:sp>
          <p:sp>
            <p:nvSpPr>
              <p:cNvPr id="548951" name="Text Box 87"/>
              <p:cNvSpPr txBox="1">
                <a:spLocks noChangeArrowheads="1"/>
              </p:cNvSpPr>
              <p:nvPr/>
            </p:nvSpPr>
            <p:spPr bwMode="auto">
              <a:xfrm>
                <a:off x="4865" y="2472"/>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2</a:t>
                </a:r>
              </a:p>
            </p:txBody>
          </p:sp>
          <p:sp>
            <p:nvSpPr>
              <p:cNvPr id="548952" name="Text Box 88"/>
              <p:cNvSpPr txBox="1">
                <a:spLocks noChangeArrowheads="1"/>
              </p:cNvSpPr>
              <p:nvPr/>
            </p:nvSpPr>
            <p:spPr bwMode="auto">
              <a:xfrm>
                <a:off x="4864" y="2755"/>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3</a:t>
                </a:r>
              </a:p>
            </p:txBody>
          </p:sp>
          <p:sp>
            <p:nvSpPr>
              <p:cNvPr id="548953" name="Text Box 89"/>
              <p:cNvSpPr txBox="1">
                <a:spLocks noChangeArrowheads="1"/>
              </p:cNvSpPr>
              <p:nvPr/>
            </p:nvSpPr>
            <p:spPr bwMode="auto">
              <a:xfrm>
                <a:off x="4865" y="2982"/>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4</a:t>
                </a:r>
              </a:p>
            </p:txBody>
          </p:sp>
          <p:sp>
            <p:nvSpPr>
              <p:cNvPr id="548954" name="Text Box 90"/>
              <p:cNvSpPr txBox="1">
                <a:spLocks noChangeArrowheads="1"/>
              </p:cNvSpPr>
              <p:nvPr/>
            </p:nvSpPr>
            <p:spPr bwMode="auto">
              <a:xfrm>
                <a:off x="4865" y="3322"/>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5</a:t>
                </a:r>
              </a:p>
            </p:txBody>
          </p:sp>
          <p:sp>
            <p:nvSpPr>
              <p:cNvPr id="548955" name="Text Box 91"/>
              <p:cNvSpPr txBox="1">
                <a:spLocks noChangeArrowheads="1"/>
              </p:cNvSpPr>
              <p:nvPr/>
            </p:nvSpPr>
            <p:spPr bwMode="auto">
              <a:xfrm>
                <a:off x="4864" y="3578"/>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6</a:t>
                </a:r>
              </a:p>
            </p:txBody>
          </p:sp>
          <p:sp>
            <p:nvSpPr>
              <p:cNvPr id="548956" name="Text Box 92"/>
              <p:cNvSpPr txBox="1">
                <a:spLocks noChangeArrowheads="1"/>
              </p:cNvSpPr>
              <p:nvPr/>
            </p:nvSpPr>
            <p:spPr bwMode="auto">
              <a:xfrm>
                <a:off x="4864" y="3885"/>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7</a:t>
                </a:r>
              </a:p>
            </p:txBody>
          </p:sp>
        </p:grpSp>
        <p:sp>
          <p:nvSpPr>
            <p:cNvPr id="548957" name="Rectangle 93"/>
            <p:cNvSpPr>
              <a:spLocks noChangeArrowheads="1"/>
            </p:cNvSpPr>
            <p:nvPr/>
          </p:nvSpPr>
          <p:spPr bwMode="auto">
            <a:xfrm>
              <a:off x="4127" y="1877"/>
              <a:ext cx="708" cy="2211"/>
            </a:xfrm>
            <a:prstGeom prst="rect">
              <a:avLst/>
            </a:prstGeom>
            <a:solidFill>
              <a:srgbClr val="008000">
                <a:alpha val="17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grpSp>
      <p:sp>
        <p:nvSpPr>
          <p:cNvPr id="548958" name="Text Box 94"/>
          <p:cNvSpPr txBox="1">
            <a:spLocks noChangeArrowheads="1"/>
          </p:cNvSpPr>
          <p:nvPr/>
        </p:nvSpPr>
        <p:spPr bwMode="auto">
          <a:xfrm>
            <a:off x="206375" y="773113"/>
            <a:ext cx="6345238"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0000"/>
              </a:spcBef>
            </a:pPr>
            <a:r>
              <a:rPr lang="zh-CN" altLang="en-US" sz="1800" b="1">
                <a:latin typeface="微软雅黑" panose="020B0503020204020204" charset="-122"/>
                <a:ea typeface="微软雅黑" panose="020B0503020204020204" charset="-122"/>
              </a:rPr>
              <a:t>你还记得冯</a:t>
            </a:r>
            <a:r>
              <a:rPr lang="en-US" altLang="zh-CN" sz="1800" b="1">
                <a:latin typeface="微软雅黑" panose="020B0503020204020204" charset="-122"/>
                <a:ea typeface="微软雅黑" panose="020B0503020204020204" charset="-122"/>
              </a:rPr>
              <a:t>.</a:t>
            </a:r>
            <a:r>
              <a:rPr lang="zh-CN" altLang="en-US" sz="1800" b="1">
                <a:latin typeface="微软雅黑" panose="020B0503020204020204" charset="-122"/>
                <a:ea typeface="微软雅黑" panose="020B0503020204020204" charset="-122"/>
              </a:rPr>
              <a:t>诺依曼计算机结构的特点吗？</a:t>
            </a:r>
          </a:p>
        </p:txBody>
      </p:sp>
      <p:sp>
        <p:nvSpPr>
          <p:cNvPr id="548959" name="Rectangle 95"/>
          <p:cNvSpPr>
            <a:spLocks noChangeArrowheads="1"/>
          </p:cNvSpPr>
          <p:nvPr/>
        </p:nvSpPr>
        <p:spPr bwMode="auto">
          <a:xfrm>
            <a:off x="6974523" y="5949950"/>
            <a:ext cx="1554480"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800" b="1">
                <a:solidFill>
                  <a:srgbClr val="3333CC"/>
                </a:solidFill>
                <a:latin typeface="微软雅黑" panose="020B0503020204020204" charset="-122"/>
                <a:ea typeface="微软雅黑" panose="020B0503020204020204" charset="-122"/>
              </a:rPr>
              <a:t>工厂、饭店？</a:t>
            </a:r>
          </a:p>
        </p:txBody>
      </p:sp>
      <p:sp>
        <p:nvSpPr>
          <p:cNvPr id="548960" name="Text Box 96"/>
          <p:cNvSpPr txBox="1">
            <a:spLocks noChangeArrowheads="1"/>
          </p:cNvSpPr>
          <p:nvPr/>
        </p:nvSpPr>
        <p:spPr bwMode="auto">
          <a:xfrm>
            <a:off x="341313" y="6400800"/>
            <a:ext cx="6884987"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800" b="1">
                <a:solidFill>
                  <a:srgbClr val="3333CC"/>
                </a:solidFill>
                <a:latin typeface="微软雅黑" panose="020B0503020204020204" charset="-122"/>
                <a:ea typeface="微软雅黑" panose="020B0503020204020204" charset="-122"/>
              </a:rPr>
              <a:t>计算机是如何工作的呢？</a:t>
            </a:r>
          </a:p>
        </p:txBody>
      </p:sp>
      <p:sp>
        <p:nvSpPr>
          <p:cNvPr id="548961" name="Text Box 97"/>
          <p:cNvSpPr txBox="1">
            <a:spLocks noChangeArrowheads="1"/>
          </p:cNvSpPr>
          <p:nvPr/>
        </p:nvSpPr>
        <p:spPr bwMode="auto">
          <a:xfrm>
            <a:off x="296863" y="5949950"/>
            <a:ext cx="6345237"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0000"/>
              </a:spcBef>
            </a:pPr>
            <a:r>
              <a:rPr lang="zh-CN" altLang="en-US" sz="1800" b="1">
                <a:latin typeface="微软雅黑" panose="020B0503020204020204" charset="-122"/>
                <a:ea typeface="微软雅黑" panose="020B0503020204020204" charset="-122"/>
              </a:rPr>
              <a:t>你能想到计算机相当于现实生活中的什么呢？</a:t>
            </a:r>
          </a:p>
        </p:txBody>
      </p:sp>
      <p:sp>
        <p:nvSpPr>
          <p:cNvPr id="548962" name="Rectangle 98"/>
          <p:cNvSpPr>
            <a:spLocks noChangeArrowheads="1"/>
          </p:cNvSpPr>
          <p:nvPr/>
        </p:nvSpPr>
        <p:spPr bwMode="auto">
          <a:xfrm>
            <a:off x="206375" y="1358900"/>
            <a:ext cx="7740650" cy="4545013"/>
          </a:xfrm>
          <a:prstGeom prst="rect">
            <a:avLst/>
          </a:prstGeom>
          <a:noFill/>
          <a:ln w="19050">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8963" name="Rectangle 99"/>
          <p:cNvSpPr>
            <a:spLocks noGrp="1" noChangeArrowheads="1"/>
          </p:cNvSpPr>
          <p:nvPr>
            <p:ph type="title"/>
          </p:nvPr>
        </p:nvSpPr>
        <p:spPr>
          <a:xfrm>
            <a:off x="457200" y="98425"/>
            <a:ext cx="8229600" cy="561975"/>
          </a:xfrm>
        </p:spPr>
        <p:txBody>
          <a:bodyPr/>
          <a:lstStyle/>
          <a:p>
            <a:r>
              <a:rPr lang="zh-CN" altLang="en-US" sz="2800"/>
              <a:t>现代计算机结构模型</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8958">
                                            <p:txEl>
                                              <p:pRg st="0" end="0"/>
                                            </p:txEl>
                                          </p:spTgt>
                                        </p:tgtEl>
                                        <p:attrNameLst>
                                          <p:attrName>style.visibility</p:attrName>
                                        </p:attrNameLst>
                                      </p:cBhvr>
                                      <p:to>
                                        <p:strVal val="visible"/>
                                      </p:to>
                                    </p:set>
                                    <p:animEffect transition="in" filter="blinds(horizontal)">
                                      <p:cBhvr>
                                        <p:cTn id="7" dur="500"/>
                                        <p:tgtEl>
                                          <p:spTgt spid="5489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8937"/>
                                        </p:tgtEl>
                                        <p:attrNameLst>
                                          <p:attrName>style.visibility</p:attrName>
                                        </p:attrNameLst>
                                      </p:cBhvr>
                                      <p:to>
                                        <p:strVal val="visible"/>
                                      </p:to>
                                    </p:set>
                                    <p:animEffect transition="in" filter="blinds(horizontal)">
                                      <p:cBhvr>
                                        <p:cTn id="12" dur="500"/>
                                        <p:tgtEl>
                                          <p:spTgt spid="54893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8866"/>
                                        </p:tgtEl>
                                        <p:attrNameLst>
                                          <p:attrName>style.visibility</p:attrName>
                                        </p:attrNameLst>
                                      </p:cBhvr>
                                      <p:to>
                                        <p:strVal val="visible"/>
                                      </p:to>
                                    </p:set>
                                    <p:animEffect transition="in" filter="blinds(horizontal)">
                                      <p:cBhvr>
                                        <p:cTn id="17" dur="500"/>
                                        <p:tgtEl>
                                          <p:spTgt spid="54886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48882"/>
                                        </p:tgtEl>
                                        <p:attrNameLst>
                                          <p:attrName>style.visibility</p:attrName>
                                        </p:attrNameLst>
                                      </p:cBhvr>
                                      <p:to>
                                        <p:strVal val="visible"/>
                                      </p:to>
                                    </p:set>
                                    <p:animEffect transition="in" filter="blinds(horizontal)">
                                      <p:cBhvr>
                                        <p:cTn id="22" dur="500"/>
                                        <p:tgtEl>
                                          <p:spTgt spid="54888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48924"/>
                                        </p:tgtEl>
                                        <p:attrNameLst>
                                          <p:attrName>style.visibility</p:attrName>
                                        </p:attrNameLst>
                                      </p:cBhvr>
                                      <p:to>
                                        <p:strVal val="visible"/>
                                      </p:to>
                                    </p:set>
                                    <p:animEffect transition="in" filter="blinds(horizontal)">
                                      <p:cBhvr>
                                        <p:cTn id="27" dur="500"/>
                                        <p:tgtEl>
                                          <p:spTgt spid="54892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48893"/>
                                        </p:tgtEl>
                                        <p:attrNameLst>
                                          <p:attrName>style.visibility</p:attrName>
                                        </p:attrNameLst>
                                      </p:cBhvr>
                                      <p:to>
                                        <p:strVal val="visible"/>
                                      </p:to>
                                    </p:set>
                                    <p:animEffect transition="in" filter="blinds(horizontal)">
                                      <p:cBhvr>
                                        <p:cTn id="32" dur="500"/>
                                        <p:tgtEl>
                                          <p:spTgt spid="54889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48902"/>
                                        </p:tgtEl>
                                        <p:attrNameLst>
                                          <p:attrName>style.visibility</p:attrName>
                                        </p:attrNameLst>
                                      </p:cBhvr>
                                      <p:to>
                                        <p:strVal val="visible"/>
                                      </p:to>
                                    </p:set>
                                    <p:animEffect transition="in" filter="blinds(horizontal)">
                                      <p:cBhvr>
                                        <p:cTn id="37" dur="500"/>
                                        <p:tgtEl>
                                          <p:spTgt spid="54890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48906"/>
                                        </p:tgtEl>
                                        <p:attrNameLst>
                                          <p:attrName>style.visibility</p:attrName>
                                        </p:attrNameLst>
                                      </p:cBhvr>
                                      <p:to>
                                        <p:strVal val="visible"/>
                                      </p:to>
                                    </p:set>
                                    <p:animEffect transition="in" filter="blinds(horizontal)">
                                      <p:cBhvr>
                                        <p:cTn id="42" dur="500"/>
                                        <p:tgtEl>
                                          <p:spTgt spid="54890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48878"/>
                                        </p:tgtEl>
                                        <p:attrNameLst>
                                          <p:attrName>style.visibility</p:attrName>
                                        </p:attrNameLst>
                                      </p:cBhvr>
                                      <p:to>
                                        <p:strVal val="visible"/>
                                      </p:to>
                                    </p:set>
                                    <p:animEffect transition="in" filter="blinds(horizontal)">
                                      <p:cBhvr>
                                        <p:cTn id="47" dur="500"/>
                                        <p:tgtEl>
                                          <p:spTgt spid="54887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48881"/>
                                        </p:tgtEl>
                                        <p:attrNameLst>
                                          <p:attrName>style.visibility</p:attrName>
                                        </p:attrNameLst>
                                      </p:cBhvr>
                                      <p:to>
                                        <p:strVal val="visible"/>
                                      </p:to>
                                    </p:set>
                                    <p:animEffect transition="in" filter="blinds(horizontal)">
                                      <p:cBhvr>
                                        <p:cTn id="52" dur="500"/>
                                        <p:tgtEl>
                                          <p:spTgt spid="54888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48897"/>
                                        </p:tgtEl>
                                        <p:attrNameLst>
                                          <p:attrName>style.visibility</p:attrName>
                                        </p:attrNameLst>
                                      </p:cBhvr>
                                      <p:to>
                                        <p:strVal val="visible"/>
                                      </p:to>
                                    </p:set>
                                    <p:animEffect transition="in" filter="blinds(horizontal)">
                                      <p:cBhvr>
                                        <p:cTn id="57" dur="500"/>
                                        <p:tgtEl>
                                          <p:spTgt spid="54889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48896"/>
                                        </p:tgtEl>
                                        <p:attrNameLst>
                                          <p:attrName>style.visibility</p:attrName>
                                        </p:attrNameLst>
                                      </p:cBhvr>
                                      <p:to>
                                        <p:strVal val="visible"/>
                                      </p:to>
                                    </p:set>
                                    <p:animEffect transition="in" filter="blinds(horizontal)">
                                      <p:cBhvr>
                                        <p:cTn id="62" dur="500"/>
                                        <p:tgtEl>
                                          <p:spTgt spid="54889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48898"/>
                                        </p:tgtEl>
                                        <p:attrNameLst>
                                          <p:attrName>style.visibility</p:attrName>
                                        </p:attrNameLst>
                                      </p:cBhvr>
                                      <p:to>
                                        <p:strVal val="visible"/>
                                      </p:to>
                                    </p:set>
                                    <p:animEffect transition="in" filter="blinds(horizontal)">
                                      <p:cBhvr>
                                        <p:cTn id="67" dur="500"/>
                                        <p:tgtEl>
                                          <p:spTgt spid="54889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48870"/>
                                        </p:tgtEl>
                                        <p:attrNameLst>
                                          <p:attrName>style.visibility</p:attrName>
                                        </p:attrNameLst>
                                      </p:cBhvr>
                                      <p:to>
                                        <p:strVal val="visible"/>
                                      </p:to>
                                    </p:set>
                                    <p:animEffect transition="in" filter="blinds(horizontal)">
                                      <p:cBhvr>
                                        <p:cTn id="72" dur="500"/>
                                        <p:tgtEl>
                                          <p:spTgt spid="548870"/>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48877"/>
                                        </p:tgtEl>
                                        <p:attrNameLst>
                                          <p:attrName>style.visibility</p:attrName>
                                        </p:attrNameLst>
                                      </p:cBhvr>
                                      <p:to>
                                        <p:strVal val="visible"/>
                                      </p:to>
                                    </p:set>
                                    <p:animEffect transition="in" filter="blinds(horizontal)">
                                      <p:cBhvr>
                                        <p:cTn id="77" dur="500"/>
                                        <p:tgtEl>
                                          <p:spTgt spid="548877"/>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548880"/>
                                        </p:tgtEl>
                                        <p:attrNameLst>
                                          <p:attrName>style.visibility</p:attrName>
                                        </p:attrNameLst>
                                      </p:cBhvr>
                                      <p:to>
                                        <p:strVal val="visible"/>
                                      </p:to>
                                    </p:set>
                                    <p:animEffect transition="in" filter="blinds(horizontal)">
                                      <p:cBhvr>
                                        <p:cTn id="82" dur="500"/>
                                        <p:tgtEl>
                                          <p:spTgt spid="548880"/>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548901"/>
                                        </p:tgtEl>
                                        <p:attrNameLst>
                                          <p:attrName>style.visibility</p:attrName>
                                        </p:attrNameLst>
                                      </p:cBhvr>
                                      <p:to>
                                        <p:strVal val="visible"/>
                                      </p:to>
                                    </p:set>
                                    <p:animEffect transition="in" filter="blinds(horizontal)">
                                      <p:cBhvr>
                                        <p:cTn id="87" dur="500"/>
                                        <p:tgtEl>
                                          <p:spTgt spid="548901"/>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548913"/>
                                        </p:tgtEl>
                                        <p:attrNameLst>
                                          <p:attrName>style.visibility</p:attrName>
                                        </p:attrNameLst>
                                      </p:cBhvr>
                                      <p:to>
                                        <p:strVal val="visible"/>
                                      </p:to>
                                    </p:set>
                                    <p:animEffect transition="in" filter="blinds(horizontal)">
                                      <p:cBhvr>
                                        <p:cTn id="92" dur="500"/>
                                        <p:tgtEl>
                                          <p:spTgt spid="548913"/>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548914"/>
                                        </p:tgtEl>
                                        <p:attrNameLst>
                                          <p:attrName>style.visibility</p:attrName>
                                        </p:attrNameLst>
                                      </p:cBhvr>
                                      <p:to>
                                        <p:strVal val="visible"/>
                                      </p:to>
                                    </p:set>
                                    <p:animEffect transition="in" filter="blinds(horizontal)">
                                      <p:cBhvr>
                                        <p:cTn id="97" dur="500"/>
                                        <p:tgtEl>
                                          <p:spTgt spid="548914"/>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548915"/>
                                        </p:tgtEl>
                                        <p:attrNameLst>
                                          <p:attrName>style.visibility</p:attrName>
                                        </p:attrNameLst>
                                      </p:cBhvr>
                                      <p:to>
                                        <p:strVal val="visible"/>
                                      </p:to>
                                    </p:set>
                                    <p:animEffect transition="in" filter="blinds(horizontal)">
                                      <p:cBhvr>
                                        <p:cTn id="102" dur="500"/>
                                        <p:tgtEl>
                                          <p:spTgt spid="548915"/>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548867"/>
                                        </p:tgtEl>
                                        <p:attrNameLst>
                                          <p:attrName>style.visibility</p:attrName>
                                        </p:attrNameLst>
                                      </p:cBhvr>
                                      <p:to>
                                        <p:strVal val="visible"/>
                                      </p:to>
                                    </p:set>
                                    <p:animEffect transition="in" filter="blinds(horizontal)">
                                      <p:cBhvr>
                                        <p:cTn id="107" dur="500"/>
                                        <p:tgtEl>
                                          <p:spTgt spid="548867"/>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548916"/>
                                        </p:tgtEl>
                                        <p:attrNameLst>
                                          <p:attrName>style.visibility</p:attrName>
                                        </p:attrNameLst>
                                      </p:cBhvr>
                                      <p:to>
                                        <p:strVal val="visible"/>
                                      </p:to>
                                    </p:set>
                                    <p:animEffect transition="in" filter="blinds(horizontal)">
                                      <p:cBhvr>
                                        <p:cTn id="112" dur="500"/>
                                        <p:tgtEl>
                                          <p:spTgt spid="548916"/>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548879"/>
                                        </p:tgtEl>
                                        <p:attrNameLst>
                                          <p:attrName>style.visibility</p:attrName>
                                        </p:attrNameLst>
                                      </p:cBhvr>
                                      <p:to>
                                        <p:strVal val="visible"/>
                                      </p:to>
                                    </p:set>
                                    <p:animEffect transition="in" filter="blinds(horizontal)">
                                      <p:cBhvr>
                                        <p:cTn id="117" dur="500"/>
                                        <p:tgtEl>
                                          <p:spTgt spid="548879"/>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548909"/>
                                        </p:tgtEl>
                                        <p:attrNameLst>
                                          <p:attrName>style.visibility</p:attrName>
                                        </p:attrNameLst>
                                      </p:cBhvr>
                                      <p:to>
                                        <p:strVal val="visible"/>
                                      </p:to>
                                    </p:set>
                                    <p:animEffect transition="in" filter="blinds(horizontal)">
                                      <p:cBhvr>
                                        <p:cTn id="122" dur="500"/>
                                        <p:tgtEl>
                                          <p:spTgt spid="548909"/>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548962"/>
                                        </p:tgtEl>
                                        <p:attrNameLst>
                                          <p:attrName>style.visibility</p:attrName>
                                        </p:attrNameLst>
                                      </p:cBhvr>
                                      <p:to>
                                        <p:strVal val="visible"/>
                                      </p:to>
                                    </p:set>
                                    <p:animEffect transition="in" filter="blinds(horizontal)">
                                      <p:cBhvr>
                                        <p:cTn id="127" dur="500"/>
                                        <p:tgtEl>
                                          <p:spTgt spid="548962"/>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nodeType="clickEffect">
                                  <p:stCondLst>
                                    <p:cond delay="0"/>
                                  </p:stCondLst>
                                  <p:childTnLst>
                                    <p:set>
                                      <p:cBhvr>
                                        <p:cTn id="131" dur="1" fill="hold">
                                          <p:stCondLst>
                                            <p:cond delay="0"/>
                                          </p:stCondLst>
                                        </p:cTn>
                                        <p:tgtEl>
                                          <p:spTgt spid="548871"/>
                                        </p:tgtEl>
                                        <p:attrNameLst>
                                          <p:attrName>style.visibility</p:attrName>
                                        </p:attrNameLst>
                                      </p:cBhvr>
                                      <p:to>
                                        <p:strVal val="visible"/>
                                      </p:to>
                                    </p:set>
                                    <p:animEffect transition="in" filter="blinds(horizontal)">
                                      <p:cBhvr>
                                        <p:cTn id="132" dur="500"/>
                                        <p:tgtEl>
                                          <p:spTgt spid="548871"/>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nodeType="clickEffect">
                                  <p:stCondLst>
                                    <p:cond delay="0"/>
                                  </p:stCondLst>
                                  <p:childTnLst>
                                    <p:set>
                                      <p:cBhvr>
                                        <p:cTn id="136" dur="1" fill="hold">
                                          <p:stCondLst>
                                            <p:cond delay="0"/>
                                          </p:stCondLst>
                                        </p:cTn>
                                        <p:tgtEl>
                                          <p:spTgt spid="548874"/>
                                        </p:tgtEl>
                                        <p:attrNameLst>
                                          <p:attrName>style.visibility</p:attrName>
                                        </p:attrNameLst>
                                      </p:cBhvr>
                                      <p:to>
                                        <p:strVal val="visible"/>
                                      </p:to>
                                    </p:set>
                                    <p:animEffect transition="in" filter="blinds(horizontal)">
                                      <p:cBhvr>
                                        <p:cTn id="137" dur="500"/>
                                        <p:tgtEl>
                                          <p:spTgt spid="548874"/>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nodeType="clickEffect">
                                  <p:stCondLst>
                                    <p:cond delay="0"/>
                                  </p:stCondLst>
                                  <p:childTnLst>
                                    <p:set>
                                      <p:cBhvr>
                                        <p:cTn id="141" dur="1" fill="hold">
                                          <p:stCondLst>
                                            <p:cond delay="0"/>
                                          </p:stCondLst>
                                        </p:cTn>
                                        <p:tgtEl>
                                          <p:spTgt spid="548961">
                                            <p:txEl>
                                              <p:pRg st="0" end="0"/>
                                            </p:txEl>
                                          </p:spTgt>
                                        </p:tgtEl>
                                        <p:attrNameLst>
                                          <p:attrName>style.visibility</p:attrName>
                                        </p:attrNameLst>
                                      </p:cBhvr>
                                      <p:to>
                                        <p:strVal val="visible"/>
                                      </p:to>
                                    </p:set>
                                    <p:animEffect transition="in" filter="blinds(horizontal)">
                                      <p:cBhvr>
                                        <p:cTn id="142" dur="500"/>
                                        <p:tgtEl>
                                          <p:spTgt spid="548961">
                                            <p:txEl>
                                              <p:pRg st="0" end="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548959"/>
                                        </p:tgtEl>
                                        <p:attrNameLst>
                                          <p:attrName>style.visibility</p:attrName>
                                        </p:attrNameLst>
                                      </p:cBhvr>
                                      <p:to>
                                        <p:strVal val="visible"/>
                                      </p:to>
                                    </p:set>
                                    <p:animEffect transition="in" filter="blinds(horizontal)">
                                      <p:cBhvr>
                                        <p:cTn id="147" dur="500"/>
                                        <p:tgtEl>
                                          <p:spTgt spid="548959"/>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548960"/>
                                        </p:tgtEl>
                                        <p:attrNameLst>
                                          <p:attrName>style.visibility</p:attrName>
                                        </p:attrNameLst>
                                      </p:cBhvr>
                                      <p:to>
                                        <p:strVal val="visible"/>
                                      </p:to>
                                    </p:set>
                                    <p:animEffect transition="in" filter="blinds(horizontal)">
                                      <p:cBhvr>
                                        <p:cTn id="152" dur="500"/>
                                        <p:tgtEl>
                                          <p:spTgt spid="548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6" grpId="0" bldLvl="0" animBg="1"/>
      <p:bldP spid="548870" grpId="0" bldLvl="0" animBg="1"/>
      <p:bldP spid="548877" grpId="0" bldLvl="0" animBg="1"/>
      <p:bldP spid="548878" grpId="0" bldLvl="0" animBg="1"/>
      <p:bldP spid="548896" grpId="0" bldLvl="0" animBg="1"/>
      <p:bldP spid="548913" grpId="0" bldLvl="0" animBg="1"/>
      <p:bldP spid="548959" grpId="0" bldLvl="0" animBg="1"/>
      <p:bldP spid="548960" grpId="0" bldLvl="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a:xfrm>
            <a:off x="457200" y="98425"/>
            <a:ext cx="8229600" cy="561975"/>
          </a:xfrm>
        </p:spPr>
        <p:txBody>
          <a:bodyPr/>
          <a:lstStyle/>
          <a:p>
            <a:r>
              <a:rPr lang="zh-CN" altLang="en-US" sz="2800"/>
              <a:t>认识计算机中最基本的部件</a:t>
            </a:r>
          </a:p>
        </p:txBody>
      </p:sp>
      <p:sp>
        <p:nvSpPr>
          <p:cNvPr id="549891" name="Text Box 3"/>
          <p:cNvSpPr txBox="1">
            <a:spLocks noChangeArrowheads="1"/>
          </p:cNvSpPr>
          <p:nvPr/>
        </p:nvSpPr>
        <p:spPr bwMode="auto">
          <a:xfrm>
            <a:off x="296863" y="819150"/>
            <a:ext cx="8640762" cy="10325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1800" b="1">
                <a:latin typeface="微软雅黑" panose="020B0503020204020204" charset="-122"/>
                <a:ea typeface="微软雅黑" panose="020B0503020204020204" charset="-122"/>
              </a:rPr>
              <a:t>CPU</a:t>
            </a:r>
            <a:r>
              <a:rPr lang="zh-CN" altLang="en-US" sz="1800" b="1">
                <a:latin typeface="微软雅黑" panose="020B0503020204020204" charset="-122"/>
                <a:ea typeface="微软雅黑" panose="020B0503020204020204" charset="-122"/>
              </a:rPr>
              <a:t>：中央处理器；</a:t>
            </a:r>
            <a:r>
              <a:rPr lang="en-US" altLang="zh-CN" sz="1800" b="1">
                <a:latin typeface="微软雅黑" panose="020B0503020204020204" charset="-122"/>
                <a:ea typeface="微软雅黑" panose="020B0503020204020204" charset="-122"/>
              </a:rPr>
              <a:t>PC</a:t>
            </a:r>
            <a:r>
              <a:rPr lang="zh-CN" altLang="en-US" sz="1800" b="1">
                <a:latin typeface="微软雅黑" panose="020B0503020204020204" charset="-122"/>
                <a:ea typeface="微软雅黑" panose="020B0503020204020204" charset="-122"/>
              </a:rPr>
              <a:t>：程序计数器；</a:t>
            </a:r>
            <a:r>
              <a:rPr lang="en-US" altLang="zh-CN" sz="1800" b="1">
                <a:latin typeface="微软雅黑" panose="020B0503020204020204" charset="-122"/>
                <a:ea typeface="微软雅黑" panose="020B0503020204020204" charset="-122"/>
              </a:rPr>
              <a:t>MAR</a:t>
            </a:r>
            <a:r>
              <a:rPr lang="zh-CN" altLang="en-US" sz="1800" b="1">
                <a:latin typeface="微软雅黑" panose="020B0503020204020204" charset="-122"/>
                <a:ea typeface="微软雅黑" panose="020B0503020204020204" charset="-122"/>
              </a:rPr>
              <a:t>：存储器地址寄存器</a:t>
            </a:r>
          </a:p>
          <a:p>
            <a:pPr>
              <a:spcBef>
                <a:spcPct val="20000"/>
              </a:spcBef>
            </a:pPr>
            <a:r>
              <a:rPr lang="en-US" altLang="zh-CN" sz="1800" b="1">
                <a:solidFill>
                  <a:srgbClr val="3333CC"/>
                </a:solidFill>
                <a:latin typeface="微软雅黑" panose="020B0503020204020204" charset="-122"/>
                <a:ea typeface="微软雅黑" panose="020B0503020204020204" charset="-122"/>
              </a:rPr>
              <a:t>ALU</a:t>
            </a:r>
            <a:r>
              <a:rPr lang="zh-CN" altLang="en-US" sz="1800" b="1">
                <a:solidFill>
                  <a:srgbClr val="3333CC"/>
                </a:solidFill>
                <a:latin typeface="微软雅黑" panose="020B0503020204020204" charset="-122"/>
                <a:ea typeface="微软雅黑" panose="020B0503020204020204" charset="-122"/>
              </a:rPr>
              <a:t>：算术逻辑部件；</a:t>
            </a:r>
            <a:r>
              <a:rPr lang="en-US" altLang="zh-CN" sz="1800" b="1">
                <a:solidFill>
                  <a:srgbClr val="3333CC"/>
                </a:solidFill>
                <a:latin typeface="微软雅黑" panose="020B0503020204020204" charset="-122"/>
                <a:ea typeface="微软雅黑" panose="020B0503020204020204" charset="-122"/>
              </a:rPr>
              <a:t>IR</a:t>
            </a:r>
            <a:r>
              <a:rPr lang="zh-CN" altLang="en-US" sz="1800" b="1">
                <a:solidFill>
                  <a:srgbClr val="3333CC"/>
                </a:solidFill>
                <a:latin typeface="微软雅黑" panose="020B0503020204020204" charset="-122"/>
                <a:ea typeface="微软雅黑" panose="020B0503020204020204" charset="-122"/>
              </a:rPr>
              <a:t>：指令寄存器；</a:t>
            </a:r>
            <a:r>
              <a:rPr lang="en-US" altLang="zh-CN" sz="1800" b="1">
                <a:solidFill>
                  <a:srgbClr val="3333CC"/>
                </a:solidFill>
                <a:latin typeface="微软雅黑" panose="020B0503020204020204" charset="-122"/>
                <a:ea typeface="微软雅黑" panose="020B0503020204020204" charset="-122"/>
              </a:rPr>
              <a:t>MDR</a:t>
            </a:r>
            <a:r>
              <a:rPr lang="zh-CN" altLang="en-US" sz="1800" b="1">
                <a:solidFill>
                  <a:srgbClr val="3333CC"/>
                </a:solidFill>
                <a:latin typeface="微软雅黑" panose="020B0503020204020204" charset="-122"/>
                <a:ea typeface="微软雅黑" panose="020B0503020204020204" charset="-122"/>
              </a:rPr>
              <a:t>：存储器数据寄存器</a:t>
            </a:r>
          </a:p>
          <a:p>
            <a:pPr>
              <a:spcBef>
                <a:spcPct val="20000"/>
              </a:spcBef>
            </a:pPr>
            <a:r>
              <a:rPr lang="en-US" altLang="zh-CN" sz="1800" b="1">
                <a:solidFill>
                  <a:srgbClr val="008000"/>
                </a:solidFill>
                <a:latin typeface="微软雅黑" panose="020B0503020204020204" charset="-122"/>
                <a:ea typeface="微软雅黑" panose="020B0503020204020204" charset="-122"/>
              </a:rPr>
              <a:t>GPRs</a:t>
            </a:r>
            <a:r>
              <a:rPr lang="zh-CN" altLang="en-US" sz="1800" b="1">
                <a:solidFill>
                  <a:srgbClr val="008000"/>
                </a:solidFill>
                <a:latin typeface="微软雅黑" panose="020B0503020204020204" charset="-122"/>
                <a:ea typeface="微软雅黑" panose="020B0503020204020204" charset="-122"/>
              </a:rPr>
              <a:t>：通用寄存器组（由若干通用寄存器组成，早期就是累加器）</a:t>
            </a:r>
          </a:p>
        </p:txBody>
      </p:sp>
      <p:grpSp>
        <p:nvGrpSpPr>
          <p:cNvPr id="549892" name="Group 4"/>
          <p:cNvGrpSpPr/>
          <p:nvPr/>
        </p:nvGrpSpPr>
        <p:grpSpPr bwMode="auto">
          <a:xfrm>
            <a:off x="206375" y="2214563"/>
            <a:ext cx="8866188" cy="4545012"/>
            <a:chOff x="130" y="1395"/>
            <a:chExt cx="5585" cy="2863"/>
          </a:xfrm>
        </p:grpSpPr>
        <p:sp>
          <p:nvSpPr>
            <p:cNvPr id="549893" name="Text Box 5"/>
            <p:cNvSpPr txBox="1">
              <a:spLocks noChangeArrowheads="1"/>
            </p:cNvSpPr>
            <p:nvPr/>
          </p:nvSpPr>
          <p:spPr bwMode="auto">
            <a:xfrm>
              <a:off x="414" y="1791"/>
              <a:ext cx="935" cy="232"/>
            </a:xfrm>
            <a:prstGeom prst="rect">
              <a:avLst/>
            </a:prstGeom>
            <a:solidFill>
              <a:srgbClr val="0000FF">
                <a:alpha val="25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800" b="1">
                  <a:latin typeface="微软雅黑" panose="020B0503020204020204" charset="-122"/>
                  <a:ea typeface="微软雅黑" panose="020B0503020204020204" charset="-122"/>
                </a:rPr>
                <a:t>  控制器</a:t>
              </a:r>
            </a:p>
          </p:txBody>
        </p:sp>
        <p:sp>
          <p:nvSpPr>
            <p:cNvPr id="549894" name="Rectangle 6"/>
            <p:cNvSpPr>
              <a:spLocks noChangeArrowheads="1"/>
            </p:cNvSpPr>
            <p:nvPr/>
          </p:nvSpPr>
          <p:spPr bwMode="auto">
            <a:xfrm>
              <a:off x="215" y="1508"/>
              <a:ext cx="3118" cy="2665"/>
            </a:xfrm>
            <a:prstGeom prst="rect">
              <a:avLst/>
            </a:prstGeom>
            <a:noFill/>
            <a:ln w="38100" cap="rnd" algn="ctr">
              <a:solidFill>
                <a:srgbClr val="FF0000"/>
              </a:solidFill>
              <a:prstDash val="sysDot"/>
              <a:miter lim="800000"/>
            </a:ln>
            <a:effectLst/>
            <a:extLst>
              <a:ext uri="{909E8E84-426E-40DD-AFC4-6F175D3DCCD1}">
                <a14:hiddenFill xmlns:a14="http://schemas.microsoft.com/office/drawing/2010/main">
                  <a:solidFill>
                    <a:srgbClr val="800000">
                      <a:alpha val="19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49895" name="Text Box 7"/>
            <p:cNvSpPr txBox="1">
              <a:spLocks noChangeArrowheads="1"/>
            </p:cNvSpPr>
            <p:nvPr/>
          </p:nvSpPr>
          <p:spPr bwMode="auto">
            <a:xfrm>
              <a:off x="357" y="1508"/>
              <a:ext cx="538" cy="232"/>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FF0000"/>
                  </a:solidFill>
                  <a:latin typeface="微软雅黑" panose="020B0503020204020204" charset="-122"/>
                  <a:ea typeface="微软雅黑" panose="020B0503020204020204" charset="-122"/>
                </a:rPr>
                <a:t>CPU</a:t>
              </a:r>
            </a:p>
          </p:txBody>
        </p:sp>
        <p:sp>
          <p:nvSpPr>
            <p:cNvPr id="549896" name="Text Box 8"/>
            <p:cNvSpPr txBox="1">
              <a:spLocks noChangeArrowheads="1"/>
            </p:cNvSpPr>
            <p:nvPr/>
          </p:nvSpPr>
          <p:spPr bwMode="auto">
            <a:xfrm>
              <a:off x="1689" y="1848"/>
              <a:ext cx="652" cy="232"/>
            </a:xfrm>
            <a:prstGeom prst="rect">
              <a:avLst/>
            </a:prstGeom>
            <a:solidFill>
              <a:srgbClr val="FF0000">
                <a:alpha val="17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    PC</a:t>
              </a:r>
            </a:p>
          </p:txBody>
        </p:sp>
        <p:sp>
          <p:nvSpPr>
            <p:cNvPr id="549897" name="Text Box 9"/>
            <p:cNvSpPr txBox="1">
              <a:spLocks noChangeArrowheads="1"/>
            </p:cNvSpPr>
            <p:nvPr/>
          </p:nvSpPr>
          <p:spPr bwMode="auto">
            <a:xfrm>
              <a:off x="5277" y="2075"/>
              <a:ext cx="438" cy="406"/>
            </a:xfrm>
            <a:prstGeom prst="rect">
              <a:avLst/>
            </a:prstGeom>
            <a:solidFill>
              <a:srgbClr val="0000FF">
                <a:alpha val="25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800" b="1">
                  <a:solidFill>
                    <a:srgbClr val="CC3300"/>
                  </a:solidFill>
                  <a:latin typeface="微软雅黑" panose="020B0503020204020204" charset="-122"/>
                  <a:ea typeface="微软雅黑" panose="020B0503020204020204" charset="-122"/>
                </a:rPr>
                <a:t>输入</a:t>
              </a:r>
            </a:p>
            <a:p>
              <a:r>
                <a:rPr lang="zh-CN" altLang="en-US" sz="1800" b="1">
                  <a:solidFill>
                    <a:srgbClr val="CC3300"/>
                  </a:solidFill>
                  <a:latin typeface="微软雅黑" panose="020B0503020204020204" charset="-122"/>
                  <a:ea typeface="微软雅黑" panose="020B0503020204020204" charset="-122"/>
                </a:rPr>
                <a:t>设备</a:t>
              </a:r>
            </a:p>
          </p:txBody>
        </p:sp>
        <p:sp>
          <p:nvSpPr>
            <p:cNvPr id="549898" name="AutoShape 10"/>
            <p:cNvSpPr>
              <a:spLocks noChangeArrowheads="1"/>
            </p:cNvSpPr>
            <p:nvPr/>
          </p:nvSpPr>
          <p:spPr bwMode="auto">
            <a:xfrm>
              <a:off x="5018" y="2302"/>
              <a:ext cx="227" cy="141"/>
            </a:xfrm>
            <a:prstGeom prst="leftRightArrow">
              <a:avLst>
                <a:gd name="adj1" fmla="val 50000"/>
                <a:gd name="adj2" fmla="val 32199"/>
              </a:avLst>
            </a:prstGeom>
            <a:solidFill>
              <a:schemeClr val="bg1"/>
            </a:solidFill>
            <a:ln w="28575" algn="ctr">
              <a:solidFill>
                <a:srgbClr val="CC33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800" b="1">
                <a:solidFill>
                  <a:srgbClr val="CC3300"/>
                </a:solidFill>
                <a:latin typeface="微软雅黑" panose="020B0503020204020204" charset="-122"/>
                <a:ea typeface="微软雅黑" panose="020B0503020204020204" charset="-122"/>
              </a:endParaRPr>
            </a:p>
          </p:txBody>
        </p:sp>
        <p:sp>
          <p:nvSpPr>
            <p:cNvPr id="549899" name="Text Box 11"/>
            <p:cNvSpPr txBox="1">
              <a:spLocks noChangeArrowheads="1"/>
            </p:cNvSpPr>
            <p:nvPr/>
          </p:nvSpPr>
          <p:spPr bwMode="auto">
            <a:xfrm>
              <a:off x="5277" y="2954"/>
              <a:ext cx="438" cy="406"/>
            </a:xfrm>
            <a:prstGeom prst="rect">
              <a:avLst/>
            </a:prstGeom>
            <a:solidFill>
              <a:srgbClr val="0000FF">
                <a:alpha val="25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800" b="1">
                  <a:solidFill>
                    <a:srgbClr val="CC3300"/>
                  </a:solidFill>
                  <a:latin typeface="微软雅黑" panose="020B0503020204020204" charset="-122"/>
                  <a:ea typeface="微软雅黑" panose="020B0503020204020204" charset="-122"/>
                </a:rPr>
                <a:t>输出</a:t>
              </a:r>
              <a:endParaRPr lang="en-US" altLang="zh-CN" sz="1800" b="1">
                <a:solidFill>
                  <a:srgbClr val="CC3300"/>
                </a:solidFill>
                <a:latin typeface="微软雅黑" panose="020B0503020204020204" charset="-122"/>
                <a:ea typeface="微软雅黑" panose="020B0503020204020204" charset="-122"/>
              </a:endParaRPr>
            </a:p>
            <a:p>
              <a:r>
                <a:rPr lang="zh-CN" altLang="en-US" sz="1800" b="1">
                  <a:solidFill>
                    <a:srgbClr val="CC3300"/>
                  </a:solidFill>
                  <a:latin typeface="微软雅黑" panose="020B0503020204020204" charset="-122"/>
                  <a:ea typeface="微软雅黑" panose="020B0503020204020204" charset="-122"/>
                </a:rPr>
                <a:t>设备</a:t>
              </a:r>
            </a:p>
          </p:txBody>
        </p:sp>
        <p:sp>
          <p:nvSpPr>
            <p:cNvPr id="549900" name="AutoShape 12"/>
            <p:cNvSpPr>
              <a:spLocks noChangeArrowheads="1"/>
            </p:cNvSpPr>
            <p:nvPr/>
          </p:nvSpPr>
          <p:spPr bwMode="auto">
            <a:xfrm>
              <a:off x="4990" y="3124"/>
              <a:ext cx="255" cy="142"/>
            </a:xfrm>
            <a:prstGeom prst="leftRightArrow">
              <a:avLst>
                <a:gd name="adj1" fmla="val 50000"/>
                <a:gd name="adj2" fmla="val 35915"/>
              </a:avLst>
            </a:prstGeom>
            <a:solidFill>
              <a:schemeClr val="bg1"/>
            </a:solidFill>
            <a:ln w="28575" algn="ctr">
              <a:solidFill>
                <a:srgbClr val="CC33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49901" name="Text Box 13"/>
            <p:cNvSpPr txBox="1">
              <a:spLocks noChangeArrowheads="1"/>
            </p:cNvSpPr>
            <p:nvPr/>
          </p:nvSpPr>
          <p:spPr bwMode="auto">
            <a:xfrm>
              <a:off x="2511" y="1848"/>
              <a:ext cx="680" cy="232"/>
            </a:xfrm>
            <a:prstGeom prst="rect">
              <a:avLst/>
            </a:prstGeom>
            <a:solidFill>
              <a:srgbClr val="FF0000">
                <a:alpha val="17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  MAR</a:t>
              </a:r>
            </a:p>
          </p:txBody>
        </p:sp>
        <p:sp>
          <p:nvSpPr>
            <p:cNvPr id="549902" name="Text Box 14"/>
            <p:cNvSpPr txBox="1">
              <a:spLocks noChangeArrowheads="1"/>
            </p:cNvSpPr>
            <p:nvPr/>
          </p:nvSpPr>
          <p:spPr bwMode="auto">
            <a:xfrm>
              <a:off x="2540" y="3747"/>
              <a:ext cx="680" cy="232"/>
            </a:xfrm>
            <a:prstGeom prst="rect">
              <a:avLst/>
            </a:prstGeom>
            <a:solidFill>
              <a:srgbClr val="FF0000">
                <a:alpha val="17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chemeClr val="accent2"/>
                  </a:solidFill>
                  <a:latin typeface="微软雅黑" panose="020B0503020204020204" charset="-122"/>
                  <a:ea typeface="微软雅黑" panose="020B0503020204020204" charset="-122"/>
                </a:rPr>
                <a:t>  MDR</a:t>
              </a:r>
            </a:p>
          </p:txBody>
        </p:sp>
        <p:sp>
          <p:nvSpPr>
            <p:cNvPr id="549903" name="Line 15"/>
            <p:cNvSpPr>
              <a:spLocks noChangeShapeType="1"/>
            </p:cNvSpPr>
            <p:nvPr/>
          </p:nvSpPr>
          <p:spPr bwMode="auto">
            <a:xfrm>
              <a:off x="1349" y="1961"/>
              <a:ext cx="340" cy="0"/>
            </a:xfrm>
            <a:prstGeom prst="line">
              <a:avLst/>
            </a:prstGeom>
            <a:noFill/>
            <a:ln w="38100">
              <a:solidFill>
                <a:srgbClr val="FF33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04" name="Line 16"/>
            <p:cNvSpPr>
              <a:spLocks noChangeShapeType="1"/>
            </p:cNvSpPr>
            <p:nvPr/>
          </p:nvSpPr>
          <p:spPr bwMode="auto">
            <a:xfrm>
              <a:off x="2341" y="1961"/>
              <a:ext cx="171" cy="0"/>
            </a:xfrm>
            <a:prstGeom prst="line">
              <a:avLst/>
            </a:prstGeom>
            <a:noFill/>
            <a:ln w="38100">
              <a:solidFill>
                <a:srgbClr val="007635"/>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05" name="Line 17"/>
            <p:cNvSpPr>
              <a:spLocks noChangeShapeType="1"/>
            </p:cNvSpPr>
            <p:nvPr/>
          </p:nvSpPr>
          <p:spPr bwMode="auto">
            <a:xfrm>
              <a:off x="2767" y="3435"/>
              <a:ext cx="0" cy="312"/>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49906" name="Group 18"/>
            <p:cNvGrpSpPr/>
            <p:nvPr/>
          </p:nvGrpSpPr>
          <p:grpSpPr bwMode="auto">
            <a:xfrm>
              <a:off x="1746" y="2330"/>
              <a:ext cx="482" cy="935"/>
              <a:chOff x="3135" y="2472"/>
              <a:chExt cx="454" cy="935"/>
            </a:xfrm>
          </p:grpSpPr>
          <p:grpSp>
            <p:nvGrpSpPr>
              <p:cNvPr id="549907" name="Group 19"/>
              <p:cNvGrpSpPr/>
              <p:nvPr/>
            </p:nvGrpSpPr>
            <p:grpSpPr bwMode="auto">
              <a:xfrm flipH="1">
                <a:off x="3135" y="2472"/>
                <a:ext cx="454" cy="935"/>
                <a:chOff x="3078" y="2330"/>
                <a:chExt cx="625" cy="1580"/>
              </a:xfrm>
            </p:grpSpPr>
            <p:sp>
              <p:nvSpPr>
                <p:cNvPr id="549908" name="Line 12"/>
                <p:cNvSpPr>
                  <a:spLocks noChangeShapeType="1"/>
                </p:cNvSpPr>
                <p:nvPr/>
              </p:nvSpPr>
              <p:spPr bwMode="auto">
                <a:xfrm flipH="1">
                  <a:off x="3078" y="2330"/>
                  <a:ext cx="9" cy="69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49909" name="Line 13"/>
                <p:cNvSpPr>
                  <a:spLocks noChangeShapeType="1"/>
                </p:cNvSpPr>
                <p:nvPr/>
              </p:nvSpPr>
              <p:spPr bwMode="auto">
                <a:xfrm>
                  <a:off x="3107" y="2330"/>
                  <a:ext cx="592" cy="30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49910" name="Line 14"/>
                <p:cNvSpPr>
                  <a:spLocks noChangeShapeType="1"/>
                </p:cNvSpPr>
                <p:nvPr/>
              </p:nvSpPr>
              <p:spPr bwMode="auto">
                <a:xfrm>
                  <a:off x="3087" y="3018"/>
                  <a:ext cx="213" cy="11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49911" name="Line 16"/>
                <p:cNvSpPr>
                  <a:spLocks noChangeShapeType="1"/>
                </p:cNvSpPr>
                <p:nvPr/>
              </p:nvSpPr>
              <p:spPr bwMode="auto">
                <a:xfrm>
                  <a:off x="3693" y="2644"/>
                  <a:ext cx="10" cy="45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49912" name="Line 18"/>
                <p:cNvSpPr>
                  <a:spLocks noChangeShapeType="1"/>
                </p:cNvSpPr>
                <p:nvPr/>
              </p:nvSpPr>
              <p:spPr bwMode="auto">
                <a:xfrm flipV="1">
                  <a:off x="3120" y="3256"/>
                  <a:ext cx="0" cy="65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49913" name="Line 19"/>
                <p:cNvSpPr>
                  <a:spLocks noChangeShapeType="1"/>
                </p:cNvSpPr>
                <p:nvPr/>
              </p:nvSpPr>
              <p:spPr bwMode="auto">
                <a:xfrm flipV="1">
                  <a:off x="3135" y="3549"/>
                  <a:ext cx="564" cy="34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49914" name="Line 20"/>
                <p:cNvSpPr>
                  <a:spLocks noChangeShapeType="1"/>
                </p:cNvSpPr>
                <p:nvPr/>
              </p:nvSpPr>
              <p:spPr bwMode="auto">
                <a:xfrm flipV="1">
                  <a:off x="3121" y="3125"/>
                  <a:ext cx="171" cy="12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49915" name="Line 22"/>
                <p:cNvSpPr>
                  <a:spLocks noChangeShapeType="1"/>
                </p:cNvSpPr>
                <p:nvPr/>
              </p:nvSpPr>
              <p:spPr bwMode="auto">
                <a:xfrm flipV="1">
                  <a:off x="3702" y="3067"/>
                  <a:ext cx="0" cy="48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grpSp>
          <p:sp>
            <p:nvSpPr>
              <p:cNvPr id="549916" name="Rectangle 25"/>
              <p:cNvSpPr>
                <a:spLocks noChangeArrowheads="1"/>
              </p:cNvSpPr>
              <p:nvPr/>
            </p:nvSpPr>
            <p:spPr bwMode="auto">
              <a:xfrm rot="16200000" flipH="1">
                <a:off x="3033" y="2828"/>
                <a:ext cx="51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800" b="1">
                    <a:cs typeface="Arial" panose="020B0604020202020204" pitchFamily="34" charset="0"/>
                  </a:rPr>
                  <a:t>ALU</a:t>
                </a:r>
              </a:p>
            </p:txBody>
          </p:sp>
        </p:grpSp>
        <p:grpSp>
          <p:nvGrpSpPr>
            <p:cNvPr id="549917" name="Group 29"/>
            <p:cNvGrpSpPr/>
            <p:nvPr/>
          </p:nvGrpSpPr>
          <p:grpSpPr bwMode="auto">
            <a:xfrm>
              <a:off x="2200" y="2585"/>
              <a:ext cx="255" cy="510"/>
              <a:chOff x="2030" y="2415"/>
              <a:chExt cx="341" cy="510"/>
            </a:xfrm>
          </p:grpSpPr>
          <p:sp>
            <p:nvSpPr>
              <p:cNvPr id="549918" name="Line 30"/>
              <p:cNvSpPr>
                <a:spLocks noChangeShapeType="1"/>
              </p:cNvSpPr>
              <p:nvPr/>
            </p:nvSpPr>
            <p:spPr bwMode="auto">
              <a:xfrm flipH="1">
                <a:off x="2031" y="2415"/>
                <a:ext cx="340"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19" name="Line 31"/>
              <p:cNvSpPr>
                <a:spLocks noChangeShapeType="1"/>
              </p:cNvSpPr>
              <p:nvPr/>
            </p:nvSpPr>
            <p:spPr bwMode="auto">
              <a:xfrm flipH="1">
                <a:off x="2030" y="2925"/>
                <a:ext cx="340"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9920" name="Text Box 32"/>
            <p:cNvSpPr txBox="1">
              <a:spLocks noChangeArrowheads="1"/>
            </p:cNvSpPr>
            <p:nvPr/>
          </p:nvSpPr>
          <p:spPr bwMode="auto">
            <a:xfrm>
              <a:off x="1122" y="2273"/>
              <a:ext cx="284" cy="833"/>
            </a:xfrm>
            <a:prstGeom prst="rect">
              <a:avLst/>
            </a:prstGeom>
            <a:solidFill>
              <a:srgbClr val="FF0000">
                <a:alpha val="17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a:latin typeface="微软雅黑" panose="020B0503020204020204" charset="-122"/>
                  <a:ea typeface="微软雅黑" panose="020B0503020204020204" charset="-122"/>
                </a:rPr>
                <a:t>标</a:t>
              </a:r>
            </a:p>
            <a:p>
              <a:r>
                <a:rPr lang="zh-CN" altLang="en-US" sz="1600" b="1">
                  <a:latin typeface="微软雅黑" panose="020B0503020204020204" charset="-122"/>
                  <a:ea typeface="微软雅黑" panose="020B0503020204020204" charset="-122"/>
                </a:rPr>
                <a:t>志</a:t>
              </a:r>
            </a:p>
            <a:p>
              <a:r>
                <a:rPr lang="zh-CN" altLang="en-US" sz="1600" b="1">
                  <a:latin typeface="微软雅黑" panose="020B0503020204020204" charset="-122"/>
                  <a:ea typeface="微软雅黑" panose="020B0503020204020204" charset="-122"/>
                </a:rPr>
                <a:t>寄</a:t>
              </a:r>
            </a:p>
            <a:p>
              <a:r>
                <a:rPr lang="zh-CN" altLang="en-US" sz="1600" b="1">
                  <a:latin typeface="微软雅黑" panose="020B0503020204020204" charset="-122"/>
                  <a:ea typeface="微软雅黑" panose="020B0503020204020204" charset="-122"/>
                </a:rPr>
                <a:t>存</a:t>
              </a:r>
            </a:p>
            <a:p>
              <a:r>
                <a:rPr lang="zh-CN" altLang="en-US" sz="1600" b="1">
                  <a:latin typeface="微软雅黑" panose="020B0503020204020204" charset="-122"/>
                  <a:ea typeface="微软雅黑" panose="020B0503020204020204" charset="-122"/>
                </a:rPr>
                <a:t>器</a:t>
              </a:r>
            </a:p>
          </p:txBody>
        </p:sp>
        <p:sp>
          <p:nvSpPr>
            <p:cNvPr id="549921" name="Line 33"/>
            <p:cNvSpPr>
              <a:spLocks noChangeShapeType="1"/>
            </p:cNvSpPr>
            <p:nvPr/>
          </p:nvSpPr>
          <p:spPr bwMode="auto">
            <a:xfrm flipH="1">
              <a:off x="1406" y="2642"/>
              <a:ext cx="340"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49922" name="Group 34"/>
            <p:cNvGrpSpPr/>
            <p:nvPr/>
          </p:nvGrpSpPr>
          <p:grpSpPr bwMode="auto">
            <a:xfrm>
              <a:off x="952" y="2075"/>
              <a:ext cx="143" cy="539"/>
              <a:chOff x="895" y="1905"/>
              <a:chExt cx="143" cy="539"/>
            </a:xfrm>
          </p:grpSpPr>
          <p:sp>
            <p:nvSpPr>
              <p:cNvPr id="549923" name="Line 35"/>
              <p:cNvSpPr>
                <a:spLocks noChangeShapeType="1"/>
              </p:cNvSpPr>
              <p:nvPr/>
            </p:nvSpPr>
            <p:spPr bwMode="auto">
              <a:xfrm flipH="1">
                <a:off x="896" y="2443"/>
                <a:ext cx="142" cy="0"/>
              </a:xfrm>
              <a:prstGeom prst="line">
                <a:avLst/>
              </a:prstGeom>
              <a:noFill/>
              <a:ln w="28575">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24" name="Line 36"/>
              <p:cNvSpPr>
                <a:spLocks noChangeShapeType="1"/>
              </p:cNvSpPr>
              <p:nvPr/>
            </p:nvSpPr>
            <p:spPr bwMode="auto">
              <a:xfrm flipV="1">
                <a:off x="895" y="1905"/>
                <a:ext cx="0" cy="539"/>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9925" name="Line 37"/>
            <p:cNvSpPr>
              <a:spLocks noChangeShapeType="1"/>
            </p:cNvSpPr>
            <p:nvPr/>
          </p:nvSpPr>
          <p:spPr bwMode="auto">
            <a:xfrm flipV="1">
              <a:off x="2852" y="2103"/>
              <a:ext cx="0" cy="340"/>
            </a:xfrm>
            <a:prstGeom prst="line">
              <a:avLst/>
            </a:prstGeom>
            <a:noFill/>
            <a:ln w="38100">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49926" name="Group 38"/>
            <p:cNvGrpSpPr/>
            <p:nvPr/>
          </p:nvGrpSpPr>
          <p:grpSpPr bwMode="auto">
            <a:xfrm>
              <a:off x="1576" y="2867"/>
              <a:ext cx="964" cy="937"/>
              <a:chOff x="1576" y="2924"/>
              <a:chExt cx="964" cy="937"/>
            </a:xfrm>
          </p:grpSpPr>
          <p:sp>
            <p:nvSpPr>
              <p:cNvPr id="549927" name="Line 39"/>
              <p:cNvSpPr>
                <a:spLocks noChangeShapeType="1"/>
              </p:cNvSpPr>
              <p:nvPr/>
            </p:nvSpPr>
            <p:spPr bwMode="auto">
              <a:xfrm>
                <a:off x="1576" y="2924"/>
                <a:ext cx="0" cy="935"/>
              </a:xfrm>
              <a:prstGeom prst="line">
                <a:avLst/>
              </a:prstGeom>
              <a:noFill/>
              <a:ln w="38100">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28" name="Line 40"/>
              <p:cNvSpPr>
                <a:spLocks noChangeShapeType="1"/>
              </p:cNvSpPr>
              <p:nvPr/>
            </p:nvSpPr>
            <p:spPr bwMode="auto">
              <a:xfrm>
                <a:off x="1576" y="3861"/>
                <a:ext cx="964"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29" name="Line 41"/>
              <p:cNvSpPr>
                <a:spLocks noChangeShapeType="1"/>
              </p:cNvSpPr>
              <p:nvPr/>
            </p:nvSpPr>
            <p:spPr bwMode="auto">
              <a:xfrm flipH="1">
                <a:off x="1576" y="2924"/>
                <a:ext cx="171" cy="0"/>
              </a:xfrm>
              <a:prstGeom prst="line">
                <a:avLst/>
              </a:prstGeom>
              <a:noFill/>
              <a:ln w="28575">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49930" name="Group 42"/>
            <p:cNvGrpSpPr/>
            <p:nvPr/>
          </p:nvGrpSpPr>
          <p:grpSpPr bwMode="auto">
            <a:xfrm>
              <a:off x="2115" y="3350"/>
              <a:ext cx="311" cy="453"/>
              <a:chOff x="2115" y="3405"/>
              <a:chExt cx="311" cy="453"/>
            </a:xfrm>
          </p:grpSpPr>
          <p:sp>
            <p:nvSpPr>
              <p:cNvPr id="549931" name="Line 43"/>
              <p:cNvSpPr>
                <a:spLocks noChangeShapeType="1"/>
              </p:cNvSpPr>
              <p:nvPr/>
            </p:nvSpPr>
            <p:spPr bwMode="auto">
              <a:xfrm flipV="1">
                <a:off x="2115" y="3405"/>
                <a:ext cx="0" cy="453"/>
              </a:xfrm>
              <a:prstGeom prst="line">
                <a:avLst/>
              </a:prstGeom>
              <a:noFill/>
              <a:ln w="38100">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32" name="Line 44"/>
              <p:cNvSpPr>
                <a:spLocks noChangeShapeType="1"/>
              </p:cNvSpPr>
              <p:nvPr/>
            </p:nvSpPr>
            <p:spPr bwMode="auto">
              <a:xfrm>
                <a:off x="2115" y="3407"/>
                <a:ext cx="311"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49933" name="Group 45"/>
            <p:cNvGrpSpPr/>
            <p:nvPr/>
          </p:nvGrpSpPr>
          <p:grpSpPr bwMode="auto">
            <a:xfrm>
              <a:off x="725" y="2101"/>
              <a:ext cx="2977" cy="1448"/>
              <a:chOff x="725" y="2158"/>
              <a:chExt cx="2977" cy="1448"/>
            </a:xfrm>
          </p:grpSpPr>
          <p:sp>
            <p:nvSpPr>
              <p:cNvPr id="549934" name="Line 46"/>
              <p:cNvSpPr>
                <a:spLocks noChangeShapeType="1"/>
              </p:cNvSpPr>
              <p:nvPr/>
            </p:nvSpPr>
            <p:spPr bwMode="auto">
              <a:xfrm flipV="1">
                <a:off x="725" y="3606"/>
                <a:ext cx="2977" cy="0"/>
              </a:xfrm>
              <a:prstGeom prst="line">
                <a:avLst/>
              </a:prstGeom>
              <a:noFill/>
              <a:ln w="38100">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35" name="Line 47"/>
              <p:cNvSpPr>
                <a:spLocks noChangeShapeType="1"/>
              </p:cNvSpPr>
              <p:nvPr/>
            </p:nvSpPr>
            <p:spPr bwMode="auto">
              <a:xfrm>
                <a:off x="754" y="2158"/>
                <a:ext cx="0" cy="1389"/>
              </a:xfrm>
              <a:prstGeom prst="line">
                <a:avLst/>
              </a:prstGeom>
              <a:noFill/>
              <a:ln w="38100">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36" name="Line 48"/>
              <p:cNvSpPr>
                <a:spLocks noChangeShapeType="1"/>
              </p:cNvSpPr>
              <p:nvPr/>
            </p:nvSpPr>
            <p:spPr bwMode="auto">
              <a:xfrm flipV="1">
                <a:off x="1916" y="3209"/>
                <a:ext cx="0" cy="369"/>
              </a:xfrm>
              <a:prstGeom prst="line">
                <a:avLst/>
              </a:prstGeom>
              <a:noFill/>
              <a:ln w="38100">
                <a:solidFill>
                  <a:srgbClr val="FF33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9937" name="Text Box 49"/>
            <p:cNvSpPr txBox="1">
              <a:spLocks noChangeArrowheads="1"/>
            </p:cNvSpPr>
            <p:nvPr/>
          </p:nvSpPr>
          <p:spPr bwMode="auto">
            <a:xfrm>
              <a:off x="414" y="3776"/>
              <a:ext cx="652" cy="232"/>
            </a:xfrm>
            <a:prstGeom prst="rect">
              <a:avLst/>
            </a:prstGeom>
            <a:solidFill>
              <a:srgbClr val="FF0000">
                <a:alpha val="17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FF3300"/>
                  </a:solidFill>
                  <a:latin typeface="微软雅黑" panose="020B0503020204020204" charset="-122"/>
                  <a:ea typeface="微软雅黑" panose="020B0503020204020204" charset="-122"/>
                </a:rPr>
                <a:t>    </a:t>
              </a:r>
              <a:r>
                <a:rPr lang="en-US" altLang="zh-CN" sz="1800" b="1">
                  <a:solidFill>
                    <a:schemeClr val="hlink"/>
                  </a:solidFill>
                  <a:latin typeface="微软雅黑" panose="020B0503020204020204" charset="-122"/>
                  <a:ea typeface="微软雅黑" panose="020B0503020204020204" charset="-122"/>
                </a:rPr>
                <a:t>IR</a:t>
              </a:r>
            </a:p>
          </p:txBody>
        </p:sp>
        <p:sp>
          <p:nvSpPr>
            <p:cNvPr id="549938" name="Line 50"/>
            <p:cNvSpPr>
              <a:spLocks noChangeShapeType="1"/>
            </p:cNvSpPr>
            <p:nvPr/>
          </p:nvSpPr>
          <p:spPr bwMode="auto">
            <a:xfrm flipH="1">
              <a:off x="1066" y="3917"/>
              <a:ext cx="1475" cy="0"/>
            </a:xfrm>
            <a:prstGeom prst="line">
              <a:avLst/>
            </a:prstGeom>
            <a:noFill/>
            <a:ln w="38100">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39" name="Line 51"/>
            <p:cNvSpPr>
              <a:spLocks noChangeShapeType="1"/>
            </p:cNvSpPr>
            <p:nvPr/>
          </p:nvSpPr>
          <p:spPr bwMode="auto">
            <a:xfrm flipV="1">
              <a:off x="527" y="2075"/>
              <a:ext cx="0" cy="1701"/>
            </a:xfrm>
            <a:prstGeom prst="line">
              <a:avLst/>
            </a:prstGeom>
            <a:noFill/>
            <a:ln w="38100">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49940" name="Group 52"/>
            <p:cNvGrpSpPr/>
            <p:nvPr/>
          </p:nvGrpSpPr>
          <p:grpSpPr bwMode="auto">
            <a:xfrm>
              <a:off x="3334" y="1593"/>
              <a:ext cx="795" cy="2438"/>
              <a:chOff x="3333" y="1650"/>
              <a:chExt cx="795" cy="2438"/>
            </a:xfrm>
          </p:grpSpPr>
          <p:sp>
            <p:nvSpPr>
              <p:cNvPr id="549941" name="Text Box 53"/>
              <p:cNvSpPr txBox="1">
                <a:spLocks noChangeArrowheads="1"/>
              </p:cNvSpPr>
              <p:nvPr/>
            </p:nvSpPr>
            <p:spPr bwMode="auto">
              <a:xfrm>
                <a:off x="3447" y="1650"/>
                <a:ext cx="539"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solidFill>
                      <a:srgbClr val="008000"/>
                    </a:solidFill>
                    <a:latin typeface="微软雅黑" panose="020B0503020204020204" charset="-122"/>
                    <a:ea typeface="微软雅黑" panose="020B0503020204020204" charset="-122"/>
                  </a:rPr>
                  <a:t>地址</a:t>
                </a:r>
              </a:p>
            </p:txBody>
          </p:sp>
          <p:sp>
            <p:nvSpPr>
              <p:cNvPr id="549942" name="AutoShape 54"/>
              <p:cNvSpPr>
                <a:spLocks noChangeArrowheads="1"/>
              </p:cNvSpPr>
              <p:nvPr/>
            </p:nvSpPr>
            <p:spPr bwMode="auto">
              <a:xfrm>
                <a:off x="3362" y="2756"/>
                <a:ext cx="765" cy="284"/>
              </a:xfrm>
              <a:prstGeom prst="leftRightArrow">
                <a:avLst>
                  <a:gd name="adj1" fmla="val 50000"/>
                  <a:gd name="adj2" fmla="val 53873"/>
                </a:avLst>
              </a:prstGeom>
              <a:solidFill>
                <a:schemeClr val="bg1"/>
              </a:solidFill>
              <a:ln w="28575" algn="ctr">
                <a:solidFill>
                  <a:srgbClr val="FF33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49943" name="Text Box 55"/>
              <p:cNvSpPr txBox="1">
                <a:spLocks noChangeArrowheads="1"/>
              </p:cNvSpPr>
              <p:nvPr/>
            </p:nvSpPr>
            <p:spPr bwMode="auto">
              <a:xfrm>
                <a:off x="3532" y="3634"/>
                <a:ext cx="482"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solidFill>
                      <a:srgbClr val="3333CC"/>
                    </a:solidFill>
                    <a:latin typeface="微软雅黑" panose="020B0503020204020204" charset="-122"/>
                    <a:ea typeface="微软雅黑" panose="020B0503020204020204" charset="-122"/>
                  </a:rPr>
                  <a:t>数据</a:t>
                </a:r>
              </a:p>
            </p:txBody>
          </p:sp>
          <p:sp>
            <p:nvSpPr>
              <p:cNvPr id="549944" name="AutoShape 56"/>
              <p:cNvSpPr>
                <a:spLocks noChangeArrowheads="1"/>
              </p:cNvSpPr>
              <p:nvPr/>
            </p:nvSpPr>
            <p:spPr bwMode="auto">
              <a:xfrm>
                <a:off x="3334" y="3804"/>
                <a:ext cx="794" cy="284"/>
              </a:xfrm>
              <a:prstGeom prst="leftRightArrow">
                <a:avLst>
                  <a:gd name="adj1" fmla="val 50000"/>
                  <a:gd name="adj2" fmla="val 55915"/>
                </a:avLst>
              </a:prstGeom>
              <a:solidFill>
                <a:schemeClr val="bg1"/>
              </a:solidFill>
              <a:ln w="28575" algn="ctr">
                <a:solidFill>
                  <a:srgbClr val="3333CC"/>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49945" name="Text Box 57"/>
              <p:cNvSpPr txBox="1">
                <a:spLocks noChangeArrowheads="1"/>
              </p:cNvSpPr>
              <p:nvPr/>
            </p:nvSpPr>
            <p:spPr bwMode="auto">
              <a:xfrm>
                <a:off x="3504" y="2534"/>
                <a:ext cx="539"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solidFill>
                      <a:srgbClr val="FF3300"/>
                    </a:solidFill>
                    <a:latin typeface="微软雅黑" panose="020B0503020204020204" charset="-122"/>
                    <a:ea typeface="微软雅黑" panose="020B0503020204020204" charset="-122"/>
                  </a:rPr>
                  <a:t>控制</a:t>
                </a:r>
              </a:p>
            </p:txBody>
          </p:sp>
          <p:sp>
            <p:nvSpPr>
              <p:cNvPr id="549946" name="AutoShape 58"/>
              <p:cNvSpPr>
                <a:spLocks noChangeArrowheads="1"/>
              </p:cNvSpPr>
              <p:nvPr/>
            </p:nvSpPr>
            <p:spPr bwMode="auto">
              <a:xfrm>
                <a:off x="3333" y="1843"/>
                <a:ext cx="794" cy="341"/>
              </a:xfrm>
              <a:prstGeom prst="rightArrow">
                <a:avLst>
                  <a:gd name="adj1" fmla="val 50000"/>
                  <a:gd name="adj2" fmla="val 58211"/>
                </a:avLst>
              </a:prstGeom>
              <a:solidFill>
                <a:schemeClr val="bg1"/>
              </a:solidFill>
              <a:ln w="28575" algn="ctr">
                <a:solidFill>
                  <a:srgbClr val="008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49947" name="Line 59"/>
              <p:cNvSpPr>
                <a:spLocks noChangeShapeType="1"/>
              </p:cNvSpPr>
              <p:nvPr/>
            </p:nvSpPr>
            <p:spPr bwMode="auto">
              <a:xfrm flipV="1">
                <a:off x="3731" y="2982"/>
                <a:ext cx="0" cy="624"/>
              </a:xfrm>
              <a:prstGeom prst="line">
                <a:avLst/>
              </a:prstGeom>
              <a:noFill/>
              <a:ln w="38100">
                <a:solidFill>
                  <a:srgbClr val="FF33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49948" name="Group 60"/>
            <p:cNvGrpSpPr/>
            <p:nvPr/>
          </p:nvGrpSpPr>
          <p:grpSpPr bwMode="auto">
            <a:xfrm>
              <a:off x="2199" y="2128"/>
              <a:ext cx="1106" cy="1341"/>
              <a:chOff x="2199" y="2185"/>
              <a:chExt cx="1106" cy="1341"/>
            </a:xfrm>
          </p:grpSpPr>
          <p:sp>
            <p:nvSpPr>
              <p:cNvPr id="549949" name="Text Box 61"/>
              <p:cNvSpPr txBox="1">
                <a:spLocks noChangeArrowheads="1"/>
              </p:cNvSpPr>
              <p:nvPr/>
            </p:nvSpPr>
            <p:spPr bwMode="auto">
              <a:xfrm>
                <a:off x="2199" y="2185"/>
                <a:ext cx="737" cy="232"/>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latin typeface="微软雅黑" panose="020B0503020204020204" charset="-122"/>
                    <a:ea typeface="微软雅黑" panose="020B0503020204020204" charset="-122"/>
                  </a:rPr>
                  <a:t>GPRs</a:t>
                </a:r>
              </a:p>
            </p:txBody>
          </p:sp>
          <p:grpSp>
            <p:nvGrpSpPr>
              <p:cNvPr id="549950" name="Group 62"/>
              <p:cNvGrpSpPr/>
              <p:nvPr/>
            </p:nvGrpSpPr>
            <p:grpSpPr bwMode="auto">
              <a:xfrm>
                <a:off x="2452" y="2500"/>
                <a:ext cx="853" cy="1026"/>
                <a:chOff x="2398" y="2273"/>
                <a:chExt cx="853" cy="1026"/>
              </a:xfrm>
            </p:grpSpPr>
            <p:grpSp>
              <p:nvGrpSpPr>
                <p:cNvPr id="549951" name="Group 63"/>
                <p:cNvGrpSpPr/>
                <p:nvPr/>
              </p:nvGrpSpPr>
              <p:grpSpPr bwMode="auto">
                <a:xfrm>
                  <a:off x="2398" y="2273"/>
                  <a:ext cx="652" cy="992"/>
                  <a:chOff x="2228" y="1678"/>
                  <a:chExt cx="737" cy="992"/>
                </a:xfrm>
              </p:grpSpPr>
              <p:sp>
                <p:nvSpPr>
                  <p:cNvPr id="549952" name="Rectangle 64"/>
                  <p:cNvSpPr>
                    <a:spLocks noChangeArrowheads="1"/>
                  </p:cNvSpPr>
                  <p:nvPr/>
                </p:nvSpPr>
                <p:spPr bwMode="auto">
                  <a:xfrm>
                    <a:off x="2228" y="1678"/>
                    <a:ext cx="737" cy="992"/>
                  </a:xfrm>
                  <a:prstGeom prst="rect">
                    <a:avLst/>
                  </a:prstGeom>
                  <a:solidFill>
                    <a:schemeClr val="bg1"/>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49953" name="Line 65"/>
                  <p:cNvSpPr>
                    <a:spLocks noChangeShapeType="1"/>
                  </p:cNvSpPr>
                  <p:nvPr/>
                </p:nvSpPr>
                <p:spPr bwMode="auto">
                  <a:xfrm>
                    <a:off x="2228" y="1933"/>
                    <a:ext cx="7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54" name="Line 66"/>
                  <p:cNvSpPr>
                    <a:spLocks noChangeShapeType="1"/>
                  </p:cNvSpPr>
                  <p:nvPr/>
                </p:nvSpPr>
                <p:spPr bwMode="auto">
                  <a:xfrm>
                    <a:off x="2228" y="2188"/>
                    <a:ext cx="7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55" name="Line 67"/>
                  <p:cNvSpPr>
                    <a:spLocks noChangeShapeType="1"/>
                  </p:cNvSpPr>
                  <p:nvPr/>
                </p:nvSpPr>
                <p:spPr bwMode="auto">
                  <a:xfrm>
                    <a:off x="2228" y="2415"/>
                    <a:ext cx="7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9956" name="Text Box 68"/>
                <p:cNvSpPr txBox="1">
                  <a:spLocks noChangeArrowheads="1"/>
                </p:cNvSpPr>
                <p:nvPr/>
              </p:nvSpPr>
              <p:spPr bwMode="auto">
                <a:xfrm>
                  <a:off x="3051" y="2282"/>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latin typeface="微软雅黑" panose="020B0503020204020204" charset="-122"/>
                      <a:ea typeface="微软雅黑" panose="020B0503020204020204" charset="-122"/>
                    </a:rPr>
                    <a:t>0</a:t>
                  </a:r>
                </a:p>
              </p:txBody>
            </p:sp>
            <p:sp>
              <p:nvSpPr>
                <p:cNvPr id="549957" name="Text Box 69"/>
                <p:cNvSpPr txBox="1">
                  <a:spLocks noChangeArrowheads="1"/>
                </p:cNvSpPr>
                <p:nvPr/>
              </p:nvSpPr>
              <p:spPr bwMode="auto">
                <a:xfrm>
                  <a:off x="3052" y="2525"/>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latin typeface="微软雅黑" panose="020B0503020204020204" charset="-122"/>
                      <a:ea typeface="微软雅黑" panose="020B0503020204020204" charset="-122"/>
                    </a:rPr>
                    <a:t>1</a:t>
                  </a:r>
                </a:p>
              </p:txBody>
            </p:sp>
            <p:sp>
              <p:nvSpPr>
                <p:cNvPr id="549958" name="Text Box 70"/>
                <p:cNvSpPr txBox="1">
                  <a:spLocks noChangeArrowheads="1"/>
                </p:cNvSpPr>
                <p:nvPr/>
              </p:nvSpPr>
              <p:spPr bwMode="auto">
                <a:xfrm>
                  <a:off x="3052" y="2784"/>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latin typeface="微软雅黑" panose="020B0503020204020204" charset="-122"/>
                      <a:ea typeface="微软雅黑" panose="020B0503020204020204" charset="-122"/>
                    </a:rPr>
                    <a:t>2</a:t>
                  </a:r>
                </a:p>
              </p:txBody>
            </p:sp>
            <p:sp>
              <p:nvSpPr>
                <p:cNvPr id="549959" name="Text Box 71"/>
                <p:cNvSpPr txBox="1">
                  <a:spLocks noChangeArrowheads="1"/>
                </p:cNvSpPr>
                <p:nvPr/>
              </p:nvSpPr>
              <p:spPr bwMode="auto">
                <a:xfrm>
                  <a:off x="3051" y="3067"/>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latin typeface="微软雅黑" panose="020B0503020204020204" charset="-122"/>
                      <a:ea typeface="微软雅黑" panose="020B0503020204020204" charset="-122"/>
                    </a:rPr>
                    <a:t>3</a:t>
                  </a:r>
                </a:p>
              </p:txBody>
            </p:sp>
          </p:grpSp>
          <p:sp>
            <p:nvSpPr>
              <p:cNvPr id="549960" name="Rectangle 72"/>
              <p:cNvSpPr>
                <a:spLocks noChangeArrowheads="1"/>
              </p:cNvSpPr>
              <p:nvPr/>
            </p:nvSpPr>
            <p:spPr bwMode="auto">
              <a:xfrm>
                <a:off x="2455" y="2500"/>
                <a:ext cx="652" cy="992"/>
              </a:xfrm>
              <a:prstGeom prst="rect">
                <a:avLst/>
              </a:prstGeom>
              <a:solidFill>
                <a:srgbClr val="008000">
                  <a:alpha val="17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grpSp>
        <p:grpSp>
          <p:nvGrpSpPr>
            <p:cNvPr id="549961" name="Group 73"/>
            <p:cNvGrpSpPr/>
            <p:nvPr/>
          </p:nvGrpSpPr>
          <p:grpSpPr bwMode="auto">
            <a:xfrm>
              <a:off x="4127" y="1508"/>
              <a:ext cx="880" cy="2552"/>
              <a:chOff x="4127" y="1565"/>
              <a:chExt cx="880" cy="2552"/>
            </a:xfrm>
          </p:grpSpPr>
          <p:grpSp>
            <p:nvGrpSpPr>
              <p:cNvPr id="549962" name="Group 74"/>
              <p:cNvGrpSpPr/>
              <p:nvPr/>
            </p:nvGrpSpPr>
            <p:grpSpPr bwMode="auto">
              <a:xfrm>
                <a:off x="4127" y="1565"/>
                <a:ext cx="880" cy="2552"/>
                <a:chOff x="4156" y="1565"/>
                <a:chExt cx="908" cy="2552"/>
              </a:xfrm>
            </p:grpSpPr>
            <p:sp>
              <p:nvSpPr>
                <p:cNvPr id="549963" name="Text Box 75"/>
                <p:cNvSpPr txBox="1">
                  <a:spLocks noChangeArrowheads="1"/>
                </p:cNvSpPr>
                <p:nvPr/>
              </p:nvSpPr>
              <p:spPr bwMode="auto">
                <a:xfrm>
                  <a:off x="4156" y="1565"/>
                  <a:ext cx="737" cy="232"/>
                </a:xfrm>
                <a:prstGeom prst="rect">
                  <a:avLst/>
                </a:prstGeom>
                <a:solidFill>
                  <a:srgbClr val="0000FF">
                    <a:alpha val="25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800" b="1">
                      <a:latin typeface="微软雅黑" panose="020B0503020204020204" charset="-122"/>
                      <a:ea typeface="微软雅黑" panose="020B0503020204020204" charset="-122"/>
                    </a:rPr>
                    <a:t>存储器</a:t>
                  </a:r>
                </a:p>
              </p:txBody>
            </p:sp>
            <p:grpSp>
              <p:nvGrpSpPr>
                <p:cNvPr id="549964" name="Group 76"/>
                <p:cNvGrpSpPr/>
                <p:nvPr/>
              </p:nvGrpSpPr>
              <p:grpSpPr bwMode="auto">
                <a:xfrm>
                  <a:off x="4156" y="1877"/>
                  <a:ext cx="737" cy="2211"/>
                  <a:chOff x="3447" y="1423"/>
                  <a:chExt cx="879" cy="2211"/>
                </a:xfrm>
              </p:grpSpPr>
              <p:sp>
                <p:nvSpPr>
                  <p:cNvPr id="549965" name="Rectangle 77"/>
                  <p:cNvSpPr>
                    <a:spLocks noChangeArrowheads="1"/>
                  </p:cNvSpPr>
                  <p:nvPr/>
                </p:nvSpPr>
                <p:spPr bwMode="auto">
                  <a:xfrm>
                    <a:off x="3447" y="1423"/>
                    <a:ext cx="879" cy="2211"/>
                  </a:xfrm>
                  <a:prstGeom prst="rect">
                    <a:avLst/>
                  </a:prstGeom>
                  <a:solidFill>
                    <a:schemeClr val="bg1"/>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49966" name="Line 78"/>
                  <p:cNvSpPr>
                    <a:spLocks noChangeShapeType="1"/>
                  </p:cNvSpPr>
                  <p:nvPr/>
                </p:nvSpPr>
                <p:spPr bwMode="auto">
                  <a:xfrm>
                    <a:off x="3447" y="1678"/>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67" name="Line 79"/>
                  <p:cNvSpPr>
                    <a:spLocks noChangeShapeType="1"/>
                  </p:cNvSpPr>
                  <p:nvPr/>
                </p:nvSpPr>
                <p:spPr bwMode="auto">
                  <a:xfrm>
                    <a:off x="3447" y="1962"/>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68" name="Line 80"/>
                  <p:cNvSpPr>
                    <a:spLocks noChangeShapeType="1"/>
                  </p:cNvSpPr>
                  <p:nvPr/>
                </p:nvSpPr>
                <p:spPr bwMode="auto">
                  <a:xfrm>
                    <a:off x="3447" y="2245"/>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69" name="Line 81"/>
                  <p:cNvSpPr>
                    <a:spLocks noChangeShapeType="1"/>
                  </p:cNvSpPr>
                  <p:nvPr/>
                </p:nvSpPr>
                <p:spPr bwMode="auto">
                  <a:xfrm>
                    <a:off x="3447" y="2529"/>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70" name="Line 82"/>
                  <p:cNvSpPr>
                    <a:spLocks noChangeShapeType="1"/>
                  </p:cNvSpPr>
                  <p:nvPr/>
                </p:nvSpPr>
                <p:spPr bwMode="auto">
                  <a:xfrm>
                    <a:off x="3447" y="2812"/>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71" name="Line 83"/>
                  <p:cNvSpPr>
                    <a:spLocks noChangeShapeType="1"/>
                  </p:cNvSpPr>
                  <p:nvPr/>
                </p:nvSpPr>
                <p:spPr bwMode="auto">
                  <a:xfrm>
                    <a:off x="3447" y="3096"/>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972" name="Line 84"/>
                  <p:cNvSpPr>
                    <a:spLocks noChangeShapeType="1"/>
                  </p:cNvSpPr>
                  <p:nvPr/>
                </p:nvSpPr>
                <p:spPr bwMode="auto">
                  <a:xfrm>
                    <a:off x="3447" y="3379"/>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9973" name="Text Box 85"/>
                <p:cNvSpPr txBox="1">
                  <a:spLocks noChangeArrowheads="1"/>
                </p:cNvSpPr>
                <p:nvPr/>
              </p:nvSpPr>
              <p:spPr bwMode="auto">
                <a:xfrm>
                  <a:off x="4864" y="1941"/>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0</a:t>
                  </a:r>
                </a:p>
              </p:txBody>
            </p:sp>
            <p:sp>
              <p:nvSpPr>
                <p:cNvPr id="549974" name="Text Box 86"/>
                <p:cNvSpPr txBox="1">
                  <a:spLocks noChangeArrowheads="1"/>
                </p:cNvSpPr>
                <p:nvPr/>
              </p:nvSpPr>
              <p:spPr bwMode="auto">
                <a:xfrm>
                  <a:off x="4865" y="2160"/>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1</a:t>
                  </a:r>
                </a:p>
              </p:txBody>
            </p:sp>
            <p:sp>
              <p:nvSpPr>
                <p:cNvPr id="549975" name="Text Box 87"/>
                <p:cNvSpPr txBox="1">
                  <a:spLocks noChangeArrowheads="1"/>
                </p:cNvSpPr>
                <p:nvPr/>
              </p:nvSpPr>
              <p:spPr bwMode="auto">
                <a:xfrm>
                  <a:off x="4865" y="2472"/>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2</a:t>
                  </a:r>
                </a:p>
              </p:txBody>
            </p:sp>
            <p:sp>
              <p:nvSpPr>
                <p:cNvPr id="549976" name="Text Box 88"/>
                <p:cNvSpPr txBox="1">
                  <a:spLocks noChangeArrowheads="1"/>
                </p:cNvSpPr>
                <p:nvPr/>
              </p:nvSpPr>
              <p:spPr bwMode="auto">
                <a:xfrm>
                  <a:off x="4864" y="2755"/>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3</a:t>
                  </a:r>
                </a:p>
              </p:txBody>
            </p:sp>
            <p:sp>
              <p:nvSpPr>
                <p:cNvPr id="549977" name="Text Box 89"/>
                <p:cNvSpPr txBox="1">
                  <a:spLocks noChangeArrowheads="1"/>
                </p:cNvSpPr>
                <p:nvPr/>
              </p:nvSpPr>
              <p:spPr bwMode="auto">
                <a:xfrm>
                  <a:off x="4865" y="2982"/>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4</a:t>
                  </a:r>
                </a:p>
              </p:txBody>
            </p:sp>
            <p:sp>
              <p:nvSpPr>
                <p:cNvPr id="549978" name="Text Box 90"/>
                <p:cNvSpPr txBox="1">
                  <a:spLocks noChangeArrowheads="1"/>
                </p:cNvSpPr>
                <p:nvPr/>
              </p:nvSpPr>
              <p:spPr bwMode="auto">
                <a:xfrm>
                  <a:off x="4865" y="3322"/>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5</a:t>
                  </a:r>
                </a:p>
              </p:txBody>
            </p:sp>
            <p:sp>
              <p:nvSpPr>
                <p:cNvPr id="549979" name="Text Box 91"/>
                <p:cNvSpPr txBox="1">
                  <a:spLocks noChangeArrowheads="1"/>
                </p:cNvSpPr>
                <p:nvPr/>
              </p:nvSpPr>
              <p:spPr bwMode="auto">
                <a:xfrm>
                  <a:off x="4864" y="3578"/>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6</a:t>
                  </a:r>
                </a:p>
              </p:txBody>
            </p:sp>
            <p:sp>
              <p:nvSpPr>
                <p:cNvPr id="549980" name="Text Box 92"/>
                <p:cNvSpPr txBox="1">
                  <a:spLocks noChangeArrowheads="1"/>
                </p:cNvSpPr>
                <p:nvPr/>
              </p:nvSpPr>
              <p:spPr bwMode="auto">
                <a:xfrm>
                  <a:off x="4864" y="3885"/>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7</a:t>
                  </a:r>
                </a:p>
              </p:txBody>
            </p:sp>
          </p:grpSp>
          <p:sp>
            <p:nvSpPr>
              <p:cNvPr id="549981" name="Rectangle 93"/>
              <p:cNvSpPr>
                <a:spLocks noChangeArrowheads="1"/>
              </p:cNvSpPr>
              <p:nvPr/>
            </p:nvSpPr>
            <p:spPr bwMode="auto">
              <a:xfrm>
                <a:off x="4127" y="1877"/>
                <a:ext cx="708" cy="2211"/>
              </a:xfrm>
              <a:prstGeom prst="rect">
                <a:avLst/>
              </a:prstGeom>
              <a:solidFill>
                <a:srgbClr val="008000">
                  <a:alpha val="17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grpSp>
        <p:sp>
          <p:nvSpPr>
            <p:cNvPr id="549982" name="Rectangle 94"/>
            <p:cNvSpPr>
              <a:spLocks noChangeArrowheads="1"/>
            </p:cNvSpPr>
            <p:nvPr/>
          </p:nvSpPr>
          <p:spPr bwMode="auto">
            <a:xfrm>
              <a:off x="130" y="1395"/>
              <a:ext cx="4876" cy="2863"/>
            </a:xfrm>
            <a:prstGeom prst="rect">
              <a:avLst/>
            </a:prstGeom>
            <a:noFill/>
            <a:ln w="19050">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9891">
                                            <p:txEl>
                                              <p:pRg st="0" end="0"/>
                                            </p:txEl>
                                          </p:spTgt>
                                        </p:tgtEl>
                                        <p:attrNameLst>
                                          <p:attrName>style.visibility</p:attrName>
                                        </p:attrNameLst>
                                      </p:cBhvr>
                                      <p:to>
                                        <p:strVal val="visible"/>
                                      </p:to>
                                    </p:set>
                                    <p:animEffect transition="in" filter="blinds(horizontal)">
                                      <p:cBhvr>
                                        <p:cTn id="7" dur="500"/>
                                        <p:tgtEl>
                                          <p:spTgt spid="549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9891">
                                            <p:txEl>
                                              <p:pRg st="1" end="1"/>
                                            </p:txEl>
                                          </p:spTgt>
                                        </p:tgtEl>
                                        <p:attrNameLst>
                                          <p:attrName>style.visibility</p:attrName>
                                        </p:attrNameLst>
                                      </p:cBhvr>
                                      <p:to>
                                        <p:strVal val="visible"/>
                                      </p:to>
                                    </p:set>
                                    <p:animEffect transition="in" filter="blinds(horizontal)">
                                      <p:cBhvr>
                                        <p:cTn id="12" dur="500"/>
                                        <p:tgtEl>
                                          <p:spTgt spid="5498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49891">
                                            <p:txEl>
                                              <p:pRg st="2" end="2"/>
                                            </p:txEl>
                                          </p:spTgt>
                                        </p:tgtEl>
                                        <p:attrNameLst>
                                          <p:attrName>style.visibility</p:attrName>
                                        </p:attrNameLst>
                                      </p:cBhvr>
                                      <p:to>
                                        <p:strVal val="visible"/>
                                      </p:to>
                                    </p:set>
                                    <p:animEffect transition="in" filter="blinds(horizontal)">
                                      <p:cBhvr>
                                        <p:cTn id="17" dur="500"/>
                                        <p:tgtEl>
                                          <p:spTgt spid="5498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457200" y="98425"/>
            <a:ext cx="8229600" cy="561975"/>
          </a:xfrm>
        </p:spPr>
        <p:txBody>
          <a:bodyPr/>
          <a:lstStyle/>
          <a:p>
            <a:r>
              <a:rPr lang="zh-CN" altLang="en-US" sz="2800"/>
              <a:t>计算机是如何工作的？</a:t>
            </a:r>
          </a:p>
        </p:txBody>
      </p:sp>
      <p:sp>
        <p:nvSpPr>
          <p:cNvPr id="551939" name="Text Box 3"/>
          <p:cNvSpPr txBox="1">
            <a:spLocks noChangeArrowheads="1"/>
          </p:cNvSpPr>
          <p:nvPr/>
        </p:nvSpPr>
        <p:spPr bwMode="auto">
          <a:xfrm>
            <a:off x="206375" y="850900"/>
            <a:ext cx="8235950" cy="6997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1800" b="1">
                <a:latin typeface="微软雅黑" panose="020B0503020204020204" charset="-122"/>
                <a:ea typeface="微软雅黑" panose="020B0503020204020204" charset="-122"/>
              </a:rPr>
              <a:t>先想象一下妈妈是怎样做一桌你喜欢（</a:t>
            </a:r>
            <a:r>
              <a:rPr lang="zh-CN" altLang="en-US" sz="1800" b="1">
                <a:solidFill>
                  <a:srgbClr val="FF3300"/>
                </a:solidFill>
                <a:latin typeface="微软雅黑" panose="020B0503020204020204" charset="-122"/>
                <a:ea typeface="微软雅黑" panose="020B0503020204020204" charset="-122"/>
              </a:rPr>
              <a:t>指定</a:t>
            </a:r>
            <a:r>
              <a:rPr lang="zh-CN" altLang="en-US" sz="1800" b="1">
                <a:latin typeface="微软雅黑" panose="020B0503020204020204" charset="-122"/>
                <a:ea typeface="微软雅黑" panose="020B0503020204020204" charset="-122"/>
              </a:rPr>
              <a:t>）的菜的？</a:t>
            </a:r>
          </a:p>
          <a:p>
            <a:pPr>
              <a:lnSpc>
                <a:spcPct val="115000"/>
              </a:lnSpc>
              <a:spcBef>
                <a:spcPct val="20000"/>
              </a:spcBef>
            </a:pPr>
            <a:r>
              <a:rPr lang="zh-CN" altLang="en-US" sz="1600" b="1">
                <a:solidFill>
                  <a:srgbClr val="3333CC"/>
                </a:solidFill>
                <a:latin typeface="微软雅黑" panose="020B0503020204020204" charset="-122"/>
                <a:ea typeface="微软雅黑" panose="020B0503020204020204" charset="-122"/>
              </a:rPr>
              <a:t>    </a:t>
            </a:r>
          </a:p>
        </p:txBody>
      </p:sp>
      <p:sp>
        <p:nvSpPr>
          <p:cNvPr id="551940" name="Text Box 4"/>
          <p:cNvSpPr txBox="1">
            <a:spLocks noChangeArrowheads="1"/>
          </p:cNvSpPr>
          <p:nvPr/>
        </p:nvSpPr>
        <p:spPr bwMode="auto">
          <a:xfrm>
            <a:off x="250825" y="1449388"/>
            <a:ext cx="8686800"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800" b="1">
                <a:solidFill>
                  <a:schemeClr val="accent2"/>
                </a:solidFill>
                <a:latin typeface="微软雅黑" panose="020B0503020204020204" charset="-122"/>
                <a:ea typeface="微软雅黑" panose="020B0503020204020204" charset="-122"/>
              </a:rPr>
              <a:t>厨房</a:t>
            </a:r>
            <a:r>
              <a:rPr lang="en-US" altLang="zh-CN" sz="1800" b="1">
                <a:solidFill>
                  <a:schemeClr val="accent2"/>
                </a:solidFill>
                <a:latin typeface="微软雅黑" panose="020B0503020204020204" charset="-122"/>
                <a:ea typeface="微软雅黑" panose="020B0503020204020204" charset="-122"/>
              </a:rPr>
              <a:t>-</a:t>
            </a:r>
            <a:r>
              <a:rPr lang="en-US" altLang="zh-CN" sz="1800" b="1">
                <a:solidFill>
                  <a:srgbClr val="FF3300"/>
                </a:solidFill>
                <a:latin typeface="微软雅黑" panose="020B0503020204020204" charset="-122"/>
                <a:ea typeface="微软雅黑" panose="020B0503020204020204" charset="-122"/>
              </a:rPr>
              <a:t>CPU</a:t>
            </a:r>
            <a:r>
              <a:rPr lang="zh-CN" altLang="en-US" sz="1800" b="1">
                <a:solidFill>
                  <a:schemeClr val="accent2"/>
                </a:solidFill>
                <a:latin typeface="微软雅黑" panose="020B0503020204020204" charset="-122"/>
                <a:ea typeface="微软雅黑" panose="020B0503020204020204" charset="-122"/>
              </a:rPr>
              <a:t>，你妈</a:t>
            </a:r>
            <a:r>
              <a:rPr lang="en-US" altLang="zh-CN" sz="1800" b="1">
                <a:solidFill>
                  <a:schemeClr val="accent2"/>
                </a:solidFill>
                <a:latin typeface="微软雅黑" panose="020B0503020204020204" charset="-122"/>
                <a:ea typeface="微软雅黑" panose="020B0503020204020204" charset="-122"/>
              </a:rPr>
              <a:t>-</a:t>
            </a:r>
            <a:r>
              <a:rPr lang="zh-CN" altLang="en-US" sz="1800" b="1">
                <a:solidFill>
                  <a:srgbClr val="FF3300"/>
                </a:solidFill>
                <a:latin typeface="微软雅黑" panose="020B0503020204020204" charset="-122"/>
                <a:ea typeface="微软雅黑" panose="020B0503020204020204" charset="-122"/>
              </a:rPr>
              <a:t>控制器</a:t>
            </a:r>
            <a:r>
              <a:rPr lang="zh-CN" altLang="en-US" sz="1800" b="1">
                <a:solidFill>
                  <a:schemeClr val="accent2"/>
                </a:solidFill>
                <a:latin typeface="微软雅黑" panose="020B0503020204020204" charset="-122"/>
                <a:ea typeface="微软雅黑" panose="020B0503020204020204" charset="-122"/>
              </a:rPr>
              <a:t>，盘</a:t>
            </a:r>
            <a:r>
              <a:rPr lang="en-US" altLang="zh-CN" sz="1800" b="1">
                <a:solidFill>
                  <a:schemeClr val="accent2"/>
                </a:solidFill>
                <a:latin typeface="微软雅黑" panose="020B0503020204020204" charset="-122"/>
                <a:ea typeface="微软雅黑" panose="020B0503020204020204" charset="-122"/>
              </a:rPr>
              <a:t>-</a:t>
            </a:r>
            <a:r>
              <a:rPr lang="en-US" altLang="zh-CN" sz="1800" b="1">
                <a:solidFill>
                  <a:srgbClr val="FF3300"/>
                </a:solidFill>
                <a:latin typeface="微软雅黑" panose="020B0503020204020204" charset="-122"/>
                <a:ea typeface="微软雅黑" panose="020B0503020204020204" charset="-122"/>
              </a:rPr>
              <a:t>GPRs</a:t>
            </a:r>
            <a:r>
              <a:rPr lang="zh-CN" altLang="en-US" sz="1800" b="1">
                <a:solidFill>
                  <a:schemeClr val="accent2"/>
                </a:solidFill>
                <a:latin typeface="微软雅黑" panose="020B0503020204020204" charset="-122"/>
                <a:ea typeface="微软雅黑" panose="020B0503020204020204" charset="-122"/>
              </a:rPr>
              <a:t>，锅灶等</a:t>
            </a:r>
            <a:r>
              <a:rPr lang="en-US" altLang="zh-CN" sz="1800" b="1">
                <a:solidFill>
                  <a:schemeClr val="accent2"/>
                </a:solidFill>
                <a:latin typeface="微软雅黑" panose="020B0503020204020204" charset="-122"/>
                <a:ea typeface="微软雅黑" panose="020B0503020204020204" charset="-122"/>
              </a:rPr>
              <a:t>-</a:t>
            </a:r>
            <a:r>
              <a:rPr lang="en-US" altLang="zh-CN" sz="1800" b="1">
                <a:solidFill>
                  <a:srgbClr val="FF3300"/>
                </a:solidFill>
                <a:latin typeface="微软雅黑" panose="020B0503020204020204" charset="-122"/>
                <a:ea typeface="微软雅黑" panose="020B0503020204020204" charset="-122"/>
              </a:rPr>
              <a:t>ALU </a:t>
            </a:r>
            <a:r>
              <a:rPr lang="zh-CN" altLang="en-US" sz="1800" b="1">
                <a:solidFill>
                  <a:schemeClr val="accent2"/>
                </a:solidFill>
                <a:latin typeface="微软雅黑" panose="020B0503020204020204" charset="-122"/>
                <a:ea typeface="微软雅黑" panose="020B0503020204020204" charset="-122"/>
              </a:rPr>
              <a:t>，架子</a:t>
            </a:r>
            <a:r>
              <a:rPr lang="en-US" altLang="zh-CN" sz="1800" b="1">
                <a:solidFill>
                  <a:schemeClr val="accent2"/>
                </a:solidFill>
                <a:latin typeface="微软雅黑" panose="020B0503020204020204" charset="-122"/>
                <a:ea typeface="微软雅黑" panose="020B0503020204020204" charset="-122"/>
              </a:rPr>
              <a:t>-</a:t>
            </a:r>
            <a:r>
              <a:rPr lang="zh-CN" altLang="en-US" sz="1800" b="1">
                <a:solidFill>
                  <a:srgbClr val="FF3300"/>
                </a:solidFill>
                <a:latin typeface="微软雅黑" panose="020B0503020204020204" charset="-122"/>
                <a:ea typeface="微软雅黑" panose="020B0503020204020204" charset="-122"/>
              </a:rPr>
              <a:t>存储器</a:t>
            </a:r>
          </a:p>
        </p:txBody>
      </p:sp>
      <p:grpSp>
        <p:nvGrpSpPr>
          <p:cNvPr id="551941" name="Group 5"/>
          <p:cNvGrpSpPr/>
          <p:nvPr/>
        </p:nvGrpSpPr>
        <p:grpSpPr bwMode="auto">
          <a:xfrm>
            <a:off x="0" y="2124075"/>
            <a:ext cx="8866188" cy="4545013"/>
            <a:chOff x="73" y="1253"/>
            <a:chExt cx="5585" cy="2863"/>
          </a:xfrm>
        </p:grpSpPr>
        <p:sp>
          <p:nvSpPr>
            <p:cNvPr id="551942" name="Text Box 6"/>
            <p:cNvSpPr txBox="1">
              <a:spLocks noChangeArrowheads="1"/>
            </p:cNvSpPr>
            <p:nvPr/>
          </p:nvSpPr>
          <p:spPr bwMode="auto">
            <a:xfrm>
              <a:off x="357" y="1644"/>
              <a:ext cx="935" cy="232"/>
            </a:xfrm>
            <a:prstGeom prst="rect">
              <a:avLst/>
            </a:prstGeom>
            <a:solidFill>
              <a:srgbClr val="0000FF">
                <a:alpha val="25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800" b="1">
                  <a:latin typeface="微软雅黑" panose="020B0503020204020204" charset="-122"/>
                  <a:ea typeface="微软雅黑" panose="020B0503020204020204" charset="-122"/>
                </a:rPr>
                <a:t>  控制器</a:t>
              </a:r>
            </a:p>
          </p:txBody>
        </p:sp>
        <p:sp>
          <p:nvSpPr>
            <p:cNvPr id="551943" name="Rectangle 7"/>
            <p:cNvSpPr>
              <a:spLocks noChangeArrowheads="1"/>
            </p:cNvSpPr>
            <p:nvPr/>
          </p:nvSpPr>
          <p:spPr bwMode="auto">
            <a:xfrm>
              <a:off x="158" y="1361"/>
              <a:ext cx="3118" cy="2665"/>
            </a:xfrm>
            <a:prstGeom prst="rect">
              <a:avLst/>
            </a:prstGeom>
            <a:noFill/>
            <a:ln w="38100" cap="rnd" algn="ctr">
              <a:solidFill>
                <a:srgbClr val="FF0000"/>
              </a:solidFill>
              <a:prstDash val="sysDot"/>
              <a:miter lim="800000"/>
            </a:ln>
            <a:effectLst/>
            <a:extLst>
              <a:ext uri="{909E8E84-426E-40DD-AFC4-6F175D3DCCD1}">
                <a14:hiddenFill xmlns:a14="http://schemas.microsoft.com/office/drawing/2010/main">
                  <a:solidFill>
                    <a:srgbClr val="800000">
                      <a:alpha val="19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51944" name="Text Box 8"/>
            <p:cNvSpPr txBox="1">
              <a:spLocks noChangeArrowheads="1"/>
            </p:cNvSpPr>
            <p:nvPr/>
          </p:nvSpPr>
          <p:spPr bwMode="auto">
            <a:xfrm>
              <a:off x="300" y="1361"/>
              <a:ext cx="538" cy="232"/>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FF0000"/>
                  </a:solidFill>
                  <a:latin typeface="微软雅黑" panose="020B0503020204020204" charset="-122"/>
                  <a:ea typeface="微软雅黑" panose="020B0503020204020204" charset="-122"/>
                </a:rPr>
                <a:t>CPU</a:t>
              </a:r>
            </a:p>
          </p:txBody>
        </p:sp>
        <p:sp>
          <p:nvSpPr>
            <p:cNvPr id="551945" name="Text Box 9"/>
            <p:cNvSpPr txBox="1">
              <a:spLocks noChangeArrowheads="1"/>
            </p:cNvSpPr>
            <p:nvPr/>
          </p:nvSpPr>
          <p:spPr bwMode="auto">
            <a:xfrm>
              <a:off x="1632" y="1701"/>
              <a:ext cx="652" cy="232"/>
            </a:xfrm>
            <a:prstGeom prst="rect">
              <a:avLst/>
            </a:prstGeom>
            <a:solidFill>
              <a:srgbClr val="FF0000">
                <a:alpha val="17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    PC</a:t>
              </a:r>
            </a:p>
          </p:txBody>
        </p:sp>
        <p:sp>
          <p:nvSpPr>
            <p:cNvPr id="551946" name="Text Box 10"/>
            <p:cNvSpPr txBox="1">
              <a:spLocks noChangeArrowheads="1"/>
            </p:cNvSpPr>
            <p:nvPr/>
          </p:nvSpPr>
          <p:spPr bwMode="auto">
            <a:xfrm>
              <a:off x="5220" y="1928"/>
              <a:ext cx="438" cy="406"/>
            </a:xfrm>
            <a:prstGeom prst="rect">
              <a:avLst/>
            </a:prstGeom>
            <a:solidFill>
              <a:srgbClr val="0000FF">
                <a:alpha val="25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800" b="1">
                  <a:solidFill>
                    <a:srgbClr val="CC3300"/>
                  </a:solidFill>
                  <a:latin typeface="微软雅黑" panose="020B0503020204020204" charset="-122"/>
                  <a:ea typeface="微软雅黑" panose="020B0503020204020204" charset="-122"/>
                </a:rPr>
                <a:t>输入</a:t>
              </a:r>
            </a:p>
            <a:p>
              <a:r>
                <a:rPr lang="zh-CN" altLang="en-US" sz="1800" b="1">
                  <a:solidFill>
                    <a:srgbClr val="CC3300"/>
                  </a:solidFill>
                  <a:latin typeface="微软雅黑" panose="020B0503020204020204" charset="-122"/>
                  <a:ea typeface="微软雅黑" panose="020B0503020204020204" charset="-122"/>
                </a:rPr>
                <a:t>设备</a:t>
              </a:r>
            </a:p>
          </p:txBody>
        </p:sp>
        <p:sp>
          <p:nvSpPr>
            <p:cNvPr id="551947" name="AutoShape 11"/>
            <p:cNvSpPr>
              <a:spLocks noChangeArrowheads="1"/>
            </p:cNvSpPr>
            <p:nvPr/>
          </p:nvSpPr>
          <p:spPr bwMode="auto">
            <a:xfrm>
              <a:off x="4961" y="2155"/>
              <a:ext cx="227" cy="141"/>
            </a:xfrm>
            <a:prstGeom prst="leftRightArrow">
              <a:avLst>
                <a:gd name="adj1" fmla="val 50000"/>
                <a:gd name="adj2" fmla="val 32199"/>
              </a:avLst>
            </a:prstGeom>
            <a:solidFill>
              <a:schemeClr val="bg1"/>
            </a:solidFill>
            <a:ln w="28575" algn="ctr">
              <a:solidFill>
                <a:srgbClr val="CC33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800" b="1">
                <a:solidFill>
                  <a:srgbClr val="CC3300"/>
                </a:solidFill>
                <a:latin typeface="微软雅黑" panose="020B0503020204020204" charset="-122"/>
                <a:ea typeface="微软雅黑" panose="020B0503020204020204" charset="-122"/>
              </a:endParaRPr>
            </a:p>
          </p:txBody>
        </p:sp>
        <p:sp>
          <p:nvSpPr>
            <p:cNvPr id="551948" name="Text Box 12"/>
            <p:cNvSpPr txBox="1">
              <a:spLocks noChangeArrowheads="1"/>
            </p:cNvSpPr>
            <p:nvPr/>
          </p:nvSpPr>
          <p:spPr bwMode="auto">
            <a:xfrm>
              <a:off x="5220" y="2807"/>
              <a:ext cx="438" cy="406"/>
            </a:xfrm>
            <a:prstGeom prst="rect">
              <a:avLst/>
            </a:prstGeom>
            <a:solidFill>
              <a:srgbClr val="0000FF">
                <a:alpha val="25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800" b="1">
                  <a:solidFill>
                    <a:srgbClr val="CC3300"/>
                  </a:solidFill>
                  <a:latin typeface="微软雅黑" panose="020B0503020204020204" charset="-122"/>
                  <a:ea typeface="微软雅黑" panose="020B0503020204020204" charset="-122"/>
                </a:rPr>
                <a:t>输出</a:t>
              </a:r>
              <a:endParaRPr lang="en-US" altLang="zh-CN" sz="1800" b="1">
                <a:solidFill>
                  <a:srgbClr val="CC3300"/>
                </a:solidFill>
                <a:latin typeface="微软雅黑" panose="020B0503020204020204" charset="-122"/>
                <a:ea typeface="微软雅黑" panose="020B0503020204020204" charset="-122"/>
              </a:endParaRPr>
            </a:p>
            <a:p>
              <a:r>
                <a:rPr lang="zh-CN" altLang="en-US" sz="1800" b="1">
                  <a:solidFill>
                    <a:srgbClr val="CC3300"/>
                  </a:solidFill>
                  <a:latin typeface="微软雅黑" panose="020B0503020204020204" charset="-122"/>
                  <a:ea typeface="微软雅黑" panose="020B0503020204020204" charset="-122"/>
                </a:rPr>
                <a:t>设备</a:t>
              </a:r>
            </a:p>
          </p:txBody>
        </p:sp>
        <p:sp>
          <p:nvSpPr>
            <p:cNvPr id="551949" name="AutoShape 13"/>
            <p:cNvSpPr>
              <a:spLocks noChangeArrowheads="1"/>
            </p:cNvSpPr>
            <p:nvPr/>
          </p:nvSpPr>
          <p:spPr bwMode="auto">
            <a:xfrm>
              <a:off x="4933" y="2977"/>
              <a:ext cx="255" cy="142"/>
            </a:xfrm>
            <a:prstGeom prst="leftRightArrow">
              <a:avLst>
                <a:gd name="adj1" fmla="val 50000"/>
                <a:gd name="adj2" fmla="val 35915"/>
              </a:avLst>
            </a:prstGeom>
            <a:solidFill>
              <a:schemeClr val="bg1"/>
            </a:solidFill>
            <a:ln w="28575" algn="ctr">
              <a:solidFill>
                <a:srgbClr val="CC33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51950" name="Text Box 14"/>
            <p:cNvSpPr txBox="1">
              <a:spLocks noChangeArrowheads="1"/>
            </p:cNvSpPr>
            <p:nvPr/>
          </p:nvSpPr>
          <p:spPr bwMode="auto">
            <a:xfrm>
              <a:off x="2454" y="1701"/>
              <a:ext cx="680" cy="232"/>
            </a:xfrm>
            <a:prstGeom prst="rect">
              <a:avLst/>
            </a:prstGeom>
            <a:solidFill>
              <a:srgbClr val="FF0000">
                <a:alpha val="17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  MAR</a:t>
              </a:r>
            </a:p>
          </p:txBody>
        </p:sp>
        <p:sp>
          <p:nvSpPr>
            <p:cNvPr id="551951" name="Text Box 15"/>
            <p:cNvSpPr txBox="1">
              <a:spLocks noChangeArrowheads="1"/>
            </p:cNvSpPr>
            <p:nvPr/>
          </p:nvSpPr>
          <p:spPr bwMode="auto">
            <a:xfrm>
              <a:off x="2483" y="3600"/>
              <a:ext cx="680" cy="232"/>
            </a:xfrm>
            <a:prstGeom prst="rect">
              <a:avLst/>
            </a:prstGeom>
            <a:solidFill>
              <a:srgbClr val="FF0000">
                <a:alpha val="17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chemeClr val="accent2"/>
                  </a:solidFill>
                  <a:latin typeface="微软雅黑" panose="020B0503020204020204" charset="-122"/>
                  <a:ea typeface="微软雅黑" panose="020B0503020204020204" charset="-122"/>
                </a:rPr>
                <a:t>  MDR</a:t>
              </a:r>
            </a:p>
          </p:txBody>
        </p:sp>
        <p:sp>
          <p:nvSpPr>
            <p:cNvPr id="551952" name="Line 16"/>
            <p:cNvSpPr>
              <a:spLocks noChangeShapeType="1"/>
            </p:cNvSpPr>
            <p:nvPr/>
          </p:nvSpPr>
          <p:spPr bwMode="auto">
            <a:xfrm>
              <a:off x="1292" y="1814"/>
              <a:ext cx="340" cy="0"/>
            </a:xfrm>
            <a:prstGeom prst="line">
              <a:avLst/>
            </a:prstGeom>
            <a:noFill/>
            <a:ln w="38100">
              <a:solidFill>
                <a:srgbClr val="FF33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1953" name="Line 17"/>
            <p:cNvSpPr>
              <a:spLocks noChangeShapeType="1"/>
            </p:cNvSpPr>
            <p:nvPr/>
          </p:nvSpPr>
          <p:spPr bwMode="auto">
            <a:xfrm>
              <a:off x="2284" y="1814"/>
              <a:ext cx="171" cy="0"/>
            </a:xfrm>
            <a:prstGeom prst="line">
              <a:avLst/>
            </a:prstGeom>
            <a:noFill/>
            <a:ln w="38100">
              <a:solidFill>
                <a:srgbClr val="007635"/>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1954" name="Line 18"/>
            <p:cNvSpPr>
              <a:spLocks noChangeShapeType="1"/>
            </p:cNvSpPr>
            <p:nvPr/>
          </p:nvSpPr>
          <p:spPr bwMode="auto">
            <a:xfrm>
              <a:off x="2710" y="3288"/>
              <a:ext cx="0" cy="312"/>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51955" name="Group 19"/>
            <p:cNvGrpSpPr/>
            <p:nvPr/>
          </p:nvGrpSpPr>
          <p:grpSpPr bwMode="auto">
            <a:xfrm>
              <a:off x="1689" y="2183"/>
              <a:ext cx="482" cy="935"/>
              <a:chOff x="3135" y="2472"/>
              <a:chExt cx="454" cy="935"/>
            </a:xfrm>
          </p:grpSpPr>
          <p:grpSp>
            <p:nvGrpSpPr>
              <p:cNvPr id="551956" name="Group 20"/>
              <p:cNvGrpSpPr/>
              <p:nvPr/>
            </p:nvGrpSpPr>
            <p:grpSpPr bwMode="auto">
              <a:xfrm flipH="1">
                <a:off x="3135" y="2472"/>
                <a:ext cx="454" cy="935"/>
                <a:chOff x="3078" y="2330"/>
                <a:chExt cx="625" cy="1580"/>
              </a:xfrm>
            </p:grpSpPr>
            <p:sp>
              <p:nvSpPr>
                <p:cNvPr id="551957" name="Line 12"/>
                <p:cNvSpPr>
                  <a:spLocks noChangeShapeType="1"/>
                </p:cNvSpPr>
                <p:nvPr/>
              </p:nvSpPr>
              <p:spPr bwMode="auto">
                <a:xfrm flipH="1">
                  <a:off x="3078" y="2330"/>
                  <a:ext cx="9" cy="69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51958" name="Line 13"/>
                <p:cNvSpPr>
                  <a:spLocks noChangeShapeType="1"/>
                </p:cNvSpPr>
                <p:nvPr/>
              </p:nvSpPr>
              <p:spPr bwMode="auto">
                <a:xfrm>
                  <a:off x="3107" y="2330"/>
                  <a:ext cx="592" cy="30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51959" name="Line 14"/>
                <p:cNvSpPr>
                  <a:spLocks noChangeShapeType="1"/>
                </p:cNvSpPr>
                <p:nvPr/>
              </p:nvSpPr>
              <p:spPr bwMode="auto">
                <a:xfrm>
                  <a:off x="3087" y="3018"/>
                  <a:ext cx="213" cy="11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51960" name="Line 16"/>
                <p:cNvSpPr>
                  <a:spLocks noChangeShapeType="1"/>
                </p:cNvSpPr>
                <p:nvPr/>
              </p:nvSpPr>
              <p:spPr bwMode="auto">
                <a:xfrm>
                  <a:off x="3693" y="2644"/>
                  <a:ext cx="10" cy="45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51961" name="Line 18"/>
                <p:cNvSpPr>
                  <a:spLocks noChangeShapeType="1"/>
                </p:cNvSpPr>
                <p:nvPr/>
              </p:nvSpPr>
              <p:spPr bwMode="auto">
                <a:xfrm flipV="1">
                  <a:off x="3120" y="3256"/>
                  <a:ext cx="0" cy="65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51962" name="Line 19"/>
                <p:cNvSpPr>
                  <a:spLocks noChangeShapeType="1"/>
                </p:cNvSpPr>
                <p:nvPr/>
              </p:nvSpPr>
              <p:spPr bwMode="auto">
                <a:xfrm flipV="1">
                  <a:off x="3135" y="3549"/>
                  <a:ext cx="564" cy="34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51963" name="Line 20"/>
                <p:cNvSpPr>
                  <a:spLocks noChangeShapeType="1"/>
                </p:cNvSpPr>
                <p:nvPr/>
              </p:nvSpPr>
              <p:spPr bwMode="auto">
                <a:xfrm flipV="1">
                  <a:off x="3121" y="3125"/>
                  <a:ext cx="171" cy="12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51964" name="Line 22"/>
                <p:cNvSpPr>
                  <a:spLocks noChangeShapeType="1"/>
                </p:cNvSpPr>
                <p:nvPr/>
              </p:nvSpPr>
              <p:spPr bwMode="auto">
                <a:xfrm flipV="1">
                  <a:off x="3702" y="3067"/>
                  <a:ext cx="0" cy="48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grpSp>
          <p:sp>
            <p:nvSpPr>
              <p:cNvPr id="551965" name="Rectangle 25"/>
              <p:cNvSpPr>
                <a:spLocks noChangeArrowheads="1"/>
              </p:cNvSpPr>
              <p:nvPr/>
            </p:nvSpPr>
            <p:spPr bwMode="auto">
              <a:xfrm rot="16200000" flipH="1">
                <a:off x="3033" y="2829"/>
                <a:ext cx="51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800" b="1">
                    <a:cs typeface="Arial" panose="020B0604020202020204" pitchFamily="34" charset="0"/>
                  </a:rPr>
                  <a:t>ALU</a:t>
                </a:r>
              </a:p>
            </p:txBody>
          </p:sp>
        </p:grpSp>
        <p:grpSp>
          <p:nvGrpSpPr>
            <p:cNvPr id="551966" name="Group 30"/>
            <p:cNvGrpSpPr/>
            <p:nvPr/>
          </p:nvGrpSpPr>
          <p:grpSpPr bwMode="auto">
            <a:xfrm>
              <a:off x="2143" y="2438"/>
              <a:ext cx="255" cy="510"/>
              <a:chOff x="2030" y="2415"/>
              <a:chExt cx="341" cy="510"/>
            </a:xfrm>
          </p:grpSpPr>
          <p:sp>
            <p:nvSpPr>
              <p:cNvPr id="551967" name="Line 31"/>
              <p:cNvSpPr>
                <a:spLocks noChangeShapeType="1"/>
              </p:cNvSpPr>
              <p:nvPr/>
            </p:nvSpPr>
            <p:spPr bwMode="auto">
              <a:xfrm flipH="1">
                <a:off x="2031" y="2415"/>
                <a:ext cx="340"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1968" name="Line 32"/>
              <p:cNvSpPr>
                <a:spLocks noChangeShapeType="1"/>
              </p:cNvSpPr>
              <p:nvPr/>
            </p:nvSpPr>
            <p:spPr bwMode="auto">
              <a:xfrm flipH="1">
                <a:off x="2030" y="2925"/>
                <a:ext cx="340"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51969" name="Text Box 33"/>
            <p:cNvSpPr txBox="1">
              <a:spLocks noChangeArrowheads="1"/>
            </p:cNvSpPr>
            <p:nvPr/>
          </p:nvSpPr>
          <p:spPr bwMode="auto">
            <a:xfrm>
              <a:off x="1065" y="2126"/>
              <a:ext cx="284" cy="833"/>
            </a:xfrm>
            <a:prstGeom prst="rect">
              <a:avLst/>
            </a:prstGeom>
            <a:solidFill>
              <a:srgbClr val="FF0000">
                <a:alpha val="17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a:latin typeface="微软雅黑" panose="020B0503020204020204" charset="-122"/>
                  <a:ea typeface="微软雅黑" panose="020B0503020204020204" charset="-122"/>
                </a:rPr>
                <a:t>标</a:t>
              </a:r>
            </a:p>
            <a:p>
              <a:r>
                <a:rPr lang="zh-CN" altLang="en-US" sz="1600" b="1">
                  <a:latin typeface="微软雅黑" panose="020B0503020204020204" charset="-122"/>
                  <a:ea typeface="微软雅黑" panose="020B0503020204020204" charset="-122"/>
                </a:rPr>
                <a:t>志</a:t>
              </a:r>
            </a:p>
            <a:p>
              <a:r>
                <a:rPr lang="zh-CN" altLang="en-US" sz="1600" b="1">
                  <a:latin typeface="微软雅黑" panose="020B0503020204020204" charset="-122"/>
                  <a:ea typeface="微软雅黑" panose="020B0503020204020204" charset="-122"/>
                </a:rPr>
                <a:t>寄</a:t>
              </a:r>
            </a:p>
            <a:p>
              <a:r>
                <a:rPr lang="zh-CN" altLang="en-US" sz="1600" b="1">
                  <a:latin typeface="微软雅黑" panose="020B0503020204020204" charset="-122"/>
                  <a:ea typeface="微软雅黑" panose="020B0503020204020204" charset="-122"/>
                </a:rPr>
                <a:t>存</a:t>
              </a:r>
            </a:p>
            <a:p>
              <a:r>
                <a:rPr lang="zh-CN" altLang="en-US" sz="1600" b="1">
                  <a:latin typeface="微软雅黑" panose="020B0503020204020204" charset="-122"/>
                  <a:ea typeface="微软雅黑" panose="020B0503020204020204" charset="-122"/>
                </a:rPr>
                <a:t>器</a:t>
              </a:r>
            </a:p>
          </p:txBody>
        </p:sp>
        <p:sp>
          <p:nvSpPr>
            <p:cNvPr id="551970" name="Line 34"/>
            <p:cNvSpPr>
              <a:spLocks noChangeShapeType="1"/>
            </p:cNvSpPr>
            <p:nvPr/>
          </p:nvSpPr>
          <p:spPr bwMode="auto">
            <a:xfrm flipH="1">
              <a:off x="1349" y="2495"/>
              <a:ext cx="340"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51971" name="Group 35"/>
            <p:cNvGrpSpPr/>
            <p:nvPr/>
          </p:nvGrpSpPr>
          <p:grpSpPr bwMode="auto">
            <a:xfrm>
              <a:off x="895" y="1928"/>
              <a:ext cx="143" cy="539"/>
              <a:chOff x="895" y="1905"/>
              <a:chExt cx="143" cy="539"/>
            </a:xfrm>
          </p:grpSpPr>
          <p:sp>
            <p:nvSpPr>
              <p:cNvPr id="551972" name="Line 36"/>
              <p:cNvSpPr>
                <a:spLocks noChangeShapeType="1"/>
              </p:cNvSpPr>
              <p:nvPr/>
            </p:nvSpPr>
            <p:spPr bwMode="auto">
              <a:xfrm flipH="1">
                <a:off x="896" y="2443"/>
                <a:ext cx="142" cy="0"/>
              </a:xfrm>
              <a:prstGeom prst="line">
                <a:avLst/>
              </a:prstGeom>
              <a:noFill/>
              <a:ln w="28575">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1973" name="Line 37"/>
              <p:cNvSpPr>
                <a:spLocks noChangeShapeType="1"/>
              </p:cNvSpPr>
              <p:nvPr/>
            </p:nvSpPr>
            <p:spPr bwMode="auto">
              <a:xfrm flipV="1">
                <a:off x="895" y="1905"/>
                <a:ext cx="0" cy="539"/>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51974" name="Line 38"/>
            <p:cNvSpPr>
              <a:spLocks noChangeShapeType="1"/>
            </p:cNvSpPr>
            <p:nvPr/>
          </p:nvSpPr>
          <p:spPr bwMode="auto">
            <a:xfrm flipV="1">
              <a:off x="2795" y="1956"/>
              <a:ext cx="0" cy="340"/>
            </a:xfrm>
            <a:prstGeom prst="line">
              <a:avLst/>
            </a:prstGeom>
            <a:noFill/>
            <a:ln w="38100">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51975" name="Group 39"/>
            <p:cNvGrpSpPr/>
            <p:nvPr/>
          </p:nvGrpSpPr>
          <p:grpSpPr bwMode="auto">
            <a:xfrm>
              <a:off x="1519" y="2720"/>
              <a:ext cx="964" cy="937"/>
              <a:chOff x="1576" y="2924"/>
              <a:chExt cx="964" cy="937"/>
            </a:xfrm>
          </p:grpSpPr>
          <p:sp>
            <p:nvSpPr>
              <p:cNvPr id="551976" name="Line 40"/>
              <p:cNvSpPr>
                <a:spLocks noChangeShapeType="1"/>
              </p:cNvSpPr>
              <p:nvPr/>
            </p:nvSpPr>
            <p:spPr bwMode="auto">
              <a:xfrm>
                <a:off x="1576" y="2924"/>
                <a:ext cx="0" cy="935"/>
              </a:xfrm>
              <a:prstGeom prst="line">
                <a:avLst/>
              </a:prstGeom>
              <a:noFill/>
              <a:ln w="38100">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1977" name="Line 41"/>
              <p:cNvSpPr>
                <a:spLocks noChangeShapeType="1"/>
              </p:cNvSpPr>
              <p:nvPr/>
            </p:nvSpPr>
            <p:spPr bwMode="auto">
              <a:xfrm>
                <a:off x="1576" y="3861"/>
                <a:ext cx="964"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1978" name="Line 42"/>
              <p:cNvSpPr>
                <a:spLocks noChangeShapeType="1"/>
              </p:cNvSpPr>
              <p:nvPr/>
            </p:nvSpPr>
            <p:spPr bwMode="auto">
              <a:xfrm flipH="1">
                <a:off x="1576" y="2924"/>
                <a:ext cx="171" cy="0"/>
              </a:xfrm>
              <a:prstGeom prst="line">
                <a:avLst/>
              </a:prstGeom>
              <a:noFill/>
              <a:ln w="28575">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51979" name="Group 43"/>
            <p:cNvGrpSpPr/>
            <p:nvPr/>
          </p:nvGrpSpPr>
          <p:grpSpPr bwMode="auto">
            <a:xfrm>
              <a:off x="2058" y="3203"/>
              <a:ext cx="311" cy="453"/>
              <a:chOff x="2115" y="3405"/>
              <a:chExt cx="311" cy="453"/>
            </a:xfrm>
          </p:grpSpPr>
          <p:sp>
            <p:nvSpPr>
              <p:cNvPr id="551980" name="Line 44"/>
              <p:cNvSpPr>
                <a:spLocks noChangeShapeType="1"/>
              </p:cNvSpPr>
              <p:nvPr/>
            </p:nvSpPr>
            <p:spPr bwMode="auto">
              <a:xfrm flipV="1">
                <a:off x="2115" y="3405"/>
                <a:ext cx="0" cy="453"/>
              </a:xfrm>
              <a:prstGeom prst="line">
                <a:avLst/>
              </a:prstGeom>
              <a:noFill/>
              <a:ln w="38100">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1981" name="Line 45"/>
              <p:cNvSpPr>
                <a:spLocks noChangeShapeType="1"/>
              </p:cNvSpPr>
              <p:nvPr/>
            </p:nvSpPr>
            <p:spPr bwMode="auto">
              <a:xfrm>
                <a:off x="2115" y="3407"/>
                <a:ext cx="311"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51982" name="Group 46"/>
            <p:cNvGrpSpPr/>
            <p:nvPr/>
          </p:nvGrpSpPr>
          <p:grpSpPr bwMode="auto">
            <a:xfrm>
              <a:off x="668" y="1954"/>
              <a:ext cx="2977" cy="1448"/>
              <a:chOff x="725" y="2158"/>
              <a:chExt cx="2977" cy="1448"/>
            </a:xfrm>
          </p:grpSpPr>
          <p:sp>
            <p:nvSpPr>
              <p:cNvPr id="551983" name="Line 47"/>
              <p:cNvSpPr>
                <a:spLocks noChangeShapeType="1"/>
              </p:cNvSpPr>
              <p:nvPr/>
            </p:nvSpPr>
            <p:spPr bwMode="auto">
              <a:xfrm flipV="1">
                <a:off x="725" y="3606"/>
                <a:ext cx="2977" cy="0"/>
              </a:xfrm>
              <a:prstGeom prst="line">
                <a:avLst/>
              </a:prstGeom>
              <a:noFill/>
              <a:ln w="38100">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1984" name="Line 48"/>
              <p:cNvSpPr>
                <a:spLocks noChangeShapeType="1"/>
              </p:cNvSpPr>
              <p:nvPr/>
            </p:nvSpPr>
            <p:spPr bwMode="auto">
              <a:xfrm>
                <a:off x="754" y="2158"/>
                <a:ext cx="0" cy="1389"/>
              </a:xfrm>
              <a:prstGeom prst="line">
                <a:avLst/>
              </a:prstGeom>
              <a:noFill/>
              <a:ln w="38100">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1985" name="Line 49"/>
              <p:cNvSpPr>
                <a:spLocks noChangeShapeType="1"/>
              </p:cNvSpPr>
              <p:nvPr/>
            </p:nvSpPr>
            <p:spPr bwMode="auto">
              <a:xfrm flipV="1">
                <a:off x="1916" y="3209"/>
                <a:ext cx="0" cy="369"/>
              </a:xfrm>
              <a:prstGeom prst="line">
                <a:avLst/>
              </a:prstGeom>
              <a:noFill/>
              <a:ln w="38100">
                <a:solidFill>
                  <a:srgbClr val="FF33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51986" name="Text Box 50"/>
            <p:cNvSpPr txBox="1">
              <a:spLocks noChangeArrowheads="1"/>
            </p:cNvSpPr>
            <p:nvPr/>
          </p:nvSpPr>
          <p:spPr bwMode="auto">
            <a:xfrm>
              <a:off x="357" y="3629"/>
              <a:ext cx="652" cy="232"/>
            </a:xfrm>
            <a:prstGeom prst="rect">
              <a:avLst/>
            </a:prstGeom>
            <a:solidFill>
              <a:srgbClr val="FF0000">
                <a:alpha val="17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FF3300"/>
                  </a:solidFill>
                  <a:latin typeface="微软雅黑" panose="020B0503020204020204" charset="-122"/>
                  <a:ea typeface="微软雅黑" panose="020B0503020204020204" charset="-122"/>
                </a:rPr>
                <a:t>    </a:t>
              </a:r>
              <a:r>
                <a:rPr lang="en-US" altLang="zh-CN" sz="1800" b="1">
                  <a:solidFill>
                    <a:schemeClr val="hlink"/>
                  </a:solidFill>
                  <a:latin typeface="微软雅黑" panose="020B0503020204020204" charset="-122"/>
                  <a:ea typeface="微软雅黑" panose="020B0503020204020204" charset="-122"/>
                </a:rPr>
                <a:t>IR</a:t>
              </a:r>
            </a:p>
          </p:txBody>
        </p:sp>
        <p:sp>
          <p:nvSpPr>
            <p:cNvPr id="551987" name="Line 51"/>
            <p:cNvSpPr>
              <a:spLocks noChangeShapeType="1"/>
            </p:cNvSpPr>
            <p:nvPr/>
          </p:nvSpPr>
          <p:spPr bwMode="auto">
            <a:xfrm flipH="1">
              <a:off x="1009" y="3770"/>
              <a:ext cx="1475" cy="0"/>
            </a:xfrm>
            <a:prstGeom prst="line">
              <a:avLst/>
            </a:prstGeom>
            <a:noFill/>
            <a:ln w="38100">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1988" name="Line 52"/>
            <p:cNvSpPr>
              <a:spLocks noChangeShapeType="1"/>
            </p:cNvSpPr>
            <p:nvPr/>
          </p:nvSpPr>
          <p:spPr bwMode="auto">
            <a:xfrm flipV="1">
              <a:off x="470" y="1928"/>
              <a:ext cx="0" cy="1701"/>
            </a:xfrm>
            <a:prstGeom prst="line">
              <a:avLst/>
            </a:prstGeom>
            <a:noFill/>
            <a:ln w="38100">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51989" name="Group 53"/>
            <p:cNvGrpSpPr/>
            <p:nvPr/>
          </p:nvGrpSpPr>
          <p:grpSpPr bwMode="auto">
            <a:xfrm>
              <a:off x="3277" y="1446"/>
              <a:ext cx="795" cy="2438"/>
              <a:chOff x="3333" y="1650"/>
              <a:chExt cx="795" cy="2438"/>
            </a:xfrm>
          </p:grpSpPr>
          <p:sp>
            <p:nvSpPr>
              <p:cNvPr id="551990" name="Text Box 54"/>
              <p:cNvSpPr txBox="1">
                <a:spLocks noChangeArrowheads="1"/>
              </p:cNvSpPr>
              <p:nvPr/>
            </p:nvSpPr>
            <p:spPr bwMode="auto">
              <a:xfrm>
                <a:off x="3447" y="1650"/>
                <a:ext cx="539"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solidFill>
                      <a:srgbClr val="008000"/>
                    </a:solidFill>
                    <a:latin typeface="微软雅黑" panose="020B0503020204020204" charset="-122"/>
                    <a:ea typeface="微软雅黑" panose="020B0503020204020204" charset="-122"/>
                  </a:rPr>
                  <a:t>地址</a:t>
                </a:r>
              </a:p>
            </p:txBody>
          </p:sp>
          <p:sp>
            <p:nvSpPr>
              <p:cNvPr id="551991" name="AutoShape 55"/>
              <p:cNvSpPr>
                <a:spLocks noChangeArrowheads="1"/>
              </p:cNvSpPr>
              <p:nvPr/>
            </p:nvSpPr>
            <p:spPr bwMode="auto">
              <a:xfrm>
                <a:off x="3362" y="2756"/>
                <a:ext cx="765" cy="284"/>
              </a:xfrm>
              <a:prstGeom prst="leftRightArrow">
                <a:avLst>
                  <a:gd name="adj1" fmla="val 50000"/>
                  <a:gd name="adj2" fmla="val 53873"/>
                </a:avLst>
              </a:prstGeom>
              <a:solidFill>
                <a:schemeClr val="bg1"/>
              </a:solidFill>
              <a:ln w="28575" algn="ctr">
                <a:solidFill>
                  <a:srgbClr val="FF33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51992" name="Text Box 56"/>
              <p:cNvSpPr txBox="1">
                <a:spLocks noChangeArrowheads="1"/>
              </p:cNvSpPr>
              <p:nvPr/>
            </p:nvSpPr>
            <p:spPr bwMode="auto">
              <a:xfrm>
                <a:off x="3532" y="3634"/>
                <a:ext cx="482"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solidFill>
                      <a:srgbClr val="3333CC"/>
                    </a:solidFill>
                    <a:latin typeface="微软雅黑" panose="020B0503020204020204" charset="-122"/>
                    <a:ea typeface="微软雅黑" panose="020B0503020204020204" charset="-122"/>
                  </a:rPr>
                  <a:t>数据</a:t>
                </a:r>
              </a:p>
            </p:txBody>
          </p:sp>
          <p:sp>
            <p:nvSpPr>
              <p:cNvPr id="551993" name="AutoShape 57"/>
              <p:cNvSpPr>
                <a:spLocks noChangeArrowheads="1"/>
              </p:cNvSpPr>
              <p:nvPr/>
            </p:nvSpPr>
            <p:spPr bwMode="auto">
              <a:xfrm>
                <a:off x="3334" y="3804"/>
                <a:ext cx="794" cy="284"/>
              </a:xfrm>
              <a:prstGeom prst="leftRightArrow">
                <a:avLst>
                  <a:gd name="adj1" fmla="val 50000"/>
                  <a:gd name="adj2" fmla="val 55915"/>
                </a:avLst>
              </a:prstGeom>
              <a:solidFill>
                <a:schemeClr val="bg1"/>
              </a:solidFill>
              <a:ln w="28575" algn="ctr">
                <a:solidFill>
                  <a:srgbClr val="3333CC"/>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51994" name="Text Box 58"/>
              <p:cNvSpPr txBox="1">
                <a:spLocks noChangeArrowheads="1"/>
              </p:cNvSpPr>
              <p:nvPr/>
            </p:nvSpPr>
            <p:spPr bwMode="auto">
              <a:xfrm>
                <a:off x="3504" y="2534"/>
                <a:ext cx="539"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solidFill>
                      <a:srgbClr val="FF3300"/>
                    </a:solidFill>
                    <a:latin typeface="微软雅黑" panose="020B0503020204020204" charset="-122"/>
                    <a:ea typeface="微软雅黑" panose="020B0503020204020204" charset="-122"/>
                  </a:rPr>
                  <a:t>控制</a:t>
                </a:r>
              </a:p>
            </p:txBody>
          </p:sp>
          <p:sp>
            <p:nvSpPr>
              <p:cNvPr id="551995" name="AutoShape 59"/>
              <p:cNvSpPr>
                <a:spLocks noChangeArrowheads="1"/>
              </p:cNvSpPr>
              <p:nvPr/>
            </p:nvSpPr>
            <p:spPr bwMode="auto">
              <a:xfrm>
                <a:off x="3333" y="1843"/>
                <a:ext cx="794" cy="341"/>
              </a:xfrm>
              <a:prstGeom prst="rightArrow">
                <a:avLst>
                  <a:gd name="adj1" fmla="val 50000"/>
                  <a:gd name="adj2" fmla="val 58211"/>
                </a:avLst>
              </a:prstGeom>
              <a:solidFill>
                <a:schemeClr val="bg1"/>
              </a:solidFill>
              <a:ln w="28575" algn="ctr">
                <a:solidFill>
                  <a:srgbClr val="008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51996" name="Line 60"/>
              <p:cNvSpPr>
                <a:spLocks noChangeShapeType="1"/>
              </p:cNvSpPr>
              <p:nvPr/>
            </p:nvSpPr>
            <p:spPr bwMode="auto">
              <a:xfrm flipV="1">
                <a:off x="3731" y="2982"/>
                <a:ext cx="0" cy="624"/>
              </a:xfrm>
              <a:prstGeom prst="line">
                <a:avLst/>
              </a:prstGeom>
              <a:noFill/>
              <a:ln w="38100">
                <a:solidFill>
                  <a:srgbClr val="FF33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51997" name="Group 61"/>
            <p:cNvGrpSpPr/>
            <p:nvPr/>
          </p:nvGrpSpPr>
          <p:grpSpPr bwMode="auto">
            <a:xfrm>
              <a:off x="2142" y="1981"/>
              <a:ext cx="1106" cy="1341"/>
              <a:chOff x="2199" y="2185"/>
              <a:chExt cx="1106" cy="1341"/>
            </a:xfrm>
          </p:grpSpPr>
          <p:sp>
            <p:nvSpPr>
              <p:cNvPr id="551998" name="Text Box 62"/>
              <p:cNvSpPr txBox="1">
                <a:spLocks noChangeArrowheads="1"/>
              </p:cNvSpPr>
              <p:nvPr/>
            </p:nvSpPr>
            <p:spPr bwMode="auto">
              <a:xfrm>
                <a:off x="2199" y="2185"/>
                <a:ext cx="737" cy="232"/>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latin typeface="微软雅黑" panose="020B0503020204020204" charset="-122"/>
                    <a:ea typeface="微软雅黑" panose="020B0503020204020204" charset="-122"/>
                  </a:rPr>
                  <a:t>GPRs</a:t>
                </a:r>
              </a:p>
            </p:txBody>
          </p:sp>
          <p:grpSp>
            <p:nvGrpSpPr>
              <p:cNvPr id="551999" name="Group 63"/>
              <p:cNvGrpSpPr/>
              <p:nvPr/>
            </p:nvGrpSpPr>
            <p:grpSpPr bwMode="auto">
              <a:xfrm>
                <a:off x="2452" y="2500"/>
                <a:ext cx="853" cy="1026"/>
                <a:chOff x="2398" y="2273"/>
                <a:chExt cx="853" cy="1026"/>
              </a:xfrm>
            </p:grpSpPr>
            <p:grpSp>
              <p:nvGrpSpPr>
                <p:cNvPr id="552000" name="Group 64"/>
                <p:cNvGrpSpPr/>
                <p:nvPr/>
              </p:nvGrpSpPr>
              <p:grpSpPr bwMode="auto">
                <a:xfrm>
                  <a:off x="2398" y="2273"/>
                  <a:ext cx="652" cy="992"/>
                  <a:chOff x="2228" y="1678"/>
                  <a:chExt cx="737" cy="992"/>
                </a:xfrm>
              </p:grpSpPr>
              <p:sp>
                <p:nvSpPr>
                  <p:cNvPr id="552001" name="Rectangle 65"/>
                  <p:cNvSpPr>
                    <a:spLocks noChangeArrowheads="1"/>
                  </p:cNvSpPr>
                  <p:nvPr/>
                </p:nvSpPr>
                <p:spPr bwMode="auto">
                  <a:xfrm>
                    <a:off x="2228" y="1678"/>
                    <a:ext cx="737" cy="992"/>
                  </a:xfrm>
                  <a:prstGeom prst="rect">
                    <a:avLst/>
                  </a:prstGeom>
                  <a:solidFill>
                    <a:schemeClr val="bg1"/>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52002" name="Line 66"/>
                  <p:cNvSpPr>
                    <a:spLocks noChangeShapeType="1"/>
                  </p:cNvSpPr>
                  <p:nvPr/>
                </p:nvSpPr>
                <p:spPr bwMode="auto">
                  <a:xfrm>
                    <a:off x="2228" y="1933"/>
                    <a:ext cx="7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2003" name="Line 67"/>
                  <p:cNvSpPr>
                    <a:spLocks noChangeShapeType="1"/>
                  </p:cNvSpPr>
                  <p:nvPr/>
                </p:nvSpPr>
                <p:spPr bwMode="auto">
                  <a:xfrm>
                    <a:off x="2228" y="2188"/>
                    <a:ext cx="7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2004" name="Line 68"/>
                  <p:cNvSpPr>
                    <a:spLocks noChangeShapeType="1"/>
                  </p:cNvSpPr>
                  <p:nvPr/>
                </p:nvSpPr>
                <p:spPr bwMode="auto">
                  <a:xfrm>
                    <a:off x="2228" y="2415"/>
                    <a:ext cx="7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52005" name="Text Box 69"/>
                <p:cNvSpPr txBox="1">
                  <a:spLocks noChangeArrowheads="1"/>
                </p:cNvSpPr>
                <p:nvPr/>
              </p:nvSpPr>
              <p:spPr bwMode="auto">
                <a:xfrm>
                  <a:off x="3051" y="2282"/>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latin typeface="微软雅黑" panose="020B0503020204020204" charset="-122"/>
                      <a:ea typeface="微软雅黑" panose="020B0503020204020204" charset="-122"/>
                    </a:rPr>
                    <a:t>0</a:t>
                  </a:r>
                </a:p>
              </p:txBody>
            </p:sp>
            <p:sp>
              <p:nvSpPr>
                <p:cNvPr id="552006" name="Text Box 70"/>
                <p:cNvSpPr txBox="1">
                  <a:spLocks noChangeArrowheads="1"/>
                </p:cNvSpPr>
                <p:nvPr/>
              </p:nvSpPr>
              <p:spPr bwMode="auto">
                <a:xfrm>
                  <a:off x="3052" y="2525"/>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latin typeface="微软雅黑" panose="020B0503020204020204" charset="-122"/>
                      <a:ea typeface="微软雅黑" panose="020B0503020204020204" charset="-122"/>
                    </a:rPr>
                    <a:t>1</a:t>
                  </a:r>
                </a:p>
              </p:txBody>
            </p:sp>
            <p:sp>
              <p:nvSpPr>
                <p:cNvPr id="552007" name="Text Box 71"/>
                <p:cNvSpPr txBox="1">
                  <a:spLocks noChangeArrowheads="1"/>
                </p:cNvSpPr>
                <p:nvPr/>
              </p:nvSpPr>
              <p:spPr bwMode="auto">
                <a:xfrm>
                  <a:off x="3052" y="2784"/>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latin typeface="微软雅黑" panose="020B0503020204020204" charset="-122"/>
                      <a:ea typeface="微软雅黑" panose="020B0503020204020204" charset="-122"/>
                    </a:rPr>
                    <a:t>2</a:t>
                  </a:r>
                </a:p>
              </p:txBody>
            </p:sp>
            <p:sp>
              <p:nvSpPr>
                <p:cNvPr id="552008" name="Text Box 72"/>
                <p:cNvSpPr txBox="1">
                  <a:spLocks noChangeArrowheads="1"/>
                </p:cNvSpPr>
                <p:nvPr/>
              </p:nvSpPr>
              <p:spPr bwMode="auto">
                <a:xfrm>
                  <a:off x="3051" y="3067"/>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latin typeface="微软雅黑" panose="020B0503020204020204" charset="-122"/>
                      <a:ea typeface="微软雅黑" panose="020B0503020204020204" charset="-122"/>
                    </a:rPr>
                    <a:t>3</a:t>
                  </a:r>
                </a:p>
              </p:txBody>
            </p:sp>
          </p:grpSp>
          <p:sp>
            <p:nvSpPr>
              <p:cNvPr id="552009" name="Rectangle 73"/>
              <p:cNvSpPr>
                <a:spLocks noChangeArrowheads="1"/>
              </p:cNvSpPr>
              <p:nvPr/>
            </p:nvSpPr>
            <p:spPr bwMode="auto">
              <a:xfrm>
                <a:off x="2455" y="2500"/>
                <a:ext cx="652" cy="992"/>
              </a:xfrm>
              <a:prstGeom prst="rect">
                <a:avLst/>
              </a:prstGeom>
              <a:solidFill>
                <a:srgbClr val="008000">
                  <a:alpha val="17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grpSp>
        <p:grpSp>
          <p:nvGrpSpPr>
            <p:cNvPr id="552010" name="Group 74"/>
            <p:cNvGrpSpPr/>
            <p:nvPr/>
          </p:nvGrpSpPr>
          <p:grpSpPr bwMode="auto">
            <a:xfrm>
              <a:off x="4070" y="1361"/>
              <a:ext cx="880" cy="2552"/>
              <a:chOff x="4127" y="1565"/>
              <a:chExt cx="880" cy="2552"/>
            </a:xfrm>
          </p:grpSpPr>
          <p:grpSp>
            <p:nvGrpSpPr>
              <p:cNvPr id="552011" name="Group 75"/>
              <p:cNvGrpSpPr/>
              <p:nvPr/>
            </p:nvGrpSpPr>
            <p:grpSpPr bwMode="auto">
              <a:xfrm>
                <a:off x="4127" y="1565"/>
                <a:ext cx="880" cy="2552"/>
                <a:chOff x="4156" y="1565"/>
                <a:chExt cx="908" cy="2552"/>
              </a:xfrm>
            </p:grpSpPr>
            <p:sp>
              <p:nvSpPr>
                <p:cNvPr id="552012" name="Text Box 76"/>
                <p:cNvSpPr txBox="1">
                  <a:spLocks noChangeArrowheads="1"/>
                </p:cNvSpPr>
                <p:nvPr/>
              </p:nvSpPr>
              <p:spPr bwMode="auto">
                <a:xfrm>
                  <a:off x="4156" y="1565"/>
                  <a:ext cx="737" cy="232"/>
                </a:xfrm>
                <a:prstGeom prst="rect">
                  <a:avLst/>
                </a:prstGeom>
                <a:solidFill>
                  <a:srgbClr val="0000FF">
                    <a:alpha val="25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800" b="1">
                      <a:latin typeface="微软雅黑" panose="020B0503020204020204" charset="-122"/>
                      <a:ea typeface="微软雅黑" panose="020B0503020204020204" charset="-122"/>
                    </a:rPr>
                    <a:t>存储器</a:t>
                  </a:r>
                </a:p>
              </p:txBody>
            </p:sp>
            <p:grpSp>
              <p:nvGrpSpPr>
                <p:cNvPr id="552013" name="Group 77"/>
                <p:cNvGrpSpPr/>
                <p:nvPr/>
              </p:nvGrpSpPr>
              <p:grpSpPr bwMode="auto">
                <a:xfrm>
                  <a:off x="4156" y="1877"/>
                  <a:ext cx="737" cy="2211"/>
                  <a:chOff x="3447" y="1423"/>
                  <a:chExt cx="879" cy="2211"/>
                </a:xfrm>
              </p:grpSpPr>
              <p:sp>
                <p:nvSpPr>
                  <p:cNvPr id="552014" name="Rectangle 78"/>
                  <p:cNvSpPr>
                    <a:spLocks noChangeArrowheads="1"/>
                  </p:cNvSpPr>
                  <p:nvPr/>
                </p:nvSpPr>
                <p:spPr bwMode="auto">
                  <a:xfrm>
                    <a:off x="3447" y="1423"/>
                    <a:ext cx="879" cy="2211"/>
                  </a:xfrm>
                  <a:prstGeom prst="rect">
                    <a:avLst/>
                  </a:prstGeom>
                  <a:solidFill>
                    <a:schemeClr val="bg1"/>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52015" name="Line 79"/>
                  <p:cNvSpPr>
                    <a:spLocks noChangeShapeType="1"/>
                  </p:cNvSpPr>
                  <p:nvPr/>
                </p:nvSpPr>
                <p:spPr bwMode="auto">
                  <a:xfrm>
                    <a:off x="3447" y="1678"/>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2016" name="Line 80"/>
                  <p:cNvSpPr>
                    <a:spLocks noChangeShapeType="1"/>
                  </p:cNvSpPr>
                  <p:nvPr/>
                </p:nvSpPr>
                <p:spPr bwMode="auto">
                  <a:xfrm>
                    <a:off x="3447" y="1962"/>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2017" name="Line 81"/>
                  <p:cNvSpPr>
                    <a:spLocks noChangeShapeType="1"/>
                  </p:cNvSpPr>
                  <p:nvPr/>
                </p:nvSpPr>
                <p:spPr bwMode="auto">
                  <a:xfrm>
                    <a:off x="3447" y="2245"/>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2018" name="Line 82"/>
                  <p:cNvSpPr>
                    <a:spLocks noChangeShapeType="1"/>
                  </p:cNvSpPr>
                  <p:nvPr/>
                </p:nvSpPr>
                <p:spPr bwMode="auto">
                  <a:xfrm>
                    <a:off x="3447" y="2529"/>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2019" name="Line 83"/>
                  <p:cNvSpPr>
                    <a:spLocks noChangeShapeType="1"/>
                  </p:cNvSpPr>
                  <p:nvPr/>
                </p:nvSpPr>
                <p:spPr bwMode="auto">
                  <a:xfrm>
                    <a:off x="3447" y="2812"/>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2020" name="Line 84"/>
                  <p:cNvSpPr>
                    <a:spLocks noChangeShapeType="1"/>
                  </p:cNvSpPr>
                  <p:nvPr/>
                </p:nvSpPr>
                <p:spPr bwMode="auto">
                  <a:xfrm>
                    <a:off x="3447" y="3096"/>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2021" name="Line 85"/>
                  <p:cNvSpPr>
                    <a:spLocks noChangeShapeType="1"/>
                  </p:cNvSpPr>
                  <p:nvPr/>
                </p:nvSpPr>
                <p:spPr bwMode="auto">
                  <a:xfrm>
                    <a:off x="3447" y="3379"/>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52022" name="Text Box 86"/>
                <p:cNvSpPr txBox="1">
                  <a:spLocks noChangeArrowheads="1"/>
                </p:cNvSpPr>
                <p:nvPr/>
              </p:nvSpPr>
              <p:spPr bwMode="auto">
                <a:xfrm>
                  <a:off x="4864" y="1941"/>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0</a:t>
                  </a:r>
                </a:p>
              </p:txBody>
            </p:sp>
            <p:sp>
              <p:nvSpPr>
                <p:cNvPr id="552023" name="Text Box 87"/>
                <p:cNvSpPr txBox="1">
                  <a:spLocks noChangeArrowheads="1"/>
                </p:cNvSpPr>
                <p:nvPr/>
              </p:nvSpPr>
              <p:spPr bwMode="auto">
                <a:xfrm>
                  <a:off x="4865" y="2160"/>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1</a:t>
                  </a:r>
                </a:p>
              </p:txBody>
            </p:sp>
            <p:sp>
              <p:nvSpPr>
                <p:cNvPr id="552024" name="Text Box 88"/>
                <p:cNvSpPr txBox="1">
                  <a:spLocks noChangeArrowheads="1"/>
                </p:cNvSpPr>
                <p:nvPr/>
              </p:nvSpPr>
              <p:spPr bwMode="auto">
                <a:xfrm>
                  <a:off x="4865" y="2472"/>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2</a:t>
                  </a:r>
                </a:p>
              </p:txBody>
            </p:sp>
            <p:sp>
              <p:nvSpPr>
                <p:cNvPr id="552025" name="Text Box 89"/>
                <p:cNvSpPr txBox="1">
                  <a:spLocks noChangeArrowheads="1"/>
                </p:cNvSpPr>
                <p:nvPr/>
              </p:nvSpPr>
              <p:spPr bwMode="auto">
                <a:xfrm>
                  <a:off x="4864" y="2755"/>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3</a:t>
                  </a:r>
                </a:p>
              </p:txBody>
            </p:sp>
            <p:sp>
              <p:nvSpPr>
                <p:cNvPr id="552026" name="Text Box 90"/>
                <p:cNvSpPr txBox="1">
                  <a:spLocks noChangeArrowheads="1"/>
                </p:cNvSpPr>
                <p:nvPr/>
              </p:nvSpPr>
              <p:spPr bwMode="auto">
                <a:xfrm>
                  <a:off x="4865" y="2982"/>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4</a:t>
                  </a:r>
                </a:p>
              </p:txBody>
            </p:sp>
            <p:sp>
              <p:nvSpPr>
                <p:cNvPr id="552027" name="Text Box 91"/>
                <p:cNvSpPr txBox="1">
                  <a:spLocks noChangeArrowheads="1"/>
                </p:cNvSpPr>
                <p:nvPr/>
              </p:nvSpPr>
              <p:spPr bwMode="auto">
                <a:xfrm>
                  <a:off x="4865" y="3322"/>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5</a:t>
                  </a:r>
                </a:p>
              </p:txBody>
            </p:sp>
            <p:sp>
              <p:nvSpPr>
                <p:cNvPr id="552028" name="Text Box 92"/>
                <p:cNvSpPr txBox="1">
                  <a:spLocks noChangeArrowheads="1"/>
                </p:cNvSpPr>
                <p:nvPr/>
              </p:nvSpPr>
              <p:spPr bwMode="auto">
                <a:xfrm>
                  <a:off x="4864" y="3578"/>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6</a:t>
                  </a:r>
                </a:p>
              </p:txBody>
            </p:sp>
            <p:sp>
              <p:nvSpPr>
                <p:cNvPr id="552029" name="Text Box 93"/>
                <p:cNvSpPr txBox="1">
                  <a:spLocks noChangeArrowheads="1"/>
                </p:cNvSpPr>
                <p:nvPr/>
              </p:nvSpPr>
              <p:spPr bwMode="auto">
                <a:xfrm>
                  <a:off x="4864" y="3885"/>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7</a:t>
                  </a:r>
                </a:p>
              </p:txBody>
            </p:sp>
          </p:grpSp>
          <p:sp>
            <p:nvSpPr>
              <p:cNvPr id="552030" name="Rectangle 94"/>
              <p:cNvSpPr>
                <a:spLocks noChangeArrowheads="1"/>
              </p:cNvSpPr>
              <p:nvPr/>
            </p:nvSpPr>
            <p:spPr bwMode="auto">
              <a:xfrm>
                <a:off x="4127" y="1877"/>
                <a:ext cx="708" cy="2211"/>
              </a:xfrm>
              <a:prstGeom prst="rect">
                <a:avLst/>
              </a:prstGeom>
              <a:solidFill>
                <a:srgbClr val="008000">
                  <a:alpha val="17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grpSp>
        <p:sp>
          <p:nvSpPr>
            <p:cNvPr id="552031" name="Rectangle 95"/>
            <p:cNvSpPr>
              <a:spLocks noChangeArrowheads="1"/>
            </p:cNvSpPr>
            <p:nvPr/>
          </p:nvSpPr>
          <p:spPr bwMode="auto">
            <a:xfrm>
              <a:off x="73" y="1253"/>
              <a:ext cx="4876" cy="2863"/>
            </a:xfrm>
            <a:prstGeom prst="rect">
              <a:avLst/>
            </a:prstGeom>
            <a:noFill/>
            <a:ln w="19050">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animEffect transition="in" filter="blinds(horizontal)">
                                      <p:cBhvr>
                                        <p:cTn id="7" dur="500"/>
                                        <p:tgtEl>
                                          <p:spTgt spid="551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1940"/>
                                        </p:tgtEl>
                                        <p:attrNameLst>
                                          <p:attrName>style.visibility</p:attrName>
                                        </p:attrNameLst>
                                      </p:cBhvr>
                                      <p:to>
                                        <p:strVal val="visible"/>
                                      </p:to>
                                    </p:set>
                                    <p:animEffect transition="in" filter="blinds(horizontal)">
                                      <p:cBhvr>
                                        <p:cTn id="12" dur="500"/>
                                        <p:tgtEl>
                                          <p:spTgt spid="551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40" grpId="0" bldLvl="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501650" y="454025"/>
            <a:ext cx="8229600" cy="561975"/>
          </a:xfrm>
        </p:spPr>
        <p:txBody>
          <a:bodyPr/>
          <a:lstStyle/>
          <a:p>
            <a:pPr algn="ctr"/>
            <a:r>
              <a:rPr lang="zh-CN" altLang="en-US" sz="3200"/>
              <a:t>计算机是如何工作的？</a:t>
            </a:r>
          </a:p>
        </p:txBody>
      </p:sp>
      <p:sp>
        <p:nvSpPr>
          <p:cNvPr id="552963" name="Text Box 3"/>
          <p:cNvSpPr txBox="1">
            <a:spLocks noChangeArrowheads="1"/>
          </p:cNvSpPr>
          <p:nvPr/>
        </p:nvSpPr>
        <p:spPr bwMode="auto">
          <a:xfrm>
            <a:off x="177800" y="1311275"/>
            <a:ext cx="8848725" cy="51390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rIns="1800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20000"/>
              </a:spcBef>
              <a:buFont typeface="Wingdings" panose="05000000000000000000" pitchFamily="2" charset="2"/>
              <a:buChar char="l"/>
            </a:pPr>
            <a:r>
              <a:rPr lang="zh-CN" altLang="en-US" sz="2000" b="1">
                <a:latin typeface="微软雅黑" panose="020B0503020204020204" charset="-122"/>
                <a:ea typeface="微软雅黑" panose="020B0503020204020204" charset="-122"/>
              </a:rPr>
              <a:t>做菜前</a:t>
            </a:r>
          </a:p>
          <a:p>
            <a:pPr algn="l">
              <a:spcBef>
                <a:spcPct val="20000"/>
              </a:spcBef>
            </a:pPr>
            <a:r>
              <a:rPr lang="zh-CN" altLang="en-US" sz="2000" b="1">
                <a:solidFill>
                  <a:srgbClr val="3333CC"/>
                </a:solidFill>
                <a:latin typeface="微软雅黑" panose="020B0503020204020204" charset="-122"/>
                <a:ea typeface="微软雅黑" panose="020B0503020204020204" charset="-122"/>
              </a:rPr>
              <a:t>    原材料（</a:t>
            </a:r>
            <a:r>
              <a:rPr lang="zh-CN" altLang="en-US" sz="2000" b="1">
                <a:solidFill>
                  <a:srgbClr val="FF3300"/>
                </a:solidFill>
                <a:latin typeface="微软雅黑" panose="020B0503020204020204" charset="-122"/>
                <a:ea typeface="微软雅黑" panose="020B0503020204020204" charset="-122"/>
              </a:rPr>
              <a:t>数据</a:t>
            </a:r>
            <a:r>
              <a:rPr lang="zh-CN" altLang="en-US" sz="2000" b="1">
                <a:solidFill>
                  <a:srgbClr val="3333CC"/>
                </a:solidFill>
                <a:latin typeface="微软雅黑" panose="020B0503020204020204" charset="-122"/>
                <a:ea typeface="微软雅黑" panose="020B0503020204020204" charset="-122"/>
              </a:rPr>
              <a:t>）和菜谱（</a:t>
            </a:r>
            <a:r>
              <a:rPr lang="zh-CN" altLang="en-US" sz="2000" b="1">
                <a:solidFill>
                  <a:srgbClr val="FF3300"/>
                </a:solidFill>
                <a:latin typeface="微软雅黑" panose="020B0503020204020204" charset="-122"/>
                <a:ea typeface="微软雅黑" panose="020B0503020204020204" charset="-122"/>
              </a:rPr>
              <a:t>指令</a:t>
            </a:r>
            <a:r>
              <a:rPr lang="zh-CN" altLang="en-US" sz="2000" b="1">
                <a:solidFill>
                  <a:srgbClr val="3333CC"/>
                </a:solidFill>
                <a:latin typeface="微软雅黑" panose="020B0503020204020204" charset="-122"/>
                <a:ea typeface="微软雅黑" panose="020B0503020204020204" charset="-122"/>
              </a:rPr>
              <a:t>）都</a:t>
            </a:r>
            <a:r>
              <a:rPr lang="zh-CN" altLang="en-US" sz="2000" b="1">
                <a:solidFill>
                  <a:srgbClr val="FF3300"/>
                </a:solidFill>
                <a:latin typeface="微软雅黑" panose="020B0503020204020204" charset="-122"/>
                <a:ea typeface="微软雅黑" panose="020B0503020204020204" charset="-122"/>
              </a:rPr>
              <a:t>按序</a:t>
            </a:r>
            <a:r>
              <a:rPr lang="zh-CN" altLang="en-US" sz="2000" b="1">
                <a:solidFill>
                  <a:srgbClr val="3333CC"/>
                </a:solidFill>
                <a:latin typeface="微软雅黑" panose="020B0503020204020204" charset="-122"/>
                <a:ea typeface="微软雅黑" panose="020B0503020204020204" charset="-122"/>
              </a:rPr>
              <a:t>放在厨房外的架子（</a:t>
            </a:r>
            <a:r>
              <a:rPr lang="zh-CN" altLang="en-US" sz="2000" b="1">
                <a:solidFill>
                  <a:srgbClr val="FF3300"/>
                </a:solidFill>
                <a:latin typeface="微软雅黑" panose="020B0503020204020204" charset="-122"/>
                <a:ea typeface="微软雅黑" panose="020B0503020204020204" charset="-122"/>
              </a:rPr>
              <a:t>存储器</a:t>
            </a:r>
            <a:r>
              <a:rPr lang="zh-CN" altLang="en-US" sz="2000" b="1">
                <a:solidFill>
                  <a:srgbClr val="3333CC"/>
                </a:solidFill>
                <a:latin typeface="微软雅黑" panose="020B0503020204020204" charset="-122"/>
                <a:ea typeface="微软雅黑" panose="020B0503020204020204" charset="-122"/>
              </a:rPr>
              <a:t>）上， 每个架子有编号（</a:t>
            </a:r>
            <a:r>
              <a:rPr lang="zh-CN" altLang="en-US" sz="2000" b="1">
                <a:solidFill>
                  <a:srgbClr val="FF3300"/>
                </a:solidFill>
                <a:latin typeface="微软雅黑" panose="020B0503020204020204" charset="-122"/>
                <a:ea typeface="微软雅黑" panose="020B0503020204020204" charset="-122"/>
              </a:rPr>
              <a:t>存储单元地址</a:t>
            </a:r>
            <a:r>
              <a:rPr lang="zh-CN" altLang="en-US" sz="2000" b="1">
                <a:solidFill>
                  <a:srgbClr val="3333CC"/>
                </a:solidFill>
                <a:latin typeface="微软雅黑" panose="020B0503020204020204" charset="-122"/>
                <a:ea typeface="微软雅黑" panose="020B0503020204020204" charset="-122"/>
              </a:rPr>
              <a:t>）。</a:t>
            </a:r>
          </a:p>
          <a:p>
            <a:pPr algn="l">
              <a:spcBef>
                <a:spcPct val="20000"/>
              </a:spcBef>
            </a:pPr>
            <a:r>
              <a:rPr lang="zh-CN" altLang="en-US" sz="2000" b="1">
                <a:solidFill>
                  <a:srgbClr val="3333CC"/>
                </a:solidFill>
                <a:latin typeface="微软雅黑" panose="020B0503020204020204" charset="-122"/>
                <a:ea typeface="微软雅黑" panose="020B0503020204020204" charset="-122"/>
              </a:rPr>
              <a:t>    菜谱上信息：原料位置、做法、做好的菜放在哪里等</a:t>
            </a:r>
          </a:p>
          <a:p>
            <a:pPr algn="l">
              <a:spcBef>
                <a:spcPct val="20000"/>
              </a:spcBef>
            </a:pPr>
            <a:r>
              <a:rPr lang="zh-CN" altLang="en-US" sz="2000" b="1">
                <a:solidFill>
                  <a:srgbClr val="3333CC"/>
                </a:solidFill>
                <a:latin typeface="微软雅黑" panose="020B0503020204020204" charset="-122"/>
                <a:ea typeface="微软雅黑" panose="020B0503020204020204" charset="-122"/>
              </a:rPr>
              <a:t>    </a:t>
            </a:r>
            <a:r>
              <a:rPr lang="zh-CN" altLang="en-US" sz="2000" b="1">
                <a:solidFill>
                  <a:srgbClr val="005024"/>
                </a:solidFill>
                <a:latin typeface="微软雅黑" panose="020B0503020204020204" charset="-122"/>
                <a:ea typeface="微软雅黑" panose="020B0503020204020204" charset="-122"/>
              </a:rPr>
              <a:t>例如，把</a:t>
            </a:r>
            <a:r>
              <a:rPr lang="en-US" altLang="zh-CN" sz="2000" b="1">
                <a:solidFill>
                  <a:srgbClr val="005024"/>
                </a:solidFill>
                <a:latin typeface="微软雅黑" panose="020B0503020204020204" charset="-122"/>
                <a:ea typeface="微软雅黑" panose="020B0503020204020204" charset="-122"/>
              </a:rPr>
              <a:t>10</a:t>
            </a:r>
            <a:r>
              <a:rPr lang="zh-CN" altLang="en-US" sz="2000" b="1">
                <a:solidFill>
                  <a:srgbClr val="005024"/>
                </a:solidFill>
                <a:latin typeface="微软雅黑" panose="020B0503020204020204" charset="-122"/>
                <a:ea typeface="微软雅黑" panose="020B0503020204020204" charset="-122"/>
              </a:rPr>
              <a:t>、</a:t>
            </a:r>
            <a:r>
              <a:rPr lang="en-US" altLang="zh-CN" sz="2000" b="1">
                <a:solidFill>
                  <a:srgbClr val="005024"/>
                </a:solidFill>
                <a:latin typeface="微软雅黑" panose="020B0503020204020204" charset="-122"/>
                <a:ea typeface="微软雅黑" panose="020B0503020204020204" charset="-122"/>
              </a:rPr>
              <a:t>11</a:t>
            </a:r>
            <a:r>
              <a:rPr lang="zh-CN" altLang="en-US" sz="2000" b="1">
                <a:solidFill>
                  <a:srgbClr val="005024"/>
                </a:solidFill>
                <a:latin typeface="微软雅黑" panose="020B0503020204020204" charset="-122"/>
                <a:ea typeface="微软雅黑" panose="020B0503020204020204" charset="-122"/>
              </a:rPr>
              <a:t>号架上的原料一起炒，并装入</a:t>
            </a:r>
            <a:r>
              <a:rPr lang="en-US" altLang="zh-CN" sz="2000" b="1">
                <a:solidFill>
                  <a:srgbClr val="005024"/>
                </a:solidFill>
                <a:latin typeface="微软雅黑" panose="020B0503020204020204" charset="-122"/>
                <a:ea typeface="微软雅黑" panose="020B0503020204020204" charset="-122"/>
              </a:rPr>
              <a:t>3</a:t>
            </a:r>
            <a:r>
              <a:rPr lang="zh-CN" altLang="en-US" sz="2000" b="1">
                <a:solidFill>
                  <a:srgbClr val="005024"/>
                </a:solidFill>
                <a:latin typeface="微软雅黑" panose="020B0503020204020204" charset="-122"/>
                <a:ea typeface="微软雅黑" panose="020B0503020204020204" charset="-122"/>
              </a:rPr>
              <a:t>号盘</a:t>
            </a:r>
          </a:p>
          <a:p>
            <a:pPr algn="l">
              <a:spcBef>
                <a:spcPct val="20000"/>
              </a:spcBef>
              <a:buFont typeface="Wingdings" panose="05000000000000000000" pitchFamily="2" charset="2"/>
              <a:buNone/>
            </a:pPr>
            <a:r>
              <a:rPr lang="zh-CN" altLang="en-US" sz="2000" b="1">
                <a:solidFill>
                  <a:srgbClr val="3333CC"/>
                </a:solidFill>
                <a:latin typeface="微软雅黑" panose="020B0503020204020204" charset="-122"/>
                <a:ea typeface="微软雅黑" panose="020B0503020204020204" charset="-122"/>
              </a:rPr>
              <a:t>    然后，我告诉妈妈从第</a:t>
            </a:r>
            <a:r>
              <a:rPr lang="en-US" altLang="zh-CN" sz="2000" b="1">
                <a:solidFill>
                  <a:srgbClr val="3333CC"/>
                </a:solidFill>
                <a:latin typeface="微软雅黑" panose="020B0503020204020204" charset="-122"/>
                <a:ea typeface="微软雅黑" panose="020B0503020204020204" charset="-122"/>
              </a:rPr>
              <a:t>5</a:t>
            </a:r>
            <a:r>
              <a:rPr lang="zh-CN" altLang="en-US" sz="2000" b="1">
                <a:solidFill>
                  <a:srgbClr val="3333CC"/>
                </a:solidFill>
                <a:latin typeface="微软雅黑" panose="020B0503020204020204" charset="-122"/>
                <a:ea typeface="微软雅黑" panose="020B0503020204020204" charset="-122"/>
              </a:rPr>
              <a:t>个架上（</a:t>
            </a:r>
            <a:r>
              <a:rPr lang="zh-CN" altLang="en-US" sz="2000" b="1">
                <a:solidFill>
                  <a:srgbClr val="FF3300"/>
                </a:solidFill>
                <a:latin typeface="微软雅黑" panose="020B0503020204020204" charset="-122"/>
                <a:ea typeface="微软雅黑" panose="020B0503020204020204" charset="-122"/>
              </a:rPr>
              <a:t>起始</a:t>
            </a:r>
            <a:r>
              <a:rPr lang="en-US" altLang="zh-CN" sz="2000" b="1">
                <a:solidFill>
                  <a:srgbClr val="FF3300"/>
                </a:solidFill>
                <a:latin typeface="微软雅黑" panose="020B0503020204020204" charset="-122"/>
                <a:ea typeface="微软雅黑" panose="020B0503020204020204" charset="-122"/>
              </a:rPr>
              <a:t>PC=5</a:t>
            </a:r>
            <a:r>
              <a:rPr lang="zh-CN" altLang="en-US" sz="2000" b="1">
                <a:solidFill>
                  <a:srgbClr val="3333CC"/>
                </a:solidFill>
                <a:latin typeface="微软雅黑" panose="020B0503020204020204" charset="-122"/>
                <a:ea typeface="微软雅黑" panose="020B0503020204020204" charset="-122"/>
              </a:rPr>
              <a:t>）指定菜谱开始做</a:t>
            </a:r>
          </a:p>
          <a:p>
            <a:pPr algn="l">
              <a:spcBef>
                <a:spcPct val="20000"/>
              </a:spcBef>
              <a:buFont typeface="Wingdings" panose="05000000000000000000" pitchFamily="2" charset="2"/>
              <a:buChar char="l"/>
            </a:pPr>
            <a:r>
              <a:rPr lang="zh-CN" altLang="en-US" sz="2000" b="1">
                <a:latin typeface="微软雅黑" panose="020B0503020204020204" charset="-122"/>
                <a:ea typeface="微软雅黑" panose="020B0503020204020204" charset="-122"/>
              </a:rPr>
              <a:t>开始做菜</a:t>
            </a:r>
            <a:endParaRPr lang="zh-CN" altLang="en-US" sz="2000" b="1">
              <a:solidFill>
                <a:srgbClr val="008000"/>
              </a:solidFill>
              <a:latin typeface="微软雅黑" panose="020B0503020204020204" charset="-122"/>
              <a:ea typeface="微软雅黑" panose="020B0503020204020204" charset="-122"/>
            </a:endParaRPr>
          </a:p>
          <a:p>
            <a:pPr algn="l">
              <a:spcBef>
                <a:spcPct val="20000"/>
              </a:spcBef>
              <a:buFont typeface="Wingdings" panose="05000000000000000000" pitchFamily="2" charset="2"/>
              <a:buNone/>
            </a:pPr>
            <a:r>
              <a:rPr lang="zh-CN" altLang="en-US" sz="2000" b="1">
                <a:solidFill>
                  <a:srgbClr val="3333CC"/>
                </a:solidFill>
                <a:latin typeface="微软雅黑" panose="020B0503020204020204" charset="-122"/>
                <a:ea typeface="微软雅黑" panose="020B0503020204020204" charset="-122"/>
              </a:rPr>
              <a:t>    第一步：从</a:t>
            </a:r>
            <a:r>
              <a:rPr lang="en-US" altLang="zh-CN" sz="2000" b="1">
                <a:solidFill>
                  <a:srgbClr val="3333CC"/>
                </a:solidFill>
                <a:latin typeface="微软雅黑" panose="020B0503020204020204" charset="-122"/>
                <a:ea typeface="微软雅黑" panose="020B0503020204020204" charset="-122"/>
              </a:rPr>
              <a:t>5</a:t>
            </a:r>
            <a:r>
              <a:rPr lang="zh-CN" altLang="en-US" sz="2000" b="1">
                <a:solidFill>
                  <a:srgbClr val="3333CC"/>
                </a:solidFill>
                <a:latin typeface="微软雅黑" panose="020B0503020204020204" charset="-122"/>
                <a:ea typeface="微软雅黑" panose="020B0503020204020204" charset="-122"/>
              </a:rPr>
              <a:t>号架上取菜谱（</a:t>
            </a:r>
            <a:r>
              <a:rPr lang="zh-CN" altLang="en-US" sz="2000" b="1">
                <a:solidFill>
                  <a:srgbClr val="FF3300"/>
                </a:solidFill>
                <a:latin typeface="微软雅黑" panose="020B0503020204020204" charset="-122"/>
                <a:ea typeface="微软雅黑" panose="020B0503020204020204" charset="-122"/>
              </a:rPr>
              <a:t>根据</a:t>
            </a:r>
            <a:r>
              <a:rPr lang="en-US" altLang="zh-CN" sz="2000" b="1">
                <a:solidFill>
                  <a:srgbClr val="FF3300"/>
                </a:solidFill>
                <a:latin typeface="微软雅黑" panose="020B0503020204020204" charset="-122"/>
                <a:ea typeface="微软雅黑" panose="020B0503020204020204" charset="-122"/>
              </a:rPr>
              <a:t>PC</a:t>
            </a:r>
            <a:r>
              <a:rPr lang="zh-CN" altLang="en-US" sz="2000" b="1">
                <a:solidFill>
                  <a:srgbClr val="FF3300"/>
                </a:solidFill>
                <a:latin typeface="微软雅黑" panose="020B0503020204020204" charset="-122"/>
                <a:ea typeface="微软雅黑" panose="020B0503020204020204" charset="-122"/>
              </a:rPr>
              <a:t>取指令</a:t>
            </a:r>
            <a:r>
              <a:rPr lang="zh-CN" altLang="en-US" sz="2000" b="1">
                <a:solidFill>
                  <a:srgbClr val="3333CC"/>
                </a:solidFill>
                <a:latin typeface="微软雅黑" panose="020B0503020204020204" charset="-122"/>
                <a:ea typeface="微软雅黑" panose="020B0503020204020204" charset="-122"/>
              </a:rPr>
              <a:t>）</a:t>
            </a:r>
          </a:p>
          <a:p>
            <a:pPr algn="l">
              <a:spcBef>
                <a:spcPct val="20000"/>
              </a:spcBef>
              <a:buFont typeface="Wingdings" panose="05000000000000000000" pitchFamily="2" charset="2"/>
              <a:buNone/>
            </a:pPr>
            <a:r>
              <a:rPr lang="zh-CN" altLang="en-US" sz="2000" b="1">
                <a:solidFill>
                  <a:srgbClr val="3333CC"/>
                </a:solidFill>
                <a:latin typeface="微软雅黑" panose="020B0503020204020204" charset="-122"/>
                <a:ea typeface="微软雅黑" panose="020B0503020204020204" charset="-122"/>
              </a:rPr>
              <a:t>    第二步：看菜谱（</a:t>
            </a:r>
            <a:r>
              <a:rPr lang="zh-CN" altLang="en-US" sz="2000" b="1">
                <a:solidFill>
                  <a:srgbClr val="FF3300"/>
                </a:solidFill>
                <a:latin typeface="微软雅黑" panose="020B0503020204020204" charset="-122"/>
                <a:ea typeface="微软雅黑" panose="020B0503020204020204" charset="-122"/>
              </a:rPr>
              <a:t>指令译码</a:t>
            </a:r>
            <a:r>
              <a:rPr lang="zh-CN" altLang="en-US" sz="2000" b="1">
                <a:solidFill>
                  <a:srgbClr val="3333CC"/>
                </a:solidFill>
                <a:latin typeface="微软雅黑" panose="020B0503020204020204" charset="-122"/>
                <a:ea typeface="微软雅黑" panose="020B0503020204020204" charset="-122"/>
              </a:rPr>
              <a:t>）</a:t>
            </a:r>
          </a:p>
          <a:p>
            <a:pPr algn="l">
              <a:spcBef>
                <a:spcPct val="20000"/>
              </a:spcBef>
              <a:buFont typeface="Wingdings" panose="05000000000000000000" pitchFamily="2" charset="2"/>
              <a:buNone/>
            </a:pPr>
            <a:r>
              <a:rPr lang="zh-CN" altLang="en-US" sz="2000" b="1">
                <a:solidFill>
                  <a:srgbClr val="3333CC"/>
                </a:solidFill>
                <a:latin typeface="微软雅黑" panose="020B0503020204020204" charset="-122"/>
                <a:ea typeface="微软雅黑" panose="020B0503020204020204" charset="-122"/>
              </a:rPr>
              <a:t>    第三步：从架上或盘中取原材料（</a:t>
            </a:r>
            <a:r>
              <a:rPr lang="zh-CN" altLang="en-US" sz="2000" b="1">
                <a:solidFill>
                  <a:srgbClr val="FF3300"/>
                </a:solidFill>
                <a:latin typeface="微软雅黑" panose="020B0503020204020204" charset="-122"/>
                <a:ea typeface="微软雅黑" panose="020B0503020204020204" charset="-122"/>
              </a:rPr>
              <a:t>取操作数</a:t>
            </a:r>
            <a:r>
              <a:rPr lang="zh-CN" altLang="en-US" sz="2000" b="1">
                <a:solidFill>
                  <a:srgbClr val="3333CC"/>
                </a:solidFill>
                <a:latin typeface="微软雅黑" panose="020B0503020204020204" charset="-122"/>
                <a:ea typeface="微软雅黑" panose="020B0503020204020204" charset="-122"/>
              </a:rPr>
              <a:t>）</a:t>
            </a:r>
          </a:p>
          <a:p>
            <a:pPr algn="l">
              <a:spcBef>
                <a:spcPct val="20000"/>
              </a:spcBef>
              <a:buFont typeface="Wingdings" panose="05000000000000000000" pitchFamily="2" charset="2"/>
              <a:buNone/>
            </a:pPr>
            <a:r>
              <a:rPr lang="zh-CN" altLang="en-US" sz="2000" b="1">
                <a:solidFill>
                  <a:srgbClr val="3333CC"/>
                </a:solidFill>
                <a:latin typeface="微软雅黑" panose="020B0503020204020204" charset="-122"/>
                <a:ea typeface="微软雅黑" panose="020B0503020204020204" charset="-122"/>
              </a:rPr>
              <a:t>    第四步：洗、切、炒等具体操作（</a:t>
            </a:r>
            <a:r>
              <a:rPr lang="zh-CN" altLang="en-US" sz="2000" b="1">
                <a:solidFill>
                  <a:srgbClr val="FF3300"/>
                </a:solidFill>
                <a:latin typeface="微软雅黑" panose="020B0503020204020204" charset="-122"/>
                <a:ea typeface="微软雅黑" panose="020B0503020204020204" charset="-122"/>
              </a:rPr>
              <a:t>指令执行</a:t>
            </a:r>
            <a:r>
              <a:rPr lang="zh-CN" altLang="en-US" sz="2000" b="1">
                <a:solidFill>
                  <a:srgbClr val="3333CC"/>
                </a:solidFill>
                <a:latin typeface="微软雅黑" panose="020B0503020204020204" charset="-122"/>
                <a:ea typeface="微软雅黑" panose="020B0503020204020204" charset="-122"/>
              </a:rPr>
              <a:t>）</a:t>
            </a:r>
          </a:p>
          <a:p>
            <a:pPr algn="l">
              <a:spcBef>
                <a:spcPct val="20000"/>
              </a:spcBef>
              <a:buFont typeface="Wingdings" panose="05000000000000000000" pitchFamily="2" charset="2"/>
              <a:buNone/>
            </a:pPr>
            <a:r>
              <a:rPr lang="zh-CN" altLang="en-US" sz="2000" b="1">
                <a:solidFill>
                  <a:srgbClr val="3333CC"/>
                </a:solidFill>
                <a:latin typeface="微软雅黑" panose="020B0503020204020204" charset="-122"/>
                <a:ea typeface="微软雅黑" panose="020B0503020204020204" charset="-122"/>
              </a:rPr>
              <a:t>    第五步：装盘或直接送桌（</a:t>
            </a:r>
            <a:r>
              <a:rPr lang="zh-CN" altLang="en-US" sz="2000" b="1">
                <a:solidFill>
                  <a:srgbClr val="FF3300"/>
                </a:solidFill>
                <a:latin typeface="微软雅黑" panose="020B0503020204020204" charset="-122"/>
                <a:ea typeface="微软雅黑" panose="020B0503020204020204" charset="-122"/>
              </a:rPr>
              <a:t>回写结果</a:t>
            </a:r>
            <a:r>
              <a:rPr lang="zh-CN" altLang="en-US" sz="2000" b="1">
                <a:solidFill>
                  <a:srgbClr val="3333CC"/>
                </a:solidFill>
                <a:latin typeface="微软雅黑" panose="020B0503020204020204" charset="-122"/>
                <a:ea typeface="微软雅黑" panose="020B0503020204020204" charset="-122"/>
              </a:rPr>
              <a:t>）</a:t>
            </a:r>
          </a:p>
          <a:p>
            <a:pPr algn="l">
              <a:spcBef>
                <a:spcPct val="20000"/>
              </a:spcBef>
              <a:buFont typeface="Wingdings" panose="05000000000000000000" pitchFamily="2" charset="2"/>
              <a:buNone/>
            </a:pPr>
            <a:r>
              <a:rPr lang="zh-CN" altLang="en-US" sz="2000" b="1">
                <a:solidFill>
                  <a:srgbClr val="3333CC"/>
                </a:solidFill>
                <a:latin typeface="微软雅黑" panose="020B0503020204020204" charset="-122"/>
                <a:ea typeface="微软雅黑" panose="020B0503020204020204" charset="-122"/>
              </a:rPr>
              <a:t>    第六步：算出下一菜谱所在架子号</a:t>
            </a:r>
            <a:r>
              <a:rPr lang="en-US" altLang="zh-CN" sz="2000" b="1">
                <a:solidFill>
                  <a:srgbClr val="3333CC"/>
                </a:solidFill>
                <a:latin typeface="微软雅黑" panose="020B0503020204020204" charset="-122"/>
                <a:ea typeface="微软雅黑" panose="020B0503020204020204" charset="-122"/>
              </a:rPr>
              <a:t>6=5+1</a:t>
            </a:r>
            <a:r>
              <a:rPr lang="zh-CN" altLang="en-US" sz="2000" b="1">
                <a:solidFill>
                  <a:srgbClr val="3333CC"/>
                </a:solidFill>
                <a:latin typeface="微软雅黑" panose="020B0503020204020204" charset="-122"/>
                <a:ea typeface="微软雅黑" panose="020B0503020204020204" charset="-122"/>
              </a:rPr>
              <a:t>（</a:t>
            </a:r>
            <a:r>
              <a:rPr lang="zh-CN" altLang="en-US" sz="2000" b="1">
                <a:solidFill>
                  <a:srgbClr val="FF3300"/>
                </a:solidFill>
                <a:latin typeface="微软雅黑" panose="020B0503020204020204" charset="-122"/>
                <a:ea typeface="微软雅黑" panose="020B0503020204020204" charset="-122"/>
              </a:rPr>
              <a:t>修改</a:t>
            </a:r>
            <a:r>
              <a:rPr lang="en-US" altLang="zh-CN" sz="2000" b="1">
                <a:solidFill>
                  <a:srgbClr val="FF3300"/>
                </a:solidFill>
                <a:latin typeface="微软雅黑" panose="020B0503020204020204" charset="-122"/>
                <a:ea typeface="微软雅黑" panose="020B0503020204020204" charset="-122"/>
              </a:rPr>
              <a:t>PC</a:t>
            </a:r>
            <a:r>
              <a:rPr lang="zh-CN" altLang="en-US" sz="2000" b="1">
                <a:solidFill>
                  <a:srgbClr val="FF3300"/>
                </a:solidFill>
                <a:latin typeface="微软雅黑" panose="020B0503020204020204" charset="-122"/>
                <a:ea typeface="微软雅黑" panose="020B0503020204020204" charset="-122"/>
              </a:rPr>
              <a:t>的值</a:t>
            </a:r>
            <a:r>
              <a:rPr lang="zh-CN" altLang="en-US" sz="2000" b="1">
                <a:solidFill>
                  <a:srgbClr val="3333CC"/>
                </a:solidFill>
                <a:latin typeface="微软雅黑" panose="020B0503020204020204" charset="-122"/>
                <a:ea typeface="微软雅黑" panose="020B0503020204020204" charset="-122"/>
              </a:rPr>
              <a:t>）</a:t>
            </a:r>
          </a:p>
          <a:p>
            <a:pPr algn="l">
              <a:spcBef>
                <a:spcPct val="20000"/>
              </a:spcBef>
              <a:buFont typeface="Wingdings" panose="05000000000000000000" pitchFamily="2" charset="2"/>
              <a:buNone/>
            </a:pPr>
            <a:r>
              <a:rPr lang="zh-CN" altLang="en-US" sz="2000" b="1">
                <a:solidFill>
                  <a:srgbClr val="3333CC"/>
                </a:solidFill>
                <a:latin typeface="微软雅黑" panose="020B0503020204020204" charset="-122"/>
                <a:ea typeface="微软雅黑" panose="020B0503020204020204" charset="-122"/>
              </a:rPr>
              <a:t>    </a:t>
            </a:r>
            <a:r>
              <a:rPr lang="zh-CN" altLang="en-US" sz="2000" b="1">
                <a:solidFill>
                  <a:schemeClr val="tx2"/>
                </a:solidFill>
                <a:latin typeface="微软雅黑" panose="020B0503020204020204" charset="-122"/>
                <a:ea typeface="微软雅黑" panose="020B0503020204020204" charset="-122"/>
              </a:rPr>
              <a:t>继续做下一道菜（</a:t>
            </a:r>
            <a:r>
              <a:rPr lang="zh-CN" altLang="en-US" sz="2000" b="1">
                <a:solidFill>
                  <a:srgbClr val="FF3300"/>
                </a:solidFill>
                <a:latin typeface="微软雅黑" panose="020B0503020204020204" charset="-122"/>
                <a:ea typeface="微软雅黑" panose="020B0503020204020204" charset="-122"/>
              </a:rPr>
              <a:t>执行下一条指令</a:t>
            </a:r>
            <a:r>
              <a:rPr lang="zh-CN" altLang="en-US" sz="2000" b="1">
                <a:solidFill>
                  <a:schemeClr val="tx2"/>
                </a:solidFill>
                <a:latin typeface="微软雅黑" panose="020B0503020204020204" charset="-122"/>
                <a:ea typeface="微软雅黑" panose="020B0503020204020204" charset="-122"/>
              </a:rPr>
              <a:t>）</a:t>
            </a:r>
          </a:p>
        </p:txBody>
      </p:sp>
      <p:sp>
        <p:nvSpPr>
          <p:cNvPr id="552964" name="Text Box 4"/>
          <p:cNvSpPr txBox="1">
            <a:spLocks noChangeArrowheads="1"/>
          </p:cNvSpPr>
          <p:nvPr/>
        </p:nvSpPr>
        <p:spPr bwMode="auto">
          <a:xfrm>
            <a:off x="2860675" y="1128713"/>
            <a:ext cx="5354638" cy="3987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lang="zh-CN" altLang="en-US" sz="2000" b="1">
                <a:solidFill>
                  <a:srgbClr val="008000"/>
                </a:solidFill>
                <a:latin typeface="微软雅黑" panose="020B0503020204020204" charset="-122"/>
                <a:ea typeface="微软雅黑" panose="020B0503020204020204" charset="-122"/>
              </a:rPr>
              <a:t>类似“存储程序”工作方式</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2963">
                                            <p:txEl>
                                              <p:pRg st="1" end="1"/>
                                            </p:txEl>
                                          </p:spTgt>
                                        </p:tgtEl>
                                        <p:attrNameLst>
                                          <p:attrName>style.visibility</p:attrName>
                                        </p:attrNameLst>
                                      </p:cBhvr>
                                      <p:to>
                                        <p:strVal val="visible"/>
                                      </p:to>
                                    </p:set>
                                    <p:animEffect transition="in" filter="blinds(horizontal)">
                                      <p:cBhvr>
                                        <p:cTn id="7" dur="500"/>
                                        <p:tgtEl>
                                          <p:spTgt spid="5529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2963">
                                            <p:txEl>
                                              <p:pRg st="2" end="2"/>
                                            </p:txEl>
                                          </p:spTgt>
                                        </p:tgtEl>
                                        <p:attrNameLst>
                                          <p:attrName>style.visibility</p:attrName>
                                        </p:attrNameLst>
                                      </p:cBhvr>
                                      <p:to>
                                        <p:strVal val="visible"/>
                                      </p:to>
                                    </p:set>
                                    <p:animEffect transition="in" filter="blinds(horizontal)">
                                      <p:cBhvr>
                                        <p:cTn id="12" dur="500"/>
                                        <p:tgtEl>
                                          <p:spTgt spid="55296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52963">
                                            <p:txEl>
                                              <p:pRg st="3" end="3"/>
                                            </p:txEl>
                                          </p:spTgt>
                                        </p:tgtEl>
                                        <p:attrNameLst>
                                          <p:attrName>style.visibility</p:attrName>
                                        </p:attrNameLst>
                                      </p:cBhvr>
                                      <p:to>
                                        <p:strVal val="visible"/>
                                      </p:to>
                                    </p:set>
                                    <p:animEffect transition="in" filter="blinds(horizontal)">
                                      <p:cBhvr>
                                        <p:cTn id="15" dur="500"/>
                                        <p:tgtEl>
                                          <p:spTgt spid="55296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52963">
                                            <p:txEl>
                                              <p:pRg st="4" end="4"/>
                                            </p:txEl>
                                          </p:spTgt>
                                        </p:tgtEl>
                                        <p:attrNameLst>
                                          <p:attrName>style.visibility</p:attrName>
                                        </p:attrNameLst>
                                      </p:cBhvr>
                                      <p:to>
                                        <p:strVal val="visible"/>
                                      </p:to>
                                    </p:set>
                                    <p:animEffect transition="in" filter="blinds(horizontal)">
                                      <p:cBhvr>
                                        <p:cTn id="20" dur="500"/>
                                        <p:tgtEl>
                                          <p:spTgt spid="55296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52963">
                                            <p:txEl>
                                              <p:pRg st="6" end="6"/>
                                            </p:txEl>
                                          </p:spTgt>
                                        </p:tgtEl>
                                        <p:attrNameLst>
                                          <p:attrName>style.visibility</p:attrName>
                                        </p:attrNameLst>
                                      </p:cBhvr>
                                      <p:to>
                                        <p:strVal val="visible"/>
                                      </p:to>
                                    </p:set>
                                    <p:animEffect transition="in" filter="blinds(horizontal)">
                                      <p:cBhvr>
                                        <p:cTn id="25" dur="500"/>
                                        <p:tgtEl>
                                          <p:spTgt spid="55296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52963">
                                            <p:txEl>
                                              <p:pRg st="7" end="7"/>
                                            </p:txEl>
                                          </p:spTgt>
                                        </p:tgtEl>
                                        <p:attrNameLst>
                                          <p:attrName>style.visibility</p:attrName>
                                        </p:attrNameLst>
                                      </p:cBhvr>
                                      <p:to>
                                        <p:strVal val="visible"/>
                                      </p:to>
                                    </p:set>
                                    <p:animEffect transition="in" filter="blinds(horizontal)">
                                      <p:cBhvr>
                                        <p:cTn id="30" dur="500"/>
                                        <p:tgtEl>
                                          <p:spTgt spid="55296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52963">
                                            <p:txEl>
                                              <p:pRg st="8" end="8"/>
                                            </p:txEl>
                                          </p:spTgt>
                                        </p:tgtEl>
                                        <p:attrNameLst>
                                          <p:attrName>style.visibility</p:attrName>
                                        </p:attrNameLst>
                                      </p:cBhvr>
                                      <p:to>
                                        <p:strVal val="visible"/>
                                      </p:to>
                                    </p:set>
                                    <p:animEffect transition="in" filter="blinds(horizontal)">
                                      <p:cBhvr>
                                        <p:cTn id="35" dur="500"/>
                                        <p:tgtEl>
                                          <p:spTgt spid="55296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52963">
                                            <p:txEl>
                                              <p:pRg st="9" end="9"/>
                                            </p:txEl>
                                          </p:spTgt>
                                        </p:tgtEl>
                                        <p:attrNameLst>
                                          <p:attrName>style.visibility</p:attrName>
                                        </p:attrNameLst>
                                      </p:cBhvr>
                                      <p:to>
                                        <p:strVal val="visible"/>
                                      </p:to>
                                    </p:set>
                                    <p:animEffect transition="in" filter="blinds(horizontal)">
                                      <p:cBhvr>
                                        <p:cTn id="40" dur="500"/>
                                        <p:tgtEl>
                                          <p:spTgt spid="55296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552963">
                                            <p:txEl>
                                              <p:pRg st="10" end="10"/>
                                            </p:txEl>
                                          </p:spTgt>
                                        </p:tgtEl>
                                        <p:attrNameLst>
                                          <p:attrName>style.visibility</p:attrName>
                                        </p:attrNameLst>
                                      </p:cBhvr>
                                      <p:to>
                                        <p:strVal val="visible"/>
                                      </p:to>
                                    </p:set>
                                    <p:animEffect transition="in" filter="blinds(horizontal)">
                                      <p:cBhvr>
                                        <p:cTn id="45" dur="500"/>
                                        <p:tgtEl>
                                          <p:spTgt spid="552963">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552963">
                                            <p:txEl>
                                              <p:pRg st="11" end="11"/>
                                            </p:txEl>
                                          </p:spTgt>
                                        </p:tgtEl>
                                        <p:attrNameLst>
                                          <p:attrName>style.visibility</p:attrName>
                                        </p:attrNameLst>
                                      </p:cBhvr>
                                      <p:to>
                                        <p:strVal val="visible"/>
                                      </p:to>
                                    </p:set>
                                    <p:animEffect transition="in" filter="blinds(horizontal)">
                                      <p:cBhvr>
                                        <p:cTn id="50" dur="500"/>
                                        <p:tgtEl>
                                          <p:spTgt spid="552963">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552963">
                                            <p:txEl>
                                              <p:pRg st="12" end="12"/>
                                            </p:txEl>
                                          </p:spTgt>
                                        </p:tgtEl>
                                        <p:attrNameLst>
                                          <p:attrName>style.visibility</p:attrName>
                                        </p:attrNameLst>
                                      </p:cBhvr>
                                      <p:to>
                                        <p:strVal val="visible"/>
                                      </p:to>
                                    </p:set>
                                    <p:animEffect transition="in" filter="blinds(horizontal)">
                                      <p:cBhvr>
                                        <p:cTn id="55" dur="500"/>
                                        <p:tgtEl>
                                          <p:spTgt spid="552963">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552964"/>
                                        </p:tgtEl>
                                        <p:attrNameLst>
                                          <p:attrName>style.visibility</p:attrName>
                                        </p:attrNameLst>
                                      </p:cBhvr>
                                      <p:to>
                                        <p:strVal val="visible"/>
                                      </p:to>
                                    </p:set>
                                    <p:animEffect transition="in" filter="blinds(horizontal)">
                                      <p:cBhvr>
                                        <p:cTn id="60" dur="500"/>
                                        <p:tgtEl>
                                          <p:spTgt spid="552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4" grpId="0" bldLvl="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457200" y="98425"/>
            <a:ext cx="8229600" cy="561975"/>
          </a:xfrm>
        </p:spPr>
        <p:txBody>
          <a:bodyPr/>
          <a:lstStyle/>
          <a:p>
            <a:r>
              <a:rPr lang="zh-CN" altLang="en-US" sz="2800"/>
              <a:t>计算机是如何工作的？</a:t>
            </a:r>
          </a:p>
        </p:txBody>
      </p:sp>
      <p:sp>
        <p:nvSpPr>
          <p:cNvPr id="553987" name="Text Box 3"/>
          <p:cNvSpPr txBox="1">
            <a:spLocks noChangeArrowheads="1"/>
          </p:cNvSpPr>
          <p:nvPr/>
        </p:nvSpPr>
        <p:spPr bwMode="auto">
          <a:xfrm>
            <a:off x="161925" y="863600"/>
            <a:ext cx="8893175"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1800" b="1">
                <a:latin typeface="微软雅黑" panose="020B0503020204020204" charset="-122"/>
                <a:ea typeface="微软雅黑" panose="020B0503020204020204" charset="-122"/>
              </a:rPr>
              <a:t>如果你知道你妈妈是如何做菜的，你就已经知道计算机是如何工作的！</a:t>
            </a:r>
            <a:endParaRPr lang="zh-CN" altLang="en-US" sz="1800" b="1">
              <a:solidFill>
                <a:srgbClr val="3333CC"/>
              </a:solidFill>
              <a:latin typeface="微软雅黑" panose="020B0503020204020204" charset="-122"/>
              <a:ea typeface="微软雅黑" panose="020B0503020204020204" charset="-122"/>
            </a:endParaRPr>
          </a:p>
        </p:txBody>
      </p:sp>
      <p:sp>
        <p:nvSpPr>
          <p:cNvPr id="553988" name="Text Box 4"/>
          <p:cNvSpPr txBox="1">
            <a:spLocks noChangeArrowheads="1"/>
          </p:cNvSpPr>
          <p:nvPr/>
        </p:nvSpPr>
        <p:spPr bwMode="auto">
          <a:xfrm>
            <a:off x="250825" y="1538288"/>
            <a:ext cx="5672138"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800" b="1">
                <a:solidFill>
                  <a:srgbClr val="FF3300"/>
                </a:solidFill>
                <a:latin typeface="微软雅黑" panose="020B0503020204020204" charset="-122"/>
                <a:ea typeface="微软雅黑" panose="020B0503020204020204" charset="-122"/>
              </a:rPr>
              <a:t>你能告诉我计算机是如何工作的吗？</a:t>
            </a:r>
          </a:p>
        </p:txBody>
      </p:sp>
      <p:sp>
        <p:nvSpPr>
          <p:cNvPr id="553989" name="Rectangle 5"/>
          <p:cNvSpPr>
            <a:spLocks noChangeArrowheads="1"/>
          </p:cNvSpPr>
          <p:nvPr/>
        </p:nvSpPr>
        <p:spPr bwMode="auto">
          <a:xfrm>
            <a:off x="5111750" y="1538288"/>
            <a:ext cx="3671888"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800" b="1">
                <a:solidFill>
                  <a:srgbClr val="008000"/>
                </a:solidFill>
                <a:latin typeface="微软雅黑" panose="020B0503020204020204" charset="-122"/>
                <a:ea typeface="微软雅黑" panose="020B0503020204020204" charset="-122"/>
              </a:rPr>
              <a:t>“存储程序”工作方式！</a:t>
            </a:r>
          </a:p>
        </p:txBody>
      </p:sp>
      <p:sp>
        <p:nvSpPr>
          <p:cNvPr id="553990" name="Text Box 6"/>
          <p:cNvSpPr txBox="1">
            <a:spLocks noChangeArrowheads="1"/>
          </p:cNvSpPr>
          <p:nvPr/>
        </p:nvSpPr>
        <p:spPr bwMode="auto">
          <a:xfrm>
            <a:off x="522288" y="2698750"/>
            <a:ext cx="1484312" cy="368300"/>
          </a:xfrm>
          <a:prstGeom prst="rect">
            <a:avLst/>
          </a:prstGeom>
          <a:solidFill>
            <a:srgbClr val="0000FF">
              <a:alpha val="25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800" b="1">
                <a:latin typeface="微软雅黑" panose="020B0503020204020204" charset="-122"/>
                <a:ea typeface="微软雅黑" panose="020B0503020204020204" charset="-122"/>
              </a:rPr>
              <a:t>  控制器</a:t>
            </a:r>
          </a:p>
        </p:txBody>
      </p:sp>
      <p:sp>
        <p:nvSpPr>
          <p:cNvPr id="553991" name="Rectangle 7"/>
          <p:cNvSpPr>
            <a:spLocks noChangeArrowheads="1"/>
          </p:cNvSpPr>
          <p:nvPr/>
        </p:nvSpPr>
        <p:spPr bwMode="auto">
          <a:xfrm>
            <a:off x="206375" y="2249488"/>
            <a:ext cx="4949825" cy="4230687"/>
          </a:xfrm>
          <a:prstGeom prst="rect">
            <a:avLst/>
          </a:prstGeom>
          <a:noFill/>
          <a:ln w="38100" cap="rnd" algn="ctr">
            <a:solidFill>
              <a:srgbClr val="FF0000"/>
            </a:solidFill>
            <a:prstDash val="sysDot"/>
            <a:miter lim="800000"/>
          </a:ln>
          <a:effectLst/>
          <a:extLst>
            <a:ext uri="{909E8E84-426E-40DD-AFC4-6F175D3DCCD1}">
              <a14:hiddenFill xmlns:a14="http://schemas.microsoft.com/office/drawing/2010/main">
                <a:solidFill>
                  <a:srgbClr val="800000">
                    <a:alpha val="19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53992" name="Text Box 8"/>
          <p:cNvSpPr txBox="1">
            <a:spLocks noChangeArrowheads="1"/>
          </p:cNvSpPr>
          <p:nvPr/>
        </p:nvSpPr>
        <p:spPr bwMode="auto">
          <a:xfrm>
            <a:off x="431800" y="2249488"/>
            <a:ext cx="854075" cy="368300"/>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FF0000"/>
                </a:solidFill>
                <a:latin typeface="微软雅黑" panose="020B0503020204020204" charset="-122"/>
                <a:ea typeface="微软雅黑" panose="020B0503020204020204" charset="-122"/>
              </a:rPr>
              <a:t>CPU</a:t>
            </a:r>
          </a:p>
        </p:txBody>
      </p:sp>
      <p:sp>
        <p:nvSpPr>
          <p:cNvPr id="553993" name="Text Box 9"/>
          <p:cNvSpPr txBox="1">
            <a:spLocks noChangeArrowheads="1"/>
          </p:cNvSpPr>
          <p:nvPr/>
        </p:nvSpPr>
        <p:spPr bwMode="auto">
          <a:xfrm>
            <a:off x="2546350" y="2789238"/>
            <a:ext cx="1035050" cy="368300"/>
          </a:xfrm>
          <a:prstGeom prst="rect">
            <a:avLst/>
          </a:prstGeom>
          <a:solidFill>
            <a:srgbClr val="FF0000">
              <a:alpha val="17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    PC</a:t>
            </a:r>
          </a:p>
        </p:txBody>
      </p:sp>
      <p:sp>
        <p:nvSpPr>
          <p:cNvPr id="553994" name="Text Box 10"/>
          <p:cNvSpPr txBox="1">
            <a:spLocks noChangeArrowheads="1"/>
          </p:cNvSpPr>
          <p:nvPr/>
        </p:nvSpPr>
        <p:spPr bwMode="auto">
          <a:xfrm>
            <a:off x="8242300" y="3149600"/>
            <a:ext cx="695325" cy="645160"/>
          </a:xfrm>
          <a:prstGeom prst="rect">
            <a:avLst/>
          </a:prstGeom>
          <a:solidFill>
            <a:srgbClr val="0000FF">
              <a:alpha val="25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800" b="1">
                <a:solidFill>
                  <a:srgbClr val="CC3300"/>
                </a:solidFill>
                <a:latin typeface="微软雅黑" panose="020B0503020204020204" charset="-122"/>
                <a:ea typeface="微软雅黑" panose="020B0503020204020204" charset="-122"/>
              </a:rPr>
              <a:t>输入</a:t>
            </a:r>
          </a:p>
          <a:p>
            <a:r>
              <a:rPr lang="zh-CN" altLang="en-US" sz="1800" b="1">
                <a:solidFill>
                  <a:srgbClr val="CC3300"/>
                </a:solidFill>
                <a:latin typeface="微软雅黑" panose="020B0503020204020204" charset="-122"/>
                <a:ea typeface="微软雅黑" panose="020B0503020204020204" charset="-122"/>
              </a:rPr>
              <a:t>设备</a:t>
            </a:r>
          </a:p>
        </p:txBody>
      </p:sp>
      <p:sp>
        <p:nvSpPr>
          <p:cNvPr id="553995" name="AutoShape 11"/>
          <p:cNvSpPr>
            <a:spLocks noChangeArrowheads="1"/>
          </p:cNvSpPr>
          <p:nvPr/>
        </p:nvSpPr>
        <p:spPr bwMode="auto">
          <a:xfrm>
            <a:off x="7831138" y="3509963"/>
            <a:ext cx="360362" cy="223837"/>
          </a:xfrm>
          <a:prstGeom prst="leftRightArrow">
            <a:avLst>
              <a:gd name="adj1" fmla="val 50000"/>
              <a:gd name="adj2" fmla="val 32199"/>
            </a:avLst>
          </a:prstGeom>
          <a:solidFill>
            <a:schemeClr val="bg1"/>
          </a:solidFill>
          <a:ln w="28575" algn="ctr">
            <a:solidFill>
              <a:srgbClr val="CC33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800" b="1">
              <a:solidFill>
                <a:srgbClr val="CC3300"/>
              </a:solidFill>
              <a:latin typeface="微软雅黑" panose="020B0503020204020204" charset="-122"/>
              <a:ea typeface="微软雅黑" panose="020B0503020204020204" charset="-122"/>
            </a:endParaRPr>
          </a:p>
        </p:txBody>
      </p:sp>
      <p:sp>
        <p:nvSpPr>
          <p:cNvPr id="553996" name="Text Box 12"/>
          <p:cNvSpPr txBox="1">
            <a:spLocks noChangeArrowheads="1"/>
          </p:cNvSpPr>
          <p:nvPr/>
        </p:nvSpPr>
        <p:spPr bwMode="auto">
          <a:xfrm>
            <a:off x="8242300" y="4545013"/>
            <a:ext cx="695325" cy="645160"/>
          </a:xfrm>
          <a:prstGeom prst="rect">
            <a:avLst/>
          </a:prstGeom>
          <a:solidFill>
            <a:srgbClr val="0000FF">
              <a:alpha val="25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800" b="1">
                <a:solidFill>
                  <a:srgbClr val="CC3300"/>
                </a:solidFill>
                <a:latin typeface="微软雅黑" panose="020B0503020204020204" charset="-122"/>
                <a:ea typeface="微软雅黑" panose="020B0503020204020204" charset="-122"/>
              </a:rPr>
              <a:t>输出</a:t>
            </a:r>
            <a:endParaRPr lang="en-US" altLang="zh-CN" sz="1800" b="1">
              <a:solidFill>
                <a:srgbClr val="CC3300"/>
              </a:solidFill>
              <a:latin typeface="微软雅黑" panose="020B0503020204020204" charset="-122"/>
              <a:ea typeface="微软雅黑" panose="020B0503020204020204" charset="-122"/>
            </a:endParaRPr>
          </a:p>
          <a:p>
            <a:r>
              <a:rPr lang="zh-CN" altLang="en-US" sz="1800" b="1">
                <a:solidFill>
                  <a:srgbClr val="CC3300"/>
                </a:solidFill>
                <a:latin typeface="微软雅黑" panose="020B0503020204020204" charset="-122"/>
                <a:ea typeface="微软雅黑" panose="020B0503020204020204" charset="-122"/>
              </a:rPr>
              <a:t>设备</a:t>
            </a:r>
          </a:p>
        </p:txBody>
      </p:sp>
      <p:sp>
        <p:nvSpPr>
          <p:cNvPr id="553997" name="AutoShape 13"/>
          <p:cNvSpPr>
            <a:spLocks noChangeArrowheads="1"/>
          </p:cNvSpPr>
          <p:nvPr/>
        </p:nvSpPr>
        <p:spPr bwMode="auto">
          <a:xfrm>
            <a:off x="7786688" y="4814888"/>
            <a:ext cx="404812" cy="225425"/>
          </a:xfrm>
          <a:prstGeom prst="leftRightArrow">
            <a:avLst>
              <a:gd name="adj1" fmla="val 50000"/>
              <a:gd name="adj2" fmla="val 35915"/>
            </a:avLst>
          </a:prstGeom>
          <a:solidFill>
            <a:schemeClr val="bg1"/>
          </a:solidFill>
          <a:ln w="28575" algn="ctr">
            <a:solidFill>
              <a:srgbClr val="CC33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53998" name="Text Box 14"/>
          <p:cNvSpPr txBox="1">
            <a:spLocks noChangeArrowheads="1"/>
          </p:cNvSpPr>
          <p:nvPr/>
        </p:nvSpPr>
        <p:spPr bwMode="auto">
          <a:xfrm>
            <a:off x="3851275" y="2789238"/>
            <a:ext cx="1079500" cy="368300"/>
          </a:xfrm>
          <a:prstGeom prst="rect">
            <a:avLst/>
          </a:prstGeom>
          <a:solidFill>
            <a:srgbClr val="FF0000">
              <a:alpha val="17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  MAR</a:t>
            </a:r>
          </a:p>
        </p:txBody>
      </p:sp>
      <p:sp>
        <p:nvSpPr>
          <p:cNvPr id="553999" name="Text Box 15"/>
          <p:cNvSpPr txBox="1">
            <a:spLocks noChangeArrowheads="1"/>
          </p:cNvSpPr>
          <p:nvPr/>
        </p:nvSpPr>
        <p:spPr bwMode="auto">
          <a:xfrm>
            <a:off x="3897313" y="5803900"/>
            <a:ext cx="1079500" cy="368300"/>
          </a:xfrm>
          <a:prstGeom prst="rect">
            <a:avLst/>
          </a:prstGeom>
          <a:solidFill>
            <a:srgbClr val="FF0000">
              <a:alpha val="17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chemeClr val="accent2"/>
                </a:solidFill>
                <a:latin typeface="微软雅黑" panose="020B0503020204020204" charset="-122"/>
                <a:ea typeface="微软雅黑" panose="020B0503020204020204" charset="-122"/>
              </a:rPr>
              <a:t>  MDR</a:t>
            </a:r>
          </a:p>
        </p:txBody>
      </p:sp>
      <p:sp>
        <p:nvSpPr>
          <p:cNvPr id="554000" name="Line 16"/>
          <p:cNvSpPr>
            <a:spLocks noChangeShapeType="1"/>
          </p:cNvSpPr>
          <p:nvPr/>
        </p:nvSpPr>
        <p:spPr bwMode="auto">
          <a:xfrm>
            <a:off x="2006600" y="2968625"/>
            <a:ext cx="539750" cy="0"/>
          </a:xfrm>
          <a:prstGeom prst="line">
            <a:avLst/>
          </a:prstGeom>
          <a:noFill/>
          <a:ln w="38100">
            <a:solidFill>
              <a:srgbClr val="FF33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01" name="Line 17"/>
          <p:cNvSpPr>
            <a:spLocks noChangeShapeType="1"/>
          </p:cNvSpPr>
          <p:nvPr/>
        </p:nvSpPr>
        <p:spPr bwMode="auto">
          <a:xfrm>
            <a:off x="3581400" y="2968625"/>
            <a:ext cx="271463" cy="0"/>
          </a:xfrm>
          <a:prstGeom prst="line">
            <a:avLst/>
          </a:prstGeom>
          <a:noFill/>
          <a:ln w="38100">
            <a:solidFill>
              <a:srgbClr val="007635"/>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02" name="Line 18"/>
          <p:cNvSpPr>
            <a:spLocks noChangeShapeType="1"/>
          </p:cNvSpPr>
          <p:nvPr/>
        </p:nvSpPr>
        <p:spPr bwMode="auto">
          <a:xfrm>
            <a:off x="4257675" y="5308600"/>
            <a:ext cx="0" cy="495300"/>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54003" name="Group 19"/>
          <p:cNvGrpSpPr/>
          <p:nvPr/>
        </p:nvGrpSpPr>
        <p:grpSpPr bwMode="auto">
          <a:xfrm>
            <a:off x="2609850" y="3563938"/>
            <a:ext cx="765175" cy="1484312"/>
            <a:chOff x="3135" y="2472"/>
            <a:chExt cx="454" cy="935"/>
          </a:xfrm>
        </p:grpSpPr>
        <p:grpSp>
          <p:nvGrpSpPr>
            <p:cNvPr id="554004" name="Group 20"/>
            <p:cNvGrpSpPr/>
            <p:nvPr/>
          </p:nvGrpSpPr>
          <p:grpSpPr bwMode="auto">
            <a:xfrm flipH="1">
              <a:off x="3135" y="2472"/>
              <a:ext cx="454" cy="935"/>
              <a:chOff x="3078" y="2330"/>
              <a:chExt cx="625" cy="1580"/>
            </a:xfrm>
          </p:grpSpPr>
          <p:sp>
            <p:nvSpPr>
              <p:cNvPr id="554005" name="Line 12"/>
              <p:cNvSpPr>
                <a:spLocks noChangeShapeType="1"/>
              </p:cNvSpPr>
              <p:nvPr/>
            </p:nvSpPr>
            <p:spPr bwMode="auto">
              <a:xfrm flipH="1">
                <a:off x="3078" y="2330"/>
                <a:ext cx="9" cy="69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54006" name="Line 13"/>
              <p:cNvSpPr>
                <a:spLocks noChangeShapeType="1"/>
              </p:cNvSpPr>
              <p:nvPr/>
            </p:nvSpPr>
            <p:spPr bwMode="auto">
              <a:xfrm>
                <a:off x="3107" y="2330"/>
                <a:ext cx="592" cy="30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54007" name="Line 14"/>
              <p:cNvSpPr>
                <a:spLocks noChangeShapeType="1"/>
              </p:cNvSpPr>
              <p:nvPr/>
            </p:nvSpPr>
            <p:spPr bwMode="auto">
              <a:xfrm>
                <a:off x="3087" y="3018"/>
                <a:ext cx="213" cy="11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54008" name="Line 16"/>
              <p:cNvSpPr>
                <a:spLocks noChangeShapeType="1"/>
              </p:cNvSpPr>
              <p:nvPr/>
            </p:nvSpPr>
            <p:spPr bwMode="auto">
              <a:xfrm>
                <a:off x="3693" y="2644"/>
                <a:ext cx="10" cy="45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54009" name="Line 18"/>
              <p:cNvSpPr>
                <a:spLocks noChangeShapeType="1"/>
              </p:cNvSpPr>
              <p:nvPr/>
            </p:nvSpPr>
            <p:spPr bwMode="auto">
              <a:xfrm flipV="1">
                <a:off x="3120" y="3256"/>
                <a:ext cx="0" cy="65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54010" name="Line 19"/>
              <p:cNvSpPr>
                <a:spLocks noChangeShapeType="1"/>
              </p:cNvSpPr>
              <p:nvPr/>
            </p:nvSpPr>
            <p:spPr bwMode="auto">
              <a:xfrm flipV="1">
                <a:off x="3135" y="3549"/>
                <a:ext cx="564" cy="34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54011" name="Line 20"/>
              <p:cNvSpPr>
                <a:spLocks noChangeShapeType="1"/>
              </p:cNvSpPr>
              <p:nvPr/>
            </p:nvSpPr>
            <p:spPr bwMode="auto">
              <a:xfrm flipV="1">
                <a:off x="3121" y="3125"/>
                <a:ext cx="171" cy="12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54012" name="Line 22"/>
              <p:cNvSpPr>
                <a:spLocks noChangeShapeType="1"/>
              </p:cNvSpPr>
              <p:nvPr/>
            </p:nvSpPr>
            <p:spPr bwMode="auto">
              <a:xfrm flipV="1">
                <a:off x="3702" y="3067"/>
                <a:ext cx="0" cy="48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grpSp>
        <p:sp>
          <p:nvSpPr>
            <p:cNvPr id="554013" name="Rectangle 25"/>
            <p:cNvSpPr>
              <a:spLocks noChangeArrowheads="1"/>
            </p:cNvSpPr>
            <p:nvPr/>
          </p:nvSpPr>
          <p:spPr bwMode="auto">
            <a:xfrm rot="16200000" flipH="1">
              <a:off x="3033" y="2828"/>
              <a:ext cx="51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800" b="1">
                  <a:cs typeface="Arial" panose="020B0604020202020204" pitchFamily="34" charset="0"/>
                </a:rPr>
                <a:t>ALU</a:t>
              </a:r>
            </a:p>
          </p:txBody>
        </p:sp>
      </p:grpSp>
      <p:grpSp>
        <p:nvGrpSpPr>
          <p:cNvPr id="554014" name="Group 30"/>
          <p:cNvGrpSpPr/>
          <p:nvPr/>
        </p:nvGrpSpPr>
        <p:grpSpPr bwMode="auto">
          <a:xfrm>
            <a:off x="3357563" y="3959225"/>
            <a:ext cx="404812" cy="809625"/>
            <a:chOff x="2030" y="2415"/>
            <a:chExt cx="341" cy="510"/>
          </a:xfrm>
        </p:grpSpPr>
        <p:sp>
          <p:nvSpPr>
            <p:cNvPr id="554015" name="Line 31"/>
            <p:cNvSpPr>
              <a:spLocks noChangeShapeType="1"/>
            </p:cNvSpPr>
            <p:nvPr/>
          </p:nvSpPr>
          <p:spPr bwMode="auto">
            <a:xfrm flipH="1">
              <a:off x="2031" y="2415"/>
              <a:ext cx="340"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16" name="Line 32"/>
            <p:cNvSpPr>
              <a:spLocks noChangeShapeType="1"/>
            </p:cNvSpPr>
            <p:nvPr/>
          </p:nvSpPr>
          <p:spPr bwMode="auto">
            <a:xfrm flipH="1">
              <a:off x="2030" y="2925"/>
              <a:ext cx="340"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54017" name="Text Box 33"/>
          <p:cNvSpPr txBox="1">
            <a:spLocks noChangeArrowheads="1"/>
          </p:cNvSpPr>
          <p:nvPr/>
        </p:nvSpPr>
        <p:spPr bwMode="auto">
          <a:xfrm>
            <a:off x="1646238" y="3463925"/>
            <a:ext cx="450850" cy="1322070"/>
          </a:xfrm>
          <a:prstGeom prst="rect">
            <a:avLst/>
          </a:prstGeom>
          <a:solidFill>
            <a:srgbClr val="FF0000">
              <a:alpha val="17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a:latin typeface="微软雅黑" panose="020B0503020204020204" charset="-122"/>
                <a:ea typeface="微软雅黑" panose="020B0503020204020204" charset="-122"/>
              </a:rPr>
              <a:t>标</a:t>
            </a:r>
          </a:p>
          <a:p>
            <a:r>
              <a:rPr lang="zh-CN" altLang="en-US" sz="1600" b="1">
                <a:latin typeface="微软雅黑" panose="020B0503020204020204" charset="-122"/>
                <a:ea typeface="微软雅黑" panose="020B0503020204020204" charset="-122"/>
              </a:rPr>
              <a:t>志</a:t>
            </a:r>
          </a:p>
          <a:p>
            <a:r>
              <a:rPr lang="zh-CN" altLang="en-US" sz="1600" b="1">
                <a:latin typeface="微软雅黑" panose="020B0503020204020204" charset="-122"/>
                <a:ea typeface="微软雅黑" panose="020B0503020204020204" charset="-122"/>
              </a:rPr>
              <a:t>寄</a:t>
            </a:r>
          </a:p>
          <a:p>
            <a:r>
              <a:rPr lang="zh-CN" altLang="en-US" sz="1600" b="1">
                <a:latin typeface="微软雅黑" panose="020B0503020204020204" charset="-122"/>
                <a:ea typeface="微软雅黑" panose="020B0503020204020204" charset="-122"/>
              </a:rPr>
              <a:t>存</a:t>
            </a:r>
          </a:p>
          <a:p>
            <a:r>
              <a:rPr lang="zh-CN" altLang="en-US" sz="1600" b="1">
                <a:latin typeface="微软雅黑" panose="020B0503020204020204" charset="-122"/>
                <a:ea typeface="微软雅黑" panose="020B0503020204020204" charset="-122"/>
              </a:rPr>
              <a:t>器</a:t>
            </a:r>
          </a:p>
        </p:txBody>
      </p:sp>
      <p:sp>
        <p:nvSpPr>
          <p:cNvPr id="554018" name="Line 34"/>
          <p:cNvSpPr>
            <a:spLocks noChangeShapeType="1"/>
          </p:cNvSpPr>
          <p:nvPr/>
        </p:nvSpPr>
        <p:spPr bwMode="auto">
          <a:xfrm flipH="1">
            <a:off x="2097088" y="4049713"/>
            <a:ext cx="539750"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54019" name="Group 35"/>
          <p:cNvGrpSpPr/>
          <p:nvPr/>
        </p:nvGrpSpPr>
        <p:grpSpPr bwMode="auto">
          <a:xfrm>
            <a:off x="1376363" y="3149600"/>
            <a:ext cx="227012" cy="855663"/>
            <a:chOff x="895" y="1905"/>
            <a:chExt cx="143" cy="539"/>
          </a:xfrm>
        </p:grpSpPr>
        <p:sp>
          <p:nvSpPr>
            <p:cNvPr id="554020" name="Line 36"/>
            <p:cNvSpPr>
              <a:spLocks noChangeShapeType="1"/>
            </p:cNvSpPr>
            <p:nvPr/>
          </p:nvSpPr>
          <p:spPr bwMode="auto">
            <a:xfrm flipH="1">
              <a:off x="896" y="2443"/>
              <a:ext cx="142" cy="0"/>
            </a:xfrm>
            <a:prstGeom prst="line">
              <a:avLst/>
            </a:prstGeom>
            <a:noFill/>
            <a:ln w="28575">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21" name="Line 37"/>
            <p:cNvSpPr>
              <a:spLocks noChangeShapeType="1"/>
            </p:cNvSpPr>
            <p:nvPr/>
          </p:nvSpPr>
          <p:spPr bwMode="auto">
            <a:xfrm flipV="1">
              <a:off x="895" y="1905"/>
              <a:ext cx="0" cy="539"/>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54022" name="Line 38"/>
          <p:cNvSpPr>
            <a:spLocks noChangeShapeType="1"/>
          </p:cNvSpPr>
          <p:nvPr/>
        </p:nvSpPr>
        <p:spPr bwMode="auto">
          <a:xfrm flipV="1">
            <a:off x="4392613" y="3194050"/>
            <a:ext cx="0" cy="539750"/>
          </a:xfrm>
          <a:prstGeom prst="line">
            <a:avLst/>
          </a:prstGeom>
          <a:noFill/>
          <a:ln w="38100">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54023" name="Group 39"/>
          <p:cNvGrpSpPr/>
          <p:nvPr/>
        </p:nvGrpSpPr>
        <p:grpSpPr bwMode="auto">
          <a:xfrm>
            <a:off x="2366963" y="4406900"/>
            <a:ext cx="1530350" cy="1487488"/>
            <a:chOff x="1576" y="2924"/>
            <a:chExt cx="964" cy="937"/>
          </a:xfrm>
        </p:grpSpPr>
        <p:sp>
          <p:nvSpPr>
            <p:cNvPr id="554024" name="Line 40"/>
            <p:cNvSpPr>
              <a:spLocks noChangeShapeType="1"/>
            </p:cNvSpPr>
            <p:nvPr/>
          </p:nvSpPr>
          <p:spPr bwMode="auto">
            <a:xfrm>
              <a:off x="1576" y="2924"/>
              <a:ext cx="0" cy="935"/>
            </a:xfrm>
            <a:prstGeom prst="line">
              <a:avLst/>
            </a:prstGeom>
            <a:noFill/>
            <a:ln w="38100">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25" name="Line 41"/>
            <p:cNvSpPr>
              <a:spLocks noChangeShapeType="1"/>
            </p:cNvSpPr>
            <p:nvPr/>
          </p:nvSpPr>
          <p:spPr bwMode="auto">
            <a:xfrm>
              <a:off x="1576" y="3861"/>
              <a:ext cx="964"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26" name="Line 42"/>
            <p:cNvSpPr>
              <a:spLocks noChangeShapeType="1"/>
            </p:cNvSpPr>
            <p:nvPr/>
          </p:nvSpPr>
          <p:spPr bwMode="auto">
            <a:xfrm flipH="1">
              <a:off x="1576" y="2924"/>
              <a:ext cx="171" cy="0"/>
            </a:xfrm>
            <a:prstGeom prst="line">
              <a:avLst/>
            </a:prstGeom>
            <a:noFill/>
            <a:ln w="28575">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54027" name="Group 43"/>
          <p:cNvGrpSpPr/>
          <p:nvPr/>
        </p:nvGrpSpPr>
        <p:grpSpPr bwMode="auto">
          <a:xfrm>
            <a:off x="3222625" y="5173663"/>
            <a:ext cx="493713" cy="719137"/>
            <a:chOff x="2115" y="3405"/>
            <a:chExt cx="311" cy="453"/>
          </a:xfrm>
        </p:grpSpPr>
        <p:sp>
          <p:nvSpPr>
            <p:cNvPr id="554028" name="Line 44"/>
            <p:cNvSpPr>
              <a:spLocks noChangeShapeType="1"/>
            </p:cNvSpPr>
            <p:nvPr/>
          </p:nvSpPr>
          <p:spPr bwMode="auto">
            <a:xfrm flipV="1">
              <a:off x="2115" y="3405"/>
              <a:ext cx="0" cy="453"/>
            </a:xfrm>
            <a:prstGeom prst="line">
              <a:avLst/>
            </a:prstGeom>
            <a:noFill/>
            <a:ln w="38100">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29" name="Line 45"/>
            <p:cNvSpPr>
              <a:spLocks noChangeShapeType="1"/>
            </p:cNvSpPr>
            <p:nvPr/>
          </p:nvSpPr>
          <p:spPr bwMode="auto">
            <a:xfrm>
              <a:off x="2115" y="3407"/>
              <a:ext cx="311"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54030" name="Group 46"/>
          <p:cNvGrpSpPr/>
          <p:nvPr/>
        </p:nvGrpSpPr>
        <p:grpSpPr bwMode="auto">
          <a:xfrm>
            <a:off x="1016000" y="3190875"/>
            <a:ext cx="4725988" cy="2298700"/>
            <a:chOff x="725" y="2158"/>
            <a:chExt cx="2977" cy="1448"/>
          </a:xfrm>
        </p:grpSpPr>
        <p:sp>
          <p:nvSpPr>
            <p:cNvPr id="554031" name="Line 47"/>
            <p:cNvSpPr>
              <a:spLocks noChangeShapeType="1"/>
            </p:cNvSpPr>
            <p:nvPr/>
          </p:nvSpPr>
          <p:spPr bwMode="auto">
            <a:xfrm flipV="1">
              <a:off x="725" y="3606"/>
              <a:ext cx="2977" cy="0"/>
            </a:xfrm>
            <a:prstGeom prst="line">
              <a:avLst/>
            </a:prstGeom>
            <a:noFill/>
            <a:ln w="38100">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32" name="Line 48"/>
            <p:cNvSpPr>
              <a:spLocks noChangeShapeType="1"/>
            </p:cNvSpPr>
            <p:nvPr/>
          </p:nvSpPr>
          <p:spPr bwMode="auto">
            <a:xfrm>
              <a:off x="754" y="2158"/>
              <a:ext cx="0" cy="1389"/>
            </a:xfrm>
            <a:prstGeom prst="line">
              <a:avLst/>
            </a:prstGeom>
            <a:noFill/>
            <a:ln w="38100">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33" name="Line 49"/>
            <p:cNvSpPr>
              <a:spLocks noChangeShapeType="1"/>
            </p:cNvSpPr>
            <p:nvPr/>
          </p:nvSpPr>
          <p:spPr bwMode="auto">
            <a:xfrm flipV="1">
              <a:off x="1916" y="3209"/>
              <a:ext cx="0" cy="369"/>
            </a:xfrm>
            <a:prstGeom prst="line">
              <a:avLst/>
            </a:prstGeom>
            <a:noFill/>
            <a:ln w="38100">
              <a:solidFill>
                <a:srgbClr val="FF33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54034" name="Text Box 50"/>
          <p:cNvSpPr txBox="1">
            <a:spLocks noChangeArrowheads="1"/>
          </p:cNvSpPr>
          <p:nvPr/>
        </p:nvSpPr>
        <p:spPr bwMode="auto">
          <a:xfrm>
            <a:off x="522288" y="5849938"/>
            <a:ext cx="1035050" cy="368300"/>
          </a:xfrm>
          <a:prstGeom prst="rect">
            <a:avLst/>
          </a:prstGeom>
          <a:solidFill>
            <a:srgbClr val="FF0000">
              <a:alpha val="17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FF3300"/>
                </a:solidFill>
                <a:latin typeface="微软雅黑" panose="020B0503020204020204" charset="-122"/>
                <a:ea typeface="微软雅黑" panose="020B0503020204020204" charset="-122"/>
              </a:rPr>
              <a:t>    </a:t>
            </a:r>
            <a:r>
              <a:rPr lang="en-US" altLang="zh-CN" sz="1800" b="1">
                <a:solidFill>
                  <a:schemeClr val="hlink"/>
                </a:solidFill>
                <a:latin typeface="微软雅黑" panose="020B0503020204020204" charset="-122"/>
                <a:ea typeface="微软雅黑" panose="020B0503020204020204" charset="-122"/>
              </a:rPr>
              <a:t>IR</a:t>
            </a:r>
          </a:p>
        </p:txBody>
      </p:sp>
      <p:sp>
        <p:nvSpPr>
          <p:cNvPr id="554035" name="Line 51"/>
          <p:cNvSpPr>
            <a:spLocks noChangeShapeType="1"/>
          </p:cNvSpPr>
          <p:nvPr/>
        </p:nvSpPr>
        <p:spPr bwMode="auto">
          <a:xfrm flipH="1">
            <a:off x="1557338" y="6073775"/>
            <a:ext cx="2341562" cy="0"/>
          </a:xfrm>
          <a:prstGeom prst="line">
            <a:avLst/>
          </a:prstGeom>
          <a:noFill/>
          <a:ln w="38100">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36" name="Line 52"/>
          <p:cNvSpPr>
            <a:spLocks noChangeShapeType="1"/>
          </p:cNvSpPr>
          <p:nvPr/>
        </p:nvSpPr>
        <p:spPr bwMode="auto">
          <a:xfrm flipV="1">
            <a:off x="701675" y="3149600"/>
            <a:ext cx="0" cy="2700338"/>
          </a:xfrm>
          <a:prstGeom prst="line">
            <a:avLst/>
          </a:prstGeom>
          <a:noFill/>
          <a:ln w="38100">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54037" name="Group 53"/>
          <p:cNvGrpSpPr/>
          <p:nvPr/>
        </p:nvGrpSpPr>
        <p:grpSpPr bwMode="auto">
          <a:xfrm>
            <a:off x="5157788" y="2384425"/>
            <a:ext cx="1262062" cy="3870325"/>
            <a:chOff x="3333" y="1650"/>
            <a:chExt cx="795" cy="2438"/>
          </a:xfrm>
        </p:grpSpPr>
        <p:sp>
          <p:nvSpPr>
            <p:cNvPr id="554038" name="Text Box 54"/>
            <p:cNvSpPr txBox="1">
              <a:spLocks noChangeArrowheads="1"/>
            </p:cNvSpPr>
            <p:nvPr/>
          </p:nvSpPr>
          <p:spPr bwMode="auto">
            <a:xfrm>
              <a:off x="3447" y="1650"/>
              <a:ext cx="539"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solidFill>
                    <a:srgbClr val="008000"/>
                  </a:solidFill>
                  <a:latin typeface="微软雅黑" panose="020B0503020204020204" charset="-122"/>
                  <a:ea typeface="微软雅黑" panose="020B0503020204020204" charset="-122"/>
                </a:rPr>
                <a:t>地址</a:t>
              </a:r>
            </a:p>
          </p:txBody>
        </p:sp>
        <p:sp>
          <p:nvSpPr>
            <p:cNvPr id="554039" name="AutoShape 55"/>
            <p:cNvSpPr>
              <a:spLocks noChangeArrowheads="1"/>
            </p:cNvSpPr>
            <p:nvPr/>
          </p:nvSpPr>
          <p:spPr bwMode="auto">
            <a:xfrm>
              <a:off x="3362" y="2756"/>
              <a:ext cx="765" cy="284"/>
            </a:xfrm>
            <a:prstGeom prst="leftRightArrow">
              <a:avLst>
                <a:gd name="adj1" fmla="val 50000"/>
                <a:gd name="adj2" fmla="val 53873"/>
              </a:avLst>
            </a:prstGeom>
            <a:solidFill>
              <a:schemeClr val="bg1"/>
            </a:solidFill>
            <a:ln w="28575" algn="ctr">
              <a:solidFill>
                <a:srgbClr val="FF33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54040" name="Text Box 56"/>
            <p:cNvSpPr txBox="1">
              <a:spLocks noChangeArrowheads="1"/>
            </p:cNvSpPr>
            <p:nvPr/>
          </p:nvSpPr>
          <p:spPr bwMode="auto">
            <a:xfrm>
              <a:off x="3532" y="3634"/>
              <a:ext cx="482"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solidFill>
                    <a:srgbClr val="3333CC"/>
                  </a:solidFill>
                  <a:latin typeface="微软雅黑" panose="020B0503020204020204" charset="-122"/>
                  <a:ea typeface="微软雅黑" panose="020B0503020204020204" charset="-122"/>
                </a:rPr>
                <a:t>数据</a:t>
              </a:r>
            </a:p>
          </p:txBody>
        </p:sp>
        <p:sp>
          <p:nvSpPr>
            <p:cNvPr id="554041" name="AutoShape 57"/>
            <p:cNvSpPr>
              <a:spLocks noChangeArrowheads="1"/>
            </p:cNvSpPr>
            <p:nvPr/>
          </p:nvSpPr>
          <p:spPr bwMode="auto">
            <a:xfrm>
              <a:off x="3334" y="3804"/>
              <a:ext cx="794" cy="284"/>
            </a:xfrm>
            <a:prstGeom prst="leftRightArrow">
              <a:avLst>
                <a:gd name="adj1" fmla="val 50000"/>
                <a:gd name="adj2" fmla="val 55915"/>
              </a:avLst>
            </a:prstGeom>
            <a:solidFill>
              <a:schemeClr val="bg1"/>
            </a:solidFill>
            <a:ln w="28575" algn="ctr">
              <a:solidFill>
                <a:srgbClr val="3333CC"/>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54042" name="Text Box 58"/>
            <p:cNvSpPr txBox="1">
              <a:spLocks noChangeArrowheads="1"/>
            </p:cNvSpPr>
            <p:nvPr/>
          </p:nvSpPr>
          <p:spPr bwMode="auto">
            <a:xfrm>
              <a:off x="3504" y="2534"/>
              <a:ext cx="539"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solidFill>
                    <a:srgbClr val="FF3300"/>
                  </a:solidFill>
                  <a:latin typeface="微软雅黑" panose="020B0503020204020204" charset="-122"/>
                  <a:ea typeface="微软雅黑" panose="020B0503020204020204" charset="-122"/>
                </a:rPr>
                <a:t>控制</a:t>
              </a:r>
            </a:p>
          </p:txBody>
        </p:sp>
        <p:sp>
          <p:nvSpPr>
            <p:cNvPr id="554043" name="AutoShape 59"/>
            <p:cNvSpPr>
              <a:spLocks noChangeArrowheads="1"/>
            </p:cNvSpPr>
            <p:nvPr/>
          </p:nvSpPr>
          <p:spPr bwMode="auto">
            <a:xfrm>
              <a:off x="3333" y="1843"/>
              <a:ext cx="794" cy="341"/>
            </a:xfrm>
            <a:prstGeom prst="rightArrow">
              <a:avLst>
                <a:gd name="adj1" fmla="val 50000"/>
                <a:gd name="adj2" fmla="val 58211"/>
              </a:avLst>
            </a:prstGeom>
            <a:solidFill>
              <a:schemeClr val="bg1"/>
            </a:solidFill>
            <a:ln w="28575" algn="ctr">
              <a:solidFill>
                <a:srgbClr val="008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54044" name="Line 60"/>
            <p:cNvSpPr>
              <a:spLocks noChangeShapeType="1"/>
            </p:cNvSpPr>
            <p:nvPr/>
          </p:nvSpPr>
          <p:spPr bwMode="auto">
            <a:xfrm flipV="1">
              <a:off x="3731" y="2982"/>
              <a:ext cx="0" cy="624"/>
            </a:xfrm>
            <a:prstGeom prst="line">
              <a:avLst/>
            </a:prstGeom>
            <a:noFill/>
            <a:ln w="38100">
              <a:solidFill>
                <a:srgbClr val="FF33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54045" name="Group 61"/>
          <p:cNvGrpSpPr/>
          <p:nvPr/>
        </p:nvGrpSpPr>
        <p:grpSpPr bwMode="auto">
          <a:xfrm>
            <a:off x="3355975" y="3233738"/>
            <a:ext cx="1755775" cy="2128838"/>
            <a:chOff x="2199" y="2185"/>
            <a:chExt cx="1106" cy="1341"/>
          </a:xfrm>
        </p:grpSpPr>
        <p:sp>
          <p:nvSpPr>
            <p:cNvPr id="554046" name="Text Box 62"/>
            <p:cNvSpPr txBox="1">
              <a:spLocks noChangeArrowheads="1"/>
            </p:cNvSpPr>
            <p:nvPr/>
          </p:nvSpPr>
          <p:spPr bwMode="auto">
            <a:xfrm>
              <a:off x="2199" y="2185"/>
              <a:ext cx="737" cy="232"/>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latin typeface="微软雅黑" panose="020B0503020204020204" charset="-122"/>
                  <a:ea typeface="微软雅黑" panose="020B0503020204020204" charset="-122"/>
                </a:rPr>
                <a:t>GPRs</a:t>
              </a:r>
            </a:p>
          </p:txBody>
        </p:sp>
        <p:grpSp>
          <p:nvGrpSpPr>
            <p:cNvPr id="554047" name="Group 63"/>
            <p:cNvGrpSpPr/>
            <p:nvPr/>
          </p:nvGrpSpPr>
          <p:grpSpPr bwMode="auto">
            <a:xfrm>
              <a:off x="2452" y="2500"/>
              <a:ext cx="853" cy="1026"/>
              <a:chOff x="2398" y="2273"/>
              <a:chExt cx="853" cy="1026"/>
            </a:xfrm>
          </p:grpSpPr>
          <p:grpSp>
            <p:nvGrpSpPr>
              <p:cNvPr id="554048" name="Group 64"/>
              <p:cNvGrpSpPr/>
              <p:nvPr/>
            </p:nvGrpSpPr>
            <p:grpSpPr bwMode="auto">
              <a:xfrm>
                <a:off x="2398" y="2273"/>
                <a:ext cx="652" cy="992"/>
                <a:chOff x="2228" y="1678"/>
                <a:chExt cx="737" cy="992"/>
              </a:xfrm>
            </p:grpSpPr>
            <p:sp>
              <p:nvSpPr>
                <p:cNvPr id="554049" name="Rectangle 65"/>
                <p:cNvSpPr>
                  <a:spLocks noChangeArrowheads="1"/>
                </p:cNvSpPr>
                <p:nvPr/>
              </p:nvSpPr>
              <p:spPr bwMode="auto">
                <a:xfrm>
                  <a:off x="2228" y="1678"/>
                  <a:ext cx="737" cy="992"/>
                </a:xfrm>
                <a:prstGeom prst="rect">
                  <a:avLst/>
                </a:prstGeom>
                <a:solidFill>
                  <a:schemeClr val="bg1"/>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54050" name="Line 66"/>
                <p:cNvSpPr>
                  <a:spLocks noChangeShapeType="1"/>
                </p:cNvSpPr>
                <p:nvPr/>
              </p:nvSpPr>
              <p:spPr bwMode="auto">
                <a:xfrm>
                  <a:off x="2228" y="1933"/>
                  <a:ext cx="7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51" name="Line 67"/>
                <p:cNvSpPr>
                  <a:spLocks noChangeShapeType="1"/>
                </p:cNvSpPr>
                <p:nvPr/>
              </p:nvSpPr>
              <p:spPr bwMode="auto">
                <a:xfrm>
                  <a:off x="2228" y="2188"/>
                  <a:ext cx="7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52" name="Line 68"/>
                <p:cNvSpPr>
                  <a:spLocks noChangeShapeType="1"/>
                </p:cNvSpPr>
                <p:nvPr/>
              </p:nvSpPr>
              <p:spPr bwMode="auto">
                <a:xfrm>
                  <a:off x="2228" y="2415"/>
                  <a:ext cx="7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54053" name="Text Box 69"/>
              <p:cNvSpPr txBox="1">
                <a:spLocks noChangeArrowheads="1"/>
              </p:cNvSpPr>
              <p:nvPr/>
            </p:nvSpPr>
            <p:spPr bwMode="auto">
              <a:xfrm>
                <a:off x="3051" y="2282"/>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latin typeface="微软雅黑" panose="020B0503020204020204" charset="-122"/>
                    <a:ea typeface="微软雅黑" panose="020B0503020204020204" charset="-122"/>
                  </a:rPr>
                  <a:t>0</a:t>
                </a:r>
              </a:p>
            </p:txBody>
          </p:sp>
          <p:sp>
            <p:nvSpPr>
              <p:cNvPr id="554054" name="Text Box 70"/>
              <p:cNvSpPr txBox="1">
                <a:spLocks noChangeArrowheads="1"/>
              </p:cNvSpPr>
              <p:nvPr/>
            </p:nvSpPr>
            <p:spPr bwMode="auto">
              <a:xfrm>
                <a:off x="3052" y="2525"/>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latin typeface="微软雅黑" panose="020B0503020204020204" charset="-122"/>
                    <a:ea typeface="微软雅黑" panose="020B0503020204020204" charset="-122"/>
                  </a:rPr>
                  <a:t>1</a:t>
                </a:r>
              </a:p>
            </p:txBody>
          </p:sp>
          <p:sp>
            <p:nvSpPr>
              <p:cNvPr id="554055" name="Text Box 71"/>
              <p:cNvSpPr txBox="1">
                <a:spLocks noChangeArrowheads="1"/>
              </p:cNvSpPr>
              <p:nvPr/>
            </p:nvSpPr>
            <p:spPr bwMode="auto">
              <a:xfrm>
                <a:off x="3052" y="2784"/>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latin typeface="微软雅黑" panose="020B0503020204020204" charset="-122"/>
                    <a:ea typeface="微软雅黑" panose="020B0503020204020204" charset="-122"/>
                  </a:rPr>
                  <a:t>2</a:t>
                </a:r>
              </a:p>
            </p:txBody>
          </p:sp>
          <p:sp>
            <p:nvSpPr>
              <p:cNvPr id="554056" name="Text Box 72"/>
              <p:cNvSpPr txBox="1">
                <a:spLocks noChangeArrowheads="1"/>
              </p:cNvSpPr>
              <p:nvPr/>
            </p:nvSpPr>
            <p:spPr bwMode="auto">
              <a:xfrm>
                <a:off x="3051" y="3067"/>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latin typeface="微软雅黑" panose="020B0503020204020204" charset="-122"/>
                    <a:ea typeface="微软雅黑" panose="020B0503020204020204" charset="-122"/>
                  </a:rPr>
                  <a:t>3</a:t>
                </a:r>
              </a:p>
            </p:txBody>
          </p:sp>
        </p:grpSp>
        <p:sp>
          <p:nvSpPr>
            <p:cNvPr id="554057" name="Rectangle 73"/>
            <p:cNvSpPr>
              <a:spLocks noChangeArrowheads="1"/>
            </p:cNvSpPr>
            <p:nvPr/>
          </p:nvSpPr>
          <p:spPr bwMode="auto">
            <a:xfrm>
              <a:off x="2455" y="2500"/>
              <a:ext cx="652" cy="992"/>
            </a:xfrm>
            <a:prstGeom prst="rect">
              <a:avLst/>
            </a:prstGeom>
            <a:solidFill>
              <a:srgbClr val="008000">
                <a:alpha val="17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grpSp>
      <p:grpSp>
        <p:nvGrpSpPr>
          <p:cNvPr id="554058" name="Group 74"/>
          <p:cNvGrpSpPr/>
          <p:nvPr/>
        </p:nvGrpSpPr>
        <p:grpSpPr bwMode="auto">
          <a:xfrm>
            <a:off x="6416675" y="2249488"/>
            <a:ext cx="1397000" cy="4051299"/>
            <a:chOff x="4127" y="1565"/>
            <a:chExt cx="880" cy="2552"/>
          </a:xfrm>
        </p:grpSpPr>
        <p:grpSp>
          <p:nvGrpSpPr>
            <p:cNvPr id="554059" name="Group 75"/>
            <p:cNvGrpSpPr/>
            <p:nvPr/>
          </p:nvGrpSpPr>
          <p:grpSpPr bwMode="auto">
            <a:xfrm>
              <a:off x="4127" y="1565"/>
              <a:ext cx="880" cy="2552"/>
              <a:chOff x="4156" y="1565"/>
              <a:chExt cx="908" cy="2552"/>
            </a:xfrm>
          </p:grpSpPr>
          <p:sp>
            <p:nvSpPr>
              <p:cNvPr id="554060" name="Text Box 76"/>
              <p:cNvSpPr txBox="1">
                <a:spLocks noChangeArrowheads="1"/>
              </p:cNvSpPr>
              <p:nvPr/>
            </p:nvSpPr>
            <p:spPr bwMode="auto">
              <a:xfrm>
                <a:off x="4156" y="1565"/>
                <a:ext cx="737" cy="232"/>
              </a:xfrm>
              <a:prstGeom prst="rect">
                <a:avLst/>
              </a:prstGeom>
              <a:solidFill>
                <a:srgbClr val="0000FF">
                  <a:alpha val="25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800" b="1">
                    <a:latin typeface="微软雅黑" panose="020B0503020204020204" charset="-122"/>
                    <a:ea typeface="微软雅黑" panose="020B0503020204020204" charset="-122"/>
                  </a:rPr>
                  <a:t>存储器</a:t>
                </a:r>
              </a:p>
            </p:txBody>
          </p:sp>
          <p:grpSp>
            <p:nvGrpSpPr>
              <p:cNvPr id="554061" name="Group 77"/>
              <p:cNvGrpSpPr/>
              <p:nvPr/>
            </p:nvGrpSpPr>
            <p:grpSpPr bwMode="auto">
              <a:xfrm>
                <a:off x="4156" y="1877"/>
                <a:ext cx="737" cy="2211"/>
                <a:chOff x="3447" y="1423"/>
                <a:chExt cx="879" cy="2211"/>
              </a:xfrm>
            </p:grpSpPr>
            <p:sp>
              <p:nvSpPr>
                <p:cNvPr id="554062" name="Rectangle 78"/>
                <p:cNvSpPr>
                  <a:spLocks noChangeArrowheads="1"/>
                </p:cNvSpPr>
                <p:nvPr/>
              </p:nvSpPr>
              <p:spPr bwMode="auto">
                <a:xfrm>
                  <a:off x="3447" y="1423"/>
                  <a:ext cx="879" cy="2211"/>
                </a:xfrm>
                <a:prstGeom prst="rect">
                  <a:avLst/>
                </a:prstGeom>
                <a:solidFill>
                  <a:schemeClr val="bg1"/>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54063" name="Line 79"/>
                <p:cNvSpPr>
                  <a:spLocks noChangeShapeType="1"/>
                </p:cNvSpPr>
                <p:nvPr/>
              </p:nvSpPr>
              <p:spPr bwMode="auto">
                <a:xfrm>
                  <a:off x="3447" y="1678"/>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64" name="Line 80"/>
                <p:cNvSpPr>
                  <a:spLocks noChangeShapeType="1"/>
                </p:cNvSpPr>
                <p:nvPr/>
              </p:nvSpPr>
              <p:spPr bwMode="auto">
                <a:xfrm>
                  <a:off x="3447" y="1962"/>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65" name="Line 81"/>
                <p:cNvSpPr>
                  <a:spLocks noChangeShapeType="1"/>
                </p:cNvSpPr>
                <p:nvPr/>
              </p:nvSpPr>
              <p:spPr bwMode="auto">
                <a:xfrm>
                  <a:off x="3447" y="2245"/>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66" name="Line 82"/>
                <p:cNvSpPr>
                  <a:spLocks noChangeShapeType="1"/>
                </p:cNvSpPr>
                <p:nvPr/>
              </p:nvSpPr>
              <p:spPr bwMode="auto">
                <a:xfrm>
                  <a:off x="3447" y="2529"/>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67" name="Line 83"/>
                <p:cNvSpPr>
                  <a:spLocks noChangeShapeType="1"/>
                </p:cNvSpPr>
                <p:nvPr/>
              </p:nvSpPr>
              <p:spPr bwMode="auto">
                <a:xfrm>
                  <a:off x="3447" y="2812"/>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68" name="Line 84"/>
                <p:cNvSpPr>
                  <a:spLocks noChangeShapeType="1"/>
                </p:cNvSpPr>
                <p:nvPr/>
              </p:nvSpPr>
              <p:spPr bwMode="auto">
                <a:xfrm>
                  <a:off x="3447" y="3096"/>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4069" name="Line 85"/>
                <p:cNvSpPr>
                  <a:spLocks noChangeShapeType="1"/>
                </p:cNvSpPr>
                <p:nvPr/>
              </p:nvSpPr>
              <p:spPr bwMode="auto">
                <a:xfrm>
                  <a:off x="3447" y="3379"/>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54070" name="Text Box 86"/>
              <p:cNvSpPr txBox="1">
                <a:spLocks noChangeArrowheads="1"/>
              </p:cNvSpPr>
              <p:nvPr/>
            </p:nvSpPr>
            <p:spPr bwMode="auto">
              <a:xfrm>
                <a:off x="4864" y="1941"/>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0</a:t>
                </a:r>
              </a:p>
            </p:txBody>
          </p:sp>
          <p:sp>
            <p:nvSpPr>
              <p:cNvPr id="554071" name="Text Box 87"/>
              <p:cNvSpPr txBox="1">
                <a:spLocks noChangeArrowheads="1"/>
              </p:cNvSpPr>
              <p:nvPr/>
            </p:nvSpPr>
            <p:spPr bwMode="auto">
              <a:xfrm>
                <a:off x="4865" y="2160"/>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1</a:t>
                </a:r>
              </a:p>
            </p:txBody>
          </p:sp>
          <p:sp>
            <p:nvSpPr>
              <p:cNvPr id="554072" name="Text Box 88"/>
              <p:cNvSpPr txBox="1">
                <a:spLocks noChangeArrowheads="1"/>
              </p:cNvSpPr>
              <p:nvPr/>
            </p:nvSpPr>
            <p:spPr bwMode="auto">
              <a:xfrm>
                <a:off x="4865" y="2472"/>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2</a:t>
                </a:r>
              </a:p>
            </p:txBody>
          </p:sp>
          <p:sp>
            <p:nvSpPr>
              <p:cNvPr id="554073" name="Text Box 89"/>
              <p:cNvSpPr txBox="1">
                <a:spLocks noChangeArrowheads="1"/>
              </p:cNvSpPr>
              <p:nvPr/>
            </p:nvSpPr>
            <p:spPr bwMode="auto">
              <a:xfrm>
                <a:off x="4864" y="2755"/>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3</a:t>
                </a:r>
              </a:p>
            </p:txBody>
          </p:sp>
          <p:sp>
            <p:nvSpPr>
              <p:cNvPr id="554074" name="Text Box 90"/>
              <p:cNvSpPr txBox="1">
                <a:spLocks noChangeArrowheads="1"/>
              </p:cNvSpPr>
              <p:nvPr/>
            </p:nvSpPr>
            <p:spPr bwMode="auto">
              <a:xfrm>
                <a:off x="4865" y="2982"/>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4</a:t>
                </a:r>
              </a:p>
            </p:txBody>
          </p:sp>
          <p:sp>
            <p:nvSpPr>
              <p:cNvPr id="554075" name="Text Box 91"/>
              <p:cNvSpPr txBox="1">
                <a:spLocks noChangeArrowheads="1"/>
              </p:cNvSpPr>
              <p:nvPr/>
            </p:nvSpPr>
            <p:spPr bwMode="auto">
              <a:xfrm>
                <a:off x="4865" y="3322"/>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5</a:t>
                </a:r>
              </a:p>
            </p:txBody>
          </p:sp>
          <p:sp>
            <p:nvSpPr>
              <p:cNvPr id="554076" name="Text Box 92"/>
              <p:cNvSpPr txBox="1">
                <a:spLocks noChangeArrowheads="1"/>
              </p:cNvSpPr>
              <p:nvPr/>
            </p:nvSpPr>
            <p:spPr bwMode="auto">
              <a:xfrm>
                <a:off x="4864" y="3578"/>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6</a:t>
                </a:r>
              </a:p>
            </p:txBody>
          </p:sp>
          <p:sp>
            <p:nvSpPr>
              <p:cNvPr id="554077" name="Text Box 93"/>
              <p:cNvSpPr txBox="1">
                <a:spLocks noChangeArrowheads="1"/>
              </p:cNvSpPr>
              <p:nvPr/>
            </p:nvSpPr>
            <p:spPr bwMode="auto">
              <a:xfrm>
                <a:off x="4864" y="3885"/>
                <a:ext cx="19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7</a:t>
                </a:r>
              </a:p>
            </p:txBody>
          </p:sp>
        </p:grpSp>
        <p:sp>
          <p:nvSpPr>
            <p:cNvPr id="554078" name="Rectangle 94"/>
            <p:cNvSpPr>
              <a:spLocks noChangeArrowheads="1"/>
            </p:cNvSpPr>
            <p:nvPr/>
          </p:nvSpPr>
          <p:spPr bwMode="auto">
            <a:xfrm>
              <a:off x="4127" y="1877"/>
              <a:ext cx="708" cy="2211"/>
            </a:xfrm>
            <a:prstGeom prst="rect">
              <a:avLst/>
            </a:prstGeom>
            <a:solidFill>
              <a:srgbClr val="008000">
                <a:alpha val="17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grpSp>
      <p:sp>
        <p:nvSpPr>
          <p:cNvPr id="554079" name="Rectangle 95"/>
          <p:cNvSpPr>
            <a:spLocks noChangeArrowheads="1"/>
          </p:cNvSpPr>
          <p:nvPr/>
        </p:nvSpPr>
        <p:spPr bwMode="auto">
          <a:xfrm>
            <a:off x="44450" y="2079625"/>
            <a:ext cx="7740650" cy="4545013"/>
          </a:xfrm>
          <a:prstGeom prst="rect">
            <a:avLst/>
          </a:prstGeom>
          <a:noFill/>
          <a:ln w="19050">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3987">
                                            <p:txEl>
                                              <p:pRg st="0" end="0"/>
                                            </p:txEl>
                                          </p:spTgt>
                                        </p:tgtEl>
                                        <p:attrNameLst>
                                          <p:attrName>style.visibility</p:attrName>
                                        </p:attrNameLst>
                                      </p:cBhvr>
                                      <p:to>
                                        <p:strVal val="visible"/>
                                      </p:to>
                                    </p:set>
                                    <p:animEffect transition="in" filter="blinds(horizontal)">
                                      <p:cBhvr>
                                        <p:cTn id="7" dur="500"/>
                                        <p:tgtEl>
                                          <p:spTgt spid="553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3988"/>
                                        </p:tgtEl>
                                        <p:attrNameLst>
                                          <p:attrName>style.visibility</p:attrName>
                                        </p:attrNameLst>
                                      </p:cBhvr>
                                      <p:to>
                                        <p:strVal val="visible"/>
                                      </p:to>
                                    </p:set>
                                    <p:animEffect transition="in" filter="blinds(horizontal)">
                                      <p:cBhvr>
                                        <p:cTn id="12" dur="500"/>
                                        <p:tgtEl>
                                          <p:spTgt spid="5539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3989"/>
                                        </p:tgtEl>
                                        <p:attrNameLst>
                                          <p:attrName>style.visibility</p:attrName>
                                        </p:attrNameLst>
                                      </p:cBhvr>
                                      <p:to>
                                        <p:strVal val="visible"/>
                                      </p:to>
                                    </p:set>
                                    <p:animEffect transition="in" filter="blinds(horizontal)">
                                      <p:cBhvr>
                                        <p:cTn id="17" dur="500"/>
                                        <p:tgtEl>
                                          <p:spTgt spid="553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8" grpId="0" bldLvl="0" animBg="1"/>
      <p:bldP spid="55398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矩形 579585"/>
          <p:cNvSpPr/>
          <p:nvPr/>
        </p:nvSpPr>
        <p:spPr>
          <a:xfrm>
            <a:off x="1295400" y="304800"/>
            <a:ext cx="7391400" cy="6319838"/>
          </a:xfrm>
          <a:prstGeom prst="rect">
            <a:avLst/>
          </a:prstGeom>
          <a:noFill/>
          <a:ln w="9525">
            <a:noFill/>
          </a:ln>
        </p:spPr>
        <p:txBody>
          <a:bodyPr tIns="25392" bIns="25392">
            <a:spAutoFit/>
          </a:bodyPr>
          <a:lstStyle/>
          <a:p>
            <a:pPr algn="just"/>
            <a:r>
              <a:rPr lang="zh-CN" altLang="en-US" b="1" dirty="0">
                <a:solidFill>
                  <a:srgbClr val="666699"/>
                </a:solidFill>
                <a:latin typeface="Times New Roman" panose="02020603050405020304" charset="0"/>
                <a:ea typeface="楷体_GB2312" pitchFamily="49" charset="-122"/>
              </a:rPr>
              <a:t> </a:t>
            </a:r>
            <a:r>
              <a:rPr lang="zh-CN" altLang="en-US" b="1" dirty="0">
                <a:solidFill>
                  <a:srgbClr val="666699"/>
                </a:solidFill>
                <a:latin typeface="黑体" panose="02010609060101010101" pitchFamily="2" charset="-122"/>
                <a:ea typeface="黑体" panose="02010609060101010101" pitchFamily="2" charset="-122"/>
              </a:rPr>
              <a:t>6</a:t>
            </a:r>
            <a:r>
              <a:rPr lang="zh-CN" altLang="en-US" sz="2800" b="1" dirty="0">
                <a:solidFill>
                  <a:srgbClr val="666699"/>
                </a:solidFill>
                <a:latin typeface="黑体" panose="02010609060101010101" pitchFamily="2" charset="-122"/>
                <a:ea typeface="黑体" panose="02010609060101010101" pitchFamily="2" charset="-122"/>
              </a:rPr>
              <a:t>．</a:t>
            </a:r>
            <a:r>
              <a:rPr lang="zh-CN" altLang="en-US" sz="2800" b="1" dirty="0">
                <a:solidFill>
                  <a:srgbClr val="1F4081"/>
                </a:solidFill>
                <a:latin typeface="黑体" panose="02010609060101010101" pitchFamily="2" charset="-122"/>
                <a:ea typeface="黑体" panose="02010609060101010101" pitchFamily="2" charset="-122"/>
              </a:rPr>
              <a:t>微型计算机的发展概况 </a:t>
            </a:r>
          </a:p>
          <a:p>
            <a:pPr algn="just" eaLnBrk="0" hangingPunct="0"/>
            <a:r>
              <a:rPr lang="zh-CN" altLang="en-US" b="1" dirty="0">
                <a:latin typeface="黑体" panose="02010609060101010101" pitchFamily="2" charset="-122"/>
                <a:ea typeface="黑体" panose="02010609060101010101" pitchFamily="2" charset="-122"/>
              </a:rPr>
              <a:t> 　　微型计算机（简称微机）诞生于1971年，属于第四代计算机，微型计算机的诞生和迅速普及是计算机发展史中最重大的事件。微型计算机具有体积小、重量轻、功耗小、可靠性高、使用环境要求不严格、价格低廉、易于成批生产等特点。 </a:t>
            </a:r>
          </a:p>
          <a:p>
            <a:pPr algn="just" eaLnBrk="0" hangingPunct="0"/>
            <a:r>
              <a:rPr lang="zh-CN" altLang="en-US" b="1" dirty="0">
                <a:latin typeface="黑体" panose="02010609060101010101" pitchFamily="2" charset="-122"/>
                <a:ea typeface="黑体" panose="02010609060101010101" pitchFamily="2" charset="-122"/>
              </a:rPr>
              <a:t>　　世界上第一台微机是由美国</a:t>
            </a:r>
            <a:r>
              <a:rPr lang="en-US" altLang="zh-CN" b="1">
                <a:latin typeface="黑体" panose="02010609060101010101" pitchFamily="2" charset="-122"/>
                <a:ea typeface="黑体" panose="02010609060101010101" pitchFamily="2" charset="-122"/>
              </a:rPr>
              <a:t>Intel</a:t>
            </a:r>
            <a:r>
              <a:rPr lang="zh-CN" altLang="en-US" b="1" dirty="0">
                <a:latin typeface="黑体" panose="02010609060101010101" pitchFamily="2" charset="-122"/>
                <a:ea typeface="黑体" panose="02010609060101010101" pitchFamily="2" charset="-122"/>
              </a:rPr>
              <a:t>公司年轻的工程师马西安.霍夫（</a:t>
            </a:r>
            <a:r>
              <a:rPr lang="en-US" altLang="zh-CN" b="1">
                <a:latin typeface="黑体" panose="02010609060101010101" pitchFamily="2" charset="-122"/>
                <a:ea typeface="黑体" panose="02010609060101010101" pitchFamily="2" charset="-122"/>
              </a:rPr>
              <a:t>M.E.Hoff）</a:t>
            </a:r>
            <a:r>
              <a:rPr lang="zh-CN" altLang="en-US" b="1" dirty="0">
                <a:latin typeface="黑体" panose="02010609060101010101" pitchFamily="2" charset="-122"/>
                <a:ea typeface="黑体" panose="02010609060101010101" pitchFamily="2" charset="-122"/>
              </a:rPr>
              <a:t>于1971年研制成功的。</a:t>
            </a:r>
          </a:p>
          <a:p>
            <a:pPr algn="just" eaLnBrk="0" hangingPunct="0"/>
            <a:r>
              <a:rPr lang="zh-CN" altLang="en-US" b="1" dirty="0">
                <a:latin typeface="黑体" panose="02010609060101010101" pitchFamily="2" charset="-122"/>
                <a:ea typeface="黑体" panose="02010609060101010101" pitchFamily="2" charset="-122"/>
              </a:rPr>
              <a:t>　　他大胆地提出了一个设想，把计算机的全部电路做在四个芯片上，即一片4位微处理器</a:t>
            </a:r>
            <a:r>
              <a:rPr lang="en-US" altLang="zh-CN" b="1">
                <a:latin typeface="黑体" panose="02010609060101010101" pitchFamily="2" charset="-122"/>
                <a:ea typeface="黑体" panose="02010609060101010101" pitchFamily="2" charset="-122"/>
              </a:rPr>
              <a:t>Intel4004、</a:t>
            </a:r>
            <a:r>
              <a:rPr lang="zh-CN" altLang="en-US" b="1" dirty="0">
                <a:latin typeface="黑体" panose="02010609060101010101" pitchFamily="2" charset="-122"/>
                <a:ea typeface="黑体" panose="02010609060101010101" pitchFamily="2" charset="-122"/>
              </a:rPr>
              <a:t>一片320位的随机存取存储器、一片256字节的只读存储器和一片10位的寄存器，它们通过总线连接起来就组成了世界第一台4位微型计算机</a:t>
            </a:r>
            <a:r>
              <a:rPr lang="zh-CN" altLang="en-US" b="1" dirty="0">
                <a:latin typeface="Times New Roman" panose="02020603050405020304" charset="0"/>
                <a:ea typeface="黑体" panose="02010609060101010101" pitchFamily="2" charset="-122"/>
              </a:rPr>
              <a:t>—</a:t>
            </a:r>
            <a:r>
              <a:rPr lang="en-US" altLang="zh-CN" b="1">
                <a:latin typeface="黑体" panose="02010609060101010101" pitchFamily="2" charset="-122"/>
                <a:ea typeface="黑体" panose="02010609060101010101" pitchFamily="2" charset="-122"/>
              </a:rPr>
              <a:t>MCS-4。</a:t>
            </a:r>
          </a:p>
          <a:p>
            <a:pPr algn="just" eaLnBrk="0" hangingPunct="0"/>
            <a:r>
              <a:rPr lang="en-US" altLang="zh-CN"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微型计算机的核心部件是</a:t>
            </a:r>
            <a:r>
              <a:rPr lang="zh-CN" altLang="en-US" b="1" dirty="0">
                <a:solidFill>
                  <a:srgbClr val="3333CC"/>
                </a:solidFill>
                <a:latin typeface="黑体" panose="02010609060101010101" pitchFamily="2" charset="-122"/>
                <a:ea typeface="黑体" panose="02010609060101010101" pitchFamily="2" charset="-122"/>
              </a:rPr>
              <a:t>微处理器（</a:t>
            </a:r>
            <a:r>
              <a:rPr lang="en-US" altLang="zh-CN" b="1">
                <a:solidFill>
                  <a:srgbClr val="3333CC"/>
                </a:solidFill>
                <a:latin typeface="黑体" panose="02010609060101010101" pitchFamily="2" charset="-122"/>
                <a:ea typeface="黑体" panose="02010609060101010101" pitchFamily="2" charset="-122"/>
              </a:rPr>
              <a:t>MPU）</a:t>
            </a:r>
            <a:r>
              <a:rPr lang="en-US" altLang="zh-CN" b="1">
                <a:latin typeface="黑体" panose="02010609060101010101" pitchFamily="2" charset="-122"/>
                <a:ea typeface="黑体" panose="02010609060101010101" pitchFamily="2" charset="-122"/>
              </a:rPr>
              <a:t>，</a:t>
            </a:r>
            <a:r>
              <a:rPr lang="zh-CN" altLang="en-US" b="1" dirty="0">
                <a:latin typeface="黑体" panose="02010609060101010101" pitchFamily="2" charset="-122"/>
                <a:ea typeface="黑体" panose="02010609060101010101" pitchFamily="2" charset="-122"/>
              </a:rPr>
              <a:t>根据微处理器集成规模和功能，形成了微型计算机的不同发展阶段。</a:t>
            </a:r>
          </a:p>
          <a:p>
            <a:pPr algn="just" eaLnBrk="0" hangingPunct="0"/>
            <a:r>
              <a:rPr lang="zh-CN" altLang="en-US" dirty="0">
                <a:latin typeface="Times New Roman" panose="02020603050405020304" charset="0"/>
                <a:ea typeface="宋体" panose="02010600030101010101" pitchFamily="2" charset="-122"/>
              </a:rPr>
              <a:t> </a:t>
            </a:r>
          </a:p>
        </p:txBody>
      </p:sp>
    </p:spTree>
  </p:cSld>
  <p:clrMapOvr>
    <a:masterClrMapping/>
  </p:clrMapOvr>
  <p:transition spd="med">
    <p:zo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457200" y="587375"/>
            <a:ext cx="8229600" cy="561975"/>
          </a:xfrm>
        </p:spPr>
        <p:txBody>
          <a:bodyPr/>
          <a:lstStyle/>
          <a:p>
            <a:pPr algn="ctr"/>
            <a:r>
              <a:rPr lang="zh-CN" altLang="en-US" sz="2800"/>
              <a:t>计算机是如何工作的？</a:t>
            </a:r>
          </a:p>
        </p:txBody>
      </p:sp>
      <p:sp>
        <p:nvSpPr>
          <p:cNvPr id="555011" name="Text Box 3"/>
          <p:cNvSpPr txBox="1">
            <a:spLocks noChangeArrowheads="1"/>
          </p:cNvSpPr>
          <p:nvPr/>
        </p:nvSpPr>
        <p:spPr bwMode="auto">
          <a:xfrm>
            <a:off x="115888" y="1954213"/>
            <a:ext cx="8893175" cy="4243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20000"/>
              </a:spcBef>
              <a:buFont typeface="Wingdings" panose="05000000000000000000" pitchFamily="2" charset="2"/>
              <a:buChar char="l"/>
            </a:pPr>
            <a:r>
              <a:rPr lang="zh-CN" altLang="en-US" sz="1800" b="1">
                <a:latin typeface="微软雅黑" panose="020B0503020204020204" charset="-122"/>
                <a:ea typeface="微软雅黑" panose="020B0503020204020204" charset="-122"/>
              </a:rPr>
              <a:t>程序在执行前</a:t>
            </a:r>
          </a:p>
          <a:p>
            <a:pPr algn="l">
              <a:spcBef>
                <a:spcPct val="20000"/>
              </a:spcBef>
            </a:pPr>
            <a:r>
              <a:rPr lang="zh-CN" altLang="en-US" sz="1800" b="1">
                <a:solidFill>
                  <a:srgbClr val="FF3300"/>
                </a:solidFill>
                <a:latin typeface="微软雅黑" panose="020B0503020204020204" charset="-122"/>
                <a:ea typeface="微软雅黑" panose="020B0503020204020204" charset="-122"/>
              </a:rPr>
              <a:t>	数据和指令事先存放在存储器中，每条指令和每个数据都有地址，指令按序存放，指令由</a:t>
            </a:r>
            <a:r>
              <a:rPr lang="en-US" altLang="zh-CN" sz="1800" b="1">
                <a:solidFill>
                  <a:srgbClr val="FF3300"/>
                </a:solidFill>
                <a:latin typeface="微软雅黑" panose="020B0503020204020204" charset="-122"/>
                <a:ea typeface="微软雅黑" panose="020B0503020204020204" charset="-122"/>
              </a:rPr>
              <a:t>OP</a:t>
            </a:r>
            <a:r>
              <a:rPr lang="zh-CN" altLang="en-US" sz="1800" b="1">
                <a:solidFill>
                  <a:srgbClr val="FF3300"/>
                </a:solidFill>
                <a:latin typeface="微软雅黑" panose="020B0503020204020204" charset="-122"/>
                <a:ea typeface="微软雅黑" panose="020B0503020204020204" charset="-122"/>
              </a:rPr>
              <a:t>、</a:t>
            </a:r>
            <a:r>
              <a:rPr lang="en-US" altLang="zh-CN" sz="1800" b="1">
                <a:solidFill>
                  <a:srgbClr val="FF3300"/>
                </a:solidFill>
                <a:latin typeface="微软雅黑" panose="020B0503020204020204" charset="-122"/>
                <a:ea typeface="微软雅黑" panose="020B0503020204020204" charset="-122"/>
              </a:rPr>
              <a:t>ADDR</a:t>
            </a:r>
            <a:r>
              <a:rPr lang="zh-CN" altLang="en-US" sz="1800" b="1">
                <a:solidFill>
                  <a:srgbClr val="FF3300"/>
                </a:solidFill>
                <a:latin typeface="微软雅黑" panose="020B0503020204020204" charset="-122"/>
                <a:ea typeface="微软雅黑" panose="020B0503020204020204" charset="-122"/>
              </a:rPr>
              <a:t>字段组成，程序起始地址置</a:t>
            </a:r>
            <a:r>
              <a:rPr lang="en-US" altLang="zh-CN" sz="1800" b="1">
                <a:solidFill>
                  <a:srgbClr val="FF3300"/>
                </a:solidFill>
                <a:latin typeface="微软雅黑" panose="020B0503020204020204" charset="-122"/>
                <a:ea typeface="微软雅黑" panose="020B0503020204020204" charset="-122"/>
              </a:rPr>
              <a:t>PC</a:t>
            </a:r>
          </a:p>
          <a:p>
            <a:pPr algn="l">
              <a:spcBef>
                <a:spcPct val="20000"/>
              </a:spcBef>
            </a:pPr>
            <a:r>
              <a:rPr lang="zh-CN" altLang="en-US" sz="1800" b="1">
                <a:solidFill>
                  <a:srgbClr val="3333CC"/>
                </a:solidFill>
                <a:latin typeface="微软雅黑" panose="020B0503020204020204" charset="-122"/>
                <a:ea typeface="微软雅黑" panose="020B0503020204020204" charset="-122"/>
              </a:rPr>
              <a:t>	（原材料和菜谱都放在厨房外的架子上， 每个架子有编号。妈妈从第</a:t>
            </a:r>
            <a:r>
              <a:rPr lang="en-US" altLang="zh-CN" sz="1800" b="1">
                <a:solidFill>
                  <a:srgbClr val="3333CC"/>
                </a:solidFill>
                <a:latin typeface="微软雅黑" panose="020B0503020204020204" charset="-122"/>
                <a:ea typeface="微软雅黑" panose="020B0503020204020204" charset="-122"/>
              </a:rPr>
              <a:t>5</a:t>
            </a:r>
            <a:r>
              <a:rPr lang="zh-CN" altLang="en-US" sz="1800" b="1">
                <a:solidFill>
                  <a:srgbClr val="3333CC"/>
                </a:solidFill>
                <a:latin typeface="微软雅黑" panose="020B0503020204020204" charset="-122"/>
                <a:ea typeface="微软雅黑" panose="020B0503020204020204" charset="-122"/>
              </a:rPr>
              <a:t>个架上指定菜谱开始做）</a:t>
            </a:r>
            <a:endParaRPr lang="en-US" altLang="zh-CN" sz="1800" b="1">
              <a:solidFill>
                <a:srgbClr val="3333CC"/>
              </a:solidFill>
              <a:latin typeface="微软雅黑" panose="020B0503020204020204" charset="-122"/>
              <a:ea typeface="微软雅黑" panose="020B0503020204020204" charset="-122"/>
            </a:endParaRPr>
          </a:p>
          <a:p>
            <a:pPr algn="l">
              <a:spcBef>
                <a:spcPct val="20000"/>
              </a:spcBef>
              <a:buFont typeface="Wingdings" panose="05000000000000000000" pitchFamily="2" charset="2"/>
              <a:buChar char="l"/>
            </a:pPr>
            <a:r>
              <a:rPr lang="zh-CN" altLang="en-US" sz="1800" b="1">
                <a:latin typeface="微软雅黑" panose="020B0503020204020204" charset="-122"/>
                <a:ea typeface="微软雅黑" panose="020B0503020204020204" charset="-122"/>
              </a:rPr>
              <a:t>开始执行程序</a:t>
            </a:r>
            <a:endParaRPr lang="zh-CN" altLang="en-US" sz="1800" b="1">
              <a:solidFill>
                <a:srgbClr val="008000"/>
              </a:solidFill>
              <a:latin typeface="微软雅黑" panose="020B0503020204020204" charset="-122"/>
              <a:ea typeface="微软雅黑" panose="020B0503020204020204" charset="-122"/>
            </a:endParaRPr>
          </a:p>
          <a:p>
            <a:pPr algn="l">
              <a:spcBef>
                <a:spcPct val="20000"/>
              </a:spcBef>
              <a:buFont typeface="Wingdings" panose="05000000000000000000" pitchFamily="2" charset="2"/>
              <a:buNone/>
            </a:pPr>
            <a:r>
              <a:rPr lang="zh-CN" altLang="en-US" sz="1800" b="1">
                <a:solidFill>
                  <a:srgbClr val="3333CC"/>
                </a:solidFill>
                <a:latin typeface="微软雅黑" panose="020B0503020204020204" charset="-122"/>
                <a:ea typeface="微软雅黑" panose="020B0503020204020204" charset="-122"/>
              </a:rPr>
              <a:t>    第一步：</a:t>
            </a:r>
            <a:r>
              <a:rPr lang="zh-CN" altLang="en-US" sz="1800" b="1">
                <a:solidFill>
                  <a:srgbClr val="FF3300"/>
                </a:solidFill>
                <a:latin typeface="微软雅黑" panose="020B0503020204020204" charset="-122"/>
                <a:ea typeface="微软雅黑" panose="020B0503020204020204" charset="-122"/>
              </a:rPr>
              <a:t>根据</a:t>
            </a:r>
            <a:r>
              <a:rPr lang="en-US" altLang="zh-CN" sz="1800" b="1">
                <a:solidFill>
                  <a:srgbClr val="FF3300"/>
                </a:solidFill>
                <a:latin typeface="微软雅黑" panose="020B0503020204020204" charset="-122"/>
                <a:ea typeface="微软雅黑" panose="020B0503020204020204" charset="-122"/>
              </a:rPr>
              <a:t>PC</a:t>
            </a:r>
            <a:r>
              <a:rPr lang="zh-CN" altLang="en-US" sz="1800" b="1">
                <a:solidFill>
                  <a:srgbClr val="FF3300"/>
                </a:solidFill>
                <a:latin typeface="微软雅黑" panose="020B0503020204020204" charset="-122"/>
                <a:ea typeface="微软雅黑" panose="020B0503020204020204" charset="-122"/>
              </a:rPr>
              <a:t>取指令</a:t>
            </a:r>
            <a:r>
              <a:rPr lang="zh-CN" altLang="en-US" sz="1800" b="1">
                <a:solidFill>
                  <a:srgbClr val="3333CC"/>
                </a:solidFill>
                <a:latin typeface="微软雅黑" panose="020B0503020204020204" charset="-122"/>
                <a:ea typeface="微软雅黑" panose="020B0503020204020204" charset="-122"/>
              </a:rPr>
              <a:t>（从</a:t>
            </a:r>
            <a:r>
              <a:rPr lang="en-US" altLang="zh-CN" sz="1800" b="1">
                <a:solidFill>
                  <a:srgbClr val="3333CC"/>
                </a:solidFill>
                <a:latin typeface="微软雅黑" panose="020B0503020204020204" charset="-122"/>
                <a:ea typeface="微软雅黑" panose="020B0503020204020204" charset="-122"/>
              </a:rPr>
              <a:t>5</a:t>
            </a:r>
            <a:r>
              <a:rPr lang="zh-CN" altLang="en-US" sz="1800" b="1">
                <a:solidFill>
                  <a:srgbClr val="3333CC"/>
                </a:solidFill>
                <a:latin typeface="微软雅黑" panose="020B0503020204020204" charset="-122"/>
                <a:ea typeface="微软雅黑" panose="020B0503020204020204" charset="-122"/>
              </a:rPr>
              <a:t>号架上取菜谱）</a:t>
            </a:r>
          </a:p>
          <a:p>
            <a:pPr algn="l">
              <a:spcBef>
                <a:spcPct val="20000"/>
              </a:spcBef>
              <a:buFont typeface="Wingdings" panose="05000000000000000000" pitchFamily="2" charset="2"/>
              <a:buNone/>
            </a:pPr>
            <a:r>
              <a:rPr lang="zh-CN" altLang="en-US" sz="1800" b="1">
                <a:solidFill>
                  <a:srgbClr val="3333CC"/>
                </a:solidFill>
                <a:latin typeface="微软雅黑" panose="020B0503020204020204" charset="-122"/>
                <a:ea typeface="微软雅黑" panose="020B0503020204020204" charset="-122"/>
              </a:rPr>
              <a:t>    第二步：</a:t>
            </a:r>
            <a:r>
              <a:rPr lang="zh-CN" altLang="en-US" sz="1800" b="1">
                <a:solidFill>
                  <a:srgbClr val="FF3300"/>
                </a:solidFill>
                <a:latin typeface="微软雅黑" panose="020B0503020204020204" charset="-122"/>
                <a:ea typeface="微软雅黑" panose="020B0503020204020204" charset="-122"/>
              </a:rPr>
              <a:t>指令译码</a:t>
            </a:r>
            <a:r>
              <a:rPr lang="zh-CN" altLang="en-US" sz="1800" b="1">
                <a:solidFill>
                  <a:srgbClr val="3333CC"/>
                </a:solidFill>
                <a:latin typeface="微软雅黑" panose="020B0503020204020204" charset="-122"/>
                <a:ea typeface="微软雅黑" panose="020B0503020204020204" charset="-122"/>
              </a:rPr>
              <a:t>（看菜谱）</a:t>
            </a:r>
          </a:p>
          <a:p>
            <a:pPr algn="l">
              <a:spcBef>
                <a:spcPct val="20000"/>
              </a:spcBef>
              <a:buFont typeface="Wingdings" panose="05000000000000000000" pitchFamily="2" charset="2"/>
              <a:buNone/>
            </a:pPr>
            <a:r>
              <a:rPr lang="zh-CN" altLang="en-US" sz="1800" b="1">
                <a:solidFill>
                  <a:srgbClr val="3333CC"/>
                </a:solidFill>
                <a:latin typeface="微软雅黑" panose="020B0503020204020204" charset="-122"/>
                <a:ea typeface="微软雅黑" panose="020B0503020204020204" charset="-122"/>
              </a:rPr>
              <a:t>    第三步：</a:t>
            </a:r>
            <a:r>
              <a:rPr lang="zh-CN" altLang="en-US" sz="1800" b="1">
                <a:solidFill>
                  <a:srgbClr val="FF3300"/>
                </a:solidFill>
                <a:latin typeface="微软雅黑" panose="020B0503020204020204" charset="-122"/>
                <a:ea typeface="微软雅黑" panose="020B0503020204020204" charset="-122"/>
              </a:rPr>
              <a:t>取操作数</a:t>
            </a:r>
            <a:r>
              <a:rPr lang="zh-CN" altLang="en-US" sz="1800" b="1">
                <a:solidFill>
                  <a:srgbClr val="3333CC"/>
                </a:solidFill>
                <a:latin typeface="微软雅黑" panose="020B0503020204020204" charset="-122"/>
                <a:ea typeface="微软雅黑" panose="020B0503020204020204" charset="-122"/>
              </a:rPr>
              <a:t>（从架上或盘中取原材料）</a:t>
            </a:r>
          </a:p>
          <a:p>
            <a:pPr algn="l">
              <a:spcBef>
                <a:spcPct val="20000"/>
              </a:spcBef>
              <a:buFont typeface="Wingdings" panose="05000000000000000000" pitchFamily="2" charset="2"/>
              <a:buNone/>
            </a:pPr>
            <a:r>
              <a:rPr lang="zh-CN" altLang="en-US" sz="1800" b="1">
                <a:solidFill>
                  <a:srgbClr val="3333CC"/>
                </a:solidFill>
                <a:latin typeface="微软雅黑" panose="020B0503020204020204" charset="-122"/>
                <a:ea typeface="微软雅黑" panose="020B0503020204020204" charset="-122"/>
              </a:rPr>
              <a:t>    第四步：</a:t>
            </a:r>
            <a:r>
              <a:rPr lang="zh-CN" altLang="en-US" sz="1800" b="1">
                <a:solidFill>
                  <a:srgbClr val="FF3300"/>
                </a:solidFill>
                <a:latin typeface="微软雅黑" panose="020B0503020204020204" charset="-122"/>
                <a:ea typeface="微软雅黑" panose="020B0503020204020204" charset="-122"/>
              </a:rPr>
              <a:t>指令执行</a:t>
            </a:r>
            <a:r>
              <a:rPr lang="zh-CN" altLang="en-US" sz="1800" b="1">
                <a:solidFill>
                  <a:srgbClr val="3333CC"/>
                </a:solidFill>
                <a:latin typeface="微软雅黑" panose="020B0503020204020204" charset="-122"/>
                <a:ea typeface="微软雅黑" panose="020B0503020204020204" charset="-122"/>
              </a:rPr>
              <a:t>（洗、切、炒等具体操作）</a:t>
            </a:r>
          </a:p>
          <a:p>
            <a:pPr algn="l">
              <a:spcBef>
                <a:spcPct val="20000"/>
              </a:spcBef>
              <a:buFont typeface="Wingdings" panose="05000000000000000000" pitchFamily="2" charset="2"/>
              <a:buNone/>
            </a:pPr>
            <a:r>
              <a:rPr lang="zh-CN" altLang="en-US" sz="1800" b="1">
                <a:solidFill>
                  <a:srgbClr val="3333CC"/>
                </a:solidFill>
                <a:latin typeface="微软雅黑" panose="020B0503020204020204" charset="-122"/>
                <a:ea typeface="微软雅黑" panose="020B0503020204020204" charset="-122"/>
              </a:rPr>
              <a:t>    第五步：</a:t>
            </a:r>
            <a:r>
              <a:rPr lang="zh-CN" altLang="en-US" sz="1800" b="1">
                <a:solidFill>
                  <a:srgbClr val="FF3300"/>
                </a:solidFill>
                <a:latin typeface="微软雅黑" panose="020B0503020204020204" charset="-122"/>
                <a:ea typeface="微软雅黑" panose="020B0503020204020204" charset="-122"/>
              </a:rPr>
              <a:t>回写结果</a:t>
            </a:r>
            <a:r>
              <a:rPr lang="zh-CN" altLang="en-US" sz="1800" b="1">
                <a:solidFill>
                  <a:srgbClr val="3333CC"/>
                </a:solidFill>
                <a:latin typeface="微软雅黑" panose="020B0503020204020204" charset="-122"/>
                <a:ea typeface="微软雅黑" panose="020B0503020204020204" charset="-122"/>
              </a:rPr>
              <a:t>（装盘或直接送桌）</a:t>
            </a:r>
          </a:p>
          <a:p>
            <a:pPr algn="l">
              <a:spcBef>
                <a:spcPct val="20000"/>
              </a:spcBef>
              <a:buFont typeface="Wingdings" panose="05000000000000000000" pitchFamily="2" charset="2"/>
              <a:buNone/>
            </a:pPr>
            <a:r>
              <a:rPr lang="zh-CN" altLang="en-US" sz="1800" b="1">
                <a:solidFill>
                  <a:srgbClr val="3333CC"/>
                </a:solidFill>
                <a:latin typeface="微软雅黑" panose="020B0503020204020204" charset="-122"/>
                <a:ea typeface="微软雅黑" panose="020B0503020204020204" charset="-122"/>
              </a:rPr>
              <a:t>    第六步：</a:t>
            </a:r>
            <a:r>
              <a:rPr lang="zh-CN" altLang="en-US" sz="1800" b="1">
                <a:solidFill>
                  <a:srgbClr val="FF3300"/>
                </a:solidFill>
                <a:latin typeface="微软雅黑" panose="020B0503020204020204" charset="-122"/>
                <a:ea typeface="微软雅黑" panose="020B0503020204020204" charset="-122"/>
              </a:rPr>
              <a:t>修改</a:t>
            </a:r>
            <a:r>
              <a:rPr lang="en-US" altLang="zh-CN" sz="1800" b="1">
                <a:solidFill>
                  <a:srgbClr val="FF3300"/>
                </a:solidFill>
                <a:latin typeface="微软雅黑" panose="020B0503020204020204" charset="-122"/>
                <a:ea typeface="微软雅黑" panose="020B0503020204020204" charset="-122"/>
              </a:rPr>
              <a:t>PC</a:t>
            </a:r>
            <a:r>
              <a:rPr lang="zh-CN" altLang="en-US" sz="1800" b="1">
                <a:solidFill>
                  <a:srgbClr val="FF3300"/>
                </a:solidFill>
                <a:latin typeface="微软雅黑" panose="020B0503020204020204" charset="-122"/>
                <a:ea typeface="微软雅黑" panose="020B0503020204020204" charset="-122"/>
              </a:rPr>
              <a:t>的值</a:t>
            </a:r>
            <a:r>
              <a:rPr lang="zh-CN" altLang="en-US" sz="1800" b="1">
                <a:solidFill>
                  <a:srgbClr val="3333CC"/>
                </a:solidFill>
                <a:latin typeface="微软雅黑" panose="020B0503020204020204" charset="-122"/>
                <a:ea typeface="微软雅黑" panose="020B0503020204020204" charset="-122"/>
              </a:rPr>
              <a:t>（算出下一菜谱所在架子号</a:t>
            </a:r>
            <a:r>
              <a:rPr lang="en-US" altLang="zh-CN" sz="1800" b="1">
                <a:solidFill>
                  <a:srgbClr val="3333CC"/>
                </a:solidFill>
                <a:latin typeface="微软雅黑" panose="020B0503020204020204" charset="-122"/>
                <a:ea typeface="微软雅黑" panose="020B0503020204020204" charset="-122"/>
              </a:rPr>
              <a:t>6=5+1</a:t>
            </a:r>
            <a:r>
              <a:rPr lang="zh-CN" altLang="en-US" sz="1800" b="1">
                <a:solidFill>
                  <a:srgbClr val="3333CC"/>
                </a:solidFill>
                <a:latin typeface="微软雅黑" panose="020B0503020204020204" charset="-122"/>
                <a:ea typeface="微软雅黑" panose="020B0503020204020204" charset="-122"/>
              </a:rPr>
              <a:t>）</a:t>
            </a:r>
          </a:p>
          <a:p>
            <a:pPr algn="l">
              <a:spcBef>
                <a:spcPct val="20000"/>
              </a:spcBef>
              <a:buFont typeface="Wingdings" panose="05000000000000000000" pitchFamily="2" charset="2"/>
              <a:buNone/>
            </a:pPr>
            <a:r>
              <a:rPr lang="zh-CN" altLang="en-US" sz="1800" b="1">
                <a:solidFill>
                  <a:srgbClr val="FF3300"/>
                </a:solidFill>
                <a:latin typeface="微软雅黑" panose="020B0503020204020204" charset="-122"/>
                <a:ea typeface="微软雅黑" panose="020B0503020204020204" charset="-122"/>
              </a:rPr>
              <a:t>     继续执行下一条指令</a:t>
            </a:r>
            <a:r>
              <a:rPr lang="zh-CN" altLang="en-US" sz="1800" b="1">
                <a:solidFill>
                  <a:schemeClr val="tx2"/>
                </a:solidFill>
                <a:latin typeface="微软雅黑" panose="020B0503020204020204" charset="-122"/>
                <a:ea typeface="微软雅黑" panose="020B0503020204020204" charset="-122"/>
              </a:rPr>
              <a:t>（继续做下一道菜）</a:t>
            </a:r>
          </a:p>
        </p:txBody>
      </p:sp>
      <p:sp>
        <p:nvSpPr>
          <p:cNvPr id="555012" name="Text Box 4"/>
          <p:cNvSpPr txBox="1">
            <a:spLocks noChangeArrowheads="1"/>
          </p:cNvSpPr>
          <p:nvPr/>
        </p:nvSpPr>
        <p:spPr bwMode="auto">
          <a:xfrm>
            <a:off x="971550" y="1397000"/>
            <a:ext cx="6570663"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lang="zh-CN" altLang="en-US" sz="1800" b="1">
                <a:latin typeface="微软雅黑" panose="020B0503020204020204" charset="-122"/>
                <a:ea typeface="微软雅黑" panose="020B0503020204020204" charset="-122"/>
              </a:rPr>
              <a:t>程序由指令组成（</a:t>
            </a:r>
            <a:r>
              <a:rPr lang="zh-CN" altLang="en-US" sz="1800" b="1">
                <a:solidFill>
                  <a:schemeClr val="accent2"/>
                </a:solidFill>
                <a:latin typeface="微软雅黑" panose="020B0503020204020204" charset="-122"/>
                <a:ea typeface="微软雅黑" panose="020B0503020204020204" charset="-122"/>
              </a:rPr>
              <a:t>菜单由菜谱组成</a:t>
            </a:r>
            <a:r>
              <a:rPr lang="zh-CN" altLang="en-US" sz="1800" b="1">
                <a:latin typeface="微软雅黑" panose="020B0503020204020204" charset="-122"/>
                <a:ea typeface="微软雅黑" panose="020B0503020204020204" charset="-122"/>
              </a:rPr>
              <a:t>）</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5011">
                                            <p:txEl>
                                              <p:pRg st="1" end="1"/>
                                            </p:txEl>
                                          </p:spTgt>
                                        </p:tgtEl>
                                        <p:attrNameLst>
                                          <p:attrName>style.visibility</p:attrName>
                                        </p:attrNameLst>
                                      </p:cBhvr>
                                      <p:to>
                                        <p:strVal val="visible"/>
                                      </p:to>
                                    </p:set>
                                    <p:animEffect transition="in" filter="blinds(horizontal)">
                                      <p:cBhvr>
                                        <p:cTn id="7" dur="500"/>
                                        <p:tgtEl>
                                          <p:spTgt spid="5550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5011">
                                            <p:txEl>
                                              <p:pRg st="2" end="2"/>
                                            </p:txEl>
                                          </p:spTgt>
                                        </p:tgtEl>
                                        <p:attrNameLst>
                                          <p:attrName>style.visibility</p:attrName>
                                        </p:attrNameLst>
                                      </p:cBhvr>
                                      <p:to>
                                        <p:strVal val="visible"/>
                                      </p:to>
                                    </p:set>
                                    <p:animEffect transition="in" filter="blinds(horizontal)">
                                      <p:cBhvr>
                                        <p:cTn id="12" dur="500"/>
                                        <p:tgtEl>
                                          <p:spTgt spid="5550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5011">
                                            <p:txEl>
                                              <p:pRg st="4" end="4"/>
                                            </p:txEl>
                                          </p:spTgt>
                                        </p:tgtEl>
                                        <p:attrNameLst>
                                          <p:attrName>style.visibility</p:attrName>
                                        </p:attrNameLst>
                                      </p:cBhvr>
                                      <p:to>
                                        <p:strVal val="visible"/>
                                      </p:to>
                                    </p:set>
                                    <p:animEffect transition="in" filter="blinds(horizontal)">
                                      <p:cBhvr>
                                        <p:cTn id="17" dur="500"/>
                                        <p:tgtEl>
                                          <p:spTgt spid="5550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5011">
                                            <p:txEl>
                                              <p:pRg st="5" end="5"/>
                                            </p:txEl>
                                          </p:spTgt>
                                        </p:tgtEl>
                                        <p:attrNameLst>
                                          <p:attrName>style.visibility</p:attrName>
                                        </p:attrNameLst>
                                      </p:cBhvr>
                                      <p:to>
                                        <p:strVal val="visible"/>
                                      </p:to>
                                    </p:set>
                                    <p:animEffect transition="in" filter="blinds(horizontal)">
                                      <p:cBhvr>
                                        <p:cTn id="22" dur="500"/>
                                        <p:tgtEl>
                                          <p:spTgt spid="55501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55011">
                                            <p:txEl>
                                              <p:pRg st="6" end="6"/>
                                            </p:txEl>
                                          </p:spTgt>
                                        </p:tgtEl>
                                        <p:attrNameLst>
                                          <p:attrName>style.visibility</p:attrName>
                                        </p:attrNameLst>
                                      </p:cBhvr>
                                      <p:to>
                                        <p:strVal val="visible"/>
                                      </p:to>
                                    </p:set>
                                    <p:animEffect transition="in" filter="blinds(horizontal)">
                                      <p:cBhvr>
                                        <p:cTn id="27" dur="500"/>
                                        <p:tgtEl>
                                          <p:spTgt spid="55501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55011">
                                            <p:txEl>
                                              <p:pRg st="7" end="7"/>
                                            </p:txEl>
                                          </p:spTgt>
                                        </p:tgtEl>
                                        <p:attrNameLst>
                                          <p:attrName>style.visibility</p:attrName>
                                        </p:attrNameLst>
                                      </p:cBhvr>
                                      <p:to>
                                        <p:strVal val="visible"/>
                                      </p:to>
                                    </p:set>
                                    <p:animEffect transition="in" filter="blinds(horizontal)">
                                      <p:cBhvr>
                                        <p:cTn id="32" dur="500"/>
                                        <p:tgtEl>
                                          <p:spTgt spid="55501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55011">
                                            <p:txEl>
                                              <p:pRg st="8" end="8"/>
                                            </p:txEl>
                                          </p:spTgt>
                                        </p:tgtEl>
                                        <p:attrNameLst>
                                          <p:attrName>style.visibility</p:attrName>
                                        </p:attrNameLst>
                                      </p:cBhvr>
                                      <p:to>
                                        <p:strVal val="visible"/>
                                      </p:to>
                                    </p:set>
                                    <p:animEffect transition="in" filter="blinds(horizontal)">
                                      <p:cBhvr>
                                        <p:cTn id="37" dur="500"/>
                                        <p:tgtEl>
                                          <p:spTgt spid="555011">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55011">
                                            <p:txEl>
                                              <p:pRg st="9" end="9"/>
                                            </p:txEl>
                                          </p:spTgt>
                                        </p:tgtEl>
                                        <p:attrNameLst>
                                          <p:attrName>style.visibility</p:attrName>
                                        </p:attrNameLst>
                                      </p:cBhvr>
                                      <p:to>
                                        <p:strVal val="visible"/>
                                      </p:to>
                                    </p:set>
                                    <p:animEffect transition="in" filter="blinds(horizontal)">
                                      <p:cBhvr>
                                        <p:cTn id="42" dur="500"/>
                                        <p:tgtEl>
                                          <p:spTgt spid="555011">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55011">
                                            <p:txEl>
                                              <p:pRg st="10" end="10"/>
                                            </p:txEl>
                                          </p:spTgt>
                                        </p:tgtEl>
                                        <p:attrNameLst>
                                          <p:attrName>style.visibility</p:attrName>
                                        </p:attrNameLst>
                                      </p:cBhvr>
                                      <p:to>
                                        <p:strVal val="visible"/>
                                      </p:to>
                                    </p:set>
                                    <p:animEffect transition="in" filter="blinds(horizontal)">
                                      <p:cBhvr>
                                        <p:cTn id="47" dur="500"/>
                                        <p:tgtEl>
                                          <p:spTgt spid="5550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457200" y="98425"/>
            <a:ext cx="8229600" cy="561975"/>
          </a:xfrm>
        </p:spPr>
        <p:txBody>
          <a:bodyPr/>
          <a:lstStyle/>
          <a:p>
            <a:pPr algn="ctr"/>
            <a:r>
              <a:rPr lang="zh-CN" altLang="en-US" sz="3200"/>
              <a:t>指令和数据</a:t>
            </a:r>
          </a:p>
        </p:txBody>
      </p:sp>
      <p:sp>
        <p:nvSpPr>
          <p:cNvPr id="556035" name="Rectangle 3"/>
          <p:cNvSpPr>
            <a:spLocks noGrp="1" noChangeArrowheads="1"/>
          </p:cNvSpPr>
          <p:nvPr>
            <p:ph type="body" idx="1"/>
          </p:nvPr>
        </p:nvSpPr>
        <p:spPr>
          <a:xfrm>
            <a:off x="250825" y="863600"/>
            <a:ext cx="8596313" cy="2970213"/>
          </a:xfrm>
        </p:spPr>
        <p:txBody>
          <a:bodyPr/>
          <a:lstStyle/>
          <a:p>
            <a:pPr algn="l">
              <a:lnSpc>
                <a:spcPct val="120000"/>
              </a:lnSpc>
            </a:pPr>
            <a:r>
              <a:rPr lang="zh-CN" altLang="en-US" sz="2000">
                <a:solidFill>
                  <a:srgbClr val="007635"/>
                </a:solidFill>
                <a:latin typeface="微软雅黑" panose="020B0503020204020204" charset="-122"/>
                <a:ea typeface="微软雅黑" panose="020B0503020204020204" charset="-122"/>
              </a:rPr>
              <a:t>程序启动前</a:t>
            </a:r>
            <a:r>
              <a:rPr lang="zh-CN" altLang="en-US" sz="2000">
                <a:latin typeface="微软雅黑" panose="020B0503020204020204" charset="-122"/>
                <a:ea typeface="微软雅黑" panose="020B0503020204020204" charset="-122"/>
              </a:rPr>
              <a:t>，指令和数据都存放在存储器中，形式上没有差别，都是</a:t>
            </a:r>
            <a:r>
              <a:rPr lang="en-US" altLang="zh-CN" sz="2000">
                <a:latin typeface="微软雅黑" panose="020B0503020204020204" charset="-122"/>
                <a:ea typeface="微软雅黑" panose="020B0503020204020204" charset="-122"/>
              </a:rPr>
              <a:t>0/1</a:t>
            </a:r>
            <a:r>
              <a:rPr lang="zh-CN" altLang="en-US" sz="2000">
                <a:latin typeface="微软雅黑" panose="020B0503020204020204" charset="-122"/>
                <a:ea typeface="微软雅黑" panose="020B0503020204020204" charset="-122"/>
              </a:rPr>
              <a:t>序列</a:t>
            </a:r>
          </a:p>
          <a:p>
            <a:pPr algn="l">
              <a:lnSpc>
                <a:spcPct val="120000"/>
              </a:lnSpc>
            </a:pPr>
            <a:r>
              <a:rPr lang="zh-CN" altLang="en-US" sz="2000">
                <a:latin typeface="微软雅黑" panose="020B0503020204020204" charset="-122"/>
                <a:ea typeface="微软雅黑" panose="020B0503020204020204" charset="-122"/>
              </a:rPr>
              <a:t>采用”</a:t>
            </a:r>
            <a:r>
              <a:rPr lang="zh-CN" altLang="en-US" sz="2000">
                <a:solidFill>
                  <a:srgbClr val="FF3300"/>
                </a:solidFill>
                <a:latin typeface="微软雅黑" panose="020B0503020204020204" charset="-122"/>
                <a:ea typeface="微软雅黑" panose="020B0503020204020204" charset="-122"/>
              </a:rPr>
              <a:t>存储程序</a:t>
            </a:r>
            <a:r>
              <a:rPr lang="zh-CN" altLang="en-US" sz="2000">
                <a:latin typeface="微软雅黑" panose="020B0503020204020204" charset="-122"/>
                <a:ea typeface="微软雅黑" panose="020B0503020204020204" charset="-122"/>
              </a:rPr>
              <a:t>“工作方式：</a:t>
            </a:r>
          </a:p>
          <a:p>
            <a:pPr lvl="1" algn="l">
              <a:lnSpc>
                <a:spcPct val="120000"/>
              </a:lnSpc>
            </a:pPr>
            <a:r>
              <a:rPr lang="zh-CN" altLang="en-US" sz="2000">
                <a:latin typeface="微软雅黑" panose="020B0503020204020204" charset="-122"/>
                <a:ea typeface="微软雅黑" panose="020B0503020204020204" charset="-122"/>
              </a:rPr>
              <a:t>程序由指令组成，程序被启动后，计算机能自动取出一条一条指令执行，在执行过程中无需人的干预。</a:t>
            </a:r>
          </a:p>
          <a:p>
            <a:pPr algn="l">
              <a:lnSpc>
                <a:spcPct val="120000"/>
              </a:lnSpc>
            </a:pPr>
            <a:r>
              <a:rPr lang="zh-CN" altLang="en-US" sz="2000">
                <a:solidFill>
                  <a:srgbClr val="007635"/>
                </a:solidFill>
                <a:latin typeface="微软雅黑" panose="020B0503020204020204" charset="-122"/>
                <a:ea typeface="微软雅黑" panose="020B0503020204020204" charset="-122"/>
              </a:rPr>
              <a:t>指令执行过程中</a:t>
            </a:r>
            <a:r>
              <a:rPr lang="zh-CN" altLang="en-US" sz="2000">
                <a:solidFill>
                  <a:srgbClr val="005024"/>
                </a:solidFill>
                <a:latin typeface="微软雅黑" panose="020B0503020204020204" charset="-122"/>
                <a:ea typeface="微软雅黑" panose="020B0503020204020204" charset="-122"/>
              </a:rPr>
              <a:t>，</a:t>
            </a:r>
            <a:r>
              <a:rPr lang="zh-CN" altLang="en-US" sz="2000">
                <a:latin typeface="微软雅黑" panose="020B0503020204020204" charset="-122"/>
                <a:ea typeface="微软雅黑" panose="020B0503020204020204" charset="-122"/>
              </a:rPr>
              <a:t>指令和数据被从存储器取到</a:t>
            </a:r>
            <a:r>
              <a:rPr lang="en-US" altLang="zh-CN" sz="2000">
                <a:latin typeface="微软雅黑" panose="020B0503020204020204" charset="-122"/>
                <a:ea typeface="微软雅黑" panose="020B0503020204020204" charset="-122"/>
              </a:rPr>
              <a:t>CPU</a:t>
            </a:r>
            <a:r>
              <a:rPr lang="zh-CN" altLang="en-US" sz="2000">
                <a:latin typeface="微软雅黑" panose="020B0503020204020204" charset="-122"/>
                <a:ea typeface="微软雅黑" panose="020B0503020204020204" charset="-122"/>
              </a:rPr>
              <a:t>，存放在</a:t>
            </a:r>
            <a:r>
              <a:rPr lang="en-US" altLang="zh-CN" sz="2000">
                <a:latin typeface="微软雅黑" panose="020B0503020204020204" charset="-122"/>
                <a:ea typeface="微软雅黑" panose="020B0503020204020204" charset="-122"/>
              </a:rPr>
              <a:t>CPU</a:t>
            </a:r>
            <a:r>
              <a:rPr lang="zh-CN" altLang="en-US" sz="2000">
                <a:latin typeface="微软雅黑" panose="020B0503020204020204" charset="-122"/>
                <a:ea typeface="微软雅黑" panose="020B0503020204020204" charset="-122"/>
              </a:rPr>
              <a:t>内的寄存器中，指令在</a:t>
            </a:r>
            <a:r>
              <a:rPr lang="en-US" altLang="zh-CN" sz="2000">
                <a:solidFill>
                  <a:srgbClr val="FF0000"/>
                </a:solidFill>
                <a:latin typeface="微软雅黑" panose="020B0503020204020204" charset="-122"/>
                <a:ea typeface="微软雅黑" panose="020B0503020204020204" charset="-122"/>
              </a:rPr>
              <a:t>IR</a:t>
            </a:r>
            <a:r>
              <a:rPr lang="zh-CN" altLang="en-US" sz="2000">
                <a:latin typeface="微软雅黑" panose="020B0503020204020204" charset="-122"/>
                <a:ea typeface="微软雅黑" panose="020B0503020204020204" charset="-122"/>
              </a:rPr>
              <a:t>中，数据在</a:t>
            </a:r>
            <a:r>
              <a:rPr lang="en-US" altLang="zh-CN" sz="2000">
                <a:solidFill>
                  <a:srgbClr val="FF0000"/>
                </a:solidFill>
                <a:latin typeface="微软雅黑" panose="020B0503020204020204" charset="-122"/>
                <a:ea typeface="微软雅黑" panose="020B0503020204020204" charset="-122"/>
              </a:rPr>
              <a:t>GPR</a:t>
            </a:r>
            <a:r>
              <a:rPr lang="zh-CN" altLang="en-US" sz="2000">
                <a:latin typeface="微软雅黑" panose="020B0503020204020204" charset="-122"/>
                <a:ea typeface="微软雅黑" panose="020B0503020204020204" charset="-122"/>
              </a:rPr>
              <a:t>中。</a:t>
            </a:r>
          </a:p>
        </p:txBody>
      </p:sp>
      <p:sp>
        <p:nvSpPr>
          <p:cNvPr id="556036" name="Text Box 4"/>
          <p:cNvSpPr txBox="1">
            <a:spLocks noChangeArrowheads="1"/>
          </p:cNvSpPr>
          <p:nvPr/>
        </p:nvSpPr>
        <p:spPr bwMode="auto">
          <a:xfrm>
            <a:off x="385763" y="4149725"/>
            <a:ext cx="8505825" cy="224536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000" b="1">
                <a:solidFill>
                  <a:srgbClr val="FF3300"/>
                </a:solidFill>
                <a:ea typeface="微软雅黑" panose="020B0503020204020204" charset="-122"/>
              </a:rPr>
              <a:t>指令中需给出的信息</a:t>
            </a:r>
            <a:r>
              <a:rPr lang="zh-CN" altLang="en-US" sz="2000" b="1">
                <a:ea typeface="微软雅黑" panose="020B0503020204020204" charset="-122"/>
              </a:rPr>
              <a:t>：</a:t>
            </a:r>
          </a:p>
          <a:p>
            <a:pPr algn="l">
              <a:spcBef>
                <a:spcPct val="50000"/>
              </a:spcBef>
            </a:pPr>
            <a:r>
              <a:rPr lang="zh-CN" altLang="en-US" sz="2000" b="1">
                <a:solidFill>
                  <a:srgbClr val="3333CC"/>
                </a:solidFill>
                <a:ea typeface="微软雅黑" panose="020B0503020204020204" charset="-122"/>
              </a:rPr>
              <a:t>操作性质（操作码）</a:t>
            </a:r>
          </a:p>
          <a:p>
            <a:pPr algn="l">
              <a:spcBef>
                <a:spcPct val="50000"/>
              </a:spcBef>
            </a:pPr>
            <a:r>
              <a:rPr lang="zh-CN" altLang="en-US" sz="2000" b="1">
                <a:solidFill>
                  <a:srgbClr val="3333CC"/>
                </a:solidFill>
                <a:ea typeface="微软雅黑" panose="020B0503020204020204" charset="-122"/>
              </a:rPr>
              <a:t>源操作数</a:t>
            </a:r>
            <a:r>
              <a:rPr lang="en-US" altLang="zh-CN" sz="2000" b="1">
                <a:solidFill>
                  <a:srgbClr val="3333CC"/>
                </a:solidFill>
                <a:ea typeface="微软雅黑" panose="020B0503020204020204" charset="-122"/>
              </a:rPr>
              <a:t>1 </a:t>
            </a:r>
            <a:r>
              <a:rPr lang="zh-CN" altLang="en-US" sz="2000" b="1">
                <a:ea typeface="微软雅黑" panose="020B0503020204020204" charset="-122"/>
              </a:rPr>
              <a:t>或</a:t>
            </a:r>
            <a:r>
              <a:rPr lang="en-US" altLang="zh-CN" sz="2000" b="1">
                <a:ea typeface="微软雅黑" panose="020B0503020204020204" charset="-122"/>
              </a:rPr>
              <a:t>/</a:t>
            </a:r>
            <a:r>
              <a:rPr lang="zh-CN" altLang="en-US" sz="2000" b="1">
                <a:ea typeface="微软雅黑" panose="020B0503020204020204" charset="-122"/>
              </a:rPr>
              <a:t>和</a:t>
            </a:r>
            <a:r>
              <a:rPr lang="zh-CN" altLang="en-US" sz="2000" b="1">
                <a:solidFill>
                  <a:srgbClr val="3333CC"/>
                </a:solidFill>
                <a:ea typeface="微软雅黑" panose="020B0503020204020204" charset="-122"/>
              </a:rPr>
              <a:t> 源操作数</a:t>
            </a:r>
            <a:r>
              <a:rPr lang="en-US" altLang="zh-CN" sz="2000" b="1">
                <a:solidFill>
                  <a:srgbClr val="3333CC"/>
                </a:solidFill>
                <a:ea typeface="微软雅黑" panose="020B0503020204020204" charset="-122"/>
              </a:rPr>
              <a:t>2   </a:t>
            </a:r>
            <a:r>
              <a:rPr lang="en-US" altLang="zh-CN" sz="2000" b="1">
                <a:solidFill>
                  <a:srgbClr val="007635"/>
                </a:solidFill>
                <a:ea typeface="微软雅黑" panose="020B0503020204020204" charset="-122"/>
              </a:rPr>
              <a:t> </a:t>
            </a:r>
            <a:r>
              <a:rPr lang="zh-CN" altLang="en-US" sz="2000" b="1">
                <a:solidFill>
                  <a:srgbClr val="007635"/>
                </a:solidFill>
                <a:ea typeface="微软雅黑" panose="020B0503020204020204" charset="-122"/>
              </a:rPr>
              <a:t>（立即数、寄存器编号、</a:t>
            </a:r>
            <a:r>
              <a:rPr lang="zh-CN" altLang="en-US" sz="2000" b="1">
                <a:solidFill>
                  <a:srgbClr val="FF3300"/>
                </a:solidFill>
                <a:ea typeface="微软雅黑" panose="020B0503020204020204" charset="-122"/>
              </a:rPr>
              <a:t>存储地址</a:t>
            </a:r>
            <a:r>
              <a:rPr lang="zh-CN" altLang="en-US" sz="2000" b="1">
                <a:solidFill>
                  <a:srgbClr val="007635"/>
                </a:solidFill>
                <a:ea typeface="微软雅黑" panose="020B0503020204020204" charset="-122"/>
              </a:rPr>
              <a:t>）</a:t>
            </a:r>
          </a:p>
          <a:p>
            <a:pPr algn="l">
              <a:spcBef>
                <a:spcPct val="50000"/>
              </a:spcBef>
            </a:pPr>
            <a:r>
              <a:rPr lang="zh-CN" altLang="en-US" sz="2000" b="1">
                <a:solidFill>
                  <a:srgbClr val="3333CC"/>
                </a:solidFill>
                <a:ea typeface="微软雅黑" panose="020B0503020204020204" charset="-122"/>
              </a:rPr>
              <a:t>目的操作数地址   </a:t>
            </a:r>
            <a:r>
              <a:rPr lang="zh-CN" altLang="en-US" sz="2000" b="1">
                <a:solidFill>
                  <a:srgbClr val="007635"/>
                </a:solidFill>
                <a:ea typeface="微软雅黑" panose="020B0503020204020204" charset="-122"/>
              </a:rPr>
              <a:t>（寄存器编号、</a:t>
            </a:r>
            <a:r>
              <a:rPr lang="zh-CN" altLang="en-US" sz="2000" b="1">
                <a:solidFill>
                  <a:srgbClr val="FF3300"/>
                </a:solidFill>
                <a:ea typeface="微软雅黑" panose="020B0503020204020204" charset="-122"/>
              </a:rPr>
              <a:t>存储地址</a:t>
            </a:r>
            <a:r>
              <a:rPr lang="zh-CN" altLang="en-US" sz="2000" b="1">
                <a:solidFill>
                  <a:srgbClr val="007635"/>
                </a:solidFill>
                <a:ea typeface="微软雅黑" panose="020B0503020204020204" charset="-122"/>
              </a:rPr>
              <a:t>）</a:t>
            </a:r>
          </a:p>
          <a:p>
            <a:pPr algn="l">
              <a:spcBef>
                <a:spcPct val="50000"/>
              </a:spcBef>
            </a:pPr>
            <a:r>
              <a:rPr lang="zh-CN" altLang="en-US" sz="2000" b="1">
                <a:ea typeface="微软雅黑" panose="020B0503020204020204" charset="-122"/>
              </a:rPr>
              <a:t>存储地址的描述与</a:t>
            </a:r>
            <a:r>
              <a:rPr lang="zh-CN" altLang="en-US" sz="2000" b="1">
                <a:solidFill>
                  <a:srgbClr val="CC3300"/>
                </a:solidFill>
                <a:ea typeface="微软雅黑" panose="020B0503020204020204" charset="-122"/>
              </a:rPr>
              <a:t>操作数的数据结构</a:t>
            </a:r>
            <a:r>
              <a:rPr lang="zh-CN" altLang="en-US" sz="2000" b="1">
                <a:ea typeface="微软雅黑" panose="020B0503020204020204" charset="-122"/>
              </a:rPr>
              <a:t>有关！</a:t>
            </a:r>
          </a:p>
        </p:txBody>
      </p:sp>
      <p:sp>
        <p:nvSpPr>
          <p:cNvPr id="556037" name="Text Box 5"/>
          <p:cNvSpPr txBox="1">
            <a:spLocks noChangeArrowheads="1"/>
          </p:cNvSpPr>
          <p:nvPr/>
        </p:nvSpPr>
        <p:spPr bwMode="auto">
          <a:xfrm>
            <a:off x="3851275" y="4103688"/>
            <a:ext cx="490696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b="1">
                <a:solidFill>
                  <a:srgbClr val="FF0000"/>
                </a:solidFill>
                <a:latin typeface="微软雅黑" panose="020B0503020204020204" charset="-122"/>
                <a:ea typeface="微软雅黑" panose="020B0503020204020204" charset="-122"/>
              </a:rPr>
              <a:t>IR</a:t>
            </a:r>
            <a:r>
              <a:rPr lang="zh-CN" altLang="en-US" sz="1800" b="1">
                <a:solidFill>
                  <a:srgbClr val="FF0000"/>
                </a:solidFill>
                <a:latin typeface="微软雅黑" panose="020B0503020204020204" charset="-122"/>
                <a:ea typeface="微软雅黑" panose="020B0503020204020204" charset="-122"/>
              </a:rPr>
              <a:t>？</a:t>
            </a:r>
            <a:r>
              <a:rPr lang="en-US" altLang="zh-CN" sz="1800" b="1">
                <a:solidFill>
                  <a:srgbClr val="FF0000"/>
                </a:solidFill>
                <a:latin typeface="微软雅黑" panose="020B0503020204020204" charset="-122"/>
                <a:ea typeface="微软雅黑" panose="020B0503020204020204" charset="-122"/>
              </a:rPr>
              <a:t>GPR</a:t>
            </a:r>
            <a:r>
              <a:rPr lang="zh-CN" altLang="en-US" sz="1800" b="1">
                <a:solidFill>
                  <a:srgbClr val="FF0000"/>
                </a:solidFill>
                <a:latin typeface="微软雅黑" panose="020B0503020204020204" charset="-122"/>
                <a:ea typeface="微软雅黑" panose="020B0503020204020204" charset="-122"/>
              </a:rPr>
              <a:t>？</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6035">
                                            <p:txEl>
                                              <p:pRg st="0" end="0"/>
                                            </p:txEl>
                                          </p:spTgt>
                                        </p:tgtEl>
                                        <p:attrNameLst>
                                          <p:attrName>style.visibility</p:attrName>
                                        </p:attrNameLst>
                                      </p:cBhvr>
                                      <p:to>
                                        <p:strVal val="visible"/>
                                      </p:to>
                                    </p:set>
                                    <p:animEffect transition="in" filter="blinds(horizontal)">
                                      <p:cBhvr>
                                        <p:cTn id="7" dur="500"/>
                                        <p:tgtEl>
                                          <p:spTgt spid="556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6035">
                                            <p:txEl>
                                              <p:pRg st="1" end="1"/>
                                            </p:txEl>
                                          </p:spTgt>
                                        </p:tgtEl>
                                        <p:attrNameLst>
                                          <p:attrName>style.visibility</p:attrName>
                                        </p:attrNameLst>
                                      </p:cBhvr>
                                      <p:to>
                                        <p:strVal val="visible"/>
                                      </p:to>
                                    </p:set>
                                    <p:animEffect transition="in" filter="blinds(horizontal)">
                                      <p:cBhvr>
                                        <p:cTn id="12" dur="500"/>
                                        <p:tgtEl>
                                          <p:spTgt spid="5560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6035">
                                            <p:txEl>
                                              <p:pRg st="2" end="2"/>
                                            </p:txEl>
                                          </p:spTgt>
                                        </p:tgtEl>
                                        <p:attrNameLst>
                                          <p:attrName>style.visibility</p:attrName>
                                        </p:attrNameLst>
                                      </p:cBhvr>
                                      <p:to>
                                        <p:strVal val="visible"/>
                                      </p:to>
                                    </p:set>
                                    <p:animEffect transition="in" filter="blinds(horizontal)">
                                      <p:cBhvr>
                                        <p:cTn id="17" dur="500"/>
                                        <p:tgtEl>
                                          <p:spTgt spid="5560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6035">
                                            <p:txEl>
                                              <p:pRg st="3" end="3"/>
                                            </p:txEl>
                                          </p:spTgt>
                                        </p:tgtEl>
                                        <p:attrNameLst>
                                          <p:attrName>style.visibility</p:attrName>
                                        </p:attrNameLst>
                                      </p:cBhvr>
                                      <p:to>
                                        <p:strVal val="visible"/>
                                      </p:to>
                                    </p:set>
                                    <p:animEffect transition="in" filter="blinds(horizontal)">
                                      <p:cBhvr>
                                        <p:cTn id="22" dur="500"/>
                                        <p:tgtEl>
                                          <p:spTgt spid="5560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6037"/>
                                        </p:tgtEl>
                                        <p:attrNameLst>
                                          <p:attrName>style.visibility</p:attrName>
                                        </p:attrNameLst>
                                      </p:cBhvr>
                                      <p:to>
                                        <p:strVal val="visible"/>
                                      </p:to>
                                    </p:set>
                                    <p:animEffect transition="in" filter="blinds(horizontal)">
                                      <p:cBhvr>
                                        <p:cTn id="27" dur="500"/>
                                        <p:tgtEl>
                                          <p:spTgt spid="55603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6036">
                                            <p:bg/>
                                          </p:spTgt>
                                        </p:tgtEl>
                                        <p:attrNameLst>
                                          <p:attrName>style.visibility</p:attrName>
                                        </p:attrNameLst>
                                      </p:cBhvr>
                                      <p:to>
                                        <p:strVal val="visible"/>
                                      </p:to>
                                    </p:set>
                                    <p:animEffect transition="in" filter="blinds(horizontal)">
                                      <p:cBhvr>
                                        <p:cTn id="32" dur="500"/>
                                        <p:tgtEl>
                                          <p:spTgt spid="556036">
                                            <p:bg/>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56036">
                                            <p:txEl>
                                              <p:pRg st="1" end="1"/>
                                            </p:txEl>
                                          </p:spTgt>
                                        </p:tgtEl>
                                        <p:attrNameLst>
                                          <p:attrName>style.visibility</p:attrName>
                                        </p:attrNameLst>
                                      </p:cBhvr>
                                      <p:to>
                                        <p:strVal val="visible"/>
                                      </p:to>
                                    </p:set>
                                    <p:animEffect transition="in" filter="blinds(horizontal)">
                                      <p:cBhvr>
                                        <p:cTn id="37" dur="500"/>
                                        <p:tgtEl>
                                          <p:spTgt spid="55603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56036">
                                            <p:txEl>
                                              <p:pRg st="2" end="2"/>
                                            </p:txEl>
                                          </p:spTgt>
                                        </p:tgtEl>
                                        <p:attrNameLst>
                                          <p:attrName>style.visibility</p:attrName>
                                        </p:attrNameLst>
                                      </p:cBhvr>
                                      <p:to>
                                        <p:strVal val="visible"/>
                                      </p:to>
                                    </p:set>
                                    <p:animEffect transition="in" filter="blinds(horizontal)">
                                      <p:cBhvr>
                                        <p:cTn id="42" dur="500"/>
                                        <p:tgtEl>
                                          <p:spTgt spid="556036">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56036">
                                            <p:txEl>
                                              <p:pRg st="3" end="3"/>
                                            </p:txEl>
                                          </p:spTgt>
                                        </p:tgtEl>
                                        <p:attrNameLst>
                                          <p:attrName>style.visibility</p:attrName>
                                        </p:attrNameLst>
                                      </p:cBhvr>
                                      <p:to>
                                        <p:strVal val="visible"/>
                                      </p:to>
                                    </p:set>
                                    <p:animEffect transition="in" filter="blinds(horizontal)">
                                      <p:cBhvr>
                                        <p:cTn id="47" dur="500"/>
                                        <p:tgtEl>
                                          <p:spTgt spid="556036">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56036">
                                            <p:txEl>
                                              <p:pRg st="4" end="4"/>
                                            </p:txEl>
                                          </p:spTgt>
                                        </p:tgtEl>
                                        <p:attrNameLst>
                                          <p:attrName>style.visibility</p:attrName>
                                        </p:attrNameLst>
                                      </p:cBhvr>
                                      <p:to>
                                        <p:strVal val="visible"/>
                                      </p:to>
                                    </p:set>
                                    <p:animEffect transition="in" filter="blinds(horizontal)">
                                      <p:cBhvr>
                                        <p:cTn id="52" dur="500"/>
                                        <p:tgtEl>
                                          <p:spTgt spid="5560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6" grpId="0" uiExpand="1" build="allAtOnce" animBg="1"/>
      <p:bldP spid="556037" grpId="0" bldLvl="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3" name="Rectangle 3"/>
          <p:cNvSpPr>
            <a:spLocks noGrp="1" noChangeArrowheads="1"/>
          </p:cNvSpPr>
          <p:nvPr>
            <p:ph type="body" idx="4294967295"/>
          </p:nvPr>
        </p:nvSpPr>
        <p:spPr>
          <a:xfrm>
            <a:off x="296863" y="1309688"/>
            <a:ext cx="8415337" cy="5233035"/>
          </a:xfrm>
        </p:spPr>
        <p:txBody>
          <a:bodyPr lIns="63500" tIns="25400" rIns="63500" bIns="25400">
            <a:spAutoFit/>
          </a:bodyPr>
          <a:lstStyle/>
          <a:p>
            <a:pPr marL="203200" indent="-203200">
              <a:lnSpc>
                <a:spcPct val="125000"/>
              </a:lnSpc>
              <a:spcBef>
                <a:spcPct val="30000"/>
              </a:spcBef>
            </a:pPr>
            <a:r>
              <a:rPr lang="zh-CN" altLang="en-US" sz="2800">
                <a:latin typeface="黑体" panose="02010609060101010101" pitchFamily="2" charset="-122"/>
                <a:ea typeface="微软雅黑" panose="020B0503020204020204" charset="-122"/>
              </a:rPr>
              <a:t>什么是计算机？</a:t>
            </a:r>
          </a:p>
          <a:p>
            <a:pPr marL="685800" lvl="1" indent="-190500">
              <a:lnSpc>
                <a:spcPct val="125000"/>
              </a:lnSpc>
              <a:spcBef>
                <a:spcPct val="30000"/>
              </a:spcBef>
            </a:pPr>
            <a:r>
              <a:rPr lang="zh-CN" altLang="en-US" sz="2000">
                <a:latin typeface="黑体" panose="02010609060101010101" pitchFamily="2" charset="-122"/>
                <a:ea typeface="微软雅黑" panose="020B0503020204020204" charset="-122"/>
              </a:rPr>
              <a:t>计算机是一种能对</a:t>
            </a:r>
            <a:r>
              <a:rPr lang="zh-CN" altLang="en-US" sz="2000">
                <a:solidFill>
                  <a:srgbClr val="B3110D"/>
                </a:solidFill>
                <a:latin typeface="黑体" panose="02010609060101010101" pitchFamily="2" charset="-122"/>
                <a:ea typeface="微软雅黑" panose="020B0503020204020204" charset="-122"/>
              </a:rPr>
              <a:t>数字化信息</a:t>
            </a:r>
            <a:r>
              <a:rPr lang="zh-CN" altLang="en-US" sz="2000">
                <a:latin typeface="黑体" panose="02010609060101010101" pitchFamily="2" charset="-122"/>
                <a:ea typeface="微软雅黑" panose="020B0503020204020204" charset="-122"/>
              </a:rPr>
              <a:t>进行</a:t>
            </a:r>
            <a:r>
              <a:rPr lang="zh-CN" altLang="en-US" sz="2000">
                <a:solidFill>
                  <a:srgbClr val="B3110D"/>
                </a:solidFill>
                <a:latin typeface="黑体" panose="02010609060101010101" pitchFamily="2" charset="-122"/>
                <a:ea typeface="微软雅黑" panose="020B0503020204020204" charset="-122"/>
              </a:rPr>
              <a:t>自动、高速</a:t>
            </a:r>
            <a:r>
              <a:rPr lang="zh-CN" altLang="en-US" sz="2000">
                <a:solidFill>
                  <a:srgbClr val="008000"/>
                </a:solidFill>
                <a:latin typeface="黑体" panose="02010609060101010101" pitchFamily="2" charset="-122"/>
                <a:ea typeface="微软雅黑" panose="020B0503020204020204" charset="-122"/>
              </a:rPr>
              <a:t>算术和逻辑</a:t>
            </a:r>
            <a:r>
              <a:rPr lang="zh-CN" altLang="en-US" sz="2000">
                <a:solidFill>
                  <a:srgbClr val="B3110D"/>
                </a:solidFill>
                <a:latin typeface="黑体" panose="02010609060101010101" pitchFamily="2" charset="-122"/>
                <a:ea typeface="微软雅黑" panose="020B0503020204020204" charset="-122"/>
              </a:rPr>
              <a:t>运算</a:t>
            </a:r>
            <a:r>
              <a:rPr lang="zh-CN" altLang="en-US" sz="2000">
                <a:latin typeface="黑体" panose="02010609060101010101" pitchFamily="2" charset="-122"/>
                <a:ea typeface="微软雅黑" panose="020B0503020204020204" charset="-122"/>
              </a:rPr>
              <a:t>的处理装置。</a:t>
            </a:r>
          </a:p>
          <a:p>
            <a:pPr marL="203200" indent="-203200">
              <a:lnSpc>
                <a:spcPct val="125000"/>
              </a:lnSpc>
              <a:spcBef>
                <a:spcPct val="30000"/>
              </a:spcBef>
            </a:pPr>
            <a:r>
              <a:rPr lang="zh-CN" altLang="en-US" sz="2800">
                <a:latin typeface="黑体" panose="02010609060101010101" pitchFamily="2" charset="-122"/>
                <a:ea typeface="微软雅黑" panose="020B0503020204020204" charset="-122"/>
              </a:rPr>
              <a:t>计算机的基本部件及功能：</a:t>
            </a:r>
          </a:p>
          <a:p>
            <a:pPr marL="685800" lvl="1" indent="-190500">
              <a:lnSpc>
                <a:spcPct val="125000"/>
              </a:lnSpc>
              <a:spcBef>
                <a:spcPct val="30000"/>
              </a:spcBef>
            </a:pPr>
            <a:r>
              <a:rPr lang="zh-CN" altLang="en-US" sz="2000">
                <a:latin typeface="黑体" panose="02010609060101010101" pitchFamily="2" charset="-122"/>
                <a:ea typeface="微软雅黑" panose="020B0503020204020204" charset="-122"/>
              </a:rPr>
              <a:t>运算器（数据运算）</a:t>
            </a:r>
            <a:r>
              <a:rPr lang="zh-CN" altLang="en-US" sz="2000">
                <a:latin typeface="微软雅黑" panose="020B0503020204020204" charset="-122"/>
                <a:ea typeface="微软雅黑" panose="020B0503020204020204" charset="-122"/>
              </a:rPr>
              <a:t>：</a:t>
            </a:r>
            <a:r>
              <a:rPr lang="en-US" altLang="zh-CN" sz="2000">
                <a:latin typeface="微软雅黑" panose="020B0503020204020204" charset="-122"/>
                <a:ea typeface="微软雅黑" panose="020B0503020204020204" charset="-122"/>
              </a:rPr>
              <a:t>ALU</a:t>
            </a:r>
            <a:r>
              <a:rPr lang="zh-CN" altLang="en-US" sz="2000">
                <a:latin typeface="微软雅黑" panose="020B0503020204020204" charset="-122"/>
                <a:ea typeface="微软雅黑" panose="020B0503020204020204" charset="-122"/>
              </a:rPr>
              <a:t>、</a:t>
            </a:r>
            <a:r>
              <a:rPr lang="en-US" altLang="zh-CN" sz="2000">
                <a:latin typeface="微软雅黑" panose="020B0503020204020204" charset="-122"/>
                <a:ea typeface="微软雅黑" panose="020B0503020204020204" charset="-122"/>
              </a:rPr>
              <a:t>GPRs</a:t>
            </a:r>
            <a:r>
              <a:rPr lang="zh-CN" altLang="en-US" sz="2000">
                <a:latin typeface="微软雅黑" panose="020B0503020204020204" charset="-122"/>
                <a:ea typeface="微软雅黑" panose="020B0503020204020204" charset="-122"/>
              </a:rPr>
              <a:t>、标志寄存器等</a:t>
            </a:r>
          </a:p>
          <a:p>
            <a:pPr marL="685800" lvl="1" indent="-190500">
              <a:lnSpc>
                <a:spcPct val="125000"/>
              </a:lnSpc>
              <a:spcBef>
                <a:spcPct val="30000"/>
              </a:spcBef>
            </a:pPr>
            <a:r>
              <a:rPr lang="zh-CN" altLang="en-US" sz="2000">
                <a:latin typeface="黑体" panose="02010609060101010101" pitchFamily="2" charset="-122"/>
                <a:ea typeface="微软雅黑" panose="020B0503020204020204" charset="-122"/>
              </a:rPr>
              <a:t>存储器（数据存储）：存储阵列、地址译码器、读写控制电路</a:t>
            </a:r>
          </a:p>
          <a:p>
            <a:pPr marL="685800" lvl="1" indent="-190500">
              <a:lnSpc>
                <a:spcPct val="125000"/>
              </a:lnSpc>
              <a:spcBef>
                <a:spcPct val="30000"/>
              </a:spcBef>
            </a:pPr>
            <a:r>
              <a:rPr lang="zh-CN" altLang="en-US" sz="2000">
                <a:latin typeface="黑体" panose="02010609060101010101" pitchFamily="2" charset="-122"/>
                <a:ea typeface="微软雅黑" panose="020B0503020204020204" charset="-122"/>
              </a:rPr>
              <a:t>总线（数据传送）：</a:t>
            </a:r>
            <a:r>
              <a:rPr lang="zh-CN" altLang="en-US" sz="2000">
                <a:latin typeface="微软雅黑" panose="020B0503020204020204" charset="-122"/>
                <a:ea typeface="微软雅黑" panose="020B0503020204020204" charset="-122"/>
              </a:rPr>
              <a:t>数据</a:t>
            </a:r>
            <a:r>
              <a:rPr lang="en-US" altLang="zh-CN" sz="2000">
                <a:latin typeface="微软雅黑" panose="020B0503020204020204" charset="-122"/>
                <a:ea typeface="微软雅黑" panose="020B0503020204020204" charset="-122"/>
              </a:rPr>
              <a:t>(MDR)</a:t>
            </a:r>
            <a:r>
              <a:rPr lang="zh-CN" altLang="en-US" sz="2000">
                <a:latin typeface="微软雅黑" panose="020B0503020204020204" charset="-122"/>
                <a:ea typeface="微软雅黑" panose="020B0503020204020204" charset="-122"/>
              </a:rPr>
              <a:t>、地址</a:t>
            </a:r>
            <a:r>
              <a:rPr lang="en-US" altLang="zh-CN" sz="2000">
                <a:latin typeface="微软雅黑" panose="020B0503020204020204" charset="-122"/>
                <a:ea typeface="微软雅黑" panose="020B0503020204020204" charset="-122"/>
              </a:rPr>
              <a:t>(MAR)</a:t>
            </a:r>
            <a:r>
              <a:rPr lang="zh-CN" altLang="en-US" sz="2000">
                <a:latin typeface="微软雅黑" panose="020B0503020204020204" charset="-122"/>
                <a:ea typeface="微软雅黑" panose="020B0503020204020204" charset="-122"/>
              </a:rPr>
              <a:t>和</a:t>
            </a:r>
            <a:r>
              <a:rPr lang="zh-CN" altLang="en-US" sz="2000">
                <a:latin typeface="黑体" panose="02010609060101010101" pitchFamily="2" charset="-122"/>
                <a:ea typeface="微软雅黑" panose="020B0503020204020204" charset="-122"/>
              </a:rPr>
              <a:t>控制线</a:t>
            </a:r>
            <a:endParaRPr lang="en-US" altLang="zh-CN" sz="2000">
              <a:latin typeface="黑体" panose="02010609060101010101" pitchFamily="2" charset="-122"/>
              <a:ea typeface="微软雅黑" panose="020B0503020204020204" charset="-122"/>
            </a:endParaRPr>
          </a:p>
          <a:p>
            <a:pPr marL="685800" lvl="1" indent="-190500">
              <a:lnSpc>
                <a:spcPct val="125000"/>
              </a:lnSpc>
              <a:spcBef>
                <a:spcPct val="30000"/>
              </a:spcBef>
            </a:pPr>
            <a:r>
              <a:rPr lang="zh-CN" altLang="en-US" sz="2000">
                <a:solidFill>
                  <a:srgbClr val="FF0000"/>
                </a:solidFill>
                <a:latin typeface="黑体" panose="02010609060101010101" pitchFamily="2" charset="-122"/>
                <a:ea typeface="微软雅黑" panose="020B0503020204020204" charset="-122"/>
              </a:rPr>
              <a:t>控制器（控制）：对指令译码生成控制信号</a:t>
            </a:r>
          </a:p>
          <a:p>
            <a:pPr marL="203200" indent="-203200">
              <a:lnSpc>
                <a:spcPct val="125000"/>
              </a:lnSpc>
              <a:spcBef>
                <a:spcPct val="30000"/>
              </a:spcBef>
            </a:pPr>
            <a:r>
              <a:rPr lang="zh-CN" altLang="en-US" sz="2800">
                <a:latin typeface="黑体" panose="02010609060101010101" pitchFamily="2" charset="-122"/>
                <a:ea typeface="微软雅黑" panose="020B0503020204020204" charset="-122"/>
              </a:rPr>
              <a:t>计算机实现的所有任务都是通过执行一条一条指令完成的！</a:t>
            </a:r>
          </a:p>
        </p:txBody>
      </p:sp>
      <p:sp>
        <p:nvSpPr>
          <p:cNvPr id="557059" name="Rectangle 5"/>
          <p:cNvSpPr>
            <a:spLocks noGrp="1" noChangeArrowheads="1"/>
          </p:cNvSpPr>
          <p:nvPr>
            <p:ph type="title" idx="4294967295"/>
          </p:nvPr>
        </p:nvSpPr>
        <p:spPr>
          <a:xfrm>
            <a:off x="927100" y="439738"/>
            <a:ext cx="7605713" cy="542925"/>
          </a:xfrm>
          <a:noFill/>
        </p:spPr>
        <p:txBody>
          <a:bodyPr lIns="63500" tIns="25400" rIns="63500" bIns="25400" anchor="t">
            <a:spAutoFit/>
          </a:bodyPr>
          <a:lstStyle/>
          <a:p>
            <a:r>
              <a:rPr lang="zh-CN" altLang="en-US" sz="3200"/>
              <a:t>计算机的基本组成与基本功能</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23">
                                            <p:txEl>
                                              <p:pRg st="1" end="1"/>
                                            </p:txEl>
                                          </p:spTgt>
                                        </p:tgtEl>
                                        <p:attrNameLst>
                                          <p:attrName>style.visibility</p:attrName>
                                        </p:attrNameLst>
                                      </p:cBhvr>
                                      <p:to>
                                        <p:strVal val="visible"/>
                                      </p:to>
                                    </p:set>
                                    <p:animEffect transition="in" filter="blinds(horizontal)">
                                      <p:cBhvr>
                                        <p:cTn id="7" dur="500"/>
                                        <p:tgtEl>
                                          <p:spTgt spid="3891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9123">
                                            <p:txEl>
                                              <p:pRg st="3" end="3"/>
                                            </p:txEl>
                                          </p:spTgt>
                                        </p:tgtEl>
                                        <p:attrNameLst>
                                          <p:attrName>style.visibility</p:attrName>
                                        </p:attrNameLst>
                                      </p:cBhvr>
                                      <p:to>
                                        <p:strVal val="visible"/>
                                      </p:to>
                                    </p:set>
                                    <p:animEffect transition="in" filter="blinds(horizontal)">
                                      <p:cBhvr>
                                        <p:cTn id="12" dur="500"/>
                                        <p:tgtEl>
                                          <p:spTgt spid="38912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9123">
                                            <p:txEl>
                                              <p:pRg st="4" end="4"/>
                                            </p:txEl>
                                          </p:spTgt>
                                        </p:tgtEl>
                                        <p:attrNameLst>
                                          <p:attrName>style.visibility</p:attrName>
                                        </p:attrNameLst>
                                      </p:cBhvr>
                                      <p:to>
                                        <p:strVal val="visible"/>
                                      </p:to>
                                    </p:set>
                                    <p:animEffect transition="in" filter="blinds(horizontal)">
                                      <p:cBhvr>
                                        <p:cTn id="17" dur="500"/>
                                        <p:tgtEl>
                                          <p:spTgt spid="38912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9123">
                                            <p:txEl>
                                              <p:pRg st="5" end="5"/>
                                            </p:txEl>
                                          </p:spTgt>
                                        </p:tgtEl>
                                        <p:attrNameLst>
                                          <p:attrName>style.visibility</p:attrName>
                                        </p:attrNameLst>
                                      </p:cBhvr>
                                      <p:to>
                                        <p:strVal val="visible"/>
                                      </p:to>
                                    </p:set>
                                    <p:animEffect transition="in" filter="blinds(horizontal)">
                                      <p:cBhvr>
                                        <p:cTn id="22" dur="500"/>
                                        <p:tgtEl>
                                          <p:spTgt spid="38912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9123">
                                            <p:txEl>
                                              <p:pRg st="6" end="6"/>
                                            </p:txEl>
                                          </p:spTgt>
                                        </p:tgtEl>
                                        <p:attrNameLst>
                                          <p:attrName>style.visibility</p:attrName>
                                        </p:attrNameLst>
                                      </p:cBhvr>
                                      <p:to>
                                        <p:strVal val="visible"/>
                                      </p:to>
                                    </p:set>
                                    <p:animEffect transition="in" filter="blinds(horizontal)">
                                      <p:cBhvr>
                                        <p:cTn id="27" dur="500"/>
                                        <p:tgtEl>
                                          <p:spTgt spid="38912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89123">
                                            <p:txEl>
                                              <p:pRg st="7" end="7"/>
                                            </p:txEl>
                                          </p:spTgt>
                                        </p:tgtEl>
                                        <p:attrNameLst>
                                          <p:attrName>style.visibility</p:attrName>
                                        </p:attrNameLst>
                                      </p:cBhvr>
                                      <p:to>
                                        <p:strVal val="visible"/>
                                      </p:to>
                                    </p:set>
                                    <p:animEffect transition="in" filter="blinds(horizontal)">
                                      <p:cBhvr>
                                        <p:cTn id="32" dur="500"/>
                                        <p:tgtEl>
                                          <p:spTgt spid="3891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文本框 758785"/>
          <p:cNvSpPr txBox="1"/>
          <p:nvPr/>
        </p:nvSpPr>
        <p:spPr>
          <a:xfrm>
            <a:off x="1371600" y="320675"/>
            <a:ext cx="7315200" cy="6080125"/>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solidFill>
                  <a:srgbClr val="CC00CC"/>
                </a:solidFill>
                <a:latin typeface="黑体" panose="02010609060101010101" pitchFamily="2" charset="-122"/>
                <a:ea typeface="黑体" panose="02010609060101010101" pitchFamily="2" charset="-122"/>
              </a:rPr>
              <a:t>1．运算器（</a:t>
            </a:r>
            <a:r>
              <a:rPr lang="en-US" altLang="zh-CN" b="1">
                <a:solidFill>
                  <a:srgbClr val="CC00CC"/>
                </a:solidFill>
                <a:latin typeface="黑体" panose="02010609060101010101" pitchFamily="2" charset="-122"/>
                <a:ea typeface="黑体" panose="02010609060101010101" pitchFamily="2" charset="-122"/>
              </a:rPr>
              <a:t>Arithmetic Unit）</a:t>
            </a:r>
          </a:p>
          <a:p>
            <a:pPr algn="just">
              <a:spcBef>
                <a:spcPct val="20000"/>
              </a:spcBef>
              <a:buClr>
                <a:srgbClr val="A50021"/>
              </a:buClr>
              <a:buSzPct val="75000"/>
              <a:buFont typeface="Wingdings" panose="05000000000000000000" pitchFamily="2" charset="2"/>
            </a:pPr>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运算器是计算机对数据进行加工处理的部件，主要包括</a:t>
            </a:r>
            <a:r>
              <a:rPr lang="zh-CN" altLang="en-US" b="1" dirty="0">
                <a:solidFill>
                  <a:srgbClr val="FF0000"/>
                </a:solidFill>
                <a:latin typeface="黑体" panose="02010609060101010101" pitchFamily="2" charset="-122"/>
                <a:ea typeface="黑体" panose="02010609060101010101" pitchFamily="2" charset="-122"/>
              </a:rPr>
              <a:t>算术逻辑单元（</a:t>
            </a:r>
            <a:r>
              <a:rPr lang="en-US" altLang="zh-CN" b="1">
                <a:solidFill>
                  <a:srgbClr val="FF0000"/>
                </a:solidFill>
                <a:latin typeface="黑体" panose="02010609060101010101" pitchFamily="2" charset="-122"/>
                <a:ea typeface="黑体" panose="02010609060101010101" pitchFamily="2" charset="-122"/>
              </a:rPr>
              <a:t>ALU）</a:t>
            </a:r>
            <a:r>
              <a:rPr lang="zh-CN" altLang="en-US" b="1" dirty="0">
                <a:solidFill>
                  <a:srgbClr val="FF0000"/>
                </a:solidFill>
                <a:latin typeface="黑体" panose="02010609060101010101" pitchFamily="2" charset="-122"/>
                <a:ea typeface="黑体" panose="02010609060101010101" pitchFamily="2" charset="-122"/>
              </a:rPr>
              <a:t>和寄存器</a:t>
            </a:r>
            <a:r>
              <a:rPr lang="zh-CN" altLang="en-US" b="1" dirty="0">
                <a:latin typeface="黑体" panose="02010609060101010101" pitchFamily="2" charset="-122"/>
                <a:ea typeface="黑体" panose="02010609060101010101" pitchFamily="2" charset="-122"/>
              </a:rPr>
              <a:t>。</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主要功能是在控制器的控制下执行程序中的指令，完成各种</a:t>
            </a:r>
            <a:r>
              <a:rPr lang="zh-CN" altLang="en-US" b="1" dirty="0">
                <a:solidFill>
                  <a:srgbClr val="3333CC"/>
                </a:solidFill>
                <a:latin typeface="黑体" panose="02010609060101010101" pitchFamily="2" charset="-122"/>
                <a:ea typeface="黑体" panose="02010609060101010101" pitchFamily="2" charset="-122"/>
              </a:rPr>
              <a:t>算术运算</a:t>
            </a:r>
            <a:r>
              <a:rPr lang="zh-CN" altLang="en-US" b="1" dirty="0">
                <a:latin typeface="黑体" panose="02010609060101010101" pitchFamily="2" charset="-122"/>
                <a:ea typeface="黑体" panose="02010609060101010101" pitchFamily="2" charset="-122"/>
              </a:rPr>
              <a:t>和</a:t>
            </a:r>
            <a:r>
              <a:rPr lang="zh-CN" altLang="en-US" b="1" dirty="0">
                <a:solidFill>
                  <a:srgbClr val="3333CC"/>
                </a:solidFill>
                <a:latin typeface="黑体" panose="02010609060101010101" pitchFamily="2" charset="-122"/>
                <a:ea typeface="黑体" panose="02010609060101010101" pitchFamily="2" charset="-122"/>
              </a:rPr>
              <a:t>逻辑运算</a:t>
            </a:r>
            <a:r>
              <a:rPr lang="zh-CN" altLang="en-US" b="1" dirty="0">
                <a:latin typeface="黑体" panose="02010609060101010101" pitchFamily="2" charset="-122"/>
                <a:ea typeface="黑体" panose="02010609060101010101" pitchFamily="2" charset="-122"/>
              </a:rPr>
              <a:t>，实现逻辑判断。</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en-US" altLang="zh-CN" b="1">
                <a:latin typeface="黑体" panose="02010609060101010101" pitchFamily="2" charset="-122"/>
                <a:ea typeface="黑体" panose="02010609060101010101" pitchFamily="2" charset="-122"/>
              </a:rPr>
              <a:t>ALU</a:t>
            </a:r>
            <a:r>
              <a:rPr lang="zh-CN" altLang="en-US" b="1" dirty="0">
                <a:latin typeface="黑体" panose="02010609060101010101" pitchFamily="2" charset="-122"/>
                <a:ea typeface="黑体" panose="02010609060101010101" pitchFamily="2" charset="-122"/>
              </a:rPr>
              <a:t>主要完成加、减、乘、除等四则运算以及与、或、非、移位等逻辑运算，寄存器用来暂存参加运算的操作数或运算结果。</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运算器的主要技术指标是</a:t>
            </a:r>
            <a:r>
              <a:rPr lang="zh-CN" altLang="en-US" b="1" dirty="0">
                <a:solidFill>
                  <a:srgbClr val="FF0000"/>
                </a:solidFill>
                <a:latin typeface="黑体" panose="02010609060101010101" pitchFamily="2" charset="-122"/>
                <a:ea typeface="黑体" panose="02010609060101010101" pitchFamily="2" charset="-122"/>
              </a:rPr>
              <a:t>运算速度</a:t>
            </a:r>
            <a:r>
              <a:rPr lang="zh-CN" altLang="en-US" b="1" dirty="0">
                <a:latin typeface="黑体" panose="02010609060101010101" pitchFamily="2" charset="-122"/>
                <a:ea typeface="黑体" panose="02010609060101010101" pitchFamily="2" charset="-122"/>
              </a:rPr>
              <a:t>，其单位是</a:t>
            </a:r>
            <a:r>
              <a:rPr lang="en-US" altLang="zh-CN" b="1">
                <a:solidFill>
                  <a:srgbClr val="3333CC"/>
                </a:solidFill>
                <a:latin typeface="黑体" panose="02010609060101010101" pitchFamily="2" charset="-122"/>
                <a:ea typeface="黑体" panose="02010609060101010101" pitchFamily="2" charset="-122"/>
              </a:rPr>
              <a:t>MIPS</a:t>
            </a:r>
            <a:r>
              <a:rPr lang="en-US" altLang="zh-CN" b="1">
                <a:latin typeface="黑体" panose="02010609060101010101" pitchFamily="2" charset="-122"/>
                <a:ea typeface="黑体" panose="02010609060101010101" pitchFamily="2" charset="-122"/>
              </a:rPr>
              <a:t>（</a:t>
            </a:r>
            <a:r>
              <a:rPr lang="zh-CN" altLang="en-US" b="1" dirty="0">
                <a:latin typeface="黑体" panose="02010609060101010101" pitchFamily="2" charset="-122"/>
                <a:ea typeface="黑体" panose="02010609060101010101" pitchFamily="2" charset="-122"/>
              </a:rPr>
              <a:t>每秒百万条指令）。</a:t>
            </a:r>
          </a:p>
          <a:p>
            <a:pPr algn="just">
              <a:spcBef>
                <a:spcPct val="20000"/>
              </a:spcBef>
              <a:buClr>
                <a:srgbClr val="A50021"/>
              </a:buClr>
              <a:buSzPct val="75000"/>
              <a:buFont typeface="Wingdings" panose="05000000000000000000" pitchFamily="2" charset="2"/>
            </a:pPr>
            <a:r>
              <a:rPr lang="zh-CN" altLang="en-US" b="1" dirty="0">
                <a:solidFill>
                  <a:srgbClr val="CC00CC"/>
                </a:solidFill>
                <a:latin typeface="黑体" panose="02010609060101010101" pitchFamily="2" charset="-122"/>
                <a:ea typeface="黑体" panose="02010609060101010101" pitchFamily="2" charset="-122"/>
              </a:rPr>
              <a:t>2．控制器（</a:t>
            </a:r>
            <a:r>
              <a:rPr lang="en-US" altLang="zh-CN" b="1">
                <a:solidFill>
                  <a:srgbClr val="CC00CC"/>
                </a:solidFill>
                <a:latin typeface="黑体" panose="02010609060101010101" pitchFamily="2" charset="-122"/>
                <a:ea typeface="黑体" panose="02010609060101010101" pitchFamily="2" charset="-122"/>
              </a:rPr>
              <a:t>Control Unit）</a:t>
            </a:r>
          </a:p>
          <a:p>
            <a:pPr algn="just">
              <a:spcBef>
                <a:spcPct val="20000"/>
              </a:spcBef>
              <a:buClr>
                <a:srgbClr val="A50021"/>
              </a:buClr>
              <a:buSzPct val="75000"/>
              <a:buFont typeface="Wingdings" panose="05000000000000000000" pitchFamily="2" charset="2"/>
            </a:pPr>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控制器的作用是指挥整个计算机的各个部件按照指令的功能要求有条不紊地协调工作。</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控制器由</a:t>
            </a:r>
            <a:r>
              <a:rPr lang="zh-CN" altLang="en-US" b="1" dirty="0">
                <a:solidFill>
                  <a:srgbClr val="3333CC"/>
                </a:solidFill>
                <a:latin typeface="黑体" panose="02010609060101010101" pitchFamily="2" charset="-122"/>
                <a:ea typeface="黑体" panose="02010609060101010101" pitchFamily="2" charset="-122"/>
              </a:rPr>
              <a:t>程序计数器</a:t>
            </a:r>
            <a:r>
              <a:rPr lang="zh-CN" altLang="en-US" b="1" dirty="0">
                <a:latin typeface="黑体" panose="02010609060101010101" pitchFamily="2" charset="-122"/>
                <a:ea typeface="黑体" panose="02010609060101010101" pitchFamily="2" charset="-122"/>
              </a:rPr>
              <a:t>（</a:t>
            </a:r>
            <a:r>
              <a:rPr lang="en-US" altLang="zh-CN" b="1">
                <a:latin typeface="黑体" panose="02010609060101010101" pitchFamily="2" charset="-122"/>
                <a:ea typeface="黑体" panose="02010609060101010101" pitchFamily="2" charset="-122"/>
              </a:rPr>
              <a:t>PC）、</a:t>
            </a:r>
            <a:r>
              <a:rPr lang="zh-CN" altLang="en-US" b="1" dirty="0">
                <a:solidFill>
                  <a:srgbClr val="3333CC"/>
                </a:solidFill>
                <a:latin typeface="黑体" panose="02010609060101010101" pitchFamily="2" charset="-122"/>
                <a:ea typeface="黑体" panose="02010609060101010101" pitchFamily="2" charset="-122"/>
              </a:rPr>
              <a:t>指令寄存器</a:t>
            </a:r>
            <a:r>
              <a:rPr lang="zh-CN" altLang="en-US" b="1" dirty="0">
                <a:latin typeface="黑体" panose="02010609060101010101" pitchFamily="2" charset="-122"/>
                <a:ea typeface="黑体" panose="02010609060101010101" pitchFamily="2" charset="-122"/>
              </a:rPr>
              <a:t>（</a:t>
            </a:r>
            <a:r>
              <a:rPr lang="en-US" altLang="zh-CN" b="1">
                <a:latin typeface="黑体" panose="02010609060101010101" pitchFamily="2" charset="-122"/>
                <a:ea typeface="黑体" panose="02010609060101010101" pitchFamily="2" charset="-122"/>
              </a:rPr>
              <a:t>IR）、</a:t>
            </a:r>
            <a:r>
              <a:rPr lang="zh-CN" altLang="en-US" b="1" dirty="0">
                <a:solidFill>
                  <a:srgbClr val="3333CC"/>
                </a:solidFill>
                <a:latin typeface="黑体" panose="02010609060101010101" pitchFamily="2" charset="-122"/>
                <a:ea typeface="黑体" panose="02010609060101010101" pitchFamily="2" charset="-122"/>
              </a:rPr>
              <a:t>指令译码器</a:t>
            </a:r>
            <a:r>
              <a:rPr lang="zh-CN" altLang="en-US" b="1" dirty="0">
                <a:latin typeface="黑体" panose="02010609060101010101" pitchFamily="2" charset="-122"/>
                <a:ea typeface="黑体" panose="02010609060101010101" pitchFamily="2" charset="-122"/>
              </a:rPr>
              <a:t>（</a:t>
            </a:r>
            <a:r>
              <a:rPr lang="en-US" altLang="zh-CN" b="1">
                <a:latin typeface="黑体" panose="02010609060101010101" pitchFamily="2" charset="-122"/>
                <a:ea typeface="黑体" panose="02010609060101010101" pitchFamily="2" charset="-122"/>
              </a:rPr>
              <a:t>ID）、</a:t>
            </a:r>
            <a:r>
              <a:rPr lang="zh-CN" altLang="en-US" b="1" dirty="0">
                <a:solidFill>
                  <a:srgbClr val="3333CC"/>
                </a:solidFill>
                <a:latin typeface="黑体" panose="02010609060101010101" pitchFamily="2" charset="-122"/>
                <a:ea typeface="黑体" panose="02010609060101010101" pitchFamily="2" charset="-122"/>
              </a:rPr>
              <a:t>时序电路和微操作控制电路</a:t>
            </a:r>
            <a:r>
              <a:rPr lang="zh-CN" altLang="en-US" b="1" dirty="0">
                <a:latin typeface="黑体" panose="02010609060101010101" pitchFamily="2" charset="-122"/>
                <a:ea typeface="黑体" panose="02010609060101010101" pitchFamily="2" charset="-122"/>
              </a:rPr>
              <a:t>组成， </a:t>
            </a:r>
          </a:p>
        </p:txBody>
      </p:sp>
    </p:spTree>
  </p:cSld>
  <p:clrMapOvr>
    <a:masterClrMapping/>
  </p:clrMapOvr>
  <p:transition spd="med">
    <p:zoom/>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文本框 759809"/>
          <p:cNvSpPr txBox="1"/>
          <p:nvPr/>
        </p:nvSpPr>
        <p:spPr>
          <a:xfrm>
            <a:off x="1295400" y="495300"/>
            <a:ext cx="7315200" cy="6205538"/>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r>
              <a:rPr lang="zh-CN" altLang="en-US" b="1" dirty="0">
                <a:solidFill>
                  <a:srgbClr val="3333CC"/>
                </a:solidFill>
                <a:latin typeface="黑体" panose="02010609060101010101" pitchFamily="2" charset="-122"/>
                <a:ea typeface="黑体" panose="02010609060101010101" pitchFamily="2" charset="-122"/>
              </a:rPr>
              <a:t>程序计数器</a:t>
            </a:r>
            <a:r>
              <a:rPr lang="zh-CN" altLang="en-US" b="1" dirty="0">
                <a:latin typeface="黑体" panose="02010609060101010101" pitchFamily="2" charset="-122"/>
                <a:ea typeface="黑体" panose="02010609060101010101" pitchFamily="2" charset="-122"/>
              </a:rPr>
              <a:t>用来对程序中的指令进行计数，其内容存放预将执行的指令在内存储器中的存储地址，使得控制器能依次读取指令。</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3333CC"/>
                </a:solidFill>
                <a:latin typeface="黑体" panose="02010609060101010101" pitchFamily="2" charset="-122"/>
                <a:ea typeface="黑体" panose="02010609060101010101" pitchFamily="2" charset="-122"/>
              </a:rPr>
              <a:t>指令寄存器</a:t>
            </a:r>
            <a:r>
              <a:rPr lang="zh-CN" altLang="en-US" b="1" dirty="0">
                <a:latin typeface="黑体" panose="02010609060101010101" pitchFamily="2" charset="-122"/>
                <a:ea typeface="黑体" panose="02010609060101010101" pitchFamily="2" charset="-122"/>
              </a:rPr>
              <a:t>在指令执行期间暂时保存正在执行的指令。</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3333CC"/>
                </a:solidFill>
                <a:latin typeface="黑体" panose="02010609060101010101" pitchFamily="2" charset="-122"/>
                <a:ea typeface="黑体" panose="02010609060101010101" pitchFamily="2" charset="-122"/>
              </a:rPr>
              <a:t>指令译码器</a:t>
            </a:r>
            <a:r>
              <a:rPr lang="zh-CN" altLang="en-US" b="1" dirty="0">
                <a:latin typeface="黑体" panose="02010609060101010101" pitchFamily="2" charset="-122"/>
                <a:ea typeface="黑体" panose="02010609060101010101" pitchFamily="2" charset="-122"/>
              </a:rPr>
              <a:t>用来对指令的操作码进行译码，产生的译码信号识别了该指令要进行的操作，并传送给微控制部件，以便产生相应的控制信号。</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3333CC"/>
                </a:solidFill>
                <a:latin typeface="黑体" panose="02010609060101010101" pitchFamily="2" charset="-122"/>
                <a:ea typeface="黑体" panose="02010609060101010101" pitchFamily="2" charset="-122"/>
              </a:rPr>
              <a:t>时序控制电路</a:t>
            </a:r>
            <a:r>
              <a:rPr lang="zh-CN" altLang="en-US" b="1" dirty="0">
                <a:latin typeface="黑体" panose="02010609060101010101" pitchFamily="2" charset="-122"/>
                <a:ea typeface="黑体" panose="02010609060101010101" pitchFamily="2" charset="-122"/>
              </a:rPr>
              <a:t>用来生成时序信号，以协调在指令执行周期内部件的工作。</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3333CC"/>
                </a:solidFill>
                <a:latin typeface="黑体" panose="02010609060101010101" pitchFamily="2" charset="-122"/>
                <a:ea typeface="黑体" panose="02010609060101010101" pitchFamily="2" charset="-122"/>
              </a:rPr>
              <a:t>微操作控制电路</a:t>
            </a:r>
            <a:r>
              <a:rPr lang="zh-CN" altLang="en-US" b="1" dirty="0">
                <a:latin typeface="黑体" panose="02010609060101010101" pitchFamily="2" charset="-122"/>
                <a:ea typeface="黑体" panose="02010609060101010101" pitchFamily="2" charset="-122"/>
              </a:rPr>
              <a:t>用来产生各种控制操作命令。</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sz="2800" b="1" dirty="0">
                <a:solidFill>
                  <a:srgbClr val="FF0000"/>
                </a:solidFill>
                <a:latin typeface="黑体" panose="02010609060101010101" pitchFamily="2" charset="-122"/>
                <a:ea typeface="黑体" panose="02010609060101010101" pitchFamily="2" charset="-122"/>
              </a:rPr>
              <a:t>控制器和运算器</a:t>
            </a:r>
            <a:r>
              <a:rPr lang="zh-CN" altLang="en-US" sz="2800" b="1" dirty="0">
                <a:latin typeface="黑体" panose="02010609060101010101" pitchFamily="2" charset="-122"/>
                <a:ea typeface="黑体" panose="02010609060101010101" pitchFamily="2" charset="-122"/>
              </a:rPr>
              <a:t>合在一起称为</a:t>
            </a:r>
            <a:r>
              <a:rPr lang="zh-CN" altLang="en-US" sz="2800" b="1" dirty="0">
                <a:solidFill>
                  <a:srgbClr val="FF0000"/>
                </a:solidFill>
                <a:latin typeface="黑体" panose="02010609060101010101" pitchFamily="2" charset="-122"/>
                <a:ea typeface="黑体" panose="02010609060101010101" pitchFamily="2" charset="-122"/>
              </a:rPr>
              <a:t>中央处理器，即</a:t>
            </a:r>
            <a:r>
              <a:rPr lang="en-US" altLang="zh-CN" sz="2800" b="1">
                <a:solidFill>
                  <a:srgbClr val="FF0000"/>
                </a:solidFill>
                <a:latin typeface="黑体" panose="02010609060101010101" pitchFamily="2" charset="-122"/>
                <a:ea typeface="黑体" panose="02010609060101010101" pitchFamily="2" charset="-122"/>
              </a:rPr>
              <a:t>CPU</a:t>
            </a:r>
            <a:r>
              <a:rPr lang="en-US" altLang="zh-CN" sz="2800" b="1">
                <a:latin typeface="黑体" panose="02010609060101010101" pitchFamily="2" charset="-122"/>
                <a:ea typeface="黑体" panose="02010609060101010101" pitchFamily="2" charset="-122"/>
              </a:rPr>
              <a:t>（Central Processing Unit），</a:t>
            </a:r>
            <a:r>
              <a:rPr lang="zh-CN" altLang="en-US" sz="2800" b="1" dirty="0">
                <a:latin typeface="黑体" panose="02010609060101010101" pitchFamily="2" charset="-122"/>
                <a:ea typeface="黑体" panose="02010609060101010101" pitchFamily="2" charset="-122"/>
              </a:rPr>
              <a:t>它是计算机的核心</a:t>
            </a:r>
            <a:r>
              <a:rPr lang="zh-CN" altLang="en-US" b="1" dirty="0">
                <a:latin typeface="黑体" panose="02010609060101010101" pitchFamily="2" charset="-122"/>
                <a:ea typeface="黑体" panose="02010609060101010101" pitchFamily="2" charset="-122"/>
              </a:rPr>
              <a:t>。 </a:t>
            </a:r>
          </a:p>
          <a:p>
            <a:pPr algn="just">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p:txBody>
      </p:sp>
    </p:spTree>
  </p:cSld>
  <p:clrMapOvr>
    <a:masterClrMapping/>
  </p:clrMapOvr>
  <p:transition spd="med">
    <p:zoom/>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文本框 760833"/>
          <p:cNvSpPr txBox="1"/>
          <p:nvPr/>
        </p:nvSpPr>
        <p:spPr>
          <a:xfrm>
            <a:off x="1295400" y="228600"/>
            <a:ext cx="7315200" cy="6372225"/>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solidFill>
                  <a:srgbClr val="CC00CC"/>
                </a:solidFill>
                <a:latin typeface="黑体" panose="02010609060101010101" pitchFamily="2" charset="-122"/>
                <a:ea typeface="黑体" panose="02010609060101010101" pitchFamily="2" charset="-122"/>
              </a:rPr>
              <a:t>3．存储器 </a:t>
            </a:r>
            <a:endParaRPr lang="en-US" altLang="zh-CN" b="1" dirty="0">
              <a:solidFill>
                <a:srgbClr val="CC00CC"/>
              </a:solidFill>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存储器是计算机的记忆和存储部件，用来存储数据和程序。按功能存储器一般可分为</a:t>
            </a:r>
            <a:r>
              <a:rPr lang="zh-CN" altLang="en-US" b="1" dirty="0">
                <a:solidFill>
                  <a:srgbClr val="3333CC"/>
                </a:solidFill>
                <a:latin typeface="黑体" panose="02010609060101010101" pitchFamily="2" charset="-122"/>
                <a:ea typeface="黑体" panose="02010609060101010101" pitchFamily="2" charset="-122"/>
              </a:rPr>
              <a:t>内存储器和外存储器</a:t>
            </a:r>
            <a:r>
              <a:rPr lang="zh-CN" altLang="en-US" b="1" dirty="0">
                <a:latin typeface="黑体" panose="02010609060101010101" pitchFamily="2" charset="-122"/>
                <a:ea typeface="黑体" panose="02010609060101010101" pitchFamily="2" charset="-122"/>
              </a:rPr>
              <a:t>两大类。 </a:t>
            </a:r>
          </a:p>
          <a:p>
            <a:pPr algn="just">
              <a:spcBef>
                <a:spcPct val="20000"/>
              </a:spcBef>
              <a:buClr>
                <a:srgbClr val="A50021"/>
              </a:buClr>
              <a:buSzPct val="75000"/>
              <a:buFont typeface="Wingdings" panose="05000000000000000000" pitchFamily="2" charset="2"/>
            </a:pPr>
            <a:r>
              <a:rPr lang="zh-CN" altLang="en-US" b="1" dirty="0">
                <a:solidFill>
                  <a:schemeClr val="folHlink"/>
                </a:solidFill>
                <a:latin typeface="黑体" panose="02010609060101010101" pitchFamily="2" charset="-122"/>
                <a:ea typeface="黑体" panose="02010609060101010101" pitchFamily="2" charset="-122"/>
              </a:rPr>
              <a:t>（1）内存储器（简称内存）</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内存储器也称为主存储器（简称主存），用来存放当前运行程序的指令和数据。</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目前内存由半导体存储器所组成，它直接与运算器和控制器相连接。</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FF0000"/>
                </a:solidFill>
                <a:latin typeface="黑体" panose="02010609060101010101" pitchFamily="2" charset="-122"/>
                <a:ea typeface="黑体" panose="02010609060101010101" pitchFamily="2" charset="-122"/>
              </a:rPr>
              <a:t>内存特点：</a:t>
            </a:r>
            <a:r>
              <a:rPr lang="zh-CN" altLang="en-US" b="1" dirty="0">
                <a:latin typeface="黑体" panose="02010609060101010101" pitchFamily="2" charset="-122"/>
                <a:ea typeface="黑体" panose="02010609060101010101" pitchFamily="2" charset="-122"/>
              </a:rPr>
              <a:t>直接与</a:t>
            </a:r>
            <a:r>
              <a:rPr lang="en-US" altLang="zh-CN" b="1">
                <a:latin typeface="黑体" panose="02010609060101010101" pitchFamily="2" charset="-122"/>
                <a:ea typeface="黑体" panose="02010609060101010101" pitchFamily="2" charset="-122"/>
              </a:rPr>
              <a:t>CPU</a:t>
            </a:r>
            <a:r>
              <a:rPr lang="zh-CN" altLang="en-US" b="1" dirty="0">
                <a:latin typeface="黑体" panose="02010609060101010101" pitchFamily="2" charset="-122"/>
                <a:ea typeface="黑体" panose="02010609060101010101" pitchFamily="2" charset="-122"/>
              </a:rPr>
              <a:t>交换信息，存取速度快，存储容量较小，价格相对外存高等。</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按存取方式内存可分为</a:t>
            </a:r>
            <a:r>
              <a:rPr lang="zh-CN" altLang="en-US" b="1" dirty="0">
                <a:solidFill>
                  <a:srgbClr val="3333CC"/>
                </a:solidFill>
                <a:latin typeface="黑体" panose="02010609060101010101" pitchFamily="2" charset="-122"/>
                <a:ea typeface="黑体" panose="02010609060101010101" pitchFamily="2" charset="-122"/>
              </a:rPr>
              <a:t>随机存取存储器</a:t>
            </a:r>
            <a:r>
              <a:rPr lang="zh-CN" altLang="en-US" b="1" dirty="0">
                <a:latin typeface="黑体" panose="02010609060101010101" pitchFamily="2" charset="-122"/>
                <a:ea typeface="黑体" panose="02010609060101010101" pitchFamily="2" charset="-122"/>
              </a:rPr>
              <a:t>(简称</a:t>
            </a:r>
            <a:r>
              <a:rPr lang="en-US" altLang="zh-CN" b="1">
                <a:latin typeface="黑体" panose="02010609060101010101" pitchFamily="2" charset="-122"/>
                <a:ea typeface="黑体" panose="02010609060101010101" pitchFamily="2" charset="-122"/>
              </a:rPr>
              <a:t>RAM）</a:t>
            </a:r>
            <a:r>
              <a:rPr lang="zh-CN" altLang="en-US" b="1" dirty="0">
                <a:latin typeface="黑体" panose="02010609060101010101" pitchFamily="2" charset="-122"/>
                <a:ea typeface="黑体" panose="02010609060101010101" pitchFamily="2" charset="-122"/>
              </a:rPr>
              <a:t>和只读存储器（简称</a:t>
            </a:r>
            <a:r>
              <a:rPr lang="en-US" altLang="zh-CN" b="1">
                <a:latin typeface="黑体" panose="02010609060101010101" pitchFamily="2" charset="-122"/>
                <a:ea typeface="黑体" panose="02010609060101010101" pitchFamily="2" charset="-122"/>
              </a:rPr>
              <a:t>ROM）。RAM</a:t>
            </a:r>
            <a:r>
              <a:rPr lang="zh-CN" altLang="en-US" b="1" dirty="0">
                <a:latin typeface="黑体" panose="02010609060101010101" pitchFamily="2" charset="-122"/>
                <a:ea typeface="黑体" panose="02010609060101010101" pitchFamily="2" charset="-122"/>
              </a:rPr>
              <a:t>是一种读写存储器，通常用来存放正在执行的程序及所需的数据。</a:t>
            </a:r>
            <a:r>
              <a:rPr lang="en-US" altLang="zh-CN" b="1">
                <a:latin typeface="黑体" panose="02010609060101010101" pitchFamily="2" charset="-122"/>
                <a:ea typeface="黑体" panose="02010609060101010101" pitchFamily="2" charset="-122"/>
              </a:rPr>
              <a:t>RAM</a:t>
            </a:r>
            <a:r>
              <a:rPr lang="zh-CN" altLang="en-US" b="1" dirty="0">
                <a:latin typeface="黑体" panose="02010609060101010101" pitchFamily="2" charset="-122"/>
                <a:ea typeface="黑体" panose="02010609060101010101" pitchFamily="2" charset="-122"/>
              </a:rPr>
              <a:t>存取速度快，但它只是临时存储信息，即加电记忆信息，一但断电</a:t>
            </a:r>
            <a:r>
              <a:rPr lang="en-US" altLang="zh-CN" b="1">
                <a:latin typeface="黑体" panose="02010609060101010101" pitchFamily="2" charset="-122"/>
                <a:ea typeface="黑体" panose="02010609060101010101" pitchFamily="2" charset="-122"/>
              </a:rPr>
              <a:t>RAM</a:t>
            </a:r>
            <a:r>
              <a:rPr lang="zh-CN" altLang="en-US" b="1" dirty="0">
                <a:latin typeface="黑体" panose="02010609060101010101" pitchFamily="2" charset="-122"/>
                <a:ea typeface="黑体" panose="02010609060101010101" pitchFamily="2" charset="-122"/>
              </a:rPr>
              <a:t>中的信息立即丢失。 </a:t>
            </a:r>
          </a:p>
        </p:txBody>
      </p:sp>
    </p:spTree>
  </p:cSld>
  <p:clrMapOvr>
    <a:masterClrMapping/>
  </p:clrMapOvr>
  <p:transition spd="med">
    <p:zo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文本框 761857"/>
          <p:cNvSpPr txBox="1"/>
          <p:nvPr/>
        </p:nvSpPr>
        <p:spPr>
          <a:xfrm>
            <a:off x="1295400" y="152400"/>
            <a:ext cx="7162800" cy="6445250"/>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latin typeface="Times New Roman" panose="02020603050405020304" charset="0"/>
                <a:ea typeface="宋体" panose="02010600030101010101" pitchFamily="2" charset="-122"/>
              </a:rPr>
              <a:t>        </a:t>
            </a:r>
            <a:r>
              <a:rPr lang="en-US" altLang="zh-CN" b="1">
                <a:latin typeface="黑体" panose="02010609060101010101" pitchFamily="2" charset="-122"/>
                <a:ea typeface="黑体" panose="02010609060101010101" pitchFamily="2" charset="-122"/>
              </a:rPr>
              <a:t>ROM</a:t>
            </a:r>
            <a:r>
              <a:rPr lang="zh-CN" altLang="en-US" b="1" dirty="0">
                <a:latin typeface="黑体" panose="02010609060101010101" pitchFamily="2" charset="-122"/>
                <a:ea typeface="黑体" panose="02010609060101010101" pitchFamily="2" charset="-122"/>
              </a:rPr>
              <a:t>中的信息只能读出而不能重新写入和修改，其信息是制作时用专门仪器写入的。计算机断电后，其中的信息不丢失。 </a:t>
            </a:r>
            <a:r>
              <a:rPr lang="en-US" altLang="zh-CN" b="1">
                <a:latin typeface="黑体" panose="02010609060101010101" pitchFamily="2" charset="-122"/>
                <a:ea typeface="黑体" panose="02010609060101010101" pitchFamily="2" charset="-122"/>
              </a:rPr>
              <a:t>ROM</a:t>
            </a:r>
            <a:r>
              <a:rPr lang="zh-CN" altLang="en-US" b="1" dirty="0">
                <a:latin typeface="黑体" panose="02010609060101010101" pitchFamily="2" charset="-122"/>
                <a:ea typeface="黑体" panose="02010609060101010101" pitchFamily="2" charset="-122"/>
              </a:rPr>
              <a:t>常用来存放一些专用固定的程序、数据和系统配置软件。如</a:t>
            </a:r>
            <a:r>
              <a:rPr lang="zh-CN" altLang="en-US" b="1" dirty="0">
                <a:solidFill>
                  <a:srgbClr val="3333CC"/>
                </a:solidFill>
                <a:latin typeface="黑体" panose="02010609060101010101" pitchFamily="2" charset="-122"/>
                <a:ea typeface="黑体" panose="02010609060101010101" pitchFamily="2" charset="-122"/>
              </a:rPr>
              <a:t>磁盘引导程序</a:t>
            </a:r>
            <a:r>
              <a:rPr lang="zh-CN" altLang="en-US" b="1" dirty="0">
                <a:latin typeface="黑体" panose="02010609060101010101" pitchFamily="2" charset="-122"/>
                <a:ea typeface="黑体" panose="02010609060101010101" pitchFamily="2" charset="-122"/>
              </a:rPr>
              <a:t>、</a:t>
            </a:r>
            <a:r>
              <a:rPr lang="zh-CN" altLang="en-US" b="1" dirty="0">
                <a:solidFill>
                  <a:srgbClr val="3333CC"/>
                </a:solidFill>
                <a:latin typeface="黑体" panose="02010609060101010101" pitchFamily="2" charset="-122"/>
                <a:ea typeface="黑体" panose="02010609060101010101" pitchFamily="2" charset="-122"/>
              </a:rPr>
              <a:t>自检程序</a:t>
            </a:r>
            <a:r>
              <a:rPr lang="zh-CN" altLang="en-US" b="1" dirty="0">
                <a:latin typeface="黑体" panose="02010609060101010101" pitchFamily="2" charset="-122"/>
                <a:ea typeface="黑体" panose="02010609060101010101" pitchFamily="2" charset="-122"/>
              </a:rPr>
              <a:t>、</a:t>
            </a:r>
            <a:r>
              <a:rPr lang="en-US" altLang="zh-CN" b="1">
                <a:solidFill>
                  <a:srgbClr val="3333CC"/>
                </a:solidFill>
                <a:latin typeface="黑体" panose="02010609060101010101" pitchFamily="2" charset="-122"/>
                <a:ea typeface="黑体" panose="02010609060101010101" pitchFamily="2" charset="-122"/>
              </a:rPr>
              <a:t>I/O</a:t>
            </a:r>
            <a:r>
              <a:rPr lang="zh-CN" altLang="en-US" b="1" dirty="0">
                <a:solidFill>
                  <a:srgbClr val="3333CC"/>
                </a:solidFill>
                <a:latin typeface="黑体" panose="02010609060101010101" pitchFamily="2" charset="-122"/>
                <a:ea typeface="黑体" panose="02010609060101010101" pitchFamily="2" charset="-122"/>
              </a:rPr>
              <a:t>驱动程序</a:t>
            </a:r>
            <a:r>
              <a:rPr lang="zh-CN" altLang="en-US" b="1" dirty="0">
                <a:latin typeface="黑体" panose="02010609060101010101" pitchFamily="2" charset="-122"/>
                <a:ea typeface="黑体" panose="02010609060101010101" pitchFamily="2" charset="-122"/>
              </a:rPr>
              <a:t>等。</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内存由若干存储单元组成，为了区别不同的存储单元，一般从“0”开始对存储单元进行连续编号，每个单元都有一个唯一的号码，我们把它称为存储单元的</a:t>
            </a:r>
            <a:r>
              <a:rPr lang="zh-CN" altLang="en-US" b="1" dirty="0">
                <a:solidFill>
                  <a:srgbClr val="FF0000"/>
                </a:solidFill>
                <a:latin typeface="黑体" panose="02010609060101010101" pitchFamily="2" charset="-122"/>
                <a:ea typeface="黑体" panose="02010609060101010101" pitchFamily="2" charset="-122"/>
              </a:rPr>
              <a:t>地址</a:t>
            </a:r>
            <a:r>
              <a:rPr lang="zh-CN" altLang="en-US" b="1" dirty="0">
                <a:latin typeface="黑体" panose="02010609060101010101" pitchFamily="2" charset="-122"/>
                <a:ea typeface="黑体" panose="02010609060101010101" pitchFamily="2" charset="-122"/>
              </a:rPr>
              <a:t>。每个存储单元能存放一个二进制数，或一条由二进制编码表示的指令。如下图所示：</a:t>
            </a:r>
          </a:p>
          <a:p>
            <a:pPr algn="just">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Times New Roman" panose="02020603050405020304" charset="0"/>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Times New Roman" panose="02020603050405020304" charset="0"/>
              <a:ea typeface="宋体" panose="02010600030101010101" pitchFamily="2" charset="-122"/>
            </a:endParaRPr>
          </a:p>
          <a:p>
            <a:pPr algn="just">
              <a:spcBef>
                <a:spcPct val="20000"/>
              </a:spcBef>
              <a:buClr>
                <a:srgbClr val="A50021"/>
              </a:buClr>
              <a:buSzPct val="75000"/>
              <a:buFont typeface="Wingdings" panose="05000000000000000000" pitchFamily="2" charset="2"/>
            </a:pPr>
            <a:endParaRPr lang="zh-CN" altLang="en-US" b="1" dirty="0">
              <a:latin typeface="Times New Roman" panose="02020603050405020304" charset="0"/>
              <a:ea typeface="宋体" panose="02010600030101010101" pitchFamily="2" charset="-122"/>
            </a:endParaRPr>
          </a:p>
          <a:p>
            <a:pPr algn="just">
              <a:spcBef>
                <a:spcPct val="20000"/>
              </a:spcBef>
              <a:buClr>
                <a:srgbClr val="A50021"/>
              </a:buClr>
              <a:buSzPct val="75000"/>
              <a:buFont typeface="Wingdings" panose="05000000000000000000" pitchFamily="2" charset="2"/>
            </a:pPr>
            <a:r>
              <a:rPr lang="zh-CN" altLang="en-US" b="1" dirty="0">
                <a:latin typeface="Times New Roman" panose="02020603050405020304" charset="0"/>
                <a:ea typeface="宋体" panose="02010600030101010101" pitchFamily="2" charset="-122"/>
              </a:rPr>
              <a:t>    </a:t>
            </a:r>
          </a:p>
        </p:txBody>
      </p:sp>
      <p:pic>
        <p:nvPicPr>
          <p:cNvPr id="761860" name="图片 761859" descr="H:\计算机导论电子教案\计算机科学技术导论电子教案\2.bmp"/>
          <p:cNvPicPr>
            <a:picLocks noChangeAspect="1"/>
          </p:cNvPicPr>
          <p:nvPr/>
        </p:nvPicPr>
        <p:blipFill>
          <a:blip r:embed="rId2"/>
          <a:stretch>
            <a:fillRect/>
          </a:stretch>
        </p:blipFill>
        <p:spPr>
          <a:xfrm>
            <a:off x="3581400" y="4076700"/>
            <a:ext cx="3352800" cy="2781300"/>
          </a:xfrm>
          <a:prstGeom prst="rect">
            <a:avLst/>
          </a:prstGeom>
          <a:noFill/>
          <a:ln w="9525">
            <a:noFill/>
          </a:ln>
        </p:spPr>
      </p:pic>
    </p:spTree>
  </p:cSld>
  <p:clrMapOvr>
    <a:masterClrMapping/>
  </p:clrMapOvr>
  <p:transition spd="med">
    <p:zoom/>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文本框 763905"/>
          <p:cNvSpPr txBox="1"/>
          <p:nvPr/>
        </p:nvSpPr>
        <p:spPr>
          <a:xfrm>
            <a:off x="1219200" y="152400"/>
            <a:ext cx="7543800" cy="6445250"/>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每个存储单元由若干位二进制位组成，</a:t>
            </a:r>
            <a:r>
              <a:rPr lang="zh-CN" altLang="en-US" b="1" dirty="0">
                <a:solidFill>
                  <a:srgbClr val="FF0000"/>
                </a:solidFill>
                <a:latin typeface="黑体" panose="02010609060101010101" pitchFamily="2" charset="-122"/>
                <a:ea typeface="黑体" panose="02010609060101010101" pitchFamily="2" charset="-122"/>
              </a:rPr>
              <a:t>“位”</a:t>
            </a:r>
            <a:r>
              <a:rPr lang="zh-CN" altLang="en-US" b="1" dirty="0">
                <a:latin typeface="黑体" panose="02010609060101010101" pitchFamily="2" charset="-122"/>
                <a:ea typeface="黑体" panose="02010609060101010101" pitchFamily="2" charset="-122"/>
              </a:rPr>
              <a:t>（</a:t>
            </a:r>
            <a:r>
              <a:rPr lang="en-US" altLang="zh-CN" b="1">
                <a:latin typeface="黑体" panose="02010609060101010101" pitchFamily="2" charset="-122"/>
                <a:ea typeface="黑体" panose="02010609060101010101" pitchFamily="2" charset="-122"/>
              </a:rPr>
              <a:t>bit）</a:t>
            </a:r>
            <a:r>
              <a:rPr lang="zh-CN" altLang="en-US" b="1" dirty="0">
                <a:latin typeface="黑体" panose="02010609060101010101" pitchFamily="2" charset="-122"/>
                <a:ea typeface="黑体" panose="02010609060101010101" pitchFamily="2" charset="-122"/>
              </a:rPr>
              <a:t>是存储器的最小存储单位，一位可存储一位二进制数，8位二进制代码称为一个</a:t>
            </a:r>
            <a:r>
              <a:rPr lang="zh-CN" altLang="en-US" b="1" dirty="0">
                <a:solidFill>
                  <a:srgbClr val="FF0000"/>
                </a:solidFill>
                <a:latin typeface="黑体" panose="02010609060101010101" pitchFamily="2" charset="-122"/>
                <a:ea typeface="黑体" panose="02010609060101010101" pitchFamily="2" charset="-122"/>
              </a:rPr>
              <a:t>字节</a:t>
            </a:r>
            <a:r>
              <a:rPr lang="zh-CN" altLang="en-US" b="1" dirty="0">
                <a:latin typeface="黑体" panose="02010609060101010101" pitchFamily="2" charset="-122"/>
                <a:ea typeface="黑体" panose="02010609060101010101" pitchFamily="2" charset="-122"/>
              </a:rPr>
              <a:t>（</a:t>
            </a:r>
            <a:r>
              <a:rPr lang="en-US" altLang="zh-CN" b="1">
                <a:latin typeface="黑体" panose="02010609060101010101" pitchFamily="2" charset="-122"/>
                <a:ea typeface="黑体" panose="02010609060101010101" pitchFamily="2" charset="-122"/>
              </a:rPr>
              <a:t>Byte，</a:t>
            </a:r>
            <a:r>
              <a:rPr lang="zh-CN" altLang="en-US" b="1" dirty="0">
                <a:latin typeface="黑体" panose="02010609060101010101" pitchFamily="2" charset="-122"/>
                <a:ea typeface="黑体" panose="02010609060101010101" pitchFamily="2" charset="-122"/>
              </a:rPr>
              <a:t>简称</a:t>
            </a:r>
            <a:r>
              <a:rPr lang="en-US" altLang="zh-CN" b="1">
                <a:latin typeface="黑体" panose="02010609060101010101" pitchFamily="2" charset="-122"/>
                <a:ea typeface="黑体" panose="02010609060101010101" pitchFamily="2" charset="-122"/>
              </a:rPr>
              <a:t>B），</a:t>
            </a:r>
            <a:r>
              <a:rPr lang="zh-CN" altLang="en-US" b="1" dirty="0">
                <a:solidFill>
                  <a:srgbClr val="3333CC"/>
                </a:solidFill>
                <a:latin typeface="黑体" panose="02010609060101010101" pitchFamily="2" charset="-122"/>
                <a:ea typeface="黑体" panose="02010609060101010101" pitchFamily="2" charset="-122"/>
              </a:rPr>
              <a:t>字节是计算机中数据处理和存储容量的基本单位。</a:t>
            </a:r>
          </a:p>
          <a:p>
            <a:pPr algn="just">
              <a:spcBef>
                <a:spcPct val="20000"/>
              </a:spcBef>
              <a:buClr>
                <a:srgbClr val="A50021"/>
              </a:buClr>
              <a:buSzPct val="75000"/>
              <a:buFont typeface="Wingdings" panose="05000000000000000000" pitchFamily="2" charset="2"/>
            </a:pPr>
            <a:r>
              <a:rPr lang="zh-CN" altLang="en-US" b="1" dirty="0">
                <a:solidFill>
                  <a:srgbClr val="3333CC"/>
                </a:solidFill>
                <a:latin typeface="黑体" panose="02010609060101010101" pitchFamily="2" charset="-122"/>
                <a:ea typeface="黑体" panose="02010609060101010101" pitchFamily="2" charset="-122"/>
              </a:rPr>
              <a:t>     </a:t>
            </a:r>
            <a:r>
              <a:rPr lang="zh-CN" altLang="en-US" b="1" dirty="0">
                <a:solidFill>
                  <a:srgbClr val="D5100B"/>
                </a:solidFill>
                <a:latin typeface="黑体" panose="02010609060101010101" pitchFamily="2" charset="-122"/>
                <a:ea typeface="黑体" panose="02010609060101010101" pitchFamily="2" charset="-122"/>
              </a:rPr>
              <a:t>1 </a:t>
            </a:r>
            <a:r>
              <a:rPr lang="en-US" altLang="zh-CN" b="1">
                <a:solidFill>
                  <a:srgbClr val="D5100B"/>
                </a:solidFill>
                <a:latin typeface="黑体" panose="02010609060101010101" pitchFamily="2" charset="-122"/>
                <a:ea typeface="黑体" panose="02010609060101010101" pitchFamily="2" charset="-122"/>
              </a:rPr>
              <a:t>K = 1024 B         1 GB= 1024 MB </a:t>
            </a:r>
          </a:p>
          <a:p>
            <a:pPr algn="just">
              <a:spcBef>
                <a:spcPct val="20000"/>
              </a:spcBef>
              <a:buClr>
                <a:srgbClr val="A50021"/>
              </a:buClr>
              <a:buSzPct val="75000"/>
              <a:buFont typeface="Wingdings" panose="05000000000000000000" pitchFamily="2" charset="2"/>
            </a:pPr>
            <a:r>
              <a:rPr lang="en-US" altLang="zh-CN" b="1">
                <a:solidFill>
                  <a:srgbClr val="D5100B"/>
                </a:solidFill>
                <a:latin typeface="黑体" panose="02010609060101010101" pitchFamily="2" charset="-122"/>
                <a:ea typeface="黑体" panose="02010609060101010101" pitchFamily="2" charset="-122"/>
              </a:rPr>
              <a:t>     1 MB= 1024 K         1 TB= 1024 GM</a:t>
            </a:r>
            <a:r>
              <a:rPr lang="en-US" altLang="zh-CN" b="1">
                <a:solidFill>
                  <a:schemeClr val="folHlink"/>
                </a:solidFill>
                <a:latin typeface="黑体" panose="02010609060101010101" pitchFamily="2" charset="-122"/>
                <a:ea typeface="黑体" panose="02010609060101010101" pitchFamily="2" charset="-122"/>
              </a:rPr>
              <a:t>     </a:t>
            </a:r>
          </a:p>
          <a:p>
            <a:pPr algn="just">
              <a:spcBef>
                <a:spcPct val="20000"/>
              </a:spcBef>
              <a:buClr>
                <a:srgbClr val="A50021"/>
              </a:buClr>
              <a:buSzPct val="75000"/>
              <a:buFont typeface="Wingdings" panose="05000000000000000000" pitchFamily="2" charset="2"/>
            </a:pPr>
            <a:r>
              <a:rPr lang="en-US" altLang="zh-CN" b="1">
                <a:solidFill>
                  <a:schemeClr val="folHlink"/>
                </a:solidFill>
                <a:latin typeface="黑体" panose="02010609060101010101" pitchFamily="2" charset="-122"/>
                <a:ea typeface="黑体" panose="02010609060101010101" pitchFamily="2" charset="-122"/>
              </a:rPr>
              <a:t>  </a:t>
            </a:r>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一个存储单元中存入的信息称为一个“</a:t>
            </a:r>
            <a:r>
              <a:rPr lang="zh-CN" altLang="en-US" b="1" dirty="0">
                <a:solidFill>
                  <a:srgbClr val="FF0000"/>
                </a:solidFill>
                <a:latin typeface="黑体" panose="02010609060101010101" pitchFamily="2" charset="-122"/>
                <a:ea typeface="黑体" panose="02010609060101010101" pitchFamily="2" charset="-122"/>
              </a:rPr>
              <a:t>字</a:t>
            </a:r>
            <a:r>
              <a:rPr lang="zh-CN" altLang="en-US" b="1" dirty="0">
                <a:latin typeface="黑体" panose="02010609060101010101" pitchFamily="2" charset="-122"/>
                <a:ea typeface="黑体" panose="02010609060101010101" pitchFamily="2" charset="-122"/>
              </a:rPr>
              <a:t>”，一个字所包含的二进制数的位数称为“</a:t>
            </a:r>
            <a:r>
              <a:rPr lang="zh-CN" altLang="en-US" b="1" dirty="0">
                <a:solidFill>
                  <a:srgbClr val="FF0000"/>
                </a:solidFill>
                <a:latin typeface="黑体" panose="02010609060101010101" pitchFamily="2" charset="-122"/>
                <a:ea typeface="黑体" panose="02010609060101010101" pitchFamily="2" charset="-122"/>
              </a:rPr>
              <a:t>字长</a:t>
            </a:r>
            <a:r>
              <a:rPr lang="zh-CN" altLang="en-US" b="1" dirty="0">
                <a:latin typeface="黑体" panose="02010609060101010101" pitchFamily="2" charset="-122"/>
                <a:ea typeface="黑体" panose="02010609060101010101" pitchFamily="2" charset="-122"/>
              </a:rPr>
              <a:t>”。</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小型机或微型机的字长一般为16位或32位，计算机的字长越长，其精确度越高。</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存储器所包含的存储单元的总数称为</a:t>
            </a:r>
            <a:r>
              <a:rPr lang="zh-CN" altLang="en-US" b="1" dirty="0">
                <a:solidFill>
                  <a:srgbClr val="FF0000"/>
                </a:solidFill>
                <a:latin typeface="黑体" panose="02010609060101010101" pitchFamily="2" charset="-122"/>
                <a:ea typeface="黑体" panose="02010609060101010101" pitchFamily="2" charset="-122"/>
              </a:rPr>
              <a:t>存储容量</a:t>
            </a:r>
            <a:r>
              <a:rPr lang="zh-CN" altLang="en-US" b="1" dirty="0">
                <a:latin typeface="黑体" panose="02010609060101010101" pitchFamily="2" charset="-122"/>
                <a:ea typeface="黑体" panose="02010609060101010101" pitchFamily="2" charset="-122"/>
              </a:rPr>
              <a:t>，现在微机内存容量大多在兆字节以上。 </a:t>
            </a:r>
          </a:p>
          <a:p>
            <a:pPr algn="just">
              <a:spcBef>
                <a:spcPct val="20000"/>
              </a:spcBef>
              <a:buClr>
                <a:srgbClr val="A50021"/>
              </a:buClr>
              <a:buSzPct val="75000"/>
              <a:buFont typeface="Wingdings" panose="05000000000000000000" pitchFamily="2" charset="2"/>
            </a:pPr>
            <a:r>
              <a:rPr lang="zh-CN" altLang="en-US" b="1" dirty="0">
                <a:solidFill>
                  <a:schemeClr val="folHlink"/>
                </a:solidFill>
                <a:latin typeface="黑体" panose="02010609060101010101" pitchFamily="2" charset="-122"/>
                <a:ea typeface="黑体" panose="02010609060101010101" pitchFamily="2" charset="-122"/>
              </a:rPr>
              <a:t>（2）外存储器（简称外存）</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内存由于技术及价格等原因，容量有限，不可能容纳所有的系统软件及各种用户程序，因此，计算机系统都配置外存。外存又称为</a:t>
            </a:r>
            <a:r>
              <a:rPr lang="zh-CN" altLang="en-US" b="1" dirty="0">
                <a:solidFill>
                  <a:srgbClr val="3333CC"/>
                </a:solidFill>
                <a:latin typeface="黑体" panose="02010609060101010101" pitchFamily="2" charset="-122"/>
                <a:ea typeface="黑体" panose="02010609060101010101" pitchFamily="2" charset="-122"/>
              </a:rPr>
              <a:t>辅助存储器</a:t>
            </a:r>
            <a:r>
              <a:rPr lang="zh-CN" altLang="en-US" b="1" dirty="0">
                <a:latin typeface="黑体" panose="02010609060101010101" pitchFamily="2" charset="-122"/>
                <a:ea typeface="黑体" panose="02010609060101010101" pitchFamily="2" charset="-122"/>
              </a:rPr>
              <a:t>，它是内存的扩充</a:t>
            </a:r>
          </a:p>
        </p:txBody>
      </p:sp>
    </p:spTree>
  </p:cSld>
  <p:clrMapOvr>
    <a:masterClrMapping/>
  </p:clrMapOvr>
  <p:transition spd="med">
    <p:zo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文本框 764929"/>
          <p:cNvSpPr txBox="1"/>
          <p:nvPr/>
        </p:nvSpPr>
        <p:spPr>
          <a:xfrm>
            <a:off x="1219200" y="228600"/>
            <a:ext cx="7543800" cy="6080125"/>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solidFill>
                  <a:srgbClr val="F51A15"/>
                </a:solidFill>
                <a:latin typeface="黑体" panose="02010609060101010101" pitchFamily="2" charset="-122"/>
                <a:ea typeface="黑体" panose="02010609060101010101" pitchFamily="2" charset="-122"/>
              </a:rPr>
              <a:t>  外存特点</a:t>
            </a:r>
            <a:r>
              <a:rPr lang="zh-CN" altLang="en-US" b="1" dirty="0">
                <a:latin typeface="黑体" panose="02010609060101010101" pitchFamily="2" charset="-122"/>
                <a:ea typeface="黑体" panose="02010609060101010101" pitchFamily="2" charset="-122"/>
              </a:rPr>
              <a:t>：存储容量大、价格低、但存取速度较慢，</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不能与</a:t>
            </a:r>
            <a:r>
              <a:rPr lang="en-US" altLang="zh-CN" b="1">
                <a:latin typeface="黑体" panose="02010609060101010101" pitchFamily="2" charset="-122"/>
                <a:ea typeface="黑体" panose="02010609060101010101" pitchFamily="2" charset="-122"/>
              </a:rPr>
              <a:t>CPU</a:t>
            </a:r>
            <a:r>
              <a:rPr lang="zh-CN" altLang="en-US" b="1" dirty="0">
                <a:latin typeface="黑体" panose="02010609060101010101" pitchFamily="2" charset="-122"/>
                <a:ea typeface="黑体" panose="02010609060101010101" pitchFamily="2" charset="-122"/>
              </a:rPr>
              <a:t>直接交换信息等。</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一般用来存放需要长期保存的、暂时不用的程序、数据和结果，需要时可成批地和内存进行信息交换。</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目前常用的外存有</a:t>
            </a:r>
            <a:r>
              <a:rPr lang="zh-CN" altLang="en-US" b="1" dirty="0">
                <a:solidFill>
                  <a:srgbClr val="3333CC"/>
                </a:solidFill>
                <a:latin typeface="黑体" panose="02010609060101010101" pitchFamily="2" charset="-122"/>
                <a:ea typeface="黑体" panose="02010609060101010101" pitchFamily="2" charset="-122"/>
              </a:rPr>
              <a:t>磁盘（软盘、硬盘）、光盘、磁带</a:t>
            </a:r>
            <a:r>
              <a:rPr lang="zh-CN" altLang="en-US" b="1" dirty="0">
                <a:latin typeface="黑体" panose="02010609060101010101" pitchFamily="2" charset="-122"/>
                <a:ea typeface="黑体" panose="02010609060101010101" pitchFamily="2" charset="-122"/>
              </a:rPr>
              <a:t>等。外存容量一般用</a:t>
            </a:r>
            <a:r>
              <a:rPr lang="en-US" altLang="zh-CN" b="1">
                <a:latin typeface="黑体" panose="02010609060101010101" pitchFamily="2" charset="-122"/>
                <a:ea typeface="黑体" panose="02010609060101010101" pitchFamily="2" charset="-122"/>
              </a:rPr>
              <a:t>KB、MB、GB、TB</a:t>
            </a:r>
            <a:r>
              <a:rPr lang="zh-CN" altLang="en-US" b="1" dirty="0">
                <a:latin typeface="黑体" panose="02010609060101010101" pitchFamily="2" charset="-122"/>
                <a:ea typeface="黑体" panose="02010609060101010101" pitchFamily="2" charset="-122"/>
              </a:rPr>
              <a:t>来表示。</a:t>
            </a:r>
          </a:p>
          <a:p>
            <a:pPr algn="just">
              <a:spcBef>
                <a:spcPct val="20000"/>
              </a:spcBef>
              <a:buClr>
                <a:srgbClr val="A50021"/>
              </a:buClr>
              <a:buSzPct val="75000"/>
              <a:buFont typeface="Wingdings" panose="05000000000000000000" pitchFamily="2" charset="2"/>
            </a:pPr>
            <a:r>
              <a:rPr lang="zh-CN" altLang="en-US" b="1" dirty="0">
                <a:solidFill>
                  <a:srgbClr val="CC00CC"/>
                </a:solidFill>
                <a:latin typeface="黑体" panose="02010609060101010101" pitchFamily="2" charset="-122"/>
                <a:ea typeface="黑体" panose="02010609060101010101" pitchFamily="2" charset="-122"/>
              </a:rPr>
              <a:t>4．输入/输出设备</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输入/输出设备简称</a:t>
            </a:r>
            <a:r>
              <a:rPr lang="en-US" altLang="zh-CN" b="1">
                <a:latin typeface="黑体" panose="02010609060101010101" pitchFamily="2" charset="-122"/>
                <a:ea typeface="黑体" panose="02010609060101010101" pitchFamily="2" charset="-122"/>
              </a:rPr>
              <a:t>I/O</a:t>
            </a:r>
            <a:r>
              <a:rPr lang="zh-CN" altLang="en-US" b="1" dirty="0">
                <a:latin typeface="黑体" panose="02010609060101010101" pitchFamily="2" charset="-122"/>
                <a:ea typeface="黑体" panose="02010609060101010101" pitchFamily="2" charset="-122"/>
              </a:rPr>
              <a:t>设备，它是外部与计算机交换信息的渠道，用户通过输入设备将程序、数据、操作命令等输入计算机，输出设备将计算机处理的结果显示或打印出来。</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常用的输入设备有：</a:t>
            </a:r>
            <a:r>
              <a:rPr lang="zh-CN" altLang="en-US" b="1" dirty="0">
                <a:solidFill>
                  <a:srgbClr val="3333CC"/>
                </a:solidFill>
                <a:latin typeface="黑体" panose="02010609060101010101" pitchFamily="2" charset="-122"/>
                <a:ea typeface="黑体" panose="02010609060101010101" pitchFamily="2" charset="-122"/>
              </a:rPr>
              <a:t>键盘</a:t>
            </a:r>
            <a:r>
              <a:rPr lang="zh-CN" altLang="en-US" b="1" dirty="0">
                <a:latin typeface="黑体" panose="02010609060101010101" pitchFamily="2" charset="-122"/>
                <a:ea typeface="黑体" panose="02010609060101010101" pitchFamily="2" charset="-122"/>
              </a:rPr>
              <a:t>、</a:t>
            </a:r>
            <a:r>
              <a:rPr lang="zh-CN" altLang="en-US" b="1" dirty="0">
                <a:solidFill>
                  <a:srgbClr val="3333CC"/>
                </a:solidFill>
                <a:latin typeface="黑体" panose="02010609060101010101" pitchFamily="2" charset="-122"/>
                <a:ea typeface="黑体" panose="02010609060101010101" pitchFamily="2" charset="-122"/>
              </a:rPr>
              <a:t>鼠标器</a:t>
            </a:r>
            <a:r>
              <a:rPr lang="zh-CN" altLang="en-US" b="1" dirty="0">
                <a:latin typeface="黑体" panose="02010609060101010101" pitchFamily="2" charset="-122"/>
                <a:ea typeface="黑体" panose="02010609060101010101" pitchFamily="2" charset="-122"/>
              </a:rPr>
              <a:t>、扫描仪、光笔、数字化仪和语音输入装置等。</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常用的输出设备有</a:t>
            </a:r>
            <a:r>
              <a:rPr lang="zh-CN" altLang="en-US" b="1" dirty="0">
                <a:solidFill>
                  <a:srgbClr val="3333CC"/>
                </a:solidFill>
                <a:latin typeface="黑体" panose="02010609060101010101" pitchFamily="2" charset="-122"/>
                <a:ea typeface="黑体" panose="02010609060101010101" pitchFamily="2" charset="-122"/>
              </a:rPr>
              <a:t>显示器</a:t>
            </a:r>
            <a:r>
              <a:rPr lang="zh-CN" altLang="en-US" b="1" dirty="0">
                <a:latin typeface="黑体" panose="02010609060101010101" pitchFamily="2" charset="-122"/>
                <a:ea typeface="黑体" panose="02010609060101010101" pitchFamily="2" charset="-122"/>
              </a:rPr>
              <a:t>、</a:t>
            </a:r>
            <a:r>
              <a:rPr lang="zh-CN" altLang="en-US" b="1" dirty="0">
                <a:solidFill>
                  <a:srgbClr val="3333CC"/>
                </a:solidFill>
                <a:latin typeface="黑体" panose="02010609060101010101" pitchFamily="2" charset="-122"/>
                <a:ea typeface="黑体" panose="02010609060101010101" pitchFamily="2" charset="-122"/>
              </a:rPr>
              <a:t>打印机</a:t>
            </a:r>
            <a:r>
              <a:rPr lang="zh-CN" altLang="en-US" b="1" dirty="0">
                <a:latin typeface="黑体" panose="02010609060101010101" pitchFamily="2" charset="-122"/>
                <a:ea typeface="黑体" panose="02010609060101010101" pitchFamily="2" charset="-122"/>
              </a:rPr>
              <a:t>、绘图仪和声音播放装置等。</a:t>
            </a:r>
          </a:p>
        </p:txBody>
      </p:sp>
      <p:grpSp>
        <p:nvGrpSpPr>
          <p:cNvPr id="764931" name="组合 764930"/>
          <p:cNvGrpSpPr/>
          <p:nvPr/>
        </p:nvGrpSpPr>
        <p:grpSpPr>
          <a:xfrm>
            <a:off x="7239000" y="5867400"/>
            <a:ext cx="1219200" cy="990600"/>
            <a:chOff x="1488" y="2208"/>
            <a:chExt cx="576" cy="576"/>
          </a:xfrm>
        </p:grpSpPr>
        <p:pic>
          <p:nvPicPr>
            <p:cNvPr id="764932" name="图片 764931" descr="C:\Program Files\Common Files\Microsoft Shared\Clipart\cagcat50\SY01265_.wmf"/>
            <p:cNvPicPr>
              <a:picLocks noChangeAspect="1"/>
            </p:cNvPicPr>
            <p:nvPr/>
          </p:nvPicPr>
          <p:blipFill>
            <a:blip r:embed="rId2"/>
            <a:stretch>
              <a:fillRect/>
            </a:stretch>
          </p:blipFill>
          <p:spPr>
            <a:xfrm>
              <a:off x="1488" y="2208"/>
              <a:ext cx="480" cy="576"/>
            </a:xfrm>
            <a:prstGeom prst="rect">
              <a:avLst/>
            </a:prstGeom>
            <a:noFill/>
            <a:ln w="9525">
              <a:noFill/>
            </a:ln>
          </p:spPr>
        </p:pic>
        <p:sp>
          <p:nvSpPr>
            <p:cNvPr id="764933" name="动作按钮: 自定义 764932">
              <a:hlinkClick r:id="rId3" action="ppaction://hlinksldjump"/>
            </p:cNvPr>
            <p:cNvSpPr/>
            <p:nvPr/>
          </p:nvSpPr>
          <p:spPr>
            <a:xfrm>
              <a:off x="1632" y="2304"/>
              <a:ext cx="432" cy="192"/>
            </a:xfrm>
            <a:prstGeom prst="actionButtonBlank">
              <a:avLst/>
            </a:prstGeom>
            <a:solidFill>
              <a:srgbClr val="33CCCC"/>
            </a:solidFill>
            <a:ln w="12700" cap="sq" cmpd="sng">
              <a:solidFill>
                <a:srgbClr val="FF0000"/>
              </a:solidFill>
              <a:prstDash val="solid"/>
              <a:miter/>
              <a:headEnd type="none" w="sm" len="sm"/>
              <a:tailEnd type="none" w="sm" len="sm"/>
            </a:ln>
          </p:spPr>
          <p:txBody>
            <a:bodyPr wrap="none" anchor="ctr"/>
            <a:lstStyle/>
            <a:p>
              <a:r>
                <a:rPr lang="zh-CN" altLang="en-US" b="1" dirty="0">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hlinkClick r:id="rId4" action="ppaction://hlinksldjump"/>
                </a:rPr>
                <a:t>返回</a:t>
              </a:r>
              <a:endParaRPr lang="zh-CN" altLang="en-US" b="1">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endParaRPr>
            </a:p>
          </p:txBody>
        </p:sp>
      </p:grpSp>
    </p:spTree>
  </p:cSld>
  <p:clrMapOvr>
    <a:masterClrMapping/>
  </p:clrMapOvr>
  <p:transition spd="med">
    <p:zoom/>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文本框 765953"/>
          <p:cNvSpPr txBox="1"/>
          <p:nvPr/>
        </p:nvSpPr>
        <p:spPr>
          <a:xfrm>
            <a:off x="1447800" y="381000"/>
            <a:ext cx="7162800" cy="6202363"/>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sz="3200" b="1" dirty="0">
                <a:solidFill>
                  <a:schemeClr val="tx2"/>
                </a:solidFill>
                <a:latin typeface="黑体" panose="02010609060101010101" pitchFamily="2" charset="-122"/>
                <a:ea typeface="黑体" panose="02010609060101010101" pitchFamily="2" charset="-122"/>
              </a:rPr>
              <a:t> 1.5.2  计算机的工作原理</a:t>
            </a:r>
            <a:endParaRPr lang="en-US" altLang="zh-CN" sz="3200" b="1" dirty="0">
              <a:solidFill>
                <a:schemeClr val="tx2"/>
              </a:solidFill>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endParaRPr lang="zh-CN" altLang="en-US" sz="1200" dirty="0">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r>
              <a:rPr lang="zh-CN" altLang="en-US" dirty="0">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计算机是一种能存储程序和数据，并能自动对各种数字化信息进行处理的机器。</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计算机之所以能自动进行信息处理，是因为它能将程序及数据存储在内存中，并能自动执行程序，我们称之为</a:t>
            </a:r>
            <a:r>
              <a:rPr lang="zh-CN" altLang="en-US" b="1" dirty="0">
                <a:solidFill>
                  <a:srgbClr val="3333CC"/>
                </a:solidFill>
                <a:latin typeface="黑体" panose="02010609060101010101" pitchFamily="2" charset="-122"/>
                <a:ea typeface="黑体" panose="02010609060101010101" pitchFamily="2" charset="-122"/>
              </a:rPr>
              <a:t>存储程序原理</a:t>
            </a:r>
            <a:r>
              <a:rPr lang="zh-CN" altLang="en-US" b="1" dirty="0">
                <a:latin typeface="黑体" panose="02010609060101010101" pitchFamily="2" charset="-122"/>
                <a:ea typeface="黑体" panose="02010609060101010101" pitchFamily="2" charset="-122"/>
              </a:rPr>
              <a:t>。要使计算机能自动工作，必须根据要解决的问题编好程序，并将程序转换成由机器语言指令组成的形式存入内存中，然后以存储程序的首地址启动机器执行第一条指令。以后，计算机便开始自动地</a:t>
            </a:r>
            <a:r>
              <a:rPr lang="zh-CN" altLang="en-US" b="1" dirty="0">
                <a:solidFill>
                  <a:srgbClr val="3333CC"/>
                </a:solidFill>
                <a:latin typeface="黑体" panose="02010609060101010101" pitchFamily="2" charset="-122"/>
                <a:ea typeface="黑体" panose="02010609060101010101" pitchFamily="2" charset="-122"/>
              </a:rPr>
              <a:t>取指令，分析指令，执行指令</a:t>
            </a:r>
            <a:r>
              <a:rPr lang="zh-CN" altLang="en-US" b="1" dirty="0">
                <a:latin typeface="黑体" panose="02010609060101010101" pitchFamily="2" charset="-122"/>
                <a:ea typeface="黑体" panose="02010609060101010101" pitchFamily="2" charset="-122"/>
              </a:rPr>
              <a:t>所规定的操作，周而复始，直到将该程序执行完毕。</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以计算</a:t>
            </a:r>
            <a:r>
              <a:rPr lang="zh-CN" altLang="en-US" b="1" dirty="0">
                <a:solidFill>
                  <a:srgbClr val="CC00CC"/>
                </a:solidFill>
                <a:latin typeface="黑体" panose="02010609060101010101" pitchFamily="2" charset="-122"/>
                <a:ea typeface="黑体" panose="02010609060101010101" pitchFamily="2" charset="-122"/>
              </a:rPr>
              <a:t>3＋5＝8</a:t>
            </a:r>
            <a:r>
              <a:rPr lang="zh-CN" altLang="en-US" b="1" dirty="0">
                <a:latin typeface="黑体" panose="02010609060101010101" pitchFamily="2" charset="-122"/>
                <a:ea typeface="黑体" panose="02010609060101010101" pitchFamily="2" charset="-122"/>
              </a:rPr>
              <a:t>为例具体说明计算机工作原理和过程。要想让计算机计算3＋5，首先编写好计算程序，假设用8086指令系统编写此程序，程序如下：</a:t>
            </a:r>
          </a:p>
        </p:txBody>
      </p:sp>
    </p:spTree>
  </p:cSld>
  <p:clrMapOvr>
    <a:masterClrMapping/>
  </p:clrMapOvr>
  <p:transition spd="med">
    <p:zoom/>
  </p:transition>
</p:sld>
</file>

<file path=ppt/theme/theme1.xml><?xml version="1.0" encoding="utf-8"?>
<a:theme xmlns:a="http://schemas.openxmlformats.org/drawingml/2006/main" name="Strategic">
  <a:themeElements>
    <a:clrScheme name="">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C0ED"/>
      </a:accent5>
      <a:accent6>
        <a:srgbClr val="BF463A"/>
      </a:accent6>
      <a:hlink>
        <a:srgbClr val="003300"/>
      </a:hlink>
      <a:folHlink>
        <a:srgbClr val="339933"/>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EAEAEA"/>
        </a:dk1>
        <a:lt1>
          <a:srgbClr val="819E81"/>
        </a:lt1>
        <a:dk2>
          <a:srgbClr val="FFCC66"/>
        </a:dk2>
        <a:lt2>
          <a:srgbClr val="000000"/>
        </a:lt2>
        <a:accent1>
          <a:srgbClr val="727DE0"/>
        </a:accent1>
        <a:accent2>
          <a:srgbClr val="D54F41"/>
        </a:accent2>
        <a:accent3>
          <a:srgbClr val="C1CCC1"/>
        </a:accent3>
        <a:accent4>
          <a:srgbClr val="CACACA"/>
        </a:accent4>
        <a:accent5>
          <a:srgbClr val="BCC0ED"/>
        </a:accent5>
        <a:accent6>
          <a:srgbClr val="BF463A"/>
        </a:accent6>
        <a:hlink>
          <a:srgbClr val="003300"/>
        </a:hlink>
        <a:folHlink>
          <a:srgbClr val="663300"/>
        </a:folHlink>
      </a:clrScheme>
      <a:clrMap bg1="lt1" tx1="dk1" bg2="lt2" tx2="dk2" accent1="accent1" accent2="accent2" accent3="accent3" accent4="accent4" accent5="accent5" accent6="accent6" hlink="hlink" folHlink="folHlink"/>
    </a:extraClrScheme>
    <a:extraClrScheme>
      <a:clrScheme name="">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C0ED"/>
        </a:accent5>
        <a:accent6>
          <a:srgbClr val="BF463A"/>
        </a:accent6>
        <a:hlink>
          <a:srgbClr val="003300"/>
        </a:hlink>
        <a:folHlink>
          <a:srgbClr val="339933"/>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CBCBCB"/>
        </a:accent1>
        <a:accent2>
          <a:srgbClr val="808080"/>
        </a:accent2>
        <a:accent3>
          <a:srgbClr val="FFFFFF"/>
        </a:accent3>
        <a:accent4>
          <a:srgbClr val="000000"/>
        </a:accent4>
        <a:accent5>
          <a:srgbClr val="E1E1E1"/>
        </a:accent5>
        <a:accent6>
          <a:srgbClr val="727272"/>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
        <a:dk1>
          <a:srgbClr val="EAEAEA"/>
        </a:dk1>
        <a:lt1>
          <a:srgbClr val="BC6262"/>
        </a:lt1>
        <a:dk2>
          <a:srgbClr val="FFCC66"/>
        </a:dk2>
        <a:lt2>
          <a:srgbClr val="000000"/>
        </a:lt2>
        <a:accent1>
          <a:srgbClr val="727DE0"/>
        </a:accent1>
        <a:accent2>
          <a:srgbClr val="D54F41"/>
        </a:accent2>
        <a:accent3>
          <a:srgbClr val="DAB8B8"/>
        </a:accent3>
        <a:accent4>
          <a:srgbClr val="CACACA"/>
        </a:accent4>
        <a:accent5>
          <a:srgbClr val="BCC0ED"/>
        </a:accent5>
        <a:accent6>
          <a:srgbClr val="BF463A"/>
        </a:accent6>
        <a:hlink>
          <a:srgbClr val="000066"/>
        </a:hlink>
        <a:folHlink>
          <a:srgbClr val="FFFF99"/>
        </a:folHlink>
      </a:clrScheme>
      <a:clrMap bg1="lt1" tx1="dk1" bg2="lt2" tx2="dk2" accent1="accent1" accent2="accent2" accent3="accent3" accent4="accent4" accent5="accent5" accent6="accent6" hlink="hlink" folHlink="folHlink"/>
    </a:extraClrScheme>
    <a:extraClrScheme>
      <a:clrScheme name="">
        <a:dk1>
          <a:srgbClr val="EAEAEA"/>
        </a:dk1>
        <a:lt1>
          <a:srgbClr val="5C74A4"/>
        </a:lt1>
        <a:dk2>
          <a:srgbClr val="FFCC99"/>
        </a:dk2>
        <a:lt2>
          <a:srgbClr val="000000"/>
        </a:lt2>
        <a:accent1>
          <a:srgbClr val="727DE0"/>
        </a:accent1>
        <a:accent2>
          <a:srgbClr val="D54F41"/>
        </a:accent2>
        <a:accent3>
          <a:srgbClr val="B6BDCF"/>
        </a:accent3>
        <a:accent4>
          <a:srgbClr val="CACACA"/>
        </a:accent4>
        <a:accent5>
          <a:srgbClr val="BCC0ED"/>
        </a:accent5>
        <a:accent6>
          <a:srgbClr val="BF463A"/>
        </a:accent6>
        <a:hlink>
          <a:srgbClr val="FFFFCC"/>
        </a:hlink>
        <a:folHlink>
          <a:srgbClr val="CC9900"/>
        </a:folHlink>
      </a:clrScheme>
      <a:clrMap bg1="lt1" tx1="dk1" bg2="lt2" tx2="dk2" accent1="accent1" accent2="accent2" accent3="accent3" accent4="accent4" accent5="accent5" accent6="accent6" hlink="hlink" folHlink="folHlink"/>
    </a:extraClrScheme>
    <a:extraClrScheme>
      <a:clrScheme name="">
        <a:dk1>
          <a:srgbClr val="EAEAEA"/>
        </a:dk1>
        <a:lt1>
          <a:srgbClr val="996600"/>
        </a:lt1>
        <a:dk2>
          <a:srgbClr val="FFCC99"/>
        </a:dk2>
        <a:lt2>
          <a:srgbClr val="000000"/>
        </a:lt2>
        <a:accent1>
          <a:srgbClr val="727DE0"/>
        </a:accent1>
        <a:accent2>
          <a:srgbClr val="D54F41"/>
        </a:accent2>
        <a:accent3>
          <a:srgbClr val="CAB9AA"/>
        </a:accent3>
        <a:accent4>
          <a:srgbClr val="CACACA"/>
        </a:accent4>
        <a:accent5>
          <a:srgbClr val="BCC0ED"/>
        </a:accent5>
        <a:accent6>
          <a:srgbClr val="BF463A"/>
        </a:accent6>
        <a:hlink>
          <a:srgbClr val="99CCFF"/>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Designs\Strategic.pot</Template>
  <TotalTime>25</TotalTime>
  <Words>21104</Words>
  <Application>Microsoft Office PowerPoint</Application>
  <PresentationFormat>全屏显示(4:3)</PresentationFormat>
  <Paragraphs>1729</Paragraphs>
  <Slides>135</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135</vt:i4>
      </vt:variant>
    </vt:vector>
  </HeadingPairs>
  <TitlesOfParts>
    <vt:vector size="150" baseType="lpstr">
      <vt:lpstr>΢</vt:lpstr>
      <vt:lpstr>Arial BoldItalic</vt:lpstr>
      <vt:lpstr>黑体</vt:lpstr>
      <vt:lpstr>华文新魏</vt:lpstr>
      <vt:lpstr>楷体_GB2312</vt:lpstr>
      <vt:lpstr>宋体</vt:lpstr>
      <vt:lpstr>微软雅黑</vt:lpstr>
      <vt:lpstr>瀹嬩綋</vt:lpstr>
      <vt:lpstr>榛戜綋</vt:lpstr>
      <vt:lpstr>Arial</vt:lpstr>
      <vt:lpstr>Arial Bold</vt:lpstr>
      <vt:lpstr>Calibri</vt:lpstr>
      <vt:lpstr>Times New Roman</vt:lpstr>
      <vt:lpstr>Wingdings</vt:lpstr>
      <vt:lpstr>Strategic</vt:lpstr>
      <vt:lpstr>第 1 章 计算机科学技术的基础知识 </vt:lpstr>
      <vt:lpstr>第1章  计算机科学技术的基础知识</vt:lpstr>
      <vt:lpstr>1.1   计算机概述</vt:lpstr>
      <vt:lpstr>PowerPoint 演示文稿</vt:lpstr>
      <vt:lpstr>PowerPoint 演示文稿</vt:lpstr>
      <vt:lpstr>  1.1.2    计算机系统的组成  　　计算机系统由计算机硬件和计算机软件两大部分组成。  </vt:lpstr>
      <vt:lpstr>PowerPoint 演示文稿</vt:lpstr>
      <vt:lpstr>PowerPoint 演示文稿</vt:lpstr>
      <vt:lpstr>PowerPoint 演示文稿</vt:lpstr>
      <vt:lpstr>PowerPoint 演示文稿</vt:lpstr>
      <vt:lpstr> 1.1.4   计算机的分类</vt:lpstr>
      <vt:lpstr> 1.1.5   计算机的特点</vt:lpstr>
      <vt:lpstr>1.1.6   计算机的用途</vt:lpstr>
      <vt:lpstr>1.2 计算机科学与技术 专业的知识结构</vt:lpstr>
      <vt:lpstr>1.3   计算机的运算基础基础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1.4  逻辑代数与逻辑电路基础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1.5  计算机的基本结构和工作原理</vt:lpstr>
      <vt:lpstr>PowerPoint 演示文稿</vt:lpstr>
      <vt:lpstr>冯·诺依曼的故事</vt:lpstr>
      <vt:lpstr>现代计算机的原型</vt:lpstr>
      <vt:lpstr>你认为冯·诺依曼结构是怎样的？</vt:lpstr>
      <vt:lpstr>PowerPoint 演示文稿</vt:lpstr>
      <vt:lpstr>冯·诺依曼结构的主要思想</vt:lpstr>
      <vt:lpstr>现代计算机结构模型</vt:lpstr>
      <vt:lpstr>认识计算机中最基本的部件</vt:lpstr>
      <vt:lpstr>计算机是如何工作的？</vt:lpstr>
      <vt:lpstr>计算机是如何工作的？</vt:lpstr>
      <vt:lpstr>计算机是如何工作的？</vt:lpstr>
      <vt:lpstr>计算机是如何工作的？</vt:lpstr>
      <vt:lpstr>指令和数据</vt:lpstr>
      <vt:lpstr>计算机的基本组成与基本功能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1.6  程序设计基础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tyc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ty</dc:creator>
  <cp:lastModifiedBy>赵 磊</cp:lastModifiedBy>
  <cp:revision>271</cp:revision>
  <dcterms:created xsi:type="dcterms:W3CDTF">2001-08-14T11:08:54Z</dcterms:created>
  <dcterms:modified xsi:type="dcterms:W3CDTF">2020-03-21T00:40:11Z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