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3"/>
  </p:notesMasterIdLst>
  <p:sldIdLst>
    <p:sldId id="257" r:id="rId2"/>
    <p:sldId id="258" r:id="rId3"/>
    <p:sldId id="259" r:id="rId4"/>
    <p:sldId id="260" r:id="rId5"/>
    <p:sldId id="339" r:id="rId6"/>
    <p:sldId id="340" r:id="rId7"/>
    <p:sldId id="341" r:id="rId8"/>
    <p:sldId id="343" r:id="rId9"/>
    <p:sldId id="345" r:id="rId10"/>
    <p:sldId id="346" r:id="rId11"/>
    <p:sldId id="347" r:id="rId12"/>
    <p:sldId id="348" r:id="rId13"/>
    <p:sldId id="349" r:id="rId14"/>
    <p:sldId id="350" r:id="rId15"/>
    <p:sldId id="351" r:id="rId16"/>
    <p:sldId id="352" r:id="rId17"/>
    <p:sldId id="353" r:id="rId18"/>
    <p:sldId id="354" r:id="rId19"/>
    <p:sldId id="355" r:id="rId20"/>
    <p:sldId id="356" r:id="rId21"/>
    <p:sldId id="357" r:id="rId22"/>
    <p:sldId id="358" r:id="rId23"/>
    <p:sldId id="360" r:id="rId24"/>
    <p:sldId id="361" r:id="rId25"/>
    <p:sldId id="362" r:id="rId26"/>
    <p:sldId id="363" r:id="rId27"/>
    <p:sldId id="364" r:id="rId28"/>
    <p:sldId id="365" r:id="rId29"/>
    <p:sldId id="366" r:id="rId30"/>
    <p:sldId id="367" r:id="rId31"/>
    <p:sldId id="368" r:id="rId32"/>
    <p:sldId id="369" r:id="rId33"/>
    <p:sldId id="370" r:id="rId34"/>
    <p:sldId id="371" r:id="rId35"/>
    <p:sldId id="372" r:id="rId36"/>
    <p:sldId id="373" r:id="rId37"/>
    <p:sldId id="395" r:id="rId38"/>
    <p:sldId id="396" r:id="rId39"/>
    <p:sldId id="397" r:id="rId40"/>
    <p:sldId id="398" r:id="rId41"/>
    <p:sldId id="399" r:id="rId42"/>
    <p:sldId id="400" r:id="rId43"/>
    <p:sldId id="401" r:id="rId44"/>
    <p:sldId id="913" r:id="rId45"/>
    <p:sldId id="402" r:id="rId46"/>
    <p:sldId id="404" r:id="rId47"/>
    <p:sldId id="405" r:id="rId48"/>
    <p:sldId id="406" r:id="rId49"/>
    <p:sldId id="407" r:id="rId50"/>
    <p:sldId id="924" r:id="rId51"/>
    <p:sldId id="925" r:id="rId52"/>
    <p:sldId id="846" r:id="rId53"/>
    <p:sldId id="376" r:id="rId54"/>
    <p:sldId id="377" r:id="rId55"/>
    <p:sldId id="378" r:id="rId56"/>
    <p:sldId id="379" r:id="rId57"/>
    <p:sldId id="380" r:id="rId58"/>
    <p:sldId id="381" r:id="rId59"/>
    <p:sldId id="382" r:id="rId60"/>
    <p:sldId id="383" r:id="rId61"/>
    <p:sldId id="384" r:id="rId62"/>
    <p:sldId id="385" r:id="rId63"/>
    <p:sldId id="386" r:id="rId64"/>
    <p:sldId id="387" r:id="rId65"/>
    <p:sldId id="388" r:id="rId66"/>
    <p:sldId id="389" r:id="rId67"/>
    <p:sldId id="390" r:id="rId68"/>
    <p:sldId id="391" r:id="rId69"/>
    <p:sldId id="392" r:id="rId70"/>
    <p:sldId id="393" r:id="rId71"/>
    <p:sldId id="394" r:id="rId72"/>
  </p:sldIdLst>
  <p:sldSz cx="9144000" cy="6858000" type="screen4x3"/>
  <p:notesSz cx="6858000" cy="9144000"/>
  <p:defaultTextStyle>
    <a:defPPr>
      <a:defRPr lang="en-US"/>
    </a:defPPr>
    <a:lvl1pPr marL="0" lvl="0"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2B6"/>
    <a:srgbClr val="E3E7EF"/>
    <a:srgbClr val="CC00CC"/>
    <a:srgbClr val="3333CC"/>
    <a:srgbClr val="F51A15"/>
    <a:srgbClr val="D5100B"/>
    <a:srgbClr val="DCB570"/>
    <a:srgbClr val="FFFFCC"/>
    <a:srgbClr val="CCFF33"/>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025" autoAdjust="0"/>
    <p:restoredTop sz="90929"/>
  </p:normalViewPr>
  <p:slideViewPr>
    <p:cSldViewPr showGuides="1">
      <p:cViewPr>
        <p:scale>
          <a:sx n="75" d="100"/>
          <a:sy n="75" d="100"/>
        </p:scale>
        <p:origin x="978" y="714"/>
      </p:cViewPr>
      <p:guideLst>
        <p:guide orient="horz" pos="212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45007" cy="45007"/>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2020/3/22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Rot="1" noChangeAspect="1" noChangeArrowheads="1" noTextEdit="1"/>
          </p:cNvSpPr>
          <p:nvPr>
            <p:ph type="sldImg"/>
          </p:nvPr>
        </p:nvSpPr>
        <p:spPr/>
      </p:sp>
      <p:sp>
        <p:nvSpPr>
          <p:cNvPr id="55910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Rot="1" noChangeAspect="1" noChangeArrowheads="1" noTextEdit="1"/>
          </p:cNvSpPr>
          <p:nvPr>
            <p:ph type="sldImg"/>
          </p:nvPr>
        </p:nvSpPr>
        <p:spPr/>
      </p:sp>
      <p:sp>
        <p:nvSpPr>
          <p:cNvPr id="56115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Rot="1" noChangeAspect="1" noChangeArrowheads="1" noTextEdit="1"/>
          </p:cNvSpPr>
          <p:nvPr>
            <p:ph type="sldImg"/>
          </p:nvPr>
        </p:nvSpPr>
        <p:spPr>
          <a:xfrm>
            <a:off x="1143000" y="576263"/>
            <a:ext cx="4586288" cy="3440112"/>
          </a:xfrm>
        </p:spPr>
      </p:sp>
      <p:sp>
        <p:nvSpPr>
          <p:cNvPr id="567299" name="Rectangle 3"/>
          <p:cNvSpPr>
            <a:spLocks noGrp="1" noChangeArrowheads="1"/>
          </p:cNvSpPr>
          <p:nvPr>
            <p:ph type="body" idx="1"/>
          </p:nvPr>
        </p:nvSpPr>
        <p:spPr>
          <a:xfrm>
            <a:off x="517525" y="4341813"/>
            <a:ext cx="5908675"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45" tIns="44232" rIns="90045" bIns="44232"/>
          <a:lstStyle/>
          <a:p>
            <a:pPr marL="209550" indent="-209550">
              <a:spcBef>
                <a:spcPct val="50000"/>
              </a:spcBef>
            </a:pPr>
            <a:r>
              <a:rPr lang="en-US" altLang="zh-CN" b="1">
                <a:solidFill>
                  <a:schemeClr val="accent2"/>
                </a:solidFill>
                <a:latin typeface="Arial" panose="020B0604020202020204" pitchFamily="34" charset="0"/>
              </a:rPr>
              <a:t>Hello</a:t>
            </a:r>
            <a:r>
              <a:rPr lang="zh-CN" altLang="en-US" b="1">
                <a:solidFill>
                  <a:schemeClr val="accent2"/>
                </a:solidFill>
                <a:latin typeface="Arial" panose="020B0604020202020204" pitchFamily="34" charset="0"/>
              </a:rPr>
              <a:t>程序被启动后，计算机的动作过程如下：</a:t>
            </a:r>
          </a:p>
          <a:p>
            <a:pPr marL="209550" indent="-209550"/>
            <a:r>
              <a:rPr lang="en-US" altLang="zh-CN" b="1">
                <a:latin typeface="Arial" panose="020B0604020202020204" pitchFamily="34" charset="0"/>
              </a:rPr>
              <a:t>Shell</a:t>
            </a:r>
            <a:r>
              <a:rPr lang="zh-CN" altLang="en-US" b="1">
                <a:latin typeface="Arial" panose="020B0604020202020204" pitchFamily="34" charset="0"/>
              </a:rPr>
              <a:t>程序读取字符串“</a:t>
            </a:r>
            <a:r>
              <a:rPr lang="en-US" altLang="zh-CN" b="1">
                <a:latin typeface="Arial" panose="020B0604020202020204" pitchFamily="34" charset="0"/>
              </a:rPr>
              <a:t>./hello</a:t>
            </a:r>
            <a:r>
              <a:rPr lang="zh-CN" altLang="en-US" b="1">
                <a:latin typeface="Arial" panose="020B0604020202020204" pitchFamily="34" charset="0"/>
              </a:rPr>
              <a:t>”中各字符到寄存器，然后存放到主存；</a:t>
            </a:r>
            <a:endParaRPr lang="en-US" altLang="zh-CN" b="1">
              <a:latin typeface="Arial" panose="020B0604020202020204" pitchFamily="34" charset="0"/>
            </a:endParaRPr>
          </a:p>
          <a:p>
            <a:pPr marL="209550" indent="-209550"/>
            <a:r>
              <a:rPr lang="en-US" altLang="zh-CN" b="1">
                <a:latin typeface="Arial" panose="020B0604020202020204" pitchFamily="34" charset="0"/>
              </a:rPr>
              <a:t>“Enter</a:t>
            </a:r>
            <a:r>
              <a:rPr lang="zh-CN" altLang="en-US" b="1">
                <a:latin typeface="Arial" panose="020B0604020202020204" pitchFamily="34" charset="0"/>
              </a:rPr>
              <a:t>”键输入后，操作系统内核（载入程序）根据主存中的字符串“</a:t>
            </a:r>
            <a:r>
              <a:rPr lang="en-US" altLang="zh-CN" b="1">
                <a:latin typeface="Arial" panose="020B0604020202020204" pitchFamily="34" charset="0"/>
              </a:rPr>
              <a:t>hello”</a:t>
            </a:r>
            <a:r>
              <a:rPr lang="zh-CN" altLang="en-US" b="1">
                <a:latin typeface="Arial" panose="020B0604020202020204" pitchFamily="34" charset="0"/>
              </a:rPr>
              <a:t>到磁盘上找到特定的</a:t>
            </a:r>
            <a:r>
              <a:rPr lang="en-US" altLang="zh-CN" b="1">
                <a:latin typeface="Arial" panose="020B0604020202020204" pitchFamily="34" charset="0"/>
              </a:rPr>
              <a:t>hello</a:t>
            </a:r>
            <a:r>
              <a:rPr lang="zh-CN" altLang="en-US" b="1">
                <a:latin typeface="Arial" panose="020B0604020202020204" pitchFamily="34" charset="0"/>
              </a:rPr>
              <a:t>目标文件，将其包含的指令代码和数据（“</a:t>
            </a:r>
            <a:r>
              <a:rPr lang="en-US" altLang="zh-CN" b="1">
                <a:latin typeface="Arial" panose="020B0604020202020204" pitchFamily="34" charset="0"/>
              </a:rPr>
              <a:t>hello, world\n</a:t>
            </a:r>
            <a:r>
              <a:rPr lang="zh-CN" altLang="en-US" b="1">
                <a:latin typeface="Arial" panose="020B0604020202020204" pitchFamily="34" charset="0"/>
              </a:rPr>
              <a:t>”）从磁盘读到主存，并将控制权转交给</a:t>
            </a:r>
            <a:r>
              <a:rPr lang="en-US" altLang="zh-CN" b="1">
                <a:latin typeface="Arial" panose="020B0604020202020204" pitchFamily="34" charset="0"/>
              </a:rPr>
              <a:t>hello</a:t>
            </a:r>
            <a:r>
              <a:rPr lang="zh-CN" altLang="en-US" b="1">
                <a:latin typeface="Arial" panose="020B0604020202020204" pitchFamily="34" charset="0"/>
              </a:rPr>
              <a:t>程序，即将</a:t>
            </a:r>
            <a:r>
              <a:rPr lang="en-US" altLang="zh-CN" b="1">
                <a:latin typeface="Arial" panose="020B0604020202020204" pitchFamily="34" charset="0"/>
              </a:rPr>
              <a:t>hello</a:t>
            </a:r>
            <a:r>
              <a:rPr lang="zh-CN" altLang="en-US" b="1">
                <a:latin typeface="Arial" panose="020B0604020202020204" pitchFamily="34" charset="0"/>
              </a:rPr>
              <a:t>程序的第一条指令的地址送到</a:t>
            </a:r>
            <a:r>
              <a:rPr lang="en-US" altLang="zh-CN" b="1">
                <a:latin typeface="Arial" panose="020B0604020202020204" pitchFamily="34" charset="0"/>
              </a:rPr>
              <a:t>PC</a:t>
            </a:r>
            <a:r>
              <a:rPr lang="zh-CN" altLang="en-US" b="1">
                <a:latin typeface="Arial" panose="020B0604020202020204" pitchFamily="34" charset="0"/>
              </a:rPr>
              <a:t>中；处理器从</a:t>
            </a:r>
            <a:r>
              <a:rPr lang="en-US" altLang="zh-CN" b="1">
                <a:latin typeface="Arial" panose="020B0604020202020204" pitchFamily="34" charset="0"/>
              </a:rPr>
              <a:t>hello</a:t>
            </a:r>
            <a:r>
              <a:rPr lang="zh-CN" altLang="en-US" b="1">
                <a:latin typeface="Arial" panose="020B0604020202020204" pitchFamily="34" charset="0"/>
              </a:rPr>
              <a:t>主程序的指令代码开始执行；</a:t>
            </a:r>
            <a:r>
              <a:rPr lang="en-US" altLang="zh-CN" b="1">
                <a:latin typeface="Arial" panose="020B0604020202020204" pitchFamily="34" charset="0"/>
              </a:rPr>
              <a:t>Hello</a:t>
            </a:r>
            <a:r>
              <a:rPr lang="zh-CN" altLang="en-US" b="1">
                <a:latin typeface="Arial" panose="020B0604020202020204" pitchFamily="34" charset="0"/>
              </a:rPr>
              <a:t>程序将“</a:t>
            </a:r>
            <a:r>
              <a:rPr lang="en-US" altLang="zh-CN" b="1">
                <a:latin typeface="Arial" panose="020B0604020202020204" pitchFamily="34" charset="0"/>
              </a:rPr>
              <a:t>hello, world\n</a:t>
            </a:r>
            <a:r>
              <a:rPr lang="zh-CN" altLang="en-US" b="1">
                <a:latin typeface="Arial" panose="020B0604020202020204" pitchFamily="34" charset="0"/>
              </a:rPr>
              <a:t>”串中的字节从主存读到寄存器，再从寄存器输出到显示器上。</a:t>
            </a:r>
            <a:endParaRPr lang="en-US" altLang="zh-CN" b="1">
              <a:latin typeface="Arial" panose="020B0604020202020204" pitchFamily="34" charset="0"/>
            </a:endParaRPr>
          </a:p>
          <a:p>
            <a:pPr marL="209550" indent="-209550">
              <a:spcBef>
                <a:spcPct val="50000"/>
              </a:spcBef>
            </a:pPr>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rgbClr val="E9E2B6"/>
        </a:solidFill>
        <a:effectLst/>
      </p:bgPr>
    </p:bg>
    <p:spTree>
      <p:nvGrpSpPr>
        <p:cNvPr id="1" name=""/>
        <p:cNvGrpSpPr/>
        <p:nvPr/>
      </p:nvGrpSpPr>
      <p:grpSpPr>
        <a:xfrm>
          <a:off x="0" y="0"/>
          <a:ext cx="0" cy="0"/>
          <a:chOff x="0" y="0"/>
          <a:chExt cx="0" cy="0"/>
        </a:xfrm>
      </p:grpSpPr>
      <p:grpSp>
        <p:nvGrpSpPr>
          <p:cNvPr id="811010" name="组合 811009"/>
          <p:cNvGrpSpPr/>
          <p:nvPr/>
        </p:nvGrpSpPr>
        <p:grpSpPr>
          <a:xfrm>
            <a:off x="0" y="2438400"/>
            <a:ext cx="9009063" cy="1052513"/>
            <a:chOff x="0" y="1536"/>
            <a:chExt cx="5675" cy="663"/>
          </a:xfrm>
        </p:grpSpPr>
        <p:grpSp>
          <p:nvGrpSpPr>
            <p:cNvPr id="811011" name="组合 811010"/>
            <p:cNvGrpSpPr/>
            <p:nvPr/>
          </p:nvGrpSpPr>
          <p:grpSpPr>
            <a:xfrm>
              <a:off x="183" y="1604"/>
              <a:ext cx="448" cy="299"/>
              <a:chOff x="720" y="336"/>
              <a:chExt cx="624" cy="432"/>
            </a:xfrm>
          </p:grpSpPr>
          <p:sp>
            <p:nvSpPr>
              <p:cNvPr id="811012" name="矩形 811011"/>
              <p:cNvSpPr/>
              <p:nvPr/>
            </p:nvSpPr>
            <p:spPr>
              <a:xfrm>
                <a:off x="720" y="336"/>
                <a:ext cx="384" cy="432"/>
              </a:xfrm>
              <a:prstGeom prst="rect">
                <a:avLst/>
              </a:prstGeom>
              <a:solidFill>
                <a:schemeClr val="folHlink"/>
              </a:solidFill>
              <a:ln w="9525">
                <a:noFill/>
              </a:ln>
            </p:spPr>
            <p:txBody>
              <a:bodyPr/>
              <a:lstStyle/>
              <a:p>
                <a:endParaRPr lang="zh-CN" altLang="en-US"/>
              </a:p>
            </p:txBody>
          </p:sp>
          <p:sp>
            <p:nvSpPr>
              <p:cNvPr id="811013" name="矩形 811012"/>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a:lstStyle/>
              <a:p>
                <a:endParaRPr lang="zh-CN" altLang="en-US"/>
              </a:p>
            </p:txBody>
          </p:sp>
        </p:grpSp>
        <p:grpSp>
          <p:nvGrpSpPr>
            <p:cNvPr id="811014" name="组合 811013"/>
            <p:cNvGrpSpPr/>
            <p:nvPr/>
          </p:nvGrpSpPr>
          <p:grpSpPr>
            <a:xfrm>
              <a:off x="261" y="1870"/>
              <a:ext cx="465" cy="299"/>
              <a:chOff x="912" y="2640"/>
              <a:chExt cx="672" cy="432"/>
            </a:xfrm>
          </p:grpSpPr>
          <p:sp>
            <p:nvSpPr>
              <p:cNvPr id="811015" name="矩形 811014"/>
              <p:cNvSpPr/>
              <p:nvPr/>
            </p:nvSpPr>
            <p:spPr>
              <a:xfrm>
                <a:off x="912" y="2640"/>
                <a:ext cx="384" cy="432"/>
              </a:xfrm>
              <a:prstGeom prst="rect">
                <a:avLst/>
              </a:prstGeom>
              <a:solidFill>
                <a:schemeClr val="accent2"/>
              </a:solidFill>
              <a:ln w="9525">
                <a:noFill/>
              </a:ln>
            </p:spPr>
            <p:txBody>
              <a:bodyPr/>
              <a:lstStyle/>
              <a:p>
                <a:endParaRPr lang="zh-CN" altLang="en-US"/>
              </a:p>
            </p:txBody>
          </p:sp>
          <p:sp>
            <p:nvSpPr>
              <p:cNvPr id="811016" name="矩形 811015"/>
              <p:cNvSpPr/>
              <p:nvPr/>
            </p:nvSpPr>
            <p:spPr>
              <a:xfrm>
                <a:off x="1248" y="2640"/>
                <a:ext cx="336" cy="432"/>
              </a:xfrm>
              <a:prstGeom prst="rect">
                <a:avLst/>
              </a:prstGeom>
              <a:gradFill rotWithShape="0">
                <a:gsLst>
                  <a:gs pos="0">
                    <a:schemeClr val="accent2"/>
                  </a:gs>
                  <a:gs pos="100000">
                    <a:schemeClr val="bg1"/>
                  </a:gs>
                </a:gsLst>
                <a:lin ang="0" scaled="1"/>
                <a:tileRect/>
              </a:gradFill>
              <a:ln w="9525">
                <a:noFill/>
              </a:ln>
            </p:spPr>
            <p:txBody>
              <a:bodyPr/>
              <a:lstStyle/>
              <a:p>
                <a:endParaRPr lang="zh-CN" altLang="en-US"/>
              </a:p>
            </p:txBody>
          </p:sp>
        </p:grpSp>
        <p:sp>
          <p:nvSpPr>
            <p:cNvPr id="811017" name="矩形 811016"/>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a:lstStyle/>
            <a:p>
              <a:endParaRPr lang="zh-CN" altLang="en-US"/>
            </a:p>
          </p:txBody>
        </p:sp>
        <p:sp>
          <p:nvSpPr>
            <p:cNvPr id="811018" name="矩形 811017"/>
            <p:cNvSpPr/>
            <p:nvPr/>
          </p:nvSpPr>
          <p:spPr>
            <a:xfrm>
              <a:off x="400" y="1536"/>
              <a:ext cx="20" cy="663"/>
            </a:xfrm>
            <a:prstGeom prst="rect">
              <a:avLst/>
            </a:prstGeom>
            <a:solidFill>
              <a:schemeClr val="bg2"/>
            </a:solidFill>
            <a:ln w="9525">
              <a:noFill/>
            </a:ln>
          </p:spPr>
          <p:txBody>
            <a:bodyPr/>
            <a:lstStyle/>
            <a:p>
              <a:endParaRPr lang="zh-CN" altLang="en-US"/>
            </a:p>
          </p:txBody>
        </p:sp>
        <p:sp>
          <p:nvSpPr>
            <p:cNvPr id="811019" name="矩形 811018"/>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a:lstStyle/>
            <a:p>
              <a:endParaRPr lang="zh-CN" altLang="en-US"/>
            </a:p>
          </p:txBody>
        </p:sp>
      </p:grpSp>
      <p:sp>
        <p:nvSpPr>
          <p:cNvPr id="811020" name="标题 811019"/>
          <p:cNvSpPr>
            <a:spLocks noGrp="1"/>
          </p:cNvSpPr>
          <p:nvPr>
            <p:ph type="ctrTitle"/>
          </p:nvPr>
        </p:nvSpPr>
        <p:spPr>
          <a:xfrm>
            <a:off x="990600" y="1828800"/>
            <a:ext cx="7772400" cy="1143000"/>
          </a:xfrm>
          <a:prstGeom prst="rect">
            <a:avLst/>
          </a:prstGeom>
          <a:noFill/>
          <a:ln w="9525">
            <a:noFill/>
          </a:ln>
        </p:spPr>
        <p:txBody>
          <a:bodyPr anchor="b"/>
          <a:lstStyle>
            <a:lvl1pPr lvl="0">
              <a:buClrTx/>
              <a:buSzTx/>
              <a:buFontTx/>
              <a:defRPr/>
            </a:lvl1pPr>
          </a:lstStyle>
          <a:p>
            <a:pPr lvl="0"/>
            <a:r>
              <a:rPr lang="zh-CN" altLang="en-US" dirty="0"/>
              <a:t>单击此处编辑母版标题样式</a:t>
            </a:r>
          </a:p>
        </p:txBody>
      </p:sp>
      <p:sp>
        <p:nvSpPr>
          <p:cNvPr id="811021" name="副标题 811020"/>
          <p:cNvSpPr>
            <a:spLocks noGrp="1"/>
          </p:cNvSpPr>
          <p:nvPr>
            <p:ph type="subTitle" idx="1"/>
          </p:nvPr>
        </p:nvSpPr>
        <p:spPr>
          <a:xfrm>
            <a:off x="1371600" y="3886200"/>
            <a:ext cx="6400800" cy="1752600"/>
          </a:xfrm>
          <a:prstGeom prst="rect">
            <a:avLst/>
          </a:prstGeom>
          <a:noFill/>
          <a:ln w="9525">
            <a:noFill/>
          </a:ln>
        </p:spPr>
        <p:txBody>
          <a:bodyPr anchor="t"/>
          <a:lstStyle>
            <a:lvl1pPr marL="0" lvl="0" indent="0" algn="ctr">
              <a:buClr>
                <a:schemeClr val="folHlink"/>
              </a:buClr>
              <a:buSzPct val="60000"/>
              <a:buFont typeface="Wingdings" panose="05000000000000000000" pitchFamily="2" charset="2"/>
              <a:buNone/>
              <a:defRPr/>
            </a:lvl1pPr>
            <a:lvl2pPr marL="457200" lvl="1" indent="0" algn="ctr">
              <a:buClr>
                <a:schemeClr val="hlink"/>
              </a:buClr>
              <a:buSzPct val="55000"/>
              <a:buFont typeface="Wingdings" panose="05000000000000000000" pitchFamily="2" charset="2"/>
              <a:buNone/>
              <a:defRPr/>
            </a:lvl2pPr>
            <a:lvl3pPr marL="914400" lvl="2" indent="0" algn="ctr">
              <a:buClr>
                <a:schemeClr val="folHlink"/>
              </a:buClr>
              <a:buSzPct val="50000"/>
              <a:buFont typeface="Wingdings" panose="05000000000000000000" pitchFamily="2" charset="2"/>
              <a:buNone/>
              <a:defRPr/>
            </a:lvl3pPr>
            <a:lvl4pPr marL="1371600" lvl="3" indent="0" algn="ctr">
              <a:buClr>
                <a:schemeClr val="accent2"/>
              </a:buClr>
              <a:buSzPct val="55000"/>
              <a:buFont typeface="Wingdings" panose="05000000000000000000" pitchFamily="2" charset="2"/>
              <a:buNone/>
              <a:defRPr/>
            </a:lvl4pPr>
            <a:lvl5pPr marL="1828800" lvl="4" indent="0" algn="ctr">
              <a:buClr>
                <a:schemeClr val="accent1"/>
              </a:buClr>
              <a:buSzPct val="50000"/>
              <a:buFont typeface="Wingdings" panose="05000000000000000000" pitchFamily="2" charset="2"/>
              <a:buNone/>
              <a:defRPr/>
            </a:lvl5pPr>
          </a:lstStyle>
          <a:p>
            <a:pPr lvl="0"/>
            <a:r>
              <a:rPr lang="zh-CN" altLang="en-US" dirty="0"/>
              <a:t>单击此处编辑母版副标题样式</a:t>
            </a:r>
          </a:p>
        </p:txBody>
      </p:sp>
      <p:sp>
        <p:nvSpPr>
          <p:cNvPr id="811022" name="日期占位符 811021"/>
          <p:cNvSpPr>
            <a:spLocks noGrp="1"/>
          </p:cNvSpPr>
          <p:nvPr>
            <p:ph type="dt" sz="half" idx="2"/>
          </p:nvPr>
        </p:nvSpPr>
        <p:spPr>
          <a:xfrm>
            <a:off x="990600" y="6248400"/>
            <a:ext cx="1905000" cy="457200"/>
          </a:xfrm>
          <a:prstGeom prst="rect">
            <a:avLst/>
          </a:prstGeom>
          <a:noFill/>
          <a:ln w="9525">
            <a:noFill/>
          </a:ln>
        </p:spPr>
        <p:txBody>
          <a:bodyPr anchor="b"/>
          <a:lstStyle>
            <a:lvl1pPr>
              <a:defRPr sz="1400">
                <a:solidFill>
                  <a:schemeClr val="bg2"/>
                </a:solidFill>
                <a:latin typeface="Tahoma" panose="020B0604030504040204" pitchFamily="34" charset="0"/>
              </a:defRPr>
            </a:lvl1pPr>
          </a:lstStyle>
          <a:p>
            <a:endParaRPr lang="zh-CN" altLang="en-US" dirty="0">
              <a:latin typeface="Times New Roman" panose="02020603050405020304" charset="0"/>
              <a:ea typeface="宋体" panose="02010600030101010101" pitchFamily="2" charset="-122"/>
            </a:endParaRPr>
          </a:p>
        </p:txBody>
      </p:sp>
      <p:sp>
        <p:nvSpPr>
          <p:cNvPr id="811023" name="页脚占位符 811022"/>
          <p:cNvSpPr>
            <a:spLocks noGrp="1"/>
          </p:cNvSpPr>
          <p:nvPr>
            <p:ph type="ftr" sz="quarter" idx="3"/>
          </p:nvPr>
        </p:nvSpPr>
        <p:spPr>
          <a:xfrm>
            <a:off x="3429000" y="6248400"/>
            <a:ext cx="2895600" cy="457200"/>
          </a:xfrm>
          <a:prstGeom prst="rect">
            <a:avLst/>
          </a:prstGeom>
          <a:noFill/>
          <a:ln w="9525">
            <a:noFill/>
          </a:ln>
        </p:spPr>
        <p:txBody>
          <a:bodyPr anchor="b"/>
          <a:lstStyle>
            <a:lvl1pPr algn="ctr">
              <a:defRPr sz="1400">
                <a:solidFill>
                  <a:schemeClr val="bg2"/>
                </a:solidFill>
                <a:latin typeface="Tahoma" panose="020B0604030504040204" pitchFamily="34" charset="0"/>
              </a:defRPr>
            </a:lvl1pPr>
          </a:lstStyle>
          <a:p>
            <a:endParaRPr lang="zh-CN" altLang="en-US" dirty="0">
              <a:ea typeface="宋体" panose="02010600030101010101" pitchFamily="2" charset="-122"/>
            </a:endParaRPr>
          </a:p>
        </p:txBody>
      </p:sp>
      <p:sp>
        <p:nvSpPr>
          <p:cNvPr id="811024" name="灯片编号占位符 811023"/>
          <p:cNvSpPr>
            <a:spLocks noGrp="1"/>
          </p:cNvSpPr>
          <p:nvPr>
            <p:ph type="sldNum" sz="quarter" idx="4"/>
          </p:nvPr>
        </p:nvSpPr>
        <p:spPr>
          <a:xfrm>
            <a:off x="6858000" y="6248400"/>
            <a:ext cx="1905000" cy="457200"/>
          </a:xfrm>
          <a:prstGeom prst="rect">
            <a:avLst/>
          </a:prstGeom>
          <a:noFill/>
          <a:ln w="9525">
            <a:noFill/>
          </a:ln>
        </p:spPr>
        <p:txBody>
          <a:bodyPr anchor="b"/>
          <a:lstStyle>
            <a:lvl1pPr algn="r">
              <a:defRPr sz="1400">
                <a:solidFill>
                  <a:schemeClr val="bg2"/>
                </a:solidFill>
                <a:latin typeface="Tahoma" panose="020B0604030504040204" pitchFamily="34" charset="0"/>
              </a:defRPr>
            </a:lvl1pPr>
          </a:lstStyle>
          <a:p>
            <a:fld id="{9A0DB2DC-4C9A-4742-B13C-FB6460FD3503}" type="slidenum">
              <a:rPr lang="zh-CN" altLang="en-US" dirty="0">
                <a:ea typeface="宋体" panose="02010600030101010101" pitchFamily="2" charset="-122"/>
              </a:rPr>
              <a:t>‹#›</a:t>
            </a:fld>
            <a:endParaRPr lang="zh-CN" altLang="en-US" dirty="0">
              <a:latin typeface="Times New Roman" panose="02020603050405020304" charset="0"/>
              <a:ea typeface="宋体" panose="02010600030101010101" pitchFamily="2" charset="-122"/>
            </a:endParaRPr>
          </a:p>
        </p:txBody>
      </p:sp>
    </p:spTree>
  </p:cSld>
  <p:clrMapOvr>
    <a:masterClrMapping/>
  </p:clrMapOvr>
  <p:transition spd="med">
    <p:zoom/>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t>‹#›</a:t>
            </a:fld>
            <a:endParaRPr lang="zh-CN" altLang="en-US" dirty="0">
              <a:latin typeface="Times New Roman" panose="02020603050405020304" charset="0"/>
              <a:ea typeface="宋体" panose="02010600030101010101" pitchFamily="2" charset="-122"/>
            </a:endParaRPr>
          </a:p>
        </p:txBody>
      </p:sp>
    </p:spTree>
  </p:cSld>
  <p:clrMapOvr>
    <a:masterClrMapping/>
  </p:clrMapOvr>
  <p:transition spd="med">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1" y="617538"/>
            <a:ext cx="1951038" cy="55149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617538"/>
            <a:ext cx="5740009" cy="55149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t>‹#›</a:t>
            </a:fld>
            <a:endParaRPr lang="zh-CN" altLang="en-US" dirty="0">
              <a:latin typeface="Times New Roman" panose="02020603050405020304" charset="0"/>
              <a:ea typeface="宋体" panose="02010600030101010101" pitchFamily="2" charset="-122"/>
            </a:endParaRPr>
          </a:p>
        </p:txBody>
      </p:sp>
    </p:spTree>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fld id="{BB962C8B-B14F-4D97-AF65-F5344CB8AC3E}" type="datetime1">
              <a:rPr lang="zh-CN" altLang="en-US" dirty="0">
                <a:ea typeface="宋体" panose="02010600030101010101" pitchFamily="2" charset="-122"/>
              </a:rPr>
              <a:t>2020/3/22</a:t>
            </a:fld>
            <a:endParaRPr lang="zh-CN" altLang="en-US" dirty="0">
              <a:latin typeface="Times New Roman" panose="02020603050405020304"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t>‹#›</a:t>
            </a:fld>
            <a:endParaRPr lang="zh-CN" altLang="en-US" dirty="0">
              <a:latin typeface="Times New Roman" panose="02020603050405020304" charset="0"/>
              <a:ea typeface="宋体" panose="02010600030101010101" pitchFamily="2" charset="-122"/>
            </a:endParaRPr>
          </a:p>
        </p:txBody>
      </p:sp>
    </p:spTree>
  </p:cSld>
  <p:clrMapOvr>
    <a:masterClrMapping/>
  </p:clrMapOvr>
  <p:transition spd="med">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t>‹#›</a:t>
            </a:fld>
            <a:endParaRPr lang="zh-CN" altLang="en-US" dirty="0">
              <a:latin typeface="Times New Roman" panose="02020603050405020304" charset="0"/>
              <a:ea typeface="宋体" panose="02010600030101010101" pitchFamily="2" charset="-122"/>
            </a:endParaRPr>
          </a:p>
        </p:txBody>
      </p:sp>
    </p:spTree>
  </p:cSld>
  <p:clrMapOvr>
    <a:masterClrMapping/>
  </p:clrMapOvr>
  <p:transition spd="med">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08476"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6612" y="2017713"/>
            <a:ext cx="3808476"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t>‹#›</a:t>
            </a:fld>
            <a:endParaRPr lang="zh-CN" altLang="en-US" dirty="0">
              <a:latin typeface="Times New Roman" panose="02020603050405020304" charset="0"/>
              <a:ea typeface="宋体" panose="02010600030101010101" pitchFamily="2" charset="-122"/>
            </a:endParaRPr>
          </a:p>
        </p:txBody>
      </p:sp>
    </p:spTree>
  </p:cSld>
  <p:clrMapOvr>
    <a:masterClrMapping/>
  </p:clrMapOvr>
  <p:transition spd="med">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endParaRPr lang="zh-CN" altLang="en-US" dirty="0">
              <a:latin typeface="Times New Roman" panose="02020603050405020304" charset="0"/>
              <a:ea typeface="宋体" panose="02010600030101010101" pitchFamily="2" charset="-122"/>
            </a:endParaRPr>
          </a:p>
        </p:txBody>
      </p:sp>
      <p:sp>
        <p:nvSpPr>
          <p:cNvPr id="8" name="页脚占位符 7"/>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t>‹#›</a:t>
            </a:fld>
            <a:endParaRPr lang="zh-CN" altLang="en-US" dirty="0">
              <a:latin typeface="Times New Roman" panose="02020603050405020304" charset="0"/>
              <a:ea typeface="宋体" panose="02010600030101010101" pitchFamily="2" charset="-122"/>
            </a:endParaRPr>
          </a:p>
        </p:txBody>
      </p:sp>
    </p:spTree>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endParaRPr lang="zh-CN" altLang="en-US" dirty="0">
              <a:latin typeface="Times New Roman" panose="02020603050405020304" charset="0"/>
              <a:ea typeface="宋体" panose="02010600030101010101" pitchFamily="2" charset="-122"/>
            </a:endParaRPr>
          </a:p>
        </p:txBody>
      </p:sp>
      <p:sp>
        <p:nvSpPr>
          <p:cNvPr id="4" name="页脚占位符 3"/>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t>‹#›</a:t>
            </a:fld>
            <a:endParaRPr lang="zh-CN" altLang="en-US" dirty="0">
              <a:latin typeface="Times New Roman" panose="02020603050405020304" charset="0"/>
              <a:ea typeface="宋体" panose="02010600030101010101" pitchFamily="2" charset="-122"/>
            </a:endParaRPr>
          </a:p>
        </p:txBody>
      </p:sp>
    </p:spTree>
  </p:cSld>
  <p:clrMapOvr>
    <a:masterClrMapping/>
  </p:clrMapOvr>
  <p:transition spd="med">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E9E2B6"/>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Times New Roman" panose="02020603050405020304" charset="0"/>
              <a:ea typeface="宋体" panose="02010600030101010101" pitchFamily="2" charset="-122"/>
            </a:endParaRPr>
          </a:p>
        </p:txBody>
      </p:sp>
      <p:sp>
        <p:nvSpPr>
          <p:cNvPr id="3" name="页脚占位符 2"/>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t>‹#›</a:t>
            </a:fld>
            <a:endParaRPr lang="zh-CN" altLang="en-US" dirty="0">
              <a:latin typeface="Times New Roman" panose="02020603050405020304" charset="0"/>
              <a:ea typeface="宋体" panose="02010600030101010101" pitchFamily="2" charset="-122"/>
            </a:endParaRPr>
          </a:p>
        </p:txBody>
      </p:sp>
    </p:spTree>
  </p:cSld>
  <p:clrMapOvr>
    <a:masterClrMapping/>
  </p:clrMapOvr>
  <p:transition spd="med">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t>‹#›</a:t>
            </a:fld>
            <a:endParaRPr lang="zh-CN" altLang="en-US" dirty="0">
              <a:latin typeface="Times New Roman" panose="02020603050405020304" charset="0"/>
              <a:ea typeface="宋体" panose="02010600030101010101" pitchFamily="2" charset="-122"/>
            </a:endParaRPr>
          </a:p>
        </p:txBody>
      </p:sp>
    </p:spTree>
  </p:cSld>
  <p:clrMapOvr>
    <a:masterClrMapping/>
  </p:clrMapOvr>
  <p:transition spd="med">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t>‹#›</a:t>
            </a:fld>
            <a:endParaRPr lang="zh-CN" altLang="en-US" dirty="0">
              <a:latin typeface="Times New Roman" panose="02020603050405020304" charset="0"/>
              <a:ea typeface="宋体" panose="02010600030101010101" pitchFamily="2" charset="-122"/>
            </a:endParaRPr>
          </a:p>
        </p:txBody>
      </p:sp>
    </p:spTree>
  </p:cSld>
  <p:clrMapOvr>
    <a:masterClrMapping/>
  </p:clrMapOvr>
  <p:transition spd="med">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9E2B6"/>
        </a:solidFill>
        <a:effectLst/>
      </p:bgPr>
    </p:bg>
    <p:spTree>
      <p:nvGrpSpPr>
        <p:cNvPr id="1" name=""/>
        <p:cNvGrpSpPr/>
        <p:nvPr/>
      </p:nvGrpSpPr>
      <p:grpSpPr>
        <a:xfrm>
          <a:off x="0" y="0"/>
          <a:ext cx="0" cy="0"/>
          <a:chOff x="0" y="0"/>
          <a:chExt cx="0" cy="0"/>
        </a:xfrm>
      </p:grpSpPr>
      <p:sp>
        <p:nvSpPr>
          <p:cNvPr id="809986" name="矩形 809985"/>
          <p:cNvSpPr/>
          <p:nvPr/>
        </p:nvSpPr>
        <p:spPr>
          <a:xfrm>
            <a:off x="381000" y="381000"/>
            <a:ext cx="438150" cy="474663"/>
          </a:xfrm>
          <a:prstGeom prst="rect">
            <a:avLst/>
          </a:prstGeom>
          <a:solidFill>
            <a:schemeClr val="accent2"/>
          </a:solidFill>
          <a:ln w="9525">
            <a:noFill/>
          </a:ln>
        </p:spPr>
        <p:txBody>
          <a:bodyPr wrap="none" anchor="ctr"/>
          <a:lstStyle/>
          <a:p>
            <a:pPr lvl="0" algn="ctr"/>
            <a:endParaRPr lang="zh-CN" altLang="en-US">
              <a:latin typeface="Tahoma" panose="020B0604030504040204" pitchFamily="34" charset="0"/>
              <a:ea typeface="宋体" panose="02010600030101010101" pitchFamily="2" charset="-122"/>
            </a:endParaRPr>
          </a:p>
        </p:txBody>
      </p:sp>
      <p:sp>
        <p:nvSpPr>
          <p:cNvPr id="809987" name="矩形 809986"/>
          <p:cNvSpPr/>
          <p:nvPr/>
        </p:nvSpPr>
        <p:spPr>
          <a:xfrm>
            <a:off x="685800" y="304800"/>
            <a:ext cx="328613" cy="474663"/>
          </a:xfrm>
          <a:prstGeom prst="rect">
            <a:avLst/>
          </a:prstGeom>
          <a:gradFill rotWithShape="0">
            <a:gsLst>
              <a:gs pos="0">
                <a:schemeClr val="accent2"/>
              </a:gs>
              <a:gs pos="100000">
                <a:schemeClr val="bg1"/>
              </a:gs>
            </a:gsLst>
            <a:lin ang="0" scaled="1"/>
            <a:tileRect/>
          </a:gradFill>
          <a:ln w="9525">
            <a:noFill/>
          </a:ln>
        </p:spPr>
        <p:txBody>
          <a:bodyPr wrap="none" anchor="ctr"/>
          <a:lstStyle/>
          <a:p>
            <a:pPr lvl="0" algn="ctr"/>
            <a:endParaRPr lang="zh-CN" altLang="en-US">
              <a:latin typeface="Tahoma" panose="020B0604030504040204" pitchFamily="34" charset="0"/>
              <a:ea typeface="宋体" panose="02010600030101010101" pitchFamily="2" charset="-122"/>
            </a:endParaRPr>
          </a:p>
        </p:txBody>
      </p:sp>
      <p:sp>
        <p:nvSpPr>
          <p:cNvPr id="809988" name="矩形 809987"/>
          <p:cNvSpPr/>
          <p:nvPr/>
        </p:nvSpPr>
        <p:spPr>
          <a:xfrm>
            <a:off x="609600" y="457200"/>
            <a:ext cx="422275" cy="474663"/>
          </a:xfrm>
          <a:prstGeom prst="rect">
            <a:avLst/>
          </a:prstGeom>
          <a:solidFill>
            <a:schemeClr val="folHlink"/>
          </a:solidFill>
          <a:ln w="9525">
            <a:noFill/>
          </a:ln>
        </p:spPr>
        <p:txBody>
          <a:bodyPr wrap="none" anchor="ctr"/>
          <a:lstStyle/>
          <a:p>
            <a:pPr lvl="0" algn="ctr"/>
            <a:endParaRPr lang="zh-CN" altLang="en-US">
              <a:latin typeface="Tahoma" panose="020B0604030504040204" pitchFamily="34" charset="0"/>
              <a:ea typeface="宋体" panose="02010600030101010101" pitchFamily="2" charset="-122"/>
            </a:endParaRPr>
          </a:p>
        </p:txBody>
      </p:sp>
      <p:sp>
        <p:nvSpPr>
          <p:cNvPr id="809989" name="矩形 809988"/>
          <p:cNvSpPr/>
          <p:nvPr/>
        </p:nvSpPr>
        <p:spPr>
          <a:xfrm>
            <a:off x="381000" y="228600"/>
            <a:ext cx="368300" cy="474663"/>
          </a:xfrm>
          <a:prstGeom prst="rect">
            <a:avLst/>
          </a:prstGeom>
          <a:gradFill rotWithShape="0">
            <a:gsLst>
              <a:gs pos="0">
                <a:schemeClr val="folHlink"/>
              </a:gs>
              <a:gs pos="100000">
                <a:schemeClr val="bg1"/>
              </a:gs>
            </a:gsLst>
            <a:lin ang="0" scaled="1"/>
            <a:tileRect/>
          </a:gradFill>
          <a:ln w="9525">
            <a:noFill/>
          </a:ln>
        </p:spPr>
        <p:txBody>
          <a:bodyPr wrap="none" anchor="ctr"/>
          <a:lstStyle/>
          <a:p>
            <a:pPr lvl="0" algn="ctr"/>
            <a:endParaRPr lang="zh-CN" altLang="en-US">
              <a:latin typeface="Tahoma" panose="020B0604030504040204" pitchFamily="34" charset="0"/>
              <a:ea typeface="宋体" panose="02010600030101010101" pitchFamily="2" charset="-122"/>
            </a:endParaRPr>
          </a:p>
        </p:txBody>
      </p:sp>
      <p:sp>
        <p:nvSpPr>
          <p:cNvPr id="809990" name="矩形 809989"/>
          <p:cNvSpPr/>
          <p:nvPr/>
        </p:nvSpPr>
        <p:spPr>
          <a:xfrm>
            <a:off x="228600" y="304800"/>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lstStyle/>
          <a:p>
            <a:pPr lvl="0" algn="ctr"/>
            <a:endParaRPr lang="zh-CN" altLang="en-US">
              <a:latin typeface="Tahoma" panose="020B0604030504040204" pitchFamily="34" charset="0"/>
              <a:ea typeface="宋体" panose="02010600030101010101" pitchFamily="2" charset="-122"/>
            </a:endParaRPr>
          </a:p>
        </p:txBody>
      </p:sp>
      <p:sp>
        <p:nvSpPr>
          <p:cNvPr id="809991" name="矩形 809990"/>
          <p:cNvSpPr/>
          <p:nvPr/>
        </p:nvSpPr>
        <p:spPr>
          <a:xfrm>
            <a:off x="685800" y="228600"/>
            <a:ext cx="31750" cy="1052513"/>
          </a:xfrm>
          <a:prstGeom prst="rect">
            <a:avLst/>
          </a:prstGeom>
          <a:solidFill>
            <a:schemeClr val="bg2"/>
          </a:solidFill>
          <a:ln w="9525">
            <a:noFill/>
          </a:ln>
        </p:spPr>
        <p:txBody>
          <a:bodyPr wrap="none" anchor="ctr"/>
          <a:lstStyle/>
          <a:p>
            <a:pPr lvl="0" algn="ctr"/>
            <a:endParaRPr lang="zh-CN" altLang="en-US">
              <a:latin typeface="Tahoma" panose="020B0604030504040204" pitchFamily="34" charset="0"/>
              <a:ea typeface="宋体" panose="02010600030101010101" pitchFamily="2" charset="-122"/>
            </a:endParaRPr>
          </a:p>
        </p:txBody>
      </p:sp>
      <p:sp>
        <p:nvSpPr>
          <p:cNvPr id="809993" name="标题 809992"/>
          <p:cNvSpPr>
            <a:spLocks noGrp="1"/>
          </p:cNvSpPr>
          <p:nvPr>
            <p:ph type="title"/>
          </p:nvPr>
        </p:nvSpPr>
        <p:spPr>
          <a:xfrm>
            <a:off x="1150938" y="617538"/>
            <a:ext cx="7793037" cy="1143000"/>
          </a:xfrm>
          <a:prstGeom prst="rect">
            <a:avLst/>
          </a:prstGeom>
          <a:noFill/>
          <a:ln w="9525">
            <a:noFill/>
          </a:ln>
        </p:spPr>
        <p:txBody>
          <a:bodyPr anchor="b"/>
          <a:lstStyle/>
          <a:p>
            <a:pPr lvl="0"/>
            <a:r>
              <a:rPr lang="zh-CN" altLang="en-US" dirty="0"/>
              <a:t>单击此处编辑母版标题样式</a:t>
            </a:r>
          </a:p>
        </p:txBody>
      </p:sp>
      <p:sp>
        <p:nvSpPr>
          <p:cNvPr id="809994" name="文本占位符 809993"/>
          <p:cNvSpPr>
            <a:spLocks noGrp="1"/>
          </p:cNvSpPr>
          <p:nvPr>
            <p:ph type="body" idx="1"/>
          </p:nvPr>
        </p:nvSpPr>
        <p:spPr>
          <a:xfrm>
            <a:off x="1182688" y="2017713"/>
            <a:ext cx="7772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09995" name="日期占位符 809994"/>
          <p:cNvSpPr>
            <a:spLocks noGrp="1"/>
          </p:cNvSpPr>
          <p:nvPr>
            <p:ph type="dt" sz="half" idx="2"/>
          </p:nvPr>
        </p:nvSpPr>
        <p:spPr>
          <a:xfrm>
            <a:off x="914400" y="6324600"/>
            <a:ext cx="1905000" cy="457200"/>
          </a:xfrm>
          <a:prstGeom prst="rect">
            <a:avLst/>
          </a:prstGeom>
          <a:noFill/>
          <a:ln w="9525">
            <a:noFill/>
          </a:ln>
        </p:spPr>
        <p:txBody>
          <a:bodyPr anchor="b"/>
          <a:lstStyle>
            <a:lvl1pPr>
              <a:defRPr sz="1400">
                <a:latin typeface="Tahoma" panose="020B0604030504040204" pitchFamily="34" charset="0"/>
              </a:defRPr>
            </a:lvl1pPr>
          </a:lstStyle>
          <a:p>
            <a:pPr lvl="0"/>
            <a:fld id="{BB962C8B-B14F-4D97-AF65-F5344CB8AC3E}" type="datetime1">
              <a:rPr lang="zh-CN" altLang="en-US" dirty="0">
                <a:ea typeface="宋体" panose="02010600030101010101" pitchFamily="2" charset="-122"/>
              </a:rPr>
              <a:t>2020/3/22</a:t>
            </a:fld>
            <a:endParaRPr lang="zh-CN" altLang="en-US" dirty="0">
              <a:latin typeface="Times New Roman" panose="02020603050405020304" charset="0"/>
              <a:ea typeface="宋体" panose="02010600030101010101" pitchFamily="2" charset="-122"/>
            </a:endParaRPr>
          </a:p>
        </p:txBody>
      </p:sp>
      <p:sp>
        <p:nvSpPr>
          <p:cNvPr id="809996" name="页脚占位符 809995"/>
          <p:cNvSpPr>
            <a:spLocks noGrp="1"/>
          </p:cNvSpPr>
          <p:nvPr>
            <p:ph type="ftr" sz="quarter" idx="3"/>
          </p:nvPr>
        </p:nvSpPr>
        <p:spPr>
          <a:xfrm>
            <a:off x="3352800" y="6324600"/>
            <a:ext cx="2895600" cy="457200"/>
          </a:xfrm>
          <a:prstGeom prst="rect">
            <a:avLst/>
          </a:prstGeom>
          <a:noFill/>
          <a:ln w="9525">
            <a:noFill/>
          </a:ln>
        </p:spPr>
        <p:txBody>
          <a:bodyPr anchor="b"/>
          <a:lstStyle>
            <a:lvl1pPr algn="ctr">
              <a:defRPr sz="1400">
                <a:latin typeface="Tahoma" panose="020B0604030504040204" pitchFamily="34" charset="0"/>
              </a:defRPr>
            </a:lvl1pPr>
          </a:lstStyle>
          <a:p>
            <a:pPr lvl="0"/>
            <a:endParaRPr lang="zh-CN" altLang="en-US" dirty="0">
              <a:ea typeface="宋体" panose="02010600030101010101" pitchFamily="2" charset="-122"/>
            </a:endParaRPr>
          </a:p>
        </p:txBody>
      </p:sp>
      <p:sp>
        <p:nvSpPr>
          <p:cNvPr id="809997" name="灯片编号占位符 809996"/>
          <p:cNvSpPr>
            <a:spLocks noGrp="1"/>
          </p:cNvSpPr>
          <p:nvPr>
            <p:ph type="sldNum" sz="quarter" idx="4"/>
          </p:nvPr>
        </p:nvSpPr>
        <p:spPr>
          <a:xfrm>
            <a:off x="6781800" y="6324600"/>
            <a:ext cx="1905000" cy="457200"/>
          </a:xfrm>
          <a:prstGeom prst="rect">
            <a:avLst/>
          </a:prstGeom>
          <a:noFill/>
          <a:ln w="9525">
            <a:noFill/>
          </a:ln>
        </p:spPr>
        <p:txBody>
          <a:bodyPr anchor="b"/>
          <a:lstStyle>
            <a:lvl1pPr algn="r">
              <a:defRPr sz="1400">
                <a:latin typeface="Tahoma" panose="020B0604030504040204" pitchFamily="34" charset="0"/>
              </a:defRPr>
            </a:lvl1pPr>
          </a:lstStyle>
          <a:p>
            <a:pPr lvl="0"/>
            <a:fld id="{9A0DB2DC-4C9A-4742-B13C-FB6460FD3503}" type="slidenum">
              <a:rPr lang="zh-CN" altLang="en-US" dirty="0">
                <a:ea typeface="宋体" panose="02010600030101010101" pitchFamily="2" charset="-122"/>
              </a:rPr>
              <a:t>‹#›</a:t>
            </a:fld>
            <a:endParaRPr lang="zh-CN" altLang="en-US" dirty="0">
              <a:latin typeface="Times New Roman" panose="02020603050405020304" charset="0"/>
              <a:ea typeface="宋体" panose="02010600030101010101" pitchFamily="2" charset="-122"/>
            </a:endParaRPr>
          </a:p>
        </p:txBody>
      </p:sp>
      <p:sp>
        <p:nvSpPr>
          <p:cNvPr id="810005" name="横卷形 810004"/>
          <p:cNvSpPr/>
          <p:nvPr userDrawn="1"/>
        </p:nvSpPr>
        <p:spPr>
          <a:xfrm>
            <a:off x="228600" y="762000"/>
            <a:ext cx="762000" cy="609600"/>
          </a:xfrm>
          <a:prstGeom prst="horizontalScroll">
            <a:avLst>
              <a:gd name="adj" fmla="val 12500"/>
            </a:avLst>
          </a:prstGeom>
          <a:solidFill>
            <a:schemeClr val="accent1">
              <a:alpha val="50000"/>
            </a:schemeClr>
          </a:solidFill>
          <a:ln w="19050" cap="flat" cmpd="sng">
            <a:solidFill>
              <a:srgbClr val="339966"/>
            </a:solidFill>
            <a:prstDash val="solid"/>
            <a:miter/>
            <a:headEnd type="none" w="med" len="med"/>
            <a:tailEnd type="none" w="med" len="med"/>
          </a:ln>
        </p:spPr>
        <p:txBody>
          <a:bodyPr wrap="none" anchor="ctr"/>
          <a:lstStyle/>
          <a:p>
            <a:pPr lvl="0" algn="ctr"/>
            <a:endParaRPr lang="zh-CN" altLang="en-US">
              <a:latin typeface="Tahoma" panose="020B0604030504040204" pitchFamily="34" charset="0"/>
              <a:ea typeface="宋体" panose="02010600030101010101" pitchFamily="2" charset="-122"/>
            </a:endParaRPr>
          </a:p>
        </p:txBody>
      </p:sp>
      <p:sp>
        <p:nvSpPr>
          <p:cNvPr id="810006" name="矩形 810005"/>
          <p:cNvSpPr/>
          <p:nvPr userDrawn="1"/>
        </p:nvSpPr>
        <p:spPr>
          <a:xfrm>
            <a:off x="0" y="609600"/>
            <a:ext cx="1143000" cy="609600"/>
          </a:xfrm>
          <a:prstGeom prst="rect">
            <a:avLst/>
          </a:prstGeom>
        </p:spPr>
        <p:txBody>
          <a:bodyPr wrap="none" fromWordArt="1">
            <a:prstTxWarp prst="textCascadeUp">
              <a:avLst>
                <a:gd name="adj" fmla="val 44444"/>
              </a:avLst>
            </a:prstTxWarp>
            <a:normAutofit lnSpcReduction="10000"/>
            <a:scene3d>
              <a:camera prst="legacyPerspectiveFront">
                <a:rot lat="20520000" lon="1080000" rev="0"/>
              </a:camera>
              <a:lightRig rig="legacyHarsh2" dir="b"/>
            </a:scene3d>
            <a:sp3d extrusionH="430200" prstMaterial="legacyMatte">
              <a:extrusionClr>
                <a:srgbClr val="FF6600"/>
              </a:extrusionClr>
            </a:sp3d>
          </a:bodyPr>
          <a:lstStyle/>
          <a:p>
            <a:pPr algn="ctr"/>
            <a:r>
              <a:rPr lang="zh-CN" altLang="en-US" sz="3600">
                <a:gradFill rotWithShape="0">
                  <a:gsLst>
                    <a:gs pos="0">
                      <a:srgbClr val="FFE701"/>
                    </a:gs>
                    <a:gs pos="100000">
                      <a:srgbClr val="FE3E02"/>
                    </a:gs>
                  </a:gsLst>
                  <a:lin ang="5400000" scaled="1"/>
                  <a:tileRect/>
                </a:gradFill>
                <a:latin typeface="宋体" panose="02010600030101010101" pitchFamily="2" charset="-122"/>
                <a:ea typeface="宋体" panose="02010600030101010101" pitchFamily="2" charset="-122"/>
              </a:rPr>
              <a:t> 课件</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zoom/>
  </p:transition>
  <p:hf sldNum="0" hdr="0" ftr="0" dt="0"/>
  <p:txStyles>
    <p:titleStyle>
      <a:lvl1pPr marL="0" lvl="0" indent="0" algn="l"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wmf"/><Relationship Id="rId1" Type="http://schemas.openxmlformats.org/officeDocument/2006/relationships/slideLayout" Target="../slideLayouts/slideLayout7.xml"/><Relationship Id="rId4" Type="http://schemas.openxmlformats.org/officeDocument/2006/relationships/slide" Target="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slide" Target="slide53.xml"/><Relationship Id="rId5" Type="http://schemas.openxmlformats.org/officeDocument/2006/relationships/slide" Target="slide36.xml"/><Relationship Id="rId4" Type="http://schemas.openxmlformats.org/officeDocument/2006/relationships/slide" Target="slide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wmf"/><Relationship Id="rId1" Type="http://schemas.openxmlformats.org/officeDocument/2006/relationships/slideLayout" Target="../slideLayouts/slideLayout7.xml"/><Relationship Id="rId4" Type="http://schemas.openxmlformats.org/officeDocument/2006/relationships/slide" Target="slid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wmf"/><Relationship Id="rId1" Type="http://schemas.openxmlformats.org/officeDocument/2006/relationships/slideLayout" Target="../slideLayouts/slideLayout7.xml"/><Relationship Id="rId4" Type="http://schemas.openxmlformats.org/officeDocument/2006/relationships/slide" Target="slide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6.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slide" Target="slide24.xml"/><Relationship Id="rId5" Type="http://schemas.openxmlformats.org/officeDocument/2006/relationships/slide" Target="slide12.xml"/><Relationship Id="rId4" Type="http://schemas.openxmlformats.org/officeDocument/2006/relationships/slide" Target="slide9.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54.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slide" Target="slide66.xml"/><Relationship Id="rId5" Type="http://schemas.openxmlformats.org/officeDocument/2006/relationships/slide" Target="slide59.xml"/><Relationship Id="rId4" Type="http://schemas.openxmlformats.org/officeDocument/2006/relationships/slide" Target="slide5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wmf"/><Relationship Id="rId1" Type="http://schemas.openxmlformats.org/officeDocument/2006/relationships/slideLayout" Target="../slideLayouts/slideLayout7.xml"/><Relationship Id="rId4" Type="http://schemas.openxmlformats.org/officeDocument/2006/relationships/slide" Target="slide5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wmf"/><Relationship Id="rId1" Type="http://schemas.openxmlformats.org/officeDocument/2006/relationships/slideLayout" Target="../slideLayouts/slideLayout7.xml"/><Relationship Id="rId4" Type="http://schemas.openxmlformats.org/officeDocument/2006/relationships/slide" Target="slide5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wmf"/><Relationship Id="rId1" Type="http://schemas.openxmlformats.org/officeDocument/2006/relationships/slideLayout" Target="../slideLayouts/slideLayout7.xml"/><Relationship Id="rId4" Type="http://schemas.openxmlformats.org/officeDocument/2006/relationships/slide" Target="slide5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hyperlink" Target="&#35745;&#31639;&#26426;&#31185;&#23398;&#25216;&#26415;&#23548;&#35770;&#30005;&#23376;&#25945;&#26696;.ppt" TargetMode="External"/><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wmf"/><Relationship Id="rId1" Type="http://schemas.openxmlformats.org/officeDocument/2006/relationships/slideLayout" Target="../slideLayouts/slideLayout7.xml"/><Relationship Id="rId4" Type="http://schemas.openxmlformats.org/officeDocument/2006/relationships/slide" Target="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标题 572417"/>
          <p:cNvSpPr>
            <a:spLocks noGrp="1"/>
          </p:cNvSpPr>
          <p:nvPr>
            <p:ph type="title"/>
          </p:nvPr>
        </p:nvSpPr>
        <p:spPr>
          <a:xfrm>
            <a:off x="457200" y="304800"/>
            <a:ext cx="8382000" cy="1219200"/>
          </a:xfrm>
          <a:ln/>
        </p:spPr>
        <p:txBody>
          <a:bodyPr anchor="b"/>
          <a:lstStyle/>
          <a:p>
            <a:pPr algn="ctr"/>
            <a:r>
              <a:rPr lang="zh-CN" altLang="en-US" b="1" dirty="0">
                <a:latin typeface="华文新魏" pitchFamily="2" charset="-122"/>
                <a:ea typeface="华文新魏" pitchFamily="2" charset="-122"/>
              </a:rPr>
              <a:t>第 3 章  计算机软件系统</a:t>
            </a:r>
            <a:r>
              <a:rPr lang="zh-CN" altLang="en-US" dirty="0">
                <a:latin typeface="黑体" panose="02010609060101010101" pitchFamily="2" charset="-122"/>
                <a:ea typeface="黑体" panose="02010609060101010101" pitchFamily="2" charset="-122"/>
              </a:rPr>
              <a:t> </a:t>
            </a:r>
          </a:p>
        </p:txBody>
      </p:sp>
      <p:sp>
        <p:nvSpPr>
          <p:cNvPr id="572419" name="文本占位符 572418"/>
          <p:cNvSpPr>
            <a:spLocks noGrp="1"/>
          </p:cNvSpPr>
          <p:nvPr>
            <p:ph type="body" idx="1"/>
          </p:nvPr>
        </p:nvSpPr>
        <p:spPr>
          <a:xfrm>
            <a:off x="685800" y="2133600"/>
            <a:ext cx="7620000" cy="3586163"/>
          </a:xfrm>
          <a:ln/>
        </p:spPr>
        <p:txBody>
          <a:bodyPr/>
          <a:lstStyle/>
          <a:p>
            <a:pPr marL="0" indent="0" algn="ctr">
              <a:lnSpc>
                <a:spcPct val="90000"/>
              </a:lnSpc>
              <a:buNone/>
            </a:pPr>
            <a:r>
              <a:rPr lang="zh-CN" altLang="en-US" sz="2400" b="1" dirty="0">
                <a:latin typeface="楷体_GB2312" pitchFamily="49" charset="-122"/>
                <a:ea typeface="楷体_GB2312" pitchFamily="49" charset="-122"/>
              </a:rPr>
              <a:t>本章学习目标</a:t>
            </a:r>
          </a:p>
          <a:p>
            <a:pPr marL="0" indent="0" algn="just">
              <a:lnSpc>
                <a:spcPct val="90000"/>
              </a:lnSpc>
              <a:buNone/>
            </a:pPr>
            <a:r>
              <a:rPr lang="zh-CN" altLang="en-US" sz="2400" dirty="0">
                <a:ea typeface="楷体_GB2312" pitchFamily="49" charset="-122"/>
              </a:rPr>
              <a:t>      </a:t>
            </a:r>
            <a:r>
              <a:rPr lang="zh-CN" altLang="en-US" sz="2400" b="1" dirty="0">
                <a:ea typeface="楷体_GB2312" pitchFamily="49" charset="-122"/>
              </a:rPr>
              <a:t>本章主要讲解计算机软件的层次结构、系统软件操作系统的功能和基本概念以及常用操作系统的主要特征、软件生存周期和面向对象方法的开发过程</a:t>
            </a:r>
            <a:r>
              <a:rPr lang="en-US" altLang="zh-CN" sz="2400" b="1">
                <a:ea typeface="楷体_GB2312" pitchFamily="49" charset="-122"/>
              </a:rPr>
              <a:t>。</a:t>
            </a:r>
            <a:r>
              <a:rPr lang="zh-CN" altLang="en-US" sz="2400" b="1" dirty="0">
                <a:ea typeface="楷体_GB2312" pitchFamily="49" charset="-122"/>
              </a:rPr>
              <a:t>通过本章的学习，主要掌握以下内容：</a:t>
            </a:r>
            <a:endParaRPr lang="zh-CN" altLang="en-US" sz="2400" b="1" dirty="0"/>
          </a:p>
          <a:p>
            <a:pPr marL="0" indent="0">
              <a:lnSpc>
                <a:spcPct val="90000"/>
              </a:lnSpc>
              <a:buFont typeface="Wingdings" panose="05000000000000000000" pitchFamily="2" charset="2"/>
              <a:buChar char=" "/>
            </a:pPr>
            <a:r>
              <a:rPr lang="en-US" altLang="zh-CN" sz="2400" b="1">
                <a:latin typeface="Wingdings" panose="05000000000000000000" pitchFamily="2" charset="2"/>
                <a:ea typeface="楷体_GB2312" pitchFamily="49" charset="-122"/>
                <a:sym typeface="Wingdings" panose="05000000000000000000" pitchFamily="2" charset="2"/>
              </a:rPr>
              <a:t>  </a:t>
            </a:r>
            <a:r>
              <a:rPr lang="en-US" altLang="zh-CN" sz="2400" b="1">
                <a:solidFill>
                  <a:srgbClr val="CC00CC"/>
                </a:solidFill>
                <a:latin typeface="Wingdings" panose="05000000000000000000" pitchFamily="2" charset="2"/>
                <a:ea typeface="楷体_GB2312" pitchFamily="49" charset="-122"/>
                <a:sym typeface="Wingdings" panose="05000000000000000000" pitchFamily="2" charset="2"/>
              </a:rPr>
              <a:t></a:t>
            </a:r>
            <a:r>
              <a:rPr lang="en-US" altLang="zh-CN" sz="2400">
                <a:solidFill>
                  <a:srgbClr val="CC00CC"/>
                </a:solidFill>
                <a:cs typeface="Times New Roman" panose="02020603050405020304" charset="0"/>
              </a:rPr>
              <a:t>    </a:t>
            </a:r>
            <a:r>
              <a:rPr lang="zh-CN" altLang="en-US" sz="2400" b="1" dirty="0">
                <a:solidFill>
                  <a:srgbClr val="CC00CC"/>
                </a:solidFill>
                <a:ea typeface="楷体_GB2312" pitchFamily="49" charset="-122"/>
              </a:rPr>
              <a:t>计算机软件的层次结构</a:t>
            </a:r>
          </a:p>
          <a:p>
            <a:pPr marL="0" indent="0">
              <a:lnSpc>
                <a:spcPct val="90000"/>
              </a:lnSpc>
              <a:buFont typeface="Wingdings" panose="05000000000000000000" pitchFamily="2" charset="2"/>
              <a:buChar char=" "/>
            </a:pPr>
            <a:r>
              <a:rPr lang="zh-CN" altLang="en-US" sz="2400" b="1" dirty="0">
                <a:solidFill>
                  <a:srgbClr val="CC00CC"/>
                </a:solidFill>
                <a:ea typeface="楷体_GB2312" pitchFamily="49" charset="-122"/>
              </a:rPr>
              <a:t>       </a:t>
            </a:r>
            <a:r>
              <a:rPr lang="en-US" altLang="zh-CN" sz="2400" b="1">
                <a:solidFill>
                  <a:srgbClr val="CC00CC"/>
                </a:solidFill>
                <a:latin typeface="Wingdings" panose="05000000000000000000" pitchFamily="2" charset="2"/>
                <a:ea typeface="楷体_GB2312" pitchFamily="49" charset="-122"/>
                <a:sym typeface="Wingdings" panose="05000000000000000000" pitchFamily="2" charset="2"/>
              </a:rPr>
              <a:t></a:t>
            </a:r>
            <a:r>
              <a:rPr lang="en-US" altLang="zh-CN" sz="2400" b="1">
                <a:solidFill>
                  <a:srgbClr val="CC00CC"/>
                </a:solidFill>
                <a:latin typeface="Wingdings" panose="05000000000000000000" pitchFamily="2" charset="2"/>
                <a:ea typeface="楷体_GB2312" pitchFamily="49" charset="-122"/>
              </a:rPr>
              <a:t> </a:t>
            </a:r>
            <a:r>
              <a:rPr lang="zh-CN" altLang="en-US" sz="2400" b="1" dirty="0">
                <a:solidFill>
                  <a:srgbClr val="CC00CC"/>
                </a:solidFill>
                <a:latin typeface="Wingdings" panose="05000000000000000000" pitchFamily="2" charset="2"/>
                <a:ea typeface="楷体_GB2312" pitchFamily="49" charset="-122"/>
              </a:rPr>
              <a:t>操作系统的概念、功能</a:t>
            </a:r>
          </a:p>
          <a:p>
            <a:pPr marL="0" indent="0">
              <a:lnSpc>
                <a:spcPct val="90000"/>
              </a:lnSpc>
              <a:buFont typeface="Wingdings" panose="05000000000000000000" pitchFamily="2" charset="2"/>
              <a:buChar char=" "/>
            </a:pPr>
            <a:r>
              <a:rPr lang="zh-CN" altLang="en-US" sz="2400" b="1" dirty="0">
                <a:solidFill>
                  <a:srgbClr val="CC00CC"/>
                </a:solidFill>
                <a:latin typeface="Wingdings" panose="05000000000000000000" pitchFamily="2" charset="2"/>
                <a:ea typeface="楷体_GB2312" pitchFamily="49" charset="-122"/>
              </a:rPr>
              <a:t>  </a:t>
            </a:r>
            <a:r>
              <a:rPr lang="en-US" altLang="zh-CN" sz="2400" b="1">
                <a:solidFill>
                  <a:srgbClr val="CC00CC"/>
                </a:solidFill>
                <a:latin typeface="Wingdings" panose="05000000000000000000" pitchFamily="2" charset="2"/>
                <a:ea typeface="楷体_GB2312" pitchFamily="49" charset="-122"/>
                <a:sym typeface="Wingdings" panose="05000000000000000000" pitchFamily="2" charset="2"/>
              </a:rPr>
              <a:t></a:t>
            </a:r>
            <a:r>
              <a:rPr lang="en-US" altLang="zh-CN" sz="2400" b="1">
                <a:solidFill>
                  <a:srgbClr val="CC00CC"/>
                </a:solidFill>
                <a:cs typeface="Times New Roman" panose="02020603050405020304" charset="0"/>
              </a:rPr>
              <a:t>    </a:t>
            </a:r>
            <a:r>
              <a:rPr lang="zh-CN" altLang="en-US" sz="2400" b="1" dirty="0">
                <a:solidFill>
                  <a:srgbClr val="CC00CC"/>
                </a:solidFill>
              </a:rPr>
              <a:t>常用操作系统(</a:t>
            </a:r>
            <a:r>
              <a:rPr lang="en-US" altLang="zh-CN" sz="2400" b="1">
                <a:solidFill>
                  <a:srgbClr val="CC00CC"/>
                </a:solidFill>
              </a:rPr>
              <a:t>Windows、Unix)</a:t>
            </a:r>
            <a:r>
              <a:rPr lang="zh-CN" altLang="en-US" sz="2400" b="1" dirty="0">
                <a:solidFill>
                  <a:srgbClr val="CC00CC"/>
                </a:solidFill>
              </a:rPr>
              <a:t>主要特征</a:t>
            </a:r>
          </a:p>
          <a:p>
            <a:pPr marL="0" indent="0">
              <a:lnSpc>
                <a:spcPct val="90000"/>
              </a:lnSpc>
              <a:buFont typeface="Wingdings" panose="05000000000000000000" pitchFamily="2" charset="2"/>
              <a:buChar char=" "/>
            </a:pPr>
            <a:r>
              <a:rPr lang="zh-CN" altLang="en-US" sz="2400" b="1" dirty="0">
                <a:solidFill>
                  <a:srgbClr val="CC00CC"/>
                </a:solidFill>
              </a:rPr>
              <a:t>       </a:t>
            </a:r>
            <a:r>
              <a:rPr lang="en-US" altLang="zh-CN" sz="2400" b="1">
                <a:solidFill>
                  <a:srgbClr val="CC00CC"/>
                </a:solidFill>
                <a:latin typeface="Wingdings" panose="05000000000000000000" pitchFamily="2" charset="2"/>
                <a:ea typeface="楷体_GB2312" pitchFamily="49" charset="-122"/>
                <a:sym typeface="Wingdings" panose="05000000000000000000" pitchFamily="2" charset="2"/>
              </a:rPr>
              <a:t> </a:t>
            </a:r>
            <a:r>
              <a:rPr lang="zh-CN" altLang="en-US" sz="2400" b="1" dirty="0">
                <a:solidFill>
                  <a:srgbClr val="CC00CC"/>
                </a:solidFill>
                <a:latin typeface="Wingdings" panose="05000000000000000000" pitchFamily="2" charset="2"/>
                <a:ea typeface="楷体_GB2312" pitchFamily="49" charset="-122"/>
                <a:sym typeface="Wingdings" panose="05000000000000000000" pitchFamily="2" charset="2"/>
              </a:rPr>
              <a:t>软件生存周期和面向对象方法的开发过程</a:t>
            </a:r>
            <a:endParaRPr lang="zh-CN" altLang="en-US" sz="2400" b="1" dirty="0">
              <a:solidFill>
                <a:srgbClr val="CC00CC"/>
              </a:solidFill>
            </a:endParaRPr>
          </a:p>
          <a:p>
            <a:pPr marL="0" indent="0" algn="just">
              <a:lnSpc>
                <a:spcPct val="90000"/>
              </a:lnSpc>
              <a:buNone/>
            </a:pPr>
            <a:endParaRPr lang="zh-CN" altLang="en-US" sz="2400" b="1" dirty="0">
              <a:ea typeface="楷体_GB2312" pitchFamily="49" charset="-122"/>
            </a:endParaRPr>
          </a:p>
          <a:p>
            <a:pPr marL="0" indent="0" algn="just">
              <a:lnSpc>
                <a:spcPct val="90000"/>
              </a:lnSpc>
            </a:pPr>
            <a:endParaRPr lang="zh-CN" altLang="en-US" sz="2000" b="1" dirty="0">
              <a:latin typeface="楷体_GB2312" pitchFamily="49" charset="-122"/>
              <a:ea typeface="楷体_GB2312" pitchFamily="49" charset="-122"/>
            </a:endParaRPr>
          </a:p>
        </p:txBody>
      </p:sp>
    </p:spTree>
  </p:cSld>
  <p:clrMapOvr>
    <a:masterClrMapping/>
  </p:clrMapOvr>
  <p:transition spd="med">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2" name="矩形 814081"/>
          <p:cNvSpPr/>
          <p:nvPr/>
        </p:nvSpPr>
        <p:spPr>
          <a:xfrm>
            <a:off x="304800" y="234950"/>
            <a:ext cx="8458200" cy="7353300"/>
          </a:xfrm>
          <a:prstGeom prst="rect">
            <a:avLst/>
          </a:prstGeom>
          <a:noFill/>
          <a:ln w="9525">
            <a:noFill/>
          </a:ln>
        </p:spPr>
        <p:txBody>
          <a:bodyPr tIns="25392" bIns="25392">
            <a:spAutoFit/>
          </a:bodyPr>
          <a:lstStyle/>
          <a:p>
            <a:pPr marL="100330" indent="-100330" algn="just"/>
            <a:r>
              <a:rPr lang="zh-CN" altLang="en-US" b="1" dirty="0">
                <a:solidFill>
                  <a:srgbClr val="D5100B"/>
                </a:solidFill>
                <a:latin typeface="黑体" panose="02010609060101010101" pitchFamily="2" charset="-122"/>
                <a:ea typeface="黑体" panose="02010609060101010101" pitchFamily="2" charset="-122"/>
              </a:rPr>
              <a:t>           2、为什么要学习和研究操作系统</a:t>
            </a:r>
          </a:p>
          <a:p>
            <a:pPr marL="100330" indent="-100330" algn="just"/>
            <a:r>
              <a:rPr lang="zh-CN" altLang="en-US" b="1" dirty="0">
                <a:latin typeface="Times New Roman" panose="02020603050405020304" charset="0"/>
                <a:ea typeface="宋体" panose="02010600030101010101" pitchFamily="2" charset="-122"/>
              </a:rPr>
              <a:t>                    </a:t>
            </a:r>
            <a:r>
              <a:rPr lang="zh-CN" altLang="en-US" b="1" dirty="0">
                <a:latin typeface="Times New Roman" panose="02020603050405020304" charset="0"/>
                <a:ea typeface="黑体" panose="02010609060101010101" pitchFamily="2" charset="-122"/>
              </a:rPr>
              <a:t>由于硬件的限制，内存储器的容量是有限的，此外，</a:t>
            </a:r>
          </a:p>
          <a:p>
            <a:pPr marL="100330" indent="-100330" algn="just"/>
            <a:r>
              <a:rPr lang="zh-CN" altLang="en-US" b="1" dirty="0">
                <a:latin typeface="Times New Roman" panose="02020603050405020304" charset="0"/>
                <a:ea typeface="黑体" panose="02010609060101010101" pitchFamily="2" charset="-122"/>
              </a:rPr>
              <a:t>            如果有多个用户程序共享内存，他们彼此间不能相互冲</a:t>
            </a:r>
          </a:p>
          <a:p>
            <a:pPr marL="100330" indent="-100330" algn="just"/>
            <a:r>
              <a:rPr lang="zh-CN" altLang="en-US" b="1" dirty="0">
                <a:latin typeface="Times New Roman" panose="02020603050405020304" charset="0"/>
                <a:ea typeface="黑体" panose="02010609060101010101" pitchFamily="2" charset="-122"/>
              </a:rPr>
              <a:t>            突和干扰。</a:t>
            </a:r>
            <a:endParaRPr lang="zh-CN" altLang="en-US" b="1" dirty="0">
              <a:latin typeface="黑体" panose="02010609060101010101" pitchFamily="2" charset="-122"/>
              <a:ea typeface="黑体" panose="02010609060101010101" pitchFamily="2" charset="-122"/>
            </a:endParaRPr>
          </a:p>
          <a:p>
            <a:pPr marL="100330" indent="-100330" algn="just"/>
            <a:r>
              <a:rPr lang="zh-CN" altLang="en-US" b="1" dirty="0">
                <a:latin typeface="Times New Roman" panose="02020603050405020304" charset="0"/>
                <a:ea typeface="黑体" panose="02010609060101010101" pitchFamily="2" charset="-122"/>
              </a:rPr>
              <a:t>          内存管理就是按一定的策略为用户作业和进程分配存储空间和实现重定位，记录内存的使用情况。同时，还将保护用户存放在内存中的程序和数据不被破坏，必要时提供虚拟存储技术，逻辑扩充内存空间，为用户提供比实际容量大的虚拟存储空间，并进行存储空间的优化管理。</a:t>
            </a:r>
          </a:p>
          <a:p>
            <a:pPr marL="100330" indent="-100330" algn="just"/>
            <a:r>
              <a:rPr lang="zh-CN" altLang="en-US" b="1" dirty="0">
                <a:solidFill>
                  <a:srgbClr val="D5100B"/>
                </a:solidFill>
                <a:latin typeface="黑体" panose="02010609060101010101" pitchFamily="2" charset="-122"/>
                <a:ea typeface="黑体" panose="02010609060101010101" pitchFamily="2" charset="-122"/>
              </a:rPr>
              <a:t>  3．设备管理</a:t>
            </a:r>
          </a:p>
          <a:p>
            <a:pPr marL="100330" indent="-100330" algn="just"/>
            <a:r>
              <a:rPr lang="zh-CN" altLang="en-US" b="1" dirty="0">
                <a:latin typeface="Times New Roman" panose="02020603050405020304" charset="0"/>
                <a:ea typeface="宋体" panose="02010600030101010101" pitchFamily="2" charset="-122"/>
              </a:rPr>
              <a:t>          </a:t>
            </a:r>
            <a:r>
              <a:rPr lang="zh-CN" altLang="en-US" b="1" dirty="0">
                <a:latin typeface="黑体" panose="02010609060101010101" pitchFamily="2" charset="-122"/>
                <a:ea typeface="黑体" panose="02010609060101010101" pitchFamily="2" charset="-122"/>
              </a:rPr>
              <a:t>操作系统设备管理模块的主要任务是：如何有效地分配和使用设备，如何协调处理器与设备操作之间的时间差异，提高系统总体性能。</a:t>
            </a:r>
          </a:p>
          <a:p>
            <a:pPr marL="100330" indent="-100330" algn="just"/>
            <a:r>
              <a:rPr lang="zh-CN" altLang="en-US" b="1" dirty="0">
                <a:latin typeface="黑体" panose="02010609060101010101" pitchFamily="2" charset="-122"/>
                <a:ea typeface="黑体" panose="02010609060101010101" pitchFamily="2" charset="-122"/>
              </a:rPr>
              <a:t>     由于输入输出设备的工作速度远远低于</a:t>
            </a:r>
            <a:r>
              <a:rPr lang="en-US" altLang="zh-CN" b="1">
                <a:latin typeface="黑体" panose="02010609060101010101" pitchFamily="2" charset="-122"/>
                <a:ea typeface="黑体" panose="02010609060101010101" pitchFamily="2" charset="-122"/>
              </a:rPr>
              <a:t>CPU</a:t>
            </a:r>
            <a:r>
              <a:rPr lang="zh-CN" altLang="en-US" b="1" dirty="0">
                <a:latin typeface="黑体" panose="02010609060101010101" pitchFamily="2" charset="-122"/>
                <a:ea typeface="黑体" panose="02010609060101010101" pitchFamily="2" charset="-122"/>
              </a:rPr>
              <a:t>的速度，操作系统应按设备的输入输出性能分类，并根据不同种类设备的特点采用不同的策略分配和回收外设以及控制外设按用户程序要求进行操作。为提高设备使用效率，还实现虚拟设备。</a:t>
            </a:r>
          </a:p>
          <a:p>
            <a:pPr marL="100330" indent="-100330" algn="just"/>
            <a:endParaRPr lang="zh-CN" altLang="en-US" b="1" dirty="0">
              <a:latin typeface="Times New Roman" panose="02020603050405020304" charset="0"/>
              <a:ea typeface="黑体" panose="02010609060101010101" pitchFamily="2" charset="-122"/>
            </a:endParaRPr>
          </a:p>
          <a:p>
            <a:pPr marL="100330" indent="-100330" algn="just"/>
            <a:endParaRPr lang="zh-CN" altLang="en-US" b="1" dirty="0">
              <a:latin typeface="黑体" panose="02010609060101010101" pitchFamily="2" charset="-122"/>
              <a:ea typeface="黑体" panose="02010609060101010101" pitchFamily="2" charset="-122"/>
            </a:endParaRPr>
          </a:p>
          <a:p>
            <a:pPr marL="100330" indent="-100330" algn="just"/>
            <a:endParaRPr lang="zh-CN" altLang="en-US" b="1" dirty="0">
              <a:latin typeface="黑体" panose="02010609060101010101" pitchFamily="2" charset="-122"/>
              <a:ea typeface="黑体" panose="02010609060101010101" pitchFamily="2" charset="-122"/>
            </a:endParaRPr>
          </a:p>
        </p:txBody>
      </p:sp>
    </p:spTree>
  </p:cSld>
  <p:clrMapOvr>
    <a:masterClrMapping/>
  </p:clrMapOvr>
  <p:transition spd="med">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矩形 815105"/>
          <p:cNvSpPr/>
          <p:nvPr/>
        </p:nvSpPr>
        <p:spPr>
          <a:xfrm>
            <a:off x="304800" y="234950"/>
            <a:ext cx="8458200" cy="6257925"/>
          </a:xfrm>
          <a:prstGeom prst="rect">
            <a:avLst/>
          </a:prstGeom>
          <a:noFill/>
          <a:ln w="9525">
            <a:noFill/>
          </a:ln>
        </p:spPr>
        <p:txBody>
          <a:bodyPr tIns="25392" bIns="25392">
            <a:spAutoFit/>
          </a:bodyPr>
          <a:lstStyle/>
          <a:p>
            <a:pPr algn="just"/>
            <a:r>
              <a:rPr lang="zh-CN" altLang="en-US" b="1" dirty="0">
                <a:solidFill>
                  <a:srgbClr val="D5100B"/>
                </a:solidFill>
                <a:latin typeface="黑体" panose="02010609060101010101" pitchFamily="2" charset="-122"/>
                <a:ea typeface="黑体" panose="02010609060101010101" pitchFamily="2" charset="-122"/>
              </a:rPr>
              <a:t>         4、文件管理</a:t>
            </a:r>
          </a:p>
          <a:p>
            <a:pPr algn="just"/>
            <a:r>
              <a:rPr lang="zh-CN" altLang="en-US" b="1" dirty="0">
                <a:latin typeface="Times New Roman" panose="02020603050405020304" charset="0"/>
                <a:ea typeface="宋体" panose="02010600030101010101" pitchFamily="2" charset="-122"/>
              </a:rPr>
              <a:t>                    </a:t>
            </a:r>
            <a:r>
              <a:rPr lang="zh-CN" altLang="en-US" b="1" dirty="0">
                <a:latin typeface="Times New Roman" panose="02020603050405020304" charset="0"/>
                <a:ea typeface="黑体" panose="02010609060101010101" pitchFamily="2" charset="-122"/>
              </a:rPr>
              <a:t>逻辑上具有完整意义的信息集合称为文件，计算机</a:t>
            </a:r>
          </a:p>
          <a:p>
            <a:pPr algn="just"/>
            <a:r>
              <a:rPr lang="zh-CN" altLang="en-US" b="1" dirty="0">
                <a:latin typeface="Times New Roman" panose="02020603050405020304" charset="0"/>
                <a:ea typeface="黑体" panose="02010609060101010101" pitchFamily="2" charset="-122"/>
              </a:rPr>
              <a:t>            系统中的信息，如系统程序、标准子程序、应用程序和</a:t>
            </a:r>
          </a:p>
          <a:p>
            <a:pPr algn="just"/>
            <a:r>
              <a:rPr lang="zh-CN" altLang="en-US" b="1" dirty="0">
                <a:latin typeface="Times New Roman" panose="02020603050405020304" charset="0"/>
                <a:ea typeface="黑体" panose="02010609060101010101" pitchFamily="2" charset="-122"/>
              </a:rPr>
              <a:t>各种类型的数据，通常都以文件的形式保存在外存中。每个文件都有自己特定的名字，称为文件名。</a:t>
            </a:r>
          </a:p>
          <a:p>
            <a:pPr algn="just"/>
            <a:r>
              <a:rPr lang="zh-CN" altLang="en-US" b="1" dirty="0">
                <a:latin typeface="Times New Roman" panose="02020603050405020304" charset="0"/>
                <a:ea typeface="黑体" panose="02010609060101010101" pitchFamily="2" charset="-122"/>
              </a:rPr>
              <a:t>        现代计算机系统中都由操作系统提供文件管理模块，来管理文件的存储、检索、更新、共享和保护。</a:t>
            </a:r>
          </a:p>
          <a:p>
            <a:pPr algn="just"/>
            <a:r>
              <a:rPr lang="zh-CN" altLang="en-US" b="1" dirty="0">
                <a:latin typeface="宋体" panose="02010600030101010101" pitchFamily="2" charset="-122"/>
                <a:ea typeface="黑体" panose="02010609060101010101" pitchFamily="2" charset="-122"/>
              </a:rPr>
              <a:t>    操作系统的文件管理功能：是对存放在计算机中的文件进行逻辑组织和物理组织，面向用户实现按名存取。实现从逻辑文件到物理文件间的转换；有效地分配文件的外存；建立文件目录；提供合适的存取方法；实现文件的共享、保护和保密；提供一组文件操作。</a:t>
            </a:r>
          </a:p>
          <a:p>
            <a:pPr algn="just"/>
            <a:r>
              <a:rPr lang="zh-CN" altLang="en-US" b="1" dirty="0">
                <a:solidFill>
                  <a:srgbClr val="D5100B"/>
                </a:solidFill>
                <a:latin typeface="Times New Roman" panose="02020603050405020304" charset="0"/>
                <a:ea typeface="宋体" panose="02010600030101010101" pitchFamily="2" charset="-122"/>
              </a:rPr>
              <a:t>   5．</a:t>
            </a:r>
            <a:r>
              <a:rPr lang="zh-CN" altLang="en-US" b="1" dirty="0">
                <a:solidFill>
                  <a:srgbClr val="D5100B"/>
                </a:solidFill>
                <a:latin typeface="黑体" panose="02010609060101010101" pitchFamily="2" charset="-122"/>
                <a:ea typeface="黑体" panose="02010609060101010101" pitchFamily="2" charset="-122"/>
              </a:rPr>
              <a:t>作业管理</a:t>
            </a:r>
            <a:r>
              <a:rPr lang="zh-CN" altLang="en-US" b="1" dirty="0">
                <a:solidFill>
                  <a:srgbClr val="D5100B"/>
                </a:solidFill>
                <a:latin typeface="Times New Roman" panose="02020603050405020304" charset="0"/>
                <a:ea typeface="宋体" panose="02010600030101010101" pitchFamily="2" charset="-122"/>
              </a:rPr>
              <a:t> </a:t>
            </a:r>
          </a:p>
          <a:p>
            <a:pPr algn="just"/>
            <a:r>
              <a:rPr lang="zh-CN" altLang="en-US" b="1" dirty="0">
                <a:latin typeface="Times New Roman" panose="02020603050405020304" charset="0"/>
                <a:ea typeface="宋体" panose="02010600030101010101" pitchFamily="2" charset="-122"/>
              </a:rPr>
              <a:t>        </a:t>
            </a:r>
            <a:r>
              <a:rPr lang="zh-CN" altLang="en-US" b="1" dirty="0">
                <a:latin typeface="Times New Roman" panose="02020603050405020304" charset="0"/>
                <a:ea typeface="黑体" panose="02010609060101010101" pitchFamily="2" charset="-122"/>
              </a:rPr>
              <a:t>作业管理为用户提供一个良好的人机交互界面，实现作业调度和控制作业的执行。作业调度从等待处理的作业中选择可以装入内存的作业，对已经装入内存中的作业用按用户的意图控制其运行。</a:t>
            </a:r>
          </a:p>
        </p:txBody>
      </p:sp>
      <p:grpSp>
        <p:nvGrpSpPr>
          <p:cNvPr id="815107" name="组合 815106"/>
          <p:cNvGrpSpPr/>
          <p:nvPr/>
        </p:nvGrpSpPr>
        <p:grpSpPr>
          <a:xfrm>
            <a:off x="7315200" y="6172200"/>
            <a:ext cx="1219200" cy="685800"/>
            <a:chOff x="1488" y="2208"/>
            <a:chExt cx="576" cy="576"/>
          </a:xfrm>
        </p:grpSpPr>
        <p:pic>
          <p:nvPicPr>
            <p:cNvPr id="815108" name="图片 815107" descr="C:\Program Files\Common Files\Microsoft Shared\Clipart\cagcat50\SY01265_.wmf"/>
            <p:cNvPicPr>
              <a:picLocks noChangeAspect="1"/>
            </p:cNvPicPr>
            <p:nvPr/>
          </p:nvPicPr>
          <p:blipFill>
            <a:blip r:embed="rId2"/>
            <a:stretch>
              <a:fillRect/>
            </a:stretch>
          </p:blipFill>
          <p:spPr>
            <a:xfrm>
              <a:off x="1488" y="2208"/>
              <a:ext cx="480" cy="576"/>
            </a:xfrm>
            <a:prstGeom prst="rect">
              <a:avLst/>
            </a:prstGeom>
            <a:noFill/>
            <a:ln w="9525">
              <a:noFill/>
            </a:ln>
          </p:spPr>
        </p:pic>
        <p:sp>
          <p:nvSpPr>
            <p:cNvPr id="815109" name="动作按钮: 自定义 815108">
              <a:hlinkClick r:id="rId3" action="ppaction://hlinksldjump"/>
            </p:cNvPr>
            <p:cNvSpPr/>
            <p:nvPr/>
          </p:nvSpPr>
          <p:spPr>
            <a:xfrm>
              <a:off x="1632" y="2304"/>
              <a:ext cx="432" cy="192"/>
            </a:xfrm>
            <a:prstGeom prst="actionButtonBlank">
              <a:avLst/>
            </a:prstGeom>
            <a:solidFill>
              <a:srgbClr val="33CCCC"/>
            </a:solidFill>
            <a:ln w="12700" cap="sq" cmpd="sng">
              <a:solidFill>
                <a:srgbClr val="FF0000"/>
              </a:solidFill>
              <a:prstDash val="solid"/>
              <a:miter/>
              <a:headEnd type="none" w="sm" len="sm"/>
              <a:tailEnd type="none" w="sm" len="sm"/>
            </a:ln>
          </p:spPr>
          <p:txBody>
            <a:bodyPr wrap="none" anchor="ctr"/>
            <a:lstStyle/>
            <a:p>
              <a:r>
                <a:rPr lang="zh-CN" altLang="en-US" b="1" dirty="0">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hlinkClick r:id="rId4" action="ppaction://hlinksldjump"/>
                </a:rPr>
                <a:t>返回</a:t>
              </a:r>
              <a:endParaRPr lang="zh-CN" altLang="en-US" b="1">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endParaRPr>
            </a:p>
          </p:txBody>
        </p:sp>
      </p:grpSp>
    </p:spTree>
  </p:cSld>
  <p:clrMapOvr>
    <a:masterClrMapping/>
  </p:clrMapOvr>
  <p:transition spd="med">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文本框 816129"/>
          <p:cNvSpPr txBox="1"/>
          <p:nvPr/>
        </p:nvSpPr>
        <p:spPr>
          <a:xfrm>
            <a:off x="457200" y="379413"/>
            <a:ext cx="8229600" cy="6713537"/>
          </a:xfrm>
          <a:prstGeom prst="rect">
            <a:avLst/>
          </a:prstGeom>
          <a:noFill/>
          <a:ln w="9525">
            <a:noFill/>
          </a:ln>
        </p:spPr>
        <p:txBody>
          <a:bodyPr>
            <a:spAutoFit/>
          </a:bodyPr>
          <a:lstStyle/>
          <a:p>
            <a:pPr algn="l">
              <a:spcBef>
                <a:spcPct val="20000"/>
              </a:spcBef>
              <a:buClr>
                <a:srgbClr val="A50021"/>
              </a:buClr>
              <a:buSzPct val="75000"/>
              <a:buFont typeface="Wingdings" panose="05000000000000000000" pitchFamily="2" charset="2"/>
            </a:pPr>
            <a:r>
              <a:rPr lang="zh-CN" altLang="en-US" sz="3200" b="1" dirty="0">
                <a:solidFill>
                  <a:schemeClr val="tx2"/>
                </a:solidFill>
                <a:latin typeface="黑体" panose="02010609060101010101" pitchFamily="2" charset="-122"/>
                <a:ea typeface="黑体" panose="02010609060101010101" pitchFamily="2" charset="-122"/>
              </a:rPr>
              <a:t>      3.2.3  操作系统的分类</a:t>
            </a:r>
          </a:p>
          <a:p>
            <a:pPr algn="l">
              <a:spcBef>
                <a:spcPct val="20000"/>
              </a:spcBef>
              <a:buClr>
                <a:srgbClr val="A50021"/>
              </a:buClr>
              <a:buSzPct val="75000"/>
              <a:buFont typeface="Wingdings" panose="05000000000000000000" pitchFamily="2" charset="2"/>
            </a:pPr>
            <a:endParaRPr lang="zh-CN" altLang="en-US" sz="1200" dirty="0">
              <a:latin typeface="黑体" panose="02010609060101010101" pitchFamily="2" charset="-122"/>
              <a:ea typeface="黑体" panose="02010609060101010101" pitchFamily="2" charset="-122"/>
            </a:endParaRPr>
          </a:p>
          <a:p>
            <a:pPr algn="l">
              <a:spcBef>
                <a:spcPct val="20000"/>
              </a:spcBef>
              <a:buClr>
                <a:srgbClr val="A50021"/>
              </a:buClr>
              <a:buSzPct val="75000"/>
              <a:buFont typeface="Wingdings" panose="05000000000000000000" pitchFamily="2" charset="2"/>
            </a:pPr>
            <a:r>
              <a:rPr lang="zh-CN" altLang="en-US" dirty="0">
                <a:latin typeface="宋体" panose="02010600030101010101" pitchFamily="2" charset="-122"/>
                <a:ea typeface="宋体" panose="02010600030101010101" pitchFamily="2" charset="-122"/>
              </a:rPr>
              <a:t>　　</a:t>
            </a:r>
            <a:r>
              <a:rPr lang="zh-CN" altLang="en-US" b="1" dirty="0">
                <a:latin typeface="Times New Roman" panose="02020603050405020304" charset="0"/>
                <a:ea typeface="黑体" panose="02010609060101010101" pitchFamily="2" charset="-122"/>
              </a:rPr>
              <a:t>不同类型的计算机，其操作系统是不同的。操作系统的分类有许多方法，按用户数目的多少，可分为单用户操作系统和多用户操作系统；按依赖的硬件规模分，可分为大型机、中型机、小型机和微型机操作系统；按操作系统提供的性能分，可分为批处理操作系统、分时操作系统、实时操作系统，以及近几年来发展起来的网络操作系统和分布式操作系统。</a:t>
            </a:r>
            <a:endParaRPr lang="zh-CN" altLang="en-US" b="1" dirty="0">
              <a:latin typeface="黑体" panose="02010609060101010101" pitchFamily="2" charset="-122"/>
              <a:ea typeface="黑体" panose="02010609060101010101" pitchFamily="2" charset="-122"/>
            </a:endParaRPr>
          </a:p>
          <a:p>
            <a:pPr algn="just">
              <a:spcBef>
                <a:spcPct val="20000"/>
              </a:spcBef>
              <a:buClr>
                <a:srgbClr val="A50021"/>
              </a:buClr>
              <a:buSzPct val="75000"/>
              <a:buFont typeface="Wingdings" panose="05000000000000000000" pitchFamily="2" charset="2"/>
            </a:pPr>
            <a:r>
              <a:rPr lang="zh-CN" altLang="en-US" b="1" dirty="0">
                <a:latin typeface="Times New Roman" panose="02020603050405020304" charset="0"/>
                <a:ea typeface="黑体" panose="02010609060101010101" pitchFamily="2" charset="-122"/>
              </a:rPr>
              <a:t>    下面简要地介绍常见的几类操作系统</a:t>
            </a:r>
            <a:endParaRPr lang="zh-CN" altLang="en-US" b="1" dirty="0">
              <a:latin typeface="黑体" panose="02010609060101010101" pitchFamily="2" charset="-122"/>
              <a:ea typeface="黑体" panose="02010609060101010101" pitchFamily="2" charset="-122"/>
            </a:endParaRPr>
          </a:p>
          <a:p>
            <a:pPr algn="l">
              <a:spcBef>
                <a:spcPct val="20000"/>
              </a:spcBef>
              <a:buClr>
                <a:srgbClr val="A50021"/>
              </a:buClr>
              <a:buSzPct val="75000"/>
              <a:buFont typeface="Wingdings" panose="05000000000000000000" pitchFamily="2" charset="2"/>
            </a:pPr>
            <a:r>
              <a:rPr lang="zh-CN" altLang="en-US" b="1" dirty="0">
                <a:solidFill>
                  <a:srgbClr val="FF0000"/>
                </a:solidFill>
                <a:latin typeface="黑体" panose="02010609060101010101" pitchFamily="2" charset="-122"/>
                <a:ea typeface="黑体" panose="02010609060101010101" pitchFamily="2" charset="-122"/>
              </a:rPr>
              <a:t> 1．单用户操作系统</a:t>
            </a:r>
            <a:endParaRPr lang="en-US" altLang="zh-CN" b="1" dirty="0">
              <a:solidFill>
                <a:srgbClr val="FF0000"/>
              </a:solidFill>
              <a:latin typeface="黑体" panose="02010609060101010101" pitchFamily="2" charset="-122"/>
              <a:ea typeface="黑体" panose="02010609060101010101" pitchFamily="2" charset="-122"/>
            </a:endParaRP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单用户操作系统面对单一用户，用户对系统有绝对的控制权。一般是为微机和简单小型机而设计的操作系统。</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单用户操作系统又细分为单用户单任务操作系统和单用户多任务操作系统。单用户单任务操作系统的主要特点：只能服务于单个用户，而且一次仅能运行一个用户程序，此用户独立享用系统的全部硬、软件资源。</a:t>
            </a:r>
          </a:p>
          <a:p>
            <a:pPr algn="just">
              <a:spcBef>
                <a:spcPct val="20000"/>
              </a:spcBef>
              <a:buClr>
                <a:srgbClr val="A50021"/>
              </a:buClr>
              <a:buSzPct val="75000"/>
              <a:buFont typeface="Wingdings" panose="05000000000000000000" pitchFamily="2" charset="2"/>
            </a:pPr>
            <a:r>
              <a:rPr lang="zh-CN" altLang="en-US" b="1" dirty="0">
                <a:latin typeface="宋体" panose="02010600030101010101" pitchFamily="2" charset="-122"/>
                <a:ea typeface="宋体" panose="02010600030101010101" pitchFamily="2" charset="-122"/>
              </a:rPr>
              <a:t>    </a:t>
            </a:r>
          </a:p>
        </p:txBody>
      </p:sp>
    </p:spTree>
  </p:cSld>
  <p:clrMapOvr>
    <a:masterClrMapping/>
  </p:clrMapOvr>
  <p:transition spd="med">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矩形 817153"/>
          <p:cNvSpPr/>
          <p:nvPr/>
        </p:nvSpPr>
        <p:spPr>
          <a:xfrm>
            <a:off x="304800" y="82550"/>
            <a:ext cx="8458200" cy="6623050"/>
          </a:xfrm>
          <a:prstGeom prst="rect">
            <a:avLst/>
          </a:prstGeom>
          <a:noFill/>
          <a:ln w="9525">
            <a:noFill/>
          </a:ln>
        </p:spPr>
        <p:txBody>
          <a:bodyPr tIns="25392" bIns="25392">
            <a:spAutoFit/>
          </a:bodyPr>
          <a:lstStyle/>
          <a:p>
            <a:pPr marL="100330" indent="-100330" algn="just"/>
            <a:r>
              <a:rPr lang="zh-CN" altLang="en-US" b="1" dirty="0">
                <a:latin typeface="宋体" panose="02010600030101010101" pitchFamily="2" charset="-122"/>
                <a:ea typeface="宋体" panose="02010600030101010101" pitchFamily="2" charset="-122"/>
              </a:rPr>
              <a:t>           </a:t>
            </a:r>
            <a:r>
              <a:rPr lang="zh-CN" altLang="en-US" b="1" dirty="0">
                <a:latin typeface="黑体" panose="02010609060101010101" pitchFamily="2" charset="-122"/>
                <a:ea typeface="黑体" panose="02010609060101010101" pitchFamily="2" charset="-122"/>
              </a:rPr>
              <a:t>单用户单任务操作系统的主要特点：只能服务于</a:t>
            </a:r>
          </a:p>
          <a:p>
            <a:pPr marL="100330" indent="-100330" algn="just"/>
            <a:r>
              <a:rPr lang="zh-CN" altLang="en-US" b="1" dirty="0">
                <a:latin typeface="黑体" panose="02010609060101010101" pitchFamily="2" charset="-122"/>
                <a:ea typeface="黑体" panose="02010609060101010101" pitchFamily="2" charset="-122"/>
              </a:rPr>
              <a:t>       单个用户，而且一次仅能运行一个用户程序，此用户</a:t>
            </a:r>
          </a:p>
          <a:p>
            <a:pPr marL="100330" indent="-100330" algn="just"/>
            <a:r>
              <a:rPr lang="zh-CN" altLang="en-US" b="1" dirty="0">
                <a:latin typeface="黑体" panose="02010609060101010101" pitchFamily="2" charset="-122"/>
                <a:ea typeface="黑体" panose="02010609060101010101" pitchFamily="2" charset="-122"/>
              </a:rPr>
              <a:t>       独立享用系统的全部硬、软件资源。</a:t>
            </a:r>
          </a:p>
          <a:p>
            <a:pPr marL="100330" indent="-100330" algn="just"/>
            <a:r>
              <a:rPr lang="zh-CN" altLang="en-US" b="1" dirty="0">
                <a:latin typeface="黑体" panose="02010609060101010101" pitchFamily="2" charset="-122"/>
                <a:ea typeface="黑体" panose="02010609060101010101" pitchFamily="2" charset="-122"/>
              </a:rPr>
              <a:t>       早期微机配置的操作系统就是单用户单任务操作系统，例如，</a:t>
            </a:r>
            <a:r>
              <a:rPr lang="en-US" altLang="zh-CN" b="1">
                <a:latin typeface="黑体" panose="02010609060101010101" pitchFamily="2" charset="-122"/>
                <a:ea typeface="黑体" panose="02010609060101010101" pitchFamily="2" charset="-122"/>
              </a:rPr>
              <a:t>MS-DOS、CP／M</a:t>
            </a:r>
            <a:r>
              <a:rPr lang="zh-CN" altLang="en-US" b="1" dirty="0">
                <a:latin typeface="黑体" panose="02010609060101010101" pitchFamily="2" charset="-122"/>
                <a:ea typeface="黑体" panose="02010609060101010101" pitchFamily="2" charset="-122"/>
              </a:rPr>
              <a:t>等。</a:t>
            </a:r>
          </a:p>
          <a:p>
            <a:pPr marL="100330" indent="-100330" algn="just"/>
            <a:r>
              <a:rPr lang="zh-CN" altLang="en-US" b="1" dirty="0">
                <a:latin typeface="黑体" panose="02010609060101010101" pitchFamily="2" charset="-122"/>
                <a:ea typeface="黑体" panose="02010609060101010101" pitchFamily="2" charset="-122"/>
              </a:rPr>
              <a:t>　　 单用户多任务操作系统也是为单个用户服务的，但它允许一次执行多项任务，如用户可以在编译程序的同时开始下一个程序的编译工作。常用有</a:t>
            </a:r>
            <a:r>
              <a:rPr lang="en-US" altLang="zh-CN" b="1">
                <a:latin typeface="黑体" panose="02010609060101010101" pitchFamily="2" charset="-122"/>
                <a:ea typeface="黑体" panose="02010609060101010101" pitchFamily="2" charset="-122"/>
              </a:rPr>
              <a:t>OS/2、Windows 95/98</a:t>
            </a:r>
            <a:r>
              <a:rPr lang="zh-CN" altLang="en-US" b="1" dirty="0">
                <a:latin typeface="黑体" panose="02010609060101010101" pitchFamily="2" charset="-122"/>
                <a:ea typeface="黑体" panose="02010609060101010101" pitchFamily="2" charset="-122"/>
              </a:rPr>
              <a:t>等。</a:t>
            </a:r>
          </a:p>
          <a:p>
            <a:pPr marL="100330" indent="-100330" algn="just"/>
            <a:r>
              <a:rPr lang="zh-CN" altLang="en-US" b="1" dirty="0">
                <a:solidFill>
                  <a:srgbClr val="D5100B"/>
                </a:solidFill>
                <a:latin typeface="黑体" panose="02010609060101010101" pitchFamily="2" charset="-122"/>
                <a:ea typeface="黑体" panose="02010609060101010101" pitchFamily="2" charset="-122"/>
              </a:rPr>
              <a:t>  2．多用户操作系统</a:t>
            </a:r>
            <a:r>
              <a:rPr lang="zh-CN" altLang="en-US" b="1" dirty="0">
                <a:latin typeface="黑体" panose="02010609060101010101" pitchFamily="2" charset="-122"/>
                <a:ea typeface="黑体" panose="02010609060101010101" pitchFamily="2" charset="-122"/>
              </a:rPr>
              <a:t> </a:t>
            </a:r>
          </a:p>
          <a:p>
            <a:pPr marL="100330" indent="-100330" algn="just"/>
            <a:r>
              <a:rPr lang="zh-CN" altLang="en-US" b="1" dirty="0">
                <a:latin typeface="黑体" panose="02010609060101010101" pitchFamily="2" charset="-122"/>
                <a:ea typeface="黑体" panose="02010609060101010101" pitchFamily="2" charset="-122"/>
              </a:rPr>
              <a:t>     对高档微机、小型机和大型机，由于内、外存容量大，外设多，计算速度快，为了充分发挥计算机资源丰富的优势，提高使用效率，这类计算机多数使用多用户操作系统。它除具有一般操作系统的功能外，还提供多用户分时功能，在一台计算机中安装多个用户终端，多人在不同的终端上同时使用一台计算机，使计算机资源为大家所共享。同时，它还提供多任务功能，每个用户可同时进行几项工作，允许多用户按照自己的要求给每项任务设置不同的优先权。因此，多用户操作系统是一个多用户、多任务、分时的操作系统。 </a:t>
            </a:r>
          </a:p>
        </p:txBody>
      </p:sp>
    </p:spTree>
  </p:cSld>
  <p:clrMapOvr>
    <a:masterClrMapping/>
  </p:clrMapOvr>
  <p:transition spd="med">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矩形 818177"/>
          <p:cNvSpPr/>
          <p:nvPr/>
        </p:nvSpPr>
        <p:spPr>
          <a:xfrm>
            <a:off x="304800" y="304800"/>
            <a:ext cx="8458200" cy="6257925"/>
          </a:xfrm>
          <a:prstGeom prst="rect">
            <a:avLst/>
          </a:prstGeom>
          <a:noFill/>
          <a:ln w="9525">
            <a:noFill/>
          </a:ln>
        </p:spPr>
        <p:txBody>
          <a:bodyPr tIns="25392" bIns="25392">
            <a:spAutoFit/>
          </a:bodyPr>
          <a:lstStyle/>
          <a:p>
            <a:pPr marL="100330" indent="-100330" algn="just"/>
            <a:r>
              <a:rPr lang="zh-CN" altLang="en-US" b="1" dirty="0">
                <a:solidFill>
                  <a:srgbClr val="D5100B"/>
                </a:solidFill>
                <a:latin typeface="黑体" panose="02010609060101010101" pitchFamily="2" charset="-122"/>
                <a:ea typeface="黑体" panose="02010609060101010101" pitchFamily="2" charset="-122"/>
              </a:rPr>
              <a:t>          3．批处理操作系统</a:t>
            </a:r>
            <a:r>
              <a:rPr lang="zh-CN" altLang="en-US" b="1" dirty="0">
                <a:latin typeface="黑体" panose="02010609060101010101" pitchFamily="2" charset="-122"/>
                <a:ea typeface="黑体" panose="02010609060101010101" pitchFamily="2" charset="-122"/>
              </a:rPr>
              <a:t> </a:t>
            </a:r>
          </a:p>
          <a:p>
            <a:pPr marL="100330" indent="-100330" algn="just"/>
            <a:r>
              <a:rPr lang="zh-CN" altLang="en-US" b="1" dirty="0">
                <a:latin typeface="宋体" panose="02010600030101010101" pitchFamily="2" charset="-122"/>
                <a:ea typeface="宋体" panose="02010600030101010101" pitchFamily="2" charset="-122"/>
              </a:rPr>
              <a:t>          </a:t>
            </a:r>
            <a:r>
              <a:rPr lang="zh-CN" altLang="en-US" b="1" dirty="0">
                <a:latin typeface="黑体" panose="02010609060101010101" pitchFamily="2" charset="-122"/>
                <a:ea typeface="黑体" panose="02010609060101010101" pitchFamily="2" charset="-122"/>
              </a:rPr>
              <a:t>把用户要求计算机系统进行处理的一个计算问题称  </a:t>
            </a:r>
          </a:p>
          <a:p>
            <a:pPr marL="100330" indent="-100330" algn="just"/>
            <a:r>
              <a:rPr lang="zh-CN" altLang="en-US" b="1" dirty="0">
                <a:latin typeface="黑体" panose="02010609060101010101" pitchFamily="2" charset="-122"/>
                <a:ea typeface="黑体" panose="02010609060101010101" pitchFamily="2" charset="-122"/>
              </a:rPr>
              <a:t>      为一个“作业”。用户为作业准备好程序和数据后，再写</a:t>
            </a:r>
          </a:p>
          <a:p>
            <a:pPr marL="100330" indent="-100330" algn="just"/>
            <a:r>
              <a:rPr lang="zh-CN" altLang="en-US" b="1" dirty="0">
                <a:latin typeface="黑体" panose="02010609060101010101" pitchFamily="2" charset="-122"/>
                <a:ea typeface="黑体" panose="02010609060101010101" pitchFamily="2" charset="-122"/>
              </a:rPr>
              <a:t>      一份控制作业执行的说明书。然后把作业说明书、相应的程序和数据一起交给操作员。操作员将收到的一批作业的有关信息输入到计算机系统中等待处理，由操作系统选择作业并按其作业说明书的要求自动控制作业的执行。采用这种批量化处理作业的操作系统称为“批处理操作系统”。</a:t>
            </a:r>
          </a:p>
          <a:p>
            <a:pPr marL="100330" indent="-100330" algn="just"/>
            <a:r>
              <a:rPr lang="zh-CN" altLang="en-US" b="1" dirty="0">
                <a:latin typeface="Times New Roman" panose="02020603050405020304" charset="0"/>
                <a:ea typeface="宋体" panose="02010600030101010101" pitchFamily="2" charset="-122"/>
              </a:rPr>
              <a:t>         </a:t>
            </a:r>
            <a:r>
              <a:rPr lang="zh-CN" altLang="en-US" b="1" dirty="0">
                <a:latin typeface="Times New Roman" panose="02020603050405020304" charset="0"/>
                <a:ea typeface="黑体" panose="02010609060101010101" pitchFamily="2" charset="-122"/>
              </a:rPr>
              <a:t>批处理操作系统将作业成批地提交给系统，由计算机顺序自动完成后再给出结果，作业执行时无需人为干预，从而实现了计算机操作的自动化。</a:t>
            </a:r>
            <a:endParaRPr lang="zh-CN" altLang="en-US" b="1" dirty="0">
              <a:latin typeface="黑体" panose="02010609060101010101" pitchFamily="2" charset="-122"/>
              <a:ea typeface="黑体" panose="02010609060101010101" pitchFamily="2" charset="-122"/>
            </a:endParaRPr>
          </a:p>
          <a:p>
            <a:pPr marL="100330" indent="-100330" algn="just"/>
            <a:r>
              <a:rPr lang="zh-CN" altLang="en-US" b="1" dirty="0">
                <a:latin typeface="宋体" panose="02010600030101010101" pitchFamily="2" charset="-122"/>
                <a:ea typeface="黑体" panose="02010609060101010101" pitchFamily="2" charset="-122"/>
              </a:rPr>
              <a:t>     批处理操作系统可分为单道批处理系统和多道批处理系统</a:t>
            </a:r>
            <a:r>
              <a:rPr lang="zh-CN" altLang="en-US" b="1" dirty="0">
                <a:latin typeface="宋体" panose="02010600030101010101" pitchFamily="2" charset="-122"/>
                <a:ea typeface="宋体" panose="02010600030101010101" pitchFamily="2" charset="-122"/>
              </a:rPr>
              <a:t>。</a:t>
            </a:r>
            <a:r>
              <a:rPr lang="zh-CN" altLang="en-US" b="1" dirty="0">
                <a:latin typeface="黑体" panose="02010609060101010101" pitchFamily="2" charset="-122"/>
                <a:ea typeface="黑体" panose="02010609060101010101" pitchFamily="2" charset="-122"/>
              </a:rPr>
              <a:t>单道批处理系统是一种早期的、基本的批处理操作系统。“单道”的意思是指一次只有一个作业装入计算机系统的主存运行，因而它也是一个单用户操作系统。这种系统的主要目标是一批作业能自动、顺序地运行。  </a:t>
            </a:r>
          </a:p>
          <a:p>
            <a:pPr marL="100330" indent="-100330" algn="just"/>
            <a:r>
              <a:rPr lang="zh-CN" altLang="en-US" b="1" dirty="0">
                <a:latin typeface="黑体" panose="02010609060101010101" pitchFamily="2" charset="-122"/>
                <a:ea typeface="黑体" panose="02010609060101010101" pitchFamily="2" charset="-122"/>
              </a:rPr>
              <a:t> </a:t>
            </a:r>
          </a:p>
        </p:txBody>
      </p:sp>
    </p:spTree>
  </p:cSld>
  <p:clrMapOvr>
    <a:masterClrMapping/>
  </p:clrMapOvr>
  <p:transition spd="med">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矩形 819201"/>
          <p:cNvSpPr/>
          <p:nvPr/>
        </p:nvSpPr>
        <p:spPr>
          <a:xfrm>
            <a:off x="304800" y="387350"/>
            <a:ext cx="8458200" cy="6988175"/>
          </a:xfrm>
          <a:prstGeom prst="rect">
            <a:avLst/>
          </a:prstGeom>
          <a:noFill/>
          <a:ln w="9525">
            <a:noFill/>
          </a:ln>
        </p:spPr>
        <p:txBody>
          <a:bodyPr tIns="25392" bIns="25392">
            <a:spAutoFit/>
          </a:bodyPr>
          <a:lstStyle/>
          <a:p>
            <a:pPr marL="100330" indent="-100330" algn="just"/>
            <a:r>
              <a:rPr lang="zh-CN" altLang="en-US" b="1" dirty="0">
                <a:latin typeface="宋体" panose="02010600030101010101" pitchFamily="2" charset="-122"/>
                <a:ea typeface="宋体" panose="02010600030101010101" pitchFamily="2" charset="-122"/>
              </a:rPr>
              <a:t>           </a:t>
            </a:r>
            <a:r>
              <a:rPr lang="zh-CN" altLang="en-US" b="1" dirty="0">
                <a:latin typeface="黑体" panose="02010609060101010101" pitchFamily="2" charset="-122"/>
                <a:ea typeface="黑体" panose="02010609060101010101" pitchFamily="2" charset="-122"/>
              </a:rPr>
              <a:t>随着硬件技术的发展，尤其是“中断”和通道技术</a:t>
            </a:r>
          </a:p>
          <a:p>
            <a:pPr marL="100330" indent="-100330" algn="just"/>
            <a:r>
              <a:rPr lang="zh-CN" altLang="en-US" b="1" dirty="0">
                <a:latin typeface="黑体" panose="02010609060101010101" pitchFamily="2" charset="-122"/>
                <a:ea typeface="黑体" panose="02010609060101010101" pitchFamily="2" charset="-122"/>
              </a:rPr>
              <a:t>       的出现，使得输入输出设备与中央处理器可以并行工</a:t>
            </a:r>
          </a:p>
          <a:p>
            <a:pPr marL="100330" indent="-100330" algn="just"/>
            <a:r>
              <a:rPr lang="zh-CN" altLang="en-US" b="1" dirty="0">
                <a:latin typeface="黑体" panose="02010609060101010101" pitchFamily="2" charset="-122"/>
                <a:ea typeface="黑体" panose="02010609060101010101" pitchFamily="2" charset="-122"/>
              </a:rPr>
              <a:t>       作。操作系统的设计者观察到：一个作业启动了输入输出设备等待信息传送时，暂时不使用中央处理器，这时，其它作业可以去占用中央处理器运行；反之，有作业在使用中央处理器时，其它作业可以使用各种外设。于是，让几个作业同时执行的话，能使计算机系统的资源更充分、更合理被使用。因此，操作系统设计者提出了“</a:t>
            </a:r>
            <a:r>
              <a:rPr lang="zh-CN" altLang="en-US" b="1" dirty="0">
                <a:solidFill>
                  <a:srgbClr val="CC00CC"/>
                </a:solidFill>
                <a:latin typeface="黑体" panose="02010609060101010101" pitchFamily="2" charset="-122"/>
                <a:ea typeface="黑体" panose="02010609060101010101" pitchFamily="2" charset="-122"/>
              </a:rPr>
              <a:t>多道程序设计</a:t>
            </a:r>
            <a:r>
              <a:rPr lang="zh-CN" altLang="en-US" b="1" dirty="0">
                <a:latin typeface="黑体" panose="02010609060101010101" pitchFamily="2" charset="-122"/>
                <a:ea typeface="黑体" panose="02010609060101010101" pitchFamily="2" charset="-122"/>
              </a:rPr>
              <a:t>”的概念，并且设计了</a:t>
            </a:r>
            <a:r>
              <a:rPr lang="zh-CN" altLang="en-US" b="1" dirty="0">
                <a:solidFill>
                  <a:srgbClr val="CC00CC"/>
                </a:solidFill>
                <a:latin typeface="黑体" panose="02010609060101010101" pitchFamily="2" charset="-122"/>
                <a:ea typeface="黑体" panose="02010609060101010101" pitchFamily="2" charset="-122"/>
              </a:rPr>
              <a:t>多道批处理操作系统</a:t>
            </a:r>
            <a:r>
              <a:rPr lang="zh-CN" altLang="en-US" b="1" dirty="0">
                <a:latin typeface="黑体" panose="02010609060101010101" pitchFamily="2" charset="-122"/>
                <a:ea typeface="黑体" panose="02010609060101010101" pitchFamily="2" charset="-122"/>
              </a:rPr>
              <a:t>。</a:t>
            </a:r>
          </a:p>
          <a:p>
            <a:pPr marL="100330" indent="-100330" algn="just"/>
            <a:r>
              <a:rPr lang="zh-CN" altLang="en-US" b="1" dirty="0">
                <a:latin typeface="Times New Roman" panose="02020603050405020304" charset="0"/>
                <a:ea typeface="宋体" panose="02010600030101010101" pitchFamily="2" charset="-122"/>
              </a:rPr>
              <a:t>         </a:t>
            </a:r>
            <a:r>
              <a:rPr lang="zh-CN" altLang="en-US" b="1" dirty="0">
                <a:latin typeface="黑体" panose="02010609060101010101" pitchFamily="2" charset="-122"/>
                <a:ea typeface="黑体" panose="02010609060101010101" pitchFamily="2" charset="-122"/>
              </a:rPr>
              <a:t>在多道批处理操作系统控制下，允许多个作业同时装入主存，使中央处理器轮流地执行各个作业，各个作业可以同时使用各自所需的外设。因此，在</a:t>
            </a:r>
            <a:r>
              <a:rPr lang="zh-CN" altLang="en-US" b="1" dirty="0">
                <a:solidFill>
                  <a:srgbClr val="000000"/>
                </a:solidFill>
                <a:latin typeface="黑体" panose="02010609060101010101" pitchFamily="2" charset="-122"/>
                <a:ea typeface="黑体" panose="02010609060101010101" pitchFamily="2" charset="-122"/>
              </a:rPr>
              <a:t>宏观</a:t>
            </a:r>
            <a:r>
              <a:rPr lang="zh-CN" altLang="en-US" b="1" dirty="0">
                <a:latin typeface="黑体" panose="02010609060101010101" pitchFamily="2" charset="-122"/>
                <a:ea typeface="黑体" panose="02010609060101010101" pitchFamily="2" charset="-122"/>
              </a:rPr>
              <a:t>上看，计算机中有多个作业在运行，但在微观上看，对于单</a:t>
            </a:r>
            <a:r>
              <a:rPr lang="en-US" altLang="zh-CN" b="1">
                <a:latin typeface="黑体" panose="02010609060101010101" pitchFamily="2" charset="-122"/>
                <a:ea typeface="黑体" panose="02010609060101010101" pitchFamily="2" charset="-122"/>
              </a:rPr>
              <a:t>CPU</a:t>
            </a:r>
            <a:r>
              <a:rPr lang="zh-CN" altLang="en-US" b="1" dirty="0">
                <a:latin typeface="黑体" panose="02010609060101010101" pitchFamily="2" charset="-122"/>
                <a:ea typeface="黑体" panose="02010609060101010101" pitchFamily="2" charset="-122"/>
              </a:rPr>
              <a:t>的计算机而言，在某一个瞬间实际上只有一道作业在</a:t>
            </a:r>
            <a:r>
              <a:rPr lang="en-US" altLang="zh-CN" b="1">
                <a:latin typeface="黑体" panose="02010609060101010101" pitchFamily="2" charset="-122"/>
                <a:ea typeface="黑体" panose="02010609060101010101" pitchFamily="2" charset="-122"/>
              </a:rPr>
              <a:t>CPU</a:t>
            </a:r>
            <a:r>
              <a:rPr lang="zh-CN" altLang="en-US" b="1" dirty="0">
                <a:latin typeface="黑体" panose="02010609060101010101" pitchFamily="2" charset="-122"/>
                <a:ea typeface="黑体" panose="02010609060101010101" pitchFamily="2" charset="-122"/>
              </a:rPr>
              <a:t>上运行。</a:t>
            </a:r>
          </a:p>
          <a:p>
            <a:pPr marL="100330" indent="-100330" algn="just"/>
            <a:r>
              <a:rPr lang="zh-CN" altLang="en-US" b="1" dirty="0">
                <a:latin typeface="黑体" panose="02010609060101010101" pitchFamily="2" charset="-122"/>
                <a:ea typeface="黑体" panose="02010609060101010101" pitchFamily="2" charset="-122"/>
              </a:rPr>
              <a:t>     显然，多道批处理系统能极大地提高计算机系统的工作效率，提高系统设备的利用率，但用户不能干预作业的运行。一般适用于大型计算机。</a:t>
            </a:r>
          </a:p>
          <a:p>
            <a:pPr marL="100330" indent="-100330" algn="just"/>
            <a:endParaRPr lang="zh-CN" altLang="en-US" b="1" dirty="0">
              <a:latin typeface="黑体" panose="02010609060101010101" pitchFamily="2" charset="-122"/>
              <a:ea typeface="黑体" panose="02010609060101010101" pitchFamily="2" charset="-122"/>
            </a:endParaRPr>
          </a:p>
          <a:p>
            <a:pPr marL="100330" indent="-100330" algn="just"/>
            <a:r>
              <a:rPr lang="zh-CN" altLang="en-US" b="1" dirty="0">
                <a:latin typeface="黑体" panose="02010609060101010101" pitchFamily="2" charset="-122"/>
                <a:ea typeface="黑体" panose="02010609060101010101" pitchFamily="2" charset="-122"/>
              </a:rPr>
              <a:t> </a:t>
            </a:r>
          </a:p>
        </p:txBody>
      </p:sp>
    </p:spTree>
  </p:cSld>
  <p:clrMapOvr>
    <a:masterClrMapping/>
  </p:clrMapOvr>
  <p:transition spd="med">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矩形 820225"/>
          <p:cNvSpPr/>
          <p:nvPr/>
        </p:nvSpPr>
        <p:spPr>
          <a:xfrm>
            <a:off x="304800" y="304800"/>
            <a:ext cx="8458200" cy="6257925"/>
          </a:xfrm>
          <a:prstGeom prst="rect">
            <a:avLst/>
          </a:prstGeom>
          <a:noFill/>
          <a:ln w="9525">
            <a:noFill/>
          </a:ln>
        </p:spPr>
        <p:txBody>
          <a:bodyPr tIns="25392" bIns="25392">
            <a:spAutoFit/>
          </a:bodyPr>
          <a:lstStyle/>
          <a:p>
            <a:pPr marL="100330" indent="-100330" algn="just"/>
            <a:r>
              <a:rPr lang="zh-CN" altLang="en-US" b="1" dirty="0">
                <a:solidFill>
                  <a:srgbClr val="D5100B"/>
                </a:solidFill>
                <a:latin typeface="黑体" panose="02010609060101010101" pitchFamily="2" charset="-122"/>
                <a:ea typeface="黑体" panose="02010609060101010101" pitchFamily="2" charset="-122"/>
              </a:rPr>
              <a:t>        4．分时操作系统</a:t>
            </a:r>
            <a:r>
              <a:rPr lang="zh-CN" altLang="en-US" b="1" dirty="0">
                <a:latin typeface="黑体" panose="02010609060101010101" pitchFamily="2" charset="-122"/>
                <a:ea typeface="黑体" panose="02010609060101010101" pitchFamily="2" charset="-122"/>
              </a:rPr>
              <a:t> </a:t>
            </a:r>
          </a:p>
          <a:p>
            <a:pPr marL="100330" indent="-100330" algn="just"/>
            <a:r>
              <a:rPr lang="zh-CN" altLang="en-US" b="1" dirty="0">
                <a:latin typeface="Times New Roman" panose="02020603050405020304" charset="0"/>
                <a:ea typeface="宋体" panose="02010600030101010101" pitchFamily="2" charset="-122"/>
              </a:rPr>
              <a:t>                </a:t>
            </a:r>
            <a:r>
              <a:rPr lang="zh-CN" altLang="en-US" b="1" dirty="0">
                <a:latin typeface="黑体" panose="02010609060101010101" pitchFamily="2" charset="-122"/>
                <a:ea typeface="黑体" panose="02010609060101010101" pitchFamily="2" charset="-122"/>
              </a:rPr>
              <a:t>分时操作系统是指多个用户通过终端与计算机相连，</a:t>
            </a:r>
          </a:p>
          <a:p>
            <a:pPr marL="100330" indent="-100330" algn="just"/>
            <a:r>
              <a:rPr lang="zh-CN" altLang="en-US" b="1" dirty="0">
                <a:latin typeface="黑体" panose="02010609060101010101" pitchFamily="2" charset="-122"/>
                <a:ea typeface="黑体" panose="02010609060101010101" pitchFamily="2" charset="-122"/>
              </a:rPr>
              <a:t>        共享使用一台计算机，多个用户同时与计算机系统进行一系列的交互，并使得每个用户感到</a:t>
            </a:r>
            <a:r>
              <a:rPr lang="zh-CN" altLang="en-US" b="1" dirty="0">
                <a:solidFill>
                  <a:srgbClr val="000000"/>
                </a:solidFill>
                <a:latin typeface="黑体" panose="02010609060101010101" pitchFamily="2" charset="-122"/>
                <a:ea typeface="黑体" panose="02010609060101010101" pitchFamily="2" charset="-122"/>
              </a:rPr>
              <a:t>好像</a:t>
            </a:r>
            <a:r>
              <a:rPr lang="zh-CN" altLang="en-US" b="1" dirty="0">
                <a:latin typeface="黑体" panose="02010609060101010101" pitchFamily="2" charset="-122"/>
                <a:ea typeface="黑体" panose="02010609060101010101" pitchFamily="2" charset="-122"/>
              </a:rPr>
              <a:t>自己独占一台支持自己请求服务的计算机系统。</a:t>
            </a:r>
          </a:p>
          <a:p>
            <a:pPr marL="100330" indent="-100330" algn="just"/>
            <a:r>
              <a:rPr lang="zh-CN" altLang="en-US" b="1" dirty="0">
                <a:latin typeface="黑体" panose="02010609060101010101" pitchFamily="2" charset="-122"/>
                <a:ea typeface="黑体" panose="02010609060101010101" pitchFamily="2" charset="-122"/>
              </a:rPr>
              <a:t>     在分时操作系统中，为了使一台计算机系统能同时为多个终端用户服务，系统采用了分时技术。即把</a:t>
            </a:r>
            <a:r>
              <a:rPr lang="en-US" altLang="zh-CN" b="1">
                <a:latin typeface="黑体" panose="02010609060101010101" pitchFamily="2" charset="-122"/>
                <a:ea typeface="黑体" panose="02010609060101010101" pitchFamily="2" charset="-122"/>
              </a:rPr>
              <a:t>CPU</a:t>
            </a:r>
            <a:r>
              <a:rPr lang="zh-CN" altLang="en-US" b="1" dirty="0">
                <a:latin typeface="黑体" panose="02010609060101010101" pitchFamily="2" charset="-122"/>
                <a:ea typeface="黑体" panose="02010609060101010101" pitchFamily="2" charset="-122"/>
              </a:rPr>
              <a:t>时间划分成许多</a:t>
            </a:r>
            <a:r>
              <a:rPr lang="zh-CN" altLang="en-US" b="1" dirty="0">
                <a:solidFill>
                  <a:srgbClr val="CC00CC"/>
                </a:solidFill>
                <a:latin typeface="黑体" panose="02010609060101010101" pitchFamily="2" charset="-122"/>
                <a:ea typeface="黑体" panose="02010609060101010101" pitchFamily="2" charset="-122"/>
              </a:rPr>
              <a:t>时间片</a:t>
            </a:r>
            <a:r>
              <a:rPr lang="zh-CN" altLang="en-US" b="1" dirty="0">
                <a:latin typeface="黑体" panose="02010609060101010101" pitchFamily="2" charset="-122"/>
                <a:ea typeface="黑体" panose="02010609060101010101" pitchFamily="2" charset="-122"/>
              </a:rPr>
              <a:t>，每个终端用户每次可以使用一个由时间片规定的</a:t>
            </a:r>
            <a:r>
              <a:rPr lang="en-US" altLang="zh-CN" b="1">
                <a:latin typeface="黑体" panose="02010609060101010101" pitchFamily="2" charset="-122"/>
                <a:ea typeface="黑体" panose="02010609060101010101" pitchFamily="2" charset="-122"/>
              </a:rPr>
              <a:t>CPU</a:t>
            </a:r>
            <a:r>
              <a:rPr lang="zh-CN" altLang="en-US" b="1" dirty="0">
                <a:latin typeface="黑体" panose="02010609060101010101" pitchFamily="2" charset="-122"/>
                <a:ea typeface="黑体" panose="02010609060101010101" pitchFamily="2" charset="-122"/>
              </a:rPr>
              <a:t>时间。这样，多个终端用户就能轮流地使用</a:t>
            </a:r>
            <a:r>
              <a:rPr lang="en-US" altLang="zh-CN" b="1">
                <a:latin typeface="黑体" panose="02010609060101010101" pitchFamily="2" charset="-122"/>
                <a:ea typeface="黑体" panose="02010609060101010101" pitchFamily="2" charset="-122"/>
              </a:rPr>
              <a:t>CPU</a:t>
            </a:r>
            <a:r>
              <a:rPr lang="zh-CN" altLang="en-US" b="1" dirty="0">
                <a:latin typeface="黑体" panose="02010609060101010101" pitchFamily="2" charset="-122"/>
                <a:ea typeface="黑体" panose="02010609060101010101" pitchFamily="2" charset="-122"/>
              </a:rPr>
              <a:t>时间，如果某个用户在规定的一个时间片内还没有完成他的全部工作，这时也要把</a:t>
            </a:r>
            <a:r>
              <a:rPr lang="en-US" altLang="zh-CN" b="1">
                <a:latin typeface="黑体" panose="02010609060101010101" pitchFamily="2" charset="-122"/>
                <a:ea typeface="黑体" panose="02010609060101010101" pitchFamily="2" charset="-122"/>
              </a:rPr>
              <a:t>CPU</a:t>
            </a:r>
            <a:r>
              <a:rPr lang="zh-CN" altLang="en-US" b="1" dirty="0">
                <a:latin typeface="黑体" panose="02010609060101010101" pitchFamily="2" charset="-122"/>
                <a:ea typeface="黑体" panose="02010609060101010101" pitchFamily="2" charset="-122"/>
              </a:rPr>
              <a:t>让给其它用户，等待下一轮再使用一个时间片的时间，循环轮转，直到结束。   </a:t>
            </a:r>
          </a:p>
          <a:p>
            <a:pPr marL="100330" indent="-100330" algn="just"/>
            <a:r>
              <a:rPr lang="zh-CN" altLang="en-US" b="1" dirty="0">
                <a:latin typeface="黑体" panose="02010609060101010101" pitchFamily="2" charset="-122"/>
                <a:ea typeface="黑体" panose="02010609060101010101" pitchFamily="2" charset="-122"/>
              </a:rPr>
              <a:t>    分时操作系统具有如下的基本特征：</a:t>
            </a:r>
          </a:p>
          <a:p>
            <a:pPr marL="100330" indent="-100330" algn="just"/>
            <a:r>
              <a:rPr lang="zh-CN" altLang="en-US" b="1" dirty="0">
                <a:latin typeface="黑体" panose="02010609060101010101" pitchFamily="2" charset="-122"/>
                <a:ea typeface="黑体" panose="02010609060101010101" pitchFamily="2" charset="-122"/>
              </a:rPr>
              <a:t> </a:t>
            </a:r>
            <a:r>
              <a:rPr lang="zh-CN" altLang="en-US" b="1" dirty="0">
                <a:solidFill>
                  <a:srgbClr val="3333CC"/>
                </a:solidFill>
                <a:latin typeface="黑体" panose="02010609060101010101" pitchFamily="2" charset="-122"/>
                <a:ea typeface="黑体" panose="02010609060101010101" pitchFamily="2" charset="-122"/>
              </a:rPr>
              <a:t>(1) 同时性</a:t>
            </a:r>
          </a:p>
          <a:p>
            <a:pPr marL="100330" indent="-100330" algn="just"/>
            <a:r>
              <a:rPr lang="zh-CN" altLang="en-US" b="1" dirty="0">
                <a:latin typeface="黑体" panose="02010609060101010101" pitchFamily="2" charset="-122"/>
                <a:ea typeface="黑体" panose="02010609060101010101" pitchFamily="2" charset="-122"/>
              </a:rPr>
              <a:t>     若干用户通过各自的终端同时使用一台计算机。从宏观上看，所有用户是在同一时间并行工作，但从微观上看，各个用户是轮流使用计算机。</a:t>
            </a:r>
            <a:r>
              <a:rPr lang="zh-CN" altLang="en-US" b="1" dirty="0">
                <a:solidFill>
                  <a:srgbClr val="3333CC"/>
                </a:solidFill>
                <a:latin typeface="黑体" panose="02010609060101010101" pitchFamily="2" charset="-122"/>
                <a:ea typeface="黑体" panose="02010609060101010101" pitchFamily="2" charset="-122"/>
              </a:rPr>
              <a:t> </a:t>
            </a:r>
            <a:r>
              <a:rPr lang="en-US" altLang="zh-CN" b="1" dirty="0">
                <a:latin typeface="黑体" panose="02010609060101010101" pitchFamily="2" charset="-122"/>
                <a:ea typeface="黑体" panose="02010609060101010101" pitchFamily="2" charset="-122"/>
              </a:rPr>
              <a:t>  </a:t>
            </a:r>
          </a:p>
        </p:txBody>
      </p:sp>
    </p:spTree>
  </p:cSld>
  <p:clrMapOvr>
    <a:masterClrMapping/>
  </p:clrMapOvr>
  <p:transition spd="med">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矩形 821249"/>
          <p:cNvSpPr/>
          <p:nvPr/>
        </p:nvSpPr>
        <p:spPr>
          <a:xfrm>
            <a:off x="304800" y="304800"/>
            <a:ext cx="8458200" cy="6257925"/>
          </a:xfrm>
          <a:prstGeom prst="rect">
            <a:avLst/>
          </a:prstGeom>
          <a:noFill/>
          <a:ln w="9525">
            <a:noFill/>
          </a:ln>
        </p:spPr>
        <p:txBody>
          <a:bodyPr tIns="25392" bIns="25392">
            <a:spAutoFit/>
          </a:bodyPr>
          <a:lstStyle/>
          <a:p>
            <a:pPr marL="100330" indent="-100330" algn="just"/>
            <a:r>
              <a:rPr lang="zh-CN" altLang="en-US" b="1" dirty="0">
                <a:solidFill>
                  <a:srgbClr val="D5100B"/>
                </a:solidFill>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 </a:t>
            </a:r>
            <a:r>
              <a:rPr lang="zh-CN" altLang="en-US" b="1" dirty="0">
                <a:solidFill>
                  <a:srgbClr val="3333CC"/>
                </a:solidFill>
                <a:latin typeface="黑体" panose="02010609060101010101" pitchFamily="2" charset="-122"/>
                <a:ea typeface="黑体" panose="02010609060101010101" pitchFamily="2" charset="-122"/>
              </a:rPr>
              <a:t>（2）独立性 </a:t>
            </a:r>
          </a:p>
          <a:p>
            <a:pPr marL="100330" indent="-100330" algn="just"/>
            <a:r>
              <a:rPr lang="zh-CN" altLang="en-US" b="1" dirty="0">
                <a:latin typeface="宋体" panose="02010600030101010101" pitchFamily="2" charset="-122"/>
                <a:ea typeface="宋体" panose="02010600030101010101" pitchFamily="2" charset="-122"/>
              </a:rPr>
              <a:t>          </a:t>
            </a:r>
            <a:r>
              <a:rPr lang="zh-CN" altLang="en-US" b="1" dirty="0">
                <a:latin typeface="黑体" panose="02010609060101010101" pitchFamily="2" charset="-122"/>
                <a:ea typeface="黑体" panose="02010609060101010101" pitchFamily="2" charset="-122"/>
              </a:rPr>
              <a:t>用户在各自的终端上请求系统服务，彼此独立，</a:t>
            </a:r>
          </a:p>
          <a:p>
            <a:pPr marL="100330" indent="-100330" algn="just"/>
            <a:r>
              <a:rPr lang="zh-CN" altLang="en-US" b="1" dirty="0">
                <a:latin typeface="黑体" panose="02010609060101010101" pitchFamily="2" charset="-122"/>
                <a:ea typeface="黑体" panose="02010609060101010101" pitchFamily="2" charset="-122"/>
              </a:rPr>
              <a:t>      互不干扰。用户从终端上输入命令的速度相对较慢，而</a:t>
            </a:r>
            <a:r>
              <a:rPr lang="en-US" altLang="zh-CN" b="1">
                <a:latin typeface="黑体" panose="02010609060101010101" pitchFamily="2" charset="-122"/>
                <a:ea typeface="黑体" panose="02010609060101010101" pitchFamily="2" charset="-122"/>
              </a:rPr>
              <a:t>CPU</a:t>
            </a:r>
            <a:r>
              <a:rPr lang="zh-CN" altLang="en-US" b="1" dirty="0">
                <a:latin typeface="黑体" panose="02010609060101010101" pitchFamily="2" charset="-122"/>
                <a:ea typeface="黑体" panose="02010609060101010101" pitchFamily="2" charset="-122"/>
              </a:rPr>
              <a:t>的执行速度极快。所以，当某用户在输入命令时，操作系统将快捷地把</a:t>
            </a:r>
            <a:r>
              <a:rPr lang="en-US" altLang="zh-CN" b="1">
                <a:latin typeface="黑体" panose="02010609060101010101" pitchFamily="2" charset="-122"/>
                <a:ea typeface="黑体" panose="02010609060101010101" pitchFamily="2" charset="-122"/>
              </a:rPr>
              <a:t>CPU</a:t>
            </a:r>
            <a:r>
              <a:rPr lang="zh-CN" altLang="en-US" b="1" dirty="0">
                <a:latin typeface="黑体" panose="02010609060101010101" pitchFamily="2" charset="-122"/>
                <a:ea typeface="黑体" panose="02010609060101010101" pitchFamily="2" charset="-122"/>
              </a:rPr>
              <a:t>分配给其它用户使用，而不让</a:t>
            </a:r>
            <a:r>
              <a:rPr lang="en-US" altLang="zh-CN" b="1">
                <a:latin typeface="黑体" panose="02010609060101010101" pitchFamily="2" charset="-122"/>
                <a:ea typeface="黑体" panose="02010609060101010101" pitchFamily="2" charset="-122"/>
              </a:rPr>
              <a:t>CPU</a:t>
            </a:r>
            <a:r>
              <a:rPr lang="zh-CN" altLang="en-US" b="1" dirty="0">
                <a:latin typeface="黑体" panose="02010609060101010101" pitchFamily="2" charset="-122"/>
                <a:ea typeface="黑体" panose="02010609060101010101" pitchFamily="2" charset="-122"/>
              </a:rPr>
              <a:t>处于空闲；当用户输入命令结束时又能让他使用</a:t>
            </a:r>
            <a:r>
              <a:rPr lang="en-US" altLang="zh-CN" b="1">
                <a:latin typeface="黑体" panose="02010609060101010101" pitchFamily="2" charset="-122"/>
                <a:ea typeface="黑体" panose="02010609060101010101" pitchFamily="2" charset="-122"/>
              </a:rPr>
              <a:t>CPU。</a:t>
            </a:r>
            <a:r>
              <a:rPr lang="zh-CN" altLang="en-US" b="1" dirty="0">
                <a:latin typeface="黑体" panose="02010609060101010101" pitchFamily="2" charset="-122"/>
                <a:ea typeface="黑体" panose="02010609060101010101" pitchFamily="2" charset="-122"/>
              </a:rPr>
              <a:t>好像每个用户只有自己在单独使用计算机系统，而实际上计算机系统正在被许多用户分享。</a:t>
            </a:r>
          </a:p>
          <a:p>
            <a:pPr marL="100330" indent="-100330" algn="just"/>
            <a:r>
              <a:rPr lang="zh-CN" altLang="en-US" b="1" dirty="0">
                <a:latin typeface="黑体" panose="02010609060101010101" pitchFamily="2" charset="-122"/>
                <a:ea typeface="黑体" panose="02010609060101010101" pitchFamily="2" charset="-122"/>
              </a:rPr>
              <a:t>  </a:t>
            </a:r>
            <a:r>
              <a:rPr lang="zh-CN" altLang="en-US" b="1" dirty="0">
                <a:solidFill>
                  <a:srgbClr val="3333CC"/>
                </a:solidFill>
                <a:latin typeface="黑体" panose="02010609060101010101" pitchFamily="2" charset="-122"/>
                <a:ea typeface="黑体" panose="02010609060101010101" pitchFamily="2" charset="-122"/>
              </a:rPr>
              <a:t>（3） 及时性</a:t>
            </a:r>
          </a:p>
          <a:p>
            <a:pPr marL="100330" indent="-100330" algn="just"/>
            <a:r>
              <a:rPr lang="zh-CN" altLang="en-US" b="1" dirty="0">
                <a:latin typeface="黑体" panose="02010609060101010101" pitchFamily="2" charset="-122"/>
                <a:ea typeface="黑体" panose="02010609060101010101" pitchFamily="2" charset="-122"/>
              </a:rPr>
              <a:t>     系统保证对每一用户的输入请求在较短时间内给出应答，使用户觉得系统及时响应了他的请求而感到满意。</a:t>
            </a:r>
          </a:p>
          <a:p>
            <a:pPr marL="100330" indent="-100330" algn="just"/>
            <a:r>
              <a:rPr lang="zh-CN" altLang="en-US" b="1" dirty="0">
                <a:solidFill>
                  <a:srgbClr val="3333CC"/>
                </a:solidFill>
                <a:latin typeface="黑体" panose="02010609060101010101" pitchFamily="2" charset="-122"/>
                <a:ea typeface="黑体" panose="02010609060101010101" pitchFamily="2" charset="-122"/>
              </a:rPr>
              <a:t>（4）交互性</a:t>
            </a:r>
          </a:p>
          <a:p>
            <a:pPr marL="100330" indent="-100330" algn="just"/>
            <a:r>
              <a:rPr lang="zh-CN" altLang="en-US" b="1" dirty="0">
                <a:latin typeface="黑体" panose="02010609060101010101" pitchFamily="2" charset="-122"/>
                <a:ea typeface="黑体" panose="02010609060101010101" pitchFamily="2" charset="-122"/>
              </a:rPr>
              <a:t>     采用人</a:t>
            </a:r>
            <a:r>
              <a:rPr lang="zh-CN" altLang="en-US" b="1" dirty="0">
                <a:latin typeface="Courier New" panose="02070309020205020404" pitchFamily="49" charset="0"/>
                <a:ea typeface="黑体" panose="02010609060101010101" pitchFamily="2" charset="-122"/>
              </a:rPr>
              <a:t>——</a:t>
            </a:r>
            <a:r>
              <a:rPr lang="zh-CN" altLang="en-US" b="1" dirty="0">
                <a:latin typeface="黑体" panose="02010609060101010101" pitchFamily="2" charset="-122"/>
                <a:ea typeface="黑体" panose="02010609060101010101" pitchFamily="2" charset="-122"/>
              </a:rPr>
              <a:t> 机对话的方式工作。用户在终端上可以直接输入、调试和运行自己的程序，能及时修改程序中的错误且直接获得结果。</a:t>
            </a:r>
          </a:p>
          <a:p>
            <a:pPr marL="100330" indent="-100330" algn="just"/>
            <a:r>
              <a:rPr lang="zh-CN" altLang="en-US" b="1" dirty="0">
                <a:latin typeface="黑体" panose="02010609060101010101" pitchFamily="2" charset="-122"/>
                <a:ea typeface="黑体" panose="02010609060101010101" pitchFamily="2" charset="-122"/>
              </a:rPr>
              <a:t>     分时操作系统设计的主要目标是提高对用户响应的及时性。它一般适用于带有多个终端的小型机。</a:t>
            </a:r>
            <a:endParaRPr lang="en-US" altLang="zh-CN" b="1" dirty="0">
              <a:latin typeface="黑体" panose="02010609060101010101" pitchFamily="2" charset="-122"/>
              <a:ea typeface="黑体" panose="02010609060101010101" pitchFamily="2" charset="-122"/>
            </a:endParaRPr>
          </a:p>
        </p:txBody>
      </p:sp>
    </p:spTree>
  </p:cSld>
  <p:clrMapOvr>
    <a:masterClrMapping/>
  </p:clrMapOvr>
  <p:transition spd="med">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274" name="矩形 822273"/>
          <p:cNvSpPr/>
          <p:nvPr/>
        </p:nvSpPr>
        <p:spPr>
          <a:xfrm>
            <a:off x="304800" y="304800"/>
            <a:ext cx="8458200" cy="6257925"/>
          </a:xfrm>
          <a:prstGeom prst="rect">
            <a:avLst/>
          </a:prstGeom>
          <a:noFill/>
          <a:ln w="9525">
            <a:noFill/>
          </a:ln>
        </p:spPr>
        <p:txBody>
          <a:bodyPr tIns="25392" bIns="25392">
            <a:spAutoFit/>
          </a:bodyPr>
          <a:lstStyle/>
          <a:p>
            <a:pPr marL="100330" indent="-100330" algn="just"/>
            <a:r>
              <a:rPr lang="zh-CN" altLang="en-US" b="1" dirty="0">
                <a:solidFill>
                  <a:srgbClr val="D5100B"/>
                </a:solidFill>
                <a:latin typeface="黑体" panose="02010609060101010101" pitchFamily="2" charset="-122"/>
                <a:ea typeface="黑体" panose="02010609060101010101" pitchFamily="2" charset="-122"/>
              </a:rPr>
              <a:t>          5．实时操作系统</a:t>
            </a:r>
            <a:r>
              <a:rPr lang="zh-CN" altLang="en-US" b="1" dirty="0">
                <a:latin typeface="黑体" panose="02010609060101010101" pitchFamily="2" charset="-122"/>
                <a:ea typeface="黑体" panose="02010609060101010101" pitchFamily="2" charset="-122"/>
              </a:rPr>
              <a:t> </a:t>
            </a:r>
          </a:p>
          <a:p>
            <a:pPr marL="100330" indent="-100330" algn="just"/>
            <a:r>
              <a:rPr lang="zh-CN" altLang="en-US" b="1" dirty="0">
                <a:latin typeface="Times New Roman" panose="02020603050405020304" charset="0"/>
                <a:ea typeface="黑体" panose="02010609060101010101" pitchFamily="2" charset="-122"/>
              </a:rPr>
              <a:t>　　　　        实时操作系统是实时控制系统和实时处理系统的</a:t>
            </a:r>
          </a:p>
          <a:p>
            <a:pPr marL="100330" indent="-100330" algn="just"/>
            <a:r>
              <a:rPr lang="zh-CN" altLang="en-US" b="1" dirty="0">
                <a:latin typeface="Times New Roman" panose="02020603050405020304" charset="0"/>
                <a:ea typeface="黑体" panose="02010609060101010101" pitchFamily="2" charset="-122"/>
              </a:rPr>
              <a:t>                统称。所谓实时，就是要求系统及时响应外部事件的</a:t>
            </a:r>
          </a:p>
          <a:p>
            <a:pPr marL="100330" indent="-100330" algn="just"/>
            <a:r>
              <a:rPr lang="zh-CN" altLang="en-US" b="1" dirty="0">
                <a:latin typeface="Times New Roman" panose="02020603050405020304" charset="0"/>
                <a:ea typeface="黑体" panose="02010609060101010101" pitchFamily="2" charset="-122"/>
              </a:rPr>
              <a:t>                请求，在规定的时间内完成对该事件的处理并控制所有实时设备和实时任务协调一致地运行。实时操作系统一般应用于专门的应用系统，例如，控制科学实验的系统，控制生产流水线系统等等。</a:t>
            </a:r>
            <a:endParaRPr lang="zh-CN" altLang="en-US" b="1" dirty="0">
              <a:latin typeface="黑体" panose="02010609060101010101" pitchFamily="2" charset="-122"/>
              <a:ea typeface="黑体" panose="02010609060101010101" pitchFamily="2" charset="-122"/>
            </a:endParaRPr>
          </a:p>
          <a:p>
            <a:pPr marL="100330" indent="-100330" algn="just"/>
            <a:r>
              <a:rPr lang="zh-CN" altLang="en-US" b="1" dirty="0">
                <a:latin typeface="Times New Roman" panose="02020603050405020304" charset="0"/>
                <a:ea typeface="黑体" panose="02010609060101010101" pitchFamily="2" charset="-122"/>
              </a:rPr>
              <a:t>          实时操作系统是较少有人为干预的监督和控制系统，仅当计算机系统识别到了违反系统规定的限制或本身发生故障时，才需要人为干预。设计实时操作系统时有两点必须特别</a:t>
            </a:r>
            <a:r>
              <a:rPr lang="zh-CN" altLang="en-US" b="1" dirty="0">
                <a:solidFill>
                  <a:srgbClr val="CC00CC"/>
                </a:solidFill>
                <a:latin typeface="Times New Roman" panose="02020603050405020304" charset="0"/>
                <a:ea typeface="黑体" panose="02010609060101010101" pitchFamily="2" charset="-122"/>
              </a:rPr>
              <a:t>注意: 第一，是要及时响应，快速处理。</a:t>
            </a:r>
            <a:r>
              <a:rPr lang="zh-CN" altLang="en-US" b="1" dirty="0">
                <a:latin typeface="Times New Roman" panose="02020603050405020304" charset="0"/>
                <a:ea typeface="黑体" panose="02010609060101010101" pitchFamily="2" charset="-122"/>
              </a:rPr>
              <a:t>这里的时间要求不同于分时操作系统，分时操作系统中的快速响应只是保证用户满意就行，即使超过一些时间也只是影响用户的满意程度。而实时操作系统中的时间要求是强制性严格规定的，仅当在限定时间内返回一个正确结果时，才能认为系统的功能是正确的。</a:t>
            </a:r>
            <a:r>
              <a:rPr lang="zh-CN" altLang="en-US" b="1" dirty="0">
                <a:solidFill>
                  <a:srgbClr val="CC00CC"/>
                </a:solidFill>
                <a:latin typeface="Times New Roman" panose="02020603050405020304" charset="0"/>
                <a:ea typeface="黑体" panose="02010609060101010101" pitchFamily="2" charset="-122"/>
              </a:rPr>
              <a:t>第二，实时操作系统要求高可靠性和安全性，不强求系统资源的利用率。</a:t>
            </a:r>
          </a:p>
        </p:txBody>
      </p:sp>
    </p:spTree>
  </p:cSld>
  <p:clrMapOvr>
    <a:masterClrMapping/>
  </p:clrMapOvr>
  <p:transition spd="med">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矩形 823297"/>
          <p:cNvSpPr/>
          <p:nvPr/>
        </p:nvSpPr>
        <p:spPr>
          <a:xfrm>
            <a:off x="304800" y="295275"/>
            <a:ext cx="8458200" cy="6257925"/>
          </a:xfrm>
          <a:prstGeom prst="rect">
            <a:avLst/>
          </a:prstGeom>
          <a:noFill/>
          <a:ln w="9525">
            <a:noFill/>
          </a:ln>
        </p:spPr>
        <p:txBody>
          <a:bodyPr tIns="25392" bIns="25392">
            <a:spAutoFit/>
          </a:bodyPr>
          <a:lstStyle/>
          <a:p>
            <a:pPr marL="100330" indent="-100330" algn="just"/>
            <a:r>
              <a:rPr lang="zh-CN" altLang="en-US" b="1" dirty="0">
                <a:solidFill>
                  <a:srgbClr val="D5100B"/>
                </a:solidFill>
                <a:latin typeface="黑体" panose="02010609060101010101" pitchFamily="2" charset="-122"/>
                <a:ea typeface="黑体" panose="02010609060101010101" pitchFamily="2" charset="-122"/>
              </a:rPr>
              <a:t>          6．网络操作系统</a:t>
            </a:r>
            <a:r>
              <a:rPr lang="zh-CN" altLang="en-US" b="1" dirty="0">
                <a:latin typeface="黑体" panose="02010609060101010101" pitchFamily="2" charset="-122"/>
                <a:ea typeface="黑体" panose="02010609060101010101" pitchFamily="2" charset="-122"/>
              </a:rPr>
              <a:t> </a:t>
            </a:r>
          </a:p>
          <a:p>
            <a:pPr marL="100330" indent="-100330" algn="just"/>
            <a:r>
              <a:rPr lang="zh-CN" altLang="en-US" b="1" dirty="0">
                <a:latin typeface="Times New Roman" panose="02020603050405020304" charset="0"/>
                <a:ea typeface="黑体" panose="02010609060101010101" pitchFamily="2" charset="-122"/>
              </a:rPr>
              <a:t>　　　　       </a:t>
            </a:r>
            <a:r>
              <a:rPr lang="zh-CN" altLang="en-US" b="1" dirty="0">
                <a:latin typeface="黑体" panose="02010609060101010101" pitchFamily="2" charset="-122"/>
                <a:ea typeface="黑体" panose="02010609060101010101" pitchFamily="2" charset="-122"/>
              </a:rPr>
              <a:t>用通信线路将物理位置各异的多台计算机相互连</a:t>
            </a:r>
          </a:p>
          <a:p>
            <a:pPr marL="100330" indent="-100330" algn="just"/>
            <a:r>
              <a:rPr lang="zh-CN" altLang="en-US" b="1" dirty="0">
                <a:latin typeface="黑体" panose="02010609060101010101" pitchFamily="2" charset="-122"/>
                <a:ea typeface="黑体" panose="02010609060101010101" pitchFamily="2" charset="-122"/>
              </a:rPr>
              <a:t>        接起来且依据某种网络协议组成的系统称为计算机网络。</a:t>
            </a:r>
            <a:r>
              <a:rPr lang="zh-CN" altLang="en-US" b="1" dirty="0">
                <a:solidFill>
                  <a:srgbClr val="CC00CC"/>
                </a:solidFill>
                <a:latin typeface="黑体" panose="02010609060101010101" pitchFamily="2" charset="-122"/>
                <a:ea typeface="黑体" panose="02010609060101010101" pitchFamily="2" charset="-122"/>
              </a:rPr>
              <a:t>发展计算机网络的目的，在于使网络用户共享计算机网络中的各种资源，充分发挥资源的效益, 实现相互通信。</a:t>
            </a:r>
          </a:p>
          <a:p>
            <a:pPr marL="100330" indent="-100330" algn="just"/>
            <a:r>
              <a:rPr lang="zh-CN" altLang="en-US" b="1" dirty="0">
                <a:latin typeface="黑体" panose="02010609060101010101" pitchFamily="2" charset="-122"/>
                <a:ea typeface="黑体" panose="02010609060101010101" pitchFamily="2" charset="-122"/>
              </a:rPr>
              <a:t>     为计算机网络配置的操作系统称为网络操作系统。网络操作系统远比通常单机的操作系统复杂。这是因为：首先，网中各台计算机都有各自的操作系统，而这些操作系统在种类和功能上又不尽相同，因此，为了在不同计算机之间正确地实现通信，就必须确定一套全网共同遵守的约定称之为通信协议；其次，为方便用户，网络操作系统必须提供多种网络服务，如远程登录、文件传输、电子邮件、信息检索等服务，它们使网络用户能够方便地利用网络上各种资源。最后，网络操作系统还应有一套确保网络可靠性、安全性的措施。</a:t>
            </a:r>
          </a:p>
          <a:p>
            <a:pPr marL="100330" indent="-100330" algn="just"/>
            <a:r>
              <a:rPr lang="zh-CN" altLang="en-US" b="1" dirty="0">
                <a:latin typeface="黑体" panose="02010609060101010101" pitchFamily="2" charset="-122"/>
                <a:ea typeface="黑体" panose="02010609060101010101" pitchFamily="2" charset="-122"/>
              </a:rPr>
              <a:t>     总之，网络操作系统除了应具有通常操作系统所具有的处理器管理、内存管理、设备管理和文件管理之外，还应该能够提供高效、可靠的网络通信以及多种网络服务功能。</a:t>
            </a:r>
          </a:p>
        </p:txBody>
      </p:sp>
    </p:spTree>
  </p:cSld>
  <p:clrMapOvr>
    <a:masterClrMapping/>
  </p:clrMapOvr>
  <p:transition spd="med">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标题 573441"/>
          <p:cNvSpPr>
            <a:spLocks noGrp="1"/>
          </p:cNvSpPr>
          <p:nvPr>
            <p:ph type="title"/>
          </p:nvPr>
        </p:nvSpPr>
        <p:spPr>
          <a:xfrm>
            <a:off x="609600" y="609600"/>
            <a:ext cx="7945438" cy="1143000"/>
          </a:xfrm>
          <a:ln/>
        </p:spPr>
        <p:txBody>
          <a:bodyPr anchor="b"/>
          <a:lstStyle/>
          <a:p>
            <a:pPr algn="ctr"/>
            <a:r>
              <a:rPr lang="zh-CN" altLang="en-US" b="1" dirty="0">
                <a:latin typeface="华文新魏" pitchFamily="2" charset="-122"/>
                <a:ea typeface="华文新魏" pitchFamily="2" charset="-122"/>
              </a:rPr>
              <a:t>第 3 章  计算机软件系统</a:t>
            </a:r>
            <a:endParaRPr lang="en-US" altLang="zh-CN" b="1" dirty="0">
              <a:latin typeface="华文新魏" pitchFamily="2" charset="-122"/>
              <a:ea typeface="华文新魏" pitchFamily="2" charset="-122"/>
            </a:endParaRPr>
          </a:p>
        </p:txBody>
      </p:sp>
      <p:sp>
        <p:nvSpPr>
          <p:cNvPr id="573443" name="文本占位符 573442"/>
          <p:cNvSpPr>
            <a:spLocks noGrp="1"/>
          </p:cNvSpPr>
          <p:nvPr>
            <p:ph type="body" idx="1"/>
          </p:nvPr>
        </p:nvSpPr>
        <p:spPr>
          <a:xfrm>
            <a:off x="1295400" y="1981200"/>
            <a:ext cx="7772400" cy="4114800"/>
          </a:xfrm>
          <a:ln/>
        </p:spPr>
        <p:txBody>
          <a:bodyPr/>
          <a:lstStyle/>
          <a:p>
            <a:pPr>
              <a:buNone/>
            </a:pPr>
            <a:endParaRPr lang="zh-CN" altLang="en-US" sz="3600">
              <a:latin typeface="黑体" panose="02010609060101010101" pitchFamily="2" charset="-122"/>
              <a:ea typeface="黑体" panose="02010609060101010101" pitchFamily="2" charset="-122"/>
            </a:endParaRPr>
          </a:p>
          <a:p>
            <a:r>
              <a:rPr lang="zh-CN" altLang="en-US" sz="3600" dirty="0">
                <a:latin typeface="华文新魏" pitchFamily="2" charset="-122"/>
                <a:ea typeface="华文新魏" pitchFamily="2" charset="-122"/>
                <a:hlinkClick r:id="rId3" action="ppaction://hlinksldjump"/>
              </a:rPr>
              <a:t>3.1    计算机软件的层次结构</a:t>
            </a:r>
            <a:endParaRPr lang="zh-CN" altLang="en-US" sz="3600">
              <a:latin typeface="华文新魏" pitchFamily="2" charset="-122"/>
              <a:ea typeface="华文新魏" pitchFamily="2" charset="-122"/>
            </a:endParaRPr>
          </a:p>
          <a:p>
            <a:r>
              <a:rPr lang="zh-CN" altLang="en-US" sz="3600" dirty="0">
                <a:latin typeface="华文新魏" pitchFamily="2" charset="-122"/>
                <a:ea typeface="华文新魏" pitchFamily="2" charset="-122"/>
                <a:hlinkClick r:id="rId4" action="ppaction://hlinksldjump"/>
              </a:rPr>
              <a:t>3.2   操作系统</a:t>
            </a:r>
            <a:endParaRPr lang="zh-CN" altLang="en-US" sz="3600">
              <a:latin typeface="华文新魏" pitchFamily="2" charset="-122"/>
              <a:ea typeface="华文新魏" pitchFamily="2" charset="-122"/>
            </a:endParaRPr>
          </a:p>
          <a:p>
            <a:r>
              <a:rPr lang="zh-CN" altLang="en-US" sz="3600" dirty="0">
                <a:latin typeface="华文新魏" pitchFamily="2" charset="-122"/>
                <a:ea typeface="华文新魏" pitchFamily="2" charset="-122"/>
                <a:hlinkClick r:id="rId5" action="ppaction://hlinksldjump"/>
              </a:rPr>
              <a:t>3.3   程序设计语言翻译系统</a:t>
            </a:r>
            <a:endParaRPr lang="zh-CN" altLang="en-US" sz="3600">
              <a:latin typeface="华文新魏" pitchFamily="2" charset="-122"/>
              <a:ea typeface="华文新魏" pitchFamily="2" charset="-122"/>
            </a:endParaRPr>
          </a:p>
          <a:p>
            <a:r>
              <a:rPr lang="zh-CN" altLang="en-US" sz="3600" dirty="0">
                <a:latin typeface="华文新魏" pitchFamily="2" charset="-122"/>
                <a:ea typeface="华文新魏" pitchFamily="2" charset="-122"/>
                <a:hlinkClick r:id="rId6" action="ppaction://hlinksldjump"/>
              </a:rPr>
              <a:t>3.4   软件开发与软件工程</a:t>
            </a:r>
            <a:endParaRPr lang="zh-CN" altLang="en-US" sz="3600">
              <a:latin typeface="华文新魏" pitchFamily="2" charset="-122"/>
              <a:ea typeface="华文新魏" pitchFamily="2" charset="-122"/>
            </a:endParaRPr>
          </a:p>
        </p:txBody>
      </p:sp>
    </p:spTree>
  </p:cSld>
  <p:clrMapOvr>
    <a:overrideClrMapping bg1="lt1" tx1="dk1" bg2="lt2" tx2="dk2" accent1="accent1" accent2="accent2" accent3="accent3" accent4="accent4" accent5="accent5" accent6="accent6" hlink="hlink" folHlink="folHlink"/>
  </p:clrMapOvr>
  <p:transition spd="med">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矩形 824321"/>
          <p:cNvSpPr/>
          <p:nvPr/>
        </p:nvSpPr>
        <p:spPr>
          <a:xfrm>
            <a:off x="304800" y="431800"/>
            <a:ext cx="8458200" cy="5892800"/>
          </a:xfrm>
          <a:prstGeom prst="rect">
            <a:avLst/>
          </a:prstGeom>
          <a:noFill/>
          <a:ln w="9525">
            <a:noFill/>
          </a:ln>
        </p:spPr>
        <p:txBody>
          <a:bodyPr tIns="25392" bIns="25392">
            <a:spAutoFit/>
          </a:bodyPr>
          <a:lstStyle/>
          <a:p>
            <a:pPr marL="100330" indent="-100330" algn="just"/>
            <a:r>
              <a:rPr lang="zh-CN" altLang="en-US" b="1" dirty="0">
                <a:solidFill>
                  <a:srgbClr val="D5100B"/>
                </a:solidFill>
                <a:latin typeface="黑体" panose="02010609060101010101" pitchFamily="2" charset="-122"/>
                <a:ea typeface="黑体" panose="02010609060101010101" pitchFamily="2" charset="-122"/>
              </a:rPr>
              <a:t>          7．分布式操作系统</a:t>
            </a:r>
            <a:r>
              <a:rPr lang="zh-CN" altLang="en-US" b="1" dirty="0">
                <a:latin typeface="黑体" panose="02010609060101010101" pitchFamily="2" charset="-122"/>
                <a:ea typeface="黑体" panose="02010609060101010101" pitchFamily="2" charset="-122"/>
              </a:rPr>
              <a:t> </a:t>
            </a:r>
          </a:p>
          <a:p>
            <a:pPr marL="100330" indent="-100330" algn="just"/>
            <a:r>
              <a:rPr lang="zh-CN" altLang="en-US" b="1" dirty="0">
                <a:latin typeface="Times New Roman" panose="02020603050405020304" charset="0"/>
                <a:ea typeface="黑体" panose="02010609060101010101" pitchFamily="2" charset="-122"/>
              </a:rPr>
              <a:t>　　　　    </a:t>
            </a:r>
            <a:r>
              <a:rPr lang="zh-CN" altLang="en-US" b="1" dirty="0">
                <a:latin typeface="黑体" panose="02010609060101010101" pitchFamily="2" charset="-122"/>
                <a:ea typeface="黑体" panose="02010609060101010101" pitchFamily="2" charset="-122"/>
              </a:rPr>
              <a:t>在通用计算机系统中，其处理和控制功能都高度地</a:t>
            </a:r>
          </a:p>
          <a:p>
            <a:pPr marL="100330" indent="-100330" algn="just"/>
            <a:r>
              <a:rPr lang="zh-CN" altLang="en-US" b="1" dirty="0">
                <a:latin typeface="黑体" panose="02010609060101010101" pitchFamily="2" charset="-122"/>
                <a:ea typeface="黑体" panose="02010609060101010101" pitchFamily="2" charset="-122"/>
              </a:rPr>
              <a:t>　　  集中在一台主机上，所有的任务都由主机处理，这样的系统称为</a:t>
            </a:r>
            <a:r>
              <a:rPr lang="zh-CN" altLang="en-US" b="1" dirty="0">
                <a:solidFill>
                  <a:srgbClr val="CC00CC"/>
                </a:solidFill>
                <a:latin typeface="黑体" panose="02010609060101010101" pitchFamily="2" charset="-122"/>
                <a:ea typeface="黑体" panose="02010609060101010101" pitchFamily="2" charset="-122"/>
              </a:rPr>
              <a:t>集中式处理系统</a:t>
            </a:r>
            <a:r>
              <a:rPr lang="zh-CN" altLang="en-US" b="1" dirty="0">
                <a:latin typeface="黑体" panose="02010609060101010101" pitchFamily="2" charset="-122"/>
                <a:ea typeface="黑体" panose="02010609060101010101" pitchFamily="2" charset="-122"/>
              </a:rPr>
              <a:t>。</a:t>
            </a:r>
          </a:p>
          <a:p>
            <a:pPr marL="100330" indent="-100330" algn="just"/>
            <a:r>
              <a:rPr lang="zh-CN" altLang="en-US" b="1" dirty="0">
                <a:latin typeface="黑体" panose="02010609060101010101" pitchFamily="2" charset="-122"/>
                <a:ea typeface="黑体" panose="02010609060101010101" pitchFamily="2" charset="-122"/>
              </a:rPr>
              <a:t>　   为了提高计算机的性能，一方面，人们努力提高处理器的处理速度和优化系统结构，另一方面，人们又试图让多个处理器联合作业提高整个系统的性能。对于多处理器系统，有两种类型的配置，一种是多个处理器共享存储器的紧耦合系统，另一种是分布式存储器。各处理器有独占的存储器，实际上就是多台有独立功能的计算机的互联而成为一个统一的计算资源。在用户看来，整个系统跟一台计算机是一样的，只是性能有了很大的提升，称之为</a:t>
            </a:r>
            <a:r>
              <a:rPr lang="zh-CN" altLang="en-US" b="1" dirty="0">
                <a:solidFill>
                  <a:srgbClr val="CC00CC"/>
                </a:solidFill>
                <a:latin typeface="黑体" panose="02010609060101010101" pitchFamily="2" charset="-122"/>
                <a:ea typeface="黑体" panose="02010609060101010101" pitchFamily="2" charset="-122"/>
              </a:rPr>
              <a:t>集群</a:t>
            </a:r>
            <a:r>
              <a:rPr lang="zh-CN" altLang="en-US" b="1" dirty="0">
                <a:latin typeface="黑体" panose="02010609060101010101" pitchFamily="2" charset="-122"/>
                <a:ea typeface="黑体" panose="02010609060101010101" pitchFamily="2" charset="-122"/>
              </a:rPr>
              <a:t>(</a:t>
            </a:r>
            <a:r>
              <a:rPr lang="en-US" altLang="zh-CN" b="1">
                <a:latin typeface="黑体" panose="02010609060101010101" pitchFamily="2" charset="-122"/>
                <a:ea typeface="黑体" panose="02010609060101010101" pitchFamily="2" charset="-122"/>
              </a:rPr>
              <a:t>C1uster)，</a:t>
            </a:r>
            <a:r>
              <a:rPr lang="zh-CN" altLang="en-US" b="1" dirty="0">
                <a:latin typeface="黑体" panose="02010609060101010101" pitchFamily="2" charset="-122"/>
                <a:ea typeface="黑体" panose="02010609060101010101" pitchFamily="2" charset="-122"/>
              </a:rPr>
              <a:t>又称为分布式处理系统。</a:t>
            </a:r>
          </a:p>
          <a:p>
            <a:pPr marL="100330" indent="-100330" algn="just"/>
            <a:r>
              <a:rPr lang="zh-CN" altLang="en-US" b="1" dirty="0">
                <a:latin typeface="黑体" panose="02010609060101010101" pitchFamily="2" charset="-122"/>
                <a:ea typeface="黑体" panose="02010609060101010101" pitchFamily="2" charset="-122"/>
              </a:rPr>
              <a:t>     在分布式计算机系统上配置的操作系统，称为分布式操作系统。分布式操作系统，能使系统中若干台计算机相互协作完成一个共同的任务。</a:t>
            </a:r>
          </a:p>
        </p:txBody>
      </p:sp>
    </p:spTree>
  </p:cSld>
  <p:clrMapOvr>
    <a:masterClrMapping/>
  </p:clrMapOvr>
  <p:transition spd="med">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矩形 825345"/>
          <p:cNvSpPr/>
          <p:nvPr/>
        </p:nvSpPr>
        <p:spPr>
          <a:xfrm>
            <a:off x="304800" y="431800"/>
            <a:ext cx="8458200" cy="6623050"/>
          </a:xfrm>
          <a:prstGeom prst="rect">
            <a:avLst/>
          </a:prstGeom>
          <a:noFill/>
          <a:ln w="9525">
            <a:noFill/>
          </a:ln>
        </p:spPr>
        <p:txBody>
          <a:bodyPr tIns="25392" bIns="25392">
            <a:spAutoFit/>
          </a:bodyPr>
          <a:lstStyle/>
          <a:p>
            <a:pPr marL="100330" indent="-100330" algn="just"/>
            <a:r>
              <a:rPr lang="zh-CN" altLang="en-US" b="1" dirty="0">
                <a:latin typeface="宋体" panose="02010600030101010101" pitchFamily="2" charset="-122"/>
                <a:ea typeface="宋体" panose="02010600030101010101" pitchFamily="2" charset="-122"/>
              </a:rPr>
              <a:t>            </a:t>
            </a:r>
            <a:r>
              <a:rPr lang="zh-CN" altLang="en-US" b="1" dirty="0">
                <a:latin typeface="黑体" panose="02010609060101010101" pitchFamily="2" charset="-122"/>
                <a:ea typeface="黑体" panose="02010609060101010101" pitchFamily="2" charset="-122"/>
              </a:rPr>
              <a:t>在分布式操作系统控制下，使各台计算机组成了</a:t>
            </a:r>
          </a:p>
          <a:p>
            <a:pPr marL="100330" indent="-100330" algn="just"/>
            <a:r>
              <a:rPr lang="zh-CN" altLang="en-US" b="1" dirty="0">
                <a:latin typeface="黑体" panose="02010609060101010101" pitchFamily="2" charset="-122"/>
                <a:ea typeface="黑体" panose="02010609060101010101" pitchFamily="2" charset="-122"/>
              </a:rPr>
              <a:t>        一个完整的、功能强大的计算机系统 ，用户感觉不</a:t>
            </a:r>
          </a:p>
          <a:p>
            <a:pPr marL="100330" indent="-100330" algn="just"/>
            <a:r>
              <a:rPr lang="zh-CN" altLang="en-US" b="1" dirty="0">
                <a:latin typeface="黑体" panose="02010609060101010101" pitchFamily="2" charset="-122"/>
                <a:ea typeface="黑体" panose="02010609060101010101" pitchFamily="2" charset="-122"/>
              </a:rPr>
              <a:t>        到多台计算机的存在。</a:t>
            </a:r>
          </a:p>
          <a:p>
            <a:pPr marL="100330" indent="-100330" algn="just"/>
            <a:r>
              <a:rPr lang="zh-CN" altLang="en-US" b="1" dirty="0">
                <a:latin typeface="黑体" panose="02010609060101010101" pitchFamily="2" charset="-122"/>
                <a:ea typeface="黑体" panose="02010609060101010101" pitchFamily="2" charset="-122"/>
              </a:rPr>
              <a:t>     分布式操作系统在资源管理功能上主要实现了</a:t>
            </a:r>
            <a:r>
              <a:rPr lang="zh-CN" altLang="en-US" b="1" dirty="0">
                <a:solidFill>
                  <a:srgbClr val="CC00CC"/>
                </a:solidFill>
                <a:latin typeface="黑体" panose="02010609060101010101" pitchFamily="2" charset="-122"/>
                <a:ea typeface="黑体" panose="02010609060101010101" pitchFamily="2" charset="-122"/>
              </a:rPr>
              <a:t>并行任务分配、并行进程通信、分布控制机构、分散资源管理，并且逐渐向智能化方向发展</a:t>
            </a:r>
            <a:r>
              <a:rPr lang="zh-CN" altLang="en-US" b="1" dirty="0">
                <a:latin typeface="黑体" panose="02010609060101010101" pitchFamily="2" charset="-122"/>
                <a:ea typeface="黑体" panose="02010609060101010101" pitchFamily="2" charset="-122"/>
              </a:rPr>
              <a:t>。这种把复杂的任务按功能分布在多个计算机上执行的体系结构是当代计算机系统结构的重要研究方向之一。</a:t>
            </a:r>
          </a:p>
          <a:p>
            <a:pPr marL="100330" indent="-100330" algn="just"/>
            <a:r>
              <a:rPr lang="zh-CN" altLang="en-US" b="1" dirty="0">
                <a:latin typeface="黑体" panose="02010609060101010101" pitchFamily="2" charset="-122"/>
                <a:ea typeface="黑体" panose="02010609060101010101" pitchFamily="2" charset="-122"/>
              </a:rPr>
              <a:t>     应用于集群的分布式操作系统虽然与网络操作系统有许多相似之处，如资源共享，相互通信，但两者是有区别的，各有其特点。下面从五个方面对两者进行比较。</a:t>
            </a:r>
          </a:p>
          <a:p>
            <a:pPr marL="100330" indent="-100330" algn="just"/>
            <a:r>
              <a:rPr lang="zh-CN" altLang="en-US" b="1" dirty="0">
                <a:solidFill>
                  <a:srgbClr val="3333CC"/>
                </a:solidFill>
                <a:latin typeface="黑体" panose="02010609060101010101" pitchFamily="2" charset="-122"/>
                <a:ea typeface="黑体" panose="02010609060101010101" pitchFamily="2" charset="-122"/>
              </a:rPr>
              <a:t>(1) 分布性</a:t>
            </a:r>
          </a:p>
          <a:p>
            <a:pPr marL="100330" indent="-100330" algn="just"/>
            <a:r>
              <a:rPr lang="zh-CN" altLang="en-US" b="1" dirty="0">
                <a:latin typeface="黑体" panose="02010609060101010101" pitchFamily="2" charset="-122"/>
                <a:ea typeface="黑体" panose="02010609060101010101" pitchFamily="2" charset="-122"/>
              </a:rPr>
              <a:t>     分布式操作系统不是集中地驻留在某个站点中，而是较均匀地分布在系统的各个站点上，因此，分布式操作系统的处理和控制功能是分布式的。而计算机网络虽然具有分布处理的功能，然而网络的控制功能，则大多是集中在某个（些）主机或网络服务器中，或者说控制方式是集中式。</a:t>
            </a:r>
          </a:p>
          <a:p>
            <a:pPr marL="100330" indent="-100330" algn="just"/>
            <a:endParaRPr lang="zh-CN" altLang="en-US" b="1" dirty="0">
              <a:latin typeface="黑体" panose="02010609060101010101" pitchFamily="2" charset="-122"/>
              <a:ea typeface="黑体" panose="02010609060101010101" pitchFamily="2" charset="-122"/>
            </a:endParaRPr>
          </a:p>
        </p:txBody>
      </p:sp>
      <p:sp>
        <p:nvSpPr>
          <p:cNvPr id="825347" name="标题 825346"/>
          <p:cNvSpPr>
            <a:spLocks noGrp="1"/>
          </p:cNvSpPr>
          <p:nvPr>
            <p:ph type="title"/>
          </p:nvPr>
        </p:nvSpPr>
        <p:spPr>
          <a:ln/>
        </p:spPr>
        <p:txBody>
          <a:bodyPr anchor="b"/>
          <a:lstStyle/>
          <a:p>
            <a:r>
              <a:rPr lang="zh-CN" altLang="en-US" dirty="0"/>
              <a:t> </a:t>
            </a:r>
          </a:p>
        </p:txBody>
      </p:sp>
    </p:spTree>
  </p:cSld>
  <p:clrMapOvr>
    <a:masterClrMapping/>
  </p:clrMapOvr>
  <p:transition spd="med">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矩形 826369"/>
          <p:cNvSpPr/>
          <p:nvPr/>
        </p:nvSpPr>
        <p:spPr>
          <a:xfrm>
            <a:off x="304800" y="431800"/>
            <a:ext cx="8458200" cy="6257925"/>
          </a:xfrm>
          <a:prstGeom prst="rect">
            <a:avLst/>
          </a:prstGeom>
          <a:noFill/>
          <a:ln w="9525">
            <a:noFill/>
          </a:ln>
        </p:spPr>
        <p:txBody>
          <a:bodyPr tIns="25392" bIns="25392">
            <a:spAutoFit/>
          </a:bodyPr>
          <a:lstStyle/>
          <a:p>
            <a:pPr marL="100330" indent="-100330" algn="just"/>
            <a:r>
              <a:rPr lang="zh-CN" altLang="en-US" b="1" dirty="0">
                <a:latin typeface="宋体" panose="02010600030101010101" pitchFamily="2" charset="-122"/>
                <a:ea typeface="宋体" panose="02010600030101010101" pitchFamily="2" charset="-122"/>
              </a:rPr>
              <a:t>            </a:t>
            </a:r>
            <a:r>
              <a:rPr lang="zh-CN" altLang="en-US" b="1" dirty="0">
                <a:solidFill>
                  <a:srgbClr val="3333CC"/>
                </a:solidFill>
                <a:latin typeface="黑体" panose="02010609060101010101" pitchFamily="2" charset="-122"/>
                <a:ea typeface="黑体" panose="02010609060101010101" pitchFamily="2" charset="-122"/>
              </a:rPr>
              <a:t>(2) 并行性</a:t>
            </a:r>
          </a:p>
          <a:p>
            <a:pPr marL="100330" indent="-100330" algn="just"/>
            <a:r>
              <a:rPr lang="zh-CN" altLang="en-US" b="1" dirty="0">
                <a:latin typeface="宋体" panose="02010600030101010101" pitchFamily="2" charset="-122"/>
                <a:ea typeface="宋体" panose="02010600030101010101" pitchFamily="2" charset="-122"/>
              </a:rPr>
              <a:t>　　　　   </a:t>
            </a:r>
            <a:r>
              <a:rPr lang="zh-CN" altLang="en-US" b="1" dirty="0">
                <a:latin typeface="黑体" panose="02010609060101010101" pitchFamily="2" charset="-122"/>
                <a:ea typeface="黑体" panose="02010609060101010101" pitchFamily="2" charset="-122"/>
              </a:rPr>
              <a:t>在分布式处理系统中，具有多个处理单元，因此，</a:t>
            </a:r>
          </a:p>
          <a:p>
            <a:pPr marL="100330" indent="-100330" algn="just"/>
            <a:r>
              <a:rPr lang="zh-CN" altLang="en-US" b="1" dirty="0">
                <a:latin typeface="黑体" panose="02010609060101010101" pitchFamily="2" charset="-122"/>
                <a:ea typeface="黑体" panose="02010609060101010101" pitchFamily="2" charset="-122"/>
              </a:rPr>
              <a:t>　　   分布式操作系统的任务分配程序可将多个任务分配到多个处理单元上，使这些任务并行执行，从而加速了任务的执行。而在计算机网络中，每个用户的一个或多个任务通常都在本地的计算机上处理，因此，在网络操作系统中通常无任务分配功能。</a:t>
            </a:r>
          </a:p>
          <a:p>
            <a:pPr marL="100330" indent="-100330" algn="just"/>
            <a:r>
              <a:rPr lang="zh-CN" altLang="en-US" b="1" dirty="0">
                <a:solidFill>
                  <a:srgbClr val="3333CC"/>
                </a:solidFill>
                <a:latin typeface="黑体" panose="02010609060101010101" pitchFamily="2" charset="-122"/>
                <a:ea typeface="黑体" panose="02010609060101010101" pitchFamily="2" charset="-122"/>
              </a:rPr>
              <a:t>  (3) 透明性</a:t>
            </a:r>
          </a:p>
          <a:p>
            <a:pPr marL="100330" indent="-100330" algn="just"/>
            <a:r>
              <a:rPr lang="zh-CN" altLang="en-US" b="1" dirty="0">
                <a:latin typeface="黑体" panose="02010609060101010101" pitchFamily="2" charset="-122"/>
                <a:ea typeface="宋体" panose="02010600030101010101" pitchFamily="2" charset="-122"/>
              </a:rPr>
              <a:t>     </a:t>
            </a:r>
            <a:r>
              <a:rPr lang="zh-CN" altLang="en-US" b="1" dirty="0">
                <a:latin typeface="Times New Roman" panose="02020603050405020304" charset="0"/>
                <a:ea typeface="黑体" panose="02010609060101010101" pitchFamily="2" charset="-122"/>
              </a:rPr>
              <a:t>分布式操作系统让用户感觉到面对的多台计算机就像面对一台计算机一样，或者说让用户感觉不到多台计算机的存在。分布式操作系统能很好地隐藏系统内部的实现细节。如对象的物理位置、并发控制、系统故障等对用户都是透明的。例如，当用户要访问某文件时，只需提供文件名而无须知道所要访问的对象是驻留在那个站点上，即可对它进行访问，亦即具有物理位置的透明性。对于网络操作系统，虽然它也具有一定的透明性，但主要是指在操作实现上的透明性。</a:t>
            </a:r>
            <a:endParaRPr lang="zh-CN" altLang="en-US" b="1" dirty="0">
              <a:latin typeface="黑体" panose="02010609060101010101" pitchFamily="2" charset="-122"/>
              <a:ea typeface="黑体" panose="02010609060101010101" pitchFamily="2" charset="-122"/>
            </a:endParaRPr>
          </a:p>
          <a:p>
            <a:pPr marL="100330" indent="-100330" algn="just"/>
            <a:endParaRPr lang="zh-CN" altLang="en-US" b="1" dirty="0">
              <a:latin typeface="黑体" panose="02010609060101010101" pitchFamily="2" charset="-122"/>
              <a:ea typeface="黑体" panose="02010609060101010101" pitchFamily="2" charset="-122"/>
            </a:endParaRPr>
          </a:p>
        </p:txBody>
      </p:sp>
      <p:sp>
        <p:nvSpPr>
          <p:cNvPr id="826371" name="标题 826370"/>
          <p:cNvSpPr>
            <a:spLocks noGrp="1"/>
          </p:cNvSpPr>
          <p:nvPr>
            <p:ph type="title"/>
          </p:nvPr>
        </p:nvSpPr>
        <p:spPr>
          <a:xfrm>
            <a:off x="1350963" y="609600"/>
            <a:ext cx="7793037" cy="1143000"/>
          </a:xfrm>
          <a:ln/>
        </p:spPr>
        <p:txBody>
          <a:bodyPr anchor="b"/>
          <a:lstStyle/>
          <a:p>
            <a:r>
              <a:rPr lang="zh-CN" altLang="en-US" dirty="0"/>
              <a:t> </a:t>
            </a:r>
          </a:p>
        </p:txBody>
      </p:sp>
    </p:spTree>
  </p:cSld>
  <p:clrMapOvr>
    <a:masterClrMapping/>
  </p:clrMapOvr>
  <p:transition spd="med">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矩形 829441"/>
          <p:cNvSpPr/>
          <p:nvPr/>
        </p:nvSpPr>
        <p:spPr>
          <a:xfrm>
            <a:off x="304800" y="568325"/>
            <a:ext cx="8458200" cy="5527675"/>
          </a:xfrm>
          <a:prstGeom prst="rect">
            <a:avLst/>
          </a:prstGeom>
          <a:noFill/>
          <a:ln w="9525">
            <a:noFill/>
          </a:ln>
        </p:spPr>
        <p:txBody>
          <a:bodyPr tIns="25392" bIns="25392">
            <a:spAutoFit/>
          </a:bodyPr>
          <a:lstStyle/>
          <a:p>
            <a:pPr marL="100330" indent="-100330" algn="just"/>
            <a:r>
              <a:rPr lang="zh-CN" altLang="en-US" b="1" dirty="0">
                <a:latin typeface="宋体" panose="02010600030101010101" pitchFamily="2" charset="-122"/>
                <a:ea typeface="宋体" panose="02010600030101010101" pitchFamily="2" charset="-122"/>
              </a:rPr>
              <a:t>          </a:t>
            </a:r>
            <a:r>
              <a:rPr lang="zh-CN" altLang="en-US" b="1" dirty="0">
                <a:solidFill>
                  <a:srgbClr val="3333CC"/>
                </a:solidFill>
                <a:latin typeface="黑体" panose="02010609060101010101" pitchFamily="2" charset="-122"/>
                <a:ea typeface="黑体" panose="02010609060101010101" pitchFamily="2" charset="-122"/>
              </a:rPr>
              <a:t>(4) 共享性</a:t>
            </a:r>
          </a:p>
          <a:p>
            <a:pPr marL="100330" indent="-100330" algn="just"/>
            <a:r>
              <a:rPr lang="zh-CN" altLang="en-US" b="1" dirty="0">
                <a:latin typeface="宋体" panose="02010600030101010101" pitchFamily="2" charset="-122"/>
                <a:ea typeface="宋体" panose="02010600030101010101" pitchFamily="2" charset="-122"/>
              </a:rPr>
              <a:t>　　　　  </a:t>
            </a:r>
            <a:r>
              <a:rPr lang="zh-CN" altLang="en-US" b="1" dirty="0">
                <a:latin typeface="黑体" panose="02010609060101010101" pitchFamily="2" charset="-122"/>
                <a:ea typeface="黑体" panose="02010609060101010101" pitchFamily="2" charset="-122"/>
              </a:rPr>
              <a:t>在分布式操作系统中，分布在各个站点上的软、硬</a:t>
            </a:r>
          </a:p>
          <a:p>
            <a:pPr marL="100330" indent="-100330" algn="just"/>
            <a:r>
              <a:rPr lang="zh-CN" altLang="en-US" b="1" dirty="0">
                <a:latin typeface="黑体" panose="02010609060101010101" pitchFamily="2" charset="-122"/>
                <a:ea typeface="黑体" panose="02010609060101010101" pitchFamily="2" charset="-122"/>
              </a:rPr>
              <a:t>      件资源，可供系统中的所有用户共享，并能以透明方式对它们进行访问。而网络操作系统虽然也能提供资源共享，但所共享的资源大多是设置在主机或网络服务器中。而在其它机器上的资源，则通常由使用该机的用户独占。 </a:t>
            </a:r>
          </a:p>
          <a:p>
            <a:pPr marL="100330" indent="-100330" algn="just"/>
            <a:r>
              <a:rPr lang="zh-CN" altLang="en-US" b="1" dirty="0">
                <a:solidFill>
                  <a:srgbClr val="3333CC"/>
                </a:solidFill>
                <a:latin typeface="黑体" panose="02010609060101010101" pitchFamily="2" charset="-122"/>
                <a:ea typeface="黑体" panose="02010609060101010101" pitchFamily="2" charset="-122"/>
              </a:rPr>
              <a:t>  (5) 可靠性</a:t>
            </a:r>
          </a:p>
          <a:p>
            <a:pPr marL="100330" indent="-100330" algn="just"/>
            <a:r>
              <a:rPr lang="zh-CN" altLang="en-US" b="1" dirty="0">
                <a:latin typeface="Times New Roman" panose="02020603050405020304" charset="0"/>
                <a:ea typeface="黑体" panose="02010609060101010101" pitchFamily="2" charset="-122"/>
              </a:rPr>
              <a:t>         由于分布式系统的处理和控制功能是分布的，因此，任何站点上的故障，都不会给系统造成</a:t>
            </a:r>
            <a:r>
              <a:rPr lang="zh-CN" altLang="en-US" b="1" dirty="0">
                <a:solidFill>
                  <a:srgbClr val="000000"/>
                </a:solidFill>
                <a:latin typeface="Times New Roman" panose="02020603050405020304" charset="0"/>
                <a:ea typeface="黑体" panose="02010609060101010101" pitchFamily="2" charset="-122"/>
              </a:rPr>
              <a:t>太大</a:t>
            </a:r>
            <a:r>
              <a:rPr lang="zh-CN" altLang="en-US" b="1" dirty="0">
                <a:latin typeface="Times New Roman" panose="02020603050405020304" charset="0"/>
                <a:ea typeface="黑体" panose="02010609060101010101" pitchFamily="2" charset="-122"/>
              </a:rPr>
              <a:t>的影响。当某设备出现故障时，可通过容错技术实现系统重构，从而仍能保证系统的正常运行，因而系统具有健壮性，即具有较好的可用性和可靠性。而现在的网络操作系统，其控制功能大多集中在主机或服务器中，这使系统具有潜在的不可靠性，此外，系统的重构功能也较弱。</a:t>
            </a:r>
            <a:endParaRPr lang="zh-CN" altLang="en-US" b="1" dirty="0">
              <a:latin typeface="黑体" panose="02010609060101010101" pitchFamily="2" charset="-122"/>
              <a:ea typeface="黑体" panose="02010609060101010101" pitchFamily="2" charset="-122"/>
            </a:endParaRPr>
          </a:p>
          <a:p>
            <a:pPr marL="100330" indent="-100330" algn="just"/>
            <a:endParaRPr lang="zh-CN" altLang="en-US" b="1" dirty="0">
              <a:latin typeface="黑体" panose="02010609060101010101" pitchFamily="2" charset="-122"/>
              <a:ea typeface="黑体" panose="02010609060101010101" pitchFamily="2" charset="-122"/>
            </a:endParaRPr>
          </a:p>
        </p:txBody>
      </p:sp>
      <p:sp>
        <p:nvSpPr>
          <p:cNvPr id="829443" name="标题 829442"/>
          <p:cNvSpPr>
            <a:spLocks noGrp="1"/>
          </p:cNvSpPr>
          <p:nvPr>
            <p:ph type="title"/>
          </p:nvPr>
        </p:nvSpPr>
        <p:spPr>
          <a:xfrm>
            <a:off x="1350963" y="609600"/>
            <a:ext cx="7793037" cy="1143000"/>
          </a:xfrm>
          <a:ln/>
        </p:spPr>
        <p:txBody>
          <a:bodyPr anchor="b"/>
          <a:lstStyle/>
          <a:p>
            <a:r>
              <a:rPr lang="zh-CN" altLang="en-US" dirty="0"/>
              <a:t> </a:t>
            </a:r>
          </a:p>
        </p:txBody>
      </p:sp>
      <p:grpSp>
        <p:nvGrpSpPr>
          <p:cNvPr id="829444" name="组合 829443"/>
          <p:cNvGrpSpPr/>
          <p:nvPr/>
        </p:nvGrpSpPr>
        <p:grpSpPr>
          <a:xfrm>
            <a:off x="7315200" y="5638800"/>
            <a:ext cx="1219200" cy="1066800"/>
            <a:chOff x="1488" y="2208"/>
            <a:chExt cx="576" cy="576"/>
          </a:xfrm>
        </p:grpSpPr>
        <p:pic>
          <p:nvPicPr>
            <p:cNvPr id="829445" name="图片 829444" descr="C:\Program Files\Common Files\Microsoft Shared\Clipart\cagcat50\SY01265_.wmf"/>
            <p:cNvPicPr>
              <a:picLocks noChangeAspect="1"/>
            </p:cNvPicPr>
            <p:nvPr/>
          </p:nvPicPr>
          <p:blipFill>
            <a:blip r:embed="rId2"/>
            <a:stretch>
              <a:fillRect/>
            </a:stretch>
          </p:blipFill>
          <p:spPr>
            <a:xfrm>
              <a:off x="1488" y="2208"/>
              <a:ext cx="480" cy="576"/>
            </a:xfrm>
            <a:prstGeom prst="rect">
              <a:avLst/>
            </a:prstGeom>
            <a:noFill/>
            <a:ln w="9525">
              <a:noFill/>
            </a:ln>
          </p:spPr>
        </p:pic>
        <p:sp>
          <p:nvSpPr>
            <p:cNvPr id="829446" name="动作按钮: 自定义 829445">
              <a:hlinkClick r:id="rId3" action="ppaction://hlinksldjump"/>
            </p:cNvPr>
            <p:cNvSpPr/>
            <p:nvPr/>
          </p:nvSpPr>
          <p:spPr>
            <a:xfrm>
              <a:off x="1632" y="2304"/>
              <a:ext cx="432" cy="192"/>
            </a:xfrm>
            <a:prstGeom prst="actionButtonBlank">
              <a:avLst/>
            </a:prstGeom>
            <a:solidFill>
              <a:srgbClr val="33CCCC"/>
            </a:solidFill>
            <a:ln w="12700" cap="sq" cmpd="sng">
              <a:solidFill>
                <a:srgbClr val="FF0000"/>
              </a:solidFill>
              <a:prstDash val="solid"/>
              <a:miter/>
              <a:headEnd type="none" w="sm" len="sm"/>
              <a:tailEnd type="none" w="sm" len="sm"/>
            </a:ln>
          </p:spPr>
          <p:txBody>
            <a:bodyPr wrap="none" anchor="ctr"/>
            <a:lstStyle/>
            <a:p>
              <a:r>
                <a:rPr lang="zh-CN" altLang="en-US" b="1" dirty="0">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hlinkClick r:id="rId4" action="ppaction://hlinksldjump"/>
                </a:rPr>
                <a:t>返回</a:t>
              </a:r>
              <a:endParaRPr lang="zh-CN" altLang="en-US" b="1">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endParaRPr>
            </a:p>
          </p:txBody>
        </p:sp>
      </p:grpSp>
    </p:spTree>
  </p:cSld>
  <p:clrMapOvr>
    <a:masterClrMapping/>
  </p:clrMapOvr>
  <p:transition spd="med">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文本框 830465"/>
          <p:cNvSpPr txBox="1"/>
          <p:nvPr/>
        </p:nvSpPr>
        <p:spPr>
          <a:xfrm>
            <a:off x="457200" y="76200"/>
            <a:ext cx="8229600" cy="7078663"/>
          </a:xfrm>
          <a:prstGeom prst="rect">
            <a:avLst/>
          </a:prstGeom>
          <a:noFill/>
          <a:ln w="9525">
            <a:noFill/>
          </a:ln>
        </p:spPr>
        <p:txBody>
          <a:bodyPr>
            <a:spAutoFit/>
          </a:bodyPr>
          <a:lstStyle/>
          <a:p>
            <a:pPr algn="l">
              <a:spcBef>
                <a:spcPct val="20000"/>
              </a:spcBef>
              <a:buClr>
                <a:srgbClr val="A50021"/>
              </a:buClr>
              <a:buSzPct val="75000"/>
              <a:buFont typeface="Wingdings" panose="05000000000000000000" pitchFamily="2" charset="2"/>
            </a:pPr>
            <a:r>
              <a:rPr lang="zh-CN" altLang="en-US" sz="3200" b="1" dirty="0">
                <a:solidFill>
                  <a:schemeClr val="tx2"/>
                </a:solidFill>
                <a:latin typeface="黑体" panose="02010609060101010101" pitchFamily="2" charset="-122"/>
                <a:ea typeface="黑体" panose="02010609060101010101" pitchFamily="2" charset="-122"/>
              </a:rPr>
              <a:t>      3.2.4  几种常见的操作系统简介</a:t>
            </a:r>
          </a:p>
          <a:p>
            <a:pPr algn="l">
              <a:spcBef>
                <a:spcPct val="20000"/>
              </a:spcBef>
              <a:buClr>
                <a:srgbClr val="A50021"/>
              </a:buClr>
              <a:buSzPct val="75000"/>
              <a:buFont typeface="Wingdings" panose="05000000000000000000" pitchFamily="2" charset="2"/>
            </a:pPr>
            <a:r>
              <a:rPr lang="zh-CN" altLang="en-US" dirty="0">
                <a:latin typeface="宋体" panose="02010600030101010101" pitchFamily="2" charset="-122"/>
                <a:ea typeface="宋体" panose="02010600030101010101" pitchFamily="2" charset="-122"/>
              </a:rPr>
              <a:t>　　    </a:t>
            </a:r>
            <a:r>
              <a:rPr lang="zh-CN" altLang="en-US" b="1" dirty="0">
                <a:latin typeface="黑体" panose="02010609060101010101" pitchFamily="2" charset="-122"/>
                <a:ea typeface="黑体" panose="02010609060101010101" pitchFamily="2" charset="-122"/>
              </a:rPr>
              <a:t>世界上每一类、每一种计算机上都配置有操作系统，</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在巨型机、大型机上的操作系统功能是极其强大的。不过，对大多数用户来说，通常接触的还是配置在小型机和微型机上的操作系统，下面我们仅对微型计算机上常用的几种操作系统作以简单介绍。</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b="1" dirty="0">
                <a:solidFill>
                  <a:srgbClr val="D5100B"/>
                </a:solidFill>
                <a:latin typeface="黑体" panose="02010609060101010101" pitchFamily="2" charset="-122"/>
                <a:ea typeface="黑体" panose="02010609060101010101" pitchFamily="2" charset="-122"/>
              </a:rPr>
              <a:t>1．</a:t>
            </a:r>
            <a:r>
              <a:rPr lang="en-US" altLang="zh-CN" b="1">
                <a:solidFill>
                  <a:srgbClr val="D5100B"/>
                </a:solidFill>
                <a:latin typeface="黑体" panose="02010609060101010101" pitchFamily="2" charset="-122"/>
                <a:ea typeface="黑体" panose="02010609060101010101" pitchFamily="2" charset="-122"/>
              </a:rPr>
              <a:t>MS-DOS</a:t>
            </a:r>
            <a:r>
              <a:rPr lang="zh-CN" altLang="en-US" b="1" dirty="0">
                <a:solidFill>
                  <a:srgbClr val="D5100B"/>
                </a:solidFill>
                <a:latin typeface="黑体" panose="02010609060101010101" pitchFamily="2" charset="-122"/>
                <a:ea typeface="黑体" panose="02010609060101010101" pitchFamily="2" charset="-122"/>
              </a:rPr>
              <a:t>操作系统</a:t>
            </a:r>
          </a:p>
          <a:p>
            <a:pPr algn="l">
              <a:spcBef>
                <a:spcPct val="20000"/>
              </a:spcBef>
              <a:buClr>
                <a:srgbClr val="A50021"/>
              </a:buClr>
              <a:buSzPct val="75000"/>
              <a:buFont typeface="Wingdings" panose="05000000000000000000" pitchFamily="2" charset="2"/>
            </a:pPr>
            <a:r>
              <a:rPr lang="en-US" altLang="zh-CN" b="1">
                <a:latin typeface="黑体" panose="02010609060101010101" pitchFamily="2" charset="-122"/>
                <a:ea typeface="黑体" panose="02010609060101010101" pitchFamily="2" charset="-122"/>
              </a:rPr>
              <a:t>    MS-DOS</a:t>
            </a:r>
            <a:r>
              <a:rPr lang="zh-CN" altLang="en-US" b="1" dirty="0">
                <a:latin typeface="黑体" panose="02010609060101010101" pitchFamily="2" charset="-122"/>
                <a:ea typeface="黑体" panose="02010609060101010101" pitchFamily="2" charset="-122"/>
              </a:rPr>
              <a:t>是美国</a:t>
            </a:r>
            <a:r>
              <a:rPr lang="en-US" altLang="zh-CN" b="1">
                <a:latin typeface="黑体" panose="02010609060101010101" pitchFamily="2" charset="-122"/>
                <a:ea typeface="黑体" panose="02010609060101010101" pitchFamily="2" charset="-122"/>
              </a:rPr>
              <a:t>Microsoft</a:t>
            </a:r>
            <a:r>
              <a:rPr lang="zh-CN" altLang="en-US" b="1" dirty="0">
                <a:latin typeface="黑体" panose="02010609060101010101" pitchFamily="2" charset="-122"/>
                <a:ea typeface="黑体" panose="02010609060101010101" pitchFamily="2" charset="-122"/>
              </a:rPr>
              <a:t>公司为</a:t>
            </a:r>
            <a:r>
              <a:rPr lang="en-US" altLang="zh-CN" b="1">
                <a:latin typeface="黑体" panose="02010609060101010101" pitchFamily="2" charset="-122"/>
                <a:ea typeface="黑体" panose="02010609060101010101" pitchFamily="2" charset="-122"/>
              </a:rPr>
              <a:t>IBM PC</a:t>
            </a:r>
            <a:r>
              <a:rPr lang="zh-CN" altLang="en-US" b="1" dirty="0">
                <a:latin typeface="黑体" panose="02010609060101010101" pitchFamily="2" charset="-122"/>
                <a:ea typeface="黑体" panose="02010609060101010101" pitchFamily="2" charset="-122"/>
              </a:rPr>
              <a:t>微型计算机开发的一个单用户、单任务磁盘操作系统。</a:t>
            </a:r>
          </a:p>
          <a:p>
            <a:pPr algn="l">
              <a:spcBef>
                <a:spcPct val="20000"/>
              </a:spcBef>
              <a:buClr>
                <a:srgbClr val="A50021"/>
              </a:buClr>
              <a:buSzPct val="75000"/>
              <a:buFont typeface="Wingdings" panose="05000000000000000000" pitchFamily="2" charset="2"/>
            </a:pPr>
            <a:r>
              <a:rPr lang="en-US" altLang="zh-CN" b="1">
                <a:latin typeface="黑体" panose="02010609060101010101" pitchFamily="2" charset="-122"/>
                <a:ea typeface="黑体" panose="02010609060101010101" pitchFamily="2" charset="-122"/>
              </a:rPr>
              <a:t>    DOS</a:t>
            </a:r>
            <a:r>
              <a:rPr lang="zh-CN" altLang="en-US" b="1" dirty="0">
                <a:latin typeface="黑体" panose="02010609060101010101" pitchFamily="2" charset="-122"/>
                <a:ea typeface="黑体" panose="02010609060101010101" pitchFamily="2" charset="-122"/>
              </a:rPr>
              <a:t>曾经是</a:t>
            </a:r>
            <a:r>
              <a:rPr lang="en-US" altLang="zh-CN" b="1">
                <a:latin typeface="黑体" panose="02010609060101010101" pitchFamily="2" charset="-122"/>
                <a:ea typeface="黑体" panose="02010609060101010101" pitchFamily="2" charset="-122"/>
              </a:rPr>
              <a:t>IBM PC</a:t>
            </a:r>
            <a:r>
              <a:rPr lang="zh-CN" altLang="en-US" b="1" dirty="0">
                <a:latin typeface="黑体" panose="02010609060101010101" pitchFamily="2" charset="-122"/>
                <a:ea typeface="黑体" panose="02010609060101010101" pitchFamily="2" charset="-122"/>
              </a:rPr>
              <a:t>微型计算机及其兼容机上的主流操作系统，风靡一时，虽然现在</a:t>
            </a:r>
            <a:r>
              <a:rPr lang="en-US" altLang="zh-CN" b="1">
                <a:latin typeface="黑体" panose="02010609060101010101" pitchFamily="2" charset="-122"/>
                <a:ea typeface="黑体" panose="02010609060101010101" pitchFamily="2" charset="-122"/>
              </a:rPr>
              <a:t>DOS</a:t>
            </a:r>
            <a:r>
              <a:rPr lang="zh-CN" altLang="en-US" b="1" dirty="0">
                <a:latin typeface="黑体" panose="02010609060101010101" pitchFamily="2" charset="-122"/>
                <a:ea typeface="黑体" panose="02010609060101010101" pitchFamily="2" charset="-122"/>
              </a:rPr>
              <a:t>的辉煌时期已经过去，但处于</a:t>
            </a:r>
            <a:r>
              <a:rPr lang="en-US" altLang="zh-CN" b="1">
                <a:latin typeface="黑体" panose="02010609060101010101" pitchFamily="2" charset="-122"/>
                <a:ea typeface="黑体" panose="02010609060101010101" pitchFamily="2" charset="-122"/>
              </a:rPr>
              <a:t>Wind_ows9x</a:t>
            </a:r>
            <a:r>
              <a:rPr lang="zh-CN" altLang="en-US" b="1" dirty="0">
                <a:latin typeface="黑体" panose="02010609060101010101" pitchFamily="2" charset="-122"/>
                <a:ea typeface="黑体" panose="02010609060101010101" pitchFamily="2" charset="-122"/>
              </a:rPr>
              <a:t>下，</a:t>
            </a:r>
            <a:r>
              <a:rPr lang="en-US" altLang="zh-CN" b="1">
                <a:latin typeface="黑体" panose="02010609060101010101" pitchFamily="2" charset="-122"/>
                <a:ea typeface="黑体" panose="02010609060101010101" pitchFamily="2" charset="-122"/>
              </a:rPr>
              <a:t>DOS</a:t>
            </a:r>
            <a:r>
              <a:rPr lang="zh-CN" altLang="en-US" b="1" dirty="0">
                <a:latin typeface="黑体" panose="02010609060101010101" pitchFamily="2" charset="-122"/>
                <a:ea typeface="黑体" panose="02010609060101010101" pitchFamily="2" charset="-122"/>
              </a:rPr>
              <a:t>仍然举足轻重，要真正用好</a:t>
            </a:r>
            <a:r>
              <a:rPr lang="en-US" altLang="zh-CN" b="1">
                <a:latin typeface="黑体" panose="02010609060101010101" pitchFamily="2" charset="-122"/>
                <a:ea typeface="黑体" panose="02010609060101010101" pitchFamily="2" charset="-122"/>
              </a:rPr>
              <a:t>Window9x，</a:t>
            </a:r>
            <a:r>
              <a:rPr lang="zh-CN" altLang="en-US" b="1" dirty="0">
                <a:latin typeface="黑体" panose="02010609060101010101" pitchFamily="2" charset="-122"/>
                <a:ea typeface="黑体" panose="02010609060101010101" pitchFamily="2" charset="-122"/>
              </a:rPr>
              <a:t>就需要全面了解</a:t>
            </a:r>
            <a:r>
              <a:rPr lang="en-US" altLang="zh-CN" b="1">
                <a:latin typeface="黑体" panose="02010609060101010101" pitchFamily="2" charset="-122"/>
                <a:ea typeface="黑体" panose="02010609060101010101" pitchFamily="2" charset="-122"/>
              </a:rPr>
              <a:t>DOS。</a:t>
            </a:r>
          </a:p>
          <a:p>
            <a:pPr algn="just">
              <a:spcBef>
                <a:spcPct val="20000"/>
              </a:spcBef>
              <a:buClr>
                <a:srgbClr val="A50021"/>
              </a:buClr>
              <a:buSzPct val="75000"/>
              <a:buFont typeface="Wingdings" panose="05000000000000000000" pitchFamily="2" charset="2"/>
            </a:pPr>
            <a:r>
              <a:rPr lang="en-US" altLang="zh-CN" b="1">
                <a:latin typeface="黑体" panose="02010609060101010101" pitchFamily="2" charset="-122"/>
                <a:ea typeface="黑体" panose="02010609060101010101" pitchFamily="2" charset="-122"/>
              </a:rPr>
              <a:t>   MS-DOS</a:t>
            </a:r>
            <a:r>
              <a:rPr lang="zh-CN" altLang="en-US" b="1" dirty="0">
                <a:latin typeface="黑体" panose="02010609060101010101" pitchFamily="2" charset="-122"/>
                <a:ea typeface="黑体" panose="02010609060101010101" pitchFamily="2" charset="-122"/>
              </a:rPr>
              <a:t>的功能有以下三个方面：</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(1) 磁盘文件管理       (2) 输入输出管理  </a:t>
            </a:r>
          </a:p>
          <a:p>
            <a:pPr algn="l">
              <a:spcBef>
                <a:spcPct val="20000"/>
              </a:spcBef>
              <a:buClr>
                <a:srgbClr val="A50021"/>
              </a:buClr>
              <a:buSzPct val="75000"/>
              <a:buFont typeface="Wingdings" panose="05000000000000000000" pitchFamily="2" charset="2"/>
            </a:pPr>
            <a:r>
              <a:rPr lang="en-US" altLang="zh-CN" b="1">
                <a:latin typeface="黑体" panose="02010609060101010101" pitchFamily="2" charset="-122"/>
                <a:ea typeface="黑体" panose="02010609060101010101" pitchFamily="2" charset="-122"/>
              </a:rPr>
              <a:t>    (3) </a:t>
            </a:r>
            <a:r>
              <a:rPr lang="zh-CN" altLang="en-US" b="1" dirty="0">
                <a:latin typeface="黑体" panose="02010609060101010101" pitchFamily="2" charset="-122"/>
                <a:ea typeface="黑体" panose="02010609060101010101" pitchFamily="2" charset="-122"/>
              </a:rPr>
              <a:t>命令处理 </a:t>
            </a:r>
            <a:r>
              <a:rPr lang="en-US" altLang="zh-CN" b="1" dirty="0">
                <a:latin typeface="黑体" panose="02010609060101010101" pitchFamily="2" charset="-122"/>
                <a:ea typeface="黑体" panose="02010609060101010101" pitchFamily="2" charset="-122"/>
              </a:rPr>
              <a:t> </a:t>
            </a:r>
            <a:endParaRPr lang="zh-CN" altLang="en-US" b="1" dirty="0">
              <a:latin typeface="黑体" panose="02010609060101010101" pitchFamily="2" charset="-122"/>
              <a:ea typeface="黑体" panose="02010609060101010101" pitchFamily="2" charset="-122"/>
            </a:endParaRPr>
          </a:p>
          <a:p>
            <a:pPr algn="l">
              <a:spcBef>
                <a:spcPct val="20000"/>
              </a:spcBef>
              <a:buClr>
                <a:srgbClr val="A50021"/>
              </a:buClr>
              <a:buSzPct val="75000"/>
              <a:buFont typeface="Wingdings" panose="05000000000000000000" pitchFamily="2" charset="2"/>
            </a:pPr>
            <a:r>
              <a:rPr lang="zh-CN" altLang="en-US" b="1" dirty="0">
                <a:solidFill>
                  <a:srgbClr val="FF0000"/>
                </a:solidFill>
                <a:latin typeface="黑体" panose="02010609060101010101" pitchFamily="2" charset="-122"/>
                <a:ea typeface="黑体" panose="02010609060101010101" pitchFamily="2" charset="-122"/>
              </a:rPr>
              <a:t> </a:t>
            </a:r>
          </a:p>
        </p:txBody>
      </p:sp>
    </p:spTree>
  </p:cSld>
  <p:clrMapOvr>
    <a:masterClrMapping/>
  </p:clrMapOvr>
  <p:transition spd="med">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矩形 832513"/>
          <p:cNvSpPr/>
          <p:nvPr/>
        </p:nvSpPr>
        <p:spPr>
          <a:xfrm>
            <a:off x="304800" y="568325"/>
            <a:ext cx="8458200" cy="5527675"/>
          </a:xfrm>
          <a:prstGeom prst="rect">
            <a:avLst/>
          </a:prstGeom>
          <a:noFill/>
          <a:ln w="9525">
            <a:noFill/>
          </a:ln>
        </p:spPr>
        <p:txBody>
          <a:bodyPr tIns="25392" bIns="25392">
            <a:spAutoFit/>
          </a:bodyPr>
          <a:lstStyle/>
          <a:p>
            <a:pPr marL="100330" indent="-100330" algn="just"/>
            <a:r>
              <a:rPr lang="zh-CN" altLang="en-US" b="1" dirty="0">
                <a:solidFill>
                  <a:srgbClr val="D5100B"/>
                </a:solidFill>
                <a:latin typeface="黑体" panose="02010609060101010101" pitchFamily="2" charset="-122"/>
                <a:ea typeface="黑体" panose="02010609060101010101" pitchFamily="2" charset="-122"/>
              </a:rPr>
              <a:t>           </a:t>
            </a:r>
            <a:r>
              <a:rPr lang="en-US" altLang="zh-CN" b="1">
                <a:latin typeface="黑体" panose="02010609060101010101" pitchFamily="2" charset="-122"/>
                <a:ea typeface="黑体" panose="02010609060101010101" pitchFamily="2" charset="-122"/>
              </a:rPr>
              <a:t>MS-DOS</a:t>
            </a:r>
            <a:r>
              <a:rPr lang="zh-CN" altLang="en-US" b="1" dirty="0">
                <a:latin typeface="黑体" panose="02010609060101010101" pitchFamily="2" charset="-122"/>
                <a:ea typeface="黑体" panose="02010609060101010101" pitchFamily="2" charset="-122"/>
              </a:rPr>
              <a:t>取得巨大成功的主要原因是它最初的设计</a:t>
            </a:r>
          </a:p>
          <a:p>
            <a:pPr marL="100330" indent="-100330" algn="just"/>
            <a:r>
              <a:rPr lang="zh-CN" altLang="en-US" b="1" dirty="0">
                <a:latin typeface="黑体" panose="02010609060101010101" pitchFamily="2" charset="-122"/>
                <a:ea typeface="黑体" panose="02010609060101010101" pitchFamily="2" charset="-122"/>
              </a:rPr>
              <a:t>       思想正确及追求的目标恰当。作为微机上使用的操作</a:t>
            </a:r>
          </a:p>
          <a:p>
            <a:pPr marL="100330" indent="-100330" algn="just"/>
            <a:r>
              <a:rPr lang="zh-CN" altLang="en-US" b="1" dirty="0">
                <a:latin typeface="黑体" panose="02010609060101010101" pitchFamily="2" charset="-122"/>
                <a:ea typeface="黑体" panose="02010609060101010101" pitchFamily="2" charset="-122"/>
              </a:rPr>
              <a:t>       系统，注重“个人”特性，强调使用方便，为用户的上机操作和应用软件开发提供了良好的外部环境。</a:t>
            </a:r>
          </a:p>
          <a:p>
            <a:pPr marL="100330" indent="-100330" algn="just"/>
            <a:r>
              <a:rPr lang="en-US" altLang="zh-CN" b="1">
                <a:latin typeface="黑体" panose="02010609060101010101" pitchFamily="2" charset="-122"/>
                <a:ea typeface="宋体" panose="02010600030101010101" pitchFamily="2" charset="-122"/>
              </a:rPr>
              <a:t>     </a:t>
            </a:r>
            <a:r>
              <a:rPr lang="en-US" altLang="zh-CN" b="1">
                <a:latin typeface="黑体" panose="02010609060101010101" pitchFamily="2" charset="-122"/>
                <a:ea typeface="黑体" panose="02010609060101010101" pitchFamily="2" charset="-122"/>
              </a:rPr>
              <a:t>DOS</a:t>
            </a:r>
            <a:r>
              <a:rPr lang="zh-CN" altLang="en-US" b="1" dirty="0">
                <a:latin typeface="黑体" panose="02010609060101010101" pitchFamily="2" charset="-122"/>
                <a:ea typeface="黑体" panose="02010609060101010101" pitchFamily="2" charset="-122"/>
              </a:rPr>
              <a:t>是微型计算机上使用最广、很受用户欢迎的一种操作系统，然而，随着计算机技术突飞猛进的发展，特别是硬件的飞跃发展和</a:t>
            </a:r>
            <a:r>
              <a:rPr lang="en-US" altLang="zh-CN" b="1">
                <a:latin typeface="黑体" panose="02010609060101010101" pitchFamily="2" charset="-122"/>
                <a:ea typeface="黑体" panose="02010609060101010101" pitchFamily="2" charset="-122"/>
              </a:rPr>
              <a:t>DOS</a:t>
            </a:r>
            <a:r>
              <a:rPr lang="zh-CN" altLang="en-US" b="1" dirty="0">
                <a:latin typeface="黑体" panose="02010609060101010101" pitchFamily="2" charset="-122"/>
                <a:ea typeface="黑体" panose="02010609060101010101" pitchFamily="2" charset="-122"/>
              </a:rPr>
              <a:t>本身存在的限制问题，使得</a:t>
            </a:r>
            <a:r>
              <a:rPr lang="en-US" altLang="zh-CN" b="1">
                <a:latin typeface="黑体" panose="02010609060101010101" pitchFamily="2" charset="-122"/>
                <a:ea typeface="黑体" panose="02010609060101010101" pitchFamily="2" charset="-122"/>
              </a:rPr>
              <a:t>DOS</a:t>
            </a:r>
            <a:r>
              <a:rPr lang="zh-CN" altLang="en-US" b="1" dirty="0">
                <a:latin typeface="黑体" panose="02010609060101010101" pitchFamily="2" charset="-122"/>
                <a:ea typeface="黑体" panose="02010609060101010101" pitchFamily="2" charset="-122"/>
              </a:rPr>
              <a:t>不能适应当今需要，其原因是它具有以下的局限性。</a:t>
            </a:r>
          </a:p>
          <a:p>
            <a:pPr marL="100330" indent="-100330" algn="just"/>
            <a:r>
              <a:rPr lang="zh-CN" altLang="en-US" b="1" dirty="0">
                <a:latin typeface="黑体" panose="02010609060101010101" pitchFamily="2" charset="-122"/>
                <a:ea typeface="黑体" panose="02010609060101010101" pitchFamily="2" charset="-122"/>
              </a:rPr>
              <a:t> (1) 内存寻址空间的限制：常规内存仅能使用640</a:t>
            </a:r>
            <a:r>
              <a:rPr lang="en-US" altLang="zh-CN" b="1">
                <a:latin typeface="黑体" panose="02010609060101010101" pitchFamily="2" charset="-122"/>
                <a:ea typeface="黑体" panose="02010609060101010101" pitchFamily="2" charset="-122"/>
              </a:rPr>
              <a:t>KB。</a:t>
            </a:r>
          </a:p>
          <a:p>
            <a:pPr marL="100330" indent="-100330" algn="just"/>
            <a:r>
              <a:rPr lang="en-US" altLang="zh-CN" b="1">
                <a:latin typeface="黑体" panose="02010609060101010101" pitchFamily="2" charset="-122"/>
                <a:ea typeface="黑体" panose="02010609060101010101" pitchFamily="2" charset="-122"/>
              </a:rPr>
              <a:t> (2) </a:t>
            </a:r>
            <a:r>
              <a:rPr lang="zh-CN" altLang="en-US" b="1" dirty="0">
                <a:latin typeface="黑体" panose="02010609060101010101" pitchFamily="2" charset="-122"/>
                <a:ea typeface="黑体" panose="02010609060101010101" pitchFamily="2" charset="-122"/>
              </a:rPr>
              <a:t>缺乏系统保护机制：系统内部机制公开，缺乏系统的自</a:t>
            </a:r>
          </a:p>
          <a:p>
            <a:pPr marL="100330" indent="-100330" algn="just"/>
            <a:r>
              <a:rPr lang="zh-CN" altLang="en-US" b="1" dirty="0">
                <a:latin typeface="黑体" panose="02010609060101010101" pitchFamily="2" charset="-122"/>
                <a:ea typeface="黑体" panose="02010609060101010101" pitchFamily="2" charset="-122"/>
              </a:rPr>
              <a:t>     我保护和安全机制。这也是</a:t>
            </a:r>
            <a:r>
              <a:rPr lang="en-US" altLang="zh-CN" b="1">
                <a:latin typeface="黑体" panose="02010609060101010101" pitchFamily="2" charset="-122"/>
                <a:ea typeface="黑体" panose="02010609060101010101" pitchFamily="2" charset="-122"/>
              </a:rPr>
              <a:t>PC</a:t>
            </a:r>
            <a:r>
              <a:rPr lang="zh-CN" altLang="en-US" b="1" dirty="0">
                <a:latin typeface="黑体" panose="02010609060101010101" pitchFamily="2" charset="-122"/>
                <a:ea typeface="黑体" panose="02010609060101010101" pitchFamily="2" charset="-122"/>
              </a:rPr>
              <a:t>机上计算机病毒泛滥的主</a:t>
            </a:r>
          </a:p>
          <a:p>
            <a:pPr marL="100330" indent="-100330" algn="just"/>
            <a:r>
              <a:rPr lang="zh-CN" altLang="en-US" b="1" dirty="0">
                <a:latin typeface="黑体" panose="02010609060101010101" pitchFamily="2" charset="-122"/>
                <a:ea typeface="黑体" panose="02010609060101010101" pitchFamily="2" charset="-122"/>
              </a:rPr>
              <a:t>     要原因。</a:t>
            </a:r>
          </a:p>
          <a:p>
            <a:pPr marL="100330" indent="-100330" algn="just"/>
            <a:r>
              <a:rPr lang="zh-CN" altLang="en-US" b="1" dirty="0">
                <a:latin typeface="黑体" panose="02010609060101010101" pitchFamily="2" charset="-122"/>
                <a:ea typeface="黑体" panose="02010609060101010101" pitchFamily="2" charset="-122"/>
              </a:rPr>
              <a:t> (3) 缺乏对多任务的支持：</a:t>
            </a:r>
            <a:r>
              <a:rPr lang="en-US" altLang="zh-CN" b="1">
                <a:latin typeface="黑体" panose="02010609060101010101" pitchFamily="2" charset="-122"/>
                <a:ea typeface="黑体" panose="02010609060101010101" pitchFamily="2" charset="-122"/>
              </a:rPr>
              <a:t>DOS</a:t>
            </a:r>
            <a:r>
              <a:rPr lang="zh-CN" altLang="en-US" b="1" dirty="0">
                <a:latin typeface="黑体" panose="02010609060101010101" pitchFamily="2" charset="-122"/>
                <a:ea typeface="黑体" panose="02010609060101010101" pitchFamily="2" charset="-122"/>
              </a:rPr>
              <a:t>不是支持“多任务”的操作系</a:t>
            </a:r>
          </a:p>
          <a:p>
            <a:pPr marL="100330" indent="-100330" algn="just"/>
            <a:r>
              <a:rPr lang="zh-CN" altLang="en-US" b="1" dirty="0">
                <a:latin typeface="黑体" panose="02010609060101010101" pitchFamily="2" charset="-122"/>
                <a:ea typeface="黑体" panose="02010609060101010101" pitchFamily="2" charset="-122"/>
              </a:rPr>
              <a:t>     统，只是一个单任务的操作系统。</a:t>
            </a:r>
          </a:p>
          <a:p>
            <a:pPr marL="100330" indent="-100330" algn="just"/>
            <a:r>
              <a:rPr lang="zh-CN" altLang="en-US" b="1" dirty="0">
                <a:latin typeface="黑体" panose="02010609060101010101" pitchFamily="2" charset="-122"/>
                <a:ea typeface="黑体" panose="02010609060101010101" pitchFamily="2" charset="-122"/>
              </a:rPr>
              <a:t>   </a:t>
            </a:r>
          </a:p>
        </p:txBody>
      </p:sp>
    </p:spTree>
  </p:cSld>
  <p:clrMapOvr>
    <a:masterClrMapping/>
  </p:clrMapOvr>
  <p:transition spd="med">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文本框 833537"/>
          <p:cNvSpPr txBox="1"/>
          <p:nvPr/>
        </p:nvSpPr>
        <p:spPr>
          <a:xfrm>
            <a:off x="457200" y="76200"/>
            <a:ext cx="8229600" cy="6591300"/>
          </a:xfrm>
          <a:prstGeom prst="rect">
            <a:avLst/>
          </a:prstGeom>
          <a:noFill/>
          <a:ln w="9525">
            <a:noFill/>
          </a:ln>
        </p:spPr>
        <p:txBody>
          <a:bodyPr>
            <a:spAutoFit/>
          </a:bodyPr>
          <a:lstStyle/>
          <a:p>
            <a:pPr algn="l">
              <a:spcBef>
                <a:spcPct val="20000"/>
              </a:spcBef>
              <a:buClr>
                <a:srgbClr val="A50021"/>
              </a:buClr>
              <a:buSzPct val="75000"/>
              <a:buFont typeface="Wingdings" panose="05000000000000000000" pitchFamily="2" charset="2"/>
            </a:pPr>
            <a:r>
              <a:rPr lang="zh-CN" altLang="en-US" b="1" dirty="0">
                <a:solidFill>
                  <a:srgbClr val="D5100B"/>
                </a:solidFill>
                <a:latin typeface="黑体" panose="02010609060101010101" pitchFamily="2" charset="-122"/>
                <a:ea typeface="黑体" panose="02010609060101010101" pitchFamily="2" charset="-122"/>
              </a:rPr>
              <a:t>           2．</a:t>
            </a:r>
            <a:r>
              <a:rPr lang="en-US" altLang="zh-CN" b="1">
                <a:solidFill>
                  <a:srgbClr val="D5100B"/>
                </a:solidFill>
                <a:latin typeface="黑体" panose="02010609060101010101" pitchFamily="2" charset="-122"/>
                <a:ea typeface="黑体" panose="02010609060101010101" pitchFamily="2" charset="-122"/>
              </a:rPr>
              <a:t>Windows</a:t>
            </a:r>
            <a:r>
              <a:rPr lang="zh-CN" altLang="en-US" b="1" dirty="0">
                <a:solidFill>
                  <a:srgbClr val="D5100B"/>
                </a:solidFill>
                <a:latin typeface="黑体" panose="02010609060101010101" pitchFamily="2" charset="-122"/>
                <a:ea typeface="黑体" panose="02010609060101010101" pitchFamily="2" charset="-122"/>
              </a:rPr>
              <a:t>操作系统</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遵照用户对操作更方便、直接和灵活的要求，</a:t>
            </a:r>
          </a:p>
          <a:p>
            <a:pPr algn="just">
              <a:spcBef>
                <a:spcPct val="20000"/>
              </a:spcBef>
              <a:buClr>
                <a:srgbClr val="A50021"/>
              </a:buClr>
              <a:buSzPct val="75000"/>
              <a:buFont typeface="Wingdings" panose="05000000000000000000" pitchFamily="2" charset="2"/>
            </a:pPr>
            <a:r>
              <a:rPr lang="en-US" altLang="zh-CN" b="1">
                <a:latin typeface="黑体" panose="02010609060101010101" pitchFamily="2" charset="-122"/>
                <a:ea typeface="黑体" panose="02010609060101010101" pitchFamily="2" charset="-122"/>
              </a:rPr>
              <a:t>        Microsoft</a:t>
            </a:r>
            <a:r>
              <a:rPr lang="zh-CN" altLang="en-US" b="1" dirty="0">
                <a:latin typeface="黑体" panose="02010609060101010101" pitchFamily="2" charset="-122"/>
                <a:ea typeface="黑体" panose="02010609060101010101" pitchFamily="2" charset="-122"/>
              </a:rPr>
              <a:t>公司推出了一种采用图形用户界面的新颖的操作系统，称为视窗（</a:t>
            </a:r>
            <a:r>
              <a:rPr lang="en-US" altLang="zh-CN" b="1">
                <a:latin typeface="黑体" panose="02010609060101010101" pitchFamily="2" charset="-122"/>
                <a:ea typeface="黑体" panose="02010609060101010101" pitchFamily="2" charset="-122"/>
              </a:rPr>
              <a:t>Windows）</a:t>
            </a:r>
            <a:r>
              <a:rPr lang="zh-CN" altLang="en-US" b="1" dirty="0">
                <a:latin typeface="黑体" panose="02010609060101010101" pitchFamily="2" charset="-122"/>
                <a:ea typeface="黑体" panose="02010609060101010101" pitchFamily="2" charset="-122"/>
              </a:rPr>
              <a:t>操作系统。</a:t>
            </a:r>
            <a:r>
              <a:rPr lang="en-US" altLang="zh-CN" b="1">
                <a:latin typeface="黑体" panose="02010609060101010101" pitchFamily="2" charset="-122"/>
                <a:ea typeface="黑体" panose="02010609060101010101" pitchFamily="2" charset="-122"/>
              </a:rPr>
              <a:t>Windows</a:t>
            </a:r>
            <a:r>
              <a:rPr lang="zh-CN" altLang="en-US" b="1" dirty="0">
                <a:latin typeface="黑体" panose="02010609060101010101" pitchFamily="2" charset="-122"/>
                <a:ea typeface="黑体" panose="02010609060101010101" pitchFamily="2" charset="-122"/>
              </a:rPr>
              <a:t>操作系统是一系列基于图形界面、多任务操作系统，用户通过窗口直接使用、控制和管理计算机。</a:t>
            </a:r>
          </a:p>
          <a:p>
            <a:pPr algn="l">
              <a:spcBef>
                <a:spcPct val="20000"/>
              </a:spcBef>
              <a:buClr>
                <a:srgbClr val="A50021"/>
              </a:buClr>
              <a:buSzPct val="75000"/>
              <a:buFont typeface="Wingdings" panose="05000000000000000000" pitchFamily="2" charset="2"/>
            </a:pPr>
            <a:r>
              <a:rPr lang="zh-CN" altLang="en-US" b="1" dirty="0">
                <a:solidFill>
                  <a:srgbClr val="FF0000"/>
                </a:solidFill>
                <a:latin typeface="黑体" panose="02010609060101010101" pitchFamily="2" charset="-122"/>
                <a:ea typeface="黑体" panose="02010609060101010101" pitchFamily="2" charset="-122"/>
              </a:rPr>
              <a:t>  </a:t>
            </a:r>
            <a:r>
              <a:rPr lang="zh-CN" altLang="en-US" b="1" dirty="0">
                <a:solidFill>
                  <a:srgbClr val="3333CC"/>
                </a:solidFill>
                <a:latin typeface="黑体" panose="02010609060101010101" pitchFamily="2" charset="-122"/>
                <a:ea typeface="黑体" panose="02010609060101010101" pitchFamily="2" charset="-122"/>
              </a:rPr>
              <a:t>(1) </a:t>
            </a:r>
            <a:r>
              <a:rPr lang="en-US" altLang="zh-CN" b="1">
                <a:solidFill>
                  <a:srgbClr val="3333CC"/>
                </a:solidFill>
                <a:latin typeface="黑体" panose="02010609060101010101" pitchFamily="2" charset="-122"/>
                <a:ea typeface="黑体" panose="02010609060101010101" pitchFamily="2" charset="-122"/>
              </a:rPr>
              <a:t>Windows</a:t>
            </a:r>
            <a:r>
              <a:rPr lang="zh-CN" altLang="en-US" b="1" dirty="0">
                <a:solidFill>
                  <a:srgbClr val="3333CC"/>
                </a:solidFill>
                <a:latin typeface="黑体" panose="02010609060101010101" pitchFamily="2" charset="-122"/>
                <a:ea typeface="黑体" panose="02010609060101010101" pitchFamily="2" charset="-122"/>
              </a:rPr>
              <a:t>版本的发展</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宋体" panose="02010600030101010101" pitchFamily="2" charset="-122"/>
              </a:rPr>
              <a:t>    </a:t>
            </a:r>
            <a:r>
              <a:rPr lang="en-US" altLang="zh-CN" b="1">
                <a:latin typeface="黑体" panose="02010609060101010101" pitchFamily="2" charset="-122"/>
                <a:ea typeface="黑体" panose="02010609060101010101" pitchFamily="2" charset="-122"/>
              </a:rPr>
              <a:t>Windows</a:t>
            </a:r>
            <a:r>
              <a:rPr lang="zh-CN" altLang="en-US" b="1" dirty="0">
                <a:latin typeface="黑体" panose="02010609060101010101" pitchFamily="2" charset="-122"/>
                <a:ea typeface="黑体" panose="02010609060101010101" pitchFamily="2" charset="-122"/>
              </a:rPr>
              <a:t>操作系统是</a:t>
            </a:r>
            <a:r>
              <a:rPr lang="en-US" altLang="zh-CN" b="1">
                <a:latin typeface="黑体" panose="02010609060101010101" pitchFamily="2" charset="-122"/>
                <a:ea typeface="黑体" panose="02010609060101010101" pitchFamily="2" charset="-122"/>
              </a:rPr>
              <a:t>Microsoft</a:t>
            </a:r>
            <a:r>
              <a:rPr lang="zh-CN" altLang="en-US" b="1" dirty="0">
                <a:latin typeface="黑体" panose="02010609060101010101" pitchFamily="2" charset="-122"/>
                <a:ea typeface="黑体" panose="02010609060101010101" pitchFamily="2" charset="-122"/>
              </a:rPr>
              <a:t>公司从1983年开始研制，1985年推出了</a:t>
            </a:r>
            <a:r>
              <a:rPr lang="en-US" altLang="zh-CN" b="1">
                <a:latin typeface="黑体" panose="02010609060101010101" pitchFamily="2" charset="-122"/>
                <a:ea typeface="黑体" panose="02010609060101010101" pitchFamily="2" charset="-122"/>
              </a:rPr>
              <a:t>Windows1.x</a:t>
            </a:r>
            <a:r>
              <a:rPr lang="zh-CN" altLang="en-US" b="1" dirty="0">
                <a:latin typeface="黑体" panose="02010609060101010101" pitchFamily="2" charset="-122"/>
                <a:ea typeface="黑体" panose="02010609060101010101" pitchFamily="2" charset="-122"/>
              </a:rPr>
              <a:t>版本，1987年又推出了</a:t>
            </a:r>
            <a:r>
              <a:rPr lang="en-US" altLang="zh-CN" b="1">
                <a:latin typeface="黑体" panose="02010609060101010101" pitchFamily="2" charset="-122"/>
                <a:ea typeface="黑体" panose="02010609060101010101" pitchFamily="2" charset="-122"/>
              </a:rPr>
              <a:t>Windows2.0</a:t>
            </a:r>
            <a:r>
              <a:rPr lang="zh-CN" altLang="en-US" b="1" dirty="0">
                <a:latin typeface="黑体" panose="02010609060101010101" pitchFamily="2" charset="-122"/>
                <a:ea typeface="黑体" panose="02010609060101010101" pitchFamily="2" charset="-122"/>
              </a:rPr>
              <a:t>版，1990年推出的</a:t>
            </a:r>
            <a:r>
              <a:rPr lang="en-US" altLang="zh-CN" b="1">
                <a:latin typeface="黑体" panose="02010609060101010101" pitchFamily="2" charset="-122"/>
                <a:ea typeface="黑体" panose="02010609060101010101" pitchFamily="2" charset="-122"/>
              </a:rPr>
              <a:t>Windows3.0，</a:t>
            </a:r>
            <a:r>
              <a:rPr lang="zh-CN" altLang="en-US" b="1" dirty="0">
                <a:latin typeface="黑体" panose="02010609060101010101" pitchFamily="2" charset="-122"/>
                <a:ea typeface="黑体" panose="02010609060101010101" pitchFamily="2" charset="-122"/>
              </a:rPr>
              <a:t>在计算机界引起了强烈的反响，使得微型计算机的操作方法和软件的开发过程产生了革命性的变化，</a:t>
            </a:r>
            <a:r>
              <a:rPr lang="en-US" altLang="zh-CN" b="1">
                <a:latin typeface="黑体" panose="02010609060101010101" pitchFamily="2" charset="-122"/>
                <a:ea typeface="黑体" panose="02010609060101010101" pitchFamily="2" charset="-122"/>
              </a:rPr>
              <a:t>Windows3.0</a:t>
            </a:r>
            <a:r>
              <a:rPr lang="zh-CN" altLang="en-US" b="1" dirty="0">
                <a:latin typeface="黑体" panose="02010609060101010101" pitchFamily="2" charset="-122"/>
                <a:ea typeface="黑体" panose="02010609060101010101" pitchFamily="2" charset="-122"/>
              </a:rPr>
              <a:t>是一个里程碑，它在市场上的成功奠定了</a:t>
            </a:r>
            <a:r>
              <a:rPr lang="en-US" altLang="zh-CN" b="1">
                <a:latin typeface="黑体" panose="02010609060101010101" pitchFamily="2" charset="-122"/>
                <a:ea typeface="黑体" panose="02010609060101010101" pitchFamily="2" charset="-122"/>
              </a:rPr>
              <a:t>Windows</a:t>
            </a:r>
            <a:r>
              <a:rPr lang="zh-CN" altLang="en-US" b="1" dirty="0">
                <a:latin typeface="黑体" panose="02010609060101010101" pitchFamily="2" charset="-122"/>
                <a:ea typeface="黑体" panose="02010609060101010101" pitchFamily="2" charset="-122"/>
              </a:rPr>
              <a:t>操作系统在</a:t>
            </a:r>
            <a:r>
              <a:rPr lang="en-US" altLang="zh-CN" b="1">
                <a:latin typeface="黑体" panose="02010609060101010101" pitchFamily="2" charset="-122"/>
                <a:ea typeface="黑体" panose="02010609060101010101" pitchFamily="2" charset="-122"/>
              </a:rPr>
              <a:t>IBM PC</a:t>
            </a:r>
            <a:r>
              <a:rPr lang="zh-CN" altLang="en-US" b="1" dirty="0">
                <a:latin typeface="黑体" panose="02010609060101010101" pitchFamily="2" charset="-122"/>
                <a:ea typeface="黑体" panose="02010609060101010101" pitchFamily="2" charset="-122"/>
              </a:rPr>
              <a:t>系列微机领域的垄断地位。1992年推出的</a:t>
            </a:r>
            <a:r>
              <a:rPr lang="en-US" altLang="zh-CN" b="1">
                <a:latin typeface="黑体" panose="02010609060101010101" pitchFamily="2" charset="-122"/>
                <a:ea typeface="黑体" panose="02010609060101010101" pitchFamily="2" charset="-122"/>
              </a:rPr>
              <a:t>Windows3.1</a:t>
            </a:r>
            <a:r>
              <a:rPr lang="zh-CN" altLang="en-US" b="1" dirty="0">
                <a:latin typeface="黑体" panose="02010609060101010101" pitchFamily="2" charset="-122"/>
                <a:ea typeface="黑体" panose="02010609060101010101" pitchFamily="2" charset="-122"/>
              </a:rPr>
              <a:t>版、1993年推出的</a:t>
            </a:r>
            <a:r>
              <a:rPr lang="en-US" altLang="zh-CN" b="1">
                <a:latin typeface="黑体" panose="02010609060101010101" pitchFamily="2" charset="-122"/>
                <a:ea typeface="黑体" panose="02010609060101010101" pitchFamily="2" charset="-122"/>
              </a:rPr>
              <a:t>Windows NT</a:t>
            </a:r>
            <a:r>
              <a:rPr lang="zh-CN" altLang="en-US" b="1" dirty="0">
                <a:latin typeface="黑体" panose="02010609060101010101" pitchFamily="2" charset="-122"/>
                <a:ea typeface="黑体" panose="02010609060101010101" pitchFamily="2" charset="-122"/>
              </a:rPr>
              <a:t>和1995年推出的</a:t>
            </a:r>
            <a:r>
              <a:rPr lang="en-US" altLang="zh-CN" b="1">
                <a:latin typeface="黑体" panose="02010609060101010101" pitchFamily="2" charset="-122"/>
                <a:ea typeface="黑体" panose="02010609060101010101" pitchFamily="2" charset="-122"/>
              </a:rPr>
              <a:t>Windows95，</a:t>
            </a:r>
            <a:r>
              <a:rPr lang="zh-CN" altLang="en-US" b="1" dirty="0">
                <a:latin typeface="黑体" panose="02010609060101010101" pitchFamily="2" charset="-122"/>
                <a:ea typeface="黑体" panose="02010609060101010101" pitchFamily="2" charset="-122"/>
              </a:rPr>
              <a:t>更完善了系统的性能，更确立了</a:t>
            </a:r>
            <a:r>
              <a:rPr lang="en-US" altLang="zh-CN" b="1">
                <a:latin typeface="黑体" panose="02010609060101010101" pitchFamily="2" charset="-122"/>
                <a:ea typeface="黑体" panose="02010609060101010101" pitchFamily="2" charset="-122"/>
              </a:rPr>
              <a:t>Windows</a:t>
            </a:r>
            <a:r>
              <a:rPr lang="zh-CN" altLang="en-US" b="1">
                <a:latin typeface="黑体" panose="02010609060101010101" pitchFamily="2" charset="-122"/>
                <a:ea typeface="黑体" panose="02010609060101010101" pitchFamily="2" charset="-122"/>
              </a:rPr>
              <a:t>在</a:t>
            </a:r>
            <a:r>
              <a:rPr lang="en-US" altLang="zh-CN" b="1">
                <a:latin typeface="黑体" panose="02010609060101010101" pitchFamily="2" charset="-122"/>
                <a:ea typeface="黑体" panose="02010609060101010101" pitchFamily="2" charset="-122"/>
              </a:rPr>
              <a:t>IBM-PC</a:t>
            </a:r>
            <a:r>
              <a:rPr lang="zh-CN" altLang="en-US" b="1" dirty="0">
                <a:latin typeface="黑体" panose="02010609060101010101" pitchFamily="2" charset="-122"/>
                <a:ea typeface="黑体" panose="02010609060101010101" pitchFamily="2" charset="-122"/>
              </a:rPr>
              <a:t>系列微机中的主导地位。之后又推出了</a:t>
            </a:r>
            <a:r>
              <a:rPr lang="en-US" altLang="zh-CN" b="1">
                <a:latin typeface="黑体" panose="02010609060101010101" pitchFamily="2" charset="-122"/>
                <a:ea typeface="黑体" panose="02010609060101010101" pitchFamily="2" charset="-122"/>
              </a:rPr>
              <a:t>Windows98、Windows2000、Windows XP、Windows2003。 </a:t>
            </a:r>
            <a:endParaRPr lang="zh-CN" altLang="en-US" b="1">
              <a:latin typeface="黑体" panose="02010609060101010101" pitchFamily="2" charset="-122"/>
              <a:ea typeface="黑体" panose="02010609060101010101" pitchFamily="2" charset="-122"/>
            </a:endParaRPr>
          </a:p>
        </p:txBody>
      </p:sp>
    </p:spTree>
  </p:cSld>
  <p:clrMapOvr>
    <a:masterClrMapping/>
  </p:clrMapOvr>
  <p:transition spd="med">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文本框 834561"/>
          <p:cNvSpPr txBox="1"/>
          <p:nvPr/>
        </p:nvSpPr>
        <p:spPr>
          <a:xfrm>
            <a:off x="457200" y="330200"/>
            <a:ext cx="8229600" cy="6299200"/>
          </a:xfrm>
          <a:prstGeom prst="rect">
            <a:avLst/>
          </a:prstGeom>
          <a:noFill/>
          <a:ln w="9525">
            <a:noFill/>
          </a:ln>
        </p:spPr>
        <p:txBody>
          <a:bodyPr>
            <a:spAutoFit/>
          </a:bodyPr>
          <a:lstStyle/>
          <a:p>
            <a:pPr algn="l">
              <a:spcBef>
                <a:spcPct val="20000"/>
              </a:spcBef>
              <a:buClr>
                <a:srgbClr val="A50021"/>
              </a:buClr>
              <a:buSzPct val="75000"/>
              <a:buFont typeface="Wingdings" panose="05000000000000000000" pitchFamily="2" charset="2"/>
            </a:pPr>
            <a:r>
              <a:rPr lang="zh-CN" altLang="en-US" b="1" dirty="0">
                <a:solidFill>
                  <a:srgbClr val="D5100B"/>
                </a:solidFill>
                <a:latin typeface="黑体" panose="02010609060101010101" pitchFamily="2" charset="-122"/>
                <a:ea typeface="黑体" panose="02010609060101010101" pitchFamily="2" charset="-122"/>
              </a:rPr>
              <a:t>          </a:t>
            </a:r>
            <a:r>
              <a:rPr lang="zh-CN" altLang="en-US" b="1" dirty="0">
                <a:solidFill>
                  <a:srgbClr val="3333CC"/>
                </a:solidFill>
                <a:latin typeface="黑体" panose="02010609060101010101" pitchFamily="2" charset="-122"/>
                <a:ea typeface="黑体" panose="02010609060101010101" pitchFamily="2" charset="-122"/>
              </a:rPr>
              <a:t>(2)  </a:t>
            </a:r>
            <a:r>
              <a:rPr lang="en-US" altLang="zh-CN" b="1">
                <a:solidFill>
                  <a:srgbClr val="3333CC"/>
                </a:solidFill>
                <a:latin typeface="黑体" panose="02010609060101010101" pitchFamily="2" charset="-122"/>
                <a:ea typeface="黑体" panose="02010609060101010101" pitchFamily="2" charset="-122"/>
              </a:rPr>
              <a:t>Windows 3.x</a:t>
            </a:r>
          </a:p>
          <a:p>
            <a:pPr algn="l">
              <a:spcBef>
                <a:spcPct val="20000"/>
              </a:spcBef>
              <a:buClr>
                <a:srgbClr val="A50021"/>
              </a:buClr>
              <a:buSzPct val="75000"/>
              <a:buFont typeface="Wingdings" panose="05000000000000000000" pitchFamily="2" charset="2"/>
            </a:pPr>
            <a:r>
              <a:rPr lang="zh-CN" altLang="en-US" b="1">
                <a:latin typeface="宋体" panose="02010600030101010101" pitchFamily="2" charset="-122"/>
                <a:ea typeface="宋体" panose="02010600030101010101" pitchFamily="2" charset="-122"/>
              </a:rPr>
              <a:t>          </a:t>
            </a:r>
            <a:r>
              <a:rPr lang="zh-CN" altLang="en-US" b="1" dirty="0">
                <a:latin typeface="黑体" panose="02010609060101010101" pitchFamily="2" charset="-122"/>
                <a:ea typeface="黑体" panose="02010609060101010101" pitchFamily="2" charset="-122"/>
              </a:rPr>
              <a:t>尽管</a:t>
            </a:r>
            <a:r>
              <a:rPr lang="en-US" altLang="zh-CN" b="1">
                <a:latin typeface="黑体" panose="02010609060101010101" pitchFamily="2" charset="-122"/>
                <a:ea typeface="黑体" panose="02010609060101010101" pitchFamily="2" charset="-122"/>
              </a:rPr>
              <a:t>Windows3.x</a:t>
            </a:r>
            <a:r>
              <a:rPr lang="zh-CN" altLang="en-US" b="1" dirty="0">
                <a:latin typeface="黑体" panose="02010609060101010101" pitchFamily="2" charset="-122"/>
                <a:ea typeface="黑体" panose="02010609060101010101" pitchFamily="2" charset="-122"/>
              </a:rPr>
              <a:t>工作在保护模式下，从根本上来</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说，它还不是一个真正的操作系统，它是一个功能强大的图形窗口式操作的系统软件，它需要在</a:t>
            </a:r>
            <a:r>
              <a:rPr lang="en-US" altLang="zh-CN" b="1">
                <a:latin typeface="黑体" panose="02010609060101010101" pitchFamily="2" charset="-122"/>
                <a:ea typeface="黑体" panose="02010609060101010101" pitchFamily="2" charset="-122"/>
              </a:rPr>
              <a:t>MS-DOS3.0</a:t>
            </a:r>
            <a:r>
              <a:rPr lang="zh-CN" altLang="en-US" b="1" dirty="0">
                <a:latin typeface="黑体" panose="02010609060101010101" pitchFamily="2" charset="-122"/>
                <a:ea typeface="黑体" panose="02010609060101010101" pitchFamily="2" charset="-122"/>
              </a:rPr>
              <a:t>以上版本的支持下才能在</a:t>
            </a:r>
            <a:r>
              <a:rPr lang="en-US" altLang="zh-CN" b="1">
                <a:latin typeface="黑体" panose="02010609060101010101" pitchFamily="2" charset="-122"/>
                <a:ea typeface="黑体" panose="02010609060101010101" pitchFamily="2" charset="-122"/>
              </a:rPr>
              <a:t>PC</a:t>
            </a:r>
            <a:r>
              <a:rPr lang="zh-CN" altLang="en-US" b="1" dirty="0">
                <a:latin typeface="黑体" panose="02010609060101010101" pitchFamily="2" charset="-122"/>
                <a:ea typeface="黑体" panose="02010609060101010101" pitchFamily="2" charset="-122"/>
              </a:rPr>
              <a:t>系列微机上运行，通过与</a:t>
            </a:r>
            <a:r>
              <a:rPr lang="en-US" altLang="zh-CN" b="1">
                <a:latin typeface="黑体" panose="02010609060101010101" pitchFamily="2" charset="-122"/>
                <a:ea typeface="黑体" panose="02010609060101010101" pitchFamily="2" charset="-122"/>
              </a:rPr>
              <a:t>MS-DOS</a:t>
            </a:r>
            <a:r>
              <a:rPr lang="zh-CN" altLang="en-US" b="1" dirty="0">
                <a:latin typeface="黑体" panose="02010609060101010101" pitchFamily="2" charset="-122"/>
                <a:ea typeface="黑体" panose="02010609060101010101" pitchFamily="2" charset="-122"/>
              </a:rPr>
              <a:t>的密切配合，使</a:t>
            </a:r>
            <a:r>
              <a:rPr lang="en-US" altLang="zh-CN" b="1">
                <a:latin typeface="黑体" panose="02010609060101010101" pitchFamily="2" charset="-122"/>
                <a:ea typeface="黑体" panose="02010609060101010101" pitchFamily="2" charset="-122"/>
              </a:rPr>
              <a:t>PC</a:t>
            </a:r>
            <a:r>
              <a:rPr lang="zh-CN" altLang="en-US" b="1" dirty="0">
                <a:latin typeface="黑体" panose="02010609060101010101" pitchFamily="2" charset="-122"/>
                <a:ea typeface="黑体" panose="02010609060101010101" pitchFamily="2" charset="-122"/>
              </a:rPr>
              <a:t>机的用户界面焕然一新</a:t>
            </a:r>
            <a:r>
              <a:rPr lang="zh-CN" altLang="en-US" b="1" dirty="0">
                <a:latin typeface="宋体" panose="02010600030101010101" pitchFamily="2" charset="-122"/>
                <a:ea typeface="宋体" panose="02010600030101010101" pitchFamily="2" charset="-122"/>
              </a:rPr>
              <a:t>。</a:t>
            </a:r>
          </a:p>
          <a:p>
            <a:pPr algn="just">
              <a:spcBef>
                <a:spcPct val="20000"/>
              </a:spcBef>
              <a:buClr>
                <a:srgbClr val="A50021"/>
              </a:buClr>
              <a:buSzPct val="75000"/>
              <a:buFont typeface="Wingdings" panose="05000000000000000000" pitchFamily="2" charset="2"/>
            </a:pPr>
            <a:r>
              <a:rPr lang="zh-CN" altLang="en-US" b="1" dirty="0">
                <a:solidFill>
                  <a:srgbClr val="3333CC"/>
                </a:solidFill>
                <a:latin typeface="黑体" panose="02010609060101010101" pitchFamily="2" charset="-122"/>
                <a:ea typeface="黑体" panose="02010609060101010101" pitchFamily="2" charset="-122"/>
              </a:rPr>
              <a:t> (3) </a:t>
            </a:r>
            <a:r>
              <a:rPr lang="en-US" altLang="zh-CN" b="1">
                <a:solidFill>
                  <a:srgbClr val="3333CC"/>
                </a:solidFill>
                <a:latin typeface="黑体" panose="02010609060101010101" pitchFamily="2" charset="-122"/>
                <a:ea typeface="黑体" panose="02010609060101010101" pitchFamily="2" charset="-122"/>
              </a:rPr>
              <a:t>Windows 9X</a:t>
            </a:r>
          </a:p>
          <a:p>
            <a:pPr algn="just">
              <a:spcBef>
                <a:spcPct val="20000"/>
              </a:spcBef>
              <a:buClr>
                <a:srgbClr val="A50021"/>
              </a:buClr>
              <a:buSzPct val="75000"/>
              <a:buFont typeface="Wingdings" panose="05000000000000000000" pitchFamily="2" charset="2"/>
            </a:pPr>
            <a:r>
              <a:rPr lang="en-US" altLang="zh-CN" b="1">
                <a:latin typeface="黑体" panose="02010609060101010101" pitchFamily="2" charset="-122"/>
                <a:ea typeface="黑体" panose="02010609060101010101" pitchFamily="2" charset="-122"/>
              </a:rPr>
              <a:t>    1995</a:t>
            </a:r>
            <a:r>
              <a:rPr lang="zh-CN" altLang="en-US" b="1">
                <a:latin typeface="黑体" panose="02010609060101010101" pitchFamily="2" charset="-122"/>
                <a:ea typeface="黑体" panose="02010609060101010101" pitchFamily="2" charset="-122"/>
              </a:rPr>
              <a:t>年</a:t>
            </a:r>
            <a:r>
              <a:rPr lang="en-US" altLang="zh-CN" b="1">
                <a:latin typeface="黑体" panose="02010609060101010101" pitchFamily="2" charset="-122"/>
                <a:ea typeface="黑体" panose="02010609060101010101" pitchFamily="2" charset="-122"/>
              </a:rPr>
              <a:t>Microsoft</a:t>
            </a:r>
            <a:r>
              <a:rPr lang="zh-CN" altLang="en-US" b="1" dirty="0">
                <a:latin typeface="黑体" panose="02010609060101010101" pitchFamily="2" charset="-122"/>
                <a:ea typeface="黑体" panose="02010609060101010101" pitchFamily="2" charset="-122"/>
              </a:rPr>
              <a:t>公司推出了</a:t>
            </a:r>
            <a:r>
              <a:rPr lang="en-US" altLang="zh-CN" b="1">
                <a:latin typeface="黑体" panose="02010609060101010101" pitchFamily="2" charset="-122"/>
                <a:ea typeface="黑体" panose="02010609060101010101" pitchFamily="2" charset="-122"/>
              </a:rPr>
              <a:t>Windows95，</a:t>
            </a:r>
            <a:r>
              <a:rPr lang="zh-CN" altLang="en-US" b="1" dirty="0">
                <a:latin typeface="黑体" panose="02010609060101010101" pitchFamily="2" charset="-122"/>
                <a:ea typeface="黑体" panose="02010609060101010101" pitchFamily="2" charset="-122"/>
              </a:rPr>
              <a:t>它对原来的</a:t>
            </a:r>
            <a:r>
              <a:rPr lang="en-US" altLang="zh-CN" b="1">
                <a:latin typeface="黑体" panose="02010609060101010101" pitchFamily="2" charset="-122"/>
                <a:ea typeface="黑体" panose="02010609060101010101" pitchFamily="2" charset="-122"/>
              </a:rPr>
              <a:t>Windows3.0</a:t>
            </a:r>
            <a:r>
              <a:rPr lang="zh-CN" altLang="en-US" b="1" dirty="0">
                <a:latin typeface="黑体" panose="02010609060101010101" pitchFamily="2" charset="-122"/>
                <a:ea typeface="黑体" panose="02010609060101010101" pitchFamily="2" charset="-122"/>
              </a:rPr>
              <a:t>进行了全面改进，增添了许多新功能，使它成为一种不依赖</a:t>
            </a:r>
            <a:r>
              <a:rPr lang="en-US" altLang="zh-CN" b="1">
                <a:latin typeface="黑体" panose="02010609060101010101" pitchFamily="2" charset="-122"/>
                <a:ea typeface="黑体" panose="02010609060101010101" pitchFamily="2" charset="-122"/>
              </a:rPr>
              <a:t>MS-DOS</a:t>
            </a:r>
            <a:r>
              <a:rPr lang="zh-CN" altLang="en-US" b="1" dirty="0">
                <a:latin typeface="黑体" panose="02010609060101010101" pitchFamily="2" charset="-122"/>
                <a:ea typeface="黑体" panose="02010609060101010101" pitchFamily="2" charset="-122"/>
              </a:rPr>
              <a:t>的，完全独立的操作系统。在此之后又推出了</a:t>
            </a:r>
            <a:r>
              <a:rPr lang="en-US" altLang="zh-CN" b="1">
                <a:latin typeface="黑体" panose="02010609060101010101" pitchFamily="2" charset="-122"/>
                <a:ea typeface="黑体" panose="02010609060101010101" pitchFamily="2" charset="-122"/>
              </a:rPr>
              <a:t>Windows98，Windows98</a:t>
            </a:r>
            <a:r>
              <a:rPr lang="zh-CN" altLang="en-US" b="1" dirty="0">
                <a:latin typeface="黑体" panose="02010609060101010101" pitchFamily="2" charset="-122"/>
                <a:ea typeface="黑体" panose="02010609060101010101" pitchFamily="2" charset="-122"/>
              </a:rPr>
              <a:t>仍然是从</a:t>
            </a:r>
            <a:r>
              <a:rPr lang="en-US" altLang="zh-CN" b="1">
                <a:latin typeface="黑体" panose="02010609060101010101" pitchFamily="2" charset="-122"/>
                <a:ea typeface="黑体" panose="02010609060101010101" pitchFamily="2" charset="-122"/>
              </a:rPr>
              <a:t>Windows95</a:t>
            </a:r>
            <a:r>
              <a:rPr lang="zh-CN" altLang="en-US" b="1" dirty="0">
                <a:latin typeface="黑体" panose="02010609060101010101" pitchFamily="2" charset="-122"/>
                <a:ea typeface="黑体" panose="02010609060101010101" pitchFamily="2" charset="-122"/>
              </a:rPr>
              <a:t>发展而来，其最大特点是集成了</a:t>
            </a:r>
            <a:r>
              <a:rPr lang="en-US" altLang="zh-CN" b="1">
                <a:latin typeface="黑体" panose="02010609060101010101" pitchFamily="2" charset="-122"/>
                <a:ea typeface="黑体" panose="02010609060101010101" pitchFamily="2" charset="-122"/>
              </a:rPr>
              <a:t>Internet</a:t>
            </a:r>
            <a:r>
              <a:rPr lang="zh-CN" altLang="en-US" b="1" dirty="0">
                <a:latin typeface="黑体" panose="02010609060101010101" pitchFamily="2" charset="-122"/>
                <a:ea typeface="黑体" panose="02010609060101010101" pitchFamily="2" charset="-122"/>
              </a:rPr>
              <a:t>外壳，可以用同一个程序来查看本机、</a:t>
            </a:r>
            <a:r>
              <a:rPr lang="en-US" altLang="zh-CN" b="1">
                <a:latin typeface="黑体" panose="02010609060101010101" pitchFamily="2" charset="-122"/>
                <a:ea typeface="黑体" panose="02010609060101010101" pitchFamily="2" charset="-122"/>
              </a:rPr>
              <a:t>Internet</a:t>
            </a:r>
            <a:r>
              <a:rPr lang="zh-CN" altLang="en-US" b="1" dirty="0">
                <a:latin typeface="黑体" panose="02010609060101010101" pitchFamily="2" charset="-122"/>
                <a:ea typeface="黑体" panose="02010609060101010101" pitchFamily="2" charset="-122"/>
              </a:rPr>
              <a:t>乃至其他内部网的信息。从</a:t>
            </a:r>
            <a:r>
              <a:rPr lang="en-US" altLang="zh-CN" b="1">
                <a:latin typeface="黑体" panose="02010609060101010101" pitchFamily="2" charset="-122"/>
                <a:ea typeface="黑体" panose="02010609060101010101" pitchFamily="2" charset="-122"/>
              </a:rPr>
              <a:t>Windows3.x</a:t>
            </a:r>
            <a:r>
              <a:rPr lang="zh-CN" altLang="en-US" b="1">
                <a:latin typeface="黑体" panose="02010609060101010101" pitchFamily="2" charset="-122"/>
                <a:ea typeface="黑体" panose="02010609060101010101" pitchFamily="2" charset="-122"/>
              </a:rPr>
              <a:t>到</a:t>
            </a:r>
            <a:r>
              <a:rPr lang="en-US" altLang="zh-CN" b="1">
                <a:latin typeface="黑体" panose="02010609060101010101" pitchFamily="2" charset="-122"/>
                <a:ea typeface="黑体" panose="02010609060101010101" pitchFamily="2" charset="-122"/>
              </a:rPr>
              <a:t>Windows9x，</a:t>
            </a:r>
            <a:r>
              <a:rPr lang="zh-CN" altLang="en-US" b="1" dirty="0">
                <a:latin typeface="黑体" panose="02010609060101010101" pitchFamily="2" charset="-122"/>
                <a:ea typeface="黑体" panose="02010609060101010101" pitchFamily="2" charset="-122"/>
              </a:rPr>
              <a:t>一直到</a:t>
            </a:r>
            <a:r>
              <a:rPr lang="en-US" altLang="zh-CN" b="1">
                <a:latin typeface="黑体" panose="02010609060101010101" pitchFamily="2" charset="-122"/>
                <a:ea typeface="黑体" panose="02010609060101010101" pitchFamily="2" charset="-122"/>
              </a:rPr>
              <a:t>Windows Me，</a:t>
            </a:r>
            <a:r>
              <a:rPr lang="zh-CN" altLang="en-US" b="1" dirty="0">
                <a:latin typeface="黑体" panose="02010609060101010101" pitchFamily="2" charset="-122"/>
                <a:ea typeface="黑体" panose="02010609060101010101" pitchFamily="2" charset="-122"/>
              </a:rPr>
              <a:t>这一系列操作系统在“</a:t>
            </a:r>
            <a:r>
              <a:rPr lang="en-US" altLang="zh-CN" b="1">
                <a:latin typeface="黑体" panose="02010609060101010101" pitchFamily="2" charset="-122"/>
                <a:ea typeface="黑体" panose="02010609060101010101" pitchFamily="2" charset="-122"/>
              </a:rPr>
              <a:t>Windows+DOS”</a:t>
            </a:r>
            <a:r>
              <a:rPr lang="zh-CN" altLang="en-US" b="1" dirty="0">
                <a:latin typeface="黑体" panose="02010609060101010101" pitchFamily="2" charset="-122"/>
                <a:ea typeface="黑体" panose="02010609060101010101" pitchFamily="2" charset="-122"/>
              </a:rPr>
              <a:t>的这一结构格局上均未发生变化。</a:t>
            </a:r>
          </a:p>
          <a:p>
            <a:pPr algn="l">
              <a:spcBef>
                <a:spcPct val="20000"/>
              </a:spcBef>
              <a:buClr>
                <a:srgbClr val="A50021"/>
              </a:buClr>
              <a:buSzPct val="75000"/>
              <a:buFont typeface="Wingdings" panose="05000000000000000000" pitchFamily="2" charset="2"/>
            </a:pPr>
            <a:r>
              <a:rPr lang="zh-CN" altLang="en-US" b="1" dirty="0">
                <a:solidFill>
                  <a:srgbClr val="3333CC"/>
                </a:solidFill>
                <a:latin typeface="黑体" panose="02010609060101010101" pitchFamily="2" charset="-122"/>
                <a:ea typeface="宋体" panose="02010600030101010101" pitchFamily="2" charset="-122"/>
              </a:rPr>
              <a:t> </a:t>
            </a:r>
          </a:p>
        </p:txBody>
      </p:sp>
    </p:spTree>
  </p:cSld>
  <p:clrMapOvr>
    <a:masterClrMapping/>
  </p:clrMapOvr>
  <p:transition spd="med">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文本框 835585"/>
          <p:cNvSpPr txBox="1"/>
          <p:nvPr/>
        </p:nvSpPr>
        <p:spPr>
          <a:xfrm>
            <a:off x="457200" y="330200"/>
            <a:ext cx="8229600" cy="6226175"/>
          </a:xfrm>
          <a:prstGeom prst="rect">
            <a:avLst/>
          </a:prstGeom>
          <a:noFill/>
          <a:ln w="9525">
            <a:noFill/>
          </a:ln>
        </p:spPr>
        <p:txBody>
          <a:bodyPr>
            <a:spAutoFit/>
          </a:bodyPr>
          <a:lstStyle/>
          <a:p>
            <a:pPr algn="l">
              <a:spcBef>
                <a:spcPct val="20000"/>
              </a:spcBef>
              <a:buClr>
                <a:srgbClr val="A50021"/>
              </a:buClr>
              <a:buSzPct val="75000"/>
              <a:buFont typeface="Wingdings" panose="05000000000000000000" pitchFamily="2" charset="2"/>
            </a:pPr>
            <a:r>
              <a:rPr lang="zh-CN" altLang="en-US" b="1" dirty="0">
                <a:solidFill>
                  <a:srgbClr val="D5100B"/>
                </a:solidFill>
                <a:latin typeface="黑体" panose="02010609060101010101" pitchFamily="2" charset="-122"/>
                <a:ea typeface="黑体" panose="02010609060101010101" pitchFamily="2" charset="-122"/>
              </a:rPr>
              <a:t>          </a:t>
            </a:r>
            <a:r>
              <a:rPr lang="zh-CN" altLang="en-US" b="1" dirty="0">
                <a:solidFill>
                  <a:srgbClr val="3333CC"/>
                </a:solidFill>
                <a:latin typeface="黑体" panose="02010609060101010101" pitchFamily="2" charset="-122"/>
                <a:ea typeface="黑体" panose="02010609060101010101" pitchFamily="2" charset="-122"/>
              </a:rPr>
              <a:t>(4) </a:t>
            </a:r>
            <a:r>
              <a:rPr lang="en-US" altLang="zh-CN" b="1">
                <a:solidFill>
                  <a:srgbClr val="3333CC"/>
                </a:solidFill>
                <a:latin typeface="黑体" panose="02010609060101010101" pitchFamily="2" charset="-122"/>
                <a:ea typeface="黑体" panose="02010609060101010101" pitchFamily="2" charset="-122"/>
              </a:rPr>
              <a:t>Windows NT</a:t>
            </a:r>
          </a:p>
          <a:p>
            <a:pPr algn="just">
              <a:spcBef>
                <a:spcPct val="20000"/>
              </a:spcBef>
              <a:buClr>
                <a:srgbClr val="A50021"/>
              </a:buClr>
              <a:buSzPct val="75000"/>
              <a:buFont typeface="Wingdings" panose="05000000000000000000" pitchFamily="2" charset="2"/>
            </a:pPr>
            <a:r>
              <a:rPr lang="en-US" altLang="zh-CN" b="1">
                <a:latin typeface="黑体" panose="02010609060101010101" pitchFamily="2" charset="-122"/>
                <a:ea typeface="黑体" panose="02010609060101010101" pitchFamily="2" charset="-122"/>
              </a:rPr>
              <a:t>          Windows NT</a:t>
            </a:r>
            <a:r>
              <a:rPr lang="zh-CN" altLang="en-US" b="1">
                <a:latin typeface="黑体" panose="02010609060101010101" pitchFamily="2" charset="-122"/>
                <a:ea typeface="黑体" panose="02010609060101010101" pitchFamily="2" charset="-122"/>
              </a:rPr>
              <a:t>是</a:t>
            </a:r>
            <a:r>
              <a:rPr lang="en-US" altLang="zh-CN" b="1" err="1">
                <a:latin typeface="黑体" panose="02010609060101010101" pitchFamily="2" charset="-122"/>
                <a:ea typeface="黑体" panose="02010609060101010101" pitchFamily="2" charset="-122"/>
              </a:rPr>
              <a:t>Microsof</a:t>
            </a:r>
            <a:r>
              <a:rPr lang="zh-CN" altLang="en-US" b="1" dirty="0">
                <a:latin typeface="黑体" panose="02010609060101010101" pitchFamily="2" charset="-122"/>
                <a:ea typeface="黑体" panose="02010609060101010101" pitchFamily="2" charset="-122"/>
              </a:rPr>
              <a:t>公司于1993年推出的32位</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操作系统，采用全新的设计技术，具有超强的性能。</a:t>
            </a:r>
            <a:r>
              <a:rPr lang="en-US" altLang="zh-CN" b="1">
                <a:latin typeface="黑体" panose="02010609060101010101" pitchFamily="2" charset="-122"/>
                <a:ea typeface="黑体" panose="02010609060101010101" pitchFamily="2" charset="-122"/>
              </a:rPr>
              <a:t>NT</a:t>
            </a:r>
            <a:r>
              <a:rPr lang="zh-CN" altLang="en-US" b="1">
                <a:latin typeface="黑体" panose="02010609060101010101" pitchFamily="2" charset="-122"/>
                <a:ea typeface="黑体" panose="02010609060101010101" pitchFamily="2" charset="-122"/>
              </a:rPr>
              <a:t>即</a:t>
            </a:r>
            <a:r>
              <a:rPr lang="en-US" altLang="zh-CN" b="1">
                <a:latin typeface="黑体" panose="02010609060101010101" pitchFamily="2" charset="-122"/>
                <a:ea typeface="黑体" panose="02010609060101010101" pitchFamily="2" charset="-122"/>
              </a:rPr>
              <a:t>New Technology</a:t>
            </a:r>
            <a:r>
              <a:rPr lang="zh-CN" altLang="en-US" b="1" dirty="0">
                <a:latin typeface="黑体" panose="02010609060101010101" pitchFamily="2" charset="-122"/>
                <a:ea typeface="黑体" panose="02010609060101010101" pitchFamily="2" charset="-122"/>
              </a:rPr>
              <a:t>之义。初学者很容易将</a:t>
            </a:r>
            <a:r>
              <a:rPr lang="en-US" altLang="zh-CN" b="1">
                <a:latin typeface="黑体" panose="02010609060101010101" pitchFamily="2" charset="-122"/>
                <a:ea typeface="黑体" panose="02010609060101010101" pitchFamily="2" charset="-122"/>
              </a:rPr>
              <a:t>Windows9X</a:t>
            </a:r>
            <a:r>
              <a:rPr lang="zh-CN" altLang="en-US" b="1">
                <a:latin typeface="黑体" panose="02010609060101010101" pitchFamily="2" charset="-122"/>
                <a:ea typeface="黑体" panose="02010609060101010101" pitchFamily="2" charset="-122"/>
              </a:rPr>
              <a:t>与</a:t>
            </a:r>
            <a:r>
              <a:rPr lang="en-US" altLang="zh-CN" b="1">
                <a:latin typeface="黑体" panose="02010609060101010101" pitchFamily="2" charset="-122"/>
                <a:ea typeface="黑体" panose="02010609060101010101" pitchFamily="2" charset="-122"/>
              </a:rPr>
              <a:t>Windows NT</a:t>
            </a:r>
            <a:r>
              <a:rPr lang="zh-CN" altLang="en-US" b="1" dirty="0">
                <a:latin typeface="黑体" panose="02010609060101010101" pitchFamily="2" charset="-122"/>
                <a:ea typeface="黑体" panose="02010609060101010101" pitchFamily="2" charset="-122"/>
              </a:rPr>
              <a:t>操作系统混为一谈，其实这是两个不同的操作系统，虽然它们具有非常类似的用户操作界面。</a:t>
            </a:r>
          </a:p>
          <a:p>
            <a:pPr algn="just">
              <a:spcBef>
                <a:spcPct val="20000"/>
              </a:spcBef>
              <a:buClr>
                <a:srgbClr val="A50021"/>
              </a:buClr>
              <a:buSzPct val="75000"/>
              <a:buFont typeface="Wingdings" panose="05000000000000000000" pitchFamily="2" charset="2"/>
            </a:pPr>
            <a:r>
              <a:rPr lang="en-US" altLang="zh-CN" b="1">
                <a:latin typeface="黑体" panose="02010609060101010101" pitchFamily="2" charset="-122"/>
                <a:ea typeface="黑体" panose="02010609060101010101" pitchFamily="2" charset="-122"/>
              </a:rPr>
              <a:t>    Windows NT</a:t>
            </a:r>
            <a:r>
              <a:rPr lang="zh-CN" altLang="en-US" b="1">
                <a:latin typeface="黑体" panose="02010609060101010101" pitchFamily="2" charset="-122"/>
                <a:ea typeface="黑体" panose="02010609060101010101" pitchFamily="2" charset="-122"/>
              </a:rPr>
              <a:t>是</a:t>
            </a:r>
            <a:r>
              <a:rPr lang="en-US" altLang="zh-CN" b="1">
                <a:latin typeface="黑体" panose="02010609060101010101" pitchFamily="2" charset="-122"/>
                <a:ea typeface="黑体" panose="02010609060101010101" pitchFamily="2" charset="-122"/>
              </a:rPr>
              <a:t>Microsoft</a:t>
            </a:r>
            <a:r>
              <a:rPr lang="zh-CN" altLang="en-US" b="1" dirty="0">
                <a:latin typeface="黑体" panose="02010609060101010101" pitchFamily="2" charset="-122"/>
                <a:ea typeface="黑体" panose="02010609060101010101" pitchFamily="2" charset="-122"/>
              </a:rPr>
              <a:t>公司推出的可在</a:t>
            </a:r>
            <a:r>
              <a:rPr lang="en-US" altLang="zh-CN" b="1">
                <a:latin typeface="黑体" panose="02010609060101010101" pitchFamily="2" charset="-122"/>
                <a:ea typeface="黑体" panose="02010609060101010101" pitchFamily="2" charset="-122"/>
              </a:rPr>
              <a:t>PC</a:t>
            </a:r>
            <a:r>
              <a:rPr lang="zh-CN" altLang="en-US" b="1" dirty="0">
                <a:latin typeface="黑体" panose="02010609060101010101" pitchFamily="2" charset="-122"/>
                <a:ea typeface="黑体" panose="02010609060101010101" pitchFamily="2" charset="-122"/>
              </a:rPr>
              <a:t>机和其它各种</a:t>
            </a:r>
            <a:r>
              <a:rPr lang="en-US" altLang="zh-CN" b="1">
                <a:latin typeface="黑体" panose="02010609060101010101" pitchFamily="2" charset="-122"/>
                <a:ea typeface="黑体" panose="02010609060101010101" pitchFamily="2" charset="-122"/>
              </a:rPr>
              <a:t>CISC、RISC</a:t>
            </a:r>
            <a:r>
              <a:rPr lang="zh-CN" altLang="en-US" b="1" dirty="0">
                <a:latin typeface="黑体" panose="02010609060101010101" pitchFamily="2" charset="-122"/>
                <a:ea typeface="黑体" panose="02010609060101010101" pitchFamily="2" charset="-122"/>
              </a:rPr>
              <a:t>芯片上运行的真正的32位、多进程、多道作业的操作系统，并配置了廉价的网络和组网软件，应用程序阵容强大。</a:t>
            </a:r>
            <a:r>
              <a:rPr lang="en-US" altLang="zh-CN" b="1">
                <a:latin typeface="黑体" panose="02010609060101010101" pitchFamily="2" charset="-122"/>
                <a:ea typeface="黑体" panose="02010609060101010101" pitchFamily="2" charset="-122"/>
              </a:rPr>
              <a:t>Windows NT</a:t>
            </a:r>
            <a:r>
              <a:rPr lang="zh-CN" altLang="en-US" b="1" dirty="0">
                <a:latin typeface="黑体" panose="02010609060101010101" pitchFamily="2" charset="-122"/>
                <a:ea typeface="黑体" panose="02010609060101010101" pitchFamily="2" charset="-122"/>
              </a:rPr>
              <a:t>主要是为客户机/服务器而设计的操作系统。</a:t>
            </a:r>
          </a:p>
          <a:p>
            <a:pPr algn="just">
              <a:spcBef>
                <a:spcPct val="20000"/>
              </a:spcBef>
              <a:buClr>
                <a:srgbClr val="A50021"/>
              </a:buClr>
              <a:buSzPct val="75000"/>
              <a:buFont typeface="Wingdings" panose="05000000000000000000" pitchFamily="2" charset="2"/>
            </a:pPr>
            <a:r>
              <a:rPr lang="en-US" altLang="zh-CN" b="1">
                <a:latin typeface="黑体" panose="02010609060101010101" pitchFamily="2" charset="-122"/>
                <a:ea typeface="黑体" panose="02010609060101010101" pitchFamily="2" charset="-122"/>
              </a:rPr>
              <a:t>    Windows NT</a:t>
            </a:r>
            <a:r>
              <a:rPr lang="zh-CN" altLang="en-US" b="1" dirty="0">
                <a:latin typeface="黑体" panose="02010609060101010101" pitchFamily="2" charset="-122"/>
                <a:ea typeface="黑体" panose="02010609060101010101" pitchFamily="2" charset="-122"/>
              </a:rPr>
              <a:t>作为新一代操作系统，体现了当前计算机界关于操作系统、软件工程、人机环境和体系结构等许多最为先进的理论和技术。它主要有以下一些特点：真正的32位操作系统；脱离了</a:t>
            </a:r>
            <a:r>
              <a:rPr lang="en-US" altLang="zh-CN" b="1">
                <a:latin typeface="黑体" panose="02010609060101010101" pitchFamily="2" charset="-122"/>
                <a:ea typeface="黑体" panose="02010609060101010101" pitchFamily="2" charset="-122"/>
              </a:rPr>
              <a:t>DOS+Windows</a:t>
            </a:r>
            <a:r>
              <a:rPr lang="zh-CN" altLang="en-US" b="1" dirty="0">
                <a:latin typeface="黑体" panose="02010609060101010101" pitchFamily="2" charset="-122"/>
                <a:ea typeface="黑体" panose="02010609060101010101" pitchFamily="2" charset="-122"/>
              </a:rPr>
              <a:t>模式；多任务调度可</a:t>
            </a:r>
            <a:r>
              <a:rPr lang="zh-CN" altLang="en-US" b="1" dirty="0">
                <a:latin typeface="Times New Roman" panose="02020603050405020304" charset="0"/>
                <a:ea typeface="黑体" panose="02010609060101010101" pitchFamily="2" charset="-122"/>
              </a:rPr>
              <a:t>按任务的优先级进行；较好的安全性及系统崩溃保护。</a:t>
            </a:r>
          </a:p>
        </p:txBody>
      </p:sp>
    </p:spTree>
  </p:cSld>
  <p:clrMapOvr>
    <a:masterClrMapping/>
  </p:clrMapOvr>
  <p:transition spd="med">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文本框 836609"/>
          <p:cNvSpPr txBox="1"/>
          <p:nvPr/>
        </p:nvSpPr>
        <p:spPr>
          <a:xfrm>
            <a:off x="457200" y="330200"/>
            <a:ext cx="8229600" cy="5568950"/>
          </a:xfrm>
          <a:prstGeom prst="rect">
            <a:avLst/>
          </a:prstGeom>
          <a:noFill/>
          <a:ln w="9525">
            <a:noFill/>
          </a:ln>
        </p:spPr>
        <p:txBody>
          <a:bodyPr>
            <a:spAutoFit/>
          </a:bodyPr>
          <a:lstStyle/>
          <a:p>
            <a:pPr algn="l">
              <a:spcBef>
                <a:spcPct val="20000"/>
              </a:spcBef>
              <a:buClr>
                <a:srgbClr val="A50021"/>
              </a:buClr>
              <a:buSzPct val="75000"/>
              <a:buFont typeface="Wingdings" panose="05000000000000000000" pitchFamily="2" charset="2"/>
            </a:pPr>
            <a:r>
              <a:rPr lang="zh-CN" altLang="en-US" b="1" dirty="0">
                <a:solidFill>
                  <a:srgbClr val="D5100B"/>
                </a:solidFill>
                <a:latin typeface="黑体" panose="02010609060101010101" pitchFamily="2" charset="-122"/>
                <a:ea typeface="黑体" panose="02010609060101010101" pitchFamily="2" charset="-122"/>
              </a:rPr>
              <a:t>          </a:t>
            </a:r>
            <a:r>
              <a:rPr lang="zh-CN" altLang="en-US" b="1" dirty="0">
                <a:solidFill>
                  <a:srgbClr val="3333CC"/>
                </a:solidFill>
                <a:latin typeface="黑体" panose="02010609060101010101" pitchFamily="2" charset="-122"/>
                <a:ea typeface="黑体" panose="02010609060101010101" pitchFamily="2" charset="-122"/>
              </a:rPr>
              <a:t>(5) </a:t>
            </a:r>
            <a:r>
              <a:rPr lang="en-US" altLang="zh-CN" b="1">
                <a:solidFill>
                  <a:srgbClr val="3333CC"/>
                </a:solidFill>
                <a:latin typeface="黑体" panose="02010609060101010101" pitchFamily="2" charset="-122"/>
                <a:ea typeface="黑体" panose="02010609060101010101" pitchFamily="2" charset="-122"/>
              </a:rPr>
              <a:t>Windows2000</a:t>
            </a:r>
          </a:p>
          <a:p>
            <a:pPr algn="just">
              <a:spcBef>
                <a:spcPct val="20000"/>
              </a:spcBef>
              <a:buClr>
                <a:srgbClr val="A50021"/>
              </a:buClr>
              <a:buSzPct val="75000"/>
              <a:buFont typeface="Wingdings" panose="05000000000000000000" pitchFamily="2" charset="2"/>
            </a:pPr>
            <a:r>
              <a:rPr lang="zh-CN" altLang="en-US" b="1">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于2000年推出的</a:t>
            </a:r>
            <a:r>
              <a:rPr lang="en-US" altLang="zh-CN" b="1">
                <a:latin typeface="黑体" panose="02010609060101010101" pitchFamily="2" charset="-122"/>
                <a:ea typeface="黑体" panose="02010609060101010101" pitchFamily="2" charset="-122"/>
              </a:rPr>
              <a:t>Windows 2000</a:t>
            </a:r>
            <a:r>
              <a:rPr lang="zh-CN" altLang="en-US" b="1" dirty="0">
                <a:latin typeface="黑体" panose="02010609060101010101" pitchFamily="2" charset="-122"/>
                <a:ea typeface="黑体" panose="02010609060101010101" pitchFamily="2" charset="-122"/>
              </a:rPr>
              <a:t>分为专业版、服务</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器版、高级服务器版、数据中心服务器版等几个版本。它们都采用了</a:t>
            </a:r>
            <a:r>
              <a:rPr lang="en-US" altLang="zh-CN" b="1">
                <a:latin typeface="黑体" panose="02010609060101010101" pitchFamily="2" charset="-122"/>
                <a:ea typeface="黑体" panose="02010609060101010101" pitchFamily="2" charset="-122"/>
              </a:rPr>
              <a:t>NT</a:t>
            </a:r>
            <a:r>
              <a:rPr lang="zh-CN" altLang="en-US" b="1" dirty="0">
                <a:latin typeface="黑体" panose="02010609060101010101" pitchFamily="2" charset="-122"/>
                <a:ea typeface="黑体" panose="02010609060101010101" pitchFamily="2" charset="-122"/>
              </a:rPr>
              <a:t>的内核，所以并不是</a:t>
            </a:r>
            <a:r>
              <a:rPr lang="en-US" altLang="zh-CN" b="1">
                <a:latin typeface="黑体" panose="02010609060101010101" pitchFamily="2" charset="-122"/>
                <a:ea typeface="黑体" panose="02010609060101010101" pitchFamily="2" charset="-122"/>
              </a:rPr>
              <a:t>Windows9x</a:t>
            </a:r>
            <a:r>
              <a:rPr lang="zh-CN" altLang="en-US" b="1" dirty="0">
                <a:latin typeface="黑体" panose="02010609060101010101" pitchFamily="2" charset="-122"/>
                <a:ea typeface="黑体" panose="02010609060101010101" pitchFamily="2" charset="-122"/>
              </a:rPr>
              <a:t>的延续，其市场定位也是高端服务器，而不是个人机用户。</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其主要优点是具有</a:t>
            </a:r>
            <a:r>
              <a:rPr lang="en-US" altLang="zh-CN" b="1">
                <a:latin typeface="黑体" panose="02010609060101010101" pitchFamily="2" charset="-122"/>
                <a:ea typeface="黑体" panose="02010609060101010101" pitchFamily="2" charset="-122"/>
              </a:rPr>
              <a:t>NT</a:t>
            </a:r>
            <a:r>
              <a:rPr lang="zh-CN" altLang="en-US" b="1">
                <a:latin typeface="黑体" panose="02010609060101010101" pitchFamily="2" charset="-122"/>
                <a:ea typeface="黑体" panose="02010609060101010101" pitchFamily="2" charset="-122"/>
              </a:rPr>
              <a:t>与</a:t>
            </a:r>
            <a:r>
              <a:rPr lang="en-US" altLang="zh-CN" b="1">
                <a:latin typeface="黑体" panose="02010609060101010101" pitchFamily="2" charset="-122"/>
                <a:ea typeface="黑体" panose="02010609060101010101" pitchFamily="2" charset="-122"/>
              </a:rPr>
              <a:t>Windows98</a:t>
            </a:r>
            <a:r>
              <a:rPr lang="zh-CN" altLang="en-US" b="1" dirty="0">
                <a:latin typeface="黑体" panose="02010609060101010101" pitchFamily="2" charset="-122"/>
                <a:ea typeface="黑体" panose="02010609060101010101" pitchFamily="2" charset="-122"/>
              </a:rPr>
              <a:t>的双重优点，支持</a:t>
            </a:r>
            <a:r>
              <a:rPr lang="en-US" altLang="zh-CN" b="1">
                <a:latin typeface="黑体" panose="02010609060101010101" pitchFamily="2" charset="-122"/>
                <a:ea typeface="黑体" panose="02010609060101010101" pitchFamily="2" charset="-122"/>
              </a:rPr>
              <a:t>Windows9x、NT</a:t>
            </a:r>
            <a:r>
              <a:rPr lang="zh-CN" altLang="en-US" b="1" dirty="0">
                <a:latin typeface="黑体" panose="02010609060101010101" pitchFamily="2" charset="-122"/>
                <a:ea typeface="黑体" panose="02010609060101010101" pitchFamily="2" charset="-122"/>
              </a:rPr>
              <a:t>多重启动。</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缺点是系统体积大、对硬件要求高，对外设、应用软件的支持欠佳。</a:t>
            </a:r>
          </a:p>
          <a:p>
            <a:pPr algn="just">
              <a:spcBef>
                <a:spcPct val="20000"/>
              </a:spcBef>
              <a:buClr>
                <a:srgbClr val="A50021"/>
              </a:buClr>
              <a:buSzPct val="75000"/>
              <a:buFont typeface="Wingdings" panose="05000000000000000000" pitchFamily="2" charset="2"/>
            </a:pPr>
            <a:r>
              <a:rPr lang="en-US" altLang="zh-CN" b="1">
                <a:latin typeface="黑体" panose="02010609060101010101" pitchFamily="2" charset="-122"/>
                <a:ea typeface="黑体" panose="02010609060101010101" pitchFamily="2" charset="-122"/>
              </a:rPr>
              <a:t>    </a:t>
            </a:r>
            <a:r>
              <a:rPr lang="en-US" altLang="zh-CN" b="1">
                <a:solidFill>
                  <a:srgbClr val="CC00CC"/>
                </a:solidFill>
                <a:latin typeface="黑体" panose="02010609060101010101" pitchFamily="2" charset="-122"/>
                <a:ea typeface="黑体" panose="02010609060101010101" pitchFamily="2" charset="-122"/>
              </a:rPr>
              <a:t>Windows 2000 Professional（</a:t>
            </a:r>
            <a:r>
              <a:rPr lang="zh-CN" altLang="en-US" b="1" dirty="0">
                <a:solidFill>
                  <a:srgbClr val="CC00CC"/>
                </a:solidFill>
                <a:latin typeface="黑体" panose="02010609060101010101" pitchFamily="2" charset="-122"/>
                <a:ea typeface="黑体" panose="02010609060101010101" pitchFamily="2" charset="-122"/>
              </a:rPr>
              <a:t>专业版）</a:t>
            </a:r>
            <a:r>
              <a:rPr lang="zh-CN" altLang="en-US" b="1" dirty="0">
                <a:latin typeface="黑体" panose="02010609060101010101" pitchFamily="2" charset="-122"/>
                <a:ea typeface="黑体" panose="02010609060101010101" pitchFamily="2" charset="-122"/>
              </a:rPr>
              <a:t>功能强大，对硬件要求相对较低，目的是用来在商务环境中替代</a:t>
            </a:r>
            <a:r>
              <a:rPr lang="en-US" altLang="zh-CN" b="1">
                <a:latin typeface="黑体" panose="02010609060101010101" pitchFamily="2" charset="-122"/>
                <a:ea typeface="黑体" panose="02010609060101010101" pitchFamily="2" charset="-122"/>
              </a:rPr>
              <a:t>Windows95/98，</a:t>
            </a:r>
            <a:r>
              <a:rPr lang="zh-CN" altLang="en-US" b="1" dirty="0">
                <a:latin typeface="黑体" panose="02010609060101010101" pitchFamily="2" charset="-122"/>
                <a:ea typeface="黑体" panose="02010609060101010101" pitchFamily="2" charset="-122"/>
              </a:rPr>
              <a:t>以及</a:t>
            </a:r>
            <a:r>
              <a:rPr lang="en-US" altLang="zh-CN" b="1">
                <a:latin typeface="黑体" panose="02010609060101010101" pitchFamily="2" charset="-122"/>
                <a:ea typeface="黑体" panose="02010609060101010101" pitchFamily="2" charset="-122"/>
              </a:rPr>
              <a:t>Windows NT Workstation4.0。</a:t>
            </a:r>
            <a:r>
              <a:rPr lang="zh-CN" altLang="en-US" b="1" dirty="0">
                <a:latin typeface="黑体" panose="02010609060101010101" pitchFamily="2" charset="-122"/>
                <a:ea typeface="黑体" panose="02010609060101010101" pitchFamily="2" charset="-122"/>
              </a:rPr>
              <a:t>该版本适用于任何规模商务环境中的桌面操作系统以及网络应用的客户端软件。</a:t>
            </a:r>
          </a:p>
        </p:txBody>
      </p:sp>
    </p:spTree>
  </p:cSld>
  <p:clrMapOvr>
    <a:masterClrMapping/>
  </p:clrMapOvr>
  <p:transition spd="med">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标题 574465"/>
          <p:cNvSpPr>
            <a:spLocks noGrp="1"/>
          </p:cNvSpPr>
          <p:nvPr>
            <p:ph type="title"/>
          </p:nvPr>
        </p:nvSpPr>
        <p:spPr>
          <a:xfrm>
            <a:off x="1447800" y="228600"/>
            <a:ext cx="6494463" cy="838200"/>
          </a:xfrm>
          <a:ln/>
        </p:spPr>
        <p:txBody>
          <a:bodyPr anchor="b"/>
          <a:lstStyle/>
          <a:p>
            <a:pPr algn="ctr"/>
            <a:r>
              <a:rPr lang="zh-CN" altLang="en-US" sz="3600" b="1" dirty="0">
                <a:latin typeface="黑体" panose="02010609060101010101" pitchFamily="2" charset="-122"/>
                <a:ea typeface="黑体" panose="02010609060101010101" pitchFamily="2" charset="-122"/>
              </a:rPr>
              <a:t>3.1  计算机软件的层次结构</a:t>
            </a:r>
          </a:p>
        </p:txBody>
      </p:sp>
      <p:sp>
        <p:nvSpPr>
          <p:cNvPr id="574467" name="文本占位符 574466"/>
          <p:cNvSpPr>
            <a:spLocks noGrp="1"/>
          </p:cNvSpPr>
          <p:nvPr>
            <p:ph type="body" idx="1"/>
          </p:nvPr>
        </p:nvSpPr>
        <p:spPr>
          <a:xfrm>
            <a:off x="304800" y="1524000"/>
            <a:ext cx="8382000" cy="3689350"/>
          </a:xfrm>
          <a:ln/>
        </p:spPr>
        <p:txBody>
          <a:bodyPr/>
          <a:lstStyle/>
          <a:p>
            <a:pPr marL="190500" indent="-190500">
              <a:lnSpc>
                <a:spcPct val="90000"/>
              </a:lnSpc>
              <a:buNone/>
            </a:pPr>
            <a:r>
              <a:rPr lang="zh-CN" altLang="en-US" sz="2000" dirty="0">
                <a:latin typeface="宋体" panose="02010600030101010101" pitchFamily="2" charset="-122"/>
              </a:rPr>
              <a:t>     </a:t>
            </a:r>
            <a:r>
              <a:rPr lang="zh-CN" altLang="en-US" sz="2400" b="1" dirty="0">
                <a:latin typeface="黑体" panose="02010609060101010101" pitchFamily="2" charset="-122"/>
                <a:ea typeface="黑体" panose="02010609060101010101" pitchFamily="2" charset="-122"/>
              </a:rPr>
              <a:t>计算机软件是指计算机中的程序、数据</a:t>
            </a:r>
          </a:p>
          <a:p>
            <a:pPr marL="190500" indent="-190500">
              <a:lnSpc>
                <a:spcPct val="90000"/>
              </a:lnSpc>
              <a:buNone/>
            </a:pPr>
            <a:r>
              <a:rPr lang="zh-CN" altLang="en-US" sz="2400" b="1" dirty="0">
                <a:latin typeface="黑体" panose="02010609060101010101" pitchFamily="2" charset="-122"/>
                <a:ea typeface="黑体" panose="02010609060101010101" pitchFamily="2" charset="-122"/>
              </a:rPr>
              <a:t>及其文档。计算机软件是计算机系统的灵魂，</a:t>
            </a:r>
          </a:p>
          <a:p>
            <a:pPr marL="190500" indent="-190500">
              <a:lnSpc>
                <a:spcPct val="90000"/>
              </a:lnSpc>
              <a:buNone/>
            </a:pPr>
            <a:r>
              <a:rPr lang="zh-CN" altLang="en-US" sz="2400" b="1" dirty="0">
                <a:latin typeface="黑体" panose="02010609060101010101" pitchFamily="2" charset="-122"/>
                <a:ea typeface="黑体" panose="02010609060101010101" pitchFamily="2" charset="-122"/>
              </a:rPr>
              <a:t>计算机用户是通过软件来管理和使用计算机</a:t>
            </a:r>
          </a:p>
          <a:p>
            <a:pPr marL="190500" indent="-190500">
              <a:lnSpc>
                <a:spcPct val="90000"/>
              </a:lnSpc>
              <a:buNone/>
            </a:pPr>
            <a:r>
              <a:rPr lang="zh-CN" altLang="en-US" sz="2400" b="1" dirty="0">
                <a:latin typeface="黑体" panose="02010609060101010101" pitchFamily="2" charset="-122"/>
                <a:ea typeface="黑体" panose="02010609060101010101" pitchFamily="2" charset="-122"/>
              </a:rPr>
              <a:t>的，一般计算机软件可分为3类：系统软件、</a:t>
            </a:r>
          </a:p>
          <a:p>
            <a:pPr marL="190500" indent="-190500">
              <a:lnSpc>
                <a:spcPct val="90000"/>
              </a:lnSpc>
              <a:buNone/>
            </a:pPr>
            <a:r>
              <a:rPr lang="zh-CN" altLang="en-US" sz="2400" b="1" dirty="0">
                <a:latin typeface="黑体" panose="02010609060101010101" pitchFamily="2" charset="-122"/>
                <a:ea typeface="黑体" panose="02010609060101010101" pitchFamily="2" charset="-122"/>
              </a:rPr>
              <a:t>支撑软件和应用软件，如右图所示。</a:t>
            </a:r>
            <a:r>
              <a:rPr lang="zh-CN" altLang="en-US" sz="2400" dirty="0">
                <a:latin typeface="黑体" panose="02010609060101010101" pitchFamily="2" charset="-122"/>
                <a:ea typeface="黑体" panose="02010609060101010101" pitchFamily="2" charset="-122"/>
              </a:rPr>
              <a:t> </a:t>
            </a:r>
          </a:p>
          <a:p>
            <a:pPr marL="190500" indent="-190500">
              <a:lnSpc>
                <a:spcPct val="90000"/>
              </a:lnSpc>
              <a:buNone/>
            </a:pPr>
            <a:r>
              <a:rPr lang="zh-CN" altLang="en-US" sz="2400" b="1" dirty="0">
                <a:solidFill>
                  <a:srgbClr val="D5100B"/>
                </a:solidFill>
                <a:latin typeface="黑体" panose="02010609060101010101" pitchFamily="2" charset="-122"/>
                <a:ea typeface="黑体" panose="02010609060101010101" pitchFamily="2" charset="-122"/>
              </a:rPr>
              <a:t>1、系统软件</a:t>
            </a:r>
          </a:p>
          <a:p>
            <a:pPr marL="190500" indent="-190500">
              <a:lnSpc>
                <a:spcPct val="90000"/>
              </a:lnSpc>
              <a:buNone/>
            </a:pPr>
            <a:r>
              <a:rPr lang="zh-CN" altLang="en-US" sz="2400" dirty="0">
                <a:latin typeface="黑体" panose="02010609060101010101" pitchFamily="2" charset="-122"/>
                <a:ea typeface="黑体" panose="02010609060101010101" pitchFamily="2" charset="-122"/>
              </a:rPr>
              <a:t>   </a:t>
            </a:r>
            <a:r>
              <a:rPr lang="en-US" altLang="zh-CN" sz="2400" dirty="0">
                <a:latin typeface="黑体" panose="02010609060101010101" pitchFamily="2" charset="-122"/>
                <a:ea typeface="黑体" panose="02010609060101010101" pitchFamily="2" charset="-122"/>
              </a:rPr>
              <a:t>  </a:t>
            </a:r>
            <a:r>
              <a:rPr lang="zh-CN" altLang="en-US" sz="2400" b="1" dirty="0">
                <a:latin typeface="黑体" panose="02010609060101010101" pitchFamily="2" charset="-122"/>
                <a:ea typeface="黑体" panose="02010609060101010101" pitchFamily="2" charset="-122"/>
              </a:rPr>
              <a:t>系统软件是计算机系统中最靠近硬件层</a:t>
            </a:r>
          </a:p>
          <a:p>
            <a:pPr marL="190500" indent="-190500">
              <a:lnSpc>
                <a:spcPct val="90000"/>
              </a:lnSpc>
              <a:buNone/>
            </a:pPr>
            <a:r>
              <a:rPr lang="zh-CN" altLang="en-US" sz="2400" b="1" dirty="0">
                <a:latin typeface="黑体" panose="02010609060101010101" pitchFamily="2" charset="-122"/>
                <a:ea typeface="黑体" panose="02010609060101010101" pitchFamily="2" charset="-122"/>
              </a:rPr>
              <a:t>次的软件，系统软件用于管理、控制和维护</a:t>
            </a:r>
          </a:p>
          <a:p>
            <a:pPr marL="190500" indent="-190500">
              <a:lnSpc>
                <a:spcPct val="90000"/>
              </a:lnSpc>
              <a:buNone/>
            </a:pPr>
            <a:r>
              <a:rPr lang="zh-CN" altLang="en-US" sz="2400" b="1" dirty="0">
                <a:latin typeface="黑体" panose="02010609060101010101" pitchFamily="2" charset="-122"/>
                <a:ea typeface="黑体" panose="02010609060101010101" pitchFamily="2" charset="-122"/>
              </a:rPr>
              <a:t>计算机系统资源的程序集合，如：操作系统、</a:t>
            </a:r>
          </a:p>
          <a:p>
            <a:pPr marL="190500" indent="-190500">
              <a:lnSpc>
                <a:spcPct val="90000"/>
              </a:lnSpc>
              <a:buNone/>
            </a:pPr>
            <a:r>
              <a:rPr lang="zh-CN" altLang="en-US" sz="2400" b="1" dirty="0">
                <a:latin typeface="黑体" panose="02010609060101010101" pitchFamily="2" charset="-122"/>
                <a:ea typeface="黑体" panose="02010609060101010101" pitchFamily="2" charset="-122"/>
              </a:rPr>
              <a:t>汇编程序、编译程序等都是系统软件，系统</a:t>
            </a:r>
          </a:p>
          <a:p>
            <a:pPr marL="190500" indent="-190500">
              <a:lnSpc>
                <a:spcPct val="90000"/>
              </a:lnSpc>
              <a:buNone/>
            </a:pPr>
            <a:r>
              <a:rPr lang="zh-CN" altLang="en-US" sz="2400" b="1" dirty="0">
                <a:latin typeface="黑体" panose="02010609060101010101" pitchFamily="2" charset="-122"/>
                <a:ea typeface="黑体" panose="02010609060101010101" pitchFamily="2" charset="-122"/>
              </a:rPr>
              <a:t>软件与具体的应用领域无关，解决任何领域</a:t>
            </a:r>
          </a:p>
          <a:p>
            <a:pPr marL="190500" indent="-190500">
              <a:lnSpc>
                <a:spcPct val="90000"/>
              </a:lnSpc>
              <a:buNone/>
            </a:pPr>
            <a:r>
              <a:rPr lang="zh-CN" altLang="en-US" sz="2400" b="1" dirty="0">
                <a:latin typeface="黑体" panose="02010609060101010101" pitchFamily="2" charset="-122"/>
                <a:ea typeface="黑体" panose="02010609060101010101" pitchFamily="2" charset="-122"/>
              </a:rPr>
              <a:t>的问题一般都要用到系统软件。 </a:t>
            </a:r>
          </a:p>
          <a:p>
            <a:pPr marL="190500" indent="-190500">
              <a:lnSpc>
                <a:spcPct val="90000"/>
              </a:lnSpc>
            </a:pPr>
            <a:endParaRPr lang="en-US" altLang="zh-CN" sz="2400" b="1" dirty="0">
              <a:latin typeface="黑体" panose="02010609060101010101" pitchFamily="2" charset="-122"/>
              <a:ea typeface="黑体" panose="02010609060101010101" pitchFamily="2" charset="-122"/>
            </a:endParaRPr>
          </a:p>
          <a:p>
            <a:pPr marL="190500" indent="-190500">
              <a:lnSpc>
                <a:spcPct val="90000"/>
              </a:lnSpc>
            </a:pPr>
            <a:endParaRPr lang="en-US" altLang="zh-CN" sz="2800" dirty="0">
              <a:ea typeface="黑体" panose="02010609060101010101" pitchFamily="2" charset="-122"/>
            </a:endParaRPr>
          </a:p>
          <a:p>
            <a:pPr marL="190500" indent="-190500">
              <a:lnSpc>
                <a:spcPct val="90000"/>
              </a:lnSpc>
              <a:buNone/>
            </a:pPr>
            <a:endParaRPr lang="zh-CN" altLang="en-US">
              <a:latin typeface="黑体" panose="02010609060101010101" pitchFamily="2" charset="-122"/>
              <a:ea typeface="黑体" panose="02010609060101010101" pitchFamily="2" charset="-122"/>
            </a:endParaRPr>
          </a:p>
        </p:txBody>
      </p:sp>
      <p:pic>
        <p:nvPicPr>
          <p:cNvPr id="574469" name="图片 574468" descr="H:\计算机导论电子教案\计算机科学技术导论电子教案\11.bmp"/>
          <p:cNvPicPr>
            <a:picLocks noChangeAspect="1"/>
          </p:cNvPicPr>
          <p:nvPr/>
        </p:nvPicPr>
        <p:blipFill>
          <a:blip r:embed="rId2"/>
          <a:stretch>
            <a:fillRect/>
          </a:stretch>
        </p:blipFill>
        <p:spPr>
          <a:xfrm>
            <a:off x="6629400" y="1828800"/>
            <a:ext cx="2286000" cy="4038600"/>
          </a:xfrm>
          <a:prstGeom prst="rect">
            <a:avLst/>
          </a:prstGeom>
          <a:noFill/>
          <a:ln w="9525">
            <a:noFill/>
          </a:ln>
        </p:spPr>
      </p:pic>
    </p:spTree>
  </p:cSld>
  <p:clrMapOvr>
    <a:masterClrMapping/>
  </p:clrMapOvr>
  <p:transition spd="med">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4" name="文本框 837633"/>
          <p:cNvSpPr txBox="1"/>
          <p:nvPr/>
        </p:nvSpPr>
        <p:spPr>
          <a:xfrm>
            <a:off x="457200" y="479425"/>
            <a:ext cx="8229600" cy="6226175"/>
          </a:xfrm>
          <a:prstGeom prst="rect">
            <a:avLst/>
          </a:prstGeom>
          <a:noFill/>
          <a:ln w="9525">
            <a:noFill/>
          </a:ln>
        </p:spPr>
        <p:txBody>
          <a:bodyPr>
            <a:spAutoFit/>
          </a:bodyPr>
          <a:lstStyle/>
          <a:p>
            <a:pPr algn="l">
              <a:spcBef>
                <a:spcPct val="20000"/>
              </a:spcBef>
              <a:buClr>
                <a:srgbClr val="A50021"/>
              </a:buClr>
              <a:buSzPct val="75000"/>
              <a:buFont typeface="Wingdings" panose="05000000000000000000" pitchFamily="2" charset="2"/>
            </a:pPr>
            <a:r>
              <a:rPr lang="zh-CN" altLang="en-US" b="1" dirty="0">
                <a:solidFill>
                  <a:srgbClr val="D5100B"/>
                </a:solidFill>
                <a:latin typeface="黑体" panose="02010609060101010101" pitchFamily="2" charset="-122"/>
                <a:ea typeface="黑体" panose="02010609060101010101" pitchFamily="2" charset="-122"/>
              </a:rPr>
              <a:t>          </a:t>
            </a:r>
            <a:r>
              <a:rPr lang="en-US" altLang="zh-CN" b="1">
                <a:solidFill>
                  <a:srgbClr val="CC00CC"/>
                </a:solidFill>
                <a:latin typeface="黑体" panose="02010609060101010101" pitchFamily="2" charset="-122"/>
                <a:ea typeface="黑体" panose="02010609060101010101" pitchFamily="2" charset="-122"/>
              </a:rPr>
              <a:t>Windows 2000 Server（</a:t>
            </a:r>
            <a:r>
              <a:rPr lang="zh-CN" altLang="en-US" b="1" dirty="0">
                <a:solidFill>
                  <a:srgbClr val="CC00CC"/>
                </a:solidFill>
                <a:latin typeface="黑体" panose="02010609060101010101" pitchFamily="2" charset="-122"/>
                <a:ea typeface="黑体" panose="02010609060101010101" pitchFamily="2" charset="-122"/>
              </a:rPr>
              <a:t>服务器版）</a:t>
            </a:r>
            <a:r>
              <a:rPr lang="zh-CN" altLang="en-US" b="1" dirty="0">
                <a:latin typeface="黑体" panose="02010609060101010101" pitchFamily="2" charset="-122"/>
                <a:ea typeface="黑体" panose="02010609060101010101" pitchFamily="2" charset="-122"/>
              </a:rPr>
              <a:t>包含</a:t>
            </a:r>
            <a:r>
              <a:rPr lang="en-US" altLang="zh-CN" b="1">
                <a:latin typeface="黑体" panose="02010609060101010101" pitchFamily="2" charset="-122"/>
                <a:ea typeface="黑体" panose="02010609060101010101" pitchFamily="2" charset="-122"/>
              </a:rPr>
              <a:t>Windows</a:t>
            </a:r>
          </a:p>
          <a:p>
            <a:pPr algn="l">
              <a:spcBef>
                <a:spcPct val="20000"/>
              </a:spcBef>
              <a:buClr>
                <a:srgbClr val="A50021"/>
              </a:buClr>
              <a:buSzPct val="75000"/>
              <a:buFont typeface="Wingdings" panose="05000000000000000000" pitchFamily="2" charset="2"/>
            </a:pPr>
            <a:r>
              <a:rPr lang="en-US" altLang="zh-CN" b="1">
                <a:latin typeface="黑体" panose="02010609060101010101" pitchFamily="2" charset="-122"/>
                <a:ea typeface="黑体" panose="02010609060101010101" pitchFamily="2" charset="-122"/>
              </a:rPr>
              <a:t>      2000</a:t>
            </a:r>
            <a:r>
              <a:rPr lang="zh-CN" altLang="en-US" b="1" dirty="0">
                <a:latin typeface="黑体" panose="02010609060101010101" pitchFamily="2" charset="-122"/>
                <a:ea typeface="黑体" panose="02010609060101010101" pitchFamily="2" charset="-122"/>
              </a:rPr>
              <a:t>专业版的所有功能和特性，并提供了简单而高效</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的网络管理服务，如支持</a:t>
            </a:r>
            <a:r>
              <a:rPr lang="en-US" altLang="zh-CN" b="1">
                <a:latin typeface="黑体" panose="02010609060101010101" pitchFamily="2" charset="-122"/>
                <a:ea typeface="黑体" panose="02010609060101010101" pitchFamily="2" charset="-122"/>
              </a:rPr>
              <a:t>DHCP</a:t>
            </a:r>
            <a:r>
              <a:rPr lang="zh-CN" altLang="en-US" b="1" dirty="0">
                <a:latin typeface="黑体" panose="02010609060101010101" pitchFamily="2" charset="-122"/>
                <a:ea typeface="黑体" panose="02010609060101010101" pitchFamily="2" charset="-122"/>
              </a:rPr>
              <a:t>服务器、</a:t>
            </a:r>
            <a:r>
              <a:rPr lang="en-US" altLang="zh-CN" b="1">
                <a:latin typeface="黑体" panose="02010609060101010101" pitchFamily="2" charset="-122"/>
                <a:ea typeface="黑体" panose="02010609060101010101" pitchFamily="2" charset="-122"/>
              </a:rPr>
              <a:t>DNS</a:t>
            </a:r>
            <a:r>
              <a:rPr lang="zh-CN" altLang="en-US" b="1" dirty="0">
                <a:latin typeface="黑体" panose="02010609060101010101" pitchFamily="2" charset="-122"/>
                <a:ea typeface="黑体" panose="02010609060101010101" pitchFamily="2" charset="-122"/>
              </a:rPr>
              <a:t>服务器、</a:t>
            </a:r>
            <a:r>
              <a:rPr lang="en-US" altLang="zh-CN" b="1">
                <a:latin typeface="黑体" panose="02010609060101010101" pitchFamily="2" charset="-122"/>
                <a:ea typeface="黑体" panose="02010609060101010101" pitchFamily="2" charset="-122"/>
              </a:rPr>
              <a:t>WNS</a:t>
            </a:r>
            <a:r>
              <a:rPr lang="zh-CN" altLang="en-US" b="1" dirty="0">
                <a:latin typeface="黑体" panose="02010609060101010101" pitchFamily="2" charset="-122"/>
                <a:ea typeface="黑体" panose="02010609060101010101" pitchFamily="2" charset="-122"/>
              </a:rPr>
              <a:t>服务器、</a:t>
            </a:r>
            <a:r>
              <a:rPr lang="en-US" altLang="zh-CN" b="1">
                <a:latin typeface="黑体" panose="02010609060101010101" pitchFamily="2" charset="-122"/>
                <a:ea typeface="黑体" panose="02010609060101010101" pitchFamily="2" charset="-122"/>
              </a:rPr>
              <a:t>WWW</a:t>
            </a:r>
            <a:r>
              <a:rPr lang="zh-CN" altLang="en-US" b="1" dirty="0">
                <a:latin typeface="黑体" panose="02010609060101010101" pitchFamily="2" charset="-122"/>
                <a:ea typeface="黑体" panose="02010609060101010101" pitchFamily="2" charset="-122"/>
              </a:rPr>
              <a:t>服务器、</a:t>
            </a:r>
            <a:r>
              <a:rPr lang="en-US" altLang="zh-CN" b="1">
                <a:latin typeface="黑体" panose="02010609060101010101" pitchFamily="2" charset="-122"/>
                <a:ea typeface="黑体" panose="02010609060101010101" pitchFamily="2" charset="-122"/>
              </a:rPr>
              <a:t>FTP</a:t>
            </a:r>
            <a:r>
              <a:rPr lang="zh-CN" altLang="en-US" b="1" dirty="0">
                <a:latin typeface="黑体" panose="02010609060101010101" pitchFamily="2" charset="-122"/>
                <a:ea typeface="黑体" panose="02010609060101010101" pitchFamily="2" charset="-122"/>
              </a:rPr>
              <a:t>服务器等。另外，该服务器版还提供微软新推出的终端服务（</a:t>
            </a:r>
            <a:r>
              <a:rPr lang="en-US" altLang="zh-CN" b="1">
                <a:latin typeface="黑体" panose="02010609060101010101" pitchFamily="2" charset="-122"/>
                <a:ea typeface="黑体" panose="02010609060101010101" pitchFamily="2" charset="-122"/>
              </a:rPr>
              <a:t>Terminal Services）。</a:t>
            </a:r>
            <a:r>
              <a:rPr lang="zh-CN" altLang="en-US" b="1" dirty="0">
                <a:latin typeface="黑体" panose="02010609060101010101" pitchFamily="2" charset="-122"/>
                <a:ea typeface="黑体" panose="02010609060101010101" pitchFamily="2" charset="-122"/>
              </a:rPr>
              <a:t>该版本的适用范围是文件服务器、打印服务器、Ｗ</a:t>
            </a:r>
            <a:r>
              <a:rPr lang="en-US" altLang="zh-CN" b="1" err="1">
                <a:latin typeface="黑体" panose="02010609060101010101" pitchFamily="2" charset="-122"/>
                <a:ea typeface="黑体" panose="02010609060101010101" pitchFamily="2" charset="-122"/>
              </a:rPr>
              <a:t>eb</a:t>
            </a:r>
            <a:r>
              <a:rPr lang="zh-CN" altLang="en-US" b="1" dirty="0">
                <a:latin typeface="黑体" panose="02010609060101010101" pitchFamily="2" charset="-122"/>
                <a:ea typeface="黑体" panose="02010609060101010101" pitchFamily="2" charset="-122"/>
              </a:rPr>
              <a:t>服务器以及工作组应用等。由于它还提供远程访问服务和</a:t>
            </a:r>
            <a:r>
              <a:rPr lang="en-US" altLang="zh-CN" b="1">
                <a:latin typeface="黑体" panose="02010609060101010101" pitchFamily="2" charset="-122"/>
                <a:ea typeface="黑体" panose="02010609060101010101" pitchFamily="2" charset="-122"/>
              </a:rPr>
              <a:t>Internet</a:t>
            </a:r>
            <a:r>
              <a:rPr lang="zh-CN" altLang="en-US" b="1" dirty="0">
                <a:latin typeface="黑体" panose="02010609060101010101" pitchFamily="2" charset="-122"/>
                <a:ea typeface="黑体" panose="02010609060101010101" pitchFamily="2" charset="-122"/>
              </a:rPr>
              <a:t>鉴别服务</a:t>
            </a:r>
            <a:r>
              <a:rPr lang="en-US" altLang="zh-CN" b="1">
                <a:latin typeface="黑体" panose="02010609060101010101" pitchFamily="2" charset="-122"/>
                <a:ea typeface="黑体" panose="02010609060101010101" pitchFamily="2" charset="-122"/>
              </a:rPr>
              <a:t>，</a:t>
            </a:r>
            <a:r>
              <a:rPr lang="zh-CN" altLang="en-US" b="1" dirty="0">
                <a:latin typeface="黑体" panose="02010609060101010101" pitchFamily="2" charset="-122"/>
                <a:ea typeface="黑体" panose="02010609060101010101" pitchFamily="2" charset="-122"/>
              </a:rPr>
              <a:t>可以用来改善分支办公室的网络访问能力。</a:t>
            </a:r>
          </a:p>
          <a:p>
            <a:pPr algn="just">
              <a:spcBef>
                <a:spcPct val="20000"/>
              </a:spcBef>
              <a:buClr>
                <a:srgbClr val="A50021"/>
              </a:buClr>
              <a:buSzPct val="75000"/>
              <a:buFont typeface="Wingdings" panose="05000000000000000000" pitchFamily="2" charset="2"/>
            </a:pPr>
            <a:r>
              <a:rPr lang="en-US" altLang="zh-CN" b="1">
                <a:latin typeface="Times New Roman" panose="02020603050405020304" charset="0"/>
                <a:ea typeface="宋体" panose="02010600030101010101" pitchFamily="2" charset="-122"/>
              </a:rPr>
              <a:t>         </a:t>
            </a:r>
            <a:r>
              <a:rPr lang="en-US" altLang="zh-CN" b="1">
                <a:solidFill>
                  <a:srgbClr val="CC00CC"/>
                </a:solidFill>
                <a:latin typeface="黑体" panose="02010609060101010101" pitchFamily="2" charset="-122"/>
                <a:ea typeface="黑体" panose="02010609060101010101" pitchFamily="2" charset="-122"/>
              </a:rPr>
              <a:t>Windows 2000 Advanced Server(</a:t>
            </a:r>
            <a:r>
              <a:rPr lang="zh-CN" altLang="en-US" b="1" dirty="0">
                <a:solidFill>
                  <a:srgbClr val="CC00CC"/>
                </a:solidFill>
                <a:latin typeface="黑体" panose="02010609060101010101" pitchFamily="2" charset="-122"/>
                <a:ea typeface="黑体" panose="02010609060101010101" pitchFamily="2" charset="-122"/>
              </a:rPr>
              <a:t>高级服务器版)</a:t>
            </a:r>
            <a:r>
              <a:rPr lang="zh-CN" altLang="en-US" b="1" dirty="0">
                <a:latin typeface="黑体" panose="02010609060101010101" pitchFamily="2" charset="-122"/>
                <a:ea typeface="黑体" panose="02010609060101010101" pitchFamily="2" charset="-122"/>
              </a:rPr>
              <a:t>包含</a:t>
            </a:r>
            <a:r>
              <a:rPr lang="en-US" altLang="zh-CN" b="1">
                <a:latin typeface="黑体" panose="02010609060101010101" pitchFamily="2" charset="-122"/>
                <a:ea typeface="黑体" panose="02010609060101010101" pitchFamily="2" charset="-122"/>
              </a:rPr>
              <a:t>Windows 2000</a:t>
            </a:r>
            <a:r>
              <a:rPr lang="zh-CN" altLang="en-US" b="1" dirty="0">
                <a:latin typeface="黑体" panose="02010609060101010101" pitchFamily="2" charset="-122"/>
                <a:ea typeface="黑体" panose="02010609060101010101" pitchFamily="2" charset="-122"/>
              </a:rPr>
              <a:t>服务器版的所有功能和特性，但增强了扩展性和系统可用性。另外还提供了</a:t>
            </a:r>
            <a:r>
              <a:rPr lang="en-US" altLang="zh-CN" b="1">
                <a:latin typeface="黑体" panose="02010609060101010101" pitchFamily="2" charset="-122"/>
                <a:ea typeface="黑体" panose="02010609060101010101" pitchFamily="2" charset="-122"/>
              </a:rPr>
              <a:t>Windows</a:t>
            </a:r>
            <a:r>
              <a:rPr lang="zh-CN" altLang="en-US" b="1" dirty="0">
                <a:latin typeface="黑体" panose="02010609060101010101" pitchFamily="2" charset="-122"/>
                <a:ea typeface="黑体" panose="02010609060101010101" pitchFamily="2" charset="-122"/>
              </a:rPr>
              <a:t>集群(</a:t>
            </a:r>
            <a:r>
              <a:rPr lang="en-US" altLang="zh-CN" b="1">
                <a:latin typeface="黑体" panose="02010609060101010101" pitchFamily="2" charset="-122"/>
                <a:ea typeface="黑体" panose="02010609060101010101" pitchFamily="2" charset="-122"/>
              </a:rPr>
              <a:t>Clustering)</a:t>
            </a:r>
            <a:r>
              <a:rPr lang="zh-CN" altLang="en-US" b="1" dirty="0">
                <a:latin typeface="黑体" panose="02010609060101010101" pitchFamily="2" charset="-122"/>
                <a:ea typeface="黑体" panose="02010609060101010101" pitchFamily="2" charset="-122"/>
              </a:rPr>
              <a:t>和负载均衡功能。使用集群功能，可以将多台服务器连接在一起，以支持特定的任务。集群技术可以帮助诸如数据库的传统业务应用。该版本的设计目的和适用范围是用于大型企业网和需要较强数据库功能的场合。</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p>
        </p:txBody>
      </p:sp>
    </p:spTree>
  </p:cSld>
  <p:clrMapOvr>
    <a:masterClrMapping/>
  </p:clrMapOvr>
  <p:transition spd="med">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文本框 838657"/>
          <p:cNvSpPr txBox="1"/>
          <p:nvPr/>
        </p:nvSpPr>
        <p:spPr>
          <a:xfrm>
            <a:off x="457200" y="669925"/>
            <a:ext cx="8229600" cy="5349875"/>
          </a:xfrm>
          <a:prstGeom prst="rect">
            <a:avLst/>
          </a:prstGeom>
          <a:noFill/>
          <a:ln w="9525">
            <a:noFill/>
          </a:ln>
        </p:spPr>
        <p:txBody>
          <a:bodyPr>
            <a:spAutoFit/>
          </a:bodyPr>
          <a:lstStyle/>
          <a:p>
            <a:pPr algn="l">
              <a:spcBef>
                <a:spcPct val="20000"/>
              </a:spcBef>
              <a:buClr>
                <a:srgbClr val="A50021"/>
              </a:buClr>
              <a:buSzPct val="75000"/>
              <a:buFont typeface="Wingdings" panose="05000000000000000000" pitchFamily="2" charset="2"/>
            </a:pPr>
            <a:r>
              <a:rPr lang="zh-CN" altLang="en-US" b="1" dirty="0">
                <a:solidFill>
                  <a:srgbClr val="D5100B"/>
                </a:solidFill>
                <a:latin typeface="黑体" panose="02010609060101010101" pitchFamily="2" charset="-122"/>
                <a:ea typeface="黑体" panose="02010609060101010101" pitchFamily="2" charset="-122"/>
              </a:rPr>
              <a:t>          </a:t>
            </a:r>
            <a:r>
              <a:rPr lang="en-US" altLang="zh-CN" b="1">
                <a:solidFill>
                  <a:srgbClr val="CC00CC"/>
                </a:solidFill>
                <a:latin typeface="黑体" panose="02010609060101010101" pitchFamily="2" charset="-122"/>
                <a:ea typeface="黑体" panose="02010609060101010101" pitchFamily="2" charset="-122"/>
              </a:rPr>
              <a:t>Windows 2000 Data Center Server(</a:t>
            </a:r>
            <a:r>
              <a:rPr lang="zh-CN" altLang="en-US" b="1" dirty="0">
                <a:solidFill>
                  <a:srgbClr val="CC00CC"/>
                </a:solidFill>
                <a:latin typeface="黑体" panose="02010609060101010101" pitchFamily="2" charset="-122"/>
                <a:ea typeface="黑体" panose="02010609060101010101" pitchFamily="2" charset="-122"/>
              </a:rPr>
              <a:t>数据中心服</a:t>
            </a:r>
          </a:p>
          <a:p>
            <a:pPr algn="l">
              <a:spcBef>
                <a:spcPct val="20000"/>
              </a:spcBef>
              <a:buClr>
                <a:srgbClr val="A50021"/>
              </a:buClr>
              <a:buSzPct val="75000"/>
              <a:buFont typeface="Wingdings" panose="05000000000000000000" pitchFamily="2" charset="2"/>
            </a:pPr>
            <a:r>
              <a:rPr lang="zh-CN" altLang="en-US" b="1" dirty="0">
                <a:solidFill>
                  <a:srgbClr val="CC00CC"/>
                </a:solidFill>
                <a:latin typeface="黑体" panose="02010609060101010101" pitchFamily="2" charset="-122"/>
                <a:ea typeface="黑体" panose="02010609060101010101" pitchFamily="2" charset="-122"/>
              </a:rPr>
              <a:t>      务器版)</a:t>
            </a:r>
            <a:r>
              <a:rPr lang="zh-CN" altLang="en-US" b="1" dirty="0">
                <a:latin typeface="黑体" panose="02010609060101010101" pitchFamily="2" charset="-122"/>
                <a:ea typeface="黑体" panose="02010609060101010101" pitchFamily="2" charset="-122"/>
              </a:rPr>
              <a:t>包含</a:t>
            </a:r>
            <a:r>
              <a:rPr lang="en-US" altLang="zh-CN" b="1">
                <a:latin typeface="黑体" panose="02010609060101010101" pitchFamily="2" charset="-122"/>
                <a:ea typeface="黑体" panose="02010609060101010101" pitchFamily="2" charset="-122"/>
              </a:rPr>
              <a:t>Windows 2000</a:t>
            </a:r>
            <a:r>
              <a:rPr lang="zh-CN" altLang="en-US" b="1" dirty="0">
                <a:latin typeface="黑体" panose="02010609060101010101" pitchFamily="2" charset="-122"/>
                <a:ea typeface="黑体" panose="02010609060101010101" pitchFamily="2" charset="-122"/>
              </a:rPr>
              <a:t>高级服务器版的所有功能，</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在一台计算机上它支持更多的内存和更多的</a:t>
            </a:r>
            <a:r>
              <a:rPr lang="en-US" altLang="zh-CN" b="1">
                <a:latin typeface="黑体" panose="02010609060101010101" pitchFamily="2" charset="-122"/>
                <a:ea typeface="黑体" panose="02010609060101010101" pitchFamily="2" charset="-122"/>
              </a:rPr>
              <a:t>CPU，</a:t>
            </a:r>
            <a:r>
              <a:rPr lang="zh-CN" altLang="en-US" b="1">
                <a:latin typeface="黑体" panose="02010609060101010101" pitchFamily="2" charset="-122"/>
                <a:ea typeface="黑体" panose="02010609060101010101" pitchFamily="2" charset="-122"/>
              </a:rPr>
              <a:t>是</a:t>
            </a:r>
            <a:r>
              <a:rPr lang="en-US" altLang="zh-CN" b="1">
                <a:latin typeface="黑体" panose="02010609060101010101" pitchFamily="2" charset="-122"/>
                <a:ea typeface="黑体" panose="02010609060101010101" pitchFamily="2" charset="-122"/>
              </a:rPr>
              <a:t>Windows 2000</a:t>
            </a:r>
            <a:r>
              <a:rPr lang="zh-CN" altLang="en-US" b="1" dirty="0">
                <a:latin typeface="黑体" panose="02010609060101010101" pitchFamily="2" charset="-122"/>
                <a:ea typeface="黑体" panose="02010609060101010101" pitchFamily="2" charset="-122"/>
              </a:rPr>
              <a:t>系列产品中功能最强大的操作系统。该版本的设计目的和适用范围是大型数据仓库(</a:t>
            </a:r>
            <a:r>
              <a:rPr lang="en-US" altLang="zh-CN" b="1">
                <a:latin typeface="黑体" panose="02010609060101010101" pitchFamily="2" charset="-122"/>
                <a:ea typeface="黑体" panose="02010609060101010101" pitchFamily="2" charset="-122"/>
              </a:rPr>
              <a:t>Data Warehouse)</a:t>
            </a:r>
            <a:r>
              <a:rPr lang="zh-CN" altLang="en-US" b="1" dirty="0">
                <a:latin typeface="黑体" panose="02010609060101010101" pitchFamily="2" charset="-122"/>
                <a:ea typeface="黑体" panose="02010609060101010101" pitchFamily="2" charset="-122"/>
              </a:rPr>
              <a:t>应用、在线事务处理</a:t>
            </a:r>
            <a:r>
              <a:rPr lang="en-US" altLang="zh-CN" b="1">
                <a:latin typeface="黑体" panose="02010609060101010101" pitchFamily="2" charset="-122"/>
                <a:ea typeface="黑体" panose="02010609060101010101" pitchFamily="2" charset="-122"/>
              </a:rPr>
              <a:t>OLTP</a:t>
            </a:r>
            <a:r>
              <a:rPr lang="zh-CN" altLang="en-US" b="1" dirty="0">
                <a:latin typeface="黑体" panose="02010609060101010101" pitchFamily="2" charset="-122"/>
                <a:ea typeface="黑体" panose="02010609060101010101" pitchFamily="2" charset="-122"/>
              </a:rPr>
              <a:t>应用，以及大规模仿真等应用。</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en-US" altLang="zh-CN" b="1">
                <a:latin typeface="黑体" panose="02010609060101010101" pitchFamily="2" charset="-122"/>
                <a:ea typeface="黑体" panose="02010609060101010101" pitchFamily="2" charset="-122"/>
              </a:rPr>
              <a:t>Windows 2000</a:t>
            </a:r>
            <a:r>
              <a:rPr lang="zh-CN" altLang="en-US" b="1" dirty="0">
                <a:latin typeface="黑体" panose="02010609060101010101" pitchFamily="2" charset="-122"/>
                <a:ea typeface="黑体" panose="02010609060101010101" pitchFamily="2" charset="-122"/>
              </a:rPr>
              <a:t>平台包括了</a:t>
            </a:r>
            <a:r>
              <a:rPr lang="en-US" altLang="zh-CN" b="1">
                <a:latin typeface="黑体" panose="02010609060101010101" pitchFamily="2" charset="-122"/>
                <a:ea typeface="黑体" panose="02010609060101010101" pitchFamily="2" charset="-122"/>
              </a:rPr>
              <a:t>Windows 2000 Professional</a:t>
            </a:r>
          </a:p>
          <a:p>
            <a:pPr algn="l">
              <a:spcBef>
                <a:spcPct val="20000"/>
              </a:spcBef>
              <a:buClr>
                <a:srgbClr val="A50021"/>
              </a:buClr>
              <a:buSzPct val="75000"/>
              <a:buFont typeface="Wingdings" panose="05000000000000000000" pitchFamily="2" charset="2"/>
            </a:pPr>
            <a:r>
              <a:rPr lang="en-US" altLang="zh-CN" b="1">
                <a:latin typeface="黑体" panose="02010609060101010101" pitchFamily="2" charset="-122"/>
                <a:ea typeface="黑体" panose="02010609060101010101" pitchFamily="2" charset="-122"/>
              </a:rPr>
              <a:t>(</a:t>
            </a:r>
            <a:r>
              <a:rPr lang="zh-CN" altLang="en-US" b="1" dirty="0">
                <a:latin typeface="黑体" panose="02010609060101010101" pitchFamily="2" charset="-122"/>
                <a:ea typeface="黑体" panose="02010609060101010101" pitchFamily="2" charset="-122"/>
              </a:rPr>
              <a:t>专业版)、</a:t>
            </a:r>
            <a:r>
              <a:rPr lang="en-US" altLang="zh-CN" b="1">
                <a:latin typeface="黑体" panose="02010609060101010101" pitchFamily="2" charset="-122"/>
                <a:ea typeface="黑体" panose="02010609060101010101" pitchFamily="2" charset="-122"/>
              </a:rPr>
              <a:t>Windows 2000 Server(</a:t>
            </a:r>
            <a:r>
              <a:rPr lang="zh-CN" altLang="en-US" b="1" dirty="0">
                <a:latin typeface="黑体" panose="02010609060101010101" pitchFamily="2" charset="-122"/>
                <a:ea typeface="黑体" panose="02010609060101010101" pitchFamily="2" charset="-122"/>
              </a:rPr>
              <a:t>服务器版)前后台的集成，  与以前的</a:t>
            </a:r>
            <a:r>
              <a:rPr lang="en-US" altLang="zh-CN" b="1">
                <a:latin typeface="黑体" panose="02010609060101010101" pitchFamily="2" charset="-122"/>
                <a:ea typeface="黑体" panose="02010609060101010101" pitchFamily="2" charset="-122"/>
              </a:rPr>
              <a:t>Windows</a:t>
            </a:r>
            <a:r>
              <a:rPr lang="zh-CN" altLang="en-US" b="1" dirty="0">
                <a:latin typeface="黑体" panose="02010609060101010101" pitchFamily="2" charset="-122"/>
                <a:ea typeface="黑体" panose="02010609060101010101" pitchFamily="2" charset="-122"/>
              </a:rPr>
              <a:t>操作系统相比，具有如下新特性和新增功能： (1) 活动目录         (2) 文件服务 </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(3) 智能镜像         (4) 安全特性</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(5) 网络和通信  </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p>
        </p:txBody>
      </p:sp>
    </p:spTree>
  </p:cSld>
  <p:clrMapOvr>
    <a:masterClrMapping/>
  </p:clrMapOvr>
  <p:transition spd="med">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82" name="文本框 839681"/>
          <p:cNvSpPr txBox="1"/>
          <p:nvPr/>
        </p:nvSpPr>
        <p:spPr>
          <a:xfrm>
            <a:off x="457200" y="542925"/>
            <a:ext cx="8229600" cy="5934075"/>
          </a:xfrm>
          <a:prstGeom prst="rect">
            <a:avLst/>
          </a:prstGeom>
          <a:noFill/>
          <a:ln w="9525">
            <a:noFill/>
          </a:ln>
        </p:spPr>
        <p:txBody>
          <a:bodyPr>
            <a:spAutoFit/>
          </a:bodyPr>
          <a:lstStyle/>
          <a:p>
            <a:pPr algn="l">
              <a:spcBef>
                <a:spcPct val="20000"/>
              </a:spcBef>
              <a:buClr>
                <a:srgbClr val="A50021"/>
              </a:buClr>
              <a:buSzPct val="75000"/>
              <a:buFont typeface="Wingdings" panose="05000000000000000000" pitchFamily="2" charset="2"/>
            </a:pPr>
            <a:r>
              <a:rPr lang="zh-CN" altLang="en-US" b="1" dirty="0">
                <a:solidFill>
                  <a:srgbClr val="D5100B"/>
                </a:solidFill>
                <a:latin typeface="黑体" panose="02010609060101010101" pitchFamily="2" charset="-122"/>
                <a:ea typeface="黑体" panose="02010609060101010101" pitchFamily="2" charset="-122"/>
              </a:rPr>
              <a:t>       </a:t>
            </a:r>
            <a:r>
              <a:rPr lang="zh-CN" altLang="en-US" b="1" dirty="0">
                <a:solidFill>
                  <a:srgbClr val="FF0000"/>
                </a:solidFill>
                <a:latin typeface="黑体" panose="02010609060101010101" pitchFamily="2" charset="-122"/>
                <a:ea typeface="黑体" panose="02010609060101010101" pitchFamily="2" charset="-122"/>
              </a:rPr>
              <a:t>  </a:t>
            </a:r>
            <a:r>
              <a:rPr lang="zh-CN" altLang="en-US" b="1" dirty="0">
                <a:solidFill>
                  <a:srgbClr val="3333CC"/>
                </a:solidFill>
                <a:latin typeface="黑体" panose="02010609060101010101" pitchFamily="2" charset="-122"/>
                <a:ea typeface="黑体" panose="02010609060101010101" pitchFamily="2" charset="-122"/>
              </a:rPr>
              <a:t>(6) </a:t>
            </a:r>
            <a:r>
              <a:rPr lang="en-US" altLang="zh-CN" b="1">
                <a:solidFill>
                  <a:srgbClr val="3333CC"/>
                </a:solidFill>
                <a:latin typeface="黑体" panose="02010609060101010101" pitchFamily="2" charset="-122"/>
                <a:ea typeface="黑体" panose="02010609060101010101" pitchFamily="2" charset="-122"/>
              </a:rPr>
              <a:t>Windows XP</a:t>
            </a:r>
            <a:endParaRPr lang="zh-CN" altLang="en-US" b="1">
              <a:solidFill>
                <a:srgbClr val="3333CC"/>
              </a:solidFill>
              <a:latin typeface="黑体" panose="02010609060101010101" pitchFamily="2" charset="-122"/>
              <a:ea typeface="黑体" panose="02010609060101010101" pitchFamily="2" charset="-122"/>
            </a:endParaRPr>
          </a:p>
          <a:p>
            <a:pPr algn="l">
              <a:spcBef>
                <a:spcPct val="20000"/>
              </a:spcBef>
              <a:buClr>
                <a:srgbClr val="A50021"/>
              </a:buClr>
              <a:buSzPct val="75000"/>
              <a:buFont typeface="Wingdings" panose="05000000000000000000" pitchFamily="2" charset="2"/>
            </a:pPr>
            <a:r>
              <a:rPr lang="zh-CN" altLang="en-US" b="1">
                <a:latin typeface="黑体" panose="02010609060101010101" pitchFamily="2" charset="-122"/>
                <a:ea typeface="宋体" panose="02010600030101010101" pitchFamily="2" charset="-122"/>
              </a:rPr>
              <a:t>         </a:t>
            </a:r>
            <a:r>
              <a:rPr lang="zh-CN" altLang="en-US" b="1" dirty="0">
                <a:latin typeface="黑体" panose="02010609060101010101" pitchFamily="2" charset="-122"/>
                <a:ea typeface="黑体" panose="02010609060101010101" pitchFamily="2" charset="-122"/>
              </a:rPr>
              <a:t>2001年10月，</a:t>
            </a:r>
            <a:r>
              <a:rPr lang="en-US" altLang="zh-CN" b="1">
                <a:latin typeface="黑体" panose="02010609060101010101" pitchFamily="2" charset="-122"/>
                <a:ea typeface="黑体" panose="02010609060101010101" pitchFamily="2" charset="-122"/>
              </a:rPr>
              <a:t>Microsoft</a:t>
            </a:r>
            <a:r>
              <a:rPr lang="zh-CN" altLang="en-US" b="1" dirty="0">
                <a:latin typeface="黑体" panose="02010609060101010101" pitchFamily="2" charset="-122"/>
                <a:ea typeface="黑体" panose="02010609060101010101" pitchFamily="2" charset="-122"/>
              </a:rPr>
              <a:t>的最新操作系统</a:t>
            </a:r>
            <a:r>
              <a:rPr lang="en-US" altLang="zh-CN" b="1">
                <a:latin typeface="黑体" panose="02010609060101010101" pitchFamily="2" charset="-122"/>
                <a:ea typeface="黑体" panose="02010609060101010101" pitchFamily="2" charset="-122"/>
              </a:rPr>
              <a:t>Windows </a:t>
            </a:r>
          </a:p>
          <a:p>
            <a:pPr algn="l">
              <a:spcBef>
                <a:spcPct val="20000"/>
              </a:spcBef>
              <a:buClr>
                <a:srgbClr val="A50021"/>
              </a:buClr>
              <a:buSzPct val="75000"/>
              <a:buFont typeface="Wingdings" panose="05000000000000000000" pitchFamily="2" charset="2"/>
            </a:pPr>
            <a:r>
              <a:rPr lang="en-US" altLang="zh-CN" b="1">
                <a:latin typeface="黑体" panose="02010609060101010101" pitchFamily="2" charset="-122"/>
                <a:ea typeface="黑体" panose="02010609060101010101" pitchFamily="2" charset="-122"/>
              </a:rPr>
              <a:t>     XP</a:t>
            </a:r>
            <a:r>
              <a:rPr lang="zh-CN" altLang="en-US" b="1" dirty="0">
                <a:latin typeface="黑体" panose="02010609060101010101" pitchFamily="2" charset="-122"/>
                <a:ea typeface="黑体" panose="02010609060101010101" pitchFamily="2" charset="-122"/>
              </a:rPr>
              <a:t>上市，</a:t>
            </a:r>
            <a:r>
              <a:rPr lang="en-US" altLang="zh-CN" b="1">
                <a:latin typeface="黑体" panose="02010609060101010101" pitchFamily="2" charset="-122"/>
                <a:ea typeface="黑体" panose="02010609060101010101" pitchFamily="2" charset="-122"/>
              </a:rPr>
              <a:t>Windows XP</a:t>
            </a:r>
            <a:r>
              <a:rPr lang="zh-CN" altLang="en-US" b="1" dirty="0">
                <a:latin typeface="黑体" panose="02010609060101010101" pitchFamily="2" charset="-122"/>
                <a:ea typeface="黑体" panose="02010609060101010101" pitchFamily="2" charset="-122"/>
              </a:rPr>
              <a:t>的推出，表明了</a:t>
            </a:r>
            <a:r>
              <a:rPr lang="en-US" altLang="zh-CN" b="1">
                <a:latin typeface="黑体" panose="02010609060101010101" pitchFamily="2" charset="-122"/>
                <a:ea typeface="黑体" panose="02010609060101010101" pitchFamily="2" charset="-122"/>
              </a:rPr>
              <a:t>Microsoft</a:t>
            </a:r>
            <a:r>
              <a:rPr lang="zh-CN" altLang="en-US" b="1" dirty="0">
                <a:latin typeface="黑体" panose="02010609060101010101" pitchFamily="2" charset="-122"/>
                <a:ea typeface="黑体" panose="02010609060101010101" pitchFamily="2" charset="-122"/>
              </a:rPr>
              <a:t>要进行从软件供应商到软件服务商转型的理念。在某种意义上说，</a:t>
            </a:r>
            <a:r>
              <a:rPr lang="en-US" altLang="zh-CN" b="1">
                <a:latin typeface="黑体" panose="02010609060101010101" pitchFamily="2" charset="-122"/>
                <a:ea typeface="黑体" panose="02010609060101010101" pitchFamily="2" charset="-122"/>
              </a:rPr>
              <a:t>Windows XP</a:t>
            </a:r>
            <a:r>
              <a:rPr lang="zh-CN" altLang="en-US" b="1" dirty="0">
                <a:latin typeface="黑体" panose="02010609060101010101" pitchFamily="2" charset="-122"/>
                <a:ea typeface="黑体" panose="02010609060101010101" pitchFamily="2" charset="-122"/>
              </a:rPr>
              <a:t>的功能大大超出了通常所说的“操作系统”的概念 (如即时传信，在线照片处理等)。</a:t>
            </a:r>
          </a:p>
          <a:p>
            <a:pPr algn="just">
              <a:spcBef>
                <a:spcPct val="20000"/>
              </a:spcBef>
              <a:buClr>
                <a:srgbClr val="A50021"/>
              </a:buClr>
              <a:buSzPct val="75000"/>
              <a:buFont typeface="Wingdings" panose="05000000000000000000" pitchFamily="2" charset="2"/>
            </a:pPr>
            <a:r>
              <a:rPr lang="zh-CN" altLang="en-US" b="1" dirty="0">
                <a:solidFill>
                  <a:srgbClr val="D5100B"/>
                </a:solidFill>
                <a:latin typeface="黑体" panose="02010609060101010101" pitchFamily="2" charset="-122"/>
                <a:ea typeface="黑体" panose="02010609060101010101" pitchFamily="2" charset="-122"/>
              </a:rPr>
              <a:t> 3．</a:t>
            </a:r>
            <a:r>
              <a:rPr lang="en-US" altLang="zh-CN" b="1">
                <a:solidFill>
                  <a:srgbClr val="D5100B"/>
                </a:solidFill>
                <a:latin typeface="黑体" panose="02010609060101010101" pitchFamily="2" charset="-122"/>
                <a:ea typeface="黑体" panose="02010609060101010101" pitchFamily="2" charset="-122"/>
              </a:rPr>
              <a:t>UNIX</a:t>
            </a:r>
          </a:p>
          <a:p>
            <a:pPr algn="just">
              <a:spcBef>
                <a:spcPct val="20000"/>
              </a:spcBef>
              <a:buClr>
                <a:srgbClr val="A50021"/>
              </a:buClr>
              <a:buSzPct val="75000"/>
              <a:buFont typeface="Wingdings" panose="05000000000000000000" pitchFamily="2" charset="2"/>
            </a:pPr>
            <a:r>
              <a:rPr lang="en-US" altLang="zh-CN" b="1">
                <a:latin typeface="黑体" panose="02010609060101010101" pitchFamily="2" charset="-122"/>
                <a:ea typeface="黑体" panose="02010609060101010101" pitchFamily="2" charset="-122"/>
              </a:rPr>
              <a:t>    Unix </a:t>
            </a:r>
            <a:r>
              <a:rPr lang="zh-CN" altLang="en-US" b="1" dirty="0">
                <a:latin typeface="黑体" panose="02010609060101010101" pitchFamily="2" charset="-122"/>
                <a:ea typeface="黑体" panose="02010609060101010101" pitchFamily="2" charset="-122"/>
              </a:rPr>
              <a:t>系统于1969年问世，是一个多用户、多任务的分时操作系统。最初</a:t>
            </a:r>
            <a:r>
              <a:rPr lang="en-US" altLang="zh-CN" b="1">
                <a:latin typeface="黑体" panose="02010609060101010101" pitchFamily="2" charset="-122"/>
                <a:ea typeface="黑体" panose="02010609060101010101" pitchFamily="2" charset="-122"/>
              </a:rPr>
              <a:t>Unix</a:t>
            </a:r>
            <a:r>
              <a:rPr lang="zh-CN" altLang="en-US" b="1" dirty="0">
                <a:latin typeface="黑体" panose="02010609060101010101" pitchFamily="2" charset="-122"/>
                <a:ea typeface="黑体" panose="02010609060101010101" pitchFamily="2" charset="-122"/>
              </a:rPr>
              <a:t>是美国电报电话公司（</a:t>
            </a:r>
            <a:r>
              <a:rPr lang="en-US" altLang="zh-CN" b="1">
                <a:latin typeface="黑体" panose="02010609060101010101" pitchFamily="2" charset="-122"/>
                <a:ea typeface="黑体" panose="02010609060101010101" pitchFamily="2" charset="-122"/>
              </a:rPr>
              <a:t>AT＆T）</a:t>
            </a:r>
            <a:r>
              <a:rPr lang="zh-CN" altLang="en-US" b="1">
                <a:latin typeface="黑体" panose="02010609060101010101" pitchFamily="2" charset="-122"/>
                <a:ea typeface="黑体" panose="02010609060101010101" pitchFamily="2" charset="-122"/>
              </a:rPr>
              <a:t>的</a:t>
            </a:r>
            <a:r>
              <a:rPr lang="en-US" altLang="zh-CN" b="1">
                <a:latin typeface="黑体" panose="02010609060101010101" pitchFamily="2" charset="-122"/>
                <a:ea typeface="黑体" panose="02010609060101010101" pitchFamily="2" charset="-122"/>
              </a:rPr>
              <a:t>Bell</a:t>
            </a:r>
            <a:r>
              <a:rPr lang="zh-CN" altLang="en-US" b="1" dirty="0">
                <a:latin typeface="黑体" panose="02010609060101010101" pitchFamily="2" charset="-122"/>
                <a:ea typeface="黑体" panose="02010609060101010101" pitchFamily="2" charset="-122"/>
              </a:rPr>
              <a:t>实验室为</a:t>
            </a:r>
            <a:r>
              <a:rPr lang="en-US" altLang="zh-CN" b="1">
                <a:latin typeface="黑体" panose="02010609060101010101" pitchFamily="2" charset="-122"/>
                <a:ea typeface="黑体" panose="02010609060101010101" pitchFamily="2" charset="-122"/>
              </a:rPr>
              <a:t>DEC</a:t>
            </a:r>
            <a:r>
              <a:rPr lang="zh-CN" altLang="en-US" b="1" dirty="0">
                <a:latin typeface="黑体" panose="02010609060101010101" pitchFamily="2" charset="-122"/>
                <a:ea typeface="黑体" panose="02010609060101010101" pitchFamily="2" charset="-122"/>
              </a:rPr>
              <a:t>公司的小型机</a:t>
            </a:r>
            <a:r>
              <a:rPr lang="en-US" altLang="zh-CN" b="1">
                <a:latin typeface="黑体" panose="02010609060101010101" pitchFamily="2" charset="-122"/>
                <a:ea typeface="黑体" panose="02010609060101010101" pitchFamily="2" charset="-122"/>
              </a:rPr>
              <a:t>PDP-11</a:t>
            </a:r>
            <a:r>
              <a:rPr lang="zh-CN" altLang="en-US" b="1" dirty="0">
                <a:latin typeface="黑体" panose="02010609060101010101" pitchFamily="2" charset="-122"/>
                <a:ea typeface="黑体" panose="02010609060101010101" pitchFamily="2" charset="-122"/>
              </a:rPr>
              <a:t>开发的操作系统。后来，又凭其性能的完善和良好的可移植性，经过不断的发展、演变，并广泛地应用在小型机、超级小型机甚至大型计算机上。从此</a:t>
            </a:r>
            <a:r>
              <a:rPr lang="en-US" altLang="zh-CN" b="1">
                <a:latin typeface="黑体" panose="02010609060101010101" pitchFamily="2" charset="-122"/>
                <a:ea typeface="黑体" panose="02010609060101010101" pitchFamily="2" charset="-122"/>
              </a:rPr>
              <a:t>Unix</a:t>
            </a:r>
            <a:r>
              <a:rPr lang="zh-CN" altLang="en-US" b="1" dirty="0">
                <a:latin typeface="黑体" panose="02010609060101010101" pitchFamily="2" charset="-122"/>
                <a:ea typeface="黑体" panose="02010609060101010101" pitchFamily="2" charset="-122"/>
              </a:rPr>
              <a:t>名扬世界，众多的用户在不同档次的计算机上争先恐后地使用它。</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en-US" altLang="zh-CN" b="1" dirty="0">
                <a:latin typeface="黑体" panose="02010609060101010101" pitchFamily="2" charset="-122"/>
                <a:ea typeface="黑体" panose="02010609060101010101" pitchFamily="2" charset="-122"/>
              </a:rPr>
              <a:t> </a:t>
            </a:r>
            <a:endParaRPr lang="zh-CN" altLang="en-US" b="1">
              <a:latin typeface="黑体" panose="02010609060101010101" pitchFamily="2" charset="-122"/>
              <a:ea typeface="黑体" panose="02010609060101010101" pitchFamily="2" charset="-122"/>
            </a:endParaRPr>
          </a:p>
        </p:txBody>
      </p:sp>
    </p:spTree>
  </p:cSld>
  <p:clrMapOvr>
    <a:masterClrMapping/>
  </p:clrMapOvr>
  <p:transition spd="med">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6" name="文本框 840705"/>
          <p:cNvSpPr txBox="1"/>
          <p:nvPr/>
        </p:nvSpPr>
        <p:spPr>
          <a:xfrm>
            <a:off x="457200" y="669925"/>
            <a:ext cx="8229600" cy="5349875"/>
          </a:xfrm>
          <a:prstGeom prst="rect">
            <a:avLst/>
          </a:prstGeom>
          <a:noFill/>
          <a:ln w="9525">
            <a:noFill/>
          </a:ln>
        </p:spPr>
        <p:txBody>
          <a:bodyPr>
            <a:spAutoFit/>
          </a:bodyPr>
          <a:lstStyle/>
          <a:p>
            <a:pPr algn="l">
              <a:spcBef>
                <a:spcPct val="20000"/>
              </a:spcBef>
              <a:buClr>
                <a:srgbClr val="A50021"/>
              </a:buClr>
              <a:buSzPct val="75000"/>
              <a:buFont typeface="Wingdings" panose="05000000000000000000" pitchFamily="2" charset="2"/>
            </a:pPr>
            <a:r>
              <a:rPr lang="zh-CN" altLang="en-US" b="1" dirty="0">
                <a:solidFill>
                  <a:srgbClr val="D5100B"/>
                </a:solidFill>
                <a:latin typeface="黑体" panose="02010609060101010101" pitchFamily="2" charset="-122"/>
                <a:ea typeface="黑体" panose="02010609060101010101" pitchFamily="2" charset="-122"/>
              </a:rPr>
              <a:t>       </a:t>
            </a:r>
            <a:r>
              <a:rPr lang="zh-CN" altLang="en-US" b="1" dirty="0">
                <a:solidFill>
                  <a:srgbClr val="FF0000"/>
                </a:solidFill>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由于</a:t>
            </a:r>
            <a:r>
              <a:rPr lang="en-US" altLang="zh-CN" b="1">
                <a:latin typeface="黑体" panose="02010609060101010101" pitchFamily="2" charset="-122"/>
                <a:ea typeface="黑体" panose="02010609060101010101" pitchFamily="2" charset="-122"/>
              </a:rPr>
              <a:t>PC </a:t>
            </a:r>
            <a:r>
              <a:rPr lang="zh-CN" altLang="en-US" b="1" dirty="0">
                <a:latin typeface="黑体" panose="02010609060101010101" pitchFamily="2" charset="-122"/>
                <a:ea typeface="黑体" panose="02010609060101010101" pitchFamily="2" charset="-122"/>
              </a:rPr>
              <a:t>机硬件性能的提高，</a:t>
            </a:r>
            <a:r>
              <a:rPr lang="en-US" altLang="zh-CN" b="1">
                <a:latin typeface="黑体" panose="02010609060101010101" pitchFamily="2" charset="-122"/>
                <a:ea typeface="黑体" panose="02010609060101010101" pitchFamily="2" charset="-122"/>
              </a:rPr>
              <a:t>Unix</a:t>
            </a:r>
            <a:r>
              <a:rPr lang="zh-CN" altLang="en-US" b="1" dirty="0">
                <a:latin typeface="黑体" panose="02010609060101010101" pitchFamily="2" charset="-122"/>
                <a:ea typeface="黑体" panose="02010609060101010101" pitchFamily="2" charset="-122"/>
              </a:rPr>
              <a:t>操作系统又被移</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植到微型计算机上。可以说，</a:t>
            </a:r>
            <a:r>
              <a:rPr lang="en-US" altLang="zh-CN" b="1">
                <a:latin typeface="黑体" panose="02010609060101010101" pitchFamily="2" charset="-122"/>
                <a:ea typeface="黑体" panose="02010609060101010101" pitchFamily="2" charset="-122"/>
              </a:rPr>
              <a:t>Unix</a:t>
            </a:r>
            <a:r>
              <a:rPr lang="zh-CN" altLang="en-US" b="1" dirty="0">
                <a:latin typeface="黑体" panose="02010609060101010101" pitchFamily="2" charset="-122"/>
                <a:ea typeface="黑体" panose="02010609060101010101" pitchFamily="2" charset="-122"/>
              </a:rPr>
              <a:t>是在微机上使用的</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操作系统中功能最完善，安全性能最好的一种操作系统，它具有以下一些主要的特点：</a:t>
            </a:r>
          </a:p>
          <a:p>
            <a:pPr algn="l">
              <a:spcBef>
                <a:spcPct val="20000"/>
              </a:spcBef>
              <a:buClr>
                <a:srgbClr val="A50021"/>
              </a:buClr>
              <a:buSzPct val="75000"/>
              <a:buFont typeface="Wingdings" panose="05000000000000000000" pitchFamily="2" charset="2"/>
            </a:pPr>
            <a:r>
              <a:rPr lang="zh-CN" altLang="en-US" b="1" dirty="0">
                <a:latin typeface="Times New Roman" panose="02020603050405020304" charset="0"/>
                <a:ea typeface="宋体" panose="02010600030101010101" pitchFamily="2" charset="-122"/>
              </a:rPr>
              <a:t>  </a:t>
            </a:r>
            <a:r>
              <a:rPr lang="zh-CN" altLang="en-US" b="1" dirty="0">
                <a:latin typeface="黑体" panose="02010609060101010101" pitchFamily="2" charset="-122"/>
                <a:ea typeface="黑体" panose="02010609060101010101" pitchFamily="2" charset="-122"/>
              </a:rPr>
              <a:t>(1) 先进完善的系统管理功能。 </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(2) 系统内核精悍，便于维护和扩充，核外程序功能强大。</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(3) 采用具有典型的树型结构的文件系统。</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(4) 良好的系统可移植性。</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长期以来，初学者最头疼的是</a:t>
            </a:r>
            <a:r>
              <a:rPr lang="en-US" altLang="zh-CN" b="1">
                <a:latin typeface="黑体" panose="02010609060101010101" pitchFamily="2" charset="-122"/>
                <a:ea typeface="黑体" panose="02010609060101010101" pitchFamily="2" charset="-122"/>
              </a:rPr>
              <a:t>Unix</a:t>
            </a:r>
            <a:r>
              <a:rPr lang="zh-CN" altLang="en-US" b="1" dirty="0">
                <a:latin typeface="黑体" panose="02010609060101010101" pitchFamily="2" charset="-122"/>
                <a:ea typeface="黑体" panose="02010609060101010101" pitchFamily="2" charset="-122"/>
              </a:rPr>
              <a:t>的使用界面，但随着</a:t>
            </a:r>
            <a:r>
              <a:rPr lang="en-US" altLang="zh-CN" b="1">
                <a:latin typeface="黑体" panose="02010609060101010101" pitchFamily="2" charset="-122"/>
                <a:ea typeface="黑体" panose="02010609060101010101" pitchFamily="2" charset="-122"/>
              </a:rPr>
              <a:t>X-Windows</a:t>
            </a:r>
            <a:r>
              <a:rPr lang="zh-CN" altLang="en-US" b="1" dirty="0">
                <a:latin typeface="黑体" panose="02010609060101010101" pitchFamily="2" charset="-122"/>
                <a:ea typeface="黑体" panose="02010609060101010101" pitchFamily="2" charset="-122"/>
              </a:rPr>
              <a:t>的发展，</a:t>
            </a:r>
            <a:r>
              <a:rPr lang="en-US" altLang="zh-CN" b="1">
                <a:latin typeface="黑体" panose="02010609060101010101" pitchFamily="2" charset="-122"/>
                <a:ea typeface="黑体" panose="02010609060101010101" pitchFamily="2" charset="-122"/>
              </a:rPr>
              <a:t>Unix</a:t>
            </a:r>
            <a:r>
              <a:rPr lang="zh-CN" altLang="en-US" b="1" dirty="0">
                <a:latin typeface="黑体" panose="02010609060101010101" pitchFamily="2" charset="-122"/>
                <a:ea typeface="黑体" panose="02010609060101010101" pitchFamily="2" charset="-122"/>
              </a:rPr>
              <a:t>也可以享受功能强大的图形界面。同时，不同的</a:t>
            </a:r>
            <a:r>
              <a:rPr lang="en-US" altLang="zh-CN" b="1">
                <a:latin typeface="黑体" panose="02010609060101010101" pitchFamily="2" charset="-122"/>
                <a:ea typeface="黑体" panose="02010609060101010101" pitchFamily="2" charset="-122"/>
              </a:rPr>
              <a:t>X-Windows</a:t>
            </a:r>
            <a:r>
              <a:rPr lang="zh-CN" altLang="en-US" b="1" dirty="0">
                <a:latin typeface="黑体" panose="02010609060101010101" pitchFamily="2" charset="-122"/>
                <a:ea typeface="黑体" panose="02010609060101010101" pitchFamily="2" charset="-122"/>
              </a:rPr>
              <a:t>管理界面（如</a:t>
            </a:r>
            <a:r>
              <a:rPr lang="en-US" altLang="zh-CN" b="1">
                <a:latin typeface="黑体" panose="02010609060101010101" pitchFamily="2" charset="-122"/>
                <a:ea typeface="黑体" panose="02010609060101010101" pitchFamily="2" charset="-122"/>
              </a:rPr>
              <a:t>FVWM、</a:t>
            </a:r>
            <a:r>
              <a:rPr lang="en-US" altLang="zh-CN" b="1" err="1">
                <a:latin typeface="黑体" panose="02010609060101010101" pitchFamily="2" charset="-122"/>
                <a:ea typeface="黑体" panose="02010609060101010101" pitchFamily="2" charset="-122"/>
              </a:rPr>
              <a:t>AfterStep</a:t>
            </a:r>
            <a:r>
              <a:rPr lang="en-US" altLang="zh-CN" b="1">
                <a:latin typeface="黑体" panose="02010609060101010101" pitchFamily="2" charset="-122"/>
                <a:ea typeface="黑体" panose="02010609060101010101" pitchFamily="2" charset="-122"/>
              </a:rPr>
              <a:t>、CDM、MWM）</a:t>
            </a:r>
            <a:r>
              <a:rPr lang="zh-CN" altLang="en-US" b="1" dirty="0">
                <a:latin typeface="黑体" panose="02010609060101010101" pitchFamily="2" charset="-122"/>
                <a:ea typeface="黑体" panose="02010609060101010101" pitchFamily="2" charset="-122"/>
              </a:rPr>
              <a:t>更让你的</a:t>
            </a:r>
            <a:r>
              <a:rPr lang="en-US" altLang="zh-CN" b="1">
                <a:latin typeface="黑体" panose="02010609060101010101" pitchFamily="2" charset="-122"/>
                <a:ea typeface="黑体" panose="02010609060101010101" pitchFamily="2" charset="-122"/>
              </a:rPr>
              <a:t>X-Windows</a:t>
            </a:r>
            <a:r>
              <a:rPr lang="zh-CN" altLang="en-US" b="1" dirty="0">
                <a:latin typeface="黑体" panose="02010609060101010101" pitchFamily="2" charset="-122"/>
                <a:ea typeface="黑体" panose="02010609060101010101" pitchFamily="2" charset="-122"/>
              </a:rPr>
              <a:t>有多种选择，也使你的计算机更具有个人风格。 </a:t>
            </a:r>
          </a:p>
        </p:txBody>
      </p:sp>
    </p:spTree>
  </p:cSld>
  <p:clrMapOvr>
    <a:masterClrMapping/>
  </p:clrMapOvr>
  <p:transition spd="med">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文本框 842753"/>
          <p:cNvSpPr txBox="1"/>
          <p:nvPr/>
        </p:nvSpPr>
        <p:spPr>
          <a:xfrm>
            <a:off x="304800" y="257175"/>
            <a:ext cx="8229600" cy="6372225"/>
          </a:xfrm>
          <a:prstGeom prst="rect">
            <a:avLst/>
          </a:prstGeom>
          <a:noFill/>
          <a:ln w="9525">
            <a:noFill/>
          </a:ln>
        </p:spPr>
        <p:txBody>
          <a:bodyPr>
            <a:spAutoFit/>
          </a:bodyPr>
          <a:lstStyle/>
          <a:p>
            <a:pPr algn="l">
              <a:spcBef>
                <a:spcPct val="20000"/>
              </a:spcBef>
              <a:buClr>
                <a:srgbClr val="A50021"/>
              </a:buClr>
              <a:buSzPct val="75000"/>
              <a:buFont typeface="Wingdings" panose="05000000000000000000" pitchFamily="2" charset="2"/>
            </a:pPr>
            <a:r>
              <a:rPr lang="zh-CN" altLang="en-US" b="1" dirty="0">
                <a:solidFill>
                  <a:srgbClr val="D5100B"/>
                </a:solidFill>
                <a:latin typeface="黑体" panose="02010609060101010101" pitchFamily="2" charset="-122"/>
                <a:ea typeface="黑体" panose="02010609060101010101" pitchFamily="2" charset="-122"/>
              </a:rPr>
              <a:t>           4．</a:t>
            </a:r>
            <a:r>
              <a:rPr lang="en-US" altLang="zh-CN" b="1">
                <a:solidFill>
                  <a:srgbClr val="D5100B"/>
                </a:solidFill>
                <a:latin typeface="黑体" panose="02010609060101010101" pitchFamily="2" charset="-122"/>
                <a:ea typeface="黑体" panose="02010609060101010101" pitchFamily="2" charset="-122"/>
              </a:rPr>
              <a:t>Linux</a:t>
            </a:r>
            <a:r>
              <a:rPr lang="zh-CN" altLang="en-US" b="1" dirty="0">
                <a:solidFill>
                  <a:srgbClr val="D5100B"/>
                </a:solidFill>
                <a:latin typeface="黑体" panose="02010609060101010101" pitchFamily="2" charset="-122"/>
                <a:ea typeface="黑体" panose="02010609060101010101" pitchFamily="2" charset="-122"/>
              </a:rPr>
              <a:t>操作系统</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en-US" altLang="zh-CN" b="1">
                <a:latin typeface="黑体" panose="02010609060101010101" pitchFamily="2" charset="-122"/>
                <a:ea typeface="黑体" panose="02010609060101010101" pitchFamily="2" charset="-122"/>
              </a:rPr>
              <a:t>Linux</a:t>
            </a:r>
            <a:r>
              <a:rPr lang="zh-CN" altLang="en-US" b="1" dirty="0">
                <a:latin typeface="黑体" panose="02010609060101010101" pitchFamily="2" charset="-122"/>
                <a:ea typeface="黑体" panose="02010609060101010101" pitchFamily="2" charset="-122"/>
              </a:rPr>
              <a:t>是一种</a:t>
            </a:r>
            <a:r>
              <a:rPr lang="en-US" altLang="zh-CN" b="1">
                <a:latin typeface="黑体" panose="02010609060101010101" pitchFamily="2" charset="-122"/>
                <a:ea typeface="黑体" panose="02010609060101010101" pitchFamily="2" charset="-122"/>
              </a:rPr>
              <a:t>Unix</a:t>
            </a:r>
            <a:r>
              <a:rPr lang="zh-CN" altLang="en-US" b="1" dirty="0">
                <a:latin typeface="黑体" panose="02010609060101010101" pitchFamily="2" charset="-122"/>
                <a:ea typeface="黑体" panose="02010609060101010101" pitchFamily="2" charset="-122"/>
              </a:rPr>
              <a:t>风格的操作系统。它由芬兰赫</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尔辛基大学的学生</a:t>
            </a:r>
            <a:r>
              <a:rPr lang="en-US" altLang="zh-CN" b="1" err="1">
                <a:latin typeface="黑体" panose="02010609060101010101" pitchFamily="2" charset="-122"/>
                <a:ea typeface="黑体" panose="02010609060101010101" pitchFamily="2" charset="-122"/>
              </a:rPr>
              <a:t>Linus Torvalds</a:t>
            </a:r>
            <a:r>
              <a:rPr lang="zh-CN" altLang="en-US" b="1" dirty="0">
                <a:latin typeface="黑体" panose="02010609060101010101" pitchFamily="2" charset="-122"/>
                <a:ea typeface="黑体" panose="02010609060101010101" pitchFamily="2" charset="-122"/>
              </a:rPr>
              <a:t>在1991年开发。</a:t>
            </a:r>
          </a:p>
          <a:p>
            <a:pPr algn="just">
              <a:spcBef>
                <a:spcPct val="20000"/>
              </a:spcBef>
              <a:buClr>
                <a:srgbClr val="A50021"/>
              </a:buClr>
              <a:buSzPct val="75000"/>
              <a:buFont typeface="Wingdings" panose="05000000000000000000" pitchFamily="2" charset="2"/>
            </a:pPr>
            <a:r>
              <a:rPr lang="en-US" altLang="zh-CN" b="1" err="1">
                <a:latin typeface="黑体" panose="02010609060101010101" pitchFamily="2" charset="-122"/>
                <a:ea typeface="黑体" panose="02010609060101010101" pitchFamily="2" charset="-122"/>
              </a:rPr>
              <a:t>       Linus Torvalds</a:t>
            </a:r>
            <a:r>
              <a:rPr lang="zh-CN" altLang="en-US" b="1">
                <a:latin typeface="黑体" panose="02010609060101010101" pitchFamily="2" charset="-122"/>
                <a:ea typeface="黑体" panose="02010609060101010101" pitchFamily="2" charset="-122"/>
              </a:rPr>
              <a:t>把</a:t>
            </a:r>
            <a:r>
              <a:rPr lang="en-US" altLang="zh-CN" b="1">
                <a:latin typeface="黑体" panose="02010609060101010101" pitchFamily="2" charset="-122"/>
                <a:ea typeface="黑体" panose="02010609060101010101" pitchFamily="2" charset="-122"/>
              </a:rPr>
              <a:t>Linux</a:t>
            </a:r>
            <a:r>
              <a:rPr lang="zh-CN" altLang="en-US" b="1" dirty="0">
                <a:latin typeface="黑体" panose="02010609060101010101" pitchFamily="2" charset="-122"/>
                <a:ea typeface="黑体" panose="02010609060101010101" pitchFamily="2" charset="-122"/>
              </a:rPr>
              <a:t>的源程序在</a:t>
            </a:r>
            <a:r>
              <a:rPr lang="en-US" altLang="zh-CN" b="1">
                <a:latin typeface="黑体" panose="02010609060101010101" pitchFamily="2" charset="-122"/>
                <a:ea typeface="黑体" panose="02010609060101010101" pitchFamily="2" charset="-122"/>
              </a:rPr>
              <a:t>Internet</a:t>
            </a:r>
            <a:r>
              <a:rPr lang="zh-CN" altLang="en-US" b="1" dirty="0">
                <a:latin typeface="黑体" panose="02010609060101010101" pitchFamily="2" charset="-122"/>
                <a:ea typeface="黑体" panose="02010609060101010101" pitchFamily="2" charset="-122"/>
              </a:rPr>
              <a:t>上公开，世界各地的编程爱好者自发组织起来对</a:t>
            </a:r>
            <a:r>
              <a:rPr lang="en-US" altLang="zh-CN" b="1">
                <a:latin typeface="黑体" panose="02010609060101010101" pitchFamily="2" charset="-122"/>
                <a:ea typeface="黑体" panose="02010609060101010101" pitchFamily="2" charset="-122"/>
              </a:rPr>
              <a:t>Linux</a:t>
            </a:r>
            <a:r>
              <a:rPr lang="zh-CN" altLang="en-US" b="1" dirty="0">
                <a:latin typeface="黑体" panose="02010609060101010101" pitchFamily="2" charset="-122"/>
                <a:ea typeface="黑体" panose="02010609060101010101" pitchFamily="2" charset="-122"/>
              </a:rPr>
              <a:t>进行改进和编写各种应用程序，今天</a:t>
            </a:r>
            <a:r>
              <a:rPr lang="en-US" altLang="zh-CN" b="1">
                <a:latin typeface="黑体" panose="02010609060101010101" pitchFamily="2" charset="-122"/>
                <a:ea typeface="黑体" panose="02010609060101010101" pitchFamily="2" charset="-122"/>
              </a:rPr>
              <a:t>Linux</a:t>
            </a:r>
            <a:r>
              <a:rPr lang="zh-CN" altLang="en-US" b="1" dirty="0">
                <a:latin typeface="黑体" panose="02010609060101010101" pitchFamily="2" charset="-122"/>
                <a:ea typeface="黑体" panose="02010609060101010101" pitchFamily="2" charset="-122"/>
              </a:rPr>
              <a:t>已发展成为功能很强的操作系统，是操作系统领域的一颗新星。</a:t>
            </a:r>
          </a:p>
          <a:p>
            <a:pPr algn="just">
              <a:spcBef>
                <a:spcPct val="20000"/>
              </a:spcBef>
              <a:buClr>
                <a:srgbClr val="A50021"/>
              </a:buClr>
              <a:buSzPct val="75000"/>
              <a:buFont typeface="Wingdings" panose="05000000000000000000" pitchFamily="2" charset="2"/>
            </a:pPr>
            <a:r>
              <a:rPr lang="en-US" altLang="zh-CN" b="1">
                <a:latin typeface="黑体" panose="02010609060101010101" pitchFamily="2" charset="-122"/>
                <a:ea typeface="黑体" panose="02010609060101010101" pitchFamily="2" charset="-122"/>
              </a:rPr>
              <a:t>     Linux</a:t>
            </a:r>
            <a:r>
              <a:rPr lang="zh-CN" altLang="en-US" b="1" dirty="0">
                <a:latin typeface="黑体" panose="02010609060101010101" pitchFamily="2" charset="-122"/>
                <a:ea typeface="黑体" panose="02010609060101010101" pitchFamily="2" charset="-122"/>
              </a:rPr>
              <a:t>的开发以及源代码对每个人都是完全免费的。任何人都可以从</a:t>
            </a:r>
            <a:r>
              <a:rPr lang="en-US" altLang="zh-CN" b="1">
                <a:latin typeface="黑体" panose="02010609060101010101" pitchFamily="2" charset="-122"/>
                <a:ea typeface="黑体" panose="02010609060101010101" pitchFamily="2" charset="-122"/>
              </a:rPr>
              <a:t>Internet</a:t>
            </a:r>
            <a:r>
              <a:rPr lang="zh-CN" altLang="en-US" b="1" dirty="0">
                <a:latin typeface="黑体" panose="02010609060101010101" pitchFamily="2" charset="-122"/>
                <a:ea typeface="黑体" panose="02010609060101010101" pitchFamily="2" charset="-122"/>
              </a:rPr>
              <a:t>上免费下载</a:t>
            </a:r>
            <a:r>
              <a:rPr lang="en-US" altLang="zh-CN" b="1">
                <a:latin typeface="黑体" panose="02010609060101010101" pitchFamily="2" charset="-122"/>
                <a:ea typeface="黑体" panose="02010609060101010101" pitchFamily="2" charset="-122"/>
              </a:rPr>
              <a:t>Linux</a:t>
            </a:r>
            <a:r>
              <a:rPr lang="zh-CN" altLang="en-US" b="1" dirty="0">
                <a:latin typeface="黑体" panose="02010609060101010101" pitchFamily="2" charset="-122"/>
                <a:ea typeface="黑体" panose="02010609060101010101" pitchFamily="2" charset="-122"/>
              </a:rPr>
              <a:t>软件包，</a:t>
            </a:r>
            <a:r>
              <a:rPr lang="en-US" altLang="zh-CN" b="1">
                <a:latin typeface="黑体" panose="02010609060101010101" pitchFamily="2" charset="-122"/>
                <a:ea typeface="黑体" panose="02010609060101010101" pitchFamily="2" charset="-122"/>
              </a:rPr>
              <a:t>Linux</a:t>
            </a:r>
            <a:r>
              <a:rPr lang="zh-CN" altLang="en-US" b="1" dirty="0">
                <a:latin typeface="黑体" panose="02010609060101010101" pitchFamily="2" charset="-122"/>
                <a:ea typeface="黑体" panose="02010609060101010101" pitchFamily="2" charset="-122"/>
              </a:rPr>
              <a:t>开发者可通过</a:t>
            </a:r>
            <a:r>
              <a:rPr lang="en-US" altLang="zh-CN" b="1">
                <a:latin typeface="黑体" panose="02010609060101010101" pitchFamily="2" charset="-122"/>
                <a:ea typeface="黑体" panose="02010609060101010101" pitchFamily="2" charset="-122"/>
              </a:rPr>
              <a:t>Internet</a:t>
            </a:r>
            <a:r>
              <a:rPr lang="zh-CN" altLang="en-US" b="1" dirty="0">
                <a:latin typeface="黑体" panose="02010609060101010101" pitchFamily="2" charset="-122"/>
                <a:ea typeface="黑体" panose="02010609060101010101" pitchFamily="2" charset="-122"/>
              </a:rPr>
              <a:t>进行合作开发。但是这并不意味着</a:t>
            </a:r>
            <a:r>
              <a:rPr lang="en-US" altLang="zh-CN" b="1">
                <a:latin typeface="黑体" panose="02010609060101010101" pitchFamily="2" charset="-122"/>
                <a:ea typeface="黑体" panose="02010609060101010101" pitchFamily="2" charset="-122"/>
              </a:rPr>
              <a:t>Linux</a:t>
            </a:r>
            <a:r>
              <a:rPr lang="zh-CN" altLang="en-US" b="1" dirty="0">
                <a:latin typeface="黑体" panose="02010609060101010101" pitchFamily="2" charset="-122"/>
                <a:ea typeface="黑体" panose="02010609060101010101" pitchFamily="2" charset="-122"/>
              </a:rPr>
              <a:t>和它的一些周边软件发行版本也是免费的。</a:t>
            </a:r>
          </a:p>
          <a:p>
            <a:pPr algn="l">
              <a:spcBef>
                <a:spcPct val="20000"/>
              </a:spcBef>
              <a:buClr>
                <a:srgbClr val="A50021"/>
              </a:buClr>
              <a:buSzPct val="75000"/>
              <a:buFont typeface="Wingdings" panose="05000000000000000000" pitchFamily="2" charset="2"/>
            </a:pPr>
            <a:r>
              <a:rPr lang="en-US" altLang="zh-CN" b="1">
                <a:latin typeface="黑体" panose="02010609060101010101" pitchFamily="2" charset="-122"/>
                <a:ea typeface="黑体" panose="02010609060101010101" pitchFamily="2" charset="-122"/>
              </a:rPr>
              <a:t>    Linux</a:t>
            </a:r>
            <a:r>
              <a:rPr lang="zh-CN" altLang="en-US" b="1" dirty="0">
                <a:latin typeface="黑体" panose="02010609060101010101" pitchFamily="2" charset="-122"/>
                <a:ea typeface="黑体" panose="02010609060101010101" pitchFamily="2" charset="-122"/>
              </a:rPr>
              <a:t>有着广泛的用途，包括网络应用、软件开发、建立用户平台等等。</a:t>
            </a:r>
            <a:r>
              <a:rPr lang="en-US" altLang="zh-CN" b="1">
                <a:latin typeface="黑体" panose="02010609060101010101" pitchFamily="2" charset="-122"/>
                <a:ea typeface="黑体" panose="02010609060101010101" pitchFamily="2" charset="-122"/>
              </a:rPr>
              <a:t>Linux</a:t>
            </a:r>
            <a:r>
              <a:rPr lang="zh-CN" altLang="en-US" b="1" dirty="0">
                <a:latin typeface="黑体" panose="02010609060101010101" pitchFamily="2" charset="-122"/>
                <a:ea typeface="黑体" panose="02010609060101010101" pitchFamily="2" charset="-122"/>
              </a:rPr>
              <a:t>被认为是一种高性能、低开支的可以替换其他昂贵操作系统的软件系统。</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现在</a:t>
            </a:r>
            <a:r>
              <a:rPr lang="en-US" altLang="zh-CN" b="1">
                <a:latin typeface="黑体" panose="02010609060101010101" pitchFamily="2" charset="-122"/>
                <a:ea typeface="黑体" panose="02010609060101010101" pitchFamily="2" charset="-122"/>
              </a:rPr>
              <a:t>Linux</a:t>
            </a:r>
            <a:r>
              <a:rPr lang="zh-CN" altLang="en-US" b="1" dirty="0">
                <a:latin typeface="黑体" panose="02010609060101010101" pitchFamily="2" charset="-122"/>
                <a:ea typeface="黑体" panose="02010609060101010101" pitchFamily="2" charset="-122"/>
              </a:rPr>
              <a:t>主要流行的版本有：</a:t>
            </a:r>
            <a:r>
              <a:rPr lang="en-US" altLang="zh-CN" b="1">
                <a:latin typeface="黑体" panose="02010609060101010101" pitchFamily="2" charset="-122"/>
                <a:ea typeface="黑体" panose="02010609060101010101" pitchFamily="2" charset="-122"/>
              </a:rPr>
              <a:t>Red </a:t>
            </a:r>
            <a:r>
              <a:rPr lang="en-US" altLang="zh-CN" b="1" err="1">
                <a:latin typeface="黑体" panose="02010609060101010101" pitchFamily="2" charset="-122"/>
                <a:ea typeface="黑体" panose="02010609060101010101" pitchFamily="2" charset="-122"/>
              </a:rPr>
              <a:t>HatLinux</a:t>
            </a:r>
            <a:r>
              <a:rPr lang="en-US" altLang="zh-CN" b="1">
                <a:latin typeface="黑体" panose="02010609060101010101" pitchFamily="2" charset="-122"/>
                <a:ea typeface="黑体" panose="02010609060101010101" pitchFamily="2" charset="-122"/>
              </a:rPr>
              <a:t>、</a:t>
            </a:r>
            <a:r>
              <a:rPr lang="en-US" altLang="zh-CN" b="1" err="1">
                <a:latin typeface="黑体" panose="02010609060101010101" pitchFamily="2" charset="-122"/>
                <a:ea typeface="黑体" panose="02010609060101010101" pitchFamily="2" charset="-122"/>
              </a:rPr>
              <a:t>TurboLinux</a:t>
            </a:r>
            <a:r>
              <a:rPr lang="zh-CN" altLang="en-US" b="1" dirty="0">
                <a:latin typeface="黑体" panose="02010609060101010101" pitchFamily="2" charset="-122"/>
                <a:ea typeface="黑体" panose="02010609060101010101" pitchFamily="2" charset="-122"/>
              </a:rPr>
              <a:t>及我国自己开发的红旗</a:t>
            </a:r>
            <a:r>
              <a:rPr lang="en-US" altLang="zh-CN" b="1">
                <a:latin typeface="黑体" panose="02010609060101010101" pitchFamily="2" charset="-122"/>
                <a:ea typeface="黑体" panose="02010609060101010101" pitchFamily="2" charset="-122"/>
              </a:rPr>
              <a:t>Linux、</a:t>
            </a:r>
            <a:r>
              <a:rPr lang="zh-CN" altLang="en-US" b="1" dirty="0">
                <a:latin typeface="黑体" panose="02010609060101010101" pitchFamily="2" charset="-122"/>
                <a:ea typeface="黑体" panose="02010609060101010101" pitchFamily="2" charset="-122"/>
              </a:rPr>
              <a:t>蓝点</a:t>
            </a:r>
            <a:r>
              <a:rPr lang="en-US" altLang="zh-CN" b="1">
                <a:latin typeface="黑体" panose="02010609060101010101" pitchFamily="2" charset="-122"/>
                <a:ea typeface="黑体" panose="02010609060101010101" pitchFamily="2" charset="-122"/>
              </a:rPr>
              <a:t>Linux</a:t>
            </a:r>
            <a:r>
              <a:rPr lang="zh-CN" altLang="en-US" b="1" dirty="0">
                <a:latin typeface="黑体" panose="02010609060101010101" pitchFamily="2" charset="-122"/>
                <a:ea typeface="黑体" panose="02010609060101010101" pitchFamily="2" charset="-122"/>
              </a:rPr>
              <a:t>版本等。  </a:t>
            </a:r>
          </a:p>
        </p:txBody>
      </p:sp>
    </p:spTree>
  </p:cSld>
  <p:clrMapOvr>
    <a:masterClrMapping/>
  </p:clrMapOvr>
  <p:transition spd="med">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文本框 843777"/>
          <p:cNvSpPr txBox="1"/>
          <p:nvPr/>
        </p:nvSpPr>
        <p:spPr>
          <a:xfrm>
            <a:off x="457200" y="0"/>
            <a:ext cx="8229600" cy="7248525"/>
          </a:xfrm>
          <a:prstGeom prst="rect">
            <a:avLst/>
          </a:prstGeom>
          <a:noFill/>
          <a:ln w="9525">
            <a:noFill/>
          </a:ln>
        </p:spPr>
        <p:txBody>
          <a:bodyPr>
            <a:spAutoFit/>
          </a:bodyPr>
          <a:lstStyle/>
          <a:p>
            <a:pPr algn="l">
              <a:spcBef>
                <a:spcPct val="20000"/>
              </a:spcBef>
              <a:buClr>
                <a:srgbClr val="A50021"/>
              </a:buClr>
              <a:buSzPct val="75000"/>
              <a:buFont typeface="Wingdings" panose="05000000000000000000" pitchFamily="2" charset="2"/>
            </a:pPr>
            <a:r>
              <a:rPr lang="zh-CN" altLang="en-US" b="1" dirty="0">
                <a:solidFill>
                  <a:srgbClr val="D5100B"/>
                </a:solidFill>
                <a:latin typeface="黑体" panose="02010609060101010101" pitchFamily="2" charset="-122"/>
                <a:ea typeface="黑体" panose="02010609060101010101" pitchFamily="2" charset="-122"/>
              </a:rPr>
              <a:t>           </a:t>
            </a:r>
            <a:r>
              <a:rPr lang="en-US" altLang="zh-CN" b="1">
                <a:latin typeface="黑体" panose="02010609060101010101" pitchFamily="2" charset="-122"/>
                <a:ea typeface="黑体" panose="02010609060101010101" pitchFamily="2" charset="-122"/>
              </a:rPr>
              <a:t>Linux</a:t>
            </a:r>
            <a:r>
              <a:rPr lang="zh-CN" altLang="en-US" b="1" dirty="0">
                <a:latin typeface="黑体" panose="02010609060101010101" pitchFamily="2" charset="-122"/>
                <a:ea typeface="黑体" panose="02010609060101010101" pitchFamily="2" charset="-122"/>
              </a:rPr>
              <a:t>具有以下主要特点：</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(1) </a:t>
            </a:r>
            <a:r>
              <a:rPr lang="en-US" altLang="zh-CN" b="1">
                <a:latin typeface="黑体" panose="02010609060101010101" pitchFamily="2" charset="-122"/>
                <a:ea typeface="黑体" panose="02010609060101010101" pitchFamily="2" charset="-122"/>
              </a:rPr>
              <a:t>Linux</a:t>
            </a:r>
            <a:r>
              <a:rPr lang="zh-CN" altLang="en-US" b="1" dirty="0">
                <a:latin typeface="黑体" panose="02010609060101010101" pitchFamily="2" charset="-122"/>
                <a:ea typeface="黑体" panose="02010609060101010101" pitchFamily="2" charset="-122"/>
              </a:rPr>
              <a:t>是免费的软件，可自由安装及修改源代码。</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(2) </a:t>
            </a:r>
            <a:r>
              <a:rPr lang="en-US" altLang="zh-CN" b="1">
                <a:latin typeface="黑体" panose="02010609060101010101" pitchFamily="2" charset="-122"/>
                <a:ea typeface="黑体" panose="02010609060101010101" pitchFamily="2" charset="-122"/>
              </a:rPr>
              <a:t>Linux</a:t>
            </a:r>
            <a:r>
              <a:rPr lang="zh-CN" altLang="en-US" b="1" dirty="0">
                <a:latin typeface="黑体" panose="02010609060101010101" pitchFamily="2" charset="-122"/>
                <a:ea typeface="黑体" panose="02010609060101010101" pitchFamily="2" charset="-122"/>
              </a:rPr>
              <a:t>是一个与</a:t>
            </a:r>
            <a:r>
              <a:rPr lang="en-US" altLang="zh-CN" b="1">
                <a:latin typeface="黑体" panose="02010609060101010101" pitchFamily="2" charset="-122"/>
                <a:ea typeface="黑体" panose="02010609060101010101" pitchFamily="2" charset="-122"/>
              </a:rPr>
              <a:t>Unix</a:t>
            </a:r>
            <a:r>
              <a:rPr lang="zh-CN" altLang="en-US" b="1" dirty="0">
                <a:latin typeface="黑体" panose="02010609060101010101" pitchFamily="2" charset="-122"/>
                <a:ea typeface="黑体" panose="02010609060101010101" pitchFamily="2" charset="-122"/>
              </a:rPr>
              <a:t>兼容的32位操作系统，它能运行主要的</a:t>
            </a:r>
            <a:r>
              <a:rPr lang="en-US" altLang="zh-CN" b="1">
                <a:latin typeface="黑体" panose="02010609060101010101" pitchFamily="2" charset="-122"/>
                <a:ea typeface="黑体" panose="02010609060101010101" pitchFamily="2" charset="-122"/>
              </a:rPr>
              <a:t>Unix</a:t>
            </a:r>
            <a:r>
              <a:rPr lang="zh-CN" altLang="en-US" b="1" dirty="0">
                <a:latin typeface="黑体" panose="02010609060101010101" pitchFamily="2" charset="-122"/>
                <a:ea typeface="黑体" panose="02010609060101010101" pitchFamily="2" charset="-122"/>
              </a:rPr>
              <a:t>工具软件、应用程序和网络协议，并支持32位和64位的硬件。</a:t>
            </a:r>
            <a:r>
              <a:rPr lang="en-US" altLang="zh-CN" b="1">
                <a:latin typeface="黑体" panose="02010609060101010101" pitchFamily="2" charset="-122"/>
                <a:ea typeface="黑体" panose="02010609060101010101" pitchFamily="2" charset="-122"/>
              </a:rPr>
              <a:t>Linux</a:t>
            </a:r>
            <a:r>
              <a:rPr lang="zh-CN" altLang="en-US" b="1" dirty="0">
                <a:latin typeface="黑体" panose="02010609060101010101" pitchFamily="2" charset="-122"/>
                <a:ea typeface="黑体" panose="02010609060101010101" pitchFamily="2" charset="-122"/>
              </a:rPr>
              <a:t>的设计继承了</a:t>
            </a:r>
            <a:r>
              <a:rPr lang="en-US" altLang="zh-CN" b="1">
                <a:latin typeface="黑体" panose="02010609060101010101" pitchFamily="2" charset="-122"/>
                <a:ea typeface="黑体" panose="02010609060101010101" pitchFamily="2" charset="-122"/>
              </a:rPr>
              <a:t>Unix</a:t>
            </a:r>
            <a:r>
              <a:rPr lang="zh-CN" altLang="en-US" b="1" dirty="0">
                <a:latin typeface="黑体" panose="02010609060101010101" pitchFamily="2" charset="-122"/>
                <a:ea typeface="黑体" panose="02010609060101010101" pitchFamily="2" charset="-122"/>
              </a:rPr>
              <a:t>以网络为核心的设计思想，是一个性能稳定的多用户网络操作系统。</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(3) </a:t>
            </a:r>
            <a:r>
              <a:rPr lang="en-US" altLang="zh-CN" b="1">
                <a:latin typeface="黑体" panose="02010609060101010101" pitchFamily="2" charset="-122"/>
                <a:ea typeface="黑体" panose="02010609060101010101" pitchFamily="2" charset="-122"/>
              </a:rPr>
              <a:t>Linux</a:t>
            </a:r>
            <a:r>
              <a:rPr lang="zh-CN" altLang="en-US" b="1" dirty="0">
                <a:latin typeface="黑体" panose="02010609060101010101" pitchFamily="2" charset="-122"/>
                <a:ea typeface="黑体" panose="02010609060101010101" pitchFamily="2" charset="-122"/>
              </a:rPr>
              <a:t>是一个提供完整网络集成的操作系统，它可以轻松的与</a:t>
            </a:r>
            <a:r>
              <a:rPr lang="en-US" altLang="zh-CN" b="1">
                <a:latin typeface="黑体" panose="02010609060101010101" pitchFamily="2" charset="-122"/>
                <a:ea typeface="黑体" panose="02010609060101010101" pitchFamily="2" charset="-122"/>
              </a:rPr>
              <a:t>TCP/IP、LAN Manager、Windows for Workgroups、Novell NetWare</a:t>
            </a:r>
            <a:r>
              <a:rPr lang="zh-CN" altLang="en-US" b="1">
                <a:latin typeface="黑体" panose="02010609060101010101" pitchFamily="2" charset="-122"/>
                <a:ea typeface="黑体" panose="02010609060101010101" pitchFamily="2" charset="-122"/>
              </a:rPr>
              <a:t>或</a:t>
            </a:r>
            <a:r>
              <a:rPr lang="en-US" altLang="zh-CN" b="1">
                <a:latin typeface="黑体" panose="02010609060101010101" pitchFamily="2" charset="-122"/>
                <a:ea typeface="黑体" panose="02010609060101010101" pitchFamily="2" charset="-122"/>
              </a:rPr>
              <a:t>Windows NT</a:t>
            </a:r>
            <a:r>
              <a:rPr lang="zh-CN" altLang="en-US" b="1" dirty="0">
                <a:latin typeface="黑体" panose="02010609060101010101" pitchFamily="2" charset="-122"/>
                <a:ea typeface="黑体" panose="02010609060101010101" pitchFamily="2" charset="-122"/>
              </a:rPr>
              <a:t>集成在一起。</a:t>
            </a:r>
            <a:r>
              <a:rPr lang="en-US" altLang="zh-CN" b="1">
                <a:latin typeface="黑体" panose="02010609060101010101" pitchFamily="2" charset="-122"/>
                <a:ea typeface="黑体" panose="02010609060101010101" pitchFamily="2" charset="-122"/>
              </a:rPr>
              <a:t>Linux</a:t>
            </a:r>
            <a:r>
              <a:rPr lang="zh-CN" altLang="en-US" b="1" dirty="0">
                <a:latin typeface="黑体" panose="02010609060101010101" pitchFamily="2" charset="-122"/>
                <a:ea typeface="黑体" panose="02010609060101010101" pitchFamily="2" charset="-122"/>
              </a:rPr>
              <a:t>可以通过</a:t>
            </a:r>
            <a:r>
              <a:rPr lang="en-US" altLang="zh-CN" b="1">
                <a:latin typeface="黑体" panose="02010609060101010101" pitchFamily="2" charset="-122"/>
                <a:ea typeface="黑体" panose="02010609060101010101" pitchFamily="2" charset="-122"/>
              </a:rPr>
              <a:t>Ethernet(</a:t>
            </a:r>
            <a:r>
              <a:rPr lang="zh-CN" altLang="en-US" b="1" dirty="0">
                <a:latin typeface="黑体" panose="02010609060101010101" pitchFamily="2" charset="-122"/>
                <a:ea typeface="黑体" panose="02010609060101010101" pitchFamily="2" charset="-122"/>
              </a:rPr>
              <a:t>以太网)或调制解调器连到</a:t>
            </a:r>
            <a:r>
              <a:rPr lang="en-US" altLang="zh-CN" b="1">
                <a:latin typeface="黑体" panose="02010609060101010101" pitchFamily="2" charset="-122"/>
                <a:ea typeface="黑体" panose="02010609060101010101" pitchFamily="2" charset="-122"/>
              </a:rPr>
              <a:t>Internet</a:t>
            </a:r>
            <a:r>
              <a:rPr lang="zh-CN" altLang="en-US" b="1" dirty="0">
                <a:latin typeface="黑体" panose="02010609060101010101" pitchFamily="2" charset="-122"/>
                <a:ea typeface="黑体" panose="02010609060101010101" pitchFamily="2" charset="-122"/>
              </a:rPr>
              <a:t>上。</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(4) </a:t>
            </a:r>
            <a:r>
              <a:rPr lang="en-US" altLang="zh-CN" b="1">
                <a:latin typeface="黑体" panose="02010609060101010101" pitchFamily="2" charset="-122"/>
                <a:ea typeface="黑体" panose="02010609060101010101" pitchFamily="2" charset="-122"/>
              </a:rPr>
              <a:t>Linux</a:t>
            </a:r>
            <a:r>
              <a:rPr lang="zh-CN" altLang="en-US" b="1" dirty="0">
                <a:latin typeface="黑体" panose="02010609060101010101" pitchFamily="2" charset="-122"/>
                <a:ea typeface="黑体" panose="02010609060101010101" pitchFamily="2" charset="-122"/>
              </a:rPr>
              <a:t>系统内核紧凑高效，对硬件要求低。 </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只要有计算机的地方就有人为</a:t>
            </a:r>
            <a:r>
              <a:rPr lang="en-US" altLang="zh-CN" b="1">
                <a:latin typeface="黑体" panose="02010609060101010101" pitchFamily="2" charset="-122"/>
                <a:ea typeface="黑体" panose="02010609060101010101" pitchFamily="2" charset="-122"/>
              </a:rPr>
              <a:t>Linux</a:t>
            </a:r>
            <a:r>
              <a:rPr lang="zh-CN" altLang="en-US" b="1" dirty="0">
                <a:latin typeface="黑体" panose="02010609060101010101" pitchFamily="2" charset="-122"/>
                <a:ea typeface="黑体" panose="02010609060101010101" pitchFamily="2" charset="-122"/>
              </a:rPr>
              <a:t>写程序，但这也是它最大的缺点：系统缺乏严密性。它的另一个主要缺点是对办公、娱乐类的应用软件和外设支持不够。</a:t>
            </a:r>
          </a:p>
          <a:p>
            <a:pPr algn="l">
              <a:spcBef>
                <a:spcPct val="20000"/>
              </a:spcBef>
              <a:buClr>
                <a:srgbClr val="A50021"/>
              </a:buClr>
              <a:buSzPct val="75000"/>
              <a:buFont typeface="Wingdings" panose="05000000000000000000" pitchFamily="2" charset="2"/>
            </a:pPr>
            <a:r>
              <a:rPr lang="en-US" altLang="zh-CN" b="1">
                <a:latin typeface="黑体" panose="02010609060101010101" pitchFamily="2" charset="-122"/>
                <a:ea typeface="黑体" panose="02010609060101010101" pitchFamily="2" charset="-122"/>
              </a:rPr>
              <a:t>    Linux</a:t>
            </a:r>
            <a:r>
              <a:rPr lang="zh-CN" altLang="en-US" b="1" dirty="0">
                <a:latin typeface="黑体" panose="02010609060101010101" pitchFamily="2" charset="-122"/>
                <a:ea typeface="黑体" panose="02010609060101010101" pitchFamily="2" charset="-122"/>
              </a:rPr>
              <a:t>与微软的</a:t>
            </a:r>
            <a:r>
              <a:rPr lang="en-US" altLang="zh-CN" b="1">
                <a:latin typeface="黑体" panose="02010609060101010101" pitchFamily="2" charset="-122"/>
                <a:ea typeface="黑体" panose="02010609060101010101" pitchFamily="2" charset="-122"/>
              </a:rPr>
              <a:t>Windows NT</a:t>
            </a:r>
            <a:r>
              <a:rPr lang="zh-CN" altLang="en-US" b="1" dirty="0">
                <a:latin typeface="黑体" panose="02010609060101010101" pitchFamily="2" charset="-122"/>
                <a:ea typeface="黑体" panose="02010609060101010101" pitchFamily="2" charset="-122"/>
              </a:rPr>
              <a:t>相比较，在许多方面的性能，如可扩展性、互操作性、易管理和网络功能，</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都优于</a:t>
            </a:r>
            <a:r>
              <a:rPr lang="en-US" altLang="zh-CN" b="1">
                <a:latin typeface="黑体" panose="02010609060101010101" pitchFamily="2" charset="-122"/>
                <a:ea typeface="黑体" panose="02010609060101010101" pitchFamily="2" charset="-122"/>
              </a:rPr>
              <a:t>Windows NT，</a:t>
            </a:r>
            <a:r>
              <a:rPr lang="zh-CN" altLang="en-US" b="1" dirty="0">
                <a:latin typeface="黑体" panose="02010609060101010101" pitchFamily="2" charset="-122"/>
                <a:ea typeface="黑体" panose="02010609060101010101" pitchFamily="2" charset="-122"/>
              </a:rPr>
              <a:t>特别是在网络服务器领域。  </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p>
        </p:txBody>
      </p:sp>
      <p:grpSp>
        <p:nvGrpSpPr>
          <p:cNvPr id="843779" name="组合 843778"/>
          <p:cNvGrpSpPr/>
          <p:nvPr/>
        </p:nvGrpSpPr>
        <p:grpSpPr>
          <a:xfrm>
            <a:off x="7239000" y="6096000"/>
            <a:ext cx="1219200" cy="762000"/>
            <a:chOff x="1488" y="2208"/>
            <a:chExt cx="576" cy="576"/>
          </a:xfrm>
        </p:grpSpPr>
        <p:pic>
          <p:nvPicPr>
            <p:cNvPr id="843780" name="图片 843779" descr="C:\Program Files\Common Files\Microsoft Shared\Clipart\cagcat50\SY01265_.wmf"/>
            <p:cNvPicPr>
              <a:picLocks noChangeAspect="1"/>
            </p:cNvPicPr>
            <p:nvPr/>
          </p:nvPicPr>
          <p:blipFill>
            <a:blip r:embed="rId2"/>
            <a:stretch>
              <a:fillRect/>
            </a:stretch>
          </p:blipFill>
          <p:spPr>
            <a:xfrm>
              <a:off x="1488" y="2208"/>
              <a:ext cx="480" cy="576"/>
            </a:xfrm>
            <a:prstGeom prst="rect">
              <a:avLst/>
            </a:prstGeom>
            <a:noFill/>
            <a:ln w="9525">
              <a:noFill/>
            </a:ln>
          </p:spPr>
        </p:pic>
        <p:sp>
          <p:nvSpPr>
            <p:cNvPr id="843781" name="动作按钮: 自定义 843780">
              <a:hlinkClick r:id="rId3" action="ppaction://hlinksldjump"/>
            </p:cNvPr>
            <p:cNvSpPr/>
            <p:nvPr/>
          </p:nvSpPr>
          <p:spPr>
            <a:xfrm>
              <a:off x="1632" y="2304"/>
              <a:ext cx="432" cy="192"/>
            </a:xfrm>
            <a:prstGeom prst="actionButtonBlank">
              <a:avLst/>
            </a:prstGeom>
            <a:solidFill>
              <a:srgbClr val="33CCCC"/>
            </a:solidFill>
            <a:ln w="12700" cap="sq" cmpd="sng">
              <a:solidFill>
                <a:srgbClr val="FF0000"/>
              </a:solidFill>
              <a:prstDash val="solid"/>
              <a:miter/>
              <a:headEnd type="none" w="sm" len="sm"/>
              <a:tailEnd type="none" w="sm" len="sm"/>
            </a:ln>
          </p:spPr>
          <p:txBody>
            <a:bodyPr wrap="none" anchor="ctr"/>
            <a:lstStyle/>
            <a:p>
              <a:r>
                <a:rPr lang="zh-CN" altLang="en-US" b="1" dirty="0">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hlinkClick r:id="rId4" action="ppaction://hlinksldjump"/>
                </a:rPr>
                <a:t>返回</a:t>
              </a:r>
              <a:endParaRPr lang="zh-CN" altLang="en-US" b="1">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endParaRPr>
            </a:p>
          </p:txBody>
        </p:sp>
      </p:grpSp>
    </p:spTree>
  </p:cSld>
  <p:clrMapOvr>
    <a:masterClrMapping/>
  </p:clrMapOvr>
  <p:transition spd="med">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文本框 844801"/>
          <p:cNvSpPr txBox="1"/>
          <p:nvPr/>
        </p:nvSpPr>
        <p:spPr>
          <a:xfrm>
            <a:off x="457200" y="379413"/>
            <a:ext cx="8229600" cy="5972175"/>
          </a:xfrm>
          <a:prstGeom prst="rect">
            <a:avLst/>
          </a:prstGeom>
          <a:noFill/>
          <a:ln w="9525">
            <a:noFill/>
          </a:ln>
        </p:spPr>
        <p:txBody>
          <a:bodyPr>
            <a:spAutoFit/>
          </a:bodyPr>
          <a:lstStyle/>
          <a:p>
            <a:pPr algn="l">
              <a:spcBef>
                <a:spcPct val="20000"/>
              </a:spcBef>
              <a:buClr>
                <a:srgbClr val="A50021"/>
              </a:buClr>
              <a:buSzPct val="75000"/>
              <a:buFont typeface="Wingdings" panose="05000000000000000000" pitchFamily="2" charset="2"/>
            </a:pPr>
            <a:r>
              <a:rPr lang="zh-CN" altLang="en-US" sz="3200" b="1" dirty="0">
                <a:solidFill>
                  <a:schemeClr val="tx2"/>
                </a:solidFill>
                <a:latin typeface="黑体" panose="02010609060101010101" pitchFamily="2" charset="-122"/>
                <a:ea typeface="黑体" panose="02010609060101010101" pitchFamily="2" charset="-122"/>
              </a:rPr>
              <a:t>       </a:t>
            </a:r>
            <a:r>
              <a:rPr lang="zh-CN" altLang="en-US" sz="3600" dirty="0">
                <a:solidFill>
                  <a:schemeClr val="tx2"/>
                </a:solidFill>
                <a:latin typeface="黑体" panose="02010609060101010101" pitchFamily="2" charset="-122"/>
                <a:ea typeface="黑体" panose="02010609060101010101" pitchFamily="2" charset="-122"/>
              </a:rPr>
              <a:t>3.3  程序设计语言翻译系统 </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计算机硬件只能识别并执行机器指令，人们常用</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的高级语言或汇编语言编写出来的程序，计算机不能直接识别并执行，因此，必须要为它配备一个“翻译”，这就是所谓的程序设计语言翻译系统。</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对于用某种程序设计语言编写的程序，通常要经过编辑处理、语言处理（翻译）、装配链接处理之后才能在计算机上运行。所谓</a:t>
            </a:r>
            <a:r>
              <a:rPr lang="zh-CN" altLang="en-US" b="1" dirty="0">
                <a:solidFill>
                  <a:srgbClr val="CC00CC"/>
                </a:solidFill>
                <a:latin typeface="黑体" panose="02010609060101010101" pitchFamily="2" charset="-122"/>
                <a:ea typeface="黑体" panose="02010609060101010101" pitchFamily="2" charset="-122"/>
              </a:rPr>
              <a:t>编辑处理</a:t>
            </a:r>
            <a:r>
              <a:rPr lang="zh-CN" altLang="en-US" b="1" dirty="0">
                <a:latin typeface="黑体" panose="02010609060101010101" pitchFamily="2" charset="-122"/>
                <a:ea typeface="黑体" panose="02010609060101010101" pitchFamily="2" charset="-122"/>
              </a:rPr>
              <a:t>是指计算机通过编辑程序将人们编写的源程序送入计算机。编辑程序可以使用户方便地修改源程序，包括添加、删除、修改等，直到用户满意为止。所谓</a:t>
            </a:r>
            <a:r>
              <a:rPr lang="zh-CN" altLang="en-US" b="1" dirty="0">
                <a:solidFill>
                  <a:srgbClr val="CC00CC"/>
                </a:solidFill>
                <a:latin typeface="黑体" panose="02010609060101010101" pitchFamily="2" charset="-122"/>
                <a:ea typeface="黑体" panose="02010609060101010101" pitchFamily="2" charset="-122"/>
              </a:rPr>
              <a:t>语言处理</a:t>
            </a:r>
            <a:r>
              <a:rPr lang="zh-CN" altLang="en-US" b="1" dirty="0">
                <a:latin typeface="黑体" panose="02010609060101010101" pitchFamily="2" charset="-122"/>
                <a:ea typeface="黑体" panose="02010609060101010101" pitchFamily="2" charset="-122"/>
              </a:rPr>
              <a:t>是将源程序转换成机器语言的形式，以便计算机能够运行。这一转换是由翻译程序来完成的，翻译程序除了要完成语言间的转换外，还要进行语法、语义等方面的检查。翻译程序统称为语言处理程序，共有3种:</a:t>
            </a:r>
            <a:r>
              <a:rPr lang="zh-CN" altLang="en-US" b="1" dirty="0">
                <a:solidFill>
                  <a:srgbClr val="38A459"/>
                </a:solidFill>
                <a:latin typeface="黑体" panose="02010609060101010101" pitchFamily="2" charset="-122"/>
                <a:ea typeface="黑体" panose="02010609060101010101" pitchFamily="2" charset="-122"/>
              </a:rPr>
              <a:t>汇编程序、编译程序和解释程序。 </a:t>
            </a:r>
          </a:p>
        </p:txBody>
      </p:sp>
    </p:spTree>
  </p:cSld>
  <p:clrMapOvr>
    <a:masterClrMapping/>
  </p:clrMapOvr>
  <p:transition spd="med">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3" name="Rectangle 3"/>
          <p:cNvSpPr>
            <a:spLocks noGrp="1" noChangeArrowheads="1"/>
          </p:cNvSpPr>
          <p:nvPr>
            <p:ph type="body" idx="1"/>
          </p:nvPr>
        </p:nvSpPr>
        <p:spPr>
          <a:xfrm>
            <a:off x="122238" y="777875"/>
            <a:ext cx="8229600" cy="671513"/>
          </a:xfrm>
        </p:spPr>
        <p:txBody>
          <a:bodyPr/>
          <a:lstStyle/>
          <a:p>
            <a:r>
              <a:rPr lang="zh-CN" altLang="en-US" sz="2000">
                <a:solidFill>
                  <a:srgbClr val="FF0000"/>
                </a:solidFill>
                <a:ea typeface="微软雅黑" panose="020B0503020204020204" charset="-122"/>
              </a:rPr>
              <a:t>用机器语言编写程序</a:t>
            </a:r>
            <a:r>
              <a:rPr lang="zh-CN" altLang="en-US" sz="2000">
                <a:ea typeface="微软雅黑" panose="020B0503020204020204" charset="-122"/>
              </a:rPr>
              <a:t>，并记录在纸带或卡片上</a:t>
            </a:r>
            <a:endParaRPr lang="en-US" altLang="zh-CN" sz="2000">
              <a:ea typeface="微软雅黑" panose="020B0503020204020204" charset="-122"/>
            </a:endParaRPr>
          </a:p>
          <a:p>
            <a:endParaRPr lang="en-US" altLang="zh-CN" sz="2000">
              <a:ea typeface="微软雅黑" panose="020B0503020204020204" charset="-122"/>
            </a:endParaRPr>
          </a:p>
        </p:txBody>
      </p:sp>
      <p:sp>
        <p:nvSpPr>
          <p:cNvPr id="558084" name="Rectangle 1"/>
          <p:cNvSpPr>
            <a:spLocks noChangeArrowheads="1"/>
          </p:cNvSpPr>
          <p:nvPr/>
        </p:nvSpPr>
        <p:spPr bwMode="auto">
          <a:xfrm>
            <a:off x="455613" y="123825"/>
            <a:ext cx="82327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119380" indent="-119380"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2" charset="-122"/>
              </a:defRPr>
            </a:lvl1pPr>
            <a:lvl2pPr marL="119380" indent="-119380"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2" charset="-122"/>
              </a:defRPr>
            </a:lvl2pPr>
            <a:lvl3pPr marL="119380" indent="-119380"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2" charset="-122"/>
              </a:defRPr>
            </a:lvl3pPr>
            <a:lvl4pPr marL="119380" indent="-119380"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2" charset="-122"/>
              </a:defRPr>
            </a:lvl4pPr>
            <a:lvl5pPr marL="119380" indent="-119380"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2" charset="-122"/>
              </a:defRPr>
            </a:lvl5pPr>
            <a:lvl6pPr marL="576580" indent="-11938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2" charset="-122"/>
              </a:defRPr>
            </a:lvl6pPr>
            <a:lvl7pPr marL="1033780" indent="-11938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2" charset="-122"/>
              </a:defRPr>
            </a:lvl7pPr>
            <a:lvl8pPr marL="1490980" indent="-11938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2" charset="-122"/>
              </a:defRPr>
            </a:lvl8pPr>
            <a:lvl9pPr marL="1948180" indent="-11938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2" charset="-122"/>
              </a:defRPr>
            </a:lvl9pPr>
          </a:lstStyle>
          <a:p>
            <a:pPr eaLnBrk="1" hangingPunct="1"/>
            <a:r>
              <a:rPr lang="zh-CN" altLang="en-GB" sz="3600"/>
              <a:t>最早的程序开发过程</a:t>
            </a:r>
          </a:p>
        </p:txBody>
      </p:sp>
      <p:pic>
        <p:nvPicPr>
          <p:cNvPr id="5580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58900"/>
            <a:ext cx="5054600" cy="3068638"/>
          </a:xfrm>
          <a:prstGeom prst="rect">
            <a:avLst/>
          </a:prstGeom>
          <a:noFill/>
          <a:extLst>
            <a:ext uri="{909E8E84-426E-40DD-AFC4-6F175D3DCCD1}">
              <a14:hiddenFill xmlns:a14="http://schemas.microsoft.com/office/drawing/2010/main">
                <a:solidFill>
                  <a:srgbClr val="FFFFFF"/>
                </a:solidFill>
              </a14:hiddenFill>
            </a:ext>
          </a:extLst>
        </p:spPr>
      </p:pic>
      <p:pic>
        <p:nvPicPr>
          <p:cNvPr id="55808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479800"/>
            <a:ext cx="5853113" cy="3378200"/>
          </a:xfrm>
          <a:prstGeom prst="rect">
            <a:avLst/>
          </a:prstGeom>
          <a:noFill/>
          <a:extLst>
            <a:ext uri="{909E8E84-426E-40DD-AFC4-6F175D3DCCD1}">
              <a14:hiddenFill xmlns:a14="http://schemas.microsoft.com/office/drawing/2010/main">
                <a:solidFill>
                  <a:srgbClr val="FFFFFF"/>
                </a:solidFill>
              </a14:hiddenFill>
            </a:ext>
          </a:extLst>
        </p:spPr>
      </p:pic>
      <p:sp>
        <p:nvSpPr>
          <p:cNvPr id="558087" name="Text Box 7"/>
          <p:cNvSpPr txBox="1">
            <a:spLocks noChangeArrowheads="1"/>
          </p:cNvSpPr>
          <p:nvPr/>
        </p:nvSpPr>
        <p:spPr bwMode="auto">
          <a:xfrm>
            <a:off x="701675" y="1493838"/>
            <a:ext cx="3509963" cy="39878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0066CC"/>
                </a:solidFill>
                <a:latin typeface="微软雅黑" panose="020B0503020204020204" charset="-122"/>
                <a:ea typeface="微软雅黑" panose="020B0503020204020204" charset="-122"/>
              </a:rPr>
              <a:t>穿孔表示</a:t>
            </a:r>
            <a:r>
              <a:rPr lang="en-US" altLang="zh-CN" sz="2000" b="1">
                <a:solidFill>
                  <a:srgbClr val="0066CC"/>
                </a:solidFill>
                <a:latin typeface="微软雅黑" panose="020B0503020204020204" charset="-122"/>
                <a:ea typeface="微软雅黑" panose="020B0503020204020204" charset="-122"/>
              </a:rPr>
              <a:t>0</a:t>
            </a:r>
            <a:r>
              <a:rPr lang="zh-CN" altLang="en-US" sz="2000" b="1">
                <a:solidFill>
                  <a:srgbClr val="0066CC"/>
                </a:solidFill>
                <a:latin typeface="微软雅黑" panose="020B0503020204020204" charset="-122"/>
                <a:ea typeface="微软雅黑" panose="020B0503020204020204" charset="-122"/>
              </a:rPr>
              <a:t>，未穿孔表示</a:t>
            </a:r>
            <a:r>
              <a:rPr lang="en-US" altLang="zh-CN" sz="2000" b="1">
                <a:solidFill>
                  <a:srgbClr val="0066CC"/>
                </a:solidFill>
                <a:latin typeface="微软雅黑" panose="020B0503020204020204" charset="-122"/>
                <a:ea typeface="微软雅黑" panose="020B0503020204020204" charset="-122"/>
              </a:rPr>
              <a:t>1</a:t>
            </a:r>
          </a:p>
        </p:txBody>
      </p:sp>
      <p:sp>
        <p:nvSpPr>
          <p:cNvPr id="558088" name="Text Box 8"/>
          <p:cNvSpPr txBox="1">
            <a:spLocks noChangeArrowheads="1"/>
          </p:cNvSpPr>
          <p:nvPr/>
        </p:nvSpPr>
        <p:spPr bwMode="auto">
          <a:xfrm>
            <a:off x="6057900" y="2516188"/>
            <a:ext cx="2424113" cy="3169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微软雅黑" panose="020B0503020204020204" charset="-122"/>
                <a:ea typeface="微软雅黑" panose="020B0503020204020204" charset="-122"/>
              </a:rPr>
              <a:t>0</a:t>
            </a:r>
            <a:r>
              <a:rPr lang="zh-CN" altLang="en-US" sz="2000" b="1">
                <a:latin typeface="微软雅黑" panose="020B0503020204020204" charset="-122"/>
                <a:ea typeface="微软雅黑" panose="020B0503020204020204" charset="-122"/>
              </a:rPr>
              <a:t>：</a:t>
            </a:r>
            <a:r>
              <a:rPr lang="en-US" altLang="zh-CN" sz="2000" b="1">
                <a:latin typeface="微软雅黑" panose="020B0503020204020204" charset="-122"/>
                <a:ea typeface="微软雅黑" panose="020B0503020204020204" charset="-122"/>
              </a:rPr>
              <a:t>0101 </a:t>
            </a:r>
            <a:r>
              <a:rPr lang="en-US" altLang="zh-CN" sz="2000" b="1">
                <a:solidFill>
                  <a:srgbClr val="FF0000"/>
                </a:solidFill>
                <a:latin typeface="微软雅黑" panose="020B0503020204020204" charset="-122"/>
                <a:ea typeface="微软雅黑" panose="020B0503020204020204" charset="-122"/>
              </a:rPr>
              <a:t>0110</a:t>
            </a:r>
          </a:p>
          <a:p>
            <a:r>
              <a:rPr lang="en-US" altLang="zh-CN" sz="2000" b="1">
                <a:latin typeface="微软雅黑" panose="020B0503020204020204" charset="-122"/>
                <a:ea typeface="微软雅黑" panose="020B0503020204020204" charset="-122"/>
              </a:rPr>
              <a:t>1</a:t>
            </a:r>
            <a:r>
              <a:rPr lang="zh-CN" altLang="en-US" sz="2000" b="1">
                <a:latin typeface="微软雅黑" panose="020B0503020204020204" charset="-122"/>
                <a:ea typeface="微软雅黑" panose="020B0503020204020204" charset="-122"/>
              </a:rPr>
              <a:t>：</a:t>
            </a:r>
            <a:r>
              <a:rPr lang="en-US" altLang="zh-CN" sz="2000" b="1">
                <a:solidFill>
                  <a:srgbClr val="009242"/>
                </a:solidFill>
                <a:latin typeface="微软雅黑" panose="020B0503020204020204" charset="-122"/>
                <a:ea typeface="微软雅黑" panose="020B0503020204020204" charset="-122"/>
              </a:rPr>
              <a:t>0010</a:t>
            </a:r>
            <a:r>
              <a:rPr lang="en-US" altLang="zh-CN" sz="2000" b="1">
                <a:latin typeface="微软雅黑" panose="020B0503020204020204" charset="-122"/>
                <a:ea typeface="微软雅黑" panose="020B0503020204020204" charset="-122"/>
              </a:rPr>
              <a:t> </a:t>
            </a:r>
            <a:r>
              <a:rPr lang="en-US" altLang="zh-CN" sz="2000" b="1">
                <a:solidFill>
                  <a:srgbClr val="FF0000"/>
                </a:solidFill>
                <a:latin typeface="微软雅黑" panose="020B0503020204020204" charset="-122"/>
                <a:ea typeface="微软雅黑" panose="020B0503020204020204" charset="-122"/>
              </a:rPr>
              <a:t>0100</a:t>
            </a:r>
          </a:p>
          <a:p>
            <a:r>
              <a:rPr lang="en-US" altLang="zh-CN" sz="2000" b="1">
                <a:latin typeface="微软雅黑" panose="020B0503020204020204" charset="-122"/>
                <a:ea typeface="微软雅黑" panose="020B0503020204020204" charset="-122"/>
              </a:rPr>
              <a:t>2</a:t>
            </a:r>
            <a:r>
              <a:rPr lang="zh-CN" altLang="en-US" sz="2000" b="1">
                <a:latin typeface="微软雅黑" panose="020B0503020204020204" charset="-122"/>
                <a:ea typeface="微软雅黑" panose="020B0503020204020204" charset="-122"/>
              </a:rPr>
              <a:t>： </a:t>
            </a:r>
            <a:r>
              <a:rPr lang="en-US" altLang="zh-CN" sz="2000" b="1">
                <a:latin typeface="微软雅黑" panose="020B0503020204020204" charset="-122"/>
                <a:ea typeface="微软雅黑" panose="020B0503020204020204" charset="-122"/>
              </a:rPr>
              <a:t>……</a:t>
            </a:r>
          </a:p>
          <a:p>
            <a:r>
              <a:rPr lang="en-US" altLang="zh-CN" sz="2000" b="1">
                <a:latin typeface="微软雅黑" panose="020B0503020204020204" charset="-122"/>
                <a:ea typeface="微软雅黑" panose="020B0503020204020204" charset="-122"/>
              </a:rPr>
              <a:t>3</a:t>
            </a:r>
            <a:r>
              <a:rPr lang="zh-CN" altLang="en-US" sz="2000" b="1">
                <a:latin typeface="微软雅黑" panose="020B0503020204020204" charset="-122"/>
                <a:ea typeface="微软雅黑" panose="020B0503020204020204" charset="-122"/>
              </a:rPr>
              <a:t>： </a:t>
            </a:r>
            <a:r>
              <a:rPr lang="en-US" altLang="zh-CN" sz="2000" b="1">
                <a:latin typeface="微软雅黑" panose="020B0503020204020204" charset="-122"/>
                <a:ea typeface="微软雅黑" panose="020B0503020204020204" charset="-122"/>
              </a:rPr>
              <a:t>……</a:t>
            </a:r>
          </a:p>
          <a:p>
            <a:r>
              <a:rPr lang="en-US" altLang="zh-CN" sz="2000" b="1">
                <a:latin typeface="微软雅黑" panose="020B0503020204020204" charset="-122"/>
                <a:ea typeface="微软雅黑" panose="020B0503020204020204" charset="-122"/>
              </a:rPr>
              <a:t>4</a:t>
            </a:r>
            <a:r>
              <a:rPr lang="zh-CN" altLang="en-US" sz="2000" b="1">
                <a:latin typeface="微软雅黑" panose="020B0503020204020204" charset="-122"/>
                <a:ea typeface="微软雅黑" panose="020B0503020204020204" charset="-122"/>
              </a:rPr>
              <a:t>： </a:t>
            </a:r>
            <a:r>
              <a:rPr lang="en-US" altLang="zh-CN" sz="2000" b="1">
                <a:latin typeface="微软雅黑" panose="020B0503020204020204" charset="-122"/>
                <a:ea typeface="微软雅黑" panose="020B0503020204020204" charset="-122"/>
              </a:rPr>
              <a:t>0110 </a:t>
            </a:r>
            <a:r>
              <a:rPr lang="en-US" altLang="zh-CN" sz="2000" b="1">
                <a:solidFill>
                  <a:srgbClr val="FF0000"/>
                </a:solidFill>
                <a:latin typeface="微软雅黑" panose="020B0503020204020204" charset="-122"/>
                <a:ea typeface="微软雅黑" panose="020B0503020204020204" charset="-122"/>
              </a:rPr>
              <a:t>0111</a:t>
            </a:r>
            <a:endParaRPr lang="en-US" altLang="zh-CN" sz="2000" b="1">
              <a:latin typeface="微软雅黑" panose="020B0503020204020204" charset="-122"/>
              <a:ea typeface="微软雅黑" panose="020B0503020204020204" charset="-122"/>
            </a:endParaRPr>
          </a:p>
          <a:p>
            <a:r>
              <a:rPr lang="en-US" altLang="zh-CN" sz="2000" b="1">
                <a:latin typeface="微软雅黑" panose="020B0503020204020204" charset="-122"/>
                <a:ea typeface="微软雅黑" panose="020B0503020204020204" charset="-122"/>
              </a:rPr>
              <a:t>5</a:t>
            </a:r>
            <a:r>
              <a:rPr lang="zh-CN" altLang="en-US" sz="2000" b="1">
                <a:latin typeface="微软雅黑" panose="020B0503020204020204" charset="-122"/>
                <a:ea typeface="微软雅黑" panose="020B0503020204020204" charset="-122"/>
              </a:rPr>
              <a:t>： </a:t>
            </a:r>
            <a:r>
              <a:rPr lang="en-US" altLang="zh-CN" sz="2000" b="1">
                <a:latin typeface="微软雅黑" panose="020B0503020204020204" charset="-122"/>
                <a:ea typeface="微软雅黑" panose="020B0503020204020204" charset="-122"/>
              </a:rPr>
              <a:t>……</a:t>
            </a:r>
            <a:endParaRPr lang="en-US" altLang="zh-CN" sz="2000" b="1">
              <a:solidFill>
                <a:srgbClr val="FF0000"/>
              </a:solidFill>
              <a:latin typeface="微软雅黑" panose="020B0503020204020204" charset="-122"/>
              <a:ea typeface="微软雅黑" panose="020B0503020204020204" charset="-122"/>
            </a:endParaRPr>
          </a:p>
          <a:p>
            <a:r>
              <a:rPr lang="en-US" altLang="zh-CN" sz="2000" b="1">
                <a:latin typeface="微软雅黑" panose="020B0503020204020204" charset="-122"/>
                <a:ea typeface="微软雅黑" panose="020B0503020204020204" charset="-122"/>
              </a:rPr>
              <a:t>6</a:t>
            </a:r>
            <a:r>
              <a:rPr lang="zh-CN" altLang="en-US" sz="2000" b="1">
                <a:latin typeface="微软雅黑" panose="020B0503020204020204" charset="-122"/>
                <a:ea typeface="微软雅黑" panose="020B0503020204020204" charset="-122"/>
              </a:rPr>
              <a:t>： </a:t>
            </a:r>
            <a:r>
              <a:rPr lang="en-US" altLang="zh-CN" sz="2000" b="1">
                <a:latin typeface="微软雅黑" panose="020B0503020204020204" charset="-122"/>
                <a:ea typeface="微软雅黑" panose="020B0503020204020204" charset="-122"/>
              </a:rPr>
              <a:t>……</a:t>
            </a:r>
          </a:p>
          <a:p>
            <a:endParaRPr lang="en-US" altLang="zh-CN" sz="2000" b="1">
              <a:latin typeface="微软雅黑" panose="020B0503020204020204" charset="-122"/>
              <a:ea typeface="微软雅黑" panose="020B0503020204020204" charset="-122"/>
            </a:endParaRPr>
          </a:p>
          <a:p>
            <a:endParaRPr lang="en-US" altLang="zh-CN" sz="2000" b="1">
              <a:latin typeface="微软雅黑" panose="020B0503020204020204" charset="-122"/>
              <a:ea typeface="微软雅黑" panose="020B0503020204020204" charset="-122"/>
            </a:endParaRPr>
          </a:p>
          <a:p>
            <a:endParaRPr lang="en-US" altLang="zh-CN" sz="2000" b="1">
              <a:latin typeface="微软雅黑" panose="020B0503020204020204" charset="-122"/>
              <a:ea typeface="微软雅黑" panose="020B0503020204020204" charset="-122"/>
            </a:endParaRPr>
          </a:p>
        </p:txBody>
      </p:sp>
      <p:sp>
        <p:nvSpPr>
          <p:cNvPr id="558089" name="Text Box 9"/>
          <p:cNvSpPr txBox="1">
            <a:spLocks noChangeArrowheads="1"/>
          </p:cNvSpPr>
          <p:nvPr/>
        </p:nvSpPr>
        <p:spPr bwMode="auto">
          <a:xfrm>
            <a:off x="5427663" y="2033588"/>
            <a:ext cx="2430462"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009242"/>
                </a:solidFill>
                <a:latin typeface="微软雅黑" panose="020B0503020204020204" charset="-122"/>
                <a:ea typeface="微软雅黑" panose="020B0503020204020204" charset="-122"/>
              </a:rPr>
              <a:t>假设：</a:t>
            </a:r>
            <a:r>
              <a:rPr lang="en-US" altLang="zh-CN" sz="2000" b="1">
                <a:solidFill>
                  <a:srgbClr val="009242"/>
                </a:solidFill>
                <a:latin typeface="微软雅黑" panose="020B0503020204020204" charset="-122"/>
                <a:ea typeface="微软雅黑" panose="020B0503020204020204" charset="-122"/>
              </a:rPr>
              <a:t>0010-jxx</a:t>
            </a:r>
          </a:p>
        </p:txBody>
      </p:sp>
      <p:grpSp>
        <p:nvGrpSpPr>
          <p:cNvPr id="558090" name="Group 10"/>
          <p:cNvGrpSpPr/>
          <p:nvPr/>
        </p:nvGrpSpPr>
        <p:grpSpPr bwMode="auto">
          <a:xfrm>
            <a:off x="8128000" y="3068638"/>
            <a:ext cx="392113" cy="990600"/>
            <a:chOff x="5331" y="2259"/>
            <a:chExt cx="237" cy="641"/>
          </a:xfrm>
        </p:grpSpPr>
        <p:sp>
          <p:nvSpPr>
            <p:cNvPr id="558091" name="Line 11"/>
            <p:cNvSpPr>
              <a:spLocks noChangeShapeType="1"/>
            </p:cNvSpPr>
            <p:nvPr/>
          </p:nvSpPr>
          <p:spPr bwMode="auto">
            <a:xfrm>
              <a:off x="5331" y="2267"/>
              <a:ext cx="237" cy="0"/>
            </a:xfrm>
            <a:prstGeom prst="line">
              <a:avLst/>
            </a:prstGeom>
            <a:noFill/>
            <a:ln w="57150">
              <a:solidFill>
                <a:srgbClr val="CC00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8092" name="Line 12"/>
            <p:cNvSpPr>
              <a:spLocks noChangeShapeType="1"/>
            </p:cNvSpPr>
            <p:nvPr/>
          </p:nvSpPr>
          <p:spPr bwMode="auto">
            <a:xfrm>
              <a:off x="5550" y="2259"/>
              <a:ext cx="0" cy="641"/>
            </a:xfrm>
            <a:prstGeom prst="line">
              <a:avLst/>
            </a:prstGeom>
            <a:noFill/>
            <a:ln w="57150">
              <a:solidFill>
                <a:srgbClr val="CC00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8093" name="Line 13"/>
            <p:cNvSpPr>
              <a:spLocks noChangeShapeType="1"/>
            </p:cNvSpPr>
            <p:nvPr/>
          </p:nvSpPr>
          <p:spPr bwMode="auto">
            <a:xfrm flipH="1">
              <a:off x="5367" y="2889"/>
              <a:ext cx="164" cy="9"/>
            </a:xfrm>
            <a:prstGeom prst="line">
              <a:avLst/>
            </a:prstGeom>
            <a:noFill/>
            <a:ln w="57150">
              <a:solidFill>
                <a:srgbClr val="CC00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58094" name="Text Box 14"/>
          <p:cNvSpPr txBox="1">
            <a:spLocks noChangeArrowheads="1"/>
          </p:cNvSpPr>
          <p:nvPr/>
        </p:nvSpPr>
        <p:spPr bwMode="auto">
          <a:xfrm>
            <a:off x="6011863" y="4991100"/>
            <a:ext cx="3041650" cy="1614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1">
                <a:solidFill>
                  <a:srgbClr val="0066CC"/>
                </a:solidFill>
                <a:latin typeface="微软雅黑" panose="020B0503020204020204" charset="-122"/>
                <a:ea typeface="微软雅黑" panose="020B0503020204020204" charset="-122"/>
              </a:rPr>
              <a:t>若在第</a:t>
            </a:r>
            <a:r>
              <a:rPr lang="en-US" altLang="zh-CN" sz="1800" b="1">
                <a:solidFill>
                  <a:srgbClr val="0066CC"/>
                </a:solidFill>
                <a:latin typeface="微软雅黑" panose="020B0503020204020204" charset="-122"/>
                <a:ea typeface="微软雅黑" panose="020B0503020204020204" charset="-122"/>
              </a:rPr>
              <a:t>4</a:t>
            </a:r>
            <a:r>
              <a:rPr lang="zh-CN" altLang="en-US" sz="1800" b="1">
                <a:solidFill>
                  <a:srgbClr val="0066CC"/>
                </a:solidFill>
                <a:latin typeface="微软雅黑" panose="020B0503020204020204" charset="-122"/>
                <a:ea typeface="微软雅黑" panose="020B0503020204020204" charset="-122"/>
              </a:rPr>
              <a:t>条指令前加入指令，则需</a:t>
            </a:r>
            <a:r>
              <a:rPr lang="zh-CN" altLang="en-US" sz="1800" b="1">
                <a:solidFill>
                  <a:srgbClr val="CC3300"/>
                </a:solidFill>
                <a:latin typeface="微软雅黑" panose="020B0503020204020204" charset="-122"/>
                <a:ea typeface="微软雅黑" panose="020B0503020204020204" charset="-122"/>
              </a:rPr>
              <a:t>重新计算地址码</a:t>
            </a:r>
            <a:r>
              <a:rPr lang="zh-CN" altLang="en-US" sz="1800" b="1">
                <a:solidFill>
                  <a:srgbClr val="0066CC"/>
                </a:solidFill>
                <a:latin typeface="微软雅黑" panose="020B0503020204020204" charset="-122"/>
                <a:ea typeface="微软雅黑" panose="020B0503020204020204" charset="-122"/>
              </a:rPr>
              <a:t>（如</a:t>
            </a:r>
            <a:r>
              <a:rPr lang="en-US" altLang="zh-CN" sz="1800" b="1">
                <a:solidFill>
                  <a:srgbClr val="0066CC"/>
                </a:solidFill>
                <a:latin typeface="微软雅黑" panose="020B0503020204020204" charset="-122"/>
                <a:ea typeface="微软雅黑" panose="020B0503020204020204" charset="-122"/>
              </a:rPr>
              <a:t>jxx</a:t>
            </a:r>
            <a:r>
              <a:rPr lang="zh-CN" altLang="en-US" sz="1800" b="1">
                <a:solidFill>
                  <a:srgbClr val="0066CC"/>
                </a:solidFill>
                <a:latin typeface="微软雅黑" panose="020B0503020204020204" charset="-122"/>
                <a:ea typeface="微软雅黑" panose="020B0503020204020204" charset="-122"/>
              </a:rPr>
              <a:t>的目标地址），然后重新打孔。</a:t>
            </a:r>
            <a:r>
              <a:rPr lang="zh-CN" altLang="en-US" sz="1800" b="1">
                <a:solidFill>
                  <a:srgbClr val="FF0000"/>
                </a:solidFill>
                <a:latin typeface="微软雅黑" panose="020B0503020204020204" charset="-122"/>
                <a:ea typeface="微软雅黑" panose="020B0503020204020204" charset="-122"/>
              </a:rPr>
              <a:t>不灵活！</a:t>
            </a:r>
          </a:p>
          <a:p>
            <a:pPr>
              <a:spcBef>
                <a:spcPct val="50000"/>
              </a:spcBef>
            </a:pPr>
            <a:r>
              <a:rPr lang="zh-CN" altLang="en-US" sz="1800" b="1">
                <a:solidFill>
                  <a:srgbClr val="FF0000"/>
                </a:solidFill>
                <a:latin typeface="微软雅黑" panose="020B0503020204020204" charset="-122"/>
                <a:ea typeface="微软雅黑" panose="020B0503020204020204" charset="-122"/>
              </a:rPr>
              <a:t>书写、阅读困难！</a:t>
            </a:r>
          </a:p>
        </p:txBody>
      </p:sp>
      <p:sp>
        <p:nvSpPr>
          <p:cNvPr id="558095" name="Text Box 15"/>
          <p:cNvSpPr txBox="1">
            <a:spLocks noChangeArrowheads="1"/>
          </p:cNvSpPr>
          <p:nvPr/>
        </p:nvSpPr>
        <p:spPr bwMode="auto">
          <a:xfrm>
            <a:off x="958850" y="4121150"/>
            <a:ext cx="4165600" cy="8604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FF0000"/>
                </a:solidFill>
                <a:ea typeface="微软雅黑" panose="020B0503020204020204" charset="-122"/>
              </a:rPr>
              <a:t>太原始了，无法忍受，咋办？</a:t>
            </a:r>
          </a:p>
          <a:p>
            <a:pPr>
              <a:spcBef>
                <a:spcPct val="50000"/>
              </a:spcBef>
            </a:pPr>
            <a:r>
              <a:rPr lang="zh-CN" altLang="en-US" sz="2000" b="1">
                <a:solidFill>
                  <a:srgbClr val="0066CC"/>
                </a:solidFill>
                <a:ea typeface="微软雅黑" panose="020B0503020204020204" charset="-122"/>
              </a:rPr>
              <a:t>用符号表示而不用</a:t>
            </a:r>
            <a:r>
              <a:rPr lang="en-US" altLang="zh-CN" sz="2000" b="1">
                <a:solidFill>
                  <a:srgbClr val="0066CC"/>
                </a:solidFill>
                <a:ea typeface="微软雅黑" panose="020B0503020204020204" charset="-122"/>
              </a:rPr>
              <a:t>0/1</a:t>
            </a:r>
            <a:r>
              <a:rPr lang="zh-CN" altLang="en-US" sz="2000" b="1">
                <a:solidFill>
                  <a:srgbClr val="0066CC"/>
                </a:solidFill>
                <a:ea typeface="微软雅黑" panose="020B0503020204020204" charset="-122"/>
              </a:rPr>
              <a:t>表示！</a:t>
            </a:r>
          </a:p>
        </p:txBody>
      </p:sp>
      <p:sp>
        <p:nvSpPr>
          <p:cNvPr id="558096" name="Text Box 16"/>
          <p:cNvSpPr txBox="1">
            <a:spLocks noChangeArrowheads="1"/>
          </p:cNvSpPr>
          <p:nvPr/>
        </p:nvSpPr>
        <p:spPr bwMode="auto">
          <a:xfrm>
            <a:off x="5111750" y="1268413"/>
            <a:ext cx="260985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b="1">
                <a:solidFill>
                  <a:srgbClr val="0066CC"/>
                </a:solidFill>
                <a:ea typeface="微软雅黑" panose="020B0503020204020204" charset="-122"/>
              </a:rPr>
              <a:t>输入：按钮、开关；</a:t>
            </a:r>
          </a:p>
          <a:p>
            <a:r>
              <a:rPr lang="zh-CN" altLang="en-US" sz="1800" b="1">
                <a:solidFill>
                  <a:srgbClr val="0066CC"/>
                </a:solidFill>
                <a:ea typeface="微软雅黑" panose="020B0503020204020204" charset="-122"/>
              </a:rPr>
              <a:t>输出：指示灯等</a:t>
            </a:r>
          </a:p>
        </p:txBody>
      </p:sp>
      <p:sp>
        <p:nvSpPr>
          <p:cNvPr id="558097" name="Rectangle 17"/>
          <p:cNvSpPr>
            <a:spLocks noChangeArrowheads="1"/>
          </p:cNvSpPr>
          <p:nvPr/>
        </p:nvSpPr>
        <p:spPr bwMode="auto">
          <a:xfrm>
            <a:off x="7497763" y="1287463"/>
            <a:ext cx="148590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r>
              <a:rPr lang="zh-CN" altLang="en-US" sz="1800" b="1">
                <a:solidFill>
                  <a:srgbClr val="FF0000"/>
                </a:solidFill>
                <a:latin typeface="微软雅黑" panose="020B0503020204020204" charset="-122"/>
                <a:ea typeface="微软雅黑" panose="020B0503020204020204" charset="-122"/>
              </a:rPr>
              <a:t>所有信息都是</a:t>
            </a:r>
            <a:r>
              <a:rPr lang="en-US" altLang="zh-CN" sz="1800" b="1">
                <a:solidFill>
                  <a:srgbClr val="FF0000"/>
                </a:solidFill>
                <a:latin typeface="微软雅黑" panose="020B0503020204020204" charset="-122"/>
                <a:ea typeface="微软雅黑" panose="020B0503020204020204" charset="-122"/>
              </a:rPr>
              <a:t>0/1</a:t>
            </a:r>
            <a:r>
              <a:rPr lang="zh-CN" altLang="en-US" sz="1800" b="1">
                <a:solidFill>
                  <a:srgbClr val="FF0000"/>
                </a:solidFill>
                <a:latin typeface="微软雅黑" panose="020B0503020204020204" charset="-122"/>
                <a:ea typeface="微软雅黑" panose="020B0503020204020204" charset="-122"/>
              </a:rPr>
              <a:t>序列！</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8087"/>
                                        </p:tgtEl>
                                        <p:attrNameLst>
                                          <p:attrName>style.visibility</p:attrName>
                                        </p:attrNameLst>
                                      </p:cBhvr>
                                      <p:to>
                                        <p:strVal val="visible"/>
                                      </p:to>
                                    </p:set>
                                    <p:animEffect transition="in" filter="blinds(horizontal)">
                                      <p:cBhvr>
                                        <p:cTn id="7" dur="500"/>
                                        <p:tgtEl>
                                          <p:spTgt spid="55808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8085"/>
                                        </p:tgtEl>
                                        <p:attrNameLst>
                                          <p:attrName>style.visibility</p:attrName>
                                        </p:attrNameLst>
                                      </p:cBhvr>
                                      <p:to>
                                        <p:strVal val="visible"/>
                                      </p:to>
                                    </p:set>
                                    <p:animEffect transition="in" filter="blinds(horizontal)">
                                      <p:cBhvr>
                                        <p:cTn id="12" dur="500"/>
                                        <p:tgtEl>
                                          <p:spTgt spid="55808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8086"/>
                                        </p:tgtEl>
                                        <p:attrNameLst>
                                          <p:attrName>style.visibility</p:attrName>
                                        </p:attrNameLst>
                                      </p:cBhvr>
                                      <p:to>
                                        <p:strVal val="visible"/>
                                      </p:to>
                                    </p:set>
                                    <p:animEffect transition="in" filter="blinds(horizontal)">
                                      <p:cBhvr>
                                        <p:cTn id="17" dur="500"/>
                                        <p:tgtEl>
                                          <p:spTgt spid="55808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58096"/>
                                        </p:tgtEl>
                                        <p:attrNameLst>
                                          <p:attrName>style.visibility</p:attrName>
                                        </p:attrNameLst>
                                      </p:cBhvr>
                                      <p:to>
                                        <p:strVal val="visible"/>
                                      </p:to>
                                    </p:set>
                                    <p:animEffect transition="in" filter="blinds(horizontal)">
                                      <p:cBhvr>
                                        <p:cTn id="22" dur="500"/>
                                        <p:tgtEl>
                                          <p:spTgt spid="55809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58097"/>
                                        </p:tgtEl>
                                        <p:attrNameLst>
                                          <p:attrName>style.visibility</p:attrName>
                                        </p:attrNameLst>
                                      </p:cBhvr>
                                      <p:to>
                                        <p:strVal val="visible"/>
                                      </p:to>
                                    </p:set>
                                    <p:animEffect transition="in" filter="blinds(horizontal)">
                                      <p:cBhvr>
                                        <p:cTn id="27" dur="500"/>
                                        <p:tgtEl>
                                          <p:spTgt spid="55809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58089"/>
                                        </p:tgtEl>
                                        <p:attrNameLst>
                                          <p:attrName>style.visibility</p:attrName>
                                        </p:attrNameLst>
                                      </p:cBhvr>
                                      <p:to>
                                        <p:strVal val="visible"/>
                                      </p:to>
                                    </p:set>
                                    <p:animEffect transition="in" filter="blinds(horizontal)">
                                      <p:cBhvr>
                                        <p:cTn id="32" dur="500"/>
                                        <p:tgtEl>
                                          <p:spTgt spid="55808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58088"/>
                                        </p:tgtEl>
                                        <p:attrNameLst>
                                          <p:attrName>style.visibility</p:attrName>
                                        </p:attrNameLst>
                                      </p:cBhvr>
                                      <p:to>
                                        <p:strVal val="visible"/>
                                      </p:to>
                                    </p:set>
                                    <p:animEffect transition="in" filter="blinds(horizontal)">
                                      <p:cBhvr>
                                        <p:cTn id="37" dur="500"/>
                                        <p:tgtEl>
                                          <p:spTgt spid="55808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58090"/>
                                        </p:tgtEl>
                                        <p:attrNameLst>
                                          <p:attrName>style.visibility</p:attrName>
                                        </p:attrNameLst>
                                      </p:cBhvr>
                                      <p:to>
                                        <p:strVal val="visible"/>
                                      </p:to>
                                    </p:set>
                                    <p:animEffect transition="in" filter="blinds(horizontal)">
                                      <p:cBhvr>
                                        <p:cTn id="42" dur="500"/>
                                        <p:tgtEl>
                                          <p:spTgt spid="55809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58094"/>
                                        </p:tgtEl>
                                        <p:attrNameLst>
                                          <p:attrName>style.visibility</p:attrName>
                                        </p:attrNameLst>
                                      </p:cBhvr>
                                      <p:to>
                                        <p:strVal val="visible"/>
                                      </p:to>
                                    </p:set>
                                    <p:animEffect transition="in" filter="blinds(horizontal)">
                                      <p:cBhvr>
                                        <p:cTn id="47" dur="500"/>
                                        <p:tgtEl>
                                          <p:spTgt spid="55809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58095"/>
                                        </p:tgtEl>
                                        <p:attrNameLst>
                                          <p:attrName>style.visibility</p:attrName>
                                        </p:attrNameLst>
                                      </p:cBhvr>
                                      <p:to>
                                        <p:strVal val="visible"/>
                                      </p:to>
                                    </p:set>
                                    <p:animEffect transition="in" filter="blinds(horizontal)">
                                      <p:cBhvr>
                                        <p:cTn id="52" dur="500"/>
                                        <p:tgtEl>
                                          <p:spTgt spid="558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7" grpId="0" bldLvl="0" animBg="1"/>
      <p:bldP spid="558088" grpId="0" bldLvl="0" animBg="1"/>
      <p:bldP spid="558089" grpId="0" bldLvl="0" animBg="1"/>
      <p:bldP spid="558094" grpId="0" bldLvl="0" animBg="1"/>
      <p:bldP spid="558095" grpId="0" bldLvl="0" animBg="1"/>
      <p:bldP spid="558096" grpId="0" bldLvl="0" animBg="1"/>
      <p:bldP spid="558097"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1" name="Rectangle 3"/>
          <p:cNvSpPr>
            <a:spLocks noGrp="1" noChangeArrowheads="1"/>
          </p:cNvSpPr>
          <p:nvPr>
            <p:ph type="body" idx="1"/>
          </p:nvPr>
        </p:nvSpPr>
        <p:spPr>
          <a:xfrm>
            <a:off x="206375" y="819150"/>
            <a:ext cx="8145463" cy="4962525"/>
          </a:xfrm>
        </p:spPr>
        <p:txBody>
          <a:bodyPr/>
          <a:lstStyle/>
          <a:p>
            <a:r>
              <a:rPr lang="zh-CN" altLang="en-US" sz="2400">
                <a:ea typeface="微软雅黑" panose="020B0503020204020204" charset="-122"/>
              </a:rPr>
              <a:t>若用</a:t>
            </a:r>
            <a:r>
              <a:rPr lang="zh-CN" altLang="en-US" sz="2400">
                <a:solidFill>
                  <a:srgbClr val="FF0000"/>
                </a:solidFill>
                <a:ea typeface="微软雅黑" panose="020B0503020204020204" charset="-122"/>
              </a:rPr>
              <a:t>符号</a:t>
            </a:r>
            <a:r>
              <a:rPr lang="zh-CN" altLang="en-US" sz="2400">
                <a:ea typeface="微软雅黑" panose="020B0503020204020204" charset="-122"/>
              </a:rPr>
              <a:t>表示跳转位置和变量位置，是否简化了问题？</a:t>
            </a:r>
          </a:p>
          <a:p>
            <a:r>
              <a:rPr lang="zh-CN" altLang="en-US" sz="2400">
                <a:ea typeface="微软雅黑" panose="020B0503020204020204" charset="-122"/>
              </a:rPr>
              <a:t>于是，汇编语言出现</a:t>
            </a:r>
          </a:p>
          <a:p>
            <a:pPr lvl="1"/>
            <a:r>
              <a:rPr lang="zh-CN" altLang="en-US" sz="1800">
                <a:ea typeface="微软雅黑" panose="020B0503020204020204" charset="-122"/>
              </a:rPr>
              <a:t>用</a:t>
            </a:r>
            <a:r>
              <a:rPr lang="zh-CN" altLang="en-US" sz="1800">
                <a:solidFill>
                  <a:srgbClr val="FF0000"/>
                </a:solidFill>
                <a:ea typeface="微软雅黑" panose="020B0503020204020204" charset="-122"/>
              </a:rPr>
              <a:t>助记符</a:t>
            </a:r>
            <a:r>
              <a:rPr lang="zh-CN" altLang="en-US" sz="1800">
                <a:ea typeface="微软雅黑" panose="020B0503020204020204" charset="-122"/>
              </a:rPr>
              <a:t>表示操作码</a:t>
            </a:r>
          </a:p>
          <a:p>
            <a:pPr lvl="1"/>
            <a:r>
              <a:rPr lang="zh-CN" altLang="en-US" sz="1800">
                <a:ea typeface="微软雅黑" panose="020B0503020204020204" charset="-122"/>
              </a:rPr>
              <a:t>用</a:t>
            </a:r>
            <a:r>
              <a:rPr lang="zh-CN" altLang="en-US" sz="1800">
                <a:solidFill>
                  <a:srgbClr val="FF0000"/>
                </a:solidFill>
                <a:ea typeface="微软雅黑" panose="020B0503020204020204" charset="-122"/>
              </a:rPr>
              <a:t>标号</a:t>
            </a:r>
            <a:r>
              <a:rPr lang="zh-CN" altLang="en-US" sz="1800">
                <a:ea typeface="微软雅黑" panose="020B0503020204020204" charset="-122"/>
              </a:rPr>
              <a:t>表示位置</a:t>
            </a:r>
          </a:p>
          <a:p>
            <a:pPr lvl="1"/>
            <a:r>
              <a:rPr lang="zh-CN" altLang="en-US" sz="1800">
                <a:ea typeface="微软雅黑" panose="020B0503020204020204" charset="-122"/>
              </a:rPr>
              <a:t>用助记符表示寄存器</a:t>
            </a:r>
          </a:p>
          <a:p>
            <a:pPr lvl="1"/>
            <a:r>
              <a:rPr lang="en-US" altLang="zh-CN" sz="1800">
                <a:latin typeface="微软雅黑" panose="020B0503020204020204" charset="-122"/>
                <a:ea typeface="微软雅黑" panose="020B0503020204020204" charset="-122"/>
              </a:rPr>
              <a:t>…</a:t>
            </a:r>
            <a:r>
              <a:rPr lang="en-US" altLang="zh-CN" sz="1800">
                <a:ea typeface="微软雅黑" panose="020B0503020204020204" charset="-122"/>
              </a:rPr>
              <a:t>..</a:t>
            </a:r>
          </a:p>
        </p:txBody>
      </p:sp>
      <p:sp>
        <p:nvSpPr>
          <p:cNvPr id="560132" name="Rectangle 1"/>
          <p:cNvSpPr>
            <a:spLocks noChangeArrowheads="1"/>
          </p:cNvSpPr>
          <p:nvPr/>
        </p:nvSpPr>
        <p:spPr bwMode="auto">
          <a:xfrm>
            <a:off x="455613" y="127000"/>
            <a:ext cx="82327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119380" indent="-119380"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2" charset="-122"/>
              </a:defRPr>
            </a:lvl1pPr>
            <a:lvl2pPr marL="119380" indent="-119380"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2" charset="-122"/>
              </a:defRPr>
            </a:lvl2pPr>
            <a:lvl3pPr marL="119380" indent="-119380"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2" charset="-122"/>
              </a:defRPr>
            </a:lvl3pPr>
            <a:lvl4pPr marL="119380" indent="-119380"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2" charset="-122"/>
              </a:defRPr>
            </a:lvl4pPr>
            <a:lvl5pPr marL="119380" indent="-119380"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2" charset="-122"/>
              </a:defRPr>
            </a:lvl5pPr>
            <a:lvl6pPr marL="576580" indent="-11938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2" charset="-122"/>
              </a:defRPr>
            </a:lvl6pPr>
            <a:lvl7pPr marL="1033780" indent="-11938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2" charset="-122"/>
              </a:defRPr>
            </a:lvl7pPr>
            <a:lvl8pPr marL="1490980" indent="-11938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2" charset="-122"/>
              </a:defRPr>
            </a:lvl8pPr>
            <a:lvl9pPr marL="1948180" indent="-11938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2" charset="-122"/>
              </a:defRPr>
            </a:lvl9pPr>
          </a:lstStyle>
          <a:p>
            <a:pPr eaLnBrk="1" hangingPunct="1"/>
            <a:r>
              <a:rPr lang="zh-CN" altLang="en-GB" sz="3200"/>
              <a:t>用汇编语言开发程序</a:t>
            </a:r>
          </a:p>
        </p:txBody>
      </p:sp>
      <p:grpSp>
        <p:nvGrpSpPr>
          <p:cNvPr id="560133" name="Group 5"/>
          <p:cNvGrpSpPr/>
          <p:nvPr/>
        </p:nvGrpSpPr>
        <p:grpSpPr bwMode="auto">
          <a:xfrm>
            <a:off x="4437063" y="1403350"/>
            <a:ext cx="2462212" cy="2306638"/>
            <a:chOff x="2795" y="884"/>
            <a:chExt cx="1551" cy="1453"/>
          </a:xfrm>
        </p:grpSpPr>
        <p:sp>
          <p:nvSpPr>
            <p:cNvPr id="560134" name="Text Box 6"/>
            <p:cNvSpPr txBox="1">
              <a:spLocks noChangeArrowheads="1"/>
            </p:cNvSpPr>
            <p:nvPr/>
          </p:nvSpPr>
          <p:spPr bwMode="auto">
            <a:xfrm>
              <a:off x="2795" y="884"/>
              <a:ext cx="1527" cy="1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b="1">
                  <a:latin typeface="微软雅黑" panose="020B0503020204020204" charset="-122"/>
                  <a:ea typeface="微软雅黑" panose="020B0503020204020204" charset="-122"/>
                </a:rPr>
                <a:t>0</a:t>
              </a:r>
              <a:r>
                <a:rPr lang="zh-CN" altLang="en-US" sz="1800" b="1">
                  <a:latin typeface="微软雅黑" panose="020B0503020204020204" charset="-122"/>
                  <a:ea typeface="微软雅黑" panose="020B0503020204020204" charset="-122"/>
                </a:rPr>
                <a:t>：</a:t>
              </a:r>
              <a:r>
                <a:rPr lang="en-US" altLang="zh-CN" sz="1800" b="1">
                  <a:latin typeface="微软雅黑" panose="020B0503020204020204" charset="-122"/>
                  <a:ea typeface="微软雅黑" panose="020B0503020204020204" charset="-122"/>
                </a:rPr>
                <a:t>0101 </a:t>
              </a:r>
              <a:r>
                <a:rPr lang="en-US" altLang="zh-CN" sz="1800" b="1">
                  <a:solidFill>
                    <a:srgbClr val="993300"/>
                  </a:solidFill>
                  <a:latin typeface="微软雅黑" panose="020B0503020204020204" charset="-122"/>
                  <a:ea typeface="微软雅黑" panose="020B0503020204020204" charset="-122"/>
                </a:rPr>
                <a:t>0110</a:t>
              </a:r>
            </a:p>
            <a:p>
              <a:r>
                <a:rPr lang="en-US" altLang="zh-CN" sz="1800" b="1">
                  <a:latin typeface="微软雅黑" panose="020B0503020204020204" charset="-122"/>
                  <a:ea typeface="微软雅黑" panose="020B0503020204020204" charset="-122"/>
                </a:rPr>
                <a:t>1</a:t>
              </a:r>
              <a:r>
                <a:rPr lang="zh-CN" altLang="en-US" sz="1800" b="1">
                  <a:latin typeface="微软雅黑" panose="020B0503020204020204" charset="-122"/>
                  <a:ea typeface="微软雅黑" panose="020B0503020204020204" charset="-122"/>
                </a:rPr>
                <a:t>：</a:t>
              </a:r>
              <a:r>
                <a:rPr lang="en-US" altLang="zh-CN" sz="1800" b="1">
                  <a:solidFill>
                    <a:srgbClr val="009242"/>
                  </a:solidFill>
                  <a:latin typeface="微软雅黑" panose="020B0503020204020204" charset="-122"/>
                  <a:ea typeface="微软雅黑" panose="020B0503020204020204" charset="-122"/>
                </a:rPr>
                <a:t>0010</a:t>
              </a:r>
              <a:r>
                <a:rPr lang="en-US" altLang="zh-CN" sz="1800" b="1">
                  <a:latin typeface="微软雅黑" panose="020B0503020204020204" charset="-122"/>
                  <a:ea typeface="微软雅黑" panose="020B0503020204020204" charset="-122"/>
                </a:rPr>
                <a:t> </a:t>
              </a:r>
              <a:r>
                <a:rPr lang="en-US" altLang="zh-CN" sz="1800" b="1">
                  <a:solidFill>
                    <a:srgbClr val="FF0000"/>
                  </a:solidFill>
                  <a:latin typeface="微软雅黑" panose="020B0503020204020204" charset="-122"/>
                  <a:ea typeface="微软雅黑" panose="020B0503020204020204" charset="-122"/>
                </a:rPr>
                <a:t>0100</a:t>
              </a:r>
            </a:p>
            <a:p>
              <a:r>
                <a:rPr lang="en-US" altLang="zh-CN" sz="1800" b="1">
                  <a:latin typeface="微软雅黑" panose="020B0503020204020204" charset="-122"/>
                  <a:ea typeface="微软雅黑" panose="020B0503020204020204" charset="-122"/>
                </a:rPr>
                <a:t>2</a:t>
              </a:r>
              <a:r>
                <a:rPr lang="zh-CN" altLang="en-US" sz="1800" b="1">
                  <a:latin typeface="微软雅黑" panose="020B0503020204020204" charset="-122"/>
                  <a:ea typeface="微软雅黑" panose="020B0503020204020204" charset="-122"/>
                </a:rPr>
                <a:t>： </a:t>
              </a:r>
              <a:r>
                <a:rPr lang="en-US" altLang="zh-CN" sz="1800" b="1">
                  <a:latin typeface="微软雅黑" panose="020B0503020204020204" charset="-122"/>
                  <a:ea typeface="微软雅黑" panose="020B0503020204020204" charset="-122"/>
                </a:rPr>
                <a:t>……</a:t>
              </a:r>
            </a:p>
            <a:p>
              <a:r>
                <a:rPr lang="en-US" altLang="zh-CN" sz="1800" b="1">
                  <a:latin typeface="微软雅黑" panose="020B0503020204020204" charset="-122"/>
                  <a:ea typeface="微软雅黑" panose="020B0503020204020204" charset="-122"/>
                </a:rPr>
                <a:t>3</a:t>
              </a:r>
              <a:r>
                <a:rPr lang="zh-CN" altLang="en-US" sz="1800" b="1">
                  <a:latin typeface="微软雅黑" panose="020B0503020204020204" charset="-122"/>
                  <a:ea typeface="微软雅黑" panose="020B0503020204020204" charset="-122"/>
                </a:rPr>
                <a:t>： </a:t>
              </a:r>
              <a:r>
                <a:rPr lang="en-US" altLang="zh-CN" sz="1800" b="1">
                  <a:latin typeface="微软雅黑" panose="020B0503020204020204" charset="-122"/>
                  <a:ea typeface="微软雅黑" panose="020B0503020204020204" charset="-122"/>
                </a:rPr>
                <a:t>……</a:t>
              </a:r>
            </a:p>
            <a:p>
              <a:r>
                <a:rPr lang="en-US" altLang="zh-CN" sz="1800" b="1">
                  <a:solidFill>
                    <a:srgbClr val="FF0000"/>
                  </a:solidFill>
                  <a:latin typeface="微软雅黑" panose="020B0503020204020204" charset="-122"/>
                  <a:ea typeface="微软雅黑" panose="020B0503020204020204" charset="-122"/>
                </a:rPr>
                <a:t>4</a:t>
              </a:r>
              <a:r>
                <a:rPr lang="zh-CN" altLang="en-US" sz="1800" b="1">
                  <a:latin typeface="微软雅黑" panose="020B0503020204020204" charset="-122"/>
                  <a:ea typeface="微软雅黑" panose="020B0503020204020204" charset="-122"/>
                </a:rPr>
                <a:t>： </a:t>
              </a:r>
              <a:r>
                <a:rPr lang="en-US" altLang="zh-CN" sz="1800" b="1">
                  <a:latin typeface="微软雅黑" panose="020B0503020204020204" charset="-122"/>
                  <a:ea typeface="微软雅黑" panose="020B0503020204020204" charset="-122"/>
                </a:rPr>
                <a:t>0110 </a:t>
              </a:r>
              <a:r>
                <a:rPr lang="en-US" altLang="zh-CN" sz="1800" b="1">
                  <a:solidFill>
                    <a:srgbClr val="0066CC"/>
                  </a:solidFill>
                  <a:latin typeface="微软雅黑" panose="020B0503020204020204" charset="-122"/>
                  <a:ea typeface="微软雅黑" panose="020B0503020204020204" charset="-122"/>
                </a:rPr>
                <a:t>0111</a:t>
              </a:r>
              <a:r>
                <a:rPr lang="zh-CN" altLang="en-US" sz="1800" b="1">
                  <a:latin typeface="微软雅黑" panose="020B0503020204020204" charset="-122"/>
                  <a:ea typeface="微软雅黑" panose="020B0503020204020204" charset="-122"/>
                </a:rPr>
                <a:t> </a:t>
              </a:r>
              <a:r>
                <a:rPr lang="en-US" altLang="zh-CN" sz="1800" b="1">
                  <a:latin typeface="微软雅黑" panose="020B0503020204020204" charset="-122"/>
                  <a:ea typeface="微软雅黑" panose="020B0503020204020204" charset="-122"/>
                </a:rPr>
                <a:t>5</a:t>
              </a:r>
              <a:r>
                <a:rPr lang="zh-CN" altLang="en-US" sz="1800" b="1">
                  <a:latin typeface="微软雅黑" panose="020B0503020204020204" charset="-122"/>
                  <a:ea typeface="微软雅黑" panose="020B0503020204020204" charset="-122"/>
                </a:rPr>
                <a:t>： </a:t>
              </a:r>
              <a:r>
                <a:rPr lang="en-US" altLang="zh-CN" sz="1800" b="1">
                  <a:latin typeface="微软雅黑" panose="020B0503020204020204" charset="-122"/>
                  <a:ea typeface="微软雅黑" panose="020B0503020204020204" charset="-122"/>
                </a:rPr>
                <a:t>……</a:t>
              </a:r>
              <a:endParaRPr lang="en-US" altLang="zh-CN" sz="1800" b="1">
                <a:solidFill>
                  <a:srgbClr val="0066CC"/>
                </a:solidFill>
                <a:latin typeface="微软雅黑" panose="020B0503020204020204" charset="-122"/>
                <a:ea typeface="微软雅黑" panose="020B0503020204020204" charset="-122"/>
              </a:endParaRPr>
            </a:p>
            <a:p>
              <a:r>
                <a:rPr lang="en-US" altLang="zh-CN" sz="1800" b="1">
                  <a:solidFill>
                    <a:srgbClr val="993300"/>
                  </a:solidFill>
                  <a:latin typeface="微软雅黑" panose="020B0503020204020204" charset="-122"/>
                  <a:ea typeface="微软雅黑" panose="020B0503020204020204" charset="-122"/>
                </a:rPr>
                <a:t>6</a:t>
              </a:r>
              <a:r>
                <a:rPr lang="zh-CN" altLang="en-US" sz="1800" b="1">
                  <a:latin typeface="微软雅黑" panose="020B0503020204020204" charset="-122"/>
                  <a:ea typeface="微软雅黑" panose="020B0503020204020204" charset="-122"/>
                </a:rPr>
                <a:t>： </a:t>
              </a:r>
              <a:r>
                <a:rPr lang="en-US" altLang="zh-CN" sz="1800" b="1">
                  <a:latin typeface="微软雅黑" panose="020B0503020204020204" charset="-122"/>
                  <a:ea typeface="微软雅黑" panose="020B0503020204020204" charset="-122"/>
                </a:rPr>
                <a:t>……</a:t>
              </a:r>
            </a:p>
            <a:p>
              <a:r>
                <a:rPr lang="en-US" altLang="zh-CN" sz="1800" b="1">
                  <a:solidFill>
                    <a:srgbClr val="0066CC"/>
                  </a:solidFill>
                  <a:latin typeface="微软雅黑" panose="020B0503020204020204" charset="-122"/>
                  <a:ea typeface="微软雅黑" panose="020B0503020204020204" charset="-122"/>
                </a:rPr>
                <a:t>7</a:t>
              </a:r>
              <a:r>
                <a:rPr lang="zh-CN" altLang="en-US" sz="1800" b="1">
                  <a:latin typeface="微软雅黑" panose="020B0503020204020204" charset="-122"/>
                  <a:ea typeface="微软雅黑" panose="020B0503020204020204" charset="-122"/>
                </a:rPr>
                <a:t>： </a:t>
              </a:r>
              <a:r>
                <a:rPr lang="en-US" altLang="zh-CN" sz="1800" b="1">
                  <a:latin typeface="微软雅黑" panose="020B0503020204020204" charset="-122"/>
                  <a:ea typeface="微软雅黑" panose="020B0503020204020204" charset="-122"/>
                </a:rPr>
                <a:t>……</a:t>
              </a:r>
            </a:p>
          </p:txBody>
        </p:sp>
        <p:grpSp>
          <p:nvGrpSpPr>
            <p:cNvPr id="560135" name="Group 7"/>
            <p:cNvGrpSpPr/>
            <p:nvPr/>
          </p:nvGrpSpPr>
          <p:grpSpPr bwMode="auto">
            <a:xfrm>
              <a:off x="4099" y="1221"/>
              <a:ext cx="247" cy="653"/>
              <a:chOff x="5331" y="2259"/>
              <a:chExt cx="237" cy="641"/>
            </a:xfrm>
          </p:grpSpPr>
          <p:sp>
            <p:nvSpPr>
              <p:cNvPr id="560136" name="Line 8"/>
              <p:cNvSpPr>
                <a:spLocks noChangeShapeType="1"/>
              </p:cNvSpPr>
              <p:nvPr/>
            </p:nvSpPr>
            <p:spPr bwMode="auto">
              <a:xfrm>
                <a:off x="5331" y="2267"/>
                <a:ext cx="237" cy="0"/>
              </a:xfrm>
              <a:prstGeom prst="line">
                <a:avLst/>
              </a:prstGeom>
              <a:noFill/>
              <a:ln w="57150">
                <a:solidFill>
                  <a:srgbClr val="CC00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0137" name="Line 9"/>
              <p:cNvSpPr>
                <a:spLocks noChangeShapeType="1"/>
              </p:cNvSpPr>
              <p:nvPr/>
            </p:nvSpPr>
            <p:spPr bwMode="auto">
              <a:xfrm>
                <a:off x="5550" y="2259"/>
                <a:ext cx="0" cy="641"/>
              </a:xfrm>
              <a:prstGeom prst="line">
                <a:avLst/>
              </a:prstGeom>
              <a:noFill/>
              <a:ln w="57150">
                <a:solidFill>
                  <a:srgbClr val="CC00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0138" name="Line 10"/>
              <p:cNvSpPr>
                <a:spLocks noChangeShapeType="1"/>
              </p:cNvSpPr>
              <p:nvPr/>
            </p:nvSpPr>
            <p:spPr bwMode="auto">
              <a:xfrm flipH="1">
                <a:off x="5367" y="2889"/>
                <a:ext cx="164" cy="9"/>
              </a:xfrm>
              <a:prstGeom prst="line">
                <a:avLst/>
              </a:prstGeom>
              <a:noFill/>
              <a:ln w="57150">
                <a:solidFill>
                  <a:srgbClr val="CC00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560139" name="Group 11"/>
          <p:cNvGrpSpPr/>
          <p:nvPr/>
        </p:nvGrpSpPr>
        <p:grpSpPr bwMode="auto">
          <a:xfrm>
            <a:off x="7046913" y="1403350"/>
            <a:ext cx="1901825" cy="2306638"/>
            <a:chOff x="4439" y="884"/>
            <a:chExt cx="1198" cy="1453"/>
          </a:xfrm>
        </p:grpSpPr>
        <p:sp>
          <p:nvSpPr>
            <p:cNvPr id="560140" name="Text Box 12"/>
            <p:cNvSpPr txBox="1">
              <a:spLocks noChangeArrowheads="1"/>
            </p:cNvSpPr>
            <p:nvPr/>
          </p:nvSpPr>
          <p:spPr bwMode="auto">
            <a:xfrm>
              <a:off x="4439" y="884"/>
              <a:ext cx="1180" cy="1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b="1">
                  <a:latin typeface="微软雅黑" panose="020B0503020204020204" charset="-122"/>
                  <a:ea typeface="微软雅黑" panose="020B0503020204020204" charset="-122"/>
                </a:rPr>
                <a:t>      add </a:t>
              </a:r>
              <a:r>
                <a:rPr lang="en-US" altLang="zh-CN" sz="1800" b="1">
                  <a:solidFill>
                    <a:srgbClr val="993300"/>
                  </a:solidFill>
                  <a:latin typeface="微软雅黑" panose="020B0503020204020204" charset="-122"/>
                  <a:ea typeface="微软雅黑" panose="020B0503020204020204" charset="-122"/>
                </a:rPr>
                <a:t>B</a:t>
              </a:r>
            </a:p>
            <a:p>
              <a:r>
                <a:rPr lang="en-US" altLang="zh-CN" sz="1800" b="1">
                  <a:solidFill>
                    <a:srgbClr val="009242"/>
                  </a:solidFill>
                  <a:latin typeface="微软雅黑" panose="020B0503020204020204" charset="-122"/>
                  <a:ea typeface="微软雅黑" panose="020B0503020204020204" charset="-122"/>
                </a:rPr>
                <a:t>      jxx </a:t>
              </a:r>
              <a:r>
                <a:rPr lang="en-US" altLang="zh-CN" sz="1800" b="1">
                  <a:solidFill>
                    <a:srgbClr val="FF0000"/>
                  </a:solidFill>
                  <a:latin typeface="微软雅黑" panose="020B0503020204020204" charset="-122"/>
                  <a:ea typeface="微软雅黑" panose="020B0503020204020204" charset="-122"/>
                </a:rPr>
                <a:t>L0</a:t>
              </a:r>
            </a:p>
            <a:p>
              <a:r>
                <a:rPr lang="zh-CN" altLang="en-US" sz="1800" b="1">
                  <a:latin typeface="微软雅黑" panose="020B0503020204020204" charset="-122"/>
                  <a:ea typeface="微软雅黑" panose="020B0503020204020204" charset="-122"/>
                </a:rPr>
                <a:t>       </a:t>
              </a:r>
              <a:r>
                <a:rPr lang="en-US" altLang="zh-CN" sz="1800" b="1">
                  <a:latin typeface="微软雅黑" panose="020B0503020204020204" charset="-122"/>
                  <a:ea typeface="微软雅黑" panose="020B0503020204020204" charset="-122"/>
                </a:rPr>
                <a:t>……</a:t>
              </a:r>
            </a:p>
            <a:p>
              <a:r>
                <a:rPr lang="zh-CN" altLang="en-US" sz="1800" b="1">
                  <a:latin typeface="微软雅黑" panose="020B0503020204020204" charset="-122"/>
                  <a:ea typeface="微软雅黑" panose="020B0503020204020204" charset="-122"/>
                </a:rPr>
                <a:t>       </a:t>
              </a:r>
              <a:r>
                <a:rPr lang="en-US" altLang="zh-CN" sz="1800" b="1">
                  <a:latin typeface="微软雅黑" panose="020B0503020204020204" charset="-122"/>
                  <a:ea typeface="微软雅黑" panose="020B0503020204020204" charset="-122"/>
                </a:rPr>
                <a:t>……</a:t>
              </a:r>
            </a:p>
            <a:p>
              <a:r>
                <a:rPr lang="en-US" altLang="zh-CN" sz="1800" b="1">
                  <a:latin typeface="微软雅黑" panose="020B0503020204020204" charset="-122"/>
                  <a:ea typeface="微软雅黑" panose="020B0503020204020204" charset="-122"/>
                </a:rPr>
                <a:t> </a:t>
              </a:r>
              <a:r>
                <a:rPr lang="en-US" altLang="zh-CN" sz="1800" b="1">
                  <a:solidFill>
                    <a:srgbClr val="FF0000"/>
                  </a:solidFill>
                  <a:latin typeface="微软雅黑" panose="020B0503020204020204" charset="-122"/>
                  <a:ea typeface="微软雅黑" panose="020B0503020204020204" charset="-122"/>
                </a:rPr>
                <a:t>L0</a:t>
              </a:r>
              <a:r>
                <a:rPr lang="zh-CN" altLang="en-US" sz="1800" b="1">
                  <a:latin typeface="微软雅黑" panose="020B0503020204020204" charset="-122"/>
                  <a:ea typeface="微软雅黑" panose="020B0503020204020204" charset="-122"/>
                </a:rPr>
                <a:t>：</a:t>
              </a:r>
              <a:r>
                <a:rPr lang="en-US" altLang="zh-CN" sz="1800" b="1">
                  <a:latin typeface="微软雅黑" panose="020B0503020204020204" charset="-122"/>
                  <a:ea typeface="微软雅黑" panose="020B0503020204020204" charset="-122"/>
                </a:rPr>
                <a:t>sub </a:t>
              </a:r>
              <a:r>
                <a:rPr lang="en-US" altLang="zh-CN" sz="1800" b="1">
                  <a:solidFill>
                    <a:srgbClr val="0066FF"/>
                  </a:solidFill>
                  <a:latin typeface="微软雅黑" panose="020B0503020204020204" charset="-122"/>
                  <a:ea typeface="微软雅黑" panose="020B0503020204020204" charset="-122"/>
                </a:rPr>
                <a:t>C</a:t>
              </a:r>
              <a:endParaRPr lang="en-US" altLang="zh-CN" sz="1800" b="1">
                <a:latin typeface="微软雅黑" panose="020B0503020204020204" charset="-122"/>
                <a:ea typeface="微软雅黑" panose="020B0503020204020204" charset="-122"/>
              </a:endParaRPr>
            </a:p>
            <a:p>
              <a:r>
                <a:rPr lang="en-US" altLang="zh-CN" sz="1800" b="1">
                  <a:latin typeface="微软雅黑" panose="020B0503020204020204" charset="-122"/>
                  <a:ea typeface="微软雅黑" panose="020B0503020204020204" charset="-122"/>
                </a:rPr>
                <a:t>       ……</a:t>
              </a:r>
            </a:p>
            <a:p>
              <a:r>
                <a:rPr lang="en-US" altLang="zh-CN" sz="1800" b="1">
                  <a:solidFill>
                    <a:srgbClr val="993300"/>
                  </a:solidFill>
                  <a:latin typeface="微软雅黑" panose="020B0503020204020204" charset="-122"/>
                  <a:ea typeface="微软雅黑" panose="020B0503020204020204" charset="-122"/>
                </a:rPr>
                <a:t>B</a:t>
              </a:r>
              <a:r>
                <a:rPr lang="zh-CN" altLang="en-US" sz="1800" b="1">
                  <a:latin typeface="微软雅黑" panose="020B0503020204020204" charset="-122"/>
                  <a:ea typeface="微软雅黑" panose="020B0503020204020204" charset="-122"/>
                </a:rPr>
                <a:t>： </a:t>
              </a:r>
              <a:r>
                <a:rPr lang="en-US" altLang="zh-CN" sz="1800" b="1">
                  <a:latin typeface="微软雅黑" panose="020B0503020204020204" charset="-122"/>
                  <a:ea typeface="微软雅黑" panose="020B0503020204020204" charset="-122"/>
                </a:rPr>
                <a:t>……</a:t>
              </a:r>
            </a:p>
            <a:p>
              <a:r>
                <a:rPr lang="en-US" altLang="zh-CN" sz="1800" b="1">
                  <a:solidFill>
                    <a:srgbClr val="0066FF"/>
                  </a:solidFill>
                  <a:latin typeface="微软雅黑" panose="020B0503020204020204" charset="-122"/>
                  <a:ea typeface="微软雅黑" panose="020B0503020204020204" charset="-122"/>
                </a:rPr>
                <a:t>C</a:t>
              </a:r>
              <a:r>
                <a:rPr lang="zh-CN" altLang="en-US" sz="1800" b="1">
                  <a:latin typeface="微软雅黑" panose="020B0503020204020204" charset="-122"/>
                  <a:ea typeface="微软雅黑" panose="020B0503020204020204" charset="-122"/>
                </a:rPr>
                <a:t>： </a:t>
              </a:r>
              <a:r>
                <a:rPr lang="en-US" altLang="zh-CN" sz="1800" b="1">
                  <a:latin typeface="微软雅黑" panose="020B0503020204020204" charset="-122"/>
                  <a:ea typeface="微软雅黑" panose="020B0503020204020204" charset="-122"/>
                </a:rPr>
                <a:t>……</a:t>
              </a:r>
            </a:p>
          </p:txBody>
        </p:sp>
        <p:grpSp>
          <p:nvGrpSpPr>
            <p:cNvPr id="560141" name="Group 13"/>
            <p:cNvGrpSpPr/>
            <p:nvPr/>
          </p:nvGrpSpPr>
          <p:grpSpPr bwMode="auto">
            <a:xfrm>
              <a:off x="5439" y="1196"/>
              <a:ext cx="198" cy="681"/>
              <a:chOff x="5331" y="2259"/>
              <a:chExt cx="237" cy="641"/>
            </a:xfrm>
          </p:grpSpPr>
          <p:sp>
            <p:nvSpPr>
              <p:cNvPr id="560142" name="Line 14"/>
              <p:cNvSpPr>
                <a:spLocks noChangeShapeType="1"/>
              </p:cNvSpPr>
              <p:nvPr/>
            </p:nvSpPr>
            <p:spPr bwMode="auto">
              <a:xfrm>
                <a:off x="5331" y="2267"/>
                <a:ext cx="237" cy="0"/>
              </a:xfrm>
              <a:prstGeom prst="line">
                <a:avLst/>
              </a:prstGeom>
              <a:noFill/>
              <a:ln w="57150">
                <a:solidFill>
                  <a:srgbClr val="CC00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0143" name="Line 15"/>
              <p:cNvSpPr>
                <a:spLocks noChangeShapeType="1"/>
              </p:cNvSpPr>
              <p:nvPr/>
            </p:nvSpPr>
            <p:spPr bwMode="auto">
              <a:xfrm>
                <a:off x="5550" y="2259"/>
                <a:ext cx="0" cy="641"/>
              </a:xfrm>
              <a:prstGeom prst="line">
                <a:avLst/>
              </a:prstGeom>
              <a:noFill/>
              <a:ln w="57150">
                <a:solidFill>
                  <a:srgbClr val="CC00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0144" name="Line 16"/>
              <p:cNvSpPr>
                <a:spLocks noChangeShapeType="1"/>
              </p:cNvSpPr>
              <p:nvPr/>
            </p:nvSpPr>
            <p:spPr bwMode="auto">
              <a:xfrm flipH="1">
                <a:off x="5367" y="2889"/>
                <a:ext cx="164" cy="9"/>
              </a:xfrm>
              <a:prstGeom prst="line">
                <a:avLst/>
              </a:prstGeom>
              <a:noFill/>
              <a:ln w="57150">
                <a:solidFill>
                  <a:srgbClr val="CC00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560145" name="Text Box 17"/>
          <p:cNvSpPr txBox="1">
            <a:spLocks noChangeArrowheads="1"/>
          </p:cNvSpPr>
          <p:nvPr/>
        </p:nvSpPr>
        <p:spPr bwMode="auto">
          <a:xfrm>
            <a:off x="7227888" y="4329113"/>
            <a:ext cx="1665287" cy="1322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b="1">
                <a:solidFill>
                  <a:schemeClr val="accent2"/>
                </a:solidFill>
                <a:latin typeface="微软雅黑" panose="020B0503020204020204" charset="-122"/>
                <a:ea typeface="微软雅黑" panose="020B0503020204020204" charset="-122"/>
              </a:rPr>
              <a:t>在第</a:t>
            </a:r>
            <a:r>
              <a:rPr lang="en-US" altLang="zh-CN" sz="1600" b="1">
                <a:solidFill>
                  <a:schemeClr val="accent2"/>
                </a:solidFill>
                <a:latin typeface="微软雅黑" panose="020B0503020204020204" charset="-122"/>
                <a:ea typeface="微软雅黑" panose="020B0503020204020204" charset="-122"/>
              </a:rPr>
              <a:t>4</a:t>
            </a:r>
            <a:r>
              <a:rPr lang="zh-CN" altLang="en-US" sz="1600" b="1">
                <a:solidFill>
                  <a:schemeClr val="accent2"/>
                </a:solidFill>
                <a:latin typeface="微软雅黑" panose="020B0503020204020204" charset="-122"/>
                <a:ea typeface="微软雅黑" panose="020B0503020204020204" charset="-122"/>
              </a:rPr>
              <a:t>条指令前加指令时不用改变</a:t>
            </a:r>
            <a:r>
              <a:rPr lang="en-US" altLang="zh-CN" sz="1600" b="1">
                <a:solidFill>
                  <a:schemeClr val="accent2"/>
                </a:solidFill>
                <a:latin typeface="微软雅黑" panose="020B0503020204020204" charset="-122"/>
                <a:ea typeface="微软雅黑" panose="020B0503020204020204" charset="-122"/>
              </a:rPr>
              <a:t>add</a:t>
            </a:r>
            <a:r>
              <a:rPr lang="zh-CN" altLang="en-US" sz="1600" b="1">
                <a:solidFill>
                  <a:schemeClr val="accent2"/>
                </a:solidFill>
                <a:latin typeface="微软雅黑" panose="020B0503020204020204" charset="-122"/>
                <a:ea typeface="微软雅黑" panose="020B0503020204020204" charset="-122"/>
              </a:rPr>
              <a:t>、</a:t>
            </a:r>
            <a:r>
              <a:rPr lang="en-US" altLang="zh-CN" sz="1600" b="1">
                <a:solidFill>
                  <a:schemeClr val="accent2"/>
                </a:solidFill>
                <a:latin typeface="微软雅黑" panose="020B0503020204020204" charset="-122"/>
                <a:ea typeface="微软雅黑" panose="020B0503020204020204" charset="-122"/>
              </a:rPr>
              <a:t>jxx</a:t>
            </a:r>
            <a:r>
              <a:rPr lang="zh-CN" altLang="en-US" sz="1600" b="1">
                <a:solidFill>
                  <a:schemeClr val="accent2"/>
                </a:solidFill>
                <a:latin typeface="微软雅黑" panose="020B0503020204020204" charset="-122"/>
                <a:ea typeface="微软雅黑" panose="020B0503020204020204" charset="-122"/>
              </a:rPr>
              <a:t>和</a:t>
            </a:r>
            <a:r>
              <a:rPr lang="en-US" altLang="zh-CN" sz="1600" b="1">
                <a:solidFill>
                  <a:schemeClr val="accent2"/>
                </a:solidFill>
                <a:latin typeface="微软雅黑" panose="020B0503020204020204" charset="-122"/>
                <a:ea typeface="微软雅黑" panose="020B0503020204020204" charset="-122"/>
              </a:rPr>
              <a:t>sub</a:t>
            </a:r>
            <a:r>
              <a:rPr lang="zh-CN" altLang="en-US" sz="1600" b="1">
                <a:solidFill>
                  <a:schemeClr val="accent2"/>
                </a:solidFill>
                <a:latin typeface="微软雅黑" panose="020B0503020204020204" charset="-122"/>
                <a:ea typeface="微软雅黑" panose="020B0503020204020204" charset="-122"/>
              </a:rPr>
              <a:t>指令中的地址码！</a:t>
            </a:r>
          </a:p>
        </p:txBody>
      </p:sp>
      <p:sp>
        <p:nvSpPr>
          <p:cNvPr id="560146" name="Rectangle 18"/>
          <p:cNvSpPr>
            <a:spLocks noChangeArrowheads="1"/>
          </p:cNvSpPr>
          <p:nvPr/>
        </p:nvSpPr>
        <p:spPr bwMode="auto">
          <a:xfrm>
            <a:off x="71438" y="3878263"/>
            <a:ext cx="5221287" cy="1364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1800" b="1">
                <a:ea typeface="微软雅黑" panose="020B0503020204020204" charset="-122"/>
              </a:rPr>
              <a:t>你认为用汇编语言编写的优点是：</a:t>
            </a:r>
          </a:p>
          <a:p>
            <a:pPr>
              <a:spcBef>
                <a:spcPct val="20000"/>
              </a:spcBef>
            </a:pPr>
            <a:r>
              <a:rPr lang="zh-CN" altLang="en-US" sz="1800" b="1">
                <a:solidFill>
                  <a:srgbClr val="CC3300"/>
                </a:solidFill>
                <a:ea typeface="微软雅黑" panose="020B0503020204020204" charset="-122"/>
              </a:rPr>
              <a:t>不会因为增减指令而需要修改其他指令</a:t>
            </a:r>
          </a:p>
          <a:p>
            <a:pPr>
              <a:spcBef>
                <a:spcPct val="20000"/>
              </a:spcBef>
            </a:pPr>
            <a:r>
              <a:rPr lang="zh-CN" altLang="en-US" sz="1800" b="1">
                <a:solidFill>
                  <a:srgbClr val="CC3300"/>
                </a:solidFill>
                <a:ea typeface="微软雅黑" panose="020B0503020204020204" charset="-122"/>
              </a:rPr>
              <a:t>不需记忆指令码，编写方便</a:t>
            </a:r>
          </a:p>
          <a:p>
            <a:pPr>
              <a:spcBef>
                <a:spcPct val="20000"/>
              </a:spcBef>
            </a:pPr>
            <a:r>
              <a:rPr lang="zh-CN" altLang="en-US" sz="1800" b="1">
                <a:solidFill>
                  <a:srgbClr val="CC3300"/>
                </a:solidFill>
                <a:ea typeface="微软雅黑" panose="020B0503020204020204" charset="-122"/>
              </a:rPr>
              <a:t>可读性比机器语言强</a:t>
            </a:r>
          </a:p>
        </p:txBody>
      </p:sp>
      <p:sp>
        <p:nvSpPr>
          <p:cNvPr id="560147" name="Text Box 19"/>
          <p:cNvSpPr txBox="1">
            <a:spLocks noChangeArrowheads="1"/>
          </p:cNvSpPr>
          <p:nvPr/>
        </p:nvSpPr>
        <p:spPr bwMode="auto">
          <a:xfrm>
            <a:off x="71438" y="5543550"/>
            <a:ext cx="490537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1">
                <a:ea typeface="微软雅黑" panose="020B0503020204020204" charset="-122"/>
              </a:rPr>
              <a:t>不过，这带来新的问题，是什么呢？</a:t>
            </a:r>
          </a:p>
        </p:txBody>
      </p:sp>
      <p:sp>
        <p:nvSpPr>
          <p:cNvPr id="560148" name="Text Box 20"/>
          <p:cNvSpPr txBox="1">
            <a:spLocks noChangeArrowheads="1"/>
          </p:cNvSpPr>
          <p:nvPr/>
        </p:nvSpPr>
        <p:spPr bwMode="auto">
          <a:xfrm>
            <a:off x="117475" y="6084888"/>
            <a:ext cx="4589463"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b="1">
                <a:solidFill>
                  <a:srgbClr val="008000"/>
                </a:solidFill>
                <a:ea typeface="微软雅黑" panose="020B0503020204020204" charset="-122"/>
              </a:rPr>
              <a:t>人容易了，可机器不认识这些指令了！</a:t>
            </a:r>
          </a:p>
        </p:txBody>
      </p:sp>
      <p:sp>
        <p:nvSpPr>
          <p:cNvPr id="560149" name="Text Box 21"/>
          <p:cNvSpPr txBox="1">
            <a:spLocks noChangeArrowheads="1"/>
          </p:cNvSpPr>
          <p:nvPr/>
        </p:nvSpPr>
        <p:spPr bwMode="auto">
          <a:xfrm>
            <a:off x="4932363" y="5365750"/>
            <a:ext cx="2025650" cy="95313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p>
            <a:pPr>
              <a:spcBef>
                <a:spcPct val="50000"/>
              </a:spcBef>
            </a:pPr>
            <a:r>
              <a:rPr lang="zh-CN" altLang="en-US" sz="1600" b="1">
                <a:solidFill>
                  <a:srgbClr val="FF0000"/>
                </a:solidFill>
                <a:ea typeface="微软雅黑" panose="020B0503020204020204" charset="-122"/>
              </a:rPr>
              <a:t>需将汇编语言转换为机器语言！</a:t>
            </a:r>
          </a:p>
          <a:p>
            <a:pPr>
              <a:spcBef>
                <a:spcPct val="50000"/>
              </a:spcBef>
            </a:pPr>
            <a:r>
              <a:rPr lang="zh-CN" altLang="en-US" sz="1600" b="1">
                <a:ea typeface="微软雅黑" panose="020B0503020204020204" charset="-122"/>
              </a:rPr>
              <a:t>用</a:t>
            </a:r>
            <a:r>
              <a:rPr lang="zh-CN" altLang="en-US" sz="1600" b="1">
                <a:solidFill>
                  <a:srgbClr val="008000"/>
                </a:solidFill>
                <a:ea typeface="微软雅黑" panose="020B0503020204020204" charset="-122"/>
              </a:rPr>
              <a:t>汇编程序</a:t>
            </a:r>
            <a:r>
              <a:rPr lang="zh-CN" altLang="en-US" sz="1600" b="1">
                <a:ea typeface="微软雅黑" panose="020B0503020204020204" charset="-122"/>
              </a:rPr>
              <a:t>转换</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0131">
                                            <p:txEl>
                                              <p:pRg st="0" end="0"/>
                                            </p:txEl>
                                          </p:spTgt>
                                        </p:tgtEl>
                                        <p:attrNameLst>
                                          <p:attrName>style.visibility</p:attrName>
                                        </p:attrNameLst>
                                      </p:cBhvr>
                                      <p:to>
                                        <p:strVal val="visible"/>
                                      </p:to>
                                    </p:set>
                                    <p:animEffect transition="in" filter="blinds(horizontal)">
                                      <p:cBhvr>
                                        <p:cTn id="7" dur="500"/>
                                        <p:tgtEl>
                                          <p:spTgt spid="560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0133"/>
                                        </p:tgtEl>
                                        <p:attrNameLst>
                                          <p:attrName>style.visibility</p:attrName>
                                        </p:attrNameLst>
                                      </p:cBhvr>
                                      <p:to>
                                        <p:strVal val="visible"/>
                                      </p:to>
                                    </p:set>
                                    <p:animEffect transition="in" filter="blinds(horizontal)">
                                      <p:cBhvr>
                                        <p:cTn id="12" dur="500"/>
                                        <p:tgtEl>
                                          <p:spTgt spid="56013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60139"/>
                                        </p:tgtEl>
                                        <p:attrNameLst>
                                          <p:attrName>style.visibility</p:attrName>
                                        </p:attrNameLst>
                                      </p:cBhvr>
                                      <p:to>
                                        <p:strVal val="visible"/>
                                      </p:to>
                                    </p:set>
                                    <p:animEffect transition="in" filter="blinds(horizontal)">
                                      <p:cBhvr>
                                        <p:cTn id="17" dur="500"/>
                                        <p:tgtEl>
                                          <p:spTgt spid="56013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0145"/>
                                        </p:tgtEl>
                                        <p:attrNameLst>
                                          <p:attrName>style.visibility</p:attrName>
                                        </p:attrNameLst>
                                      </p:cBhvr>
                                      <p:to>
                                        <p:strVal val="visible"/>
                                      </p:to>
                                    </p:set>
                                    <p:animEffect transition="in" filter="blinds(horizontal)">
                                      <p:cBhvr>
                                        <p:cTn id="22" dur="500"/>
                                        <p:tgtEl>
                                          <p:spTgt spid="56014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60131">
                                            <p:txEl>
                                              <p:pRg st="1" end="1"/>
                                            </p:txEl>
                                          </p:spTgt>
                                        </p:tgtEl>
                                        <p:attrNameLst>
                                          <p:attrName>style.visibility</p:attrName>
                                        </p:attrNameLst>
                                      </p:cBhvr>
                                      <p:to>
                                        <p:strVal val="visible"/>
                                      </p:to>
                                    </p:set>
                                    <p:animEffect transition="in" filter="blinds(horizontal)">
                                      <p:cBhvr>
                                        <p:cTn id="27" dur="500"/>
                                        <p:tgtEl>
                                          <p:spTgt spid="560131">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60131">
                                            <p:txEl>
                                              <p:pRg st="2" end="2"/>
                                            </p:txEl>
                                          </p:spTgt>
                                        </p:tgtEl>
                                        <p:attrNameLst>
                                          <p:attrName>style.visibility</p:attrName>
                                        </p:attrNameLst>
                                      </p:cBhvr>
                                      <p:to>
                                        <p:strVal val="visible"/>
                                      </p:to>
                                    </p:set>
                                    <p:animEffect transition="in" filter="blinds(horizontal)">
                                      <p:cBhvr>
                                        <p:cTn id="32" dur="500"/>
                                        <p:tgtEl>
                                          <p:spTgt spid="560131">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60131">
                                            <p:txEl>
                                              <p:pRg st="3" end="3"/>
                                            </p:txEl>
                                          </p:spTgt>
                                        </p:tgtEl>
                                        <p:attrNameLst>
                                          <p:attrName>style.visibility</p:attrName>
                                        </p:attrNameLst>
                                      </p:cBhvr>
                                      <p:to>
                                        <p:strVal val="visible"/>
                                      </p:to>
                                    </p:set>
                                    <p:animEffect transition="in" filter="blinds(horizontal)">
                                      <p:cBhvr>
                                        <p:cTn id="37" dur="500"/>
                                        <p:tgtEl>
                                          <p:spTgt spid="560131">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60131">
                                            <p:txEl>
                                              <p:pRg st="4" end="4"/>
                                            </p:txEl>
                                          </p:spTgt>
                                        </p:tgtEl>
                                        <p:attrNameLst>
                                          <p:attrName>style.visibility</p:attrName>
                                        </p:attrNameLst>
                                      </p:cBhvr>
                                      <p:to>
                                        <p:strVal val="visible"/>
                                      </p:to>
                                    </p:set>
                                    <p:animEffect transition="in" filter="blinds(horizontal)">
                                      <p:cBhvr>
                                        <p:cTn id="42" dur="500"/>
                                        <p:tgtEl>
                                          <p:spTgt spid="560131">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60131">
                                            <p:txEl>
                                              <p:pRg st="5" end="5"/>
                                            </p:txEl>
                                          </p:spTgt>
                                        </p:tgtEl>
                                        <p:attrNameLst>
                                          <p:attrName>style.visibility</p:attrName>
                                        </p:attrNameLst>
                                      </p:cBhvr>
                                      <p:to>
                                        <p:strVal val="visible"/>
                                      </p:to>
                                    </p:set>
                                    <p:animEffect transition="in" filter="blinds(horizontal)">
                                      <p:cBhvr>
                                        <p:cTn id="47" dur="500"/>
                                        <p:tgtEl>
                                          <p:spTgt spid="560131">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60146">
                                            <p:txEl>
                                              <p:pRg st="0" end="0"/>
                                            </p:txEl>
                                          </p:spTgt>
                                        </p:tgtEl>
                                        <p:attrNameLst>
                                          <p:attrName>style.visibility</p:attrName>
                                        </p:attrNameLst>
                                      </p:cBhvr>
                                      <p:to>
                                        <p:strVal val="visible"/>
                                      </p:to>
                                    </p:set>
                                    <p:animEffect transition="in" filter="blinds(horizontal)">
                                      <p:cBhvr>
                                        <p:cTn id="52" dur="500"/>
                                        <p:tgtEl>
                                          <p:spTgt spid="560146">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60146">
                                            <p:txEl>
                                              <p:pRg st="1" end="1"/>
                                            </p:txEl>
                                          </p:spTgt>
                                        </p:tgtEl>
                                        <p:attrNameLst>
                                          <p:attrName>style.visibility</p:attrName>
                                        </p:attrNameLst>
                                      </p:cBhvr>
                                      <p:to>
                                        <p:strVal val="visible"/>
                                      </p:to>
                                    </p:set>
                                    <p:animEffect transition="in" filter="blinds(horizontal)">
                                      <p:cBhvr>
                                        <p:cTn id="57" dur="500"/>
                                        <p:tgtEl>
                                          <p:spTgt spid="560146">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60146">
                                            <p:txEl>
                                              <p:pRg st="2" end="2"/>
                                            </p:txEl>
                                          </p:spTgt>
                                        </p:tgtEl>
                                        <p:attrNameLst>
                                          <p:attrName>style.visibility</p:attrName>
                                        </p:attrNameLst>
                                      </p:cBhvr>
                                      <p:to>
                                        <p:strVal val="visible"/>
                                      </p:to>
                                    </p:set>
                                    <p:animEffect transition="in" filter="blinds(horizontal)">
                                      <p:cBhvr>
                                        <p:cTn id="62" dur="500"/>
                                        <p:tgtEl>
                                          <p:spTgt spid="560146">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560146">
                                            <p:txEl>
                                              <p:pRg st="3" end="3"/>
                                            </p:txEl>
                                          </p:spTgt>
                                        </p:tgtEl>
                                        <p:attrNameLst>
                                          <p:attrName>style.visibility</p:attrName>
                                        </p:attrNameLst>
                                      </p:cBhvr>
                                      <p:to>
                                        <p:strVal val="visible"/>
                                      </p:to>
                                    </p:set>
                                    <p:animEffect transition="in" filter="blinds(horizontal)">
                                      <p:cBhvr>
                                        <p:cTn id="67" dur="500"/>
                                        <p:tgtEl>
                                          <p:spTgt spid="560146">
                                            <p:txEl>
                                              <p:pRg st="3" end="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60147"/>
                                        </p:tgtEl>
                                        <p:attrNameLst>
                                          <p:attrName>style.visibility</p:attrName>
                                        </p:attrNameLst>
                                      </p:cBhvr>
                                      <p:to>
                                        <p:strVal val="visible"/>
                                      </p:to>
                                    </p:set>
                                    <p:animEffect transition="in" filter="blinds(horizontal)">
                                      <p:cBhvr>
                                        <p:cTn id="72" dur="500"/>
                                        <p:tgtEl>
                                          <p:spTgt spid="560147"/>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560148"/>
                                        </p:tgtEl>
                                        <p:attrNameLst>
                                          <p:attrName>style.visibility</p:attrName>
                                        </p:attrNameLst>
                                      </p:cBhvr>
                                      <p:to>
                                        <p:strVal val="visible"/>
                                      </p:to>
                                    </p:set>
                                    <p:animEffect transition="in" filter="blinds(horizontal)">
                                      <p:cBhvr>
                                        <p:cTn id="77" dur="500"/>
                                        <p:tgtEl>
                                          <p:spTgt spid="560148"/>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560149"/>
                                        </p:tgtEl>
                                        <p:attrNameLst>
                                          <p:attrName>style.visibility</p:attrName>
                                        </p:attrNameLst>
                                      </p:cBhvr>
                                      <p:to>
                                        <p:strVal val="visible"/>
                                      </p:to>
                                    </p:set>
                                    <p:animEffect transition="in" filter="blinds(horizontal)">
                                      <p:cBhvr>
                                        <p:cTn id="82" dur="500"/>
                                        <p:tgtEl>
                                          <p:spTgt spid="560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45" grpId="0" bldLvl="0" animBg="1"/>
      <p:bldP spid="560147" grpId="0" bldLvl="0" animBg="1"/>
      <p:bldP spid="560148" grpId="0" bldLvl="0" animBg="1"/>
      <p:bldP spid="560149"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9" name="Rectangle 3"/>
          <p:cNvSpPr>
            <a:spLocks noGrp="1" noChangeArrowheads="1"/>
          </p:cNvSpPr>
          <p:nvPr>
            <p:ph type="body" idx="1"/>
          </p:nvPr>
        </p:nvSpPr>
        <p:spPr>
          <a:xfrm>
            <a:off x="177800" y="811213"/>
            <a:ext cx="7077075" cy="5592762"/>
          </a:xfrm>
        </p:spPr>
        <p:txBody>
          <a:bodyPr/>
          <a:lstStyle/>
          <a:p>
            <a:pPr>
              <a:lnSpc>
                <a:spcPct val="110000"/>
              </a:lnSpc>
            </a:pPr>
            <a:r>
              <a:rPr lang="zh-CN" altLang="en-US" sz="1800">
                <a:ea typeface="微软雅黑" panose="020B0503020204020204" charset="-122"/>
              </a:rPr>
              <a:t>汇编语言源程序由</a:t>
            </a:r>
            <a:r>
              <a:rPr lang="zh-CN" altLang="en-US" sz="1800">
                <a:solidFill>
                  <a:srgbClr val="FF0000"/>
                </a:solidFill>
                <a:ea typeface="微软雅黑" panose="020B0503020204020204" charset="-122"/>
              </a:rPr>
              <a:t>汇编指令</a:t>
            </a:r>
            <a:r>
              <a:rPr lang="zh-CN" altLang="en-US" sz="1800">
                <a:ea typeface="微软雅黑" panose="020B0503020204020204" charset="-122"/>
              </a:rPr>
              <a:t>构成</a:t>
            </a:r>
          </a:p>
          <a:p>
            <a:pPr>
              <a:lnSpc>
                <a:spcPct val="110000"/>
              </a:lnSpc>
            </a:pPr>
            <a:r>
              <a:rPr lang="zh-CN" altLang="en-US" sz="1800">
                <a:ea typeface="微软雅黑" panose="020B0503020204020204" charset="-122"/>
              </a:rPr>
              <a:t>你能用一句话描述</a:t>
            </a:r>
            <a:r>
              <a:rPr lang="zh-CN" altLang="en-US" sz="1800">
                <a:solidFill>
                  <a:srgbClr val="FF0000"/>
                </a:solidFill>
                <a:ea typeface="微软雅黑" panose="020B0503020204020204" charset="-122"/>
              </a:rPr>
              <a:t>什么是汇编指令</a:t>
            </a:r>
            <a:r>
              <a:rPr lang="zh-CN" altLang="en-US" sz="1800">
                <a:ea typeface="微软雅黑" panose="020B0503020204020204" charset="-122"/>
              </a:rPr>
              <a:t>吗？</a:t>
            </a:r>
          </a:p>
          <a:p>
            <a:pPr lvl="1">
              <a:lnSpc>
                <a:spcPct val="110000"/>
              </a:lnSpc>
            </a:pPr>
            <a:r>
              <a:rPr lang="zh-CN" altLang="en-US" sz="2000">
                <a:ea typeface="微软雅黑" panose="020B0503020204020204" charset="-122"/>
              </a:rPr>
              <a:t>用助记符和标号来表示的指令（与机器指令一一对应）</a:t>
            </a:r>
          </a:p>
          <a:p>
            <a:pPr>
              <a:lnSpc>
                <a:spcPct val="110000"/>
              </a:lnSpc>
              <a:buClr>
                <a:schemeClr val="tx1"/>
              </a:buClr>
            </a:pPr>
            <a:r>
              <a:rPr lang="zh-CN" altLang="en-US" sz="1800">
                <a:solidFill>
                  <a:srgbClr val="FF0000"/>
                </a:solidFill>
                <a:ea typeface="微软雅黑" panose="020B0503020204020204" charset="-122"/>
                <a:hlinkClick r:id="" action="ppaction://hlinkshowjump?jump=nextslide"/>
              </a:rPr>
              <a:t>指令</a:t>
            </a:r>
            <a:r>
              <a:rPr lang="zh-CN" altLang="en-US" sz="1800">
                <a:ea typeface="微软雅黑" panose="020B0503020204020204" charset="-122"/>
              </a:rPr>
              <a:t>又是什么呢？</a:t>
            </a:r>
          </a:p>
          <a:p>
            <a:pPr lvl="1">
              <a:lnSpc>
                <a:spcPct val="110000"/>
              </a:lnSpc>
            </a:pPr>
            <a:r>
              <a:rPr lang="zh-CN" altLang="en-US" sz="2000">
                <a:ea typeface="微软雅黑" panose="020B0503020204020204" charset="-122"/>
              </a:rPr>
              <a:t>包含操作码和操作数或其地址码</a:t>
            </a:r>
          </a:p>
          <a:p>
            <a:pPr lvl="1">
              <a:lnSpc>
                <a:spcPct val="110000"/>
              </a:lnSpc>
              <a:buFontTx/>
              <a:buNone/>
            </a:pPr>
            <a:r>
              <a:rPr lang="zh-CN" altLang="en-US" sz="2000">
                <a:ea typeface="微软雅黑" panose="020B0503020204020204" charset="-122"/>
              </a:rPr>
              <a:t>   </a:t>
            </a:r>
            <a:r>
              <a:rPr lang="zh-CN" altLang="en-US" sz="2000">
                <a:solidFill>
                  <a:srgbClr val="339933"/>
                </a:solidFill>
                <a:ea typeface="微软雅黑" panose="020B0503020204020204" charset="-122"/>
              </a:rPr>
              <a:t>（</a:t>
            </a:r>
            <a:r>
              <a:rPr lang="zh-CN" altLang="en-US" sz="2000">
                <a:solidFill>
                  <a:srgbClr val="FF0000"/>
                </a:solidFill>
                <a:ea typeface="微软雅黑" panose="020B0503020204020204" charset="-122"/>
              </a:rPr>
              <a:t>机器指令</a:t>
            </a:r>
            <a:r>
              <a:rPr lang="zh-CN" altLang="en-US" sz="2000">
                <a:solidFill>
                  <a:srgbClr val="339933"/>
                </a:solidFill>
                <a:ea typeface="微软雅黑" panose="020B0503020204020204" charset="-122"/>
              </a:rPr>
              <a:t>用二进制表示，</a:t>
            </a:r>
            <a:r>
              <a:rPr lang="zh-CN" altLang="en-US" sz="2000">
                <a:solidFill>
                  <a:srgbClr val="FF0000"/>
                </a:solidFill>
                <a:ea typeface="微软雅黑" panose="020B0503020204020204" charset="-122"/>
              </a:rPr>
              <a:t>汇编指令</a:t>
            </a:r>
            <a:r>
              <a:rPr lang="zh-CN" altLang="en-US" sz="2000">
                <a:solidFill>
                  <a:srgbClr val="339933"/>
                </a:solidFill>
                <a:ea typeface="微软雅黑" panose="020B0503020204020204" charset="-122"/>
              </a:rPr>
              <a:t>用符号表示）</a:t>
            </a:r>
          </a:p>
          <a:p>
            <a:pPr lvl="1">
              <a:lnSpc>
                <a:spcPct val="110000"/>
              </a:lnSpc>
            </a:pPr>
            <a:r>
              <a:rPr lang="zh-CN" altLang="en-US" sz="2000">
                <a:ea typeface="微软雅黑" panose="020B0503020204020204" charset="-122"/>
              </a:rPr>
              <a:t>只能描述：取（或存一个数）</a:t>
            </a:r>
          </a:p>
          <a:p>
            <a:pPr lvl="1">
              <a:lnSpc>
                <a:spcPct val="110000"/>
              </a:lnSpc>
              <a:buFontTx/>
              <a:buNone/>
            </a:pPr>
            <a:r>
              <a:rPr lang="zh-CN" altLang="en-US" sz="2000">
                <a:ea typeface="微软雅黑" panose="020B0503020204020204" charset="-122"/>
              </a:rPr>
              <a:t>                      两个数加（或减、乘、除、与、或等）</a:t>
            </a:r>
          </a:p>
          <a:p>
            <a:pPr lvl="1">
              <a:lnSpc>
                <a:spcPct val="110000"/>
              </a:lnSpc>
              <a:buFontTx/>
              <a:buNone/>
            </a:pPr>
            <a:r>
              <a:rPr lang="zh-CN" altLang="en-US" sz="2000">
                <a:ea typeface="微软雅黑" panose="020B0503020204020204" charset="-122"/>
              </a:rPr>
              <a:t>                      根据运算结果判断是否转移执行</a:t>
            </a:r>
          </a:p>
          <a:p>
            <a:pPr>
              <a:lnSpc>
                <a:spcPct val="110000"/>
              </a:lnSpc>
            </a:pPr>
            <a:r>
              <a:rPr lang="zh-CN" altLang="en-US" sz="1800">
                <a:ea typeface="微软雅黑" panose="020B0503020204020204" charset="-122"/>
              </a:rPr>
              <a:t>想象用</a:t>
            </a:r>
            <a:r>
              <a:rPr lang="zh-CN" altLang="en-US" sz="1800">
                <a:solidFill>
                  <a:srgbClr val="FF0000"/>
                </a:solidFill>
                <a:ea typeface="微软雅黑" panose="020B0503020204020204" charset="-122"/>
              </a:rPr>
              <a:t>汇编语言</a:t>
            </a:r>
            <a:r>
              <a:rPr lang="zh-CN" altLang="en-US" sz="1800">
                <a:ea typeface="微软雅黑" panose="020B0503020204020204" charset="-122"/>
              </a:rPr>
              <a:t>编写复杂程序是怎样的情形？</a:t>
            </a:r>
          </a:p>
          <a:p>
            <a:pPr lvl="1">
              <a:lnSpc>
                <a:spcPct val="110000"/>
              </a:lnSpc>
              <a:buFontTx/>
              <a:buNone/>
            </a:pPr>
            <a:r>
              <a:rPr lang="zh-CN" altLang="en-US" sz="2000">
                <a:solidFill>
                  <a:srgbClr val="008000"/>
                </a:solidFill>
                <a:ea typeface="微软雅黑" panose="020B0503020204020204" charset="-122"/>
              </a:rPr>
              <a:t>（例如，用汇编语言实现排序（</a:t>
            </a:r>
            <a:r>
              <a:rPr lang="en-US" altLang="zh-CN" sz="2000">
                <a:solidFill>
                  <a:srgbClr val="008000"/>
                </a:solidFill>
                <a:ea typeface="微软雅黑" panose="020B0503020204020204" charset="-122"/>
              </a:rPr>
              <a:t>sort</a:t>
            </a:r>
            <a:r>
              <a:rPr lang="zh-CN" altLang="en-US" sz="2000">
                <a:solidFill>
                  <a:srgbClr val="008000"/>
                </a:solidFill>
                <a:ea typeface="微软雅黑" panose="020B0503020204020204" charset="-122"/>
              </a:rPr>
              <a:t>）、矩阵相乘）</a:t>
            </a:r>
          </a:p>
          <a:p>
            <a:pPr lvl="1">
              <a:lnSpc>
                <a:spcPct val="110000"/>
              </a:lnSpc>
            </a:pPr>
            <a:r>
              <a:rPr lang="zh-CN" altLang="en-US" sz="2000">
                <a:ea typeface="微软雅黑" panose="020B0503020204020204" charset="-122"/>
              </a:rPr>
              <a:t>需要描述的细节太多了！程序会很长很长！而且在不同结构的机器上就不能运行！</a:t>
            </a:r>
          </a:p>
        </p:txBody>
      </p:sp>
      <p:sp>
        <p:nvSpPr>
          <p:cNvPr id="562180" name="Rectangle 1"/>
          <p:cNvSpPr>
            <a:spLocks noChangeArrowheads="1"/>
          </p:cNvSpPr>
          <p:nvPr/>
        </p:nvSpPr>
        <p:spPr bwMode="auto">
          <a:xfrm>
            <a:off x="455613" y="123825"/>
            <a:ext cx="82327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119380" indent="-119380"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2" charset="-122"/>
              </a:defRPr>
            </a:lvl1pPr>
            <a:lvl2pPr marL="119380" indent="-119380"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2" charset="-122"/>
              </a:defRPr>
            </a:lvl2pPr>
            <a:lvl3pPr marL="119380" indent="-119380"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2" charset="-122"/>
              </a:defRPr>
            </a:lvl3pPr>
            <a:lvl4pPr marL="119380" indent="-119380"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2" charset="-122"/>
              </a:defRPr>
            </a:lvl4pPr>
            <a:lvl5pPr marL="119380" indent="-119380"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2" charset="-122"/>
              </a:defRPr>
            </a:lvl5pPr>
            <a:lvl6pPr marL="576580" indent="-11938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2" charset="-122"/>
              </a:defRPr>
            </a:lvl6pPr>
            <a:lvl7pPr marL="1033780" indent="-11938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2" charset="-122"/>
              </a:defRPr>
            </a:lvl7pPr>
            <a:lvl8pPr marL="1490980" indent="-11938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2" charset="-122"/>
              </a:defRPr>
            </a:lvl8pPr>
            <a:lvl9pPr marL="1948180" indent="-11938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anose="020B0604020202020204" pitchFamily="34" charset="0"/>
                <a:ea typeface="黑体" panose="02010609060101010101" pitchFamily="2" charset="-122"/>
              </a:defRPr>
            </a:lvl9pPr>
          </a:lstStyle>
          <a:p>
            <a:pPr eaLnBrk="1" hangingPunct="1"/>
            <a:r>
              <a:rPr lang="zh-CN" altLang="en-GB" sz="3200"/>
              <a:t>进一步认识机器级语言</a:t>
            </a:r>
          </a:p>
        </p:txBody>
      </p:sp>
      <p:grpSp>
        <p:nvGrpSpPr>
          <p:cNvPr id="562181" name="Group 5"/>
          <p:cNvGrpSpPr/>
          <p:nvPr/>
        </p:nvGrpSpPr>
        <p:grpSpPr bwMode="auto">
          <a:xfrm>
            <a:off x="7046913" y="747713"/>
            <a:ext cx="1901825" cy="2306638"/>
            <a:chOff x="4439" y="884"/>
            <a:chExt cx="1198" cy="1453"/>
          </a:xfrm>
        </p:grpSpPr>
        <p:sp>
          <p:nvSpPr>
            <p:cNvPr id="562182" name="Text Box 6"/>
            <p:cNvSpPr txBox="1">
              <a:spLocks noChangeArrowheads="1"/>
            </p:cNvSpPr>
            <p:nvPr/>
          </p:nvSpPr>
          <p:spPr bwMode="auto">
            <a:xfrm>
              <a:off x="4439" y="884"/>
              <a:ext cx="1180" cy="1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b="1">
                  <a:latin typeface="微软雅黑" panose="020B0503020204020204" charset="-122"/>
                  <a:ea typeface="微软雅黑" panose="020B0503020204020204" charset="-122"/>
                </a:rPr>
                <a:t>      add </a:t>
              </a:r>
              <a:r>
                <a:rPr lang="en-US" altLang="zh-CN" sz="1800" b="1">
                  <a:solidFill>
                    <a:srgbClr val="993300"/>
                  </a:solidFill>
                  <a:latin typeface="微软雅黑" panose="020B0503020204020204" charset="-122"/>
                  <a:ea typeface="微软雅黑" panose="020B0503020204020204" charset="-122"/>
                </a:rPr>
                <a:t>B</a:t>
              </a:r>
            </a:p>
            <a:p>
              <a:r>
                <a:rPr lang="en-US" altLang="zh-CN" sz="1800" b="1">
                  <a:solidFill>
                    <a:srgbClr val="009242"/>
                  </a:solidFill>
                  <a:latin typeface="微软雅黑" panose="020B0503020204020204" charset="-122"/>
                  <a:ea typeface="微软雅黑" panose="020B0503020204020204" charset="-122"/>
                </a:rPr>
                <a:t>      jxx </a:t>
              </a:r>
              <a:r>
                <a:rPr lang="en-US" altLang="zh-CN" sz="1800" b="1">
                  <a:solidFill>
                    <a:srgbClr val="FF0000"/>
                  </a:solidFill>
                  <a:latin typeface="微软雅黑" panose="020B0503020204020204" charset="-122"/>
                  <a:ea typeface="微软雅黑" panose="020B0503020204020204" charset="-122"/>
                </a:rPr>
                <a:t>L0</a:t>
              </a:r>
            </a:p>
            <a:p>
              <a:r>
                <a:rPr lang="zh-CN" altLang="en-US" sz="1800" b="1">
                  <a:latin typeface="微软雅黑" panose="020B0503020204020204" charset="-122"/>
                  <a:ea typeface="微软雅黑" panose="020B0503020204020204" charset="-122"/>
                </a:rPr>
                <a:t>       </a:t>
              </a:r>
              <a:r>
                <a:rPr lang="en-US" altLang="zh-CN" sz="1800" b="1">
                  <a:latin typeface="微软雅黑" panose="020B0503020204020204" charset="-122"/>
                  <a:ea typeface="微软雅黑" panose="020B0503020204020204" charset="-122"/>
                </a:rPr>
                <a:t>……</a:t>
              </a:r>
            </a:p>
            <a:p>
              <a:r>
                <a:rPr lang="zh-CN" altLang="en-US" sz="1800" b="1">
                  <a:latin typeface="微软雅黑" panose="020B0503020204020204" charset="-122"/>
                  <a:ea typeface="微软雅黑" panose="020B0503020204020204" charset="-122"/>
                </a:rPr>
                <a:t>       </a:t>
              </a:r>
              <a:r>
                <a:rPr lang="en-US" altLang="zh-CN" sz="1800" b="1">
                  <a:latin typeface="微软雅黑" panose="020B0503020204020204" charset="-122"/>
                  <a:ea typeface="微软雅黑" panose="020B0503020204020204" charset="-122"/>
                </a:rPr>
                <a:t>……</a:t>
              </a:r>
            </a:p>
            <a:p>
              <a:r>
                <a:rPr lang="en-US" altLang="zh-CN" sz="1800" b="1">
                  <a:latin typeface="微软雅黑" panose="020B0503020204020204" charset="-122"/>
                  <a:ea typeface="微软雅黑" panose="020B0503020204020204" charset="-122"/>
                </a:rPr>
                <a:t> </a:t>
              </a:r>
              <a:r>
                <a:rPr lang="en-US" altLang="zh-CN" sz="1800" b="1">
                  <a:solidFill>
                    <a:srgbClr val="FF0000"/>
                  </a:solidFill>
                  <a:latin typeface="微软雅黑" panose="020B0503020204020204" charset="-122"/>
                  <a:ea typeface="微软雅黑" panose="020B0503020204020204" charset="-122"/>
                </a:rPr>
                <a:t>L0</a:t>
              </a:r>
              <a:r>
                <a:rPr lang="zh-CN" altLang="en-US" sz="1800" b="1">
                  <a:latin typeface="微软雅黑" panose="020B0503020204020204" charset="-122"/>
                  <a:ea typeface="微软雅黑" panose="020B0503020204020204" charset="-122"/>
                </a:rPr>
                <a:t>：</a:t>
              </a:r>
              <a:r>
                <a:rPr lang="en-US" altLang="zh-CN" sz="1800" b="1">
                  <a:latin typeface="微软雅黑" panose="020B0503020204020204" charset="-122"/>
                  <a:ea typeface="微软雅黑" panose="020B0503020204020204" charset="-122"/>
                </a:rPr>
                <a:t>sub </a:t>
              </a:r>
              <a:r>
                <a:rPr lang="en-US" altLang="zh-CN" sz="1800" b="1">
                  <a:solidFill>
                    <a:srgbClr val="0066FF"/>
                  </a:solidFill>
                  <a:latin typeface="微软雅黑" panose="020B0503020204020204" charset="-122"/>
                  <a:ea typeface="微软雅黑" panose="020B0503020204020204" charset="-122"/>
                </a:rPr>
                <a:t>C</a:t>
              </a:r>
              <a:endParaRPr lang="en-US" altLang="zh-CN" sz="1800" b="1">
                <a:latin typeface="微软雅黑" panose="020B0503020204020204" charset="-122"/>
                <a:ea typeface="微软雅黑" panose="020B0503020204020204" charset="-122"/>
              </a:endParaRPr>
            </a:p>
            <a:p>
              <a:r>
                <a:rPr lang="en-US" altLang="zh-CN" sz="1800" b="1">
                  <a:latin typeface="微软雅黑" panose="020B0503020204020204" charset="-122"/>
                  <a:ea typeface="微软雅黑" panose="020B0503020204020204" charset="-122"/>
                </a:rPr>
                <a:t>       ……</a:t>
              </a:r>
            </a:p>
            <a:p>
              <a:r>
                <a:rPr lang="en-US" altLang="zh-CN" sz="1800" b="1">
                  <a:solidFill>
                    <a:srgbClr val="993300"/>
                  </a:solidFill>
                  <a:latin typeface="微软雅黑" panose="020B0503020204020204" charset="-122"/>
                  <a:ea typeface="微软雅黑" panose="020B0503020204020204" charset="-122"/>
                </a:rPr>
                <a:t>B</a:t>
              </a:r>
              <a:r>
                <a:rPr lang="zh-CN" altLang="en-US" sz="1800" b="1">
                  <a:latin typeface="微软雅黑" panose="020B0503020204020204" charset="-122"/>
                  <a:ea typeface="微软雅黑" panose="020B0503020204020204" charset="-122"/>
                </a:rPr>
                <a:t>： </a:t>
              </a:r>
              <a:r>
                <a:rPr lang="en-US" altLang="zh-CN" sz="1800" b="1">
                  <a:latin typeface="微软雅黑" panose="020B0503020204020204" charset="-122"/>
                  <a:ea typeface="微软雅黑" panose="020B0503020204020204" charset="-122"/>
                </a:rPr>
                <a:t>……</a:t>
              </a:r>
            </a:p>
            <a:p>
              <a:r>
                <a:rPr lang="en-US" altLang="zh-CN" sz="1800" b="1">
                  <a:solidFill>
                    <a:srgbClr val="0066FF"/>
                  </a:solidFill>
                  <a:latin typeface="微软雅黑" panose="020B0503020204020204" charset="-122"/>
                  <a:ea typeface="微软雅黑" panose="020B0503020204020204" charset="-122"/>
                </a:rPr>
                <a:t>C</a:t>
              </a:r>
              <a:r>
                <a:rPr lang="zh-CN" altLang="en-US" sz="1800" b="1">
                  <a:latin typeface="微软雅黑" panose="020B0503020204020204" charset="-122"/>
                  <a:ea typeface="微软雅黑" panose="020B0503020204020204" charset="-122"/>
                </a:rPr>
                <a:t>： </a:t>
              </a:r>
              <a:r>
                <a:rPr lang="en-US" altLang="zh-CN" sz="1800" b="1">
                  <a:latin typeface="微软雅黑" panose="020B0503020204020204" charset="-122"/>
                  <a:ea typeface="微软雅黑" panose="020B0503020204020204" charset="-122"/>
                </a:rPr>
                <a:t>……</a:t>
              </a:r>
            </a:p>
          </p:txBody>
        </p:sp>
        <p:grpSp>
          <p:nvGrpSpPr>
            <p:cNvPr id="562183" name="Group 7"/>
            <p:cNvGrpSpPr/>
            <p:nvPr/>
          </p:nvGrpSpPr>
          <p:grpSpPr bwMode="auto">
            <a:xfrm>
              <a:off x="5439" y="1196"/>
              <a:ext cx="198" cy="681"/>
              <a:chOff x="5331" y="2259"/>
              <a:chExt cx="237" cy="641"/>
            </a:xfrm>
          </p:grpSpPr>
          <p:sp>
            <p:nvSpPr>
              <p:cNvPr id="562184" name="Line 8"/>
              <p:cNvSpPr>
                <a:spLocks noChangeShapeType="1"/>
              </p:cNvSpPr>
              <p:nvPr/>
            </p:nvSpPr>
            <p:spPr bwMode="auto">
              <a:xfrm>
                <a:off x="5331" y="2267"/>
                <a:ext cx="237" cy="0"/>
              </a:xfrm>
              <a:prstGeom prst="line">
                <a:avLst/>
              </a:prstGeom>
              <a:noFill/>
              <a:ln w="57150">
                <a:solidFill>
                  <a:srgbClr val="CC00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2185" name="Line 9"/>
              <p:cNvSpPr>
                <a:spLocks noChangeShapeType="1"/>
              </p:cNvSpPr>
              <p:nvPr/>
            </p:nvSpPr>
            <p:spPr bwMode="auto">
              <a:xfrm>
                <a:off x="5550" y="2259"/>
                <a:ext cx="0" cy="641"/>
              </a:xfrm>
              <a:prstGeom prst="line">
                <a:avLst/>
              </a:prstGeom>
              <a:noFill/>
              <a:ln w="57150">
                <a:solidFill>
                  <a:srgbClr val="CC00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2186" name="Line 10"/>
              <p:cNvSpPr>
                <a:spLocks noChangeShapeType="1"/>
              </p:cNvSpPr>
              <p:nvPr/>
            </p:nvSpPr>
            <p:spPr bwMode="auto">
              <a:xfrm flipH="1">
                <a:off x="5367" y="2889"/>
                <a:ext cx="164" cy="9"/>
              </a:xfrm>
              <a:prstGeom prst="line">
                <a:avLst/>
              </a:prstGeom>
              <a:noFill/>
              <a:ln w="57150">
                <a:solidFill>
                  <a:srgbClr val="CC00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562187" name="Text Box 11"/>
          <p:cNvSpPr txBox="1">
            <a:spLocks noChangeArrowheads="1"/>
          </p:cNvSpPr>
          <p:nvPr/>
        </p:nvSpPr>
        <p:spPr bwMode="auto">
          <a:xfrm>
            <a:off x="7002463" y="3603625"/>
            <a:ext cx="1954212" cy="1076325"/>
          </a:xfrm>
          <a:prstGeom prst="rect">
            <a:avLst/>
          </a:prstGeom>
          <a:noFill/>
          <a:ln w="9525">
            <a:solidFill>
              <a:srgbClr val="CC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p>
            <a:pPr>
              <a:spcBef>
                <a:spcPct val="50000"/>
              </a:spcBef>
            </a:pPr>
            <a:r>
              <a:rPr lang="zh-CN" altLang="en-US" sz="1600" b="1">
                <a:solidFill>
                  <a:srgbClr val="CC3300"/>
                </a:solidFill>
                <a:ea typeface="微软雅黑" panose="020B0503020204020204" charset="-122"/>
              </a:rPr>
              <a:t>机器语言和汇编语言都是面向机器结构的语言，故它们统称为</a:t>
            </a:r>
            <a:r>
              <a:rPr lang="zh-CN" altLang="en-US" sz="1600" b="1">
                <a:solidFill>
                  <a:srgbClr val="008000"/>
                </a:solidFill>
                <a:ea typeface="微软雅黑" panose="020B0503020204020204" charset="-122"/>
              </a:rPr>
              <a:t>机器级语言</a:t>
            </a:r>
          </a:p>
        </p:txBody>
      </p:sp>
      <p:sp>
        <p:nvSpPr>
          <p:cNvPr id="562188" name="Text Box 12"/>
          <p:cNvSpPr txBox="1">
            <a:spLocks noChangeArrowheads="1"/>
          </p:cNvSpPr>
          <p:nvPr/>
        </p:nvSpPr>
        <p:spPr bwMode="auto">
          <a:xfrm>
            <a:off x="385763" y="6173788"/>
            <a:ext cx="7472362"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1">
                <a:ea typeface="微软雅黑" panose="020B0503020204020204" charset="-122"/>
              </a:rPr>
              <a:t>结论：用汇编语言比机器语言好，但是，还是很麻烦！</a:t>
            </a:r>
          </a:p>
        </p:txBody>
      </p:sp>
      <p:sp>
        <p:nvSpPr>
          <p:cNvPr id="562189" name="Text Box 13"/>
          <p:cNvSpPr txBox="1">
            <a:spLocks noChangeArrowheads="1"/>
          </p:cNvSpPr>
          <p:nvPr/>
        </p:nvSpPr>
        <p:spPr bwMode="auto">
          <a:xfrm>
            <a:off x="7586663" y="5859463"/>
            <a:ext cx="1081087"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1">
                <a:latin typeface="微软雅黑" panose="020B0503020204020204" charset="-122"/>
                <a:ea typeface="微软雅黑" panose="020B0503020204020204" charset="-122"/>
                <a:hlinkClick r:id="rId2" action="ppaction://hlinksldjump"/>
              </a:rPr>
              <a:t>SKIP</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2181"/>
                                        </p:tgtEl>
                                        <p:attrNameLst>
                                          <p:attrName>style.visibility</p:attrName>
                                        </p:attrNameLst>
                                      </p:cBhvr>
                                      <p:to>
                                        <p:strVal val="visible"/>
                                      </p:to>
                                    </p:set>
                                    <p:animEffect transition="in" filter="blinds(horizontal)">
                                      <p:cBhvr>
                                        <p:cTn id="7" dur="500"/>
                                        <p:tgtEl>
                                          <p:spTgt spid="5621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2179">
                                            <p:txEl>
                                              <p:pRg st="0" end="0"/>
                                            </p:txEl>
                                          </p:spTgt>
                                        </p:tgtEl>
                                        <p:attrNameLst>
                                          <p:attrName>style.visibility</p:attrName>
                                        </p:attrNameLst>
                                      </p:cBhvr>
                                      <p:to>
                                        <p:strVal val="visible"/>
                                      </p:to>
                                    </p:set>
                                    <p:animEffect transition="in" filter="blinds(horizontal)">
                                      <p:cBhvr>
                                        <p:cTn id="12" dur="500"/>
                                        <p:tgtEl>
                                          <p:spTgt spid="56217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62179">
                                            <p:txEl>
                                              <p:pRg st="1" end="1"/>
                                            </p:txEl>
                                          </p:spTgt>
                                        </p:tgtEl>
                                        <p:attrNameLst>
                                          <p:attrName>style.visibility</p:attrName>
                                        </p:attrNameLst>
                                      </p:cBhvr>
                                      <p:to>
                                        <p:strVal val="visible"/>
                                      </p:to>
                                    </p:set>
                                    <p:animEffect transition="in" filter="blinds(horizontal)">
                                      <p:cBhvr>
                                        <p:cTn id="17" dur="500"/>
                                        <p:tgtEl>
                                          <p:spTgt spid="56217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62179">
                                            <p:txEl>
                                              <p:pRg st="2" end="2"/>
                                            </p:txEl>
                                          </p:spTgt>
                                        </p:tgtEl>
                                        <p:attrNameLst>
                                          <p:attrName>style.visibility</p:attrName>
                                        </p:attrNameLst>
                                      </p:cBhvr>
                                      <p:to>
                                        <p:strVal val="visible"/>
                                      </p:to>
                                    </p:set>
                                    <p:animEffect transition="in" filter="blinds(horizontal)">
                                      <p:cBhvr>
                                        <p:cTn id="22" dur="500"/>
                                        <p:tgtEl>
                                          <p:spTgt spid="56217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62179">
                                            <p:txEl>
                                              <p:pRg st="3" end="3"/>
                                            </p:txEl>
                                          </p:spTgt>
                                        </p:tgtEl>
                                        <p:attrNameLst>
                                          <p:attrName>style.visibility</p:attrName>
                                        </p:attrNameLst>
                                      </p:cBhvr>
                                      <p:to>
                                        <p:strVal val="visible"/>
                                      </p:to>
                                    </p:set>
                                    <p:animEffect transition="in" filter="blinds(horizontal)">
                                      <p:cBhvr>
                                        <p:cTn id="27" dur="500"/>
                                        <p:tgtEl>
                                          <p:spTgt spid="56217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62179">
                                            <p:txEl>
                                              <p:pRg st="4" end="4"/>
                                            </p:txEl>
                                          </p:spTgt>
                                        </p:tgtEl>
                                        <p:attrNameLst>
                                          <p:attrName>style.visibility</p:attrName>
                                        </p:attrNameLst>
                                      </p:cBhvr>
                                      <p:to>
                                        <p:strVal val="visible"/>
                                      </p:to>
                                    </p:set>
                                    <p:animEffect transition="in" filter="blinds(horizontal)">
                                      <p:cBhvr>
                                        <p:cTn id="32" dur="500"/>
                                        <p:tgtEl>
                                          <p:spTgt spid="562179">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62179">
                                            <p:txEl>
                                              <p:pRg st="5" end="5"/>
                                            </p:txEl>
                                          </p:spTgt>
                                        </p:tgtEl>
                                        <p:attrNameLst>
                                          <p:attrName>style.visibility</p:attrName>
                                        </p:attrNameLst>
                                      </p:cBhvr>
                                      <p:to>
                                        <p:strVal val="visible"/>
                                      </p:to>
                                    </p:set>
                                    <p:animEffect transition="in" filter="blinds(horizontal)">
                                      <p:cBhvr>
                                        <p:cTn id="37" dur="500"/>
                                        <p:tgtEl>
                                          <p:spTgt spid="562179">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62179">
                                            <p:txEl>
                                              <p:pRg st="6" end="6"/>
                                            </p:txEl>
                                          </p:spTgt>
                                        </p:tgtEl>
                                        <p:attrNameLst>
                                          <p:attrName>style.visibility</p:attrName>
                                        </p:attrNameLst>
                                      </p:cBhvr>
                                      <p:to>
                                        <p:strVal val="visible"/>
                                      </p:to>
                                    </p:set>
                                    <p:animEffect transition="in" filter="blinds(horizontal)">
                                      <p:cBhvr>
                                        <p:cTn id="42" dur="500"/>
                                        <p:tgtEl>
                                          <p:spTgt spid="562179">
                                            <p:txEl>
                                              <p:pRg st="6" end="6"/>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562179">
                                            <p:txEl>
                                              <p:pRg st="7" end="7"/>
                                            </p:txEl>
                                          </p:spTgt>
                                        </p:tgtEl>
                                        <p:attrNameLst>
                                          <p:attrName>style.visibility</p:attrName>
                                        </p:attrNameLst>
                                      </p:cBhvr>
                                      <p:to>
                                        <p:strVal val="visible"/>
                                      </p:to>
                                    </p:set>
                                    <p:animEffect transition="in" filter="blinds(horizontal)">
                                      <p:cBhvr>
                                        <p:cTn id="45" dur="500"/>
                                        <p:tgtEl>
                                          <p:spTgt spid="562179">
                                            <p:txEl>
                                              <p:pRg st="7" end="7"/>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562179">
                                            <p:txEl>
                                              <p:pRg st="8" end="8"/>
                                            </p:txEl>
                                          </p:spTgt>
                                        </p:tgtEl>
                                        <p:attrNameLst>
                                          <p:attrName>style.visibility</p:attrName>
                                        </p:attrNameLst>
                                      </p:cBhvr>
                                      <p:to>
                                        <p:strVal val="visible"/>
                                      </p:to>
                                    </p:set>
                                    <p:animEffect transition="in" filter="blinds(horizontal)">
                                      <p:cBhvr>
                                        <p:cTn id="48" dur="500"/>
                                        <p:tgtEl>
                                          <p:spTgt spid="562179">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562179">
                                            <p:txEl>
                                              <p:pRg st="9" end="9"/>
                                            </p:txEl>
                                          </p:spTgt>
                                        </p:tgtEl>
                                        <p:attrNameLst>
                                          <p:attrName>style.visibility</p:attrName>
                                        </p:attrNameLst>
                                      </p:cBhvr>
                                      <p:to>
                                        <p:strVal val="visible"/>
                                      </p:to>
                                    </p:set>
                                    <p:animEffect transition="in" filter="blinds(horizontal)">
                                      <p:cBhvr>
                                        <p:cTn id="53" dur="500"/>
                                        <p:tgtEl>
                                          <p:spTgt spid="562179">
                                            <p:txEl>
                                              <p:pRg st="9" end="9"/>
                                            </p:txEl>
                                          </p:spTgt>
                                        </p:tgtEl>
                                      </p:cBhvr>
                                    </p:animEffect>
                                  </p:childTnLst>
                                </p:cTn>
                              </p:par>
                              <p:par>
                                <p:cTn id="54" presetID="3" presetClass="entr" presetSubtype="10" fill="hold" nodeType="withEffect">
                                  <p:stCondLst>
                                    <p:cond delay="0"/>
                                  </p:stCondLst>
                                  <p:childTnLst>
                                    <p:set>
                                      <p:cBhvr>
                                        <p:cTn id="55" dur="1" fill="hold">
                                          <p:stCondLst>
                                            <p:cond delay="0"/>
                                          </p:stCondLst>
                                        </p:cTn>
                                        <p:tgtEl>
                                          <p:spTgt spid="562179">
                                            <p:txEl>
                                              <p:pRg st="10" end="10"/>
                                            </p:txEl>
                                          </p:spTgt>
                                        </p:tgtEl>
                                        <p:attrNameLst>
                                          <p:attrName>style.visibility</p:attrName>
                                        </p:attrNameLst>
                                      </p:cBhvr>
                                      <p:to>
                                        <p:strVal val="visible"/>
                                      </p:to>
                                    </p:set>
                                    <p:animEffect transition="in" filter="blinds(horizontal)">
                                      <p:cBhvr>
                                        <p:cTn id="56" dur="500"/>
                                        <p:tgtEl>
                                          <p:spTgt spid="562179">
                                            <p:txEl>
                                              <p:pRg st="10" end="1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562179">
                                            <p:txEl>
                                              <p:pRg st="11" end="11"/>
                                            </p:txEl>
                                          </p:spTgt>
                                        </p:tgtEl>
                                        <p:attrNameLst>
                                          <p:attrName>style.visibility</p:attrName>
                                        </p:attrNameLst>
                                      </p:cBhvr>
                                      <p:to>
                                        <p:strVal val="visible"/>
                                      </p:to>
                                    </p:set>
                                    <p:animEffect transition="in" filter="blinds(horizontal)">
                                      <p:cBhvr>
                                        <p:cTn id="61" dur="500"/>
                                        <p:tgtEl>
                                          <p:spTgt spid="562179">
                                            <p:txEl>
                                              <p:pRg st="11" end="11"/>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562187"/>
                                        </p:tgtEl>
                                        <p:attrNameLst>
                                          <p:attrName>style.visibility</p:attrName>
                                        </p:attrNameLst>
                                      </p:cBhvr>
                                      <p:to>
                                        <p:strVal val="visible"/>
                                      </p:to>
                                    </p:set>
                                    <p:animEffect transition="in" filter="blinds(horizontal)">
                                      <p:cBhvr>
                                        <p:cTn id="66" dur="500"/>
                                        <p:tgtEl>
                                          <p:spTgt spid="562187"/>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562188"/>
                                        </p:tgtEl>
                                        <p:attrNameLst>
                                          <p:attrName>style.visibility</p:attrName>
                                        </p:attrNameLst>
                                      </p:cBhvr>
                                      <p:to>
                                        <p:strVal val="visible"/>
                                      </p:to>
                                    </p:set>
                                    <p:animEffect transition="in" filter="blinds(horizontal)">
                                      <p:cBhvr>
                                        <p:cTn id="71" dur="500"/>
                                        <p:tgtEl>
                                          <p:spTgt spid="562188"/>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562189"/>
                                        </p:tgtEl>
                                        <p:attrNameLst>
                                          <p:attrName>style.visibility</p:attrName>
                                        </p:attrNameLst>
                                      </p:cBhvr>
                                      <p:to>
                                        <p:strVal val="visible"/>
                                      </p:to>
                                    </p:set>
                                    <p:animEffect transition="in" filter="blinds(horizontal)">
                                      <p:cBhvr>
                                        <p:cTn id="76" dur="500"/>
                                        <p:tgtEl>
                                          <p:spTgt spid="562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87" grpId="0" bldLvl="0" animBg="1"/>
      <p:bldP spid="562188" grpId="0" bldLvl="0" animBg="1"/>
      <p:bldP spid="562189"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文本框 575489"/>
          <p:cNvSpPr txBox="1"/>
          <p:nvPr/>
        </p:nvSpPr>
        <p:spPr>
          <a:xfrm>
            <a:off x="304800" y="201613"/>
            <a:ext cx="8686800" cy="8027987"/>
          </a:xfrm>
          <a:prstGeom prst="rect">
            <a:avLst/>
          </a:prstGeom>
          <a:noFill/>
          <a:ln w="9525">
            <a:noFill/>
          </a:ln>
        </p:spPr>
        <p:txBody>
          <a:bodyPr>
            <a:spAutoFit/>
          </a:bodyPr>
          <a:lstStyle/>
          <a:p>
            <a:pPr algn="l">
              <a:spcBef>
                <a:spcPct val="20000"/>
              </a:spcBef>
              <a:buClr>
                <a:srgbClr val="A50021"/>
              </a:buClr>
              <a:buSzPct val="75000"/>
              <a:buFont typeface="Wingdings" panose="05000000000000000000" pitchFamily="2" charset="2"/>
            </a:pPr>
            <a:r>
              <a:rPr lang="en-US" altLang="zh-CN" sz="3200" b="1">
                <a:solidFill>
                  <a:schemeClr val="tx2"/>
                </a:solidFill>
                <a:latin typeface="Times New Roman" panose="02020603050405020304" charset="0"/>
                <a:ea typeface="宋体" panose="02010600030101010101" pitchFamily="2" charset="-122"/>
                <a:cs typeface="Times New Roman" panose="02020603050405020304" charset="0"/>
              </a:rPr>
              <a:t>           </a:t>
            </a:r>
            <a:r>
              <a:rPr lang="en-US" altLang="zh-CN" b="1">
                <a:solidFill>
                  <a:srgbClr val="D5100B"/>
                </a:solidFill>
                <a:latin typeface="黑体" panose="02010609060101010101" pitchFamily="2" charset="-122"/>
                <a:ea typeface="黑体" panose="02010609060101010101" pitchFamily="2" charset="-122"/>
              </a:rPr>
              <a:t>2、</a:t>
            </a:r>
            <a:r>
              <a:rPr lang="zh-CN" altLang="en-US" b="1" dirty="0">
                <a:solidFill>
                  <a:srgbClr val="D5100B"/>
                </a:solidFill>
                <a:latin typeface="黑体" panose="02010609060101010101" pitchFamily="2" charset="-122"/>
                <a:ea typeface="黑体" panose="02010609060101010101" pitchFamily="2" charset="-122"/>
              </a:rPr>
              <a:t>支撑软件</a:t>
            </a:r>
          </a:p>
          <a:p>
            <a:pPr algn="l">
              <a:spcBef>
                <a:spcPct val="20000"/>
              </a:spcBef>
              <a:buClr>
                <a:srgbClr val="A50021"/>
              </a:buClr>
              <a:buSzPct val="75000"/>
              <a:buFont typeface="Wingdings" panose="05000000000000000000" pitchFamily="2" charset="2"/>
            </a:pPr>
            <a:r>
              <a:rPr lang="zh-CN" altLang="en-US" b="1" dirty="0">
                <a:solidFill>
                  <a:srgbClr val="D5100B"/>
                </a:solidFill>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支撑软件是支撑其他软件的开发与维护的软件，如：各 </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种接口软件、软件开发工具和环境、网络软件、数据库管理系统等都是支撑软件。</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b="1" dirty="0">
                <a:solidFill>
                  <a:srgbClr val="D5100B"/>
                </a:solidFill>
                <a:latin typeface="黑体" panose="02010609060101010101" pitchFamily="2" charset="-122"/>
                <a:ea typeface="黑体" panose="02010609060101010101" pitchFamily="2" charset="-122"/>
              </a:rPr>
              <a:t>3、应用软件</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应用软件是为解决特定应用领域问题而编制的应用程序，如：财务管理软件、火车订票系统、交通管理系统等都是应用软件。</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b="1" dirty="0">
                <a:solidFill>
                  <a:srgbClr val="CC00CC"/>
                </a:solidFill>
                <a:latin typeface="黑体" panose="02010609060101010101" pitchFamily="2" charset="-122"/>
                <a:ea typeface="黑体" panose="02010609060101010101" pitchFamily="2" charset="-122"/>
              </a:rPr>
              <a:t>系统软件、支撑软件和应用软件三者既有分工，又相互结合，而且相互有所覆盖、交叉和变动，并不能截然分开。</a:t>
            </a:r>
            <a:r>
              <a:rPr lang="zh-CN" altLang="en-US" b="1" dirty="0">
                <a:latin typeface="黑体" panose="02010609060101010101" pitchFamily="2" charset="-122"/>
                <a:ea typeface="黑体" panose="02010609060101010101" pitchFamily="2" charset="-122"/>
              </a:rPr>
              <a:t>如操作系统是系统软件，但它也支撑了其他软件的开发，也可看作是支撑软件。在现代计算机软件层次结构中，操作系统是最基础的软件。面对复杂的计算机硬件结构，操作系统使用户真正成为计算机的主人。操作系统是对计算机硬件功能的第一次扩展，使得用户可以很方便地管理和使用系统资源，并在其上开发各类应用软件，进一步扩展计算机系统的功能。</a:t>
            </a:r>
          </a:p>
          <a:p>
            <a:pPr algn="l">
              <a:spcBef>
                <a:spcPct val="20000"/>
              </a:spcBef>
              <a:buClr>
                <a:srgbClr val="A50021"/>
              </a:buClr>
              <a:buSzPct val="75000"/>
              <a:buFont typeface="Wingdings" panose="05000000000000000000" pitchFamily="2" charset="2"/>
            </a:pPr>
            <a:endParaRPr lang="zh-CN" altLang="en-US" b="1" dirty="0">
              <a:latin typeface="宋体" panose="02010600030101010101" pitchFamily="2" charset="-122"/>
              <a:ea typeface="宋体" panose="02010600030101010101" pitchFamily="2" charset="-122"/>
            </a:endParaRPr>
          </a:p>
          <a:p>
            <a:pPr algn="l">
              <a:spcBef>
                <a:spcPct val="20000"/>
              </a:spcBef>
              <a:buClr>
                <a:srgbClr val="A50021"/>
              </a:buClr>
              <a:buSzPct val="75000"/>
              <a:buFont typeface="Wingdings" panose="05000000000000000000" pitchFamily="2" charset="2"/>
            </a:pPr>
            <a:r>
              <a:rPr lang="zh-CN" altLang="en-US" sz="3200" b="1" dirty="0">
                <a:solidFill>
                  <a:schemeClr val="tx2"/>
                </a:solidFill>
                <a:latin typeface="黑体" panose="02010609060101010101" pitchFamily="2" charset="-122"/>
                <a:ea typeface="黑体" panose="02010609060101010101" pitchFamily="2" charset="-122"/>
              </a:rPr>
              <a:t> </a:t>
            </a:r>
            <a:r>
              <a:rPr lang="zh-CN" altLang="en-US" dirty="0">
                <a:latin typeface="宋体" panose="02010600030101010101" pitchFamily="2" charset="-122"/>
                <a:ea typeface="宋体" panose="02010600030101010101" pitchFamily="2" charset="-122"/>
              </a:rPr>
              <a:t>  </a:t>
            </a:r>
            <a:r>
              <a:rPr lang="en-US" altLang="zh-CN" dirty="0">
                <a:latin typeface="黑体" panose="02010609060101010101" pitchFamily="2" charset="-122"/>
                <a:ea typeface="黑体" panose="02010609060101010101" pitchFamily="2" charset="-122"/>
              </a:rPr>
              <a:t> </a:t>
            </a:r>
            <a:endParaRPr lang="zh-CN" altLang="en-US" dirty="0">
              <a:latin typeface="黑体" panose="02010609060101010101" pitchFamily="2" charset="-122"/>
              <a:ea typeface="黑体" panose="02010609060101010101" pitchFamily="2" charset="-122"/>
            </a:endParaRPr>
          </a:p>
          <a:p>
            <a:pPr algn="l">
              <a:spcBef>
                <a:spcPct val="20000"/>
              </a:spcBef>
              <a:buClr>
                <a:srgbClr val="A50021"/>
              </a:buClr>
              <a:buSzPct val="75000"/>
              <a:buFont typeface="Wingdings" panose="05000000000000000000" pitchFamily="2" charset="2"/>
            </a:pPr>
            <a:r>
              <a:rPr lang="zh-CN" altLang="en-US" sz="3200" dirty="0">
                <a:latin typeface="宋体" panose="02010600030101010101" pitchFamily="2" charset="-122"/>
                <a:ea typeface="宋体" panose="02010600030101010101" pitchFamily="2" charset="-122"/>
              </a:rPr>
              <a:t>    </a:t>
            </a:r>
          </a:p>
        </p:txBody>
      </p:sp>
      <p:grpSp>
        <p:nvGrpSpPr>
          <p:cNvPr id="575491" name="组合 575490"/>
          <p:cNvGrpSpPr/>
          <p:nvPr/>
        </p:nvGrpSpPr>
        <p:grpSpPr>
          <a:xfrm>
            <a:off x="7696200" y="0"/>
            <a:ext cx="1219200" cy="762000"/>
            <a:chOff x="1488" y="2208"/>
            <a:chExt cx="576" cy="576"/>
          </a:xfrm>
        </p:grpSpPr>
        <p:pic>
          <p:nvPicPr>
            <p:cNvPr id="575492" name="图片 575491" descr="C:\Program Files\Common Files\Microsoft Shared\Clipart\cagcat50\SY01265_.wmf"/>
            <p:cNvPicPr>
              <a:picLocks noChangeAspect="1"/>
            </p:cNvPicPr>
            <p:nvPr/>
          </p:nvPicPr>
          <p:blipFill>
            <a:blip r:embed="rId2"/>
            <a:stretch>
              <a:fillRect/>
            </a:stretch>
          </p:blipFill>
          <p:spPr>
            <a:xfrm>
              <a:off x="1488" y="2208"/>
              <a:ext cx="480" cy="576"/>
            </a:xfrm>
            <a:prstGeom prst="rect">
              <a:avLst/>
            </a:prstGeom>
            <a:noFill/>
            <a:ln w="9525">
              <a:noFill/>
            </a:ln>
          </p:spPr>
        </p:pic>
        <p:sp>
          <p:nvSpPr>
            <p:cNvPr id="575493" name="动作按钮: 自定义 575492">
              <a:hlinkClick r:id="rId3" action="ppaction://hlinksldjump"/>
            </p:cNvPr>
            <p:cNvSpPr/>
            <p:nvPr/>
          </p:nvSpPr>
          <p:spPr>
            <a:xfrm>
              <a:off x="1632" y="2304"/>
              <a:ext cx="432" cy="192"/>
            </a:xfrm>
            <a:prstGeom prst="actionButtonBlank">
              <a:avLst/>
            </a:prstGeom>
            <a:solidFill>
              <a:srgbClr val="33CCCC"/>
            </a:solidFill>
            <a:ln w="12700" cap="sq" cmpd="sng">
              <a:solidFill>
                <a:srgbClr val="FF0000"/>
              </a:solidFill>
              <a:prstDash val="solid"/>
              <a:miter/>
              <a:headEnd type="none" w="sm" len="sm"/>
              <a:tailEnd type="none" w="sm" len="sm"/>
            </a:ln>
          </p:spPr>
          <p:txBody>
            <a:bodyPr wrap="none" anchor="ctr"/>
            <a:lstStyle/>
            <a:p>
              <a:r>
                <a:rPr lang="zh-CN" altLang="en-US" b="1" dirty="0">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hlinkClick r:id="rId3" action="ppaction://hlinksldjump"/>
                </a:rPr>
                <a:t>返回</a:t>
              </a:r>
              <a:endParaRPr lang="zh-CN" altLang="en-US" b="1">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endParaRPr>
            </a:p>
          </p:txBody>
        </p:sp>
      </p:grpSp>
    </p:spTree>
  </p:cSld>
  <p:clrMapOvr>
    <a:masterClrMapping/>
  </p:clrMapOvr>
  <p:transition spd="med">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a:xfrm>
            <a:off x="457200" y="98425"/>
            <a:ext cx="8229600" cy="561975"/>
          </a:xfrm>
        </p:spPr>
        <p:txBody>
          <a:bodyPr/>
          <a:lstStyle/>
          <a:p>
            <a:pPr algn="ctr"/>
            <a:r>
              <a:rPr lang="zh-CN" altLang="en-US" sz="2800"/>
              <a:t>指令所能描述的功能</a:t>
            </a:r>
          </a:p>
        </p:txBody>
      </p:sp>
      <p:sp>
        <p:nvSpPr>
          <p:cNvPr id="563203" name="Text Box 3"/>
          <p:cNvSpPr txBox="1">
            <a:spLocks noChangeArrowheads="1"/>
          </p:cNvSpPr>
          <p:nvPr/>
        </p:nvSpPr>
        <p:spPr bwMode="auto">
          <a:xfrm>
            <a:off x="115888" y="728663"/>
            <a:ext cx="8893175" cy="36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sz="1800" b="1">
                <a:solidFill>
                  <a:srgbClr val="3333CC"/>
                </a:solidFill>
                <a:latin typeface="微软雅黑" panose="020B0503020204020204" charset="-122"/>
                <a:ea typeface="微软雅黑" panose="020B0503020204020204" charset="-122"/>
              </a:rPr>
              <a:t>对于以下结构的机器，你能设计出几条指令吗？</a:t>
            </a:r>
          </a:p>
        </p:txBody>
      </p:sp>
      <p:sp>
        <p:nvSpPr>
          <p:cNvPr id="563204" name="Text Box 4"/>
          <p:cNvSpPr txBox="1">
            <a:spLocks noChangeArrowheads="1"/>
          </p:cNvSpPr>
          <p:nvPr/>
        </p:nvSpPr>
        <p:spPr bwMode="auto">
          <a:xfrm>
            <a:off x="1060450" y="1122680"/>
            <a:ext cx="7698105" cy="12839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1600" b="1">
                <a:solidFill>
                  <a:srgbClr val="008000"/>
                </a:solidFill>
                <a:latin typeface="微软雅黑" panose="020B0503020204020204" charset="-122"/>
                <a:ea typeface="微软雅黑" panose="020B0503020204020204" charset="-122"/>
              </a:rPr>
              <a:t>Ld M#</a:t>
            </a:r>
            <a:r>
              <a:rPr lang="zh-CN" altLang="en-US" sz="1600" b="1">
                <a:solidFill>
                  <a:srgbClr val="008000"/>
                </a:solidFill>
                <a:latin typeface="微软雅黑" panose="020B0503020204020204" charset="-122"/>
                <a:ea typeface="微软雅黑" panose="020B0503020204020204" charset="-122"/>
              </a:rPr>
              <a:t>，</a:t>
            </a:r>
            <a:r>
              <a:rPr lang="en-US" altLang="zh-CN" sz="1600" b="1">
                <a:solidFill>
                  <a:srgbClr val="008000"/>
                </a:solidFill>
                <a:latin typeface="微软雅黑" panose="020B0503020204020204" charset="-122"/>
                <a:ea typeface="微软雅黑" panose="020B0503020204020204" charset="-122"/>
              </a:rPr>
              <a:t>R#     </a:t>
            </a:r>
            <a:r>
              <a:rPr lang="zh-CN" altLang="en-US" sz="1600" b="1">
                <a:solidFill>
                  <a:srgbClr val="008000"/>
                </a:solidFill>
                <a:latin typeface="微软雅黑" panose="020B0503020204020204" charset="-122"/>
                <a:ea typeface="微软雅黑" panose="020B0503020204020204" charset="-122"/>
              </a:rPr>
              <a:t>（将存储单元内容装入寄存器）</a:t>
            </a:r>
          </a:p>
          <a:p>
            <a:pPr algn="l"/>
            <a:r>
              <a:rPr lang="en-US" altLang="zh-CN" sz="1600" b="1">
                <a:solidFill>
                  <a:srgbClr val="008000"/>
                </a:solidFill>
                <a:latin typeface="微软雅黑" panose="020B0503020204020204" charset="-122"/>
                <a:ea typeface="微软雅黑" panose="020B0503020204020204" charset="-122"/>
              </a:rPr>
              <a:t>St R#</a:t>
            </a:r>
            <a:r>
              <a:rPr lang="zh-CN" altLang="en-US" sz="1600" b="1">
                <a:solidFill>
                  <a:srgbClr val="008000"/>
                </a:solidFill>
                <a:latin typeface="微软雅黑" panose="020B0503020204020204" charset="-122"/>
                <a:ea typeface="微软雅黑" panose="020B0503020204020204" charset="-122"/>
              </a:rPr>
              <a:t>，</a:t>
            </a:r>
            <a:r>
              <a:rPr lang="en-US" altLang="zh-CN" sz="1600" b="1">
                <a:solidFill>
                  <a:srgbClr val="008000"/>
                </a:solidFill>
                <a:latin typeface="微软雅黑" panose="020B0503020204020204" charset="-122"/>
                <a:ea typeface="微软雅黑" panose="020B0503020204020204" charset="-122"/>
              </a:rPr>
              <a:t>M#      </a:t>
            </a:r>
            <a:r>
              <a:rPr lang="zh-CN" altLang="en-US" sz="1600" b="1">
                <a:solidFill>
                  <a:srgbClr val="008000"/>
                </a:solidFill>
                <a:latin typeface="微软雅黑" panose="020B0503020204020204" charset="-122"/>
                <a:ea typeface="微软雅黑" panose="020B0503020204020204" charset="-122"/>
              </a:rPr>
              <a:t>（将寄存器内容装入存储单元）</a:t>
            </a:r>
            <a:endParaRPr lang="en-US" altLang="zh-CN" sz="1600" b="1">
              <a:solidFill>
                <a:srgbClr val="008000"/>
              </a:solidFill>
              <a:latin typeface="微软雅黑" panose="020B0503020204020204" charset="-122"/>
              <a:ea typeface="微软雅黑" panose="020B0503020204020204" charset="-122"/>
            </a:endParaRPr>
          </a:p>
          <a:p>
            <a:pPr algn="l"/>
            <a:r>
              <a:rPr lang="en-US" altLang="zh-CN" sz="1600" b="1">
                <a:solidFill>
                  <a:srgbClr val="008000"/>
                </a:solidFill>
                <a:latin typeface="微软雅黑" panose="020B0503020204020204" charset="-122"/>
                <a:ea typeface="微软雅黑" panose="020B0503020204020204" charset="-122"/>
              </a:rPr>
              <a:t>Add R#</a:t>
            </a:r>
            <a:r>
              <a:rPr lang="zh-CN" altLang="en-US" sz="1600" b="1">
                <a:solidFill>
                  <a:srgbClr val="008000"/>
                </a:solidFill>
                <a:latin typeface="微软雅黑" panose="020B0503020204020204" charset="-122"/>
                <a:ea typeface="微软雅黑" panose="020B0503020204020204" charset="-122"/>
              </a:rPr>
              <a:t>，</a:t>
            </a:r>
            <a:r>
              <a:rPr lang="en-US" altLang="zh-CN" sz="1600" b="1">
                <a:solidFill>
                  <a:srgbClr val="008000"/>
                </a:solidFill>
                <a:latin typeface="微软雅黑" panose="020B0503020204020204" charset="-122"/>
                <a:ea typeface="微软雅黑" panose="020B0503020204020204" charset="-122"/>
              </a:rPr>
              <a:t>M# </a:t>
            </a:r>
            <a:r>
              <a:rPr lang="zh-CN" altLang="en-US" sz="1600" b="1">
                <a:solidFill>
                  <a:srgbClr val="008000"/>
                </a:solidFill>
                <a:latin typeface="微软雅黑" panose="020B0503020204020204" charset="-122"/>
                <a:ea typeface="微软雅黑" panose="020B0503020204020204" charset="-122"/>
              </a:rPr>
              <a:t>（类似的还有</a:t>
            </a:r>
            <a:r>
              <a:rPr lang="en-US" altLang="zh-CN" sz="1600" b="1">
                <a:solidFill>
                  <a:srgbClr val="008000"/>
                </a:solidFill>
                <a:latin typeface="微软雅黑" panose="020B0503020204020204" charset="-122"/>
                <a:ea typeface="微软雅黑" panose="020B0503020204020204" charset="-122"/>
              </a:rPr>
              <a:t>Sub</a:t>
            </a:r>
            <a:r>
              <a:rPr lang="zh-CN" altLang="en-US" sz="1600" b="1">
                <a:solidFill>
                  <a:srgbClr val="008000"/>
                </a:solidFill>
                <a:latin typeface="微软雅黑" panose="020B0503020204020204" charset="-122"/>
                <a:ea typeface="微软雅黑" panose="020B0503020204020204" charset="-122"/>
              </a:rPr>
              <a:t>，</a:t>
            </a:r>
            <a:r>
              <a:rPr lang="en-US" altLang="zh-CN" sz="1600" b="1">
                <a:solidFill>
                  <a:srgbClr val="008000"/>
                </a:solidFill>
                <a:latin typeface="微软雅黑" panose="020B0503020204020204" charset="-122"/>
                <a:ea typeface="微软雅黑" panose="020B0503020204020204" charset="-122"/>
              </a:rPr>
              <a:t>Mul</a:t>
            </a:r>
            <a:r>
              <a:rPr lang="zh-CN" altLang="en-US" sz="1600" b="1">
                <a:solidFill>
                  <a:srgbClr val="008000"/>
                </a:solidFill>
                <a:latin typeface="微软雅黑" panose="020B0503020204020204" charset="-122"/>
                <a:ea typeface="微软雅黑" panose="020B0503020204020204" charset="-122"/>
              </a:rPr>
              <a:t>等；操作数还可“</a:t>
            </a:r>
            <a:r>
              <a:rPr lang="en-US" altLang="zh-CN" sz="1600" b="1">
                <a:solidFill>
                  <a:srgbClr val="008000"/>
                </a:solidFill>
                <a:latin typeface="微软雅黑" panose="020B0503020204020204" charset="-122"/>
                <a:ea typeface="微软雅黑" panose="020B0503020204020204" charset="-122"/>
              </a:rPr>
              <a:t>R#</a:t>
            </a:r>
            <a:r>
              <a:rPr lang="zh-CN" altLang="en-US" sz="1600" b="1">
                <a:solidFill>
                  <a:srgbClr val="008000"/>
                </a:solidFill>
                <a:latin typeface="微软雅黑" panose="020B0503020204020204" charset="-122"/>
                <a:ea typeface="微软雅黑" panose="020B0503020204020204" charset="-122"/>
              </a:rPr>
              <a:t>，</a:t>
            </a:r>
            <a:r>
              <a:rPr lang="en-US" altLang="zh-CN" sz="1600" b="1">
                <a:solidFill>
                  <a:srgbClr val="008000"/>
                </a:solidFill>
                <a:latin typeface="微软雅黑" panose="020B0503020204020204" charset="-122"/>
                <a:ea typeface="微软雅黑" panose="020B0503020204020204" charset="-122"/>
              </a:rPr>
              <a:t>R#”</a:t>
            </a:r>
            <a:r>
              <a:rPr lang="zh-CN" altLang="en-US" sz="1600" b="1">
                <a:solidFill>
                  <a:srgbClr val="008000"/>
                </a:solidFill>
                <a:latin typeface="微软雅黑" panose="020B0503020204020204" charset="-122"/>
                <a:ea typeface="微软雅黑" panose="020B0503020204020204" charset="-122"/>
              </a:rPr>
              <a:t>等）</a:t>
            </a:r>
          </a:p>
          <a:p>
            <a:pPr algn="l"/>
            <a:r>
              <a:rPr lang="en-US" altLang="zh-CN" sz="1600" b="1">
                <a:solidFill>
                  <a:srgbClr val="008000"/>
                </a:solidFill>
                <a:latin typeface="微软雅黑" panose="020B0503020204020204" charset="-122"/>
                <a:ea typeface="微软雅黑" panose="020B0503020204020204" charset="-122"/>
              </a:rPr>
              <a:t>Jxx M#           </a:t>
            </a:r>
            <a:r>
              <a:rPr lang="zh-CN" altLang="en-US" sz="1600" b="1">
                <a:solidFill>
                  <a:srgbClr val="008000"/>
                </a:solidFill>
                <a:latin typeface="微软雅黑" panose="020B0503020204020204" charset="-122"/>
                <a:ea typeface="微软雅黑" panose="020B0503020204020204" charset="-122"/>
              </a:rPr>
              <a:t>（若满足条件，则转移到另一处执行）</a:t>
            </a:r>
          </a:p>
          <a:p>
            <a:pPr algn="l">
              <a:lnSpc>
                <a:spcPct val="75000"/>
              </a:lnSpc>
            </a:pPr>
            <a:r>
              <a:rPr lang="en-US" altLang="zh-CN" sz="1800" b="1">
                <a:solidFill>
                  <a:srgbClr val="008000"/>
                </a:solidFill>
                <a:latin typeface="微软雅黑" panose="020B0503020204020204" charset="-122"/>
                <a:ea typeface="微软雅黑" panose="020B0503020204020204" charset="-122"/>
              </a:rPr>
              <a:t>……</a:t>
            </a:r>
          </a:p>
        </p:txBody>
      </p:sp>
      <p:grpSp>
        <p:nvGrpSpPr>
          <p:cNvPr id="563205" name="Group 5"/>
          <p:cNvGrpSpPr/>
          <p:nvPr/>
        </p:nvGrpSpPr>
        <p:grpSpPr bwMode="auto">
          <a:xfrm>
            <a:off x="117475" y="2843213"/>
            <a:ext cx="8864600" cy="3960812"/>
            <a:chOff x="74" y="1706"/>
            <a:chExt cx="5584" cy="2495"/>
          </a:xfrm>
        </p:grpSpPr>
        <p:sp>
          <p:nvSpPr>
            <p:cNvPr id="563206" name="Text Box 6"/>
            <p:cNvSpPr txBox="1">
              <a:spLocks noChangeArrowheads="1"/>
            </p:cNvSpPr>
            <p:nvPr/>
          </p:nvSpPr>
          <p:spPr bwMode="auto">
            <a:xfrm>
              <a:off x="357" y="2029"/>
              <a:ext cx="935" cy="232"/>
            </a:xfrm>
            <a:prstGeom prst="rect">
              <a:avLst/>
            </a:prstGeom>
            <a:solidFill>
              <a:srgbClr val="0000FF">
                <a:alpha val="25999"/>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800" b="1">
                  <a:latin typeface="微软雅黑" panose="020B0503020204020204" charset="-122"/>
                  <a:ea typeface="微软雅黑" panose="020B0503020204020204" charset="-122"/>
                </a:rPr>
                <a:t>  控制器</a:t>
              </a:r>
            </a:p>
          </p:txBody>
        </p:sp>
        <p:sp>
          <p:nvSpPr>
            <p:cNvPr id="563207" name="Rectangle 7"/>
            <p:cNvSpPr>
              <a:spLocks noChangeArrowheads="1"/>
            </p:cNvSpPr>
            <p:nvPr/>
          </p:nvSpPr>
          <p:spPr bwMode="auto">
            <a:xfrm>
              <a:off x="158" y="1780"/>
              <a:ext cx="3118" cy="2348"/>
            </a:xfrm>
            <a:prstGeom prst="rect">
              <a:avLst/>
            </a:prstGeom>
            <a:noFill/>
            <a:ln w="38100" cap="rnd" algn="ctr">
              <a:solidFill>
                <a:srgbClr val="FF0000"/>
              </a:solidFill>
              <a:prstDash val="sysDot"/>
              <a:miter lim="800000"/>
            </a:ln>
            <a:effectLst/>
            <a:extLst>
              <a:ext uri="{909E8E84-426E-40DD-AFC4-6F175D3DCCD1}">
                <a14:hiddenFill xmlns:a14="http://schemas.microsoft.com/office/drawing/2010/main">
                  <a:solidFill>
                    <a:srgbClr val="800000">
                      <a:alpha val="19000"/>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sp>
          <p:nvSpPr>
            <p:cNvPr id="563208" name="Text Box 8"/>
            <p:cNvSpPr txBox="1">
              <a:spLocks noChangeArrowheads="1"/>
            </p:cNvSpPr>
            <p:nvPr/>
          </p:nvSpPr>
          <p:spPr bwMode="auto">
            <a:xfrm>
              <a:off x="300" y="1779"/>
              <a:ext cx="538" cy="232"/>
            </a:xfrm>
            <a:prstGeom prst="rect">
              <a:avLst/>
            </a:prstGeom>
            <a:noFill/>
            <a:ln>
              <a:noFill/>
            </a:ln>
            <a:effectLst/>
            <a:extLst>
              <a:ext uri="{909E8E84-426E-40DD-AFC4-6F175D3DCCD1}">
                <a14:hiddenFill xmlns:a14="http://schemas.microsoft.com/office/drawing/2010/main">
                  <a:solidFill>
                    <a:srgbClr val="0000FF">
                      <a:alpha val="25999"/>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FF0000"/>
                  </a:solidFill>
                  <a:latin typeface="微软雅黑" panose="020B0503020204020204" charset="-122"/>
                  <a:ea typeface="微软雅黑" panose="020B0503020204020204" charset="-122"/>
                </a:rPr>
                <a:t>CPU</a:t>
              </a:r>
            </a:p>
          </p:txBody>
        </p:sp>
        <p:sp>
          <p:nvSpPr>
            <p:cNvPr id="563209" name="Text Box 9"/>
            <p:cNvSpPr txBox="1">
              <a:spLocks noChangeArrowheads="1"/>
            </p:cNvSpPr>
            <p:nvPr/>
          </p:nvSpPr>
          <p:spPr bwMode="auto">
            <a:xfrm>
              <a:off x="1632" y="2080"/>
              <a:ext cx="652" cy="232"/>
            </a:xfrm>
            <a:prstGeom prst="rect">
              <a:avLst/>
            </a:prstGeom>
            <a:solidFill>
              <a:srgbClr val="FF0000">
                <a:alpha val="17999"/>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008000"/>
                  </a:solidFill>
                  <a:latin typeface="微软雅黑" panose="020B0503020204020204" charset="-122"/>
                  <a:ea typeface="微软雅黑" panose="020B0503020204020204" charset="-122"/>
                </a:rPr>
                <a:t>    PC</a:t>
              </a:r>
            </a:p>
          </p:txBody>
        </p:sp>
        <p:sp>
          <p:nvSpPr>
            <p:cNvPr id="563210" name="Text Box 10"/>
            <p:cNvSpPr txBox="1">
              <a:spLocks noChangeArrowheads="1"/>
            </p:cNvSpPr>
            <p:nvPr/>
          </p:nvSpPr>
          <p:spPr bwMode="auto">
            <a:xfrm>
              <a:off x="5220" y="2280"/>
              <a:ext cx="438" cy="406"/>
            </a:xfrm>
            <a:prstGeom prst="rect">
              <a:avLst/>
            </a:prstGeom>
            <a:solidFill>
              <a:srgbClr val="0000FF">
                <a:alpha val="25999"/>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800" b="1">
                  <a:solidFill>
                    <a:srgbClr val="CC3300"/>
                  </a:solidFill>
                  <a:latin typeface="微软雅黑" panose="020B0503020204020204" charset="-122"/>
                  <a:ea typeface="微软雅黑" panose="020B0503020204020204" charset="-122"/>
                </a:rPr>
                <a:t>输入</a:t>
              </a:r>
            </a:p>
            <a:p>
              <a:r>
                <a:rPr lang="zh-CN" altLang="en-US" sz="1800" b="1">
                  <a:solidFill>
                    <a:srgbClr val="CC3300"/>
                  </a:solidFill>
                  <a:latin typeface="微软雅黑" panose="020B0503020204020204" charset="-122"/>
                  <a:ea typeface="微软雅黑" panose="020B0503020204020204" charset="-122"/>
                </a:rPr>
                <a:t>设备</a:t>
              </a:r>
            </a:p>
          </p:txBody>
        </p:sp>
        <p:sp>
          <p:nvSpPr>
            <p:cNvPr id="563211" name="AutoShape 11"/>
            <p:cNvSpPr>
              <a:spLocks noChangeArrowheads="1"/>
            </p:cNvSpPr>
            <p:nvPr/>
          </p:nvSpPr>
          <p:spPr bwMode="auto">
            <a:xfrm>
              <a:off x="4961" y="2480"/>
              <a:ext cx="227" cy="124"/>
            </a:xfrm>
            <a:prstGeom prst="leftRightArrow">
              <a:avLst>
                <a:gd name="adj1" fmla="val 50000"/>
                <a:gd name="adj2" fmla="val 36613"/>
              </a:avLst>
            </a:prstGeom>
            <a:solidFill>
              <a:schemeClr val="bg1"/>
            </a:solidFill>
            <a:ln w="28575" algn="ctr">
              <a:solidFill>
                <a:srgbClr val="CC33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800" b="1">
                <a:solidFill>
                  <a:srgbClr val="CC3300"/>
                </a:solidFill>
                <a:latin typeface="微软雅黑" panose="020B0503020204020204" charset="-122"/>
                <a:ea typeface="微软雅黑" panose="020B0503020204020204" charset="-122"/>
              </a:endParaRPr>
            </a:p>
          </p:txBody>
        </p:sp>
        <p:sp>
          <p:nvSpPr>
            <p:cNvPr id="563212" name="Text Box 12"/>
            <p:cNvSpPr txBox="1">
              <a:spLocks noChangeArrowheads="1"/>
            </p:cNvSpPr>
            <p:nvPr/>
          </p:nvSpPr>
          <p:spPr bwMode="auto">
            <a:xfrm>
              <a:off x="5220" y="3053"/>
              <a:ext cx="438" cy="406"/>
            </a:xfrm>
            <a:prstGeom prst="rect">
              <a:avLst/>
            </a:prstGeom>
            <a:solidFill>
              <a:srgbClr val="0000FF">
                <a:alpha val="25999"/>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800" b="1">
                  <a:solidFill>
                    <a:srgbClr val="CC3300"/>
                  </a:solidFill>
                  <a:latin typeface="微软雅黑" panose="020B0503020204020204" charset="-122"/>
                  <a:ea typeface="微软雅黑" panose="020B0503020204020204" charset="-122"/>
                </a:rPr>
                <a:t>输出</a:t>
              </a:r>
              <a:endParaRPr lang="en-US" altLang="zh-CN" sz="1800" b="1">
                <a:solidFill>
                  <a:srgbClr val="CC3300"/>
                </a:solidFill>
                <a:latin typeface="微软雅黑" panose="020B0503020204020204" charset="-122"/>
                <a:ea typeface="微软雅黑" panose="020B0503020204020204" charset="-122"/>
              </a:endParaRPr>
            </a:p>
            <a:p>
              <a:r>
                <a:rPr lang="zh-CN" altLang="en-US" sz="1800" b="1">
                  <a:solidFill>
                    <a:srgbClr val="CC3300"/>
                  </a:solidFill>
                  <a:latin typeface="微软雅黑" panose="020B0503020204020204" charset="-122"/>
                  <a:ea typeface="微软雅黑" panose="020B0503020204020204" charset="-122"/>
                </a:rPr>
                <a:t>设备</a:t>
              </a:r>
            </a:p>
          </p:txBody>
        </p:sp>
        <p:sp>
          <p:nvSpPr>
            <p:cNvPr id="563213" name="AutoShape 13"/>
            <p:cNvSpPr>
              <a:spLocks noChangeArrowheads="1"/>
            </p:cNvSpPr>
            <p:nvPr/>
          </p:nvSpPr>
          <p:spPr bwMode="auto">
            <a:xfrm>
              <a:off x="4933" y="3204"/>
              <a:ext cx="255" cy="125"/>
            </a:xfrm>
            <a:prstGeom prst="leftRightArrow">
              <a:avLst>
                <a:gd name="adj1" fmla="val 50000"/>
                <a:gd name="adj2" fmla="val 40800"/>
              </a:avLst>
            </a:prstGeom>
            <a:solidFill>
              <a:schemeClr val="bg1"/>
            </a:solidFill>
            <a:ln w="28575" algn="ctr">
              <a:solidFill>
                <a:srgbClr val="CC33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sp>
          <p:nvSpPr>
            <p:cNvPr id="563214" name="Text Box 14"/>
            <p:cNvSpPr txBox="1">
              <a:spLocks noChangeArrowheads="1"/>
            </p:cNvSpPr>
            <p:nvPr/>
          </p:nvSpPr>
          <p:spPr bwMode="auto">
            <a:xfrm>
              <a:off x="2454" y="2080"/>
              <a:ext cx="680" cy="232"/>
            </a:xfrm>
            <a:prstGeom prst="rect">
              <a:avLst/>
            </a:prstGeom>
            <a:solidFill>
              <a:srgbClr val="FF0000">
                <a:alpha val="17999"/>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008000"/>
                  </a:solidFill>
                  <a:latin typeface="微软雅黑" panose="020B0503020204020204" charset="-122"/>
                  <a:ea typeface="微软雅黑" panose="020B0503020204020204" charset="-122"/>
                </a:rPr>
                <a:t>  MAR</a:t>
              </a:r>
            </a:p>
          </p:txBody>
        </p:sp>
        <p:sp>
          <p:nvSpPr>
            <p:cNvPr id="563215" name="Text Box 15"/>
            <p:cNvSpPr txBox="1">
              <a:spLocks noChangeArrowheads="1"/>
            </p:cNvSpPr>
            <p:nvPr/>
          </p:nvSpPr>
          <p:spPr bwMode="auto">
            <a:xfrm>
              <a:off x="2483" y="3753"/>
              <a:ext cx="680" cy="232"/>
            </a:xfrm>
            <a:prstGeom prst="rect">
              <a:avLst/>
            </a:prstGeom>
            <a:solidFill>
              <a:srgbClr val="FF0000">
                <a:alpha val="17999"/>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chemeClr val="accent2"/>
                  </a:solidFill>
                  <a:latin typeface="微软雅黑" panose="020B0503020204020204" charset="-122"/>
                  <a:ea typeface="微软雅黑" panose="020B0503020204020204" charset="-122"/>
                </a:rPr>
                <a:t>  MDR</a:t>
              </a:r>
            </a:p>
          </p:txBody>
        </p:sp>
        <p:sp>
          <p:nvSpPr>
            <p:cNvPr id="563216" name="Line 16"/>
            <p:cNvSpPr>
              <a:spLocks noChangeShapeType="1"/>
            </p:cNvSpPr>
            <p:nvPr/>
          </p:nvSpPr>
          <p:spPr bwMode="auto">
            <a:xfrm>
              <a:off x="1292" y="2179"/>
              <a:ext cx="340" cy="0"/>
            </a:xfrm>
            <a:prstGeom prst="line">
              <a:avLst/>
            </a:prstGeom>
            <a:noFill/>
            <a:ln w="38100">
              <a:solidFill>
                <a:srgbClr val="FF33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17" name="Line 17"/>
            <p:cNvSpPr>
              <a:spLocks noChangeShapeType="1"/>
            </p:cNvSpPr>
            <p:nvPr/>
          </p:nvSpPr>
          <p:spPr bwMode="auto">
            <a:xfrm>
              <a:off x="2284" y="2179"/>
              <a:ext cx="171" cy="0"/>
            </a:xfrm>
            <a:prstGeom prst="line">
              <a:avLst/>
            </a:prstGeom>
            <a:noFill/>
            <a:ln w="38100">
              <a:solidFill>
                <a:srgbClr val="007635"/>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18" name="Line 18"/>
            <p:cNvSpPr>
              <a:spLocks noChangeShapeType="1"/>
            </p:cNvSpPr>
            <p:nvPr/>
          </p:nvSpPr>
          <p:spPr bwMode="auto">
            <a:xfrm>
              <a:off x="2710" y="3478"/>
              <a:ext cx="0" cy="275"/>
            </a:xfrm>
            <a:prstGeom prst="line">
              <a:avLst/>
            </a:prstGeom>
            <a:noFill/>
            <a:ln w="38100">
              <a:solidFill>
                <a:srgbClr val="3333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63219" name="Group 19"/>
            <p:cNvGrpSpPr/>
            <p:nvPr/>
          </p:nvGrpSpPr>
          <p:grpSpPr bwMode="auto">
            <a:xfrm>
              <a:off x="1689" y="2504"/>
              <a:ext cx="482" cy="824"/>
              <a:chOff x="3135" y="2472"/>
              <a:chExt cx="454" cy="935"/>
            </a:xfrm>
          </p:grpSpPr>
          <p:grpSp>
            <p:nvGrpSpPr>
              <p:cNvPr id="563220" name="Group 20"/>
              <p:cNvGrpSpPr/>
              <p:nvPr/>
            </p:nvGrpSpPr>
            <p:grpSpPr bwMode="auto">
              <a:xfrm flipH="1">
                <a:off x="3135" y="2472"/>
                <a:ext cx="454" cy="935"/>
                <a:chOff x="3078" y="2330"/>
                <a:chExt cx="625" cy="1580"/>
              </a:xfrm>
            </p:grpSpPr>
            <p:sp>
              <p:nvSpPr>
                <p:cNvPr id="563221" name="Line 12"/>
                <p:cNvSpPr>
                  <a:spLocks noChangeShapeType="1"/>
                </p:cNvSpPr>
                <p:nvPr/>
              </p:nvSpPr>
              <p:spPr bwMode="auto">
                <a:xfrm flipH="1">
                  <a:off x="3078" y="2330"/>
                  <a:ext cx="9" cy="691"/>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563222" name="Line 13"/>
                <p:cNvSpPr>
                  <a:spLocks noChangeShapeType="1"/>
                </p:cNvSpPr>
                <p:nvPr/>
              </p:nvSpPr>
              <p:spPr bwMode="auto">
                <a:xfrm>
                  <a:off x="3107" y="2330"/>
                  <a:ext cx="592" cy="30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563223" name="Line 14"/>
                <p:cNvSpPr>
                  <a:spLocks noChangeShapeType="1"/>
                </p:cNvSpPr>
                <p:nvPr/>
              </p:nvSpPr>
              <p:spPr bwMode="auto">
                <a:xfrm>
                  <a:off x="3087" y="3018"/>
                  <a:ext cx="213" cy="11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563224" name="Line 16"/>
                <p:cNvSpPr>
                  <a:spLocks noChangeShapeType="1"/>
                </p:cNvSpPr>
                <p:nvPr/>
              </p:nvSpPr>
              <p:spPr bwMode="auto">
                <a:xfrm>
                  <a:off x="3693" y="2644"/>
                  <a:ext cx="10" cy="45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563225" name="Line 18"/>
                <p:cNvSpPr>
                  <a:spLocks noChangeShapeType="1"/>
                </p:cNvSpPr>
                <p:nvPr/>
              </p:nvSpPr>
              <p:spPr bwMode="auto">
                <a:xfrm flipV="1">
                  <a:off x="3120" y="3256"/>
                  <a:ext cx="0" cy="65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563226" name="Line 19"/>
                <p:cNvSpPr>
                  <a:spLocks noChangeShapeType="1"/>
                </p:cNvSpPr>
                <p:nvPr/>
              </p:nvSpPr>
              <p:spPr bwMode="auto">
                <a:xfrm flipV="1">
                  <a:off x="3135" y="3549"/>
                  <a:ext cx="564" cy="349"/>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563227" name="Line 20"/>
                <p:cNvSpPr>
                  <a:spLocks noChangeShapeType="1"/>
                </p:cNvSpPr>
                <p:nvPr/>
              </p:nvSpPr>
              <p:spPr bwMode="auto">
                <a:xfrm flipV="1">
                  <a:off x="3121" y="3125"/>
                  <a:ext cx="171" cy="12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563228" name="Line 22"/>
                <p:cNvSpPr>
                  <a:spLocks noChangeShapeType="1"/>
                </p:cNvSpPr>
                <p:nvPr/>
              </p:nvSpPr>
              <p:spPr bwMode="auto">
                <a:xfrm flipV="1">
                  <a:off x="3702" y="3067"/>
                  <a:ext cx="0" cy="481"/>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grpSp>
          <p:sp>
            <p:nvSpPr>
              <p:cNvPr id="563229" name="Rectangle 25"/>
              <p:cNvSpPr>
                <a:spLocks noChangeArrowheads="1"/>
              </p:cNvSpPr>
              <p:nvPr/>
            </p:nvSpPr>
            <p:spPr bwMode="auto">
              <a:xfrm rot="16200000" flipH="1">
                <a:off x="3017" y="2843"/>
                <a:ext cx="51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1600" b="1">
                    <a:cs typeface="Arial" panose="020B0604020202020204" pitchFamily="34" charset="0"/>
                  </a:rPr>
                  <a:t>ALU</a:t>
                </a:r>
              </a:p>
            </p:txBody>
          </p:sp>
        </p:grpSp>
        <p:grpSp>
          <p:nvGrpSpPr>
            <p:cNvPr id="563230" name="Group 30"/>
            <p:cNvGrpSpPr/>
            <p:nvPr/>
          </p:nvGrpSpPr>
          <p:grpSpPr bwMode="auto">
            <a:xfrm>
              <a:off x="2143" y="2729"/>
              <a:ext cx="255" cy="449"/>
              <a:chOff x="2030" y="2415"/>
              <a:chExt cx="341" cy="510"/>
            </a:xfrm>
          </p:grpSpPr>
          <p:sp>
            <p:nvSpPr>
              <p:cNvPr id="563231" name="Line 31"/>
              <p:cNvSpPr>
                <a:spLocks noChangeShapeType="1"/>
              </p:cNvSpPr>
              <p:nvPr/>
            </p:nvSpPr>
            <p:spPr bwMode="auto">
              <a:xfrm flipH="1">
                <a:off x="2031" y="2415"/>
                <a:ext cx="340" cy="0"/>
              </a:xfrm>
              <a:prstGeom prst="line">
                <a:avLst/>
              </a:prstGeom>
              <a:noFill/>
              <a:ln w="3810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32" name="Line 32"/>
              <p:cNvSpPr>
                <a:spLocks noChangeShapeType="1"/>
              </p:cNvSpPr>
              <p:nvPr/>
            </p:nvSpPr>
            <p:spPr bwMode="auto">
              <a:xfrm flipH="1">
                <a:off x="2030" y="2925"/>
                <a:ext cx="340" cy="0"/>
              </a:xfrm>
              <a:prstGeom prst="line">
                <a:avLst/>
              </a:prstGeom>
              <a:noFill/>
              <a:ln w="3810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63233" name="Text Box 33"/>
            <p:cNvSpPr txBox="1">
              <a:spLocks noChangeArrowheads="1"/>
            </p:cNvSpPr>
            <p:nvPr/>
          </p:nvSpPr>
          <p:spPr bwMode="auto">
            <a:xfrm>
              <a:off x="1065" y="2454"/>
              <a:ext cx="284" cy="833"/>
            </a:xfrm>
            <a:prstGeom prst="rect">
              <a:avLst/>
            </a:prstGeom>
            <a:solidFill>
              <a:srgbClr val="FF0000">
                <a:alpha val="17999"/>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b="1">
                  <a:latin typeface="微软雅黑" panose="020B0503020204020204" charset="-122"/>
                  <a:ea typeface="微软雅黑" panose="020B0503020204020204" charset="-122"/>
                </a:rPr>
                <a:t>标</a:t>
              </a:r>
            </a:p>
            <a:p>
              <a:r>
                <a:rPr lang="zh-CN" altLang="en-US" sz="1600" b="1">
                  <a:latin typeface="微软雅黑" panose="020B0503020204020204" charset="-122"/>
                  <a:ea typeface="微软雅黑" panose="020B0503020204020204" charset="-122"/>
                </a:rPr>
                <a:t>志</a:t>
              </a:r>
            </a:p>
            <a:p>
              <a:r>
                <a:rPr lang="zh-CN" altLang="en-US" sz="1600" b="1">
                  <a:latin typeface="微软雅黑" panose="020B0503020204020204" charset="-122"/>
                  <a:ea typeface="微软雅黑" panose="020B0503020204020204" charset="-122"/>
                </a:rPr>
                <a:t>寄</a:t>
              </a:r>
            </a:p>
            <a:p>
              <a:r>
                <a:rPr lang="zh-CN" altLang="en-US" sz="1600" b="1">
                  <a:latin typeface="微软雅黑" panose="020B0503020204020204" charset="-122"/>
                  <a:ea typeface="微软雅黑" panose="020B0503020204020204" charset="-122"/>
                </a:rPr>
                <a:t>存</a:t>
              </a:r>
            </a:p>
            <a:p>
              <a:r>
                <a:rPr lang="zh-CN" altLang="en-US" sz="1600" b="1">
                  <a:latin typeface="微软雅黑" panose="020B0503020204020204" charset="-122"/>
                  <a:ea typeface="微软雅黑" panose="020B0503020204020204" charset="-122"/>
                </a:rPr>
                <a:t>器</a:t>
              </a:r>
            </a:p>
          </p:txBody>
        </p:sp>
        <p:sp>
          <p:nvSpPr>
            <p:cNvPr id="563234" name="Line 34"/>
            <p:cNvSpPr>
              <a:spLocks noChangeShapeType="1"/>
            </p:cNvSpPr>
            <p:nvPr/>
          </p:nvSpPr>
          <p:spPr bwMode="auto">
            <a:xfrm flipH="1">
              <a:off x="1349" y="2779"/>
              <a:ext cx="340" cy="0"/>
            </a:xfrm>
            <a:prstGeom prst="line">
              <a:avLst/>
            </a:prstGeom>
            <a:noFill/>
            <a:ln w="3810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63235" name="Group 35"/>
            <p:cNvGrpSpPr/>
            <p:nvPr/>
          </p:nvGrpSpPr>
          <p:grpSpPr bwMode="auto">
            <a:xfrm>
              <a:off x="895" y="2280"/>
              <a:ext cx="143" cy="475"/>
              <a:chOff x="895" y="1905"/>
              <a:chExt cx="143" cy="539"/>
            </a:xfrm>
          </p:grpSpPr>
          <p:sp>
            <p:nvSpPr>
              <p:cNvPr id="563236" name="Line 36"/>
              <p:cNvSpPr>
                <a:spLocks noChangeShapeType="1"/>
              </p:cNvSpPr>
              <p:nvPr/>
            </p:nvSpPr>
            <p:spPr bwMode="auto">
              <a:xfrm flipH="1">
                <a:off x="896" y="2443"/>
                <a:ext cx="142" cy="0"/>
              </a:xfrm>
              <a:prstGeom prst="line">
                <a:avLst/>
              </a:prstGeom>
              <a:noFill/>
              <a:ln w="28575">
                <a:solidFill>
                  <a:srgbClr val="33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37" name="Line 37"/>
              <p:cNvSpPr>
                <a:spLocks noChangeShapeType="1"/>
              </p:cNvSpPr>
              <p:nvPr/>
            </p:nvSpPr>
            <p:spPr bwMode="auto">
              <a:xfrm flipV="1">
                <a:off x="895" y="1905"/>
                <a:ext cx="0" cy="539"/>
              </a:xfrm>
              <a:prstGeom prst="line">
                <a:avLst/>
              </a:prstGeom>
              <a:noFill/>
              <a:ln w="3810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63238" name="Line 38"/>
            <p:cNvSpPr>
              <a:spLocks noChangeShapeType="1"/>
            </p:cNvSpPr>
            <p:nvPr/>
          </p:nvSpPr>
          <p:spPr bwMode="auto">
            <a:xfrm flipV="1">
              <a:off x="2795" y="2304"/>
              <a:ext cx="0" cy="300"/>
            </a:xfrm>
            <a:prstGeom prst="line">
              <a:avLst/>
            </a:prstGeom>
            <a:noFill/>
            <a:ln w="38100">
              <a:solidFill>
                <a:srgbClr val="008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63239" name="Group 39"/>
            <p:cNvGrpSpPr/>
            <p:nvPr/>
          </p:nvGrpSpPr>
          <p:grpSpPr bwMode="auto">
            <a:xfrm>
              <a:off x="1519" y="2978"/>
              <a:ext cx="964" cy="825"/>
              <a:chOff x="1576" y="2924"/>
              <a:chExt cx="964" cy="937"/>
            </a:xfrm>
          </p:grpSpPr>
          <p:sp>
            <p:nvSpPr>
              <p:cNvPr id="563240" name="Line 40"/>
              <p:cNvSpPr>
                <a:spLocks noChangeShapeType="1"/>
              </p:cNvSpPr>
              <p:nvPr/>
            </p:nvSpPr>
            <p:spPr bwMode="auto">
              <a:xfrm>
                <a:off x="1576" y="2924"/>
                <a:ext cx="0" cy="935"/>
              </a:xfrm>
              <a:prstGeom prst="line">
                <a:avLst/>
              </a:prstGeom>
              <a:noFill/>
              <a:ln w="38100">
                <a:solidFill>
                  <a:srgbClr val="33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41" name="Line 41"/>
              <p:cNvSpPr>
                <a:spLocks noChangeShapeType="1"/>
              </p:cNvSpPr>
              <p:nvPr/>
            </p:nvSpPr>
            <p:spPr bwMode="auto">
              <a:xfrm>
                <a:off x="1576" y="3861"/>
                <a:ext cx="964" cy="0"/>
              </a:xfrm>
              <a:prstGeom prst="line">
                <a:avLst/>
              </a:prstGeom>
              <a:noFill/>
              <a:ln w="3810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42" name="Line 42"/>
              <p:cNvSpPr>
                <a:spLocks noChangeShapeType="1"/>
              </p:cNvSpPr>
              <p:nvPr/>
            </p:nvSpPr>
            <p:spPr bwMode="auto">
              <a:xfrm flipH="1">
                <a:off x="1576" y="2924"/>
                <a:ext cx="171" cy="0"/>
              </a:xfrm>
              <a:prstGeom prst="line">
                <a:avLst/>
              </a:prstGeom>
              <a:noFill/>
              <a:ln w="28575">
                <a:solidFill>
                  <a:srgbClr val="33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63243" name="Group 43"/>
            <p:cNvGrpSpPr/>
            <p:nvPr/>
          </p:nvGrpSpPr>
          <p:grpSpPr bwMode="auto">
            <a:xfrm>
              <a:off x="2058" y="3403"/>
              <a:ext cx="311" cy="399"/>
              <a:chOff x="2115" y="3405"/>
              <a:chExt cx="311" cy="453"/>
            </a:xfrm>
          </p:grpSpPr>
          <p:sp>
            <p:nvSpPr>
              <p:cNvPr id="563244" name="Line 44"/>
              <p:cNvSpPr>
                <a:spLocks noChangeShapeType="1"/>
              </p:cNvSpPr>
              <p:nvPr/>
            </p:nvSpPr>
            <p:spPr bwMode="auto">
              <a:xfrm flipV="1">
                <a:off x="2115" y="3405"/>
                <a:ext cx="0" cy="453"/>
              </a:xfrm>
              <a:prstGeom prst="line">
                <a:avLst/>
              </a:prstGeom>
              <a:noFill/>
              <a:ln w="38100">
                <a:solidFill>
                  <a:srgbClr val="33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45" name="Line 45"/>
              <p:cNvSpPr>
                <a:spLocks noChangeShapeType="1"/>
              </p:cNvSpPr>
              <p:nvPr/>
            </p:nvSpPr>
            <p:spPr bwMode="auto">
              <a:xfrm>
                <a:off x="2115" y="3407"/>
                <a:ext cx="311" cy="0"/>
              </a:xfrm>
              <a:prstGeom prst="line">
                <a:avLst/>
              </a:prstGeom>
              <a:noFill/>
              <a:ln w="3810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63246" name="Group 46"/>
            <p:cNvGrpSpPr/>
            <p:nvPr/>
          </p:nvGrpSpPr>
          <p:grpSpPr bwMode="auto">
            <a:xfrm>
              <a:off x="668" y="2303"/>
              <a:ext cx="2977" cy="1276"/>
              <a:chOff x="725" y="2158"/>
              <a:chExt cx="2977" cy="1448"/>
            </a:xfrm>
          </p:grpSpPr>
          <p:sp>
            <p:nvSpPr>
              <p:cNvPr id="563247" name="Line 47"/>
              <p:cNvSpPr>
                <a:spLocks noChangeShapeType="1"/>
              </p:cNvSpPr>
              <p:nvPr/>
            </p:nvSpPr>
            <p:spPr bwMode="auto">
              <a:xfrm flipV="1">
                <a:off x="725" y="3606"/>
                <a:ext cx="2977" cy="0"/>
              </a:xfrm>
              <a:prstGeom prst="line">
                <a:avLst/>
              </a:prstGeom>
              <a:noFill/>
              <a:ln w="38100">
                <a:solidFill>
                  <a:srgbClr val="FF33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48" name="Line 48"/>
              <p:cNvSpPr>
                <a:spLocks noChangeShapeType="1"/>
              </p:cNvSpPr>
              <p:nvPr/>
            </p:nvSpPr>
            <p:spPr bwMode="auto">
              <a:xfrm>
                <a:off x="754" y="2158"/>
                <a:ext cx="0" cy="1389"/>
              </a:xfrm>
              <a:prstGeom prst="line">
                <a:avLst/>
              </a:prstGeom>
              <a:noFill/>
              <a:ln w="38100">
                <a:solidFill>
                  <a:srgbClr val="FF33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49" name="Line 49"/>
              <p:cNvSpPr>
                <a:spLocks noChangeShapeType="1"/>
              </p:cNvSpPr>
              <p:nvPr/>
            </p:nvSpPr>
            <p:spPr bwMode="auto">
              <a:xfrm flipV="1">
                <a:off x="1916" y="3209"/>
                <a:ext cx="0" cy="369"/>
              </a:xfrm>
              <a:prstGeom prst="line">
                <a:avLst/>
              </a:prstGeom>
              <a:noFill/>
              <a:ln w="38100">
                <a:solidFill>
                  <a:srgbClr val="FF33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63250" name="Text Box 50"/>
            <p:cNvSpPr txBox="1">
              <a:spLocks noChangeArrowheads="1"/>
            </p:cNvSpPr>
            <p:nvPr/>
          </p:nvSpPr>
          <p:spPr bwMode="auto">
            <a:xfrm>
              <a:off x="357" y="3779"/>
              <a:ext cx="652" cy="232"/>
            </a:xfrm>
            <a:prstGeom prst="rect">
              <a:avLst/>
            </a:prstGeom>
            <a:solidFill>
              <a:srgbClr val="FF0000">
                <a:alpha val="17999"/>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FF3300"/>
                  </a:solidFill>
                  <a:latin typeface="微软雅黑" panose="020B0503020204020204" charset="-122"/>
                  <a:ea typeface="微软雅黑" panose="020B0503020204020204" charset="-122"/>
                </a:rPr>
                <a:t>    </a:t>
              </a:r>
              <a:r>
                <a:rPr lang="en-US" altLang="zh-CN" sz="1800" b="1">
                  <a:solidFill>
                    <a:schemeClr val="hlink"/>
                  </a:solidFill>
                  <a:latin typeface="微软雅黑" panose="020B0503020204020204" charset="-122"/>
                  <a:ea typeface="微软雅黑" panose="020B0503020204020204" charset="-122"/>
                </a:rPr>
                <a:t>IR</a:t>
              </a:r>
            </a:p>
          </p:txBody>
        </p:sp>
        <p:sp>
          <p:nvSpPr>
            <p:cNvPr id="563251" name="Line 51"/>
            <p:cNvSpPr>
              <a:spLocks noChangeShapeType="1"/>
            </p:cNvSpPr>
            <p:nvPr/>
          </p:nvSpPr>
          <p:spPr bwMode="auto">
            <a:xfrm flipH="1">
              <a:off x="1009" y="3903"/>
              <a:ext cx="1475" cy="0"/>
            </a:xfrm>
            <a:prstGeom prst="line">
              <a:avLst/>
            </a:prstGeom>
            <a:noFill/>
            <a:ln w="38100">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52" name="Line 52"/>
            <p:cNvSpPr>
              <a:spLocks noChangeShapeType="1"/>
            </p:cNvSpPr>
            <p:nvPr/>
          </p:nvSpPr>
          <p:spPr bwMode="auto">
            <a:xfrm flipV="1">
              <a:off x="470" y="2280"/>
              <a:ext cx="0" cy="1499"/>
            </a:xfrm>
            <a:prstGeom prst="line">
              <a:avLst/>
            </a:prstGeom>
            <a:noFill/>
            <a:ln w="38100">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63253" name="Group 53"/>
            <p:cNvGrpSpPr/>
            <p:nvPr/>
          </p:nvGrpSpPr>
          <p:grpSpPr bwMode="auto">
            <a:xfrm>
              <a:off x="3277" y="1855"/>
              <a:ext cx="795" cy="2148"/>
              <a:chOff x="3333" y="1650"/>
              <a:chExt cx="795" cy="2438"/>
            </a:xfrm>
          </p:grpSpPr>
          <p:sp>
            <p:nvSpPr>
              <p:cNvPr id="563254" name="Text Box 54"/>
              <p:cNvSpPr txBox="1">
                <a:spLocks noChangeArrowheads="1"/>
              </p:cNvSpPr>
              <p:nvPr/>
            </p:nvSpPr>
            <p:spPr bwMode="auto">
              <a:xfrm>
                <a:off x="3447" y="1650"/>
                <a:ext cx="539" cy="24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solidFill>
                      <a:srgbClr val="008000"/>
                    </a:solidFill>
                    <a:latin typeface="微软雅黑" panose="020B0503020204020204" charset="-122"/>
                    <a:ea typeface="微软雅黑" panose="020B0503020204020204" charset="-122"/>
                  </a:rPr>
                  <a:t>地址</a:t>
                </a:r>
              </a:p>
            </p:txBody>
          </p:sp>
          <p:sp>
            <p:nvSpPr>
              <p:cNvPr id="563255" name="AutoShape 55"/>
              <p:cNvSpPr>
                <a:spLocks noChangeArrowheads="1"/>
              </p:cNvSpPr>
              <p:nvPr/>
            </p:nvSpPr>
            <p:spPr bwMode="auto">
              <a:xfrm>
                <a:off x="3362" y="2756"/>
                <a:ext cx="765" cy="284"/>
              </a:xfrm>
              <a:prstGeom prst="leftRightArrow">
                <a:avLst>
                  <a:gd name="adj1" fmla="val 50000"/>
                  <a:gd name="adj2" fmla="val 53873"/>
                </a:avLst>
              </a:prstGeom>
              <a:solidFill>
                <a:schemeClr val="bg1"/>
              </a:solidFill>
              <a:ln w="28575" algn="ctr">
                <a:solidFill>
                  <a:srgbClr val="FF33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sp>
            <p:nvSpPr>
              <p:cNvPr id="563256" name="Text Box 56"/>
              <p:cNvSpPr txBox="1">
                <a:spLocks noChangeArrowheads="1"/>
              </p:cNvSpPr>
              <p:nvPr/>
            </p:nvSpPr>
            <p:spPr bwMode="auto">
              <a:xfrm>
                <a:off x="3532" y="3633"/>
                <a:ext cx="482" cy="24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solidFill>
                      <a:srgbClr val="3333CC"/>
                    </a:solidFill>
                    <a:latin typeface="微软雅黑" panose="020B0503020204020204" charset="-122"/>
                    <a:ea typeface="微软雅黑" panose="020B0503020204020204" charset="-122"/>
                  </a:rPr>
                  <a:t>数据</a:t>
                </a:r>
              </a:p>
            </p:txBody>
          </p:sp>
          <p:sp>
            <p:nvSpPr>
              <p:cNvPr id="563257" name="AutoShape 57"/>
              <p:cNvSpPr>
                <a:spLocks noChangeArrowheads="1"/>
              </p:cNvSpPr>
              <p:nvPr/>
            </p:nvSpPr>
            <p:spPr bwMode="auto">
              <a:xfrm>
                <a:off x="3334" y="3804"/>
                <a:ext cx="794" cy="284"/>
              </a:xfrm>
              <a:prstGeom prst="leftRightArrow">
                <a:avLst>
                  <a:gd name="adj1" fmla="val 50000"/>
                  <a:gd name="adj2" fmla="val 55915"/>
                </a:avLst>
              </a:prstGeom>
              <a:solidFill>
                <a:schemeClr val="bg1"/>
              </a:solidFill>
              <a:ln w="28575" algn="ctr">
                <a:solidFill>
                  <a:srgbClr val="3333CC"/>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sp>
            <p:nvSpPr>
              <p:cNvPr id="563258" name="Text Box 58"/>
              <p:cNvSpPr txBox="1">
                <a:spLocks noChangeArrowheads="1"/>
              </p:cNvSpPr>
              <p:nvPr/>
            </p:nvSpPr>
            <p:spPr bwMode="auto">
              <a:xfrm>
                <a:off x="3504" y="2534"/>
                <a:ext cx="539" cy="24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solidFill>
                      <a:srgbClr val="FF3300"/>
                    </a:solidFill>
                    <a:latin typeface="微软雅黑" panose="020B0503020204020204" charset="-122"/>
                    <a:ea typeface="微软雅黑" panose="020B0503020204020204" charset="-122"/>
                  </a:rPr>
                  <a:t>控制</a:t>
                </a:r>
              </a:p>
            </p:txBody>
          </p:sp>
          <p:sp>
            <p:nvSpPr>
              <p:cNvPr id="563259" name="AutoShape 59"/>
              <p:cNvSpPr>
                <a:spLocks noChangeArrowheads="1"/>
              </p:cNvSpPr>
              <p:nvPr/>
            </p:nvSpPr>
            <p:spPr bwMode="auto">
              <a:xfrm>
                <a:off x="3333" y="1843"/>
                <a:ext cx="794" cy="341"/>
              </a:xfrm>
              <a:prstGeom prst="rightArrow">
                <a:avLst>
                  <a:gd name="adj1" fmla="val 50000"/>
                  <a:gd name="adj2" fmla="val 58211"/>
                </a:avLst>
              </a:prstGeom>
              <a:solidFill>
                <a:schemeClr val="bg1"/>
              </a:solidFill>
              <a:ln w="28575" algn="ctr">
                <a:solidFill>
                  <a:srgbClr val="008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sp>
            <p:nvSpPr>
              <p:cNvPr id="563260" name="Line 60"/>
              <p:cNvSpPr>
                <a:spLocks noChangeShapeType="1"/>
              </p:cNvSpPr>
              <p:nvPr/>
            </p:nvSpPr>
            <p:spPr bwMode="auto">
              <a:xfrm flipV="1">
                <a:off x="3731" y="2982"/>
                <a:ext cx="0" cy="624"/>
              </a:xfrm>
              <a:prstGeom prst="line">
                <a:avLst/>
              </a:prstGeom>
              <a:noFill/>
              <a:ln w="38100">
                <a:solidFill>
                  <a:srgbClr val="FF33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63261" name="Group 61"/>
            <p:cNvGrpSpPr/>
            <p:nvPr/>
          </p:nvGrpSpPr>
          <p:grpSpPr bwMode="auto">
            <a:xfrm>
              <a:off x="2142" y="2326"/>
              <a:ext cx="1106" cy="1209"/>
              <a:chOff x="2199" y="2185"/>
              <a:chExt cx="1106" cy="1372"/>
            </a:xfrm>
          </p:grpSpPr>
          <p:sp>
            <p:nvSpPr>
              <p:cNvPr id="563262" name="Text Box 62"/>
              <p:cNvSpPr txBox="1">
                <a:spLocks noChangeArrowheads="1"/>
              </p:cNvSpPr>
              <p:nvPr/>
            </p:nvSpPr>
            <p:spPr bwMode="auto">
              <a:xfrm>
                <a:off x="2199" y="2185"/>
                <a:ext cx="737" cy="263"/>
              </a:xfrm>
              <a:prstGeom prst="rect">
                <a:avLst/>
              </a:prstGeom>
              <a:noFill/>
              <a:ln>
                <a:noFill/>
              </a:ln>
              <a:effectLst/>
              <a:extLst>
                <a:ext uri="{909E8E84-426E-40DD-AFC4-6F175D3DCCD1}">
                  <a14:hiddenFill xmlns:a14="http://schemas.microsoft.com/office/drawing/2010/main">
                    <a:solidFill>
                      <a:srgbClr val="0000FF">
                        <a:alpha val="25999"/>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latin typeface="微软雅黑" panose="020B0503020204020204" charset="-122"/>
                    <a:ea typeface="微软雅黑" panose="020B0503020204020204" charset="-122"/>
                  </a:rPr>
                  <a:t>GPRs</a:t>
                </a:r>
              </a:p>
            </p:txBody>
          </p:sp>
          <p:grpSp>
            <p:nvGrpSpPr>
              <p:cNvPr id="563263" name="Group 63"/>
              <p:cNvGrpSpPr/>
              <p:nvPr/>
            </p:nvGrpSpPr>
            <p:grpSpPr bwMode="auto">
              <a:xfrm>
                <a:off x="2452" y="2500"/>
                <a:ext cx="853" cy="1057"/>
                <a:chOff x="2398" y="2273"/>
                <a:chExt cx="853" cy="1057"/>
              </a:xfrm>
            </p:grpSpPr>
            <p:grpSp>
              <p:nvGrpSpPr>
                <p:cNvPr id="563264" name="Group 64"/>
                <p:cNvGrpSpPr/>
                <p:nvPr/>
              </p:nvGrpSpPr>
              <p:grpSpPr bwMode="auto">
                <a:xfrm>
                  <a:off x="2398" y="2273"/>
                  <a:ext cx="652" cy="992"/>
                  <a:chOff x="2228" y="1678"/>
                  <a:chExt cx="737" cy="992"/>
                </a:xfrm>
              </p:grpSpPr>
              <p:sp>
                <p:nvSpPr>
                  <p:cNvPr id="563265" name="Rectangle 65"/>
                  <p:cNvSpPr>
                    <a:spLocks noChangeArrowheads="1"/>
                  </p:cNvSpPr>
                  <p:nvPr/>
                </p:nvSpPr>
                <p:spPr bwMode="auto">
                  <a:xfrm>
                    <a:off x="2228" y="1678"/>
                    <a:ext cx="737" cy="992"/>
                  </a:xfrm>
                  <a:prstGeom prst="rect">
                    <a:avLst/>
                  </a:prstGeom>
                  <a:solidFill>
                    <a:schemeClr val="bg1"/>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sp>
                <p:nvSpPr>
                  <p:cNvPr id="563266" name="Line 66"/>
                  <p:cNvSpPr>
                    <a:spLocks noChangeShapeType="1"/>
                  </p:cNvSpPr>
                  <p:nvPr/>
                </p:nvSpPr>
                <p:spPr bwMode="auto">
                  <a:xfrm>
                    <a:off x="2228" y="1933"/>
                    <a:ext cx="73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67" name="Line 67"/>
                  <p:cNvSpPr>
                    <a:spLocks noChangeShapeType="1"/>
                  </p:cNvSpPr>
                  <p:nvPr/>
                </p:nvSpPr>
                <p:spPr bwMode="auto">
                  <a:xfrm>
                    <a:off x="2228" y="2188"/>
                    <a:ext cx="73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68" name="Line 68"/>
                  <p:cNvSpPr>
                    <a:spLocks noChangeShapeType="1"/>
                  </p:cNvSpPr>
                  <p:nvPr/>
                </p:nvSpPr>
                <p:spPr bwMode="auto">
                  <a:xfrm>
                    <a:off x="2228" y="2415"/>
                    <a:ext cx="73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63269" name="Text Box 69"/>
                <p:cNvSpPr txBox="1">
                  <a:spLocks noChangeArrowheads="1"/>
                </p:cNvSpPr>
                <p:nvPr/>
              </p:nvSpPr>
              <p:spPr bwMode="auto">
                <a:xfrm>
                  <a:off x="3051" y="2282"/>
                  <a:ext cx="199" cy="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latin typeface="微软雅黑" panose="020B0503020204020204" charset="-122"/>
                      <a:ea typeface="微软雅黑" panose="020B0503020204020204" charset="-122"/>
                    </a:rPr>
                    <a:t>0</a:t>
                  </a:r>
                </a:p>
              </p:txBody>
            </p:sp>
            <p:sp>
              <p:nvSpPr>
                <p:cNvPr id="563270" name="Text Box 70"/>
                <p:cNvSpPr txBox="1">
                  <a:spLocks noChangeArrowheads="1"/>
                </p:cNvSpPr>
                <p:nvPr/>
              </p:nvSpPr>
              <p:spPr bwMode="auto">
                <a:xfrm>
                  <a:off x="3052" y="2525"/>
                  <a:ext cx="199" cy="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latin typeface="微软雅黑" panose="020B0503020204020204" charset="-122"/>
                      <a:ea typeface="微软雅黑" panose="020B0503020204020204" charset="-122"/>
                    </a:rPr>
                    <a:t>1</a:t>
                  </a:r>
                </a:p>
              </p:txBody>
            </p:sp>
            <p:sp>
              <p:nvSpPr>
                <p:cNvPr id="563271" name="Text Box 71"/>
                <p:cNvSpPr txBox="1">
                  <a:spLocks noChangeArrowheads="1"/>
                </p:cNvSpPr>
                <p:nvPr/>
              </p:nvSpPr>
              <p:spPr bwMode="auto">
                <a:xfrm>
                  <a:off x="3052" y="2784"/>
                  <a:ext cx="199" cy="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latin typeface="微软雅黑" panose="020B0503020204020204" charset="-122"/>
                      <a:ea typeface="微软雅黑" panose="020B0503020204020204" charset="-122"/>
                    </a:rPr>
                    <a:t>2</a:t>
                  </a:r>
                </a:p>
              </p:txBody>
            </p:sp>
            <p:sp>
              <p:nvSpPr>
                <p:cNvPr id="563272" name="Text Box 72"/>
                <p:cNvSpPr txBox="1">
                  <a:spLocks noChangeArrowheads="1"/>
                </p:cNvSpPr>
                <p:nvPr/>
              </p:nvSpPr>
              <p:spPr bwMode="auto">
                <a:xfrm>
                  <a:off x="3051" y="3067"/>
                  <a:ext cx="199" cy="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latin typeface="微软雅黑" panose="020B0503020204020204" charset="-122"/>
                      <a:ea typeface="微软雅黑" panose="020B0503020204020204" charset="-122"/>
                    </a:rPr>
                    <a:t>3</a:t>
                  </a:r>
                </a:p>
              </p:txBody>
            </p:sp>
          </p:grpSp>
          <p:sp>
            <p:nvSpPr>
              <p:cNvPr id="563273" name="Rectangle 73"/>
              <p:cNvSpPr>
                <a:spLocks noChangeArrowheads="1"/>
              </p:cNvSpPr>
              <p:nvPr/>
            </p:nvSpPr>
            <p:spPr bwMode="auto">
              <a:xfrm>
                <a:off x="2455" y="2500"/>
                <a:ext cx="652" cy="992"/>
              </a:xfrm>
              <a:prstGeom prst="rect">
                <a:avLst/>
              </a:prstGeom>
              <a:solidFill>
                <a:srgbClr val="008000">
                  <a:alpha val="17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grpSp>
        <p:grpSp>
          <p:nvGrpSpPr>
            <p:cNvPr id="563274" name="Group 74"/>
            <p:cNvGrpSpPr/>
            <p:nvPr/>
          </p:nvGrpSpPr>
          <p:grpSpPr bwMode="auto">
            <a:xfrm>
              <a:off x="4070" y="1780"/>
              <a:ext cx="880" cy="2276"/>
              <a:chOff x="4127" y="1565"/>
              <a:chExt cx="880" cy="2583"/>
            </a:xfrm>
          </p:grpSpPr>
          <p:grpSp>
            <p:nvGrpSpPr>
              <p:cNvPr id="563275" name="Group 75"/>
              <p:cNvGrpSpPr/>
              <p:nvPr/>
            </p:nvGrpSpPr>
            <p:grpSpPr bwMode="auto">
              <a:xfrm>
                <a:off x="4127" y="1565"/>
                <a:ext cx="880" cy="2583"/>
                <a:chOff x="4156" y="1565"/>
                <a:chExt cx="908" cy="2583"/>
              </a:xfrm>
            </p:grpSpPr>
            <p:sp>
              <p:nvSpPr>
                <p:cNvPr id="563276" name="Text Box 76"/>
                <p:cNvSpPr txBox="1">
                  <a:spLocks noChangeArrowheads="1"/>
                </p:cNvSpPr>
                <p:nvPr/>
              </p:nvSpPr>
              <p:spPr bwMode="auto">
                <a:xfrm>
                  <a:off x="4156" y="1565"/>
                  <a:ext cx="737" cy="263"/>
                </a:xfrm>
                <a:prstGeom prst="rect">
                  <a:avLst/>
                </a:prstGeom>
                <a:solidFill>
                  <a:srgbClr val="0000FF">
                    <a:alpha val="25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800" b="1">
                      <a:latin typeface="微软雅黑" panose="020B0503020204020204" charset="-122"/>
                      <a:ea typeface="微软雅黑" panose="020B0503020204020204" charset="-122"/>
                    </a:rPr>
                    <a:t>存储器</a:t>
                  </a:r>
                </a:p>
              </p:txBody>
            </p:sp>
            <p:grpSp>
              <p:nvGrpSpPr>
                <p:cNvPr id="563277" name="Group 77"/>
                <p:cNvGrpSpPr/>
                <p:nvPr/>
              </p:nvGrpSpPr>
              <p:grpSpPr bwMode="auto">
                <a:xfrm>
                  <a:off x="4156" y="1877"/>
                  <a:ext cx="737" cy="2211"/>
                  <a:chOff x="3447" y="1423"/>
                  <a:chExt cx="879" cy="2211"/>
                </a:xfrm>
              </p:grpSpPr>
              <p:sp>
                <p:nvSpPr>
                  <p:cNvPr id="563278" name="Rectangle 78"/>
                  <p:cNvSpPr>
                    <a:spLocks noChangeArrowheads="1"/>
                  </p:cNvSpPr>
                  <p:nvPr/>
                </p:nvSpPr>
                <p:spPr bwMode="auto">
                  <a:xfrm>
                    <a:off x="3447" y="1423"/>
                    <a:ext cx="879" cy="2211"/>
                  </a:xfrm>
                  <a:prstGeom prst="rect">
                    <a:avLst/>
                  </a:prstGeom>
                  <a:solidFill>
                    <a:schemeClr val="bg1"/>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sp>
                <p:nvSpPr>
                  <p:cNvPr id="563279" name="Line 79"/>
                  <p:cNvSpPr>
                    <a:spLocks noChangeShapeType="1"/>
                  </p:cNvSpPr>
                  <p:nvPr/>
                </p:nvSpPr>
                <p:spPr bwMode="auto">
                  <a:xfrm>
                    <a:off x="3447" y="1678"/>
                    <a:ext cx="87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80" name="Line 80"/>
                  <p:cNvSpPr>
                    <a:spLocks noChangeShapeType="1"/>
                  </p:cNvSpPr>
                  <p:nvPr/>
                </p:nvSpPr>
                <p:spPr bwMode="auto">
                  <a:xfrm>
                    <a:off x="3447" y="1962"/>
                    <a:ext cx="87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81" name="Line 81"/>
                  <p:cNvSpPr>
                    <a:spLocks noChangeShapeType="1"/>
                  </p:cNvSpPr>
                  <p:nvPr/>
                </p:nvSpPr>
                <p:spPr bwMode="auto">
                  <a:xfrm>
                    <a:off x="3447" y="2245"/>
                    <a:ext cx="87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82" name="Line 82"/>
                  <p:cNvSpPr>
                    <a:spLocks noChangeShapeType="1"/>
                  </p:cNvSpPr>
                  <p:nvPr/>
                </p:nvSpPr>
                <p:spPr bwMode="auto">
                  <a:xfrm>
                    <a:off x="3447" y="2529"/>
                    <a:ext cx="87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83" name="Line 83"/>
                  <p:cNvSpPr>
                    <a:spLocks noChangeShapeType="1"/>
                  </p:cNvSpPr>
                  <p:nvPr/>
                </p:nvSpPr>
                <p:spPr bwMode="auto">
                  <a:xfrm>
                    <a:off x="3447" y="2812"/>
                    <a:ext cx="87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84" name="Line 84"/>
                  <p:cNvSpPr>
                    <a:spLocks noChangeShapeType="1"/>
                  </p:cNvSpPr>
                  <p:nvPr/>
                </p:nvSpPr>
                <p:spPr bwMode="auto">
                  <a:xfrm>
                    <a:off x="3447" y="3096"/>
                    <a:ext cx="87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85" name="Line 85"/>
                  <p:cNvSpPr>
                    <a:spLocks noChangeShapeType="1"/>
                  </p:cNvSpPr>
                  <p:nvPr/>
                </p:nvSpPr>
                <p:spPr bwMode="auto">
                  <a:xfrm>
                    <a:off x="3447" y="3379"/>
                    <a:ext cx="87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63286" name="Text Box 86"/>
                <p:cNvSpPr txBox="1">
                  <a:spLocks noChangeArrowheads="1"/>
                </p:cNvSpPr>
                <p:nvPr/>
              </p:nvSpPr>
              <p:spPr bwMode="auto">
                <a:xfrm>
                  <a:off x="4864" y="1941"/>
                  <a:ext cx="199" cy="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008000"/>
                      </a:solidFill>
                      <a:latin typeface="微软雅黑" panose="020B0503020204020204" charset="-122"/>
                      <a:ea typeface="微软雅黑" panose="020B0503020204020204" charset="-122"/>
                    </a:rPr>
                    <a:t>0</a:t>
                  </a:r>
                </a:p>
              </p:txBody>
            </p:sp>
            <p:sp>
              <p:nvSpPr>
                <p:cNvPr id="563287" name="Text Box 87"/>
                <p:cNvSpPr txBox="1">
                  <a:spLocks noChangeArrowheads="1"/>
                </p:cNvSpPr>
                <p:nvPr/>
              </p:nvSpPr>
              <p:spPr bwMode="auto">
                <a:xfrm>
                  <a:off x="4865" y="2160"/>
                  <a:ext cx="199" cy="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008000"/>
                      </a:solidFill>
                      <a:latin typeface="微软雅黑" panose="020B0503020204020204" charset="-122"/>
                      <a:ea typeface="微软雅黑" panose="020B0503020204020204" charset="-122"/>
                    </a:rPr>
                    <a:t>1</a:t>
                  </a:r>
                </a:p>
              </p:txBody>
            </p:sp>
            <p:sp>
              <p:nvSpPr>
                <p:cNvPr id="563288" name="Text Box 88"/>
                <p:cNvSpPr txBox="1">
                  <a:spLocks noChangeArrowheads="1"/>
                </p:cNvSpPr>
                <p:nvPr/>
              </p:nvSpPr>
              <p:spPr bwMode="auto">
                <a:xfrm>
                  <a:off x="4865" y="2473"/>
                  <a:ext cx="199" cy="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008000"/>
                      </a:solidFill>
                      <a:latin typeface="微软雅黑" panose="020B0503020204020204" charset="-122"/>
                      <a:ea typeface="微软雅黑" panose="020B0503020204020204" charset="-122"/>
                    </a:rPr>
                    <a:t>2</a:t>
                  </a:r>
                </a:p>
              </p:txBody>
            </p:sp>
            <p:sp>
              <p:nvSpPr>
                <p:cNvPr id="563289" name="Text Box 89"/>
                <p:cNvSpPr txBox="1">
                  <a:spLocks noChangeArrowheads="1"/>
                </p:cNvSpPr>
                <p:nvPr/>
              </p:nvSpPr>
              <p:spPr bwMode="auto">
                <a:xfrm>
                  <a:off x="4864" y="2755"/>
                  <a:ext cx="199" cy="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008000"/>
                      </a:solidFill>
                      <a:latin typeface="微软雅黑" panose="020B0503020204020204" charset="-122"/>
                      <a:ea typeface="微软雅黑" panose="020B0503020204020204" charset="-122"/>
                    </a:rPr>
                    <a:t>3</a:t>
                  </a:r>
                </a:p>
              </p:txBody>
            </p:sp>
            <p:sp>
              <p:nvSpPr>
                <p:cNvPr id="563290" name="Text Box 90"/>
                <p:cNvSpPr txBox="1">
                  <a:spLocks noChangeArrowheads="1"/>
                </p:cNvSpPr>
                <p:nvPr/>
              </p:nvSpPr>
              <p:spPr bwMode="auto">
                <a:xfrm>
                  <a:off x="4865" y="2982"/>
                  <a:ext cx="199" cy="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008000"/>
                      </a:solidFill>
                      <a:latin typeface="微软雅黑" panose="020B0503020204020204" charset="-122"/>
                      <a:ea typeface="微软雅黑" panose="020B0503020204020204" charset="-122"/>
                    </a:rPr>
                    <a:t>4</a:t>
                  </a:r>
                </a:p>
              </p:txBody>
            </p:sp>
            <p:sp>
              <p:nvSpPr>
                <p:cNvPr id="563291" name="Text Box 91"/>
                <p:cNvSpPr txBox="1">
                  <a:spLocks noChangeArrowheads="1"/>
                </p:cNvSpPr>
                <p:nvPr/>
              </p:nvSpPr>
              <p:spPr bwMode="auto">
                <a:xfrm>
                  <a:off x="4865" y="3322"/>
                  <a:ext cx="199" cy="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008000"/>
                      </a:solidFill>
                      <a:latin typeface="微软雅黑" panose="020B0503020204020204" charset="-122"/>
                      <a:ea typeface="微软雅黑" panose="020B0503020204020204" charset="-122"/>
                    </a:rPr>
                    <a:t>5</a:t>
                  </a:r>
                </a:p>
              </p:txBody>
            </p:sp>
            <p:sp>
              <p:nvSpPr>
                <p:cNvPr id="563292" name="Text Box 92"/>
                <p:cNvSpPr txBox="1">
                  <a:spLocks noChangeArrowheads="1"/>
                </p:cNvSpPr>
                <p:nvPr/>
              </p:nvSpPr>
              <p:spPr bwMode="auto">
                <a:xfrm>
                  <a:off x="4864" y="3578"/>
                  <a:ext cx="199" cy="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008000"/>
                      </a:solidFill>
                      <a:latin typeface="微软雅黑" panose="020B0503020204020204" charset="-122"/>
                      <a:ea typeface="微软雅黑" panose="020B0503020204020204" charset="-122"/>
                    </a:rPr>
                    <a:t>6</a:t>
                  </a:r>
                </a:p>
              </p:txBody>
            </p:sp>
            <p:sp>
              <p:nvSpPr>
                <p:cNvPr id="563293" name="Text Box 93"/>
                <p:cNvSpPr txBox="1">
                  <a:spLocks noChangeArrowheads="1"/>
                </p:cNvSpPr>
                <p:nvPr/>
              </p:nvSpPr>
              <p:spPr bwMode="auto">
                <a:xfrm>
                  <a:off x="4864" y="3885"/>
                  <a:ext cx="199" cy="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a:solidFill>
                        <a:srgbClr val="008000"/>
                      </a:solidFill>
                      <a:latin typeface="微软雅黑" panose="020B0503020204020204" charset="-122"/>
                      <a:ea typeface="微软雅黑" panose="020B0503020204020204" charset="-122"/>
                    </a:rPr>
                    <a:t>7</a:t>
                  </a:r>
                </a:p>
              </p:txBody>
            </p:sp>
          </p:grpSp>
          <p:sp>
            <p:nvSpPr>
              <p:cNvPr id="563294" name="Rectangle 94"/>
              <p:cNvSpPr>
                <a:spLocks noChangeArrowheads="1"/>
              </p:cNvSpPr>
              <p:nvPr/>
            </p:nvSpPr>
            <p:spPr bwMode="auto">
              <a:xfrm>
                <a:off x="4127" y="1877"/>
                <a:ext cx="708" cy="2211"/>
              </a:xfrm>
              <a:prstGeom prst="rect">
                <a:avLst/>
              </a:prstGeom>
              <a:solidFill>
                <a:srgbClr val="008000">
                  <a:alpha val="17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grpSp>
        <p:sp>
          <p:nvSpPr>
            <p:cNvPr id="563295" name="Rectangle 95"/>
            <p:cNvSpPr>
              <a:spLocks noChangeArrowheads="1"/>
            </p:cNvSpPr>
            <p:nvPr/>
          </p:nvSpPr>
          <p:spPr bwMode="auto">
            <a:xfrm>
              <a:off x="74" y="1706"/>
              <a:ext cx="4876" cy="2495"/>
            </a:xfrm>
            <a:prstGeom prst="rect">
              <a:avLst/>
            </a:prstGeom>
            <a:noFill/>
            <a:ln w="19050">
              <a:solidFill>
                <a:schemeClr val="tx1"/>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sp>
        <p:nvSpPr>
          <p:cNvPr id="563296" name="Text Box 96"/>
          <p:cNvSpPr txBox="1">
            <a:spLocks noChangeArrowheads="1"/>
          </p:cNvSpPr>
          <p:nvPr/>
        </p:nvSpPr>
        <p:spPr bwMode="auto">
          <a:xfrm>
            <a:off x="7497763" y="954088"/>
            <a:ext cx="10795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1">
                <a:latin typeface="微软雅黑" panose="020B0503020204020204" charset="-122"/>
                <a:ea typeface="微软雅黑" panose="020B0503020204020204" charset="-122"/>
                <a:hlinkClick r:id="" action="ppaction://hlinkshowjump?jump=previousslide"/>
              </a:rPr>
              <a:t>BACK</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3203"/>
                                        </p:tgtEl>
                                        <p:attrNameLst>
                                          <p:attrName>style.visibility</p:attrName>
                                        </p:attrNameLst>
                                      </p:cBhvr>
                                      <p:to>
                                        <p:strVal val="visible"/>
                                      </p:to>
                                    </p:set>
                                    <p:animEffect transition="in" filter="blinds(horizontal)">
                                      <p:cBhvr>
                                        <p:cTn id="7" dur="500"/>
                                        <p:tgtEl>
                                          <p:spTgt spid="56320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3204">
                                            <p:txEl>
                                              <p:pRg st="0" end="0"/>
                                            </p:txEl>
                                          </p:spTgt>
                                        </p:tgtEl>
                                        <p:attrNameLst>
                                          <p:attrName>style.visibility</p:attrName>
                                        </p:attrNameLst>
                                      </p:cBhvr>
                                      <p:to>
                                        <p:strVal val="visible"/>
                                      </p:to>
                                    </p:set>
                                    <p:animEffect transition="in" filter="blinds(horizontal)">
                                      <p:cBhvr>
                                        <p:cTn id="12" dur="500"/>
                                        <p:tgtEl>
                                          <p:spTgt spid="56320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63204">
                                            <p:txEl>
                                              <p:pRg st="1" end="1"/>
                                            </p:txEl>
                                          </p:spTgt>
                                        </p:tgtEl>
                                        <p:attrNameLst>
                                          <p:attrName>style.visibility</p:attrName>
                                        </p:attrNameLst>
                                      </p:cBhvr>
                                      <p:to>
                                        <p:strVal val="visible"/>
                                      </p:to>
                                    </p:set>
                                    <p:animEffect transition="in" filter="blinds(horizontal)">
                                      <p:cBhvr>
                                        <p:cTn id="17" dur="500"/>
                                        <p:tgtEl>
                                          <p:spTgt spid="56320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63204">
                                            <p:txEl>
                                              <p:pRg st="2" end="2"/>
                                            </p:txEl>
                                          </p:spTgt>
                                        </p:tgtEl>
                                        <p:attrNameLst>
                                          <p:attrName>style.visibility</p:attrName>
                                        </p:attrNameLst>
                                      </p:cBhvr>
                                      <p:to>
                                        <p:strVal val="visible"/>
                                      </p:to>
                                    </p:set>
                                    <p:animEffect transition="in" filter="blinds(horizontal)">
                                      <p:cBhvr>
                                        <p:cTn id="22" dur="500"/>
                                        <p:tgtEl>
                                          <p:spTgt spid="56320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63204">
                                            <p:txEl>
                                              <p:pRg st="3" end="3"/>
                                            </p:txEl>
                                          </p:spTgt>
                                        </p:tgtEl>
                                        <p:attrNameLst>
                                          <p:attrName>style.visibility</p:attrName>
                                        </p:attrNameLst>
                                      </p:cBhvr>
                                      <p:to>
                                        <p:strVal val="visible"/>
                                      </p:to>
                                    </p:set>
                                    <p:animEffect transition="in" filter="blinds(horizontal)">
                                      <p:cBhvr>
                                        <p:cTn id="27" dur="500"/>
                                        <p:tgtEl>
                                          <p:spTgt spid="56320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63204">
                                            <p:txEl>
                                              <p:pRg st="4" end="4"/>
                                            </p:txEl>
                                          </p:spTgt>
                                        </p:tgtEl>
                                        <p:attrNameLst>
                                          <p:attrName>style.visibility</p:attrName>
                                        </p:attrNameLst>
                                      </p:cBhvr>
                                      <p:to>
                                        <p:strVal val="visible"/>
                                      </p:to>
                                    </p:set>
                                    <p:animEffect transition="in" filter="blinds(horizontal)">
                                      <p:cBhvr>
                                        <p:cTn id="32" dur="500"/>
                                        <p:tgtEl>
                                          <p:spTgt spid="56320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63296"/>
                                        </p:tgtEl>
                                        <p:attrNameLst>
                                          <p:attrName>style.visibility</p:attrName>
                                        </p:attrNameLst>
                                      </p:cBhvr>
                                      <p:to>
                                        <p:strVal val="visible"/>
                                      </p:to>
                                    </p:set>
                                    <p:animEffect transition="in" filter="blinds(horizontal)">
                                      <p:cBhvr>
                                        <p:cTn id="37" dur="500"/>
                                        <p:tgtEl>
                                          <p:spTgt spid="563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3" grpId="0" bldLvl="0" animBg="1"/>
      <p:bldP spid="563296"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a:xfrm>
            <a:off x="457200" y="276225"/>
            <a:ext cx="8229600" cy="561975"/>
          </a:xfrm>
        </p:spPr>
        <p:txBody>
          <a:bodyPr/>
          <a:lstStyle/>
          <a:p>
            <a:pPr algn="ctr"/>
            <a:r>
              <a:rPr lang="zh-CN" altLang="en-US" sz="3600"/>
              <a:t>用高级语言开发程序</a:t>
            </a:r>
          </a:p>
        </p:txBody>
      </p:sp>
      <p:sp>
        <p:nvSpPr>
          <p:cNvPr id="564227" name="Rectangle 3"/>
          <p:cNvSpPr>
            <a:spLocks noGrp="1" noChangeArrowheads="1"/>
          </p:cNvSpPr>
          <p:nvPr>
            <p:ph type="body" idx="1"/>
          </p:nvPr>
        </p:nvSpPr>
        <p:spPr>
          <a:xfrm>
            <a:off x="206375" y="995363"/>
            <a:ext cx="8621713" cy="5708650"/>
          </a:xfrm>
        </p:spPr>
        <p:txBody>
          <a:bodyPr/>
          <a:lstStyle/>
          <a:p>
            <a:endParaRPr lang="zh-CN" altLang="en-US" sz="1800">
              <a:latin typeface="微软雅黑" panose="020B0503020204020204" charset="-122"/>
              <a:ea typeface="微软雅黑" panose="020B0503020204020204" charset="-122"/>
            </a:endParaRPr>
          </a:p>
          <a:p>
            <a:endParaRPr lang="zh-CN" altLang="en-US" sz="1800">
              <a:latin typeface="微软雅黑" panose="020B0503020204020204" charset="-122"/>
              <a:ea typeface="微软雅黑" panose="020B0503020204020204" charset="-122"/>
            </a:endParaRPr>
          </a:p>
          <a:p>
            <a:r>
              <a:rPr lang="zh-CN" altLang="en-US" sz="1800">
                <a:latin typeface="微软雅黑" panose="020B0503020204020204" charset="-122"/>
                <a:ea typeface="微软雅黑" panose="020B0503020204020204" charset="-122"/>
              </a:rPr>
              <a:t>随着技术的发展，出现了许多高级编程语言</a:t>
            </a:r>
          </a:p>
          <a:p>
            <a:pPr lvl="1"/>
            <a:r>
              <a:rPr lang="zh-CN" altLang="en-US" sz="1800">
                <a:latin typeface="微软雅黑" panose="020B0503020204020204" charset="-122"/>
                <a:ea typeface="微软雅黑" panose="020B0503020204020204" charset="-122"/>
              </a:rPr>
              <a:t>它们与具体机器结构无关</a:t>
            </a:r>
          </a:p>
          <a:p>
            <a:pPr lvl="1"/>
            <a:r>
              <a:rPr lang="zh-CN" altLang="en-US" sz="1800">
                <a:latin typeface="微软雅黑" panose="020B0503020204020204" charset="-122"/>
                <a:ea typeface="微软雅黑" panose="020B0503020204020204" charset="-122"/>
              </a:rPr>
              <a:t>面向算法描述，比机器级语言描述能力强得多</a:t>
            </a:r>
          </a:p>
          <a:p>
            <a:pPr lvl="1"/>
            <a:r>
              <a:rPr lang="zh-CN" altLang="en-US" sz="1800">
                <a:latin typeface="微软雅黑" panose="020B0503020204020204" charset="-122"/>
                <a:ea typeface="微软雅黑" panose="020B0503020204020204" charset="-122"/>
              </a:rPr>
              <a:t>高级语言中一条语句对应几条、几十条甚至几百条指令</a:t>
            </a:r>
          </a:p>
          <a:p>
            <a:pPr lvl="1"/>
            <a:r>
              <a:rPr lang="zh-CN" altLang="en-US" sz="1800">
                <a:latin typeface="微软雅黑" panose="020B0503020204020204" charset="-122"/>
                <a:ea typeface="微软雅黑" panose="020B0503020204020204" charset="-122"/>
              </a:rPr>
              <a:t>有“面向过程”和“面向对象”的语言之分</a:t>
            </a:r>
          </a:p>
          <a:p>
            <a:pPr lvl="1"/>
            <a:r>
              <a:rPr lang="zh-CN" altLang="en-US" sz="1800">
                <a:latin typeface="微软雅黑" panose="020B0503020204020204" charset="-122"/>
                <a:ea typeface="微软雅黑" panose="020B0503020204020204" charset="-122"/>
              </a:rPr>
              <a:t>处理逻辑分为三种结构</a:t>
            </a:r>
          </a:p>
          <a:p>
            <a:pPr lvl="2"/>
            <a:r>
              <a:rPr lang="zh-CN" altLang="en-US" sz="1800">
                <a:latin typeface="微软雅黑" panose="020B0503020204020204" charset="-122"/>
                <a:ea typeface="微软雅黑" panose="020B0503020204020204" charset="-122"/>
              </a:rPr>
              <a:t>顺序结构、选择结构、循环结构</a:t>
            </a:r>
          </a:p>
          <a:p>
            <a:pPr lvl="1"/>
            <a:r>
              <a:rPr lang="zh-CN" altLang="en-US" sz="1800">
                <a:latin typeface="微软雅黑" panose="020B0503020204020204" charset="-122"/>
                <a:ea typeface="微软雅黑" panose="020B0503020204020204" charset="-122"/>
              </a:rPr>
              <a:t>有两种转换方式：“编译”和“解释”</a:t>
            </a:r>
          </a:p>
          <a:p>
            <a:pPr lvl="2"/>
            <a:r>
              <a:rPr lang="zh-CN" altLang="en-US" sz="1800">
                <a:latin typeface="微软雅黑" panose="020B0503020204020204" charset="-122"/>
                <a:ea typeface="微软雅黑" panose="020B0503020204020204" charset="-122"/>
              </a:rPr>
              <a:t>编译程序</a:t>
            </a:r>
            <a:r>
              <a:rPr lang="en-US" altLang="zh-CN" sz="1800">
                <a:latin typeface="微软雅黑" panose="020B0503020204020204" charset="-122"/>
                <a:ea typeface="微软雅黑" panose="020B0503020204020204" charset="-122"/>
              </a:rPr>
              <a:t>(Complier)</a:t>
            </a:r>
            <a:r>
              <a:rPr lang="zh-CN" altLang="en-US" sz="1800">
                <a:latin typeface="微软雅黑" panose="020B0503020204020204" charset="-122"/>
                <a:ea typeface="微软雅黑" panose="020B0503020204020204" charset="-122"/>
              </a:rPr>
              <a:t>：</a:t>
            </a:r>
            <a:r>
              <a:rPr lang="zh-CN" altLang="en-US" sz="1800">
                <a:solidFill>
                  <a:srgbClr val="CC3300"/>
                </a:solidFill>
                <a:latin typeface="微软雅黑" panose="020B0503020204020204" charset="-122"/>
                <a:ea typeface="微软雅黑" panose="020B0503020204020204" charset="-122"/>
              </a:rPr>
              <a:t>将高级语言源程序转换为机器级目标程序，执行时只要启动目标程序即可</a:t>
            </a:r>
          </a:p>
          <a:p>
            <a:pPr lvl="2"/>
            <a:r>
              <a:rPr lang="zh-CN" altLang="en-US" sz="1800">
                <a:latin typeface="微软雅黑" panose="020B0503020204020204" charset="-122"/>
                <a:ea typeface="微软雅黑" panose="020B0503020204020204" charset="-122"/>
              </a:rPr>
              <a:t>解释程序</a:t>
            </a:r>
            <a:r>
              <a:rPr lang="en-US" altLang="zh-CN" sz="1800">
                <a:latin typeface="微软雅黑" panose="020B0503020204020204" charset="-122"/>
                <a:ea typeface="微软雅黑" panose="020B0503020204020204" charset="-122"/>
              </a:rPr>
              <a:t>(Interpreter )</a:t>
            </a:r>
            <a:r>
              <a:rPr lang="zh-CN" altLang="en-US" sz="1800">
                <a:latin typeface="微软雅黑" panose="020B0503020204020204" charset="-122"/>
                <a:ea typeface="微软雅黑" panose="020B0503020204020204" charset="-122"/>
              </a:rPr>
              <a:t>：</a:t>
            </a:r>
            <a:r>
              <a:rPr lang="zh-CN" altLang="en-US" sz="1800">
                <a:solidFill>
                  <a:srgbClr val="CC3300"/>
                </a:solidFill>
                <a:latin typeface="微软雅黑" panose="020B0503020204020204" charset="-122"/>
                <a:ea typeface="微软雅黑" panose="020B0503020204020204" charset="-122"/>
              </a:rPr>
              <a:t>将高级语言语句逐条翻译成机器指令并立即执行，不生成目标文件。</a:t>
            </a:r>
          </a:p>
        </p:txBody>
      </p:sp>
      <p:sp>
        <p:nvSpPr>
          <p:cNvPr id="564228" name="Text Box 4"/>
          <p:cNvSpPr txBox="1">
            <a:spLocks noChangeArrowheads="1"/>
          </p:cNvSpPr>
          <p:nvPr/>
        </p:nvSpPr>
        <p:spPr bwMode="auto">
          <a:xfrm>
            <a:off x="6911975" y="1130300"/>
            <a:ext cx="14859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en-US" sz="1800"/>
          </a:p>
        </p:txBody>
      </p:sp>
      <p:sp>
        <p:nvSpPr>
          <p:cNvPr id="564229" name="Text Box 5"/>
          <p:cNvSpPr txBox="1">
            <a:spLocks noChangeArrowheads="1"/>
          </p:cNvSpPr>
          <p:nvPr/>
        </p:nvSpPr>
        <p:spPr bwMode="auto">
          <a:xfrm>
            <a:off x="6343650" y="3152775"/>
            <a:ext cx="2593975"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p>
            <a:pPr>
              <a:spcBef>
                <a:spcPct val="50000"/>
              </a:spcBef>
            </a:pPr>
            <a:r>
              <a:rPr lang="zh-CN" altLang="en-US" sz="1600" b="1">
                <a:solidFill>
                  <a:srgbClr val="FF0000"/>
                </a:solidFill>
                <a:ea typeface="微软雅黑" panose="020B0503020204020204" charset="-122"/>
              </a:rPr>
              <a:t>现在，几乎所有程序员都用高级语言编程，但最终要将高级语言转换为机器语言程序</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4227">
                                            <p:txEl>
                                              <p:pRg st="3" end="3"/>
                                            </p:txEl>
                                          </p:spTgt>
                                        </p:tgtEl>
                                        <p:attrNameLst>
                                          <p:attrName>style.visibility</p:attrName>
                                        </p:attrNameLst>
                                      </p:cBhvr>
                                      <p:to>
                                        <p:strVal val="visible"/>
                                      </p:to>
                                    </p:set>
                                    <p:animEffect transition="in" filter="blinds(horizontal)">
                                      <p:cBhvr>
                                        <p:cTn id="7" dur="500"/>
                                        <p:tgtEl>
                                          <p:spTgt spid="56422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4227">
                                            <p:txEl>
                                              <p:pRg st="4" end="4"/>
                                            </p:txEl>
                                          </p:spTgt>
                                        </p:tgtEl>
                                        <p:attrNameLst>
                                          <p:attrName>style.visibility</p:attrName>
                                        </p:attrNameLst>
                                      </p:cBhvr>
                                      <p:to>
                                        <p:strVal val="visible"/>
                                      </p:to>
                                    </p:set>
                                    <p:animEffect transition="in" filter="blinds(horizontal)">
                                      <p:cBhvr>
                                        <p:cTn id="12" dur="500"/>
                                        <p:tgtEl>
                                          <p:spTgt spid="56422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64227">
                                            <p:txEl>
                                              <p:pRg st="5" end="5"/>
                                            </p:txEl>
                                          </p:spTgt>
                                        </p:tgtEl>
                                        <p:attrNameLst>
                                          <p:attrName>style.visibility</p:attrName>
                                        </p:attrNameLst>
                                      </p:cBhvr>
                                      <p:to>
                                        <p:strVal val="visible"/>
                                      </p:to>
                                    </p:set>
                                    <p:animEffect transition="in" filter="blinds(horizontal)">
                                      <p:cBhvr>
                                        <p:cTn id="17" dur="500"/>
                                        <p:tgtEl>
                                          <p:spTgt spid="564227">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64227">
                                            <p:txEl>
                                              <p:pRg st="6" end="6"/>
                                            </p:txEl>
                                          </p:spTgt>
                                        </p:tgtEl>
                                        <p:attrNameLst>
                                          <p:attrName>style.visibility</p:attrName>
                                        </p:attrNameLst>
                                      </p:cBhvr>
                                      <p:to>
                                        <p:strVal val="visible"/>
                                      </p:to>
                                    </p:set>
                                    <p:animEffect transition="in" filter="blinds(horizontal)">
                                      <p:cBhvr>
                                        <p:cTn id="22" dur="500"/>
                                        <p:tgtEl>
                                          <p:spTgt spid="56422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64227">
                                            <p:txEl>
                                              <p:pRg st="7" end="7"/>
                                            </p:txEl>
                                          </p:spTgt>
                                        </p:tgtEl>
                                        <p:attrNameLst>
                                          <p:attrName>style.visibility</p:attrName>
                                        </p:attrNameLst>
                                      </p:cBhvr>
                                      <p:to>
                                        <p:strVal val="visible"/>
                                      </p:to>
                                    </p:set>
                                    <p:animEffect transition="in" filter="blinds(horizontal)">
                                      <p:cBhvr>
                                        <p:cTn id="27" dur="500"/>
                                        <p:tgtEl>
                                          <p:spTgt spid="564227">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564227">
                                            <p:txEl>
                                              <p:pRg st="8" end="8"/>
                                            </p:txEl>
                                          </p:spTgt>
                                        </p:tgtEl>
                                        <p:attrNameLst>
                                          <p:attrName>style.visibility</p:attrName>
                                        </p:attrNameLst>
                                      </p:cBhvr>
                                      <p:to>
                                        <p:strVal val="visible"/>
                                      </p:to>
                                    </p:set>
                                    <p:animEffect transition="in" filter="blinds(horizontal)">
                                      <p:cBhvr>
                                        <p:cTn id="30" dur="500"/>
                                        <p:tgtEl>
                                          <p:spTgt spid="564227">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64229"/>
                                        </p:tgtEl>
                                        <p:attrNameLst>
                                          <p:attrName>style.visibility</p:attrName>
                                        </p:attrNameLst>
                                      </p:cBhvr>
                                      <p:to>
                                        <p:strVal val="visible"/>
                                      </p:to>
                                    </p:set>
                                    <p:animEffect transition="in" filter="blinds(horizontal)">
                                      <p:cBhvr>
                                        <p:cTn id="35" dur="500"/>
                                        <p:tgtEl>
                                          <p:spTgt spid="564229"/>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564227">
                                            <p:txEl>
                                              <p:pRg st="9" end="9"/>
                                            </p:txEl>
                                          </p:spTgt>
                                        </p:tgtEl>
                                        <p:attrNameLst>
                                          <p:attrName>style.visibility</p:attrName>
                                        </p:attrNameLst>
                                      </p:cBhvr>
                                      <p:to>
                                        <p:strVal val="visible"/>
                                      </p:to>
                                    </p:set>
                                    <p:animEffect transition="in" filter="blinds(horizontal)">
                                      <p:cBhvr>
                                        <p:cTn id="40" dur="500"/>
                                        <p:tgtEl>
                                          <p:spTgt spid="564227">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564227">
                                            <p:txEl>
                                              <p:pRg st="10" end="10"/>
                                            </p:txEl>
                                          </p:spTgt>
                                        </p:tgtEl>
                                        <p:attrNameLst>
                                          <p:attrName>style.visibility</p:attrName>
                                        </p:attrNameLst>
                                      </p:cBhvr>
                                      <p:to>
                                        <p:strVal val="visible"/>
                                      </p:to>
                                    </p:set>
                                    <p:animEffect transition="in" filter="blinds(horizontal)">
                                      <p:cBhvr>
                                        <p:cTn id="45" dur="500"/>
                                        <p:tgtEl>
                                          <p:spTgt spid="564227">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564227">
                                            <p:txEl>
                                              <p:pRg st="11" end="11"/>
                                            </p:txEl>
                                          </p:spTgt>
                                        </p:tgtEl>
                                        <p:attrNameLst>
                                          <p:attrName>style.visibility</p:attrName>
                                        </p:attrNameLst>
                                      </p:cBhvr>
                                      <p:to>
                                        <p:strVal val="visible"/>
                                      </p:to>
                                    </p:set>
                                    <p:animEffect transition="in" filter="blinds(horizontal)">
                                      <p:cBhvr>
                                        <p:cTn id="50" dur="500"/>
                                        <p:tgtEl>
                                          <p:spTgt spid="56422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29"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idx="4294967295"/>
          </p:nvPr>
        </p:nvSpPr>
        <p:spPr>
          <a:xfrm>
            <a:off x="746125" y="63500"/>
            <a:ext cx="7543800" cy="709613"/>
          </a:xfrm>
          <a:noFill/>
        </p:spPr>
        <p:txBody>
          <a:bodyPr lIns="92075" tIns="46038" rIns="92075" bIns="46038">
            <a:spAutoFit/>
          </a:bodyPr>
          <a:lstStyle/>
          <a:p>
            <a:pPr algn="ctr">
              <a:lnSpc>
                <a:spcPct val="75000"/>
              </a:lnSpc>
            </a:pPr>
            <a:r>
              <a:rPr lang="en-US" altLang="zh-CN" sz="3600">
                <a:solidFill>
                  <a:srgbClr val="FF3300"/>
                </a:solidFill>
              </a:rPr>
              <a:t>Software</a:t>
            </a:r>
            <a:r>
              <a:rPr lang="en-US" altLang="zh-CN" sz="5400">
                <a:solidFill>
                  <a:srgbClr val="FF3300"/>
                </a:solidFill>
              </a:rPr>
              <a:t> </a:t>
            </a:r>
            <a:endParaRPr lang="en-US" altLang="zh-CN"/>
          </a:p>
        </p:txBody>
      </p:sp>
      <p:sp>
        <p:nvSpPr>
          <p:cNvPr id="245763" name="Rectangle 3"/>
          <p:cNvSpPr>
            <a:spLocks noGrp="1" noChangeArrowheads="1"/>
          </p:cNvSpPr>
          <p:nvPr>
            <p:ph type="body" idx="4294967295"/>
          </p:nvPr>
        </p:nvSpPr>
        <p:spPr>
          <a:xfrm>
            <a:off x="0" y="863600"/>
            <a:ext cx="9144000" cy="5668010"/>
          </a:xfrm>
          <a:noFill/>
        </p:spPr>
        <p:txBody>
          <a:bodyPr lIns="63500" tIns="25400" rIns="63500" bIns="25400">
            <a:spAutoFit/>
          </a:bodyPr>
          <a:lstStyle/>
          <a:p>
            <a:pPr marL="203200" indent="-203200">
              <a:spcBef>
                <a:spcPct val="40000"/>
              </a:spcBef>
            </a:pPr>
            <a:endParaRPr lang="en-US" altLang="zh-CN" sz="2100">
              <a:latin typeface="微软雅黑" panose="020B0503020204020204" charset="-122"/>
              <a:ea typeface="微软雅黑" panose="020B0503020204020204" charset="-122"/>
            </a:endParaRPr>
          </a:p>
          <a:p>
            <a:pPr marL="203200" indent="-203200">
              <a:spcBef>
                <a:spcPct val="40000"/>
              </a:spcBef>
            </a:pPr>
            <a:r>
              <a:rPr lang="en-US" altLang="zh-CN" sz="2100">
                <a:latin typeface="微软雅黑" panose="020B0503020204020204" charset="-122"/>
                <a:ea typeface="微软雅黑" panose="020B0503020204020204" charset="-122"/>
              </a:rPr>
              <a:t>System software(</a:t>
            </a:r>
            <a:r>
              <a:rPr lang="zh-CN" altLang="en-US" sz="2100">
                <a:latin typeface="微软雅黑" panose="020B0503020204020204" charset="-122"/>
                <a:ea typeface="微软雅黑" panose="020B0503020204020204" charset="-122"/>
              </a:rPr>
              <a:t>系统软件</a:t>
            </a:r>
            <a:r>
              <a:rPr lang="en-US" altLang="zh-CN" sz="2100">
                <a:latin typeface="微软雅黑" panose="020B0503020204020204" charset="-122"/>
                <a:ea typeface="微软雅黑" panose="020B0503020204020204" charset="-122"/>
              </a:rPr>
              <a:t>) -</a:t>
            </a:r>
            <a:r>
              <a:rPr lang="en-US" altLang="zh-CN" sz="2100">
                <a:solidFill>
                  <a:srgbClr val="663300"/>
                </a:solidFill>
                <a:latin typeface="微软雅黑" panose="020B0503020204020204" charset="-122"/>
                <a:ea typeface="微软雅黑" panose="020B0503020204020204" charset="-122"/>
              </a:rPr>
              <a:t> </a:t>
            </a:r>
            <a:r>
              <a:rPr lang="zh-CN" altLang="en-US" sz="2100">
                <a:solidFill>
                  <a:srgbClr val="0066CC"/>
                </a:solidFill>
                <a:latin typeface="微软雅黑" panose="020B0503020204020204" charset="-122"/>
                <a:ea typeface="微软雅黑" panose="020B0503020204020204" charset="-122"/>
              </a:rPr>
              <a:t>简化编程过程，并使硬件资源被有效利用</a:t>
            </a:r>
            <a:r>
              <a:rPr lang="en-US" altLang="zh-CN" sz="2100">
                <a:solidFill>
                  <a:schemeClr val="hlink"/>
                </a:solidFill>
                <a:latin typeface="微软雅黑" panose="020B0503020204020204" charset="-122"/>
                <a:ea typeface="微软雅黑" panose="020B0503020204020204" charset="-122"/>
              </a:rPr>
              <a:t>   </a:t>
            </a:r>
          </a:p>
          <a:p>
            <a:pPr marL="573405" lvl="1" indent="-190500"/>
            <a:r>
              <a:rPr lang="zh-CN" altLang="en-US" sz="2100">
                <a:solidFill>
                  <a:srgbClr val="663300"/>
                </a:solidFill>
                <a:latin typeface="微软雅黑" panose="020B0503020204020204" charset="-122"/>
                <a:ea typeface="微软雅黑" panose="020B0503020204020204" charset="-122"/>
              </a:rPr>
              <a:t>操作系统（</a:t>
            </a:r>
            <a:r>
              <a:rPr lang="en-US" altLang="zh-CN" sz="2100">
                <a:solidFill>
                  <a:srgbClr val="663300"/>
                </a:solidFill>
                <a:latin typeface="微软雅黑" panose="020B0503020204020204" charset="-122"/>
                <a:ea typeface="微软雅黑" panose="020B0503020204020204" charset="-122"/>
              </a:rPr>
              <a:t>Operating System</a:t>
            </a:r>
            <a:r>
              <a:rPr lang="zh-CN" altLang="en-US" sz="2100">
                <a:solidFill>
                  <a:srgbClr val="663300"/>
                </a:solidFill>
                <a:latin typeface="微软雅黑" panose="020B0503020204020204" charset="-122"/>
                <a:ea typeface="微软雅黑" panose="020B0503020204020204" charset="-122"/>
              </a:rPr>
              <a:t>）：</a:t>
            </a:r>
            <a:r>
              <a:rPr lang="zh-CN" altLang="en-US" sz="2100">
                <a:solidFill>
                  <a:srgbClr val="0066CC"/>
                </a:solidFill>
                <a:latin typeface="微软雅黑" panose="020B0503020204020204" charset="-122"/>
                <a:ea typeface="微软雅黑" panose="020B0503020204020204" charset="-122"/>
              </a:rPr>
              <a:t>硬件资源管理，用户接口</a:t>
            </a:r>
          </a:p>
          <a:p>
            <a:pPr marL="573405" lvl="1" indent="-190500"/>
            <a:r>
              <a:rPr lang="zh-CN" altLang="en-US" sz="2100">
                <a:solidFill>
                  <a:srgbClr val="663300"/>
                </a:solidFill>
                <a:latin typeface="微软雅黑" panose="020B0503020204020204" charset="-122"/>
                <a:ea typeface="微软雅黑" panose="020B0503020204020204" charset="-122"/>
              </a:rPr>
              <a:t>语言处理系统：翻译程序</a:t>
            </a:r>
            <a:r>
              <a:rPr lang="en-US" altLang="zh-CN" sz="2100">
                <a:solidFill>
                  <a:srgbClr val="663300"/>
                </a:solidFill>
                <a:latin typeface="微软雅黑" panose="020B0503020204020204" charset="-122"/>
                <a:ea typeface="微软雅黑" panose="020B0503020204020204" charset="-122"/>
              </a:rPr>
              <a:t>+ </a:t>
            </a:r>
            <a:r>
              <a:rPr lang="en-US" altLang="zh-CN" sz="2100">
                <a:solidFill>
                  <a:schemeClr val="tx1"/>
                </a:solidFill>
                <a:latin typeface="微软雅黑" panose="020B0503020204020204" charset="-122"/>
                <a:ea typeface="微软雅黑" panose="020B0503020204020204" charset="-122"/>
              </a:rPr>
              <a:t>Linker, Debug, etc</a:t>
            </a:r>
            <a:r>
              <a:rPr lang="en-US" altLang="zh-CN" sz="2100">
                <a:solidFill>
                  <a:srgbClr val="663300"/>
                </a:solidFill>
                <a:latin typeface="微软雅黑" panose="020B0503020204020204" charset="-122"/>
                <a:ea typeface="微软雅黑" panose="020B0503020204020204" charset="-122"/>
              </a:rPr>
              <a:t> …</a:t>
            </a:r>
          </a:p>
          <a:p>
            <a:pPr marL="1095375" lvl="2" indent="-342900"/>
            <a:r>
              <a:rPr lang="zh-CN" altLang="en-US" sz="2100">
                <a:solidFill>
                  <a:srgbClr val="663300"/>
                </a:solidFill>
                <a:latin typeface="微软雅黑" panose="020B0503020204020204" charset="-122"/>
                <a:ea typeface="微软雅黑" panose="020B0503020204020204" charset="-122"/>
              </a:rPr>
              <a:t>翻译程序</a:t>
            </a:r>
            <a:r>
              <a:rPr lang="en-US" altLang="zh-CN" sz="2100">
                <a:solidFill>
                  <a:srgbClr val="663300"/>
                </a:solidFill>
                <a:latin typeface="微软雅黑" panose="020B0503020204020204" charset="-122"/>
                <a:ea typeface="微软雅黑" panose="020B0503020204020204" charset="-122"/>
              </a:rPr>
              <a:t>(Translator)</a:t>
            </a:r>
            <a:r>
              <a:rPr lang="zh-CN" altLang="en-US" sz="2100">
                <a:solidFill>
                  <a:srgbClr val="663300"/>
                </a:solidFill>
                <a:latin typeface="微软雅黑" panose="020B0503020204020204" charset="-122"/>
                <a:ea typeface="微软雅黑" panose="020B0503020204020204" charset="-122"/>
              </a:rPr>
              <a:t>有三类：</a:t>
            </a:r>
          </a:p>
          <a:p>
            <a:pPr marL="1275080" lvl="3" indent="0">
              <a:spcBef>
                <a:spcPct val="40000"/>
              </a:spcBef>
              <a:buSzPct val="85000"/>
              <a:buFont typeface="Wingdings" panose="05000000000000000000" pitchFamily="2" charset="2"/>
              <a:buNone/>
            </a:pPr>
            <a:r>
              <a:rPr lang="zh-CN" altLang="en-US" sz="2100">
                <a:solidFill>
                  <a:srgbClr val="ED1611"/>
                </a:solidFill>
                <a:latin typeface="微软雅黑" panose="020B0503020204020204" charset="-122"/>
                <a:ea typeface="微软雅黑" panose="020B0503020204020204" charset="-122"/>
              </a:rPr>
              <a:t>汇编程序</a:t>
            </a:r>
            <a:r>
              <a:rPr lang="en-US" altLang="zh-CN" sz="2100">
                <a:solidFill>
                  <a:srgbClr val="ED1611"/>
                </a:solidFill>
                <a:latin typeface="微软雅黑" panose="020B0503020204020204" charset="-122"/>
                <a:ea typeface="微软雅黑" panose="020B0503020204020204" charset="-122"/>
              </a:rPr>
              <a:t>(Assembler)</a:t>
            </a:r>
            <a:r>
              <a:rPr lang="zh-CN" altLang="en-US" sz="2100">
                <a:solidFill>
                  <a:srgbClr val="ED1611"/>
                </a:solidFill>
                <a:latin typeface="微软雅黑" panose="020B0503020204020204" charset="-122"/>
                <a:ea typeface="微软雅黑" panose="020B0503020204020204" charset="-122"/>
              </a:rPr>
              <a:t>：</a:t>
            </a:r>
            <a:r>
              <a:rPr lang="zh-CN" altLang="en-US" sz="2100">
                <a:solidFill>
                  <a:schemeClr val="accent2"/>
                </a:solidFill>
                <a:latin typeface="微软雅黑" panose="020B0503020204020204" charset="-122"/>
                <a:ea typeface="微软雅黑" panose="020B0503020204020204" charset="-122"/>
              </a:rPr>
              <a:t>汇编语言源程序→机器语言目标程序</a:t>
            </a:r>
          </a:p>
          <a:p>
            <a:pPr marL="1275080" lvl="3" indent="0">
              <a:spcBef>
                <a:spcPct val="40000"/>
              </a:spcBef>
              <a:buSzPct val="85000"/>
              <a:buFont typeface="Wingdings" panose="05000000000000000000" pitchFamily="2" charset="2"/>
              <a:buNone/>
            </a:pPr>
            <a:r>
              <a:rPr lang="zh-CN" altLang="en-US" sz="2100">
                <a:solidFill>
                  <a:srgbClr val="ED1611"/>
                </a:solidFill>
                <a:latin typeface="微软雅黑" panose="020B0503020204020204" charset="-122"/>
                <a:ea typeface="微软雅黑" panose="020B0503020204020204" charset="-122"/>
              </a:rPr>
              <a:t>编译程序</a:t>
            </a:r>
            <a:r>
              <a:rPr lang="en-US" altLang="zh-CN" sz="2100">
                <a:solidFill>
                  <a:srgbClr val="ED1611"/>
                </a:solidFill>
                <a:latin typeface="微软雅黑" panose="020B0503020204020204" charset="-122"/>
                <a:ea typeface="微软雅黑" panose="020B0503020204020204" charset="-122"/>
              </a:rPr>
              <a:t>(Complier)</a:t>
            </a:r>
            <a:r>
              <a:rPr lang="zh-CN" altLang="en-US" sz="2100">
                <a:solidFill>
                  <a:srgbClr val="ED1611"/>
                </a:solidFill>
                <a:latin typeface="微软雅黑" panose="020B0503020204020204" charset="-122"/>
                <a:ea typeface="微软雅黑" panose="020B0503020204020204" charset="-122"/>
              </a:rPr>
              <a:t>：</a:t>
            </a:r>
            <a:r>
              <a:rPr lang="zh-CN" altLang="en-US" sz="2100">
                <a:solidFill>
                  <a:schemeClr val="accent2"/>
                </a:solidFill>
                <a:latin typeface="微软雅黑" panose="020B0503020204020204" charset="-122"/>
                <a:ea typeface="微软雅黑" panose="020B0503020204020204" charset="-122"/>
              </a:rPr>
              <a:t>高级语言源程序→机器级目标程序</a:t>
            </a:r>
            <a:endParaRPr lang="zh-CN" altLang="en-US" sz="2100">
              <a:solidFill>
                <a:srgbClr val="000000"/>
              </a:solidFill>
              <a:latin typeface="微软雅黑" panose="020B0503020204020204" charset="-122"/>
              <a:ea typeface="微软雅黑" panose="020B0503020204020204" charset="-122"/>
            </a:endParaRPr>
          </a:p>
          <a:p>
            <a:pPr marL="1275080" lvl="3" indent="0">
              <a:spcBef>
                <a:spcPct val="40000"/>
              </a:spcBef>
              <a:buSzPct val="85000"/>
              <a:buFont typeface="Wingdings" panose="05000000000000000000" pitchFamily="2" charset="2"/>
              <a:buNone/>
            </a:pPr>
            <a:r>
              <a:rPr lang="zh-CN" altLang="en-US" sz="2100">
                <a:solidFill>
                  <a:srgbClr val="ED1611"/>
                </a:solidFill>
                <a:latin typeface="微软雅黑" panose="020B0503020204020204" charset="-122"/>
                <a:ea typeface="微软雅黑" panose="020B0503020204020204" charset="-122"/>
              </a:rPr>
              <a:t>解释程序</a:t>
            </a:r>
            <a:r>
              <a:rPr lang="en-US" altLang="zh-CN" sz="2100">
                <a:solidFill>
                  <a:srgbClr val="ED1611"/>
                </a:solidFill>
                <a:latin typeface="微软雅黑" panose="020B0503020204020204" charset="-122"/>
                <a:ea typeface="微软雅黑" panose="020B0503020204020204" charset="-122"/>
              </a:rPr>
              <a:t>(Interpreter )</a:t>
            </a:r>
            <a:r>
              <a:rPr lang="zh-CN" altLang="en-US" sz="2100">
                <a:solidFill>
                  <a:srgbClr val="ED1611"/>
                </a:solidFill>
                <a:latin typeface="微软雅黑" panose="020B0503020204020204" charset="-122"/>
                <a:ea typeface="微软雅黑" panose="020B0503020204020204" charset="-122"/>
              </a:rPr>
              <a:t>：</a:t>
            </a:r>
            <a:r>
              <a:rPr lang="zh-CN" altLang="en-US" sz="2100">
                <a:solidFill>
                  <a:schemeClr val="accent2"/>
                </a:solidFill>
                <a:latin typeface="微软雅黑" panose="020B0503020204020204" charset="-122"/>
                <a:ea typeface="微软雅黑" panose="020B0503020204020204" charset="-122"/>
              </a:rPr>
              <a:t>将高级语言语句逐条翻译成机器指令并立即执行</a:t>
            </a:r>
            <a:r>
              <a:rPr lang="en-US" altLang="zh-CN" sz="2100">
                <a:solidFill>
                  <a:schemeClr val="accent2"/>
                </a:solidFill>
                <a:latin typeface="微软雅黑" panose="020B0503020204020204" charset="-122"/>
                <a:ea typeface="微软雅黑" panose="020B0503020204020204" charset="-122"/>
              </a:rPr>
              <a:t>,</a:t>
            </a:r>
            <a:r>
              <a:rPr lang="zh-CN" altLang="en-US" sz="2100">
                <a:solidFill>
                  <a:schemeClr val="accent2"/>
                </a:solidFill>
                <a:latin typeface="微软雅黑" panose="020B0503020204020204" charset="-122"/>
                <a:ea typeface="微软雅黑" panose="020B0503020204020204" charset="-122"/>
              </a:rPr>
              <a:t>不生成目标文件。</a:t>
            </a:r>
            <a:endParaRPr lang="en-US" altLang="zh-CN" sz="2100">
              <a:solidFill>
                <a:schemeClr val="hlink"/>
              </a:solidFill>
              <a:latin typeface="微软雅黑" panose="020B0503020204020204" charset="-122"/>
              <a:ea typeface="微软雅黑" panose="020B0503020204020204" charset="-122"/>
            </a:endParaRPr>
          </a:p>
          <a:p>
            <a:pPr marL="573405" lvl="1" indent="-190500"/>
            <a:r>
              <a:rPr lang="zh-CN" altLang="en-US" sz="2100">
                <a:solidFill>
                  <a:srgbClr val="663300"/>
                </a:solidFill>
                <a:latin typeface="微软雅黑" panose="020B0503020204020204" charset="-122"/>
                <a:ea typeface="微软雅黑" panose="020B0503020204020204" charset="-122"/>
              </a:rPr>
              <a:t>其他实用程序</a:t>
            </a:r>
            <a:r>
              <a:rPr lang="en-US" altLang="zh-CN" sz="2100">
                <a:solidFill>
                  <a:srgbClr val="663300"/>
                </a:solidFill>
                <a:latin typeface="微软雅黑" panose="020B0503020204020204" charset="-122"/>
                <a:ea typeface="微软雅黑" panose="020B0503020204020204" charset="-122"/>
              </a:rPr>
              <a:t>: </a:t>
            </a:r>
            <a:r>
              <a:rPr lang="zh-CN" altLang="en-US" sz="2100">
                <a:solidFill>
                  <a:srgbClr val="663300"/>
                </a:solidFill>
                <a:latin typeface="微软雅黑" panose="020B0503020204020204" charset="-122"/>
                <a:ea typeface="微软雅黑" panose="020B0503020204020204" charset="-122"/>
              </a:rPr>
              <a:t>如：磁盘碎片整理程序、备份程序等</a:t>
            </a:r>
            <a:endParaRPr lang="en-US" altLang="zh-CN" sz="2100">
              <a:solidFill>
                <a:srgbClr val="000000"/>
              </a:solidFill>
              <a:latin typeface="微软雅黑" panose="020B0503020204020204" charset="-122"/>
              <a:ea typeface="微软雅黑" panose="020B0503020204020204" charset="-122"/>
            </a:endParaRPr>
          </a:p>
          <a:p>
            <a:pPr marL="203200" indent="-203200">
              <a:spcBef>
                <a:spcPct val="40000"/>
              </a:spcBef>
            </a:pPr>
            <a:r>
              <a:rPr lang="en-US" altLang="zh-CN" sz="2100">
                <a:latin typeface="微软雅黑" panose="020B0503020204020204" charset="-122"/>
                <a:ea typeface="微软雅黑" panose="020B0503020204020204" charset="-122"/>
              </a:rPr>
              <a:t>Application software(</a:t>
            </a:r>
            <a:r>
              <a:rPr lang="zh-CN" altLang="en-US" sz="2100">
                <a:latin typeface="微软雅黑" panose="020B0503020204020204" charset="-122"/>
                <a:ea typeface="微软雅黑" panose="020B0503020204020204" charset="-122"/>
              </a:rPr>
              <a:t>应用软件</a:t>
            </a:r>
            <a:r>
              <a:rPr lang="en-US" altLang="zh-CN" sz="2100">
                <a:latin typeface="微软雅黑" panose="020B0503020204020204" charset="-122"/>
                <a:ea typeface="微软雅黑" panose="020B0503020204020204" charset="-122"/>
              </a:rPr>
              <a:t>)</a:t>
            </a:r>
            <a:r>
              <a:rPr lang="zh-CN" altLang="en-US" sz="2100">
                <a:latin typeface="微软雅黑" panose="020B0503020204020204" charset="-122"/>
                <a:ea typeface="微软雅黑" panose="020B0503020204020204" charset="-122"/>
              </a:rPr>
              <a:t> </a:t>
            </a:r>
            <a:r>
              <a:rPr lang="en-US" altLang="zh-CN" sz="2100">
                <a:latin typeface="微软雅黑" panose="020B0503020204020204" charset="-122"/>
                <a:ea typeface="微软雅黑" panose="020B0503020204020204" charset="-122"/>
              </a:rPr>
              <a:t>- </a:t>
            </a:r>
            <a:r>
              <a:rPr lang="zh-CN" altLang="en-US" sz="2100">
                <a:solidFill>
                  <a:srgbClr val="0066CC"/>
                </a:solidFill>
                <a:latin typeface="微软雅黑" panose="020B0503020204020204" charset="-122"/>
                <a:ea typeface="微软雅黑" panose="020B0503020204020204" charset="-122"/>
              </a:rPr>
              <a:t>解决具体应用问题</a:t>
            </a:r>
            <a:r>
              <a:rPr lang="en-US" altLang="zh-CN" sz="2100">
                <a:solidFill>
                  <a:srgbClr val="0066CC"/>
                </a:solidFill>
                <a:latin typeface="微软雅黑" panose="020B0503020204020204" charset="-122"/>
                <a:ea typeface="微软雅黑" panose="020B0503020204020204" charset="-122"/>
              </a:rPr>
              <a:t>/</a:t>
            </a:r>
            <a:r>
              <a:rPr lang="zh-CN" altLang="en-US" sz="2100">
                <a:solidFill>
                  <a:srgbClr val="0066CC"/>
                </a:solidFill>
                <a:latin typeface="微软雅黑" panose="020B0503020204020204" charset="-122"/>
                <a:ea typeface="微软雅黑" panose="020B0503020204020204" charset="-122"/>
              </a:rPr>
              <a:t>完成具体应用任务</a:t>
            </a:r>
          </a:p>
          <a:p>
            <a:pPr marL="573405" lvl="1" indent="-190500"/>
            <a:r>
              <a:rPr lang="zh-CN" altLang="en-US" sz="2100">
                <a:solidFill>
                  <a:srgbClr val="663300"/>
                </a:solidFill>
                <a:latin typeface="微软雅黑" panose="020B0503020204020204" charset="-122"/>
                <a:ea typeface="微软雅黑" panose="020B0503020204020204" charset="-122"/>
              </a:rPr>
              <a:t>各类媒体处理程序：</a:t>
            </a:r>
            <a:r>
              <a:rPr lang="en-US" altLang="zh-CN" sz="2100">
                <a:solidFill>
                  <a:srgbClr val="663300"/>
                </a:solidFill>
                <a:latin typeface="微软雅黑" panose="020B0503020204020204" charset="-122"/>
                <a:ea typeface="微软雅黑" panose="020B0503020204020204" charset="-122"/>
              </a:rPr>
              <a:t>Word/ Image/ Graphics/…</a:t>
            </a:r>
          </a:p>
          <a:p>
            <a:pPr marL="573405" lvl="1" indent="-190500"/>
            <a:r>
              <a:rPr lang="zh-CN" altLang="en-US" sz="2100">
                <a:solidFill>
                  <a:srgbClr val="663300"/>
                </a:solidFill>
                <a:latin typeface="微软雅黑" panose="020B0503020204020204" charset="-122"/>
                <a:ea typeface="微软雅黑" panose="020B0503020204020204" charset="-122"/>
              </a:rPr>
              <a:t>管理信息系统 </a:t>
            </a:r>
            <a:r>
              <a:rPr lang="en-US" altLang="zh-CN" sz="2100">
                <a:solidFill>
                  <a:srgbClr val="663300"/>
                </a:solidFill>
                <a:latin typeface="微软雅黑" panose="020B0503020204020204" charset="-122"/>
                <a:ea typeface="微软雅黑" panose="020B0503020204020204" charset="-122"/>
              </a:rPr>
              <a:t>(MIS)  </a:t>
            </a:r>
          </a:p>
          <a:p>
            <a:pPr marL="573405" lvl="1" indent="-190500"/>
            <a:r>
              <a:rPr lang="en-US" altLang="zh-CN" sz="2100">
                <a:solidFill>
                  <a:srgbClr val="663300"/>
                </a:solidFill>
                <a:latin typeface="微软雅黑" panose="020B0503020204020204" charset="-122"/>
                <a:ea typeface="微软雅黑" panose="020B0503020204020204" charset="-122"/>
              </a:rPr>
              <a:t>Game,  … </a:t>
            </a:r>
            <a:endParaRPr lang="zh-CN" altLang="en-US" sz="2100">
              <a:solidFill>
                <a:srgbClr val="663300"/>
              </a:solidFill>
              <a:latin typeface="微软雅黑" panose="020B0503020204020204" charset="-122"/>
              <a:ea typeface="微软雅黑" panose="020B050302020402020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763">
                                            <p:txEl>
                                              <p:pRg st="2" end="2"/>
                                            </p:txEl>
                                          </p:spTgt>
                                        </p:tgtEl>
                                        <p:attrNameLst>
                                          <p:attrName>style.visibility</p:attrName>
                                        </p:attrNameLst>
                                      </p:cBhvr>
                                      <p:to>
                                        <p:strVal val="visible"/>
                                      </p:to>
                                    </p:set>
                                    <p:animEffect transition="in" filter="blinds(horizontal)">
                                      <p:cBhvr>
                                        <p:cTn id="7" dur="500"/>
                                        <p:tgtEl>
                                          <p:spTgt spid="24576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763">
                                            <p:txEl>
                                              <p:pRg st="3" end="3"/>
                                            </p:txEl>
                                          </p:spTgt>
                                        </p:tgtEl>
                                        <p:attrNameLst>
                                          <p:attrName>style.visibility</p:attrName>
                                        </p:attrNameLst>
                                      </p:cBhvr>
                                      <p:to>
                                        <p:strVal val="visible"/>
                                      </p:to>
                                    </p:set>
                                    <p:animEffect transition="in" filter="blinds(horizontal)">
                                      <p:cBhvr>
                                        <p:cTn id="12" dur="500"/>
                                        <p:tgtEl>
                                          <p:spTgt spid="24576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5763">
                                            <p:txEl>
                                              <p:pRg st="4" end="4"/>
                                            </p:txEl>
                                          </p:spTgt>
                                        </p:tgtEl>
                                        <p:attrNameLst>
                                          <p:attrName>style.visibility</p:attrName>
                                        </p:attrNameLst>
                                      </p:cBhvr>
                                      <p:to>
                                        <p:strVal val="visible"/>
                                      </p:to>
                                    </p:set>
                                    <p:animEffect transition="in" filter="blinds(horizontal)">
                                      <p:cBhvr>
                                        <p:cTn id="17" dur="500"/>
                                        <p:tgtEl>
                                          <p:spTgt spid="24576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5763">
                                            <p:txEl>
                                              <p:pRg st="5" end="5"/>
                                            </p:txEl>
                                          </p:spTgt>
                                        </p:tgtEl>
                                        <p:attrNameLst>
                                          <p:attrName>style.visibility</p:attrName>
                                        </p:attrNameLst>
                                      </p:cBhvr>
                                      <p:to>
                                        <p:strVal val="visible"/>
                                      </p:to>
                                    </p:set>
                                    <p:animEffect transition="in" filter="blinds(horizontal)">
                                      <p:cBhvr>
                                        <p:cTn id="22" dur="500"/>
                                        <p:tgtEl>
                                          <p:spTgt spid="24576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45763">
                                            <p:txEl>
                                              <p:pRg st="6" end="6"/>
                                            </p:txEl>
                                          </p:spTgt>
                                        </p:tgtEl>
                                        <p:attrNameLst>
                                          <p:attrName>style.visibility</p:attrName>
                                        </p:attrNameLst>
                                      </p:cBhvr>
                                      <p:to>
                                        <p:strVal val="visible"/>
                                      </p:to>
                                    </p:set>
                                    <p:animEffect transition="in" filter="blinds(horizontal)">
                                      <p:cBhvr>
                                        <p:cTn id="27" dur="500"/>
                                        <p:tgtEl>
                                          <p:spTgt spid="24576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45763">
                                            <p:txEl>
                                              <p:pRg st="7" end="7"/>
                                            </p:txEl>
                                          </p:spTgt>
                                        </p:tgtEl>
                                        <p:attrNameLst>
                                          <p:attrName>style.visibility</p:attrName>
                                        </p:attrNameLst>
                                      </p:cBhvr>
                                      <p:to>
                                        <p:strVal val="visible"/>
                                      </p:to>
                                    </p:set>
                                    <p:animEffect transition="in" filter="blinds(horizontal)">
                                      <p:cBhvr>
                                        <p:cTn id="32" dur="500"/>
                                        <p:tgtEl>
                                          <p:spTgt spid="24576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45763">
                                            <p:txEl>
                                              <p:pRg st="8" end="8"/>
                                            </p:txEl>
                                          </p:spTgt>
                                        </p:tgtEl>
                                        <p:attrNameLst>
                                          <p:attrName>style.visibility</p:attrName>
                                        </p:attrNameLst>
                                      </p:cBhvr>
                                      <p:to>
                                        <p:strVal val="visible"/>
                                      </p:to>
                                    </p:set>
                                    <p:animEffect transition="in" filter="blinds(horizontal)">
                                      <p:cBhvr>
                                        <p:cTn id="37" dur="500"/>
                                        <p:tgtEl>
                                          <p:spTgt spid="24576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45763">
                                            <p:txEl>
                                              <p:pRg st="10" end="10"/>
                                            </p:txEl>
                                          </p:spTgt>
                                        </p:tgtEl>
                                        <p:attrNameLst>
                                          <p:attrName>style.visibility</p:attrName>
                                        </p:attrNameLst>
                                      </p:cBhvr>
                                      <p:to>
                                        <p:strVal val="visible"/>
                                      </p:to>
                                    </p:set>
                                    <p:animEffect transition="in" filter="blinds(horizontal)">
                                      <p:cBhvr>
                                        <p:cTn id="42" dur="500"/>
                                        <p:tgtEl>
                                          <p:spTgt spid="24576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45763">
                                            <p:txEl>
                                              <p:pRg st="11" end="11"/>
                                            </p:txEl>
                                          </p:spTgt>
                                        </p:tgtEl>
                                        <p:attrNameLst>
                                          <p:attrName>style.visibility</p:attrName>
                                        </p:attrNameLst>
                                      </p:cBhvr>
                                      <p:to>
                                        <p:strVal val="visible"/>
                                      </p:to>
                                    </p:set>
                                    <p:animEffect transition="in" filter="blinds(horizontal)">
                                      <p:cBhvr>
                                        <p:cTn id="47" dur="500"/>
                                        <p:tgtEl>
                                          <p:spTgt spid="245763">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45763">
                                            <p:txEl>
                                              <p:pRg st="12" end="12"/>
                                            </p:txEl>
                                          </p:spTgt>
                                        </p:tgtEl>
                                        <p:attrNameLst>
                                          <p:attrName>style.visibility</p:attrName>
                                        </p:attrNameLst>
                                      </p:cBhvr>
                                      <p:to>
                                        <p:strVal val="visible"/>
                                      </p:to>
                                    </p:set>
                                    <p:animEffect transition="in" filter="blinds(horizontal)">
                                      <p:cBhvr>
                                        <p:cTn id="52" dur="500"/>
                                        <p:tgtEl>
                                          <p:spTgt spid="24576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idx="4294967295"/>
          </p:nvPr>
        </p:nvSpPr>
        <p:spPr>
          <a:xfrm>
            <a:off x="1057275" y="98425"/>
            <a:ext cx="6529388" cy="538163"/>
          </a:xfrm>
        </p:spPr>
        <p:txBody>
          <a:bodyPr lIns="63500" tIns="25400" rIns="63500" bIns="25400" anchor="t">
            <a:spAutoFit/>
          </a:bodyPr>
          <a:lstStyle/>
          <a:p>
            <a:r>
              <a:rPr lang="zh-CN" altLang="en-US" sz="3600"/>
              <a:t>一个典型程序的转换处理过程</a:t>
            </a:r>
          </a:p>
        </p:txBody>
      </p:sp>
      <p:sp>
        <p:nvSpPr>
          <p:cNvPr id="565251" name="Rectangle 3"/>
          <p:cNvSpPr>
            <a:spLocks noGrp="1" noChangeArrowheads="1"/>
          </p:cNvSpPr>
          <p:nvPr>
            <p:ph type="body" sz="half" idx="4294967295"/>
          </p:nvPr>
        </p:nvSpPr>
        <p:spPr>
          <a:xfrm>
            <a:off x="225425" y="1314450"/>
            <a:ext cx="2974975" cy="2165350"/>
          </a:xfrm>
          <a:solidFill>
            <a:srgbClr val="808000">
              <a:alpha val="24001"/>
            </a:srgbClr>
          </a:solidFill>
          <a:ln>
            <a:solidFill>
              <a:schemeClr val="tx1"/>
            </a:solidFill>
            <a:miter lim="800000"/>
          </a:ln>
        </p:spPr>
        <p:txBody>
          <a:bodyPr lIns="63500" tIns="25400" rIns="63500" bIns="25400">
            <a:spAutoFit/>
          </a:bodyPr>
          <a:lstStyle/>
          <a:p>
            <a:pPr marL="203200" indent="-203200">
              <a:spcBef>
                <a:spcPct val="0"/>
              </a:spcBef>
              <a:buFontTx/>
              <a:buNone/>
            </a:pPr>
            <a:r>
              <a:rPr lang="en-US" altLang="zh-CN" sz="2000">
                <a:solidFill>
                  <a:schemeClr val="accent2"/>
                </a:solidFill>
                <a:cs typeface="Arial" panose="020B0604020202020204" pitchFamily="34" charset="0"/>
              </a:rPr>
              <a:t>#include &lt;stdio.h&gt;</a:t>
            </a:r>
          </a:p>
          <a:p>
            <a:pPr marL="203200" indent="-203200">
              <a:spcBef>
                <a:spcPct val="0"/>
              </a:spcBef>
              <a:buFontTx/>
              <a:buNone/>
            </a:pPr>
            <a:endParaRPr lang="en-US" altLang="zh-CN" sz="2000">
              <a:solidFill>
                <a:schemeClr val="accent2"/>
              </a:solidFill>
              <a:cs typeface="Arial" panose="020B0604020202020204" pitchFamily="34" charset="0"/>
            </a:endParaRPr>
          </a:p>
          <a:p>
            <a:pPr marL="203200" indent="-203200">
              <a:spcBef>
                <a:spcPct val="0"/>
              </a:spcBef>
              <a:buFontTx/>
              <a:buNone/>
            </a:pPr>
            <a:r>
              <a:rPr lang="en-US" altLang="zh-CN" sz="2000">
                <a:solidFill>
                  <a:schemeClr val="accent2"/>
                </a:solidFill>
                <a:cs typeface="Arial" panose="020B0604020202020204" pitchFamily="34" charset="0"/>
              </a:rPr>
              <a:t>int main()</a:t>
            </a:r>
          </a:p>
          <a:p>
            <a:pPr marL="203200" indent="-203200">
              <a:spcBef>
                <a:spcPct val="0"/>
              </a:spcBef>
              <a:buFontTx/>
              <a:buNone/>
            </a:pPr>
            <a:r>
              <a:rPr lang="en-US" altLang="zh-CN" sz="2000">
                <a:solidFill>
                  <a:schemeClr val="accent2"/>
                </a:solidFill>
                <a:cs typeface="Arial" panose="020B0604020202020204" pitchFamily="34" charset="0"/>
              </a:rPr>
              <a:t>{</a:t>
            </a:r>
          </a:p>
          <a:p>
            <a:pPr marL="203200" indent="-203200">
              <a:spcBef>
                <a:spcPct val="0"/>
              </a:spcBef>
              <a:buFontTx/>
              <a:buNone/>
            </a:pPr>
            <a:r>
              <a:rPr lang="en-US" altLang="zh-CN" sz="2000">
                <a:solidFill>
                  <a:schemeClr val="accent2"/>
                </a:solidFill>
                <a:cs typeface="Arial" panose="020B0604020202020204" pitchFamily="34" charset="0"/>
              </a:rPr>
              <a:t>printf("hello, world\n");</a:t>
            </a:r>
          </a:p>
          <a:p>
            <a:pPr marL="203200" indent="-203200">
              <a:spcBef>
                <a:spcPct val="0"/>
              </a:spcBef>
              <a:buFontTx/>
              <a:buNone/>
            </a:pPr>
            <a:r>
              <a:rPr lang="en-US" altLang="zh-CN" sz="2000">
                <a:solidFill>
                  <a:schemeClr val="accent2"/>
                </a:solidFill>
                <a:cs typeface="Arial" panose="020B0604020202020204" pitchFamily="34" charset="0"/>
              </a:rPr>
              <a:t>}</a:t>
            </a:r>
            <a:endParaRPr lang="zh-CN" altLang="en-US" sz="2000">
              <a:solidFill>
                <a:schemeClr val="accent2"/>
              </a:solidFill>
              <a:cs typeface="Arial" panose="020B0604020202020204" pitchFamily="34" charset="0"/>
            </a:endParaRPr>
          </a:p>
        </p:txBody>
      </p:sp>
      <p:sp>
        <p:nvSpPr>
          <p:cNvPr id="7173" name="Text Box 5"/>
          <p:cNvSpPr txBox="1">
            <a:spLocks noChangeArrowheads="1"/>
          </p:cNvSpPr>
          <p:nvPr/>
        </p:nvSpPr>
        <p:spPr bwMode="auto">
          <a:xfrm>
            <a:off x="0" y="908050"/>
            <a:ext cx="3587750" cy="396875"/>
          </a:xfrm>
          <a:prstGeom prst="rect">
            <a:avLst/>
          </a:prstGeom>
          <a:noFill/>
          <a:ln w="9525">
            <a:noFill/>
            <a:miter lim="800000"/>
          </a:ln>
        </p:spPr>
        <p:txBody>
          <a:bodyPr>
            <a:spAutoFit/>
          </a:bodyPr>
          <a:lstStyle/>
          <a:p>
            <a:pPr algn="ctr" eaLnBrk="0" hangingPunct="0">
              <a:spcBef>
                <a:spcPct val="50000"/>
              </a:spcBef>
              <a:defRPr/>
            </a:pPr>
            <a:r>
              <a:rPr lang="zh-CN" altLang="en-US" sz="2000" b="1" dirty="0">
                <a:latin typeface="+mn-lt"/>
                <a:ea typeface="黑体" panose="02010609060101010101" pitchFamily="2" charset="-122"/>
                <a:cs typeface="Arial" panose="020B0604020202020204" pitchFamily="34" charset="0"/>
              </a:rPr>
              <a:t>经典的“ </a:t>
            </a:r>
            <a:r>
              <a:rPr lang="en-US" altLang="zh-CN" sz="2000" b="1" dirty="0" err="1">
                <a:latin typeface="+mn-lt"/>
                <a:ea typeface="黑体" panose="02010609060101010101" pitchFamily="2" charset="-122"/>
                <a:cs typeface="Arial" panose="020B0604020202020204" pitchFamily="34" charset="0"/>
              </a:rPr>
              <a:t>hello.c</a:t>
            </a:r>
            <a:r>
              <a:rPr lang="en-US" altLang="zh-CN" sz="2000" b="1" dirty="0">
                <a:latin typeface="+mn-lt"/>
                <a:ea typeface="黑体" panose="02010609060101010101" pitchFamily="2" charset="-122"/>
                <a:cs typeface="Arial" panose="020B0604020202020204" pitchFamily="34" charset="0"/>
              </a:rPr>
              <a:t> ”C-</a:t>
            </a:r>
            <a:r>
              <a:rPr lang="zh-CN" altLang="en-US" sz="2000" b="1" dirty="0">
                <a:latin typeface="+mn-lt"/>
                <a:ea typeface="黑体" panose="02010609060101010101" pitchFamily="2" charset="-122"/>
                <a:cs typeface="Arial" panose="020B0604020202020204" pitchFamily="34" charset="0"/>
              </a:rPr>
              <a:t>源程序</a:t>
            </a:r>
          </a:p>
        </p:txBody>
      </p:sp>
      <p:sp>
        <p:nvSpPr>
          <p:cNvPr id="359430" name="Rectangle 6"/>
          <p:cNvSpPr>
            <a:spLocks noChangeArrowheads="1"/>
          </p:cNvSpPr>
          <p:nvPr/>
        </p:nvSpPr>
        <p:spPr bwMode="auto">
          <a:xfrm>
            <a:off x="3563938" y="1435100"/>
            <a:ext cx="5372100" cy="20574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dist"/>
            <a:r>
              <a:rPr lang="en-US" altLang="zh-CN" sz="1600" b="1">
                <a:solidFill>
                  <a:srgbClr val="ED1611"/>
                </a:solidFill>
                <a:latin typeface="Times New Roman" panose="02020603050405020304" charset="0"/>
              </a:rPr>
              <a:t># i n c l u d e &lt;sp&gt; &lt; s t d i o .</a:t>
            </a:r>
          </a:p>
          <a:p>
            <a:pPr algn="dist"/>
            <a:r>
              <a:rPr lang="en-US" altLang="zh-CN" sz="1600" b="1">
                <a:latin typeface="Times New Roman" panose="02020603050405020304" charset="0"/>
              </a:rPr>
              <a:t>35 105 110 99 108 117 100 101 32 60 115 116 100 105 111 46</a:t>
            </a:r>
          </a:p>
          <a:p>
            <a:pPr algn="dist"/>
            <a:r>
              <a:rPr lang="en-US" altLang="zh-CN" sz="1600" b="1">
                <a:solidFill>
                  <a:srgbClr val="ED1611"/>
                </a:solidFill>
                <a:latin typeface="Times New Roman" panose="02020603050405020304" charset="0"/>
              </a:rPr>
              <a:t>h &gt; \n \n i n t &lt;sp&gt; m a i n ( ) \n {</a:t>
            </a:r>
          </a:p>
          <a:p>
            <a:pPr algn="dist"/>
            <a:r>
              <a:rPr lang="en-US" altLang="zh-CN" sz="1600" b="1">
                <a:latin typeface="Times New Roman" panose="02020603050405020304" charset="0"/>
              </a:rPr>
              <a:t>104 62 10 10 105 110 116 32 109 97 105 110 40 41 10 123</a:t>
            </a:r>
          </a:p>
          <a:p>
            <a:pPr algn="dist"/>
            <a:r>
              <a:rPr lang="en-US" altLang="zh-CN" sz="1600" b="1">
                <a:solidFill>
                  <a:srgbClr val="ED1611"/>
                </a:solidFill>
                <a:latin typeface="Times New Roman" panose="02020603050405020304" charset="0"/>
              </a:rPr>
              <a:t>\n &lt;sp&gt; &lt;sp&gt; &lt;sp&gt; &lt;sp&gt; p r i n t f ( " h e l</a:t>
            </a:r>
          </a:p>
          <a:p>
            <a:pPr algn="dist"/>
            <a:r>
              <a:rPr lang="en-US" altLang="zh-CN" sz="1600" b="1">
                <a:latin typeface="Times New Roman" panose="02020603050405020304" charset="0"/>
              </a:rPr>
              <a:t>10 32 32 32 32 112 114 105 110 116 102 40 34 104 101 108</a:t>
            </a:r>
          </a:p>
          <a:p>
            <a:pPr algn="dist"/>
            <a:r>
              <a:rPr lang="en-US" altLang="zh-CN" sz="1600" b="1">
                <a:solidFill>
                  <a:srgbClr val="ED1611"/>
                </a:solidFill>
                <a:latin typeface="Times New Roman" panose="02020603050405020304" charset="0"/>
              </a:rPr>
              <a:t>l o , &lt;sp&gt; w o r l d \ n " ) ; \n }</a:t>
            </a:r>
          </a:p>
          <a:p>
            <a:pPr algn="dist"/>
            <a:r>
              <a:rPr lang="en-US" altLang="zh-CN" sz="1600" b="1">
                <a:latin typeface="Times New Roman" panose="02020603050405020304" charset="0"/>
              </a:rPr>
              <a:t>108 111 44 32 119 111 114 108 100 92 110 34 41 59 10 125</a:t>
            </a:r>
          </a:p>
        </p:txBody>
      </p:sp>
      <p:sp>
        <p:nvSpPr>
          <p:cNvPr id="359431" name="Text Box 7"/>
          <p:cNvSpPr txBox="1">
            <a:spLocks noChangeArrowheads="1"/>
          </p:cNvSpPr>
          <p:nvPr/>
        </p:nvSpPr>
        <p:spPr bwMode="auto">
          <a:xfrm>
            <a:off x="3570288" y="987425"/>
            <a:ext cx="4992687" cy="427038"/>
          </a:xfrm>
          <a:prstGeom prst="rect">
            <a:avLst/>
          </a:prstGeom>
          <a:noFill/>
          <a:ln w="9525">
            <a:noFill/>
            <a:miter lim="800000"/>
          </a:ln>
        </p:spPr>
        <p:txBody>
          <a:bodyPr>
            <a:spAutoFit/>
          </a:bodyPr>
          <a:lstStyle/>
          <a:p>
            <a:pPr algn="ctr" eaLnBrk="0" hangingPunct="0">
              <a:spcBef>
                <a:spcPct val="50000"/>
              </a:spcBef>
              <a:defRPr/>
            </a:pPr>
            <a:r>
              <a:rPr lang="en-US" altLang="zh-CN" sz="2200" b="1" dirty="0" err="1">
                <a:solidFill>
                  <a:schemeClr val="accent2"/>
                </a:solidFill>
                <a:latin typeface="+mn-lt"/>
                <a:ea typeface="黑体" panose="02010609060101010101" pitchFamily="2" charset="-122"/>
                <a:cs typeface="Arial" panose="020B0604020202020204" pitchFamily="34" charset="0"/>
              </a:rPr>
              <a:t>hello.c</a:t>
            </a:r>
            <a:r>
              <a:rPr lang="zh-CN" altLang="en-US" sz="2200" b="1" dirty="0">
                <a:solidFill>
                  <a:schemeClr val="accent2"/>
                </a:solidFill>
                <a:latin typeface="+mn-lt"/>
                <a:ea typeface="黑体" panose="02010609060101010101" pitchFamily="2" charset="-122"/>
                <a:cs typeface="Arial" panose="020B0604020202020204" pitchFamily="34" charset="0"/>
              </a:rPr>
              <a:t>的</a:t>
            </a:r>
            <a:r>
              <a:rPr lang="en-US" altLang="zh-CN" sz="2200" b="1" dirty="0">
                <a:solidFill>
                  <a:schemeClr val="accent2"/>
                </a:solidFill>
                <a:latin typeface="+mn-lt"/>
                <a:ea typeface="黑体" panose="02010609060101010101" pitchFamily="2" charset="-122"/>
                <a:cs typeface="Arial" panose="020B0604020202020204" pitchFamily="34" charset="0"/>
              </a:rPr>
              <a:t>ASCII</a:t>
            </a:r>
            <a:r>
              <a:rPr lang="zh-CN" altLang="en-US" sz="2200" b="1" dirty="0">
                <a:solidFill>
                  <a:schemeClr val="accent2"/>
                </a:solidFill>
                <a:latin typeface="+mn-lt"/>
                <a:ea typeface="黑体" panose="02010609060101010101" pitchFamily="2" charset="-122"/>
                <a:cs typeface="Arial" panose="020B0604020202020204" pitchFamily="34" charset="0"/>
              </a:rPr>
              <a:t>文本表示</a:t>
            </a:r>
          </a:p>
        </p:txBody>
      </p:sp>
      <p:sp>
        <p:nvSpPr>
          <p:cNvPr id="359440" name="Text Box 16"/>
          <p:cNvSpPr txBox="1">
            <a:spLocks noChangeArrowheads="1"/>
          </p:cNvSpPr>
          <p:nvPr/>
        </p:nvSpPr>
        <p:spPr bwMode="auto">
          <a:xfrm>
            <a:off x="298450" y="3656013"/>
            <a:ext cx="3694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sz="2000" b="1">
                <a:solidFill>
                  <a:srgbClr val="CC3300"/>
                </a:solidFill>
                <a:latin typeface="微软雅黑" panose="020B0503020204020204" charset="-122"/>
                <a:ea typeface="微软雅黑" panose="020B0503020204020204" charset="-122"/>
                <a:cs typeface="Arial" panose="020B0604020202020204" pitchFamily="34" charset="0"/>
              </a:rPr>
              <a:t>功能：输出“</a:t>
            </a:r>
            <a:r>
              <a:rPr lang="en-US" altLang="zh-CN" sz="2000" b="1">
                <a:solidFill>
                  <a:srgbClr val="CC3300"/>
                </a:solidFill>
                <a:latin typeface="微软雅黑" panose="020B0503020204020204" charset="-122"/>
                <a:ea typeface="微软雅黑" panose="020B0503020204020204" charset="-122"/>
                <a:cs typeface="Arial" panose="020B0604020202020204" pitchFamily="34" charset="0"/>
              </a:rPr>
              <a:t>hello,world”</a:t>
            </a:r>
          </a:p>
        </p:txBody>
      </p:sp>
      <p:sp>
        <p:nvSpPr>
          <p:cNvPr id="565256" name="Text Box 8"/>
          <p:cNvSpPr txBox="1">
            <a:spLocks noChangeArrowheads="1"/>
          </p:cNvSpPr>
          <p:nvPr/>
        </p:nvSpPr>
        <p:spPr bwMode="auto">
          <a:xfrm>
            <a:off x="1406525" y="5084763"/>
            <a:ext cx="769938" cy="706755"/>
          </a:xfrm>
          <a:prstGeom prst="rect">
            <a:avLst/>
          </a:prstGeom>
          <a:solidFill>
            <a:srgbClr val="0000FF">
              <a:alpha val="28999"/>
            </a:srgbClr>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1600" b="1">
                <a:latin typeface="微软雅黑" panose="020B0503020204020204" charset="-122"/>
                <a:ea typeface="微软雅黑" panose="020B0503020204020204" charset="-122"/>
              </a:rPr>
              <a:t>预处理</a:t>
            </a:r>
          </a:p>
          <a:p>
            <a:pPr algn="ctr">
              <a:spcBef>
                <a:spcPct val="50000"/>
              </a:spcBef>
            </a:pPr>
            <a:r>
              <a:rPr lang="en-US" altLang="zh-CN" sz="1600" b="1">
                <a:latin typeface="微软雅黑" panose="020B0503020204020204" charset="-122"/>
                <a:ea typeface="微软雅黑" panose="020B0503020204020204" charset="-122"/>
              </a:rPr>
              <a:t>(cpp)</a:t>
            </a:r>
          </a:p>
        </p:txBody>
      </p:sp>
      <p:sp>
        <p:nvSpPr>
          <p:cNvPr id="565257" name="Text Box 9"/>
          <p:cNvSpPr txBox="1">
            <a:spLocks noChangeArrowheads="1"/>
          </p:cNvSpPr>
          <p:nvPr/>
        </p:nvSpPr>
        <p:spPr bwMode="auto">
          <a:xfrm>
            <a:off x="3178175" y="5089525"/>
            <a:ext cx="769938" cy="706755"/>
          </a:xfrm>
          <a:prstGeom prst="rect">
            <a:avLst/>
          </a:prstGeom>
          <a:solidFill>
            <a:srgbClr val="0000FF">
              <a:alpha val="28999"/>
            </a:srgbClr>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1600" b="1">
                <a:latin typeface="微软雅黑" panose="020B0503020204020204" charset="-122"/>
                <a:ea typeface="微软雅黑" panose="020B0503020204020204" charset="-122"/>
              </a:rPr>
              <a:t>编译</a:t>
            </a:r>
          </a:p>
          <a:p>
            <a:pPr algn="ctr">
              <a:spcBef>
                <a:spcPct val="50000"/>
              </a:spcBef>
            </a:pPr>
            <a:r>
              <a:rPr lang="en-US" altLang="zh-CN" sz="1600" b="1">
                <a:latin typeface="微软雅黑" panose="020B0503020204020204" charset="-122"/>
                <a:ea typeface="微软雅黑" panose="020B0503020204020204" charset="-122"/>
              </a:rPr>
              <a:t>(cc1)</a:t>
            </a:r>
          </a:p>
        </p:txBody>
      </p:sp>
      <p:sp>
        <p:nvSpPr>
          <p:cNvPr id="565258" name="Text Box 10"/>
          <p:cNvSpPr txBox="1">
            <a:spLocks noChangeArrowheads="1"/>
          </p:cNvSpPr>
          <p:nvPr/>
        </p:nvSpPr>
        <p:spPr bwMode="auto">
          <a:xfrm>
            <a:off x="4927600" y="5110163"/>
            <a:ext cx="769938" cy="706755"/>
          </a:xfrm>
          <a:prstGeom prst="rect">
            <a:avLst/>
          </a:prstGeom>
          <a:solidFill>
            <a:srgbClr val="0000FF">
              <a:alpha val="28999"/>
            </a:srgbClr>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1600" b="1">
                <a:latin typeface="微软雅黑" panose="020B0503020204020204" charset="-122"/>
                <a:ea typeface="微软雅黑" panose="020B0503020204020204" charset="-122"/>
              </a:rPr>
              <a:t>汇编</a:t>
            </a:r>
          </a:p>
          <a:p>
            <a:pPr algn="ctr">
              <a:spcBef>
                <a:spcPct val="50000"/>
              </a:spcBef>
            </a:pPr>
            <a:r>
              <a:rPr lang="en-US" altLang="zh-CN" sz="1600" b="1">
                <a:latin typeface="微软雅黑" panose="020B0503020204020204" charset="-122"/>
                <a:ea typeface="微软雅黑" panose="020B0503020204020204" charset="-122"/>
              </a:rPr>
              <a:t>(as)</a:t>
            </a:r>
          </a:p>
        </p:txBody>
      </p:sp>
      <p:sp>
        <p:nvSpPr>
          <p:cNvPr id="565259" name="Text Box 11"/>
          <p:cNvSpPr txBox="1">
            <a:spLocks noChangeArrowheads="1"/>
          </p:cNvSpPr>
          <p:nvPr/>
        </p:nvSpPr>
        <p:spPr bwMode="auto">
          <a:xfrm>
            <a:off x="6719888" y="5100638"/>
            <a:ext cx="769937" cy="706755"/>
          </a:xfrm>
          <a:prstGeom prst="rect">
            <a:avLst/>
          </a:prstGeom>
          <a:solidFill>
            <a:srgbClr val="0000FF">
              <a:alpha val="28999"/>
            </a:srgbClr>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1600" b="1">
                <a:latin typeface="微软雅黑" panose="020B0503020204020204" charset="-122"/>
                <a:ea typeface="微软雅黑" panose="020B0503020204020204" charset="-122"/>
              </a:rPr>
              <a:t>链接</a:t>
            </a:r>
          </a:p>
          <a:p>
            <a:pPr algn="ctr">
              <a:spcBef>
                <a:spcPct val="50000"/>
              </a:spcBef>
            </a:pPr>
            <a:r>
              <a:rPr lang="en-US" altLang="zh-CN" sz="1600" b="1">
                <a:latin typeface="微软雅黑" panose="020B0503020204020204" charset="-122"/>
                <a:ea typeface="微软雅黑" panose="020B0503020204020204" charset="-122"/>
              </a:rPr>
              <a:t>(ld)</a:t>
            </a:r>
          </a:p>
        </p:txBody>
      </p:sp>
      <p:grpSp>
        <p:nvGrpSpPr>
          <p:cNvPr id="565260" name="Group 12"/>
          <p:cNvGrpSpPr/>
          <p:nvPr/>
        </p:nvGrpSpPr>
        <p:grpSpPr bwMode="auto">
          <a:xfrm>
            <a:off x="5230813" y="4364038"/>
            <a:ext cx="1495425" cy="727075"/>
            <a:chOff x="3295" y="2749"/>
            <a:chExt cx="942" cy="458"/>
          </a:xfrm>
        </p:grpSpPr>
        <p:sp>
          <p:nvSpPr>
            <p:cNvPr id="565261" name="Line 13"/>
            <p:cNvSpPr>
              <a:spLocks noChangeShapeType="1"/>
            </p:cNvSpPr>
            <p:nvPr/>
          </p:nvSpPr>
          <p:spPr bwMode="auto">
            <a:xfrm>
              <a:off x="3889" y="2877"/>
              <a:ext cx="348" cy="33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5262" name="Text Box 14"/>
            <p:cNvSpPr txBox="1">
              <a:spLocks noChangeArrowheads="1"/>
            </p:cNvSpPr>
            <p:nvPr/>
          </p:nvSpPr>
          <p:spPr bwMode="auto">
            <a:xfrm>
              <a:off x="3295" y="2749"/>
              <a:ext cx="64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t>printf.o</a:t>
              </a:r>
            </a:p>
          </p:txBody>
        </p:sp>
      </p:grpSp>
      <p:sp>
        <p:nvSpPr>
          <p:cNvPr id="565263" name="Rectangle 15"/>
          <p:cNvSpPr>
            <a:spLocks noChangeArrowheads="1"/>
          </p:cNvSpPr>
          <p:nvPr/>
        </p:nvSpPr>
        <p:spPr bwMode="auto">
          <a:xfrm>
            <a:off x="4191000" y="3644900"/>
            <a:ext cx="355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ED1611"/>
                </a:solidFill>
                <a:latin typeface="微软雅黑" panose="020B0503020204020204" charset="-122"/>
                <a:ea typeface="微软雅黑" panose="020B0503020204020204" charset="-122"/>
              </a:rPr>
              <a:t>计算机不能直接执行</a:t>
            </a:r>
            <a:r>
              <a:rPr lang="en-US" altLang="zh-CN" sz="2000" b="1">
                <a:solidFill>
                  <a:srgbClr val="ED1611"/>
                </a:solidFill>
                <a:latin typeface="微软雅黑" panose="020B0503020204020204" charset="-122"/>
                <a:ea typeface="微软雅黑" panose="020B0503020204020204" charset="-122"/>
              </a:rPr>
              <a:t>hello.c</a:t>
            </a:r>
            <a:r>
              <a:rPr lang="zh-CN" altLang="en-US" sz="2000" b="1">
                <a:solidFill>
                  <a:srgbClr val="ED1611"/>
                </a:solidFill>
                <a:latin typeface="微软雅黑" panose="020B0503020204020204" charset="-122"/>
                <a:ea typeface="微软雅黑" panose="020B0503020204020204" charset="-122"/>
              </a:rPr>
              <a:t>！</a:t>
            </a:r>
          </a:p>
        </p:txBody>
      </p:sp>
      <p:grpSp>
        <p:nvGrpSpPr>
          <p:cNvPr id="565264" name="Group 16"/>
          <p:cNvGrpSpPr/>
          <p:nvPr/>
        </p:nvGrpSpPr>
        <p:grpSpPr bwMode="auto">
          <a:xfrm>
            <a:off x="379413" y="5127625"/>
            <a:ext cx="1041400" cy="1031875"/>
            <a:chOff x="239" y="3230"/>
            <a:chExt cx="656" cy="650"/>
          </a:xfrm>
        </p:grpSpPr>
        <p:grpSp>
          <p:nvGrpSpPr>
            <p:cNvPr id="565265" name="Group 17"/>
            <p:cNvGrpSpPr/>
            <p:nvPr/>
          </p:nvGrpSpPr>
          <p:grpSpPr bwMode="auto">
            <a:xfrm>
              <a:off x="273" y="3230"/>
              <a:ext cx="622" cy="238"/>
              <a:chOff x="219" y="3401"/>
              <a:chExt cx="622" cy="238"/>
            </a:xfrm>
          </p:grpSpPr>
          <p:sp>
            <p:nvSpPr>
              <p:cNvPr id="565266" name="Line 18"/>
              <p:cNvSpPr>
                <a:spLocks noChangeShapeType="1"/>
              </p:cNvSpPr>
              <p:nvPr/>
            </p:nvSpPr>
            <p:spPr bwMode="auto">
              <a:xfrm>
                <a:off x="219" y="3639"/>
                <a:ext cx="595"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5267" name="Text Box 19"/>
              <p:cNvSpPr txBox="1">
                <a:spLocks noChangeArrowheads="1"/>
              </p:cNvSpPr>
              <p:nvPr/>
            </p:nvSpPr>
            <p:spPr bwMode="auto">
              <a:xfrm>
                <a:off x="266" y="3401"/>
                <a:ext cx="57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t>hello.c</a:t>
                </a:r>
              </a:p>
            </p:txBody>
          </p:sp>
        </p:grpSp>
        <p:sp>
          <p:nvSpPr>
            <p:cNvPr id="565268" name="Text Box 20"/>
            <p:cNvSpPr txBox="1">
              <a:spLocks noChangeArrowheads="1"/>
            </p:cNvSpPr>
            <p:nvPr/>
          </p:nvSpPr>
          <p:spPr bwMode="auto">
            <a:xfrm>
              <a:off x="239" y="3512"/>
              <a:ext cx="63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600" b="1">
                  <a:solidFill>
                    <a:srgbClr val="FF0000"/>
                  </a:solidFill>
                  <a:latin typeface="微软雅黑" panose="020B0503020204020204" charset="-122"/>
                  <a:ea typeface="微软雅黑" panose="020B0503020204020204" charset="-122"/>
                </a:rPr>
                <a:t>源程序</a:t>
              </a:r>
            </a:p>
            <a:p>
              <a:pPr algn="ctr"/>
              <a:r>
                <a:rPr lang="en-US" altLang="zh-CN" sz="1600" b="1">
                  <a:solidFill>
                    <a:srgbClr val="FF0000"/>
                  </a:solidFill>
                  <a:latin typeface="微软雅黑" panose="020B0503020204020204" charset="-122"/>
                  <a:ea typeface="微软雅黑" panose="020B0503020204020204" charset="-122"/>
                </a:rPr>
                <a:t>(</a:t>
              </a:r>
              <a:r>
                <a:rPr lang="zh-CN" altLang="en-US" sz="1600" b="1">
                  <a:solidFill>
                    <a:srgbClr val="FF0000"/>
                  </a:solidFill>
                  <a:latin typeface="微软雅黑" panose="020B0503020204020204" charset="-122"/>
                  <a:ea typeface="微软雅黑" panose="020B0503020204020204" charset="-122"/>
                </a:rPr>
                <a:t>文本</a:t>
              </a:r>
              <a:r>
                <a:rPr lang="en-US" altLang="zh-CN" sz="1600" b="1">
                  <a:solidFill>
                    <a:srgbClr val="FF0000"/>
                  </a:solidFill>
                  <a:latin typeface="微软雅黑" panose="020B0503020204020204" charset="-122"/>
                  <a:ea typeface="微软雅黑" panose="020B0503020204020204" charset="-122"/>
                </a:rPr>
                <a:t>)</a:t>
              </a:r>
            </a:p>
          </p:txBody>
        </p:sp>
      </p:grpSp>
      <p:grpSp>
        <p:nvGrpSpPr>
          <p:cNvPr id="565269" name="Group 21"/>
          <p:cNvGrpSpPr/>
          <p:nvPr/>
        </p:nvGrpSpPr>
        <p:grpSpPr bwMode="auto">
          <a:xfrm>
            <a:off x="2111375" y="5103813"/>
            <a:ext cx="1085850" cy="1016000"/>
            <a:chOff x="1330" y="3215"/>
            <a:chExt cx="684" cy="640"/>
          </a:xfrm>
        </p:grpSpPr>
        <p:grpSp>
          <p:nvGrpSpPr>
            <p:cNvPr id="565270" name="Group 22"/>
            <p:cNvGrpSpPr/>
            <p:nvPr/>
          </p:nvGrpSpPr>
          <p:grpSpPr bwMode="auto">
            <a:xfrm>
              <a:off x="1392" y="3215"/>
              <a:ext cx="622" cy="238"/>
              <a:chOff x="219" y="3401"/>
              <a:chExt cx="622" cy="238"/>
            </a:xfrm>
          </p:grpSpPr>
          <p:sp>
            <p:nvSpPr>
              <p:cNvPr id="565271" name="Line 23"/>
              <p:cNvSpPr>
                <a:spLocks noChangeShapeType="1"/>
              </p:cNvSpPr>
              <p:nvPr/>
            </p:nvSpPr>
            <p:spPr bwMode="auto">
              <a:xfrm>
                <a:off x="219" y="3639"/>
                <a:ext cx="595"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5272" name="Text Box 24"/>
              <p:cNvSpPr txBox="1">
                <a:spLocks noChangeArrowheads="1"/>
              </p:cNvSpPr>
              <p:nvPr/>
            </p:nvSpPr>
            <p:spPr bwMode="auto">
              <a:xfrm>
                <a:off x="266" y="3401"/>
                <a:ext cx="57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t>hello.i</a:t>
                </a:r>
              </a:p>
            </p:txBody>
          </p:sp>
        </p:grpSp>
        <p:sp>
          <p:nvSpPr>
            <p:cNvPr id="565273" name="Text Box 25"/>
            <p:cNvSpPr txBox="1">
              <a:spLocks noChangeArrowheads="1"/>
            </p:cNvSpPr>
            <p:nvPr/>
          </p:nvSpPr>
          <p:spPr bwMode="auto">
            <a:xfrm>
              <a:off x="1330" y="3487"/>
              <a:ext cx="63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600" b="1">
                  <a:solidFill>
                    <a:srgbClr val="FF0000"/>
                  </a:solidFill>
                  <a:latin typeface="微软雅黑" panose="020B0503020204020204" charset="-122"/>
                  <a:ea typeface="微软雅黑" panose="020B0503020204020204" charset="-122"/>
                </a:rPr>
                <a:t>源程序</a:t>
              </a:r>
            </a:p>
            <a:p>
              <a:pPr algn="ctr"/>
              <a:r>
                <a:rPr lang="en-US" altLang="zh-CN" sz="1600" b="1">
                  <a:solidFill>
                    <a:srgbClr val="FF0000"/>
                  </a:solidFill>
                  <a:latin typeface="微软雅黑" panose="020B0503020204020204" charset="-122"/>
                  <a:ea typeface="微软雅黑" panose="020B0503020204020204" charset="-122"/>
                </a:rPr>
                <a:t>(</a:t>
              </a:r>
              <a:r>
                <a:rPr lang="zh-CN" altLang="en-US" sz="1600" b="1">
                  <a:solidFill>
                    <a:srgbClr val="FF0000"/>
                  </a:solidFill>
                  <a:latin typeface="微软雅黑" panose="020B0503020204020204" charset="-122"/>
                  <a:ea typeface="微软雅黑" panose="020B0503020204020204" charset="-122"/>
                </a:rPr>
                <a:t>文本</a:t>
              </a:r>
              <a:r>
                <a:rPr lang="en-US" altLang="zh-CN" sz="1600" b="1">
                  <a:solidFill>
                    <a:srgbClr val="FF0000"/>
                  </a:solidFill>
                  <a:latin typeface="微软雅黑" panose="020B0503020204020204" charset="-122"/>
                  <a:ea typeface="微软雅黑" panose="020B0503020204020204" charset="-122"/>
                </a:rPr>
                <a:t>)</a:t>
              </a:r>
            </a:p>
          </p:txBody>
        </p:sp>
      </p:grpSp>
      <p:grpSp>
        <p:nvGrpSpPr>
          <p:cNvPr id="565274" name="Group 26"/>
          <p:cNvGrpSpPr/>
          <p:nvPr/>
        </p:nvGrpSpPr>
        <p:grpSpPr bwMode="auto">
          <a:xfrm>
            <a:off x="3883025" y="5118100"/>
            <a:ext cx="1055688" cy="1279525"/>
            <a:chOff x="2446" y="3224"/>
            <a:chExt cx="665" cy="806"/>
          </a:xfrm>
        </p:grpSpPr>
        <p:grpSp>
          <p:nvGrpSpPr>
            <p:cNvPr id="565275" name="Group 27"/>
            <p:cNvGrpSpPr/>
            <p:nvPr/>
          </p:nvGrpSpPr>
          <p:grpSpPr bwMode="auto">
            <a:xfrm>
              <a:off x="2489" y="3224"/>
              <a:ext cx="622" cy="238"/>
              <a:chOff x="219" y="3401"/>
              <a:chExt cx="622" cy="238"/>
            </a:xfrm>
          </p:grpSpPr>
          <p:sp>
            <p:nvSpPr>
              <p:cNvPr id="565276" name="Line 28"/>
              <p:cNvSpPr>
                <a:spLocks noChangeShapeType="1"/>
              </p:cNvSpPr>
              <p:nvPr/>
            </p:nvSpPr>
            <p:spPr bwMode="auto">
              <a:xfrm>
                <a:off x="219" y="3639"/>
                <a:ext cx="595"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5277" name="Text Box 29"/>
              <p:cNvSpPr txBox="1">
                <a:spLocks noChangeArrowheads="1"/>
              </p:cNvSpPr>
              <p:nvPr/>
            </p:nvSpPr>
            <p:spPr bwMode="auto">
              <a:xfrm>
                <a:off x="266" y="3401"/>
                <a:ext cx="57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t>hello.s</a:t>
                </a:r>
              </a:p>
            </p:txBody>
          </p:sp>
        </p:grpSp>
        <p:sp>
          <p:nvSpPr>
            <p:cNvPr id="565278" name="Text Box 30"/>
            <p:cNvSpPr txBox="1">
              <a:spLocks noChangeArrowheads="1"/>
            </p:cNvSpPr>
            <p:nvPr/>
          </p:nvSpPr>
          <p:spPr bwMode="auto">
            <a:xfrm>
              <a:off x="2446" y="3507"/>
              <a:ext cx="63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600" b="1">
                  <a:solidFill>
                    <a:srgbClr val="FF0000"/>
                  </a:solidFill>
                  <a:latin typeface="微软雅黑" panose="020B0503020204020204" charset="-122"/>
                  <a:ea typeface="微软雅黑" panose="020B0503020204020204" charset="-122"/>
                </a:rPr>
                <a:t>汇编语言程序</a:t>
              </a:r>
            </a:p>
            <a:p>
              <a:pPr algn="ctr"/>
              <a:r>
                <a:rPr lang="en-US" altLang="zh-CN" sz="1600" b="1">
                  <a:solidFill>
                    <a:srgbClr val="FF0000"/>
                  </a:solidFill>
                  <a:latin typeface="微软雅黑" panose="020B0503020204020204" charset="-122"/>
                  <a:ea typeface="微软雅黑" panose="020B0503020204020204" charset="-122"/>
                </a:rPr>
                <a:t>(</a:t>
              </a:r>
              <a:r>
                <a:rPr lang="zh-CN" altLang="en-US" sz="1600" b="1">
                  <a:solidFill>
                    <a:srgbClr val="FF0000"/>
                  </a:solidFill>
                  <a:latin typeface="微软雅黑" panose="020B0503020204020204" charset="-122"/>
                  <a:ea typeface="微软雅黑" panose="020B0503020204020204" charset="-122"/>
                </a:rPr>
                <a:t>文本</a:t>
              </a:r>
              <a:r>
                <a:rPr lang="en-US" altLang="zh-CN" sz="1600" b="1">
                  <a:solidFill>
                    <a:srgbClr val="FF0000"/>
                  </a:solidFill>
                  <a:latin typeface="微软雅黑" panose="020B0503020204020204" charset="-122"/>
                  <a:ea typeface="微软雅黑" panose="020B0503020204020204" charset="-122"/>
                </a:rPr>
                <a:t>)</a:t>
              </a:r>
            </a:p>
          </p:txBody>
        </p:sp>
      </p:grpSp>
      <p:grpSp>
        <p:nvGrpSpPr>
          <p:cNvPr id="565279" name="Group 31"/>
          <p:cNvGrpSpPr/>
          <p:nvPr/>
        </p:nvGrpSpPr>
        <p:grpSpPr bwMode="auto">
          <a:xfrm>
            <a:off x="5659438" y="5076825"/>
            <a:ext cx="1093787" cy="1292225"/>
            <a:chOff x="3565" y="3198"/>
            <a:chExt cx="689" cy="814"/>
          </a:xfrm>
        </p:grpSpPr>
        <p:grpSp>
          <p:nvGrpSpPr>
            <p:cNvPr id="565280" name="Group 32"/>
            <p:cNvGrpSpPr/>
            <p:nvPr/>
          </p:nvGrpSpPr>
          <p:grpSpPr bwMode="auto">
            <a:xfrm>
              <a:off x="3604" y="3198"/>
              <a:ext cx="650" cy="238"/>
              <a:chOff x="219" y="3401"/>
              <a:chExt cx="622" cy="238"/>
            </a:xfrm>
          </p:grpSpPr>
          <p:sp>
            <p:nvSpPr>
              <p:cNvPr id="565281" name="Line 33"/>
              <p:cNvSpPr>
                <a:spLocks noChangeShapeType="1"/>
              </p:cNvSpPr>
              <p:nvPr/>
            </p:nvSpPr>
            <p:spPr bwMode="auto">
              <a:xfrm>
                <a:off x="219" y="3639"/>
                <a:ext cx="595"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5282" name="Text Box 34"/>
              <p:cNvSpPr txBox="1">
                <a:spLocks noChangeArrowheads="1"/>
              </p:cNvSpPr>
              <p:nvPr/>
            </p:nvSpPr>
            <p:spPr bwMode="auto">
              <a:xfrm>
                <a:off x="266" y="3401"/>
                <a:ext cx="57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t>hello.o</a:t>
                </a:r>
              </a:p>
            </p:txBody>
          </p:sp>
        </p:grpSp>
        <p:sp>
          <p:nvSpPr>
            <p:cNvPr id="565283" name="Text Box 35"/>
            <p:cNvSpPr txBox="1">
              <a:spLocks noChangeArrowheads="1"/>
            </p:cNvSpPr>
            <p:nvPr/>
          </p:nvSpPr>
          <p:spPr bwMode="auto">
            <a:xfrm>
              <a:off x="3565" y="3489"/>
              <a:ext cx="66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600" b="1">
                  <a:solidFill>
                    <a:srgbClr val="FF0000"/>
                  </a:solidFill>
                  <a:latin typeface="微软雅黑" panose="020B0503020204020204" charset="-122"/>
                  <a:ea typeface="微软雅黑" panose="020B0503020204020204" charset="-122"/>
                </a:rPr>
                <a:t>可重定位目标程序</a:t>
              </a:r>
            </a:p>
            <a:p>
              <a:pPr algn="ctr"/>
              <a:r>
                <a:rPr lang="en-US" altLang="zh-CN" sz="1600" b="1">
                  <a:solidFill>
                    <a:srgbClr val="FF0000"/>
                  </a:solidFill>
                  <a:latin typeface="微软雅黑" panose="020B0503020204020204" charset="-122"/>
                  <a:ea typeface="微软雅黑" panose="020B0503020204020204" charset="-122"/>
                </a:rPr>
                <a:t>(</a:t>
              </a:r>
              <a:r>
                <a:rPr lang="zh-CN" altLang="en-US" sz="1600" b="1">
                  <a:solidFill>
                    <a:srgbClr val="FF0000"/>
                  </a:solidFill>
                  <a:latin typeface="微软雅黑" panose="020B0503020204020204" charset="-122"/>
                  <a:ea typeface="微软雅黑" panose="020B0503020204020204" charset="-122"/>
                </a:rPr>
                <a:t>二进制</a:t>
              </a:r>
              <a:r>
                <a:rPr lang="en-US" altLang="zh-CN" sz="1600" b="1">
                  <a:solidFill>
                    <a:srgbClr val="FF0000"/>
                  </a:solidFill>
                  <a:latin typeface="微软雅黑" panose="020B0503020204020204" charset="-122"/>
                  <a:ea typeface="微软雅黑" panose="020B0503020204020204" charset="-122"/>
                </a:rPr>
                <a:t>)</a:t>
              </a:r>
            </a:p>
          </p:txBody>
        </p:sp>
      </p:grpSp>
      <p:grpSp>
        <p:nvGrpSpPr>
          <p:cNvPr id="565284" name="Group 36"/>
          <p:cNvGrpSpPr/>
          <p:nvPr/>
        </p:nvGrpSpPr>
        <p:grpSpPr bwMode="auto">
          <a:xfrm>
            <a:off x="7494588" y="5060950"/>
            <a:ext cx="1117600" cy="1279525"/>
            <a:chOff x="4721" y="3188"/>
            <a:chExt cx="704" cy="806"/>
          </a:xfrm>
        </p:grpSpPr>
        <p:grpSp>
          <p:nvGrpSpPr>
            <p:cNvPr id="565285" name="Group 37"/>
            <p:cNvGrpSpPr/>
            <p:nvPr/>
          </p:nvGrpSpPr>
          <p:grpSpPr bwMode="auto">
            <a:xfrm>
              <a:off x="4738" y="3188"/>
              <a:ext cx="622" cy="238"/>
              <a:chOff x="219" y="3401"/>
              <a:chExt cx="622" cy="238"/>
            </a:xfrm>
          </p:grpSpPr>
          <p:sp>
            <p:nvSpPr>
              <p:cNvPr id="565286" name="Line 38"/>
              <p:cNvSpPr>
                <a:spLocks noChangeShapeType="1"/>
              </p:cNvSpPr>
              <p:nvPr/>
            </p:nvSpPr>
            <p:spPr bwMode="auto">
              <a:xfrm>
                <a:off x="219" y="3639"/>
                <a:ext cx="595"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5287" name="Text Box 39"/>
              <p:cNvSpPr txBox="1">
                <a:spLocks noChangeArrowheads="1"/>
              </p:cNvSpPr>
              <p:nvPr/>
            </p:nvSpPr>
            <p:spPr bwMode="auto">
              <a:xfrm>
                <a:off x="266" y="3401"/>
                <a:ext cx="57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t>hello</a:t>
                </a:r>
              </a:p>
            </p:txBody>
          </p:sp>
        </p:grpSp>
        <p:sp>
          <p:nvSpPr>
            <p:cNvPr id="565288" name="Text Box 40"/>
            <p:cNvSpPr txBox="1">
              <a:spLocks noChangeArrowheads="1"/>
            </p:cNvSpPr>
            <p:nvPr/>
          </p:nvSpPr>
          <p:spPr bwMode="auto">
            <a:xfrm>
              <a:off x="4721" y="3471"/>
              <a:ext cx="70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600" b="1">
                  <a:solidFill>
                    <a:srgbClr val="FF0000"/>
                  </a:solidFill>
                  <a:latin typeface="微软雅黑" panose="020B0503020204020204" charset="-122"/>
                  <a:ea typeface="微软雅黑" panose="020B0503020204020204" charset="-122"/>
                </a:rPr>
                <a:t>可执行目标程序</a:t>
              </a:r>
            </a:p>
            <a:p>
              <a:pPr algn="ctr"/>
              <a:r>
                <a:rPr lang="en-US" altLang="zh-CN" sz="1600" b="1">
                  <a:solidFill>
                    <a:srgbClr val="FF0000"/>
                  </a:solidFill>
                  <a:latin typeface="微软雅黑" panose="020B0503020204020204" charset="-122"/>
                  <a:ea typeface="微软雅黑" panose="020B0503020204020204" charset="-122"/>
                </a:rPr>
                <a:t>(</a:t>
              </a:r>
              <a:r>
                <a:rPr lang="zh-CN" altLang="en-US" sz="1600" b="1">
                  <a:solidFill>
                    <a:srgbClr val="FF0000"/>
                  </a:solidFill>
                  <a:latin typeface="微软雅黑" panose="020B0503020204020204" charset="-122"/>
                  <a:ea typeface="微软雅黑" panose="020B0503020204020204" charset="-122"/>
                </a:rPr>
                <a:t>二进制</a:t>
              </a:r>
              <a:r>
                <a:rPr lang="en-US" altLang="zh-CN" sz="1600" b="1">
                  <a:solidFill>
                    <a:srgbClr val="FF0000"/>
                  </a:solidFill>
                  <a:latin typeface="微软雅黑" panose="020B0503020204020204" charset="-122"/>
                  <a:ea typeface="微软雅黑" panose="020B0503020204020204" charset="-122"/>
                </a:rPr>
                <a:t>)</a:t>
              </a:r>
            </a:p>
          </p:txBody>
        </p:sp>
      </p:grpSp>
      <p:sp>
        <p:nvSpPr>
          <p:cNvPr id="565289" name="Text Box 41"/>
          <p:cNvSpPr txBox="1">
            <a:spLocks noChangeArrowheads="1"/>
          </p:cNvSpPr>
          <p:nvPr/>
        </p:nvSpPr>
        <p:spPr bwMode="auto">
          <a:xfrm>
            <a:off x="333375" y="4210050"/>
            <a:ext cx="4618038"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b="1">
                <a:latin typeface="微软雅黑" panose="020B0503020204020204" charset="-122"/>
                <a:ea typeface="微软雅黑" panose="020B0503020204020204" charset="-122"/>
              </a:rPr>
              <a:t>以下是</a:t>
            </a:r>
            <a:r>
              <a:rPr lang="en-US" altLang="zh-CN" sz="1400" b="1">
                <a:latin typeface="微软雅黑" panose="020B0503020204020204" charset="-122"/>
                <a:ea typeface="微软雅黑" panose="020B0503020204020204" charset="-122"/>
              </a:rPr>
              <a:t>GCC+Linux</a:t>
            </a:r>
            <a:r>
              <a:rPr lang="zh-CN" altLang="en-US" sz="1400" b="1">
                <a:latin typeface="微软雅黑" panose="020B0503020204020204" charset="-122"/>
                <a:ea typeface="微软雅黑" panose="020B0503020204020204" charset="-122"/>
              </a:rPr>
              <a:t>平台中的处理过程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9440"/>
                                        </p:tgtEl>
                                        <p:attrNameLst>
                                          <p:attrName>style.visibility</p:attrName>
                                        </p:attrNameLst>
                                      </p:cBhvr>
                                      <p:to>
                                        <p:strVal val="visible"/>
                                      </p:to>
                                    </p:set>
                                    <p:animEffect transition="in" filter="blinds(horizontal)">
                                      <p:cBhvr>
                                        <p:cTn id="7" dur="500"/>
                                        <p:tgtEl>
                                          <p:spTgt spid="3594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9431">
                                            <p:txEl>
                                              <p:pRg st="0" end="0"/>
                                            </p:txEl>
                                          </p:spTgt>
                                        </p:tgtEl>
                                        <p:attrNameLst>
                                          <p:attrName>style.visibility</p:attrName>
                                        </p:attrNameLst>
                                      </p:cBhvr>
                                      <p:to>
                                        <p:strVal val="visible"/>
                                      </p:to>
                                    </p:set>
                                    <p:animEffect transition="in" filter="blinds(horizontal)">
                                      <p:cBhvr>
                                        <p:cTn id="12" dur="500"/>
                                        <p:tgtEl>
                                          <p:spTgt spid="35943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9430"/>
                                        </p:tgtEl>
                                        <p:attrNameLst>
                                          <p:attrName>style.visibility</p:attrName>
                                        </p:attrNameLst>
                                      </p:cBhvr>
                                      <p:to>
                                        <p:strVal val="visible"/>
                                      </p:to>
                                    </p:set>
                                    <p:animEffect transition="in" filter="blinds(horizontal)">
                                      <p:cBhvr>
                                        <p:cTn id="17" dur="500"/>
                                        <p:tgtEl>
                                          <p:spTgt spid="35943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5263"/>
                                        </p:tgtEl>
                                        <p:attrNameLst>
                                          <p:attrName>style.visibility</p:attrName>
                                        </p:attrNameLst>
                                      </p:cBhvr>
                                      <p:to>
                                        <p:strVal val="visible"/>
                                      </p:to>
                                    </p:set>
                                    <p:animEffect transition="in" filter="blinds(horizontal)">
                                      <p:cBhvr>
                                        <p:cTn id="22" dur="500"/>
                                        <p:tgtEl>
                                          <p:spTgt spid="56526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5289"/>
                                        </p:tgtEl>
                                        <p:attrNameLst>
                                          <p:attrName>style.visibility</p:attrName>
                                        </p:attrNameLst>
                                      </p:cBhvr>
                                      <p:to>
                                        <p:strVal val="visible"/>
                                      </p:to>
                                    </p:set>
                                    <p:animEffect transition="in" filter="blinds(horizontal)">
                                      <p:cBhvr>
                                        <p:cTn id="27" dur="500"/>
                                        <p:tgtEl>
                                          <p:spTgt spid="56528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65264"/>
                                        </p:tgtEl>
                                        <p:attrNameLst>
                                          <p:attrName>style.visibility</p:attrName>
                                        </p:attrNameLst>
                                      </p:cBhvr>
                                      <p:to>
                                        <p:strVal val="visible"/>
                                      </p:to>
                                    </p:set>
                                    <p:animEffect transition="in" filter="blinds(horizontal)">
                                      <p:cBhvr>
                                        <p:cTn id="32" dur="500"/>
                                        <p:tgtEl>
                                          <p:spTgt spid="56526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65256"/>
                                        </p:tgtEl>
                                        <p:attrNameLst>
                                          <p:attrName>style.visibility</p:attrName>
                                        </p:attrNameLst>
                                      </p:cBhvr>
                                      <p:to>
                                        <p:strVal val="visible"/>
                                      </p:to>
                                    </p:set>
                                    <p:animEffect transition="in" filter="blinds(horizontal)">
                                      <p:cBhvr>
                                        <p:cTn id="37" dur="500"/>
                                        <p:tgtEl>
                                          <p:spTgt spid="56525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65269"/>
                                        </p:tgtEl>
                                        <p:attrNameLst>
                                          <p:attrName>style.visibility</p:attrName>
                                        </p:attrNameLst>
                                      </p:cBhvr>
                                      <p:to>
                                        <p:strVal val="visible"/>
                                      </p:to>
                                    </p:set>
                                    <p:animEffect transition="in" filter="blinds(horizontal)">
                                      <p:cBhvr>
                                        <p:cTn id="42" dur="500"/>
                                        <p:tgtEl>
                                          <p:spTgt spid="56526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65257"/>
                                        </p:tgtEl>
                                        <p:attrNameLst>
                                          <p:attrName>style.visibility</p:attrName>
                                        </p:attrNameLst>
                                      </p:cBhvr>
                                      <p:to>
                                        <p:strVal val="visible"/>
                                      </p:to>
                                    </p:set>
                                    <p:animEffect transition="in" filter="blinds(horizontal)">
                                      <p:cBhvr>
                                        <p:cTn id="47" dur="500"/>
                                        <p:tgtEl>
                                          <p:spTgt spid="56525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65274"/>
                                        </p:tgtEl>
                                        <p:attrNameLst>
                                          <p:attrName>style.visibility</p:attrName>
                                        </p:attrNameLst>
                                      </p:cBhvr>
                                      <p:to>
                                        <p:strVal val="visible"/>
                                      </p:to>
                                    </p:set>
                                    <p:animEffect transition="in" filter="blinds(horizontal)">
                                      <p:cBhvr>
                                        <p:cTn id="52" dur="500"/>
                                        <p:tgtEl>
                                          <p:spTgt spid="56527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65258"/>
                                        </p:tgtEl>
                                        <p:attrNameLst>
                                          <p:attrName>style.visibility</p:attrName>
                                        </p:attrNameLst>
                                      </p:cBhvr>
                                      <p:to>
                                        <p:strVal val="visible"/>
                                      </p:to>
                                    </p:set>
                                    <p:animEffect transition="in" filter="blinds(horizontal)">
                                      <p:cBhvr>
                                        <p:cTn id="57" dur="500"/>
                                        <p:tgtEl>
                                          <p:spTgt spid="56525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65279"/>
                                        </p:tgtEl>
                                        <p:attrNameLst>
                                          <p:attrName>style.visibility</p:attrName>
                                        </p:attrNameLst>
                                      </p:cBhvr>
                                      <p:to>
                                        <p:strVal val="visible"/>
                                      </p:to>
                                    </p:set>
                                    <p:animEffect transition="in" filter="blinds(horizontal)">
                                      <p:cBhvr>
                                        <p:cTn id="62" dur="500"/>
                                        <p:tgtEl>
                                          <p:spTgt spid="565279"/>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565260"/>
                                        </p:tgtEl>
                                        <p:attrNameLst>
                                          <p:attrName>style.visibility</p:attrName>
                                        </p:attrNameLst>
                                      </p:cBhvr>
                                      <p:to>
                                        <p:strVal val="visible"/>
                                      </p:to>
                                    </p:set>
                                    <p:animEffect transition="in" filter="blinds(horizontal)">
                                      <p:cBhvr>
                                        <p:cTn id="67" dur="500"/>
                                        <p:tgtEl>
                                          <p:spTgt spid="565260"/>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65259"/>
                                        </p:tgtEl>
                                        <p:attrNameLst>
                                          <p:attrName>style.visibility</p:attrName>
                                        </p:attrNameLst>
                                      </p:cBhvr>
                                      <p:to>
                                        <p:strVal val="visible"/>
                                      </p:to>
                                    </p:set>
                                    <p:animEffect transition="in" filter="blinds(horizontal)">
                                      <p:cBhvr>
                                        <p:cTn id="72" dur="500"/>
                                        <p:tgtEl>
                                          <p:spTgt spid="565259"/>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565284"/>
                                        </p:tgtEl>
                                        <p:attrNameLst>
                                          <p:attrName>style.visibility</p:attrName>
                                        </p:attrNameLst>
                                      </p:cBhvr>
                                      <p:to>
                                        <p:strVal val="visible"/>
                                      </p:to>
                                    </p:set>
                                    <p:animEffect transition="in" filter="blinds(horizontal)">
                                      <p:cBhvr>
                                        <p:cTn id="77" dur="500"/>
                                        <p:tgtEl>
                                          <p:spTgt spid="565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30" grpId="0" bldLvl="0" animBg="1"/>
      <p:bldP spid="359440" grpId="0"/>
      <p:bldP spid="565256" grpId="0" bldLvl="0" animBg="1"/>
      <p:bldP spid="565257" grpId="0" bldLvl="0" animBg="1"/>
      <p:bldP spid="565258" grpId="0" bldLvl="0" animBg="1"/>
      <p:bldP spid="565259" grpId="0" bldLvl="0" animBg="1"/>
      <p:bldP spid="565263" grpId="0" bldLvl="0" animBg="1"/>
      <p:bldP spid="565289"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40" name="Rectangle 3">
            <a:extLst>
              <a:ext uri="{FF2B5EF4-FFF2-40B4-BE49-F238E27FC236}">
                <a16:creationId xmlns:a16="http://schemas.microsoft.com/office/drawing/2014/main" id="{9268E753-12A1-4350-B94D-DA620A135A34}"/>
              </a:ext>
            </a:extLst>
          </p:cNvPr>
          <p:cNvSpPr>
            <a:spLocks noGrp="1" noChangeArrowheads="1"/>
          </p:cNvSpPr>
          <p:nvPr>
            <p:ph type="title" idx="4294967295"/>
          </p:nvPr>
        </p:nvSpPr>
        <p:spPr>
          <a:xfrm>
            <a:off x="476250" y="98425"/>
            <a:ext cx="8229600" cy="561975"/>
          </a:xfrm>
        </p:spPr>
        <p:txBody>
          <a:bodyPr lIns="38100" tIns="38100" rIns="38100" bIns="38100"/>
          <a:lstStyle/>
          <a:p>
            <a:pPr marL="119063" indent="-119063" algn="ctr" eaLnBrk="1" hangingPunct="1"/>
            <a:r>
              <a:rPr lang="zh-CN" altLang="en-US" sz="3200" dirty="0"/>
              <a:t>高级语言程序转换为机器代码的过程</a:t>
            </a:r>
            <a:r>
              <a:rPr lang="zh-CN" altLang="en-US" dirty="0"/>
              <a:t> </a:t>
            </a:r>
            <a:endParaRPr lang="en-US" altLang="zh-CN" dirty="0"/>
          </a:p>
        </p:txBody>
      </p:sp>
      <p:sp>
        <p:nvSpPr>
          <p:cNvPr id="551941" name="Rectangle 4">
            <a:extLst>
              <a:ext uri="{FF2B5EF4-FFF2-40B4-BE49-F238E27FC236}">
                <a16:creationId xmlns:a16="http://schemas.microsoft.com/office/drawing/2014/main" id="{3213F90F-802A-45A9-AC02-0E1C581D39DD}"/>
              </a:ext>
            </a:extLst>
          </p:cNvPr>
          <p:cNvSpPr>
            <a:spLocks noGrp="1" noChangeArrowheads="1"/>
          </p:cNvSpPr>
          <p:nvPr>
            <p:ph type="body" idx="4294967295"/>
          </p:nvPr>
        </p:nvSpPr>
        <p:spPr>
          <a:xfrm>
            <a:off x="476250" y="1988776"/>
            <a:ext cx="8408987" cy="3195637"/>
          </a:xfrm>
        </p:spPr>
        <p:txBody>
          <a:bodyPr lIns="38100" tIns="38100" rIns="38100" bIns="38100"/>
          <a:lstStyle/>
          <a:p>
            <a:pPr marL="317500" lvl="1" indent="0" eaLnBrk="1" hangingPunct="1">
              <a:spcBef>
                <a:spcPct val="25000"/>
              </a:spcBef>
              <a:buFontTx/>
              <a:buNone/>
            </a:pPr>
            <a:r>
              <a:rPr lang="zh-CN" altLang="en-US" sz="2200" dirty="0">
                <a:solidFill>
                  <a:srgbClr val="FF0000"/>
                </a:solidFill>
                <a:latin typeface="微软雅黑" panose="020B0503020204020204" pitchFamily="34" charset="-122"/>
                <a:ea typeface="微软雅黑" panose="020B0503020204020204" pitchFamily="34" charset="-122"/>
              </a:rPr>
              <a:t>预处理</a:t>
            </a:r>
            <a:r>
              <a:rPr lang="zh-CN" altLang="en-US" sz="2200" dirty="0">
                <a:latin typeface="微软雅黑" panose="020B0503020204020204" pitchFamily="34" charset="-122"/>
                <a:ea typeface="微软雅黑" panose="020B0503020204020204" pitchFamily="34" charset="-122"/>
              </a:rPr>
              <a:t>：在高级语言源程序中插入所有用</a:t>
            </a:r>
            <a:r>
              <a:rPr lang="en-US" altLang="zh-CN" sz="2200" dirty="0">
                <a:latin typeface="微软雅黑" panose="020B0503020204020204" pitchFamily="34" charset="-122"/>
                <a:ea typeface="微软雅黑" panose="020B0503020204020204" pitchFamily="34" charset="-122"/>
              </a:rPr>
              <a:t>#include</a:t>
            </a:r>
            <a:r>
              <a:rPr lang="zh-CN" altLang="en-US" sz="2200" dirty="0">
                <a:latin typeface="微软雅黑" panose="020B0503020204020204" pitchFamily="34" charset="-122"/>
                <a:ea typeface="微软雅黑" panose="020B0503020204020204" pitchFamily="34" charset="-122"/>
              </a:rPr>
              <a:t>命令指定的文件和用</a:t>
            </a:r>
            <a:r>
              <a:rPr lang="en-US" altLang="zh-CN" sz="2200" dirty="0">
                <a:latin typeface="微软雅黑" panose="020B0503020204020204" pitchFamily="34" charset="-122"/>
                <a:ea typeface="微软雅黑" panose="020B0503020204020204" pitchFamily="34" charset="-122"/>
              </a:rPr>
              <a:t>#define</a:t>
            </a:r>
            <a:r>
              <a:rPr lang="zh-CN" altLang="en-US" sz="2200" dirty="0">
                <a:latin typeface="微软雅黑" panose="020B0503020204020204" pitchFamily="34" charset="-122"/>
                <a:ea typeface="微软雅黑" panose="020B0503020204020204" pitchFamily="34" charset="-122"/>
              </a:rPr>
              <a:t>声明指定的宏。</a:t>
            </a:r>
          </a:p>
          <a:p>
            <a:pPr marL="317500" lvl="1" indent="0" eaLnBrk="1" hangingPunct="1">
              <a:spcBef>
                <a:spcPct val="25000"/>
              </a:spcBef>
              <a:buFontTx/>
              <a:buNone/>
            </a:pPr>
            <a:r>
              <a:rPr lang="zh-CN" altLang="en-US" sz="2200" dirty="0">
                <a:solidFill>
                  <a:srgbClr val="FF0000"/>
                </a:solidFill>
                <a:latin typeface="微软雅黑" panose="020B0503020204020204" pitchFamily="34" charset="-122"/>
                <a:ea typeface="微软雅黑" panose="020B0503020204020204" pitchFamily="34" charset="-122"/>
              </a:rPr>
              <a:t>编译</a:t>
            </a:r>
            <a:r>
              <a:rPr lang="zh-CN" altLang="en-US" sz="2200" dirty="0">
                <a:latin typeface="微软雅黑" panose="020B0503020204020204" pitchFamily="34" charset="-122"/>
                <a:ea typeface="微软雅黑" panose="020B0503020204020204" pitchFamily="34" charset="-122"/>
              </a:rPr>
              <a:t>：将预处理后的源程序文件编译生成相应的</a:t>
            </a:r>
            <a:r>
              <a:rPr lang="zh-CN" altLang="en-US" sz="2200" dirty="0">
                <a:solidFill>
                  <a:srgbClr val="008000"/>
                </a:solidFill>
                <a:latin typeface="微软雅黑" panose="020B0503020204020204" pitchFamily="34" charset="-122"/>
                <a:ea typeface="微软雅黑" panose="020B0503020204020204" pitchFamily="34" charset="-122"/>
              </a:rPr>
              <a:t>汇编语言程序</a:t>
            </a:r>
            <a:r>
              <a:rPr lang="zh-CN" altLang="en-US" sz="2200" dirty="0">
                <a:latin typeface="微软雅黑" panose="020B0503020204020204" pitchFamily="34" charset="-122"/>
                <a:ea typeface="微软雅黑" panose="020B0503020204020204" pitchFamily="34" charset="-122"/>
              </a:rPr>
              <a:t>。</a:t>
            </a:r>
          </a:p>
          <a:p>
            <a:pPr marL="317500" lvl="1" indent="0" eaLnBrk="1" hangingPunct="1">
              <a:spcBef>
                <a:spcPct val="25000"/>
              </a:spcBef>
              <a:buFontTx/>
              <a:buNone/>
            </a:pPr>
            <a:r>
              <a:rPr lang="zh-CN" altLang="en-US" sz="2200" dirty="0">
                <a:solidFill>
                  <a:srgbClr val="FF0000"/>
                </a:solidFill>
                <a:latin typeface="微软雅黑" panose="020B0503020204020204" pitchFamily="34" charset="-122"/>
                <a:ea typeface="微软雅黑" panose="020B0503020204020204" pitchFamily="34" charset="-122"/>
              </a:rPr>
              <a:t>汇编</a:t>
            </a:r>
            <a:r>
              <a:rPr lang="zh-CN" altLang="en-US" sz="2200" dirty="0">
                <a:latin typeface="微软雅黑" panose="020B0503020204020204" pitchFamily="34" charset="-122"/>
                <a:ea typeface="微软雅黑" panose="020B0503020204020204" pitchFamily="34" charset="-122"/>
              </a:rPr>
              <a:t>：由</a:t>
            </a:r>
            <a:r>
              <a:rPr lang="zh-CN" altLang="en-US" sz="2200" dirty="0">
                <a:solidFill>
                  <a:srgbClr val="008000"/>
                </a:solidFill>
                <a:latin typeface="微软雅黑" panose="020B0503020204020204" pitchFamily="34" charset="-122"/>
                <a:ea typeface="微软雅黑" panose="020B0503020204020204" pitchFamily="34" charset="-122"/>
              </a:rPr>
              <a:t>汇编程序</a:t>
            </a:r>
            <a:r>
              <a:rPr lang="zh-CN" altLang="en-US" sz="2200" dirty="0">
                <a:latin typeface="微软雅黑" panose="020B0503020204020204" pitchFamily="34" charset="-122"/>
                <a:ea typeface="微软雅黑" panose="020B0503020204020204" pitchFamily="34" charset="-122"/>
              </a:rPr>
              <a:t>将</a:t>
            </a:r>
            <a:r>
              <a:rPr lang="zh-CN" altLang="en-US" sz="2200" dirty="0">
                <a:solidFill>
                  <a:srgbClr val="008000"/>
                </a:solidFill>
                <a:latin typeface="微软雅黑" panose="020B0503020204020204" pitchFamily="34" charset="-122"/>
                <a:ea typeface="微软雅黑" panose="020B0503020204020204" pitchFamily="34" charset="-122"/>
              </a:rPr>
              <a:t>汇编语言源程序</a:t>
            </a:r>
            <a:r>
              <a:rPr lang="zh-CN" altLang="en-US" sz="2200" dirty="0">
                <a:latin typeface="微软雅黑" panose="020B0503020204020204" pitchFamily="34" charset="-122"/>
                <a:ea typeface="微软雅黑" panose="020B0503020204020204" pitchFamily="34" charset="-122"/>
              </a:rPr>
              <a:t>文件转换为</a:t>
            </a:r>
            <a:r>
              <a:rPr lang="zh-CN" altLang="en-US" sz="2200" dirty="0">
                <a:solidFill>
                  <a:srgbClr val="008000"/>
                </a:solidFill>
                <a:latin typeface="微软雅黑" panose="020B0503020204020204" pitchFamily="34" charset="-122"/>
                <a:ea typeface="微软雅黑" panose="020B0503020204020204" pitchFamily="34" charset="-122"/>
              </a:rPr>
              <a:t>可重定位的机器语言目标代码文件</a:t>
            </a:r>
            <a:r>
              <a:rPr lang="zh-CN" altLang="en-US" sz="2200" dirty="0">
                <a:latin typeface="微软雅黑" panose="020B0503020204020204" pitchFamily="34" charset="-122"/>
                <a:ea typeface="微软雅黑" panose="020B0503020204020204" pitchFamily="34" charset="-122"/>
              </a:rPr>
              <a:t>。</a:t>
            </a:r>
          </a:p>
          <a:p>
            <a:pPr marL="317500" lvl="1" indent="0" eaLnBrk="1" hangingPunct="1">
              <a:spcBef>
                <a:spcPct val="25000"/>
              </a:spcBef>
              <a:buFontTx/>
              <a:buNone/>
            </a:pPr>
            <a:r>
              <a:rPr lang="zh-CN" altLang="en-US" sz="2200" dirty="0">
                <a:solidFill>
                  <a:srgbClr val="FF0000"/>
                </a:solidFill>
                <a:latin typeface="微软雅黑" panose="020B0503020204020204" pitchFamily="34" charset="-122"/>
                <a:ea typeface="微软雅黑" panose="020B0503020204020204" pitchFamily="34" charset="-122"/>
              </a:rPr>
              <a:t>链接</a:t>
            </a:r>
            <a:r>
              <a:rPr lang="zh-CN" altLang="en-US" sz="2200" dirty="0">
                <a:latin typeface="微软雅黑" panose="020B0503020204020204" pitchFamily="34" charset="-122"/>
                <a:ea typeface="微软雅黑" panose="020B0503020204020204" pitchFamily="34" charset="-122"/>
              </a:rPr>
              <a:t>：由链接器将多个可重定位的机器语言目标文件以及库例程（如</a:t>
            </a:r>
            <a:r>
              <a:rPr lang="en-US" altLang="zh-CN" sz="2200" dirty="0" err="1">
                <a:latin typeface="微软雅黑" panose="020B0503020204020204" pitchFamily="34" charset="-122"/>
                <a:ea typeface="微软雅黑" panose="020B0503020204020204" pitchFamily="34" charset="-122"/>
              </a:rPr>
              <a:t>printf</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库函数）链接起来，生成最终的</a:t>
            </a:r>
            <a:r>
              <a:rPr lang="zh-CN" altLang="en-US" sz="2200" dirty="0">
                <a:solidFill>
                  <a:srgbClr val="008000"/>
                </a:solidFill>
                <a:latin typeface="微软雅黑" panose="020B0503020204020204" pitchFamily="34" charset="-122"/>
                <a:ea typeface="微软雅黑" panose="020B0503020204020204" pitchFamily="34" charset="-122"/>
              </a:rPr>
              <a:t>可执行目标文件</a:t>
            </a:r>
            <a:r>
              <a:rPr lang="zh-CN" altLang="en-US" sz="2200"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p:txBody>
      </p:sp>
      <p:sp>
        <p:nvSpPr>
          <p:cNvPr id="551945" name="Text Box 9">
            <a:extLst>
              <a:ext uri="{FF2B5EF4-FFF2-40B4-BE49-F238E27FC236}">
                <a16:creationId xmlns:a16="http://schemas.microsoft.com/office/drawing/2014/main" id="{E7C4FBBF-868B-468D-AA5A-5B2BEF3F20C2}"/>
              </a:ext>
            </a:extLst>
          </p:cNvPr>
          <p:cNvSpPr txBox="1">
            <a:spLocks noChangeArrowheads="1"/>
          </p:cNvSpPr>
          <p:nvPr/>
        </p:nvSpPr>
        <p:spPr bwMode="auto">
          <a:xfrm>
            <a:off x="341342" y="1358678"/>
            <a:ext cx="544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400" dirty="0">
                <a:solidFill>
                  <a:srgbClr val="FF3300"/>
                </a:solidFill>
              </a:rPr>
              <a:t>用</a:t>
            </a:r>
            <a:r>
              <a:rPr lang="en-US" altLang="zh-CN" sz="2400" dirty="0">
                <a:solidFill>
                  <a:srgbClr val="FF3300"/>
                </a:solidFill>
              </a:rPr>
              <a:t>GCC</a:t>
            </a:r>
            <a:r>
              <a:rPr lang="zh-CN" altLang="en-US" sz="2400" dirty="0">
                <a:solidFill>
                  <a:srgbClr val="FF3300"/>
                </a:solidFill>
              </a:rPr>
              <a:t>编译器套件进行转换的过程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1941">
                                            <p:txEl>
                                              <p:pRg st="0" end="0"/>
                                            </p:txEl>
                                          </p:spTgt>
                                        </p:tgtEl>
                                        <p:attrNameLst>
                                          <p:attrName>style.visibility</p:attrName>
                                        </p:attrNameLst>
                                      </p:cBhvr>
                                      <p:to>
                                        <p:strVal val="visible"/>
                                      </p:to>
                                    </p:set>
                                    <p:animEffect transition="in" filter="blinds(horizontal)">
                                      <p:cBhvr>
                                        <p:cTn id="7" dur="500"/>
                                        <p:tgtEl>
                                          <p:spTgt spid="55194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51941">
                                            <p:txEl>
                                              <p:pRg st="1" end="1"/>
                                            </p:txEl>
                                          </p:spTgt>
                                        </p:tgtEl>
                                        <p:attrNameLst>
                                          <p:attrName>style.visibility</p:attrName>
                                        </p:attrNameLst>
                                      </p:cBhvr>
                                      <p:to>
                                        <p:strVal val="visible"/>
                                      </p:to>
                                    </p:set>
                                    <p:animEffect transition="in" filter="blinds(horizontal)">
                                      <p:cBhvr>
                                        <p:cTn id="12" dur="500"/>
                                        <p:tgtEl>
                                          <p:spTgt spid="55194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51941">
                                            <p:txEl>
                                              <p:pRg st="2" end="2"/>
                                            </p:txEl>
                                          </p:spTgt>
                                        </p:tgtEl>
                                        <p:attrNameLst>
                                          <p:attrName>style.visibility</p:attrName>
                                        </p:attrNameLst>
                                      </p:cBhvr>
                                      <p:to>
                                        <p:strVal val="visible"/>
                                      </p:to>
                                    </p:set>
                                    <p:animEffect transition="in" filter="blinds(horizontal)">
                                      <p:cBhvr>
                                        <p:cTn id="17" dur="500"/>
                                        <p:tgtEl>
                                          <p:spTgt spid="55194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51941">
                                            <p:txEl>
                                              <p:pRg st="3" end="3"/>
                                            </p:txEl>
                                          </p:spTgt>
                                        </p:tgtEl>
                                        <p:attrNameLst>
                                          <p:attrName>style.visibility</p:attrName>
                                        </p:attrNameLst>
                                      </p:cBhvr>
                                      <p:to>
                                        <p:strVal val="visible"/>
                                      </p:to>
                                    </p:set>
                                    <p:animEffect transition="in" filter="blinds(horizontal)">
                                      <p:cBhvr>
                                        <p:cTn id="22" dur="500"/>
                                        <p:tgtEl>
                                          <p:spTgt spid="55194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62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88" y="973138"/>
            <a:ext cx="7621587" cy="4892675"/>
          </a:xfrm>
          <a:prstGeom prst="rect">
            <a:avLst/>
          </a:prstGeom>
          <a:noFill/>
          <a:extLst>
            <a:ext uri="{909E8E84-426E-40DD-AFC4-6F175D3DCCD1}">
              <a14:hiddenFill xmlns:a14="http://schemas.microsoft.com/office/drawing/2010/main">
                <a:solidFill>
                  <a:srgbClr val="FFFFFF"/>
                </a:solidFill>
              </a14:hiddenFill>
            </a:ext>
          </a:extLst>
        </p:spPr>
      </p:pic>
      <p:sp>
        <p:nvSpPr>
          <p:cNvPr id="566275" name="Rectangle 2"/>
          <p:cNvSpPr>
            <a:spLocks noGrp="1" noChangeArrowheads="1"/>
          </p:cNvSpPr>
          <p:nvPr>
            <p:ph type="title" idx="4294967295"/>
          </p:nvPr>
        </p:nvSpPr>
        <p:spPr>
          <a:xfrm>
            <a:off x="1990725" y="117475"/>
            <a:ext cx="5629275" cy="419735"/>
          </a:xfrm>
        </p:spPr>
        <p:txBody>
          <a:bodyPr lIns="63500" tIns="25400" rIns="63500" bIns="25400" anchor="t">
            <a:spAutoFit/>
          </a:bodyPr>
          <a:lstStyle/>
          <a:p>
            <a:r>
              <a:rPr lang="en-US" altLang="zh-CN" sz="2400"/>
              <a:t>Hello</a:t>
            </a:r>
            <a:r>
              <a:rPr lang="zh-CN" altLang="en-US" sz="2400"/>
              <a:t>程序的数据流动过程</a:t>
            </a:r>
          </a:p>
        </p:txBody>
      </p:sp>
      <p:sp>
        <p:nvSpPr>
          <p:cNvPr id="364552" name="Line 8"/>
          <p:cNvSpPr>
            <a:spLocks noChangeShapeType="1"/>
          </p:cNvSpPr>
          <p:nvPr/>
        </p:nvSpPr>
        <p:spPr bwMode="auto">
          <a:xfrm flipV="1">
            <a:off x="1517650" y="3968750"/>
            <a:ext cx="0" cy="609600"/>
          </a:xfrm>
          <a:prstGeom prst="line">
            <a:avLst/>
          </a:prstGeom>
          <a:noFill/>
          <a:ln w="38100">
            <a:solidFill>
              <a:srgbClr val="CC3300"/>
            </a:solidFill>
            <a:miter lim="800000"/>
          </a:ln>
          <a:extLst>
            <a:ext uri="{909E8E84-426E-40DD-AFC4-6F175D3DCCD1}">
              <a14:hiddenFill xmlns:a14="http://schemas.microsoft.com/office/drawing/2010/main">
                <a:noFill/>
              </a14:hiddenFill>
            </a:ext>
          </a:extLst>
        </p:spPr>
        <p:txBody>
          <a:bodyPr wrap="none"/>
          <a:lstStyle/>
          <a:p>
            <a:endParaRPr lang="en-US"/>
          </a:p>
        </p:txBody>
      </p:sp>
      <p:sp>
        <p:nvSpPr>
          <p:cNvPr id="364553" name="Line 9"/>
          <p:cNvSpPr>
            <a:spLocks noChangeShapeType="1"/>
          </p:cNvSpPr>
          <p:nvPr/>
        </p:nvSpPr>
        <p:spPr bwMode="auto">
          <a:xfrm>
            <a:off x="1517650" y="4014788"/>
            <a:ext cx="2974975" cy="0"/>
          </a:xfrm>
          <a:prstGeom prst="line">
            <a:avLst/>
          </a:prstGeom>
          <a:noFill/>
          <a:ln w="38100">
            <a:solidFill>
              <a:srgbClr val="CC3300"/>
            </a:solidFill>
            <a:miter lim="800000"/>
          </a:ln>
          <a:extLst>
            <a:ext uri="{909E8E84-426E-40DD-AFC4-6F175D3DCCD1}">
              <a14:hiddenFill xmlns:a14="http://schemas.microsoft.com/office/drawing/2010/main">
                <a:noFill/>
              </a14:hiddenFill>
            </a:ext>
          </a:extLst>
        </p:spPr>
        <p:txBody>
          <a:bodyPr wrap="none"/>
          <a:lstStyle/>
          <a:p>
            <a:endParaRPr lang="en-US"/>
          </a:p>
        </p:txBody>
      </p:sp>
      <p:sp>
        <p:nvSpPr>
          <p:cNvPr id="364554" name="Line 10"/>
          <p:cNvSpPr>
            <a:spLocks noChangeShapeType="1"/>
          </p:cNvSpPr>
          <p:nvPr/>
        </p:nvSpPr>
        <p:spPr bwMode="auto">
          <a:xfrm flipV="1">
            <a:off x="4443413" y="3338513"/>
            <a:ext cx="0" cy="625475"/>
          </a:xfrm>
          <a:prstGeom prst="line">
            <a:avLst/>
          </a:prstGeom>
          <a:noFill/>
          <a:ln w="38100">
            <a:solidFill>
              <a:srgbClr val="CC3300"/>
            </a:solidFill>
            <a:miter lim="800000"/>
          </a:ln>
          <a:extLst>
            <a:ext uri="{909E8E84-426E-40DD-AFC4-6F175D3DCCD1}">
              <a14:hiddenFill xmlns:a14="http://schemas.microsoft.com/office/drawing/2010/main">
                <a:noFill/>
              </a14:hiddenFill>
            </a:ext>
          </a:extLst>
        </p:spPr>
        <p:txBody>
          <a:bodyPr wrap="none"/>
          <a:lstStyle/>
          <a:p>
            <a:endParaRPr lang="en-US"/>
          </a:p>
        </p:txBody>
      </p:sp>
      <p:sp>
        <p:nvSpPr>
          <p:cNvPr id="364555" name="Line 11"/>
          <p:cNvSpPr>
            <a:spLocks noChangeShapeType="1"/>
          </p:cNvSpPr>
          <p:nvPr/>
        </p:nvSpPr>
        <p:spPr bwMode="auto">
          <a:xfrm flipH="1" flipV="1">
            <a:off x="1878013" y="3159125"/>
            <a:ext cx="2147887" cy="28575"/>
          </a:xfrm>
          <a:prstGeom prst="line">
            <a:avLst/>
          </a:prstGeom>
          <a:noFill/>
          <a:ln w="38100">
            <a:solidFill>
              <a:srgbClr val="CC3300"/>
            </a:solidFill>
            <a:miter lim="800000"/>
          </a:ln>
          <a:extLst>
            <a:ext uri="{909E8E84-426E-40DD-AFC4-6F175D3DCCD1}">
              <a14:hiddenFill xmlns:a14="http://schemas.microsoft.com/office/drawing/2010/main">
                <a:noFill/>
              </a14:hiddenFill>
            </a:ext>
          </a:extLst>
        </p:spPr>
        <p:txBody>
          <a:bodyPr wrap="none"/>
          <a:lstStyle/>
          <a:p>
            <a:endParaRPr lang="en-US"/>
          </a:p>
        </p:txBody>
      </p:sp>
      <p:sp>
        <p:nvSpPr>
          <p:cNvPr id="364556" name="Line 12"/>
          <p:cNvSpPr>
            <a:spLocks noChangeShapeType="1"/>
          </p:cNvSpPr>
          <p:nvPr/>
        </p:nvSpPr>
        <p:spPr bwMode="auto">
          <a:xfrm flipV="1">
            <a:off x="1878013" y="2438400"/>
            <a:ext cx="0" cy="739775"/>
          </a:xfrm>
          <a:prstGeom prst="line">
            <a:avLst/>
          </a:prstGeom>
          <a:noFill/>
          <a:ln w="38100">
            <a:solidFill>
              <a:srgbClr val="CC3300"/>
            </a:solidFill>
            <a:miter lim="800000"/>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2" name="Group 14"/>
          <p:cNvGrpSpPr/>
          <p:nvPr/>
        </p:nvGrpSpPr>
        <p:grpSpPr bwMode="auto">
          <a:xfrm>
            <a:off x="1382713" y="4554538"/>
            <a:ext cx="1190625" cy="1238250"/>
            <a:chOff x="1051" y="2980"/>
            <a:chExt cx="750" cy="780"/>
          </a:xfrm>
        </p:grpSpPr>
        <p:sp>
          <p:nvSpPr>
            <p:cNvPr id="566282" name="Line 7"/>
            <p:cNvSpPr>
              <a:spLocks noChangeShapeType="1"/>
            </p:cNvSpPr>
            <p:nvPr/>
          </p:nvSpPr>
          <p:spPr bwMode="auto">
            <a:xfrm flipH="1" flipV="1">
              <a:off x="1134" y="2980"/>
              <a:ext cx="256" cy="330"/>
            </a:xfrm>
            <a:prstGeom prst="line">
              <a:avLst/>
            </a:prstGeom>
            <a:noFill/>
            <a:ln w="38100">
              <a:solidFill>
                <a:srgbClr val="CC3300"/>
              </a:solidFill>
              <a:miter lim="800000"/>
            </a:ln>
            <a:extLst>
              <a:ext uri="{909E8E84-426E-40DD-AFC4-6F175D3DCCD1}">
                <a14:hiddenFill xmlns:a14="http://schemas.microsoft.com/office/drawing/2010/main">
                  <a:noFill/>
                </a14:hiddenFill>
              </a:ext>
            </a:extLst>
          </p:spPr>
          <p:txBody>
            <a:bodyPr wrap="none"/>
            <a:lstStyle/>
            <a:p>
              <a:endParaRPr lang="en-US"/>
            </a:p>
          </p:txBody>
        </p:sp>
        <p:sp>
          <p:nvSpPr>
            <p:cNvPr id="566283" name="Text Box 13"/>
            <p:cNvSpPr txBox="1">
              <a:spLocks noChangeArrowheads="1"/>
            </p:cNvSpPr>
            <p:nvPr/>
          </p:nvSpPr>
          <p:spPr bwMode="auto">
            <a:xfrm>
              <a:off x="1051" y="3548"/>
              <a:ext cx="7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1600" b="1">
                  <a:solidFill>
                    <a:srgbClr val="CC3300"/>
                  </a:solidFill>
                  <a:cs typeface="Arial" panose="020B0604020202020204" pitchFamily="34" charset="0"/>
                </a:rPr>
                <a:t>“./hello”</a:t>
              </a:r>
            </a:p>
          </p:txBody>
        </p:sp>
      </p:grpSp>
      <p:sp>
        <p:nvSpPr>
          <p:cNvPr id="364559" name="Line 15"/>
          <p:cNvSpPr>
            <a:spLocks noChangeShapeType="1"/>
          </p:cNvSpPr>
          <p:nvPr/>
        </p:nvSpPr>
        <p:spPr bwMode="auto">
          <a:xfrm flipV="1">
            <a:off x="2103438" y="2259013"/>
            <a:ext cx="0" cy="596900"/>
          </a:xfrm>
          <a:prstGeom prst="line">
            <a:avLst/>
          </a:prstGeom>
          <a:noFill/>
          <a:ln w="38100">
            <a:solidFill>
              <a:srgbClr val="CC3300"/>
            </a:solidFill>
            <a:miter lim="800000"/>
          </a:ln>
          <a:extLst>
            <a:ext uri="{909E8E84-426E-40DD-AFC4-6F175D3DCCD1}">
              <a14:hiddenFill xmlns:a14="http://schemas.microsoft.com/office/drawing/2010/main">
                <a:noFill/>
              </a14:hiddenFill>
            </a:ext>
          </a:extLst>
        </p:spPr>
        <p:txBody>
          <a:bodyPr wrap="none"/>
          <a:lstStyle/>
          <a:p>
            <a:endParaRPr lang="en-US"/>
          </a:p>
        </p:txBody>
      </p:sp>
      <p:sp>
        <p:nvSpPr>
          <p:cNvPr id="364560" name="Line 16"/>
          <p:cNvSpPr>
            <a:spLocks noChangeShapeType="1"/>
          </p:cNvSpPr>
          <p:nvPr/>
        </p:nvSpPr>
        <p:spPr bwMode="auto">
          <a:xfrm flipH="1" flipV="1">
            <a:off x="2057400" y="2843213"/>
            <a:ext cx="4340225" cy="14287"/>
          </a:xfrm>
          <a:prstGeom prst="line">
            <a:avLst/>
          </a:prstGeom>
          <a:noFill/>
          <a:ln w="38100">
            <a:solidFill>
              <a:srgbClr val="CC3300"/>
            </a:solidFill>
            <a:miter lim="800000"/>
            <a:head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4561" name="Line 17"/>
          <p:cNvSpPr>
            <a:spLocks noChangeShapeType="1"/>
          </p:cNvSpPr>
          <p:nvPr/>
        </p:nvSpPr>
        <p:spPr bwMode="auto">
          <a:xfrm flipV="1">
            <a:off x="5613400" y="3910013"/>
            <a:ext cx="0" cy="625475"/>
          </a:xfrm>
          <a:prstGeom prst="line">
            <a:avLst/>
          </a:prstGeom>
          <a:noFill/>
          <a:ln w="38100">
            <a:solidFill>
              <a:srgbClr val="0066CC"/>
            </a:solidFill>
            <a:miter lim="800000"/>
          </a:ln>
          <a:extLst>
            <a:ext uri="{909E8E84-426E-40DD-AFC4-6F175D3DCCD1}">
              <a14:hiddenFill xmlns:a14="http://schemas.microsoft.com/office/drawing/2010/main">
                <a:noFill/>
              </a14:hiddenFill>
            </a:ext>
          </a:extLst>
        </p:spPr>
        <p:txBody>
          <a:bodyPr wrap="none"/>
          <a:lstStyle/>
          <a:p>
            <a:endParaRPr lang="en-US"/>
          </a:p>
        </p:txBody>
      </p:sp>
      <p:sp>
        <p:nvSpPr>
          <p:cNvPr id="364562" name="Line 18"/>
          <p:cNvSpPr>
            <a:spLocks noChangeShapeType="1"/>
          </p:cNvSpPr>
          <p:nvPr/>
        </p:nvSpPr>
        <p:spPr bwMode="auto">
          <a:xfrm>
            <a:off x="4622800" y="3932238"/>
            <a:ext cx="1031875" cy="0"/>
          </a:xfrm>
          <a:prstGeom prst="line">
            <a:avLst/>
          </a:prstGeom>
          <a:noFill/>
          <a:ln w="38100">
            <a:solidFill>
              <a:srgbClr val="0066CC"/>
            </a:solidFill>
            <a:miter lim="800000"/>
          </a:ln>
          <a:extLst>
            <a:ext uri="{909E8E84-426E-40DD-AFC4-6F175D3DCCD1}">
              <a14:hiddenFill xmlns:a14="http://schemas.microsoft.com/office/drawing/2010/main">
                <a:noFill/>
              </a14:hiddenFill>
            </a:ext>
          </a:extLst>
        </p:spPr>
        <p:txBody>
          <a:bodyPr wrap="none"/>
          <a:lstStyle/>
          <a:p>
            <a:endParaRPr lang="en-US"/>
          </a:p>
        </p:txBody>
      </p:sp>
      <p:sp>
        <p:nvSpPr>
          <p:cNvPr id="364563" name="Line 19"/>
          <p:cNvSpPr>
            <a:spLocks noChangeShapeType="1"/>
          </p:cNvSpPr>
          <p:nvPr/>
        </p:nvSpPr>
        <p:spPr bwMode="auto">
          <a:xfrm flipV="1">
            <a:off x="4622800" y="3319463"/>
            <a:ext cx="0" cy="625475"/>
          </a:xfrm>
          <a:prstGeom prst="line">
            <a:avLst/>
          </a:prstGeom>
          <a:noFill/>
          <a:ln w="38100">
            <a:solidFill>
              <a:srgbClr val="0066CC"/>
            </a:solidFill>
            <a:miter lim="800000"/>
          </a:ln>
          <a:extLst>
            <a:ext uri="{909E8E84-426E-40DD-AFC4-6F175D3DCCD1}">
              <a14:hiddenFill xmlns:a14="http://schemas.microsoft.com/office/drawing/2010/main">
                <a:noFill/>
              </a14:hiddenFill>
            </a:ext>
          </a:extLst>
        </p:spPr>
        <p:txBody>
          <a:bodyPr wrap="none"/>
          <a:lstStyle/>
          <a:p>
            <a:endParaRPr lang="en-US"/>
          </a:p>
        </p:txBody>
      </p:sp>
      <p:sp>
        <p:nvSpPr>
          <p:cNvPr id="364564" name="Line 20"/>
          <p:cNvSpPr>
            <a:spLocks noChangeShapeType="1"/>
          </p:cNvSpPr>
          <p:nvPr/>
        </p:nvSpPr>
        <p:spPr bwMode="auto">
          <a:xfrm flipH="1" flipV="1">
            <a:off x="4892675" y="3203575"/>
            <a:ext cx="1566863" cy="28575"/>
          </a:xfrm>
          <a:prstGeom prst="line">
            <a:avLst/>
          </a:prstGeom>
          <a:noFill/>
          <a:ln w="38100">
            <a:solidFill>
              <a:srgbClr val="0066CC"/>
            </a:solidFill>
            <a:miter lim="800000"/>
            <a:head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4565" name="Text Box 21"/>
          <p:cNvSpPr txBox="1">
            <a:spLocks noChangeArrowheads="1"/>
          </p:cNvSpPr>
          <p:nvPr/>
        </p:nvSpPr>
        <p:spPr bwMode="auto">
          <a:xfrm>
            <a:off x="6043613" y="5387975"/>
            <a:ext cx="1944687" cy="33718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1600" b="1">
                <a:solidFill>
                  <a:srgbClr val="0066CC"/>
                </a:solidFill>
                <a:effectLst>
                  <a:outerShdw blurRad="38100" dist="38100" dir="2700000" algn="tl">
                    <a:srgbClr val="C0C0C0"/>
                  </a:outerShdw>
                </a:effectLst>
                <a:cs typeface="Arial" panose="020B0604020202020204" pitchFamily="34" charset="0"/>
              </a:rPr>
              <a:t>hello</a:t>
            </a:r>
            <a:r>
              <a:rPr lang="zh-CN" altLang="en-US" sz="1600" b="1">
                <a:solidFill>
                  <a:srgbClr val="0066CC"/>
                </a:solidFill>
                <a:effectLst>
                  <a:outerShdw blurRad="38100" dist="38100" dir="2700000" algn="tl">
                    <a:srgbClr val="C0C0C0"/>
                  </a:outerShdw>
                </a:effectLst>
                <a:cs typeface="Arial" panose="020B0604020202020204" pitchFamily="34" charset="0"/>
              </a:rPr>
              <a:t>可执行文件</a:t>
            </a:r>
          </a:p>
        </p:txBody>
      </p:sp>
      <p:sp>
        <p:nvSpPr>
          <p:cNvPr id="364567" name="Text Box 23"/>
          <p:cNvSpPr txBox="1">
            <a:spLocks noChangeArrowheads="1"/>
          </p:cNvSpPr>
          <p:nvPr/>
        </p:nvSpPr>
        <p:spPr bwMode="auto">
          <a:xfrm>
            <a:off x="3840163" y="922338"/>
            <a:ext cx="3789362" cy="90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15000"/>
              </a:spcBef>
            </a:pPr>
            <a:r>
              <a:rPr lang="en-US" altLang="zh-CN" sz="1600" b="1">
                <a:solidFill>
                  <a:srgbClr val="CC3300"/>
                </a:solidFill>
                <a:latin typeface="微软雅黑" panose="020B0503020204020204" charset="-122"/>
                <a:ea typeface="微软雅黑" panose="020B0503020204020204" charset="-122"/>
              </a:rPr>
              <a:t>Red</a:t>
            </a:r>
            <a:r>
              <a:rPr lang="zh-CN" altLang="en-US" sz="1600" b="1">
                <a:solidFill>
                  <a:srgbClr val="CC3300"/>
                </a:solidFill>
                <a:latin typeface="微软雅黑" panose="020B0503020204020204" charset="-122"/>
                <a:ea typeface="微软雅黑" panose="020B0503020204020204" charset="-122"/>
              </a:rPr>
              <a:t>：</a:t>
            </a:r>
            <a:r>
              <a:rPr lang="en-US" altLang="zh-CN" sz="1600" b="1">
                <a:solidFill>
                  <a:srgbClr val="CC3300"/>
                </a:solidFill>
                <a:latin typeface="微软雅黑" panose="020B0503020204020204" charset="-122"/>
                <a:ea typeface="微软雅黑" panose="020B0503020204020204" charset="-122"/>
              </a:rPr>
              <a:t>shell</a:t>
            </a:r>
            <a:r>
              <a:rPr lang="zh-CN" altLang="en-US" sz="1600" b="1">
                <a:solidFill>
                  <a:srgbClr val="CC3300"/>
                </a:solidFill>
                <a:latin typeface="微软雅黑" panose="020B0503020204020204" charset="-122"/>
                <a:ea typeface="微软雅黑" panose="020B0503020204020204" charset="-122"/>
              </a:rPr>
              <a:t>命令行处理</a:t>
            </a:r>
          </a:p>
          <a:p>
            <a:pPr>
              <a:spcBef>
                <a:spcPct val="15000"/>
              </a:spcBef>
            </a:pPr>
            <a:r>
              <a:rPr lang="en-US" altLang="zh-CN" sz="1600" b="1">
                <a:solidFill>
                  <a:srgbClr val="0066CC"/>
                </a:solidFill>
                <a:latin typeface="微软雅黑" panose="020B0503020204020204" charset="-122"/>
                <a:ea typeface="微软雅黑" panose="020B0503020204020204" charset="-122"/>
              </a:rPr>
              <a:t>Blue</a:t>
            </a:r>
            <a:r>
              <a:rPr lang="zh-CN" altLang="en-US" sz="1600" b="1">
                <a:solidFill>
                  <a:srgbClr val="0066CC"/>
                </a:solidFill>
                <a:latin typeface="微软雅黑" panose="020B0503020204020204" charset="-122"/>
                <a:ea typeface="微软雅黑" panose="020B0503020204020204" charset="-122"/>
              </a:rPr>
              <a:t>：可执行文件加载</a:t>
            </a:r>
          </a:p>
          <a:p>
            <a:pPr>
              <a:spcBef>
                <a:spcPct val="15000"/>
              </a:spcBef>
            </a:pPr>
            <a:r>
              <a:rPr lang="en-US" altLang="zh-CN" sz="1600" b="1">
                <a:solidFill>
                  <a:srgbClr val="008000"/>
                </a:solidFill>
                <a:latin typeface="微软雅黑" panose="020B0503020204020204" charset="-122"/>
                <a:ea typeface="微软雅黑" panose="020B0503020204020204" charset="-122"/>
              </a:rPr>
              <a:t>Cyan</a:t>
            </a:r>
            <a:r>
              <a:rPr lang="zh-CN" altLang="en-US" sz="1600" b="1">
                <a:solidFill>
                  <a:srgbClr val="008000"/>
                </a:solidFill>
                <a:latin typeface="微软雅黑" panose="020B0503020204020204" charset="-122"/>
                <a:ea typeface="微软雅黑" panose="020B0503020204020204" charset="-122"/>
              </a:rPr>
              <a:t>：</a:t>
            </a:r>
            <a:r>
              <a:rPr lang="en-US" altLang="zh-CN" sz="1600" b="1">
                <a:solidFill>
                  <a:srgbClr val="008000"/>
                </a:solidFill>
                <a:latin typeface="微软雅黑" panose="020B0503020204020204" charset="-122"/>
                <a:ea typeface="微软雅黑" panose="020B0503020204020204" charset="-122"/>
              </a:rPr>
              <a:t>hello</a:t>
            </a:r>
            <a:r>
              <a:rPr lang="zh-CN" altLang="en-US" sz="1600" b="1">
                <a:solidFill>
                  <a:srgbClr val="008000"/>
                </a:solidFill>
                <a:latin typeface="微软雅黑" panose="020B0503020204020204" charset="-122"/>
                <a:ea typeface="微软雅黑" panose="020B0503020204020204" charset="-122"/>
              </a:rPr>
              <a:t>程序执行过程</a:t>
            </a:r>
          </a:p>
        </p:txBody>
      </p:sp>
      <p:sp>
        <p:nvSpPr>
          <p:cNvPr id="364569" name="Text Box 25"/>
          <p:cNvSpPr txBox="1">
            <a:spLocks noChangeArrowheads="1"/>
          </p:cNvSpPr>
          <p:nvPr/>
        </p:nvSpPr>
        <p:spPr bwMode="auto">
          <a:xfrm>
            <a:off x="7218363" y="2657475"/>
            <a:ext cx="1450975"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1000" b="1">
                <a:solidFill>
                  <a:srgbClr val="CC3300"/>
                </a:solidFill>
                <a:latin typeface="微软雅黑" panose="020B0503020204020204" charset="-122"/>
                <a:ea typeface="微软雅黑" panose="020B0503020204020204" charset="-122"/>
                <a:cs typeface="Arial" panose="020B0604020202020204" pitchFamily="34" charset="0"/>
              </a:rPr>
              <a:t>“./hello”</a:t>
            </a:r>
          </a:p>
        </p:txBody>
      </p:sp>
      <p:sp>
        <p:nvSpPr>
          <p:cNvPr id="364570" name="Text Box 26"/>
          <p:cNvSpPr txBox="1">
            <a:spLocks noChangeArrowheads="1"/>
          </p:cNvSpPr>
          <p:nvPr/>
        </p:nvSpPr>
        <p:spPr bwMode="auto">
          <a:xfrm>
            <a:off x="7315200" y="3019425"/>
            <a:ext cx="1609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000" b="1">
                <a:solidFill>
                  <a:schemeClr val="accent2"/>
                </a:solidFill>
                <a:latin typeface="微软雅黑" panose="020B0503020204020204" charset="-122"/>
                <a:ea typeface="微软雅黑" panose="020B0503020204020204" charset="-122"/>
                <a:cs typeface="Arial" panose="020B0604020202020204" pitchFamily="34" charset="0"/>
              </a:rPr>
              <a:t>“hello,world/n”</a:t>
            </a:r>
          </a:p>
        </p:txBody>
      </p:sp>
      <p:sp>
        <p:nvSpPr>
          <p:cNvPr id="364571" name="Text Box 27"/>
          <p:cNvSpPr txBox="1">
            <a:spLocks noChangeArrowheads="1"/>
          </p:cNvSpPr>
          <p:nvPr/>
        </p:nvSpPr>
        <p:spPr bwMode="auto">
          <a:xfrm>
            <a:off x="2728913" y="5445125"/>
            <a:ext cx="2090737"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1600" b="1">
                <a:solidFill>
                  <a:srgbClr val="008000"/>
                </a:solidFill>
                <a:cs typeface="Arial" panose="020B0604020202020204" pitchFamily="34" charset="0"/>
              </a:rPr>
              <a:t>“hello,world/n”</a:t>
            </a:r>
          </a:p>
        </p:txBody>
      </p:sp>
      <p:sp>
        <p:nvSpPr>
          <p:cNvPr id="364573" name="Line 29"/>
          <p:cNvSpPr>
            <a:spLocks noChangeShapeType="1"/>
          </p:cNvSpPr>
          <p:nvPr/>
        </p:nvSpPr>
        <p:spPr bwMode="auto">
          <a:xfrm flipH="1" flipV="1">
            <a:off x="2020888" y="3062288"/>
            <a:ext cx="4427537" cy="14287"/>
          </a:xfrm>
          <a:prstGeom prst="line">
            <a:avLst/>
          </a:prstGeom>
          <a:noFill/>
          <a:ln w="38100">
            <a:solidFill>
              <a:srgbClr val="008000"/>
            </a:solidFill>
            <a:miter lim="800000"/>
          </a:ln>
          <a:extLst>
            <a:ext uri="{909E8E84-426E-40DD-AFC4-6F175D3DCCD1}">
              <a14:hiddenFill xmlns:a14="http://schemas.microsoft.com/office/drawing/2010/main">
                <a:noFill/>
              </a14:hiddenFill>
            </a:ext>
          </a:extLst>
        </p:spPr>
        <p:txBody>
          <a:bodyPr wrap="none"/>
          <a:lstStyle/>
          <a:p>
            <a:endParaRPr lang="en-US"/>
          </a:p>
        </p:txBody>
      </p:sp>
      <p:sp>
        <p:nvSpPr>
          <p:cNvPr id="364574" name="Line 30"/>
          <p:cNvSpPr>
            <a:spLocks noChangeShapeType="1"/>
          </p:cNvSpPr>
          <p:nvPr/>
        </p:nvSpPr>
        <p:spPr bwMode="auto">
          <a:xfrm flipV="1">
            <a:off x="1992313" y="2300288"/>
            <a:ext cx="0" cy="739775"/>
          </a:xfrm>
          <a:prstGeom prst="line">
            <a:avLst/>
          </a:prstGeom>
          <a:noFill/>
          <a:ln w="38100">
            <a:solidFill>
              <a:srgbClr val="008000"/>
            </a:solidFill>
            <a:miter lim="800000"/>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4575" name="Line 31"/>
          <p:cNvSpPr>
            <a:spLocks noChangeShapeType="1"/>
          </p:cNvSpPr>
          <p:nvPr/>
        </p:nvSpPr>
        <p:spPr bwMode="auto">
          <a:xfrm flipH="1" flipV="1">
            <a:off x="1644650" y="2295525"/>
            <a:ext cx="0" cy="1014413"/>
          </a:xfrm>
          <a:prstGeom prst="line">
            <a:avLst/>
          </a:prstGeom>
          <a:noFill/>
          <a:ln w="38100">
            <a:solidFill>
              <a:srgbClr val="008000"/>
            </a:solidFill>
            <a:miter lim="800000"/>
          </a:ln>
          <a:extLst>
            <a:ext uri="{909E8E84-426E-40DD-AFC4-6F175D3DCCD1}">
              <a14:hiddenFill xmlns:a14="http://schemas.microsoft.com/office/drawing/2010/main">
                <a:noFill/>
              </a14:hiddenFill>
            </a:ext>
          </a:extLst>
        </p:spPr>
        <p:txBody>
          <a:bodyPr wrap="none"/>
          <a:lstStyle/>
          <a:p>
            <a:endParaRPr lang="en-US"/>
          </a:p>
        </p:txBody>
      </p:sp>
      <p:sp>
        <p:nvSpPr>
          <p:cNvPr id="364576" name="Line 32"/>
          <p:cNvSpPr>
            <a:spLocks noChangeShapeType="1"/>
          </p:cNvSpPr>
          <p:nvPr/>
        </p:nvSpPr>
        <p:spPr bwMode="auto">
          <a:xfrm flipH="1" flipV="1">
            <a:off x="1720850" y="3322638"/>
            <a:ext cx="2351088" cy="28575"/>
          </a:xfrm>
          <a:prstGeom prst="line">
            <a:avLst/>
          </a:prstGeom>
          <a:noFill/>
          <a:ln w="38100">
            <a:solidFill>
              <a:srgbClr val="008000"/>
            </a:solidFill>
            <a:miter lim="800000"/>
          </a:ln>
          <a:extLst>
            <a:ext uri="{909E8E84-426E-40DD-AFC4-6F175D3DCCD1}">
              <a14:hiddenFill xmlns:a14="http://schemas.microsoft.com/office/drawing/2010/main">
                <a:noFill/>
              </a14:hiddenFill>
            </a:ext>
          </a:extLst>
        </p:spPr>
        <p:txBody>
          <a:bodyPr wrap="none"/>
          <a:lstStyle/>
          <a:p>
            <a:endParaRPr lang="en-US"/>
          </a:p>
        </p:txBody>
      </p:sp>
      <p:sp>
        <p:nvSpPr>
          <p:cNvPr id="364578" name="Line 34"/>
          <p:cNvSpPr>
            <a:spLocks noChangeShapeType="1"/>
          </p:cNvSpPr>
          <p:nvPr/>
        </p:nvSpPr>
        <p:spPr bwMode="auto">
          <a:xfrm flipV="1">
            <a:off x="4067175" y="3338513"/>
            <a:ext cx="0" cy="465137"/>
          </a:xfrm>
          <a:prstGeom prst="line">
            <a:avLst/>
          </a:prstGeom>
          <a:noFill/>
          <a:ln w="38100">
            <a:solidFill>
              <a:srgbClr val="008000"/>
            </a:solidFill>
            <a:miter lim="800000"/>
          </a:ln>
          <a:extLst>
            <a:ext uri="{909E8E84-426E-40DD-AFC4-6F175D3DCCD1}">
              <a14:hiddenFill xmlns:a14="http://schemas.microsoft.com/office/drawing/2010/main">
                <a:noFill/>
              </a14:hiddenFill>
            </a:ext>
          </a:extLst>
        </p:spPr>
        <p:txBody>
          <a:bodyPr wrap="none"/>
          <a:lstStyle/>
          <a:p>
            <a:endParaRPr lang="en-US"/>
          </a:p>
        </p:txBody>
      </p:sp>
      <p:sp>
        <p:nvSpPr>
          <p:cNvPr id="364579" name="Line 35"/>
          <p:cNvSpPr>
            <a:spLocks noChangeShapeType="1"/>
          </p:cNvSpPr>
          <p:nvPr/>
        </p:nvSpPr>
        <p:spPr bwMode="auto">
          <a:xfrm>
            <a:off x="3267075" y="3805238"/>
            <a:ext cx="798513" cy="0"/>
          </a:xfrm>
          <a:prstGeom prst="line">
            <a:avLst/>
          </a:prstGeom>
          <a:noFill/>
          <a:ln w="38100">
            <a:solidFill>
              <a:srgbClr val="008000"/>
            </a:solidFill>
            <a:miter lim="800000"/>
          </a:ln>
          <a:extLst>
            <a:ext uri="{909E8E84-426E-40DD-AFC4-6F175D3DCCD1}">
              <a14:hiddenFill xmlns:a14="http://schemas.microsoft.com/office/drawing/2010/main">
                <a:noFill/>
              </a14:hiddenFill>
            </a:ext>
          </a:extLst>
        </p:spPr>
        <p:txBody>
          <a:bodyPr wrap="none"/>
          <a:lstStyle/>
          <a:p>
            <a:endParaRPr lang="en-US"/>
          </a:p>
        </p:txBody>
      </p:sp>
      <p:sp>
        <p:nvSpPr>
          <p:cNvPr id="364581" name="Line 37"/>
          <p:cNvSpPr>
            <a:spLocks noChangeShapeType="1"/>
          </p:cNvSpPr>
          <p:nvPr/>
        </p:nvSpPr>
        <p:spPr bwMode="auto">
          <a:xfrm flipV="1">
            <a:off x="3252788" y="3786188"/>
            <a:ext cx="0" cy="741362"/>
          </a:xfrm>
          <a:prstGeom prst="line">
            <a:avLst/>
          </a:prstGeom>
          <a:noFill/>
          <a:ln w="38100">
            <a:solidFill>
              <a:srgbClr val="008000"/>
            </a:solidFill>
            <a:miter lim="800000"/>
            <a:head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4582" name="Text Box 38"/>
          <p:cNvSpPr txBox="1">
            <a:spLocks noChangeArrowheads="1"/>
          </p:cNvSpPr>
          <p:nvPr/>
        </p:nvSpPr>
        <p:spPr bwMode="auto">
          <a:xfrm>
            <a:off x="469900" y="6257925"/>
            <a:ext cx="7199313"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solidFill>
                  <a:srgbClr val="ED1611"/>
                </a:solidFill>
                <a:latin typeface="微软雅黑" panose="020B0503020204020204" charset="-122"/>
                <a:ea typeface="微软雅黑" panose="020B0503020204020204" charset="-122"/>
              </a:rPr>
              <a:t>所有过程都是在</a:t>
            </a:r>
            <a:r>
              <a:rPr lang="en-US" altLang="zh-CN" sz="1600" b="1">
                <a:solidFill>
                  <a:srgbClr val="ED1611"/>
                </a:solidFill>
                <a:latin typeface="微软雅黑" panose="020B0503020204020204" charset="-122"/>
                <a:ea typeface="微软雅黑" panose="020B0503020204020204" charset="-122"/>
              </a:rPr>
              <a:t>CPU</a:t>
            </a:r>
            <a:r>
              <a:rPr lang="zh-CN" altLang="en-US" sz="1600" b="1">
                <a:solidFill>
                  <a:srgbClr val="ED1611"/>
                </a:solidFill>
                <a:latin typeface="微软雅黑" panose="020B0503020204020204" charset="-122"/>
                <a:ea typeface="微软雅黑" panose="020B0503020204020204" charset="-122"/>
              </a:rPr>
              <a:t>执行指令所产生的控制信号的作用下进行的。</a:t>
            </a:r>
          </a:p>
        </p:txBody>
      </p:sp>
      <p:sp>
        <p:nvSpPr>
          <p:cNvPr id="364583" name="Text Box 39"/>
          <p:cNvSpPr txBox="1">
            <a:spLocks noChangeArrowheads="1"/>
          </p:cNvSpPr>
          <p:nvPr/>
        </p:nvSpPr>
        <p:spPr bwMode="auto">
          <a:xfrm>
            <a:off x="488950" y="5919788"/>
            <a:ext cx="7707313"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solidFill>
                  <a:schemeClr val="accent2"/>
                </a:solidFill>
                <a:latin typeface="Times New Roman" panose="02020603050405020304" charset="0"/>
                <a:ea typeface="微软雅黑" panose="020B0503020204020204" charset="-122"/>
              </a:rPr>
              <a:t>数据经常在各存储部件间传送。故现代计算机大多采用</a:t>
            </a:r>
            <a:r>
              <a:rPr lang="zh-CN" altLang="en-US" sz="1600" b="1">
                <a:solidFill>
                  <a:schemeClr val="accent2"/>
                </a:solidFill>
                <a:latin typeface="微软雅黑" panose="020B0503020204020204" charset="-122"/>
                <a:ea typeface="微软雅黑" panose="020B0503020204020204" charset="-122"/>
              </a:rPr>
              <a:t>“</a:t>
            </a:r>
            <a:r>
              <a:rPr lang="zh-CN" altLang="en-US" sz="1600" b="1">
                <a:solidFill>
                  <a:schemeClr val="accent2"/>
                </a:solidFill>
                <a:latin typeface="Times New Roman" panose="02020603050405020304" charset="0"/>
                <a:ea typeface="微软雅黑" panose="020B0503020204020204" charset="-122"/>
              </a:rPr>
              <a:t>缓存</a:t>
            </a:r>
            <a:r>
              <a:rPr lang="zh-CN" altLang="en-US" sz="1600" b="1">
                <a:solidFill>
                  <a:schemeClr val="accent2"/>
                </a:solidFill>
                <a:latin typeface="微软雅黑" panose="020B0503020204020204" charset="-122"/>
                <a:ea typeface="微软雅黑" panose="020B0503020204020204" charset="-122"/>
              </a:rPr>
              <a:t>”</a:t>
            </a:r>
            <a:r>
              <a:rPr lang="zh-CN" altLang="en-US" sz="1600" b="1">
                <a:solidFill>
                  <a:schemeClr val="accent2"/>
                </a:solidFill>
                <a:latin typeface="Times New Roman" panose="02020603050405020304" charset="0"/>
                <a:ea typeface="微软雅黑" panose="020B0503020204020204" charset="-122"/>
              </a:rPr>
              <a:t>技术！</a:t>
            </a:r>
          </a:p>
        </p:txBody>
      </p:sp>
      <p:sp>
        <p:nvSpPr>
          <p:cNvPr id="566304" name="Rectangle 41"/>
          <p:cNvSpPr>
            <a:spLocks noChangeArrowheads="1"/>
          </p:cNvSpPr>
          <p:nvPr/>
        </p:nvSpPr>
        <p:spPr bwMode="auto">
          <a:xfrm>
            <a:off x="7073900" y="903288"/>
            <a:ext cx="1727200" cy="737235"/>
          </a:xfrm>
          <a:prstGeom prst="rect">
            <a:avLst/>
          </a:prstGeom>
          <a:solidFill>
            <a:schemeClr val="bg1">
              <a:alpha val="28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b="1">
                <a:solidFill>
                  <a:srgbClr val="ED1611"/>
                </a:solidFill>
                <a:cs typeface="Arial" panose="020B0604020202020204" pitchFamily="34" charset="0"/>
              </a:rPr>
              <a:t>$ ./hello</a:t>
            </a:r>
          </a:p>
          <a:p>
            <a:r>
              <a:rPr lang="en-US" altLang="zh-CN" sz="1400" b="1">
                <a:solidFill>
                  <a:srgbClr val="008000"/>
                </a:solidFill>
                <a:cs typeface="Arial" panose="020B0604020202020204" pitchFamily="34" charset="0"/>
              </a:rPr>
              <a:t>hello, world</a:t>
            </a:r>
          </a:p>
          <a:p>
            <a:r>
              <a:rPr lang="en-US" altLang="zh-CN" sz="1400" b="1">
                <a:cs typeface="Arial" panose="020B0604020202020204" pitchFamily="34"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4567">
                                            <p:txEl>
                                              <p:pRg st="0" end="0"/>
                                            </p:txEl>
                                          </p:spTgt>
                                        </p:tgtEl>
                                        <p:attrNameLst>
                                          <p:attrName>style.visibility</p:attrName>
                                        </p:attrNameLst>
                                      </p:cBhvr>
                                      <p:to>
                                        <p:strVal val="visible"/>
                                      </p:to>
                                    </p:set>
                                    <p:animEffect transition="in" filter="blinds(horizontal)">
                                      <p:cBhvr>
                                        <p:cTn id="7" dur="500"/>
                                        <p:tgtEl>
                                          <p:spTgt spid="3645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64552"/>
                                        </p:tgtEl>
                                        <p:attrNameLst>
                                          <p:attrName>style.visibility</p:attrName>
                                        </p:attrNameLst>
                                      </p:cBhvr>
                                      <p:to>
                                        <p:strVal val="visible"/>
                                      </p:to>
                                    </p:set>
                                    <p:animEffect transition="in" filter="slide(fromBottom)">
                                      <p:cBhvr>
                                        <p:cTn id="17" dur="500"/>
                                        <p:tgtEl>
                                          <p:spTgt spid="36455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364553"/>
                                        </p:tgtEl>
                                        <p:attrNameLst>
                                          <p:attrName>style.visibility</p:attrName>
                                        </p:attrNameLst>
                                      </p:cBhvr>
                                      <p:to>
                                        <p:strVal val="visible"/>
                                      </p:to>
                                    </p:set>
                                    <p:animEffect transition="in" filter="slide(fromLeft)">
                                      <p:cBhvr>
                                        <p:cTn id="22" dur="500"/>
                                        <p:tgtEl>
                                          <p:spTgt spid="364553"/>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364554"/>
                                        </p:tgtEl>
                                        <p:attrNameLst>
                                          <p:attrName>style.visibility</p:attrName>
                                        </p:attrNameLst>
                                      </p:cBhvr>
                                      <p:to>
                                        <p:strVal val="visible"/>
                                      </p:to>
                                    </p:set>
                                    <p:animEffect transition="in" filter="slide(fromBottom)">
                                      <p:cBhvr>
                                        <p:cTn id="27" dur="500"/>
                                        <p:tgtEl>
                                          <p:spTgt spid="364554"/>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2" fill="hold" nodeType="clickEffect">
                                  <p:stCondLst>
                                    <p:cond delay="0"/>
                                  </p:stCondLst>
                                  <p:childTnLst>
                                    <p:set>
                                      <p:cBhvr>
                                        <p:cTn id="31" dur="1" fill="hold">
                                          <p:stCondLst>
                                            <p:cond delay="0"/>
                                          </p:stCondLst>
                                        </p:cTn>
                                        <p:tgtEl>
                                          <p:spTgt spid="364555"/>
                                        </p:tgtEl>
                                        <p:attrNameLst>
                                          <p:attrName>style.visibility</p:attrName>
                                        </p:attrNameLst>
                                      </p:cBhvr>
                                      <p:to>
                                        <p:strVal val="visible"/>
                                      </p:to>
                                    </p:set>
                                    <p:animEffect transition="in" filter="slide(fromRight)">
                                      <p:cBhvr>
                                        <p:cTn id="32" dur="500"/>
                                        <p:tgtEl>
                                          <p:spTgt spid="364555"/>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364556"/>
                                        </p:tgtEl>
                                        <p:attrNameLst>
                                          <p:attrName>style.visibility</p:attrName>
                                        </p:attrNameLst>
                                      </p:cBhvr>
                                      <p:to>
                                        <p:strVal val="visible"/>
                                      </p:to>
                                    </p:set>
                                    <p:animEffect transition="in" filter="slide(fromBottom)">
                                      <p:cBhvr>
                                        <p:cTn id="37" dur="500"/>
                                        <p:tgtEl>
                                          <p:spTgt spid="364556"/>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1" fill="hold" nodeType="clickEffect">
                                  <p:stCondLst>
                                    <p:cond delay="0"/>
                                  </p:stCondLst>
                                  <p:childTnLst>
                                    <p:set>
                                      <p:cBhvr>
                                        <p:cTn id="41" dur="1" fill="hold">
                                          <p:stCondLst>
                                            <p:cond delay="0"/>
                                          </p:stCondLst>
                                        </p:cTn>
                                        <p:tgtEl>
                                          <p:spTgt spid="364559"/>
                                        </p:tgtEl>
                                        <p:attrNameLst>
                                          <p:attrName>style.visibility</p:attrName>
                                        </p:attrNameLst>
                                      </p:cBhvr>
                                      <p:to>
                                        <p:strVal val="visible"/>
                                      </p:to>
                                    </p:set>
                                    <p:animEffect transition="in" filter="slide(fromTop)">
                                      <p:cBhvr>
                                        <p:cTn id="42" dur="500"/>
                                        <p:tgtEl>
                                          <p:spTgt spid="364559"/>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nodeType="clickEffect">
                                  <p:stCondLst>
                                    <p:cond delay="0"/>
                                  </p:stCondLst>
                                  <p:childTnLst>
                                    <p:set>
                                      <p:cBhvr>
                                        <p:cTn id="46" dur="1" fill="hold">
                                          <p:stCondLst>
                                            <p:cond delay="0"/>
                                          </p:stCondLst>
                                        </p:cTn>
                                        <p:tgtEl>
                                          <p:spTgt spid="364560"/>
                                        </p:tgtEl>
                                        <p:attrNameLst>
                                          <p:attrName>style.visibility</p:attrName>
                                        </p:attrNameLst>
                                      </p:cBhvr>
                                      <p:to>
                                        <p:strVal val="visible"/>
                                      </p:to>
                                    </p:set>
                                    <p:animEffect transition="in" filter="slide(fromLeft)">
                                      <p:cBhvr>
                                        <p:cTn id="47" dur="500"/>
                                        <p:tgtEl>
                                          <p:spTgt spid="36456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64569"/>
                                        </p:tgtEl>
                                        <p:attrNameLst>
                                          <p:attrName>style.visibility</p:attrName>
                                        </p:attrNameLst>
                                      </p:cBhvr>
                                      <p:to>
                                        <p:strVal val="visible"/>
                                      </p:to>
                                    </p:set>
                                    <p:animEffect transition="in" filter="blinds(horizontal)">
                                      <p:cBhvr>
                                        <p:cTn id="52" dur="500"/>
                                        <p:tgtEl>
                                          <p:spTgt spid="36456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64567">
                                            <p:txEl>
                                              <p:pRg st="1" end="1"/>
                                            </p:txEl>
                                          </p:spTgt>
                                        </p:tgtEl>
                                        <p:attrNameLst>
                                          <p:attrName>style.visibility</p:attrName>
                                        </p:attrNameLst>
                                      </p:cBhvr>
                                      <p:to>
                                        <p:strVal val="visible"/>
                                      </p:to>
                                    </p:set>
                                    <p:animEffect transition="in" filter="blinds(horizontal)">
                                      <p:cBhvr>
                                        <p:cTn id="57" dur="500"/>
                                        <p:tgtEl>
                                          <p:spTgt spid="364567">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64565"/>
                                        </p:tgtEl>
                                        <p:attrNameLst>
                                          <p:attrName>style.visibility</p:attrName>
                                        </p:attrNameLst>
                                      </p:cBhvr>
                                      <p:to>
                                        <p:strVal val="visible"/>
                                      </p:to>
                                    </p:set>
                                    <p:animEffect transition="in" filter="blinds(horizontal)">
                                      <p:cBhvr>
                                        <p:cTn id="62" dur="500"/>
                                        <p:tgtEl>
                                          <p:spTgt spid="364565"/>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nodeType="clickEffect">
                                  <p:stCondLst>
                                    <p:cond delay="0"/>
                                  </p:stCondLst>
                                  <p:childTnLst>
                                    <p:set>
                                      <p:cBhvr>
                                        <p:cTn id="66" dur="1" fill="hold">
                                          <p:stCondLst>
                                            <p:cond delay="0"/>
                                          </p:stCondLst>
                                        </p:cTn>
                                        <p:tgtEl>
                                          <p:spTgt spid="364561"/>
                                        </p:tgtEl>
                                        <p:attrNameLst>
                                          <p:attrName>style.visibility</p:attrName>
                                        </p:attrNameLst>
                                      </p:cBhvr>
                                      <p:to>
                                        <p:strVal val="visible"/>
                                      </p:to>
                                    </p:set>
                                    <p:animEffect transition="in" filter="slide(fromBottom)">
                                      <p:cBhvr>
                                        <p:cTn id="67" dur="500"/>
                                        <p:tgtEl>
                                          <p:spTgt spid="364561"/>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2" fill="hold" nodeType="clickEffect">
                                  <p:stCondLst>
                                    <p:cond delay="0"/>
                                  </p:stCondLst>
                                  <p:childTnLst>
                                    <p:set>
                                      <p:cBhvr>
                                        <p:cTn id="71" dur="1" fill="hold">
                                          <p:stCondLst>
                                            <p:cond delay="0"/>
                                          </p:stCondLst>
                                        </p:cTn>
                                        <p:tgtEl>
                                          <p:spTgt spid="364562"/>
                                        </p:tgtEl>
                                        <p:attrNameLst>
                                          <p:attrName>style.visibility</p:attrName>
                                        </p:attrNameLst>
                                      </p:cBhvr>
                                      <p:to>
                                        <p:strVal val="visible"/>
                                      </p:to>
                                    </p:set>
                                    <p:animEffect transition="in" filter="slide(fromRight)">
                                      <p:cBhvr>
                                        <p:cTn id="72" dur="500"/>
                                        <p:tgtEl>
                                          <p:spTgt spid="364562"/>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4" fill="hold" nodeType="clickEffect">
                                  <p:stCondLst>
                                    <p:cond delay="0"/>
                                  </p:stCondLst>
                                  <p:childTnLst>
                                    <p:set>
                                      <p:cBhvr>
                                        <p:cTn id="76" dur="1" fill="hold">
                                          <p:stCondLst>
                                            <p:cond delay="0"/>
                                          </p:stCondLst>
                                        </p:cTn>
                                        <p:tgtEl>
                                          <p:spTgt spid="364563"/>
                                        </p:tgtEl>
                                        <p:attrNameLst>
                                          <p:attrName>style.visibility</p:attrName>
                                        </p:attrNameLst>
                                      </p:cBhvr>
                                      <p:to>
                                        <p:strVal val="visible"/>
                                      </p:to>
                                    </p:set>
                                    <p:animEffect transition="in" filter="slide(fromBottom)">
                                      <p:cBhvr>
                                        <p:cTn id="77" dur="500"/>
                                        <p:tgtEl>
                                          <p:spTgt spid="364563"/>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8" fill="hold" nodeType="clickEffect">
                                  <p:stCondLst>
                                    <p:cond delay="0"/>
                                  </p:stCondLst>
                                  <p:childTnLst>
                                    <p:set>
                                      <p:cBhvr>
                                        <p:cTn id="81" dur="1" fill="hold">
                                          <p:stCondLst>
                                            <p:cond delay="0"/>
                                          </p:stCondLst>
                                        </p:cTn>
                                        <p:tgtEl>
                                          <p:spTgt spid="364564"/>
                                        </p:tgtEl>
                                        <p:attrNameLst>
                                          <p:attrName>style.visibility</p:attrName>
                                        </p:attrNameLst>
                                      </p:cBhvr>
                                      <p:to>
                                        <p:strVal val="visible"/>
                                      </p:to>
                                    </p:set>
                                    <p:animEffect transition="in" filter="slide(fromLeft)">
                                      <p:cBhvr>
                                        <p:cTn id="82" dur="500"/>
                                        <p:tgtEl>
                                          <p:spTgt spid="364564"/>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364570"/>
                                        </p:tgtEl>
                                        <p:attrNameLst>
                                          <p:attrName>style.visibility</p:attrName>
                                        </p:attrNameLst>
                                      </p:cBhvr>
                                      <p:to>
                                        <p:strVal val="visible"/>
                                      </p:to>
                                    </p:set>
                                    <p:animEffect transition="in" filter="blinds(horizontal)">
                                      <p:cBhvr>
                                        <p:cTn id="87" dur="500"/>
                                        <p:tgtEl>
                                          <p:spTgt spid="364570"/>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364567">
                                            <p:txEl>
                                              <p:pRg st="2" end="2"/>
                                            </p:txEl>
                                          </p:spTgt>
                                        </p:tgtEl>
                                        <p:attrNameLst>
                                          <p:attrName>style.visibility</p:attrName>
                                        </p:attrNameLst>
                                      </p:cBhvr>
                                      <p:to>
                                        <p:strVal val="visible"/>
                                      </p:to>
                                    </p:set>
                                    <p:animEffect transition="in" filter="blinds(horizontal)">
                                      <p:cBhvr>
                                        <p:cTn id="92" dur="500"/>
                                        <p:tgtEl>
                                          <p:spTgt spid="364567">
                                            <p:txEl>
                                              <p:pRg st="2" end="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2" presetClass="entr" presetSubtype="2" fill="hold" nodeType="clickEffect">
                                  <p:stCondLst>
                                    <p:cond delay="0"/>
                                  </p:stCondLst>
                                  <p:childTnLst>
                                    <p:set>
                                      <p:cBhvr>
                                        <p:cTn id="96" dur="1" fill="hold">
                                          <p:stCondLst>
                                            <p:cond delay="0"/>
                                          </p:stCondLst>
                                        </p:cTn>
                                        <p:tgtEl>
                                          <p:spTgt spid="364573"/>
                                        </p:tgtEl>
                                        <p:attrNameLst>
                                          <p:attrName>style.visibility</p:attrName>
                                        </p:attrNameLst>
                                      </p:cBhvr>
                                      <p:to>
                                        <p:strVal val="visible"/>
                                      </p:to>
                                    </p:set>
                                    <p:animEffect transition="in" filter="slide(fromRight)">
                                      <p:cBhvr>
                                        <p:cTn id="97" dur="500"/>
                                        <p:tgtEl>
                                          <p:spTgt spid="364573"/>
                                        </p:tgtEl>
                                      </p:cBhvr>
                                    </p:animEffect>
                                  </p:childTnLst>
                                </p:cTn>
                              </p:par>
                            </p:childTnLst>
                          </p:cTn>
                        </p:par>
                      </p:childTnLst>
                    </p:cTn>
                  </p:par>
                  <p:par>
                    <p:cTn id="98" fill="hold">
                      <p:stCondLst>
                        <p:cond delay="indefinite"/>
                      </p:stCondLst>
                      <p:childTnLst>
                        <p:par>
                          <p:cTn id="99" fill="hold">
                            <p:stCondLst>
                              <p:cond delay="0"/>
                            </p:stCondLst>
                            <p:childTnLst>
                              <p:par>
                                <p:cTn id="100" presetID="12" presetClass="entr" presetSubtype="4" fill="hold" nodeType="clickEffect">
                                  <p:stCondLst>
                                    <p:cond delay="0"/>
                                  </p:stCondLst>
                                  <p:childTnLst>
                                    <p:set>
                                      <p:cBhvr>
                                        <p:cTn id="101" dur="1" fill="hold">
                                          <p:stCondLst>
                                            <p:cond delay="0"/>
                                          </p:stCondLst>
                                        </p:cTn>
                                        <p:tgtEl>
                                          <p:spTgt spid="364574"/>
                                        </p:tgtEl>
                                        <p:attrNameLst>
                                          <p:attrName>style.visibility</p:attrName>
                                        </p:attrNameLst>
                                      </p:cBhvr>
                                      <p:to>
                                        <p:strVal val="visible"/>
                                      </p:to>
                                    </p:set>
                                    <p:animEffect transition="in" filter="slide(fromBottom)">
                                      <p:cBhvr>
                                        <p:cTn id="102" dur="500"/>
                                        <p:tgtEl>
                                          <p:spTgt spid="364574"/>
                                        </p:tgtEl>
                                      </p:cBhvr>
                                    </p:animEffect>
                                  </p:childTnLst>
                                </p:cTn>
                              </p:par>
                            </p:childTnLst>
                          </p:cTn>
                        </p:par>
                      </p:childTnLst>
                    </p:cTn>
                  </p:par>
                  <p:par>
                    <p:cTn id="103" fill="hold">
                      <p:stCondLst>
                        <p:cond delay="indefinite"/>
                      </p:stCondLst>
                      <p:childTnLst>
                        <p:par>
                          <p:cTn id="104" fill="hold">
                            <p:stCondLst>
                              <p:cond delay="0"/>
                            </p:stCondLst>
                            <p:childTnLst>
                              <p:par>
                                <p:cTn id="105" presetID="12" presetClass="entr" presetSubtype="1" fill="hold" nodeType="clickEffect">
                                  <p:stCondLst>
                                    <p:cond delay="0"/>
                                  </p:stCondLst>
                                  <p:childTnLst>
                                    <p:set>
                                      <p:cBhvr>
                                        <p:cTn id="106" dur="1" fill="hold">
                                          <p:stCondLst>
                                            <p:cond delay="0"/>
                                          </p:stCondLst>
                                        </p:cTn>
                                        <p:tgtEl>
                                          <p:spTgt spid="364575"/>
                                        </p:tgtEl>
                                        <p:attrNameLst>
                                          <p:attrName>style.visibility</p:attrName>
                                        </p:attrNameLst>
                                      </p:cBhvr>
                                      <p:to>
                                        <p:strVal val="visible"/>
                                      </p:to>
                                    </p:set>
                                    <p:animEffect transition="in" filter="slide(fromTop)">
                                      <p:cBhvr>
                                        <p:cTn id="107" dur="500"/>
                                        <p:tgtEl>
                                          <p:spTgt spid="364575"/>
                                        </p:tgtEl>
                                      </p:cBhvr>
                                    </p:animEffect>
                                  </p:childTnLst>
                                </p:cTn>
                              </p:par>
                            </p:childTnLst>
                          </p:cTn>
                        </p:par>
                      </p:childTnLst>
                    </p:cTn>
                  </p:par>
                  <p:par>
                    <p:cTn id="108" fill="hold">
                      <p:stCondLst>
                        <p:cond delay="indefinite"/>
                      </p:stCondLst>
                      <p:childTnLst>
                        <p:par>
                          <p:cTn id="109" fill="hold">
                            <p:stCondLst>
                              <p:cond delay="0"/>
                            </p:stCondLst>
                            <p:childTnLst>
                              <p:par>
                                <p:cTn id="110" presetID="12" presetClass="entr" presetSubtype="8" fill="hold" nodeType="clickEffect">
                                  <p:stCondLst>
                                    <p:cond delay="0"/>
                                  </p:stCondLst>
                                  <p:childTnLst>
                                    <p:set>
                                      <p:cBhvr>
                                        <p:cTn id="111" dur="1" fill="hold">
                                          <p:stCondLst>
                                            <p:cond delay="0"/>
                                          </p:stCondLst>
                                        </p:cTn>
                                        <p:tgtEl>
                                          <p:spTgt spid="364576"/>
                                        </p:tgtEl>
                                        <p:attrNameLst>
                                          <p:attrName>style.visibility</p:attrName>
                                        </p:attrNameLst>
                                      </p:cBhvr>
                                      <p:to>
                                        <p:strVal val="visible"/>
                                      </p:to>
                                    </p:set>
                                    <p:animEffect transition="in" filter="slide(fromLeft)">
                                      <p:cBhvr>
                                        <p:cTn id="112" dur="500"/>
                                        <p:tgtEl>
                                          <p:spTgt spid="364576"/>
                                        </p:tgtEl>
                                      </p:cBhvr>
                                    </p:animEffect>
                                  </p:childTnLst>
                                </p:cTn>
                              </p:par>
                            </p:childTnLst>
                          </p:cTn>
                        </p:par>
                      </p:childTnLst>
                    </p:cTn>
                  </p:par>
                  <p:par>
                    <p:cTn id="113" fill="hold">
                      <p:stCondLst>
                        <p:cond delay="indefinite"/>
                      </p:stCondLst>
                      <p:childTnLst>
                        <p:par>
                          <p:cTn id="114" fill="hold">
                            <p:stCondLst>
                              <p:cond delay="0"/>
                            </p:stCondLst>
                            <p:childTnLst>
                              <p:par>
                                <p:cTn id="115" presetID="12" presetClass="entr" presetSubtype="1" fill="hold" nodeType="clickEffect">
                                  <p:stCondLst>
                                    <p:cond delay="0"/>
                                  </p:stCondLst>
                                  <p:childTnLst>
                                    <p:set>
                                      <p:cBhvr>
                                        <p:cTn id="116" dur="1" fill="hold">
                                          <p:stCondLst>
                                            <p:cond delay="0"/>
                                          </p:stCondLst>
                                        </p:cTn>
                                        <p:tgtEl>
                                          <p:spTgt spid="364578"/>
                                        </p:tgtEl>
                                        <p:attrNameLst>
                                          <p:attrName>style.visibility</p:attrName>
                                        </p:attrNameLst>
                                      </p:cBhvr>
                                      <p:to>
                                        <p:strVal val="visible"/>
                                      </p:to>
                                    </p:set>
                                    <p:animEffect transition="in" filter="slide(fromTop)">
                                      <p:cBhvr>
                                        <p:cTn id="117" dur="500"/>
                                        <p:tgtEl>
                                          <p:spTgt spid="364578"/>
                                        </p:tgtEl>
                                      </p:cBhvr>
                                    </p:animEffect>
                                  </p:childTnLst>
                                </p:cTn>
                              </p:par>
                            </p:childTnLst>
                          </p:cTn>
                        </p:par>
                      </p:childTnLst>
                    </p:cTn>
                  </p:par>
                  <p:par>
                    <p:cTn id="118" fill="hold">
                      <p:stCondLst>
                        <p:cond delay="indefinite"/>
                      </p:stCondLst>
                      <p:childTnLst>
                        <p:par>
                          <p:cTn id="119" fill="hold">
                            <p:stCondLst>
                              <p:cond delay="0"/>
                            </p:stCondLst>
                            <p:childTnLst>
                              <p:par>
                                <p:cTn id="120" presetID="12" presetClass="entr" presetSubtype="2" fill="hold" nodeType="clickEffect">
                                  <p:stCondLst>
                                    <p:cond delay="0"/>
                                  </p:stCondLst>
                                  <p:childTnLst>
                                    <p:set>
                                      <p:cBhvr>
                                        <p:cTn id="121" dur="1" fill="hold">
                                          <p:stCondLst>
                                            <p:cond delay="0"/>
                                          </p:stCondLst>
                                        </p:cTn>
                                        <p:tgtEl>
                                          <p:spTgt spid="364579"/>
                                        </p:tgtEl>
                                        <p:attrNameLst>
                                          <p:attrName>style.visibility</p:attrName>
                                        </p:attrNameLst>
                                      </p:cBhvr>
                                      <p:to>
                                        <p:strVal val="visible"/>
                                      </p:to>
                                    </p:set>
                                    <p:animEffect transition="in" filter="slide(fromRight)">
                                      <p:cBhvr>
                                        <p:cTn id="122" dur="500"/>
                                        <p:tgtEl>
                                          <p:spTgt spid="364579"/>
                                        </p:tgtEl>
                                      </p:cBhvr>
                                    </p:animEffect>
                                  </p:childTnLst>
                                </p:cTn>
                              </p:par>
                            </p:childTnLst>
                          </p:cTn>
                        </p:par>
                      </p:childTnLst>
                    </p:cTn>
                  </p:par>
                  <p:par>
                    <p:cTn id="123" fill="hold">
                      <p:stCondLst>
                        <p:cond delay="indefinite"/>
                      </p:stCondLst>
                      <p:childTnLst>
                        <p:par>
                          <p:cTn id="124" fill="hold">
                            <p:stCondLst>
                              <p:cond delay="0"/>
                            </p:stCondLst>
                            <p:childTnLst>
                              <p:par>
                                <p:cTn id="125" presetID="12" presetClass="entr" presetSubtype="1" fill="hold" nodeType="clickEffect">
                                  <p:stCondLst>
                                    <p:cond delay="0"/>
                                  </p:stCondLst>
                                  <p:childTnLst>
                                    <p:set>
                                      <p:cBhvr>
                                        <p:cTn id="126" dur="1" fill="hold">
                                          <p:stCondLst>
                                            <p:cond delay="0"/>
                                          </p:stCondLst>
                                        </p:cTn>
                                        <p:tgtEl>
                                          <p:spTgt spid="364581"/>
                                        </p:tgtEl>
                                        <p:attrNameLst>
                                          <p:attrName>style.visibility</p:attrName>
                                        </p:attrNameLst>
                                      </p:cBhvr>
                                      <p:to>
                                        <p:strVal val="visible"/>
                                      </p:to>
                                    </p:set>
                                    <p:animEffect transition="in" filter="slide(fromTop)">
                                      <p:cBhvr>
                                        <p:cTn id="127" dur="500"/>
                                        <p:tgtEl>
                                          <p:spTgt spid="364581"/>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364571"/>
                                        </p:tgtEl>
                                        <p:attrNameLst>
                                          <p:attrName>style.visibility</p:attrName>
                                        </p:attrNameLst>
                                      </p:cBhvr>
                                      <p:to>
                                        <p:strVal val="visible"/>
                                      </p:to>
                                    </p:set>
                                    <p:animEffect transition="in" filter="blinds(horizontal)">
                                      <p:cBhvr>
                                        <p:cTn id="132" dur="500"/>
                                        <p:tgtEl>
                                          <p:spTgt spid="364571"/>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nodeType="clickEffect">
                                  <p:stCondLst>
                                    <p:cond delay="0"/>
                                  </p:stCondLst>
                                  <p:childTnLst>
                                    <p:set>
                                      <p:cBhvr>
                                        <p:cTn id="136" dur="1" fill="hold">
                                          <p:stCondLst>
                                            <p:cond delay="0"/>
                                          </p:stCondLst>
                                        </p:cTn>
                                        <p:tgtEl>
                                          <p:spTgt spid="364583">
                                            <p:txEl>
                                              <p:pRg st="0" end="0"/>
                                            </p:txEl>
                                          </p:spTgt>
                                        </p:tgtEl>
                                        <p:attrNameLst>
                                          <p:attrName>style.visibility</p:attrName>
                                        </p:attrNameLst>
                                      </p:cBhvr>
                                      <p:to>
                                        <p:strVal val="visible"/>
                                      </p:to>
                                    </p:set>
                                    <p:animEffect transition="in" filter="blinds(horizontal)">
                                      <p:cBhvr>
                                        <p:cTn id="137" dur="500"/>
                                        <p:tgtEl>
                                          <p:spTgt spid="364583">
                                            <p:txEl>
                                              <p:pRg st="0" end="0"/>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5" presetClass="entr" presetSubtype="10" fill="hold" nodeType="clickEffect">
                                  <p:stCondLst>
                                    <p:cond delay="0"/>
                                  </p:stCondLst>
                                  <p:childTnLst>
                                    <p:set>
                                      <p:cBhvr>
                                        <p:cTn id="141" dur="1" fill="hold">
                                          <p:stCondLst>
                                            <p:cond delay="0"/>
                                          </p:stCondLst>
                                        </p:cTn>
                                        <p:tgtEl>
                                          <p:spTgt spid="364582">
                                            <p:txEl>
                                              <p:pRg st="0" end="0"/>
                                            </p:txEl>
                                          </p:spTgt>
                                        </p:tgtEl>
                                        <p:attrNameLst>
                                          <p:attrName>style.visibility</p:attrName>
                                        </p:attrNameLst>
                                      </p:cBhvr>
                                      <p:to>
                                        <p:strVal val="visible"/>
                                      </p:to>
                                    </p:set>
                                    <p:animEffect transition="in" filter="checkerboard(across)">
                                      <p:cBhvr>
                                        <p:cTn id="142" dur="500"/>
                                        <p:tgtEl>
                                          <p:spTgt spid="3645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65" grpId="0" bldLvl="0" animBg="1"/>
      <p:bldP spid="364569" grpId="0"/>
      <p:bldP spid="364570" grpId="0"/>
      <p:bldP spid="36457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a:xfrm>
            <a:off x="457200" y="88900"/>
            <a:ext cx="8229600" cy="561975"/>
          </a:xfrm>
        </p:spPr>
        <p:txBody>
          <a:bodyPr/>
          <a:lstStyle/>
          <a:p>
            <a:r>
              <a:rPr lang="zh-CN" altLang="en-US" sz="3600"/>
              <a:t>不同层次语言之间的等价转换</a:t>
            </a:r>
          </a:p>
        </p:txBody>
      </p:sp>
      <p:pic>
        <p:nvPicPr>
          <p:cNvPr id="5683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16013"/>
            <a:ext cx="8812213" cy="4892675"/>
          </a:xfrm>
          <a:prstGeom prst="rect">
            <a:avLst/>
          </a:prstGeom>
          <a:noFill/>
          <a:extLst>
            <a:ext uri="{909E8E84-426E-40DD-AFC4-6F175D3DCCD1}">
              <a14:hiddenFill xmlns:a14="http://schemas.microsoft.com/office/drawing/2010/main">
                <a:solidFill>
                  <a:srgbClr val="FFFFFF"/>
                </a:solidFill>
              </a14:hiddenFill>
            </a:ext>
          </a:extLst>
        </p:spPr>
      </p:pic>
      <p:sp>
        <p:nvSpPr>
          <p:cNvPr id="568324" name="Rectangle 4"/>
          <p:cNvSpPr>
            <a:spLocks noChangeArrowheads="1"/>
          </p:cNvSpPr>
          <p:nvPr/>
        </p:nvSpPr>
        <p:spPr bwMode="auto">
          <a:xfrm>
            <a:off x="4005263" y="3746500"/>
            <a:ext cx="798512" cy="1147763"/>
          </a:xfrm>
          <a:prstGeom prst="rect">
            <a:avLst/>
          </a:prstGeom>
          <a:solidFill>
            <a:schemeClr val="accent2">
              <a:alpha val="34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8325" name="Rectangle 5"/>
          <p:cNvSpPr>
            <a:spLocks noChangeArrowheads="1"/>
          </p:cNvSpPr>
          <p:nvPr/>
        </p:nvSpPr>
        <p:spPr bwMode="auto">
          <a:xfrm>
            <a:off x="4837113" y="3751263"/>
            <a:ext cx="654050" cy="1147762"/>
          </a:xfrm>
          <a:prstGeom prst="rect">
            <a:avLst/>
          </a:prstGeom>
          <a:solidFill>
            <a:srgbClr val="800080">
              <a:alpha val="34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8326" name="Rectangle 6"/>
          <p:cNvSpPr>
            <a:spLocks noChangeArrowheads="1"/>
          </p:cNvSpPr>
          <p:nvPr/>
        </p:nvSpPr>
        <p:spPr bwMode="auto">
          <a:xfrm>
            <a:off x="5505450" y="3736975"/>
            <a:ext cx="654050" cy="1147763"/>
          </a:xfrm>
          <a:prstGeom prst="rect">
            <a:avLst/>
          </a:prstGeom>
          <a:solidFill>
            <a:srgbClr val="339966">
              <a:alpha val="38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8327" name="Rectangle 7"/>
          <p:cNvSpPr>
            <a:spLocks noChangeArrowheads="1"/>
          </p:cNvSpPr>
          <p:nvPr/>
        </p:nvSpPr>
        <p:spPr bwMode="auto">
          <a:xfrm>
            <a:off x="6157913" y="3736975"/>
            <a:ext cx="2060575" cy="1147763"/>
          </a:xfrm>
          <a:prstGeom prst="rect">
            <a:avLst/>
          </a:prstGeom>
          <a:solidFill>
            <a:srgbClr val="FF0000">
              <a:alpha val="34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8328" name="Line 8"/>
          <p:cNvSpPr>
            <a:spLocks noChangeShapeType="1"/>
          </p:cNvSpPr>
          <p:nvPr/>
        </p:nvSpPr>
        <p:spPr bwMode="auto">
          <a:xfrm>
            <a:off x="3962400" y="4037013"/>
            <a:ext cx="4252913" cy="0"/>
          </a:xfrm>
          <a:prstGeom prst="line">
            <a:avLst/>
          </a:prstGeom>
          <a:noFill/>
          <a:ln w="28575">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8329" name="Line 9"/>
          <p:cNvSpPr>
            <a:spLocks noChangeShapeType="1"/>
          </p:cNvSpPr>
          <p:nvPr/>
        </p:nvSpPr>
        <p:spPr bwMode="auto">
          <a:xfrm>
            <a:off x="3970338" y="4302125"/>
            <a:ext cx="4252912"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8330" name="Line 10"/>
          <p:cNvSpPr>
            <a:spLocks noChangeShapeType="1"/>
          </p:cNvSpPr>
          <p:nvPr/>
        </p:nvSpPr>
        <p:spPr bwMode="auto">
          <a:xfrm>
            <a:off x="3956050" y="4602163"/>
            <a:ext cx="4252913"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8331" name="Line 11"/>
          <p:cNvSpPr>
            <a:spLocks noChangeShapeType="1"/>
          </p:cNvSpPr>
          <p:nvPr/>
        </p:nvSpPr>
        <p:spPr bwMode="auto">
          <a:xfrm>
            <a:off x="3956050" y="4887913"/>
            <a:ext cx="4252913" cy="0"/>
          </a:xfrm>
          <a:prstGeom prst="line">
            <a:avLst/>
          </a:prstGeom>
          <a:noFill/>
          <a:ln w="28575">
            <a:solidFill>
              <a:srgbClr val="00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8332" name="Rectangle 12"/>
          <p:cNvSpPr>
            <a:spLocks noChangeArrowheads="1"/>
          </p:cNvSpPr>
          <p:nvPr/>
        </p:nvSpPr>
        <p:spPr bwMode="auto">
          <a:xfrm>
            <a:off x="4978400" y="2643188"/>
            <a:ext cx="1379538" cy="552450"/>
          </a:xfrm>
          <a:prstGeom prst="rect">
            <a:avLst/>
          </a:prstGeom>
          <a:solidFill>
            <a:srgbClr val="FFFF00">
              <a:alpha val="45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8333" name="Rectangle 13"/>
          <p:cNvSpPr>
            <a:spLocks noChangeArrowheads="1"/>
          </p:cNvSpPr>
          <p:nvPr/>
        </p:nvSpPr>
        <p:spPr bwMode="auto">
          <a:xfrm>
            <a:off x="4940300" y="1487488"/>
            <a:ext cx="1379538" cy="304800"/>
          </a:xfrm>
          <a:prstGeom prst="rect">
            <a:avLst/>
          </a:prstGeom>
          <a:solidFill>
            <a:srgbClr val="FFFF00">
              <a:alpha val="45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8334" name="Rectangle 14"/>
          <p:cNvSpPr>
            <a:spLocks noChangeArrowheads="1"/>
          </p:cNvSpPr>
          <p:nvPr/>
        </p:nvSpPr>
        <p:spPr bwMode="auto">
          <a:xfrm>
            <a:off x="4959350" y="1187450"/>
            <a:ext cx="1379538" cy="304800"/>
          </a:xfrm>
          <a:prstGeom prst="rect">
            <a:avLst/>
          </a:prstGeom>
          <a:solidFill>
            <a:schemeClr val="accent2">
              <a:alpha val="4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8335" name="Rectangle 15"/>
          <p:cNvSpPr>
            <a:spLocks noChangeArrowheads="1"/>
          </p:cNvSpPr>
          <p:nvPr/>
        </p:nvSpPr>
        <p:spPr bwMode="auto">
          <a:xfrm>
            <a:off x="4946650" y="1798638"/>
            <a:ext cx="1379538" cy="304800"/>
          </a:xfrm>
          <a:prstGeom prst="rect">
            <a:avLst/>
          </a:prstGeom>
          <a:solidFill>
            <a:srgbClr val="00FF00">
              <a:alpha val="31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8336" name="Rectangle 16"/>
          <p:cNvSpPr>
            <a:spLocks noChangeArrowheads="1"/>
          </p:cNvSpPr>
          <p:nvPr/>
        </p:nvSpPr>
        <p:spPr bwMode="auto">
          <a:xfrm>
            <a:off x="4995863" y="3211513"/>
            <a:ext cx="1379537" cy="304800"/>
          </a:xfrm>
          <a:prstGeom prst="rect">
            <a:avLst/>
          </a:prstGeom>
          <a:solidFill>
            <a:srgbClr val="00FF00">
              <a:alpha val="31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8337" name="Rectangle 17"/>
          <p:cNvSpPr>
            <a:spLocks noChangeArrowheads="1"/>
          </p:cNvSpPr>
          <p:nvPr/>
        </p:nvSpPr>
        <p:spPr bwMode="auto">
          <a:xfrm>
            <a:off x="4979988" y="2338388"/>
            <a:ext cx="1379537" cy="304800"/>
          </a:xfrm>
          <a:prstGeom prst="rect">
            <a:avLst/>
          </a:prstGeom>
          <a:solidFill>
            <a:schemeClr val="accent2">
              <a:alpha val="4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68338" name="Group 18"/>
          <p:cNvGrpSpPr/>
          <p:nvPr/>
        </p:nvGrpSpPr>
        <p:grpSpPr bwMode="auto">
          <a:xfrm>
            <a:off x="4354513" y="3427413"/>
            <a:ext cx="2308225" cy="333375"/>
            <a:chOff x="2743" y="2249"/>
            <a:chExt cx="1454" cy="210"/>
          </a:xfrm>
        </p:grpSpPr>
        <p:sp>
          <p:nvSpPr>
            <p:cNvPr id="568339" name="Line 19"/>
            <p:cNvSpPr>
              <a:spLocks noChangeShapeType="1"/>
            </p:cNvSpPr>
            <p:nvPr/>
          </p:nvSpPr>
          <p:spPr bwMode="auto">
            <a:xfrm flipH="1">
              <a:off x="2743" y="2277"/>
              <a:ext cx="484" cy="155"/>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8340" name="Line 20"/>
            <p:cNvSpPr>
              <a:spLocks noChangeShapeType="1"/>
            </p:cNvSpPr>
            <p:nvPr/>
          </p:nvSpPr>
          <p:spPr bwMode="auto">
            <a:xfrm flipH="1">
              <a:off x="3310" y="2267"/>
              <a:ext cx="548" cy="156"/>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8341" name="Line 21"/>
            <p:cNvSpPr>
              <a:spLocks noChangeShapeType="1"/>
            </p:cNvSpPr>
            <p:nvPr/>
          </p:nvSpPr>
          <p:spPr bwMode="auto">
            <a:xfrm>
              <a:off x="3520" y="2249"/>
              <a:ext cx="192" cy="201"/>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8342" name="Line 22"/>
            <p:cNvSpPr>
              <a:spLocks noChangeShapeType="1"/>
            </p:cNvSpPr>
            <p:nvPr/>
          </p:nvSpPr>
          <p:spPr bwMode="auto">
            <a:xfrm>
              <a:off x="3676" y="2258"/>
              <a:ext cx="521" cy="201"/>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68343" name="Text Box 23"/>
          <p:cNvSpPr txBox="1">
            <a:spLocks noChangeArrowheads="1"/>
          </p:cNvSpPr>
          <p:nvPr/>
        </p:nvSpPr>
        <p:spPr bwMode="auto">
          <a:xfrm>
            <a:off x="6734175" y="2559050"/>
            <a:ext cx="1930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ea typeface="微软雅黑" panose="020B0503020204020204" charset="-122"/>
              </a:rPr>
              <a:t>每条指令由操作码和若干地址码组成</a:t>
            </a:r>
          </a:p>
        </p:txBody>
      </p:sp>
      <p:sp>
        <p:nvSpPr>
          <p:cNvPr id="568344" name="Text Box 24"/>
          <p:cNvSpPr txBox="1">
            <a:spLocks noChangeArrowheads="1"/>
          </p:cNvSpPr>
          <p:nvPr/>
        </p:nvSpPr>
        <p:spPr bwMode="auto">
          <a:xfrm>
            <a:off x="985838" y="6026150"/>
            <a:ext cx="6546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FF0000"/>
                </a:solidFill>
                <a:ea typeface="微软雅黑" panose="020B0503020204020204" charset="-122"/>
              </a:rPr>
              <a:t>任何高级语言程序最终通过执行若干条指令来完成！</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8334"/>
                                        </p:tgtEl>
                                        <p:attrNameLst>
                                          <p:attrName>style.visibility</p:attrName>
                                        </p:attrNameLst>
                                      </p:cBhvr>
                                      <p:to>
                                        <p:strVal val="visible"/>
                                      </p:to>
                                    </p:set>
                                    <p:animEffect transition="in" filter="blinds(horizontal)">
                                      <p:cBhvr>
                                        <p:cTn id="7" dur="500"/>
                                        <p:tgtEl>
                                          <p:spTgt spid="5683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8337"/>
                                        </p:tgtEl>
                                        <p:attrNameLst>
                                          <p:attrName>style.visibility</p:attrName>
                                        </p:attrNameLst>
                                      </p:cBhvr>
                                      <p:to>
                                        <p:strVal val="visible"/>
                                      </p:to>
                                    </p:set>
                                    <p:animEffect transition="in" filter="blinds(horizontal)">
                                      <p:cBhvr>
                                        <p:cTn id="12" dur="500"/>
                                        <p:tgtEl>
                                          <p:spTgt spid="56833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68333"/>
                                        </p:tgtEl>
                                        <p:attrNameLst>
                                          <p:attrName>style.visibility</p:attrName>
                                        </p:attrNameLst>
                                      </p:cBhvr>
                                      <p:to>
                                        <p:strVal val="visible"/>
                                      </p:to>
                                    </p:set>
                                    <p:animEffect transition="in" filter="blinds(horizontal)">
                                      <p:cBhvr>
                                        <p:cTn id="17" dur="500"/>
                                        <p:tgtEl>
                                          <p:spTgt spid="56833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68332"/>
                                        </p:tgtEl>
                                        <p:attrNameLst>
                                          <p:attrName>style.visibility</p:attrName>
                                        </p:attrNameLst>
                                      </p:cBhvr>
                                      <p:to>
                                        <p:strVal val="visible"/>
                                      </p:to>
                                    </p:set>
                                    <p:animEffect transition="in" filter="blinds(horizontal)">
                                      <p:cBhvr>
                                        <p:cTn id="22" dur="500"/>
                                        <p:tgtEl>
                                          <p:spTgt spid="56833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68335"/>
                                        </p:tgtEl>
                                        <p:attrNameLst>
                                          <p:attrName>style.visibility</p:attrName>
                                        </p:attrNameLst>
                                      </p:cBhvr>
                                      <p:to>
                                        <p:strVal val="visible"/>
                                      </p:to>
                                    </p:set>
                                    <p:animEffect transition="in" filter="blinds(horizontal)">
                                      <p:cBhvr>
                                        <p:cTn id="27" dur="500"/>
                                        <p:tgtEl>
                                          <p:spTgt spid="56833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68336"/>
                                        </p:tgtEl>
                                        <p:attrNameLst>
                                          <p:attrName>style.visibility</p:attrName>
                                        </p:attrNameLst>
                                      </p:cBhvr>
                                      <p:to>
                                        <p:strVal val="visible"/>
                                      </p:to>
                                    </p:set>
                                    <p:animEffect transition="in" filter="blinds(horizontal)">
                                      <p:cBhvr>
                                        <p:cTn id="32" dur="500"/>
                                        <p:tgtEl>
                                          <p:spTgt spid="56833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68328"/>
                                        </p:tgtEl>
                                        <p:attrNameLst>
                                          <p:attrName>style.visibility</p:attrName>
                                        </p:attrNameLst>
                                      </p:cBhvr>
                                      <p:to>
                                        <p:strVal val="visible"/>
                                      </p:to>
                                    </p:set>
                                    <p:animEffect transition="in" filter="blinds(horizontal)">
                                      <p:cBhvr>
                                        <p:cTn id="37" dur="500"/>
                                        <p:tgtEl>
                                          <p:spTgt spid="56832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68329"/>
                                        </p:tgtEl>
                                        <p:attrNameLst>
                                          <p:attrName>style.visibility</p:attrName>
                                        </p:attrNameLst>
                                      </p:cBhvr>
                                      <p:to>
                                        <p:strVal val="visible"/>
                                      </p:to>
                                    </p:set>
                                    <p:animEffect transition="in" filter="blinds(horizontal)">
                                      <p:cBhvr>
                                        <p:cTn id="42" dur="500"/>
                                        <p:tgtEl>
                                          <p:spTgt spid="56832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68330"/>
                                        </p:tgtEl>
                                        <p:attrNameLst>
                                          <p:attrName>style.visibility</p:attrName>
                                        </p:attrNameLst>
                                      </p:cBhvr>
                                      <p:to>
                                        <p:strVal val="visible"/>
                                      </p:to>
                                    </p:set>
                                    <p:animEffect transition="in" filter="blinds(horizontal)">
                                      <p:cBhvr>
                                        <p:cTn id="47" dur="500"/>
                                        <p:tgtEl>
                                          <p:spTgt spid="56833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68331"/>
                                        </p:tgtEl>
                                        <p:attrNameLst>
                                          <p:attrName>style.visibility</p:attrName>
                                        </p:attrNameLst>
                                      </p:cBhvr>
                                      <p:to>
                                        <p:strVal val="visible"/>
                                      </p:to>
                                    </p:set>
                                    <p:animEffect transition="in" filter="blinds(horizontal)">
                                      <p:cBhvr>
                                        <p:cTn id="52" dur="500"/>
                                        <p:tgtEl>
                                          <p:spTgt spid="56833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68324"/>
                                        </p:tgtEl>
                                        <p:attrNameLst>
                                          <p:attrName>style.visibility</p:attrName>
                                        </p:attrNameLst>
                                      </p:cBhvr>
                                      <p:to>
                                        <p:strVal val="visible"/>
                                      </p:to>
                                    </p:set>
                                    <p:animEffect transition="in" filter="blinds(horizontal)">
                                      <p:cBhvr>
                                        <p:cTn id="57" dur="500"/>
                                        <p:tgtEl>
                                          <p:spTgt spid="56832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68325"/>
                                        </p:tgtEl>
                                        <p:attrNameLst>
                                          <p:attrName>style.visibility</p:attrName>
                                        </p:attrNameLst>
                                      </p:cBhvr>
                                      <p:to>
                                        <p:strVal val="visible"/>
                                      </p:to>
                                    </p:set>
                                    <p:animEffect transition="in" filter="blinds(horizontal)">
                                      <p:cBhvr>
                                        <p:cTn id="62" dur="500"/>
                                        <p:tgtEl>
                                          <p:spTgt spid="568325"/>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568326"/>
                                        </p:tgtEl>
                                        <p:attrNameLst>
                                          <p:attrName>style.visibility</p:attrName>
                                        </p:attrNameLst>
                                      </p:cBhvr>
                                      <p:to>
                                        <p:strVal val="visible"/>
                                      </p:to>
                                    </p:set>
                                    <p:animEffect transition="in" filter="blinds(horizontal)">
                                      <p:cBhvr>
                                        <p:cTn id="67" dur="500"/>
                                        <p:tgtEl>
                                          <p:spTgt spid="568326"/>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568327"/>
                                        </p:tgtEl>
                                        <p:attrNameLst>
                                          <p:attrName>style.visibility</p:attrName>
                                        </p:attrNameLst>
                                      </p:cBhvr>
                                      <p:to>
                                        <p:strVal val="visible"/>
                                      </p:to>
                                    </p:set>
                                    <p:animEffect transition="in" filter="blinds(horizontal)">
                                      <p:cBhvr>
                                        <p:cTn id="72" dur="500"/>
                                        <p:tgtEl>
                                          <p:spTgt spid="568327"/>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568338"/>
                                        </p:tgtEl>
                                        <p:attrNameLst>
                                          <p:attrName>style.visibility</p:attrName>
                                        </p:attrNameLst>
                                      </p:cBhvr>
                                      <p:to>
                                        <p:strVal val="visible"/>
                                      </p:to>
                                    </p:set>
                                    <p:animEffect transition="in" filter="blinds(horizontal)">
                                      <p:cBhvr>
                                        <p:cTn id="77" dur="500"/>
                                        <p:tgtEl>
                                          <p:spTgt spid="568338"/>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568343"/>
                                        </p:tgtEl>
                                        <p:attrNameLst>
                                          <p:attrName>style.visibility</p:attrName>
                                        </p:attrNameLst>
                                      </p:cBhvr>
                                      <p:to>
                                        <p:strVal val="visible"/>
                                      </p:to>
                                    </p:set>
                                    <p:animEffect transition="in" filter="blinds(horizontal)">
                                      <p:cBhvr>
                                        <p:cTn id="82" dur="500"/>
                                        <p:tgtEl>
                                          <p:spTgt spid="568343"/>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568344"/>
                                        </p:tgtEl>
                                        <p:attrNameLst>
                                          <p:attrName>style.visibility</p:attrName>
                                        </p:attrNameLst>
                                      </p:cBhvr>
                                      <p:to>
                                        <p:strVal val="visible"/>
                                      </p:to>
                                    </p:set>
                                    <p:animEffect transition="in" filter="blinds(horizontal)">
                                      <p:cBhvr>
                                        <p:cTn id="87" dur="500"/>
                                        <p:tgtEl>
                                          <p:spTgt spid="568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43" grpId="0" bldLvl="0" animBg="1"/>
      <p:bldP spid="568344"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a:xfrm>
            <a:off x="457200" y="103188"/>
            <a:ext cx="8229600" cy="561975"/>
          </a:xfrm>
        </p:spPr>
        <p:txBody>
          <a:bodyPr/>
          <a:lstStyle/>
          <a:p>
            <a:r>
              <a:rPr lang="zh-CN" altLang="en-US" sz="3200"/>
              <a:t>开发和运行程序需什么支撑？</a:t>
            </a:r>
          </a:p>
        </p:txBody>
      </p:sp>
      <p:sp>
        <p:nvSpPr>
          <p:cNvPr id="569347" name="Rectangle 3"/>
          <p:cNvSpPr>
            <a:spLocks noGrp="1" noChangeArrowheads="1"/>
          </p:cNvSpPr>
          <p:nvPr>
            <p:ph type="body" idx="1"/>
          </p:nvPr>
        </p:nvSpPr>
        <p:spPr>
          <a:xfrm>
            <a:off x="222250" y="836613"/>
            <a:ext cx="8534400" cy="5218112"/>
          </a:xfrm>
        </p:spPr>
        <p:txBody>
          <a:bodyPr/>
          <a:lstStyle/>
          <a:p>
            <a:r>
              <a:rPr lang="zh-CN" altLang="en-US" sz="2200">
                <a:latin typeface="微软雅黑" panose="020B0503020204020204" charset="-122"/>
                <a:ea typeface="微软雅黑" panose="020B0503020204020204" charset="-122"/>
              </a:rPr>
              <a:t>最早的程序开发很简单（怎样简单？）</a:t>
            </a:r>
          </a:p>
          <a:p>
            <a:pPr lvl="1"/>
            <a:r>
              <a:rPr lang="zh-CN" altLang="en-US" sz="2200">
                <a:latin typeface="微软雅黑" panose="020B0503020204020204" charset="-122"/>
                <a:ea typeface="微软雅黑" panose="020B0503020204020204" charset="-122"/>
              </a:rPr>
              <a:t>直接输入指令和数据，启动后把第一条指令地址送</a:t>
            </a:r>
            <a:r>
              <a:rPr lang="en-US" altLang="zh-CN" sz="2200">
                <a:latin typeface="微软雅黑" panose="020B0503020204020204" charset="-122"/>
                <a:ea typeface="微软雅黑" panose="020B0503020204020204" charset="-122"/>
              </a:rPr>
              <a:t>PC</a:t>
            </a:r>
            <a:r>
              <a:rPr lang="zh-CN" altLang="en-US" sz="2200">
                <a:latin typeface="微软雅黑" panose="020B0503020204020204" charset="-122"/>
                <a:ea typeface="微软雅黑" panose="020B0503020204020204" charset="-122"/>
              </a:rPr>
              <a:t>开始执行</a:t>
            </a:r>
          </a:p>
          <a:p>
            <a:r>
              <a:rPr lang="zh-CN" altLang="en-US" sz="2200">
                <a:latin typeface="微软雅黑" panose="020B0503020204020204" charset="-122"/>
                <a:ea typeface="微软雅黑" panose="020B0503020204020204" charset="-122"/>
              </a:rPr>
              <a:t>用高级语言开发程序需要复杂的支撑环境（怎样的环境？）</a:t>
            </a:r>
          </a:p>
          <a:p>
            <a:pPr lvl="1"/>
            <a:r>
              <a:rPr lang="zh-CN" altLang="en-US" sz="2200">
                <a:latin typeface="微软雅黑" panose="020B0503020204020204" charset="-122"/>
                <a:ea typeface="微软雅黑" panose="020B0503020204020204" charset="-122"/>
              </a:rPr>
              <a:t>需要</a:t>
            </a:r>
            <a:r>
              <a:rPr lang="zh-CN" altLang="en-US" sz="2200">
                <a:solidFill>
                  <a:srgbClr val="004821"/>
                </a:solidFill>
                <a:latin typeface="微软雅黑" panose="020B0503020204020204" charset="-122"/>
                <a:ea typeface="微软雅黑" panose="020B0503020204020204" charset="-122"/>
              </a:rPr>
              <a:t>编辑器</a:t>
            </a:r>
            <a:r>
              <a:rPr lang="zh-CN" altLang="en-US" sz="2200">
                <a:latin typeface="微软雅黑" panose="020B0503020204020204" charset="-122"/>
                <a:ea typeface="微软雅黑" panose="020B0503020204020204" charset="-122"/>
              </a:rPr>
              <a:t>编写源程序</a:t>
            </a:r>
          </a:p>
          <a:p>
            <a:pPr lvl="1"/>
            <a:r>
              <a:rPr lang="zh-CN" altLang="en-US" sz="2200">
                <a:latin typeface="微软雅黑" panose="020B0503020204020204" charset="-122"/>
                <a:ea typeface="微软雅黑" panose="020B0503020204020204" charset="-122"/>
              </a:rPr>
              <a:t>需要一套翻译转换软件处理各类源程序</a:t>
            </a:r>
          </a:p>
          <a:p>
            <a:pPr lvl="2"/>
            <a:r>
              <a:rPr lang="zh-CN" altLang="en-US" sz="2200">
                <a:latin typeface="微软雅黑" panose="020B0503020204020204" charset="-122"/>
                <a:ea typeface="微软雅黑" panose="020B0503020204020204" charset="-122"/>
              </a:rPr>
              <a:t>编译方式：预处理程序、编译器、汇编器、链接器</a:t>
            </a:r>
          </a:p>
          <a:p>
            <a:pPr lvl="2"/>
            <a:r>
              <a:rPr lang="zh-CN" altLang="en-US" sz="2200">
                <a:latin typeface="微软雅黑" panose="020B0503020204020204" charset="-122"/>
                <a:ea typeface="微软雅黑" panose="020B0503020204020204" charset="-122"/>
              </a:rPr>
              <a:t>解释方式：解释程序</a:t>
            </a:r>
          </a:p>
          <a:p>
            <a:pPr lvl="1"/>
            <a:r>
              <a:rPr lang="zh-CN" altLang="en-US" sz="2200">
                <a:latin typeface="微软雅黑" panose="020B0503020204020204" charset="-122"/>
                <a:ea typeface="微软雅黑" panose="020B0503020204020204" charset="-122"/>
              </a:rPr>
              <a:t>需要一个可以执行程序的界面（环境）</a:t>
            </a:r>
          </a:p>
          <a:p>
            <a:pPr lvl="2"/>
            <a:r>
              <a:rPr lang="en-US" altLang="zh-CN" sz="2200">
                <a:latin typeface="微软雅黑" panose="020B0503020204020204" charset="-122"/>
                <a:ea typeface="微软雅黑" panose="020B0503020204020204" charset="-122"/>
              </a:rPr>
              <a:t>GUI</a:t>
            </a:r>
            <a:r>
              <a:rPr lang="zh-CN" altLang="en-US" sz="2200">
                <a:latin typeface="微软雅黑" panose="020B0503020204020204" charset="-122"/>
                <a:ea typeface="微软雅黑" panose="020B0503020204020204" charset="-122"/>
              </a:rPr>
              <a:t>方式：图形用户界面</a:t>
            </a:r>
          </a:p>
          <a:p>
            <a:pPr lvl="2"/>
            <a:r>
              <a:rPr lang="en-US" altLang="zh-CN" sz="2200">
                <a:latin typeface="微软雅黑" panose="020B0503020204020204" charset="-122"/>
                <a:ea typeface="微软雅黑" panose="020B0503020204020204" charset="-122"/>
              </a:rPr>
              <a:t>CUI</a:t>
            </a:r>
            <a:r>
              <a:rPr lang="zh-CN" altLang="en-US" sz="2200">
                <a:latin typeface="微软雅黑" panose="020B0503020204020204" charset="-122"/>
                <a:ea typeface="微软雅黑" panose="020B0503020204020204" charset="-122"/>
              </a:rPr>
              <a:t>方式：命令行用户界面</a:t>
            </a:r>
          </a:p>
        </p:txBody>
      </p:sp>
      <p:sp>
        <p:nvSpPr>
          <p:cNvPr id="569348" name="Text Box 4"/>
          <p:cNvSpPr txBox="1">
            <a:spLocks noChangeArrowheads="1"/>
          </p:cNvSpPr>
          <p:nvPr/>
        </p:nvSpPr>
        <p:spPr bwMode="auto">
          <a:xfrm>
            <a:off x="405130" y="5463858"/>
            <a:ext cx="8694738"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pPr>
            <a:r>
              <a:rPr lang="zh-CN" altLang="en-US" sz="2000" b="1">
                <a:solidFill>
                  <a:srgbClr val="009242"/>
                </a:solidFill>
                <a:ea typeface="微软雅黑" panose="020B0503020204020204" charset="-122"/>
              </a:rPr>
              <a:t>支撑程序开发和运行的环境由</a:t>
            </a:r>
            <a:r>
              <a:rPr lang="zh-CN" altLang="en-US" sz="2000" b="1">
                <a:solidFill>
                  <a:srgbClr val="FF0000"/>
                </a:solidFill>
                <a:ea typeface="微软雅黑" panose="020B0503020204020204" charset="-122"/>
              </a:rPr>
              <a:t>系统软件</a:t>
            </a:r>
            <a:r>
              <a:rPr lang="zh-CN" altLang="en-US" sz="2000" b="1">
                <a:solidFill>
                  <a:srgbClr val="009242"/>
                </a:solidFill>
                <a:ea typeface="微软雅黑" panose="020B0503020204020204" charset="-122"/>
              </a:rPr>
              <a:t>提供</a:t>
            </a:r>
          </a:p>
          <a:p>
            <a:pPr algn="l">
              <a:spcBef>
                <a:spcPct val="30000"/>
              </a:spcBef>
            </a:pPr>
            <a:r>
              <a:rPr lang="zh-CN" altLang="en-US" sz="2000" b="1">
                <a:solidFill>
                  <a:srgbClr val="009242"/>
                </a:solidFill>
                <a:ea typeface="微软雅黑" panose="020B0503020204020204" charset="-122"/>
              </a:rPr>
              <a:t>最重要的系统软件是</a:t>
            </a:r>
            <a:r>
              <a:rPr lang="zh-CN" altLang="en-US" sz="2000" b="1">
                <a:solidFill>
                  <a:srgbClr val="FF0000"/>
                </a:solidFill>
                <a:ea typeface="微软雅黑" panose="020B0503020204020204" charset="-122"/>
              </a:rPr>
              <a:t>操作系统</a:t>
            </a:r>
            <a:r>
              <a:rPr lang="zh-CN" altLang="en-US" sz="2000" b="1">
                <a:solidFill>
                  <a:srgbClr val="009242"/>
                </a:solidFill>
                <a:ea typeface="微软雅黑" panose="020B0503020204020204" charset="-122"/>
              </a:rPr>
              <a:t>和</a:t>
            </a:r>
            <a:r>
              <a:rPr lang="zh-CN" altLang="en-US" sz="2000" b="1">
                <a:solidFill>
                  <a:srgbClr val="FF0000"/>
                </a:solidFill>
                <a:ea typeface="微软雅黑" panose="020B0503020204020204" charset="-122"/>
              </a:rPr>
              <a:t>语言处理系统</a:t>
            </a:r>
          </a:p>
          <a:p>
            <a:pPr algn="l">
              <a:spcBef>
                <a:spcPct val="30000"/>
              </a:spcBef>
            </a:pPr>
            <a:r>
              <a:rPr lang="zh-CN" altLang="en-US" sz="2000" b="1">
                <a:solidFill>
                  <a:srgbClr val="CC3300"/>
                </a:solidFill>
                <a:ea typeface="微软雅黑" panose="020B0503020204020204" charset="-122"/>
              </a:rPr>
              <a:t>语言处理系统运行在操作系统之上，操作系统利用指令管理硬件</a:t>
            </a:r>
          </a:p>
        </p:txBody>
      </p:sp>
      <p:grpSp>
        <p:nvGrpSpPr>
          <p:cNvPr id="569349" name="Group 5"/>
          <p:cNvGrpSpPr/>
          <p:nvPr/>
        </p:nvGrpSpPr>
        <p:grpSpPr bwMode="auto">
          <a:xfrm>
            <a:off x="7245350" y="2217738"/>
            <a:ext cx="1144588" cy="1333500"/>
            <a:chOff x="4564" y="1397"/>
            <a:chExt cx="721" cy="840"/>
          </a:xfrm>
        </p:grpSpPr>
        <p:sp>
          <p:nvSpPr>
            <p:cNvPr id="569350" name="AutoShape 6"/>
            <p:cNvSpPr/>
            <p:nvPr/>
          </p:nvSpPr>
          <p:spPr bwMode="auto">
            <a:xfrm>
              <a:off x="4564" y="1397"/>
              <a:ext cx="201" cy="840"/>
            </a:xfrm>
            <a:prstGeom prst="rightBrace">
              <a:avLst>
                <a:gd name="adj1" fmla="val 34826"/>
                <a:gd name="adj2" fmla="val 50000"/>
              </a:avLst>
            </a:prstGeom>
            <a:noFill/>
            <a:ln w="38100">
              <a:solidFill>
                <a:srgbClr val="CC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569351" name="Text Box 7"/>
            <p:cNvSpPr txBox="1">
              <a:spLocks noChangeArrowheads="1"/>
            </p:cNvSpPr>
            <p:nvPr/>
          </p:nvSpPr>
          <p:spPr bwMode="auto">
            <a:xfrm>
              <a:off x="4818" y="1503"/>
              <a:ext cx="467" cy="581"/>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1">
                  <a:ea typeface="微软雅黑" panose="020B0503020204020204" charset="-122"/>
                </a:rPr>
                <a:t>语言处理程序</a:t>
              </a:r>
            </a:p>
          </p:txBody>
        </p:sp>
      </p:grpSp>
      <p:grpSp>
        <p:nvGrpSpPr>
          <p:cNvPr id="569352" name="Group 8"/>
          <p:cNvGrpSpPr/>
          <p:nvPr/>
        </p:nvGrpSpPr>
        <p:grpSpPr bwMode="auto">
          <a:xfrm>
            <a:off x="4629150" y="4341813"/>
            <a:ext cx="1016000" cy="781050"/>
            <a:chOff x="2916" y="2735"/>
            <a:chExt cx="640" cy="492"/>
          </a:xfrm>
        </p:grpSpPr>
        <p:sp>
          <p:nvSpPr>
            <p:cNvPr id="569353" name="AutoShape 9"/>
            <p:cNvSpPr/>
            <p:nvPr/>
          </p:nvSpPr>
          <p:spPr bwMode="auto">
            <a:xfrm>
              <a:off x="2916" y="2735"/>
              <a:ext cx="156" cy="492"/>
            </a:xfrm>
            <a:prstGeom prst="rightBrace">
              <a:avLst>
                <a:gd name="adj1" fmla="val 26282"/>
                <a:gd name="adj2" fmla="val 50000"/>
              </a:avLst>
            </a:prstGeom>
            <a:noFill/>
            <a:ln w="38100">
              <a:solidFill>
                <a:srgbClr val="339933"/>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569354" name="Text Box 10"/>
            <p:cNvSpPr txBox="1">
              <a:spLocks noChangeArrowheads="1"/>
            </p:cNvSpPr>
            <p:nvPr/>
          </p:nvSpPr>
          <p:spPr bwMode="auto">
            <a:xfrm>
              <a:off x="3089" y="2748"/>
              <a:ext cx="467" cy="40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1">
                  <a:ea typeface="微软雅黑" panose="020B0503020204020204" charset="-122"/>
                </a:rPr>
                <a:t>人机接口</a:t>
              </a:r>
            </a:p>
          </p:txBody>
        </p:sp>
      </p:grpSp>
      <p:sp>
        <p:nvSpPr>
          <p:cNvPr id="569355" name="Text Box 11"/>
          <p:cNvSpPr txBox="1">
            <a:spLocks noChangeArrowheads="1"/>
          </p:cNvSpPr>
          <p:nvPr/>
        </p:nvSpPr>
        <p:spPr bwMode="auto">
          <a:xfrm>
            <a:off x="6357938" y="4064000"/>
            <a:ext cx="2392362" cy="398780"/>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ea typeface="微软雅黑" panose="020B0503020204020204" charset="-122"/>
              </a:rPr>
              <a:t>语言的运行时系统</a:t>
            </a:r>
          </a:p>
        </p:txBody>
      </p:sp>
      <p:sp>
        <p:nvSpPr>
          <p:cNvPr id="569356" name="Text Box 12"/>
          <p:cNvSpPr txBox="1">
            <a:spLocks noChangeArrowheads="1"/>
          </p:cNvSpPr>
          <p:nvPr/>
        </p:nvSpPr>
        <p:spPr bwMode="auto">
          <a:xfrm>
            <a:off x="6378575" y="4535488"/>
            <a:ext cx="2392363" cy="398780"/>
          </a:xfrm>
          <a:prstGeom prst="rect">
            <a:avLst/>
          </a:prstGeom>
          <a:solidFill>
            <a:srgbClr val="99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000" b="1">
                <a:ea typeface="微软雅黑" panose="020B0503020204020204" charset="-122"/>
              </a:rPr>
              <a:t>操作系统内核</a:t>
            </a:r>
          </a:p>
        </p:txBody>
      </p:sp>
      <p:sp>
        <p:nvSpPr>
          <p:cNvPr id="569357" name="Text Box 13"/>
          <p:cNvSpPr txBox="1">
            <a:spLocks noChangeArrowheads="1"/>
          </p:cNvSpPr>
          <p:nvPr/>
        </p:nvSpPr>
        <p:spPr bwMode="auto">
          <a:xfrm>
            <a:off x="6383338" y="5006975"/>
            <a:ext cx="2392362" cy="39878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000" b="1">
                <a:ea typeface="微软雅黑" panose="020B0503020204020204" charset="-122"/>
              </a:rPr>
              <a:t>指令集体系结构</a:t>
            </a:r>
          </a:p>
        </p:txBody>
      </p:sp>
      <p:sp>
        <p:nvSpPr>
          <p:cNvPr id="569358" name="Text Box 14"/>
          <p:cNvSpPr txBox="1">
            <a:spLocks noChangeArrowheads="1"/>
          </p:cNvSpPr>
          <p:nvPr/>
        </p:nvSpPr>
        <p:spPr bwMode="auto">
          <a:xfrm>
            <a:off x="6402388" y="5464175"/>
            <a:ext cx="2392362" cy="39878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000" b="1">
                <a:ea typeface="微软雅黑" panose="020B0503020204020204" charset="-122"/>
              </a:rPr>
              <a:t>计算机硬件</a:t>
            </a:r>
          </a:p>
        </p:txBody>
      </p:sp>
      <p:sp>
        <p:nvSpPr>
          <p:cNvPr id="569359" name="Text Box 15"/>
          <p:cNvSpPr txBox="1">
            <a:spLocks noChangeArrowheads="1"/>
          </p:cNvSpPr>
          <p:nvPr/>
        </p:nvSpPr>
        <p:spPr bwMode="auto">
          <a:xfrm>
            <a:off x="5588318" y="4819015"/>
            <a:ext cx="795337"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1">
                <a:solidFill>
                  <a:srgbClr val="FF0000"/>
                </a:solidFill>
                <a:ea typeface="微软雅黑" panose="020B0503020204020204" charset="-122"/>
              </a:rPr>
              <a:t>操作系统</a:t>
            </a:r>
          </a:p>
        </p:txBody>
      </p:sp>
      <p:grpSp>
        <p:nvGrpSpPr>
          <p:cNvPr id="569360" name="Group 16"/>
          <p:cNvGrpSpPr/>
          <p:nvPr/>
        </p:nvGrpSpPr>
        <p:grpSpPr bwMode="auto">
          <a:xfrm>
            <a:off x="5810885" y="4482148"/>
            <a:ext cx="374650" cy="404812"/>
            <a:chOff x="3640" y="2863"/>
            <a:chExt cx="291" cy="292"/>
          </a:xfrm>
        </p:grpSpPr>
        <p:sp>
          <p:nvSpPr>
            <p:cNvPr id="569361" name="Line 17"/>
            <p:cNvSpPr>
              <a:spLocks noChangeShapeType="1"/>
            </p:cNvSpPr>
            <p:nvPr/>
          </p:nvSpPr>
          <p:spPr bwMode="auto">
            <a:xfrm>
              <a:off x="3640" y="3008"/>
              <a:ext cx="29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9362" name="Line 18"/>
            <p:cNvSpPr>
              <a:spLocks noChangeShapeType="1"/>
            </p:cNvSpPr>
            <p:nvPr/>
          </p:nvSpPr>
          <p:spPr bwMode="auto">
            <a:xfrm>
              <a:off x="3776" y="2863"/>
              <a:ext cx="0" cy="2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69363" name="Group 19"/>
          <p:cNvGrpSpPr/>
          <p:nvPr/>
        </p:nvGrpSpPr>
        <p:grpSpPr bwMode="auto">
          <a:xfrm>
            <a:off x="7827963" y="3548063"/>
            <a:ext cx="374650" cy="404812"/>
            <a:chOff x="3640" y="2863"/>
            <a:chExt cx="291" cy="292"/>
          </a:xfrm>
        </p:grpSpPr>
        <p:sp>
          <p:nvSpPr>
            <p:cNvPr id="569364" name="Line 20"/>
            <p:cNvSpPr>
              <a:spLocks noChangeShapeType="1"/>
            </p:cNvSpPr>
            <p:nvPr/>
          </p:nvSpPr>
          <p:spPr bwMode="auto">
            <a:xfrm>
              <a:off x="3640" y="3008"/>
              <a:ext cx="29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9365" name="Line 21"/>
            <p:cNvSpPr>
              <a:spLocks noChangeShapeType="1"/>
            </p:cNvSpPr>
            <p:nvPr/>
          </p:nvSpPr>
          <p:spPr bwMode="auto">
            <a:xfrm>
              <a:off x="3776" y="2863"/>
              <a:ext cx="0" cy="2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69366" name="Text Box 22"/>
          <p:cNvSpPr txBox="1">
            <a:spLocks noChangeArrowheads="1"/>
          </p:cNvSpPr>
          <p:nvPr/>
        </p:nvSpPr>
        <p:spPr bwMode="auto">
          <a:xfrm>
            <a:off x="6065838" y="3578225"/>
            <a:ext cx="187007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1">
                <a:solidFill>
                  <a:srgbClr val="FF0000"/>
                </a:solidFill>
                <a:ea typeface="微软雅黑" panose="020B0503020204020204" charset="-122"/>
              </a:rPr>
              <a:t>语言处理系统</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9347">
                                            <p:txEl>
                                              <p:pRg st="0" end="0"/>
                                            </p:txEl>
                                          </p:spTgt>
                                        </p:tgtEl>
                                        <p:attrNameLst>
                                          <p:attrName>style.visibility</p:attrName>
                                        </p:attrNameLst>
                                      </p:cBhvr>
                                      <p:to>
                                        <p:strVal val="visible"/>
                                      </p:to>
                                    </p:set>
                                    <p:animEffect transition="in" filter="blinds(horizontal)">
                                      <p:cBhvr>
                                        <p:cTn id="7" dur="500"/>
                                        <p:tgtEl>
                                          <p:spTgt spid="569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9347">
                                            <p:txEl>
                                              <p:pRg st="1" end="1"/>
                                            </p:txEl>
                                          </p:spTgt>
                                        </p:tgtEl>
                                        <p:attrNameLst>
                                          <p:attrName>style.visibility</p:attrName>
                                        </p:attrNameLst>
                                      </p:cBhvr>
                                      <p:to>
                                        <p:strVal val="visible"/>
                                      </p:to>
                                    </p:set>
                                    <p:animEffect transition="in" filter="blinds(horizontal)">
                                      <p:cBhvr>
                                        <p:cTn id="12" dur="500"/>
                                        <p:tgtEl>
                                          <p:spTgt spid="5693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69347">
                                            <p:txEl>
                                              <p:pRg st="2" end="2"/>
                                            </p:txEl>
                                          </p:spTgt>
                                        </p:tgtEl>
                                        <p:attrNameLst>
                                          <p:attrName>style.visibility</p:attrName>
                                        </p:attrNameLst>
                                      </p:cBhvr>
                                      <p:to>
                                        <p:strVal val="visible"/>
                                      </p:to>
                                    </p:set>
                                    <p:animEffect transition="in" filter="blinds(horizontal)">
                                      <p:cBhvr>
                                        <p:cTn id="17" dur="500"/>
                                        <p:tgtEl>
                                          <p:spTgt spid="5693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69347">
                                            <p:txEl>
                                              <p:pRg st="3" end="3"/>
                                            </p:txEl>
                                          </p:spTgt>
                                        </p:tgtEl>
                                        <p:attrNameLst>
                                          <p:attrName>style.visibility</p:attrName>
                                        </p:attrNameLst>
                                      </p:cBhvr>
                                      <p:to>
                                        <p:strVal val="visible"/>
                                      </p:to>
                                    </p:set>
                                    <p:animEffect transition="in" filter="blinds(horizontal)">
                                      <p:cBhvr>
                                        <p:cTn id="22" dur="500"/>
                                        <p:tgtEl>
                                          <p:spTgt spid="5693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69347">
                                            <p:txEl>
                                              <p:pRg st="4" end="4"/>
                                            </p:txEl>
                                          </p:spTgt>
                                        </p:tgtEl>
                                        <p:attrNameLst>
                                          <p:attrName>style.visibility</p:attrName>
                                        </p:attrNameLst>
                                      </p:cBhvr>
                                      <p:to>
                                        <p:strVal val="visible"/>
                                      </p:to>
                                    </p:set>
                                    <p:animEffect transition="in" filter="blinds(horizontal)">
                                      <p:cBhvr>
                                        <p:cTn id="27" dur="500"/>
                                        <p:tgtEl>
                                          <p:spTgt spid="5693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69347">
                                            <p:txEl>
                                              <p:pRg st="5" end="5"/>
                                            </p:txEl>
                                          </p:spTgt>
                                        </p:tgtEl>
                                        <p:attrNameLst>
                                          <p:attrName>style.visibility</p:attrName>
                                        </p:attrNameLst>
                                      </p:cBhvr>
                                      <p:to>
                                        <p:strVal val="visible"/>
                                      </p:to>
                                    </p:set>
                                    <p:animEffect transition="in" filter="blinds(horizontal)">
                                      <p:cBhvr>
                                        <p:cTn id="32" dur="500"/>
                                        <p:tgtEl>
                                          <p:spTgt spid="5693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69347">
                                            <p:txEl>
                                              <p:pRg st="6" end="6"/>
                                            </p:txEl>
                                          </p:spTgt>
                                        </p:tgtEl>
                                        <p:attrNameLst>
                                          <p:attrName>style.visibility</p:attrName>
                                        </p:attrNameLst>
                                      </p:cBhvr>
                                      <p:to>
                                        <p:strVal val="visible"/>
                                      </p:to>
                                    </p:set>
                                    <p:animEffect transition="in" filter="blinds(horizontal)">
                                      <p:cBhvr>
                                        <p:cTn id="37" dur="500"/>
                                        <p:tgtEl>
                                          <p:spTgt spid="5693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69349"/>
                                        </p:tgtEl>
                                        <p:attrNameLst>
                                          <p:attrName>style.visibility</p:attrName>
                                        </p:attrNameLst>
                                      </p:cBhvr>
                                      <p:to>
                                        <p:strVal val="visible"/>
                                      </p:to>
                                    </p:set>
                                    <p:animEffect transition="in" filter="blinds(horizontal)">
                                      <p:cBhvr>
                                        <p:cTn id="42" dur="500"/>
                                        <p:tgtEl>
                                          <p:spTgt spid="56934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69355"/>
                                        </p:tgtEl>
                                        <p:attrNameLst>
                                          <p:attrName>style.visibility</p:attrName>
                                        </p:attrNameLst>
                                      </p:cBhvr>
                                      <p:to>
                                        <p:strVal val="visible"/>
                                      </p:to>
                                    </p:set>
                                    <p:animEffect transition="in" filter="blinds(horizontal)">
                                      <p:cBhvr>
                                        <p:cTn id="47" dur="500"/>
                                        <p:tgtEl>
                                          <p:spTgt spid="56935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69363"/>
                                        </p:tgtEl>
                                        <p:attrNameLst>
                                          <p:attrName>style.visibility</p:attrName>
                                        </p:attrNameLst>
                                      </p:cBhvr>
                                      <p:to>
                                        <p:strVal val="visible"/>
                                      </p:to>
                                    </p:set>
                                    <p:animEffect transition="in" filter="blinds(horizontal)">
                                      <p:cBhvr>
                                        <p:cTn id="52" dur="500"/>
                                        <p:tgtEl>
                                          <p:spTgt spid="56936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69366"/>
                                        </p:tgtEl>
                                        <p:attrNameLst>
                                          <p:attrName>style.visibility</p:attrName>
                                        </p:attrNameLst>
                                      </p:cBhvr>
                                      <p:to>
                                        <p:strVal val="visible"/>
                                      </p:to>
                                    </p:set>
                                    <p:animEffect transition="in" filter="blinds(horizontal)">
                                      <p:cBhvr>
                                        <p:cTn id="57" dur="500"/>
                                        <p:tgtEl>
                                          <p:spTgt spid="56936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69347">
                                            <p:txEl>
                                              <p:pRg st="7" end="7"/>
                                            </p:txEl>
                                          </p:spTgt>
                                        </p:tgtEl>
                                        <p:attrNameLst>
                                          <p:attrName>style.visibility</p:attrName>
                                        </p:attrNameLst>
                                      </p:cBhvr>
                                      <p:to>
                                        <p:strVal val="visible"/>
                                      </p:to>
                                    </p:set>
                                    <p:animEffect transition="in" filter="blinds(horizontal)">
                                      <p:cBhvr>
                                        <p:cTn id="62" dur="500"/>
                                        <p:tgtEl>
                                          <p:spTgt spid="569347">
                                            <p:txEl>
                                              <p:pRg st="7" end="7"/>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569347">
                                            <p:txEl>
                                              <p:pRg st="8" end="8"/>
                                            </p:txEl>
                                          </p:spTgt>
                                        </p:tgtEl>
                                        <p:attrNameLst>
                                          <p:attrName>style.visibility</p:attrName>
                                        </p:attrNameLst>
                                      </p:cBhvr>
                                      <p:to>
                                        <p:strVal val="visible"/>
                                      </p:to>
                                    </p:set>
                                    <p:animEffect transition="in" filter="blinds(horizontal)">
                                      <p:cBhvr>
                                        <p:cTn id="67" dur="500"/>
                                        <p:tgtEl>
                                          <p:spTgt spid="569347">
                                            <p:txEl>
                                              <p:pRg st="8" end="8"/>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569347">
                                            <p:txEl>
                                              <p:pRg st="9" end="9"/>
                                            </p:txEl>
                                          </p:spTgt>
                                        </p:tgtEl>
                                        <p:attrNameLst>
                                          <p:attrName>style.visibility</p:attrName>
                                        </p:attrNameLst>
                                      </p:cBhvr>
                                      <p:to>
                                        <p:strVal val="visible"/>
                                      </p:to>
                                    </p:set>
                                    <p:animEffect transition="in" filter="blinds(horizontal)">
                                      <p:cBhvr>
                                        <p:cTn id="72" dur="500"/>
                                        <p:tgtEl>
                                          <p:spTgt spid="569347">
                                            <p:txEl>
                                              <p:pRg st="9" end="9"/>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569352"/>
                                        </p:tgtEl>
                                        <p:attrNameLst>
                                          <p:attrName>style.visibility</p:attrName>
                                        </p:attrNameLst>
                                      </p:cBhvr>
                                      <p:to>
                                        <p:strVal val="visible"/>
                                      </p:to>
                                    </p:set>
                                    <p:animEffect transition="in" filter="blinds(horizontal)">
                                      <p:cBhvr>
                                        <p:cTn id="77" dur="500"/>
                                        <p:tgtEl>
                                          <p:spTgt spid="569352"/>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569356"/>
                                        </p:tgtEl>
                                        <p:attrNameLst>
                                          <p:attrName>style.visibility</p:attrName>
                                        </p:attrNameLst>
                                      </p:cBhvr>
                                      <p:to>
                                        <p:strVal val="visible"/>
                                      </p:to>
                                    </p:set>
                                    <p:animEffect transition="in" filter="blinds(horizontal)">
                                      <p:cBhvr>
                                        <p:cTn id="82" dur="500"/>
                                        <p:tgtEl>
                                          <p:spTgt spid="569356"/>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569360"/>
                                        </p:tgtEl>
                                        <p:attrNameLst>
                                          <p:attrName>style.visibility</p:attrName>
                                        </p:attrNameLst>
                                      </p:cBhvr>
                                      <p:to>
                                        <p:strVal val="visible"/>
                                      </p:to>
                                    </p:set>
                                    <p:animEffect transition="in" filter="blinds(horizontal)">
                                      <p:cBhvr>
                                        <p:cTn id="87" dur="500"/>
                                        <p:tgtEl>
                                          <p:spTgt spid="569360"/>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569359"/>
                                        </p:tgtEl>
                                        <p:attrNameLst>
                                          <p:attrName>style.visibility</p:attrName>
                                        </p:attrNameLst>
                                      </p:cBhvr>
                                      <p:to>
                                        <p:strVal val="visible"/>
                                      </p:to>
                                    </p:set>
                                    <p:animEffect transition="in" filter="blinds(horizontal)">
                                      <p:cBhvr>
                                        <p:cTn id="92" dur="500"/>
                                        <p:tgtEl>
                                          <p:spTgt spid="569359"/>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569357"/>
                                        </p:tgtEl>
                                        <p:attrNameLst>
                                          <p:attrName>style.visibility</p:attrName>
                                        </p:attrNameLst>
                                      </p:cBhvr>
                                      <p:to>
                                        <p:strVal val="visible"/>
                                      </p:to>
                                    </p:set>
                                    <p:animEffect transition="in" filter="blinds(horizontal)">
                                      <p:cBhvr>
                                        <p:cTn id="97" dur="500"/>
                                        <p:tgtEl>
                                          <p:spTgt spid="569357"/>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569358"/>
                                        </p:tgtEl>
                                        <p:attrNameLst>
                                          <p:attrName>style.visibility</p:attrName>
                                        </p:attrNameLst>
                                      </p:cBhvr>
                                      <p:to>
                                        <p:strVal val="visible"/>
                                      </p:to>
                                    </p:set>
                                    <p:animEffect transition="in" filter="blinds(horizontal)">
                                      <p:cBhvr>
                                        <p:cTn id="102" dur="500"/>
                                        <p:tgtEl>
                                          <p:spTgt spid="569358"/>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569348">
                                            <p:txEl>
                                              <p:pRg st="0" end="0"/>
                                            </p:txEl>
                                          </p:spTgt>
                                        </p:tgtEl>
                                        <p:attrNameLst>
                                          <p:attrName>style.visibility</p:attrName>
                                        </p:attrNameLst>
                                      </p:cBhvr>
                                      <p:to>
                                        <p:strVal val="visible"/>
                                      </p:to>
                                    </p:set>
                                    <p:animEffect transition="in" filter="blinds(horizontal)">
                                      <p:cBhvr>
                                        <p:cTn id="107" dur="500"/>
                                        <p:tgtEl>
                                          <p:spTgt spid="569348">
                                            <p:txEl>
                                              <p:pRg st="0" end="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569348">
                                            <p:txEl>
                                              <p:pRg st="1" end="1"/>
                                            </p:txEl>
                                          </p:spTgt>
                                        </p:tgtEl>
                                        <p:attrNameLst>
                                          <p:attrName>style.visibility</p:attrName>
                                        </p:attrNameLst>
                                      </p:cBhvr>
                                      <p:to>
                                        <p:strVal val="visible"/>
                                      </p:to>
                                    </p:set>
                                    <p:animEffect transition="in" filter="blinds(horizontal)">
                                      <p:cBhvr>
                                        <p:cTn id="112" dur="500"/>
                                        <p:tgtEl>
                                          <p:spTgt spid="569348">
                                            <p:txEl>
                                              <p:pRg st="1" end="1"/>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569348">
                                            <p:txEl>
                                              <p:pRg st="2" end="2"/>
                                            </p:txEl>
                                          </p:spTgt>
                                        </p:tgtEl>
                                        <p:attrNameLst>
                                          <p:attrName>style.visibility</p:attrName>
                                        </p:attrNameLst>
                                      </p:cBhvr>
                                      <p:to>
                                        <p:strVal val="visible"/>
                                      </p:to>
                                    </p:set>
                                    <p:animEffect transition="in" filter="blinds(horizontal)">
                                      <p:cBhvr>
                                        <p:cTn id="117" dur="500"/>
                                        <p:tgtEl>
                                          <p:spTgt spid="56934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55" grpId="0" bldLvl="0" animBg="1"/>
      <p:bldP spid="569356" grpId="0" bldLvl="0" animBg="1"/>
      <p:bldP spid="569357" grpId="0" bldLvl="0" animBg="1"/>
      <p:bldP spid="569358" grpId="0" bldLvl="0" animBg="1"/>
      <p:bldP spid="569359" grpId="0" bldLvl="0" animBg="1"/>
      <p:bldP spid="569366"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a:xfrm>
            <a:off x="457200" y="53975"/>
            <a:ext cx="8229600" cy="561975"/>
          </a:xfrm>
        </p:spPr>
        <p:txBody>
          <a:bodyPr/>
          <a:lstStyle/>
          <a:p>
            <a:r>
              <a:rPr lang="zh-CN" altLang="en-US" sz="3600"/>
              <a:t>早期计算机系统的层次</a:t>
            </a:r>
          </a:p>
        </p:txBody>
      </p:sp>
      <p:sp>
        <p:nvSpPr>
          <p:cNvPr id="576515" name="Rectangle 3"/>
          <p:cNvSpPr>
            <a:spLocks noGrp="1" noChangeArrowheads="1"/>
          </p:cNvSpPr>
          <p:nvPr>
            <p:ph type="body" idx="1"/>
          </p:nvPr>
        </p:nvSpPr>
        <p:spPr>
          <a:xfrm>
            <a:off x="476250" y="1042988"/>
            <a:ext cx="5634038" cy="5202237"/>
          </a:xfrm>
        </p:spPr>
        <p:txBody>
          <a:bodyPr/>
          <a:lstStyle/>
          <a:p>
            <a:r>
              <a:rPr lang="zh-CN" altLang="en-US" sz="2400">
                <a:latin typeface="微软雅黑" panose="020B0503020204020204" charset="-122"/>
                <a:ea typeface="微软雅黑" panose="020B0503020204020204" charset="-122"/>
              </a:rPr>
              <a:t>最早的计算机用机器语言编程</a:t>
            </a:r>
          </a:p>
          <a:p>
            <a:pPr>
              <a:buFontTx/>
              <a:buNone/>
            </a:pPr>
            <a:r>
              <a:rPr lang="zh-CN" altLang="en-US" sz="2400">
                <a:latin typeface="微软雅黑" panose="020B0503020204020204" charset="-122"/>
                <a:ea typeface="微软雅黑" panose="020B0503020204020204" charset="-122"/>
              </a:rPr>
              <a:t>    </a:t>
            </a:r>
            <a:r>
              <a:rPr lang="zh-CN" altLang="en-US" sz="2400">
                <a:solidFill>
                  <a:srgbClr val="CC3300"/>
                </a:solidFill>
                <a:latin typeface="微软雅黑" panose="020B0503020204020204" charset="-122"/>
                <a:ea typeface="微软雅黑" panose="020B0503020204020204" charset="-122"/>
              </a:rPr>
              <a:t>机器语言称为第一代程序设计语言（</a:t>
            </a:r>
            <a:r>
              <a:rPr lang="en-US" altLang="zh-CN" sz="2400">
                <a:solidFill>
                  <a:srgbClr val="CC3300"/>
                </a:solidFill>
                <a:latin typeface="微软雅黑" panose="020B0503020204020204" charset="-122"/>
                <a:ea typeface="微软雅黑" panose="020B0503020204020204" charset="-122"/>
              </a:rPr>
              <a:t>First generation programming language </a:t>
            </a:r>
            <a:r>
              <a:rPr lang="zh-CN" altLang="en-US" sz="2400">
                <a:solidFill>
                  <a:srgbClr val="CC3300"/>
                </a:solidFill>
                <a:latin typeface="微软雅黑" panose="020B0503020204020204" charset="-122"/>
                <a:ea typeface="微软雅黑" panose="020B0503020204020204" charset="-122"/>
              </a:rPr>
              <a:t>，</a:t>
            </a:r>
            <a:r>
              <a:rPr lang="en-US" altLang="zh-CN" sz="2400">
                <a:solidFill>
                  <a:srgbClr val="CC3300"/>
                </a:solidFill>
                <a:latin typeface="微软雅黑" panose="020B0503020204020204" charset="-122"/>
                <a:ea typeface="微软雅黑" panose="020B0503020204020204" charset="-122"/>
              </a:rPr>
              <a:t>1GL </a:t>
            </a:r>
            <a:r>
              <a:rPr lang="zh-CN" altLang="en-US" sz="2400">
                <a:solidFill>
                  <a:srgbClr val="CC3300"/>
                </a:solidFill>
                <a:latin typeface="微软雅黑" panose="020B0503020204020204" charset="-122"/>
                <a:ea typeface="微软雅黑" panose="020B0503020204020204" charset="-122"/>
              </a:rPr>
              <a:t>）</a:t>
            </a:r>
          </a:p>
          <a:p>
            <a:pPr>
              <a:buFontTx/>
              <a:buNone/>
            </a:pPr>
            <a:endParaRPr lang="zh-CN" altLang="en-US" sz="2400">
              <a:solidFill>
                <a:srgbClr val="CC3300"/>
              </a:solidFill>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后来用汇编语言编程</a:t>
            </a:r>
          </a:p>
          <a:p>
            <a:pPr>
              <a:buFontTx/>
              <a:buNone/>
            </a:pPr>
            <a:r>
              <a:rPr lang="zh-CN" altLang="en-US" sz="2400">
                <a:latin typeface="微软雅黑" panose="020B0503020204020204" charset="-122"/>
                <a:ea typeface="微软雅黑" panose="020B0503020204020204" charset="-122"/>
              </a:rPr>
              <a:t>    </a:t>
            </a:r>
            <a:r>
              <a:rPr lang="zh-CN" altLang="en-US" sz="2400">
                <a:solidFill>
                  <a:srgbClr val="CC3300"/>
                </a:solidFill>
                <a:latin typeface="微软雅黑" panose="020B0503020204020204" charset="-122"/>
                <a:ea typeface="微软雅黑" panose="020B0503020204020204" charset="-122"/>
              </a:rPr>
              <a:t>汇编语言称为第二代程序设计语言（</a:t>
            </a:r>
            <a:r>
              <a:rPr lang="en-US" altLang="zh-CN" sz="2400">
                <a:solidFill>
                  <a:srgbClr val="CC3300"/>
                </a:solidFill>
                <a:latin typeface="微软雅黑" panose="020B0503020204020204" charset="-122"/>
                <a:ea typeface="微软雅黑" panose="020B0503020204020204" charset="-122"/>
              </a:rPr>
              <a:t>Second generation programming language </a:t>
            </a:r>
            <a:r>
              <a:rPr lang="zh-CN" altLang="en-US" sz="2400">
                <a:solidFill>
                  <a:srgbClr val="CC3300"/>
                </a:solidFill>
                <a:latin typeface="微软雅黑" panose="020B0503020204020204" charset="-122"/>
                <a:ea typeface="微软雅黑" panose="020B0503020204020204" charset="-122"/>
              </a:rPr>
              <a:t>，</a:t>
            </a:r>
            <a:r>
              <a:rPr lang="en-US" altLang="zh-CN" sz="2400">
                <a:solidFill>
                  <a:srgbClr val="CC3300"/>
                </a:solidFill>
                <a:latin typeface="微软雅黑" panose="020B0503020204020204" charset="-122"/>
                <a:ea typeface="微软雅黑" panose="020B0503020204020204" charset="-122"/>
              </a:rPr>
              <a:t>2GL </a:t>
            </a:r>
            <a:r>
              <a:rPr lang="zh-CN" altLang="en-US" sz="2400">
                <a:solidFill>
                  <a:srgbClr val="CC3300"/>
                </a:solidFill>
                <a:latin typeface="微软雅黑" panose="020B0503020204020204" charset="-122"/>
                <a:ea typeface="微软雅黑" panose="020B0503020204020204" charset="-122"/>
              </a:rPr>
              <a:t>）</a:t>
            </a:r>
          </a:p>
          <a:p>
            <a:pPr>
              <a:buFontTx/>
              <a:buNone/>
            </a:pPr>
            <a:endParaRPr lang="zh-CN" altLang="en-US" sz="2400">
              <a:solidFill>
                <a:srgbClr val="CC3300"/>
              </a:solidFill>
              <a:latin typeface="微软雅黑" panose="020B0503020204020204" charset="-122"/>
              <a:ea typeface="微软雅黑" panose="020B0503020204020204" charset="-122"/>
            </a:endParaRPr>
          </a:p>
        </p:txBody>
      </p:sp>
      <p:grpSp>
        <p:nvGrpSpPr>
          <p:cNvPr id="576516" name="Group 4"/>
          <p:cNvGrpSpPr/>
          <p:nvPr/>
        </p:nvGrpSpPr>
        <p:grpSpPr bwMode="auto">
          <a:xfrm>
            <a:off x="6365875" y="1133475"/>
            <a:ext cx="2398713" cy="1357313"/>
            <a:chOff x="4010" y="714"/>
            <a:chExt cx="1511" cy="855"/>
          </a:xfrm>
        </p:grpSpPr>
        <p:sp>
          <p:nvSpPr>
            <p:cNvPr id="576517" name="Text Box 5"/>
            <p:cNvSpPr txBox="1">
              <a:spLocks noChangeArrowheads="1"/>
            </p:cNvSpPr>
            <p:nvPr/>
          </p:nvSpPr>
          <p:spPr bwMode="auto">
            <a:xfrm>
              <a:off x="4014" y="714"/>
              <a:ext cx="1507" cy="260"/>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100" b="1">
                  <a:ea typeface="微软雅黑" panose="020B0503020204020204" charset="-122"/>
                </a:rPr>
                <a:t>应用程序</a:t>
              </a:r>
            </a:p>
          </p:txBody>
        </p:sp>
        <p:sp>
          <p:nvSpPr>
            <p:cNvPr id="576518" name="Text Box 6"/>
            <p:cNvSpPr txBox="1">
              <a:spLocks noChangeArrowheads="1"/>
            </p:cNvSpPr>
            <p:nvPr/>
          </p:nvSpPr>
          <p:spPr bwMode="auto">
            <a:xfrm>
              <a:off x="4010" y="1009"/>
              <a:ext cx="1507" cy="26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100" b="1">
                  <a:ea typeface="微软雅黑" panose="020B0503020204020204" charset="-122"/>
                </a:rPr>
                <a:t>指令集体系结构</a:t>
              </a:r>
            </a:p>
          </p:txBody>
        </p:sp>
        <p:sp>
          <p:nvSpPr>
            <p:cNvPr id="576519" name="Text Box 7"/>
            <p:cNvSpPr txBox="1">
              <a:spLocks noChangeArrowheads="1"/>
            </p:cNvSpPr>
            <p:nvPr/>
          </p:nvSpPr>
          <p:spPr bwMode="auto">
            <a:xfrm>
              <a:off x="4014" y="1309"/>
              <a:ext cx="1507" cy="26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100" b="1">
                  <a:ea typeface="微软雅黑" panose="020B0503020204020204" charset="-122"/>
                </a:rPr>
                <a:t>计算机硬件</a:t>
              </a:r>
            </a:p>
          </p:txBody>
        </p:sp>
      </p:grpSp>
      <p:grpSp>
        <p:nvGrpSpPr>
          <p:cNvPr id="576520" name="Group 8"/>
          <p:cNvGrpSpPr/>
          <p:nvPr/>
        </p:nvGrpSpPr>
        <p:grpSpPr bwMode="auto">
          <a:xfrm>
            <a:off x="6372225" y="3608388"/>
            <a:ext cx="2430463" cy="2303462"/>
            <a:chOff x="4014" y="2273"/>
            <a:chExt cx="1531" cy="1451"/>
          </a:xfrm>
        </p:grpSpPr>
        <p:sp>
          <p:nvSpPr>
            <p:cNvPr id="576521" name="Text Box 9"/>
            <p:cNvSpPr txBox="1">
              <a:spLocks noChangeArrowheads="1"/>
            </p:cNvSpPr>
            <p:nvPr/>
          </p:nvSpPr>
          <p:spPr bwMode="auto">
            <a:xfrm>
              <a:off x="4038" y="2577"/>
              <a:ext cx="1507" cy="260"/>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100" b="1">
                  <a:ea typeface="微软雅黑" panose="020B0503020204020204" charset="-122"/>
                </a:rPr>
                <a:t>        汇编程序</a:t>
              </a:r>
            </a:p>
          </p:txBody>
        </p:sp>
        <p:sp>
          <p:nvSpPr>
            <p:cNvPr id="576522" name="Text Box 10"/>
            <p:cNvSpPr txBox="1">
              <a:spLocks noChangeArrowheads="1"/>
            </p:cNvSpPr>
            <p:nvPr/>
          </p:nvSpPr>
          <p:spPr bwMode="auto">
            <a:xfrm>
              <a:off x="4027" y="2874"/>
              <a:ext cx="1507" cy="260"/>
            </a:xfrm>
            <a:prstGeom prst="rect">
              <a:avLst/>
            </a:prstGeom>
            <a:solidFill>
              <a:srgbClr val="99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100" b="1">
                  <a:ea typeface="微软雅黑" panose="020B0503020204020204" charset="-122"/>
                </a:rPr>
                <a:t>操作系统</a:t>
              </a:r>
            </a:p>
          </p:txBody>
        </p:sp>
        <p:sp>
          <p:nvSpPr>
            <p:cNvPr id="576523" name="Text Box 11"/>
            <p:cNvSpPr txBox="1">
              <a:spLocks noChangeArrowheads="1"/>
            </p:cNvSpPr>
            <p:nvPr/>
          </p:nvSpPr>
          <p:spPr bwMode="auto">
            <a:xfrm>
              <a:off x="4023" y="3169"/>
              <a:ext cx="1507" cy="26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100" b="1">
                  <a:ea typeface="微软雅黑" panose="020B0503020204020204" charset="-122"/>
                </a:rPr>
                <a:t>指令集体系结构</a:t>
              </a:r>
            </a:p>
          </p:txBody>
        </p:sp>
        <p:sp>
          <p:nvSpPr>
            <p:cNvPr id="576524" name="Text Box 12"/>
            <p:cNvSpPr txBox="1">
              <a:spLocks noChangeArrowheads="1"/>
            </p:cNvSpPr>
            <p:nvPr/>
          </p:nvSpPr>
          <p:spPr bwMode="auto">
            <a:xfrm>
              <a:off x="4014" y="3464"/>
              <a:ext cx="1507" cy="26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100" b="1">
                  <a:ea typeface="微软雅黑" panose="020B0503020204020204" charset="-122"/>
                </a:rPr>
                <a:t>计算机硬件</a:t>
              </a:r>
            </a:p>
          </p:txBody>
        </p:sp>
        <p:sp>
          <p:nvSpPr>
            <p:cNvPr id="576525" name="Text Box 13"/>
            <p:cNvSpPr txBox="1">
              <a:spLocks noChangeArrowheads="1"/>
            </p:cNvSpPr>
            <p:nvPr/>
          </p:nvSpPr>
          <p:spPr bwMode="auto">
            <a:xfrm>
              <a:off x="4038" y="2273"/>
              <a:ext cx="1507" cy="260"/>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100" b="1">
                  <a:ea typeface="微软雅黑" panose="020B0503020204020204" charset="-122"/>
                </a:rPr>
                <a:t>应用程序</a:t>
              </a:r>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6515">
                                            <p:txEl>
                                              <p:pRg st="0" end="0"/>
                                            </p:txEl>
                                          </p:spTgt>
                                        </p:tgtEl>
                                        <p:attrNameLst>
                                          <p:attrName>style.visibility</p:attrName>
                                        </p:attrNameLst>
                                      </p:cBhvr>
                                      <p:to>
                                        <p:strVal val="visible"/>
                                      </p:to>
                                    </p:set>
                                    <p:animEffect transition="in" filter="blinds(horizontal)">
                                      <p:cBhvr>
                                        <p:cTn id="7" dur="500"/>
                                        <p:tgtEl>
                                          <p:spTgt spid="57651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76515">
                                            <p:txEl>
                                              <p:pRg st="1" end="1"/>
                                            </p:txEl>
                                          </p:spTgt>
                                        </p:tgtEl>
                                        <p:attrNameLst>
                                          <p:attrName>style.visibility</p:attrName>
                                        </p:attrNameLst>
                                      </p:cBhvr>
                                      <p:to>
                                        <p:strVal val="visible"/>
                                      </p:to>
                                    </p:set>
                                    <p:animEffect transition="in" filter="blinds(horizontal)">
                                      <p:cBhvr>
                                        <p:cTn id="10" dur="500"/>
                                        <p:tgtEl>
                                          <p:spTgt spid="57651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76516"/>
                                        </p:tgtEl>
                                        <p:attrNameLst>
                                          <p:attrName>style.visibility</p:attrName>
                                        </p:attrNameLst>
                                      </p:cBhvr>
                                      <p:to>
                                        <p:strVal val="visible"/>
                                      </p:to>
                                    </p:set>
                                    <p:animEffect transition="in" filter="blinds(horizontal)">
                                      <p:cBhvr>
                                        <p:cTn id="15" dur="500"/>
                                        <p:tgtEl>
                                          <p:spTgt spid="57651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76515">
                                            <p:txEl>
                                              <p:pRg st="3" end="3"/>
                                            </p:txEl>
                                          </p:spTgt>
                                        </p:tgtEl>
                                        <p:attrNameLst>
                                          <p:attrName>style.visibility</p:attrName>
                                        </p:attrNameLst>
                                      </p:cBhvr>
                                      <p:to>
                                        <p:strVal val="visible"/>
                                      </p:to>
                                    </p:set>
                                    <p:animEffect transition="in" filter="blinds(horizontal)">
                                      <p:cBhvr>
                                        <p:cTn id="20" dur="500"/>
                                        <p:tgtEl>
                                          <p:spTgt spid="576515">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76515">
                                            <p:txEl>
                                              <p:pRg st="4" end="4"/>
                                            </p:txEl>
                                          </p:spTgt>
                                        </p:tgtEl>
                                        <p:attrNameLst>
                                          <p:attrName>style.visibility</p:attrName>
                                        </p:attrNameLst>
                                      </p:cBhvr>
                                      <p:to>
                                        <p:strVal val="visible"/>
                                      </p:to>
                                    </p:set>
                                    <p:animEffect transition="in" filter="blinds(horizontal)">
                                      <p:cBhvr>
                                        <p:cTn id="23" dur="500"/>
                                        <p:tgtEl>
                                          <p:spTgt spid="57651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576520"/>
                                        </p:tgtEl>
                                        <p:attrNameLst>
                                          <p:attrName>style.visibility</p:attrName>
                                        </p:attrNameLst>
                                      </p:cBhvr>
                                      <p:to>
                                        <p:strVal val="visible"/>
                                      </p:to>
                                    </p:set>
                                    <p:animEffect transition="in" filter="blinds(horizontal)">
                                      <p:cBhvr>
                                        <p:cTn id="28" dur="500"/>
                                        <p:tgtEl>
                                          <p:spTgt spid="576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a:xfrm>
            <a:off x="457200" y="53975"/>
            <a:ext cx="8229600" cy="561975"/>
          </a:xfrm>
        </p:spPr>
        <p:txBody>
          <a:bodyPr/>
          <a:lstStyle/>
          <a:p>
            <a:r>
              <a:rPr lang="zh-CN" altLang="en-US" sz="3600"/>
              <a:t>现代（传统）计算机系统的层次</a:t>
            </a:r>
          </a:p>
        </p:txBody>
      </p:sp>
      <p:sp>
        <p:nvSpPr>
          <p:cNvPr id="577539" name="Rectangle 3"/>
          <p:cNvSpPr>
            <a:spLocks noGrp="1" noChangeArrowheads="1"/>
          </p:cNvSpPr>
          <p:nvPr>
            <p:ph type="body" idx="1"/>
          </p:nvPr>
        </p:nvSpPr>
        <p:spPr>
          <a:xfrm>
            <a:off x="161925" y="1042988"/>
            <a:ext cx="5400675" cy="4095750"/>
          </a:xfrm>
        </p:spPr>
        <p:txBody>
          <a:bodyPr/>
          <a:lstStyle/>
          <a:p>
            <a:r>
              <a:rPr lang="zh-CN" altLang="en-US" sz="2400">
                <a:latin typeface="微软雅黑" panose="020B0503020204020204" charset="-122"/>
                <a:ea typeface="微软雅黑" panose="020B0503020204020204" charset="-122"/>
              </a:rPr>
              <a:t>现代计算机用高级语言编程</a:t>
            </a:r>
          </a:p>
          <a:p>
            <a:pPr>
              <a:buFontTx/>
              <a:buNone/>
            </a:pPr>
            <a:r>
              <a:rPr lang="zh-CN" altLang="en-US" sz="2400">
                <a:solidFill>
                  <a:srgbClr val="CC3300"/>
                </a:solidFill>
                <a:latin typeface="微软雅黑" panose="020B0503020204020204" charset="-122"/>
                <a:ea typeface="微软雅黑" panose="020B0503020204020204" charset="-122"/>
              </a:rPr>
              <a:t>    </a:t>
            </a:r>
            <a:r>
              <a:rPr lang="zh-CN" altLang="en-US" sz="1800">
                <a:solidFill>
                  <a:srgbClr val="CC3300"/>
                </a:solidFill>
                <a:latin typeface="微软雅黑" panose="020B0503020204020204" charset="-122"/>
                <a:ea typeface="微软雅黑" panose="020B0503020204020204" charset="-122"/>
              </a:rPr>
              <a:t>第三代程序设计语言（</a:t>
            </a:r>
            <a:r>
              <a:rPr lang="en-US" altLang="zh-CN" sz="1800">
                <a:solidFill>
                  <a:srgbClr val="CC3300"/>
                </a:solidFill>
                <a:latin typeface="微软雅黑" panose="020B0503020204020204" charset="-122"/>
                <a:ea typeface="微软雅黑" panose="020B0503020204020204" charset="-122"/>
              </a:rPr>
              <a:t>3GL</a:t>
            </a:r>
            <a:r>
              <a:rPr lang="zh-CN" altLang="en-US" sz="1800">
                <a:solidFill>
                  <a:srgbClr val="CC3300"/>
                </a:solidFill>
                <a:latin typeface="微软雅黑" panose="020B0503020204020204" charset="-122"/>
                <a:ea typeface="微软雅黑" panose="020B0503020204020204" charset="-122"/>
              </a:rPr>
              <a:t>）为过程式语言，编码时需要描述实现过程，即</a:t>
            </a:r>
            <a:r>
              <a:rPr lang="zh-CN" altLang="en-US" sz="1800">
                <a:solidFill>
                  <a:srgbClr val="FF0000"/>
                </a:solidFill>
                <a:latin typeface="微软雅黑" panose="020B0503020204020204" charset="-122"/>
                <a:ea typeface="微软雅黑" panose="020B0503020204020204" charset="-122"/>
              </a:rPr>
              <a:t>“如何做”</a:t>
            </a:r>
            <a:r>
              <a:rPr lang="zh-CN" altLang="en-US" sz="1800">
                <a:solidFill>
                  <a:srgbClr val="CC3300"/>
                </a:solidFill>
                <a:latin typeface="微软雅黑" panose="020B0503020204020204" charset="-122"/>
                <a:ea typeface="微软雅黑" panose="020B0503020204020204" charset="-122"/>
              </a:rPr>
              <a:t>。</a:t>
            </a:r>
          </a:p>
          <a:p>
            <a:pPr>
              <a:buFontTx/>
              <a:buNone/>
            </a:pPr>
            <a:r>
              <a:rPr lang="zh-CN" altLang="en-US" sz="1800">
                <a:solidFill>
                  <a:srgbClr val="CC3300"/>
                </a:solidFill>
                <a:latin typeface="微软雅黑" panose="020B0503020204020204" charset="-122"/>
                <a:ea typeface="微软雅黑" panose="020B0503020204020204" charset="-122"/>
              </a:rPr>
              <a:t>    第四代程序设计语言（</a:t>
            </a:r>
            <a:r>
              <a:rPr lang="en-US" altLang="zh-CN" sz="1800">
                <a:solidFill>
                  <a:srgbClr val="CC3300"/>
                </a:solidFill>
                <a:latin typeface="微软雅黑" panose="020B0503020204020204" charset="-122"/>
                <a:ea typeface="微软雅黑" panose="020B0503020204020204" charset="-122"/>
              </a:rPr>
              <a:t>4GL</a:t>
            </a:r>
            <a:r>
              <a:rPr lang="zh-CN" altLang="en-US" sz="1800">
                <a:solidFill>
                  <a:srgbClr val="CC3300"/>
                </a:solidFill>
                <a:latin typeface="微软雅黑" panose="020B0503020204020204" charset="-122"/>
                <a:ea typeface="微软雅黑" panose="020B0503020204020204" charset="-122"/>
              </a:rPr>
              <a:t>）</a:t>
            </a:r>
            <a:r>
              <a:rPr lang="en-US" altLang="zh-CN" sz="1800">
                <a:solidFill>
                  <a:srgbClr val="CC3300"/>
                </a:solidFill>
                <a:latin typeface="微软雅黑" panose="020B0503020204020204" charset="-122"/>
                <a:ea typeface="微软雅黑" panose="020B0503020204020204" charset="-122"/>
              </a:rPr>
              <a:t> </a:t>
            </a:r>
            <a:r>
              <a:rPr lang="zh-CN" altLang="en-US" sz="1800">
                <a:solidFill>
                  <a:srgbClr val="CC3300"/>
                </a:solidFill>
                <a:latin typeface="微软雅黑" panose="020B0503020204020204" charset="-122"/>
                <a:ea typeface="微软雅黑" panose="020B0503020204020204" charset="-122"/>
              </a:rPr>
              <a:t>为非过程化语言，编码时只需说明</a:t>
            </a:r>
            <a:r>
              <a:rPr lang="zh-CN" altLang="en-US" sz="1800">
                <a:solidFill>
                  <a:srgbClr val="FF0000"/>
                </a:solidFill>
                <a:latin typeface="微软雅黑" panose="020B0503020204020204" charset="-122"/>
                <a:ea typeface="微软雅黑" panose="020B0503020204020204" charset="-122"/>
              </a:rPr>
              <a:t>“做什么”</a:t>
            </a:r>
            <a:r>
              <a:rPr lang="zh-CN" altLang="en-US" sz="1800">
                <a:solidFill>
                  <a:srgbClr val="CC3300"/>
                </a:solidFill>
                <a:latin typeface="微软雅黑" panose="020B0503020204020204" charset="-122"/>
                <a:ea typeface="微软雅黑" panose="020B0503020204020204" charset="-122"/>
              </a:rPr>
              <a:t>，不需要描述具体的算法实现细节。</a:t>
            </a:r>
          </a:p>
          <a:p>
            <a:pPr>
              <a:buFontTx/>
              <a:buNone/>
            </a:pPr>
            <a:endParaRPr lang="zh-CN" altLang="en-US" sz="1800">
              <a:solidFill>
                <a:srgbClr val="CC3300"/>
              </a:solidFill>
              <a:latin typeface="微软雅黑" panose="020B0503020204020204" charset="-122"/>
              <a:ea typeface="微软雅黑" panose="020B0503020204020204" charset="-122"/>
            </a:endParaRPr>
          </a:p>
        </p:txBody>
      </p:sp>
      <p:grpSp>
        <p:nvGrpSpPr>
          <p:cNvPr id="577540" name="Group 4"/>
          <p:cNvGrpSpPr/>
          <p:nvPr/>
        </p:nvGrpSpPr>
        <p:grpSpPr bwMode="auto">
          <a:xfrm>
            <a:off x="6237288" y="900113"/>
            <a:ext cx="2430462" cy="2303462"/>
            <a:chOff x="4014" y="2273"/>
            <a:chExt cx="1531" cy="1451"/>
          </a:xfrm>
        </p:grpSpPr>
        <p:sp>
          <p:nvSpPr>
            <p:cNvPr id="577541" name="Text Box 5"/>
            <p:cNvSpPr txBox="1">
              <a:spLocks noChangeArrowheads="1"/>
            </p:cNvSpPr>
            <p:nvPr/>
          </p:nvSpPr>
          <p:spPr bwMode="auto">
            <a:xfrm>
              <a:off x="4038" y="2577"/>
              <a:ext cx="1507" cy="260"/>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100" b="1">
                  <a:ea typeface="微软雅黑" panose="020B0503020204020204" charset="-122"/>
                </a:rPr>
                <a:t>语言处理系统</a:t>
              </a:r>
            </a:p>
          </p:txBody>
        </p:sp>
        <p:sp>
          <p:nvSpPr>
            <p:cNvPr id="577542" name="Text Box 6"/>
            <p:cNvSpPr txBox="1">
              <a:spLocks noChangeArrowheads="1"/>
            </p:cNvSpPr>
            <p:nvPr/>
          </p:nvSpPr>
          <p:spPr bwMode="auto">
            <a:xfrm>
              <a:off x="4027" y="2874"/>
              <a:ext cx="1507" cy="260"/>
            </a:xfrm>
            <a:prstGeom prst="rect">
              <a:avLst/>
            </a:prstGeom>
            <a:solidFill>
              <a:srgbClr val="99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100" b="1">
                  <a:ea typeface="微软雅黑" panose="020B0503020204020204" charset="-122"/>
                </a:rPr>
                <a:t>操作系统</a:t>
              </a:r>
            </a:p>
          </p:txBody>
        </p:sp>
        <p:sp>
          <p:nvSpPr>
            <p:cNvPr id="577543" name="Text Box 7"/>
            <p:cNvSpPr txBox="1">
              <a:spLocks noChangeArrowheads="1"/>
            </p:cNvSpPr>
            <p:nvPr/>
          </p:nvSpPr>
          <p:spPr bwMode="auto">
            <a:xfrm>
              <a:off x="4023" y="3169"/>
              <a:ext cx="1507" cy="26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100" b="1">
                  <a:ea typeface="微软雅黑" panose="020B0503020204020204" charset="-122"/>
                </a:rPr>
                <a:t>指令集体系结构</a:t>
              </a:r>
            </a:p>
          </p:txBody>
        </p:sp>
        <p:sp>
          <p:nvSpPr>
            <p:cNvPr id="577544" name="Text Box 8"/>
            <p:cNvSpPr txBox="1">
              <a:spLocks noChangeArrowheads="1"/>
            </p:cNvSpPr>
            <p:nvPr/>
          </p:nvSpPr>
          <p:spPr bwMode="auto">
            <a:xfrm>
              <a:off x="4014" y="3464"/>
              <a:ext cx="1507" cy="26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100" b="1">
                  <a:ea typeface="微软雅黑" panose="020B0503020204020204" charset="-122"/>
                </a:rPr>
                <a:t>计算机硬件</a:t>
              </a:r>
            </a:p>
          </p:txBody>
        </p:sp>
        <p:sp>
          <p:nvSpPr>
            <p:cNvPr id="577545" name="Text Box 9"/>
            <p:cNvSpPr txBox="1">
              <a:spLocks noChangeArrowheads="1"/>
            </p:cNvSpPr>
            <p:nvPr/>
          </p:nvSpPr>
          <p:spPr bwMode="auto">
            <a:xfrm>
              <a:off x="4038" y="2273"/>
              <a:ext cx="1507" cy="260"/>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100" b="1">
                  <a:ea typeface="微软雅黑" panose="020B0503020204020204" charset="-122"/>
                </a:rPr>
                <a:t>应用程序</a:t>
              </a:r>
            </a:p>
          </p:txBody>
        </p:sp>
      </p:grpSp>
      <p:sp>
        <p:nvSpPr>
          <p:cNvPr id="577546" name="Text Box 10"/>
          <p:cNvSpPr txBox="1">
            <a:spLocks noChangeArrowheads="1"/>
          </p:cNvSpPr>
          <p:nvPr/>
        </p:nvSpPr>
        <p:spPr bwMode="auto">
          <a:xfrm>
            <a:off x="522288" y="4238625"/>
            <a:ext cx="3960812" cy="1170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lang="zh-CN" altLang="en-US" sz="1800" b="1">
                <a:ea typeface="微软雅黑" panose="020B0503020204020204" charset="-122"/>
              </a:rPr>
              <a:t>可以看出：语言的发展是一个不断</a:t>
            </a:r>
            <a:r>
              <a:rPr lang="zh-CN" altLang="en-US" sz="1800" b="1">
                <a:solidFill>
                  <a:srgbClr val="FF0000"/>
                </a:solidFill>
                <a:latin typeface="微软雅黑" panose="020B0503020204020204" charset="-122"/>
                <a:ea typeface="微软雅黑" panose="020B0503020204020204" charset="-122"/>
              </a:rPr>
              <a:t>“</a:t>
            </a:r>
            <a:r>
              <a:rPr lang="zh-CN" altLang="en-US" sz="1800" b="1">
                <a:solidFill>
                  <a:srgbClr val="FF0000"/>
                </a:solidFill>
                <a:ea typeface="微软雅黑" panose="020B0503020204020204" charset="-122"/>
              </a:rPr>
              <a:t>抽象</a:t>
            </a:r>
            <a:r>
              <a:rPr lang="zh-CN" altLang="en-US" sz="1800" b="1">
                <a:solidFill>
                  <a:srgbClr val="FF0000"/>
                </a:solidFill>
                <a:latin typeface="微软雅黑" panose="020B0503020204020204" charset="-122"/>
                <a:ea typeface="微软雅黑" panose="020B0503020204020204" charset="-122"/>
              </a:rPr>
              <a:t>”</a:t>
            </a:r>
            <a:r>
              <a:rPr lang="zh-CN" altLang="en-US" sz="1800" b="1">
                <a:ea typeface="微软雅黑" panose="020B0503020204020204" charset="-122"/>
              </a:rPr>
              <a:t>的过程，因而，相应的计算机系统也不断有新的层次出现</a:t>
            </a:r>
          </a:p>
        </p:txBody>
      </p:sp>
      <p:sp>
        <p:nvSpPr>
          <p:cNvPr id="577547" name="Text Box 11"/>
          <p:cNvSpPr txBox="1">
            <a:spLocks noChangeArrowheads="1"/>
          </p:cNvSpPr>
          <p:nvPr/>
        </p:nvSpPr>
        <p:spPr bwMode="auto">
          <a:xfrm>
            <a:off x="5246688" y="3789363"/>
            <a:ext cx="3690937" cy="227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b="1">
                <a:solidFill>
                  <a:srgbClr val="FF0000"/>
                </a:solidFill>
                <a:ea typeface="微软雅黑" panose="020B0503020204020204" charset="-122"/>
              </a:rPr>
              <a:t>语言处理系统</a:t>
            </a:r>
            <a:r>
              <a:rPr lang="zh-CN" altLang="en-US" sz="2200" b="1">
                <a:ea typeface="微软雅黑" panose="020B0503020204020204" charset="-122"/>
              </a:rPr>
              <a:t>包括：各种语言处理程序</a:t>
            </a:r>
            <a:r>
              <a:rPr lang="zh-CN" altLang="en-US" sz="2200" b="1">
                <a:solidFill>
                  <a:srgbClr val="009242"/>
                </a:solidFill>
                <a:ea typeface="微软雅黑" panose="020B0503020204020204" charset="-122"/>
              </a:rPr>
              <a:t>（如编译、汇编、链接）</a:t>
            </a:r>
            <a:r>
              <a:rPr lang="zh-CN" altLang="en-US" sz="2200" b="1">
                <a:ea typeface="微软雅黑" panose="020B0503020204020204" charset="-122"/>
              </a:rPr>
              <a:t>、运行时系统</a:t>
            </a:r>
            <a:r>
              <a:rPr lang="zh-CN" altLang="en-US" sz="2200" b="1">
                <a:solidFill>
                  <a:srgbClr val="009242"/>
                </a:solidFill>
                <a:ea typeface="微软雅黑" panose="020B0503020204020204" charset="-122"/>
              </a:rPr>
              <a:t>（如库函数，调试、优化等功能）</a:t>
            </a:r>
          </a:p>
          <a:p>
            <a:pPr>
              <a:spcBef>
                <a:spcPct val="50000"/>
              </a:spcBef>
            </a:pPr>
            <a:r>
              <a:rPr lang="zh-CN" altLang="en-US" sz="2200" b="1">
                <a:solidFill>
                  <a:srgbClr val="FF0000"/>
                </a:solidFill>
                <a:ea typeface="微软雅黑" panose="020B0503020204020204" charset="-122"/>
              </a:rPr>
              <a:t>操作系统</a:t>
            </a:r>
            <a:r>
              <a:rPr lang="zh-CN" altLang="en-US" sz="2200" b="1">
                <a:ea typeface="微软雅黑" panose="020B0503020204020204" charset="-122"/>
              </a:rPr>
              <a:t>包括人机交互界面、提供服务功能的内核例程</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7539">
                                            <p:txEl>
                                              <p:pRg st="0" end="0"/>
                                            </p:txEl>
                                          </p:spTgt>
                                        </p:tgtEl>
                                        <p:attrNameLst>
                                          <p:attrName>style.visibility</p:attrName>
                                        </p:attrNameLst>
                                      </p:cBhvr>
                                      <p:to>
                                        <p:strVal val="visible"/>
                                      </p:to>
                                    </p:set>
                                    <p:animEffect transition="in" filter="blinds(horizontal)">
                                      <p:cBhvr>
                                        <p:cTn id="7" dur="500"/>
                                        <p:tgtEl>
                                          <p:spTgt spid="5775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7539">
                                            <p:txEl>
                                              <p:pRg st="1" end="1"/>
                                            </p:txEl>
                                          </p:spTgt>
                                        </p:tgtEl>
                                        <p:attrNameLst>
                                          <p:attrName>style.visibility</p:attrName>
                                        </p:attrNameLst>
                                      </p:cBhvr>
                                      <p:to>
                                        <p:strVal val="visible"/>
                                      </p:to>
                                    </p:set>
                                    <p:animEffect transition="in" filter="blinds(horizontal)">
                                      <p:cBhvr>
                                        <p:cTn id="12" dur="500"/>
                                        <p:tgtEl>
                                          <p:spTgt spid="5775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7539">
                                            <p:txEl>
                                              <p:pRg st="2" end="2"/>
                                            </p:txEl>
                                          </p:spTgt>
                                        </p:tgtEl>
                                        <p:attrNameLst>
                                          <p:attrName>style.visibility</p:attrName>
                                        </p:attrNameLst>
                                      </p:cBhvr>
                                      <p:to>
                                        <p:strVal val="visible"/>
                                      </p:to>
                                    </p:set>
                                    <p:animEffect transition="in" filter="blinds(horizontal)">
                                      <p:cBhvr>
                                        <p:cTn id="17" dur="500"/>
                                        <p:tgtEl>
                                          <p:spTgt spid="5775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77540"/>
                                        </p:tgtEl>
                                        <p:attrNameLst>
                                          <p:attrName>style.visibility</p:attrName>
                                        </p:attrNameLst>
                                      </p:cBhvr>
                                      <p:to>
                                        <p:strVal val="visible"/>
                                      </p:to>
                                    </p:set>
                                    <p:animEffect transition="in" filter="blinds(horizontal)">
                                      <p:cBhvr>
                                        <p:cTn id="22" dur="500"/>
                                        <p:tgtEl>
                                          <p:spTgt spid="57754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77547">
                                            <p:txEl>
                                              <p:pRg st="0" end="0"/>
                                            </p:txEl>
                                          </p:spTgt>
                                        </p:tgtEl>
                                        <p:attrNameLst>
                                          <p:attrName>style.visibility</p:attrName>
                                        </p:attrNameLst>
                                      </p:cBhvr>
                                      <p:to>
                                        <p:strVal val="visible"/>
                                      </p:to>
                                    </p:set>
                                    <p:animEffect transition="in" filter="blinds(horizontal)">
                                      <p:cBhvr>
                                        <p:cTn id="27" dur="500"/>
                                        <p:tgtEl>
                                          <p:spTgt spid="57754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77547">
                                            <p:txEl>
                                              <p:pRg st="1" end="1"/>
                                            </p:txEl>
                                          </p:spTgt>
                                        </p:tgtEl>
                                        <p:attrNameLst>
                                          <p:attrName>style.visibility</p:attrName>
                                        </p:attrNameLst>
                                      </p:cBhvr>
                                      <p:to>
                                        <p:strVal val="visible"/>
                                      </p:to>
                                    </p:set>
                                    <p:animEffect transition="in" filter="blinds(horizontal)">
                                      <p:cBhvr>
                                        <p:cTn id="32" dur="500"/>
                                        <p:tgtEl>
                                          <p:spTgt spid="57754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77546"/>
                                        </p:tgtEl>
                                        <p:attrNameLst>
                                          <p:attrName>style.visibility</p:attrName>
                                        </p:attrNameLst>
                                      </p:cBhvr>
                                      <p:to>
                                        <p:strVal val="visible"/>
                                      </p:to>
                                    </p:set>
                                    <p:animEffect transition="in" filter="blinds(horizontal)">
                                      <p:cBhvr>
                                        <p:cTn id="37" dur="500"/>
                                        <p:tgtEl>
                                          <p:spTgt spid="577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46"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标题 667649"/>
          <p:cNvSpPr>
            <a:spLocks noGrp="1"/>
          </p:cNvSpPr>
          <p:nvPr>
            <p:ph type="title"/>
          </p:nvPr>
        </p:nvSpPr>
        <p:spPr>
          <a:xfrm>
            <a:off x="1662113" y="922338"/>
            <a:ext cx="6494462" cy="838200"/>
          </a:xfrm>
          <a:ln/>
        </p:spPr>
        <p:txBody>
          <a:bodyPr anchor="b"/>
          <a:lstStyle/>
          <a:p>
            <a:r>
              <a:rPr lang="zh-CN" altLang="en-US" sz="3600" b="1" dirty="0">
                <a:latin typeface="黑体" panose="02010609060101010101" pitchFamily="2" charset="-122"/>
                <a:ea typeface="黑体" panose="02010609060101010101" pitchFamily="2" charset="-122"/>
              </a:rPr>
              <a:t>   3.2   操作系统</a:t>
            </a:r>
            <a:endParaRPr lang="en-US" altLang="zh-CN" sz="3600" dirty="0">
              <a:latin typeface="黑体" panose="02010609060101010101" pitchFamily="2" charset="-122"/>
              <a:ea typeface="黑体" panose="02010609060101010101" pitchFamily="2" charset="-122"/>
            </a:endParaRPr>
          </a:p>
        </p:txBody>
      </p:sp>
      <p:sp>
        <p:nvSpPr>
          <p:cNvPr id="667651" name="文本占位符 667650"/>
          <p:cNvSpPr>
            <a:spLocks noGrp="1"/>
          </p:cNvSpPr>
          <p:nvPr>
            <p:ph type="body" idx="1"/>
          </p:nvPr>
        </p:nvSpPr>
        <p:spPr>
          <a:xfrm>
            <a:off x="1219200" y="2133600"/>
            <a:ext cx="7620000" cy="3689350"/>
          </a:xfrm>
          <a:ln/>
        </p:spPr>
        <p:txBody>
          <a:bodyPr/>
          <a:lstStyle/>
          <a:p>
            <a:r>
              <a:rPr lang="zh-CN" altLang="en-US" b="1" dirty="0">
                <a:latin typeface="黑体" panose="02010609060101010101" pitchFamily="2" charset="-122"/>
                <a:ea typeface="黑体" panose="02010609060101010101" pitchFamily="2" charset="-122"/>
                <a:hlinkClick r:id="rId3" action="ppaction://hlinksldjump"/>
              </a:rPr>
              <a:t>3.2.1</a:t>
            </a:r>
            <a:r>
              <a:rPr lang="zh-CN" altLang="en-US" b="1" dirty="0">
                <a:hlinkClick r:id="rId3" action="ppaction://hlinksldjump"/>
              </a:rPr>
              <a:t>    </a:t>
            </a:r>
            <a:r>
              <a:rPr lang="zh-CN" altLang="en-US" b="1" dirty="0">
                <a:ea typeface="黑体" panose="02010609060101010101" pitchFamily="2" charset="-122"/>
                <a:hlinkClick r:id="rId3" action="ppaction://hlinksldjump"/>
              </a:rPr>
              <a:t>操作系统的概念</a:t>
            </a:r>
            <a:endParaRPr lang="zh-CN" altLang="en-US" b="1">
              <a:ea typeface="黑体" panose="02010609060101010101" pitchFamily="2" charset="-122"/>
            </a:endParaRPr>
          </a:p>
          <a:p>
            <a:r>
              <a:rPr lang="zh-CN" altLang="en-US" b="1" dirty="0">
                <a:latin typeface="黑体" panose="02010609060101010101" pitchFamily="2" charset="-122"/>
                <a:ea typeface="黑体" panose="02010609060101010101" pitchFamily="2" charset="-122"/>
                <a:hlinkClick r:id="rId4" action="ppaction://hlinksldjump"/>
              </a:rPr>
              <a:t>3.2.2  操作系统的功能</a:t>
            </a:r>
            <a:endParaRPr lang="zh-CN" altLang="en-US" b="1">
              <a:latin typeface="黑体" panose="02010609060101010101" pitchFamily="2" charset="-122"/>
              <a:ea typeface="黑体" panose="02010609060101010101" pitchFamily="2" charset="-122"/>
            </a:endParaRPr>
          </a:p>
          <a:p>
            <a:r>
              <a:rPr lang="zh-CN" altLang="en-US" b="1" dirty="0">
                <a:latin typeface="黑体" panose="02010609060101010101" pitchFamily="2" charset="-122"/>
                <a:ea typeface="黑体" panose="02010609060101010101" pitchFamily="2" charset="-122"/>
                <a:hlinkClick r:id="rId5" action="ppaction://hlinksldjump"/>
              </a:rPr>
              <a:t>3.2.3  操作系统的分类</a:t>
            </a:r>
            <a:endParaRPr lang="zh-CN" altLang="en-US" b="1">
              <a:latin typeface="黑体" panose="02010609060101010101" pitchFamily="2" charset="-122"/>
              <a:ea typeface="黑体" panose="02010609060101010101" pitchFamily="2" charset="-122"/>
            </a:endParaRPr>
          </a:p>
          <a:p>
            <a:r>
              <a:rPr lang="zh-CN" altLang="en-US" b="1" dirty="0">
                <a:latin typeface="黑体" panose="02010609060101010101" pitchFamily="2" charset="-122"/>
                <a:ea typeface="黑体" panose="02010609060101010101" pitchFamily="2" charset="-122"/>
                <a:hlinkClick r:id="rId6" action="ppaction://hlinksldjump"/>
              </a:rPr>
              <a:t>3.2.4  几种常用的操作系统简介</a:t>
            </a:r>
            <a:endParaRPr lang="zh-CN" altLang="en-US" b="1" dirty="0">
              <a:latin typeface="黑体" panose="02010609060101010101" pitchFamily="2" charset="-122"/>
              <a:ea typeface="黑体" panose="02010609060101010101" pitchFamily="2" charset="-122"/>
            </a:endParaRPr>
          </a:p>
          <a:p>
            <a:endParaRPr lang="zh-CN" altLang="en-US" dirty="0">
              <a:latin typeface="黑体" panose="02010609060101010101" pitchFamily="2" charset="-122"/>
              <a:ea typeface="黑体" panose="02010609060101010101" pitchFamily="2" charset="-122"/>
            </a:endParaRPr>
          </a:p>
          <a:p>
            <a:pPr>
              <a:buNone/>
            </a:pPr>
            <a:endParaRPr lang="zh-CN" altLang="en-US" dirty="0">
              <a:latin typeface="黑体" panose="02010609060101010101" pitchFamily="2" charset="-122"/>
              <a:ea typeface="黑体" panose="02010609060101010101" pitchFamily="2" charset="-122"/>
            </a:endParaRPr>
          </a:p>
          <a:p>
            <a:pPr>
              <a:buNone/>
            </a:pPr>
            <a:endParaRPr lang="en-US" altLang="zh-CN" dirty="0">
              <a:ea typeface="黑体" panose="02010609060101010101" pitchFamily="2" charset="-122"/>
            </a:endParaRPr>
          </a:p>
          <a:p>
            <a:endParaRPr lang="en-US" altLang="zh-CN" dirty="0">
              <a:ea typeface="黑体" panose="02010609060101010101" pitchFamily="2" charset="-122"/>
            </a:endParaRPr>
          </a:p>
          <a:p>
            <a:pPr>
              <a:buNone/>
            </a:pPr>
            <a:endParaRPr lang="zh-CN" altLang="en-US" sz="3600">
              <a:latin typeface="黑体" panose="02010609060101010101" pitchFamily="2" charset="-122"/>
              <a:ea typeface="黑体" panose="02010609060101010101" pitchFamily="2" charset="-122"/>
            </a:endParaRPr>
          </a:p>
        </p:txBody>
      </p:sp>
      <p:grpSp>
        <p:nvGrpSpPr>
          <p:cNvPr id="667652" name="组合 667651"/>
          <p:cNvGrpSpPr/>
          <p:nvPr/>
        </p:nvGrpSpPr>
        <p:grpSpPr>
          <a:xfrm>
            <a:off x="7086600" y="4800600"/>
            <a:ext cx="1066800" cy="1143000"/>
            <a:chOff x="1488" y="2208"/>
            <a:chExt cx="576" cy="576"/>
          </a:xfrm>
        </p:grpSpPr>
        <p:pic>
          <p:nvPicPr>
            <p:cNvPr id="667653" name="图片 667652" descr="C:\Program Files\Common Files\Microsoft Shared\Clipart\cagcat50\SY01265_.wmf"/>
            <p:cNvPicPr>
              <a:picLocks noChangeAspect="1"/>
            </p:cNvPicPr>
            <p:nvPr/>
          </p:nvPicPr>
          <p:blipFill>
            <a:blip r:embed="rId7"/>
            <a:stretch>
              <a:fillRect/>
            </a:stretch>
          </p:blipFill>
          <p:spPr>
            <a:xfrm>
              <a:off x="1488" y="2208"/>
              <a:ext cx="480" cy="576"/>
            </a:xfrm>
            <a:prstGeom prst="rect">
              <a:avLst/>
            </a:prstGeom>
            <a:noFill/>
            <a:ln w="9525">
              <a:noFill/>
            </a:ln>
          </p:spPr>
        </p:pic>
        <p:sp>
          <p:nvSpPr>
            <p:cNvPr id="667654" name="动作按钮: 自定义 667653">
              <a:hlinkClick r:id="rId8" action="ppaction://hlinksldjump"/>
            </p:cNvPr>
            <p:cNvSpPr/>
            <p:nvPr/>
          </p:nvSpPr>
          <p:spPr>
            <a:xfrm>
              <a:off x="1632" y="2304"/>
              <a:ext cx="432" cy="192"/>
            </a:xfrm>
            <a:prstGeom prst="actionButtonBlank">
              <a:avLst/>
            </a:prstGeom>
            <a:solidFill>
              <a:srgbClr val="33CCCC"/>
            </a:solidFill>
            <a:ln w="12700" cap="sq" cmpd="sng">
              <a:solidFill>
                <a:srgbClr val="FF0000"/>
              </a:solidFill>
              <a:prstDash val="solid"/>
              <a:miter/>
              <a:headEnd type="none" w="sm" len="sm"/>
              <a:tailEnd type="none" w="sm" len="sm"/>
            </a:ln>
          </p:spPr>
          <p:txBody>
            <a:bodyPr wrap="none" anchor="ctr"/>
            <a:lstStyle/>
            <a:p>
              <a:r>
                <a:rPr lang="zh-CN" altLang="en-US" b="1" dirty="0">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hlinkClick r:id="rId8" action="ppaction://hlinksldjump"/>
                </a:rPr>
                <a:t>返回</a:t>
              </a:r>
              <a:endParaRPr lang="zh-CN" altLang="en-US" b="1">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endParaRPr>
            </a:p>
          </p:txBody>
        </p:sp>
      </p:grpSp>
    </p:spTree>
  </p:cSld>
  <p:clrMapOvr>
    <a:overrideClrMapping bg1="lt1" tx1="dk1" bg2="lt2" tx2="dk2" accent1="accent1" accent2="accent2" accent3="accent3" accent4="accent4" accent5="accent5" accent6="accent6" hlink="hlink" folHlink="folHlink"/>
  </p:clrMapOvr>
  <p:transition spd="med">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a:extLst>
              <a:ext uri="{FF2B5EF4-FFF2-40B4-BE49-F238E27FC236}">
                <a16:creationId xmlns:a16="http://schemas.microsoft.com/office/drawing/2014/main" id="{0140EB83-3A7F-454C-9EC7-29B8EDF69A04}"/>
              </a:ext>
            </a:extLst>
          </p:cNvPr>
          <p:cNvSpPr>
            <a:spLocks noGrp="1" noChangeArrowheads="1"/>
          </p:cNvSpPr>
          <p:nvPr>
            <p:ph type="title"/>
          </p:nvPr>
        </p:nvSpPr>
        <p:spPr>
          <a:xfrm>
            <a:off x="457200" y="53975"/>
            <a:ext cx="8229600" cy="561975"/>
          </a:xfrm>
        </p:spPr>
        <p:txBody>
          <a:bodyPr/>
          <a:lstStyle/>
          <a:p>
            <a:pPr algn="ctr"/>
            <a:r>
              <a:rPr lang="zh-CN" altLang="en-US" sz="3600" dirty="0"/>
              <a:t>计算机系统抽象层的转换</a:t>
            </a:r>
          </a:p>
        </p:txBody>
      </p:sp>
      <p:sp>
        <p:nvSpPr>
          <p:cNvPr id="578563" name="Rectangle 3">
            <a:extLst>
              <a:ext uri="{FF2B5EF4-FFF2-40B4-BE49-F238E27FC236}">
                <a16:creationId xmlns:a16="http://schemas.microsoft.com/office/drawing/2014/main" id="{F0A14E97-4DEB-44D5-88F0-90DBD9E5C161}"/>
              </a:ext>
            </a:extLst>
          </p:cNvPr>
          <p:cNvSpPr>
            <a:spLocks noGrp="1" noChangeArrowheads="1"/>
          </p:cNvSpPr>
          <p:nvPr>
            <p:ph type="body" idx="1"/>
          </p:nvPr>
        </p:nvSpPr>
        <p:spPr>
          <a:xfrm>
            <a:off x="296863" y="863600"/>
            <a:ext cx="2384425" cy="3195638"/>
          </a:xfrm>
        </p:spPr>
        <p:txBody>
          <a:bodyPr/>
          <a:lstStyle/>
          <a:p>
            <a:pPr>
              <a:lnSpc>
                <a:spcPct val="100000"/>
              </a:lnSpc>
              <a:spcBef>
                <a:spcPct val="15000"/>
              </a:spcBef>
              <a:buFontTx/>
              <a:buNone/>
            </a:pPr>
            <a:r>
              <a:rPr lang="zh-CN" altLang="en-US" sz="2000">
                <a:solidFill>
                  <a:srgbClr val="FF0000"/>
                </a:solidFill>
                <a:latin typeface="微软雅黑" panose="020B0503020204020204" pitchFamily="34" charset="-122"/>
                <a:ea typeface="微软雅黑" panose="020B0503020204020204" pitchFamily="34" charset="-122"/>
              </a:rPr>
              <a:t>程序执行结果</a:t>
            </a:r>
          </a:p>
          <a:p>
            <a:pPr>
              <a:lnSpc>
                <a:spcPct val="100000"/>
              </a:lnSpc>
              <a:spcBef>
                <a:spcPct val="15000"/>
              </a:spcBef>
              <a:buFontTx/>
              <a:buNone/>
            </a:pPr>
            <a:r>
              <a:rPr lang="zh-CN" altLang="en-US" sz="2000">
                <a:solidFill>
                  <a:srgbClr val="FF0000"/>
                </a:solidFill>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不仅取决于</a:t>
            </a:r>
          </a:p>
          <a:p>
            <a:pPr>
              <a:lnSpc>
                <a:spcPct val="100000"/>
              </a:lnSpc>
              <a:spcBef>
                <a:spcPct val="15000"/>
              </a:spcBef>
              <a:buFontTx/>
              <a:buNone/>
            </a:pPr>
            <a:r>
              <a:rPr lang="zh-CN" altLang="en-US" sz="2000">
                <a:solidFill>
                  <a:srgbClr val="008000"/>
                </a:solidFill>
                <a:latin typeface="微软雅黑" panose="020B0503020204020204" pitchFamily="34" charset="-122"/>
                <a:ea typeface="微软雅黑" panose="020B0503020204020204" pitchFamily="34" charset="-122"/>
              </a:rPr>
              <a:t>算法、程序编写</a:t>
            </a:r>
          </a:p>
          <a:p>
            <a:pPr>
              <a:lnSpc>
                <a:spcPct val="100000"/>
              </a:lnSpc>
              <a:spcBef>
                <a:spcPct val="15000"/>
              </a:spcBef>
              <a:buFontTx/>
              <a:buNone/>
            </a:pPr>
            <a:r>
              <a:rPr lang="zh-CN" altLang="en-US" sz="2000">
                <a:latin typeface="微软雅黑" panose="020B0503020204020204" pitchFamily="34" charset="-122"/>
                <a:ea typeface="微软雅黑" panose="020B0503020204020204" pitchFamily="34" charset="-122"/>
              </a:rPr>
              <a:t>    而且取决于</a:t>
            </a:r>
          </a:p>
          <a:p>
            <a:pPr>
              <a:lnSpc>
                <a:spcPct val="100000"/>
              </a:lnSpc>
              <a:spcBef>
                <a:spcPct val="15000"/>
              </a:spcBef>
              <a:buFontTx/>
              <a:buNone/>
            </a:pPr>
            <a:r>
              <a:rPr lang="zh-CN" altLang="en-US" sz="2000">
                <a:solidFill>
                  <a:srgbClr val="008000"/>
                </a:solidFill>
                <a:latin typeface="微软雅黑" panose="020B0503020204020204" pitchFamily="34" charset="-122"/>
                <a:ea typeface="微软雅黑" panose="020B0503020204020204" pitchFamily="34" charset="-122"/>
              </a:rPr>
              <a:t>语言处理系统</a:t>
            </a:r>
          </a:p>
          <a:p>
            <a:pPr>
              <a:lnSpc>
                <a:spcPct val="100000"/>
              </a:lnSpc>
              <a:spcBef>
                <a:spcPct val="15000"/>
              </a:spcBef>
              <a:buFontTx/>
              <a:buNone/>
            </a:pPr>
            <a:r>
              <a:rPr lang="zh-CN" altLang="en-US" sz="2000">
                <a:solidFill>
                  <a:srgbClr val="008000"/>
                </a:solidFill>
                <a:latin typeface="微软雅黑" panose="020B0503020204020204" pitchFamily="34" charset="-122"/>
                <a:ea typeface="微软雅黑" panose="020B0503020204020204" pitchFamily="34" charset="-122"/>
              </a:rPr>
              <a:t>操作系统</a:t>
            </a:r>
          </a:p>
          <a:p>
            <a:pPr>
              <a:lnSpc>
                <a:spcPct val="100000"/>
              </a:lnSpc>
              <a:spcBef>
                <a:spcPct val="15000"/>
              </a:spcBef>
              <a:buFontTx/>
              <a:buNone/>
            </a:pPr>
            <a:r>
              <a:rPr lang="en-US" altLang="zh-CN" sz="2000">
                <a:solidFill>
                  <a:srgbClr val="008000"/>
                </a:solidFill>
                <a:latin typeface="微软雅黑" panose="020B0503020204020204" pitchFamily="34" charset="-122"/>
                <a:ea typeface="微软雅黑" panose="020B0503020204020204" pitchFamily="34" charset="-122"/>
              </a:rPr>
              <a:t>ISA</a:t>
            </a:r>
          </a:p>
          <a:p>
            <a:pPr>
              <a:lnSpc>
                <a:spcPct val="100000"/>
              </a:lnSpc>
              <a:spcBef>
                <a:spcPct val="15000"/>
              </a:spcBef>
              <a:buFontTx/>
              <a:buNone/>
            </a:pPr>
            <a:r>
              <a:rPr lang="zh-CN" altLang="en-US" sz="2000">
                <a:solidFill>
                  <a:srgbClr val="008000"/>
                </a:solidFill>
                <a:latin typeface="微软雅黑" panose="020B0503020204020204" pitchFamily="34" charset="-122"/>
                <a:ea typeface="微软雅黑" panose="020B0503020204020204" pitchFamily="34" charset="-122"/>
              </a:rPr>
              <a:t>微体系结构</a:t>
            </a:r>
          </a:p>
          <a:p>
            <a:pPr>
              <a:lnSpc>
                <a:spcPct val="130000"/>
              </a:lnSpc>
              <a:spcBef>
                <a:spcPct val="30000"/>
              </a:spcBef>
              <a:buFontTx/>
              <a:buNone/>
            </a:pPr>
            <a:endParaRPr lang="en-US" altLang="zh-CN" sz="2000">
              <a:solidFill>
                <a:srgbClr val="008000"/>
              </a:solidFill>
              <a:latin typeface="微软雅黑" panose="020B0503020204020204" pitchFamily="34" charset="-122"/>
              <a:ea typeface="微软雅黑" panose="020B0503020204020204" pitchFamily="34" charset="-122"/>
            </a:endParaRPr>
          </a:p>
        </p:txBody>
      </p:sp>
      <p:sp>
        <p:nvSpPr>
          <p:cNvPr id="578564" name="Text Box 4">
            <a:extLst>
              <a:ext uri="{FF2B5EF4-FFF2-40B4-BE49-F238E27FC236}">
                <a16:creationId xmlns:a16="http://schemas.microsoft.com/office/drawing/2014/main" id="{6AA6055C-9757-45D4-BC70-77334505894B}"/>
              </a:ext>
            </a:extLst>
          </p:cNvPr>
          <p:cNvSpPr txBox="1">
            <a:spLocks noChangeArrowheads="1"/>
          </p:cNvSpPr>
          <p:nvPr/>
        </p:nvSpPr>
        <p:spPr bwMode="auto">
          <a:xfrm>
            <a:off x="161925" y="4238625"/>
            <a:ext cx="229552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ea typeface="微软雅黑" panose="020B0503020204020204" pitchFamily="34" charset="-122"/>
              </a:rPr>
              <a:t>不同计算机课程处于不同层次</a:t>
            </a:r>
          </a:p>
          <a:p>
            <a:pPr>
              <a:spcBef>
                <a:spcPct val="50000"/>
              </a:spcBef>
            </a:pPr>
            <a:r>
              <a:rPr lang="zh-CN" altLang="en-US" sz="2000" b="1">
                <a:ea typeface="微软雅黑" panose="020B0503020204020204" pitchFamily="34" charset="-122"/>
              </a:rPr>
              <a:t>必须将各层次关联起来解决问题</a:t>
            </a:r>
          </a:p>
        </p:txBody>
      </p:sp>
      <p:grpSp>
        <p:nvGrpSpPr>
          <p:cNvPr id="578565" name="Group 5">
            <a:extLst>
              <a:ext uri="{FF2B5EF4-FFF2-40B4-BE49-F238E27FC236}">
                <a16:creationId xmlns:a16="http://schemas.microsoft.com/office/drawing/2014/main" id="{59C22832-B85D-4D10-91DE-B1B2C59199F6}"/>
              </a:ext>
            </a:extLst>
          </p:cNvPr>
          <p:cNvGrpSpPr>
            <a:grpSpLocks/>
          </p:cNvGrpSpPr>
          <p:nvPr/>
        </p:nvGrpSpPr>
        <p:grpSpPr bwMode="auto">
          <a:xfrm>
            <a:off x="2636838" y="1493838"/>
            <a:ext cx="6256337" cy="4591050"/>
            <a:chOff x="1661" y="941"/>
            <a:chExt cx="3941" cy="3203"/>
          </a:xfrm>
        </p:grpSpPr>
        <p:pic>
          <p:nvPicPr>
            <p:cNvPr id="578566" name="Picture 6">
              <a:extLst>
                <a:ext uri="{FF2B5EF4-FFF2-40B4-BE49-F238E27FC236}">
                  <a16:creationId xmlns:a16="http://schemas.microsoft.com/office/drawing/2014/main" id="{30A51B52-56DE-417E-BCCD-9177FBAC3C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 y="941"/>
              <a:ext cx="3941" cy="3203"/>
            </a:xfrm>
            <a:prstGeom prst="rect">
              <a:avLst/>
            </a:prstGeom>
            <a:noFill/>
            <a:extLst>
              <a:ext uri="{909E8E84-426E-40DD-AFC4-6F175D3DCCD1}">
                <a14:hiddenFill xmlns:a14="http://schemas.microsoft.com/office/drawing/2010/main">
                  <a:solidFill>
                    <a:srgbClr val="FFFFFF"/>
                  </a:solidFill>
                </a14:hiddenFill>
              </a:ext>
            </a:extLst>
          </p:spPr>
        </p:pic>
        <p:sp>
          <p:nvSpPr>
            <p:cNvPr id="578567" name="Rectangle 7">
              <a:extLst>
                <a:ext uri="{FF2B5EF4-FFF2-40B4-BE49-F238E27FC236}">
                  <a16:creationId xmlns:a16="http://schemas.microsoft.com/office/drawing/2014/main" id="{093231EA-91DA-4B3A-AABE-515A37CCA94E}"/>
                </a:ext>
              </a:extLst>
            </p:cNvPr>
            <p:cNvSpPr>
              <a:spLocks noChangeArrowheads="1"/>
            </p:cNvSpPr>
            <p:nvPr/>
          </p:nvSpPr>
          <p:spPr bwMode="auto">
            <a:xfrm>
              <a:off x="2030" y="1395"/>
              <a:ext cx="2494" cy="652"/>
            </a:xfrm>
            <a:prstGeom prst="rect">
              <a:avLst/>
            </a:prstGeom>
            <a:solidFill>
              <a:srgbClr val="339966">
                <a:alpha val="24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578568" name="Rectangle 8">
              <a:extLst>
                <a:ext uri="{FF2B5EF4-FFF2-40B4-BE49-F238E27FC236}">
                  <a16:creationId xmlns:a16="http://schemas.microsoft.com/office/drawing/2014/main" id="{0332B877-3426-4527-8D00-94E8C10C84DB}"/>
                </a:ext>
              </a:extLst>
            </p:cNvPr>
            <p:cNvSpPr>
              <a:spLocks noChangeArrowheads="1"/>
            </p:cNvSpPr>
            <p:nvPr/>
          </p:nvSpPr>
          <p:spPr bwMode="auto">
            <a:xfrm>
              <a:off x="2030" y="2755"/>
              <a:ext cx="2466" cy="1333"/>
            </a:xfrm>
            <a:prstGeom prst="rect">
              <a:avLst/>
            </a:prstGeom>
            <a:solidFill>
              <a:srgbClr val="FF9900">
                <a:alpha val="17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578569" name="Rectangle 9">
              <a:extLst>
                <a:ext uri="{FF2B5EF4-FFF2-40B4-BE49-F238E27FC236}">
                  <a16:creationId xmlns:a16="http://schemas.microsoft.com/office/drawing/2014/main" id="{F1B76D1E-6C13-4C66-A51E-02FCD7716F0A}"/>
                </a:ext>
              </a:extLst>
            </p:cNvPr>
            <p:cNvSpPr>
              <a:spLocks noChangeArrowheads="1"/>
            </p:cNvSpPr>
            <p:nvPr/>
          </p:nvSpPr>
          <p:spPr bwMode="auto">
            <a:xfrm>
              <a:off x="2030" y="2047"/>
              <a:ext cx="2494" cy="311"/>
            </a:xfrm>
            <a:prstGeom prst="rect">
              <a:avLst/>
            </a:prstGeom>
            <a:solidFill>
              <a:srgbClr val="33CC33">
                <a:alpha val="25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grpSp>
      <p:sp>
        <p:nvSpPr>
          <p:cNvPr id="578570" name="Text Box 10">
            <a:extLst>
              <a:ext uri="{FF2B5EF4-FFF2-40B4-BE49-F238E27FC236}">
                <a16:creationId xmlns:a16="http://schemas.microsoft.com/office/drawing/2014/main" id="{52456D54-AF7B-4D02-BEE5-A9BB4707C98F}"/>
              </a:ext>
            </a:extLst>
          </p:cNvPr>
          <p:cNvSpPr txBox="1">
            <a:spLocks noChangeArrowheads="1"/>
          </p:cNvSpPr>
          <p:nvPr/>
        </p:nvSpPr>
        <p:spPr bwMode="auto">
          <a:xfrm>
            <a:off x="2816225" y="773113"/>
            <a:ext cx="6076950" cy="79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100" b="1">
                <a:ea typeface="微软雅黑" panose="020B0503020204020204" pitchFamily="34" charset="-122"/>
              </a:rPr>
              <a:t>功能</a:t>
            </a:r>
            <a:r>
              <a:rPr lang="zh-CN" altLang="en-US" sz="2100" b="1">
                <a:solidFill>
                  <a:srgbClr val="FF0000"/>
                </a:solidFill>
                <a:ea typeface="微软雅黑" panose="020B0503020204020204" pitchFamily="34" charset="-122"/>
              </a:rPr>
              <a:t>转换</a:t>
            </a:r>
            <a:r>
              <a:rPr lang="zh-CN" altLang="en-US" sz="2100" b="1">
                <a:ea typeface="微软雅黑" panose="020B0503020204020204" pitchFamily="34" charset="-122"/>
              </a:rPr>
              <a:t>：上层是下层的</a:t>
            </a:r>
            <a:r>
              <a:rPr lang="zh-CN" altLang="en-US" sz="2100" b="1">
                <a:solidFill>
                  <a:srgbClr val="FF0000"/>
                </a:solidFill>
                <a:ea typeface="微软雅黑" panose="020B0503020204020204" pitchFamily="34" charset="-122"/>
              </a:rPr>
              <a:t>抽象</a:t>
            </a:r>
            <a:r>
              <a:rPr lang="zh-CN" altLang="en-US" sz="2100" b="1">
                <a:ea typeface="微软雅黑" panose="020B0503020204020204" pitchFamily="34" charset="-122"/>
              </a:rPr>
              <a:t>，下层是上层的</a:t>
            </a:r>
            <a:r>
              <a:rPr lang="zh-CN" altLang="en-US" sz="2100" b="1">
                <a:solidFill>
                  <a:srgbClr val="FF0000"/>
                </a:solidFill>
                <a:ea typeface="微软雅黑" panose="020B0503020204020204" pitchFamily="34" charset="-122"/>
              </a:rPr>
              <a:t>实现</a:t>
            </a:r>
          </a:p>
          <a:p>
            <a:pPr>
              <a:spcBef>
                <a:spcPct val="20000"/>
              </a:spcBef>
            </a:pPr>
            <a:r>
              <a:rPr lang="zh-CN" altLang="en-US" sz="2100" b="1">
                <a:solidFill>
                  <a:srgbClr val="FF0000"/>
                </a:solidFill>
                <a:ea typeface="微软雅黑" panose="020B0503020204020204" pitchFamily="34" charset="-122"/>
              </a:rPr>
              <a:t>底层为上层提供支撑环境！</a:t>
            </a:r>
          </a:p>
        </p:txBody>
      </p:sp>
      <p:sp>
        <p:nvSpPr>
          <p:cNvPr id="578571" name="Text Box 11">
            <a:extLst>
              <a:ext uri="{FF2B5EF4-FFF2-40B4-BE49-F238E27FC236}">
                <a16:creationId xmlns:a16="http://schemas.microsoft.com/office/drawing/2014/main" id="{2351B6A1-E33C-44E0-A6DB-88680F275786}"/>
              </a:ext>
            </a:extLst>
          </p:cNvPr>
          <p:cNvSpPr txBox="1">
            <a:spLocks noChangeArrowheads="1"/>
          </p:cNvSpPr>
          <p:nvPr/>
        </p:nvSpPr>
        <p:spPr bwMode="auto">
          <a:xfrm>
            <a:off x="134938" y="6219825"/>
            <a:ext cx="89376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1">
                <a:solidFill>
                  <a:srgbClr val="CC3300"/>
                </a:solidFill>
                <a:ea typeface="微软雅黑" panose="020B0503020204020204" pitchFamily="34" charset="-122"/>
              </a:rPr>
              <a:t>最高层抽象就是点点鼠标、拖拖图标、敲敲键盘，但这背后有多少层转化啊！</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8563">
                                            <p:txEl>
                                              <p:pRg st="0" end="0"/>
                                            </p:txEl>
                                          </p:spTgt>
                                        </p:tgtEl>
                                        <p:attrNameLst>
                                          <p:attrName>style.visibility</p:attrName>
                                        </p:attrNameLst>
                                      </p:cBhvr>
                                      <p:to>
                                        <p:strVal val="visible"/>
                                      </p:to>
                                    </p:set>
                                    <p:animEffect transition="in" filter="blinds(horizontal)">
                                      <p:cBhvr>
                                        <p:cTn id="7" dur="500"/>
                                        <p:tgtEl>
                                          <p:spTgt spid="5785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8563">
                                            <p:txEl>
                                              <p:pRg st="1" end="1"/>
                                            </p:txEl>
                                          </p:spTgt>
                                        </p:tgtEl>
                                        <p:attrNameLst>
                                          <p:attrName>style.visibility</p:attrName>
                                        </p:attrNameLst>
                                      </p:cBhvr>
                                      <p:to>
                                        <p:strVal val="visible"/>
                                      </p:to>
                                    </p:set>
                                    <p:animEffect transition="in" filter="blinds(horizontal)">
                                      <p:cBhvr>
                                        <p:cTn id="12" dur="500"/>
                                        <p:tgtEl>
                                          <p:spTgt spid="5785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8563">
                                            <p:txEl>
                                              <p:pRg st="2" end="2"/>
                                            </p:txEl>
                                          </p:spTgt>
                                        </p:tgtEl>
                                        <p:attrNameLst>
                                          <p:attrName>style.visibility</p:attrName>
                                        </p:attrNameLst>
                                      </p:cBhvr>
                                      <p:to>
                                        <p:strVal val="visible"/>
                                      </p:to>
                                    </p:set>
                                    <p:animEffect transition="in" filter="blinds(horizontal)">
                                      <p:cBhvr>
                                        <p:cTn id="17" dur="500"/>
                                        <p:tgtEl>
                                          <p:spTgt spid="5785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78563">
                                            <p:txEl>
                                              <p:pRg st="3" end="3"/>
                                            </p:txEl>
                                          </p:spTgt>
                                        </p:tgtEl>
                                        <p:attrNameLst>
                                          <p:attrName>style.visibility</p:attrName>
                                        </p:attrNameLst>
                                      </p:cBhvr>
                                      <p:to>
                                        <p:strVal val="visible"/>
                                      </p:to>
                                    </p:set>
                                    <p:animEffect transition="in" filter="blinds(horizontal)">
                                      <p:cBhvr>
                                        <p:cTn id="22" dur="500"/>
                                        <p:tgtEl>
                                          <p:spTgt spid="5785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78563">
                                            <p:txEl>
                                              <p:pRg st="4" end="4"/>
                                            </p:txEl>
                                          </p:spTgt>
                                        </p:tgtEl>
                                        <p:attrNameLst>
                                          <p:attrName>style.visibility</p:attrName>
                                        </p:attrNameLst>
                                      </p:cBhvr>
                                      <p:to>
                                        <p:strVal val="visible"/>
                                      </p:to>
                                    </p:set>
                                    <p:animEffect transition="in" filter="blinds(horizontal)">
                                      <p:cBhvr>
                                        <p:cTn id="27" dur="500"/>
                                        <p:tgtEl>
                                          <p:spTgt spid="57856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78563">
                                            <p:txEl>
                                              <p:pRg st="5" end="5"/>
                                            </p:txEl>
                                          </p:spTgt>
                                        </p:tgtEl>
                                        <p:attrNameLst>
                                          <p:attrName>style.visibility</p:attrName>
                                        </p:attrNameLst>
                                      </p:cBhvr>
                                      <p:to>
                                        <p:strVal val="visible"/>
                                      </p:to>
                                    </p:set>
                                    <p:animEffect transition="in" filter="blinds(horizontal)">
                                      <p:cBhvr>
                                        <p:cTn id="32" dur="500"/>
                                        <p:tgtEl>
                                          <p:spTgt spid="57856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78563">
                                            <p:txEl>
                                              <p:pRg st="6" end="6"/>
                                            </p:txEl>
                                          </p:spTgt>
                                        </p:tgtEl>
                                        <p:attrNameLst>
                                          <p:attrName>style.visibility</p:attrName>
                                        </p:attrNameLst>
                                      </p:cBhvr>
                                      <p:to>
                                        <p:strVal val="visible"/>
                                      </p:to>
                                    </p:set>
                                    <p:animEffect transition="in" filter="blinds(horizontal)">
                                      <p:cBhvr>
                                        <p:cTn id="37" dur="500"/>
                                        <p:tgtEl>
                                          <p:spTgt spid="57856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78563">
                                            <p:txEl>
                                              <p:pRg st="7" end="7"/>
                                            </p:txEl>
                                          </p:spTgt>
                                        </p:tgtEl>
                                        <p:attrNameLst>
                                          <p:attrName>style.visibility</p:attrName>
                                        </p:attrNameLst>
                                      </p:cBhvr>
                                      <p:to>
                                        <p:strVal val="visible"/>
                                      </p:to>
                                    </p:set>
                                    <p:animEffect transition="in" filter="blinds(horizontal)">
                                      <p:cBhvr>
                                        <p:cTn id="42" dur="500"/>
                                        <p:tgtEl>
                                          <p:spTgt spid="57856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78564">
                                            <p:txEl>
                                              <p:pRg st="0" end="0"/>
                                            </p:txEl>
                                          </p:spTgt>
                                        </p:tgtEl>
                                        <p:attrNameLst>
                                          <p:attrName>style.visibility</p:attrName>
                                        </p:attrNameLst>
                                      </p:cBhvr>
                                      <p:to>
                                        <p:strVal val="visible"/>
                                      </p:to>
                                    </p:set>
                                    <p:animEffect transition="in" filter="blinds(horizontal)">
                                      <p:cBhvr>
                                        <p:cTn id="47" dur="500"/>
                                        <p:tgtEl>
                                          <p:spTgt spid="578564">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78564">
                                            <p:txEl>
                                              <p:pRg st="1" end="1"/>
                                            </p:txEl>
                                          </p:spTgt>
                                        </p:tgtEl>
                                        <p:attrNameLst>
                                          <p:attrName>style.visibility</p:attrName>
                                        </p:attrNameLst>
                                      </p:cBhvr>
                                      <p:to>
                                        <p:strVal val="visible"/>
                                      </p:to>
                                    </p:set>
                                    <p:animEffect transition="in" filter="blinds(horizontal)">
                                      <p:cBhvr>
                                        <p:cTn id="52" dur="500"/>
                                        <p:tgtEl>
                                          <p:spTgt spid="578564">
                                            <p:txEl>
                                              <p:pRg st="1" end="1"/>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78571"/>
                                        </p:tgtEl>
                                        <p:attrNameLst>
                                          <p:attrName>style.visibility</p:attrName>
                                        </p:attrNameLst>
                                      </p:cBhvr>
                                      <p:to>
                                        <p:strVal val="visible"/>
                                      </p:to>
                                    </p:set>
                                    <p:animEffect transition="in" filter="blinds(horizontal)">
                                      <p:cBhvr>
                                        <p:cTn id="57" dur="500"/>
                                        <p:tgtEl>
                                          <p:spTgt spid="578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7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9586" name="Picture 2">
            <a:extLst>
              <a:ext uri="{FF2B5EF4-FFF2-40B4-BE49-F238E27FC236}">
                <a16:creationId xmlns:a16="http://schemas.microsoft.com/office/drawing/2014/main" id="{6E240C0B-6BAA-42C7-A87C-8744F96593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398" y="3235605"/>
            <a:ext cx="7877452" cy="3533495"/>
          </a:xfrm>
          <a:prstGeom prst="rect">
            <a:avLst/>
          </a:prstGeom>
          <a:noFill/>
          <a:extLst>
            <a:ext uri="{909E8E84-426E-40DD-AFC4-6F175D3DCCD1}">
              <a14:hiddenFill xmlns:a14="http://schemas.microsoft.com/office/drawing/2010/main">
                <a:solidFill>
                  <a:srgbClr val="FFFFFF"/>
                </a:solidFill>
              </a14:hiddenFill>
            </a:ext>
          </a:extLst>
        </p:spPr>
      </p:pic>
      <p:sp>
        <p:nvSpPr>
          <p:cNvPr id="579587" name="Rectangle 3">
            <a:extLst>
              <a:ext uri="{FF2B5EF4-FFF2-40B4-BE49-F238E27FC236}">
                <a16:creationId xmlns:a16="http://schemas.microsoft.com/office/drawing/2014/main" id="{DDB5740D-6A98-47E8-8A73-F5CE3C155C1C}"/>
              </a:ext>
            </a:extLst>
          </p:cNvPr>
          <p:cNvSpPr>
            <a:spLocks noGrp="1" noChangeArrowheads="1"/>
          </p:cNvSpPr>
          <p:nvPr>
            <p:ph type="title"/>
          </p:nvPr>
        </p:nvSpPr>
        <p:spPr>
          <a:xfrm>
            <a:off x="457200" y="98425"/>
            <a:ext cx="8229600" cy="561975"/>
          </a:xfrm>
        </p:spPr>
        <p:txBody>
          <a:bodyPr/>
          <a:lstStyle/>
          <a:p>
            <a:pPr algn="ctr"/>
            <a:r>
              <a:rPr lang="zh-CN" altLang="en-US" sz="3600" dirty="0"/>
              <a:t>计算机系统的不同用户</a:t>
            </a:r>
          </a:p>
        </p:txBody>
      </p:sp>
      <p:sp>
        <p:nvSpPr>
          <p:cNvPr id="579588" name="Rectangle 4">
            <a:extLst>
              <a:ext uri="{FF2B5EF4-FFF2-40B4-BE49-F238E27FC236}">
                <a16:creationId xmlns:a16="http://schemas.microsoft.com/office/drawing/2014/main" id="{2ED424B5-9305-4EAD-B42A-06369943E39B}"/>
              </a:ext>
            </a:extLst>
          </p:cNvPr>
          <p:cNvSpPr>
            <a:spLocks noGrp="1" noChangeArrowheads="1"/>
          </p:cNvSpPr>
          <p:nvPr>
            <p:ph type="body" idx="1"/>
          </p:nvPr>
        </p:nvSpPr>
        <p:spPr>
          <a:xfrm>
            <a:off x="1061454" y="538364"/>
            <a:ext cx="8686800" cy="2970212"/>
          </a:xfrm>
        </p:spPr>
        <p:txBody>
          <a:bodyPr/>
          <a:lstStyle/>
          <a:p>
            <a:pPr>
              <a:lnSpc>
                <a:spcPct val="100000"/>
              </a:lnSpc>
              <a:spcBef>
                <a:spcPct val="10000"/>
              </a:spcBef>
              <a:buFontTx/>
              <a:buNone/>
            </a:pPr>
            <a:r>
              <a:rPr lang="zh-CN" altLang="en-US" sz="2000" dirty="0">
                <a:solidFill>
                  <a:srgbClr val="CC3300"/>
                </a:solidFill>
                <a:ea typeface="微软雅黑" panose="020B0503020204020204" pitchFamily="34" charset="-122"/>
              </a:rPr>
              <a:t>最终用户</a:t>
            </a:r>
            <a:r>
              <a:rPr lang="zh-CN" altLang="en-US" sz="2000" dirty="0">
                <a:ea typeface="微软雅黑" panose="020B0503020204020204" pitchFamily="34" charset="-122"/>
              </a:rPr>
              <a:t>工作在由应用程序提供的最上面的抽象层</a:t>
            </a:r>
          </a:p>
          <a:p>
            <a:pPr>
              <a:lnSpc>
                <a:spcPct val="100000"/>
              </a:lnSpc>
              <a:spcBef>
                <a:spcPct val="10000"/>
              </a:spcBef>
              <a:buFontTx/>
              <a:buNone/>
            </a:pPr>
            <a:r>
              <a:rPr lang="zh-CN" altLang="en-US" sz="2000" dirty="0">
                <a:solidFill>
                  <a:srgbClr val="CC3300"/>
                </a:solidFill>
                <a:ea typeface="微软雅黑" panose="020B0503020204020204" pitchFamily="34" charset="-122"/>
              </a:rPr>
              <a:t>系统管理员</a:t>
            </a:r>
            <a:r>
              <a:rPr lang="zh-CN" altLang="en-US" sz="2000" dirty="0">
                <a:ea typeface="微软雅黑" panose="020B0503020204020204" pitchFamily="34" charset="-122"/>
              </a:rPr>
              <a:t>工作在由操作系统提供的抽象层</a:t>
            </a:r>
          </a:p>
          <a:p>
            <a:pPr>
              <a:lnSpc>
                <a:spcPct val="100000"/>
              </a:lnSpc>
              <a:spcBef>
                <a:spcPct val="10000"/>
              </a:spcBef>
              <a:buFontTx/>
              <a:buNone/>
            </a:pPr>
            <a:r>
              <a:rPr lang="zh-CN" altLang="en-US" sz="2000" dirty="0">
                <a:solidFill>
                  <a:srgbClr val="CC3300"/>
                </a:solidFill>
                <a:ea typeface="微软雅黑" panose="020B0503020204020204" pitchFamily="34" charset="-122"/>
              </a:rPr>
              <a:t>应用程序员</a:t>
            </a:r>
            <a:r>
              <a:rPr lang="zh-CN" altLang="en-US" sz="2000" dirty="0">
                <a:ea typeface="微软雅黑" panose="020B0503020204020204" pitchFamily="34" charset="-122"/>
              </a:rPr>
              <a:t>工作在由语言处理系统（</a:t>
            </a:r>
            <a:r>
              <a:rPr lang="zh-CN" altLang="en-US" sz="2000" dirty="0">
                <a:solidFill>
                  <a:srgbClr val="0066FF"/>
                </a:solidFill>
                <a:ea typeface="微软雅黑" panose="020B0503020204020204" pitchFamily="34" charset="-122"/>
              </a:rPr>
              <a:t>主要有编译器和汇编器</a:t>
            </a:r>
            <a:r>
              <a:rPr lang="zh-CN" altLang="en-US" sz="2000" dirty="0">
                <a:ea typeface="微软雅黑" panose="020B0503020204020204" pitchFamily="34" charset="-122"/>
              </a:rPr>
              <a:t>）的抽象层</a:t>
            </a:r>
          </a:p>
          <a:p>
            <a:pPr>
              <a:lnSpc>
                <a:spcPct val="100000"/>
              </a:lnSpc>
              <a:spcBef>
                <a:spcPct val="10000"/>
              </a:spcBef>
              <a:buFontTx/>
              <a:buNone/>
            </a:pPr>
            <a:r>
              <a:rPr lang="zh-CN" altLang="en-US" sz="2000" dirty="0">
                <a:solidFill>
                  <a:srgbClr val="009242"/>
                </a:solidFill>
                <a:ea typeface="微软雅黑" panose="020B0503020204020204" pitchFamily="34" charset="-122"/>
              </a:rPr>
              <a:t>语言处理系统</a:t>
            </a:r>
            <a:r>
              <a:rPr lang="zh-CN" altLang="en-US" sz="2000" dirty="0">
                <a:ea typeface="微软雅黑" panose="020B0503020204020204" pitchFamily="34" charset="-122"/>
              </a:rPr>
              <a:t>建立在</a:t>
            </a:r>
            <a:r>
              <a:rPr lang="zh-CN" altLang="en-US" sz="2000" dirty="0">
                <a:solidFill>
                  <a:srgbClr val="009242"/>
                </a:solidFill>
                <a:ea typeface="微软雅黑" panose="020B0503020204020204" pitchFamily="34" charset="-122"/>
              </a:rPr>
              <a:t>操作系统</a:t>
            </a:r>
            <a:r>
              <a:rPr lang="zh-CN" altLang="en-US" sz="2000" dirty="0">
                <a:ea typeface="微软雅黑" panose="020B0503020204020204" pitchFamily="34" charset="-122"/>
              </a:rPr>
              <a:t>之上</a:t>
            </a:r>
          </a:p>
          <a:p>
            <a:pPr>
              <a:lnSpc>
                <a:spcPct val="100000"/>
              </a:lnSpc>
              <a:spcBef>
                <a:spcPct val="10000"/>
              </a:spcBef>
              <a:buFontTx/>
              <a:buNone/>
            </a:pPr>
            <a:r>
              <a:rPr lang="zh-CN" altLang="en-US" sz="2000" dirty="0">
                <a:solidFill>
                  <a:srgbClr val="CC3300"/>
                </a:solidFill>
                <a:ea typeface="微软雅黑" panose="020B0503020204020204" pitchFamily="34" charset="-122"/>
              </a:rPr>
              <a:t>系统程序员</a:t>
            </a:r>
            <a:r>
              <a:rPr lang="zh-CN" altLang="en-US" sz="2000" dirty="0">
                <a:ea typeface="微软雅黑" panose="020B0503020204020204" pitchFamily="34" charset="-122"/>
              </a:rPr>
              <a:t>（实现系统软件）工作在</a:t>
            </a:r>
            <a:r>
              <a:rPr lang="en-US" altLang="zh-CN" sz="2000" dirty="0">
                <a:ea typeface="微软雅黑" panose="020B0503020204020204" pitchFamily="34" charset="-122"/>
              </a:rPr>
              <a:t>ISA</a:t>
            </a:r>
            <a:r>
              <a:rPr lang="zh-CN" altLang="en-US" sz="2000" dirty="0">
                <a:ea typeface="微软雅黑" panose="020B0503020204020204" pitchFamily="34" charset="-122"/>
              </a:rPr>
              <a:t>层次，必须对</a:t>
            </a:r>
            <a:r>
              <a:rPr lang="en-US" altLang="zh-CN" sz="2000" dirty="0">
                <a:ea typeface="微软雅黑" panose="020B0503020204020204" pitchFamily="34" charset="-122"/>
              </a:rPr>
              <a:t>ISA</a:t>
            </a:r>
            <a:r>
              <a:rPr lang="zh-CN" altLang="en-US" sz="2000" dirty="0">
                <a:ea typeface="微软雅黑" panose="020B0503020204020204" pitchFamily="34" charset="-122"/>
              </a:rPr>
              <a:t>非常了解</a:t>
            </a:r>
          </a:p>
          <a:p>
            <a:pPr>
              <a:lnSpc>
                <a:spcPct val="100000"/>
              </a:lnSpc>
              <a:spcBef>
                <a:spcPct val="10000"/>
              </a:spcBef>
              <a:buFontTx/>
              <a:buNone/>
            </a:pPr>
            <a:r>
              <a:rPr lang="zh-CN" altLang="en-US" sz="2000" dirty="0">
                <a:solidFill>
                  <a:srgbClr val="0066FF"/>
                </a:solidFill>
                <a:ea typeface="微软雅黑" panose="020B0503020204020204" pitchFamily="34" charset="-122"/>
              </a:rPr>
              <a:t>编译器和汇编器的目标程序由机器级代码组成</a:t>
            </a:r>
          </a:p>
          <a:p>
            <a:pPr>
              <a:lnSpc>
                <a:spcPct val="100000"/>
              </a:lnSpc>
              <a:spcBef>
                <a:spcPct val="10000"/>
              </a:spcBef>
              <a:buFontTx/>
              <a:buNone/>
            </a:pPr>
            <a:r>
              <a:rPr lang="zh-CN" altLang="en-US" sz="2000" dirty="0">
                <a:solidFill>
                  <a:srgbClr val="0066FF"/>
                </a:solidFill>
                <a:ea typeface="微软雅黑" panose="020B0503020204020204" pitchFamily="34" charset="-122"/>
              </a:rPr>
              <a:t>操作系统通过指令直接对硬件进行编程控制</a:t>
            </a:r>
          </a:p>
          <a:p>
            <a:pPr>
              <a:lnSpc>
                <a:spcPct val="100000"/>
              </a:lnSpc>
              <a:spcBef>
                <a:spcPct val="10000"/>
              </a:spcBef>
              <a:buFontTx/>
              <a:buNone/>
            </a:pPr>
            <a:r>
              <a:rPr lang="en-US" altLang="zh-CN" sz="2000" dirty="0">
                <a:solidFill>
                  <a:srgbClr val="FF0000"/>
                </a:solidFill>
                <a:ea typeface="微软雅黑" panose="020B0503020204020204" pitchFamily="34" charset="-122"/>
              </a:rPr>
              <a:t>ISA</a:t>
            </a:r>
            <a:r>
              <a:rPr lang="zh-CN" altLang="en-US" sz="2000" dirty="0">
                <a:solidFill>
                  <a:srgbClr val="FF0000"/>
                </a:solidFill>
                <a:ea typeface="微软雅黑" panose="020B0503020204020204" pitchFamily="34" charset="-122"/>
              </a:rPr>
              <a:t>处于软件和硬件的交界面（接口）</a:t>
            </a:r>
          </a:p>
        </p:txBody>
      </p:sp>
      <p:sp>
        <p:nvSpPr>
          <p:cNvPr id="579589" name="Text Box 5">
            <a:extLst>
              <a:ext uri="{FF2B5EF4-FFF2-40B4-BE49-F238E27FC236}">
                <a16:creationId xmlns:a16="http://schemas.microsoft.com/office/drawing/2014/main" id="{0E13998B-6E4E-4F14-B474-03B47DFB81B6}"/>
              </a:ext>
            </a:extLst>
          </p:cNvPr>
          <p:cNvSpPr txBox="1">
            <a:spLocks noChangeArrowheads="1"/>
          </p:cNvSpPr>
          <p:nvPr/>
        </p:nvSpPr>
        <p:spPr bwMode="auto">
          <a:xfrm>
            <a:off x="7092950" y="2754313"/>
            <a:ext cx="1844675"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1">
                <a:solidFill>
                  <a:srgbClr val="FF0000"/>
                </a:solidFill>
                <a:latin typeface="微软雅黑" panose="020B0503020204020204" pitchFamily="34" charset="-122"/>
                <a:ea typeface="微软雅黑" panose="020B0503020204020204" pitchFamily="34" charset="-122"/>
              </a:rPr>
              <a:t>ISA</a:t>
            </a:r>
            <a:r>
              <a:rPr lang="zh-CN" altLang="en-US" sz="1800" b="1">
                <a:solidFill>
                  <a:srgbClr val="FF0000"/>
                </a:solidFill>
                <a:latin typeface="微软雅黑" panose="020B0503020204020204" pitchFamily="34" charset="-122"/>
                <a:ea typeface="微软雅黑" panose="020B0503020204020204" pitchFamily="34" charset="-122"/>
              </a:rPr>
              <a:t>是对硬件的抽象</a:t>
            </a:r>
          </a:p>
          <a:p>
            <a:pPr>
              <a:spcBef>
                <a:spcPct val="50000"/>
              </a:spcBef>
            </a:pPr>
            <a:r>
              <a:rPr lang="zh-CN" altLang="en-US" sz="1800" b="1">
                <a:solidFill>
                  <a:srgbClr val="FF0000"/>
                </a:solidFill>
                <a:latin typeface="微软雅黑" panose="020B0503020204020204" pitchFamily="34" charset="-122"/>
                <a:ea typeface="微软雅黑" panose="020B0503020204020204" pitchFamily="34" charset="-122"/>
              </a:rPr>
              <a:t>所有软件功能都建立在</a:t>
            </a:r>
            <a:r>
              <a:rPr lang="en-US" altLang="zh-CN" sz="1800" b="1">
                <a:solidFill>
                  <a:srgbClr val="FF0000"/>
                </a:solidFill>
                <a:latin typeface="微软雅黑" panose="020B0503020204020204" pitchFamily="34" charset="-122"/>
                <a:ea typeface="微软雅黑" panose="020B0503020204020204" pitchFamily="34" charset="-122"/>
              </a:rPr>
              <a:t>ISA</a:t>
            </a:r>
            <a:r>
              <a:rPr lang="zh-CN" altLang="en-US" sz="1800" b="1">
                <a:solidFill>
                  <a:srgbClr val="FF0000"/>
                </a:solidFill>
                <a:latin typeface="微软雅黑" panose="020B0503020204020204" pitchFamily="34" charset="-122"/>
                <a:ea typeface="微软雅黑" panose="020B0503020204020204" pitchFamily="34" charset="-122"/>
              </a:rPr>
              <a:t>之上</a:t>
            </a:r>
          </a:p>
        </p:txBody>
      </p:sp>
      <p:sp>
        <p:nvSpPr>
          <p:cNvPr id="579590" name="Text Box 6">
            <a:extLst>
              <a:ext uri="{FF2B5EF4-FFF2-40B4-BE49-F238E27FC236}">
                <a16:creationId xmlns:a16="http://schemas.microsoft.com/office/drawing/2014/main" id="{B32C845D-E080-48F7-B881-4F74C7159C39}"/>
              </a:ext>
            </a:extLst>
          </p:cNvPr>
          <p:cNvSpPr txBox="1">
            <a:spLocks noChangeArrowheads="1"/>
          </p:cNvSpPr>
          <p:nvPr/>
        </p:nvSpPr>
        <p:spPr bwMode="auto">
          <a:xfrm>
            <a:off x="5921375" y="5859463"/>
            <a:ext cx="2970213" cy="687881"/>
          </a:xfrm>
          <a:prstGeom prst="rect">
            <a:avLst/>
          </a:prstGeom>
          <a:solidFill>
            <a:srgbClr val="FF6600">
              <a:alpha val="28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en-US" altLang="zh-CN" sz="1800" b="1">
                <a:latin typeface="微软雅黑" panose="020B0503020204020204" pitchFamily="34" charset="-122"/>
                <a:ea typeface="微软雅黑" panose="020B0503020204020204" pitchFamily="34" charset="-122"/>
              </a:rPr>
              <a:t>ISA</a:t>
            </a:r>
            <a:r>
              <a:rPr lang="zh-CN" altLang="en-US" sz="1800" b="1">
                <a:latin typeface="微软雅黑" panose="020B0503020204020204" pitchFamily="34" charset="-122"/>
                <a:ea typeface="微软雅黑" panose="020B0503020204020204" pitchFamily="34" charset="-122"/>
              </a:rPr>
              <a:t>是最重要的层次！</a:t>
            </a:r>
          </a:p>
          <a:p>
            <a:pPr>
              <a:spcBef>
                <a:spcPct val="15000"/>
              </a:spcBef>
            </a:pPr>
            <a:r>
              <a:rPr lang="zh-CN" altLang="en-US" sz="1800" b="1">
                <a:latin typeface="微软雅黑" panose="020B0503020204020204" pitchFamily="34" charset="-122"/>
                <a:ea typeface="微软雅黑" panose="020B0503020204020204" pitchFamily="34" charset="-122"/>
              </a:rPr>
              <a:t>那么，什么是</a:t>
            </a:r>
            <a:r>
              <a:rPr lang="en-US" altLang="zh-CN" sz="1800" b="1">
                <a:latin typeface="微软雅黑" panose="020B0503020204020204" pitchFamily="34" charset="-122"/>
                <a:ea typeface="微软雅黑" panose="020B0503020204020204" pitchFamily="34" charset="-122"/>
              </a:rPr>
              <a:t>ISA</a:t>
            </a:r>
            <a:r>
              <a:rPr lang="zh-CN" altLang="en-US" sz="1800" b="1">
                <a:latin typeface="微软雅黑" panose="020B0503020204020204" pitchFamily="34" charset="-122"/>
                <a:ea typeface="微软雅黑" panose="020B0503020204020204" pitchFamily="34" charset="-122"/>
              </a:rPr>
              <a:t>呢？</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9588">
                                            <p:txEl>
                                              <p:pRg st="0" end="0"/>
                                            </p:txEl>
                                          </p:spTgt>
                                        </p:tgtEl>
                                        <p:attrNameLst>
                                          <p:attrName>style.visibility</p:attrName>
                                        </p:attrNameLst>
                                      </p:cBhvr>
                                      <p:to>
                                        <p:strVal val="visible"/>
                                      </p:to>
                                    </p:set>
                                    <p:animEffect transition="in" filter="blinds(horizontal)">
                                      <p:cBhvr>
                                        <p:cTn id="7" dur="500"/>
                                        <p:tgtEl>
                                          <p:spTgt spid="57958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9588">
                                            <p:txEl>
                                              <p:pRg st="1" end="1"/>
                                            </p:txEl>
                                          </p:spTgt>
                                        </p:tgtEl>
                                        <p:attrNameLst>
                                          <p:attrName>style.visibility</p:attrName>
                                        </p:attrNameLst>
                                      </p:cBhvr>
                                      <p:to>
                                        <p:strVal val="visible"/>
                                      </p:to>
                                    </p:set>
                                    <p:animEffect transition="in" filter="blinds(horizontal)">
                                      <p:cBhvr>
                                        <p:cTn id="12" dur="500"/>
                                        <p:tgtEl>
                                          <p:spTgt spid="57958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9588">
                                            <p:txEl>
                                              <p:pRg st="2" end="2"/>
                                            </p:txEl>
                                          </p:spTgt>
                                        </p:tgtEl>
                                        <p:attrNameLst>
                                          <p:attrName>style.visibility</p:attrName>
                                        </p:attrNameLst>
                                      </p:cBhvr>
                                      <p:to>
                                        <p:strVal val="visible"/>
                                      </p:to>
                                    </p:set>
                                    <p:animEffect transition="in" filter="blinds(horizontal)">
                                      <p:cBhvr>
                                        <p:cTn id="17" dur="500"/>
                                        <p:tgtEl>
                                          <p:spTgt spid="57958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79588">
                                            <p:txEl>
                                              <p:pRg st="3" end="3"/>
                                            </p:txEl>
                                          </p:spTgt>
                                        </p:tgtEl>
                                        <p:attrNameLst>
                                          <p:attrName>style.visibility</p:attrName>
                                        </p:attrNameLst>
                                      </p:cBhvr>
                                      <p:to>
                                        <p:strVal val="visible"/>
                                      </p:to>
                                    </p:set>
                                    <p:animEffect transition="in" filter="blinds(horizontal)">
                                      <p:cBhvr>
                                        <p:cTn id="22" dur="500"/>
                                        <p:tgtEl>
                                          <p:spTgt spid="57958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79588">
                                            <p:txEl>
                                              <p:pRg st="4" end="4"/>
                                            </p:txEl>
                                          </p:spTgt>
                                        </p:tgtEl>
                                        <p:attrNameLst>
                                          <p:attrName>style.visibility</p:attrName>
                                        </p:attrNameLst>
                                      </p:cBhvr>
                                      <p:to>
                                        <p:strVal val="visible"/>
                                      </p:to>
                                    </p:set>
                                    <p:animEffect transition="in" filter="blinds(horizontal)">
                                      <p:cBhvr>
                                        <p:cTn id="27" dur="500"/>
                                        <p:tgtEl>
                                          <p:spTgt spid="57958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79588">
                                            <p:txEl>
                                              <p:pRg st="5" end="5"/>
                                            </p:txEl>
                                          </p:spTgt>
                                        </p:tgtEl>
                                        <p:attrNameLst>
                                          <p:attrName>style.visibility</p:attrName>
                                        </p:attrNameLst>
                                      </p:cBhvr>
                                      <p:to>
                                        <p:strVal val="visible"/>
                                      </p:to>
                                    </p:set>
                                    <p:animEffect transition="in" filter="blinds(horizontal)">
                                      <p:cBhvr>
                                        <p:cTn id="32" dur="500"/>
                                        <p:tgtEl>
                                          <p:spTgt spid="57958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79588">
                                            <p:txEl>
                                              <p:pRg st="6" end="6"/>
                                            </p:txEl>
                                          </p:spTgt>
                                        </p:tgtEl>
                                        <p:attrNameLst>
                                          <p:attrName>style.visibility</p:attrName>
                                        </p:attrNameLst>
                                      </p:cBhvr>
                                      <p:to>
                                        <p:strVal val="visible"/>
                                      </p:to>
                                    </p:set>
                                    <p:animEffect transition="in" filter="blinds(horizontal)">
                                      <p:cBhvr>
                                        <p:cTn id="37" dur="500"/>
                                        <p:tgtEl>
                                          <p:spTgt spid="57958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79588">
                                            <p:txEl>
                                              <p:pRg st="7" end="7"/>
                                            </p:txEl>
                                          </p:spTgt>
                                        </p:tgtEl>
                                        <p:attrNameLst>
                                          <p:attrName>style.visibility</p:attrName>
                                        </p:attrNameLst>
                                      </p:cBhvr>
                                      <p:to>
                                        <p:strVal val="visible"/>
                                      </p:to>
                                    </p:set>
                                    <p:animEffect transition="in" filter="blinds(horizontal)">
                                      <p:cBhvr>
                                        <p:cTn id="42" dur="500"/>
                                        <p:tgtEl>
                                          <p:spTgt spid="579588">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79589"/>
                                        </p:tgtEl>
                                        <p:attrNameLst>
                                          <p:attrName>style.visibility</p:attrName>
                                        </p:attrNameLst>
                                      </p:cBhvr>
                                      <p:to>
                                        <p:strVal val="visible"/>
                                      </p:to>
                                    </p:set>
                                    <p:animEffect transition="in" filter="blinds(horizontal)">
                                      <p:cBhvr>
                                        <p:cTn id="47" dur="500"/>
                                        <p:tgtEl>
                                          <p:spTgt spid="57958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79590"/>
                                        </p:tgtEl>
                                        <p:attrNameLst>
                                          <p:attrName>style.visibility</p:attrName>
                                        </p:attrNameLst>
                                      </p:cBhvr>
                                      <p:to>
                                        <p:strVal val="visible"/>
                                      </p:to>
                                    </p:set>
                                    <p:animEffect transition="in" filter="blinds(horizontal)">
                                      <p:cBhvr>
                                        <p:cTn id="52" dur="500"/>
                                        <p:tgtEl>
                                          <p:spTgt spid="579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9" grpId="0"/>
      <p:bldP spid="57959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2850" name="Picture 2">
            <a:extLst>
              <a:ext uri="{FF2B5EF4-FFF2-40B4-BE49-F238E27FC236}">
                <a16:creationId xmlns:a16="http://schemas.microsoft.com/office/drawing/2014/main" id="{A9497816-F6FF-4D5D-AEFD-A634B96FE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438" y="1084263"/>
            <a:ext cx="8001000"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2851" name="Rectangle 3">
            <a:extLst>
              <a:ext uri="{FF2B5EF4-FFF2-40B4-BE49-F238E27FC236}">
                <a16:creationId xmlns:a16="http://schemas.microsoft.com/office/drawing/2014/main" id="{3D2C9AE9-F95D-4ABE-A9EE-3C751B096E2D}"/>
              </a:ext>
            </a:extLst>
          </p:cNvPr>
          <p:cNvSpPr>
            <a:spLocks noGrp="1" noChangeArrowheads="1"/>
          </p:cNvSpPr>
          <p:nvPr>
            <p:ph type="title" idx="4294967295"/>
          </p:nvPr>
        </p:nvSpPr>
        <p:spPr>
          <a:xfrm>
            <a:off x="385763" y="111495"/>
            <a:ext cx="8369300" cy="585418"/>
          </a:xfrm>
          <a:noFill/>
        </p:spPr>
        <p:txBody>
          <a:bodyPr lIns="92075" tIns="46038" rIns="92075" bIns="46038">
            <a:spAutoFit/>
          </a:bodyPr>
          <a:lstStyle/>
          <a:p>
            <a:pPr algn="ctr"/>
            <a:r>
              <a:rPr lang="en-US" altLang="zh-CN" sz="3200" dirty="0">
                <a:solidFill>
                  <a:srgbClr val="FF3300"/>
                </a:solidFill>
              </a:rPr>
              <a:t>Hardware/Software  Interface</a:t>
            </a:r>
            <a:r>
              <a:rPr lang="zh-CN" altLang="en-US" sz="3200" dirty="0">
                <a:solidFill>
                  <a:srgbClr val="FF3300"/>
                </a:solidFill>
              </a:rPr>
              <a:t>（界面）</a:t>
            </a:r>
          </a:p>
        </p:txBody>
      </p:sp>
      <p:sp>
        <p:nvSpPr>
          <p:cNvPr id="462852" name="Text Box 4">
            <a:extLst>
              <a:ext uri="{FF2B5EF4-FFF2-40B4-BE49-F238E27FC236}">
                <a16:creationId xmlns:a16="http://schemas.microsoft.com/office/drawing/2014/main" id="{1C7FC9FF-5978-4B54-B35E-77DEC9D9D899}"/>
              </a:ext>
            </a:extLst>
          </p:cNvPr>
          <p:cNvSpPr txBox="1">
            <a:spLocks noChangeArrowheads="1"/>
          </p:cNvSpPr>
          <p:nvPr/>
        </p:nvSpPr>
        <p:spPr bwMode="auto">
          <a:xfrm>
            <a:off x="495300" y="5929313"/>
            <a:ext cx="7696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30000"/>
              </a:spcBef>
            </a:pPr>
            <a:r>
              <a:rPr kumimoji="1" lang="zh-CN" altLang="en-US" sz="2400" b="1">
                <a:solidFill>
                  <a:schemeClr val="accent2"/>
                </a:solidFill>
                <a:latin typeface="微软雅黑" panose="020B0503020204020204" pitchFamily="34" charset="-122"/>
                <a:ea typeface="微软雅黑" panose="020B0503020204020204" pitchFamily="34" charset="-122"/>
              </a:rPr>
              <a:t>机器语言由指令代码构成，能被硬件直接执行。</a:t>
            </a:r>
            <a:r>
              <a:rPr kumimoji="1" lang="zh-CN" altLang="en-US" sz="2800">
                <a:solidFill>
                  <a:schemeClr val="accent2"/>
                </a:solidFill>
                <a:latin typeface="黑体" panose="02010609060101010101" pitchFamily="49" charset="-122"/>
                <a:ea typeface="黑体" panose="02010609060101010101" pitchFamily="49" charset="-122"/>
              </a:rPr>
              <a:t>   </a:t>
            </a:r>
          </a:p>
        </p:txBody>
      </p:sp>
      <p:sp>
        <p:nvSpPr>
          <p:cNvPr id="462853" name="Rectangle 8">
            <a:extLst>
              <a:ext uri="{FF2B5EF4-FFF2-40B4-BE49-F238E27FC236}">
                <a16:creationId xmlns:a16="http://schemas.microsoft.com/office/drawing/2014/main" id="{4C486B16-5824-4476-A944-3A1D9F25CE38}"/>
              </a:ext>
            </a:extLst>
          </p:cNvPr>
          <p:cNvSpPr>
            <a:spLocks noChangeArrowheads="1"/>
          </p:cNvSpPr>
          <p:nvPr/>
        </p:nvSpPr>
        <p:spPr bwMode="auto">
          <a:xfrm>
            <a:off x="441325" y="4789488"/>
            <a:ext cx="8588375"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30000"/>
              </a:spcBef>
            </a:pPr>
            <a:r>
              <a:rPr lang="zh-CN" altLang="en-US" sz="2400" b="1">
                <a:solidFill>
                  <a:srgbClr val="ED1611"/>
                </a:solidFill>
                <a:latin typeface="微软雅黑" panose="020B0503020204020204" pitchFamily="34" charset="-122"/>
                <a:ea typeface="微软雅黑" panose="020B0503020204020204" pitchFamily="34" charset="-122"/>
              </a:rPr>
              <a:t>软件和硬件的界面： </a:t>
            </a:r>
            <a:r>
              <a:rPr lang="en-US" altLang="zh-CN" sz="2400" b="1">
                <a:latin typeface="微软雅黑" panose="020B0503020204020204" pitchFamily="34" charset="-122"/>
                <a:ea typeface="微软雅黑" panose="020B0503020204020204" pitchFamily="34" charset="-122"/>
              </a:rPr>
              <a:t>ISA</a:t>
            </a:r>
            <a:r>
              <a:rPr lang="zh-CN" altLang="en-US" sz="2400" b="1">
                <a:latin typeface="微软雅黑" panose="020B0503020204020204" pitchFamily="34" charset="-122"/>
                <a:ea typeface="微软雅黑" panose="020B0503020204020204" pitchFamily="34" charset="-122"/>
              </a:rPr>
              <a:t>（</a:t>
            </a:r>
            <a:r>
              <a:rPr lang="en-US" altLang="zh-CN" sz="2400" b="1">
                <a:latin typeface="微软雅黑" panose="020B0503020204020204" pitchFamily="34" charset="-122"/>
                <a:ea typeface="微软雅黑" panose="020B0503020204020204" pitchFamily="34" charset="-122"/>
              </a:rPr>
              <a:t>Instruction Set Architecture </a:t>
            </a:r>
            <a:r>
              <a:rPr lang="zh-CN" altLang="en-US" sz="2400" b="1">
                <a:latin typeface="微软雅黑" panose="020B0503020204020204" pitchFamily="34" charset="-122"/>
                <a:ea typeface="微软雅黑" panose="020B0503020204020204" pitchFamily="34" charset="-122"/>
              </a:rPr>
              <a:t>）</a:t>
            </a:r>
          </a:p>
          <a:p>
            <a:pPr>
              <a:spcBef>
                <a:spcPct val="30000"/>
              </a:spcBef>
            </a:pPr>
            <a:r>
              <a:rPr lang="zh-CN" altLang="en-US" sz="2400" b="1">
                <a:solidFill>
                  <a:schemeClr val="tx2"/>
                </a:solidFill>
                <a:latin typeface="微软雅黑" panose="020B0503020204020204" pitchFamily="34" charset="-122"/>
                <a:ea typeface="微软雅黑" panose="020B0503020204020204" pitchFamily="34" charset="-122"/>
              </a:rPr>
              <a:t>                                     指令集体系结构</a:t>
            </a:r>
          </a:p>
        </p:txBody>
      </p:sp>
      <p:sp>
        <p:nvSpPr>
          <p:cNvPr id="462854" name="Text Box 9">
            <a:extLst>
              <a:ext uri="{FF2B5EF4-FFF2-40B4-BE49-F238E27FC236}">
                <a16:creationId xmlns:a16="http://schemas.microsoft.com/office/drawing/2014/main" id="{CC82076D-787B-47D9-8FF0-1CEDC3FE7EA7}"/>
              </a:ext>
            </a:extLst>
          </p:cNvPr>
          <p:cNvSpPr txBox="1">
            <a:spLocks noChangeArrowheads="1"/>
          </p:cNvSpPr>
          <p:nvPr/>
        </p:nvSpPr>
        <p:spPr bwMode="auto">
          <a:xfrm>
            <a:off x="1536700" y="1663700"/>
            <a:ext cx="172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2400" b="1">
                <a:solidFill>
                  <a:schemeClr val="accent2"/>
                </a:solidFill>
                <a:latin typeface="Times New Roman" panose="02020603050405020304" pitchFamily="18" charset="0"/>
                <a:ea typeface="微软雅黑" panose="020B0503020204020204" pitchFamily="34" charset="-122"/>
              </a:rPr>
              <a:t>软件</a:t>
            </a:r>
          </a:p>
        </p:txBody>
      </p:sp>
      <p:sp>
        <p:nvSpPr>
          <p:cNvPr id="462855" name="Text Box 10">
            <a:extLst>
              <a:ext uri="{FF2B5EF4-FFF2-40B4-BE49-F238E27FC236}">
                <a16:creationId xmlns:a16="http://schemas.microsoft.com/office/drawing/2014/main" id="{5EF24BAE-A8C5-411F-85DC-8DAA93A937FB}"/>
              </a:ext>
            </a:extLst>
          </p:cNvPr>
          <p:cNvSpPr txBox="1">
            <a:spLocks noChangeArrowheads="1"/>
          </p:cNvSpPr>
          <p:nvPr/>
        </p:nvSpPr>
        <p:spPr bwMode="auto">
          <a:xfrm>
            <a:off x="1625600" y="3416300"/>
            <a:ext cx="172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2400" b="1">
                <a:solidFill>
                  <a:schemeClr val="accent2"/>
                </a:solidFill>
                <a:latin typeface="Times New Roman" panose="02020603050405020304" pitchFamily="18" charset="0"/>
                <a:ea typeface="微软雅黑" panose="020B0503020204020204" pitchFamily="34" charset="-122"/>
              </a:rPr>
              <a:t>硬件</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标题 847873"/>
          <p:cNvSpPr>
            <a:spLocks noGrp="1"/>
          </p:cNvSpPr>
          <p:nvPr>
            <p:ph type="title"/>
          </p:nvPr>
        </p:nvSpPr>
        <p:spPr>
          <a:xfrm>
            <a:off x="1371600" y="990600"/>
            <a:ext cx="6494463" cy="838200"/>
          </a:xfrm>
          <a:ln/>
        </p:spPr>
        <p:txBody>
          <a:bodyPr anchor="b"/>
          <a:lstStyle/>
          <a:p>
            <a:pPr algn="ctr"/>
            <a:r>
              <a:rPr lang="zh-CN" altLang="en-US" sz="3600" b="1" dirty="0">
                <a:latin typeface="黑体" panose="02010609060101010101" pitchFamily="2" charset="-122"/>
                <a:ea typeface="黑体" panose="02010609060101010101" pitchFamily="2" charset="-122"/>
              </a:rPr>
              <a:t>3.4   软件开发与软件工程</a:t>
            </a:r>
            <a:endParaRPr lang="en-US" altLang="zh-CN" sz="3600" dirty="0">
              <a:latin typeface="黑体" panose="02010609060101010101" pitchFamily="2" charset="-122"/>
              <a:ea typeface="黑体" panose="02010609060101010101" pitchFamily="2" charset="-122"/>
            </a:endParaRPr>
          </a:p>
        </p:txBody>
      </p:sp>
      <p:sp>
        <p:nvSpPr>
          <p:cNvPr id="847875" name="文本占位符 847874"/>
          <p:cNvSpPr>
            <a:spLocks noGrp="1"/>
          </p:cNvSpPr>
          <p:nvPr>
            <p:ph type="body" idx="1"/>
          </p:nvPr>
        </p:nvSpPr>
        <p:spPr>
          <a:xfrm>
            <a:off x="990600" y="2133600"/>
            <a:ext cx="7620000" cy="3689350"/>
          </a:xfrm>
          <a:ln/>
        </p:spPr>
        <p:txBody>
          <a:bodyPr/>
          <a:lstStyle/>
          <a:p>
            <a:r>
              <a:rPr lang="zh-CN" altLang="en-US" b="1" dirty="0">
                <a:latin typeface="黑体" panose="02010609060101010101" pitchFamily="2" charset="-122"/>
                <a:ea typeface="黑体" panose="02010609060101010101" pitchFamily="2" charset="-122"/>
                <a:hlinkClick r:id="rId3" action="ppaction://hlinksldjump"/>
              </a:rPr>
              <a:t>3.4.1</a:t>
            </a:r>
            <a:r>
              <a:rPr lang="zh-CN" altLang="en-US" b="1" dirty="0">
                <a:hlinkClick r:id="rId3" action="ppaction://hlinksldjump"/>
              </a:rPr>
              <a:t>    </a:t>
            </a:r>
            <a:r>
              <a:rPr lang="zh-CN" altLang="en-US" b="1" dirty="0">
                <a:ea typeface="黑体" panose="02010609060101010101" pitchFamily="2" charset="-122"/>
                <a:hlinkClick r:id="rId3" action="ppaction://hlinksldjump"/>
              </a:rPr>
              <a:t>软件危机</a:t>
            </a:r>
            <a:endParaRPr lang="zh-CN" altLang="en-US" b="1">
              <a:ea typeface="黑体" panose="02010609060101010101" pitchFamily="2" charset="-122"/>
            </a:endParaRPr>
          </a:p>
          <a:p>
            <a:r>
              <a:rPr lang="zh-CN" altLang="en-US" b="1" dirty="0">
                <a:latin typeface="黑体" panose="02010609060101010101" pitchFamily="2" charset="-122"/>
                <a:ea typeface="黑体" panose="02010609060101010101" pitchFamily="2" charset="-122"/>
                <a:hlinkClick r:id="rId4" action="ppaction://hlinksldjump"/>
              </a:rPr>
              <a:t>3.4.2  软件工程</a:t>
            </a:r>
            <a:endParaRPr lang="zh-CN" altLang="en-US" b="1">
              <a:latin typeface="黑体" panose="02010609060101010101" pitchFamily="2" charset="-122"/>
              <a:ea typeface="黑体" panose="02010609060101010101" pitchFamily="2" charset="-122"/>
            </a:endParaRPr>
          </a:p>
          <a:p>
            <a:r>
              <a:rPr lang="zh-CN" altLang="en-US" b="1" dirty="0">
                <a:latin typeface="黑体" panose="02010609060101010101" pitchFamily="2" charset="-122"/>
                <a:ea typeface="黑体" panose="02010609060101010101" pitchFamily="2" charset="-122"/>
                <a:hlinkClick r:id="rId5" action="ppaction://hlinksldjump"/>
              </a:rPr>
              <a:t>3.4.3  软件生存周期与软件开发过程</a:t>
            </a:r>
            <a:endParaRPr lang="zh-CN" altLang="en-US" b="1">
              <a:latin typeface="黑体" panose="02010609060101010101" pitchFamily="2" charset="-122"/>
              <a:ea typeface="黑体" panose="02010609060101010101" pitchFamily="2" charset="-122"/>
            </a:endParaRPr>
          </a:p>
          <a:p>
            <a:r>
              <a:rPr lang="zh-CN" altLang="en-US" b="1" dirty="0">
                <a:latin typeface="黑体" panose="02010609060101010101" pitchFamily="2" charset="-122"/>
                <a:ea typeface="黑体" panose="02010609060101010101" pitchFamily="2" charset="-122"/>
                <a:hlinkClick r:id="rId6" action="ppaction://hlinksldjump"/>
              </a:rPr>
              <a:t>3.4.4  面向对象方法</a:t>
            </a:r>
            <a:endParaRPr lang="zh-CN" altLang="en-US" b="1" dirty="0">
              <a:latin typeface="黑体" panose="02010609060101010101" pitchFamily="2" charset="-122"/>
              <a:ea typeface="黑体" panose="02010609060101010101" pitchFamily="2" charset="-122"/>
            </a:endParaRPr>
          </a:p>
          <a:p>
            <a:endParaRPr lang="zh-CN" altLang="en-US" dirty="0">
              <a:latin typeface="黑体" panose="02010609060101010101" pitchFamily="2" charset="-122"/>
              <a:ea typeface="黑体" panose="02010609060101010101" pitchFamily="2" charset="-122"/>
            </a:endParaRPr>
          </a:p>
          <a:p>
            <a:pPr>
              <a:buNone/>
            </a:pPr>
            <a:endParaRPr lang="zh-CN" altLang="en-US" dirty="0">
              <a:latin typeface="黑体" panose="02010609060101010101" pitchFamily="2" charset="-122"/>
              <a:ea typeface="黑体" panose="02010609060101010101" pitchFamily="2" charset="-122"/>
            </a:endParaRPr>
          </a:p>
          <a:p>
            <a:pPr>
              <a:buNone/>
            </a:pPr>
            <a:endParaRPr lang="en-US" altLang="zh-CN" dirty="0">
              <a:ea typeface="黑体" panose="02010609060101010101" pitchFamily="2" charset="-122"/>
            </a:endParaRPr>
          </a:p>
          <a:p>
            <a:endParaRPr lang="en-US" altLang="zh-CN" dirty="0">
              <a:ea typeface="黑体" panose="02010609060101010101" pitchFamily="2" charset="-122"/>
            </a:endParaRPr>
          </a:p>
          <a:p>
            <a:pPr>
              <a:buNone/>
            </a:pPr>
            <a:endParaRPr lang="zh-CN" altLang="en-US" sz="3600">
              <a:latin typeface="黑体" panose="02010609060101010101" pitchFamily="2" charset="-122"/>
              <a:ea typeface="黑体" panose="02010609060101010101" pitchFamily="2" charset="-122"/>
            </a:endParaRPr>
          </a:p>
        </p:txBody>
      </p:sp>
      <p:grpSp>
        <p:nvGrpSpPr>
          <p:cNvPr id="847876" name="组合 847875"/>
          <p:cNvGrpSpPr/>
          <p:nvPr/>
        </p:nvGrpSpPr>
        <p:grpSpPr>
          <a:xfrm>
            <a:off x="7086600" y="4800600"/>
            <a:ext cx="1066800" cy="1143000"/>
            <a:chOff x="1488" y="2208"/>
            <a:chExt cx="576" cy="576"/>
          </a:xfrm>
        </p:grpSpPr>
        <p:pic>
          <p:nvPicPr>
            <p:cNvPr id="847877" name="图片 847876" descr="C:\Program Files\Common Files\Microsoft Shared\Clipart\cagcat50\SY01265_.wmf"/>
            <p:cNvPicPr>
              <a:picLocks noChangeAspect="1"/>
            </p:cNvPicPr>
            <p:nvPr/>
          </p:nvPicPr>
          <p:blipFill>
            <a:blip r:embed="rId7"/>
            <a:stretch>
              <a:fillRect/>
            </a:stretch>
          </p:blipFill>
          <p:spPr>
            <a:xfrm>
              <a:off x="1488" y="2208"/>
              <a:ext cx="480" cy="576"/>
            </a:xfrm>
            <a:prstGeom prst="rect">
              <a:avLst/>
            </a:prstGeom>
            <a:noFill/>
            <a:ln w="9525">
              <a:noFill/>
            </a:ln>
          </p:spPr>
        </p:pic>
        <p:sp>
          <p:nvSpPr>
            <p:cNvPr id="847878" name="动作按钮: 自定义 847877">
              <a:hlinkClick r:id="rId8" action="ppaction://hlinksldjump"/>
            </p:cNvPr>
            <p:cNvSpPr/>
            <p:nvPr/>
          </p:nvSpPr>
          <p:spPr>
            <a:xfrm>
              <a:off x="1632" y="2304"/>
              <a:ext cx="432" cy="192"/>
            </a:xfrm>
            <a:prstGeom prst="actionButtonBlank">
              <a:avLst/>
            </a:prstGeom>
            <a:solidFill>
              <a:srgbClr val="33CCCC"/>
            </a:solidFill>
            <a:ln w="12700" cap="sq" cmpd="sng">
              <a:solidFill>
                <a:srgbClr val="FF0000"/>
              </a:solidFill>
              <a:prstDash val="solid"/>
              <a:miter/>
              <a:headEnd type="none" w="sm" len="sm"/>
              <a:tailEnd type="none" w="sm" len="sm"/>
            </a:ln>
          </p:spPr>
          <p:txBody>
            <a:bodyPr wrap="none" anchor="ctr"/>
            <a:lstStyle/>
            <a:p>
              <a:r>
                <a:rPr lang="zh-CN" altLang="en-US" b="1" dirty="0">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hlinkClick r:id="rId8" action="ppaction://hlinksldjump"/>
                </a:rPr>
                <a:t>返回</a:t>
              </a:r>
              <a:endParaRPr lang="zh-CN" altLang="en-US" b="1">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endParaRPr>
            </a:p>
          </p:txBody>
        </p:sp>
      </p:grpSp>
    </p:spTree>
  </p:cSld>
  <p:clrMapOvr>
    <a:overrideClrMapping bg1="lt1" tx1="dk1" bg2="lt2" tx2="dk2" accent1="accent1" accent2="accent2" accent3="accent3" accent4="accent4" accent5="accent5" accent6="accent6" hlink="hlink" folHlink="folHlink"/>
  </p:clrMapOvr>
  <p:transition spd="med">
    <p:zo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8" name="文本框 848897"/>
          <p:cNvSpPr txBox="1"/>
          <p:nvPr/>
        </p:nvSpPr>
        <p:spPr>
          <a:xfrm>
            <a:off x="457200" y="227013"/>
            <a:ext cx="8229600" cy="6494462"/>
          </a:xfrm>
          <a:prstGeom prst="rect">
            <a:avLst/>
          </a:prstGeom>
          <a:noFill/>
          <a:ln w="9525">
            <a:noFill/>
          </a:ln>
        </p:spPr>
        <p:txBody>
          <a:bodyPr>
            <a:spAutoFit/>
          </a:bodyPr>
          <a:lstStyle/>
          <a:p>
            <a:pPr algn="l">
              <a:spcBef>
                <a:spcPct val="20000"/>
              </a:spcBef>
              <a:buClr>
                <a:srgbClr val="A50021"/>
              </a:buClr>
              <a:buSzPct val="75000"/>
              <a:buFont typeface="Wingdings" panose="05000000000000000000" pitchFamily="2" charset="2"/>
            </a:pPr>
            <a:r>
              <a:rPr lang="zh-CN" altLang="en-US" sz="3200" b="1" dirty="0">
                <a:solidFill>
                  <a:schemeClr val="tx2"/>
                </a:solidFill>
                <a:latin typeface="黑体" panose="02010609060101010101" pitchFamily="2" charset="-122"/>
                <a:ea typeface="黑体" panose="02010609060101010101" pitchFamily="2" charset="-122"/>
              </a:rPr>
              <a:t>      3.4.1  软件危机</a:t>
            </a:r>
          </a:p>
          <a:p>
            <a:pPr algn="l">
              <a:spcBef>
                <a:spcPct val="20000"/>
              </a:spcBef>
              <a:buClr>
                <a:srgbClr val="A50021"/>
              </a:buClr>
              <a:buSzPct val="75000"/>
              <a:buFont typeface="Wingdings" panose="05000000000000000000" pitchFamily="2" charset="2"/>
            </a:pPr>
            <a:endParaRPr lang="zh-CN" altLang="en-US" sz="1200" dirty="0">
              <a:latin typeface="黑体" panose="02010609060101010101" pitchFamily="2" charset="-122"/>
              <a:ea typeface="黑体" panose="02010609060101010101" pitchFamily="2" charset="-122"/>
            </a:endParaRPr>
          </a:p>
          <a:p>
            <a:pPr algn="l">
              <a:spcBef>
                <a:spcPct val="20000"/>
              </a:spcBef>
              <a:buClr>
                <a:srgbClr val="A50021"/>
              </a:buClr>
              <a:buSzPct val="75000"/>
              <a:buFont typeface="Wingdings" panose="05000000000000000000" pitchFamily="2" charset="2"/>
            </a:pPr>
            <a:r>
              <a:rPr lang="zh-CN" altLang="en-US" dirty="0">
                <a:latin typeface="宋体" panose="02010600030101010101" pitchFamily="2" charset="-122"/>
                <a:ea typeface="宋体" panose="02010600030101010101" pitchFamily="2" charset="-122"/>
              </a:rPr>
              <a:t>　　    </a:t>
            </a:r>
            <a:r>
              <a:rPr lang="zh-CN" altLang="en-US" b="1" dirty="0">
                <a:latin typeface="黑体" panose="02010609060101010101" pitchFamily="2" charset="-122"/>
                <a:ea typeface="黑体" panose="02010609060101010101" pitchFamily="2" charset="-122"/>
              </a:rPr>
              <a:t>计算机软件是一个逻辑系统，主要工作集中在定义、</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开发、维护方面。软件同其它工业产品不同，有着独特的特性。</a:t>
            </a:r>
            <a:endParaRPr lang="en-US" altLang="zh-CN" b="1" dirty="0">
              <a:solidFill>
                <a:srgbClr val="FF0000"/>
              </a:solidFill>
              <a:latin typeface="黑体" panose="02010609060101010101" pitchFamily="2" charset="-122"/>
              <a:ea typeface="黑体" panose="02010609060101010101" pitchFamily="2" charset="-122"/>
            </a:endParaRP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软件是一种逻辑实体，具有抽象性；软件没有明显的制造过程，对软件质量的控制，必须着重在软件开发方面下功夫。软件成为产品之后，其制造只是简单的拷贝而已。软件在使用过程中，不会因为磨损而老化，但会为了适应硬件、环境以及需求的变化而进行修改，而这些修改又不可避免引入错误，导致软件失效率升高。软件的开发和运行往往受到计算机系统的限制，对计算机硬件和环境有着不同程度的依赖性，这导致了软件移植的问题。软件本身是复杂的，它是人类有史以来生产的复杂度最高的工业产品，软件开发常常涉及其它领域的专门知识。软件的成本相当昂贵，软件开发需要投入大量的、复杂的、高强度的脑力劳动，成本非常高，风险也大。</a:t>
            </a:r>
            <a:endParaRPr lang="zh-CN" altLang="en-US" dirty="0">
              <a:latin typeface="黑体" panose="02010609060101010101" pitchFamily="2" charset="-122"/>
              <a:ea typeface="黑体" panose="02010609060101010101" pitchFamily="2" charset="-122"/>
            </a:endParaRPr>
          </a:p>
        </p:txBody>
      </p:sp>
    </p:spTree>
  </p:cSld>
  <p:clrMapOvr>
    <a:masterClrMapping/>
  </p:clrMapOvr>
  <p:transition spd="med">
    <p:zo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2" name="文本框 849921"/>
          <p:cNvSpPr txBox="1"/>
          <p:nvPr/>
        </p:nvSpPr>
        <p:spPr>
          <a:xfrm>
            <a:off x="457200" y="381000"/>
            <a:ext cx="8229600" cy="7467600"/>
          </a:xfrm>
          <a:prstGeom prst="rect">
            <a:avLst/>
          </a:prstGeom>
          <a:noFill/>
          <a:ln w="9525">
            <a:noFill/>
          </a:ln>
        </p:spPr>
        <p:txBody>
          <a:bodyPr>
            <a:spAutoFit/>
          </a:bodyPr>
          <a:lstStyle/>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早期的软件开发主要采用手工作坊式方式，编制</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程序完全是一种技巧，主要依赖于开发人员的素质和</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个人技能，没有可遵循的原理、原则和方法，缺乏有效的管理。开发出来的软件，在质量、可靠性、可维护性等方面较差，开发时间、成本等方面无法满足需求，无法进行复杂的、大型的软件的开发，造成软件危机。   </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b="1" dirty="0">
                <a:solidFill>
                  <a:srgbClr val="CC00CC"/>
                </a:solidFill>
                <a:latin typeface="黑体" panose="02010609060101010101" pitchFamily="2" charset="-122"/>
                <a:ea typeface="黑体" panose="02010609060101010101" pitchFamily="2" charset="-122"/>
              </a:rPr>
              <a:t>软件危机</a:t>
            </a:r>
            <a:r>
              <a:rPr lang="zh-CN" altLang="en-US" b="1" dirty="0">
                <a:latin typeface="黑体" panose="02010609060101010101" pitchFamily="2" charset="-122"/>
                <a:ea typeface="黑体" panose="02010609060101010101" pitchFamily="2" charset="-122"/>
              </a:rPr>
              <a:t>指的是在计算机软件的开发和维护过程中所遇到的一系列严重问题。</a:t>
            </a:r>
            <a:r>
              <a:rPr lang="zh-CN" altLang="en-US" b="1" dirty="0">
                <a:solidFill>
                  <a:srgbClr val="38A459"/>
                </a:solidFill>
                <a:latin typeface="黑体" panose="02010609060101010101" pitchFamily="2" charset="-122"/>
                <a:ea typeface="黑体" panose="02010609060101010101" pitchFamily="2" charset="-122"/>
              </a:rPr>
              <a:t>概括地说，软件危机包含两方面问题：一是如何开发软件，以满足不断增长，日趋复杂的需求；二是如何维护数量不断膨胀的软件产品。</a:t>
            </a:r>
            <a:r>
              <a:rPr lang="zh-CN" altLang="en-US" b="1" dirty="0">
                <a:latin typeface="黑体" panose="02010609060101010101" pitchFamily="2" charset="-122"/>
                <a:ea typeface="黑体" panose="02010609060101010101" pitchFamily="2" charset="-122"/>
              </a:rPr>
              <a:t>其主要表现为：</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1. 不能正确估计软件开发成本和进度，开发成本比预算高。</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2. 软件产品不可靠、质量差、不满足用户需求、维护困难。  </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3. </a:t>
            </a:r>
            <a:r>
              <a:rPr lang="zh-CN" altLang="en-US" b="1" dirty="0">
                <a:latin typeface="宋体" panose="02010600030101010101" pitchFamily="2" charset="-122"/>
                <a:ea typeface="黑体" panose="02010609060101010101" pitchFamily="2" charset="-122"/>
              </a:rPr>
              <a:t>交付使用的软件不易演化，很少能够重用</a:t>
            </a:r>
            <a:r>
              <a:rPr lang="zh-CN" altLang="en-US" b="1" dirty="0">
                <a:latin typeface="黑体" panose="02010609060101010101" pitchFamily="2" charset="-122"/>
                <a:ea typeface="黑体" panose="02010609060101010101" pitchFamily="2" charset="-122"/>
              </a:rPr>
              <a:t>。</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4. 软件生产率低下，远远满足不了社会发展的需求。 </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5. 软件缺乏适当的文档资料。 </a:t>
            </a:r>
          </a:p>
          <a:p>
            <a:pPr algn="l">
              <a:spcBef>
                <a:spcPct val="20000"/>
              </a:spcBef>
              <a:buClr>
                <a:srgbClr val="A50021"/>
              </a:buClr>
              <a:buSzPct val="75000"/>
              <a:buFont typeface="Wingdings" panose="05000000000000000000" pitchFamily="2" charset="2"/>
            </a:pPr>
            <a:endParaRPr lang="zh-CN" altLang="en-US" b="1" dirty="0">
              <a:latin typeface="黑体" panose="02010609060101010101" pitchFamily="2" charset="-122"/>
              <a:ea typeface="黑体" panose="02010609060101010101" pitchFamily="2" charset="-122"/>
            </a:endParaRPr>
          </a:p>
          <a:p>
            <a:pPr algn="l">
              <a:spcBef>
                <a:spcPct val="20000"/>
              </a:spcBef>
              <a:buClr>
                <a:srgbClr val="A50021"/>
              </a:buClr>
              <a:buSzPct val="75000"/>
              <a:buFont typeface="Wingdings" panose="05000000000000000000" pitchFamily="2" charset="2"/>
            </a:pPr>
            <a:endParaRPr lang="zh-CN" altLang="en-US" b="1" dirty="0">
              <a:latin typeface="黑体" panose="02010609060101010101" pitchFamily="2" charset="-122"/>
              <a:ea typeface="黑体" panose="02010609060101010101" pitchFamily="2" charset="-122"/>
            </a:endParaRP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p>
        </p:txBody>
      </p:sp>
    </p:spTree>
  </p:cSld>
  <p:clrMapOvr>
    <a:masterClrMapping/>
  </p:clrMapOvr>
  <p:transition spd="med">
    <p:zo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文本框 850945"/>
          <p:cNvSpPr txBox="1"/>
          <p:nvPr/>
        </p:nvSpPr>
        <p:spPr>
          <a:xfrm>
            <a:off x="457200" y="152400"/>
            <a:ext cx="8229600" cy="7905750"/>
          </a:xfrm>
          <a:prstGeom prst="rect">
            <a:avLst/>
          </a:prstGeom>
          <a:noFill/>
          <a:ln w="9525">
            <a:noFill/>
          </a:ln>
        </p:spPr>
        <p:txBody>
          <a:bodyPr>
            <a:spAutoFit/>
          </a:bodyPr>
          <a:lstStyle/>
          <a:p>
            <a:pPr algn="just">
              <a:spcBef>
                <a:spcPct val="20000"/>
              </a:spcBef>
              <a:buClr>
                <a:srgbClr val="A50021"/>
              </a:buClr>
              <a:buSzPct val="75000"/>
              <a:buFont typeface="Wingdings" panose="05000000000000000000" pitchFamily="2" charset="2"/>
            </a:pPr>
            <a:r>
              <a:rPr lang="zh-CN" altLang="en-US" b="1" dirty="0">
                <a:latin typeface="宋体" panose="02010600030101010101" pitchFamily="2" charset="-122"/>
                <a:ea typeface="宋体" panose="02010600030101010101" pitchFamily="2" charset="-122"/>
              </a:rPr>
              <a:t>           </a:t>
            </a:r>
            <a:r>
              <a:rPr lang="zh-CN" altLang="en-US" b="1" dirty="0">
                <a:solidFill>
                  <a:srgbClr val="CC00CC"/>
                </a:solidFill>
                <a:latin typeface="黑体" panose="02010609060101010101" pitchFamily="2" charset="-122"/>
                <a:ea typeface="黑体" panose="02010609060101010101" pitchFamily="2" charset="-122"/>
              </a:rPr>
              <a:t>软件危机的原因：</a:t>
            </a:r>
            <a:r>
              <a:rPr lang="zh-CN" altLang="en-US" b="1" dirty="0">
                <a:latin typeface="黑体" panose="02010609060101010101" pitchFamily="2" charset="-122"/>
                <a:ea typeface="黑体" panose="02010609060101010101" pitchFamily="2" charset="-122"/>
              </a:rPr>
              <a:t>一方面是与软件本身的特点</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有关；另一方面是与软件开发和维护的方法不正确</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有关。软件开发和维护的不正确方法主要表现为忽视软件开发前期的需求分析；开发过程没有统一的、规范的方法论的指导，文档资料不齐全，忽视人与人的交流；忽视测试阶段的工作，提交用户的软件质量差；轻视软件的维护。</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人们在认真地分析了软件危机的原因之后，开始探索用工程的方法进行软件生产的可能性。1968年，北大西洋公约组织(</a:t>
            </a:r>
            <a:r>
              <a:rPr lang="en-US" altLang="zh-CN" b="1">
                <a:latin typeface="黑体" panose="02010609060101010101" pitchFamily="2" charset="-122"/>
                <a:ea typeface="黑体" panose="02010609060101010101" pitchFamily="2" charset="-122"/>
              </a:rPr>
              <a:t>NATO)</a:t>
            </a:r>
            <a:r>
              <a:rPr lang="zh-CN" altLang="en-US" b="1" dirty="0">
                <a:latin typeface="黑体" panose="02010609060101010101" pitchFamily="2" charset="-122"/>
                <a:ea typeface="黑体" panose="02010609060101010101" pitchFamily="2" charset="-122"/>
              </a:rPr>
              <a:t>召开计算机科学会议，</a:t>
            </a:r>
            <a:r>
              <a:rPr lang="en-US" altLang="zh-CN" b="1" err="1">
                <a:latin typeface="黑体" panose="02010609060101010101" pitchFamily="2" charset="-122"/>
                <a:ea typeface="黑体" panose="02010609060101010101" pitchFamily="2" charset="-122"/>
              </a:rPr>
              <a:t>FritzBauer</a:t>
            </a:r>
            <a:r>
              <a:rPr lang="zh-CN" altLang="en-US" b="1" dirty="0">
                <a:latin typeface="黑体" panose="02010609060101010101" pitchFamily="2" charset="-122"/>
                <a:ea typeface="黑体" panose="02010609060101010101" pitchFamily="2" charset="-122"/>
              </a:rPr>
              <a:t>首先提出了“</a:t>
            </a:r>
            <a:r>
              <a:rPr lang="zh-CN" altLang="en-US" b="1" dirty="0">
                <a:solidFill>
                  <a:srgbClr val="D5100B"/>
                </a:solidFill>
                <a:latin typeface="黑体" panose="02010609060101010101" pitchFamily="2" charset="-122"/>
                <a:ea typeface="黑体" panose="02010609060101010101" pitchFamily="2" charset="-122"/>
              </a:rPr>
              <a:t>软件工程</a:t>
            </a:r>
            <a:r>
              <a:rPr lang="zh-CN" altLang="en-US" b="1" dirty="0">
                <a:latin typeface="黑体" panose="02010609060101010101" pitchFamily="2" charset="-122"/>
                <a:ea typeface="黑体" panose="02010609060101010101" pitchFamily="2" charset="-122"/>
              </a:rPr>
              <a:t>”的概念，试图建立并使用正确的工程方法开发出成本低、可靠性好并在机器上能高效运行的软件，从而解决或缓解软件危机。迄今为止，软件工程的研究与应用已经取得很大成就，它在软件开发方法、工具、管理等方面的应用大大缓解了软件危机造成的被动局面。</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为了消除软件危机，既要有技术措施，又要有必要的组织管理措施。软件工程正是从管理和技术两方面研究如何更好地开发和维护计算机软件的一门新兴学科。 </a:t>
            </a:r>
          </a:p>
          <a:p>
            <a:pPr algn="l">
              <a:spcBef>
                <a:spcPct val="20000"/>
              </a:spcBef>
              <a:buClr>
                <a:srgbClr val="A50021"/>
              </a:buClr>
              <a:buSzPct val="75000"/>
              <a:buFont typeface="Wingdings" panose="05000000000000000000" pitchFamily="2" charset="2"/>
            </a:pPr>
            <a:endParaRPr lang="zh-CN" altLang="en-US" b="1" dirty="0">
              <a:latin typeface="黑体" panose="02010609060101010101" pitchFamily="2" charset="-122"/>
              <a:ea typeface="黑体" panose="02010609060101010101" pitchFamily="2" charset="-122"/>
            </a:endParaRPr>
          </a:p>
          <a:p>
            <a:pPr algn="l">
              <a:spcBef>
                <a:spcPct val="20000"/>
              </a:spcBef>
              <a:buClr>
                <a:srgbClr val="A50021"/>
              </a:buClr>
              <a:buSzPct val="75000"/>
              <a:buFont typeface="Wingdings" panose="05000000000000000000" pitchFamily="2" charset="2"/>
            </a:pPr>
            <a:endParaRPr lang="zh-CN" altLang="en-US" b="1" dirty="0">
              <a:latin typeface="黑体" panose="02010609060101010101" pitchFamily="2" charset="-122"/>
              <a:ea typeface="黑体" panose="02010609060101010101" pitchFamily="2" charset="-122"/>
            </a:endParaRP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p>
        </p:txBody>
      </p:sp>
      <p:grpSp>
        <p:nvGrpSpPr>
          <p:cNvPr id="850947" name="组合 850946"/>
          <p:cNvGrpSpPr/>
          <p:nvPr/>
        </p:nvGrpSpPr>
        <p:grpSpPr>
          <a:xfrm>
            <a:off x="7543800" y="6324600"/>
            <a:ext cx="1066800" cy="533400"/>
            <a:chOff x="1488" y="2208"/>
            <a:chExt cx="576" cy="576"/>
          </a:xfrm>
        </p:grpSpPr>
        <p:pic>
          <p:nvPicPr>
            <p:cNvPr id="850948" name="图片 850947" descr="C:\Program Files\Common Files\Microsoft Shared\Clipart\cagcat50\SY01265_.wmf"/>
            <p:cNvPicPr>
              <a:picLocks noChangeAspect="1"/>
            </p:cNvPicPr>
            <p:nvPr/>
          </p:nvPicPr>
          <p:blipFill>
            <a:blip r:embed="rId2"/>
            <a:stretch>
              <a:fillRect/>
            </a:stretch>
          </p:blipFill>
          <p:spPr>
            <a:xfrm>
              <a:off x="1488" y="2208"/>
              <a:ext cx="480" cy="576"/>
            </a:xfrm>
            <a:prstGeom prst="rect">
              <a:avLst/>
            </a:prstGeom>
            <a:noFill/>
            <a:ln w="9525">
              <a:noFill/>
            </a:ln>
          </p:spPr>
        </p:pic>
        <p:sp>
          <p:nvSpPr>
            <p:cNvPr id="850949" name="动作按钮: 自定义 850948">
              <a:hlinkClick r:id="rId3" action="ppaction://hlinksldjump"/>
            </p:cNvPr>
            <p:cNvSpPr/>
            <p:nvPr/>
          </p:nvSpPr>
          <p:spPr>
            <a:xfrm>
              <a:off x="1632" y="2304"/>
              <a:ext cx="432" cy="192"/>
            </a:xfrm>
            <a:prstGeom prst="actionButtonBlank">
              <a:avLst/>
            </a:prstGeom>
            <a:solidFill>
              <a:srgbClr val="33CCCC"/>
            </a:solidFill>
            <a:ln w="12700" cap="sq" cmpd="sng">
              <a:solidFill>
                <a:srgbClr val="FF0000"/>
              </a:solidFill>
              <a:prstDash val="solid"/>
              <a:miter/>
              <a:headEnd type="none" w="sm" len="sm"/>
              <a:tailEnd type="none" w="sm" len="sm"/>
            </a:ln>
          </p:spPr>
          <p:txBody>
            <a:bodyPr wrap="none" anchor="ctr"/>
            <a:lstStyle/>
            <a:p>
              <a:r>
                <a:rPr lang="zh-CN" altLang="en-US" b="1" dirty="0">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hlinkClick r:id="rId4" action="ppaction://hlinksldjump"/>
                </a:rPr>
                <a:t>返回</a:t>
              </a:r>
              <a:endParaRPr lang="zh-CN" altLang="en-US" b="1">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endParaRPr>
            </a:p>
          </p:txBody>
        </p:sp>
      </p:grpSp>
    </p:spTree>
  </p:cSld>
  <p:clrMapOvr>
    <a:masterClrMapping/>
  </p:clrMapOvr>
  <p:transition spd="med">
    <p:zo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0" name="文本框 851969"/>
          <p:cNvSpPr txBox="1"/>
          <p:nvPr/>
        </p:nvSpPr>
        <p:spPr>
          <a:xfrm>
            <a:off x="457200" y="227013"/>
            <a:ext cx="8229600" cy="6129337"/>
          </a:xfrm>
          <a:prstGeom prst="rect">
            <a:avLst/>
          </a:prstGeom>
          <a:noFill/>
          <a:ln w="9525">
            <a:noFill/>
          </a:ln>
        </p:spPr>
        <p:txBody>
          <a:bodyPr>
            <a:spAutoFit/>
          </a:bodyPr>
          <a:lstStyle/>
          <a:p>
            <a:pPr algn="l">
              <a:spcBef>
                <a:spcPct val="20000"/>
              </a:spcBef>
              <a:buClr>
                <a:srgbClr val="A50021"/>
              </a:buClr>
              <a:buSzPct val="75000"/>
              <a:buFont typeface="Wingdings" panose="05000000000000000000" pitchFamily="2" charset="2"/>
            </a:pPr>
            <a:r>
              <a:rPr lang="zh-CN" altLang="en-US" sz="3200" b="1" dirty="0">
                <a:solidFill>
                  <a:schemeClr val="tx2"/>
                </a:solidFill>
                <a:latin typeface="黑体" panose="02010609060101010101" pitchFamily="2" charset="-122"/>
                <a:ea typeface="黑体" panose="02010609060101010101" pitchFamily="2" charset="-122"/>
              </a:rPr>
              <a:t>     3.4.2  软件工程</a:t>
            </a:r>
          </a:p>
          <a:p>
            <a:pPr algn="l">
              <a:spcBef>
                <a:spcPct val="20000"/>
              </a:spcBef>
              <a:buClr>
                <a:srgbClr val="A50021"/>
              </a:buClr>
              <a:buSzPct val="75000"/>
              <a:buFont typeface="Wingdings" panose="05000000000000000000" pitchFamily="2" charset="2"/>
            </a:pPr>
            <a:endParaRPr lang="zh-CN" altLang="en-US" sz="1200" dirty="0">
              <a:latin typeface="黑体" panose="02010609060101010101" pitchFamily="2" charset="-122"/>
              <a:ea typeface="黑体" panose="02010609060101010101" pitchFamily="2" charset="-122"/>
            </a:endParaRPr>
          </a:p>
          <a:p>
            <a:pPr algn="l">
              <a:spcBef>
                <a:spcPct val="20000"/>
              </a:spcBef>
              <a:buClr>
                <a:srgbClr val="A50021"/>
              </a:buClr>
              <a:buSzPct val="75000"/>
              <a:buFont typeface="Wingdings" panose="05000000000000000000" pitchFamily="2" charset="2"/>
            </a:pPr>
            <a:r>
              <a:rPr lang="zh-CN" altLang="en-US" dirty="0">
                <a:latin typeface="宋体" panose="02010600030101010101" pitchFamily="2" charset="-122"/>
                <a:ea typeface="宋体" panose="02010600030101010101" pitchFamily="2" charset="-122"/>
              </a:rPr>
              <a:t>　　   </a:t>
            </a:r>
            <a:r>
              <a:rPr lang="zh-CN" altLang="en-US" b="1" dirty="0">
                <a:solidFill>
                  <a:srgbClr val="D5100B"/>
                </a:solidFill>
                <a:latin typeface="黑体" panose="02010609060101010101" pitchFamily="2" charset="-122"/>
                <a:ea typeface="黑体" panose="02010609060101010101" pitchFamily="2" charset="-122"/>
              </a:rPr>
              <a:t>1．软件工程的定义</a:t>
            </a:r>
          </a:p>
          <a:p>
            <a:pPr algn="just">
              <a:spcBef>
                <a:spcPct val="20000"/>
              </a:spcBef>
              <a:buClr>
                <a:srgbClr val="A50021"/>
              </a:buClr>
              <a:buSzPct val="75000"/>
              <a:buFont typeface="Wingdings" panose="05000000000000000000" pitchFamily="2" charset="2"/>
            </a:pPr>
            <a:r>
              <a:rPr lang="zh-CN" altLang="en-US" b="1" dirty="0">
                <a:latin typeface="宋体" panose="02010600030101010101" pitchFamily="2" charset="-122"/>
                <a:ea typeface="宋体" panose="02010600030101010101" pitchFamily="2" charset="-122"/>
              </a:rPr>
              <a:t>    </a:t>
            </a:r>
            <a:r>
              <a:rPr lang="zh-CN" altLang="en-US" b="1" dirty="0">
                <a:latin typeface="黑体" panose="02010609060101010101" pitchFamily="2" charset="-122"/>
                <a:ea typeface="黑体" panose="02010609060101010101" pitchFamily="2" charset="-122"/>
              </a:rPr>
              <a:t>软件工程是一类求解软件的工程。它应用计算机科学、数学及管理科学等原理，借鉴传统工程的原则、方法来生产软件以达到提高质量、降低成本的目的。</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软件工程是从管理和技术两方面研究如何更好地开发和维护计算机软件的学科。软件工程的</a:t>
            </a:r>
            <a:r>
              <a:rPr lang="zh-CN" altLang="en-US" b="1" dirty="0">
                <a:solidFill>
                  <a:srgbClr val="CC00CC"/>
                </a:solidFill>
                <a:latin typeface="黑体" panose="02010609060101010101" pitchFamily="2" charset="-122"/>
                <a:ea typeface="黑体" panose="02010609060101010101" pitchFamily="2" charset="-122"/>
              </a:rPr>
              <a:t>方法、工具、过程</a:t>
            </a:r>
            <a:r>
              <a:rPr lang="zh-CN" altLang="en-US" b="1" dirty="0">
                <a:latin typeface="黑体" panose="02010609060101010101" pitchFamily="2" charset="-122"/>
                <a:ea typeface="黑体" panose="02010609060101010101" pitchFamily="2" charset="-122"/>
              </a:rPr>
              <a:t>构成了软件工程的三要素。</a:t>
            </a:r>
            <a:r>
              <a:rPr lang="zh-CN" altLang="en-US" b="1" dirty="0">
                <a:solidFill>
                  <a:srgbClr val="38A459"/>
                </a:solidFill>
                <a:latin typeface="黑体" panose="02010609060101010101" pitchFamily="2" charset="-122"/>
                <a:ea typeface="黑体" panose="02010609060101010101" pitchFamily="2" charset="-122"/>
              </a:rPr>
              <a:t>软件工程方法</a:t>
            </a:r>
            <a:r>
              <a:rPr lang="zh-CN" altLang="en-US" b="1" dirty="0">
                <a:latin typeface="黑体" panose="02010609060101010101" pitchFamily="2" charset="-122"/>
                <a:ea typeface="黑体" panose="02010609060101010101" pitchFamily="2" charset="-122"/>
              </a:rPr>
              <a:t>是完成软件工程项目的技术手段。它支持项目计划和估算、系统和软件需求分析、软件设计、编码、测试和维护。</a:t>
            </a:r>
            <a:r>
              <a:rPr lang="zh-CN" altLang="en-US" b="1" dirty="0">
                <a:solidFill>
                  <a:srgbClr val="38A459"/>
                </a:solidFill>
                <a:latin typeface="黑体" panose="02010609060101010101" pitchFamily="2" charset="-122"/>
                <a:ea typeface="黑体" panose="02010609060101010101" pitchFamily="2" charset="-122"/>
              </a:rPr>
              <a:t>软件工程使用的软件工具</a:t>
            </a:r>
            <a:r>
              <a:rPr lang="zh-CN" altLang="en-US" b="1" dirty="0">
                <a:latin typeface="黑体" panose="02010609060101010101" pitchFamily="2" charset="-122"/>
                <a:ea typeface="黑体" panose="02010609060101010101" pitchFamily="2" charset="-122"/>
              </a:rPr>
              <a:t>是人类在开发软件的活动中智力和体力的扩展和延伸，它自动或半自动地支持软件的开发和管理，支持各种软件文档的生成。</a:t>
            </a:r>
            <a:r>
              <a:rPr lang="zh-CN" altLang="en-US" b="1" dirty="0">
                <a:solidFill>
                  <a:srgbClr val="38A459"/>
                </a:solidFill>
                <a:latin typeface="黑体" panose="02010609060101010101" pitchFamily="2" charset="-122"/>
                <a:ea typeface="黑体" panose="02010609060101010101" pitchFamily="2" charset="-122"/>
              </a:rPr>
              <a:t>软件工具</a:t>
            </a:r>
            <a:r>
              <a:rPr lang="zh-CN" altLang="en-US" b="1" dirty="0">
                <a:latin typeface="黑体" panose="02010609060101010101" pitchFamily="2" charset="-122"/>
                <a:ea typeface="黑体" panose="02010609060101010101" pitchFamily="2" charset="-122"/>
              </a:rPr>
              <a:t>最初是零散的，不系统、不配套，后来根据不同类型软件项目的要求建立了各种软件工具箱，支持软件开发的全过程。</a:t>
            </a:r>
          </a:p>
        </p:txBody>
      </p:sp>
    </p:spTree>
  </p:cSld>
  <p:clrMapOvr>
    <a:masterClrMapping/>
  </p:clrMapOvr>
  <p:transition spd="med">
    <p:zo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文本框 852993"/>
          <p:cNvSpPr txBox="1"/>
          <p:nvPr/>
        </p:nvSpPr>
        <p:spPr>
          <a:xfrm>
            <a:off x="457200" y="536575"/>
            <a:ext cx="8229600" cy="5861050"/>
          </a:xfrm>
          <a:prstGeom prst="rect">
            <a:avLst/>
          </a:prstGeom>
          <a:noFill/>
          <a:ln w="9525">
            <a:noFill/>
          </a:ln>
        </p:spPr>
        <p:txBody>
          <a:bodyPr>
            <a:spAutoFit/>
          </a:bodyPr>
          <a:lstStyle/>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近年来，人们又将用于开发软件的软、硬件工具和</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软件工程数据库集成在一起，建立集成化的</a:t>
            </a:r>
            <a:r>
              <a:rPr lang="zh-CN" altLang="en-US" b="1" dirty="0">
                <a:solidFill>
                  <a:srgbClr val="CC00CC"/>
                </a:solidFill>
                <a:latin typeface="黑体" panose="02010609060101010101" pitchFamily="2" charset="-122"/>
                <a:ea typeface="黑体" panose="02010609060101010101" pitchFamily="2" charset="-122"/>
              </a:rPr>
              <a:t>计算机辅助软件工程(</a:t>
            </a:r>
            <a:r>
              <a:rPr lang="en-US" altLang="zh-CN" b="1">
                <a:solidFill>
                  <a:srgbClr val="CC00CC"/>
                </a:solidFill>
                <a:latin typeface="黑体" panose="02010609060101010101" pitchFamily="2" charset="-122"/>
                <a:ea typeface="黑体" panose="02010609060101010101" pitchFamily="2" charset="-122"/>
              </a:rPr>
              <a:t>CASE)</a:t>
            </a:r>
            <a:r>
              <a:rPr lang="zh-CN" altLang="en-US" b="1" dirty="0">
                <a:solidFill>
                  <a:srgbClr val="CC00CC"/>
                </a:solidFill>
                <a:latin typeface="黑体" panose="02010609060101010101" pitchFamily="2" charset="-122"/>
                <a:ea typeface="黑体" panose="02010609060101010101" pitchFamily="2" charset="-122"/>
              </a:rPr>
              <a:t>环境</a:t>
            </a:r>
            <a:r>
              <a:rPr lang="zh-CN" altLang="en-US" b="1" dirty="0">
                <a:latin typeface="黑体" panose="02010609060101010101" pitchFamily="2" charset="-122"/>
                <a:ea typeface="黑体" panose="02010609060101010101" pitchFamily="2" charset="-122"/>
              </a:rPr>
              <a:t>。软件工程中的过程贯穿于软件开发的各个环节。管理者在软件工程过程中，要对软件开发的质量、进度、成本进行评估、管理和控制，包括人员组织、计划跟踪与控制、成本估算、质量保证、配置管理等。软件工程不是一成不变的，它随着人们对软件系统的研制、开发和生产的理解而发展。</a:t>
            </a:r>
          </a:p>
          <a:p>
            <a:pPr algn="just">
              <a:spcBef>
                <a:spcPct val="20000"/>
              </a:spcBef>
              <a:buClr>
                <a:srgbClr val="A50021"/>
              </a:buClr>
              <a:buSzPct val="75000"/>
              <a:buFont typeface="Wingdings" panose="05000000000000000000" pitchFamily="2" charset="2"/>
            </a:pPr>
            <a:r>
              <a:rPr lang="zh-CN" altLang="en-US" b="1" dirty="0">
                <a:solidFill>
                  <a:srgbClr val="D5100B"/>
                </a:solidFill>
                <a:latin typeface="黑体" panose="02010609060101010101" pitchFamily="2" charset="-122"/>
                <a:ea typeface="黑体" panose="02010609060101010101" pitchFamily="2" charset="-122"/>
              </a:rPr>
              <a:t> 2．软件工程的目标</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软件工程的目标是：在给定成本、进度的前提下，开发出具有</a:t>
            </a:r>
            <a:r>
              <a:rPr lang="zh-CN" altLang="en-US" b="1" dirty="0">
                <a:solidFill>
                  <a:srgbClr val="CC00CC"/>
                </a:solidFill>
                <a:latin typeface="黑体" panose="02010609060101010101" pitchFamily="2" charset="-122"/>
                <a:ea typeface="黑体" panose="02010609060101010101" pitchFamily="2" charset="-122"/>
              </a:rPr>
              <a:t>可修改性、有效性、可靠性、可理解性、可维护性、可重用性、可适应性、可移植性、可追踪性和可互操作性并满足用户需求</a:t>
            </a:r>
            <a:r>
              <a:rPr lang="zh-CN" altLang="en-US" b="1" dirty="0">
                <a:latin typeface="黑体" panose="02010609060101010101" pitchFamily="2" charset="-122"/>
                <a:ea typeface="黑体" panose="02010609060101010101" pitchFamily="2" charset="-122"/>
              </a:rPr>
              <a:t>的软件产品。追求这些目标有助于提高软件产品质量和开发效率，减少维护的困难。</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p>
        </p:txBody>
      </p:sp>
      <p:grpSp>
        <p:nvGrpSpPr>
          <p:cNvPr id="852995" name="组合 852994"/>
          <p:cNvGrpSpPr/>
          <p:nvPr/>
        </p:nvGrpSpPr>
        <p:grpSpPr>
          <a:xfrm>
            <a:off x="7010400" y="5715000"/>
            <a:ext cx="1219200" cy="914400"/>
            <a:chOff x="1488" y="2208"/>
            <a:chExt cx="576" cy="576"/>
          </a:xfrm>
        </p:grpSpPr>
        <p:pic>
          <p:nvPicPr>
            <p:cNvPr id="852996" name="图片 852995" descr="C:\Program Files\Common Files\Microsoft Shared\Clipart\cagcat50\SY01265_.wmf"/>
            <p:cNvPicPr>
              <a:picLocks noChangeAspect="1"/>
            </p:cNvPicPr>
            <p:nvPr/>
          </p:nvPicPr>
          <p:blipFill>
            <a:blip r:embed="rId2"/>
            <a:stretch>
              <a:fillRect/>
            </a:stretch>
          </p:blipFill>
          <p:spPr>
            <a:xfrm>
              <a:off x="1488" y="2208"/>
              <a:ext cx="480" cy="576"/>
            </a:xfrm>
            <a:prstGeom prst="rect">
              <a:avLst/>
            </a:prstGeom>
            <a:noFill/>
            <a:ln w="9525">
              <a:noFill/>
            </a:ln>
          </p:spPr>
        </p:pic>
        <p:sp>
          <p:nvSpPr>
            <p:cNvPr id="852997" name="动作按钮: 自定义 852996">
              <a:hlinkClick r:id="rId3" action="ppaction://hlinksldjump"/>
            </p:cNvPr>
            <p:cNvSpPr/>
            <p:nvPr/>
          </p:nvSpPr>
          <p:spPr>
            <a:xfrm>
              <a:off x="1632" y="2304"/>
              <a:ext cx="432" cy="192"/>
            </a:xfrm>
            <a:prstGeom prst="actionButtonBlank">
              <a:avLst/>
            </a:prstGeom>
            <a:solidFill>
              <a:srgbClr val="33CCCC"/>
            </a:solidFill>
            <a:ln w="12700" cap="sq" cmpd="sng">
              <a:solidFill>
                <a:srgbClr val="FF0000"/>
              </a:solidFill>
              <a:prstDash val="solid"/>
              <a:miter/>
              <a:headEnd type="none" w="sm" len="sm"/>
              <a:tailEnd type="none" w="sm" len="sm"/>
            </a:ln>
          </p:spPr>
          <p:txBody>
            <a:bodyPr wrap="none" anchor="ctr"/>
            <a:lstStyle/>
            <a:p>
              <a:r>
                <a:rPr lang="zh-CN" altLang="en-US" b="1" dirty="0">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hlinkClick r:id="rId4" action="ppaction://hlinksldjump"/>
                </a:rPr>
                <a:t>返回</a:t>
              </a:r>
              <a:endParaRPr lang="zh-CN" altLang="en-US" b="1">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endParaRPr>
            </a:p>
          </p:txBody>
        </p:sp>
      </p:grpSp>
    </p:spTree>
  </p:cSld>
  <p:clrMapOvr>
    <a:masterClrMapping/>
  </p:clrMapOvr>
  <p:transition spd="med">
    <p:zo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8" name="文本框 854017"/>
          <p:cNvSpPr txBox="1"/>
          <p:nvPr/>
        </p:nvSpPr>
        <p:spPr>
          <a:xfrm>
            <a:off x="533400" y="350838"/>
            <a:ext cx="8229600" cy="6202362"/>
          </a:xfrm>
          <a:prstGeom prst="rect">
            <a:avLst/>
          </a:prstGeom>
          <a:noFill/>
          <a:ln w="9525">
            <a:noFill/>
          </a:ln>
        </p:spPr>
        <p:txBody>
          <a:bodyPr>
            <a:spAutoFit/>
          </a:bodyPr>
          <a:lstStyle/>
          <a:p>
            <a:pPr algn="l">
              <a:spcBef>
                <a:spcPct val="20000"/>
              </a:spcBef>
              <a:buClr>
                <a:srgbClr val="A50021"/>
              </a:buClr>
              <a:buSzPct val="75000"/>
              <a:buFont typeface="Wingdings" panose="05000000000000000000" pitchFamily="2" charset="2"/>
            </a:pPr>
            <a:r>
              <a:rPr lang="zh-CN" altLang="en-US" sz="3200" b="1" dirty="0">
                <a:solidFill>
                  <a:schemeClr val="tx2"/>
                </a:solidFill>
                <a:latin typeface="黑体" panose="02010609060101010101" pitchFamily="2" charset="-122"/>
                <a:ea typeface="黑体" panose="02010609060101010101" pitchFamily="2" charset="-122"/>
              </a:rPr>
              <a:t>    3.4.3  软件生存周期与软件开发过程</a:t>
            </a:r>
          </a:p>
          <a:p>
            <a:pPr algn="l">
              <a:spcBef>
                <a:spcPct val="20000"/>
              </a:spcBef>
              <a:buClr>
                <a:srgbClr val="A50021"/>
              </a:buClr>
              <a:buSzPct val="75000"/>
              <a:buFont typeface="Wingdings" panose="05000000000000000000" pitchFamily="2" charset="2"/>
            </a:pPr>
            <a:endParaRPr lang="zh-CN" altLang="en-US" sz="1200" dirty="0">
              <a:latin typeface="黑体" panose="02010609060101010101" pitchFamily="2" charset="-122"/>
              <a:ea typeface="黑体" panose="02010609060101010101" pitchFamily="2" charset="-122"/>
            </a:endParaRPr>
          </a:p>
          <a:p>
            <a:pPr algn="l">
              <a:spcBef>
                <a:spcPct val="20000"/>
              </a:spcBef>
              <a:buClr>
                <a:srgbClr val="A50021"/>
              </a:buClr>
              <a:buSzPct val="75000"/>
              <a:buFont typeface="Wingdings" panose="05000000000000000000" pitchFamily="2" charset="2"/>
            </a:pPr>
            <a:r>
              <a:rPr lang="zh-CN" altLang="en-US" dirty="0">
                <a:latin typeface="宋体" panose="02010600030101010101" pitchFamily="2" charset="-122"/>
                <a:ea typeface="宋体" panose="02010600030101010101" pitchFamily="2" charset="-122"/>
              </a:rPr>
              <a:t>　　  </a:t>
            </a:r>
            <a:r>
              <a:rPr lang="zh-CN" altLang="en-US" b="1" dirty="0">
                <a:solidFill>
                  <a:srgbClr val="D5100B"/>
                </a:solidFill>
                <a:latin typeface="黑体" panose="02010609060101010101" pitchFamily="2" charset="-122"/>
                <a:ea typeface="黑体" panose="02010609060101010101" pitchFamily="2" charset="-122"/>
              </a:rPr>
              <a:t>1．软件生存周期</a:t>
            </a:r>
          </a:p>
          <a:p>
            <a:pPr algn="just">
              <a:spcBef>
                <a:spcPct val="20000"/>
              </a:spcBef>
              <a:buClr>
                <a:srgbClr val="A50021"/>
              </a:buClr>
              <a:buSzPct val="75000"/>
              <a:buFont typeface="Wingdings" panose="05000000000000000000" pitchFamily="2" charset="2"/>
            </a:pPr>
            <a:r>
              <a:rPr lang="zh-CN" altLang="en-US" b="1" dirty="0">
                <a:latin typeface="宋体" panose="02010600030101010101" pitchFamily="2" charset="-122"/>
                <a:ea typeface="宋体" panose="02010600030101010101" pitchFamily="2" charset="-122"/>
              </a:rPr>
              <a:t>    </a:t>
            </a:r>
            <a:r>
              <a:rPr lang="zh-CN" altLang="en-US" b="1" dirty="0">
                <a:latin typeface="黑体" panose="02010609060101010101" pitchFamily="2" charset="-122"/>
                <a:ea typeface="黑体" panose="02010609060101010101" pitchFamily="2" charset="-122"/>
              </a:rPr>
              <a:t>软件生存周期是指软件产品从提出开发要求、功能确定、设计，到开发成功投入使用，并在使用中不断地修改，增补和完善，直至被新的需要所替代而停止该软件使用的全过程。</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软件生存周期根据软件所处的状态、特征以及软件开发活动的目的、任务可划分为若干个阶段。通常软件生存周期包括：</a:t>
            </a:r>
            <a:r>
              <a:rPr lang="zh-CN" altLang="en-US" b="1" dirty="0">
                <a:solidFill>
                  <a:srgbClr val="CC00CC"/>
                </a:solidFill>
                <a:latin typeface="黑体" panose="02010609060101010101" pitchFamily="2" charset="-122"/>
                <a:ea typeface="黑体" panose="02010609060101010101" pitchFamily="2" charset="-122"/>
              </a:rPr>
              <a:t>问题定义、可行性研究、需求分析、概要设计、详细设计、编码、测试、运行维护八个阶段</a:t>
            </a:r>
            <a:r>
              <a:rPr lang="zh-CN" altLang="en-US" b="1" dirty="0">
                <a:latin typeface="黑体" panose="02010609060101010101" pitchFamily="2" charset="-122"/>
                <a:ea typeface="黑体" panose="02010609060101010101" pitchFamily="2" charset="-122"/>
              </a:rPr>
              <a:t>。目前各阶段的划分尚不统一，但无论采用哪种划分方式，一般软件生存周期可分为三个时期：</a:t>
            </a:r>
            <a:r>
              <a:rPr lang="zh-CN" altLang="en-US" b="1" dirty="0">
                <a:solidFill>
                  <a:srgbClr val="38A459"/>
                </a:solidFill>
                <a:latin typeface="黑体" panose="02010609060101010101" pitchFamily="2" charset="-122"/>
                <a:ea typeface="黑体" panose="02010609060101010101" pitchFamily="2" charset="-122"/>
              </a:rPr>
              <a:t>软件定义期、软件开发期和软件使用维护期。</a:t>
            </a:r>
          </a:p>
          <a:p>
            <a:pPr algn="just">
              <a:spcBef>
                <a:spcPct val="20000"/>
              </a:spcBef>
              <a:buClr>
                <a:srgbClr val="A50021"/>
              </a:buClr>
              <a:buSzPct val="75000"/>
              <a:buFont typeface="Wingdings" panose="05000000000000000000" pitchFamily="2" charset="2"/>
            </a:pPr>
            <a:r>
              <a:rPr lang="zh-CN" altLang="en-US" b="1" dirty="0">
                <a:solidFill>
                  <a:srgbClr val="38A459"/>
                </a:solidFill>
                <a:latin typeface="黑体" panose="02010609060101010101" pitchFamily="2" charset="-122"/>
                <a:ea typeface="黑体" panose="02010609060101010101" pitchFamily="2" charset="-122"/>
              </a:rPr>
              <a:t>(1) 软件定义期。</a:t>
            </a:r>
            <a:r>
              <a:rPr lang="zh-CN" altLang="en-US" b="1" dirty="0">
                <a:latin typeface="黑体" panose="02010609060101010101" pitchFamily="2" charset="-122"/>
                <a:ea typeface="黑体" panose="02010609060101010101" pitchFamily="2" charset="-122"/>
              </a:rPr>
              <a:t>软件定义的任务是确定软件开发工程必须完成的总目标、确定工程的可行性、导出实现工程目标应该采用的策略及系统必须完成的功能、估计完成该项工程需要的资源和成本，并制定工程进度表。 </a:t>
            </a:r>
            <a:r>
              <a:rPr lang="zh-CN" altLang="en-US" b="1" dirty="0">
                <a:solidFill>
                  <a:srgbClr val="38A459"/>
                </a:solidFill>
                <a:latin typeface="黑体" panose="02010609060101010101" pitchFamily="2" charset="-122"/>
                <a:ea typeface="黑体" panose="02010609060101010101" pitchFamily="2" charset="-122"/>
              </a:rPr>
              <a:t> </a:t>
            </a:r>
          </a:p>
        </p:txBody>
      </p:sp>
    </p:spTree>
  </p:cSld>
  <p:clrMapOvr>
    <a:masterClrMapping/>
  </p:clrMapOvr>
  <p:transition spd="med">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文本框 668673"/>
          <p:cNvSpPr txBox="1"/>
          <p:nvPr/>
        </p:nvSpPr>
        <p:spPr>
          <a:xfrm>
            <a:off x="457200" y="227013"/>
            <a:ext cx="8229600" cy="6859587"/>
          </a:xfrm>
          <a:prstGeom prst="rect">
            <a:avLst/>
          </a:prstGeom>
          <a:noFill/>
          <a:ln w="9525">
            <a:noFill/>
          </a:ln>
        </p:spPr>
        <p:txBody>
          <a:bodyPr>
            <a:spAutoFit/>
          </a:bodyPr>
          <a:lstStyle/>
          <a:p>
            <a:pPr algn="l">
              <a:spcBef>
                <a:spcPct val="20000"/>
              </a:spcBef>
              <a:buClr>
                <a:srgbClr val="A50021"/>
              </a:buClr>
              <a:buSzPct val="75000"/>
              <a:buFont typeface="Wingdings" panose="05000000000000000000" pitchFamily="2" charset="2"/>
            </a:pPr>
            <a:r>
              <a:rPr lang="zh-CN" altLang="en-US" sz="3200" b="1" dirty="0">
                <a:solidFill>
                  <a:schemeClr val="tx2"/>
                </a:solidFill>
                <a:latin typeface="黑体" panose="02010609060101010101" pitchFamily="2" charset="-122"/>
                <a:ea typeface="黑体" panose="02010609060101010101" pitchFamily="2" charset="-122"/>
              </a:rPr>
              <a:t>     3.2.1  操作系统的概念</a:t>
            </a:r>
          </a:p>
          <a:p>
            <a:pPr algn="l">
              <a:spcBef>
                <a:spcPct val="20000"/>
              </a:spcBef>
              <a:buClr>
                <a:srgbClr val="A50021"/>
              </a:buClr>
              <a:buSzPct val="75000"/>
              <a:buFont typeface="Wingdings" panose="05000000000000000000" pitchFamily="2" charset="2"/>
            </a:pPr>
            <a:endParaRPr lang="zh-CN" altLang="en-US" sz="1200" dirty="0">
              <a:latin typeface="黑体" panose="02010609060101010101" pitchFamily="2" charset="-122"/>
              <a:ea typeface="黑体" panose="02010609060101010101" pitchFamily="2" charset="-122"/>
            </a:endParaRPr>
          </a:p>
          <a:p>
            <a:pPr algn="l">
              <a:spcBef>
                <a:spcPct val="20000"/>
              </a:spcBef>
              <a:buClr>
                <a:srgbClr val="A50021"/>
              </a:buClr>
              <a:buSzPct val="75000"/>
              <a:buFont typeface="Wingdings" panose="05000000000000000000" pitchFamily="2" charset="2"/>
            </a:pPr>
            <a:r>
              <a:rPr lang="zh-CN" altLang="en-US" dirty="0">
                <a:latin typeface="宋体" panose="02010600030101010101" pitchFamily="2" charset="-122"/>
                <a:ea typeface="宋体" panose="02010600030101010101" pitchFamily="2" charset="-122"/>
              </a:rPr>
              <a:t>　　   </a:t>
            </a:r>
            <a:r>
              <a:rPr lang="zh-CN" altLang="en-US" b="1" dirty="0">
                <a:latin typeface="黑体" panose="02010609060101010101" pitchFamily="2" charset="-122"/>
                <a:ea typeface="黑体" panose="02010609060101010101" pitchFamily="2" charset="-122"/>
              </a:rPr>
              <a:t>操作系统（</a:t>
            </a:r>
            <a:r>
              <a:rPr lang="en-US" altLang="zh-CN" b="1">
                <a:latin typeface="黑体" panose="02010609060101010101" pitchFamily="2" charset="-122"/>
                <a:ea typeface="黑体" panose="02010609060101010101" pitchFamily="2" charset="-122"/>
              </a:rPr>
              <a:t>Operating System，</a:t>
            </a:r>
            <a:r>
              <a:rPr lang="zh-CN" altLang="en-US" b="1" dirty="0">
                <a:latin typeface="黑体" panose="02010609060101010101" pitchFamily="2" charset="-122"/>
                <a:ea typeface="黑体" panose="02010609060101010101" pitchFamily="2" charset="-122"/>
              </a:rPr>
              <a:t>缩写成</a:t>
            </a:r>
            <a:r>
              <a:rPr lang="en-US" altLang="zh-CN" b="1">
                <a:latin typeface="黑体" panose="02010609060101010101" pitchFamily="2" charset="-122"/>
                <a:ea typeface="黑体" panose="02010609060101010101" pitchFamily="2" charset="-122"/>
              </a:rPr>
              <a:t>OS）</a:t>
            </a:r>
            <a:r>
              <a:rPr lang="zh-CN" altLang="en-US" b="1" dirty="0">
                <a:latin typeface="黑体" panose="02010609060101010101" pitchFamily="2" charset="-122"/>
                <a:ea typeface="黑体" panose="02010609060101010101" pitchFamily="2" charset="-122"/>
              </a:rPr>
              <a:t>是现代</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计算机系统中一种必不可少的系统软件，它经过了从简单到复杂的很长的发展过程，目前已成为计算机系统的最基础最重要的系统软件。随着计算机技术的飞速发展，计算机软、硬件资源越来越丰富，用户要求能更方便、更灵活地使用计算机系统，因此现代计算机系统中至少要配置一种操作系统。 </a:t>
            </a:r>
            <a:endParaRPr lang="en-US" altLang="zh-CN" b="1" dirty="0">
              <a:latin typeface="黑体" panose="02010609060101010101" pitchFamily="2" charset="-122"/>
              <a:ea typeface="黑体" panose="02010609060101010101" pitchFamily="2" charset="-122"/>
            </a:endParaRPr>
          </a:p>
          <a:p>
            <a:pPr algn="l">
              <a:spcBef>
                <a:spcPct val="20000"/>
              </a:spcBef>
              <a:buClr>
                <a:srgbClr val="A50021"/>
              </a:buClr>
              <a:buSzPct val="75000"/>
              <a:buFont typeface="Wingdings" panose="05000000000000000000" pitchFamily="2" charset="2"/>
            </a:pPr>
            <a:r>
              <a:rPr lang="zh-CN" altLang="en-US" b="1" dirty="0">
                <a:solidFill>
                  <a:srgbClr val="FF0000"/>
                </a:solidFill>
                <a:latin typeface="黑体" panose="02010609060101010101" pitchFamily="2" charset="-122"/>
                <a:ea typeface="黑体" panose="02010609060101010101" pitchFamily="2" charset="-122"/>
              </a:rPr>
              <a:t> 1．什么是操作系统</a:t>
            </a:r>
            <a:endParaRPr lang="en-US" altLang="zh-CN" b="1" dirty="0">
              <a:solidFill>
                <a:srgbClr val="FF0000"/>
              </a:solidFill>
              <a:latin typeface="黑体" panose="02010609060101010101" pitchFamily="2" charset="-122"/>
              <a:ea typeface="黑体" panose="02010609060101010101" pitchFamily="2" charset="-122"/>
            </a:endParaRP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操作系统是一种系统软件，它统一地管理和控制计算机系统中的软、硬件资源，合理地组织计算机工作流程，并为用户提供一个良好的、易于操作的工作环境，使得用户能够灵活、方便、有效地使用计算机。</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操作系统是计算机系统的核心，是用户和其他软件与计算机裸机之间的桥梁，是用户与计算机之间的接口。</a:t>
            </a:r>
          </a:p>
          <a:p>
            <a:pPr algn="l">
              <a:spcBef>
                <a:spcPct val="20000"/>
              </a:spcBef>
              <a:buClr>
                <a:srgbClr val="A50021"/>
              </a:buClr>
              <a:buSzPct val="75000"/>
              <a:buFont typeface="Wingdings" panose="05000000000000000000" pitchFamily="2" charset="2"/>
            </a:pPr>
            <a:r>
              <a:rPr lang="zh-CN" altLang="en-US" sz="3200" dirty="0">
                <a:latin typeface="宋体" panose="02010600030101010101" pitchFamily="2" charset="-122"/>
                <a:ea typeface="宋体" panose="02010600030101010101" pitchFamily="2" charset="-122"/>
              </a:rPr>
              <a:t>    </a:t>
            </a:r>
          </a:p>
        </p:txBody>
      </p:sp>
    </p:spTree>
  </p:cSld>
  <p:clrMapOvr>
    <a:masterClrMapping/>
  </p:clrMapOvr>
  <p:transition spd="med">
    <p:zo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2" name="文本框 855041"/>
          <p:cNvSpPr txBox="1"/>
          <p:nvPr/>
        </p:nvSpPr>
        <p:spPr>
          <a:xfrm>
            <a:off x="533400" y="228600"/>
            <a:ext cx="8229600" cy="6591300"/>
          </a:xfrm>
          <a:prstGeom prst="rect">
            <a:avLst/>
          </a:prstGeom>
          <a:noFill/>
          <a:ln w="9525">
            <a:noFill/>
          </a:ln>
        </p:spPr>
        <p:txBody>
          <a:bodyPr>
            <a:spAutoFit/>
          </a:bodyPr>
          <a:lstStyle/>
          <a:p>
            <a:pPr algn="just">
              <a:spcBef>
                <a:spcPct val="20000"/>
              </a:spcBef>
              <a:buClr>
                <a:srgbClr val="A50021"/>
              </a:buClr>
              <a:buSzPct val="75000"/>
              <a:buFont typeface="Wingdings" panose="05000000000000000000" pitchFamily="2" charset="2"/>
            </a:pPr>
            <a:r>
              <a:rPr lang="zh-CN" altLang="en-US" b="1" dirty="0">
                <a:latin typeface="宋体" panose="02010600030101010101" pitchFamily="2" charset="-122"/>
                <a:ea typeface="宋体" panose="02010600030101010101" pitchFamily="2" charset="-122"/>
              </a:rPr>
              <a:t>        </a:t>
            </a:r>
            <a:r>
              <a:rPr lang="zh-CN" altLang="en-US" b="1" dirty="0">
                <a:latin typeface="黑体" panose="02010609060101010101" pitchFamily="2" charset="-122"/>
                <a:ea typeface="黑体" panose="02010609060101010101" pitchFamily="2" charset="-122"/>
              </a:rPr>
              <a:t>软件定义时期包括</a:t>
            </a:r>
            <a:r>
              <a:rPr lang="zh-CN" altLang="en-US" b="1" dirty="0">
                <a:solidFill>
                  <a:srgbClr val="CC00CC"/>
                </a:solidFill>
                <a:latin typeface="黑体" panose="02010609060101010101" pitchFamily="2" charset="-122"/>
                <a:ea typeface="黑体" panose="02010609060101010101" pitchFamily="2" charset="-122"/>
              </a:rPr>
              <a:t>问题定义、可行性研究和需求分</a:t>
            </a:r>
          </a:p>
          <a:p>
            <a:pPr algn="just">
              <a:spcBef>
                <a:spcPct val="20000"/>
              </a:spcBef>
              <a:buClr>
                <a:srgbClr val="A50021"/>
              </a:buClr>
              <a:buSzPct val="75000"/>
              <a:buFont typeface="Wingdings" panose="05000000000000000000" pitchFamily="2" charset="2"/>
            </a:pPr>
            <a:r>
              <a:rPr lang="zh-CN" altLang="en-US" b="1" dirty="0">
                <a:solidFill>
                  <a:srgbClr val="CC00CC"/>
                </a:solidFill>
                <a:latin typeface="黑体" panose="02010609060101010101" pitchFamily="2" charset="-122"/>
                <a:ea typeface="黑体" panose="02010609060101010101" pitchFamily="2" charset="-122"/>
              </a:rPr>
              <a:t>     析</a:t>
            </a:r>
            <a:r>
              <a:rPr lang="zh-CN" altLang="en-US" b="1" dirty="0">
                <a:latin typeface="黑体" panose="02010609060101010101" pitchFamily="2" charset="-122"/>
                <a:ea typeface="黑体" panose="02010609060101010101" pitchFamily="2" charset="-122"/>
              </a:rPr>
              <a:t>三个阶段。这个时期的工作由系统分析员负责完成。</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① </a:t>
            </a:r>
            <a:r>
              <a:rPr lang="zh-CN" altLang="en-US" b="1" dirty="0">
                <a:solidFill>
                  <a:srgbClr val="3333CC"/>
                </a:solidFill>
                <a:latin typeface="黑体" panose="02010609060101010101" pitchFamily="2" charset="-122"/>
                <a:ea typeface="黑体" panose="02010609060101010101" pitchFamily="2" charset="-122"/>
              </a:rPr>
              <a:t>问题定义</a:t>
            </a:r>
            <a:r>
              <a:rPr lang="zh-CN" altLang="en-US" b="1" dirty="0">
                <a:latin typeface="黑体" panose="02010609060101010101" pitchFamily="2" charset="-122"/>
                <a:ea typeface="黑体" panose="02010609060101010101" pitchFamily="2" charset="-122"/>
              </a:rPr>
              <a:t>：系统分析员根据用户提出的软件开发要求，确定问题的性质、工程目标以及规模。系统分析员提供书面报告给用户与使用部门负责人审核。</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② </a:t>
            </a:r>
            <a:r>
              <a:rPr lang="zh-CN" altLang="en-US" b="1" dirty="0">
                <a:solidFill>
                  <a:srgbClr val="3333CC"/>
                </a:solidFill>
                <a:latin typeface="黑体" panose="02010609060101010101" pitchFamily="2" charset="-122"/>
                <a:ea typeface="黑体" panose="02010609060101010101" pitchFamily="2" charset="-122"/>
              </a:rPr>
              <a:t>可行性研究</a:t>
            </a:r>
            <a:r>
              <a:rPr lang="zh-CN" altLang="en-US" b="1" dirty="0">
                <a:latin typeface="黑体" panose="02010609060101010101" pitchFamily="2" charset="-122"/>
                <a:ea typeface="黑体" panose="02010609060101010101" pitchFamily="2" charset="-122"/>
              </a:rPr>
              <a:t>：系统分析员明确了问题的性质、目标、规模后，从技术、经济和社会、法律等几个方面研究并论证软件系统的可行性。它的主要任务是确定问题定义阶段所定义的问题是否值得解决，在预定的规模内是否有可行的解。主要从技术可行性、经济可行性和运行可行性三个方面论证。系统分析员经可行性论证后，如果问题值得解决，应推荐一个较好的解决方案，并为系统制定一个初步的开发计划。</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③ </a:t>
            </a:r>
            <a:r>
              <a:rPr lang="zh-CN" altLang="en-US" b="1" dirty="0">
                <a:solidFill>
                  <a:srgbClr val="3333CC"/>
                </a:solidFill>
                <a:latin typeface="黑体" panose="02010609060101010101" pitchFamily="2" charset="-122"/>
                <a:ea typeface="黑体" panose="02010609060101010101" pitchFamily="2" charset="-122"/>
              </a:rPr>
              <a:t>需求分析</a:t>
            </a:r>
            <a:r>
              <a:rPr lang="zh-CN" altLang="en-US" b="1" dirty="0">
                <a:latin typeface="黑体" panose="02010609060101010101" pitchFamily="2" charset="-122"/>
                <a:ea typeface="黑体" panose="02010609060101010101" pitchFamily="2" charset="-122"/>
              </a:rPr>
              <a:t>：就是完全弄清用户对软件系统的确切要求和系统的需求，确定系统必须做什么，系统必须具备哪些功能，并制定出需求规格说明书。需求分析阶段应有用户参加，软件开发人员与用户密切配合，充分交流信息，制定出经用户确定的需求规格说明书。  </a:t>
            </a:r>
          </a:p>
        </p:txBody>
      </p:sp>
    </p:spTree>
  </p:cSld>
  <p:clrMapOvr>
    <a:masterClrMapping/>
  </p:clrMapOvr>
  <p:transition spd="med">
    <p:zo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066" name="文本框 856065"/>
          <p:cNvSpPr txBox="1"/>
          <p:nvPr/>
        </p:nvSpPr>
        <p:spPr>
          <a:xfrm>
            <a:off x="533400" y="228600"/>
            <a:ext cx="8229600" cy="6956425"/>
          </a:xfrm>
          <a:prstGeom prst="rect">
            <a:avLst/>
          </a:prstGeom>
          <a:noFill/>
          <a:ln w="9525">
            <a:noFill/>
          </a:ln>
        </p:spPr>
        <p:txBody>
          <a:bodyPr>
            <a:spAutoFit/>
          </a:bodyPr>
          <a:lstStyle/>
          <a:p>
            <a:pPr algn="just">
              <a:spcBef>
                <a:spcPct val="20000"/>
              </a:spcBef>
              <a:buClr>
                <a:srgbClr val="A50021"/>
              </a:buClr>
              <a:buSzPct val="75000"/>
              <a:buFont typeface="Wingdings" panose="05000000000000000000" pitchFamily="2" charset="2"/>
            </a:pPr>
            <a:r>
              <a:rPr lang="zh-CN" altLang="en-US" b="1" dirty="0">
                <a:latin typeface="宋体" panose="02010600030101010101" pitchFamily="2" charset="-122"/>
                <a:ea typeface="宋体" panose="02010600030101010101" pitchFamily="2" charset="-122"/>
              </a:rPr>
              <a:t>       </a:t>
            </a:r>
            <a:r>
              <a:rPr lang="zh-CN" altLang="en-US" b="1" dirty="0">
                <a:solidFill>
                  <a:srgbClr val="38A459"/>
                </a:solidFill>
                <a:latin typeface="黑体" panose="02010609060101010101" pitchFamily="2" charset="-122"/>
                <a:ea typeface="黑体" panose="02010609060101010101" pitchFamily="2" charset="-122"/>
              </a:rPr>
              <a:t>（2）软件开发期</a:t>
            </a:r>
          </a:p>
          <a:p>
            <a:pPr algn="just">
              <a:spcBef>
                <a:spcPct val="20000"/>
              </a:spcBef>
              <a:buClr>
                <a:srgbClr val="A50021"/>
              </a:buClr>
              <a:buSzPct val="75000"/>
              <a:buFont typeface="Wingdings" panose="05000000000000000000" pitchFamily="2" charset="2"/>
            </a:pPr>
            <a:r>
              <a:rPr lang="zh-CN" altLang="en-US" b="1" dirty="0">
                <a:latin typeface="宋体" panose="02010600030101010101" pitchFamily="2" charset="-122"/>
                <a:ea typeface="宋体" panose="02010600030101010101" pitchFamily="2" charset="-122"/>
              </a:rPr>
              <a:t>        </a:t>
            </a:r>
            <a:r>
              <a:rPr lang="zh-CN" altLang="en-US" b="1" dirty="0">
                <a:latin typeface="黑体" panose="02010609060101010101" pitchFamily="2" charset="-122"/>
                <a:ea typeface="黑体" panose="02010609060101010101" pitchFamily="2" charset="-122"/>
              </a:rPr>
              <a:t>开发时期的主要任务是具体设计和实现在前一个时</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期定义的软件。它包括</a:t>
            </a:r>
            <a:r>
              <a:rPr lang="zh-CN" altLang="en-US" b="1" dirty="0">
                <a:solidFill>
                  <a:srgbClr val="CC00CC"/>
                </a:solidFill>
                <a:latin typeface="黑体" panose="02010609060101010101" pitchFamily="2" charset="-122"/>
                <a:ea typeface="黑体" panose="02010609060101010101" pitchFamily="2" charset="-122"/>
              </a:rPr>
              <a:t>概要设计、详细设计、编码和单元测试、综合测试</a:t>
            </a:r>
            <a:r>
              <a:rPr lang="zh-CN" altLang="en-US" b="1" dirty="0">
                <a:latin typeface="黑体" panose="02010609060101010101" pitchFamily="2" charset="-122"/>
                <a:ea typeface="黑体" panose="02010609060101010101" pitchFamily="2" charset="-122"/>
              </a:rPr>
              <a:t>四个阶段。</a:t>
            </a:r>
          </a:p>
          <a:p>
            <a:pPr algn="just">
              <a:spcBef>
                <a:spcPct val="20000"/>
              </a:spcBef>
              <a:buClr>
                <a:srgbClr val="A50021"/>
              </a:buClr>
              <a:buSzPct val="75000"/>
              <a:buFont typeface="Wingdings" panose="05000000000000000000" pitchFamily="2" charset="2"/>
            </a:pPr>
            <a:r>
              <a:rPr lang="zh-CN" altLang="en-US" b="1" dirty="0">
                <a:solidFill>
                  <a:srgbClr val="3333CC"/>
                </a:solidFill>
                <a:latin typeface="黑体" panose="02010609060101010101" pitchFamily="2" charset="-122"/>
                <a:ea typeface="黑体" panose="02010609060101010101" pitchFamily="2" charset="-122"/>
              </a:rPr>
              <a:t>① 概要设计</a:t>
            </a:r>
            <a:r>
              <a:rPr lang="zh-CN" altLang="en-US" b="1" dirty="0">
                <a:latin typeface="黑体" panose="02010609060101010101" pitchFamily="2" charset="-122"/>
                <a:ea typeface="黑体" panose="02010609060101010101" pitchFamily="2" charset="-122"/>
              </a:rPr>
              <a:t>：又称为总体设计，主要任务是要确定系统的总体结构，给出系统中各个组成模块的功能和模块间的接口关系，设计软件系统的全局数据库和主要数据结构，同时还要制定测试计划，形成概要设计说明书。概要设计说明书主要由模块结构图、模块说明和测试计划组成。概要设计通常由两个阶段组成：系统设计和结构设计。其中系统设计是从数据流图出发，确定系统具体实现方案。系统分析员使用系统流程图或其它工具描述每种可能的解决方案，估算每种方案的成本和效益，在权衡各种方案利弊的基础上，推荐一个最佳的实现方案，并为推荐的方案制定详细的实现计划。结构设计则是确定软件的模块结构。把复杂的系统功能分解成比较简单的子功能，通常一个模块完成一个适当的子功能，分析员把模块组织成层次结构，用层次图或结构图来描述。</a:t>
            </a:r>
          </a:p>
          <a:p>
            <a:pPr algn="just">
              <a:spcBef>
                <a:spcPct val="20000"/>
              </a:spcBef>
              <a:buClr>
                <a:srgbClr val="A50021"/>
              </a:buClr>
              <a:buSzPct val="75000"/>
              <a:buFont typeface="Wingdings" panose="05000000000000000000" pitchFamily="2" charset="2"/>
            </a:pPr>
            <a:endParaRPr lang="zh-CN" altLang="en-US" b="1" dirty="0">
              <a:latin typeface="黑体" panose="02010609060101010101" pitchFamily="2" charset="-122"/>
              <a:ea typeface="黑体" panose="02010609060101010101" pitchFamily="2" charset="-122"/>
            </a:endParaRPr>
          </a:p>
        </p:txBody>
      </p:sp>
    </p:spTree>
  </p:cSld>
  <p:clrMapOvr>
    <a:masterClrMapping/>
  </p:clrMapOvr>
  <p:transition spd="med">
    <p:zo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0" name="文本框 857089"/>
          <p:cNvSpPr txBox="1"/>
          <p:nvPr/>
        </p:nvSpPr>
        <p:spPr>
          <a:xfrm>
            <a:off x="533400" y="152400"/>
            <a:ext cx="8229600" cy="6591300"/>
          </a:xfrm>
          <a:prstGeom prst="rect">
            <a:avLst/>
          </a:prstGeom>
          <a:noFill/>
          <a:ln w="9525">
            <a:noFill/>
          </a:ln>
        </p:spPr>
        <p:txBody>
          <a:bodyPr>
            <a:spAutoFit/>
          </a:bodyPr>
          <a:lstStyle/>
          <a:p>
            <a:pPr algn="just">
              <a:spcBef>
                <a:spcPct val="20000"/>
              </a:spcBef>
              <a:buClr>
                <a:srgbClr val="A50021"/>
              </a:buClr>
              <a:buSzPct val="75000"/>
              <a:buFont typeface="Wingdings" panose="05000000000000000000" pitchFamily="2" charset="2"/>
            </a:pPr>
            <a:r>
              <a:rPr lang="zh-CN" altLang="en-US" b="1" dirty="0">
                <a:latin typeface="宋体" panose="02010600030101010101" pitchFamily="2" charset="-122"/>
                <a:ea typeface="宋体" panose="02010600030101010101" pitchFamily="2" charset="-122"/>
              </a:rPr>
              <a:t>         </a:t>
            </a:r>
            <a:r>
              <a:rPr lang="zh-CN" altLang="en-US" b="1" dirty="0">
                <a:solidFill>
                  <a:srgbClr val="3333CC"/>
                </a:solidFill>
                <a:latin typeface="黑体" panose="02010609060101010101" pitchFamily="2" charset="-122"/>
                <a:ea typeface="黑体" panose="02010609060101010101" pitchFamily="2" charset="-122"/>
              </a:rPr>
              <a:t>② 详细设计</a:t>
            </a:r>
            <a:r>
              <a:rPr lang="zh-CN" altLang="en-US" b="1" dirty="0">
                <a:latin typeface="黑体" panose="02010609060101010101" pitchFamily="2" charset="-122"/>
                <a:ea typeface="黑体" panose="02010609060101010101" pitchFamily="2" charset="-122"/>
              </a:rPr>
              <a:t>：在概要设计的基础上，对系统中的</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每个模块给出精确的描述，即为每个模块设计相应的</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算法和模块内数据结构，同时还要设计完成测试实例，形成详细设计说明书。详细设计说明书主要由每一模块的详细数据结构设计、详细流程设计和每一模块的测试实例组成。</a:t>
            </a:r>
          </a:p>
          <a:p>
            <a:pPr algn="just">
              <a:spcBef>
                <a:spcPct val="20000"/>
              </a:spcBef>
              <a:buClr>
                <a:srgbClr val="A50021"/>
              </a:buClr>
              <a:buSzPct val="75000"/>
              <a:buFont typeface="Wingdings" panose="05000000000000000000" pitchFamily="2" charset="2"/>
            </a:pPr>
            <a:r>
              <a:rPr lang="zh-CN" altLang="en-US" b="1" dirty="0">
                <a:solidFill>
                  <a:srgbClr val="3333CC"/>
                </a:solidFill>
                <a:latin typeface="黑体" panose="02010609060101010101" pitchFamily="2" charset="-122"/>
                <a:ea typeface="黑体" panose="02010609060101010101" pitchFamily="2" charset="-122"/>
              </a:rPr>
              <a:t>③ 编码和单元测试</a:t>
            </a:r>
            <a:r>
              <a:rPr lang="zh-CN" altLang="en-US" b="1" dirty="0">
                <a:latin typeface="黑体" panose="02010609060101010101" pitchFamily="2" charset="-122"/>
                <a:ea typeface="黑体" panose="02010609060101010101" pitchFamily="2" charset="-122"/>
              </a:rPr>
              <a:t>：此阶段任务是用程序设计语言写出正确的、容易理解的、容易维护的程序模块代码。程序员应该根据目标系统的性质和实际环境，选取一种适当的程序设计语言，把详细设计的结果翻译成用选定的语言书写的程序，并设计一些有代表性的数据和输入输出模型，仔细测试编写出的每一个模块代码。</a:t>
            </a:r>
          </a:p>
          <a:p>
            <a:pPr algn="just">
              <a:spcBef>
                <a:spcPct val="20000"/>
              </a:spcBef>
              <a:buClr>
                <a:srgbClr val="A50021"/>
              </a:buClr>
              <a:buSzPct val="75000"/>
              <a:buFont typeface="Wingdings" panose="05000000000000000000" pitchFamily="2" charset="2"/>
            </a:pPr>
            <a:r>
              <a:rPr lang="zh-CN" altLang="en-US" b="1" dirty="0">
                <a:solidFill>
                  <a:srgbClr val="3333CC"/>
                </a:solidFill>
                <a:latin typeface="黑体" panose="02010609060101010101" pitchFamily="2" charset="-122"/>
                <a:ea typeface="黑体" panose="02010609060101010101" pitchFamily="2" charset="-122"/>
              </a:rPr>
              <a:t>④ 综合测试</a:t>
            </a:r>
            <a:r>
              <a:rPr lang="zh-CN" altLang="en-US" b="1" dirty="0">
                <a:latin typeface="黑体" panose="02010609060101010101" pitchFamily="2" charset="-122"/>
                <a:ea typeface="黑体" panose="02010609060101010101" pitchFamily="2" charset="-122"/>
              </a:rPr>
              <a:t>：软件测试是保证软件可靠性的主要手段，测试阶段的根本任务是在软件投入运行之前，尽可能多地发现并改正软件中的错误。软件测试在软件生存周期中横跨两个阶段，编写出每个模块之后就对它做必要的测试，称为单元测试，在结束这个阶段之后，对软件系统还要进行各种综合测试，如：集成测试、确认测试和系统测试。</a:t>
            </a:r>
          </a:p>
        </p:txBody>
      </p:sp>
    </p:spTree>
  </p:cSld>
  <p:clrMapOvr>
    <a:masterClrMapping/>
  </p:clrMapOvr>
  <p:transition spd="med">
    <p:zo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文本框 858113"/>
          <p:cNvSpPr txBox="1"/>
          <p:nvPr/>
        </p:nvSpPr>
        <p:spPr>
          <a:xfrm>
            <a:off x="533400" y="76200"/>
            <a:ext cx="8229600" cy="7102475"/>
          </a:xfrm>
          <a:prstGeom prst="rect">
            <a:avLst/>
          </a:prstGeom>
          <a:noFill/>
          <a:ln w="9525">
            <a:noFill/>
          </a:ln>
        </p:spPr>
        <p:txBody>
          <a:bodyPr>
            <a:spAutoFit/>
          </a:bodyPr>
          <a:lstStyle/>
          <a:p>
            <a:pPr algn="just">
              <a:spcBef>
                <a:spcPct val="20000"/>
              </a:spcBef>
              <a:buClr>
                <a:srgbClr val="A50021"/>
              </a:buClr>
              <a:buSzPct val="75000"/>
              <a:buFont typeface="Wingdings" panose="05000000000000000000" pitchFamily="2" charset="2"/>
            </a:pPr>
            <a:r>
              <a:rPr lang="zh-CN" altLang="en-US" b="1" dirty="0">
                <a:latin typeface="宋体" panose="02010600030101010101" pitchFamily="2" charset="-122"/>
                <a:ea typeface="宋体" panose="02010600030101010101" pitchFamily="2" charset="-122"/>
              </a:rPr>
              <a:t>       </a:t>
            </a:r>
            <a:r>
              <a:rPr lang="zh-CN" altLang="en-US" b="1" dirty="0">
                <a:solidFill>
                  <a:srgbClr val="38A459"/>
                </a:solidFill>
                <a:latin typeface="黑体" panose="02010609060101010101" pitchFamily="2" charset="-122"/>
                <a:ea typeface="黑体" panose="02010609060101010101" pitchFamily="2" charset="-122"/>
              </a:rPr>
              <a:t>（3）软件使用、维护、退役期</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b="1" dirty="0">
                <a:solidFill>
                  <a:srgbClr val="3333CC"/>
                </a:solidFill>
                <a:latin typeface="黑体" panose="02010609060101010101" pitchFamily="2" charset="-122"/>
                <a:ea typeface="黑体" panose="02010609060101010101" pitchFamily="2" charset="-122"/>
              </a:rPr>
              <a:t>① 软件使用与维护</a:t>
            </a:r>
            <a:r>
              <a:rPr lang="zh-CN" altLang="en-US" b="1" dirty="0">
                <a:latin typeface="黑体" panose="02010609060101010101" pitchFamily="2" charset="-122"/>
                <a:ea typeface="黑体" panose="02010609060101010101" pitchFamily="2" charset="-122"/>
              </a:rPr>
              <a:t>：软件使用与维护即是运行维</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护阶段，此阶段是软件生存周期中时间最长的阶段，已交付的软件投入正式运行使用后，便进入运行维护阶段，此阶段主要任务是使软件持久地满足用户的需要。具体地说，当软件在使用过程中发现错误时应该加以改正；当环境改变时应该修改软件以适应新的环境；当用户有新要求时应该及时改进软件以满足用户的新需要。软件的维护不仅包括程序代码的维护，还包括文档的维护，</a:t>
            </a:r>
            <a:r>
              <a:rPr lang="zh-CN" altLang="en-US" b="1" dirty="0">
                <a:solidFill>
                  <a:srgbClr val="CC00CC"/>
                </a:solidFill>
                <a:latin typeface="黑体" panose="02010609060101010101" pitchFamily="2" charset="-122"/>
                <a:ea typeface="黑体" panose="02010609060101010101" pitchFamily="2" charset="-122"/>
              </a:rPr>
              <a:t>文档有用户文档和系统文档，</a:t>
            </a:r>
            <a:r>
              <a:rPr lang="zh-CN" altLang="en-US" b="1" dirty="0">
                <a:latin typeface="黑体" panose="02010609060101010101" pitchFamily="2" charset="-122"/>
                <a:ea typeface="黑体" panose="02010609060101010101" pitchFamily="2" charset="-122"/>
              </a:rPr>
              <a:t>文档必须与程序代码同时维护。</a:t>
            </a:r>
          </a:p>
          <a:p>
            <a:pPr algn="just">
              <a:spcBef>
                <a:spcPct val="20000"/>
              </a:spcBef>
              <a:buClr>
                <a:srgbClr val="A50021"/>
              </a:buClr>
              <a:buSzPct val="75000"/>
              <a:buFont typeface="Wingdings" panose="05000000000000000000" pitchFamily="2" charset="2"/>
            </a:pPr>
            <a:r>
              <a:rPr lang="zh-CN" altLang="en-US" b="1" dirty="0">
                <a:solidFill>
                  <a:srgbClr val="3333CC"/>
                </a:solidFill>
                <a:latin typeface="黑体" panose="02010609060101010101" pitchFamily="2" charset="-122"/>
                <a:ea typeface="黑体" panose="02010609060101010101" pitchFamily="2" charset="-122"/>
              </a:rPr>
              <a:t>  ② 退役</a:t>
            </a:r>
            <a:r>
              <a:rPr lang="zh-CN" altLang="en-US" b="1" dirty="0">
                <a:latin typeface="黑体" panose="02010609060101010101" pitchFamily="2" charset="-122"/>
                <a:ea typeface="黑体" panose="02010609060101010101" pitchFamily="2" charset="-122"/>
              </a:rPr>
              <a:t>：软件生存周期中的最后一个阶段，终止对软件产品的支持，软件停止使用。</a:t>
            </a:r>
          </a:p>
          <a:p>
            <a:pPr algn="just">
              <a:spcBef>
                <a:spcPct val="20000"/>
              </a:spcBef>
              <a:buClr>
                <a:srgbClr val="A50021"/>
              </a:buClr>
              <a:buSzPct val="75000"/>
              <a:buFont typeface="Wingdings" panose="05000000000000000000" pitchFamily="2" charset="2"/>
            </a:pPr>
            <a:r>
              <a:rPr lang="zh-CN" altLang="en-US" b="1" dirty="0">
                <a:solidFill>
                  <a:srgbClr val="D5100B"/>
                </a:solidFill>
                <a:latin typeface="黑体" panose="02010609060101010101" pitchFamily="2" charset="-122"/>
                <a:ea typeface="黑体" panose="02010609060101010101" pitchFamily="2" charset="-122"/>
              </a:rPr>
              <a:t> 2. 软件开发过程</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b="1" dirty="0">
                <a:solidFill>
                  <a:srgbClr val="CC00CC"/>
                </a:solidFill>
                <a:latin typeface="黑体" panose="02010609060101010101" pitchFamily="2" charset="-122"/>
                <a:ea typeface="黑体" panose="02010609060101010101" pitchFamily="2" charset="-122"/>
              </a:rPr>
              <a:t>把用户的要求转化成软件产品的整个过程称为软件开发过程</a:t>
            </a:r>
            <a:r>
              <a:rPr lang="zh-CN" altLang="en-US" b="1" dirty="0">
                <a:latin typeface="黑体" panose="02010609060101010101" pitchFamily="2" charset="-122"/>
                <a:ea typeface="黑体" panose="02010609060101010101" pitchFamily="2" charset="-122"/>
              </a:rPr>
              <a:t>。这个过程包括对用户的要求进行分析并解释成软件需求，把需求变换成设计，把设计用代码来实现，测试并调试该代码，安装代码，把软件交付运行使用。</a:t>
            </a:r>
            <a:r>
              <a:rPr lang="zh-CN" altLang="en-US" b="1" dirty="0">
                <a:latin typeface="宋体" panose="02010600030101010101" pitchFamily="2" charset="-122"/>
                <a:ea typeface="宋体" panose="02010600030101010101" pitchFamily="2" charset="-122"/>
              </a:rPr>
              <a:t> </a:t>
            </a:r>
          </a:p>
          <a:p>
            <a:pPr algn="just">
              <a:spcBef>
                <a:spcPct val="20000"/>
              </a:spcBef>
              <a:buClr>
                <a:srgbClr val="A50021"/>
              </a:buClr>
              <a:buSzPct val="75000"/>
              <a:buFont typeface="Wingdings" panose="05000000000000000000" pitchFamily="2" charset="2"/>
            </a:pPr>
            <a:endParaRPr lang="zh-CN" altLang="en-US" b="1" dirty="0">
              <a:latin typeface="黑体" panose="02010609060101010101" pitchFamily="2" charset="-122"/>
              <a:ea typeface="黑体" panose="02010609060101010101" pitchFamily="2" charset="-122"/>
            </a:endParaRPr>
          </a:p>
        </p:txBody>
      </p:sp>
    </p:spTree>
  </p:cSld>
  <p:clrMapOvr>
    <a:masterClrMapping/>
  </p:clrMapOvr>
  <p:transition spd="med">
    <p:zo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文本框 859137"/>
          <p:cNvSpPr txBox="1"/>
          <p:nvPr/>
        </p:nvSpPr>
        <p:spPr>
          <a:xfrm>
            <a:off x="457200" y="120650"/>
            <a:ext cx="8458200" cy="6737350"/>
          </a:xfrm>
          <a:prstGeom prst="rect">
            <a:avLst/>
          </a:prstGeom>
          <a:noFill/>
          <a:ln w="9525">
            <a:noFill/>
          </a:ln>
        </p:spPr>
        <p:txBody>
          <a:bodyPr>
            <a:spAutoFit/>
          </a:bodyPr>
          <a:lstStyle/>
          <a:p>
            <a:pPr algn="just">
              <a:spcBef>
                <a:spcPct val="20000"/>
              </a:spcBef>
              <a:buClr>
                <a:srgbClr val="A50021"/>
              </a:buClr>
              <a:buSzPct val="75000"/>
              <a:buFont typeface="Wingdings" panose="05000000000000000000" pitchFamily="2" charset="2"/>
            </a:pPr>
            <a:r>
              <a:rPr lang="zh-CN" altLang="en-US" b="1" dirty="0">
                <a:latin typeface="Times New Roman" panose="02020603050405020304" charset="0"/>
                <a:ea typeface="宋体" panose="02010600030101010101" pitchFamily="2" charset="-122"/>
              </a:rPr>
              <a:t>                     </a:t>
            </a:r>
            <a:r>
              <a:rPr lang="zh-CN" altLang="en-US" b="1" dirty="0">
                <a:latin typeface="黑体" panose="02010609060101010101" pitchFamily="2" charset="-122"/>
                <a:ea typeface="黑体" panose="02010609060101010101" pitchFamily="2" charset="-122"/>
              </a:rPr>
              <a:t>软件系统开发一般划分为以下阶段：可行性研究、</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需求分析、系统设计（概要设计、详细设计）、程序开</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发（编码、单元测试）、系统测试和调试、系统维护。</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软件开发过程中要明确各阶段的工作目标，明确实现该目标所必需的工作内容。只有在上一个阶段的工作完成后，才能开始下一阶段的工作, 在进行每一阶段时都必须编写同步文档，文档包括开发过程中的所有技术资料以及用户所需的文档。文档编制是软件开发过程中的一项重要工作。    </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系统文档包括：开发软件系统在计划、需求分析、设计、编制、调试、运行等阶段的有关文档。在对软件系统进行修改时，系统文档应同步更新，并注明修改者和修改日期，如有必要应注明修改原因。</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用户文档包括：①系统功能描述；②安装文档，说明系统安装步骤以及系统的硬件配置方法；③用户使用手册，说明使用软件系统方法和要求，疑难问题解答；④参考手册，描述可以使用的所有系统设施，解释系统出错信息的含义及解决途径。 </a:t>
            </a:r>
          </a:p>
          <a:p>
            <a:pPr algn="just">
              <a:spcBef>
                <a:spcPct val="20000"/>
              </a:spcBef>
              <a:buClr>
                <a:srgbClr val="A50021"/>
              </a:buClr>
              <a:buSzPct val="75000"/>
              <a:buFont typeface="Wingdings" panose="05000000000000000000" pitchFamily="2" charset="2"/>
            </a:pPr>
            <a:endParaRPr lang="zh-CN" altLang="en-US" b="1" dirty="0">
              <a:latin typeface="黑体" panose="02010609060101010101" pitchFamily="2" charset="-122"/>
              <a:ea typeface="黑体" panose="02010609060101010101" pitchFamily="2" charset="-122"/>
            </a:endParaRPr>
          </a:p>
        </p:txBody>
      </p:sp>
    </p:spTree>
  </p:cSld>
  <p:clrMapOvr>
    <a:masterClrMapping/>
  </p:clrMapOvr>
  <p:transition spd="med">
    <p:zo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文本框 860161"/>
          <p:cNvSpPr txBox="1"/>
          <p:nvPr/>
        </p:nvSpPr>
        <p:spPr>
          <a:xfrm>
            <a:off x="533400" y="76200"/>
            <a:ext cx="8229600" cy="6956425"/>
          </a:xfrm>
          <a:prstGeom prst="rect">
            <a:avLst/>
          </a:prstGeom>
          <a:noFill/>
          <a:ln w="9525">
            <a:noFill/>
          </a:ln>
        </p:spPr>
        <p:txBody>
          <a:bodyPr>
            <a:spAutoFit/>
          </a:bodyPr>
          <a:lstStyle/>
          <a:p>
            <a:pPr algn="just">
              <a:spcBef>
                <a:spcPct val="20000"/>
              </a:spcBef>
              <a:buClr>
                <a:srgbClr val="A50021"/>
              </a:buClr>
              <a:buSzPct val="75000"/>
              <a:buFont typeface="Wingdings" panose="05000000000000000000" pitchFamily="2" charset="2"/>
            </a:pPr>
            <a:r>
              <a:rPr lang="zh-CN" altLang="en-US" b="1" dirty="0">
                <a:latin typeface="宋体" panose="02010600030101010101" pitchFamily="2" charset="-122"/>
                <a:ea typeface="宋体" panose="02010600030101010101" pitchFamily="2" charset="-122"/>
              </a:rPr>
              <a:t>        </a:t>
            </a:r>
            <a:r>
              <a:rPr lang="zh-CN" altLang="en-US" b="1" dirty="0">
                <a:solidFill>
                  <a:srgbClr val="D5100B"/>
                </a:solidFill>
                <a:latin typeface="黑体" panose="02010609060101010101" pitchFamily="2" charset="-122"/>
                <a:ea typeface="黑体" panose="02010609060101010101" pitchFamily="2" charset="-122"/>
              </a:rPr>
              <a:t>3. 软件开发模型</a:t>
            </a:r>
            <a:r>
              <a:rPr lang="zh-CN" altLang="en-US" b="1" dirty="0">
                <a:latin typeface="黑体" panose="02010609060101010101" pitchFamily="2" charset="-122"/>
                <a:ea typeface="黑体" panose="02010609060101010101" pitchFamily="2" charset="-122"/>
              </a:rPr>
              <a:t> </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实践证明，软件开发过程的各个阶段的任务和目标</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并不是一次就能做到尽善尽美，有必要在进行后面的阶段时反回来进行修改，也就是说，软件开发各个阶段之间的关系不可能是完全顺序的、线性的，应该是带有反馈的迭代过程。在整个软件开发过程中，为了能从宏观上管理软件的开发和维护，必须对软件的开发过程有总体的认识和描述，即要对软件开发过程建模。因此，人们在软件开发实践过程中总结出了一些软件开发模型。</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b="1" dirty="0">
                <a:solidFill>
                  <a:srgbClr val="CC00CC"/>
                </a:solidFill>
                <a:latin typeface="黑体" panose="02010609060101010101" pitchFamily="2" charset="-122"/>
                <a:ea typeface="黑体" panose="02010609060101010101" pitchFamily="2" charset="-122"/>
              </a:rPr>
              <a:t>软件开发模型是软件开发全过程、活动和任务的结构框架。</a:t>
            </a:r>
            <a:r>
              <a:rPr lang="zh-CN" altLang="en-US" b="1" dirty="0">
                <a:latin typeface="黑体" panose="02010609060101010101" pitchFamily="2" charset="-122"/>
                <a:ea typeface="黑体" panose="02010609060101010101" pitchFamily="2" charset="-122"/>
              </a:rPr>
              <a:t>它给出了软件开发活动各阶段之间的关系，为软件开发过程提供原则和方法。软件开发模型大体上可分为三种类型。第一种是以软件需求完全确定为前提的</a:t>
            </a:r>
            <a:r>
              <a:rPr lang="zh-CN" altLang="en-US" b="1" dirty="0">
                <a:solidFill>
                  <a:srgbClr val="38A459"/>
                </a:solidFill>
                <a:latin typeface="黑体" panose="02010609060101010101" pitchFamily="2" charset="-122"/>
                <a:ea typeface="黑体" panose="02010609060101010101" pitchFamily="2" charset="-122"/>
              </a:rPr>
              <a:t>瀑布模型</a:t>
            </a:r>
            <a:r>
              <a:rPr lang="zh-CN" altLang="en-US" b="1" dirty="0">
                <a:latin typeface="黑体" panose="02010609060101010101" pitchFamily="2" charset="-122"/>
                <a:ea typeface="黑体" panose="02010609060101010101" pitchFamily="2" charset="-122"/>
              </a:rPr>
              <a:t>。第二种是在软件开发初始阶段只能提供基本需求时采用的</a:t>
            </a:r>
            <a:r>
              <a:rPr lang="zh-CN" altLang="en-US" b="1" dirty="0">
                <a:solidFill>
                  <a:srgbClr val="38A459"/>
                </a:solidFill>
                <a:latin typeface="黑体" panose="02010609060101010101" pitchFamily="2" charset="-122"/>
                <a:ea typeface="黑体" panose="02010609060101010101" pitchFamily="2" charset="-122"/>
              </a:rPr>
              <a:t>渐进式开发模型，如原型模型、螺旋模型</a:t>
            </a:r>
            <a:r>
              <a:rPr lang="zh-CN" altLang="en-US" b="1" dirty="0">
                <a:latin typeface="黑体" panose="02010609060101010101" pitchFamily="2" charset="-122"/>
                <a:ea typeface="黑体" panose="02010609060101010101" pitchFamily="2" charset="-122"/>
              </a:rPr>
              <a:t>等。第三种是以形式化开发方法为基础的</a:t>
            </a:r>
            <a:r>
              <a:rPr lang="zh-CN" altLang="en-US" b="1" dirty="0">
                <a:solidFill>
                  <a:srgbClr val="38A459"/>
                </a:solidFill>
                <a:latin typeface="黑体" panose="02010609060101010101" pitchFamily="2" charset="-122"/>
                <a:ea typeface="黑体" panose="02010609060101010101" pitchFamily="2" charset="-122"/>
              </a:rPr>
              <a:t>变换模型</a:t>
            </a:r>
            <a:r>
              <a:rPr lang="zh-CN" altLang="en-US" b="1" dirty="0">
                <a:latin typeface="黑体" panose="02010609060101010101" pitchFamily="2" charset="-122"/>
                <a:ea typeface="黑体" panose="02010609060101010101" pitchFamily="2" charset="-122"/>
              </a:rPr>
              <a:t>。实践中经常将几种模型组合使用以便充分利用各种模型的优点。 </a:t>
            </a:r>
          </a:p>
          <a:p>
            <a:pPr algn="just">
              <a:spcBef>
                <a:spcPct val="20000"/>
              </a:spcBef>
              <a:buClr>
                <a:srgbClr val="A50021"/>
              </a:buClr>
              <a:buSzPct val="75000"/>
              <a:buFont typeface="Wingdings" panose="05000000000000000000" pitchFamily="2" charset="2"/>
            </a:pPr>
            <a:endParaRPr lang="zh-CN" altLang="en-US" b="1" dirty="0">
              <a:latin typeface="黑体" panose="02010609060101010101" pitchFamily="2" charset="-122"/>
              <a:ea typeface="黑体" panose="02010609060101010101" pitchFamily="2" charset="-122"/>
            </a:endParaRPr>
          </a:p>
        </p:txBody>
      </p:sp>
      <p:grpSp>
        <p:nvGrpSpPr>
          <p:cNvPr id="860163" name="组合 860162"/>
          <p:cNvGrpSpPr/>
          <p:nvPr/>
        </p:nvGrpSpPr>
        <p:grpSpPr>
          <a:xfrm>
            <a:off x="7010400" y="6248400"/>
            <a:ext cx="1219200" cy="609600"/>
            <a:chOff x="1488" y="2208"/>
            <a:chExt cx="576" cy="576"/>
          </a:xfrm>
        </p:grpSpPr>
        <p:pic>
          <p:nvPicPr>
            <p:cNvPr id="860164" name="图片 860163" descr="C:\Program Files\Common Files\Microsoft Shared\Clipart\cagcat50\SY01265_.wmf"/>
            <p:cNvPicPr>
              <a:picLocks noChangeAspect="1"/>
            </p:cNvPicPr>
            <p:nvPr/>
          </p:nvPicPr>
          <p:blipFill>
            <a:blip r:embed="rId2"/>
            <a:stretch>
              <a:fillRect/>
            </a:stretch>
          </p:blipFill>
          <p:spPr>
            <a:xfrm>
              <a:off x="1488" y="2208"/>
              <a:ext cx="480" cy="576"/>
            </a:xfrm>
            <a:prstGeom prst="rect">
              <a:avLst/>
            </a:prstGeom>
            <a:noFill/>
            <a:ln w="9525">
              <a:noFill/>
            </a:ln>
          </p:spPr>
        </p:pic>
        <p:sp>
          <p:nvSpPr>
            <p:cNvPr id="860165" name="动作按钮: 自定义 860164">
              <a:hlinkClick r:id="rId3" action="ppaction://hlinksldjump"/>
            </p:cNvPr>
            <p:cNvSpPr/>
            <p:nvPr/>
          </p:nvSpPr>
          <p:spPr>
            <a:xfrm>
              <a:off x="1632" y="2304"/>
              <a:ext cx="432" cy="192"/>
            </a:xfrm>
            <a:prstGeom prst="actionButtonBlank">
              <a:avLst/>
            </a:prstGeom>
            <a:solidFill>
              <a:srgbClr val="33CCCC"/>
            </a:solidFill>
            <a:ln w="12700" cap="sq" cmpd="sng">
              <a:solidFill>
                <a:srgbClr val="FF0000"/>
              </a:solidFill>
              <a:prstDash val="solid"/>
              <a:miter/>
              <a:headEnd type="none" w="sm" len="sm"/>
              <a:tailEnd type="none" w="sm" len="sm"/>
            </a:ln>
          </p:spPr>
          <p:txBody>
            <a:bodyPr wrap="none" anchor="ctr"/>
            <a:lstStyle/>
            <a:p>
              <a:r>
                <a:rPr lang="zh-CN" altLang="en-US" b="1" dirty="0">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hlinkClick r:id="rId4" action="ppaction://hlinksldjump"/>
                </a:rPr>
                <a:t>返回</a:t>
              </a:r>
              <a:endParaRPr lang="zh-CN" altLang="en-US" b="1">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endParaRPr>
            </a:p>
          </p:txBody>
        </p:sp>
      </p:grpSp>
    </p:spTree>
  </p:cSld>
  <p:clrMapOvr>
    <a:masterClrMapping/>
  </p:clrMapOvr>
  <p:transition spd="med">
    <p:zo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文本框 862209"/>
          <p:cNvSpPr txBox="1"/>
          <p:nvPr/>
        </p:nvSpPr>
        <p:spPr>
          <a:xfrm>
            <a:off x="457200" y="152400"/>
            <a:ext cx="8229600" cy="6494463"/>
          </a:xfrm>
          <a:prstGeom prst="rect">
            <a:avLst/>
          </a:prstGeom>
          <a:noFill/>
          <a:ln w="9525">
            <a:noFill/>
          </a:ln>
        </p:spPr>
        <p:txBody>
          <a:bodyPr>
            <a:spAutoFit/>
          </a:bodyPr>
          <a:lstStyle/>
          <a:p>
            <a:pPr algn="l">
              <a:spcBef>
                <a:spcPct val="20000"/>
              </a:spcBef>
              <a:buClr>
                <a:srgbClr val="A50021"/>
              </a:buClr>
              <a:buSzPct val="75000"/>
              <a:buFont typeface="Wingdings" panose="05000000000000000000" pitchFamily="2" charset="2"/>
            </a:pPr>
            <a:r>
              <a:rPr lang="zh-CN" altLang="en-US" sz="3200" b="1" dirty="0">
                <a:solidFill>
                  <a:schemeClr val="tx2"/>
                </a:solidFill>
                <a:latin typeface="黑体" panose="02010609060101010101" pitchFamily="2" charset="-122"/>
                <a:ea typeface="黑体" panose="02010609060101010101" pitchFamily="2" charset="-122"/>
              </a:rPr>
              <a:t>      3.4.4  面向对象方法</a:t>
            </a:r>
          </a:p>
          <a:p>
            <a:pPr algn="l">
              <a:spcBef>
                <a:spcPct val="20000"/>
              </a:spcBef>
              <a:buClr>
                <a:srgbClr val="A50021"/>
              </a:buClr>
              <a:buSzPct val="75000"/>
              <a:buFont typeface="Wingdings" panose="05000000000000000000" pitchFamily="2" charset="2"/>
            </a:pPr>
            <a:endParaRPr lang="zh-CN" altLang="en-US" sz="1200" dirty="0">
              <a:latin typeface="黑体" panose="02010609060101010101" pitchFamily="2" charset="-122"/>
              <a:ea typeface="黑体" panose="02010609060101010101" pitchFamily="2" charset="-122"/>
            </a:endParaRPr>
          </a:p>
          <a:p>
            <a:pPr algn="l">
              <a:spcBef>
                <a:spcPct val="20000"/>
              </a:spcBef>
              <a:buClr>
                <a:srgbClr val="A50021"/>
              </a:buClr>
              <a:buSzPct val="75000"/>
              <a:buFont typeface="Wingdings" panose="05000000000000000000" pitchFamily="2" charset="2"/>
            </a:pPr>
            <a:r>
              <a:rPr lang="zh-CN" altLang="en-US" dirty="0">
                <a:latin typeface="宋体" panose="02010600030101010101" pitchFamily="2" charset="-122"/>
                <a:ea typeface="宋体" panose="02010600030101010101" pitchFamily="2" charset="-122"/>
              </a:rPr>
              <a:t>　　  </a:t>
            </a:r>
            <a:r>
              <a:rPr lang="zh-CN" altLang="en-US" b="1" dirty="0">
                <a:latin typeface="黑体" panose="02010609060101010101" pitchFamily="2" charset="-122"/>
                <a:ea typeface="黑体" panose="02010609060101010101" pitchFamily="2" charset="-122"/>
              </a:rPr>
              <a:t>传统的生存周期方法学曾经给软件产业带来了巨大的进步，部分地缓解了软件危机，但这种方法仍然存在比较明显的缺点，如：软件生产率低、软件重用程序低、软件维护艰辛、软件非用户所需等。当软件规模较大或对软件需求模糊易变时，采用生存周期方法学开发往往不能成功。为克服传统方法学的缺点，人们在实践中逐步创造了面向对象方法。面向对象方法就是在软件开发过程中把面向对象的思想运用其中并指导开发活动的系统方法。简称</a:t>
            </a:r>
            <a:r>
              <a:rPr lang="en-US" altLang="zh-CN" b="1">
                <a:latin typeface="黑体" panose="02010609060101010101" pitchFamily="2" charset="-122"/>
                <a:ea typeface="黑体" panose="02010609060101010101" pitchFamily="2" charset="-122"/>
              </a:rPr>
              <a:t>OO</a:t>
            </a:r>
            <a:r>
              <a:rPr lang="zh-CN" altLang="en-US" b="1" dirty="0">
                <a:latin typeface="黑体" panose="02010609060101010101" pitchFamily="2" charset="-122"/>
                <a:ea typeface="黑体" panose="02010609060101010101" pitchFamily="2" charset="-122"/>
              </a:rPr>
              <a:t>方法。</a:t>
            </a:r>
            <a:endParaRPr lang="zh-CN" altLang="en-US" dirty="0">
              <a:latin typeface="宋体" panose="02010600030101010101" pitchFamily="2" charset="-122"/>
              <a:ea typeface="宋体" panose="02010600030101010101" pitchFamily="2" charset="-122"/>
            </a:endParaRPr>
          </a:p>
          <a:p>
            <a:pPr algn="l">
              <a:spcBef>
                <a:spcPct val="20000"/>
              </a:spcBef>
              <a:buClr>
                <a:srgbClr val="A50021"/>
              </a:buClr>
              <a:buSzPct val="75000"/>
              <a:buFont typeface="Wingdings" panose="05000000000000000000" pitchFamily="2" charset="2"/>
            </a:pPr>
            <a:r>
              <a:rPr lang="zh-CN" altLang="en-US" b="1" dirty="0">
                <a:solidFill>
                  <a:srgbClr val="D5100B"/>
                </a:solidFill>
                <a:latin typeface="黑体" panose="02010609060101010101" pitchFamily="2" charset="-122"/>
                <a:ea typeface="黑体" panose="02010609060101010101" pitchFamily="2" charset="-122"/>
              </a:rPr>
              <a:t>  1．面向对象方法简介</a:t>
            </a:r>
          </a:p>
          <a:p>
            <a:pPr algn="just">
              <a:spcBef>
                <a:spcPct val="20000"/>
              </a:spcBef>
              <a:buClr>
                <a:srgbClr val="A50021"/>
              </a:buClr>
              <a:buSzPct val="75000"/>
              <a:buFont typeface="Wingdings" panose="05000000000000000000" pitchFamily="2" charset="2"/>
            </a:pPr>
            <a:r>
              <a:rPr lang="zh-CN" altLang="en-US" b="1" dirty="0">
                <a:latin typeface="Times New Roman" panose="02020603050405020304" charset="0"/>
                <a:ea typeface="宋体" panose="02010600030101010101" pitchFamily="2" charset="-122"/>
              </a:rPr>
              <a:t>         </a:t>
            </a:r>
            <a:r>
              <a:rPr lang="zh-CN" altLang="en-US" b="1" dirty="0">
                <a:latin typeface="黑体" panose="02010609060101010101" pitchFamily="2" charset="-122"/>
                <a:ea typeface="黑体" panose="02010609060101010101" pitchFamily="2" charset="-122"/>
              </a:rPr>
              <a:t>面向对象的方法起源于20世60年代中期的仿真程序设计语言</a:t>
            </a:r>
            <a:r>
              <a:rPr lang="en-US" altLang="zh-CN" b="1">
                <a:latin typeface="黑体" panose="02010609060101010101" pitchFamily="2" charset="-122"/>
                <a:ea typeface="黑体" panose="02010609060101010101" pitchFamily="2" charset="-122"/>
              </a:rPr>
              <a:t>Simula67，20</a:t>
            </a:r>
            <a:r>
              <a:rPr lang="zh-CN" altLang="en-US" b="1" dirty="0">
                <a:latin typeface="黑体" panose="02010609060101010101" pitchFamily="2" charset="-122"/>
                <a:ea typeface="黑体" panose="02010609060101010101" pitchFamily="2" charset="-122"/>
              </a:rPr>
              <a:t>世纪80年代初，</a:t>
            </a:r>
            <a:r>
              <a:rPr lang="en-US" altLang="zh-CN" b="1">
                <a:latin typeface="黑体" panose="02010609060101010101" pitchFamily="2" charset="-122"/>
                <a:ea typeface="黑体" panose="02010609060101010101" pitchFamily="2" charset="-122"/>
              </a:rPr>
              <a:t>Smalltalk</a:t>
            </a:r>
            <a:r>
              <a:rPr lang="zh-CN" altLang="en-US" b="1" dirty="0">
                <a:latin typeface="黑体" panose="02010609060101010101" pitchFamily="2" charset="-122"/>
                <a:ea typeface="黑体" panose="02010609060101010101" pitchFamily="2" charset="-122"/>
              </a:rPr>
              <a:t>语言及其程序设计环境的出现成为面向对象技术发展的一个重要里程碑。到80年代中后期，面向对象的软件设计和程序设计方法已发展成为一种成熟的、有效的软件开发方法，目前面向对象方法已成为软件开发的主流方法。</a:t>
            </a:r>
          </a:p>
        </p:txBody>
      </p:sp>
    </p:spTree>
  </p:cSld>
  <p:clrMapOvr>
    <a:masterClrMapping/>
  </p:clrMapOvr>
  <p:transition spd="med">
    <p:zo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文本框 863233"/>
          <p:cNvSpPr txBox="1"/>
          <p:nvPr/>
        </p:nvSpPr>
        <p:spPr>
          <a:xfrm>
            <a:off x="457200" y="152400"/>
            <a:ext cx="8229600" cy="6956425"/>
          </a:xfrm>
          <a:prstGeom prst="rect">
            <a:avLst/>
          </a:prstGeom>
          <a:noFill/>
          <a:ln w="9525">
            <a:noFill/>
          </a:ln>
        </p:spPr>
        <p:txBody>
          <a:bodyPr>
            <a:spAutoFit/>
          </a:bodyPr>
          <a:lstStyle/>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面向对象方法学的出发点和基本原则是尽可能模</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拟人类习惯的思维方式，使开发软件的方法与过程尽</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可能接近人类认识世界、解决问题的方法与过程。</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面向对象方法是将现实世界的任何事务均视为</a:t>
            </a:r>
            <a:r>
              <a:rPr lang="zh-CN" altLang="en-US" b="1" dirty="0">
                <a:solidFill>
                  <a:srgbClr val="CC00CC"/>
                </a:solidFill>
                <a:latin typeface="黑体" panose="02010609060101010101" pitchFamily="2" charset="-122"/>
                <a:ea typeface="黑体" panose="02010609060101010101" pitchFamily="2" charset="-122"/>
              </a:rPr>
              <a:t>对象</a:t>
            </a:r>
            <a:r>
              <a:rPr lang="zh-CN" altLang="en-US" b="1" dirty="0">
                <a:latin typeface="黑体" panose="02010609060101010101" pitchFamily="2" charset="-122"/>
                <a:ea typeface="黑体" panose="02010609060101010101" pitchFamily="2" charset="-122"/>
              </a:rPr>
              <a:t>，认为客观世界是由许多不同类的对象构成，每个对象都有自己内部状态、运行规律，不同对象之间的相互关系和相互作用构成了完整的客观世界。</a:t>
            </a:r>
          </a:p>
          <a:p>
            <a:pPr algn="just">
              <a:spcBef>
                <a:spcPct val="20000"/>
              </a:spcBef>
              <a:buClr>
                <a:srgbClr val="A50021"/>
              </a:buClr>
              <a:buSzPct val="75000"/>
              <a:buFont typeface="Wingdings" panose="05000000000000000000" pitchFamily="2" charset="2"/>
            </a:pPr>
            <a:r>
              <a:rPr lang="zh-CN" altLang="en-US" b="1" dirty="0">
                <a:latin typeface="Times New Roman" panose="02020603050405020304" charset="0"/>
                <a:ea typeface="宋体" panose="02010600030101010101" pitchFamily="2" charset="-122"/>
              </a:rPr>
              <a:t>    </a:t>
            </a:r>
            <a:r>
              <a:rPr lang="zh-CN" altLang="en-US" b="1" dirty="0">
                <a:latin typeface="黑体" panose="02010609060101010101" pitchFamily="2" charset="-122"/>
                <a:ea typeface="黑体" panose="02010609060101010101" pitchFamily="2" charset="-122"/>
              </a:rPr>
              <a:t>面向对象方法具有以下四个要点：</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（1）</a:t>
            </a:r>
            <a:r>
              <a:rPr lang="zh-CN" altLang="en-US" b="1" dirty="0">
                <a:solidFill>
                  <a:srgbClr val="3333CC"/>
                </a:solidFill>
                <a:latin typeface="黑体" panose="02010609060101010101" pitchFamily="2" charset="-122"/>
                <a:ea typeface="黑体" panose="02010609060101010101" pitchFamily="2" charset="-122"/>
              </a:rPr>
              <a:t>客观世界任何事物都是对象</a:t>
            </a:r>
            <a:r>
              <a:rPr lang="zh-CN" altLang="en-US" b="1" dirty="0">
                <a:latin typeface="黑体" panose="02010609060101010101" pitchFamily="2" charset="-122"/>
                <a:ea typeface="黑体" panose="02010609060101010101" pitchFamily="2" charset="-122"/>
              </a:rPr>
              <a:t>，复杂的对象可由较简单的对象以某种方式组合而成。</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（2）</a:t>
            </a:r>
            <a:r>
              <a:rPr lang="zh-CN" altLang="en-US" b="1" dirty="0">
                <a:solidFill>
                  <a:srgbClr val="3333CC"/>
                </a:solidFill>
                <a:latin typeface="黑体" panose="02010609060101010101" pitchFamily="2" charset="-122"/>
                <a:ea typeface="黑体" panose="02010609060101010101" pitchFamily="2" charset="-122"/>
              </a:rPr>
              <a:t>每个对象都定义了一组数据和一组方法</a:t>
            </a:r>
            <a:r>
              <a:rPr lang="zh-CN" altLang="en-US" b="1" dirty="0">
                <a:latin typeface="黑体" panose="02010609060101010101" pitchFamily="2" charset="-122"/>
                <a:ea typeface="黑体" panose="02010609060101010101" pitchFamily="2" charset="-122"/>
              </a:rPr>
              <a:t>，数据和方法都被封装于对象之中，数据用于表示对象的静态属性，是对象的状态信息，而方法用于定义改变对象状态的各种操作。</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（3）</a:t>
            </a:r>
            <a:r>
              <a:rPr lang="zh-CN" altLang="en-US" b="1" dirty="0">
                <a:solidFill>
                  <a:srgbClr val="3333CC"/>
                </a:solidFill>
                <a:latin typeface="黑体" panose="02010609060101010101" pitchFamily="2" charset="-122"/>
                <a:ea typeface="黑体" panose="02010609060101010101" pitchFamily="2" charset="-122"/>
              </a:rPr>
              <a:t>对象按其属性进行归类</a:t>
            </a:r>
            <a:r>
              <a:rPr lang="zh-CN" altLang="en-US" b="1" dirty="0">
                <a:latin typeface="黑体" panose="02010609060101010101" pitchFamily="2" charset="-122"/>
                <a:ea typeface="黑体" panose="02010609060101010101" pitchFamily="2" charset="-122"/>
              </a:rPr>
              <a:t>，类具有一定的结构，类可以有子类（又称派生类）与父类（又称基类）。</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（4）</a:t>
            </a:r>
            <a:r>
              <a:rPr lang="zh-CN" altLang="en-US" b="1" dirty="0">
                <a:solidFill>
                  <a:srgbClr val="3333CC"/>
                </a:solidFill>
                <a:latin typeface="黑体" panose="02010609060101010101" pitchFamily="2" charset="-122"/>
                <a:ea typeface="黑体" panose="02010609060101010101" pitchFamily="2" charset="-122"/>
              </a:rPr>
              <a:t>对象彼此之间仅能通过传递消息互相联系。</a:t>
            </a:r>
          </a:p>
          <a:p>
            <a:pPr algn="l">
              <a:spcBef>
                <a:spcPct val="20000"/>
              </a:spcBef>
              <a:buClr>
                <a:srgbClr val="A50021"/>
              </a:buClr>
              <a:buSzPct val="75000"/>
              <a:buFont typeface="Wingdings" panose="05000000000000000000" pitchFamily="2" charset="2"/>
            </a:pPr>
            <a:r>
              <a:rPr lang="zh-CN" altLang="en-US" b="1" dirty="0">
                <a:solidFill>
                  <a:srgbClr val="3333CC"/>
                </a:solidFill>
                <a:latin typeface="黑体" panose="02010609060101010101" pitchFamily="2" charset="-122"/>
                <a:ea typeface="黑体" panose="02010609060101010101" pitchFamily="2" charset="-122"/>
              </a:rPr>
              <a:t> </a:t>
            </a:r>
          </a:p>
        </p:txBody>
      </p:sp>
    </p:spTree>
  </p:cSld>
  <p:clrMapOvr>
    <a:masterClrMapping/>
  </p:clrMapOvr>
  <p:transition spd="med">
    <p:zo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8" name="文本框 864257"/>
          <p:cNvSpPr txBox="1"/>
          <p:nvPr/>
        </p:nvSpPr>
        <p:spPr>
          <a:xfrm>
            <a:off x="457200" y="76200"/>
            <a:ext cx="8229600" cy="6421438"/>
          </a:xfrm>
          <a:prstGeom prst="rect">
            <a:avLst/>
          </a:prstGeom>
          <a:noFill/>
          <a:ln w="9525">
            <a:noFill/>
          </a:ln>
        </p:spPr>
        <p:txBody>
          <a:bodyPr>
            <a:spAutoFit/>
          </a:bodyPr>
          <a:lstStyle/>
          <a:p>
            <a:pPr algn="l">
              <a:spcBef>
                <a:spcPct val="20000"/>
              </a:spcBef>
              <a:buClr>
                <a:srgbClr val="A50021"/>
              </a:buClr>
              <a:buSzPct val="75000"/>
              <a:buFont typeface="Wingdings" panose="05000000000000000000" pitchFamily="2" charset="2"/>
            </a:pPr>
            <a:r>
              <a:rPr lang="zh-CN" altLang="en-US" sz="3200" b="1" dirty="0">
                <a:solidFill>
                  <a:schemeClr val="tx2"/>
                </a:solidFill>
                <a:latin typeface="黑体" panose="02010609060101010101" pitchFamily="2" charset="-122"/>
                <a:ea typeface="黑体" panose="02010609060101010101" pitchFamily="2" charset="-122"/>
              </a:rPr>
              <a:t>       </a:t>
            </a:r>
            <a:r>
              <a:rPr lang="zh-CN" altLang="en-US" b="1" dirty="0">
                <a:solidFill>
                  <a:srgbClr val="D5100B"/>
                </a:solidFill>
                <a:latin typeface="黑体" panose="02010609060101010101" pitchFamily="2" charset="-122"/>
                <a:ea typeface="黑体" panose="02010609060101010101" pitchFamily="2" charset="-122"/>
              </a:rPr>
              <a:t>2．面向对象的概念</a:t>
            </a:r>
          </a:p>
          <a:p>
            <a:pPr algn="just">
              <a:spcBef>
                <a:spcPct val="20000"/>
              </a:spcBef>
              <a:buClr>
                <a:srgbClr val="A50021"/>
              </a:buClr>
              <a:buSzPct val="75000"/>
              <a:buFont typeface="Wingdings" panose="05000000000000000000" pitchFamily="2" charset="2"/>
            </a:pPr>
            <a:r>
              <a:rPr lang="zh-CN" altLang="en-US" b="1" dirty="0">
                <a:latin typeface="宋体" panose="02010600030101010101" pitchFamily="2" charset="-122"/>
                <a:ea typeface="宋体" panose="02010600030101010101" pitchFamily="2" charset="-122"/>
              </a:rPr>
              <a:t>         </a:t>
            </a:r>
            <a:r>
              <a:rPr lang="zh-CN" altLang="en-US" b="1" dirty="0">
                <a:latin typeface="黑体" panose="02010609060101010101" pitchFamily="2" charset="-122"/>
                <a:ea typeface="黑体" panose="02010609060101010101" pitchFamily="2" charset="-122"/>
              </a:rPr>
              <a:t>所谓面向对象就是基于对象概念，以对象为中心，</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以类、继承和消息为构造机制，来认识、理解、刻画客观世界和设计、开发相应的软件系统。</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面向对象方法学包括了以下核心概念：</a:t>
            </a:r>
          </a:p>
          <a:p>
            <a:pPr algn="just">
              <a:spcBef>
                <a:spcPct val="20000"/>
              </a:spcBef>
              <a:buClr>
                <a:srgbClr val="A50021"/>
              </a:buClr>
              <a:buSzPct val="75000"/>
              <a:buFont typeface="Wingdings" panose="05000000000000000000" pitchFamily="2" charset="2"/>
            </a:pPr>
            <a:r>
              <a:rPr lang="zh-CN" altLang="en-US" b="1" dirty="0">
                <a:solidFill>
                  <a:srgbClr val="CC00CC"/>
                </a:solidFill>
                <a:latin typeface="黑体" panose="02010609060101010101" pitchFamily="2" charset="-122"/>
                <a:ea typeface="黑体" panose="02010609060101010101" pitchFamily="2" charset="-122"/>
              </a:rPr>
              <a:t>（1）对象</a:t>
            </a:r>
            <a:r>
              <a:rPr lang="zh-CN" altLang="en-US" b="1" dirty="0">
                <a:latin typeface="黑体" panose="02010609060101010101" pitchFamily="2" charset="-122"/>
                <a:ea typeface="黑体" panose="02010609060101010101" pitchFamily="2" charset="-122"/>
              </a:rPr>
              <a:t>。对象是对现实世界事物的正确抽象，是其属性和相关操作的封装。属性表示对象的性质，属性值规定了对象所有可能的状态。对象的操作是指该对象可以展现的外部服务。</a:t>
            </a:r>
          </a:p>
          <a:p>
            <a:pPr algn="just">
              <a:spcBef>
                <a:spcPct val="20000"/>
              </a:spcBef>
              <a:buClr>
                <a:srgbClr val="A50021"/>
              </a:buClr>
              <a:buSzPct val="75000"/>
              <a:buFont typeface="Wingdings" panose="05000000000000000000" pitchFamily="2" charset="2"/>
            </a:pPr>
            <a:r>
              <a:rPr lang="zh-CN" altLang="en-US" b="1" dirty="0">
                <a:solidFill>
                  <a:srgbClr val="CC00CC"/>
                </a:solidFill>
                <a:latin typeface="黑体" panose="02010609060101010101" pitchFamily="2" charset="-122"/>
                <a:ea typeface="黑体" panose="02010609060101010101" pitchFamily="2" charset="-122"/>
              </a:rPr>
              <a:t>（2）类</a:t>
            </a:r>
            <a:r>
              <a:rPr lang="zh-CN" altLang="en-US" b="1" dirty="0">
                <a:latin typeface="黑体" panose="02010609060101010101" pitchFamily="2" charset="-122"/>
                <a:ea typeface="黑体" panose="02010609060101010101" pitchFamily="2" charset="-122"/>
              </a:rPr>
              <a:t>。类是某些对象的共同特征（属性和操作）的表示，对象是类的实例。也就是说，一个类定义了一组大体上相似的对象，一个类所包含的方法和数据描述一组对象的共同行为和属性。把一组对象的共同特征加以抽象并存储在一个类中的能力，是面向对象技术最重要的一点；是否建立了一个丰富的类库是衡量一个面向对象程序设计语言成熟与否的重要标志。</a:t>
            </a:r>
          </a:p>
        </p:txBody>
      </p:sp>
    </p:spTree>
  </p:cSld>
  <p:clrMapOvr>
    <a:masterClrMapping/>
  </p:clrMapOvr>
  <p:transition spd="med">
    <p:zo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2" name="文本框 865281"/>
          <p:cNvSpPr txBox="1"/>
          <p:nvPr/>
        </p:nvSpPr>
        <p:spPr>
          <a:xfrm>
            <a:off x="457200" y="131763"/>
            <a:ext cx="8229600" cy="6299200"/>
          </a:xfrm>
          <a:prstGeom prst="rect">
            <a:avLst/>
          </a:prstGeom>
          <a:noFill/>
          <a:ln w="9525">
            <a:noFill/>
          </a:ln>
        </p:spPr>
        <p:txBody>
          <a:bodyPr>
            <a:spAutoFit/>
          </a:bodyPr>
          <a:lstStyle/>
          <a:p>
            <a:pPr algn="l">
              <a:spcBef>
                <a:spcPct val="20000"/>
              </a:spcBef>
              <a:buClr>
                <a:srgbClr val="A50021"/>
              </a:buClr>
              <a:buSzPct val="75000"/>
              <a:buFont typeface="Wingdings" panose="05000000000000000000" pitchFamily="2" charset="2"/>
            </a:pPr>
            <a:r>
              <a:rPr lang="zh-CN" altLang="en-US" b="1" dirty="0">
                <a:solidFill>
                  <a:srgbClr val="CC00CC"/>
                </a:solidFill>
                <a:latin typeface="Times New Roman" panose="02020603050405020304" charset="0"/>
                <a:ea typeface="宋体" panose="02010600030101010101" pitchFamily="2" charset="-122"/>
              </a:rPr>
              <a:t>                   （</a:t>
            </a:r>
            <a:r>
              <a:rPr lang="zh-CN" altLang="en-US" b="1" dirty="0">
                <a:solidFill>
                  <a:srgbClr val="CC00CC"/>
                </a:solidFill>
                <a:latin typeface="黑体" panose="02010609060101010101" pitchFamily="2" charset="-122"/>
                <a:ea typeface="黑体" panose="02010609060101010101" pitchFamily="2" charset="-122"/>
              </a:rPr>
              <a:t>3）继承</a:t>
            </a:r>
            <a:r>
              <a:rPr lang="zh-CN" altLang="en-US" b="1" dirty="0">
                <a:latin typeface="黑体" panose="02010609060101010101" pitchFamily="2" charset="-122"/>
                <a:ea typeface="黑体" panose="02010609060101010101" pitchFamily="2" charset="-122"/>
              </a:rPr>
              <a:t>。类之间的继承关系是现实世界中遗传</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关系的直接模拟，它表示类之间的内在联系及对性</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和操作的共享，即子类可以沿用父类（被继承类）的某些特征。当然，子类也可以具有自己独立的属性和操作。继承性是面向对象程序设计语言的最主要的特点。</a:t>
            </a:r>
          </a:p>
          <a:p>
            <a:pPr algn="just">
              <a:spcBef>
                <a:spcPct val="20000"/>
              </a:spcBef>
              <a:buClr>
                <a:srgbClr val="A50021"/>
              </a:buClr>
              <a:buSzPct val="75000"/>
              <a:buFont typeface="Wingdings" panose="05000000000000000000" pitchFamily="2" charset="2"/>
            </a:pPr>
            <a:r>
              <a:rPr lang="zh-CN" altLang="en-US" b="1" dirty="0">
                <a:solidFill>
                  <a:srgbClr val="CC00CC"/>
                </a:solidFill>
                <a:latin typeface="黑体" panose="02010609060101010101" pitchFamily="2" charset="-122"/>
                <a:ea typeface="黑体" panose="02010609060101010101" pitchFamily="2" charset="-122"/>
              </a:rPr>
              <a:t>（4）消息</a:t>
            </a:r>
            <a:r>
              <a:rPr lang="zh-CN" altLang="en-US" b="1" dirty="0">
                <a:latin typeface="黑体" panose="02010609060101010101" pitchFamily="2" charset="-122"/>
                <a:ea typeface="黑体" panose="02010609060101010101" pitchFamily="2" charset="-122"/>
              </a:rPr>
              <a:t>。对象之间进行通信的一种构造叫做消息。当一个消息发送给某个对象时，包含要求接受对象去执行某些活动的信息。接收到消息的对象经过解释，然后予以响应。这种通信机制叫做消息传递。发送消息的对象不需要知道接收消息的对象如何对请求予以响应。消息传递是对象与其外部世界相互关联的唯一途径。</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简而言之，面向对象 = 对象 + 类 + 继承 + 消息。</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如果一个软件系统是使用这样四个概念设计和实现的，那么我们认为这个软件系统是面向对象的。一个面向对象的程序的每一成份都应是对象，计算是通过新的对象的建立和对象之间的通信来执行的。</a:t>
            </a:r>
          </a:p>
        </p:txBody>
      </p:sp>
    </p:spTree>
  </p:cSld>
  <p:clrMapOvr>
    <a:masterClrMapping/>
  </p:clrMapOvr>
  <p:transition spd="med">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矩形 669697"/>
          <p:cNvSpPr/>
          <p:nvPr/>
        </p:nvSpPr>
        <p:spPr>
          <a:xfrm>
            <a:off x="457200" y="508000"/>
            <a:ext cx="8305800" cy="5892800"/>
          </a:xfrm>
          <a:prstGeom prst="rect">
            <a:avLst/>
          </a:prstGeom>
          <a:noFill/>
          <a:ln w="9525">
            <a:noFill/>
          </a:ln>
        </p:spPr>
        <p:txBody>
          <a:bodyPr tIns="25392" bIns="25392">
            <a:spAutoFit/>
          </a:bodyPr>
          <a:lstStyle/>
          <a:p>
            <a:pPr algn="just"/>
            <a:r>
              <a:rPr lang="zh-CN" altLang="en-US" b="1" dirty="0">
                <a:latin typeface="Times New Roman" panose="02020603050405020304" charset="0"/>
                <a:ea typeface="宋体" panose="02010600030101010101" pitchFamily="2" charset="-122"/>
              </a:rPr>
              <a:t>　            </a:t>
            </a:r>
            <a:r>
              <a:rPr lang="zh-CN" altLang="en-US" b="1" dirty="0">
                <a:latin typeface="黑体" panose="02010609060101010101" pitchFamily="2" charset="-122"/>
                <a:ea typeface="黑体" panose="02010609060101010101" pitchFamily="2" charset="-122"/>
              </a:rPr>
              <a:t>不同计算机使用者看待操作系统有所不同，长期以</a:t>
            </a:r>
          </a:p>
          <a:p>
            <a:pPr algn="just"/>
            <a:r>
              <a:rPr lang="zh-CN" altLang="en-US" b="1" dirty="0">
                <a:latin typeface="黑体" panose="02010609060101010101" pitchFamily="2" charset="-122"/>
                <a:ea typeface="黑体" panose="02010609060101010101" pitchFamily="2" charset="-122"/>
              </a:rPr>
              <a:t>    来有两种观点，一种是虚拟机的观点，另一种是资源管</a:t>
            </a:r>
          </a:p>
          <a:p>
            <a:pPr algn="just"/>
            <a:r>
              <a:rPr lang="zh-CN" altLang="en-US" b="1" dirty="0">
                <a:latin typeface="黑体" panose="02010609060101010101" pitchFamily="2" charset="-122"/>
                <a:ea typeface="黑体" panose="02010609060101010101" pitchFamily="2" charset="-122"/>
              </a:rPr>
              <a:t>    理的观点。</a:t>
            </a:r>
          </a:p>
          <a:p>
            <a:pPr algn="just"/>
            <a:r>
              <a:rPr lang="zh-CN" altLang="en-US" b="1" dirty="0">
                <a:latin typeface="黑体" panose="02010609060101010101" pitchFamily="2" charset="-122"/>
                <a:ea typeface="黑体" panose="02010609060101010101" pitchFamily="2" charset="-122"/>
              </a:rPr>
              <a:t>    </a:t>
            </a:r>
            <a:r>
              <a:rPr lang="zh-CN" altLang="en-US" b="1" dirty="0">
                <a:solidFill>
                  <a:srgbClr val="CC00CC"/>
                </a:solidFill>
                <a:latin typeface="黑体" panose="02010609060101010101" pitchFamily="2" charset="-122"/>
                <a:ea typeface="黑体" panose="02010609060101010101" pitchFamily="2" charset="-122"/>
              </a:rPr>
              <a:t>虚拟机观点</a:t>
            </a:r>
            <a:r>
              <a:rPr lang="zh-CN" altLang="en-US" b="1" dirty="0">
                <a:latin typeface="黑体" panose="02010609060101010101" pitchFamily="2" charset="-122"/>
                <a:ea typeface="黑体" panose="02010609060101010101" pitchFamily="2" charset="-122"/>
              </a:rPr>
              <a:t>也称为扩展机的观点，操作系统是直接配置在计算机硬件之上的第一层软件，它对硬件的功能进行了首次扩充，装有操作系统的计算机极大地扩展了原计算机的功能，把用户对包含有各种硬件部件的计算机系统的操作和使用由复杂变得简单，从低级操作上升为高级操作，把基本功能扩展为多种功能。</a:t>
            </a:r>
          </a:p>
          <a:p>
            <a:pPr algn="just"/>
            <a:r>
              <a:rPr lang="zh-CN" altLang="en-US" b="1" dirty="0">
                <a:latin typeface="黑体" panose="02010609060101010101" pitchFamily="2" charset="-122"/>
                <a:ea typeface="黑体" panose="02010609060101010101" pitchFamily="2" charset="-122"/>
              </a:rPr>
              <a:t>    </a:t>
            </a:r>
            <a:r>
              <a:rPr lang="zh-CN" altLang="en-US" b="1" dirty="0">
                <a:solidFill>
                  <a:srgbClr val="CC00CC"/>
                </a:solidFill>
                <a:latin typeface="黑体" panose="02010609060101010101" pitchFamily="2" charset="-122"/>
                <a:ea typeface="黑体" panose="02010609060101010101" pitchFamily="2" charset="-122"/>
              </a:rPr>
              <a:t>资源管理的观点</a:t>
            </a:r>
            <a:r>
              <a:rPr lang="zh-CN" altLang="en-US" b="1" dirty="0">
                <a:latin typeface="黑体" panose="02010609060101010101" pitchFamily="2" charset="-122"/>
                <a:ea typeface="黑体" panose="02010609060101010101" pitchFamily="2" charset="-122"/>
              </a:rPr>
              <a:t>是目前操作系统描述的主要观点，上述虚拟机观点是一种自顶向下的观点，从相反的方向即以自底向上的观点看，操作系统是计算机系统的“大管家”，管理着这个复杂系统的所有资源，资源是指系统硬件资源和软件资源，包括</a:t>
            </a:r>
            <a:r>
              <a:rPr lang="en-US" altLang="zh-CN" b="1">
                <a:latin typeface="黑体" panose="02010609060101010101" pitchFamily="2" charset="-122"/>
                <a:ea typeface="黑体" panose="02010609060101010101" pitchFamily="2" charset="-122"/>
              </a:rPr>
              <a:t>CPU、</a:t>
            </a:r>
            <a:r>
              <a:rPr lang="zh-CN" altLang="en-US" b="1" dirty="0">
                <a:latin typeface="黑体" panose="02010609060101010101" pitchFamily="2" charset="-122"/>
                <a:ea typeface="黑体" panose="02010609060101010101" pitchFamily="2" charset="-122"/>
              </a:rPr>
              <a:t>内存、时钟、磁盘、打印机、文件、程序、数据等。操作系统的任务是合理分配和控制系统资源，使系统资源得到充分合理的使用，提高系统资源的使用效率。  </a:t>
            </a:r>
          </a:p>
        </p:txBody>
      </p:sp>
    </p:spTree>
  </p:cSld>
  <p:clrMapOvr>
    <a:masterClrMapping/>
  </p:clrMapOvr>
  <p:transition spd="med">
    <p:zo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文本框 866305"/>
          <p:cNvSpPr txBox="1"/>
          <p:nvPr/>
        </p:nvSpPr>
        <p:spPr>
          <a:xfrm>
            <a:off x="457200" y="228600"/>
            <a:ext cx="8229600" cy="6640513"/>
          </a:xfrm>
          <a:prstGeom prst="rect">
            <a:avLst/>
          </a:prstGeom>
          <a:noFill/>
          <a:ln w="9525">
            <a:noFill/>
          </a:ln>
        </p:spPr>
        <p:txBody>
          <a:bodyPr>
            <a:spAutoFit/>
          </a:bodyPr>
          <a:lstStyle/>
          <a:p>
            <a:pPr algn="l">
              <a:spcBef>
                <a:spcPct val="20000"/>
              </a:spcBef>
              <a:buClr>
                <a:srgbClr val="A50021"/>
              </a:buClr>
              <a:buSzPct val="75000"/>
              <a:buFont typeface="Wingdings" panose="05000000000000000000" pitchFamily="2" charset="2"/>
            </a:pPr>
            <a:r>
              <a:rPr lang="zh-CN" altLang="en-US" sz="3200" b="1" dirty="0">
                <a:solidFill>
                  <a:schemeClr val="tx2"/>
                </a:solidFill>
                <a:latin typeface="黑体" panose="02010609060101010101" pitchFamily="2" charset="-122"/>
                <a:ea typeface="黑体" panose="02010609060101010101" pitchFamily="2" charset="-122"/>
              </a:rPr>
              <a:t>      </a:t>
            </a:r>
            <a:r>
              <a:rPr lang="zh-CN" altLang="en-US" b="1" dirty="0">
                <a:solidFill>
                  <a:srgbClr val="D5100B"/>
                </a:solidFill>
                <a:latin typeface="黑体" panose="02010609060101010101" pitchFamily="2" charset="-122"/>
                <a:ea typeface="黑体" panose="02010609060101010101" pitchFamily="2" charset="-122"/>
              </a:rPr>
              <a:t>3．面向对象方法的开发过程</a:t>
            </a:r>
          </a:p>
          <a:p>
            <a:pPr algn="just">
              <a:spcBef>
                <a:spcPct val="20000"/>
              </a:spcBef>
              <a:buClr>
                <a:srgbClr val="A50021"/>
              </a:buClr>
              <a:buSzPct val="75000"/>
              <a:buFont typeface="Wingdings" panose="05000000000000000000" pitchFamily="2" charset="2"/>
            </a:pPr>
            <a:r>
              <a:rPr lang="zh-CN" altLang="en-US" b="1" dirty="0">
                <a:latin typeface="Times New Roman" panose="02020603050405020304" charset="0"/>
                <a:ea typeface="黑体" panose="02010609060101010101" pitchFamily="2" charset="-122"/>
              </a:rPr>
              <a:t>              面向对象是程序设计的新范型，面向对象分析、</a:t>
            </a:r>
          </a:p>
          <a:p>
            <a:pPr algn="just">
              <a:spcBef>
                <a:spcPct val="20000"/>
              </a:spcBef>
              <a:buClr>
                <a:srgbClr val="A50021"/>
              </a:buClr>
              <a:buSzPct val="75000"/>
              <a:buFont typeface="Wingdings" panose="05000000000000000000" pitchFamily="2" charset="2"/>
            </a:pPr>
            <a:r>
              <a:rPr lang="zh-CN" altLang="en-US" b="1" dirty="0">
                <a:latin typeface="Times New Roman" panose="02020603050405020304" charset="0"/>
                <a:ea typeface="黑体" panose="02010609060101010101" pitchFamily="2" charset="-122"/>
              </a:rPr>
              <a:t>         面向对象设计与面向对象编程结合在一起，形成一种新的系统开发模式。</a:t>
            </a:r>
            <a:endParaRPr lang="zh-CN" altLang="en-US" b="1" dirty="0">
              <a:latin typeface="宋体" panose="02010600030101010101" pitchFamily="2" charset="-122"/>
              <a:ea typeface="黑体" panose="02010609060101010101" pitchFamily="2" charset="-122"/>
            </a:endParaRPr>
          </a:p>
          <a:p>
            <a:pPr algn="just">
              <a:spcBef>
                <a:spcPct val="20000"/>
              </a:spcBef>
              <a:buClr>
                <a:srgbClr val="A50021"/>
              </a:buClr>
              <a:buSzPct val="75000"/>
              <a:buFont typeface="Wingdings" panose="05000000000000000000" pitchFamily="2" charset="2"/>
            </a:pPr>
            <a:r>
              <a:rPr lang="zh-CN" altLang="en-US" b="1" dirty="0">
                <a:latin typeface="Times New Roman" panose="02020603050405020304" charset="0"/>
                <a:ea typeface="黑体" panose="02010609060101010101" pitchFamily="2" charset="-122"/>
              </a:rPr>
              <a:t>         面向对象方法的开发过程可以分成</a:t>
            </a:r>
            <a:r>
              <a:rPr lang="zh-CN" altLang="en-US" b="1" dirty="0">
                <a:solidFill>
                  <a:srgbClr val="CC00CC"/>
                </a:solidFill>
                <a:latin typeface="Times New Roman" panose="02020603050405020304" charset="0"/>
                <a:ea typeface="黑体" panose="02010609060101010101" pitchFamily="2" charset="-122"/>
              </a:rPr>
              <a:t>面向对象分析、面向对象设计、面向对象实现和面向对象测试</a:t>
            </a:r>
            <a:r>
              <a:rPr lang="zh-CN" altLang="en-US" b="1" dirty="0">
                <a:latin typeface="Times New Roman" panose="02020603050405020304" charset="0"/>
                <a:ea typeface="黑体" panose="02010609060101010101" pitchFamily="2" charset="-122"/>
              </a:rPr>
              <a:t>四个部分。</a:t>
            </a:r>
          </a:p>
          <a:p>
            <a:pPr algn="just">
              <a:spcBef>
                <a:spcPct val="20000"/>
              </a:spcBef>
              <a:buClr>
                <a:srgbClr val="A50021"/>
              </a:buClr>
              <a:buSzPct val="75000"/>
              <a:buFont typeface="Wingdings" panose="05000000000000000000" pitchFamily="2" charset="2"/>
            </a:pPr>
            <a:r>
              <a:rPr lang="zh-CN" altLang="en-US" b="1" dirty="0">
                <a:solidFill>
                  <a:srgbClr val="38A459"/>
                </a:solidFill>
                <a:latin typeface="黑体" panose="02010609060101010101" pitchFamily="2" charset="-122"/>
                <a:ea typeface="黑体" panose="02010609060101010101" pitchFamily="2" charset="-122"/>
              </a:rPr>
              <a:t>（1）面向对象分析（</a:t>
            </a:r>
            <a:r>
              <a:rPr lang="en-US" altLang="zh-CN" b="1">
                <a:solidFill>
                  <a:srgbClr val="38A459"/>
                </a:solidFill>
                <a:latin typeface="黑体" panose="02010609060101010101" pitchFamily="2" charset="-122"/>
                <a:ea typeface="黑体" panose="02010609060101010101" pitchFamily="2" charset="-122"/>
              </a:rPr>
              <a:t>OOA）</a:t>
            </a:r>
          </a:p>
          <a:p>
            <a:pPr algn="just">
              <a:spcBef>
                <a:spcPct val="20000"/>
              </a:spcBef>
              <a:buClr>
                <a:srgbClr val="A50021"/>
              </a:buClr>
              <a:buSzPct val="75000"/>
              <a:buFont typeface="Wingdings" panose="05000000000000000000" pitchFamily="2" charset="2"/>
            </a:pPr>
            <a:r>
              <a:rPr lang="zh-CN" altLang="en-US" b="1">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分析的过程是提取系统需求的过程，面向对象分析的核心是利用面向对象的概念和方法为软件需求建立模型。通常把分析时收集的信息构造在三类模型中，即对象模型、功能模型和动态模型。</a:t>
            </a:r>
          </a:p>
          <a:p>
            <a:pPr algn="just">
              <a:spcBef>
                <a:spcPct val="20000"/>
              </a:spcBef>
              <a:buClr>
                <a:srgbClr val="A50021"/>
              </a:buClr>
              <a:buSzPct val="75000"/>
              <a:buFont typeface="Wingdings" panose="05000000000000000000" pitchFamily="2" charset="2"/>
            </a:pPr>
            <a:r>
              <a:rPr lang="zh-CN" altLang="en-US" b="1" dirty="0">
                <a:solidFill>
                  <a:srgbClr val="38A459"/>
                </a:solidFill>
                <a:latin typeface="黑体" panose="02010609060101010101" pitchFamily="2" charset="-122"/>
                <a:ea typeface="黑体" panose="02010609060101010101" pitchFamily="2" charset="-122"/>
              </a:rPr>
              <a:t>（2）面向对象设计（</a:t>
            </a:r>
            <a:r>
              <a:rPr lang="en-US" altLang="zh-CN" b="1">
                <a:solidFill>
                  <a:srgbClr val="38A459"/>
                </a:solidFill>
                <a:latin typeface="黑体" panose="02010609060101010101" pitchFamily="2" charset="-122"/>
                <a:ea typeface="黑体" panose="02010609060101010101" pitchFamily="2" charset="-122"/>
              </a:rPr>
              <a:t>OOD）</a:t>
            </a:r>
          </a:p>
          <a:p>
            <a:pPr algn="just">
              <a:spcBef>
                <a:spcPct val="20000"/>
              </a:spcBef>
              <a:buClr>
                <a:srgbClr val="A50021"/>
              </a:buClr>
              <a:buSzPct val="75000"/>
              <a:buFont typeface="Wingdings" panose="05000000000000000000" pitchFamily="2" charset="2"/>
            </a:pPr>
            <a:r>
              <a:rPr lang="zh-CN" altLang="en-US" b="1">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面向对象设计是用面向对象观点建立求解空间模型的过程。面向对象设计的内容包括问题域、人机交互、任务管理和数据管理等四个部分的设计。</a:t>
            </a:r>
            <a:r>
              <a:rPr lang="zh-CN" altLang="en-US" b="1" dirty="0">
                <a:latin typeface="宋体" panose="02010600030101010101" pitchFamily="2" charset="-122"/>
                <a:ea typeface="宋体" panose="02010600030101010101" pitchFamily="2" charset="-122"/>
              </a:rPr>
              <a:t> </a:t>
            </a:r>
            <a:r>
              <a:rPr lang="zh-CN" altLang="en-US" b="1" dirty="0">
                <a:latin typeface="Times New Roman" panose="02020603050405020304" charset="0"/>
                <a:ea typeface="黑体" panose="02010609060101010101" pitchFamily="2" charset="-122"/>
              </a:rPr>
              <a:t> </a:t>
            </a:r>
          </a:p>
          <a:p>
            <a:pPr algn="just">
              <a:spcBef>
                <a:spcPct val="20000"/>
              </a:spcBef>
              <a:buClr>
                <a:srgbClr val="A50021"/>
              </a:buClr>
              <a:buSzPct val="75000"/>
              <a:buFont typeface="Wingdings" panose="05000000000000000000" pitchFamily="2" charset="2"/>
            </a:pPr>
            <a:endParaRPr lang="zh-CN" altLang="en-US" b="1" dirty="0">
              <a:latin typeface="Times New Roman" panose="02020603050405020304" charset="0"/>
              <a:ea typeface="黑体" panose="02010609060101010101" pitchFamily="2" charset="-122"/>
            </a:endParaRPr>
          </a:p>
        </p:txBody>
      </p:sp>
    </p:spTree>
  </p:cSld>
  <p:clrMapOvr>
    <a:masterClrMapping/>
  </p:clrMapOvr>
  <p:transition spd="med">
    <p:zo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文本框 867329"/>
          <p:cNvSpPr txBox="1"/>
          <p:nvPr/>
        </p:nvSpPr>
        <p:spPr>
          <a:xfrm>
            <a:off x="457200" y="0"/>
            <a:ext cx="8229600" cy="7589838"/>
          </a:xfrm>
          <a:prstGeom prst="rect">
            <a:avLst/>
          </a:prstGeom>
          <a:noFill/>
          <a:ln w="9525">
            <a:noFill/>
          </a:ln>
        </p:spPr>
        <p:txBody>
          <a:bodyPr>
            <a:spAutoFit/>
          </a:bodyPr>
          <a:lstStyle/>
          <a:p>
            <a:pPr algn="l">
              <a:spcBef>
                <a:spcPct val="20000"/>
              </a:spcBef>
              <a:buClr>
                <a:srgbClr val="A50021"/>
              </a:buClr>
              <a:buSzPct val="75000"/>
              <a:buFont typeface="Wingdings" panose="05000000000000000000" pitchFamily="2" charset="2"/>
            </a:pPr>
            <a:r>
              <a:rPr lang="zh-CN" altLang="en-US" sz="3200" b="1" dirty="0">
                <a:solidFill>
                  <a:schemeClr val="tx2"/>
                </a:solidFill>
                <a:latin typeface="黑体" panose="02010609060101010101" pitchFamily="2" charset="-122"/>
                <a:ea typeface="黑体" panose="02010609060101010101" pitchFamily="2" charset="-122"/>
              </a:rPr>
              <a:t>       </a:t>
            </a:r>
            <a:r>
              <a:rPr lang="zh-CN" altLang="en-US" b="1" dirty="0">
                <a:solidFill>
                  <a:srgbClr val="38A459"/>
                </a:solidFill>
                <a:latin typeface="黑体" panose="02010609060101010101" pitchFamily="2" charset="-122"/>
                <a:ea typeface="黑体" panose="02010609060101010101" pitchFamily="2" charset="-122"/>
              </a:rPr>
              <a:t>（3） 面向对象实现（</a:t>
            </a:r>
            <a:r>
              <a:rPr lang="en-US" altLang="zh-CN" b="1">
                <a:solidFill>
                  <a:srgbClr val="38A459"/>
                </a:solidFill>
                <a:latin typeface="黑体" panose="02010609060101010101" pitchFamily="2" charset="-122"/>
                <a:ea typeface="黑体" panose="02010609060101010101" pitchFamily="2" charset="-122"/>
              </a:rPr>
              <a:t>OOR） </a:t>
            </a:r>
          </a:p>
          <a:p>
            <a:pPr algn="just">
              <a:spcBef>
                <a:spcPct val="20000"/>
              </a:spcBef>
              <a:buClr>
                <a:srgbClr val="A50021"/>
              </a:buClr>
              <a:buSzPct val="75000"/>
              <a:buFont typeface="Wingdings" panose="05000000000000000000" pitchFamily="2" charset="2"/>
            </a:pPr>
            <a:r>
              <a:rPr lang="zh-CN" altLang="en-US" b="1">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主要工作是把面向对象设计结果翻译成用某种程</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序设计语言书写的面向对象程序。面向对象的程序设计语言非常适合用来实现面向对象设计结果。 </a:t>
            </a:r>
          </a:p>
          <a:p>
            <a:pPr algn="just">
              <a:spcBef>
                <a:spcPct val="20000"/>
              </a:spcBef>
              <a:buClr>
                <a:srgbClr val="A50021"/>
              </a:buClr>
              <a:buSzPct val="75000"/>
              <a:buFont typeface="Wingdings" panose="05000000000000000000" pitchFamily="2" charset="2"/>
            </a:pPr>
            <a:r>
              <a:rPr lang="en-US" altLang="zh-CN" b="1">
                <a:solidFill>
                  <a:srgbClr val="38A459"/>
                </a:solidFill>
                <a:latin typeface="黑体" panose="02010609060101010101" pitchFamily="2" charset="-122"/>
                <a:ea typeface="黑体" panose="02010609060101010101" pitchFamily="2" charset="-122"/>
              </a:rPr>
              <a:t>（4）</a:t>
            </a:r>
            <a:r>
              <a:rPr lang="zh-CN" altLang="en-US" b="1" dirty="0">
                <a:solidFill>
                  <a:srgbClr val="38A459"/>
                </a:solidFill>
                <a:latin typeface="黑体" panose="02010609060101010101" pitchFamily="2" charset="-122"/>
                <a:ea typeface="黑体" panose="02010609060101010101" pitchFamily="2" charset="-122"/>
              </a:rPr>
              <a:t>面向对象测试（</a:t>
            </a:r>
            <a:r>
              <a:rPr lang="en-US" altLang="zh-CN" b="1">
                <a:solidFill>
                  <a:srgbClr val="38A459"/>
                </a:solidFill>
                <a:latin typeface="黑体" panose="02010609060101010101" pitchFamily="2" charset="-122"/>
                <a:ea typeface="黑体" panose="02010609060101010101" pitchFamily="2" charset="-122"/>
              </a:rPr>
              <a:t>OOT） </a:t>
            </a:r>
            <a:r>
              <a:rPr lang="zh-CN" altLang="en-US" b="1">
                <a:latin typeface="黑体" panose="02010609060101010101" pitchFamily="2" charset="-122"/>
                <a:ea typeface="黑体" panose="02010609060101010101" pitchFamily="2" charset="-122"/>
              </a:rPr>
              <a:t>  </a:t>
            </a:r>
          </a:p>
          <a:p>
            <a:pPr algn="just">
              <a:spcBef>
                <a:spcPct val="20000"/>
              </a:spcBef>
              <a:buClr>
                <a:srgbClr val="A50021"/>
              </a:buClr>
              <a:buSzPct val="75000"/>
              <a:buFont typeface="Wingdings" panose="05000000000000000000" pitchFamily="2" charset="2"/>
            </a:pPr>
            <a:r>
              <a:rPr lang="zh-CN" altLang="en-US" b="1">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面向对象测试的总目标与传统软件测试的目标相同，也是用最小的工作量发现最多的错误。</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一旦完成了面向对象程序设计，就开始对每个类进行单元测试。测试类时使用的方法主要有随机测试、划分测试和基于故障的测试。每种方法都测试类中封装的操作。可以采用基于线程或基于使用的策略完成集成测试。面向对象系统的确认测试也是面向黑盒的。</a:t>
            </a:r>
          </a:p>
          <a:p>
            <a:pPr algn="just">
              <a:spcBef>
                <a:spcPct val="20000"/>
              </a:spcBef>
              <a:buClr>
                <a:srgbClr val="A50021"/>
              </a:buClr>
              <a:buSzPct val="75000"/>
              <a:buFont typeface="Wingdings" panose="05000000000000000000" pitchFamily="2" charset="2"/>
            </a:pPr>
            <a:r>
              <a:rPr lang="zh-CN" altLang="en-US" b="1" dirty="0">
                <a:solidFill>
                  <a:srgbClr val="CC00CC"/>
                </a:solidFill>
                <a:latin typeface="黑体" panose="02010609060101010101" pitchFamily="2" charset="-122"/>
                <a:ea typeface="黑体" panose="02010609060101010101" pitchFamily="2" charset="-122"/>
              </a:rPr>
              <a:t>    总之，面向对象的开发方法不仅为人们提供了较好的</a:t>
            </a:r>
          </a:p>
          <a:p>
            <a:pPr algn="just">
              <a:spcBef>
                <a:spcPct val="20000"/>
              </a:spcBef>
              <a:buClr>
                <a:srgbClr val="A50021"/>
              </a:buClr>
              <a:buSzPct val="75000"/>
              <a:buFont typeface="Wingdings" panose="05000000000000000000" pitchFamily="2" charset="2"/>
            </a:pPr>
            <a:r>
              <a:rPr lang="zh-CN" altLang="en-US" b="1" dirty="0">
                <a:solidFill>
                  <a:srgbClr val="CC00CC"/>
                </a:solidFill>
                <a:latin typeface="黑体" panose="02010609060101010101" pitchFamily="2" charset="-122"/>
                <a:ea typeface="黑体" panose="02010609060101010101" pitchFamily="2" charset="-122"/>
              </a:rPr>
              <a:t>开发风范，且提高了软件的生产率、可靠</a:t>
            </a:r>
          </a:p>
          <a:p>
            <a:pPr algn="just">
              <a:spcBef>
                <a:spcPct val="20000"/>
              </a:spcBef>
              <a:buClr>
                <a:srgbClr val="A50021"/>
              </a:buClr>
              <a:buSzPct val="75000"/>
              <a:buFont typeface="Wingdings" panose="05000000000000000000" pitchFamily="2" charset="2"/>
            </a:pPr>
            <a:r>
              <a:rPr lang="zh-CN" altLang="en-US" b="1" dirty="0">
                <a:solidFill>
                  <a:srgbClr val="CC00CC"/>
                </a:solidFill>
                <a:latin typeface="黑体" panose="02010609060101010101" pitchFamily="2" charset="-122"/>
                <a:ea typeface="黑体" panose="02010609060101010101" pitchFamily="2" charset="-122"/>
              </a:rPr>
              <a:t>性、易重用性、易维护性，已成为当代计</a:t>
            </a:r>
          </a:p>
          <a:p>
            <a:pPr algn="just">
              <a:spcBef>
                <a:spcPct val="20000"/>
              </a:spcBef>
              <a:buClr>
                <a:srgbClr val="A50021"/>
              </a:buClr>
              <a:buSzPct val="75000"/>
              <a:buFont typeface="Wingdings" panose="05000000000000000000" pitchFamily="2" charset="2"/>
            </a:pPr>
            <a:r>
              <a:rPr lang="zh-CN" altLang="en-US" b="1" dirty="0">
                <a:solidFill>
                  <a:srgbClr val="CC00CC"/>
                </a:solidFill>
                <a:latin typeface="黑体" panose="02010609060101010101" pitchFamily="2" charset="-122"/>
                <a:ea typeface="黑体" panose="02010609060101010101" pitchFamily="2" charset="-122"/>
              </a:rPr>
              <a:t>算机界最为关注的一种开发方法。</a:t>
            </a:r>
          </a:p>
          <a:p>
            <a:pPr algn="just">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p>
          <a:p>
            <a:pPr algn="just">
              <a:spcBef>
                <a:spcPct val="20000"/>
              </a:spcBef>
              <a:buClr>
                <a:srgbClr val="A50021"/>
              </a:buClr>
              <a:buSzPct val="75000"/>
              <a:buFont typeface="Wingdings" panose="05000000000000000000" pitchFamily="2" charset="2"/>
            </a:pPr>
            <a:endParaRPr lang="zh-CN" altLang="en-US" b="1" dirty="0">
              <a:latin typeface="黑体" panose="02010609060101010101" pitchFamily="2" charset="-122"/>
              <a:ea typeface="黑体" panose="02010609060101010101" pitchFamily="2" charset="-122"/>
            </a:endParaRPr>
          </a:p>
        </p:txBody>
      </p:sp>
      <p:grpSp>
        <p:nvGrpSpPr>
          <p:cNvPr id="867335" name="组合 867334"/>
          <p:cNvGrpSpPr/>
          <p:nvPr/>
        </p:nvGrpSpPr>
        <p:grpSpPr>
          <a:xfrm>
            <a:off x="6477000" y="5486400"/>
            <a:ext cx="2286000" cy="1219200"/>
            <a:chOff x="3648" y="3264"/>
            <a:chExt cx="1440" cy="768"/>
          </a:xfrm>
        </p:grpSpPr>
        <p:pic>
          <p:nvPicPr>
            <p:cNvPr id="867336" name="图片 867335" descr="C:\Program Files\Common Files\Microsoft Shared\Clipart\cagcat50\BS00580_.wmf"/>
            <p:cNvPicPr>
              <a:picLocks noChangeAspect="1"/>
            </p:cNvPicPr>
            <p:nvPr/>
          </p:nvPicPr>
          <p:blipFill>
            <a:blip r:embed="rId2"/>
            <a:stretch>
              <a:fillRect/>
            </a:stretch>
          </p:blipFill>
          <p:spPr>
            <a:xfrm>
              <a:off x="4224" y="3264"/>
              <a:ext cx="864" cy="768"/>
            </a:xfrm>
            <a:prstGeom prst="rect">
              <a:avLst/>
            </a:prstGeom>
            <a:noFill/>
            <a:ln w="9525">
              <a:noFill/>
            </a:ln>
          </p:spPr>
        </p:pic>
        <p:sp>
          <p:nvSpPr>
            <p:cNvPr id="867337" name="文本框 867336">
              <a:hlinkClick r:id="rId3"/>
            </p:cNvPr>
            <p:cNvSpPr txBox="1"/>
            <p:nvPr/>
          </p:nvSpPr>
          <p:spPr>
            <a:xfrm>
              <a:off x="3648" y="3504"/>
              <a:ext cx="864" cy="454"/>
            </a:xfrm>
            <a:prstGeom prst="rect">
              <a:avLst/>
            </a:prstGeom>
            <a:solidFill>
              <a:srgbClr val="FFFF00"/>
            </a:solidFill>
            <a:ln w="19050" cap="sq" cmpd="sng">
              <a:solidFill>
                <a:srgbClr val="FF0000"/>
              </a:solidFill>
              <a:prstDash val="solid"/>
              <a:miter/>
              <a:headEnd type="none" w="med" len="med"/>
              <a:tailEnd type="none" w="med" len="med"/>
            </a:ln>
          </p:spPr>
          <p:txBody>
            <a:bodyPr>
              <a:spAutoFit/>
            </a:bodyPr>
            <a:lstStyle/>
            <a:p>
              <a:pPr eaLnBrk="0" hangingPunct="0"/>
              <a:r>
                <a:rPr lang="zh-CN" altLang="en-US" sz="2000" b="1" dirty="0">
                  <a:solidFill>
                    <a:srgbClr val="3333CC"/>
                  </a:solidFill>
                  <a:latin typeface="Times New Roman" panose="02020603050405020304" charset="0"/>
                  <a:ea typeface="华文行楷" pitchFamily="2" charset="-122"/>
                </a:rPr>
                <a:t>本章结束返回</a:t>
              </a:r>
            </a:p>
          </p:txBody>
        </p:sp>
      </p:grpSp>
    </p:spTree>
  </p:cSld>
  <p:clrMapOvr>
    <a:masterClrMapping/>
  </p:clrMapOvr>
  <p:transition spd="med">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矩形 671745"/>
          <p:cNvSpPr/>
          <p:nvPr/>
        </p:nvSpPr>
        <p:spPr>
          <a:xfrm>
            <a:off x="533400" y="234950"/>
            <a:ext cx="8229600" cy="6623050"/>
          </a:xfrm>
          <a:prstGeom prst="rect">
            <a:avLst/>
          </a:prstGeom>
          <a:noFill/>
          <a:ln w="9525">
            <a:noFill/>
          </a:ln>
        </p:spPr>
        <p:txBody>
          <a:bodyPr tIns="25392" bIns="25392">
            <a:spAutoFit/>
          </a:bodyPr>
          <a:lstStyle/>
          <a:p>
            <a:pPr algn="just"/>
            <a:r>
              <a:rPr lang="zh-CN" altLang="en-US" b="1" dirty="0">
                <a:latin typeface="Times New Roman" panose="02020603050405020304" charset="0"/>
                <a:ea typeface="宋体" panose="02010600030101010101" pitchFamily="2" charset="-122"/>
              </a:rPr>
              <a:t>                 </a:t>
            </a:r>
            <a:r>
              <a:rPr lang="zh-CN" altLang="en-US" b="1" dirty="0">
                <a:latin typeface="黑体" panose="02010609060101010101" pitchFamily="2" charset="-122"/>
                <a:ea typeface="黑体" panose="02010609060101010101" pitchFamily="2" charset="-122"/>
              </a:rPr>
              <a:t>操作系统负责监视跟踪资源的使用状况，满足资</a:t>
            </a:r>
          </a:p>
          <a:p>
            <a:pPr algn="just"/>
            <a:r>
              <a:rPr lang="zh-CN" altLang="en-US" b="1" dirty="0">
                <a:latin typeface="黑体" panose="02010609060101010101" pitchFamily="2" charset="-122"/>
                <a:ea typeface="黑体" panose="02010609060101010101" pitchFamily="2" charset="-122"/>
              </a:rPr>
              <a:t>    源请求，决定谁得到资源，何时得到，获得多少，并</a:t>
            </a:r>
          </a:p>
          <a:p>
            <a:pPr algn="just"/>
            <a:r>
              <a:rPr lang="zh-CN" altLang="en-US" b="1" dirty="0">
                <a:latin typeface="黑体" panose="02010609060101010101" pitchFamily="2" charset="-122"/>
                <a:ea typeface="黑体" panose="02010609060101010101" pitchFamily="2" charset="-122"/>
              </a:rPr>
              <a:t>    按一定方式调度和分配资源，在资源使用完毕后，再</a:t>
            </a:r>
          </a:p>
          <a:p>
            <a:pPr algn="just"/>
            <a:r>
              <a:rPr lang="zh-CN" altLang="en-US" b="1" dirty="0">
                <a:latin typeface="黑体" panose="02010609060101010101" pitchFamily="2" charset="-122"/>
                <a:ea typeface="黑体" panose="02010609060101010101" pitchFamily="2" charset="-122"/>
              </a:rPr>
              <a:t>    回收资源，充当着计算机系统资源管理器的作用。</a:t>
            </a:r>
          </a:p>
          <a:p>
            <a:pPr algn="just"/>
            <a:r>
              <a:rPr lang="zh-CN" altLang="en-US" b="1" dirty="0">
                <a:latin typeface="黑体" panose="02010609060101010101" pitchFamily="2" charset="-122"/>
                <a:ea typeface="黑体" panose="02010609060101010101" pitchFamily="2" charset="-122"/>
              </a:rPr>
              <a:t>    综上所述，对于操作者来说，操作系统是一个用户环境，一个工作平台，一个人与机器进行交互操作的界面；对系统设计者而言，它是一种强功能的系统资源管理程序，是用以控制、管理计算机软、硬件资源和程序执行的集成软件系统。</a:t>
            </a:r>
          </a:p>
          <a:p>
            <a:pPr algn="just"/>
            <a:r>
              <a:rPr lang="zh-CN" altLang="en-US" b="1" dirty="0">
                <a:solidFill>
                  <a:srgbClr val="D5100B"/>
                </a:solidFill>
                <a:latin typeface="黑体" panose="02010609060101010101" pitchFamily="2" charset="-122"/>
                <a:ea typeface="黑体" panose="02010609060101010101" pitchFamily="2" charset="-122"/>
              </a:rPr>
              <a:t> 2、为什么要学习和研究操作系统</a:t>
            </a:r>
          </a:p>
          <a:p>
            <a:pPr algn="just"/>
            <a:r>
              <a:rPr lang="zh-CN" altLang="en-US" b="1" dirty="0">
                <a:latin typeface="Times New Roman" panose="02020603050405020304" charset="0"/>
                <a:ea typeface="宋体" panose="02010600030101010101" pitchFamily="2" charset="-122"/>
              </a:rPr>
              <a:t>        </a:t>
            </a:r>
            <a:r>
              <a:rPr lang="zh-CN" altLang="en-US" b="1" dirty="0">
                <a:latin typeface="Times New Roman" panose="02020603050405020304" charset="0"/>
                <a:ea typeface="黑体" panose="02010609060101010101" pitchFamily="2" charset="-122"/>
              </a:rPr>
              <a:t>操作系统是用户与计算机之间的交互界面，用户只有理解了操作系统，才能更方便、更灵活地使用计算机，掌握了操作系统提供给用户的各种系统服务（如命令操作、系统调用、视窗环境等），才能更好地利用系统资源，更好地在操作系统的基础上建立用户自己的应用系统、开发自己的应用软件。</a:t>
            </a:r>
            <a:r>
              <a:rPr lang="zh-CN" altLang="en-US" b="1" dirty="0">
                <a:latin typeface="宋体" panose="02010600030101010101" pitchFamily="2" charset="-122"/>
                <a:ea typeface="黑体" panose="02010609060101010101" pitchFamily="2" charset="-122"/>
              </a:rPr>
              <a:t>打破操作系统的神秘性，了解操作系统的内部结构，掌握操作系统的设计方法，熟悉操作系统的操作和使用是学习操作系统的目的</a:t>
            </a:r>
            <a:r>
              <a:rPr lang="zh-CN" altLang="en-US" b="1" dirty="0">
                <a:latin typeface="宋体" panose="02010600030101010101" pitchFamily="2" charset="-122"/>
                <a:ea typeface="宋体" panose="02010600030101010101" pitchFamily="2" charset="-122"/>
              </a:rPr>
              <a:t>。</a:t>
            </a:r>
            <a:r>
              <a:rPr lang="zh-CN" altLang="en-US" b="1" dirty="0">
                <a:latin typeface="黑体" panose="02010609060101010101" pitchFamily="2" charset="-122"/>
                <a:ea typeface="黑体" panose="02010609060101010101" pitchFamily="2" charset="-122"/>
              </a:rPr>
              <a:t> </a:t>
            </a:r>
          </a:p>
          <a:p>
            <a:pPr algn="just"/>
            <a:endParaRPr lang="zh-CN" altLang="en-US" b="1" dirty="0">
              <a:latin typeface="黑体" panose="02010609060101010101" pitchFamily="2" charset="-122"/>
              <a:ea typeface="黑体" panose="02010609060101010101" pitchFamily="2" charset="-122"/>
            </a:endParaRPr>
          </a:p>
        </p:txBody>
      </p:sp>
      <p:grpSp>
        <p:nvGrpSpPr>
          <p:cNvPr id="671747" name="组合 671746"/>
          <p:cNvGrpSpPr/>
          <p:nvPr/>
        </p:nvGrpSpPr>
        <p:grpSpPr>
          <a:xfrm>
            <a:off x="7543800" y="6096000"/>
            <a:ext cx="1219200" cy="762000"/>
            <a:chOff x="1488" y="2208"/>
            <a:chExt cx="576" cy="576"/>
          </a:xfrm>
        </p:grpSpPr>
        <p:pic>
          <p:nvPicPr>
            <p:cNvPr id="671748" name="图片 671747" descr="C:\Program Files\Common Files\Microsoft Shared\Clipart\cagcat50\SY01265_.wmf"/>
            <p:cNvPicPr>
              <a:picLocks noChangeAspect="1"/>
            </p:cNvPicPr>
            <p:nvPr/>
          </p:nvPicPr>
          <p:blipFill>
            <a:blip r:embed="rId2"/>
            <a:stretch>
              <a:fillRect/>
            </a:stretch>
          </p:blipFill>
          <p:spPr>
            <a:xfrm>
              <a:off x="1488" y="2208"/>
              <a:ext cx="480" cy="576"/>
            </a:xfrm>
            <a:prstGeom prst="rect">
              <a:avLst/>
            </a:prstGeom>
            <a:noFill/>
            <a:ln w="9525">
              <a:noFill/>
            </a:ln>
          </p:spPr>
        </p:pic>
        <p:sp>
          <p:nvSpPr>
            <p:cNvPr id="671749" name="动作按钮: 自定义 671748">
              <a:hlinkClick r:id="rId3" action="ppaction://hlinksldjump"/>
            </p:cNvPr>
            <p:cNvSpPr/>
            <p:nvPr/>
          </p:nvSpPr>
          <p:spPr>
            <a:xfrm>
              <a:off x="1632" y="2304"/>
              <a:ext cx="432" cy="192"/>
            </a:xfrm>
            <a:prstGeom prst="actionButtonBlank">
              <a:avLst/>
            </a:prstGeom>
            <a:solidFill>
              <a:srgbClr val="33CCCC"/>
            </a:solidFill>
            <a:ln w="12700" cap="sq" cmpd="sng">
              <a:solidFill>
                <a:srgbClr val="FF0000"/>
              </a:solidFill>
              <a:prstDash val="solid"/>
              <a:miter/>
              <a:headEnd type="none" w="sm" len="sm"/>
              <a:tailEnd type="none" w="sm" len="sm"/>
            </a:ln>
          </p:spPr>
          <p:txBody>
            <a:bodyPr wrap="none" anchor="ctr"/>
            <a:lstStyle/>
            <a:p>
              <a:r>
                <a:rPr lang="zh-CN" altLang="en-US" b="1" dirty="0">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hlinkClick r:id="rId4" action="ppaction://hlinksldjump"/>
                </a:rPr>
                <a:t>返回</a:t>
              </a:r>
              <a:endParaRPr lang="zh-CN" altLang="en-US" b="1">
                <a:solidFill>
                  <a:srgbClr val="FF00FF"/>
                </a:solidFill>
                <a:effectLst>
                  <a:outerShdw blurRad="38100" dist="38100" dir="2700000">
                    <a:srgbClr val="000000"/>
                  </a:outerShdw>
                </a:effectLst>
                <a:latin typeface="宋体" panose="02010600030101010101" pitchFamily="2" charset="-122"/>
                <a:ea typeface="宋体" panose="02010600030101010101" pitchFamily="2" charset="-122"/>
              </a:endParaRPr>
            </a:p>
          </p:txBody>
        </p:sp>
      </p:grpSp>
    </p:spTree>
  </p:cSld>
  <p:clrMapOvr>
    <a:masterClrMapping/>
  </p:clrMapOvr>
  <p:transition spd="med">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文本框 813057"/>
          <p:cNvSpPr txBox="1"/>
          <p:nvPr/>
        </p:nvSpPr>
        <p:spPr>
          <a:xfrm>
            <a:off x="457200" y="379413"/>
            <a:ext cx="8229600" cy="6859587"/>
          </a:xfrm>
          <a:prstGeom prst="rect">
            <a:avLst/>
          </a:prstGeom>
          <a:noFill/>
          <a:ln w="9525">
            <a:noFill/>
          </a:ln>
        </p:spPr>
        <p:txBody>
          <a:bodyPr>
            <a:spAutoFit/>
          </a:bodyPr>
          <a:lstStyle/>
          <a:p>
            <a:pPr algn="l">
              <a:spcBef>
                <a:spcPct val="20000"/>
              </a:spcBef>
              <a:buClr>
                <a:srgbClr val="A50021"/>
              </a:buClr>
              <a:buSzPct val="75000"/>
              <a:buFont typeface="Wingdings" panose="05000000000000000000" pitchFamily="2" charset="2"/>
            </a:pPr>
            <a:r>
              <a:rPr lang="zh-CN" altLang="en-US" sz="3200" b="1" dirty="0">
                <a:solidFill>
                  <a:schemeClr val="tx2"/>
                </a:solidFill>
                <a:latin typeface="黑体" panose="02010609060101010101" pitchFamily="2" charset="-122"/>
                <a:ea typeface="黑体" panose="02010609060101010101" pitchFamily="2" charset="-122"/>
              </a:rPr>
              <a:t>      3.2.2  操作系统的功能</a:t>
            </a:r>
          </a:p>
          <a:p>
            <a:pPr algn="l">
              <a:spcBef>
                <a:spcPct val="20000"/>
              </a:spcBef>
              <a:buClr>
                <a:srgbClr val="A50021"/>
              </a:buClr>
              <a:buSzPct val="75000"/>
              <a:buFont typeface="Wingdings" panose="05000000000000000000" pitchFamily="2" charset="2"/>
            </a:pPr>
            <a:endParaRPr lang="zh-CN" altLang="en-US" sz="1200" dirty="0">
              <a:latin typeface="黑体" panose="02010609060101010101" pitchFamily="2" charset="-122"/>
              <a:ea typeface="黑体" panose="02010609060101010101" pitchFamily="2" charset="-122"/>
            </a:endParaRPr>
          </a:p>
          <a:p>
            <a:pPr algn="l">
              <a:spcBef>
                <a:spcPct val="20000"/>
              </a:spcBef>
              <a:buClr>
                <a:srgbClr val="A50021"/>
              </a:buClr>
              <a:buSzPct val="75000"/>
              <a:buFont typeface="Wingdings" panose="05000000000000000000" pitchFamily="2" charset="2"/>
            </a:pPr>
            <a:r>
              <a:rPr lang="zh-CN" altLang="en-US" dirty="0">
                <a:latin typeface="宋体" panose="02010600030101010101" pitchFamily="2" charset="-122"/>
                <a:ea typeface="宋体" panose="02010600030101010101" pitchFamily="2" charset="-122"/>
              </a:rPr>
              <a:t>　　     </a:t>
            </a:r>
            <a:r>
              <a:rPr lang="zh-CN" altLang="en-US" b="1" dirty="0">
                <a:latin typeface="黑体" panose="02010609060101010101" pitchFamily="2" charset="-122"/>
                <a:ea typeface="黑体" panose="02010609060101010101" pitchFamily="2" charset="-122"/>
              </a:rPr>
              <a:t>操作系统的主要目的有两个方面：一是方便用户</a:t>
            </a: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使用；二是最大限度地发挥计算机系统资源的使用效率。为实现这两个目标，从系统资源管理的观点出发，通用操作系统应该具备</a:t>
            </a:r>
            <a:r>
              <a:rPr lang="zh-CN" altLang="en-US" b="1" dirty="0">
                <a:solidFill>
                  <a:srgbClr val="CC00CC"/>
                </a:solidFill>
                <a:latin typeface="黑体" panose="02010609060101010101" pitchFamily="2" charset="-122"/>
                <a:ea typeface="黑体" panose="02010609060101010101" pitchFamily="2" charset="-122"/>
              </a:rPr>
              <a:t>处理器管理、内存管理、设备管理、文件管理、作业管理</a:t>
            </a:r>
            <a:r>
              <a:rPr lang="zh-CN" altLang="en-US" b="1" dirty="0">
                <a:latin typeface="黑体" panose="02010609060101010101" pitchFamily="2" charset="-122"/>
                <a:ea typeface="黑体" panose="02010609060101010101" pitchFamily="2" charset="-122"/>
              </a:rPr>
              <a:t>等五个方面的功能。</a:t>
            </a:r>
          </a:p>
          <a:p>
            <a:pPr algn="l">
              <a:spcBef>
                <a:spcPct val="20000"/>
              </a:spcBef>
              <a:buClr>
                <a:srgbClr val="A50021"/>
              </a:buClr>
              <a:buSzPct val="75000"/>
              <a:buFont typeface="Wingdings" panose="05000000000000000000" pitchFamily="2" charset="2"/>
            </a:pPr>
            <a:r>
              <a:rPr lang="zh-CN" altLang="en-US" b="1" dirty="0">
                <a:solidFill>
                  <a:srgbClr val="FF0000"/>
                </a:solidFill>
                <a:latin typeface="黑体" panose="02010609060101010101" pitchFamily="2" charset="-122"/>
                <a:ea typeface="黑体" panose="02010609060101010101" pitchFamily="2" charset="-122"/>
              </a:rPr>
              <a:t> 1．处理器管理</a:t>
            </a:r>
            <a:endParaRPr lang="en-US" altLang="zh-CN" b="1" dirty="0">
              <a:solidFill>
                <a:srgbClr val="FF0000"/>
              </a:solidFill>
              <a:latin typeface="黑体" panose="02010609060101010101" pitchFamily="2" charset="-122"/>
              <a:ea typeface="黑体" panose="02010609060101010101" pitchFamily="2" charset="-122"/>
            </a:endParaRPr>
          </a:p>
          <a:p>
            <a:pPr algn="l">
              <a:spcBef>
                <a:spcPct val="20000"/>
              </a:spcBef>
              <a:buClr>
                <a:srgbClr val="A50021"/>
              </a:buClr>
              <a:buSzPct val="75000"/>
              <a:buFont typeface="Wingdings" panose="05000000000000000000" pitchFamily="2" charset="2"/>
            </a:pPr>
            <a:r>
              <a:rPr lang="zh-CN" altLang="en-US" b="1" dirty="0">
                <a:latin typeface="黑体" panose="02010609060101010101" pitchFamily="2" charset="-122"/>
                <a:ea typeface="黑体" panose="02010609060101010101" pitchFamily="2" charset="-122"/>
              </a:rPr>
              <a:t>　　</a:t>
            </a:r>
            <a:r>
              <a:rPr lang="zh-CN" altLang="en-US" b="1" dirty="0">
                <a:latin typeface="Times New Roman" panose="02020603050405020304" charset="0"/>
                <a:ea typeface="黑体" panose="02010609060101010101" pitchFamily="2" charset="-122"/>
              </a:rPr>
              <a:t>在单处理器的计算机系统中，存在着用户作业争用处理器的情况。如何对使用处理器的请求做出适当的分配，这就是操作系统处理器管理功能模块要解决的问题。在实际工作中，操作系统将以进程和作业的方式进行管理。因此，处理器管理的主要工作是进行处理器的分配调度，尤其是在多道程序或多用户的情况下，为用户合理地分配处理器的时间，尽可能地使处理器处于忙状态，提高处理器的工作效率。</a:t>
            </a:r>
            <a:endParaRPr lang="zh-CN" altLang="en-US" b="1" dirty="0">
              <a:latin typeface="黑体" panose="02010609060101010101" pitchFamily="2" charset="-122"/>
              <a:ea typeface="黑体" panose="02010609060101010101" pitchFamily="2" charset="-122"/>
            </a:endParaRPr>
          </a:p>
          <a:p>
            <a:pPr algn="l">
              <a:spcBef>
                <a:spcPct val="20000"/>
              </a:spcBef>
              <a:buClr>
                <a:srgbClr val="A50021"/>
              </a:buClr>
              <a:buSzPct val="75000"/>
              <a:buFont typeface="Wingdings" panose="05000000000000000000" pitchFamily="2" charset="2"/>
            </a:pPr>
            <a:endParaRPr lang="zh-CN" altLang="en-US" b="1" dirty="0">
              <a:latin typeface="黑体" panose="02010609060101010101" pitchFamily="2" charset="-122"/>
              <a:ea typeface="黑体" panose="02010609060101010101" pitchFamily="2" charset="-122"/>
            </a:endParaRPr>
          </a:p>
          <a:p>
            <a:pPr algn="l">
              <a:spcBef>
                <a:spcPct val="20000"/>
              </a:spcBef>
              <a:buClr>
                <a:srgbClr val="A50021"/>
              </a:buClr>
              <a:buSzPct val="75000"/>
              <a:buFont typeface="Wingdings" panose="05000000000000000000" pitchFamily="2" charset="2"/>
            </a:pPr>
            <a:r>
              <a:rPr lang="zh-CN" altLang="en-US" sz="3200" dirty="0">
                <a:latin typeface="宋体" panose="02010600030101010101" pitchFamily="2" charset="-122"/>
                <a:ea typeface="宋体" panose="02010600030101010101" pitchFamily="2" charset="-122"/>
              </a:rPr>
              <a:t>    </a:t>
            </a:r>
          </a:p>
        </p:txBody>
      </p:sp>
    </p:spTree>
  </p:cSld>
  <p:clrMapOvr>
    <a:masterClrMapping/>
  </p:clrMapOvr>
  <p:transition spd="med">
    <p:zoom/>
  </p:transition>
</p:sld>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000000"/>
        </a:lt1>
        <a:dk2>
          <a:srgbClr val="DDDDDD"/>
        </a:dk2>
        <a:lt2>
          <a:srgbClr val="969696"/>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2F2F2"/>
        </a:accent5>
        <a:accent6>
          <a:srgbClr val="727272"/>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CC"/>
        </a:dk2>
        <a:lt2>
          <a:srgbClr val="000094"/>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000000"/>
    </a:hlink>
    <a:folHlink>
      <a:srgbClr val="3333CC"/>
    </a:folHlink>
  </a:clrScheme>
</a:themeOverride>
</file>

<file path=ppt/theme/themeOverride2.xml><?xml version="1.0" encoding="utf-8"?>
<a:themeOverride xmlns:a="http://schemas.openxmlformats.org/drawingml/2006/main">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000000"/>
    </a:hlink>
    <a:folHlink>
      <a:srgbClr val="3333CC"/>
    </a:folHlink>
  </a:clrScheme>
</a:themeOverride>
</file>

<file path=ppt/theme/themeOverride3.xml><?xml version="1.0" encoding="utf-8"?>
<a:themeOverride xmlns:a="http://schemas.openxmlformats.org/drawingml/2006/main">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000000"/>
    </a:hlink>
    <a:folHlink>
      <a:srgbClr val="3333CC"/>
    </a:folHlink>
  </a:clrScheme>
</a:themeOverrid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727</TotalTime>
  <Words>12761</Words>
  <Application>Microsoft Office PowerPoint</Application>
  <PresentationFormat>全屏显示(4:3)</PresentationFormat>
  <Paragraphs>688</Paragraphs>
  <Slides>71</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71</vt:i4>
      </vt:variant>
    </vt:vector>
  </HeadingPairs>
  <TitlesOfParts>
    <vt:vector size="83" baseType="lpstr">
      <vt:lpstr>黑体</vt:lpstr>
      <vt:lpstr>华文新魏</vt:lpstr>
      <vt:lpstr>楷体_GB2312</vt:lpstr>
      <vt:lpstr>宋体</vt:lpstr>
      <vt:lpstr>微软雅黑</vt:lpstr>
      <vt:lpstr>Arial</vt:lpstr>
      <vt:lpstr>Calibri</vt:lpstr>
      <vt:lpstr>Courier New</vt:lpstr>
      <vt:lpstr>Tahoma</vt:lpstr>
      <vt:lpstr>Times New Roman</vt:lpstr>
      <vt:lpstr>Wingdings</vt:lpstr>
      <vt:lpstr>Blends</vt:lpstr>
      <vt:lpstr>第 3 章  计算机软件系统 </vt:lpstr>
      <vt:lpstr>第 3 章  计算机软件系统</vt:lpstr>
      <vt:lpstr>3.1  计算机软件的层次结构</vt:lpstr>
      <vt:lpstr>PowerPoint 演示文稿</vt:lpstr>
      <vt:lpstr>   3.2   操作系统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 </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指令所能描述的功能</vt:lpstr>
      <vt:lpstr>用高级语言开发程序</vt:lpstr>
      <vt:lpstr>Software </vt:lpstr>
      <vt:lpstr>一个典型程序的转换处理过程</vt:lpstr>
      <vt:lpstr>高级语言程序转换为机器代码的过程 </vt:lpstr>
      <vt:lpstr>Hello程序的数据流动过程</vt:lpstr>
      <vt:lpstr>不同层次语言之间的等价转换</vt:lpstr>
      <vt:lpstr>开发和运行程序需什么支撑？</vt:lpstr>
      <vt:lpstr>早期计算机系统的层次</vt:lpstr>
      <vt:lpstr>现代（传统）计算机系统的层次</vt:lpstr>
      <vt:lpstr>计算机系统抽象层的转换</vt:lpstr>
      <vt:lpstr>计算机系统的不同用户</vt:lpstr>
      <vt:lpstr>Hardware/Software  Interface（界面）</vt:lpstr>
      <vt:lpstr>3.4   软件开发与软件工程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tyc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creator>ty</dc:creator>
  <cp:lastModifiedBy>赵 磊</cp:lastModifiedBy>
  <cp:revision>276</cp:revision>
  <dcterms:created xsi:type="dcterms:W3CDTF">2001-08-14T11:08:54Z</dcterms:created>
  <dcterms:modified xsi:type="dcterms:W3CDTF">2020-03-22T04:12:08Z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