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8" r:id="rId2"/>
    <p:sldId id="490" r:id="rId3"/>
    <p:sldId id="390" r:id="rId4"/>
    <p:sldId id="391" r:id="rId5"/>
    <p:sldId id="396" r:id="rId6"/>
    <p:sldId id="397" r:id="rId7"/>
    <p:sldId id="398" r:id="rId8"/>
    <p:sldId id="568" r:id="rId9"/>
    <p:sldId id="399" r:id="rId10"/>
    <p:sldId id="400" r:id="rId11"/>
    <p:sldId id="471" r:id="rId12"/>
    <p:sldId id="402" r:id="rId13"/>
    <p:sldId id="403" r:id="rId14"/>
    <p:sldId id="405" r:id="rId15"/>
    <p:sldId id="472" r:id="rId16"/>
    <p:sldId id="407" r:id="rId17"/>
    <p:sldId id="572" r:id="rId18"/>
    <p:sldId id="408" r:id="rId19"/>
    <p:sldId id="473" r:id="rId20"/>
    <p:sldId id="411" r:id="rId21"/>
    <p:sldId id="412" r:id="rId22"/>
    <p:sldId id="413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74" r:id="rId34"/>
    <p:sldId id="426" r:id="rId35"/>
    <p:sldId id="429" r:id="rId36"/>
    <p:sldId id="430" r:id="rId37"/>
    <p:sldId id="573" r:id="rId38"/>
    <p:sldId id="431" r:id="rId39"/>
    <p:sldId id="475" r:id="rId40"/>
    <p:sldId id="434" r:id="rId41"/>
    <p:sldId id="574" r:id="rId42"/>
    <p:sldId id="435" r:id="rId43"/>
    <p:sldId id="436" r:id="rId44"/>
    <p:sldId id="437" r:id="rId45"/>
    <p:sldId id="438" r:id="rId46"/>
    <p:sldId id="439" r:id="rId47"/>
    <p:sldId id="440" r:id="rId48"/>
    <p:sldId id="476" r:id="rId49"/>
    <p:sldId id="442" r:id="rId50"/>
    <p:sldId id="567" r:id="rId51"/>
    <p:sldId id="443" r:id="rId52"/>
    <p:sldId id="446" r:id="rId53"/>
    <p:sldId id="447" r:id="rId54"/>
    <p:sldId id="575" r:id="rId55"/>
    <p:sldId id="449" r:id="rId56"/>
    <p:sldId id="454" r:id="rId57"/>
    <p:sldId id="455" r:id="rId58"/>
    <p:sldId id="456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83" r:id="rId72"/>
    <p:sldId id="484" r:id="rId73"/>
    <p:sldId id="485" r:id="rId74"/>
    <p:sldId id="487" r:id="rId75"/>
    <p:sldId id="489" r:id="rId76"/>
  </p:sldIdLst>
  <p:sldSz cx="9144000" cy="6858000" type="screen4x3"/>
  <p:notesSz cx="6834188" cy="99790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99FF66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57" d="100"/>
          <a:sy n="57" d="100"/>
        </p:scale>
        <p:origin x="3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/>
          <p:cNvPicPr>
            <a:picLocks noChangeAspect="1"/>
          </p:cNvPicPr>
          <p:nvPr/>
        </p:nvPicPr>
        <p:blipFill>
          <a:blip r:embed="rId13"/>
          <a:srcRect l="1405" t="12910" r="2878" b="10757"/>
          <a:stretch>
            <a:fillRect/>
          </a:stretch>
        </p:blipFill>
        <p:spPr>
          <a:xfrm>
            <a:off x="-15875" y="838200"/>
            <a:ext cx="9155113" cy="578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875" y="6453188"/>
            <a:ext cx="9159875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图片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875" y="-22225"/>
            <a:ext cx="9159875" cy="86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-33337"/>
            <a:ext cx="8229600" cy="11318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510213" y="6454775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3074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898989"/>
              </a:solidFill>
            </a:endParaRPr>
          </a:p>
        </p:txBody>
      </p:sp>
      <p:pic>
        <p:nvPicPr>
          <p:cNvPr id="3075" name="Picture 3"/>
          <p:cNvPicPr>
            <a:picLocks noChangeAspect="1"/>
          </p:cNvPicPr>
          <p:nvPr/>
        </p:nvPicPr>
        <p:blipFill>
          <a:blip r:embed="rId2">
            <a:lum bright="4001" contrast="-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4"/>
          <p:cNvSpPr/>
          <p:nvPr/>
        </p:nvSpPr>
        <p:spPr>
          <a:xfrm>
            <a:off x="395288" y="981075"/>
            <a:ext cx="8208962" cy="2663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50825" y="3860800"/>
            <a:ext cx="8785225" cy="1446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第三章 关系数据库标准语言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SQL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续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等值与非等值连接查询（续）</a:t>
            </a:r>
          </a:p>
        </p:txBody>
      </p:sp>
      <p:sp>
        <p:nvSpPr>
          <p:cNvPr id="12290" name="内容占位符 2"/>
          <p:cNvSpPr>
            <a:spLocks noGrp="1"/>
          </p:cNvSpPr>
          <p:nvPr>
            <p:ph idx="4294967295"/>
          </p:nvPr>
        </p:nvSpPr>
        <p:spPr>
          <a:xfrm>
            <a:off x="215900" y="981075"/>
            <a:ext cx="8823325" cy="5499100"/>
          </a:xfrm>
          <a:ln/>
        </p:spPr>
        <p:txBody>
          <a:bodyPr vert="horz" wrap="square" lIns="91440" tIns="45720" rIns="91440" bIns="45720" anchor="t"/>
          <a:lstStyle/>
          <a:p>
            <a:pPr marL="87630" indent="-8763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一条</a:t>
            </a:r>
            <a:r>
              <a:rPr lang="en-US" altLang="zh-CN" dirty="0"/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语句可以同时完成选择和连接查询，这时</a:t>
            </a:r>
            <a:r>
              <a:rPr lang="en-US" altLang="zh-CN" dirty="0"/>
              <a:t>WHERE</a:t>
            </a:r>
            <a:r>
              <a:rPr lang="zh-CN" altLang="en-US" dirty="0">
                <a:latin typeface="宋体" panose="02010600030101010101" pitchFamily="2" charset="-122"/>
              </a:rPr>
              <a:t>子句是由连接谓词和选择谓词组成的复合条件。</a:t>
            </a:r>
          </a:p>
          <a:p>
            <a:pPr marL="87630" indent="-8763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3.51 ]</a:t>
            </a:r>
            <a:r>
              <a:rPr lang="zh-CN" altLang="en-US" sz="2000" dirty="0"/>
              <a:t>查询选修</a:t>
            </a:r>
            <a:r>
              <a:rPr lang="en-US" altLang="zh-CN" sz="2000" dirty="0"/>
              <a:t>2</a:t>
            </a:r>
            <a:r>
              <a:rPr lang="zh-CN" altLang="en-US" sz="2000" dirty="0"/>
              <a:t>号课程且成绩在</a:t>
            </a:r>
            <a:r>
              <a:rPr lang="en-US" altLang="zh-CN" sz="2000" dirty="0"/>
              <a:t>90</a:t>
            </a:r>
            <a:r>
              <a:rPr lang="zh-CN" altLang="en-US" sz="2000" dirty="0"/>
              <a:t>分以上的所有学生的学号和姓名。</a:t>
            </a:r>
            <a:endParaRPr lang="zh-CN" altLang="en-US" sz="2400" dirty="0"/>
          </a:p>
          <a:p>
            <a:pPr marL="87630" indent="-8763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SELECT Student.Sno</a:t>
            </a:r>
            <a:r>
              <a:rPr lang="zh-CN" altLang="en-US" sz="2200" dirty="0"/>
              <a:t>, </a:t>
            </a:r>
            <a:r>
              <a:rPr lang="en-US" altLang="zh-CN" sz="2200" dirty="0"/>
              <a:t>Sname</a:t>
            </a:r>
            <a:endParaRPr lang="zh-CN" altLang="en-US" sz="2200" dirty="0"/>
          </a:p>
          <a:p>
            <a:pPr marL="87630" indent="-8763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FROM     Student</a:t>
            </a:r>
            <a:r>
              <a:rPr lang="zh-CN" altLang="en-US" sz="2200" dirty="0"/>
              <a:t>, </a:t>
            </a:r>
            <a:r>
              <a:rPr lang="en-US" altLang="zh-CN" sz="2200" dirty="0"/>
              <a:t>SC</a:t>
            </a:r>
            <a:endParaRPr lang="zh-CN" altLang="en-US" sz="2200" dirty="0"/>
          </a:p>
          <a:p>
            <a:pPr marL="87630" indent="-8763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WHERE  Student.Sno=SC.Sno  AND    		               </a:t>
            </a:r>
          </a:p>
          <a:p>
            <a:pPr marL="87630" indent="-8763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               SC.Cno=' 2 ' AND SC.Grade&gt;90</a:t>
            </a:r>
            <a:r>
              <a:rPr lang="zh-CN" altLang="en-US" sz="2200" dirty="0"/>
              <a:t>;</a:t>
            </a:r>
            <a:endParaRPr lang="en-US" altLang="zh-CN" sz="2200" dirty="0"/>
          </a:p>
          <a:p>
            <a:pPr marL="400050" lvl="1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执行过程</a:t>
            </a:r>
            <a:r>
              <a:rPr lang="en-US" altLang="zh-CN" dirty="0"/>
              <a:t>:</a:t>
            </a:r>
          </a:p>
          <a:p>
            <a:pPr marL="800100" lvl="2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先从</a:t>
            </a:r>
            <a:r>
              <a:rPr lang="en-US" altLang="zh-CN" sz="2200" dirty="0"/>
              <a:t>SC</a:t>
            </a:r>
            <a:r>
              <a:rPr lang="zh-CN" altLang="en-US" sz="2200" dirty="0"/>
              <a:t>中挑选出</a:t>
            </a:r>
            <a:r>
              <a:rPr lang="en-US" altLang="zh-CN" sz="2200" dirty="0"/>
              <a:t>Cno=</a:t>
            </a:r>
            <a:r>
              <a:rPr lang="zh-CN" altLang="en-US" sz="2200" dirty="0"/>
              <a:t>'</a:t>
            </a:r>
            <a:r>
              <a:rPr lang="en-US" altLang="zh-CN" sz="2200" dirty="0"/>
              <a:t>2</a:t>
            </a:r>
            <a:r>
              <a:rPr lang="zh-CN" altLang="en-US" sz="2200" dirty="0"/>
              <a:t>'并且</a:t>
            </a:r>
            <a:r>
              <a:rPr lang="en-US" altLang="zh-CN" sz="2200" dirty="0"/>
              <a:t>Grade&gt;90</a:t>
            </a:r>
            <a:r>
              <a:rPr lang="zh-CN" altLang="en-US" sz="2200" dirty="0"/>
              <a:t>的元组形成一个中间关系</a:t>
            </a:r>
          </a:p>
          <a:p>
            <a:pPr marL="800100" lvl="2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再和</a:t>
            </a:r>
            <a:r>
              <a:rPr lang="en-US" altLang="zh-CN" sz="2200" dirty="0"/>
              <a:t>Student</a:t>
            </a:r>
            <a:r>
              <a:rPr lang="zh-CN" altLang="en-US" sz="2200" dirty="0"/>
              <a:t>中满足连接条件的元组进行连接得到最终的结果关系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连接查询（续）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等值与非等值连接查询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2.</a:t>
            </a:r>
            <a:r>
              <a:rPr lang="zh-CN" altLang="en-US" sz="2800" dirty="0">
                <a:solidFill>
                  <a:srgbClr val="7030A0"/>
                </a:solidFill>
              </a:rPr>
              <a:t>自身连接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外连接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多表连接</a:t>
            </a:r>
          </a:p>
          <a:p>
            <a:pPr lvl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自身连接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自身连接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一个表与其自己进行连接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需要给表起别名以示区别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由于所有属性名都是同名属性，因此必须使用别名前缀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52]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查询每一门课的间接先修课（即先修课的先修课）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FIRST.Cno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SECOND.Cpno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FROM  Course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D75B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D75B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WHERE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FIRST.Cpno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SECOND.Cno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自身连接（续）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/>
          </p:nvPr>
        </p:nvSpPr>
        <p:spPr>
          <a:xfrm>
            <a:off x="396875" y="1081088"/>
            <a:ext cx="8229600" cy="64770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sz="2400" dirty="0"/>
              <a:t>    FIRST</a:t>
            </a:r>
            <a:r>
              <a:rPr lang="zh-CN" altLang="en-US" sz="2400" dirty="0"/>
              <a:t>表（</a:t>
            </a:r>
            <a:r>
              <a:rPr lang="en-US" altLang="zh-CN" sz="2400" dirty="0"/>
              <a:t>Course</a:t>
            </a:r>
            <a:r>
              <a:rPr lang="zh-CN" altLang="en-US" sz="2400" dirty="0"/>
              <a:t>表）               </a:t>
            </a:r>
            <a:r>
              <a:rPr lang="en-US" altLang="zh-CN" sz="2400" dirty="0"/>
              <a:t>SECOND</a:t>
            </a:r>
            <a:r>
              <a:rPr lang="zh-CN" altLang="en-US" sz="2400" dirty="0"/>
              <a:t>表（</a:t>
            </a:r>
            <a:r>
              <a:rPr lang="en-US" altLang="zh-CN" sz="2400" dirty="0"/>
              <a:t>Course</a:t>
            </a:r>
            <a:r>
              <a:rPr lang="zh-CN" altLang="en-US" sz="2400" dirty="0"/>
              <a:t>表） </a:t>
            </a:r>
          </a:p>
        </p:txBody>
      </p:sp>
      <p:graphicFrame>
        <p:nvGraphicFramePr>
          <p:cNvPr id="16388" name="表格 16387"/>
          <p:cNvGraphicFramePr/>
          <p:nvPr/>
        </p:nvGraphicFramePr>
        <p:xfrm>
          <a:off x="323850" y="1916113"/>
          <a:ext cx="4103688" cy="3531724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课程号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Cno</a:t>
                      </a:r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课程名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Cname</a:t>
                      </a:r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先行课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Cpno</a:t>
                      </a:r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学分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Ccredit</a:t>
                      </a:r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数据库</a:t>
                      </a:r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23" marR="91423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数学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信息系统</a:t>
                      </a: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操作系统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数据结构</a:t>
                      </a: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数据处理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PASCAL</a:t>
                      </a: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语言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23" marR="91423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35" name="表格 16434"/>
          <p:cNvGraphicFramePr/>
          <p:nvPr/>
        </p:nvGraphicFramePr>
        <p:xfrm>
          <a:off x="4779963" y="1927225"/>
          <a:ext cx="4113213" cy="3531724"/>
        </p:xfrm>
        <a:graphic>
          <a:graphicData uri="http://schemas.openxmlformats.org/drawingml/2006/table">
            <a:tbl>
              <a:tblPr/>
              <a:tblGrid>
                <a:gridCol w="90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课程号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Cno</a:t>
                      </a:r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课程名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Cname</a:t>
                      </a:r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先行课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Cpno</a:t>
                      </a:r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学分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Ccredit</a:t>
                      </a:r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数据库</a:t>
                      </a:r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70" marR="91470" marT="45699" marB="456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数学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信息系统</a:t>
                      </a: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操作系统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数据结构</a:t>
                      </a: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数据处理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PASCAL</a:t>
                      </a:r>
                      <a:r>
                        <a:rPr lang="zh-CN" altLang="en-US" b="1" dirty="0">
                          <a:latin typeface="Arial" panose="020B0604020202020204" pitchFamily="34" charset="0"/>
                        </a:rPr>
                        <a:t>语言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1470" marR="91470" marT="45707" marB="4570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91400" cy="56197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自身连接（续）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sz="half"/>
          </p:nvPr>
        </p:nvSpPr>
        <p:spPr>
          <a:xfrm>
            <a:off x="457200" y="1828800"/>
            <a:ext cx="4038600" cy="592138"/>
          </a:xfrm>
          <a:ln/>
        </p:spPr>
        <p:txBody>
          <a:bodyPr vert="horz"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buNone/>
            </a:pPr>
            <a:r>
              <a:rPr lang="zh-CN" altLang="en-US" sz="2800" dirty="0"/>
              <a:t>查询结果：</a:t>
            </a:r>
          </a:p>
        </p:txBody>
      </p:sp>
      <p:graphicFrame>
        <p:nvGraphicFramePr>
          <p:cNvPr id="17412" name="内容占位符 17411"/>
          <p:cNvGraphicFramePr>
            <a:graphicFrameLocks noGrp="1"/>
          </p:cNvGraphicFramePr>
          <p:nvPr>
            <p:ph sz="half"/>
          </p:nvPr>
        </p:nvGraphicFramePr>
        <p:xfrm>
          <a:off x="1908175" y="2708275"/>
          <a:ext cx="3827463" cy="2520950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Cno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Pcno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04" name="Line 91"/>
          <p:cNvSpPr/>
          <p:nvPr/>
        </p:nvSpPr>
        <p:spPr>
          <a:xfrm>
            <a:off x="2484438" y="3213100"/>
            <a:ext cx="28082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连接查询（续）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/>
          <a:lstStyle/>
          <a:p>
            <a:pPr lvl="1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等值与非等值连接查询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自身连接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3.</a:t>
            </a:r>
            <a:r>
              <a:rPr lang="zh-CN" altLang="en-US" sz="2800" dirty="0">
                <a:solidFill>
                  <a:srgbClr val="7030A0"/>
                </a:solidFill>
              </a:rPr>
              <a:t>外连接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多表连接</a:t>
            </a:r>
          </a:p>
          <a:p>
            <a:pPr lvl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外连接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xfrm>
            <a:off x="457200" y="1125538"/>
            <a:ext cx="8507413" cy="5040312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外连接与普通连接的区别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普通连接操作只输出满足连接条件的元组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外连接操作以指定表为连接主体，将主体表中不满足连接条件的元组一并输出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左外连接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列出左边关系中所有的元组 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右外连接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列出右边关系中所有的元组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外连接（续）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179388" y="1052513"/>
            <a:ext cx="9145587" cy="5040312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 </a:t>
            </a:r>
            <a:r>
              <a:rPr lang="en-US" altLang="zh-CN" dirty="0">
                <a:ea typeface="黑体" panose="02010609060101010101" pitchFamily="49" charset="-122"/>
              </a:rPr>
              <a:t>3.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en-US" altLang="zh-CN" dirty="0"/>
              <a:t>53] </a:t>
            </a: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3.49]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SELECT Student.Sno,Sname,Ssex,Sage,Sdept,Cno,Grade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FROM  </a:t>
            </a:r>
            <a:r>
              <a:rPr lang="en-US" altLang="zh-CN" sz="2400" dirty="0">
                <a:solidFill>
                  <a:srgbClr val="FF0000"/>
                </a:solidFill>
              </a:rPr>
              <a:t>Student  LEFT OUT JOIN SC ON   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/>
              <a:t>(</a:t>
            </a:r>
            <a:r>
              <a:rPr lang="en-US" altLang="zh-CN" sz="2400" dirty="0"/>
              <a:t>Student.Sno=SC.Sno</a:t>
            </a:r>
            <a:r>
              <a:rPr lang="zh-CN" altLang="en-US" sz="2400" dirty="0"/>
              <a:t>);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 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ea typeface="黑体" panose="02010609060101010101" pitchFamily="49" charset="-122"/>
              </a:rPr>
              <a:t> </a:t>
            </a:r>
            <a:r>
              <a:rPr lang="en-US" altLang="zh-CN" sz="2400" dirty="0"/>
              <a:t>49]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dirty="0"/>
              <a:t>SELECT  Student.*</a:t>
            </a:r>
            <a:r>
              <a:rPr lang="zh-CN" altLang="en-US" sz="2400" dirty="0"/>
              <a:t>, </a:t>
            </a:r>
            <a:r>
              <a:rPr lang="en-US" altLang="zh-CN" sz="2400" dirty="0"/>
              <a:t>SC.*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/>
              <a:t>		        </a:t>
            </a:r>
            <a:r>
              <a:rPr lang="zh-CN" altLang="en-US" sz="2400" dirty="0"/>
              <a:t> </a:t>
            </a:r>
            <a:r>
              <a:rPr lang="en-US" altLang="zh-CN" sz="2400" dirty="0"/>
              <a:t>FROM     Student</a:t>
            </a:r>
            <a:r>
              <a:rPr lang="zh-CN" altLang="en-US" sz="2400" dirty="0"/>
              <a:t>, </a:t>
            </a:r>
            <a:r>
              <a:rPr lang="en-US" altLang="zh-CN" sz="2400" dirty="0"/>
              <a:t>SC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         </a:t>
            </a:r>
            <a:r>
              <a:rPr lang="en-US" altLang="zh-CN" sz="2400" dirty="0"/>
              <a:t>WHERE  Student.Sno = SC.Sno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91400" cy="563563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外连接（续） 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sz="half"/>
          </p:nvPr>
        </p:nvSpPr>
        <p:spPr>
          <a:xfrm>
            <a:off x="457200" y="1341438"/>
            <a:ext cx="4038600" cy="447675"/>
          </a:xfrm>
          <a:ln/>
        </p:spPr>
        <p:txBody>
          <a:bodyPr vert="horz"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algn="just" eaLnBrk="1" hangingPunct="1">
              <a:buNone/>
            </a:pPr>
            <a:r>
              <a:rPr lang="zh-CN" altLang="en-US" sz="2800" dirty="0"/>
              <a:t>执行结果： </a:t>
            </a:r>
          </a:p>
        </p:txBody>
      </p:sp>
      <p:graphicFrame>
        <p:nvGraphicFramePr>
          <p:cNvPr id="21508" name="内容占位符 21507"/>
          <p:cNvGraphicFramePr>
            <a:graphicFrameLocks noGrp="1"/>
          </p:cNvGraphicFramePr>
          <p:nvPr>
            <p:ph sz="half"/>
          </p:nvPr>
        </p:nvGraphicFramePr>
        <p:xfrm>
          <a:off x="539750" y="2005013"/>
          <a:ext cx="8002588" cy="3455988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Student.Sno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Ssex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Sage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Sdept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Cno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201215123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王敏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201215125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张立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altLang="zh-CN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557" name="Line 498"/>
          <p:cNvSpPr/>
          <p:nvPr/>
        </p:nvSpPr>
        <p:spPr>
          <a:xfrm>
            <a:off x="755650" y="2420938"/>
            <a:ext cx="784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连接查询（续）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/>
          </p:nvPr>
        </p:nvSpPr>
        <p:spPr>
          <a:xfrm>
            <a:off x="457200" y="908050"/>
            <a:ext cx="8229600" cy="5286375"/>
          </a:xfrm>
          <a:ln/>
        </p:spPr>
        <p:txBody>
          <a:bodyPr vert="horz" wrap="square" lIns="91440" tIns="45720" rIns="91440" bIns="45720" anchor="t"/>
          <a:lstStyle/>
          <a:p>
            <a:pPr lvl="1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等值与非等值连接查询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自身连接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外连接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4.</a:t>
            </a:r>
            <a:r>
              <a:rPr lang="zh-CN" altLang="en-US" sz="2800" dirty="0">
                <a:solidFill>
                  <a:srgbClr val="7030A0"/>
                </a:solidFill>
              </a:rPr>
              <a:t>多表连接</a:t>
            </a:r>
          </a:p>
          <a:p>
            <a:pPr lvl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971550" y="1098550"/>
            <a:ext cx="6508750" cy="4994275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3.4 </a:t>
            </a:r>
            <a:r>
              <a:rPr lang="zh-CN" altLang="en-US" dirty="0">
                <a:solidFill>
                  <a:srgbClr val="0066FF"/>
                </a:solidFill>
              </a:rPr>
              <a:t>数据查询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多表连接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xfrm>
            <a:off x="611188" y="1268413"/>
            <a:ext cx="8075612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70000"/>
              </a:lnSpc>
            </a:pPr>
            <a:r>
              <a:rPr lang="zh-CN" altLang="en-US" sz="2400" dirty="0"/>
              <a:t>多表连接：两个以上的表进行连接</a:t>
            </a:r>
            <a:endParaRPr lang="zh-CN" altLang="en-US" dirty="0"/>
          </a:p>
          <a:p>
            <a:pPr algn="just" eaLnBrk="1" hangingPunct="1">
              <a:buNone/>
            </a:pPr>
            <a:endParaRPr lang="zh-CN" altLang="en-US" sz="32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3.54]</a:t>
            </a:r>
            <a:r>
              <a:rPr lang="zh-CN" altLang="en-US" sz="2400" dirty="0"/>
              <a:t>查询每个学生的学号、姓名、选修的课程名及成绩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SELECT Student.Sno</a:t>
            </a:r>
            <a:r>
              <a:rPr lang="zh-CN" altLang="en-US" dirty="0"/>
              <a:t>, </a:t>
            </a:r>
            <a:r>
              <a:rPr lang="en-US" altLang="zh-CN" dirty="0"/>
              <a:t>Sname</a:t>
            </a:r>
            <a:r>
              <a:rPr lang="zh-CN" altLang="en-US" dirty="0"/>
              <a:t>, </a:t>
            </a:r>
            <a:r>
              <a:rPr lang="en-US" altLang="zh-CN" dirty="0"/>
              <a:t>Cname</a:t>
            </a:r>
            <a:r>
              <a:rPr lang="zh-CN" altLang="en-US" dirty="0"/>
              <a:t>, </a:t>
            </a:r>
            <a:r>
              <a:rPr lang="en-US" altLang="zh-CN" dirty="0"/>
              <a:t>Grade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altLang="zh-CN" dirty="0"/>
              <a:t>   FROM    Student</a:t>
            </a:r>
            <a:r>
              <a:rPr lang="zh-CN" altLang="en-US" dirty="0"/>
              <a:t>, </a:t>
            </a:r>
            <a:r>
              <a:rPr lang="en-US" altLang="zh-CN" dirty="0"/>
              <a:t>SC</a:t>
            </a:r>
            <a:r>
              <a:rPr lang="zh-CN" altLang="en-US" dirty="0"/>
              <a:t>, </a:t>
            </a:r>
            <a:r>
              <a:rPr lang="en-US" altLang="zh-CN" dirty="0"/>
              <a:t>Course    </a:t>
            </a:r>
            <a:r>
              <a:rPr lang="en-US" altLang="zh-CN" sz="2000" dirty="0">
                <a:solidFill>
                  <a:srgbClr val="E02920"/>
                </a:solidFill>
              </a:rPr>
              <a:t>/*</a:t>
            </a:r>
            <a:r>
              <a:rPr lang="zh-CN" altLang="en-US" sz="2000" dirty="0">
                <a:solidFill>
                  <a:srgbClr val="E02920"/>
                </a:solidFill>
              </a:rPr>
              <a:t>多表连接*</a:t>
            </a:r>
            <a:r>
              <a:rPr lang="en-US" altLang="zh-CN" sz="2000" dirty="0">
                <a:solidFill>
                  <a:srgbClr val="E02920"/>
                </a:solidFill>
              </a:rPr>
              <a:t>/</a:t>
            </a:r>
            <a:endParaRPr lang="en-US" altLang="zh-CN" dirty="0">
              <a:solidFill>
                <a:srgbClr val="E02920"/>
              </a:solidFill>
            </a:endParaRPr>
          </a:p>
          <a:p>
            <a:pPr lvl="1" algn="just">
              <a:lnSpc>
                <a:spcPct val="120000"/>
              </a:lnSpc>
              <a:buNone/>
            </a:pPr>
            <a:r>
              <a:rPr lang="en-US" altLang="zh-CN" dirty="0"/>
              <a:t>   WHERE Student.Sno = SC.Sno 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altLang="zh-CN" dirty="0"/>
              <a:t>                  AND SC.Cno = Course.Cno</a:t>
            </a:r>
            <a:r>
              <a:rPr lang="zh-CN" altLang="en-US" dirty="0"/>
              <a:t>;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dirty="0"/>
              <a:t>数据查询 </a:t>
            </a:r>
          </a:p>
        </p:txBody>
      </p:sp>
      <p:sp>
        <p:nvSpPr>
          <p:cNvPr id="23554" name="Rectangle 1027"/>
          <p:cNvSpPr>
            <a:spLocks noGrp="1"/>
          </p:cNvSpPr>
          <p:nvPr>
            <p:ph type="body"/>
          </p:nvPr>
        </p:nvSpPr>
        <p:spPr>
          <a:xfrm>
            <a:off x="1116013" y="1341438"/>
            <a:ext cx="5410200" cy="45481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3.4.1 </a:t>
            </a:r>
            <a:r>
              <a:rPr lang="zh-CN" altLang="en-US" dirty="0"/>
              <a:t>单表查询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3.4.2 </a:t>
            </a:r>
            <a:r>
              <a:rPr lang="zh-CN" altLang="en-US" dirty="0"/>
              <a:t>连接查询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3333FF"/>
                </a:solidFill>
              </a:rPr>
              <a:t>3.4.3 </a:t>
            </a:r>
            <a:r>
              <a:rPr lang="zh-CN" altLang="en-US" dirty="0">
                <a:solidFill>
                  <a:srgbClr val="3333FF"/>
                </a:solidFill>
              </a:rPr>
              <a:t>嵌套查询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3.4.4 </a:t>
            </a:r>
            <a:r>
              <a:rPr lang="zh-CN" altLang="en-US" dirty="0"/>
              <a:t>集合查询</a:t>
            </a:r>
            <a:endParaRPr lang="en-US" altLang="zh-CN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3.4.5</a:t>
            </a:r>
            <a:r>
              <a:rPr lang="zh-CN" altLang="en-US" dirty="0"/>
              <a:t>基于派生表的查询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3.4.5 Select</a:t>
            </a:r>
            <a:r>
              <a:rPr lang="zh-CN" altLang="en-US" dirty="0"/>
              <a:t>语句的一般形式 </a:t>
            </a:r>
          </a:p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嵌套查询（续）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/>
          </p:nvPr>
        </p:nvSpPr>
        <p:spPr>
          <a:xfrm>
            <a:off x="611188" y="1098550"/>
            <a:ext cx="7772400" cy="513873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嵌套查询概述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zh-CN" altLang="en-US" dirty="0"/>
              <a:t>一个</a:t>
            </a:r>
            <a:r>
              <a:rPr lang="en-US" altLang="zh-CN" dirty="0"/>
              <a:t>SELECT-FROM-WHERE</a:t>
            </a:r>
            <a:r>
              <a:rPr lang="zh-CN" altLang="en-US" dirty="0"/>
              <a:t>语句称为一个</a:t>
            </a:r>
            <a:r>
              <a:rPr lang="zh-CN" altLang="en-US" dirty="0">
                <a:solidFill>
                  <a:srgbClr val="FF00FF"/>
                </a:solidFill>
              </a:rPr>
              <a:t>查询块</a:t>
            </a:r>
          </a:p>
          <a:p>
            <a:pPr lvl="1">
              <a:spcBef>
                <a:spcPct val="0"/>
              </a:spcBef>
            </a:pPr>
            <a:r>
              <a:rPr lang="zh-CN" altLang="en-US" dirty="0"/>
              <a:t>将一个查询块嵌套在另一个查询块的</a:t>
            </a:r>
            <a:r>
              <a:rPr lang="en-US" altLang="zh-CN" dirty="0"/>
              <a:t>WHERE</a:t>
            </a:r>
            <a:r>
              <a:rPr lang="zh-CN" altLang="en-US" dirty="0"/>
              <a:t>子句或</a:t>
            </a:r>
            <a:r>
              <a:rPr lang="en-US" altLang="zh-CN" dirty="0"/>
              <a:t>HAVING</a:t>
            </a:r>
            <a:r>
              <a:rPr lang="zh-CN" altLang="en-US" dirty="0"/>
              <a:t>短语的条件中的查询称为</a:t>
            </a:r>
            <a:r>
              <a:rPr lang="zh-CN" altLang="en-US" dirty="0">
                <a:solidFill>
                  <a:srgbClr val="FF00FF"/>
                </a:solidFill>
              </a:rPr>
              <a:t>嵌套查询</a:t>
            </a:r>
            <a:endParaRPr lang="en-US" altLang="zh-CN" dirty="0">
              <a:solidFill>
                <a:srgbClr val="FF00FF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/>
              <a:t>     SELECT Sname	</a:t>
            </a:r>
            <a:r>
              <a:rPr lang="en-US" altLang="zh-CN" sz="2000" dirty="0"/>
              <a:t>                           /*</a:t>
            </a:r>
            <a:r>
              <a:rPr lang="zh-CN" altLang="en-US" sz="2000" dirty="0"/>
              <a:t>外层查询</a:t>
            </a:r>
            <a:r>
              <a:rPr lang="en-US" altLang="zh-CN" sz="2000" dirty="0"/>
              <a:t>/</a:t>
            </a:r>
            <a:r>
              <a:rPr lang="zh-CN" altLang="en-US" sz="2000" dirty="0"/>
              <a:t>父查询*</a:t>
            </a:r>
            <a:r>
              <a:rPr lang="en-US" altLang="zh-CN" sz="2000" dirty="0"/>
              <a:t>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/>
              <a:t>     FROM Student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/>
              <a:t>     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IN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             </a:t>
            </a:r>
            <a:r>
              <a:rPr lang="zh-CN" altLang="en-US" sz="2400" dirty="0"/>
              <a:t>(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       </a:t>
            </a:r>
            <a:r>
              <a:rPr lang="en-US" altLang="zh-CN" sz="2000" dirty="0"/>
              <a:t>/*</a:t>
            </a:r>
            <a:r>
              <a:rPr lang="zh-CN" altLang="en-US" sz="2000" dirty="0"/>
              <a:t>内层查询</a:t>
            </a:r>
            <a:r>
              <a:rPr lang="en-US" altLang="zh-CN" sz="2000" dirty="0"/>
              <a:t>/</a:t>
            </a:r>
            <a:r>
              <a:rPr lang="zh-CN" altLang="en-US" sz="2000" dirty="0"/>
              <a:t>子查询*</a:t>
            </a:r>
            <a:r>
              <a:rPr lang="en-US" altLang="zh-CN" sz="2000" dirty="0"/>
              <a:t>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               FROM SC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               WHERE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 ' 2 '</a:t>
            </a:r>
            <a:r>
              <a:rPr lang="zh-CN" altLang="en-US" sz="2400" dirty="0"/>
              <a:t>);</a:t>
            </a:r>
          </a:p>
          <a:p>
            <a:pPr lvl="1">
              <a:spcBef>
                <a:spcPct val="0"/>
              </a:spcBef>
            </a:pPr>
            <a:endParaRPr lang="zh-CN" altLang="en-US" dirty="0">
              <a:solidFill>
                <a:srgbClr val="FF00FF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/>
              <a:t> 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嵌套查询（续）</a:t>
            </a:r>
          </a:p>
        </p:txBody>
      </p:sp>
      <p:sp>
        <p:nvSpPr>
          <p:cNvPr id="25602" name="Rectangle 1027"/>
          <p:cNvSpPr>
            <a:spLocks noGrp="1"/>
          </p:cNvSpPr>
          <p:nvPr>
            <p:ph type="body"/>
          </p:nvPr>
        </p:nvSpPr>
        <p:spPr>
          <a:xfrm>
            <a:off x="457200" y="1125538"/>
            <a:ext cx="8229600" cy="4854575"/>
          </a:xfrm>
          <a:ln/>
        </p:spPr>
        <p:txBody>
          <a:bodyPr vert="horz" wrap="square" lIns="91440" tIns="45720" rIns="91440" bIns="45720" anchor="t"/>
          <a:lstStyle/>
          <a:p>
            <a:pPr lvl="1">
              <a:lnSpc>
                <a:spcPct val="180000"/>
              </a:lnSpc>
            </a:pPr>
            <a:r>
              <a:rPr lang="zh-CN" altLang="en-US" dirty="0"/>
              <a:t>上层的查询块称为</a:t>
            </a:r>
            <a:r>
              <a:rPr lang="zh-CN" altLang="en-US" dirty="0">
                <a:solidFill>
                  <a:srgbClr val="FF00FF"/>
                </a:solidFill>
              </a:rPr>
              <a:t>外层查询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FF"/>
                </a:solidFill>
              </a:rPr>
              <a:t>父查询</a:t>
            </a:r>
            <a:endParaRPr lang="en-US" altLang="zh-CN" dirty="0">
              <a:solidFill>
                <a:srgbClr val="FF00FF"/>
              </a:solidFill>
            </a:endParaRPr>
          </a:p>
          <a:p>
            <a:pPr lvl="1">
              <a:lnSpc>
                <a:spcPct val="180000"/>
              </a:lnSpc>
            </a:pPr>
            <a:r>
              <a:rPr lang="zh-CN" altLang="en-US" dirty="0"/>
              <a:t>下层查询块称为</a:t>
            </a:r>
            <a:r>
              <a:rPr lang="zh-CN" altLang="en-US" dirty="0">
                <a:solidFill>
                  <a:srgbClr val="FF00FF"/>
                </a:solidFill>
              </a:rPr>
              <a:t>内层查询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FF"/>
                </a:solidFill>
              </a:rPr>
              <a:t>子查询</a:t>
            </a:r>
            <a:endParaRPr lang="en-US" altLang="zh-CN" dirty="0">
              <a:solidFill>
                <a:srgbClr val="FF00FF"/>
              </a:solidFill>
            </a:endParaRPr>
          </a:p>
          <a:p>
            <a:pPr lvl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语言允许多层嵌套查询</a:t>
            </a:r>
            <a:endParaRPr lang="en-US" altLang="zh-CN" dirty="0"/>
          </a:p>
          <a:p>
            <a:pPr lvl="2">
              <a:lnSpc>
                <a:spcPct val="18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即一个子查询中还可以嵌套其他子查询</a:t>
            </a:r>
          </a:p>
          <a:p>
            <a:pPr lvl="1">
              <a:lnSpc>
                <a:spcPct val="180000"/>
              </a:lnSpc>
            </a:pPr>
            <a:r>
              <a:rPr lang="zh-CN" altLang="en-US" dirty="0"/>
              <a:t>子查询的限制</a:t>
            </a:r>
          </a:p>
          <a:p>
            <a:pPr lvl="2">
              <a:lnSpc>
                <a:spcPct val="18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不能使用</a:t>
            </a:r>
            <a:r>
              <a:rPr lang="en-US" altLang="zh-CN" sz="2200" dirty="0"/>
              <a:t>ORDER BY</a:t>
            </a:r>
            <a:r>
              <a:rPr lang="zh-CN" altLang="en-US" sz="2200" dirty="0"/>
              <a:t>子句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嵌套查询求解方法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不相关子查询：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/>
              <a:t>    子查询的查询条件不依赖于父查询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由里向外 逐层处理。即每个子查询在上一级查询处理之前求解，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子</a:t>
            </a:r>
            <a:r>
              <a:rPr lang="zh-CN" altLang="en-US" dirty="0">
                <a:solidFill>
                  <a:srgbClr val="FF0000"/>
                </a:solidFill>
              </a:rPr>
              <a:t>查询的结果用于建立其父查询的查找条件。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嵌套查询求解方法（续）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/>
          </p:nvPr>
        </p:nvSpPr>
        <p:spPr>
          <a:xfrm>
            <a:off x="457200" y="1125538"/>
            <a:ext cx="8229600" cy="48545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</a:pPr>
            <a:r>
              <a:rPr lang="zh-CN" altLang="en-US" dirty="0"/>
              <a:t>相关子查询：子查询的查询条件依赖于父查询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首先取外层查询中表的第一个元组，根据它与内层查询相关的属性值处理内层查询，若</a:t>
            </a:r>
            <a:r>
              <a:rPr lang="en-US" altLang="zh-CN" dirty="0"/>
              <a:t>WHERE</a:t>
            </a:r>
            <a:r>
              <a:rPr lang="zh-CN" altLang="en-US" dirty="0"/>
              <a:t>子句返回值为真，则取此元组放入结果表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然后再取外层表的下一个元组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重复这一过程，直至外层表全部检查完为止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3.4.3  </a:t>
            </a:r>
            <a:r>
              <a:rPr lang="zh-CN" altLang="en-US" sz="3600" dirty="0"/>
              <a:t>嵌套查询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 1.</a:t>
            </a:r>
            <a:r>
              <a:rPr lang="zh-CN" altLang="en-US" dirty="0">
                <a:solidFill>
                  <a:srgbClr val="7030A0"/>
                </a:solidFill>
              </a:rPr>
              <a:t>带有</a:t>
            </a:r>
            <a:r>
              <a:rPr lang="en-US" altLang="zh-CN" dirty="0">
                <a:solidFill>
                  <a:srgbClr val="7030A0"/>
                </a:solidFill>
              </a:rPr>
              <a:t>IN</a:t>
            </a:r>
            <a:r>
              <a:rPr lang="zh-CN" altLang="en-US" dirty="0">
                <a:solidFill>
                  <a:srgbClr val="7030A0"/>
                </a:solidFill>
              </a:rPr>
              <a:t>谓词的子查询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2.</a:t>
            </a:r>
            <a:r>
              <a:rPr lang="zh-CN" altLang="en-US" dirty="0"/>
              <a:t>带有比较运算符的子查询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3.</a:t>
            </a:r>
            <a:r>
              <a:rPr lang="zh-CN" altLang="en-US" dirty="0"/>
              <a:t>带有</a:t>
            </a:r>
            <a:r>
              <a:rPr lang="en-US" altLang="zh-CN" dirty="0"/>
              <a:t>ANY</a:t>
            </a:r>
            <a:r>
              <a:rPr lang="zh-CN" altLang="en-US" dirty="0"/>
              <a:t>（</a:t>
            </a:r>
            <a:r>
              <a:rPr lang="en-US" altLang="zh-CN" dirty="0"/>
              <a:t>SOME</a:t>
            </a:r>
            <a:r>
              <a:rPr lang="zh-CN" altLang="en-US" dirty="0"/>
              <a:t>）或</a:t>
            </a:r>
            <a:r>
              <a:rPr lang="en-US" altLang="zh-CN" dirty="0"/>
              <a:t>ALL</a:t>
            </a:r>
            <a:r>
              <a:rPr lang="zh-CN" altLang="en-US" dirty="0"/>
              <a:t>谓词的子查询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4.</a:t>
            </a:r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</a:t>
            </a:r>
          </a:p>
          <a:p>
            <a:pPr eaLnBrk="1" hangingPunct="1">
              <a:lnSpc>
                <a:spcPct val="13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带有</a:t>
            </a:r>
            <a:r>
              <a:rPr lang="en-US" altLang="zh-CN" sz="3600" dirty="0"/>
              <a:t>IN</a:t>
            </a:r>
            <a:r>
              <a:rPr lang="zh-CN" altLang="en-US" sz="3600" dirty="0"/>
              <a:t>谓词的子查询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3.55]  </a:t>
            </a:r>
            <a:r>
              <a:rPr lang="zh-CN" altLang="en-US" sz="2400" dirty="0"/>
              <a:t>查询与“刘晨”在同一个系学习的学生。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dirty="0"/>
              <a:t>         </a:t>
            </a:r>
            <a:r>
              <a:rPr lang="zh-CN" altLang="en-US" sz="2400" dirty="0"/>
              <a:t>此查询要求可以分步来完成</a:t>
            </a:r>
            <a:endParaRPr lang="zh-CN" altLang="en-US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① 确定“刘晨”所在系名             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SELECT  Sdept  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400" dirty="0"/>
              <a:t>         FROM     Student                            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400" dirty="0"/>
              <a:t>         WHERE  Sname= ' </a:t>
            </a:r>
            <a:r>
              <a:rPr lang="zh-CN" altLang="en-US" sz="2400" dirty="0"/>
              <a:t>刘晨 </a:t>
            </a:r>
            <a:r>
              <a:rPr lang="en-US" altLang="zh-CN" sz="2400" dirty="0"/>
              <a:t>'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000" dirty="0"/>
              <a:t>	     </a:t>
            </a:r>
            <a:r>
              <a:rPr lang="zh-CN" altLang="en-US" sz="2400" dirty="0"/>
              <a:t> 结果为： </a:t>
            </a:r>
            <a:r>
              <a:rPr lang="en-US" altLang="zh-CN" sz="2400" dirty="0"/>
              <a:t>CS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914400" y="188913"/>
            <a:ext cx="7391400" cy="563562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IN</a:t>
            </a:r>
            <a:r>
              <a:rPr lang="zh-CN" altLang="en-US" sz="3600" dirty="0"/>
              <a:t>谓词的子查询（续）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sz="half"/>
          </p:nvPr>
        </p:nvSpPr>
        <p:spPr>
          <a:xfrm>
            <a:off x="817563" y="1196975"/>
            <a:ext cx="6562725" cy="2320925"/>
          </a:xfrm>
          <a:ln/>
        </p:spPr>
        <p:txBody>
          <a:bodyPr vert="horz"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lnSpc>
                <a:spcPct val="90000"/>
              </a:lnSpc>
              <a:buNone/>
            </a:pPr>
            <a:r>
              <a:rPr lang="en-US" altLang="zh-CN" sz="2400" dirty="0"/>
              <a:t>② </a:t>
            </a:r>
            <a:r>
              <a:rPr lang="zh-CN" altLang="en-US" sz="2400" dirty="0"/>
              <a:t>查找所有在</a:t>
            </a:r>
            <a:r>
              <a:rPr lang="en-US" altLang="zh-CN" sz="2400" dirty="0"/>
              <a:t>CS</a:t>
            </a:r>
            <a:r>
              <a:rPr lang="zh-CN" altLang="en-US" sz="2400" dirty="0"/>
              <a:t>系学习的学生。    </a:t>
            </a:r>
          </a:p>
          <a:p>
            <a:pPr lvl="0" indent="-342900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  Sno</a:t>
            </a:r>
            <a:r>
              <a:rPr lang="zh-CN" altLang="en-US" sz="2400" dirty="0"/>
              <a:t>, </a:t>
            </a:r>
            <a:r>
              <a:rPr lang="en-US" altLang="zh-CN" sz="2400" dirty="0"/>
              <a:t>Sname</a:t>
            </a:r>
            <a:r>
              <a:rPr lang="zh-CN" altLang="en-US" sz="2400" dirty="0"/>
              <a:t>, </a:t>
            </a:r>
            <a:r>
              <a:rPr lang="en-US" altLang="zh-CN" sz="2400" dirty="0"/>
              <a:t>Sdept     </a:t>
            </a:r>
          </a:p>
          <a:p>
            <a:pPr lvl="0" indent="-342900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FROM      Student                 </a:t>
            </a:r>
          </a:p>
          <a:p>
            <a:pPr lvl="0" indent="-342900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WHERE   Sdept= ' CS '</a:t>
            </a:r>
            <a:r>
              <a:rPr lang="zh-CN" altLang="en-US" sz="2400" dirty="0"/>
              <a:t>; </a:t>
            </a:r>
          </a:p>
          <a:p>
            <a:pPr lvl="0" indent="-342900" eaLnBrk="1" hangingPunct="1">
              <a:lnSpc>
                <a:spcPct val="150000"/>
              </a:lnSpc>
              <a:buNone/>
            </a:pPr>
            <a:r>
              <a:rPr lang="zh-CN" altLang="en-US" sz="2400" dirty="0"/>
              <a:t>结果为：</a:t>
            </a:r>
          </a:p>
        </p:txBody>
      </p:sp>
      <p:graphicFrame>
        <p:nvGraphicFramePr>
          <p:cNvPr id="34820" name="Group 4"/>
          <p:cNvGraphicFramePr>
            <a:graphicFrameLocks noGrp="1"/>
          </p:cNvGraphicFramePr>
          <p:nvPr>
            <p:ph sz="half" idx="1"/>
          </p:nvPr>
        </p:nvGraphicFramePr>
        <p:xfrm>
          <a:off x="1042988" y="3789363"/>
          <a:ext cx="6985000" cy="1728786"/>
        </p:xfrm>
        <a:graphic>
          <a:graphicData uri="http://schemas.openxmlformats.org/drawingml/2006/table">
            <a:tbl>
              <a:tblPr/>
              <a:tblGrid>
                <a:gridCol w="208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1" name="Line 79"/>
          <p:cNvSpPr/>
          <p:nvPr/>
        </p:nvSpPr>
        <p:spPr>
          <a:xfrm>
            <a:off x="1258888" y="4292600"/>
            <a:ext cx="612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IN</a:t>
            </a:r>
            <a:r>
              <a:rPr lang="zh-CN" altLang="en-US" sz="3600" dirty="0"/>
              <a:t>谓词的子查询（续）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/>
          </p:nvPr>
        </p:nvSpPr>
        <p:spPr>
          <a:xfrm>
            <a:off x="806450" y="1268413"/>
            <a:ext cx="8229600" cy="48545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/>
              <a:t>将第一步查询嵌入到第二步查询的条件中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SELECT Sno</a:t>
            </a:r>
            <a:r>
              <a:rPr lang="zh-CN" altLang="en-US" sz="2400" dirty="0"/>
              <a:t>, </a:t>
            </a:r>
            <a:r>
              <a:rPr lang="en-US" altLang="zh-CN" sz="2400" dirty="0"/>
              <a:t>Sname</a:t>
            </a:r>
            <a:r>
              <a:rPr lang="zh-CN" altLang="en-US" sz="2400" dirty="0"/>
              <a:t>, </a:t>
            </a:r>
            <a:r>
              <a:rPr lang="en-US" altLang="zh-CN" sz="2400" dirty="0"/>
              <a:t>Sdept</a:t>
            </a:r>
          </a:p>
          <a:p>
            <a:pPr eaLnBrk="1" hangingPunct="1">
              <a:buNone/>
            </a:pPr>
            <a:r>
              <a:rPr lang="en-US" altLang="zh-CN" sz="2400" dirty="0"/>
              <a:t>    	FROM Student</a:t>
            </a:r>
          </a:p>
          <a:p>
            <a:pPr eaLnBrk="1" hangingPunct="1">
              <a:buNone/>
            </a:pPr>
            <a:r>
              <a:rPr lang="en-US" altLang="zh-CN" sz="2400" dirty="0"/>
              <a:t>   	WHERE 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FF"/>
                </a:solidFill>
              </a:rPr>
              <a:t>IN </a:t>
            </a:r>
          </a:p>
          <a:p>
            <a:pPr eaLnBrk="1" hangingPunct="1"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Sdept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          FROM Student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WHERE Sname= </a:t>
            </a:r>
            <a:r>
              <a:rPr lang="zh-CN" altLang="en-US" sz="2400" dirty="0"/>
              <a:t>'</a:t>
            </a:r>
            <a:r>
              <a:rPr lang="en-US" altLang="zh-CN" sz="2400" dirty="0"/>
              <a:t> </a:t>
            </a:r>
            <a:r>
              <a:rPr lang="zh-CN" altLang="en-US" sz="2400" dirty="0"/>
              <a:t>刘晨 ');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此查询为不相关子查询。</a:t>
            </a:r>
          </a:p>
        </p:txBody>
      </p:sp>
      <p:sp>
        <p:nvSpPr>
          <p:cNvPr id="31747" name="AutoShape 5">
            <a:hlinkClick r:id="" action="ppaction://hlinkshowjump?jump=nextslide"/>
          </p:cNvPr>
          <p:cNvSpPr/>
          <p:nvPr/>
        </p:nvSpPr>
        <p:spPr>
          <a:xfrm>
            <a:off x="8153400" y="6248400"/>
            <a:ext cx="304800" cy="304800"/>
          </a:xfrm>
          <a:prstGeom prst="actionButtonForwardNex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Text Box 6"/>
          <p:cNvSpPr txBox="1"/>
          <p:nvPr/>
        </p:nvSpPr>
        <p:spPr>
          <a:xfrm>
            <a:off x="7605713" y="6172200"/>
            <a:ext cx="180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dirty="0"/>
              <a:t>数据查询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6911975" cy="4548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单表查询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连接查询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嵌套查询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集合查询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基于派生表的查询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3.4.5 Select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语句的一般形式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IN</a:t>
            </a:r>
            <a:r>
              <a:rPr lang="zh-CN" altLang="en-US" sz="3600" dirty="0"/>
              <a:t>谓词的子查询（续）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 </a:t>
            </a:r>
          </a:p>
          <a:p>
            <a:pPr eaLnBrk="1" hangingPunct="1">
              <a:lnSpc>
                <a:spcPct val="16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用自身连接完成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3.55]</a:t>
            </a:r>
            <a:r>
              <a:rPr lang="zh-CN" altLang="en-US" dirty="0"/>
              <a:t>查询要求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    </a:t>
            </a:r>
            <a:r>
              <a:rPr lang="en-US" altLang="zh-CN" sz="2400" dirty="0"/>
              <a:t>SELECT  </a:t>
            </a:r>
            <a:r>
              <a:rPr lang="en-US" altLang="zh-CN" sz="2400" dirty="0">
                <a:solidFill>
                  <a:srgbClr val="D75B5B"/>
                </a:solidFill>
              </a:rPr>
              <a:t>S1</a:t>
            </a:r>
            <a:r>
              <a:rPr lang="en-US" altLang="zh-CN" sz="2400" dirty="0"/>
              <a:t>.Sno</a:t>
            </a:r>
            <a:r>
              <a:rPr lang="zh-CN" altLang="en-US" sz="2400" dirty="0"/>
              <a:t>, </a:t>
            </a:r>
            <a:r>
              <a:rPr lang="en-US" altLang="zh-CN" sz="2400" dirty="0">
                <a:solidFill>
                  <a:srgbClr val="D75B5B"/>
                </a:solidFill>
              </a:rPr>
              <a:t>S1</a:t>
            </a:r>
            <a:r>
              <a:rPr lang="en-US" altLang="zh-CN" sz="2400" dirty="0"/>
              <a:t>.Sname</a:t>
            </a:r>
            <a:r>
              <a:rPr lang="zh-CN" altLang="en-US" sz="2400" dirty="0"/>
              <a:t>,</a:t>
            </a:r>
            <a:r>
              <a:rPr lang="en-US" altLang="zh-CN" sz="2400" dirty="0">
                <a:solidFill>
                  <a:srgbClr val="D75B5B"/>
                </a:solidFill>
              </a:rPr>
              <a:t>S1</a:t>
            </a:r>
            <a:r>
              <a:rPr lang="en-US" altLang="zh-CN" sz="2400" dirty="0"/>
              <a:t>.Sdept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      FROM     Student </a:t>
            </a:r>
            <a:r>
              <a:rPr lang="en-US" altLang="zh-CN" sz="2400" dirty="0">
                <a:solidFill>
                  <a:srgbClr val="D75B5B"/>
                </a:solidFill>
              </a:rPr>
              <a:t>S1</a:t>
            </a:r>
            <a:r>
              <a:rPr lang="zh-CN" altLang="en-US" sz="2400" dirty="0"/>
              <a:t>,</a:t>
            </a:r>
            <a:r>
              <a:rPr lang="en-US" altLang="zh-CN" sz="2400" dirty="0"/>
              <a:t>Student </a:t>
            </a:r>
            <a:r>
              <a:rPr lang="en-US" altLang="zh-CN" sz="2400" dirty="0">
                <a:solidFill>
                  <a:srgbClr val="D75B5B"/>
                </a:solidFill>
              </a:rPr>
              <a:t>S2</a:t>
            </a:r>
            <a:endParaRPr lang="en-US" altLang="zh-CN" sz="2400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      WHERE  </a:t>
            </a:r>
            <a:r>
              <a:rPr lang="en-US" altLang="zh-CN" sz="2400" dirty="0">
                <a:solidFill>
                  <a:srgbClr val="D75B5B"/>
                </a:solidFill>
              </a:rPr>
              <a:t>S1</a:t>
            </a:r>
            <a:r>
              <a:rPr lang="en-US" altLang="zh-CN" sz="2400" dirty="0"/>
              <a:t>.Sdept = </a:t>
            </a:r>
            <a:r>
              <a:rPr lang="en-US" altLang="zh-CN" sz="2400" dirty="0">
                <a:solidFill>
                  <a:srgbClr val="D75B5B"/>
                </a:solidFill>
              </a:rPr>
              <a:t>S2</a:t>
            </a:r>
            <a:r>
              <a:rPr lang="en-US" altLang="zh-CN" sz="2400" dirty="0"/>
              <a:t>.Sdept  AND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D75B5B"/>
                </a:solidFill>
              </a:rPr>
              <a:t>S2</a:t>
            </a:r>
            <a:r>
              <a:rPr lang="en-US" altLang="zh-CN" sz="2400" dirty="0"/>
              <a:t>.Sname = '</a:t>
            </a:r>
            <a:r>
              <a:rPr lang="zh-CN" altLang="en-US" sz="2400" dirty="0"/>
              <a:t>刘晨</a:t>
            </a:r>
            <a:r>
              <a:rPr lang="en-US" altLang="zh-CN" sz="2400" dirty="0"/>
              <a:t>'</a:t>
            </a:r>
            <a:r>
              <a:rPr lang="zh-CN" altLang="en-US" sz="2400" dirty="0"/>
              <a:t>;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IN</a:t>
            </a:r>
            <a:r>
              <a:rPr lang="zh-CN" altLang="en-US" sz="3600" dirty="0"/>
              <a:t>谓词的子查询（续）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/>
          </p:nvPr>
        </p:nvSpPr>
        <p:spPr>
          <a:xfrm>
            <a:off x="458788" y="1412875"/>
            <a:ext cx="8577262" cy="4267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3.56]</a:t>
            </a:r>
            <a:r>
              <a:rPr lang="zh-CN" altLang="en-US" sz="2400" dirty="0"/>
              <a:t>查询选修了课程名为“信息系统”的学生学号和姓名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	</a:t>
            </a:r>
            <a:r>
              <a:rPr lang="en-US" altLang="zh-CN" sz="2200" dirty="0"/>
              <a:t>SELECT Sno</a:t>
            </a:r>
            <a:r>
              <a:rPr lang="zh-CN" altLang="en-US" sz="2200" dirty="0"/>
              <a:t>,</a:t>
            </a:r>
            <a:r>
              <a:rPr lang="en-US" altLang="zh-CN" sz="2200" dirty="0"/>
              <a:t>Sname              </a:t>
            </a:r>
            <a:r>
              <a:rPr lang="zh-CN" altLang="en-US" sz="2200" dirty="0"/>
              <a:t>   </a:t>
            </a:r>
            <a:r>
              <a:rPr lang="en-US" altLang="zh-CN" sz="2200" dirty="0">
                <a:solidFill>
                  <a:srgbClr val="FF3399"/>
                </a:solidFill>
              </a:rPr>
              <a:t>③ </a:t>
            </a:r>
            <a:r>
              <a:rPr lang="zh-CN" altLang="en-US" sz="2200" dirty="0">
                <a:solidFill>
                  <a:srgbClr val="FF3399"/>
                </a:solidFill>
              </a:rPr>
              <a:t>最后在</a:t>
            </a:r>
            <a:r>
              <a:rPr lang="en-US" altLang="zh-CN" sz="2200" dirty="0">
                <a:solidFill>
                  <a:srgbClr val="FF3399"/>
                </a:solidFill>
              </a:rPr>
              <a:t>Student</a:t>
            </a:r>
            <a:r>
              <a:rPr lang="zh-CN" altLang="en-US" sz="2200" dirty="0">
                <a:solidFill>
                  <a:srgbClr val="FF3399"/>
                </a:solidFill>
              </a:rPr>
              <a:t>关系中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/>
              <a:t>  	</a:t>
            </a:r>
            <a:r>
              <a:rPr lang="en-US" altLang="zh-CN" sz="2200" dirty="0"/>
              <a:t>FROM    Student                         </a:t>
            </a:r>
            <a:r>
              <a:rPr lang="zh-CN" altLang="en-US" sz="2200" dirty="0"/>
              <a:t> </a:t>
            </a:r>
            <a:r>
              <a:rPr lang="zh-CN" altLang="en-US" sz="2200" dirty="0">
                <a:solidFill>
                  <a:srgbClr val="FF3399"/>
                </a:solidFill>
              </a:rPr>
              <a:t>取出</a:t>
            </a:r>
            <a:r>
              <a:rPr lang="en-US" altLang="zh-CN" sz="2200" dirty="0">
                <a:solidFill>
                  <a:srgbClr val="FF3399"/>
                </a:solidFill>
              </a:rPr>
              <a:t>Sno</a:t>
            </a:r>
            <a:r>
              <a:rPr lang="zh-CN" altLang="en-US" sz="2200" dirty="0">
                <a:solidFill>
                  <a:srgbClr val="FF3399"/>
                </a:solidFill>
              </a:rPr>
              <a:t>和</a:t>
            </a:r>
            <a:r>
              <a:rPr lang="en-US" altLang="zh-CN" sz="2200" dirty="0">
                <a:solidFill>
                  <a:srgbClr val="FF3399"/>
                </a:solidFill>
              </a:rPr>
              <a:t>Sname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	WHERE Sno  IN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SELECT Sno                     </a:t>
            </a:r>
            <a:r>
              <a:rPr lang="en-US" altLang="zh-CN" sz="2200" dirty="0">
                <a:solidFill>
                  <a:srgbClr val="FF3399"/>
                </a:solidFill>
              </a:rPr>
              <a:t>② </a:t>
            </a:r>
            <a:r>
              <a:rPr lang="zh-CN" altLang="en-US" sz="2200" dirty="0">
                <a:solidFill>
                  <a:srgbClr val="FF3399"/>
                </a:solidFill>
              </a:rPr>
              <a:t>然后在</a:t>
            </a:r>
            <a:r>
              <a:rPr lang="en-US" altLang="zh-CN" sz="2200" dirty="0">
                <a:solidFill>
                  <a:srgbClr val="FF3399"/>
                </a:solidFill>
              </a:rPr>
              <a:t>SC</a:t>
            </a:r>
            <a:r>
              <a:rPr lang="zh-CN" altLang="en-US" sz="2200" dirty="0">
                <a:solidFill>
                  <a:srgbClr val="FF3399"/>
                </a:solidFill>
              </a:rPr>
              <a:t>关系中找出选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/>
              <a:t>              </a:t>
            </a:r>
            <a:r>
              <a:rPr lang="en-US" altLang="zh-CN" sz="2200" dirty="0"/>
              <a:t>FROM    SC                         </a:t>
            </a:r>
            <a:r>
              <a:rPr lang="zh-CN" altLang="en-US" sz="2200" dirty="0">
                <a:solidFill>
                  <a:srgbClr val="FF3399"/>
                </a:solidFill>
              </a:rPr>
              <a:t>修了</a:t>
            </a:r>
            <a:r>
              <a:rPr lang="en-US" altLang="zh-CN" sz="2200" dirty="0">
                <a:solidFill>
                  <a:srgbClr val="FF3399"/>
                </a:solidFill>
              </a:rPr>
              <a:t>3</a:t>
            </a:r>
            <a:r>
              <a:rPr lang="zh-CN" altLang="en-US" sz="2200" dirty="0">
                <a:solidFill>
                  <a:srgbClr val="FF3399"/>
                </a:solidFill>
              </a:rPr>
              <a:t>号课程的学生学号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/>
              <a:t>              </a:t>
            </a:r>
            <a:r>
              <a:rPr lang="en-US" altLang="zh-CN" sz="2200" dirty="0"/>
              <a:t>WHERE  Cno IN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      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SELECT Cno             </a:t>
            </a:r>
            <a:r>
              <a:rPr lang="en-US" altLang="zh-CN" sz="2200" dirty="0">
                <a:solidFill>
                  <a:srgbClr val="FF3399"/>
                </a:solidFill>
              </a:rPr>
              <a:t>① </a:t>
            </a:r>
            <a:r>
              <a:rPr lang="zh-CN" altLang="en-US" sz="2200" dirty="0">
                <a:solidFill>
                  <a:srgbClr val="FF3399"/>
                </a:solidFill>
              </a:rPr>
              <a:t>首先在</a:t>
            </a:r>
            <a:r>
              <a:rPr lang="en-US" altLang="zh-CN" sz="2200" dirty="0">
                <a:solidFill>
                  <a:srgbClr val="FF3399"/>
                </a:solidFill>
              </a:rPr>
              <a:t>Course</a:t>
            </a:r>
            <a:r>
              <a:rPr lang="zh-CN" altLang="en-US" sz="2200" dirty="0">
                <a:solidFill>
                  <a:srgbClr val="FF3399"/>
                </a:solidFill>
              </a:rPr>
              <a:t>关系中找出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/>
              <a:t>                       </a:t>
            </a:r>
            <a:r>
              <a:rPr lang="en-US" altLang="zh-CN" sz="2200" dirty="0"/>
              <a:t>FROM Course           </a:t>
            </a:r>
            <a:r>
              <a:rPr lang="en-US" altLang="zh-CN" sz="2200" dirty="0">
                <a:solidFill>
                  <a:srgbClr val="FF3399"/>
                </a:solidFill>
              </a:rPr>
              <a:t>“</a:t>
            </a:r>
            <a:r>
              <a:rPr lang="zh-CN" altLang="en-US" sz="2200" dirty="0">
                <a:solidFill>
                  <a:srgbClr val="FF3399"/>
                </a:solidFill>
              </a:rPr>
              <a:t>信息系统”的课程号，为</a:t>
            </a:r>
            <a:r>
              <a:rPr lang="en-US" altLang="zh-CN" sz="2200" dirty="0">
                <a:solidFill>
                  <a:srgbClr val="FF3399"/>
                </a:solidFill>
              </a:rPr>
              <a:t>3</a:t>
            </a:r>
            <a:r>
              <a:rPr lang="zh-CN" altLang="en-US" sz="2200" dirty="0">
                <a:solidFill>
                  <a:srgbClr val="FF3399"/>
                </a:solidFill>
              </a:rPr>
              <a:t>号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/>
              <a:t>                       </a:t>
            </a:r>
            <a:r>
              <a:rPr lang="en-US" altLang="zh-CN" sz="2200" dirty="0"/>
              <a:t>WHERE Cname= </a:t>
            </a:r>
            <a:r>
              <a:rPr lang="zh-CN" altLang="en-US" sz="2200" dirty="0"/>
              <a:t>'信息系统'          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/>
              <a:t>		          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         </a:t>
            </a:r>
            <a:r>
              <a:rPr lang="zh-CN" altLang="en-US" sz="2200" dirty="0"/>
              <a:t>)</a:t>
            </a:r>
            <a:r>
              <a:rPr lang="en-US" altLang="zh-CN" sz="2200" dirty="0"/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IN</a:t>
            </a:r>
            <a:r>
              <a:rPr lang="zh-CN" altLang="en-US" sz="3600" dirty="0"/>
              <a:t>谓词的子查询（续）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1"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lvl="1"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用连接查询实现</a:t>
            </a:r>
            <a:r>
              <a:rPr lang="en-US" altLang="zh-CN" sz="2800" dirty="0"/>
              <a:t>[</a:t>
            </a:r>
            <a:r>
              <a:rPr lang="zh-CN" altLang="en-US" sz="2800" dirty="0"/>
              <a:t>例 </a:t>
            </a:r>
            <a:r>
              <a:rPr lang="en-US" altLang="zh-CN" sz="2800" dirty="0"/>
              <a:t>3.56] 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     </a:t>
            </a:r>
            <a:r>
              <a:rPr lang="en-US" altLang="zh-CN" sz="2400" dirty="0"/>
              <a:t>SELECT Sno</a:t>
            </a:r>
            <a:r>
              <a:rPr lang="zh-CN" altLang="en-US" sz="2400" dirty="0"/>
              <a:t>,</a:t>
            </a:r>
            <a:r>
              <a:rPr lang="en-US" altLang="zh-CN" sz="2400" dirty="0"/>
              <a:t>Sname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/>
              <a:t>      FROM    Student</a:t>
            </a:r>
            <a:r>
              <a:rPr lang="zh-CN" altLang="en-US" sz="2400" dirty="0"/>
              <a:t>,</a:t>
            </a:r>
            <a:r>
              <a:rPr lang="en-US" altLang="zh-CN" sz="2400" dirty="0"/>
              <a:t>SC</a:t>
            </a:r>
            <a:r>
              <a:rPr lang="zh-CN" altLang="en-US" sz="2400" dirty="0"/>
              <a:t>,</a:t>
            </a:r>
            <a:r>
              <a:rPr lang="en-US" altLang="zh-CN" sz="2400" dirty="0"/>
              <a:t>Course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/>
              <a:t>      WHERE Student.Sno = SC.Sno  AND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/>
              <a:t>                     SC.Cno = Course.Cno AND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/>
              <a:t>                     Course.Cname=</a:t>
            </a:r>
            <a:r>
              <a:rPr lang="zh-CN" altLang="en-US" sz="2400" dirty="0"/>
              <a:t>'信息系统'</a:t>
            </a:r>
            <a:r>
              <a:rPr lang="en-US" altLang="zh-CN" sz="2400" dirty="0"/>
              <a:t>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3.4.3  </a:t>
            </a:r>
            <a:r>
              <a:rPr lang="zh-CN" altLang="en-US" sz="3600" dirty="0"/>
              <a:t>嵌套查询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带有</a:t>
            </a:r>
            <a:r>
              <a:rPr lang="en-US" altLang="zh-CN" dirty="0"/>
              <a:t>IN</a:t>
            </a:r>
            <a:r>
              <a:rPr lang="zh-CN" altLang="en-US" dirty="0"/>
              <a:t>谓词的子查询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CN" altLang="en-US" dirty="0">
                <a:solidFill>
                  <a:srgbClr val="7030A0"/>
                </a:solidFill>
              </a:rPr>
              <a:t>带有比较运算符的子查询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3.</a:t>
            </a:r>
            <a:r>
              <a:rPr lang="zh-CN" altLang="en-US" dirty="0"/>
              <a:t>带有</a:t>
            </a:r>
            <a:r>
              <a:rPr lang="en-US" altLang="zh-CN" dirty="0"/>
              <a:t>ANY</a:t>
            </a:r>
            <a:r>
              <a:rPr lang="zh-CN" altLang="en-US" dirty="0"/>
              <a:t>（</a:t>
            </a:r>
            <a:r>
              <a:rPr lang="en-US" altLang="zh-CN" dirty="0"/>
              <a:t>SOME</a:t>
            </a:r>
            <a:r>
              <a:rPr lang="zh-CN" altLang="en-US" dirty="0"/>
              <a:t>）或</a:t>
            </a:r>
            <a:r>
              <a:rPr lang="en-US" altLang="zh-CN" dirty="0"/>
              <a:t>ALL</a:t>
            </a:r>
            <a:r>
              <a:rPr lang="zh-CN" altLang="en-US" dirty="0"/>
              <a:t>谓词的子查询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4.</a:t>
            </a:r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</a:t>
            </a:r>
          </a:p>
          <a:p>
            <a:pPr eaLnBrk="1" hangingPunct="1">
              <a:lnSpc>
                <a:spcPct val="13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带有比较运算符的子查询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48545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dirty="0"/>
              <a:t>当能确切知道内层查询返回单值时，可用比较运算符（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r>
              <a:rPr lang="zh-CN" altLang="en-US" dirty="0"/>
              <a:t>或</a:t>
            </a:r>
            <a:r>
              <a:rPr lang="en-US" altLang="zh-CN" dirty="0"/>
              <a:t>&lt; &gt;</a:t>
            </a:r>
            <a:r>
              <a:rPr lang="zh-CN" altLang="en-US" dirty="0"/>
              <a:t>）。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3.55]</a:t>
            </a:r>
            <a:r>
              <a:rPr lang="zh-CN" altLang="en-US" sz="2400" dirty="0"/>
              <a:t>中，由于一个学生只可能在一个系学习，则可以</a:t>
            </a:r>
            <a:r>
              <a:rPr lang="zh-CN" altLang="en-US" sz="2400" dirty="0">
                <a:solidFill>
                  <a:srgbClr val="D75B5B"/>
                </a:solidFill>
              </a:rPr>
              <a:t>用 </a:t>
            </a:r>
            <a:r>
              <a:rPr lang="en-US" altLang="zh-CN" sz="2400" dirty="0">
                <a:solidFill>
                  <a:srgbClr val="D75B5B"/>
                </a:solidFill>
              </a:rPr>
              <a:t>= </a:t>
            </a:r>
            <a:r>
              <a:rPr lang="zh-CN" altLang="en-US" sz="2400" dirty="0">
                <a:solidFill>
                  <a:srgbClr val="D75B5B"/>
                </a:solidFill>
              </a:rPr>
              <a:t>代替</a:t>
            </a:r>
            <a:r>
              <a:rPr lang="en-US" altLang="zh-CN" sz="2400" dirty="0">
                <a:solidFill>
                  <a:srgbClr val="D75B5B"/>
                </a:solidFill>
              </a:rPr>
              <a:t>IN</a:t>
            </a:r>
            <a:r>
              <a:rPr lang="en-US" altLang="zh-CN" sz="2400" dirty="0"/>
              <a:t> </a:t>
            </a:r>
            <a:r>
              <a:rPr lang="zh-CN" altLang="en-US" sz="2400" dirty="0"/>
              <a:t>：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Sno</a:t>
            </a:r>
            <a:r>
              <a:rPr lang="zh-CN" altLang="en-US" sz="2400" dirty="0"/>
              <a:t>,</a:t>
            </a:r>
            <a:r>
              <a:rPr lang="en-US" altLang="zh-CN" sz="2400" dirty="0"/>
              <a:t>Sname</a:t>
            </a:r>
            <a:r>
              <a:rPr lang="zh-CN" altLang="en-US" sz="2400" dirty="0"/>
              <a:t>,</a:t>
            </a:r>
            <a:r>
              <a:rPr lang="en-US" altLang="zh-CN" sz="2400" dirty="0"/>
              <a:t>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FROM   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WHERE Sdept  </a:t>
            </a:r>
            <a:r>
              <a:rPr lang="en-US" altLang="zh-CN" sz="2400" dirty="0">
                <a:solidFill>
                  <a:srgbClr val="D75B5B"/>
                </a:solidFill>
              </a:rPr>
              <a:t> =</a:t>
            </a:r>
            <a:endParaRPr lang="en-US" altLang="zh-CN" sz="2400" dirty="0"/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(</a:t>
            </a:r>
            <a:r>
              <a:rPr lang="en-US" altLang="zh-CN" sz="2400" dirty="0"/>
              <a:t>SELECT 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FROM   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WHERE Sname= </a:t>
            </a:r>
            <a:r>
              <a:rPr lang="zh-CN" altLang="en-US" sz="2400" dirty="0"/>
              <a:t>'刘晨');</a:t>
            </a:r>
          </a:p>
          <a:p>
            <a:pPr eaLnBrk="1" hangingPunct="1">
              <a:lnSpc>
                <a:spcPct val="160000"/>
              </a:lnSpc>
            </a:pPr>
            <a:endParaRPr lang="zh-CN" altLang="en-US" sz="2400" dirty="0"/>
          </a:p>
          <a:p>
            <a:pPr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带有比较运算符的子查询（续）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3.57 ]</a:t>
            </a:r>
            <a:r>
              <a:rPr lang="zh-CN" altLang="en-US" sz="2400" dirty="0"/>
              <a:t>找出每个学生超过他选修课程平均成绩的课程号。</a:t>
            </a:r>
          </a:p>
          <a:p>
            <a:pPr eaLnBrk="1" hangingPunct="1"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SELECT Sno</a:t>
            </a:r>
            <a:r>
              <a:rPr lang="zh-CN" altLang="en-US" sz="2400" dirty="0"/>
              <a:t>, </a:t>
            </a:r>
            <a:r>
              <a:rPr lang="en-US" altLang="zh-CN" sz="2400" dirty="0"/>
              <a:t>Cno</a:t>
            </a:r>
          </a:p>
          <a:p>
            <a:pPr eaLnBrk="1" hangingPunct="1">
              <a:buNone/>
            </a:pPr>
            <a:r>
              <a:rPr lang="en-US" altLang="zh-CN" sz="2400" dirty="0"/>
              <a:t>    FROM    SC  x</a:t>
            </a:r>
          </a:p>
          <a:p>
            <a:pPr eaLnBrk="1" hangingPunct="1">
              <a:buNone/>
            </a:pPr>
            <a:r>
              <a:rPr lang="en-US" altLang="zh-CN" sz="2400" dirty="0"/>
              <a:t>    WHERE Grade &gt;=</a:t>
            </a:r>
            <a:r>
              <a:rPr lang="zh-CN" altLang="en-US" sz="2400" dirty="0"/>
              <a:t>(</a:t>
            </a:r>
            <a:r>
              <a:rPr lang="en-US" altLang="zh-CN" sz="2400" dirty="0"/>
              <a:t>SELECT AVG（Grade） </a:t>
            </a:r>
          </a:p>
          <a:p>
            <a:pPr eaLnBrk="1" hangingPunct="1">
              <a:buNone/>
            </a:pPr>
            <a:r>
              <a:rPr lang="en-US" altLang="zh-CN" sz="2400" dirty="0"/>
              <a:t>		                        FROM  SC y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                WHERE </a:t>
            </a:r>
            <a:r>
              <a:rPr lang="en-US" altLang="zh-CN" sz="2400" dirty="0" err="1"/>
              <a:t>y.Sno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x.Sno</a:t>
            </a:r>
            <a:r>
              <a:rPr lang="zh-CN" altLang="en-US" sz="2400" dirty="0"/>
              <a:t>)</a:t>
            </a:r>
            <a:r>
              <a:rPr lang="en-US" altLang="zh-CN" sz="2400" dirty="0"/>
              <a:t>;</a:t>
            </a:r>
          </a:p>
          <a:p>
            <a:pPr eaLnBrk="1" hangingPunct="1">
              <a:buNone/>
            </a:pP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注：子查询语句</a:t>
            </a:r>
            <a:r>
              <a:rPr lang="en-US" altLang="zh-CN" sz="2400" dirty="0">
                <a:solidFill>
                  <a:srgbClr val="FF0000"/>
                </a:solidFill>
              </a:rPr>
              <a:t>FROM </a:t>
            </a:r>
            <a:r>
              <a:rPr lang="zh-CN" altLang="en-US" sz="2400" dirty="0">
                <a:solidFill>
                  <a:srgbClr val="FF0000"/>
                </a:solidFill>
              </a:rPr>
              <a:t>后面是一个表，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WHERE</a:t>
            </a:r>
            <a:r>
              <a:rPr lang="zh-CN" altLang="en-US" sz="2400" dirty="0">
                <a:solidFill>
                  <a:srgbClr val="FF0000"/>
                </a:solidFill>
              </a:rPr>
              <a:t>后面的条件来自两张表，此类查询为相关子查询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带有比较运算符的子查询（续）</a:t>
            </a:r>
          </a:p>
        </p:txBody>
      </p:sp>
      <p:sp>
        <p:nvSpPr>
          <p:cNvPr id="38914" name="Rectangle 1027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5040313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可能的执行过程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从外层查询中取出</a:t>
            </a:r>
            <a:r>
              <a:rPr lang="en-US" altLang="zh-CN" dirty="0"/>
              <a:t>SC</a:t>
            </a:r>
            <a:r>
              <a:rPr lang="zh-CN" altLang="en-US" dirty="0"/>
              <a:t>的一个元组</a:t>
            </a:r>
            <a:r>
              <a:rPr lang="en-US" altLang="zh-CN" dirty="0"/>
              <a:t>x</a:t>
            </a:r>
            <a:r>
              <a:rPr lang="zh-CN" altLang="en-US" dirty="0"/>
              <a:t>，将元组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Sno</a:t>
            </a:r>
            <a:r>
              <a:rPr lang="zh-CN" altLang="en-US" dirty="0"/>
              <a:t>值（</a:t>
            </a:r>
            <a:r>
              <a:rPr lang="en-US" altLang="zh-CN" dirty="0"/>
              <a:t>201215121</a:t>
            </a:r>
            <a:r>
              <a:rPr lang="zh-CN" altLang="en-US" dirty="0"/>
              <a:t>）传送给内层查询。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  	</a:t>
            </a:r>
            <a:r>
              <a:rPr lang="en-US" altLang="zh-CN" sz="2400" dirty="0"/>
              <a:t>SELECT AVG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	</a:t>
            </a:r>
            <a:r>
              <a:rPr lang="en-US" altLang="zh-CN" sz="2400" dirty="0"/>
              <a:t>FROM SC y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	</a:t>
            </a:r>
            <a:r>
              <a:rPr lang="en-US" altLang="zh-CN" sz="2400" dirty="0"/>
              <a:t>WHERE y.Sno='201215121‘;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带有比较运算符的子查询（续）</a:t>
            </a:r>
          </a:p>
        </p:txBody>
      </p:sp>
      <p:sp>
        <p:nvSpPr>
          <p:cNvPr id="39938" name="Rectangle 1027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5040313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可能的执行过程（续）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执行内层查询，得到值</a:t>
            </a:r>
            <a:r>
              <a:rPr lang="en-US" altLang="zh-CN" dirty="0"/>
              <a:t>88</a:t>
            </a:r>
            <a:r>
              <a:rPr lang="zh-CN" altLang="en-US" dirty="0"/>
              <a:t>（近似值），用该值代替内层查询，得到外层查询：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 	 </a:t>
            </a:r>
            <a:r>
              <a:rPr lang="en-US" altLang="zh-CN" sz="2400" dirty="0"/>
              <a:t>SELECT Sno,Cno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	</a:t>
            </a:r>
            <a:r>
              <a:rPr lang="en-US" altLang="zh-CN" sz="2400" dirty="0"/>
              <a:t> FROM     SC x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	</a:t>
            </a:r>
            <a:r>
              <a:rPr lang="en-US" altLang="zh-CN" sz="2400" dirty="0"/>
              <a:t> WHERE  Grade &gt;=88</a:t>
            </a:r>
            <a:r>
              <a:rPr lang="zh-CN" altLang="en-US" sz="2400" dirty="0"/>
              <a:t>;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带有比较运算符的子查询（续）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可能的执行过程（续）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执行这个查询，得到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		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		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然后外层查询取出下一个元组重复做上述①至③步骤，直到外层的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元组全部处理完毕。结果为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		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201215121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		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201215122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3.4.3  </a:t>
            </a:r>
            <a:r>
              <a:rPr lang="zh-CN" altLang="en-US" sz="3600" dirty="0"/>
              <a:t>嵌套查询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带有</a:t>
            </a:r>
            <a:r>
              <a:rPr lang="en-US" altLang="zh-CN" dirty="0"/>
              <a:t>IN</a:t>
            </a:r>
            <a:r>
              <a:rPr lang="zh-CN" altLang="en-US" dirty="0"/>
              <a:t>谓词的子查询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2.</a:t>
            </a:r>
            <a:r>
              <a:rPr lang="zh-CN" altLang="en-US" dirty="0"/>
              <a:t>带有比较运算符的子查询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lang="zh-CN" altLang="en-US" dirty="0">
                <a:solidFill>
                  <a:srgbClr val="7030A0"/>
                </a:solidFill>
              </a:rPr>
              <a:t>带有</a:t>
            </a:r>
            <a:r>
              <a:rPr lang="en-US" altLang="zh-CN" dirty="0">
                <a:solidFill>
                  <a:srgbClr val="7030A0"/>
                </a:solidFill>
              </a:rPr>
              <a:t>ANY</a:t>
            </a:r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SOME</a:t>
            </a:r>
            <a:r>
              <a:rPr lang="zh-CN" altLang="en-US" dirty="0">
                <a:solidFill>
                  <a:srgbClr val="7030A0"/>
                </a:solidFill>
              </a:rPr>
              <a:t>）或</a:t>
            </a:r>
            <a:r>
              <a:rPr lang="en-US" altLang="zh-CN" dirty="0">
                <a:solidFill>
                  <a:srgbClr val="7030A0"/>
                </a:solidFill>
              </a:rPr>
              <a:t>ALL</a:t>
            </a:r>
            <a:r>
              <a:rPr lang="zh-CN" altLang="en-US" dirty="0">
                <a:solidFill>
                  <a:srgbClr val="7030A0"/>
                </a:solidFill>
              </a:rPr>
              <a:t>谓词的子查询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4.</a:t>
            </a:r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</a:t>
            </a:r>
          </a:p>
          <a:p>
            <a:pPr eaLnBrk="1" hangingPunct="1">
              <a:lnSpc>
                <a:spcPct val="13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3.4.2 </a:t>
            </a:r>
            <a:r>
              <a:rPr lang="zh-CN" altLang="en-US" sz="3600" dirty="0"/>
              <a:t>连接查询 </a:t>
            </a:r>
          </a:p>
        </p:txBody>
      </p:sp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xfrm>
            <a:off x="323850" y="1030288"/>
            <a:ext cx="8505825" cy="549433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连接查询：同时涉及两个以上的表的查询</a:t>
            </a:r>
          </a:p>
          <a:p>
            <a:pPr algn="just" eaLnBrk="1" hangingPunct="1"/>
            <a:r>
              <a:rPr lang="zh-CN" altLang="en-US" dirty="0"/>
              <a:t>连接条件或连接谓词：用来连接两个表的条件</a:t>
            </a:r>
          </a:p>
          <a:p>
            <a:pPr algn="just" eaLnBrk="1" hangingPunct="1">
              <a:buNone/>
            </a:pPr>
            <a:r>
              <a:rPr lang="zh-CN" altLang="en-US" dirty="0"/>
              <a:t>	 一般格式：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1&gt;.]&lt;</a:t>
            </a:r>
            <a:r>
              <a:rPr lang="zh-CN" altLang="en-US" dirty="0"/>
              <a:t>列名</a:t>
            </a:r>
            <a:r>
              <a:rPr lang="en-US" altLang="zh-CN" dirty="0"/>
              <a:t>1&gt;  </a:t>
            </a:r>
            <a:r>
              <a:rPr lang="en-US" altLang="zh-CN" dirty="0">
                <a:solidFill>
                  <a:srgbClr val="D75B5B"/>
                </a:solidFill>
              </a:rPr>
              <a:t>&lt;</a:t>
            </a:r>
            <a:r>
              <a:rPr lang="zh-CN" altLang="en-US" dirty="0">
                <a:solidFill>
                  <a:srgbClr val="D75B5B"/>
                </a:solidFill>
              </a:rPr>
              <a:t>比较运算符</a:t>
            </a:r>
            <a:r>
              <a:rPr lang="en-US" altLang="zh-CN" dirty="0">
                <a:solidFill>
                  <a:srgbClr val="D75B5B"/>
                </a:solidFill>
              </a:rPr>
              <a:t>&gt;</a:t>
            </a:r>
            <a:r>
              <a:rPr lang="en-US" altLang="zh-CN" dirty="0"/>
              <a:t>  [&lt;</a:t>
            </a:r>
            <a:r>
              <a:rPr lang="zh-CN" altLang="en-US" dirty="0"/>
              <a:t>表名</a:t>
            </a:r>
            <a:r>
              <a:rPr lang="en-US" altLang="zh-CN" dirty="0"/>
              <a:t>2&gt;.]&lt;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1&gt;.]&lt;</a:t>
            </a:r>
            <a:r>
              <a:rPr lang="zh-CN" altLang="en-US" dirty="0"/>
              <a:t>列名</a:t>
            </a:r>
            <a:r>
              <a:rPr lang="en-US" altLang="zh-CN" dirty="0"/>
              <a:t>1&gt; </a:t>
            </a:r>
            <a:r>
              <a:rPr lang="en-US" altLang="zh-CN" dirty="0">
                <a:solidFill>
                  <a:srgbClr val="D75B5B"/>
                </a:solidFill>
              </a:rPr>
              <a:t>BETWEEN</a:t>
            </a:r>
            <a:r>
              <a:rPr lang="en-US" altLang="zh-CN" dirty="0"/>
              <a:t> [&lt;</a:t>
            </a:r>
            <a:r>
              <a:rPr lang="zh-CN" altLang="en-US" dirty="0"/>
              <a:t>表名</a:t>
            </a:r>
            <a:r>
              <a:rPr lang="en-US" altLang="zh-CN" dirty="0"/>
              <a:t>2&gt;.]&lt;</a:t>
            </a:r>
            <a:r>
              <a:rPr lang="zh-CN" altLang="en-US" dirty="0"/>
              <a:t>列名</a:t>
            </a:r>
            <a:r>
              <a:rPr lang="en-US" altLang="zh-CN" dirty="0"/>
              <a:t>2&gt; </a:t>
            </a:r>
            <a:r>
              <a:rPr lang="en-US" altLang="zh-CN" dirty="0">
                <a:solidFill>
                  <a:srgbClr val="D75B5B"/>
                </a:solidFill>
              </a:rPr>
              <a:t>AND</a:t>
            </a:r>
            <a:r>
              <a:rPr lang="en-US" altLang="zh-CN" dirty="0"/>
              <a:t> [&lt;</a:t>
            </a:r>
            <a:r>
              <a:rPr lang="zh-CN" altLang="en-US" dirty="0"/>
              <a:t>表名</a:t>
            </a:r>
            <a:r>
              <a:rPr lang="en-US" altLang="zh-CN" dirty="0"/>
              <a:t>2&gt;.]&lt;</a:t>
            </a:r>
            <a:r>
              <a:rPr lang="zh-CN" altLang="en-US" dirty="0"/>
              <a:t>列名</a:t>
            </a:r>
            <a:r>
              <a:rPr lang="en-US" altLang="zh-CN" dirty="0"/>
              <a:t>3&gt;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连接字段：连接谓词中的列名称</a:t>
            </a:r>
          </a:p>
          <a:p>
            <a:pPr lvl="1" algn="just" eaLnBrk="1" hangingPunct="1"/>
            <a:r>
              <a:rPr lang="zh-CN" altLang="en-US" dirty="0"/>
              <a:t>连接条件中的各连接字段类型必须是可比的，但名字不必相同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-101600" y="-33337"/>
            <a:ext cx="9353550" cy="113188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带有</a:t>
            </a:r>
            <a:r>
              <a:rPr lang="en-US" altLang="zh-CN" sz="3200" dirty="0"/>
              <a:t>ANY</a:t>
            </a:r>
            <a:r>
              <a:rPr lang="zh-CN" altLang="en-US" sz="3200" dirty="0"/>
              <a:t>（</a:t>
            </a:r>
            <a:r>
              <a:rPr lang="en-US" altLang="zh-CN" sz="3200" dirty="0"/>
              <a:t>SOME</a:t>
            </a:r>
            <a:r>
              <a:rPr lang="zh-CN" altLang="en-US" sz="3200" dirty="0"/>
              <a:t>）或</a:t>
            </a:r>
            <a:r>
              <a:rPr lang="en-US" altLang="zh-CN" sz="3200" dirty="0"/>
              <a:t>ALL</a:t>
            </a:r>
            <a:r>
              <a:rPr lang="zh-CN" altLang="en-US" sz="3200" dirty="0"/>
              <a:t>谓词的子查询 （续）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/>
          </p:nvPr>
        </p:nvSpPr>
        <p:spPr>
          <a:xfrm>
            <a:off x="457200" y="981075"/>
            <a:ext cx="7999413" cy="5283200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dirty="0"/>
              <a:t>使用</a:t>
            </a:r>
            <a:r>
              <a:rPr lang="en-US" altLang="zh-CN" dirty="0"/>
              <a:t>ANY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谓词时必须同时使用比较运算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dirty="0"/>
              <a:t>语义为：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&gt; ANY	</a:t>
            </a:r>
            <a:r>
              <a:rPr lang="zh-CN" altLang="en-US" sz="2400" dirty="0"/>
              <a:t>大于子查询结果中的某个值       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&gt; ALL	</a:t>
            </a:r>
            <a:r>
              <a:rPr lang="zh-CN" altLang="en-US" dirty="0"/>
              <a:t>大于子查询结果中的所有值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&lt; ANY	</a:t>
            </a:r>
            <a:r>
              <a:rPr lang="zh-CN" altLang="en-US" dirty="0"/>
              <a:t>小于子查询结果中的某个值    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&lt; ALL	</a:t>
            </a:r>
            <a:r>
              <a:rPr lang="zh-CN" altLang="en-US" dirty="0"/>
              <a:t>小于子查询结果中的所有值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&gt;= ANY	</a:t>
            </a:r>
            <a:r>
              <a:rPr lang="zh-CN" altLang="en-US" dirty="0"/>
              <a:t>大于等于子查询结果中的某个值    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&gt;= ALL	</a:t>
            </a:r>
            <a:r>
              <a:rPr lang="zh-CN" altLang="en-US" dirty="0"/>
              <a:t>大于等于子查询结果中的所有值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-101600" y="-33337"/>
            <a:ext cx="9353550" cy="113188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带有</a:t>
            </a:r>
            <a:r>
              <a:rPr lang="en-US" altLang="zh-CN" sz="3200" dirty="0"/>
              <a:t>ANY</a:t>
            </a:r>
            <a:r>
              <a:rPr lang="zh-CN" altLang="en-US" sz="3200" dirty="0"/>
              <a:t>（</a:t>
            </a:r>
            <a:r>
              <a:rPr lang="en-US" altLang="zh-CN" sz="3200" dirty="0"/>
              <a:t>SOME</a:t>
            </a:r>
            <a:r>
              <a:rPr lang="zh-CN" altLang="en-US" sz="3200" dirty="0"/>
              <a:t>）或</a:t>
            </a:r>
            <a:r>
              <a:rPr lang="en-US" altLang="zh-CN" sz="3200" dirty="0"/>
              <a:t>ALL</a:t>
            </a:r>
            <a:r>
              <a:rPr lang="zh-CN" altLang="en-US" sz="3200" dirty="0"/>
              <a:t>谓词的子查询 （续）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/>
          </p:nvPr>
        </p:nvSpPr>
        <p:spPr>
          <a:xfrm>
            <a:off x="457200" y="981075"/>
            <a:ext cx="8794750" cy="5283200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dirty="0"/>
              <a:t>使用</a:t>
            </a:r>
            <a:r>
              <a:rPr lang="en-US" altLang="zh-CN" dirty="0"/>
              <a:t>ANY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谓词时必须同时使用比较运算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dirty="0"/>
              <a:t>语义为（续）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&lt;= ANY	</a:t>
            </a:r>
            <a:r>
              <a:rPr lang="zh-CN" altLang="en-US" dirty="0"/>
              <a:t>小于等于子查询结果中的某个值    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&lt;= ALL	</a:t>
            </a:r>
            <a:r>
              <a:rPr lang="zh-CN" altLang="en-US" dirty="0"/>
              <a:t>小于等于子查询结果中的所有值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= ANY	</a:t>
            </a:r>
            <a:r>
              <a:rPr lang="zh-CN" altLang="en-US" dirty="0"/>
              <a:t>等于子查询结果中的某个值        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=ALL	</a:t>
            </a:r>
            <a:r>
              <a:rPr lang="zh-CN" altLang="en-US" dirty="0"/>
              <a:t>等于子查询结果中的所有值（通常没有实际意义）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!=</a:t>
            </a:r>
            <a:r>
              <a:rPr lang="zh-CN" altLang="en-US" dirty="0"/>
              <a:t>（或</a:t>
            </a:r>
            <a:r>
              <a:rPr lang="en-US" altLang="zh-CN" dirty="0"/>
              <a:t>&lt;&gt;</a:t>
            </a:r>
            <a:r>
              <a:rPr lang="zh-CN" altLang="en-US" dirty="0"/>
              <a:t>）</a:t>
            </a:r>
            <a:r>
              <a:rPr lang="en-US" altLang="zh-CN" dirty="0"/>
              <a:t>ANY	</a:t>
            </a:r>
            <a:r>
              <a:rPr lang="zh-CN" altLang="en-US" dirty="0"/>
              <a:t>不等于子查询结果中的某个值</a:t>
            </a:r>
          </a:p>
          <a:p>
            <a:pPr marL="990600" lvl="1" indent="-533400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dirty="0"/>
              <a:t>!=</a:t>
            </a:r>
            <a:r>
              <a:rPr lang="zh-CN" altLang="en-US" dirty="0"/>
              <a:t>（或</a:t>
            </a:r>
            <a:r>
              <a:rPr lang="en-US" altLang="zh-CN" dirty="0"/>
              <a:t>&lt;&gt;</a:t>
            </a:r>
            <a:r>
              <a:rPr lang="zh-CN" altLang="en-US" dirty="0"/>
              <a:t>）</a:t>
            </a:r>
            <a:r>
              <a:rPr lang="en-US" altLang="zh-CN" dirty="0"/>
              <a:t>ALL	</a:t>
            </a:r>
            <a:r>
              <a:rPr lang="zh-CN" altLang="en-US" dirty="0"/>
              <a:t>不等于子查询结果中的任何一个值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0" y="-33337"/>
            <a:ext cx="9144000" cy="113188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带有</a:t>
            </a:r>
            <a:r>
              <a:rPr lang="en-US" altLang="zh-CN" sz="3200" dirty="0"/>
              <a:t>ANY</a:t>
            </a:r>
            <a:r>
              <a:rPr lang="zh-CN" altLang="en-US" sz="3200" dirty="0"/>
              <a:t>（</a:t>
            </a:r>
            <a:r>
              <a:rPr lang="en-US" altLang="zh-CN" sz="3200" dirty="0"/>
              <a:t>SOME</a:t>
            </a:r>
            <a:r>
              <a:rPr lang="zh-CN" altLang="en-US" sz="3200" dirty="0"/>
              <a:t>）或</a:t>
            </a:r>
            <a:r>
              <a:rPr lang="en-US" altLang="zh-CN" sz="3200" dirty="0"/>
              <a:t>ALL</a:t>
            </a:r>
            <a:r>
              <a:rPr lang="zh-CN" altLang="en-US" sz="3200" dirty="0"/>
              <a:t>谓词的子查询 （续）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endParaRPr lang="en-US" altLang="zh-CN" sz="2400" dirty="0"/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endParaRPr lang="en-US" altLang="zh-CN" sz="2400" dirty="0"/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endParaRPr lang="en-US" altLang="zh-CN" sz="2400" dirty="0"/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3.58]  </a:t>
            </a:r>
            <a:r>
              <a:rPr lang="zh-CN" altLang="en-US" sz="2400" dirty="0"/>
              <a:t>查询非计算机科学系中比计算机科学系</a:t>
            </a:r>
            <a:endParaRPr lang="en-US" altLang="zh-CN" sz="2400" dirty="0"/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zh-CN" altLang="en-US" sz="2400" dirty="0"/>
              <a:t>任意一个学生年龄小的学生姓名和年龄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SELECT Sname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FROM    Student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WHERE Sage &lt; </a:t>
            </a:r>
            <a:r>
              <a:rPr lang="en-US" altLang="zh-CN" sz="2400" dirty="0">
                <a:solidFill>
                  <a:srgbClr val="D75B5B"/>
                </a:solidFill>
              </a:rPr>
              <a:t>ANY</a:t>
            </a:r>
            <a:r>
              <a:rPr lang="en-US" altLang="zh-CN" sz="2400" dirty="0"/>
              <a:t> </a:t>
            </a:r>
            <a:r>
              <a:rPr lang="zh-CN" altLang="en-US" sz="2400" dirty="0"/>
              <a:t>(</a:t>
            </a:r>
            <a:r>
              <a:rPr lang="en-US" altLang="zh-CN" sz="2400" dirty="0"/>
              <a:t>SELECT  Sage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                     FROM    Student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                     WHERE Sdept= ' CS '</a:t>
            </a:r>
            <a:r>
              <a:rPr lang="zh-CN" altLang="en-US" sz="2400" dirty="0"/>
              <a:t>)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D75B5B"/>
                </a:solidFill>
              </a:rPr>
              <a:t>AND Sdept &lt;&gt; ‘CS '</a:t>
            </a:r>
            <a:r>
              <a:rPr lang="en-US" altLang="zh-CN" sz="2400" dirty="0"/>
              <a:t> </a:t>
            </a:r>
            <a:r>
              <a:rPr lang="en-US" altLang="zh-CN" sz="2000" dirty="0"/>
              <a:t>;           /*</a:t>
            </a:r>
            <a:r>
              <a:rPr lang="zh-CN" altLang="en-US" sz="2000" dirty="0"/>
              <a:t>父查询块中的条件 *</a:t>
            </a:r>
            <a:r>
              <a:rPr lang="en-US" altLang="zh-CN" sz="2000" dirty="0"/>
              <a:t>/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0" y="190500"/>
            <a:ext cx="9180513" cy="563563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带有</a:t>
            </a:r>
            <a:r>
              <a:rPr lang="en-US" altLang="zh-CN" sz="3200" dirty="0"/>
              <a:t>ANY</a:t>
            </a:r>
            <a:r>
              <a:rPr lang="zh-CN" altLang="en-US" sz="3200" dirty="0"/>
              <a:t>（</a:t>
            </a:r>
            <a:r>
              <a:rPr lang="en-US" altLang="zh-CN" sz="3200" dirty="0"/>
              <a:t>SOME</a:t>
            </a:r>
            <a:r>
              <a:rPr lang="zh-CN" altLang="en-US" sz="3200" dirty="0"/>
              <a:t>）或</a:t>
            </a:r>
            <a:r>
              <a:rPr lang="en-US" altLang="zh-CN" sz="3200" dirty="0"/>
              <a:t>ALL</a:t>
            </a:r>
            <a:r>
              <a:rPr lang="zh-CN" altLang="en-US" sz="3200" dirty="0"/>
              <a:t>谓词的子查询 （续）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sz="half"/>
          </p:nvPr>
        </p:nvSpPr>
        <p:spPr>
          <a:xfrm>
            <a:off x="457200" y="1341438"/>
            <a:ext cx="7715250" cy="4479925"/>
          </a:xfrm>
          <a:ln/>
        </p:spPr>
        <p:txBody>
          <a:bodyPr vert="horz"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marL="609600" lvl="0" indent="-609600" eaLnBrk="1" hangingPunct="1">
              <a:buFont typeface="宋体" panose="02010600030101010101" pitchFamily="2" charset="-122"/>
              <a:buNone/>
            </a:pPr>
            <a:r>
              <a:rPr lang="zh-CN" altLang="en-US" sz="2400" dirty="0"/>
              <a:t>结果：</a:t>
            </a:r>
          </a:p>
          <a:p>
            <a:pPr marL="609600" lvl="0" indent="-609600" eaLnBrk="1" hangingPunct="1">
              <a:buFont typeface="宋体" panose="02010600030101010101" pitchFamily="2" charset="-122"/>
              <a:buNone/>
            </a:pPr>
            <a:r>
              <a:rPr lang="zh-CN" altLang="en-US" sz="2000" dirty="0"/>
              <a:t>	</a:t>
            </a:r>
          </a:p>
          <a:p>
            <a:pPr marL="609600" lvl="0" indent="-609600" eaLnBrk="1" hangingPunct="1">
              <a:buFont typeface="宋体" panose="02010600030101010101" pitchFamily="2" charset="-122"/>
              <a:buNone/>
            </a:pPr>
            <a:endParaRPr lang="zh-CN" altLang="en-US" sz="2000" dirty="0"/>
          </a:p>
          <a:p>
            <a:pPr marL="609600" lvl="0" indent="-609600" eaLnBrk="1" hangingPunct="1">
              <a:buFont typeface="宋体" panose="02010600030101010101" pitchFamily="2" charset="-122"/>
              <a:buNone/>
            </a:pPr>
            <a:endParaRPr lang="zh-CN" altLang="en-US" sz="2000" dirty="0"/>
          </a:p>
          <a:p>
            <a:pPr marL="609600" lvl="0" indent="-609600" eaLnBrk="1" hangingPunct="1">
              <a:buFont typeface="宋体" panose="02010600030101010101" pitchFamily="2" charset="-122"/>
              <a:buNone/>
            </a:pPr>
            <a:endParaRPr lang="zh-CN" altLang="en-US" sz="2000" dirty="0"/>
          </a:p>
          <a:p>
            <a:pPr marL="609600" lvl="0" indent="-609600" eaLnBrk="1" hangingPunct="1">
              <a:buFont typeface="宋体" panose="02010600030101010101" pitchFamily="2" charset="-122"/>
              <a:buNone/>
            </a:pPr>
            <a:r>
              <a:rPr lang="zh-CN" altLang="en-US" sz="2400" dirty="0"/>
              <a:t>执行过程：</a:t>
            </a:r>
          </a:p>
          <a:p>
            <a:pPr marL="609600" lvl="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（1）</a:t>
            </a:r>
            <a:r>
              <a:rPr lang="zh-CN" altLang="en-US" sz="2400" dirty="0"/>
              <a:t>首先处理子查询，找出</a:t>
            </a:r>
            <a:r>
              <a:rPr lang="en-US" altLang="zh-CN" sz="2400" dirty="0"/>
              <a:t>CS</a:t>
            </a:r>
            <a:r>
              <a:rPr lang="zh-CN" altLang="en-US" sz="2400" dirty="0"/>
              <a:t>系中所有学生的年龄，构成一个集合</a:t>
            </a:r>
            <a:r>
              <a:rPr lang="en-US" altLang="zh-CN" sz="2400" dirty="0"/>
              <a:t>（20</a:t>
            </a:r>
            <a:r>
              <a:rPr lang="zh-CN" altLang="en-US" sz="2400" dirty="0"/>
              <a:t>,</a:t>
            </a:r>
            <a:r>
              <a:rPr lang="en-US" altLang="zh-CN" sz="2400" dirty="0"/>
              <a:t>19）</a:t>
            </a:r>
          </a:p>
          <a:p>
            <a:pPr marL="609600" lvl="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（2）</a:t>
            </a:r>
            <a:r>
              <a:rPr lang="zh-CN" altLang="en-US" sz="2400" dirty="0"/>
              <a:t>处理父查询，找所有不是</a:t>
            </a:r>
            <a:r>
              <a:rPr lang="en-US" altLang="zh-CN" sz="2400" dirty="0"/>
              <a:t>CS</a:t>
            </a:r>
            <a:r>
              <a:rPr lang="zh-CN" altLang="en-US" sz="2400" dirty="0"/>
              <a:t>系且年龄小于 </a:t>
            </a:r>
          </a:p>
          <a:p>
            <a:pPr marL="609600" lvl="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20 </a:t>
            </a:r>
            <a:r>
              <a:rPr lang="zh-CN" altLang="en-US" sz="2400" dirty="0">
                <a:solidFill>
                  <a:srgbClr val="D75B5B"/>
                </a:solidFill>
              </a:rPr>
              <a:t>或 </a:t>
            </a:r>
            <a:r>
              <a:rPr lang="en-US" altLang="zh-CN" sz="2400" dirty="0"/>
              <a:t>19</a:t>
            </a:r>
            <a:r>
              <a:rPr lang="zh-CN" altLang="en-US" sz="2400" dirty="0"/>
              <a:t>的学生</a:t>
            </a: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>
            <p:ph sz="half" idx="1"/>
          </p:nvPr>
        </p:nvGraphicFramePr>
        <p:xfrm>
          <a:off x="1033463" y="1916113"/>
          <a:ext cx="4186237" cy="1279830"/>
        </p:xfrm>
        <a:graphic>
          <a:graphicData uri="http://schemas.openxmlformats.org/drawingml/2006/table">
            <a:tbl>
              <a:tblPr/>
              <a:tblGrid>
                <a:gridCol w="209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5" marB="456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marT="45665" marB="456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</a:p>
                  </a:txBody>
                  <a:tcPr marT="45665" marB="456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T="45665" marB="456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T="45665" marB="456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T="45665" marB="456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97" name="Line 56"/>
          <p:cNvSpPr/>
          <p:nvPr/>
        </p:nvSpPr>
        <p:spPr>
          <a:xfrm>
            <a:off x="1403350" y="2349500"/>
            <a:ext cx="3097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26"/>
          <p:cNvSpPr>
            <a:spLocks noGrp="1"/>
          </p:cNvSpPr>
          <p:nvPr>
            <p:ph type="title"/>
          </p:nvPr>
        </p:nvSpPr>
        <p:spPr>
          <a:xfrm>
            <a:off x="0" y="-33337"/>
            <a:ext cx="9144000" cy="113188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带有</a:t>
            </a:r>
            <a:r>
              <a:rPr lang="en-US" altLang="zh-CN" sz="3200" dirty="0"/>
              <a:t>ANY</a:t>
            </a:r>
            <a:r>
              <a:rPr lang="zh-CN" altLang="en-US" sz="3200" dirty="0"/>
              <a:t>（</a:t>
            </a:r>
            <a:r>
              <a:rPr lang="en-US" altLang="zh-CN" sz="3200" dirty="0"/>
              <a:t>SOME</a:t>
            </a:r>
            <a:r>
              <a:rPr lang="zh-CN" altLang="en-US" sz="3200" dirty="0"/>
              <a:t>）或</a:t>
            </a:r>
            <a:r>
              <a:rPr lang="en-US" altLang="zh-CN" sz="3200" dirty="0"/>
              <a:t>ALL</a:t>
            </a:r>
            <a:r>
              <a:rPr lang="zh-CN" altLang="en-US" sz="3200" dirty="0"/>
              <a:t>谓词的子查询 （续）</a:t>
            </a:r>
          </a:p>
        </p:txBody>
      </p:sp>
      <p:sp>
        <p:nvSpPr>
          <p:cNvPr id="47106" name="Rectangle 1027"/>
          <p:cNvSpPr>
            <a:spLocks noGrp="1"/>
          </p:cNvSpPr>
          <p:nvPr>
            <p:ph type="body"/>
          </p:nvPr>
        </p:nvSpPr>
        <p:spPr>
          <a:xfrm>
            <a:off x="914400" y="1412875"/>
            <a:ext cx="7772400" cy="4572000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zh-CN" altLang="en-US" dirty="0"/>
              <a:t>用聚集函数实现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3.58]</a:t>
            </a:r>
            <a:r>
              <a:rPr lang="en-US" altLang="zh-CN" sz="2400" dirty="0"/>
              <a:t> 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endParaRPr lang="en-US" altLang="zh-CN" sz="2400" dirty="0"/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SELECT Sname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FROM   Student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WHERE Sage &lt; 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         </a:t>
            </a:r>
            <a:r>
              <a:rPr lang="zh-CN" altLang="en-US" sz="2400" dirty="0"/>
              <a:t>(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3399"/>
                </a:solidFill>
              </a:rPr>
              <a:t>MAX（Sage）</a:t>
            </a:r>
            <a:endParaRPr lang="en-US" altLang="zh-CN" sz="2400" dirty="0"/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           FROM Student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           WHERE Sdept= </a:t>
            </a:r>
            <a:r>
              <a:rPr lang="zh-CN" altLang="en-US" sz="2400" dirty="0"/>
              <a:t>'</a:t>
            </a:r>
            <a:r>
              <a:rPr lang="en-US" altLang="zh-CN" sz="2400" dirty="0"/>
              <a:t>CS '</a:t>
            </a:r>
            <a:r>
              <a:rPr lang="zh-CN" altLang="en-US" sz="2400" dirty="0"/>
              <a:t>)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       AND Sdept &lt;&gt; ' CS </a:t>
            </a:r>
            <a:r>
              <a:rPr lang="zh-CN" altLang="en-US" sz="2400" dirty="0"/>
              <a:t>'</a:t>
            </a:r>
            <a:r>
              <a:rPr lang="en-US" altLang="zh-CN" sz="2400" dirty="0"/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-28575" y="-33337"/>
            <a:ext cx="9209088" cy="113188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带有</a:t>
            </a:r>
            <a:r>
              <a:rPr lang="en-US" altLang="zh-CN" sz="3200" dirty="0"/>
              <a:t>ANY</a:t>
            </a:r>
            <a:r>
              <a:rPr lang="zh-CN" altLang="en-US" sz="3200" dirty="0"/>
              <a:t>（</a:t>
            </a:r>
            <a:r>
              <a:rPr lang="en-US" altLang="zh-CN" sz="3200" dirty="0"/>
              <a:t>SOME</a:t>
            </a:r>
            <a:r>
              <a:rPr lang="zh-CN" altLang="en-US" sz="3200" dirty="0"/>
              <a:t>）或</a:t>
            </a:r>
            <a:r>
              <a:rPr lang="en-US" altLang="zh-CN" sz="3200" dirty="0"/>
              <a:t>ALL</a:t>
            </a:r>
            <a:r>
              <a:rPr lang="zh-CN" altLang="en-US" sz="3200" dirty="0"/>
              <a:t>谓词的子查询 （续）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611188" y="1098550"/>
            <a:ext cx="7772400" cy="5283200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3.59]  </a:t>
            </a:r>
            <a:r>
              <a:rPr lang="zh-CN" altLang="en-US" sz="2400" dirty="0"/>
              <a:t>查询非计算机科学系中比计算机科学系</a:t>
            </a:r>
            <a:r>
              <a:rPr lang="zh-CN" altLang="en-US" sz="2400" dirty="0">
                <a:solidFill>
                  <a:srgbClr val="FF00FF"/>
                </a:solidFill>
              </a:rPr>
              <a:t>所有</a:t>
            </a:r>
            <a:r>
              <a:rPr lang="zh-CN" altLang="en-US" sz="2400" dirty="0"/>
              <a:t>学生年龄都小的学生姓名及年龄。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endParaRPr lang="zh-CN" altLang="en-US" sz="2400" dirty="0"/>
          </a:p>
          <a:p>
            <a:pPr marL="990600" lvl="1" indent="-533400">
              <a:buFont typeface="宋体" panose="02010600030101010101" pitchFamily="2" charset="-122"/>
              <a:buNone/>
            </a:pPr>
            <a:r>
              <a:rPr lang="zh-CN" altLang="en-US" dirty="0"/>
              <a:t>方法一：用</a:t>
            </a:r>
            <a:r>
              <a:rPr lang="en-US" altLang="zh-CN" dirty="0"/>
              <a:t>ALL</a:t>
            </a:r>
            <a:r>
              <a:rPr lang="zh-CN" altLang="en-US" dirty="0"/>
              <a:t>谓词</a:t>
            </a:r>
          </a:p>
          <a:p>
            <a:pPr marL="990600" lvl="1" indent="-533400">
              <a:buFont typeface="宋体" panose="02010600030101010101" pitchFamily="2" charset="-122"/>
              <a:buNone/>
            </a:pPr>
            <a:r>
              <a:rPr lang="zh-CN" altLang="en-US" sz="2000" dirty="0"/>
              <a:t>   </a:t>
            </a:r>
            <a:r>
              <a:rPr lang="zh-CN" altLang="en-US" dirty="0"/>
              <a:t> </a:t>
            </a:r>
            <a:r>
              <a:rPr lang="en-US" altLang="zh-CN" dirty="0"/>
              <a:t>SELECT Sname</a:t>
            </a:r>
            <a:r>
              <a:rPr lang="zh-CN" altLang="en-US" dirty="0"/>
              <a:t>,</a:t>
            </a:r>
            <a:r>
              <a:rPr lang="en-US" altLang="zh-CN" dirty="0"/>
              <a:t>Sage</a:t>
            </a:r>
          </a:p>
          <a:p>
            <a:pPr marL="990600" lvl="1" indent="-533400">
              <a:buFont typeface="宋体" panose="02010600030101010101" pitchFamily="2" charset="-122"/>
              <a:buNone/>
            </a:pPr>
            <a:r>
              <a:rPr lang="en-US" altLang="zh-CN" dirty="0"/>
              <a:t>    FROM Student</a:t>
            </a:r>
          </a:p>
          <a:p>
            <a:pPr marL="990600" lvl="1" indent="-533400">
              <a:buFont typeface="宋体" panose="02010600030101010101" pitchFamily="2" charset="-122"/>
              <a:buNone/>
            </a:pPr>
            <a:r>
              <a:rPr lang="en-US" altLang="zh-CN" dirty="0"/>
              <a:t>    WHERE Sage &lt; ALL</a:t>
            </a:r>
          </a:p>
          <a:p>
            <a:pPr marL="990600" lvl="1" indent="-533400">
              <a:buFont typeface="宋体" panose="02010600030101010101" pitchFamily="2" charset="-122"/>
              <a:buNone/>
            </a:pPr>
            <a:r>
              <a:rPr lang="en-US" altLang="zh-CN" dirty="0"/>
              <a:t>                           </a:t>
            </a:r>
            <a:r>
              <a:rPr lang="zh-CN" altLang="en-US" dirty="0"/>
              <a:t>(</a:t>
            </a:r>
            <a:r>
              <a:rPr lang="en-US" altLang="zh-CN" dirty="0"/>
              <a:t>SELECT Sage</a:t>
            </a:r>
          </a:p>
          <a:p>
            <a:pPr marL="990600" lvl="1" indent="-533400">
              <a:buFont typeface="宋体" panose="02010600030101010101" pitchFamily="2" charset="-122"/>
              <a:buNone/>
            </a:pPr>
            <a:r>
              <a:rPr lang="en-US" altLang="zh-CN" dirty="0"/>
              <a:t>                            FROM Student</a:t>
            </a:r>
          </a:p>
          <a:p>
            <a:pPr marL="990600" lvl="1" indent="-533400">
              <a:buFont typeface="宋体" panose="02010600030101010101" pitchFamily="2" charset="-122"/>
              <a:buNone/>
            </a:pPr>
            <a:r>
              <a:rPr lang="en-US" altLang="zh-CN" dirty="0"/>
              <a:t>                            WHERE Sdept= ' CS '</a:t>
            </a:r>
            <a:r>
              <a:rPr lang="zh-CN" altLang="en-US" dirty="0"/>
              <a:t>)</a:t>
            </a:r>
            <a:endParaRPr lang="zh-CN" altLang="en-US" sz="2800" dirty="0"/>
          </a:p>
          <a:p>
            <a:pPr marL="990600" lvl="1" indent="-533400">
              <a:buFont typeface="宋体" panose="02010600030101010101" pitchFamily="2" charset="-122"/>
              <a:buNone/>
            </a:pPr>
            <a:r>
              <a:rPr lang="en-US" altLang="zh-CN" dirty="0"/>
              <a:t>      AND Sdept &lt;&gt; ' CS ’;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0" y="-33337"/>
            <a:ext cx="9180513" cy="113188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带有</a:t>
            </a:r>
            <a:r>
              <a:rPr lang="en-US" altLang="zh-CN" sz="3200" dirty="0"/>
              <a:t>ANY</a:t>
            </a:r>
            <a:r>
              <a:rPr lang="zh-CN" altLang="en-US" sz="3200" dirty="0"/>
              <a:t>（</a:t>
            </a:r>
            <a:r>
              <a:rPr lang="en-US" altLang="zh-CN" sz="3200" dirty="0"/>
              <a:t>SOME</a:t>
            </a:r>
            <a:r>
              <a:rPr lang="zh-CN" altLang="en-US" sz="3200" dirty="0"/>
              <a:t>）或</a:t>
            </a:r>
            <a:r>
              <a:rPr lang="en-US" altLang="zh-CN" sz="3200" dirty="0"/>
              <a:t>ALL</a:t>
            </a:r>
            <a:r>
              <a:rPr lang="zh-CN" altLang="en-US" sz="3200" dirty="0"/>
              <a:t>谓词的子查询 （续）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/>
          </p:nvPr>
        </p:nvSpPr>
        <p:spPr>
          <a:xfrm>
            <a:off x="611188" y="1098550"/>
            <a:ext cx="7772400" cy="4572000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方法二：用聚集函数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Sname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 FROM Student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 WHERE Sage &lt; 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           </a:t>
            </a:r>
            <a:r>
              <a:rPr lang="zh-CN" altLang="en-US" sz="2400" dirty="0"/>
              <a:t>(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3399"/>
                </a:solidFill>
              </a:rPr>
              <a:t>MIN</a:t>
            </a:r>
            <a:r>
              <a:rPr lang="zh-CN" altLang="en-US" sz="2400" dirty="0">
                <a:solidFill>
                  <a:srgbClr val="FF3399"/>
                </a:solidFill>
              </a:rPr>
              <a:t>(</a:t>
            </a:r>
            <a:r>
              <a:rPr lang="en-US" altLang="zh-CN" sz="2400" dirty="0">
                <a:solidFill>
                  <a:srgbClr val="FF3399"/>
                </a:solidFill>
              </a:rPr>
              <a:t>Sage</a:t>
            </a:r>
            <a:r>
              <a:rPr lang="zh-CN" altLang="en-US" sz="2400" dirty="0">
                <a:solidFill>
                  <a:srgbClr val="FF3399"/>
                </a:solidFill>
              </a:rPr>
              <a:t>)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            FROM Student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                         WHERE Sdept= ' CS '</a:t>
            </a:r>
            <a:r>
              <a:rPr lang="zh-CN" altLang="en-US" sz="2400" dirty="0"/>
              <a:t>)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          AND Sdept &lt;&gt;' CS </a:t>
            </a:r>
            <a:r>
              <a:rPr lang="zh-CN" altLang="en-US" sz="2400" dirty="0"/>
              <a:t>'</a:t>
            </a:r>
            <a:r>
              <a:rPr lang="en-US" altLang="zh-CN" sz="2400" dirty="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-28575" y="-33337"/>
            <a:ext cx="9209088" cy="113188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带有</a:t>
            </a:r>
            <a:r>
              <a:rPr lang="en-US" altLang="zh-CN" sz="3200" dirty="0"/>
              <a:t>ANY</a:t>
            </a:r>
            <a:r>
              <a:rPr lang="zh-CN" altLang="en-US" sz="3200" dirty="0"/>
              <a:t>（</a:t>
            </a:r>
            <a:r>
              <a:rPr lang="en-US" altLang="zh-CN" sz="3200" dirty="0"/>
              <a:t>SOME</a:t>
            </a:r>
            <a:r>
              <a:rPr lang="zh-CN" altLang="en-US" sz="3200" dirty="0"/>
              <a:t>）或</a:t>
            </a:r>
            <a:r>
              <a:rPr lang="en-US" altLang="zh-CN" sz="3200" dirty="0"/>
              <a:t>ALL</a:t>
            </a:r>
            <a:r>
              <a:rPr lang="zh-CN" altLang="en-US" sz="3200" dirty="0"/>
              <a:t>谓词的子查询 （续）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/>
          </p:nvPr>
        </p:nvSpPr>
        <p:spPr>
          <a:xfrm>
            <a:off x="-28575" y="1385888"/>
            <a:ext cx="9209088" cy="890587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zh-CN" altLang="en-US" sz="2400" dirty="0"/>
              <a:t>	表</a:t>
            </a:r>
            <a:r>
              <a:rPr lang="en-US" altLang="zh-CN" sz="2400" dirty="0"/>
              <a:t>3.7 ANY</a:t>
            </a:r>
            <a:r>
              <a:rPr lang="zh-CN" altLang="en-US" sz="2400" dirty="0"/>
              <a:t>（或</a:t>
            </a:r>
            <a:r>
              <a:rPr lang="en-US" altLang="zh-CN" sz="2400" dirty="0"/>
              <a:t>SOME</a:t>
            </a:r>
            <a:r>
              <a:rPr lang="zh-CN" altLang="en-US" sz="2400" dirty="0"/>
              <a:t>），</a:t>
            </a:r>
            <a:r>
              <a:rPr lang="en-US" altLang="zh-CN" sz="2400" dirty="0"/>
              <a:t>ALL</a:t>
            </a:r>
            <a:r>
              <a:rPr lang="zh-CN" altLang="en-US" sz="2400" dirty="0"/>
              <a:t>谓词与聚集函数、</a:t>
            </a:r>
            <a:r>
              <a:rPr lang="en-US" altLang="zh-CN" sz="2400" dirty="0"/>
              <a:t>IN</a:t>
            </a:r>
            <a:r>
              <a:rPr lang="zh-CN" altLang="en-US" sz="2400" dirty="0"/>
              <a:t>谓词的等价转换关系 </a:t>
            </a:r>
          </a:p>
        </p:txBody>
      </p:sp>
      <p:grpSp>
        <p:nvGrpSpPr>
          <p:cNvPr id="50179" name="Group 4"/>
          <p:cNvGrpSpPr/>
          <p:nvPr/>
        </p:nvGrpSpPr>
        <p:grpSpPr>
          <a:xfrm>
            <a:off x="520700" y="2589213"/>
            <a:ext cx="8299450" cy="2057400"/>
            <a:chOff x="0" y="0"/>
            <a:chExt cx="4065" cy="1302"/>
          </a:xfrm>
        </p:grpSpPr>
        <p:grpSp>
          <p:nvGrpSpPr>
            <p:cNvPr id="50180" name="Group 5"/>
            <p:cNvGrpSpPr/>
            <p:nvPr/>
          </p:nvGrpSpPr>
          <p:grpSpPr>
            <a:xfrm>
              <a:off x="3" y="3"/>
              <a:ext cx="4059" cy="1296"/>
              <a:chOff x="0" y="0"/>
              <a:chExt cx="4059" cy="1296"/>
            </a:xfrm>
          </p:grpSpPr>
          <p:grpSp>
            <p:nvGrpSpPr>
              <p:cNvPr id="50181" name="Group 6"/>
              <p:cNvGrpSpPr/>
              <p:nvPr/>
            </p:nvGrpSpPr>
            <p:grpSpPr>
              <a:xfrm>
                <a:off x="0" y="0"/>
                <a:ext cx="493" cy="432"/>
                <a:chOff x="0" y="0"/>
                <a:chExt cx="493" cy="432"/>
              </a:xfrm>
            </p:grpSpPr>
            <p:sp>
              <p:nvSpPr>
                <p:cNvPr id="50182" name="Rectangle 7"/>
                <p:cNvSpPr/>
                <p:nvPr/>
              </p:nvSpPr>
              <p:spPr>
                <a:xfrm>
                  <a:off x="44" y="0"/>
                  <a:ext cx="406" cy="3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9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eaLnBrk="0" hangingPunct="0"/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183" name="Rectangle 8"/>
                <p:cNvSpPr/>
                <p:nvPr/>
              </p:nvSpPr>
              <p:spPr>
                <a:xfrm>
                  <a:off x="0" y="0"/>
                  <a:ext cx="493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184" name="Group 9"/>
              <p:cNvGrpSpPr/>
              <p:nvPr/>
            </p:nvGrpSpPr>
            <p:grpSpPr>
              <a:xfrm>
                <a:off x="493" y="0"/>
                <a:ext cx="396" cy="432"/>
                <a:chOff x="0" y="0"/>
                <a:chExt cx="396" cy="432"/>
              </a:xfrm>
            </p:grpSpPr>
            <p:sp>
              <p:nvSpPr>
                <p:cNvPr id="50185" name="Rectangle 10"/>
                <p:cNvSpPr/>
                <p:nvPr/>
              </p:nvSpPr>
              <p:spPr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defTabSz="0"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=</a:t>
                  </a:r>
                </a:p>
              </p:txBody>
            </p:sp>
            <p:sp>
              <p:nvSpPr>
                <p:cNvPr id="50186" name="Rectangle 11"/>
                <p:cNvSpPr/>
                <p:nvPr/>
              </p:nvSpPr>
              <p:spPr>
                <a:xfrm>
                  <a:off x="0" y="0"/>
                  <a:ext cx="39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187" name="Group 12"/>
              <p:cNvGrpSpPr/>
              <p:nvPr/>
            </p:nvGrpSpPr>
            <p:grpSpPr>
              <a:xfrm>
                <a:off x="889" y="0"/>
                <a:ext cx="656" cy="432"/>
                <a:chOff x="0" y="0"/>
                <a:chExt cx="656" cy="432"/>
              </a:xfrm>
            </p:grpSpPr>
            <p:sp>
              <p:nvSpPr>
                <p:cNvPr id="50188" name="Rectangle 13"/>
                <p:cNvSpPr/>
                <p:nvPr/>
              </p:nvSpPr>
              <p:spPr>
                <a:xfrm>
                  <a:off x="45" y="0"/>
                  <a:ext cx="568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&lt;&gt;</a:t>
                  </a: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或</a:t>
                  </a:r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!=</a:t>
                  </a:r>
                </a:p>
              </p:txBody>
            </p:sp>
            <p:sp>
              <p:nvSpPr>
                <p:cNvPr id="50189" name="Rectangle 14"/>
                <p:cNvSpPr/>
                <p:nvPr/>
              </p:nvSpPr>
              <p:spPr>
                <a:xfrm>
                  <a:off x="0" y="0"/>
                  <a:ext cx="65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190" name="Group 15"/>
              <p:cNvGrpSpPr/>
              <p:nvPr/>
            </p:nvGrpSpPr>
            <p:grpSpPr>
              <a:xfrm>
                <a:off x="1545" y="0"/>
                <a:ext cx="617" cy="432"/>
                <a:chOff x="0" y="0"/>
                <a:chExt cx="617" cy="432"/>
              </a:xfrm>
            </p:grpSpPr>
            <p:sp>
              <p:nvSpPr>
                <p:cNvPr id="50191" name="Rectangle 16"/>
                <p:cNvSpPr/>
                <p:nvPr/>
              </p:nvSpPr>
              <p:spPr>
                <a:xfrm>
                  <a:off x="43" y="0"/>
                  <a:ext cx="530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defTabSz="0"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 &lt;</a:t>
                  </a:r>
                </a:p>
              </p:txBody>
            </p:sp>
            <p:sp>
              <p:nvSpPr>
                <p:cNvPr id="50192" name="Rectangle 17"/>
                <p:cNvSpPr/>
                <p:nvPr/>
              </p:nvSpPr>
              <p:spPr>
                <a:xfrm>
                  <a:off x="0" y="0"/>
                  <a:ext cx="61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193" name="Group 18"/>
              <p:cNvGrpSpPr/>
              <p:nvPr/>
            </p:nvGrpSpPr>
            <p:grpSpPr>
              <a:xfrm>
                <a:off x="2162" y="0"/>
                <a:ext cx="655" cy="432"/>
                <a:chOff x="0" y="0"/>
                <a:chExt cx="655" cy="432"/>
              </a:xfrm>
            </p:grpSpPr>
            <p:sp>
              <p:nvSpPr>
                <p:cNvPr id="50194" name="Rectangle 19"/>
                <p:cNvSpPr/>
                <p:nvPr/>
              </p:nvSpPr>
              <p:spPr>
                <a:xfrm>
                  <a:off x="43" y="0"/>
                  <a:ext cx="569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defTabSz="0"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&lt;=</a:t>
                  </a:r>
                </a:p>
              </p:txBody>
            </p:sp>
            <p:sp>
              <p:nvSpPr>
                <p:cNvPr id="50195" name="Rectangle 20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196" name="Group 21"/>
              <p:cNvGrpSpPr/>
              <p:nvPr/>
            </p:nvGrpSpPr>
            <p:grpSpPr>
              <a:xfrm>
                <a:off x="2817" y="0"/>
                <a:ext cx="587" cy="432"/>
                <a:chOff x="0" y="0"/>
                <a:chExt cx="587" cy="432"/>
              </a:xfrm>
            </p:grpSpPr>
            <p:sp>
              <p:nvSpPr>
                <p:cNvPr id="50197" name="Rectangle 22"/>
                <p:cNvSpPr/>
                <p:nvPr/>
              </p:nvSpPr>
              <p:spPr>
                <a:xfrm>
                  <a:off x="43" y="0"/>
                  <a:ext cx="501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defTabSz="0"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&gt;</a:t>
                  </a:r>
                </a:p>
              </p:txBody>
            </p:sp>
            <p:sp>
              <p:nvSpPr>
                <p:cNvPr id="50198" name="Rectangle 23"/>
                <p:cNvSpPr/>
                <p:nvPr/>
              </p:nvSpPr>
              <p:spPr>
                <a:xfrm>
                  <a:off x="0" y="0"/>
                  <a:ext cx="58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199" name="Group 24"/>
              <p:cNvGrpSpPr/>
              <p:nvPr/>
            </p:nvGrpSpPr>
            <p:grpSpPr>
              <a:xfrm>
                <a:off x="3404" y="0"/>
                <a:ext cx="655" cy="432"/>
                <a:chOff x="0" y="0"/>
                <a:chExt cx="655" cy="432"/>
              </a:xfrm>
            </p:grpSpPr>
            <p:sp>
              <p:nvSpPr>
                <p:cNvPr id="50200" name="Rectangle 25"/>
                <p:cNvSpPr/>
                <p:nvPr/>
              </p:nvSpPr>
              <p:spPr>
                <a:xfrm>
                  <a:off x="43" y="0"/>
                  <a:ext cx="568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defTabSz="0">
                    <a:tabLst>
                      <a:tab pos="266700" algn="r"/>
                      <a:tab pos="5292725" algn="r"/>
                    </a:tabLst>
                  </a:pPr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&gt;=</a:t>
                  </a:r>
                </a:p>
              </p:txBody>
            </p:sp>
            <p:sp>
              <p:nvSpPr>
                <p:cNvPr id="50201" name="Rectangle 26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02" name="Group 27"/>
              <p:cNvGrpSpPr/>
              <p:nvPr/>
            </p:nvGrpSpPr>
            <p:grpSpPr>
              <a:xfrm>
                <a:off x="0" y="432"/>
                <a:ext cx="493" cy="432"/>
                <a:chOff x="0" y="0"/>
                <a:chExt cx="493" cy="432"/>
              </a:xfrm>
            </p:grpSpPr>
            <p:sp>
              <p:nvSpPr>
                <p:cNvPr id="50203" name="Rectangle 28"/>
                <p:cNvSpPr/>
                <p:nvPr/>
              </p:nvSpPr>
              <p:spPr>
                <a:xfrm>
                  <a:off x="44" y="2"/>
                  <a:ext cx="406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ANY</a:t>
                  </a:r>
                </a:p>
              </p:txBody>
            </p:sp>
            <p:sp>
              <p:nvSpPr>
                <p:cNvPr id="50204" name="Rectangle 29"/>
                <p:cNvSpPr/>
                <p:nvPr/>
              </p:nvSpPr>
              <p:spPr>
                <a:xfrm>
                  <a:off x="0" y="0"/>
                  <a:ext cx="493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05" name="Group 30"/>
              <p:cNvGrpSpPr/>
              <p:nvPr/>
            </p:nvGrpSpPr>
            <p:grpSpPr>
              <a:xfrm>
                <a:off x="493" y="432"/>
                <a:ext cx="396" cy="432"/>
                <a:chOff x="0" y="0"/>
                <a:chExt cx="396" cy="432"/>
              </a:xfrm>
            </p:grpSpPr>
            <p:sp>
              <p:nvSpPr>
                <p:cNvPr id="50206" name="Rectangle 31"/>
                <p:cNvSpPr/>
                <p:nvPr/>
              </p:nvSpPr>
              <p:spPr>
                <a:xfrm>
                  <a:off x="43" y="2"/>
                  <a:ext cx="310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15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IN</a:t>
                  </a:r>
                </a:p>
              </p:txBody>
            </p:sp>
            <p:sp>
              <p:nvSpPr>
                <p:cNvPr id="50207" name="Rectangle 32"/>
                <p:cNvSpPr/>
                <p:nvPr/>
              </p:nvSpPr>
              <p:spPr>
                <a:xfrm>
                  <a:off x="0" y="0"/>
                  <a:ext cx="39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08" name="Group 33"/>
              <p:cNvGrpSpPr/>
              <p:nvPr/>
            </p:nvGrpSpPr>
            <p:grpSpPr>
              <a:xfrm>
                <a:off x="889" y="432"/>
                <a:ext cx="656" cy="432"/>
                <a:chOff x="0" y="0"/>
                <a:chExt cx="656" cy="432"/>
              </a:xfrm>
            </p:grpSpPr>
            <p:sp>
              <p:nvSpPr>
                <p:cNvPr id="50209" name="Rectangle 34"/>
                <p:cNvSpPr/>
                <p:nvPr/>
              </p:nvSpPr>
              <p:spPr>
                <a:xfrm>
                  <a:off x="45" y="2"/>
                  <a:ext cx="568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15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  </a:t>
                  </a:r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--</a:t>
                  </a:r>
                </a:p>
              </p:txBody>
            </p:sp>
            <p:sp>
              <p:nvSpPr>
                <p:cNvPr id="50210" name="Rectangle 35"/>
                <p:cNvSpPr/>
                <p:nvPr/>
              </p:nvSpPr>
              <p:spPr>
                <a:xfrm>
                  <a:off x="0" y="0"/>
                  <a:ext cx="65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11" name="Group 36"/>
              <p:cNvGrpSpPr/>
              <p:nvPr/>
            </p:nvGrpSpPr>
            <p:grpSpPr>
              <a:xfrm>
                <a:off x="1545" y="432"/>
                <a:ext cx="617" cy="432"/>
                <a:chOff x="0" y="0"/>
                <a:chExt cx="617" cy="432"/>
              </a:xfrm>
            </p:grpSpPr>
            <p:sp>
              <p:nvSpPr>
                <p:cNvPr id="50212" name="Rectangle 37"/>
                <p:cNvSpPr/>
                <p:nvPr/>
              </p:nvSpPr>
              <p:spPr>
                <a:xfrm>
                  <a:off x="43" y="2"/>
                  <a:ext cx="530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15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&lt;MAX</a:t>
                  </a:r>
                </a:p>
              </p:txBody>
            </p:sp>
            <p:sp>
              <p:nvSpPr>
                <p:cNvPr id="50213" name="Rectangle 38"/>
                <p:cNvSpPr/>
                <p:nvPr/>
              </p:nvSpPr>
              <p:spPr>
                <a:xfrm>
                  <a:off x="0" y="0"/>
                  <a:ext cx="61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14" name="Group 39"/>
              <p:cNvGrpSpPr/>
              <p:nvPr/>
            </p:nvGrpSpPr>
            <p:grpSpPr>
              <a:xfrm>
                <a:off x="2162" y="432"/>
                <a:ext cx="655" cy="432"/>
                <a:chOff x="0" y="0"/>
                <a:chExt cx="655" cy="432"/>
              </a:xfrm>
            </p:grpSpPr>
            <p:sp>
              <p:nvSpPr>
                <p:cNvPr id="50215" name="Rectangle 40"/>
                <p:cNvSpPr/>
                <p:nvPr/>
              </p:nvSpPr>
              <p:spPr>
                <a:xfrm>
                  <a:off x="43" y="2"/>
                  <a:ext cx="569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&lt;=MAX</a:t>
                  </a:r>
                </a:p>
              </p:txBody>
            </p:sp>
            <p:sp>
              <p:nvSpPr>
                <p:cNvPr id="50216" name="Rectangle 41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17" name="Group 42"/>
              <p:cNvGrpSpPr/>
              <p:nvPr/>
            </p:nvGrpSpPr>
            <p:grpSpPr>
              <a:xfrm>
                <a:off x="2817" y="432"/>
                <a:ext cx="587" cy="432"/>
                <a:chOff x="0" y="0"/>
                <a:chExt cx="587" cy="432"/>
              </a:xfrm>
            </p:grpSpPr>
            <p:sp>
              <p:nvSpPr>
                <p:cNvPr id="50218" name="Rectangle 43"/>
                <p:cNvSpPr/>
                <p:nvPr/>
              </p:nvSpPr>
              <p:spPr>
                <a:xfrm>
                  <a:off x="43" y="2"/>
                  <a:ext cx="501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&gt;MIN</a:t>
                  </a:r>
                </a:p>
              </p:txBody>
            </p:sp>
            <p:sp>
              <p:nvSpPr>
                <p:cNvPr id="50219" name="Rectangle 44"/>
                <p:cNvSpPr/>
                <p:nvPr/>
              </p:nvSpPr>
              <p:spPr>
                <a:xfrm>
                  <a:off x="0" y="0"/>
                  <a:ext cx="58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20" name="Group 45"/>
              <p:cNvGrpSpPr/>
              <p:nvPr/>
            </p:nvGrpSpPr>
            <p:grpSpPr>
              <a:xfrm>
                <a:off x="3404" y="432"/>
                <a:ext cx="655" cy="432"/>
                <a:chOff x="0" y="0"/>
                <a:chExt cx="655" cy="432"/>
              </a:xfrm>
            </p:grpSpPr>
            <p:sp>
              <p:nvSpPr>
                <p:cNvPr id="50221" name="Rectangle 46"/>
                <p:cNvSpPr/>
                <p:nvPr/>
              </p:nvSpPr>
              <p:spPr>
                <a:xfrm>
                  <a:off x="43" y="2"/>
                  <a:ext cx="568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&gt;= MIN</a:t>
                  </a:r>
                </a:p>
              </p:txBody>
            </p:sp>
            <p:sp>
              <p:nvSpPr>
                <p:cNvPr id="50222" name="Rectangle 47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23" name="Group 48"/>
              <p:cNvGrpSpPr/>
              <p:nvPr/>
            </p:nvGrpSpPr>
            <p:grpSpPr>
              <a:xfrm>
                <a:off x="0" y="864"/>
                <a:ext cx="493" cy="432"/>
                <a:chOff x="0" y="0"/>
                <a:chExt cx="493" cy="432"/>
              </a:xfrm>
            </p:grpSpPr>
            <p:sp>
              <p:nvSpPr>
                <p:cNvPr id="50224" name="Rectangle 49"/>
                <p:cNvSpPr/>
                <p:nvPr/>
              </p:nvSpPr>
              <p:spPr>
                <a:xfrm>
                  <a:off x="44" y="0"/>
                  <a:ext cx="406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ALL</a:t>
                  </a:r>
                </a:p>
              </p:txBody>
            </p:sp>
            <p:sp>
              <p:nvSpPr>
                <p:cNvPr id="50225" name="Rectangle 50"/>
                <p:cNvSpPr/>
                <p:nvPr/>
              </p:nvSpPr>
              <p:spPr>
                <a:xfrm>
                  <a:off x="0" y="0"/>
                  <a:ext cx="493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26" name="Group 51"/>
              <p:cNvGrpSpPr/>
              <p:nvPr/>
            </p:nvGrpSpPr>
            <p:grpSpPr>
              <a:xfrm>
                <a:off x="493" y="864"/>
                <a:ext cx="396" cy="432"/>
                <a:chOff x="0" y="0"/>
                <a:chExt cx="396" cy="432"/>
              </a:xfrm>
            </p:grpSpPr>
            <p:sp>
              <p:nvSpPr>
                <p:cNvPr id="50227" name="Rectangle 52"/>
                <p:cNvSpPr/>
                <p:nvPr/>
              </p:nvSpPr>
              <p:spPr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 --</a:t>
                  </a:r>
                </a:p>
              </p:txBody>
            </p:sp>
            <p:sp>
              <p:nvSpPr>
                <p:cNvPr id="50228" name="Rectangle 53"/>
                <p:cNvSpPr/>
                <p:nvPr/>
              </p:nvSpPr>
              <p:spPr>
                <a:xfrm>
                  <a:off x="0" y="0"/>
                  <a:ext cx="39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29" name="Group 54"/>
              <p:cNvGrpSpPr/>
              <p:nvPr/>
            </p:nvGrpSpPr>
            <p:grpSpPr>
              <a:xfrm>
                <a:off x="889" y="864"/>
                <a:ext cx="656" cy="432"/>
                <a:chOff x="0" y="0"/>
                <a:chExt cx="656" cy="432"/>
              </a:xfrm>
            </p:grpSpPr>
            <p:sp>
              <p:nvSpPr>
                <p:cNvPr id="50230" name="Rectangle 55"/>
                <p:cNvSpPr/>
                <p:nvPr/>
              </p:nvSpPr>
              <p:spPr>
                <a:xfrm>
                  <a:off x="45" y="0"/>
                  <a:ext cx="568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NOT IN</a:t>
                  </a:r>
                </a:p>
              </p:txBody>
            </p:sp>
            <p:sp>
              <p:nvSpPr>
                <p:cNvPr id="50231" name="Rectangle 56"/>
                <p:cNvSpPr/>
                <p:nvPr/>
              </p:nvSpPr>
              <p:spPr>
                <a:xfrm>
                  <a:off x="0" y="0"/>
                  <a:ext cx="656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32" name="Group 57"/>
              <p:cNvGrpSpPr/>
              <p:nvPr/>
            </p:nvGrpSpPr>
            <p:grpSpPr>
              <a:xfrm>
                <a:off x="1545" y="864"/>
                <a:ext cx="617" cy="432"/>
                <a:chOff x="0" y="0"/>
                <a:chExt cx="617" cy="432"/>
              </a:xfrm>
            </p:grpSpPr>
            <p:sp>
              <p:nvSpPr>
                <p:cNvPr id="50233" name="Rectangle 58"/>
                <p:cNvSpPr/>
                <p:nvPr/>
              </p:nvSpPr>
              <p:spPr>
                <a:xfrm>
                  <a:off x="43" y="0"/>
                  <a:ext cx="530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15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&lt;</a:t>
                  </a:r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MIN</a:t>
                  </a:r>
                </a:p>
              </p:txBody>
            </p:sp>
            <p:sp>
              <p:nvSpPr>
                <p:cNvPr id="50234" name="Rectangle 59"/>
                <p:cNvSpPr/>
                <p:nvPr/>
              </p:nvSpPr>
              <p:spPr>
                <a:xfrm>
                  <a:off x="0" y="0"/>
                  <a:ext cx="61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35" name="Group 60"/>
              <p:cNvGrpSpPr/>
              <p:nvPr/>
            </p:nvGrpSpPr>
            <p:grpSpPr>
              <a:xfrm>
                <a:off x="2162" y="864"/>
                <a:ext cx="655" cy="432"/>
                <a:chOff x="0" y="0"/>
                <a:chExt cx="655" cy="432"/>
              </a:xfrm>
            </p:grpSpPr>
            <p:sp>
              <p:nvSpPr>
                <p:cNvPr id="50236" name="Rectangle 61"/>
                <p:cNvSpPr/>
                <p:nvPr/>
              </p:nvSpPr>
              <p:spPr>
                <a:xfrm>
                  <a:off x="43" y="0"/>
                  <a:ext cx="569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&lt;= MIN</a:t>
                  </a:r>
                </a:p>
              </p:txBody>
            </p:sp>
            <p:sp>
              <p:nvSpPr>
                <p:cNvPr id="50237" name="Rectangle 62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38" name="Group 63"/>
              <p:cNvGrpSpPr/>
              <p:nvPr/>
            </p:nvGrpSpPr>
            <p:grpSpPr>
              <a:xfrm>
                <a:off x="2817" y="864"/>
                <a:ext cx="587" cy="432"/>
                <a:chOff x="0" y="0"/>
                <a:chExt cx="587" cy="432"/>
              </a:xfrm>
            </p:grpSpPr>
            <p:sp>
              <p:nvSpPr>
                <p:cNvPr id="50239" name="Rectangle 64"/>
                <p:cNvSpPr/>
                <p:nvPr/>
              </p:nvSpPr>
              <p:spPr>
                <a:xfrm>
                  <a:off x="43" y="0"/>
                  <a:ext cx="501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&gt;MAX</a:t>
                  </a:r>
                </a:p>
              </p:txBody>
            </p:sp>
            <p:sp>
              <p:nvSpPr>
                <p:cNvPr id="50240" name="Rectangle 65"/>
                <p:cNvSpPr/>
                <p:nvPr/>
              </p:nvSpPr>
              <p:spPr>
                <a:xfrm>
                  <a:off x="0" y="0"/>
                  <a:ext cx="587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41" name="Group 66"/>
              <p:cNvGrpSpPr/>
              <p:nvPr/>
            </p:nvGrpSpPr>
            <p:grpSpPr>
              <a:xfrm>
                <a:off x="3404" y="864"/>
                <a:ext cx="655" cy="432"/>
                <a:chOff x="0" y="0"/>
                <a:chExt cx="655" cy="432"/>
              </a:xfrm>
            </p:grpSpPr>
            <p:sp>
              <p:nvSpPr>
                <p:cNvPr id="50242" name="Rectangle 67"/>
                <p:cNvSpPr/>
                <p:nvPr/>
              </p:nvSpPr>
              <p:spPr>
                <a:xfrm>
                  <a:off x="43" y="0"/>
                  <a:ext cx="568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&gt;= MAX</a:t>
                  </a:r>
                </a:p>
              </p:txBody>
            </p:sp>
            <p:sp>
              <p:nvSpPr>
                <p:cNvPr id="50243" name="Rectangle 68"/>
                <p:cNvSpPr/>
                <p:nvPr/>
              </p:nvSpPr>
              <p:spPr>
                <a:xfrm>
                  <a:off x="0" y="0"/>
                  <a:ext cx="655" cy="43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0244" name="Rectangle 69"/>
            <p:cNvSpPr/>
            <p:nvPr/>
          </p:nvSpPr>
          <p:spPr>
            <a:xfrm>
              <a:off x="0" y="0"/>
              <a:ext cx="4065" cy="1302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3.4.3  </a:t>
            </a:r>
            <a:r>
              <a:rPr lang="zh-CN" altLang="en-US" sz="3600" dirty="0"/>
              <a:t>嵌套查询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/>
          </p:nvPr>
        </p:nvSpPr>
        <p:spPr>
          <a:xfrm>
            <a:off x="457200" y="1555750"/>
            <a:ext cx="8229600" cy="48545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1.</a:t>
            </a:r>
            <a:r>
              <a:rPr lang="zh-CN" altLang="en-US" dirty="0"/>
              <a:t>带有</a:t>
            </a:r>
            <a:r>
              <a:rPr lang="en-US" altLang="zh-CN" dirty="0"/>
              <a:t>IN</a:t>
            </a:r>
            <a:r>
              <a:rPr lang="zh-CN" altLang="en-US" dirty="0"/>
              <a:t>谓词的子查询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2.</a:t>
            </a:r>
            <a:r>
              <a:rPr lang="zh-CN" altLang="en-US" dirty="0"/>
              <a:t>带有比较运算符的子查询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3.</a:t>
            </a:r>
            <a:r>
              <a:rPr lang="zh-CN" altLang="en-US" dirty="0"/>
              <a:t>带有</a:t>
            </a:r>
            <a:r>
              <a:rPr lang="en-US" altLang="zh-CN" dirty="0"/>
              <a:t>ANY</a:t>
            </a:r>
            <a:r>
              <a:rPr lang="zh-CN" altLang="en-US" dirty="0"/>
              <a:t>（</a:t>
            </a:r>
            <a:r>
              <a:rPr lang="en-US" altLang="zh-CN" dirty="0"/>
              <a:t>SOME</a:t>
            </a:r>
            <a:r>
              <a:rPr lang="zh-CN" altLang="en-US" dirty="0"/>
              <a:t>）或</a:t>
            </a:r>
            <a:r>
              <a:rPr lang="en-US" altLang="zh-CN" dirty="0"/>
              <a:t>ALL</a:t>
            </a:r>
            <a:r>
              <a:rPr lang="zh-CN" altLang="en-US" dirty="0"/>
              <a:t>谓词的子查询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CN" altLang="en-US" dirty="0">
                <a:solidFill>
                  <a:srgbClr val="7030A0"/>
                </a:solidFill>
              </a:rPr>
              <a:t>带有</a:t>
            </a:r>
            <a:r>
              <a:rPr lang="en-US" altLang="zh-CN" dirty="0">
                <a:solidFill>
                  <a:srgbClr val="7030A0"/>
                </a:solidFill>
              </a:rPr>
              <a:t>EXISTS</a:t>
            </a:r>
            <a:r>
              <a:rPr lang="zh-CN" altLang="en-US" dirty="0">
                <a:solidFill>
                  <a:srgbClr val="7030A0"/>
                </a:solidFill>
              </a:rPr>
              <a:t>谓词的子查询</a:t>
            </a:r>
          </a:p>
          <a:p>
            <a:pPr eaLnBrk="1" hangingPunct="1">
              <a:lnSpc>
                <a:spcPct val="13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EXISTS</a:t>
            </a:r>
            <a:r>
              <a:rPr lang="zh-CN" altLang="en-US" sz="3600" dirty="0"/>
              <a:t>谓词的子查询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/>
          </p:nvPr>
        </p:nvSpPr>
        <p:spPr>
          <a:xfrm>
            <a:off x="252413" y="1098550"/>
            <a:ext cx="8640762" cy="48514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/>
              <a:t> EXISTS</a:t>
            </a:r>
            <a:r>
              <a:rPr lang="zh-CN" altLang="en-US" dirty="0"/>
              <a:t>谓词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存在量词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zh-CN" alt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谓词的子查询不返回任何数据，只产生逻辑真值“</a:t>
            </a:r>
            <a:r>
              <a:rPr lang="en-US" altLang="zh-CN" dirty="0"/>
              <a:t>true”</a:t>
            </a:r>
            <a:r>
              <a:rPr lang="zh-CN" altLang="en-US" dirty="0"/>
              <a:t>或逻辑假值“</a:t>
            </a:r>
            <a:r>
              <a:rPr lang="en-US" altLang="zh-CN" dirty="0"/>
              <a:t>false”</a:t>
            </a:r>
            <a:r>
              <a:rPr lang="zh-CN" altLang="en-US" dirty="0"/>
              <a:t>。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若内层查询结果非空，则外层的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子句返回真值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若内层查询结果为空，则外层的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子句返回假值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EXISTS</a:t>
            </a:r>
            <a:r>
              <a:rPr lang="zh-CN" altLang="en-US" dirty="0"/>
              <a:t>引出的子查询，其目标列表达式通常都用 * ，因为带</a:t>
            </a:r>
            <a:r>
              <a:rPr lang="en-US" altLang="zh-CN" dirty="0"/>
              <a:t>EXISTS</a:t>
            </a:r>
            <a:r>
              <a:rPr lang="zh-CN" altLang="en-US" dirty="0"/>
              <a:t>的子查询只返回真值或假值，给出列名无实际意义。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连接查询（续）</a:t>
            </a:r>
          </a:p>
        </p:txBody>
      </p:sp>
      <p:sp>
        <p:nvSpPr>
          <p:cNvPr id="717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1">
              <a:buNone/>
            </a:pP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1.</a:t>
            </a:r>
            <a:r>
              <a:rPr lang="zh-CN" altLang="en-US" sz="2800" dirty="0">
                <a:solidFill>
                  <a:srgbClr val="7030A0"/>
                </a:solidFill>
              </a:rPr>
              <a:t>等值与非等值连接查询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自身连接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外连接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多表连接</a:t>
            </a:r>
          </a:p>
          <a:p>
            <a:pPr lvl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idx="1"/>
          </p:nvPr>
        </p:nvSpPr>
        <p:spPr>
          <a:xfrm>
            <a:off x="457200" y="1698625"/>
            <a:ext cx="8229600" cy="48545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/>
              <a:t>NOT EXISTS</a:t>
            </a:r>
            <a:r>
              <a:rPr lang="zh-CN" altLang="en-US" dirty="0"/>
              <a:t>谓词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若内层查询结果非空，则外层的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子句返回假值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若内层查询结果为空，则外层的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子句返回真值</a:t>
            </a:r>
          </a:p>
          <a:p>
            <a:pPr>
              <a:buChar char="n"/>
            </a:pPr>
            <a:endParaRPr lang="zh-CN" altLang="en-US" dirty="0"/>
          </a:p>
        </p:txBody>
      </p:sp>
      <p:sp>
        <p:nvSpPr>
          <p:cNvPr id="53250" name="Rectangle 2"/>
          <p:cNvSpPr>
            <a:spLocks noGrp="1"/>
          </p:cNvSpPr>
          <p:nvPr/>
        </p:nvSpPr>
        <p:spPr>
          <a:xfrm>
            <a:off x="584200" y="-49212"/>
            <a:ext cx="8229600" cy="11318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带有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EXISTS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谓词的子查询（续）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EXISTS</a:t>
            </a:r>
            <a:r>
              <a:rPr lang="zh-CN" altLang="en-US" sz="3600" dirty="0"/>
              <a:t>谓词的子查询（续）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/>
          </p:nvPr>
        </p:nvSpPr>
        <p:spPr>
          <a:xfrm>
            <a:off x="250825" y="957263"/>
            <a:ext cx="8435975" cy="643413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3.60]</a:t>
            </a:r>
            <a:r>
              <a:rPr lang="zh-CN" altLang="en-US" sz="2400" dirty="0"/>
              <a:t>查询所有选修了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号课程的学生姓名。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dirty="0"/>
              <a:t> 思路分析：</a:t>
            </a:r>
          </a:p>
          <a:p>
            <a:pPr lvl="1">
              <a:buChar char="•"/>
            </a:pPr>
            <a:r>
              <a:rPr lang="zh-CN" altLang="en-US" sz="2200" dirty="0"/>
              <a:t>本查询涉及</a:t>
            </a:r>
            <a:r>
              <a:rPr lang="en-US" altLang="zh-CN" sz="2200" dirty="0"/>
              <a:t>Student</a:t>
            </a:r>
            <a:r>
              <a:rPr lang="zh-CN" altLang="en-US" sz="2200" dirty="0"/>
              <a:t>和</a:t>
            </a:r>
            <a:r>
              <a:rPr lang="en-US" altLang="zh-CN" sz="2200" dirty="0"/>
              <a:t>SC</a:t>
            </a:r>
            <a:r>
              <a:rPr lang="zh-CN" altLang="en-US" sz="2200" dirty="0"/>
              <a:t>关系</a:t>
            </a:r>
          </a:p>
          <a:p>
            <a:pPr lvl="1">
              <a:buChar char="•"/>
            </a:pPr>
            <a:r>
              <a:rPr lang="zh-CN" altLang="en-US" sz="2200" dirty="0"/>
              <a:t>在</a:t>
            </a:r>
            <a:r>
              <a:rPr lang="en-US" altLang="zh-CN" sz="2200" dirty="0"/>
              <a:t>Student</a:t>
            </a:r>
            <a:r>
              <a:rPr lang="zh-CN" altLang="en-US" sz="2200" dirty="0"/>
              <a:t>中依次取每个元组的</a:t>
            </a:r>
            <a:r>
              <a:rPr lang="en-US" altLang="zh-CN" sz="2200" dirty="0"/>
              <a:t>Sno</a:t>
            </a:r>
            <a:r>
              <a:rPr lang="zh-CN" altLang="en-US" sz="2200" dirty="0"/>
              <a:t>值，用此值去检查</a:t>
            </a:r>
            <a:r>
              <a:rPr lang="en-US" altLang="zh-CN" sz="2200" dirty="0"/>
              <a:t>SC</a:t>
            </a:r>
            <a:r>
              <a:rPr lang="zh-CN" altLang="en-US" sz="2200" dirty="0"/>
              <a:t>表</a:t>
            </a:r>
          </a:p>
          <a:p>
            <a:pPr lvl="1">
              <a:buChar char="•"/>
            </a:pPr>
            <a:r>
              <a:rPr lang="zh-CN" altLang="en-US" sz="2200" dirty="0"/>
              <a:t>若</a:t>
            </a:r>
            <a:r>
              <a:rPr lang="en-US" altLang="zh-CN" sz="2200" dirty="0"/>
              <a:t>SC</a:t>
            </a:r>
            <a:r>
              <a:rPr lang="zh-CN" altLang="en-US" sz="2200" dirty="0"/>
              <a:t>中存在这样的元组，其</a:t>
            </a:r>
            <a:r>
              <a:rPr lang="en-US" altLang="zh-CN" sz="2200" dirty="0"/>
              <a:t>Sno</a:t>
            </a:r>
            <a:r>
              <a:rPr lang="zh-CN" altLang="en-US" sz="2200" dirty="0"/>
              <a:t>值等于此</a:t>
            </a:r>
            <a:r>
              <a:rPr lang="en-US" altLang="zh-CN" sz="2200" dirty="0"/>
              <a:t>Student.Sno</a:t>
            </a:r>
            <a:r>
              <a:rPr lang="zh-CN" altLang="en-US" sz="2200" dirty="0"/>
              <a:t>值，并且其</a:t>
            </a:r>
            <a:r>
              <a:rPr lang="en-US" altLang="zh-CN" sz="2200" dirty="0"/>
              <a:t>Cno= ‘1’</a:t>
            </a:r>
            <a:r>
              <a:rPr lang="zh-CN" altLang="en-US" sz="2200" dirty="0"/>
              <a:t>，则取此</a:t>
            </a:r>
            <a:r>
              <a:rPr lang="en-US" altLang="zh-CN" sz="2200" dirty="0"/>
              <a:t>Student.Sname</a:t>
            </a:r>
            <a:r>
              <a:rPr lang="zh-CN" altLang="en-US" sz="2200" dirty="0"/>
              <a:t>送入结果表</a:t>
            </a:r>
            <a:endParaRPr lang="en-US" altLang="zh-CN" sz="2200" dirty="0"/>
          </a:p>
          <a:p>
            <a:pPr eaLnBrk="1" hangingPunct="1">
              <a:buNone/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 </a:t>
            </a:r>
            <a:r>
              <a:rPr lang="en-US" altLang="zh-CN" sz="2400" dirty="0"/>
              <a:t> SELECT Sname</a:t>
            </a:r>
          </a:p>
          <a:p>
            <a:pPr eaLnBrk="1" hangingPunct="1">
              <a:buNone/>
            </a:pPr>
            <a:r>
              <a:rPr lang="en-US" altLang="zh-CN" sz="2400" dirty="0"/>
              <a:t>     FROM</a:t>
            </a:r>
            <a:r>
              <a:rPr lang="en-US" altLang="zh-CN" sz="2400" dirty="0">
                <a:solidFill>
                  <a:srgbClr val="FF00FF"/>
                </a:solidFill>
              </a:rPr>
              <a:t> Student</a:t>
            </a:r>
            <a:endParaRPr lang="en-US" altLang="zh-CN" dirty="0">
              <a:solidFill>
                <a:srgbClr val="FF00FF"/>
              </a:solidFill>
            </a:endParaRPr>
          </a:p>
          <a:p>
            <a:pPr eaLnBrk="1" hangingPunct="1">
              <a:buNone/>
            </a:pPr>
            <a:r>
              <a:rPr lang="en-US" altLang="zh-CN" sz="2400" dirty="0"/>
              <a:t>     WHERE EXISTS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(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*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 FROM SC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 WHERE Sno=</a:t>
            </a:r>
            <a:r>
              <a:rPr lang="en-US" altLang="zh-CN" sz="2400" dirty="0">
                <a:solidFill>
                  <a:srgbClr val="FF00FF"/>
                </a:solidFill>
              </a:rPr>
              <a:t>Student.Sno</a:t>
            </a:r>
            <a:r>
              <a:rPr lang="en-US" altLang="zh-CN" sz="2400" dirty="0"/>
              <a:t> AND Cno= ' 1 '</a:t>
            </a:r>
            <a:r>
              <a:rPr lang="zh-CN" altLang="en-US" sz="2400" dirty="0"/>
              <a:t>);</a:t>
            </a:r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EXISTS</a:t>
            </a:r>
            <a:r>
              <a:rPr lang="zh-CN" altLang="en-US" sz="3600" dirty="0"/>
              <a:t>谓词的子查询（续）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8137525" cy="411480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 </a:t>
            </a:r>
            <a:r>
              <a:rPr lang="en-US" altLang="zh-CN" sz="2400" dirty="0">
                <a:ea typeface="黑体" panose="02010609060101010101" pitchFamily="49" charset="-122"/>
              </a:rPr>
              <a:t>3.61]  </a:t>
            </a:r>
            <a:r>
              <a:rPr lang="zh-CN" altLang="en-US" sz="2400" dirty="0"/>
              <a:t>查询没有选修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/>
              <a:t>号课程的学生姓名。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Sname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 FROM     </a:t>
            </a:r>
            <a:r>
              <a:rPr lang="en-US" altLang="zh-CN" sz="2400" dirty="0">
                <a:solidFill>
                  <a:srgbClr val="FF00FF"/>
                </a:solidFill>
              </a:rPr>
              <a:t>Student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 WHERE NOT EXISTS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(</a:t>
            </a:r>
            <a:r>
              <a:rPr lang="en-US" altLang="zh-CN" sz="2400" dirty="0"/>
              <a:t>SELECT *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                FROM SC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                WHERE Sno = </a:t>
            </a:r>
            <a:r>
              <a:rPr lang="en-US" altLang="zh-CN" sz="2400" dirty="0">
                <a:solidFill>
                  <a:srgbClr val="FF00FF"/>
                </a:solidFill>
              </a:rPr>
              <a:t>Student.</a:t>
            </a:r>
            <a:r>
              <a:rPr lang="en-US" altLang="zh-CN" sz="2400" dirty="0"/>
              <a:t>Sno AND Cno='1'</a:t>
            </a:r>
            <a:r>
              <a:rPr lang="zh-CN" altLang="en-US" sz="2400" dirty="0"/>
              <a:t>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EXISTS</a:t>
            </a:r>
            <a:r>
              <a:rPr lang="zh-CN" altLang="en-US" sz="3600" dirty="0"/>
              <a:t>谓词的子查询（续）</a:t>
            </a:r>
          </a:p>
        </p:txBody>
      </p:sp>
      <p:sp>
        <p:nvSpPr>
          <p:cNvPr id="56322" name="Rectangle 3"/>
          <p:cNvSpPr>
            <a:spLocks noGrp="1"/>
          </p:cNvSpPr>
          <p:nvPr>
            <p:ph type="body"/>
          </p:nvPr>
        </p:nvSpPr>
        <p:spPr>
          <a:xfrm>
            <a:off x="250825" y="1052513"/>
            <a:ext cx="8435975" cy="5283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/>
              <a:t>不同形式的查询间的替换</a:t>
            </a:r>
          </a:p>
          <a:p>
            <a:pPr lvl="1" eaLnBrk="1" hangingPunct="1"/>
            <a:r>
              <a:rPr lang="zh-CN" altLang="en-US" dirty="0"/>
              <a:t>一些带</a:t>
            </a:r>
            <a:r>
              <a:rPr lang="en-US" altLang="zh-CN" dirty="0"/>
              <a:t>EXISTS</a:t>
            </a:r>
            <a:r>
              <a:rPr lang="zh-CN" altLang="en-US" dirty="0"/>
              <a:t>或</a:t>
            </a:r>
            <a:r>
              <a:rPr lang="en-US" altLang="zh-CN" dirty="0"/>
              <a:t>NOT EXISTS</a:t>
            </a:r>
            <a:r>
              <a:rPr lang="zh-CN" altLang="en-US" dirty="0"/>
              <a:t>谓词的子查询不能被其他形式的子查询等价替换</a:t>
            </a:r>
          </a:p>
          <a:p>
            <a:pPr lvl="1" eaLnBrk="1" hangingPunct="1"/>
            <a:r>
              <a:rPr lang="zh-CN" altLang="en-US" dirty="0"/>
              <a:t>所有带</a:t>
            </a:r>
            <a:r>
              <a:rPr lang="en-US" altLang="zh-CN" dirty="0"/>
              <a:t>IN</a:t>
            </a:r>
            <a:r>
              <a:rPr lang="zh-CN" altLang="en-US" dirty="0"/>
              <a:t>谓词、比较运算符、</a:t>
            </a:r>
            <a:r>
              <a:rPr lang="en-US" altLang="zh-CN" dirty="0"/>
              <a:t>ANY</a:t>
            </a:r>
            <a:r>
              <a:rPr lang="zh-CN" altLang="en-US" dirty="0"/>
              <a:t>和</a:t>
            </a:r>
            <a:r>
              <a:rPr lang="en-US" altLang="zh-CN" dirty="0"/>
              <a:t>ALL</a:t>
            </a:r>
            <a:r>
              <a:rPr lang="zh-CN" altLang="en-US" dirty="0"/>
              <a:t>谓词的子查询都能用带</a:t>
            </a:r>
            <a:r>
              <a:rPr lang="en-US" altLang="zh-CN" dirty="0"/>
              <a:t>EXISTS</a:t>
            </a:r>
            <a:r>
              <a:rPr lang="zh-CN" altLang="en-US" dirty="0"/>
              <a:t>谓词的子查询等价替换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EXISTS</a:t>
            </a:r>
            <a:r>
              <a:rPr lang="zh-CN" altLang="en-US" sz="3600" dirty="0"/>
              <a:t>谓词的子查询</a:t>
            </a:r>
            <a:r>
              <a:rPr lang="en-US" altLang="zh-CN" sz="3600" dirty="0"/>
              <a:t>（</a:t>
            </a:r>
            <a:r>
              <a:rPr lang="zh-CN" altLang="en-US" sz="3600" dirty="0"/>
              <a:t>续</a:t>
            </a:r>
            <a:r>
              <a:rPr lang="en-US" altLang="zh-CN" sz="3600" dirty="0"/>
              <a:t>）</a:t>
            </a:r>
          </a:p>
        </p:txBody>
      </p:sp>
      <p:sp>
        <p:nvSpPr>
          <p:cNvPr id="57346" name="Rectangle 3"/>
          <p:cNvSpPr>
            <a:spLocks noGrp="1"/>
          </p:cNvSpPr>
          <p:nvPr>
            <p:ph type="body"/>
          </p:nvPr>
        </p:nvSpPr>
        <p:spPr>
          <a:xfrm>
            <a:off x="684213" y="1098550"/>
            <a:ext cx="8280400" cy="5138738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 </a:t>
            </a:r>
            <a:r>
              <a:rPr lang="en-US" altLang="zh-CN" sz="2400" dirty="0">
                <a:ea typeface="黑体" panose="02010609060101010101" pitchFamily="49" charset="-122"/>
              </a:rPr>
              <a:t>3.62</a:t>
            </a:r>
            <a:r>
              <a:rPr lang="en-US" altLang="zh-CN" sz="2400" dirty="0"/>
              <a:t>] </a:t>
            </a:r>
            <a:r>
              <a:rPr lang="zh-CN" altLang="en-US" sz="2400" dirty="0"/>
              <a:t>查询没有选修了任何课程的学生姓名。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algn="just">
              <a:spcBef>
                <a:spcPct val="0"/>
              </a:spcBef>
              <a:buNone/>
            </a:pPr>
            <a:r>
              <a:rPr lang="zh-CN" altLang="en-US" sz="2200" dirty="0"/>
              <a:t>        </a:t>
            </a:r>
            <a:r>
              <a:rPr lang="en-US" altLang="zh-CN" sz="2200" dirty="0"/>
              <a:t>SELECT Sname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FROM Student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WHERE NOT EXISTS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SELECT *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FROM Course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WHERE EXISTS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SELECT *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 FROM SC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 WHERE Sno= Student.Sno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       AND Cno= Course.Cno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</a:t>
            </a:r>
            <a:r>
              <a:rPr lang="zh-CN" altLang="en-US" sz="2200" dirty="0"/>
              <a:t>)</a:t>
            </a:r>
          </a:p>
          <a:p>
            <a:pPr lvl="1" algn="just">
              <a:spcBef>
                <a:spcPct val="0"/>
              </a:spcBef>
              <a:buNone/>
            </a:pPr>
            <a:r>
              <a:rPr lang="zh-CN" altLang="en-US" sz="2200" dirty="0"/>
              <a:t>                       );</a:t>
            </a:r>
            <a:endParaRPr lang="en-US" altLang="zh-CN" sz="2200" dirty="0"/>
          </a:p>
          <a:p>
            <a:pPr lvl="1" algn="just">
              <a:spcBef>
                <a:spcPct val="0"/>
              </a:spcBef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带有</a:t>
            </a:r>
            <a:r>
              <a:rPr lang="en-US" altLang="zh-CN" sz="3600" dirty="0"/>
              <a:t>EXISTS</a:t>
            </a:r>
            <a:r>
              <a:rPr lang="zh-CN" altLang="en-US" sz="3600" dirty="0"/>
              <a:t>谓词的子查询</a:t>
            </a:r>
            <a:r>
              <a:rPr lang="en-US" altLang="zh-CN" sz="3600" dirty="0"/>
              <a:t>（</a:t>
            </a:r>
            <a:r>
              <a:rPr lang="zh-CN" altLang="en-US" sz="3600" dirty="0"/>
              <a:t>续</a:t>
            </a:r>
            <a:r>
              <a:rPr lang="en-US" altLang="zh-CN" sz="3600" dirty="0"/>
              <a:t>）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/>
          </p:nvPr>
        </p:nvSpPr>
        <p:spPr>
          <a:xfrm>
            <a:off x="684213" y="1098550"/>
            <a:ext cx="8280400" cy="5138738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 </a:t>
            </a:r>
            <a:r>
              <a:rPr lang="en-US" altLang="zh-CN" sz="2400" dirty="0">
                <a:ea typeface="黑体" panose="02010609060101010101" pitchFamily="49" charset="-122"/>
              </a:rPr>
              <a:t>3.62</a:t>
            </a:r>
            <a:r>
              <a:rPr lang="en-US" altLang="zh-CN" sz="2400" dirty="0"/>
              <a:t>] </a:t>
            </a:r>
            <a:r>
              <a:rPr lang="zh-CN" altLang="en-US" sz="2400" dirty="0"/>
              <a:t>查询选修了课程的学生姓名。（没有一门课程是不选的）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algn="just">
              <a:spcBef>
                <a:spcPct val="0"/>
              </a:spcBef>
              <a:buNone/>
            </a:pPr>
            <a:r>
              <a:rPr lang="zh-CN" altLang="en-US" sz="2200" dirty="0"/>
              <a:t>        </a:t>
            </a:r>
            <a:r>
              <a:rPr lang="en-US" altLang="zh-CN" sz="2200" dirty="0"/>
              <a:t>SELECT Sname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FROM Student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WHERE  EXISTS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SELECT *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FROM Course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WHERE  EXISTS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SELECT *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 FROM SC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 WHERE Sno= Student.Sno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       AND Cno= Course.Cno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altLang="zh-CN" sz="2200" dirty="0"/>
              <a:t>                                      </a:t>
            </a:r>
            <a:r>
              <a:rPr lang="zh-CN" altLang="en-US" sz="2200" dirty="0"/>
              <a:t>)</a:t>
            </a:r>
          </a:p>
          <a:p>
            <a:pPr lvl="1" algn="just">
              <a:spcBef>
                <a:spcPct val="0"/>
              </a:spcBef>
              <a:buNone/>
            </a:pPr>
            <a:r>
              <a:rPr lang="zh-CN" altLang="en-US" sz="2200" dirty="0"/>
              <a:t>                       );</a:t>
            </a:r>
            <a:endParaRPr lang="en-US" altLang="zh-CN" sz="2200" dirty="0"/>
          </a:p>
          <a:p>
            <a:pPr lvl="1" algn="just">
              <a:spcBef>
                <a:spcPct val="0"/>
              </a:spcBef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dirty="0"/>
              <a:t>数据查询 </a:t>
            </a:r>
          </a:p>
        </p:txBody>
      </p:sp>
      <p:sp>
        <p:nvSpPr>
          <p:cNvPr id="59394" name="Rectangle 1027"/>
          <p:cNvSpPr>
            <a:spLocks noGrp="1"/>
          </p:cNvSpPr>
          <p:nvPr>
            <p:ph type="body"/>
          </p:nvPr>
        </p:nvSpPr>
        <p:spPr>
          <a:xfrm>
            <a:off x="971550" y="1268413"/>
            <a:ext cx="5410200" cy="4321175"/>
          </a:xfrm>
          <a:ln/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600" dirty="0"/>
              <a:t>3.4.1 </a:t>
            </a:r>
            <a:r>
              <a:rPr lang="zh-CN" altLang="en-US" sz="2600" dirty="0"/>
              <a:t>单表查询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600" dirty="0"/>
              <a:t>3.4.2 </a:t>
            </a:r>
            <a:r>
              <a:rPr lang="zh-CN" altLang="en-US" sz="2600" dirty="0"/>
              <a:t>连接查询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600" dirty="0"/>
              <a:t>3.4.3 </a:t>
            </a:r>
            <a:r>
              <a:rPr lang="zh-CN" altLang="en-US" sz="2600" dirty="0"/>
              <a:t>嵌套查询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600" dirty="0">
                <a:solidFill>
                  <a:srgbClr val="00B050"/>
                </a:solidFill>
              </a:rPr>
              <a:t>3.4.4 </a:t>
            </a:r>
            <a:r>
              <a:rPr lang="zh-CN" altLang="en-US" sz="2600" dirty="0">
                <a:solidFill>
                  <a:srgbClr val="00B050"/>
                </a:solidFill>
              </a:rPr>
              <a:t>集合查询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600" dirty="0"/>
              <a:t>3.4.5</a:t>
            </a:r>
            <a:r>
              <a:rPr lang="zh-CN" altLang="en-US" sz="2600" dirty="0"/>
              <a:t>基于派生表的查询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600" dirty="0"/>
              <a:t>3.4.5 Select</a:t>
            </a:r>
            <a:r>
              <a:rPr lang="zh-CN" altLang="en-US" sz="2600" dirty="0"/>
              <a:t>语句的一般形式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3.4.4 </a:t>
            </a:r>
            <a:r>
              <a:rPr lang="zh-CN" altLang="en-US" sz="3600" dirty="0"/>
              <a:t>集合查询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</a:pPr>
            <a:endParaRPr lang="en-US" altLang="zh-CN" dirty="0"/>
          </a:p>
          <a:p>
            <a:pPr algn="just" eaLnBrk="1" hangingPunct="1">
              <a:lnSpc>
                <a:spcPct val="120000"/>
              </a:lnSpc>
            </a:pPr>
            <a:endParaRPr lang="en-US" altLang="zh-CN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集合操作的种类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并操作</a:t>
            </a:r>
            <a:r>
              <a:rPr lang="en-US" altLang="zh-CN" dirty="0"/>
              <a:t>UNION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交操作</a:t>
            </a:r>
            <a:r>
              <a:rPr lang="en-US" altLang="zh-CN" dirty="0"/>
              <a:t>INTERSECT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差操作</a:t>
            </a:r>
            <a:r>
              <a:rPr lang="en-US" altLang="zh-CN" dirty="0"/>
              <a:t>EXCEPT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参加集合操作的各查询结果的列数必须相同;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对应项的数据类型也必须相同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br>
              <a:rPr lang="en-US" altLang="zh-CN" sz="3600">
                <a:latin typeface="宋体" panose="02010600030101010101" pitchFamily="2" charset="-122"/>
              </a:rPr>
            </a:br>
            <a:br>
              <a:rPr lang="en-US" altLang="zh-CN" sz="3600">
                <a:latin typeface="宋体" panose="02010600030101010101" pitchFamily="2" charset="-122"/>
              </a:rPr>
            </a:br>
            <a:r>
              <a:rPr lang="en-US" altLang="zh-CN" sz="3600">
                <a:latin typeface="宋体" panose="02010600030101010101" pitchFamily="2" charset="-122"/>
              </a:rPr>
              <a:t>	               </a:t>
            </a:r>
            <a:r>
              <a:rPr lang="zh-CN" altLang="en-US" sz="3600">
                <a:latin typeface="宋体" panose="02010600030101010101" pitchFamily="2" charset="-122"/>
              </a:rPr>
              <a:t>集合</a:t>
            </a:r>
            <a:r>
              <a:rPr lang="zh-CN" altLang="en-US" sz="3600" dirty="0">
                <a:latin typeface="宋体" panose="02010600030101010101" pitchFamily="2" charset="-122"/>
              </a:rPr>
              <a:t>查询（续）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/>
          </p:nvPr>
        </p:nvSpPr>
        <p:spPr>
          <a:xfrm>
            <a:off x="250825" y="1098550"/>
            <a:ext cx="8893175" cy="4495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3.64]  </a:t>
            </a:r>
            <a:r>
              <a:rPr lang="zh-CN" altLang="en-US" sz="2400" dirty="0"/>
              <a:t>查询计算机科学系的学生及年龄不大于</a:t>
            </a:r>
            <a:r>
              <a:rPr lang="en-US" altLang="zh-CN" sz="2400" dirty="0"/>
              <a:t>19</a:t>
            </a:r>
            <a:r>
              <a:rPr lang="zh-CN" altLang="en-US" sz="2400" dirty="0"/>
              <a:t>岁的学生。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    SELECT *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    FROM Student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    WHERE Sdept= 'CS'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    UNION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    SELECT *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    FROM Student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/>
              <a:t>        WHERE Sage&lt;=19</a:t>
            </a:r>
            <a:r>
              <a:rPr lang="zh-CN" altLang="en-US" sz="2200" dirty="0"/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Char char="n"/>
            </a:pPr>
            <a:endParaRPr lang="en-US" altLang="zh-CN" sz="2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har char="n"/>
            </a:pPr>
            <a:r>
              <a:rPr lang="en-US" altLang="zh-CN" sz="2400" dirty="0"/>
              <a:t>UNION</a:t>
            </a:r>
            <a:r>
              <a:rPr lang="zh-CN" altLang="en-US" sz="2400" dirty="0"/>
              <a:t>：将多个查询结果合并起来时，系统自动去掉重复元组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har char="n"/>
            </a:pPr>
            <a:r>
              <a:rPr lang="en-US" altLang="zh-CN" sz="2400" dirty="0"/>
              <a:t>UNION ALL</a:t>
            </a:r>
            <a:r>
              <a:rPr lang="zh-CN" altLang="en-US" sz="2400" dirty="0"/>
              <a:t>：将多个查询结果合并起来时，保留重复元组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62466" name="Rectangle 3"/>
          <p:cNvSpPr>
            <a:spLocks noGrp="1"/>
          </p:cNvSpPr>
          <p:nvPr>
            <p:ph type="body"/>
          </p:nvPr>
        </p:nvSpPr>
        <p:spPr>
          <a:xfrm>
            <a:off x="685800" y="1341438"/>
            <a:ext cx="80010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3.65]  </a:t>
            </a:r>
            <a:r>
              <a:rPr lang="zh-CN" altLang="en-US" sz="2400" dirty="0"/>
              <a:t>查询选修了课程</a:t>
            </a:r>
            <a:r>
              <a:rPr lang="en-US" altLang="zh-CN" sz="2400" dirty="0"/>
              <a:t>1</a:t>
            </a:r>
            <a:r>
              <a:rPr lang="zh-CN" altLang="en-US" sz="2400" dirty="0"/>
              <a:t>或者选修了课程</a:t>
            </a:r>
            <a:r>
              <a:rPr lang="en-US" altLang="zh-CN" sz="2400" dirty="0"/>
              <a:t>2</a:t>
            </a:r>
            <a:r>
              <a:rPr lang="zh-CN" altLang="en-US" sz="2400" dirty="0"/>
              <a:t>的学生。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Sno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FROM SC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WHERE Cno=' 1 '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UNION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SELECT Sno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FROM SC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WHERE Cno= ' 2 '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1</a:t>
            </a:r>
            <a:r>
              <a:rPr lang="zh-CN" altLang="en-US" sz="3600" dirty="0"/>
              <a:t>. 等值与非等值连接查询 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/>
          </p:nvPr>
        </p:nvSpPr>
        <p:spPr>
          <a:xfrm>
            <a:off x="684213" y="1268413"/>
            <a:ext cx="7696200" cy="411480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等值连接：连接运算符为</a:t>
            </a:r>
            <a:r>
              <a:rPr lang="en-US" altLang="zh-CN" dirty="0"/>
              <a:t>=</a:t>
            </a:r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24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3.49]  </a:t>
            </a:r>
            <a:r>
              <a:rPr lang="zh-CN" altLang="en-US" sz="2400" dirty="0"/>
              <a:t>查询每个学生及其选修课程的情况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dirty="0"/>
              <a:t>		         </a:t>
            </a:r>
            <a:r>
              <a:rPr lang="en-US" altLang="zh-CN" sz="2400" dirty="0"/>
              <a:t>SELECT  Student.*</a:t>
            </a:r>
            <a:r>
              <a:rPr lang="zh-CN" altLang="en-US" sz="2400" dirty="0"/>
              <a:t>, </a:t>
            </a:r>
            <a:r>
              <a:rPr lang="en-US" altLang="zh-CN" sz="2400" dirty="0"/>
              <a:t>SC.*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/>
              <a:t>		        </a:t>
            </a:r>
            <a:r>
              <a:rPr lang="zh-CN" altLang="en-US" sz="2400" dirty="0"/>
              <a:t> </a:t>
            </a:r>
            <a:r>
              <a:rPr lang="en-US" altLang="zh-CN" sz="2400" dirty="0"/>
              <a:t>FROM     Student</a:t>
            </a:r>
            <a:r>
              <a:rPr lang="zh-CN" altLang="en-US" sz="2400" dirty="0"/>
              <a:t>, </a:t>
            </a:r>
            <a:r>
              <a:rPr lang="en-US" altLang="zh-CN" sz="2400" dirty="0"/>
              <a:t>SC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         </a:t>
            </a:r>
            <a:r>
              <a:rPr lang="en-US" altLang="zh-CN" sz="2400" dirty="0"/>
              <a:t>WHERE  Student.Sno = SC.Sno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3.66]  </a:t>
            </a:r>
            <a:r>
              <a:rPr lang="zh-CN" altLang="en-US" sz="2400" dirty="0"/>
              <a:t>查询计算机科学系的学生与年龄不大于</a:t>
            </a:r>
            <a:r>
              <a:rPr lang="en-US" altLang="zh-CN" sz="2400" dirty="0"/>
              <a:t>19</a:t>
            </a:r>
            <a:r>
              <a:rPr lang="zh-CN" altLang="en-US" sz="2400" dirty="0"/>
              <a:t>岁的学生	    的交集。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dirty="0"/>
          </a:p>
          <a:p>
            <a:pPr lvl="3">
              <a:lnSpc>
                <a:spcPct val="90000"/>
              </a:lnSpc>
              <a:buNone/>
            </a:pPr>
            <a:r>
              <a:rPr lang="en-US" altLang="zh-CN" sz="2400" dirty="0"/>
              <a:t>SELECT *</a:t>
            </a:r>
          </a:p>
          <a:p>
            <a:pPr lvl="3">
              <a:buNone/>
            </a:pPr>
            <a:r>
              <a:rPr lang="en-US" altLang="zh-CN" sz="2400" dirty="0"/>
              <a:t>FROM Student</a:t>
            </a:r>
          </a:p>
          <a:p>
            <a:pPr lvl="3">
              <a:buNone/>
            </a:pPr>
            <a:r>
              <a:rPr lang="en-US" altLang="zh-CN" sz="2400" dirty="0"/>
              <a:t>WHERE Sdept='CS' </a:t>
            </a:r>
          </a:p>
          <a:p>
            <a:pPr lvl="3">
              <a:buNone/>
            </a:pPr>
            <a:r>
              <a:rPr lang="en-US" altLang="zh-CN" sz="2400" dirty="0"/>
              <a:t>INTERSECT</a:t>
            </a:r>
          </a:p>
          <a:p>
            <a:pPr lvl="3">
              <a:buNone/>
            </a:pPr>
            <a:r>
              <a:rPr lang="en-US" altLang="zh-CN" sz="2400" dirty="0"/>
              <a:t>SELECT *</a:t>
            </a:r>
          </a:p>
          <a:p>
            <a:pPr lvl="3">
              <a:buNone/>
            </a:pPr>
            <a:r>
              <a:rPr lang="en-US" altLang="zh-CN" sz="2400" dirty="0"/>
              <a:t>FROM Student</a:t>
            </a:r>
          </a:p>
          <a:p>
            <a:pPr lvl="3">
              <a:buNone/>
            </a:pPr>
            <a:r>
              <a:rPr lang="en-US" altLang="zh-CN" sz="2400" dirty="0"/>
              <a:t>WHERE Sage&lt;=19</a:t>
            </a:r>
            <a:r>
              <a:rPr lang="en-US" altLang="zh-CN" sz="1800" dirty="0"/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6451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3.66] </a:t>
            </a:r>
            <a:r>
              <a:rPr lang="zh-CN" altLang="en-US" sz="2400" dirty="0"/>
              <a:t>实际上就是查询计算机科学系中年龄不大	               	    于</a:t>
            </a:r>
            <a:r>
              <a:rPr lang="en-US" altLang="zh-CN" sz="2400" dirty="0"/>
              <a:t>19</a:t>
            </a:r>
            <a:r>
              <a:rPr lang="zh-CN" altLang="en-US" sz="2400" dirty="0"/>
              <a:t>岁的学生。</a:t>
            </a:r>
          </a:p>
          <a:p>
            <a:pPr eaLnBrk="1" hangingPunct="1"/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		</a:t>
            </a:r>
            <a:r>
              <a:rPr lang="en-US" altLang="zh-CN" sz="2400" dirty="0"/>
              <a:t>SELECT *</a:t>
            </a:r>
          </a:p>
          <a:p>
            <a:pPr eaLnBrk="1" hangingPunct="1">
              <a:buNone/>
            </a:pPr>
            <a:r>
              <a:rPr lang="en-US" altLang="zh-CN" sz="2400" dirty="0"/>
              <a:t>        	FROM Student</a:t>
            </a:r>
          </a:p>
          <a:p>
            <a:pPr eaLnBrk="1" hangingPunct="1">
              <a:buNone/>
            </a:pPr>
            <a:r>
              <a:rPr lang="en-US" altLang="zh-CN" sz="2400" dirty="0"/>
              <a:t>        	WHERE Sdept= 'CS' AND  Sage&lt;=19</a:t>
            </a:r>
            <a:r>
              <a:rPr lang="zh-CN" altLang="en-US" sz="2400" dirty="0"/>
              <a:t>;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65538" name="Rectangle 3"/>
          <p:cNvSpPr>
            <a:spLocks noGrp="1"/>
          </p:cNvSpPr>
          <p:nvPr>
            <p:ph type="body"/>
          </p:nvPr>
        </p:nvSpPr>
        <p:spPr>
          <a:xfrm>
            <a:off x="827088" y="1412875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3.67]</a:t>
            </a:r>
            <a:r>
              <a:rPr lang="zh-CN" altLang="en-US" sz="2400" dirty="0"/>
              <a:t>查询既选修了课程</a:t>
            </a:r>
            <a:r>
              <a:rPr lang="en-US" altLang="zh-CN" sz="2400" dirty="0"/>
              <a:t>1</a:t>
            </a:r>
            <a:r>
              <a:rPr lang="zh-CN" altLang="en-US" sz="2400" dirty="0"/>
              <a:t>又选修了课程</a:t>
            </a:r>
            <a:r>
              <a:rPr lang="en-US" altLang="zh-CN" sz="2400" dirty="0"/>
              <a:t>2</a:t>
            </a:r>
            <a:r>
              <a:rPr lang="zh-CN" altLang="en-US" sz="2400" dirty="0"/>
              <a:t>的学生。</a:t>
            </a:r>
          </a:p>
          <a:p>
            <a:pPr lvl="1">
              <a:buNone/>
            </a:pPr>
            <a:r>
              <a:rPr lang="zh-CN" altLang="en-US" sz="2000" dirty="0"/>
              <a:t>    </a:t>
            </a:r>
          </a:p>
          <a:p>
            <a:pPr lvl="1">
              <a:buNone/>
            </a:pPr>
            <a:r>
              <a:rPr lang="zh-CN" altLang="en-US" sz="2000" dirty="0"/>
              <a:t>	 </a:t>
            </a:r>
            <a:r>
              <a:rPr lang="en-US" altLang="zh-CN" dirty="0"/>
              <a:t>SELECT Sno</a:t>
            </a:r>
          </a:p>
          <a:p>
            <a:pPr lvl="1">
              <a:buNone/>
            </a:pPr>
            <a:r>
              <a:rPr lang="en-US" altLang="zh-CN" dirty="0"/>
              <a:t>    FROM SC</a:t>
            </a:r>
          </a:p>
          <a:p>
            <a:pPr lvl="1">
              <a:buNone/>
            </a:pPr>
            <a:r>
              <a:rPr lang="en-US" altLang="zh-CN" dirty="0"/>
              <a:t>    WHERE Cno=' 1 ' </a:t>
            </a:r>
          </a:p>
          <a:p>
            <a:pPr lvl="1">
              <a:buNone/>
            </a:pPr>
            <a:r>
              <a:rPr lang="en-US" altLang="zh-CN" dirty="0"/>
              <a:t>    INTERSECT</a:t>
            </a:r>
          </a:p>
          <a:p>
            <a:pPr lvl="1">
              <a:buNone/>
            </a:pPr>
            <a:r>
              <a:rPr lang="en-US" altLang="zh-CN" dirty="0"/>
              <a:t>    SELECT Sno</a:t>
            </a:r>
          </a:p>
          <a:p>
            <a:pPr lvl="1">
              <a:buNone/>
            </a:pPr>
            <a:r>
              <a:rPr lang="en-US" altLang="zh-CN" dirty="0"/>
              <a:t>    FROM SC</a:t>
            </a:r>
          </a:p>
          <a:p>
            <a:pPr lvl="1">
              <a:buNone/>
            </a:pPr>
            <a:r>
              <a:rPr lang="en-US" altLang="zh-CN" dirty="0"/>
              <a:t>    WHERE Cno='2 '</a:t>
            </a:r>
            <a:r>
              <a:rPr lang="zh-CN" altLang="en-US" dirty="0"/>
              <a:t>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66562" name="Rectangle 3"/>
          <p:cNvSpPr>
            <a:spLocks noGrp="1"/>
          </p:cNvSpPr>
          <p:nvPr>
            <p:ph type="body"/>
          </p:nvPr>
        </p:nvSpPr>
        <p:spPr>
          <a:xfrm>
            <a:off x="682625" y="1098550"/>
            <a:ext cx="8569325" cy="48545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3.67]</a:t>
            </a:r>
            <a:r>
              <a:rPr lang="zh-CN" altLang="en-US" sz="2400" dirty="0"/>
              <a:t>也可以表示为：</a:t>
            </a:r>
          </a:p>
          <a:p>
            <a:pPr eaLnBrk="1" hangingPunct="1">
              <a:buNone/>
            </a:pPr>
            <a:r>
              <a:rPr lang="zh-CN" altLang="en-US" dirty="0"/>
              <a:t>        </a:t>
            </a:r>
          </a:p>
          <a:p>
            <a:pPr eaLnBrk="1" hangingPunct="1">
              <a:buNone/>
            </a:pPr>
            <a:r>
              <a:rPr lang="zh-CN" altLang="en-US" dirty="0"/>
              <a:t>	     </a:t>
            </a:r>
            <a:r>
              <a:rPr lang="en-US" altLang="zh-CN" sz="2400" dirty="0"/>
              <a:t>SELECT Sno</a:t>
            </a:r>
          </a:p>
          <a:p>
            <a:pPr eaLnBrk="1" hangingPunct="1">
              <a:buNone/>
            </a:pPr>
            <a:r>
              <a:rPr lang="en-US" altLang="zh-CN" sz="2400" dirty="0"/>
              <a:t>          FROM    SC</a:t>
            </a:r>
          </a:p>
          <a:p>
            <a:pPr eaLnBrk="1" hangingPunct="1">
              <a:buNone/>
            </a:pPr>
            <a:r>
              <a:rPr lang="en-US" altLang="zh-CN" sz="2400" dirty="0"/>
              <a:t>          WHERE Cno=' 1 ' AND Sno IN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                             </a:t>
            </a:r>
            <a:r>
              <a:rPr lang="zh-CN" altLang="en-US" sz="2400" dirty="0"/>
              <a:t>(</a:t>
            </a:r>
            <a:r>
              <a:rPr lang="en-US" altLang="zh-CN" sz="2400" dirty="0"/>
              <a:t>SELECT Sno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                              FROM SC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                              WHERE Cno=' 2 '</a:t>
            </a:r>
            <a:r>
              <a:rPr lang="zh-CN" altLang="en-US" sz="2400" dirty="0"/>
              <a:t>);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/>
          </p:nvPr>
        </p:nvSpPr>
        <p:spPr>
          <a:xfrm>
            <a:off x="684213" y="1098550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3.68]  </a:t>
            </a:r>
            <a:r>
              <a:rPr lang="zh-CN" altLang="en-US" sz="2400" dirty="0"/>
              <a:t>查询计算机科学系的学生与年龄不大于</a:t>
            </a:r>
            <a:r>
              <a:rPr lang="en-US" altLang="zh-CN" sz="2400" dirty="0"/>
              <a:t>19</a:t>
            </a:r>
            <a:r>
              <a:rPr lang="zh-CN" altLang="en-US" sz="2400" dirty="0"/>
              <a:t>岁的学生的差集。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SELECT *</a:t>
            </a:r>
          </a:p>
          <a:p>
            <a:pPr eaLnBrk="1" hangingPunct="1">
              <a:buNone/>
            </a:pPr>
            <a:r>
              <a:rPr lang="en-US" altLang="zh-CN" sz="2400" dirty="0"/>
              <a:t>    FROM Student</a:t>
            </a:r>
          </a:p>
          <a:p>
            <a:pPr eaLnBrk="1" hangingPunct="1">
              <a:buNone/>
            </a:pPr>
            <a:r>
              <a:rPr lang="en-US" altLang="zh-CN" sz="2400" dirty="0"/>
              <a:t>    WHERE Sdept='CS'</a:t>
            </a:r>
          </a:p>
          <a:p>
            <a:pPr eaLnBrk="1" hangingPunct="1">
              <a:buNone/>
            </a:pPr>
            <a:r>
              <a:rPr lang="en-US" altLang="zh-CN" sz="2400" dirty="0"/>
              <a:t>    EXCEPT</a:t>
            </a:r>
          </a:p>
          <a:p>
            <a:pPr eaLnBrk="1" hangingPunct="1">
              <a:buNone/>
            </a:pPr>
            <a:r>
              <a:rPr lang="en-US" altLang="zh-CN" sz="2400" dirty="0"/>
              <a:t>    SELECT  *</a:t>
            </a:r>
          </a:p>
          <a:p>
            <a:pPr eaLnBrk="1" hangingPunct="1">
              <a:buNone/>
            </a:pPr>
            <a:r>
              <a:rPr lang="en-US" altLang="zh-CN" sz="2400" dirty="0"/>
              <a:t>    FROM Student</a:t>
            </a:r>
          </a:p>
          <a:p>
            <a:pPr eaLnBrk="1" hangingPunct="1">
              <a:buNone/>
            </a:pPr>
            <a:r>
              <a:rPr lang="en-US" altLang="zh-CN" sz="2400" dirty="0"/>
              <a:t>    WHERE Sage &lt;=19;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68610" name="Rectangle 1027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3.68]</a:t>
            </a:r>
            <a:r>
              <a:rPr lang="zh-CN" altLang="en-US" sz="2400" dirty="0"/>
              <a:t>实际上是查询计算机科学系中年龄大于</a:t>
            </a:r>
            <a:r>
              <a:rPr lang="en-US" altLang="zh-CN" sz="2400" dirty="0"/>
              <a:t>19</a:t>
            </a:r>
            <a:r>
              <a:rPr lang="zh-CN" altLang="en-US" sz="2400" dirty="0"/>
              <a:t>岁的学生</a:t>
            </a:r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*</a:t>
            </a:r>
          </a:p>
          <a:p>
            <a:pPr eaLnBrk="1" hangingPunct="1">
              <a:buNone/>
            </a:pPr>
            <a:r>
              <a:rPr lang="en-US" altLang="zh-CN" sz="2400" dirty="0"/>
              <a:t>        FROM Student</a:t>
            </a:r>
          </a:p>
          <a:p>
            <a:pPr eaLnBrk="1" hangingPunct="1">
              <a:buNone/>
            </a:pPr>
            <a:r>
              <a:rPr lang="en-US" altLang="zh-CN" sz="2400" dirty="0"/>
              <a:t>        WHERE Sdept= 'CS' AND  Sage&gt;19</a:t>
            </a:r>
            <a:r>
              <a:rPr lang="zh-CN" altLang="en-US" sz="2400" dirty="0"/>
              <a:t>;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dirty="0"/>
              <a:t>数据查询 </a:t>
            </a:r>
          </a:p>
        </p:txBody>
      </p:sp>
      <p:sp>
        <p:nvSpPr>
          <p:cNvPr id="69634" name="Rectangle 3"/>
          <p:cNvSpPr>
            <a:spLocks noGrp="1"/>
          </p:cNvSpPr>
          <p:nvPr>
            <p:ph type="body"/>
          </p:nvPr>
        </p:nvSpPr>
        <p:spPr>
          <a:xfrm>
            <a:off x="1042988" y="1341438"/>
            <a:ext cx="5410200" cy="4038600"/>
          </a:xfrm>
          <a:ln/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3.4.1 </a:t>
            </a:r>
            <a:r>
              <a:rPr lang="zh-CN" altLang="en-US" dirty="0"/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3.4.2 </a:t>
            </a:r>
            <a:r>
              <a:rPr lang="zh-CN" altLang="en-US" dirty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3.4.3 </a:t>
            </a:r>
            <a:r>
              <a:rPr lang="zh-CN" altLang="en-US" dirty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3.4.4 </a:t>
            </a:r>
            <a:r>
              <a:rPr lang="zh-CN" altLang="en-US" dirty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3.4.5</a:t>
            </a:r>
            <a:r>
              <a:rPr lang="zh-CN" altLang="en-US" dirty="0">
                <a:solidFill>
                  <a:srgbClr val="00B050"/>
                </a:solidFill>
              </a:rPr>
              <a:t>基于派生表的查询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3.4.6 Select</a:t>
            </a:r>
            <a:r>
              <a:rPr lang="zh-CN" altLang="en-US" dirty="0"/>
              <a:t>语句的一般形式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3.4.5 </a:t>
            </a:r>
            <a:r>
              <a:rPr lang="zh-CN" altLang="en-US" sz="3600" dirty="0"/>
              <a:t>基于派生表的查询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507413" cy="514032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子查询不仅可以出现在</a:t>
            </a:r>
            <a:r>
              <a:rPr lang="en-US" altLang="zh-CN" dirty="0"/>
              <a:t>WHERE</a:t>
            </a:r>
            <a:r>
              <a:rPr lang="zh-CN" altLang="en-US" dirty="0">
                <a:latin typeface="宋体" panose="02010600030101010101" pitchFamily="2" charset="-122"/>
              </a:rPr>
              <a:t>子句中，还可以出现在</a:t>
            </a:r>
            <a:r>
              <a:rPr lang="en-US" altLang="zh-CN" dirty="0"/>
              <a:t>FROM</a:t>
            </a:r>
            <a:r>
              <a:rPr lang="zh-CN" altLang="en-US" dirty="0">
                <a:latin typeface="宋体" panose="02010600030101010101" pitchFamily="2" charset="-122"/>
              </a:rPr>
              <a:t>子句中，这时子查询生成的临时派生表（</a:t>
            </a:r>
            <a:r>
              <a:rPr lang="en-US" altLang="zh-CN" dirty="0"/>
              <a:t>Derived Table</a:t>
            </a:r>
            <a:r>
              <a:rPr lang="zh-CN" altLang="en-US" dirty="0">
                <a:latin typeface="宋体" panose="02010600030101010101" pitchFamily="2" charset="-122"/>
              </a:rPr>
              <a:t>）成为主查询的查询对象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3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/>
              <a:t>3.57]</a:t>
            </a:r>
            <a:r>
              <a:rPr lang="zh-CN" altLang="en-US" sz="2400" dirty="0">
                <a:latin typeface="宋体" panose="02010600030101010101" pitchFamily="2" charset="-122"/>
              </a:rPr>
              <a:t>找出每个学生超过他自己选修课程平均成绩的课程号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SELECT Sno, Cno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FROM SC, </a:t>
            </a:r>
            <a:r>
              <a:rPr lang="zh-CN" altLang="en-US" sz="2400" dirty="0"/>
              <a:t>(</a:t>
            </a:r>
            <a:r>
              <a:rPr lang="en-US" altLang="zh-CN" sz="2400" dirty="0"/>
              <a:t>SELECTSno, Avg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      FROM SC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			  GROUP BY Sno</a:t>
            </a:r>
            <a:r>
              <a:rPr lang="zh-CN" altLang="en-US" sz="24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      AS   Avg_sc</a:t>
            </a:r>
            <a:r>
              <a:rPr lang="zh-CN" altLang="en-US" sz="2400" dirty="0"/>
              <a:t>(</a:t>
            </a:r>
            <a:r>
              <a:rPr lang="en-US" altLang="zh-CN" sz="2400" dirty="0"/>
              <a:t>avg_sno,avg_grade</a:t>
            </a:r>
            <a:r>
              <a:rPr lang="zh-CN" altLang="en-US" sz="24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WHERE SC.Sno = Avg_sc.avg_sno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and SC.Grade &gt;=Avg_sc.avg_grade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基于派生表的查询（续）</a:t>
            </a:r>
          </a:p>
        </p:txBody>
      </p:sp>
      <p:sp>
        <p:nvSpPr>
          <p:cNvPr id="71682" name="内容占位符 2"/>
          <p:cNvSpPr>
            <a:spLocks noGrp="1"/>
          </p:cNvSpPr>
          <p:nvPr>
            <p:ph idx="4294967295"/>
          </p:nvPr>
        </p:nvSpPr>
        <p:spPr>
          <a:xfrm>
            <a:off x="323850" y="1268413"/>
            <a:ext cx="8820150" cy="4495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如果子查询中没有聚集函数，派生表可以不指定属性列，子查询</a:t>
            </a:r>
            <a:r>
              <a:rPr lang="en-US" altLang="zh-CN" dirty="0">
                <a:solidFill>
                  <a:srgbClr val="FF0000"/>
                </a:solidFill>
              </a:rPr>
              <a:t>SELECT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子句后面的列名为其缺省属性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/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/>
              <a:t>3.60]</a:t>
            </a:r>
            <a:r>
              <a:rPr lang="zh-CN" altLang="en-US" sz="2400" dirty="0">
                <a:latin typeface="宋体" panose="02010600030101010101" pitchFamily="2" charset="-122"/>
              </a:rPr>
              <a:t>查询所有选修了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号课程的学生姓名，可以用如下查询完成：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200" dirty="0"/>
              <a:t>    SELECT Sname</a:t>
            </a:r>
            <a:endParaRPr lang="zh-CN" altLang="en-US" sz="22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200" dirty="0"/>
              <a:t>    FROM     Student, 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200" dirty="0"/>
              <a:t>         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SELECT Sno FROM SC WHERE Cno=' 1 '</a:t>
            </a:r>
            <a:r>
              <a:rPr lang="zh-CN" altLang="en-US" sz="2200" dirty="0"/>
              <a:t>)</a:t>
            </a:r>
            <a:r>
              <a:rPr lang="en-US" altLang="zh-CN" sz="2200" dirty="0"/>
              <a:t> AS SC1</a:t>
            </a:r>
            <a:endParaRPr lang="zh-CN" altLang="en-US" sz="22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200" dirty="0"/>
              <a:t>    WHERE  Student.Sno=SC1.Sno;</a:t>
            </a:r>
            <a:endParaRPr lang="zh-CN" altLang="en-US" sz="2200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 txBox="1"/>
          <p:nvPr/>
        </p:nvSpPr>
        <p:spPr>
          <a:xfrm>
            <a:off x="1042988" y="1196975"/>
            <a:ext cx="5410200" cy="403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3.4.1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单表查询</a:t>
            </a: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3.4.2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连接查询</a:t>
            </a: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3.4.3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嵌套查询</a:t>
            </a: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3.4.4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集合查询</a:t>
            </a: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3.4.5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基于派生表的查询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Clr>
                <a:srgbClr val="33CC33"/>
              </a:buClr>
            </a:pPr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3.4.6 SELECT</a:t>
            </a:r>
            <a:r>
              <a:rPr lang="zh-CN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语句的一般形式 </a:t>
            </a:r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755650" y="201613"/>
            <a:ext cx="7391400" cy="563562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dirty="0"/>
              <a:t>数据查询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12"/>
          <p:cNvSpPr>
            <a:spLocks noGrp="1"/>
          </p:cNvSpPr>
          <p:nvPr>
            <p:ph type="title"/>
          </p:nvPr>
        </p:nvSpPr>
        <p:spPr>
          <a:xfrm>
            <a:off x="900113" y="188913"/>
            <a:ext cx="7391400" cy="563562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等值与非等值连接查询（续）</a:t>
            </a:r>
          </a:p>
        </p:txBody>
      </p:sp>
      <p:graphicFrame>
        <p:nvGraphicFramePr>
          <p:cNvPr id="10243" name="内容占位符 10242"/>
          <p:cNvGraphicFramePr>
            <a:graphicFrameLocks noGrp="1"/>
          </p:cNvGraphicFramePr>
          <p:nvPr>
            <p:ph/>
          </p:nvPr>
        </p:nvGraphicFramePr>
        <p:xfrm>
          <a:off x="684213" y="1916113"/>
          <a:ext cx="7999413" cy="2968625"/>
        </p:xfrm>
        <a:graphic>
          <a:graphicData uri="http://schemas.openxmlformats.org/drawingml/2006/table">
            <a:tbl>
              <a:tblPr/>
              <a:tblGrid>
                <a:gridCol w="15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Student.Sno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Ssex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Sage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Sdept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SC.Sno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Cno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李勇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201215121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刘晨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201215122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83" name="Text Box 423"/>
          <p:cNvSpPr txBox="1"/>
          <p:nvPr/>
        </p:nvSpPr>
        <p:spPr>
          <a:xfrm>
            <a:off x="427038" y="1270000"/>
            <a:ext cx="17065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查询结果：</a:t>
            </a:r>
          </a:p>
        </p:txBody>
      </p:sp>
      <p:sp>
        <p:nvSpPr>
          <p:cNvPr id="9284" name="Line 424"/>
          <p:cNvSpPr/>
          <p:nvPr/>
        </p:nvSpPr>
        <p:spPr>
          <a:xfrm>
            <a:off x="684213" y="2420938"/>
            <a:ext cx="79200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3.4.6 SELECT</a:t>
            </a:r>
            <a:r>
              <a:rPr lang="zh-CN" altLang="en-US" sz="3600" dirty="0"/>
              <a:t>语句的一般格式</a:t>
            </a:r>
          </a:p>
        </p:txBody>
      </p:sp>
      <p:sp>
        <p:nvSpPr>
          <p:cNvPr id="73730" name="Rectangle 3"/>
          <p:cNvSpPr>
            <a:spLocks noGrp="1"/>
          </p:cNvSpPr>
          <p:nvPr>
            <p:ph type="body"/>
          </p:nvPr>
        </p:nvSpPr>
        <p:spPr>
          <a:xfrm>
            <a:off x="457200" y="1341438"/>
            <a:ext cx="7772400" cy="475138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SELECT</a:t>
            </a:r>
            <a:r>
              <a:rPr lang="en-US" altLang="zh-CN" sz="2400" dirty="0"/>
              <a:t> [ALL|DISTINCT] 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&lt;</a:t>
            </a:r>
            <a:r>
              <a:rPr lang="zh-CN" altLang="en-US" sz="2400" dirty="0"/>
              <a:t>目标列表达式</a:t>
            </a:r>
            <a:r>
              <a:rPr lang="en-US" altLang="zh-CN" sz="2400" dirty="0"/>
              <a:t>&gt; [</a:t>
            </a:r>
            <a:r>
              <a:rPr lang="zh-CN" altLang="en-US" sz="2400" dirty="0"/>
              <a:t>别名</a:t>
            </a:r>
            <a:r>
              <a:rPr lang="en-US" altLang="zh-CN" sz="2400" dirty="0"/>
              <a:t>] [ ,&lt;</a:t>
            </a:r>
            <a:r>
              <a:rPr lang="zh-CN" altLang="en-US" sz="2400" dirty="0"/>
              <a:t>目标列表达式</a:t>
            </a:r>
            <a:r>
              <a:rPr lang="en-US" altLang="zh-CN" sz="2400" dirty="0"/>
              <a:t>&gt; [</a:t>
            </a:r>
            <a:r>
              <a:rPr lang="zh-CN" altLang="en-US" sz="2400" dirty="0"/>
              <a:t>别名</a:t>
            </a:r>
            <a:r>
              <a:rPr lang="en-US" altLang="zh-CN" sz="2400" dirty="0"/>
              <a:t>]] …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FROM</a:t>
            </a:r>
            <a:r>
              <a:rPr lang="en-US" altLang="zh-CN" sz="2400" dirty="0">
                <a:solidFill>
                  <a:srgbClr val="FF3399"/>
                </a:solidFill>
              </a:rPr>
              <a:t>    </a:t>
            </a:r>
            <a:r>
              <a:rPr lang="en-US" altLang="zh-CN" sz="2400" dirty="0"/>
              <a:t> &lt;</a:t>
            </a:r>
            <a:r>
              <a:rPr lang="zh-CN" altLang="en-US" sz="2400" dirty="0"/>
              <a:t>表名或视图名</a:t>
            </a:r>
            <a:r>
              <a:rPr lang="en-US" altLang="zh-CN" sz="2400" dirty="0"/>
              <a:t>&gt; [</a:t>
            </a:r>
            <a:r>
              <a:rPr lang="zh-CN" altLang="en-US" sz="2400" dirty="0"/>
              <a:t>别名</a:t>
            </a:r>
            <a:r>
              <a:rPr lang="en-US" altLang="zh-CN" sz="2400" dirty="0"/>
              <a:t>]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           [ ,&lt;</a:t>
            </a:r>
            <a:r>
              <a:rPr lang="zh-CN" altLang="en-US" sz="2400" dirty="0"/>
              <a:t>表名或视图名</a:t>
            </a:r>
            <a:r>
              <a:rPr lang="en-US" altLang="zh-CN" sz="2400" dirty="0"/>
              <a:t>&gt; [</a:t>
            </a:r>
            <a:r>
              <a:rPr lang="zh-CN" altLang="en-US" sz="2400" dirty="0"/>
              <a:t>别名</a:t>
            </a:r>
            <a:r>
              <a:rPr lang="en-US" altLang="zh-CN" sz="2400" dirty="0"/>
              <a:t>]] …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           |</a:t>
            </a:r>
            <a:r>
              <a:rPr lang="zh-CN" altLang="en-US" sz="2400" dirty="0"/>
              <a:t>(</a:t>
            </a:r>
            <a:r>
              <a:rPr lang="en-US" altLang="zh-CN" sz="2400" dirty="0"/>
              <a:t>&lt;SELECT</a:t>
            </a:r>
            <a:r>
              <a:rPr lang="zh-CN" altLang="en-US" sz="2400" dirty="0"/>
              <a:t>语句</a:t>
            </a:r>
            <a:r>
              <a:rPr lang="en-US" altLang="zh-CN" sz="2400" dirty="0"/>
              <a:t>&gt;</a:t>
            </a:r>
            <a:r>
              <a:rPr lang="zh-CN" altLang="en-US" sz="2400" dirty="0"/>
              <a:t>)</a:t>
            </a:r>
            <a:r>
              <a:rPr lang="en-US" altLang="zh-CN" sz="2400" dirty="0"/>
              <a:t>[AS]&lt;</a:t>
            </a:r>
            <a:r>
              <a:rPr lang="zh-CN" altLang="en-US" sz="2400" dirty="0"/>
              <a:t>别名</a:t>
            </a:r>
            <a:r>
              <a:rPr lang="en-US" altLang="zh-CN" sz="2400" dirty="0"/>
              <a:t>&gt;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[</a:t>
            </a:r>
            <a:r>
              <a:rPr lang="en-US" altLang="zh-CN" sz="2400" dirty="0">
                <a:solidFill>
                  <a:schemeClr val="hlink"/>
                </a:solidFill>
              </a:rPr>
              <a:t>WHERE</a:t>
            </a:r>
            <a:r>
              <a:rPr lang="en-US" altLang="zh-CN" sz="2400" dirty="0"/>
              <a:t> &lt;</a:t>
            </a:r>
            <a:r>
              <a:rPr lang="zh-CN" altLang="en-US" sz="2400" dirty="0"/>
              <a:t>条件表达式</a:t>
            </a:r>
            <a:r>
              <a:rPr lang="en-US" altLang="zh-CN" sz="2400" dirty="0"/>
              <a:t>&gt;]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[</a:t>
            </a:r>
            <a:r>
              <a:rPr lang="en-US" altLang="zh-CN" sz="2400" dirty="0">
                <a:solidFill>
                  <a:schemeClr val="hlink"/>
                </a:solidFill>
              </a:rPr>
              <a:t>GROUP BY</a:t>
            </a:r>
            <a:r>
              <a:rPr lang="en-US" altLang="zh-CN" sz="2400" dirty="0"/>
              <a:t> &lt;</a:t>
            </a:r>
            <a:r>
              <a:rPr lang="zh-CN" altLang="en-US" sz="2400" dirty="0"/>
              <a:t>列名</a:t>
            </a:r>
            <a:r>
              <a:rPr lang="en-US" altLang="zh-CN" sz="2400" dirty="0"/>
              <a:t>1&gt;[</a:t>
            </a:r>
            <a:r>
              <a:rPr lang="en-US" altLang="zh-CN" sz="2400" dirty="0">
                <a:solidFill>
                  <a:schemeClr val="hlink"/>
                </a:solidFill>
              </a:rPr>
              <a:t>HAVING</a:t>
            </a:r>
            <a:r>
              <a:rPr lang="en-US" altLang="zh-CN" sz="2400" dirty="0"/>
              <a:t>&lt;</a:t>
            </a:r>
            <a:r>
              <a:rPr lang="zh-CN" altLang="en-US" sz="2400" dirty="0"/>
              <a:t>条件表达式</a:t>
            </a:r>
            <a:r>
              <a:rPr lang="en-US" altLang="zh-CN" sz="2400" dirty="0"/>
              <a:t>&gt;]]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[</a:t>
            </a:r>
            <a:r>
              <a:rPr lang="en-US" altLang="zh-CN" sz="2400" dirty="0">
                <a:solidFill>
                  <a:schemeClr val="hlink"/>
                </a:solidFill>
              </a:rPr>
              <a:t>ORDER BY</a:t>
            </a:r>
            <a:r>
              <a:rPr lang="en-US" altLang="zh-CN" sz="2400" dirty="0"/>
              <a:t> &lt;</a:t>
            </a:r>
            <a:r>
              <a:rPr lang="zh-CN" altLang="en-US" sz="2400" dirty="0"/>
              <a:t>列名</a:t>
            </a:r>
            <a:r>
              <a:rPr lang="en-US" altLang="zh-CN" sz="2400" dirty="0"/>
              <a:t>2&gt; [ASC|DESC]]</a:t>
            </a:r>
            <a:r>
              <a:rPr lang="en-US" altLang="zh-CN" sz="2000" dirty="0"/>
              <a:t>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目标列表达式的可选格式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356225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</a:pPr>
            <a:r>
              <a:rPr lang="zh-CN" altLang="en-US" dirty="0"/>
              <a:t>目标列表达式格式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*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&lt;</a:t>
            </a:r>
            <a:r>
              <a:rPr lang="zh-CN" altLang="en-US" dirty="0"/>
              <a:t>表名</a:t>
            </a:r>
            <a:r>
              <a:rPr lang="en-US" altLang="zh-CN" dirty="0"/>
              <a:t>&gt;.*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/>
              <a:t>COUNT</a:t>
            </a:r>
            <a:r>
              <a:rPr lang="zh-CN" altLang="en-US" dirty="0"/>
              <a:t>(</a:t>
            </a:r>
            <a:r>
              <a:rPr lang="en-US" altLang="zh-CN" dirty="0"/>
              <a:t>[DISTINCT|ALL]</a:t>
            </a:r>
            <a:r>
              <a:rPr lang="zh-CN" altLang="en-US" dirty="0"/>
              <a:t>* )</a:t>
            </a:r>
            <a:endParaRPr lang="zh-CN" altLang="en-US" sz="28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&gt;.]&lt;</a:t>
            </a:r>
            <a:r>
              <a:rPr lang="zh-CN" altLang="en-US" dirty="0"/>
              <a:t>属性列名表达式</a:t>
            </a:r>
            <a:r>
              <a:rPr lang="en-US" altLang="zh-CN" dirty="0"/>
              <a:t>&gt;[,&lt;</a:t>
            </a:r>
            <a:r>
              <a:rPr lang="zh-CN" altLang="en-US" dirty="0"/>
              <a:t>表名</a:t>
            </a:r>
            <a:r>
              <a:rPr lang="en-US" altLang="zh-CN" dirty="0"/>
              <a:t>&gt;.]&lt;</a:t>
            </a:r>
            <a:r>
              <a:rPr lang="zh-CN" altLang="en-US" dirty="0"/>
              <a:t>属性列名表达式</a:t>
            </a:r>
            <a:r>
              <a:rPr lang="en-US" altLang="zh-CN" dirty="0"/>
              <a:t>&gt;]…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000" dirty="0"/>
              <a:t>	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其中</a:t>
            </a:r>
            <a:r>
              <a:rPr lang="en-US" altLang="zh-CN" dirty="0"/>
              <a:t>&lt;</a:t>
            </a:r>
            <a:r>
              <a:rPr lang="zh-CN" altLang="en-US" dirty="0"/>
              <a:t>属性列名表达式</a:t>
            </a:r>
            <a:r>
              <a:rPr lang="en-US" altLang="zh-CN" dirty="0"/>
              <a:t>&gt;</a:t>
            </a:r>
            <a:r>
              <a:rPr lang="zh-CN" altLang="en-US" dirty="0"/>
              <a:t>可以是由属性列、作用于属性列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的聚集函数和常量的任意算术运算（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）组成的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运算公式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聚集函数的一般格式</a:t>
            </a:r>
          </a:p>
        </p:txBody>
      </p:sp>
      <p:sp>
        <p:nvSpPr>
          <p:cNvPr id="7577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COUNT</a:t>
            </a:r>
          </a:p>
          <a:p>
            <a:pPr lvl="1">
              <a:buNone/>
            </a:pPr>
            <a:r>
              <a:rPr lang="en-US" altLang="zh-CN" dirty="0"/>
              <a:t>        SUM</a:t>
            </a:r>
          </a:p>
          <a:p>
            <a:pPr lvl="1">
              <a:buNone/>
            </a:pPr>
            <a:r>
              <a:rPr lang="en-US" altLang="zh-CN" dirty="0"/>
              <a:t>        AVG         （[DISTINCT|ALL] &lt;</a:t>
            </a:r>
            <a:r>
              <a:rPr lang="zh-CN" altLang="en-US" dirty="0"/>
              <a:t>列名</a:t>
            </a:r>
            <a:r>
              <a:rPr lang="en-US" altLang="zh-CN" dirty="0"/>
              <a:t>&gt;）</a:t>
            </a:r>
          </a:p>
          <a:p>
            <a:pPr lvl="1">
              <a:buNone/>
            </a:pPr>
            <a:r>
              <a:rPr lang="en-US" altLang="zh-CN" dirty="0"/>
              <a:t>        MAX</a:t>
            </a:r>
          </a:p>
          <a:p>
            <a:pPr lvl="1">
              <a:buNone/>
            </a:pPr>
            <a:r>
              <a:rPr lang="en-US" altLang="zh-CN" dirty="0"/>
              <a:t>        MIN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75779" name="AutoShape 4"/>
          <p:cNvSpPr/>
          <p:nvPr/>
        </p:nvSpPr>
        <p:spPr>
          <a:xfrm>
            <a:off x="1042988" y="1773238"/>
            <a:ext cx="1981200" cy="22098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xfrm>
            <a:off x="457200" y="-33337"/>
            <a:ext cx="8578850" cy="1131887"/>
          </a:xfrm>
          <a:ln/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3. WHERE</a:t>
            </a:r>
            <a:r>
              <a:rPr lang="zh-CN" altLang="en-US" sz="3600" dirty="0"/>
              <a:t>子句的条件表达式的可选格式</a:t>
            </a:r>
          </a:p>
        </p:txBody>
      </p:sp>
      <p:sp>
        <p:nvSpPr>
          <p:cNvPr id="76802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499745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dirty="0"/>
              <a:t>（1）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                       </a:t>
            </a:r>
            <a:r>
              <a:rPr lang="en-US" altLang="zh-CN" dirty="0"/>
              <a:t>&lt;</a:t>
            </a:r>
            <a:r>
              <a:rPr lang="zh-CN" altLang="en-US" dirty="0"/>
              <a:t>属性列名</a:t>
            </a:r>
            <a:r>
              <a:rPr lang="en-US" altLang="zh-CN" dirty="0"/>
              <a:t>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zh-CN" altLang="en-US" dirty="0"/>
              <a:t>属性列名</a:t>
            </a:r>
            <a:r>
              <a:rPr lang="en-US" altLang="zh-CN" dirty="0"/>
              <a:t>&gt; θ      &lt;</a:t>
            </a:r>
            <a:r>
              <a:rPr lang="zh-CN" altLang="en-US" dirty="0"/>
              <a:t>常量</a:t>
            </a:r>
            <a:r>
              <a:rPr lang="en-US" altLang="zh-CN" dirty="0"/>
              <a:t>&gt;</a:t>
            </a:r>
          </a:p>
          <a:p>
            <a:pPr lvl="1">
              <a:buNone/>
            </a:pPr>
            <a:r>
              <a:rPr lang="en-US" altLang="zh-CN" dirty="0"/>
              <a:t>			            [ANY|ALL] （SELECT</a:t>
            </a:r>
            <a:r>
              <a:rPr lang="zh-CN" altLang="en-US" dirty="0"/>
              <a:t>语句</a:t>
            </a:r>
            <a:r>
              <a:rPr lang="en-US" altLang="zh-CN" dirty="0"/>
              <a:t>）</a:t>
            </a:r>
          </a:p>
          <a:p>
            <a:pPr>
              <a:buNone/>
            </a:pP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（2）</a:t>
            </a:r>
            <a:r>
              <a:rPr lang="zh-CN" altLang="en-US" dirty="0"/>
              <a:t>                         </a:t>
            </a:r>
          </a:p>
          <a:p>
            <a:pPr>
              <a:buNone/>
            </a:pPr>
            <a:r>
              <a:rPr lang="zh-CN" altLang="en-US" dirty="0"/>
              <a:t> 				       </a:t>
            </a:r>
            <a:r>
              <a:rPr lang="en-US" altLang="zh-CN" sz="2000" dirty="0"/>
              <a:t>&lt;</a:t>
            </a:r>
            <a:r>
              <a:rPr lang="zh-CN" altLang="en-US" sz="2000" dirty="0"/>
              <a:t>属性列名</a:t>
            </a:r>
            <a:r>
              <a:rPr lang="en-US" altLang="zh-CN" sz="2000" dirty="0"/>
              <a:t>&gt;                    &lt;</a:t>
            </a:r>
            <a:r>
              <a:rPr lang="zh-CN" altLang="en-US" sz="2000" dirty="0"/>
              <a:t>属性列名</a:t>
            </a:r>
            <a:r>
              <a:rPr lang="en-US" altLang="zh-CN" sz="2000" dirty="0"/>
              <a:t>&gt;</a:t>
            </a:r>
            <a:r>
              <a:rPr lang="en-US" altLang="zh-CN" sz="2400" dirty="0"/>
              <a:t>  </a:t>
            </a:r>
          </a:p>
          <a:p>
            <a:pPr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属性列名</a:t>
            </a:r>
            <a:r>
              <a:rPr lang="en-US" altLang="zh-CN" sz="2000" dirty="0"/>
              <a:t>&gt; </a:t>
            </a:r>
            <a:r>
              <a:rPr lang="en-US" altLang="zh-CN" sz="1800" dirty="0"/>
              <a:t>[NOT] BETWEEN</a:t>
            </a:r>
            <a:r>
              <a:rPr lang="en-US" altLang="zh-CN" sz="2400" dirty="0"/>
              <a:t>   </a:t>
            </a:r>
            <a:r>
              <a:rPr lang="en-US" altLang="zh-CN" sz="2000" dirty="0"/>
              <a:t>&lt;</a:t>
            </a:r>
            <a:r>
              <a:rPr lang="zh-CN" altLang="en-US" sz="2000" dirty="0"/>
              <a:t>常量</a:t>
            </a:r>
            <a:r>
              <a:rPr lang="en-US" altLang="zh-CN" sz="2000" dirty="0"/>
              <a:t>&gt;               AND</a:t>
            </a:r>
            <a:r>
              <a:rPr lang="en-US" altLang="zh-CN" sz="2400" dirty="0"/>
              <a:t>   </a:t>
            </a:r>
            <a:r>
              <a:rPr lang="en-US" altLang="zh-CN" sz="2000" dirty="0"/>
              <a:t>&lt;</a:t>
            </a:r>
            <a:r>
              <a:rPr lang="zh-CN" altLang="en-US" sz="2000" dirty="0"/>
              <a:t>常量</a:t>
            </a:r>
            <a:r>
              <a:rPr lang="en-US" altLang="zh-CN" sz="2000" dirty="0"/>
              <a:t>&gt;      </a:t>
            </a:r>
          </a:p>
          <a:p>
            <a:pPr>
              <a:buNone/>
            </a:pPr>
            <a:r>
              <a:rPr lang="en-US" altLang="zh-CN" sz="2000" dirty="0"/>
              <a:t>                            	       （SELECT</a:t>
            </a:r>
            <a:r>
              <a:rPr lang="zh-CN" altLang="en-US" sz="2000" dirty="0"/>
              <a:t>语句</a:t>
            </a:r>
            <a:r>
              <a:rPr lang="en-US" altLang="zh-CN" sz="2000" dirty="0"/>
              <a:t>）          （SELECT</a:t>
            </a:r>
            <a:r>
              <a:rPr lang="zh-CN" altLang="en-US" sz="2000" dirty="0"/>
              <a:t>语句</a:t>
            </a:r>
            <a:r>
              <a:rPr lang="en-US" altLang="zh-CN" sz="2000" dirty="0"/>
              <a:t>）</a:t>
            </a: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				  	</a:t>
            </a:r>
          </a:p>
          <a:p>
            <a:endParaRPr lang="en-US" altLang="zh-CN" sz="2400" dirty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76803" name="AutoShape 4"/>
          <p:cNvSpPr/>
          <p:nvPr/>
        </p:nvSpPr>
        <p:spPr>
          <a:xfrm>
            <a:off x="3059113" y="1700213"/>
            <a:ext cx="4465637" cy="1368425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AutoShape 4"/>
          <p:cNvSpPr/>
          <p:nvPr/>
        </p:nvSpPr>
        <p:spPr>
          <a:xfrm>
            <a:off x="3779838" y="3992563"/>
            <a:ext cx="2049462" cy="15240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AutoShape 5"/>
          <p:cNvSpPr/>
          <p:nvPr/>
        </p:nvSpPr>
        <p:spPr>
          <a:xfrm>
            <a:off x="6429375" y="3967163"/>
            <a:ext cx="2232025" cy="16764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WHERE</a:t>
            </a:r>
            <a:r>
              <a:rPr lang="zh-CN" altLang="en-US" sz="3600" dirty="0"/>
              <a:t>子句的条件表达式格式（续）</a:t>
            </a:r>
          </a:p>
        </p:txBody>
      </p:sp>
      <p:sp>
        <p:nvSpPr>
          <p:cNvPr id="77826" name="Rectangle 3"/>
          <p:cNvSpPr>
            <a:spLocks noGrp="1"/>
          </p:cNvSpPr>
          <p:nvPr>
            <p:ph type="body"/>
          </p:nvPr>
        </p:nvSpPr>
        <p:spPr>
          <a:xfrm>
            <a:off x="838200" y="1196975"/>
            <a:ext cx="7772400" cy="4899025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dirty="0"/>
              <a:t> （3）</a:t>
            </a:r>
            <a:r>
              <a:rPr lang="zh-CN" altLang="en-US" dirty="0"/>
              <a:t>                       </a:t>
            </a:r>
            <a:r>
              <a:rPr lang="en-US" altLang="zh-CN" sz="2400" dirty="0"/>
              <a:t>（&lt;</a:t>
            </a:r>
            <a:r>
              <a:rPr lang="zh-CN" altLang="en-US" sz="2400" dirty="0"/>
              <a:t>值</a:t>
            </a:r>
            <a:r>
              <a:rPr lang="en-US" altLang="zh-CN" sz="2400" dirty="0"/>
              <a:t>1&gt;[</a:t>
            </a:r>
            <a:r>
              <a:rPr lang="zh-CN" altLang="en-US" sz="2400" dirty="0"/>
              <a:t>，</a:t>
            </a:r>
            <a:r>
              <a:rPr lang="en-US" altLang="zh-CN" sz="2400" dirty="0"/>
              <a:t>&lt;</a:t>
            </a:r>
            <a:r>
              <a:rPr lang="zh-CN" altLang="en-US" sz="2400" dirty="0"/>
              <a:t>值</a:t>
            </a:r>
            <a:r>
              <a:rPr lang="en-US" altLang="zh-CN" sz="2400" dirty="0"/>
              <a:t>2&gt; ] …）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属性列名</a:t>
            </a:r>
            <a:r>
              <a:rPr lang="en-US" altLang="zh-CN" sz="2400" dirty="0"/>
              <a:t>&gt; [NOT] IN</a:t>
            </a:r>
            <a:r>
              <a:rPr lang="en-US" altLang="zh-CN" dirty="0"/>
              <a:t>                    </a:t>
            </a:r>
          </a:p>
          <a:p>
            <a:pPr>
              <a:buNone/>
            </a:pPr>
            <a:r>
              <a:rPr lang="en-US" altLang="zh-CN" dirty="0"/>
              <a:t>                          	     （SELECT</a:t>
            </a:r>
            <a:r>
              <a:rPr lang="zh-CN" altLang="en-US" dirty="0"/>
              <a:t>语句</a:t>
            </a:r>
            <a:r>
              <a:rPr lang="en-US" altLang="zh-CN" dirty="0"/>
              <a:t>）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  （4）   &lt;</a:t>
            </a:r>
            <a:r>
              <a:rPr lang="zh-CN" altLang="en-US" sz="2400" dirty="0"/>
              <a:t>属性列名</a:t>
            </a:r>
            <a:r>
              <a:rPr lang="en-US" altLang="zh-CN" sz="2400" dirty="0"/>
              <a:t>&gt; [NOT] LIKE &lt;</a:t>
            </a:r>
            <a:r>
              <a:rPr lang="zh-CN" altLang="en-US" sz="2400" dirty="0"/>
              <a:t>匹配串</a:t>
            </a:r>
            <a:r>
              <a:rPr lang="en-US" altLang="zh-CN" sz="2400" dirty="0"/>
              <a:t>&gt;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  （5）  &lt;</a:t>
            </a:r>
            <a:r>
              <a:rPr lang="zh-CN" altLang="en-US" sz="2400" dirty="0"/>
              <a:t>属性列名</a:t>
            </a:r>
            <a:r>
              <a:rPr lang="en-US" altLang="zh-CN" sz="2400" dirty="0"/>
              <a:t>&gt; IS [NOT] NULL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  （6）  [NOT] EXISTS （SELECT</a:t>
            </a:r>
            <a:r>
              <a:rPr lang="zh-CN" altLang="en-US" sz="2400" dirty="0"/>
              <a:t>语句</a:t>
            </a:r>
            <a:r>
              <a:rPr lang="en-US" altLang="zh-CN" sz="2400" dirty="0"/>
              <a:t>）</a:t>
            </a:r>
          </a:p>
        </p:txBody>
      </p:sp>
      <p:sp>
        <p:nvSpPr>
          <p:cNvPr id="77827" name="AutoShape 4"/>
          <p:cNvSpPr/>
          <p:nvPr/>
        </p:nvSpPr>
        <p:spPr>
          <a:xfrm>
            <a:off x="4067175" y="1268413"/>
            <a:ext cx="3603625" cy="14859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180975" y="-93662"/>
            <a:ext cx="8856663" cy="1136650"/>
          </a:xfrm>
          <a:ln/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WHERE</a:t>
            </a:r>
            <a:r>
              <a:rPr lang="zh-CN" altLang="en-US" sz="3600" dirty="0"/>
              <a:t>子句的条件表达式格式（续）</a:t>
            </a:r>
          </a:p>
        </p:txBody>
      </p:sp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xfrm>
            <a:off x="385763" y="1544638"/>
            <a:ext cx="8362950" cy="41148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         </a:t>
            </a:r>
            <a:r>
              <a:rPr lang="en-US" altLang="zh-CN" sz="2400" dirty="0"/>
              <a:t>AND </a:t>
            </a:r>
            <a:r>
              <a:rPr lang="en-US" altLang="zh-CN" dirty="0"/>
              <a:t>                       </a:t>
            </a:r>
            <a:r>
              <a:rPr lang="en-US" altLang="zh-CN" sz="2400" dirty="0"/>
              <a:t>AND</a:t>
            </a:r>
          </a:p>
          <a:p>
            <a:pPr>
              <a:buNone/>
            </a:pPr>
            <a:r>
              <a:rPr lang="en-US" altLang="zh-CN" sz="2000" dirty="0"/>
              <a:t> &lt;</a:t>
            </a:r>
            <a:r>
              <a:rPr lang="zh-CN" altLang="en-US" sz="2000" dirty="0"/>
              <a:t>条件表达式</a:t>
            </a:r>
            <a:r>
              <a:rPr lang="en-US" altLang="zh-CN" sz="2000" dirty="0"/>
              <a:t>&gt;                &lt;</a:t>
            </a:r>
            <a:r>
              <a:rPr lang="zh-CN" altLang="en-US" sz="2000" dirty="0"/>
              <a:t>条件表达式</a:t>
            </a:r>
            <a:r>
              <a:rPr lang="en-US" altLang="zh-CN" sz="2000" dirty="0"/>
              <a:t>&gt;                   &lt;</a:t>
            </a:r>
            <a:r>
              <a:rPr lang="zh-CN" altLang="en-US" sz="2000" dirty="0"/>
              <a:t>条件表达</a:t>
            </a:r>
            <a:r>
              <a:rPr lang="en-US" altLang="zh-CN" sz="2000" dirty="0"/>
              <a:t>&gt;    …</a:t>
            </a:r>
          </a:p>
          <a:p>
            <a:pPr>
              <a:buNone/>
            </a:pPr>
            <a:r>
              <a:rPr lang="en-US" altLang="zh-CN" dirty="0"/>
              <a:t>                  </a:t>
            </a:r>
            <a:r>
              <a:rPr lang="en-US" altLang="zh-CN" sz="2400" dirty="0"/>
              <a:t>OR </a:t>
            </a:r>
            <a:r>
              <a:rPr lang="en-US" altLang="zh-CN" dirty="0"/>
              <a:t>                         </a:t>
            </a:r>
            <a:r>
              <a:rPr lang="en-US" altLang="zh-CN" sz="2400" dirty="0"/>
              <a:t>OR</a:t>
            </a:r>
          </a:p>
          <a:p>
            <a:pPr>
              <a:buNone/>
            </a:pPr>
            <a:endParaRPr lang="en-US" altLang="zh-CN" sz="2400" dirty="0"/>
          </a:p>
        </p:txBody>
      </p:sp>
      <p:sp>
        <p:nvSpPr>
          <p:cNvPr id="78851" name="AutoShape 4"/>
          <p:cNvSpPr/>
          <p:nvPr/>
        </p:nvSpPr>
        <p:spPr>
          <a:xfrm>
            <a:off x="2051050" y="1976438"/>
            <a:ext cx="1143000" cy="15240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AutoShape 5"/>
          <p:cNvSpPr/>
          <p:nvPr/>
        </p:nvSpPr>
        <p:spPr>
          <a:xfrm>
            <a:off x="4930775" y="2133600"/>
            <a:ext cx="1143000" cy="1295400"/>
          </a:xfrm>
          <a:prstGeom prst="bracePair">
            <a:avLst>
              <a:gd name="adj" fmla="val 8333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3" name="AutoShape 6"/>
          <p:cNvSpPr/>
          <p:nvPr/>
        </p:nvSpPr>
        <p:spPr>
          <a:xfrm>
            <a:off x="4843463" y="1827213"/>
            <a:ext cx="3257550" cy="1746250"/>
          </a:xfrm>
          <a:prstGeom prst="bracketPair">
            <a:avLst>
              <a:gd name="adj" fmla="val 16667"/>
            </a:avLst>
          </a:prstGeom>
          <a:noFill/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连接操作的执行过程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785813"/>
            <a:ext cx="8721725" cy="5543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）嵌套循环法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NESTED-LOOP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首先在表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中找到第一个元组，然后从头开始扫描表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，逐一查找满足连接件的元组，找到后就将表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中的第一个元组与该元组拼接起来，形成结果表中一个元组。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全部查找完后，再找表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中第二个元组，然后再从头开始扫描表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，逐一查找满足连接条件的元组，找到后就将表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中的第二个元组与该元组拼接起来，形成结果表中一个元组。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重复上述操作，直到表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中的全部元组都处理完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）其他方法如：索引扫描算法、排序合并法等（第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9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章详细介绍）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等值与非等值连接查询（续）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/>
          </p:nvPr>
        </p:nvSpPr>
        <p:spPr>
          <a:xfrm>
            <a:off x="250825" y="1196975"/>
            <a:ext cx="8893175" cy="449580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自然连接</a:t>
            </a:r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3.50]  </a:t>
            </a:r>
            <a:r>
              <a:rPr lang="zh-CN" altLang="en-US" sz="2400" dirty="0"/>
              <a:t>对</a:t>
            </a:r>
            <a:r>
              <a:rPr lang="en-US" altLang="zh-CN" sz="2400" dirty="0"/>
              <a:t>[</a:t>
            </a:r>
            <a:r>
              <a:rPr lang="zh-CN" altLang="en-US" sz="2400" dirty="0"/>
              <a:t>例 </a:t>
            </a:r>
            <a:r>
              <a:rPr lang="en-US" altLang="zh-CN" sz="2400" dirty="0"/>
              <a:t>3.49]</a:t>
            </a:r>
            <a:r>
              <a:rPr lang="zh-CN" altLang="en-US" sz="2400" dirty="0"/>
              <a:t>用自然连接完成。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400" dirty="0"/>
              <a:t>Select Student.*, Sc.* // </a:t>
            </a:r>
            <a:r>
              <a:rPr lang="zh-CN" altLang="en-US" sz="2400" dirty="0"/>
              <a:t>等值连接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SELECT  </a:t>
            </a:r>
            <a:r>
              <a:rPr lang="en-US" altLang="zh-CN" sz="2400" dirty="0">
                <a:solidFill>
                  <a:srgbClr val="D75B5B"/>
                </a:solidFill>
              </a:rPr>
              <a:t>Student.Sno</a:t>
            </a:r>
            <a:r>
              <a:rPr lang="zh-CN" altLang="en-US" sz="2400" dirty="0"/>
              <a:t>,</a:t>
            </a:r>
            <a:r>
              <a:rPr lang="en-US" altLang="zh-CN" sz="2400" dirty="0"/>
              <a:t>Sname</a:t>
            </a:r>
            <a:r>
              <a:rPr lang="zh-CN" altLang="en-US" sz="2400" dirty="0"/>
              <a:t>,</a:t>
            </a:r>
            <a:r>
              <a:rPr lang="en-US" altLang="zh-CN" sz="2400" dirty="0"/>
              <a:t>Ssex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,</a:t>
            </a:r>
            <a:r>
              <a:rPr lang="en-US" altLang="zh-CN" sz="2400" dirty="0"/>
              <a:t>Sdept</a:t>
            </a:r>
            <a:r>
              <a:rPr lang="zh-CN" altLang="en-US" sz="2400" dirty="0"/>
              <a:t>,</a:t>
            </a:r>
            <a:r>
              <a:rPr lang="en-US" altLang="zh-CN" sz="2400" dirty="0"/>
              <a:t>Cno</a:t>
            </a:r>
            <a:r>
              <a:rPr lang="zh-CN" altLang="en-US" sz="2400" dirty="0"/>
              <a:t>,</a:t>
            </a:r>
            <a:r>
              <a:rPr lang="en-US" altLang="zh-CN" sz="2400" dirty="0"/>
              <a:t>Grade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sc.sno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400" dirty="0"/>
              <a:t> FROM     Student</a:t>
            </a:r>
            <a:r>
              <a:rPr lang="zh-CN" altLang="en-US" sz="2400" dirty="0"/>
              <a:t>,</a:t>
            </a:r>
            <a:r>
              <a:rPr lang="en-US" altLang="zh-CN" sz="2400" dirty="0"/>
              <a:t>SC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400" dirty="0"/>
              <a:t> WHERE  Student.Sno = SC.Sno</a:t>
            </a:r>
            <a:r>
              <a:rPr lang="zh-CN" altLang="en-US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4901</Words>
  <Application>Microsoft Office PowerPoint</Application>
  <PresentationFormat>全屏显示(4:3)</PresentationFormat>
  <Paragraphs>822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黑体</vt:lpstr>
      <vt:lpstr>宋体</vt:lpstr>
      <vt:lpstr>Arial</vt:lpstr>
      <vt:lpstr>Calibri</vt:lpstr>
      <vt:lpstr>Courier New</vt:lpstr>
      <vt:lpstr>Times New Roman</vt:lpstr>
      <vt:lpstr>Wingdings</vt:lpstr>
      <vt:lpstr>数据库系统概论</vt:lpstr>
      <vt:lpstr>PowerPoint 演示文稿</vt:lpstr>
      <vt:lpstr>第三章  关系数据库标准语言SQL</vt:lpstr>
      <vt:lpstr>3.4  数据查询 </vt:lpstr>
      <vt:lpstr>3.4.2 连接查询 </vt:lpstr>
      <vt:lpstr>连接查询（续）</vt:lpstr>
      <vt:lpstr>1. 等值与非等值连接查询 </vt:lpstr>
      <vt:lpstr>等值与非等值连接查询（续）</vt:lpstr>
      <vt:lpstr>连接操作的执行过程</vt:lpstr>
      <vt:lpstr>等值与非等值连接查询（续）</vt:lpstr>
      <vt:lpstr>等值与非等值连接查询（续）</vt:lpstr>
      <vt:lpstr>连接查询（续）</vt:lpstr>
      <vt:lpstr>2. 自身连接 </vt:lpstr>
      <vt:lpstr>自身连接（续）</vt:lpstr>
      <vt:lpstr>自身连接（续）</vt:lpstr>
      <vt:lpstr>连接查询（续）</vt:lpstr>
      <vt:lpstr>3. 外连接</vt:lpstr>
      <vt:lpstr>外连接（续）</vt:lpstr>
      <vt:lpstr>外连接（续） </vt:lpstr>
      <vt:lpstr>连接查询（续）</vt:lpstr>
      <vt:lpstr>4. 多表连接</vt:lpstr>
      <vt:lpstr>3.4  数据查询 </vt:lpstr>
      <vt:lpstr>嵌套查询（续）</vt:lpstr>
      <vt:lpstr>嵌套查询（续）</vt:lpstr>
      <vt:lpstr>嵌套查询求解方法</vt:lpstr>
      <vt:lpstr>嵌套查询求解方法（续）</vt:lpstr>
      <vt:lpstr>3.4.3  嵌套查询</vt:lpstr>
      <vt:lpstr>1. 带有IN谓词的子查询</vt:lpstr>
      <vt:lpstr>带有IN谓词的子查询（续）</vt:lpstr>
      <vt:lpstr>带有IN谓词的子查询（续）</vt:lpstr>
      <vt:lpstr>带有IN谓词的子查询（续）</vt:lpstr>
      <vt:lpstr>带有IN谓词的子查询（续）</vt:lpstr>
      <vt:lpstr>带有IN谓词的子查询（续）</vt:lpstr>
      <vt:lpstr>3.4.3  嵌套查询</vt:lpstr>
      <vt:lpstr>2. 带有比较运算符的子查询</vt:lpstr>
      <vt:lpstr>带有比较运算符的子查询（续）</vt:lpstr>
      <vt:lpstr>带有比较运算符的子查询（续）</vt:lpstr>
      <vt:lpstr>带有比较运算符的子查询（续）</vt:lpstr>
      <vt:lpstr>带有比较运算符的子查询（续）</vt:lpstr>
      <vt:lpstr>3.4.3  嵌套查询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3.4.3  嵌套查询</vt:lpstr>
      <vt:lpstr>带有EXISTS谓词的子查询</vt:lpstr>
      <vt:lpstr>PowerPoint 演示文稿</vt:lpstr>
      <vt:lpstr>带有EXISTS谓词的子查询（续）</vt:lpstr>
      <vt:lpstr>带有EXISTS谓词的子查询（续）</vt:lpstr>
      <vt:lpstr>带有EXISTS谓词的子查询（续）</vt:lpstr>
      <vt:lpstr>带有EXISTS谓词的子查询（续）</vt:lpstr>
      <vt:lpstr>带有EXISTS谓词的子查询（续）</vt:lpstr>
      <vt:lpstr>3.4  数据查询 </vt:lpstr>
      <vt:lpstr>3.4.4 集合查询</vt:lpstr>
      <vt:lpstr>                  集合查询（续）</vt:lpstr>
      <vt:lpstr>集合查询（续）</vt:lpstr>
      <vt:lpstr>集合查询（续）</vt:lpstr>
      <vt:lpstr>集合查询（续）</vt:lpstr>
      <vt:lpstr>集合查询（续）</vt:lpstr>
      <vt:lpstr>集合查询（续）</vt:lpstr>
      <vt:lpstr>集合查询（续）</vt:lpstr>
      <vt:lpstr>集合查询（续）</vt:lpstr>
      <vt:lpstr>3.4  数据查询 </vt:lpstr>
      <vt:lpstr>3.4.5 基于派生表的查询</vt:lpstr>
      <vt:lpstr>基于派生表的查询（续）</vt:lpstr>
      <vt:lpstr>3.4  数据查询 </vt:lpstr>
      <vt:lpstr>3.4.6 SELECT语句的一般格式</vt:lpstr>
      <vt:lpstr>1. 目标列表达式的可选格式</vt:lpstr>
      <vt:lpstr>2. 聚集函数的一般格式</vt:lpstr>
      <vt:lpstr>3. WHERE子句的条件表达式的可选格式</vt:lpstr>
      <vt:lpstr>WHERE子句的条件表达式格式（续）</vt:lpstr>
      <vt:lpstr>WHERE子句的条件表达式格式（续）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guixiang</dc:creator>
  <cp:lastModifiedBy>赵 磊</cp:lastModifiedBy>
  <cp:revision>93</cp:revision>
  <dcterms:created xsi:type="dcterms:W3CDTF">2014-10-23T04:37:18Z</dcterms:created>
  <dcterms:modified xsi:type="dcterms:W3CDTF">2019-12-29T04:00:25Z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