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 id="2147484228" r:id="rId4"/>
    <p:sldMasterId id="2147484241" r:id="rId5"/>
    <p:sldMasterId id="2147484254" r:id="rId6"/>
  </p:sldMasterIdLst>
  <p:notesMasterIdLst>
    <p:notesMasterId r:id="rId119"/>
  </p:notesMasterIdLst>
  <p:sldIdLst>
    <p:sldId id="276" r:id="rId7"/>
    <p:sldId id="407" r:id="rId8"/>
    <p:sldId id="408" r:id="rId9"/>
    <p:sldId id="409" r:id="rId10"/>
    <p:sldId id="410" r:id="rId11"/>
    <p:sldId id="478" r:id="rId12"/>
    <p:sldId id="411" r:id="rId13"/>
    <p:sldId id="412" r:id="rId14"/>
    <p:sldId id="413" r:id="rId15"/>
    <p:sldId id="414" r:id="rId16"/>
    <p:sldId id="415" r:id="rId17"/>
    <p:sldId id="479"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85" r:id="rId31"/>
    <p:sldId id="486" r:id="rId32"/>
    <p:sldId id="487" r:id="rId33"/>
    <p:sldId id="488" r:id="rId34"/>
    <p:sldId id="489" r:id="rId35"/>
    <p:sldId id="490" r:id="rId36"/>
    <p:sldId id="491" r:id="rId37"/>
    <p:sldId id="492" r:id="rId38"/>
    <p:sldId id="493" r:id="rId39"/>
    <p:sldId id="494" r:id="rId40"/>
    <p:sldId id="495" r:id="rId41"/>
    <p:sldId id="429" r:id="rId42"/>
    <p:sldId id="430" r:id="rId43"/>
    <p:sldId id="431" r:id="rId44"/>
    <p:sldId id="432" r:id="rId45"/>
    <p:sldId id="433" r:id="rId46"/>
    <p:sldId id="434" r:id="rId47"/>
    <p:sldId id="435" r:id="rId48"/>
    <p:sldId id="496" r:id="rId49"/>
    <p:sldId id="497" r:id="rId50"/>
    <p:sldId id="436" r:id="rId51"/>
    <p:sldId id="437" r:id="rId52"/>
    <p:sldId id="438" r:id="rId53"/>
    <p:sldId id="439" r:id="rId54"/>
    <p:sldId id="440" r:id="rId55"/>
    <p:sldId id="498" r:id="rId56"/>
    <p:sldId id="499" r:id="rId57"/>
    <p:sldId id="501" r:id="rId58"/>
    <p:sldId id="502" r:id="rId59"/>
    <p:sldId id="503" r:id="rId60"/>
    <p:sldId id="504" r:id="rId61"/>
    <p:sldId id="441" r:id="rId62"/>
    <p:sldId id="480" r:id="rId63"/>
    <p:sldId id="505" r:id="rId64"/>
    <p:sldId id="506" r:id="rId65"/>
    <p:sldId id="507" r:id="rId66"/>
    <p:sldId id="508" r:id="rId67"/>
    <p:sldId id="509" r:id="rId68"/>
    <p:sldId id="442" r:id="rId69"/>
    <p:sldId id="510" r:id="rId70"/>
    <p:sldId id="511" r:id="rId71"/>
    <p:sldId id="445" r:id="rId72"/>
    <p:sldId id="446" r:id="rId73"/>
    <p:sldId id="447" r:id="rId74"/>
    <p:sldId id="512" r:id="rId75"/>
    <p:sldId id="513" r:id="rId76"/>
    <p:sldId id="514" r:id="rId77"/>
    <p:sldId id="448" r:id="rId78"/>
    <p:sldId id="449" r:id="rId79"/>
    <p:sldId id="450" r:id="rId80"/>
    <p:sldId id="515" r:id="rId81"/>
    <p:sldId id="516" r:id="rId82"/>
    <p:sldId id="451" r:id="rId83"/>
    <p:sldId id="452" r:id="rId84"/>
    <p:sldId id="522" r:id="rId85"/>
    <p:sldId id="453" r:id="rId86"/>
    <p:sldId id="521" r:id="rId87"/>
    <p:sldId id="454" r:id="rId88"/>
    <p:sldId id="455" r:id="rId89"/>
    <p:sldId id="523" r:id="rId90"/>
    <p:sldId id="524" r:id="rId91"/>
    <p:sldId id="525" r:id="rId92"/>
    <p:sldId id="456" r:id="rId93"/>
    <p:sldId id="457" r:id="rId94"/>
    <p:sldId id="481" r:id="rId95"/>
    <p:sldId id="482" r:id="rId96"/>
    <p:sldId id="458" r:id="rId97"/>
    <p:sldId id="459" r:id="rId98"/>
    <p:sldId id="460" r:id="rId99"/>
    <p:sldId id="461" r:id="rId100"/>
    <p:sldId id="462" r:id="rId101"/>
    <p:sldId id="463" r:id="rId102"/>
    <p:sldId id="464" r:id="rId103"/>
    <p:sldId id="465" r:id="rId104"/>
    <p:sldId id="466" r:id="rId105"/>
    <p:sldId id="467" r:id="rId106"/>
    <p:sldId id="468" r:id="rId107"/>
    <p:sldId id="469" r:id="rId108"/>
    <p:sldId id="470" r:id="rId109"/>
    <p:sldId id="471" r:id="rId110"/>
    <p:sldId id="483" r:id="rId111"/>
    <p:sldId id="472" r:id="rId112"/>
    <p:sldId id="473" r:id="rId113"/>
    <p:sldId id="474" r:id="rId114"/>
    <p:sldId id="475" r:id="rId115"/>
    <p:sldId id="476" r:id="rId116"/>
    <p:sldId id="477" r:id="rId117"/>
    <p:sldId id="484" r:id="rId1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336600"/>
    <a:srgbClr val="008000"/>
    <a:srgbClr val="0000FF"/>
    <a:srgbClr val="FF3399"/>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1" autoAdjust="0"/>
    <p:restoredTop sz="86937" autoAdjust="0"/>
  </p:normalViewPr>
  <p:slideViewPr>
    <p:cSldViewPr>
      <p:cViewPr varScale="1">
        <p:scale>
          <a:sx n="61" d="100"/>
          <a:sy n="61" d="100"/>
        </p:scale>
        <p:origin x="1170"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notesMaster" Target="notesMasters/notesMaster1.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2016/3/7</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29065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203034247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51</a:t>
            </a:fld>
            <a:endParaRPr lang="zh-CN" altLang="en-US"/>
          </a:p>
        </p:txBody>
      </p:sp>
    </p:spTree>
    <p:extLst>
      <p:ext uri="{BB962C8B-B14F-4D97-AF65-F5344CB8AC3E}">
        <p14:creationId xmlns:p14="http://schemas.microsoft.com/office/powerpoint/2010/main" val="201353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62</a:t>
            </a:fld>
            <a:endParaRPr lang="zh-CN" altLang="en-US"/>
          </a:p>
        </p:txBody>
      </p:sp>
    </p:spTree>
    <p:extLst>
      <p:ext uri="{BB962C8B-B14F-4D97-AF65-F5344CB8AC3E}">
        <p14:creationId xmlns:p14="http://schemas.microsoft.com/office/powerpoint/2010/main" val="342704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79</a:t>
            </a:fld>
            <a:endParaRPr lang="zh-CN" altLang="en-US"/>
          </a:p>
        </p:txBody>
      </p:sp>
    </p:spTree>
    <p:extLst>
      <p:ext uri="{BB962C8B-B14F-4D97-AF65-F5344CB8AC3E}">
        <p14:creationId xmlns:p14="http://schemas.microsoft.com/office/powerpoint/2010/main" val="1730563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80</a:t>
            </a:fld>
            <a:endParaRPr lang="zh-CN" altLang="en-US"/>
          </a:p>
        </p:txBody>
      </p:sp>
    </p:spTree>
    <p:extLst>
      <p:ext uri="{BB962C8B-B14F-4D97-AF65-F5344CB8AC3E}">
        <p14:creationId xmlns:p14="http://schemas.microsoft.com/office/powerpoint/2010/main" val="10599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81</a:t>
            </a:fld>
            <a:endParaRPr lang="zh-CN" altLang="en-US"/>
          </a:p>
        </p:txBody>
      </p:sp>
    </p:spTree>
    <p:extLst>
      <p:ext uri="{BB962C8B-B14F-4D97-AF65-F5344CB8AC3E}">
        <p14:creationId xmlns:p14="http://schemas.microsoft.com/office/powerpoint/2010/main" val="202330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92</a:t>
            </a:fld>
            <a:endParaRPr lang="zh-CN" altLang="en-US"/>
          </a:p>
        </p:txBody>
      </p:sp>
    </p:spTree>
    <p:extLst>
      <p:ext uri="{BB962C8B-B14F-4D97-AF65-F5344CB8AC3E}">
        <p14:creationId xmlns:p14="http://schemas.microsoft.com/office/powerpoint/2010/main" val="69593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93</a:t>
            </a:fld>
            <a:endParaRPr lang="zh-CN" altLang="en-US"/>
          </a:p>
        </p:txBody>
      </p:sp>
    </p:spTree>
    <p:extLst>
      <p:ext uri="{BB962C8B-B14F-4D97-AF65-F5344CB8AC3E}">
        <p14:creationId xmlns:p14="http://schemas.microsoft.com/office/powerpoint/2010/main" val="142771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E88BB0-7D8B-4EE0-B0F7-358B00858D32}" type="slidenum">
              <a:rPr lang="zh-CN" altLang="en-US" smtClean="0"/>
              <a:pPr>
                <a:defRPr/>
              </a:pPr>
              <a:t>96</a:t>
            </a:fld>
            <a:endParaRPr lang="zh-CN" altLang="en-US"/>
          </a:p>
        </p:txBody>
      </p:sp>
    </p:spTree>
    <p:extLst>
      <p:ext uri="{BB962C8B-B14F-4D97-AF65-F5344CB8AC3E}">
        <p14:creationId xmlns:p14="http://schemas.microsoft.com/office/powerpoint/2010/main" val="2098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AF4630F-CE0A-4CC2-8E53-4A9E1460D19B}" type="datetime8">
              <a:rPr lang="zh-CN" altLang="en-US" smtClean="0"/>
              <a:t>2016年3月7日9时41分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403CC9B-E974-4A2E-8488-E0ED18804246}" type="datetime8">
              <a:rPr lang="zh-CN" altLang="en-US" smtClean="0"/>
              <a:t>2016年3月7日9时41分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F0986FE-A2FE-4448-9D25-5D71B0ABF0D5}" type="datetime8">
              <a:rPr lang="zh-CN" altLang="en-US" smtClean="0"/>
              <a:t>2016年3月7日9时41分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B64A4731-D2A0-4866-907B-E6706E505F10}" type="datetime8">
              <a:rPr lang="zh-CN" altLang="en-US" smtClean="0"/>
              <a:t>2016年3月7日9时41分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62448AD-9290-48A2-B75E-FC8BE6D4B1CA}" type="datetime8">
              <a:rPr lang="zh-CN" altLang="en-US" smtClean="0"/>
              <a:t>2016年3月7日9时41分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029A81-D5F9-4DEE-835D-2B6F962610A8}" type="datetime8">
              <a:rPr lang="zh-CN" altLang="en-US" smtClean="0"/>
              <a:t>2016年3月7日9时41分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2A4679F-F814-4BDA-B17E-FABD53506437}" type="datetime8">
              <a:rPr lang="zh-CN" altLang="en-US" smtClean="0"/>
              <a:t>2016年3月7日9时41分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DC2E86C-F1E5-4A73-A1E8-425BCFFD0341}" type="datetime8">
              <a:rPr lang="zh-CN" altLang="en-US" smtClean="0"/>
              <a:t>2016年3月7日9时41分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230DA70-DC87-49D1-AF59-4778BD160032}" type="datetime8">
              <a:rPr lang="zh-CN" altLang="en-US" smtClean="0"/>
              <a:t>2016年3月7日9时41分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8223030-EC9E-4DAC-A6FA-7EB410A041DE}" type="datetime8">
              <a:rPr lang="zh-CN" altLang="en-US" smtClean="0"/>
              <a:t>2016年3月7日9时41分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56E65D-6DE5-49B0-91B4-A8EA179FE5C8}" type="datetime8">
              <a:rPr lang="zh-CN" altLang="en-US" smtClean="0"/>
              <a:t>2016年3月7日9时41分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53C5F161-B123-42B2-8962-AC9E559ABED3}" type="datetime8">
              <a:rPr lang="zh-CN" altLang="en-US" smtClean="0"/>
              <a:t>2016年3月7日9时41分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txBox="1">
            <a:spLocks noChangeArrowheads="1"/>
          </p:cNvSpPr>
          <p:nvPr userDrawn="1"/>
        </p:nvSpPr>
        <p:spPr bwMode="auto">
          <a:xfrm>
            <a:off x="6705600" y="6237312"/>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defRPr/>
            </a:pPr>
            <a:fld id="{1A0C7EB8-8B6B-4E2B-B225-BB2A5A28A7F7}" type="slidenum">
              <a:rPr lang="zh-CN" altLang="en-US" smtClean="0">
                <a:solidFill>
                  <a:srgbClr val="0039AC"/>
                </a:solidFill>
              </a:rPr>
              <a:pPr>
                <a:defRPr/>
              </a:pPr>
              <a:t>‹#›</a:t>
            </a:fld>
            <a:endParaRPr lang="zh-CN" altLang="en-US">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A3F634E-BEDD-441D-8386-AA68727EDFF7}" type="datetime8">
              <a:rPr lang="zh-CN" altLang="en-US" smtClean="0"/>
              <a:t>2016年3月7日9时41分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1D454D4-CE90-4647-83C6-A046AFFD6DAD}" type="datetime8">
              <a:rPr lang="zh-CN" altLang="en-US" smtClean="0"/>
              <a:t>2016年3月7日9时41分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BF32F9-982B-44E4-936C-547BBA721271}" type="datetime8">
              <a:rPr lang="zh-CN" altLang="en-US" smtClean="0"/>
              <a:t>2016年3月7日9时41分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8E3B3F-6DA7-46F8-BA7C-6667D7AF6AC9}" type="datetime8">
              <a:rPr lang="zh-CN" altLang="en-US" smtClean="0"/>
              <a:t>2016年3月7日9时41分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E4AE606-B448-4E3F-808A-1D3937B9B1F0}" type="datetime8">
              <a:rPr lang="zh-CN" altLang="en-US" smtClean="0"/>
              <a:t>2016年3月7日9时41分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5BF26DC-D808-4E74-913B-A8C739BD2607}" type="datetime8">
              <a:rPr lang="zh-CN" altLang="en-US" smtClean="0"/>
              <a:t>2016年3月7日9时41分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AFF9C6D-D009-4F79-827C-52212D73AD4E}" type="datetime8">
              <a:rPr lang="zh-CN" altLang="en-US" smtClean="0"/>
              <a:t>2016年3月7日9时41分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C2DB01A-BB1D-4938-8A60-644379329D18}" type="datetime8">
              <a:rPr lang="zh-CN" altLang="en-US" smtClean="0"/>
              <a:t>2016年3月7日9时41分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1D011D10-E869-492C-87D6-7F6423C1CED4}" type="datetime8">
              <a:rPr lang="zh-CN" altLang="en-US" smtClean="0"/>
              <a:t>2016年3月7日9时41分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3A5A5880-EF71-4EB0-8ACC-323B190FDF26}" type="datetime8">
              <a:rPr lang="zh-CN" altLang="en-US" smtClean="0"/>
              <a:t>2016年3月7日9时41分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16502C91-FEC9-4DB9-919D-D14D3D0E2CFC}" type="datetime8">
              <a:rPr lang="zh-CN" altLang="en-US" smtClean="0"/>
              <a:t>2016年3月7日9时41分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6D5B305-9043-4A51-B61D-430F9585487C}" type="datetime8">
              <a:rPr lang="zh-CN" altLang="en-US" smtClean="0"/>
              <a:t>2016年3月7日9时41分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FD49833-8914-4065-9682-8A8516D9614D}" type="datetime8">
              <a:rPr lang="zh-CN" altLang="en-US" smtClean="0"/>
              <a:t>2016年3月7日9时41分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40BD5CC-9357-4D51-A6D5-963C7FE4867D}" type="datetime8">
              <a:rPr lang="zh-CN" altLang="en-US" smtClean="0"/>
              <a:t>2016年3月7日9时41分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AC95A34-52C0-4DD3-BBAD-9D326739B890}" type="datetime8">
              <a:rPr lang="zh-CN" altLang="en-US" smtClean="0"/>
              <a:t>2016年3月7日9时41分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8B5FC33-69F2-46AF-ADEA-723E91FEDFE9}" type="datetime8">
              <a:rPr lang="zh-CN" altLang="en-US" smtClean="0"/>
              <a:t>2016年3月7日9时41分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C061C31-679F-435A-95C0-8AA23EA77F1D}"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987902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304800"/>
            <a:ext cx="7497787" cy="819150"/>
          </a:xfrm>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D940E577-EEE6-4DD5-81A2-04D03AD37212}" type="datetime8">
              <a:rPr lang="zh-CN" altLang="en-US" smtClean="0"/>
              <a:t>2016年3月7日9时41分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r>
              <a:rPr lang="en-US" altLang="zh-CN" dirty="0" smtClean="0"/>
              <a:t>/112</a:t>
            </a:r>
            <a:endParaRPr lang="zh-CN" altLang="en-US" dirty="0"/>
          </a:p>
        </p:txBody>
      </p:sp>
    </p:spTree>
    <p:extLst>
      <p:ext uri="{BB962C8B-B14F-4D97-AF65-F5344CB8AC3E}">
        <p14:creationId xmlns:p14="http://schemas.microsoft.com/office/powerpoint/2010/main" val="193216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E324DCA-767F-47AF-9ABB-BB3B99B4DDC7}"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79067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2956B64A-D4A7-4123-AA09-56290EB41E1A}"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399992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ED3CA52-05C3-44ED-B6A7-E56596D278EB}" type="datetime8">
              <a:rPr lang="zh-CN" altLang="en-US" smtClean="0">
                <a:solidFill>
                  <a:srgbClr val="000000"/>
                </a:solidFill>
              </a:rPr>
              <a:t>2016年3月7日9时41分</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92479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30AAC529-31AD-456E-99D5-84DDF18AA0A9}" type="datetime8">
              <a:rPr lang="zh-CN" altLang="en-US" smtClean="0"/>
              <a:t>2016年3月7日9时41分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AA92E2AB-A1CF-480C-B093-7740A7D3B621}" type="datetime8">
              <a:rPr lang="zh-CN" altLang="en-US" smtClean="0">
                <a:solidFill>
                  <a:srgbClr val="000000"/>
                </a:solidFill>
              </a:rPr>
              <a:t>2016年3月7日9时41分</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980827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DE9E1714-277A-4BD0-8FBB-DD68B99FED5E}" type="datetime8">
              <a:rPr lang="zh-CN" altLang="en-US" smtClean="0">
                <a:solidFill>
                  <a:srgbClr val="000000"/>
                </a:solidFill>
              </a:rPr>
              <a:t>2016年3月7日9时41分</a:t>
            </a:fld>
            <a:endParaRPr lang="zh-CN" altLang="en-US">
              <a:solidFill>
                <a:srgbClr val="000000"/>
              </a:solidFill>
            </a:endParaRPr>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Tree>
    <p:extLst>
      <p:ext uri="{BB962C8B-B14F-4D97-AF65-F5344CB8AC3E}">
        <p14:creationId xmlns:p14="http://schemas.microsoft.com/office/powerpoint/2010/main" val="41018372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2AE25A68-1636-4652-B0D5-2F4C6C9CCE95}"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927985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3DA1738C-5775-4EFF-BC51-F90CFCC06DF5}"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961661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ABC07B2-DED8-4304-B7E2-3E4FE308F9D1}"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75935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01CAF1E-3442-4E8D-8953-16E44D4C162E}"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5969001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10560863-6686-415C-8601-7B18E507D3BF}"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42333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A2FC294-59FC-4212-A389-1FD4DD66D871}"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6839041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304800"/>
            <a:ext cx="7497787" cy="819150"/>
          </a:xfrm>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95B4D33A-4A2A-4644-A467-D75573976D94}" type="datetime8">
              <a:rPr lang="zh-CN" altLang="en-US" smtClean="0"/>
              <a:t>2016年3月7日9时41分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r>
              <a:rPr lang="en-US" altLang="zh-CN" dirty="0" smtClean="0"/>
              <a:t>/97</a:t>
            </a:r>
            <a:endParaRPr lang="zh-CN" altLang="en-US" dirty="0"/>
          </a:p>
        </p:txBody>
      </p:sp>
    </p:spTree>
    <p:extLst>
      <p:ext uri="{BB962C8B-B14F-4D97-AF65-F5344CB8AC3E}">
        <p14:creationId xmlns:p14="http://schemas.microsoft.com/office/powerpoint/2010/main" val="81221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207A6FB2-8AF7-46AA-9ADB-2D6F6216A9D7}"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8240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D6E31383-62CB-4A35-A8DC-08C157BE1AB0}" type="datetime8">
              <a:rPr lang="zh-CN" altLang="en-US" smtClean="0"/>
              <a:t>2016年3月7日9时41分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E8BB8DC8-59FB-471E-A098-529031951B23}"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2015543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6DAC630A-A296-4CE8-8FE1-96812C8694BD}" type="datetime8">
              <a:rPr lang="zh-CN" altLang="en-US" smtClean="0">
                <a:solidFill>
                  <a:srgbClr val="000000"/>
                </a:solidFill>
              </a:rPr>
              <a:t>2016年3月7日9时41分</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443384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C2D3F9B6-45C2-4795-B40F-1A3ABEE25A9A}" type="datetime8">
              <a:rPr lang="zh-CN" altLang="en-US" smtClean="0">
                <a:solidFill>
                  <a:srgbClr val="000000"/>
                </a:solidFill>
              </a:rPr>
              <a:t>2016年3月7日9时41分</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06449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4F8268A-2F1A-4D7F-BCEE-31032E150F61}" type="datetime8">
              <a:rPr lang="zh-CN" altLang="en-US" smtClean="0">
                <a:solidFill>
                  <a:srgbClr val="000000"/>
                </a:solidFill>
              </a:rPr>
              <a:t>2016年3月7日9时41分</a:t>
            </a:fld>
            <a:endParaRPr lang="zh-CN" altLang="en-US">
              <a:solidFill>
                <a:srgbClr val="000000"/>
              </a:solidFill>
            </a:endParaRPr>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Tree>
    <p:extLst>
      <p:ext uri="{BB962C8B-B14F-4D97-AF65-F5344CB8AC3E}">
        <p14:creationId xmlns:p14="http://schemas.microsoft.com/office/powerpoint/2010/main" val="19582367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A5017E2-7557-4517-BBCD-D8B05D557600}"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490124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1B0A82E0-59D4-4BC2-BCC6-F85161CBE83C}"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1507488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2EFD46F-B43F-4332-A874-488131A640C7}"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770731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2186D2B-AA9E-40DA-BF19-D83655557339}"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159229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57D172BE-F689-4F18-ADFE-74066A94BF71}"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0232490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93C4AA6C-B58B-436A-9C05-28C3B51DD3D7}"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07446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55E3D6E9-29E4-4B20-980D-D23F1B950AD1}" type="datetime8">
              <a:rPr lang="zh-CN" altLang="en-US" smtClean="0"/>
              <a:t>2016年3月7日9时41分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304800"/>
            <a:ext cx="7497787" cy="819150"/>
          </a:xfrm>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922BB6F3-304A-41BC-AD01-D8890BCC3752}" type="datetime8">
              <a:rPr lang="zh-CN" altLang="en-US" smtClean="0"/>
              <a:t>2016年3月7日9时41分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r>
              <a:rPr lang="en-US" altLang="zh-CN" dirty="0" smtClean="0"/>
              <a:t>/97</a:t>
            </a:r>
            <a:endParaRPr lang="zh-CN" altLang="en-US" dirty="0"/>
          </a:p>
        </p:txBody>
      </p:sp>
    </p:spTree>
    <p:extLst>
      <p:ext uri="{BB962C8B-B14F-4D97-AF65-F5344CB8AC3E}">
        <p14:creationId xmlns:p14="http://schemas.microsoft.com/office/powerpoint/2010/main" val="242715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0AD95333-86CF-4D8A-A72C-DE2EE0E0EC98}"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624661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37574D2E-8EF7-43CA-AA92-2CA0DEF0BA3E}"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217120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84B6C341-745C-4766-9927-24F73D737341}" type="datetime8">
              <a:rPr lang="zh-CN" altLang="en-US" smtClean="0">
                <a:solidFill>
                  <a:srgbClr val="000000"/>
                </a:solidFill>
              </a:rPr>
              <a:t>2016年3月7日9时41分</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96871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9052754F-126F-4855-BD43-F815B0895213}" type="datetime8">
              <a:rPr lang="zh-CN" altLang="en-US" smtClean="0">
                <a:solidFill>
                  <a:srgbClr val="000000"/>
                </a:solidFill>
              </a:rPr>
              <a:t>2016年3月7日9时41分</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75703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353C488E-2701-4470-84CB-66AF5FD5F7A3}" type="datetime8">
              <a:rPr lang="zh-CN" altLang="en-US" smtClean="0">
                <a:solidFill>
                  <a:srgbClr val="000000"/>
                </a:solidFill>
              </a:rPr>
              <a:t>2016年3月7日9时41分</a:t>
            </a:fld>
            <a:endParaRPr lang="zh-CN" altLang="en-US">
              <a:solidFill>
                <a:srgbClr val="000000"/>
              </a:solidFill>
            </a:endParaRPr>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Tree>
    <p:extLst>
      <p:ext uri="{BB962C8B-B14F-4D97-AF65-F5344CB8AC3E}">
        <p14:creationId xmlns:p14="http://schemas.microsoft.com/office/powerpoint/2010/main" val="25311434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B4EC2DB-E879-4DD5-8D77-484D28D5040C}"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687354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807A440-A963-4A62-ACC7-41411B4B3AFC}"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063280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EC23E7A-0F93-49A6-B697-BF67CABDF558}"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050585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0776D57C-711D-4B6B-B174-23DDF1B54A05}" type="datetime8">
              <a:rPr lang="zh-CN" altLang="en-US" smtClean="0">
                <a:solidFill>
                  <a:srgbClr val="000000"/>
                </a:solidFill>
              </a:rPr>
              <a:t>2016年3月7日9时41分</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6979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14E1D916-2089-465D-8153-79FF46CABF1F}" type="datetime8">
              <a:rPr lang="zh-CN" altLang="en-US" smtClean="0"/>
              <a:t>2016年3月7日9时41分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DEAFF953-3955-41BE-B2FC-2229F326C714}" type="datetime8">
              <a:rPr lang="zh-CN" altLang="en-US" smtClean="0">
                <a:solidFill>
                  <a:srgbClr val="000000"/>
                </a:solidFill>
              </a:rPr>
              <a:t>2016年3月7日9时41分</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975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FB518E3-2815-4B39-A3C4-5C5D9D1EAF17}" type="datetime8">
              <a:rPr lang="zh-CN" altLang="en-US" smtClean="0"/>
              <a:t>2016年3月7日9时41分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1F3C7AA-36C2-4270-BC6B-C2CC5EE3DDE2}" type="datetime8">
              <a:rPr lang="zh-CN" altLang="en-US" smtClean="0"/>
              <a:t>2016年3月7日9时41分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2.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2.jpe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2.jpe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6BB715B4-A566-4855-BCCC-BC1E0AE1705D}" type="datetime8">
              <a:rPr lang="zh-CN" altLang="en-US" smtClean="0"/>
              <a:t>2016年3月7日9时41分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664AF05-0D12-41F9-9989-7E3AE4DE6603}" type="datetime8">
              <a:rPr lang="zh-CN" altLang="en-US" smtClean="0"/>
              <a:t>2016年3月7日9时41分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44"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ADFF1D06-4EB5-4EA6-95ED-41DF68D3AB85}" type="datetime8">
              <a:rPr lang="zh-CN" altLang="en-US" smtClean="0"/>
              <a:t>2016年3月7日9时41分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solidFill>
                <a:srgbClr val="000000"/>
              </a:solidFill>
            </a:endParaRPr>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solidFill>
                <a:srgbClr val="000000"/>
              </a:solidFill>
            </a:endParaRPr>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D5236FB5-8F40-4137-A510-DB79C584F229}" type="datetime8">
              <a:rPr lang="zh-CN" altLang="en-US" smtClean="0">
                <a:solidFill>
                  <a:srgbClr val="000000"/>
                </a:solidFill>
              </a:rPr>
              <a:t>2016年3月7日9时41分</a:t>
            </a:fld>
            <a:endParaRPr lang="zh-CN" altLang="en-US">
              <a:solidFill>
                <a:srgbClr val="000000"/>
              </a:solidFill>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solidFill>
                <a:srgbClr val="000000"/>
              </a:solidFill>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solidFill>
                  <a:srgbClr val="000000"/>
                </a:solidFill>
              </a:rPr>
              <a:pPr>
                <a:defRPr/>
              </a:pPr>
              <a:t>‹#›</a:t>
            </a:fld>
            <a:endParaRPr lang="zh-CN" altLang="en-US">
              <a:solidFill>
                <a:srgbClr val="000000"/>
              </a:solidFill>
            </a:endParaRPr>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extLst>
      <p:ext uri="{BB962C8B-B14F-4D97-AF65-F5344CB8AC3E}">
        <p14:creationId xmlns:p14="http://schemas.microsoft.com/office/powerpoint/2010/main" val="2397682853"/>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solidFill>
                <a:srgbClr val="000000"/>
              </a:solidFill>
            </a:endParaRPr>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solidFill>
                <a:srgbClr val="000000"/>
              </a:solidFill>
            </a:endParaRPr>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1249F024-20BC-4A80-9578-8B62413D123C}" type="datetime8">
              <a:rPr lang="zh-CN" altLang="en-US" smtClean="0">
                <a:solidFill>
                  <a:srgbClr val="000000"/>
                </a:solidFill>
              </a:rPr>
              <a:t>2016年3月7日9时41分</a:t>
            </a:fld>
            <a:endParaRPr lang="zh-CN" altLang="en-US">
              <a:solidFill>
                <a:srgbClr val="000000"/>
              </a:solidFill>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solidFill>
                <a:srgbClr val="000000"/>
              </a:solidFill>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solidFill>
                  <a:srgbClr val="000000"/>
                </a:solidFill>
              </a:rPr>
              <a:pPr>
                <a:defRPr/>
              </a:pPr>
              <a:t>‹#›</a:t>
            </a:fld>
            <a:endParaRPr lang="zh-CN" altLang="en-US">
              <a:solidFill>
                <a:srgbClr val="000000"/>
              </a:solidFill>
            </a:endParaRPr>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extLst>
      <p:ext uri="{BB962C8B-B14F-4D97-AF65-F5344CB8AC3E}">
        <p14:creationId xmlns:p14="http://schemas.microsoft.com/office/powerpoint/2010/main" val="2773858870"/>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solidFill>
                <a:srgbClr val="000000"/>
              </a:solidFill>
            </a:endParaRPr>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solidFill>
                <a:srgbClr val="000000"/>
              </a:solidFill>
            </a:endParaRPr>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B2E84599-34CA-42BC-8021-C0AC065CD1C6}" type="datetime8">
              <a:rPr lang="zh-CN" altLang="en-US" smtClean="0">
                <a:solidFill>
                  <a:srgbClr val="000000"/>
                </a:solidFill>
              </a:rPr>
              <a:t>2016年3月7日9时41分</a:t>
            </a:fld>
            <a:endParaRPr lang="zh-CN" altLang="en-US">
              <a:solidFill>
                <a:srgbClr val="000000"/>
              </a:solidFill>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solidFill>
                <a:srgbClr val="000000"/>
              </a:solidFill>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solidFill>
                  <a:srgbClr val="000000"/>
                </a:solidFill>
              </a:rPr>
              <a:pPr>
                <a:defRPr/>
              </a:pPr>
              <a:t>‹#›</a:t>
            </a:fld>
            <a:endParaRPr lang="zh-CN" altLang="en-US">
              <a:solidFill>
                <a:srgbClr val="000000"/>
              </a:solidFill>
            </a:endParaRPr>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extLst>
      <p:ext uri="{BB962C8B-B14F-4D97-AF65-F5344CB8AC3E}">
        <p14:creationId xmlns:p14="http://schemas.microsoft.com/office/powerpoint/2010/main" val="1590648834"/>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Visio_2003-2010___2.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Visio_2003-2010___3.vsd"/><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Visio_2003-2010___4.vsd"/><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Visio_2003-2010___5.vsd"/><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Microsoft_Visio_2003-2010___6.vsd"/></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7.e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6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0.emf"/><Relationship Id="rId5" Type="http://schemas.openxmlformats.org/officeDocument/2006/relationships/oleObject" Target="../embeddings/oleObject10.bin"/><Relationship Id="rId4" Type="http://schemas.openxmlformats.org/officeDocument/2006/relationships/image" Target="../media/image19.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3.bin"/><Relationship Id="rId5" Type="http://schemas.openxmlformats.org/officeDocument/2006/relationships/image" Target="../media/image18.emf"/><Relationship Id="rId4" Type="http://schemas.openxmlformats.org/officeDocument/2006/relationships/oleObject" Target="../embeddings/oleObject12.bin"/><Relationship Id="rId9" Type="http://schemas.openxmlformats.org/officeDocument/2006/relationships/image" Target="../media/image23.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Visio_2003-2010___7.vsd"/><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10</a:t>
            </a:r>
            <a:r>
              <a:rPr lang="zh-CN" altLang="en-US" sz="4000" dirty="0" smtClean="0">
                <a:solidFill>
                  <a:srgbClr val="FF0000"/>
                </a:solidFill>
                <a:latin typeface="华文隶书" pitchFamily="2" charset="-122"/>
                <a:ea typeface="华文隶书" pitchFamily="2" charset="-122"/>
              </a:rPr>
              <a:t>章  数据库设计</a:t>
            </a:r>
            <a:endParaRPr lang="en-US" sz="4000" dirty="0" smtClean="0">
              <a:solidFill>
                <a:srgbClr val="FF0000"/>
              </a:solidFill>
              <a:latin typeface="华文隶书" pitchFamily="2" charset="-122"/>
              <a:ea typeface="华文隶书" pitchFamily="2" charset="-122"/>
            </a:endParaRPr>
          </a:p>
        </p:txBody>
      </p:sp>
      <p:sp>
        <p:nvSpPr>
          <p:cNvPr id="2" name="日期占位符 1"/>
          <p:cNvSpPr>
            <a:spLocks noGrp="1"/>
          </p:cNvSpPr>
          <p:nvPr>
            <p:ph type="dt" sz="half" idx="10"/>
          </p:nvPr>
        </p:nvSpPr>
        <p:spPr/>
        <p:txBody>
          <a:bodyPr/>
          <a:lstStyle/>
          <a:p>
            <a:pPr>
              <a:defRPr/>
            </a:pPr>
            <a:fld id="{0E2BEB35-718F-4890-B575-37B7869927C5}" type="datetime8">
              <a:rPr lang="zh-CN" altLang="en-US" smtClean="0"/>
              <a:t>2016年3月7日9时41分</a:t>
            </a:fld>
            <a:endParaRPr lang="zh-CN" altLang="en-US"/>
          </a:p>
        </p:txBody>
      </p:sp>
      <p:sp>
        <p:nvSpPr>
          <p:cNvPr id="5" name="灯片编号占位符 4"/>
          <p:cNvSpPr>
            <a:spLocks noGrp="1"/>
          </p:cNvSpPr>
          <p:nvPr>
            <p:ph type="sldNum" sz="quarter" idx="12"/>
          </p:nvPr>
        </p:nvSpPr>
        <p:spPr/>
        <p:txBody>
          <a:bodyPr/>
          <a:lstStyle/>
          <a:p>
            <a:pPr>
              <a:defRPr/>
            </a:pPr>
            <a:fld id="{CF27713A-6030-441A-B8BB-EAA84B90BD0A}" type="slidenum">
              <a:rPr lang="zh-CN" altLang="en-US" smtClean="0"/>
              <a:pPr>
                <a:defRPr/>
              </a:pPr>
              <a:t>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4400" dirty="0" smtClean="0"/>
              <a:t>10.2.1 </a:t>
            </a:r>
            <a:r>
              <a:rPr lang="zh-CN" altLang="en-US" sz="4400" dirty="0" smtClean="0"/>
              <a:t>需求分析的任务</a:t>
            </a:r>
          </a:p>
        </p:txBody>
      </p:sp>
      <p:sp>
        <p:nvSpPr>
          <p:cNvPr id="13315" name="Rectangle 3"/>
          <p:cNvSpPr>
            <a:spLocks noGrp="1" noChangeArrowheads="1"/>
          </p:cNvSpPr>
          <p:nvPr>
            <p:ph type="body" idx="1"/>
          </p:nvPr>
        </p:nvSpPr>
        <p:spPr>
          <a:xfrm>
            <a:off x="228600" y="1341438"/>
            <a:ext cx="8610600" cy="4679950"/>
          </a:xfrm>
        </p:spPr>
        <p:txBody>
          <a:bodyPr/>
          <a:lstStyle/>
          <a:p>
            <a:r>
              <a:rPr lang="zh-CN" altLang="en-US" sz="3200" smtClean="0"/>
              <a:t>需求分析阶段的主要任务是对现实世界要处理的对象（公司，部门，企业）进行详细调查，在了解现行系统的概况、确定新系统功能的过程中，收集支持系统目标的基础数据及其处理方法。</a:t>
            </a:r>
          </a:p>
          <a:p>
            <a:r>
              <a:rPr lang="zh-CN" altLang="en-US" sz="3200" smtClean="0"/>
              <a:t>需求分析是在用户调查的基础上，通过分析，逐步明确用户对系统的需求，包括数据需求和围绕这些数据的业务处理需求。 </a:t>
            </a:r>
          </a:p>
        </p:txBody>
      </p:sp>
      <p:sp>
        <p:nvSpPr>
          <p:cNvPr id="13316" name="日期占位符 3"/>
          <p:cNvSpPr>
            <a:spLocks noGrp="1"/>
          </p:cNvSpPr>
          <p:nvPr>
            <p:ph type="dt" sz="quarter" idx="10"/>
          </p:nvPr>
        </p:nvSpPr>
        <p:spPr>
          <a:noFill/>
        </p:spPr>
        <p:txBody>
          <a:bodyPr/>
          <a:lstStyle/>
          <a:p>
            <a:fld id="{BBDD2F72-F77B-4C4C-B67C-A9744E308209}"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b="1" dirty="0" smtClean="0"/>
              <a:t>10.4.3 </a:t>
            </a:r>
            <a:r>
              <a:rPr lang="zh-CN" altLang="en-US" b="1" dirty="0" smtClean="0"/>
              <a:t>事务设计</a:t>
            </a:r>
            <a:r>
              <a:rPr lang="zh-CN" altLang="en-US" dirty="0" smtClean="0"/>
              <a:t> </a:t>
            </a:r>
          </a:p>
        </p:txBody>
      </p:sp>
      <p:sp>
        <p:nvSpPr>
          <p:cNvPr id="67587" name="Rectangle 3"/>
          <p:cNvSpPr>
            <a:spLocks noGrp="1" noChangeArrowheads="1"/>
          </p:cNvSpPr>
          <p:nvPr>
            <p:ph type="body" idx="1"/>
          </p:nvPr>
        </p:nvSpPr>
        <p:spPr>
          <a:xfrm>
            <a:off x="468313" y="1484313"/>
            <a:ext cx="8370887" cy="4608512"/>
          </a:xfrm>
        </p:spPr>
        <p:txBody>
          <a:bodyPr/>
          <a:lstStyle/>
          <a:p>
            <a:r>
              <a:rPr lang="zh-CN" altLang="en-US" sz="3700" smtClean="0"/>
              <a:t>事务处理是计算机模拟人处理事务的过程，包括：</a:t>
            </a:r>
          </a:p>
          <a:p>
            <a:pPr lvl="1"/>
            <a:r>
              <a:rPr lang="zh-CN" altLang="en-US" sz="3400" smtClean="0">
                <a:solidFill>
                  <a:srgbClr val="FF0000"/>
                </a:solidFill>
              </a:rPr>
              <a:t>输入设计</a:t>
            </a:r>
          </a:p>
          <a:p>
            <a:pPr lvl="1"/>
            <a:r>
              <a:rPr lang="zh-CN" altLang="en-US" sz="3400" smtClean="0">
                <a:solidFill>
                  <a:srgbClr val="FF0000"/>
                </a:solidFill>
              </a:rPr>
              <a:t>输出设计</a:t>
            </a:r>
          </a:p>
          <a:p>
            <a:pPr lvl="1"/>
            <a:r>
              <a:rPr lang="zh-CN" altLang="en-US" sz="3400" smtClean="0">
                <a:solidFill>
                  <a:srgbClr val="FF0000"/>
                </a:solidFill>
              </a:rPr>
              <a:t>功能设计</a:t>
            </a:r>
          </a:p>
          <a:p>
            <a:pPr lvl="1"/>
            <a:r>
              <a:rPr lang="zh-CN" altLang="en-US" sz="3400" smtClean="0">
                <a:solidFill>
                  <a:srgbClr val="FF0000"/>
                </a:solidFill>
              </a:rPr>
              <a:t>等等</a:t>
            </a:r>
            <a:r>
              <a:rPr lang="zh-CN" altLang="en-US" smtClean="0">
                <a:solidFill>
                  <a:srgbClr val="FF0000"/>
                </a:solidFill>
              </a:rPr>
              <a:t> </a:t>
            </a:r>
          </a:p>
        </p:txBody>
      </p:sp>
      <p:sp>
        <p:nvSpPr>
          <p:cNvPr id="67589" name="日期占位符 4"/>
          <p:cNvSpPr>
            <a:spLocks noGrp="1"/>
          </p:cNvSpPr>
          <p:nvPr>
            <p:ph type="dt" sz="quarter" idx="10"/>
          </p:nvPr>
        </p:nvSpPr>
        <p:spPr>
          <a:noFill/>
        </p:spPr>
        <p:txBody>
          <a:bodyPr/>
          <a:lstStyle/>
          <a:p>
            <a:fld id="{1EE3D079-64BC-4860-B5A8-573DE5317300}"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输入设计 </a:t>
            </a:r>
          </a:p>
        </p:txBody>
      </p:sp>
      <p:sp>
        <p:nvSpPr>
          <p:cNvPr id="68611" name="Rectangle 3"/>
          <p:cNvSpPr>
            <a:spLocks noGrp="1" noChangeArrowheads="1"/>
          </p:cNvSpPr>
          <p:nvPr>
            <p:ph type="body" idx="1"/>
          </p:nvPr>
        </p:nvSpPr>
        <p:spPr>
          <a:xfrm>
            <a:off x="684213" y="1484313"/>
            <a:ext cx="8154987" cy="4840287"/>
          </a:xfrm>
        </p:spPr>
        <p:txBody>
          <a:bodyPr/>
          <a:lstStyle/>
          <a:p>
            <a:r>
              <a:rPr lang="zh-CN" altLang="en-US" sz="3700" smtClean="0"/>
              <a:t>原始单据的设计格式</a:t>
            </a:r>
          </a:p>
          <a:p>
            <a:r>
              <a:rPr lang="zh-CN" altLang="en-US" sz="3700" smtClean="0"/>
              <a:t>制成输入一览表</a:t>
            </a:r>
          </a:p>
          <a:p>
            <a:r>
              <a:rPr lang="zh-CN" altLang="en-US" sz="3700" smtClean="0"/>
              <a:t>制作输入数据描述文档 </a:t>
            </a:r>
          </a:p>
        </p:txBody>
      </p:sp>
      <p:sp>
        <p:nvSpPr>
          <p:cNvPr id="68613" name="日期占位符 4"/>
          <p:cNvSpPr>
            <a:spLocks noGrp="1"/>
          </p:cNvSpPr>
          <p:nvPr>
            <p:ph type="dt" sz="quarter" idx="10"/>
          </p:nvPr>
        </p:nvSpPr>
        <p:spPr>
          <a:noFill/>
        </p:spPr>
        <p:txBody>
          <a:bodyPr/>
          <a:lstStyle/>
          <a:p>
            <a:fld id="{BA69F539-49B0-456C-97EE-2AF00A7DB4AE}"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输出设计</a:t>
            </a:r>
          </a:p>
        </p:txBody>
      </p:sp>
      <p:sp>
        <p:nvSpPr>
          <p:cNvPr id="69635" name="Rectangle 3"/>
          <p:cNvSpPr>
            <a:spLocks noGrp="1" noChangeArrowheads="1"/>
          </p:cNvSpPr>
          <p:nvPr>
            <p:ph type="body" idx="1"/>
          </p:nvPr>
        </p:nvSpPr>
        <p:spPr>
          <a:xfrm>
            <a:off x="539750" y="1484313"/>
            <a:ext cx="8299450" cy="4465637"/>
          </a:xfrm>
        </p:spPr>
        <p:txBody>
          <a:bodyPr/>
          <a:lstStyle/>
          <a:p>
            <a:pPr>
              <a:lnSpc>
                <a:spcPct val="110000"/>
              </a:lnSpc>
            </a:pPr>
            <a:r>
              <a:rPr lang="zh-CN" altLang="en-US" smtClean="0">
                <a:solidFill>
                  <a:srgbClr val="FF0000"/>
                </a:solidFill>
              </a:rPr>
              <a:t>用途</a:t>
            </a:r>
            <a:r>
              <a:rPr lang="zh-CN" altLang="en-US" smtClean="0"/>
              <a:t>。区分输出结果是给客户的还是用于内部或报送上级领导的。</a:t>
            </a:r>
          </a:p>
          <a:p>
            <a:pPr>
              <a:lnSpc>
                <a:spcPct val="110000"/>
              </a:lnSpc>
            </a:pPr>
            <a:r>
              <a:rPr lang="zh-CN" altLang="en-US" smtClean="0">
                <a:solidFill>
                  <a:srgbClr val="FF0000"/>
                </a:solidFill>
              </a:rPr>
              <a:t>输出设备的选择</a:t>
            </a:r>
            <a:r>
              <a:rPr lang="zh-CN" altLang="en-US" smtClean="0"/>
              <a:t>。是仅仅显示出来，还是要打印出来或需要永久保存。</a:t>
            </a:r>
          </a:p>
          <a:p>
            <a:pPr>
              <a:lnSpc>
                <a:spcPct val="110000"/>
              </a:lnSpc>
            </a:pPr>
            <a:r>
              <a:rPr lang="zh-CN" altLang="en-US" smtClean="0">
                <a:solidFill>
                  <a:srgbClr val="FF0000"/>
                </a:solidFill>
              </a:rPr>
              <a:t>输出量</a:t>
            </a:r>
            <a:r>
              <a:rPr lang="zh-CN" altLang="en-US" smtClean="0"/>
              <a:t>。</a:t>
            </a:r>
          </a:p>
          <a:p>
            <a:pPr>
              <a:lnSpc>
                <a:spcPct val="110000"/>
              </a:lnSpc>
            </a:pPr>
            <a:r>
              <a:rPr lang="zh-CN" altLang="en-US" smtClean="0">
                <a:solidFill>
                  <a:srgbClr val="FF0000"/>
                </a:solidFill>
              </a:rPr>
              <a:t>输出格式</a:t>
            </a:r>
            <a:r>
              <a:rPr lang="zh-CN" altLang="en-US" smtClean="0"/>
              <a:t>。 </a:t>
            </a:r>
          </a:p>
        </p:txBody>
      </p:sp>
      <p:sp>
        <p:nvSpPr>
          <p:cNvPr id="69637" name="日期占位符 4"/>
          <p:cNvSpPr>
            <a:spLocks noGrp="1"/>
          </p:cNvSpPr>
          <p:nvPr>
            <p:ph type="dt" sz="quarter" idx="10"/>
          </p:nvPr>
        </p:nvSpPr>
        <p:spPr>
          <a:noFill/>
        </p:spPr>
        <p:txBody>
          <a:bodyPr/>
          <a:lstStyle/>
          <a:p>
            <a:fld id="{91CA6F97-B121-4CC7-9091-E06A17D0090C}"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b="1" dirty="0" smtClean="0"/>
              <a:t>10.5 </a:t>
            </a:r>
            <a:r>
              <a:rPr lang="zh-CN" altLang="en-US" b="1" dirty="0" smtClean="0"/>
              <a:t>数据库实施</a:t>
            </a:r>
            <a:endParaRPr lang="zh-CN" altLang="en-US" dirty="0" smtClean="0"/>
          </a:p>
        </p:txBody>
      </p:sp>
      <p:sp>
        <p:nvSpPr>
          <p:cNvPr id="70659" name="Rectangle 3"/>
          <p:cNvSpPr>
            <a:spLocks noGrp="1" noChangeArrowheads="1"/>
          </p:cNvSpPr>
          <p:nvPr>
            <p:ph type="body" idx="1"/>
          </p:nvPr>
        </p:nvSpPr>
        <p:spPr>
          <a:xfrm>
            <a:off x="971550" y="1628775"/>
            <a:ext cx="7416800" cy="1800225"/>
          </a:xfrm>
        </p:spPr>
        <p:txBody>
          <a:bodyPr/>
          <a:lstStyle/>
          <a:p>
            <a:r>
              <a:rPr lang="zh-CN" altLang="en-US" sz="3700" dirty="0" smtClean="0"/>
              <a:t>加载数据</a:t>
            </a:r>
          </a:p>
          <a:p>
            <a:pPr algn="just"/>
            <a:r>
              <a:rPr lang="zh-CN" altLang="en-US" sz="3700" dirty="0" smtClean="0"/>
              <a:t>调试和运行应用程序</a:t>
            </a:r>
          </a:p>
        </p:txBody>
      </p:sp>
      <p:sp>
        <p:nvSpPr>
          <p:cNvPr id="70661" name="日期占位符 4"/>
          <p:cNvSpPr>
            <a:spLocks noGrp="1"/>
          </p:cNvSpPr>
          <p:nvPr>
            <p:ph type="dt" sz="quarter" idx="10"/>
          </p:nvPr>
        </p:nvSpPr>
        <p:spPr>
          <a:noFill/>
        </p:spPr>
        <p:txBody>
          <a:bodyPr/>
          <a:lstStyle/>
          <a:p>
            <a:fld id="{D1795FB0-2D2B-48B0-B4B1-688FF3047FCD}"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8313" y="260350"/>
            <a:ext cx="7991475" cy="730250"/>
          </a:xfrm>
        </p:spPr>
        <p:txBody>
          <a:bodyPr/>
          <a:lstStyle/>
          <a:p>
            <a:r>
              <a:rPr lang="zh-CN" altLang="en-US" dirty="0" smtClean="0"/>
              <a:t>加载数据</a:t>
            </a:r>
          </a:p>
        </p:txBody>
      </p:sp>
      <p:sp>
        <p:nvSpPr>
          <p:cNvPr id="71683" name="Rectangle 3"/>
          <p:cNvSpPr>
            <a:spLocks noGrp="1" noChangeArrowheads="1"/>
          </p:cNvSpPr>
          <p:nvPr>
            <p:ph type="body" idx="1"/>
          </p:nvPr>
        </p:nvSpPr>
        <p:spPr>
          <a:xfrm>
            <a:off x="228600" y="1341438"/>
            <a:ext cx="8610600" cy="4679950"/>
          </a:xfrm>
        </p:spPr>
        <p:txBody>
          <a:bodyPr/>
          <a:lstStyle/>
          <a:p>
            <a:pPr>
              <a:lnSpc>
                <a:spcPct val="110000"/>
              </a:lnSpc>
            </a:pPr>
            <a:r>
              <a:rPr lang="zh-CN" altLang="en-US" sz="3200" smtClean="0"/>
              <a:t>在数据库系统中，一般数据量都很大，各应用环境差异也很大 。</a:t>
            </a:r>
          </a:p>
          <a:p>
            <a:pPr>
              <a:lnSpc>
                <a:spcPct val="110000"/>
              </a:lnSpc>
            </a:pPr>
            <a:r>
              <a:rPr lang="zh-CN" altLang="en-US" sz="3200" smtClean="0"/>
              <a:t>为了保证数据库中的数据正确、无误，必须十分重视数据的校验工作。</a:t>
            </a:r>
          </a:p>
          <a:p>
            <a:pPr>
              <a:lnSpc>
                <a:spcPct val="110000"/>
              </a:lnSpc>
            </a:pPr>
            <a:r>
              <a:rPr lang="zh-CN" altLang="en-US" sz="3200" smtClean="0"/>
              <a:t>在将数据输入系统进行数据转换过程中，应该进行多次的校验。</a:t>
            </a:r>
            <a:r>
              <a:rPr lang="zh-CN" altLang="en-US" sz="2900" smtClean="0"/>
              <a:t> </a:t>
            </a:r>
            <a:r>
              <a:rPr lang="en-US" altLang="zh-CN" sz="2900" smtClean="0"/>
              <a:t> </a:t>
            </a:r>
          </a:p>
          <a:p>
            <a:pPr>
              <a:lnSpc>
                <a:spcPct val="110000"/>
              </a:lnSpc>
            </a:pPr>
            <a:r>
              <a:rPr lang="zh-CN" altLang="en-US" sz="3200" smtClean="0"/>
              <a:t>对于重要的数据的校验更应该反复多次，确认无误后再进入到数据库中。</a:t>
            </a:r>
            <a:r>
              <a:rPr lang="zh-CN" altLang="en-US" smtClean="0"/>
              <a:t> </a:t>
            </a:r>
            <a:endParaRPr lang="en-US" altLang="zh-CN" smtClean="0"/>
          </a:p>
        </p:txBody>
      </p:sp>
      <p:sp>
        <p:nvSpPr>
          <p:cNvPr id="71684" name="日期占位符 3"/>
          <p:cNvSpPr>
            <a:spLocks noGrp="1"/>
          </p:cNvSpPr>
          <p:nvPr>
            <p:ph type="dt" sz="quarter" idx="10"/>
          </p:nvPr>
        </p:nvSpPr>
        <p:spPr>
          <a:noFill/>
        </p:spPr>
        <p:txBody>
          <a:bodyPr/>
          <a:lstStyle/>
          <a:p>
            <a:fld id="{75B9885D-418F-43B6-8A8B-A4C83421F732}"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加载数据（续）</a:t>
            </a:r>
            <a:endParaRPr lang="zh-CN" altLang="en-US" dirty="0"/>
          </a:p>
        </p:txBody>
      </p:sp>
      <p:sp>
        <p:nvSpPr>
          <p:cNvPr id="3" name="内容占位符 2"/>
          <p:cNvSpPr>
            <a:spLocks noGrp="1"/>
          </p:cNvSpPr>
          <p:nvPr>
            <p:ph idx="1"/>
          </p:nvPr>
        </p:nvSpPr>
        <p:spPr/>
        <p:txBody>
          <a:bodyPr/>
          <a:lstStyle/>
          <a:p>
            <a:r>
              <a:rPr lang="zh-CN" altLang="zh-CN" sz="3400" dirty="0" smtClean="0"/>
              <a:t>如果新建数据库的数据来自已有文件或数据库，</a:t>
            </a:r>
            <a:r>
              <a:rPr lang="zh-CN" altLang="en-US" sz="3400" dirty="0" smtClean="0"/>
              <a:t>则</a:t>
            </a:r>
            <a:r>
              <a:rPr lang="zh-CN" altLang="zh-CN" sz="3400" dirty="0" smtClean="0"/>
              <a:t>应该注意旧的数据模式结构与新的数据模式结构之间的对应关系，然后再将旧的数据导入到新的数据库中。</a:t>
            </a:r>
          </a:p>
          <a:p>
            <a:r>
              <a:rPr lang="zh-CN" altLang="zh-CN" sz="3400" dirty="0" smtClean="0"/>
              <a:t>目前，很多</a:t>
            </a:r>
            <a:r>
              <a:rPr lang="en-US" altLang="zh-CN" sz="3400" dirty="0" smtClean="0"/>
              <a:t>DBMS</a:t>
            </a:r>
            <a:r>
              <a:rPr lang="zh-CN" altLang="zh-CN" sz="3400" dirty="0" smtClean="0"/>
              <a:t>都提供了数据导入的功能，有些</a:t>
            </a:r>
            <a:r>
              <a:rPr lang="en-US" altLang="zh-CN" sz="3400" dirty="0" smtClean="0"/>
              <a:t>DBMS</a:t>
            </a:r>
            <a:r>
              <a:rPr lang="zh-CN" altLang="zh-CN" sz="3400" dirty="0" smtClean="0"/>
              <a:t>还提供了功能强大的数据转换功能</a:t>
            </a:r>
            <a:r>
              <a:rPr lang="zh-CN" altLang="en-US" sz="3400" dirty="0" smtClean="0"/>
              <a:t>。</a:t>
            </a:r>
            <a:endParaRPr lang="zh-CN" altLang="en-US" sz="3400" dirty="0"/>
          </a:p>
        </p:txBody>
      </p:sp>
      <p:sp>
        <p:nvSpPr>
          <p:cNvPr id="4" name="日期占位符 3"/>
          <p:cNvSpPr>
            <a:spLocks noGrp="1"/>
          </p:cNvSpPr>
          <p:nvPr>
            <p:ph type="dt" sz="half" idx="10"/>
          </p:nvPr>
        </p:nvSpPr>
        <p:spPr/>
        <p:txBody>
          <a:bodyPr/>
          <a:lstStyle/>
          <a:p>
            <a:pPr>
              <a:defRPr/>
            </a:pPr>
            <a:fld id="{F052D2CF-6066-4FAA-B147-C7ABE8E0DF82}"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260350"/>
            <a:ext cx="8304213" cy="730250"/>
          </a:xfrm>
        </p:spPr>
        <p:txBody>
          <a:bodyPr/>
          <a:lstStyle/>
          <a:p>
            <a:r>
              <a:rPr lang="zh-CN" altLang="en-US" smtClean="0"/>
              <a:t>调试和运行应用程序</a:t>
            </a:r>
          </a:p>
        </p:txBody>
      </p:sp>
      <p:sp>
        <p:nvSpPr>
          <p:cNvPr id="72707" name="Rectangle 3"/>
          <p:cNvSpPr>
            <a:spLocks noGrp="1" noChangeArrowheads="1"/>
          </p:cNvSpPr>
          <p:nvPr>
            <p:ph type="body" idx="1"/>
          </p:nvPr>
        </p:nvSpPr>
        <p:spPr>
          <a:xfrm>
            <a:off x="228600" y="1341438"/>
            <a:ext cx="8610600" cy="4751387"/>
          </a:xfrm>
        </p:spPr>
        <p:txBody>
          <a:bodyPr/>
          <a:lstStyle/>
          <a:p>
            <a:r>
              <a:rPr lang="zh-CN" altLang="en-US" sz="3000" smtClean="0"/>
              <a:t>在有一部分数据加载到数据库之后，就可以开始对数据库系统进行联合调试了，这个过程又称为</a:t>
            </a:r>
            <a:r>
              <a:rPr lang="zh-CN" altLang="en-US" sz="3000" smtClean="0">
                <a:solidFill>
                  <a:srgbClr val="FF0000"/>
                </a:solidFill>
              </a:rPr>
              <a:t>数据库试运行</a:t>
            </a:r>
            <a:r>
              <a:rPr lang="zh-CN" altLang="en-US" sz="3000" smtClean="0"/>
              <a:t>。</a:t>
            </a:r>
          </a:p>
          <a:p>
            <a:r>
              <a:rPr lang="zh-CN" altLang="en-US" sz="3000" smtClean="0"/>
              <a:t>这一阶段要实际运行数据库应用程序，执行对数据库的各种操作，测试应用程序的功能是否满足设计要求。如果不满足，则要对应用程序进行修改、调整，直到达到设计要求为止。</a:t>
            </a:r>
          </a:p>
          <a:p>
            <a:r>
              <a:rPr lang="zh-CN" altLang="en-US" sz="3000" smtClean="0"/>
              <a:t>在数据库试运行阶段，还要对系统的性能指标进行测试，分析其是否达到设计目标。  </a:t>
            </a:r>
          </a:p>
        </p:txBody>
      </p:sp>
      <p:sp>
        <p:nvSpPr>
          <p:cNvPr id="72708" name="日期占位符 3"/>
          <p:cNvSpPr>
            <a:spLocks noGrp="1"/>
          </p:cNvSpPr>
          <p:nvPr>
            <p:ph type="dt" sz="quarter" idx="10"/>
          </p:nvPr>
        </p:nvSpPr>
        <p:spPr>
          <a:noFill/>
        </p:spPr>
        <p:txBody>
          <a:bodyPr/>
          <a:lstStyle/>
          <a:p>
            <a:fld id="{9D834D7C-AC1E-43C8-AA50-5B020456280D}"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b="1" dirty="0" smtClean="0"/>
              <a:t>10.6 </a:t>
            </a:r>
            <a:r>
              <a:rPr lang="zh-CN" altLang="en-US" b="1" dirty="0" smtClean="0"/>
              <a:t>数据库的运行和维护</a:t>
            </a:r>
            <a:r>
              <a:rPr lang="zh-CN" altLang="en-US" dirty="0" smtClean="0"/>
              <a:t> </a:t>
            </a:r>
          </a:p>
        </p:txBody>
      </p:sp>
      <p:sp>
        <p:nvSpPr>
          <p:cNvPr id="73731" name="Rectangle 3"/>
          <p:cNvSpPr>
            <a:spLocks noGrp="1" noChangeArrowheads="1"/>
          </p:cNvSpPr>
          <p:nvPr>
            <p:ph type="body" idx="1"/>
          </p:nvPr>
        </p:nvSpPr>
        <p:spPr>
          <a:xfrm>
            <a:off x="228600" y="1341438"/>
            <a:ext cx="8610600" cy="4751858"/>
          </a:xfrm>
        </p:spPr>
        <p:txBody>
          <a:bodyPr/>
          <a:lstStyle/>
          <a:p>
            <a:pPr>
              <a:lnSpc>
                <a:spcPct val="90000"/>
              </a:lnSpc>
            </a:pPr>
            <a:r>
              <a:rPr lang="zh-CN" altLang="en-US" sz="3200" dirty="0" smtClean="0"/>
              <a:t>数据库投入运行标志着开发工作的基本完成和维护工作的开始，数据库只要存在一天，就需要不断地对它进行调整和维护。</a:t>
            </a:r>
          </a:p>
          <a:p>
            <a:pPr>
              <a:lnSpc>
                <a:spcPct val="90000"/>
              </a:lnSpc>
            </a:pPr>
            <a:r>
              <a:rPr lang="zh-CN" altLang="en-US" sz="3200" dirty="0" smtClean="0"/>
              <a:t>在数据库运行阶段，对数据库的经常性的维护工作主要由数据库系统管理员完成，其主要工作包括：</a:t>
            </a:r>
          </a:p>
          <a:p>
            <a:pPr lvl="1">
              <a:lnSpc>
                <a:spcPct val="90000"/>
              </a:lnSpc>
            </a:pPr>
            <a:r>
              <a:rPr lang="zh-CN" altLang="en-US" sz="2800" dirty="0" smtClean="0">
                <a:solidFill>
                  <a:srgbClr val="FF0000"/>
                </a:solidFill>
              </a:rPr>
              <a:t>数据库的备份和恢复</a:t>
            </a:r>
          </a:p>
          <a:p>
            <a:pPr lvl="1">
              <a:lnSpc>
                <a:spcPct val="90000"/>
              </a:lnSpc>
            </a:pPr>
            <a:r>
              <a:rPr lang="zh-CN" altLang="en-US" sz="2800" dirty="0" smtClean="0">
                <a:solidFill>
                  <a:srgbClr val="FF0000"/>
                </a:solidFill>
              </a:rPr>
              <a:t>数据库的安全性和完整性控制</a:t>
            </a:r>
          </a:p>
          <a:p>
            <a:pPr lvl="1">
              <a:lnSpc>
                <a:spcPct val="90000"/>
              </a:lnSpc>
            </a:pPr>
            <a:r>
              <a:rPr lang="zh-CN" altLang="en-US" sz="2800" dirty="0" smtClean="0">
                <a:solidFill>
                  <a:srgbClr val="FF0000"/>
                </a:solidFill>
              </a:rPr>
              <a:t>监视、分析、调整数据库性能 </a:t>
            </a:r>
          </a:p>
          <a:p>
            <a:pPr lvl="1">
              <a:lnSpc>
                <a:spcPct val="90000"/>
              </a:lnSpc>
            </a:pPr>
            <a:r>
              <a:rPr lang="zh-CN" altLang="en-US" sz="2800" dirty="0" smtClean="0">
                <a:solidFill>
                  <a:srgbClr val="FF0000"/>
                </a:solidFill>
              </a:rPr>
              <a:t>数据库的重组</a:t>
            </a:r>
            <a:r>
              <a:rPr lang="zh-CN" altLang="en-US" sz="2400" dirty="0" smtClean="0">
                <a:solidFill>
                  <a:srgbClr val="FF0000"/>
                </a:solidFill>
              </a:rPr>
              <a:t> </a:t>
            </a:r>
            <a:endParaRPr lang="en-US" altLang="zh-CN" sz="2400" dirty="0" smtClean="0">
              <a:solidFill>
                <a:srgbClr val="FF0000"/>
              </a:solidFill>
            </a:endParaRPr>
          </a:p>
        </p:txBody>
      </p:sp>
      <p:sp>
        <p:nvSpPr>
          <p:cNvPr id="73732" name="日期占位符 3"/>
          <p:cNvSpPr>
            <a:spLocks noGrp="1"/>
          </p:cNvSpPr>
          <p:nvPr>
            <p:ph type="dt" sz="quarter" idx="10"/>
          </p:nvPr>
        </p:nvSpPr>
        <p:spPr>
          <a:noFill/>
        </p:spPr>
        <p:txBody>
          <a:bodyPr/>
          <a:lstStyle/>
          <a:p>
            <a:fld id="{A6F80468-9EA0-42B8-B0EE-CD1335EF2C3C}"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zh-CN" smtClean="0"/>
              <a:t>数据库的备份和恢复</a:t>
            </a:r>
            <a:endParaRPr lang="zh-CN" altLang="en-US" smtClean="0"/>
          </a:p>
        </p:txBody>
      </p:sp>
      <p:sp>
        <p:nvSpPr>
          <p:cNvPr id="74755" name="内容占位符 2"/>
          <p:cNvSpPr>
            <a:spLocks noGrp="1"/>
          </p:cNvSpPr>
          <p:nvPr>
            <p:ph idx="1"/>
          </p:nvPr>
        </p:nvSpPr>
        <p:spPr>
          <a:xfrm>
            <a:off x="566738" y="1414463"/>
            <a:ext cx="8001000" cy="4678362"/>
          </a:xfrm>
        </p:spPr>
        <p:txBody>
          <a:bodyPr/>
          <a:lstStyle/>
          <a:p>
            <a:pPr>
              <a:lnSpc>
                <a:spcPct val="120000"/>
              </a:lnSpc>
            </a:pPr>
            <a:r>
              <a:rPr lang="zh-CN" altLang="zh-CN" smtClean="0"/>
              <a:t>对数据库进行定期的备份，</a:t>
            </a:r>
            <a:endParaRPr lang="en-US" altLang="zh-CN" smtClean="0"/>
          </a:p>
          <a:p>
            <a:pPr>
              <a:lnSpc>
                <a:spcPct val="120000"/>
              </a:lnSpc>
            </a:pPr>
            <a:r>
              <a:rPr lang="zh-CN" altLang="zh-CN" smtClean="0"/>
              <a:t>一旦出现故障，要能及时地将数据库恢复到尽可能的正确状态，以减少数据库损失。</a:t>
            </a:r>
            <a:endParaRPr lang="zh-CN" altLang="en-US" smtClean="0"/>
          </a:p>
        </p:txBody>
      </p:sp>
      <p:sp>
        <p:nvSpPr>
          <p:cNvPr id="74756" name="日期占位符 3"/>
          <p:cNvSpPr>
            <a:spLocks noGrp="1"/>
          </p:cNvSpPr>
          <p:nvPr>
            <p:ph type="dt" sz="quarter" idx="10"/>
          </p:nvPr>
        </p:nvSpPr>
        <p:spPr>
          <a:noFill/>
        </p:spPr>
        <p:txBody>
          <a:bodyPr/>
          <a:lstStyle/>
          <a:p>
            <a:fld id="{85599675-7441-4FCB-B182-7DB789A45C97}"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zh-CN" smtClean="0"/>
              <a:t>数据库的安全性和完整性控制</a:t>
            </a:r>
            <a:endParaRPr lang="zh-CN" altLang="en-US" smtClean="0"/>
          </a:p>
        </p:txBody>
      </p:sp>
      <p:sp>
        <p:nvSpPr>
          <p:cNvPr id="75779" name="内容占位符 2"/>
          <p:cNvSpPr>
            <a:spLocks noGrp="1"/>
          </p:cNvSpPr>
          <p:nvPr>
            <p:ph idx="1"/>
          </p:nvPr>
        </p:nvSpPr>
        <p:spPr>
          <a:xfrm>
            <a:off x="467544" y="1340768"/>
            <a:ext cx="8208912" cy="4678362"/>
          </a:xfrm>
        </p:spPr>
        <p:txBody>
          <a:bodyPr/>
          <a:lstStyle/>
          <a:p>
            <a:pPr>
              <a:spcBef>
                <a:spcPts val="400"/>
              </a:spcBef>
            </a:pPr>
            <a:r>
              <a:rPr lang="zh-CN" altLang="zh-CN" sz="3400" dirty="0" smtClean="0"/>
              <a:t>随着数据库应用环境的变化，对数据库的安全性和完整性要求也会发生变化。如</a:t>
            </a:r>
            <a:r>
              <a:rPr lang="zh-CN" altLang="en-US" sz="3400" dirty="0" smtClean="0"/>
              <a:t>：</a:t>
            </a:r>
            <a:endParaRPr lang="en-US" altLang="zh-CN" sz="3400" dirty="0" smtClean="0"/>
          </a:p>
          <a:p>
            <a:pPr lvl="1">
              <a:spcBef>
                <a:spcPts val="400"/>
              </a:spcBef>
            </a:pPr>
            <a:r>
              <a:rPr lang="zh-CN" altLang="zh-CN" sz="3200" dirty="0" smtClean="0"/>
              <a:t>收回某些用户的权限</a:t>
            </a:r>
            <a:endParaRPr lang="en-US" altLang="zh-CN" sz="3200" dirty="0" smtClean="0"/>
          </a:p>
          <a:p>
            <a:pPr lvl="1">
              <a:spcBef>
                <a:spcPts val="400"/>
              </a:spcBef>
            </a:pPr>
            <a:r>
              <a:rPr lang="zh-CN" altLang="zh-CN" sz="3200" dirty="0" smtClean="0"/>
              <a:t>增加、修改某些用户的权限</a:t>
            </a:r>
            <a:endParaRPr lang="en-US" altLang="zh-CN" sz="3200" dirty="0" smtClean="0"/>
          </a:p>
          <a:p>
            <a:pPr lvl="1">
              <a:spcBef>
                <a:spcPts val="400"/>
              </a:spcBef>
            </a:pPr>
            <a:r>
              <a:rPr lang="zh-CN" altLang="zh-CN" sz="3200" dirty="0" smtClean="0"/>
              <a:t>增加、删除用户</a:t>
            </a:r>
            <a:endParaRPr lang="en-US" altLang="zh-CN" sz="3200" dirty="0" smtClean="0"/>
          </a:p>
          <a:p>
            <a:pPr>
              <a:spcBef>
                <a:spcPts val="400"/>
              </a:spcBef>
            </a:pPr>
            <a:r>
              <a:rPr lang="zh-CN" altLang="zh-CN" sz="3400" dirty="0" smtClean="0"/>
              <a:t>这都需要系统管理员对数据库进行适当的调整，以反映这些新的变化</a:t>
            </a:r>
            <a:r>
              <a:rPr lang="zh-CN" altLang="en-US" sz="3400" dirty="0" smtClean="0"/>
              <a:t>。</a:t>
            </a:r>
          </a:p>
        </p:txBody>
      </p:sp>
      <p:sp>
        <p:nvSpPr>
          <p:cNvPr id="75780" name="日期占位符 3"/>
          <p:cNvSpPr>
            <a:spLocks noGrp="1"/>
          </p:cNvSpPr>
          <p:nvPr>
            <p:ph type="dt" sz="quarter" idx="10"/>
          </p:nvPr>
        </p:nvSpPr>
        <p:spPr>
          <a:noFill/>
        </p:spPr>
        <p:txBody>
          <a:bodyPr/>
          <a:lstStyle/>
          <a:p>
            <a:fld id="{A5726497-D506-49EA-8C8D-B59274895420}"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需求调查内容</a:t>
            </a:r>
          </a:p>
        </p:txBody>
      </p:sp>
      <p:sp>
        <p:nvSpPr>
          <p:cNvPr id="14339" name="Rectangle 3"/>
          <p:cNvSpPr>
            <a:spLocks noGrp="1" noChangeArrowheads="1"/>
          </p:cNvSpPr>
          <p:nvPr>
            <p:ph type="body" idx="1"/>
          </p:nvPr>
        </p:nvSpPr>
        <p:spPr>
          <a:xfrm>
            <a:off x="468313" y="1268412"/>
            <a:ext cx="8280400" cy="4896891"/>
          </a:xfrm>
        </p:spPr>
        <p:txBody>
          <a:bodyPr/>
          <a:lstStyle/>
          <a:p>
            <a:pPr>
              <a:spcBef>
                <a:spcPts val="0"/>
              </a:spcBef>
            </a:pPr>
            <a:r>
              <a:rPr lang="zh-CN" altLang="en-US" sz="2800" dirty="0" smtClean="0"/>
              <a:t>主要是“数据”和“处理”。</a:t>
            </a:r>
          </a:p>
          <a:p>
            <a:pPr>
              <a:spcBef>
                <a:spcPts val="0"/>
              </a:spcBef>
            </a:pPr>
            <a:r>
              <a:rPr lang="zh-CN" altLang="en-US" sz="2400" dirty="0" smtClean="0">
                <a:solidFill>
                  <a:srgbClr val="FF0000"/>
                </a:solidFill>
              </a:rPr>
              <a:t>信息需求</a:t>
            </a:r>
            <a:r>
              <a:rPr lang="zh-CN" altLang="en-US" sz="2400" dirty="0" smtClean="0"/>
              <a:t> 定义未来数据库系统用到的所有信息，明确用户将向数据库中输入什么样的数据，从数据库中要求获得哪些内容，将要输出哪些信息。同时还要描述数据间的联系等。</a:t>
            </a:r>
          </a:p>
          <a:p>
            <a:pPr>
              <a:spcBef>
                <a:spcPts val="0"/>
              </a:spcBef>
            </a:pPr>
            <a:r>
              <a:rPr lang="zh-CN" altLang="en-US" sz="2400" dirty="0" smtClean="0">
                <a:solidFill>
                  <a:srgbClr val="FF0000"/>
                </a:solidFill>
              </a:rPr>
              <a:t>处理需求</a:t>
            </a:r>
            <a:r>
              <a:rPr lang="zh-CN" altLang="en-US" sz="2400" dirty="0" smtClean="0"/>
              <a:t> 定义系统数据处理的操作功能，描述操作的优先次序、执行频率和场合，操作与数据间的联系。还要明确用户要完成哪些处理功能，每种处理的执行频度，用户需求的响应时间以及处理的方式，等。</a:t>
            </a:r>
          </a:p>
          <a:p>
            <a:pPr>
              <a:spcBef>
                <a:spcPts val="0"/>
              </a:spcBef>
            </a:pPr>
            <a:r>
              <a:rPr lang="zh-CN" altLang="en-US" sz="2400" dirty="0" smtClean="0">
                <a:solidFill>
                  <a:srgbClr val="FF0000"/>
                </a:solidFill>
              </a:rPr>
              <a:t>安全性与完整性要求</a:t>
            </a:r>
            <a:r>
              <a:rPr lang="zh-CN" altLang="en-US" sz="2400" dirty="0" smtClean="0"/>
              <a:t> 描述系统中不同用户对数据库的使用和操作情况，描述数据之间的关联关系以及数据的取值范围要求。 </a:t>
            </a:r>
          </a:p>
        </p:txBody>
      </p:sp>
      <p:sp>
        <p:nvSpPr>
          <p:cNvPr id="14340" name="日期占位符 3"/>
          <p:cNvSpPr>
            <a:spLocks noGrp="1"/>
          </p:cNvSpPr>
          <p:nvPr>
            <p:ph type="dt" sz="quarter" idx="10"/>
          </p:nvPr>
        </p:nvSpPr>
        <p:spPr>
          <a:noFill/>
        </p:spPr>
        <p:txBody>
          <a:bodyPr/>
          <a:lstStyle/>
          <a:p>
            <a:fld id="{F1364892-0390-4550-9EA3-F8E5942A9A7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zh-CN" smtClean="0"/>
              <a:t>监视、分析、调整数据库性能</a:t>
            </a:r>
            <a:endParaRPr lang="zh-CN" altLang="en-US" smtClean="0"/>
          </a:p>
        </p:txBody>
      </p:sp>
      <p:sp>
        <p:nvSpPr>
          <p:cNvPr id="76803" name="内容占位符 2"/>
          <p:cNvSpPr>
            <a:spLocks noGrp="1"/>
          </p:cNvSpPr>
          <p:nvPr>
            <p:ph idx="1"/>
          </p:nvPr>
        </p:nvSpPr>
        <p:spPr>
          <a:xfrm>
            <a:off x="566738" y="1414463"/>
            <a:ext cx="8001000" cy="4678362"/>
          </a:xfrm>
        </p:spPr>
        <p:txBody>
          <a:bodyPr/>
          <a:lstStyle/>
          <a:p>
            <a:pPr>
              <a:lnSpc>
                <a:spcPct val="120000"/>
              </a:lnSpc>
            </a:pPr>
            <a:r>
              <a:rPr lang="zh-CN" altLang="zh-CN" smtClean="0"/>
              <a:t>监视数据库的运行情况，并对检测数据进行分析，找出能够提高性能的可行性，并适当地对数据库进行调整。</a:t>
            </a:r>
            <a:endParaRPr lang="en-US" altLang="zh-CN" smtClean="0"/>
          </a:p>
          <a:p>
            <a:pPr>
              <a:lnSpc>
                <a:spcPct val="120000"/>
              </a:lnSpc>
            </a:pPr>
            <a:r>
              <a:rPr lang="zh-CN" altLang="zh-CN" smtClean="0"/>
              <a:t>目前有些</a:t>
            </a:r>
            <a:r>
              <a:rPr lang="en-US" altLang="zh-CN" smtClean="0"/>
              <a:t>DBMS</a:t>
            </a:r>
            <a:r>
              <a:rPr lang="zh-CN" altLang="zh-CN" smtClean="0"/>
              <a:t>产品提供了性能检测工具，数据库系统管理员可以利用这些工具很方便地监视数据库。</a:t>
            </a:r>
            <a:endParaRPr lang="zh-CN" altLang="en-US" smtClean="0"/>
          </a:p>
        </p:txBody>
      </p:sp>
      <p:sp>
        <p:nvSpPr>
          <p:cNvPr id="76804" name="日期占位符 3"/>
          <p:cNvSpPr>
            <a:spLocks noGrp="1"/>
          </p:cNvSpPr>
          <p:nvPr>
            <p:ph type="dt" sz="quarter" idx="10"/>
          </p:nvPr>
        </p:nvSpPr>
        <p:spPr>
          <a:noFill/>
        </p:spPr>
        <p:txBody>
          <a:bodyPr/>
          <a:lstStyle/>
          <a:p>
            <a:fld id="{A120BC28-7A4F-402D-8EA9-1DEA0E1B458B}"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zh-CN" smtClean="0"/>
              <a:t>数据库的重组</a:t>
            </a:r>
            <a:endParaRPr lang="zh-CN" altLang="en-US" smtClean="0"/>
          </a:p>
        </p:txBody>
      </p:sp>
      <p:sp>
        <p:nvSpPr>
          <p:cNvPr id="77827" name="内容占位符 2"/>
          <p:cNvSpPr>
            <a:spLocks noGrp="1"/>
          </p:cNvSpPr>
          <p:nvPr>
            <p:ph idx="1"/>
          </p:nvPr>
        </p:nvSpPr>
        <p:spPr>
          <a:xfrm>
            <a:off x="566738" y="1414463"/>
            <a:ext cx="8109718" cy="4678362"/>
          </a:xfrm>
        </p:spPr>
        <p:txBody>
          <a:bodyPr/>
          <a:lstStyle/>
          <a:p>
            <a:pPr>
              <a:lnSpc>
                <a:spcPct val="110000"/>
              </a:lnSpc>
            </a:pPr>
            <a:r>
              <a:rPr lang="zh-CN" altLang="zh-CN" sz="3400" dirty="0" smtClean="0"/>
              <a:t>数据库经过一段时间的运行后，随着数据的不断添加、删除和修改，会使数据库的存取效率降低，这时数据库管理员可以改变数据库数据的组织方式，通过增加、删除或调整部分索引等方法，改善系统的性能。</a:t>
            </a:r>
            <a:endParaRPr lang="en-US" altLang="zh-CN" sz="3400" dirty="0" smtClean="0"/>
          </a:p>
          <a:p>
            <a:pPr>
              <a:lnSpc>
                <a:spcPct val="110000"/>
              </a:lnSpc>
            </a:pPr>
            <a:r>
              <a:rPr lang="zh-CN" altLang="zh-CN" sz="3400" dirty="0" smtClean="0"/>
              <a:t>注意数据库的重组并不改变数据库的逻辑结构</a:t>
            </a:r>
            <a:r>
              <a:rPr lang="zh-CN" altLang="en-US" sz="3400" dirty="0" smtClean="0"/>
              <a:t>。</a:t>
            </a:r>
          </a:p>
        </p:txBody>
      </p:sp>
      <p:sp>
        <p:nvSpPr>
          <p:cNvPr id="77828" name="日期占位符 3"/>
          <p:cNvSpPr>
            <a:spLocks noGrp="1"/>
          </p:cNvSpPr>
          <p:nvPr>
            <p:ph type="dt" sz="quarter" idx="10"/>
          </p:nvPr>
        </p:nvSpPr>
        <p:spPr>
          <a:noFill/>
        </p:spPr>
        <p:txBody>
          <a:bodyPr/>
          <a:lstStyle/>
          <a:p>
            <a:fld id="{CF6A4373-A997-47DA-BE3D-5B6B0CF9972C}"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数据库设计小结</a:t>
            </a:r>
            <a:endParaRPr lang="zh-CN" altLang="en-US" dirty="0"/>
          </a:p>
        </p:txBody>
      </p:sp>
      <p:sp>
        <p:nvSpPr>
          <p:cNvPr id="3" name="内容占位符 2"/>
          <p:cNvSpPr>
            <a:spLocks noGrp="1"/>
          </p:cNvSpPr>
          <p:nvPr>
            <p:ph idx="1"/>
          </p:nvPr>
        </p:nvSpPr>
        <p:spPr/>
        <p:txBody>
          <a:bodyPr/>
          <a:lstStyle/>
          <a:p>
            <a:r>
              <a:rPr lang="zh-CN" altLang="zh-CN" sz="3200" dirty="0" smtClean="0"/>
              <a:t>数据库的结构和应用程序设计的好坏只是相对的，它并不能保证数据库应用系统始终处于良好的性能状态</a:t>
            </a:r>
            <a:r>
              <a:rPr lang="zh-CN" altLang="en-US" sz="3200" dirty="0" smtClean="0"/>
              <a:t>。</a:t>
            </a:r>
            <a:endParaRPr lang="en-US" altLang="zh-CN" sz="3200" dirty="0" smtClean="0"/>
          </a:p>
          <a:p>
            <a:r>
              <a:rPr lang="zh-CN" altLang="zh-CN" sz="3200" dirty="0" smtClean="0"/>
              <a:t>随着数据库的使用，系统的性能有可能会日趋下降</a:t>
            </a:r>
            <a:r>
              <a:rPr lang="zh-CN" altLang="en-US" sz="3200" dirty="0" smtClean="0"/>
              <a:t>。</a:t>
            </a:r>
            <a:endParaRPr lang="en-US" altLang="zh-CN" sz="3200" dirty="0" smtClean="0"/>
          </a:p>
          <a:p>
            <a:r>
              <a:rPr lang="zh-CN" altLang="zh-CN" sz="3200" dirty="0" smtClean="0"/>
              <a:t>数据库的维护工作与一台机器的维护工作类似，花的功夫越多，它服务得就越好</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85D1BA02-9599-45B4-8400-C7E73E82CD42}"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zh-CN" dirty="0" smtClean="0"/>
              <a:t>需求分析是整个数据库设计中最重要的一步，是其他各步骤的基础。</a:t>
            </a:r>
            <a:endParaRPr lang="en-US" altLang="zh-CN" dirty="0" smtClean="0"/>
          </a:p>
          <a:p>
            <a:r>
              <a:rPr lang="zh-CN" altLang="zh-CN" dirty="0" smtClean="0"/>
              <a:t>需求分析也是最困难最麻烦的一步，其困难之处不在于技术上，而在于要了解、分析、表达客观世界并非易事</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CAD996C-2F8A-488D-B32D-63BE35DCCB43}"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smtClean="0"/>
              <a:t>10.2.2 </a:t>
            </a:r>
            <a:r>
              <a:rPr lang="zh-CN" altLang="zh-CN" dirty="0" smtClean="0"/>
              <a:t>需求分析的方法</a:t>
            </a:r>
            <a:endParaRPr lang="zh-CN" altLang="en-US" dirty="0" smtClean="0"/>
          </a:p>
        </p:txBody>
      </p:sp>
      <p:sp>
        <p:nvSpPr>
          <p:cNvPr id="16387" name="内容占位符 2"/>
          <p:cNvSpPr>
            <a:spLocks noGrp="1"/>
          </p:cNvSpPr>
          <p:nvPr>
            <p:ph idx="1"/>
          </p:nvPr>
        </p:nvSpPr>
        <p:spPr>
          <a:xfrm>
            <a:off x="566738" y="1414463"/>
            <a:ext cx="8108950" cy="4678362"/>
          </a:xfrm>
        </p:spPr>
        <p:txBody>
          <a:bodyPr/>
          <a:lstStyle/>
          <a:p>
            <a:pPr>
              <a:lnSpc>
                <a:spcPct val="110000"/>
              </a:lnSpc>
            </a:pPr>
            <a:r>
              <a:rPr lang="zh-CN" altLang="zh-CN" sz="3000" smtClean="0"/>
              <a:t>首先调查用户的实际需求，与用户达成共识，然后再分析和表达这些需求。</a:t>
            </a:r>
          </a:p>
          <a:p>
            <a:pPr>
              <a:lnSpc>
                <a:spcPct val="110000"/>
              </a:lnSpc>
            </a:pPr>
            <a:r>
              <a:rPr lang="zh-CN" altLang="zh-CN" sz="3000" smtClean="0"/>
              <a:t>调查的重点是“数据”和“处理”。</a:t>
            </a:r>
            <a:endParaRPr lang="en-US" altLang="zh-CN" sz="3000" smtClean="0"/>
          </a:p>
          <a:p>
            <a:pPr>
              <a:lnSpc>
                <a:spcPct val="110000"/>
              </a:lnSpc>
            </a:pPr>
            <a:r>
              <a:rPr lang="zh-CN" altLang="zh-CN" sz="3000" smtClean="0"/>
              <a:t>调查时要抓住两个“流”</a:t>
            </a:r>
            <a:r>
              <a:rPr lang="en-US" altLang="zh-CN" sz="3000" smtClean="0"/>
              <a:t>:</a:t>
            </a:r>
            <a:r>
              <a:rPr lang="zh-CN" altLang="zh-CN" sz="3000" smtClean="0"/>
              <a:t>信息流</a:t>
            </a:r>
            <a:r>
              <a:rPr lang="zh-CN" altLang="en-US" sz="3000" smtClean="0"/>
              <a:t>、</a:t>
            </a:r>
            <a:r>
              <a:rPr lang="zh-CN" altLang="zh-CN" sz="3000" smtClean="0"/>
              <a:t>处理流</a:t>
            </a:r>
            <a:endParaRPr lang="en-US" altLang="zh-CN" sz="3000" smtClean="0"/>
          </a:p>
          <a:p>
            <a:pPr>
              <a:lnSpc>
                <a:spcPct val="110000"/>
              </a:lnSpc>
            </a:pPr>
            <a:r>
              <a:rPr lang="zh-CN" altLang="zh-CN" sz="3000" smtClean="0"/>
              <a:t>调查的任务是调研现行系统的业务活动规则，并提取描述系统业务的现实系统模型。</a:t>
            </a:r>
          </a:p>
          <a:p>
            <a:pPr>
              <a:lnSpc>
                <a:spcPct val="110000"/>
              </a:lnSpc>
            </a:pPr>
            <a:r>
              <a:rPr lang="zh-CN" altLang="zh-CN" sz="3000" smtClean="0"/>
              <a:t>通常情况下，调查用户的需求包括三方面内容</a:t>
            </a:r>
            <a:r>
              <a:rPr lang="en-US" altLang="zh-CN" sz="3000" smtClean="0"/>
              <a:t>:</a:t>
            </a:r>
            <a:r>
              <a:rPr lang="zh-CN" altLang="zh-CN" sz="3000" smtClean="0">
                <a:solidFill>
                  <a:srgbClr val="FF0000"/>
                </a:solidFill>
              </a:rPr>
              <a:t>系统的业务现状</a:t>
            </a:r>
            <a:r>
              <a:rPr lang="zh-CN" altLang="zh-CN" sz="3000" smtClean="0"/>
              <a:t>、</a:t>
            </a:r>
            <a:r>
              <a:rPr lang="zh-CN" altLang="zh-CN" sz="3000" smtClean="0">
                <a:solidFill>
                  <a:srgbClr val="FF0000"/>
                </a:solidFill>
              </a:rPr>
              <a:t>信息源流</a:t>
            </a:r>
            <a:r>
              <a:rPr lang="zh-CN" altLang="zh-CN" sz="3000" smtClean="0"/>
              <a:t>及</a:t>
            </a:r>
            <a:r>
              <a:rPr lang="zh-CN" altLang="zh-CN" sz="3000" smtClean="0">
                <a:solidFill>
                  <a:srgbClr val="FF0000"/>
                </a:solidFill>
              </a:rPr>
              <a:t>外部要求</a:t>
            </a:r>
            <a:endParaRPr lang="zh-CN" altLang="en-US" sz="3000" smtClean="0"/>
          </a:p>
        </p:txBody>
      </p:sp>
      <p:sp>
        <p:nvSpPr>
          <p:cNvPr id="16388" name="日期占位符 3"/>
          <p:cNvSpPr>
            <a:spLocks noGrp="1"/>
          </p:cNvSpPr>
          <p:nvPr>
            <p:ph type="dt" sz="quarter" idx="10"/>
          </p:nvPr>
        </p:nvSpPr>
        <p:spPr>
          <a:noFill/>
        </p:spPr>
        <p:txBody>
          <a:bodyPr/>
          <a:lstStyle/>
          <a:p>
            <a:fld id="{16869FA2-5994-4F15-8C52-E1B6D2513056}"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zh-CN" smtClean="0"/>
              <a:t>业务现状</a:t>
            </a:r>
            <a:endParaRPr lang="zh-CN" altLang="en-US" smtClean="0"/>
          </a:p>
        </p:txBody>
      </p:sp>
      <p:sp>
        <p:nvSpPr>
          <p:cNvPr id="17411" name="内容占位符 2"/>
          <p:cNvSpPr>
            <a:spLocks noGrp="1"/>
          </p:cNvSpPr>
          <p:nvPr>
            <p:ph idx="1"/>
          </p:nvPr>
        </p:nvSpPr>
        <p:spPr>
          <a:xfrm>
            <a:off x="684213" y="1412875"/>
            <a:ext cx="7883525" cy="4679950"/>
          </a:xfrm>
        </p:spPr>
        <p:txBody>
          <a:bodyPr/>
          <a:lstStyle/>
          <a:p>
            <a:r>
              <a:rPr lang="zh-CN" altLang="zh-CN" smtClean="0"/>
              <a:t>业务方针政策</a:t>
            </a:r>
            <a:endParaRPr lang="en-US" altLang="zh-CN" smtClean="0"/>
          </a:p>
          <a:p>
            <a:r>
              <a:rPr lang="zh-CN" altLang="zh-CN" smtClean="0"/>
              <a:t>系统的组织机构</a:t>
            </a:r>
            <a:endParaRPr lang="en-US" altLang="zh-CN" smtClean="0"/>
          </a:p>
          <a:p>
            <a:r>
              <a:rPr lang="zh-CN" altLang="zh-CN" smtClean="0"/>
              <a:t>业务内容</a:t>
            </a:r>
            <a:endParaRPr lang="en-US" altLang="zh-CN" smtClean="0"/>
          </a:p>
          <a:p>
            <a:r>
              <a:rPr lang="zh-CN" altLang="zh-CN" smtClean="0"/>
              <a:t>约束条件</a:t>
            </a:r>
            <a:endParaRPr lang="en-US" altLang="zh-CN" smtClean="0"/>
          </a:p>
          <a:p>
            <a:r>
              <a:rPr lang="zh-CN" altLang="zh-CN" smtClean="0"/>
              <a:t>各种业务的全过程。</a:t>
            </a:r>
            <a:endParaRPr lang="zh-CN" altLang="en-US" smtClean="0"/>
          </a:p>
        </p:txBody>
      </p:sp>
      <p:sp>
        <p:nvSpPr>
          <p:cNvPr id="17412" name="日期占位符 3"/>
          <p:cNvSpPr>
            <a:spLocks noGrp="1"/>
          </p:cNvSpPr>
          <p:nvPr>
            <p:ph type="dt" sz="quarter" idx="10"/>
          </p:nvPr>
        </p:nvSpPr>
        <p:spPr>
          <a:noFill/>
        </p:spPr>
        <p:txBody>
          <a:bodyPr/>
          <a:lstStyle/>
          <a:p>
            <a:fld id="{F7C2C688-421A-48AA-9B17-E72209922E5E}"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zh-CN" smtClean="0"/>
              <a:t>信息源流</a:t>
            </a:r>
            <a:endParaRPr lang="zh-CN" altLang="en-US" smtClean="0"/>
          </a:p>
        </p:txBody>
      </p:sp>
      <p:sp>
        <p:nvSpPr>
          <p:cNvPr id="18435" name="内容占位符 2"/>
          <p:cNvSpPr>
            <a:spLocks noGrp="1"/>
          </p:cNvSpPr>
          <p:nvPr>
            <p:ph idx="1"/>
          </p:nvPr>
        </p:nvSpPr>
        <p:spPr>
          <a:xfrm>
            <a:off x="566738" y="1414463"/>
            <a:ext cx="8001000" cy="4678362"/>
          </a:xfrm>
        </p:spPr>
        <p:txBody>
          <a:bodyPr/>
          <a:lstStyle/>
          <a:p>
            <a:r>
              <a:rPr lang="zh-CN" altLang="zh-CN" smtClean="0"/>
              <a:t>各种数据的种类、类型及数据量</a:t>
            </a:r>
            <a:endParaRPr lang="en-US" altLang="zh-CN" smtClean="0"/>
          </a:p>
          <a:p>
            <a:r>
              <a:rPr lang="zh-CN" altLang="zh-CN" smtClean="0"/>
              <a:t>各种数据的源头、流向和终点</a:t>
            </a:r>
            <a:endParaRPr lang="en-US" altLang="zh-CN" smtClean="0"/>
          </a:p>
          <a:p>
            <a:r>
              <a:rPr lang="zh-CN" altLang="zh-CN" smtClean="0"/>
              <a:t>各种数据的产生、修改、查询及更新过程和频率</a:t>
            </a:r>
            <a:endParaRPr lang="en-US" altLang="zh-CN" smtClean="0"/>
          </a:p>
          <a:p>
            <a:r>
              <a:rPr lang="zh-CN" altLang="zh-CN" smtClean="0"/>
              <a:t>各种数据与业务处理的关系</a:t>
            </a:r>
            <a:endParaRPr lang="zh-CN" altLang="en-US" smtClean="0"/>
          </a:p>
        </p:txBody>
      </p:sp>
      <p:sp>
        <p:nvSpPr>
          <p:cNvPr id="18436" name="日期占位符 3"/>
          <p:cNvSpPr>
            <a:spLocks noGrp="1"/>
          </p:cNvSpPr>
          <p:nvPr>
            <p:ph type="dt" sz="quarter" idx="10"/>
          </p:nvPr>
        </p:nvSpPr>
        <p:spPr>
          <a:noFill/>
        </p:spPr>
        <p:txBody>
          <a:bodyPr/>
          <a:lstStyle/>
          <a:p>
            <a:fld id="{8B4CEFF1-218C-42C6-8CCA-11FC928E9B99}"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zh-CN" smtClean="0"/>
              <a:t>外部要求</a:t>
            </a:r>
            <a:endParaRPr lang="zh-CN" altLang="en-US" smtClean="0"/>
          </a:p>
        </p:txBody>
      </p:sp>
      <p:sp>
        <p:nvSpPr>
          <p:cNvPr id="19459" name="内容占位符 2"/>
          <p:cNvSpPr>
            <a:spLocks noGrp="1"/>
          </p:cNvSpPr>
          <p:nvPr>
            <p:ph idx="1"/>
          </p:nvPr>
        </p:nvSpPr>
        <p:spPr>
          <a:xfrm>
            <a:off x="395288" y="1268413"/>
            <a:ext cx="8497887" cy="4824412"/>
          </a:xfrm>
        </p:spPr>
        <p:txBody>
          <a:bodyPr/>
          <a:lstStyle/>
          <a:p>
            <a:r>
              <a:rPr lang="zh-CN" altLang="zh-CN" sz="3200" dirty="0" smtClean="0"/>
              <a:t>对数据保密性的要求</a:t>
            </a:r>
            <a:endParaRPr lang="en-US" altLang="zh-CN" sz="3200" dirty="0" smtClean="0"/>
          </a:p>
          <a:p>
            <a:r>
              <a:rPr lang="zh-CN" altLang="zh-CN" sz="3200" dirty="0" smtClean="0"/>
              <a:t>对数据完整性的要求</a:t>
            </a:r>
            <a:endParaRPr lang="en-US" altLang="zh-CN" sz="3200" dirty="0" smtClean="0"/>
          </a:p>
          <a:p>
            <a:r>
              <a:rPr lang="zh-CN" altLang="zh-CN" sz="3200" dirty="0" smtClean="0"/>
              <a:t>对查询响应时间的要求</a:t>
            </a:r>
            <a:endParaRPr lang="en-US" altLang="zh-CN" sz="3200" dirty="0" smtClean="0"/>
          </a:p>
          <a:p>
            <a:pPr>
              <a:spcBef>
                <a:spcPts val="300"/>
              </a:spcBef>
            </a:pPr>
            <a:r>
              <a:rPr lang="zh-CN" altLang="zh-CN" sz="3200" dirty="0" smtClean="0"/>
              <a:t>对新系统使用方式的要求</a:t>
            </a:r>
            <a:endParaRPr lang="en-US" altLang="zh-CN" sz="3200" dirty="0" smtClean="0"/>
          </a:p>
          <a:p>
            <a:r>
              <a:rPr lang="zh-CN" altLang="zh-CN" sz="3200" dirty="0" smtClean="0"/>
              <a:t>对输入方式的要求，对输出报表的要求</a:t>
            </a:r>
            <a:endParaRPr lang="en-US" altLang="zh-CN" sz="3200" dirty="0" smtClean="0"/>
          </a:p>
          <a:p>
            <a:r>
              <a:rPr lang="zh-CN" altLang="zh-CN" sz="3200" dirty="0" smtClean="0"/>
              <a:t>对各种数据精度的要求</a:t>
            </a:r>
            <a:endParaRPr lang="en-US" altLang="zh-CN" sz="3200" dirty="0" smtClean="0"/>
          </a:p>
          <a:p>
            <a:r>
              <a:rPr lang="zh-CN" altLang="zh-CN" sz="3200" dirty="0" smtClean="0"/>
              <a:t>对吞吐量的要求</a:t>
            </a:r>
            <a:endParaRPr lang="en-US" altLang="zh-CN" sz="3200" dirty="0" smtClean="0"/>
          </a:p>
          <a:p>
            <a:r>
              <a:rPr lang="zh-CN" altLang="zh-CN" sz="3200" dirty="0" smtClean="0"/>
              <a:t>对未来功能、性能及应用范围扩展的要求</a:t>
            </a:r>
            <a:endParaRPr lang="zh-CN" altLang="en-US" sz="3200" dirty="0" smtClean="0"/>
          </a:p>
        </p:txBody>
      </p:sp>
      <p:sp>
        <p:nvSpPr>
          <p:cNvPr id="19460" name="日期占位符 3"/>
          <p:cNvSpPr>
            <a:spLocks noGrp="1"/>
          </p:cNvSpPr>
          <p:nvPr>
            <p:ph type="dt" sz="quarter" idx="10"/>
          </p:nvPr>
        </p:nvSpPr>
        <p:spPr>
          <a:noFill/>
        </p:spPr>
        <p:txBody>
          <a:bodyPr/>
          <a:lstStyle/>
          <a:p>
            <a:fld id="{11AB5D23-E9B7-4EA4-AD4E-F26051EC5B42}"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需求调查常用方法</a:t>
            </a:r>
          </a:p>
        </p:txBody>
      </p:sp>
      <p:sp>
        <p:nvSpPr>
          <p:cNvPr id="20483" name="内容占位符 2"/>
          <p:cNvSpPr>
            <a:spLocks noGrp="1"/>
          </p:cNvSpPr>
          <p:nvPr>
            <p:ph idx="1"/>
          </p:nvPr>
        </p:nvSpPr>
        <p:spPr>
          <a:xfrm>
            <a:off x="566738" y="1414463"/>
            <a:ext cx="8001000" cy="4678362"/>
          </a:xfrm>
        </p:spPr>
        <p:txBody>
          <a:bodyPr/>
          <a:lstStyle/>
          <a:p>
            <a:r>
              <a:rPr lang="zh-CN" altLang="zh-CN" smtClean="0"/>
              <a:t>在进行需求调查时，实际上就是发现现行业务系统的运作事实。</a:t>
            </a:r>
            <a:endParaRPr lang="en-US" altLang="zh-CN" smtClean="0"/>
          </a:p>
          <a:p>
            <a:r>
              <a:rPr lang="zh-CN" altLang="zh-CN" smtClean="0"/>
              <a:t>常用的发现事实的方法有</a:t>
            </a:r>
            <a:endParaRPr lang="en-US" altLang="zh-CN" smtClean="0"/>
          </a:p>
          <a:p>
            <a:pPr lvl="1"/>
            <a:r>
              <a:rPr lang="zh-CN" altLang="zh-CN" smtClean="0"/>
              <a:t>检查文档</a:t>
            </a:r>
            <a:endParaRPr lang="en-US" altLang="zh-CN" smtClean="0"/>
          </a:p>
          <a:p>
            <a:pPr lvl="1"/>
            <a:r>
              <a:rPr lang="zh-CN" altLang="zh-CN" smtClean="0"/>
              <a:t>面谈</a:t>
            </a:r>
            <a:endParaRPr lang="en-US" altLang="zh-CN" smtClean="0"/>
          </a:p>
          <a:p>
            <a:pPr lvl="1"/>
            <a:r>
              <a:rPr lang="zh-CN" altLang="zh-CN" smtClean="0"/>
              <a:t>观察操作中的业务</a:t>
            </a:r>
            <a:endParaRPr lang="en-US" altLang="zh-CN" smtClean="0"/>
          </a:p>
          <a:p>
            <a:pPr lvl="1"/>
            <a:r>
              <a:rPr lang="zh-CN" altLang="zh-CN" smtClean="0"/>
              <a:t>研究和问卷调查等</a:t>
            </a:r>
            <a:endParaRPr lang="zh-CN" altLang="en-US" smtClean="0"/>
          </a:p>
        </p:txBody>
      </p:sp>
      <p:sp>
        <p:nvSpPr>
          <p:cNvPr id="20484" name="日期占位符 3"/>
          <p:cNvSpPr>
            <a:spLocks noGrp="1"/>
          </p:cNvSpPr>
          <p:nvPr>
            <p:ph type="dt" sz="quarter" idx="10"/>
          </p:nvPr>
        </p:nvSpPr>
        <p:spPr>
          <a:noFill/>
        </p:spPr>
        <p:txBody>
          <a:bodyPr/>
          <a:lstStyle/>
          <a:p>
            <a:fld id="{7595CD64-4AB5-4C1F-8485-A06DDF26E185}"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zh-CN" smtClean="0"/>
              <a:t>检查文档</a:t>
            </a:r>
            <a:endParaRPr lang="zh-CN" altLang="en-US" smtClean="0"/>
          </a:p>
        </p:txBody>
      </p:sp>
      <p:sp>
        <p:nvSpPr>
          <p:cNvPr id="21507" name="内容占位符 2"/>
          <p:cNvSpPr>
            <a:spLocks noGrp="1"/>
          </p:cNvSpPr>
          <p:nvPr>
            <p:ph idx="1"/>
          </p:nvPr>
        </p:nvSpPr>
        <p:spPr>
          <a:xfrm>
            <a:off x="566738" y="1341438"/>
            <a:ext cx="8001000" cy="4751387"/>
          </a:xfrm>
        </p:spPr>
        <p:txBody>
          <a:bodyPr/>
          <a:lstStyle/>
          <a:p>
            <a:r>
              <a:rPr lang="zh-CN" altLang="zh-CN" sz="3400" smtClean="0"/>
              <a:t>检查文档可以发现文档中有助于提供与问题相关的业务信息（或者业务事务的信息）。</a:t>
            </a:r>
            <a:endParaRPr lang="en-US" altLang="zh-CN" sz="3400" smtClean="0"/>
          </a:p>
          <a:p>
            <a:r>
              <a:rPr lang="zh-CN" altLang="zh-CN" sz="3400" smtClean="0"/>
              <a:t>如果问题与现存系统相关，则一定有与该系统相关的文档。</a:t>
            </a:r>
            <a:endParaRPr lang="en-US" altLang="zh-CN" sz="3400" smtClean="0"/>
          </a:p>
          <a:p>
            <a:r>
              <a:rPr lang="zh-CN" altLang="zh-CN" sz="3400" smtClean="0"/>
              <a:t>检查与目前系统相关的文档、表格、报告和文件是一种非常好的快速理解系统的方法。</a:t>
            </a:r>
            <a:endParaRPr lang="zh-CN" altLang="en-US" sz="3400" smtClean="0"/>
          </a:p>
        </p:txBody>
      </p:sp>
      <p:sp>
        <p:nvSpPr>
          <p:cNvPr id="21508" name="日期占位符 3"/>
          <p:cNvSpPr>
            <a:spLocks noGrp="1"/>
          </p:cNvSpPr>
          <p:nvPr>
            <p:ph type="dt" sz="quarter" idx="10"/>
          </p:nvPr>
        </p:nvSpPr>
        <p:spPr>
          <a:noFill/>
        </p:spPr>
        <p:txBody>
          <a:bodyPr/>
          <a:lstStyle/>
          <a:p>
            <a:fld id="{7EB003D7-BA99-423A-B07B-87E7A0625880}"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zh-CN" smtClean="0"/>
              <a:t>面谈</a:t>
            </a:r>
            <a:endParaRPr lang="zh-CN" altLang="en-US" smtClean="0"/>
          </a:p>
        </p:txBody>
      </p:sp>
      <p:sp>
        <p:nvSpPr>
          <p:cNvPr id="22531" name="内容占位符 2"/>
          <p:cNvSpPr>
            <a:spLocks noGrp="1"/>
          </p:cNvSpPr>
          <p:nvPr>
            <p:ph idx="1"/>
          </p:nvPr>
        </p:nvSpPr>
        <p:spPr>
          <a:xfrm>
            <a:off x="566738" y="1414463"/>
            <a:ext cx="8001000" cy="4678362"/>
          </a:xfrm>
        </p:spPr>
        <p:txBody>
          <a:bodyPr/>
          <a:lstStyle/>
          <a:p>
            <a:pPr>
              <a:lnSpc>
                <a:spcPct val="120000"/>
              </a:lnSpc>
            </a:pPr>
            <a:r>
              <a:rPr lang="zh-CN" altLang="zh-CN" smtClean="0"/>
              <a:t>是最常用的，通常也是最有用的事实发现方法</a:t>
            </a:r>
            <a:endParaRPr lang="en-US" altLang="zh-CN" smtClean="0"/>
          </a:p>
          <a:p>
            <a:pPr>
              <a:lnSpc>
                <a:spcPct val="120000"/>
              </a:lnSpc>
            </a:pPr>
            <a:r>
              <a:rPr lang="zh-CN" altLang="zh-CN" smtClean="0"/>
              <a:t>通过面对面谈话获取有用信息。</a:t>
            </a:r>
            <a:endParaRPr lang="en-US" altLang="zh-CN" smtClean="0"/>
          </a:p>
          <a:p>
            <a:pPr>
              <a:lnSpc>
                <a:spcPct val="120000"/>
              </a:lnSpc>
            </a:pPr>
            <a:r>
              <a:rPr lang="zh-CN" altLang="zh-CN" smtClean="0"/>
              <a:t>面谈</a:t>
            </a:r>
            <a:r>
              <a:rPr lang="zh-CN" altLang="en-US" smtClean="0"/>
              <a:t>可以</a:t>
            </a:r>
            <a:r>
              <a:rPr lang="zh-CN" altLang="zh-CN" smtClean="0"/>
              <a:t>找出事实、确认、澄清事实、得到所有最终用户、标识需求、集中意见和观点。</a:t>
            </a:r>
            <a:endParaRPr lang="zh-CN" altLang="en-US" smtClean="0"/>
          </a:p>
        </p:txBody>
      </p:sp>
      <p:sp>
        <p:nvSpPr>
          <p:cNvPr id="22532" name="日期占位符 3"/>
          <p:cNvSpPr>
            <a:spLocks noGrp="1"/>
          </p:cNvSpPr>
          <p:nvPr>
            <p:ph type="dt" sz="quarter" idx="10"/>
          </p:nvPr>
        </p:nvSpPr>
        <p:spPr>
          <a:noFill/>
        </p:spPr>
        <p:txBody>
          <a:bodyPr/>
          <a:lstStyle/>
          <a:p>
            <a:fld id="{BACD19AF-1208-4456-B13E-C5743A330D74}"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第</a:t>
            </a:r>
            <a:r>
              <a:rPr lang="en-US" altLang="zh-CN" dirty="0" smtClean="0"/>
              <a:t>10</a:t>
            </a:r>
            <a:r>
              <a:rPr lang="zh-CN" altLang="en-US" dirty="0" smtClean="0"/>
              <a:t>章 数据库设计</a:t>
            </a:r>
          </a:p>
        </p:txBody>
      </p:sp>
      <p:sp>
        <p:nvSpPr>
          <p:cNvPr id="6147" name="Rectangle 3"/>
          <p:cNvSpPr>
            <a:spLocks noGrp="1" noChangeArrowheads="1"/>
          </p:cNvSpPr>
          <p:nvPr>
            <p:ph type="body" idx="1"/>
          </p:nvPr>
        </p:nvSpPr>
        <p:spPr>
          <a:xfrm>
            <a:off x="1619672" y="1484313"/>
            <a:ext cx="6984776" cy="4383087"/>
          </a:xfrm>
        </p:spPr>
        <p:txBody>
          <a:bodyPr/>
          <a:lstStyle/>
          <a:p>
            <a:r>
              <a:rPr lang="en-US" altLang="zh-CN" dirty="0" smtClean="0"/>
              <a:t>10.1 </a:t>
            </a:r>
            <a:r>
              <a:rPr lang="zh-CN" altLang="en-US" dirty="0" smtClean="0"/>
              <a:t>数据库设计概述 </a:t>
            </a:r>
          </a:p>
          <a:p>
            <a:r>
              <a:rPr lang="en-US" altLang="zh-CN" dirty="0" smtClean="0"/>
              <a:t>10.2 </a:t>
            </a:r>
            <a:r>
              <a:rPr lang="zh-CN" altLang="en-US" dirty="0" smtClean="0"/>
              <a:t>数据库需求分析 </a:t>
            </a:r>
          </a:p>
          <a:p>
            <a:r>
              <a:rPr lang="en-US" altLang="zh-CN" dirty="0" smtClean="0"/>
              <a:t>10.3 </a:t>
            </a:r>
            <a:r>
              <a:rPr lang="zh-CN" altLang="en-US" dirty="0" smtClean="0"/>
              <a:t>数据库结构设计 </a:t>
            </a:r>
          </a:p>
          <a:p>
            <a:r>
              <a:rPr lang="en-US" altLang="zh-CN" dirty="0" smtClean="0"/>
              <a:t>10.4 </a:t>
            </a:r>
            <a:r>
              <a:rPr lang="zh-CN" altLang="en-US" dirty="0" smtClean="0"/>
              <a:t>数据库行为设计 </a:t>
            </a:r>
            <a:endParaRPr lang="en-US" altLang="zh-CN" dirty="0" smtClean="0"/>
          </a:p>
          <a:p>
            <a:r>
              <a:rPr lang="en-US" altLang="zh-CN" dirty="0" smtClean="0"/>
              <a:t>10.5 </a:t>
            </a:r>
            <a:r>
              <a:rPr lang="zh-CN" altLang="en-US" dirty="0" smtClean="0"/>
              <a:t>数据库实施</a:t>
            </a:r>
          </a:p>
          <a:p>
            <a:r>
              <a:rPr lang="en-US" altLang="zh-CN" dirty="0" smtClean="0"/>
              <a:t>10.6 </a:t>
            </a:r>
            <a:r>
              <a:rPr lang="zh-CN" altLang="en-US" dirty="0" smtClean="0"/>
              <a:t>数据库的运行和维护</a:t>
            </a:r>
          </a:p>
        </p:txBody>
      </p:sp>
      <p:sp>
        <p:nvSpPr>
          <p:cNvPr id="6148" name="日期占位符 3"/>
          <p:cNvSpPr>
            <a:spLocks noGrp="1"/>
          </p:cNvSpPr>
          <p:nvPr>
            <p:ph type="dt" sz="quarter" idx="10"/>
          </p:nvPr>
        </p:nvSpPr>
        <p:spPr>
          <a:noFill/>
        </p:spPr>
        <p:txBody>
          <a:bodyPr/>
          <a:lstStyle/>
          <a:p>
            <a:fld id="{40732206-7CDB-441C-ACFB-35F75F157230}"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zh-CN" smtClean="0"/>
              <a:t>观察业务的运转</a:t>
            </a:r>
            <a:endParaRPr lang="zh-CN" altLang="en-US" smtClean="0"/>
          </a:p>
        </p:txBody>
      </p:sp>
      <p:sp>
        <p:nvSpPr>
          <p:cNvPr id="23555" name="内容占位符 2"/>
          <p:cNvSpPr>
            <a:spLocks noGrp="1"/>
          </p:cNvSpPr>
          <p:nvPr>
            <p:ph idx="1"/>
          </p:nvPr>
        </p:nvSpPr>
        <p:spPr>
          <a:xfrm>
            <a:off x="566738" y="1414463"/>
            <a:ext cx="8108950" cy="4678362"/>
          </a:xfrm>
        </p:spPr>
        <p:txBody>
          <a:bodyPr/>
          <a:lstStyle/>
          <a:p>
            <a:r>
              <a:rPr lang="zh-CN" altLang="zh-CN" sz="3400" smtClean="0"/>
              <a:t>观察是用来理解一个系统的最有效的事实发现方法之一。</a:t>
            </a:r>
            <a:endParaRPr lang="en-US" altLang="zh-CN" sz="3400" smtClean="0"/>
          </a:p>
          <a:p>
            <a:r>
              <a:rPr lang="zh-CN" altLang="zh-CN" sz="3400" smtClean="0"/>
              <a:t>使用这个技术可以参与或者观察做事的人以了解系统。</a:t>
            </a:r>
            <a:endParaRPr lang="en-US" altLang="zh-CN" sz="3400" smtClean="0"/>
          </a:p>
          <a:p>
            <a:pPr>
              <a:lnSpc>
                <a:spcPct val="110000"/>
              </a:lnSpc>
            </a:pPr>
            <a:r>
              <a:rPr lang="zh-CN" altLang="zh-CN" sz="3400" smtClean="0"/>
              <a:t>为了确保成功，要尽可能多的了解要观察的人和活动。如，所观察的活动的低谷、正常以及高峰期分别是什么时候？</a:t>
            </a:r>
            <a:endParaRPr lang="zh-CN" altLang="en-US" sz="3400" smtClean="0"/>
          </a:p>
        </p:txBody>
      </p:sp>
      <p:sp>
        <p:nvSpPr>
          <p:cNvPr id="23556" name="日期占位符 3"/>
          <p:cNvSpPr>
            <a:spLocks noGrp="1"/>
          </p:cNvSpPr>
          <p:nvPr>
            <p:ph type="dt" sz="quarter" idx="10"/>
          </p:nvPr>
        </p:nvSpPr>
        <p:spPr>
          <a:noFill/>
        </p:spPr>
        <p:txBody>
          <a:bodyPr/>
          <a:lstStyle/>
          <a:p>
            <a:fld id="{8A8A7BCC-D3FB-41FC-BE94-6CD21761566F}"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zh-CN" smtClean="0"/>
              <a:t>研究</a:t>
            </a:r>
            <a:endParaRPr lang="zh-CN" altLang="en-US" smtClean="0"/>
          </a:p>
        </p:txBody>
      </p:sp>
      <p:sp>
        <p:nvSpPr>
          <p:cNvPr id="24579" name="内容占位符 2"/>
          <p:cNvSpPr>
            <a:spLocks noGrp="1"/>
          </p:cNvSpPr>
          <p:nvPr>
            <p:ph idx="1"/>
          </p:nvPr>
        </p:nvSpPr>
        <p:spPr>
          <a:xfrm>
            <a:off x="566738" y="1414463"/>
            <a:ext cx="8001000" cy="4678362"/>
          </a:xfrm>
        </p:spPr>
        <p:txBody>
          <a:bodyPr/>
          <a:lstStyle/>
          <a:p>
            <a:pPr>
              <a:lnSpc>
                <a:spcPct val="110000"/>
              </a:lnSpc>
            </a:pPr>
            <a:r>
              <a:rPr lang="zh-CN" altLang="zh-CN" sz="3400" smtClean="0"/>
              <a:t>通过计算机行业的杂志、参考书和因特网来查找是否有类似的解决此问题的方法，甚至可以查找和研究是否存在解决此问题的软件包。</a:t>
            </a:r>
            <a:endParaRPr lang="en-US" altLang="zh-CN" sz="3400" smtClean="0"/>
          </a:p>
          <a:p>
            <a:r>
              <a:rPr lang="zh-CN" altLang="zh-CN" sz="3400" smtClean="0"/>
              <a:t>这种方法也有很多缺点。比如，如果存在解决此问题的方法，则可以节省很多时间，但如果没有，则可能会非常浪费时间。</a:t>
            </a:r>
            <a:endParaRPr lang="zh-CN" altLang="en-US" sz="3400" smtClean="0"/>
          </a:p>
        </p:txBody>
      </p:sp>
      <p:sp>
        <p:nvSpPr>
          <p:cNvPr id="24580" name="日期占位符 3"/>
          <p:cNvSpPr>
            <a:spLocks noGrp="1"/>
          </p:cNvSpPr>
          <p:nvPr>
            <p:ph type="dt" sz="quarter" idx="10"/>
          </p:nvPr>
        </p:nvSpPr>
        <p:spPr>
          <a:noFill/>
        </p:spPr>
        <p:txBody>
          <a:bodyPr/>
          <a:lstStyle/>
          <a:p>
            <a:fld id="{3E62F3D2-2AF3-40E0-891D-A37D720E2A7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zh-CN" smtClean="0"/>
              <a:t>问卷调查</a:t>
            </a:r>
            <a:endParaRPr lang="zh-CN" altLang="en-US" smtClean="0"/>
          </a:p>
        </p:txBody>
      </p:sp>
      <p:sp>
        <p:nvSpPr>
          <p:cNvPr id="25603" name="内容占位符 2"/>
          <p:cNvSpPr>
            <a:spLocks noGrp="1"/>
          </p:cNvSpPr>
          <p:nvPr>
            <p:ph idx="1"/>
          </p:nvPr>
        </p:nvSpPr>
        <p:spPr>
          <a:xfrm>
            <a:off x="566738" y="1414463"/>
            <a:ext cx="8001000" cy="4678362"/>
          </a:xfrm>
        </p:spPr>
        <p:txBody>
          <a:bodyPr/>
          <a:lstStyle/>
          <a:p>
            <a:pPr>
              <a:lnSpc>
                <a:spcPct val="114000"/>
              </a:lnSpc>
            </a:pPr>
            <a:r>
              <a:rPr lang="zh-CN" altLang="zh-CN" sz="3400" smtClean="0"/>
              <a:t>问卷是一种有着特定目的的小册子，这样可以在控制答案的同时，集中一大群人的意见。</a:t>
            </a:r>
            <a:endParaRPr lang="en-US" altLang="zh-CN" sz="3400" smtClean="0"/>
          </a:p>
          <a:p>
            <a:pPr>
              <a:lnSpc>
                <a:spcPct val="114000"/>
              </a:lnSpc>
            </a:pPr>
            <a:r>
              <a:rPr lang="zh-CN" altLang="zh-CN" sz="3400" smtClean="0"/>
              <a:t>当和大批用户打交道，其他的事实发现技术都不能有效的把这些事实列成表格时，就可以采用问卷调查方式</a:t>
            </a:r>
            <a:r>
              <a:rPr lang="zh-CN" altLang="en-US" sz="3400" smtClean="0"/>
              <a:t>。</a:t>
            </a:r>
          </a:p>
        </p:txBody>
      </p:sp>
      <p:sp>
        <p:nvSpPr>
          <p:cNvPr id="25604" name="日期占位符 3"/>
          <p:cNvSpPr>
            <a:spLocks noGrp="1"/>
          </p:cNvSpPr>
          <p:nvPr>
            <p:ph type="dt" sz="quarter" idx="10"/>
          </p:nvPr>
        </p:nvSpPr>
        <p:spPr>
          <a:noFill/>
        </p:spPr>
        <p:txBody>
          <a:bodyPr/>
          <a:lstStyle/>
          <a:p>
            <a:fld id="{897B46D9-BA3D-4464-8DB9-858314D4550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zh-CN" smtClean="0"/>
              <a:t>自由格式问卷</a:t>
            </a:r>
            <a:endParaRPr lang="zh-CN" altLang="en-US" smtClean="0"/>
          </a:p>
        </p:txBody>
      </p:sp>
      <p:sp>
        <p:nvSpPr>
          <p:cNvPr id="26627" name="内容占位符 2"/>
          <p:cNvSpPr>
            <a:spLocks noGrp="1"/>
          </p:cNvSpPr>
          <p:nvPr>
            <p:ph idx="1"/>
          </p:nvPr>
        </p:nvSpPr>
        <p:spPr>
          <a:xfrm>
            <a:off x="468313" y="1414463"/>
            <a:ext cx="8351837" cy="4678362"/>
          </a:xfrm>
        </p:spPr>
        <p:txBody>
          <a:bodyPr/>
          <a:lstStyle/>
          <a:p>
            <a:r>
              <a:rPr lang="zh-CN" altLang="en-US" sz="3400" dirty="0" smtClean="0"/>
              <a:t>为</a:t>
            </a:r>
            <a:r>
              <a:rPr lang="zh-CN" altLang="zh-CN" sz="3400" dirty="0" smtClean="0"/>
              <a:t>答卷人提供的答案有更大的自由。</a:t>
            </a:r>
            <a:endParaRPr lang="en-US" altLang="zh-CN" sz="3400" dirty="0" smtClean="0"/>
          </a:p>
          <a:p>
            <a:r>
              <a:rPr lang="zh-CN" altLang="zh-CN" sz="3400" dirty="0" smtClean="0"/>
              <a:t>答卷人在题目后的空白地方写答案。</a:t>
            </a:r>
            <a:r>
              <a:rPr lang="zh-CN" altLang="en-US" sz="3400" dirty="0" smtClean="0"/>
              <a:t>如</a:t>
            </a:r>
            <a:r>
              <a:rPr lang="en-US" altLang="zh-CN" sz="3400" dirty="0" smtClean="0"/>
              <a:t>:</a:t>
            </a:r>
          </a:p>
          <a:p>
            <a:pPr lvl="1"/>
            <a:r>
              <a:rPr lang="zh-CN" altLang="zh-CN" sz="3000" dirty="0" smtClean="0">
                <a:solidFill>
                  <a:srgbClr val="FF0000"/>
                </a:solidFill>
              </a:rPr>
              <a:t>“你当前收到的是什么报表，它们有什么用？”</a:t>
            </a:r>
            <a:endParaRPr lang="en-US" altLang="zh-CN" sz="3000" dirty="0" smtClean="0">
              <a:solidFill>
                <a:srgbClr val="FF0000"/>
              </a:solidFill>
            </a:endParaRPr>
          </a:p>
          <a:p>
            <a:pPr lvl="1"/>
            <a:r>
              <a:rPr lang="zh-CN" altLang="zh-CN" sz="3000" dirty="0" smtClean="0">
                <a:solidFill>
                  <a:srgbClr val="FF0000"/>
                </a:solidFill>
              </a:rPr>
              <a:t>“这些报告是否存在问题？如果有，请说明”。</a:t>
            </a:r>
            <a:endParaRPr lang="en-US" altLang="zh-CN" sz="3000" dirty="0" smtClean="0">
              <a:solidFill>
                <a:srgbClr val="FF0000"/>
              </a:solidFill>
            </a:endParaRPr>
          </a:p>
          <a:p>
            <a:r>
              <a:rPr lang="zh-CN" altLang="zh-CN" sz="3400" dirty="0" smtClean="0"/>
              <a:t>问题</a:t>
            </a:r>
            <a:r>
              <a:rPr lang="en-US" altLang="zh-CN" sz="3400" dirty="0" smtClean="0"/>
              <a:t>:</a:t>
            </a:r>
            <a:r>
              <a:rPr lang="zh-CN" altLang="zh-CN" sz="3400" dirty="0" smtClean="0"/>
              <a:t>答卷人的答案可能难以列成表格，而且，有时答卷人可能答非所问</a:t>
            </a:r>
            <a:r>
              <a:rPr lang="zh-CN" altLang="en-US" sz="3400" dirty="0" smtClean="0"/>
              <a:t>。</a:t>
            </a:r>
          </a:p>
        </p:txBody>
      </p:sp>
      <p:sp>
        <p:nvSpPr>
          <p:cNvPr id="26628" name="日期占位符 3"/>
          <p:cNvSpPr>
            <a:spLocks noGrp="1"/>
          </p:cNvSpPr>
          <p:nvPr>
            <p:ph type="dt" sz="quarter" idx="10"/>
          </p:nvPr>
        </p:nvSpPr>
        <p:spPr>
          <a:noFill/>
        </p:spPr>
        <p:txBody>
          <a:bodyPr/>
          <a:lstStyle/>
          <a:p>
            <a:fld id="{A27362C9-4ADB-4221-A87A-60C51B70E1CD}"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smtClean="0"/>
              <a:t>固定格式问卷</a:t>
            </a:r>
            <a:endParaRPr lang="zh-CN" altLang="en-US" smtClean="0"/>
          </a:p>
        </p:txBody>
      </p:sp>
      <p:sp>
        <p:nvSpPr>
          <p:cNvPr id="27651" name="内容占位符 2"/>
          <p:cNvSpPr>
            <a:spLocks noGrp="1"/>
          </p:cNvSpPr>
          <p:nvPr>
            <p:ph idx="1"/>
          </p:nvPr>
        </p:nvSpPr>
        <p:spPr>
          <a:xfrm>
            <a:off x="395288" y="1268760"/>
            <a:ext cx="8280400" cy="4752057"/>
          </a:xfrm>
        </p:spPr>
        <p:txBody>
          <a:bodyPr/>
          <a:lstStyle/>
          <a:p>
            <a:r>
              <a:rPr lang="zh-CN" altLang="zh-CN" sz="3200" dirty="0" smtClean="0"/>
              <a:t>包含的问题答案是特定的。回答者必须从提供的答案中选择一个。</a:t>
            </a:r>
            <a:endParaRPr lang="en-US" altLang="zh-CN" sz="3200" dirty="0" smtClean="0"/>
          </a:p>
          <a:p>
            <a:r>
              <a:rPr lang="zh-CN" altLang="zh-CN" sz="3200" dirty="0" smtClean="0"/>
              <a:t>结果容易列表。</a:t>
            </a:r>
            <a:endParaRPr lang="en-US" altLang="zh-CN" sz="3200" dirty="0" smtClean="0"/>
          </a:p>
          <a:p>
            <a:r>
              <a:rPr lang="zh-CN" altLang="zh-CN" sz="3200" dirty="0" smtClean="0"/>
              <a:t>答卷人不能提供一些有用的附加信息。</a:t>
            </a:r>
            <a:r>
              <a:rPr lang="zh-CN" altLang="en-US" sz="3200" dirty="0" smtClean="0"/>
              <a:t>如</a:t>
            </a:r>
            <a:r>
              <a:rPr lang="en-US" altLang="zh-CN" sz="3200" dirty="0" smtClean="0"/>
              <a:t>:</a:t>
            </a:r>
          </a:p>
          <a:p>
            <a:pPr lvl="1"/>
            <a:r>
              <a:rPr lang="zh-CN" altLang="zh-CN" sz="2800" dirty="0" smtClean="0"/>
              <a:t>现在的业务系统的报告形式非常理想，不必改动。</a:t>
            </a:r>
            <a:endParaRPr lang="en-US" altLang="zh-CN" sz="2800" dirty="0" smtClean="0"/>
          </a:p>
          <a:p>
            <a:pPr lvl="1"/>
            <a:r>
              <a:rPr lang="zh-CN" altLang="zh-CN" sz="2800" dirty="0" smtClean="0"/>
              <a:t>答卷人可以选择的答案有“是”或“否”，或者一组选项，包括“非常赞同”、“同意”，“没意见”、“不同意”和“强烈反对”等</a:t>
            </a:r>
            <a:endParaRPr lang="zh-CN" altLang="en-US" sz="2800" dirty="0" smtClean="0"/>
          </a:p>
        </p:txBody>
      </p:sp>
      <p:sp>
        <p:nvSpPr>
          <p:cNvPr id="27652" name="日期占位符 3"/>
          <p:cNvSpPr>
            <a:spLocks noGrp="1"/>
          </p:cNvSpPr>
          <p:nvPr>
            <p:ph type="dt" sz="quarter" idx="10"/>
          </p:nvPr>
        </p:nvSpPr>
        <p:spPr>
          <a:noFill/>
        </p:spPr>
        <p:txBody>
          <a:bodyPr/>
          <a:lstStyle/>
          <a:p>
            <a:fld id="{4C764650-8E73-4F78-862C-3B4F11E69600}"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需求分析方法</a:t>
            </a:r>
            <a:endParaRPr lang="zh-CN" altLang="en-US" dirty="0"/>
          </a:p>
        </p:txBody>
      </p:sp>
      <p:sp>
        <p:nvSpPr>
          <p:cNvPr id="3" name="内容占位符 2"/>
          <p:cNvSpPr>
            <a:spLocks noGrp="1"/>
          </p:cNvSpPr>
          <p:nvPr>
            <p:ph idx="1"/>
          </p:nvPr>
        </p:nvSpPr>
        <p:spPr/>
        <p:txBody>
          <a:bodyPr/>
          <a:lstStyle/>
          <a:p>
            <a:r>
              <a:rPr lang="zh-CN" altLang="zh-CN" dirty="0" smtClean="0"/>
              <a:t>需求</a:t>
            </a:r>
            <a:r>
              <a:rPr lang="zh-CN" altLang="en-US" dirty="0" smtClean="0"/>
              <a:t>分析</a:t>
            </a:r>
            <a:r>
              <a:rPr lang="zh-CN" altLang="zh-CN" dirty="0" smtClean="0"/>
              <a:t>可</a:t>
            </a:r>
            <a:r>
              <a:rPr lang="zh-CN" altLang="zh-CN" dirty="0"/>
              <a:t>采用自底向上和自顶向下两种</a:t>
            </a:r>
            <a:r>
              <a:rPr lang="zh-CN" altLang="zh-CN" dirty="0" smtClean="0"/>
              <a:t>方法。</a:t>
            </a:r>
            <a:endParaRPr lang="en-US" altLang="zh-CN" dirty="0" smtClean="0"/>
          </a:p>
          <a:p>
            <a:r>
              <a:rPr lang="zh-CN" altLang="zh-CN" dirty="0" smtClean="0">
                <a:solidFill>
                  <a:srgbClr val="FF0000"/>
                </a:solidFill>
              </a:rPr>
              <a:t>自顶向下</a:t>
            </a:r>
            <a:r>
              <a:rPr lang="zh-CN" altLang="zh-CN" dirty="0"/>
              <a:t>分析方法是先确定系统的总体需求，然后再逐步细化</a:t>
            </a:r>
            <a:r>
              <a:rPr lang="zh-CN" altLang="zh-CN" dirty="0" smtClean="0"/>
              <a:t>；</a:t>
            </a:r>
            <a:endParaRPr lang="en-US" altLang="zh-CN" dirty="0" smtClean="0"/>
          </a:p>
          <a:p>
            <a:r>
              <a:rPr lang="zh-CN" altLang="zh-CN" dirty="0" smtClean="0">
                <a:solidFill>
                  <a:srgbClr val="FF0000"/>
                </a:solidFill>
              </a:rPr>
              <a:t>自底向上</a:t>
            </a:r>
            <a:r>
              <a:rPr lang="zh-CN" altLang="zh-CN" dirty="0"/>
              <a:t>分析方法是先分析具体需求，然后再逐步汇总。</a:t>
            </a:r>
            <a:endParaRPr lang="zh-CN" altLang="en-US" dirty="0"/>
          </a:p>
        </p:txBody>
      </p:sp>
      <p:sp>
        <p:nvSpPr>
          <p:cNvPr id="4" name="日期占位符 3"/>
          <p:cNvSpPr>
            <a:spLocks noGrp="1"/>
          </p:cNvSpPr>
          <p:nvPr>
            <p:ph type="dt" sz="half" idx="10"/>
          </p:nvPr>
        </p:nvSpPr>
        <p:spPr/>
        <p:txBody>
          <a:bodyPr/>
          <a:lstStyle/>
          <a:p>
            <a:pPr>
              <a:defRPr/>
            </a:pPr>
            <a:fld id="{91218841-93B1-4531-B6B1-15A8623B2F7A}" type="datetime8">
              <a:rPr lang="zh-CN" altLang="en-US" smtClean="0"/>
              <a:t>2016年3月7日9时41分</a:t>
            </a:fld>
            <a:endParaRPr lang="zh-CN" altLang="en-US" dirty="0"/>
          </a:p>
        </p:txBody>
      </p:sp>
    </p:spTree>
    <p:extLst>
      <p:ext uri="{BB962C8B-B14F-4D97-AF65-F5344CB8AC3E}">
        <p14:creationId xmlns:p14="http://schemas.microsoft.com/office/powerpoint/2010/main" val="105600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自顶向下需求分析</a:t>
            </a:r>
            <a:endParaRPr lang="zh-CN" altLang="en-US" dirty="0"/>
          </a:p>
        </p:txBody>
      </p:sp>
      <p:sp>
        <p:nvSpPr>
          <p:cNvPr id="4" name="日期占位符 3"/>
          <p:cNvSpPr>
            <a:spLocks noGrp="1"/>
          </p:cNvSpPr>
          <p:nvPr>
            <p:ph type="dt" sz="half" idx="10"/>
          </p:nvPr>
        </p:nvSpPr>
        <p:spPr/>
        <p:txBody>
          <a:bodyPr/>
          <a:lstStyle/>
          <a:p>
            <a:pPr>
              <a:defRPr/>
            </a:pPr>
            <a:fld id="{8E2426F5-6443-45CC-B12E-71BF423D127C}" type="datetime8">
              <a:rPr lang="zh-CN" altLang="en-US" smtClean="0"/>
              <a:t>2016年3月7日9时41分</a:t>
            </a:fld>
            <a:endParaRPr lang="zh-CN" altLang="en-US" dirty="0"/>
          </a:p>
        </p:txBody>
      </p:sp>
      <p:sp>
        <p:nvSpPr>
          <p:cNvPr id="6" name="Rectangle 2"/>
          <p:cNvSpPr>
            <a:spLocks noChangeArrowheads="1"/>
          </p:cNvSpPr>
          <p:nvPr/>
        </p:nvSpPr>
        <p:spPr bwMode="auto">
          <a:xfrm>
            <a:off x="574675" y="1628800"/>
            <a:ext cx="152746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037589"/>
              </p:ext>
            </p:extLst>
          </p:nvPr>
        </p:nvGraphicFramePr>
        <p:xfrm>
          <a:off x="467544" y="1628801"/>
          <a:ext cx="8164834" cy="3816424"/>
        </p:xfrm>
        <a:graphic>
          <a:graphicData uri="http://schemas.openxmlformats.org/presentationml/2006/ole">
            <mc:AlternateContent xmlns:mc="http://schemas.openxmlformats.org/markup-compatibility/2006">
              <mc:Choice xmlns:v="urn:schemas-microsoft-com:vml" Requires="v">
                <p:oleObj spid="_x0000_s88083" name="Visio" r:id="rId3" imgW="4192422" imgH="1960799" progId="Visio.Drawing.11">
                  <p:embed/>
                </p:oleObj>
              </mc:Choice>
              <mc:Fallback>
                <p:oleObj name="Visio" r:id="rId3" imgW="4192422" imgH="196079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628801"/>
                        <a:ext cx="8164834" cy="3816424"/>
                      </a:xfrm>
                      <a:prstGeom prst="rect">
                        <a:avLst/>
                      </a:prstGeom>
                      <a:noFill/>
                    </p:spPr>
                  </p:pic>
                </p:oleObj>
              </mc:Fallback>
            </mc:AlternateContent>
          </a:graphicData>
        </a:graphic>
      </p:graphicFrame>
    </p:spTree>
    <p:extLst>
      <p:ext uri="{BB962C8B-B14F-4D97-AF65-F5344CB8AC3E}">
        <p14:creationId xmlns:p14="http://schemas.microsoft.com/office/powerpoint/2010/main" val="1185977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自底向上需求分析</a:t>
            </a:r>
            <a:endParaRPr lang="zh-CN" altLang="en-US" dirty="0"/>
          </a:p>
        </p:txBody>
      </p:sp>
      <p:sp>
        <p:nvSpPr>
          <p:cNvPr id="4" name="日期占位符 3"/>
          <p:cNvSpPr>
            <a:spLocks noGrp="1"/>
          </p:cNvSpPr>
          <p:nvPr>
            <p:ph type="dt" sz="half" idx="10"/>
          </p:nvPr>
        </p:nvSpPr>
        <p:spPr/>
        <p:txBody>
          <a:bodyPr/>
          <a:lstStyle/>
          <a:p>
            <a:pPr>
              <a:defRPr/>
            </a:pPr>
            <a:fld id="{E0844E2A-F4C3-46C6-AE79-8E75ECB8BF44}" type="datetime8">
              <a:rPr lang="zh-CN" altLang="en-US" smtClean="0"/>
              <a:t>2016年3月7日9时41分</a:t>
            </a:fld>
            <a:endParaRPr lang="zh-CN" altLang="en-US" dirty="0"/>
          </a:p>
        </p:txBody>
      </p:sp>
      <p:sp>
        <p:nvSpPr>
          <p:cNvPr id="6" name="Rectangle 2"/>
          <p:cNvSpPr>
            <a:spLocks noChangeArrowheads="1"/>
          </p:cNvSpPr>
          <p:nvPr/>
        </p:nvSpPr>
        <p:spPr bwMode="auto">
          <a:xfrm>
            <a:off x="539552" y="1556792"/>
            <a:ext cx="212374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01759550"/>
              </p:ext>
            </p:extLst>
          </p:nvPr>
        </p:nvGraphicFramePr>
        <p:xfrm>
          <a:off x="539552" y="1556793"/>
          <a:ext cx="8155951" cy="4104456"/>
        </p:xfrm>
        <a:graphic>
          <a:graphicData uri="http://schemas.openxmlformats.org/presentationml/2006/ole">
            <mc:AlternateContent xmlns:mc="http://schemas.openxmlformats.org/markup-compatibility/2006">
              <mc:Choice xmlns:v="urn:schemas-microsoft-com:vml" Requires="v">
                <p:oleObj spid="_x0000_s89107" name="Visio" r:id="rId3" imgW="3452449" imgH="1744594" progId="Visio.Drawing.11">
                  <p:embed/>
                </p:oleObj>
              </mc:Choice>
              <mc:Fallback>
                <p:oleObj name="Visio" r:id="rId3" imgW="3452449" imgH="174459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3"/>
                        <a:ext cx="8155951" cy="4104456"/>
                      </a:xfrm>
                      <a:prstGeom prst="rect">
                        <a:avLst/>
                      </a:prstGeom>
                      <a:noFill/>
                    </p:spPr>
                  </p:pic>
                </p:oleObj>
              </mc:Fallback>
            </mc:AlternateContent>
          </a:graphicData>
        </a:graphic>
      </p:graphicFrame>
    </p:spTree>
    <p:extLst>
      <p:ext uri="{BB962C8B-B14F-4D97-AF65-F5344CB8AC3E}">
        <p14:creationId xmlns:p14="http://schemas.microsoft.com/office/powerpoint/2010/main" val="32978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r>
              <a:rPr lang="zh-CN" altLang="zh-CN" dirty="0"/>
              <a:t>在数据库应用系统的需求分析中，自顶向下的结构化分析</a:t>
            </a:r>
            <a:r>
              <a:rPr lang="zh-CN" altLang="zh-CN" dirty="0" smtClean="0"/>
              <a:t>方法</a:t>
            </a:r>
            <a:r>
              <a:rPr lang="zh-CN" altLang="en-US" dirty="0" smtClean="0"/>
              <a:t>（</a:t>
            </a:r>
            <a:r>
              <a:rPr lang="en-US" altLang="zh-CN" dirty="0" smtClean="0"/>
              <a:t>SA</a:t>
            </a:r>
            <a:r>
              <a:rPr lang="zh-CN" altLang="en-US" dirty="0" smtClean="0"/>
              <a:t>）</a:t>
            </a:r>
            <a:r>
              <a:rPr lang="zh-CN" altLang="zh-CN" dirty="0" smtClean="0"/>
              <a:t>是</a:t>
            </a:r>
            <a:r>
              <a:rPr lang="zh-CN" altLang="zh-CN" dirty="0"/>
              <a:t>最简单实用的方法</a:t>
            </a:r>
            <a:r>
              <a:rPr lang="zh-CN" altLang="zh-CN" dirty="0" smtClean="0"/>
              <a:t>。</a:t>
            </a:r>
            <a:endParaRPr lang="en-US" altLang="zh-CN" dirty="0" smtClean="0"/>
          </a:p>
          <a:p>
            <a:pPr algn="just"/>
            <a:r>
              <a:rPr lang="en-US" altLang="zh-CN" dirty="0" smtClean="0"/>
              <a:t>SA</a:t>
            </a:r>
            <a:r>
              <a:rPr lang="zh-CN" altLang="zh-CN" dirty="0"/>
              <a:t>方法从最上层的系统组织机构入手，采用逐层分解的方式分析系统，用</a:t>
            </a:r>
            <a:r>
              <a:rPr lang="zh-CN" altLang="zh-CN" dirty="0" smtClean="0"/>
              <a:t>数据流图和数据字典描述</a:t>
            </a:r>
            <a:r>
              <a:rPr lang="zh-CN" altLang="zh-CN" dirty="0"/>
              <a:t>系统。</a:t>
            </a:r>
            <a:endParaRPr lang="zh-CN" altLang="en-US" dirty="0"/>
          </a:p>
        </p:txBody>
      </p:sp>
      <p:sp>
        <p:nvSpPr>
          <p:cNvPr id="4" name="日期占位符 3"/>
          <p:cNvSpPr>
            <a:spLocks noGrp="1"/>
          </p:cNvSpPr>
          <p:nvPr>
            <p:ph type="dt" sz="half" idx="10"/>
          </p:nvPr>
        </p:nvSpPr>
        <p:spPr/>
        <p:txBody>
          <a:bodyPr/>
          <a:lstStyle/>
          <a:p>
            <a:pPr>
              <a:defRPr/>
            </a:pPr>
            <a:fld id="{4135757E-FA9F-4171-8CF2-6E49E45BF6D8}" type="datetime8">
              <a:rPr lang="zh-CN" altLang="en-US" smtClean="0"/>
              <a:t>2016年3月7日9时41分</a:t>
            </a:fld>
            <a:endParaRPr lang="zh-CN" altLang="en-US" dirty="0"/>
          </a:p>
        </p:txBody>
      </p:sp>
    </p:spTree>
    <p:extLst>
      <p:ext uri="{BB962C8B-B14F-4D97-AF65-F5344CB8AC3E}">
        <p14:creationId xmlns:p14="http://schemas.microsoft.com/office/powerpoint/2010/main" val="2284319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10.2.3 </a:t>
            </a:r>
            <a:r>
              <a:rPr lang="zh-CN" altLang="zh-CN" dirty="0"/>
              <a:t>需求分析工具</a:t>
            </a:r>
            <a:endParaRPr lang="zh-CN" altLang="en-US" dirty="0"/>
          </a:p>
        </p:txBody>
      </p:sp>
      <p:sp>
        <p:nvSpPr>
          <p:cNvPr id="3" name="内容占位符 2"/>
          <p:cNvSpPr>
            <a:spLocks noGrp="1"/>
          </p:cNvSpPr>
          <p:nvPr>
            <p:ph idx="1"/>
          </p:nvPr>
        </p:nvSpPr>
        <p:spPr/>
        <p:txBody>
          <a:bodyPr/>
          <a:lstStyle/>
          <a:p>
            <a:r>
              <a:rPr lang="zh-CN" altLang="zh-CN" dirty="0"/>
              <a:t>系统需求说明书是需求分析阶段的重要成果，它的主要内容就是画出数据流图，建立数据字典。</a:t>
            </a:r>
            <a:endParaRPr lang="zh-CN" altLang="en-US" dirty="0"/>
          </a:p>
        </p:txBody>
      </p:sp>
      <p:sp>
        <p:nvSpPr>
          <p:cNvPr id="4" name="日期占位符 3"/>
          <p:cNvSpPr>
            <a:spLocks noGrp="1"/>
          </p:cNvSpPr>
          <p:nvPr>
            <p:ph type="dt" sz="half" idx="10"/>
          </p:nvPr>
        </p:nvSpPr>
        <p:spPr/>
        <p:txBody>
          <a:bodyPr/>
          <a:lstStyle/>
          <a:p>
            <a:pPr>
              <a:defRPr/>
            </a:pPr>
            <a:fld id="{EBB807ED-68BD-4C63-8044-1756A73E692E}" type="datetime8">
              <a:rPr lang="zh-CN" altLang="en-US" smtClean="0"/>
              <a:t>2016年3月7日9时41分</a:t>
            </a:fld>
            <a:endParaRPr lang="zh-CN" altLang="en-US" dirty="0"/>
          </a:p>
        </p:txBody>
      </p:sp>
    </p:spTree>
    <p:extLst>
      <p:ext uri="{BB962C8B-B14F-4D97-AF65-F5344CB8AC3E}">
        <p14:creationId xmlns:p14="http://schemas.microsoft.com/office/powerpoint/2010/main" val="3009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z="4100" dirty="0" smtClean="0"/>
              <a:t>10.1 </a:t>
            </a:r>
            <a:r>
              <a:rPr lang="zh-CN" altLang="en-US" sz="4100" dirty="0" smtClean="0"/>
              <a:t>数据库设计概述</a:t>
            </a:r>
          </a:p>
        </p:txBody>
      </p:sp>
      <p:sp>
        <p:nvSpPr>
          <p:cNvPr id="7171" name="Rectangle 3"/>
          <p:cNvSpPr>
            <a:spLocks noGrp="1" noChangeArrowheads="1"/>
          </p:cNvSpPr>
          <p:nvPr>
            <p:ph type="body" idx="1"/>
          </p:nvPr>
        </p:nvSpPr>
        <p:spPr>
          <a:xfrm>
            <a:off x="611188" y="1557338"/>
            <a:ext cx="8228012" cy="4464050"/>
          </a:xfrm>
        </p:spPr>
        <p:txBody>
          <a:bodyPr/>
          <a:lstStyle/>
          <a:p>
            <a:r>
              <a:rPr lang="en-US" altLang="zh-CN" dirty="0" smtClean="0"/>
              <a:t>10.1.1 </a:t>
            </a:r>
            <a:r>
              <a:rPr lang="zh-CN" altLang="en-US" dirty="0" smtClean="0"/>
              <a:t>数据库设计的特点</a:t>
            </a:r>
          </a:p>
          <a:p>
            <a:r>
              <a:rPr lang="en-US" altLang="zh-CN" dirty="0" smtClean="0"/>
              <a:t>10.1.2 </a:t>
            </a:r>
            <a:r>
              <a:rPr lang="zh-CN" altLang="en-US" dirty="0" smtClean="0"/>
              <a:t>数据库设计方法概述</a:t>
            </a:r>
          </a:p>
          <a:p>
            <a:r>
              <a:rPr lang="en-US" altLang="zh-CN" dirty="0" smtClean="0"/>
              <a:t>10.1.3 </a:t>
            </a:r>
            <a:r>
              <a:rPr lang="zh-CN" altLang="en-US" dirty="0" smtClean="0"/>
              <a:t>数据库设计的基本步骤  </a:t>
            </a:r>
          </a:p>
        </p:txBody>
      </p:sp>
      <p:sp>
        <p:nvSpPr>
          <p:cNvPr id="7172" name="日期占位符 3"/>
          <p:cNvSpPr>
            <a:spLocks noGrp="1"/>
          </p:cNvSpPr>
          <p:nvPr>
            <p:ph type="dt" sz="quarter" idx="10"/>
          </p:nvPr>
        </p:nvSpPr>
        <p:spPr>
          <a:noFill/>
        </p:spPr>
        <p:txBody>
          <a:bodyPr/>
          <a:lstStyle/>
          <a:p>
            <a:fld id="{BB5A4D72-0D8B-4213-BF43-F3C7ABFE169E}"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数据流图</a:t>
            </a:r>
            <a:endParaRPr lang="zh-CN" altLang="en-US" dirty="0"/>
          </a:p>
        </p:txBody>
      </p:sp>
      <p:sp>
        <p:nvSpPr>
          <p:cNvPr id="3" name="内容占位符 2"/>
          <p:cNvSpPr>
            <a:spLocks noGrp="1"/>
          </p:cNvSpPr>
          <p:nvPr>
            <p:ph idx="1"/>
          </p:nvPr>
        </p:nvSpPr>
        <p:spPr>
          <a:xfrm>
            <a:off x="566738" y="1340768"/>
            <a:ext cx="8001000" cy="3456384"/>
          </a:xfrm>
        </p:spPr>
        <p:txBody>
          <a:bodyPr/>
          <a:lstStyle/>
          <a:p>
            <a:r>
              <a:rPr lang="zh-CN" altLang="zh-CN" sz="2800" dirty="0"/>
              <a:t>数据流图（</a:t>
            </a:r>
            <a:r>
              <a:rPr lang="en-US" altLang="zh-CN" sz="2800" dirty="0"/>
              <a:t>Data Flow Diagram</a:t>
            </a:r>
            <a:r>
              <a:rPr lang="zh-CN" altLang="zh-CN" sz="2800" dirty="0"/>
              <a:t>，简记</a:t>
            </a:r>
            <a:r>
              <a:rPr lang="en-US" altLang="zh-CN" sz="2800" dirty="0"/>
              <a:t>DFD</a:t>
            </a:r>
            <a:r>
              <a:rPr lang="zh-CN" altLang="zh-CN" sz="2800" dirty="0"/>
              <a:t>）是从数据传递和加工角度，以图形方式来表达系统的逻辑功能、数据在系统内部的逻辑流向和逻辑变换过程，是结构化系统分析方法的主要表达工具</a:t>
            </a:r>
            <a:r>
              <a:rPr lang="zh-CN" altLang="zh-CN" sz="2800" dirty="0" smtClean="0"/>
              <a:t>。</a:t>
            </a:r>
            <a:endParaRPr lang="en-US" altLang="zh-CN" sz="2800" dirty="0" smtClean="0"/>
          </a:p>
          <a:p>
            <a:r>
              <a:rPr lang="en-US" altLang="zh-CN" sz="2800" dirty="0" smtClean="0"/>
              <a:t>DFD</a:t>
            </a:r>
            <a:r>
              <a:rPr lang="zh-CN" altLang="zh-CN" sz="2800" dirty="0"/>
              <a:t>一般有</a:t>
            </a:r>
            <a:r>
              <a:rPr lang="en-US" altLang="zh-CN" sz="2800" dirty="0"/>
              <a:t>4</a:t>
            </a:r>
            <a:r>
              <a:rPr lang="zh-CN" altLang="zh-CN" sz="2800" dirty="0"/>
              <a:t>种符号，即外部实体、数据流、加工和</a:t>
            </a:r>
            <a:r>
              <a:rPr lang="zh-CN" altLang="zh-CN" sz="2800" dirty="0" smtClean="0"/>
              <a:t>存储</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0A15C27D-9339-4C3D-AA08-C6561F044928}" type="datetime8">
              <a:rPr lang="zh-CN" altLang="en-US" smtClean="0"/>
              <a:t>2016年3月7日9时41分</a:t>
            </a:fld>
            <a:endParaRPr lang="zh-CN" altLang="en-US" dirty="0"/>
          </a:p>
        </p:txBody>
      </p:sp>
      <p:pic>
        <p:nvPicPr>
          <p:cNvPr id="90114" name="Picture 2" descr="06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79" y="4437112"/>
            <a:ext cx="4226507"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52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数据流图四种符号</a:t>
            </a:r>
            <a:endParaRPr lang="zh-CN" altLang="en-US" dirty="0"/>
          </a:p>
        </p:txBody>
      </p:sp>
      <p:sp>
        <p:nvSpPr>
          <p:cNvPr id="3" name="内容占位符 2"/>
          <p:cNvSpPr>
            <a:spLocks noGrp="1"/>
          </p:cNvSpPr>
          <p:nvPr>
            <p:ph idx="1"/>
          </p:nvPr>
        </p:nvSpPr>
        <p:spPr>
          <a:xfrm>
            <a:off x="566738" y="1340768"/>
            <a:ext cx="8001000" cy="4752528"/>
          </a:xfrm>
        </p:spPr>
        <p:txBody>
          <a:bodyPr/>
          <a:lstStyle/>
          <a:p>
            <a:pPr lvl="0"/>
            <a:r>
              <a:rPr lang="zh-CN" altLang="zh-CN" sz="2800" dirty="0">
                <a:solidFill>
                  <a:srgbClr val="FF0000"/>
                </a:solidFill>
              </a:rPr>
              <a:t>外部实体</a:t>
            </a:r>
            <a:r>
              <a:rPr lang="zh-CN" altLang="zh-CN" sz="2800" dirty="0"/>
              <a:t>一般用矩形框表示，反映数据的来源和去向，可以是人、物或其他软件系统；</a:t>
            </a:r>
          </a:p>
          <a:p>
            <a:pPr lvl="0"/>
            <a:r>
              <a:rPr lang="zh-CN" altLang="zh-CN" sz="2800" dirty="0">
                <a:solidFill>
                  <a:srgbClr val="FF0000"/>
                </a:solidFill>
              </a:rPr>
              <a:t>数据流</a:t>
            </a:r>
            <a:r>
              <a:rPr lang="zh-CN" altLang="zh-CN" sz="2800" dirty="0"/>
              <a:t>用带箭头的连线表示，反映数据的流动方向；</a:t>
            </a:r>
          </a:p>
          <a:p>
            <a:pPr lvl="0"/>
            <a:r>
              <a:rPr lang="zh-CN" altLang="zh-CN" sz="2800" dirty="0">
                <a:solidFill>
                  <a:srgbClr val="FF0000"/>
                </a:solidFill>
              </a:rPr>
              <a:t>加工</a:t>
            </a:r>
            <a:r>
              <a:rPr lang="zh-CN" altLang="zh-CN" sz="2800" dirty="0"/>
              <a:t>一般用椭圆或圆表示（本教材用椭圆表示），表示对数据的加工处理动作；</a:t>
            </a:r>
          </a:p>
          <a:p>
            <a:r>
              <a:rPr lang="zh-CN" altLang="zh-CN" sz="2800" dirty="0">
                <a:solidFill>
                  <a:srgbClr val="FF0000"/>
                </a:solidFill>
              </a:rPr>
              <a:t>存储</a:t>
            </a:r>
            <a:r>
              <a:rPr lang="zh-CN" altLang="zh-CN" sz="2800" dirty="0"/>
              <a:t>一般用两条平行线表示，表示信息的静态存储，可以代表文件、文件的一部分、数据库的元素等表示数据的存档情况。</a:t>
            </a:r>
            <a:endParaRPr lang="zh-CN" altLang="en-US" sz="2800" dirty="0"/>
          </a:p>
        </p:txBody>
      </p:sp>
      <p:sp>
        <p:nvSpPr>
          <p:cNvPr id="4" name="日期占位符 3"/>
          <p:cNvSpPr>
            <a:spLocks noGrp="1"/>
          </p:cNvSpPr>
          <p:nvPr>
            <p:ph type="dt" sz="half" idx="10"/>
          </p:nvPr>
        </p:nvSpPr>
        <p:spPr/>
        <p:txBody>
          <a:bodyPr/>
          <a:lstStyle/>
          <a:p>
            <a:pPr>
              <a:defRPr/>
            </a:pPr>
            <a:fld id="{429CB7A2-A16F-4D6E-818E-8C75179195BA}" type="datetime8">
              <a:rPr lang="zh-CN" altLang="en-US" smtClean="0"/>
              <a:t>2016年3月7日9时41分</a:t>
            </a:fld>
            <a:endParaRPr lang="zh-CN" altLang="en-US" dirty="0"/>
          </a:p>
        </p:txBody>
      </p:sp>
    </p:spTree>
    <p:extLst>
      <p:ext uri="{BB962C8B-B14F-4D97-AF65-F5344CB8AC3E}">
        <p14:creationId xmlns:p14="http://schemas.microsoft.com/office/powerpoint/2010/main" val="381409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数据流图示例</a:t>
            </a:r>
            <a:endParaRPr lang="zh-CN" altLang="en-US" dirty="0"/>
          </a:p>
        </p:txBody>
      </p:sp>
      <p:sp>
        <p:nvSpPr>
          <p:cNvPr id="4" name="日期占位符 3"/>
          <p:cNvSpPr>
            <a:spLocks noGrp="1"/>
          </p:cNvSpPr>
          <p:nvPr>
            <p:ph type="dt" sz="half" idx="10"/>
          </p:nvPr>
        </p:nvSpPr>
        <p:spPr/>
        <p:txBody>
          <a:bodyPr/>
          <a:lstStyle/>
          <a:p>
            <a:pPr>
              <a:defRPr/>
            </a:pPr>
            <a:fld id="{0767B4D6-9697-487D-80DA-A9DB89D14635}" type="datetime8">
              <a:rPr lang="zh-CN" altLang="en-US" smtClean="0"/>
              <a:t>2016年3月7日9时41分</a:t>
            </a:fld>
            <a:endParaRPr lang="zh-CN" altLang="en-US" dirty="0"/>
          </a:p>
        </p:txBody>
      </p:sp>
      <p:sp>
        <p:nvSpPr>
          <p:cNvPr id="6" name="Rectangle 2"/>
          <p:cNvSpPr>
            <a:spLocks noChangeArrowheads="1"/>
          </p:cNvSpPr>
          <p:nvPr/>
        </p:nvSpPr>
        <p:spPr bwMode="auto">
          <a:xfrm>
            <a:off x="616922" y="1484784"/>
            <a:ext cx="227491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678226528"/>
              </p:ext>
            </p:extLst>
          </p:nvPr>
        </p:nvGraphicFramePr>
        <p:xfrm>
          <a:off x="616921" y="1484785"/>
          <a:ext cx="7888953" cy="4321522"/>
        </p:xfrm>
        <a:graphic>
          <a:graphicData uri="http://schemas.openxmlformats.org/presentationml/2006/ole">
            <mc:AlternateContent xmlns:mc="http://schemas.openxmlformats.org/markup-compatibility/2006">
              <mc:Choice xmlns:v="urn:schemas-microsoft-com:vml" Requires="v">
                <p:oleObj spid="_x0000_s91153" name="Visio" r:id="rId3" imgW="3022316" imgH="1654536" progId="Visio.Drawing.11">
                  <p:embed/>
                </p:oleObj>
              </mc:Choice>
              <mc:Fallback>
                <p:oleObj name="Visio" r:id="rId3" imgW="3022316" imgH="165453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921" y="1484785"/>
                        <a:ext cx="7888953" cy="4321522"/>
                      </a:xfrm>
                      <a:prstGeom prst="rect">
                        <a:avLst/>
                      </a:prstGeom>
                      <a:noFill/>
                    </p:spPr>
                  </p:pic>
                </p:oleObj>
              </mc:Fallback>
            </mc:AlternateContent>
          </a:graphicData>
        </a:graphic>
      </p:graphicFrame>
    </p:spTree>
    <p:extLst>
      <p:ext uri="{BB962C8B-B14F-4D97-AF65-F5344CB8AC3E}">
        <p14:creationId xmlns:p14="http://schemas.microsoft.com/office/powerpoint/2010/main" val="785039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数据字典</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sz="3000" dirty="0"/>
              <a:t>数据字典（</a:t>
            </a:r>
            <a:r>
              <a:rPr lang="en-US" altLang="zh-CN" sz="3000" dirty="0"/>
              <a:t>Data Dictionary</a:t>
            </a:r>
            <a:r>
              <a:rPr lang="zh-CN" altLang="zh-CN" sz="3000" dirty="0"/>
              <a:t>，简记</a:t>
            </a:r>
            <a:r>
              <a:rPr lang="en-US" altLang="zh-CN" sz="3000" dirty="0"/>
              <a:t>DD</a:t>
            </a:r>
            <a:r>
              <a:rPr lang="zh-CN" altLang="zh-CN" sz="3000" dirty="0"/>
              <a:t>）是对数据的数据项、数据结构、数据流、数据存储、处理逻辑、外部实体等进行定义和描述，其目的是对数据流程图中的各个元素做出详细的说明</a:t>
            </a:r>
            <a:r>
              <a:rPr lang="zh-CN" altLang="zh-CN" sz="3000" dirty="0" smtClean="0"/>
              <a:t>。</a:t>
            </a:r>
            <a:endParaRPr lang="en-US" altLang="zh-CN" sz="3000" dirty="0" smtClean="0"/>
          </a:p>
          <a:p>
            <a:r>
              <a:rPr lang="zh-CN" altLang="zh-CN" sz="3000" dirty="0" smtClean="0"/>
              <a:t>在</a:t>
            </a:r>
            <a:r>
              <a:rPr lang="zh-CN" altLang="zh-CN" sz="3000" dirty="0"/>
              <a:t>数据库应用系统设计中，需求分析得到的数据字典是最原始的数据字典，以后在概念设计和逻辑设计中的数据字典都由它依次变换和修改而</a:t>
            </a:r>
            <a:r>
              <a:rPr lang="zh-CN" altLang="zh-CN" sz="3000" dirty="0" smtClean="0"/>
              <a:t>得到</a:t>
            </a:r>
            <a:r>
              <a:rPr lang="zh-CN" altLang="en-US" sz="3000" dirty="0" smtClean="0"/>
              <a:t>。</a:t>
            </a:r>
            <a:endParaRPr lang="zh-CN" altLang="en-US" sz="3000" dirty="0"/>
          </a:p>
        </p:txBody>
      </p:sp>
      <p:sp>
        <p:nvSpPr>
          <p:cNvPr id="4" name="日期占位符 3"/>
          <p:cNvSpPr>
            <a:spLocks noGrp="1"/>
          </p:cNvSpPr>
          <p:nvPr>
            <p:ph type="dt" sz="half" idx="10"/>
          </p:nvPr>
        </p:nvSpPr>
        <p:spPr/>
        <p:txBody>
          <a:bodyPr/>
          <a:lstStyle/>
          <a:p>
            <a:pPr>
              <a:defRPr/>
            </a:pPr>
            <a:fld id="{8994F68B-DF77-4C02-885C-C8299401F960}" type="datetime8">
              <a:rPr lang="zh-CN" altLang="en-US" smtClean="0"/>
              <a:t>2016年3月7日9时41分</a:t>
            </a:fld>
            <a:endParaRPr lang="zh-CN" altLang="en-US" dirty="0"/>
          </a:p>
        </p:txBody>
      </p:sp>
    </p:spTree>
    <p:extLst>
      <p:ext uri="{BB962C8B-B14F-4D97-AF65-F5344CB8AC3E}">
        <p14:creationId xmlns:p14="http://schemas.microsoft.com/office/powerpoint/2010/main" val="2324348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顾客的数据字典示例</a:t>
            </a:r>
            <a:endParaRPr lang="zh-CN" altLang="en-US" dirty="0"/>
          </a:p>
        </p:txBody>
      </p:sp>
      <p:sp>
        <p:nvSpPr>
          <p:cNvPr id="4" name="日期占位符 3"/>
          <p:cNvSpPr>
            <a:spLocks noGrp="1"/>
          </p:cNvSpPr>
          <p:nvPr>
            <p:ph type="dt" sz="half" idx="10"/>
          </p:nvPr>
        </p:nvSpPr>
        <p:spPr/>
        <p:txBody>
          <a:bodyPr/>
          <a:lstStyle/>
          <a:p>
            <a:pPr>
              <a:defRPr/>
            </a:pPr>
            <a:fld id="{201CC8F5-DC11-4EB5-B47D-6ED30C4F5684}" type="datetime8">
              <a:rPr lang="zh-CN" altLang="en-US" smtClean="0"/>
              <a:t>2016年3月7日9时41分</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94943275"/>
              </p:ext>
            </p:extLst>
          </p:nvPr>
        </p:nvGraphicFramePr>
        <p:xfrm>
          <a:off x="609602" y="1412776"/>
          <a:ext cx="7922838" cy="4839438"/>
        </p:xfrm>
        <a:graphic>
          <a:graphicData uri="http://schemas.openxmlformats.org/drawingml/2006/table">
            <a:tbl>
              <a:tblPr firstRow="1" firstCol="1" bandRow="1">
                <a:tableStyleId>{5C22544A-7EE6-4342-B048-85BDC9FD1C3A}</a:tableStyleId>
              </a:tblPr>
              <a:tblGrid>
                <a:gridCol w="1730150"/>
                <a:gridCol w="1438801"/>
                <a:gridCol w="1584015"/>
                <a:gridCol w="1584936"/>
                <a:gridCol w="1584936"/>
              </a:tblGrid>
              <a:tr h="637785">
                <a:tc>
                  <a:txBody>
                    <a:bodyPr/>
                    <a:lstStyle/>
                    <a:p>
                      <a:pPr indent="127000" algn="ctr">
                        <a:spcAft>
                          <a:spcPts val="0"/>
                        </a:spcAft>
                      </a:pPr>
                      <a:r>
                        <a:rPr lang="zh-CN" sz="2400" kern="1000" dirty="0">
                          <a:solidFill>
                            <a:srgbClr val="FF0000"/>
                          </a:solidFill>
                          <a:effectLst/>
                        </a:rPr>
                        <a:t>数据项名</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dirty="0">
                          <a:solidFill>
                            <a:srgbClr val="FF0000"/>
                          </a:solidFill>
                          <a:effectLst/>
                        </a:rPr>
                        <a:t>数据项含义</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dirty="0">
                          <a:solidFill>
                            <a:srgbClr val="FF0000"/>
                          </a:solidFill>
                          <a:effectLst/>
                        </a:rPr>
                        <a:t>别名</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dirty="0">
                          <a:solidFill>
                            <a:srgbClr val="FF0000"/>
                          </a:solidFill>
                          <a:effectLst/>
                        </a:rPr>
                        <a:t>数据类型</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dirty="0">
                          <a:solidFill>
                            <a:srgbClr val="FF0000"/>
                          </a:solidFill>
                          <a:effectLst/>
                        </a:rPr>
                        <a:t>取值范围</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r>
              <a:tr h="1275573">
                <a:tc>
                  <a:txBody>
                    <a:bodyPr/>
                    <a:lstStyle/>
                    <a:p>
                      <a:pPr indent="127000" algn="just">
                        <a:spcAft>
                          <a:spcPts val="0"/>
                        </a:spcAft>
                      </a:pPr>
                      <a:r>
                        <a:rPr lang="en-US" sz="2400" kern="1000" dirty="0" err="1">
                          <a:solidFill>
                            <a:schemeClr val="tx1"/>
                          </a:solidFill>
                          <a:effectLst/>
                          <a:latin typeface="+mn-ea"/>
                          <a:ea typeface="+mn-ea"/>
                        </a:rPr>
                        <a:t>CustID</a:t>
                      </a:r>
                      <a:endParaRPr lang="zh-CN" sz="2400" kern="1000" dirty="0">
                        <a:solidFill>
                          <a:schemeClr val="tx1"/>
                        </a:solidFill>
                        <a:effectLst/>
                        <a:latin typeface="+mn-ea"/>
                        <a:ea typeface="+mn-ea"/>
                      </a:endParaRPr>
                    </a:p>
                  </a:txBody>
                  <a:tcPr marL="68580" marR="68580" marT="0" marB="0"/>
                </a:tc>
                <a:tc>
                  <a:txBody>
                    <a:bodyPr/>
                    <a:lstStyle/>
                    <a:p>
                      <a:pPr indent="127000" algn="just">
                        <a:spcAft>
                          <a:spcPts val="0"/>
                        </a:spcAft>
                      </a:pPr>
                      <a:r>
                        <a:rPr lang="zh-CN" sz="2400" kern="1000" dirty="0">
                          <a:effectLst/>
                          <a:latin typeface="+mn-ea"/>
                          <a:ea typeface="+mn-ea"/>
                        </a:rPr>
                        <a:t>唯一标识每个顾客</a:t>
                      </a:r>
                    </a:p>
                  </a:txBody>
                  <a:tcPr marL="68580" marR="68580" marT="0" marB="0"/>
                </a:tc>
                <a:tc>
                  <a:txBody>
                    <a:bodyPr/>
                    <a:lstStyle/>
                    <a:p>
                      <a:pPr indent="127000" algn="just">
                        <a:spcAft>
                          <a:spcPts val="0"/>
                        </a:spcAft>
                      </a:pPr>
                      <a:r>
                        <a:rPr lang="zh-CN" sz="2400" kern="1000" dirty="0">
                          <a:effectLst/>
                          <a:latin typeface="+mn-ea"/>
                          <a:ea typeface="+mn-ea"/>
                        </a:rPr>
                        <a:t>顾客编号</a:t>
                      </a:r>
                    </a:p>
                  </a:txBody>
                  <a:tcPr marL="68580" marR="68580" marT="0" marB="0"/>
                </a:tc>
                <a:tc>
                  <a:txBody>
                    <a:bodyPr/>
                    <a:lstStyle/>
                    <a:p>
                      <a:pPr indent="127000" algn="just">
                        <a:spcAft>
                          <a:spcPts val="0"/>
                        </a:spcAft>
                      </a:pPr>
                      <a:r>
                        <a:rPr lang="en-US" sz="2400" kern="1000" dirty="0">
                          <a:effectLst/>
                          <a:latin typeface="+mn-ea"/>
                          <a:ea typeface="+mn-ea"/>
                        </a:rPr>
                        <a:t>Char(10)</a:t>
                      </a:r>
                      <a:endParaRPr lang="zh-CN" sz="2400" kern="1000" dirty="0">
                        <a:effectLst/>
                        <a:latin typeface="+mn-ea"/>
                        <a:ea typeface="+mn-ea"/>
                      </a:endParaRPr>
                    </a:p>
                  </a:txBody>
                  <a:tcPr marL="68580" marR="68580" marT="0" marB="0"/>
                </a:tc>
                <a:tc>
                  <a:txBody>
                    <a:bodyPr/>
                    <a:lstStyle/>
                    <a:p>
                      <a:pPr indent="127000" algn="just">
                        <a:spcAft>
                          <a:spcPts val="0"/>
                        </a:spcAft>
                      </a:pPr>
                      <a:r>
                        <a:rPr lang="en-US" sz="2400" kern="1000" dirty="0">
                          <a:effectLst/>
                          <a:latin typeface="+mn-ea"/>
                          <a:ea typeface="+mn-ea"/>
                        </a:rPr>
                        <a:t> </a:t>
                      </a:r>
                      <a:endParaRPr lang="zh-CN" sz="2400" kern="1000" dirty="0">
                        <a:effectLst/>
                        <a:latin typeface="+mn-ea"/>
                        <a:ea typeface="+mn-ea"/>
                      </a:endParaRPr>
                    </a:p>
                  </a:txBody>
                  <a:tcPr marL="68580" marR="68580" marT="0" marB="0"/>
                </a:tc>
              </a:tr>
              <a:tr h="637785">
                <a:tc>
                  <a:txBody>
                    <a:bodyPr/>
                    <a:lstStyle/>
                    <a:p>
                      <a:pPr indent="127000" algn="just">
                        <a:spcAft>
                          <a:spcPts val="0"/>
                        </a:spcAft>
                      </a:pPr>
                      <a:r>
                        <a:rPr lang="en-US" sz="2400" kern="1000" dirty="0" err="1">
                          <a:solidFill>
                            <a:schemeClr val="tx1"/>
                          </a:solidFill>
                          <a:effectLst/>
                          <a:latin typeface="+mn-ea"/>
                          <a:ea typeface="+mn-ea"/>
                        </a:rPr>
                        <a:t>CustName</a:t>
                      </a:r>
                      <a:endParaRPr lang="zh-CN" sz="2400" kern="1000" dirty="0">
                        <a:solidFill>
                          <a:schemeClr val="tx1"/>
                        </a:solidFill>
                        <a:effectLst/>
                        <a:latin typeface="+mn-ea"/>
                        <a:ea typeface="+mn-ea"/>
                      </a:endParaRPr>
                    </a:p>
                  </a:txBody>
                  <a:tcPr marL="68580" marR="68580" marT="0" marB="0"/>
                </a:tc>
                <a:tc>
                  <a:txBody>
                    <a:bodyPr/>
                    <a:lstStyle/>
                    <a:p>
                      <a:pPr indent="127000" algn="just">
                        <a:spcAft>
                          <a:spcPts val="0"/>
                        </a:spcAft>
                      </a:pPr>
                      <a:r>
                        <a:rPr lang="en-US" sz="2400" kern="1000">
                          <a:effectLst/>
                          <a:latin typeface="+mn-ea"/>
                          <a:ea typeface="+mn-ea"/>
                        </a:rPr>
                        <a:t> </a:t>
                      </a:r>
                      <a:endParaRPr lang="zh-CN" sz="2400" kern="1000">
                        <a:effectLst/>
                        <a:latin typeface="+mn-ea"/>
                        <a:ea typeface="+mn-ea"/>
                      </a:endParaRPr>
                    </a:p>
                  </a:txBody>
                  <a:tcPr marL="68580" marR="68580" marT="0" marB="0"/>
                </a:tc>
                <a:tc>
                  <a:txBody>
                    <a:bodyPr/>
                    <a:lstStyle/>
                    <a:p>
                      <a:pPr indent="127000" algn="just">
                        <a:spcAft>
                          <a:spcPts val="0"/>
                        </a:spcAft>
                      </a:pPr>
                      <a:r>
                        <a:rPr lang="zh-CN" sz="2400" kern="1000" dirty="0">
                          <a:effectLst/>
                          <a:latin typeface="+mn-ea"/>
                          <a:ea typeface="+mn-ea"/>
                        </a:rPr>
                        <a:t>顾客姓名</a:t>
                      </a:r>
                    </a:p>
                  </a:txBody>
                  <a:tcPr marL="68580" marR="68580" marT="0" marB="0"/>
                </a:tc>
                <a:tc>
                  <a:txBody>
                    <a:bodyPr/>
                    <a:lstStyle/>
                    <a:p>
                      <a:pPr indent="127000" algn="just">
                        <a:spcAft>
                          <a:spcPts val="0"/>
                        </a:spcAft>
                      </a:pPr>
                      <a:r>
                        <a:rPr lang="en-US" sz="2400" kern="1000" dirty="0" err="1">
                          <a:effectLst/>
                          <a:latin typeface="+mn-ea"/>
                          <a:ea typeface="+mn-ea"/>
                        </a:rPr>
                        <a:t>Nvarchar</a:t>
                      </a:r>
                      <a:r>
                        <a:rPr lang="en-US" sz="2400" kern="1000" dirty="0">
                          <a:effectLst/>
                          <a:latin typeface="+mn-ea"/>
                          <a:ea typeface="+mn-ea"/>
                        </a:rPr>
                        <a:t>(20)</a:t>
                      </a:r>
                      <a:endParaRPr lang="zh-CN" sz="2400" kern="1000" dirty="0">
                        <a:effectLst/>
                        <a:latin typeface="+mn-ea"/>
                        <a:ea typeface="+mn-ea"/>
                      </a:endParaRPr>
                    </a:p>
                  </a:txBody>
                  <a:tcPr marL="68580" marR="68580" marT="0" marB="0"/>
                </a:tc>
                <a:tc>
                  <a:txBody>
                    <a:bodyPr/>
                    <a:lstStyle/>
                    <a:p>
                      <a:pPr indent="127000" algn="just">
                        <a:spcAft>
                          <a:spcPts val="0"/>
                        </a:spcAft>
                      </a:pPr>
                      <a:r>
                        <a:rPr lang="en-US" sz="2400" kern="1000">
                          <a:effectLst/>
                          <a:latin typeface="+mn-ea"/>
                          <a:ea typeface="+mn-ea"/>
                        </a:rPr>
                        <a:t> </a:t>
                      </a:r>
                      <a:endParaRPr lang="zh-CN" sz="2400" kern="1000">
                        <a:effectLst/>
                        <a:latin typeface="+mn-ea"/>
                        <a:ea typeface="+mn-ea"/>
                      </a:endParaRPr>
                    </a:p>
                  </a:txBody>
                  <a:tcPr marL="68580" marR="68580" marT="0" marB="0"/>
                </a:tc>
              </a:tr>
              <a:tr h="637785">
                <a:tc>
                  <a:txBody>
                    <a:bodyPr/>
                    <a:lstStyle/>
                    <a:p>
                      <a:pPr indent="127000" algn="just">
                        <a:spcAft>
                          <a:spcPts val="0"/>
                        </a:spcAft>
                      </a:pPr>
                      <a:r>
                        <a:rPr lang="en-US" sz="2400" kern="1000" dirty="0">
                          <a:solidFill>
                            <a:schemeClr val="tx1"/>
                          </a:solidFill>
                          <a:effectLst/>
                          <a:latin typeface="+mn-ea"/>
                          <a:ea typeface="+mn-ea"/>
                        </a:rPr>
                        <a:t>Tel</a:t>
                      </a:r>
                      <a:endParaRPr lang="zh-CN" sz="2400" kern="1000" dirty="0">
                        <a:solidFill>
                          <a:schemeClr val="tx1"/>
                        </a:solidFill>
                        <a:effectLst/>
                        <a:latin typeface="+mn-ea"/>
                        <a:ea typeface="+mn-ea"/>
                      </a:endParaRPr>
                    </a:p>
                  </a:txBody>
                  <a:tcPr marL="68580" marR="68580" marT="0" marB="0"/>
                </a:tc>
                <a:tc>
                  <a:txBody>
                    <a:bodyPr/>
                    <a:lstStyle/>
                    <a:p>
                      <a:pPr indent="127000" algn="just">
                        <a:spcAft>
                          <a:spcPts val="0"/>
                        </a:spcAft>
                      </a:pPr>
                      <a:r>
                        <a:rPr lang="en-US" sz="2400" kern="1000">
                          <a:effectLst/>
                          <a:latin typeface="+mn-ea"/>
                          <a:ea typeface="+mn-ea"/>
                        </a:rPr>
                        <a:t> </a:t>
                      </a:r>
                      <a:endParaRPr lang="zh-CN" sz="2400" kern="1000">
                        <a:effectLst/>
                        <a:latin typeface="+mn-ea"/>
                        <a:ea typeface="+mn-ea"/>
                      </a:endParaRPr>
                    </a:p>
                  </a:txBody>
                  <a:tcPr marL="68580" marR="68580" marT="0" marB="0"/>
                </a:tc>
                <a:tc>
                  <a:txBody>
                    <a:bodyPr/>
                    <a:lstStyle/>
                    <a:p>
                      <a:pPr indent="127000" algn="just">
                        <a:spcAft>
                          <a:spcPts val="0"/>
                        </a:spcAft>
                      </a:pPr>
                      <a:r>
                        <a:rPr lang="zh-CN" sz="2400" kern="1000">
                          <a:effectLst/>
                          <a:latin typeface="+mn-ea"/>
                          <a:ea typeface="+mn-ea"/>
                        </a:rPr>
                        <a:t>联系电话</a:t>
                      </a:r>
                    </a:p>
                  </a:txBody>
                  <a:tcPr marL="68580" marR="68580" marT="0" marB="0"/>
                </a:tc>
                <a:tc>
                  <a:txBody>
                    <a:bodyPr/>
                    <a:lstStyle/>
                    <a:p>
                      <a:pPr indent="127000" algn="just">
                        <a:spcAft>
                          <a:spcPts val="0"/>
                        </a:spcAft>
                      </a:pPr>
                      <a:r>
                        <a:rPr lang="en-US" sz="2400" kern="1000" dirty="0">
                          <a:effectLst/>
                          <a:latin typeface="+mn-ea"/>
                          <a:ea typeface="+mn-ea"/>
                        </a:rPr>
                        <a:t>Char(11)</a:t>
                      </a:r>
                      <a:endParaRPr lang="zh-CN" sz="2400" kern="1000" dirty="0">
                        <a:effectLst/>
                        <a:latin typeface="+mn-ea"/>
                        <a:ea typeface="+mn-ea"/>
                      </a:endParaRPr>
                    </a:p>
                  </a:txBody>
                  <a:tcPr marL="68580" marR="68580" marT="0" marB="0"/>
                </a:tc>
                <a:tc>
                  <a:txBody>
                    <a:bodyPr/>
                    <a:lstStyle/>
                    <a:p>
                      <a:pPr indent="127000" algn="just">
                        <a:spcAft>
                          <a:spcPts val="0"/>
                        </a:spcAft>
                      </a:pPr>
                      <a:r>
                        <a:rPr lang="zh-CN" sz="2400" kern="1000" dirty="0">
                          <a:effectLst/>
                          <a:latin typeface="+mn-ea"/>
                          <a:ea typeface="+mn-ea"/>
                        </a:rPr>
                        <a:t>每一位均为数字</a:t>
                      </a:r>
                    </a:p>
                  </a:txBody>
                  <a:tcPr marL="68580" marR="68580" marT="0" marB="0"/>
                </a:tc>
              </a:tr>
              <a:tr h="637785">
                <a:tc>
                  <a:txBody>
                    <a:bodyPr/>
                    <a:lstStyle/>
                    <a:p>
                      <a:pPr indent="127000" algn="just">
                        <a:spcAft>
                          <a:spcPts val="0"/>
                        </a:spcAft>
                      </a:pPr>
                      <a:r>
                        <a:rPr lang="en-US" sz="2400" kern="1000" dirty="0">
                          <a:solidFill>
                            <a:schemeClr val="tx1"/>
                          </a:solidFill>
                          <a:effectLst/>
                          <a:latin typeface="+mn-ea"/>
                          <a:ea typeface="+mn-ea"/>
                        </a:rPr>
                        <a:t>Sex</a:t>
                      </a:r>
                      <a:endParaRPr lang="zh-CN" sz="2400" kern="1000" dirty="0">
                        <a:solidFill>
                          <a:schemeClr val="tx1"/>
                        </a:solidFill>
                        <a:effectLst/>
                        <a:latin typeface="+mn-ea"/>
                        <a:ea typeface="+mn-ea"/>
                      </a:endParaRPr>
                    </a:p>
                  </a:txBody>
                  <a:tcPr marL="68580" marR="68580" marT="0" marB="0"/>
                </a:tc>
                <a:tc>
                  <a:txBody>
                    <a:bodyPr/>
                    <a:lstStyle/>
                    <a:p>
                      <a:pPr indent="127000" algn="just">
                        <a:spcAft>
                          <a:spcPts val="0"/>
                        </a:spcAft>
                      </a:pPr>
                      <a:r>
                        <a:rPr lang="en-US" sz="2400" kern="1000">
                          <a:effectLst/>
                          <a:latin typeface="+mn-ea"/>
                          <a:ea typeface="+mn-ea"/>
                        </a:rPr>
                        <a:t> </a:t>
                      </a:r>
                      <a:endParaRPr lang="zh-CN" sz="2400" kern="1000">
                        <a:effectLst/>
                        <a:latin typeface="+mn-ea"/>
                        <a:ea typeface="+mn-ea"/>
                      </a:endParaRPr>
                    </a:p>
                  </a:txBody>
                  <a:tcPr marL="68580" marR="68580" marT="0" marB="0"/>
                </a:tc>
                <a:tc>
                  <a:txBody>
                    <a:bodyPr/>
                    <a:lstStyle/>
                    <a:p>
                      <a:pPr indent="127000" algn="just">
                        <a:spcAft>
                          <a:spcPts val="0"/>
                        </a:spcAft>
                      </a:pPr>
                      <a:r>
                        <a:rPr lang="zh-CN" sz="2400" kern="1000">
                          <a:effectLst/>
                          <a:latin typeface="+mn-ea"/>
                          <a:ea typeface="+mn-ea"/>
                        </a:rPr>
                        <a:t>性别</a:t>
                      </a:r>
                    </a:p>
                  </a:txBody>
                  <a:tcPr marL="68580" marR="68580" marT="0" marB="0"/>
                </a:tc>
                <a:tc>
                  <a:txBody>
                    <a:bodyPr/>
                    <a:lstStyle/>
                    <a:p>
                      <a:pPr indent="127000" algn="just">
                        <a:spcAft>
                          <a:spcPts val="0"/>
                        </a:spcAft>
                      </a:pPr>
                      <a:r>
                        <a:rPr lang="en-US" sz="2400" kern="1000">
                          <a:effectLst/>
                          <a:latin typeface="+mn-ea"/>
                          <a:ea typeface="+mn-ea"/>
                        </a:rPr>
                        <a:t>Nchar(1)</a:t>
                      </a:r>
                      <a:endParaRPr lang="zh-CN" sz="2400" kern="1000">
                        <a:effectLst/>
                        <a:latin typeface="+mn-ea"/>
                        <a:ea typeface="+mn-ea"/>
                      </a:endParaRPr>
                    </a:p>
                  </a:txBody>
                  <a:tcPr marL="68580" marR="68580" marT="0" marB="0"/>
                </a:tc>
                <a:tc>
                  <a:txBody>
                    <a:bodyPr/>
                    <a:lstStyle/>
                    <a:p>
                      <a:pPr indent="127000" algn="just">
                        <a:spcAft>
                          <a:spcPts val="0"/>
                        </a:spcAft>
                      </a:pPr>
                      <a:r>
                        <a:rPr lang="zh-CN" sz="2400" kern="1000" dirty="0">
                          <a:effectLst/>
                          <a:latin typeface="+mn-ea"/>
                          <a:ea typeface="+mn-ea"/>
                        </a:rPr>
                        <a:t>“男”、“女”</a:t>
                      </a:r>
                    </a:p>
                  </a:txBody>
                  <a:tcPr marL="68580" marR="68580" marT="0" marB="0"/>
                </a:tc>
              </a:tr>
              <a:tr h="637785">
                <a:tc>
                  <a:txBody>
                    <a:bodyPr/>
                    <a:lstStyle/>
                    <a:p>
                      <a:pPr indent="127000" algn="just">
                        <a:spcAft>
                          <a:spcPts val="0"/>
                        </a:spcAft>
                      </a:pPr>
                      <a:r>
                        <a:rPr lang="en-US" sz="2400" kern="1000" dirty="0" err="1">
                          <a:solidFill>
                            <a:schemeClr val="tx1"/>
                          </a:solidFill>
                          <a:effectLst/>
                          <a:latin typeface="+mn-ea"/>
                          <a:ea typeface="+mn-ea"/>
                        </a:rPr>
                        <a:t>BirthDate</a:t>
                      </a:r>
                      <a:endParaRPr lang="zh-CN" sz="2400" kern="1000" dirty="0">
                        <a:solidFill>
                          <a:schemeClr val="tx1"/>
                        </a:solidFill>
                        <a:effectLst/>
                        <a:latin typeface="+mn-ea"/>
                        <a:ea typeface="+mn-ea"/>
                      </a:endParaRPr>
                    </a:p>
                  </a:txBody>
                  <a:tcPr marL="68580" marR="68580" marT="0" marB="0"/>
                </a:tc>
                <a:tc>
                  <a:txBody>
                    <a:bodyPr/>
                    <a:lstStyle/>
                    <a:p>
                      <a:pPr indent="127000" algn="just">
                        <a:spcAft>
                          <a:spcPts val="0"/>
                        </a:spcAft>
                      </a:pPr>
                      <a:r>
                        <a:rPr lang="en-US" sz="2400" kern="1000">
                          <a:effectLst/>
                          <a:latin typeface="+mn-ea"/>
                          <a:ea typeface="+mn-ea"/>
                        </a:rPr>
                        <a:t> </a:t>
                      </a:r>
                      <a:endParaRPr lang="zh-CN" sz="2400" kern="1000">
                        <a:effectLst/>
                        <a:latin typeface="+mn-ea"/>
                        <a:ea typeface="+mn-ea"/>
                      </a:endParaRPr>
                    </a:p>
                  </a:txBody>
                  <a:tcPr marL="68580" marR="68580" marT="0" marB="0"/>
                </a:tc>
                <a:tc>
                  <a:txBody>
                    <a:bodyPr/>
                    <a:lstStyle/>
                    <a:p>
                      <a:pPr indent="127000" algn="just">
                        <a:spcAft>
                          <a:spcPts val="0"/>
                        </a:spcAft>
                      </a:pPr>
                      <a:r>
                        <a:rPr lang="zh-CN" sz="2400" kern="1000">
                          <a:effectLst/>
                          <a:latin typeface="+mn-ea"/>
                          <a:ea typeface="+mn-ea"/>
                        </a:rPr>
                        <a:t>出生日期</a:t>
                      </a:r>
                    </a:p>
                  </a:txBody>
                  <a:tcPr marL="68580" marR="68580" marT="0" marB="0"/>
                </a:tc>
                <a:tc>
                  <a:txBody>
                    <a:bodyPr/>
                    <a:lstStyle/>
                    <a:p>
                      <a:pPr indent="127000" algn="just">
                        <a:spcAft>
                          <a:spcPts val="0"/>
                        </a:spcAft>
                      </a:pPr>
                      <a:r>
                        <a:rPr lang="en-US" sz="2400" kern="1000">
                          <a:effectLst/>
                          <a:latin typeface="+mn-ea"/>
                          <a:ea typeface="+mn-ea"/>
                        </a:rPr>
                        <a:t>date</a:t>
                      </a:r>
                      <a:endParaRPr lang="zh-CN" sz="2400" kern="1000">
                        <a:effectLst/>
                        <a:latin typeface="+mn-ea"/>
                        <a:ea typeface="+mn-ea"/>
                      </a:endParaRPr>
                    </a:p>
                  </a:txBody>
                  <a:tcPr marL="68580" marR="68580" marT="0" marB="0"/>
                </a:tc>
                <a:tc>
                  <a:txBody>
                    <a:bodyPr/>
                    <a:lstStyle/>
                    <a:p>
                      <a:pPr indent="127000" algn="just">
                        <a:spcAft>
                          <a:spcPts val="0"/>
                        </a:spcAft>
                      </a:pPr>
                      <a:r>
                        <a:rPr lang="en-US" sz="2400" kern="1000" dirty="0">
                          <a:effectLst/>
                          <a:latin typeface="+mn-ea"/>
                          <a:ea typeface="+mn-ea"/>
                        </a:rPr>
                        <a:t> </a:t>
                      </a:r>
                      <a:endParaRPr lang="zh-CN" sz="2400" kern="1000" dirty="0">
                        <a:effectLst/>
                        <a:latin typeface="+mn-ea"/>
                        <a:ea typeface="+mn-ea"/>
                      </a:endParaRPr>
                    </a:p>
                  </a:txBody>
                  <a:tcPr marL="68580" marR="68580" marT="0" marB="0"/>
                </a:tc>
              </a:tr>
            </a:tbl>
          </a:graphicData>
        </a:graphic>
      </p:graphicFrame>
    </p:spTree>
    <p:extLst>
      <p:ext uri="{BB962C8B-B14F-4D97-AF65-F5344CB8AC3E}">
        <p14:creationId xmlns:p14="http://schemas.microsoft.com/office/powerpoint/2010/main" val="75003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订单的数据字典示例</a:t>
            </a:r>
            <a:endParaRPr lang="zh-CN" altLang="en-US" dirty="0"/>
          </a:p>
        </p:txBody>
      </p:sp>
      <p:sp>
        <p:nvSpPr>
          <p:cNvPr id="4" name="日期占位符 3"/>
          <p:cNvSpPr>
            <a:spLocks noGrp="1"/>
          </p:cNvSpPr>
          <p:nvPr>
            <p:ph type="dt" sz="half" idx="10"/>
          </p:nvPr>
        </p:nvSpPr>
        <p:spPr/>
        <p:txBody>
          <a:bodyPr/>
          <a:lstStyle/>
          <a:p>
            <a:pPr>
              <a:defRPr/>
            </a:pPr>
            <a:fld id="{0E4F5633-8AFF-40C3-9C4E-31FB021D08D2}" type="datetime8">
              <a:rPr lang="zh-CN" altLang="en-US" smtClean="0"/>
              <a:t>2016年3月7日9时41分</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572126984"/>
              </p:ext>
            </p:extLst>
          </p:nvPr>
        </p:nvGraphicFramePr>
        <p:xfrm>
          <a:off x="574674" y="1556792"/>
          <a:ext cx="8001000" cy="4032448"/>
        </p:xfrm>
        <a:graphic>
          <a:graphicData uri="http://schemas.openxmlformats.org/drawingml/2006/table">
            <a:tbl>
              <a:tblPr firstRow="1" firstCol="1" bandRow="1">
                <a:tableStyleId>{5C22544A-7EE6-4342-B048-85BDC9FD1C3A}</a:tableStyleId>
              </a:tblPr>
              <a:tblGrid>
                <a:gridCol w="1154420"/>
                <a:gridCol w="1361694"/>
                <a:gridCol w="1361694"/>
                <a:gridCol w="1361694"/>
                <a:gridCol w="2761498"/>
              </a:tblGrid>
              <a:tr h="843523">
                <a:tc>
                  <a:txBody>
                    <a:bodyPr/>
                    <a:lstStyle/>
                    <a:p>
                      <a:pPr indent="127000" algn="ctr">
                        <a:spcAft>
                          <a:spcPts val="0"/>
                        </a:spcAft>
                      </a:pPr>
                      <a:r>
                        <a:rPr lang="zh-CN" sz="2400" kern="1000" dirty="0">
                          <a:solidFill>
                            <a:srgbClr val="FF0000"/>
                          </a:solidFill>
                          <a:effectLst/>
                        </a:rPr>
                        <a:t>处理名</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a:solidFill>
                            <a:srgbClr val="FF0000"/>
                          </a:solidFill>
                          <a:effectLst/>
                        </a:rPr>
                        <a:t>说明</a:t>
                      </a:r>
                      <a:endParaRPr lang="zh-CN" sz="2400" kern="100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a:solidFill>
                            <a:srgbClr val="FF0000"/>
                          </a:solidFill>
                          <a:effectLst/>
                        </a:rPr>
                        <a:t>流入的数据流</a:t>
                      </a:r>
                      <a:endParaRPr lang="zh-CN" sz="2400" kern="100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a:solidFill>
                            <a:srgbClr val="FF0000"/>
                          </a:solidFill>
                          <a:effectLst/>
                        </a:rPr>
                        <a:t>流出的数据流</a:t>
                      </a:r>
                      <a:endParaRPr lang="zh-CN" sz="2400" kern="1000">
                        <a:solidFill>
                          <a:srgbClr val="FF0000"/>
                        </a:solidFill>
                        <a:effectLst/>
                        <a:latin typeface="Times New Roman" panose="02020603050405020304" pitchFamily="18" charset="0"/>
                        <a:ea typeface="方正书宋简体"/>
                      </a:endParaRPr>
                    </a:p>
                  </a:txBody>
                  <a:tcPr marL="68580" marR="68580" marT="0" marB="0"/>
                </a:tc>
                <a:tc>
                  <a:txBody>
                    <a:bodyPr/>
                    <a:lstStyle/>
                    <a:p>
                      <a:pPr indent="127000" algn="ctr">
                        <a:spcAft>
                          <a:spcPts val="0"/>
                        </a:spcAft>
                      </a:pPr>
                      <a:r>
                        <a:rPr lang="zh-CN" sz="2400" kern="1000" dirty="0">
                          <a:solidFill>
                            <a:srgbClr val="FF0000"/>
                          </a:solidFill>
                          <a:effectLst/>
                        </a:rPr>
                        <a:t>处理</a:t>
                      </a:r>
                      <a:endParaRPr lang="zh-CN" sz="2400" kern="1000" dirty="0">
                        <a:solidFill>
                          <a:srgbClr val="FF0000"/>
                        </a:solidFill>
                        <a:effectLst/>
                        <a:latin typeface="Times New Roman" panose="02020603050405020304" pitchFamily="18" charset="0"/>
                        <a:ea typeface="方正书宋简体"/>
                      </a:endParaRPr>
                    </a:p>
                  </a:txBody>
                  <a:tcPr marL="68580" marR="68580" marT="0" marB="0"/>
                </a:tc>
              </a:tr>
              <a:tr h="3188925">
                <a:tc>
                  <a:txBody>
                    <a:bodyPr/>
                    <a:lstStyle/>
                    <a:p>
                      <a:pPr indent="127000" algn="just">
                        <a:spcAft>
                          <a:spcPts val="0"/>
                        </a:spcAft>
                      </a:pPr>
                      <a:r>
                        <a:rPr lang="zh-CN" sz="2400" kern="1000" dirty="0">
                          <a:solidFill>
                            <a:schemeClr val="tx1"/>
                          </a:solidFill>
                          <a:effectLst/>
                        </a:rPr>
                        <a:t>订单处理</a:t>
                      </a:r>
                      <a:endParaRPr lang="zh-CN" sz="2400" kern="1000" dirty="0">
                        <a:solidFill>
                          <a:schemeClr val="tx1"/>
                        </a:solidFill>
                        <a:effectLst/>
                        <a:latin typeface="Times New Roman" panose="02020603050405020304" pitchFamily="18" charset="0"/>
                        <a:ea typeface="方正书宋简体"/>
                      </a:endParaRPr>
                    </a:p>
                  </a:txBody>
                  <a:tcPr marL="68580" marR="68580" marT="0" marB="0"/>
                </a:tc>
                <a:tc>
                  <a:txBody>
                    <a:bodyPr/>
                    <a:lstStyle/>
                    <a:p>
                      <a:pPr indent="127000" algn="just">
                        <a:spcAft>
                          <a:spcPts val="0"/>
                        </a:spcAft>
                      </a:pPr>
                      <a:r>
                        <a:rPr lang="zh-CN" sz="2400" kern="1000" dirty="0">
                          <a:effectLst/>
                        </a:rPr>
                        <a:t>对顾客提交的订单进行处理</a:t>
                      </a:r>
                      <a:endParaRPr lang="zh-CN" sz="2400" kern="1000" dirty="0">
                        <a:effectLst/>
                        <a:latin typeface="Times New Roman" panose="02020603050405020304" pitchFamily="18" charset="0"/>
                        <a:ea typeface="方正书宋简体"/>
                      </a:endParaRPr>
                    </a:p>
                  </a:txBody>
                  <a:tcPr marL="68580" marR="68580" marT="0" marB="0"/>
                </a:tc>
                <a:tc>
                  <a:txBody>
                    <a:bodyPr/>
                    <a:lstStyle/>
                    <a:p>
                      <a:pPr indent="127000" algn="just">
                        <a:spcAft>
                          <a:spcPts val="0"/>
                        </a:spcAft>
                      </a:pPr>
                      <a:r>
                        <a:rPr lang="zh-CN" sz="2400" kern="1000" dirty="0">
                          <a:effectLst/>
                        </a:rPr>
                        <a:t>购物单</a:t>
                      </a:r>
                      <a:endParaRPr lang="zh-CN" sz="2400" kern="1000" dirty="0">
                        <a:effectLst/>
                        <a:latin typeface="Times New Roman" panose="02020603050405020304" pitchFamily="18" charset="0"/>
                        <a:ea typeface="方正书宋简体"/>
                      </a:endParaRPr>
                    </a:p>
                  </a:txBody>
                  <a:tcPr marL="68580" marR="68580" marT="0" marB="0"/>
                </a:tc>
                <a:tc>
                  <a:txBody>
                    <a:bodyPr/>
                    <a:lstStyle/>
                    <a:p>
                      <a:pPr indent="127000" algn="just">
                        <a:spcAft>
                          <a:spcPts val="0"/>
                        </a:spcAft>
                      </a:pPr>
                      <a:r>
                        <a:rPr lang="zh-CN" sz="2400" kern="1000" dirty="0">
                          <a:effectLst/>
                        </a:rPr>
                        <a:t>发货单</a:t>
                      </a:r>
                      <a:endParaRPr lang="zh-CN" sz="2400" kern="1000" dirty="0">
                        <a:effectLst/>
                        <a:latin typeface="Times New Roman" panose="02020603050405020304" pitchFamily="18" charset="0"/>
                        <a:ea typeface="方正书宋简体"/>
                      </a:endParaRPr>
                    </a:p>
                  </a:txBody>
                  <a:tcPr marL="68580" marR="68580" marT="0" marB="0"/>
                </a:tc>
                <a:tc>
                  <a:txBody>
                    <a:bodyPr/>
                    <a:lstStyle/>
                    <a:p>
                      <a:pPr indent="127000" algn="just">
                        <a:spcAft>
                          <a:spcPts val="0"/>
                        </a:spcAft>
                      </a:pPr>
                      <a:r>
                        <a:rPr lang="zh-CN" sz="2400" kern="1000" dirty="0">
                          <a:effectLst/>
                        </a:rPr>
                        <a:t>根据客户提交的购物单，查看相应的商品信息，看是否满足顾客的购买要求，若满足，则将销售信息保存到销售记录表中，并产生发货单</a:t>
                      </a:r>
                      <a:endParaRPr lang="zh-CN" sz="2400" kern="1000" dirty="0">
                        <a:effectLst/>
                        <a:latin typeface="Times New Roman" panose="02020603050405020304" pitchFamily="18" charset="0"/>
                        <a:ea typeface="方正书宋简体"/>
                      </a:endParaRPr>
                    </a:p>
                  </a:txBody>
                  <a:tcPr marL="68580" marR="68580" marT="0" marB="0"/>
                </a:tc>
              </a:tr>
            </a:tbl>
          </a:graphicData>
        </a:graphic>
      </p:graphicFrame>
    </p:spTree>
    <p:extLst>
      <p:ext uri="{BB962C8B-B14F-4D97-AF65-F5344CB8AC3E}">
        <p14:creationId xmlns:p14="http://schemas.microsoft.com/office/powerpoint/2010/main" val="1326911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b="1" dirty="0" smtClean="0"/>
              <a:t>10.3 </a:t>
            </a:r>
            <a:r>
              <a:rPr lang="zh-CN" altLang="en-US" b="1" dirty="0" smtClean="0"/>
              <a:t>数据库结构设计</a:t>
            </a:r>
          </a:p>
        </p:txBody>
      </p:sp>
      <p:sp>
        <p:nvSpPr>
          <p:cNvPr id="28675" name="Rectangle 3"/>
          <p:cNvSpPr>
            <a:spLocks noGrp="1" noChangeArrowheads="1"/>
          </p:cNvSpPr>
          <p:nvPr>
            <p:ph type="body" idx="1"/>
          </p:nvPr>
        </p:nvSpPr>
        <p:spPr>
          <a:xfrm>
            <a:off x="684213" y="1484313"/>
            <a:ext cx="7632700" cy="3529012"/>
          </a:xfrm>
        </p:spPr>
        <p:txBody>
          <a:bodyPr/>
          <a:lstStyle/>
          <a:p>
            <a:r>
              <a:rPr lang="en-US" altLang="zh-CN" sz="3800" dirty="0" smtClean="0">
                <a:latin typeface="楷体_GB2312" pitchFamily="49" charset="-122"/>
                <a:ea typeface="楷体_GB2312" pitchFamily="49" charset="-122"/>
              </a:rPr>
              <a:t>10.3.1 </a:t>
            </a:r>
            <a:r>
              <a:rPr lang="zh-CN" altLang="en-US" sz="3800" dirty="0" smtClean="0">
                <a:latin typeface="楷体_GB2312" pitchFamily="49" charset="-122"/>
                <a:ea typeface="楷体_GB2312" pitchFamily="49" charset="-122"/>
              </a:rPr>
              <a:t>概念结构设计 </a:t>
            </a:r>
          </a:p>
          <a:p>
            <a:r>
              <a:rPr lang="en-US" altLang="zh-CN" sz="3800" dirty="0" smtClean="0">
                <a:latin typeface="楷体_GB2312" pitchFamily="49" charset="-122"/>
                <a:ea typeface="楷体_GB2312" pitchFamily="49" charset="-122"/>
              </a:rPr>
              <a:t>10.3.2 </a:t>
            </a:r>
            <a:r>
              <a:rPr lang="zh-CN" altLang="en-US" sz="3800" dirty="0" smtClean="0">
                <a:latin typeface="楷体_GB2312" pitchFamily="49" charset="-122"/>
                <a:ea typeface="楷体_GB2312" pitchFamily="49" charset="-122"/>
              </a:rPr>
              <a:t>逻辑结构设计 </a:t>
            </a:r>
          </a:p>
          <a:p>
            <a:pPr algn="just"/>
            <a:r>
              <a:rPr lang="en-US" altLang="zh-CN" sz="3800" dirty="0" smtClean="0">
                <a:latin typeface="楷体_GB2312" pitchFamily="49" charset="-122"/>
                <a:ea typeface="楷体_GB2312" pitchFamily="49" charset="-122"/>
              </a:rPr>
              <a:t>10.3.3 </a:t>
            </a:r>
            <a:r>
              <a:rPr lang="zh-CN" altLang="en-US" sz="3800" dirty="0" smtClean="0">
                <a:latin typeface="楷体_GB2312" pitchFamily="49" charset="-122"/>
                <a:ea typeface="楷体_GB2312" pitchFamily="49" charset="-122"/>
              </a:rPr>
              <a:t>物理结构设计</a:t>
            </a:r>
          </a:p>
        </p:txBody>
      </p:sp>
      <p:sp>
        <p:nvSpPr>
          <p:cNvPr id="28677" name="日期占位符 4"/>
          <p:cNvSpPr>
            <a:spLocks noGrp="1"/>
          </p:cNvSpPr>
          <p:nvPr>
            <p:ph type="dt" sz="quarter" idx="10"/>
          </p:nvPr>
        </p:nvSpPr>
        <p:spPr>
          <a:noFill/>
        </p:spPr>
        <p:txBody>
          <a:bodyPr/>
          <a:lstStyle/>
          <a:p>
            <a:fld id="{7B3F9938-DEE7-4EE3-B90D-FB0C7893DFEB}"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b="1" smtClean="0"/>
              <a:t>数据库设计分类</a:t>
            </a:r>
            <a:r>
              <a:rPr lang="zh-CN" altLang="en-US" smtClean="0"/>
              <a:t> </a:t>
            </a:r>
          </a:p>
        </p:txBody>
      </p:sp>
      <p:sp>
        <p:nvSpPr>
          <p:cNvPr id="29699" name="Rectangle 3"/>
          <p:cNvSpPr>
            <a:spLocks noGrp="1" noChangeArrowheads="1"/>
          </p:cNvSpPr>
          <p:nvPr>
            <p:ph type="body" idx="1"/>
          </p:nvPr>
        </p:nvSpPr>
        <p:spPr>
          <a:xfrm>
            <a:off x="611188" y="1484313"/>
            <a:ext cx="7796212" cy="4695825"/>
          </a:xfrm>
        </p:spPr>
        <p:txBody>
          <a:bodyPr/>
          <a:lstStyle/>
          <a:p>
            <a:r>
              <a:rPr lang="zh-CN" altLang="en-US" smtClean="0"/>
              <a:t>数据库设计分为：数据库结构设计和数据库行为设计。</a:t>
            </a:r>
          </a:p>
          <a:p>
            <a:r>
              <a:rPr lang="zh-CN" altLang="en-US" smtClean="0">
                <a:solidFill>
                  <a:srgbClr val="FF0000"/>
                </a:solidFill>
              </a:rPr>
              <a:t>结构设计</a:t>
            </a:r>
            <a:r>
              <a:rPr lang="zh-CN" altLang="en-US" smtClean="0"/>
              <a:t>包括设计数据库的概念结构、逻辑结构和存储结构。</a:t>
            </a:r>
          </a:p>
          <a:p>
            <a:r>
              <a:rPr lang="zh-CN" altLang="en-US" smtClean="0">
                <a:solidFill>
                  <a:srgbClr val="FF0000"/>
                </a:solidFill>
              </a:rPr>
              <a:t>行为设计</a:t>
            </a:r>
            <a:r>
              <a:rPr lang="zh-CN" altLang="en-US" smtClean="0"/>
              <a:t>包括设计数据库的功能组织和流程控制。 </a:t>
            </a:r>
          </a:p>
        </p:txBody>
      </p:sp>
      <p:sp>
        <p:nvSpPr>
          <p:cNvPr id="29700" name="日期占位符 4"/>
          <p:cNvSpPr>
            <a:spLocks noGrp="1"/>
          </p:cNvSpPr>
          <p:nvPr>
            <p:ph type="dt" sz="quarter" idx="10"/>
          </p:nvPr>
        </p:nvSpPr>
        <p:spPr>
          <a:noFill/>
        </p:spPr>
        <p:txBody>
          <a:bodyPr/>
          <a:lstStyle/>
          <a:p>
            <a:fld id="{40352F1A-6B17-4E91-92DC-6ED7A16A43C5}"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数据库结构设计过程</a:t>
            </a:r>
          </a:p>
        </p:txBody>
      </p:sp>
      <p:grpSp>
        <p:nvGrpSpPr>
          <p:cNvPr id="2" name="Group 3"/>
          <p:cNvGrpSpPr>
            <a:grpSpLocks/>
          </p:cNvGrpSpPr>
          <p:nvPr/>
        </p:nvGrpSpPr>
        <p:grpSpPr bwMode="auto">
          <a:xfrm>
            <a:off x="539750" y="1557338"/>
            <a:ext cx="8208963" cy="4176712"/>
            <a:chOff x="340" y="981"/>
            <a:chExt cx="5171" cy="2631"/>
          </a:xfrm>
        </p:grpSpPr>
        <p:sp>
          <p:nvSpPr>
            <p:cNvPr id="30726" name="Text Box 4"/>
            <p:cNvSpPr txBox="1">
              <a:spLocks noChangeArrowheads="1"/>
            </p:cNvSpPr>
            <p:nvPr/>
          </p:nvSpPr>
          <p:spPr bwMode="auto">
            <a:xfrm>
              <a:off x="4468" y="2886"/>
              <a:ext cx="910" cy="318"/>
            </a:xfrm>
            <a:prstGeom prst="rect">
              <a:avLst/>
            </a:prstGeom>
            <a:solidFill>
              <a:srgbClr val="FFFFFF"/>
            </a:solidFill>
            <a:ln w="9525">
              <a:noFill/>
              <a:miter lim="800000"/>
              <a:headEnd/>
              <a:tailEnd/>
            </a:ln>
          </p:spPr>
          <p:txBody>
            <a:bodyPr/>
            <a:lstStyle/>
            <a:p>
              <a:pPr algn="just" eaLnBrk="0" hangingPunct="0"/>
              <a:r>
                <a:rPr lang="zh-CN" altLang="en-US" b="1">
                  <a:solidFill>
                    <a:srgbClr val="008000"/>
                  </a:solidFill>
                  <a:latin typeface="楷体_GB2312" pitchFamily="49" charset="-122"/>
                  <a:ea typeface="楷体_GB2312" pitchFamily="49" charset="-122"/>
                </a:rPr>
                <a:t>逻辑映象</a:t>
              </a:r>
            </a:p>
          </p:txBody>
        </p:sp>
        <p:sp>
          <p:nvSpPr>
            <p:cNvPr id="30727" name="Text Box 5"/>
            <p:cNvSpPr txBox="1">
              <a:spLocks noChangeArrowheads="1"/>
            </p:cNvSpPr>
            <p:nvPr/>
          </p:nvSpPr>
          <p:spPr bwMode="auto">
            <a:xfrm>
              <a:off x="1579" y="3269"/>
              <a:ext cx="1120" cy="343"/>
            </a:xfrm>
            <a:prstGeom prst="rect">
              <a:avLst/>
            </a:prstGeom>
            <a:solidFill>
              <a:srgbClr val="FFFFFF"/>
            </a:solidFill>
            <a:ln w="9525">
              <a:noFill/>
              <a:miter lim="800000"/>
              <a:headEnd/>
              <a:tailEnd/>
            </a:ln>
          </p:spPr>
          <p:txBody>
            <a:bodyPr/>
            <a:lstStyle/>
            <a:p>
              <a:pPr algn="just" eaLnBrk="0" hangingPunct="0"/>
              <a:r>
                <a:rPr lang="zh-CN" altLang="en-US" b="1">
                  <a:solidFill>
                    <a:srgbClr val="008000"/>
                  </a:solidFill>
                  <a:latin typeface="楷体_GB2312" pitchFamily="49" charset="-122"/>
                  <a:ea typeface="楷体_GB2312" pitchFamily="49" charset="-122"/>
                </a:rPr>
                <a:t>综合与抽象</a:t>
              </a:r>
            </a:p>
          </p:txBody>
        </p:sp>
        <p:sp>
          <p:nvSpPr>
            <p:cNvPr id="30728" name="Text Box 6"/>
            <p:cNvSpPr txBox="1">
              <a:spLocks noChangeArrowheads="1"/>
            </p:cNvSpPr>
            <p:nvPr/>
          </p:nvSpPr>
          <p:spPr bwMode="auto">
            <a:xfrm>
              <a:off x="4181" y="981"/>
              <a:ext cx="372" cy="585"/>
            </a:xfrm>
            <a:prstGeom prst="rect">
              <a:avLst/>
            </a:prstGeom>
            <a:solidFill>
              <a:srgbClr val="FFFFFF"/>
            </a:solidFill>
            <a:ln w="9525">
              <a:noFill/>
              <a:miter lim="800000"/>
              <a:headEnd/>
              <a:tailEnd/>
            </a:ln>
          </p:spPr>
          <p:txBody>
            <a:bodyPr/>
            <a:lstStyle/>
            <a:p>
              <a:pPr algn="just" eaLnBrk="0" hangingPunct="0"/>
              <a:r>
                <a:rPr lang="en-US" altLang="zh-CN" sz="1000" b="1">
                  <a:solidFill>
                    <a:srgbClr val="FF0000"/>
                  </a:solidFill>
                  <a:latin typeface="Times New Roman" pitchFamily="18" charset="0"/>
                  <a:ea typeface="楷体_GB2312" pitchFamily="49" charset="-122"/>
                </a:rPr>
                <a:t>…</a:t>
              </a:r>
              <a:endParaRPr lang="en-US" altLang="zh-CN" sz="1000" b="1">
                <a:solidFill>
                  <a:srgbClr val="FF0000"/>
                </a:solidFill>
                <a:latin typeface="楷体_GB2312" pitchFamily="49" charset="-122"/>
                <a:ea typeface="楷体_GB2312" pitchFamily="49" charset="-122"/>
              </a:endParaRPr>
            </a:p>
          </p:txBody>
        </p:sp>
        <p:sp>
          <p:nvSpPr>
            <p:cNvPr id="30729" name="Text Box 7"/>
            <p:cNvSpPr txBox="1">
              <a:spLocks noChangeArrowheads="1"/>
            </p:cNvSpPr>
            <p:nvPr/>
          </p:nvSpPr>
          <p:spPr bwMode="auto">
            <a:xfrm>
              <a:off x="340" y="1361"/>
              <a:ext cx="991" cy="345"/>
            </a:xfrm>
            <a:prstGeom prst="rect">
              <a:avLst/>
            </a:prstGeom>
            <a:solidFill>
              <a:srgbClr val="FFFFFF"/>
            </a:solidFill>
            <a:ln w="9525">
              <a:solidFill>
                <a:srgbClr val="000000"/>
              </a:solidFill>
              <a:miter lim="800000"/>
              <a:headEnd/>
              <a:tailEnd/>
            </a:ln>
          </p:spPr>
          <p:txBody>
            <a:bodyPr/>
            <a:lstStyle/>
            <a:p>
              <a:pPr eaLnBrk="0" hangingPunct="0"/>
              <a:r>
                <a:rPr lang="zh-CN" altLang="en-US" b="1">
                  <a:solidFill>
                    <a:srgbClr val="FF0000"/>
                  </a:solidFill>
                  <a:latin typeface="楷体_GB2312" pitchFamily="49" charset="-122"/>
                  <a:ea typeface="楷体_GB2312" pitchFamily="49" charset="-122"/>
                </a:rPr>
                <a:t>应用需求</a:t>
              </a:r>
              <a:r>
                <a:rPr lang="en-US" altLang="zh-CN" b="1">
                  <a:solidFill>
                    <a:srgbClr val="FF0000"/>
                  </a:solidFill>
                  <a:latin typeface="楷体_GB2312" pitchFamily="49" charset="-122"/>
                  <a:ea typeface="楷体_GB2312" pitchFamily="49" charset="-122"/>
                </a:rPr>
                <a:t>1</a:t>
              </a:r>
            </a:p>
          </p:txBody>
        </p:sp>
        <p:sp>
          <p:nvSpPr>
            <p:cNvPr id="30730" name="Text Box 8"/>
            <p:cNvSpPr txBox="1">
              <a:spLocks noChangeArrowheads="1"/>
            </p:cNvSpPr>
            <p:nvPr/>
          </p:nvSpPr>
          <p:spPr bwMode="auto">
            <a:xfrm>
              <a:off x="340" y="2052"/>
              <a:ext cx="991" cy="335"/>
            </a:xfrm>
            <a:prstGeom prst="rect">
              <a:avLst/>
            </a:prstGeom>
            <a:solidFill>
              <a:srgbClr val="FFFFFF"/>
            </a:solidFill>
            <a:ln w="9525">
              <a:solidFill>
                <a:srgbClr val="000000"/>
              </a:solidFill>
              <a:miter lim="800000"/>
              <a:headEnd/>
              <a:tailEnd/>
            </a:ln>
          </p:spPr>
          <p:txBody>
            <a:bodyPr/>
            <a:lstStyle/>
            <a:p>
              <a:pPr algn="just" eaLnBrk="0" hangingPunct="0"/>
              <a:r>
                <a:rPr lang="zh-CN" altLang="en-US" b="1">
                  <a:solidFill>
                    <a:srgbClr val="FF0000"/>
                  </a:solidFill>
                  <a:latin typeface="楷体_GB2312" pitchFamily="49" charset="-122"/>
                  <a:ea typeface="楷体_GB2312" pitchFamily="49" charset="-122"/>
                </a:rPr>
                <a:t>应用需求</a:t>
              </a:r>
              <a:r>
                <a:rPr lang="en-US" altLang="zh-CN" b="1">
                  <a:solidFill>
                    <a:srgbClr val="FF0000"/>
                  </a:solidFill>
                  <a:latin typeface="楷体_GB2312" pitchFamily="49" charset="-122"/>
                  <a:ea typeface="楷体_GB2312" pitchFamily="49" charset="-122"/>
                </a:rPr>
                <a:t>2</a:t>
              </a:r>
            </a:p>
          </p:txBody>
        </p:sp>
        <p:sp>
          <p:nvSpPr>
            <p:cNvPr id="30731" name="Text Box 9"/>
            <p:cNvSpPr txBox="1">
              <a:spLocks noChangeArrowheads="1"/>
            </p:cNvSpPr>
            <p:nvPr/>
          </p:nvSpPr>
          <p:spPr bwMode="auto">
            <a:xfrm>
              <a:off x="340" y="2750"/>
              <a:ext cx="991" cy="358"/>
            </a:xfrm>
            <a:prstGeom prst="rect">
              <a:avLst/>
            </a:prstGeom>
            <a:solidFill>
              <a:srgbClr val="FFFFFF"/>
            </a:solidFill>
            <a:ln w="9525">
              <a:solidFill>
                <a:srgbClr val="000000"/>
              </a:solidFill>
              <a:miter lim="800000"/>
              <a:headEnd/>
              <a:tailEnd/>
            </a:ln>
          </p:spPr>
          <p:txBody>
            <a:bodyPr/>
            <a:lstStyle/>
            <a:p>
              <a:pPr algn="just" eaLnBrk="0" hangingPunct="0"/>
              <a:r>
                <a:rPr lang="zh-CN" altLang="en-US" b="1">
                  <a:solidFill>
                    <a:srgbClr val="FF0000"/>
                  </a:solidFill>
                  <a:latin typeface="楷体_GB2312" pitchFamily="49" charset="-122"/>
                  <a:ea typeface="楷体_GB2312" pitchFamily="49" charset="-122"/>
                </a:rPr>
                <a:t>应用需求</a:t>
              </a:r>
              <a:r>
                <a:rPr lang="en-US" altLang="zh-CN" b="1">
                  <a:solidFill>
                    <a:srgbClr val="FF0000"/>
                  </a:solidFill>
                  <a:latin typeface="楷体_GB2312" pitchFamily="49" charset="-122"/>
                  <a:ea typeface="楷体_GB2312" pitchFamily="49" charset="-122"/>
                </a:rPr>
                <a:t>n</a:t>
              </a:r>
            </a:p>
          </p:txBody>
        </p:sp>
        <p:sp>
          <p:nvSpPr>
            <p:cNvPr id="30732" name="Text Box 10"/>
            <p:cNvSpPr txBox="1">
              <a:spLocks noChangeArrowheads="1"/>
            </p:cNvSpPr>
            <p:nvPr/>
          </p:nvSpPr>
          <p:spPr bwMode="auto">
            <a:xfrm>
              <a:off x="1827" y="2007"/>
              <a:ext cx="962" cy="380"/>
            </a:xfrm>
            <a:prstGeom prst="rect">
              <a:avLst/>
            </a:prstGeom>
            <a:solidFill>
              <a:srgbClr val="FFFFFF"/>
            </a:solidFill>
            <a:ln w="9525">
              <a:solidFill>
                <a:srgbClr val="000000"/>
              </a:solidFill>
              <a:miter lim="800000"/>
              <a:headEnd/>
              <a:tailEnd/>
            </a:ln>
          </p:spPr>
          <p:txBody>
            <a:bodyPr/>
            <a:lstStyle/>
            <a:p>
              <a:pPr algn="just" eaLnBrk="0" hangingPunct="0"/>
              <a:r>
                <a:rPr lang="zh-CN" altLang="en-US" b="1">
                  <a:latin typeface="楷体_GB2312" pitchFamily="49" charset="-122"/>
                  <a:ea typeface="楷体_GB2312" pitchFamily="49" charset="-122"/>
                </a:rPr>
                <a:t>概念设计</a:t>
              </a:r>
            </a:p>
          </p:txBody>
        </p:sp>
        <p:sp>
          <p:nvSpPr>
            <p:cNvPr id="30733" name="Text Box 11"/>
            <p:cNvSpPr txBox="1">
              <a:spLocks noChangeArrowheads="1"/>
            </p:cNvSpPr>
            <p:nvPr/>
          </p:nvSpPr>
          <p:spPr bwMode="auto">
            <a:xfrm>
              <a:off x="3190" y="2024"/>
              <a:ext cx="960" cy="363"/>
            </a:xfrm>
            <a:prstGeom prst="rect">
              <a:avLst/>
            </a:prstGeom>
            <a:solidFill>
              <a:srgbClr val="FFFFFF"/>
            </a:solidFill>
            <a:ln w="9525">
              <a:solidFill>
                <a:srgbClr val="000000"/>
              </a:solidFill>
              <a:miter lim="800000"/>
              <a:headEnd/>
              <a:tailEnd/>
            </a:ln>
          </p:spPr>
          <p:txBody>
            <a:bodyPr/>
            <a:lstStyle/>
            <a:p>
              <a:pPr algn="just" eaLnBrk="0" hangingPunct="0"/>
              <a:r>
                <a:rPr lang="zh-CN" altLang="en-US" b="1">
                  <a:latin typeface="楷体_GB2312" pitchFamily="49" charset="-122"/>
                  <a:ea typeface="楷体_GB2312" pitchFamily="49" charset="-122"/>
                </a:rPr>
                <a:t>逻辑设计</a:t>
              </a:r>
            </a:p>
          </p:txBody>
        </p:sp>
        <p:sp>
          <p:nvSpPr>
            <p:cNvPr id="30734" name="Text Box 12"/>
            <p:cNvSpPr txBox="1">
              <a:spLocks noChangeArrowheads="1"/>
            </p:cNvSpPr>
            <p:nvPr/>
          </p:nvSpPr>
          <p:spPr bwMode="auto">
            <a:xfrm>
              <a:off x="2517" y="1207"/>
              <a:ext cx="797" cy="363"/>
            </a:xfrm>
            <a:prstGeom prst="rect">
              <a:avLst/>
            </a:prstGeom>
            <a:solidFill>
              <a:srgbClr val="FFFFFF"/>
            </a:solidFill>
            <a:ln w="9525">
              <a:solidFill>
                <a:srgbClr val="000000"/>
              </a:solidFill>
              <a:miter lim="800000"/>
              <a:headEnd/>
              <a:tailEnd/>
            </a:ln>
          </p:spPr>
          <p:txBody>
            <a:bodyPr/>
            <a:lstStyle/>
            <a:p>
              <a:pPr algn="just" eaLnBrk="0" hangingPunct="0"/>
              <a:r>
                <a:rPr lang="zh-CN" altLang="en-US" b="1">
                  <a:solidFill>
                    <a:srgbClr val="FF0000"/>
                  </a:solidFill>
                  <a:latin typeface="楷体_GB2312" pitchFamily="49" charset="-122"/>
                  <a:ea typeface="楷体_GB2312" pitchFamily="49" charset="-122"/>
                </a:rPr>
                <a:t>外模式</a:t>
              </a:r>
              <a:r>
                <a:rPr lang="en-US" altLang="zh-CN" b="1">
                  <a:solidFill>
                    <a:srgbClr val="FF0000"/>
                  </a:solidFill>
                  <a:latin typeface="楷体_GB2312" pitchFamily="49" charset="-122"/>
                  <a:ea typeface="楷体_GB2312" pitchFamily="49" charset="-122"/>
                </a:rPr>
                <a:t>1</a:t>
              </a:r>
            </a:p>
          </p:txBody>
        </p:sp>
        <p:sp>
          <p:nvSpPr>
            <p:cNvPr id="30735" name="Text Box 13"/>
            <p:cNvSpPr txBox="1">
              <a:spLocks noChangeArrowheads="1"/>
            </p:cNvSpPr>
            <p:nvPr/>
          </p:nvSpPr>
          <p:spPr bwMode="auto">
            <a:xfrm>
              <a:off x="3470" y="1207"/>
              <a:ext cx="803" cy="363"/>
            </a:xfrm>
            <a:prstGeom prst="rect">
              <a:avLst/>
            </a:prstGeom>
            <a:solidFill>
              <a:srgbClr val="FFFFFF"/>
            </a:solidFill>
            <a:ln w="9525">
              <a:solidFill>
                <a:srgbClr val="000000"/>
              </a:solidFill>
              <a:miter lim="800000"/>
              <a:headEnd/>
              <a:tailEnd/>
            </a:ln>
          </p:spPr>
          <p:txBody>
            <a:bodyPr/>
            <a:lstStyle/>
            <a:p>
              <a:pPr algn="just" eaLnBrk="0" hangingPunct="0"/>
              <a:r>
                <a:rPr lang="zh-CN" altLang="en-US" b="1">
                  <a:solidFill>
                    <a:srgbClr val="FF0000"/>
                  </a:solidFill>
                  <a:latin typeface="楷体_GB2312" pitchFamily="49" charset="-122"/>
                  <a:ea typeface="楷体_GB2312" pitchFamily="49" charset="-122"/>
                </a:rPr>
                <a:t>外模式</a:t>
              </a:r>
              <a:r>
                <a:rPr lang="en-US" altLang="zh-CN" b="1">
                  <a:solidFill>
                    <a:srgbClr val="FF0000"/>
                  </a:solidFill>
                  <a:latin typeface="楷体_GB2312" pitchFamily="49" charset="-122"/>
                  <a:ea typeface="楷体_GB2312" pitchFamily="49" charset="-122"/>
                </a:rPr>
                <a:t>2</a:t>
              </a:r>
            </a:p>
          </p:txBody>
        </p:sp>
        <p:sp>
          <p:nvSpPr>
            <p:cNvPr id="30736" name="Text Box 14"/>
            <p:cNvSpPr txBox="1">
              <a:spLocks noChangeArrowheads="1"/>
            </p:cNvSpPr>
            <p:nvPr/>
          </p:nvSpPr>
          <p:spPr bwMode="auto">
            <a:xfrm>
              <a:off x="4422" y="1207"/>
              <a:ext cx="822" cy="363"/>
            </a:xfrm>
            <a:prstGeom prst="rect">
              <a:avLst/>
            </a:prstGeom>
            <a:solidFill>
              <a:srgbClr val="FFFFFF"/>
            </a:solidFill>
            <a:ln w="9525">
              <a:solidFill>
                <a:srgbClr val="000000"/>
              </a:solidFill>
              <a:miter lim="800000"/>
              <a:headEnd/>
              <a:tailEnd/>
            </a:ln>
          </p:spPr>
          <p:txBody>
            <a:bodyPr/>
            <a:lstStyle/>
            <a:p>
              <a:pPr algn="just" eaLnBrk="0" hangingPunct="0"/>
              <a:r>
                <a:rPr lang="zh-CN" altLang="en-US" b="1">
                  <a:solidFill>
                    <a:srgbClr val="FF0000"/>
                  </a:solidFill>
                  <a:latin typeface="楷体_GB2312" pitchFamily="49" charset="-122"/>
                  <a:ea typeface="楷体_GB2312" pitchFamily="49" charset="-122"/>
                </a:rPr>
                <a:t>外模式</a:t>
              </a:r>
              <a:r>
                <a:rPr lang="en-US" altLang="zh-CN" b="1">
                  <a:solidFill>
                    <a:srgbClr val="FF0000"/>
                  </a:solidFill>
                  <a:latin typeface="楷体_GB2312" pitchFamily="49" charset="-122"/>
                  <a:ea typeface="楷体_GB2312" pitchFamily="49" charset="-122"/>
                </a:rPr>
                <a:t>m</a:t>
              </a:r>
            </a:p>
          </p:txBody>
        </p:sp>
        <p:sp>
          <p:nvSpPr>
            <p:cNvPr id="30737" name="AutoShape 15"/>
            <p:cNvSpPr>
              <a:spLocks noChangeArrowheads="1"/>
            </p:cNvSpPr>
            <p:nvPr/>
          </p:nvSpPr>
          <p:spPr bwMode="auto">
            <a:xfrm>
              <a:off x="4800" y="1888"/>
              <a:ext cx="711" cy="499"/>
            </a:xfrm>
            <a:prstGeom prst="can">
              <a:avLst>
                <a:gd name="adj" fmla="val 25000"/>
              </a:avLst>
            </a:prstGeom>
            <a:solidFill>
              <a:srgbClr val="FFFFFF"/>
            </a:solidFill>
            <a:ln w="9525">
              <a:solidFill>
                <a:srgbClr val="000000"/>
              </a:solidFill>
              <a:round/>
              <a:headEnd/>
              <a:tailEnd/>
            </a:ln>
          </p:spPr>
          <p:txBody>
            <a:bodyPr/>
            <a:lstStyle/>
            <a:p>
              <a:pPr algn="just" eaLnBrk="0" hangingPunct="0"/>
              <a:r>
                <a:rPr lang="zh-CN" altLang="en-US" b="1">
                  <a:latin typeface="楷体_GB2312" pitchFamily="49" charset="-122"/>
                  <a:ea typeface="楷体_GB2312" pitchFamily="49" charset="-122"/>
                </a:rPr>
                <a:t>内模式</a:t>
              </a:r>
            </a:p>
          </p:txBody>
        </p:sp>
        <p:sp>
          <p:nvSpPr>
            <p:cNvPr id="30738" name="Line 16"/>
            <p:cNvSpPr>
              <a:spLocks noChangeShapeType="1"/>
            </p:cNvSpPr>
            <p:nvPr/>
          </p:nvSpPr>
          <p:spPr bwMode="auto">
            <a:xfrm>
              <a:off x="1338" y="1525"/>
              <a:ext cx="499" cy="499"/>
            </a:xfrm>
            <a:prstGeom prst="line">
              <a:avLst/>
            </a:prstGeom>
            <a:noFill/>
            <a:ln w="9525">
              <a:solidFill>
                <a:srgbClr val="000000"/>
              </a:solidFill>
              <a:round/>
              <a:headEnd/>
              <a:tailEnd type="triangle" w="med" len="med"/>
            </a:ln>
          </p:spPr>
          <p:txBody>
            <a:bodyPr/>
            <a:lstStyle/>
            <a:p>
              <a:endParaRPr lang="zh-CN" altLang="en-US"/>
            </a:p>
          </p:txBody>
        </p:sp>
        <p:sp>
          <p:nvSpPr>
            <p:cNvPr id="30739" name="Line 17"/>
            <p:cNvSpPr>
              <a:spLocks noChangeShapeType="1"/>
            </p:cNvSpPr>
            <p:nvPr/>
          </p:nvSpPr>
          <p:spPr bwMode="auto">
            <a:xfrm>
              <a:off x="1331" y="2205"/>
              <a:ext cx="496" cy="0"/>
            </a:xfrm>
            <a:prstGeom prst="line">
              <a:avLst/>
            </a:prstGeom>
            <a:noFill/>
            <a:ln w="9525">
              <a:solidFill>
                <a:srgbClr val="000000"/>
              </a:solidFill>
              <a:round/>
              <a:headEnd/>
              <a:tailEnd type="triangle" w="med" len="med"/>
            </a:ln>
          </p:spPr>
          <p:txBody>
            <a:bodyPr/>
            <a:lstStyle/>
            <a:p>
              <a:endParaRPr lang="zh-CN" altLang="en-US"/>
            </a:p>
          </p:txBody>
        </p:sp>
        <p:sp>
          <p:nvSpPr>
            <p:cNvPr id="30740" name="Line 18"/>
            <p:cNvSpPr>
              <a:spLocks noChangeShapeType="1"/>
            </p:cNvSpPr>
            <p:nvPr/>
          </p:nvSpPr>
          <p:spPr bwMode="auto">
            <a:xfrm flipV="1">
              <a:off x="1331" y="2341"/>
              <a:ext cx="496" cy="586"/>
            </a:xfrm>
            <a:prstGeom prst="line">
              <a:avLst/>
            </a:prstGeom>
            <a:noFill/>
            <a:ln w="9525">
              <a:solidFill>
                <a:srgbClr val="000000"/>
              </a:solidFill>
              <a:round/>
              <a:headEnd/>
              <a:tailEnd type="triangle" w="med" len="med"/>
            </a:ln>
          </p:spPr>
          <p:txBody>
            <a:bodyPr/>
            <a:lstStyle/>
            <a:p>
              <a:endParaRPr lang="zh-CN" altLang="en-US"/>
            </a:p>
          </p:txBody>
        </p:sp>
        <p:sp>
          <p:nvSpPr>
            <p:cNvPr id="30741" name="Line 19"/>
            <p:cNvSpPr>
              <a:spLocks noChangeShapeType="1"/>
            </p:cNvSpPr>
            <p:nvPr/>
          </p:nvSpPr>
          <p:spPr bwMode="auto">
            <a:xfrm flipH="1" flipV="1">
              <a:off x="2942" y="1570"/>
              <a:ext cx="392" cy="454"/>
            </a:xfrm>
            <a:prstGeom prst="line">
              <a:avLst/>
            </a:prstGeom>
            <a:noFill/>
            <a:ln w="9525">
              <a:solidFill>
                <a:srgbClr val="000000"/>
              </a:solidFill>
              <a:round/>
              <a:headEnd/>
              <a:tailEnd type="triangle" w="med" len="med"/>
            </a:ln>
          </p:spPr>
          <p:txBody>
            <a:bodyPr/>
            <a:lstStyle/>
            <a:p>
              <a:endParaRPr lang="zh-CN" altLang="en-US"/>
            </a:p>
          </p:txBody>
        </p:sp>
        <p:sp>
          <p:nvSpPr>
            <p:cNvPr id="30742" name="Line 20"/>
            <p:cNvSpPr>
              <a:spLocks noChangeShapeType="1"/>
            </p:cNvSpPr>
            <p:nvPr/>
          </p:nvSpPr>
          <p:spPr bwMode="auto">
            <a:xfrm flipV="1">
              <a:off x="3651" y="1570"/>
              <a:ext cx="136" cy="454"/>
            </a:xfrm>
            <a:prstGeom prst="line">
              <a:avLst/>
            </a:prstGeom>
            <a:noFill/>
            <a:ln w="9525">
              <a:solidFill>
                <a:srgbClr val="000000"/>
              </a:solidFill>
              <a:round/>
              <a:headEnd/>
              <a:tailEnd type="triangle" w="med" len="med"/>
            </a:ln>
          </p:spPr>
          <p:txBody>
            <a:bodyPr/>
            <a:lstStyle/>
            <a:p>
              <a:endParaRPr lang="zh-CN" altLang="en-US"/>
            </a:p>
          </p:txBody>
        </p:sp>
        <p:sp>
          <p:nvSpPr>
            <p:cNvPr id="30743" name="Line 21"/>
            <p:cNvSpPr>
              <a:spLocks noChangeShapeType="1"/>
            </p:cNvSpPr>
            <p:nvPr/>
          </p:nvSpPr>
          <p:spPr bwMode="auto">
            <a:xfrm flipV="1">
              <a:off x="3969" y="1570"/>
              <a:ext cx="816" cy="454"/>
            </a:xfrm>
            <a:prstGeom prst="line">
              <a:avLst/>
            </a:prstGeom>
            <a:noFill/>
            <a:ln w="9525">
              <a:solidFill>
                <a:srgbClr val="000000"/>
              </a:solidFill>
              <a:round/>
              <a:headEnd/>
              <a:tailEnd type="triangle" w="med" len="med"/>
            </a:ln>
          </p:spPr>
          <p:txBody>
            <a:bodyPr/>
            <a:lstStyle/>
            <a:p>
              <a:endParaRPr lang="zh-CN" altLang="en-US"/>
            </a:p>
          </p:txBody>
        </p:sp>
        <p:sp>
          <p:nvSpPr>
            <p:cNvPr id="30744" name="Line 22"/>
            <p:cNvSpPr>
              <a:spLocks noChangeShapeType="1"/>
            </p:cNvSpPr>
            <p:nvPr/>
          </p:nvSpPr>
          <p:spPr bwMode="auto">
            <a:xfrm flipV="1">
              <a:off x="4150" y="2156"/>
              <a:ext cx="650" cy="4"/>
            </a:xfrm>
            <a:prstGeom prst="line">
              <a:avLst/>
            </a:prstGeom>
            <a:noFill/>
            <a:ln w="9525">
              <a:solidFill>
                <a:srgbClr val="000000"/>
              </a:solidFill>
              <a:round/>
              <a:headEnd/>
              <a:tailEnd type="triangle" w="med" len="med"/>
            </a:ln>
          </p:spPr>
          <p:txBody>
            <a:bodyPr/>
            <a:lstStyle/>
            <a:p>
              <a:endParaRPr lang="zh-CN" altLang="en-US"/>
            </a:p>
          </p:txBody>
        </p:sp>
        <p:sp>
          <p:nvSpPr>
            <p:cNvPr id="30745" name="Line 23"/>
            <p:cNvSpPr>
              <a:spLocks noChangeShapeType="1"/>
            </p:cNvSpPr>
            <p:nvPr/>
          </p:nvSpPr>
          <p:spPr bwMode="auto">
            <a:xfrm flipV="1">
              <a:off x="2789" y="2156"/>
              <a:ext cx="401" cy="4"/>
            </a:xfrm>
            <a:prstGeom prst="line">
              <a:avLst/>
            </a:prstGeom>
            <a:noFill/>
            <a:ln w="9525">
              <a:solidFill>
                <a:srgbClr val="000000"/>
              </a:solidFill>
              <a:round/>
              <a:headEnd/>
              <a:tailEnd type="triangle" w="med" len="med"/>
            </a:ln>
          </p:spPr>
          <p:txBody>
            <a:bodyPr/>
            <a:lstStyle/>
            <a:p>
              <a:endParaRPr lang="zh-CN" altLang="en-US"/>
            </a:p>
          </p:txBody>
        </p:sp>
        <p:sp>
          <p:nvSpPr>
            <p:cNvPr id="30746" name="Line 24"/>
            <p:cNvSpPr>
              <a:spLocks noChangeShapeType="1"/>
            </p:cNvSpPr>
            <p:nvPr/>
          </p:nvSpPr>
          <p:spPr bwMode="auto">
            <a:xfrm>
              <a:off x="1579" y="1180"/>
              <a:ext cx="0" cy="2342"/>
            </a:xfrm>
            <a:prstGeom prst="line">
              <a:avLst/>
            </a:prstGeom>
            <a:noFill/>
            <a:ln w="19050">
              <a:solidFill>
                <a:srgbClr val="D60093"/>
              </a:solidFill>
              <a:prstDash val="lgDash"/>
              <a:round/>
              <a:headEnd/>
              <a:tailEnd/>
            </a:ln>
          </p:spPr>
          <p:txBody>
            <a:bodyPr/>
            <a:lstStyle/>
            <a:p>
              <a:endParaRPr lang="zh-CN" altLang="en-US"/>
            </a:p>
          </p:txBody>
        </p:sp>
        <p:sp>
          <p:nvSpPr>
            <p:cNvPr id="30747" name="Line 25"/>
            <p:cNvSpPr>
              <a:spLocks noChangeShapeType="1"/>
            </p:cNvSpPr>
            <p:nvPr/>
          </p:nvSpPr>
          <p:spPr bwMode="auto">
            <a:xfrm>
              <a:off x="2942" y="1765"/>
              <a:ext cx="0" cy="1367"/>
            </a:xfrm>
            <a:prstGeom prst="line">
              <a:avLst/>
            </a:prstGeom>
            <a:noFill/>
            <a:ln w="19050">
              <a:solidFill>
                <a:srgbClr val="D60093"/>
              </a:solidFill>
              <a:prstDash val="lgDash"/>
              <a:round/>
              <a:headEnd/>
              <a:tailEnd/>
            </a:ln>
          </p:spPr>
          <p:txBody>
            <a:bodyPr/>
            <a:lstStyle/>
            <a:p>
              <a:endParaRPr lang="zh-CN" altLang="en-US"/>
            </a:p>
          </p:txBody>
        </p:sp>
        <p:sp>
          <p:nvSpPr>
            <p:cNvPr id="30748" name="Line 26"/>
            <p:cNvSpPr>
              <a:spLocks noChangeShapeType="1"/>
            </p:cNvSpPr>
            <p:nvPr/>
          </p:nvSpPr>
          <p:spPr bwMode="auto">
            <a:xfrm>
              <a:off x="4429" y="1961"/>
              <a:ext cx="0" cy="1171"/>
            </a:xfrm>
            <a:prstGeom prst="line">
              <a:avLst/>
            </a:prstGeom>
            <a:noFill/>
            <a:ln w="19050">
              <a:solidFill>
                <a:srgbClr val="D60093"/>
              </a:solidFill>
              <a:prstDash val="lgDash"/>
              <a:round/>
              <a:headEnd/>
              <a:tailEnd/>
            </a:ln>
          </p:spPr>
          <p:txBody>
            <a:bodyPr/>
            <a:lstStyle/>
            <a:p>
              <a:endParaRPr lang="zh-CN" altLang="en-US"/>
            </a:p>
          </p:txBody>
        </p:sp>
        <p:sp>
          <p:nvSpPr>
            <p:cNvPr id="30749" name="Text Box 27"/>
            <p:cNvSpPr txBox="1">
              <a:spLocks noChangeArrowheads="1"/>
            </p:cNvSpPr>
            <p:nvPr/>
          </p:nvSpPr>
          <p:spPr bwMode="auto">
            <a:xfrm>
              <a:off x="2966" y="2860"/>
              <a:ext cx="912" cy="343"/>
            </a:xfrm>
            <a:prstGeom prst="rect">
              <a:avLst/>
            </a:prstGeom>
            <a:solidFill>
              <a:srgbClr val="FFFFFF"/>
            </a:solidFill>
            <a:ln w="9525">
              <a:noFill/>
              <a:miter lim="800000"/>
              <a:headEnd/>
              <a:tailEnd/>
            </a:ln>
          </p:spPr>
          <p:txBody>
            <a:bodyPr/>
            <a:lstStyle/>
            <a:p>
              <a:pPr algn="just" eaLnBrk="0" hangingPunct="0"/>
              <a:r>
                <a:rPr lang="zh-CN" altLang="en-US" b="1">
                  <a:solidFill>
                    <a:srgbClr val="008000"/>
                  </a:solidFill>
                  <a:latin typeface="楷体_GB2312" pitchFamily="49" charset="-122"/>
                  <a:ea typeface="楷体_GB2312" pitchFamily="49" charset="-122"/>
                </a:rPr>
                <a:t>表示转换</a:t>
              </a:r>
            </a:p>
          </p:txBody>
        </p:sp>
      </p:grpSp>
      <p:sp>
        <p:nvSpPr>
          <p:cNvPr id="30724" name="日期占位符 27"/>
          <p:cNvSpPr>
            <a:spLocks noGrp="1"/>
          </p:cNvSpPr>
          <p:nvPr>
            <p:ph type="dt" sz="quarter" idx="10"/>
          </p:nvPr>
        </p:nvSpPr>
        <p:spPr>
          <a:noFill/>
        </p:spPr>
        <p:txBody>
          <a:bodyPr/>
          <a:lstStyle/>
          <a:p>
            <a:fld id="{AA9CAE03-8CE0-4117-98F0-28B7A8951DE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数据库结构设计包含内容</a:t>
            </a:r>
          </a:p>
        </p:txBody>
      </p:sp>
      <p:sp>
        <p:nvSpPr>
          <p:cNvPr id="31747" name="Rectangle 3"/>
          <p:cNvSpPr>
            <a:spLocks noGrp="1" noChangeArrowheads="1"/>
          </p:cNvSpPr>
          <p:nvPr>
            <p:ph type="body" idx="1"/>
          </p:nvPr>
        </p:nvSpPr>
        <p:spPr>
          <a:xfrm>
            <a:off x="539750" y="1412875"/>
            <a:ext cx="8299450" cy="4679950"/>
          </a:xfrm>
        </p:spPr>
        <p:txBody>
          <a:bodyPr/>
          <a:lstStyle/>
          <a:p>
            <a:r>
              <a:rPr lang="zh-CN" altLang="en-US" smtClean="0">
                <a:solidFill>
                  <a:srgbClr val="FF0066"/>
                </a:solidFill>
              </a:rPr>
              <a:t>概念结构设计</a:t>
            </a:r>
            <a:r>
              <a:rPr lang="zh-CN" altLang="en-US" smtClean="0"/>
              <a:t>：形成</a:t>
            </a:r>
            <a:r>
              <a:rPr lang="en-US" altLang="zh-CN" smtClean="0"/>
              <a:t>DB</a:t>
            </a:r>
            <a:r>
              <a:rPr lang="zh-CN" altLang="en-US" smtClean="0"/>
              <a:t>概念模式，用语义层模型描述，如</a:t>
            </a:r>
            <a:r>
              <a:rPr lang="en-US" altLang="zh-CN" smtClean="0"/>
              <a:t>E</a:t>
            </a:r>
            <a:r>
              <a:rPr lang="zh-CN" altLang="en-US" smtClean="0"/>
              <a:t>－</a:t>
            </a:r>
            <a:r>
              <a:rPr lang="en-US" altLang="zh-CN" smtClean="0"/>
              <a:t>R</a:t>
            </a:r>
            <a:r>
              <a:rPr lang="zh-CN" altLang="en-US" smtClean="0"/>
              <a:t>图 。</a:t>
            </a:r>
          </a:p>
          <a:p>
            <a:pPr>
              <a:lnSpc>
                <a:spcPct val="110000"/>
              </a:lnSpc>
            </a:pPr>
            <a:r>
              <a:rPr lang="zh-CN" altLang="en-US" smtClean="0">
                <a:solidFill>
                  <a:srgbClr val="FF0066"/>
                </a:solidFill>
              </a:rPr>
              <a:t>逻辑结构设计</a:t>
            </a:r>
            <a:r>
              <a:rPr lang="zh-CN" altLang="en-US" smtClean="0"/>
              <a:t>：形成</a:t>
            </a:r>
            <a:r>
              <a:rPr lang="en-US" altLang="zh-CN" smtClean="0"/>
              <a:t>DB</a:t>
            </a:r>
            <a:r>
              <a:rPr lang="zh-CN" altLang="en-US" smtClean="0"/>
              <a:t>逻辑模式与外模式，用结构层模型描述，例基本表、视图等。 </a:t>
            </a:r>
          </a:p>
          <a:p>
            <a:r>
              <a:rPr lang="zh-CN" altLang="en-US" smtClean="0">
                <a:solidFill>
                  <a:srgbClr val="FF0066"/>
                </a:solidFill>
              </a:rPr>
              <a:t>物理结构设计</a:t>
            </a:r>
            <a:r>
              <a:rPr lang="zh-CN" altLang="en-US" smtClean="0"/>
              <a:t>：形成</a:t>
            </a:r>
            <a:r>
              <a:rPr lang="en-US" altLang="zh-CN" smtClean="0"/>
              <a:t>DB</a:t>
            </a:r>
            <a:r>
              <a:rPr lang="zh-CN" altLang="en-US" smtClean="0"/>
              <a:t>内模式，用文件级术语描述。例</a:t>
            </a:r>
            <a:r>
              <a:rPr lang="en-US" altLang="zh-CN" smtClean="0"/>
              <a:t>DB</a:t>
            </a:r>
            <a:r>
              <a:rPr lang="zh-CN" altLang="en-US" smtClean="0"/>
              <a:t>文件、索引。</a:t>
            </a:r>
          </a:p>
        </p:txBody>
      </p:sp>
      <p:sp>
        <p:nvSpPr>
          <p:cNvPr id="31748" name="日期占位符 3"/>
          <p:cNvSpPr>
            <a:spLocks noGrp="1"/>
          </p:cNvSpPr>
          <p:nvPr>
            <p:ph type="dt" sz="quarter" idx="10"/>
          </p:nvPr>
        </p:nvSpPr>
        <p:spPr>
          <a:noFill/>
        </p:spPr>
        <p:txBody>
          <a:bodyPr/>
          <a:lstStyle/>
          <a:p>
            <a:fld id="{A71CCE4D-D630-426A-95D7-B05B74158DA5}"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1" dirty="0" smtClean="0"/>
              <a:t>10.1.1</a:t>
            </a:r>
            <a:r>
              <a:rPr lang="zh-CN" altLang="en-US" b="1" dirty="0" smtClean="0"/>
              <a:t>数据库设计的特点</a:t>
            </a:r>
          </a:p>
        </p:txBody>
      </p:sp>
      <p:sp>
        <p:nvSpPr>
          <p:cNvPr id="8195" name="Rectangle 3"/>
          <p:cNvSpPr>
            <a:spLocks noGrp="1" noChangeArrowheads="1"/>
          </p:cNvSpPr>
          <p:nvPr>
            <p:ph type="body" idx="1"/>
          </p:nvPr>
        </p:nvSpPr>
        <p:spPr>
          <a:xfrm>
            <a:off x="323850" y="1341438"/>
            <a:ext cx="8496300" cy="4751387"/>
          </a:xfrm>
        </p:spPr>
        <p:txBody>
          <a:bodyPr/>
          <a:lstStyle/>
          <a:p>
            <a:pPr>
              <a:lnSpc>
                <a:spcPct val="90000"/>
              </a:lnSpc>
              <a:buFontTx/>
              <a:buNone/>
            </a:pPr>
            <a:r>
              <a:rPr lang="zh-CN" altLang="en-US" sz="3300" dirty="0" smtClean="0">
                <a:solidFill>
                  <a:srgbClr val="FF0000"/>
                </a:solidFill>
                <a:latin typeface="楷体_GB2312" pitchFamily="49" charset="-122"/>
                <a:ea typeface="楷体_GB2312" pitchFamily="49" charset="-122"/>
              </a:rPr>
              <a:t>（</a:t>
            </a:r>
            <a:r>
              <a:rPr lang="en-US" altLang="zh-CN" sz="3300" dirty="0" smtClean="0">
                <a:solidFill>
                  <a:srgbClr val="FF0000"/>
                </a:solidFill>
                <a:latin typeface="楷体_GB2312" pitchFamily="49" charset="-122"/>
                <a:ea typeface="楷体_GB2312" pitchFamily="49" charset="-122"/>
              </a:rPr>
              <a:t>1</a:t>
            </a:r>
            <a:r>
              <a:rPr lang="zh-CN" altLang="en-US" sz="3300" dirty="0" smtClean="0">
                <a:solidFill>
                  <a:srgbClr val="FF0000"/>
                </a:solidFill>
                <a:latin typeface="楷体_GB2312" pitchFamily="49" charset="-122"/>
                <a:ea typeface="楷体_GB2312" pitchFamily="49" charset="-122"/>
              </a:rPr>
              <a:t>）综合性</a:t>
            </a:r>
            <a:r>
              <a:rPr lang="zh-CN" altLang="en-US" sz="3300" dirty="0" smtClean="0">
                <a:latin typeface="楷体_GB2312" pitchFamily="49" charset="-122"/>
                <a:ea typeface="楷体_GB2312" pitchFamily="49" charset="-122"/>
              </a:rPr>
              <a:t> </a:t>
            </a:r>
          </a:p>
          <a:p>
            <a:pPr lvl="1">
              <a:lnSpc>
                <a:spcPct val="90000"/>
              </a:lnSpc>
            </a:pPr>
            <a:r>
              <a:rPr lang="zh-CN" altLang="en-US" sz="3000" dirty="0" smtClean="0">
                <a:latin typeface="楷体_GB2312" pitchFamily="49" charset="-122"/>
                <a:ea typeface="楷体_GB2312" pitchFamily="49" charset="-122"/>
              </a:rPr>
              <a:t>涉及面广，需包含计算机专业知识及业务系统专业知识；</a:t>
            </a:r>
          </a:p>
          <a:p>
            <a:pPr lvl="1">
              <a:lnSpc>
                <a:spcPct val="90000"/>
              </a:lnSpc>
            </a:pPr>
            <a:r>
              <a:rPr lang="zh-CN" altLang="en-US" sz="3000" dirty="0" smtClean="0">
                <a:latin typeface="楷体_GB2312" pitchFamily="49" charset="-122"/>
                <a:ea typeface="楷体_GB2312" pitchFamily="49" charset="-122"/>
              </a:rPr>
              <a:t>要解决技术及非技术两方面的问题； </a:t>
            </a:r>
          </a:p>
          <a:p>
            <a:pPr>
              <a:lnSpc>
                <a:spcPct val="90000"/>
              </a:lnSpc>
              <a:buFontTx/>
              <a:buNone/>
            </a:pPr>
            <a:r>
              <a:rPr lang="zh-CN" altLang="en-US" sz="3300" dirty="0" smtClean="0">
                <a:solidFill>
                  <a:srgbClr val="FF0000"/>
                </a:solidFill>
                <a:latin typeface="楷体_GB2312" pitchFamily="49" charset="-122"/>
                <a:ea typeface="楷体_GB2312" pitchFamily="49" charset="-122"/>
              </a:rPr>
              <a:t>（</a:t>
            </a:r>
            <a:r>
              <a:rPr lang="en-US" altLang="zh-CN" sz="3300" dirty="0" smtClean="0">
                <a:solidFill>
                  <a:srgbClr val="FF0000"/>
                </a:solidFill>
                <a:latin typeface="楷体_GB2312" pitchFamily="49" charset="-122"/>
                <a:ea typeface="楷体_GB2312" pitchFamily="49" charset="-122"/>
              </a:rPr>
              <a:t>2</a:t>
            </a:r>
            <a:r>
              <a:rPr lang="zh-CN" altLang="en-US" sz="3300" dirty="0" smtClean="0">
                <a:solidFill>
                  <a:srgbClr val="FF0000"/>
                </a:solidFill>
                <a:latin typeface="楷体_GB2312" pitchFamily="49" charset="-122"/>
                <a:ea typeface="楷体_GB2312" pitchFamily="49" charset="-122"/>
              </a:rPr>
              <a:t>）结构设计与行为设计相分离</a:t>
            </a:r>
            <a:endParaRPr lang="zh-CN" altLang="en-US" sz="3300" dirty="0" smtClean="0">
              <a:latin typeface="楷体_GB2312" pitchFamily="49" charset="-122"/>
              <a:ea typeface="楷体_GB2312" pitchFamily="49" charset="-122"/>
            </a:endParaRPr>
          </a:p>
          <a:p>
            <a:pPr lvl="1">
              <a:lnSpc>
                <a:spcPct val="90000"/>
              </a:lnSpc>
            </a:pPr>
            <a:r>
              <a:rPr lang="zh-CN" altLang="en-US" sz="3000" dirty="0" smtClean="0">
                <a:latin typeface="楷体_GB2312" pitchFamily="49" charset="-122"/>
                <a:ea typeface="楷体_GB2312" pitchFamily="49" charset="-122"/>
              </a:rPr>
              <a:t>结构设计是指数据库的模式框架设计（包括语义结构（概念）、数据结构（逻辑）、存储结构（物理））；</a:t>
            </a:r>
          </a:p>
          <a:p>
            <a:pPr lvl="1">
              <a:lnSpc>
                <a:spcPct val="90000"/>
              </a:lnSpc>
            </a:pPr>
            <a:r>
              <a:rPr lang="zh-CN" altLang="en-US" sz="3000" dirty="0" smtClean="0">
                <a:latin typeface="楷体_GB2312" pitchFamily="49" charset="-122"/>
                <a:ea typeface="楷体_GB2312" pitchFamily="49" charset="-122"/>
              </a:rPr>
              <a:t>行为设计是指应用程序设计（动作操纵：功能组织、流程控制）。</a:t>
            </a:r>
          </a:p>
        </p:txBody>
      </p:sp>
      <p:sp>
        <p:nvSpPr>
          <p:cNvPr id="8196" name="日期占位符 3"/>
          <p:cNvSpPr>
            <a:spLocks noGrp="1"/>
          </p:cNvSpPr>
          <p:nvPr>
            <p:ph type="dt" sz="quarter" idx="10"/>
          </p:nvPr>
        </p:nvSpPr>
        <p:spPr>
          <a:noFill/>
        </p:spPr>
        <p:txBody>
          <a:bodyPr/>
          <a:lstStyle/>
          <a:p>
            <a:fld id="{9851EB6F-8D63-485F-B655-ACFC30B53C5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b="1" dirty="0" smtClean="0"/>
              <a:t>10.3.1 </a:t>
            </a:r>
            <a:r>
              <a:rPr lang="zh-CN" altLang="en-US" b="1" dirty="0" smtClean="0"/>
              <a:t>概念结构设计</a:t>
            </a:r>
            <a:r>
              <a:rPr lang="zh-CN" altLang="en-US" dirty="0" smtClean="0"/>
              <a:t> </a:t>
            </a:r>
          </a:p>
        </p:txBody>
      </p:sp>
      <p:sp>
        <p:nvSpPr>
          <p:cNvPr id="32771" name="Rectangle 3"/>
          <p:cNvSpPr>
            <a:spLocks noGrp="1" noChangeArrowheads="1"/>
          </p:cNvSpPr>
          <p:nvPr>
            <p:ph type="body" idx="1"/>
          </p:nvPr>
        </p:nvSpPr>
        <p:spPr>
          <a:xfrm>
            <a:off x="468313" y="1412875"/>
            <a:ext cx="8064500" cy="4911725"/>
          </a:xfrm>
        </p:spPr>
        <p:txBody>
          <a:bodyPr/>
          <a:lstStyle/>
          <a:p>
            <a:pPr>
              <a:lnSpc>
                <a:spcPct val="120000"/>
              </a:lnSpc>
            </a:pPr>
            <a:r>
              <a:rPr lang="zh-CN" altLang="zh-CN" smtClean="0"/>
              <a:t>重点在于信息结构的设计，</a:t>
            </a:r>
            <a:endParaRPr lang="en-US" altLang="zh-CN" smtClean="0"/>
          </a:p>
          <a:p>
            <a:pPr>
              <a:lnSpc>
                <a:spcPct val="120000"/>
              </a:lnSpc>
            </a:pPr>
            <a:r>
              <a:rPr lang="zh-CN" altLang="zh-CN" smtClean="0"/>
              <a:t>将需求分析得到的用户需求抽象为信息结构即概念层数据模型，</a:t>
            </a:r>
            <a:endParaRPr lang="en-US" altLang="zh-CN" smtClean="0"/>
          </a:p>
          <a:p>
            <a:pPr>
              <a:lnSpc>
                <a:spcPct val="120000"/>
              </a:lnSpc>
            </a:pPr>
            <a:r>
              <a:rPr lang="zh-CN" altLang="zh-CN" smtClean="0"/>
              <a:t>是整个数据库系统设计的关键，</a:t>
            </a:r>
            <a:endParaRPr lang="en-US" altLang="zh-CN" smtClean="0"/>
          </a:p>
          <a:p>
            <a:pPr>
              <a:lnSpc>
                <a:spcPct val="120000"/>
              </a:lnSpc>
            </a:pPr>
            <a:r>
              <a:rPr lang="zh-CN" altLang="zh-CN" smtClean="0"/>
              <a:t>独立于逻辑结构设计和数据库管理系统。</a:t>
            </a:r>
            <a:endParaRPr lang="zh-CN" altLang="en-US" smtClean="0"/>
          </a:p>
          <a:p>
            <a:pPr>
              <a:lnSpc>
                <a:spcPct val="120000"/>
              </a:lnSpc>
            </a:pPr>
            <a:endParaRPr lang="zh-CN" altLang="en-US" smtClean="0"/>
          </a:p>
        </p:txBody>
      </p:sp>
      <p:sp>
        <p:nvSpPr>
          <p:cNvPr id="32772" name="日期占位符 4"/>
          <p:cNvSpPr>
            <a:spLocks noGrp="1"/>
          </p:cNvSpPr>
          <p:nvPr>
            <p:ph type="dt" sz="quarter" idx="10"/>
          </p:nvPr>
        </p:nvSpPr>
        <p:spPr>
          <a:noFill/>
        </p:spPr>
        <p:txBody>
          <a:bodyPr/>
          <a:lstStyle/>
          <a:p>
            <a:fld id="{BFA9F595-6169-4A00-BBC2-7A2A245693CB}"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概念模型的特点 </a:t>
            </a:r>
          </a:p>
        </p:txBody>
      </p:sp>
      <p:sp>
        <p:nvSpPr>
          <p:cNvPr id="33795" name="Rectangle 3"/>
          <p:cNvSpPr>
            <a:spLocks noGrp="1" noChangeArrowheads="1"/>
          </p:cNvSpPr>
          <p:nvPr>
            <p:ph type="body" idx="1"/>
          </p:nvPr>
        </p:nvSpPr>
        <p:spPr>
          <a:xfrm>
            <a:off x="611188" y="1557338"/>
            <a:ext cx="8064500" cy="4767262"/>
          </a:xfrm>
        </p:spPr>
        <p:txBody>
          <a:bodyPr/>
          <a:lstStyle/>
          <a:p>
            <a:pPr>
              <a:lnSpc>
                <a:spcPct val="120000"/>
              </a:lnSpc>
            </a:pPr>
            <a:r>
              <a:rPr lang="zh-CN" altLang="en-US" smtClean="0"/>
              <a:t>有丰富的语义表达能力。 </a:t>
            </a:r>
          </a:p>
          <a:p>
            <a:pPr>
              <a:lnSpc>
                <a:spcPct val="120000"/>
              </a:lnSpc>
            </a:pPr>
            <a:r>
              <a:rPr lang="zh-CN" altLang="en-US" smtClean="0"/>
              <a:t>易于交流和理解。 </a:t>
            </a:r>
          </a:p>
          <a:p>
            <a:pPr>
              <a:lnSpc>
                <a:spcPct val="120000"/>
              </a:lnSpc>
            </a:pPr>
            <a:r>
              <a:rPr lang="zh-CN" altLang="en-US" smtClean="0"/>
              <a:t>易于更改。</a:t>
            </a:r>
          </a:p>
          <a:p>
            <a:pPr>
              <a:lnSpc>
                <a:spcPct val="120000"/>
              </a:lnSpc>
            </a:pPr>
            <a:r>
              <a:rPr lang="zh-CN" altLang="en-US" smtClean="0"/>
              <a:t>易于向各种数据模型转换，易于导出与</a:t>
            </a:r>
            <a:r>
              <a:rPr lang="en-US" altLang="zh-CN" smtClean="0"/>
              <a:t>DBMS</a:t>
            </a:r>
            <a:r>
              <a:rPr lang="zh-CN" altLang="en-US" smtClean="0"/>
              <a:t>有关的逻辑模型 。</a:t>
            </a:r>
          </a:p>
        </p:txBody>
      </p:sp>
      <p:sp>
        <p:nvSpPr>
          <p:cNvPr id="33796" name="日期占位符 3"/>
          <p:cNvSpPr>
            <a:spLocks noGrp="1"/>
          </p:cNvSpPr>
          <p:nvPr>
            <p:ph type="dt" sz="quarter" idx="10"/>
          </p:nvPr>
        </p:nvSpPr>
        <p:spPr>
          <a:noFill/>
        </p:spPr>
        <p:txBody>
          <a:bodyPr/>
          <a:lstStyle/>
          <a:p>
            <a:fld id="{87C22217-A7BC-49EC-BEAF-699BA31E335F}"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概念结构设计的策略 </a:t>
            </a:r>
          </a:p>
        </p:txBody>
      </p:sp>
      <p:sp>
        <p:nvSpPr>
          <p:cNvPr id="34819" name="Rectangle 3"/>
          <p:cNvSpPr>
            <a:spLocks noGrp="1" noChangeArrowheads="1"/>
          </p:cNvSpPr>
          <p:nvPr>
            <p:ph type="body" idx="1"/>
          </p:nvPr>
        </p:nvSpPr>
        <p:spPr>
          <a:xfrm>
            <a:off x="354013" y="1268413"/>
            <a:ext cx="8610600" cy="4746625"/>
          </a:xfrm>
        </p:spPr>
        <p:txBody>
          <a:bodyPr/>
          <a:lstStyle/>
          <a:p>
            <a:pPr>
              <a:spcBef>
                <a:spcPts val="0"/>
              </a:spcBef>
            </a:pPr>
            <a:r>
              <a:rPr lang="zh-CN" altLang="en-US" sz="3200" dirty="0" smtClean="0">
                <a:solidFill>
                  <a:srgbClr val="FF0000"/>
                </a:solidFill>
              </a:rPr>
              <a:t>自底向上</a:t>
            </a:r>
            <a:r>
              <a:rPr lang="zh-CN" altLang="en-US" sz="3200" dirty="0" smtClean="0"/>
              <a:t>。先定义局部应用的概念结构，然后按一定的规则把它们集成起来，从而得到全局概念模型。</a:t>
            </a:r>
          </a:p>
          <a:p>
            <a:pPr>
              <a:spcBef>
                <a:spcPts val="0"/>
              </a:spcBef>
            </a:pPr>
            <a:r>
              <a:rPr lang="zh-CN" altLang="en-US" sz="3200" dirty="0" smtClean="0">
                <a:solidFill>
                  <a:srgbClr val="FF0000"/>
                </a:solidFill>
              </a:rPr>
              <a:t>自顶向下</a:t>
            </a:r>
            <a:r>
              <a:rPr lang="zh-CN" altLang="en-US" sz="3200" dirty="0" smtClean="0"/>
              <a:t>：先定义全局概念模型，然后再逐步细化。</a:t>
            </a:r>
          </a:p>
          <a:p>
            <a:pPr>
              <a:spcBef>
                <a:spcPts val="0"/>
              </a:spcBef>
            </a:pPr>
            <a:r>
              <a:rPr lang="zh-CN" altLang="en-US" sz="3200" dirty="0" smtClean="0">
                <a:solidFill>
                  <a:srgbClr val="FF0000"/>
                </a:solidFill>
              </a:rPr>
              <a:t>由里向外</a:t>
            </a:r>
            <a:r>
              <a:rPr lang="zh-CN" altLang="en-US" sz="3200" dirty="0" smtClean="0"/>
              <a:t>：先定义最重要的核心结构，然后再逐步向外扩展。</a:t>
            </a:r>
          </a:p>
          <a:p>
            <a:pPr>
              <a:spcBef>
                <a:spcPts val="0"/>
              </a:spcBef>
            </a:pPr>
            <a:r>
              <a:rPr lang="zh-CN" altLang="en-US" sz="3200" dirty="0" smtClean="0">
                <a:solidFill>
                  <a:srgbClr val="FF0000"/>
                </a:solidFill>
              </a:rPr>
              <a:t>混合策略</a:t>
            </a:r>
            <a:r>
              <a:rPr lang="zh-CN" altLang="en-US" sz="3200" dirty="0" smtClean="0"/>
              <a:t>。将自顶向下和自底向上结合起来使用。 </a:t>
            </a:r>
          </a:p>
        </p:txBody>
      </p:sp>
      <p:sp>
        <p:nvSpPr>
          <p:cNvPr id="34820" name="日期占位符 3"/>
          <p:cNvSpPr>
            <a:spLocks noGrp="1"/>
          </p:cNvSpPr>
          <p:nvPr>
            <p:ph type="dt" sz="quarter" idx="10"/>
          </p:nvPr>
        </p:nvSpPr>
        <p:spPr>
          <a:noFill/>
        </p:spPr>
        <p:txBody>
          <a:bodyPr/>
          <a:lstStyle/>
          <a:p>
            <a:fld id="{2BCECBEC-06A2-474C-9317-A924CCFE5AB4}"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常用的需求分析、概要设计方法</a:t>
            </a:r>
            <a:endParaRPr lang="zh-CN" altLang="en-US" dirty="0"/>
          </a:p>
        </p:txBody>
      </p:sp>
      <p:sp>
        <p:nvSpPr>
          <p:cNvPr id="4" name="日期占位符 3"/>
          <p:cNvSpPr>
            <a:spLocks noGrp="1"/>
          </p:cNvSpPr>
          <p:nvPr>
            <p:ph type="dt" sz="half" idx="10"/>
          </p:nvPr>
        </p:nvSpPr>
        <p:spPr/>
        <p:txBody>
          <a:bodyPr/>
          <a:lstStyle/>
          <a:p>
            <a:pPr>
              <a:defRPr/>
            </a:pPr>
            <a:fld id="{F2D1444F-7DCF-437D-8357-B1537B5034AA}" type="datetime8">
              <a:rPr lang="zh-CN" altLang="en-US" smtClean="0"/>
              <a:t>2016年3月7日9时41分</a:t>
            </a:fld>
            <a:endParaRPr lang="zh-CN" altLang="en-US" dirty="0"/>
          </a:p>
        </p:txBody>
      </p:sp>
      <p:sp>
        <p:nvSpPr>
          <p:cNvPr id="6" name="Rectangle 2"/>
          <p:cNvSpPr>
            <a:spLocks noChangeArrowheads="1"/>
          </p:cNvSpPr>
          <p:nvPr/>
        </p:nvSpPr>
        <p:spPr bwMode="auto">
          <a:xfrm>
            <a:off x="827584" y="1268760"/>
            <a:ext cx="153789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536340978"/>
              </p:ext>
            </p:extLst>
          </p:nvPr>
        </p:nvGraphicFramePr>
        <p:xfrm>
          <a:off x="827585" y="1196752"/>
          <a:ext cx="7128792" cy="5094283"/>
        </p:xfrm>
        <a:graphic>
          <a:graphicData uri="http://schemas.openxmlformats.org/presentationml/2006/ole">
            <mc:AlternateContent xmlns:mc="http://schemas.openxmlformats.org/markup-compatibility/2006">
              <mc:Choice xmlns:v="urn:schemas-microsoft-com:vml" Requires="v">
                <p:oleObj spid="_x0000_s94223" name="Visio" r:id="rId3" imgW="4676526" imgH="3348086" progId="Visio.Drawing.11">
                  <p:embed/>
                </p:oleObj>
              </mc:Choice>
              <mc:Fallback>
                <p:oleObj name="Visio" r:id="rId3" imgW="4676526" imgH="33480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5" y="1196752"/>
                        <a:ext cx="7128792" cy="5094283"/>
                      </a:xfrm>
                      <a:prstGeom prst="rect">
                        <a:avLst/>
                      </a:prstGeom>
                      <a:noFill/>
                    </p:spPr>
                  </p:pic>
                </p:oleObj>
              </mc:Fallback>
            </mc:AlternateContent>
          </a:graphicData>
        </a:graphic>
      </p:graphicFrame>
    </p:spTree>
    <p:extLst>
      <p:ext uri="{BB962C8B-B14F-4D97-AF65-F5344CB8AC3E}">
        <p14:creationId xmlns:p14="http://schemas.microsoft.com/office/powerpoint/2010/main" val="1431906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自底向上概念结构设计</a:t>
            </a:r>
            <a:endParaRPr lang="zh-CN" altLang="en-US" dirty="0"/>
          </a:p>
        </p:txBody>
      </p:sp>
      <p:sp>
        <p:nvSpPr>
          <p:cNvPr id="4" name="日期占位符 3"/>
          <p:cNvSpPr>
            <a:spLocks noGrp="1"/>
          </p:cNvSpPr>
          <p:nvPr>
            <p:ph type="dt" sz="half" idx="10"/>
          </p:nvPr>
        </p:nvSpPr>
        <p:spPr/>
        <p:txBody>
          <a:bodyPr/>
          <a:lstStyle/>
          <a:p>
            <a:pPr>
              <a:defRPr/>
            </a:pPr>
            <a:fld id="{CB17DA03-E2D3-4CBE-8015-D8457C700FAD}" type="datetime8">
              <a:rPr lang="zh-CN" altLang="en-US" smtClean="0"/>
              <a:t>2016年3月7日9时41分</a:t>
            </a:fld>
            <a:endParaRPr lang="zh-CN" altLang="en-US" dirty="0"/>
          </a:p>
        </p:txBody>
      </p:sp>
      <p:sp>
        <p:nvSpPr>
          <p:cNvPr id="6" name="Rectangle 2"/>
          <p:cNvSpPr>
            <a:spLocks noChangeArrowheads="1"/>
          </p:cNvSpPr>
          <p:nvPr/>
        </p:nvSpPr>
        <p:spPr bwMode="auto">
          <a:xfrm>
            <a:off x="1051188" y="1340767"/>
            <a:ext cx="200106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794413082"/>
              </p:ext>
            </p:extLst>
          </p:nvPr>
        </p:nvGraphicFramePr>
        <p:xfrm>
          <a:off x="1051188" y="1340768"/>
          <a:ext cx="7128792" cy="4731684"/>
        </p:xfrm>
        <a:graphic>
          <a:graphicData uri="http://schemas.openxmlformats.org/presentationml/2006/ole">
            <mc:AlternateContent xmlns:mc="http://schemas.openxmlformats.org/markup-compatibility/2006">
              <mc:Choice xmlns:v="urn:schemas-microsoft-com:vml" Requires="v">
                <p:oleObj spid="_x0000_s95246" name="Visio" r:id="rId3" imgW="3845519" imgH="2563571" progId="Visio.Drawing.11">
                  <p:embed/>
                </p:oleObj>
              </mc:Choice>
              <mc:Fallback>
                <p:oleObj name="Visio" r:id="rId3" imgW="3845519" imgH="256357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188" y="1340768"/>
                        <a:ext cx="7128792" cy="4731684"/>
                      </a:xfrm>
                      <a:prstGeom prst="rect">
                        <a:avLst/>
                      </a:prstGeom>
                      <a:noFill/>
                    </p:spPr>
                  </p:pic>
                </p:oleObj>
              </mc:Fallback>
            </mc:AlternateContent>
          </a:graphicData>
        </a:graphic>
      </p:graphicFrame>
    </p:spTree>
    <p:extLst>
      <p:ext uri="{BB962C8B-B14F-4D97-AF65-F5344CB8AC3E}">
        <p14:creationId xmlns:p14="http://schemas.microsoft.com/office/powerpoint/2010/main" val="2733623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115888"/>
            <a:ext cx="8231187" cy="990600"/>
          </a:xfrm>
        </p:spPr>
        <p:txBody>
          <a:bodyPr/>
          <a:lstStyle/>
          <a:p>
            <a:r>
              <a:rPr lang="zh-CN" altLang="en-US" smtClean="0"/>
              <a:t>采用</a:t>
            </a:r>
            <a:r>
              <a:rPr lang="en-US" altLang="zh-CN" smtClean="0"/>
              <a:t>E-R</a:t>
            </a:r>
            <a:r>
              <a:rPr lang="zh-CN" altLang="en-US" smtClean="0"/>
              <a:t>模型方法的概念结构设计 </a:t>
            </a:r>
          </a:p>
        </p:txBody>
      </p:sp>
      <p:sp>
        <p:nvSpPr>
          <p:cNvPr id="35843" name="Rectangle 3"/>
          <p:cNvSpPr>
            <a:spLocks noGrp="1" noChangeArrowheads="1"/>
          </p:cNvSpPr>
          <p:nvPr>
            <p:ph type="body" idx="1"/>
          </p:nvPr>
        </p:nvSpPr>
        <p:spPr>
          <a:xfrm>
            <a:off x="395288" y="1341438"/>
            <a:ext cx="8443912" cy="4983162"/>
          </a:xfrm>
        </p:spPr>
        <p:txBody>
          <a:bodyPr/>
          <a:lstStyle/>
          <a:p>
            <a:r>
              <a:rPr lang="zh-CN" altLang="en-US" sz="3700" smtClean="0">
                <a:solidFill>
                  <a:srgbClr val="FF0000"/>
                </a:solidFill>
              </a:rPr>
              <a:t>设计局部</a:t>
            </a:r>
            <a:r>
              <a:rPr lang="en-US" altLang="zh-CN" sz="3700" smtClean="0">
                <a:solidFill>
                  <a:srgbClr val="FF0000"/>
                </a:solidFill>
              </a:rPr>
              <a:t>E-R</a:t>
            </a:r>
            <a:r>
              <a:rPr lang="zh-CN" altLang="en-US" sz="3700" smtClean="0">
                <a:solidFill>
                  <a:srgbClr val="FF0000"/>
                </a:solidFill>
              </a:rPr>
              <a:t>模型</a:t>
            </a:r>
          </a:p>
          <a:p>
            <a:pPr>
              <a:buFontTx/>
              <a:buNone/>
            </a:pPr>
            <a:r>
              <a:rPr lang="en-US" altLang="zh-CN" sz="3200" smtClean="0"/>
              <a:t>   E-R</a:t>
            </a:r>
            <a:r>
              <a:rPr lang="zh-CN" altLang="en-US" sz="3200" smtClean="0"/>
              <a:t>模型的设计内容包括确定局部</a:t>
            </a:r>
            <a:r>
              <a:rPr lang="en-US" altLang="zh-CN" sz="3200" smtClean="0"/>
              <a:t>E-R</a:t>
            </a:r>
            <a:r>
              <a:rPr lang="zh-CN" altLang="en-US" sz="3200" smtClean="0"/>
              <a:t>模型的范围、定义实体、联系以及它们的属性。</a:t>
            </a:r>
          </a:p>
          <a:p>
            <a:r>
              <a:rPr lang="zh-CN" altLang="en-US" sz="3700" smtClean="0">
                <a:solidFill>
                  <a:srgbClr val="FF0000"/>
                </a:solidFill>
              </a:rPr>
              <a:t>设计全局</a:t>
            </a:r>
            <a:r>
              <a:rPr lang="en-US" altLang="zh-CN" sz="3700" smtClean="0">
                <a:solidFill>
                  <a:srgbClr val="FF0000"/>
                </a:solidFill>
              </a:rPr>
              <a:t>E-R</a:t>
            </a:r>
            <a:r>
              <a:rPr lang="zh-CN" altLang="en-US" sz="3700" smtClean="0">
                <a:solidFill>
                  <a:srgbClr val="FF0000"/>
                </a:solidFill>
              </a:rPr>
              <a:t>模型</a:t>
            </a:r>
          </a:p>
          <a:p>
            <a:pPr>
              <a:buFontTx/>
              <a:buNone/>
            </a:pPr>
            <a:r>
              <a:rPr lang="zh-CN" altLang="en-US" sz="3200" smtClean="0"/>
              <a:t>  将所有局部</a:t>
            </a:r>
            <a:r>
              <a:rPr lang="en-US" altLang="zh-CN" sz="3200" smtClean="0"/>
              <a:t>E-R</a:t>
            </a:r>
            <a:r>
              <a:rPr lang="zh-CN" altLang="en-US" sz="3200" smtClean="0"/>
              <a:t>图集成为一个全局</a:t>
            </a:r>
            <a:r>
              <a:rPr lang="en-US" altLang="zh-CN" sz="3200" smtClean="0"/>
              <a:t>E-R</a:t>
            </a:r>
            <a:r>
              <a:rPr lang="zh-CN" altLang="en-US" sz="3200" smtClean="0"/>
              <a:t>图，即全局</a:t>
            </a:r>
            <a:r>
              <a:rPr lang="en-US" altLang="zh-CN" sz="3200" smtClean="0"/>
              <a:t>E-R</a:t>
            </a:r>
            <a:r>
              <a:rPr lang="zh-CN" altLang="en-US" sz="3200" smtClean="0"/>
              <a:t>模型。</a:t>
            </a:r>
          </a:p>
          <a:p>
            <a:r>
              <a:rPr lang="zh-CN" altLang="en-US" sz="3700" smtClean="0">
                <a:solidFill>
                  <a:srgbClr val="FF0000"/>
                </a:solidFill>
              </a:rPr>
              <a:t>优化全局</a:t>
            </a:r>
            <a:r>
              <a:rPr lang="en-US" altLang="zh-CN" sz="3700" smtClean="0">
                <a:solidFill>
                  <a:srgbClr val="FF0000"/>
                </a:solidFill>
              </a:rPr>
              <a:t>E-R</a:t>
            </a:r>
            <a:r>
              <a:rPr lang="zh-CN" altLang="en-US" sz="3700" smtClean="0">
                <a:solidFill>
                  <a:srgbClr val="FF0000"/>
                </a:solidFill>
              </a:rPr>
              <a:t>模型</a:t>
            </a:r>
            <a:endParaRPr lang="zh-CN" altLang="en-US" sz="3700" smtClean="0"/>
          </a:p>
        </p:txBody>
      </p:sp>
      <p:sp>
        <p:nvSpPr>
          <p:cNvPr id="35844" name="日期占位符 3"/>
          <p:cNvSpPr>
            <a:spLocks noGrp="1"/>
          </p:cNvSpPr>
          <p:nvPr>
            <p:ph type="dt" sz="quarter" idx="10"/>
          </p:nvPr>
        </p:nvSpPr>
        <p:spPr>
          <a:noFill/>
        </p:spPr>
        <p:txBody>
          <a:bodyPr/>
          <a:lstStyle/>
          <a:p>
            <a:fld id="{FD0DCF93-6E93-4427-A9BD-87623E6A9246}"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设计局部</a:t>
            </a:r>
            <a:r>
              <a:rPr lang="en-US" altLang="zh-CN" smtClean="0"/>
              <a:t>E-R</a:t>
            </a:r>
            <a:r>
              <a:rPr lang="zh-CN" altLang="en-US" smtClean="0"/>
              <a:t>模型 </a:t>
            </a:r>
          </a:p>
        </p:txBody>
      </p:sp>
      <p:sp>
        <p:nvSpPr>
          <p:cNvPr id="36867" name="Rectangle 3"/>
          <p:cNvSpPr>
            <a:spLocks noGrp="1" noChangeArrowheads="1"/>
          </p:cNvSpPr>
          <p:nvPr>
            <p:ph type="body" idx="1"/>
          </p:nvPr>
        </p:nvSpPr>
        <p:spPr>
          <a:xfrm>
            <a:off x="611188" y="1341438"/>
            <a:ext cx="8001000" cy="4824412"/>
          </a:xfrm>
        </p:spPr>
        <p:txBody>
          <a:bodyPr/>
          <a:lstStyle/>
          <a:p>
            <a:pPr>
              <a:lnSpc>
                <a:spcPct val="100000"/>
              </a:lnSpc>
              <a:spcBef>
                <a:spcPts val="600"/>
              </a:spcBef>
            </a:pPr>
            <a:r>
              <a:rPr lang="zh-CN" altLang="en-US" sz="3200" dirty="0" smtClean="0"/>
              <a:t>概念结构是对现实世界的一种抽象。</a:t>
            </a:r>
          </a:p>
          <a:p>
            <a:pPr>
              <a:lnSpc>
                <a:spcPct val="100000"/>
              </a:lnSpc>
              <a:spcBef>
                <a:spcPts val="600"/>
              </a:spcBef>
            </a:pPr>
            <a:r>
              <a:rPr lang="zh-CN" altLang="en-US" sz="3200" dirty="0" smtClean="0"/>
              <a:t>所谓抽象是对实际的人、物、事和概念进行人为处理，抽取所关心的共同特性，忽略非本质细节，并把这些特性用各种概念准确的加以描述。</a:t>
            </a:r>
          </a:p>
          <a:p>
            <a:pPr>
              <a:lnSpc>
                <a:spcPct val="100000"/>
              </a:lnSpc>
              <a:spcBef>
                <a:spcPts val="600"/>
              </a:spcBef>
            </a:pPr>
            <a:r>
              <a:rPr lang="zh-CN" altLang="en-US" sz="3200" dirty="0" smtClean="0"/>
              <a:t>一般有三种抽象方法： </a:t>
            </a:r>
          </a:p>
          <a:p>
            <a:pPr lvl="1">
              <a:lnSpc>
                <a:spcPct val="100000"/>
              </a:lnSpc>
              <a:spcBef>
                <a:spcPts val="600"/>
              </a:spcBef>
            </a:pPr>
            <a:r>
              <a:rPr lang="zh-CN" altLang="en-US" sz="3000" dirty="0" smtClean="0">
                <a:solidFill>
                  <a:srgbClr val="FF0000"/>
                </a:solidFill>
              </a:rPr>
              <a:t>分类</a:t>
            </a:r>
          </a:p>
          <a:p>
            <a:pPr lvl="1">
              <a:lnSpc>
                <a:spcPct val="100000"/>
              </a:lnSpc>
              <a:spcBef>
                <a:spcPts val="600"/>
              </a:spcBef>
            </a:pPr>
            <a:r>
              <a:rPr lang="zh-CN" altLang="en-US" sz="3000" dirty="0" smtClean="0">
                <a:solidFill>
                  <a:srgbClr val="FF0000"/>
                </a:solidFill>
              </a:rPr>
              <a:t>概括</a:t>
            </a:r>
          </a:p>
          <a:p>
            <a:pPr lvl="1">
              <a:lnSpc>
                <a:spcPct val="100000"/>
              </a:lnSpc>
              <a:spcBef>
                <a:spcPts val="600"/>
              </a:spcBef>
            </a:pPr>
            <a:r>
              <a:rPr lang="zh-CN" altLang="en-US" sz="3000" dirty="0" smtClean="0">
                <a:solidFill>
                  <a:srgbClr val="FF0000"/>
                </a:solidFill>
              </a:rPr>
              <a:t>聚集</a:t>
            </a:r>
          </a:p>
        </p:txBody>
      </p:sp>
      <p:sp>
        <p:nvSpPr>
          <p:cNvPr id="36868" name="日期占位符 3"/>
          <p:cNvSpPr>
            <a:spLocks noGrp="1"/>
          </p:cNvSpPr>
          <p:nvPr>
            <p:ph type="dt" sz="quarter" idx="10"/>
          </p:nvPr>
        </p:nvSpPr>
        <p:spPr>
          <a:noFill/>
        </p:spPr>
        <p:txBody>
          <a:bodyPr/>
          <a:lstStyle/>
          <a:p>
            <a:fld id="{DCE29AD6-CFEF-428A-9486-7F84A3A7300E}"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分类</a:t>
            </a:r>
          </a:p>
        </p:txBody>
      </p:sp>
      <p:sp>
        <p:nvSpPr>
          <p:cNvPr id="37891" name="Rectangle 3"/>
          <p:cNvSpPr>
            <a:spLocks noGrp="1" noChangeArrowheads="1"/>
          </p:cNvSpPr>
          <p:nvPr>
            <p:ph type="body" idx="1"/>
          </p:nvPr>
        </p:nvSpPr>
        <p:spPr>
          <a:xfrm>
            <a:off x="228600" y="1341438"/>
            <a:ext cx="8610600" cy="4983162"/>
          </a:xfrm>
        </p:spPr>
        <p:txBody>
          <a:bodyPr/>
          <a:lstStyle/>
          <a:p>
            <a:pPr algn="just">
              <a:buFontTx/>
              <a:buNone/>
            </a:pPr>
            <a:r>
              <a:rPr lang="zh-CN" altLang="en-US" sz="2900" dirty="0" smtClean="0"/>
              <a:t>（</a:t>
            </a:r>
            <a:r>
              <a:rPr lang="en-US" altLang="zh-CN" sz="2900" dirty="0" smtClean="0"/>
              <a:t>1</a:t>
            </a:r>
            <a:r>
              <a:rPr lang="zh-CN" altLang="en-US" sz="2900" dirty="0" smtClean="0"/>
              <a:t>）在相似的个体之间提取共性，建立</a:t>
            </a:r>
            <a:r>
              <a:rPr lang="zh-CN" altLang="en-US" sz="2900" dirty="0" smtClean="0">
                <a:latin typeface="Times New Roman" pitchFamily="18" charset="0"/>
              </a:rPr>
              <a:t>“</a:t>
            </a:r>
            <a:r>
              <a:rPr lang="zh-CN" altLang="en-US" sz="2900" dirty="0" smtClean="0"/>
              <a:t>类</a:t>
            </a:r>
            <a:r>
              <a:rPr lang="zh-CN" altLang="en-US" sz="2900" dirty="0" smtClean="0">
                <a:latin typeface="Times New Roman" pitchFamily="18" charset="0"/>
              </a:rPr>
              <a:t>”</a:t>
            </a:r>
            <a:r>
              <a:rPr lang="zh-CN" altLang="en-US" sz="2900" dirty="0" smtClean="0"/>
              <a:t>的概念（集合）。</a:t>
            </a:r>
          </a:p>
          <a:p>
            <a:pPr lvl="1"/>
            <a:r>
              <a:rPr lang="zh-CN" altLang="en-US" sz="2600" dirty="0" smtClean="0">
                <a:solidFill>
                  <a:srgbClr val="FF0000"/>
                </a:solidFill>
              </a:rPr>
              <a:t>个体与个体之间</a:t>
            </a:r>
            <a:r>
              <a:rPr lang="zh-CN" altLang="en-US" sz="2600" dirty="0" smtClean="0"/>
              <a:t>：具有相似的状态与行为，有相同的描述结构，相互用主码值区分。  </a:t>
            </a:r>
          </a:p>
          <a:p>
            <a:pPr lvl="1"/>
            <a:r>
              <a:rPr lang="zh-CN" altLang="en-US" sz="2600" dirty="0" smtClean="0">
                <a:solidFill>
                  <a:srgbClr val="FF0000"/>
                </a:solidFill>
              </a:rPr>
              <a:t>个体与类之间</a:t>
            </a:r>
            <a:r>
              <a:rPr lang="zh-CN" altLang="en-US" sz="2600" dirty="0" smtClean="0"/>
              <a:t>：个体</a:t>
            </a:r>
            <a:r>
              <a:rPr lang="en-US" altLang="zh-CN" sz="2600" dirty="0" smtClean="0"/>
              <a:t>Is a </a:t>
            </a:r>
            <a:r>
              <a:rPr lang="en-US" altLang="zh-CN" sz="2600" dirty="0" err="1" smtClean="0"/>
              <a:t>mumber</a:t>
            </a:r>
            <a:r>
              <a:rPr lang="en-US" altLang="zh-CN" sz="2600" dirty="0" smtClean="0"/>
              <a:t> of </a:t>
            </a:r>
            <a:r>
              <a:rPr lang="zh-CN" altLang="en-US" sz="2600" dirty="0" smtClean="0"/>
              <a:t>类（子类有且仅有一个超类）。</a:t>
            </a:r>
          </a:p>
        </p:txBody>
      </p:sp>
      <p:grpSp>
        <p:nvGrpSpPr>
          <p:cNvPr id="2" name="Group 4"/>
          <p:cNvGrpSpPr>
            <a:grpSpLocks/>
          </p:cNvGrpSpPr>
          <p:nvPr/>
        </p:nvGrpSpPr>
        <p:grpSpPr bwMode="auto">
          <a:xfrm>
            <a:off x="1042988" y="4293096"/>
            <a:ext cx="7273925" cy="1728293"/>
            <a:chOff x="2931" y="10806"/>
            <a:chExt cx="5043" cy="1248"/>
          </a:xfrm>
        </p:grpSpPr>
        <p:sp>
          <p:nvSpPr>
            <p:cNvPr id="37895" name="Text Box 5"/>
            <p:cNvSpPr txBox="1">
              <a:spLocks noChangeArrowheads="1"/>
            </p:cNvSpPr>
            <p:nvPr/>
          </p:nvSpPr>
          <p:spPr bwMode="auto">
            <a:xfrm>
              <a:off x="4194" y="10806"/>
              <a:ext cx="90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3200" b="1">
                  <a:solidFill>
                    <a:srgbClr val="008000"/>
                  </a:solidFill>
                  <a:latin typeface="Times New Roman" pitchFamily="18" charset="0"/>
                </a:rPr>
                <a:t>学生</a:t>
              </a:r>
            </a:p>
          </p:txBody>
        </p:sp>
        <p:sp>
          <p:nvSpPr>
            <p:cNvPr id="37896" name="Text Box 6"/>
            <p:cNvSpPr txBox="1">
              <a:spLocks noChangeArrowheads="1"/>
            </p:cNvSpPr>
            <p:nvPr/>
          </p:nvSpPr>
          <p:spPr bwMode="auto">
            <a:xfrm>
              <a:off x="2931" y="11586"/>
              <a:ext cx="900" cy="468"/>
            </a:xfrm>
            <a:prstGeom prst="rect">
              <a:avLst/>
            </a:prstGeom>
            <a:solidFill>
              <a:srgbClr val="FFFFFF"/>
            </a:solidFill>
            <a:ln w="9525">
              <a:noFill/>
              <a:miter lim="800000"/>
              <a:headEnd/>
              <a:tailEnd/>
            </a:ln>
          </p:spPr>
          <p:txBody>
            <a:bodyPr/>
            <a:lstStyle/>
            <a:p>
              <a:pPr algn="just" eaLnBrk="0" hangingPunct="0"/>
              <a:r>
                <a:rPr lang="zh-CN" altLang="en-US" sz="3200" b="1">
                  <a:solidFill>
                    <a:srgbClr val="008000"/>
                  </a:solidFill>
                  <a:latin typeface="Times New Roman" pitchFamily="18" charset="0"/>
                </a:rPr>
                <a:t>张三</a:t>
              </a:r>
            </a:p>
          </p:txBody>
        </p:sp>
        <p:sp>
          <p:nvSpPr>
            <p:cNvPr id="37897" name="Text Box 7"/>
            <p:cNvSpPr txBox="1">
              <a:spLocks noChangeArrowheads="1"/>
            </p:cNvSpPr>
            <p:nvPr/>
          </p:nvSpPr>
          <p:spPr bwMode="auto">
            <a:xfrm>
              <a:off x="3834" y="11586"/>
              <a:ext cx="900" cy="468"/>
            </a:xfrm>
            <a:prstGeom prst="rect">
              <a:avLst/>
            </a:prstGeom>
            <a:solidFill>
              <a:srgbClr val="FFFFFF"/>
            </a:solidFill>
            <a:ln w="9525">
              <a:noFill/>
              <a:miter lim="800000"/>
              <a:headEnd/>
              <a:tailEnd/>
            </a:ln>
          </p:spPr>
          <p:txBody>
            <a:bodyPr/>
            <a:lstStyle/>
            <a:p>
              <a:pPr algn="just" eaLnBrk="0" hangingPunct="0"/>
              <a:r>
                <a:rPr lang="zh-CN" altLang="en-US" sz="3200" b="1">
                  <a:solidFill>
                    <a:srgbClr val="008000"/>
                  </a:solidFill>
                  <a:latin typeface="Times New Roman" pitchFamily="18" charset="0"/>
                </a:rPr>
                <a:t>李四</a:t>
              </a:r>
            </a:p>
          </p:txBody>
        </p:sp>
        <p:sp>
          <p:nvSpPr>
            <p:cNvPr id="37898" name="Text Box 8"/>
            <p:cNvSpPr txBox="1">
              <a:spLocks noChangeArrowheads="1"/>
            </p:cNvSpPr>
            <p:nvPr/>
          </p:nvSpPr>
          <p:spPr bwMode="auto">
            <a:xfrm>
              <a:off x="4734" y="11586"/>
              <a:ext cx="900" cy="468"/>
            </a:xfrm>
            <a:prstGeom prst="rect">
              <a:avLst/>
            </a:prstGeom>
            <a:solidFill>
              <a:srgbClr val="FFFFFF"/>
            </a:solidFill>
            <a:ln w="9525">
              <a:noFill/>
              <a:miter lim="800000"/>
              <a:headEnd/>
              <a:tailEnd/>
            </a:ln>
          </p:spPr>
          <p:txBody>
            <a:bodyPr/>
            <a:lstStyle/>
            <a:p>
              <a:pPr algn="just" eaLnBrk="0" hangingPunct="0"/>
              <a:r>
                <a:rPr lang="zh-CN" altLang="en-US" sz="3200" b="1">
                  <a:solidFill>
                    <a:srgbClr val="008000"/>
                  </a:solidFill>
                  <a:latin typeface="Times New Roman" pitchFamily="18" charset="0"/>
                </a:rPr>
                <a:t>王五</a:t>
              </a:r>
            </a:p>
          </p:txBody>
        </p:sp>
        <p:sp>
          <p:nvSpPr>
            <p:cNvPr id="37899" name="Text Box 9"/>
            <p:cNvSpPr txBox="1">
              <a:spLocks noChangeArrowheads="1"/>
            </p:cNvSpPr>
            <p:nvPr/>
          </p:nvSpPr>
          <p:spPr bwMode="auto">
            <a:xfrm>
              <a:off x="5634" y="11586"/>
              <a:ext cx="720" cy="468"/>
            </a:xfrm>
            <a:prstGeom prst="rect">
              <a:avLst/>
            </a:prstGeom>
            <a:solidFill>
              <a:srgbClr val="FFFFFF"/>
            </a:solidFill>
            <a:ln w="9525">
              <a:noFill/>
              <a:miter lim="800000"/>
              <a:headEnd/>
              <a:tailEnd/>
            </a:ln>
          </p:spPr>
          <p:txBody>
            <a:bodyPr/>
            <a:lstStyle/>
            <a:p>
              <a:pPr algn="just" eaLnBrk="0" hangingPunct="0"/>
              <a:r>
                <a:rPr lang="en-US" altLang="zh-CN" sz="3200" b="1">
                  <a:solidFill>
                    <a:srgbClr val="008000"/>
                  </a:solidFill>
                  <a:latin typeface="Times New Roman" pitchFamily="18" charset="0"/>
                </a:rPr>
                <a:t>…</a:t>
              </a:r>
            </a:p>
          </p:txBody>
        </p:sp>
        <p:sp>
          <p:nvSpPr>
            <p:cNvPr id="37900" name="Line 10"/>
            <p:cNvSpPr>
              <a:spLocks noChangeShapeType="1"/>
            </p:cNvSpPr>
            <p:nvPr/>
          </p:nvSpPr>
          <p:spPr bwMode="auto">
            <a:xfrm flipH="1">
              <a:off x="3294" y="11274"/>
              <a:ext cx="900" cy="312"/>
            </a:xfrm>
            <a:prstGeom prst="line">
              <a:avLst/>
            </a:prstGeom>
            <a:noFill/>
            <a:ln w="9525">
              <a:solidFill>
                <a:srgbClr val="000000"/>
              </a:solidFill>
              <a:round/>
              <a:headEnd/>
              <a:tailEnd type="triangle" w="med" len="med"/>
            </a:ln>
          </p:spPr>
          <p:txBody>
            <a:bodyPr/>
            <a:lstStyle/>
            <a:p>
              <a:endParaRPr lang="zh-CN" altLang="en-US"/>
            </a:p>
          </p:txBody>
        </p:sp>
        <p:sp>
          <p:nvSpPr>
            <p:cNvPr id="37901" name="Line 11"/>
            <p:cNvSpPr>
              <a:spLocks noChangeShapeType="1"/>
            </p:cNvSpPr>
            <p:nvPr/>
          </p:nvSpPr>
          <p:spPr bwMode="auto">
            <a:xfrm flipH="1">
              <a:off x="4194" y="11274"/>
              <a:ext cx="180" cy="312"/>
            </a:xfrm>
            <a:prstGeom prst="line">
              <a:avLst/>
            </a:prstGeom>
            <a:noFill/>
            <a:ln w="9525">
              <a:solidFill>
                <a:srgbClr val="000000"/>
              </a:solidFill>
              <a:round/>
              <a:headEnd/>
              <a:tailEnd type="triangle" w="med" len="med"/>
            </a:ln>
          </p:spPr>
          <p:txBody>
            <a:bodyPr/>
            <a:lstStyle/>
            <a:p>
              <a:endParaRPr lang="zh-CN" altLang="en-US"/>
            </a:p>
          </p:txBody>
        </p:sp>
        <p:sp>
          <p:nvSpPr>
            <p:cNvPr id="37902" name="Line 12"/>
            <p:cNvSpPr>
              <a:spLocks noChangeShapeType="1"/>
            </p:cNvSpPr>
            <p:nvPr/>
          </p:nvSpPr>
          <p:spPr bwMode="auto">
            <a:xfrm>
              <a:off x="4734" y="11274"/>
              <a:ext cx="360" cy="312"/>
            </a:xfrm>
            <a:prstGeom prst="line">
              <a:avLst/>
            </a:prstGeom>
            <a:noFill/>
            <a:ln w="9525">
              <a:solidFill>
                <a:srgbClr val="000000"/>
              </a:solidFill>
              <a:round/>
              <a:headEnd/>
              <a:tailEnd type="triangle" w="med" len="med"/>
            </a:ln>
          </p:spPr>
          <p:txBody>
            <a:bodyPr/>
            <a:lstStyle/>
            <a:p>
              <a:endParaRPr lang="zh-CN" altLang="en-US"/>
            </a:p>
          </p:txBody>
        </p:sp>
        <p:sp>
          <p:nvSpPr>
            <p:cNvPr id="37903" name="Line 13"/>
            <p:cNvSpPr>
              <a:spLocks noChangeShapeType="1"/>
            </p:cNvSpPr>
            <p:nvPr/>
          </p:nvSpPr>
          <p:spPr bwMode="auto">
            <a:xfrm>
              <a:off x="5094" y="11274"/>
              <a:ext cx="900" cy="312"/>
            </a:xfrm>
            <a:prstGeom prst="line">
              <a:avLst/>
            </a:prstGeom>
            <a:noFill/>
            <a:ln w="9525">
              <a:solidFill>
                <a:srgbClr val="000000"/>
              </a:solidFill>
              <a:round/>
              <a:headEnd/>
              <a:tailEnd type="triangle" w="med" len="med"/>
            </a:ln>
          </p:spPr>
          <p:txBody>
            <a:bodyPr/>
            <a:lstStyle/>
            <a:p>
              <a:endParaRPr lang="zh-CN" altLang="en-US"/>
            </a:p>
          </p:txBody>
        </p:sp>
        <p:sp>
          <p:nvSpPr>
            <p:cNvPr id="37904" name="Text Box 14"/>
            <p:cNvSpPr txBox="1">
              <a:spLocks noChangeArrowheads="1"/>
            </p:cNvSpPr>
            <p:nvPr/>
          </p:nvSpPr>
          <p:spPr bwMode="auto">
            <a:xfrm>
              <a:off x="6174" y="10806"/>
              <a:ext cx="900" cy="468"/>
            </a:xfrm>
            <a:prstGeom prst="rect">
              <a:avLst/>
            </a:prstGeom>
            <a:solidFill>
              <a:srgbClr val="FFFFFF"/>
            </a:solidFill>
            <a:ln w="9525">
              <a:noFill/>
              <a:miter lim="800000"/>
              <a:headEnd/>
              <a:tailEnd/>
            </a:ln>
          </p:spPr>
          <p:txBody>
            <a:bodyPr/>
            <a:lstStyle/>
            <a:p>
              <a:pPr algn="just" eaLnBrk="0" hangingPunct="0"/>
              <a:r>
                <a:rPr lang="en-US" altLang="zh-CN" sz="3200" b="1">
                  <a:solidFill>
                    <a:srgbClr val="FF0000"/>
                  </a:solidFill>
                  <a:latin typeface="Times New Roman" pitchFamily="18" charset="0"/>
                </a:rPr>
                <a:t>class</a:t>
              </a:r>
            </a:p>
          </p:txBody>
        </p:sp>
        <p:sp>
          <p:nvSpPr>
            <p:cNvPr id="37905" name="Text Box 15"/>
            <p:cNvSpPr txBox="1">
              <a:spLocks noChangeArrowheads="1"/>
            </p:cNvSpPr>
            <p:nvPr/>
          </p:nvSpPr>
          <p:spPr bwMode="auto">
            <a:xfrm>
              <a:off x="6174" y="11586"/>
              <a:ext cx="1800" cy="468"/>
            </a:xfrm>
            <a:prstGeom prst="rect">
              <a:avLst/>
            </a:prstGeom>
            <a:solidFill>
              <a:srgbClr val="FFFFFF"/>
            </a:solidFill>
            <a:ln w="9525">
              <a:noFill/>
              <a:miter lim="800000"/>
              <a:headEnd/>
              <a:tailEnd/>
            </a:ln>
          </p:spPr>
          <p:txBody>
            <a:bodyPr/>
            <a:lstStyle/>
            <a:p>
              <a:pPr algn="just" eaLnBrk="0" hangingPunct="0"/>
              <a:r>
                <a:rPr lang="en-US" altLang="zh-CN" sz="2800" b="1" dirty="0">
                  <a:solidFill>
                    <a:srgbClr val="FF0000"/>
                  </a:solidFill>
                  <a:latin typeface="Times New Roman" pitchFamily="18" charset="0"/>
                </a:rPr>
                <a:t>Is a </a:t>
              </a:r>
              <a:r>
                <a:rPr lang="en-US" altLang="zh-CN" sz="2800" b="1" dirty="0" smtClean="0">
                  <a:solidFill>
                    <a:srgbClr val="FF0000"/>
                  </a:solidFill>
                  <a:latin typeface="Times New Roman" pitchFamily="18" charset="0"/>
                </a:rPr>
                <a:t>member </a:t>
              </a:r>
              <a:r>
                <a:rPr lang="en-US" altLang="zh-CN" sz="2800" b="1" dirty="0">
                  <a:solidFill>
                    <a:srgbClr val="FF0000"/>
                  </a:solidFill>
                  <a:latin typeface="Times New Roman" pitchFamily="18" charset="0"/>
                </a:rPr>
                <a:t>of</a:t>
              </a:r>
            </a:p>
          </p:txBody>
        </p:sp>
      </p:grpSp>
      <p:sp>
        <p:nvSpPr>
          <p:cNvPr id="37893" name="日期占位符 15"/>
          <p:cNvSpPr>
            <a:spLocks noGrp="1"/>
          </p:cNvSpPr>
          <p:nvPr>
            <p:ph type="dt" sz="quarter" idx="10"/>
          </p:nvPr>
        </p:nvSpPr>
        <p:spPr>
          <a:noFill/>
        </p:spPr>
        <p:txBody>
          <a:bodyPr/>
          <a:lstStyle/>
          <a:p>
            <a:fld id="{5DC44BE2-FABE-4FF9-BCC2-82915E671DA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概括</a:t>
            </a:r>
          </a:p>
        </p:txBody>
      </p:sp>
      <p:grpSp>
        <p:nvGrpSpPr>
          <p:cNvPr id="2" name="Group 3"/>
          <p:cNvGrpSpPr>
            <a:grpSpLocks/>
          </p:cNvGrpSpPr>
          <p:nvPr/>
        </p:nvGrpSpPr>
        <p:grpSpPr bwMode="auto">
          <a:xfrm>
            <a:off x="971600" y="2132856"/>
            <a:ext cx="7272338" cy="2514600"/>
            <a:chOff x="2571" y="1602"/>
            <a:chExt cx="4683" cy="1404"/>
          </a:xfrm>
        </p:grpSpPr>
        <p:sp>
          <p:nvSpPr>
            <p:cNvPr id="38918" name="Text Box 4"/>
            <p:cNvSpPr txBox="1">
              <a:spLocks noChangeArrowheads="1"/>
            </p:cNvSpPr>
            <p:nvPr/>
          </p:nvSpPr>
          <p:spPr bwMode="auto">
            <a:xfrm>
              <a:off x="3477" y="1602"/>
              <a:ext cx="90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3200" b="1">
                  <a:solidFill>
                    <a:srgbClr val="008000"/>
                  </a:solidFill>
                  <a:latin typeface="Times New Roman" pitchFamily="18" charset="0"/>
                </a:rPr>
                <a:t>学生</a:t>
              </a:r>
            </a:p>
          </p:txBody>
        </p:sp>
        <p:sp>
          <p:nvSpPr>
            <p:cNvPr id="38919" name="Text Box 5"/>
            <p:cNvSpPr txBox="1">
              <a:spLocks noChangeArrowheads="1"/>
            </p:cNvSpPr>
            <p:nvPr/>
          </p:nvSpPr>
          <p:spPr bwMode="auto">
            <a:xfrm>
              <a:off x="2571" y="2382"/>
              <a:ext cx="108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3200" b="1">
                  <a:solidFill>
                    <a:srgbClr val="008000"/>
                  </a:solidFill>
                  <a:latin typeface="Times New Roman" pitchFamily="18" charset="0"/>
                </a:rPr>
                <a:t>本科生</a:t>
              </a:r>
            </a:p>
          </p:txBody>
        </p:sp>
        <p:sp>
          <p:nvSpPr>
            <p:cNvPr id="38920" name="Text Box 6"/>
            <p:cNvSpPr txBox="1">
              <a:spLocks noChangeArrowheads="1"/>
            </p:cNvSpPr>
            <p:nvPr/>
          </p:nvSpPr>
          <p:spPr bwMode="auto">
            <a:xfrm>
              <a:off x="4194" y="2382"/>
              <a:ext cx="108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3200" b="1">
                  <a:solidFill>
                    <a:srgbClr val="008000"/>
                  </a:solidFill>
                  <a:latin typeface="Times New Roman" pitchFamily="18" charset="0"/>
                </a:rPr>
                <a:t>研究生</a:t>
              </a:r>
            </a:p>
          </p:txBody>
        </p:sp>
        <p:sp>
          <p:nvSpPr>
            <p:cNvPr id="38921" name="Line 7"/>
            <p:cNvSpPr>
              <a:spLocks noChangeShapeType="1"/>
            </p:cNvSpPr>
            <p:nvPr/>
          </p:nvSpPr>
          <p:spPr bwMode="auto">
            <a:xfrm flipH="1">
              <a:off x="3114" y="2070"/>
              <a:ext cx="720" cy="312"/>
            </a:xfrm>
            <a:prstGeom prst="line">
              <a:avLst/>
            </a:prstGeom>
            <a:noFill/>
            <a:ln w="9525">
              <a:solidFill>
                <a:srgbClr val="000000"/>
              </a:solidFill>
              <a:round/>
              <a:headEnd/>
              <a:tailEnd type="triangle" w="med" len="med"/>
            </a:ln>
          </p:spPr>
          <p:txBody>
            <a:bodyPr/>
            <a:lstStyle/>
            <a:p>
              <a:endParaRPr lang="zh-CN" altLang="en-US"/>
            </a:p>
          </p:txBody>
        </p:sp>
        <p:sp>
          <p:nvSpPr>
            <p:cNvPr id="38922" name="Line 8"/>
            <p:cNvSpPr>
              <a:spLocks noChangeShapeType="1"/>
            </p:cNvSpPr>
            <p:nvPr/>
          </p:nvSpPr>
          <p:spPr bwMode="auto">
            <a:xfrm>
              <a:off x="4017" y="2070"/>
              <a:ext cx="717" cy="312"/>
            </a:xfrm>
            <a:prstGeom prst="line">
              <a:avLst/>
            </a:prstGeom>
            <a:noFill/>
            <a:ln w="9525">
              <a:solidFill>
                <a:srgbClr val="000000"/>
              </a:solidFill>
              <a:round/>
              <a:headEnd/>
              <a:tailEnd type="triangle" w="med" len="med"/>
            </a:ln>
          </p:spPr>
          <p:txBody>
            <a:bodyPr/>
            <a:lstStyle/>
            <a:p>
              <a:endParaRPr lang="zh-CN" altLang="en-US"/>
            </a:p>
          </p:txBody>
        </p:sp>
        <p:sp>
          <p:nvSpPr>
            <p:cNvPr id="38923" name="Text Box 9"/>
            <p:cNvSpPr txBox="1">
              <a:spLocks noChangeArrowheads="1"/>
            </p:cNvSpPr>
            <p:nvPr/>
          </p:nvSpPr>
          <p:spPr bwMode="auto">
            <a:xfrm>
              <a:off x="5457" y="1602"/>
              <a:ext cx="900" cy="468"/>
            </a:xfrm>
            <a:prstGeom prst="rect">
              <a:avLst/>
            </a:prstGeom>
            <a:solidFill>
              <a:srgbClr val="FFFFFF"/>
            </a:solidFill>
            <a:ln w="9525">
              <a:noFill/>
              <a:miter lim="800000"/>
              <a:headEnd/>
              <a:tailEnd/>
            </a:ln>
          </p:spPr>
          <p:txBody>
            <a:bodyPr/>
            <a:lstStyle/>
            <a:p>
              <a:pPr algn="just" eaLnBrk="0" hangingPunct="0"/>
              <a:r>
                <a:rPr lang="zh-CN" altLang="en-US" sz="3200" b="1">
                  <a:solidFill>
                    <a:srgbClr val="FF0000"/>
                  </a:solidFill>
                  <a:latin typeface="Times New Roman" pitchFamily="18" charset="0"/>
                </a:rPr>
                <a:t>超类</a:t>
              </a:r>
            </a:p>
          </p:txBody>
        </p:sp>
        <p:sp>
          <p:nvSpPr>
            <p:cNvPr id="38924" name="Text Box 10"/>
            <p:cNvSpPr txBox="1">
              <a:spLocks noChangeArrowheads="1"/>
            </p:cNvSpPr>
            <p:nvPr/>
          </p:nvSpPr>
          <p:spPr bwMode="auto">
            <a:xfrm>
              <a:off x="5457" y="2538"/>
              <a:ext cx="897" cy="468"/>
            </a:xfrm>
            <a:prstGeom prst="rect">
              <a:avLst/>
            </a:prstGeom>
            <a:solidFill>
              <a:srgbClr val="FFFFFF"/>
            </a:solidFill>
            <a:ln w="9525">
              <a:noFill/>
              <a:miter lim="800000"/>
              <a:headEnd/>
              <a:tailEnd/>
            </a:ln>
          </p:spPr>
          <p:txBody>
            <a:bodyPr/>
            <a:lstStyle/>
            <a:p>
              <a:pPr algn="just" eaLnBrk="0" hangingPunct="0"/>
              <a:r>
                <a:rPr lang="zh-CN" altLang="en-US" sz="3200" b="1">
                  <a:solidFill>
                    <a:srgbClr val="FF0000"/>
                  </a:solidFill>
                  <a:latin typeface="Times New Roman" pitchFamily="18" charset="0"/>
                </a:rPr>
                <a:t>子类</a:t>
              </a:r>
            </a:p>
          </p:txBody>
        </p:sp>
        <p:sp>
          <p:nvSpPr>
            <p:cNvPr id="38925" name="Text Box 11"/>
            <p:cNvSpPr txBox="1">
              <a:spLocks noChangeArrowheads="1"/>
            </p:cNvSpPr>
            <p:nvPr/>
          </p:nvSpPr>
          <p:spPr bwMode="auto">
            <a:xfrm>
              <a:off x="5454" y="2070"/>
              <a:ext cx="1800" cy="468"/>
            </a:xfrm>
            <a:prstGeom prst="rect">
              <a:avLst/>
            </a:prstGeom>
            <a:solidFill>
              <a:srgbClr val="FFFFFF"/>
            </a:solidFill>
            <a:ln w="9525">
              <a:noFill/>
              <a:miter lim="800000"/>
              <a:headEnd/>
              <a:tailEnd/>
            </a:ln>
          </p:spPr>
          <p:txBody>
            <a:bodyPr/>
            <a:lstStyle/>
            <a:p>
              <a:pPr algn="just" eaLnBrk="0" hangingPunct="0"/>
              <a:r>
                <a:rPr lang="en-US" altLang="zh-CN" sz="3200" b="1">
                  <a:solidFill>
                    <a:srgbClr val="FF0000"/>
                  </a:solidFill>
                  <a:latin typeface="Times New Roman" pitchFamily="18" charset="0"/>
                </a:rPr>
                <a:t>Is a subset of</a:t>
              </a:r>
            </a:p>
          </p:txBody>
        </p:sp>
      </p:grpSp>
      <p:sp>
        <p:nvSpPr>
          <p:cNvPr id="38916" name="日期占位符 11"/>
          <p:cNvSpPr>
            <a:spLocks noGrp="1"/>
          </p:cNvSpPr>
          <p:nvPr>
            <p:ph type="dt" sz="quarter" idx="10"/>
          </p:nvPr>
        </p:nvSpPr>
        <p:spPr>
          <a:noFill/>
        </p:spPr>
        <p:txBody>
          <a:bodyPr/>
          <a:lstStyle/>
          <a:p>
            <a:fld id="{9F154BF9-BC37-4B4A-B524-0961E1CEEDB2}"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聚集</a:t>
            </a:r>
          </a:p>
        </p:txBody>
      </p:sp>
      <p:grpSp>
        <p:nvGrpSpPr>
          <p:cNvPr id="2" name="Group 4"/>
          <p:cNvGrpSpPr>
            <a:grpSpLocks/>
          </p:cNvGrpSpPr>
          <p:nvPr/>
        </p:nvGrpSpPr>
        <p:grpSpPr bwMode="auto">
          <a:xfrm>
            <a:off x="611188" y="2133600"/>
            <a:ext cx="8137525" cy="2506663"/>
            <a:chOff x="2214" y="5502"/>
            <a:chExt cx="5040" cy="1404"/>
          </a:xfrm>
        </p:grpSpPr>
        <p:sp>
          <p:nvSpPr>
            <p:cNvPr id="39942" name="Text Box 5"/>
            <p:cNvSpPr txBox="1">
              <a:spLocks noChangeArrowheads="1"/>
            </p:cNvSpPr>
            <p:nvPr/>
          </p:nvSpPr>
          <p:spPr bwMode="auto">
            <a:xfrm>
              <a:off x="3657" y="5502"/>
              <a:ext cx="90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3600" b="1">
                  <a:solidFill>
                    <a:srgbClr val="008000"/>
                  </a:solidFill>
                  <a:latin typeface="Times New Roman" pitchFamily="18" charset="0"/>
                </a:rPr>
                <a:t>学生</a:t>
              </a:r>
            </a:p>
          </p:txBody>
        </p:sp>
        <p:sp>
          <p:nvSpPr>
            <p:cNvPr id="39943" name="Text Box 6"/>
            <p:cNvSpPr txBox="1">
              <a:spLocks noChangeArrowheads="1"/>
            </p:cNvSpPr>
            <p:nvPr/>
          </p:nvSpPr>
          <p:spPr bwMode="auto">
            <a:xfrm>
              <a:off x="5274" y="6282"/>
              <a:ext cx="720" cy="468"/>
            </a:xfrm>
            <a:prstGeom prst="rect">
              <a:avLst/>
            </a:prstGeom>
            <a:solidFill>
              <a:srgbClr val="FFFFFF"/>
            </a:solidFill>
            <a:ln w="9525">
              <a:noFill/>
              <a:miter lim="800000"/>
              <a:headEnd/>
              <a:tailEnd/>
            </a:ln>
          </p:spPr>
          <p:txBody>
            <a:bodyPr/>
            <a:lstStyle/>
            <a:p>
              <a:pPr algn="just" eaLnBrk="0" hangingPunct="0"/>
              <a:r>
                <a:rPr lang="en-US" altLang="zh-CN" sz="1200" b="1">
                  <a:latin typeface="Times New Roman" pitchFamily="18" charset="0"/>
                </a:rPr>
                <a:t>…</a:t>
              </a:r>
            </a:p>
          </p:txBody>
        </p:sp>
        <p:sp>
          <p:nvSpPr>
            <p:cNvPr id="39944" name="Line 7"/>
            <p:cNvSpPr>
              <a:spLocks noChangeShapeType="1"/>
            </p:cNvSpPr>
            <p:nvPr/>
          </p:nvSpPr>
          <p:spPr bwMode="auto">
            <a:xfrm flipH="1">
              <a:off x="2757" y="5970"/>
              <a:ext cx="900" cy="312"/>
            </a:xfrm>
            <a:prstGeom prst="line">
              <a:avLst/>
            </a:prstGeom>
            <a:noFill/>
            <a:ln w="9525">
              <a:solidFill>
                <a:srgbClr val="000000"/>
              </a:solidFill>
              <a:round/>
              <a:headEnd/>
              <a:tailEnd type="triangle" w="med" len="med"/>
            </a:ln>
          </p:spPr>
          <p:txBody>
            <a:bodyPr/>
            <a:lstStyle/>
            <a:p>
              <a:endParaRPr lang="zh-CN" altLang="en-US"/>
            </a:p>
          </p:txBody>
        </p:sp>
        <p:sp>
          <p:nvSpPr>
            <p:cNvPr id="39945" name="Line 8"/>
            <p:cNvSpPr>
              <a:spLocks noChangeShapeType="1"/>
            </p:cNvSpPr>
            <p:nvPr/>
          </p:nvSpPr>
          <p:spPr bwMode="auto">
            <a:xfrm flipH="1">
              <a:off x="3657" y="5970"/>
              <a:ext cx="357" cy="312"/>
            </a:xfrm>
            <a:prstGeom prst="line">
              <a:avLst/>
            </a:prstGeom>
            <a:noFill/>
            <a:ln w="9525">
              <a:solidFill>
                <a:srgbClr val="000000"/>
              </a:solidFill>
              <a:round/>
              <a:headEnd/>
              <a:tailEnd type="triangle" w="med" len="med"/>
            </a:ln>
          </p:spPr>
          <p:txBody>
            <a:bodyPr/>
            <a:lstStyle/>
            <a:p>
              <a:endParaRPr lang="zh-CN" altLang="en-US"/>
            </a:p>
          </p:txBody>
        </p:sp>
        <p:sp>
          <p:nvSpPr>
            <p:cNvPr id="39946" name="Line 9"/>
            <p:cNvSpPr>
              <a:spLocks noChangeShapeType="1"/>
            </p:cNvSpPr>
            <p:nvPr/>
          </p:nvSpPr>
          <p:spPr bwMode="auto">
            <a:xfrm>
              <a:off x="4197" y="5970"/>
              <a:ext cx="537" cy="312"/>
            </a:xfrm>
            <a:prstGeom prst="line">
              <a:avLst/>
            </a:prstGeom>
            <a:noFill/>
            <a:ln w="9525">
              <a:solidFill>
                <a:srgbClr val="000000"/>
              </a:solidFill>
              <a:round/>
              <a:headEnd/>
              <a:tailEnd type="triangle" w="med" len="med"/>
            </a:ln>
          </p:spPr>
          <p:txBody>
            <a:bodyPr/>
            <a:lstStyle/>
            <a:p>
              <a:endParaRPr lang="zh-CN" altLang="en-US"/>
            </a:p>
          </p:txBody>
        </p:sp>
        <p:sp>
          <p:nvSpPr>
            <p:cNvPr id="39947" name="Line 10"/>
            <p:cNvSpPr>
              <a:spLocks noChangeShapeType="1"/>
            </p:cNvSpPr>
            <p:nvPr/>
          </p:nvSpPr>
          <p:spPr bwMode="auto">
            <a:xfrm>
              <a:off x="4557" y="5970"/>
              <a:ext cx="900" cy="312"/>
            </a:xfrm>
            <a:prstGeom prst="line">
              <a:avLst/>
            </a:prstGeom>
            <a:noFill/>
            <a:ln w="9525">
              <a:solidFill>
                <a:srgbClr val="000000"/>
              </a:solidFill>
              <a:round/>
              <a:headEnd/>
              <a:tailEnd type="triangle" w="med" len="med"/>
            </a:ln>
          </p:spPr>
          <p:txBody>
            <a:bodyPr/>
            <a:lstStyle/>
            <a:p>
              <a:endParaRPr lang="zh-CN" altLang="en-US"/>
            </a:p>
          </p:txBody>
        </p:sp>
        <p:sp>
          <p:nvSpPr>
            <p:cNvPr id="39948" name="Text Box 11"/>
            <p:cNvSpPr txBox="1">
              <a:spLocks noChangeArrowheads="1"/>
            </p:cNvSpPr>
            <p:nvPr/>
          </p:nvSpPr>
          <p:spPr bwMode="auto">
            <a:xfrm>
              <a:off x="5814" y="5502"/>
              <a:ext cx="1260" cy="468"/>
            </a:xfrm>
            <a:prstGeom prst="rect">
              <a:avLst/>
            </a:prstGeom>
            <a:solidFill>
              <a:srgbClr val="FFFFFF"/>
            </a:solidFill>
            <a:ln w="9525">
              <a:noFill/>
              <a:miter lim="800000"/>
              <a:headEnd/>
              <a:tailEnd/>
            </a:ln>
          </p:spPr>
          <p:txBody>
            <a:bodyPr/>
            <a:lstStyle/>
            <a:p>
              <a:pPr algn="just" eaLnBrk="0" hangingPunct="0"/>
              <a:r>
                <a:rPr lang="zh-CN" altLang="en-US" sz="3200" b="1">
                  <a:solidFill>
                    <a:srgbClr val="FF0000"/>
                  </a:solidFill>
                  <a:latin typeface="Times New Roman" pitchFamily="18" charset="0"/>
                </a:rPr>
                <a:t>实体型</a:t>
              </a:r>
            </a:p>
          </p:txBody>
        </p:sp>
        <p:sp>
          <p:nvSpPr>
            <p:cNvPr id="39949" name="Text Box 12"/>
            <p:cNvSpPr txBox="1">
              <a:spLocks noChangeArrowheads="1"/>
            </p:cNvSpPr>
            <p:nvPr/>
          </p:nvSpPr>
          <p:spPr bwMode="auto">
            <a:xfrm>
              <a:off x="5814" y="6438"/>
              <a:ext cx="1080" cy="468"/>
            </a:xfrm>
            <a:prstGeom prst="rect">
              <a:avLst/>
            </a:prstGeom>
            <a:solidFill>
              <a:srgbClr val="FFFFFF"/>
            </a:solidFill>
            <a:ln w="9525">
              <a:noFill/>
              <a:miter lim="800000"/>
              <a:headEnd/>
              <a:tailEnd/>
            </a:ln>
          </p:spPr>
          <p:txBody>
            <a:bodyPr/>
            <a:lstStyle/>
            <a:p>
              <a:pPr algn="just" eaLnBrk="0" hangingPunct="0"/>
              <a:r>
                <a:rPr lang="zh-CN" altLang="en-US" sz="2800" b="1">
                  <a:solidFill>
                    <a:srgbClr val="FF0000"/>
                  </a:solidFill>
                  <a:latin typeface="Times New Roman" pitchFamily="18" charset="0"/>
                </a:rPr>
                <a:t>属性</a:t>
              </a:r>
            </a:p>
          </p:txBody>
        </p:sp>
        <p:sp>
          <p:nvSpPr>
            <p:cNvPr id="39950" name="Oval 13"/>
            <p:cNvSpPr>
              <a:spLocks noChangeArrowheads="1"/>
            </p:cNvSpPr>
            <p:nvPr/>
          </p:nvSpPr>
          <p:spPr bwMode="auto">
            <a:xfrm>
              <a:off x="2214" y="6282"/>
              <a:ext cx="900" cy="468"/>
            </a:xfrm>
            <a:prstGeom prst="ellipse">
              <a:avLst/>
            </a:prstGeom>
            <a:solidFill>
              <a:srgbClr val="FFFFFF"/>
            </a:solidFill>
            <a:ln w="9525">
              <a:solidFill>
                <a:srgbClr val="000000"/>
              </a:solidFill>
              <a:round/>
              <a:headEnd/>
              <a:tailEnd/>
            </a:ln>
          </p:spPr>
          <p:txBody>
            <a:bodyPr/>
            <a:lstStyle/>
            <a:p>
              <a:pPr algn="just" eaLnBrk="0" hangingPunct="0"/>
              <a:r>
                <a:rPr lang="zh-CN" altLang="en-US" sz="3200" b="1">
                  <a:solidFill>
                    <a:srgbClr val="008000"/>
                  </a:solidFill>
                  <a:latin typeface="Times New Roman" pitchFamily="18" charset="0"/>
                </a:rPr>
                <a:t>学号</a:t>
              </a:r>
            </a:p>
          </p:txBody>
        </p:sp>
        <p:sp>
          <p:nvSpPr>
            <p:cNvPr id="39951" name="Oval 14"/>
            <p:cNvSpPr>
              <a:spLocks noChangeArrowheads="1"/>
            </p:cNvSpPr>
            <p:nvPr/>
          </p:nvSpPr>
          <p:spPr bwMode="auto">
            <a:xfrm>
              <a:off x="3294" y="6282"/>
              <a:ext cx="900" cy="468"/>
            </a:xfrm>
            <a:prstGeom prst="ellipse">
              <a:avLst/>
            </a:prstGeom>
            <a:solidFill>
              <a:srgbClr val="FFFFFF"/>
            </a:solidFill>
            <a:ln w="9525">
              <a:solidFill>
                <a:srgbClr val="000000"/>
              </a:solidFill>
              <a:round/>
              <a:headEnd/>
              <a:tailEnd/>
            </a:ln>
          </p:spPr>
          <p:txBody>
            <a:bodyPr/>
            <a:lstStyle/>
            <a:p>
              <a:pPr algn="just" eaLnBrk="0" hangingPunct="0"/>
              <a:r>
                <a:rPr lang="zh-CN" altLang="en-US" sz="3200" b="1">
                  <a:solidFill>
                    <a:srgbClr val="008000"/>
                  </a:solidFill>
                  <a:latin typeface="Times New Roman" pitchFamily="18" charset="0"/>
                </a:rPr>
                <a:t>姓名</a:t>
              </a:r>
            </a:p>
          </p:txBody>
        </p:sp>
        <p:sp>
          <p:nvSpPr>
            <p:cNvPr id="39952" name="Oval 15"/>
            <p:cNvSpPr>
              <a:spLocks noChangeArrowheads="1"/>
            </p:cNvSpPr>
            <p:nvPr/>
          </p:nvSpPr>
          <p:spPr bwMode="auto">
            <a:xfrm>
              <a:off x="4374" y="6282"/>
              <a:ext cx="900" cy="468"/>
            </a:xfrm>
            <a:prstGeom prst="ellipse">
              <a:avLst/>
            </a:prstGeom>
            <a:solidFill>
              <a:srgbClr val="FFFFFF"/>
            </a:solidFill>
            <a:ln w="9525">
              <a:solidFill>
                <a:srgbClr val="000000"/>
              </a:solidFill>
              <a:round/>
              <a:headEnd/>
              <a:tailEnd/>
            </a:ln>
          </p:spPr>
          <p:txBody>
            <a:bodyPr/>
            <a:lstStyle/>
            <a:p>
              <a:pPr algn="just" eaLnBrk="0" hangingPunct="0"/>
              <a:r>
                <a:rPr lang="zh-CN" altLang="en-US" sz="3200" b="1">
                  <a:solidFill>
                    <a:srgbClr val="008000"/>
                  </a:solidFill>
                  <a:latin typeface="Times New Roman" pitchFamily="18" charset="0"/>
                </a:rPr>
                <a:t>性别</a:t>
              </a:r>
            </a:p>
          </p:txBody>
        </p:sp>
        <p:sp>
          <p:nvSpPr>
            <p:cNvPr id="39953" name="Text Box 16"/>
            <p:cNvSpPr txBox="1">
              <a:spLocks noChangeArrowheads="1"/>
            </p:cNvSpPr>
            <p:nvPr/>
          </p:nvSpPr>
          <p:spPr bwMode="auto">
            <a:xfrm>
              <a:off x="5814" y="5970"/>
              <a:ext cx="1440" cy="468"/>
            </a:xfrm>
            <a:prstGeom prst="rect">
              <a:avLst/>
            </a:prstGeom>
            <a:solidFill>
              <a:srgbClr val="FFFFFF"/>
            </a:solidFill>
            <a:ln w="9525">
              <a:noFill/>
              <a:miter lim="800000"/>
              <a:headEnd/>
              <a:tailEnd/>
            </a:ln>
          </p:spPr>
          <p:txBody>
            <a:bodyPr/>
            <a:lstStyle/>
            <a:p>
              <a:pPr algn="just" eaLnBrk="0" hangingPunct="0"/>
              <a:r>
                <a:rPr lang="en-US" altLang="zh-CN" sz="3200" b="1">
                  <a:solidFill>
                    <a:srgbClr val="FF0000"/>
                  </a:solidFill>
                  <a:latin typeface="Times New Roman" pitchFamily="18" charset="0"/>
                </a:rPr>
                <a:t>Is a part of</a:t>
              </a:r>
            </a:p>
          </p:txBody>
        </p:sp>
      </p:grpSp>
      <p:sp>
        <p:nvSpPr>
          <p:cNvPr id="39940" name="日期占位符 15"/>
          <p:cNvSpPr>
            <a:spLocks noGrp="1"/>
          </p:cNvSpPr>
          <p:nvPr>
            <p:ph type="dt" sz="quarter" idx="10"/>
          </p:nvPr>
        </p:nvSpPr>
        <p:spPr>
          <a:noFill/>
        </p:spPr>
        <p:txBody>
          <a:bodyPr/>
          <a:lstStyle/>
          <a:p>
            <a:fld id="{BBACF01D-8749-421A-8D7E-902FC309BC6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1" dirty="0" smtClean="0"/>
              <a:t>10.1.2 </a:t>
            </a:r>
            <a:r>
              <a:rPr lang="zh-CN" altLang="en-US" b="1" dirty="0" smtClean="0"/>
              <a:t>数据库设计方法概述</a:t>
            </a:r>
            <a:r>
              <a:rPr lang="zh-CN" altLang="en-US" dirty="0" smtClean="0"/>
              <a:t> </a:t>
            </a:r>
          </a:p>
        </p:txBody>
      </p:sp>
      <p:sp>
        <p:nvSpPr>
          <p:cNvPr id="9219" name="Rectangle 3"/>
          <p:cNvSpPr>
            <a:spLocks noGrp="1" noChangeArrowheads="1"/>
          </p:cNvSpPr>
          <p:nvPr>
            <p:ph type="body" idx="1"/>
          </p:nvPr>
        </p:nvSpPr>
        <p:spPr>
          <a:xfrm>
            <a:off x="228600" y="1341438"/>
            <a:ext cx="8610600" cy="863600"/>
          </a:xfrm>
        </p:spPr>
        <p:txBody>
          <a:bodyPr/>
          <a:lstStyle/>
          <a:p>
            <a:r>
              <a:rPr lang="zh-CN" altLang="en-US" sz="3700" smtClean="0">
                <a:ea typeface="宋体" charset="-122"/>
              </a:rPr>
              <a:t>新奥尔良（</a:t>
            </a:r>
            <a:r>
              <a:rPr lang="en-US" altLang="zh-CN" sz="3700" smtClean="0">
                <a:ea typeface="宋体" charset="-122"/>
              </a:rPr>
              <a:t>New Orleans</a:t>
            </a:r>
            <a:r>
              <a:rPr lang="zh-CN" altLang="en-US" sz="3700" smtClean="0">
                <a:ea typeface="宋体" charset="-122"/>
              </a:rPr>
              <a:t>）方法</a:t>
            </a:r>
            <a:r>
              <a:rPr lang="zh-CN" altLang="en-US" sz="3700" smtClean="0"/>
              <a:t> </a:t>
            </a:r>
          </a:p>
        </p:txBody>
      </p:sp>
      <p:grpSp>
        <p:nvGrpSpPr>
          <p:cNvPr id="2" name="Group 4"/>
          <p:cNvGrpSpPr>
            <a:grpSpLocks/>
          </p:cNvGrpSpPr>
          <p:nvPr/>
        </p:nvGrpSpPr>
        <p:grpSpPr bwMode="auto">
          <a:xfrm>
            <a:off x="611188" y="2349500"/>
            <a:ext cx="8064500" cy="720725"/>
            <a:chOff x="2160" y="1596"/>
            <a:chExt cx="7560" cy="780"/>
          </a:xfrm>
        </p:grpSpPr>
        <p:sp>
          <p:nvSpPr>
            <p:cNvPr id="9224" name="Text Box 5"/>
            <p:cNvSpPr txBox="1">
              <a:spLocks noChangeArrowheads="1"/>
            </p:cNvSpPr>
            <p:nvPr/>
          </p:nvSpPr>
          <p:spPr bwMode="auto">
            <a:xfrm>
              <a:off x="2877" y="1752"/>
              <a:ext cx="1080" cy="468"/>
            </a:xfrm>
            <a:prstGeom prst="rect">
              <a:avLst/>
            </a:prstGeom>
            <a:solidFill>
              <a:srgbClr val="FFFFFF"/>
            </a:solidFill>
            <a:ln w="9525">
              <a:noFill/>
              <a:miter lim="800000"/>
              <a:headEnd/>
              <a:tailEnd/>
            </a:ln>
          </p:spPr>
          <p:txBody>
            <a:bodyPr/>
            <a:lstStyle/>
            <a:p>
              <a:pPr algn="just"/>
              <a:r>
                <a:rPr lang="zh-CN" altLang="en-US" sz="1600" b="1">
                  <a:solidFill>
                    <a:srgbClr val="008000"/>
                  </a:solidFill>
                  <a:latin typeface="Times New Roman" pitchFamily="18" charset="0"/>
                </a:rPr>
                <a:t>需求说明</a:t>
              </a:r>
              <a:endParaRPr lang="zh-CN" altLang="en-US" sz="4000" b="1">
                <a:solidFill>
                  <a:srgbClr val="008000"/>
                </a:solidFill>
              </a:endParaRPr>
            </a:p>
          </p:txBody>
        </p:sp>
        <p:sp>
          <p:nvSpPr>
            <p:cNvPr id="9225" name="Text Box 6"/>
            <p:cNvSpPr txBox="1">
              <a:spLocks noChangeArrowheads="1"/>
            </p:cNvSpPr>
            <p:nvPr/>
          </p:nvSpPr>
          <p:spPr bwMode="auto">
            <a:xfrm>
              <a:off x="2160" y="1596"/>
              <a:ext cx="720" cy="780"/>
            </a:xfrm>
            <a:prstGeom prst="rect">
              <a:avLst/>
            </a:prstGeom>
            <a:solidFill>
              <a:srgbClr val="FFFFFF"/>
            </a:solidFill>
            <a:ln w="9525">
              <a:solidFill>
                <a:srgbClr val="000000"/>
              </a:solidFill>
              <a:miter lim="800000"/>
              <a:headEnd/>
              <a:tailEnd/>
            </a:ln>
          </p:spPr>
          <p:txBody>
            <a:bodyPr/>
            <a:lstStyle/>
            <a:p>
              <a:pPr algn="just"/>
              <a:r>
                <a:rPr lang="zh-CN" altLang="en-US" sz="1600" b="1">
                  <a:solidFill>
                    <a:srgbClr val="FF0000"/>
                  </a:solidFill>
                  <a:latin typeface="Times New Roman" pitchFamily="18" charset="0"/>
                </a:rPr>
                <a:t>需求</a:t>
              </a:r>
            </a:p>
            <a:p>
              <a:pPr algn="just"/>
              <a:r>
                <a:rPr lang="zh-CN" altLang="en-US" sz="1600" b="1">
                  <a:solidFill>
                    <a:srgbClr val="FF0000"/>
                  </a:solidFill>
                  <a:latin typeface="Times New Roman" pitchFamily="18" charset="0"/>
                </a:rPr>
                <a:t>分析</a:t>
              </a:r>
              <a:endParaRPr lang="zh-CN" altLang="en-US" sz="4000" b="1">
                <a:solidFill>
                  <a:srgbClr val="FF0000"/>
                </a:solidFill>
              </a:endParaRPr>
            </a:p>
          </p:txBody>
        </p:sp>
        <p:sp>
          <p:nvSpPr>
            <p:cNvPr id="9226" name="Text Box 7"/>
            <p:cNvSpPr txBox="1">
              <a:spLocks noChangeArrowheads="1"/>
            </p:cNvSpPr>
            <p:nvPr/>
          </p:nvSpPr>
          <p:spPr bwMode="auto">
            <a:xfrm>
              <a:off x="4860" y="1752"/>
              <a:ext cx="1080" cy="468"/>
            </a:xfrm>
            <a:prstGeom prst="rect">
              <a:avLst/>
            </a:prstGeom>
            <a:solidFill>
              <a:srgbClr val="FFFFFF"/>
            </a:solidFill>
            <a:ln w="9525">
              <a:noFill/>
              <a:miter lim="800000"/>
              <a:headEnd/>
              <a:tailEnd/>
            </a:ln>
          </p:spPr>
          <p:txBody>
            <a:bodyPr/>
            <a:lstStyle/>
            <a:p>
              <a:pPr algn="just"/>
              <a:r>
                <a:rPr lang="zh-CN" altLang="en-US" sz="1600" b="1">
                  <a:solidFill>
                    <a:srgbClr val="008000"/>
                  </a:solidFill>
                  <a:latin typeface="Times New Roman" pitchFamily="18" charset="0"/>
                </a:rPr>
                <a:t>概念结构</a:t>
              </a:r>
            </a:p>
          </p:txBody>
        </p:sp>
        <p:sp>
          <p:nvSpPr>
            <p:cNvPr id="9227" name="Text Box 8"/>
            <p:cNvSpPr txBox="1">
              <a:spLocks noChangeArrowheads="1"/>
            </p:cNvSpPr>
            <p:nvPr/>
          </p:nvSpPr>
          <p:spPr bwMode="auto">
            <a:xfrm>
              <a:off x="3963" y="1596"/>
              <a:ext cx="897" cy="780"/>
            </a:xfrm>
            <a:prstGeom prst="rect">
              <a:avLst/>
            </a:prstGeom>
            <a:solidFill>
              <a:srgbClr val="FFFFFF"/>
            </a:solidFill>
            <a:ln w="9525">
              <a:solidFill>
                <a:srgbClr val="000000"/>
              </a:solidFill>
              <a:miter lim="800000"/>
              <a:headEnd/>
              <a:tailEnd/>
            </a:ln>
          </p:spPr>
          <p:txBody>
            <a:bodyPr/>
            <a:lstStyle/>
            <a:p>
              <a:pPr algn="just"/>
              <a:r>
                <a:rPr lang="zh-CN" altLang="en-US" sz="1600" b="1">
                  <a:solidFill>
                    <a:srgbClr val="FF0000"/>
                  </a:solidFill>
                  <a:latin typeface="Times New Roman" pitchFamily="18" charset="0"/>
                </a:rPr>
                <a:t>概念结</a:t>
              </a:r>
            </a:p>
            <a:p>
              <a:pPr algn="just"/>
              <a:r>
                <a:rPr lang="zh-CN" altLang="en-US" sz="1600" b="1">
                  <a:solidFill>
                    <a:srgbClr val="FF0000"/>
                  </a:solidFill>
                  <a:latin typeface="Times New Roman" pitchFamily="18" charset="0"/>
                </a:rPr>
                <a:t>构设计</a:t>
              </a:r>
              <a:endParaRPr lang="zh-CN" altLang="en-US" sz="4000" b="1">
                <a:solidFill>
                  <a:srgbClr val="FF0000"/>
                </a:solidFill>
              </a:endParaRPr>
            </a:p>
          </p:txBody>
        </p:sp>
        <p:sp>
          <p:nvSpPr>
            <p:cNvPr id="9228" name="Text Box 9"/>
            <p:cNvSpPr txBox="1">
              <a:spLocks noChangeArrowheads="1"/>
            </p:cNvSpPr>
            <p:nvPr/>
          </p:nvSpPr>
          <p:spPr bwMode="auto">
            <a:xfrm>
              <a:off x="6837" y="1752"/>
              <a:ext cx="1080" cy="468"/>
            </a:xfrm>
            <a:prstGeom prst="rect">
              <a:avLst/>
            </a:prstGeom>
            <a:solidFill>
              <a:srgbClr val="FFFFFF"/>
            </a:solidFill>
            <a:ln w="9525">
              <a:noFill/>
              <a:miter lim="800000"/>
              <a:headEnd/>
              <a:tailEnd/>
            </a:ln>
          </p:spPr>
          <p:txBody>
            <a:bodyPr/>
            <a:lstStyle/>
            <a:p>
              <a:pPr algn="just"/>
              <a:r>
                <a:rPr lang="zh-CN" altLang="en-US" sz="1600" b="1">
                  <a:solidFill>
                    <a:srgbClr val="008000"/>
                  </a:solidFill>
                  <a:latin typeface="Times New Roman" pitchFamily="18" charset="0"/>
                </a:rPr>
                <a:t>逻辑结构</a:t>
              </a:r>
            </a:p>
          </p:txBody>
        </p:sp>
        <p:sp>
          <p:nvSpPr>
            <p:cNvPr id="9229" name="Text Box 10"/>
            <p:cNvSpPr txBox="1">
              <a:spLocks noChangeArrowheads="1"/>
            </p:cNvSpPr>
            <p:nvPr/>
          </p:nvSpPr>
          <p:spPr bwMode="auto">
            <a:xfrm>
              <a:off x="5940" y="1596"/>
              <a:ext cx="897" cy="780"/>
            </a:xfrm>
            <a:prstGeom prst="rect">
              <a:avLst/>
            </a:prstGeom>
            <a:solidFill>
              <a:srgbClr val="FFFFFF"/>
            </a:solidFill>
            <a:ln w="9525">
              <a:solidFill>
                <a:srgbClr val="000000"/>
              </a:solidFill>
              <a:miter lim="800000"/>
              <a:headEnd/>
              <a:tailEnd/>
            </a:ln>
          </p:spPr>
          <p:txBody>
            <a:bodyPr/>
            <a:lstStyle/>
            <a:p>
              <a:pPr algn="just"/>
              <a:r>
                <a:rPr lang="zh-CN" altLang="en-US" sz="1600" b="1">
                  <a:solidFill>
                    <a:srgbClr val="FF0000"/>
                  </a:solidFill>
                  <a:latin typeface="Times New Roman" pitchFamily="18" charset="0"/>
                </a:rPr>
                <a:t>逻辑结</a:t>
              </a:r>
            </a:p>
            <a:p>
              <a:pPr algn="just"/>
              <a:r>
                <a:rPr lang="zh-CN" altLang="en-US" sz="1600" b="1">
                  <a:solidFill>
                    <a:srgbClr val="FF0000"/>
                  </a:solidFill>
                  <a:latin typeface="Times New Roman" pitchFamily="18" charset="0"/>
                </a:rPr>
                <a:t>构设计</a:t>
              </a:r>
              <a:endParaRPr lang="zh-CN" altLang="en-US" sz="4000" b="1">
                <a:solidFill>
                  <a:srgbClr val="FF0000"/>
                </a:solidFill>
              </a:endParaRPr>
            </a:p>
          </p:txBody>
        </p:sp>
        <p:sp>
          <p:nvSpPr>
            <p:cNvPr id="9230" name="Text Box 11"/>
            <p:cNvSpPr txBox="1">
              <a:spLocks noChangeArrowheads="1"/>
            </p:cNvSpPr>
            <p:nvPr/>
          </p:nvSpPr>
          <p:spPr bwMode="auto">
            <a:xfrm>
              <a:off x="8640" y="1752"/>
              <a:ext cx="1080" cy="468"/>
            </a:xfrm>
            <a:prstGeom prst="rect">
              <a:avLst/>
            </a:prstGeom>
            <a:solidFill>
              <a:srgbClr val="FFFFFF"/>
            </a:solidFill>
            <a:ln w="9525">
              <a:noFill/>
              <a:miter lim="800000"/>
              <a:headEnd/>
              <a:tailEnd/>
            </a:ln>
          </p:spPr>
          <p:txBody>
            <a:bodyPr/>
            <a:lstStyle/>
            <a:p>
              <a:pPr algn="just"/>
              <a:r>
                <a:rPr lang="zh-CN" altLang="en-US" sz="1600" b="1">
                  <a:solidFill>
                    <a:srgbClr val="008000"/>
                  </a:solidFill>
                  <a:latin typeface="Times New Roman" pitchFamily="18" charset="0"/>
                </a:rPr>
                <a:t>物理结构</a:t>
              </a:r>
            </a:p>
          </p:txBody>
        </p:sp>
        <p:sp>
          <p:nvSpPr>
            <p:cNvPr id="9231" name="Text Box 12"/>
            <p:cNvSpPr txBox="1">
              <a:spLocks noChangeArrowheads="1"/>
            </p:cNvSpPr>
            <p:nvPr/>
          </p:nvSpPr>
          <p:spPr bwMode="auto">
            <a:xfrm>
              <a:off x="7920" y="1596"/>
              <a:ext cx="720" cy="780"/>
            </a:xfrm>
            <a:prstGeom prst="rect">
              <a:avLst/>
            </a:prstGeom>
            <a:solidFill>
              <a:srgbClr val="FFFFFF"/>
            </a:solidFill>
            <a:ln w="9525">
              <a:solidFill>
                <a:srgbClr val="000000"/>
              </a:solidFill>
              <a:miter lim="800000"/>
              <a:headEnd/>
              <a:tailEnd/>
            </a:ln>
          </p:spPr>
          <p:txBody>
            <a:bodyPr/>
            <a:lstStyle/>
            <a:p>
              <a:pPr algn="just"/>
              <a:r>
                <a:rPr lang="zh-CN" altLang="en-US" sz="1600" b="1">
                  <a:solidFill>
                    <a:srgbClr val="FF0000"/>
                  </a:solidFill>
                  <a:latin typeface="Times New Roman" pitchFamily="18" charset="0"/>
                </a:rPr>
                <a:t>物理</a:t>
              </a:r>
            </a:p>
            <a:p>
              <a:pPr algn="just"/>
              <a:r>
                <a:rPr lang="zh-CN" altLang="en-US" sz="1600" b="1">
                  <a:solidFill>
                    <a:srgbClr val="FF0000"/>
                  </a:solidFill>
                  <a:latin typeface="Times New Roman" pitchFamily="18" charset="0"/>
                </a:rPr>
                <a:t>设计</a:t>
              </a:r>
              <a:endParaRPr lang="zh-CN" altLang="en-US" sz="4000" b="1">
                <a:solidFill>
                  <a:srgbClr val="FF0000"/>
                </a:solidFill>
              </a:endParaRPr>
            </a:p>
          </p:txBody>
        </p:sp>
        <p:sp>
          <p:nvSpPr>
            <p:cNvPr id="9232" name="Line 13"/>
            <p:cNvSpPr>
              <a:spLocks noChangeShapeType="1"/>
            </p:cNvSpPr>
            <p:nvPr/>
          </p:nvSpPr>
          <p:spPr bwMode="auto">
            <a:xfrm>
              <a:off x="2877" y="2064"/>
              <a:ext cx="1080" cy="0"/>
            </a:xfrm>
            <a:prstGeom prst="line">
              <a:avLst/>
            </a:prstGeom>
            <a:noFill/>
            <a:ln w="9525">
              <a:solidFill>
                <a:srgbClr val="000000"/>
              </a:solidFill>
              <a:round/>
              <a:headEnd/>
              <a:tailEnd type="triangle" w="sm" len="med"/>
            </a:ln>
          </p:spPr>
          <p:txBody>
            <a:bodyPr/>
            <a:lstStyle/>
            <a:p>
              <a:endParaRPr lang="zh-CN" altLang="en-US"/>
            </a:p>
          </p:txBody>
        </p:sp>
        <p:sp>
          <p:nvSpPr>
            <p:cNvPr id="9233" name="Line 14"/>
            <p:cNvSpPr>
              <a:spLocks noChangeShapeType="1"/>
            </p:cNvSpPr>
            <p:nvPr/>
          </p:nvSpPr>
          <p:spPr bwMode="auto">
            <a:xfrm>
              <a:off x="4860" y="2064"/>
              <a:ext cx="1080" cy="0"/>
            </a:xfrm>
            <a:prstGeom prst="line">
              <a:avLst/>
            </a:prstGeom>
            <a:noFill/>
            <a:ln w="9525">
              <a:solidFill>
                <a:srgbClr val="000000"/>
              </a:solidFill>
              <a:round/>
              <a:headEnd/>
              <a:tailEnd type="triangle" w="sm" len="med"/>
            </a:ln>
          </p:spPr>
          <p:txBody>
            <a:bodyPr/>
            <a:lstStyle/>
            <a:p>
              <a:endParaRPr lang="zh-CN" altLang="en-US"/>
            </a:p>
          </p:txBody>
        </p:sp>
        <p:sp>
          <p:nvSpPr>
            <p:cNvPr id="9234" name="Line 15"/>
            <p:cNvSpPr>
              <a:spLocks noChangeShapeType="1"/>
            </p:cNvSpPr>
            <p:nvPr/>
          </p:nvSpPr>
          <p:spPr bwMode="auto">
            <a:xfrm>
              <a:off x="6840" y="2064"/>
              <a:ext cx="1080" cy="0"/>
            </a:xfrm>
            <a:prstGeom prst="line">
              <a:avLst/>
            </a:prstGeom>
            <a:noFill/>
            <a:ln w="9525">
              <a:solidFill>
                <a:srgbClr val="000000"/>
              </a:solidFill>
              <a:round/>
              <a:headEnd/>
              <a:tailEnd type="triangle" w="sm" len="med"/>
            </a:ln>
          </p:spPr>
          <p:txBody>
            <a:bodyPr/>
            <a:lstStyle/>
            <a:p>
              <a:endParaRPr lang="zh-CN" altLang="en-US"/>
            </a:p>
          </p:txBody>
        </p:sp>
        <p:sp>
          <p:nvSpPr>
            <p:cNvPr id="9235" name="Line 16"/>
            <p:cNvSpPr>
              <a:spLocks noChangeShapeType="1"/>
            </p:cNvSpPr>
            <p:nvPr/>
          </p:nvSpPr>
          <p:spPr bwMode="auto">
            <a:xfrm>
              <a:off x="8640" y="2064"/>
              <a:ext cx="1080" cy="0"/>
            </a:xfrm>
            <a:prstGeom prst="line">
              <a:avLst/>
            </a:prstGeom>
            <a:noFill/>
            <a:ln w="9525">
              <a:solidFill>
                <a:srgbClr val="000000"/>
              </a:solidFill>
              <a:round/>
              <a:headEnd/>
              <a:tailEnd type="triangle" w="sm" len="med"/>
            </a:ln>
          </p:spPr>
          <p:txBody>
            <a:bodyPr/>
            <a:lstStyle/>
            <a:p>
              <a:endParaRPr lang="zh-CN" altLang="en-US"/>
            </a:p>
          </p:txBody>
        </p:sp>
      </p:grpSp>
      <p:sp>
        <p:nvSpPr>
          <p:cNvPr id="9221" name="Rectangle 17"/>
          <p:cNvSpPr>
            <a:spLocks noChangeArrowheads="1"/>
          </p:cNvSpPr>
          <p:nvPr/>
        </p:nvSpPr>
        <p:spPr bwMode="auto">
          <a:xfrm>
            <a:off x="468313" y="3573462"/>
            <a:ext cx="8135937" cy="2231801"/>
          </a:xfrm>
          <a:prstGeom prst="rect">
            <a:avLst/>
          </a:prstGeom>
          <a:noFill/>
          <a:ln w="9525">
            <a:noFill/>
            <a:miter lim="800000"/>
            <a:headEnd/>
            <a:tailEnd/>
          </a:ln>
        </p:spPr>
        <p:txBody>
          <a:bodyPr/>
          <a:lstStyle/>
          <a:p>
            <a:r>
              <a:rPr lang="zh-CN" altLang="zh-CN" sz="3200" b="1" dirty="0" smtClean="0">
                <a:latin typeface="仿宋_GB2312" pitchFamily="49" charset="-122"/>
                <a:ea typeface="仿宋_GB2312" pitchFamily="49" charset="-122"/>
              </a:rPr>
              <a:t>在数据库设计的不同阶段</a:t>
            </a:r>
            <a:r>
              <a:rPr lang="zh-CN" altLang="en-US" sz="3200" b="1" dirty="0" smtClean="0">
                <a:latin typeface="仿宋_GB2312" pitchFamily="49" charset="-122"/>
                <a:ea typeface="仿宋_GB2312" pitchFamily="49" charset="-122"/>
              </a:rPr>
              <a:t>可</a:t>
            </a:r>
            <a:r>
              <a:rPr lang="zh-CN" altLang="zh-CN" sz="3200" b="1" dirty="0" smtClean="0">
                <a:latin typeface="仿宋_GB2312" pitchFamily="49" charset="-122"/>
                <a:ea typeface="仿宋_GB2312" pitchFamily="49" charset="-122"/>
              </a:rPr>
              <a:t>使用</a:t>
            </a:r>
            <a:r>
              <a:rPr lang="zh-CN" altLang="en-US" sz="3200" b="1" dirty="0" smtClean="0">
                <a:latin typeface="仿宋_GB2312" pitchFamily="49" charset="-122"/>
                <a:ea typeface="仿宋_GB2312" pitchFamily="49" charset="-122"/>
              </a:rPr>
              <a:t>不同的方法，如：</a:t>
            </a:r>
            <a:r>
              <a:rPr lang="zh-CN" altLang="zh-CN" sz="3200" b="1" dirty="0" smtClean="0">
                <a:latin typeface="仿宋_GB2312" pitchFamily="49" charset="-122"/>
                <a:ea typeface="仿宋_GB2312" pitchFamily="49" charset="-122"/>
              </a:rPr>
              <a:t>基于</a:t>
            </a:r>
            <a:r>
              <a:rPr lang="en-US" altLang="zh-CN" sz="3200" b="1" dirty="0" smtClean="0">
                <a:latin typeface="仿宋_GB2312" pitchFamily="49" charset="-122"/>
                <a:ea typeface="仿宋_GB2312" pitchFamily="49" charset="-122"/>
              </a:rPr>
              <a:t>E-R</a:t>
            </a:r>
            <a:r>
              <a:rPr lang="zh-CN" altLang="zh-CN" sz="3200" b="1" dirty="0" smtClean="0">
                <a:latin typeface="仿宋_GB2312" pitchFamily="49" charset="-122"/>
                <a:ea typeface="仿宋_GB2312" pitchFamily="49" charset="-122"/>
              </a:rPr>
              <a:t>模型的设计方法、基于第三范式的设计方法、基于抽象语法规范的设计方法等。</a:t>
            </a:r>
            <a:endParaRPr lang="zh-CN" altLang="en-US" sz="3200" b="1" dirty="0">
              <a:latin typeface="仿宋_GB2312" pitchFamily="49" charset="-122"/>
              <a:ea typeface="仿宋_GB2312" pitchFamily="49" charset="-122"/>
            </a:endParaRPr>
          </a:p>
        </p:txBody>
      </p:sp>
      <p:sp>
        <p:nvSpPr>
          <p:cNvPr id="9222" name="日期占位符 17"/>
          <p:cNvSpPr>
            <a:spLocks noGrp="1"/>
          </p:cNvSpPr>
          <p:nvPr>
            <p:ph type="dt" sz="quarter" idx="10"/>
          </p:nvPr>
        </p:nvSpPr>
        <p:spPr>
          <a:noFill/>
        </p:spPr>
        <p:txBody>
          <a:bodyPr/>
          <a:lstStyle/>
          <a:p>
            <a:fld id="{95B63A1A-943B-42A6-8DE3-670F736E4CF7}"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9221"/>
                                        </p:tgtEl>
                                        <p:attrNameLst>
                                          <p:attrName>style.visibility</p:attrName>
                                        </p:attrNameLst>
                                      </p:cBhvr>
                                      <p:to>
                                        <p:strVal val="visible"/>
                                      </p:to>
                                    </p:set>
                                    <p:anim calcmode="discrete" valueType="clr">
                                      <p:cBhvr override="childStyle">
                                        <p:cTn id="12" dur="80"/>
                                        <p:tgtEl>
                                          <p:spTgt spid="9221"/>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9221"/>
                                        </p:tgtEl>
                                        <p:attrNameLst>
                                          <p:attrName>fillcolor</p:attrName>
                                        </p:attrNameLst>
                                      </p:cBhvr>
                                      <p:tavLst>
                                        <p:tav tm="0">
                                          <p:val>
                                            <p:clrVal>
                                              <a:schemeClr val="accent2"/>
                                            </p:clrVal>
                                          </p:val>
                                        </p:tav>
                                        <p:tav tm="50000">
                                          <p:val>
                                            <p:clrVal>
                                              <a:schemeClr val="hlink"/>
                                            </p:clrVal>
                                          </p:val>
                                        </p:tav>
                                      </p:tavLst>
                                    </p:anim>
                                    <p:set>
                                      <p:cBhvr>
                                        <p:cTn id="14" dur="80"/>
                                        <p:tgtEl>
                                          <p:spTgt spid="92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局部</a:t>
            </a:r>
            <a:r>
              <a:rPr lang="en-US" altLang="zh-CN" dirty="0"/>
              <a:t>E-R</a:t>
            </a:r>
            <a:r>
              <a:rPr lang="zh-CN" altLang="zh-CN" dirty="0"/>
              <a:t>图设计</a:t>
            </a:r>
            <a:endParaRPr lang="zh-CN" altLang="en-US" dirty="0"/>
          </a:p>
        </p:txBody>
      </p:sp>
      <p:sp>
        <p:nvSpPr>
          <p:cNvPr id="3" name="内容占位符 2"/>
          <p:cNvSpPr>
            <a:spLocks noGrp="1"/>
          </p:cNvSpPr>
          <p:nvPr>
            <p:ph idx="1"/>
          </p:nvPr>
        </p:nvSpPr>
        <p:spPr/>
        <p:txBody>
          <a:bodyPr/>
          <a:lstStyle/>
          <a:p>
            <a:r>
              <a:rPr lang="zh-CN" altLang="zh-CN" dirty="0"/>
              <a:t>实体和属性是相对而言的，需要根据实际情况进行调整</a:t>
            </a:r>
            <a:r>
              <a:rPr lang="zh-CN" altLang="zh-CN" dirty="0" smtClean="0"/>
              <a:t>。</a:t>
            </a:r>
            <a:endParaRPr lang="en-US" altLang="zh-CN" dirty="0" smtClean="0"/>
          </a:p>
          <a:p>
            <a:r>
              <a:rPr lang="zh-CN" altLang="zh-CN" dirty="0" smtClean="0"/>
              <a:t>对</a:t>
            </a:r>
            <a:r>
              <a:rPr lang="zh-CN" altLang="zh-CN" dirty="0"/>
              <a:t>关系数据库而言，其基本原则是</a:t>
            </a:r>
            <a:r>
              <a:rPr lang="zh-CN" altLang="zh-CN" dirty="0" smtClean="0"/>
              <a:t>：</a:t>
            </a:r>
            <a:endParaRPr lang="en-US" altLang="zh-CN" dirty="0" smtClean="0"/>
          </a:p>
          <a:p>
            <a:pPr lvl="1"/>
            <a:r>
              <a:rPr lang="zh-CN" altLang="zh-CN" dirty="0" smtClean="0"/>
              <a:t>实体</a:t>
            </a:r>
            <a:r>
              <a:rPr lang="zh-CN" altLang="zh-CN" dirty="0"/>
              <a:t>具有描述信息，而属性没有，即属性是不可再分的数据项，不能包含其他</a:t>
            </a:r>
            <a:r>
              <a:rPr lang="zh-CN" altLang="zh-CN" dirty="0" smtClean="0"/>
              <a:t>属性</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56D1943-9F19-4790-8ECA-9FA3B1C8021F}" type="datetime8">
              <a:rPr lang="zh-CN" altLang="en-US" smtClean="0"/>
              <a:t>2016年3月7日9时41分</a:t>
            </a:fld>
            <a:endParaRPr lang="zh-CN" altLang="en-US" dirty="0"/>
          </a:p>
        </p:txBody>
      </p:sp>
    </p:spTree>
    <p:extLst>
      <p:ext uri="{BB962C8B-B14F-4D97-AF65-F5344CB8AC3E}">
        <p14:creationId xmlns:p14="http://schemas.microsoft.com/office/powerpoint/2010/main" val="660400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“系”作为实体还是属性</a:t>
            </a:r>
            <a:endParaRPr lang="zh-CN" altLang="en-US" dirty="0"/>
          </a:p>
        </p:txBody>
      </p:sp>
      <p:sp>
        <p:nvSpPr>
          <p:cNvPr id="4" name="日期占位符 3"/>
          <p:cNvSpPr>
            <a:spLocks noGrp="1"/>
          </p:cNvSpPr>
          <p:nvPr>
            <p:ph type="dt" sz="half" idx="10"/>
          </p:nvPr>
        </p:nvSpPr>
        <p:spPr/>
        <p:txBody>
          <a:bodyPr/>
          <a:lstStyle/>
          <a:p>
            <a:pPr>
              <a:defRPr/>
            </a:pPr>
            <a:fld id="{3879C372-8A2D-4F38-9B89-1A1052FC2C9E}" type="datetime8">
              <a:rPr lang="zh-CN" altLang="en-US" smtClean="0"/>
              <a:t>2016年3月7日9时41分</a:t>
            </a:fld>
            <a:endParaRPr lang="zh-CN" altLang="en-US" dirty="0"/>
          </a:p>
        </p:txBody>
      </p:sp>
      <p:sp>
        <p:nvSpPr>
          <p:cNvPr id="6" name="Rectangle 2"/>
          <p:cNvSpPr>
            <a:spLocks noChangeArrowheads="1"/>
          </p:cNvSpPr>
          <p:nvPr/>
        </p:nvSpPr>
        <p:spPr bwMode="auto">
          <a:xfrm>
            <a:off x="574674" y="1626513"/>
            <a:ext cx="13820617" cy="4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04355835"/>
              </p:ext>
            </p:extLst>
          </p:nvPr>
        </p:nvGraphicFramePr>
        <p:xfrm>
          <a:off x="574675" y="1331424"/>
          <a:ext cx="7959725" cy="4617856"/>
        </p:xfrm>
        <a:graphic>
          <a:graphicData uri="http://schemas.openxmlformats.org/presentationml/2006/ole">
            <mc:AlternateContent xmlns:mc="http://schemas.openxmlformats.org/markup-compatibility/2006">
              <mc:Choice xmlns:v="urn:schemas-microsoft-com:vml" Requires="v">
                <p:oleObj spid="_x0000_s96269" name="Visio" r:id="rId4" imgW="4228511" imgH="2447503" progId="Visio.Drawing.11">
                  <p:embed/>
                </p:oleObj>
              </mc:Choice>
              <mc:Fallback>
                <p:oleObj name="Visio" r:id="rId4" imgW="4228511" imgH="244750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1331424"/>
                        <a:ext cx="7959725" cy="4617856"/>
                      </a:xfrm>
                      <a:prstGeom prst="rect">
                        <a:avLst/>
                      </a:prstGeom>
                      <a:noFill/>
                    </p:spPr>
                  </p:pic>
                </p:oleObj>
              </mc:Fallback>
            </mc:AlternateContent>
          </a:graphicData>
        </a:graphic>
      </p:graphicFrame>
    </p:spTree>
    <p:extLst>
      <p:ext uri="{BB962C8B-B14F-4D97-AF65-F5344CB8AC3E}">
        <p14:creationId xmlns:p14="http://schemas.microsoft.com/office/powerpoint/2010/main" val="2156123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a:t>
            </a:r>
            <a:r>
              <a:rPr lang="en-US" altLang="zh-CN" dirty="0" smtClean="0"/>
              <a:t>E-R</a:t>
            </a:r>
            <a:r>
              <a:rPr lang="zh-CN" altLang="en-US" dirty="0" smtClean="0"/>
              <a:t>图设计示例</a:t>
            </a:r>
            <a:endParaRPr lang="zh-CN" altLang="en-US" dirty="0"/>
          </a:p>
        </p:txBody>
      </p:sp>
      <p:sp>
        <p:nvSpPr>
          <p:cNvPr id="3" name="内容占位符 2"/>
          <p:cNvSpPr>
            <a:spLocks noGrp="1"/>
          </p:cNvSpPr>
          <p:nvPr>
            <p:ph idx="1"/>
          </p:nvPr>
        </p:nvSpPr>
        <p:spPr>
          <a:xfrm>
            <a:off x="428596" y="1336208"/>
            <a:ext cx="8358246" cy="2807172"/>
          </a:xfrm>
        </p:spPr>
        <p:txBody>
          <a:bodyPr/>
          <a:lstStyle/>
          <a:p>
            <a:r>
              <a:rPr lang="zh-CN" altLang="en-US" sz="2600" dirty="0" smtClean="0"/>
              <a:t>设简单的教务管理系统有如下语义描述：</a:t>
            </a:r>
          </a:p>
          <a:p>
            <a:pPr lvl="0"/>
            <a:r>
              <a:rPr lang="zh-CN" altLang="en-US" sz="2600" dirty="0" smtClean="0"/>
              <a:t>（</a:t>
            </a:r>
            <a:r>
              <a:rPr lang="en-US" altLang="zh-CN" sz="2600" dirty="0" smtClean="0"/>
              <a:t>1</a:t>
            </a:r>
            <a:r>
              <a:rPr lang="zh-CN" altLang="en-US" sz="2600" dirty="0" smtClean="0"/>
              <a:t>）一名学生可同时选多门课程，一门课程也可同时被多名学生选修。对学生选课需要记录考试成绩信息，每个学生每门课程只能有一次考试。对每名学生需要记录学号、姓名、性别信息，对课程需要记录课程号、课程名、课程性质信息。</a:t>
            </a:r>
          </a:p>
        </p:txBody>
      </p:sp>
      <p:sp>
        <p:nvSpPr>
          <p:cNvPr id="4" name="日期占位符 3"/>
          <p:cNvSpPr>
            <a:spLocks noGrp="1"/>
          </p:cNvSpPr>
          <p:nvPr>
            <p:ph type="dt" sz="half" idx="10"/>
          </p:nvPr>
        </p:nvSpPr>
        <p:spPr/>
        <p:txBody>
          <a:bodyPr/>
          <a:lstStyle/>
          <a:p>
            <a:pPr>
              <a:defRPr/>
            </a:pPr>
            <a:fld id="{63C62B16-45B1-42C8-B43E-26991D3BF9AA}" type="datetime8">
              <a:rPr lang="zh-CN" altLang="en-US" smtClean="0"/>
              <a:t>2016年3月7日9时41分</a:t>
            </a:fld>
            <a:endParaRPr lang="zh-CN" altLang="en-US" dirty="0"/>
          </a:p>
        </p:txBody>
      </p:sp>
      <p:sp>
        <p:nvSpPr>
          <p:cNvPr id="217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7089" name="Object 1"/>
          <p:cNvGraphicFramePr>
            <a:graphicFrameLocks noChangeAspect="1"/>
          </p:cNvGraphicFramePr>
          <p:nvPr/>
        </p:nvGraphicFramePr>
        <p:xfrm>
          <a:off x="642910" y="4286256"/>
          <a:ext cx="7929618" cy="1643074"/>
        </p:xfrm>
        <a:graphic>
          <a:graphicData uri="http://schemas.openxmlformats.org/presentationml/2006/ole">
            <mc:AlternateContent xmlns:mc="http://schemas.openxmlformats.org/markup-compatibility/2006">
              <mc:Choice xmlns:v="urn:schemas-microsoft-com:vml" Requires="v">
                <p:oleObj spid="_x0000_s97292" name="Visio" r:id="rId3" imgW="4354657" imgH="898632" progId="Visio.Drawing.11">
                  <p:embed/>
                </p:oleObj>
              </mc:Choice>
              <mc:Fallback>
                <p:oleObj name="Visio" r:id="rId3" imgW="4354657" imgH="8986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4286256"/>
                        <a:ext cx="7929618" cy="1643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772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89"/>
                                        </p:tgtEl>
                                        <p:attrNameLst>
                                          <p:attrName>style.visibility</p:attrName>
                                        </p:attrNameLst>
                                      </p:cBhvr>
                                      <p:to>
                                        <p:strVal val="visible"/>
                                      </p:to>
                                    </p:set>
                                    <p:animEffect transition="in" filter="blinds(horizontal)">
                                      <p:cBhvr>
                                        <p:cTn id="7" dur="500"/>
                                        <p:tgtEl>
                                          <p:spTgt spid="217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a:t>
            </a:r>
            <a:r>
              <a:rPr lang="en-US" altLang="zh-CN" dirty="0" smtClean="0"/>
              <a:t>E-R</a:t>
            </a:r>
            <a:r>
              <a:rPr lang="zh-CN" altLang="en-US" dirty="0" smtClean="0"/>
              <a:t>图设计示例（续）</a:t>
            </a:r>
            <a:endParaRPr lang="zh-CN" altLang="en-US" dirty="0"/>
          </a:p>
        </p:txBody>
      </p:sp>
      <p:sp>
        <p:nvSpPr>
          <p:cNvPr id="3" name="内容占位符 2"/>
          <p:cNvSpPr>
            <a:spLocks noGrp="1"/>
          </p:cNvSpPr>
          <p:nvPr>
            <p:ph idx="1"/>
          </p:nvPr>
        </p:nvSpPr>
        <p:spPr>
          <a:xfrm>
            <a:off x="285720" y="1285860"/>
            <a:ext cx="8429684" cy="2442694"/>
          </a:xfrm>
        </p:spPr>
        <p:txBody>
          <a:bodyPr/>
          <a:lstStyle/>
          <a:p>
            <a:r>
              <a:rPr lang="zh-CN" altLang="en-US" sz="2800" dirty="0" smtClean="0"/>
              <a:t>（</a:t>
            </a:r>
            <a:r>
              <a:rPr lang="en-US" altLang="zh-CN" sz="2800" dirty="0" smtClean="0"/>
              <a:t>2</a:t>
            </a:r>
            <a:r>
              <a:rPr lang="zh-CN" altLang="en-US" sz="2800" dirty="0" smtClean="0"/>
              <a:t>）一门课程可由多名教师讲授，一名教师可讲授多门课程。对每个教师讲授的每门课程需要记录授课时数信息。对每名教师需要记录教师号、教师名、性别、职称信息；对每门课程需要记录课程号、课程名、开课学期信息。</a:t>
            </a:r>
            <a:endParaRPr lang="zh-CN" altLang="en-US" sz="2800" dirty="0"/>
          </a:p>
        </p:txBody>
      </p:sp>
      <p:sp>
        <p:nvSpPr>
          <p:cNvPr id="4" name="日期占位符 3"/>
          <p:cNvSpPr>
            <a:spLocks noGrp="1"/>
          </p:cNvSpPr>
          <p:nvPr>
            <p:ph type="dt" sz="half" idx="10"/>
          </p:nvPr>
        </p:nvSpPr>
        <p:spPr/>
        <p:txBody>
          <a:bodyPr/>
          <a:lstStyle/>
          <a:p>
            <a:pPr>
              <a:defRPr/>
            </a:pPr>
            <a:fld id="{FBB45F97-1C91-4D77-8536-ED7D651FBAF2}" type="datetime8">
              <a:rPr lang="zh-CN" altLang="en-US" smtClean="0"/>
              <a:t>2016年3月7日9时41分</a:t>
            </a:fld>
            <a:endParaRPr lang="zh-CN" altLang="en-US" dirty="0"/>
          </a:p>
        </p:txBody>
      </p:sp>
      <p:sp>
        <p:nvSpPr>
          <p:cNvPr id="251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1905" name="Object 1"/>
          <p:cNvGraphicFramePr>
            <a:graphicFrameLocks noChangeAspect="1"/>
          </p:cNvGraphicFramePr>
          <p:nvPr/>
        </p:nvGraphicFramePr>
        <p:xfrm>
          <a:off x="571472" y="3857628"/>
          <a:ext cx="7963044" cy="1928826"/>
        </p:xfrm>
        <a:graphic>
          <a:graphicData uri="http://schemas.openxmlformats.org/presentationml/2006/ole">
            <mc:AlternateContent xmlns:mc="http://schemas.openxmlformats.org/markup-compatibility/2006">
              <mc:Choice xmlns:v="urn:schemas-microsoft-com:vml" Requires="v">
                <p:oleObj spid="_x0000_s98316" name="Visio" r:id="rId3" imgW="4381642" imgH="1060541" progId="Visio.Drawing.11">
                  <p:embed/>
                </p:oleObj>
              </mc:Choice>
              <mc:Fallback>
                <p:oleObj name="Visio" r:id="rId3" imgW="4381642" imgH="106054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3857628"/>
                        <a:ext cx="7963044" cy="1928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489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1905"/>
                                        </p:tgtEl>
                                        <p:attrNameLst>
                                          <p:attrName>style.visibility</p:attrName>
                                        </p:attrNameLst>
                                      </p:cBhvr>
                                      <p:to>
                                        <p:strVal val="visible"/>
                                      </p:to>
                                    </p:set>
                                    <p:animEffect transition="in" filter="blinds(horizontal)">
                                      <p:cBhvr>
                                        <p:cTn id="7" dur="500"/>
                                        <p:tgtEl>
                                          <p:spTgt spid="251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设计局部</a:t>
            </a:r>
            <a:r>
              <a:rPr lang="en-US" altLang="zh-CN" dirty="0" smtClean="0"/>
              <a:t>E-R</a:t>
            </a:r>
            <a:r>
              <a:rPr lang="zh-CN" altLang="en-US" dirty="0" smtClean="0"/>
              <a:t>图示例（续）</a:t>
            </a:r>
            <a:endParaRPr lang="zh-CN" altLang="en-US" dirty="0"/>
          </a:p>
        </p:txBody>
      </p:sp>
      <p:sp>
        <p:nvSpPr>
          <p:cNvPr id="3" name="内容占位符 2"/>
          <p:cNvSpPr>
            <a:spLocks noGrp="1"/>
          </p:cNvSpPr>
          <p:nvPr>
            <p:ph idx="1"/>
          </p:nvPr>
        </p:nvSpPr>
        <p:spPr>
          <a:xfrm>
            <a:off x="428596" y="1414934"/>
            <a:ext cx="8286808" cy="1656876"/>
          </a:xfrm>
        </p:spPr>
        <p:txBody>
          <a:bodyPr/>
          <a:lstStyle/>
          <a:p>
            <a:r>
              <a:rPr lang="zh-CN" altLang="en-US" sz="3200" dirty="0" smtClean="0"/>
              <a:t>（</a:t>
            </a:r>
            <a:r>
              <a:rPr lang="en-US" altLang="zh-CN" sz="3200" dirty="0" smtClean="0"/>
              <a:t>3</a:t>
            </a:r>
            <a:r>
              <a:rPr lang="zh-CN" altLang="en-US" sz="3200" dirty="0" smtClean="0"/>
              <a:t>）一名学生只属于一个系，一个系可有多名学生。对系需要记录系名、系学生人数和办公地点信息。</a:t>
            </a:r>
            <a:endParaRPr lang="zh-CN" altLang="en-US" sz="3200" dirty="0"/>
          </a:p>
        </p:txBody>
      </p:sp>
      <p:sp>
        <p:nvSpPr>
          <p:cNvPr id="4" name="日期占位符 3"/>
          <p:cNvSpPr>
            <a:spLocks noGrp="1"/>
          </p:cNvSpPr>
          <p:nvPr>
            <p:ph type="dt" sz="half" idx="10"/>
          </p:nvPr>
        </p:nvSpPr>
        <p:spPr/>
        <p:txBody>
          <a:bodyPr/>
          <a:lstStyle/>
          <a:p>
            <a:pPr>
              <a:defRPr/>
            </a:pPr>
            <a:fld id="{19D639B9-C035-4ACA-9D00-C000B5561F2C}" type="datetime8">
              <a:rPr lang="zh-CN" altLang="en-US" smtClean="0"/>
              <a:t>2016年3月7日9时41分</a:t>
            </a:fld>
            <a:endParaRPr lang="zh-CN" altLang="en-US" dirty="0"/>
          </a:p>
        </p:txBody>
      </p:sp>
      <p:sp>
        <p:nvSpPr>
          <p:cNvPr id="218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2"/>
          <p:cNvGraphicFramePr>
            <a:graphicFrameLocks noChangeAspect="1"/>
          </p:cNvGraphicFramePr>
          <p:nvPr/>
        </p:nvGraphicFramePr>
        <p:xfrm>
          <a:off x="642910" y="3357575"/>
          <a:ext cx="7904163" cy="1785937"/>
        </p:xfrm>
        <a:graphic>
          <a:graphicData uri="http://schemas.openxmlformats.org/presentationml/2006/ole">
            <mc:AlternateContent xmlns:mc="http://schemas.openxmlformats.org/markup-compatibility/2006">
              <mc:Choice xmlns:v="urn:schemas-microsoft-com:vml" Requires="v">
                <p:oleObj spid="_x0000_s99340" name="Visio" r:id="rId3" imgW="4127398" imgH="930819" progId="Visio.Drawing.11">
                  <p:embed/>
                </p:oleObj>
              </mc:Choice>
              <mc:Fallback>
                <p:oleObj name="Visio" r:id="rId3" imgW="4127398" imgH="93081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3357575"/>
                        <a:ext cx="7904163" cy="178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46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设计局部</a:t>
            </a:r>
            <a:r>
              <a:rPr lang="en-US" altLang="zh-CN" dirty="0" smtClean="0"/>
              <a:t>E-R</a:t>
            </a:r>
            <a:r>
              <a:rPr lang="zh-CN" altLang="en-US" dirty="0" smtClean="0"/>
              <a:t>图示例（续）</a:t>
            </a:r>
            <a:endParaRPr lang="zh-CN" altLang="en-US" dirty="0"/>
          </a:p>
        </p:txBody>
      </p:sp>
      <p:sp>
        <p:nvSpPr>
          <p:cNvPr id="3" name="内容占位符 2"/>
          <p:cNvSpPr>
            <a:spLocks noGrp="1"/>
          </p:cNvSpPr>
          <p:nvPr>
            <p:ph idx="1"/>
          </p:nvPr>
        </p:nvSpPr>
        <p:spPr>
          <a:xfrm>
            <a:off x="566738" y="1357298"/>
            <a:ext cx="8001000" cy="1656876"/>
          </a:xfrm>
        </p:spPr>
        <p:txBody>
          <a:bodyPr/>
          <a:lstStyle/>
          <a:p>
            <a:r>
              <a:rPr lang="zh-CN" altLang="en-US" sz="3200" dirty="0" smtClean="0"/>
              <a:t>一名教师只属于一个部门，一个部门可有多名教师。对部门需要记录部门名、教师人数和办公电话信息。</a:t>
            </a:r>
            <a:endParaRPr lang="zh-CN" altLang="en-US" sz="3200" dirty="0"/>
          </a:p>
        </p:txBody>
      </p:sp>
      <p:sp>
        <p:nvSpPr>
          <p:cNvPr id="4" name="日期占位符 3"/>
          <p:cNvSpPr>
            <a:spLocks noGrp="1"/>
          </p:cNvSpPr>
          <p:nvPr>
            <p:ph type="dt" sz="half" idx="10"/>
          </p:nvPr>
        </p:nvSpPr>
        <p:spPr/>
        <p:txBody>
          <a:bodyPr/>
          <a:lstStyle/>
          <a:p>
            <a:pPr>
              <a:defRPr/>
            </a:pPr>
            <a:fld id="{DDE130CA-8E14-43C5-94CA-ED6B08A78AC2}" type="datetime8">
              <a:rPr lang="zh-CN" altLang="en-US" smtClean="0"/>
              <a:t>2016年3月7日9时41分</a:t>
            </a:fld>
            <a:endParaRPr lang="zh-CN" altLang="en-US" dirty="0"/>
          </a:p>
        </p:txBody>
      </p:sp>
      <p:sp>
        <p:nvSpPr>
          <p:cNvPr id="2529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2"/>
          <p:cNvGraphicFramePr>
            <a:graphicFrameLocks noChangeAspect="1"/>
          </p:cNvGraphicFramePr>
          <p:nvPr/>
        </p:nvGraphicFramePr>
        <p:xfrm>
          <a:off x="500063" y="3440113"/>
          <a:ext cx="8215312" cy="1774825"/>
        </p:xfrm>
        <a:graphic>
          <a:graphicData uri="http://schemas.openxmlformats.org/presentationml/2006/ole">
            <mc:AlternateContent xmlns:mc="http://schemas.openxmlformats.org/markup-compatibility/2006">
              <mc:Choice xmlns:v="urn:schemas-microsoft-com:vml" Requires="v">
                <p:oleObj spid="_x0000_s100364" name="Visio" r:id="rId3" imgW="4316293" imgH="934720" progId="Visio.Drawing.11">
                  <p:embed/>
                </p:oleObj>
              </mc:Choice>
              <mc:Fallback>
                <p:oleObj name="Visio" r:id="rId3" imgW="4316293" imgH="9347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440113"/>
                        <a:ext cx="8215312"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332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设计全局</a:t>
            </a:r>
            <a:r>
              <a:rPr lang="en-US" altLang="zh-CN" smtClean="0"/>
              <a:t>E-R</a:t>
            </a:r>
            <a:r>
              <a:rPr lang="zh-CN" altLang="en-US" smtClean="0"/>
              <a:t>模型 </a:t>
            </a:r>
          </a:p>
        </p:txBody>
      </p:sp>
      <p:sp>
        <p:nvSpPr>
          <p:cNvPr id="40963" name="Rectangle 3"/>
          <p:cNvSpPr>
            <a:spLocks noGrp="1" noChangeArrowheads="1"/>
          </p:cNvSpPr>
          <p:nvPr>
            <p:ph type="body" idx="1"/>
          </p:nvPr>
        </p:nvSpPr>
        <p:spPr>
          <a:xfrm>
            <a:off x="611560" y="1484784"/>
            <a:ext cx="7704856" cy="3672408"/>
          </a:xfrm>
        </p:spPr>
        <p:txBody>
          <a:bodyPr/>
          <a:lstStyle/>
          <a:p>
            <a:pPr>
              <a:lnSpc>
                <a:spcPct val="90000"/>
              </a:lnSpc>
            </a:pPr>
            <a:r>
              <a:rPr lang="zh-CN" altLang="en-US" dirty="0" smtClean="0"/>
              <a:t>将局部</a:t>
            </a:r>
            <a:r>
              <a:rPr lang="en-US" altLang="zh-CN" dirty="0" smtClean="0"/>
              <a:t>E-R</a:t>
            </a:r>
            <a:r>
              <a:rPr lang="zh-CN" altLang="en-US" dirty="0" smtClean="0"/>
              <a:t>图集成为全局</a:t>
            </a:r>
            <a:r>
              <a:rPr lang="en-US" altLang="zh-CN" dirty="0" smtClean="0"/>
              <a:t>E-R</a:t>
            </a:r>
            <a:r>
              <a:rPr lang="zh-CN" altLang="en-US" dirty="0" smtClean="0"/>
              <a:t>图；</a:t>
            </a:r>
          </a:p>
          <a:p>
            <a:pPr>
              <a:lnSpc>
                <a:spcPct val="90000"/>
              </a:lnSpc>
            </a:pPr>
            <a:r>
              <a:rPr lang="zh-CN" altLang="en-US" dirty="0" smtClean="0"/>
              <a:t>需消除各分</a:t>
            </a:r>
            <a:r>
              <a:rPr lang="en-US" altLang="zh-CN" dirty="0" smtClean="0"/>
              <a:t>E-R</a:t>
            </a:r>
            <a:r>
              <a:rPr lang="zh-CN" altLang="en-US" dirty="0" smtClean="0"/>
              <a:t>图合并时产生的冲突；</a:t>
            </a:r>
          </a:p>
          <a:p>
            <a:pPr>
              <a:lnSpc>
                <a:spcPct val="90000"/>
              </a:lnSpc>
            </a:pPr>
            <a:r>
              <a:rPr lang="zh-CN" altLang="en-US" dirty="0" smtClean="0"/>
              <a:t>解决冲突是合并</a:t>
            </a:r>
            <a:r>
              <a:rPr lang="en-US" altLang="zh-CN" dirty="0" smtClean="0"/>
              <a:t>E-R</a:t>
            </a:r>
            <a:r>
              <a:rPr lang="zh-CN" altLang="en-US" dirty="0" smtClean="0"/>
              <a:t>图的主要工作和关键。 </a:t>
            </a:r>
          </a:p>
        </p:txBody>
      </p:sp>
      <p:sp>
        <p:nvSpPr>
          <p:cNvPr id="40964" name="日期占位符 3"/>
          <p:cNvSpPr>
            <a:spLocks noGrp="1"/>
          </p:cNvSpPr>
          <p:nvPr>
            <p:ph type="dt" sz="quarter" idx="10"/>
          </p:nvPr>
        </p:nvSpPr>
        <p:spPr>
          <a:noFill/>
        </p:spPr>
        <p:txBody>
          <a:bodyPr/>
          <a:lstStyle/>
          <a:p>
            <a:fld id="{CEDDDBC3-78DA-4076-9B33-7E383127FD27}"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冲突的种类</a:t>
            </a:r>
            <a:endParaRPr lang="zh-CN" altLang="en-US" dirty="0"/>
          </a:p>
        </p:txBody>
      </p:sp>
      <p:sp>
        <p:nvSpPr>
          <p:cNvPr id="3" name="内容占位符 2"/>
          <p:cNvSpPr>
            <a:spLocks noGrp="1"/>
          </p:cNvSpPr>
          <p:nvPr>
            <p:ph idx="1"/>
          </p:nvPr>
        </p:nvSpPr>
        <p:spPr>
          <a:xfrm>
            <a:off x="566738" y="1268760"/>
            <a:ext cx="8001000" cy="4896544"/>
          </a:xfrm>
        </p:spPr>
        <p:txBody>
          <a:bodyPr/>
          <a:lstStyle/>
          <a:p>
            <a:pPr>
              <a:lnSpc>
                <a:spcPct val="90000"/>
              </a:lnSpc>
            </a:pPr>
            <a:r>
              <a:rPr lang="zh-CN" altLang="en-US" sz="3000" dirty="0" smtClean="0">
                <a:solidFill>
                  <a:srgbClr val="FF0000"/>
                </a:solidFill>
              </a:rPr>
              <a:t>属性冲突：</a:t>
            </a:r>
            <a:endParaRPr lang="en-US" altLang="zh-CN" sz="3000" dirty="0" smtClean="0">
              <a:solidFill>
                <a:srgbClr val="FF0000"/>
              </a:solidFill>
            </a:endParaRPr>
          </a:p>
          <a:p>
            <a:pPr lvl="1">
              <a:lnSpc>
                <a:spcPct val="90000"/>
              </a:lnSpc>
            </a:pPr>
            <a:r>
              <a:rPr lang="zh-CN" altLang="en-US" sz="3000" dirty="0" smtClean="0"/>
              <a:t>属性域冲突</a:t>
            </a:r>
            <a:endParaRPr lang="en-US" altLang="zh-CN" sz="3000" dirty="0" smtClean="0"/>
          </a:p>
          <a:p>
            <a:pPr lvl="1">
              <a:lnSpc>
                <a:spcPct val="90000"/>
              </a:lnSpc>
            </a:pPr>
            <a:r>
              <a:rPr lang="zh-CN" altLang="en-US" sz="3000" dirty="0" smtClean="0"/>
              <a:t>属性取值单位冲突</a:t>
            </a:r>
          </a:p>
          <a:p>
            <a:pPr>
              <a:lnSpc>
                <a:spcPct val="90000"/>
              </a:lnSpc>
            </a:pPr>
            <a:r>
              <a:rPr lang="zh-CN" altLang="en-US" sz="3000" dirty="0" smtClean="0">
                <a:solidFill>
                  <a:srgbClr val="FF0000"/>
                </a:solidFill>
              </a:rPr>
              <a:t>命名冲突：</a:t>
            </a:r>
            <a:endParaRPr lang="en-US" altLang="zh-CN" sz="3000" dirty="0" smtClean="0">
              <a:solidFill>
                <a:srgbClr val="FF0000"/>
              </a:solidFill>
            </a:endParaRPr>
          </a:p>
          <a:p>
            <a:pPr lvl="1">
              <a:lnSpc>
                <a:spcPct val="90000"/>
              </a:lnSpc>
            </a:pPr>
            <a:r>
              <a:rPr lang="zh-CN" altLang="en-US" sz="3000" dirty="0" smtClean="0"/>
              <a:t>同名异义</a:t>
            </a:r>
            <a:endParaRPr lang="en-US" altLang="zh-CN" sz="3000" dirty="0" smtClean="0"/>
          </a:p>
          <a:p>
            <a:pPr lvl="1">
              <a:lnSpc>
                <a:spcPct val="90000"/>
              </a:lnSpc>
            </a:pPr>
            <a:r>
              <a:rPr lang="zh-CN" altLang="en-US" sz="3000" dirty="0" smtClean="0"/>
              <a:t>异名同义</a:t>
            </a:r>
            <a:r>
              <a:rPr lang="zh-CN" altLang="en-US" dirty="0" smtClean="0"/>
              <a:t> </a:t>
            </a:r>
            <a:endParaRPr lang="zh-CN" altLang="en-US" sz="3000" dirty="0" smtClean="0"/>
          </a:p>
          <a:p>
            <a:pPr>
              <a:lnSpc>
                <a:spcPct val="90000"/>
              </a:lnSpc>
            </a:pPr>
            <a:r>
              <a:rPr lang="zh-CN" altLang="en-US" sz="3000" dirty="0" smtClean="0">
                <a:solidFill>
                  <a:srgbClr val="FF0000"/>
                </a:solidFill>
              </a:rPr>
              <a:t>结构冲突：</a:t>
            </a:r>
            <a:endParaRPr lang="en-US" altLang="zh-CN" sz="3000" dirty="0" smtClean="0">
              <a:solidFill>
                <a:srgbClr val="FF0000"/>
              </a:solidFill>
            </a:endParaRPr>
          </a:p>
          <a:p>
            <a:pPr lvl="1">
              <a:lnSpc>
                <a:spcPct val="90000"/>
              </a:lnSpc>
            </a:pPr>
            <a:r>
              <a:rPr lang="zh-CN" altLang="en-US" sz="3000" dirty="0" smtClean="0"/>
              <a:t>同一对象在不同应用中有不同的抽象</a:t>
            </a:r>
            <a:endParaRPr lang="en-US" altLang="zh-CN" sz="3000" dirty="0" smtClean="0"/>
          </a:p>
          <a:p>
            <a:pPr lvl="1">
              <a:lnSpc>
                <a:spcPct val="90000"/>
              </a:lnSpc>
              <a:spcBef>
                <a:spcPts val="0"/>
              </a:spcBef>
            </a:pPr>
            <a:r>
              <a:rPr lang="zh-CN" altLang="en-US" sz="3000" dirty="0" smtClean="0"/>
              <a:t>同一实体在不同的局部</a:t>
            </a:r>
            <a:r>
              <a:rPr lang="en-US" altLang="zh-CN" sz="3000" dirty="0" smtClean="0"/>
              <a:t>E-R</a:t>
            </a:r>
            <a:r>
              <a:rPr lang="zh-CN" altLang="en-US" sz="3000" dirty="0" smtClean="0"/>
              <a:t>图中包含的属性个数和属性排列次序不完全相同</a:t>
            </a:r>
            <a:endParaRPr lang="zh-CN" altLang="en-US" dirty="0"/>
          </a:p>
        </p:txBody>
      </p:sp>
      <p:sp>
        <p:nvSpPr>
          <p:cNvPr id="4" name="日期占位符 3"/>
          <p:cNvSpPr>
            <a:spLocks noGrp="1"/>
          </p:cNvSpPr>
          <p:nvPr>
            <p:ph type="dt" sz="half" idx="10"/>
          </p:nvPr>
        </p:nvSpPr>
        <p:spPr/>
        <p:txBody>
          <a:bodyPr/>
          <a:lstStyle/>
          <a:p>
            <a:pPr>
              <a:defRPr/>
            </a:pPr>
            <a:fld id="{C8028CCD-850E-499C-8447-A0836B3255CD}"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示例</a:t>
            </a:r>
            <a:r>
              <a:rPr lang="en-US" altLang="zh-CN" dirty="0" smtClean="0"/>
              <a:t>1</a:t>
            </a:r>
            <a:r>
              <a:rPr lang="zh-CN" altLang="en-US" dirty="0" smtClean="0"/>
              <a:t>：局部</a:t>
            </a:r>
            <a:r>
              <a:rPr lang="en-US" altLang="zh-CN" dirty="0" smtClean="0"/>
              <a:t>E-R</a:t>
            </a:r>
            <a:r>
              <a:rPr lang="zh-CN" altLang="en-US" dirty="0" smtClean="0"/>
              <a:t>图</a:t>
            </a:r>
          </a:p>
        </p:txBody>
      </p:sp>
      <p:grpSp>
        <p:nvGrpSpPr>
          <p:cNvPr id="2" name="Group 3"/>
          <p:cNvGrpSpPr>
            <a:grpSpLocks/>
          </p:cNvGrpSpPr>
          <p:nvPr/>
        </p:nvGrpSpPr>
        <p:grpSpPr bwMode="auto">
          <a:xfrm>
            <a:off x="250825" y="1557338"/>
            <a:ext cx="8569325" cy="1584325"/>
            <a:chOff x="2160" y="1596"/>
            <a:chExt cx="6480" cy="1404"/>
          </a:xfrm>
        </p:grpSpPr>
        <p:sp>
          <p:nvSpPr>
            <p:cNvPr id="43034" name="Text Box 4"/>
            <p:cNvSpPr txBox="1">
              <a:spLocks noChangeArrowheads="1"/>
            </p:cNvSpPr>
            <p:nvPr/>
          </p:nvSpPr>
          <p:spPr bwMode="auto">
            <a:xfrm>
              <a:off x="6660" y="1596"/>
              <a:ext cx="540" cy="468"/>
            </a:xfrm>
            <a:prstGeom prst="rect">
              <a:avLst/>
            </a:prstGeom>
            <a:solidFill>
              <a:srgbClr val="FFFFFF"/>
            </a:solidFill>
            <a:ln w="9525">
              <a:noFill/>
              <a:miter lim="800000"/>
              <a:headEnd/>
              <a:tailEnd/>
            </a:ln>
          </p:spPr>
          <p:txBody>
            <a:bodyPr/>
            <a:lstStyle/>
            <a:p>
              <a:pPr algn="ctr"/>
              <a:r>
                <a:rPr lang="en-US" altLang="zh-CN" sz="2200" b="1">
                  <a:latin typeface="Times New Roman" pitchFamily="18" charset="0"/>
                </a:rPr>
                <a:t>n</a:t>
              </a:r>
              <a:endParaRPr lang="en-US" altLang="zh-CN" sz="2200" b="1"/>
            </a:p>
          </p:txBody>
        </p:sp>
        <p:sp>
          <p:nvSpPr>
            <p:cNvPr id="43035" name="Text Box 5"/>
            <p:cNvSpPr txBox="1">
              <a:spLocks noChangeArrowheads="1"/>
            </p:cNvSpPr>
            <p:nvPr/>
          </p:nvSpPr>
          <p:spPr bwMode="auto">
            <a:xfrm>
              <a:off x="3600" y="1596"/>
              <a:ext cx="540" cy="468"/>
            </a:xfrm>
            <a:prstGeom prst="rect">
              <a:avLst/>
            </a:prstGeom>
            <a:solidFill>
              <a:srgbClr val="FFFFFF"/>
            </a:solidFill>
            <a:ln w="9525">
              <a:noFill/>
              <a:miter lim="800000"/>
              <a:headEnd/>
              <a:tailEnd/>
            </a:ln>
          </p:spPr>
          <p:txBody>
            <a:bodyPr/>
            <a:lstStyle/>
            <a:p>
              <a:pPr algn="ctr"/>
              <a:r>
                <a:rPr lang="en-US" altLang="zh-CN" sz="2200" b="1">
                  <a:latin typeface="Times New Roman" pitchFamily="18" charset="0"/>
                </a:rPr>
                <a:t>m</a:t>
              </a:r>
              <a:endParaRPr lang="en-US" altLang="zh-CN" sz="2200" b="1"/>
            </a:p>
          </p:txBody>
        </p:sp>
        <p:sp>
          <p:nvSpPr>
            <p:cNvPr id="43036" name="Text Box 6"/>
            <p:cNvSpPr txBox="1">
              <a:spLocks noChangeArrowheads="1"/>
            </p:cNvSpPr>
            <p:nvPr/>
          </p:nvSpPr>
          <p:spPr bwMode="auto">
            <a:xfrm>
              <a:off x="2880" y="1596"/>
              <a:ext cx="720" cy="468"/>
            </a:xfrm>
            <a:prstGeom prst="rect">
              <a:avLst/>
            </a:prstGeom>
            <a:solidFill>
              <a:srgbClr val="FFFFFF"/>
            </a:solidFill>
            <a:ln w="9525">
              <a:solidFill>
                <a:srgbClr val="000000"/>
              </a:solidFill>
              <a:miter lim="800000"/>
              <a:headEnd/>
              <a:tailEnd/>
            </a:ln>
          </p:spPr>
          <p:txBody>
            <a:bodyPr/>
            <a:lstStyle/>
            <a:p>
              <a:pPr algn="ctr"/>
              <a:r>
                <a:rPr lang="zh-CN" altLang="en-US" sz="2200" b="1" dirty="0">
                  <a:solidFill>
                    <a:srgbClr val="336600"/>
                  </a:solidFill>
                  <a:latin typeface="Times New Roman" pitchFamily="18" charset="0"/>
                </a:rPr>
                <a:t>产品</a:t>
              </a:r>
            </a:p>
          </p:txBody>
        </p:sp>
        <p:sp>
          <p:nvSpPr>
            <p:cNvPr id="43037" name="AutoShape 7"/>
            <p:cNvSpPr>
              <a:spLocks noChangeArrowheads="1"/>
            </p:cNvSpPr>
            <p:nvPr/>
          </p:nvSpPr>
          <p:spPr bwMode="auto">
            <a:xfrm>
              <a:off x="2160" y="2532"/>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200" b="1">
                  <a:latin typeface="Times New Roman" pitchFamily="18" charset="0"/>
                </a:rPr>
                <a:t>产品号</a:t>
              </a:r>
              <a:endParaRPr lang="zh-CN" altLang="en-US" sz="2200" b="1"/>
            </a:p>
          </p:txBody>
        </p:sp>
        <p:sp>
          <p:nvSpPr>
            <p:cNvPr id="43038" name="AutoShape 8"/>
            <p:cNvSpPr>
              <a:spLocks noChangeArrowheads="1"/>
            </p:cNvSpPr>
            <p:nvPr/>
          </p:nvSpPr>
          <p:spPr bwMode="auto">
            <a:xfrm>
              <a:off x="3240" y="2532"/>
              <a:ext cx="108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200" b="1">
                  <a:latin typeface="Times New Roman" pitchFamily="18" charset="0"/>
                </a:rPr>
                <a:t>性能参数</a:t>
              </a:r>
              <a:endParaRPr lang="zh-CN" altLang="en-US" sz="2200" b="1"/>
            </a:p>
          </p:txBody>
        </p:sp>
        <p:sp>
          <p:nvSpPr>
            <p:cNvPr id="43039" name="Line 9"/>
            <p:cNvSpPr>
              <a:spLocks noChangeShapeType="1"/>
            </p:cNvSpPr>
            <p:nvPr/>
          </p:nvSpPr>
          <p:spPr bwMode="auto">
            <a:xfrm flipH="1">
              <a:off x="2700" y="2064"/>
              <a:ext cx="360" cy="468"/>
            </a:xfrm>
            <a:prstGeom prst="line">
              <a:avLst/>
            </a:prstGeom>
            <a:noFill/>
            <a:ln w="9525">
              <a:solidFill>
                <a:srgbClr val="000000"/>
              </a:solidFill>
              <a:round/>
              <a:headEnd/>
              <a:tailEnd/>
            </a:ln>
          </p:spPr>
          <p:txBody>
            <a:bodyPr/>
            <a:lstStyle/>
            <a:p>
              <a:endParaRPr lang="zh-CN" altLang="en-US"/>
            </a:p>
          </p:txBody>
        </p:sp>
        <p:sp>
          <p:nvSpPr>
            <p:cNvPr id="43040" name="Line 10"/>
            <p:cNvSpPr>
              <a:spLocks noChangeShapeType="1"/>
            </p:cNvSpPr>
            <p:nvPr/>
          </p:nvSpPr>
          <p:spPr bwMode="auto">
            <a:xfrm>
              <a:off x="3420" y="2064"/>
              <a:ext cx="360" cy="468"/>
            </a:xfrm>
            <a:prstGeom prst="line">
              <a:avLst/>
            </a:prstGeom>
            <a:noFill/>
            <a:ln w="9525">
              <a:solidFill>
                <a:srgbClr val="000000"/>
              </a:solidFill>
              <a:round/>
              <a:headEnd/>
              <a:tailEnd/>
            </a:ln>
          </p:spPr>
          <p:txBody>
            <a:bodyPr/>
            <a:lstStyle/>
            <a:p>
              <a:endParaRPr lang="zh-CN" altLang="en-US"/>
            </a:p>
          </p:txBody>
        </p:sp>
        <p:sp>
          <p:nvSpPr>
            <p:cNvPr id="43041" name="Text Box 11"/>
            <p:cNvSpPr txBox="1">
              <a:spLocks noChangeArrowheads="1"/>
            </p:cNvSpPr>
            <p:nvPr/>
          </p:nvSpPr>
          <p:spPr bwMode="auto">
            <a:xfrm>
              <a:off x="7200" y="1596"/>
              <a:ext cx="720" cy="468"/>
            </a:xfrm>
            <a:prstGeom prst="rect">
              <a:avLst/>
            </a:prstGeom>
            <a:solidFill>
              <a:srgbClr val="FFFFFF"/>
            </a:solidFill>
            <a:ln w="9525">
              <a:solidFill>
                <a:srgbClr val="000000"/>
              </a:solidFill>
              <a:miter lim="800000"/>
              <a:headEnd/>
              <a:tailEnd/>
            </a:ln>
          </p:spPr>
          <p:txBody>
            <a:bodyPr/>
            <a:lstStyle/>
            <a:p>
              <a:pPr algn="ctr"/>
              <a:r>
                <a:rPr lang="zh-CN" altLang="en-US" sz="2200" b="1" dirty="0">
                  <a:solidFill>
                    <a:srgbClr val="FF3399"/>
                  </a:solidFill>
                  <a:latin typeface="Times New Roman" pitchFamily="18" charset="0"/>
                </a:rPr>
                <a:t>零件</a:t>
              </a:r>
            </a:p>
          </p:txBody>
        </p:sp>
        <p:sp>
          <p:nvSpPr>
            <p:cNvPr id="43042" name="AutoShape 12"/>
            <p:cNvSpPr>
              <a:spLocks noChangeArrowheads="1"/>
            </p:cNvSpPr>
            <p:nvPr/>
          </p:nvSpPr>
          <p:spPr bwMode="auto">
            <a:xfrm>
              <a:off x="6480" y="2532"/>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200" b="1">
                  <a:latin typeface="Times New Roman" pitchFamily="18" charset="0"/>
                </a:rPr>
                <a:t>零件号</a:t>
              </a:r>
              <a:endParaRPr lang="zh-CN" altLang="en-US" sz="2200" b="1"/>
            </a:p>
          </p:txBody>
        </p:sp>
        <p:sp>
          <p:nvSpPr>
            <p:cNvPr id="43043" name="AutoShape 13"/>
            <p:cNvSpPr>
              <a:spLocks noChangeArrowheads="1"/>
            </p:cNvSpPr>
            <p:nvPr/>
          </p:nvSpPr>
          <p:spPr bwMode="auto">
            <a:xfrm>
              <a:off x="7740" y="2532"/>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200" b="1">
                  <a:latin typeface="Times New Roman" pitchFamily="18" charset="0"/>
                </a:rPr>
                <a:t>价格</a:t>
              </a:r>
              <a:endParaRPr lang="zh-CN" altLang="en-US" sz="2200" b="1"/>
            </a:p>
          </p:txBody>
        </p:sp>
        <p:sp>
          <p:nvSpPr>
            <p:cNvPr id="43044" name="Line 14"/>
            <p:cNvSpPr>
              <a:spLocks noChangeShapeType="1"/>
            </p:cNvSpPr>
            <p:nvPr/>
          </p:nvSpPr>
          <p:spPr bwMode="auto">
            <a:xfrm flipH="1">
              <a:off x="7020" y="2064"/>
              <a:ext cx="360" cy="468"/>
            </a:xfrm>
            <a:prstGeom prst="line">
              <a:avLst/>
            </a:prstGeom>
            <a:noFill/>
            <a:ln w="9525">
              <a:solidFill>
                <a:srgbClr val="000000"/>
              </a:solidFill>
              <a:round/>
              <a:headEnd/>
              <a:tailEnd/>
            </a:ln>
          </p:spPr>
          <p:txBody>
            <a:bodyPr/>
            <a:lstStyle/>
            <a:p>
              <a:endParaRPr lang="zh-CN" altLang="en-US"/>
            </a:p>
          </p:txBody>
        </p:sp>
        <p:sp>
          <p:nvSpPr>
            <p:cNvPr id="43045" name="Line 15"/>
            <p:cNvSpPr>
              <a:spLocks noChangeShapeType="1"/>
            </p:cNvSpPr>
            <p:nvPr/>
          </p:nvSpPr>
          <p:spPr bwMode="auto">
            <a:xfrm>
              <a:off x="7740" y="2064"/>
              <a:ext cx="360" cy="468"/>
            </a:xfrm>
            <a:prstGeom prst="line">
              <a:avLst/>
            </a:prstGeom>
            <a:noFill/>
            <a:ln w="9525">
              <a:solidFill>
                <a:srgbClr val="000000"/>
              </a:solidFill>
              <a:round/>
              <a:headEnd/>
              <a:tailEnd/>
            </a:ln>
          </p:spPr>
          <p:txBody>
            <a:bodyPr/>
            <a:lstStyle/>
            <a:p>
              <a:endParaRPr lang="zh-CN" altLang="en-US"/>
            </a:p>
          </p:txBody>
        </p:sp>
        <p:sp>
          <p:nvSpPr>
            <p:cNvPr id="43046" name="AutoShape 16"/>
            <p:cNvSpPr>
              <a:spLocks noChangeArrowheads="1"/>
            </p:cNvSpPr>
            <p:nvPr/>
          </p:nvSpPr>
          <p:spPr bwMode="auto">
            <a:xfrm>
              <a:off x="4680" y="1596"/>
              <a:ext cx="1260" cy="624"/>
            </a:xfrm>
            <a:prstGeom prst="diamond">
              <a:avLst/>
            </a:prstGeom>
            <a:solidFill>
              <a:srgbClr val="FFFFFF"/>
            </a:solidFill>
            <a:ln w="9525">
              <a:solidFill>
                <a:srgbClr val="000000"/>
              </a:solidFill>
              <a:miter lim="800000"/>
              <a:headEnd/>
              <a:tailEnd/>
            </a:ln>
          </p:spPr>
          <p:txBody>
            <a:bodyPr/>
            <a:lstStyle/>
            <a:p>
              <a:pPr algn="ctr"/>
              <a:r>
                <a:rPr lang="zh-CN" altLang="en-US" sz="2200" b="1">
                  <a:solidFill>
                    <a:srgbClr val="FF0000"/>
                  </a:solidFill>
                  <a:latin typeface="Times New Roman" pitchFamily="18" charset="0"/>
                </a:rPr>
                <a:t>组成</a:t>
              </a:r>
              <a:endParaRPr lang="zh-CN" altLang="en-US" sz="2200" b="1">
                <a:solidFill>
                  <a:srgbClr val="FF0000"/>
                </a:solidFill>
              </a:endParaRPr>
            </a:p>
          </p:txBody>
        </p:sp>
        <p:sp>
          <p:nvSpPr>
            <p:cNvPr id="43047" name="Line 17"/>
            <p:cNvSpPr>
              <a:spLocks noChangeShapeType="1"/>
            </p:cNvSpPr>
            <p:nvPr/>
          </p:nvSpPr>
          <p:spPr bwMode="auto">
            <a:xfrm>
              <a:off x="3600" y="1908"/>
              <a:ext cx="1080" cy="0"/>
            </a:xfrm>
            <a:prstGeom prst="line">
              <a:avLst/>
            </a:prstGeom>
            <a:noFill/>
            <a:ln w="9525">
              <a:solidFill>
                <a:srgbClr val="000000"/>
              </a:solidFill>
              <a:round/>
              <a:headEnd/>
              <a:tailEnd/>
            </a:ln>
          </p:spPr>
          <p:txBody>
            <a:bodyPr/>
            <a:lstStyle/>
            <a:p>
              <a:endParaRPr lang="zh-CN" altLang="en-US"/>
            </a:p>
          </p:txBody>
        </p:sp>
        <p:sp>
          <p:nvSpPr>
            <p:cNvPr id="43048" name="Line 18"/>
            <p:cNvSpPr>
              <a:spLocks noChangeShapeType="1"/>
            </p:cNvSpPr>
            <p:nvPr/>
          </p:nvSpPr>
          <p:spPr bwMode="auto">
            <a:xfrm>
              <a:off x="5940" y="1908"/>
              <a:ext cx="1260" cy="0"/>
            </a:xfrm>
            <a:prstGeom prst="line">
              <a:avLst/>
            </a:prstGeom>
            <a:noFill/>
            <a:ln w="9525">
              <a:solidFill>
                <a:srgbClr val="000000"/>
              </a:solidFill>
              <a:round/>
              <a:headEnd/>
              <a:tailEnd/>
            </a:ln>
          </p:spPr>
          <p:txBody>
            <a:bodyPr/>
            <a:lstStyle/>
            <a:p>
              <a:endParaRPr lang="zh-CN" altLang="en-US"/>
            </a:p>
          </p:txBody>
        </p:sp>
        <p:sp>
          <p:nvSpPr>
            <p:cNvPr id="43049" name="AutoShape 19"/>
            <p:cNvSpPr>
              <a:spLocks noChangeArrowheads="1"/>
            </p:cNvSpPr>
            <p:nvPr/>
          </p:nvSpPr>
          <p:spPr bwMode="auto">
            <a:xfrm>
              <a:off x="4860" y="2532"/>
              <a:ext cx="108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200" b="1">
                  <a:latin typeface="Times New Roman" pitchFamily="18" charset="0"/>
                </a:rPr>
                <a:t>零件个数</a:t>
              </a:r>
              <a:endParaRPr lang="zh-CN" altLang="en-US" sz="2200" b="1"/>
            </a:p>
          </p:txBody>
        </p:sp>
        <p:sp>
          <p:nvSpPr>
            <p:cNvPr id="43050" name="Line 20"/>
            <p:cNvSpPr>
              <a:spLocks noChangeShapeType="1"/>
            </p:cNvSpPr>
            <p:nvPr/>
          </p:nvSpPr>
          <p:spPr bwMode="auto">
            <a:xfrm>
              <a:off x="5400" y="2220"/>
              <a:ext cx="0" cy="312"/>
            </a:xfrm>
            <a:prstGeom prst="line">
              <a:avLst/>
            </a:prstGeom>
            <a:noFill/>
            <a:ln w="9525">
              <a:solidFill>
                <a:srgbClr val="000000"/>
              </a:solidFill>
              <a:round/>
              <a:headEnd/>
              <a:tailEnd/>
            </a:ln>
          </p:spPr>
          <p:txBody>
            <a:bodyPr/>
            <a:lstStyle/>
            <a:p>
              <a:endParaRPr lang="zh-CN" altLang="en-US"/>
            </a:p>
          </p:txBody>
        </p:sp>
      </p:grpSp>
      <p:grpSp>
        <p:nvGrpSpPr>
          <p:cNvPr id="3" name="Group 21"/>
          <p:cNvGrpSpPr>
            <a:grpSpLocks/>
          </p:cNvGrpSpPr>
          <p:nvPr/>
        </p:nvGrpSpPr>
        <p:grpSpPr bwMode="auto">
          <a:xfrm>
            <a:off x="179388" y="4005263"/>
            <a:ext cx="8713787" cy="1655762"/>
            <a:chOff x="1980" y="3468"/>
            <a:chExt cx="7380" cy="1404"/>
          </a:xfrm>
        </p:grpSpPr>
        <p:sp>
          <p:nvSpPr>
            <p:cNvPr id="43015" name="Text Box 22"/>
            <p:cNvSpPr txBox="1">
              <a:spLocks noChangeArrowheads="1"/>
            </p:cNvSpPr>
            <p:nvPr/>
          </p:nvSpPr>
          <p:spPr bwMode="auto">
            <a:xfrm>
              <a:off x="7380" y="3468"/>
              <a:ext cx="540" cy="468"/>
            </a:xfrm>
            <a:prstGeom prst="rect">
              <a:avLst/>
            </a:prstGeom>
            <a:solidFill>
              <a:srgbClr val="FFFFFF"/>
            </a:solidFill>
            <a:ln w="9525">
              <a:noFill/>
              <a:miter lim="800000"/>
              <a:headEnd/>
              <a:tailEnd/>
            </a:ln>
          </p:spPr>
          <p:txBody>
            <a:bodyPr/>
            <a:lstStyle/>
            <a:p>
              <a:pPr algn="ctr"/>
              <a:r>
                <a:rPr lang="en-US" altLang="zh-CN" sz="2000" b="1">
                  <a:latin typeface="Times New Roman" pitchFamily="18" charset="0"/>
                </a:rPr>
                <a:t>n</a:t>
              </a:r>
              <a:endParaRPr lang="en-US" altLang="zh-CN" sz="2000" b="1"/>
            </a:p>
          </p:txBody>
        </p:sp>
        <p:sp>
          <p:nvSpPr>
            <p:cNvPr id="43016" name="Text Box 23"/>
            <p:cNvSpPr txBox="1">
              <a:spLocks noChangeArrowheads="1"/>
            </p:cNvSpPr>
            <p:nvPr/>
          </p:nvSpPr>
          <p:spPr bwMode="auto">
            <a:xfrm>
              <a:off x="3600" y="3468"/>
              <a:ext cx="540" cy="468"/>
            </a:xfrm>
            <a:prstGeom prst="rect">
              <a:avLst/>
            </a:prstGeom>
            <a:solidFill>
              <a:srgbClr val="FFFFFF"/>
            </a:solidFill>
            <a:ln w="9525">
              <a:noFill/>
              <a:miter lim="800000"/>
              <a:headEnd/>
              <a:tailEnd/>
            </a:ln>
          </p:spPr>
          <p:txBody>
            <a:bodyPr/>
            <a:lstStyle/>
            <a:p>
              <a:pPr algn="ctr"/>
              <a:r>
                <a:rPr lang="en-US" altLang="zh-CN" sz="2000" b="1">
                  <a:latin typeface="Times New Roman" pitchFamily="18" charset="0"/>
                </a:rPr>
                <a:t>m</a:t>
              </a:r>
              <a:endParaRPr lang="en-US" altLang="zh-CN" sz="2000" b="1"/>
            </a:p>
          </p:txBody>
        </p:sp>
        <p:sp>
          <p:nvSpPr>
            <p:cNvPr id="43017" name="Text Box 24"/>
            <p:cNvSpPr txBox="1">
              <a:spLocks noChangeArrowheads="1"/>
            </p:cNvSpPr>
            <p:nvPr/>
          </p:nvSpPr>
          <p:spPr bwMode="auto">
            <a:xfrm>
              <a:off x="2880" y="3468"/>
              <a:ext cx="720" cy="468"/>
            </a:xfrm>
            <a:prstGeom prst="rect">
              <a:avLst/>
            </a:prstGeom>
            <a:solidFill>
              <a:srgbClr val="FFFFFF"/>
            </a:solidFill>
            <a:ln w="9525">
              <a:solidFill>
                <a:srgbClr val="000000"/>
              </a:solidFill>
              <a:miter lim="800000"/>
              <a:headEnd/>
              <a:tailEnd/>
            </a:ln>
          </p:spPr>
          <p:txBody>
            <a:bodyPr/>
            <a:lstStyle/>
            <a:p>
              <a:pPr algn="ctr"/>
              <a:r>
                <a:rPr lang="zh-CN" altLang="en-US" sz="2200" b="1" dirty="0">
                  <a:solidFill>
                    <a:srgbClr val="336600"/>
                  </a:solidFill>
                  <a:latin typeface="Times New Roman" pitchFamily="18" charset="0"/>
                </a:rPr>
                <a:t>材料</a:t>
              </a:r>
            </a:p>
          </p:txBody>
        </p:sp>
        <p:sp>
          <p:nvSpPr>
            <p:cNvPr id="43018" name="AutoShape 25"/>
            <p:cNvSpPr>
              <a:spLocks noChangeArrowheads="1"/>
            </p:cNvSpPr>
            <p:nvPr/>
          </p:nvSpPr>
          <p:spPr bwMode="auto">
            <a:xfrm>
              <a:off x="1980" y="4404"/>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材料号</a:t>
              </a:r>
              <a:endParaRPr lang="zh-CN" altLang="en-US" sz="2000" b="1"/>
            </a:p>
          </p:txBody>
        </p:sp>
        <p:sp>
          <p:nvSpPr>
            <p:cNvPr id="43019" name="AutoShape 26"/>
            <p:cNvSpPr>
              <a:spLocks noChangeArrowheads="1"/>
            </p:cNvSpPr>
            <p:nvPr/>
          </p:nvSpPr>
          <p:spPr bwMode="auto">
            <a:xfrm>
              <a:off x="3060" y="4404"/>
              <a:ext cx="108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t>材料类型</a:t>
              </a:r>
            </a:p>
          </p:txBody>
        </p:sp>
        <p:sp>
          <p:nvSpPr>
            <p:cNvPr id="43020" name="Line 27"/>
            <p:cNvSpPr>
              <a:spLocks noChangeShapeType="1"/>
            </p:cNvSpPr>
            <p:nvPr/>
          </p:nvSpPr>
          <p:spPr bwMode="auto">
            <a:xfrm flipH="1">
              <a:off x="2520" y="3936"/>
              <a:ext cx="540" cy="468"/>
            </a:xfrm>
            <a:prstGeom prst="line">
              <a:avLst/>
            </a:prstGeom>
            <a:noFill/>
            <a:ln w="9525">
              <a:solidFill>
                <a:srgbClr val="000000"/>
              </a:solidFill>
              <a:round/>
              <a:headEnd/>
              <a:tailEnd/>
            </a:ln>
          </p:spPr>
          <p:txBody>
            <a:bodyPr/>
            <a:lstStyle/>
            <a:p>
              <a:endParaRPr lang="zh-CN" altLang="en-US"/>
            </a:p>
          </p:txBody>
        </p:sp>
        <p:sp>
          <p:nvSpPr>
            <p:cNvPr id="43021" name="Line 28"/>
            <p:cNvSpPr>
              <a:spLocks noChangeShapeType="1"/>
            </p:cNvSpPr>
            <p:nvPr/>
          </p:nvSpPr>
          <p:spPr bwMode="auto">
            <a:xfrm>
              <a:off x="3240" y="3936"/>
              <a:ext cx="180" cy="468"/>
            </a:xfrm>
            <a:prstGeom prst="line">
              <a:avLst/>
            </a:prstGeom>
            <a:noFill/>
            <a:ln w="9525">
              <a:solidFill>
                <a:srgbClr val="000000"/>
              </a:solidFill>
              <a:round/>
              <a:headEnd/>
              <a:tailEnd/>
            </a:ln>
          </p:spPr>
          <p:txBody>
            <a:bodyPr/>
            <a:lstStyle/>
            <a:p>
              <a:endParaRPr lang="zh-CN" altLang="en-US"/>
            </a:p>
          </p:txBody>
        </p:sp>
        <p:sp>
          <p:nvSpPr>
            <p:cNvPr id="43022" name="Text Box 29"/>
            <p:cNvSpPr txBox="1">
              <a:spLocks noChangeArrowheads="1"/>
            </p:cNvSpPr>
            <p:nvPr/>
          </p:nvSpPr>
          <p:spPr bwMode="auto">
            <a:xfrm>
              <a:off x="7920" y="3468"/>
              <a:ext cx="720" cy="468"/>
            </a:xfrm>
            <a:prstGeom prst="rect">
              <a:avLst/>
            </a:prstGeom>
            <a:solidFill>
              <a:srgbClr val="FFFFFF"/>
            </a:solidFill>
            <a:ln w="9525">
              <a:solidFill>
                <a:srgbClr val="000000"/>
              </a:solidFill>
              <a:miter lim="800000"/>
              <a:headEnd/>
              <a:tailEnd/>
            </a:ln>
          </p:spPr>
          <p:txBody>
            <a:bodyPr/>
            <a:lstStyle/>
            <a:p>
              <a:pPr algn="ctr"/>
              <a:r>
                <a:rPr lang="zh-CN" altLang="en-US" sz="2200" b="1" dirty="0">
                  <a:solidFill>
                    <a:srgbClr val="FF3399"/>
                  </a:solidFill>
                  <a:latin typeface="Times New Roman" pitchFamily="18" charset="0"/>
                </a:rPr>
                <a:t>零件</a:t>
              </a:r>
            </a:p>
          </p:txBody>
        </p:sp>
        <p:sp>
          <p:nvSpPr>
            <p:cNvPr id="43023" name="AutoShape 30"/>
            <p:cNvSpPr>
              <a:spLocks noChangeArrowheads="1"/>
            </p:cNvSpPr>
            <p:nvPr/>
          </p:nvSpPr>
          <p:spPr bwMode="auto">
            <a:xfrm>
              <a:off x="7200" y="4404"/>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零件号</a:t>
              </a:r>
              <a:endParaRPr lang="zh-CN" altLang="en-US" sz="2000" b="1"/>
            </a:p>
          </p:txBody>
        </p:sp>
        <p:sp>
          <p:nvSpPr>
            <p:cNvPr id="43024" name="AutoShape 31"/>
            <p:cNvSpPr>
              <a:spLocks noChangeArrowheads="1"/>
            </p:cNvSpPr>
            <p:nvPr/>
          </p:nvSpPr>
          <p:spPr bwMode="auto">
            <a:xfrm>
              <a:off x="8460" y="4404"/>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规格</a:t>
              </a:r>
              <a:endParaRPr lang="zh-CN" altLang="en-US" sz="2000" b="1"/>
            </a:p>
          </p:txBody>
        </p:sp>
        <p:sp>
          <p:nvSpPr>
            <p:cNvPr id="43025" name="Line 32"/>
            <p:cNvSpPr>
              <a:spLocks noChangeShapeType="1"/>
            </p:cNvSpPr>
            <p:nvPr/>
          </p:nvSpPr>
          <p:spPr bwMode="auto">
            <a:xfrm flipH="1">
              <a:off x="7740" y="3936"/>
              <a:ext cx="360" cy="468"/>
            </a:xfrm>
            <a:prstGeom prst="line">
              <a:avLst/>
            </a:prstGeom>
            <a:noFill/>
            <a:ln w="9525">
              <a:solidFill>
                <a:srgbClr val="000000"/>
              </a:solidFill>
              <a:round/>
              <a:headEnd/>
              <a:tailEnd/>
            </a:ln>
          </p:spPr>
          <p:txBody>
            <a:bodyPr/>
            <a:lstStyle/>
            <a:p>
              <a:endParaRPr lang="zh-CN" altLang="en-US"/>
            </a:p>
          </p:txBody>
        </p:sp>
        <p:sp>
          <p:nvSpPr>
            <p:cNvPr id="43026" name="Line 33"/>
            <p:cNvSpPr>
              <a:spLocks noChangeShapeType="1"/>
            </p:cNvSpPr>
            <p:nvPr/>
          </p:nvSpPr>
          <p:spPr bwMode="auto">
            <a:xfrm>
              <a:off x="8460" y="3936"/>
              <a:ext cx="360" cy="468"/>
            </a:xfrm>
            <a:prstGeom prst="line">
              <a:avLst/>
            </a:prstGeom>
            <a:noFill/>
            <a:ln w="9525">
              <a:solidFill>
                <a:srgbClr val="000000"/>
              </a:solidFill>
              <a:round/>
              <a:headEnd/>
              <a:tailEnd/>
            </a:ln>
          </p:spPr>
          <p:txBody>
            <a:bodyPr/>
            <a:lstStyle/>
            <a:p>
              <a:endParaRPr lang="zh-CN" altLang="en-US"/>
            </a:p>
          </p:txBody>
        </p:sp>
        <p:sp>
          <p:nvSpPr>
            <p:cNvPr id="43027" name="AutoShape 34"/>
            <p:cNvSpPr>
              <a:spLocks noChangeArrowheads="1"/>
            </p:cNvSpPr>
            <p:nvPr/>
          </p:nvSpPr>
          <p:spPr bwMode="auto">
            <a:xfrm>
              <a:off x="5400" y="3468"/>
              <a:ext cx="1260" cy="624"/>
            </a:xfrm>
            <a:prstGeom prst="diamond">
              <a:avLst/>
            </a:prstGeom>
            <a:solidFill>
              <a:srgbClr val="FFFFFF"/>
            </a:solidFill>
            <a:ln w="9525">
              <a:solidFill>
                <a:srgbClr val="000000"/>
              </a:solidFill>
              <a:miter lim="800000"/>
              <a:headEnd/>
              <a:tailEnd/>
            </a:ln>
          </p:spPr>
          <p:txBody>
            <a:bodyPr/>
            <a:lstStyle/>
            <a:p>
              <a:pPr algn="ctr"/>
              <a:r>
                <a:rPr lang="zh-CN" altLang="en-US" sz="2000" b="1">
                  <a:solidFill>
                    <a:srgbClr val="FF0000"/>
                  </a:solidFill>
                  <a:latin typeface="Times New Roman" pitchFamily="18" charset="0"/>
                </a:rPr>
                <a:t>使用</a:t>
              </a:r>
              <a:endParaRPr lang="zh-CN" altLang="en-US" sz="2000" b="1">
                <a:solidFill>
                  <a:srgbClr val="FF0000"/>
                </a:solidFill>
              </a:endParaRPr>
            </a:p>
          </p:txBody>
        </p:sp>
        <p:sp>
          <p:nvSpPr>
            <p:cNvPr id="43028" name="Line 35"/>
            <p:cNvSpPr>
              <a:spLocks noChangeShapeType="1"/>
            </p:cNvSpPr>
            <p:nvPr/>
          </p:nvSpPr>
          <p:spPr bwMode="auto">
            <a:xfrm>
              <a:off x="3600" y="3780"/>
              <a:ext cx="1800" cy="0"/>
            </a:xfrm>
            <a:prstGeom prst="line">
              <a:avLst/>
            </a:prstGeom>
            <a:noFill/>
            <a:ln w="9525">
              <a:solidFill>
                <a:srgbClr val="000000"/>
              </a:solidFill>
              <a:round/>
              <a:headEnd/>
              <a:tailEnd/>
            </a:ln>
          </p:spPr>
          <p:txBody>
            <a:bodyPr/>
            <a:lstStyle/>
            <a:p>
              <a:endParaRPr lang="zh-CN" altLang="en-US"/>
            </a:p>
          </p:txBody>
        </p:sp>
        <p:sp>
          <p:nvSpPr>
            <p:cNvPr id="43029" name="Line 36"/>
            <p:cNvSpPr>
              <a:spLocks noChangeShapeType="1"/>
            </p:cNvSpPr>
            <p:nvPr/>
          </p:nvSpPr>
          <p:spPr bwMode="auto">
            <a:xfrm>
              <a:off x="6660" y="3780"/>
              <a:ext cx="1260" cy="0"/>
            </a:xfrm>
            <a:prstGeom prst="line">
              <a:avLst/>
            </a:prstGeom>
            <a:noFill/>
            <a:ln w="9525">
              <a:solidFill>
                <a:srgbClr val="000000"/>
              </a:solidFill>
              <a:round/>
              <a:headEnd/>
              <a:tailEnd/>
            </a:ln>
          </p:spPr>
          <p:txBody>
            <a:bodyPr/>
            <a:lstStyle/>
            <a:p>
              <a:endParaRPr lang="zh-CN" altLang="en-US"/>
            </a:p>
          </p:txBody>
        </p:sp>
        <p:sp>
          <p:nvSpPr>
            <p:cNvPr id="43030" name="AutoShape 37"/>
            <p:cNvSpPr>
              <a:spLocks noChangeArrowheads="1"/>
            </p:cNvSpPr>
            <p:nvPr/>
          </p:nvSpPr>
          <p:spPr bwMode="auto">
            <a:xfrm>
              <a:off x="5580" y="4404"/>
              <a:ext cx="108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使用量</a:t>
              </a:r>
              <a:endParaRPr lang="zh-CN" altLang="en-US" sz="2000" b="1"/>
            </a:p>
          </p:txBody>
        </p:sp>
        <p:sp>
          <p:nvSpPr>
            <p:cNvPr id="43031" name="Line 38"/>
            <p:cNvSpPr>
              <a:spLocks noChangeShapeType="1"/>
            </p:cNvSpPr>
            <p:nvPr/>
          </p:nvSpPr>
          <p:spPr bwMode="auto">
            <a:xfrm>
              <a:off x="6120" y="4092"/>
              <a:ext cx="0" cy="312"/>
            </a:xfrm>
            <a:prstGeom prst="line">
              <a:avLst/>
            </a:prstGeom>
            <a:noFill/>
            <a:ln w="9525">
              <a:solidFill>
                <a:srgbClr val="000000"/>
              </a:solidFill>
              <a:round/>
              <a:headEnd/>
              <a:tailEnd/>
            </a:ln>
          </p:spPr>
          <p:txBody>
            <a:bodyPr/>
            <a:lstStyle/>
            <a:p>
              <a:endParaRPr lang="zh-CN" altLang="en-US"/>
            </a:p>
          </p:txBody>
        </p:sp>
        <p:sp>
          <p:nvSpPr>
            <p:cNvPr id="43032" name="AutoShape 39"/>
            <p:cNvSpPr>
              <a:spLocks noChangeArrowheads="1"/>
            </p:cNvSpPr>
            <p:nvPr/>
          </p:nvSpPr>
          <p:spPr bwMode="auto">
            <a:xfrm>
              <a:off x="4320" y="4404"/>
              <a:ext cx="900"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库存量</a:t>
              </a:r>
              <a:endParaRPr lang="zh-CN" altLang="en-US" sz="2000" b="1"/>
            </a:p>
          </p:txBody>
        </p:sp>
        <p:sp>
          <p:nvSpPr>
            <p:cNvPr id="43033" name="Line 40"/>
            <p:cNvSpPr>
              <a:spLocks noChangeShapeType="1"/>
            </p:cNvSpPr>
            <p:nvPr/>
          </p:nvSpPr>
          <p:spPr bwMode="auto">
            <a:xfrm>
              <a:off x="3600" y="3936"/>
              <a:ext cx="1260" cy="468"/>
            </a:xfrm>
            <a:prstGeom prst="line">
              <a:avLst/>
            </a:prstGeom>
            <a:noFill/>
            <a:ln w="9525">
              <a:solidFill>
                <a:srgbClr val="000000"/>
              </a:solidFill>
              <a:round/>
              <a:headEnd/>
              <a:tailEnd/>
            </a:ln>
          </p:spPr>
          <p:txBody>
            <a:bodyPr/>
            <a:lstStyle/>
            <a:p>
              <a:endParaRPr lang="zh-CN" altLang="en-US"/>
            </a:p>
          </p:txBody>
        </p:sp>
      </p:grpSp>
      <p:sp>
        <p:nvSpPr>
          <p:cNvPr id="43013" name="日期占位符 40"/>
          <p:cNvSpPr>
            <a:spLocks noGrp="1"/>
          </p:cNvSpPr>
          <p:nvPr>
            <p:ph type="dt" sz="quarter" idx="10"/>
          </p:nvPr>
        </p:nvSpPr>
        <p:spPr>
          <a:noFill/>
        </p:spPr>
        <p:txBody>
          <a:bodyPr/>
          <a:lstStyle/>
          <a:p>
            <a:fld id="{00074340-7960-4490-883F-8672D625B1D8}" type="datetime8">
              <a:rPr lang="zh-CN" altLang="en-US" smtClean="0">
                <a:ea typeface="宋体" charset="-122"/>
              </a:rPr>
              <a:t>2016年3月7日9时41分</a:t>
            </a:fld>
            <a:endParaRPr lang="zh-CN" altLang="en-US" smtClean="0">
              <a:ea typeface="宋体" charset="-122"/>
            </a:endParaRPr>
          </a:p>
        </p:txBody>
      </p:sp>
    </p:spTree>
    <p:extLst>
      <p:ext uri="{BB962C8B-B14F-4D97-AF65-F5344CB8AC3E}">
        <p14:creationId xmlns:p14="http://schemas.microsoft.com/office/powerpoint/2010/main" val="124623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t>示例</a:t>
            </a:r>
            <a:r>
              <a:rPr lang="en-US" altLang="zh-CN" dirty="0" smtClean="0"/>
              <a:t>1</a:t>
            </a:r>
            <a:r>
              <a:rPr lang="zh-CN" altLang="en-US" dirty="0" smtClean="0"/>
              <a:t>：合并示例</a:t>
            </a:r>
          </a:p>
        </p:txBody>
      </p:sp>
      <p:sp>
        <p:nvSpPr>
          <p:cNvPr id="44036" name="日期占位符 36"/>
          <p:cNvSpPr>
            <a:spLocks noGrp="1"/>
          </p:cNvSpPr>
          <p:nvPr>
            <p:ph type="dt" sz="quarter" idx="10"/>
          </p:nvPr>
        </p:nvSpPr>
        <p:spPr>
          <a:noFill/>
        </p:spPr>
        <p:txBody>
          <a:bodyPr/>
          <a:lstStyle/>
          <a:p>
            <a:fld id="{D67FBAD7-2F81-4877-A3E3-DC9161B685B8}" type="datetime8">
              <a:rPr lang="zh-CN" altLang="en-US" smtClean="0">
                <a:ea typeface="宋体" charset="-122"/>
              </a:rPr>
              <a:t>2016年3月7日9时41分</a:t>
            </a:fld>
            <a:endParaRPr lang="zh-CN" altLang="en-US" smtClean="0">
              <a:ea typeface="宋体" charset="-122"/>
            </a:endParaRPr>
          </a:p>
        </p:txBody>
      </p:sp>
      <p:grpSp>
        <p:nvGrpSpPr>
          <p:cNvPr id="40" name="Group 3"/>
          <p:cNvGrpSpPr>
            <a:grpSpLocks/>
          </p:cNvGrpSpPr>
          <p:nvPr/>
        </p:nvGrpSpPr>
        <p:grpSpPr bwMode="auto">
          <a:xfrm>
            <a:off x="595313" y="1500174"/>
            <a:ext cx="7793037" cy="4373562"/>
            <a:chOff x="1949" y="5569"/>
            <a:chExt cx="6669" cy="3847"/>
          </a:xfrm>
        </p:grpSpPr>
        <p:sp>
          <p:nvSpPr>
            <p:cNvPr id="41" name="Text Box 6"/>
            <p:cNvSpPr txBox="1">
              <a:spLocks noChangeArrowheads="1"/>
            </p:cNvSpPr>
            <p:nvPr/>
          </p:nvSpPr>
          <p:spPr bwMode="auto">
            <a:xfrm>
              <a:off x="6453" y="6457"/>
              <a:ext cx="540" cy="468"/>
            </a:xfrm>
            <a:prstGeom prst="rect">
              <a:avLst/>
            </a:prstGeom>
            <a:solidFill>
              <a:srgbClr val="FFFFFF"/>
            </a:solidFill>
            <a:ln w="9525">
              <a:noFill/>
              <a:miter lim="800000"/>
              <a:headEnd/>
              <a:tailEnd/>
            </a:ln>
          </p:spPr>
          <p:txBody>
            <a:bodyPr/>
            <a:lstStyle/>
            <a:p>
              <a:pPr algn="ctr"/>
              <a:r>
                <a:rPr lang="en-US" altLang="zh-CN" sz="2000" b="1">
                  <a:latin typeface="Times New Roman" pitchFamily="18" charset="0"/>
                </a:rPr>
                <a:t>m</a:t>
              </a:r>
              <a:endParaRPr lang="en-US" altLang="zh-CN" sz="2000" b="1">
                <a:latin typeface="楷体_GB2312" pitchFamily="49" charset="-122"/>
                <a:ea typeface="楷体_GB2312" pitchFamily="49" charset="-122"/>
              </a:endParaRPr>
            </a:p>
          </p:txBody>
        </p:sp>
        <p:sp>
          <p:nvSpPr>
            <p:cNvPr id="42" name="Text Box 4"/>
            <p:cNvSpPr txBox="1">
              <a:spLocks noChangeArrowheads="1"/>
            </p:cNvSpPr>
            <p:nvPr/>
          </p:nvSpPr>
          <p:spPr bwMode="auto">
            <a:xfrm>
              <a:off x="6514" y="7880"/>
              <a:ext cx="540" cy="468"/>
            </a:xfrm>
            <a:prstGeom prst="rect">
              <a:avLst/>
            </a:prstGeom>
            <a:solidFill>
              <a:srgbClr val="FFFFFF"/>
            </a:solidFill>
            <a:ln w="9525">
              <a:noFill/>
              <a:miter lim="800000"/>
              <a:headEnd/>
              <a:tailEnd/>
            </a:ln>
          </p:spPr>
          <p:txBody>
            <a:bodyPr/>
            <a:lstStyle/>
            <a:p>
              <a:pPr algn="ctr"/>
              <a:r>
                <a:rPr lang="en-US" altLang="zh-CN" sz="2000" b="1">
                  <a:latin typeface="Times New Roman" pitchFamily="18" charset="0"/>
                </a:rPr>
                <a:t>n</a:t>
              </a:r>
              <a:endParaRPr lang="en-US" altLang="zh-CN" sz="2000" b="1">
                <a:latin typeface="楷体_GB2312" pitchFamily="49" charset="-122"/>
                <a:ea typeface="楷体_GB2312" pitchFamily="49" charset="-122"/>
              </a:endParaRPr>
            </a:p>
          </p:txBody>
        </p:sp>
        <p:sp>
          <p:nvSpPr>
            <p:cNvPr id="43" name="Text Box 5"/>
            <p:cNvSpPr txBox="1">
              <a:spLocks noChangeArrowheads="1"/>
            </p:cNvSpPr>
            <p:nvPr/>
          </p:nvSpPr>
          <p:spPr bwMode="auto">
            <a:xfrm>
              <a:off x="6086" y="5942"/>
              <a:ext cx="540" cy="468"/>
            </a:xfrm>
            <a:prstGeom prst="rect">
              <a:avLst/>
            </a:prstGeom>
            <a:solidFill>
              <a:srgbClr val="FFFFFF"/>
            </a:solidFill>
            <a:ln w="9525">
              <a:noFill/>
              <a:miter lim="800000"/>
              <a:headEnd/>
              <a:tailEnd/>
            </a:ln>
          </p:spPr>
          <p:txBody>
            <a:bodyPr/>
            <a:lstStyle/>
            <a:p>
              <a:pPr algn="ctr"/>
              <a:r>
                <a:rPr lang="en-US" altLang="zh-CN" sz="2000" b="1">
                  <a:latin typeface="Times New Roman" pitchFamily="18" charset="0"/>
                </a:rPr>
                <a:t>n</a:t>
              </a:r>
              <a:endParaRPr lang="en-US" altLang="zh-CN" sz="2000" b="1">
                <a:latin typeface="楷体_GB2312" pitchFamily="49" charset="-122"/>
                <a:ea typeface="楷体_GB2312" pitchFamily="49" charset="-122"/>
              </a:endParaRPr>
            </a:p>
          </p:txBody>
        </p:sp>
        <p:sp>
          <p:nvSpPr>
            <p:cNvPr id="44" name="Text Box 6"/>
            <p:cNvSpPr txBox="1">
              <a:spLocks noChangeArrowheads="1"/>
            </p:cNvSpPr>
            <p:nvPr/>
          </p:nvSpPr>
          <p:spPr bwMode="auto">
            <a:xfrm>
              <a:off x="4017" y="5942"/>
              <a:ext cx="540" cy="468"/>
            </a:xfrm>
            <a:prstGeom prst="rect">
              <a:avLst/>
            </a:prstGeom>
            <a:solidFill>
              <a:srgbClr val="FFFFFF"/>
            </a:solidFill>
            <a:ln w="9525">
              <a:noFill/>
              <a:miter lim="800000"/>
              <a:headEnd/>
              <a:tailEnd/>
            </a:ln>
          </p:spPr>
          <p:txBody>
            <a:bodyPr/>
            <a:lstStyle/>
            <a:p>
              <a:pPr algn="ctr"/>
              <a:r>
                <a:rPr lang="en-US" altLang="zh-CN" sz="2000" b="1">
                  <a:latin typeface="Times New Roman" pitchFamily="18" charset="0"/>
                </a:rPr>
                <a:t>m</a:t>
              </a:r>
              <a:endParaRPr lang="en-US" altLang="zh-CN" sz="2000" b="1">
                <a:latin typeface="楷体_GB2312" pitchFamily="49" charset="-122"/>
                <a:ea typeface="楷体_GB2312" pitchFamily="49" charset="-122"/>
              </a:endParaRPr>
            </a:p>
          </p:txBody>
        </p:sp>
        <p:sp>
          <p:nvSpPr>
            <p:cNvPr id="45" name="Text Box 7"/>
            <p:cNvSpPr txBox="1">
              <a:spLocks noChangeArrowheads="1"/>
            </p:cNvSpPr>
            <p:nvPr/>
          </p:nvSpPr>
          <p:spPr bwMode="auto">
            <a:xfrm>
              <a:off x="3348" y="6034"/>
              <a:ext cx="720" cy="468"/>
            </a:xfrm>
            <a:prstGeom prst="rect">
              <a:avLst/>
            </a:prstGeom>
            <a:solidFill>
              <a:srgbClr val="FFFFFF"/>
            </a:solidFill>
            <a:ln w="9525">
              <a:solidFill>
                <a:srgbClr val="000000"/>
              </a:solidFill>
              <a:miter lim="800000"/>
              <a:headEnd/>
              <a:tailEnd/>
            </a:ln>
          </p:spPr>
          <p:txBody>
            <a:bodyPr/>
            <a:lstStyle/>
            <a:p>
              <a:pPr algn="ctr"/>
              <a:r>
                <a:rPr lang="zh-CN" altLang="en-US" sz="2000" b="1">
                  <a:solidFill>
                    <a:srgbClr val="336600"/>
                  </a:solidFill>
                  <a:latin typeface="Times New Roman" pitchFamily="18" charset="0"/>
                </a:rPr>
                <a:t>产品</a:t>
              </a:r>
              <a:endParaRPr lang="zh-CN" altLang="en-US" sz="2000" b="1">
                <a:solidFill>
                  <a:srgbClr val="336600"/>
                </a:solidFill>
                <a:latin typeface="楷体_GB2312" pitchFamily="49" charset="-122"/>
                <a:ea typeface="楷体_GB2312" pitchFamily="49" charset="-122"/>
              </a:endParaRPr>
            </a:p>
          </p:txBody>
        </p:sp>
        <p:sp>
          <p:nvSpPr>
            <p:cNvPr id="46" name="AutoShape 8"/>
            <p:cNvSpPr>
              <a:spLocks noChangeArrowheads="1"/>
            </p:cNvSpPr>
            <p:nvPr/>
          </p:nvSpPr>
          <p:spPr bwMode="auto">
            <a:xfrm>
              <a:off x="2129" y="5709"/>
              <a:ext cx="900" cy="389"/>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产品号</a:t>
              </a:r>
              <a:endParaRPr lang="zh-CN" altLang="en-US" sz="2000" b="1">
                <a:latin typeface="楷体_GB2312" pitchFamily="49" charset="-122"/>
                <a:ea typeface="楷体_GB2312" pitchFamily="49" charset="-122"/>
              </a:endParaRPr>
            </a:p>
          </p:txBody>
        </p:sp>
        <p:sp>
          <p:nvSpPr>
            <p:cNvPr id="47" name="AutoShape 9"/>
            <p:cNvSpPr>
              <a:spLocks noChangeArrowheads="1"/>
            </p:cNvSpPr>
            <p:nvPr/>
          </p:nvSpPr>
          <p:spPr bwMode="auto">
            <a:xfrm>
              <a:off x="1949" y="6505"/>
              <a:ext cx="1080" cy="39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性能参数</a:t>
              </a:r>
              <a:endParaRPr lang="zh-CN" altLang="en-US" sz="2000" b="1">
                <a:latin typeface="楷体_GB2312" pitchFamily="49" charset="-122"/>
                <a:ea typeface="楷体_GB2312" pitchFamily="49" charset="-122"/>
              </a:endParaRPr>
            </a:p>
          </p:txBody>
        </p:sp>
        <p:sp>
          <p:nvSpPr>
            <p:cNvPr id="48" name="Text Box 10"/>
            <p:cNvSpPr txBox="1">
              <a:spLocks noChangeArrowheads="1"/>
            </p:cNvSpPr>
            <p:nvPr/>
          </p:nvSpPr>
          <p:spPr bwMode="auto">
            <a:xfrm>
              <a:off x="6524" y="6026"/>
              <a:ext cx="720" cy="468"/>
            </a:xfrm>
            <a:prstGeom prst="rect">
              <a:avLst/>
            </a:prstGeom>
            <a:solidFill>
              <a:srgbClr val="FFFFFF"/>
            </a:solidFill>
            <a:ln w="9525">
              <a:solidFill>
                <a:srgbClr val="000000"/>
              </a:solidFill>
              <a:miter lim="800000"/>
              <a:headEnd/>
              <a:tailEnd/>
            </a:ln>
          </p:spPr>
          <p:txBody>
            <a:bodyPr/>
            <a:lstStyle/>
            <a:p>
              <a:pPr algn="ctr"/>
              <a:r>
                <a:rPr lang="zh-CN" altLang="en-US" sz="2000" b="1">
                  <a:solidFill>
                    <a:srgbClr val="336600"/>
                  </a:solidFill>
                  <a:latin typeface="Times New Roman" pitchFamily="18" charset="0"/>
                </a:rPr>
                <a:t>零件</a:t>
              </a:r>
              <a:endParaRPr lang="zh-CN" altLang="en-US" sz="2000" b="1">
                <a:solidFill>
                  <a:srgbClr val="336600"/>
                </a:solidFill>
                <a:latin typeface="楷体_GB2312" pitchFamily="49" charset="-122"/>
                <a:ea typeface="楷体_GB2312" pitchFamily="49" charset="-122"/>
              </a:endParaRPr>
            </a:p>
          </p:txBody>
        </p:sp>
        <p:sp>
          <p:nvSpPr>
            <p:cNvPr id="49" name="AutoShape 11"/>
            <p:cNvSpPr>
              <a:spLocks noChangeArrowheads="1"/>
            </p:cNvSpPr>
            <p:nvPr/>
          </p:nvSpPr>
          <p:spPr bwMode="auto">
            <a:xfrm>
              <a:off x="7718" y="5569"/>
              <a:ext cx="900" cy="391"/>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零件号</a:t>
              </a:r>
              <a:endParaRPr lang="zh-CN" altLang="en-US" sz="2000" b="1">
                <a:latin typeface="楷体_GB2312" pitchFamily="49" charset="-122"/>
                <a:ea typeface="楷体_GB2312" pitchFamily="49" charset="-122"/>
              </a:endParaRPr>
            </a:p>
          </p:txBody>
        </p:sp>
        <p:sp>
          <p:nvSpPr>
            <p:cNvPr id="50" name="AutoShape 12"/>
            <p:cNvSpPr>
              <a:spLocks noChangeArrowheads="1"/>
            </p:cNvSpPr>
            <p:nvPr/>
          </p:nvSpPr>
          <p:spPr bwMode="auto">
            <a:xfrm>
              <a:off x="7718" y="6065"/>
              <a:ext cx="900" cy="395"/>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规格</a:t>
              </a:r>
              <a:endParaRPr lang="zh-CN" altLang="en-US" sz="2000" b="1">
                <a:latin typeface="楷体_GB2312" pitchFamily="49" charset="-122"/>
                <a:ea typeface="楷体_GB2312" pitchFamily="49" charset="-122"/>
              </a:endParaRPr>
            </a:p>
          </p:txBody>
        </p:sp>
        <p:sp>
          <p:nvSpPr>
            <p:cNvPr id="51" name="AutoShape 13"/>
            <p:cNvSpPr>
              <a:spLocks noChangeArrowheads="1"/>
            </p:cNvSpPr>
            <p:nvPr/>
          </p:nvSpPr>
          <p:spPr bwMode="auto">
            <a:xfrm>
              <a:off x="4658" y="5942"/>
              <a:ext cx="1260" cy="624"/>
            </a:xfrm>
            <a:prstGeom prst="diamond">
              <a:avLst/>
            </a:prstGeom>
            <a:solidFill>
              <a:srgbClr val="FFFFFF"/>
            </a:solidFill>
            <a:ln w="9525">
              <a:solidFill>
                <a:srgbClr val="000000"/>
              </a:solidFill>
              <a:miter lim="800000"/>
              <a:headEnd/>
              <a:tailEnd/>
            </a:ln>
          </p:spPr>
          <p:txBody>
            <a:bodyPr/>
            <a:lstStyle/>
            <a:p>
              <a:pPr algn="ctr"/>
              <a:r>
                <a:rPr lang="zh-CN" altLang="en-US" sz="2000" b="1">
                  <a:solidFill>
                    <a:srgbClr val="FF0000"/>
                  </a:solidFill>
                  <a:latin typeface="Times New Roman" pitchFamily="18" charset="0"/>
                </a:rPr>
                <a:t>组成</a:t>
              </a:r>
              <a:endParaRPr lang="zh-CN" altLang="en-US" sz="2000" b="1">
                <a:solidFill>
                  <a:srgbClr val="FF0000"/>
                </a:solidFill>
                <a:latin typeface="楷体_GB2312" pitchFamily="49" charset="-122"/>
                <a:ea typeface="楷体_GB2312" pitchFamily="49" charset="-122"/>
              </a:endParaRPr>
            </a:p>
          </p:txBody>
        </p:sp>
        <p:sp>
          <p:nvSpPr>
            <p:cNvPr id="52" name="AutoShape 16"/>
            <p:cNvSpPr>
              <a:spLocks noChangeArrowheads="1"/>
            </p:cNvSpPr>
            <p:nvPr/>
          </p:nvSpPr>
          <p:spPr bwMode="auto">
            <a:xfrm>
              <a:off x="4761" y="6878"/>
              <a:ext cx="1080" cy="402"/>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零件个数</a:t>
              </a:r>
              <a:endParaRPr lang="zh-CN" altLang="en-US" sz="2000" b="1">
                <a:latin typeface="楷体_GB2312" pitchFamily="49" charset="-122"/>
                <a:ea typeface="楷体_GB2312" pitchFamily="49" charset="-122"/>
              </a:endParaRPr>
            </a:p>
          </p:txBody>
        </p:sp>
        <p:sp>
          <p:nvSpPr>
            <p:cNvPr id="53" name="Line 17"/>
            <p:cNvSpPr>
              <a:spLocks noChangeShapeType="1"/>
            </p:cNvSpPr>
            <p:nvPr/>
          </p:nvSpPr>
          <p:spPr bwMode="auto">
            <a:xfrm>
              <a:off x="5291" y="6566"/>
              <a:ext cx="0" cy="312"/>
            </a:xfrm>
            <a:prstGeom prst="line">
              <a:avLst/>
            </a:prstGeom>
            <a:noFill/>
            <a:ln w="9525">
              <a:solidFill>
                <a:srgbClr val="000000"/>
              </a:solidFill>
              <a:round/>
              <a:headEnd/>
              <a:tailEnd/>
            </a:ln>
          </p:spPr>
          <p:txBody>
            <a:bodyPr/>
            <a:lstStyle/>
            <a:p>
              <a:endParaRPr lang="zh-CN" altLang="en-US"/>
            </a:p>
          </p:txBody>
        </p:sp>
        <p:sp>
          <p:nvSpPr>
            <p:cNvPr id="54" name="AutoShape 20"/>
            <p:cNvSpPr>
              <a:spLocks noChangeArrowheads="1"/>
            </p:cNvSpPr>
            <p:nvPr/>
          </p:nvSpPr>
          <p:spPr bwMode="auto">
            <a:xfrm>
              <a:off x="7718" y="6566"/>
              <a:ext cx="900" cy="400"/>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价格</a:t>
              </a:r>
              <a:endParaRPr lang="zh-CN" altLang="en-US" sz="2000" b="1">
                <a:latin typeface="楷体_GB2312" pitchFamily="49" charset="-122"/>
                <a:ea typeface="楷体_GB2312" pitchFamily="49" charset="-122"/>
              </a:endParaRPr>
            </a:p>
          </p:txBody>
        </p:sp>
        <p:sp>
          <p:nvSpPr>
            <p:cNvPr id="55" name="AutoShape 24"/>
            <p:cNvSpPr>
              <a:spLocks noChangeArrowheads="1"/>
            </p:cNvSpPr>
            <p:nvPr/>
          </p:nvSpPr>
          <p:spPr bwMode="auto">
            <a:xfrm>
              <a:off x="6269" y="7091"/>
              <a:ext cx="1232" cy="624"/>
            </a:xfrm>
            <a:prstGeom prst="diamond">
              <a:avLst/>
            </a:prstGeom>
            <a:solidFill>
              <a:srgbClr val="FFFFFF"/>
            </a:solidFill>
            <a:ln w="9525">
              <a:solidFill>
                <a:srgbClr val="000000"/>
              </a:solidFill>
              <a:miter lim="800000"/>
              <a:headEnd/>
              <a:tailEnd/>
            </a:ln>
          </p:spPr>
          <p:txBody>
            <a:bodyPr/>
            <a:lstStyle/>
            <a:p>
              <a:pPr algn="ctr"/>
              <a:r>
                <a:rPr lang="zh-CN" altLang="en-US" sz="2000" b="1">
                  <a:solidFill>
                    <a:srgbClr val="FF0000"/>
                  </a:solidFill>
                  <a:latin typeface="Times New Roman" pitchFamily="18" charset="0"/>
                </a:rPr>
                <a:t>使用</a:t>
              </a:r>
              <a:endParaRPr lang="zh-CN" altLang="en-US" sz="2000" b="1">
                <a:solidFill>
                  <a:srgbClr val="FF0000"/>
                </a:solidFill>
                <a:latin typeface="楷体_GB2312" pitchFamily="49" charset="-122"/>
                <a:ea typeface="楷体_GB2312" pitchFamily="49" charset="-122"/>
              </a:endParaRPr>
            </a:p>
          </p:txBody>
        </p:sp>
        <p:sp>
          <p:nvSpPr>
            <p:cNvPr id="56" name="AutoShape 25"/>
            <p:cNvSpPr>
              <a:spLocks noChangeArrowheads="1"/>
            </p:cNvSpPr>
            <p:nvPr/>
          </p:nvSpPr>
          <p:spPr bwMode="auto">
            <a:xfrm>
              <a:off x="7736" y="7175"/>
              <a:ext cx="856" cy="468"/>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使用量</a:t>
              </a:r>
              <a:endParaRPr lang="zh-CN" altLang="en-US" sz="2000" b="1">
                <a:latin typeface="楷体_GB2312" pitchFamily="49" charset="-122"/>
                <a:ea typeface="楷体_GB2312" pitchFamily="49" charset="-122"/>
              </a:endParaRPr>
            </a:p>
          </p:txBody>
        </p:sp>
        <p:sp>
          <p:nvSpPr>
            <p:cNvPr id="57" name="AutoShape 28"/>
            <p:cNvSpPr>
              <a:spLocks noChangeArrowheads="1"/>
            </p:cNvSpPr>
            <p:nvPr/>
          </p:nvSpPr>
          <p:spPr bwMode="auto">
            <a:xfrm>
              <a:off x="5291" y="9039"/>
              <a:ext cx="900" cy="37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材料号</a:t>
              </a:r>
              <a:endParaRPr lang="zh-CN" altLang="en-US" sz="2000" b="1">
                <a:latin typeface="楷体_GB2312" pitchFamily="49" charset="-122"/>
                <a:ea typeface="楷体_GB2312" pitchFamily="49" charset="-122"/>
              </a:endParaRPr>
            </a:p>
          </p:txBody>
        </p:sp>
        <p:sp>
          <p:nvSpPr>
            <p:cNvPr id="58" name="AutoShape 29"/>
            <p:cNvSpPr>
              <a:spLocks noChangeArrowheads="1"/>
            </p:cNvSpPr>
            <p:nvPr/>
          </p:nvSpPr>
          <p:spPr bwMode="auto">
            <a:xfrm>
              <a:off x="6330" y="9039"/>
              <a:ext cx="1080" cy="37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材料类型</a:t>
              </a:r>
              <a:endParaRPr lang="zh-CN" altLang="en-US" sz="2000" b="1">
                <a:latin typeface="楷体_GB2312" pitchFamily="49" charset="-122"/>
                <a:ea typeface="楷体_GB2312" pitchFamily="49" charset="-122"/>
              </a:endParaRPr>
            </a:p>
          </p:txBody>
        </p:sp>
        <p:sp>
          <p:nvSpPr>
            <p:cNvPr id="59" name="AutoShape 30"/>
            <p:cNvSpPr>
              <a:spLocks noChangeArrowheads="1"/>
            </p:cNvSpPr>
            <p:nvPr/>
          </p:nvSpPr>
          <p:spPr bwMode="auto">
            <a:xfrm>
              <a:off x="7553" y="9039"/>
              <a:ext cx="900" cy="377"/>
            </a:xfrm>
            <a:prstGeom prst="roundRect">
              <a:avLst>
                <a:gd name="adj" fmla="val 16667"/>
              </a:avLst>
            </a:prstGeom>
            <a:solidFill>
              <a:srgbClr val="FFFFFF"/>
            </a:solidFill>
            <a:ln w="9525">
              <a:solidFill>
                <a:srgbClr val="000000"/>
              </a:solidFill>
              <a:round/>
              <a:headEnd/>
              <a:tailEnd/>
            </a:ln>
          </p:spPr>
          <p:txBody>
            <a:bodyPr/>
            <a:lstStyle/>
            <a:p>
              <a:pPr algn="ctr"/>
              <a:r>
                <a:rPr lang="zh-CN" altLang="en-US" sz="2000" b="1">
                  <a:latin typeface="Times New Roman" pitchFamily="18" charset="0"/>
                </a:rPr>
                <a:t>库存量</a:t>
              </a:r>
              <a:endParaRPr lang="zh-CN" altLang="en-US" sz="2000" b="1">
                <a:latin typeface="楷体_GB2312" pitchFamily="49" charset="-122"/>
                <a:ea typeface="楷体_GB2312" pitchFamily="49" charset="-122"/>
              </a:endParaRPr>
            </a:p>
          </p:txBody>
        </p:sp>
        <p:sp>
          <p:nvSpPr>
            <p:cNvPr id="60" name="Text Box 31"/>
            <p:cNvSpPr txBox="1">
              <a:spLocks noChangeArrowheads="1"/>
            </p:cNvSpPr>
            <p:nvPr/>
          </p:nvSpPr>
          <p:spPr bwMode="auto">
            <a:xfrm>
              <a:off x="6524" y="8194"/>
              <a:ext cx="720" cy="468"/>
            </a:xfrm>
            <a:prstGeom prst="rect">
              <a:avLst/>
            </a:prstGeom>
            <a:solidFill>
              <a:srgbClr val="FFFFFF"/>
            </a:solidFill>
            <a:ln w="9525">
              <a:solidFill>
                <a:srgbClr val="000000"/>
              </a:solidFill>
              <a:miter lim="800000"/>
              <a:headEnd/>
              <a:tailEnd/>
            </a:ln>
          </p:spPr>
          <p:txBody>
            <a:bodyPr/>
            <a:lstStyle/>
            <a:p>
              <a:pPr algn="ctr"/>
              <a:r>
                <a:rPr lang="zh-CN" altLang="en-US" sz="2000" b="1">
                  <a:solidFill>
                    <a:srgbClr val="336600"/>
                  </a:solidFill>
                  <a:latin typeface="Times New Roman" pitchFamily="18" charset="0"/>
                </a:rPr>
                <a:t>材料</a:t>
              </a:r>
              <a:endParaRPr lang="zh-CN" altLang="en-US" sz="2000" b="1">
                <a:solidFill>
                  <a:srgbClr val="336600"/>
                </a:solidFill>
                <a:latin typeface="楷体_GB2312" pitchFamily="49" charset="-122"/>
                <a:ea typeface="楷体_GB2312" pitchFamily="49" charset="-122"/>
              </a:endParaRPr>
            </a:p>
          </p:txBody>
        </p:sp>
      </p:grpSp>
      <p:cxnSp>
        <p:nvCxnSpPr>
          <p:cNvPr id="61" name="直接连接符 37"/>
          <p:cNvCxnSpPr>
            <a:cxnSpLocks noChangeShapeType="1"/>
          </p:cNvCxnSpPr>
          <p:nvPr/>
        </p:nvCxnSpPr>
        <p:spPr bwMode="auto">
          <a:xfrm>
            <a:off x="7083425" y="3584561"/>
            <a:ext cx="274638" cy="7938"/>
          </a:xfrm>
          <a:prstGeom prst="line">
            <a:avLst/>
          </a:prstGeom>
          <a:noFill/>
          <a:ln w="9525" algn="ctr">
            <a:solidFill>
              <a:schemeClr val="tx1"/>
            </a:solidFill>
            <a:round/>
            <a:headEnd/>
            <a:tailEnd/>
          </a:ln>
        </p:spPr>
      </p:cxnSp>
      <p:cxnSp>
        <p:nvCxnSpPr>
          <p:cNvPr id="62" name="直接连接符 39"/>
          <p:cNvCxnSpPr>
            <a:cxnSpLocks noChangeShapeType="1"/>
          </p:cNvCxnSpPr>
          <p:nvPr/>
        </p:nvCxnSpPr>
        <p:spPr bwMode="auto">
          <a:xfrm rot="5400000">
            <a:off x="6090443" y="4212418"/>
            <a:ext cx="544513" cy="0"/>
          </a:xfrm>
          <a:prstGeom prst="line">
            <a:avLst/>
          </a:prstGeom>
          <a:noFill/>
          <a:ln w="9525" algn="ctr">
            <a:solidFill>
              <a:schemeClr val="tx1"/>
            </a:solidFill>
            <a:round/>
            <a:headEnd/>
            <a:tailEnd/>
          </a:ln>
        </p:spPr>
      </p:cxnSp>
      <p:cxnSp>
        <p:nvCxnSpPr>
          <p:cNvPr id="63" name="直接连接符 41"/>
          <p:cNvCxnSpPr>
            <a:cxnSpLocks noChangeShapeType="1"/>
          </p:cNvCxnSpPr>
          <p:nvPr/>
        </p:nvCxnSpPr>
        <p:spPr bwMode="auto">
          <a:xfrm rot="16200000" flipH="1">
            <a:off x="6022182" y="2890030"/>
            <a:ext cx="679450" cy="1587"/>
          </a:xfrm>
          <a:prstGeom prst="line">
            <a:avLst/>
          </a:prstGeom>
          <a:noFill/>
          <a:ln w="9525" algn="ctr">
            <a:solidFill>
              <a:schemeClr val="tx1"/>
            </a:solidFill>
            <a:round/>
            <a:headEnd/>
            <a:tailEnd/>
          </a:ln>
        </p:spPr>
      </p:cxnSp>
      <p:cxnSp>
        <p:nvCxnSpPr>
          <p:cNvPr id="64" name="直接连接符 45"/>
          <p:cNvCxnSpPr>
            <a:cxnSpLocks noChangeShapeType="1"/>
          </p:cNvCxnSpPr>
          <p:nvPr/>
        </p:nvCxnSpPr>
        <p:spPr bwMode="auto">
          <a:xfrm rot="5400000">
            <a:off x="5480050" y="4562461"/>
            <a:ext cx="428625" cy="1336675"/>
          </a:xfrm>
          <a:prstGeom prst="line">
            <a:avLst/>
          </a:prstGeom>
          <a:noFill/>
          <a:ln w="9525" algn="ctr">
            <a:solidFill>
              <a:schemeClr val="tx1"/>
            </a:solidFill>
            <a:round/>
            <a:headEnd/>
            <a:tailEnd/>
          </a:ln>
        </p:spPr>
      </p:cxnSp>
      <p:cxnSp>
        <p:nvCxnSpPr>
          <p:cNvPr id="65" name="直接连接符 48"/>
          <p:cNvCxnSpPr>
            <a:cxnSpLocks noChangeShapeType="1"/>
          </p:cNvCxnSpPr>
          <p:nvPr/>
        </p:nvCxnSpPr>
        <p:spPr bwMode="auto">
          <a:xfrm rot="5400000">
            <a:off x="6139656" y="5222068"/>
            <a:ext cx="428625" cy="17462"/>
          </a:xfrm>
          <a:prstGeom prst="line">
            <a:avLst/>
          </a:prstGeom>
          <a:noFill/>
          <a:ln w="9525" algn="ctr">
            <a:solidFill>
              <a:schemeClr val="tx1"/>
            </a:solidFill>
            <a:round/>
            <a:headEnd/>
            <a:tailEnd/>
          </a:ln>
        </p:spPr>
      </p:cxnSp>
      <p:cxnSp>
        <p:nvCxnSpPr>
          <p:cNvPr id="66" name="直接连接符 50"/>
          <p:cNvCxnSpPr>
            <a:cxnSpLocks noChangeShapeType="1"/>
          </p:cNvCxnSpPr>
          <p:nvPr/>
        </p:nvCxnSpPr>
        <p:spPr bwMode="auto">
          <a:xfrm rot="16200000" flipH="1">
            <a:off x="6801644" y="4577542"/>
            <a:ext cx="428625" cy="1306513"/>
          </a:xfrm>
          <a:prstGeom prst="line">
            <a:avLst/>
          </a:prstGeom>
          <a:noFill/>
          <a:ln w="9525" algn="ctr">
            <a:solidFill>
              <a:schemeClr val="tx1"/>
            </a:solidFill>
            <a:round/>
            <a:headEnd/>
            <a:tailEnd/>
          </a:ln>
        </p:spPr>
      </p:cxnSp>
      <p:cxnSp>
        <p:nvCxnSpPr>
          <p:cNvPr id="67" name="直接连接符 51"/>
          <p:cNvCxnSpPr>
            <a:cxnSpLocks noChangeShapeType="1"/>
          </p:cNvCxnSpPr>
          <p:nvPr/>
        </p:nvCxnSpPr>
        <p:spPr bwMode="auto">
          <a:xfrm rot="10800000" flipV="1">
            <a:off x="3071813" y="2278049"/>
            <a:ext cx="688975" cy="15875"/>
          </a:xfrm>
          <a:prstGeom prst="line">
            <a:avLst/>
          </a:prstGeom>
          <a:noFill/>
          <a:ln w="9525" algn="ctr">
            <a:solidFill>
              <a:schemeClr val="tx1"/>
            </a:solidFill>
            <a:round/>
            <a:headEnd/>
            <a:tailEnd/>
          </a:ln>
        </p:spPr>
      </p:cxnSp>
      <p:cxnSp>
        <p:nvCxnSpPr>
          <p:cNvPr id="68" name="直接连接符 54"/>
          <p:cNvCxnSpPr>
            <a:cxnSpLocks noChangeShapeType="1"/>
          </p:cNvCxnSpPr>
          <p:nvPr/>
        </p:nvCxnSpPr>
        <p:spPr bwMode="auto">
          <a:xfrm rot="10800000">
            <a:off x="1857375" y="1879586"/>
            <a:ext cx="373063" cy="414338"/>
          </a:xfrm>
          <a:prstGeom prst="line">
            <a:avLst/>
          </a:prstGeom>
          <a:noFill/>
          <a:ln w="9525" algn="ctr">
            <a:solidFill>
              <a:schemeClr val="tx1"/>
            </a:solidFill>
            <a:round/>
            <a:headEnd/>
            <a:tailEnd/>
          </a:ln>
        </p:spPr>
      </p:cxnSp>
      <p:cxnSp>
        <p:nvCxnSpPr>
          <p:cNvPr id="69" name="直接连接符 57"/>
          <p:cNvCxnSpPr>
            <a:cxnSpLocks noChangeShapeType="1"/>
          </p:cNvCxnSpPr>
          <p:nvPr/>
        </p:nvCxnSpPr>
        <p:spPr bwMode="auto">
          <a:xfrm rot="10800000" flipV="1">
            <a:off x="1857375" y="2293924"/>
            <a:ext cx="373063" cy="496887"/>
          </a:xfrm>
          <a:prstGeom prst="line">
            <a:avLst/>
          </a:prstGeom>
          <a:noFill/>
          <a:ln w="9525" algn="ctr">
            <a:solidFill>
              <a:schemeClr val="tx1"/>
            </a:solidFill>
            <a:round/>
            <a:headEnd/>
            <a:tailEnd/>
          </a:ln>
        </p:spPr>
      </p:cxnSp>
      <p:cxnSp>
        <p:nvCxnSpPr>
          <p:cNvPr id="70" name="直接连接符 60"/>
          <p:cNvCxnSpPr>
            <a:cxnSpLocks noChangeShapeType="1"/>
          </p:cNvCxnSpPr>
          <p:nvPr/>
        </p:nvCxnSpPr>
        <p:spPr bwMode="auto">
          <a:xfrm rot="10800000">
            <a:off x="5233988" y="2278049"/>
            <a:ext cx="706437" cy="7937"/>
          </a:xfrm>
          <a:prstGeom prst="line">
            <a:avLst/>
          </a:prstGeom>
          <a:noFill/>
          <a:ln w="9525" algn="ctr">
            <a:solidFill>
              <a:schemeClr val="tx1"/>
            </a:solidFill>
            <a:round/>
            <a:headEnd/>
            <a:tailEnd/>
          </a:ln>
        </p:spPr>
      </p:cxnSp>
      <p:cxnSp>
        <p:nvCxnSpPr>
          <p:cNvPr id="71" name="直接连接符 63"/>
          <p:cNvCxnSpPr>
            <a:cxnSpLocks noChangeShapeType="1"/>
          </p:cNvCxnSpPr>
          <p:nvPr/>
        </p:nvCxnSpPr>
        <p:spPr bwMode="auto">
          <a:xfrm rot="10800000" flipV="1">
            <a:off x="6781800" y="1722424"/>
            <a:ext cx="555625" cy="563562"/>
          </a:xfrm>
          <a:prstGeom prst="line">
            <a:avLst/>
          </a:prstGeom>
          <a:noFill/>
          <a:ln w="9525" algn="ctr">
            <a:solidFill>
              <a:schemeClr val="tx1"/>
            </a:solidFill>
            <a:round/>
            <a:headEnd/>
            <a:tailEnd/>
          </a:ln>
        </p:spPr>
      </p:cxnSp>
      <p:cxnSp>
        <p:nvCxnSpPr>
          <p:cNvPr id="72" name="直接连接符 66"/>
          <p:cNvCxnSpPr>
            <a:cxnSpLocks noChangeShapeType="1"/>
          </p:cNvCxnSpPr>
          <p:nvPr/>
        </p:nvCxnSpPr>
        <p:spPr bwMode="auto">
          <a:xfrm rot="10800000">
            <a:off x="6781800" y="2285986"/>
            <a:ext cx="555625" cy="1588"/>
          </a:xfrm>
          <a:prstGeom prst="line">
            <a:avLst/>
          </a:prstGeom>
          <a:noFill/>
          <a:ln w="9525" algn="ctr">
            <a:solidFill>
              <a:schemeClr val="tx1"/>
            </a:solidFill>
            <a:round/>
            <a:headEnd/>
            <a:tailEnd/>
          </a:ln>
        </p:spPr>
      </p:cxnSp>
      <p:cxnSp>
        <p:nvCxnSpPr>
          <p:cNvPr id="73" name="直接连接符 69"/>
          <p:cNvCxnSpPr>
            <a:cxnSpLocks noChangeShapeType="1"/>
          </p:cNvCxnSpPr>
          <p:nvPr/>
        </p:nvCxnSpPr>
        <p:spPr bwMode="auto">
          <a:xfrm rot="10800000">
            <a:off x="6781800" y="2285986"/>
            <a:ext cx="555625" cy="574675"/>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364560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设计说明</a:t>
            </a:r>
            <a:endParaRPr lang="zh-CN" altLang="en-US" dirty="0"/>
          </a:p>
        </p:txBody>
      </p:sp>
      <p:sp>
        <p:nvSpPr>
          <p:cNvPr id="3" name="内容占位符 2"/>
          <p:cNvSpPr>
            <a:spLocks noGrp="1"/>
          </p:cNvSpPr>
          <p:nvPr>
            <p:ph idx="1"/>
          </p:nvPr>
        </p:nvSpPr>
        <p:spPr>
          <a:xfrm>
            <a:off x="395536" y="1268760"/>
            <a:ext cx="8424936" cy="4824536"/>
          </a:xfrm>
        </p:spPr>
        <p:txBody>
          <a:bodyPr/>
          <a:lstStyle/>
          <a:p>
            <a:pPr>
              <a:spcBef>
                <a:spcPts val="0"/>
              </a:spcBef>
            </a:pPr>
            <a:r>
              <a:rPr lang="zh-CN" altLang="zh-CN" sz="3200" dirty="0" smtClean="0"/>
              <a:t>在设计时从数据库应用系统设计和开发的全过程来考察，既包括数据库模型的设计，也包括围绕数据库展开的应用处理的设计。</a:t>
            </a:r>
            <a:endParaRPr lang="en-US" altLang="zh-CN" sz="3200" dirty="0" smtClean="0"/>
          </a:p>
          <a:p>
            <a:pPr>
              <a:spcBef>
                <a:spcPts val="0"/>
              </a:spcBef>
            </a:pPr>
            <a:r>
              <a:rPr lang="zh-CN" altLang="zh-CN" sz="3200" dirty="0" smtClean="0"/>
              <a:t>在设计过程中努力把数据库设计和系统其他成分的设计紧密结合，把数据和处理的需求、分析、抽象、设计和实现在各个阶段同时进行，相互参照，相互补充。</a:t>
            </a:r>
            <a:endParaRPr lang="en-US" altLang="zh-CN" sz="3200" dirty="0" smtClean="0"/>
          </a:p>
          <a:p>
            <a:pPr>
              <a:spcBef>
                <a:spcPts val="0"/>
              </a:spcBef>
            </a:pPr>
            <a:r>
              <a:rPr lang="zh-CN" altLang="en-US" sz="3200" dirty="0" smtClean="0"/>
              <a:t>数据库设计方法从本质上仍然是手工设计方法，其基本思想是</a:t>
            </a:r>
            <a:r>
              <a:rPr lang="zh-CN" altLang="en-US" sz="3200" dirty="0" smtClean="0">
                <a:solidFill>
                  <a:srgbClr val="FF0000"/>
                </a:solidFill>
              </a:rPr>
              <a:t>过程迭代</a:t>
            </a:r>
            <a:r>
              <a:rPr lang="zh-CN" altLang="en-US" sz="3200" dirty="0" smtClean="0"/>
              <a:t>和</a:t>
            </a:r>
            <a:r>
              <a:rPr lang="zh-CN" altLang="en-US" sz="3200" dirty="0" smtClean="0">
                <a:solidFill>
                  <a:srgbClr val="FF0000"/>
                </a:solidFill>
              </a:rPr>
              <a:t>逐步求精</a:t>
            </a:r>
            <a:r>
              <a:rPr lang="zh-CN" altLang="en-US" sz="3200" dirty="0" smtClean="0"/>
              <a:t>。 </a:t>
            </a:r>
          </a:p>
          <a:p>
            <a:pPr>
              <a:spcBef>
                <a:spcPts val="0"/>
              </a:spcBef>
            </a:pPr>
            <a:endParaRPr lang="zh-CN" altLang="zh-CN" sz="3200" dirty="0" smtClean="0"/>
          </a:p>
        </p:txBody>
      </p:sp>
      <p:sp>
        <p:nvSpPr>
          <p:cNvPr id="4" name="日期占位符 3"/>
          <p:cNvSpPr>
            <a:spLocks noGrp="1"/>
          </p:cNvSpPr>
          <p:nvPr>
            <p:ph type="dt" sz="half" idx="10"/>
          </p:nvPr>
        </p:nvSpPr>
        <p:spPr/>
        <p:txBody>
          <a:bodyPr/>
          <a:lstStyle/>
          <a:p>
            <a:pPr>
              <a:defRPr/>
            </a:pPr>
            <a:fld id="{41C92EBE-2BCD-4A1A-B492-1D02348903D2}"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3953" name="Object 1"/>
          <p:cNvGraphicFramePr>
            <a:graphicFrameLocks noChangeAspect="1"/>
          </p:cNvGraphicFramePr>
          <p:nvPr/>
        </p:nvGraphicFramePr>
        <p:xfrm>
          <a:off x="142844" y="285728"/>
          <a:ext cx="5861022" cy="1214446"/>
        </p:xfrm>
        <a:graphic>
          <a:graphicData uri="http://schemas.openxmlformats.org/presentationml/2006/ole">
            <mc:AlternateContent xmlns:mc="http://schemas.openxmlformats.org/markup-compatibility/2006">
              <mc:Choice xmlns:v="urn:schemas-microsoft-com:vml" Requires="v">
                <p:oleObj spid="_x0000_s101408" name="Visio" r:id="rId3" imgW="4354657" imgH="898632" progId="Visio.Drawing.11">
                  <p:embed/>
                </p:oleObj>
              </mc:Choice>
              <mc:Fallback>
                <p:oleObj name="Visio" r:id="rId3" imgW="4354657" imgH="8986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285728"/>
                        <a:ext cx="5861022" cy="121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3955" name="Object 3"/>
          <p:cNvGraphicFramePr>
            <a:graphicFrameLocks noChangeAspect="1"/>
          </p:cNvGraphicFramePr>
          <p:nvPr/>
        </p:nvGraphicFramePr>
        <p:xfrm>
          <a:off x="3123480" y="1714488"/>
          <a:ext cx="5806238" cy="1311986"/>
        </p:xfrm>
        <a:graphic>
          <a:graphicData uri="http://schemas.openxmlformats.org/presentationml/2006/ole">
            <mc:AlternateContent xmlns:mc="http://schemas.openxmlformats.org/markup-compatibility/2006">
              <mc:Choice xmlns:v="urn:schemas-microsoft-com:vml" Requires="v">
                <p:oleObj spid="_x0000_s101409" name="Visio" r:id="rId5" imgW="4127398" imgH="930819" progId="Visio.Drawing.11">
                  <p:embed/>
                </p:oleObj>
              </mc:Choice>
              <mc:Fallback>
                <p:oleObj name="Visio" r:id="rId5" imgW="4127398" imgH="93081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3480" y="1714488"/>
                        <a:ext cx="5806238" cy="1311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3957" name="Object 5"/>
          <p:cNvGraphicFramePr>
            <a:graphicFrameLocks noChangeAspect="1"/>
          </p:cNvGraphicFramePr>
          <p:nvPr/>
        </p:nvGraphicFramePr>
        <p:xfrm>
          <a:off x="428595" y="3500438"/>
          <a:ext cx="5579279" cy="3143256"/>
        </p:xfrm>
        <a:graphic>
          <a:graphicData uri="http://schemas.openxmlformats.org/presentationml/2006/ole">
            <mc:AlternateContent xmlns:mc="http://schemas.openxmlformats.org/markup-compatibility/2006">
              <mc:Choice xmlns:v="urn:schemas-microsoft-com:vml" Requires="v">
                <p:oleObj spid="_x0000_s101410" name="Visio" r:id="rId7" imgW="4390746" imgH="2462459" progId="Visio.Drawing.11">
                  <p:embed/>
                </p:oleObj>
              </mc:Choice>
              <mc:Fallback>
                <p:oleObj name="Visio" r:id="rId7" imgW="4390746" imgH="2462459"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595" y="3500438"/>
                        <a:ext cx="5579279" cy="3143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左大括号 11"/>
          <p:cNvSpPr/>
          <p:nvPr/>
        </p:nvSpPr>
        <p:spPr>
          <a:xfrm rot="19518215">
            <a:off x="2573820" y="1597055"/>
            <a:ext cx="357190" cy="85725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弧形箭头 12"/>
          <p:cNvSpPr/>
          <p:nvPr/>
        </p:nvSpPr>
        <p:spPr>
          <a:xfrm rot="1718974">
            <a:off x="1301228" y="1763927"/>
            <a:ext cx="702560" cy="142876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3399"/>
                </a:solidFill>
                <a:latin typeface="黑体" pitchFamily="2" charset="-122"/>
                <a:ea typeface="黑体" pitchFamily="2" charset="-122"/>
              </a:rPr>
              <a:t>无冲突</a:t>
            </a:r>
            <a:endParaRPr lang="zh-CN" altLang="en-US" b="1" dirty="0">
              <a:solidFill>
                <a:srgbClr val="FF3399"/>
              </a:solidFill>
              <a:latin typeface="黑体" pitchFamily="2" charset="-122"/>
              <a:ea typeface="黑体" pitchFamily="2" charset="-122"/>
            </a:endParaRPr>
          </a:p>
        </p:txBody>
      </p:sp>
      <p:cxnSp>
        <p:nvCxnSpPr>
          <p:cNvPr id="15" name="直接连接符 14"/>
          <p:cNvCxnSpPr/>
          <p:nvPr/>
        </p:nvCxnSpPr>
        <p:spPr>
          <a:xfrm>
            <a:off x="3000364" y="1641462"/>
            <a:ext cx="5143536"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6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53955"/>
                                        </p:tgtEl>
                                        <p:attrNameLst>
                                          <p:attrName>style.visibility</p:attrName>
                                        </p:attrNameLst>
                                      </p:cBhvr>
                                      <p:to>
                                        <p:strVal val="visible"/>
                                      </p:to>
                                    </p:set>
                                    <p:animEffect transition="in" filter="blinds(horizontal)">
                                      <p:cBhvr>
                                        <p:cTn id="14" dur="1000"/>
                                        <p:tgtEl>
                                          <p:spTgt spid="25395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53957"/>
                                        </p:tgtEl>
                                        <p:attrNameLst>
                                          <p:attrName>style.visibility</p:attrName>
                                        </p:attrNameLst>
                                      </p:cBhvr>
                                      <p:to>
                                        <p:strVal val="visible"/>
                                      </p:to>
                                    </p:set>
                                    <p:animEffect transition="in" filter="blinds(horizontal)">
                                      <p:cBhvr>
                                        <p:cTn id="29" dur="500"/>
                                        <p:tgtEl>
                                          <p:spTgt spid="25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4977" name="Object 1"/>
          <p:cNvGraphicFramePr>
            <a:graphicFrameLocks noChangeAspect="1"/>
          </p:cNvGraphicFramePr>
          <p:nvPr/>
        </p:nvGraphicFramePr>
        <p:xfrm>
          <a:off x="285719" y="214290"/>
          <a:ext cx="5603623" cy="1357322"/>
        </p:xfrm>
        <a:graphic>
          <a:graphicData uri="http://schemas.openxmlformats.org/presentationml/2006/ole">
            <mc:AlternateContent xmlns:mc="http://schemas.openxmlformats.org/markup-compatibility/2006">
              <mc:Choice xmlns:v="urn:schemas-microsoft-com:vml" Requires="v">
                <p:oleObj spid="_x0000_s102432" name="Visio" r:id="rId3" imgW="4381642" imgH="1060541" progId="Visio.Drawing.11">
                  <p:embed/>
                </p:oleObj>
              </mc:Choice>
              <mc:Fallback>
                <p:oleObj name="Visio" r:id="rId3" imgW="4381642" imgH="106054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9" y="214290"/>
                        <a:ext cx="5603623"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4981" name="Object 5"/>
          <p:cNvGraphicFramePr>
            <a:graphicFrameLocks noChangeAspect="1"/>
          </p:cNvGraphicFramePr>
          <p:nvPr/>
        </p:nvGraphicFramePr>
        <p:xfrm>
          <a:off x="3144793" y="1785926"/>
          <a:ext cx="5856363" cy="1264754"/>
        </p:xfrm>
        <a:graphic>
          <a:graphicData uri="http://schemas.openxmlformats.org/presentationml/2006/ole">
            <mc:AlternateContent xmlns:mc="http://schemas.openxmlformats.org/markup-compatibility/2006">
              <mc:Choice xmlns:v="urn:schemas-microsoft-com:vml" Requires="v">
                <p:oleObj spid="_x0000_s102433" name="Visio" r:id="rId5" imgW="4316293" imgH="934720" progId="Visio.Drawing.11">
                  <p:embed/>
                </p:oleObj>
              </mc:Choice>
              <mc:Fallback>
                <p:oleObj name="Visio" r:id="rId5" imgW="4316293" imgH="93472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793" y="1785926"/>
                        <a:ext cx="5856363" cy="12647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4983" name="Object 7"/>
          <p:cNvGraphicFramePr>
            <a:graphicFrameLocks noChangeAspect="1"/>
          </p:cNvGraphicFramePr>
          <p:nvPr/>
        </p:nvGraphicFramePr>
        <p:xfrm>
          <a:off x="527275" y="3286124"/>
          <a:ext cx="5830675" cy="3429024"/>
        </p:xfrm>
        <a:graphic>
          <a:graphicData uri="http://schemas.openxmlformats.org/presentationml/2006/ole">
            <mc:AlternateContent xmlns:mc="http://schemas.openxmlformats.org/markup-compatibility/2006">
              <mc:Choice xmlns:v="urn:schemas-microsoft-com:vml" Requires="v">
                <p:oleObj spid="_x0000_s102434" name="Visio" r:id="rId7" imgW="4381642" imgH="2574300" progId="Visio.Drawing.11">
                  <p:embed/>
                </p:oleObj>
              </mc:Choice>
              <mc:Fallback>
                <p:oleObj name="Visio" r:id="rId7" imgW="4381642" imgH="257430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275" y="3286124"/>
                        <a:ext cx="5830675" cy="3429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直接连接符 13"/>
          <p:cNvCxnSpPr/>
          <p:nvPr/>
        </p:nvCxnSpPr>
        <p:spPr>
          <a:xfrm>
            <a:off x="3000364" y="1701025"/>
            <a:ext cx="5143536"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5" name="左大括号 14"/>
          <p:cNvSpPr/>
          <p:nvPr/>
        </p:nvSpPr>
        <p:spPr>
          <a:xfrm rot="19518215">
            <a:off x="2283900" y="1689045"/>
            <a:ext cx="357190" cy="85725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弧形箭头 15"/>
          <p:cNvSpPr/>
          <p:nvPr/>
        </p:nvSpPr>
        <p:spPr>
          <a:xfrm rot="1718974">
            <a:off x="1301228" y="1763927"/>
            <a:ext cx="702560" cy="142876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3399"/>
                </a:solidFill>
                <a:latin typeface="黑体" pitchFamily="2" charset="-122"/>
                <a:ea typeface="黑体" pitchFamily="2" charset="-122"/>
              </a:rPr>
              <a:t>无冲突</a:t>
            </a:r>
            <a:endParaRPr lang="zh-CN" altLang="en-US" b="1" dirty="0">
              <a:solidFill>
                <a:srgbClr val="FF3399"/>
              </a:solidFill>
              <a:latin typeface="黑体" pitchFamily="2" charset="-122"/>
              <a:ea typeface="黑体" pitchFamily="2" charset="-122"/>
            </a:endParaRPr>
          </a:p>
        </p:txBody>
      </p:sp>
      <p:cxnSp>
        <p:nvCxnSpPr>
          <p:cNvPr id="13" name="直接连接符 12"/>
          <p:cNvCxnSpPr/>
          <p:nvPr/>
        </p:nvCxnSpPr>
        <p:spPr>
          <a:xfrm>
            <a:off x="2786050" y="3000372"/>
            <a:ext cx="4929222" cy="928694"/>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7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ppt_w</p:attrName>
                                        </p:attrNameLst>
                                      </p:cBhvr>
                                      <p:tavLst>
                                        <p:tav tm="0">
                                          <p:val>
                                            <p:fltVal val="0"/>
                                          </p:val>
                                        </p:tav>
                                        <p:tav tm="100000">
                                          <p:val>
                                            <p:strVal val="#ppt_w"/>
                                          </p:val>
                                        </p:tav>
                                      </p:tavLst>
                                    </p:anim>
                                    <p:anim calcmode="lin" valueType="num">
                                      <p:cBhvr>
                                        <p:cTn id="10" dur="500" fill="hold"/>
                                        <p:tgtEl>
                                          <p:spTgt spid="1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54981"/>
                                        </p:tgtEl>
                                        <p:attrNameLst>
                                          <p:attrName>style.visibility</p:attrName>
                                        </p:attrNameLst>
                                      </p:cBhvr>
                                      <p:to>
                                        <p:strVal val="visible"/>
                                      </p:to>
                                    </p:set>
                                    <p:animEffect transition="in" filter="blinds(horizontal)">
                                      <p:cBhvr>
                                        <p:cTn id="14" dur="500"/>
                                        <p:tgtEl>
                                          <p:spTgt spid="254981"/>
                                        </p:tgtEl>
                                      </p:cBhvr>
                                    </p:animEffect>
                                  </p:childTnLst>
                                </p:cTn>
                              </p:par>
                            </p:childTnLst>
                          </p:cTn>
                        </p:par>
                        <p:par>
                          <p:cTn id="15" fill="hold">
                            <p:stCondLst>
                              <p:cond delay="1000"/>
                            </p:stCondLst>
                            <p:childTnLst>
                              <p:par>
                                <p:cTn id="16" presetID="17"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ppt_x</p:attrName>
                                        </p:attrNameLst>
                                      </p:cBhvr>
                                      <p:tavLst>
                                        <p:tav tm="0">
                                          <p:val>
                                            <p:strVal val="#ppt_x-#ppt_w/2"/>
                                          </p:val>
                                        </p:tav>
                                        <p:tav tm="100000">
                                          <p:val>
                                            <p:strVal val="#ppt_x"/>
                                          </p:val>
                                        </p:tav>
                                      </p:tavLst>
                                    </p:anim>
                                    <p:anim calcmode="lin" valueType="num">
                                      <p:cBhvr>
                                        <p:cTn id="19" dur="500" fill="hold"/>
                                        <p:tgtEl>
                                          <p:spTgt spid="13"/>
                                        </p:tgtEl>
                                        <p:attrNameLst>
                                          <p:attrName>ppt_y</p:attrName>
                                        </p:attrNameLst>
                                      </p:cBhvr>
                                      <p:tavLst>
                                        <p:tav tm="0">
                                          <p:val>
                                            <p:strVal val="#ppt_y"/>
                                          </p:val>
                                        </p:tav>
                                        <p:tav tm="100000">
                                          <p:val>
                                            <p:strVal val="#ppt_y"/>
                                          </p:val>
                                        </p:tav>
                                      </p:tavLst>
                                    </p:anim>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1000"/>
                                        <p:tgtEl>
                                          <p:spTgt spid="15"/>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54983"/>
                                        </p:tgtEl>
                                        <p:attrNameLst>
                                          <p:attrName>style.visibility</p:attrName>
                                        </p:attrNameLst>
                                      </p:cBhvr>
                                      <p:to>
                                        <p:strVal val="visible"/>
                                      </p:to>
                                    </p:set>
                                    <p:animEffect transition="in" filter="wipe(up)">
                                      <p:cBhvr>
                                        <p:cTn id="34"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02" name="Object 2"/>
          <p:cNvGraphicFramePr>
            <a:graphicFrameLocks noChangeAspect="1"/>
          </p:cNvGraphicFramePr>
          <p:nvPr/>
        </p:nvGraphicFramePr>
        <p:xfrm>
          <a:off x="207971" y="71414"/>
          <a:ext cx="5578475" cy="3143250"/>
        </p:xfrm>
        <a:graphic>
          <a:graphicData uri="http://schemas.openxmlformats.org/presentationml/2006/ole">
            <mc:AlternateContent xmlns:mc="http://schemas.openxmlformats.org/markup-compatibility/2006">
              <mc:Choice xmlns:v="urn:schemas-microsoft-com:vml" Requires="v">
                <p:oleObj spid="_x0000_s103456" name="Visio" r:id="rId4" imgW="4390746" imgH="2462459" progId="Visio.Drawing.11">
                  <p:embed/>
                </p:oleObj>
              </mc:Choice>
              <mc:Fallback>
                <p:oleObj name="Visio" r:id="rId4" imgW="4390746" imgH="246245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71" y="71414"/>
                        <a:ext cx="5578475" cy="314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03" name="Object 3"/>
          <p:cNvGraphicFramePr>
            <a:graphicFrameLocks noChangeAspect="1"/>
          </p:cNvGraphicFramePr>
          <p:nvPr/>
        </p:nvGraphicFramePr>
        <p:xfrm>
          <a:off x="241298" y="3441601"/>
          <a:ext cx="5688024" cy="3344985"/>
        </p:xfrm>
        <a:graphic>
          <a:graphicData uri="http://schemas.openxmlformats.org/presentationml/2006/ole">
            <mc:AlternateContent xmlns:mc="http://schemas.openxmlformats.org/markup-compatibility/2006">
              <mc:Choice xmlns:v="urn:schemas-microsoft-com:vml" Requires="v">
                <p:oleObj spid="_x0000_s103457" name="Visio" r:id="rId6" imgW="4381642" imgH="2574300" progId="Visio.Drawing.11">
                  <p:embed/>
                </p:oleObj>
              </mc:Choice>
              <mc:Fallback>
                <p:oleObj name="Visio" r:id="rId6" imgW="4381642" imgH="257430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298" y="3441601"/>
                        <a:ext cx="5688024" cy="3344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3833682" y="2154991"/>
            <a:ext cx="828000" cy="396000"/>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40933" y="5607765"/>
            <a:ext cx="828000" cy="396000"/>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上下箭头 12"/>
          <p:cNvSpPr/>
          <p:nvPr/>
        </p:nvSpPr>
        <p:spPr>
          <a:xfrm>
            <a:off x="3929058" y="3429000"/>
            <a:ext cx="714380" cy="1857388"/>
          </a:xfrm>
          <a:prstGeom prst="up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3399"/>
                </a:solidFill>
                <a:latin typeface="楷体_GB2312" pitchFamily="49" charset="-122"/>
                <a:ea typeface="楷体_GB2312" pitchFamily="49" charset="-122"/>
              </a:rPr>
              <a:t>结构冲突</a:t>
            </a:r>
            <a:endParaRPr lang="zh-CN" altLang="en-US" b="1" dirty="0">
              <a:solidFill>
                <a:srgbClr val="FF3399"/>
              </a:solidFill>
              <a:latin typeface="楷体_GB2312" pitchFamily="49" charset="-122"/>
              <a:ea typeface="楷体_GB2312" pitchFamily="49" charset="-122"/>
            </a:endParaRPr>
          </a:p>
        </p:txBody>
      </p:sp>
      <p:sp>
        <p:nvSpPr>
          <p:cNvPr id="14" name="右箭头 13"/>
          <p:cNvSpPr/>
          <p:nvPr/>
        </p:nvSpPr>
        <p:spPr>
          <a:xfrm>
            <a:off x="4857752" y="3929066"/>
            <a:ext cx="1285884" cy="642942"/>
          </a:xfrm>
          <a:prstGeom prst="rightArrow">
            <a:avLst/>
          </a:prstGeom>
          <a:solidFill>
            <a:srgbClr val="00B0F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latin typeface="楷体_GB2312" pitchFamily="49" charset="-122"/>
                <a:ea typeface="楷体_GB2312" pitchFamily="49" charset="-122"/>
              </a:rPr>
              <a:t>合并后</a:t>
            </a:r>
            <a:endParaRPr lang="zh-CN" altLang="en-US" b="1" dirty="0">
              <a:solidFill>
                <a:srgbClr val="FF0000"/>
              </a:solidFill>
              <a:latin typeface="楷体_GB2312" pitchFamily="49" charset="-122"/>
              <a:ea typeface="楷体_GB2312" pitchFamily="49" charset="-122"/>
            </a:endParaRPr>
          </a:p>
        </p:txBody>
      </p:sp>
      <p:sp>
        <p:nvSpPr>
          <p:cNvPr id="2560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9" name="直接连接符 18"/>
          <p:cNvCxnSpPr/>
          <p:nvPr/>
        </p:nvCxnSpPr>
        <p:spPr>
          <a:xfrm>
            <a:off x="285720" y="3284536"/>
            <a:ext cx="5143536"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560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07" name="Object 7"/>
          <p:cNvGraphicFramePr>
            <a:graphicFrameLocks noChangeAspect="1"/>
          </p:cNvGraphicFramePr>
          <p:nvPr/>
        </p:nvGraphicFramePr>
        <p:xfrm>
          <a:off x="6286512" y="3166998"/>
          <a:ext cx="2571768" cy="2168961"/>
        </p:xfrm>
        <a:graphic>
          <a:graphicData uri="http://schemas.openxmlformats.org/presentationml/2006/ole">
            <mc:AlternateContent xmlns:mc="http://schemas.openxmlformats.org/markup-compatibility/2006">
              <mc:Choice xmlns:v="urn:schemas-microsoft-com:vml" Requires="v">
                <p:oleObj spid="_x0000_s103458" name="Visio" r:id="rId8" imgW="1577157" imgH="1330716" progId="Visio.Drawing.11">
                  <p:embed/>
                </p:oleObj>
              </mc:Choice>
              <mc:Fallback>
                <p:oleObj name="Visio" r:id="rId8" imgW="1577157" imgH="1330716"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512" y="3166998"/>
                        <a:ext cx="2571768" cy="2168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椭圆 21"/>
          <p:cNvSpPr/>
          <p:nvPr/>
        </p:nvSpPr>
        <p:spPr>
          <a:xfrm>
            <a:off x="4857752" y="2190804"/>
            <a:ext cx="914400" cy="324000"/>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17447" y="5641143"/>
            <a:ext cx="882000" cy="338400"/>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97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ppt_w/2"/>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ppt_w</p:attrName>
                                        </p:attrNameLst>
                                      </p:cBhvr>
                                      <p:tavLst>
                                        <p:tav tm="0">
                                          <p:val>
                                            <p:fltVal val="0"/>
                                          </p:val>
                                        </p:tav>
                                        <p:tav tm="100000">
                                          <p:val>
                                            <p:strVal val="#ppt_w"/>
                                          </p:val>
                                        </p:tav>
                                      </p:tavLst>
                                    </p:anim>
                                    <p:anim calcmode="lin" valueType="num">
                                      <p:cBhvr>
                                        <p:cTn id="10"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14"/>
                                        </p:tgtEl>
                                        <p:attrNameLst>
                                          <p:attrName>style.visibility</p:attrName>
                                        </p:attrNameLst>
                                      </p:cBhvr>
                                      <p:to>
                                        <p:strVal val="visible"/>
                                      </p:to>
                                    </p:set>
                                  </p:childTnLst>
                                </p:cTn>
                              </p:par>
                            </p:childTnLst>
                          </p:cTn>
                        </p:par>
                        <p:par>
                          <p:cTn id="38" fill="hold">
                            <p:stCondLst>
                              <p:cond delay="225"/>
                            </p:stCondLst>
                            <p:childTnLst>
                              <p:par>
                                <p:cTn id="39" presetID="3" presetClass="entr" presetSubtype="10" fill="hold" nodeType="afterEffect">
                                  <p:stCondLst>
                                    <p:cond delay="0"/>
                                  </p:stCondLst>
                                  <p:childTnLst>
                                    <p:set>
                                      <p:cBhvr>
                                        <p:cTn id="40" dur="1" fill="hold">
                                          <p:stCondLst>
                                            <p:cond delay="0"/>
                                          </p:stCondLst>
                                        </p:cTn>
                                        <p:tgtEl>
                                          <p:spTgt spid="256007"/>
                                        </p:tgtEl>
                                        <p:attrNameLst>
                                          <p:attrName>style.visibility</p:attrName>
                                        </p:attrNameLst>
                                      </p:cBhvr>
                                      <p:to>
                                        <p:strVal val="visible"/>
                                      </p:to>
                                    </p:set>
                                    <p:animEffect transition="in" filter="blinds(horizontal)">
                                      <p:cBhvr>
                                        <p:cTn id="41" dur="10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3" grpId="0" animBg="1" autoUpdateAnimBg="0"/>
      <p:bldP spid="14" grpId="0" animBg="1" autoUpdateAnimBg="0"/>
      <p:bldP spid="22" grpId="0" animBg="1"/>
      <p:bldP spid="2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优化全局</a:t>
            </a:r>
            <a:r>
              <a:rPr lang="en-US" altLang="zh-CN" smtClean="0"/>
              <a:t>E-R</a:t>
            </a:r>
            <a:r>
              <a:rPr lang="zh-CN" altLang="en-US" smtClean="0"/>
              <a:t>模型 </a:t>
            </a:r>
          </a:p>
        </p:txBody>
      </p:sp>
      <p:sp>
        <p:nvSpPr>
          <p:cNvPr id="41987" name="Rectangle 3"/>
          <p:cNvSpPr>
            <a:spLocks noGrp="1" noChangeArrowheads="1"/>
          </p:cNvSpPr>
          <p:nvPr>
            <p:ph type="body" idx="1"/>
          </p:nvPr>
        </p:nvSpPr>
        <p:spPr>
          <a:xfrm>
            <a:off x="395288" y="1628775"/>
            <a:ext cx="8443912" cy="4103688"/>
          </a:xfrm>
        </p:spPr>
        <p:txBody>
          <a:bodyPr/>
          <a:lstStyle/>
          <a:p>
            <a:pPr lvl="1"/>
            <a:r>
              <a:rPr lang="zh-CN" altLang="en-US" sz="3600" smtClean="0"/>
              <a:t>实体个数尽可能少；</a:t>
            </a:r>
          </a:p>
          <a:p>
            <a:pPr lvl="1"/>
            <a:r>
              <a:rPr lang="zh-CN" altLang="en-US" sz="3600" smtClean="0"/>
              <a:t>实体所包含的属性尽可能少；</a:t>
            </a:r>
          </a:p>
          <a:p>
            <a:pPr lvl="1"/>
            <a:r>
              <a:rPr lang="zh-CN" altLang="en-US" sz="3600" smtClean="0"/>
              <a:t>实体间联系无冗余。</a:t>
            </a:r>
          </a:p>
        </p:txBody>
      </p:sp>
      <p:sp>
        <p:nvSpPr>
          <p:cNvPr id="41989" name="日期占位符 4"/>
          <p:cNvSpPr>
            <a:spLocks noGrp="1"/>
          </p:cNvSpPr>
          <p:nvPr>
            <p:ph type="dt" sz="quarter" idx="10"/>
          </p:nvPr>
        </p:nvSpPr>
        <p:spPr>
          <a:noFill/>
        </p:spPr>
        <p:txBody>
          <a:bodyPr/>
          <a:lstStyle/>
          <a:p>
            <a:fld id="{907D16EE-011F-44DE-9911-EDB88D83E34B}"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8049" name="Object 1"/>
          <p:cNvGraphicFramePr>
            <a:graphicFrameLocks noChangeAspect="1"/>
          </p:cNvGraphicFramePr>
          <p:nvPr/>
        </p:nvGraphicFramePr>
        <p:xfrm>
          <a:off x="571472" y="365043"/>
          <a:ext cx="8001056" cy="3635461"/>
        </p:xfrm>
        <a:graphic>
          <a:graphicData uri="http://schemas.openxmlformats.org/presentationml/2006/ole">
            <mc:AlternateContent xmlns:mc="http://schemas.openxmlformats.org/markup-compatibility/2006">
              <mc:Choice xmlns:v="urn:schemas-microsoft-com:vml" Requires="v">
                <p:oleObj spid="_x0000_s104460" name="Visio" r:id="rId3" imgW="5614822" imgH="2542438" progId="Visio.Drawing.11">
                  <p:embed/>
                </p:oleObj>
              </mc:Choice>
              <mc:Fallback>
                <p:oleObj name="Visio" r:id="rId3" imgW="5614822" imgH="25424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365043"/>
                        <a:ext cx="8001056" cy="3635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28596" y="4286256"/>
            <a:ext cx="8501122" cy="2246769"/>
          </a:xfrm>
          <a:prstGeom prst="rect">
            <a:avLst/>
          </a:prstGeom>
          <a:noFill/>
        </p:spPr>
        <p:txBody>
          <a:bodyPr wrap="square" rtlCol="0">
            <a:spAutoFit/>
          </a:bodyPr>
          <a:lstStyle/>
          <a:p>
            <a:r>
              <a:rPr lang="zh-CN" altLang="en-US" sz="2800" dirty="0" smtClean="0">
                <a:latin typeface="黑体" pitchFamily="2" charset="-122"/>
                <a:ea typeface="黑体" pitchFamily="2" charset="-122"/>
              </a:rPr>
              <a:t>“系”与“部门”</a:t>
            </a:r>
            <a:r>
              <a:rPr lang="en-US" altLang="zh-CN" sz="2800" dirty="0" smtClean="0">
                <a:latin typeface="黑体" pitchFamily="2" charset="-122"/>
                <a:ea typeface="黑体" pitchFamily="2" charset="-122"/>
              </a:rPr>
              <a:t>:</a:t>
            </a:r>
          </a:p>
          <a:p>
            <a:pPr>
              <a:buFont typeface="Wingdings" pitchFamily="2" charset="2"/>
              <a:buChar char="ü"/>
            </a:pPr>
            <a:r>
              <a:rPr lang="zh-CN" altLang="en-US" sz="2800" dirty="0" smtClean="0">
                <a:latin typeface="黑体" pitchFamily="2" charset="-122"/>
                <a:ea typeface="黑体" pitchFamily="2" charset="-122"/>
              </a:rPr>
              <a:t> 代表的</a:t>
            </a:r>
            <a:r>
              <a:rPr lang="zh-CN" altLang="en-US" sz="2800" dirty="0" smtClean="0">
                <a:solidFill>
                  <a:srgbClr val="FF0000"/>
                </a:solidFill>
                <a:latin typeface="黑体" pitchFamily="2" charset="-122"/>
                <a:ea typeface="黑体" pitchFamily="2" charset="-122"/>
              </a:rPr>
              <a:t>含义相同</a:t>
            </a:r>
            <a:r>
              <a:rPr lang="zh-CN" altLang="en-US" sz="2800" dirty="0" smtClean="0">
                <a:latin typeface="黑体" pitchFamily="2" charset="-122"/>
                <a:ea typeface="黑体" pitchFamily="2" charset="-122"/>
              </a:rPr>
              <a:t>，可合并为一个实体。但有：</a:t>
            </a:r>
            <a:endParaRPr lang="en-US" altLang="zh-CN" sz="2800" dirty="0" smtClean="0">
              <a:latin typeface="黑体" pitchFamily="2" charset="-122"/>
              <a:ea typeface="黑体" pitchFamily="2" charset="-122"/>
            </a:endParaRPr>
          </a:p>
          <a:p>
            <a:pPr>
              <a:buFont typeface="Wingdings" pitchFamily="2" charset="2"/>
              <a:buChar char="ü"/>
            </a:pPr>
            <a:r>
              <a:rPr lang="zh-CN" altLang="en-US" sz="2800" dirty="0" smtClean="0">
                <a:latin typeface="黑体" pitchFamily="2" charset="-122"/>
                <a:ea typeface="黑体" pitchFamily="2" charset="-122"/>
              </a:rPr>
              <a:t> </a:t>
            </a:r>
            <a:r>
              <a:rPr lang="zh-CN" altLang="en-US" sz="2800" dirty="0" smtClean="0">
                <a:solidFill>
                  <a:srgbClr val="FF0000"/>
                </a:solidFill>
                <a:latin typeface="黑体" pitchFamily="2" charset="-122"/>
                <a:ea typeface="黑体" pitchFamily="2" charset="-122"/>
              </a:rPr>
              <a:t>命名冲突</a:t>
            </a:r>
            <a:r>
              <a:rPr lang="zh-CN" altLang="en-US" sz="2800" dirty="0" smtClean="0">
                <a:latin typeface="黑体" pitchFamily="2" charset="-122"/>
                <a:ea typeface="黑体" pitchFamily="2" charset="-122"/>
              </a:rPr>
              <a:t>：“系名”和“部门名”，合并后统一为“系名”。</a:t>
            </a:r>
          </a:p>
          <a:p>
            <a:pPr>
              <a:buFont typeface="Wingdings" pitchFamily="2" charset="2"/>
              <a:buChar char="ü"/>
            </a:pPr>
            <a:r>
              <a:rPr lang="zh-CN" altLang="en-US" sz="2800" dirty="0" smtClean="0">
                <a:latin typeface="黑体" pitchFamily="2" charset="-122"/>
                <a:ea typeface="黑体" pitchFamily="2" charset="-122"/>
              </a:rPr>
              <a:t> </a:t>
            </a:r>
            <a:r>
              <a:rPr lang="zh-CN" altLang="en-US" sz="2800" dirty="0" smtClean="0">
                <a:solidFill>
                  <a:srgbClr val="FF0000"/>
                </a:solidFill>
                <a:latin typeface="黑体" pitchFamily="2" charset="-122"/>
                <a:ea typeface="黑体" pitchFamily="2" charset="-122"/>
              </a:rPr>
              <a:t>结构冲突</a:t>
            </a:r>
            <a:r>
              <a:rPr lang="zh-CN" altLang="en-US" sz="2800" dirty="0" smtClean="0">
                <a:latin typeface="黑体" pitchFamily="2" charset="-122"/>
                <a:ea typeface="黑体" pitchFamily="2" charset="-122"/>
              </a:rPr>
              <a:t>：合并后为属性并集。</a:t>
            </a:r>
            <a:endParaRPr lang="zh-CN" altLang="en-US" sz="2800" dirty="0">
              <a:latin typeface="黑体" pitchFamily="2" charset="-122"/>
              <a:ea typeface="黑体" pitchFamily="2" charset="-122"/>
            </a:endParaRPr>
          </a:p>
        </p:txBody>
      </p:sp>
    </p:spTree>
    <p:extLst>
      <p:ext uri="{BB962C8B-B14F-4D97-AF65-F5344CB8AC3E}">
        <p14:creationId xmlns:p14="http://schemas.microsoft.com/office/powerpoint/2010/main" val="55309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9073" name="Object 1"/>
          <p:cNvGraphicFramePr>
            <a:graphicFrameLocks noChangeAspect="1"/>
          </p:cNvGraphicFramePr>
          <p:nvPr/>
        </p:nvGraphicFramePr>
        <p:xfrm>
          <a:off x="462189" y="974544"/>
          <a:ext cx="8181777" cy="4454720"/>
        </p:xfrm>
        <a:graphic>
          <a:graphicData uri="http://schemas.openxmlformats.org/presentationml/2006/ole">
            <mc:AlternateContent xmlns:mc="http://schemas.openxmlformats.org/markup-compatibility/2006">
              <mc:Choice xmlns:v="urn:schemas-microsoft-com:vml" Requires="v">
                <p:oleObj spid="_x0000_s105484" name="Visio" r:id="rId3" imgW="4673600" imgH="2542438" progId="Visio.Drawing.11">
                  <p:embed/>
                </p:oleObj>
              </mc:Choice>
              <mc:Fallback>
                <p:oleObj name="Visio" r:id="rId3" imgW="4673600" imgH="25424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89" y="974544"/>
                        <a:ext cx="8181777" cy="4454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p:cNvSpPr>
            <a:spLocks noGrp="1"/>
          </p:cNvSpPr>
          <p:nvPr>
            <p:ph type="dt" sz="half" idx="10"/>
          </p:nvPr>
        </p:nvSpPr>
        <p:spPr/>
        <p:txBody>
          <a:bodyPr/>
          <a:lstStyle/>
          <a:p>
            <a:pPr>
              <a:defRPr/>
            </a:pPr>
            <a:fld id="{15C98364-A7D1-430C-AC94-C077CE9904AC}" type="datetime8">
              <a:rPr lang="zh-CN" altLang="en-US" smtClean="0"/>
              <a:t>2016年3月7日9时41分</a:t>
            </a:fld>
            <a:endParaRPr lang="zh-CN" altLang="en-US" dirty="0"/>
          </a:p>
        </p:txBody>
      </p:sp>
    </p:spTree>
    <p:extLst>
      <p:ext uri="{BB962C8B-B14F-4D97-AF65-F5344CB8AC3E}">
        <p14:creationId xmlns:p14="http://schemas.microsoft.com/office/powerpoint/2010/main" val="22167011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smtClean="0"/>
              <a:t>10.3.2 </a:t>
            </a:r>
            <a:r>
              <a:rPr lang="zh-CN" altLang="en-US" dirty="0" smtClean="0"/>
              <a:t>逻辑结构设计 </a:t>
            </a:r>
          </a:p>
        </p:txBody>
      </p:sp>
      <p:sp>
        <p:nvSpPr>
          <p:cNvPr id="45059" name="Rectangle 3"/>
          <p:cNvSpPr>
            <a:spLocks noGrp="1" noChangeArrowheads="1"/>
          </p:cNvSpPr>
          <p:nvPr>
            <p:ph type="body" idx="1"/>
          </p:nvPr>
        </p:nvSpPr>
        <p:spPr>
          <a:xfrm>
            <a:off x="468313" y="1412875"/>
            <a:ext cx="8207375" cy="4608513"/>
          </a:xfrm>
        </p:spPr>
        <p:txBody>
          <a:bodyPr/>
          <a:lstStyle/>
          <a:p>
            <a:pPr marL="476250" indent="-476250">
              <a:lnSpc>
                <a:spcPct val="110000"/>
              </a:lnSpc>
            </a:pPr>
            <a:r>
              <a:rPr lang="zh-CN" altLang="en-US" sz="3200" dirty="0" smtClean="0"/>
              <a:t>把概念结构设计阶段设计好的</a:t>
            </a:r>
            <a:r>
              <a:rPr lang="en-US" altLang="zh-CN" sz="3200" dirty="0" smtClean="0"/>
              <a:t>E-R</a:t>
            </a:r>
            <a:r>
              <a:rPr lang="zh-CN" altLang="en-US" sz="3200" dirty="0" smtClean="0"/>
              <a:t>模型转换为具体的数据库管理系统支持的数据模型，这些模式在功能、性能、完整性和一致性约束方面满足应用要求。 </a:t>
            </a:r>
          </a:p>
          <a:p>
            <a:pPr marL="476250" indent="-476250">
              <a:lnSpc>
                <a:spcPct val="110000"/>
              </a:lnSpc>
            </a:pPr>
            <a:r>
              <a:rPr lang="zh-CN" altLang="en-US" sz="3200" dirty="0" smtClean="0">
                <a:solidFill>
                  <a:srgbClr val="FF0000"/>
                </a:solidFill>
              </a:rPr>
              <a:t>步骤：</a:t>
            </a:r>
          </a:p>
          <a:p>
            <a:pPr marL="876300" lvl="1" indent="-419100">
              <a:lnSpc>
                <a:spcPct val="110000"/>
              </a:lnSpc>
              <a:spcBef>
                <a:spcPts val="0"/>
              </a:spcBef>
            </a:pPr>
            <a:r>
              <a:rPr lang="zh-CN" altLang="en-US" sz="3200" dirty="0" smtClean="0"/>
              <a:t>将概念模型转换为某种组织层数据模型</a:t>
            </a:r>
          </a:p>
          <a:p>
            <a:pPr marL="876300" lvl="1" indent="-419100">
              <a:lnSpc>
                <a:spcPct val="110000"/>
              </a:lnSpc>
              <a:spcBef>
                <a:spcPts val="0"/>
              </a:spcBef>
            </a:pPr>
            <a:r>
              <a:rPr lang="zh-CN" altLang="en-US" sz="3200" dirty="0" smtClean="0"/>
              <a:t>对数据模型进行优化</a:t>
            </a:r>
            <a:endParaRPr lang="en-US" altLang="zh-CN" sz="3200" dirty="0" smtClean="0"/>
          </a:p>
          <a:p>
            <a:pPr marL="876300" lvl="1" indent="-419100">
              <a:lnSpc>
                <a:spcPct val="110000"/>
              </a:lnSpc>
              <a:spcBef>
                <a:spcPts val="0"/>
              </a:spcBef>
            </a:pPr>
            <a:r>
              <a:rPr lang="zh-CN" altLang="en-US" sz="3200" dirty="0" smtClean="0"/>
              <a:t>设计外模式</a:t>
            </a:r>
          </a:p>
        </p:txBody>
      </p:sp>
      <p:sp>
        <p:nvSpPr>
          <p:cNvPr id="45060" name="日期占位符 3"/>
          <p:cNvSpPr>
            <a:spLocks noGrp="1"/>
          </p:cNvSpPr>
          <p:nvPr>
            <p:ph type="dt" sz="quarter" idx="10"/>
          </p:nvPr>
        </p:nvSpPr>
        <p:spPr>
          <a:noFill/>
        </p:spPr>
        <p:txBody>
          <a:bodyPr/>
          <a:lstStyle/>
          <a:p>
            <a:fld id="{E9E6683B-06D6-44D0-8E05-F11DF8CFF2FF}"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E-R</a:t>
            </a:r>
            <a:r>
              <a:rPr lang="zh-CN" altLang="en-US" smtClean="0"/>
              <a:t>模型向关系模型的转换 </a:t>
            </a:r>
          </a:p>
        </p:txBody>
      </p:sp>
      <p:sp>
        <p:nvSpPr>
          <p:cNvPr id="46083" name="Rectangle 3"/>
          <p:cNvSpPr>
            <a:spLocks noGrp="1" noChangeArrowheads="1"/>
          </p:cNvSpPr>
          <p:nvPr>
            <p:ph type="body" idx="1"/>
          </p:nvPr>
        </p:nvSpPr>
        <p:spPr>
          <a:xfrm>
            <a:off x="468313" y="1341438"/>
            <a:ext cx="8207375" cy="4751387"/>
          </a:xfrm>
        </p:spPr>
        <p:txBody>
          <a:bodyPr/>
          <a:lstStyle/>
          <a:p>
            <a:pPr marL="476250" indent="-476250">
              <a:lnSpc>
                <a:spcPct val="120000"/>
              </a:lnSpc>
            </a:pPr>
            <a:r>
              <a:rPr lang="zh-CN" altLang="en-US" smtClean="0">
                <a:solidFill>
                  <a:srgbClr val="FF0000"/>
                </a:solidFill>
              </a:rPr>
              <a:t>一个实体转换为一个关系模式</a:t>
            </a:r>
            <a:r>
              <a:rPr lang="zh-CN" altLang="en-US" smtClean="0"/>
              <a:t>。实体的属性就是关系的属性，实体的标识符就是关系的码。</a:t>
            </a:r>
          </a:p>
          <a:p>
            <a:pPr marL="476250" indent="-476250">
              <a:lnSpc>
                <a:spcPct val="120000"/>
              </a:lnSpc>
            </a:pPr>
            <a:r>
              <a:rPr lang="zh-CN" altLang="en-US" smtClean="0"/>
              <a:t>对于实体间的联系分情况处理。</a:t>
            </a:r>
          </a:p>
        </p:txBody>
      </p:sp>
      <p:sp>
        <p:nvSpPr>
          <p:cNvPr id="46084" name="日期占位符 3"/>
          <p:cNvSpPr>
            <a:spLocks noGrp="1"/>
          </p:cNvSpPr>
          <p:nvPr>
            <p:ph type="dt" sz="quarter" idx="10"/>
          </p:nvPr>
        </p:nvSpPr>
        <p:spPr>
          <a:noFill/>
        </p:spPr>
        <p:txBody>
          <a:bodyPr/>
          <a:lstStyle/>
          <a:p>
            <a:fld id="{D0E44A69-103B-4653-ABC0-C163472524BC}"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smtClean="0"/>
              <a:t>1:1</a:t>
            </a:r>
            <a:r>
              <a:rPr lang="zh-CN" altLang="en-US" dirty="0" smtClean="0"/>
              <a:t>联系的转换方法</a:t>
            </a:r>
          </a:p>
        </p:txBody>
      </p:sp>
      <p:sp>
        <p:nvSpPr>
          <p:cNvPr id="3" name="内容占位符 2"/>
          <p:cNvSpPr>
            <a:spLocks noGrp="1"/>
          </p:cNvSpPr>
          <p:nvPr>
            <p:ph idx="1"/>
          </p:nvPr>
        </p:nvSpPr>
        <p:spPr>
          <a:xfrm>
            <a:off x="566738" y="1414463"/>
            <a:ext cx="8001000" cy="4678362"/>
          </a:xfrm>
        </p:spPr>
        <p:txBody>
          <a:bodyPr/>
          <a:lstStyle/>
          <a:p>
            <a:pPr marL="438150" indent="-419100">
              <a:defRPr/>
            </a:pPr>
            <a:r>
              <a:rPr lang="zh-CN" altLang="zh-CN" dirty="0"/>
              <a:t>一般情况下是与任意一端所对应的关系模式</a:t>
            </a:r>
            <a:r>
              <a:rPr lang="zh-CN" altLang="zh-CN" dirty="0" smtClean="0"/>
              <a:t>合并</a:t>
            </a:r>
            <a:r>
              <a:rPr lang="zh-CN" altLang="en-US" dirty="0"/>
              <a:t>。</a:t>
            </a:r>
            <a:endParaRPr lang="en-US" altLang="zh-CN" dirty="0" smtClean="0"/>
          </a:p>
          <a:p>
            <a:pPr marL="438150" indent="-419100">
              <a:defRPr/>
            </a:pPr>
            <a:r>
              <a:rPr lang="zh-CN" altLang="zh-CN" dirty="0" smtClean="0"/>
              <a:t>在</a:t>
            </a:r>
            <a:r>
              <a:rPr lang="zh-CN" altLang="zh-CN" dirty="0"/>
              <a:t>该关系模式中加入另</a:t>
            </a:r>
            <a:r>
              <a:rPr lang="zh-CN" altLang="zh-CN" dirty="0" smtClean="0"/>
              <a:t>一实体</a:t>
            </a:r>
            <a:r>
              <a:rPr lang="zh-CN" altLang="zh-CN" dirty="0"/>
              <a:t>的标识属性和联系本身的属性</a:t>
            </a:r>
            <a:r>
              <a:rPr lang="zh-CN" altLang="zh-CN" dirty="0" smtClean="0"/>
              <a:t>，</a:t>
            </a:r>
            <a:endParaRPr lang="en-US" altLang="zh-CN" dirty="0" smtClean="0"/>
          </a:p>
          <a:p>
            <a:pPr marL="438150" indent="-419100">
              <a:defRPr/>
            </a:pPr>
            <a:r>
              <a:rPr lang="zh-CN" altLang="zh-CN" dirty="0" smtClean="0"/>
              <a:t>该</a:t>
            </a:r>
            <a:r>
              <a:rPr lang="zh-CN" altLang="zh-CN" dirty="0"/>
              <a:t>实体的标识属性作为该关系模式的外键</a:t>
            </a:r>
            <a:r>
              <a:rPr lang="zh-CN" altLang="en-US" dirty="0" smtClean="0"/>
              <a:t>。</a:t>
            </a:r>
          </a:p>
          <a:p>
            <a:pPr>
              <a:defRPr/>
            </a:pPr>
            <a:endParaRPr lang="zh-CN" altLang="en-US" dirty="0"/>
          </a:p>
        </p:txBody>
      </p:sp>
      <p:sp>
        <p:nvSpPr>
          <p:cNvPr id="47108" name="日期占位符 3"/>
          <p:cNvSpPr>
            <a:spLocks noGrp="1"/>
          </p:cNvSpPr>
          <p:nvPr>
            <p:ph type="dt" sz="quarter" idx="10"/>
          </p:nvPr>
        </p:nvSpPr>
        <p:spPr>
          <a:noFill/>
        </p:spPr>
        <p:txBody>
          <a:bodyPr/>
          <a:lstStyle/>
          <a:p>
            <a:fld id="{F0572C46-288F-4C16-B0DA-E9695E5D374B}"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1:n</a:t>
            </a:r>
            <a:r>
              <a:rPr lang="zh-CN" altLang="en-US" dirty="0" smtClean="0"/>
              <a:t>联系</a:t>
            </a:r>
            <a:r>
              <a:rPr lang="zh-CN" altLang="en-US" dirty="0"/>
              <a:t>的转换方法</a:t>
            </a:r>
          </a:p>
        </p:txBody>
      </p:sp>
      <p:sp>
        <p:nvSpPr>
          <p:cNvPr id="3" name="内容占位符 2"/>
          <p:cNvSpPr>
            <a:spLocks noGrp="1"/>
          </p:cNvSpPr>
          <p:nvPr>
            <p:ph idx="1"/>
          </p:nvPr>
        </p:nvSpPr>
        <p:spPr/>
        <p:txBody>
          <a:bodyPr/>
          <a:lstStyle/>
          <a:p>
            <a:pPr marL="438150" indent="-419100">
              <a:defRPr/>
            </a:pPr>
            <a:r>
              <a:rPr lang="zh-CN" altLang="zh-CN" dirty="0"/>
              <a:t>一般是与</a:t>
            </a:r>
            <a:r>
              <a:rPr lang="en-US" altLang="zh-CN" dirty="0"/>
              <a:t>n</a:t>
            </a:r>
            <a:r>
              <a:rPr lang="zh-CN" altLang="zh-CN" dirty="0"/>
              <a:t>端所对应的关系模式</a:t>
            </a:r>
            <a:r>
              <a:rPr lang="zh-CN" altLang="zh-CN" dirty="0" smtClean="0"/>
              <a:t>合并</a:t>
            </a:r>
            <a:endParaRPr lang="en-US" altLang="zh-CN" dirty="0" smtClean="0"/>
          </a:p>
          <a:p>
            <a:pPr marL="438150" indent="-419100">
              <a:defRPr/>
            </a:pPr>
            <a:r>
              <a:rPr lang="zh-CN" altLang="zh-CN" dirty="0" smtClean="0"/>
              <a:t>在</a:t>
            </a:r>
            <a:r>
              <a:rPr lang="zh-CN" altLang="zh-CN" dirty="0"/>
              <a:t>该关系模式中加入</a:t>
            </a:r>
            <a:r>
              <a:rPr lang="en-US" altLang="zh-CN" dirty="0"/>
              <a:t>1</a:t>
            </a:r>
            <a:r>
              <a:rPr lang="zh-CN" altLang="zh-CN" dirty="0"/>
              <a:t>端实体的标识属性以及联系本身的属性</a:t>
            </a:r>
            <a:r>
              <a:rPr lang="zh-CN" altLang="zh-CN" dirty="0" smtClean="0"/>
              <a:t>，</a:t>
            </a:r>
            <a:endParaRPr lang="en-US" altLang="zh-CN" dirty="0" smtClean="0"/>
          </a:p>
          <a:p>
            <a:pPr marL="438150" indent="-419100">
              <a:defRPr/>
            </a:pPr>
            <a:r>
              <a:rPr lang="zh-CN" altLang="zh-CN" dirty="0" smtClean="0"/>
              <a:t>将</a:t>
            </a:r>
            <a:r>
              <a:rPr lang="en-US" altLang="zh-CN" dirty="0"/>
              <a:t>1</a:t>
            </a:r>
            <a:r>
              <a:rPr lang="zh-CN" altLang="zh-CN" dirty="0"/>
              <a:t>端实体的标识属性作为该关系模式的外键。</a:t>
            </a:r>
            <a:endParaRPr lang="zh-CN" altLang="en-US" dirty="0"/>
          </a:p>
        </p:txBody>
      </p:sp>
      <p:sp>
        <p:nvSpPr>
          <p:cNvPr id="4" name="日期占位符 3"/>
          <p:cNvSpPr>
            <a:spLocks noGrp="1"/>
          </p:cNvSpPr>
          <p:nvPr>
            <p:ph type="dt" sz="half" idx="10"/>
          </p:nvPr>
        </p:nvSpPr>
        <p:spPr/>
        <p:txBody>
          <a:bodyPr/>
          <a:lstStyle/>
          <a:p>
            <a:pPr>
              <a:defRPr/>
            </a:pPr>
            <a:fld id="{7FEB07F9-70EE-4B14-9F47-2CBF2AE3380D}" type="datetime8">
              <a:rPr lang="zh-CN" altLang="en-US" smtClean="0"/>
              <a:t>2016年3月7日9时41分</a:t>
            </a:fld>
            <a:endParaRPr lang="zh-CN" altLang="en-US" dirty="0"/>
          </a:p>
        </p:txBody>
      </p:sp>
    </p:spTree>
    <p:extLst>
      <p:ext uri="{BB962C8B-B14F-4D97-AF65-F5344CB8AC3E}">
        <p14:creationId xmlns:p14="http://schemas.microsoft.com/office/powerpoint/2010/main" val="83362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10.1.3 </a:t>
            </a:r>
            <a:r>
              <a:rPr lang="zh-CN" altLang="en-US" dirty="0" smtClean="0"/>
              <a:t>数据库设计的基本步骤 </a:t>
            </a:r>
          </a:p>
        </p:txBody>
      </p:sp>
      <p:sp>
        <p:nvSpPr>
          <p:cNvPr id="10243" name="Rectangle 3"/>
          <p:cNvSpPr>
            <a:spLocks noGrp="1" noChangeArrowheads="1"/>
          </p:cNvSpPr>
          <p:nvPr>
            <p:ph type="body" idx="1"/>
          </p:nvPr>
        </p:nvSpPr>
        <p:spPr>
          <a:xfrm>
            <a:off x="1116013" y="1484313"/>
            <a:ext cx="7416427" cy="4536975"/>
          </a:xfrm>
        </p:spPr>
        <p:txBody>
          <a:bodyPr/>
          <a:lstStyle/>
          <a:p>
            <a:r>
              <a:rPr lang="zh-CN" altLang="en-US" sz="3700" dirty="0" smtClean="0">
                <a:ea typeface="楷体_GB2312" pitchFamily="49" charset="-122"/>
              </a:rPr>
              <a:t>需求分析</a:t>
            </a:r>
          </a:p>
          <a:p>
            <a:r>
              <a:rPr lang="zh-CN" altLang="en-US" sz="3700" dirty="0" smtClean="0">
                <a:ea typeface="楷体_GB2312" pitchFamily="49" charset="-122"/>
              </a:rPr>
              <a:t>结构设计</a:t>
            </a:r>
          </a:p>
          <a:p>
            <a:r>
              <a:rPr lang="zh-CN" altLang="en-US" sz="3700" dirty="0" smtClean="0">
                <a:ea typeface="楷体_GB2312" pitchFamily="49" charset="-122"/>
              </a:rPr>
              <a:t>行为设计</a:t>
            </a:r>
          </a:p>
          <a:p>
            <a:r>
              <a:rPr lang="zh-CN" altLang="en-US" sz="3700" dirty="0" smtClean="0">
                <a:ea typeface="楷体_GB2312" pitchFamily="49" charset="-122"/>
              </a:rPr>
              <a:t>数据库实施</a:t>
            </a:r>
          </a:p>
          <a:p>
            <a:r>
              <a:rPr lang="zh-CN" altLang="en-US" sz="3700" dirty="0" smtClean="0">
                <a:ea typeface="楷体_GB2312" pitchFamily="49" charset="-122"/>
              </a:rPr>
              <a:t>数据库运行和维护</a:t>
            </a:r>
          </a:p>
        </p:txBody>
      </p:sp>
      <p:sp>
        <p:nvSpPr>
          <p:cNvPr id="10244" name="日期占位符 3"/>
          <p:cNvSpPr>
            <a:spLocks noGrp="1"/>
          </p:cNvSpPr>
          <p:nvPr>
            <p:ph type="dt" sz="quarter" idx="10"/>
          </p:nvPr>
        </p:nvSpPr>
        <p:spPr>
          <a:noFill/>
        </p:spPr>
        <p:txBody>
          <a:bodyPr/>
          <a:lstStyle/>
          <a:p>
            <a:fld id="{2E68E78C-E738-429D-A80B-A07F113E4F4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m:n</a:t>
            </a:r>
            <a:r>
              <a:rPr lang="zh-CN" altLang="en-US" dirty="0"/>
              <a:t>联系的转换方法</a:t>
            </a:r>
          </a:p>
        </p:txBody>
      </p:sp>
      <p:sp>
        <p:nvSpPr>
          <p:cNvPr id="3" name="内容占位符 2"/>
          <p:cNvSpPr>
            <a:spLocks noGrp="1"/>
          </p:cNvSpPr>
          <p:nvPr>
            <p:ph idx="1"/>
          </p:nvPr>
        </p:nvSpPr>
        <p:spPr/>
        <p:txBody>
          <a:bodyPr/>
          <a:lstStyle/>
          <a:p>
            <a:pPr marL="438150" indent="-419100">
              <a:defRPr/>
            </a:pPr>
            <a:r>
              <a:rPr lang="zh-CN" altLang="zh-CN" dirty="0"/>
              <a:t>必须转换为一个独立的关系模式</a:t>
            </a:r>
            <a:r>
              <a:rPr lang="zh-CN" altLang="zh-CN" dirty="0" smtClean="0"/>
              <a:t>，</a:t>
            </a:r>
            <a:endParaRPr lang="en-US" altLang="zh-CN" dirty="0" smtClean="0"/>
          </a:p>
          <a:p>
            <a:pPr marL="438150" indent="-419100">
              <a:defRPr/>
            </a:pPr>
            <a:r>
              <a:rPr lang="zh-CN" altLang="zh-CN" dirty="0" smtClean="0"/>
              <a:t>与</a:t>
            </a:r>
            <a:r>
              <a:rPr lang="zh-CN" altLang="zh-CN" dirty="0"/>
              <a:t>该联系相连的各实体的标识属性以及联系本身的属性均转换为此关系模式的属性</a:t>
            </a:r>
            <a:r>
              <a:rPr lang="zh-CN" altLang="zh-CN" dirty="0" smtClean="0"/>
              <a:t>，</a:t>
            </a:r>
            <a:endParaRPr lang="en-US" altLang="zh-CN" dirty="0" smtClean="0"/>
          </a:p>
          <a:p>
            <a:pPr marL="438150" indent="-419100">
              <a:defRPr/>
            </a:pPr>
            <a:r>
              <a:rPr lang="zh-CN" altLang="zh-CN" dirty="0" smtClean="0"/>
              <a:t>且</a:t>
            </a:r>
            <a:r>
              <a:rPr lang="zh-CN" altLang="zh-CN" dirty="0"/>
              <a:t>该关系模式的主键包含各实体的标识属性，外键为各实体的标识属性。</a:t>
            </a:r>
            <a:r>
              <a:rPr lang="zh-CN" altLang="en-US" dirty="0" smtClean="0"/>
              <a:t> </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359821DB-ADD8-4EA8-AE28-91A8591B74FC}" type="datetime8">
              <a:rPr lang="zh-CN" altLang="en-US" smtClean="0"/>
              <a:t>2016年3月7日9时41分</a:t>
            </a:fld>
            <a:endParaRPr lang="zh-CN" altLang="en-US" dirty="0"/>
          </a:p>
        </p:txBody>
      </p:sp>
    </p:spTree>
    <p:extLst>
      <p:ext uri="{BB962C8B-B14F-4D97-AF65-F5344CB8AC3E}">
        <p14:creationId xmlns:p14="http://schemas.microsoft.com/office/powerpoint/2010/main" val="3138268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多个实体之间联系的转换方法</a:t>
            </a:r>
            <a:endParaRPr lang="zh-CN" altLang="en-US" dirty="0"/>
          </a:p>
        </p:txBody>
      </p:sp>
      <p:sp>
        <p:nvSpPr>
          <p:cNvPr id="3" name="内容占位符 2"/>
          <p:cNvSpPr>
            <a:spLocks noGrp="1"/>
          </p:cNvSpPr>
          <p:nvPr>
            <p:ph idx="1"/>
          </p:nvPr>
        </p:nvSpPr>
        <p:spPr>
          <a:xfrm>
            <a:off x="539552" y="1340768"/>
            <a:ext cx="8181727" cy="4752528"/>
          </a:xfrm>
        </p:spPr>
        <p:txBody>
          <a:bodyPr/>
          <a:lstStyle/>
          <a:p>
            <a:r>
              <a:rPr lang="zh-CN" altLang="zh-CN" sz="3400" dirty="0"/>
              <a:t>三个或三个以上实体间的一个多元联系也是转换为一个关系模式</a:t>
            </a:r>
            <a:r>
              <a:rPr lang="zh-CN" altLang="zh-CN" sz="3400" dirty="0" smtClean="0"/>
              <a:t>，</a:t>
            </a:r>
            <a:endParaRPr lang="en-US" altLang="zh-CN" sz="3400" dirty="0" smtClean="0"/>
          </a:p>
          <a:p>
            <a:r>
              <a:rPr lang="zh-CN" altLang="zh-CN" sz="3400" dirty="0" smtClean="0"/>
              <a:t>与</a:t>
            </a:r>
            <a:r>
              <a:rPr lang="zh-CN" altLang="zh-CN" sz="3400" dirty="0"/>
              <a:t>该多元联系相连的各实体的标识</a:t>
            </a:r>
            <a:r>
              <a:rPr lang="zh-CN" altLang="zh-CN" sz="3400" dirty="0" smtClean="0"/>
              <a:t>属性及</a:t>
            </a:r>
            <a:r>
              <a:rPr lang="zh-CN" altLang="zh-CN" sz="3400" dirty="0"/>
              <a:t>联系本身的属性均转换为此关系模式的属性</a:t>
            </a:r>
            <a:r>
              <a:rPr lang="zh-CN" altLang="zh-CN" sz="3400" dirty="0" smtClean="0"/>
              <a:t>，</a:t>
            </a:r>
            <a:endParaRPr lang="en-US" altLang="zh-CN" sz="3400" dirty="0" smtClean="0"/>
          </a:p>
          <a:p>
            <a:r>
              <a:rPr lang="zh-CN" altLang="zh-CN" sz="3400" dirty="0" smtClean="0"/>
              <a:t>此</a:t>
            </a:r>
            <a:r>
              <a:rPr lang="zh-CN" altLang="zh-CN" sz="3400" dirty="0"/>
              <a:t>关系模式的主键包含各实体的标识属性，外键为各相关实体的标识属性。</a:t>
            </a:r>
          </a:p>
          <a:p>
            <a:r>
              <a:rPr lang="zh-CN" altLang="zh-CN" sz="3400" dirty="0"/>
              <a:t>具有相同主键的关系模式可以合并。</a:t>
            </a:r>
            <a:endParaRPr lang="zh-CN" altLang="en-US" sz="3400" dirty="0"/>
          </a:p>
        </p:txBody>
      </p:sp>
      <p:sp>
        <p:nvSpPr>
          <p:cNvPr id="4" name="日期占位符 3"/>
          <p:cNvSpPr>
            <a:spLocks noGrp="1"/>
          </p:cNvSpPr>
          <p:nvPr>
            <p:ph type="dt" sz="half" idx="10"/>
          </p:nvPr>
        </p:nvSpPr>
        <p:spPr/>
        <p:txBody>
          <a:bodyPr/>
          <a:lstStyle/>
          <a:p>
            <a:pPr>
              <a:defRPr/>
            </a:pPr>
            <a:fld id="{6283E81C-066A-435B-BB23-384E5518035D}" type="datetime8">
              <a:rPr lang="zh-CN" altLang="en-US" smtClean="0"/>
              <a:t>2016年3月7日9时41分</a:t>
            </a:fld>
            <a:endParaRPr lang="zh-CN" altLang="en-US" dirty="0"/>
          </a:p>
        </p:txBody>
      </p:sp>
    </p:spTree>
    <p:extLst>
      <p:ext uri="{BB962C8B-B14F-4D97-AF65-F5344CB8AC3E}">
        <p14:creationId xmlns:p14="http://schemas.microsoft.com/office/powerpoint/2010/main" val="56293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t>1:1</a:t>
            </a:r>
            <a:r>
              <a:rPr lang="zh-CN" altLang="en-US" smtClean="0"/>
              <a:t>转换示例</a:t>
            </a:r>
          </a:p>
        </p:txBody>
      </p:sp>
      <p:sp>
        <p:nvSpPr>
          <p:cNvPr id="444419" name="Rectangle 3"/>
          <p:cNvSpPr>
            <a:spLocks noGrp="1" noChangeArrowheads="1"/>
          </p:cNvSpPr>
          <p:nvPr>
            <p:ph type="body" idx="1"/>
          </p:nvPr>
        </p:nvSpPr>
        <p:spPr>
          <a:xfrm>
            <a:off x="3851275" y="1341438"/>
            <a:ext cx="4987925" cy="4751387"/>
          </a:xfrm>
        </p:spPr>
        <p:txBody>
          <a:bodyPr/>
          <a:lstStyle/>
          <a:p>
            <a:r>
              <a:rPr lang="zh-CN" altLang="en-US" sz="3000" smtClean="0">
                <a:solidFill>
                  <a:srgbClr val="0000FF"/>
                </a:solidFill>
              </a:rPr>
              <a:t>部门</a:t>
            </a:r>
            <a:r>
              <a:rPr lang="zh-CN" altLang="en-US" sz="3000" smtClean="0"/>
              <a:t>（</a:t>
            </a:r>
            <a:r>
              <a:rPr lang="zh-CN" altLang="en-US" sz="3000" u="sng" smtClean="0"/>
              <a:t>部门号</a:t>
            </a:r>
            <a:r>
              <a:rPr lang="zh-CN" altLang="en-US" sz="3000" smtClean="0"/>
              <a:t>，部门名，</a:t>
            </a:r>
            <a:r>
              <a:rPr lang="zh-CN" altLang="en-US" sz="3000" smtClean="0">
                <a:solidFill>
                  <a:srgbClr val="FF0000"/>
                </a:solidFill>
              </a:rPr>
              <a:t>经理号</a:t>
            </a:r>
            <a:r>
              <a:rPr lang="zh-CN" altLang="en-US" sz="3000" smtClean="0"/>
              <a:t>）</a:t>
            </a:r>
          </a:p>
          <a:p>
            <a:r>
              <a:rPr lang="zh-CN" altLang="en-US" sz="3000" smtClean="0">
                <a:solidFill>
                  <a:srgbClr val="0000FF"/>
                </a:solidFill>
              </a:rPr>
              <a:t>经理</a:t>
            </a:r>
            <a:r>
              <a:rPr lang="zh-CN" altLang="en-US" sz="3000" smtClean="0"/>
              <a:t>（</a:t>
            </a:r>
            <a:r>
              <a:rPr lang="zh-CN" altLang="en-US" sz="3000" u="sng" smtClean="0"/>
              <a:t>经理号</a:t>
            </a:r>
            <a:r>
              <a:rPr lang="zh-CN" altLang="en-US" sz="3000" smtClean="0"/>
              <a:t>，经理名，电话）</a:t>
            </a:r>
          </a:p>
          <a:p>
            <a:pPr>
              <a:buFontTx/>
              <a:buNone/>
            </a:pPr>
            <a:r>
              <a:rPr lang="zh-CN" altLang="en-US" sz="3000" smtClean="0">
                <a:solidFill>
                  <a:srgbClr val="008000"/>
                </a:solidFill>
              </a:rPr>
              <a:t>或者：</a:t>
            </a:r>
          </a:p>
          <a:p>
            <a:r>
              <a:rPr lang="zh-CN" altLang="en-US" sz="3000" smtClean="0">
                <a:solidFill>
                  <a:srgbClr val="0000FF"/>
                </a:solidFill>
              </a:rPr>
              <a:t>部门</a:t>
            </a:r>
            <a:r>
              <a:rPr lang="zh-CN" altLang="en-US" sz="3000" smtClean="0"/>
              <a:t>（</a:t>
            </a:r>
            <a:r>
              <a:rPr lang="zh-CN" altLang="en-US" sz="3000" u="sng" smtClean="0"/>
              <a:t>部门号</a:t>
            </a:r>
            <a:r>
              <a:rPr lang="zh-CN" altLang="en-US" sz="3000" smtClean="0"/>
              <a:t>，部门名）</a:t>
            </a:r>
          </a:p>
          <a:p>
            <a:r>
              <a:rPr lang="zh-CN" altLang="en-US" sz="3000" smtClean="0">
                <a:solidFill>
                  <a:srgbClr val="0000FF"/>
                </a:solidFill>
              </a:rPr>
              <a:t>经理</a:t>
            </a:r>
            <a:r>
              <a:rPr lang="zh-CN" altLang="en-US" sz="3000" smtClean="0"/>
              <a:t>（</a:t>
            </a:r>
            <a:r>
              <a:rPr lang="zh-CN" altLang="en-US" sz="3000" u="sng" smtClean="0"/>
              <a:t>经理号</a:t>
            </a:r>
            <a:r>
              <a:rPr lang="zh-CN" altLang="en-US" sz="3000" smtClean="0"/>
              <a:t>，</a:t>
            </a:r>
            <a:r>
              <a:rPr lang="zh-CN" altLang="en-US" sz="3000" smtClean="0">
                <a:solidFill>
                  <a:srgbClr val="FF0000"/>
                </a:solidFill>
              </a:rPr>
              <a:t>部门号</a:t>
            </a:r>
            <a:r>
              <a:rPr lang="zh-CN" altLang="en-US" sz="3000" smtClean="0"/>
              <a:t>，经理名，电话）</a:t>
            </a:r>
          </a:p>
        </p:txBody>
      </p:sp>
      <p:pic>
        <p:nvPicPr>
          <p:cNvPr id="48132" name="Picture 2" descr="0608"/>
          <p:cNvPicPr>
            <a:picLocks noChangeAspect="1" noChangeArrowheads="1"/>
          </p:cNvPicPr>
          <p:nvPr/>
        </p:nvPicPr>
        <p:blipFill>
          <a:blip r:embed="rId2" cstate="print"/>
          <a:srcRect/>
          <a:stretch>
            <a:fillRect/>
          </a:stretch>
        </p:blipFill>
        <p:spPr bwMode="auto">
          <a:xfrm>
            <a:off x="468313" y="1677988"/>
            <a:ext cx="3062287" cy="4054475"/>
          </a:xfrm>
          <a:prstGeom prst="rect">
            <a:avLst/>
          </a:prstGeom>
          <a:noFill/>
          <a:ln w="9525">
            <a:noFill/>
            <a:miter lim="800000"/>
            <a:headEnd/>
            <a:tailEnd/>
          </a:ln>
        </p:spPr>
      </p:pic>
      <p:sp>
        <p:nvSpPr>
          <p:cNvPr id="48133" name="日期占位符 23"/>
          <p:cNvSpPr>
            <a:spLocks noGrp="1"/>
          </p:cNvSpPr>
          <p:nvPr>
            <p:ph type="dt" sz="quarter" idx="10"/>
          </p:nvPr>
        </p:nvSpPr>
        <p:spPr>
          <a:noFill/>
        </p:spPr>
        <p:txBody>
          <a:bodyPr/>
          <a:lstStyle/>
          <a:p>
            <a:fld id="{488EF111-B9FA-4514-ACA9-80ACCB2F84E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Effect transition="in" filter="box(in)">
                                      <p:cBhvr>
                                        <p:cTn id="7" dur="500"/>
                                        <p:tgtEl>
                                          <p:spTgt spid="444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4419">
                                            <p:txEl>
                                              <p:pRg st="1" end="1"/>
                                            </p:txEl>
                                          </p:spTgt>
                                        </p:tgtEl>
                                        <p:attrNameLst>
                                          <p:attrName>style.visibility</p:attrName>
                                        </p:attrNameLst>
                                      </p:cBhvr>
                                      <p:to>
                                        <p:strVal val="visible"/>
                                      </p:to>
                                    </p:set>
                                    <p:animEffect transition="in" filter="box(in)">
                                      <p:cBhvr>
                                        <p:cTn id="12" dur="500"/>
                                        <p:tgtEl>
                                          <p:spTgt spid="444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44419">
                                            <p:txEl>
                                              <p:pRg st="2" end="2"/>
                                            </p:txEl>
                                          </p:spTgt>
                                        </p:tgtEl>
                                        <p:attrNameLst>
                                          <p:attrName>style.visibility</p:attrName>
                                        </p:attrNameLst>
                                      </p:cBhvr>
                                      <p:to>
                                        <p:strVal val="visible"/>
                                      </p:to>
                                    </p:set>
                                    <p:animEffect transition="in" filter="box(in)">
                                      <p:cBhvr>
                                        <p:cTn id="17" dur="500"/>
                                        <p:tgtEl>
                                          <p:spTgt spid="444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4419">
                                            <p:txEl>
                                              <p:pRg st="3" end="3"/>
                                            </p:txEl>
                                          </p:spTgt>
                                        </p:tgtEl>
                                        <p:attrNameLst>
                                          <p:attrName>style.visibility</p:attrName>
                                        </p:attrNameLst>
                                      </p:cBhvr>
                                      <p:to>
                                        <p:strVal val="visible"/>
                                      </p:to>
                                    </p:set>
                                    <p:animEffect transition="in" filter="box(in)">
                                      <p:cBhvr>
                                        <p:cTn id="22" dur="500"/>
                                        <p:tgtEl>
                                          <p:spTgt spid="444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4419">
                                            <p:txEl>
                                              <p:pRg st="4" end="4"/>
                                            </p:txEl>
                                          </p:spTgt>
                                        </p:tgtEl>
                                        <p:attrNameLst>
                                          <p:attrName>style.visibility</p:attrName>
                                        </p:attrNameLst>
                                      </p:cBhvr>
                                      <p:to>
                                        <p:strVal val="visible"/>
                                      </p:to>
                                    </p:set>
                                    <p:animEffect transition="in" filter="box(in)">
                                      <p:cBhvr>
                                        <p:cTn id="27" dur="500"/>
                                        <p:tgtEl>
                                          <p:spTgt spid="444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1:n</a:t>
            </a:r>
            <a:r>
              <a:rPr lang="zh-CN" altLang="en-US" smtClean="0"/>
              <a:t>转换示例</a:t>
            </a:r>
          </a:p>
        </p:txBody>
      </p:sp>
      <p:sp>
        <p:nvSpPr>
          <p:cNvPr id="445443" name="Rectangle 3"/>
          <p:cNvSpPr>
            <a:spLocks noGrp="1" noChangeArrowheads="1"/>
          </p:cNvSpPr>
          <p:nvPr>
            <p:ph type="body" idx="1"/>
          </p:nvPr>
        </p:nvSpPr>
        <p:spPr>
          <a:xfrm>
            <a:off x="3779838" y="1844675"/>
            <a:ext cx="5059362" cy="3960813"/>
          </a:xfrm>
        </p:spPr>
        <p:txBody>
          <a:bodyPr/>
          <a:lstStyle/>
          <a:p>
            <a:r>
              <a:rPr lang="zh-CN" altLang="en-US" sz="2900" smtClean="0">
                <a:solidFill>
                  <a:srgbClr val="0000FF"/>
                </a:solidFill>
              </a:rPr>
              <a:t>部门</a:t>
            </a:r>
            <a:r>
              <a:rPr lang="zh-CN" altLang="en-US" sz="2900" smtClean="0"/>
              <a:t>（</a:t>
            </a:r>
            <a:r>
              <a:rPr lang="zh-CN" altLang="en-US" sz="2900" u="sng" smtClean="0"/>
              <a:t>部门号</a:t>
            </a:r>
            <a:r>
              <a:rPr lang="zh-CN" altLang="en-US" sz="2900" smtClean="0"/>
              <a:t>，部门名）</a:t>
            </a:r>
          </a:p>
          <a:p>
            <a:r>
              <a:rPr lang="zh-CN" altLang="en-US" sz="2900" smtClean="0">
                <a:solidFill>
                  <a:srgbClr val="0000FF"/>
                </a:solidFill>
              </a:rPr>
              <a:t>职工</a:t>
            </a:r>
            <a:r>
              <a:rPr lang="zh-CN" altLang="en-US" sz="2900" smtClean="0"/>
              <a:t>（</a:t>
            </a:r>
            <a:r>
              <a:rPr lang="zh-CN" altLang="en-US" sz="2900" u="sng" smtClean="0"/>
              <a:t>职工号</a:t>
            </a:r>
            <a:r>
              <a:rPr lang="zh-CN" altLang="en-US" sz="2900" smtClean="0"/>
              <a:t>，</a:t>
            </a:r>
            <a:r>
              <a:rPr lang="zh-CN" altLang="en-US" sz="2900" smtClean="0">
                <a:solidFill>
                  <a:srgbClr val="FF0000"/>
                </a:solidFill>
              </a:rPr>
              <a:t>部门号</a:t>
            </a:r>
            <a:r>
              <a:rPr lang="zh-CN" altLang="en-US" sz="2900" smtClean="0"/>
              <a:t>，职工名，工资） </a:t>
            </a:r>
          </a:p>
        </p:txBody>
      </p:sp>
      <p:pic>
        <p:nvPicPr>
          <p:cNvPr id="49156" name="Picture 2" descr="0609"/>
          <p:cNvPicPr>
            <a:picLocks noChangeAspect="1" noChangeArrowheads="1"/>
          </p:cNvPicPr>
          <p:nvPr/>
        </p:nvPicPr>
        <p:blipFill>
          <a:blip r:embed="rId2" cstate="print"/>
          <a:srcRect/>
          <a:stretch>
            <a:fillRect/>
          </a:stretch>
        </p:blipFill>
        <p:spPr bwMode="auto">
          <a:xfrm>
            <a:off x="496888" y="1628775"/>
            <a:ext cx="2922587" cy="3887788"/>
          </a:xfrm>
          <a:prstGeom prst="rect">
            <a:avLst/>
          </a:prstGeom>
          <a:noFill/>
          <a:ln w="9525">
            <a:noFill/>
            <a:miter lim="800000"/>
            <a:headEnd/>
            <a:tailEnd/>
          </a:ln>
        </p:spPr>
      </p:pic>
      <p:sp>
        <p:nvSpPr>
          <p:cNvPr id="49157" name="日期占位符 23"/>
          <p:cNvSpPr>
            <a:spLocks noGrp="1"/>
          </p:cNvSpPr>
          <p:nvPr>
            <p:ph type="dt" sz="quarter" idx="10"/>
          </p:nvPr>
        </p:nvSpPr>
        <p:spPr>
          <a:noFill/>
        </p:spPr>
        <p:txBody>
          <a:bodyPr/>
          <a:lstStyle/>
          <a:p>
            <a:fld id="{49F43FF9-F75A-4790-B94C-7B855426661E}"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Effect transition="in" filter="blinds(horizontal)">
                                      <p:cBhvr>
                                        <p:cTn id="7" dur="500"/>
                                        <p:tgtEl>
                                          <p:spTgt spid="445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12" dur="500"/>
                                        <p:tgtEl>
                                          <p:spTgt spid="445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smtClean="0"/>
              <a:t>m:n</a:t>
            </a:r>
            <a:r>
              <a:rPr lang="zh-CN" altLang="en-US" dirty="0" smtClean="0"/>
              <a:t>转换</a:t>
            </a:r>
            <a:r>
              <a:rPr lang="zh-CN" altLang="en-US" dirty="0" smtClean="0"/>
              <a:t>示例</a:t>
            </a:r>
            <a:r>
              <a:rPr lang="en-US" altLang="zh-CN" dirty="0" smtClean="0"/>
              <a:t>1</a:t>
            </a:r>
            <a:endParaRPr lang="zh-CN" altLang="en-US" dirty="0" smtClean="0"/>
          </a:p>
        </p:txBody>
      </p:sp>
      <p:sp>
        <p:nvSpPr>
          <p:cNvPr id="446467" name="Rectangle 3"/>
          <p:cNvSpPr>
            <a:spLocks noGrp="1" noChangeArrowheads="1"/>
          </p:cNvSpPr>
          <p:nvPr>
            <p:ph type="body" idx="1"/>
          </p:nvPr>
        </p:nvSpPr>
        <p:spPr>
          <a:xfrm>
            <a:off x="827584" y="4149725"/>
            <a:ext cx="8011616" cy="1871663"/>
          </a:xfrm>
        </p:spPr>
        <p:txBody>
          <a:bodyPr/>
          <a:lstStyle/>
          <a:p>
            <a:r>
              <a:rPr lang="zh-CN" altLang="en-US" sz="2900" dirty="0" smtClean="0">
                <a:solidFill>
                  <a:srgbClr val="0000FF"/>
                </a:solidFill>
              </a:rPr>
              <a:t>教师表</a:t>
            </a:r>
            <a:r>
              <a:rPr lang="zh-CN" altLang="en-US" sz="2900" dirty="0" smtClean="0"/>
              <a:t>（</a:t>
            </a:r>
            <a:r>
              <a:rPr lang="zh-CN" altLang="en-US" sz="2900" u="sng" dirty="0" smtClean="0"/>
              <a:t>教师号</a:t>
            </a:r>
            <a:r>
              <a:rPr lang="zh-CN" altLang="en-US" sz="2900" dirty="0" smtClean="0"/>
              <a:t>，教师名，职称）</a:t>
            </a:r>
          </a:p>
          <a:p>
            <a:r>
              <a:rPr lang="zh-CN" altLang="en-US" sz="2900" dirty="0" smtClean="0">
                <a:solidFill>
                  <a:srgbClr val="0000FF"/>
                </a:solidFill>
              </a:rPr>
              <a:t>课程表</a:t>
            </a:r>
            <a:r>
              <a:rPr lang="zh-CN" altLang="en-US" sz="2900" dirty="0" smtClean="0"/>
              <a:t>（</a:t>
            </a:r>
            <a:r>
              <a:rPr lang="zh-CN" altLang="en-US" sz="2900" u="sng" dirty="0" smtClean="0"/>
              <a:t>课程号</a:t>
            </a:r>
            <a:r>
              <a:rPr lang="zh-CN" altLang="en-US" sz="2900" dirty="0" smtClean="0"/>
              <a:t>，课程名，学分）</a:t>
            </a:r>
          </a:p>
          <a:p>
            <a:r>
              <a:rPr lang="zh-CN" altLang="en-US" sz="2900" dirty="0" smtClean="0">
                <a:solidFill>
                  <a:srgbClr val="0000FF"/>
                </a:solidFill>
              </a:rPr>
              <a:t>授课表</a:t>
            </a:r>
            <a:r>
              <a:rPr lang="zh-CN" altLang="en-US" sz="2900" dirty="0" smtClean="0"/>
              <a:t>（</a:t>
            </a:r>
            <a:r>
              <a:rPr lang="zh-CN" altLang="en-US" sz="2900" u="sng" dirty="0" smtClean="0">
                <a:solidFill>
                  <a:srgbClr val="FF0000"/>
                </a:solidFill>
              </a:rPr>
              <a:t>教师号，课程号</a:t>
            </a:r>
            <a:r>
              <a:rPr lang="zh-CN" altLang="en-US" sz="2900" dirty="0" smtClean="0"/>
              <a:t>，授课时数）</a:t>
            </a:r>
          </a:p>
        </p:txBody>
      </p:sp>
      <p:sp>
        <p:nvSpPr>
          <p:cNvPr id="50181" name="日期占位符 26"/>
          <p:cNvSpPr>
            <a:spLocks noGrp="1"/>
          </p:cNvSpPr>
          <p:nvPr>
            <p:ph type="dt" sz="quarter" idx="10"/>
          </p:nvPr>
        </p:nvSpPr>
        <p:spPr>
          <a:noFill/>
        </p:spPr>
        <p:txBody>
          <a:bodyPr/>
          <a:lstStyle/>
          <a:p>
            <a:fld id="{6DC9F42D-EB7E-4777-AC40-4AC996559C14}" type="datetime8">
              <a:rPr lang="zh-CN" altLang="en-US" smtClean="0">
                <a:ea typeface="宋体" charset="-122"/>
              </a:rPr>
              <a:t>2016年3月7日9时41分</a:t>
            </a:fld>
            <a:endParaRPr lang="zh-CN" altLang="en-US" smtClean="0">
              <a:ea typeface="宋体" charset="-122"/>
            </a:endParaRPr>
          </a:p>
        </p:txBody>
      </p:sp>
      <p:sp>
        <p:nvSpPr>
          <p:cNvPr id="87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2"/>
          <a:stretch>
            <a:fillRect/>
          </a:stretch>
        </p:blipFill>
        <p:spPr>
          <a:xfrm>
            <a:off x="2632854" y="1340768"/>
            <a:ext cx="3878291" cy="26638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checkerboard(across)">
                                      <p:cBhvr>
                                        <p:cTn id="7" dur="500"/>
                                        <p:tgtEl>
                                          <p:spTgt spid="446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6467">
                                            <p:txEl>
                                              <p:pRg st="1" end="1"/>
                                            </p:txEl>
                                          </p:spTgt>
                                        </p:tgtEl>
                                        <p:attrNameLst>
                                          <p:attrName>style.visibility</p:attrName>
                                        </p:attrNameLst>
                                      </p:cBhvr>
                                      <p:to>
                                        <p:strVal val="visible"/>
                                      </p:to>
                                    </p:set>
                                    <p:animEffect transition="in" filter="checkerboard(across)">
                                      <p:cBhvr>
                                        <p:cTn id="12" dur="500"/>
                                        <p:tgtEl>
                                          <p:spTgt spid="446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6467">
                                            <p:txEl>
                                              <p:pRg st="2" end="2"/>
                                            </p:txEl>
                                          </p:spTgt>
                                        </p:tgtEl>
                                        <p:attrNameLst>
                                          <p:attrName>style.visibility</p:attrName>
                                        </p:attrNameLst>
                                      </p:cBhvr>
                                      <p:to>
                                        <p:strVal val="visible"/>
                                      </p:to>
                                    </p:set>
                                    <p:animEffect transition="in" filter="checkerboard(across)">
                                      <p:cBhvr>
                                        <p:cTn id="17" dur="500"/>
                                        <p:tgtEl>
                                          <p:spTgt spid="446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3953006"/>
            <a:ext cx="8643998" cy="2500330"/>
          </a:xfrm>
        </p:spPr>
        <p:txBody>
          <a:bodyPr/>
          <a:lstStyle/>
          <a:p>
            <a:pPr>
              <a:lnSpc>
                <a:spcPct val="100000"/>
              </a:lnSpc>
              <a:spcBef>
                <a:spcPts val="500"/>
              </a:spcBef>
            </a:pPr>
            <a:r>
              <a:rPr lang="zh-CN" altLang="en-US" sz="2800" dirty="0" smtClean="0">
                <a:solidFill>
                  <a:srgbClr val="0000FF"/>
                </a:solidFill>
              </a:rPr>
              <a:t>营业员</a:t>
            </a:r>
            <a:r>
              <a:rPr lang="zh-CN" altLang="en-US" sz="2800" dirty="0" smtClean="0"/>
              <a:t>（</a:t>
            </a:r>
            <a:r>
              <a:rPr lang="zh-CN" altLang="en-US" sz="2800" u="sng" dirty="0" smtClean="0"/>
              <a:t>职工号</a:t>
            </a:r>
            <a:r>
              <a:rPr lang="zh-CN" altLang="en-US" sz="2800" dirty="0" smtClean="0"/>
              <a:t>，姓名，出生日期</a:t>
            </a:r>
          </a:p>
          <a:p>
            <a:pPr>
              <a:lnSpc>
                <a:spcPct val="100000"/>
              </a:lnSpc>
              <a:spcBef>
                <a:spcPts val="500"/>
              </a:spcBef>
            </a:pPr>
            <a:r>
              <a:rPr lang="zh-CN" altLang="en-US" sz="2800" dirty="0" smtClean="0">
                <a:solidFill>
                  <a:srgbClr val="0000FF"/>
                </a:solidFill>
              </a:rPr>
              <a:t>商品</a:t>
            </a:r>
            <a:r>
              <a:rPr lang="zh-CN" altLang="en-US" sz="2800" dirty="0" smtClean="0"/>
              <a:t>（</a:t>
            </a:r>
            <a:r>
              <a:rPr lang="zh-CN" altLang="en-US" sz="2800" u="sng" dirty="0" smtClean="0"/>
              <a:t>商品编号</a:t>
            </a:r>
            <a:r>
              <a:rPr lang="zh-CN" altLang="en-US" sz="2800" dirty="0" smtClean="0"/>
              <a:t>，商品名称，单价）</a:t>
            </a:r>
          </a:p>
          <a:p>
            <a:pPr>
              <a:lnSpc>
                <a:spcPct val="100000"/>
              </a:lnSpc>
              <a:spcBef>
                <a:spcPts val="500"/>
              </a:spcBef>
            </a:pPr>
            <a:r>
              <a:rPr lang="zh-CN" altLang="en-US" sz="2800" dirty="0" smtClean="0">
                <a:solidFill>
                  <a:srgbClr val="0000FF"/>
                </a:solidFill>
              </a:rPr>
              <a:t>顾客</a:t>
            </a:r>
            <a:r>
              <a:rPr lang="zh-CN" altLang="en-US" sz="2800" dirty="0" smtClean="0"/>
              <a:t>（</a:t>
            </a:r>
            <a:r>
              <a:rPr lang="zh-CN" altLang="en-US" sz="2800" u="sng" dirty="0" smtClean="0"/>
              <a:t>身份证号</a:t>
            </a:r>
            <a:r>
              <a:rPr lang="zh-CN" altLang="en-US" sz="2800" dirty="0" smtClean="0"/>
              <a:t>，姓名，性别）</a:t>
            </a:r>
          </a:p>
          <a:p>
            <a:pPr>
              <a:lnSpc>
                <a:spcPct val="100000"/>
              </a:lnSpc>
              <a:spcBef>
                <a:spcPts val="500"/>
              </a:spcBef>
            </a:pPr>
            <a:r>
              <a:rPr lang="zh-CN" altLang="en-US" sz="2800" dirty="0" smtClean="0">
                <a:solidFill>
                  <a:srgbClr val="0000FF"/>
                </a:solidFill>
              </a:rPr>
              <a:t>销售</a:t>
            </a:r>
            <a:r>
              <a:rPr lang="zh-CN" altLang="en-US" sz="2800" dirty="0" smtClean="0"/>
              <a:t>（</a:t>
            </a:r>
            <a:r>
              <a:rPr lang="zh-CN" altLang="en-US" sz="2800" u="sng" dirty="0" smtClean="0">
                <a:solidFill>
                  <a:srgbClr val="FF0000"/>
                </a:solidFill>
              </a:rPr>
              <a:t>职工号，商品编号，身份证号</a:t>
            </a:r>
            <a:r>
              <a:rPr lang="zh-CN" altLang="en-US" sz="2800" dirty="0" smtClean="0"/>
              <a:t>，销售数量，</a:t>
            </a:r>
            <a:r>
              <a:rPr lang="zh-CN" altLang="en-US" sz="2800" u="sng" dirty="0" smtClean="0"/>
              <a:t>销售时间</a:t>
            </a:r>
            <a:r>
              <a:rPr lang="zh-CN" altLang="en-US" sz="2800" dirty="0" smtClean="0"/>
              <a:t>）</a:t>
            </a:r>
            <a:endParaRPr lang="zh-CN" altLang="en-US" sz="2800" dirty="0"/>
          </a:p>
        </p:txBody>
      </p:sp>
      <p:sp>
        <p:nvSpPr>
          <p:cNvPr id="265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5217" name="Object 1"/>
          <p:cNvGraphicFramePr>
            <a:graphicFrameLocks noChangeAspect="1"/>
          </p:cNvGraphicFramePr>
          <p:nvPr/>
        </p:nvGraphicFramePr>
        <p:xfrm>
          <a:off x="1571604" y="214290"/>
          <a:ext cx="5000660" cy="3640832"/>
        </p:xfrm>
        <a:graphic>
          <a:graphicData uri="http://schemas.openxmlformats.org/presentationml/2006/ole">
            <mc:AlternateContent xmlns:mc="http://schemas.openxmlformats.org/markup-compatibility/2006">
              <mc:Choice xmlns:v="urn:schemas-microsoft-com:vml" Requires="v">
                <p:oleObj spid="_x0000_s107526" name="Visio" r:id="rId3" imgW="3457976" imgH="2513178" progId="Visio.Drawing.11">
                  <p:embed/>
                </p:oleObj>
              </mc:Choice>
              <mc:Fallback>
                <p:oleObj name="Visio" r:id="rId3" imgW="3457976" imgH="25131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214290"/>
                        <a:ext cx="5000660" cy="36408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000892" y="285728"/>
            <a:ext cx="1714512" cy="646331"/>
          </a:xfrm>
          <a:prstGeom prst="rect">
            <a:avLst/>
          </a:prstGeom>
          <a:noFill/>
        </p:spPr>
        <p:txBody>
          <a:bodyPr wrap="square" rtlCol="0">
            <a:spAutoFit/>
          </a:bodyPr>
          <a:lstStyle/>
          <a:p>
            <a:r>
              <a:rPr lang="zh-CN" altLang="en-US" sz="3600" b="1" dirty="0" smtClean="0">
                <a:solidFill>
                  <a:srgbClr val="004FEE"/>
                </a:solidFill>
                <a:latin typeface="楷体_GB2312" pitchFamily="49" charset="-122"/>
                <a:ea typeface="楷体_GB2312" pitchFamily="49" charset="-122"/>
              </a:rPr>
              <a:t>示例</a:t>
            </a:r>
            <a:r>
              <a:rPr lang="en-US" altLang="zh-CN" sz="3600" b="1" dirty="0" smtClean="0">
                <a:solidFill>
                  <a:srgbClr val="004FEE"/>
                </a:solidFill>
                <a:latin typeface="楷体_GB2312" pitchFamily="49" charset="-122"/>
                <a:ea typeface="楷体_GB2312" pitchFamily="49" charset="-122"/>
              </a:rPr>
              <a:t>2</a:t>
            </a:r>
            <a:endParaRPr lang="zh-CN" altLang="en-US" sz="3600" b="1" dirty="0">
              <a:solidFill>
                <a:srgbClr val="004FEE"/>
              </a:solidFill>
              <a:latin typeface="楷体_GB2312" pitchFamily="49" charset="-122"/>
              <a:ea typeface="楷体_GB2312" pitchFamily="49" charset="-122"/>
            </a:endParaRPr>
          </a:p>
        </p:txBody>
      </p:sp>
      <p:sp>
        <p:nvSpPr>
          <p:cNvPr id="2" name="日期占位符 1"/>
          <p:cNvSpPr>
            <a:spLocks noGrp="1"/>
          </p:cNvSpPr>
          <p:nvPr>
            <p:ph type="dt" sz="half" idx="10"/>
          </p:nvPr>
        </p:nvSpPr>
        <p:spPr/>
        <p:txBody>
          <a:bodyPr/>
          <a:lstStyle/>
          <a:p>
            <a:pPr>
              <a:defRPr/>
            </a:pPr>
            <a:fld id="{372745A5-A523-4161-BF8F-1F58E0335683}" type="datetime8">
              <a:rPr lang="zh-CN" altLang="en-US" smtClean="0"/>
              <a:t>2016年3月7日9时41分</a:t>
            </a:fld>
            <a:endParaRPr lang="zh-CN" altLang="en-US" dirty="0"/>
          </a:p>
        </p:txBody>
      </p:sp>
    </p:spTree>
    <p:extLst>
      <p:ext uri="{BB962C8B-B14F-4D97-AF65-F5344CB8AC3E}">
        <p14:creationId xmlns:p14="http://schemas.microsoft.com/office/powerpoint/2010/main" val="2978213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 name="标题 4"/>
          <p:cNvSpPr>
            <a:spLocks noGrp="1"/>
          </p:cNvSpPr>
          <p:nvPr>
            <p:ph type="title"/>
          </p:nvPr>
        </p:nvSpPr>
        <p:spPr/>
        <p:txBody>
          <a:bodyPr/>
          <a:lstStyle/>
          <a:p>
            <a:r>
              <a:rPr lang="zh-CN" altLang="en-US" dirty="0" smtClean="0"/>
              <a:t>示例</a:t>
            </a:r>
            <a:r>
              <a:rPr lang="en-US" altLang="zh-CN" dirty="0" smtClean="0"/>
              <a:t>3</a:t>
            </a:r>
            <a:endParaRPr lang="zh-CN" altLang="en-US" dirty="0"/>
          </a:p>
        </p:txBody>
      </p:sp>
      <p:sp>
        <p:nvSpPr>
          <p:cNvPr id="2" name="Rectangle 2"/>
          <p:cNvSpPr>
            <a:spLocks noChangeArrowheads="1"/>
          </p:cNvSpPr>
          <p:nvPr/>
        </p:nvSpPr>
        <p:spPr bwMode="auto">
          <a:xfrm>
            <a:off x="2555776" y="1428748"/>
            <a:ext cx="186112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615173985"/>
              </p:ext>
            </p:extLst>
          </p:nvPr>
        </p:nvGraphicFramePr>
        <p:xfrm>
          <a:off x="2555776" y="1428749"/>
          <a:ext cx="3528392" cy="2617214"/>
        </p:xfrm>
        <a:graphic>
          <a:graphicData uri="http://schemas.openxmlformats.org/presentationml/2006/ole">
            <mc:AlternateContent xmlns:mc="http://schemas.openxmlformats.org/markup-compatibility/2006">
              <mc:Choice xmlns:v="urn:schemas-microsoft-com:vml" Requires="v">
                <p:oleObj spid="_x0000_s106504" name="Visio" r:id="rId3" imgW="1733215" imgH="1285524" progId="Visio.Drawing.11">
                  <p:embed/>
                </p:oleObj>
              </mc:Choice>
              <mc:Fallback>
                <p:oleObj name="Visio" r:id="rId3" imgW="1733215" imgH="128552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428749"/>
                        <a:ext cx="3528392" cy="2617214"/>
                      </a:xfrm>
                      <a:prstGeom prst="rect">
                        <a:avLst/>
                      </a:prstGeom>
                      <a:noFill/>
                    </p:spPr>
                  </p:pic>
                </p:oleObj>
              </mc:Fallback>
            </mc:AlternateContent>
          </a:graphicData>
        </a:graphic>
      </p:graphicFrame>
      <p:sp>
        <p:nvSpPr>
          <p:cNvPr id="7" name="内容占位符 2"/>
          <p:cNvSpPr>
            <a:spLocks noGrp="1"/>
          </p:cNvSpPr>
          <p:nvPr>
            <p:ph idx="1"/>
          </p:nvPr>
        </p:nvSpPr>
        <p:spPr>
          <a:xfrm>
            <a:off x="357158" y="3953006"/>
            <a:ext cx="8643998" cy="2500330"/>
          </a:xfrm>
        </p:spPr>
        <p:txBody>
          <a:bodyPr/>
          <a:lstStyle/>
          <a:p>
            <a:pPr>
              <a:lnSpc>
                <a:spcPct val="100000"/>
              </a:lnSpc>
              <a:spcBef>
                <a:spcPts val="500"/>
              </a:spcBef>
            </a:pPr>
            <a:r>
              <a:rPr lang="zh-CN" altLang="zh-CN" sz="2800" dirty="0"/>
              <a:t>职工（</a:t>
            </a:r>
            <a:r>
              <a:rPr lang="zh-CN" altLang="zh-CN" sz="2800" u="sng" dirty="0"/>
              <a:t>职工号</a:t>
            </a:r>
            <a:r>
              <a:rPr lang="zh-CN" altLang="zh-CN" sz="2800" dirty="0"/>
              <a:t>，职工名，工资，</a:t>
            </a:r>
            <a:r>
              <a:rPr lang="zh-CN" altLang="zh-CN" sz="2800" dirty="0">
                <a:solidFill>
                  <a:srgbClr val="FF0000"/>
                </a:solidFill>
              </a:rPr>
              <a:t>管理者职工号</a:t>
            </a:r>
            <a:r>
              <a:rPr lang="zh-CN" altLang="zh-CN" sz="2800" dirty="0" smtClean="0"/>
              <a:t>）</a:t>
            </a:r>
            <a:endParaRPr lang="en-US" altLang="zh-CN" sz="2800" dirty="0" smtClean="0"/>
          </a:p>
          <a:p>
            <a:pPr>
              <a:lnSpc>
                <a:spcPct val="100000"/>
              </a:lnSpc>
              <a:spcBef>
                <a:spcPts val="500"/>
              </a:spcBef>
            </a:pPr>
            <a:r>
              <a:rPr lang="zh-CN" altLang="zh-CN" sz="2800" dirty="0" smtClean="0"/>
              <a:t>“职工号”</a:t>
            </a:r>
            <a:r>
              <a:rPr lang="zh-CN" altLang="zh-CN" sz="2800" dirty="0"/>
              <a:t>为主</a:t>
            </a:r>
            <a:r>
              <a:rPr lang="zh-CN" altLang="zh-CN" sz="2800" dirty="0" smtClean="0"/>
              <a:t>键</a:t>
            </a:r>
            <a:endParaRPr lang="en-US" altLang="zh-CN" sz="2800" dirty="0" smtClean="0"/>
          </a:p>
          <a:p>
            <a:pPr>
              <a:lnSpc>
                <a:spcPct val="100000"/>
              </a:lnSpc>
              <a:spcBef>
                <a:spcPts val="500"/>
              </a:spcBef>
            </a:pPr>
            <a:r>
              <a:rPr lang="zh-CN" altLang="zh-CN" sz="2800" dirty="0" smtClean="0"/>
              <a:t>“</a:t>
            </a:r>
            <a:r>
              <a:rPr lang="zh-CN" altLang="zh-CN" sz="2800" dirty="0"/>
              <a:t>管理者职工号”为外键，引用自身关系模式中的</a:t>
            </a:r>
            <a:r>
              <a:rPr lang="zh-CN" altLang="zh-CN" sz="2800" dirty="0" smtClean="0"/>
              <a:t>“职工号”</a:t>
            </a:r>
            <a:endParaRPr lang="zh-CN" altLang="en-US" sz="2800" dirty="0"/>
          </a:p>
        </p:txBody>
      </p:sp>
      <p:sp>
        <p:nvSpPr>
          <p:cNvPr id="4" name="日期占位符 3"/>
          <p:cNvSpPr>
            <a:spLocks noGrp="1"/>
          </p:cNvSpPr>
          <p:nvPr>
            <p:ph type="dt" sz="half" idx="10"/>
          </p:nvPr>
        </p:nvSpPr>
        <p:spPr/>
        <p:txBody>
          <a:bodyPr/>
          <a:lstStyle/>
          <a:p>
            <a:pPr>
              <a:defRPr/>
            </a:pPr>
            <a:fld id="{713C796A-9099-470F-A942-9B5D014BED8A}" type="datetime8">
              <a:rPr lang="zh-CN" altLang="en-US" smtClean="0"/>
              <a:t>2016年3月7日9时41分</a:t>
            </a:fld>
            <a:endParaRPr lang="zh-CN" altLang="en-US" dirty="0"/>
          </a:p>
        </p:txBody>
      </p:sp>
    </p:spTree>
    <p:extLst>
      <p:ext uri="{BB962C8B-B14F-4D97-AF65-F5344CB8AC3E}">
        <p14:creationId xmlns:p14="http://schemas.microsoft.com/office/powerpoint/2010/main" val="26334288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 </a:t>
            </a:r>
            <a:r>
              <a:rPr lang="zh-CN" altLang="en-US" b="1" smtClean="0"/>
              <a:t>数据模型的优化</a:t>
            </a:r>
            <a:r>
              <a:rPr lang="zh-CN" altLang="en-US" smtClean="0"/>
              <a:t> </a:t>
            </a:r>
          </a:p>
        </p:txBody>
      </p:sp>
      <p:sp>
        <p:nvSpPr>
          <p:cNvPr id="51203" name="Rectangle 3"/>
          <p:cNvSpPr>
            <a:spLocks noGrp="1" noChangeArrowheads="1"/>
          </p:cNvSpPr>
          <p:nvPr>
            <p:ph type="body" idx="1"/>
          </p:nvPr>
        </p:nvSpPr>
        <p:spPr>
          <a:xfrm>
            <a:off x="323850" y="1341438"/>
            <a:ext cx="8515350" cy="4679950"/>
          </a:xfrm>
        </p:spPr>
        <p:txBody>
          <a:bodyPr/>
          <a:lstStyle/>
          <a:p>
            <a:pPr>
              <a:lnSpc>
                <a:spcPct val="105000"/>
              </a:lnSpc>
            </a:pPr>
            <a:r>
              <a:rPr lang="zh-CN" altLang="en-US" sz="3200" smtClean="0"/>
              <a:t>关系数据模型的优化通常以规范化理论为指导，并考虑系统的性能。具体方法为：</a:t>
            </a:r>
          </a:p>
          <a:p>
            <a:pPr>
              <a:lnSpc>
                <a:spcPct val="105000"/>
              </a:lnSpc>
            </a:pPr>
            <a:r>
              <a:rPr lang="zh-CN" altLang="en-US" sz="3200" smtClean="0"/>
              <a:t>确定各属性间的数据依赖。</a:t>
            </a:r>
          </a:p>
          <a:p>
            <a:pPr>
              <a:lnSpc>
                <a:spcPct val="105000"/>
              </a:lnSpc>
            </a:pPr>
            <a:r>
              <a:rPr lang="zh-CN" altLang="en-US" sz="3200" smtClean="0"/>
              <a:t>消除冗余的联系。</a:t>
            </a:r>
          </a:p>
          <a:p>
            <a:pPr>
              <a:lnSpc>
                <a:spcPct val="105000"/>
              </a:lnSpc>
            </a:pPr>
            <a:r>
              <a:rPr lang="zh-CN" altLang="en-US" sz="3200" smtClean="0"/>
              <a:t>确定最合适的范式。</a:t>
            </a:r>
          </a:p>
          <a:p>
            <a:pPr>
              <a:lnSpc>
                <a:spcPct val="105000"/>
              </a:lnSpc>
            </a:pPr>
            <a:r>
              <a:rPr lang="zh-CN" altLang="en-US" sz="3200" smtClean="0"/>
              <a:t>确定是否要对某些模式进行分解或合并 。</a:t>
            </a:r>
          </a:p>
          <a:p>
            <a:pPr>
              <a:lnSpc>
                <a:spcPct val="105000"/>
              </a:lnSpc>
            </a:pPr>
            <a:r>
              <a:rPr lang="zh-CN" altLang="en-US" sz="3200" smtClean="0"/>
              <a:t>对关系模式进行必要的分解，以提高数据的操作效率和存储空间的利用率。 </a:t>
            </a:r>
          </a:p>
        </p:txBody>
      </p:sp>
      <p:sp>
        <p:nvSpPr>
          <p:cNvPr id="51204" name="日期占位符 3"/>
          <p:cNvSpPr>
            <a:spLocks noGrp="1"/>
          </p:cNvSpPr>
          <p:nvPr>
            <p:ph type="dt" sz="quarter" idx="10"/>
          </p:nvPr>
        </p:nvSpPr>
        <p:spPr>
          <a:noFill/>
        </p:spPr>
        <p:txBody>
          <a:bodyPr/>
          <a:lstStyle/>
          <a:p>
            <a:fld id="{8103D2D8-B00D-4394-883C-62D1542765CE}"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水平分解</a:t>
            </a:r>
          </a:p>
        </p:txBody>
      </p:sp>
      <p:sp>
        <p:nvSpPr>
          <p:cNvPr id="52227" name="Rectangle 3"/>
          <p:cNvSpPr>
            <a:spLocks noGrp="1" noChangeArrowheads="1"/>
          </p:cNvSpPr>
          <p:nvPr>
            <p:ph type="body" idx="1"/>
          </p:nvPr>
        </p:nvSpPr>
        <p:spPr>
          <a:xfrm>
            <a:off x="228600" y="1341438"/>
            <a:ext cx="8610600" cy="2808287"/>
          </a:xfrm>
        </p:spPr>
        <p:txBody>
          <a:bodyPr/>
          <a:lstStyle/>
          <a:p>
            <a:r>
              <a:rPr lang="zh-CN" altLang="en-US" sz="3200" dirty="0" smtClean="0"/>
              <a:t>以时间、空间、类型等范畴属性取值为条件，满足相同条件的数据行为一个子表。</a:t>
            </a:r>
          </a:p>
          <a:p>
            <a:r>
              <a:rPr lang="zh-CN" altLang="en-US" sz="3200" dirty="0" smtClean="0"/>
              <a:t>分解的依据一般以范畴属性取值范围划分数据行。这样在操作同表数据时，时空范围相对集中，便于管理。</a:t>
            </a:r>
            <a:r>
              <a:rPr lang="zh-CN" altLang="en-US" dirty="0" smtClean="0"/>
              <a:t> </a:t>
            </a:r>
          </a:p>
        </p:txBody>
      </p:sp>
      <p:grpSp>
        <p:nvGrpSpPr>
          <p:cNvPr id="2" name="Group 4"/>
          <p:cNvGrpSpPr>
            <a:grpSpLocks/>
          </p:cNvGrpSpPr>
          <p:nvPr/>
        </p:nvGrpSpPr>
        <p:grpSpPr bwMode="auto">
          <a:xfrm>
            <a:off x="1044575" y="4292600"/>
            <a:ext cx="7056438" cy="1512888"/>
            <a:chOff x="2034" y="1290"/>
            <a:chExt cx="5400" cy="1248"/>
          </a:xfrm>
        </p:grpSpPr>
        <p:sp>
          <p:nvSpPr>
            <p:cNvPr id="52231" name="Text Box 5"/>
            <p:cNvSpPr txBox="1">
              <a:spLocks noChangeArrowheads="1"/>
            </p:cNvSpPr>
            <p:nvPr/>
          </p:nvSpPr>
          <p:spPr bwMode="auto">
            <a:xfrm>
              <a:off x="2034" y="1758"/>
              <a:ext cx="1980" cy="468"/>
            </a:xfrm>
            <a:prstGeom prst="rect">
              <a:avLst/>
            </a:prstGeom>
            <a:solidFill>
              <a:srgbClr val="FFFFFF"/>
            </a:solidFill>
            <a:ln w="9525">
              <a:solidFill>
                <a:srgbClr val="000000"/>
              </a:solidFill>
              <a:miter lim="800000"/>
              <a:headEnd/>
              <a:tailEnd/>
            </a:ln>
          </p:spPr>
          <p:txBody>
            <a:bodyPr/>
            <a:lstStyle/>
            <a:p>
              <a:pPr algn="just"/>
              <a:r>
                <a:rPr lang="en-US" altLang="zh-CN" sz="3200">
                  <a:solidFill>
                    <a:srgbClr val="FF0000"/>
                  </a:solidFill>
                  <a:latin typeface="Times New Roman" pitchFamily="18" charset="0"/>
                </a:rPr>
                <a:t>K</a:t>
              </a:r>
              <a:r>
                <a:rPr lang="en-US" altLang="zh-CN" sz="2800" baseline="30000">
                  <a:solidFill>
                    <a:srgbClr val="FF0000"/>
                  </a:solidFill>
                  <a:latin typeface="Times New Roman" pitchFamily="18" charset="0"/>
                </a:rPr>
                <a:t>#   </a:t>
              </a:r>
              <a:r>
                <a:rPr lang="en-US" altLang="zh-CN" sz="3200">
                  <a:solidFill>
                    <a:srgbClr val="FF0000"/>
                  </a:solidFill>
                  <a:latin typeface="Times New Roman" pitchFamily="18" charset="0"/>
                </a:rPr>
                <a:t>A</a:t>
              </a:r>
              <a:r>
                <a:rPr lang="en-US" altLang="zh-CN" sz="2800">
                  <a:solidFill>
                    <a:srgbClr val="FF0000"/>
                  </a:solidFill>
                  <a:latin typeface="Times New Roman" pitchFamily="18" charset="0"/>
                </a:rPr>
                <a:t>1 … </a:t>
              </a:r>
              <a:r>
                <a:rPr lang="en-US" altLang="zh-CN" sz="3200">
                  <a:solidFill>
                    <a:srgbClr val="FF0000"/>
                  </a:solidFill>
                  <a:latin typeface="Times New Roman" pitchFamily="18" charset="0"/>
                </a:rPr>
                <a:t>A</a:t>
              </a:r>
              <a:r>
                <a:rPr lang="en-US" altLang="zh-CN" sz="2800">
                  <a:solidFill>
                    <a:srgbClr val="FF0000"/>
                  </a:solidFill>
                  <a:latin typeface="Times New Roman" pitchFamily="18" charset="0"/>
                </a:rPr>
                <a:t>m   </a:t>
              </a:r>
              <a:endParaRPr lang="en-US" altLang="zh-CN" sz="6000">
                <a:solidFill>
                  <a:srgbClr val="FF0000"/>
                </a:solidFill>
              </a:endParaRPr>
            </a:p>
          </p:txBody>
        </p:sp>
        <p:sp>
          <p:nvSpPr>
            <p:cNvPr id="52232" name="Line 6"/>
            <p:cNvSpPr>
              <a:spLocks noChangeShapeType="1"/>
            </p:cNvSpPr>
            <p:nvPr/>
          </p:nvSpPr>
          <p:spPr bwMode="auto">
            <a:xfrm>
              <a:off x="2574" y="1758"/>
              <a:ext cx="0" cy="468"/>
            </a:xfrm>
            <a:prstGeom prst="line">
              <a:avLst/>
            </a:prstGeom>
            <a:noFill/>
            <a:ln w="9525">
              <a:solidFill>
                <a:srgbClr val="000000"/>
              </a:solidFill>
              <a:round/>
              <a:headEnd/>
              <a:tailEnd/>
            </a:ln>
          </p:spPr>
          <p:txBody>
            <a:bodyPr/>
            <a:lstStyle/>
            <a:p>
              <a:endParaRPr lang="zh-CN" altLang="en-US"/>
            </a:p>
          </p:txBody>
        </p:sp>
        <p:grpSp>
          <p:nvGrpSpPr>
            <p:cNvPr id="3" name="Group 7"/>
            <p:cNvGrpSpPr>
              <a:grpSpLocks/>
            </p:cNvGrpSpPr>
            <p:nvPr/>
          </p:nvGrpSpPr>
          <p:grpSpPr bwMode="auto">
            <a:xfrm>
              <a:off x="5454" y="1290"/>
              <a:ext cx="1980" cy="1248"/>
              <a:chOff x="5454" y="10806"/>
              <a:chExt cx="1980" cy="1248"/>
            </a:xfrm>
          </p:grpSpPr>
          <p:sp>
            <p:nvSpPr>
              <p:cNvPr id="52235" name="Text Box 8"/>
              <p:cNvSpPr txBox="1">
                <a:spLocks noChangeArrowheads="1"/>
              </p:cNvSpPr>
              <p:nvPr/>
            </p:nvSpPr>
            <p:spPr bwMode="auto">
              <a:xfrm>
                <a:off x="5454" y="10806"/>
                <a:ext cx="1980" cy="468"/>
              </a:xfrm>
              <a:prstGeom prst="rect">
                <a:avLst/>
              </a:prstGeom>
              <a:solidFill>
                <a:srgbClr val="FFFFFF"/>
              </a:solidFill>
              <a:ln w="9525">
                <a:solidFill>
                  <a:srgbClr val="000000"/>
                </a:solidFill>
                <a:miter lim="800000"/>
                <a:headEnd/>
                <a:tailEnd/>
              </a:ln>
            </p:spPr>
            <p:txBody>
              <a:bodyPr/>
              <a:lstStyle/>
              <a:p>
                <a:pPr algn="just"/>
                <a:r>
                  <a:rPr lang="en-US" altLang="zh-CN" sz="3200">
                    <a:solidFill>
                      <a:srgbClr val="FF0000"/>
                    </a:solidFill>
                    <a:latin typeface="Times New Roman" pitchFamily="18" charset="0"/>
                  </a:rPr>
                  <a:t>K</a:t>
                </a:r>
                <a:r>
                  <a:rPr lang="en-US" altLang="zh-CN" sz="2800" baseline="30000">
                    <a:solidFill>
                      <a:srgbClr val="FF0000"/>
                    </a:solidFill>
                    <a:latin typeface="Times New Roman" pitchFamily="18" charset="0"/>
                  </a:rPr>
                  <a:t>#    </a:t>
                </a:r>
                <a:r>
                  <a:rPr lang="en-US" altLang="zh-CN" sz="3200">
                    <a:solidFill>
                      <a:srgbClr val="FF0000"/>
                    </a:solidFill>
                    <a:latin typeface="Times New Roman" pitchFamily="18" charset="0"/>
                  </a:rPr>
                  <a:t>A</a:t>
                </a:r>
                <a:r>
                  <a:rPr lang="en-US" altLang="zh-CN" sz="2800">
                    <a:solidFill>
                      <a:srgbClr val="FF0000"/>
                    </a:solidFill>
                    <a:latin typeface="Times New Roman" pitchFamily="18" charset="0"/>
                  </a:rPr>
                  <a:t>1 … </a:t>
                </a:r>
                <a:r>
                  <a:rPr lang="en-US" altLang="zh-CN" sz="3200">
                    <a:solidFill>
                      <a:srgbClr val="FF0000"/>
                    </a:solidFill>
                    <a:latin typeface="Times New Roman" pitchFamily="18" charset="0"/>
                  </a:rPr>
                  <a:t>A</a:t>
                </a:r>
                <a:r>
                  <a:rPr lang="en-US" altLang="zh-CN" sz="2800">
                    <a:solidFill>
                      <a:srgbClr val="FF0000"/>
                    </a:solidFill>
                    <a:latin typeface="Times New Roman" pitchFamily="18" charset="0"/>
                  </a:rPr>
                  <a:t>m </a:t>
                </a:r>
                <a:endParaRPr lang="en-US" altLang="zh-CN" sz="6000">
                  <a:solidFill>
                    <a:srgbClr val="FF0000"/>
                  </a:solidFill>
                </a:endParaRPr>
              </a:p>
            </p:txBody>
          </p:sp>
          <p:sp>
            <p:nvSpPr>
              <p:cNvPr id="52236" name="Text Box 9"/>
              <p:cNvSpPr txBox="1">
                <a:spLocks noChangeArrowheads="1"/>
              </p:cNvSpPr>
              <p:nvPr/>
            </p:nvSpPr>
            <p:spPr bwMode="auto">
              <a:xfrm>
                <a:off x="5454" y="11586"/>
                <a:ext cx="1980" cy="468"/>
              </a:xfrm>
              <a:prstGeom prst="rect">
                <a:avLst/>
              </a:prstGeom>
              <a:solidFill>
                <a:srgbClr val="FFFFFF"/>
              </a:solidFill>
              <a:ln w="9525">
                <a:solidFill>
                  <a:srgbClr val="000000"/>
                </a:solidFill>
                <a:miter lim="800000"/>
                <a:headEnd/>
                <a:tailEnd/>
              </a:ln>
            </p:spPr>
            <p:txBody>
              <a:bodyPr/>
              <a:lstStyle/>
              <a:p>
                <a:pPr algn="just"/>
                <a:r>
                  <a:rPr lang="en-US" altLang="zh-CN" sz="3200">
                    <a:solidFill>
                      <a:srgbClr val="FF0000"/>
                    </a:solidFill>
                    <a:latin typeface="Times New Roman" pitchFamily="18" charset="0"/>
                  </a:rPr>
                  <a:t>K</a:t>
                </a:r>
                <a:r>
                  <a:rPr lang="en-US" altLang="zh-CN" sz="2800" baseline="30000">
                    <a:solidFill>
                      <a:srgbClr val="FF0000"/>
                    </a:solidFill>
                    <a:latin typeface="Times New Roman" pitchFamily="18" charset="0"/>
                  </a:rPr>
                  <a:t>#    </a:t>
                </a:r>
                <a:r>
                  <a:rPr lang="en-US" altLang="zh-CN" sz="3200">
                    <a:solidFill>
                      <a:srgbClr val="FF0000"/>
                    </a:solidFill>
                    <a:latin typeface="Times New Roman" pitchFamily="18" charset="0"/>
                  </a:rPr>
                  <a:t>A</a:t>
                </a:r>
                <a:r>
                  <a:rPr lang="en-US" altLang="zh-CN" sz="2800">
                    <a:solidFill>
                      <a:srgbClr val="FF0000"/>
                    </a:solidFill>
                    <a:latin typeface="Times New Roman" pitchFamily="18" charset="0"/>
                  </a:rPr>
                  <a:t>1 … </a:t>
                </a:r>
                <a:r>
                  <a:rPr lang="en-US" altLang="zh-CN" sz="3200">
                    <a:solidFill>
                      <a:srgbClr val="FF0000"/>
                    </a:solidFill>
                    <a:latin typeface="Times New Roman" pitchFamily="18" charset="0"/>
                  </a:rPr>
                  <a:t>Am</a:t>
                </a:r>
                <a:endParaRPr lang="en-US" altLang="zh-CN" sz="6000">
                  <a:solidFill>
                    <a:srgbClr val="FF0000"/>
                  </a:solidFill>
                </a:endParaRPr>
              </a:p>
            </p:txBody>
          </p:sp>
          <p:sp>
            <p:nvSpPr>
              <p:cNvPr id="52237" name="Line 10"/>
              <p:cNvSpPr>
                <a:spLocks noChangeShapeType="1"/>
              </p:cNvSpPr>
              <p:nvPr/>
            </p:nvSpPr>
            <p:spPr bwMode="auto">
              <a:xfrm>
                <a:off x="5994" y="10806"/>
                <a:ext cx="0" cy="468"/>
              </a:xfrm>
              <a:prstGeom prst="line">
                <a:avLst/>
              </a:prstGeom>
              <a:noFill/>
              <a:ln w="9525">
                <a:solidFill>
                  <a:srgbClr val="000000"/>
                </a:solidFill>
                <a:round/>
                <a:headEnd/>
                <a:tailEnd/>
              </a:ln>
            </p:spPr>
            <p:txBody>
              <a:bodyPr/>
              <a:lstStyle/>
              <a:p>
                <a:endParaRPr lang="zh-CN" altLang="en-US"/>
              </a:p>
            </p:txBody>
          </p:sp>
          <p:sp>
            <p:nvSpPr>
              <p:cNvPr id="52238" name="Line 11"/>
              <p:cNvSpPr>
                <a:spLocks noChangeShapeType="1"/>
              </p:cNvSpPr>
              <p:nvPr/>
            </p:nvSpPr>
            <p:spPr bwMode="auto">
              <a:xfrm>
                <a:off x="5994" y="11586"/>
                <a:ext cx="0" cy="468"/>
              </a:xfrm>
              <a:prstGeom prst="line">
                <a:avLst/>
              </a:prstGeom>
              <a:noFill/>
              <a:ln w="9525">
                <a:solidFill>
                  <a:srgbClr val="000000"/>
                </a:solidFill>
                <a:round/>
                <a:headEnd/>
                <a:tailEnd/>
              </a:ln>
            </p:spPr>
            <p:txBody>
              <a:bodyPr/>
              <a:lstStyle/>
              <a:p>
                <a:endParaRPr lang="zh-CN" altLang="en-US"/>
              </a:p>
            </p:txBody>
          </p:sp>
        </p:grpSp>
        <p:sp>
          <p:nvSpPr>
            <p:cNvPr id="52234" name="AutoShape 12"/>
            <p:cNvSpPr>
              <a:spLocks noChangeArrowheads="1"/>
            </p:cNvSpPr>
            <p:nvPr/>
          </p:nvSpPr>
          <p:spPr bwMode="auto">
            <a:xfrm>
              <a:off x="4374" y="1758"/>
              <a:ext cx="720" cy="312"/>
            </a:xfrm>
            <a:prstGeom prst="rightArrow">
              <a:avLst>
                <a:gd name="adj1" fmla="val 50000"/>
                <a:gd name="adj2" fmla="val 57692"/>
              </a:avLst>
            </a:prstGeom>
            <a:solidFill>
              <a:srgbClr val="FF99CC"/>
            </a:solidFill>
            <a:ln w="9525">
              <a:solidFill>
                <a:srgbClr val="000000"/>
              </a:solidFill>
              <a:miter lim="800000"/>
              <a:headEnd/>
              <a:tailEnd/>
            </a:ln>
          </p:spPr>
          <p:txBody>
            <a:bodyPr/>
            <a:lstStyle/>
            <a:p>
              <a:endParaRPr lang="zh-CN" altLang="en-US"/>
            </a:p>
          </p:txBody>
        </p:sp>
      </p:grpSp>
      <p:sp>
        <p:nvSpPr>
          <p:cNvPr id="52229" name="日期占位符 12"/>
          <p:cNvSpPr>
            <a:spLocks noGrp="1"/>
          </p:cNvSpPr>
          <p:nvPr>
            <p:ph type="dt" sz="quarter" idx="10"/>
          </p:nvPr>
        </p:nvSpPr>
        <p:spPr>
          <a:noFill/>
        </p:spPr>
        <p:txBody>
          <a:bodyPr/>
          <a:lstStyle/>
          <a:p>
            <a:fld id="{93D05789-D290-4C23-9307-42D92B48FA91}"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00034" y="385746"/>
            <a:ext cx="6715144" cy="685800"/>
          </a:xfrm>
        </p:spPr>
        <p:txBody>
          <a:bodyPr/>
          <a:lstStyle/>
          <a:p>
            <a:r>
              <a:rPr lang="zh-CN" altLang="en-US" dirty="0" smtClean="0">
                <a:latin typeface="宋体" charset="-122"/>
                <a:ea typeface="宋体" charset="-122"/>
              </a:rPr>
              <a:t>水平分解示例</a:t>
            </a:r>
          </a:p>
        </p:txBody>
      </p:sp>
      <p:sp>
        <p:nvSpPr>
          <p:cNvPr id="21507" name="内容占位符 2"/>
          <p:cNvSpPr>
            <a:spLocks noGrp="1"/>
          </p:cNvSpPr>
          <p:nvPr>
            <p:ph idx="1"/>
          </p:nvPr>
        </p:nvSpPr>
        <p:spPr/>
        <p:txBody>
          <a:bodyPr/>
          <a:lstStyle/>
          <a:p>
            <a:pPr>
              <a:lnSpc>
                <a:spcPct val="110000"/>
              </a:lnSpc>
            </a:pPr>
            <a:r>
              <a:rPr lang="zh-CN" altLang="en-US" sz="3200" dirty="0" smtClean="0"/>
              <a:t>学生（</a:t>
            </a:r>
            <a:r>
              <a:rPr lang="zh-CN" altLang="en-US" sz="3200" u="sng" dirty="0" smtClean="0"/>
              <a:t>学号</a:t>
            </a:r>
            <a:r>
              <a:rPr lang="zh-CN" altLang="en-US" sz="3200" dirty="0" smtClean="0"/>
              <a:t>，姓名，性别，所在系，专业，入学年份，毕业年份）</a:t>
            </a:r>
            <a:endParaRPr lang="en-US" altLang="zh-CN" sz="3200" dirty="0" smtClean="0"/>
          </a:p>
          <a:p>
            <a:pPr>
              <a:lnSpc>
                <a:spcPct val="110000"/>
              </a:lnSpc>
            </a:pPr>
            <a:r>
              <a:rPr lang="zh-CN" altLang="en-US" dirty="0" smtClean="0"/>
              <a:t>分解为：</a:t>
            </a:r>
            <a:endParaRPr lang="en-US" altLang="zh-CN" dirty="0" smtClean="0"/>
          </a:p>
          <a:p>
            <a:pPr>
              <a:lnSpc>
                <a:spcPct val="110000"/>
              </a:lnSpc>
            </a:pPr>
            <a:r>
              <a:rPr lang="zh-CN" altLang="en-US" sz="3200" dirty="0" smtClean="0">
                <a:solidFill>
                  <a:srgbClr val="C00000"/>
                </a:solidFill>
              </a:rPr>
              <a:t>在校学生（</a:t>
            </a:r>
            <a:r>
              <a:rPr lang="zh-CN" altLang="en-US" sz="3200" u="sng" dirty="0" smtClean="0">
                <a:solidFill>
                  <a:srgbClr val="C00000"/>
                </a:solidFill>
              </a:rPr>
              <a:t>学号</a:t>
            </a:r>
            <a:r>
              <a:rPr lang="zh-CN" altLang="en-US" sz="3200" dirty="0" smtClean="0">
                <a:solidFill>
                  <a:srgbClr val="C00000"/>
                </a:solidFill>
              </a:rPr>
              <a:t>，姓名，性别，所在系，专业，入学年份，毕业年份） </a:t>
            </a:r>
            <a:endParaRPr lang="en-US" altLang="zh-CN" sz="3200" dirty="0" smtClean="0">
              <a:solidFill>
                <a:srgbClr val="C00000"/>
              </a:solidFill>
            </a:endParaRPr>
          </a:p>
          <a:p>
            <a:pPr>
              <a:lnSpc>
                <a:spcPct val="110000"/>
              </a:lnSpc>
            </a:pPr>
            <a:r>
              <a:rPr lang="zh-CN" altLang="en-US" sz="3200" dirty="0" smtClean="0">
                <a:solidFill>
                  <a:srgbClr val="C00000"/>
                </a:solidFill>
              </a:rPr>
              <a:t>毕业学生（</a:t>
            </a:r>
            <a:r>
              <a:rPr lang="zh-CN" altLang="en-US" sz="3200" u="sng" dirty="0" smtClean="0">
                <a:solidFill>
                  <a:srgbClr val="C00000"/>
                </a:solidFill>
              </a:rPr>
              <a:t>学号</a:t>
            </a:r>
            <a:r>
              <a:rPr lang="zh-CN" altLang="en-US" sz="3200" dirty="0" smtClean="0">
                <a:solidFill>
                  <a:srgbClr val="C00000"/>
                </a:solidFill>
              </a:rPr>
              <a:t>，姓名，性别，所在系，专业，入学年份，毕业年份）</a:t>
            </a:r>
          </a:p>
        </p:txBody>
      </p:sp>
      <p:sp>
        <p:nvSpPr>
          <p:cNvPr id="2" name="日期占位符 1"/>
          <p:cNvSpPr>
            <a:spLocks noGrp="1"/>
          </p:cNvSpPr>
          <p:nvPr>
            <p:ph type="dt" sz="half" idx="10"/>
          </p:nvPr>
        </p:nvSpPr>
        <p:spPr/>
        <p:txBody>
          <a:bodyPr/>
          <a:lstStyle/>
          <a:p>
            <a:pPr>
              <a:defRPr/>
            </a:pPr>
            <a:fld id="{180F2DEC-53C8-4F33-8244-662F260914D7}" type="datetime8">
              <a:rPr lang="zh-CN" altLang="en-US" smtClean="0"/>
              <a:t>2016年3月7日9时41分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79</a:t>
            </a:fld>
            <a:r>
              <a:rPr lang="en-US" altLang="zh-CN" smtClean="0"/>
              <a:t>/97</a:t>
            </a:r>
            <a:endParaRPr lang="zh-CN" altLang="en-US" dirty="0"/>
          </a:p>
        </p:txBody>
      </p:sp>
    </p:spTree>
    <p:extLst>
      <p:ext uri="{BB962C8B-B14F-4D97-AF65-F5344CB8AC3E}">
        <p14:creationId xmlns:p14="http://schemas.microsoft.com/office/powerpoint/2010/main" val="4273548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b="1" smtClean="0"/>
              <a:t>数据库设计全过程</a:t>
            </a:r>
            <a:r>
              <a:rPr lang="zh-CN" altLang="en-US" smtClean="0"/>
              <a:t> </a:t>
            </a:r>
          </a:p>
        </p:txBody>
      </p:sp>
      <p:sp>
        <p:nvSpPr>
          <p:cNvPr id="11267" name="Text Box 26"/>
          <p:cNvSpPr txBox="1">
            <a:spLocks noChangeArrowheads="1"/>
          </p:cNvSpPr>
          <p:nvPr/>
        </p:nvSpPr>
        <p:spPr bwMode="auto">
          <a:xfrm>
            <a:off x="3535363" y="5721350"/>
            <a:ext cx="1590675"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 运行和维护</a:t>
            </a:r>
            <a:endParaRPr lang="zh-CN" altLang="en-US" sz="2000" b="1"/>
          </a:p>
        </p:txBody>
      </p:sp>
      <p:sp>
        <p:nvSpPr>
          <p:cNvPr id="11268" name="Line 27"/>
          <p:cNvSpPr>
            <a:spLocks noChangeShapeType="1"/>
          </p:cNvSpPr>
          <p:nvPr/>
        </p:nvSpPr>
        <p:spPr bwMode="auto">
          <a:xfrm>
            <a:off x="2740025" y="5424488"/>
            <a:ext cx="1192213" cy="296862"/>
          </a:xfrm>
          <a:prstGeom prst="line">
            <a:avLst/>
          </a:prstGeom>
          <a:noFill/>
          <a:ln w="9525">
            <a:solidFill>
              <a:srgbClr val="000000"/>
            </a:solidFill>
            <a:round/>
            <a:headEnd/>
            <a:tailEnd type="triangle" w="med" len="med"/>
          </a:ln>
        </p:spPr>
        <p:txBody>
          <a:bodyPr/>
          <a:lstStyle/>
          <a:p>
            <a:endParaRPr lang="zh-CN" altLang="en-US"/>
          </a:p>
        </p:txBody>
      </p:sp>
      <p:sp>
        <p:nvSpPr>
          <p:cNvPr id="11269" name="Line 28"/>
          <p:cNvSpPr>
            <a:spLocks noChangeShapeType="1"/>
          </p:cNvSpPr>
          <p:nvPr/>
        </p:nvSpPr>
        <p:spPr bwMode="auto">
          <a:xfrm flipH="1">
            <a:off x="4727575" y="5424488"/>
            <a:ext cx="795338" cy="296862"/>
          </a:xfrm>
          <a:prstGeom prst="line">
            <a:avLst/>
          </a:prstGeom>
          <a:noFill/>
          <a:ln w="9525">
            <a:solidFill>
              <a:srgbClr val="000000"/>
            </a:solidFill>
            <a:round/>
            <a:headEnd/>
            <a:tailEnd type="triangle" w="med" len="med"/>
          </a:ln>
        </p:spPr>
        <p:txBody>
          <a:bodyPr/>
          <a:lstStyle/>
          <a:p>
            <a:endParaRPr lang="zh-CN" altLang="en-US"/>
          </a:p>
        </p:txBody>
      </p:sp>
      <p:sp>
        <p:nvSpPr>
          <p:cNvPr id="11270" name="Text Box 30"/>
          <p:cNvSpPr txBox="1">
            <a:spLocks noChangeArrowheads="1"/>
          </p:cNvSpPr>
          <p:nvPr/>
        </p:nvSpPr>
        <p:spPr bwMode="auto">
          <a:xfrm>
            <a:off x="3336925" y="1268413"/>
            <a:ext cx="1589088" cy="446087"/>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 需求分析</a:t>
            </a:r>
            <a:endParaRPr lang="zh-CN" altLang="en-US" sz="2000" b="1"/>
          </a:p>
        </p:txBody>
      </p:sp>
      <p:sp>
        <p:nvSpPr>
          <p:cNvPr id="11271" name="Text Box 31"/>
          <p:cNvSpPr txBox="1">
            <a:spLocks noChangeArrowheads="1"/>
          </p:cNvSpPr>
          <p:nvPr/>
        </p:nvSpPr>
        <p:spPr bwMode="auto">
          <a:xfrm>
            <a:off x="1944688" y="2011363"/>
            <a:ext cx="1392237"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数据分析</a:t>
            </a:r>
            <a:endParaRPr lang="zh-CN" altLang="en-US" sz="2000" b="1"/>
          </a:p>
        </p:txBody>
      </p:sp>
      <p:sp>
        <p:nvSpPr>
          <p:cNvPr id="11272" name="Text Box 32"/>
          <p:cNvSpPr txBox="1">
            <a:spLocks noChangeArrowheads="1"/>
          </p:cNvSpPr>
          <p:nvPr/>
        </p:nvSpPr>
        <p:spPr bwMode="auto">
          <a:xfrm>
            <a:off x="4926013" y="2011363"/>
            <a:ext cx="1392237"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功能分析</a:t>
            </a:r>
            <a:endParaRPr lang="zh-CN" altLang="en-US" sz="2000" b="1"/>
          </a:p>
        </p:txBody>
      </p:sp>
      <p:sp>
        <p:nvSpPr>
          <p:cNvPr id="11273" name="Text Box 33"/>
          <p:cNvSpPr txBox="1">
            <a:spLocks noChangeArrowheads="1"/>
          </p:cNvSpPr>
          <p:nvPr/>
        </p:nvSpPr>
        <p:spPr bwMode="auto">
          <a:xfrm>
            <a:off x="1746250" y="2752725"/>
            <a:ext cx="1789113" cy="44608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概念结构设计</a:t>
            </a:r>
            <a:endParaRPr lang="zh-CN" altLang="en-US" sz="2000" b="1"/>
          </a:p>
        </p:txBody>
      </p:sp>
      <p:sp>
        <p:nvSpPr>
          <p:cNvPr id="11274" name="Text Box 34"/>
          <p:cNvSpPr txBox="1">
            <a:spLocks noChangeArrowheads="1"/>
          </p:cNvSpPr>
          <p:nvPr/>
        </p:nvSpPr>
        <p:spPr bwMode="auto">
          <a:xfrm>
            <a:off x="1746250" y="3495675"/>
            <a:ext cx="1789113"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逻辑结构设计</a:t>
            </a:r>
            <a:endParaRPr lang="zh-CN" altLang="en-US" sz="2000" b="1"/>
          </a:p>
        </p:txBody>
      </p:sp>
      <p:sp>
        <p:nvSpPr>
          <p:cNvPr id="11275" name="Text Box 35"/>
          <p:cNvSpPr txBox="1">
            <a:spLocks noChangeArrowheads="1"/>
          </p:cNvSpPr>
          <p:nvPr/>
        </p:nvSpPr>
        <p:spPr bwMode="auto">
          <a:xfrm>
            <a:off x="1746250" y="4237038"/>
            <a:ext cx="1987550" cy="446087"/>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物理结构设计</a:t>
            </a:r>
            <a:endParaRPr lang="zh-CN" altLang="en-US" sz="2000" b="1"/>
          </a:p>
        </p:txBody>
      </p:sp>
      <p:sp>
        <p:nvSpPr>
          <p:cNvPr id="11276" name="Text Box 36"/>
          <p:cNvSpPr txBox="1">
            <a:spLocks noChangeArrowheads="1"/>
          </p:cNvSpPr>
          <p:nvPr/>
        </p:nvSpPr>
        <p:spPr bwMode="auto">
          <a:xfrm>
            <a:off x="1746250" y="4979988"/>
            <a:ext cx="1789113"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加载数据</a:t>
            </a:r>
            <a:endParaRPr lang="zh-CN" altLang="en-US" sz="2000" b="1"/>
          </a:p>
        </p:txBody>
      </p:sp>
      <p:sp>
        <p:nvSpPr>
          <p:cNvPr id="11277" name="Text Box 37"/>
          <p:cNvSpPr txBox="1">
            <a:spLocks noChangeArrowheads="1"/>
          </p:cNvSpPr>
          <p:nvPr/>
        </p:nvSpPr>
        <p:spPr bwMode="auto">
          <a:xfrm>
            <a:off x="4926013" y="2752725"/>
            <a:ext cx="1392237" cy="446088"/>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功能设计</a:t>
            </a:r>
            <a:endParaRPr lang="zh-CN" altLang="en-US" sz="2000" b="1"/>
          </a:p>
        </p:txBody>
      </p:sp>
      <p:sp>
        <p:nvSpPr>
          <p:cNvPr id="11278" name="Text Box 38"/>
          <p:cNvSpPr txBox="1">
            <a:spLocks noChangeArrowheads="1"/>
          </p:cNvSpPr>
          <p:nvPr/>
        </p:nvSpPr>
        <p:spPr bwMode="auto">
          <a:xfrm>
            <a:off x="4926013" y="3495675"/>
            <a:ext cx="1392237"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事务设计</a:t>
            </a:r>
            <a:endParaRPr lang="zh-CN" altLang="en-US" sz="2000" b="1"/>
          </a:p>
        </p:txBody>
      </p:sp>
      <p:sp>
        <p:nvSpPr>
          <p:cNvPr id="11279" name="Text Box 39"/>
          <p:cNvSpPr txBox="1">
            <a:spLocks noChangeArrowheads="1"/>
          </p:cNvSpPr>
          <p:nvPr/>
        </p:nvSpPr>
        <p:spPr bwMode="auto">
          <a:xfrm>
            <a:off x="4926013" y="4237038"/>
            <a:ext cx="1392237" cy="446087"/>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程序设计</a:t>
            </a:r>
            <a:endParaRPr lang="zh-CN" altLang="en-US" sz="2000" b="1"/>
          </a:p>
        </p:txBody>
      </p:sp>
      <p:sp>
        <p:nvSpPr>
          <p:cNvPr id="11280" name="Text Box 40"/>
          <p:cNvSpPr txBox="1">
            <a:spLocks noChangeArrowheads="1"/>
          </p:cNvSpPr>
          <p:nvPr/>
        </p:nvSpPr>
        <p:spPr bwMode="auto">
          <a:xfrm>
            <a:off x="4926013" y="4979988"/>
            <a:ext cx="1392237" cy="444500"/>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调试运行</a:t>
            </a:r>
            <a:endParaRPr lang="zh-CN" altLang="en-US" sz="2000" b="1"/>
          </a:p>
        </p:txBody>
      </p:sp>
      <p:sp>
        <p:nvSpPr>
          <p:cNvPr id="11281" name="Line 41"/>
          <p:cNvSpPr>
            <a:spLocks noChangeShapeType="1"/>
          </p:cNvSpPr>
          <p:nvPr/>
        </p:nvSpPr>
        <p:spPr bwMode="auto">
          <a:xfrm flipH="1">
            <a:off x="2541588" y="1716088"/>
            <a:ext cx="1192212" cy="296862"/>
          </a:xfrm>
          <a:prstGeom prst="line">
            <a:avLst/>
          </a:prstGeom>
          <a:noFill/>
          <a:ln w="9525">
            <a:solidFill>
              <a:srgbClr val="000000"/>
            </a:solidFill>
            <a:round/>
            <a:headEnd/>
            <a:tailEnd type="triangle" w="sm" len="med"/>
          </a:ln>
        </p:spPr>
        <p:txBody>
          <a:bodyPr/>
          <a:lstStyle/>
          <a:p>
            <a:endParaRPr lang="zh-CN" altLang="en-US"/>
          </a:p>
        </p:txBody>
      </p:sp>
      <p:sp>
        <p:nvSpPr>
          <p:cNvPr id="11282" name="Line 42"/>
          <p:cNvSpPr>
            <a:spLocks noChangeShapeType="1"/>
          </p:cNvSpPr>
          <p:nvPr/>
        </p:nvSpPr>
        <p:spPr bwMode="auto">
          <a:xfrm>
            <a:off x="4529138" y="1716088"/>
            <a:ext cx="1192212" cy="296862"/>
          </a:xfrm>
          <a:prstGeom prst="line">
            <a:avLst/>
          </a:prstGeom>
          <a:noFill/>
          <a:ln w="9525">
            <a:solidFill>
              <a:srgbClr val="000000"/>
            </a:solidFill>
            <a:round/>
            <a:headEnd/>
            <a:tailEnd type="triangle" w="sm" len="med"/>
          </a:ln>
        </p:spPr>
        <p:txBody>
          <a:bodyPr/>
          <a:lstStyle/>
          <a:p>
            <a:endParaRPr lang="zh-CN" altLang="en-US"/>
          </a:p>
        </p:txBody>
      </p:sp>
      <p:sp>
        <p:nvSpPr>
          <p:cNvPr id="11283" name="Line 43"/>
          <p:cNvSpPr>
            <a:spLocks noChangeShapeType="1"/>
          </p:cNvSpPr>
          <p:nvPr/>
        </p:nvSpPr>
        <p:spPr bwMode="auto">
          <a:xfrm flipH="1">
            <a:off x="5721350" y="2455863"/>
            <a:ext cx="0" cy="296862"/>
          </a:xfrm>
          <a:prstGeom prst="line">
            <a:avLst/>
          </a:prstGeom>
          <a:noFill/>
          <a:ln w="9525">
            <a:solidFill>
              <a:srgbClr val="000000"/>
            </a:solidFill>
            <a:round/>
            <a:headEnd/>
            <a:tailEnd type="triangle" w="sm" len="med"/>
          </a:ln>
        </p:spPr>
        <p:txBody>
          <a:bodyPr/>
          <a:lstStyle/>
          <a:p>
            <a:endParaRPr lang="zh-CN" altLang="en-US"/>
          </a:p>
        </p:txBody>
      </p:sp>
      <p:sp>
        <p:nvSpPr>
          <p:cNvPr id="11284" name="Line 44"/>
          <p:cNvSpPr>
            <a:spLocks noChangeShapeType="1"/>
          </p:cNvSpPr>
          <p:nvPr/>
        </p:nvSpPr>
        <p:spPr bwMode="auto">
          <a:xfrm>
            <a:off x="5718175" y="3198813"/>
            <a:ext cx="3175" cy="296862"/>
          </a:xfrm>
          <a:prstGeom prst="line">
            <a:avLst/>
          </a:prstGeom>
          <a:noFill/>
          <a:ln w="9525">
            <a:solidFill>
              <a:srgbClr val="000000"/>
            </a:solidFill>
            <a:round/>
            <a:headEnd/>
            <a:tailEnd type="triangle" w="sm" len="med"/>
          </a:ln>
        </p:spPr>
        <p:txBody>
          <a:bodyPr/>
          <a:lstStyle/>
          <a:p>
            <a:endParaRPr lang="zh-CN" altLang="en-US"/>
          </a:p>
        </p:txBody>
      </p:sp>
      <p:sp>
        <p:nvSpPr>
          <p:cNvPr id="11285" name="Line 45"/>
          <p:cNvSpPr>
            <a:spLocks noChangeShapeType="1"/>
          </p:cNvSpPr>
          <p:nvPr/>
        </p:nvSpPr>
        <p:spPr bwMode="auto">
          <a:xfrm>
            <a:off x="5724525" y="4683125"/>
            <a:ext cx="0" cy="296863"/>
          </a:xfrm>
          <a:prstGeom prst="line">
            <a:avLst/>
          </a:prstGeom>
          <a:noFill/>
          <a:ln w="9525">
            <a:solidFill>
              <a:srgbClr val="000000"/>
            </a:solidFill>
            <a:round/>
            <a:headEnd/>
            <a:tailEnd type="triangle" w="sm" len="med"/>
          </a:ln>
        </p:spPr>
        <p:txBody>
          <a:bodyPr/>
          <a:lstStyle/>
          <a:p>
            <a:endParaRPr lang="zh-CN" altLang="en-US"/>
          </a:p>
        </p:txBody>
      </p:sp>
      <p:sp>
        <p:nvSpPr>
          <p:cNvPr id="11286" name="Line 46"/>
          <p:cNvSpPr>
            <a:spLocks noChangeShapeType="1"/>
          </p:cNvSpPr>
          <p:nvPr/>
        </p:nvSpPr>
        <p:spPr bwMode="auto">
          <a:xfrm>
            <a:off x="2740025" y="2455863"/>
            <a:ext cx="0" cy="296862"/>
          </a:xfrm>
          <a:prstGeom prst="line">
            <a:avLst/>
          </a:prstGeom>
          <a:noFill/>
          <a:ln w="9525">
            <a:solidFill>
              <a:srgbClr val="000000"/>
            </a:solidFill>
            <a:round/>
            <a:headEnd/>
            <a:tailEnd type="triangle" w="sm" len="med"/>
          </a:ln>
        </p:spPr>
        <p:txBody>
          <a:bodyPr/>
          <a:lstStyle/>
          <a:p>
            <a:endParaRPr lang="zh-CN" altLang="en-US"/>
          </a:p>
        </p:txBody>
      </p:sp>
      <p:sp>
        <p:nvSpPr>
          <p:cNvPr id="11287" name="Line 47"/>
          <p:cNvSpPr>
            <a:spLocks noChangeShapeType="1"/>
          </p:cNvSpPr>
          <p:nvPr/>
        </p:nvSpPr>
        <p:spPr bwMode="auto">
          <a:xfrm>
            <a:off x="2740025" y="3198813"/>
            <a:ext cx="0" cy="296862"/>
          </a:xfrm>
          <a:prstGeom prst="line">
            <a:avLst/>
          </a:prstGeom>
          <a:noFill/>
          <a:ln w="9525">
            <a:solidFill>
              <a:srgbClr val="000000"/>
            </a:solidFill>
            <a:round/>
            <a:headEnd/>
            <a:tailEnd type="triangle" w="sm" len="med"/>
          </a:ln>
        </p:spPr>
        <p:txBody>
          <a:bodyPr/>
          <a:lstStyle/>
          <a:p>
            <a:endParaRPr lang="zh-CN" altLang="en-US"/>
          </a:p>
        </p:txBody>
      </p:sp>
      <p:sp>
        <p:nvSpPr>
          <p:cNvPr id="11288" name="Line 48"/>
          <p:cNvSpPr>
            <a:spLocks noChangeShapeType="1"/>
          </p:cNvSpPr>
          <p:nvPr/>
        </p:nvSpPr>
        <p:spPr bwMode="auto">
          <a:xfrm>
            <a:off x="2740025" y="3940175"/>
            <a:ext cx="0" cy="296863"/>
          </a:xfrm>
          <a:prstGeom prst="line">
            <a:avLst/>
          </a:prstGeom>
          <a:noFill/>
          <a:ln w="9525">
            <a:solidFill>
              <a:srgbClr val="000000"/>
            </a:solidFill>
            <a:round/>
            <a:headEnd/>
            <a:tailEnd type="triangle" w="sm" len="med"/>
          </a:ln>
        </p:spPr>
        <p:txBody>
          <a:bodyPr/>
          <a:lstStyle/>
          <a:p>
            <a:endParaRPr lang="zh-CN" altLang="en-US"/>
          </a:p>
        </p:txBody>
      </p:sp>
      <p:sp>
        <p:nvSpPr>
          <p:cNvPr id="11289" name="Line 49"/>
          <p:cNvSpPr>
            <a:spLocks noChangeShapeType="1"/>
          </p:cNvSpPr>
          <p:nvPr/>
        </p:nvSpPr>
        <p:spPr bwMode="auto">
          <a:xfrm>
            <a:off x="2740025" y="4683125"/>
            <a:ext cx="0" cy="296863"/>
          </a:xfrm>
          <a:prstGeom prst="line">
            <a:avLst/>
          </a:prstGeom>
          <a:noFill/>
          <a:ln w="9525">
            <a:solidFill>
              <a:srgbClr val="000000"/>
            </a:solidFill>
            <a:round/>
            <a:headEnd/>
            <a:tailEnd type="triangle" w="sm" len="med"/>
          </a:ln>
        </p:spPr>
        <p:txBody>
          <a:bodyPr/>
          <a:lstStyle/>
          <a:p>
            <a:endParaRPr lang="zh-CN" altLang="en-US"/>
          </a:p>
        </p:txBody>
      </p:sp>
      <p:sp>
        <p:nvSpPr>
          <p:cNvPr id="11290" name="Line 50"/>
          <p:cNvSpPr>
            <a:spLocks noChangeShapeType="1"/>
          </p:cNvSpPr>
          <p:nvPr/>
        </p:nvSpPr>
        <p:spPr bwMode="auto">
          <a:xfrm>
            <a:off x="5724525" y="3940175"/>
            <a:ext cx="0" cy="296863"/>
          </a:xfrm>
          <a:prstGeom prst="line">
            <a:avLst/>
          </a:prstGeom>
          <a:noFill/>
          <a:ln w="9525">
            <a:solidFill>
              <a:srgbClr val="000000"/>
            </a:solidFill>
            <a:round/>
            <a:headEnd/>
            <a:tailEnd type="triangle" w="sm" len="med"/>
          </a:ln>
        </p:spPr>
        <p:txBody>
          <a:bodyPr/>
          <a:lstStyle/>
          <a:p>
            <a:endParaRPr lang="zh-CN" altLang="en-US"/>
          </a:p>
        </p:txBody>
      </p:sp>
      <p:sp>
        <p:nvSpPr>
          <p:cNvPr id="11291" name="Rectangle 51"/>
          <p:cNvSpPr>
            <a:spLocks noChangeArrowheads="1"/>
          </p:cNvSpPr>
          <p:nvPr/>
        </p:nvSpPr>
        <p:spPr bwMode="auto">
          <a:xfrm>
            <a:off x="1547813" y="2565400"/>
            <a:ext cx="2384425" cy="2265363"/>
          </a:xfrm>
          <a:prstGeom prst="rect">
            <a:avLst/>
          </a:prstGeom>
          <a:noFill/>
          <a:ln w="12700">
            <a:solidFill>
              <a:srgbClr val="000000"/>
            </a:solidFill>
            <a:prstDash val="sysDot"/>
            <a:miter lim="800000"/>
            <a:headEnd/>
            <a:tailEnd/>
          </a:ln>
        </p:spPr>
        <p:txBody>
          <a:bodyPr/>
          <a:lstStyle/>
          <a:p>
            <a:endParaRPr lang="zh-CN" altLang="en-US" b="1"/>
          </a:p>
        </p:txBody>
      </p:sp>
      <p:sp>
        <p:nvSpPr>
          <p:cNvPr id="11292" name="Rectangle 52"/>
          <p:cNvSpPr>
            <a:spLocks noChangeArrowheads="1"/>
          </p:cNvSpPr>
          <p:nvPr/>
        </p:nvSpPr>
        <p:spPr bwMode="auto">
          <a:xfrm>
            <a:off x="4727575" y="2565400"/>
            <a:ext cx="1789113" cy="2265363"/>
          </a:xfrm>
          <a:prstGeom prst="rect">
            <a:avLst/>
          </a:prstGeom>
          <a:noFill/>
          <a:ln w="12700">
            <a:solidFill>
              <a:srgbClr val="000000"/>
            </a:solidFill>
            <a:prstDash val="sysDot"/>
            <a:miter lim="800000"/>
            <a:headEnd/>
            <a:tailEnd/>
          </a:ln>
        </p:spPr>
        <p:txBody>
          <a:bodyPr/>
          <a:lstStyle/>
          <a:p>
            <a:endParaRPr lang="zh-CN" altLang="en-US" b="1"/>
          </a:p>
        </p:txBody>
      </p:sp>
      <p:sp>
        <p:nvSpPr>
          <p:cNvPr id="11293" name="日期占位符 28"/>
          <p:cNvSpPr>
            <a:spLocks noGrp="1"/>
          </p:cNvSpPr>
          <p:nvPr>
            <p:ph type="dt" sz="quarter" idx="10"/>
          </p:nvPr>
        </p:nvSpPr>
        <p:spPr>
          <a:noFill/>
        </p:spPr>
        <p:txBody>
          <a:bodyPr/>
          <a:lstStyle/>
          <a:p>
            <a:fld id="{61189D0B-3F91-4676-86B9-97FFFE6EDFF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垂直分解</a:t>
            </a:r>
          </a:p>
        </p:txBody>
      </p:sp>
      <p:sp>
        <p:nvSpPr>
          <p:cNvPr id="53251" name="Rectangle 3"/>
          <p:cNvSpPr>
            <a:spLocks noGrp="1" noChangeArrowheads="1"/>
          </p:cNvSpPr>
          <p:nvPr>
            <p:ph type="body" idx="1"/>
          </p:nvPr>
        </p:nvSpPr>
        <p:spPr>
          <a:xfrm>
            <a:off x="516632" y="1340768"/>
            <a:ext cx="8447856" cy="3096344"/>
          </a:xfrm>
        </p:spPr>
        <p:txBody>
          <a:bodyPr/>
          <a:lstStyle/>
          <a:p>
            <a:pPr>
              <a:spcBef>
                <a:spcPts val="300"/>
              </a:spcBef>
            </a:pPr>
            <a:r>
              <a:rPr lang="zh-CN" altLang="zh-CN" sz="3400" dirty="0" smtClean="0"/>
              <a:t>以非主属性所描述的数据特征为条件，描述一类相同特征的属性划分在一个子表中。</a:t>
            </a:r>
            <a:endParaRPr lang="en-US" altLang="zh-CN" sz="3400" dirty="0" smtClean="0"/>
          </a:p>
          <a:p>
            <a:pPr>
              <a:lnSpc>
                <a:spcPct val="110000"/>
              </a:lnSpc>
              <a:spcBef>
                <a:spcPts val="300"/>
              </a:spcBef>
            </a:pPr>
            <a:r>
              <a:rPr lang="zh-CN" altLang="zh-CN" sz="3400" dirty="0" smtClean="0"/>
              <a:t>这样操作同表数据时属性范围相对集中，便于管理。</a:t>
            </a:r>
            <a:r>
              <a:rPr lang="zh-CN" altLang="en-US" sz="3400" dirty="0" smtClean="0"/>
              <a:t> </a:t>
            </a:r>
          </a:p>
        </p:txBody>
      </p:sp>
      <p:grpSp>
        <p:nvGrpSpPr>
          <p:cNvPr id="2" name="Group 4"/>
          <p:cNvGrpSpPr>
            <a:grpSpLocks/>
          </p:cNvGrpSpPr>
          <p:nvPr/>
        </p:nvGrpSpPr>
        <p:grpSpPr bwMode="auto">
          <a:xfrm>
            <a:off x="539750" y="4364955"/>
            <a:ext cx="7993063" cy="1584325"/>
            <a:chOff x="1854" y="10806"/>
            <a:chExt cx="6300" cy="1248"/>
          </a:xfrm>
        </p:grpSpPr>
        <p:sp>
          <p:nvSpPr>
            <p:cNvPr id="53255" name="Text Box 5"/>
            <p:cNvSpPr txBox="1">
              <a:spLocks noChangeArrowheads="1"/>
            </p:cNvSpPr>
            <p:nvPr/>
          </p:nvSpPr>
          <p:spPr bwMode="auto">
            <a:xfrm>
              <a:off x="1854" y="11274"/>
              <a:ext cx="3240" cy="468"/>
            </a:xfrm>
            <a:prstGeom prst="rect">
              <a:avLst/>
            </a:prstGeom>
            <a:solidFill>
              <a:srgbClr val="FFFFFF"/>
            </a:solidFill>
            <a:ln w="9525">
              <a:solidFill>
                <a:srgbClr val="000000"/>
              </a:solidFill>
              <a:miter lim="800000"/>
              <a:headEnd/>
              <a:tailEnd/>
            </a:ln>
          </p:spPr>
          <p:txBody>
            <a:bodyPr/>
            <a:lstStyle/>
            <a:p>
              <a:pPr algn="just"/>
              <a:r>
                <a:rPr lang="en-US" altLang="zh-CN" sz="2000" dirty="0">
                  <a:solidFill>
                    <a:srgbClr val="FF0000"/>
                  </a:solidFill>
                  <a:latin typeface="Times New Roman" pitchFamily="18" charset="0"/>
                </a:rPr>
                <a:t>K</a:t>
              </a:r>
              <a:r>
                <a:rPr lang="en-US" altLang="zh-CN" sz="2000" baseline="30000" dirty="0">
                  <a:solidFill>
                    <a:srgbClr val="FF0000"/>
                  </a:solidFill>
                  <a:latin typeface="Times New Roman" pitchFamily="18" charset="0"/>
                </a:rPr>
                <a:t>#            </a:t>
              </a:r>
              <a:r>
                <a:rPr lang="en-US" altLang="zh-CN" sz="2000" dirty="0">
                  <a:solidFill>
                    <a:srgbClr val="FF0000"/>
                  </a:solidFill>
                  <a:latin typeface="Times New Roman" pitchFamily="18" charset="0"/>
                </a:rPr>
                <a:t>A11 …A1m     A21 … A2n</a:t>
              </a:r>
              <a:endParaRPr lang="en-US" altLang="zh-CN" sz="2000" dirty="0">
                <a:solidFill>
                  <a:srgbClr val="FF0000"/>
                </a:solidFill>
              </a:endParaRPr>
            </a:p>
          </p:txBody>
        </p:sp>
        <p:sp>
          <p:nvSpPr>
            <p:cNvPr id="53256" name="Line 6"/>
            <p:cNvSpPr>
              <a:spLocks noChangeShapeType="1"/>
            </p:cNvSpPr>
            <p:nvPr/>
          </p:nvSpPr>
          <p:spPr bwMode="auto">
            <a:xfrm>
              <a:off x="2394" y="11274"/>
              <a:ext cx="0" cy="468"/>
            </a:xfrm>
            <a:prstGeom prst="line">
              <a:avLst/>
            </a:prstGeom>
            <a:noFill/>
            <a:ln w="9525">
              <a:solidFill>
                <a:srgbClr val="000000"/>
              </a:solidFill>
              <a:round/>
              <a:headEnd/>
              <a:tailEnd/>
            </a:ln>
          </p:spPr>
          <p:txBody>
            <a:bodyPr/>
            <a:lstStyle/>
            <a:p>
              <a:endParaRPr lang="zh-CN" altLang="en-US"/>
            </a:p>
          </p:txBody>
        </p:sp>
        <p:sp>
          <p:nvSpPr>
            <p:cNvPr id="53257" name="Line 7"/>
            <p:cNvSpPr>
              <a:spLocks noChangeShapeType="1"/>
            </p:cNvSpPr>
            <p:nvPr/>
          </p:nvSpPr>
          <p:spPr bwMode="auto">
            <a:xfrm>
              <a:off x="3654" y="11274"/>
              <a:ext cx="0" cy="468"/>
            </a:xfrm>
            <a:prstGeom prst="line">
              <a:avLst/>
            </a:prstGeom>
            <a:noFill/>
            <a:ln w="9525">
              <a:solidFill>
                <a:srgbClr val="000000"/>
              </a:solidFill>
              <a:prstDash val="sysDot"/>
              <a:round/>
              <a:headEnd/>
              <a:tailEnd/>
            </a:ln>
          </p:spPr>
          <p:txBody>
            <a:bodyPr/>
            <a:lstStyle/>
            <a:p>
              <a:endParaRPr lang="zh-CN" altLang="en-US"/>
            </a:p>
          </p:txBody>
        </p:sp>
        <p:grpSp>
          <p:nvGrpSpPr>
            <p:cNvPr id="3" name="Group 8"/>
            <p:cNvGrpSpPr>
              <a:grpSpLocks/>
            </p:cNvGrpSpPr>
            <p:nvPr/>
          </p:nvGrpSpPr>
          <p:grpSpPr bwMode="auto">
            <a:xfrm>
              <a:off x="6174" y="10806"/>
              <a:ext cx="1980" cy="1248"/>
              <a:chOff x="5454" y="10806"/>
              <a:chExt cx="1980" cy="1248"/>
            </a:xfrm>
          </p:grpSpPr>
          <p:sp>
            <p:nvSpPr>
              <p:cNvPr id="53260" name="Text Box 9"/>
              <p:cNvSpPr txBox="1">
                <a:spLocks noChangeArrowheads="1"/>
              </p:cNvSpPr>
              <p:nvPr/>
            </p:nvSpPr>
            <p:spPr bwMode="auto">
              <a:xfrm>
                <a:off x="5454" y="10806"/>
                <a:ext cx="1980" cy="468"/>
              </a:xfrm>
              <a:prstGeom prst="rect">
                <a:avLst/>
              </a:prstGeom>
              <a:solidFill>
                <a:srgbClr val="FFFFFF"/>
              </a:solidFill>
              <a:ln w="9525">
                <a:solidFill>
                  <a:srgbClr val="000000"/>
                </a:solidFill>
                <a:miter lim="800000"/>
                <a:headEnd/>
                <a:tailEnd/>
              </a:ln>
            </p:spPr>
            <p:txBody>
              <a:bodyPr/>
              <a:lstStyle/>
              <a:p>
                <a:pPr algn="just"/>
                <a:r>
                  <a:rPr lang="en-US" altLang="zh-CN" sz="2000">
                    <a:solidFill>
                      <a:srgbClr val="FF0000"/>
                    </a:solidFill>
                    <a:latin typeface="Times New Roman" pitchFamily="18" charset="0"/>
                  </a:rPr>
                  <a:t>K</a:t>
                </a:r>
                <a:r>
                  <a:rPr lang="en-US" altLang="zh-CN" sz="2000" baseline="30000">
                    <a:solidFill>
                      <a:srgbClr val="FF0000"/>
                    </a:solidFill>
                    <a:latin typeface="Times New Roman" pitchFamily="18" charset="0"/>
                  </a:rPr>
                  <a:t>#              </a:t>
                </a:r>
                <a:r>
                  <a:rPr lang="en-US" altLang="zh-CN" sz="2000">
                    <a:solidFill>
                      <a:srgbClr val="FF0000"/>
                    </a:solidFill>
                    <a:latin typeface="Times New Roman" pitchFamily="18" charset="0"/>
                  </a:rPr>
                  <a:t>A11 …A1m </a:t>
                </a:r>
                <a:endParaRPr lang="en-US" altLang="zh-CN" sz="2000">
                  <a:solidFill>
                    <a:srgbClr val="FF0000"/>
                  </a:solidFill>
                </a:endParaRPr>
              </a:p>
            </p:txBody>
          </p:sp>
          <p:sp>
            <p:nvSpPr>
              <p:cNvPr id="53261" name="Text Box 10"/>
              <p:cNvSpPr txBox="1">
                <a:spLocks noChangeArrowheads="1"/>
              </p:cNvSpPr>
              <p:nvPr/>
            </p:nvSpPr>
            <p:spPr bwMode="auto">
              <a:xfrm>
                <a:off x="5454" y="11586"/>
                <a:ext cx="1980" cy="468"/>
              </a:xfrm>
              <a:prstGeom prst="rect">
                <a:avLst/>
              </a:prstGeom>
              <a:solidFill>
                <a:srgbClr val="FFFFFF"/>
              </a:solidFill>
              <a:ln w="9525">
                <a:solidFill>
                  <a:srgbClr val="000000"/>
                </a:solidFill>
                <a:miter lim="800000"/>
                <a:headEnd/>
                <a:tailEnd/>
              </a:ln>
            </p:spPr>
            <p:txBody>
              <a:bodyPr/>
              <a:lstStyle/>
              <a:p>
                <a:pPr algn="just"/>
                <a:r>
                  <a:rPr lang="en-US" altLang="zh-CN" sz="2000">
                    <a:solidFill>
                      <a:srgbClr val="FF0000"/>
                    </a:solidFill>
                    <a:latin typeface="Times New Roman" pitchFamily="18" charset="0"/>
                  </a:rPr>
                  <a:t>K</a:t>
                </a:r>
                <a:r>
                  <a:rPr lang="en-US" altLang="zh-CN" sz="2000" baseline="30000">
                    <a:solidFill>
                      <a:srgbClr val="FF0000"/>
                    </a:solidFill>
                    <a:latin typeface="Times New Roman" pitchFamily="18" charset="0"/>
                  </a:rPr>
                  <a:t>#           </a:t>
                </a:r>
                <a:r>
                  <a:rPr lang="en-US" altLang="zh-CN" sz="2000">
                    <a:solidFill>
                      <a:srgbClr val="FF0000"/>
                    </a:solidFill>
                    <a:latin typeface="Times New Roman" pitchFamily="18" charset="0"/>
                  </a:rPr>
                  <a:t>A21 … A2n</a:t>
                </a:r>
                <a:endParaRPr lang="en-US" altLang="zh-CN" sz="2000">
                  <a:solidFill>
                    <a:srgbClr val="FF0000"/>
                  </a:solidFill>
                </a:endParaRPr>
              </a:p>
            </p:txBody>
          </p:sp>
          <p:sp>
            <p:nvSpPr>
              <p:cNvPr id="53262" name="Line 11"/>
              <p:cNvSpPr>
                <a:spLocks noChangeShapeType="1"/>
              </p:cNvSpPr>
              <p:nvPr/>
            </p:nvSpPr>
            <p:spPr bwMode="auto">
              <a:xfrm>
                <a:off x="5994" y="10806"/>
                <a:ext cx="0" cy="468"/>
              </a:xfrm>
              <a:prstGeom prst="line">
                <a:avLst/>
              </a:prstGeom>
              <a:noFill/>
              <a:ln w="9525">
                <a:solidFill>
                  <a:srgbClr val="000000"/>
                </a:solidFill>
                <a:round/>
                <a:headEnd/>
                <a:tailEnd/>
              </a:ln>
            </p:spPr>
            <p:txBody>
              <a:bodyPr/>
              <a:lstStyle/>
              <a:p>
                <a:endParaRPr lang="zh-CN" altLang="en-US"/>
              </a:p>
            </p:txBody>
          </p:sp>
          <p:sp>
            <p:nvSpPr>
              <p:cNvPr id="53263" name="Line 12"/>
              <p:cNvSpPr>
                <a:spLocks noChangeShapeType="1"/>
              </p:cNvSpPr>
              <p:nvPr/>
            </p:nvSpPr>
            <p:spPr bwMode="auto">
              <a:xfrm>
                <a:off x="5994" y="11586"/>
                <a:ext cx="0" cy="468"/>
              </a:xfrm>
              <a:prstGeom prst="line">
                <a:avLst/>
              </a:prstGeom>
              <a:noFill/>
              <a:ln w="9525">
                <a:solidFill>
                  <a:srgbClr val="000000"/>
                </a:solidFill>
                <a:round/>
                <a:headEnd/>
                <a:tailEnd/>
              </a:ln>
            </p:spPr>
            <p:txBody>
              <a:bodyPr/>
              <a:lstStyle/>
              <a:p>
                <a:endParaRPr lang="zh-CN" altLang="en-US"/>
              </a:p>
            </p:txBody>
          </p:sp>
        </p:grpSp>
        <p:sp>
          <p:nvSpPr>
            <p:cNvPr id="53259" name="AutoShape 13"/>
            <p:cNvSpPr>
              <a:spLocks noChangeArrowheads="1"/>
            </p:cNvSpPr>
            <p:nvPr/>
          </p:nvSpPr>
          <p:spPr bwMode="auto">
            <a:xfrm>
              <a:off x="5274" y="11274"/>
              <a:ext cx="720" cy="312"/>
            </a:xfrm>
            <a:prstGeom prst="rightArrow">
              <a:avLst>
                <a:gd name="adj1" fmla="val 50000"/>
                <a:gd name="adj2" fmla="val 57692"/>
              </a:avLst>
            </a:prstGeom>
            <a:solidFill>
              <a:srgbClr val="FF99CC"/>
            </a:solidFill>
            <a:ln w="9525">
              <a:solidFill>
                <a:srgbClr val="000000"/>
              </a:solidFill>
              <a:miter lim="800000"/>
              <a:headEnd/>
              <a:tailEnd/>
            </a:ln>
          </p:spPr>
          <p:txBody>
            <a:bodyPr/>
            <a:lstStyle/>
            <a:p>
              <a:endParaRPr lang="zh-CN" altLang="en-US"/>
            </a:p>
          </p:txBody>
        </p:sp>
      </p:grpSp>
      <p:sp>
        <p:nvSpPr>
          <p:cNvPr id="53253" name="日期占位符 13"/>
          <p:cNvSpPr>
            <a:spLocks noGrp="1"/>
          </p:cNvSpPr>
          <p:nvPr>
            <p:ph type="dt" sz="quarter" idx="10"/>
          </p:nvPr>
        </p:nvSpPr>
        <p:spPr>
          <a:noFill/>
        </p:spPr>
        <p:txBody>
          <a:bodyPr/>
          <a:lstStyle/>
          <a:p>
            <a:fld id="{5432F801-B901-4C84-BE8C-6496A88D9E8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500062" y="357166"/>
            <a:ext cx="6643706" cy="685800"/>
          </a:xfrm>
        </p:spPr>
        <p:txBody>
          <a:bodyPr/>
          <a:lstStyle/>
          <a:p>
            <a:r>
              <a:rPr lang="zh-CN" altLang="en-US" dirty="0" smtClean="0">
                <a:latin typeface="宋体" charset="-122"/>
                <a:ea typeface="宋体" charset="-122"/>
              </a:rPr>
              <a:t>垂直分解示例</a:t>
            </a:r>
          </a:p>
        </p:txBody>
      </p:sp>
      <p:sp>
        <p:nvSpPr>
          <p:cNvPr id="23555" name="内容占位符 2"/>
          <p:cNvSpPr>
            <a:spLocks noGrp="1"/>
          </p:cNvSpPr>
          <p:nvPr>
            <p:ph idx="1"/>
          </p:nvPr>
        </p:nvSpPr>
        <p:spPr>
          <a:xfrm>
            <a:off x="566738" y="1357298"/>
            <a:ext cx="8001000" cy="4735998"/>
          </a:xfrm>
        </p:spPr>
        <p:txBody>
          <a:bodyPr/>
          <a:lstStyle/>
          <a:p>
            <a:pPr>
              <a:spcBef>
                <a:spcPts val="1200"/>
              </a:spcBef>
            </a:pPr>
            <a:r>
              <a:rPr lang="zh-CN" altLang="en-US" sz="3200" dirty="0" smtClean="0"/>
              <a:t>学生（</a:t>
            </a:r>
            <a:r>
              <a:rPr lang="zh-CN" altLang="en-US" sz="3200" u="sng" dirty="0" smtClean="0"/>
              <a:t>学号</a:t>
            </a:r>
            <a:r>
              <a:rPr lang="zh-CN" altLang="en-US" sz="3200" dirty="0" smtClean="0"/>
              <a:t>，姓名，性别，所在系，专业，生源地，高考分数，民族，入学年份，毕业年份）</a:t>
            </a:r>
            <a:endParaRPr lang="en-US" altLang="zh-CN" sz="3200" dirty="0" smtClean="0"/>
          </a:p>
          <a:p>
            <a:pPr>
              <a:spcBef>
                <a:spcPts val="1200"/>
              </a:spcBef>
            </a:pPr>
            <a:r>
              <a:rPr lang="zh-CN" altLang="en-US" sz="3200" dirty="0" smtClean="0"/>
              <a:t>分解为：</a:t>
            </a:r>
            <a:endParaRPr lang="en-US" altLang="zh-CN" sz="3200" dirty="0" smtClean="0"/>
          </a:p>
          <a:p>
            <a:pPr>
              <a:spcBef>
                <a:spcPts val="1200"/>
              </a:spcBef>
            </a:pPr>
            <a:r>
              <a:rPr lang="zh-CN" altLang="en-US" sz="3200" dirty="0" smtClean="0">
                <a:solidFill>
                  <a:srgbClr val="C00000"/>
                </a:solidFill>
              </a:rPr>
              <a:t>学生基本信息（</a:t>
            </a:r>
            <a:r>
              <a:rPr lang="zh-CN" altLang="en-US" sz="3200" u="sng" dirty="0" smtClean="0">
                <a:solidFill>
                  <a:srgbClr val="C00000"/>
                </a:solidFill>
              </a:rPr>
              <a:t>学号</a:t>
            </a:r>
            <a:r>
              <a:rPr lang="zh-CN" altLang="en-US" sz="3200" dirty="0" smtClean="0">
                <a:solidFill>
                  <a:srgbClr val="C00000"/>
                </a:solidFill>
              </a:rPr>
              <a:t>，姓名，性别，所在系，专业，入学年份，毕业年份） </a:t>
            </a:r>
            <a:endParaRPr lang="en-US" altLang="zh-CN" sz="3200" dirty="0" smtClean="0">
              <a:solidFill>
                <a:srgbClr val="C00000"/>
              </a:solidFill>
            </a:endParaRPr>
          </a:p>
          <a:p>
            <a:pPr>
              <a:spcBef>
                <a:spcPts val="1200"/>
              </a:spcBef>
            </a:pPr>
            <a:r>
              <a:rPr lang="zh-CN" altLang="en-US" sz="3200" dirty="0" smtClean="0">
                <a:solidFill>
                  <a:srgbClr val="C00000"/>
                </a:solidFill>
              </a:rPr>
              <a:t>学生附加信息（</a:t>
            </a:r>
            <a:r>
              <a:rPr lang="zh-CN" altLang="en-US" sz="3200" u="sng" dirty="0" smtClean="0">
                <a:solidFill>
                  <a:srgbClr val="C00000"/>
                </a:solidFill>
              </a:rPr>
              <a:t>学号</a:t>
            </a:r>
            <a:r>
              <a:rPr lang="zh-CN" altLang="en-US" sz="3200" dirty="0" smtClean="0">
                <a:solidFill>
                  <a:srgbClr val="C00000"/>
                </a:solidFill>
              </a:rPr>
              <a:t>，生源地，高考分数，民族）</a:t>
            </a:r>
          </a:p>
        </p:txBody>
      </p:sp>
      <p:sp>
        <p:nvSpPr>
          <p:cNvPr id="2" name="日期占位符 1"/>
          <p:cNvSpPr>
            <a:spLocks noGrp="1"/>
          </p:cNvSpPr>
          <p:nvPr>
            <p:ph type="dt" sz="half" idx="10"/>
          </p:nvPr>
        </p:nvSpPr>
        <p:spPr/>
        <p:txBody>
          <a:bodyPr/>
          <a:lstStyle/>
          <a:p>
            <a:pPr>
              <a:defRPr/>
            </a:pPr>
            <a:fld id="{C92EE9EE-CF40-47C3-A948-17B4BC88701E}" type="datetime8">
              <a:rPr lang="zh-CN" altLang="en-US" smtClean="0"/>
              <a:t>2016年3月7日9时41分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81</a:t>
            </a:fld>
            <a:r>
              <a:rPr lang="en-US" altLang="zh-CN" smtClean="0"/>
              <a:t>/112</a:t>
            </a:r>
            <a:endParaRPr lang="zh-CN" altLang="en-US" dirty="0"/>
          </a:p>
        </p:txBody>
      </p:sp>
    </p:spTree>
    <p:extLst>
      <p:ext uri="{BB962C8B-B14F-4D97-AF65-F5344CB8AC3E}">
        <p14:creationId xmlns:p14="http://schemas.microsoft.com/office/powerpoint/2010/main" val="5830903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latin typeface="仿宋_GB2312" pitchFamily="49" charset="-122"/>
                <a:ea typeface="仿宋_GB2312" pitchFamily="49" charset="-122"/>
              </a:rPr>
              <a:t> </a:t>
            </a:r>
            <a:r>
              <a:rPr lang="zh-CN" altLang="en-US" b="1" smtClean="0">
                <a:latin typeface="仿宋_GB2312" pitchFamily="49" charset="-122"/>
                <a:ea typeface="仿宋_GB2312" pitchFamily="49" charset="-122"/>
              </a:rPr>
              <a:t>设计外模式</a:t>
            </a:r>
            <a:r>
              <a:rPr lang="zh-CN" altLang="en-US" smtClean="0">
                <a:latin typeface="仿宋_GB2312" pitchFamily="49" charset="-122"/>
                <a:ea typeface="仿宋_GB2312" pitchFamily="49" charset="-122"/>
              </a:rPr>
              <a:t> </a:t>
            </a:r>
          </a:p>
        </p:txBody>
      </p:sp>
      <p:sp>
        <p:nvSpPr>
          <p:cNvPr id="54275" name="Rectangle 3"/>
          <p:cNvSpPr>
            <a:spLocks noGrp="1" noChangeArrowheads="1"/>
          </p:cNvSpPr>
          <p:nvPr>
            <p:ph type="body" idx="1"/>
          </p:nvPr>
        </p:nvSpPr>
        <p:spPr>
          <a:xfrm>
            <a:off x="395288" y="1268413"/>
            <a:ext cx="8424862" cy="4824412"/>
          </a:xfrm>
        </p:spPr>
        <p:txBody>
          <a:bodyPr/>
          <a:lstStyle/>
          <a:p>
            <a:pPr>
              <a:lnSpc>
                <a:spcPct val="110000"/>
              </a:lnSpc>
            </a:pPr>
            <a:r>
              <a:rPr lang="zh-CN" altLang="en-US" sz="3300" smtClean="0"/>
              <a:t>将概念模型转换为逻辑数据模型后，还应根据局部应用需求，并结合具体的数据库管理系统的特点，设计用户的外模式。</a:t>
            </a:r>
          </a:p>
          <a:p>
            <a:pPr>
              <a:lnSpc>
                <a:spcPct val="110000"/>
              </a:lnSpc>
            </a:pPr>
            <a:r>
              <a:rPr lang="zh-CN" altLang="en-US" sz="3300" smtClean="0"/>
              <a:t>外模式概念对应关系数据库的视图概念，设计外模式是为了更好地满足局部用户的需求。</a:t>
            </a:r>
          </a:p>
          <a:p>
            <a:pPr>
              <a:lnSpc>
                <a:spcPct val="110000"/>
              </a:lnSpc>
            </a:pPr>
            <a:r>
              <a:rPr lang="zh-CN" altLang="en-US" sz="3300" smtClean="0"/>
              <a:t>定义数据库的模式主要是从系统的时间效率、空间效率、易维护等角度出发。</a:t>
            </a:r>
          </a:p>
        </p:txBody>
      </p:sp>
      <p:sp>
        <p:nvSpPr>
          <p:cNvPr id="54276" name="日期占位符 3"/>
          <p:cNvSpPr>
            <a:spLocks noGrp="1"/>
          </p:cNvSpPr>
          <p:nvPr>
            <p:ph type="dt" sz="quarter" idx="10"/>
          </p:nvPr>
        </p:nvSpPr>
        <p:spPr>
          <a:noFill/>
        </p:spPr>
        <p:txBody>
          <a:bodyPr/>
          <a:lstStyle/>
          <a:p>
            <a:fld id="{AECCF1D5-A82A-45B1-BBE4-BDA9F6DB7A8B}" type="datetime8">
              <a:rPr lang="zh-CN" altLang="en-US" smtClean="0">
                <a:ea typeface="宋体" charset="-122"/>
              </a:rPr>
              <a:t>2016年3月7日9时41分</a:t>
            </a:fld>
            <a:endParaRPr lang="zh-CN" altLang="en-US" smtClean="0">
              <a:ea typeface="宋体" charset="-122"/>
            </a:endParaRPr>
          </a:p>
        </p:txBody>
      </p:sp>
      <p:sp>
        <p:nvSpPr>
          <p:cNvPr id="4" name="灯片编号占位符 3"/>
          <p:cNvSpPr>
            <a:spLocks noGrp="1"/>
          </p:cNvSpPr>
          <p:nvPr>
            <p:ph type="sldNum" sz="quarter" idx="4294967295"/>
          </p:nvPr>
        </p:nvSpPr>
        <p:spPr>
          <a:xfrm>
            <a:off x="5526087" y="6255599"/>
            <a:ext cx="1981200" cy="476250"/>
          </a:xfrm>
        </p:spPr>
        <p:txBody>
          <a:bodyPr/>
          <a:lstStyle/>
          <a:p>
            <a:pPr>
              <a:defRPr/>
            </a:pP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定义外模式考虑事项</a:t>
            </a:r>
          </a:p>
        </p:txBody>
      </p:sp>
      <p:sp>
        <p:nvSpPr>
          <p:cNvPr id="55299" name="Rectangle 3"/>
          <p:cNvSpPr>
            <a:spLocks noGrp="1" noChangeArrowheads="1"/>
          </p:cNvSpPr>
          <p:nvPr>
            <p:ph type="body" idx="1"/>
          </p:nvPr>
        </p:nvSpPr>
        <p:spPr>
          <a:xfrm>
            <a:off x="539552" y="1412875"/>
            <a:ext cx="8299648" cy="4679950"/>
          </a:xfrm>
        </p:spPr>
        <p:txBody>
          <a:bodyPr/>
          <a:lstStyle/>
          <a:p>
            <a:r>
              <a:rPr lang="zh-CN" altLang="en-US" dirty="0" smtClean="0"/>
              <a:t>使用更符合用户习惯的别名。 </a:t>
            </a:r>
          </a:p>
          <a:p>
            <a:r>
              <a:rPr lang="zh-CN" altLang="en-US" dirty="0" smtClean="0"/>
              <a:t>对不同级别的用户定义不同的视图，以保证数据的安全。</a:t>
            </a:r>
          </a:p>
          <a:p>
            <a:r>
              <a:rPr lang="zh-CN" altLang="en-US" dirty="0" smtClean="0"/>
              <a:t>简化用户对系统的使用。 </a:t>
            </a:r>
          </a:p>
        </p:txBody>
      </p:sp>
      <p:sp>
        <p:nvSpPr>
          <p:cNvPr id="55301" name="日期占位符 4"/>
          <p:cNvSpPr>
            <a:spLocks noGrp="1"/>
          </p:cNvSpPr>
          <p:nvPr>
            <p:ph type="dt" sz="quarter" idx="10"/>
          </p:nvPr>
        </p:nvSpPr>
        <p:spPr>
          <a:noFill/>
        </p:spPr>
        <p:txBody>
          <a:bodyPr/>
          <a:lstStyle/>
          <a:p>
            <a:fld id="{93119820-32F1-4542-8516-ECEF24AF911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28596" y="314308"/>
            <a:ext cx="7334250" cy="685800"/>
          </a:xfrm>
        </p:spPr>
        <p:txBody>
          <a:bodyPr/>
          <a:lstStyle/>
          <a:p>
            <a:r>
              <a:rPr lang="zh-CN" altLang="en-US" sz="4000" dirty="0" smtClean="0">
                <a:latin typeface="宋体" charset="-122"/>
                <a:ea typeface="宋体" charset="-122"/>
              </a:rPr>
              <a:t>① 使用更符合用户习惯的别名</a:t>
            </a:r>
          </a:p>
        </p:txBody>
      </p:sp>
      <p:sp>
        <p:nvSpPr>
          <p:cNvPr id="26627" name="内容占位符 2"/>
          <p:cNvSpPr>
            <a:spLocks noGrp="1"/>
          </p:cNvSpPr>
          <p:nvPr>
            <p:ph idx="1"/>
          </p:nvPr>
        </p:nvSpPr>
        <p:spPr>
          <a:xfrm>
            <a:off x="357188" y="1285860"/>
            <a:ext cx="8501062" cy="4929222"/>
          </a:xfrm>
        </p:spPr>
        <p:txBody>
          <a:bodyPr/>
          <a:lstStyle/>
          <a:p>
            <a:pPr>
              <a:lnSpc>
                <a:spcPct val="100000"/>
              </a:lnSpc>
              <a:spcBef>
                <a:spcPts val="0"/>
              </a:spcBef>
            </a:pPr>
            <a:r>
              <a:rPr lang="zh-CN" altLang="en-US" sz="3200" dirty="0" smtClean="0"/>
              <a:t>在概念模型设计阶段，当合并各</a:t>
            </a:r>
            <a:r>
              <a:rPr lang="en-US" altLang="zh-CN" sz="3200" dirty="0" smtClean="0"/>
              <a:t>E-R</a:t>
            </a:r>
            <a:r>
              <a:rPr lang="zh-CN" altLang="en-US" sz="3200" dirty="0" smtClean="0"/>
              <a:t>图时，曾进行了消除命名冲突的工作，以使数据库中同一个关系和属性具有唯一的名字。这在设计数据库的全局模式时是非常必要的。</a:t>
            </a:r>
            <a:endParaRPr lang="en-US" altLang="zh-CN" sz="3200" dirty="0" smtClean="0"/>
          </a:p>
          <a:p>
            <a:pPr>
              <a:lnSpc>
                <a:spcPct val="100000"/>
              </a:lnSpc>
              <a:spcBef>
                <a:spcPts val="0"/>
              </a:spcBef>
            </a:pPr>
            <a:r>
              <a:rPr lang="zh-CN" altLang="en-US" sz="3200" dirty="0" smtClean="0"/>
              <a:t>但修改了某些属性或关系模式的名字之后，可能会不符合某些用户的习惯，因此在设计用户模式时，可以利用视图的功能，对某些属性重新命名。</a:t>
            </a:r>
            <a:endParaRPr lang="en-US" altLang="zh-CN" sz="3200" dirty="0" smtClean="0"/>
          </a:p>
          <a:p>
            <a:pPr>
              <a:lnSpc>
                <a:spcPct val="100000"/>
              </a:lnSpc>
              <a:spcBef>
                <a:spcPts val="0"/>
              </a:spcBef>
            </a:pPr>
            <a:r>
              <a:rPr lang="zh-CN" altLang="en-US" sz="3200" dirty="0" smtClean="0"/>
              <a:t>视图的名字也可以命名成符合用户习惯的名字，方便用户操作。</a:t>
            </a:r>
          </a:p>
        </p:txBody>
      </p:sp>
      <p:sp>
        <p:nvSpPr>
          <p:cNvPr id="2" name="日期占位符 1"/>
          <p:cNvSpPr>
            <a:spLocks noGrp="1"/>
          </p:cNvSpPr>
          <p:nvPr>
            <p:ph type="dt" sz="half" idx="10"/>
          </p:nvPr>
        </p:nvSpPr>
        <p:spPr/>
        <p:txBody>
          <a:bodyPr/>
          <a:lstStyle/>
          <a:p>
            <a:pPr>
              <a:defRPr/>
            </a:pPr>
            <a:fld id="{E016E8E7-C324-46C9-9607-2796CCA8FC48}" type="datetime8">
              <a:rPr lang="zh-CN" altLang="en-US" smtClean="0"/>
              <a:t>2016年3月7日9时41分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84</a:t>
            </a:fld>
            <a:r>
              <a:rPr lang="en-US" altLang="zh-CN" smtClean="0"/>
              <a:t>/97</a:t>
            </a:r>
            <a:endParaRPr lang="zh-CN" altLang="en-US" dirty="0"/>
          </a:p>
        </p:txBody>
      </p:sp>
    </p:spTree>
    <p:extLst>
      <p:ext uri="{BB962C8B-B14F-4D97-AF65-F5344CB8AC3E}">
        <p14:creationId xmlns:p14="http://schemas.microsoft.com/office/powerpoint/2010/main" val="12093866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71406" y="314308"/>
            <a:ext cx="7929563" cy="685800"/>
          </a:xfrm>
        </p:spPr>
        <p:txBody>
          <a:bodyPr/>
          <a:lstStyle/>
          <a:p>
            <a:r>
              <a:rPr lang="zh-CN" altLang="en-US" sz="3600" dirty="0" smtClean="0">
                <a:latin typeface="宋体" charset="-122"/>
                <a:ea typeface="宋体" charset="-122"/>
              </a:rPr>
              <a:t>② 对不同级别的用户定义不同的视图</a:t>
            </a:r>
          </a:p>
        </p:txBody>
      </p:sp>
      <p:sp>
        <p:nvSpPr>
          <p:cNvPr id="27651" name="内容占位符 2"/>
          <p:cNvSpPr>
            <a:spLocks noGrp="1"/>
          </p:cNvSpPr>
          <p:nvPr>
            <p:ph idx="1"/>
          </p:nvPr>
        </p:nvSpPr>
        <p:spPr>
          <a:xfrm>
            <a:off x="314325" y="1285875"/>
            <a:ext cx="8472488" cy="4929207"/>
          </a:xfrm>
        </p:spPr>
        <p:txBody>
          <a:bodyPr/>
          <a:lstStyle/>
          <a:p>
            <a:pPr>
              <a:lnSpc>
                <a:spcPct val="100000"/>
              </a:lnSpc>
              <a:spcBef>
                <a:spcPts val="600"/>
              </a:spcBef>
            </a:pPr>
            <a:r>
              <a:rPr lang="zh-CN" altLang="en-US" sz="3000" dirty="0" smtClean="0">
                <a:solidFill>
                  <a:srgbClr val="FF0000"/>
                </a:solidFill>
              </a:rPr>
              <a:t>职工（职工号，姓名，工作部门，学历，专业，职称，联系电话，基本工资，</a:t>
            </a:r>
            <a:r>
              <a:rPr lang="zh-CN" altLang="en-US" sz="3000" dirty="0" smtClean="0">
                <a:solidFill>
                  <a:srgbClr val="00B050"/>
                </a:solidFill>
              </a:rPr>
              <a:t>浮动工资</a:t>
            </a:r>
            <a:r>
              <a:rPr lang="zh-CN" altLang="en-US" sz="3000" dirty="0" smtClean="0">
                <a:solidFill>
                  <a:srgbClr val="FF0000"/>
                </a:solidFill>
              </a:rPr>
              <a:t>）</a:t>
            </a:r>
            <a:endParaRPr lang="en-US" altLang="zh-CN" sz="3000" dirty="0" smtClean="0">
              <a:solidFill>
                <a:srgbClr val="FF0000"/>
              </a:solidFill>
            </a:endParaRPr>
          </a:p>
          <a:p>
            <a:pPr>
              <a:lnSpc>
                <a:spcPct val="100000"/>
              </a:lnSpc>
              <a:spcBef>
                <a:spcPts val="600"/>
              </a:spcBef>
            </a:pPr>
            <a:r>
              <a:rPr lang="zh-CN" altLang="en-US" sz="3000" dirty="0" smtClean="0"/>
              <a:t>在这个关系模式上可建立两个视图：</a:t>
            </a:r>
          </a:p>
          <a:p>
            <a:pPr lvl="1">
              <a:lnSpc>
                <a:spcPct val="100000"/>
              </a:lnSpc>
              <a:spcBef>
                <a:spcPts val="600"/>
              </a:spcBef>
            </a:pPr>
            <a:r>
              <a:rPr lang="zh-CN" altLang="en-US" sz="2800" dirty="0" smtClean="0">
                <a:solidFill>
                  <a:srgbClr val="C00000"/>
                </a:solidFill>
              </a:rPr>
              <a:t>职工基本信息（职工号，姓名，工作部门，职称，联系电话）</a:t>
            </a:r>
          </a:p>
          <a:p>
            <a:pPr lvl="1">
              <a:lnSpc>
                <a:spcPct val="100000"/>
              </a:lnSpc>
              <a:spcBef>
                <a:spcPts val="600"/>
              </a:spcBef>
            </a:pPr>
            <a:r>
              <a:rPr lang="zh-CN" altLang="en-US" sz="2800" dirty="0" smtClean="0">
                <a:solidFill>
                  <a:srgbClr val="C00000"/>
                </a:solidFill>
              </a:rPr>
              <a:t>职工工资信息（职工号，姓名，学历，职称，基本工资，浮动工资）</a:t>
            </a:r>
          </a:p>
          <a:p>
            <a:pPr>
              <a:lnSpc>
                <a:spcPct val="100000"/>
              </a:lnSpc>
              <a:spcBef>
                <a:spcPts val="600"/>
              </a:spcBef>
            </a:pPr>
            <a:r>
              <a:rPr lang="zh-CN" altLang="en-US" sz="3000" dirty="0" smtClean="0"/>
              <a:t>职工基本信息视图中只包含一般职工可以查看的基本信息，职工工资信息视图中包含只允许某些人查看的信息。</a:t>
            </a:r>
          </a:p>
        </p:txBody>
      </p:sp>
      <p:sp>
        <p:nvSpPr>
          <p:cNvPr id="2" name="日期占位符 1"/>
          <p:cNvSpPr>
            <a:spLocks noGrp="1"/>
          </p:cNvSpPr>
          <p:nvPr>
            <p:ph type="dt" sz="half" idx="10"/>
          </p:nvPr>
        </p:nvSpPr>
        <p:spPr/>
        <p:txBody>
          <a:bodyPr/>
          <a:lstStyle/>
          <a:p>
            <a:pPr>
              <a:defRPr/>
            </a:pPr>
            <a:fld id="{0035BE94-1A2D-419C-BFFC-4247F9487667}" type="datetime8">
              <a:rPr lang="zh-CN" altLang="en-US" smtClean="0"/>
              <a:t>2016年3月7日9时41分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85</a:t>
            </a:fld>
            <a:r>
              <a:rPr lang="en-US" altLang="zh-CN" smtClean="0"/>
              <a:t>/97</a:t>
            </a:r>
            <a:endParaRPr lang="zh-CN" altLang="en-US" dirty="0"/>
          </a:p>
        </p:txBody>
      </p:sp>
    </p:spTree>
    <p:extLst>
      <p:ext uri="{BB962C8B-B14F-4D97-AF65-F5344CB8AC3E}">
        <p14:creationId xmlns:p14="http://schemas.microsoft.com/office/powerpoint/2010/main" val="3065319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85720" y="385746"/>
            <a:ext cx="7334250" cy="685800"/>
          </a:xfrm>
        </p:spPr>
        <p:txBody>
          <a:bodyPr/>
          <a:lstStyle/>
          <a:p>
            <a:r>
              <a:rPr lang="zh-CN" altLang="en-US" sz="4000" dirty="0" smtClean="0">
                <a:latin typeface="宋体" charset="-122"/>
                <a:ea typeface="宋体" charset="-122"/>
              </a:rPr>
              <a:t>③ 简化用户对系统的使用</a:t>
            </a:r>
          </a:p>
        </p:txBody>
      </p:sp>
      <p:sp>
        <p:nvSpPr>
          <p:cNvPr id="28675" name="内容占位符 2"/>
          <p:cNvSpPr>
            <a:spLocks noGrp="1"/>
          </p:cNvSpPr>
          <p:nvPr>
            <p:ph idx="1"/>
          </p:nvPr>
        </p:nvSpPr>
        <p:spPr/>
        <p:txBody>
          <a:bodyPr/>
          <a:lstStyle/>
          <a:p>
            <a:r>
              <a:rPr lang="zh-CN" altLang="en-US" smtClean="0"/>
              <a:t>如果某些用户经常要使用一些很复杂的查询，为了方便这些用户，可将复杂的查询定义为一个视图，</a:t>
            </a:r>
            <a:endParaRPr lang="en-US" altLang="zh-CN" smtClean="0"/>
          </a:p>
          <a:p>
            <a:r>
              <a:rPr lang="zh-CN" altLang="en-US" smtClean="0"/>
              <a:t>这样用户每次只对定义好的视图查询，而不必再编写复杂的查询语句，从而简化用户对数据的操作。</a:t>
            </a:r>
          </a:p>
        </p:txBody>
      </p:sp>
      <p:sp>
        <p:nvSpPr>
          <p:cNvPr id="2" name="日期占位符 1"/>
          <p:cNvSpPr>
            <a:spLocks noGrp="1"/>
          </p:cNvSpPr>
          <p:nvPr>
            <p:ph type="dt" sz="half" idx="10"/>
          </p:nvPr>
        </p:nvSpPr>
        <p:spPr/>
        <p:txBody>
          <a:bodyPr/>
          <a:lstStyle/>
          <a:p>
            <a:pPr>
              <a:defRPr/>
            </a:pPr>
            <a:fld id="{DD8D025D-0E8D-4916-8938-B6034A0D079F}" type="datetime8">
              <a:rPr lang="zh-CN" altLang="en-US" smtClean="0"/>
              <a:t>2016年3月7日9时41分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86</a:t>
            </a:fld>
            <a:r>
              <a:rPr lang="en-US" altLang="zh-CN" smtClean="0"/>
              <a:t>/97</a:t>
            </a:r>
            <a:endParaRPr lang="zh-CN" altLang="en-US" dirty="0"/>
          </a:p>
        </p:txBody>
      </p:sp>
    </p:spTree>
    <p:extLst>
      <p:ext uri="{BB962C8B-B14F-4D97-AF65-F5344CB8AC3E}">
        <p14:creationId xmlns:p14="http://schemas.microsoft.com/office/powerpoint/2010/main" val="5888698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b="1" dirty="0" smtClean="0"/>
              <a:t>10.3.3 </a:t>
            </a:r>
            <a:r>
              <a:rPr lang="zh-CN" altLang="en-US" b="1" dirty="0" smtClean="0"/>
              <a:t>物理结构设计</a:t>
            </a:r>
            <a:r>
              <a:rPr lang="zh-CN" altLang="en-US" dirty="0" smtClean="0"/>
              <a:t> </a:t>
            </a:r>
          </a:p>
        </p:txBody>
      </p:sp>
      <p:sp>
        <p:nvSpPr>
          <p:cNvPr id="56323" name="Rectangle 3"/>
          <p:cNvSpPr>
            <a:spLocks noGrp="1" noChangeArrowheads="1"/>
          </p:cNvSpPr>
          <p:nvPr>
            <p:ph type="body" idx="1"/>
          </p:nvPr>
        </p:nvSpPr>
        <p:spPr>
          <a:xfrm>
            <a:off x="228600" y="1341438"/>
            <a:ext cx="8610600" cy="4751387"/>
          </a:xfrm>
        </p:spPr>
        <p:txBody>
          <a:bodyPr/>
          <a:lstStyle/>
          <a:p>
            <a:r>
              <a:rPr lang="zh-CN" altLang="en-US" sz="3300" smtClean="0"/>
              <a:t>对已确定的逻辑数据结构，利用</a:t>
            </a:r>
            <a:r>
              <a:rPr lang="en-US" altLang="zh-CN" sz="3300" smtClean="0"/>
              <a:t>DBMS</a:t>
            </a:r>
            <a:r>
              <a:rPr lang="zh-CN" altLang="en-US" sz="3300" smtClean="0"/>
              <a:t>提供的方法、技术，以较优的存储结构、数据存取路径、合理的数据存储位置以及存储分配，设计出一个高效的、可实现的物理数据库结构。</a:t>
            </a:r>
            <a:r>
              <a:rPr lang="zh-CN" altLang="en-US" sz="2900" smtClean="0"/>
              <a:t> </a:t>
            </a:r>
          </a:p>
          <a:p>
            <a:r>
              <a:rPr lang="zh-CN" altLang="en-US" sz="3300" smtClean="0"/>
              <a:t>数据库的物理设计通常分为两步：</a:t>
            </a:r>
          </a:p>
          <a:p>
            <a:pPr lvl="1"/>
            <a:r>
              <a:rPr lang="zh-CN" altLang="en-US" sz="3000" smtClean="0">
                <a:solidFill>
                  <a:srgbClr val="FF0000"/>
                </a:solidFill>
              </a:rPr>
              <a:t>确定数据库的物理结构；</a:t>
            </a:r>
          </a:p>
          <a:p>
            <a:pPr lvl="1"/>
            <a:r>
              <a:rPr lang="zh-CN" altLang="en-US" sz="3000" smtClean="0">
                <a:solidFill>
                  <a:srgbClr val="FF0000"/>
                </a:solidFill>
              </a:rPr>
              <a:t>对物理结构进行时间和空间效率的评价。</a:t>
            </a:r>
          </a:p>
        </p:txBody>
      </p:sp>
      <p:sp>
        <p:nvSpPr>
          <p:cNvPr id="56324" name="日期占位符 3"/>
          <p:cNvSpPr>
            <a:spLocks noGrp="1"/>
          </p:cNvSpPr>
          <p:nvPr>
            <p:ph type="dt" sz="quarter" idx="10"/>
          </p:nvPr>
        </p:nvSpPr>
        <p:spPr>
          <a:noFill/>
        </p:spPr>
        <p:txBody>
          <a:bodyPr/>
          <a:lstStyle/>
          <a:p>
            <a:fld id="{FD4E9004-3C84-4B84-A567-B579AA86F382}"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b="1" smtClean="0"/>
              <a:t>物理结构设计的内容和方法</a:t>
            </a:r>
            <a:r>
              <a:rPr lang="zh-CN" altLang="en-US" smtClean="0"/>
              <a:t> </a:t>
            </a:r>
          </a:p>
        </p:txBody>
      </p:sp>
      <p:sp>
        <p:nvSpPr>
          <p:cNvPr id="57347" name="Rectangle 3"/>
          <p:cNvSpPr>
            <a:spLocks noGrp="1" noChangeArrowheads="1"/>
          </p:cNvSpPr>
          <p:nvPr>
            <p:ph type="body" idx="1"/>
          </p:nvPr>
        </p:nvSpPr>
        <p:spPr>
          <a:xfrm>
            <a:off x="468313" y="1268760"/>
            <a:ext cx="8280400" cy="4824065"/>
          </a:xfrm>
        </p:spPr>
        <p:txBody>
          <a:bodyPr/>
          <a:lstStyle/>
          <a:p>
            <a:pPr>
              <a:spcBef>
                <a:spcPts val="200"/>
              </a:spcBef>
            </a:pPr>
            <a:r>
              <a:rPr lang="zh-CN" altLang="en-US" sz="3200" dirty="0" smtClean="0">
                <a:solidFill>
                  <a:srgbClr val="FF0000"/>
                </a:solidFill>
              </a:rPr>
              <a:t>对于数据查询，需要得到如下信息：</a:t>
            </a:r>
          </a:p>
          <a:p>
            <a:pPr lvl="1">
              <a:spcBef>
                <a:spcPts val="200"/>
              </a:spcBef>
            </a:pPr>
            <a:r>
              <a:rPr lang="zh-CN" altLang="en-US" sz="2800" dirty="0" smtClean="0"/>
              <a:t>查询所涉及的关系；</a:t>
            </a:r>
          </a:p>
          <a:p>
            <a:pPr lvl="1">
              <a:spcBef>
                <a:spcPts val="200"/>
              </a:spcBef>
            </a:pPr>
            <a:r>
              <a:rPr lang="zh-CN" altLang="en-US" sz="2800" dirty="0" smtClean="0"/>
              <a:t>查询条件所涉及的属性；</a:t>
            </a:r>
          </a:p>
          <a:p>
            <a:pPr lvl="1">
              <a:spcBef>
                <a:spcPts val="200"/>
              </a:spcBef>
            </a:pPr>
            <a:r>
              <a:rPr lang="zh-CN" altLang="en-US" sz="2800" dirty="0" smtClean="0"/>
              <a:t>连接条件所涉及的属性；</a:t>
            </a:r>
          </a:p>
          <a:p>
            <a:pPr lvl="1">
              <a:spcBef>
                <a:spcPts val="200"/>
              </a:spcBef>
            </a:pPr>
            <a:r>
              <a:rPr lang="zh-CN" altLang="en-US" sz="2800" dirty="0" smtClean="0"/>
              <a:t>查询列表中涉及的属性。</a:t>
            </a:r>
          </a:p>
          <a:p>
            <a:pPr>
              <a:spcBef>
                <a:spcPts val="200"/>
              </a:spcBef>
            </a:pPr>
            <a:r>
              <a:rPr lang="zh-CN" altLang="en-US" sz="3200" dirty="0" smtClean="0">
                <a:solidFill>
                  <a:srgbClr val="FF0000"/>
                </a:solidFill>
              </a:rPr>
              <a:t>对于更新数据的事务，需得到如下信息：</a:t>
            </a:r>
          </a:p>
          <a:p>
            <a:pPr lvl="1">
              <a:spcBef>
                <a:spcPts val="200"/>
              </a:spcBef>
            </a:pPr>
            <a:r>
              <a:rPr lang="zh-CN" altLang="en-US" sz="2800" dirty="0" smtClean="0"/>
              <a:t>更新所涉及的关系；</a:t>
            </a:r>
          </a:p>
          <a:p>
            <a:pPr lvl="1">
              <a:spcBef>
                <a:spcPts val="200"/>
              </a:spcBef>
            </a:pPr>
            <a:r>
              <a:rPr lang="zh-CN" altLang="en-US" sz="2800" dirty="0" smtClean="0"/>
              <a:t>每个关系上的更新条件所涉及的属性；</a:t>
            </a:r>
          </a:p>
          <a:p>
            <a:pPr lvl="1">
              <a:spcBef>
                <a:spcPts val="200"/>
              </a:spcBef>
            </a:pPr>
            <a:r>
              <a:rPr lang="zh-CN" altLang="en-US" sz="2800" dirty="0" smtClean="0"/>
              <a:t>更新操作所涉及的属性。 </a:t>
            </a:r>
          </a:p>
        </p:txBody>
      </p:sp>
      <p:sp>
        <p:nvSpPr>
          <p:cNvPr id="57348" name="日期占位符 3"/>
          <p:cNvSpPr>
            <a:spLocks noGrp="1"/>
          </p:cNvSpPr>
          <p:nvPr>
            <p:ph type="dt" sz="quarter" idx="10"/>
          </p:nvPr>
        </p:nvSpPr>
        <p:spPr>
          <a:noFill/>
        </p:spPr>
        <p:txBody>
          <a:bodyPr/>
          <a:lstStyle/>
          <a:p>
            <a:fld id="{D31DE896-612B-4C33-811B-7888DC553DE6}"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物理结构设计内容</a:t>
            </a:r>
            <a:endParaRPr lang="zh-CN" altLang="en-US" dirty="0"/>
          </a:p>
        </p:txBody>
      </p:sp>
      <p:sp>
        <p:nvSpPr>
          <p:cNvPr id="3" name="内容占位符 2"/>
          <p:cNvSpPr>
            <a:spLocks noGrp="1"/>
          </p:cNvSpPr>
          <p:nvPr>
            <p:ph idx="1"/>
          </p:nvPr>
        </p:nvSpPr>
        <p:spPr/>
        <p:txBody>
          <a:bodyPr/>
          <a:lstStyle/>
          <a:p>
            <a:r>
              <a:rPr lang="zh-CN" altLang="zh-CN" dirty="0" smtClean="0"/>
              <a:t>通常关系数据库的物理结构设计主要包括如下内容：</a:t>
            </a:r>
          </a:p>
          <a:p>
            <a:pPr lvl="1"/>
            <a:r>
              <a:rPr lang="zh-CN" altLang="zh-CN" sz="3200" dirty="0" smtClean="0"/>
              <a:t>确定数据的存取方法；</a:t>
            </a:r>
          </a:p>
          <a:p>
            <a:pPr lvl="1"/>
            <a:r>
              <a:rPr lang="zh-CN" altLang="zh-CN" sz="3200" dirty="0" smtClean="0"/>
              <a:t>确定数据的存储结构。</a:t>
            </a:r>
            <a:endParaRPr lang="zh-CN" altLang="en-US" sz="3200" dirty="0"/>
          </a:p>
        </p:txBody>
      </p:sp>
      <p:sp>
        <p:nvSpPr>
          <p:cNvPr id="4" name="日期占位符 3"/>
          <p:cNvSpPr>
            <a:spLocks noGrp="1"/>
          </p:cNvSpPr>
          <p:nvPr>
            <p:ph type="dt" sz="half" idx="10"/>
          </p:nvPr>
        </p:nvSpPr>
        <p:spPr/>
        <p:txBody>
          <a:bodyPr/>
          <a:lstStyle/>
          <a:p>
            <a:pPr>
              <a:defRPr/>
            </a:pPr>
            <a:fld id="{EB685EEF-C7A8-4E47-A5AC-5D6D180DADD2}"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b="1" dirty="0" smtClean="0"/>
              <a:t>10.2 </a:t>
            </a:r>
            <a:r>
              <a:rPr lang="zh-CN" altLang="en-US" b="1" dirty="0" smtClean="0"/>
              <a:t>数据库需求分析</a:t>
            </a:r>
          </a:p>
        </p:txBody>
      </p:sp>
      <p:sp>
        <p:nvSpPr>
          <p:cNvPr id="12291" name="Rectangle 3"/>
          <p:cNvSpPr>
            <a:spLocks noGrp="1" noChangeArrowheads="1"/>
          </p:cNvSpPr>
          <p:nvPr>
            <p:ph type="body" idx="1"/>
          </p:nvPr>
        </p:nvSpPr>
        <p:spPr>
          <a:xfrm>
            <a:off x="611188" y="1557338"/>
            <a:ext cx="8228012" cy="4535487"/>
          </a:xfrm>
        </p:spPr>
        <p:txBody>
          <a:bodyPr/>
          <a:lstStyle/>
          <a:p>
            <a:r>
              <a:rPr lang="en-US" altLang="zh-CN" sz="4200" dirty="0" smtClean="0"/>
              <a:t>10.2.1 </a:t>
            </a:r>
            <a:r>
              <a:rPr lang="zh-CN" altLang="en-US" sz="4200" dirty="0" smtClean="0"/>
              <a:t>需求分析的任务 </a:t>
            </a:r>
          </a:p>
          <a:p>
            <a:r>
              <a:rPr lang="en-US" altLang="zh-CN" sz="4200" dirty="0" smtClean="0"/>
              <a:t>10.2.2 </a:t>
            </a:r>
            <a:r>
              <a:rPr lang="zh-CN" altLang="en-US" sz="4200" dirty="0" smtClean="0"/>
              <a:t>需求调查</a:t>
            </a:r>
            <a:endParaRPr lang="en-US" altLang="zh-CN" sz="4200" dirty="0" smtClean="0"/>
          </a:p>
          <a:p>
            <a:r>
              <a:rPr lang="en-US" altLang="zh-CN" sz="4200" dirty="0" smtClean="0"/>
              <a:t>10.2.3 </a:t>
            </a:r>
            <a:r>
              <a:rPr lang="zh-CN" altLang="en-US" sz="4200" dirty="0" smtClean="0"/>
              <a:t>需求分析工具</a:t>
            </a:r>
          </a:p>
        </p:txBody>
      </p:sp>
      <p:sp>
        <p:nvSpPr>
          <p:cNvPr id="12293" name="日期占位符 4"/>
          <p:cNvSpPr>
            <a:spLocks noGrp="1"/>
          </p:cNvSpPr>
          <p:nvPr>
            <p:ph type="dt" sz="quarter" idx="10"/>
          </p:nvPr>
        </p:nvSpPr>
        <p:spPr>
          <a:noFill/>
        </p:spPr>
        <p:txBody>
          <a:bodyPr/>
          <a:lstStyle/>
          <a:p>
            <a:fld id="{020C44EF-8A9D-415D-9BF4-48E89F98689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确定存取方法</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400" dirty="0" smtClean="0"/>
              <a:t>存取方法是快速存取数据库中数据的技术，</a:t>
            </a:r>
            <a:r>
              <a:rPr lang="en-US" altLang="zh-CN" sz="3400" dirty="0" smtClean="0"/>
              <a:t>DBMS</a:t>
            </a:r>
            <a:r>
              <a:rPr lang="zh-CN" altLang="zh-CN" sz="3400" dirty="0" smtClean="0"/>
              <a:t>一般都提供多种存取方法。具体采取哪种存取方法由系统根据数据的存储方式决定，一般用户不能干预。</a:t>
            </a:r>
          </a:p>
          <a:p>
            <a:r>
              <a:rPr lang="zh-CN" altLang="zh-CN" sz="3400" dirty="0" smtClean="0"/>
              <a:t>一般用户可以通过建立索引的方法来加快数据的查询效率。</a:t>
            </a:r>
            <a:endParaRPr lang="zh-CN" altLang="en-US" sz="3400" dirty="0"/>
          </a:p>
        </p:txBody>
      </p:sp>
      <p:sp>
        <p:nvSpPr>
          <p:cNvPr id="4" name="日期占位符 3"/>
          <p:cNvSpPr>
            <a:spLocks noGrp="1"/>
          </p:cNvSpPr>
          <p:nvPr>
            <p:ph type="dt" sz="half" idx="10"/>
          </p:nvPr>
        </p:nvSpPr>
        <p:spPr/>
        <p:txBody>
          <a:bodyPr/>
          <a:lstStyle/>
          <a:p>
            <a:pPr>
              <a:defRPr/>
            </a:pPr>
            <a:fld id="{1182446F-2B16-4621-8C52-C2A607B0F9F7}" type="datetime8">
              <a:rPr lang="zh-CN" altLang="en-US" smtClean="0"/>
              <a:t>2016年3月7日9时41分</a:t>
            </a:fld>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建立索引的一般原则</a:t>
            </a:r>
          </a:p>
        </p:txBody>
      </p:sp>
      <p:sp>
        <p:nvSpPr>
          <p:cNvPr id="58371" name="Rectangle 3"/>
          <p:cNvSpPr>
            <a:spLocks noGrp="1" noChangeArrowheads="1"/>
          </p:cNvSpPr>
          <p:nvPr>
            <p:ph type="body" idx="1"/>
          </p:nvPr>
        </p:nvSpPr>
        <p:spPr>
          <a:xfrm>
            <a:off x="395536" y="1340767"/>
            <a:ext cx="8208912" cy="4752057"/>
          </a:xfrm>
        </p:spPr>
        <p:txBody>
          <a:bodyPr/>
          <a:lstStyle/>
          <a:p>
            <a:pPr>
              <a:spcBef>
                <a:spcPts val="400"/>
              </a:spcBef>
            </a:pPr>
            <a:r>
              <a:rPr lang="zh-CN" altLang="en-US" sz="3400" dirty="0" smtClean="0"/>
              <a:t>在经常作为</a:t>
            </a:r>
            <a:r>
              <a:rPr lang="zh-CN" altLang="en-US" sz="3400" dirty="0" smtClean="0">
                <a:solidFill>
                  <a:srgbClr val="FF0000"/>
                </a:solidFill>
              </a:rPr>
              <a:t>查询条件</a:t>
            </a:r>
            <a:r>
              <a:rPr lang="zh-CN" altLang="en-US" sz="3400" dirty="0" smtClean="0"/>
              <a:t>的属性上建立索引</a:t>
            </a:r>
          </a:p>
          <a:p>
            <a:pPr>
              <a:spcBef>
                <a:spcPts val="400"/>
              </a:spcBef>
            </a:pPr>
            <a:r>
              <a:rPr lang="zh-CN" altLang="en-US" sz="3400" dirty="0" smtClean="0"/>
              <a:t>在经常作为</a:t>
            </a:r>
            <a:r>
              <a:rPr lang="zh-CN" altLang="en-US" sz="3400" dirty="0" smtClean="0">
                <a:solidFill>
                  <a:srgbClr val="FF0000"/>
                </a:solidFill>
              </a:rPr>
              <a:t>连接条件</a:t>
            </a:r>
            <a:r>
              <a:rPr lang="zh-CN" altLang="en-US" sz="3400" dirty="0" smtClean="0"/>
              <a:t>的属性上建立索引</a:t>
            </a:r>
          </a:p>
          <a:p>
            <a:pPr>
              <a:spcBef>
                <a:spcPts val="400"/>
              </a:spcBef>
            </a:pPr>
            <a:r>
              <a:rPr lang="zh-CN" altLang="en-US" sz="3400" dirty="0" smtClean="0"/>
              <a:t>在经常作为</a:t>
            </a:r>
            <a:r>
              <a:rPr lang="zh-CN" altLang="en-US" sz="3400" dirty="0" smtClean="0">
                <a:solidFill>
                  <a:srgbClr val="FF0000"/>
                </a:solidFill>
              </a:rPr>
              <a:t>分组依据列</a:t>
            </a:r>
            <a:r>
              <a:rPr lang="zh-CN" altLang="en-US" sz="3400" dirty="0" smtClean="0"/>
              <a:t>的属性上建立索引</a:t>
            </a:r>
          </a:p>
          <a:p>
            <a:pPr>
              <a:spcBef>
                <a:spcPts val="400"/>
              </a:spcBef>
            </a:pPr>
            <a:r>
              <a:rPr lang="zh-CN" altLang="en-US" sz="3400" dirty="0" smtClean="0"/>
              <a:t>对经常进行</a:t>
            </a:r>
            <a:r>
              <a:rPr lang="zh-CN" altLang="en-US" sz="3400" dirty="0" smtClean="0">
                <a:solidFill>
                  <a:srgbClr val="FF0000"/>
                </a:solidFill>
              </a:rPr>
              <a:t>连接操作</a:t>
            </a:r>
            <a:r>
              <a:rPr lang="zh-CN" altLang="en-US" sz="3400" dirty="0" smtClean="0"/>
              <a:t>的表可以建立索引</a:t>
            </a:r>
          </a:p>
        </p:txBody>
      </p:sp>
      <p:sp>
        <p:nvSpPr>
          <p:cNvPr id="58372" name="日期占位符 3"/>
          <p:cNvSpPr>
            <a:spLocks noGrp="1"/>
          </p:cNvSpPr>
          <p:nvPr>
            <p:ph type="dt" sz="quarter" idx="10"/>
          </p:nvPr>
        </p:nvSpPr>
        <p:spPr>
          <a:noFill/>
        </p:spPr>
        <p:txBody>
          <a:bodyPr/>
          <a:lstStyle/>
          <a:p>
            <a:fld id="{79D16609-715B-43D2-8FA0-6D8C4E83D46F}"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确定存储结构</a:t>
            </a:r>
          </a:p>
        </p:txBody>
      </p:sp>
      <p:sp>
        <p:nvSpPr>
          <p:cNvPr id="59395" name="Rectangle 3"/>
          <p:cNvSpPr>
            <a:spLocks noGrp="1" noChangeArrowheads="1"/>
          </p:cNvSpPr>
          <p:nvPr>
            <p:ph type="body" idx="1"/>
          </p:nvPr>
        </p:nvSpPr>
        <p:spPr>
          <a:xfrm>
            <a:off x="539874" y="1341438"/>
            <a:ext cx="8280598" cy="4751387"/>
          </a:xfrm>
        </p:spPr>
        <p:txBody>
          <a:bodyPr/>
          <a:lstStyle/>
          <a:p>
            <a:pPr marL="476250" indent="-476250">
              <a:lnSpc>
                <a:spcPct val="110000"/>
              </a:lnSpc>
            </a:pPr>
            <a:r>
              <a:rPr lang="zh-CN" altLang="en-US" dirty="0" smtClean="0"/>
              <a:t>一般的存储方式有：</a:t>
            </a:r>
          </a:p>
          <a:p>
            <a:pPr marL="876300" lvl="1" indent="-419100">
              <a:lnSpc>
                <a:spcPct val="110000"/>
              </a:lnSpc>
            </a:pPr>
            <a:r>
              <a:rPr lang="zh-CN" altLang="en-US" sz="3400" dirty="0" smtClean="0">
                <a:solidFill>
                  <a:srgbClr val="FF0000"/>
                </a:solidFill>
              </a:rPr>
              <a:t>顺序存储</a:t>
            </a:r>
          </a:p>
          <a:p>
            <a:pPr marL="876300" lvl="1" indent="-419100">
              <a:lnSpc>
                <a:spcPct val="110000"/>
              </a:lnSpc>
            </a:pPr>
            <a:r>
              <a:rPr lang="zh-CN" altLang="en-US" sz="3400" dirty="0" smtClean="0">
                <a:solidFill>
                  <a:srgbClr val="FF0000"/>
                </a:solidFill>
              </a:rPr>
              <a:t>散列存储</a:t>
            </a:r>
          </a:p>
          <a:p>
            <a:pPr marL="876300" lvl="1" indent="-419100">
              <a:lnSpc>
                <a:spcPct val="110000"/>
              </a:lnSpc>
            </a:pPr>
            <a:r>
              <a:rPr lang="zh-CN" altLang="en-US" sz="3400" dirty="0" smtClean="0">
                <a:solidFill>
                  <a:srgbClr val="FF0000"/>
                </a:solidFill>
              </a:rPr>
              <a:t>聚集存储</a:t>
            </a:r>
          </a:p>
          <a:p>
            <a:pPr marL="476250" indent="-476250">
              <a:lnSpc>
                <a:spcPct val="110000"/>
              </a:lnSpc>
            </a:pPr>
            <a:r>
              <a:rPr lang="zh-CN" altLang="en-US" dirty="0" smtClean="0"/>
              <a:t>一般情况下系统都会为数据选择一种最合适的存储方式。 </a:t>
            </a:r>
          </a:p>
        </p:txBody>
      </p:sp>
      <p:sp>
        <p:nvSpPr>
          <p:cNvPr id="59396" name="日期占位符 3"/>
          <p:cNvSpPr>
            <a:spLocks noGrp="1"/>
          </p:cNvSpPr>
          <p:nvPr>
            <p:ph type="dt" sz="quarter" idx="10"/>
          </p:nvPr>
        </p:nvSpPr>
        <p:spPr>
          <a:noFill/>
        </p:spPr>
        <p:txBody>
          <a:bodyPr/>
          <a:lstStyle/>
          <a:p>
            <a:fld id="{D7FE0522-06A0-4A17-A39E-C60029C4E8E0}"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b="1" smtClean="0"/>
              <a:t>物理结构设计的评价</a:t>
            </a:r>
            <a:r>
              <a:rPr lang="zh-CN" altLang="en-US" smtClean="0"/>
              <a:t> </a:t>
            </a:r>
          </a:p>
        </p:txBody>
      </p:sp>
      <p:sp>
        <p:nvSpPr>
          <p:cNvPr id="60419" name="Rectangle 3"/>
          <p:cNvSpPr>
            <a:spLocks noGrp="1" noChangeArrowheads="1"/>
          </p:cNvSpPr>
          <p:nvPr>
            <p:ph type="body" idx="1"/>
          </p:nvPr>
        </p:nvSpPr>
        <p:spPr>
          <a:xfrm>
            <a:off x="611560" y="1347788"/>
            <a:ext cx="8227640" cy="4745037"/>
          </a:xfrm>
        </p:spPr>
        <p:txBody>
          <a:bodyPr/>
          <a:lstStyle/>
          <a:p>
            <a:r>
              <a:rPr lang="zh-CN" altLang="en-US" sz="3300" dirty="0" smtClean="0"/>
              <a:t>评价物理结构设计的方法依赖于</a:t>
            </a:r>
            <a:r>
              <a:rPr lang="en-US" altLang="zh-CN" sz="3300" dirty="0" smtClean="0"/>
              <a:t>DBMS</a:t>
            </a:r>
            <a:r>
              <a:rPr lang="zh-CN" altLang="en-US" sz="3300" dirty="0" smtClean="0"/>
              <a:t>，主要考虑的是操作开销。</a:t>
            </a:r>
            <a:endParaRPr lang="en-US" altLang="zh-CN" sz="3300" dirty="0" smtClean="0"/>
          </a:p>
          <a:p>
            <a:r>
              <a:rPr lang="zh-CN" altLang="en-US" sz="3300" dirty="0" smtClean="0"/>
              <a:t>具体可分为如下几类：</a:t>
            </a:r>
          </a:p>
          <a:p>
            <a:pPr lvl="1"/>
            <a:r>
              <a:rPr lang="zh-CN" altLang="en-US" sz="3000" dirty="0" smtClean="0">
                <a:solidFill>
                  <a:srgbClr val="FF0000"/>
                </a:solidFill>
              </a:rPr>
              <a:t>查询和响应时间</a:t>
            </a:r>
          </a:p>
          <a:p>
            <a:pPr lvl="1"/>
            <a:r>
              <a:rPr lang="zh-CN" altLang="en-US" sz="3000" dirty="0" smtClean="0">
                <a:solidFill>
                  <a:srgbClr val="FF0000"/>
                </a:solidFill>
              </a:rPr>
              <a:t>更新事务的开销</a:t>
            </a:r>
          </a:p>
          <a:p>
            <a:pPr lvl="1"/>
            <a:r>
              <a:rPr lang="zh-CN" altLang="en-US" sz="3000" dirty="0" smtClean="0">
                <a:solidFill>
                  <a:srgbClr val="FF0000"/>
                </a:solidFill>
              </a:rPr>
              <a:t>生成报告的开销</a:t>
            </a:r>
          </a:p>
          <a:p>
            <a:pPr lvl="1"/>
            <a:r>
              <a:rPr lang="zh-CN" altLang="en-US" sz="3000" dirty="0" smtClean="0">
                <a:solidFill>
                  <a:srgbClr val="FF0000"/>
                </a:solidFill>
              </a:rPr>
              <a:t>主存储空间的开销</a:t>
            </a:r>
          </a:p>
          <a:p>
            <a:pPr lvl="1"/>
            <a:r>
              <a:rPr lang="zh-CN" altLang="en-US" sz="3000" dirty="0" smtClean="0">
                <a:solidFill>
                  <a:srgbClr val="FF0000"/>
                </a:solidFill>
              </a:rPr>
              <a:t>辅助存储空间的开销</a:t>
            </a:r>
            <a:r>
              <a:rPr lang="zh-CN" altLang="en-US" sz="3000" dirty="0" smtClean="0"/>
              <a:t> </a:t>
            </a:r>
          </a:p>
        </p:txBody>
      </p:sp>
      <p:sp>
        <p:nvSpPr>
          <p:cNvPr id="60421" name="日期占位符 4"/>
          <p:cNvSpPr>
            <a:spLocks noGrp="1"/>
          </p:cNvSpPr>
          <p:nvPr>
            <p:ph type="dt" sz="quarter" idx="10"/>
          </p:nvPr>
        </p:nvSpPr>
        <p:spPr>
          <a:noFill/>
        </p:spPr>
        <p:txBody>
          <a:bodyPr/>
          <a:lstStyle/>
          <a:p>
            <a:fld id="{68245248-6FCE-4C9C-9BAF-1189D0CBBA13}"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b="1" dirty="0" smtClean="0"/>
              <a:t>10.4 </a:t>
            </a:r>
            <a:r>
              <a:rPr lang="zh-CN" altLang="en-US" b="1" dirty="0" smtClean="0"/>
              <a:t>数据库行为设计</a:t>
            </a:r>
            <a:r>
              <a:rPr lang="zh-CN" altLang="en-US" dirty="0" smtClean="0"/>
              <a:t> </a:t>
            </a:r>
          </a:p>
        </p:txBody>
      </p:sp>
      <p:sp>
        <p:nvSpPr>
          <p:cNvPr id="61443" name="Rectangle 3"/>
          <p:cNvSpPr>
            <a:spLocks noGrp="1" noChangeArrowheads="1"/>
          </p:cNvSpPr>
          <p:nvPr>
            <p:ph type="body" idx="1"/>
          </p:nvPr>
        </p:nvSpPr>
        <p:spPr>
          <a:xfrm>
            <a:off x="971550" y="1628775"/>
            <a:ext cx="6048375" cy="4321175"/>
          </a:xfrm>
        </p:spPr>
        <p:txBody>
          <a:bodyPr/>
          <a:lstStyle/>
          <a:p>
            <a:pPr algn="just"/>
            <a:r>
              <a:rPr lang="en-US" altLang="zh-CN" sz="3700" dirty="0" smtClean="0"/>
              <a:t>10.4.1 </a:t>
            </a:r>
            <a:r>
              <a:rPr lang="zh-CN" altLang="en-US" sz="3700" dirty="0" smtClean="0"/>
              <a:t>功能分析</a:t>
            </a:r>
          </a:p>
          <a:p>
            <a:pPr algn="just"/>
            <a:r>
              <a:rPr lang="en-US" altLang="zh-CN" sz="3700" dirty="0" smtClean="0"/>
              <a:t>10.4.2 </a:t>
            </a:r>
            <a:r>
              <a:rPr lang="zh-CN" altLang="en-US" sz="3700" dirty="0" smtClean="0"/>
              <a:t>功能设计</a:t>
            </a:r>
          </a:p>
          <a:p>
            <a:r>
              <a:rPr lang="en-US" altLang="zh-CN" sz="3700" dirty="0" smtClean="0"/>
              <a:t>10.4.3 </a:t>
            </a:r>
            <a:r>
              <a:rPr lang="zh-CN" altLang="en-US" sz="3700" dirty="0" smtClean="0"/>
              <a:t>事务设计</a:t>
            </a:r>
          </a:p>
          <a:p>
            <a:endParaRPr lang="zh-CN" altLang="en-US" sz="3700" dirty="0" smtClean="0"/>
          </a:p>
        </p:txBody>
      </p:sp>
      <p:sp>
        <p:nvSpPr>
          <p:cNvPr id="61445" name="日期占位符 4"/>
          <p:cNvSpPr>
            <a:spLocks noGrp="1"/>
          </p:cNvSpPr>
          <p:nvPr>
            <p:ph type="dt" sz="quarter" idx="10"/>
          </p:nvPr>
        </p:nvSpPr>
        <p:spPr>
          <a:noFill/>
        </p:spPr>
        <p:txBody>
          <a:bodyPr/>
          <a:lstStyle/>
          <a:p>
            <a:fld id="{6801032B-F2BC-4F11-9BED-29561D8F1E72}"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dirty="0" smtClean="0"/>
              <a:t>10.4.1 </a:t>
            </a:r>
            <a:r>
              <a:rPr lang="zh-CN" altLang="en-US" dirty="0" smtClean="0"/>
              <a:t>功能分析</a:t>
            </a:r>
          </a:p>
        </p:txBody>
      </p:sp>
      <p:sp>
        <p:nvSpPr>
          <p:cNvPr id="62467" name="Rectangle 3"/>
          <p:cNvSpPr>
            <a:spLocks noGrp="1" noChangeArrowheads="1"/>
          </p:cNvSpPr>
          <p:nvPr>
            <p:ph type="body" idx="1"/>
          </p:nvPr>
        </p:nvSpPr>
        <p:spPr>
          <a:xfrm>
            <a:off x="323850" y="1268413"/>
            <a:ext cx="8515350" cy="4840287"/>
          </a:xfrm>
        </p:spPr>
        <p:txBody>
          <a:bodyPr/>
          <a:lstStyle/>
          <a:p>
            <a:pPr>
              <a:lnSpc>
                <a:spcPct val="110000"/>
              </a:lnSpc>
            </a:pPr>
            <a:r>
              <a:rPr lang="zh-CN" altLang="en-US" smtClean="0"/>
              <a:t>在进行需求分析时，实际上进行了两项工作</a:t>
            </a:r>
            <a:r>
              <a:rPr lang="en-US" altLang="zh-CN" smtClean="0"/>
              <a:t>:</a:t>
            </a:r>
          </a:p>
          <a:p>
            <a:pPr lvl="1">
              <a:lnSpc>
                <a:spcPct val="110000"/>
              </a:lnSpc>
              <a:spcBef>
                <a:spcPct val="0"/>
              </a:spcBef>
            </a:pPr>
            <a:r>
              <a:rPr lang="zh-CN" altLang="en-US" sz="3400" smtClean="0"/>
              <a:t>“数据流”的调查分析，</a:t>
            </a:r>
          </a:p>
          <a:p>
            <a:pPr lvl="1">
              <a:lnSpc>
                <a:spcPct val="110000"/>
              </a:lnSpc>
            </a:pPr>
            <a:r>
              <a:rPr lang="zh-CN" altLang="en-US" sz="3400" smtClean="0"/>
              <a:t>“事务处理”过程的调查分析。</a:t>
            </a:r>
          </a:p>
          <a:p>
            <a:pPr>
              <a:lnSpc>
                <a:spcPct val="110000"/>
              </a:lnSpc>
            </a:pPr>
            <a:r>
              <a:rPr lang="zh-CN" altLang="en-US" smtClean="0">
                <a:solidFill>
                  <a:srgbClr val="FF0000"/>
                </a:solidFill>
              </a:rPr>
              <a:t>数据流</a:t>
            </a:r>
            <a:r>
              <a:rPr lang="zh-CN" altLang="en-US" smtClean="0"/>
              <a:t>的调查分析为数据库的信息结构提供了最原始的依据</a:t>
            </a:r>
          </a:p>
          <a:p>
            <a:pPr>
              <a:lnSpc>
                <a:spcPct val="110000"/>
              </a:lnSpc>
            </a:pPr>
            <a:r>
              <a:rPr lang="zh-CN" altLang="en-US" smtClean="0">
                <a:solidFill>
                  <a:srgbClr val="FF0000"/>
                </a:solidFill>
              </a:rPr>
              <a:t>事务处理</a:t>
            </a:r>
            <a:r>
              <a:rPr lang="zh-CN" altLang="en-US" smtClean="0"/>
              <a:t>的调查分析是行为设计的基础 </a:t>
            </a:r>
          </a:p>
        </p:txBody>
      </p:sp>
      <p:sp>
        <p:nvSpPr>
          <p:cNvPr id="62468" name="日期占位符 3"/>
          <p:cNvSpPr>
            <a:spLocks noGrp="1"/>
          </p:cNvSpPr>
          <p:nvPr>
            <p:ph type="dt" sz="quarter" idx="10"/>
          </p:nvPr>
        </p:nvSpPr>
        <p:spPr>
          <a:noFill/>
        </p:spPr>
        <p:txBody>
          <a:bodyPr/>
          <a:lstStyle/>
          <a:p>
            <a:fld id="{421B0857-A14F-4394-A3A6-6CD107E34EE9}"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对行为特性要进行的分析</a:t>
            </a:r>
          </a:p>
        </p:txBody>
      </p:sp>
      <p:sp>
        <p:nvSpPr>
          <p:cNvPr id="63491" name="Rectangle 3"/>
          <p:cNvSpPr>
            <a:spLocks noGrp="1" noChangeArrowheads="1"/>
          </p:cNvSpPr>
          <p:nvPr>
            <p:ph type="body" idx="1"/>
          </p:nvPr>
        </p:nvSpPr>
        <p:spPr>
          <a:xfrm>
            <a:off x="395288" y="1329563"/>
            <a:ext cx="8424862" cy="4751387"/>
          </a:xfrm>
        </p:spPr>
        <p:txBody>
          <a:bodyPr/>
          <a:lstStyle/>
          <a:p>
            <a:pPr marL="476250" indent="-476250"/>
            <a:r>
              <a:rPr lang="zh-CN" altLang="en-US" sz="2900" dirty="0" smtClean="0"/>
              <a:t>标识所有的查询、报表、事务及动态特性，指出对数据库所要进行的各种处理；</a:t>
            </a:r>
          </a:p>
          <a:p>
            <a:pPr marL="476250" indent="-476250"/>
            <a:r>
              <a:rPr lang="zh-CN" altLang="en-US" sz="2900" dirty="0" smtClean="0"/>
              <a:t>指出对每个实体所进行的操作（增、删、改、查）；</a:t>
            </a:r>
          </a:p>
          <a:p>
            <a:pPr marL="476250" indent="-476250"/>
            <a:r>
              <a:rPr lang="zh-CN" altLang="en-US" sz="2900" dirty="0" smtClean="0"/>
              <a:t>给出每个操作的语义，包括结构约束和操作约束； </a:t>
            </a:r>
          </a:p>
          <a:p>
            <a:pPr marL="476250" indent="-476250"/>
            <a:r>
              <a:rPr lang="zh-CN" altLang="en-US" sz="2900" dirty="0" smtClean="0"/>
              <a:t>给出每个操作（针对某一对象）的频率；</a:t>
            </a:r>
          </a:p>
          <a:p>
            <a:pPr marL="476250" indent="-476250"/>
            <a:r>
              <a:rPr lang="zh-CN" altLang="en-US" sz="2900" dirty="0" smtClean="0"/>
              <a:t>给出每个操作（针对某一应用）的响应时间；</a:t>
            </a:r>
          </a:p>
          <a:p>
            <a:pPr marL="476250" indent="-476250"/>
            <a:r>
              <a:rPr lang="zh-CN" altLang="en-US" sz="2900" dirty="0" smtClean="0"/>
              <a:t>给出该系统总的目标。</a:t>
            </a:r>
          </a:p>
        </p:txBody>
      </p:sp>
      <p:sp>
        <p:nvSpPr>
          <p:cNvPr id="63492" name="日期占位符 3"/>
          <p:cNvSpPr>
            <a:spLocks noGrp="1"/>
          </p:cNvSpPr>
          <p:nvPr>
            <p:ph type="dt" sz="quarter" idx="10"/>
          </p:nvPr>
        </p:nvSpPr>
        <p:spPr>
          <a:noFill/>
        </p:spPr>
        <p:txBody>
          <a:bodyPr/>
          <a:lstStyle/>
          <a:p>
            <a:fld id="{B8511521-FC02-446E-A20C-854285327A12}"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示例</a:t>
            </a:r>
          </a:p>
        </p:txBody>
      </p:sp>
      <p:sp>
        <p:nvSpPr>
          <p:cNvPr id="64515" name="Rectangle 3"/>
          <p:cNvSpPr>
            <a:spLocks noGrp="1" noChangeArrowheads="1"/>
          </p:cNvSpPr>
          <p:nvPr>
            <p:ph type="body" idx="1"/>
          </p:nvPr>
        </p:nvSpPr>
        <p:spPr>
          <a:xfrm>
            <a:off x="323850" y="1340768"/>
            <a:ext cx="8351838" cy="4679950"/>
          </a:xfrm>
        </p:spPr>
        <p:txBody>
          <a:bodyPr/>
          <a:lstStyle/>
          <a:p>
            <a:r>
              <a:rPr lang="zh-CN" altLang="en-US" sz="3700" dirty="0" smtClean="0"/>
              <a:t>教师退休行为的操作特征为：</a:t>
            </a:r>
          </a:p>
          <a:p>
            <a:pPr lvl="1"/>
            <a:r>
              <a:rPr lang="zh-CN" altLang="en-US" sz="3400" dirty="0" smtClean="0"/>
              <a:t>没有未教授完的课程；</a:t>
            </a:r>
            <a:endParaRPr lang="en-US" altLang="zh-CN" sz="3400" dirty="0" smtClean="0"/>
          </a:p>
          <a:p>
            <a:pPr lvl="1"/>
            <a:r>
              <a:rPr lang="zh-CN" altLang="en-US" sz="3400" dirty="0" smtClean="0"/>
              <a:t>没有未完成的科研课题；</a:t>
            </a:r>
          </a:p>
          <a:p>
            <a:pPr lvl="1"/>
            <a:r>
              <a:rPr lang="zh-CN" altLang="en-US" sz="3400" dirty="0" smtClean="0"/>
              <a:t>从当前教师表中删除该教师记录；</a:t>
            </a:r>
          </a:p>
          <a:p>
            <a:pPr lvl="1"/>
            <a:r>
              <a:rPr lang="zh-CN" altLang="en-US" sz="3400" dirty="0" smtClean="0"/>
              <a:t>在退休教师表中插入该教师记录。 </a:t>
            </a:r>
          </a:p>
        </p:txBody>
      </p:sp>
      <p:sp>
        <p:nvSpPr>
          <p:cNvPr id="64517" name="日期占位符 4"/>
          <p:cNvSpPr>
            <a:spLocks noGrp="1"/>
          </p:cNvSpPr>
          <p:nvPr>
            <p:ph type="dt" sz="quarter" idx="10"/>
          </p:nvPr>
        </p:nvSpPr>
        <p:spPr>
          <a:noFill/>
        </p:spPr>
        <p:txBody>
          <a:bodyPr/>
          <a:lstStyle/>
          <a:p>
            <a:fld id="{1F60E17A-A2EC-4788-A6A1-2616DE2741CC}"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b="1" dirty="0" smtClean="0"/>
              <a:t>10.4.2 </a:t>
            </a:r>
            <a:r>
              <a:rPr lang="zh-CN" altLang="en-US" b="1" dirty="0" smtClean="0"/>
              <a:t>功能设计</a:t>
            </a:r>
            <a:r>
              <a:rPr lang="zh-CN" altLang="en-US" dirty="0" smtClean="0"/>
              <a:t> </a:t>
            </a:r>
          </a:p>
        </p:txBody>
      </p:sp>
      <p:grpSp>
        <p:nvGrpSpPr>
          <p:cNvPr id="2" name="Group 3"/>
          <p:cNvGrpSpPr>
            <a:grpSpLocks/>
          </p:cNvGrpSpPr>
          <p:nvPr/>
        </p:nvGrpSpPr>
        <p:grpSpPr bwMode="auto">
          <a:xfrm>
            <a:off x="1042988" y="3284538"/>
            <a:ext cx="7056437" cy="2663825"/>
            <a:chOff x="1980" y="2064"/>
            <a:chExt cx="5400" cy="2028"/>
          </a:xfrm>
        </p:grpSpPr>
        <p:sp>
          <p:nvSpPr>
            <p:cNvPr id="65543" name="Text Box 4"/>
            <p:cNvSpPr txBox="1">
              <a:spLocks noChangeArrowheads="1"/>
            </p:cNvSpPr>
            <p:nvPr/>
          </p:nvSpPr>
          <p:spPr bwMode="auto">
            <a:xfrm>
              <a:off x="5220" y="2844"/>
              <a:ext cx="1080" cy="468"/>
            </a:xfrm>
            <a:prstGeom prst="rect">
              <a:avLst/>
            </a:prstGeom>
            <a:solidFill>
              <a:srgbClr val="FFFFFF"/>
            </a:solidFill>
            <a:ln w="9525">
              <a:noFill/>
              <a:miter lim="800000"/>
              <a:headEnd/>
              <a:tailEnd/>
            </a:ln>
          </p:spPr>
          <p:txBody>
            <a:bodyPr/>
            <a:lstStyle/>
            <a:p>
              <a:pPr algn="ctr"/>
              <a:r>
                <a:rPr lang="en-US" altLang="zh-CN" sz="2800" b="1">
                  <a:solidFill>
                    <a:srgbClr val="FF0000"/>
                  </a:solidFill>
                  <a:latin typeface="楷体_GB2312" pitchFamily="49" charset="-122"/>
                  <a:ea typeface="楷体_GB2312" pitchFamily="49" charset="-122"/>
                </a:rPr>
                <a:t>¨¨</a:t>
              </a:r>
              <a:endParaRPr lang="en-US" altLang="zh-CN" sz="5400" b="1">
                <a:solidFill>
                  <a:srgbClr val="FF0000"/>
                </a:solidFill>
                <a:latin typeface="楷体_GB2312" pitchFamily="49" charset="-122"/>
                <a:ea typeface="楷体_GB2312" pitchFamily="49" charset="-122"/>
              </a:endParaRPr>
            </a:p>
          </p:txBody>
        </p:sp>
        <p:sp>
          <p:nvSpPr>
            <p:cNvPr id="65544" name="Text Box 5"/>
            <p:cNvSpPr txBox="1">
              <a:spLocks noChangeArrowheads="1"/>
            </p:cNvSpPr>
            <p:nvPr/>
          </p:nvSpPr>
          <p:spPr bwMode="auto">
            <a:xfrm>
              <a:off x="4140" y="206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目标</a:t>
              </a:r>
              <a:endParaRPr lang="zh-CN" altLang="en-US" sz="5400" b="1">
                <a:solidFill>
                  <a:srgbClr val="FF0000"/>
                </a:solidFill>
                <a:latin typeface="楷体_GB2312" pitchFamily="49" charset="-122"/>
                <a:ea typeface="楷体_GB2312" pitchFamily="49" charset="-122"/>
              </a:endParaRPr>
            </a:p>
          </p:txBody>
        </p:sp>
        <p:sp>
          <p:nvSpPr>
            <p:cNvPr id="65545" name="Text Box 6"/>
            <p:cNvSpPr txBox="1">
              <a:spLocks noChangeArrowheads="1"/>
            </p:cNvSpPr>
            <p:nvPr/>
          </p:nvSpPr>
          <p:spPr bwMode="auto">
            <a:xfrm>
              <a:off x="4140" y="284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功能</a:t>
              </a:r>
              <a:r>
                <a:rPr lang="en-US" altLang="zh-CN" sz="2800" b="1">
                  <a:solidFill>
                    <a:srgbClr val="FF0000"/>
                  </a:solidFill>
                  <a:latin typeface="楷体_GB2312" pitchFamily="49" charset="-122"/>
                  <a:ea typeface="楷体_GB2312" pitchFamily="49" charset="-122"/>
                </a:rPr>
                <a:t>2</a:t>
              </a:r>
              <a:endParaRPr lang="en-US" altLang="zh-CN" sz="5400" b="1">
                <a:solidFill>
                  <a:srgbClr val="FF0000"/>
                </a:solidFill>
                <a:latin typeface="楷体_GB2312" pitchFamily="49" charset="-122"/>
                <a:ea typeface="楷体_GB2312" pitchFamily="49" charset="-122"/>
              </a:endParaRPr>
            </a:p>
          </p:txBody>
        </p:sp>
        <p:sp>
          <p:nvSpPr>
            <p:cNvPr id="65546" name="Text Box 7"/>
            <p:cNvSpPr txBox="1">
              <a:spLocks noChangeArrowheads="1"/>
            </p:cNvSpPr>
            <p:nvPr/>
          </p:nvSpPr>
          <p:spPr bwMode="auto">
            <a:xfrm>
              <a:off x="6300" y="284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功能</a:t>
              </a:r>
              <a:r>
                <a:rPr lang="en-US" altLang="zh-CN" sz="2800" b="1">
                  <a:solidFill>
                    <a:srgbClr val="FF0000"/>
                  </a:solidFill>
                  <a:latin typeface="楷体_GB2312" pitchFamily="49" charset="-122"/>
                  <a:ea typeface="楷体_GB2312" pitchFamily="49" charset="-122"/>
                </a:rPr>
                <a:t>n</a:t>
              </a:r>
              <a:endParaRPr lang="en-US" altLang="zh-CN" sz="5400" b="1">
                <a:solidFill>
                  <a:srgbClr val="FF0000"/>
                </a:solidFill>
                <a:latin typeface="楷体_GB2312" pitchFamily="49" charset="-122"/>
                <a:ea typeface="楷体_GB2312" pitchFamily="49" charset="-122"/>
              </a:endParaRPr>
            </a:p>
          </p:txBody>
        </p:sp>
        <p:sp>
          <p:nvSpPr>
            <p:cNvPr id="65547" name="Text Box 8"/>
            <p:cNvSpPr txBox="1">
              <a:spLocks noChangeArrowheads="1"/>
            </p:cNvSpPr>
            <p:nvPr/>
          </p:nvSpPr>
          <p:spPr bwMode="auto">
            <a:xfrm>
              <a:off x="1980" y="284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功能</a:t>
              </a:r>
              <a:r>
                <a:rPr lang="en-US" altLang="zh-CN" sz="2800" b="1">
                  <a:solidFill>
                    <a:srgbClr val="FF0000"/>
                  </a:solidFill>
                  <a:latin typeface="楷体_GB2312" pitchFamily="49" charset="-122"/>
                  <a:ea typeface="楷体_GB2312" pitchFamily="49" charset="-122"/>
                </a:rPr>
                <a:t>1</a:t>
              </a:r>
              <a:endParaRPr lang="en-US" altLang="zh-CN" sz="5400" b="1">
                <a:solidFill>
                  <a:srgbClr val="FF0000"/>
                </a:solidFill>
                <a:latin typeface="楷体_GB2312" pitchFamily="49" charset="-122"/>
                <a:ea typeface="楷体_GB2312" pitchFamily="49" charset="-122"/>
              </a:endParaRPr>
            </a:p>
          </p:txBody>
        </p:sp>
        <p:sp>
          <p:nvSpPr>
            <p:cNvPr id="65548" name="Text Box 9"/>
            <p:cNvSpPr txBox="1">
              <a:spLocks noChangeArrowheads="1"/>
            </p:cNvSpPr>
            <p:nvPr/>
          </p:nvSpPr>
          <p:spPr bwMode="auto">
            <a:xfrm>
              <a:off x="4140" y="362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功能</a:t>
              </a:r>
              <a:r>
                <a:rPr lang="en-US" altLang="zh-CN" sz="2800" b="1">
                  <a:solidFill>
                    <a:srgbClr val="FF0000"/>
                  </a:solidFill>
                  <a:latin typeface="楷体_GB2312" pitchFamily="49" charset="-122"/>
                  <a:ea typeface="楷体_GB2312" pitchFamily="49" charset="-122"/>
                </a:rPr>
                <a:t>22</a:t>
              </a:r>
              <a:endParaRPr lang="en-US" altLang="zh-CN" sz="5400" b="1">
                <a:solidFill>
                  <a:srgbClr val="FF0000"/>
                </a:solidFill>
                <a:latin typeface="楷体_GB2312" pitchFamily="49" charset="-122"/>
                <a:ea typeface="楷体_GB2312" pitchFamily="49" charset="-122"/>
              </a:endParaRPr>
            </a:p>
          </p:txBody>
        </p:sp>
        <p:sp>
          <p:nvSpPr>
            <p:cNvPr id="65549" name="Text Box 10"/>
            <p:cNvSpPr txBox="1">
              <a:spLocks noChangeArrowheads="1"/>
            </p:cNvSpPr>
            <p:nvPr/>
          </p:nvSpPr>
          <p:spPr bwMode="auto">
            <a:xfrm>
              <a:off x="5760" y="362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功能</a:t>
              </a:r>
              <a:r>
                <a:rPr lang="en-US" altLang="zh-CN" sz="2800" b="1">
                  <a:solidFill>
                    <a:srgbClr val="FF0000"/>
                  </a:solidFill>
                  <a:latin typeface="楷体_GB2312" pitchFamily="49" charset="-122"/>
                  <a:ea typeface="楷体_GB2312" pitchFamily="49" charset="-122"/>
                </a:rPr>
                <a:t>23</a:t>
              </a:r>
              <a:endParaRPr lang="en-US" altLang="zh-CN" sz="5400" b="1">
                <a:solidFill>
                  <a:srgbClr val="FF0000"/>
                </a:solidFill>
                <a:latin typeface="楷体_GB2312" pitchFamily="49" charset="-122"/>
                <a:ea typeface="楷体_GB2312" pitchFamily="49" charset="-122"/>
              </a:endParaRPr>
            </a:p>
          </p:txBody>
        </p:sp>
        <p:sp>
          <p:nvSpPr>
            <p:cNvPr id="65550" name="Text Box 11"/>
            <p:cNvSpPr txBox="1">
              <a:spLocks noChangeArrowheads="1"/>
            </p:cNvSpPr>
            <p:nvPr/>
          </p:nvSpPr>
          <p:spPr bwMode="auto">
            <a:xfrm>
              <a:off x="2520" y="3624"/>
              <a:ext cx="108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楷体_GB2312" pitchFamily="49" charset="-122"/>
                  <a:ea typeface="楷体_GB2312" pitchFamily="49" charset="-122"/>
                </a:rPr>
                <a:t>功能</a:t>
              </a:r>
              <a:r>
                <a:rPr lang="en-US" altLang="zh-CN" sz="2800" b="1">
                  <a:solidFill>
                    <a:srgbClr val="FF0000"/>
                  </a:solidFill>
                  <a:latin typeface="楷体_GB2312" pitchFamily="49" charset="-122"/>
                  <a:ea typeface="楷体_GB2312" pitchFamily="49" charset="-122"/>
                </a:rPr>
                <a:t>21</a:t>
              </a:r>
              <a:endParaRPr lang="en-US" altLang="zh-CN" sz="5400" b="1">
                <a:solidFill>
                  <a:srgbClr val="FF0000"/>
                </a:solidFill>
                <a:latin typeface="楷体_GB2312" pitchFamily="49" charset="-122"/>
                <a:ea typeface="楷体_GB2312" pitchFamily="49" charset="-122"/>
              </a:endParaRPr>
            </a:p>
          </p:txBody>
        </p:sp>
        <p:sp>
          <p:nvSpPr>
            <p:cNvPr id="65551" name="Line 12"/>
            <p:cNvSpPr>
              <a:spLocks noChangeShapeType="1"/>
            </p:cNvSpPr>
            <p:nvPr/>
          </p:nvSpPr>
          <p:spPr bwMode="auto">
            <a:xfrm>
              <a:off x="4680" y="2532"/>
              <a:ext cx="0" cy="312"/>
            </a:xfrm>
            <a:prstGeom prst="line">
              <a:avLst/>
            </a:prstGeom>
            <a:noFill/>
            <a:ln w="9525">
              <a:solidFill>
                <a:srgbClr val="000000"/>
              </a:solidFill>
              <a:round/>
              <a:headEnd/>
              <a:tailEnd/>
            </a:ln>
          </p:spPr>
          <p:txBody>
            <a:bodyPr/>
            <a:lstStyle/>
            <a:p>
              <a:endParaRPr lang="zh-CN" altLang="en-US"/>
            </a:p>
          </p:txBody>
        </p:sp>
        <p:sp>
          <p:nvSpPr>
            <p:cNvPr id="65552" name="Line 13"/>
            <p:cNvSpPr>
              <a:spLocks noChangeShapeType="1"/>
            </p:cNvSpPr>
            <p:nvPr/>
          </p:nvSpPr>
          <p:spPr bwMode="auto">
            <a:xfrm>
              <a:off x="2520" y="2688"/>
              <a:ext cx="0" cy="156"/>
            </a:xfrm>
            <a:prstGeom prst="line">
              <a:avLst/>
            </a:prstGeom>
            <a:noFill/>
            <a:ln w="9525">
              <a:solidFill>
                <a:srgbClr val="000000"/>
              </a:solidFill>
              <a:round/>
              <a:headEnd/>
              <a:tailEnd/>
            </a:ln>
          </p:spPr>
          <p:txBody>
            <a:bodyPr/>
            <a:lstStyle/>
            <a:p>
              <a:endParaRPr lang="zh-CN" altLang="en-US"/>
            </a:p>
          </p:txBody>
        </p:sp>
        <p:sp>
          <p:nvSpPr>
            <p:cNvPr id="65553" name="Line 14"/>
            <p:cNvSpPr>
              <a:spLocks noChangeShapeType="1"/>
            </p:cNvSpPr>
            <p:nvPr/>
          </p:nvSpPr>
          <p:spPr bwMode="auto">
            <a:xfrm>
              <a:off x="2520" y="2688"/>
              <a:ext cx="4320" cy="0"/>
            </a:xfrm>
            <a:prstGeom prst="line">
              <a:avLst/>
            </a:prstGeom>
            <a:noFill/>
            <a:ln w="9525">
              <a:solidFill>
                <a:srgbClr val="000000"/>
              </a:solidFill>
              <a:round/>
              <a:headEnd/>
              <a:tailEnd/>
            </a:ln>
          </p:spPr>
          <p:txBody>
            <a:bodyPr/>
            <a:lstStyle/>
            <a:p>
              <a:endParaRPr lang="zh-CN" altLang="en-US"/>
            </a:p>
          </p:txBody>
        </p:sp>
        <p:sp>
          <p:nvSpPr>
            <p:cNvPr id="65554" name="Line 15"/>
            <p:cNvSpPr>
              <a:spLocks noChangeShapeType="1"/>
            </p:cNvSpPr>
            <p:nvPr/>
          </p:nvSpPr>
          <p:spPr bwMode="auto">
            <a:xfrm>
              <a:off x="6840" y="2688"/>
              <a:ext cx="0" cy="156"/>
            </a:xfrm>
            <a:prstGeom prst="line">
              <a:avLst/>
            </a:prstGeom>
            <a:noFill/>
            <a:ln w="9525">
              <a:solidFill>
                <a:srgbClr val="000000"/>
              </a:solidFill>
              <a:round/>
              <a:headEnd/>
              <a:tailEnd/>
            </a:ln>
          </p:spPr>
          <p:txBody>
            <a:bodyPr/>
            <a:lstStyle/>
            <a:p>
              <a:endParaRPr lang="zh-CN" altLang="en-US"/>
            </a:p>
          </p:txBody>
        </p:sp>
        <p:sp>
          <p:nvSpPr>
            <p:cNvPr id="65555" name="Line 16"/>
            <p:cNvSpPr>
              <a:spLocks noChangeShapeType="1"/>
            </p:cNvSpPr>
            <p:nvPr/>
          </p:nvSpPr>
          <p:spPr bwMode="auto">
            <a:xfrm>
              <a:off x="3060" y="3468"/>
              <a:ext cx="3240" cy="0"/>
            </a:xfrm>
            <a:prstGeom prst="line">
              <a:avLst/>
            </a:prstGeom>
            <a:noFill/>
            <a:ln w="9525">
              <a:solidFill>
                <a:srgbClr val="000000"/>
              </a:solidFill>
              <a:round/>
              <a:headEnd/>
              <a:tailEnd/>
            </a:ln>
          </p:spPr>
          <p:txBody>
            <a:bodyPr/>
            <a:lstStyle/>
            <a:p>
              <a:endParaRPr lang="zh-CN" altLang="en-US"/>
            </a:p>
          </p:txBody>
        </p:sp>
        <p:sp>
          <p:nvSpPr>
            <p:cNvPr id="65556" name="Line 17"/>
            <p:cNvSpPr>
              <a:spLocks noChangeShapeType="1"/>
            </p:cNvSpPr>
            <p:nvPr/>
          </p:nvSpPr>
          <p:spPr bwMode="auto">
            <a:xfrm>
              <a:off x="4680" y="3312"/>
              <a:ext cx="0" cy="312"/>
            </a:xfrm>
            <a:prstGeom prst="line">
              <a:avLst/>
            </a:prstGeom>
            <a:noFill/>
            <a:ln w="9525">
              <a:solidFill>
                <a:srgbClr val="000000"/>
              </a:solidFill>
              <a:round/>
              <a:headEnd/>
              <a:tailEnd/>
            </a:ln>
          </p:spPr>
          <p:txBody>
            <a:bodyPr/>
            <a:lstStyle/>
            <a:p>
              <a:endParaRPr lang="zh-CN" altLang="en-US"/>
            </a:p>
          </p:txBody>
        </p:sp>
        <p:sp>
          <p:nvSpPr>
            <p:cNvPr id="65557" name="Line 18"/>
            <p:cNvSpPr>
              <a:spLocks noChangeShapeType="1"/>
            </p:cNvSpPr>
            <p:nvPr/>
          </p:nvSpPr>
          <p:spPr bwMode="auto">
            <a:xfrm>
              <a:off x="3060" y="3468"/>
              <a:ext cx="0" cy="156"/>
            </a:xfrm>
            <a:prstGeom prst="line">
              <a:avLst/>
            </a:prstGeom>
            <a:noFill/>
            <a:ln w="9525">
              <a:solidFill>
                <a:srgbClr val="000000"/>
              </a:solidFill>
              <a:round/>
              <a:headEnd/>
              <a:tailEnd/>
            </a:ln>
          </p:spPr>
          <p:txBody>
            <a:bodyPr/>
            <a:lstStyle/>
            <a:p>
              <a:endParaRPr lang="zh-CN" altLang="en-US"/>
            </a:p>
          </p:txBody>
        </p:sp>
        <p:sp>
          <p:nvSpPr>
            <p:cNvPr id="65558" name="Line 19"/>
            <p:cNvSpPr>
              <a:spLocks noChangeShapeType="1"/>
            </p:cNvSpPr>
            <p:nvPr/>
          </p:nvSpPr>
          <p:spPr bwMode="auto">
            <a:xfrm>
              <a:off x="6300" y="3468"/>
              <a:ext cx="0" cy="156"/>
            </a:xfrm>
            <a:prstGeom prst="line">
              <a:avLst/>
            </a:prstGeom>
            <a:noFill/>
            <a:ln w="9525">
              <a:solidFill>
                <a:srgbClr val="000000"/>
              </a:solidFill>
              <a:round/>
              <a:headEnd/>
              <a:tailEnd/>
            </a:ln>
          </p:spPr>
          <p:txBody>
            <a:bodyPr/>
            <a:lstStyle/>
            <a:p>
              <a:endParaRPr lang="zh-CN" altLang="en-US"/>
            </a:p>
          </p:txBody>
        </p:sp>
      </p:grpSp>
      <p:sp>
        <p:nvSpPr>
          <p:cNvPr id="65540" name="Text Box 20"/>
          <p:cNvSpPr txBox="1">
            <a:spLocks noChangeArrowheads="1"/>
          </p:cNvSpPr>
          <p:nvPr/>
        </p:nvSpPr>
        <p:spPr bwMode="auto">
          <a:xfrm>
            <a:off x="468313" y="1341438"/>
            <a:ext cx="8280400" cy="1800225"/>
          </a:xfrm>
          <a:prstGeom prst="rect">
            <a:avLst/>
          </a:prstGeom>
          <a:noFill/>
          <a:ln w="9525">
            <a:noFill/>
            <a:miter lim="800000"/>
            <a:headEnd/>
            <a:tailEnd/>
          </a:ln>
        </p:spPr>
        <p:txBody>
          <a:bodyPr>
            <a:spAutoFit/>
          </a:bodyPr>
          <a:lstStyle/>
          <a:p>
            <a:pPr>
              <a:spcBef>
                <a:spcPct val="50000"/>
              </a:spcBef>
            </a:pPr>
            <a:r>
              <a:rPr lang="zh-CN" altLang="en-US" sz="2800" b="1" dirty="0" smtClean="0">
                <a:latin typeface="仿宋_GB2312" pitchFamily="49" charset="-122"/>
                <a:ea typeface="仿宋_GB2312" pitchFamily="49" charset="-122"/>
              </a:rPr>
              <a:t>系统目标</a:t>
            </a:r>
            <a:r>
              <a:rPr lang="zh-CN" altLang="en-US" sz="2800" b="1" dirty="0">
                <a:latin typeface="仿宋_GB2312" pitchFamily="49" charset="-122"/>
                <a:ea typeface="仿宋_GB2312" pitchFamily="49" charset="-122"/>
              </a:rPr>
              <a:t>的实现是通过系统的各功能模块来达到的。由于每个系统功能又可以划分为若干个更具体的功能模块，因此，可以从目标开始，一层一层分解下去，直到每个子功能模块只执行一个具体的任务。 </a:t>
            </a:r>
          </a:p>
        </p:txBody>
      </p:sp>
      <p:sp>
        <p:nvSpPr>
          <p:cNvPr id="65541" name="日期占位符 20"/>
          <p:cNvSpPr>
            <a:spLocks noGrp="1"/>
          </p:cNvSpPr>
          <p:nvPr>
            <p:ph type="dt" sz="quarter" idx="10"/>
          </p:nvPr>
        </p:nvSpPr>
        <p:spPr>
          <a:noFill/>
        </p:spPr>
        <p:txBody>
          <a:bodyPr/>
          <a:lstStyle/>
          <a:p>
            <a:fld id="{CB88B871-9E13-4D3E-837D-178969BAC588}"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例：“学籍管理”的功能结构图 </a:t>
            </a:r>
          </a:p>
        </p:txBody>
      </p:sp>
      <p:grpSp>
        <p:nvGrpSpPr>
          <p:cNvPr id="2" name="Group 3"/>
          <p:cNvGrpSpPr>
            <a:grpSpLocks/>
          </p:cNvGrpSpPr>
          <p:nvPr/>
        </p:nvGrpSpPr>
        <p:grpSpPr bwMode="auto">
          <a:xfrm>
            <a:off x="828675" y="1628775"/>
            <a:ext cx="7488238" cy="2665413"/>
            <a:chOff x="1260" y="9218"/>
            <a:chExt cx="5580" cy="2028"/>
          </a:xfrm>
        </p:grpSpPr>
        <p:sp>
          <p:nvSpPr>
            <p:cNvPr id="66566" name="Text Box 4"/>
            <p:cNvSpPr txBox="1">
              <a:spLocks noChangeArrowheads="1"/>
            </p:cNvSpPr>
            <p:nvPr/>
          </p:nvSpPr>
          <p:spPr bwMode="auto">
            <a:xfrm>
              <a:off x="3420" y="9218"/>
              <a:ext cx="1260" cy="468"/>
            </a:xfrm>
            <a:prstGeom prst="rect">
              <a:avLst/>
            </a:prstGeom>
            <a:solidFill>
              <a:srgbClr val="FFFFFF"/>
            </a:solidFill>
            <a:ln w="9525">
              <a:solidFill>
                <a:srgbClr val="000000"/>
              </a:solidFill>
              <a:miter lim="800000"/>
              <a:headEnd/>
              <a:tailEnd/>
            </a:ln>
          </p:spPr>
          <p:txBody>
            <a:bodyPr/>
            <a:lstStyle/>
            <a:p>
              <a:pPr algn="just"/>
              <a:r>
                <a:rPr lang="zh-CN" altLang="en-US" sz="2800" b="1">
                  <a:solidFill>
                    <a:srgbClr val="FF0000"/>
                  </a:solidFill>
                  <a:latin typeface="Times New Roman" pitchFamily="18" charset="0"/>
                  <a:ea typeface="楷体_GB2312" pitchFamily="49" charset="-122"/>
                </a:rPr>
                <a:t>学籍管理</a:t>
              </a:r>
              <a:endParaRPr lang="zh-CN" altLang="en-US" sz="5400" b="1">
                <a:solidFill>
                  <a:srgbClr val="FF0000"/>
                </a:solidFill>
                <a:ea typeface="楷体_GB2312" pitchFamily="49" charset="-122"/>
              </a:endParaRPr>
            </a:p>
          </p:txBody>
        </p:sp>
        <p:sp>
          <p:nvSpPr>
            <p:cNvPr id="66567" name="Text Box 5"/>
            <p:cNvSpPr txBox="1">
              <a:spLocks noChangeArrowheads="1"/>
            </p:cNvSpPr>
            <p:nvPr/>
          </p:nvSpPr>
          <p:spPr bwMode="auto">
            <a:xfrm>
              <a:off x="1778" y="9998"/>
              <a:ext cx="1260" cy="468"/>
            </a:xfrm>
            <a:prstGeom prst="rect">
              <a:avLst/>
            </a:prstGeom>
            <a:solidFill>
              <a:srgbClr val="FFFFFF"/>
            </a:solidFill>
            <a:ln w="9525">
              <a:solidFill>
                <a:srgbClr val="000000"/>
              </a:solidFill>
              <a:miter lim="800000"/>
              <a:headEnd/>
              <a:tailEnd/>
            </a:ln>
          </p:spPr>
          <p:txBody>
            <a:bodyPr/>
            <a:lstStyle/>
            <a:p>
              <a:pPr algn="just"/>
              <a:r>
                <a:rPr lang="zh-CN" altLang="en-US" sz="2800" b="1">
                  <a:solidFill>
                    <a:srgbClr val="FF0000"/>
                  </a:solidFill>
                  <a:latin typeface="Times New Roman" pitchFamily="18" charset="0"/>
                  <a:ea typeface="楷体_GB2312" pitchFamily="49" charset="-122"/>
                </a:rPr>
                <a:t>录取分班</a:t>
              </a:r>
              <a:endParaRPr lang="zh-CN" altLang="en-US" sz="5400" b="1">
                <a:solidFill>
                  <a:srgbClr val="FF0000"/>
                </a:solidFill>
                <a:ea typeface="楷体_GB2312" pitchFamily="49" charset="-122"/>
              </a:endParaRPr>
            </a:p>
          </p:txBody>
        </p:sp>
        <p:sp>
          <p:nvSpPr>
            <p:cNvPr id="66568" name="Text Box 6"/>
            <p:cNvSpPr txBox="1">
              <a:spLocks noChangeArrowheads="1"/>
            </p:cNvSpPr>
            <p:nvPr/>
          </p:nvSpPr>
          <p:spPr bwMode="auto">
            <a:xfrm>
              <a:off x="3218" y="9998"/>
              <a:ext cx="1260" cy="468"/>
            </a:xfrm>
            <a:prstGeom prst="rect">
              <a:avLst/>
            </a:prstGeom>
            <a:solidFill>
              <a:srgbClr val="FFFFFF"/>
            </a:solidFill>
            <a:ln w="9525">
              <a:solidFill>
                <a:srgbClr val="000000"/>
              </a:solidFill>
              <a:miter lim="800000"/>
              <a:headEnd/>
              <a:tailEnd/>
            </a:ln>
          </p:spPr>
          <p:txBody>
            <a:bodyPr/>
            <a:lstStyle/>
            <a:p>
              <a:pPr algn="just"/>
              <a:r>
                <a:rPr lang="zh-CN" altLang="en-US" sz="2800" b="1">
                  <a:solidFill>
                    <a:srgbClr val="FF0000"/>
                  </a:solidFill>
                  <a:latin typeface="Times New Roman" pitchFamily="18" charset="0"/>
                  <a:ea typeface="楷体_GB2312" pitchFamily="49" charset="-122"/>
                </a:rPr>
                <a:t>入学报到</a:t>
              </a:r>
              <a:endParaRPr lang="zh-CN" altLang="en-US" sz="5400" b="1">
                <a:solidFill>
                  <a:srgbClr val="FF0000"/>
                </a:solidFill>
                <a:ea typeface="楷体_GB2312" pitchFamily="49" charset="-122"/>
              </a:endParaRPr>
            </a:p>
          </p:txBody>
        </p:sp>
        <p:sp>
          <p:nvSpPr>
            <p:cNvPr id="66569" name="Text Box 7"/>
            <p:cNvSpPr txBox="1">
              <a:spLocks noChangeArrowheads="1"/>
            </p:cNvSpPr>
            <p:nvPr/>
          </p:nvSpPr>
          <p:spPr bwMode="auto">
            <a:xfrm>
              <a:off x="6300" y="10020"/>
              <a:ext cx="540" cy="468"/>
            </a:xfrm>
            <a:prstGeom prst="rect">
              <a:avLst/>
            </a:prstGeom>
            <a:solidFill>
              <a:srgbClr val="FFFFFF"/>
            </a:solidFill>
            <a:ln w="9525">
              <a:noFill/>
              <a:miter lim="800000"/>
              <a:headEnd/>
              <a:tailEnd/>
            </a:ln>
          </p:spPr>
          <p:txBody>
            <a:bodyPr/>
            <a:lstStyle/>
            <a:p>
              <a:pPr algn="just"/>
              <a:r>
                <a:rPr lang="en-US" altLang="zh-CN" sz="2800" b="1">
                  <a:solidFill>
                    <a:srgbClr val="FF0000"/>
                  </a:solidFill>
                  <a:latin typeface="Times New Roman" pitchFamily="18" charset="0"/>
                  <a:ea typeface="楷体_GB2312" pitchFamily="49" charset="-122"/>
                </a:rPr>
                <a:t>…</a:t>
              </a:r>
              <a:endParaRPr lang="en-US" altLang="zh-CN" sz="5400" b="1">
                <a:solidFill>
                  <a:srgbClr val="FF0000"/>
                </a:solidFill>
                <a:ea typeface="楷体_GB2312" pitchFamily="49" charset="-122"/>
              </a:endParaRPr>
            </a:p>
          </p:txBody>
        </p:sp>
        <p:sp>
          <p:nvSpPr>
            <p:cNvPr id="66570" name="Text Box 8"/>
            <p:cNvSpPr txBox="1">
              <a:spLocks noChangeArrowheads="1"/>
            </p:cNvSpPr>
            <p:nvPr/>
          </p:nvSpPr>
          <p:spPr bwMode="auto">
            <a:xfrm>
              <a:off x="1260" y="10778"/>
              <a:ext cx="878"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Times New Roman" pitchFamily="18" charset="0"/>
                  <a:ea typeface="楷体_GB2312" pitchFamily="49" charset="-122"/>
                </a:rPr>
                <a:t>录入</a:t>
              </a:r>
              <a:endParaRPr lang="zh-CN" altLang="en-US" sz="5400" b="1">
                <a:solidFill>
                  <a:srgbClr val="FF0000"/>
                </a:solidFill>
                <a:ea typeface="楷体_GB2312" pitchFamily="49" charset="-122"/>
              </a:endParaRPr>
            </a:p>
          </p:txBody>
        </p:sp>
        <p:sp>
          <p:nvSpPr>
            <p:cNvPr id="66571" name="Text Box 9"/>
            <p:cNvSpPr txBox="1">
              <a:spLocks noChangeArrowheads="1"/>
            </p:cNvSpPr>
            <p:nvPr/>
          </p:nvSpPr>
          <p:spPr bwMode="auto">
            <a:xfrm>
              <a:off x="2318" y="10778"/>
              <a:ext cx="90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Times New Roman" pitchFamily="18" charset="0"/>
                  <a:ea typeface="楷体_GB2312" pitchFamily="49" charset="-122"/>
                </a:rPr>
                <a:t>修改</a:t>
              </a:r>
              <a:endParaRPr lang="zh-CN" altLang="en-US" sz="5400" b="1">
                <a:solidFill>
                  <a:srgbClr val="FF0000"/>
                </a:solidFill>
                <a:ea typeface="楷体_GB2312" pitchFamily="49" charset="-122"/>
              </a:endParaRPr>
            </a:p>
          </p:txBody>
        </p:sp>
        <p:sp>
          <p:nvSpPr>
            <p:cNvPr id="66572" name="Text Box 10"/>
            <p:cNvSpPr txBox="1">
              <a:spLocks noChangeArrowheads="1"/>
            </p:cNvSpPr>
            <p:nvPr/>
          </p:nvSpPr>
          <p:spPr bwMode="auto">
            <a:xfrm>
              <a:off x="3398" y="10778"/>
              <a:ext cx="900" cy="468"/>
            </a:xfrm>
            <a:prstGeom prst="rect">
              <a:avLst/>
            </a:prstGeom>
            <a:solidFill>
              <a:srgbClr val="FFFFFF"/>
            </a:solidFill>
            <a:ln w="9525">
              <a:solidFill>
                <a:srgbClr val="000000"/>
              </a:solidFill>
              <a:miter lim="800000"/>
              <a:headEnd/>
              <a:tailEnd/>
            </a:ln>
          </p:spPr>
          <p:txBody>
            <a:bodyPr/>
            <a:lstStyle/>
            <a:p>
              <a:pPr algn="ctr"/>
              <a:r>
                <a:rPr lang="zh-CN" altLang="en-US" sz="2800" b="1">
                  <a:solidFill>
                    <a:srgbClr val="FF0000"/>
                  </a:solidFill>
                  <a:latin typeface="Times New Roman" pitchFamily="18" charset="0"/>
                  <a:ea typeface="楷体_GB2312" pitchFamily="49" charset="-122"/>
                </a:rPr>
                <a:t>查询</a:t>
              </a:r>
              <a:endParaRPr lang="zh-CN" altLang="en-US" sz="5400" b="1">
                <a:solidFill>
                  <a:srgbClr val="FF0000"/>
                </a:solidFill>
                <a:ea typeface="楷体_GB2312" pitchFamily="49" charset="-122"/>
              </a:endParaRPr>
            </a:p>
          </p:txBody>
        </p:sp>
        <p:sp>
          <p:nvSpPr>
            <p:cNvPr id="66573" name="Line 11"/>
            <p:cNvSpPr>
              <a:spLocks noChangeShapeType="1"/>
            </p:cNvSpPr>
            <p:nvPr/>
          </p:nvSpPr>
          <p:spPr bwMode="auto">
            <a:xfrm>
              <a:off x="2498" y="10466"/>
              <a:ext cx="0" cy="156"/>
            </a:xfrm>
            <a:prstGeom prst="line">
              <a:avLst/>
            </a:prstGeom>
            <a:noFill/>
            <a:ln w="9525">
              <a:solidFill>
                <a:srgbClr val="000000"/>
              </a:solidFill>
              <a:round/>
              <a:headEnd/>
              <a:tailEnd/>
            </a:ln>
          </p:spPr>
          <p:txBody>
            <a:bodyPr/>
            <a:lstStyle/>
            <a:p>
              <a:endParaRPr lang="zh-CN" altLang="en-US"/>
            </a:p>
          </p:txBody>
        </p:sp>
        <p:sp>
          <p:nvSpPr>
            <p:cNvPr id="66574" name="Line 12"/>
            <p:cNvSpPr>
              <a:spLocks noChangeShapeType="1"/>
            </p:cNvSpPr>
            <p:nvPr/>
          </p:nvSpPr>
          <p:spPr bwMode="auto">
            <a:xfrm>
              <a:off x="1778" y="10622"/>
              <a:ext cx="0" cy="156"/>
            </a:xfrm>
            <a:prstGeom prst="line">
              <a:avLst/>
            </a:prstGeom>
            <a:noFill/>
            <a:ln w="9525">
              <a:solidFill>
                <a:srgbClr val="000000"/>
              </a:solidFill>
              <a:round/>
              <a:headEnd/>
              <a:tailEnd/>
            </a:ln>
          </p:spPr>
          <p:txBody>
            <a:bodyPr/>
            <a:lstStyle/>
            <a:p>
              <a:endParaRPr lang="zh-CN" altLang="en-US"/>
            </a:p>
          </p:txBody>
        </p:sp>
        <p:sp>
          <p:nvSpPr>
            <p:cNvPr id="66575" name="Line 13"/>
            <p:cNvSpPr>
              <a:spLocks noChangeShapeType="1"/>
            </p:cNvSpPr>
            <p:nvPr/>
          </p:nvSpPr>
          <p:spPr bwMode="auto">
            <a:xfrm>
              <a:off x="1778" y="10622"/>
              <a:ext cx="2160" cy="0"/>
            </a:xfrm>
            <a:prstGeom prst="line">
              <a:avLst/>
            </a:prstGeom>
            <a:noFill/>
            <a:ln w="9525">
              <a:solidFill>
                <a:srgbClr val="000000"/>
              </a:solidFill>
              <a:round/>
              <a:headEnd/>
              <a:tailEnd/>
            </a:ln>
          </p:spPr>
          <p:txBody>
            <a:bodyPr/>
            <a:lstStyle/>
            <a:p>
              <a:endParaRPr lang="zh-CN" altLang="en-US"/>
            </a:p>
          </p:txBody>
        </p:sp>
        <p:sp>
          <p:nvSpPr>
            <p:cNvPr id="66576" name="Line 14"/>
            <p:cNvSpPr>
              <a:spLocks noChangeShapeType="1"/>
            </p:cNvSpPr>
            <p:nvPr/>
          </p:nvSpPr>
          <p:spPr bwMode="auto">
            <a:xfrm>
              <a:off x="2858" y="10622"/>
              <a:ext cx="0" cy="156"/>
            </a:xfrm>
            <a:prstGeom prst="line">
              <a:avLst/>
            </a:prstGeom>
            <a:noFill/>
            <a:ln w="9525">
              <a:solidFill>
                <a:srgbClr val="000000"/>
              </a:solidFill>
              <a:round/>
              <a:headEnd/>
              <a:tailEnd/>
            </a:ln>
          </p:spPr>
          <p:txBody>
            <a:bodyPr/>
            <a:lstStyle/>
            <a:p>
              <a:endParaRPr lang="zh-CN" altLang="en-US"/>
            </a:p>
          </p:txBody>
        </p:sp>
        <p:sp>
          <p:nvSpPr>
            <p:cNvPr id="66577" name="Line 15"/>
            <p:cNvSpPr>
              <a:spLocks noChangeShapeType="1"/>
            </p:cNvSpPr>
            <p:nvPr/>
          </p:nvSpPr>
          <p:spPr bwMode="auto">
            <a:xfrm>
              <a:off x="3938" y="10622"/>
              <a:ext cx="0" cy="156"/>
            </a:xfrm>
            <a:prstGeom prst="line">
              <a:avLst/>
            </a:prstGeom>
            <a:noFill/>
            <a:ln w="9525">
              <a:solidFill>
                <a:srgbClr val="000000"/>
              </a:solidFill>
              <a:round/>
              <a:headEnd/>
              <a:tailEnd/>
            </a:ln>
          </p:spPr>
          <p:txBody>
            <a:bodyPr/>
            <a:lstStyle/>
            <a:p>
              <a:endParaRPr lang="zh-CN" altLang="en-US"/>
            </a:p>
          </p:txBody>
        </p:sp>
        <p:sp>
          <p:nvSpPr>
            <p:cNvPr id="66578" name="Text Box 16"/>
            <p:cNvSpPr txBox="1">
              <a:spLocks noChangeArrowheads="1"/>
            </p:cNvSpPr>
            <p:nvPr/>
          </p:nvSpPr>
          <p:spPr bwMode="auto">
            <a:xfrm>
              <a:off x="4680" y="10020"/>
              <a:ext cx="1260" cy="468"/>
            </a:xfrm>
            <a:prstGeom prst="rect">
              <a:avLst/>
            </a:prstGeom>
            <a:solidFill>
              <a:srgbClr val="FFFFFF"/>
            </a:solidFill>
            <a:ln w="9525">
              <a:solidFill>
                <a:srgbClr val="000000"/>
              </a:solidFill>
              <a:miter lim="800000"/>
              <a:headEnd/>
              <a:tailEnd/>
            </a:ln>
          </p:spPr>
          <p:txBody>
            <a:bodyPr/>
            <a:lstStyle/>
            <a:p>
              <a:pPr algn="just"/>
              <a:r>
                <a:rPr lang="zh-CN" altLang="en-US" sz="2800" b="1">
                  <a:solidFill>
                    <a:srgbClr val="FF0000"/>
                  </a:solidFill>
                  <a:latin typeface="Times New Roman" pitchFamily="18" charset="0"/>
                  <a:ea typeface="楷体_GB2312" pitchFamily="49" charset="-122"/>
                </a:rPr>
                <a:t>修课管理</a:t>
              </a:r>
              <a:endParaRPr lang="zh-CN" altLang="en-US" sz="5400" b="1">
                <a:solidFill>
                  <a:srgbClr val="FF0000"/>
                </a:solidFill>
                <a:ea typeface="楷体_GB2312" pitchFamily="49" charset="-122"/>
              </a:endParaRPr>
            </a:p>
          </p:txBody>
        </p:sp>
        <p:sp>
          <p:nvSpPr>
            <p:cNvPr id="66579" name="Line 17"/>
            <p:cNvSpPr>
              <a:spLocks noChangeShapeType="1"/>
            </p:cNvSpPr>
            <p:nvPr/>
          </p:nvSpPr>
          <p:spPr bwMode="auto">
            <a:xfrm>
              <a:off x="2520" y="9864"/>
              <a:ext cx="3960" cy="0"/>
            </a:xfrm>
            <a:prstGeom prst="line">
              <a:avLst/>
            </a:prstGeom>
            <a:noFill/>
            <a:ln w="9525">
              <a:solidFill>
                <a:srgbClr val="000000"/>
              </a:solidFill>
              <a:round/>
              <a:headEnd/>
              <a:tailEnd/>
            </a:ln>
          </p:spPr>
          <p:txBody>
            <a:bodyPr/>
            <a:lstStyle/>
            <a:p>
              <a:endParaRPr lang="zh-CN" altLang="en-US"/>
            </a:p>
          </p:txBody>
        </p:sp>
        <p:sp>
          <p:nvSpPr>
            <p:cNvPr id="66580" name="Line 18"/>
            <p:cNvSpPr>
              <a:spLocks noChangeShapeType="1"/>
            </p:cNvSpPr>
            <p:nvPr/>
          </p:nvSpPr>
          <p:spPr bwMode="auto">
            <a:xfrm>
              <a:off x="4140" y="9708"/>
              <a:ext cx="0" cy="156"/>
            </a:xfrm>
            <a:prstGeom prst="line">
              <a:avLst/>
            </a:prstGeom>
            <a:noFill/>
            <a:ln w="9525">
              <a:solidFill>
                <a:srgbClr val="000000"/>
              </a:solidFill>
              <a:round/>
              <a:headEnd/>
              <a:tailEnd/>
            </a:ln>
          </p:spPr>
          <p:txBody>
            <a:bodyPr/>
            <a:lstStyle/>
            <a:p>
              <a:endParaRPr lang="zh-CN" altLang="en-US"/>
            </a:p>
          </p:txBody>
        </p:sp>
        <p:sp>
          <p:nvSpPr>
            <p:cNvPr id="66581" name="Line 19"/>
            <p:cNvSpPr>
              <a:spLocks noChangeShapeType="1"/>
            </p:cNvSpPr>
            <p:nvPr/>
          </p:nvSpPr>
          <p:spPr bwMode="auto">
            <a:xfrm>
              <a:off x="2520" y="9864"/>
              <a:ext cx="0" cy="156"/>
            </a:xfrm>
            <a:prstGeom prst="line">
              <a:avLst/>
            </a:prstGeom>
            <a:noFill/>
            <a:ln w="9525">
              <a:solidFill>
                <a:srgbClr val="000000"/>
              </a:solidFill>
              <a:round/>
              <a:headEnd/>
              <a:tailEnd/>
            </a:ln>
          </p:spPr>
          <p:txBody>
            <a:bodyPr/>
            <a:lstStyle/>
            <a:p>
              <a:endParaRPr lang="zh-CN" altLang="en-US"/>
            </a:p>
          </p:txBody>
        </p:sp>
        <p:sp>
          <p:nvSpPr>
            <p:cNvPr id="66582" name="Line 20"/>
            <p:cNvSpPr>
              <a:spLocks noChangeShapeType="1"/>
            </p:cNvSpPr>
            <p:nvPr/>
          </p:nvSpPr>
          <p:spPr bwMode="auto">
            <a:xfrm>
              <a:off x="3960" y="9864"/>
              <a:ext cx="0" cy="156"/>
            </a:xfrm>
            <a:prstGeom prst="line">
              <a:avLst/>
            </a:prstGeom>
            <a:noFill/>
            <a:ln w="9525">
              <a:solidFill>
                <a:srgbClr val="000000"/>
              </a:solidFill>
              <a:round/>
              <a:headEnd/>
              <a:tailEnd/>
            </a:ln>
          </p:spPr>
          <p:txBody>
            <a:bodyPr/>
            <a:lstStyle/>
            <a:p>
              <a:endParaRPr lang="zh-CN" altLang="en-US"/>
            </a:p>
          </p:txBody>
        </p:sp>
        <p:sp>
          <p:nvSpPr>
            <p:cNvPr id="66583" name="Line 21"/>
            <p:cNvSpPr>
              <a:spLocks noChangeShapeType="1"/>
            </p:cNvSpPr>
            <p:nvPr/>
          </p:nvSpPr>
          <p:spPr bwMode="auto">
            <a:xfrm>
              <a:off x="5400" y="9864"/>
              <a:ext cx="0" cy="156"/>
            </a:xfrm>
            <a:prstGeom prst="line">
              <a:avLst/>
            </a:prstGeom>
            <a:noFill/>
            <a:ln w="9525">
              <a:solidFill>
                <a:srgbClr val="000000"/>
              </a:solidFill>
              <a:round/>
              <a:headEnd/>
              <a:tailEnd/>
            </a:ln>
          </p:spPr>
          <p:txBody>
            <a:bodyPr/>
            <a:lstStyle/>
            <a:p>
              <a:endParaRPr lang="zh-CN" altLang="en-US"/>
            </a:p>
          </p:txBody>
        </p:sp>
        <p:sp>
          <p:nvSpPr>
            <p:cNvPr id="66584" name="Line 22"/>
            <p:cNvSpPr>
              <a:spLocks noChangeShapeType="1"/>
            </p:cNvSpPr>
            <p:nvPr/>
          </p:nvSpPr>
          <p:spPr bwMode="auto">
            <a:xfrm>
              <a:off x="6480" y="9864"/>
              <a:ext cx="0" cy="156"/>
            </a:xfrm>
            <a:prstGeom prst="line">
              <a:avLst/>
            </a:prstGeom>
            <a:noFill/>
            <a:ln w="9525">
              <a:solidFill>
                <a:srgbClr val="000000"/>
              </a:solidFill>
              <a:round/>
              <a:headEnd/>
              <a:tailEnd/>
            </a:ln>
          </p:spPr>
          <p:txBody>
            <a:bodyPr/>
            <a:lstStyle/>
            <a:p>
              <a:endParaRPr lang="zh-CN" altLang="en-US"/>
            </a:p>
          </p:txBody>
        </p:sp>
      </p:grpSp>
      <p:sp>
        <p:nvSpPr>
          <p:cNvPr id="66564" name="日期占位符 22"/>
          <p:cNvSpPr>
            <a:spLocks noGrp="1"/>
          </p:cNvSpPr>
          <p:nvPr>
            <p:ph type="dt" sz="quarter" idx="10"/>
          </p:nvPr>
        </p:nvSpPr>
        <p:spPr>
          <a:noFill/>
        </p:spPr>
        <p:txBody>
          <a:bodyPr/>
          <a:lstStyle/>
          <a:p>
            <a:fld id="{96B1FDD5-F9F3-4596-B925-4528630310BF}" type="datetime8">
              <a:rPr lang="zh-CN" altLang="en-US" smtClean="0">
                <a:ea typeface="宋体" charset="-122"/>
              </a:rPr>
              <a:t>2016年3月7日9时41分</a:t>
            </a:fld>
            <a:endParaRPr lang="zh-CN" altLang="en-US"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157256994</TotalTime>
  <Pages>0</Pages>
  <Words>5593</Words>
  <Characters>0</Characters>
  <Application>Microsoft Office PowerPoint</Application>
  <DocSecurity>0</DocSecurity>
  <PresentationFormat>全屏显示(4:3)</PresentationFormat>
  <Lines>0</Lines>
  <Paragraphs>727</Paragraphs>
  <Slides>112</Slides>
  <Notes>9</Notes>
  <HiddenSlides>0</HiddenSlides>
  <MMClips>0</MMClips>
  <ScaleCrop>false</ScaleCrop>
  <HeadingPairs>
    <vt:vector size="8" baseType="variant">
      <vt:variant>
        <vt:lpstr>已用的字体</vt:lpstr>
      </vt:variant>
      <vt:variant>
        <vt:i4>12</vt:i4>
      </vt:variant>
      <vt:variant>
        <vt:lpstr>主题</vt:lpstr>
      </vt:variant>
      <vt:variant>
        <vt:i4>6</vt:i4>
      </vt:variant>
      <vt:variant>
        <vt:lpstr>嵌入 OLE 服务器</vt:lpstr>
      </vt:variant>
      <vt:variant>
        <vt:i4>3</vt:i4>
      </vt:variant>
      <vt:variant>
        <vt:lpstr>幻灯片标题</vt:lpstr>
      </vt:variant>
      <vt:variant>
        <vt:i4>112</vt:i4>
      </vt:variant>
    </vt:vector>
  </HeadingPairs>
  <TitlesOfParts>
    <vt:vector size="133" baseType="lpstr">
      <vt:lpstr>方正书宋简体</vt:lpstr>
      <vt:lpstr>仿宋_GB2312</vt:lpstr>
      <vt:lpstr>黑体</vt:lpstr>
      <vt:lpstr>华文行楷</vt:lpstr>
      <vt:lpstr>华文隶书</vt:lpstr>
      <vt:lpstr>楷体_GB2312</vt:lpstr>
      <vt:lpstr>宋体</vt:lpstr>
      <vt:lpstr>Arial</vt:lpstr>
      <vt:lpstr>Calibri</vt:lpstr>
      <vt:lpstr>Times New Roman</vt:lpstr>
      <vt:lpstr>Verdana</vt:lpstr>
      <vt:lpstr>Wingdings</vt:lpstr>
      <vt:lpstr>bistu-jsjxy</vt:lpstr>
      <vt:lpstr>自定义设计方案</vt:lpstr>
      <vt:lpstr>1_bistu-jsjxy</vt:lpstr>
      <vt:lpstr>2_bistu-jsjxy</vt:lpstr>
      <vt:lpstr>3_bistu-jsjxy</vt:lpstr>
      <vt:lpstr>4_bistu-jsjxy</vt:lpstr>
      <vt:lpstr>Photoshop.Image.9</vt:lpstr>
      <vt:lpstr>Visio</vt:lpstr>
      <vt:lpstr>Microsoft Visio 2003-2010 绘图</vt:lpstr>
      <vt:lpstr>数据库系统教程</vt:lpstr>
      <vt:lpstr>第10章 数据库设计</vt:lpstr>
      <vt:lpstr>10.1 数据库设计概述</vt:lpstr>
      <vt:lpstr>10.1.1数据库设计的特点</vt:lpstr>
      <vt:lpstr>10.1.2 数据库设计方法概述 </vt:lpstr>
      <vt:lpstr>设计说明</vt:lpstr>
      <vt:lpstr>10.1.3 数据库设计的基本步骤 </vt:lpstr>
      <vt:lpstr>数据库设计全过程 </vt:lpstr>
      <vt:lpstr>10.2 数据库需求分析</vt:lpstr>
      <vt:lpstr>10.2.1 需求分析的任务</vt:lpstr>
      <vt:lpstr>需求调查内容</vt:lpstr>
      <vt:lpstr>需求分析</vt:lpstr>
      <vt:lpstr>10.2.2 需求分析的方法</vt:lpstr>
      <vt:lpstr>业务现状</vt:lpstr>
      <vt:lpstr>信息源流</vt:lpstr>
      <vt:lpstr>外部要求</vt:lpstr>
      <vt:lpstr>需求调查常用方法</vt:lpstr>
      <vt:lpstr>检查文档</vt:lpstr>
      <vt:lpstr>面谈</vt:lpstr>
      <vt:lpstr>观察业务的运转</vt:lpstr>
      <vt:lpstr>研究</vt:lpstr>
      <vt:lpstr>问卷调查</vt:lpstr>
      <vt:lpstr>自由格式问卷</vt:lpstr>
      <vt:lpstr>固定格式问卷</vt:lpstr>
      <vt:lpstr>需求分析方法</vt:lpstr>
      <vt:lpstr>自顶向下需求分析</vt:lpstr>
      <vt:lpstr>自底向上需求分析</vt:lpstr>
      <vt:lpstr>PowerPoint 演示文稿</vt:lpstr>
      <vt:lpstr>10.2.3 需求分析工具</vt:lpstr>
      <vt:lpstr>数据流图</vt:lpstr>
      <vt:lpstr>数据流图四种符号</vt:lpstr>
      <vt:lpstr>数据流图示例</vt:lpstr>
      <vt:lpstr>数据字典</vt:lpstr>
      <vt:lpstr>顾客的数据字典示例</vt:lpstr>
      <vt:lpstr>订单的数据字典示例</vt:lpstr>
      <vt:lpstr>10.3 数据库结构设计</vt:lpstr>
      <vt:lpstr>数据库设计分类 </vt:lpstr>
      <vt:lpstr>数据库结构设计过程</vt:lpstr>
      <vt:lpstr>数据库结构设计包含内容</vt:lpstr>
      <vt:lpstr>10.3.1 概念结构设计 </vt:lpstr>
      <vt:lpstr>概念模型的特点 </vt:lpstr>
      <vt:lpstr>概念结构设计的策略 </vt:lpstr>
      <vt:lpstr>常用的需求分析、概要设计方法</vt:lpstr>
      <vt:lpstr>自底向上概念结构设计</vt:lpstr>
      <vt:lpstr>采用E-R模型方法的概念结构设计 </vt:lpstr>
      <vt:lpstr>设计局部E-R模型 </vt:lpstr>
      <vt:lpstr>分类</vt:lpstr>
      <vt:lpstr>概括</vt:lpstr>
      <vt:lpstr>聚集</vt:lpstr>
      <vt:lpstr>局部E-R图设计</vt:lpstr>
      <vt:lpstr>“系”作为实体还是属性</vt:lpstr>
      <vt:lpstr>局部E-R图设计示例</vt:lpstr>
      <vt:lpstr>局部E-R图设计示例（续）</vt:lpstr>
      <vt:lpstr>设计局部E-R图示例（续）</vt:lpstr>
      <vt:lpstr>设计局部E-R图示例（续）</vt:lpstr>
      <vt:lpstr>设计全局E-R模型 </vt:lpstr>
      <vt:lpstr>冲突的种类</vt:lpstr>
      <vt:lpstr>示例1：局部E-R图</vt:lpstr>
      <vt:lpstr>示例1：合并示例</vt:lpstr>
      <vt:lpstr>PowerPoint 演示文稿</vt:lpstr>
      <vt:lpstr>PowerPoint 演示文稿</vt:lpstr>
      <vt:lpstr>PowerPoint 演示文稿</vt:lpstr>
      <vt:lpstr>优化全局E-R模型 </vt:lpstr>
      <vt:lpstr>PowerPoint 演示文稿</vt:lpstr>
      <vt:lpstr>PowerPoint 演示文稿</vt:lpstr>
      <vt:lpstr>10.3.2 逻辑结构设计 </vt:lpstr>
      <vt:lpstr>E-R模型向关系模型的转换 </vt:lpstr>
      <vt:lpstr>1:1联系的转换方法</vt:lpstr>
      <vt:lpstr>1:n联系的转换方法</vt:lpstr>
      <vt:lpstr>m:n联系的转换方法</vt:lpstr>
      <vt:lpstr>多个实体之间联系的转换方法</vt:lpstr>
      <vt:lpstr>1:1转换示例</vt:lpstr>
      <vt:lpstr>1:n转换示例</vt:lpstr>
      <vt:lpstr>m:n转换示例1</vt:lpstr>
      <vt:lpstr>PowerPoint 演示文稿</vt:lpstr>
      <vt:lpstr>示例3</vt:lpstr>
      <vt:lpstr> 数据模型的优化 </vt:lpstr>
      <vt:lpstr>水平分解</vt:lpstr>
      <vt:lpstr>水平分解示例</vt:lpstr>
      <vt:lpstr>垂直分解</vt:lpstr>
      <vt:lpstr>垂直分解示例</vt:lpstr>
      <vt:lpstr> 设计外模式 </vt:lpstr>
      <vt:lpstr>定义外模式考虑事项</vt:lpstr>
      <vt:lpstr>① 使用更符合用户习惯的别名</vt:lpstr>
      <vt:lpstr>② 对不同级别的用户定义不同的视图</vt:lpstr>
      <vt:lpstr>③ 简化用户对系统的使用</vt:lpstr>
      <vt:lpstr>10.3.3 物理结构设计 </vt:lpstr>
      <vt:lpstr>物理结构设计的内容和方法 </vt:lpstr>
      <vt:lpstr>物理结构设计内容</vt:lpstr>
      <vt:lpstr>确定存取方法</vt:lpstr>
      <vt:lpstr>建立索引的一般原则</vt:lpstr>
      <vt:lpstr>确定存储结构</vt:lpstr>
      <vt:lpstr>物理结构设计的评价 </vt:lpstr>
      <vt:lpstr>10.4 数据库行为设计 </vt:lpstr>
      <vt:lpstr>10.4.1 功能分析</vt:lpstr>
      <vt:lpstr>对行为特性要进行的分析</vt:lpstr>
      <vt:lpstr>示例</vt:lpstr>
      <vt:lpstr>10.4.2 功能设计 </vt:lpstr>
      <vt:lpstr>例：“学籍管理”的功能结构图 </vt:lpstr>
      <vt:lpstr>10.4.3 事务设计 </vt:lpstr>
      <vt:lpstr>输入设计 </vt:lpstr>
      <vt:lpstr>输出设计</vt:lpstr>
      <vt:lpstr>10.5 数据库实施</vt:lpstr>
      <vt:lpstr>加载数据</vt:lpstr>
      <vt:lpstr>加载数据（续）</vt:lpstr>
      <vt:lpstr>调试和运行应用程序</vt:lpstr>
      <vt:lpstr>10.6 数据库的运行和维护 </vt:lpstr>
      <vt:lpstr>数据库的备份和恢复</vt:lpstr>
      <vt:lpstr>数据库的安全性和完整性控制</vt:lpstr>
      <vt:lpstr>监视、分析、调整数据库性能</vt:lpstr>
      <vt:lpstr>数据库的重组</vt:lpstr>
      <vt:lpstr>数据库设计小结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257</cp:revision>
  <cp:lastPrinted>1899-12-30T00:00:00Z</cp:lastPrinted>
  <dcterms:created xsi:type="dcterms:W3CDTF">2010-06-04T15:42:51Z</dcterms:created>
  <dcterms:modified xsi:type="dcterms:W3CDTF">2016-03-07T09:48:21Z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