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3" r:id="rId1"/>
    <p:sldMasterId id="2147484344" r:id="rId2"/>
    <p:sldMasterId id="2147483935" r:id="rId3"/>
  </p:sldMasterIdLst>
  <p:notesMasterIdLst>
    <p:notesMasterId r:id="rId79"/>
  </p:notesMasterIdLst>
  <p:handoutMasterIdLst>
    <p:handoutMasterId r:id="rId80"/>
  </p:handoutMasterIdLst>
  <p:sldIdLst>
    <p:sldId id="276" r:id="rId4"/>
    <p:sldId id="280" r:id="rId5"/>
    <p:sldId id="281" r:id="rId6"/>
    <p:sldId id="368" r:id="rId7"/>
    <p:sldId id="369" r:id="rId8"/>
    <p:sldId id="370" r:id="rId9"/>
    <p:sldId id="371" r:id="rId10"/>
    <p:sldId id="282" r:id="rId11"/>
    <p:sldId id="372" r:id="rId12"/>
    <p:sldId id="373" r:id="rId13"/>
    <p:sldId id="374" r:id="rId14"/>
    <p:sldId id="375" r:id="rId15"/>
    <p:sldId id="376" r:id="rId16"/>
    <p:sldId id="377" r:id="rId17"/>
    <p:sldId id="378" r:id="rId18"/>
    <p:sldId id="379" r:id="rId19"/>
    <p:sldId id="380" r:id="rId20"/>
    <p:sldId id="381" r:id="rId21"/>
    <p:sldId id="382" r:id="rId22"/>
    <p:sldId id="383" r:id="rId23"/>
    <p:sldId id="384" r:id="rId24"/>
    <p:sldId id="385" r:id="rId25"/>
    <p:sldId id="386" r:id="rId26"/>
    <p:sldId id="387" r:id="rId27"/>
    <p:sldId id="388" r:id="rId28"/>
    <p:sldId id="389" r:id="rId29"/>
    <p:sldId id="390" r:id="rId30"/>
    <p:sldId id="391" r:id="rId31"/>
    <p:sldId id="392" r:id="rId32"/>
    <p:sldId id="394" r:id="rId33"/>
    <p:sldId id="395" r:id="rId34"/>
    <p:sldId id="397" r:id="rId35"/>
    <p:sldId id="398" r:id="rId36"/>
    <p:sldId id="399" r:id="rId37"/>
    <p:sldId id="400"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5" r:id="rId52"/>
    <p:sldId id="416" r:id="rId53"/>
    <p:sldId id="417" r:id="rId54"/>
    <p:sldId id="418" r:id="rId55"/>
    <p:sldId id="314" r:id="rId56"/>
    <p:sldId id="419" r:id="rId57"/>
    <p:sldId id="420" r:id="rId58"/>
    <p:sldId id="421" r:id="rId59"/>
    <p:sldId id="422" r:id="rId60"/>
    <p:sldId id="423" r:id="rId61"/>
    <p:sldId id="324" r:id="rId62"/>
    <p:sldId id="325" r:id="rId63"/>
    <p:sldId id="286" r:id="rId64"/>
    <p:sldId id="326" r:id="rId65"/>
    <p:sldId id="327" r:id="rId66"/>
    <p:sldId id="328" r:id="rId67"/>
    <p:sldId id="329" r:id="rId68"/>
    <p:sldId id="330" r:id="rId69"/>
    <p:sldId id="331" r:id="rId70"/>
    <p:sldId id="332" r:id="rId71"/>
    <p:sldId id="333" r:id="rId72"/>
    <p:sldId id="289" r:id="rId73"/>
    <p:sldId id="290" r:id="rId74"/>
    <p:sldId id="345" r:id="rId75"/>
    <p:sldId id="424" r:id="rId76"/>
    <p:sldId id="425" r:id="rId77"/>
    <p:sldId id="294" r:id="rId7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7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9AC"/>
    <a:srgbClr val="008000"/>
    <a:srgbClr val="0000FF"/>
    <a:srgbClr val="FF9900"/>
    <a:srgbClr val="B086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61" autoAdjust="0"/>
    <p:restoredTop sz="86937" autoAdjust="0"/>
  </p:normalViewPr>
  <p:slideViewPr>
    <p:cSldViewPr>
      <p:cViewPr varScale="1">
        <p:scale>
          <a:sx n="61" d="100"/>
          <a:sy n="61" d="100"/>
        </p:scale>
        <p:origin x="1488" y="66"/>
      </p:cViewPr>
      <p:guideLst>
        <p:guide orient="horz" pos="2160"/>
        <p:guide pos="2877"/>
      </p:guideLst>
    </p:cSldViewPr>
  </p:slideViewPr>
  <p:outlineViewPr>
    <p:cViewPr>
      <p:scale>
        <a:sx n="33" d="100"/>
        <a:sy n="33" d="100"/>
      </p:scale>
      <p:origin x="0" y="3270"/>
    </p:cViewPr>
  </p:outlineViewPr>
  <p:notesTextViewPr>
    <p:cViewPr>
      <p:scale>
        <a:sx n="100" d="100"/>
        <a:sy n="100" d="100"/>
      </p:scale>
      <p:origin x="0" y="0"/>
    </p:cViewPr>
  </p:notesTextViewPr>
  <p:notesViewPr>
    <p:cSldViewPr>
      <p:cViewPr varScale="1">
        <p:scale>
          <a:sx n="81" d="100"/>
          <a:sy n="81" d="100"/>
        </p:scale>
        <p:origin x="-208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tableStyles" Target="tableStyles.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notesMaster" Target="notesMasters/notesMaster1.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viewProps" Target="view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931CC3CD-180C-4EBA-AC39-9D2D37626DF5}" type="datetimeFigureOut">
              <a:rPr lang="zh-CN" altLang="en-US"/>
              <a:pPr>
                <a:defRPr/>
              </a:pPr>
              <a:t>2016/3/7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913C938-5190-4F8D-AC9D-7DCFD2209528}" type="slidenum">
              <a:rPr lang="zh-CN" altLang="en-US"/>
              <a:pPr>
                <a:defRPr/>
              </a:pPr>
              <a:t>‹#›</a:t>
            </a:fld>
            <a:endParaRPr lang="zh-CN" altLang="en-US"/>
          </a:p>
        </p:txBody>
      </p:sp>
    </p:spTree>
    <p:extLst>
      <p:ext uri="{BB962C8B-B14F-4D97-AF65-F5344CB8AC3E}">
        <p14:creationId xmlns:p14="http://schemas.microsoft.com/office/powerpoint/2010/main" val="27506704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zh-CN" altLang="en-US"/>
          </a:p>
        </p:txBody>
      </p:sp>
      <p:sp>
        <p:nvSpPr>
          <p:cNvPr id="3075" name="日期占位符 2"/>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8F5AB47F-7055-4264-9326-9807AB0A3221}" type="datetimeFigureOut">
              <a:rPr lang="zh-CN" altLang="en-US"/>
              <a:pPr>
                <a:defRPr/>
              </a:pPr>
              <a:t>2016/3/7</a:t>
            </a:fld>
            <a:endParaRPr lang="zh-CN" altLang="en-US"/>
          </a:p>
        </p:txBody>
      </p:sp>
      <p:sp>
        <p:nvSpPr>
          <p:cNvPr id="80900" name="幻灯片图像占位符 3"/>
          <p:cNvSpPr>
            <a:spLocks noGrp="1" noRot="1" noChangeAspect="1" noChangeArrowheads="1"/>
          </p:cNvSpPr>
          <p:nvPr>
            <p:ph type="sldImg" idx="2"/>
          </p:nvPr>
        </p:nvSpPr>
        <p:spPr bwMode="auto">
          <a:xfrm>
            <a:off x="1143000" y="685800"/>
            <a:ext cx="4572000" cy="3429000"/>
          </a:xfrm>
          <a:prstGeom prst="rect">
            <a:avLst/>
          </a:prstGeom>
          <a:noFill/>
          <a:ln w="12700">
            <a:noFill/>
            <a:miter lim="800000"/>
            <a:headEnd/>
            <a:tailEnd/>
          </a:ln>
        </p:spPr>
      </p:sp>
      <p:sp>
        <p:nvSpPr>
          <p:cNvPr id="3077" name="备注占位符 4"/>
          <p:cNvSpPr>
            <a:spLocks noGrp="1" noChangeArrowheads="1"/>
          </p:cNvSpPr>
          <p:nvPr>
            <p:ph type="body" sz="quarter" idx="3"/>
          </p:nvPr>
        </p:nvSpPr>
        <p:spPr bwMode="auto">
          <a:xfrm>
            <a:off x="685800" y="4343400"/>
            <a:ext cx="5486400" cy="4114800"/>
          </a:xfrm>
          <a:prstGeom prst="rect">
            <a:avLst/>
          </a:prstGeom>
          <a:noFill/>
          <a:ln w="12700" cmpd="sng">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页脚占位符 5"/>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zh-CN" altLang="en-US"/>
          </a:p>
        </p:txBody>
      </p:sp>
      <p:sp>
        <p:nvSpPr>
          <p:cNvPr id="3079" name="灯片编号占位符 6"/>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C5B3820C-15F5-49B2-94D8-610756FDA10C}" type="slidenum">
              <a:rPr lang="zh-CN" altLang="en-US"/>
              <a:pPr>
                <a:defRPr/>
              </a:pPr>
              <a:t>‹#›</a:t>
            </a:fld>
            <a:endParaRPr lang="zh-CN" altLang="en-US"/>
          </a:p>
        </p:txBody>
      </p:sp>
    </p:spTree>
    <p:extLst>
      <p:ext uri="{BB962C8B-B14F-4D97-AF65-F5344CB8AC3E}">
        <p14:creationId xmlns:p14="http://schemas.microsoft.com/office/powerpoint/2010/main" val="29761732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a:ln>
            <a:solidFill>
              <a:srgbClr val="000000"/>
            </a:solidFill>
          </a:ln>
        </p:spPr>
      </p:sp>
      <p:sp>
        <p:nvSpPr>
          <p:cNvPr id="81923" name="备注占位符 2"/>
          <p:cNvSpPr>
            <a:spLocks noGrp="1"/>
          </p:cNvSpPr>
          <p:nvPr>
            <p:ph type="body" idx="1"/>
          </p:nvPr>
        </p:nvSpPr>
        <p:spPr>
          <a:noFill/>
          <a:ln w="9525"/>
        </p:spPr>
        <p:txBody>
          <a:bodyPr anchor="t"/>
          <a:lstStyle/>
          <a:p>
            <a:pPr eaLnBrk="1" hangingPunct="1">
              <a:spcBef>
                <a:spcPct val="0"/>
              </a:spcBef>
            </a:pPr>
            <a:r>
              <a:rPr lang="zh-CN" altLang="en-US" smtClean="0"/>
              <a:t>开场白：</a:t>
            </a:r>
          </a:p>
        </p:txBody>
      </p:sp>
      <p:sp>
        <p:nvSpPr>
          <p:cNvPr id="81924" name="灯片编号占位符 3"/>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8C495701-1586-4ED5-863F-EC009274A92C}" type="slidenum">
              <a:rPr lang="zh-CN" altLang="en-US" sz="1200"/>
              <a:pPr algn="r"/>
              <a:t>1</a:t>
            </a:fld>
            <a:endParaRPr lang="zh-CN" altLang="en-US" sz="1200"/>
          </a:p>
        </p:txBody>
      </p:sp>
    </p:spTree>
    <p:extLst>
      <p:ext uri="{BB962C8B-B14F-4D97-AF65-F5344CB8AC3E}">
        <p14:creationId xmlns:p14="http://schemas.microsoft.com/office/powerpoint/2010/main" val="2822502211"/>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114A955A-C626-46AC-9F66-B91D575D500B}" type="datetime8">
              <a:rPr lang="zh-CN" altLang="en-US" smtClean="0"/>
              <a:t>2016年3月7日10时17分</a:t>
            </a:fld>
            <a:endParaRPr lang="zh-CN"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fld id="{B60014D8-79D0-4986-A1F9-72E98E82345D}"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B9453768-0B50-4827-AE62-D48B5AB57C96}" type="datetime8">
              <a:rPr lang="zh-CN" altLang="en-US" smtClean="0"/>
              <a:t>2016年3月7日10时17分</a:t>
            </a:fld>
            <a:endParaRPr lang="zh-CN"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fld id="{F1827026-A42D-4B01-8073-A7B84DE83542}"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1B0148EF-D621-433B-817F-EA85113EAD18}" type="datetime8">
              <a:rPr lang="zh-CN" altLang="en-US" smtClean="0"/>
              <a:t>2016年3月7日10时17分</a:t>
            </a:fld>
            <a:endParaRPr lang="zh-CN"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fld id="{AE9D631C-AF8F-4005-BA6F-855D18AD7732}"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3438" y="1752600"/>
            <a:ext cx="3924300" cy="4267200"/>
          </a:xfrm>
        </p:spPr>
        <p:txBody>
          <a:bodyPr/>
          <a:lstStyle/>
          <a:p>
            <a:pPr lvl="0"/>
            <a:endParaRPr lang="zh-CN" altLang="en-US" noProof="0" smtClean="0"/>
          </a:p>
        </p:txBody>
      </p:sp>
      <p:sp>
        <p:nvSpPr>
          <p:cNvPr id="5" name="Rectangle 6"/>
          <p:cNvSpPr>
            <a:spLocks noGrp="1" noChangeArrowheads="1"/>
          </p:cNvSpPr>
          <p:nvPr>
            <p:ph type="dt" sz="half" idx="10"/>
          </p:nvPr>
        </p:nvSpPr>
        <p:spPr>
          <a:ln/>
        </p:spPr>
        <p:txBody>
          <a:bodyPr/>
          <a:lstStyle>
            <a:lvl1pPr>
              <a:defRPr/>
            </a:lvl1pPr>
          </a:lstStyle>
          <a:p>
            <a:pPr>
              <a:defRPr/>
            </a:pPr>
            <a:fld id="{61EC9B90-8149-490C-A2E0-445B62BBC2B1}" type="datetime8">
              <a:rPr lang="zh-CN" altLang="en-US" smtClean="0"/>
              <a:t>2016年3月7日10时17分</a:t>
            </a:fld>
            <a:endParaRPr lang="zh-CN"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fld id="{E9FC3D6A-38DC-421F-8A4C-1C5924ED8332}"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7C31D5F-257D-4D47-9EFC-247E7A7BFA09}" type="datetime8">
              <a:rPr lang="zh-CN" altLang="en-US" smtClean="0"/>
              <a:t>2016年3月7日10时17分</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B096E4-41B9-470A-A48C-A15449B16552}"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880EC2-DD99-4453-B0C9-9A4273C0453D}" type="datetime8">
              <a:rPr lang="zh-CN" altLang="en-US" smtClean="0"/>
              <a:t>2016年3月7日10时17分</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B096E4-41B9-470A-A48C-A15449B16552}"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4F43E47-6065-4232-8793-46F8BE50E2FD}" type="datetime8">
              <a:rPr lang="zh-CN" altLang="en-US" smtClean="0"/>
              <a:t>2016年3月7日10时17分</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B096E4-41B9-470A-A48C-A15449B16552}"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C560B22-C11C-4B7F-A413-E321D10532FD}" type="datetime8">
              <a:rPr lang="zh-CN" altLang="en-US" smtClean="0"/>
              <a:t>2016年3月7日10时17分</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B096E4-41B9-470A-A48C-A15449B16552}"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83C3F93-507D-4129-8CE0-285A45C84EA8}" type="datetime8">
              <a:rPr lang="zh-CN" altLang="en-US" smtClean="0"/>
              <a:t>2016年3月7日10时17分</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2B096E4-41B9-470A-A48C-A15449B16552}"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FA5D732-331B-4B6B-A1D8-E0926FAF027F}" type="datetime8">
              <a:rPr lang="zh-CN" altLang="en-US" smtClean="0"/>
              <a:t>2016年3月7日10时17分</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2B096E4-41B9-470A-A48C-A15449B16552}"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4261E42-F16C-4531-BC0B-95759AB478F2}" type="datetime8">
              <a:rPr lang="zh-CN" altLang="en-US" smtClean="0"/>
              <a:t>2016年3月7日10时17分</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2B096E4-41B9-470A-A48C-A15449B16552}"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sz="4200" b="1">
                <a:solidFill>
                  <a:srgbClr val="0039AC"/>
                </a:solidFill>
                <a:latin typeface="楷体_GB2312" pitchFamily="49" charset="-122"/>
                <a:ea typeface="楷体_GB2312"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66738" y="1414934"/>
            <a:ext cx="8001000" cy="4678362"/>
          </a:xfrm>
        </p:spPr>
        <p:txBody>
          <a:bodyPr/>
          <a:lstStyle>
            <a:lvl1pPr>
              <a:lnSpc>
                <a:spcPct val="110000"/>
              </a:lnSpc>
              <a:defRPr sz="3600" b="1">
                <a:latin typeface="仿宋_GB2312" pitchFamily="49" charset="-122"/>
                <a:ea typeface="仿宋_GB2312" pitchFamily="49" charset="-122"/>
              </a:defRPr>
            </a:lvl1pPr>
            <a:lvl2pPr>
              <a:lnSpc>
                <a:spcPct val="110000"/>
              </a:lnSpc>
              <a:defRPr sz="3200" b="1">
                <a:latin typeface="仿宋_GB2312" pitchFamily="49" charset="-122"/>
                <a:ea typeface="仿宋_GB2312" pitchFamily="49" charset="-122"/>
              </a:defRPr>
            </a:lvl2pPr>
            <a:lvl3pPr>
              <a:lnSpc>
                <a:spcPct val="110000"/>
              </a:lnSpc>
              <a:defRPr sz="2800" b="1">
                <a:latin typeface="仿宋_GB2312" pitchFamily="49" charset="-122"/>
                <a:ea typeface="仿宋_GB2312" pitchFamily="49" charset="-122"/>
              </a:defRPr>
            </a:lvl3pPr>
            <a:lvl4pPr>
              <a:lnSpc>
                <a:spcPct val="110000"/>
              </a:lnSpc>
              <a:defRPr sz="2800" b="1">
                <a:latin typeface="仿宋_GB2312" pitchFamily="49" charset="-122"/>
                <a:ea typeface="仿宋_GB2312" pitchFamily="49" charset="-122"/>
              </a:defRPr>
            </a:lvl4pPr>
            <a:lvl5pPr>
              <a:lnSpc>
                <a:spcPct val="110000"/>
              </a:lnSpc>
              <a:defRPr sz="2800" b="1">
                <a:latin typeface="仿宋_GB2312" pitchFamily="49" charset="-122"/>
                <a:ea typeface="仿宋_GB2312"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6"/>
          <p:cNvSpPr>
            <a:spLocks noGrp="1" noChangeArrowheads="1"/>
          </p:cNvSpPr>
          <p:nvPr>
            <p:ph type="dt" sz="half" idx="10"/>
          </p:nvPr>
        </p:nvSpPr>
        <p:spPr>
          <a:xfrm>
            <a:off x="609600" y="6245225"/>
            <a:ext cx="2017713" cy="476250"/>
          </a:xfrm>
        </p:spPr>
        <p:txBody>
          <a:bodyPr/>
          <a:lstStyle>
            <a:lvl1pPr>
              <a:defRPr>
                <a:solidFill>
                  <a:srgbClr val="0039AC"/>
                </a:solidFill>
              </a:defRPr>
            </a:lvl1pPr>
          </a:lstStyle>
          <a:p>
            <a:pPr>
              <a:defRPr/>
            </a:pPr>
            <a:fld id="{285DF6FF-F021-49EF-96EC-C08044F9D7C9}" type="datetime8">
              <a:rPr lang="zh-CN" altLang="en-US" smtClean="0"/>
              <a:t>2016年3月7日10时17分</a:t>
            </a:fld>
            <a:endParaRPr lang="zh-CN" altLang="en-US" dirty="0"/>
          </a:p>
        </p:txBody>
      </p:sp>
      <p:sp>
        <p:nvSpPr>
          <p:cNvPr id="5" name="Rectangle 7"/>
          <p:cNvSpPr>
            <a:spLocks noGrp="1" noChangeArrowheads="1"/>
          </p:cNvSpPr>
          <p:nvPr>
            <p:ph type="ftr" sz="quarter" idx="11"/>
          </p:nvPr>
        </p:nvSpPr>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p:txBody>
          <a:bodyPr/>
          <a:lstStyle>
            <a:lvl1pPr>
              <a:defRPr>
                <a:solidFill>
                  <a:srgbClr val="0039AC"/>
                </a:solidFill>
              </a:defRPr>
            </a:lvl1pPr>
          </a:lstStyle>
          <a:p>
            <a:pPr>
              <a:defRPr/>
            </a:pPr>
            <a:fld id="{6E62BF43-4977-464C-B47E-68219D7DD514}" type="slidenum">
              <a:rPr lang="zh-CN" altLang="en-US" smtClean="0"/>
              <a:pPr>
                <a:defRPr/>
              </a:pPr>
              <a:t>‹#›</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500"/>
                                        <p:tgtEl>
                                          <p:spTgt spid="3">
                                            <p:txEl>
                                              <p:pRg st="3" end="3"/>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2">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3">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4">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5">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F29CB57-FBAF-493B-86F2-2840B5FB2BB2}" type="datetime8">
              <a:rPr lang="zh-CN" altLang="en-US" smtClean="0"/>
              <a:t>2016年3月7日10时17分</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B096E4-41B9-470A-A48C-A15449B16552}"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A864948-7416-49DF-BF84-CE44DECB86F8}" type="datetime8">
              <a:rPr lang="zh-CN" altLang="en-US" smtClean="0"/>
              <a:t>2016年3月7日10时17分</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B096E4-41B9-470A-A48C-A15449B16552}"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77BE77-3BB1-46D4-AEE5-C7FB4C3B2F4A}" type="datetime8">
              <a:rPr lang="zh-CN" altLang="en-US" smtClean="0"/>
              <a:t>2016年3月7日10时17分</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B096E4-41B9-470A-A48C-A15449B16552}"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DFB1E63-153B-4155-8F90-2B09AD98EC1E}" type="datetime8">
              <a:rPr lang="zh-CN" altLang="en-US" smtClean="0"/>
              <a:t>2016年3月7日10时17分</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B096E4-41B9-470A-A48C-A15449B16552}" type="slidenum">
              <a:rPr lang="zh-CN" altLang="en-US" smtClean="0"/>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FCCCA56D-0320-4E20-B50F-AC78A1CFFC0A}" type="datetime8">
              <a:rPr lang="zh-CN" altLang="en-US" smtClean="0"/>
              <a:t>2016年3月7日10时17分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69C464A1-E449-4F90-A755-12C1463D55F4}" type="slidenum">
              <a:rPr lang="zh-CN" altLang="en-US"/>
              <a:pPr>
                <a:defRPr/>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81FD4567-D54F-46E3-9174-F1CC0CB1B634}" type="datetime8">
              <a:rPr lang="zh-CN" altLang="en-US" smtClean="0"/>
              <a:t>2016年3月7日10时17分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548364A0-04FC-46D3-8AC4-F831EFC50FCF}" type="slidenum">
              <a:rPr lang="zh-CN" altLang="en-US"/>
              <a:pPr>
                <a:defRPr/>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AF10E7A0-4514-477B-914E-0CB64105161D}" type="datetime8">
              <a:rPr lang="zh-CN" altLang="en-US" smtClean="0"/>
              <a:t>2016年3月7日10时17分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2AA162EF-9083-41A4-84FE-437E37D74B59}" type="slidenum">
              <a:rPr lang="zh-CN" altLang="en-US"/>
              <a:pPr>
                <a:defRPr/>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D1CCABA7-8D05-4E3C-A0E7-250FD132A752}" type="datetime8">
              <a:rPr lang="zh-CN" altLang="en-US" smtClean="0"/>
              <a:t>2016年3月7日10时17分</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73BE2C07-7912-437C-AA27-B27C6A69B089}" type="slidenum">
              <a:rPr lang="zh-CN" altLang="en-US"/>
              <a:pPr>
                <a:defRPr/>
              </a:pPr>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E70C2F29-9356-45F4-B511-53B71544F070}" type="datetime8">
              <a:rPr lang="zh-CN" altLang="en-US" smtClean="0"/>
              <a:t>2016年3月7日10时17分</a:t>
            </a:fld>
            <a:endParaRPr lang="zh-CN"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6"/>
          <p:cNvSpPr>
            <a:spLocks noGrp="1" noChangeArrowheads="1"/>
          </p:cNvSpPr>
          <p:nvPr>
            <p:ph type="sldNum" sz="quarter" idx="12"/>
          </p:nvPr>
        </p:nvSpPr>
        <p:spPr>
          <a:ln/>
        </p:spPr>
        <p:txBody>
          <a:bodyPr/>
          <a:lstStyle>
            <a:lvl1pPr>
              <a:defRPr/>
            </a:lvl1pPr>
          </a:lstStyle>
          <a:p>
            <a:pPr>
              <a:defRPr/>
            </a:pPr>
            <a:fld id="{D94BBBDD-AA7C-4B05-A09D-7E0338AA9754}" type="slidenum">
              <a:rPr lang="zh-CN" altLang="en-US"/>
              <a:pPr>
                <a:defRPr/>
              </a:pPr>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9A646A6A-69F7-4EB9-BCA4-0E21D1CA52DF}" type="datetime8">
              <a:rPr lang="zh-CN" altLang="en-US" smtClean="0"/>
              <a:t>2016年3月7日10时17分</a:t>
            </a:fld>
            <a:endParaRPr lang="zh-CN"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2"/>
          </p:nvPr>
        </p:nvSpPr>
        <p:spPr>
          <a:ln/>
        </p:spPr>
        <p:txBody>
          <a:bodyPr/>
          <a:lstStyle>
            <a:lvl1pPr>
              <a:defRPr/>
            </a:lvl1pPr>
          </a:lstStyle>
          <a:p>
            <a:pPr>
              <a:defRPr/>
            </a:pPr>
            <a:fld id="{C8470F75-63D4-4CA0-BB41-608543896DA4}"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7F5ED8A1-6AAD-4F8A-9707-3DCCD501F68B}" type="datetime8">
              <a:rPr lang="zh-CN" altLang="en-US" smtClean="0"/>
              <a:t>2016年3月7日10时17分</a:t>
            </a:fld>
            <a:endParaRPr lang="zh-CN"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fld id="{3B8DD07A-0F01-4AFB-8347-8B844FC1C6DC}" type="slidenum">
              <a:rPr lang="zh-CN" altLang="en-US"/>
              <a:pPr>
                <a:defRPr/>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69DF29EE-C331-4764-A4D4-C97FD5C3A033}" type="datetime8">
              <a:rPr lang="zh-CN" altLang="en-US" smtClean="0"/>
              <a:t>2016年3月7日10时17分</a:t>
            </a:fld>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ln/>
        </p:spPr>
        <p:txBody>
          <a:bodyPr/>
          <a:lstStyle>
            <a:lvl1pPr>
              <a:defRPr/>
            </a:lvl1pPr>
          </a:lstStyle>
          <a:p>
            <a:pPr>
              <a:defRPr/>
            </a:pPr>
            <a:fld id="{E385322B-37AB-4CA3-9D34-02ECBD53DBE9}" type="slidenum">
              <a:rPr lang="zh-CN" altLang="en-US"/>
              <a:pPr>
                <a:defRPr/>
              </a:pPr>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B4FF0E2D-31B4-4A86-8661-4BC7C5A1E9C8}" type="datetime8">
              <a:rPr lang="zh-CN" altLang="en-US" smtClean="0"/>
              <a:t>2016年3月7日10时17分</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CAAF4037-77C3-41F7-94BC-4BEB6D9D08F5}" type="slidenum">
              <a:rPr lang="zh-CN" altLang="en-US"/>
              <a:pPr>
                <a:defRPr/>
              </a:pPr>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BCCF6A3C-093E-4050-BAC1-E57A20F970E2}" type="datetime8">
              <a:rPr lang="zh-CN" altLang="en-US" smtClean="0"/>
              <a:t>2016年3月7日10时17分</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246C57C6-1971-46F5-83C9-F315317A90CF}" type="slidenum">
              <a:rPr lang="zh-CN" altLang="en-US"/>
              <a:pPr>
                <a:defRPr/>
              </a:pPr>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15596109-FCD4-4B30-8F76-9B7BDF5365ED}" type="datetime8">
              <a:rPr lang="zh-CN" altLang="en-US" smtClean="0"/>
              <a:t>2016年3月7日10时17分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05BC0ABA-A043-405D-AFAB-7E6682705A5C}" type="slidenum">
              <a:rPr lang="zh-CN" altLang="en-US"/>
              <a:pPr>
                <a:defRPr/>
              </a:pPr>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60D9309E-3E28-4FE5-A84C-64DC445B0022}" type="datetime8">
              <a:rPr lang="zh-CN" altLang="en-US" smtClean="0"/>
              <a:t>2016年3月7日10时17分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B28F831B-7825-46DC-9D12-18B61FD6721C}"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fld id="{6C8E6814-18E8-4A86-A14E-037EFB69A607}" type="datetime8">
              <a:rPr lang="zh-CN" altLang="en-US" smtClean="0"/>
              <a:t>2016年3月7日10时17分</a:t>
            </a:fld>
            <a:endParaRPr lang="zh-CN"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fld id="{CDD6AA9C-BB10-4FD9-B95E-629E524BA58A}"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fld id="{2683D72D-E173-4344-B4FB-75186900DB7D}" type="datetime8">
              <a:rPr lang="zh-CN" altLang="en-US" smtClean="0"/>
              <a:t>2016年3月7日10时17分</a:t>
            </a:fld>
            <a:endParaRPr lang="zh-CN" alt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8"/>
          <p:cNvSpPr>
            <a:spLocks noGrp="1" noChangeArrowheads="1"/>
          </p:cNvSpPr>
          <p:nvPr>
            <p:ph type="sldNum" sz="quarter" idx="12"/>
          </p:nvPr>
        </p:nvSpPr>
        <p:spPr>
          <a:ln/>
        </p:spPr>
        <p:txBody>
          <a:bodyPr/>
          <a:lstStyle>
            <a:lvl1pPr>
              <a:defRPr/>
            </a:lvl1pPr>
          </a:lstStyle>
          <a:p>
            <a:pPr>
              <a:defRPr/>
            </a:pPr>
            <a:fld id="{E44E1DBA-D6E6-49AE-83EF-657264D2DF77}"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dirty="0" smtClean="0"/>
              <a:t>单击此处编辑母版标题样式</a:t>
            </a:r>
            <a:endParaRPr lang="zh-CN" altLang="en-US" dirty="0"/>
          </a:p>
        </p:txBody>
      </p:sp>
      <p:sp>
        <p:nvSpPr>
          <p:cNvPr id="3" name="Rectangle 6"/>
          <p:cNvSpPr>
            <a:spLocks noGrp="1" noChangeArrowheads="1"/>
          </p:cNvSpPr>
          <p:nvPr>
            <p:ph type="dt" sz="half" idx="10"/>
          </p:nvPr>
        </p:nvSpPr>
        <p:spPr>
          <a:ln/>
        </p:spPr>
        <p:txBody>
          <a:bodyPr/>
          <a:lstStyle>
            <a:lvl1pPr>
              <a:defRPr/>
            </a:lvl1pPr>
          </a:lstStyle>
          <a:p>
            <a:pPr>
              <a:defRPr/>
            </a:pPr>
            <a:fld id="{9391503B-63C7-40AA-97FC-52CB9746F5E4}" type="datetime8">
              <a:rPr lang="zh-CN" altLang="en-US" smtClean="0"/>
              <a:t>2016年3月7日10时17分</a:t>
            </a:fld>
            <a:endParaRPr lang="zh-CN" alt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8"/>
          <p:cNvSpPr>
            <a:spLocks noGrp="1" noChangeArrowheads="1"/>
          </p:cNvSpPr>
          <p:nvPr>
            <p:ph type="sldNum" sz="quarter" idx="12"/>
          </p:nvPr>
        </p:nvSpPr>
        <p:spPr>
          <a:ln/>
        </p:spPr>
        <p:txBody>
          <a:bodyPr/>
          <a:lstStyle>
            <a:lvl1pPr>
              <a:defRPr/>
            </a:lvl1pPr>
          </a:lstStyle>
          <a:p>
            <a:pPr>
              <a:defRPr/>
            </a:pPr>
            <a:fld id="{56A45D15-5EEA-42EE-8F4B-1A25ADF7C6E5}"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fld id="{E8751A4A-374D-408A-945B-40844FC2B9C9}" type="datetime8">
              <a:rPr lang="zh-CN" altLang="en-US" smtClean="0"/>
              <a:t>2016年3月7日10时17分</a:t>
            </a:fld>
            <a:endParaRPr lang="zh-CN" altLang="en-US"/>
          </a:p>
        </p:txBody>
      </p:sp>
      <p:sp>
        <p:nvSpPr>
          <p:cNvPr id="3" name="Rectangle 7"/>
          <p:cNvSpPr>
            <a:spLocks noGrp="1" noChangeArrowheads="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83F88442-3FE6-4BE0-8634-09EDF07ACA0A}" type="datetime8">
              <a:rPr lang="zh-CN" altLang="en-US" smtClean="0"/>
              <a:t>2016年3月7日10时17分</a:t>
            </a:fld>
            <a:endParaRPr lang="zh-CN"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fld id="{E1C2B4FC-69F2-4B52-B1F1-EA777BB11ECE}"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4B70B4B8-3C33-4AAA-A59E-3F93DD4F0D0F}" type="datetime8">
              <a:rPr lang="zh-CN" altLang="en-US" smtClean="0"/>
              <a:t>2016年3月7日10时17分</a:t>
            </a:fld>
            <a:endParaRPr lang="zh-CN"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fld id="{A469E55F-C028-4A1B-870C-51BB7A7B6504}"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vmlDrawing" Target="../drawings/vmlDrawing1.v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6" Type="http://schemas.openxmlformats.org/officeDocument/2006/relationships/image" Target="../media/image3.png"/><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oleObject" Target="../embeddings/oleObject1.bin"/><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74675" y="304800"/>
            <a:ext cx="8001000" cy="8191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2051" name="Rectangle 3"/>
          <p:cNvSpPr>
            <a:spLocks noGrp="1" noChangeArrowheads="1"/>
          </p:cNvSpPr>
          <p:nvPr>
            <p:ph type="body" idx="1"/>
          </p:nvPr>
        </p:nvSpPr>
        <p:spPr bwMode="auto">
          <a:xfrm>
            <a:off x="566738" y="1341438"/>
            <a:ext cx="8001000" cy="4678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AutoShape 4"/>
          <p:cNvSpPr>
            <a:spLocks/>
          </p:cNvSpPr>
          <p:nvPr/>
        </p:nvSpPr>
        <p:spPr bwMode="auto">
          <a:xfrm>
            <a:off x="609600" y="1158875"/>
            <a:ext cx="7958138" cy="109538"/>
          </a:xfrm>
          <a:custGeom>
            <a:avLst/>
            <a:gdLst>
              <a:gd name="T0" fmla="*/ 3163 w 1000"/>
              <a:gd name="T1" fmla="*/ 3163 h 1000"/>
              <a:gd name="T2" fmla="*/ 18437 w 1000"/>
              <a:gd name="T3" fmla="*/ 18437 h 1000"/>
            </a:gdLst>
            <a:ahLst/>
            <a:cxnLst>
              <a:cxn ang="0">
                <a:pos x="0" y="0"/>
              </a:cxn>
              <a:cxn ang="0">
                <a:pos x="585" y="0"/>
              </a:cxn>
              <a:cxn ang="0">
                <a:pos x="585" y="1000"/>
              </a:cxn>
              <a:cxn ang="0">
                <a:pos x="0" y="1000"/>
              </a:cxn>
              <a:cxn ang="0">
                <a:pos x="0" y="0"/>
              </a:cxn>
              <a:cxn ang="0">
                <a:pos x="1000" y="0"/>
              </a:cxn>
            </a:cxnLst>
            <a:rect l="T0" t="T1" r="T2" b="T3"/>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cmpd="sng">
            <a:solidFill>
              <a:schemeClr val="accent2"/>
            </a:solidFill>
            <a:round/>
            <a:headEnd/>
            <a:tailEnd/>
          </a:ln>
        </p:spPr>
        <p:txBody>
          <a:bodyPr/>
          <a:lstStyle/>
          <a:p>
            <a:pPr>
              <a:defRPr/>
            </a:pPr>
            <a:endParaRPr lang="zh-CN" altLang="en-US"/>
          </a:p>
        </p:txBody>
      </p:sp>
      <p:sp>
        <p:nvSpPr>
          <p:cNvPr id="2" name="Line 5"/>
          <p:cNvSpPr>
            <a:spLocks noChangeShapeType="1"/>
          </p:cNvSpPr>
          <p:nvPr/>
        </p:nvSpPr>
        <p:spPr bwMode="auto">
          <a:xfrm flipV="1">
            <a:off x="609600" y="6172200"/>
            <a:ext cx="7924800" cy="0"/>
          </a:xfrm>
          <a:prstGeom prst="line">
            <a:avLst/>
          </a:prstGeom>
          <a:noFill/>
          <a:ln w="3175" cmpd="sng">
            <a:solidFill>
              <a:schemeClr val="accent2"/>
            </a:solidFill>
            <a:round/>
            <a:headEnd/>
            <a:tailEnd/>
          </a:ln>
        </p:spPr>
        <p:txBody>
          <a:bodyPr/>
          <a:lstStyle/>
          <a:p>
            <a:pPr>
              <a:defRPr/>
            </a:pPr>
            <a:endParaRPr lang="zh-CN" altLang="en-US"/>
          </a:p>
        </p:txBody>
      </p:sp>
      <p:sp>
        <p:nvSpPr>
          <p:cNvPr id="3"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fld id="{A84851A0-E7D4-49CC-811D-136BF8BE2083}" type="datetime8">
              <a:rPr lang="zh-CN" altLang="en-US" smtClean="0"/>
              <a:t>2016年3月7日10时17分</a:t>
            </a:fld>
            <a:endParaRPr lang="zh-CN" altLang="en-US"/>
          </a:p>
        </p:txBody>
      </p:sp>
      <p:sp>
        <p:nvSpPr>
          <p:cNvPr id="1031"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zh-CN" altLang="en-US"/>
          </a:p>
        </p:txBody>
      </p:sp>
      <p:sp>
        <p:nvSpPr>
          <p:cNvPr id="1032"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8BC3D953-AE6D-4B0B-8C6F-239926B5C142}" type="slidenum">
              <a:rPr lang="zh-CN" altLang="en-US"/>
              <a:pPr>
                <a:defRPr/>
              </a:pPr>
              <a:t>‹#›</a:t>
            </a:fld>
            <a:endParaRPr lang="zh-CN" altLang="en-US"/>
          </a:p>
        </p:txBody>
      </p:sp>
      <p:pic>
        <p:nvPicPr>
          <p:cNvPr id="2057" name="Picture 9" descr="bistu-mark"/>
          <p:cNvPicPr>
            <a:picLocks noChangeAspect="1" noChangeArrowheads="1"/>
          </p:cNvPicPr>
          <p:nvPr/>
        </p:nvPicPr>
        <p:blipFill>
          <a:blip r:embed="rId15" cstate="print"/>
          <a:srcRect/>
          <a:stretch>
            <a:fillRect/>
          </a:stretch>
        </p:blipFill>
        <p:spPr bwMode="auto">
          <a:xfrm>
            <a:off x="177800" y="38100"/>
            <a:ext cx="1644650" cy="279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320" r:id="rId1"/>
    <p:sldLayoutId id="2147484341" r:id="rId2"/>
    <p:sldLayoutId id="2147484321" r:id="rId3"/>
    <p:sldLayoutId id="2147484322" r:id="rId4"/>
    <p:sldLayoutId id="2147484323" r:id="rId5"/>
    <p:sldLayoutId id="2147484324" r:id="rId6"/>
    <p:sldLayoutId id="2147484342" r:id="rId7"/>
    <p:sldLayoutId id="2147484325" r:id="rId8"/>
    <p:sldLayoutId id="2147484326" r:id="rId9"/>
    <p:sldLayoutId id="2147484327" r:id="rId10"/>
    <p:sldLayoutId id="2147484328" r:id="rId11"/>
    <p:sldLayoutId id="2147484329" r:id="rId12"/>
  </p:sldLayoutIdLst>
  <p:timing>
    <p:tnLst>
      <p:par>
        <p:cTn id="1" dur="indefinite" restart="never" nodeType="tmRoot"/>
      </p:par>
    </p:tnLst>
  </p:timing>
  <p:hf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864745-3C05-44D7-8950-6EA0AE6F43F5}" type="datetime8">
              <a:rPr lang="zh-CN" altLang="en-US" smtClean="0"/>
              <a:t>2016年3月7日10时17分</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B096E4-41B9-470A-A48C-A15449B1655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2050" name="AutoShape 7"/>
          <p:cNvSpPr>
            <a:spLocks/>
          </p:cNvSpPr>
          <p:nvPr/>
        </p:nvSpPr>
        <p:spPr bwMode="auto">
          <a:xfrm>
            <a:off x="685800" y="2393950"/>
            <a:ext cx="7772400" cy="109538"/>
          </a:xfrm>
          <a:custGeom>
            <a:avLst/>
            <a:gdLst>
              <a:gd name="T0" fmla="*/ 3163 w 1000"/>
              <a:gd name="T1" fmla="*/ 3163 h 1000"/>
              <a:gd name="T2" fmla="*/ 18437 w 1000"/>
              <a:gd name="T3" fmla="*/ 18437 h 1000"/>
            </a:gdLst>
            <a:ahLst/>
            <a:cxnLst>
              <a:cxn ang="0">
                <a:pos x="0" y="0"/>
              </a:cxn>
              <a:cxn ang="0">
                <a:pos x="618" y="0"/>
              </a:cxn>
              <a:cxn ang="0">
                <a:pos x="618" y="1000"/>
              </a:cxn>
              <a:cxn ang="0">
                <a:pos x="0" y="1000"/>
              </a:cxn>
              <a:cxn ang="0">
                <a:pos x="0" y="0"/>
              </a:cxn>
              <a:cxn ang="0">
                <a:pos x="1000" y="0"/>
              </a:cxn>
            </a:cxnLst>
            <a:rect l="T0" t="T1" r="T2" b="T3"/>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cmpd="sng">
            <a:solidFill>
              <a:schemeClr val="accent2"/>
            </a:solidFill>
            <a:round/>
            <a:headEnd/>
            <a:tailEnd/>
          </a:ln>
        </p:spPr>
        <p:txBody>
          <a:bodyPr/>
          <a:lstStyle/>
          <a:p>
            <a:pPr>
              <a:defRPr/>
            </a:pPr>
            <a:endParaRPr lang="zh-CN" altLang="en-US"/>
          </a:p>
        </p:txBody>
      </p:sp>
      <p:graphicFrame>
        <p:nvGraphicFramePr>
          <p:cNvPr id="1026" name="Object 8"/>
          <p:cNvGraphicFramePr>
            <a:graphicFrameLocks noChangeAspect="1"/>
          </p:cNvGraphicFramePr>
          <p:nvPr/>
        </p:nvGraphicFramePr>
        <p:xfrm>
          <a:off x="8304213" y="6100763"/>
          <a:ext cx="481012" cy="568325"/>
        </p:xfrm>
        <a:graphic>
          <a:graphicData uri="http://schemas.openxmlformats.org/presentationml/2006/ole">
            <mc:AlternateContent xmlns:mc="http://schemas.openxmlformats.org/markup-compatibility/2006">
              <mc:Choice xmlns:v="urn:schemas-microsoft-com:vml" Requires="v">
                <p:oleObj spid="_x0000_s1028" r:id="rId15" imgW="2780952" imgH="3288889" progId="Photoshop.Image.9">
                  <p:embed/>
                </p:oleObj>
              </mc:Choice>
              <mc:Fallback>
                <p:oleObj r:id="rId15" imgW="2780952" imgH="3288889" progId="Photoshop.Image.9">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04213" y="6100763"/>
                        <a:ext cx="481012" cy="568325"/>
                      </a:xfrm>
                      <a:prstGeom prst="rect">
                        <a:avLst/>
                      </a:prstGeom>
                      <a:noFill/>
                      <a:effectLst/>
                      <a:extLst>
                        <a:ext uri="{909E8E84-426E-40DD-AFC4-6F175D3DCCD1}">
                          <a14:hiddenFill xmlns:a14="http://schemas.microsoft.com/office/drawing/2010/main">
                            <a:solidFill>
                              <a:srgbClr val="A3B2C1"/>
                            </a:solidFill>
                          </a14:hiddenFill>
                        </a:ext>
                        <a:ext uri="{AF507438-7753-43E0-B8FC-AC1667EBCBE1}">
                          <a14:hiddenEffects xmlns:a14="http://schemas.microsoft.com/office/drawing/2010/main">
                            <a:effectLst>
                              <a:outerShdw dist="35921" dir="2700000" algn="ctr" rotWithShape="0">
                                <a:srgbClr val="DDDDDD"/>
                              </a:outerShdw>
                            </a:effectLst>
                          </a14:hiddenEffects>
                        </a:ext>
                      </a:extLst>
                    </p:spPr>
                  </p:pic>
                </p:oleObj>
              </mc:Fallback>
            </mc:AlternateContent>
          </a:graphicData>
        </a:graphic>
      </p:graphicFrame>
      <p:sp>
        <p:nvSpPr>
          <p:cNvPr id="1029"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1030"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fld id="{8CD351B4-5566-413F-85CD-DAC5CCE2FAD9}" type="datetime8">
              <a:rPr lang="zh-CN" altLang="en-US" smtClean="0"/>
              <a:t>2016年3月7日10时17分</a:t>
            </a:fld>
            <a:endParaRPr lang="zh-CN" altLang="en-US"/>
          </a:p>
        </p:txBody>
      </p:sp>
      <p:sp>
        <p:nvSpPr>
          <p:cNvPr id="205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zh-CN" altLang="en-US"/>
          </a:p>
        </p:txBody>
      </p:sp>
      <p:sp>
        <p:nvSpPr>
          <p:cNvPr id="2056"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DABFD641-A3FA-4D39-A0D4-DF8774F8B86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330" r:id="rId1"/>
    <p:sldLayoutId id="2147484331" r:id="rId2"/>
    <p:sldLayoutId id="2147484332" r:id="rId3"/>
    <p:sldLayoutId id="2147484333" r:id="rId4"/>
    <p:sldLayoutId id="2147484334" r:id="rId5"/>
    <p:sldLayoutId id="2147484335" r:id="rId6"/>
    <p:sldLayoutId id="2147484336" r:id="rId7"/>
    <p:sldLayoutId id="2147484337" r:id="rId8"/>
    <p:sldLayoutId id="2147484338" r:id="rId9"/>
    <p:sldLayoutId id="2147484339" r:id="rId10"/>
    <p:sldLayoutId id="2147484340" r:id="rId11"/>
  </p:sldLayoutIdLst>
  <p:hf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a:xfrm>
            <a:off x="685800" y="908050"/>
            <a:ext cx="7772400" cy="1454150"/>
          </a:xfrm>
        </p:spPr>
        <p:txBody>
          <a:bodyPr/>
          <a:lstStyle/>
          <a:p>
            <a:pPr algn="ctr" eaLnBrk="1" hangingPunct="1"/>
            <a:r>
              <a:rPr lang="zh-CN" altLang="en-US" sz="4800" dirty="0" smtClean="0">
                <a:latin typeface="华文行楷" pitchFamily="2" charset="-122"/>
                <a:ea typeface="华文行楷" pitchFamily="2" charset="-122"/>
              </a:rPr>
              <a:t>数据库</a:t>
            </a:r>
            <a:r>
              <a:rPr lang="zh-CN" altLang="en-US" sz="4800" dirty="0" smtClean="0">
                <a:latin typeface="华文行楷" pitchFamily="2" charset="-122"/>
                <a:ea typeface="华文行楷" pitchFamily="2" charset="-122"/>
              </a:rPr>
              <a:t>系统基础</a:t>
            </a:r>
            <a:endParaRPr lang="zh-CN" altLang="en-US" sz="4800" dirty="0" smtClean="0">
              <a:latin typeface="方正舒体" pitchFamily="2" charset="-122"/>
              <a:ea typeface="方正舒体" pitchFamily="2" charset="-122"/>
            </a:endParaRPr>
          </a:p>
        </p:txBody>
      </p:sp>
      <p:sp>
        <p:nvSpPr>
          <p:cNvPr id="4099" name="Rectangle 3"/>
          <p:cNvSpPr>
            <a:spLocks noGrp="1" noChangeArrowheads="1"/>
          </p:cNvSpPr>
          <p:nvPr>
            <p:ph type="subTitle" idx="4294967295"/>
          </p:nvPr>
        </p:nvSpPr>
        <p:spPr>
          <a:xfrm>
            <a:off x="1547813" y="2852738"/>
            <a:ext cx="6192837" cy="2520950"/>
          </a:xfrm>
        </p:spPr>
        <p:txBody>
          <a:bodyPr/>
          <a:lstStyle/>
          <a:p>
            <a:pPr marL="0" indent="0" algn="ctr" eaLnBrk="1" hangingPunct="1">
              <a:buFont typeface="Wingdings" pitchFamily="2" charset="2"/>
              <a:buNone/>
            </a:pPr>
            <a:endParaRPr lang="en-US" altLang="zh-CN" sz="4400" dirty="0" smtClean="0">
              <a:solidFill>
                <a:srgbClr val="FF0000"/>
              </a:solidFill>
              <a:latin typeface="华文隶书" pitchFamily="2" charset="-122"/>
              <a:ea typeface="华文隶书" pitchFamily="2" charset="-122"/>
            </a:endParaRPr>
          </a:p>
          <a:p>
            <a:pPr marL="0" indent="0" algn="ctr" eaLnBrk="1" hangingPunct="1">
              <a:buFont typeface="Wingdings" pitchFamily="2" charset="2"/>
              <a:buNone/>
            </a:pPr>
            <a:r>
              <a:rPr lang="zh-CN" altLang="en-US" sz="4400" dirty="0" smtClean="0">
                <a:solidFill>
                  <a:srgbClr val="FF0000"/>
                </a:solidFill>
                <a:latin typeface="华文隶书" pitchFamily="2" charset="-122"/>
                <a:ea typeface="华文隶书" pitchFamily="2" charset="-122"/>
              </a:rPr>
              <a:t>第</a:t>
            </a:r>
            <a:r>
              <a:rPr lang="en-US" altLang="zh-CN" sz="4400" dirty="0" smtClean="0">
                <a:solidFill>
                  <a:srgbClr val="FF0000"/>
                </a:solidFill>
                <a:latin typeface="华文隶书" pitchFamily="2" charset="-122"/>
                <a:ea typeface="华文隶书" pitchFamily="2" charset="-122"/>
              </a:rPr>
              <a:t>11</a:t>
            </a:r>
            <a:r>
              <a:rPr lang="zh-CN" altLang="en-US" sz="4400" dirty="0" smtClean="0">
                <a:solidFill>
                  <a:srgbClr val="FF0000"/>
                </a:solidFill>
                <a:latin typeface="华文隶书" pitchFamily="2" charset="-122"/>
                <a:ea typeface="华文隶书" pitchFamily="2" charset="-122"/>
              </a:rPr>
              <a:t>章  </a:t>
            </a:r>
            <a:r>
              <a:rPr lang="zh-CN" altLang="en-US" sz="4400" dirty="0" smtClean="0">
                <a:solidFill>
                  <a:srgbClr val="FF0000"/>
                </a:solidFill>
                <a:latin typeface="华文隶书" pitchFamily="2" charset="-122"/>
                <a:ea typeface="华文隶书" pitchFamily="2" charset="-122"/>
              </a:rPr>
              <a:t>安全管理</a:t>
            </a:r>
            <a:endParaRPr lang="en-US" sz="4400" dirty="0" smtClean="0">
              <a:solidFill>
                <a:srgbClr val="FF0000"/>
              </a:solidFill>
              <a:latin typeface="华文隶书" pitchFamily="2" charset="-122"/>
              <a:ea typeface="华文隶书" pitchFamily="2" charset="-122"/>
            </a:endParaRPr>
          </a:p>
          <a:p>
            <a:pPr marL="0" indent="0" algn="ctr" eaLnBrk="1" hangingPunct="1">
              <a:buFont typeface="Wingdings" pitchFamily="2" charset="2"/>
              <a:buNone/>
            </a:pPr>
            <a:endParaRPr lang="en-US" sz="4400" dirty="0" smtClean="0">
              <a:solidFill>
                <a:srgbClr val="FF0000"/>
              </a:solidFill>
              <a:latin typeface="华文隶书" pitchFamily="2" charset="-122"/>
              <a:ea typeface="华文隶书" pitchFamily="2" charset="-122"/>
            </a:endParaRPr>
          </a:p>
        </p:txBody>
      </p:sp>
      <p:sp>
        <p:nvSpPr>
          <p:cNvPr id="6148" name="灯片编号占位符 5"/>
          <p:cNvSpPr>
            <a:spLocks noGrp="1"/>
          </p:cNvSpPr>
          <p:nvPr>
            <p:ph type="sldNum" sz="quarter" idx="12"/>
          </p:nvPr>
        </p:nvSpPr>
        <p:spPr>
          <a:noFill/>
        </p:spPr>
        <p:txBody>
          <a:bodyPr/>
          <a:lstStyle/>
          <a:p>
            <a:fld id="{284D43B5-96F0-4E6B-9250-4B34B81F9D5F}" type="slidenum">
              <a:rPr lang="zh-CN" altLang="en-US" smtClean="0"/>
              <a:pPr/>
              <a:t>1</a:t>
            </a:fld>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1000" fill="hold"/>
                                        <p:tgtEl>
                                          <p:spTgt spid="4098"/>
                                        </p:tgtEl>
                                        <p:attrNameLst>
                                          <p:attrName>ppt_w</p:attrName>
                                        </p:attrNameLst>
                                      </p:cBhvr>
                                      <p:tavLst>
                                        <p:tav tm="0">
                                          <p:val>
                                            <p:strVal val="#ppt_w*0.70"/>
                                          </p:val>
                                        </p:tav>
                                        <p:tav tm="100000">
                                          <p:val>
                                            <p:strVal val="#ppt_w"/>
                                          </p:val>
                                        </p:tav>
                                      </p:tavLst>
                                    </p:anim>
                                    <p:anim calcmode="lin" valueType="num">
                                      <p:cBhvr>
                                        <p:cTn id="8" dur="1000" fill="hold"/>
                                        <p:tgtEl>
                                          <p:spTgt spid="4098"/>
                                        </p:tgtEl>
                                        <p:attrNameLst>
                                          <p:attrName>ppt_h</p:attrName>
                                        </p:attrNameLst>
                                      </p:cBhvr>
                                      <p:tavLst>
                                        <p:tav tm="0">
                                          <p:val>
                                            <p:strVal val="#ppt_h"/>
                                          </p:val>
                                        </p:tav>
                                        <p:tav tm="100000">
                                          <p:val>
                                            <p:strVal val="#ppt_h"/>
                                          </p:val>
                                        </p:tav>
                                      </p:tavLst>
                                    </p:anim>
                                    <p:animEffect transition="in" filter="fade">
                                      <p:cBhvr>
                                        <p:cTn id="9" dur="1000"/>
                                        <p:tgtEl>
                                          <p:spTgt spid="4098"/>
                                        </p:tgtEl>
                                      </p:cBhvr>
                                    </p:animEffect>
                                  </p:childTnLst>
                                </p:cTn>
                              </p:par>
                            </p:childTnLst>
                          </p:cTn>
                        </p:par>
                        <p:par>
                          <p:cTn id="10" fill="hold">
                            <p:stCondLst>
                              <p:cond delay="1000"/>
                            </p:stCondLst>
                            <p:childTnLst>
                              <p:par>
                                <p:cTn id="11" presetID="55" presetClass="entr" presetSubtype="0" fill="hold" grpId="0" nodeType="afterEffect">
                                  <p:stCondLst>
                                    <p:cond delay="0"/>
                                  </p:stCondLst>
                                  <p:childTnLst>
                                    <p:set>
                                      <p:cBhvr>
                                        <p:cTn id="12" dur="1" fill="hold">
                                          <p:stCondLst>
                                            <p:cond delay="0"/>
                                          </p:stCondLst>
                                        </p:cTn>
                                        <p:tgtEl>
                                          <p:spTgt spid="4099">
                                            <p:txEl>
                                              <p:pRg st="1" end="1"/>
                                            </p:txEl>
                                          </p:spTgt>
                                        </p:tgtEl>
                                        <p:attrNameLst>
                                          <p:attrName>style.visibility</p:attrName>
                                        </p:attrNameLst>
                                      </p:cBhvr>
                                      <p:to>
                                        <p:strVal val="visible"/>
                                      </p:to>
                                    </p:set>
                                    <p:anim calcmode="lin" valueType="num">
                                      <p:cBhvr>
                                        <p:cTn id="13" dur="1000" fill="hold"/>
                                        <p:tgtEl>
                                          <p:spTgt spid="4099">
                                            <p:txEl>
                                              <p:pRg st="1" end="1"/>
                                            </p:txEl>
                                          </p:spTgt>
                                        </p:tgtEl>
                                        <p:attrNameLst>
                                          <p:attrName>ppt_w</p:attrName>
                                        </p:attrNameLst>
                                      </p:cBhvr>
                                      <p:tavLst>
                                        <p:tav tm="0">
                                          <p:val>
                                            <p:strVal val="#ppt_w*0.70"/>
                                          </p:val>
                                        </p:tav>
                                        <p:tav tm="100000">
                                          <p:val>
                                            <p:strVal val="#ppt_w"/>
                                          </p:val>
                                        </p:tav>
                                      </p:tavLst>
                                    </p:anim>
                                    <p:anim calcmode="lin" valueType="num">
                                      <p:cBhvr>
                                        <p:cTn id="14" dur="1000" fill="hold"/>
                                        <p:tgtEl>
                                          <p:spTgt spid="4099">
                                            <p:txEl>
                                              <p:pRg st="1" end="1"/>
                                            </p:txEl>
                                          </p:spTgt>
                                        </p:tgtEl>
                                        <p:attrNameLst>
                                          <p:attrName>ppt_h</p:attrName>
                                        </p:attrNameLst>
                                      </p:cBhvr>
                                      <p:tavLst>
                                        <p:tav tm="0">
                                          <p:val>
                                            <p:strVal val="#ppt_h"/>
                                          </p:val>
                                        </p:tav>
                                        <p:tav tm="100000">
                                          <p:val>
                                            <p:strVal val="#ppt_h"/>
                                          </p:val>
                                        </p:tav>
                                      </p:tavLst>
                                    </p:anim>
                                    <p:animEffect transition="in" filter="fade">
                                      <p:cBhvr>
                                        <p:cTn id="15" dur="10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a:t>
            </a:r>
            <a:endParaRPr lang="zh-CN" altLang="en-US" dirty="0"/>
          </a:p>
        </p:txBody>
      </p:sp>
      <p:sp>
        <p:nvSpPr>
          <p:cNvPr id="3" name="内容占位符 2"/>
          <p:cNvSpPr>
            <a:spLocks noGrp="1"/>
          </p:cNvSpPr>
          <p:nvPr>
            <p:ph idx="1"/>
          </p:nvPr>
        </p:nvSpPr>
        <p:spPr>
          <a:xfrm>
            <a:off x="566738" y="1414934"/>
            <a:ext cx="8181726" cy="4678362"/>
          </a:xfrm>
        </p:spPr>
        <p:txBody>
          <a:bodyPr/>
          <a:lstStyle/>
          <a:p>
            <a:r>
              <a:rPr lang="en-US" altLang="zh-CN" sz="3400" dirty="0" smtClean="0"/>
              <a:t>DBMS</a:t>
            </a:r>
            <a:r>
              <a:rPr lang="zh-CN" altLang="zh-CN" sz="3400" dirty="0" smtClean="0"/>
              <a:t>的授权规则限制用户对数据的访问，同时也限制用户访问数据时的行为。</a:t>
            </a:r>
            <a:endParaRPr lang="en-US" altLang="zh-CN" sz="3400" dirty="0" smtClean="0"/>
          </a:p>
          <a:p>
            <a:r>
              <a:rPr lang="zh-CN" altLang="zh-CN" sz="3400" dirty="0" smtClean="0"/>
              <a:t>例如，一个使用特定口令的用户可能被授权能够读取数据库中的数据，但不一定能够修改数据。</a:t>
            </a:r>
            <a:endParaRPr lang="en-US" altLang="zh-CN" sz="3400" dirty="0" smtClean="0"/>
          </a:p>
          <a:p>
            <a:r>
              <a:rPr lang="zh-CN" altLang="zh-CN" sz="3400" dirty="0" smtClean="0"/>
              <a:t>因此，授权控制也被认为是访问控制。</a:t>
            </a:r>
            <a:endParaRPr lang="zh-CN" altLang="en-US" sz="3400" dirty="0"/>
          </a:p>
        </p:txBody>
      </p:sp>
      <p:sp>
        <p:nvSpPr>
          <p:cNvPr id="4" name="日期占位符 3"/>
          <p:cNvSpPr>
            <a:spLocks noGrp="1"/>
          </p:cNvSpPr>
          <p:nvPr>
            <p:ph type="dt" sz="half" idx="10"/>
          </p:nvPr>
        </p:nvSpPr>
        <p:spPr/>
        <p:txBody>
          <a:bodyPr/>
          <a:lstStyle/>
          <a:p>
            <a:pPr>
              <a:defRPr/>
            </a:pPr>
            <a:fld id="{4D3713C8-C73D-4291-BAA2-C6463AAD84B2}"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10</a:t>
            </a:fld>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控制方法</a:t>
            </a:r>
            <a:endParaRPr lang="zh-CN" altLang="en-US" dirty="0"/>
          </a:p>
        </p:txBody>
      </p:sp>
      <p:sp>
        <p:nvSpPr>
          <p:cNvPr id="3" name="内容占位符 2"/>
          <p:cNvSpPr>
            <a:spLocks noGrp="1"/>
          </p:cNvSpPr>
          <p:nvPr>
            <p:ph idx="1"/>
          </p:nvPr>
        </p:nvSpPr>
        <p:spPr/>
        <p:txBody>
          <a:bodyPr/>
          <a:lstStyle/>
          <a:p>
            <a:r>
              <a:rPr lang="zh-CN" altLang="zh-CN" dirty="0" smtClean="0"/>
              <a:t>现在</a:t>
            </a:r>
            <a:r>
              <a:rPr lang="en-US" altLang="zh-CN" dirty="0" smtClean="0"/>
              <a:t>DBMS</a:t>
            </a:r>
            <a:r>
              <a:rPr lang="zh-CN" altLang="zh-CN" dirty="0" smtClean="0"/>
              <a:t>通常采用两种方法来解决数据库安全系统的访问控制问题</a:t>
            </a:r>
            <a:r>
              <a:rPr lang="zh-CN" altLang="en-US" dirty="0" smtClean="0"/>
              <a:t>：</a:t>
            </a:r>
            <a:endParaRPr lang="en-US" altLang="zh-CN" dirty="0" smtClean="0"/>
          </a:p>
          <a:p>
            <a:pPr lvl="1"/>
            <a:r>
              <a:rPr lang="zh-CN" altLang="zh-CN" dirty="0" smtClean="0">
                <a:solidFill>
                  <a:srgbClr val="FF0000"/>
                </a:solidFill>
              </a:rPr>
              <a:t>自主存取控制</a:t>
            </a:r>
            <a:endParaRPr lang="en-US" altLang="zh-CN" dirty="0" smtClean="0">
              <a:solidFill>
                <a:srgbClr val="FF0000"/>
              </a:solidFill>
            </a:endParaRPr>
          </a:p>
          <a:p>
            <a:pPr lvl="1"/>
            <a:r>
              <a:rPr lang="zh-CN" altLang="zh-CN" dirty="0" smtClean="0">
                <a:solidFill>
                  <a:srgbClr val="FF0000"/>
                </a:solidFill>
              </a:rPr>
              <a:t>强制存取控制</a:t>
            </a:r>
            <a:endParaRPr lang="en-US" altLang="zh-CN" dirty="0" smtClean="0">
              <a:solidFill>
                <a:srgbClr val="FF0000"/>
              </a:solidFill>
            </a:endParaRPr>
          </a:p>
          <a:p>
            <a:r>
              <a:rPr lang="zh-CN" altLang="zh-CN" dirty="0" smtClean="0"/>
              <a:t>有的</a:t>
            </a:r>
            <a:r>
              <a:rPr lang="en-US" altLang="zh-CN" dirty="0" smtClean="0"/>
              <a:t>DBMS</a:t>
            </a:r>
            <a:r>
              <a:rPr lang="zh-CN" altLang="zh-CN" dirty="0" smtClean="0"/>
              <a:t>只提供一种，有的两种都提供。</a:t>
            </a:r>
            <a:endParaRPr lang="zh-CN" altLang="en-US" dirty="0"/>
          </a:p>
        </p:txBody>
      </p:sp>
      <p:sp>
        <p:nvSpPr>
          <p:cNvPr id="4" name="日期占位符 3"/>
          <p:cNvSpPr>
            <a:spLocks noGrp="1"/>
          </p:cNvSpPr>
          <p:nvPr>
            <p:ph type="dt" sz="half" idx="10"/>
          </p:nvPr>
        </p:nvSpPr>
        <p:spPr/>
        <p:txBody>
          <a:bodyPr/>
          <a:lstStyle/>
          <a:p>
            <a:pPr>
              <a:defRPr/>
            </a:pPr>
            <a:fld id="{C0990886-0B52-4F8C-ACEB-399125033E7C}"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11</a:t>
            </a:fld>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自主存取控制</a:t>
            </a:r>
            <a:endParaRPr lang="zh-CN" altLang="en-US" dirty="0"/>
          </a:p>
        </p:txBody>
      </p:sp>
      <p:sp>
        <p:nvSpPr>
          <p:cNvPr id="3" name="内容占位符 2"/>
          <p:cNvSpPr>
            <a:spLocks noGrp="1"/>
          </p:cNvSpPr>
          <p:nvPr>
            <p:ph idx="1"/>
          </p:nvPr>
        </p:nvSpPr>
        <p:spPr>
          <a:xfrm>
            <a:off x="566738" y="1414934"/>
            <a:ext cx="8109718" cy="4678362"/>
          </a:xfrm>
        </p:spPr>
        <p:txBody>
          <a:bodyPr/>
          <a:lstStyle/>
          <a:p>
            <a:pPr lvl="0"/>
            <a:r>
              <a:rPr lang="zh-CN" altLang="zh-CN" sz="3400" dirty="0" smtClean="0"/>
              <a:t>用户对不同的数据对象具有不同的存取权限，而且没有固定的关于哪些用户对哪些对象具有哪些存取权限的限制。</a:t>
            </a:r>
            <a:endParaRPr lang="en-US" altLang="zh-CN" sz="3400" dirty="0" smtClean="0"/>
          </a:p>
          <a:p>
            <a:pPr lvl="0"/>
            <a:r>
              <a:rPr lang="zh-CN" altLang="zh-CN" sz="3400" dirty="0" smtClean="0"/>
              <a:t>例如，用户</a:t>
            </a:r>
            <a:r>
              <a:rPr lang="en-US" altLang="zh-CN" sz="3400" dirty="0" smtClean="0"/>
              <a:t>U1</a:t>
            </a:r>
            <a:r>
              <a:rPr lang="zh-CN" altLang="zh-CN" sz="3400" dirty="0" smtClean="0"/>
              <a:t>能看到数据</a:t>
            </a:r>
            <a:r>
              <a:rPr lang="en-US" altLang="zh-CN" sz="3400" dirty="0" smtClean="0"/>
              <a:t>A</a:t>
            </a:r>
            <a:r>
              <a:rPr lang="zh-CN" altLang="zh-CN" sz="3400" dirty="0" smtClean="0"/>
              <a:t>但看不到数据</a:t>
            </a:r>
            <a:r>
              <a:rPr lang="en-US" altLang="zh-CN" sz="3400" dirty="0" smtClean="0"/>
              <a:t>B</a:t>
            </a:r>
            <a:r>
              <a:rPr lang="zh-CN" altLang="zh-CN" sz="3400" dirty="0" smtClean="0"/>
              <a:t>，而</a:t>
            </a:r>
            <a:r>
              <a:rPr lang="en-US" altLang="zh-CN" sz="3400" dirty="0" smtClean="0"/>
              <a:t>U2</a:t>
            </a:r>
            <a:r>
              <a:rPr lang="zh-CN" altLang="zh-CN" sz="3400" dirty="0" smtClean="0"/>
              <a:t>能看到数据</a:t>
            </a:r>
            <a:r>
              <a:rPr lang="en-US" altLang="zh-CN" sz="3400" dirty="0" smtClean="0"/>
              <a:t>B</a:t>
            </a:r>
            <a:r>
              <a:rPr lang="zh-CN" altLang="zh-CN" sz="3400" dirty="0" smtClean="0"/>
              <a:t>但看不到数据</a:t>
            </a:r>
            <a:r>
              <a:rPr lang="en-US" altLang="zh-CN" sz="3400" dirty="0" smtClean="0"/>
              <a:t>A</a:t>
            </a:r>
          </a:p>
          <a:p>
            <a:pPr lvl="0"/>
            <a:r>
              <a:rPr lang="zh-CN" altLang="zh-CN" sz="3400" dirty="0" smtClean="0"/>
              <a:t>自主存取控制非常灵活。</a:t>
            </a:r>
          </a:p>
          <a:p>
            <a:endParaRPr lang="zh-CN" altLang="en-US" sz="3400" dirty="0"/>
          </a:p>
        </p:txBody>
      </p:sp>
      <p:sp>
        <p:nvSpPr>
          <p:cNvPr id="4" name="日期占位符 3"/>
          <p:cNvSpPr>
            <a:spLocks noGrp="1"/>
          </p:cNvSpPr>
          <p:nvPr>
            <p:ph type="dt" sz="half" idx="10"/>
          </p:nvPr>
        </p:nvSpPr>
        <p:spPr/>
        <p:txBody>
          <a:bodyPr/>
          <a:lstStyle/>
          <a:p>
            <a:pPr>
              <a:defRPr/>
            </a:pPr>
            <a:fld id="{156378AC-85F3-41B8-A5BC-D10E7237D7ED}"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12</a:t>
            </a:fld>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400" dirty="0" smtClean="0"/>
              <a:t>强制存取控制</a:t>
            </a:r>
            <a:endParaRPr lang="zh-CN" altLang="en-US" dirty="0"/>
          </a:p>
        </p:txBody>
      </p:sp>
      <p:sp>
        <p:nvSpPr>
          <p:cNvPr id="3" name="内容占位符 2"/>
          <p:cNvSpPr>
            <a:spLocks noGrp="1"/>
          </p:cNvSpPr>
          <p:nvPr>
            <p:ph idx="1"/>
          </p:nvPr>
        </p:nvSpPr>
        <p:spPr/>
        <p:txBody>
          <a:bodyPr/>
          <a:lstStyle/>
          <a:p>
            <a:pPr lvl="0">
              <a:lnSpc>
                <a:spcPct val="100000"/>
              </a:lnSpc>
              <a:spcBef>
                <a:spcPts val="600"/>
              </a:spcBef>
            </a:pPr>
            <a:r>
              <a:rPr lang="zh-CN" altLang="zh-CN" sz="3200" dirty="0" smtClean="0"/>
              <a:t>每一个数据对象被标以一定的</a:t>
            </a:r>
            <a:r>
              <a:rPr lang="zh-CN" altLang="zh-CN" sz="3200" dirty="0" smtClean="0">
                <a:solidFill>
                  <a:srgbClr val="FF0000"/>
                </a:solidFill>
              </a:rPr>
              <a:t>密级</a:t>
            </a:r>
            <a:r>
              <a:rPr lang="zh-CN" altLang="zh-CN" sz="3200" dirty="0" smtClean="0"/>
              <a:t>，每一个用户也被授予一个</a:t>
            </a:r>
            <a:r>
              <a:rPr lang="zh-CN" altLang="zh-CN" sz="3200" dirty="0" smtClean="0">
                <a:solidFill>
                  <a:srgbClr val="FF0000"/>
                </a:solidFill>
              </a:rPr>
              <a:t>许可证级别</a:t>
            </a:r>
            <a:r>
              <a:rPr lang="zh-CN" altLang="zh-CN" sz="3200" dirty="0" smtClean="0"/>
              <a:t>。</a:t>
            </a:r>
            <a:endParaRPr lang="en-US" altLang="zh-CN" sz="3200" dirty="0" smtClean="0"/>
          </a:p>
          <a:p>
            <a:pPr lvl="0">
              <a:lnSpc>
                <a:spcPct val="100000"/>
              </a:lnSpc>
              <a:spcBef>
                <a:spcPts val="600"/>
              </a:spcBef>
            </a:pPr>
            <a:r>
              <a:rPr lang="zh-CN" altLang="zh-CN" sz="3200" dirty="0" smtClean="0"/>
              <a:t>对于任意一个对象，只有具有合法许可证的用户才可以存取。</a:t>
            </a:r>
            <a:endParaRPr lang="en-US" altLang="zh-CN" sz="3200" dirty="0" smtClean="0"/>
          </a:p>
          <a:p>
            <a:pPr lvl="0">
              <a:lnSpc>
                <a:spcPct val="100000"/>
              </a:lnSpc>
              <a:spcBef>
                <a:spcPts val="600"/>
              </a:spcBef>
            </a:pPr>
            <a:r>
              <a:rPr lang="zh-CN" altLang="zh-CN" sz="3200" dirty="0" smtClean="0"/>
              <a:t>强制存取控制本质上具有分层的特点，且相对比较严格。</a:t>
            </a:r>
            <a:endParaRPr lang="en-US" altLang="zh-CN" sz="3200" dirty="0" smtClean="0"/>
          </a:p>
          <a:p>
            <a:pPr lvl="0">
              <a:lnSpc>
                <a:spcPct val="100000"/>
              </a:lnSpc>
              <a:spcBef>
                <a:spcPts val="600"/>
              </a:spcBef>
            </a:pPr>
            <a:r>
              <a:rPr lang="zh-CN" altLang="zh-CN" sz="3200" dirty="0" smtClean="0"/>
              <a:t>例如，如果用户</a:t>
            </a:r>
            <a:r>
              <a:rPr lang="en-US" altLang="zh-CN" sz="3200" dirty="0" smtClean="0"/>
              <a:t>U1</a:t>
            </a:r>
            <a:r>
              <a:rPr lang="zh-CN" altLang="zh-CN" sz="3200" dirty="0" smtClean="0"/>
              <a:t>能看到数据</a:t>
            </a:r>
            <a:r>
              <a:rPr lang="en-US" altLang="zh-CN" sz="3200" dirty="0" smtClean="0"/>
              <a:t>A</a:t>
            </a:r>
            <a:r>
              <a:rPr lang="zh-CN" altLang="zh-CN" sz="3200" dirty="0" smtClean="0"/>
              <a:t>但看不到数据</a:t>
            </a:r>
            <a:r>
              <a:rPr lang="en-US" altLang="zh-CN" sz="3200" dirty="0" smtClean="0"/>
              <a:t>B</a:t>
            </a:r>
            <a:r>
              <a:rPr lang="zh-CN" altLang="zh-CN" sz="3200" dirty="0" smtClean="0"/>
              <a:t>，则说明</a:t>
            </a:r>
            <a:r>
              <a:rPr lang="en-US" altLang="zh-CN" sz="3200" dirty="0" smtClean="0"/>
              <a:t>B</a:t>
            </a:r>
            <a:r>
              <a:rPr lang="zh-CN" altLang="zh-CN" sz="3200" dirty="0" smtClean="0"/>
              <a:t>的密级高于</a:t>
            </a:r>
            <a:r>
              <a:rPr lang="en-US" altLang="zh-CN" sz="3200" dirty="0" smtClean="0"/>
              <a:t>A</a:t>
            </a:r>
            <a:r>
              <a:rPr lang="zh-CN" altLang="zh-CN" sz="3200" dirty="0" smtClean="0"/>
              <a:t>，因此不存在用户</a:t>
            </a:r>
            <a:r>
              <a:rPr lang="en-US" altLang="zh-CN" sz="3200" dirty="0" smtClean="0"/>
              <a:t>U2</a:t>
            </a:r>
            <a:r>
              <a:rPr lang="zh-CN" altLang="zh-CN" sz="3200" dirty="0" smtClean="0"/>
              <a:t>能看到</a:t>
            </a:r>
            <a:r>
              <a:rPr lang="en-US" altLang="zh-CN" sz="3200" dirty="0" smtClean="0"/>
              <a:t>B</a:t>
            </a:r>
            <a:r>
              <a:rPr lang="zh-CN" altLang="zh-CN" sz="3200" dirty="0" smtClean="0"/>
              <a:t>但看不到</a:t>
            </a:r>
            <a:r>
              <a:rPr lang="en-US" altLang="zh-CN" sz="3200" dirty="0" smtClean="0"/>
              <a:t>A</a:t>
            </a:r>
            <a:r>
              <a:rPr lang="zh-CN" altLang="zh-CN" sz="3200" dirty="0" smtClean="0"/>
              <a:t>的情况。</a:t>
            </a:r>
          </a:p>
          <a:p>
            <a:pPr>
              <a:lnSpc>
                <a:spcPct val="100000"/>
              </a:lnSpc>
              <a:spcBef>
                <a:spcPts val="600"/>
              </a:spcBef>
            </a:pPr>
            <a:endParaRPr lang="zh-CN" altLang="en-US" sz="3200" dirty="0"/>
          </a:p>
        </p:txBody>
      </p:sp>
      <p:sp>
        <p:nvSpPr>
          <p:cNvPr id="4" name="日期占位符 3"/>
          <p:cNvSpPr>
            <a:spLocks noGrp="1"/>
          </p:cNvSpPr>
          <p:nvPr>
            <p:ph type="dt" sz="half" idx="10"/>
          </p:nvPr>
        </p:nvSpPr>
        <p:spPr/>
        <p:txBody>
          <a:bodyPr/>
          <a:lstStyle/>
          <a:p>
            <a:pPr>
              <a:defRPr/>
            </a:pPr>
            <a:fld id="{DD43E633-8B77-4B11-80F8-383C0CB11142}"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13</a:t>
            </a:fld>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11.2 </a:t>
            </a:r>
            <a:r>
              <a:rPr lang="zh-CN" altLang="zh-CN" dirty="0" smtClean="0"/>
              <a:t>存取控制</a:t>
            </a:r>
            <a:endParaRPr lang="zh-CN" altLang="en-US" dirty="0"/>
          </a:p>
        </p:txBody>
      </p:sp>
      <p:sp>
        <p:nvSpPr>
          <p:cNvPr id="3" name="内容占位符 2"/>
          <p:cNvSpPr>
            <a:spLocks noGrp="1"/>
          </p:cNvSpPr>
          <p:nvPr>
            <p:ph idx="1"/>
          </p:nvPr>
        </p:nvSpPr>
        <p:spPr>
          <a:xfrm>
            <a:off x="899592" y="1484784"/>
            <a:ext cx="7668146" cy="4608512"/>
          </a:xfrm>
        </p:spPr>
        <p:txBody>
          <a:bodyPr/>
          <a:lstStyle/>
          <a:p>
            <a:r>
              <a:rPr lang="en-US" altLang="zh-CN" dirty="0" smtClean="0"/>
              <a:t>11.2.1 </a:t>
            </a:r>
            <a:r>
              <a:rPr lang="zh-CN" altLang="zh-CN" dirty="0" smtClean="0"/>
              <a:t>自主存取控制</a:t>
            </a:r>
            <a:endParaRPr lang="en-US" altLang="zh-CN" dirty="0" smtClean="0"/>
          </a:p>
          <a:p>
            <a:r>
              <a:rPr lang="en-US" altLang="zh-CN" dirty="0" smtClean="0"/>
              <a:t>11.2.2 </a:t>
            </a:r>
            <a:r>
              <a:rPr lang="zh-CN" altLang="zh-CN" dirty="0" smtClean="0"/>
              <a:t>强制存取控制</a:t>
            </a:r>
            <a:endParaRPr lang="zh-CN" altLang="en-US" dirty="0"/>
          </a:p>
        </p:txBody>
      </p:sp>
      <p:sp>
        <p:nvSpPr>
          <p:cNvPr id="4" name="日期占位符 3"/>
          <p:cNvSpPr>
            <a:spLocks noGrp="1"/>
          </p:cNvSpPr>
          <p:nvPr>
            <p:ph type="dt" sz="half" idx="10"/>
          </p:nvPr>
        </p:nvSpPr>
        <p:spPr/>
        <p:txBody>
          <a:bodyPr/>
          <a:lstStyle/>
          <a:p>
            <a:pPr>
              <a:defRPr/>
            </a:pPr>
            <a:fld id="{5F6CA5F7-30AB-40F0-93BD-075F88F92F2D}"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14</a:t>
            </a:fld>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11.2.1 </a:t>
            </a:r>
            <a:r>
              <a:rPr lang="zh-CN" altLang="zh-CN" dirty="0" smtClean="0"/>
              <a:t>自主存取控制</a:t>
            </a:r>
            <a:endParaRPr lang="zh-CN" altLang="en-US" dirty="0"/>
          </a:p>
        </p:txBody>
      </p:sp>
      <p:sp>
        <p:nvSpPr>
          <p:cNvPr id="3" name="内容占位符 2"/>
          <p:cNvSpPr>
            <a:spLocks noGrp="1"/>
          </p:cNvSpPr>
          <p:nvPr>
            <p:ph idx="1"/>
          </p:nvPr>
        </p:nvSpPr>
        <p:spPr/>
        <p:txBody>
          <a:bodyPr/>
          <a:lstStyle/>
          <a:p>
            <a:r>
              <a:rPr lang="zh-CN" altLang="zh-CN" sz="3400" dirty="0" smtClean="0"/>
              <a:t>大型</a:t>
            </a:r>
            <a:r>
              <a:rPr lang="en-US" altLang="zh-CN" sz="3400" dirty="0" smtClean="0"/>
              <a:t>DBMS</a:t>
            </a:r>
            <a:r>
              <a:rPr lang="zh-CN" altLang="zh-CN" sz="3400" dirty="0" smtClean="0"/>
              <a:t>几乎都支持自主存取控制（又称为</a:t>
            </a:r>
            <a:r>
              <a:rPr lang="zh-CN" altLang="zh-CN" sz="3400" dirty="0" smtClean="0">
                <a:solidFill>
                  <a:srgbClr val="FF0000"/>
                </a:solidFill>
              </a:rPr>
              <a:t>自主安全模式</a:t>
            </a:r>
            <a:r>
              <a:rPr lang="zh-CN" altLang="zh-CN" sz="3400" dirty="0" smtClean="0"/>
              <a:t>），</a:t>
            </a:r>
            <a:endParaRPr lang="en-US" altLang="zh-CN" sz="3400" dirty="0" smtClean="0"/>
          </a:p>
          <a:p>
            <a:r>
              <a:rPr lang="zh-CN" altLang="zh-CN" sz="3400" dirty="0" smtClean="0"/>
              <a:t>目前的</a:t>
            </a:r>
            <a:r>
              <a:rPr lang="en-US" altLang="zh-CN" sz="3400" dirty="0" smtClean="0"/>
              <a:t>SQL</a:t>
            </a:r>
            <a:r>
              <a:rPr lang="zh-CN" altLang="zh-CN" sz="3400" dirty="0" smtClean="0"/>
              <a:t>标准通过</a:t>
            </a:r>
            <a:r>
              <a:rPr lang="en-US" altLang="zh-CN" sz="3400" dirty="0" smtClean="0">
                <a:solidFill>
                  <a:srgbClr val="FF0000"/>
                </a:solidFill>
              </a:rPr>
              <a:t>GRANT</a:t>
            </a:r>
            <a:r>
              <a:rPr lang="zh-CN" altLang="zh-CN" sz="3400" dirty="0" smtClean="0"/>
              <a:t>（授予）</a:t>
            </a:r>
            <a:r>
              <a:rPr lang="zh-CN" altLang="en-US" sz="3400" dirty="0" smtClean="0"/>
              <a:t>、</a:t>
            </a:r>
            <a:r>
              <a:rPr lang="en-US" altLang="zh-CN" sz="3400" dirty="0" smtClean="0">
                <a:solidFill>
                  <a:srgbClr val="FF0000"/>
                </a:solidFill>
              </a:rPr>
              <a:t>REVOKE</a:t>
            </a:r>
            <a:r>
              <a:rPr lang="zh-CN" altLang="zh-CN" sz="3400" dirty="0" smtClean="0"/>
              <a:t>（收回）</a:t>
            </a:r>
            <a:r>
              <a:rPr lang="zh-CN" altLang="en-US" sz="3400" dirty="0" smtClean="0"/>
              <a:t>和</a:t>
            </a:r>
            <a:r>
              <a:rPr lang="en-US" altLang="zh-CN" sz="3400" dirty="0" smtClean="0">
                <a:solidFill>
                  <a:srgbClr val="FF0000"/>
                </a:solidFill>
              </a:rPr>
              <a:t>DENY</a:t>
            </a:r>
            <a:r>
              <a:rPr lang="zh-CN" altLang="en-US" sz="3400" dirty="0" smtClean="0"/>
              <a:t>（拒绝）</a:t>
            </a:r>
            <a:r>
              <a:rPr lang="zh-CN" altLang="zh-CN" sz="3400" dirty="0" smtClean="0"/>
              <a:t>语句</a:t>
            </a:r>
            <a:r>
              <a:rPr lang="zh-CN" altLang="en-US" sz="3400" dirty="0" smtClean="0"/>
              <a:t>来</a:t>
            </a:r>
            <a:r>
              <a:rPr lang="zh-CN" altLang="zh-CN" sz="3400" dirty="0" smtClean="0"/>
              <a:t>支持自主存取控制。</a:t>
            </a:r>
          </a:p>
          <a:p>
            <a:r>
              <a:rPr lang="zh-CN" altLang="zh-CN" sz="3400" dirty="0" smtClean="0"/>
              <a:t>授予和收回权限是</a:t>
            </a:r>
            <a:r>
              <a:rPr lang="en-US" altLang="zh-CN" sz="3400" dirty="0" smtClean="0"/>
              <a:t>DBMS</a:t>
            </a:r>
            <a:r>
              <a:rPr lang="zh-CN" altLang="zh-CN" sz="3400" dirty="0" smtClean="0"/>
              <a:t>的</a:t>
            </a:r>
            <a:r>
              <a:rPr lang="en-US" altLang="zh-CN" sz="3400" dirty="0" smtClean="0"/>
              <a:t>DBA</a:t>
            </a:r>
            <a:r>
              <a:rPr lang="zh-CN" altLang="zh-CN" sz="3400" dirty="0" smtClean="0"/>
              <a:t>的职责。</a:t>
            </a:r>
            <a:endParaRPr lang="zh-CN" altLang="en-US" sz="3400" dirty="0"/>
          </a:p>
        </p:txBody>
      </p:sp>
      <p:sp>
        <p:nvSpPr>
          <p:cNvPr id="4" name="日期占位符 3"/>
          <p:cNvSpPr>
            <a:spLocks noGrp="1"/>
          </p:cNvSpPr>
          <p:nvPr>
            <p:ph type="dt" sz="half" idx="10"/>
          </p:nvPr>
        </p:nvSpPr>
        <p:spPr/>
        <p:txBody>
          <a:bodyPr/>
          <a:lstStyle/>
          <a:p>
            <a:pPr>
              <a:defRPr/>
            </a:pPr>
            <a:fld id="{EBAEF00F-2A9D-4205-B6E2-B2759E078279}"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15</a:t>
            </a:fld>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权限种类</a:t>
            </a:r>
            <a:endParaRPr lang="zh-CN" altLang="en-US" dirty="0"/>
          </a:p>
        </p:txBody>
      </p:sp>
      <p:sp>
        <p:nvSpPr>
          <p:cNvPr id="3" name="内容占位符 2"/>
          <p:cNvSpPr>
            <a:spLocks noGrp="1"/>
          </p:cNvSpPr>
          <p:nvPr>
            <p:ph idx="1"/>
          </p:nvPr>
        </p:nvSpPr>
        <p:spPr/>
        <p:txBody>
          <a:bodyPr/>
          <a:lstStyle/>
          <a:p>
            <a:r>
              <a:rPr lang="zh-CN" altLang="zh-CN" dirty="0" smtClean="0">
                <a:solidFill>
                  <a:srgbClr val="FF0000"/>
                </a:solidFill>
              </a:rPr>
              <a:t>系统维护权</a:t>
            </a:r>
            <a:endParaRPr lang="en-US" altLang="zh-CN" dirty="0" smtClean="0">
              <a:solidFill>
                <a:srgbClr val="FF0000"/>
              </a:solidFill>
            </a:endParaRPr>
          </a:p>
          <a:p>
            <a:r>
              <a:rPr lang="zh-CN" altLang="zh-CN" dirty="0" smtClean="0">
                <a:solidFill>
                  <a:srgbClr val="FF0000"/>
                </a:solidFill>
              </a:rPr>
              <a:t>对象和数据操作权</a:t>
            </a:r>
            <a:endParaRPr lang="en-US" altLang="zh-CN" dirty="0" smtClean="0">
              <a:solidFill>
                <a:srgbClr val="FF0000"/>
              </a:solidFill>
            </a:endParaRPr>
          </a:p>
          <a:p>
            <a:pPr lvl="1"/>
            <a:r>
              <a:rPr lang="zh-CN" altLang="en-US" dirty="0" smtClean="0">
                <a:solidFill>
                  <a:srgbClr val="0000FF"/>
                </a:solidFill>
              </a:rPr>
              <a:t>语句权限</a:t>
            </a:r>
            <a:r>
              <a:rPr lang="zh-CN" altLang="en-US" dirty="0" smtClean="0"/>
              <a:t>：对</a:t>
            </a:r>
            <a:r>
              <a:rPr lang="zh-CN" altLang="zh-CN" dirty="0" smtClean="0"/>
              <a:t>数据库对象的操作权限，包括创建、删除和修改数据库对象</a:t>
            </a:r>
            <a:endParaRPr lang="en-US" altLang="zh-CN" dirty="0" smtClean="0"/>
          </a:p>
          <a:p>
            <a:pPr lvl="1"/>
            <a:r>
              <a:rPr lang="zh-CN" altLang="zh-CN" dirty="0" smtClean="0">
                <a:solidFill>
                  <a:srgbClr val="0000FF"/>
                </a:solidFill>
              </a:rPr>
              <a:t>对象权限</a:t>
            </a:r>
            <a:r>
              <a:rPr lang="zh-CN" altLang="en-US" dirty="0" smtClean="0"/>
              <a:t>：</a:t>
            </a:r>
            <a:r>
              <a:rPr lang="zh-CN" altLang="zh-CN" dirty="0" smtClean="0"/>
              <a:t>对数据库数据的操作权限，包括对表、视图数据的增、删、改、查，</a:t>
            </a:r>
            <a:r>
              <a:rPr lang="zh-CN" altLang="en-US" dirty="0" smtClean="0"/>
              <a:t>等。</a:t>
            </a:r>
            <a:endParaRPr lang="zh-CN" altLang="en-US" dirty="0"/>
          </a:p>
        </p:txBody>
      </p:sp>
      <p:sp>
        <p:nvSpPr>
          <p:cNvPr id="4" name="日期占位符 3"/>
          <p:cNvSpPr>
            <a:spLocks noGrp="1"/>
          </p:cNvSpPr>
          <p:nvPr>
            <p:ph type="dt" sz="half" idx="10"/>
          </p:nvPr>
        </p:nvSpPr>
        <p:spPr/>
        <p:txBody>
          <a:bodyPr/>
          <a:lstStyle/>
          <a:p>
            <a:pPr>
              <a:defRPr/>
            </a:pPr>
            <a:fld id="{FBEE503D-718A-4C6E-9BB5-C52A2A85C70C}"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16</a:t>
            </a:fld>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对象权限</a:t>
            </a:r>
            <a:endParaRPr lang="zh-CN" altLang="en-US" dirty="0"/>
          </a:p>
        </p:txBody>
      </p:sp>
      <p:sp>
        <p:nvSpPr>
          <p:cNvPr id="3" name="内容占位符 2"/>
          <p:cNvSpPr>
            <a:spLocks noGrp="1"/>
          </p:cNvSpPr>
          <p:nvPr>
            <p:ph idx="1"/>
          </p:nvPr>
        </p:nvSpPr>
        <p:spPr/>
        <p:txBody>
          <a:bodyPr/>
          <a:lstStyle/>
          <a:p>
            <a:r>
              <a:rPr lang="zh-CN" altLang="zh-CN" sz="2800" dirty="0" smtClean="0"/>
              <a:t>是用户在已创建好的对象上行使的权限，主要包括：</a:t>
            </a:r>
          </a:p>
          <a:p>
            <a:pPr lvl="0"/>
            <a:r>
              <a:rPr lang="en-US" altLang="zh-CN" sz="2800" dirty="0" smtClean="0">
                <a:solidFill>
                  <a:srgbClr val="FF0000"/>
                </a:solidFill>
              </a:rPr>
              <a:t>ALTER</a:t>
            </a:r>
            <a:r>
              <a:rPr lang="zh-CN" altLang="zh-CN" sz="2800" dirty="0" smtClean="0"/>
              <a:t>：更改特定数据库对象的属性的权限。</a:t>
            </a:r>
          </a:p>
          <a:p>
            <a:pPr lvl="0"/>
            <a:r>
              <a:rPr lang="en-US" altLang="zh-CN" sz="2800" dirty="0" smtClean="0">
                <a:solidFill>
                  <a:srgbClr val="FF0000"/>
                </a:solidFill>
              </a:rPr>
              <a:t>DELETE</a:t>
            </a:r>
            <a:r>
              <a:rPr lang="zh-CN" altLang="zh-CN" sz="2800" dirty="0" smtClean="0">
                <a:solidFill>
                  <a:srgbClr val="FF0000"/>
                </a:solidFill>
              </a:rPr>
              <a:t>、</a:t>
            </a:r>
            <a:r>
              <a:rPr lang="en-US" altLang="zh-CN" sz="2800" dirty="0" smtClean="0">
                <a:solidFill>
                  <a:srgbClr val="FF0000"/>
                </a:solidFill>
              </a:rPr>
              <a:t>INSERT</a:t>
            </a:r>
            <a:r>
              <a:rPr lang="zh-CN" altLang="zh-CN" sz="2800" dirty="0" smtClean="0">
                <a:solidFill>
                  <a:srgbClr val="FF0000"/>
                </a:solidFill>
              </a:rPr>
              <a:t>、</a:t>
            </a:r>
            <a:r>
              <a:rPr lang="en-US" altLang="zh-CN" sz="2800" dirty="0" smtClean="0">
                <a:solidFill>
                  <a:srgbClr val="FF0000"/>
                </a:solidFill>
              </a:rPr>
              <a:t>UPDATE</a:t>
            </a:r>
            <a:r>
              <a:rPr lang="zh-CN" altLang="zh-CN" sz="2800" dirty="0" smtClean="0"/>
              <a:t>和</a:t>
            </a:r>
            <a:r>
              <a:rPr lang="en-US" altLang="zh-CN" sz="2800" dirty="0" smtClean="0">
                <a:solidFill>
                  <a:srgbClr val="FF0000"/>
                </a:solidFill>
              </a:rPr>
              <a:t>SELECT</a:t>
            </a:r>
            <a:r>
              <a:rPr lang="zh-CN" altLang="zh-CN" sz="2800" dirty="0" smtClean="0"/>
              <a:t>：对表和视图数据进行删除、插入、更改和查询的权限，其中</a:t>
            </a:r>
            <a:r>
              <a:rPr lang="en-US" altLang="zh-CN" sz="2800" dirty="0" smtClean="0"/>
              <a:t>UPDATE</a:t>
            </a:r>
            <a:r>
              <a:rPr lang="zh-CN" altLang="zh-CN" sz="2800" dirty="0" smtClean="0"/>
              <a:t>和</a:t>
            </a:r>
            <a:r>
              <a:rPr lang="en-US" altLang="zh-CN" sz="2800" dirty="0" smtClean="0"/>
              <a:t>SELECT</a:t>
            </a:r>
            <a:r>
              <a:rPr lang="zh-CN" altLang="zh-CN" sz="2800" dirty="0" smtClean="0"/>
              <a:t>可以对表或视图的单个列进行授权。</a:t>
            </a:r>
          </a:p>
          <a:p>
            <a:pPr lvl="0"/>
            <a:r>
              <a:rPr lang="en-US" altLang="zh-CN" sz="2800" dirty="0" smtClean="0">
                <a:solidFill>
                  <a:srgbClr val="FF0000"/>
                </a:solidFill>
              </a:rPr>
              <a:t>EXECUTE</a:t>
            </a:r>
            <a:r>
              <a:rPr lang="zh-CN" altLang="zh-CN" sz="2800" dirty="0" smtClean="0"/>
              <a:t>：执行存储过程的权限。</a:t>
            </a:r>
          </a:p>
          <a:p>
            <a:pPr lvl="0"/>
            <a:r>
              <a:rPr lang="en-US" altLang="zh-CN" sz="2800" dirty="0" smtClean="0">
                <a:solidFill>
                  <a:srgbClr val="FF0000"/>
                </a:solidFill>
              </a:rPr>
              <a:t>REFERENCES</a:t>
            </a:r>
            <a:r>
              <a:rPr lang="zh-CN" altLang="zh-CN" sz="2800" dirty="0" smtClean="0"/>
              <a:t>：通过外键引用其他表的权限。</a:t>
            </a:r>
          </a:p>
          <a:p>
            <a:endParaRPr lang="zh-CN" altLang="en-US" sz="2800" dirty="0"/>
          </a:p>
        </p:txBody>
      </p:sp>
      <p:sp>
        <p:nvSpPr>
          <p:cNvPr id="4" name="日期占位符 3"/>
          <p:cNvSpPr>
            <a:spLocks noGrp="1"/>
          </p:cNvSpPr>
          <p:nvPr>
            <p:ph type="dt" sz="half" idx="10"/>
          </p:nvPr>
        </p:nvSpPr>
        <p:spPr/>
        <p:txBody>
          <a:bodyPr/>
          <a:lstStyle/>
          <a:p>
            <a:pPr>
              <a:defRPr/>
            </a:pPr>
            <a:fld id="{D768BC60-0C14-4351-ABC8-943998ECD025}"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17</a:t>
            </a:fld>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语句权限</a:t>
            </a:r>
            <a:endParaRPr lang="zh-CN" altLang="en-US" dirty="0"/>
          </a:p>
        </p:txBody>
      </p:sp>
      <p:sp>
        <p:nvSpPr>
          <p:cNvPr id="3" name="内容占位符 2"/>
          <p:cNvSpPr>
            <a:spLocks noGrp="1"/>
          </p:cNvSpPr>
          <p:nvPr>
            <p:ph idx="1"/>
          </p:nvPr>
        </p:nvSpPr>
        <p:spPr/>
        <p:txBody>
          <a:bodyPr/>
          <a:lstStyle/>
          <a:p>
            <a:pPr lvl="0"/>
            <a:r>
              <a:rPr lang="en-US" altLang="zh-CN" dirty="0" smtClean="0"/>
              <a:t>CRAETE TABLE</a:t>
            </a:r>
            <a:r>
              <a:rPr lang="zh-CN" altLang="zh-CN" dirty="0" smtClean="0"/>
              <a:t>：创建表的权限。</a:t>
            </a:r>
          </a:p>
          <a:p>
            <a:pPr lvl="0"/>
            <a:r>
              <a:rPr lang="en-US" altLang="zh-CN" dirty="0" smtClean="0"/>
              <a:t>CREATE VIEW</a:t>
            </a:r>
            <a:r>
              <a:rPr lang="zh-CN" altLang="zh-CN" dirty="0" smtClean="0"/>
              <a:t>：创建视图的权限。</a:t>
            </a:r>
          </a:p>
          <a:p>
            <a:pPr lvl="0"/>
            <a:r>
              <a:rPr lang="en-US" altLang="zh-CN" dirty="0" smtClean="0"/>
              <a:t>CREATE PROCEDURE</a:t>
            </a:r>
            <a:r>
              <a:rPr lang="zh-CN" altLang="zh-CN" dirty="0" smtClean="0"/>
              <a:t>：创建存储过程的权限。</a:t>
            </a:r>
          </a:p>
          <a:p>
            <a:endParaRPr lang="zh-CN" altLang="en-US" dirty="0"/>
          </a:p>
        </p:txBody>
      </p:sp>
      <p:sp>
        <p:nvSpPr>
          <p:cNvPr id="4" name="日期占位符 3"/>
          <p:cNvSpPr>
            <a:spLocks noGrp="1"/>
          </p:cNvSpPr>
          <p:nvPr>
            <p:ph type="dt" sz="half" idx="10"/>
          </p:nvPr>
        </p:nvSpPr>
        <p:spPr/>
        <p:txBody>
          <a:bodyPr/>
          <a:lstStyle/>
          <a:p>
            <a:pPr>
              <a:defRPr/>
            </a:pPr>
            <a:fld id="{E03F684A-10D9-4AFF-85D8-814A5DB87ABA}"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18</a:t>
            </a:fld>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数据库用户的分类</a:t>
            </a:r>
            <a:endParaRPr lang="zh-CN" altLang="en-US" dirty="0"/>
          </a:p>
        </p:txBody>
      </p:sp>
      <p:sp>
        <p:nvSpPr>
          <p:cNvPr id="3" name="内容占位符 2"/>
          <p:cNvSpPr>
            <a:spLocks noGrp="1"/>
          </p:cNvSpPr>
          <p:nvPr>
            <p:ph idx="1"/>
          </p:nvPr>
        </p:nvSpPr>
        <p:spPr>
          <a:xfrm>
            <a:off x="566738" y="1414934"/>
            <a:ext cx="8001000" cy="3310210"/>
          </a:xfrm>
        </p:spPr>
        <p:txBody>
          <a:bodyPr/>
          <a:lstStyle/>
          <a:p>
            <a:r>
              <a:rPr lang="zh-CN" altLang="zh-CN" dirty="0" smtClean="0">
                <a:solidFill>
                  <a:srgbClr val="FF0000"/>
                </a:solidFill>
              </a:rPr>
              <a:t>系统管理员</a:t>
            </a:r>
            <a:r>
              <a:rPr lang="zh-CN" altLang="en-US" dirty="0" smtClean="0"/>
              <a:t>：拥有一切权限。</a:t>
            </a:r>
            <a:endParaRPr lang="en-US" altLang="zh-CN" dirty="0" smtClean="0"/>
          </a:p>
          <a:p>
            <a:r>
              <a:rPr lang="zh-CN" altLang="zh-CN" dirty="0" smtClean="0">
                <a:solidFill>
                  <a:srgbClr val="FF0000"/>
                </a:solidFill>
              </a:rPr>
              <a:t>数据库对象拥有者</a:t>
            </a:r>
            <a:r>
              <a:rPr lang="zh-CN" altLang="en-US" dirty="0" smtClean="0"/>
              <a:t>：对所拥有对象具有全部权限。</a:t>
            </a:r>
            <a:endParaRPr lang="en-US" altLang="zh-CN" dirty="0" smtClean="0"/>
          </a:p>
          <a:p>
            <a:r>
              <a:rPr lang="zh-CN" altLang="zh-CN" dirty="0" smtClean="0">
                <a:solidFill>
                  <a:srgbClr val="FF0000"/>
                </a:solidFill>
              </a:rPr>
              <a:t>普通用户</a:t>
            </a:r>
            <a:r>
              <a:rPr lang="zh-CN" altLang="en-US" dirty="0" smtClean="0"/>
              <a:t>：</a:t>
            </a:r>
            <a:r>
              <a:rPr lang="zh-CN" altLang="zh-CN" dirty="0" smtClean="0"/>
              <a:t>只具有对数据的增、删、改、查权。</a:t>
            </a:r>
            <a:endParaRPr lang="zh-CN" altLang="en-US" dirty="0"/>
          </a:p>
        </p:txBody>
      </p:sp>
      <p:sp>
        <p:nvSpPr>
          <p:cNvPr id="4" name="日期占位符 3"/>
          <p:cNvSpPr>
            <a:spLocks noGrp="1"/>
          </p:cNvSpPr>
          <p:nvPr>
            <p:ph type="dt" sz="half" idx="10"/>
          </p:nvPr>
        </p:nvSpPr>
        <p:spPr/>
        <p:txBody>
          <a:bodyPr/>
          <a:lstStyle/>
          <a:p>
            <a:pPr>
              <a:defRPr/>
            </a:pPr>
            <a:fld id="{5EFB5896-6581-421C-ADC9-423380A4CCD2}"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19</a:t>
            </a:fld>
            <a:endParaRPr lang="zh-CN" altLang="en-US"/>
          </a:p>
        </p:txBody>
      </p:sp>
      <p:sp>
        <p:nvSpPr>
          <p:cNvPr id="6" name="圆角矩形标注 5"/>
          <p:cNvSpPr/>
          <p:nvPr/>
        </p:nvSpPr>
        <p:spPr>
          <a:xfrm>
            <a:off x="3419872" y="4581128"/>
            <a:ext cx="1728192" cy="648072"/>
          </a:xfrm>
          <a:prstGeom prst="wedgeRoundRectCallout">
            <a:avLst>
              <a:gd name="adj1" fmla="val -80616"/>
              <a:gd name="adj2" fmla="val -156473"/>
              <a:gd name="adj3" fmla="val 16667"/>
            </a:avLst>
          </a:prstGeom>
          <a:solidFill>
            <a:schemeClr val="accent1">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008000"/>
                </a:solidFill>
              </a:rPr>
              <a:t>可授权对象</a:t>
            </a:r>
            <a:endParaRPr lang="zh-CN" altLang="en-US" sz="2000" b="1" dirty="0">
              <a:solidFill>
                <a:srgbClr val="008000"/>
              </a:solidFill>
            </a:endParaRPr>
          </a:p>
        </p:txBody>
      </p:sp>
      <p:grpSp>
        <p:nvGrpSpPr>
          <p:cNvPr id="9" name="组合 8"/>
          <p:cNvGrpSpPr/>
          <p:nvPr/>
        </p:nvGrpSpPr>
        <p:grpSpPr>
          <a:xfrm>
            <a:off x="4644008" y="2852936"/>
            <a:ext cx="1872208" cy="648072"/>
            <a:chOff x="4644008" y="2852936"/>
            <a:chExt cx="1728192" cy="648072"/>
          </a:xfrm>
        </p:grpSpPr>
        <p:sp>
          <p:nvSpPr>
            <p:cNvPr id="7" name="圆角矩形标注 6"/>
            <p:cNvSpPr/>
            <p:nvPr/>
          </p:nvSpPr>
          <p:spPr>
            <a:xfrm>
              <a:off x="4644008" y="2852936"/>
              <a:ext cx="1728192" cy="648072"/>
            </a:xfrm>
            <a:prstGeom prst="wedgeRoundRectCallout">
              <a:avLst>
                <a:gd name="adj1" fmla="val -115661"/>
                <a:gd name="adj2" fmla="val -198618"/>
                <a:gd name="adj3" fmla="val 16667"/>
              </a:avLst>
            </a:prstGeom>
            <a:solidFill>
              <a:schemeClr val="accent1">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rgbClr val="008000"/>
                </a:solidFill>
              </a:endParaRPr>
            </a:p>
          </p:txBody>
        </p:sp>
        <p:sp>
          <p:nvSpPr>
            <p:cNvPr id="8" name="圆角矩形标注 7"/>
            <p:cNvSpPr/>
            <p:nvPr/>
          </p:nvSpPr>
          <p:spPr>
            <a:xfrm>
              <a:off x="4644008" y="2852936"/>
              <a:ext cx="1728192" cy="648072"/>
            </a:xfrm>
            <a:prstGeom prst="wedgeRoundRectCallout">
              <a:avLst>
                <a:gd name="adj1" fmla="val -68247"/>
                <a:gd name="adj2" fmla="val -79512"/>
                <a:gd name="adj3" fmla="val 16667"/>
              </a:avLst>
            </a:prstGeom>
            <a:solidFill>
              <a:schemeClr val="accent1">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008000"/>
                  </a:solidFill>
                </a:rPr>
                <a:t>具有隐含权限</a:t>
              </a:r>
              <a:endParaRPr lang="zh-CN" altLang="en-US" sz="2000" b="1" dirty="0">
                <a:solidFill>
                  <a:srgbClr val="008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dirty="0" smtClean="0"/>
              <a:t>第</a:t>
            </a:r>
            <a:r>
              <a:rPr lang="en-US" altLang="zh-CN" dirty="0" smtClean="0"/>
              <a:t>20</a:t>
            </a:r>
            <a:r>
              <a:rPr lang="zh-CN" altLang="en-US" dirty="0" smtClean="0"/>
              <a:t>章 安全</a:t>
            </a:r>
            <a:r>
              <a:rPr lang="zh-CN" altLang="en-US" b="1" dirty="0" smtClean="0"/>
              <a:t>管理</a:t>
            </a:r>
            <a:r>
              <a:rPr lang="zh-CN" altLang="en-US" dirty="0" smtClean="0"/>
              <a:t> </a:t>
            </a:r>
          </a:p>
        </p:txBody>
      </p:sp>
      <p:sp>
        <p:nvSpPr>
          <p:cNvPr id="7171" name="Rectangle 3"/>
          <p:cNvSpPr>
            <a:spLocks noGrp="1" noChangeArrowheads="1"/>
          </p:cNvSpPr>
          <p:nvPr>
            <p:ph type="body" idx="1"/>
          </p:nvPr>
        </p:nvSpPr>
        <p:spPr>
          <a:xfrm>
            <a:off x="1403648" y="1196752"/>
            <a:ext cx="6768752" cy="4896544"/>
          </a:xfrm>
        </p:spPr>
        <p:txBody>
          <a:bodyPr/>
          <a:lstStyle/>
          <a:p>
            <a:pPr>
              <a:lnSpc>
                <a:spcPct val="100000"/>
              </a:lnSpc>
              <a:spcBef>
                <a:spcPts val="0"/>
              </a:spcBef>
            </a:pPr>
            <a:r>
              <a:rPr lang="en-US" altLang="zh-CN" sz="3200" dirty="0" smtClean="0"/>
              <a:t>11.1 </a:t>
            </a:r>
            <a:r>
              <a:rPr lang="zh-CN" altLang="en-US" sz="3200" dirty="0" smtClean="0"/>
              <a:t>安全控制概述 </a:t>
            </a:r>
            <a:endParaRPr lang="zh-CN" altLang="en-US" sz="3200" dirty="0" smtClean="0">
              <a:solidFill>
                <a:schemeClr val="accent2"/>
              </a:solidFill>
              <a:latin typeface="宋体" pitchFamily="2" charset="-122"/>
              <a:ea typeface="宋体" pitchFamily="2" charset="-122"/>
            </a:endParaRPr>
          </a:p>
          <a:p>
            <a:pPr algn="just">
              <a:lnSpc>
                <a:spcPct val="100000"/>
              </a:lnSpc>
              <a:spcBef>
                <a:spcPts val="0"/>
              </a:spcBef>
            </a:pPr>
            <a:r>
              <a:rPr lang="en-US" altLang="zh-CN" sz="3200" dirty="0" smtClean="0"/>
              <a:t>11.2 </a:t>
            </a:r>
            <a:r>
              <a:rPr lang="zh-CN" altLang="en-US" sz="3200" dirty="0" smtClean="0"/>
              <a:t>存取控制</a:t>
            </a:r>
          </a:p>
          <a:p>
            <a:pPr algn="just">
              <a:lnSpc>
                <a:spcPct val="100000"/>
              </a:lnSpc>
              <a:spcBef>
                <a:spcPts val="0"/>
              </a:spcBef>
            </a:pPr>
            <a:r>
              <a:rPr lang="en-US" altLang="zh-CN" sz="3200" dirty="0" smtClean="0"/>
              <a:t>11.3 </a:t>
            </a:r>
            <a:r>
              <a:rPr lang="zh-CN" altLang="en-US" sz="3200" dirty="0" smtClean="0"/>
              <a:t>审计跟踪</a:t>
            </a:r>
            <a:endParaRPr lang="en-US" altLang="zh-CN" sz="3200" dirty="0" smtClean="0"/>
          </a:p>
          <a:p>
            <a:pPr algn="just">
              <a:lnSpc>
                <a:spcPct val="100000"/>
              </a:lnSpc>
              <a:spcBef>
                <a:spcPts val="0"/>
              </a:spcBef>
            </a:pPr>
            <a:r>
              <a:rPr lang="en-US" altLang="zh-CN" sz="3200" dirty="0" smtClean="0"/>
              <a:t>11.4 </a:t>
            </a:r>
            <a:r>
              <a:rPr lang="zh-CN" altLang="en-US" sz="3200" dirty="0" smtClean="0"/>
              <a:t>防火墙</a:t>
            </a:r>
          </a:p>
          <a:p>
            <a:pPr algn="just">
              <a:lnSpc>
                <a:spcPct val="100000"/>
              </a:lnSpc>
              <a:spcBef>
                <a:spcPts val="0"/>
              </a:spcBef>
            </a:pPr>
            <a:r>
              <a:rPr lang="en-US" altLang="zh-CN" sz="3200" dirty="0" smtClean="0"/>
              <a:t>11.5 </a:t>
            </a:r>
            <a:r>
              <a:rPr lang="zh-CN" altLang="zh-CN" sz="3200" dirty="0" smtClean="0"/>
              <a:t>统计数据库的安全性</a:t>
            </a:r>
            <a:endParaRPr lang="en-US" altLang="zh-CN" sz="3200" dirty="0" smtClean="0"/>
          </a:p>
          <a:p>
            <a:pPr algn="just">
              <a:lnSpc>
                <a:spcPct val="100000"/>
              </a:lnSpc>
              <a:spcBef>
                <a:spcPts val="0"/>
              </a:spcBef>
            </a:pPr>
            <a:r>
              <a:rPr lang="en-US" altLang="zh-CN" sz="3200" dirty="0" smtClean="0"/>
              <a:t>11.6 </a:t>
            </a:r>
            <a:r>
              <a:rPr lang="zh-CN" altLang="zh-CN" sz="3200" dirty="0" smtClean="0"/>
              <a:t>数据加密</a:t>
            </a:r>
            <a:endParaRPr lang="en-US" altLang="zh-CN" sz="3200" dirty="0" smtClean="0"/>
          </a:p>
          <a:p>
            <a:pPr algn="just">
              <a:lnSpc>
                <a:spcPct val="100000"/>
              </a:lnSpc>
              <a:spcBef>
                <a:spcPts val="0"/>
              </a:spcBef>
            </a:pPr>
            <a:r>
              <a:rPr lang="en-US" altLang="zh-CN" sz="3200" dirty="0" smtClean="0"/>
              <a:t>11.7 </a:t>
            </a:r>
            <a:r>
              <a:rPr lang="en-US" altLang="zh-CN" sz="3200" dirty="0" smtClean="0"/>
              <a:t>SQL Server</a:t>
            </a:r>
            <a:r>
              <a:rPr lang="zh-CN" altLang="zh-CN" sz="3200" dirty="0" smtClean="0"/>
              <a:t>安全控制过程</a:t>
            </a:r>
            <a:endParaRPr lang="en-US" altLang="zh-CN" sz="3200" dirty="0" smtClean="0"/>
          </a:p>
          <a:p>
            <a:pPr algn="just">
              <a:lnSpc>
                <a:spcPct val="100000"/>
              </a:lnSpc>
              <a:spcBef>
                <a:spcPts val="0"/>
              </a:spcBef>
            </a:pPr>
            <a:r>
              <a:rPr lang="en-US" altLang="zh-CN" sz="3200" dirty="0" smtClean="0"/>
              <a:t>11.8 </a:t>
            </a:r>
            <a:r>
              <a:rPr lang="zh-CN" altLang="zh-CN" sz="3200" dirty="0" smtClean="0"/>
              <a:t>登录名</a:t>
            </a:r>
            <a:endParaRPr lang="en-US" altLang="zh-CN" sz="3200" dirty="0" smtClean="0"/>
          </a:p>
          <a:p>
            <a:pPr algn="just">
              <a:lnSpc>
                <a:spcPct val="100000"/>
              </a:lnSpc>
              <a:spcBef>
                <a:spcPts val="0"/>
              </a:spcBef>
            </a:pPr>
            <a:r>
              <a:rPr lang="en-US" altLang="zh-CN" sz="3200" dirty="0" smtClean="0"/>
              <a:t>11.9 </a:t>
            </a:r>
            <a:r>
              <a:rPr lang="zh-CN" altLang="zh-CN" sz="3200" dirty="0" smtClean="0"/>
              <a:t>数据库用户</a:t>
            </a:r>
            <a:endParaRPr lang="en-US" altLang="zh-CN" sz="3200" dirty="0" smtClean="0"/>
          </a:p>
          <a:p>
            <a:pPr algn="just">
              <a:lnSpc>
                <a:spcPct val="100000"/>
              </a:lnSpc>
              <a:spcBef>
                <a:spcPts val="0"/>
              </a:spcBef>
            </a:pPr>
            <a:r>
              <a:rPr lang="en-US" altLang="zh-CN" sz="3200" dirty="0" smtClean="0"/>
              <a:t>11.10 </a:t>
            </a:r>
            <a:r>
              <a:rPr lang="zh-CN" altLang="en-US" sz="3200" dirty="0" smtClean="0"/>
              <a:t>权限管理</a:t>
            </a:r>
            <a:endParaRPr lang="en-US" altLang="zh-CN" sz="3200" dirty="0" smtClean="0"/>
          </a:p>
          <a:p>
            <a:pPr algn="just">
              <a:lnSpc>
                <a:spcPct val="100000"/>
              </a:lnSpc>
              <a:spcBef>
                <a:spcPts val="0"/>
              </a:spcBef>
            </a:pPr>
            <a:endParaRPr lang="zh-CN" altLang="en-US" sz="3200" dirty="0" smtClean="0"/>
          </a:p>
        </p:txBody>
      </p:sp>
      <p:sp>
        <p:nvSpPr>
          <p:cNvPr id="7173" name="日期占位符 4"/>
          <p:cNvSpPr>
            <a:spLocks noGrp="1"/>
          </p:cNvSpPr>
          <p:nvPr>
            <p:ph type="dt" sz="quarter" idx="10"/>
          </p:nvPr>
        </p:nvSpPr>
        <p:spPr>
          <a:noFill/>
        </p:spPr>
        <p:txBody>
          <a:bodyPr/>
          <a:lstStyle/>
          <a:p>
            <a:fld id="{48350B4A-30D9-4E35-B2CE-DE7FFC5CB163}" type="datetime8">
              <a:rPr lang="zh-CN" altLang="en-US" smtClean="0"/>
              <a:t>2016年3月7日10时17分</a:t>
            </a:fld>
            <a:endParaRPr lang="zh-CN" altLang="en-US" dirty="0" smtClean="0"/>
          </a:p>
        </p:txBody>
      </p:sp>
      <p:sp>
        <p:nvSpPr>
          <p:cNvPr id="7174" name="灯片编号占位符 5"/>
          <p:cNvSpPr>
            <a:spLocks noGrp="1"/>
          </p:cNvSpPr>
          <p:nvPr>
            <p:ph type="sldNum" sz="quarter" idx="12"/>
          </p:nvPr>
        </p:nvSpPr>
        <p:spPr>
          <a:noFill/>
        </p:spPr>
        <p:txBody>
          <a:bodyPr/>
          <a:lstStyle/>
          <a:p>
            <a:fld id="{91998803-A5F0-4B92-A09D-97BE9E9E8865}" type="slidenum">
              <a:rPr lang="zh-CN" altLang="en-US" smtClean="0"/>
              <a:pPr/>
              <a:t>2</a:t>
            </a:fld>
            <a:endParaRPr lang="zh-CN" alt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对象权限</a:t>
            </a:r>
            <a:r>
              <a:rPr lang="en-US" altLang="zh-CN" dirty="0" smtClean="0"/>
              <a:t>——</a:t>
            </a:r>
            <a:r>
              <a:rPr lang="zh-CN" altLang="zh-CN" dirty="0" smtClean="0"/>
              <a:t>授权语句</a:t>
            </a:r>
            <a:endParaRPr lang="zh-CN" altLang="en-US" dirty="0"/>
          </a:p>
        </p:txBody>
      </p:sp>
      <p:sp>
        <p:nvSpPr>
          <p:cNvPr id="3" name="内容占位符 2"/>
          <p:cNvSpPr>
            <a:spLocks noGrp="1"/>
          </p:cNvSpPr>
          <p:nvPr>
            <p:ph idx="1"/>
          </p:nvPr>
        </p:nvSpPr>
        <p:spPr/>
        <p:txBody>
          <a:bodyPr/>
          <a:lstStyle/>
          <a:p>
            <a:pPr>
              <a:buNone/>
            </a:pPr>
            <a:r>
              <a:rPr lang="en-US" altLang="zh-CN" dirty="0" smtClean="0">
                <a:solidFill>
                  <a:srgbClr val="FF0000"/>
                </a:solidFill>
              </a:rPr>
              <a:t>GRANT </a:t>
            </a:r>
            <a:r>
              <a:rPr lang="zh-CN" altLang="zh-CN" dirty="0" smtClean="0">
                <a:solidFill>
                  <a:srgbClr val="FF0000"/>
                </a:solidFill>
              </a:rPr>
              <a:t>对象权限名</a:t>
            </a:r>
            <a:r>
              <a:rPr lang="en-US" altLang="zh-CN" dirty="0" smtClean="0">
                <a:solidFill>
                  <a:srgbClr val="FF0000"/>
                </a:solidFill>
              </a:rPr>
              <a:t> [ , … ] </a:t>
            </a:r>
          </a:p>
          <a:p>
            <a:pPr>
              <a:buNone/>
            </a:pPr>
            <a:r>
              <a:rPr lang="en-US" altLang="zh-CN" dirty="0" smtClean="0">
                <a:solidFill>
                  <a:srgbClr val="FF0000"/>
                </a:solidFill>
              </a:rPr>
              <a:t>  ON {</a:t>
            </a:r>
            <a:r>
              <a:rPr lang="zh-CN" altLang="zh-CN" dirty="0" smtClean="0">
                <a:solidFill>
                  <a:srgbClr val="FF0000"/>
                </a:solidFill>
              </a:rPr>
              <a:t>表名</a:t>
            </a:r>
            <a:r>
              <a:rPr lang="en-US" altLang="zh-CN" dirty="0" smtClean="0">
                <a:solidFill>
                  <a:srgbClr val="FF0000"/>
                </a:solidFill>
              </a:rPr>
              <a:t> | </a:t>
            </a:r>
            <a:r>
              <a:rPr lang="zh-CN" altLang="zh-CN" dirty="0" smtClean="0">
                <a:solidFill>
                  <a:srgbClr val="FF0000"/>
                </a:solidFill>
              </a:rPr>
              <a:t>视图名</a:t>
            </a:r>
            <a:r>
              <a:rPr lang="en-US" altLang="zh-CN" dirty="0" smtClean="0">
                <a:solidFill>
                  <a:srgbClr val="FF0000"/>
                </a:solidFill>
              </a:rPr>
              <a:t> | </a:t>
            </a:r>
            <a:r>
              <a:rPr lang="zh-CN" altLang="zh-CN" dirty="0" smtClean="0">
                <a:solidFill>
                  <a:srgbClr val="FF0000"/>
                </a:solidFill>
              </a:rPr>
              <a:t>存储过程名</a:t>
            </a:r>
            <a:r>
              <a:rPr lang="en-US" altLang="zh-CN" dirty="0" smtClean="0">
                <a:solidFill>
                  <a:srgbClr val="FF0000"/>
                </a:solidFill>
              </a:rPr>
              <a:t>}</a:t>
            </a:r>
            <a:endParaRPr lang="zh-CN" altLang="zh-CN" dirty="0" smtClean="0">
              <a:solidFill>
                <a:srgbClr val="FF0000"/>
              </a:solidFill>
            </a:endParaRPr>
          </a:p>
          <a:p>
            <a:pPr>
              <a:buNone/>
            </a:pPr>
            <a:r>
              <a:rPr lang="en-US" altLang="zh-CN" dirty="0" smtClean="0">
                <a:solidFill>
                  <a:srgbClr val="FF0000"/>
                </a:solidFill>
              </a:rPr>
              <a:t>  TO  </a:t>
            </a:r>
            <a:r>
              <a:rPr lang="zh-CN" altLang="zh-CN" dirty="0" smtClean="0">
                <a:solidFill>
                  <a:srgbClr val="FF0000"/>
                </a:solidFill>
              </a:rPr>
              <a:t>数据库用户名</a:t>
            </a:r>
            <a:r>
              <a:rPr lang="en-US" altLang="zh-CN" dirty="0" smtClean="0">
                <a:solidFill>
                  <a:srgbClr val="FF0000"/>
                </a:solidFill>
              </a:rPr>
              <a:t>  [ , … ]</a:t>
            </a:r>
            <a:endParaRPr lang="zh-CN" altLang="zh-CN" dirty="0" smtClean="0">
              <a:solidFill>
                <a:srgbClr val="FF0000"/>
              </a:solidFill>
            </a:endParaRPr>
          </a:p>
          <a:p>
            <a:pPr>
              <a:buNone/>
            </a:pPr>
            <a:r>
              <a:rPr lang="en-US" altLang="zh-CN" dirty="0" smtClean="0">
                <a:solidFill>
                  <a:srgbClr val="FF0000"/>
                </a:solidFill>
              </a:rPr>
              <a:t>  [WITH GRANT OPTION]</a:t>
            </a:r>
            <a:endParaRPr lang="zh-CN" altLang="zh-CN" dirty="0" smtClean="0">
              <a:solidFill>
                <a:srgbClr val="FF0000"/>
              </a:solidFill>
            </a:endParaRPr>
          </a:p>
          <a:p>
            <a:pPr>
              <a:buNone/>
            </a:pPr>
            <a:endParaRPr lang="zh-CN" altLang="en-US" dirty="0">
              <a:solidFill>
                <a:srgbClr val="FF0000"/>
              </a:solidFill>
            </a:endParaRPr>
          </a:p>
        </p:txBody>
      </p:sp>
      <p:sp>
        <p:nvSpPr>
          <p:cNvPr id="4" name="日期占位符 3"/>
          <p:cNvSpPr>
            <a:spLocks noGrp="1"/>
          </p:cNvSpPr>
          <p:nvPr>
            <p:ph type="dt" sz="half" idx="10"/>
          </p:nvPr>
        </p:nvSpPr>
        <p:spPr/>
        <p:txBody>
          <a:bodyPr/>
          <a:lstStyle/>
          <a:p>
            <a:pPr>
              <a:defRPr/>
            </a:pPr>
            <a:fld id="{2245FA4A-D683-4EA1-A540-0BA360FD89EF}"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20</a:t>
            </a:fld>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对象权限</a:t>
            </a:r>
            <a:r>
              <a:rPr lang="en-US" altLang="zh-CN" dirty="0" smtClean="0"/>
              <a:t>——</a:t>
            </a:r>
            <a:r>
              <a:rPr lang="zh-CN" altLang="zh-CN" dirty="0" smtClean="0"/>
              <a:t>收权语句</a:t>
            </a:r>
            <a:endParaRPr lang="zh-CN" altLang="en-US" dirty="0"/>
          </a:p>
        </p:txBody>
      </p:sp>
      <p:sp>
        <p:nvSpPr>
          <p:cNvPr id="3" name="内容占位符 2"/>
          <p:cNvSpPr>
            <a:spLocks noGrp="1"/>
          </p:cNvSpPr>
          <p:nvPr>
            <p:ph idx="1"/>
          </p:nvPr>
        </p:nvSpPr>
        <p:spPr>
          <a:xfrm>
            <a:off x="566738" y="1414934"/>
            <a:ext cx="8253734" cy="4678362"/>
          </a:xfrm>
        </p:spPr>
        <p:txBody>
          <a:bodyPr/>
          <a:lstStyle/>
          <a:p>
            <a:pPr>
              <a:buNone/>
            </a:pPr>
            <a:r>
              <a:rPr lang="en-US" altLang="zh-CN" dirty="0" smtClean="0">
                <a:solidFill>
                  <a:srgbClr val="FF0000"/>
                </a:solidFill>
              </a:rPr>
              <a:t>REVOKE </a:t>
            </a:r>
            <a:r>
              <a:rPr lang="zh-CN" altLang="zh-CN" dirty="0" smtClean="0">
                <a:solidFill>
                  <a:srgbClr val="FF0000"/>
                </a:solidFill>
              </a:rPr>
              <a:t>对象权限名</a:t>
            </a:r>
            <a:r>
              <a:rPr lang="en-US" altLang="zh-CN" dirty="0" smtClean="0">
                <a:solidFill>
                  <a:srgbClr val="FF0000"/>
                </a:solidFill>
              </a:rPr>
              <a:t> [ , … ]  </a:t>
            </a:r>
          </a:p>
          <a:p>
            <a:pPr>
              <a:buNone/>
            </a:pPr>
            <a:r>
              <a:rPr lang="en-US" altLang="zh-CN" dirty="0" smtClean="0">
                <a:solidFill>
                  <a:srgbClr val="FF0000"/>
                </a:solidFill>
              </a:rPr>
              <a:t>  ON { </a:t>
            </a:r>
            <a:r>
              <a:rPr lang="zh-CN" altLang="zh-CN" dirty="0" smtClean="0">
                <a:solidFill>
                  <a:srgbClr val="FF0000"/>
                </a:solidFill>
              </a:rPr>
              <a:t>表名</a:t>
            </a:r>
            <a:r>
              <a:rPr lang="en-US" altLang="zh-CN" dirty="0" smtClean="0">
                <a:solidFill>
                  <a:srgbClr val="FF0000"/>
                </a:solidFill>
              </a:rPr>
              <a:t> | </a:t>
            </a:r>
            <a:r>
              <a:rPr lang="zh-CN" altLang="zh-CN" dirty="0" smtClean="0">
                <a:solidFill>
                  <a:srgbClr val="FF0000"/>
                </a:solidFill>
              </a:rPr>
              <a:t>视图名</a:t>
            </a:r>
            <a:r>
              <a:rPr lang="en-US" altLang="zh-CN" dirty="0" smtClean="0">
                <a:solidFill>
                  <a:srgbClr val="FF0000"/>
                </a:solidFill>
              </a:rPr>
              <a:t> | </a:t>
            </a:r>
            <a:r>
              <a:rPr lang="zh-CN" altLang="zh-CN" dirty="0" smtClean="0">
                <a:solidFill>
                  <a:srgbClr val="FF0000"/>
                </a:solidFill>
              </a:rPr>
              <a:t>存储过程名</a:t>
            </a:r>
            <a:r>
              <a:rPr lang="en-US" altLang="zh-CN" dirty="0" smtClean="0">
                <a:solidFill>
                  <a:srgbClr val="FF0000"/>
                </a:solidFill>
              </a:rPr>
              <a:t> }</a:t>
            </a:r>
            <a:endParaRPr lang="zh-CN" altLang="zh-CN" dirty="0" smtClean="0">
              <a:solidFill>
                <a:srgbClr val="FF0000"/>
              </a:solidFill>
            </a:endParaRPr>
          </a:p>
          <a:p>
            <a:pPr>
              <a:buNone/>
            </a:pPr>
            <a:r>
              <a:rPr lang="en-US" altLang="zh-CN" dirty="0" smtClean="0">
                <a:solidFill>
                  <a:srgbClr val="FF0000"/>
                </a:solidFill>
              </a:rPr>
              <a:t>  FROM  </a:t>
            </a:r>
            <a:r>
              <a:rPr lang="zh-CN" altLang="zh-CN" dirty="0" smtClean="0">
                <a:solidFill>
                  <a:srgbClr val="FF0000"/>
                </a:solidFill>
              </a:rPr>
              <a:t>数据库用户名</a:t>
            </a:r>
            <a:r>
              <a:rPr lang="en-US" altLang="zh-CN" dirty="0" smtClean="0">
                <a:solidFill>
                  <a:srgbClr val="FF0000"/>
                </a:solidFill>
              </a:rPr>
              <a:t>[ , … ]</a:t>
            </a:r>
            <a:endParaRPr lang="zh-CN" altLang="en-US" dirty="0">
              <a:solidFill>
                <a:srgbClr val="FF0000"/>
              </a:solidFill>
            </a:endParaRPr>
          </a:p>
        </p:txBody>
      </p:sp>
      <p:sp>
        <p:nvSpPr>
          <p:cNvPr id="4" name="日期占位符 3"/>
          <p:cNvSpPr>
            <a:spLocks noGrp="1"/>
          </p:cNvSpPr>
          <p:nvPr>
            <p:ph type="dt" sz="half" idx="10"/>
          </p:nvPr>
        </p:nvSpPr>
        <p:spPr/>
        <p:txBody>
          <a:bodyPr/>
          <a:lstStyle/>
          <a:p>
            <a:pPr>
              <a:defRPr/>
            </a:pPr>
            <a:fld id="{27B35C9D-05C3-4DE2-843A-031B34CC575D}"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21</a:t>
            </a:fld>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对象权限</a:t>
            </a:r>
            <a:r>
              <a:rPr lang="en-US" altLang="zh-CN" dirty="0" smtClean="0"/>
              <a:t>——</a:t>
            </a:r>
            <a:r>
              <a:rPr lang="zh-CN" altLang="zh-CN" dirty="0" smtClean="0"/>
              <a:t>拒绝语句</a:t>
            </a:r>
            <a:endParaRPr lang="zh-CN" altLang="en-US" dirty="0"/>
          </a:p>
        </p:txBody>
      </p:sp>
      <p:sp>
        <p:nvSpPr>
          <p:cNvPr id="3" name="内容占位符 2"/>
          <p:cNvSpPr>
            <a:spLocks noGrp="1"/>
          </p:cNvSpPr>
          <p:nvPr>
            <p:ph idx="1"/>
          </p:nvPr>
        </p:nvSpPr>
        <p:spPr/>
        <p:txBody>
          <a:bodyPr/>
          <a:lstStyle/>
          <a:p>
            <a:pPr>
              <a:buNone/>
            </a:pPr>
            <a:r>
              <a:rPr lang="en-US" altLang="zh-CN" dirty="0" smtClean="0">
                <a:solidFill>
                  <a:srgbClr val="FF0000"/>
                </a:solidFill>
              </a:rPr>
              <a:t>DENY </a:t>
            </a:r>
            <a:r>
              <a:rPr lang="zh-CN" altLang="zh-CN" dirty="0" smtClean="0">
                <a:solidFill>
                  <a:srgbClr val="FF0000"/>
                </a:solidFill>
              </a:rPr>
              <a:t>对象权限名</a:t>
            </a:r>
            <a:r>
              <a:rPr lang="en-US" altLang="zh-CN" dirty="0" smtClean="0">
                <a:solidFill>
                  <a:srgbClr val="FF0000"/>
                </a:solidFill>
              </a:rPr>
              <a:t> [, … ] </a:t>
            </a:r>
          </a:p>
          <a:p>
            <a:pPr>
              <a:buNone/>
            </a:pPr>
            <a:r>
              <a:rPr lang="en-US" altLang="zh-CN" dirty="0" smtClean="0">
                <a:solidFill>
                  <a:srgbClr val="FF0000"/>
                </a:solidFill>
              </a:rPr>
              <a:t>  ON {</a:t>
            </a:r>
            <a:r>
              <a:rPr lang="zh-CN" altLang="zh-CN" dirty="0" smtClean="0">
                <a:solidFill>
                  <a:srgbClr val="FF0000"/>
                </a:solidFill>
              </a:rPr>
              <a:t>表名</a:t>
            </a:r>
            <a:r>
              <a:rPr lang="en-US" altLang="zh-CN" dirty="0" smtClean="0">
                <a:solidFill>
                  <a:srgbClr val="FF0000"/>
                </a:solidFill>
              </a:rPr>
              <a:t> | </a:t>
            </a:r>
            <a:r>
              <a:rPr lang="zh-CN" altLang="zh-CN" dirty="0" smtClean="0">
                <a:solidFill>
                  <a:srgbClr val="FF0000"/>
                </a:solidFill>
              </a:rPr>
              <a:t>视图名</a:t>
            </a:r>
            <a:r>
              <a:rPr lang="en-US" altLang="zh-CN" dirty="0" smtClean="0">
                <a:solidFill>
                  <a:srgbClr val="FF0000"/>
                </a:solidFill>
              </a:rPr>
              <a:t> | </a:t>
            </a:r>
            <a:r>
              <a:rPr lang="zh-CN" altLang="zh-CN" dirty="0" smtClean="0">
                <a:solidFill>
                  <a:srgbClr val="FF0000"/>
                </a:solidFill>
              </a:rPr>
              <a:t>存储过程名</a:t>
            </a:r>
            <a:r>
              <a:rPr lang="en-US" altLang="zh-CN" dirty="0" smtClean="0">
                <a:solidFill>
                  <a:srgbClr val="FF0000"/>
                </a:solidFill>
              </a:rPr>
              <a:t>}</a:t>
            </a:r>
            <a:endParaRPr lang="zh-CN" altLang="zh-CN" dirty="0" smtClean="0">
              <a:solidFill>
                <a:srgbClr val="FF0000"/>
              </a:solidFill>
            </a:endParaRPr>
          </a:p>
          <a:p>
            <a:pPr>
              <a:buNone/>
            </a:pPr>
            <a:r>
              <a:rPr lang="en-US" altLang="zh-CN" dirty="0" smtClean="0">
                <a:solidFill>
                  <a:srgbClr val="FF0000"/>
                </a:solidFill>
              </a:rPr>
              <a:t>  TO </a:t>
            </a:r>
            <a:r>
              <a:rPr lang="zh-CN" altLang="zh-CN" dirty="0" smtClean="0">
                <a:solidFill>
                  <a:srgbClr val="FF0000"/>
                </a:solidFill>
              </a:rPr>
              <a:t>数据库用户名</a:t>
            </a:r>
            <a:r>
              <a:rPr lang="en-US" altLang="zh-CN" dirty="0" smtClean="0">
                <a:solidFill>
                  <a:srgbClr val="FF0000"/>
                </a:solidFill>
              </a:rPr>
              <a:t>  [ , … ]</a:t>
            </a:r>
            <a:endParaRPr lang="zh-CN" altLang="en-US" dirty="0">
              <a:solidFill>
                <a:srgbClr val="FF0000"/>
              </a:solidFill>
            </a:endParaRPr>
          </a:p>
        </p:txBody>
      </p:sp>
      <p:sp>
        <p:nvSpPr>
          <p:cNvPr id="4" name="日期占位符 3"/>
          <p:cNvSpPr>
            <a:spLocks noGrp="1"/>
          </p:cNvSpPr>
          <p:nvPr>
            <p:ph type="dt" sz="half" idx="10"/>
          </p:nvPr>
        </p:nvSpPr>
        <p:spPr/>
        <p:txBody>
          <a:bodyPr/>
          <a:lstStyle/>
          <a:p>
            <a:pPr>
              <a:defRPr/>
            </a:pPr>
            <a:fld id="{0C375A14-8F2B-42FF-81EB-25CBB34897FB}"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22</a:t>
            </a:fld>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566738" y="1414934"/>
            <a:ext cx="8181726" cy="4678362"/>
          </a:xfrm>
        </p:spPr>
        <p:txBody>
          <a:bodyPr/>
          <a:lstStyle/>
          <a:p>
            <a:r>
              <a:rPr lang="zh-CN" altLang="zh-CN" sz="3000" dirty="0" smtClean="0"/>
              <a:t>例</a:t>
            </a:r>
            <a:r>
              <a:rPr lang="en-US" altLang="zh-CN" sz="3000" dirty="0" smtClean="0"/>
              <a:t>1</a:t>
            </a:r>
            <a:r>
              <a:rPr lang="zh-CN" altLang="zh-CN" sz="3000" dirty="0" smtClean="0"/>
              <a:t>．为用户</a:t>
            </a:r>
            <a:r>
              <a:rPr lang="en-US" altLang="zh-CN" sz="3000" dirty="0" smtClean="0"/>
              <a:t>user1</a:t>
            </a:r>
            <a:r>
              <a:rPr lang="zh-CN" altLang="zh-CN" sz="3000" dirty="0" smtClean="0"/>
              <a:t>授予</a:t>
            </a:r>
            <a:r>
              <a:rPr lang="en-US" altLang="zh-CN" sz="3000" dirty="0" smtClean="0"/>
              <a:t>Student</a:t>
            </a:r>
            <a:r>
              <a:rPr lang="zh-CN" altLang="zh-CN" sz="3000" dirty="0" smtClean="0"/>
              <a:t>表的查询权。</a:t>
            </a:r>
          </a:p>
          <a:p>
            <a:pPr>
              <a:buNone/>
            </a:pPr>
            <a:r>
              <a:rPr lang="en-US" altLang="zh-CN" sz="3000" dirty="0" smtClean="0"/>
              <a:t>  </a:t>
            </a:r>
            <a:r>
              <a:rPr lang="en-US" altLang="zh-CN" sz="3000" dirty="0" smtClean="0">
                <a:solidFill>
                  <a:srgbClr val="FF0000"/>
                </a:solidFill>
              </a:rPr>
              <a:t>GRANT SELECT ON Student TO user1</a:t>
            </a:r>
            <a:endParaRPr lang="zh-CN" altLang="zh-CN" sz="3000" dirty="0" smtClean="0">
              <a:solidFill>
                <a:srgbClr val="FF0000"/>
              </a:solidFill>
            </a:endParaRPr>
          </a:p>
          <a:p>
            <a:r>
              <a:rPr lang="zh-CN" altLang="zh-CN" sz="3000" dirty="0" smtClean="0"/>
              <a:t>例</a:t>
            </a:r>
            <a:r>
              <a:rPr lang="en-US" altLang="zh-CN" sz="3000" dirty="0" smtClean="0"/>
              <a:t>2</a:t>
            </a:r>
            <a:r>
              <a:rPr lang="zh-CN" altLang="zh-CN" sz="3000" dirty="0" smtClean="0"/>
              <a:t>．为</a:t>
            </a:r>
            <a:r>
              <a:rPr lang="en-US" altLang="zh-CN" sz="3000" dirty="0" smtClean="0"/>
              <a:t>user1</a:t>
            </a:r>
            <a:r>
              <a:rPr lang="zh-CN" altLang="zh-CN" sz="3000" dirty="0" smtClean="0"/>
              <a:t>授予</a:t>
            </a:r>
            <a:r>
              <a:rPr lang="en-US" altLang="zh-CN" sz="3000" dirty="0" smtClean="0"/>
              <a:t>SC</a:t>
            </a:r>
            <a:r>
              <a:rPr lang="zh-CN" altLang="zh-CN" sz="3000" dirty="0" smtClean="0"/>
              <a:t>表的查询权和插入权。</a:t>
            </a:r>
          </a:p>
          <a:p>
            <a:pPr>
              <a:buNone/>
            </a:pPr>
            <a:r>
              <a:rPr lang="en-US" altLang="zh-CN" sz="3000" dirty="0" smtClean="0"/>
              <a:t>  </a:t>
            </a:r>
            <a:r>
              <a:rPr lang="en-US" altLang="zh-CN" sz="3000" dirty="0" smtClean="0">
                <a:solidFill>
                  <a:srgbClr val="FF0000"/>
                </a:solidFill>
              </a:rPr>
              <a:t>GRANT SELECT,INSERT ON SC TO user1</a:t>
            </a:r>
            <a:endParaRPr lang="zh-CN" altLang="zh-CN" sz="3000" dirty="0" smtClean="0">
              <a:solidFill>
                <a:srgbClr val="FF0000"/>
              </a:solidFill>
            </a:endParaRPr>
          </a:p>
          <a:p>
            <a:r>
              <a:rPr lang="zh-CN" altLang="zh-CN" sz="3000" dirty="0" smtClean="0"/>
              <a:t>例</a:t>
            </a:r>
            <a:r>
              <a:rPr lang="en-US" altLang="zh-CN" sz="3000" dirty="0" smtClean="0"/>
              <a:t>3</a:t>
            </a:r>
            <a:r>
              <a:rPr lang="zh-CN" altLang="zh-CN" sz="3000" dirty="0" smtClean="0"/>
              <a:t>．为</a:t>
            </a:r>
            <a:r>
              <a:rPr lang="en-US" altLang="zh-CN" sz="3000" dirty="0" smtClean="0"/>
              <a:t>user1</a:t>
            </a:r>
            <a:r>
              <a:rPr lang="zh-CN" altLang="zh-CN" sz="3000" dirty="0" smtClean="0"/>
              <a:t>授予</a:t>
            </a:r>
            <a:r>
              <a:rPr lang="en-US" altLang="zh-CN" sz="3000" dirty="0" smtClean="0"/>
              <a:t>Student</a:t>
            </a:r>
            <a:r>
              <a:rPr lang="zh-CN" altLang="zh-CN" sz="3000" dirty="0" smtClean="0"/>
              <a:t>表的插入权，并允许该用户将该权限转授给其他用户。</a:t>
            </a:r>
          </a:p>
          <a:p>
            <a:pPr>
              <a:lnSpc>
                <a:spcPct val="100000"/>
              </a:lnSpc>
              <a:spcBef>
                <a:spcPts val="0"/>
              </a:spcBef>
              <a:buNone/>
            </a:pPr>
            <a:r>
              <a:rPr lang="en-US" altLang="zh-CN" sz="3000" dirty="0" smtClean="0"/>
              <a:t>  </a:t>
            </a:r>
            <a:r>
              <a:rPr lang="en-US" altLang="zh-CN" sz="3000" dirty="0" smtClean="0">
                <a:solidFill>
                  <a:srgbClr val="FF0000"/>
                </a:solidFill>
              </a:rPr>
              <a:t>GRANT INSERT ON Student TO user1 </a:t>
            </a:r>
          </a:p>
          <a:p>
            <a:pPr>
              <a:lnSpc>
                <a:spcPct val="100000"/>
              </a:lnSpc>
              <a:spcBef>
                <a:spcPts val="0"/>
              </a:spcBef>
              <a:buNone/>
            </a:pPr>
            <a:r>
              <a:rPr lang="en-US" altLang="zh-CN" sz="3000" dirty="0" smtClean="0">
                <a:solidFill>
                  <a:srgbClr val="FF0000"/>
                </a:solidFill>
              </a:rPr>
              <a:t>   WITH GRANT OPTION</a:t>
            </a:r>
            <a:endParaRPr lang="zh-CN" altLang="zh-CN" sz="3000" dirty="0" smtClean="0">
              <a:solidFill>
                <a:srgbClr val="FF0000"/>
              </a:solidFill>
            </a:endParaRPr>
          </a:p>
          <a:p>
            <a:endParaRPr lang="zh-CN" altLang="en-US" sz="3000" dirty="0"/>
          </a:p>
        </p:txBody>
      </p:sp>
      <p:sp>
        <p:nvSpPr>
          <p:cNvPr id="4" name="日期占位符 3"/>
          <p:cNvSpPr>
            <a:spLocks noGrp="1"/>
          </p:cNvSpPr>
          <p:nvPr>
            <p:ph type="dt" sz="half" idx="10"/>
          </p:nvPr>
        </p:nvSpPr>
        <p:spPr/>
        <p:txBody>
          <a:bodyPr/>
          <a:lstStyle/>
          <a:p>
            <a:pPr>
              <a:defRPr/>
            </a:pPr>
            <a:fld id="{A53D7390-BE9C-4B84-9F6A-EBB387652FF6}"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23</a:t>
            </a:fld>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r>
              <a:rPr lang="zh-CN" altLang="zh-CN" dirty="0" smtClean="0"/>
              <a:t>例</a:t>
            </a:r>
            <a:r>
              <a:rPr lang="en-US" altLang="zh-CN" dirty="0" smtClean="0"/>
              <a:t>4</a:t>
            </a:r>
            <a:r>
              <a:rPr lang="zh-CN" altLang="zh-CN" dirty="0" smtClean="0"/>
              <a:t>．收回</a:t>
            </a:r>
            <a:r>
              <a:rPr lang="en-US" altLang="zh-CN" dirty="0" smtClean="0"/>
              <a:t>user1</a:t>
            </a:r>
            <a:r>
              <a:rPr lang="zh-CN" altLang="zh-CN" dirty="0" smtClean="0"/>
              <a:t>对</a:t>
            </a:r>
            <a:r>
              <a:rPr lang="en-US" altLang="zh-CN" dirty="0" smtClean="0"/>
              <a:t>SC</a:t>
            </a:r>
            <a:r>
              <a:rPr lang="zh-CN" altLang="zh-CN" dirty="0" smtClean="0"/>
              <a:t>表的查询权。</a:t>
            </a:r>
          </a:p>
          <a:p>
            <a:pPr>
              <a:buNone/>
            </a:pPr>
            <a:r>
              <a:rPr lang="en-US" altLang="zh-CN" dirty="0" smtClean="0"/>
              <a:t>  </a:t>
            </a:r>
            <a:r>
              <a:rPr lang="en-US" altLang="zh-CN" dirty="0" smtClean="0">
                <a:solidFill>
                  <a:srgbClr val="FF0000"/>
                </a:solidFill>
              </a:rPr>
              <a:t>REVOKE SELECT ON SC FROM user1</a:t>
            </a:r>
            <a:endParaRPr lang="zh-CN" altLang="zh-CN" dirty="0" smtClean="0">
              <a:solidFill>
                <a:srgbClr val="FF0000"/>
              </a:solidFill>
            </a:endParaRPr>
          </a:p>
          <a:p>
            <a:r>
              <a:rPr lang="zh-CN" altLang="zh-CN" dirty="0" smtClean="0"/>
              <a:t>例</a:t>
            </a:r>
            <a:r>
              <a:rPr lang="en-US" altLang="zh-CN" dirty="0" smtClean="0"/>
              <a:t>5</a:t>
            </a:r>
            <a:r>
              <a:rPr lang="zh-CN" altLang="zh-CN" dirty="0" smtClean="0"/>
              <a:t>．拒绝</a:t>
            </a:r>
            <a:r>
              <a:rPr lang="en-US" altLang="zh-CN" dirty="0" smtClean="0"/>
              <a:t>user1</a:t>
            </a:r>
            <a:r>
              <a:rPr lang="zh-CN" altLang="zh-CN" dirty="0" smtClean="0"/>
              <a:t>获得</a:t>
            </a:r>
            <a:r>
              <a:rPr lang="en-US" altLang="zh-CN" dirty="0" smtClean="0"/>
              <a:t>SC</a:t>
            </a:r>
            <a:r>
              <a:rPr lang="zh-CN" altLang="zh-CN" dirty="0" smtClean="0"/>
              <a:t>表的</a:t>
            </a:r>
            <a:r>
              <a:rPr lang="zh-CN" altLang="en-US" dirty="0" smtClean="0"/>
              <a:t>数据</a:t>
            </a:r>
            <a:r>
              <a:rPr lang="zh-CN" altLang="zh-CN" dirty="0" smtClean="0"/>
              <a:t>更改权。</a:t>
            </a:r>
          </a:p>
          <a:p>
            <a:pPr>
              <a:buNone/>
            </a:pPr>
            <a:r>
              <a:rPr lang="en-US" altLang="zh-CN" dirty="0" smtClean="0"/>
              <a:t>  </a:t>
            </a:r>
            <a:r>
              <a:rPr lang="en-US" altLang="zh-CN" dirty="0" smtClean="0">
                <a:solidFill>
                  <a:srgbClr val="FF0000"/>
                </a:solidFill>
              </a:rPr>
              <a:t>DENY UPDATE ON SC TO user1</a:t>
            </a:r>
            <a:endParaRPr lang="zh-CN" altLang="zh-CN" dirty="0" smtClean="0">
              <a:solidFill>
                <a:srgbClr val="FF0000"/>
              </a:solidFill>
            </a:endParaRPr>
          </a:p>
          <a:p>
            <a:endParaRPr lang="zh-CN" altLang="en-US" dirty="0"/>
          </a:p>
        </p:txBody>
      </p:sp>
      <p:sp>
        <p:nvSpPr>
          <p:cNvPr id="4" name="日期占位符 3"/>
          <p:cNvSpPr>
            <a:spLocks noGrp="1"/>
          </p:cNvSpPr>
          <p:nvPr>
            <p:ph type="dt" sz="half" idx="10"/>
          </p:nvPr>
        </p:nvSpPr>
        <p:spPr/>
        <p:txBody>
          <a:bodyPr/>
          <a:lstStyle/>
          <a:p>
            <a:pPr>
              <a:defRPr/>
            </a:pPr>
            <a:fld id="{63C8A2C9-7750-4C0E-8CAD-55A5A2895CE5}"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24</a:t>
            </a:fld>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语句权限</a:t>
            </a:r>
            <a:r>
              <a:rPr lang="en-US" altLang="zh-CN" dirty="0" smtClean="0"/>
              <a:t>——</a:t>
            </a:r>
            <a:r>
              <a:rPr lang="zh-CN" altLang="en-US" dirty="0" smtClean="0"/>
              <a:t>授权语句</a:t>
            </a:r>
            <a:endParaRPr lang="zh-CN" altLang="en-US" dirty="0"/>
          </a:p>
        </p:txBody>
      </p:sp>
      <p:sp>
        <p:nvSpPr>
          <p:cNvPr id="3" name="内容占位符 2"/>
          <p:cNvSpPr>
            <a:spLocks noGrp="1"/>
          </p:cNvSpPr>
          <p:nvPr>
            <p:ph idx="1"/>
          </p:nvPr>
        </p:nvSpPr>
        <p:spPr>
          <a:xfrm>
            <a:off x="755576" y="1414934"/>
            <a:ext cx="7812162" cy="4678362"/>
          </a:xfrm>
        </p:spPr>
        <p:txBody>
          <a:bodyPr/>
          <a:lstStyle/>
          <a:p>
            <a:pPr>
              <a:buNone/>
            </a:pPr>
            <a:r>
              <a:rPr lang="en-US" altLang="zh-CN" dirty="0" smtClean="0">
                <a:solidFill>
                  <a:srgbClr val="FF0000"/>
                </a:solidFill>
              </a:rPr>
              <a:t>GRANT  </a:t>
            </a:r>
            <a:r>
              <a:rPr lang="zh-CN" altLang="zh-CN" dirty="0" smtClean="0">
                <a:solidFill>
                  <a:srgbClr val="FF0000"/>
                </a:solidFill>
              </a:rPr>
              <a:t>语句权限名</a:t>
            </a:r>
            <a:r>
              <a:rPr lang="en-US" altLang="zh-CN" dirty="0" smtClean="0">
                <a:solidFill>
                  <a:srgbClr val="FF0000"/>
                </a:solidFill>
              </a:rPr>
              <a:t> [ , … ]  </a:t>
            </a:r>
          </a:p>
          <a:p>
            <a:pPr>
              <a:buNone/>
            </a:pPr>
            <a:r>
              <a:rPr lang="en-US" altLang="zh-CN" dirty="0" smtClean="0">
                <a:solidFill>
                  <a:srgbClr val="FF0000"/>
                </a:solidFill>
              </a:rPr>
              <a:t>  TO  </a:t>
            </a:r>
            <a:r>
              <a:rPr lang="zh-CN" altLang="zh-CN" dirty="0" smtClean="0">
                <a:solidFill>
                  <a:srgbClr val="FF0000"/>
                </a:solidFill>
              </a:rPr>
              <a:t>数据库用户名 </a:t>
            </a:r>
            <a:r>
              <a:rPr lang="en-US" altLang="zh-CN" dirty="0" smtClean="0">
                <a:solidFill>
                  <a:srgbClr val="FF0000"/>
                </a:solidFill>
              </a:rPr>
              <a:t>[, … ]</a:t>
            </a:r>
            <a:endParaRPr lang="zh-CN" altLang="zh-CN" dirty="0" smtClean="0">
              <a:solidFill>
                <a:srgbClr val="FF0000"/>
              </a:solidFill>
            </a:endParaRPr>
          </a:p>
          <a:p>
            <a:pPr>
              <a:buNone/>
            </a:pPr>
            <a:r>
              <a:rPr lang="en-US" altLang="zh-CN" dirty="0" smtClean="0">
                <a:solidFill>
                  <a:srgbClr val="FF0000"/>
                </a:solidFill>
              </a:rPr>
              <a:t>  WITH GRANT OPTION</a:t>
            </a:r>
          </a:p>
          <a:p>
            <a:pPr>
              <a:buNone/>
            </a:pPr>
            <a:r>
              <a:rPr lang="zh-CN" altLang="zh-CN" dirty="0" smtClean="0"/>
              <a:t>语句权限包括：</a:t>
            </a:r>
            <a:endParaRPr lang="en-US" altLang="zh-CN" dirty="0" smtClean="0"/>
          </a:p>
          <a:p>
            <a:pPr lvl="1"/>
            <a:r>
              <a:rPr lang="en-US" altLang="zh-CN" dirty="0" smtClean="0"/>
              <a:t>CREATE TABLE</a:t>
            </a:r>
          </a:p>
          <a:p>
            <a:pPr lvl="1"/>
            <a:r>
              <a:rPr lang="en-US" altLang="zh-CN" dirty="0" smtClean="0"/>
              <a:t>CREATE VIEW</a:t>
            </a:r>
          </a:p>
          <a:p>
            <a:pPr lvl="1"/>
            <a:r>
              <a:rPr lang="en-US" altLang="zh-CN" dirty="0" smtClean="0"/>
              <a:t>CREATE PROCEDURE</a:t>
            </a:r>
            <a:endParaRPr lang="zh-CN" altLang="en-US" dirty="0">
              <a:solidFill>
                <a:srgbClr val="FF0000"/>
              </a:solidFill>
            </a:endParaRPr>
          </a:p>
        </p:txBody>
      </p:sp>
      <p:sp>
        <p:nvSpPr>
          <p:cNvPr id="4" name="日期占位符 3"/>
          <p:cNvSpPr>
            <a:spLocks noGrp="1"/>
          </p:cNvSpPr>
          <p:nvPr>
            <p:ph type="dt" sz="half" idx="10"/>
          </p:nvPr>
        </p:nvSpPr>
        <p:spPr/>
        <p:txBody>
          <a:bodyPr/>
          <a:lstStyle/>
          <a:p>
            <a:pPr>
              <a:defRPr/>
            </a:pPr>
            <a:fld id="{D3D8E42C-7E78-4852-A088-70DFFC8324FF}"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25</a:t>
            </a:fld>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语句权限</a:t>
            </a:r>
            <a:r>
              <a:rPr lang="en-US" altLang="zh-CN" dirty="0" smtClean="0"/>
              <a:t>——</a:t>
            </a:r>
            <a:r>
              <a:rPr lang="zh-CN" altLang="en-US" dirty="0" smtClean="0"/>
              <a:t>收权语句</a:t>
            </a:r>
            <a:endParaRPr lang="zh-CN" altLang="en-US" dirty="0"/>
          </a:p>
        </p:txBody>
      </p:sp>
      <p:sp>
        <p:nvSpPr>
          <p:cNvPr id="3" name="内容占位符 2"/>
          <p:cNvSpPr>
            <a:spLocks noGrp="1"/>
          </p:cNvSpPr>
          <p:nvPr>
            <p:ph idx="1"/>
          </p:nvPr>
        </p:nvSpPr>
        <p:spPr>
          <a:xfrm>
            <a:off x="755576" y="1414934"/>
            <a:ext cx="7812162" cy="4678362"/>
          </a:xfrm>
        </p:spPr>
        <p:txBody>
          <a:bodyPr/>
          <a:lstStyle/>
          <a:p>
            <a:pPr>
              <a:buNone/>
            </a:pPr>
            <a:r>
              <a:rPr lang="en-US" altLang="zh-CN" dirty="0" smtClean="0">
                <a:solidFill>
                  <a:srgbClr val="FF0000"/>
                </a:solidFill>
              </a:rPr>
              <a:t>REVOKE </a:t>
            </a:r>
            <a:r>
              <a:rPr lang="zh-CN" altLang="zh-CN" dirty="0" smtClean="0">
                <a:solidFill>
                  <a:srgbClr val="FF0000"/>
                </a:solidFill>
              </a:rPr>
              <a:t>语句权限名</a:t>
            </a:r>
            <a:r>
              <a:rPr lang="en-US" altLang="zh-CN" dirty="0" smtClean="0">
                <a:solidFill>
                  <a:srgbClr val="FF0000"/>
                </a:solidFill>
              </a:rPr>
              <a:t> [ , … ]  </a:t>
            </a:r>
          </a:p>
          <a:p>
            <a:pPr>
              <a:buNone/>
            </a:pPr>
            <a:r>
              <a:rPr lang="en-US" altLang="zh-CN" dirty="0" smtClean="0">
                <a:solidFill>
                  <a:srgbClr val="FF0000"/>
                </a:solidFill>
              </a:rPr>
              <a:t>  FROM  </a:t>
            </a:r>
            <a:r>
              <a:rPr lang="zh-CN" altLang="zh-CN" dirty="0" smtClean="0">
                <a:solidFill>
                  <a:srgbClr val="FF0000"/>
                </a:solidFill>
              </a:rPr>
              <a:t>数据库用户名</a:t>
            </a:r>
            <a:r>
              <a:rPr lang="en-US" altLang="zh-CN" dirty="0" smtClean="0">
                <a:solidFill>
                  <a:srgbClr val="FF0000"/>
                </a:solidFill>
              </a:rPr>
              <a:t> [ , … ]</a:t>
            </a:r>
            <a:endParaRPr lang="zh-CN" altLang="zh-CN" dirty="0" smtClean="0">
              <a:solidFill>
                <a:srgbClr val="FF0000"/>
              </a:solidFill>
            </a:endParaRPr>
          </a:p>
          <a:p>
            <a:pPr>
              <a:buNone/>
            </a:pPr>
            <a:endParaRPr lang="zh-CN" altLang="en-US" dirty="0">
              <a:solidFill>
                <a:srgbClr val="FF0000"/>
              </a:solidFill>
            </a:endParaRPr>
          </a:p>
        </p:txBody>
      </p:sp>
      <p:sp>
        <p:nvSpPr>
          <p:cNvPr id="4" name="日期占位符 3"/>
          <p:cNvSpPr>
            <a:spLocks noGrp="1"/>
          </p:cNvSpPr>
          <p:nvPr>
            <p:ph type="dt" sz="half" idx="10"/>
          </p:nvPr>
        </p:nvSpPr>
        <p:spPr/>
        <p:txBody>
          <a:bodyPr/>
          <a:lstStyle/>
          <a:p>
            <a:pPr>
              <a:defRPr/>
            </a:pPr>
            <a:fld id="{1848F412-0395-47B6-BE95-DAA90BB64400}"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26</a:t>
            </a:fld>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语句权限</a:t>
            </a:r>
            <a:r>
              <a:rPr lang="en-US" altLang="zh-CN" dirty="0" smtClean="0"/>
              <a:t>——</a:t>
            </a:r>
            <a:r>
              <a:rPr lang="zh-CN" altLang="en-US" dirty="0" smtClean="0"/>
              <a:t>拒绝语句</a:t>
            </a:r>
            <a:endParaRPr lang="zh-CN" altLang="en-US" dirty="0"/>
          </a:p>
        </p:txBody>
      </p:sp>
      <p:sp>
        <p:nvSpPr>
          <p:cNvPr id="3" name="内容占位符 2"/>
          <p:cNvSpPr>
            <a:spLocks noGrp="1"/>
          </p:cNvSpPr>
          <p:nvPr>
            <p:ph idx="1"/>
          </p:nvPr>
        </p:nvSpPr>
        <p:spPr>
          <a:xfrm>
            <a:off x="827584" y="1414934"/>
            <a:ext cx="7740154" cy="4678362"/>
          </a:xfrm>
        </p:spPr>
        <p:txBody>
          <a:bodyPr/>
          <a:lstStyle/>
          <a:p>
            <a:pPr>
              <a:buNone/>
            </a:pPr>
            <a:r>
              <a:rPr lang="en-US" altLang="zh-CN" dirty="0" smtClean="0">
                <a:solidFill>
                  <a:srgbClr val="FF0000"/>
                </a:solidFill>
              </a:rPr>
              <a:t>DENY </a:t>
            </a:r>
            <a:r>
              <a:rPr lang="zh-CN" altLang="zh-CN" dirty="0" smtClean="0">
                <a:solidFill>
                  <a:srgbClr val="FF0000"/>
                </a:solidFill>
              </a:rPr>
              <a:t>语句权限名</a:t>
            </a:r>
            <a:r>
              <a:rPr lang="en-US" altLang="zh-CN" dirty="0" smtClean="0">
                <a:solidFill>
                  <a:srgbClr val="FF0000"/>
                </a:solidFill>
              </a:rPr>
              <a:t> [ , … ]  </a:t>
            </a:r>
          </a:p>
          <a:p>
            <a:pPr>
              <a:buNone/>
            </a:pPr>
            <a:r>
              <a:rPr lang="en-US" altLang="zh-CN" dirty="0" smtClean="0">
                <a:solidFill>
                  <a:srgbClr val="FF0000"/>
                </a:solidFill>
              </a:rPr>
              <a:t>  TO </a:t>
            </a:r>
            <a:r>
              <a:rPr lang="zh-CN" altLang="zh-CN" dirty="0" smtClean="0">
                <a:solidFill>
                  <a:srgbClr val="FF0000"/>
                </a:solidFill>
              </a:rPr>
              <a:t>数据库用户名</a:t>
            </a:r>
            <a:r>
              <a:rPr lang="en-US" altLang="zh-CN" dirty="0" smtClean="0">
                <a:solidFill>
                  <a:srgbClr val="FF0000"/>
                </a:solidFill>
              </a:rPr>
              <a:t> [ , … ]</a:t>
            </a:r>
            <a:endParaRPr lang="zh-CN" altLang="zh-CN" dirty="0" smtClean="0">
              <a:solidFill>
                <a:srgbClr val="FF0000"/>
              </a:solidFill>
            </a:endParaRPr>
          </a:p>
          <a:p>
            <a:pPr>
              <a:buNone/>
            </a:pPr>
            <a:endParaRPr lang="zh-CN" altLang="en-US" dirty="0">
              <a:solidFill>
                <a:srgbClr val="FF0000"/>
              </a:solidFill>
            </a:endParaRPr>
          </a:p>
        </p:txBody>
      </p:sp>
      <p:sp>
        <p:nvSpPr>
          <p:cNvPr id="4" name="日期占位符 3"/>
          <p:cNvSpPr>
            <a:spLocks noGrp="1"/>
          </p:cNvSpPr>
          <p:nvPr>
            <p:ph type="dt" sz="half" idx="10"/>
          </p:nvPr>
        </p:nvSpPr>
        <p:spPr/>
        <p:txBody>
          <a:bodyPr/>
          <a:lstStyle/>
          <a:p>
            <a:pPr>
              <a:defRPr/>
            </a:pPr>
            <a:fld id="{8628115F-8026-41C6-AF2A-103B0AF12178}"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27</a:t>
            </a:fld>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r>
              <a:rPr lang="zh-CN" altLang="zh-CN" dirty="0" smtClean="0"/>
              <a:t>例</a:t>
            </a:r>
            <a:r>
              <a:rPr lang="en-US" altLang="zh-CN" dirty="0" smtClean="0"/>
              <a:t>6</a:t>
            </a:r>
            <a:r>
              <a:rPr lang="zh-CN" altLang="zh-CN" dirty="0" smtClean="0"/>
              <a:t>．授予</a:t>
            </a:r>
            <a:r>
              <a:rPr lang="en-US" altLang="zh-CN" dirty="0" smtClean="0"/>
              <a:t>user1</a:t>
            </a:r>
            <a:r>
              <a:rPr lang="zh-CN" altLang="zh-CN" dirty="0" smtClean="0"/>
              <a:t>具有创建数据表的权限。</a:t>
            </a:r>
          </a:p>
          <a:p>
            <a:pPr>
              <a:buNone/>
            </a:pPr>
            <a:r>
              <a:rPr lang="en-US" altLang="zh-CN" dirty="0" smtClean="0"/>
              <a:t>	</a:t>
            </a:r>
            <a:r>
              <a:rPr lang="en-US" altLang="zh-CN" dirty="0" smtClean="0">
                <a:solidFill>
                  <a:srgbClr val="FF0000"/>
                </a:solidFill>
              </a:rPr>
              <a:t>GRANT CREATE TABLE TO user1</a:t>
            </a:r>
            <a:endParaRPr lang="zh-CN" altLang="zh-CN" dirty="0" smtClean="0">
              <a:solidFill>
                <a:srgbClr val="FF0000"/>
              </a:solidFill>
            </a:endParaRPr>
          </a:p>
          <a:p>
            <a:r>
              <a:rPr lang="zh-CN" altLang="zh-CN" dirty="0" smtClean="0"/>
              <a:t>例</a:t>
            </a:r>
            <a:r>
              <a:rPr lang="en-US" altLang="zh-CN" dirty="0" smtClean="0"/>
              <a:t>7</a:t>
            </a:r>
            <a:r>
              <a:rPr lang="zh-CN" altLang="zh-CN" dirty="0" smtClean="0"/>
              <a:t>．授予</a:t>
            </a:r>
            <a:r>
              <a:rPr lang="en-US" altLang="zh-CN" dirty="0" smtClean="0"/>
              <a:t>user1</a:t>
            </a:r>
            <a:r>
              <a:rPr lang="zh-CN" altLang="zh-CN" dirty="0" smtClean="0"/>
              <a:t>和</a:t>
            </a:r>
            <a:r>
              <a:rPr lang="en-US" altLang="zh-CN" dirty="0" smtClean="0"/>
              <a:t>user2</a:t>
            </a:r>
            <a:r>
              <a:rPr lang="zh-CN" altLang="zh-CN" dirty="0" smtClean="0"/>
              <a:t>具有创建数据表和视图的权限。</a:t>
            </a:r>
          </a:p>
          <a:p>
            <a:pPr>
              <a:buNone/>
            </a:pPr>
            <a:r>
              <a:rPr lang="en-US" altLang="zh-CN" dirty="0" smtClean="0"/>
              <a:t>	</a:t>
            </a:r>
            <a:r>
              <a:rPr lang="en-US" altLang="zh-CN" dirty="0" smtClean="0">
                <a:solidFill>
                  <a:srgbClr val="FF0000"/>
                </a:solidFill>
              </a:rPr>
              <a:t>GRANT CREATE TABLE, CREATE VIEW TO user1, user2</a:t>
            </a:r>
            <a:endParaRPr lang="zh-CN" altLang="en-US" dirty="0">
              <a:solidFill>
                <a:srgbClr val="FF0000"/>
              </a:solidFill>
            </a:endParaRPr>
          </a:p>
        </p:txBody>
      </p:sp>
      <p:sp>
        <p:nvSpPr>
          <p:cNvPr id="4" name="日期占位符 3"/>
          <p:cNvSpPr>
            <a:spLocks noGrp="1"/>
          </p:cNvSpPr>
          <p:nvPr>
            <p:ph type="dt" sz="half" idx="10"/>
          </p:nvPr>
        </p:nvSpPr>
        <p:spPr/>
        <p:txBody>
          <a:bodyPr/>
          <a:lstStyle/>
          <a:p>
            <a:pPr>
              <a:defRPr/>
            </a:pPr>
            <a:fld id="{2A286C1E-FF6F-43C8-B8AC-362DDF89D2E2}"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28</a:t>
            </a:fld>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r>
              <a:rPr lang="zh-CN" altLang="zh-CN" dirty="0" smtClean="0"/>
              <a:t>例</a:t>
            </a:r>
            <a:r>
              <a:rPr lang="en-US" altLang="zh-CN" dirty="0" smtClean="0"/>
              <a:t>8</a:t>
            </a:r>
            <a:r>
              <a:rPr lang="zh-CN" altLang="zh-CN" dirty="0" smtClean="0"/>
              <a:t>．收回</a:t>
            </a:r>
            <a:r>
              <a:rPr lang="en-US" altLang="zh-CN" dirty="0" smtClean="0"/>
              <a:t>user1</a:t>
            </a:r>
            <a:r>
              <a:rPr lang="zh-CN" altLang="zh-CN" dirty="0" smtClean="0"/>
              <a:t>创建数据表的权限。</a:t>
            </a:r>
          </a:p>
          <a:p>
            <a:pPr>
              <a:buNone/>
            </a:pPr>
            <a:r>
              <a:rPr lang="en-US" altLang="zh-CN" dirty="0" smtClean="0"/>
              <a:t>	</a:t>
            </a:r>
            <a:r>
              <a:rPr lang="en-US" altLang="zh-CN" dirty="0" smtClean="0">
                <a:solidFill>
                  <a:srgbClr val="FF0000"/>
                </a:solidFill>
              </a:rPr>
              <a:t>REVOKE CREATE TABLE FROM user1</a:t>
            </a:r>
            <a:endParaRPr lang="zh-CN" altLang="zh-CN" dirty="0" smtClean="0">
              <a:solidFill>
                <a:srgbClr val="FF0000"/>
              </a:solidFill>
            </a:endParaRPr>
          </a:p>
          <a:p>
            <a:r>
              <a:rPr lang="zh-CN" altLang="zh-CN" dirty="0" smtClean="0"/>
              <a:t>例</a:t>
            </a:r>
            <a:r>
              <a:rPr lang="en-US" altLang="zh-CN" dirty="0" smtClean="0"/>
              <a:t>9</a:t>
            </a:r>
            <a:r>
              <a:rPr lang="zh-CN" altLang="zh-CN" dirty="0" smtClean="0"/>
              <a:t>．拒绝</a:t>
            </a:r>
            <a:r>
              <a:rPr lang="en-US" altLang="zh-CN" dirty="0" smtClean="0"/>
              <a:t>user1</a:t>
            </a:r>
            <a:r>
              <a:rPr lang="zh-CN" altLang="zh-CN" dirty="0" smtClean="0"/>
              <a:t>具有创建存储过程的权限。</a:t>
            </a:r>
          </a:p>
          <a:p>
            <a:pPr>
              <a:buNone/>
            </a:pPr>
            <a:r>
              <a:rPr lang="en-US" altLang="zh-CN" dirty="0" smtClean="0"/>
              <a:t>	</a:t>
            </a:r>
            <a:r>
              <a:rPr lang="en-US" altLang="zh-CN" dirty="0" smtClean="0">
                <a:solidFill>
                  <a:srgbClr val="FF0000"/>
                </a:solidFill>
              </a:rPr>
              <a:t>DENY CREATE PROC TO user1</a:t>
            </a:r>
            <a:endParaRPr lang="zh-CN" altLang="en-US" dirty="0">
              <a:solidFill>
                <a:srgbClr val="FF0000"/>
              </a:solidFill>
            </a:endParaRPr>
          </a:p>
        </p:txBody>
      </p:sp>
      <p:sp>
        <p:nvSpPr>
          <p:cNvPr id="4" name="日期占位符 3"/>
          <p:cNvSpPr>
            <a:spLocks noGrp="1"/>
          </p:cNvSpPr>
          <p:nvPr>
            <p:ph type="dt" sz="half" idx="10"/>
          </p:nvPr>
        </p:nvSpPr>
        <p:spPr/>
        <p:txBody>
          <a:bodyPr/>
          <a:lstStyle/>
          <a:p>
            <a:pPr>
              <a:defRPr/>
            </a:pPr>
            <a:fld id="{DB2F7A0C-FF85-4F9A-AA27-E089803119D8}"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29</a:t>
            </a:fld>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b="1" dirty="0" smtClean="0"/>
              <a:t>11.1 </a:t>
            </a:r>
            <a:r>
              <a:rPr lang="zh-CN" altLang="en-US" b="1" dirty="0" smtClean="0"/>
              <a:t>安全控制概述</a:t>
            </a:r>
          </a:p>
        </p:txBody>
      </p:sp>
      <p:sp>
        <p:nvSpPr>
          <p:cNvPr id="8195" name="Rectangle 3"/>
          <p:cNvSpPr>
            <a:spLocks noGrp="1" noChangeArrowheads="1"/>
          </p:cNvSpPr>
          <p:nvPr>
            <p:ph type="body" idx="1"/>
          </p:nvPr>
        </p:nvSpPr>
        <p:spPr>
          <a:xfrm>
            <a:off x="611560" y="1412875"/>
            <a:ext cx="8208590" cy="4608513"/>
          </a:xfrm>
        </p:spPr>
        <p:txBody>
          <a:bodyPr/>
          <a:lstStyle/>
          <a:p>
            <a:r>
              <a:rPr lang="zh-CN" altLang="en-US" sz="3400" dirty="0" smtClean="0">
                <a:solidFill>
                  <a:srgbClr val="FF0000"/>
                </a:solidFill>
              </a:rPr>
              <a:t>安全控制：在数据库应用系统的不同层次提供对有意损害行为的安全防范。</a:t>
            </a:r>
            <a:endParaRPr lang="en-US" altLang="zh-CN" sz="3400" dirty="0" smtClean="0">
              <a:solidFill>
                <a:srgbClr val="FF0000"/>
              </a:solidFill>
            </a:endParaRPr>
          </a:p>
          <a:p>
            <a:r>
              <a:rPr lang="en-US" altLang="zh-CN" sz="3400" dirty="0" smtClean="0"/>
              <a:t>11.1.1 </a:t>
            </a:r>
            <a:r>
              <a:rPr lang="zh-CN" altLang="zh-CN" sz="3400" dirty="0" smtClean="0"/>
              <a:t>安全控制</a:t>
            </a:r>
            <a:r>
              <a:rPr lang="zh-CN" altLang="en-US" sz="3400" dirty="0" smtClean="0"/>
              <a:t>目标</a:t>
            </a:r>
            <a:endParaRPr lang="en-US" altLang="zh-CN" sz="3400" dirty="0" smtClean="0"/>
          </a:p>
          <a:p>
            <a:r>
              <a:rPr lang="en-US" altLang="zh-CN" sz="3400" dirty="0" smtClean="0"/>
              <a:t>11.1.2 </a:t>
            </a:r>
            <a:r>
              <a:rPr lang="zh-CN" altLang="en-US" sz="3400" dirty="0" smtClean="0"/>
              <a:t>数据库安全的威胁</a:t>
            </a:r>
            <a:endParaRPr lang="en-US" altLang="zh-CN" sz="3400" dirty="0" smtClean="0"/>
          </a:p>
          <a:p>
            <a:r>
              <a:rPr lang="en-US" altLang="zh-CN" sz="3400" dirty="0" smtClean="0"/>
              <a:t>11.1.3 </a:t>
            </a:r>
            <a:r>
              <a:rPr lang="zh-CN" altLang="en-US" sz="3400" dirty="0" smtClean="0"/>
              <a:t>安全问题类型</a:t>
            </a:r>
            <a:endParaRPr lang="en-US" altLang="zh-CN" sz="3400" dirty="0" smtClean="0"/>
          </a:p>
          <a:p>
            <a:r>
              <a:rPr lang="en-US" altLang="zh-CN" sz="3400" dirty="0" smtClean="0"/>
              <a:t>11.1.4 </a:t>
            </a:r>
            <a:r>
              <a:rPr lang="zh-CN" altLang="en-US" sz="3400" dirty="0" smtClean="0"/>
              <a:t>安全控制模型</a:t>
            </a:r>
            <a:endParaRPr lang="en-US" altLang="zh-CN" sz="3400" dirty="0" smtClean="0"/>
          </a:p>
          <a:p>
            <a:r>
              <a:rPr lang="en-US" altLang="zh-CN" sz="3400" dirty="0" smtClean="0"/>
              <a:t>11.1.5 </a:t>
            </a:r>
            <a:r>
              <a:rPr lang="zh-CN" altLang="zh-CN" sz="3200" dirty="0" smtClean="0"/>
              <a:t>授权和认证</a:t>
            </a:r>
            <a:endParaRPr lang="en-US" altLang="zh-CN" sz="3400" dirty="0" smtClean="0"/>
          </a:p>
          <a:p>
            <a:endParaRPr lang="en-US" altLang="zh-CN" sz="3400" dirty="0" smtClean="0"/>
          </a:p>
        </p:txBody>
      </p:sp>
      <p:sp>
        <p:nvSpPr>
          <p:cNvPr id="8197" name="日期占位符 4"/>
          <p:cNvSpPr>
            <a:spLocks noGrp="1"/>
          </p:cNvSpPr>
          <p:nvPr>
            <p:ph type="dt" sz="quarter" idx="10"/>
          </p:nvPr>
        </p:nvSpPr>
        <p:spPr>
          <a:noFill/>
        </p:spPr>
        <p:txBody>
          <a:bodyPr/>
          <a:lstStyle/>
          <a:p>
            <a:fld id="{B195C9EF-7986-47DC-972F-9CD045CA384B}" type="datetime8">
              <a:rPr lang="zh-CN" altLang="en-US" smtClean="0"/>
              <a:t>2016年3月7日10时17分</a:t>
            </a:fld>
            <a:endParaRPr lang="zh-CN" altLang="en-US" smtClean="0"/>
          </a:p>
        </p:txBody>
      </p:sp>
      <p:sp>
        <p:nvSpPr>
          <p:cNvPr id="8198" name="灯片编号占位符 5"/>
          <p:cNvSpPr>
            <a:spLocks noGrp="1"/>
          </p:cNvSpPr>
          <p:nvPr>
            <p:ph type="sldNum" sz="quarter" idx="12"/>
          </p:nvPr>
        </p:nvSpPr>
        <p:spPr>
          <a:noFill/>
        </p:spPr>
        <p:txBody>
          <a:bodyPr/>
          <a:lstStyle/>
          <a:p>
            <a:fld id="{1CE8EE9B-400D-4AC2-9420-379A5A187F21}" type="slidenum">
              <a:rPr lang="zh-CN" altLang="en-US" smtClean="0"/>
              <a:pPr/>
              <a:t>3</a:t>
            </a:fld>
            <a:endParaRPr lang="zh-CN" alt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p:nvPr>
        </p:nvSpPr>
        <p:spPr/>
        <p:txBody>
          <a:bodyPr/>
          <a:lstStyle/>
          <a:p>
            <a:r>
              <a:rPr lang="zh-CN" altLang="en-US" sz="4000" dirty="0"/>
              <a:t>自主存取控制方法的缺陷</a:t>
            </a:r>
          </a:p>
        </p:txBody>
      </p:sp>
      <p:sp>
        <p:nvSpPr>
          <p:cNvPr id="572419" name="Rectangle 3"/>
          <p:cNvSpPr>
            <a:spLocks noGrp="1" noChangeArrowheads="1"/>
          </p:cNvSpPr>
          <p:nvPr>
            <p:ph type="body" idx="1"/>
          </p:nvPr>
        </p:nvSpPr>
        <p:spPr>
          <a:xfrm>
            <a:off x="250825" y="1268413"/>
            <a:ext cx="8588375" cy="4824883"/>
          </a:xfrm>
        </p:spPr>
        <p:txBody>
          <a:bodyPr/>
          <a:lstStyle/>
          <a:p>
            <a:r>
              <a:rPr lang="zh-CN" altLang="en-US" sz="3200" dirty="0"/>
              <a:t>由于用户对数据的存取权限是“自主”的，因此，用户可以自由地决定将数据的存取权限授予何人。</a:t>
            </a:r>
          </a:p>
          <a:p>
            <a:r>
              <a:rPr lang="zh-CN" altLang="en-US" sz="3200" dirty="0"/>
              <a:t>因此可能存在数据的“无意泄漏”。</a:t>
            </a:r>
          </a:p>
          <a:p>
            <a:r>
              <a:rPr lang="zh-CN" altLang="en-US" sz="3200" dirty="0">
                <a:solidFill>
                  <a:srgbClr val="FF0000"/>
                </a:solidFill>
              </a:rPr>
              <a:t>问题原因</a:t>
            </a:r>
            <a:r>
              <a:rPr lang="zh-CN" altLang="en-US" sz="3200" dirty="0"/>
              <a:t>：这种机制仅仅通过对数据的存取权限来进行安全控制，而数据本身并无安全性标记。</a:t>
            </a:r>
          </a:p>
          <a:p>
            <a:r>
              <a:rPr lang="zh-CN" altLang="en-US" sz="3200" dirty="0">
                <a:solidFill>
                  <a:srgbClr val="FF0000"/>
                </a:solidFill>
              </a:rPr>
              <a:t>解决办法</a:t>
            </a:r>
            <a:r>
              <a:rPr lang="zh-CN" altLang="en-US" sz="3200" dirty="0"/>
              <a:t>：对所有的数据实施强制</a:t>
            </a:r>
            <a:r>
              <a:rPr lang="zh-CN" altLang="en-US" sz="3200" dirty="0" smtClean="0"/>
              <a:t>存取控制</a:t>
            </a:r>
            <a:endParaRPr lang="zh-CN" altLang="en-US" sz="3200" dirty="0"/>
          </a:p>
        </p:txBody>
      </p:sp>
      <p:sp>
        <p:nvSpPr>
          <p:cNvPr id="4" name="日期占位符 3"/>
          <p:cNvSpPr>
            <a:spLocks noGrp="1"/>
          </p:cNvSpPr>
          <p:nvPr>
            <p:ph type="dt" sz="half" idx="10"/>
          </p:nvPr>
        </p:nvSpPr>
        <p:spPr/>
        <p:txBody>
          <a:bodyPr/>
          <a:lstStyle/>
          <a:p>
            <a:pPr>
              <a:defRPr/>
            </a:pPr>
            <a:fld id="{52321A05-B4BD-4499-901C-AD03DEF63827}"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30</a:t>
            </a:fld>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p:txBody>
          <a:bodyPr/>
          <a:lstStyle/>
          <a:p>
            <a:r>
              <a:rPr lang="en-US" altLang="zh-CN" dirty="0" smtClean="0"/>
              <a:t>11.2.2 </a:t>
            </a:r>
            <a:r>
              <a:rPr lang="zh-CN" altLang="en-US" dirty="0" smtClean="0"/>
              <a:t>强制存取控制</a:t>
            </a:r>
            <a:endParaRPr lang="zh-CN" altLang="en-US" dirty="0"/>
          </a:p>
        </p:txBody>
      </p:sp>
      <p:sp>
        <p:nvSpPr>
          <p:cNvPr id="581635" name="Rectangle 3"/>
          <p:cNvSpPr>
            <a:spLocks noGrp="1" noChangeArrowheads="1"/>
          </p:cNvSpPr>
          <p:nvPr>
            <p:ph type="body" idx="1"/>
          </p:nvPr>
        </p:nvSpPr>
        <p:spPr>
          <a:xfrm>
            <a:off x="467544" y="1340768"/>
            <a:ext cx="8135938" cy="4767262"/>
          </a:xfrm>
        </p:spPr>
        <p:txBody>
          <a:bodyPr/>
          <a:lstStyle/>
          <a:p>
            <a:pPr>
              <a:spcBef>
                <a:spcPts val="0"/>
              </a:spcBef>
            </a:pPr>
            <a:r>
              <a:rPr lang="zh-CN" altLang="zh-CN" sz="3400" dirty="0" smtClean="0"/>
              <a:t>在强制存取控制中，</a:t>
            </a:r>
            <a:r>
              <a:rPr lang="en-US" altLang="zh-CN" sz="3400" dirty="0" smtClean="0"/>
              <a:t>DBMS</a:t>
            </a:r>
            <a:r>
              <a:rPr lang="zh-CN" altLang="zh-CN" sz="3400" dirty="0" smtClean="0"/>
              <a:t>将全部实体分为</a:t>
            </a:r>
            <a:r>
              <a:rPr lang="zh-CN" altLang="zh-CN" sz="3400" dirty="0" smtClean="0">
                <a:solidFill>
                  <a:srgbClr val="FF0000"/>
                </a:solidFill>
              </a:rPr>
              <a:t>主体</a:t>
            </a:r>
            <a:r>
              <a:rPr lang="zh-CN" altLang="zh-CN" sz="3400" dirty="0" smtClean="0"/>
              <a:t>和</a:t>
            </a:r>
            <a:r>
              <a:rPr lang="zh-CN" altLang="zh-CN" sz="3400" dirty="0" smtClean="0">
                <a:solidFill>
                  <a:srgbClr val="FF0000"/>
                </a:solidFill>
              </a:rPr>
              <a:t>客体</a:t>
            </a:r>
            <a:r>
              <a:rPr lang="zh-CN" altLang="zh-CN" sz="3400" dirty="0" smtClean="0"/>
              <a:t>两类。</a:t>
            </a:r>
          </a:p>
          <a:p>
            <a:pPr lvl="1">
              <a:spcBef>
                <a:spcPts val="0"/>
              </a:spcBef>
            </a:pPr>
            <a:r>
              <a:rPr lang="zh-CN" altLang="en-US" sz="3000" dirty="0" smtClean="0">
                <a:solidFill>
                  <a:srgbClr val="FF0000"/>
                </a:solidFill>
              </a:rPr>
              <a:t>主体</a:t>
            </a:r>
            <a:r>
              <a:rPr lang="zh-CN" altLang="en-US" sz="3000" dirty="0" smtClean="0"/>
              <a:t>：</a:t>
            </a:r>
            <a:r>
              <a:rPr lang="zh-CN" altLang="zh-CN" sz="3000" dirty="0" smtClean="0"/>
              <a:t>是系统中的活动实体，包括</a:t>
            </a:r>
            <a:r>
              <a:rPr lang="en-US" altLang="zh-CN" sz="3000" dirty="0" smtClean="0"/>
              <a:t>DBMS</a:t>
            </a:r>
            <a:r>
              <a:rPr lang="zh-CN" altLang="zh-CN" sz="3000" dirty="0" smtClean="0"/>
              <a:t>所管理的实际用户</a:t>
            </a:r>
            <a:r>
              <a:rPr lang="zh-CN" altLang="en-US" sz="3000" dirty="0" smtClean="0"/>
              <a:t>以及</a:t>
            </a:r>
            <a:r>
              <a:rPr lang="zh-CN" altLang="zh-CN" sz="3000" dirty="0" smtClean="0"/>
              <a:t>代表用户的各个进程</a:t>
            </a:r>
            <a:endParaRPr lang="en-US" altLang="zh-CN" sz="3000" dirty="0" smtClean="0"/>
          </a:p>
          <a:p>
            <a:pPr lvl="1">
              <a:spcBef>
                <a:spcPts val="0"/>
              </a:spcBef>
            </a:pPr>
            <a:r>
              <a:rPr lang="zh-CN" altLang="zh-CN" sz="3000" dirty="0" smtClean="0">
                <a:solidFill>
                  <a:srgbClr val="FF0000"/>
                </a:solidFill>
              </a:rPr>
              <a:t>客体</a:t>
            </a:r>
            <a:r>
              <a:rPr lang="zh-CN" altLang="en-US" sz="3000" dirty="0" smtClean="0"/>
              <a:t>：</a:t>
            </a:r>
            <a:r>
              <a:rPr lang="zh-CN" altLang="zh-CN" sz="3000" dirty="0" smtClean="0"/>
              <a:t>是系统中的被动实体，是受主体操纵的，包括文件、基本表、索引、视图等</a:t>
            </a:r>
            <a:endParaRPr lang="en-US" altLang="zh-CN" sz="3000" dirty="0" smtClean="0"/>
          </a:p>
          <a:p>
            <a:pPr>
              <a:spcBef>
                <a:spcPts val="0"/>
              </a:spcBef>
            </a:pPr>
            <a:r>
              <a:rPr lang="en-US" altLang="zh-CN" sz="3400" dirty="0" smtClean="0"/>
              <a:t>DBMS</a:t>
            </a:r>
            <a:r>
              <a:rPr lang="zh-CN" altLang="en-US" sz="3400" dirty="0" smtClean="0"/>
              <a:t>为主体和客体的每个实例指派一个</a:t>
            </a:r>
            <a:r>
              <a:rPr lang="zh-CN" altLang="en-US" sz="3400" dirty="0" smtClean="0">
                <a:solidFill>
                  <a:srgbClr val="FF0000"/>
                </a:solidFill>
              </a:rPr>
              <a:t>敏感度标记</a:t>
            </a:r>
            <a:r>
              <a:rPr lang="zh-CN" altLang="en-US" sz="3400" dirty="0" smtClean="0"/>
              <a:t>。</a:t>
            </a:r>
          </a:p>
        </p:txBody>
      </p:sp>
      <p:sp>
        <p:nvSpPr>
          <p:cNvPr id="4" name="日期占位符 3"/>
          <p:cNvSpPr>
            <a:spLocks noGrp="1"/>
          </p:cNvSpPr>
          <p:nvPr>
            <p:ph type="dt" sz="half" idx="10"/>
          </p:nvPr>
        </p:nvSpPr>
        <p:spPr/>
        <p:txBody>
          <a:bodyPr/>
          <a:lstStyle/>
          <a:p>
            <a:pPr>
              <a:defRPr/>
            </a:pPr>
            <a:fld id="{AE254F1B-B22E-4384-BD9D-B3048DCA4CB3}"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31</a:t>
            </a:fld>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ChangeArrowheads="1"/>
          </p:cNvSpPr>
          <p:nvPr>
            <p:ph type="title"/>
          </p:nvPr>
        </p:nvSpPr>
        <p:spPr/>
        <p:txBody>
          <a:bodyPr/>
          <a:lstStyle/>
          <a:p>
            <a:r>
              <a:rPr lang="zh-CN" altLang="en-US"/>
              <a:t>敏感度标记</a:t>
            </a:r>
          </a:p>
        </p:txBody>
      </p:sp>
      <p:sp>
        <p:nvSpPr>
          <p:cNvPr id="583683" name="Rectangle 3"/>
          <p:cNvSpPr>
            <a:spLocks noGrp="1" noChangeArrowheads="1"/>
          </p:cNvSpPr>
          <p:nvPr>
            <p:ph type="body" idx="1"/>
          </p:nvPr>
        </p:nvSpPr>
        <p:spPr>
          <a:xfrm>
            <a:off x="468313" y="1268413"/>
            <a:ext cx="8370887" cy="4824883"/>
          </a:xfrm>
        </p:spPr>
        <p:txBody>
          <a:bodyPr/>
          <a:lstStyle/>
          <a:p>
            <a:r>
              <a:rPr lang="zh-CN" altLang="en-US" sz="3300" dirty="0"/>
              <a:t>敏感度标记被分为若干级别，如：</a:t>
            </a:r>
          </a:p>
          <a:p>
            <a:pPr lvl="1"/>
            <a:r>
              <a:rPr lang="zh-CN" altLang="en-US" sz="3000" dirty="0" smtClean="0">
                <a:solidFill>
                  <a:srgbClr val="FF0000"/>
                </a:solidFill>
              </a:rPr>
              <a:t>绝密</a:t>
            </a:r>
            <a:r>
              <a:rPr lang="zh-CN" altLang="en-US" sz="3000" dirty="0" smtClean="0"/>
              <a:t>、</a:t>
            </a:r>
            <a:r>
              <a:rPr lang="zh-CN" altLang="en-US" sz="3000" dirty="0" smtClean="0">
                <a:solidFill>
                  <a:srgbClr val="FF0000"/>
                </a:solidFill>
              </a:rPr>
              <a:t>机密</a:t>
            </a:r>
            <a:r>
              <a:rPr lang="zh-CN" altLang="en-US" sz="3000" dirty="0" smtClean="0"/>
              <a:t>、</a:t>
            </a:r>
            <a:r>
              <a:rPr lang="zh-CN" altLang="en-US" sz="3000" dirty="0" smtClean="0">
                <a:solidFill>
                  <a:srgbClr val="FF0000"/>
                </a:solidFill>
              </a:rPr>
              <a:t>可信</a:t>
            </a:r>
            <a:r>
              <a:rPr lang="zh-CN" altLang="en-US" sz="3000" dirty="0" smtClean="0"/>
              <a:t>、</a:t>
            </a:r>
            <a:r>
              <a:rPr lang="zh-CN" altLang="en-US" sz="3000" dirty="0" smtClean="0">
                <a:solidFill>
                  <a:srgbClr val="FF0000"/>
                </a:solidFill>
              </a:rPr>
              <a:t>公开</a:t>
            </a:r>
            <a:endParaRPr lang="zh-CN" altLang="en-US" sz="3000" dirty="0"/>
          </a:p>
          <a:p>
            <a:r>
              <a:rPr lang="zh-CN" altLang="en-US" sz="3300" dirty="0"/>
              <a:t>主体的敏感度标记称为</a:t>
            </a:r>
            <a:r>
              <a:rPr lang="zh-CN" altLang="en-US" sz="3300" dirty="0">
                <a:solidFill>
                  <a:srgbClr val="FF0000"/>
                </a:solidFill>
              </a:rPr>
              <a:t>许可证</a:t>
            </a:r>
            <a:r>
              <a:rPr lang="zh-CN" altLang="en-US" sz="3300" dirty="0" smtClean="0">
                <a:solidFill>
                  <a:srgbClr val="FF0000"/>
                </a:solidFill>
              </a:rPr>
              <a:t>级别</a:t>
            </a:r>
            <a:r>
              <a:rPr lang="zh-CN" altLang="en-US" sz="3300" dirty="0" smtClean="0"/>
              <a:t>；</a:t>
            </a:r>
            <a:endParaRPr lang="zh-CN" altLang="en-US" sz="3300" dirty="0"/>
          </a:p>
          <a:p>
            <a:r>
              <a:rPr lang="zh-CN" altLang="en-US" sz="3300" dirty="0"/>
              <a:t>客体的敏感度标记称为</a:t>
            </a:r>
            <a:r>
              <a:rPr lang="zh-CN" altLang="en-US" sz="3300" dirty="0" smtClean="0">
                <a:solidFill>
                  <a:srgbClr val="FF0000"/>
                </a:solidFill>
              </a:rPr>
              <a:t>密级</a:t>
            </a:r>
            <a:r>
              <a:rPr lang="zh-CN" altLang="en-US" sz="3300" dirty="0" smtClean="0"/>
              <a:t>。</a:t>
            </a:r>
            <a:endParaRPr lang="zh-CN" altLang="en-US" sz="3300" dirty="0"/>
          </a:p>
          <a:p>
            <a:r>
              <a:rPr lang="zh-CN" altLang="en-US" sz="3300" dirty="0" smtClean="0"/>
              <a:t>强制存取控制机制</a:t>
            </a:r>
            <a:r>
              <a:rPr lang="zh-CN" altLang="en-US" sz="3300" dirty="0"/>
              <a:t>就是通过对比主体和客体的敏感度标记，来确定主体是否能够存取客体。</a:t>
            </a:r>
          </a:p>
        </p:txBody>
      </p:sp>
      <p:sp>
        <p:nvSpPr>
          <p:cNvPr id="4" name="日期占位符 3"/>
          <p:cNvSpPr>
            <a:spLocks noGrp="1"/>
          </p:cNvSpPr>
          <p:nvPr>
            <p:ph type="dt" sz="half" idx="10"/>
          </p:nvPr>
        </p:nvSpPr>
        <p:spPr/>
        <p:txBody>
          <a:bodyPr/>
          <a:lstStyle/>
          <a:p>
            <a:pPr>
              <a:defRPr/>
            </a:pPr>
            <a:fld id="{3B896AA7-B272-4529-B6D4-99C25FD616A7}"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32</a:t>
            </a:fld>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r>
              <a:rPr lang="zh-CN" altLang="en-US"/>
              <a:t>对比规则</a:t>
            </a:r>
          </a:p>
        </p:txBody>
      </p:sp>
      <p:sp>
        <p:nvSpPr>
          <p:cNvPr id="584707" name="Rectangle 3"/>
          <p:cNvSpPr>
            <a:spLocks noGrp="1" noChangeArrowheads="1"/>
          </p:cNvSpPr>
          <p:nvPr>
            <p:ph type="body" idx="1"/>
          </p:nvPr>
        </p:nvSpPr>
        <p:spPr>
          <a:xfrm>
            <a:off x="251520" y="1412777"/>
            <a:ext cx="8610600" cy="4680520"/>
          </a:xfrm>
        </p:spPr>
        <p:txBody>
          <a:bodyPr/>
          <a:lstStyle/>
          <a:p>
            <a:r>
              <a:rPr lang="zh-CN" altLang="en-US" dirty="0"/>
              <a:t>当某一主体以某标记注册到系统时，系统要求主体对任何客体的存取必须遵循以下</a:t>
            </a:r>
            <a:r>
              <a:rPr lang="zh-CN" altLang="en-US" dirty="0" smtClean="0"/>
              <a:t>规则</a:t>
            </a:r>
            <a:endParaRPr lang="zh-CN" altLang="en-US" dirty="0"/>
          </a:p>
          <a:p>
            <a:pPr lvl="1"/>
            <a:r>
              <a:rPr lang="zh-CN" altLang="en-US" dirty="0"/>
              <a:t>仅当主体的许可证级别</a:t>
            </a:r>
            <a:r>
              <a:rPr lang="en-US" altLang="zh-CN" dirty="0">
                <a:solidFill>
                  <a:srgbClr val="FF0000"/>
                </a:solidFill>
              </a:rPr>
              <a:t>&gt;=</a:t>
            </a:r>
            <a:r>
              <a:rPr lang="zh-CN" altLang="en-US" dirty="0"/>
              <a:t>客体的密级时，主体才能读取相应的客体。</a:t>
            </a:r>
          </a:p>
          <a:p>
            <a:pPr lvl="1"/>
            <a:r>
              <a:rPr lang="zh-CN" altLang="en-US" dirty="0"/>
              <a:t>仅当主体的许可证级别</a:t>
            </a:r>
            <a:r>
              <a:rPr lang="en-US" altLang="zh-CN" dirty="0">
                <a:solidFill>
                  <a:srgbClr val="FF0000"/>
                </a:solidFill>
              </a:rPr>
              <a:t>=</a:t>
            </a:r>
            <a:r>
              <a:rPr lang="zh-CN" altLang="en-US" dirty="0"/>
              <a:t>客体的密级时，主体才能写相应的客体</a:t>
            </a:r>
            <a:r>
              <a:rPr lang="zh-CN" altLang="en-US" dirty="0" smtClean="0"/>
              <a:t>。</a:t>
            </a:r>
            <a:endParaRPr lang="zh-CN" altLang="en-US" dirty="0"/>
          </a:p>
        </p:txBody>
      </p:sp>
      <p:sp>
        <p:nvSpPr>
          <p:cNvPr id="4" name="日期占位符 3"/>
          <p:cNvSpPr>
            <a:spLocks noGrp="1"/>
          </p:cNvSpPr>
          <p:nvPr>
            <p:ph type="dt" sz="half" idx="10"/>
          </p:nvPr>
        </p:nvSpPr>
        <p:spPr/>
        <p:txBody>
          <a:bodyPr/>
          <a:lstStyle/>
          <a:p>
            <a:pPr>
              <a:defRPr/>
            </a:pPr>
            <a:fld id="{D6C18D23-050E-4503-9F6C-CEF5080F43DB}"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33</a:t>
            </a:fld>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ChangeArrowheads="1"/>
          </p:cNvSpPr>
          <p:nvPr>
            <p:ph type="title"/>
          </p:nvPr>
        </p:nvSpPr>
        <p:spPr/>
        <p:txBody>
          <a:bodyPr/>
          <a:lstStyle/>
          <a:p>
            <a:r>
              <a:rPr lang="zh-CN" altLang="en-US"/>
              <a:t>规则特点</a:t>
            </a:r>
          </a:p>
        </p:txBody>
      </p:sp>
      <p:sp>
        <p:nvSpPr>
          <p:cNvPr id="585731" name="Rectangle 3"/>
          <p:cNvSpPr>
            <a:spLocks noGrp="1" noChangeArrowheads="1"/>
          </p:cNvSpPr>
          <p:nvPr>
            <p:ph type="body" idx="1"/>
          </p:nvPr>
        </p:nvSpPr>
        <p:spPr>
          <a:xfrm>
            <a:off x="611188" y="1556792"/>
            <a:ext cx="7993062" cy="4464521"/>
          </a:xfrm>
        </p:spPr>
        <p:txBody>
          <a:bodyPr/>
          <a:lstStyle/>
          <a:p>
            <a:r>
              <a:rPr lang="zh-CN" altLang="en-US" sz="4100" dirty="0"/>
              <a:t>规则</a:t>
            </a:r>
            <a:r>
              <a:rPr lang="en-US" altLang="zh-CN" sz="4100" dirty="0"/>
              <a:t>2</a:t>
            </a:r>
            <a:r>
              <a:rPr lang="zh-CN" altLang="en-US" sz="4100" dirty="0" smtClean="0"/>
              <a:t>的作用：</a:t>
            </a:r>
            <a:endParaRPr lang="zh-CN" altLang="en-US" sz="4100" dirty="0"/>
          </a:p>
          <a:p>
            <a:pPr>
              <a:buFontTx/>
              <a:buNone/>
            </a:pPr>
            <a:r>
              <a:rPr lang="zh-CN" altLang="en-US" sz="4100" dirty="0"/>
              <a:t> 禁止了拥有高许可证级别的主体更新低密级的客体，从而防止了敏感数据的泄漏。</a:t>
            </a:r>
          </a:p>
        </p:txBody>
      </p:sp>
      <p:sp>
        <p:nvSpPr>
          <p:cNvPr id="4" name="日期占位符 3"/>
          <p:cNvSpPr>
            <a:spLocks noGrp="1"/>
          </p:cNvSpPr>
          <p:nvPr>
            <p:ph type="dt" sz="half" idx="10"/>
          </p:nvPr>
        </p:nvSpPr>
        <p:spPr/>
        <p:txBody>
          <a:bodyPr/>
          <a:lstStyle/>
          <a:p>
            <a:pPr>
              <a:defRPr/>
            </a:pPr>
            <a:fld id="{CDB9AF60-BF44-43EA-A4B3-1BEA85EFDCF5}"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34</a:t>
            </a:fld>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ChangeArrowheads="1"/>
          </p:cNvSpPr>
          <p:nvPr>
            <p:ph type="title"/>
          </p:nvPr>
        </p:nvSpPr>
        <p:spPr/>
        <p:txBody>
          <a:bodyPr/>
          <a:lstStyle/>
          <a:p>
            <a:r>
              <a:rPr lang="zh-CN" altLang="en-US" sz="4100" dirty="0">
                <a:latin typeface="楷体_GB2312" pitchFamily="49" charset="-122"/>
                <a:ea typeface="楷体_GB2312" pitchFamily="49" charset="-122"/>
              </a:rPr>
              <a:t>强制存取控制的好处</a:t>
            </a:r>
          </a:p>
        </p:txBody>
      </p:sp>
      <p:sp>
        <p:nvSpPr>
          <p:cNvPr id="586755" name="Rectangle 3"/>
          <p:cNvSpPr>
            <a:spLocks noGrp="1" noChangeArrowheads="1"/>
          </p:cNvSpPr>
          <p:nvPr>
            <p:ph type="body" idx="1"/>
          </p:nvPr>
        </p:nvSpPr>
        <p:spPr>
          <a:xfrm>
            <a:off x="467544" y="1340768"/>
            <a:ext cx="8443912" cy="4752528"/>
          </a:xfrm>
        </p:spPr>
        <p:txBody>
          <a:bodyPr/>
          <a:lstStyle/>
          <a:p>
            <a:pPr>
              <a:spcBef>
                <a:spcPts val="600"/>
              </a:spcBef>
            </a:pPr>
            <a:r>
              <a:rPr lang="zh-CN" altLang="en-US" sz="3600" dirty="0"/>
              <a:t>强制存取控制是对数据本身进行密级标记，</a:t>
            </a:r>
          </a:p>
          <a:p>
            <a:pPr>
              <a:spcBef>
                <a:spcPts val="600"/>
              </a:spcBef>
            </a:pPr>
            <a:r>
              <a:rPr lang="zh-CN" altLang="en-US" sz="3600" dirty="0"/>
              <a:t>无论如何复制数据，标记与数据是一个不可分的整体，</a:t>
            </a:r>
          </a:p>
          <a:p>
            <a:pPr>
              <a:spcBef>
                <a:spcPts val="600"/>
              </a:spcBef>
            </a:pPr>
            <a:r>
              <a:rPr lang="zh-CN" altLang="en-US" sz="3600" dirty="0"/>
              <a:t>只有符合密级标记要求的用户才可以操纵数据。</a:t>
            </a:r>
          </a:p>
          <a:p>
            <a:pPr>
              <a:spcBef>
                <a:spcPts val="600"/>
              </a:spcBef>
            </a:pPr>
            <a:r>
              <a:rPr lang="zh-CN" altLang="en-US" sz="3600" dirty="0"/>
              <a:t>因此提供了更高级别的安全性。</a:t>
            </a:r>
          </a:p>
        </p:txBody>
      </p:sp>
      <p:sp>
        <p:nvSpPr>
          <p:cNvPr id="4" name="日期占位符 3"/>
          <p:cNvSpPr>
            <a:spLocks noGrp="1"/>
          </p:cNvSpPr>
          <p:nvPr>
            <p:ph type="dt" sz="half" idx="10"/>
          </p:nvPr>
        </p:nvSpPr>
        <p:spPr/>
        <p:txBody>
          <a:bodyPr/>
          <a:lstStyle/>
          <a:p>
            <a:pPr>
              <a:defRPr/>
            </a:pPr>
            <a:fld id="{BBDB80FB-F49A-4358-9881-77AF9206D8EB}"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35</a:t>
            </a:fld>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两份文档</a:t>
            </a:r>
            <a:endParaRPr lang="zh-CN" altLang="en-US" dirty="0"/>
          </a:p>
        </p:txBody>
      </p:sp>
      <p:sp>
        <p:nvSpPr>
          <p:cNvPr id="3" name="内容占位符 2"/>
          <p:cNvSpPr>
            <a:spLocks noGrp="1"/>
          </p:cNvSpPr>
          <p:nvPr>
            <p:ph idx="1"/>
          </p:nvPr>
        </p:nvSpPr>
        <p:spPr/>
        <p:txBody>
          <a:bodyPr/>
          <a:lstStyle/>
          <a:p>
            <a:r>
              <a:rPr lang="zh-CN" altLang="zh-CN" sz="3400" dirty="0" smtClean="0"/>
              <a:t>美国国防部颁布了“桔皮</a:t>
            </a:r>
            <a:r>
              <a:rPr lang="zh-CN" altLang="en-US" sz="3400" dirty="0" smtClean="0"/>
              <a:t>书</a:t>
            </a:r>
            <a:r>
              <a:rPr lang="zh-CN" altLang="zh-CN" sz="3400" dirty="0" smtClean="0"/>
              <a:t>”和“紫皮书”对强制存取控制作了全面的描述和定义</a:t>
            </a:r>
            <a:r>
              <a:rPr lang="zh-CN" altLang="en-US" sz="3400" dirty="0" smtClean="0"/>
              <a:t>。</a:t>
            </a:r>
            <a:endParaRPr lang="en-US" altLang="zh-CN" sz="3400" dirty="0" smtClean="0"/>
          </a:p>
          <a:p>
            <a:pPr lvl="1"/>
            <a:r>
              <a:rPr lang="zh-CN" altLang="zh-CN" sz="3000" dirty="0" smtClean="0"/>
              <a:t>“</a:t>
            </a:r>
            <a:r>
              <a:rPr lang="zh-CN" altLang="zh-CN" sz="3000" dirty="0" smtClean="0">
                <a:solidFill>
                  <a:srgbClr val="FF9900"/>
                </a:solidFill>
              </a:rPr>
              <a:t>桔皮书</a:t>
            </a:r>
            <a:r>
              <a:rPr lang="zh-CN" altLang="zh-CN" sz="3000" dirty="0" smtClean="0"/>
              <a:t>”定义了任意“可信桔色基”（</a:t>
            </a:r>
            <a:r>
              <a:rPr lang="en-US" altLang="zh-CN" sz="3000" dirty="0" smtClean="0"/>
              <a:t>Trusted </a:t>
            </a:r>
            <a:r>
              <a:rPr lang="en-US" altLang="zh-CN" sz="3000" dirty="0" err="1" smtClean="0"/>
              <a:t>Cimpution</a:t>
            </a:r>
            <a:r>
              <a:rPr lang="en-US" altLang="zh-CN" sz="3000" dirty="0" smtClean="0"/>
              <a:t> Base</a:t>
            </a:r>
            <a:r>
              <a:rPr lang="zh-CN" altLang="zh-CN" sz="3000" dirty="0" smtClean="0"/>
              <a:t>，简称</a:t>
            </a:r>
            <a:r>
              <a:rPr lang="en-US" altLang="zh-CN" sz="3000" dirty="0" smtClean="0"/>
              <a:t>TCB</a:t>
            </a:r>
            <a:r>
              <a:rPr lang="zh-CN" altLang="zh-CN" sz="3000" dirty="0" smtClean="0"/>
              <a:t>）应当遵从一系列安全性要求；</a:t>
            </a:r>
            <a:endParaRPr lang="en-US" altLang="zh-CN" sz="3000" dirty="0" smtClean="0"/>
          </a:p>
          <a:p>
            <a:pPr lvl="1"/>
            <a:r>
              <a:rPr lang="zh-CN" altLang="zh-CN" sz="3000" dirty="0" smtClean="0"/>
              <a:t>“</a:t>
            </a:r>
            <a:r>
              <a:rPr lang="zh-CN" altLang="zh-CN" sz="3000" dirty="0" smtClean="0">
                <a:solidFill>
                  <a:srgbClr val="7030A0"/>
                </a:solidFill>
              </a:rPr>
              <a:t>紫皮书</a:t>
            </a:r>
            <a:r>
              <a:rPr lang="zh-CN" altLang="zh-CN" sz="3000" dirty="0" smtClean="0"/>
              <a:t>”则定义了这些要求在数据库系统中的相应解释。</a:t>
            </a:r>
            <a:endParaRPr lang="zh-CN" altLang="en-US" sz="3000" dirty="0"/>
          </a:p>
        </p:txBody>
      </p:sp>
      <p:sp>
        <p:nvSpPr>
          <p:cNvPr id="4" name="日期占位符 3"/>
          <p:cNvSpPr>
            <a:spLocks noGrp="1"/>
          </p:cNvSpPr>
          <p:nvPr>
            <p:ph type="dt" sz="half" idx="10"/>
          </p:nvPr>
        </p:nvSpPr>
        <p:spPr/>
        <p:txBody>
          <a:bodyPr/>
          <a:lstStyle/>
          <a:p>
            <a:pPr>
              <a:defRPr/>
            </a:pPr>
            <a:fld id="{E550B27E-36CC-4B1E-AAA3-9053D6FC5077}"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36</a:t>
            </a:fld>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两份文档作用</a:t>
            </a:r>
            <a:endParaRPr lang="zh-CN" altLang="en-US" dirty="0"/>
          </a:p>
        </p:txBody>
      </p:sp>
      <p:sp>
        <p:nvSpPr>
          <p:cNvPr id="3" name="内容占位符 2"/>
          <p:cNvSpPr>
            <a:spLocks noGrp="1"/>
          </p:cNvSpPr>
          <p:nvPr>
            <p:ph idx="1"/>
          </p:nvPr>
        </p:nvSpPr>
        <p:spPr>
          <a:xfrm>
            <a:off x="566738" y="1414934"/>
            <a:ext cx="8181726" cy="4678362"/>
          </a:xfrm>
        </p:spPr>
        <p:txBody>
          <a:bodyPr/>
          <a:lstStyle/>
          <a:p>
            <a:r>
              <a:rPr lang="zh-CN" altLang="zh-CN" sz="3400" dirty="0" smtClean="0"/>
              <a:t>两份文献给出了通用安全性分级模式，共定义了四类安全级别：</a:t>
            </a:r>
            <a:r>
              <a:rPr lang="en-US" altLang="zh-CN" sz="3400" dirty="0" smtClean="0"/>
              <a:t>D</a:t>
            </a:r>
            <a:r>
              <a:rPr lang="zh-CN" altLang="zh-CN" sz="3400" dirty="0" smtClean="0"/>
              <a:t>、</a:t>
            </a:r>
            <a:r>
              <a:rPr lang="en-US" altLang="zh-CN" sz="3400" dirty="0" smtClean="0"/>
              <a:t>C</a:t>
            </a:r>
            <a:r>
              <a:rPr lang="zh-CN" altLang="zh-CN" sz="3400" dirty="0" smtClean="0"/>
              <a:t>、</a:t>
            </a:r>
            <a:r>
              <a:rPr lang="en-US" altLang="zh-CN" sz="3400" dirty="0" smtClean="0"/>
              <a:t>B</a:t>
            </a:r>
            <a:r>
              <a:rPr lang="zh-CN" altLang="zh-CN" sz="3400" dirty="0" smtClean="0"/>
              <a:t>和</a:t>
            </a:r>
            <a:r>
              <a:rPr lang="en-US" altLang="zh-CN" sz="3400" dirty="0" smtClean="0"/>
              <a:t>A</a:t>
            </a:r>
            <a:r>
              <a:rPr lang="zh-CN" altLang="en-US" sz="3400" dirty="0" smtClean="0"/>
              <a:t>。</a:t>
            </a:r>
            <a:endParaRPr lang="en-US" altLang="zh-CN" sz="3400" dirty="0" smtClean="0"/>
          </a:p>
          <a:p>
            <a:r>
              <a:rPr lang="zh-CN" altLang="zh-CN" sz="3400" dirty="0" smtClean="0"/>
              <a:t>从</a:t>
            </a:r>
            <a:r>
              <a:rPr lang="en-US" altLang="zh-CN" sz="3400" dirty="0" smtClean="0"/>
              <a:t>D</a:t>
            </a:r>
            <a:r>
              <a:rPr lang="zh-CN" altLang="zh-CN" sz="3400" dirty="0" smtClean="0"/>
              <a:t>类到</a:t>
            </a:r>
            <a:r>
              <a:rPr lang="en-US" altLang="zh-CN" sz="3400" dirty="0" smtClean="0"/>
              <a:t>A</a:t>
            </a:r>
            <a:r>
              <a:rPr lang="zh-CN" altLang="zh-CN" sz="3400" dirty="0" smtClean="0"/>
              <a:t>类级别依次增高。</a:t>
            </a:r>
            <a:endParaRPr lang="en-US" altLang="zh-CN" sz="3400" dirty="0" smtClean="0"/>
          </a:p>
          <a:p>
            <a:pPr lvl="1"/>
            <a:r>
              <a:rPr lang="en-US" altLang="zh-CN" sz="3000" dirty="0" smtClean="0">
                <a:solidFill>
                  <a:srgbClr val="FF0000"/>
                </a:solidFill>
              </a:rPr>
              <a:t>D</a:t>
            </a:r>
            <a:r>
              <a:rPr lang="zh-CN" altLang="zh-CN" sz="3000" dirty="0" smtClean="0">
                <a:solidFill>
                  <a:srgbClr val="FF0000"/>
                </a:solidFill>
              </a:rPr>
              <a:t>类</a:t>
            </a:r>
            <a:r>
              <a:rPr lang="zh-CN" altLang="zh-CN" sz="3000" dirty="0" smtClean="0"/>
              <a:t>提供最小（</a:t>
            </a:r>
            <a:r>
              <a:rPr lang="en-US" altLang="zh-CN" sz="3000" dirty="0" smtClean="0"/>
              <a:t>minimal</a:t>
            </a:r>
            <a:r>
              <a:rPr lang="zh-CN" altLang="zh-CN" sz="3000" dirty="0" smtClean="0"/>
              <a:t>）保护，</a:t>
            </a:r>
            <a:endParaRPr lang="en-US" altLang="zh-CN" sz="3000" dirty="0" smtClean="0"/>
          </a:p>
          <a:p>
            <a:pPr lvl="1"/>
            <a:r>
              <a:rPr lang="en-US" altLang="zh-CN" sz="3000" dirty="0" smtClean="0">
                <a:solidFill>
                  <a:srgbClr val="FF0000"/>
                </a:solidFill>
              </a:rPr>
              <a:t>C</a:t>
            </a:r>
            <a:r>
              <a:rPr lang="zh-CN" altLang="zh-CN" sz="3000" dirty="0" smtClean="0">
                <a:solidFill>
                  <a:srgbClr val="FF0000"/>
                </a:solidFill>
              </a:rPr>
              <a:t>类</a:t>
            </a:r>
            <a:r>
              <a:rPr lang="zh-CN" altLang="zh-CN" sz="3000" dirty="0" smtClean="0"/>
              <a:t>提供自主（</a:t>
            </a:r>
            <a:r>
              <a:rPr lang="en-US" altLang="zh-CN" sz="3000" dirty="0" smtClean="0"/>
              <a:t>discretionary</a:t>
            </a:r>
            <a:r>
              <a:rPr lang="zh-CN" altLang="zh-CN" sz="3000" dirty="0" smtClean="0"/>
              <a:t>）保护，</a:t>
            </a:r>
            <a:endParaRPr lang="en-US" altLang="zh-CN" sz="3000" dirty="0" smtClean="0"/>
          </a:p>
          <a:p>
            <a:pPr lvl="1"/>
            <a:r>
              <a:rPr lang="en-US" altLang="zh-CN" sz="3000" dirty="0" smtClean="0">
                <a:solidFill>
                  <a:srgbClr val="FF0000"/>
                </a:solidFill>
              </a:rPr>
              <a:t>B</a:t>
            </a:r>
            <a:r>
              <a:rPr lang="zh-CN" altLang="zh-CN" sz="3000" dirty="0" smtClean="0">
                <a:solidFill>
                  <a:srgbClr val="FF0000"/>
                </a:solidFill>
              </a:rPr>
              <a:t>类</a:t>
            </a:r>
            <a:r>
              <a:rPr lang="zh-CN" altLang="zh-CN" sz="3000" dirty="0" smtClean="0"/>
              <a:t>提供强制（</a:t>
            </a:r>
            <a:r>
              <a:rPr lang="en-US" altLang="zh-CN" sz="3000" dirty="0" smtClean="0"/>
              <a:t>mandatory</a:t>
            </a:r>
            <a:r>
              <a:rPr lang="zh-CN" altLang="zh-CN" sz="3000" dirty="0" smtClean="0"/>
              <a:t>）保护，</a:t>
            </a:r>
            <a:endParaRPr lang="en-US" altLang="zh-CN" sz="3000" dirty="0" smtClean="0"/>
          </a:p>
          <a:p>
            <a:pPr lvl="1"/>
            <a:r>
              <a:rPr lang="en-US" altLang="zh-CN" sz="3000" dirty="0" smtClean="0">
                <a:solidFill>
                  <a:srgbClr val="FF0000"/>
                </a:solidFill>
              </a:rPr>
              <a:t>A</a:t>
            </a:r>
            <a:r>
              <a:rPr lang="zh-CN" altLang="zh-CN" sz="3000" dirty="0" smtClean="0">
                <a:solidFill>
                  <a:srgbClr val="FF0000"/>
                </a:solidFill>
              </a:rPr>
              <a:t>类</a:t>
            </a:r>
            <a:r>
              <a:rPr lang="zh-CN" altLang="zh-CN" sz="3000" dirty="0" smtClean="0"/>
              <a:t>提供验证（</a:t>
            </a:r>
            <a:r>
              <a:rPr lang="en-US" altLang="zh-CN" sz="3000" dirty="0" smtClean="0"/>
              <a:t>verified</a:t>
            </a:r>
            <a:r>
              <a:rPr lang="zh-CN" altLang="zh-CN" sz="3000" dirty="0" smtClean="0"/>
              <a:t>）保护。</a:t>
            </a:r>
            <a:endParaRPr lang="zh-CN" altLang="en-US" sz="3000" dirty="0"/>
          </a:p>
        </p:txBody>
      </p:sp>
      <p:sp>
        <p:nvSpPr>
          <p:cNvPr id="4" name="日期占位符 3"/>
          <p:cNvSpPr>
            <a:spLocks noGrp="1"/>
          </p:cNvSpPr>
          <p:nvPr>
            <p:ph type="dt" sz="half" idx="10"/>
          </p:nvPr>
        </p:nvSpPr>
        <p:spPr/>
        <p:txBody>
          <a:bodyPr/>
          <a:lstStyle/>
          <a:p>
            <a:pPr>
              <a:defRPr/>
            </a:pPr>
            <a:fld id="{8B30A938-A251-4305-8FF9-633D1841CD78}"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37</a:t>
            </a:fld>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自主保护</a:t>
            </a:r>
            <a:r>
              <a:rPr lang="en-US" altLang="zh-CN" dirty="0" smtClean="0"/>
              <a:t>——C</a:t>
            </a:r>
            <a:r>
              <a:rPr lang="zh-CN" altLang="en-US" dirty="0" smtClean="0"/>
              <a:t>类</a:t>
            </a:r>
            <a:endParaRPr lang="zh-CN" altLang="en-US" dirty="0"/>
          </a:p>
        </p:txBody>
      </p:sp>
      <p:sp>
        <p:nvSpPr>
          <p:cNvPr id="3" name="内容占位符 2"/>
          <p:cNvSpPr>
            <a:spLocks noGrp="1"/>
          </p:cNvSpPr>
          <p:nvPr>
            <p:ph idx="1"/>
          </p:nvPr>
        </p:nvSpPr>
        <p:spPr/>
        <p:txBody>
          <a:bodyPr/>
          <a:lstStyle/>
          <a:p>
            <a:pPr lvl="0"/>
            <a:r>
              <a:rPr lang="en-US" altLang="zh-CN" sz="3400" dirty="0" smtClean="0"/>
              <a:t>C</a:t>
            </a:r>
            <a:r>
              <a:rPr lang="zh-CN" altLang="zh-CN" sz="3400" dirty="0" smtClean="0"/>
              <a:t>类分为两个子类</a:t>
            </a:r>
            <a:r>
              <a:rPr lang="en-US" altLang="zh-CN" sz="3400" dirty="0" smtClean="0"/>
              <a:t>C1</a:t>
            </a:r>
            <a:r>
              <a:rPr lang="zh-CN" altLang="zh-CN" sz="3400" dirty="0" smtClean="0"/>
              <a:t>和</a:t>
            </a:r>
            <a:r>
              <a:rPr lang="en-US" altLang="zh-CN" sz="3400" dirty="0" smtClean="0"/>
              <a:t>C2</a:t>
            </a:r>
            <a:r>
              <a:rPr lang="zh-CN" altLang="zh-CN" sz="3400" dirty="0" smtClean="0"/>
              <a:t>，</a:t>
            </a:r>
            <a:r>
              <a:rPr lang="en-US" altLang="zh-CN" sz="3400" dirty="0" smtClean="0"/>
              <a:t>C1</a:t>
            </a:r>
            <a:r>
              <a:rPr lang="zh-CN" altLang="zh-CN" sz="3400" dirty="0" smtClean="0"/>
              <a:t>安全级别低于</a:t>
            </a:r>
            <a:r>
              <a:rPr lang="en-US" altLang="zh-CN" sz="3400" dirty="0" smtClean="0"/>
              <a:t>C2</a:t>
            </a:r>
            <a:r>
              <a:rPr lang="zh-CN" altLang="zh-CN" sz="3400" dirty="0" smtClean="0"/>
              <a:t>。每个子类都支持自主存取控制。</a:t>
            </a:r>
          </a:p>
          <a:p>
            <a:pPr lvl="0"/>
            <a:r>
              <a:rPr lang="en-US" altLang="zh-CN" sz="3200" dirty="0" smtClean="0">
                <a:solidFill>
                  <a:srgbClr val="FF0000"/>
                </a:solidFill>
              </a:rPr>
              <a:t>C1</a:t>
            </a:r>
            <a:r>
              <a:rPr lang="zh-CN" altLang="zh-CN" sz="3200" dirty="0" smtClean="0">
                <a:solidFill>
                  <a:srgbClr val="FF0000"/>
                </a:solidFill>
              </a:rPr>
              <a:t>子类</a:t>
            </a:r>
            <a:r>
              <a:rPr lang="zh-CN" altLang="zh-CN" sz="3200" dirty="0" smtClean="0"/>
              <a:t>对所有权与存取权限加以区分，虽然它允许用户拥有自己的私有数据，但仍然支持共享数据的概念。</a:t>
            </a:r>
          </a:p>
          <a:p>
            <a:r>
              <a:rPr lang="en-US" altLang="zh-CN" sz="3200" dirty="0" smtClean="0">
                <a:solidFill>
                  <a:srgbClr val="FF0000"/>
                </a:solidFill>
              </a:rPr>
              <a:t>C2</a:t>
            </a:r>
            <a:r>
              <a:rPr lang="zh-CN" altLang="en-US" sz="3200" dirty="0" smtClean="0">
                <a:solidFill>
                  <a:srgbClr val="FF0000"/>
                </a:solidFill>
              </a:rPr>
              <a:t>子</a:t>
            </a:r>
            <a:r>
              <a:rPr lang="zh-CN" altLang="zh-CN" sz="3200" dirty="0" smtClean="0">
                <a:solidFill>
                  <a:srgbClr val="FF0000"/>
                </a:solidFill>
              </a:rPr>
              <a:t>类</a:t>
            </a:r>
            <a:r>
              <a:rPr lang="zh-CN" altLang="zh-CN" sz="3200" dirty="0" smtClean="0"/>
              <a:t>还要求通过注册、审计及资源隔离以支持责任说明。</a:t>
            </a:r>
            <a:endParaRPr lang="zh-CN" altLang="en-US" sz="3200" dirty="0"/>
          </a:p>
        </p:txBody>
      </p:sp>
      <p:sp>
        <p:nvSpPr>
          <p:cNvPr id="4" name="日期占位符 3"/>
          <p:cNvSpPr>
            <a:spLocks noGrp="1"/>
          </p:cNvSpPr>
          <p:nvPr>
            <p:ph type="dt" sz="half" idx="10"/>
          </p:nvPr>
        </p:nvSpPr>
        <p:spPr/>
        <p:txBody>
          <a:bodyPr/>
          <a:lstStyle/>
          <a:p>
            <a:pPr>
              <a:defRPr/>
            </a:pPr>
            <a:fld id="{D2ACDD4B-5443-465D-B7EC-C206AAA7C725}"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38</a:t>
            </a:fld>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400" dirty="0" smtClean="0"/>
              <a:t>强制保护</a:t>
            </a:r>
            <a:r>
              <a:rPr lang="en-US" altLang="zh-CN" sz="4400" dirty="0" smtClean="0"/>
              <a:t>——B</a:t>
            </a:r>
            <a:r>
              <a:rPr lang="zh-CN" altLang="en-US" sz="4400" dirty="0" smtClean="0"/>
              <a:t>类</a:t>
            </a:r>
            <a:endParaRPr lang="zh-CN" altLang="en-US" dirty="0"/>
          </a:p>
        </p:txBody>
      </p:sp>
      <p:sp>
        <p:nvSpPr>
          <p:cNvPr id="3" name="内容占位符 2"/>
          <p:cNvSpPr>
            <a:spLocks noGrp="1"/>
          </p:cNvSpPr>
          <p:nvPr>
            <p:ph idx="1"/>
          </p:nvPr>
        </p:nvSpPr>
        <p:spPr>
          <a:xfrm>
            <a:off x="566738" y="1340768"/>
            <a:ext cx="8001000" cy="4752528"/>
          </a:xfrm>
        </p:spPr>
        <p:txBody>
          <a:bodyPr/>
          <a:lstStyle/>
          <a:p>
            <a:pPr lvl="0">
              <a:lnSpc>
                <a:spcPct val="100000"/>
              </a:lnSpc>
              <a:spcBef>
                <a:spcPts val="0"/>
              </a:spcBef>
            </a:pPr>
            <a:r>
              <a:rPr lang="en-US" altLang="zh-CN" sz="2800" dirty="0" smtClean="0"/>
              <a:t>B</a:t>
            </a:r>
            <a:r>
              <a:rPr lang="zh-CN" altLang="zh-CN" sz="2800" dirty="0" smtClean="0"/>
              <a:t>类分为三个子类</a:t>
            </a:r>
            <a:r>
              <a:rPr lang="en-US" altLang="zh-CN" sz="2800" dirty="0" smtClean="0"/>
              <a:t>B1</a:t>
            </a:r>
            <a:r>
              <a:rPr lang="zh-CN" altLang="zh-CN" sz="2800" dirty="0" smtClean="0"/>
              <a:t>、</a:t>
            </a:r>
            <a:r>
              <a:rPr lang="en-US" altLang="zh-CN" sz="2800" dirty="0" smtClean="0"/>
              <a:t>B2</a:t>
            </a:r>
            <a:r>
              <a:rPr lang="zh-CN" altLang="zh-CN" sz="2800" dirty="0" smtClean="0"/>
              <a:t>和</a:t>
            </a:r>
            <a:r>
              <a:rPr lang="en-US" altLang="zh-CN" sz="2800" dirty="0" smtClean="0"/>
              <a:t>B3</a:t>
            </a:r>
            <a:r>
              <a:rPr lang="zh-CN" altLang="zh-CN" sz="2800" dirty="0" smtClean="0"/>
              <a:t>，</a:t>
            </a:r>
            <a:r>
              <a:rPr lang="en-US" altLang="zh-CN" sz="2800" dirty="0" smtClean="0"/>
              <a:t>B1</a:t>
            </a:r>
            <a:r>
              <a:rPr lang="zh-CN" altLang="zh-CN" sz="2800" dirty="0" smtClean="0"/>
              <a:t>安全级别最低，</a:t>
            </a:r>
            <a:r>
              <a:rPr lang="en-US" altLang="zh-CN" sz="2800" dirty="0" smtClean="0"/>
              <a:t>B3</a:t>
            </a:r>
            <a:r>
              <a:rPr lang="zh-CN" altLang="zh-CN" sz="2800" dirty="0" smtClean="0"/>
              <a:t>最高。</a:t>
            </a:r>
          </a:p>
          <a:p>
            <a:pPr lvl="0">
              <a:lnSpc>
                <a:spcPct val="100000"/>
              </a:lnSpc>
              <a:spcBef>
                <a:spcPts val="0"/>
              </a:spcBef>
            </a:pPr>
            <a:r>
              <a:rPr lang="en-US" altLang="zh-CN" sz="2800" dirty="0" smtClean="0">
                <a:solidFill>
                  <a:srgbClr val="FF0000"/>
                </a:solidFill>
              </a:rPr>
              <a:t>B1</a:t>
            </a:r>
            <a:r>
              <a:rPr lang="zh-CN" altLang="zh-CN" sz="2800" dirty="0" smtClean="0">
                <a:solidFill>
                  <a:srgbClr val="FF0000"/>
                </a:solidFill>
              </a:rPr>
              <a:t>子类</a:t>
            </a:r>
            <a:r>
              <a:rPr lang="zh-CN" altLang="zh-CN" sz="2800" dirty="0" smtClean="0"/>
              <a:t>要求“标识化安全保护”，</a:t>
            </a:r>
            <a:r>
              <a:rPr lang="zh-CN" altLang="en-US" sz="2800" dirty="0" smtClean="0"/>
              <a:t>并</a:t>
            </a:r>
            <a:r>
              <a:rPr lang="zh-CN" altLang="zh-CN" sz="2800" dirty="0" smtClean="0"/>
              <a:t>要求每个数据对象都必须标以一定的密级，同时还要求安全策略的非形式化说明。</a:t>
            </a:r>
          </a:p>
          <a:p>
            <a:pPr lvl="0">
              <a:lnSpc>
                <a:spcPct val="100000"/>
              </a:lnSpc>
              <a:spcBef>
                <a:spcPts val="0"/>
              </a:spcBef>
            </a:pPr>
            <a:r>
              <a:rPr lang="en-US" altLang="zh-CN" sz="2800" dirty="0" smtClean="0">
                <a:solidFill>
                  <a:srgbClr val="FF0000"/>
                </a:solidFill>
              </a:rPr>
              <a:t>B2</a:t>
            </a:r>
            <a:r>
              <a:rPr lang="zh-CN" altLang="zh-CN" sz="2800" dirty="0" smtClean="0">
                <a:solidFill>
                  <a:srgbClr val="FF0000"/>
                </a:solidFill>
              </a:rPr>
              <a:t>子类</a:t>
            </a:r>
            <a:r>
              <a:rPr lang="zh-CN" altLang="zh-CN" sz="2800" dirty="0" smtClean="0"/>
              <a:t>要求安全策略的形式化说明，能识别并消除隐蔽通道。隐蔽通道的例子有：</a:t>
            </a:r>
            <a:endParaRPr lang="en-US" altLang="zh-CN" sz="2800" dirty="0" smtClean="0"/>
          </a:p>
          <a:p>
            <a:pPr lvl="1">
              <a:lnSpc>
                <a:spcPct val="100000"/>
              </a:lnSpc>
              <a:spcBef>
                <a:spcPts val="0"/>
              </a:spcBef>
            </a:pPr>
            <a:r>
              <a:rPr lang="zh-CN" altLang="zh-CN" sz="2400" dirty="0" smtClean="0"/>
              <a:t>从合法查询的结果中推断出不合法查询的结果；</a:t>
            </a:r>
            <a:endParaRPr lang="en-US" altLang="zh-CN" sz="2400" dirty="0" smtClean="0"/>
          </a:p>
          <a:p>
            <a:pPr lvl="1">
              <a:lnSpc>
                <a:spcPct val="100000"/>
              </a:lnSpc>
              <a:spcBef>
                <a:spcPts val="0"/>
              </a:spcBef>
            </a:pPr>
            <a:r>
              <a:rPr lang="zh-CN" altLang="zh-CN" sz="2400" dirty="0" smtClean="0"/>
              <a:t>通过合法的计算推断出敏感信息。</a:t>
            </a:r>
          </a:p>
          <a:p>
            <a:pPr>
              <a:lnSpc>
                <a:spcPct val="100000"/>
              </a:lnSpc>
              <a:spcBef>
                <a:spcPts val="0"/>
              </a:spcBef>
            </a:pPr>
            <a:r>
              <a:rPr lang="en-US" altLang="zh-CN" sz="2800" dirty="0" smtClean="0">
                <a:solidFill>
                  <a:srgbClr val="FF0000"/>
                </a:solidFill>
              </a:rPr>
              <a:t>B3</a:t>
            </a:r>
            <a:r>
              <a:rPr lang="zh-CN" altLang="zh-CN" sz="2800" dirty="0" smtClean="0">
                <a:solidFill>
                  <a:srgbClr val="FF0000"/>
                </a:solidFill>
              </a:rPr>
              <a:t>子类</a:t>
            </a:r>
            <a:r>
              <a:rPr lang="zh-CN" altLang="zh-CN" sz="2800" dirty="0" smtClean="0"/>
              <a:t>要求支持审计和恢复以及指定安全管理者。</a:t>
            </a:r>
            <a:endParaRPr lang="zh-CN" altLang="en-US" sz="2800" dirty="0"/>
          </a:p>
        </p:txBody>
      </p:sp>
      <p:sp>
        <p:nvSpPr>
          <p:cNvPr id="4" name="日期占位符 3"/>
          <p:cNvSpPr>
            <a:spLocks noGrp="1"/>
          </p:cNvSpPr>
          <p:nvPr>
            <p:ph type="dt" sz="half" idx="10"/>
          </p:nvPr>
        </p:nvSpPr>
        <p:spPr/>
        <p:txBody>
          <a:bodyPr/>
          <a:lstStyle/>
          <a:p>
            <a:pPr>
              <a:defRPr/>
            </a:pPr>
            <a:fld id="{638F3CD8-44CD-4D24-B7F6-41CBC727926F}"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39</a:t>
            </a:fld>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smtClean="0"/>
              <a:t>11.1.1 </a:t>
            </a:r>
            <a:r>
              <a:rPr lang="zh-CN" altLang="zh-CN" sz="4400" dirty="0" smtClean="0"/>
              <a:t>安全控制</a:t>
            </a:r>
            <a:r>
              <a:rPr lang="zh-CN" altLang="en-US" sz="4400" dirty="0" smtClean="0"/>
              <a:t>目标</a:t>
            </a:r>
            <a:endParaRPr lang="zh-CN" altLang="en-US" dirty="0"/>
          </a:p>
        </p:txBody>
      </p:sp>
      <p:sp>
        <p:nvSpPr>
          <p:cNvPr id="3" name="内容占位符 2"/>
          <p:cNvSpPr>
            <a:spLocks noGrp="1"/>
          </p:cNvSpPr>
          <p:nvPr>
            <p:ph idx="1"/>
          </p:nvPr>
        </p:nvSpPr>
        <p:spPr/>
        <p:txBody>
          <a:bodyPr/>
          <a:lstStyle/>
          <a:p>
            <a:r>
              <a:rPr lang="zh-CN" altLang="zh-CN" dirty="0" smtClean="0">
                <a:solidFill>
                  <a:srgbClr val="FF0000"/>
                </a:solidFill>
              </a:rPr>
              <a:t>保护数据免受意外或故意的丢失、破坏或滥用。</a:t>
            </a:r>
            <a:endParaRPr lang="en-US" altLang="zh-CN" dirty="0" smtClean="0">
              <a:solidFill>
                <a:srgbClr val="FF0000"/>
              </a:solidFill>
            </a:endParaRPr>
          </a:p>
          <a:p>
            <a:r>
              <a:rPr lang="zh-CN" altLang="zh-CN" dirty="0" smtClean="0"/>
              <a:t>对数据库的破坏可能是某些使用人员恶意或无意</a:t>
            </a:r>
            <a:r>
              <a:rPr lang="zh-CN" altLang="en-US" dirty="0" smtClean="0"/>
              <a:t>造成</a:t>
            </a:r>
            <a:r>
              <a:rPr lang="zh-CN" altLang="zh-CN" dirty="0" smtClean="0"/>
              <a:t>的。</a:t>
            </a:r>
            <a:endParaRPr lang="en-US" altLang="zh-CN" dirty="0" smtClean="0"/>
          </a:p>
          <a:p>
            <a:r>
              <a:rPr lang="zh-CN" altLang="zh-CN" dirty="0" smtClean="0"/>
              <a:t>数据库安全包括允许或禁止用户操作数据库及其对象，从而防止数据库被滥用或误用。</a:t>
            </a:r>
            <a:endParaRPr lang="zh-CN" altLang="en-US" dirty="0"/>
          </a:p>
        </p:txBody>
      </p:sp>
      <p:sp>
        <p:nvSpPr>
          <p:cNvPr id="4" name="日期占位符 3"/>
          <p:cNvSpPr>
            <a:spLocks noGrp="1"/>
          </p:cNvSpPr>
          <p:nvPr>
            <p:ph type="dt" sz="half" idx="10"/>
          </p:nvPr>
        </p:nvSpPr>
        <p:spPr/>
        <p:txBody>
          <a:bodyPr/>
          <a:lstStyle/>
          <a:p>
            <a:pPr>
              <a:defRPr/>
            </a:pPr>
            <a:fld id="{590B12E1-9222-4D3D-8F81-0ECD0828469F}"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4</a:t>
            </a:fld>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验证保护</a:t>
            </a:r>
            <a:r>
              <a:rPr lang="en-US" altLang="zh-CN" dirty="0" smtClean="0"/>
              <a:t>——A</a:t>
            </a:r>
            <a:r>
              <a:rPr lang="zh-CN" altLang="en-US" dirty="0" smtClean="0"/>
              <a:t>类</a:t>
            </a:r>
            <a:endParaRPr lang="zh-CN" altLang="en-US" dirty="0"/>
          </a:p>
        </p:txBody>
      </p:sp>
      <p:sp>
        <p:nvSpPr>
          <p:cNvPr id="3" name="内容占位符 2"/>
          <p:cNvSpPr>
            <a:spLocks noGrp="1"/>
          </p:cNvSpPr>
          <p:nvPr>
            <p:ph idx="1"/>
          </p:nvPr>
        </p:nvSpPr>
        <p:spPr/>
        <p:txBody>
          <a:bodyPr/>
          <a:lstStyle/>
          <a:p>
            <a:pPr lvl="0"/>
            <a:r>
              <a:rPr lang="en-US" altLang="zh-CN" dirty="0" smtClean="0"/>
              <a:t>A</a:t>
            </a:r>
            <a:r>
              <a:rPr lang="zh-CN" altLang="zh-CN" dirty="0" smtClean="0"/>
              <a:t>类要求安全机制是可靠的且足够支持对指定的安全策略给出严格的数学证明。</a:t>
            </a:r>
          </a:p>
          <a:p>
            <a:r>
              <a:rPr lang="zh-CN" altLang="zh-CN" dirty="0" smtClean="0"/>
              <a:t>有些</a:t>
            </a:r>
            <a:r>
              <a:rPr lang="en-US" altLang="zh-CN" dirty="0" smtClean="0"/>
              <a:t>DBMS</a:t>
            </a:r>
            <a:r>
              <a:rPr lang="zh-CN" altLang="zh-CN" dirty="0" smtClean="0"/>
              <a:t>产品提供</a:t>
            </a:r>
            <a:r>
              <a:rPr lang="en-US" altLang="zh-CN" dirty="0" smtClean="0"/>
              <a:t>B1</a:t>
            </a:r>
            <a:r>
              <a:rPr lang="zh-CN" altLang="zh-CN" dirty="0" smtClean="0"/>
              <a:t>级强制存取控制及</a:t>
            </a:r>
            <a:r>
              <a:rPr lang="en-US" altLang="zh-CN" dirty="0" smtClean="0"/>
              <a:t>C2</a:t>
            </a:r>
            <a:r>
              <a:rPr lang="zh-CN" altLang="zh-CN" dirty="0" smtClean="0"/>
              <a:t>级自主存取控制。</a:t>
            </a:r>
            <a:endParaRPr lang="en-US" altLang="zh-CN" dirty="0" smtClean="0"/>
          </a:p>
          <a:p>
            <a:r>
              <a:rPr lang="zh-CN" altLang="zh-CN" dirty="0" smtClean="0"/>
              <a:t>支持强制存取控制的</a:t>
            </a:r>
            <a:r>
              <a:rPr lang="en-US" altLang="zh-CN" dirty="0" smtClean="0"/>
              <a:t>DBMS</a:t>
            </a:r>
            <a:r>
              <a:rPr lang="zh-CN" altLang="zh-CN" dirty="0" smtClean="0"/>
              <a:t>也称为</a:t>
            </a:r>
            <a:r>
              <a:rPr lang="zh-CN" altLang="zh-CN" dirty="0" smtClean="0">
                <a:solidFill>
                  <a:srgbClr val="FF0000"/>
                </a:solidFill>
              </a:rPr>
              <a:t>多级安全系统</a:t>
            </a:r>
            <a:r>
              <a:rPr lang="zh-CN" altLang="zh-CN" dirty="0" smtClean="0"/>
              <a:t>或</a:t>
            </a:r>
            <a:r>
              <a:rPr lang="zh-CN" altLang="zh-CN" dirty="0" smtClean="0">
                <a:solidFill>
                  <a:srgbClr val="FF0000"/>
                </a:solidFill>
              </a:rPr>
              <a:t>可信系统</a:t>
            </a:r>
            <a:r>
              <a:rPr lang="zh-CN" altLang="en-US" dirty="0" smtClean="0"/>
              <a:t>。</a:t>
            </a:r>
            <a:endParaRPr lang="zh-CN" altLang="en-US" dirty="0"/>
          </a:p>
        </p:txBody>
      </p:sp>
      <p:sp>
        <p:nvSpPr>
          <p:cNvPr id="4" name="日期占位符 3"/>
          <p:cNvSpPr>
            <a:spLocks noGrp="1"/>
          </p:cNvSpPr>
          <p:nvPr>
            <p:ph type="dt" sz="half" idx="10"/>
          </p:nvPr>
        </p:nvSpPr>
        <p:spPr/>
        <p:txBody>
          <a:bodyPr/>
          <a:lstStyle/>
          <a:p>
            <a:pPr>
              <a:defRPr/>
            </a:pPr>
            <a:fld id="{C2E6FEE0-9451-430C-9040-F469310AE50A}"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40</a:t>
            </a:fld>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11.3 </a:t>
            </a:r>
            <a:r>
              <a:rPr lang="zh-CN" altLang="zh-CN" dirty="0" smtClean="0"/>
              <a:t>审计跟踪</a:t>
            </a:r>
            <a:endParaRPr lang="zh-CN" altLang="en-US" dirty="0"/>
          </a:p>
        </p:txBody>
      </p:sp>
      <p:sp>
        <p:nvSpPr>
          <p:cNvPr id="3" name="内容占位符 2"/>
          <p:cNvSpPr>
            <a:spLocks noGrp="1"/>
          </p:cNvSpPr>
          <p:nvPr>
            <p:ph idx="1"/>
          </p:nvPr>
        </p:nvSpPr>
        <p:spPr/>
        <p:txBody>
          <a:bodyPr/>
          <a:lstStyle/>
          <a:p>
            <a:r>
              <a:rPr lang="zh-CN" altLang="zh-CN" dirty="0" smtClean="0"/>
              <a:t>审计跟踪实质上是一种特殊的文件或数据库，系统在上面自动记录下用户对常规数据的所有操作。</a:t>
            </a:r>
            <a:endParaRPr lang="en-US" altLang="zh-CN" dirty="0" smtClean="0"/>
          </a:p>
          <a:p>
            <a:r>
              <a:rPr lang="zh-CN" altLang="zh-CN" dirty="0" smtClean="0"/>
              <a:t>它记录对数据库的所有修改（如更新、删除、插入等）日志，包括何时由何人修改等信息。</a:t>
            </a:r>
            <a:endParaRPr lang="zh-CN" altLang="en-US" dirty="0"/>
          </a:p>
        </p:txBody>
      </p:sp>
      <p:sp>
        <p:nvSpPr>
          <p:cNvPr id="4" name="日期占位符 3"/>
          <p:cNvSpPr>
            <a:spLocks noGrp="1"/>
          </p:cNvSpPr>
          <p:nvPr>
            <p:ph type="dt" sz="half" idx="10"/>
          </p:nvPr>
        </p:nvSpPr>
        <p:spPr/>
        <p:txBody>
          <a:bodyPr/>
          <a:lstStyle/>
          <a:p>
            <a:pPr>
              <a:defRPr/>
            </a:pPr>
            <a:fld id="{BCB525E3-9FC2-4080-AE30-966B22F15AD8}"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41</a:t>
            </a:fld>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审计跟踪记录</a:t>
            </a:r>
            <a:endParaRPr lang="zh-CN" altLang="en-US" dirty="0"/>
          </a:p>
        </p:txBody>
      </p:sp>
      <p:sp>
        <p:nvSpPr>
          <p:cNvPr id="3" name="内容占位符 2"/>
          <p:cNvSpPr>
            <a:spLocks noGrp="1"/>
          </p:cNvSpPr>
          <p:nvPr>
            <p:ph idx="1"/>
          </p:nvPr>
        </p:nvSpPr>
        <p:spPr>
          <a:xfrm>
            <a:off x="566738" y="1414934"/>
            <a:ext cx="8001000" cy="1149970"/>
          </a:xfrm>
        </p:spPr>
        <p:txBody>
          <a:bodyPr/>
          <a:lstStyle/>
          <a:p>
            <a:r>
              <a:rPr lang="zh-CN" altLang="en-US" sz="3200" dirty="0" smtClean="0">
                <a:solidFill>
                  <a:srgbClr val="FF0000"/>
                </a:solidFill>
              </a:rPr>
              <a:t>有</a:t>
            </a:r>
            <a:r>
              <a:rPr lang="zh-CN" altLang="zh-CN" sz="3200" dirty="0" smtClean="0">
                <a:solidFill>
                  <a:srgbClr val="FF0000"/>
                </a:solidFill>
              </a:rPr>
              <a:t>些系统</a:t>
            </a:r>
            <a:r>
              <a:rPr lang="zh-CN" altLang="en-US" sz="3200" dirty="0" smtClean="0">
                <a:solidFill>
                  <a:srgbClr val="FF0000"/>
                </a:solidFill>
              </a:rPr>
              <a:t>的</a:t>
            </a:r>
            <a:r>
              <a:rPr lang="zh-CN" altLang="zh-CN" sz="3200" dirty="0" smtClean="0">
                <a:solidFill>
                  <a:srgbClr val="FF0000"/>
                </a:solidFill>
              </a:rPr>
              <a:t>审计跟踪与事务日志在物理上是集成的；</a:t>
            </a:r>
            <a:r>
              <a:rPr lang="zh-CN" altLang="en-US" sz="3200" dirty="0" smtClean="0">
                <a:solidFill>
                  <a:srgbClr val="FF0000"/>
                </a:solidFill>
              </a:rPr>
              <a:t>有些系统则</a:t>
            </a:r>
            <a:r>
              <a:rPr lang="zh-CN" altLang="zh-CN" sz="3200" dirty="0" smtClean="0">
                <a:solidFill>
                  <a:srgbClr val="FF0000"/>
                </a:solidFill>
              </a:rPr>
              <a:t>是分开的。</a:t>
            </a:r>
            <a:endParaRPr lang="zh-CN" altLang="en-US" sz="3200" dirty="0">
              <a:solidFill>
                <a:srgbClr val="FF0000"/>
              </a:solidFill>
            </a:endParaRPr>
          </a:p>
        </p:txBody>
      </p:sp>
      <p:sp>
        <p:nvSpPr>
          <p:cNvPr id="4" name="日期占位符 3"/>
          <p:cNvSpPr>
            <a:spLocks noGrp="1"/>
          </p:cNvSpPr>
          <p:nvPr>
            <p:ph type="dt" sz="half" idx="10"/>
          </p:nvPr>
        </p:nvSpPr>
        <p:spPr/>
        <p:txBody>
          <a:bodyPr/>
          <a:lstStyle/>
          <a:p>
            <a:pPr>
              <a:defRPr/>
            </a:pPr>
            <a:fld id="{F1198953-448E-403A-AD90-0E636588203A}"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42</a:t>
            </a:fld>
            <a:endParaRPr lang="zh-CN" altLang="en-US"/>
          </a:p>
        </p:txBody>
      </p:sp>
      <p:pic>
        <p:nvPicPr>
          <p:cNvPr id="114691" name="Picture 3"/>
          <p:cNvPicPr>
            <a:picLocks noChangeAspect="1" noChangeArrowheads="1"/>
          </p:cNvPicPr>
          <p:nvPr/>
        </p:nvPicPr>
        <p:blipFill>
          <a:blip r:embed="rId2" cstate="print"/>
          <a:srcRect/>
          <a:stretch>
            <a:fillRect/>
          </a:stretch>
        </p:blipFill>
        <p:spPr bwMode="auto">
          <a:xfrm>
            <a:off x="2627784" y="2564904"/>
            <a:ext cx="5356125" cy="3312368"/>
          </a:xfrm>
          <a:prstGeom prst="rect">
            <a:avLst/>
          </a:prstGeom>
          <a:noFill/>
          <a:ln w="9525">
            <a:noFill/>
            <a:miter lim="800000"/>
            <a:headEnd/>
            <a:tailEnd/>
          </a:ln>
        </p:spPr>
      </p:pic>
      <p:sp>
        <p:nvSpPr>
          <p:cNvPr id="8" name="TextBox 7"/>
          <p:cNvSpPr txBox="1"/>
          <p:nvPr/>
        </p:nvSpPr>
        <p:spPr>
          <a:xfrm>
            <a:off x="1475656" y="3212976"/>
            <a:ext cx="1224136" cy="1357103"/>
          </a:xfrm>
          <a:prstGeom prst="rect">
            <a:avLst/>
          </a:prstGeom>
          <a:noFill/>
        </p:spPr>
        <p:txBody>
          <a:bodyPr wrap="square" rtlCol="0">
            <a:spAutoFit/>
          </a:bodyPr>
          <a:lstStyle/>
          <a:p>
            <a:pPr>
              <a:lnSpc>
                <a:spcPct val="120000"/>
              </a:lnSpc>
            </a:pPr>
            <a:r>
              <a:rPr lang="zh-CN" altLang="en-US" sz="2400" b="1" dirty="0" smtClean="0">
                <a:solidFill>
                  <a:srgbClr val="008000"/>
                </a:solidFill>
                <a:latin typeface="方正姚体" pitchFamily="2" charset="-122"/>
                <a:ea typeface="方正姚体" pitchFamily="2" charset="-122"/>
              </a:rPr>
              <a:t>典型的</a:t>
            </a:r>
            <a:endParaRPr lang="en-US" altLang="zh-CN" sz="2400" b="1" dirty="0" smtClean="0">
              <a:solidFill>
                <a:srgbClr val="008000"/>
              </a:solidFill>
              <a:latin typeface="方正姚体" pitchFamily="2" charset="-122"/>
              <a:ea typeface="方正姚体" pitchFamily="2" charset="-122"/>
            </a:endParaRPr>
          </a:p>
          <a:p>
            <a:pPr>
              <a:lnSpc>
                <a:spcPct val="120000"/>
              </a:lnSpc>
            </a:pPr>
            <a:r>
              <a:rPr lang="zh-CN" altLang="en-US" sz="2400" b="1" dirty="0" smtClean="0">
                <a:solidFill>
                  <a:srgbClr val="008000"/>
                </a:solidFill>
                <a:latin typeface="方正姚体" pitchFamily="2" charset="-122"/>
                <a:ea typeface="方正姚体" pitchFamily="2" charset="-122"/>
              </a:rPr>
              <a:t>审计跟</a:t>
            </a:r>
            <a:endParaRPr lang="en-US" altLang="zh-CN" sz="2400" b="1" dirty="0" smtClean="0">
              <a:solidFill>
                <a:srgbClr val="008000"/>
              </a:solidFill>
              <a:latin typeface="方正姚体" pitchFamily="2" charset="-122"/>
              <a:ea typeface="方正姚体" pitchFamily="2" charset="-122"/>
            </a:endParaRPr>
          </a:p>
          <a:p>
            <a:pPr>
              <a:lnSpc>
                <a:spcPct val="120000"/>
              </a:lnSpc>
            </a:pPr>
            <a:r>
              <a:rPr lang="zh-CN" altLang="en-US" sz="2400" b="1" dirty="0" smtClean="0">
                <a:solidFill>
                  <a:srgbClr val="008000"/>
                </a:solidFill>
                <a:latin typeface="方正姚体" pitchFamily="2" charset="-122"/>
                <a:ea typeface="方正姚体" pitchFamily="2" charset="-122"/>
              </a:rPr>
              <a:t>踪记录</a:t>
            </a:r>
            <a:endParaRPr lang="zh-CN" altLang="en-US" sz="2400" b="1" dirty="0">
              <a:solidFill>
                <a:srgbClr val="008000"/>
              </a:solidFill>
              <a:latin typeface="方正姚体" pitchFamily="2" charset="-122"/>
              <a:ea typeface="方正姚体" pitchFamily="2"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11.4 </a:t>
            </a:r>
            <a:r>
              <a:rPr lang="zh-CN" altLang="zh-CN" dirty="0" smtClean="0"/>
              <a:t>防火墙</a:t>
            </a:r>
            <a:endParaRPr lang="zh-CN" altLang="en-US" dirty="0"/>
          </a:p>
        </p:txBody>
      </p:sp>
      <p:sp>
        <p:nvSpPr>
          <p:cNvPr id="3" name="内容占位符 2"/>
          <p:cNvSpPr>
            <a:spLocks noGrp="1"/>
          </p:cNvSpPr>
          <p:nvPr>
            <p:ph idx="1"/>
          </p:nvPr>
        </p:nvSpPr>
        <p:spPr>
          <a:xfrm>
            <a:off x="539552" y="1340768"/>
            <a:ext cx="8064896" cy="4678362"/>
          </a:xfrm>
        </p:spPr>
        <p:txBody>
          <a:bodyPr/>
          <a:lstStyle/>
          <a:p>
            <a:r>
              <a:rPr lang="zh-CN" altLang="zh-CN" sz="3400" dirty="0" smtClean="0"/>
              <a:t>防火墙是用来防止来自专业网的非法访问或对专用网的非法访问而设计的一个系统。</a:t>
            </a:r>
            <a:endParaRPr lang="en-US" altLang="zh-CN" sz="3400" dirty="0" smtClean="0"/>
          </a:p>
          <a:p>
            <a:r>
              <a:rPr lang="zh-CN" altLang="zh-CN" sz="3400" dirty="0" smtClean="0"/>
              <a:t>防火墙可以用硬件实现</a:t>
            </a:r>
            <a:r>
              <a:rPr lang="zh-CN" altLang="en-US" sz="3400" dirty="0" smtClean="0"/>
              <a:t>、</a:t>
            </a:r>
            <a:r>
              <a:rPr lang="zh-CN" altLang="zh-CN" sz="3400" dirty="0" smtClean="0"/>
              <a:t>软件实现</a:t>
            </a:r>
            <a:r>
              <a:rPr lang="zh-CN" altLang="en-US" sz="3400" dirty="0" smtClean="0"/>
              <a:t>以及</a:t>
            </a:r>
            <a:r>
              <a:rPr lang="zh-CN" altLang="zh-CN" sz="3400" dirty="0" smtClean="0"/>
              <a:t>软硬件结合实现。</a:t>
            </a:r>
            <a:endParaRPr lang="en-US" altLang="zh-CN" sz="3400" dirty="0" smtClean="0"/>
          </a:p>
          <a:p>
            <a:r>
              <a:rPr lang="zh-CN" altLang="zh-CN" sz="3400" dirty="0" smtClean="0"/>
              <a:t>防火墙通常用于阻止未授权的用户访问</a:t>
            </a:r>
            <a:r>
              <a:rPr lang="en-US" altLang="zh-CN" sz="3400" dirty="0" smtClean="0"/>
              <a:t>Internet</a:t>
            </a:r>
            <a:r>
              <a:rPr lang="zh-CN" altLang="zh-CN" sz="3400" dirty="0" smtClean="0"/>
              <a:t>的专用网，特别是企业内部网</a:t>
            </a:r>
            <a:endParaRPr lang="zh-CN" altLang="en-US" sz="3400" dirty="0"/>
          </a:p>
        </p:txBody>
      </p:sp>
      <p:sp>
        <p:nvSpPr>
          <p:cNvPr id="4" name="日期占位符 3"/>
          <p:cNvSpPr>
            <a:spLocks noGrp="1"/>
          </p:cNvSpPr>
          <p:nvPr>
            <p:ph type="dt" sz="half" idx="10"/>
          </p:nvPr>
        </p:nvSpPr>
        <p:spPr/>
        <p:txBody>
          <a:bodyPr/>
          <a:lstStyle/>
          <a:p>
            <a:pPr>
              <a:defRPr/>
            </a:pPr>
            <a:fld id="{78F28107-D758-4105-8F44-DDFBF3D06DA0}"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43</a:t>
            </a:fld>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a:t>
            </a:r>
            <a:r>
              <a:rPr lang="zh-CN" altLang="zh-CN" dirty="0" smtClean="0"/>
              <a:t>常用的防火墙技术</a:t>
            </a:r>
            <a:endParaRPr lang="zh-CN" altLang="en-US" dirty="0"/>
          </a:p>
        </p:txBody>
      </p:sp>
      <p:sp>
        <p:nvSpPr>
          <p:cNvPr id="3" name="内容占位符 2"/>
          <p:cNvSpPr>
            <a:spLocks noGrp="1"/>
          </p:cNvSpPr>
          <p:nvPr>
            <p:ph idx="1"/>
          </p:nvPr>
        </p:nvSpPr>
        <p:spPr>
          <a:xfrm>
            <a:off x="467544" y="1340768"/>
            <a:ext cx="8208912" cy="4678362"/>
          </a:xfrm>
        </p:spPr>
        <p:txBody>
          <a:bodyPr/>
          <a:lstStyle/>
          <a:p>
            <a:pPr lvl="0">
              <a:lnSpc>
                <a:spcPct val="100000"/>
              </a:lnSpc>
            </a:pPr>
            <a:r>
              <a:rPr lang="zh-CN" altLang="zh-CN" sz="2800" dirty="0" smtClean="0">
                <a:solidFill>
                  <a:srgbClr val="FF0000"/>
                </a:solidFill>
              </a:rPr>
              <a:t>数据包过滤</a:t>
            </a:r>
            <a:r>
              <a:rPr lang="zh-CN" altLang="zh-CN" sz="2800" dirty="0" smtClean="0"/>
              <a:t>：查看每一个进入或离开网络的数据包，并根据用户定义的规则接受或拒绝它们。</a:t>
            </a:r>
          </a:p>
          <a:p>
            <a:pPr lvl="0">
              <a:lnSpc>
                <a:spcPct val="100000"/>
              </a:lnSpc>
            </a:pPr>
            <a:r>
              <a:rPr lang="zh-CN" altLang="zh-CN" sz="2800" dirty="0" smtClean="0">
                <a:solidFill>
                  <a:srgbClr val="FF0000"/>
                </a:solidFill>
              </a:rPr>
              <a:t>应用级网关</a:t>
            </a:r>
            <a:r>
              <a:rPr lang="zh-CN" altLang="zh-CN" sz="2800" dirty="0" smtClean="0"/>
              <a:t>：将安全机制应用到指定的应用，例如：文件传输协议（</a:t>
            </a:r>
            <a:r>
              <a:rPr lang="en-US" altLang="zh-CN" sz="2800" dirty="0" smtClean="0"/>
              <a:t>FTP</a:t>
            </a:r>
            <a:r>
              <a:rPr lang="zh-CN" altLang="zh-CN" sz="2800" dirty="0" smtClean="0"/>
              <a:t>）、远程登录服务器。</a:t>
            </a:r>
          </a:p>
          <a:p>
            <a:pPr lvl="0">
              <a:lnSpc>
                <a:spcPct val="100000"/>
              </a:lnSpc>
            </a:pPr>
            <a:r>
              <a:rPr lang="zh-CN" altLang="zh-CN" sz="2800" dirty="0" smtClean="0">
                <a:solidFill>
                  <a:srgbClr val="FF0000"/>
                </a:solidFill>
              </a:rPr>
              <a:t>电路级网关</a:t>
            </a:r>
            <a:r>
              <a:rPr lang="zh-CN" altLang="zh-CN" sz="2800" dirty="0" smtClean="0"/>
              <a:t>：在建立传输控制协议（</a:t>
            </a:r>
            <a:r>
              <a:rPr lang="en-US" altLang="zh-CN" sz="2800" dirty="0" smtClean="0"/>
              <a:t>TCP</a:t>
            </a:r>
            <a:r>
              <a:rPr lang="zh-CN" altLang="zh-CN" sz="2800" dirty="0" smtClean="0"/>
              <a:t>）或用户数据报协议（</a:t>
            </a:r>
            <a:r>
              <a:rPr lang="en-US" altLang="zh-CN" sz="2800" dirty="0" smtClean="0"/>
              <a:t>UDP</a:t>
            </a:r>
            <a:r>
              <a:rPr lang="zh-CN" altLang="zh-CN" sz="2800" dirty="0" smtClean="0"/>
              <a:t>）连接时使用安全协议。一旦连接建立，数据包就可以在主机间传送而不需要进一步的检查。</a:t>
            </a:r>
          </a:p>
          <a:p>
            <a:pPr>
              <a:lnSpc>
                <a:spcPct val="100000"/>
              </a:lnSpc>
            </a:pPr>
            <a:r>
              <a:rPr lang="zh-CN" altLang="zh-CN" sz="2800" dirty="0" smtClean="0">
                <a:solidFill>
                  <a:srgbClr val="FF0000"/>
                </a:solidFill>
              </a:rPr>
              <a:t>代理服务器</a:t>
            </a:r>
            <a:r>
              <a:rPr lang="zh-CN" altLang="zh-CN" sz="2800" dirty="0" smtClean="0"/>
              <a:t>：代理服务器截获所有进入或离开网络的消息。</a:t>
            </a:r>
            <a:endParaRPr lang="zh-CN" altLang="en-US" sz="2800" dirty="0"/>
          </a:p>
        </p:txBody>
      </p:sp>
      <p:sp>
        <p:nvSpPr>
          <p:cNvPr id="4" name="日期占位符 3"/>
          <p:cNvSpPr>
            <a:spLocks noGrp="1"/>
          </p:cNvSpPr>
          <p:nvPr>
            <p:ph type="dt" sz="half" idx="10"/>
          </p:nvPr>
        </p:nvSpPr>
        <p:spPr/>
        <p:txBody>
          <a:bodyPr/>
          <a:lstStyle/>
          <a:p>
            <a:pPr>
              <a:defRPr/>
            </a:pPr>
            <a:fld id="{04BED058-53A3-4D1D-9464-1298AC6D170F}"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44</a:t>
            </a:fld>
            <a:endParaRPr lang="zh-CN"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11.5 </a:t>
            </a:r>
            <a:r>
              <a:rPr lang="zh-CN" altLang="zh-CN" dirty="0" smtClean="0"/>
              <a:t>统计数据库的安全性</a:t>
            </a:r>
            <a:endParaRPr lang="zh-CN" altLang="en-US" dirty="0"/>
          </a:p>
        </p:txBody>
      </p:sp>
      <p:sp>
        <p:nvSpPr>
          <p:cNvPr id="3" name="内容占位符 2"/>
          <p:cNvSpPr>
            <a:spLocks noGrp="1"/>
          </p:cNvSpPr>
          <p:nvPr>
            <p:ph idx="1"/>
          </p:nvPr>
        </p:nvSpPr>
        <p:spPr/>
        <p:txBody>
          <a:bodyPr/>
          <a:lstStyle/>
          <a:p>
            <a:r>
              <a:rPr lang="zh-CN" altLang="zh-CN" sz="3400" dirty="0" smtClean="0"/>
              <a:t>统计数据库提供基于各种不同标准的统计信息或汇总数据，</a:t>
            </a:r>
            <a:endParaRPr lang="en-US" altLang="zh-CN" sz="3400" dirty="0" smtClean="0"/>
          </a:p>
          <a:p>
            <a:r>
              <a:rPr lang="zh-CN" altLang="zh-CN" sz="3400" dirty="0" smtClean="0"/>
              <a:t>统计数据库安全系统用于控制对统计数据库的访问。</a:t>
            </a:r>
            <a:endParaRPr lang="en-US" altLang="zh-CN" sz="3400" dirty="0" smtClean="0"/>
          </a:p>
          <a:p>
            <a:r>
              <a:rPr lang="zh-CN" altLang="zh-CN" sz="3400" dirty="0" smtClean="0"/>
              <a:t>统计数据库允许用户查询聚合类型的信息，但不允许查询个人信息。</a:t>
            </a:r>
            <a:endParaRPr lang="zh-CN" altLang="en-US" sz="3400" dirty="0"/>
          </a:p>
        </p:txBody>
      </p:sp>
      <p:sp>
        <p:nvSpPr>
          <p:cNvPr id="4" name="日期占位符 3"/>
          <p:cNvSpPr>
            <a:spLocks noGrp="1"/>
          </p:cNvSpPr>
          <p:nvPr>
            <p:ph type="dt" sz="half" idx="10"/>
          </p:nvPr>
        </p:nvSpPr>
        <p:spPr/>
        <p:txBody>
          <a:bodyPr/>
          <a:lstStyle/>
          <a:p>
            <a:pPr>
              <a:defRPr/>
            </a:pPr>
            <a:fld id="{A56D3278-8352-4381-9A52-2AA6737C899D}"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45</a:t>
            </a:fld>
            <a:endParaRPr lang="zh-CN"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统计数据安全性（续）</a:t>
            </a:r>
            <a:endParaRPr lang="zh-CN" altLang="en-US" dirty="0"/>
          </a:p>
        </p:txBody>
      </p:sp>
      <p:sp>
        <p:nvSpPr>
          <p:cNvPr id="3" name="内容占位符 2"/>
          <p:cNvSpPr>
            <a:spLocks noGrp="1"/>
          </p:cNvSpPr>
          <p:nvPr>
            <p:ph idx="1"/>
          </p:nvPr>
        </p:nvSpPr>
        <p:spPr/>
        <p:txBody>
          <a:bodyPr/>
          <a:lstStyle/>
          <a:p>
            <a:r>
              <a:rPr lang="zh-CN" altLang="zh-CN" dirty="0" smtClean="0"/>
              <a:t>统计数据库存在特殊的安全性问题，即可能存在隐藏的信息通道，使得可以从合法的查询中推导出不合法的信息。</a:t>
            </a:r>
            <a:endParaRPr lang="en-US" altLang="zh-CN" dirty="0" smtClean="0"/>
          </a:p>
        </p:txBody>
      </p:sp>
      <p:sp>
        <p:nvSpPr>
          <p:cNvPr id="4" name="日期占位符 3"/>
          <p:cNvSpPr>
            <a:spLocks noGrp="1"/>
          </p:cNvSpPr>
          <p:nvPr>
            <p:ph type="dt" sz="half" idx="10"/>
          </p:nvPr>
        </p:nvSpPr>
        <p:spPr/>
        <p:txBody>
          <a:bodyPr/>
          <a:lstStyle/>
          <a:p>
            <a:pPr>
              <a:defRPr/>
            </a:pPr>
            <a:fld id="{FD52F0D4-19A2-4111-A214-F6F3CFE31C63}"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46</a:t>
            </a:fld>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467544" y="1414934"/>
            <a:ext cx="8208912" cy="4678362"/>
          </a:xfrm>
        </p:spPr>
        <p:txBody>
          <a:bodyPr/>
          <a:lstStyle/>
          <a:p>
            <a:r>
              <a:rPr lang="zh-CN" altLang="zh-CN" sz="3200" dirty="0" smtClean="0"/>
              <a:t>例如，下面两个查询都是合法的：</a:t>
            </a:r>
          </a:p>
          <a:p>
            <a:pPr lvl="1"/>
            <a:r>
              <a:rPr lang="zh-CN" altLang="zh-CN" sz="3000" dirty="0" smtClean="0">
                <a:solidFill>
                  <a:srgbClr val="0000FF"/>
                </a:solidFill>
              </a:rPr>
              <a:t>本单位有多少个女教授？</a:t>
            </a:r>
          </a:p>
          <a:p>
            <a:pPr lvl="1"/>
            <a:r>
              <a:rPr lang="zh-CN" altLang="zh-CN" sz="3000" dirty="0" smtClean="0">
                <a:solidFill>
                  <a:srgbClr val="0000FF"/>
                </a:solidFill>
              </a:rPr>
              <a:t>本单位女教授的工资总和是多少？</a:t>
            </a:r>
            <a:endParaRPr lang="en-US" altLang="zh-CN" sz="3000" dirty="0" smtClean="0">
              <a:solidFill>
                <a:srgbClr val="0000FF"/>
              </a:solidFill>
            </a:endParaRPr>
          </a:p>
          <a:p>
            <a:r>
              <a:rPr lang="zh-CN" altLang="zh-CN" sz="3200" dirty="0" smtClean="0"/>
              <a:t>如果第</a:t>
            </a:r>
            <a:r>
              <a:rPr lang="en-US" altLang="zh-CN" sz="3200" dirty="0" smtClean="0"/>
              <a:t>1</a:t>
            </a:r>
            <a:r>
              <a:rPr lang="zh-CN" altLang="zh-CN" sz="3200" dirty="0" smtClean="0"/>
              <a:t>个查询的结果是“</a:t>
            </a:r>
            <a:r>
              <a:rPr lang="en-US" altLang="zh-CN" sz="3200" dirty="0" smtClean="0">
                <a:solidFill>
                  <a:srgbClr val="FF0000"/>
                </a:solidFill>
              </a:rPr>
              <a:t>1</a:t>
            </a:r>
            <a:r>
              <a:rPr lang="zh-CN" altLang="zh-CN" sz="3200" dirty="0" smtClean="0"/>
              <a:t>”，</a:t>
            </a:r>
            <a:r>
              <a:rPr lang="zh-CN" altLang="en-US" sz="3200" dirty="0" smtClean="0"/>
              <a:t>则</a:t>
            </a:r>
            <a:r>
              <a:rPr lang="zh-CN" altLang="zh-CN" sz="3200" dirty="0" smtClean="0"/>
              <a:t>第</a:t>
            </a:r>
            <a:r>
              <a:rPr lang="en-US" altLang="zh-CN" sz="3200" dirty="0" smtClean="0"/>
              <a:t>2</a:t>
            </a:r>
            <a:r>
              <a:rPr lang="zh-CN" altLang="zh-CN" sz="3200" dirty="0" smtClean="0"/>
              <a:t>个查询的结果显然就是这个女教授的工资数。</a:t>
            </a:r>
            <a:endParaRPr lang="en-US" altLang="zh-CN" sz="3200" dirty="0" smtClean="0"/>
          </a:p>
          <a:p>
            <a:r>
              <a:rPr lang="zh-CN" altLang="zh-CN" sz="3200" dirty="0" smtClean="0">
                <a:solidFill>
                  <a:srgbClr val="FF0000"/>
                </a:solidFill>
              </a:rPr>
              <a:t>解决</a:t>
            </a:r>
            <a:r>
              <a:rPr lang="zh-CN" altLang="en-US" sz="3200" dirty="0" smtClean="0">
                <a:solidFill>
                  <a:srgbClr val="FF0000"/>
                </a:solidFill>
              </a:rPr>
              <a:t>方法</a:t>
            </a:r>
            <a:r>
              <a:rPr lang="zh-CN" altLang="en-US" sz="3200" dirty="0" smtClean="0"/>
              <a:t>：</a:t>
            </a:r>
            <a:r>
              <a:rPr lang="zh-CN" altLang="zh-CN" sz="3200" dirty="0" smtClean="0"/>
              <a:t>规定任何查询至少要涉及</a:t>
            </a:r>
            <a:r>
              <a:rPr lang="en-US" altLang="zh-CN" sz="3200" dirty="0" smtClean="0"/>
              <a:t>N</a:t>
            </a:r>
            <a:r>
              <a:rPr lang="zh-CN" altLang="zh-CN" sz="3200" dirty="0" smtClean="0"/>
              <a:t>个记录（</a:t>
            </a:r>
            <a:r>
              <a:rPr lang="en-US" altLang="zh-CN" sz="3200" dirty="0" smtClean="0"/>
              <a:t>N</a:t>
            </a:r>
            <a:r>
              <a:rPr lang="zh-CN" altLang="zh-CN" sz="3200" dirty="0" smtClean="0"/>
              <a:t>要足够大）</a:t>
            </a:r>
            <a:r>
              <a:rPr lang="zh-CN" altLang="en-US" sz="3200" dirty="0" smtClean="0"/>
              <a:t>。</a:t>
            </a:r>
            <a:endParaRPr lang="zh-CN" altLang="en-US" sz="3200" dirty="0"/>
          </a:p>
        </p:txBody>
      </p:sp>
      <p:sp>
        <p:nvSpPr>
          <p:cNvPr id="4" name="日期占位符 3"/>
          <p:cNvSpPr>
            <a:spLocks noGrp="1"/>
          </p:cNvSpPr>
          <p:nvPr>
            <p:ph type="dt" sz="half" idx="10"/>
          </p:nvPr>
        </p:nvSpPr>
        <p:spPr/>
        <p:txBody>
          <a:bodyPr/>
          <a:lstStyle/>
          <a:p>
            <a:pPr>
              <a:defRPr/>
            </a:pPr>
            <a:fld id="{89726691-3CBE-42E2-A9BA-A6C94F53FC5C}"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47</a:t>
            </a:fld>
            <a:endParaRPr lang="zh-CN"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其他问题</a:t>
            </a:r>
            <a:endParaRPr lang="zh-CN" altLang="en-US" dirty="0"/>
          </a:p>
        </p:txBody>
      </p:sp>
      <p:sp>
        <p:nvSpPr>
          <p:cNvPr id="3" name="内容占位符 2"/>
          <p:cNvSpPr>
            <a:spLocks noGrp="1"/>
          </p:cNvSpPr>
          <p:nvPr>
            <p:ph idx="1"/>
          </p:nvPr>
        </p:nvSpPr>
        <p:spPr>
          <a:xfrm>
            <a:off x="467544" y="1340768"/>
            <a:ext cx="8208912" cy="4752528"/>
          </a:xfrm>
        </p:spPr>
        <p:txBody>
          <a:bodyPr/>
          <a:lstStyle/>
          <a:p>
            <a:pPr>
              <a:lnSpc>
                <a:spcPct val="100000"/>
              </a:lnSpc>
            </a:pPr>
            <a:r>
              <a:rPr lang="zh-CN" altLang="zh-CN" sz="3200" dirty="0" smtClean="0"/>
              <a:t>如果某职工</a:t>
            </a:r>
            <a:r>
              <a:rPr lang="en-US" altLang="zh-CN" sz="3200" dirty="0" smtClean="0"/>
              <a:t>A</a:t>
            </a:r>
            <a:r>
              <a:rPr lang="zh-CN" altLang="zh-CN" sz="3200" dirty="0" smtClean="0"/>
              <a:t>想知道职工</a:t>
            </a:r>
            <a:r>
              <a:rPr lang="en-US" altLang="zh-CN" sz="3200" dirty="0" smtClean="0"/>
              <a:t>B</a:t>
            </a:r>
            <a:r>
              <a:rPr lang="zh-CN" altLang="zh-CN" sz="3200" dirty="0" smtClean="0"/>
              <a:t>的工资，他可通过下面两个合法的查询得到：</a:t>
            </a:r>
          </a:p>
          <a:p>
            <a:pPr lvl="1">
              <a:lnSpc>
                <a:spcPct val="100000"/>
              </a:lnSpc>
            </a:pPr>
            <a:r>
              <a:rPr lang="zh-CN" altLang="zh-CN" sz="2800" dirty="0" smtClean="0">
                <a:solidFill>
                  <a:srgbClr val="0000FF"/>
                </a:solidFill>
              </a:rPr>
              <a:t>职工</a:t>
            </a:r>
            <a:r>
              <a:rPr lang="en-US" altLang="zh-CN" sz="2800" dirty="0" smtClean="0">
                <a:solidFill>
                  <a:srgbClr val="0000FF"/>
                </a:solidFill>
              </a:rPr>
              <a:t>A</a:t>
            </a:r>
            <a:r>
              <a:rPr lang="zh-CN" altLang="zh-CN" sz="2800" dirty="0" smtClean="0">
                <a:solidFill>
                  <a:srgbClr val="0000FF"/>
                </a:solidFill>
              </a:rPr>
              <a:t>和其他</a:t>
            </a:r>
            <a:r>
              <a:rPr lang="en-US" altLang="zh-CN" sz="2800" dirty="0" smtClean="0">
                <a:solidFill>
                  <a:srgbClr val="0000FF"/>
                </a:solidFill>
              </a:rPr>
              <a:t>N</a:t>
            </a:r>
            <a:r>
              <a:rPr lang="zh-CN" altLang="zh-CN" sz="2800" dirty="0" smtClean="0">
                <a:solidFill>
                  <a:srgbClr val="0000FF"/>
                </a:solidFill>
              </a:rPr>
              <a:t>个职工的工资总和是多少？</a:t>
            </a:r>
          </a:p>
          <a:p>
            <a:pPr lvl="1">
              <a:lnSpc>
                <a:spcPct val="100000"/>
              </a:lnSpc>
            </a:pPr>
            <a:r>
              <a:rPr lang="zh-CN" altLang="zh-CN" sz="2800" dirty="0" smtClean="0">
                <a:solidFill>
                  <a:srgbClr val="0000FF"/>
                </a:solidFill>
              </a:rPr>
              <a:t>职工</a:t>
            </a:r>
            <a:r>
              <a:rPr lang="en-US" altLang="zh-CN" sz="2800" dirty="0" smtClean="0">
                <a:solidFill>
                  <a:srgbClr val="0000FF"/>
                </a:solidFill>
              </a:rPr>
              <a:t>B</a:t>
            </a:r>
            <a:r>
              <a:rPr lang="zh-CN" altLang="zh-CN" sz="2800" dirty="0" smtClean="0">
                <a:solidFill>
                  <a:srgbClr val="0000FF"/>
                </a:solidFill>
              </a:rPr>
              <a:t>和其他</a:t>
            </a:r>
            <a:r>
              <a:rPr lang="en-US" altLang="zh-CN" sz="2800" dirty="0" smtClean="0">
                <a:solidFill>
                  <a:srgbClr val="0000FF"/>
                </a:solidFill>
              </a:rPr>
              <a:t>N</a:t>
            </a:r>
            <a:r>
              <a:rPr lang="zh-CN" altLang="zh-CN" sz="2800" dirty="0" smtClean="0">
                <a:solidFill>
                  <a:srgbClr val="0000FF"/>
                </a:solidFill>
              </a:rPr>
              <a:t>个职工的工资总和是多少？</a:t>
            </a:r>
          </a:p>
          <a:p>
            <a:pPr>
              <a:lnSpc>
                <a:spcPct val="100000"/>
              </a:lnSpc>
            </a:pPr>
            <a:r>
              <a:rPr lang="zh-CN" altLang="zh-CN" sz="3200" dirty="0" smtClean="0"/>
              <a:t>假设第一个查询结果是</a:t>
            </a:r>
            <a:r>
              <a:rPr lang="en-US" altLang="zh-CN" sz="3200" dirty="0" smtClean="0"/>
              <a:t>X</a:t>
            </a:r>
            <a:r>
              <a:rPr lang="zh-CN" altLang="zh-CN" sz="3200" dirty="0" smtClean="0"/>
              <a:t>，第二个查询结果是</a:t>
            </a:r>
            <a:r>
              <a:rPr lang="en-US" altLang="zh-CN" sz="3200" dirty="0" smtClean="0"/>
              <a:t>Y</a:t>
            </a:r>
            <a:r>
              <a:rPr lang="zh-CN" altLang="zh-CN" sz="3200" dirty="0" smtClean="0"/>
              <a:t>，由于</a:t>
            </a:r>
            <a:r>
              <a:rPr lang="en-US" altLang="zh-CN" sz="3200" dirty="0" smtClean="0"/>
              <a:t>A</a:t>
            </a:r>
            <a:r>
              <a:rPr lang="zh-CN" altLang="zh-CN" sz="3200" dirty="0" smtClean="0"/>
              <a:t>知道自己的工资是</a:t>
            </a:r>
            <a:r>
              <a:rPr lang="en-US" altLang="zh-CN" sz="3200" dirty="0" smtClean="0"/>
              <a:t>Z</a:t>
            </a:r>
            <a:r>
              <a:rPr lang="zh-CN" altLang="zh-CN" sz="3200" dirty="0" smtClean="0"/>
              <a:t>，因此可算出职工</a:t>
            </a:r>
            <a:r>
              <a:rPr lang="en-US" altLang="zh-CN" sz="3200" dirty="0" smtClean="0">
                <a:solidFill>
                  <a:srgbClr val="008000"/>
                </a:solidFill>
              </a:rPr>
              <a:t>B</a:t>
            </a:r>
            <a:r>
              <a:rPr lang="zh-CN" altLang="zh-CN" sz="3200" dirty="0" smtClean="0">
                <a:solidFill>
                  <a:srgbClr val="008000"/>
                </a:solidFill>
              </a:rPr>
              <a:t>的工资</a:t>
            </a:r>
            <a:r>
              <a:rPr lang="en-US" altLang="zh-CN" sz="3200" dirty="0" smtClean="0">
                <a:solidFill>
                  <a:srgbClr val="008000"/>
                </a:solidFill>
              </a:rPr>
              <a:t> = Y–(X–Z) </a:t>
            </a:r>
            <a:r>
              <a:rPr lang="zh-CN" altLang="zh-CN" sz="3200" dirty="0" smtClean="0"/>
              <a:t>。</a:t>
            </a:r>
            <a:endParaRPr lang="en-US" altLang="zh-CN" sz="3200" dirty="0" smtClean="0"/>
          </a:p>
          <a:p>
            <a:pPr>
              <a:lnSpc>
                <a:spcPct val="100000"/>
              </a:lnSpc>
            </a:pPr>
            <a:r>
              <a:rPr lang="zh-CN" altLang="en-US" sz="3200" dirty="0" smtClean="0">
                <a:solidFill>
                  <a:srgbClr val="FF0000"/>
                </a:solidFill>
              </a:rPr>
              <a:t>解决办法</a:t>
            </a:r>
            <a:r>
              <a:rPr lang="zh-CN" altLang="en-US" sz="3200" dirty="0" smtClean="0"/>
              <a:t>：</a:t>
            </a:r>
            <a:r>
              <a:rPr lang="zh-CN" altLang="zh-CN" sz="3200" dirty="0" smtClean="0"/>
              <a:t>规定任意两个查询的相交数据项不能超过</a:t>
            </a:r>
            <a:r>
              <a:rPr lang="en-US" altLang="zh-CN" sz="3200" dirty="0" smtClean="0"/>
              <a:t>M</a:t>
            </a:r>
            <a:r>
              <a:rPr lang="zh-CN" altLang="zh-CN" sz="3200" dirty="0" smtClean="0"/>
              <a:t>个</a:t>
            </a:r>
            <a:r>
              <a:rPr lang="zh-CN" altLang="en-US" sz="3200" dirty="0" smtClean="0"/>
              <a:t>。</a:t>
            </a:r>
            <a:endParaRPr lang="zh-CN" altLang="en-US" sz="3200" dirty="0"/>
          </a:p>
        </p:txBody>
      </p:sp>
      <p:sp>
        <p:nvSpPr>
          <p:cNvPr id="4" name="日期占位符 3"/>
          <p:cNvSpPr>
            <a:spLocks noGrp="1"/>
          </p:cNvSpPr>
          <p:nvPr>
            <p:ph type="dt" sz="half" idx="10"/>
          </p:nvPr>
        </p:nvSpPr>
        <p:spPr/>
        <p:txBody>
          <a:bodyPr/>
          <a:lstStyle/>
          <a:p>
            <a:pPr>
              <a:defRPr/>
            </a:pPr>
            <a:fld id="{84876FB9-06A8-4D97-B5C9-946925F3B0D9}"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48</a:t>
            </a:fld>
            <a:endParaRPr lang="zh-CN"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11.6 </a:t>
            </a:r>
            <a:r>
              <a:rPr lang="zh-CN" altLang="zh-CN" dirty="0" smtClean="0"/>
              <a:t>数据加密</a:t>
            </a:r>
            <a:endParaRPr lang="zh-CN" altLang="en-US" dirty="0"/>
          </a:p>
        </p:txBody>
      </p:sp>
      <p:sp>
        <p:nvSpPr>
          <p:cNvPr id="3" name="内容占位符 2"/>
          <p:cNvSpPr>
            <a:spLocks noGrp="1"/>
          </p:cNvSpPr>
          <p:nvPr>
            <p:ph idx="1"/>
          </p:nvPr>
        </p:nvSpPr>
        <p:spPr>
          <a:xfrm>
            <a:off x="566738" y="1340768"/>
            <a:ext cx="8001000" cy="4752528"/>
          </a:xfrm>
        </p:spPr>
        <p:txBody>
          <a:bodyPr/>
          <a:lstStyle/>
          <a:p>
            <a:pPr>
              <a:lnSpc>
                <a:spcPct val="100000"/>
              </a:lnSpc>
            </a:pPr>
            <a:r>
              <a:rPr lang="zh-CN" altLang="zh-CN" sz="3200" dirty="0" smtClean="0"/>
              <a:t>对于高度敏感的数据，如财务、证券、军事数据等，除了以上安全措施之外，还可以采用数据加密技术。</a:t>
            </a:r>
          </a:p>
          <a:p>
            <a:pPr>
              <a:lnSpc>
                <a:spcPct val="100000"/>
              </a:lnSpc>
            </a:pPr>
            <a:r>
              <a:rPr lang="zh-CN" altLang="zh-CN" sz="3200" dirty="0" smtClean="0">
                <a:solidFill>
                  <a:srgbClr val="FF0000"/>
                </a:solidFill>
              </a:rPr>
              <a:t>数据加密</a:t>
            </a:r>
            <a:r>
              <a:rPr lang="zh-CN" altLang="zh-CN" sz="3200" dirty="0" smtClean="0"/>
              <a:t>是防止数据库中的数据在存储和传输过程中失密的手段。</a:t>
            </a:r>
            <a:endParaRPr lang="en-US" altLang="zh-CN" sz="3200" dirty="0" smtClean="0"/>
          </a:p>
          <a:p>
            <a:pPr>
              <a:lnSpc>
                <a:spcPct val="100000"/>
              </a:lnSpc>
            </a:pPr>
            <a:r>
              <a:rPr lang="zh-CN" altLang="zh-CN" sz="3200" dirty="0" smtClean="0"/>
              <a:t>加密的</a:t>
            </a:r>
            <a:r>
              <a:rPr lang="zh-CN" altLang="zh-CN" sz="3200" dirty="0" smtClean="0">
                <a:solidFill>
                  <a:srgbClr val="FF0000"/>
                </a:solidFill>
              </a:rPr>
              <a:t>基本思想</a:t>
            </a:r>
            <a:r>
              <a:rPr lang="zh-CN" altLang="zh-CN" sz="3200" dirty="0" smtClean="0"/>
              <a:t>是根据一定的算法将原始数据（</a:t>
            </a:r>
            <a:r>
              <a:rPr lang="zh-CN" altLang="zh-CN" sz="3200" dirty="0" smtClean="0">
                <a:solidFill>
                  <a:srgbClr val="FF0000"/>
                </a:solidFill>
              </a:rPr>
              <a:t>明文</a:t>
            </a:r>
            <a:r>
              <a:rPr lang="zh-CN" altLang="zh-CN" sz="3200" dirty="0" smtClean="0"/>
              <a:t>）变换为不可直接识别的格式（</a:t>
            </a:r>
            <a:r>
              <a:rPr lang="zh-CN" altLang="zh-CN" sz="3200" dirty="0" smtClean="0">
                <a:solidFill>
                  <a:srgbClr val="FF0000"/>
                </a:solidFill>
              </a:rPr>
              <a:t>密文</a:t>
            </a:r>
            <a:r>
              <a:rPr lang="zh-CN" altLang="zh-CN" sz="3200" dirty="0" smtClean="0"/>
              <a:t>），从而使不知道解密算法的人无法知道数据的内容。</a:t>
            </a:r>
            <a:endParaRPr lang="zh-CN" altLang="en-US" sz="3200" dirty="0"/>
          </a:p>
        </p:txBody>
      </p:sp>
      <p:sp>
        <p:nvSpPr>
          <p:cNvPr id="4" name="日期占位符 3"/>
          <p:cNvSpPr>
            <a:spLocks noGrp="1"/>
          </p:cNvSpPr>
          <p:nvPr>
            <p:ph type="dt" sz="half" idx="10"/>
          </p:nvPr>
        </p:nvSpPr>
        <p:spPr/>
        <p:txBody>
          <a:bodyPr/>
          <a:lstStyle/>
          <a:p>
            <a:pPr>
              <a:defRPr/>
            </a:pPr>
            <a:fld id="{DEEA0974-5A2C-48B5-92D1-A8A765312EC1}"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49</a:t>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11.1.2 </a:t>
            </a:r>
            <a:r>
              <a:rPr lang="zh-CN" altLang="zh-CN" dirty="0" smtClean="0"/>
              <a:t>数据库安全的威胁</a:t>
            </a:r>
            <a:endParaRPr lang="zh-CN" altLang="en-US" dirty="0"/>
          </a:p>
        </p:txBody>
      </p:sp>
      <p:sp>
        <p:nvSpPr>
          <p:cNvPr id="3" name="内容占位符 2"/>
          <p:cNvSpPr>
            <a:spLocks noGrp="1"/>
          </p:cNvSpPr>
          <p:nvPr>
            <p:ph idx="1"/>
          </p:nvPr>
        </p:nvSpPr>
        <p:spPr/>
        <p:txBody>
          <a:bodyPr/>
          <a:lstStyle/>
          <a:p>
            <a:r>
              <a:rPr lang="zh-CN" altLang="zh-CN" dirty="0" smtClean="0"/>
              <a:t>数据库安全的威胁可以是直接的，</a:t>
            </a:r>
            <a:endParaRPr lang="en-US" altLang="zh-CN" dirty="0" smtClean="0"/>
          </a:p>
          <a:p>
            <a:r>
              <a:rPr lang="zh-CN" altLang="zh-CN" dirty="0" smtClean="0"/>
              <a:t>例如，授权用户对数据的浏览和修改权限。</a:t>
            </a:r>
            <a:endParaRPr lang="en-US" altLang="zh-CN" dirty="0" smtClean="0"/>
          </a:p>
          <a:p>
            <a:r>
              <a:rPr lang="zh-CN" altLang="zh-CN" dirty="0" smtClean="0"/>
              <a:t>为了保证数据库的安全，系统的所有部分都必须是安全的，包括数据库、操作系统、网络、用户、甚至计算机系统所在的建筑和房屋。</a:t>
            </a:r>
            <a:endParaRPr lang="zh-CN" altLang="en-US" dirty="0"/>
          </a:p>
        </p:txBody>
      </p:sp>
      <p:sp>
        <p:nvSpPr>
          <p:cNvPr id="4" name="日期占位符 3"/>
          <p:cNvSpPr>
            <a:spLocks noGrp="1"/>
          </p:cNvSpPr>
          <p:nvPr>
            <p:ph type="dt" sz="half" idx="10"/>
          </p:nvPr>
        </p:nvSpPr>
        <p:spPr/>
        <p:txBody>
          <a:bodyPr/>
          <a:lstStyle/>
          <a:p>
            <a:pPr>
              <a:defRPr/>
            </a:pPr>
            <a:fld id="{7857D694-B9AC-435F-8F64-EC6055EED4D1}"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5</a:t>
            </a:fld>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数据库中</a:t>
            </a:r>
            <a:r>
              <a:rPr lang="zh-CN" altLang="zh-CN" dirty="0" smtClean="0"/>
              <a:t>使用</a:t>
            </a:r>
            <a:r>
              <a:rPr lang="zh-CN" altLang="en-US" dirty="0" smtClean="0"/>
              <a:t>的</a:t>
            </a:r>
            <a:r>
              <a:rPr lang="zh-CN" altLang="zh-CN" dirty="0" smtClean="0"/>
              <a:t>加密</a:t>
            </a:r>
            <a:r>
              <a:rPr lang="zh-CN" altLang="zh-CN" dirty="0" smtClean="0"/>
              <a:t>方法</a:t>
            </a:r>
            <a:endParaRPr lang="zh-CN" altLang="en-US" dirty="0"/>
          </a:p>
        </p:txBody>
      </p:sp>
      <p:sp>
        <p:nvSpPr>
          <p:cNvPr id="3" name="内容占位符 2"/>
          <p:cNvSpPr>
            <a:spLocks noGrp="1"/>
          </p:cNvSpPr>
          <p:nvPr>
            <p:ph idx="1"/>
          </p:nvPr>
        </p:nvSpPr>
        <p:spPr/>
        <p:txBody>
          <a:bodyPr/>
          <a:lstStyle/>
          <a:p>
            <a:pPr lvl="0"/>
            <a:r>
              <a:rPr lang="zh-CN" altLang="zh-CN" dirty="0" smtClean="0"/>
              <a:t>数据加密技术可以防止某些尝试避开系统的验证而直接访问数据所带来的威胁。</a:t>
            </a:r>
            <a:endParaRPr lang="en-US" altLang="zh-CN" dirty="0" smtClean="0"/>
          </a:p>
          <a:p>
            <a:pPr lvl="0"/>
            <a:r>
              <a:rPr lang="zh-CN" altLang="zh-CN" dirty="0" smtClean="0"/>
              <a:t>数据库安全中经常使用的加密方法：</a:t>
            </a:r>
            <a:endParaRPr lang="en-US" altLang="zh-CN" dirty="0" smtClean="0"/>
          </a:p>
          <a:p>
            <a:pPr lvl="1"/>
            <a:r>
              <a:rPr lang="zh-CN" altLang="zh-CN" dirty="0" smtClean="0">
                <a:solidFill>
                  <a:srgbClr val="FF0000"/>
                </a:solidFill>
              </a:rPr>
              <a:t>简单替换法</a:t>
            </a:r>
          </a:p>
          <a:p>
            <a:pPr lvl="1"/>
            <a:r>
              <a:rPr lang="zh-CN" altLang="zh-CN" dirty="0" smtClean="0">
                <a:solidFill>
                  <a:srgbClr val="FF0000"/>
                </a:solidFill>
              </a:rPr>
              <a:t>多字母替换法</a:t>
            </a:r>
            <a:endParaRPr lang="zh-CN" altLang="en-US" dirty="0">
              <a:solidFill>
                <a:srgbClr val="FF0000"/>
              </a:solidFill>
            </a:endParaRPr>
          </a:p>
        </p:txBody>
      </p:sp>
      <p:sp>
        <p:nvSpPr>
          <p:cNvPr id="4" name="日期占位符 3"/>
          <p:cNvSpPr>
            <a:spLocks noGrp="1"/>
          </p:cNvSpPr>
          <p:nvPr>
            <p:ph type="dt" sz="half" idx="10"/>
          </p:nvPr>
        </p:nvSpPr>
        <p:spPr/>
        <p:txBody>
          <a:bodyPr/>
          <a:lstStyle/>
          <a:p>
            <a:pPr>
              <a:defRPr/>
            </a:pPr>
            <a:fld id="{68EA5511-F1B4-40BB-B316-0DBAFA637717}"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50</a:t>
            </a:fld>
            <a:endParaRPr lang="zh-CN"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简单替换法</a:t>
            </a:r>
            <a:endParaRPr lang="zh-CN" altLang="en-US" dirty="0"/>
          </a:p>
        </p:txBody>
      </p:sp>
      <p:sp>
        <p:nvSpPr>
          <p:cNvPr id="3" name="内容占位符 2"/>
          <p:cNvSpPr>
            <a:spLocks noGrp="1"/>
          </p:cNvSpPr>
          <p:nvPr>
            <p:ph idx="1"/>
          </p:nvPr>
        </p:nvSpPr>
        <p:spPr/>
        <p:txBody>
          <a:bodyPr/>
          <a:lstStyle/>
          <a:p>
            <a:r>
              <a:rPr lang="zh-CN" altLang="en-US" sz="3200" dirty="0" smtClean="0"/>
              <a:t>基本方法：</a:t>
            </a:r>
            <a:r>
              <a:rPr lang="zh-CN" altLang="zh-CN" sz="3200" dirty="0" smtClean="0"/>
              <a:t>纯文本中的每一个字母都被转换为字母表中该字母的后一个字母， “</a:t>
            </a:r>
            <a:r>
              <a:rPr lang="en-US" altLang="zh-CN" sz="3200" dirty="0" smtClean="0"/>
              <a:t>z</a:t>
            </a:r>
            <a:r>
              <a:rPr lang="zh-CN" altLang="zh-CN" sz="3200" dirty="0" smtClean="0"/>
              <a:t>”被替换为空格。</a:t>
            </a:r>
            <a:endParaRPr lang="en-US" altLang="zh-CN" sz="3200" dirty="0" smtClean="0"/>
          </a:p>
          <a:p>
            <a:r>
              <a:rPr lang="zh-CN" altLang="zh-CN" sz="3200" dirty="0" smtClean="0"/>
              <a:t>假设希望加密下面的文本信息：</a:t>
            </a:r>
          </a:p>
          <a:p>
            <a:pPr lvl="2">
              <a:buNone/>
            </a:pPr>
            <a:r>
              <a:rPr lang="en-US" altLang="zh-CN" dirty="0" smtClean="0">
                <a:solidFill>
                  <a:srgbClr val="FF0000"/>
                </a:solidFill>
              </a:rPr>
              <a:t>Well done.</a:t>
            </a:r>
            <a:endParaRPr lang="zh-CN" altLang="zh-CN" dirty="0" smtClean="0">
              <a:solidFill>
                <a:srgbClr val="FF0000"/>
              </a:solidFill>
            </a:endParaRPr>
          </a:p>
          <a:p>
            <a:r>
              <a:rPr lang="zh-CN" altLang="zh-CN" sz="3200" dirty="0" smtClean="0"/>
              <a:t>转换</a:t>
            </a:r>
            <a:r>
              <a:rPr lang="zh-CN" altLang="en-US" sz="3200" dirty="0" smtClean="0"/>
              <a:t>后的</a:t>
            </a:r>
            <a:r>
              <a:rPr lang="zh-CN" altLang="zh-CN" sz="3200" dirty="0" smtClean="0"/>
              <a:t>密文为：</a:t>
            </a:r>
          </a:p>
          <a:p>
            <a:pPr lvl="1">
              <a:buNone/>
            </a:pPr>
            <a:r>
              <a:rPr lang="en-US" altLang="zh-CN" dirty="0" smtClean="0">
                <a:solidFill>
                  <a:srgbClr val="FF0000"/>
                </a:solidFill>
              </a:rPr>
              <a:t>  </a:t>
            </a:r>
            <a:r>
              <a:rPr lang="en-US" altLang="zh-CN" dirty="0" err="1" smtClean="0">
                <a:solidFill>
                  <a:srgbClr val="FF0000"/>
                </a:solidFill>
              </a:rPr>
              <a:t>xfmmaepof</a:t>
            </a:r>
            <a:r>
              <a:rPr lang="en-US" altLang="zh-CN" dirty="0" smtClean="0">
                <a:solidFill>
                  <a:srgbClr val="FF0000"/>
                </a:solidFill>
              </a:rPr>
              <a:t>.</a:t>
            </a:r>
            <a:endParaRPr lang="zh-CN" altLang="en-US" dirty="0">
              <a:solidFill>
                <a:srgbClr val="FF0000"/>
              </a:solidFill>
            </a:endParaRPr>
          </a:p>
        </p:txBody>
      </p:sp>
      <p:sp>
        <p:nvSpPr>
          <p:cNvPr id="4" name="日期占位符 3"/>
          <p:cNvSpPr>
            <a:spLocks noGrp="1"/>
          </p:cNvSpPr>
          <p:nvPr>
            <p:ph type="dt" sz="half" idx="10"/>
          </p:nvPr>
        </p:nvSpPr>
        <p:spPr/>
        <p:txBody>
          <a:bodyPr/>
          <a:lstStyle/>
          <a:p>
            <a:pPr>
              <a:defRPr/>
            </a:pPr>
            <a:fld id="{8B529A25-04FB-4E8A-8D48-405500905DE4}"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51</a:t>
            </a:fld>
            <a:endParaRPr lang="zh-CN"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多字母替换法</a:t>
            </a:r>
            <a:endParaRPr lang="zh-CN" altLang="en-US" dirty="0"/>
          </a:p>
        </p:txBody>
      </p:sp>
      <p:sp>
        <p:nvSpPr>
          <p:cNvPr id="3" name="内容占位符 2"/>
          <p:cNvSpPr>
            <a:spLocks noGrp="1"/>
          </p:cNvSpPr>
          <p:nvPr>
            <p:ph idx="1"/>
          </p:nvPr>
        </p:nvSpPr>
        <p:spPr>
          <a:xfrm>
            <a:off x="611560" y="1268760"/>
            <a:ext cx="8001000" cy="4896544"/>
          </a:xfrm>
        </p:spPr>
        <p:txBody>
          <a:bodyPr/>
          <a:lstStyle/>
          <a:p>
            <a:pPr>
              <a:spcBef>
                <a:spcPts val="200"/>
              </a:spcBef>
            </a:pPr>
            <a:r>
              <a:rPr lang="zh-CN" altLang="zh-CN" sz="3200" dirty="0" smtClean="0"/>
              <a:t>多字母替换法使用加密密钥。</a:t>
            </a:r>
            <a:endParaRPr lang="en-US" altLang="zh-CN" sz="3200" dirty="0" smtClean="0"/>
          </a:p>
          <a:p>
            <a:pPr>
              <a:spcBef>
                <a:spcPts val="200"/>
              </a:spcBef>
            </a:pPr>
            <a:r>
              <a:rPr lang="zh-CN" altLang="zh-CN" sz="3200" dirty="0" smtClean="0"/>
              <a:t>假设希望加密 “</a:t>
            </a:r>
            <a:r>
              <a:rPr lang="en-US" altLang="zh-CN" sz="3200" dirty="0" smtClean="0"/>
              <a:t>Well done</a:t>
            </a:r>
            <a:r>
              <a:rPr lang="zh-CN" altLang="zh-CN" sz="3200" dirty="0" smtClean="0"/>
              <a:t>”。加密密钥是“</a:t>
            </a:r>
            <a:r>
              <a:rPr lang="en-US" altLang="zh-CN" sz="3200" dirty="0" smtClean="0"/>
              <a:t>safety</a:t>
            </a:r>
            <a:r>
              <a:rPr lang="zh-CN" altLang="zh-CN" sz="3200" dirty="0" smtClean="0"/>
              <a:t>”，加密过程如下：</a:t>
            </a:r>
          </a:p>
          <a:p>
            <a:pPr lvl="1">
              <a:spcBef>
                <a:spcPts val="200"/>
              </a:spcBef>
            </a:pPr>
            <a:r>
              <a:rPr lang="zh-CN" altLang="zh-CN" sz="2800" dirty="0" smtClean="0"/>
              <a:t>密钥在纯文本下面并与之对齐，不断重复直到纯文本被完全“覆盖”：</a:t>
            </a:r>
          </a:p>
          <a:p>
            <a:pPr lvl="2">
              <a:lnSpc>
                <a:spcPct val="100000"/>
              </a:lnSpc>
              <a:spcBef>
                <a:spcPts val="200"/>
              </a:spcBef>
              <a:buNone/>
            </a:pPr>
            <a:r>
              <a:rPr lang="en-US" altLang="zh-CN" dirty="0" smtClean="0">
                <a:solidFill>
                  <a:srgbClr val="FF0000"/>
                </a:solidFill>
              </a:rPr>
              <a:t>Well done</a:t>
            </a:r>
            <a:endParaRPr lang="zh-CN" altLang="zh-CN" dirty="0" smtClean="0">
              <a:solidFill>
                <a:srgbClr val="FF0000"/>
              </a:solidFill>
            </a:endParaRPr>
          </a:p>
          <a:p>
            <a:pPr lvl="2">
              <a:lnSpc>
                <a:spcPct val="100000"/>
              </a:lnSpc>
              <a:spcBef>
                <a:spcPts val="200"/>
              </a:spcBef>
              <a:buNone/>
            </a:pPr>
            <a:r>
              <a:rPr lang="en-US" altLang="zh-CN" dirty="0" err="1" smtClean="0">
                <a:solidFill>
                  <a:srgbClr val="FF0000"/>
                </a:solidFill>
              </a:rPr>
              <a:t>safetysaf</a:t>
            </a:r>
            <a:endParaRPr lang="en-US" altLang="zh-CN" dirty="0" smtClean="0">
              <a:solidFill>
                <a:srgbClr val="FF0000"/>
              </a:solidFill>
            </a:endParaRPr>
          </a:p>
          <a:p>
            <a:pPr lvl="1">
              <a:lnSpc>
                <a:spcPct val="100000"/>
              </a:lnSpc>
              <a:spcBef>
                <a:spcPts val="200"/>
              </a:spcBef>
            </a:pPr>
            <a:r>
              <a:rPr lang="zh-CN" altLang="zh-CN" sz="2800" dirty="0" smtClean="0"/>
              <a:t>对每一个字符，把纯文本字符在字母表中的位置加上密钥字符在字母表中的位置。将结果除以</a:t>
            </a:r>
            <a:r>
              <a:rPr lang="en-US" altLang="zh-CN" sz="2800" dirty="0" smtClean="0"/>
              <a:t>27</a:t>
            </a:r>
            <a:r>
              <a:rPr lang="zh-CN" altLang="zh-CN" sz="2800" dirty="0" smtClean="0"/>
              <a:t>，然后余数分开保存。</a:t>
            </a:r>
            <a:endParaRPr lang="zh-CN" altLang="en-US" sz="2800" dirty="0">
              <a:solidFill>
                <a:srgbClr val="FF0000"/>
              </a:solidFill>
            </a:endParaRPr>
          </a:p>
        </p:txBody>
      </p:sp>
      <p:sp>
        <p:nvSpPr>
          <p:cNvPr id="4" name="日期占位符 3"/>
          <p:cNvSpPr>
            <a:spLocks noGrp="1"/>
          </p:cNvSpPr>
          <p:nvPr>
            <p:ph type="dt" sz="half" idx="10"/>
          </p:nvPr>
        </p:nvSpPr>
        <p:spPr/>
        <p:txBody>
          <a:bodyPr/>
          <a:lstStyle/>
          <a:p>
            <a:pPr>
              <a:defRPr/>
            </a:pPr>
            <a:fld id="{20963853-1489-4F0E-9B36-D8C6FA094121}"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52</a:t>
            </a:fld>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en-US" altLang="zh-CN" dirty="0" smtClean="0"/>
              <a:t>11.7 </a:t>
            </a:r>
            <a:r>
              <a:rPr lang="en-US" altLang="zh-CN" dirty="0" smtClean="0"/>
              <a:t>SQL Server</a:t>
            </a:r>
            <a:r>
              <a:rPr lang="zh-CN" altLang="zh-CN" dirty="0" smtClean="0"/>
              <a:t>安全控制</a:t>
            </a:r>
            <a:endParaRPr lang="zh-CN" altLang="en-US" dirty="0" smtClean="0"/>
          </a:p>
        </p:txBody>
      </p:sp>
      <p:sp>
        <p:nvSpPr>
          <p:cNvPr id="10243" name="内容占位符 2"/>
          <p:cNvSpPr>
            <a:spLocks noGrp="1"/>
          </p:cNvSpPr>
          <p:nvPr>
            <p:ph idx="1"/>
          </p:nvPr>
        </p:nvSpPr>
        <p:spPr>
          <a:xfrm>
            <a:off x="611188" y="1341438"/>
            <a:ext cx="8001000" cy="4824412"/>
          </a:xfrm>
        </p:spPr>
        <p:txBody>
          <a:bodyPr/>
          <a:lstStyle/>
          <a:p>
            <a:pPr>
              <a:spcBef>
                <a:spcPct val="0"/>
              </a:spcBef>
            </a:pPr>
            <a:r>
              <a:rPr lang="zh-CN" altLang="zh-CN" sz="3400" dirty="0" smtClean="0"/>
              <a:t>大型</a:t>
            </a:r>
            <a:r>
              <a:rPr lang="en-US" altLang="zh-CN" sz="3400" dirty="0" smtClean="0"/>
              <a:t>DBMS</a:t>
            </a:r>
            <a:r>
              <a:rPr lang="zh-CN" altLang="zh-CN" sz="3400" dirty="0" smtClean="0"/>
              <a:t>的自主存取控制模式中，用户访问数据库数据要经过三个安全认证过程</a:t>
            </a:r>
            <a:r>
              <a:rPr lang="zh-CN" altLang="en-US" sz="3400" dirty="0" smtClean="0"/>
              <a:t>：</a:t>
            </a:r>
            <a:endParaRPr lang="en-US" altLang="zh-CN" sz="3400" dirty="0" smtClean="0"/>
          </a:p>
          <a:p>
            <a:pPr lvl="1">
              <a:spcBef>
                <a:spcPct val="0"/>
              </a:spcBef>
            </a:pPr>
            <a:r>
              <a:rPr lang="zh-CN" altLang="zh-CN" sz="3000" dirty="0" smtClean="0"/>
              <a:t>确认用户是否是数据库服务器的合法用户（具有</a:t>
            </a:r>
            <a:r>
              <a:rPr lang="zh-CN" altLang="zh-CN" sz="3000" dirty="0" smtClean="0">
                <a:solidFill>
                  <a:srgbClr val="FF0000"/>
                </a:solidFill>
              </a:rPr>
              <a:t>登录名</a:t>
            </a:r>
            <a:r>
              <a:rPr lang="zh-CN" altLang="zh-CN" sz="3000" dirty="0" smtClean="0"/>
              <a:t>）；</a:t>
            </a:r>
            <a:endParaRPr lang="en-US" altLang="zh-CN" sz="3000" dirty="0" smtClean="0"/>
          </a:p>
          <a:p>
            <a:pPr lvl="1">
              <a:spcBef>
                <a:spcPct val="0"/>
              </a:spcBef>
            </a:pPr>
            <a:r>
              <a:rPr lang="zh-CN" altLang="zh-CN" sz="3000" dirty="0" smtClean="0"/>
              <a:t>第二个过程，确认用户是否是要访问的数据库的合法用户（是</a:t>
            </a:r>
            <a:r>
              <a:rPr lang="zh-CN" altLang="zh-CN" sz="3000" dirty="0" smtClean="0">
                <a:solidFill>
                  <a:srgbClr val="FF0000"/>
                </a:solidFill>
              </a:rPr>
              <a:t>数据库用户</a:t>
            </a:r>
            <a:r>
              <a:rPr lang="zh-CN" altLang="zh-CN" sz="3000" dirty="0" smtClean="0"/>
              <a:t>）；</a:t>
            </a:r>
            <a:endParaRPr lang="en-US" altLang="zh-CN" sz="3000" dirty="0" smtClean="0"/>
          </a:p>
          <a:p>
            <a:pPr lvl="1">
              <a:spcBef>
                <a:spcPct val="0"/>
              </a:spcBef>
            </a:pPr>
            <a:r>
              <a:rPr lang="zh-CN" altLang="zh-CN" sz="3000" dirty="0" smtClean="0"/>
              <a:t>第三过程，确认用户是否具有合适的操作权限（</a:t>
            </a:r>
            <a:r>
              <a:rPr lang="zh-CN" altLang="zh-CN" sz="3000" dirty="0" smtClean="0">
                <a:solidFill>
                  <a:srgbClr val="FF0000"/>
                </a:solidFill>
              </a:rPr>
              <a:t>权限</a:t>
            </a:r>
            <a:r>
              <a:rPr lang="zh-CN" altLang="zh-CN" sz="3000" dirty="0" smtClean="0"/>
              <a:t>认证）。</a:t>
            </a:r>
            <a:endParaRPr lang="zh-CN" altLang="en-US" sz="3000" dirty="0" smtClean="0"/>
          </a:p>
        </p:txBody>
      </p:sp>
      <p:sp>
        <p:nvSpPr>
          <p:cNvPr id="10244" name="日期占位符 3"/>
          <p:cNvSpPr>
            <a:spLocks noGrp="1"/>
          </p:cNvSpPr>
          <p:nvPr>
            <p:ph type="dt" sz="quarter" idx="10"/>
          </p:nvPr>
        </p:nvSpPr>
        <p:spPr>
          <a:noFill/>
        </p:spPr>
        <p:txBody>
          <a:bodyPr/>
          <a:lstStyle/>
          <a:p>
            <a:fld id="{54854348-2126-444F-B135-5ACF27201996}" type="datetime8">
              <a:rPr lang="zh-CN" altLang="en-US" smtClean="0"/>
              <a:t>2016年3月7日10时17分</a:t>
            </a:fld>
            <a:endParaRPr lang="zh-CN" altLang="en-US" smtClean="0"/>
          </a:p>
        </p:txBody>
      </p:sp>
      <p:sp>
        <p:nvSpPr>
          <p:cNvPr id="10245" name="灯片编号占位符 4"/>
          <p:cNvSpPr>
            <a:spLocks noGrp="1"/>
          </p:cNvSpPr>
          <p:nvPr>
            <p:ph type="sldNum" sz="quarter" idx="12"/>
          </p:nvPr>
        </p:nvSpPr>
        <p:spPr>
          <a:noFill/>
        </p:spPr>
        <p:txBody>
          <a:bodyPr/>
          <a:lstStyle/>
          <a:p>
            <a:fld id="{57D6245C-4FD8-43F5-B982-0E2EF33BAFDA}" type="slidenum">
              <a:rPr lang="zh-CN" altLang="en-US" smtClean="0"/>
              <a:pPr/>
              <a:t>53</a:t>
            </a:fld>
            <a:endParaRPr lang="zh-CN" alt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认证过程示意图</a:t>
            </a:r>
            <a:endParaRPr lang="zh-CN" altLang="en-US" dirty="0"/>
          </a:p>
        </p:txBody>
      </p:sp>
      <p:sp>
        <p:nvSpPr>
          <p:cNvPr id="4" name="日期占位符 3"/>
          <p:cNvSpPr>
            <a:spLocks noGrp="1"/>
          </p:cNvSpPr>
          <p:nvPr>
            <p:ph type="dt" sz="half" idx="10"/>
          </p:nvPr>
        </p:nvSpPr>
        <p:spPr/>
        <p:txBody>
          <a:bodyPr/>
          <a:lstStyle/>
          <a:p>
            <a:pPr>
              <a:defRPr/>
            </a:pPr>
            <a:fld id="{88370D72-C197-4238-BE1B-AF36CF162BE6}"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54</a:t>
            </a:fld>
            <a:endParaRPr lang="zh-CN" altLang="en-US"/>
          </a:p>
        </p:txBody>
      </p:sp>
      <p:sp>
        <p:nvSpPr>
          <p:cNvPr id="1167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6737" name="Object 1"/>
          <p:cNvGraphicFramePr>
            <a:graphicFrameLocks noChangeAspect="1"/>
          </p:cNvGraphicFramePr>
          <p:nvPr/>
        </p:nvGraphicFramePr>
        <p:xfrm>
          <a:off x="1331640" y="1456643"/>
          <a:ext cx="6192688" cy="4306410"/>
        </p:xfrm>
        <a:graphic>
          <a:graphicData uri="http://schemas.openxmlformats.org/presentationml/2006/ole">
            <mc:AlternateContent xmlns:mc="http://schemas.openxmlformats.org/markup-compatibility/2006">
              <mc:Choice xmlns:v="urn:schemas-microsoft-com:vml" Requires="v">
                <p:oleObj spid="_x0000_s116739" name="Visio" r:id="rId3" imgW="3313623" imgH="2302825" progId="Visio.Drawing.11">
                  <p:embed/>
                </p:oleObj>
              </mc:Choice>
              <mc:Fallback>
                <p:oleObj name="Visio" r:id="rId3" imgW="3313623" imgH="2302825" progId="Visio.Drawing.11">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1456643"/>
                        <a:ext cx="6192688" cy="43064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zh-CN" dirty="0" smtClean="0"/>
              <a:t/>
            </a:r>
            <a:br>
              <a:rPr lang="zh-CN" altLang="zh-CN" dirty="0" smtClean="0"/>
            </a:br>
            <a:r>
              <a:rPr lang="en-US" altLang="zh-CN" dirty="0" smtClean="0"/>
              <a:t>11.8 </a:t>
            </a:r>
            <a:r>
              <a:rPr lang="zh-CN" altLang="zh-CN" dirty="0" smtClean="0"/>
              <a:t>登录名</a:t>
            </a:r>
            <a:endParaRPr lang="zh-CN" altLang="en-US" dirty="0"/>
          </a:p>
        </p:txBody>
      </p:sp>
      <p:sp>
        <p:nvSpPr>
          <p:cNvPr id="3" name="内容占位符 2"/>
          <p:cNvSpPr>
            <a:spLocks noGrp="1"/>
          </p:cNvSpPr>
          <p:nvPr>
            <p:ph idx="1"/>
          </p:nvPr>
        </p:nvSpPr>
        <p:spPr>
          <a:xfrm>
            <a:off x="566738" y="1414934"/>
            <a:ext cx="8109718" cy="4678362"/>
          </a:xfrm>
        </p:spPr>
        <p:txBody>
          <a:bodyPr/>
          <a:lstStyle/>
          <a:p>
            <a:r>
              <a:rPr lang="en-US" altLang="zh-CN" sz="3200" dirty="0" smtClean="0">
                <a:solidFill>
                  <a:srgbClr val="FF0000"/>
                </a:solidFill>
              </a:rPr>
              <a:t>SQL Server 2005</a:t>
            </a:r>
            <a:r>
              <a:rPr lang="zh-CN" altLang="zh-CN" sz="3200" dirty="0" smtClean="0">
                <a:solidFill>
                  <a:srgbClr val="FF0000"/>
                </a:solidFill>
              </a:rPr>
              <a:t>的安全权限是基于标识用户身份的登录标识符（</a:t>
            </a:r>
            <a:r>
              <a:rPr lang="en-US" altLang="zh-CN" sz="3200" dirty="0" smtClean="0">
                <a:solidFill>
                  <a:srgbClr val="FF0000"/>
                </a:solidFill>
              </a:rPr>
              <a:t>Login ID</a:t>
            </a:r>
            <a:r>
              <a:rPr lang="zh-CN" altLang="zh-CN" sz="3200" dirty="0" smtClean="0">
                <a:solidFill>
                  <a:srgbClr val="FF0000"/>
                </a:solidFill>
              </a:rPr>
              <a:t>，登录</a:t>
            </a:r>
            <a:r>
              <a:rPr lang="en-US" altLang="zh-CN" sz="3200" dirty="0" smtClean="0">
                <a:solidFill>
                  <a:srgbClr val="FF0000"/>
                </a:solidFill>
              </a:rPr>
              <a:t>ID</a:t>
            </a:r>
            <a:r>
              <a:rPr lang="zh-CN" altLang="zh-CN" sz="3200" dirty="0" smtClean="0">
                <a:solidFill>
                  <a:srgbClr val="FF0000"/>
                </a:solidFill>
              </a:rPr>
              <a:t>），登录</a:t>
            </a:r>
            <a:r>
              <a:rPr lang="en-US" altLang="zh-CN" sz="3200" dirty="0" smtClean="0">
                <a:solidFill>
                  <a:srgbClr val="FF0000"/>
                </a:solidFill>
              </a:rPr>
              <a:t>ID</a:t>
            </a:r>
            <a:r>
              <a:rPr lang="zh-CN" altLang="zh-CN" sz="3200" dirty="0" smtClean="0">
                <a:solidFill>
                  <a:srgbClr val="FF0000"/>
                </a:solidFill>
              </a:rPr>
              <a:t>就是控制访问</a:t>
            </a:r>
            <a:r>
              <a:rPr lang="en-US" altLang="zh-CN" sz="3200" dirty="0" smtClean="0">
                <a:solidFill>
                  <a:srgbClr val="FF0000"/>
                </a:solidFill>
              </a:rPr>
              <a:t>SQL Server </a:t>
            </a:r>
            <a:r>
              <a:rPr lang="zh-CN" altLang="zh-CN" sz="3200" dirty="0" smtClean="0">
                <a:solidFill>
                  <a:srgbClr val="FF0000"/>
                </a:solidFill>
              </a:rPr>
              <a:t>数据库服务器的登录名</a:t>
            </a:r>
            <a:r>
              <a:rPr lang="zh-CN" altLang="en-US" sz="3200" dirty="0" smtClean="0">
                <a:solidFill>
                  <a:srgbClr val="FF0000"/>
                </a:solidFill>
              </a:rPr>
              <a:t>。</a:t>
            </a:r>
            <a:endParaRPr lang="en-US" altLang="zh-CN" sz="3200" dirty="0" smtClean="0">
              <a:solidFill>
                <a:srgbClr val="FF0000"/>
              </a:solidFill>
            </a:endParaRPr>
          </a:p>
          <a:p>
            <a:r>
              <a:rPr lang="en-US" altLang="zh-CN" sz="3200" dirty="0" smtClean="0"/>
              <a:t>11.8.1 </a:t>
            </a:r>
            <a:r>
              <a:rPr lang="zh-CN" altLang="zh-CN" sz="3200" dirty="0" smtClean="0"/>
              <a:t>身份验证模式</a:t>
            </a:r>
            <a:endParaRPr lang="en-US" altLang="zh-CN" sz="3200" dirty="0" smtClean="0"/>
          </a:p>
          <a:p>
            <a:r>
              <a:rPr lang="en-US" altLang="zh-CN" sz="3200" dirty="0" smtClean="0"/>
              <a:t>11.8.2 </a:t>
            </a:r>
            <a:r>
              <a:rPr lang="zh-CN" altLang="zh-CN" sz="3200" dirty="0" smtClean="0"/>
              <a:t>建立登录名</a:t>
            </a:r>
            <a:endParaRPr lang="en-US" altLang="zh-CN" sz="3200" dirty="0" smtClean="0"/>
          </a:p>
          <a:p>
            <a:r>
              <a:rPr lang="en-US" altLang="zh-CN" sz="3200" dirty="0" smtClean="0"/>
              <a:t>11.8.3 </a:t>
            </a:r>
            <a:r>
              <a:rPr lang="zh-CN" altLang="zh-CN" sz="3200" dirty="0" smtClean="0"/>
              <a:t>删除登录名</a:t>
            </a:r>
            <a:endParaRPr lang="zh-CN" altLang="en-US" sz="3200" dirty="0"/>
          </a:p>
        </p:txBody>
      </p:sp>
      <p:sp>
        <p:nvSpPr>
          <p:cNvPr id="4" name="日期占位符 3"/>
          <p:cNvSpPr>
            <a:spLocks noGrp="1"/>
          </p:cNvSpPr>
          <p:nvPr>
            <p:ph type="dt" sz="half" idx="10"/>
          </p:nvPr>
        </p:nvSpPr>
        <p:spPr/>
        <p:txBody>
          <a:bodyPr/>
          <a:lstStyle/>
          <a:p>
            <a:pPr>
              <a:defRPr/>
            </a:pPr>
            <a:fld id="{BA4282B4-AA0C-46B2-92D0-076386C0332E}"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55</a:t>
            </a:fld>
            <a:endParaRPr lang="zh-CN"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11.8.1 </a:t>
            </a:r>
            <a:r>
              <a:rPr lang="zh-CN" altLang="zh-CN" sz="4000" dirty="0" smtClean="0"/>
              <a:t>身份验证模式</a:t>
            </a:r>
            <a:endParaRPr lang="zh-CN" altLang="en-US" sz="4000" dirty="0"/>
          </a:p>
        </p:txBody>
      </p:sp>
      <p:sp>
        <p:nvSpPr>
          <p:cNvPr id="3" name="内容占位符 2"/>
          <p:cNvSpPr>
            <a:spLocks noGrp="1"/>
          </p:cNvSpPr>
          <p:nvPr>
            <p:ph idx="1"/>
          </p:nvPr>
        </p:nvSpPr>
        <p:spPr>
          <a:xfrm>
            <a:off x="566738" y="1340768"/>
            <a:ext cx="8001000" cy="4678362"/>
          </a:xfrm>
        </p:spPr>
        <p:txBody>
          <a:bodyPr/>
          <a:lstStyle/>
          <a:p>
            <a:r>
              <a:rPr lang="en-US" altLang="zh-CN" sz="3400" dirty="0" smtClean="0"/>
              <a:t>SQL Server 2005</a:t>
            </a:r>
            <a:r>
              <a:rPr lang="zh-CN" altLang="zh-CN" sz="3400" dirty="0" smtClean="0"/>
              <a:t>支持两类登录名</a:t>
            </a:r>
            <a:r>
              <a:rPr lang="zh-CN" altLang="en-US" sz="3400" dirty="0" smtClean="0"/>
              <a:t>：</a:t>
            </a:r>
            <a:endParaRPr lang="en-US" altLang="zh-CN" sz="3400" dirty="0" smtClean="0"/>
          </a:p>
          <a:p>
            <a:pPr lvl="1"/>
            <a:r>
              <a:rPr lang="zh-CN" altLang="zh-CN" dirty="0" smtClean="0"/>
              <a:t>由</a:t>
            </a:r>
            <a:r>
              <a:rPr lang="en-US" altLang="zh-CN" dirty="0" smtClean="0"/>
              <a:t>SQL Server</a:t>
            </a:r>
            <a:r>
              <a:rPr lang="zh-CN" altLang="zh-CN" dirty="0" smtClean="0"/>
              <a:t>负责验证的登录名；</a:t>
            </a:r>
            <a:endParaRPr lang="en-US" altLang="zh-CN" dirty="0" smtClean="0"/>
          </a:p>
          <a:p>
            <a:pPr lvl="1"/>
            <a:r>
              <a:rPr lang="en-US" altLang="zh-CN" dirty="0" smtClean="0"/>
              <a:t>Windows</a:t>
            </a:r>
            <a:r>
              <a:rPr lang="zh-CN" altLang="zh-CN" dirty="0" smtClean="0"/>
              <a:t>网络账户，可以是组用户。</a:t>
            </a:r>
            <a:endParaRPr lang="en-US" altLang="zh-CN" dirty="0" smtClean="0"/>
          </a:p>
          <a:p>
            <a:r>
              <a:rPr lang="en-US" altLang="zh-CN" sz="3400" dirty="0" smtClean="0"/>
              <a:t>SQL Server 2005</a:t>
            </a:r>
            <a:r>
              <a:rPr lang="zh-CN" altLang="zh-CN" sz="3400" dirty="0" smtClean="0"/>
              <a:t>相应地提供了两种身份验证模式：</a:t>
            </a:r>
            <a:endParaRPr lang="en-US" altLang="zh-CN" sz="3400" dirty="0" smtClean="0"/>
          </a:p>
          <a:p>
            <a:pPr lvl="1"/>
            <a:r>
              <a:rPr lang="en-US" altLang="zh-CN" sz="3000" dirty="0" smtClean="0">
                <a:solidFill>
                  <a:srgbClr val="FF0000"/>
                </a:solidFill>
              </a:rPr>
              <a:t>Windows</a:t>
            </a:r>
            <a:r>
              <a:rPr lang="zh-CN" altLang="zh-CN" sz="3000" dirty="0" smtClean="0">
                <a:solidFill>
                  <a:srgbClr val="FF0000"/>
                </a:solidFill>
              </a:rPr>
              <a:t>身份验证模式</a:t>
            </a:r>
            <a:endParaRPr lang="en-US" altLang="zh-CN" sz="3000" dirty="0" smtClean="0">
              <a:solidFill>
                <a:srgbClr val="FF0000"/>
              </a:solidFill>
            </a:endParaRPr>
          </a:p>
          <a:p>
            <a:pPr lvl="1"/>
            <a:r>
              <a:rPr lang="zh-CN" altLang="zh-CN" sz="3000" dirty="0" smtClean="0">
                <a:solidFill>
                  <a:srgbClr val="FF0000"/>
                </a:solidFill>
              </a:rPr>
              <a:t>混合验证模式</a:t>
            </a:r>
            <a:endParaRPr lang="zh-CN" altLang="en-US" sz="3000" dirty="0">
              <a:solidFill>
                <a:srgbClr val="FF0000"/>
              </a:solidFill>
            </a:endParaRPr>
          </a:p>
        </p:txBody>
      </p:sp>
      <p:sp>
        <p:nvSpPr>
          <p:cNvPr id="4" name="日期占位符 3"/>
          <p:cNvSpPr>
            <a:spLocks noGrp="1"/>
          </p:cNvSpPr>
          <p:nvPr>
            <p:ph type="dt" sz="half" idx="10"/>
          </p:nvPr>
        </p:nvSpPr>
        <p:spPr/>
        <p:txBody>
          <a:bodyPr/>
          <a:lstStyle/>
          <a:p>
            <a:pPr>
              <a:defRPr/>
            </a:pPr>
            <a:fld id="{3AE970DB-760F-45FC-B908-A5131D951C06}"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56</a:t>
            </a:fld>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Windows</a:t>
            </a:r>
            <a:r>
              <a:rPr lang="zh-CN" altLang="zh-CN" dirty="0" smtClean="0"/>
              <a:t>身份验证模式</a:t>
            </a:r>
            <a:endParaRPr lang="zh-CN" altLang="en-US" dirty="0"/>
          </a:p>
        </p:txBody>
      </p:sp>
      <p:sp>
        <p:nvSpPr>
          <p:cNvPr id="3" name="内容占位符 2"/>
          <p:cNvSpPr>
            <a:spLocks noGrp="1"/>
          </p:cNvSpPr>
          <p:nvPr>
            <p:ph idx="1"/>
          </p:nvPr>
        </p:nvSpPr>
        <p:spPr>
          <a:xfrm>
            <a:off x="566738" y="1414934"/>
            <a:ext cx="8109718" cy="4678362"/>
          </a:xfrm>
        </p:spPr>
        <p:txBody>
          <a:bodyPr/>
          <a:lstStyle/>
          <a:p>
            <a:r>
              <a:rPr lang="en-US" altLang="zh-CN" sz="3400" dirty="0" smtClean="0"/>
              <a:t>SQL Server</a:t>
            </a:r>
            <a:r>
              <a:rPr lang="zh-CN" altLang="zh-CN" sz="3400" dirty="0" smtClean="0"/>
              <a:t>将用户的身份验证交给了</a:t>
            </a:r>
            <a:r>
              <a:rPr lang="en-US" altLang="zh-CN" sz="3400" dirty="0" smtClean="0"/>
              <a:t>Windows</a:t>
            </a:r>
            <a:r>
              <a:rPr lang="zh-CN" altLang="zh-CN" sz="3400" dirty="0" smtClean="0"/>
              <a:t>操作系统来完成。</a:t>
            </a:r>
            <a:endParaRPr lang="en-US" altLang="zh-CN" sz="3400" dirty="0" smtClean="0"/>
          </a:p>
          <a:p>
            <a:r>
              <a:rPr lang="zh-CN" altLang="zh-CN" sz="3400" dirty="0" smtClean="0"/>
              <a:t>在这种身份验证模式下，</a:t>
            </a:r>
            <a:r>
              <a:rPr lang="en-US" altLang="zh-CN" sz="3400" dirty="0" smtClean="0"/>
              <a:t>SQL Server </a:t>
            </a:r>
            <a:r>
              <a:rPr lang="zh-CN" altLang="zh-CN" sz="3400" dirty="0" smtClean="0"/>
              <a:t>将通过</a:t>
            </a:r>
            <a:r>
              <a:rPr lang="en-US" altLang="zh-CN" sz="3400" dirty="0" smtClean="0"/>
              <a:t>Windows</a:t>
            </a:r>
            <a:r>
              <a:rPr lang="zh-CN" altLang="zh-CN" sz="3400" dirty="0" smtClean="0"/>
              <a:t>操作系统来获得用户信息，并对登录名和密码进行重新验证。</a:t>
            </a:r>
            <a:endParaRPr lang="en-US" altLang="zh-CN" sz="3400" dirty="0" smtClean="0"/>
          </a:p>
          <a:p>
            <a:r>
              <a:rPr lang="zh-CN" altLang="zh-CN" sz="3200" dirty="0" smtClean="0"/>
              <a:t>使用</a:t>
            </a:r>
            <a:r>
              <a:rPr lang="en-US" altLang="zh-CN" sz="3200" dirty="0" smtClean="0"/>
              <a:t>Windows</a:t>
            </a:r>
            <a:r>
              <a:rPr lang="zh-CN" altLang="zh-CN" sz="3200" dirty="0" smtClean="0"/>
              <a:t>身份验证模式时，用户必须</a:t>
            </a:r>
            <a:r>
              <a:rPr lang="zh-CN" altLang="zh-CN" sz="3200" dirty="0" smtClean="0">
                <a:solidFill>
                  <a:srgbClr val="FF0000"/>
                </a:solidFill>
              </a:rPr>
              <a:t>先登录到</a:t>
            </a:r>
            <a:r>
              <a:rPr lang="en-US" altLang="zh-CN" sz="3200" dirty="0" smtClean="0">
                <a:solidFill>
                  <a:srgbClr val="FF0000"/>
                </a:solidFill>
              </a:rPr>
              <a:t>Windows</a:t>
            </a:r>
            <a:r>
              <a:rPr lang="zh-CN" altLang="zh-CN" sz="3200" dirty="0" smtClean="0"/>
              <a:t>操作系统，然后</a:t>
            </a:r>
            <a:r>
              <a:rPr lang="zh-CN" altLang="zh-CN" sz="3200" dirty="0" smtClean="0">
                <a:solidFill>
                  <a:srgbClr val="FF0000"/>
                </a:solidFill>
              </a:rPr>
              <a:t>再登录到</a:t>
            </a:r>
            <a:r>
              <a:rPr lang="en-US" altLang="zh-CN" sz="3200" dirty="0" smtClean="0">
                <a:solidFill>
                  <a:srgbClr val="FF0000"/>
                </a:solidFill>
              </a:rPr>
              <a:t>SQL Server</a:t>
            </a:r>
            <a:r>
              <a:rPr lang="zh-CN" altLang="zh-CN" sz="3200" dirty="0" smtClean="0"/>
              <a:t>。</a:t>
            </a:r>
            <a:endParaRPr lang="zh-CN" altLang="en-US" sz="3400" dirty="0"/>
          </a:p>
        </p:txBody>
      </p:sp>
      <p:sp>
        <p:nvSpPr>
          <p:cNvPr id="4" name="日期占位符 3"/>
          <p:cNvSpPr>
            <a:spLocks noGrp="1"/>
          </p:cNvSpPr>
          <p:nvPr>
            <p:ph type="dt" sz="half" idx="10"/>
          </p:nvPr>
        </p:nvSpPr>
        <p:spPr/>
        <p:txBody>
          <a:bodyPr/>
          <a:lstStyle/>
          <a:p>
            <a:pPr>
              <a:defRPr/>
            </a:pPr>
            <a:fld id="{284EB00C-582F-46A9-BFE5-C07C6AF46428}"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57</a:t>
            </a:fld>
            <a:endParaRPr lang="zh-CN"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混合身份验证模式</a:t>
            </a:r>
            <a:endParaRPr lang="zh-CN" altLang="en-US" dirty="0"/>
          </a:p>
        </p:txBody>
      </p:sp>
      <p:sp>
        <p:nvSpPr>
          <p:cNvPr id="3" name="内容占位符 2"/>
          <p:cNvSpPr>
            <a:spLocks noGrp="1"/>
          </p:cNvSpPr>
          <p:nvPr>
            <p:ph idx="1"/>
          </p:nvPr>
        </p:nvSpPr>
        <p:spPr>
          <a:xfrm>
            <a:off x="566738" y="1340768"/>
            <a:ext cx="8109718" cy="4752528"/>
          </a:xfrm>
        </p:spPr>
        <p:txBody>
          <a:bodyPr/>
          <a:lstStyle/>
          <a:p>
            <a:pPr>
              <a:lnSpc>
                <a:spcPct val="105000"/>
              </a:lnSpc>
              <a:spcBef>
                <a:spcPts val="600"/>
              </a:spcBef>
            </a:pPr>
            <a:r>
              <a:rPr lang="zh-CN" altLang="zh-CN" sz="3200" dirty="0" smtClean="0"/>
              <a:t>允许</a:t>
            </a:r>
            <a:r>
              <a:rPr lang="en-US" altLang="zh-CN" sz="3200" dirty="0" smtClean="0"/>
              <a:t>Windows</a:t>
            </a:r>
            <a:r>
              <a:rPr lang="zh-CN" altLang="zh-CN" sz="3200" dirty="0" smtClean="0"/>
              <a:t>授权用户和</a:t>
            </a:r>
            <a:r>
              <a:rPr lang="en-US" altLang="zh-CN" sz="3200" dirty="0" smtClean="0"/>
              <a:t>SQL</a:t>
            </a:r>
            <a:r>
              <a:rPr lang="zh-CN" altLang="zh-CN" sz="3200" dirty="0" smtClean="0"/>
              <a:t>授权用户登录到</a:t>
            </a:r>
            <a:r>
              <a:rPr lang="en-US" altLang="zh-CN" sz="3200" dirty="0" smtClean="0"/>
              <a:t>SQL Server</a:t>
            </a:r>
            <a:r>
              <a:rPr lang="zh-CN" altLang="zh-CN" sz="3200" dirty="0" smtClean="0"/>
              <a:t>数据库服务器。</a:t>
            </a:r>
            <a:endParaRPr lang="en-US" altLang="zh-CN" sz="3200" dirty="0" smtClean="0"/>
          </a:p>
          <a:p>
            <a:pPr>
              <a:lnSpc>
                <a:spcPct val="105000"/>
              </a:lnSpc>
              <a:spcBef>
                <a:spcPts val="600"/>
              </a:spcBef>
            </a:pPr>
            <a:r>
              <a:rPr lang="zh-CN" altLang="zh-CN" sz="3200" dirty="0" smtClean="0"/>
              <a:t>如果希望允许非</a:t>
            </a:r>
            <a:r>
              <a:rPr lang="en-US" altLang="zh-CN" sz="3200" dirty="0" smtClean="0"/>
              <a:t>Windows</a:t>
            </a:r>
            <a:r>
              <a:rPr lang="zh-CN" altLang="zh-CN" sz="3200" dirty="0" smtClean="0"/>
              <a:t>操作系统的用户也能登录到</a:t>
            </a:r>
            <a:r>
              <a:rPr lang="en-US" altLang="zh-CN" sz="3200" dirty="0" smtClean="0"/>
              <a:t>SQL Server</a:t>
            </a:r>
            <a:r>
              <a:rPr lang="zh-CN" altLang="zh-CN" sz="3200" dirty="0" smtClean="0"/>
              <a:t>数据库服务器上，则应该选择混合身份验证模式。</a:t>
            </a:r>
            <a:endParaRPr lang="en-US" altLang="zh-CN" sz="3200" dirty="0" smtClean="0"/>
          </a:p>
          <a:p>
            <a:pPr>
              <a:lnSpc>
                <a:spcPct val="105000"/>
              </a:lnSpc>
              <a:spcBef>
                <a:spcPts val="600"/>
              </a:spcBef>
            </a:pPr>
            <a:r>
              <a:rPr lang="en-US" altLang="zh-CN" sz="3200" dirty="0" smtClean="0"/>
              <a:t>SQL Server</a:t>
            </a:r>
            <a:r>
              <a:rPr lang="zh-CN" altLang="zh-CN" sz="3200" dirty="0" smtClean="0"/>
              <a:t>身份验证的登录信息保存在</a:t>
            </a:r>
            <a:r>
              <a:rPr lang="en-US" altLang="zh-CN" sz="3200" dirty="0" smtClean="0"/>
              <a:t>SQL Server</a:t>
            </a:r>
            <a:r>
              <a:rPr lang="zh-CN" altLang="zh-CN" sz="3200" dirty="0" smtClean="0"/>
              <a:t>实例上</a:t>
            </a:r>
            <a:r>
              <a:rPr lang="zh-CN" altLang="en-US" sz="3200" dirty="0" smtClean="0"/>
              <a:t>；</a:t>
            </a:r>
            <a:r>
              <a:rPr lang="en-US" altLang="zh-CN" sz="3200" dirty="0" smtClean="0"/>
              <a:t>Windows</a:t>
            </a:r>
            <a:r>
              <a:rPr lang="zh-CN" altLang="zh-CN" sz="3200" dirty="0" smtClean="0"/>
              <a:t>身份验证的登录信息是由</a:t>
            </a:r>
            <a:r>
              <a:rPr lang="en-US" altLang="zh-CN" sz="3200" dirty="0" smtClean="0"/>
              <a:t>Windows</a:t>
            </a:r>
            <a:r>
              <a:rPr lang="zh-CN" altLang="zh-CN" sz="3200" dirty="0" smtClean="0"/>
              <a:t>和</a:t>
            </a:r>
            <a:r>
              <a:rPr lang="en-US" altLang="zh-CN" sz="3200" dirty="0" smtClean="0"/>
              <a:t>SQL Server</a:t>
            </a:r>
            <a:r>
              <a:rPr lang="zh-CN" altLang="zh-CN" sz="3200" dirty="0" smtClean="0"/>
              <a:t>实例共同保存的。</a:t>
            </a:r>
            <a:endParaRPr lang="zh-CN" altLang="en-US" sz="3200" dirty="0"/>
          </a:p>
        </p:txBody>
      </p:sp>
      <p:sp>
        <p:nvSpPr>
          <p:cNvPr id="4" name="日期占位符 3"/>
          <p:cNvSpPr>
            <a:spLocks noGrp="1"/>
          </p:cNvSpPr>
          <p:nvPr>
            <p:ph type="dt" sz="half" idx="10"/>
          </p:nvPr>
        </p:nvSpPr>
        <p:spPr/>
        <p:txBody>
          <a:bodyPr/>
          <a:lstStyle/>
          <a:p>
            <a:pPr>
              <a:defRPr/>
            </a:pPr>
            <a:fld id="{6F402EC5-F7B4-419E-98A9-9B05054DF26C}"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58</a:t>
            </a:fld>
            <a:endParaRPr lang="zh-CN"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zh-CN" dirty="0" smtClean="0"/>
              <a:t>设置身份验证模式</a:t>
            </a:r>
            <a:endParaRPr lang="zh-CN" altLang="en-US" dirty="0" smtClean="0"/>
          </a:p>
        </p:txBody>
      </p:sp>
      <p:sp>
        <p:nvSpPr>
          <p:cNvPr id="21507" name="内容占位符 2"/>
          <p:cNvSpPr>
            <a:spLocks noGrp="1"/>
          </p:cNvSpPr>
          <p:nvPr>
            <p:ph idx="1"/>
          </p:nvPr>
        </p:nvSpPr>
        <p:spPr>
          <a:xfrm>
            <a:off x="566738" y="1414463"/>
            <a:ext cx="8001000" cy="4678362"/>
          </a:xfrm>
        </p:spPr>
        <p:txBody>
          <a:bodyPr/>
          <a:lstStyle/>
          <a:p>
            <a:pPr algn="just"/>
            <a:r>
              <a:rPr lang="zh-CN" altLang="en-US" dirty="0" smtClean="0"/>
              <a:t>系统管理员</a:t>
            </a:r>
            <a:r>
              <a:rPr lang="zh-CN" altLang="zh-CN" dirty="0" smtClean="0"/>
              <a:t>根据系统的实际应用情况设置</a:t>
            </a:r>
            <a:r>
              <a:rPr lang="en-US" altLang="zh-CN" dirty="0" smtClean="0"/>
              <a:t>SQL Server</a:t>
            </a:r>
            <a:r>
              <a:rPr lang="zh-CN" altLang="zh-CN" dirty="0" smtClean="0"/>
              <a:t>的身份验证模式。</a:t>
            </a:r>
            <a:endParaRPr lang="en-US" altLang="zh-CN" dirty="0" smtClean="0"/>
          </a:p>
          <a:p>
            <a:pPr algn="just"/>
            <a:r>
              <a:rPr lang="zh-CN" altLang="zh-CN" dirty="0" smtClean="0"/>
              <a:t>可以在安装</a:t>
            </a:r>
            <a:r>
              <a:rPr lang="en-US" altLang="zh-CN" dirty="0" smtClean="0"/>
              <a:t>SQL </a:t>
            </a:r>
            <a:r>
              <a:rPr lang="en-US" altLang="zh-CN" dirty="0" smtClean="0"/>
              <a:t>Server</a:t>
            </a:r>
            <a:r>
              <a:rPr lang="zh-CN" altLang="zh-CN" dirty="0" smtClean="0"/>
              <a:t>时</a:t>
            </a:r>
            <a:r>
              <a:rPr lang="zh-CN" altLang="en-US" dirty="0" smtClean="0"/>
              <a:t>设置，</a:t>
            </a:r>
            <a:r>
              <a:rPr lang="zh-CN" altLang="zh-CN" dirty="0" smtClean="0"/>
              <a:t>也</a:t>
            </a:r>
            <a:r>
              <a:rPr lang="zh-CN" altLang="zh-CN" dirty="0" smtClean="0"/>
              <a:t>可以在安装完成后通过</a:t>
            </a:r>
            <a:r>
              <a:rPr lang="en-US" altLang="zh-CN" dirty="0" smtClean="0"/>
              <a:t>SSMS</a:t>
            </a:r>
            <a:r>
              <a:rPr lang="zh-CN" altLang="zh-CN" dirty="0" smtClean="0"/>
              <a:t>工具进行设置</a:t>
            </a:r>
            <a:r>
              <a:rPr lang="zh-CN" altLang="en-US" dirty="0" smtClean="0"/>
              <a:t>。</a:t>
            </a:r>
          </a:p>
        </p:txBody>
      </p:sp>
      <p:sp>
        <p:nvSpPr>
          <p:cNvPr id="21508" name="日期占位符 3"/>
          <p:cNvSpPr>
            <a:spLocks noGrp="1"/>
          </p:cNvSpPr>
          <p:nvPr>
            <p:ph type="dt" sz="quarter" idx="10"/>
          </p:nvPr>
        </p:nvSpPr>
        <p:spPr>
          <a:noFill/>
        </p:spPr>
        <p:txBody>
          <a:bodyPr/>
          <a:lstStyle/>
          <a:p>
            <a:fld id="{A6638381-662A-4CC5-BD61-F2D568A422BF}" type="datetime8">
              <a:rPr lang="zh-CN" altLang="en-US" smtClean="0"/>
              <a:t>2016年3月7日10时17分</a:t>
            </a:fld>
            <a:endParaRPr lang="zh-CN" altLang="en-US" smtClean="0"/>
          </a:p>
        </p:txBody>
      </p:sp>
      <p:sp>
        <p:nvSpPr>
          <p:cNvPr id="21509" name="灯片编号占位符 4"/>
          <p:cNvSpPr>
            <a:spLocks noGrp="1"/>
          </p:cNvSpPr>
          <p:nvPr>
            <p:ph type="sldNum" sz="quarter" idx="12"/>
          </p:nvPr>
        </p:nvSpPr>
        <p:spPr>
          <a:noFill/>
        </p:spPr>
        <p:txBody>
          <a:bodyPr/>
          <a:lstStyle/>
          <a:p>
            <a:fld id="{49D3C8AC-9D5C-4C9B-9C6C-7B93CD66BF10}" type="slidenum">
              <a:rPr lang="zh-CN" altLang="en-US" smtClean="0"/>
              <a:pPr/>
              <a:t>59</a:t>
            </a:fld>
            <a:endParaRPr lang="zh-CN" alt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数据库安全计划考虑</a:t>
            </a:r>
            <a:r>
              <a:rPr lang="zh-CN" altLang="en-US" dirty="0" smtClean="0"/>
              <a:t>因素</a:t>
            </a:r>
            <a:endParaRPr lang="zh-CN" altLang="en-US" dirty="0"/>
          </a:p>
        </p:txBody>
      </p:sp>
      <p:sp>
        <p:nvSpPr>
          <p:cNvPr id="3" name="内容占位符 2"/>
          <p:cNvSpPr>
            <a:spLocks noGrp="1"/>
          </p:cNvSpPr>
          <p:nvPr>
            <p:ph idx="1"/>
          </p:nvPr>
        </p:nvSpPr>
        <p:spPr>
          <a:xfrm>
            <a:off x="566738" y="1414934"/>
            <a:ext cx="8181726" cy="4678362"/>
          </a:xfrm>
        </p:spPr>
        <p:txBody>
          <a:bodyPr/>
          <a:lstStyle/>
          <a:p>
            <a:pPr>
              <a:spcBef>
                <a:spcPts val="0"/>
              </a:spcBef>
            </a:pPr>
            <a:r>
              <a:rPr lang="zh-CN" altLang="zh-CN" sz="3200" dirty="0" smtClean="0">
                <a:solidFill>
                  <a:srgbClr val="FF0000"/>
                </a:solidFill>
              </a:rPr>
              <a:t>可用性的损失</a:t>
            </a:r>
            <a:r>
              <a:rPr lang="zh-CN" altLang="zh-CN" sz="3200" dirty="0" smtClean="0"/>
              <a:t>。这种损失会造成系统出现严重问题。</a:t>
            </a:r>
            <a:endParaRPr lang="en-US" altLang="zh-CN" sz="3200" dirty="0" smtClean="0"/>
          </a:p>
          <a:p>
            <a:pPr>
              <a:spcBef>
                <a:spcPts val="0"/>
              </a:spcBef>
            </a:pPr>
            <a:r>
              <a:rPr lang="zh-CN" altLang="zh-CN" sz="3200" dirty="0" smtClean="0">
                <a:solidFill>
                  <a:srgbClr val="FF0000"/>
                </a:solidFill>
              </a:rPr>
              <a:t>机密性数据的损失</a:t>
            </a:r>
            <a:r>
              <a:rPr lang="zh-CN" altLang="zh-CN" sz="3200" dirty="0" smtClean="0"/>
              <a:t>。这种损失可能导致企业失去竞争力。</a:t>
            </a:r>
            <a:endParaRPr lang="en-US" altLang="zh-CN" sz="3200" dirty="0" smtClean="0"/>
          </a:p>
          <a:p>
            <a:pPr>
              <a:spcBef>
                <a:spcPts val="0"/>
              </a:spcBef>
            </a:pPr>
            <a:r>
              <a:rPr lang="zh-CN" altLang="zh-CN" sz="3200" dirty="0" smtClean="0">
                <a:solidFill>
                  <a:srgbClr val="FF0000"/>
                </a:solidFill>
              </a:rPr>
              <a:t>私密性数据的损失</a:t>
            </a:r>
            <a:r>
              <a:rPr lang="zh-CN" altLang="zh-CN" sz="3200" dirty="0" smtClean="0"/>
              <a:t>。这种情况可能导致对个人或单位不利的合法行为。</a:t>
            </a:r>
            <a:endParaRPr lang="en-US" altLang="zh-CN" sz="3200" dirty="0" smtClean="0"/>
          </a:p>
          <a:p>
            <a:pPr>
              <a:spcBef>
                <a:spcPts val="0"/>
              </a:spcBef>
            </a:pPr>
            <a:r>
              <a:rPr lang="zh-CN" altLang="zh-CN" sz="3200" dirty="0" smtClean="0">
                <a:solidFill>
                  <a:srgbClr val="FF0000"/>
                </a:solidFill>
              </a:rPr>
              <a:t>偷窃和欺诈</a:t>
            </a:r>
            <a:r>
              <a:rPr lang="zh-CN" altLang="zh-CN" sz="3200" dirty="0" smtClean="0"/>
              <a:t>。</a:t>
            </a:r>
            <a:r>
              <a:rPr lang="zh-CN" altLang="en-US" sz="3200" dirty="0" smtClean="0"/>
              <a:t>属</a:t>
            </a:r>
            <a:r>
              <a:rPr lang="zh-CN" altLang="zh-CN" sz="3200" dirty="0" smtClean="0"/>
              <a:t>是机密性或私密性的损失</a:t>
            </a:r>
            <a:endParaRPr lang="en-US" altLang="zh-CN" sz="3200" dirty="0" smtClean="0"/>
          </a:p>
          <a:p>
            <a:pPr>
              <a:spcBef>
                <a:spcPts val="0"/>
              </a:spcBef>
            </a:pPr>
            <a:r>
              <a:rPr lang="zh-CN" altLang="zh-CN" sz="3200" dirty="0" smtClean="0">
                <a:solidFill>
                  <a:srgbClr val="FF0000"/>
                </a:solidFill>
              </a:rPr>
              <a:t>意外的损害</a:t>
            </a:r>
            <a:r>
              <a:rPr lang="zh-CN" altLang="zh-CN" sz="3200" dirty="0" smtClean="0"/>
              <a:t>。非故意造成的</a:t>
            </a:r>
            <a:r>
              <a:rPr lang="zh-CN" altLang="en-US" sz="3200" dirty="0" smtClean="0"/>
              <a:t>。</a:t>
            </a:r>
            <a:endParaRPr lang="zh-CN" altLang="en-US" sz="3200" dirty="0"/>
          </a:p>
        </p:txBody>
      </p:sp>
      <p:sp>
        <p:nvSpPr>
          <p:cNvPr id="4" name="日期占位符 3"/>
          <p:cNvSpPr>
            <a:spLocks noGrp="1"/>
          </p:cNvSpPr>
          <p:nvPr>
            <p:ph type="dt" sz="half" idx="10"/>
          </p:nvPr>
        </p:nvSpPr>
        <p:spPr/>
        <p:txBody>
          <a:bodyPr/>
          <a:lstStyle/>
          <a:p>
            <a:pPr>
              <a:defRPr/>
            </a:pPr>
            <a:fld id="{639E7659-FF3A-4726-8282-CEBCE2BE19C2}"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6</a:t>
            </a:fld>
            <a:endParaRPr lang="zh-CN"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mtClean="0"/>
              <a:t>设置方法</a:t>
            </a:r>
          </a:p>
        </p:txBody>
      </p:sp>
      <p:sp>
        <p:nvSpPr>
          <p:cNvPr id="22531" name="内容占位符 2"/>
          <p:cNvSpPr>
            <a:spLocks noGrp="1"/>
          </p:cNvSpPr>
          <p:nvPr>
            <p:ph idx="1"/>
          </p:nvPr>
        </p:nvSpPr>
        <p:spPr>
          <a:xfrm>
            <a:off x="566738" y="1414463"/>
            <a:ext cx="8108950" cy="4678362"/>
          </a:xfrm>
        </p:spPr>
        <p:txBody>
          <a:bodyPr/>
          <a:lstStyle/>
          <a:p>
            <a:r>
              <a:rPr lang="zh-CN" altLang="zh-CN" sz="3400" smtClean="0"/>
              <a:t>在</a:t>
            </a:r>
            <a:r>
              <a:rPr lang="en-US" altLang="zh-CN" sz="3400" smtClean="0"/>
              <a:t>SSMS</a:t>
            </a:r>
            <a:r>
              <a:rPr lang="zh-CN" altLang="zh-CN" sz="3400" smtClean="0"/>
              <a:t>的对象资源管理器中，在</a:t>
            </a:r>
            <a:r>
              <a:rPr lang="en-US" altLang="zh-CN" sz="3400" smtClean="0"/>
              <a:t>SQL Server</a:t>
            </a:r>
            <a:r>
              <a:rPr lang="zh-CN" altLang="zh-CN" sz="3400" smtClean="0"/>
              <a:t>实例上右击鼠标，选择“属性”命令。</a:t>
            </a:r>
          </a:p>
          <a:p>
            <a:r>
              <a:rPr lang="zh-CN" altLang="zh-CN" sz="3400" smtClean="0"/>
              <a:t>在“服务器属性”窗口左边的“选择页”上，单击“安全性”选项。</a:t>
            </a:r>
          </a:p>
          <a:p>
            <a:r>
              <a:rPr lang="zh-CN" altLang="zh-CN" sz="3400" smtClean="0"/>
              <a:t>在“服务器身份验证”部分，可以设置该实例的身份验证模式。</a:t>
            </a:r>
            <a:endParaRPr lang="zh-CN" altLang="en-US" sz="3400" smtClean="0"/>
          </a:p>
        </p:txBody>
      </p:sp>
      <p:sp>
        <p:nvSpPr>
          <p:cNvPr id="22532" name="日期占位符 3"/>
          <p:cNvSpPr>
            <a:spLocks noGrp="1"/>
          </p:cNvSpPr>
          <p:nvPr>
            <p:ph type="dt" sz="quarter" idx="10"/>
          </p:nvPr>
        </p:nvSpPr>
        <p:spPr>
          <a:noFill/>
        </p:spPr>
        <p:txBody>
          <a:bodyPr/>
          <a:lstStyle/>
          <a:p>
            <a:fld id="{E1D6D69A-025C-4DC0-A913-DD184D9DBFFE}" type="datetime8">
              <a:rPr lang="zh-CN" altLang="en-US" smtClean="0"/>
              <a:t>2016年3月7日10时17分</a:t>
            </a:fld>
            <a:endParaRPr lang="zh-CN" altLang="en-US" smtClean="0"/>
          </a:p>
        </p:txBody>
      </p:sp>
      <p:sp>
        <p:nvSpPr>
          <p:cNvPr id="22533" name="灯片编号占位符 4"/>
          <p:cNvSpPr>
            <a:spLocks noGrp="1"/>
          </p:cNvSpPr>
          <p:nvPr>
            <p:ph type="sldNum" sz="quarter" idx="12"/>
          </p:nvPr>
        </p:nvSpPr>
        <p:spPr>
          <a:noFill/>
        </p:spPr>
        <p:txBody>
          <a:bodyPr/>
          <a:lstStyle/>
          <a:p>
            <a:fld id="{F79C6663-50DE-40C6-8F9D-4D4015249272}" type="slidenum">
              <a:rPr lang="zh-CN" altLang="en-US" smtClean="0"/>
              <a:pPr/>
              <a:t>60</a:t>
            </a:fld>
            <a:endParaRPr lang="zh-CN" altLang="en-US"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b="1" dirty="0" smtClean="0"/>
              <a:t>11.8.</a:t>
            </a:r>
            <a:r>
              <a:rPr lang="en-US" altLang="zh-CN" dirty="0" smtClean="0"/>
              <a:t>2 </a:t>
            </a:r>
            <a:r>
              <a:rPr lang="zh-CN" altLang="en-US" dirty="0" smtClean="0"/>
              <a:t>建立登录名 </a:t>
            </a:r>
          </a:p>
        </p:txBody>
      </p:sp>
      <p:sp>
        <p:nvSpPr>
          <p:cNvPr id="23555" name="Rectangle 3"/>
          <p:cNvSpPr>
            <a:spLocks noGrp="1" noChangeArrowheads="1"/>
          </p:cNvSpPr>
          <p:nvPr>
            <p:ph type="body" idx="1"/>
          </p:nvPr>
        </p:nvSpPr>
        <p:spPr>
          <a:xfrm>
            <a:off x="611188" y="1484784"/>
            <a:ext cx="7993260" cy="3168352"/>
          </a:xfrm>
        </p:spPr>
        <p:txBody>
          <a:bodyPr/>
          <a:lstStyle/>
          <a:p>
            <a:r>
              <a:rPr lang="zh-CN" altLang="zh-CN" dirty="0" smtClean="0"/>
              <a:t>建立登录名有两种方法</a:t>
            </a:r>
            <a:r>
              <a:rPr lang="zh-CN" altLang="en-US" dirty="0" smtClean="0"/>
              <a:t>：</a:t>
            </a:r>
            <a:endParaRPr lang="en-US" altLang="zh-CN" dirty="0" smtClean="0"/>
          </a:p>
          <a:p>
            <a:pPr lvl="1"/>
            <a:r>
              <a:rPr lang="zh-CN" altLang="zh-CN" dirty="0" smtClean="0"/>
              <a:t>一种是通过</a:t>
            </a:r>
            <a:r>
              <a:rPr lang="en-US" altLang="zh-CN" dirty="0" smtClean="0"/>
              <a:t>SSMS</a:t>
            </a:r>
            <a:r>
              <a:rPr lang="zh-CN" altLang="zh-CN" dirty="0" smtClean="0"/>
              <a:t>工具实现，</a:t>
            </a:r>
            <a:endParaRPr lang="en-US" altLang="zh-CN" dirty="0" smtClean="0"/>
          </a:p>
          <a:p>
            <a:pPr lvl="1"/>
            <a:r>
              <a:rPr lang="zh-CN" altLang="zh-CN" dirty="0" smtClean="0"/>
              <a:t>另一种是通过</a:t>
            </a:r>
            <a:r>
              <a:rPr lang="en-US" altLang="zh-CN" dirty="0" smtClean="0"/>
              <a:t>T-SQL</a:t>
            </a:r>
            <a:r>
              <a:rPr lang="zh-CN" altLang="zh-CN" dirty="0" smtClean="0"/>
              <a:t>语句实现，</a:t>
            </a:r>
            <a:endParaRPr lang="en-US" altLang="zh-CN" dirty="0" smtClean="0"/>
          </a:p>
          <a:p>
            <a:r>
              <a:rPr lang="zh-CN" altLang="zh-CN" dirty="0" smtClean="0"/>
              <a:t>我们只介绍用</a:t>
            </a:r>
            <a:r>
              <a:rPr lang="en-US" altLang="zh-CN" dirty="0" smtClean="0"/>
              <a:t>SSMS</a:t>
            </a:r>
            <a:r>
              <a:rPr lang="zh-CN" altLang="zh-CN" dirty="0" smtClean="0"/>
              <a:t>工具建立登录名的方法</a:t>
            </a:r>
            <a:r>
              <a:rPr lang="zh-CN" altLang="en-US" dirty="0" smtClean="0"/>
              <a:t>。</a:t>
            </a:r>
          </a:p>
        </p:txBody>
      </p:sp>
      <p:sp>
        <p:nvSpPr>
          <p:cNvPr id="23557" name="日期占位符 4"/>
          <p:cNvSpPr>
            <a:spLocks noGrp="1"/>
          </p:cNvSpPr>
          <p:nvPr>
            <p:ph type="dt" sz="quarter" idx="10"/>
          </p:nvPr>
        </p:nvSpPr>
        <p:spPr>
          <a:noFill/>
        </p:spPr>
        <p:txBody>
          <a:bodyPr/>
          <a:lstStyle/>
          <a:p>
            <a:fld id="{3D8D2E5B-8C12-4302-B9BF-D6D8987E991B}" type="datetime8">
              <a:rPr lang="zh-CN" altLang="en-US" smtClean="0"/>
              <a:t>2016年3月7日10时17分</a:t>
            </a:fld>
            <a:endParaRPr lang="zh-CN" altLang="en-US" smtClean="0"/>
          </a:p>
        </p:txBody>
      </p:sp>
      <p:sp>
        <p:nvSpPr>
          <p:cNvPr id="23558" name="灯片编号占位符 5"/>
          <p:cNvSpPr>
            <a:spLocks noGrp="1"/>
          </p:cNvSpPr>
          <p:nvPr>
            <p:ph type="sldNum" sz="quarter" idx="12"/>
          </p:nvPr>
        </p:nvSpPr>
        <p:spPr>
          <a:noFill/>
        </p:spPr>
        <p:txBody>
          <a:bodyPr/>
          <a:lstStyle/>
          <a:p>
            <a:fld id="{762EE8EF-130F-447D-A2F7-824507A2A45D}" type="slidenum">
              <a:rPr lang="zh-CN" altLang="en-US" smtClean="0"/>
              <a:pPr/>
              <a:t>61</a:t>
            </a:fld>
            <a:endParaRPr lang="zh-CN" altLang="en-US"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zh-CN" dirty="0" smtClean="0"/>
              <a:t>建立</a:t>
            </a:r>
            <a:r>
              <a:rPr lang="en-US" altLang="zh-CN" dirty="0" smtClean="0"/>
              <a:t>Windows</a:t>
            </a:r>
            <a:r>
              <a:rPr lang="zh-CN" altLang="zh-CN" dirty="0" smtClean="0"/>
              <a:t>身份验证的</a:t>
            </a:r>
            <a:r>
              <a:rPr lang="zh-CN" altLang="en-US" dirty="0" smtClean="0"/>
              <a:t>登录名</a:t>
            </a:r>
          </a:p>
        </p:txBody>
      </p:sp>
      <p:sp>
        <p:nvSpPr>
          <p:cNvPr id="24579" name="内容占位符 2"/>
          <p:cNvSpPr>
            <a:spLocks noGrp="1"/>
          </p:cNvSpPr>
          <p:nvPr>
            <p:ph idx="1"/>
          </p:nvPr>
        </p:nvSpPr>
        <p:spPr>
          <a:xfrm>
            <a:off x="566738" y="1414463"/>
            <a:ext cx="8001000" cy="4678362"/>
          </a:xfrm>
        </p:spPr>
        <p:txBody>
          <a:bodyPr/>
          <a:lstStyle/>
          <a:p>
            <a:r>
              <a:rPr lang="zh-CN" altLang="zh-CN" smtClean="0"/>
              <a:t>使用</a:t>
            </a:r>
            <a:r>
              <a:rPr lang="en-US" altLang="zh-CN" smtClean="0"/>
              <a:t>Windows</a:t>
            </a:r>
            <a:r>
              <a:rPr lang="zh-CN" altLang="zh-CN" smtClean="0"/>
              <a:t>登录名进行的连接，被称为信任连接</a:t>
            </a:r>
            <a:r>
              <a:rPr lang="zh-CN" altLang="en-US" smtClean="0"/>
              <a:t>。</a:t>
            </a:r>
            <a:endParaRPr lang="en-US" altLang="zh-CN" smtClean="0"/>
          </a:p>
          <a:p>
            <a:r>
              <a:rPr lang="zh-CN" altLang="zh-CN" smtClean="0"/>
              <a:t>在</a:t>
            </a:r>
            <a:r>
              <a:rPr lang="en-US" altLang="zh-CN" smtClean="0"/>
              <a:t>SSMS</a:t>
            </a:r>
            <a:r>
              <a:rPr lang="zh-CN" altLang="zh-CN" smtClean="0"/>
              <a:t>的对象资源管理器中，依次展开“安全性”</a:t>
            </a:r>
            <a:r>
              <a:rPr lang="en-US" altLang="zh-CN" smtClean="0">
                <a:sym typeface="Wingdings" pitchFamily="2" charset="2"/>
              </a:rPr>
              <a:t></a:t>
            </a:r>
            <a:r>
              <a:rPr lang="zh-CN" altLang="zh-CN" smtClean="0"/>
              <a:t>“登录名”节点。</a:t>
            </a:r>
            <a:endParaRPr lang="en-US" altLang="zh-CN" smtClean="0"/>
          </a:p>
          <a:p>
            <a:r>
              <a:rPr lang="zh-CN" altLang="zh-CN" smtClean="0"/>
              <a:t>在“登录名”节点上右击鼠标，选择“新建登录名”命令</a:t>
            </a:r>
            <a:r>
              <a:rPr lang="zh-CN" altLang="en-US" smtClean="0"/>
              <a:t>。</a:t>
            </a:r>
            <a:endParaRPr lang="zh-CN" altLang="en-US" b="0" smtClean="0"/>
          </a:p>
        </p:txBody>
      </p:sp>
      <p:sp>
        <p:nvSpPr>
          <p:cNvPr id="24580" name="日期占位符 3"/>
          <p:cNvSpPr>
            <a:spLocks noGrp="1"/>
          </p:cNvSpPr>
          <p:nvPr>
            <p:ph type="dt" sz="quarter" idx="10"/>
          </p:nvPr>
        </p:nvSpPr>
        <p:spPr>
          <a:noFill/>
        </p:spPr>
        <p:txBody>
          <a:bodyPr/>
          <a:lstStyle/>
          <a:p>
            <a:fld id="{86F82A22-3B5F-45BE-A568-6004C6AE8632}" type="datetime8">
              <a:rPr lang="zh-CN" altLang="en-US" smtClean="0"/>
              <a:t>2016年3月7日10时17分</a:t>
            </a:fld>
            <a:endParaRPr lang="zh-CN" altLang="en-US" smtClean="0"/>
          </a:p>
        </p:txBody>
      </p:sp>
      <p:sp>
        <p:nvSpPr>
          <p:cNvPr id="24581" name="灯片编号占位符 4"/>
          <p:cNvSpPr>
            <a:spLocks noGrp="1"/>
          </p:cNvSpPr>
          <p:nvPr>
            <p:ph type="sldNum" sz="quarter" idx="12"/>
          </p:nvPr>
        </p:nvSpPr>
        <p:spPr>
          <a:noFill/>
        </p:spPr>
        <p:txBody>
          <a:bodyPr/>
          <a:lstStyle/>
          <a:p>
            <a:fld id="{F5470C2C-603A-4DBC-944F-A07994796A32}" type="slidenum">
              <a:rPr lang="zh-CN" altLang="en-US" smtClean="0"/>
              <a:pPr/>
              <a:t>62</a:t>
            </a:fld>
            <a:endParaRPr lang="zh-CN" altLang="en-US"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endParaRPr lang="zh-CN" altLang="en-US" smtClean="0"/>
          </a:p>
        </p:txBody>
      </p:sp>
      <p:sp>
        <p:nvSpPr>
          <p:cNvPr id="25603" name="内容占位符 2"/>
          <p:cNvSpPr>
            <a:spLocks noGrp="1"/>
          </p:cNvSpPr>
          <p:nvPr>
            <p:ph idx="1"/>
          </p:nvPr>
        </p:nvSpPr>
        <p:spPr>
          <a:xfrm>
            <a:off x="566738" y="1414463"/>
            <a:ext cx="8001000" cy="1150937"/>
          </a:xfrm>
        </p:spPr>
        <p:txBody>
          <a:bodyPr/>
          <a:lstStyle/>
          <a:p>
            <a:r>
              <a:rPr lang="zh-CN" altLang="zh-CN" sz="3200" smtClean="0"/>
              <a:t>单击“搜索”按钮，弹出 “选择用户或组”窗口</a:t>
            </a:r>
            <a:r>
              <a:rPr lang="zh-CN" altLang="en-US" sz="3200" smtClean="0"/>
              <a:t>。</a:t>
            </a:r>
          </a:p>
        </p:txBody>
      </p:sp>
      <p:sp>
        <p:nvSpPr>
          <p:cNvPr id="25604" name="日期占位符 3"/>
          <p:cNvSpPr>
            <a:spLocks noGrp="1"/>
          </p:cNvSpPr>
          <p:nvPr>
            <p:ph type="dt" sz="quarter" idx="10"/>
          </p:nvPr>
        </p:nvSpPr>
        <p:spPr>
          <a:noFill/>
        </p:spPr>
        <p:txBody>
          <a:bodyPr/>
          <a:lstStyle/>
          <a:p>
            <a:fld id="{8F24AEBA-43B8-4C23-B514-E84BA1A589F0}" type="datetime8">
              <a:rPr lang="zh-CN" altLang="en-US" smtClean="0"/>
              <a:t>2016年3月7日10时17分</a:t>
            </a:fld>
            <a:endParaRPr lang="zh-CN" altLang="en-US" smtClean="0"/>
          </a:p>
        </p:txBody>
      </p:sp>
      <p:sp>
        <p:nvSpPr>
          <p:cNvPr id="25605" name="灯片编号占位符 4"/>
          <p:cNvSpPr>
            <a:spLocks noGrp="1"/>
          </p:cNvSpPr>
          <p:nvPr>
            <p:ph type="sldNum" sz="quarter" idx="12"/>
          </p:nvPr>
        </p:nvSpPr>
        <p:spPr>
          <a:noFill/>
        </p:spPr>
        <p:txBody>
          <a:bodyPr/>
          <a:lstStyle/>
          <a:p>
            <a:fld id="{49364638-DE4A-4AAA-8A2F-64DB3FA86C98}" type="slidenum">
              <a:rPr lang="zh-CN" altLang="en-US" smtClean="0"/>
              <a:pPr/>
              <a:t>63</a:t>
            </a:fld>
            <a:endParaRPr lang="zh-CN" altLang="en-US" smtClean="0"/>
          </a:p>
        </p:txBody>
      </p:sp>
      <p:pic>
        <p:nvPicPr>
          <p:cNvPr id="25606" name="Picture 2"/>
          <p:cNvPicPr>
            <a:picLocks noChangeAspect="1" noChangeArrowheads="1"/>
          </p:cNvPicPr>
          <p:nvPr/>
        </p:nvPicPr>
        <p:blipFill>
          <a:blip r:embed="rId2" cstate="print"/>
          <a:srcRect/>
          <a:stretch>
            <a:fillRect/>
          </a:stretch>
        </p:blipFill>
        <p:spPr bwMode="auto">
          <a:xfrm>
            <a:off x="1331913" y="2565400"/>
            <a:ext cx="6408737" cy="3508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endParaRPr lang="zh-CN" altLang="en-US" smtClean="0"/>
          </a:p>
        </p:txBody>
      </p:sp>
      <p:sp>
        <p:nvSpPr>
          <p:cNvPr id="26627" name="内容占位符 2"/>
          <p:cNvSpPr>
            <a:spLocks noGrp="1"/>
          </p:cNvSpPr>
          <p:nvPr>
            <p:ph idx="1"/>
          </p:nvPr>
        </p:nvSpPr>
        <p:spPr>
          <a:xfrm>
            <a:off x="566738" y="1414463"/>
            <a:ext cx="3068637" cy="2878137"/>
          </a:xfrm>
        </p:spPr>
        <p:txBody>
          <a:bodyPr/>
          <a:lstStyle/>
          <a:p>
            <a:r>
              <a:rPr lang="zh-CN" altLang="zh-CN" sz="3200" smtClean="0"/>
              <a:t>单击“高级”按钮，弹出“选择用户或组”窗口</a:t>
            </a:r>
            <a:r>
              <a:rPr lang="zh-CN" altLang="en-US" sz="3200" smtClean="0"/>
              <a:t>。</a:t>
            </a:r>
          </a:p>
        </p:txBody>
      </p:sp>
      <p:sp>
        <p:nvSpPr>
          <p:cNvPr id="26628" name="日期占位符 3"/>
          <p:cNvSpPr>
            <a:spLocks noGrp="1"/>
          </p:cNvSpPr>
          <p:nvPr>
            <p:ph type="dt" sz="quarter" idx="10"/>
          </p:nvPr>
        </p:nvSpPr>
        <p:spPr>
          <a:noFill/>
        </p:spPr>
        <p:txBody>
          <a:bodyPr/>
          <a:lstStyle/>
          <a:p>
            <a:fld id="{EC8279CF-1531-4727-B3A0-0E3C64231FD1}" type="datetime8">
              <a:rPr lang="zh-CN" altLang="en-US" smtClean="0"/>
              <a:t>2016年3月7日10时17分</a:t>
            </a:fld>
            <a:endParaRPr lang="zh-CN" altLang="en-US" smtClean="0"/>
          </a:p>
        </p:txBody>
      </p:sp>
      <p:sp>
        <p:nvSpPr>
          <p:cNvPr id="26629" name="灯片编号占位符 4"/>
          <p:cNvSpPr>
            <a:spLocks noGrp="1"/>
          </p:cNvSpPr>
          <p:nvPr>
            <p:ph type="sldNum" sz="quarter" idx="12"/>
          </p:nvPr>
        </p:nvSpPr>
        <p:spPr>
          <a:noFill/>
        </p:spPr>
        <p:txBody>
          <a:bodyPr/>
          <a:lstStyle/>
          <a:p>
            <a:fld id="{E23CD8BE-B656-4982-9D55-2A086F7F5E87}" type="slidenum">
              <a:rPr lang="zh-CN" altLang="en-US" smtClean="0"/>
              <a:pPr/>
              <a:t>64</a:t>
            </a:fld>
            <a:endParaRPr lang="zh-CN" altLang="en-US" smtClean="0"/>
          </a:p>
        </p:txBody>
      </p:sp>
      <p:pic>
        <p:nvPicPr>
          <p:cNvPr id="26630" name="Picture 2"/>
          <p:cNvPicPr>
            <a:picLocks noChangeAspect="1" noChangeArrowheads="1"/>
          </p:cNvPicPr>
          <p:nvPr/>
        </p:nvPicPr>
        <p:blipFill>
          <a:blip r:embed="rId2" cstate="print"/>
          <a:srcRect/>
          <a:stretch>
            <a:fillRect/>
          </a:stretch>
        </p:blipFill>
        <p:spPr bwMode="auto">
          <a:xfrm>
            <a:off x="3851275" y="1341438"/>
            <a:ext cx="4381500" cy="4781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endParaRPr lang="zh-CN" altLang="en-US" smtClean="0"/>
          </a:p>
        </p:txBody>
      </p:sp>
      <p:sp>
        <p:nvSpPr>
          <p:cNvPr id="27651" name="内容占位符 2"/>
          <p:cNvSpPr>
            <a:spLocks noGrp="1"/>
          </p:cNvSpPr>
          <p:nvPr>
            <p:ph idx="1"/>
          </p:nvPr>
        </p:nvSpPr>
        <p:spPr>
          <a:xfrm>
            <a:off x="468313" y="1341438"/>
            <a:ext cx="2735262" cy="4319587"/>
          </a:xfrm>
        </p:spPr>
        <p:txBody>
          <a:bodyPr/>
          <a:lstStyle/>
          <a:p>
            <a:r>
              <a:rPr lang="zh-CN" altLang="zh-CN" sz="3200" smtClean="0"/>
              <a:t>单击“立即查找”按钮</a:t>
            </a:r>
            <a:r>
              <a:rPr lang="zh-CN" altLang="en-US" sz="3200" smtClean="0"/>
              <a:t>，</a:t>
            </a:r>
            <a:r>
              <a:rPr lang="zh-CN" altLang="zh-CN" sz="3200" smtClean="0"/>
              <a:t>在下面将列出查找的结果</a:t>
            </a:r>
            <a:r>
              <a:rPr lang="zh-CN" altLang="en-US" sz="3200" smtClean="0"/>
              <a:t>。</a:t>
            </a:r>
          </a:p>
        </p:txBody>
      </p:sp>
      <p:sp>
        <p:nvSpPr>
          <p:cNvPr id="27652" name="日期占位符 3"/>
          <p:cNvSpPr>
            <a:spLocks noGrp="1"/>
          </p:cNvSpPr>
          <p:nvPr>
            <p:ph type="dt" sz="quarter" idx="10"/>
          </p:nvPr>
        </p:nvSpPr>
        <p:spPr>
          <a:noFill/>
        </p:spPr>
        <p:txBody>
          <a:bodyPr/>
          <a:lstStyle/>
          <a:p>
            <a:fld id="{98DCADDF-6442-4823-A267-DB64964EF124}" type="datetime8">
              <a:rPr lang="zh-CN" altLang="en-US" smtClean="0"/>
              <a:t>2016年3月7日10时17分</a:t>
            </a:fld>
            <a:endParaRPr lang="zh-CN" altLang="en-US" smtClean="0"/>
          </a:p>
        </p:txBody>
      </p:sp>
      <p:sp>
        <p:nvSpPr>
          <p:cNvPr id="27653" name="灯片编号占位符 4"/>
          <p:cNvSpPr>
            <a:spLocks noGrp="1"/>
          </p:cNvSpPr>
          <p:nvPr>
            <p:ph type="sldNum" sz="quarter" idx="12"/>
          </p:nvPr>
        </p:nvSpPr>
        <p:spPr>
          <a:noFill/>
        </p:spPr>
        <p:txBody>
          <a:bodyPr/>
          <a:lstStyle/>
          <a:p>
            <a:fld id="{DAAF868E-0843-4663-888C-F2AB01615A5C}" type="slidenum">
              <a:rPr lang="zh-CN" altLang="en-US" smtClean="0"/>
              <a:pPr/>
              <a:t>65</a:t>
            </a:fld>
            <a:endParaRPr lang="zh-CN" altLang="en-US" smtClean="0"/>
          </a:p>
        </p:txBody>
      </p:sp>
      <p:pic>
        <p:nvPicPr>
          <p:cNvPr id="27654" name="Picture 3"/>
          <p:cNvPicPr>
            <a:picLocks noChangeAspect="1" noChangeArrowheads="1"/>
          </p:cNvPicPr>
          <p:nvPr/>
        </p:nvPicPr>
        <p:blipFill>
          <a:blip r:embed="rId2" cstate="print"/>
          <a:srcRect/>
          <a:stretch>
            <a:fillRect/>
          </a:stretch>
        </p:blipFill>
        <p:spPr bwMode="auto">
          <a:xfrm>
            <a:off x="3233738" y="1412875"/>
            <a:ext cx="5586412" cy="43926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395288" y="304800"/>
            <a:ext cx="8497887" cy="819150"/>
          </a:xfrm>
        </p:spPr>
        <p:txBody>
          <a:bodyPr/>
          <a:lstStyle/>
          <a:p>
            <a:r>
              <a:rPr lang="zh-CN" altLang="zh-CN" sz="4000" dirty="0" smtClean="0"/>
              <a:t>建立</a:t>
            </a:r>
            <a:r>
              <a:rPr lang="en-US" altLang="zh-CN" sz="4000" dirty="0" smtClean="0"/>
              <a:t>SQL Server</a:t>
            </a:r>
            <a:r>
              <a:rPr lang="zh-CN" altLang="zh-CN" sz="4000" dirty="0" smtClean="0"/>
              <a:t>身份验证的</a:t>
            </a:r>
            <a:r>
              <a:rPr lang="zh-CN" altLang="en-US" sz="4000" dirty="0" smtClean="0"/>
              <a:t>登录名</a:t>
            </a:r>
          </a:p>
        </p:txBody>
      </p:sp>
      <p:sp>
        <p:nvSpPr>
          <p:cNvPr id="28675" name="内容占位符 2"/>
          <p:cNvSpPr>
            <a:spLocks noGrp="1"/>
          </p:cNvSpPr>
          <p:nvPr>
            <p:ph idx="1"/>
          </p:nvPr>
        </p:nvSpPr>
        <p:spPr>
          <a:xfrm>
            <a:off x="566738" y="1414463"/>
            <a:ext cx="8001000" cy="4678362"/>
          </a:xfrm>
        </p:spPr>
        <p:txBody>
          <a:bodyPr/>
          <a:lstStyle/>
          <a:p>
            <a:r>
              <a:rPr lang="zh-CN" altLang="zh-CN" smtClean="0"/>
              <a:t>在</a:t>
            </a:r>
            <a:r>
              <a:rPr lang="en-US" altLang="zh-CN" smtClean="0"/>
              <a:t>SSMS</a:t>
            </a:r>
            <a:r>
              <a:rPr lang="zh-CN" altLang="zh-CN" smtClean="0"/>
              <a:t>的对象资源管理器中，依次展开“安全性”</a:t>
            </a:r>
            <a:r>
              <a:rPr lang="en-US" altLang="zh-CN" smtClean="0">
                <a:sym typeface="Wingdings" pitchFamily="2" charset="2"/>
              </a:rPr>
              <a:t></a:t>
            </a:r>
            <a:r>
              <a:rPr lang="zh-CN" altLang="zh-CN" smtClean="0"/>
              <a:t>“登录名”节点。</a:t>
            </a:r>
            <a:endParaRPr lang="en-US" altLang="zh-CN" smtClean="0"/>
          </a:p>
          <a:p>
            <a:r>
              <a:rPr lang="zh-CN" altLang="zh-CN" smtClean="0"/>
              <a:t>在“登录名”节点上右击鼠标，选择“新建登录名”命令</a:t>
            </a:r>
            <a:r>
              <a:rPr lang="zh-CN" altLang="en-US" smtClean="0"/>
              <a:t>。</a:t>
            </a:r>
            <a:endParaRPr lang="en-US" altLang="zh-CN" smtClean="0"/>
          </a:p>
          <a:p>
            <a:r>
              <a:rPr lang="zh-CN" altLang="en-US" smtClean="0"/>
              <a:t>在弹出的窗口中输入登录名。</a:t>
            </a:r>
          </a:p>
        </p:txBody>
      </p:sp>
      <p:sp>
        <p:nvSpPr>
          <p:cNvPr id="28676" name="日期占位符 3"/>
          <p:cNvSpPr>
            <a:spLocks noGrp="1"/>
          </p:cNvSpPr>
          <p:nvPr>
            <p:ph type="dt" sz="quarter" idx="10"/>
          </p:nvPr>
        </p:nvSpPr>
        <p:spPr>
          <a:noFill/>
        </p:spPr>
        <p:txBody>
          <a:bodyPr/>
          <a:lstStyle/>
          <a:p>
            <a:fld id="{5B1C9031-47E0-4108-8E20-57C857945092}" type="datetime8">
              <a:rPr lang="zh-CN" altLang="en-US" smtClean="0"/>
              <a:t>2016年3月7日10时17分</a:t>
            </a:fld>
            <a:endParaRPr lang="zh-CN" altLang="en-US" smtClean="0"/>
          </a:p>
        </p:txBody>
      </p:sp>
      <p:sp>
        <p:nvSpPr>
          <p:cNvPr id="28677" name="灯片编号占位符 4"/>
          <p:cNvSpPr>
            <a:spLocks noGrp="1"/>
          </p:cNvSpPr>
          <p:nvPr>
            <p:ph type="sldNum" sz="quarter" idx="12"/>
          </p:nvPr>
        </p:nvSpPr>
        <p:spPr>
          <a:noFill/>
        </p:spPr>
        <p:txBody>
          <a:bodyPr/>
          <a:lstStyle/>
          <a:p>
            <a:fld id="{A0ABCC46-6FB3-4D0A-B67E-397554F52BBA}" type="slidenum">
              <a:rPr lang="zh-CN" altLang="en-US" smtClean="0"/>
              <a:pPr/>
              <a:t>66</a:t>
            </a:fld>
            <a:endParaRPr lang="zh-CN" altLang="en-US"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日期占位符 3"/>
          <p:cNvSpPr>
            <a:spLocks noGrp="1"/>
          </p:cNvSpPr>
          <p:nvPr>
            <p:ph type="dt" sz="quarter" idx="10"/>
          </p:nvPr>
        </p:nvSpPr>
        <p:spPr>
          <a:noFill/>
        </p:spPr>
        <p:txBody>
          <a:bodyPr/>
          <a:lstStyle/>
          <a:p>
            <a:fld id="{CCD40D37-B175-449A-B9FD-E26AEC052AB5}" type="datetime8">
              <a:rPr lang="zh-CN" altLang="en-US" smtClean="0"/>
              <a:t>2016年3月7日10时17分</a:t>
            </a:fld>
            <a:endParaRPr lang="zh-CN" altLang="en-US" smtClean="0"/>
          </a:p>
        </p:txBody>
      </p:sp>
      <p:sp>
        <p:nvSpPr>
          <p:cNvPr id="29699" name="灯片编号占位符 4"/>
          <p:cNvSpPr>
            <a:spLocks noGrp="1"/>
          </p:cNvSpPr>
          <p:nvPr>
            <p:ph type="sldNum" sz="quarter" idx="12"/>
          </p:nvPr>
        </p:nvSpPr>
        <p:spPr>
          <a:noFill/>
        </p:spPr>
        <p:txBody>
          <a:bodyPr/>
          <a:lstStyle/>
          <a:p>
            <a:fld id="{1BEF86C7-3938-4F8C-9A5F-D974DEFB85B8}" type="slidenum">
              <a:rPr lang="zh-CN" altLang="en-US" smtClean="0"/>
              <a:pPr/>
              <a:t>67</a:t>
            </a:fld>
            <a:endParaRPr lang="zh-CN" altLang="en-US" smtClean="0"/>
          </a:p>
        </p:txBody>
      </p:sp>
      <p:grpSp>
        <p:nvGrpSpPr>
          <p:cNvPr id="2" name="Group 2"/>
          <p:cNvGrpSpPr>
            <a:grpSpLocks/>
          </p:cNvGrpSpPr>
          <p:nvPr/>
        </p:nvGrpSpPr>
        <p:grpSpPr bwMode="auto">
          <a:xfrm>
            <a:off x="683568" y="332656"/>
            <a:ext cx="7706816" cy="5400600"/>
            <a:chOff x="1588" y="4101"/>
            <a:chExt cx="8697" cy="7073"/>
          </a:xfrm>
        </p:grpSpPr>
        <p:pic>
          <p:nvPicPr>
            <p:cNvPr id="117763" name="图片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4101"/>
              <a:ext cx="8697" cy="7073"/>
            </a:xfrm>
            <a:prstGeom prst="rect">
              <a:avLst/>
            </a:prstGeom>
            <a:noFill/>
            <a:extLst>
              <a:ext uri="{909E8E84-426E-40DD-AFC4-6F175D3DCCD1}">
                <a14:hiddenFill xmlns:a14="http://schemas.microsoft.com/office/drawing/2010/main">
                  <a:solidFill>
                    <a:srgbClr val="FFFFFF"/>
                  </a:solidFill>
                </a14:hiddenFill>
              </a:ext>
            </a:extLst>
          </p:spPr>
        </p:pic>
        <p:sp>
          <p:nvSpPr>
            <p:cNvPr id="3" name="Oval 4"/>
            <p:cNvSpPr>
              <a:spLocks noChangeArrowheads="1"/>
            </p:cNvSpPr>
            <p:nvPr/>
          </p:nvSpPr>
          <p:spPr bwMode="auto">
            <a:xfrm>
              <a:off x="3905" y="5253"/>
              <a:ext cx="1786" cy="299"/>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smtClean="0"/>
              <a:t>新建登录窗口的一些选项说明</a:t>
            </a:r>
          </a:p>
        </p:txBody>
      </p:sp>
      <p:sp>
        <p:nvSpPr>
          <p:cNvPr id="30723" name="内容占位符 2"/>
          <p:cNvSpPr>
            <a:spLocks noGrp="1"/>
          </p:cNvSpPr>
          <p:nvPr>
            <p:ph idx="1"/>
          </p:nvPr>
        </p:nvSpPr>
        <p:spPr>
          <a:xfrm>
            <a:off x="566738" y="1414463"/>
            <a:ext cx="8001000" cy="4678362"/>
          </a:xfrm>
        </p:spPr>
        <p:txBody>
          <a:bodyPr/>
          <a:lstStyle/>
          <a:p>
            <a:r>
              <a:rPr lang="zh-CN" altLang="zh-CN" dirty="0" smtClean="0">
                <a:solidFill>
                  <a:srgbClr val="FF0000"/>
                </a:solidFill>
              </a:rPr>
              <a:t>强制密码过期</a:t>
            </a:r>
          </a:p>
          <a:p>
            <a:pPr lvl="1"/>
            <a:r>
              <a:rPr lang="zh-CN" altLang="zh-CN" dirty="0" smtClean="0"/>
              <a:t>对该</a:t>
            </a:r>
            <a:r>
              <a:rPr lang="zh-CN" altLang="en-US" dirty="0" smtClean="0"/>
              <a:t>登录名</a:t>
            </a:r>
            <a:r>
              <a:rPr lang="zh-CN" altLang="zh-CN" dirty="0" smtClean="0"/>
              <a:t>强制实施密码过期策略。必须先选中“强制实施密码策略”才能启用此复选框。</a:t>
            </a:r>
          </a:p>
          <a:p>
            <a:r>
              <a:rPr lang="zh-CN" altLang="zh-CN" dirty="0" smtClean="0">
                <a:solidFill>
                  <a:srgbClr val="FF0000"/>
                </a:solidFill>
              </a:rPr>
              <a:t>用户在下次登录时必须更改密码</a:t>
            </a:r>
          </a:p>
          <a:p>
            <a:pPr lvl="1"/>
            <a:r>
              <a:rPr lang="zh-CN" altLang="zh-CN" dirty="0" smtClean="0"/>
              <a:t>首次使用新登录名时，</a:t>
            </a:r>
            <a:r>
              <a:rPr lang="en-US" altLang="zh-CN" dirty="0" smtClean="0"/>
              <a:t>SQL Server </a:t>
            </a:r>
            <a:r>
              <a:rPr lang="zh-CN" altLang="zh-CN" dirty="0" smtClean="0"/>
              <a:t>将提示用户输入新密码。</a:t>
            </a:r>
          </a:p>
        </p:txBody>
      </p:sp>
      <p:sp>
        <p:nvSpPr>
          <p:cNvPr id="30724" name="日期占位符 3"/>
          <p:cNvSpPr>
            <a:spLocks noGrp="1"/>
          </p:cNvSpPr>
          <p:nvPr>
            <p:ph type="dt" sz="quarter" idx="10"/>
          </p:nvPr>
        </p:nvSpPr>
        <p:spPr>
          <a:noFill/>
        </p:spPr>
        <p:txBody>
          <a:bodyPr/>
          <a:lstStyle/>
          <a:p>
            <a:fld id="{F482C46A-358B-4FA7-A789-AD0F21AFBE7B}" type="datetime8">
              <a:rPr lang="zh-CN" altLang="en-US" smtClean="0"/>
              <a:t>2016年3月7日10时17分</a:t>
            </a:fld>
            <a:endParaRPr lang="zh-CN" altLang="en-US" smtClean="0"/>
          </a:p>
        </p:txBody>
      </p:sp>
      <p:sp>
        <p:nvSpPr>
          <p:cNvPr id="30725" name="灯片编号占位符 4"/>
          <p:cNvSpPr>
            <a:spLocks noGrp="1"/>
          </p:cNvSpPr>
          <p:nvPr>
            <p:ph type="sldNum" sz="quarter" idx="12"/>
          </p:nvPr>
        </p:nvSpPr>
        <p:spPr>
          <a:noFill/>
        </p:spPr>
        <p:txBody>
          <a:bodyPr/>
          <a:lstStyle/>
          <a:p>
            <a:fld id="{5EF4F5A2-FA51-4143-9A1B-886DEC5B7EC0}" type="slidenum">
              <a:rPr lang="zh-CN" altLang="en-US" smtClean="0"/>
              <a:pPr/>
              <a:t>68</a:t>
            </a:fld>
            <a:endParaRPr lang="zh-CN" altLang="en-US"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smtClean="0"/>
              <a:t>新建登录窗口的一些选项说明</a:t>
            </a:r>
          </a:p>
        </p:txBody>
      </p:sp>
      <p:sp>
        <p:nvSpPr>
          <p:cNvPr id="31747" name="内容占位符 2"/>
          <p:cNvSpPr>
            <a:spLocks noGrp="1"/>
          </p:cNvSpPr>
          <p:nvPr>
            <p:ph idx="1"/>
          </p:nvPr>
        </p:nvSpPr>
        <p:spPr>
          <a:xfrm>
            <a:off x="566738" y="1414463"/>
            <a:ext cx="8001000" cy="4678362"/>
          </a:xfrm>
        </p:spPr>
        <p:txBody>
          <a:bodyPr/>
          <a:lstStyle/>
          <a:p>
            <a:r>
              <a:rPr lang="zh-CN" altLang="zh-CN" dirty="0" smtClean="0">
                <a:solidFill>
                  <a:srgbClr val="FF0000"/>
                </a:solidFill>
              </a:rPr>
              <a:t>默认数据库</a:t>
            </a:r>
          </a:p>
          <a:p>
            <a:pPr lvl="1"/>
            <a:r>
              <a:rPr lang="zh-CN" altLang="zh-CN" sz="3400" dirty="0" smtClean="0"/>
              <a:t>指定该</a:t>
            </a:r>
            <a:r>
              <a:rPr lang="zh-CN" altLang="en-US" sz="3400" dirty="0" smtClean="0"/>
              <a:t>登录名</a:t>
            </a:r>
            <a:r>
              <a:rPr lang="zh-CN" altLang="zh-CN" sz="3400" dirty="0" smtClean="0"/>
              <a:t>初始登录到</a:t>
            </a:r>
            <a:r>
              <a:rPr lang="en-US" altLang="zh-CN" sz="3400" dirty="0" smtClean="0"/>
              <a:t>SSMS</a:t>
            </a:r>
            <a:r>
              <a:rPr lang="zh-CN" altLang="zh-CN" sz="3400" dirty="0" smtClean="0"/>
              <a:t>时进入的数据库。</a:t>
            </a:r>
          </a:p>
          <a:p>
            <a:r>
              <a:rPr lang="zh-CN" altLang="zh-CN" dirty="0" smtClean="0">
                <a:solidFill>
                  <a:srgbClr val="FF0000"/>
                </a:solidFill>
              </a:rPr>
              <a:t>默认语言</a:t>
            </a:r>
          </a:p>
          <a:p>
            <a:pPr lvl="1"/>
            <a:r>
              <a:rPr lang="zh-CN" altLang="zh-CN" sz="3400" dirty="0" smtClean="0"/>
              <a:t>指定该</a:t>
            </a:r>
            <a:r>
              <a:rPr lang="zh-CN" altLang="en-US" sz="3400" dirty="0" smtClean="0"/>
              <a:t>登录名</a:t>
            </a:r>
            <a:r>
              <a:rPr lang="zh-CN" altLang="zh-CN" sz="3400" dirty="0" smtClean="0"/>
              <a:t>登录到</a:t>
            </a:r>
            <a:r>
              <a:rPr lang="en-US" altLang="zh-CN" sz="3400" dirty="0" smtClean="0"/>
              <a:t>SQL Server</a:t>
            </a:r>
            <a:r>
              <a:rPr lang="zh-CN" altLang="zh-CN" sz="3400" dirty="0" smtClean="0"/>
              <a:t>时使用的默认语言。</a:t>
            </a:r>
            <a:endParaRPr lang="zh-CN" altLang="en-US" sz="3400" dirty="0" smtClean="0"/>
          </a:p>
        </p:txBody>
      </p:sp>
      <p:sp>
        <p:nvSpPr>
          <p:cNvPr id="31748" name="日期占位符 3"/>
          <p:cNvSpPr>
            <a:spLocks noGrp="1"/>
          </p:cNvSpPr>
          <p:nvPr>
            <p:ph type="dt" sz="quarter" idx="10"/>
          </p:nvPr>
        </p:nvSpPr>
        <p:spPr>
          <a:noFill/>
        </p:spPr>
        <p:txBody>
          <a:bodyPr/>
          <a:lstStyle/>
          <a:p>
            <a:fld id="{B150DC93-682B-46E7-97C7-DA50C5AEDA40}" type="datetime8">
              <a:rPr lang="zh-CN" altLang="en-US" smtClean="0"/>
              <a:t>2016年3月7日10时17分</a:t>
            </a:fld>
            <a:endParaRPr lang="zh-CN" altLang="en-US" smtClean="0"/>
          </a:p>
        </p:txBody>
      </p:sp>
      <p:sp>
        <p:nvSpPr>
          <p:cNvPr id="31749" name="灯片编号占位符 4"/>
          <p:cNvSpPr>
            <a:spLocks noGrp="1"/>
          </p:cNvSpPr>
          <p:nvPr>
            <p:ph type="sldNum" sz="quarter" idx="12"/>
          </p:nvPr>
        </p:nvSpPr>
        <p:spPr>
          <a:noFill/>
        </p:spPr>
        <p:txBody>
          <a:bodyPr/>
          <a:lstStyle/>
          <a:p>
            <a:fld id="{9FCCFAA2-E13B-4B15-B3C3-E32D972F987F}" type="slidenum">
              <a:rPr lang="zh-CN" altLang="en-US" smtClean="0"/>
              <a:pPr/>
              <a:t>69</a:t>
            </a:fld>
            <a:endParaRPr lang="zh-CN" alt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11.1.3 </a:t>
            </a:r>
            <a:r>
              <a:rPr lang="zh-CN" altLang="zh-CN" dirty="0" smtClean="0"/>
              <a:t>安全问题的类型</a:t>
            </a:r>
            <a:endParaRPr lang="zh-CN" altLang="en-US" dirty="0"/>
          </a:p>
        </p:txBody>
      </p:sp>
      <p:sp>
        <p:nvSpPr>
          <p:cNvPr id="3" name="内容占位符 2"/>
          <p:cNvSpPr>
            <a:spLocks noGrp="1"/>
          </p:cNvSpPr>
          <p:nvPr>
            <p:ph idx="1"/>
          </p:nvPr>
        </p:nvSpPr>
        <p:spPr>
          <a:xfrm>
            <a:off x="566738" y="1414934"/>
            <a:ext cx="8001000" cy="3958282"/>
          </a:xfrm>
        </p:spPr>
        <p:txBody>
          <a:bodyPr/>
          <a:lstStyle/>
          <a:p>
            <a:pPr lvl="0"/>
            <a:r>
              <a:rPr lang="zh-CN" altLang="zh-CN" sz="2600" dirty="0" smtClean="0"/>
              <a:t>法律与道德问题。</a:t>
            </a:r>
          </a:p>
          <a:p>
            <a:pPr lvl="0"/>
            <a:r>
              <a:rPr lang="zh-CN" altLang="zh-CN" sz="2600" dirty="0" smtClean="0"/>
              <a:t>物理控制。如，计算机所在的建筑是否安全。</a:t>
            </a:r>
          </a:p>
          <a:p>
            <a:pPr lvl="0"/>
            <a:r>
              <a:rPr lang="zh-CN" altLang="zh-CN" sz="2600" dirty="0" smtClean="0"/>
              <a:t>政策问题。如，拥有数据库系统的企业如何控制使用者对数据的存取。</a:t>
            </a:r>
          </a:p>
          <a:p>
            <a:pPr lvl="0"/>
            <a:r>
              <a:rPr lang="zh-CN" altLang="zh-CN" sz="2600" dirty="0" smtClean="0"/>
              <a:t>可操作性问题。如，密码自身如何保密？</a:t>
            </a:r>
          </a:p>
          <a:p>
            <a:pPr lvl="0"/>
            <a:r>
              <a:rPr lang="zh-CN" altLang="zh-CN" sz="2600" dirty="0" smtClean="0"/>
              <a:t>硬件控制。如，处理器是否具有安全特性。</a:t>
            </a:r>
          </a:p>
          <a:p>
            <a:r>
              <a:rPr lang="zh-CN" altLang="zh-CN" sz="2600" dirty="0" smtClean="0">
                <a:solidFill>
                  <a:srgbClr val="FF0000"/>
                </a:solidFill>
              </a:rPr>
              <a:t>数据库系统需专门考虑的问题</a:t>
            </a:r>
            <a:r>
              <a:rPr lang="zh-CN" altLang="zh-CN" sz="2600" dirty="0" smtClean="0"/>
              <a:t>。如，数据库系统是否具有数据所有权的概念？</a:t>
            </a:r>
            <a:endParaRPr lang="zh-CN" altLang="en-US" sz="2600" dirty="0"/>
          </a:p>
        </p:txBody>
      </p:sp>
      <p:sp>
        <p:nvSpPr>
          <p:cNvPr id="4" name="日期占位符 3"/>
          <p:cNvSpPr>
            <a:spLocks noGrp="1"/>
          </p:cNvSpPr>
          <p:nvPr>
            <p:ph type="dt" sz="half" idx="10"/>
          </p:nvPr>
        </p:nvSpPr>
        <p:spPr/>
        <p:txBody>
          <a:bodyPr/>
          <a:lstStyle/>
          <a:p>
            <a:pPr>
              <a:defRPr/>
            </a:pPr>
            <a:fld id="{8E0F337F-A154-4488-AEC5-361B8A412B1F}"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7</a:t>
            </a:fld>
            <a:endParaRPr lang="zh-CN" altLang="en-US"/>
          </a:p>
        </p:txBody>
      </p:sp>
      <p:sp>
        <p:nvSpPr>
          <p:cNvPr id="6" name="圆角矩形标注 5"/>
          <p:cNvSpPr/>
          <p:nvPr/>
        </p:nvSpPr>
        <p:spPr>
          <a:xfrm>
            <a:off x="5076056" y="5445224"/>
            <a:ext cx="1872208" cy="504056"/>
          </a:xfrm>
          <a:prstGeom prst="wedgeRoundRectCallout">
            <a:avLst>
              <a:gd name="adj1" fmla="val -55834"/>
              <a:gd name="adj2" fmla="val -164929"/>
              <a:gd name="adj3" fmla="val 16667"/>
            </a:avLst>
          </a:prstGeom>
          <a:solidFill>
            <a:schemeClr val="accent1">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rgbClr val="006600"/>
                </a:solidFill>
                <a:latin typeface="方正姚体" pitchFamily="2" charset="-122"/>
                <a:ea typeface="方正姚体" pitchFamily="2" charset="-122"/>
              </a:rPr>
              <a:t>我们讨论的</a:t>
            </a:r>
            <a:endParaRPr lang="zh-CN" altLang="en-US" sz="2400" b="1" dirty="0">
              <a:solidFill>
                <a:srgbClr val="006600"/>
              </a:solidFill>
              <a:latin typeface="方正姚体" pitchFamily="2" charset="-122"/>
              <a:ea typeface="方正姚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CN" b="1" dirty="0" smtClean="0"/>
              <a:t>11.</a:t>
            </a:r>
            <a:r>
              <a:rPr lang="en-US" altLang="zh-CN" dirty="0" smtClean="0"/>
              <a:t>8.3 </a:t>
            </a:r>
            <a:r>
              <a:rPr lang="zh-CN" altLang="en-US" dirty="0" smtClean="0"/>
              <a:t>删除登录名 </a:t>
            </a:r>
          </a:p>
        </p:txBody>
      </p:sp>
      <p:sp>
        <p:nvSpPr>
          <p:cNvPr id="43011" name="Rectangle 3"/>
          <p:cNvSpPr>
            <a:spLocks noGrp="1" noChangeArrowheads="1"/>
          </p:cNvSpPr>
          <p:nvPr>
            <p:ph type="body" idx="1"/>
          </p:nvPr>
        </p:nvSpPr>
        <p:spPr>
          <a:xfrm>
            <a:off x="611188" y="1412875"/>
            <a:ext cx="7921625" cy="4392613"/>
          </a:xfrm>
        </p:spPr>
        <p:txBody>
          <a:bodyPr/>
          <a:lstStyle/>
          <a:p>
            <a:r>
              <a:rPr lang="zh-CN" altLang="zh-CN" dirty="0" smtClean="0"/>
              <a:t>依次展开“安全性”</a:t>
            </a:r>
            <a:r>
              <a:rPr lang="en-US" altLang="zh-CN" dirty="0" smtClean="0">
                <a:sym typeface="Wingdings" pitchFamily="2" charset="2"/>
              </a:rPr>
              <a:t></a:t>
            </a:r>
            <a:r>
              <a:rPr lang="zh-CN" altLang="zh-CN" dirty="0" smtClean="0"/>
              <a:t>“登录名”节点</a:t>
            </a:r>
            <a:r>
              <a:rPr lang="zh-CN" altLang="en-US" dirty="0" smtClean="0">
                <a:ea typeface="宋体" pitchFamily="2" charset="-122"/>
              </a:rPr>
              <a:t>。</a:t>
            </a:r>
          </a:p>
          <a:p>
            <a:r>
              <a:rPr lang="zh-CN" altLang="zh-CN" dirty="0" smtClean="0"/>
              <a:t>在要删除的</a:t>
            </a:r>
            <a:r>
              <a:rPr lang="zh-CN" altLang="en-US" dirty="0" smtClean="0"/>
              <a:t>登录名</a:t>
            </a:r>
            <a:r>
              <a:rPr lang="zh-CN" altLang="zh-CN" dirty="0" smtClean="0"/>
              <a:t>上右击鼠标，选择“删除”命令</a:t>
            </a:r>
            <a:r>
              <a:rPr lang="zh-CN" altLang="en-US" dirty="0" smtClean="0"/>
              <a:t>，</a:t>
            </a:r>
            <a:r>
              <a:rPr lang="zh-CN" altLang="zh-CN" dirty="0" smtClean="0"/>
              <a:t>弹出删除</a:t>
            </a:r>
            <a:r>
              <a:rPr lang="zh-CN" altLang="en-US" dirty="0" smtClean="0"/>
              <a:t>登录名</a:t>
            </a:r>
            <a:r>
              <a:rPr lang="zh-CN" altLang="zh-CN" dirty="0" smtClean="0"/>
              <a:t>属性窗口</a:t>
            </a:r>
            <a:r>
              <a:rPr lang="zh-CN" altLang="en-US" dirty="0" smtClean="0">
                <a:ea typeface="宋体" pitchFamily="2" charset="-122"/>
              </a:rPr>
              <a:t>。</a:t>
            </a:r>
            <a:endParaRPr lang="en-US" altLang="zh-CN" dirty="0" smtClean="0">
              <a:ea typeface="宋体" pitchFamily="2" charset="-122"/>
            </a:endParaRPr>
          </a:p>
          <a:p>
            <a:r>
              <a:rPr lang="zh-CN" altLang="zh-CN" dirty="0" smtClean="0"/>
              <a:t>单击“确定”按钮</a:t>
            </a:r>
            <a:r>
              <a:rPr lang="zh-CN" altLang="en-US" dirty="0" smtClean="0"/>
              <a:t>。</a:t>
            </a:r>
            <a:endParaRPr lang="zh-CN" altLang="en-US" dirty="0" smtClean="0">
              <a:ea typeface="宋体" pitchFamily="2" charset="-122"/>
            </a:endParaRPr>
          </a:p>
        </p:txBody>
      </p:sp>
      <p:sp>
        <p:nvSpPr>
          <p:cNvPr id="43012" name="日期占位符 3"/>
          <p:cNvSpPr>
            <a:spLocks noGrp="1"/>
          </p:cNvSpPr>
          <p:nvPr>
            <p:ph type="dt" sz="quarter" idx="10"/>
          </p:nvPr>
        </p:nvSpPr>
        <p:spPr>
          <a:noFill/>
        </p:spPr>
        <p:txBody>
          <a:bodyPr/>
          <a:lstStyle/>
          <a:p>
            <a:fld id="{D33C7058-5FD5-4A47-B929-69C7388FCB74}" type="datetime8">
              <a:rPr lang="zh-CN" altLang="en-US" smtClean="0"/>
              <a:t>2016年3月7日10时17分</a:t>
            </a:fld>
            <a:endParaRPr lang="zh-CN" altLang="en-US" smtClean="0"/>
          </a:p>
        </p:txBody>
      </p:sp>
      <p:sp>
        <p:nvSpPr>
          <p:cNvPr id="43013" name="灯片编号占位符 4"/>
          <p:cNvSpPr>
            <a:spLocks noGrp="1"/>
          </p:cNvSpPr>
          <p:nvPr>
            <p:ph type="sldNum" sz="quarter" idx="12"/>
          </p:nvPr>
        </p:nvSpPr>
        <p:spPr>
          <a:noFill/>
        </p:spPr>
        <p:txBody>
          <a:bodyPr/>
          <a:lstStyle/>
          <a:p>
            <a:fld id="{6B6D9E64-3C94-44D1-9082-C1475807B23E}" type="slidenum">
              <a:rPr lang="zh-CN" altLang="en-US" smtClean="0"/>
              <a:pPr/>
              <a:t>70</a:t>
            </a:fld>
            <a:endParaRPr lang="zh-CN" altLang="en-US"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zh-CN" b="1" dirty="0" smtClean="0"/>
              <a:t>11.</a:t>
            </a:r>
            <a:r>
              <a:rPr lang="en-US" altLang="zh-CN" dirty="0" smtClean="0"/>
              <a:t>9 </a:t>
            </a:r>
            <a:r>
              <a:rPr lang="zh-CN" altLang="en-US" dirty="0" smtClean="0"/>
              <a:t>数据库用户 </a:t>
            </a:r>
          </a:p>
        </p:txBody>
      </p:sp>
      <p:sp>
        <p:nvSpPr>
          <p:cNvPr id="45059" name="Rectangle 3"/>
          <p:cNvSpPr>
            <a:spLocks noGrp="1" noChangeArrowheads="1"/>
          </p:cNvSpPr>
          <p:nvPr>
            <p:ph type="body" idx="1"/>
          </p:nvPr>
        </p:nvSpPr>
        <p:spPr>
          <a:xfrm>
            <a:off x="971550" y="1700213"/>
            <a:ext cx="6553200" cy="2808287"/>
          </a:xfrm>
        </p:spPr>
        <p:txBody>
          <a:bodyPr/>
          <a:lstStyle/>
          <a:p>
            <a:pPr algn="just"/>
            <a:r>
              <a:rPr lang="en-US" altLang="zh-CN" dirty="0" smtClean="0"/>
              <a:t>11.9.1 </a:t>
            </a:r>
            <a:r>
              <a:rPr lang="zh-CN" altLang="en-US" dirty="0" smtClean="0"/>
              <a:t>建立数据库用户 </a:t>
            </a:r>
            <a:endParaRPr lang="en-US" altLang="zh-CN" dirty="0" smtClean="0"/>
          </a:p>
          <a:p>
            <a:r>
              <a:rPr lang="en-US" altLang="zh-CN" dirty="0" smtClean="0"/>
              <a:t>11.9.2 </a:t>
            </a:r>
            <a:r>
              <a:rPr lang="zh-CN" altLang="en-US" dirty="0" smtClean="0"/>
              <a:t>删除数据库用户 </a:t>
            </a:r>
          </a:p>
        </p:txBody>
      </p:sp>
      <p:sp>
        <p:nvSpPr>
          <p:cNvPr id="45061" name="日期占位符 4"/>
          <p:cNvSpPr>
            <a:spLocks noGrp="1"/>
          </p:cNvSpPr>
          <p:nvPr>
            <p:ph type="dt" sz="quarter" idx="10"/>
          </p:nvPr>
        </p:nvSpPr>
        <p:spPr>
          <a:noFill/>
        </p:spPr>
        <p:txBody>
          <a:bodyPr/>
          <a:lstStyle/>
          <a:p>
            <a:fld id="{0E18CD5C-556A-45E2-8F06-FFA9688B3C61}" type="datetime8">
              <a:rPr lang="zh-CN" altLang="en-US" smtClean="0"/>
              <a:t>2016年3月7日10时17分</a:t>
            </a:fld>
            <a:endParaRPr lang="zh-CN" altLang="en-US" smtClean="0"/>
          </a:p>
        </p:txBody>
      </p:sp>
      <p:sp>
        <p:nvSpPr>
          <p:cNvPr id="45062" name="灯片编号占位符 5"/>
          <p:cNvSpPr>
            <a:spLocks noGrp="1"/>
          </p:cNvSpPr>
          <p:nvPr>
            <p:ph type="sldNum" sz="quarter" idx="12"/>
          </p:nvPr>
        </p:nvSpPr>
        <p:spPr>
          <a:noFill/>
        </p:spPr>
        <p:txBody>
          <a:bodyPr/>
          <a:lstStyle/>
          <a:p>
            <a:fld id="{DFDCCE54-5638-4989-902B-8EEC6DA71689}" type="slidenum">
              <a:rPr lang="zh-CN" altLang="en-US" smtClean="0"/>
              <a:pPr/>
              <a:t>71</a:t>
            </a:fld>
            <a:endParaRPr lang="zh-CN" altLang="en-US"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en-US" altLang="zh-CN" dirty="0" smtClean="0"/>
              <a:t>11.9.1 </a:t>
            </a:r>
            <a:r>
              <a:rPr lang="zh-CN" altLang="en-US" dirty="0" smtClean="0"/>
              <a:t>建立数据库用户</a:t>
            </a:r>
          </a:p>
        </p:txBody>
      </p:sp>
      <p:sp>
        <p:nvSpPr>
          <p:cNvPr id="46083" name="内容占位符 2"/>
          <p:cNvSpPr>
            <a:spLocks noGrp="1"/>
          </p:cNvSpPr>
          <p:nvPr>
            <p:ph idx="1"/>
          </p:nvPr>
        </p:nvSpPr>
        <p:spPr>
          <a:xfrm>
            <a:off x="323850" y="1341438"/>
            <a:ext cx="8424863" cy="4749800"/>
          </a:xfrm>
        </p:spPr>
        <p:txBody>
          <a:bodyPr/>
          <a:lstStyle/>
          <a:p>
            <a:r>
              <a:rPr lang="zh-CN" altLang="zh-CN" sz="3400" dirty="0" smtClean="0"/>
              <a:t>展开要建立数据库用户的数据库。</a:t>
            </a:r>
          </a:p>
          <a:p>
            <a:r>
              <a:rPr lang="zh-CN" altLang="zh-CN" sz="3400" dirty="0" smtClean="0"/>
              <a:t>展开“安全性”节点，在“用户”节点上右击鼠标，选择“新建用户”命令</a:t>
            </a:r>
            <a:r>
              <a:rPr lang="zh-CN" altLang="en-US" sz="3400" dirty="0" smtClean="0"/>
              <a:t>。</a:t>
            </a:r>
            <a:endParaRPr lang="en-US" altLang="zh-CN" sz="3400" dirty="0" smtClean="0"/>
          </a:p>
          <a:p>
            <a:r>
              <a:rPr lang="zh-CN" altLang="zh-CN" sz="3400" dirty="0" smtClean="0"/>
              <a:t>在“登录名”部分指定将要成为此数据库用户的登录名。单击“登录名”文本框右边的</a:t>
            </a:r>
            <a:r>
              <a:rPr lang="en-US" altLang="zh-CN" sz="3400" dirty="0" smtClean="0"/>
              <a:t> </a:t>
            </a:r>
            <a:r>
              <a:rPr lang="zh-CN" altLang="zh-CN" sz="3400" dirty="0" smtClean="0"/>
              <a:t>按钮，可以查找某登录名。</a:t>
            </a:r>
            <a:endParaRPr lang="zh-CN" altLang="en-US" sz="3400" dirty="0" smtClean="0"/>
          </a:p>
        </p:txBody>
      </p:sp>
      <p:sp>
        <p:nvSpPr>
          <p:cNvPr id="46084" name="日期占位符 3"/>
          <p:cNvSpPr>
            <a:spLocks noGrp="1"/>
          </p:cNvSpPr>
          <p:nvPr>
            <p:ph type="dt" sz="quarter" idx="10"/>
          </p:nvPr>
        </p:nvSpPr>
        <p:spPr>
          <a:noFill/>
        </p:spPr>
        <p:txBody>
          <a:bodyPr/>
          <a:lstStyle/>
          <a:p>
            <a:fld id="{60BCB866-5DC1-4AB7-A808-6B3946CD6E99}" type="datetime8">
              <a:rPr lang="zh-CN" altLang="en-US" smtClean="0"/>
              <a:t>2016年3月7日10时17分</a:t>
            </a:fld>
            <a:endParaRPr lang="zh-CN" altLang="en-US" smtClean="0"/>
          </a:p>
        </p:txBody>
      </p:sp>
      <p:sp>
        <p:nvSpPr>
          <p:cNvPr id="46085" name="灯片编号占位符 4"/>
          <p:cNvSpPr>
            <a:spLocks noGrp="1"/>
          </p:cNvSpPr>
          <p:nvPr>
            <p:ph type="sldNum" sz="quarter" idx="12"/>
          </p:nvPr>
        </p:nvSpPr>
        <p:spPr>
          <a:noFill/>
        </p:spPr>
        <p:txBody>
          <a:bodyPr/>
          <a:lstStyle/>
          <a:p>
            <a:fld id="{04100BBD-C88A-445D-9AFA-241FF9A657A8}" type="slidenum">
              <a:rPr lang="zh-CN" altLang="en-US" smtClean="0"/>
              <a:pPr/>
              <a:t>72</a:t>
            </a:fld>
            <a:endParaRPr lang="zh-CN" altLang="en-US"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注意</a:t>
            </a:r>
            <a:endParaRPr lang="zh-CN" altLang="en-US" dirty="0"/>
          </a:p>
        </p:txBody>
      </p:sp>
      <p:sp>
        <p:nvSpPr>
          <p:cNvPr id="3" name="内容占位符 2"/>
          <p:cNvSpPr>
            <a:spLocks noGrp="1"/>
          </p:cNvSpPr>
          <p:nvPr>
            <p:ph idx="1"/>
          </p:nvPr>
        </p:nvSpPr>
        <p:spPr/>
        <p:txBody>
          <a:bodyPr/>
          <a:lstStyle/>
          <a:p>
            <a:r>
              <a:rPr lang="zh-CN" altLang="zh-CN" sz="3400" dirty="0" smtClean="0"/>
              <a:t>服务器登录名与数据库用户是两个完全不同的概念。</a:t>
            </a:r>
            <a:endParaRPr lang="en-US" altLang="zh-CN" sz="3400" dirty="0" smtClean="0"/>
          </a:p>
          <a:p>
            <a:pPr lvl="1"/>
            <a:r>
              <a:rPr lang="zh-CN" altLang="zh-CN" sz="3000" dirty="0" smtClean="0"/>
              <a:t>具有登录名的用户可以登录到</a:t>
            </a:r>
            <a:r>
              <a:rPr lang="en-US" altLang="zh-CN" sz="3000" dirty="0" smtClean="0"/>
              <a:t>SQL Server</a:t>
            </a:r>
            <a:r>
              <a:rPr lang="zh-CN" altLang="zh-CN" sz="3000" dirty="0" smtClean="0"/>
              <a:t>实例上，而且只局限在实例上进行操作。</a:t>
            </a:r>
            <a:endParaRPr lang="en-US" altLang="zh-CN" sz="3000" dirty="0" smtClean="0"/>
          </a:p>
          <a:p>
            <a:pPr lvl="1"/>
            <a:r>
              <a:rPr lang="zh-CN" altLang="zh-CN" sz="3000" dirty="0" smtClean="0"/>
              <a:t>数据库用户则是登录名以什么样的身份在该数据库中进行操作，是登录名在具体数据库中的映射，这个映射名（数据库用户名）可以和登录名一样，也可以不一样</a:t>
            </a:r>
            <a:endParaRPr lang="zh-CN" altLang="en-US" sz="3000" dirty="0"/>
          </a:p>
        </p:txBody>
      </p:sp>
      <p:sp>
        <p:nvSpPr>
          <p:cNvPr id="4" name="日期占位符 3"/>
          <p:cNvSpPr>
            <a:spLocks noGrp="1"/>
          </p:cNvSpPr>
          <p:nvPr>
            <p:ph type="dt" sz="half" idx="10"/>
          </p:nvPr>
        </p:nvSpPr>
        <p:spPr/>
        <p:txBody>
          <a:bodyPr/>
          <a:lstStyle/>
          <a:p>
            <a:pPr>
              <a:defRPr/>
            </a:pPr>
            <a:fld id="{E8BFF328-1906-4F55-AAB8-9B31109217A2}"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73</a:t>
            </a:fld>
            <a:endParaRPr lang="zh-CN" alt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11.9.2 </a:t>
            </a:r>
            <a:r>
              <a:rPr lang="zh-CN" altLang="zh-CN" dirty="0" smtClean="0"/>
              <a:t>删除数据库用户</a:t>
            </a:r>
            <a:endParaRPr lang="zh-CN" altLang="en-US" dirty="0"/>
          </a:p>
        </p:txBody>
      </p:sp>
      <p:sp>
        <p:nvSpPr>
          <p:cNvPr id="3" name="内容占位符 2"/>
          <p:cNvSpPr>
            <a:spLocks noGrp="1"/>
          </p:cNvSpPr>
          <p:nvPr>
            <p:ph idx="1"/>
          </p:nvPr>
        </p:nvSpPr>
        <p:spPr/>
        <p:txBody>
          <a:bodyPr/>
          <a:lstStyle/>
          <a:p>
            <a:pPr>
              <a:lnSpc>
                <a:spcPct val="100000"/>
              </a:lnSpc>
              <a:spcBef>
                <a:spcPts val="600"/>
              </a:spcBef>
            </a:pPr>
            <a:r>
              <a:rPr lang="zh-CN" altLang="zh-CN" sz="3200" dirty="0" smtClean="0"/>
              <a:t>删除</a:t>
            </a:r>
            <a:r>
              <a:rPr lang="zh-CN" altLang="en-US" sz="3200" dirty="0" smtClean="0"/>
              <a:t>数据库</a:t>
            </a:r>
            <a:r>
              <a:rPr lang="zh-CN" altLang="zh-CN" sz="3200" dirty="0" smtClean="0"/>
              <a:t>用户，实际就是解除了登录名和数据库用户之间的映射关系。</a:t>
            </a:r>
            <a:endParaRPr lang="en-US" altLang="zh-CN" sz="3200" dirty="0" smtClean="0"/>
          </a:p>
          <a:p>
            <a:pPr>
              <a:lnSpc>
                <a:spcPct val="100000"/>
              </a:lnSpc>
              <a:spcBef>
                <a:spcPts val="600"/>
              </a:spcBef>
            </a:pPr>
            <a:r>
              <a:rPr lang="zh-CN" altLang="zh-CN" sz="3200" dirty="0" smtClean="0"/>
              <a:t>删除数据库用户之后，其对应的登录名仍然存在。</a:t>
            </a:r>
            <a:endParaRPr lang="en-US" altLang="zh-CN" sz="3200" dirty="0" smtClean="0"/>
          </a:p>
          <a:p>
            <a:pPr>
              <a:lnSpc>
                <a:spcPct val="100000"/>
              </a:lnSpc>
              <a:spcBef>
                <a:spcPts val="600"/>
              </a:spcBef>
            </a:pPr>
            <a:r>
              <a:rPr lang="zh-CN" altLang="en-US" sz="3200" dirty="0" smtClean="0"/>
              <a:t>删除方法：</a:t>
            </a:r>
            <a:endParaRPr lang="en-US" altLang="zh-CN" sz="3200" dirty="0" smtClean="0"/>
          </a:p>
          <a:p>
            <a:pPr lvl="1">
              <a:lnSpc>
                <a:spcPct val="100000"/>
              </a:lnSpc>
              <a:spcBef>
                <a:spcPts val="600"/>
              </a:spcBef>
            </a:pPr>
            <a:r>
              <a:rPr lang="zh-CN" altLang="zh-CN" sz="3000" dirty="0" smtClean="0"/>
              <a:t>展开“数据库”</a:t>
            </a:r>
            <a:r>
              <a:rPr lang="en-US" altLang="zh-CN" sz="3000" dirty="0" smtClean="0">
                <a:sym typeface="Wingdings"/>
              </a:rPr>
              <a:t></a:t>
            </a:r>
            <a:r>
              <a:rPr lang="zh-CN" altLang="zh-CN" sz="3000" dirty="0" smtClean="0"/>
              <a:t>“</a:t>
            </a:r>
            <a:r>
              <a:rPr lang="en-US" altLang="zh-CN" sz="3000" dirty="0" smtClean="0"/>
              <a:t>students</a:t>
            </a:r>
            <a:r>
              <a:rPr lang="zh-CN" altLang="zh-CN" sz="3000" dirty="0" smtClean="0"/>
              <a:t>”</a:t>
            </a:r>
            <a:r>
              <a:rPr lang="en-US" altLang="zh-CN" sz="3000" dirty="0" smtClean="0">
                <a:sym typeface="Wingdings"/>
              </a:rPr>
              <a:t></a:t>
            </a:r>
            <a:r>
              <a:rPr lang="zh-CN" altLang="zh-CN" sz="3000" dirty="0" smtClean="0"/>
              <a:t>“安全性”</a:t>
            </a:r>
            <a:r>
              <a:rPr lang="en-US" altLang="zh-CN" sz="3000" dirty="0" smtClean="0">
                <a:sym typeface="Wingdings"/>
              </a:rPr>
              <a:t></a:t>
            </a:r>
            <a:r>
              <a:rPr lang="zh-CN" altLang="zh-CN" sz="3000" dirty="0" smtClean="0"/>
              <a:t>“用户”节点。</a:t>
            </a:r>
          </a:p>
          <a:p>
            <a:pPr lvl="1">
              <a:lnSpc>
                <a:spcPct val="100000"/>
              </a:lnSpc>
              <a:spcBef>
                <a:spcPts val="600"/>
              </a:spcBef>
            </a:pPr>
            <a:r>
              <a:rPr lang="zh-CN" altLang="zh-CN" sz="3000" dirty="0" smtClean="0"/>
              <a:t>在要删除的用户名上右击鼠标，选择“删除”命令</a:t>
            </a:r>
            <a:r>
              <a:rPr lang="zh-CN" altLang="en-US" sz="3000" dirty="0" smtClean="0"/>
              <a:t>。</a:t>
            </a:r>
            <a:endParaRPr lang="zh-CN" altLang="en-US" sz="3000" dirty="0"/>
          </a:p>
        </p:txBody>
      </p:sp>
      <p:sp>
        <p:nvSpPr>
          <p:cNvPr id="4" name="日期占位符 3"/>
          <p:cNvSpPr>
            <a:spLocks noGrp="1"/>
          </p:cNvSpPr>
          <p:nvPr>
            <p:ph type="dt" sz="half" idx="10"/>
          </p:nvPr>
        </p:nvSpPr>
        <p:spPr/>
        <p:txBody>
          <a:bodyPr/>
          <a:lstStyle/>
          <a:p>
            <a:pPr>
              <a:defRPr/>
            </a:pPr>
            <a:fld id="{4F6B55B6-2640-4123-A7E5-1B80A171E6AF}"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74</a:t>
            </a:fld>
            <a:endParaRPr lang="zh-CN" alt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zh-CN" dirty="0" smtClean="0"/>
              <a:t>11.10 </a:t>
            </a:r>
            <a:r>
              <a:rPr lang="zh-CN" altLang="zh-CN" dirty="0" smtClean="0"/>
              <a:t>权限管理</a:t>
            </a:r>
            <a:endParaRPr lang="zh-CN" altLang="en-US" dirty="0" smtClean="0"/>
          </a:p>
        </p:txBody>
      </p:sp>
      <p:sp>
        <p:nvSpPr>
          <p:cNvPr id="53251" name="Rectangle 3"/>
          <p:cNvSpPr>
            <a:spLocks noGrp="1" noChangeArrowheads="1"/>
          </p:cNvSpPr>
          <p:nvPr>
            <p:ph type="body" idx="1"/>
          </p:nvPr>
        </p:nvSpPr>
        <p:spPr>
          <a:xfrm>
            <a:off x="395288" y="1412776"/>
            <a:ext cx="8280400" cy="4537174"/>
          </a:xfrm>
        </p:spPr>
        <p:txBody>
          <a:bodyPr/>
          <a:lstStyle/>
          <a:p>
            <a:pPr>
              <a:spcBef>
                <a:spcPct val="0"/>
              </a:spcBef>
            </a:pPr>
            <a:r>
              <a:rPr lang="zh-CN" altLang="zh-CN" sz="3400" dirty="0" smtClean="0"/>
              <a:t>在</a:t>
            </a:r>
            <a:r>
              <a:rPr lang="en-US" altLang="zh-CN" sz="3400" dirty="0" smtClean="0"/>
              <a:t>SSMS</a:t>
            </a:r>
            <a:r>
              <a:rPr lang="zh-CN" altLang="zh-CN" sz="3400" dirty="0" smtClean="0"/>
              <a:t>工具中，依次展开“数据库”</a:t>
            </a:r>
            <a:r>
              <a:rPr lang="en-US" altLang="zh-CN" sz="3400" dirty="0" smtClean="0">
                <a:sym typeface="Wingdings"/>
              </a:rPr>
              <a:t> </a:t>
            </a:r>
            <a:r>
              <a:rPr lang="zh-CN" altLang="zh-CN" sz="3400" dirty="0" smtClean="0"/>
              <a:t>“</a:t>
            </a:r>
            <a:r>
              <a:rPr lang="en-US" altLang="zh-CN" sz="3400" dirty="0" smtClean="0"/>
              <a:t>students</a:t>
            </a:r>
            <a:r>
              <a:rPr lang="zh-CN" altLang="zh-CN" sz="3400" dirty="0" smtClean="0"/>
              <a:t>” </a:t>
            </a:r>
            <a:r>
              <a:rPr lang="en-US" altLang="zh-CN" sz="3400" dirty="0" smtClean="0">
                <a:sym typeface="Wingdings"/>
              </a:rPr>
              <a:t></a:t>
            </a:r>
            <a:r>
              <a:rPr lang="zh-CN" altLang="zh-CN" sz="3400" dirty="0" smtClean="0"/>
              <a:t>“安全性”</a:t>
            </a:r>
            <a:r>
              <a:rPr lang="en-US" altLang="zh-CN" sz="3400" dirty="0" smtClean="0">
                <a:sym typeface="Wingdings"/>
              </a:rPr>
              <a:t></a:t>
            </a:r>
            <a:r>
              <a:rPr lang="zh-CN" altLang="zh-CN" sz="3400" dirty="0" smtClean="0"/>
              <a:t>“用户”，在</a:t>
            </a:r>
            <a:r>
              <a:rPr lang="zh-CN" altLang="en-US" sz="3400" dirty="0" smtClean="0"/>
              <a:t>某</a:t>
            </a:r>
            <a:r>
              <a:rPr lang="en-US" altLang="zh-CN" sz="3400" dirty="0" err="1" smtClean="0"/>
              <a:t>用户上右击鼠标，在弹出的菜单中选择“属性”命令</a:t>
            </a:r>
            <a:r>
              <a:rPr lang="zh-CN" altLang="en-US" sz="3400" dirty="0" smtClean="0"/>
              <a:t>。</a:t>
            </a:r>
            <a:endParaRPr lang="en-US" altLang="zh-CN" sz="3400" dirty="0" smtClean="0"/>
          </a:p>
          <a:p>
            <a:pPr>
              <a:spcBef>
                <a:spcPct val="0"/>
              </a:spcBef>
            </a:pPr>
            <a:r>
              <a:rPr lang="zh-CN" altLang="en-US" sz="3400" dirty="0" smtClean="0"/>
              <a:t>选择</a:t>
            </a:r>
            <a:r>
              <a:rPr lang="zh-CN" altLang="zh-CN" sz="3400" dirty="0" smtClean="0"/>
              <a:t>“安全对象”选项</a:t>
            </a:r>
            <a:r>
              <a:rPr lang="zh-CN" altLang="en-US" sz="3400" dirty="0" smtClean="0"/>
              <a:t>，在</a:t>
            </a:r>
            <a:r>
              <a:rPr lang="zh-CN" altLang="zh-CN" sz="3200" dirty="0" smtClean="0"/>
              <a:t>“安全对象”窗口</a:t>
            </a:r>
            <a:r>
              <a:rPr lang="zh-CN" altLang="en-US" sz="3200" dirty="0" smtClean="0"/>
              <a:t>中</a:t>
            </a:r>
            <a:r>
              <a:rPr lang="zh-CN" altLang="en-US" sz="3400" dirty="0" smtClean="0"/>
              <a:t>进行相应设置。</a:t>
            </a:r>
          </a:p>
        </p:txBody>
      </p:sp>
      <p:sp>
        <p:nvSpPr>
          <p:cNvPr id="53252" name="日期占位符 3"/>
          <p:cNvSpPr>
            <a:spLocks noGrp="1"/>
          </p:cNvSpPr>
          <p:nvPr>
            <p:ph type="dt" sz="quarter" idx="10"/>
          </p:nvPr>
        </p:nvSpPr>
        <p:spPr>
          <a:noFill/>
        </p:spPr>
        <p:txBody>
          <a:bodyPr/>
          <a:lstStyle/>
          <a:p>
            <a:fld id="{25F8A6F0-A29D-40CF-8AAF-2A1702C9BFFE}" type="datetime8">
              <a:rPr lang="zh-CN" altLang="en-US" smtClean="0"/>
              <a:t>2016年3月7日10时17分</a:t>
            </a:fld>
            <a:endParaRPr lang="zh-CN" altLang="en-US" smtClean="0"/>
          </a:p>
        </p:txBody>
      </p:sp>
      <p:sp>
        <p:nvSpPr>
          <p:cNvPr id="53253" name="灯片编号占位符 4"/>
          <p:cNvSpPr>
            <a:spLocks noGrp="1"/>
          </p:cNvSpPr>
          <p:nvPr>
            <p:ph type="sldNum" sz="quarter" idx="12"/>
          </p:nvPr>
        </p:nvSpPr>
        <p:spPr>
          <a:noFill/>
        </p:spPr>
        <p:txBody>
          <a:bodyPr/>
          <a:lstStyle/>
          <a:p>
            <a:fld id="{2AC04045-64FC-4CF9-911A-69739ADD3CB8}" type="slidenum">
              <a:rPr lang="zh-CN" altLang="en-US" smtClean="0"/>
              <a:pPr/>
              <a:t>75</a:t>
            </a:fld>
            <a:endParaRPr lang="zh-CN" alt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188913"/>
            <a:ext cx="8231188" cy="801687"/>
          </a:xfrm>
        </p:spPr>
        <p:txBody>
          <a:bodyPr/>
          <a:lstStyle/>
          <a:p>
            <a:r>
              <a:rPr lang="en-US" altLang="zh-CN" dirty="0" smtClean="0"/>
              <a:t>11.1.4 </a:t>
            </a:r>
            <a:r>
              <a:rPr lang="zh-CN" altLang="en-US" dirty="0" smtClean="0"/>
              <a:t>安全控制模型</a:t>
            </a:r>
          </a:p>
        </p:txBody>
      </p:sp>
      <p:sp>
        <p:nvSpPr>
          <p:cNvPr id="9220" name="日期占位符 23"/>
          <p:cNvSpPr>
            <a:spLocks noGrp="1"/>
          </p:cNvSpPr>
          <p:nvPr>
            <p:ph type="dt" sz="quarter" idx="10"/>
          </p:nvPr>
        </p:nvSpPr>
        <p:spPr>
          <a:noFill/>
        </p:spPr>
        <p:txBody>
          <a:bodyPr/>
          <a:lstStyle/>
          <a:p>
            <a:fld id="{0942E24F-395A-4517-817C-935072073178}" type="datetime8">
              <a:rPr lang="zh-CN" altLang="en-US" smtClean="0"/>
              <a:t>2016年3月7日10时17分</a:t>
            </a:fld>
            <a:endParaRPr lang="zh-CN" altLang="en-US" smtClean="0"/>
          </a:p>
        </p:txBody>
      </p:sp>
      <p:sp>
        <p:nvSpPr>
          <p:cNvPr id="9221" name="灯片编号占位符 24"/>
          <p:cNvSpPr>
            <a:spLocks noGrp="1"/>
          </p:cNvSpPr>
          <p:nvPr>
            <p:ph type="sldNum" sz="quarter" idx="12"/>
          </p:nvPr>
        </p:nvSpPr>
        <p:spPr>
          <a:noFill/>
        </p:spPr>
        <p:txBody>
          <a:bodyPr/>
          <a:lstStyle/>
          <a:p>
            <a:fld id="{9C86F718-786D-4A87-8C59-FFFD879E6D1F}" type="slidenum">
              <a:rPr lang="zh-CN" altLang="en-US" smtClean="0"/>
              <a:pPr/>
              <a:t>8</a:t>
            </a:fld>
            <a:endParaRPr lang="zh-CN" altLang="en-US" smtClean="0"/>
          </a:p>
        </p:txBody>
      </p:sp>
      <p:pic>
        <p:nvPicPr>
          <p:cNvPr id="9244" name="Picture 28"/>
          <p:cNvPicPr>
            <a:picLocks noChangeAspect="1" noChangeArrowheads="1"/>
          </p:cNvPicPr>
          <p:nvPr/>
        </p:nvPicPr>
        <p:blipFill>
          <a:blip r:embed="rId2" cstate="print"/>
          <a:srcRect/>
          <a:stretch>
            <a:fillRect/>
          </a:stretch>
        </p:blipFill>
        <p:spPr bwMode="auto">
          <a:xfrm>
            <a:off x="467544" y="1988840"/>
            <a:ext cx="8164827" cy="17281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11.1.5 </a:t>
            </a:r>
            <a:r>
              <a:rPr lang="zh-CN" altLang="zh-CN" dirty="0" smtClean="0"/>
              <a:t>授权和认证</a:t>
            </a:r>
            <a:endParaRPr lang="zh-CN" altLang="en-US" dirty="0"/>
          </a:p>
        </p:txBody>
      </p:sp>
      <p:sp>
        <p:nvSpPr>
          <p:cNvPr id="3" name="内容占位符 2"/>
          <p:cNvSpPr>
            <a:spLocks noGrp="1"/>
          </p:cNvSpPr>
          <p:nvPr>
            <p:ph idx="1"/>
          </p:nvPr>
        </p:nvSpPr>
        <p:spPr/>
        <p:txBody>
          <a:bodyPr/>
          <a:lstStyle/>
          <a:p>
            <a:r>
              <a:rPr lang="zh-CN" altLang="zh-CN" dirty="0" smtClean="0">
                <a:solidFill>
                  <a:srgbClr val="FF0000"/>
                </a:solidFill>
              </a:rPr>
              <a:t>授权</a:t>
            </a:r>
            <a:r>
              <a:rPr lang="zh-CN" altLang="zh-CN" dirty="0" smtClean="0"/>
              <a:t>是将合法访问数据库或数据库对象的权限授予用户的过程</a:t>
            </a:r>
            <a:r>
              <a:rPr lang="zh-CN" altLang="en-US" dirty="0" smtClean="0"/>
              <a:t>。</a:t>
            </a:r>
            <a:endParaRPr lang="en-US" altLang="zh-CN" dirty="0" smtClean="0"/>
          </a:p>
          <a:p>
            <a:r>
              <a:rPr lang="zh-CN" altLang="zh-CN" dirty="0" smtClean="0">
                <a:solidFill>
                  <a:srgbClr val="FF0000"/>
                </a:solidFill>
              </a:rPr>
              <a:t>认证</a:t>
            </a:r>
            <a:r>
              <a:rPr lang="zh-CN" altLang="zh-CN" dirty="0" smtClean="0"/>
              <a:t>是一种鉴定用户身份的机制。</a:t>
            </a:r>
            <a:r>
              <a:rPr lang="zh-CN" altLang="en-US" dirty="0" smtClean="0"/>
              <a:t>即</a:t>
            </a:r>
            <a:r>
              <a:rPr lang="zh-CN" altLang="zh-CN" dirty="0" smtClean="0"/>
              <a:t>认证是检验用户实际是否被准许操作数据库</a:t>
            </a:r>
            <a:r>
              <a:rPr lang="zh-CN" altLang="en-US" dirty="0" smtClean="0"/>
              <a:t>。</a:t>
            </a:r>
            <a:endParaRPr lang="en-US" altLang="zh-CN" dirty="0" smtClean="0"/>
          </a:p>
          <a:p>
            <a:r>
              <a:rPr lang="zh-CN" altLang="zh-CN" dirty="0" smtClean="0"/>
              <a:t>认证最简单的形式是与数据库连接时提供的用户名和密码。</a:t>
            </a:r>
            <a:endParaRPr lang="zh-CN" altLang="en-US" dirty="0"/>
          </a:p>
        </p:txBody>
      </p:sp>
      <p:sp>
        <p:nvSpPr>
          <p:cNvPr id="4" name="日期占位符 3"/>
          <p:cNvSpPr>
            <a:spLocks noGrp="1"/>
          </p:cNvSpPr>
          <p:nvPr>
            <p:ph type="dt" sz="half" idx="10"/>
          </p:nvPr>
        </p:nvSpPr>
        <p:spPr/>
        <p:txBody>
          <a:bodyPr/>
          <a:lstStyle/>
          <a:p>
            <a:pPr>
              <a:defRPr/>
            </a:pPr>
            <a:fld id="{88BCC602-2A88-475E-BE70-D79A223BA02F}" type="datetime8">
              <a:rPr lang="zh-CN" altLang="en-US" smtClean="0"/>
              <a:t>2016年3月7日10时17分</a:t>
            </a:fld>
            <a:endParaRPr lang="zh-CN" altLang="en-US" dirty="0"/>
          </a:p>
        </p:txBody>
      </p:sp>
      <p:sp>
        <p:nvSpPr>
          <p:cNvPr id="5" name="灯片编号占位符 4"/>
          <p:cNvSpPr>
            <a:spLocks noGrp="1"/>
          </p:cNvSpPr>
          <p:nvPr>
            <p:ph type="sldNum" sz="quarter" idx="12"/>
          </p:nvPr>
        </p:nvSpPr>
        <p:spPr/>
        <p:txBody>
          <a:bodyPr/>
          <a:lstStyle/>
          <a:p>
            <a:pPr>
              <a:defRPr/>
            </a:pPr>
            <a:fld id="{6E62BF43-4977-464C-B47E-68219D7DD514}" type="slidenum">
              <a:rPr lang="zh-CN" altLang="en-US" smtClean="0"/>
              <a:pPr>
                <a:defRPr/>
              </a:pPr>
              <a:t>9</a:t>
            </a:fld>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istu-jsjxy">
  <a:themeElements>
    <a:clrScheme name="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bistu-jsjxy">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istu-jsjxy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bistu-jsjxy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bistu-jsjxy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bistu-jsjxy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bistu-jsjxy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bistu-jsjxy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bistu-jsjxy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bistu-jsjxy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bistu-jsjxy">
  <a:themeElements>
    <a:clrScheme name="1_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bistu-jsjxy">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istu-jsjxy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bistu-jsjxy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bistu-jsjxy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bistu-jsjxy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bistu-jsjxy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bistu-jsjxy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bistu-jsjxy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bistu-jsjxy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157256758</TotalTime>
  <Pages>0</Pages>
  <Words>3860</Words>
  <Characters>0</Characters>
  <Application>Microsoft Office PowerPoint</Application>
  <DocSecurity>0</DocSecurity>
  <PresentationFormat>全屏显示(4:3)</PresentationFormat>
  <Lines>0</Lines>
  <Paragraphs>489</Paragraphs>
  <Slides>75</Slides>
  <Notes>1</Notes>
  <HiddenSlides>0</HiddenSlides>
  <MMClips>0</MMClips>
  <ScaleCrop>false</ScaleCrop>
  <HeadingPairs>
    <vt:vector size="8" baseType="variant">
      <vt:variant>
        <vt:lpstr>已用的字体</vt:lpstr>
      </vt:variant>
      <vt:variant>
        <vt:i4>11</vt:i4>
      </vt:variant>
      <vt:variant>
        <vt:lpstr>主题</vt:lpstr>
      </vt:variant>
      <vt:variant>
        <vt:i4>3</vt:i4>
      </vt:variant>
      <vt:variant>
        <vt:lpstr>嵌入 OLE 服务器</vt:lpstr>
      </vt:variant>
      <vt:variant>
        <vt:i4>2</vt:i4>
      </vt:variant>
      <vt:variant>
        <vt:lpstr>幻灯片标题</vt:lpstr>
      </vt:variant>
      <vt:variant>
        <vt:i4>75</vt:i4>
      </vt:variant>
    </vt:vector>
  </HeadingPairs>
  <TitlesOfParts>
    <vt:vector size="91" baseType="lpstr">
      <vt:lpstr>方正舒体</vt:lpstr>
      <vt:lpstr>方正姚体</vt:lpstr>
      <vt:lpstr>仿宋_GB2312</vt:lpstr>
      <vt:lpstr>华文行楷</vt:lpstr>
      <vt:lpstr>华文隶书</vt:lpstr>
      <vt:lpstr>楷体_GB2312</vt:lpstr>
      <vt:lpstr>宋体</vt:lpstr>
      <vt:lpstr>Arial</vt:lpstr>
      <vt:lpstr>Calibri</vt:lpstr>
      <vt:lpstr>Verdana</vt:lpstr>
      <vt:lpstr>Wingdings</vt:lpstr>
      <vt:lpstr>bistu-jsjxy</vt:lpstr>
      <vt:lpstr>自定义设计方案</vt:lpstr>
      <vt:lpstr>1_bistu-jsjxy</vt:lpstr>
      <vt:lpstr>Photoshop.Image.9</vt:lpstr>
      <vt:lpstr>Visio</vt:lpstr>
      <vt:lpstr>数据库系统基础</vt:lpstr>
      <vt:lpstr>第20章 安全管理 </vt:lpstr>
      <vt:lpstr>11.1 安全控制概述</vt:lpstr>
      <vt:lpstr>11.1.1 安全控制目标</vt:lpstr>
      <vt:lpstr>11.1.2 数据库安全的威胁</vt:lpstr>
      <vt:lpstr>数据库安全计划考虑因素</vt:lpstr>
      <vt:lpstr>11.1.3 安全问题的类型</vt:lpstr>
      <vt:lpstr>11.1.4 安全控制模型</vt:lpstr>
      <vt:lpstr>11.1.5 授权和认证</vt:lpstr>
      <vt:lpstr>说明</vt:lpstr>
      <vt:lpstr>控制方法</vt:lpstr>
      <vt:lpstr>自主存取控制</vt:lpstr>
      <vt:lpstr>强制存取控制</vt:lpstr>
      <vt:lpstr>11.2 存取控制</vt:lpstr>
      <vt:lpstr>11.2.1 自主存取控制</vt:lpstr>
      <vt:lpstr>权限种类</vt:lpstr>
      <vt:lpstr>对象权限</vt:lpstr>
      <vt:lpstr>语句权限</vt:lpstr>
      <vt:lpstr>数据库用户的分类</vt:lpstr>
      <vt:lpstr>对象权限——授权语句</vt:lpstr>
      <vt:lpstr>对象权限——收权语句</vt:lpstr>
      <vt:lpstr>对象权限——拒绝语句</vt:lpstr>
      <vt:lpstr>示例</vt:lpstr>
      <vt:lpstr>示例</vt:lpstr>
      <vt:lpstr>语句权限——授权语句</vt:lpstr>
      <vt:lpstr>语句权限——收权语句</vt:lpstr>
      <vt:lpstr>语句权限——拒绝语句</vt:lpstr>
      <vt:lpstr>示例</vt:lpstr>
      <vt:lpstr>示例</vt:lpstr>
      <vt:lpstr>自主存取控制方法的缺陷</vt:lpstr>
      <vt:lpstr>11.2.2 强制存取控制</vt:lpstr>
      <vt:lpstr>敏感度标记</vt:lpstr>
      <vt:lpstr>对比规则</vt:lpstr>
      <vt:lpstr>规则特点</vt:lpstr>
      <vt:lpstr>强制存取控制的好处</vt:lpstr>
      <vt:lpstr>两份文档</vt:lpstr>
      <vt:lpstr>两份文档作用</vt:lpstr>
      <vt:lpstr>自主保护——C类</vt:lpstr>
      <vt:lpstr>强制保护——B类</vt:lpstr>
      <vt:lpstr>验证保护——A类</vt:lpstr>
      <vt:lpstr>11.3 审计跟踪</vt:lpstr>
      <vt:lpstr>审计跟踪记录</vt:lpstr>
      <vt:lpstr>11.4 防火墙</vt:lpstr>
      <vt:lpstr>数据库常用的防火墙技术</vt:lpstr>
      <vt:lpstr>11.5 统计数据库的安全性</vt:lpstr>
      <vt:lpstr>统计数据安全性（续）</vt:lpstr>
      <vt:lpstr>示例</vt:lpstr>
      <vt:lpstr>其他问题</vt:lpstr>
      <vt:lpstr>11.6 数据加密</vt:lpstr>
      <vt:lpstr>数据库中使用的加密方法</vt:lpstr>
      <vt:lpstr>简单替换法</vt:lpstr>
      <vt:lpstr>多字母替换法</vt:lpstr>
      <vt:lpstr>11.7 SQL Server安全控制</vt:lpstr>
      <vt:lpstr>认证过程示意图</vt:lpstr>
      <vt:lpstr>  11.8 登录名</vt:lpstr>
      <vt:lpstr>11.8.1 身份验证模式</vt:lpstr>
      <vt:lpstr>Windows身份验证模式</vt:lpstr>
      <vt:lpstr>混合身份验证模式</vt:lpstr>
      <vt:lpstr>设置身份验证模式</vt:lpstr>
      <vt:lpstr>设置方法</vt:lpstr>
      <vt:lpstr>11.8.2 建立登录名 </vt:lpstr>
      <vt:lpstr>建立Windows身份验证的登录名</vt:lpstr>
      <vt:lpstr>PowerPoint 演示文稿</vt:lpstr>
      <vt:lpstr>PowerPoint 演示文稿</vt:lpstr>
      <vt:lpstr>PowerPoint 演示文稿</vt:lpstr>
      <vt:lpstr>建立SQL Server身份验证的登录名</vt:lpstr>
      <vt:lpstr>PowerPoint 演示文稿</vt:lpstr>
      <vt:lpstr>新建登录窗口的一些选项说明</vt:lpstr>
      <vt:lpstr>新建登录窗口的一些选项说明</vt:lpstr>
      <vt:lpstr>11.8.3 删除登录名 </vt:lpstr>
      <vt:lpstr>11.9 数据库用户 </vt:lpstr>
      <vt:lpstr>11.9.1 建立数据库用户</vt:lpstr>
      <vt:lpstr>注意</vt:lpstr>
      <vt:lpstr>11.9.2 删除数据库用户</vt:lpstr>
      <vt:lpstr>11.10 权限管理</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数据挖掘在银行信贷业务中的应用研究</dc:title>
  <dc:subject/>
  <dc:creator>Jack</dc:creator>
  <cp:keywords/>
  <dc:description/>
  <cp:lastModifiedBy>Administrator</cp:lastModifiedBy>
  <cp:revision>239</cp:revision>
  <cp:lastPrinted>1899-12-30T00:00:00Z</cp:lastPrinted>
  <dcterms:created xsi:type="dcterms:W3CDTF">2010-06-04T15:42:51Z</dcterms:created>
  <dcterms:modified xsi:type="dcterms:W3CDTF">2016-03-07T10:25:51Z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2052-6.6.0.2461</vt:lpwstr>
  </property>
</Properties>
</file>