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3" r:id="rId1"/>
    <p:sldMasterId id="2147484108" r:id="rId2"/>
    <p:sldMasterId id="2147483935" r:id="rId3"/>
  </p:sldMasterIdLst>
  <p:notesMasterIdLst>
    <p:notesMasterId r:id="rId103"/>
  </p:notesMasterIdLst>
  <p:handoutMasterIdLst>
    <p:handoutMasterId r:id="rId104"/>
  </p:handoutMasterIdLst>
  <p:sldIdLst>
    <p:sldId id="276" r:id="rId4"/>
    <p:sldId id="407" r:id="rId5"/>
    <p:sldId id="410" r:id="rId6"/>
    <p:sldId id="411" r:id="rId7"/>
    <p:sldId id="463" r:id="rId8"/>
    <p:sldId id="464" r:id="rId9"/>
    <p:sldId id="526" r:id="rId10"/>
    <p:sldId id="412" r:id="rId11"/>
    <p:sldId id="413" r:id="rId12"/>
    <p:sldId id="470" r:id="rId13"/>
    <p:sldId id="471" r:id="rId14"/>
    <p:sldId id="472" r:id="rId15"/>
    <p:sldId id="473" r:id="rId16"/>
    <p:sldId id="414" r:id="rId17"/>
    <p:sldId id="415" r:id="rId18"/>
    <p:sldId id="416" r:id="rId19"/>
    <p:sldId id="417" r:id="rId20"/>
    <p:sldId id="474" r:id="rId21"/>
    <p:sldId id="475" r:id="rId22"/>
    <p:sldId id="476" r:id="rId23"/>
    <p:sldId id="477" r:id="rId24"/>
    <p:sldId id="478" r:id="rId25"/>
    <p:sldId id="479" r:id="rId26"/>
    <p:sldId id="419" r:id="rId27"/>
    <p:sldId id="420" r:id="rId28"/>
    <p:sldId id="421" r:id="rId29"/>
    <p:sldId id="422" r:id="rId30"/>
    <p:sldId id="423" r:id="rId31"/>
    <p:sldId id="424" r:id="rId32"/>
    <p:sldId id="425" r:id="rId33"/>
    <p:sldId id="426" r:id="rId34"/>
    <p:sldId id="428" r:id="rId35"/>
    <p:sldId id="429" r:id="rId36"/>
    <p:sldId id="430" r:id="rId37"/>
    <p:sldId id="431" r:id="rId38"/>
    <p:sldId id="486" r:id="rId39"/>
    <p:sldId id="487" r:id="rId40"/>
    <p:sldId id="488" r:id="rId41"/>
    <p:sldId id="489" r:id="rId42"/>
    <p:sldId id="490" r:id="rId43"/>
    <p:sldId id="491" r:id="rId44"/>
    <p:sldId id="492" r:id="rId45"/>
    <p:sldId id="493" r:id="rId46"/>
    <p:sldId id="495" r:id="rId47"/>
    <p:sldId id="496" r:id="rId48"/>
    <p:sldId id="497" r:id="rId49"/>
    <p:sldId id="498" r:id="rId50"/>
    <p:sldId id="499" r:id="rId51"/>
    <p:sldId id="501" r:id="rId52"/>
    <p:sldId id="500" r:id="rId53"/>
    <p:sldId id="435" r:id="rId54"/>
    <p:sldId id="436" r:id="rId55"/>
    <p:sldId id="437" r:id="rId56"/>
    <p:sldId id="438" r:id="rId57"/>
    <p:sldId id="439" r:id="rId58"/>
    <p:sldId id="440" r:id="rId59"/>
    <p:sldId id="441" r:id="rId60"/>
    <p:sldId id="442" r:id="rId61"/>
    <p:sldId id="443" r:id="rId62"/>
    <p:sldId id="444" r:id="rId63"/>
    <p:sldId id="445" r:id="rId64"/>
    <p:sldId id="446" r:id="rId65"/>
    <p:sldId id="447" r:id="rId66"/>
    <p:sldId id="448" r:id="rId67"/>
    <p:sldId id="449" r:id="rId68"/>
    <p:sldId id="450" r:id="rId69"/>
    <p:sldId id="451" r:id="rId70"/>
    <p:sldId id="452" r:id="rId71"/>
    <p:sldId id="453" r:id="rId72"/>
    <p:sldId id="454" r:id="rId73"/>
    <p:sldId id="455" r:id="rId74"/>
    <p:sldId id="502" r:id="rId75"/>
    <p:sldId id="503" r:id="rId76"/>
    <p:sldId id="457" r:id="rId77"/>
    <p:sldId id="458" r:id="rId78"/>
    <p:sldId id="459" r:id="rId79"/>
    <p:sldId id="504" r:id="rId80"/>
    <p:sldId id="461" r:id="rId81"/>
    <p:sldId id="462" r:id="rId82"/>
    <p:sldId id="527" r:id="rId83"/>
    <p:sldId id="507" r:id="rId84"/>
    <p:sldId id="508" r:id="rId85"/>
    <p:sldId id="509" r:id="rId86"/>
    <p:sldId id="510" r:id="rId87"/>
    <p:sldId id="511" r:id="rId88"/>
    <p:sldId id="512" r:id="rId89"/>
    <p:sldId id="513" r:id="rId90"/>
    <p:sldId id="514" r:id="rId91"/>
    <p:sldId id="515" r:id="rId92"/>
    <p:sldId id="516" r:id="rId93"/>
    <p:sldId id="517" r:id="rId94"/>
    <p:sldId id="518" r:id="rId95"/>
    <p:sldId id="519" r:id="rId96"/>
    <p:sldId id="520" r:id="rId97"/>
    <p:sldId id="522" r:id="rId98"/>
    <p:sldId id="523" r:id="rId99"/>
    <p:sldId id="524" r:id="rId100"/>
    <p:sldId id="525" r:id="rId101"/>
    <p:sldId id="521" r:id="rId10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7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3399"/>
    <a:srgbClr val="0000FF"/>
    <a:srgbClr val="336600"/>
    <a:srgbClr val="0039AC"/>
    <a:srgbClr val="004F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3925" autoAdjust="0"/>
    <p:restoredTop sz="86937" autoAdjust="0"/>
  </p:normalViewPr>
  <p:slideViewPr>
    <p:cSldViewPr>
      <p:cViewPr varScale="1">
        <p:scale>
          <a:sx n="61" d="100"/>
          <a:sy n="61" d="100"/>
        </p:scale>
        <p:origin x="930" y="66"/>
      </p:cViewPr>
      <p:guideLst>
        <p:guide orient="horz" pos="2160"/>
        <p:guide pos="2877"/>
      </p:guideLst>
    </p:cSldViewPr>
  </p:slideViewPr>
  <p:outlineViewPr>
    <p:cViewPr>
      <p:scale>
        <a:sx n="33" d="100"/>
        <a:sy n="33" d="100"/>
      </p:scale>
      <p:origin x="0" y="3270"/>
    </p:cViewPr>
  </p:outlineViewPr>
  <p:notesTextViewPr>
    <p:cViewPr>
      <p:scale>
        <a:sx n="100" d="100"/>
        <a:sy n="100" d="100"/>
      </p:scale>
      <p:origin x="0" y="0"/>
    </p:cViewPr>
  </p:notesTextViewPr>
  <p:notesViewPr>
    <p:cSldViewPr>
      <p:cViewPr varScale="1">
        <p:scale>
          <a:sx n="81" d="100"/>
          <a:sy n="81" d="100"/>
        </p:scale>
        <p:origin x="-148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07" Type="http://schemas.openxmlformats.org/officeDocument/2006/relationships/theme" Target="theme/theme1.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viewProps" Target="view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handoutMaster" Target="handoutMasters/handoutMaster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3BB5A76-7D32-4D0C-87C4-B9A4CF988672}" type="datetimeFigureOut">
              <a:rPr lang="zh-CN" altLang="en-US" smtClean="0"/>
              <a:t>2016/3/7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99B6F3A-59A8-4363-A9FA-13617365AF46}" type="slidenum">
              <a:rPr lang="zh-CN" altLang="en-US" smtClean="0"/>
              <a:t>‹#›</a:t>
            </a:fld>
            <a:endParaRPr lang="zh-CN" altLang="en-US"/>
          </a:p>
        </p:txBody>
      </p:sp>
    </p:spTree>
    <p:extLst>
      <p:ext uri="{BB962C8B-B14F-4D97-AF65-F5344CB8AC3E}">
        <p14:creationId xmlns:p14="http://schemas.microsoft.com/office/powerpoint/2010/main" val="25765888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zh-CN" altLang="en-US"/>
          </a:p>
        </p:txBody>
      </p:sp>
      <p:sp>
        <p:nvSpPr>
          <p:cNvPr id="3075" name="日期占位符 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B3771FB1-3F4C-425E-BD96-6AB3592DFAED}" type="datetimeFigureOut">
              <a:rPr lang="zh-CN" altLang="en-US"/>
              <a:pPr>
                <a:defRPr/>
              </a:pPr>
              <a:t>2016/3/7</a:t>
            </a:fld>
            <a:endParaRPr lang="zh-CN" altLang="en-US"/>
          </a:p>
        </p:txBody>
      </p:sp>
      <p:sp>
        <p:nvSpPr>
          <p:cNvPr id="59396" name="幻灯片图像占位符 3"/>
          <p:cNvSpPr>
            <a:spLocks noGrp="1" noRot="1" noChangeAspect="1" noChangeArrowheads="1"/>
          </p:cNvSpPr>
          <p:nvPr>
            <p:ph type="sldImg" idx="2"/>
          </p:nvPr>
        </p:nvSpPr>
        <p:spPr bwMode="auto">
          <a:xfrm>
            <a:off x="1143000" y="685800"/>
            <a:ext cx="4572000" cy="3429000"/>
          </a:xfrm>
          <a:prstGeom prst="rect">
            <a:avLst/>
          </a:prstGeom>
          <a:noFill/>
          <a:ln w="12700">
            <a:noFill/>
            <a:miter lim="800000"/>
            <a:headEnd/>
            <a:tailEnd/>
          </a:ln>
        </p:spPr>
      </p:sp>
      <p:sp>
        <p:nvSpPr>
          <p:cNvPr id="3077" name="备注占位符 4"/>
          <p:cNvSpPr>
            <a:spLocks noGrp="1" noChangeArrowheads="1"/>
          </p:cNvSpPr>
          <p:nvPr>
            <p:ph type="body" sz="quarter" idx="3"/>
          </p:nvPr>
        </p:nvSpPr>
        <p:spPr bwMode="auto">
          <a:xfrm>
            <a:off x="685800" y="4343400"/>
            <a:ext cx="5486400" cy="4114800"/>
          </a:xfrm>
          <a:prstGeom prst="rect">
            <a:avLst/>
          </a:prstGeom>
          <a:noFill/>
          <a:ln w="12700" cmpd="sng">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页脚占位符 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zh-CN" altLang="en-US"/>
          </a:p>
        </p:txBody>
      </p:sp>
      <p:sp>
        <p:nvSpPr>
          <p:cNvPr id="3079" name="灯片编号占位符 6"/>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CDE88BB0-7D8B-4EE0-B0F7-358B00858D32}" type="slidenum">
              <a:rPr lang="zh-CN" altLang="en-US"/>
              <a:pPr>
                <a:defRPr/>
              </a:pPr>
              <a:t>‹#›</a:t>
            </a:fld>
            <a:endParaRPr lang="zh-CN" altLang="en-US"/>
          </a:p>
        </p:txBody>
      </p:sp>
    </p:spTree>
    <p:extLst>
      <p:ext uri="{BB962C8B-B14F-4D97-AF65-F5344CB8AC3E}">
        <p14:creationId xmlns:p14="http://schemas.microsoft.com/office/powerpoint/2010/main" val="3010205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a:solidFill>
              <a:srgbClr val="000000"/>
            </a:solidFill>
          </a:ln>
        </p:spPr>
      </p:sp>
      <p:sp>
        <p:nvSpPr>
          <p:cNvPr id="60419" name="备注占位符 2"/>
          <p:cNvSpPr>
            <a:spLocks noGrp="1"/>
          </p:cNvSpPr>
          <p:nvPr>
            <p:ph type="body" idx="1"/>
          </p:nvPr>
        </p:nvSpPr>
        <p:spPr>
          <a:noFill/>
          <a:ln w="9525"/>
        </p:spPr>
        <p:txBody>
          <a:bodyPr anchor="t"/>
          <a:lstStyle/>
          <a:p>
            <a:pPr eaLnBrk="1" hangingPunct="1">
              <a:spcBef>
                <a:spcPct val="0"/>
              </a:spcBef>
            </a:pPr>
            <a:r>
              <a:rPr lang="zh-CN" altLang="en-US" dirty="0" smtClean="0"/>
              <a:t>开场白：</a:t>
            </a:r>
          </a:p>
        </p:txBody>
      </p:sp>
      <p:sp>
        <p:nvSpPr>
          <p:cNvPr id="60420" name="灯片编号占位符 3"/>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510CD81-6A4E-4D56-9E38-FBEBAFBCE54A}" type="slidenum">
              <a:rPr lang="zh-CN" altLang="en-US" sz="1200"/>
              <a:pPr algn="r"/>
              <a:t>1</a:t>
            </a:fld>
            <a:endParaRPr lang="zh-CN" altLang="en-US" sz="1200"/>
          </a:p>
        </p:txBody>
      </p:sp>
    </p:spTree>
    <p:extLst>
      <p:ext uri="{BB962C8B-B14F-4D97-AF65-F5344CB8AC3E}">
        <p14:creationId xmlns:p14="http://schemas.microsoft.com/office/powerpoint/2010/main" val="817085113"/>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8B7F4144-01E5-4049-A343-F5F0193FA4B0}" type="datetime8">
              <a:rPr lang="zh-CN" altLang="en-US" smtClean="0"/>
              <a:pPr>
                <a:defRPr/>
              </a:pPr>
              <a:t>2016年3月7日10时26分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C15C3BA7-7BCD-4FB6-91FA-488D83A0FFC0}"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2C19CAE0-4962-408A-9472-E37AD5A1DB51}" type="datetime8">
              <a:rPr lang="zh-CN" altLang="en-US" smtClean="0"/>
              <a:pPr>
                <a:defRPr/>
              </a:pPr>
              <a:t>2016年3月7日10时26分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541C99E4-F12E-4A4A-B557-866B0D4CA4BA}"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dt" sz="half" idx="10"/>
          </p:nvPr>
        </p:nvSpPr>
        <p:spPr>
          <a:ln/>
        </p:spPr>
        <p:txBody>
          <a:bodyPr/>
          <a:lstStyle>
            <a:lvl1pPr>
              <a:defRPr/>
            </a:lvl1pPr>
          </a:lstStyle>
          <a:p>
            <a:pPr>
              <a:defRPr/>
            </a:pPr>
            <a:fld id="{5D7F1154-46FE-45FD-B879-1A5EBA4F5950}" type="datetime8">
              <a:rPr lang="zh-CN" altLang="en-US" smtClean="0"/>
              <a:pPr>
                <a:defRPr/>
              </a:pPr>
              <a:t>2016年3月7日10时26分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D1A8DC01-70FE-46B3-B47B-5AD51869B4FE}"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3438" y="1752600"/>
            <a:ext cx="3924300" cy="4267200"/>
          </a:xfrm>
        </p:spPr>
        <p:txBody>
          <a:bodyPr/>
          <a:lstStyle/>
          <a:p>
            <a:pPr lvl="0"/>
            <a:endParaRPr lang="zh-CN" altLang="en-US" noProof="0" smtClean="0"/>
          </a:p>
        </p:txBody>
      </p:sp>
      <p:sp>
        <p:nvSpPr>
          <p:cNvPr id="5" name="Rectangle 6"/>
          <p:cNvSpPr>
            <a:spLocks noGrp="1" noChangeArrowheads="1"/>
          </p:cNvSpPr>
          <p:nvPr>
            <p:ph type="dt" sz="half" idx="10"/>
          </p:nvPr>
        </p:nvSpPr>
        <p:spPr>
          <a:ln/>
        </p:spPr>
        <p:txBody>
          <a:bodyPr/>
          <a:lstStyle>
            <a:lvl1pPr>
              <a:defRPr/>
            </a:lvl1pPr>
          </a:lstStyle>
          <a:p>
            <a:pPr>
              <a:defRPr/>
            </a:pPr>
            <a:fld id="{2AC519BD-9396-4711-A632-8CFCF3E9845D}" type="datetime8">
              <a:rPr lang="zh-CN" altLang="en-US" smtClean="0"/>
              <a:pPr>
                <a:defRPr/>
              </a:pPr>
              <a:t>2016年3月7日10时26分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1A0C7EB8-8B6B-4E2B-B225-BB2A5A28A7F7}"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28600" y="0"/>
            <a:ext cx="8610600" cy="9906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228600" y="1219200"/>
            <a:ext cx="8610600" cy="5105400"/>
          </a:xfrm>
        </p:spPr>
        <p:txBody>
          <a:bodyPr/>
          <a:lstStyle/>
          <a:p>
            <a:pPr lvl="0"/>
            <a:endParaRPr lang="zh-CN" altLang="en-US" noProof="0"/>
          </a:p>
        </p:txBody>
      </p:sp>
      <p:sp>
        <p:nvSpPr>
          <p:cNvPr id="4" name="日期占位符 3"/>
          <p:cNvSpPr>
            <a:spLocks noGrp="1"/>
          </p:cNvSpPr>
          <p:nvPr>
            <p:ph type="dt" sz="half" idx="10"/>
          </p:nvPr>
        </p:nvSpPr>
        <p:spPr>
          <a:xfrm>
            <a:off x="228600" y="6248400"/>
            <a:ext cx="1905000" cy="457200"/>
          </a:xfrm>
        </p:spPr>
        <p:txBody>
          <a:bodyPr/>
          <a:lstStyle>
            <a:lvl1pPr>
              <a:defRPr smtClean="0"/>
            </a:lvl1pPr>
          </a:lstStyle>
          <a:p>
            <a:pPr>
              <a:defRPr/>
            </a:pPr>
            <a:fld id="{34E86A6D-7330-49FA-AB50-AFCEEEA3EEAB}" type="datetime8">
              <a:rPr lang="zh-CN" altLang="en-US"/>
              <a:pPr>
                <a:defRPr/>
              </a:pPr>
              <a:t>2016年3月7日10时26分</a:t>
            </a:fld>
            <a:endParaRPr lang="en-US" altLang="ko-KR"/>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pPr>
              <a:defRPr/>
            </a:pPr>
            <a:endParaRPr lang="en-US" altLang="ko-KR"/>
          </a:p>
        </p:txBody>
      </p:sp>
      <p:sp>
        <p:nvSpPr>
          <p:cNvPr id="6" name="灯片编号占位符 5"/>
          <p:cNvSpPr>
            <a:spLocks noGrp="1"/>
          </p:cNvSpPr>
          <p:nvPr>
            <p:ph type="sldNum" sz="quarter" idx="12"/>
          </p:nvPr>
        </p:nvSpPr>
        <p:spPr>
          <a:xfrm>
            <a:off x="6934200" y="6248400"/>
            <a:ext cx="1905000" cy="457200"/>
          </a:xfrm>
        </p:spPr>
        <p:txBody>
          <a:bodyPr/>
          <a:lstStyle>
            <a:lvl1pPr>
              <a:defRPr/>
            </a:lvl1pPr>
          </a:lstStyle>
          <a:p>
            <a:pPr>
              <a:defRPr/>
            </a:pPr>
            <a:fld id="{774B38AB-DD30-4D94-8627-9BAF3BC5FDC0}" type="slidenum">
              <a:rPr lang="en-US" altLang="ko-KR"/>
              <a:pPr>
                <a:defRPr/>
              </a:pPr>
              <a:t>‹#›</a:t>
            </a:fld>
            <a:endParaRPr lang="en-US" altLang="ko-K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A530BD1B-544A-41FC-9473-AEC6A43FF783}" type="datetime8">
              <a:rPr lang="zh-CN" altLang="en-US" smtClean="0"/>
              <a:pPr>
                <a:defRPr/>
              </a:pPr>
              <a:t>2016年3月7日10时26分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1AF04F9-0169-424E-B69C-4CAF738DE6F5}"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93EFBBD-A084-42CF-8FCF-2B7B56147365}" type="datetime8">
              <a:rPr lang="zh-CN" altLang="en-US" smtClean="0"/>
              <a:pPr>
                <a:defRPr/>
              </a:pPr>
              <a:t>2016年3月7日10时26分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DD71A95-44AD-4954-BE7F-42D7FA3FB35C}"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4BE17328-F56B-418B-8BB9-39A3F376C3AD}" type="datetime8">
              <a:rPr lang="zh-CN" altLang="en-US" smtClean="0"/>
              <a:pPr>
                <a:defRPr/>
              </a:pPr>
              <a:t>2016年3月7日10时26分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060D8DC-11F3-4D5E-81C5-732B1C8966C0}"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1553390E-9E17-4064-B0CF-1E59902BA83E}" type="datetime8">
              <a:rPr lang="zh-CN" altLang="en-US" smtClean="0"/>
              <a:pPr>
                <a:defRPr/>
              </a:pPr>
              <a:t>2016年3月7日10时26分</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611B3B1-4DE7-4F73-A4DA-EA118528EBD0}"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E6E560D8-088D-4A02-A192-8C28DECC0247}" type="datetime8">
              <a:rPr lang="zh-CN" altLang="en-US" smtClean="0"/>
              <a:pPr>
                <a:defRPr/>
              </a:pPr>
              <a:t>2016年3月7日10时26分</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3ECAACE-5864-45BE-B551-96D9FB9906F7}" type="slidenum">
              <a:rPr lang="zh-CN" altLang="en-US"/>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7E321225-6042-4175-A243-4F985532A7E2}" type="datetime8">
              <a:rPr lang="zh-CN" altLang="en-US" smtClean="0"/>
              <a:pPr>
                <a:defRPr/>
              </a:pPr>
              <a:t>2016年3月7日10时26分</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45D30AB4-3E55-4179-AE07-0D8AF134E04F}"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sz="4200" b="1">
                <a:solidFill>
                  <a:srgbClr val="0039AC"/>
                </a:solidFill>
                <a:latin typeface="楷体_GB2312" pitchFamily="49" charset="-122"/>
                <a:ea typeface="楷体_GB2312"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66738" y="1414934"/>
            <a:ext cx="8001000" cy="4678362"/>
          </a:xfrm>
        </p:spPr>
        <p:txBody>
          <a:bodyPr/>
          <a:lstStyle>
            <a:lvl1pPr>
              <a:lnSpc>
                <a:spcPct val="110000"/>
              </a:lnSpc>
              <a:defRPr sz="3600" b="1">
                <a:latin typeface="仿宋_GB2312" pitchFamily="49" charset="-122"/>
                <a:ea typeface="仿宋_GB2312" pitchFamily="49" charset="-122"/>
              </a:defRPr>
            </a:lvl1pPr>
            <a:lvl2pPr>
              <a:lnSpc>
                <a:spcPct val="110000"/>
              </a:lnSpc>
              <a:defRPr sz="3200" b="1">
                <a:latin typeface="仿宋_GB2312" pitchFamily="49" charset="-122"/>
                <a:ea typeface="仿宋_GB2312" pitchFamily="49" charset="-122"/>
              </a:defRPr>
            </a:lvl2pPr>
            <a:lvl3pPr>
              <a:lnSpc>
                <a:spcPct val="110000"/>
              </a:lnSpc>
              <a:defRPr sz="3000" b="1">
                <a:latin typeface="仿宋_GB2312" pitchFamily="49" charset="-122"/>
                <a:ea typeface="仿宋_GB2312" pitchFamily="49" charset="-122"/>
              </a:defRPr>
            </a:lvl3pPr>
            <a:lvl4pPr>
              <a:lnSpc>
                <a:spcPct val="110000"/>
              </a:lnSpc>
              <a:defRPr sz="2800" b="1">
                <a:latin typeface="仿宋_GB2312" pitchFamily="49" charset="-122"/>
                <a:ea typeface="仿宋_GB2312" pitchFamily="49" charset="-122"/>
              </a:defRPr>
            </a:lvl4pPr>
            <a:lvl5pPr>
              <a:lnSpc>
                <a:spcPct val="110000"/>
              </a:lnSpc>
              <a:defRPr sz="2800" b="1">
                <a:latin typeface="仿宋_GB2312" pitchFamily="49" charset="-122"/>
                <a:ea typeface="仿宋_GB2312"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6"/>
          <p:cNvSpPr>
            <a:spLocks noGrp="1" noChangeArrowheads="1"/>
          </p:cNvSpPr>
          <p:nvPr>
            <p:ph type="dt" sz="half" idx="10"/>
          </p:nvPr>
        </p:nvSpPr>
        <p:spPr>
          <a:xfrm>
            <a:off x="609600" y="6245225"/>
            <a:ext cx="2017713" cy="476250"/>
          </a:xfrm>
        </p:spPr>
        <p:txBody>
          <a:bodyPr/>
          <a:lstStyle>
            <a:lvl1pPr>
              <a:defRPr>
                <a:solidFill>
                  <a:srgbClr val="0039AC"/>
                </a:solidFill>
              </a:defRPr>
            </a:lvl1pPr>
          </a:lstStyle>
          <a:p>
            <a:pPr>
              <a:defRPr/>
            </a:pPr>
            <a:fld id="{DF3FDF31-DCE9-45EA-BF9D-18E2785EDA1D}" type="datetime8">
              <a:rPr lang="zh-CN" altLang="en-US" smtClean="0"/>
              <a:pPr>
                <a:defRPr/>
              </a:pPr>
              <a:t>2016年3月7日10时26分</a:t>
            </a:fld>
            <a:endParaRPr lang="zh-CN" altLang="en-US" dirty="0"/>
          </a:p>
        </p:txBody>
      </p:sp>
      <p:sp>
        <p:nvSpPr>
          <p:cNvPr id="5" name="Rectangle 7"/>
          <p:cNvSpPr>
            <a:spLocks noGrp="1" noChangeArrowheads="1"/>
          </p:cNvSpPr>
          <p:nvPr>
            <p:ph type="ftr" sz="quarter" idx="11"/>
          </p:nvPr>
        </p:nvSpPr>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p:txBody>
          <a:bodyPr/>
          <a:lstStyle>
            <a:lvl1pPr>
              <a:defRPr>
                <a:solidFill>
                  <a:srgbClr val="0039AC"/>
                </a:solidFill>
              </a:defRPr>
            </a:lvl1pPr>
          </a:lstStyle>
          <a:p>
            <a:pPr>
              <a:defRPr/>
            </a:pPr>
            <a:fld id="{A1C693C5-2466-49C7-9407-97947274FDD1}" type="slidenum">
              <a:rPr lang="zh-CN" altLang="en-US" smtClean="0"/>
              <a:pPr>
                <a:defRPr/>
              </a:pPr>
              <a:t>‹#›</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2">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3">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4">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 lvl="5">
            <p:tnLst>
              <p:par>
                <p:cTn presetID="3" presetClass="entr" presetSubtype="1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blinds(horizontal)">
                      <p:cBhvr>
                        <p:cTn dur="500"/>
                        <p:tgtEl>
                          <p:spTgt spid="3"/>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A29DD6E-36FB-47C7-B832-6852FEB39CDC}" type="datetime8">
              <a:rPr lang="zh-CN" altLang="en-US" smtClean="0"/>
              <a:pPr>
                <a:defRPr/>
              </a:pPr>
              <a:t>2016年3月7日10时26分</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9FBF95B-894D-4422-9D0F-521C270E0F20}" type="slidenum">
              <a:rPr lang="zh-CN" altLang="en-US"/>
              <a:pPr>
                <a:defRPr/>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0CE37AB-4160-4F0A-BDB5-D2AB2F53B204}" type="datetime8">
              <a:rPr lang="zh-CN" altLang="en-US" smtClean="0"/>
              <a:pPr>
                <a:defRPr/>
              </a:pPr>
              <a:t>2016年3月7日10时26分</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45063E5-3C42-442D-A01B-34C3D8C5A57C}" type="slidenum">
              <a:rPr lang="zh-CN" altLang="en-US"/>
              <a:pPr>
                <a:defRPr/>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5300646-2322-4440-A20E-CDE4BE1A62E9}" type="datetime8">
              <a:rPr lang="zh-CN" altLang="en-US" smtClean="0"/>
              <a:pPr>
                <a:defRPr/>
              </a:pPr>
              <a:t>2016年3月7日10时26分</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2324F27-8E71-4346-B46F-B7F1DBEF43A4}" type="slidenum">
              <a:rPr lang="zh-CN" altLang="en-US"/>
              <a:pPr>
                <a:defRPr/>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059A894-2B61-4319-96F8-41348B980EBF}" type="datetime8">
              <a:rPr lang="zh-CN" altLang="en-US" smtClean="0"/>
              <a:pPr>
                <a:defRPr/>
              </a:pPr>
              <a:t>2016年3月7日10时26分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BFFA75A-9CD3-4210-ACDA-CD80BCE32B44}" type="slidenum">
              <a:rPr lang="zh-CN" altLang="en-US"/>
              <a:pPr>
                <a:defRPr/>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F63EA4D-54EB-4B27-B235-86CF47DA2F9A}" type="datetime8">
              <a:rPr lang="zh-CN" altLang="en-US" smtClean="0"/>
              <a:pPr>
                <a:defRPr/>
              </a:pPr>
              <a:t>2016年3月7日10时26分</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4886B02-7ED5-4D2E-92B3-51DD707F875B}" type="slidenum">
              <a:rPr lang="zh-CN" altLang="en-US"/>
              <a:pPr>
                <a:defRPr/>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FD89B969-31A1-48BD-B141-EC8A5CC1F7FB}" type="datetime8">
              <a:rPr lang="zh-CN" altLang="en-US" smtClean="0"/>
              <a:pPr>
                <a:defRPr/>
              </a:pPr>
              <a:t>2016年3月7日10时26分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27D42096-260C-44F2-A656-125442929E9F}" type="slidenum">
              <a:rPr lang="zh-CN" altLang="en-US"/>
              <a:pPr>
                <a:defRPr/>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45D2E0C3-7D0A-466F-8A63-93422A98EC3C}" type="datetime8">
              <a:rPr lang="zh-CN" altLang="en-US" smtClean="0"/>
              <a:pPr>
                <a:defRPr/>
              </a:pPr>
              <a:t>2016年3月7日10时26分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054D1105-F3D9-46BB-A993-7D61074FCD56}" type="slidenum">
              <a:rPr lang="zh-CN" altLang="en-US"/>
              <a:pPr>
                <a:defRPr/>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48413D78-9837-4DE2-964A-76A500E170AB}" type="datetime8">
              <a:rPr lang="zh-CN" altLang="en-US" smtClean="0"/>
              <a:pPr>
                <a:defRPr/>
              </a:pPr>
              <a:t>2016年3月7日10时26分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8349D756-8184-44C4-AC9F-F1120727D1B3}" type="slidenum">
              <a:rPr lang="zh-CN" altLang="en-US"/>
              <a:pPr>
                <a:defRPr/>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01477CA0-4162-45E3-8399-F51416E08951}" type="datetime8">
              <a:rPr lang="zh-CN" altLang="en-US" smtClean="0"/>
              <a:pPr>
                <a:defRPr/>
              </a:pPr>
              <a:t>2016年3月7日10时26分</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64D07694-7A35-4059-861F-1EB81CE80BA3}" type="slidenum">
              <a:rPr lang="zh-CN" altLang="en-US"/>
              <a:pPr>
                <a:defRPr/>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FB5CE1C5-5E57-488B-922B-8220B471908D}" type="datetime8">
              <a:rPr lang="zh-CN" altLang="en-US" smtClean="0"/>
              <a:pPr>
                <a:defRPr/>
              </a:pPr>
              <a:t>2016年3月7日10时26分</a:t>
            </a:fld>
            <a:endParaRPr lang="zh-CN"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6"/>
          <p:cNvSpPr>
            <a:spLocks noGrp="1" noChangeArrowheads="1"/>
          </p:cNvSpPr>
          <p:nvPr>
            <p:ph type="sldNum" sz="quarter" idx="12"/>
          </p:nvPr>
        </p:nvSpPr>
        <p:spPr>
          <a:ln/>
        </p:spPr>
        <p:txBody>
          <a:bodyPr/>
          <a:lstStyle>
            <a:lvl1pPr>
              <a:defRPr/>
            </a:lvl1pPr>
          </a:lstStyle>
          <a:p>
            <a:pPr>
              <a:defRPr/>
            </a:pPr>
            <a:fld id="{B0E3FE90-8988-4DF5-8387-A5F5FE822D31}"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dt" sz="half" idx="10"/>
          </p:nvPr>
        </p:nvSpPr>
        <p:spPr>
          <a:ln/>
        </p:spPr>
        <p:txBody>
          <a:bodyPr/>
          <a:lstStyle>
            <a:lvl1pPr>
              <a:defRPr/>
            </a:lvl1pPr>
          </a:lstStyle>
          <a:p>
            <a:pPr>
              <a:defRPr/>
            </a:pPr>
            <a:fld id="{60BA7FD3-03C3-478D-8C7C-AB0D4DA9E66F}" type="datetime8">
              <a:rPr lang="zh-CN" altLang="en-US" smtClean="0"/>
              <a:pPr>
                <a:defRPr/>
              </a:pPr>
              <a:t>2016年3月7日10时26分</a:t>
            </a:fld>
            <a:endParaRPr lang="zh-CN"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a:ln/>
        </p:spPr>
        <p:txBody>
          <a:bodyPr/>
          <a:lstStyle>
            <a:lvl1pPr>
              <a:defRPr/>
            </a:lvl1pPr>
          </a:lstStyle>
          <a:p>
            <a:pPr>
              <a:defRPr/>
            </a:pPr>
            <a:fld id="{B2A29998-F042-4915-918F-E357CB8E6C5F}" type="slidenum">
              <a:rPr lang="zh-CN" altLang="en-US"/>
              <a:pPr>
                <a:defRPr/>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B690A511-1F15-47C0-9BE9-EAB2295B9713}" type="datetime8">
              <a:rPr lang="zh-CN" altLang="en-US" smtClean="0"/>
              <a:pPr>
                <a:defRPr/>
              </a:pPr>
              <a:t>2016年3月7日10时26分</a:t>
            </a:fld>
            <a:endParaRPr lang="zh-CN"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2"/>
          </p:nvPr>
        </p:nvSpPr>
        <p:spPr>
          <a:ln/>
        </p:spPr>
        <p:txBody>
          <a:bodyPr/>
          <a:lstStyle>
            <a:lvl1pPr>
              <a:defRPr/>
            </a:lvl1pPr>
          </a:lstStyle>
          <a:p>
            <a:pPr>
              <a:defRPr/>
            </a:pPr>
            <a:fld id="{12D6A6CB-B22D-48A8-8F65-1738700AEA0C}" type="slidenum">
              <a:rPr lang="zh-CN" altLang="en-US"/>
              <a:pPr>
                <a:defRPr/>
              </a:pPr>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E8425219-F4FF-4938-8332-5651E7B53B02}" type="datetime8">
              <a:rPr lang="zh-CN" altLang="en-US" smtClean="0"/>
              <a:pPr>
                <a:defRPr/>
              </a:pPr>
              <a:t>2016年3月7日10时26分</a:t>
            </a:fld>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ln/>
        </p:spPr>
        <p:txBody>
          <a:bodyPr/>
          <a:lstStyle>
            <a:lvl1pPr>
              <a:defRPr/>
            </a:lvl1pPr>
          </a:lstStyle>
          <a:p>
            <a:pPr>
              <a:defRPr/>
            </a:pPr>
            <a:fld id="{CF27713A-6030-441A-B8BB-EAA84B90BD0A}" type="slidenum">
              <a:rPr lang="zh-CN" altLang="en-US"/>
              <a:pPr>
                <a:defRPr/>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B473440B-1047-42CE-BEB5-3573D5579207}" type="datetime8">
              <a:rPr lang="zh-CN" altLang="en-US" smtClean="0"/>
              <a:pPr>
                <a:defRPr/>
              </a:pPr>
              <a:t>2016年3月7日10时26分</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C0AC98AA-0021-44F0-AB80-FA03EBCE7B23}" type="slidenum">
              <a:rPr lang="zh-CN" altLang="en-US"/>
              <a:pPr>
                <a:defRPr/>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EA6BCF30-1321-43EB-A143-5294E69A2180}" type="datetime8">
              <a:rPr lang="zh-CN" altLang="en-US" smtClean="0"/>
              <a:pPr>
                <a:defRPr/>
              </a:pPr>
              <a:t>2016年3月7日10时26分</a:t>
            </a:fld>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77BEBE57-4C8F-48D1-81D6-13DCC504CD15}" type="slidenum">
              <a:rPr lang="zh-CN" altLang="en-US"/>
              <a:pPr>
                <a:defRPr/>
              </a:pPr>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15145E34-E366-4CB6-8643-B41F7EC0BD50}" type="datetime8">
              <a:rPr lang="zh-CN" altLang="en-US" smtClean="0"/>
              <a:pPr>
                <a:defRPr/>
              </a:pPr>
              <a:t>2016年3月7日10时26分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8B14BB54-1E93-449B-B45B-1353836FB2D3}" type="slidenum">
              <a:rPr lang="zh-CN" altLang="en-US"/>
              <a:pPr>
                <a:defRPr/>
              </a:pPr>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6717E533-2166-4A9D-9DF9-C1832297EBEF}" type="datetime8">
              <a:rPr lang="zh-CN" altLang="en-US" smtClean="0"/>
              <a:pPr>
                <a:defRPr/>
              </a:pPr>
              <a:t>2016年3月7日10时26分</a:t>
            </a:fld>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80BAA9E0-CF9E-4E9E-9B2A-9A3C5D8BF8CF}"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a:ln/>
        </p:spPr>
        <p:txBody>
          <a:bodyPr/>
          <a:lstStyle>
            <a:lvl1pPr>
              <a:defRPr/>
            </a:lvl1pPr>
          </a:lstStyle>
          <a:p>
            <a:pPr>
              <a:defRPr/>
            </a:pPr>
            <a:fld id="{156170AD-0CD9-4A1D-B4BE-AAD7146B12E6}" type="datetime8">
              <a:rPr lang="zh-CN" altLang="en-US" smtClean="0"/>
              <a:pPr>
                <a:defRPr/>
              </a:pPr>
              <a:t>2016年3月7日10时26分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5A297C66-AD64-4FB2-AEFA-FA6E792C042C}"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dt" sz="half" idx="10"/>
          </p:nvPr>
        </p:nvSpPr>
        <p:spPr>
          <a:ln/>
        </p:spPr>
        <p:txBody>
          <a:bodyPr/>
          <a:lstStyle>
            <a:lvl1pPr>
              <a:defRPr/>
            </a:lvl1pPr>
          </a:lstStyle>
          <a:p>
            <a:pPr>
              <a:defRPr/>
            </a:pPr>
            <a:fld id="{ED7A9066-D069-4EF1-A758-E0427E3E2E72}" type="datetime8">
              <a:rPr lang="zh-CN" altLang="en-US" smtClean="0"/>
              <a:pPr>
                <a:defRPr/>
              </a:pPr>
              <a:t>2016年3月7日10时26分</a:t>
            </a:fld>
            <a:endParaRPr lang="zh-CN" alt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8"/>
          <p:cNvSpPr>
            <a:spLocks noGrp="1" noChangeArrowheads="1"/>
          </p:cNvSpPr>
          <p:nvPr>
            <p:ph type="sldNum" sz="quarter" idx="12"/>
          </p:nvPr>
        </p:nvSpPr>
        <p:spPr>
          <a:ln/>
        </p:spPr>
        <p:txBody>
          <a:bodyPr/>
          <a:lstStyle>
            <a:lvl1pPr>
              <a:defRPr/>
            </a:lvl1pPr>
          </a:lstStyle>
          <a:p>
            <a:pPr>
              <a:defRPr/>
            </a:pPr>
            <a:fld id="{FA6049F7-E9E9-4BF1-B3C1-52C9037D3B14}"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dirty="0" smtClean="0"/>
              <a:t>单击此处编辑母版标题样式</a:t>
            </a:r>
            <a:endParaRPr lang="zh-CN" altLang="en-US" dirty="0"/>
          </a:p>
        </p:txBody>
      </p:sp>
      <p:sp>
        <p:nvSpPr>
          <p:cNvPr id="3" name="Rectangle 6"/>
          <p:cNvSpPr>
            <a:spLocks noGrp="1" noChangeArrowheads="1"/>
          </p:cNvSpPr>
          <p:nvPr>
            <p:ph type="dt" sz="half" idx="10"/>
          </p:nvPr>
        </p:nvSpPr>
        <p:spPr>
          <a:ln/>
        </p:spPr>
        <p:txBody>
          <a:bodyPr/>
          <a:lstStyle>
            <a:lvl1pPr>
              <a:defRPr/>
            </a:lvl1pPr>
          </a:lstStyle>
          <a:p>
            <a:pPr>
              <a:defRPr/>
            </a:pPr>
            <a:fld id="{BEB2FAAC-F52F-4538-B8A0-A29D0AB4FAD9}" type="datetime8">
              <a:rPr lang="zh-CN" altLang="en-US" smtClean="0"/>
              <a:pPr>
                <a:defRPr/>
              </a:pPr>
              <a:t>2016年3月7日10时26分</a:t>
            </a:fld>
            <a:endParaRPr lang="zh-CN" alt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8"/>
          <p:cNvSpPr>
            <a:spLocks noGrp="1" noChangeArrowheads="1"/>
          </p:cNvSpPr>
          <p:nvPr>
            <p:ph type="sldNum" sz="quarter" idx="12"/>
          </p:nvPr>
        </p:nvSpPr>
        <p:spPr>
          <a:ln/>
        </p:spPr>
        <p:txBody>
          <a:bodyPr/>
          <a:lstStyle>
            <a:lvl1pPr>
              <a:defRPr/>
            </a:lvl1pPr>
          </a:lstStyle>
          <a:p>
            <a:pPr>
              <a:defRPr/>
            </a:pPr>
            <a:fld id="{8AF86E0C-19CD-47C2-84F4-CF27ED6A11F5}"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fld id="{03347D2E-0C0E-4214-AE31-9FF23A74D1DC}" type="datetime8">
              <a:rPr lang="zh-CN" altLang="en-US" smtClean="0"/>
              <a:pPr>
                <a:defRPr/>
              </a:pPr>
              <a:t>2016年3月7日10时26分</a:t>
            </a:fld>
            <a:endParaRPr lang="zh-CN" altLang="en-US"/>
          </a:p>
        </p:txBody>
      </p:sp>
      <p:sp>
        <p:nvSpPr>
          <p:cNvPr id="3" name="Rectangle 7"/>
          <p:cNvSpPr>
            <a:spLocks noGrp="1" noChangeArrowheads="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5E6688E3-C5BD-40FC-8AD4-385339A06E48}" type="datetime8">
              <a:rPr lang="zh-CN" altLang="en-US" smtClean="0"/>
              <a:pPr>
                <a:defRPr/>
              </a:pPr>
              <a:t>2016年3月7日10时26分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A221898E-BD32-449F-9B98-4CA55A0C419C}"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a:ln/>
        </p:spPr>
        <p:txBody>
          <a:bodyPr/>
          <a:lstStyle>
            <a:lvl1pPr>
              <a:defRPr/>
            </a:lvl1pPr>
          </a:lstStyle>
          <a:p>
            <a:pPr>
              <a:defRPr/>
            </a:pPr>
            <a:fld id="{ADCD28D4-A752-47AF-9937-5A550777FA7B}" type="datetime8">
              <a:rPr lang="zh-CN" altLang="en-US" smtClean="0"/>
              <a:pPr>
                <a:defRPr/>
              </a:pPr>
              <a:t>2016年3月7日10时26分</a:t>
            </a:fld>
            <a:endParaRPr lang="zh-CN"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a:ln/>
        </p:spPr>
        <p:txBody>
          <a:bodyPr/>
          <a:lstStyle>
            <a:lvl1pPr>
              <a:defRPr/>
            </a:lvl1pPr>
          </a:lstStyle>
          <a:p>
            <a:pPr>
              <a:defRPr/>
            </a:pPr>
            <a:fld id="{6676AE2B-EB6C-48B6-BFB7-511EC896007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vmlDrawing" Target="../drawings/vmlDrawing1.v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oleObject" Target="../embeddings/oleObject1.bin"/><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574675" y="304800"/>
            <a:ext cx="8001000" cy="8191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7171" name="Rectangle 3"/>
          <p:cNvSpPr>
            <a:spLocks noGrp="1" noChangeArrowheads="1"/>
          </p:cNvSpPr>
          <p:nvPr>
            <p:ph type="body" idx="1"/>
          </p:nvPr>
        </p:nvSpPr>
        <p:spPr bwMode="auto">
          <a:xfrm>
            <a:off x="566738" y="1341438"/>
            <a:ext cx="8001000" cy="4678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AutoShape 4"/>
          <p:cNvSpPr>
            <a:spLocks/>
          </p:cNvSpPr>
          <p:nvPr/>
        </p:nvSpPr>
        <p:spPr bwMode="auto">
          <a:xfrm>
            <a:off x="609600" y="1158875"/>
            <a:ext cx="7958138" cy="109538"/>
          </a:xfrm>
          <a:custGeom>
            <a:avLst/>
            <a:gdLst>
              <a:gd name="T0" fmla="*/ 3163 w 1000"/>
              <a:gd name="T1" fmla="*/ 3163 h 1000"/>
              <a:gd name="T2" fmla="*/ 18437 w 1000"/>
              <a:gd name="T3" fmla="*/ 18437 h 1000"/>
            </a:gdLst>
            <a:ahLst/>
            <a:cxnLst>
              <a:cxn ang="0">
                <a:pos x="0" y="0"/>
              </a:cxn>
              <a:cxn ang="0">
                <a:pos x="585" y="0"/>
              </a:cxn>
              <a:cxn ang="0">
                <a:pos x="585" y="1000"/>
              </a:cxn>
              <a:cxn ang="0">
                <a:pos x="0" y="1000"/>
              </a:cxn>
              <a:cxn ang="0">
                <a:pos x="0" y="0"/>
              </a:cxn>
              <a:cxn ang="0">
                <a:pos x="1000" y="0"/>
              </a:cxn>
            </a:cxnLst>
            <a:rect l="T0" t="T1" r="T2" b="T3"/>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cmpd="sng">
            <a:solidFill>
              <a:schemeClr val="accent2"/>
            </a:solidFill>
            <a:round/>
            <a:headEnd/>
            <a:tailEnd/>
          </a:ln>
        </p:spPr>
        <p:txBody>
          <a:bodyPr/>
          <a:lstStyle/>
          <a:p>
            <a:pPr>
              <a:defRPr/>
            </a:pPr>
            <a:endParaRPr lang="zh-CN" altLang="en-US"/>
          </a:p>
        </p:txBody>
      </p:sp>
      <p:sp>
        <p:nvSpPr>
          <p:cNvPr id="2" name="Line 5"/>
          <p:cNvSpPr>
            <a:spLocks noChangeShapeType="1"/>
          </p:cNvSpPr>
          <p:nvPr/>
        </p:nvSpPr>
        <p:spPr bwMode="auto">
          <a:xfrm flipV="1">
            <a:off x="609600" y="6172200"/>
            <a:ext cx="7924800" cy="0"/>
          </a:xfrm>
          <a:prstGeom prst="line">
            <a:avLst/>
          </a:prstGeom>
          <a:noFill/>
          <a:ln w="3175" cmpd="sng">
            <a:solidFill>
              <a:schemeClr val="accent2"/>
            </a:solidFill>
            <a:round/>
            <a:headEnd/>
            <a:tailEnd/>
          </a:ln>
        </p:spPr>
        <p:txBody>
          <a:bodyPr/>
          <a:lstStyle/>
          <a:p>
            <a:pPr>
              <a:defRPr/>
            </a:pPr>
            <a:endParaRPr lang="zh-CN" altLang="en-US"/>
          </a:p>
        </p:txBody>
      </p:sp>
      <p:sp>
        <p:nvSpPr>
          <p:cNvPr id="3"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fld id="{22E57AB7-490E-4594-B11C-7EBAE83D8174}" type="datetime8">
              <a:rPr lang="zh-CN" altLang="en-US" smtClean="0"/>
              <a:pPr>
                <a:defRPr/>
              </a:pPr>
              <a:t>2016年3月7日10时26分</a:t>
            </a:fld>
            <a:endParaRPr lang="zh-CN" altLang="en-US"/>
          </a:p>
        </p:txBody>
      </p:sp>
      <p:sp>
        <p:nvSpPr>
          <p:cNvPr id="1031"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zh-CN" altLang="en-US"/>
          </a:p>
        </p:txBody>
      </p:sp>
      <p:sp>
        <p:nvSpPr>
          <p:cNvPr id="1032"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42A9A5AF-B538-4E5E-AAC0-49B2352D7751}" type="slidenum">
              <a:rPr lang="zh-CN" altLang="en-US"/>
              <a:pPr>
                <a:defRPr/>
              </a:pPr>
              <a:t>‹#›</a:t>
            </a:fld>
            <a:endParaRPr lang="zh-CN" altLang="en-US"/>
          </a:p>
        </p:txBody>
      </p:sp>
      <p:pic>
        <p:nvPicPr>
          <p:cNvPr id="7177" name="Picture 9" descr="bistu-mark"/>
          <p:cNvPicPr>
            <a:picLocks noChangeAspect="1" noChangeArrowheads="1"/>
          </p:cNvPicPr>
          <p:nvPr/>
        </p:nvPicPr>
        <p:blipFill>
          <a:blip r:embed="rId16" cstate="print"/>
          <a:srcRect/>
          <a:stretch>
            <a:fillRect/>
          </a:stretch>
        </p:blipFill>
        <p:spPr bwMode="auto">
          <a:xfrm>
            <a:off x="177800" y="38100"/>
            <a:ext cx="1644650" cy="279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194" r:id="rId1"/>
    <p:sldLayoutId id="2147484226" r:id="rId2"/>
    <p:sldLayoutId id="2147484195" r:id="rId3"/>
    <p:sldLayoutId id="2147484196" r:id="rId4"/>
    <p:sldLayoutId id="2147484197" r:id="rId5"/>
    <p:sldLayoutId id="2147484198" r:id="rId6"/>
    <p:sldLayoutId id="2147484227" r:id="rId7"/>
    <p:sldLayoutId id="2147484199" r:id="rId8"/>
    <p:sldLayoutId id="2147484200" r:id="rId9"/>
    <p:sldLayoutId id="2147484201" r:id="rId10"/>
    <p:sldLayoutId id="2147484202" r:id="rId11"/>
    <p:sldLayoutId id="2147484203" r:id="rId12"/>
    <p:sldLayoutId id="2147484228" r:id="rId13"/>
  </p:sldLayoutIdLst>
  <p:timing>
    <p:tnLst>
      <p:par>
        <p:cTn id="1" dur="indefinite" restart="never" nodeType="tmRoot"/>
      </p:par>
    </p:tnLst>
  </p:timing>
  <p:hf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8195"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0CDF1B65-D73D-4168-9BC9-719DD4F2CF37}" type="datetime8">
              <a:rPr lang="zh-CN" altLang="en-US" smtClean="0"/>
              <a:pPr>
                <a:defRPr/>
              </a:pPr>
              <a:t>2016年3月7日10时26分</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A0D96D9-DC79-4F31-B366-B72B2B4787A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204" r:id="rId1"/>
    <p:sldLayoutId id="2147484205" r:id="rId2"/>
    <p:sldLayoutId id="2147484206" r:id="rId3"/>
    <p:sldLayoutId id="2147484207" r:id="rId4"/>
    <p:sldLayoutId id="2147484208" r:id="rId5"/>
    <p:sldLayoutId id="2147484209" r:id="rId6"/>
    <p:sldLayoutId id="2147484210" r:id="rId7"/>
    <p:sldLayoutId id="2147484211" r:id="rId8"/>
    <p:sldLayoutId id="2147484212" r:id="rId9"/>
    <p:sldLayoutId id="2147484213" r:id="rId10"/>
    <p:sldLayoutId id="2147484214" r:id="rId11"/>
  </p:sldLayoutIdLst>
  <p:timing>
    <p:tnLst>
      <p:par>
        <p:cTn id="1" dur="indefinite" restart="never" nodeType="tmRoot"/>
      </p:par>
    </p:tnLst>
  </p:timing>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2050" name="AutoShape 7"/>
          <p:cNvSpPr>
            <a:spLocks/>
          </p:cNvSpPr>
          <p:nvPr/>
        </p:nvSpPr>
        <p:spPr bwMode="auto">
          <a:xfrm>
            <a:off x="685800" y="2393950"/>
            <a:ext cx="7772400" cy="109538"/>
          </a:xfrm>
          <a:custGeom>
            <a:avLst/>
            <a:gdLst>
              <a:gd name="T0" fmla="*/ 3163 w 1000"/>
              <a:gd name="T1" fmla="*/ 3163 h 1000"/>
              <a:gd name="T2" fmla="*/ 18437 w 1000"/>
              <a:gd name="T3" fmla="*/ 18437 h 1000"/>
            </a:gdLst>
            <a:ahLst/>
            <a:cxnLst>
              <a:cxn ang="0">
                <a:pos x="0" y="0"/>
              </a:cxn>
              <a:cxn ang="0">
                <a:pos x="618" y="0"/>
              </a:cxn>
              <a:cxn ang="0">
                <a:pos x="618" y="1000"/>
              </a:cxn>
              <a:cxn ang="0">
                <a:pos x="0" y="1000"/>
              </a:cxn>
              <a:cxn ang="0">
                <a:pos x="0" y="0"/>
              </a:cxn>
              <a:cxn ang="0">
                <a:pos x="1000" y="0"/>
              </a:cxn>
            </a:cxnLst>
            <a:rect l="T0" t="T1" r="T2" b="T3"/>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cmpd="sng">
            <a:solidFill>
              <a:schemeClr val="accent2"/>
            </a:solidFill>
            <a:round/>
            <a:headEnd/>
            <a:tailEnd/>
          </a:ln>
        </p:spPr>
        <p:txBody>
          <a:bodyPr/>
          <a:lstStyle/>
          <a:p>
            <a:pPr>
              <a:defRPr/>
            </a:pPr>
            <a:endParaRPr lang="zh-CN" altLang="en-US"/>
          </a:p>
        </p:txBody>
      </p:sp>
      <p:graphicFrame>
        <p:nvGraphicFramePr>
          <p:cNvPr id="1026" name="Object 8"/>
          <p:cNvGraphicFramePr>
            <a:graphicFrameLocks noChangeAspect="1"/>
          </p:cNvGraphicFramePr>
          <p:nvPr/>
        </p:nvGraphicFramePr>
        <p:xfrm>
          <a:off x="8304213" y="6100763"/>
          <a:ext cx="481012" cy="568325"/>
        </p:xfrm>
        <a:graphic>
          <a:graphicData uri="http://schemas.openxmlformats.org/presentationml/2006/ole">
            <mc:AlternateContent xmlns:mc="http://schemas.openxmlformats.org/markup-compatibility/2006">
              <mc:Choice xmlns:v="urn:schemas-microsoft-com:vml" Requires="v">
                <p:oleObj spid="_x0000_s1030" r:id="rId15" imgW="2780952" imgH="3288889" progId="Photoshop.Image.9">
                  <p:embed/>
                </p:oleObj>
              </mc:Choice>
              <mc:Fallback>
                <p:oleObj r:id="rId15" imgW="2780952" imgH="3288889" progId="Photoshop.Image.9">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04213" y="6100763"/>
                        <a:ext cx="481012" cy="568325"/>
                      </a:xfrm>
                      <a:prstGeom prst="rect">
                        <a:avLst/>
                      </a:prstGeom>
                      <a:noFill/>
                      <a:effectLst/>
                      <a:extLst>
                        <a:ext uri="{909E8E84-426E-40DD-AFC4-6F175D3DCCD1}">
                          <a14:hiddenFill xmlns:a14="http://schemas.microsoft.com/office/drawing/2010/main">
                            <a:solidFill>
                              <a:srgbClr val="A3B2C1"/>
                            </a:solidFill>
                          </a14:hiddenFill>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sp>
        <p:nvSpPr>
          <p:cNvPr id="1029"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1030"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3"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fld id="{3687A416-5A4B-4B54-AA16-9B63DD71BB9A}" type="datetime8">
              <a:rPr lang="zh-CN" altLang="en-US" smtClean="0"/>
              <a:pPr>
                <a:defRPr/>
              </a:pPr>
              <a:t>2016年3月7日10时26分</a:t>
            </a:fld>
            <a:endParaRPr lang="zh-CN" altLang="en-US"/>
          </a:p>
        </p:txBody>
      </p:sp>
      <p:sp>
        <p:nvSpPr>
          <p:cNvPr id="205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endParaRPr lang="zh-CN" altLang="en-US"/>
          </a:p>
        </p:txBody>
      </p:sp>
      <p:sp>
        <p:nvSpPr>
          <p:cNvPr id="2056"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fld id="{AD493B5A-B0D1-49E1-BEA3-B34C9872382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215" r:id="rId1"/>
    <p:sldLayoutId id="2147484216" r:id="rId2"/>
    <p:sldLayoutId id="2147484217" r:id="rId3"/>
    <p:sldLayoutId id="2147484218" r:id="rId4"/>
    <p:sldLayoutId id="2147484219" r:id="rId5"/>
    <p:sldLayoutId id="2147484220" r:id="rId6"/>
    <p:sldLayoutId id="2147484221" r:id="rId7"/>
    <p:sldLayoutId id="2147484222" r:id="rId8"/>
    <p:sldLayoutId id="2147484223" r:id="rId9"/>
    <p:sldLayoutId id="2147484224" r:id="rId10"/>
    <p:sldLayoutId id="2147484225" r:id="rId11"/>
  </p:sldLayoutIdLst>
  <p:timing>
    <p:tnLst>
      <p:par>
        <p:cTn id="1" dur="indefinite" restart="never" nodeType="tmRoot"/>
      </p:par>
    </p:tnLst>
  </p:timing>
  <p:hf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eaLnBrk="0" fontAlgn="base" hangingPunct="0">
        <a:spcBef>
          <a:spcPct val="0"/>
        </a:spcBef>
        <a:spcAft>
          <a:spcPct val="0"/>
        </a:spcAft>
        <a:defRPr sz="3800">
          <a:solidFill>
            <a:schemeClr val="tx2"/>
          </a:solidFill>
          <a:latin typeface="Verdana" pitchFamily="34" charset="0"/>
          <a:ea typeface="宋体" pitchFamily="2" charset="-122"/>
        </a:defRPr>
      </a:lvl6pPr>
      <a:lvl7pPr marL="914400" algn="l" rtl="0" eaLnBrk="0" fontAlgn="base" hangingPunct="0">
        <a:spcBef>
          <a:spcPct val="0"/>
        </a:spcBef>
        <a:spcAft>
          <a:spcPct val="0"/>
        </a:spcAft>
        <a:defRPr sz="3800">
          <a:solidFill>
            <a:schemeClr val="tx2"/>
          </a:solidFill>
          <a:latin typeface="Verdana" pitchFamily="34" charset="0"/>
          <a:ea typeface="宋体" pitchFamily="2" charset="-122"/>
        </a:defRPr>
      </a:lvl7pPr>
      <a:lvl8pPr marL="1371600" algn="l" rtl="0" eaLnBrk="0" fontAlgn="base" hangingPunct="0">
        <a:spcBef>
          <a:spcPct val="0"/>
        </a:spcBef>
        <a:spcAft>
          <a:spcPct val="0"/>
        </a:spcAft>
        <a:defRPr sz="3800">
          <a:solidFill>
            <a:schemeClr val="tx2"/>
          </a:solidFill>
          <a:latin typeface="Verdana" pitchFamily="34" charset="0"/>
          <a:ea typeface="宋体" pitchFamily="2" charset="-122"/>
        </a:defRPr>
      </a:lvl8pPr>
      <a:lvl9pPr marL="1828800" algn="l" rtl="0" eaLnBrk="0" fontAlgn="base" hangingPunct="0">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7.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idx="4294967295"/>
          </p:nvPr>
        </p:nvSpPr>
        <p:spPr>
          <a:xfrm>
            <a:off x="685800" y="990600"/>
            <a:ext cx="7772400" cy="1371600"/>
          </a:xfrm>
        </p:spPr>
        <p:txBody>
          <a:bodyPr/>
          <a:lstStyle/>
          <a:p>
            <a:pPr algn="ctr" eaLnBrk="1" hangingPunct="1"/>
            <a:r>
              <a:rPr lang="zh-CN" altLang="en-US" sz="4800" smtClean="0">
                <a:latin typeface="华文行楷" pitchFamily="2" charset="-122"/>
                <a:ea typeface="华文行楷" pitchFamily="2" charset="-122"/>
              </a:rPr>
              <a:t>数据库系统教程</a:t>
            </a:r>
          </a:p>
        </p:txBody>
      </p:sp>
      <p:sp>
        <p:nvSpPr>
          <p:cNvPr id="4099" name="Rectangle 3"/>
          <p:cNvSpPr>
            <a:spLocks noGrp="1" noChangeArrowheads="1"/>
          </p:cNvSpPr>
          <p:nvPr>
            <p:ph type="subTitle" idx="4294967295"/>
          </p:nvPr>
        </p:nvSpPr>
        <p:spPr>
          <a:xfrm>
            <a:off x="1547813" y="2852738"/>
            <a:ext cx="6192539" cy="2448470"/>
          </a:xfrm>
        </p:spPr>
        <p:txBody>
          <a:bodyPr/>
          <a:lstStyle/>
          <a:p>
            <a:pPr marL="0" indent="0" algn="ctr" eaLnBrk="1" hangingPunct="1">
              <a:buFont typeface="Wingdings" pitchFamily="2" charset="2"/>
              <a:buNone/>
            </a:pPr>
            <a:endParaRPr lang="en-US" altLang="zh-CN" sz="2000" dirty="0" smtClean="0">
              <a:solidFill>
                <a:srgbClr val="FF0000"/>
              </a:solidFill>
              <a:latin typeface="华文隶书" pitchFamily="2" charset="-122"/>
              <a:ea typeface="华文隶书" pitchFamily="2" charset="-122"/>
            </a:endParaRPr>
          </a:p>
          <a:p>
            <a:pPr marL="0" indent="0" algn="ctr" eaLnBrk="1" hangingPunct="1">
              <a:buNone/>
            </a:pPr>
            <a:r>
              <a:rPr lang="zh-CN" altLang="en-US" sz="4000" dirty="0" smtClean="0">
                <a:solidFill>
                  <a:srgbClr val="FF0000"/>
                </a:solidFill>
                <a:latin typeface="华文隶书" pitchFamily="2" charset="-122"/>
                <a:ea typeface="华文隶书" pitchFamily="2" charset="-122"/>
              </a:rPr>
              <a:t>第</a:t>
            </a:r>
            <a:r>
              <a:rPr lang="en-US" altLang="zh-CN" sz="4000" dirty="0" smtClean="0">
                <a:solidFill>
                  <a:srgbClr val="FF0000"/>
                </a:solidFill>
                <a:latin typeface="华文隶书" pitchFamily="2" charset="-122"/>
                <a:ea typeface="华文隶书" pitchFamily="2" charset="-122"/>
              </a:rPr>
              <a:t>12</a:t>
            </a:r>
            <a:r>
              <a:rPr lang="zh-CN" altLang="en-US" sz="4000" dirty="0" smtClean="0">
                <a:solidFill>
                  <a:srgbClr val="FF0000"/>
                </a:solidFill>
                <a:latin typeface="华文隶书" pitchFamily="2" charset="-122"/>
                <a:ea typeface="华文隶书" pitchFamily="2" charset="-122"/>
              </a:rPr>
              <a:t>章  事务与并发控制</a:t>
            </a:r>
            <a:endParaRPr lang="en-US" sz="4000" dirty="0" smtClean="0">
              <a:solidFill>
                <a:srgbClr val="FF0000"/>
              </a:solidFill>
              <a:latin typeface="华文隶书" pitchFamily="2" charset="-122"/>
              <a:ea typeface="华文隶书" pitchFamily="2" charset="-122"/>
            </a:endParaRPr>
          </a:p>
        </p:txBody>
      </p:sp>
      <p:sp>
        <p:nvSpPr>
          <p:cNvPr id="11268" name="灯片编号占位符 5"/>
          <p:cNvSpPr>
            <a:spLocks noGrp="1"/>
          </p:cNvSpPr>
          <p:nvPr>
            <p:ph type="sldNum" sz="quarter" idx="12"/>
          </p:nvPr>
        </p:nvSpPr>
        <p:spPr>
          <a:noFill/>
        </p:spPr>
        <p:txBody>
          <a:bodyPr/>
          <a:lstStyle/>
          <a:p>
            <a:fld id="{E53575BE-8026-46EA-A580-F4328889E1D3}" type="slidenum">
              <a:rPr lang="zh-CN" altLang="en-US" smtClean="0"/>
              <a:pPr/>
              <a:t>1</a:t>
            </a:fld>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 calcmode="lin" valueType="num">
                                      <p:cBhvr>
                                        <p:cTn id="7" dur="1000" fill="hold"/>
                                        <p:tgtEl>
                                          <p:spTgt spid="4099">
                                            <p:txEl>
                                              <p:pRg st="1" end="1"/>
                                            </p:txEl>
                                          </p:spTgt>
                                        </p:tgtEl>
                                        <p:attrNameLst>
                                          <p:attrName>ppt_w</p:attrName>
                                        </p:attrNameLst>
                                      </p:cBhvr>
                                      <p:tavLst>
                                        <p:tav tm="0">
                                          <p:val>
                                            <p:strVal val="#ppt_w*0.70"/>
                                          </p:val>
                                        </p:tav>
                                        <p:tav tm="100000">
                                          <p:val>
                                            <p:strVal val="#ppt_w"/>
                                          </p:val>
                                        </p:tav>
                                      </p:tavLst>
                                    </p:anim>
                                    <p:anim calcmode="lin" valueType="num">
                                      <p:cBhvr>
                                        <p:cTn id="8" dur="1000" fill="hold"/>
                                        <p:tgtEl>
                                          <p:spTgt spid="4099">
                                            <p:txEl>
                                              <p:pRg st="1" end="1"/>
                                            </p:txEl>
                                          </p:spTgt>
                                        </p:tgtEl>
                                        <p:attrNameLst>
                                          <p:attrName>ppt_h</p:attrName>
                                        </p:attrNameLst>
                                      </p:cBhvr>
                                      <p:tavLst>
                                        <p:tav tm="0">
                                          <p:val>
                                            <p:strVal val="#ppt_h"/>
                                          </p:val>
                                        </p:tav>
                                        <p:tav tm="100000">
                                          <p:val>
                                            <p:strVal val="#ppt_h"/>
                                          </p:val>
                                        </p:tav>
                                      </p:tavLst>
                                    </p:anim>
                                    <p:animEffect transition="in" filter="fade">
                                      <p:cBhvr>
                                        <p:cTn id="9" dur="10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12.1.3 </a:t>
            </a:r>
            <a:r>
              <a:rPr lang="zh-CN" altLang="en-US" dirty="0" smtClean="0"/>
              <a:t>事务处理模型</a:t>
            </a:r>
            <a:endParaRPr lang="zh-CN" altLang="en-US" dirty="0"/>
          </a:p>
        </p:txBody>
      </p:sp>
      <p:sp>
        <p:nvSpPr>
          <p:cNvPr id="3" name="内容占位符 2"/>
          <p:cNvSpPr>
            <a:spLocks noGrp="1"/>
          </p:cNvSpPr>
          <p:nvPr>
            <p:ph idx="1"/>
          </p:nvPr>
        </p:nvSpPr>
        <p:spPr>
          <a:xfrm>
            <a:off x="467544" y="1305143"/>
            <a:ext cx="8100194" cy="4752528"/>
          </a:xfrm>
        </p:spPr>
        <p:txBody>
          <a:bodyPr/>
          <a:lstStyle/>
          <a:p>
            <a:pPr>
              <a:spcBef>
                <a:spcPts val="0"/>
              </a:spcBef>
            </a:pPr>
            <a:r>
              <a:rPr lang="en-US" altLang="zh-CN" sz="3200" dirty="0" smtClean="0">
                <a:solidFill>
                  <a:srgbClr val="FF0000"/>
                </a:solidFill>
              </a:rPr>
              <a:t>COMMIT</a:t>
            </a:r>
            <a:r>
              <a:rPr lang="zh-CN" altLang="zh-CN" sz="3200" dirty="0" smtClean="0"/>
              <a:t>和</a:t>
            </a:r>
            <a:r>
              <a:rPr lang="en-US" altLang="zh-CN" sz="3200" dirty="0" smtClean="0">
                <a:solidFill>
                  <a:srgbClr val="FF0000"/>
                </a:solidFill>
              </a:rPr>
              <a:t>ROLLBACK</a:t>
            </a:r>
            <a:r>
              <a:rPr lang="zh-CN" altLang="zh-CN" sz="3200" dirty="0" smtClean="0"/>
              <a:t>语句用</a:t>
            </a:r>
            <a:r>
              <a:rPr lang="zh-CN" altLang="en-US" sz="3200" dirty="0" smtClean="0"/>
              <a:t>于</a:t>
            </a:r>
            <a:r>
              <a:rPr lang="zh-CN" altLang="zh-CN" sz="3200" dirty="0" smtClean="0"/>
              <a:t>提供对事务的支持</a:t>
            </a:r>
            <a:r>
              <a:rPr lang="zh-CN" altLang="en-US" sz="3200" dirty="0" smtClean="0"/>
              <a:t>。</a:t>
            </a:r>
            <a:endParaRPr lang="en-US" altLang="zh-CN" sz="3200" dirty="0" smtClean="0"/>
          </a:p>
          <a:p>
            <a:pPr>
              <a:spcBef>
                <a:spcPts val="0"/>
              </a:spcBef>
            </a:pPr>
            <a:r>
              <a:rPr lang="zh-CN" altLang="zh-CN" sz="3200" dirty="0" smtClean="0"/>
              <a:t>当开始一个事务后，</a:t>
            </a:r>
            <a:r>
              <a:rPr lang="zh-CN" altLang="en-US" sz="3200" dirty="0" smtClean="0"/>
              <a:t>系统</a:t>
            </a:r>
            <a:r>
              <a:rPr lang="zh-CN" altLang="zh-CN" sz="3200" dirty="0" smtClean="0"/>
              <a:t>必须连续地执行全部后续的</a:t>
            </a:r>
            <a:r>
              <a:rPr lang="en-US" altLang="zh-CN" sz="3200" dirty="0" smtClean="0"/>
              <a:t>SQL</a:t>
            </a:r>
            <a:r>
              <a:rPr lang="zh-CN" altLang="zh-CN" sz="3200" dirty="0" smtClean="0"/>
              <a:t>语句，直到出现下列四个事件之一：</a:t>
            </a:r>
          </a:p>
          <a:p>
            <a:pPr lvl="1">
              <a:spcBef>
                <a:spcPts val="0"/>
              </a:spcBef>
            </a:pPr>
            <a:r>
              <a:rPr lang="zh-CN" altLang="zh-CN" sz="3000" dirty="0" smtClean="0">
                <a:solidFill>
                  <a:srgbClr val="C00000"/>
                </a:solidFill>
              </a:rPr>
              <a:t>到达了</a:t>
            </a:r>
            <a:r>
              <a:rPr lang="en-US" altLang="zh-CN" sz="3000" dirty="0" smtClean="0">
                <a:solidFill>
                  <a:srgbClr val="C00000"/>
                </a:solidFill>
              </a:rPr>
              <a:t>COMMIT</a:t>
            </a:r>
            <a:r>
              <a:rPr lang="zh-CN" altLang="zh-CN" sz="3000" dirty="0" smtClean="0">
                <a:solidFill>
                  <a:srgbClr val="C00000"/>
                </a:solidFill>
              </a:rPr>
              <a:t>语句。</a:t>
            </a:r>
            <a:endParaRPr lang="en-US" altLang="zh-CN" sz="3000" dirty="0" smtClean="0">
              <a:solidFill>
                <a:srgbClr val="C00000"/>
              </a:solidFill>
            </a:endParaRPr>
          </a:p>
          <a:p>
            <a:pPr lvl="1">
              <a:spcBef>
                <a:spcPts val="0"/>
              </a:spcBef>
            </a:pPr>
            <a:r>
              <a:rPr lang="zh-CN" altLang="zh-CN" sz="3000" dirty="0" smtClean="0">
                <a:solidFill>
                  <a:srgbClr val="C00000"/>
                </a:solidFill>
              </a:rPr>
              <a:t>到达了</a:t>
            </a:r>
            <a:r>
              <a:rPr lang="en-US" altLang="zh-CN" sz="3000" dirty="0" smtClean="0">
                <a:solidFill>
                  <a:srgbClr val="C00000"/>
                </a:solidFill>
              </a:rPr>
              <a:t>ROLLBACK</a:t>
            </a:r>
            <a:r>
              <a:rPr lang="zh-CN" altLang="zh-CN" sz="3000" dirty="0" smtClean="0">
                <a:solidFill>
                  <a:srgbClr val="C00000"/>
                </a:solidFill>
              </a:rPr>
              <a:t>语句。</a:t>
            </a:r>
            <a:endParaRPr lang="en-US" altLang="zh-CN" sz="3000" dirty="0" smtClean="0">
              <a:solidFill>
                <a:srgbClr val="C00000"/>
              </a:solidFill>
            </a:endParaRPr>
          </a:p>
          <a:p>
            <a:pPr lvl="1">
              <a:spcBef>
                <a:spcPts val="0"/>
              </a:spcBef>
            </a:pPr>
            <a:r>
              <a:rPr lang="zh-CN" altLang="zh-CN" sz="3000" dirty="0" smtClean="0">
                <a:solidFill>
                  <a:srgbClr val="C00000"/>
                </a:solidFill>
              </a:rPr>
              <a:t>成功地到达了程序的结束。</a:t>
            </a:r>
            <a:endParaRPr lang="en-US" altLang="zh-CN" sz="3000" dirty="0" smtClean="0">
              <a:solidFill>
                <a:srgbClr val="C00000"/>
              </a:solidFill>
            </a:endParaRPr>
          </a:p>
          <a:p>
            <a:pPr lvl="1">
              <a:spcBef>
                <a:spcPts val="0"/>
              </a:spcBef>
            </a:pPr>
            <a:r>
              <a:rPr lang="zh-CN" altLang="zh-CN" sz="3000" dirty="0" smtClean="0">
                <a:solidFill>
                  <a:srgbClr val="C00000"/>
                </a:solidFill>
              </a:rPr>
              <a:t>程序被异常终止了。</a:t>
            </a:r>
            <a:endParaRPr lang="zh-CN" altLang="en-US" sz="3000" dirty="0">
              <a:solidFill>
                <a:srgbClr val="C00000"/>
              </a:solidFill>
            </a:endParaRPr>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10</a:t>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到达了</a:t>
            </a:r>
            <a:r>
              <a:rPr lang="en-US" altLang="zh-CN" dirty="0" smtClean="0"/>
              <a:t>COMMIT</a:t>
            </a:r>
            <a:r>
              <a:rPr lang="zh-CN" altLang="zh-CN" dirty="0" smtClean="0"/>
              <a:t>语句</a:t>
            </a:r>
            <a:endParaRPr lang="zh-CN" altLang="en-US" dirty="0"/>
          </a:p>
        </p:txBody>
      </p:sp>
      <p:sp>
        <p:nvSpPr>
          <p:cNvPr id="3" name="内容占位符 2"/>
          <p:cNvSpPr>
            <a:spLocks noGrp="1"/>
          </p:cNvSpPr>
          <p:nvPr>
            <p:ph idx="1"/>
          </p:nvPr>
        </p:nvSpPr>
        <p:spPr/>
        <p:txBody>
          <a:bodyPr/>
          <a:lstStyle/>
          <a:p>
            <a:r>
              <a:rPr lang="zh-CN" altLang="zh-CN" dirty="0" smtClean="0"/>
              <a:t>事务所进行的所有更改都被用久地保存到数据库中。</a:t>
            </a:r>
            <a:endParaRPr lang="en-US" altLang="zh-CN" dirty="0" smtClean="0"/>
          </a:p>
          <a:p>
            <a:r>
              <a:rPr lang="en-US" altLang="zh-CN" dirty="0" smtClean="0"/>
              <a:t>COMMIT</a:t>
            </a:r>
            <a:r>
              <a:rPr lang="zh-CN" altLang="zh-CN" dirty="0" smtClean="0"/>
              <a:t>语句自动结束一个事务并表明成功地完成了事务。</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11</a:t>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到达了</a:t>
            </a:r>
            <a:r>
              <a:rPr lang="en-US" altLang="zh-CN" dirty="0" smtClean="0"/>
              <a:t>ROLLBACK</a:t>
            </a:r>
            <a:r>
              <a:rPr lang="zh-CN" altLang="zh-CN" dirty="0" smtClean="0"/>
              <a:t>语句</a:t>
            </a:r>
            <a:endParaRPr lang="zh-CN" altLang="en-US" dirty="0"/>
          </a:p>
        </p:txBody>
      </p:sp>
      <p:sp>
        <p:nvSpPr>
          <p:cNvPr id="3" name="内容占位符 2"/>
          <p:cNvSpPr>
            <a:spLocks noGrp="1"/>
          </p:cNvSpPr>
          <p:nvPr>
            <p:ph idx="1"/>
          </p:nvPr>
        </p:nvSpPr>
        <p:spPr/>
        <p:txBody>
          <a:bodyPr/>
          <a:lstStyle/>
          <a:p>
            <a:pPr lvl="0"/>
            <a:r>
              <a:rPr lang="zh-CN" altLang="zh-CN" dirty="0" smtClean="0"/>
              <a:t>事务进行的所有更改都夭折了，并且数据库被回滚到之前的一个一致性状态。</a:t>
            </a:r>
            <a:endParaRPr lang="en-US" altLang="zh-CN" dirty="0" smtClean="0"/>
          </a:p>
          <a:p>
            <a:pPr lvl="0"/>
            <a:r>
              <a:rPr lang="en-US" altLang="zh-CN" dirty="0" smtClean="0"/>
              <a:t>ROLLBACK</a:t>
            </a:r>
            <a:r>
              <a:rPr lang="zh-CN" altLang="en-US" dirty="0" smtClean="0"/>
              <a:t>语句</a:t>
            </a:r>
            <a:r>
              <a:rPr lang="zh-CN" altLang="zh-CN" dirty="0" smtClean="0"/>
              <a:t>表明没有成功地完成事务。</a:t>
            </a:r>
          </a:p>
          <a:p>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12</a:t>
            </a:fld>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程序结束或异常终止</a:t>
            </a:r>
            <a:endParaRPr lang="zh-CN" altLang="en-US" dirty="0"/>
          </a:p>
        </p:txBody>
      </p:sp>
      <p:sp>
        <p:nvSpPr>
          <p:cNvPr id="3" name="内容占位符 2"/>
          <p:cNvSpPr>
            <a:spLocks noGrp="1"/>
          </p:cNvSpPr>
          <p:nvPr>
            <p:ph idx="1"/>
          </p:nvPr>
        </p:nvSpPr>
        <p:spPr>
          <a:xfrm>
            <a:off x="566738" y="1340768"/>
            <a:ext cx="8001000" cy="4752528"/>
          </a:xfrm>
        </p:spPr>
        <p:txBody>
          <a:bodyPr/>
          <a:lstStyle/>
          <a:p>
            <a:pPr>
              <a:lnSpc>
                <a:spcPct val="100000"/>
              </a:lnSpc>
              <a:spcBef>
                <a:spcPts val="600"/>
              </a:spcBef>
            </a:pPr>
            <a:r>
              <a:rPr lang="zh-CN" altLang="en-US" dirty="0" smtClean="0">
                <a:solidFill>
                  <a:srgbClr val="FF0000"/>
                </a:solidFill>
              </a:rPr>
              <a:t>到达了程序结束：</a:t>
            </a:r>
            <a:endParaRPr lang="en-US" altLang="zh-CN" dirty="0" smtClean="0">
              <a:solidFill>
                <a:srgbClr val="FF0000"/>
              </a:solidFill>
            </a:endParaRPr>
          </a:p>
          <a:p>
            <a:pPr lvl="1">
              <a:lnSpc>
                <a:spcPct val="100000"/>
              </a:lnSpc>
              <a:spcBef>
                <a:spcPts val="600"/>
              </a:spcBef>
            </a:pPr>
            <a:r>
              <a:rPr lang="zh-CN" altLang="zh-CN" sz="3200" dirty="0" smtClean="0"/>
              <a:t>事务进行的所有更改都被永久地记录到数据库中。</a:t>
            </a:r>
            <a:endParaRPr lang="en-US" altLang="zh-CN" sz="3200" dirty="0" smtClean="0"/>
          </a:p>
          <a:p>
            <a:pPr lvl="1">
              <a:lnSpc>
                <a:spcPct val="100000"/>
              </a:lnSpc>
              <a:spcBef>
                <a:spcPts val="600"/>
              </a:spcBef>
            </a:pPr>
            <a:r>
              <a:rPr lang="zh-CN" altLang="zh-CN" sz="3200" dirty="0" smtClean="0"/>
              <a:t>等同于</a:t>
            </a:r>
            <a:r>
              <a:rPr lang="en-US" altLang="zh-CN" sz="3200" dirty="0" smtClean="0"/>
              <a:t>COMMIT</a:t>
            </a:r>
            <a:r>
              <a:rPr lang="zh-CN" altLang="zh-CN" sz="3200" dirty="0" smtClean="0"/>
              <a:t>。</a:t>
            </a:r>
            <a:endParaRPr lang="en-US" altLang="zh-CN" sz="3200" dirty="0" smtClean="0"/>
          </a:p>
          <a:p>
            <a:pPr lvl="0">
              <a:lnSpc>
                <a:spcPct val="100000"/>
              </a:lnSpc>
              <a:spcBef>
                <a:spcPts val="600"/>
              </a:spcBef>
            </a:pPr>
            <a:r>
              <a:rPr lang="zh-CN" altLang="zh-CN" dirty="0" smtClean="0">
                <a:solidFill>
                  <a:srgbClr val="FF0000"/>
                </a:solidFill>
              </a:rPr>
              <a:t>程序被异常终止</a:t>
            </a:r>
            <a:r>
              <a:rPr lang="zh-CN" altLang="en-US" dirty="0" smtClean="0">
                <a:solidFill>
                  <a:srgbClr val="FF0000"/>
                </a:solidFill>
              </a:rPr>
              <a:t>：</a:t>
            </a:r>
            <a:endParaRPr lang="en-US" altLang="zh-CN" dirty="0" smtClean="0">
              <a:solidFill>
                <a:srgbClr val="FF0000"/>
              </a:solidFill>
            </a:endParaRPr>
          </a:p>
          <a:p>
            <a:pPr lvl="1">
              <a:lnSpc>
                <a:spcPct val="100000"/>
              </a:lnSpc>
              <a:spcBef>
                <a:spcPts val="600"/>
              </a:spcBef>
            </a:pPr>
            <a:r>
              <a:rPr lang="zh-CN" altLang="zh-CN" sz="3200" dirty="0" smtClean="0"/>
              <a:t>事务进行的所有更改都被终止，数据库被回滚到之前的一个一致性状态。</a:t>
            </a:r>
            <a:endParaRPr lang="en-US" altLang="zh-CN" sz="3200" dirty="0" smtClean="0"/>
          </a:p>
          <a:p>
            <a:pPr lvl="1">
              <a:lnSpc>
                <a:spcPct val="100000"/>
              </a:lnSpc>
              <a:spcBef>
                <a:spcPts val="600"/>
              </a:spcBef>
            </a:pPr>
            <a:r>
              <a:rPr lang="zh-CN" altLang="zh-CN" sz="3200" dirty="0" smtClean="0"/>
              <a:t>等同于</a:t>
            </a:r>
            <a:r>
              <a:rPr lang="en-US" altLang="zh-CN" sz="3200" dirty="0" smtClean="0"/>
              <a:t>ROLLBACK</a:t>
            </a:r>
            <a:r>
              <a:rPr lang="zh-CN" altLang="zh-CN" sz="3200" dirty="0" smtClean="0"/>
              <a:t>。</a:t>
            </a:r>
            <a:endParaRPr lang="zh-CN" altLang="zh-CN" dirty="0" smtClean="0"/>
          </a:p>
          <a:p>
            <a:pPr>
              <a:lnSpc>
                <a:spcPct val="100000"/>
              </a:lnSpc>
              <a:spcBef>
                <a:spcPts val="600"/>
              </a:spcBef>
            </a:pP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13</a:t>
            </a:fld>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dirty="0" smtClean="0"/>
              <a:t>事务类型与处理模型</a:t>
            </a:r>
          </a:p>
        </p:txBody>
      </p:sp>
      <p:sp>
        <p:nvSpPr>
          <p:cNvPr id="13315" name="Rectangle 3"/>
          <p:cNvSpPr>
            <a:spLocks noGrp="1" noChangeArrowheads="1"/>
          </p:cNvSpPr>
          <p:nvPr>
            <p:ph type="body" idx="1"/>
          </p:nvPr>
        </p:nvSpPr>
        <p:spPr>
          <a:xfrm>
            <a:off x="468313" y="1484313"/>
            <a:ext cx="8135937" cy="4537075"/>
          </a:xfrm>
        </p:spPr>
        <p:txBody>
          <a:bodyPr/>
          <a:lstStyle/>
          <a:p>
            <a:pPr>
              <a:lnSpc>
                <a:spcPct val="110000"/>
              </a:lnSpc>
            </a:pPr>
            <a:r>
              <a:rPr lang="zh-CN" altLang="en-US" dirty="0" smtClean="0">
                <a:solidFill>
                  <a:srgbClr val="FF0000"/>
                </a:solidFill>
              </a:rPr>
              <a:t>隐式事务</a:t>
            </a:r>
            <a:r>
              <a:rPr lang="zh-CN" altLang="en-US" dirty="0" smtClean="0"/>
              <a:t>：隐式事务是每一条数据操作语句都自动地成为一个事务。</a:t>
            </a:r>
          </a:p>
          <a:p>
            <a:pPr>
              <a:lnSpc>
                <a:spcPct val="110000"/>
              </a:lnSpc>
            </a:pPr>
            <a:r>
              <a:rPr lang="zh-CN" altLang="en-US" dirty="0" smtClean="0">
                <a:solidFill>
                  <a:srgbClr val="FF0000"/>
                </a:solidFill>
              </a:rPr>
              <a:t>显式事务</a:t>
            </a:r>
            <a:r>
              <a:rPr lang="zh-CN" altLang="en-US" dirty="0" smtClean="0"/>
              <a:t>：有显式的开始和结束标记的事务。 </a:t>
            </a:r>
          </a:p>
          <a:p>
            <a:pPr lvl="1">
              <a:lnSpc>
                <a:spcPct val="110000"/>
              </a:lnSpc>
            </a:pPr>
            <a:r>
              <a:rPr lang="en-US" altLang="zh-CN" sz="3400" dirty="0" smtClean="0"/>
              <a:t>ISO</a:t>
            </a:r>
            <a:r>
              <a:rPr lang="zh-CN" altLang="en-US" sz="3400" dirty="0" smtClean="0"/>
              <a:t>事务处理模型 </a:t>
            </a:r>
          </a:p>
          <a:p>
            <a:pPr lvl="1">
              <a:lnSpc>
                <a:spcPct val="110000"/>
              </a:lnSpc>
            </a:pPr>
            <a:r>
              <a:rPr lang="en-US" altLang="zh-CN" sz="3400" dirty="0" smtClean="0"/>
              <a:t>T-SQL</a:t>
            </a:r>
            <a:r>
              <a:rPr lang="zh-CN" altLang="en-US" sz="3400" dirty="0" smtClean="0"/>
              <a:t>事务处理模型</a:t>
            </a:r>
          </a:p>
        </p:txBody>
      </p:sp>
      <p:sp>
        <p:nvSpPr>
          <p:cNvPr id="13316" name="日期占位符 3"/>
          <p:cNvSpPr>
            <a:spLocks noGrp="1"/>
          </p:cNvSpPr>
          <p:nvPr>
            <p:ph type="dt" sz="quarter" idx="10"/>
          </p:nvPr>
        </p:nvSpPr>
        <p:spPr>
          <a:noFill/>
        </p:spPr>
        <p:txBody>
          <a:bodyPr/>
          <a:lstStyle/>
          <a:p>
            <a:fld id="{8E938F2E-FBBA-46CF-B7EB-A100B40CD61B}" type="datetime8">
              <a:rPr lang="zh-CN" altLang="en-US"/>
              <a:pPr/>
              <a:t>2016年3月7日10时26分</a:t>
            </a:fld>
            <a:endParaRPr lang="zh-CN" altLang="en-US"/>
          </a:p>
        </p:txBody>
      </p:sp>
      <p:sp>
        <p:nvSpPr>
          <p:cNvPr id="13317" name="灯片编号占位符 4"/>
          <p:cNvSpPr>
            <a:spLocks noGrp="1"/>
          </p:cNvSpPr>
          <p:nvPr>
            <p:ph type="sldNum" sz="quarter" idx="12"/>
          </p:nvPr>
        </p:nvSpPr>
        <p:spPr>
          <a:noFill/>
        </p:spPr>
        <p:txBody>
          <a:bodyPr/>
          <a:lstStyle/>
          <a:p>
            <a:fld id="{2A61EE7B-3934-4A2B-AC00-72080480E80B}" type="slidenum">
              <a:rPr lang="zh-CN" altLang="en-US" smtClean="0"/>
              <a:pPr/>
              <a:t>14</a:t>
            </a:fld>
            <a:endParaRPr lang="zh-CN" alt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sz="3700" smtClean="0"/>
              <a:t>ISO</a:t>
            </a:r>
            <a:r>
              <a:rPr lang="zh-CN" altLang="en-US" sz="3700" smtClean="0"/>
              <a:t>事务处理模型</a:t>
            </a:r>
          </a:p>
        </p:txBody>
      </p:sp>
      <p:sp>
        <p:nvSpPr>
          <p:cNvPr id="14339" name="Rectangle 3"/>
          <p:cNvSpPr>
            <a:spLocks noGrp="1" noChangeArrowheads="1"/>
          </p:cNvSpPr>
          <p:nvPr>
            <p:ph type="body" idx="1"/>
          </p:nvPr>
        </p:nvSpPr>
        <p:spPr>
          <a:xfrm>
            <a:off x="250825" y="1412776"/>
            <a:ext cx="8569647" cy="4753074"/>
          </a:xfrm>
        </p:spPr>
        <p:txBody>
          <a:bodyPr/>
          <a:lstStyle/>
          <a:p>
            <a:r>
              <a:rPr lang="zh-CN" altLang="en-US" sz="3200" dirty="0" smtClean="0"/>
              <a:t>事务的开头是隐含的，结束有明确标记：</a:t>
            </a:r>
            <a:r>
              <a:rPr lang="en-US" altLang="zh-CN" sz="3200" dirty="0" smtClean="0">
                <a:solidFill>
                  <a:srgbClr val="D60093"/>
                </a:solidFill>
              </a:rPr>
              <a:t>COMMIT</a:t>
            </a:r>
            <a:r>
              <a:rPr lang="zh-CN" altLang="en-US" sz="3200" dirty="0" smtClean="0"/>
              <a:t>和</a:t>
            </a:r>
            <a:r>
              <a:rPr lang="en-US" altLang="zh-CN" sz="3200" dirty="0" smtClean="0">
                <a:solidFill>
                  <a:srgbClr val="D60093"/>
                </a:solidFill>
              </a:rPr>
              <a:t>ROLLBACK</a:t>
            </a:r>
            <a:r>
              <a:rPr lang="zh-CN" altLang="en-US" sz="3200" dirty="0" smtClean="0"/>
              <a:t>			</a:t>
            </a:r>
          </a:p>
          <a:p>
            <a:pPr algn="just"/>
            <a:r>
              <a:rPr lang="zh-CN" altLang="en-US" sz="3200" dirty="0" smtClean="0">
                <a:solidFill>
                  <a:srgbClr val="FF0000"/>
                </a:solidFill>
              </a:rPr>
              <a:t>事务起始</a:t>
            </a:r>
            <a:r>
              <a:rPr lang="en-US" altLang="zh-CN" sz="3200" dirty="0" smtClean="0">
                <a:solidFill>
                  <a:srgbClr val="FF0000"/>
                </a:solidFill>
              </a:rPr>
              <a:t>/</a:t>
            </a:r>
            <a:r>
              <a:rPr lang="zh-CN" altLang="en-US" sz="3200" dirty="0" smtClean="0">
                <a:solidFill>
                  <a:srgbClr val="FF0000"/>
                </a:solidFill>
              </a:rPr>
              <a:t>终止位置</a:t>
            </a:r>
          </a:p>
          <a:p>
            <a:pPr lvl="1" algn="just"/>
            <a:r>
              <a:rPr lang="zh-CN" altLang="en-US" sz="3000" dirty="0" smtClean="0"/>
              <a:t>	程序的首条</a:t>
            </a:r>
            <a:r>
              <a:rPr lang="en-US" altLang="zh-CN" sz="3000" dirty="0" smtClean="0"/>
              <a:t>SQL</a:t>
            </a:r>
            <a:r>
              <a:rPr lang="zh-CN" altLang="en-US" sz="3000" dirty="0" smtClean="0"/>
              <a:t>语句或事务结束符后的语句。</a:t>
            </a:r>
          </a:p>
          <a:p>
            <a:pPr lvl="1"/>
            <a:r>
              <a:rPr lang="zh-CN" altLang="en-US" sz="3000" dirty="0" smtClean="0"/>
              <a:t>	程序正常结束处或</a:t>
            </a:r>
            <a:r>
              <a:rPr lang="en-US" altLang="zh-CN" sz="3000" dirty="0" smtClean="0"/>
              <a:t>COMMIT</a:t>
            </a:r>
            <a:r>
              <a:rPr lang="zh-CN" altLang="en-US" sz="3000" dirty="0" smtClean="0"/>
              <a:t>语句处成功终止；</a:t>
            </a:r>
          </a:p>
          <a:p>
            <a:pPr lvl="1"/>
            <a:r>
              <a:rPr lang="zh-CN" altLang="en-US" sz="3000" dirty="0" smtClean="0"/>
              <a:t>	在程序出错处或</a:t>
            </a:r>
            <a:r>
              <a:rPr lang="en-US" altLang="zh-CN" sz="3000" dirty="0" smtClean="0"/>
              <a:t>ROLLBACK</a:t>
            </a:r>
            <a:r>
              <a:rPr lang="zh-CN" altLang="en-US" sz="3000" dirty="0" smtClean="0"/>
              <a:t>处失败终止。</a:t>
            </a:r>
          </a:p>
        </p:txBody>
      </p:sp>
      <p:sp>
        <p:nvSpPr>
          <p:cNvPr id="14340" name="日期占位符 3"/>
          <p:cNvSpPr>
            <a:spLocks noGrp="1"/>
          </p:cNvSpPr>
          <p:nvPr>
            <p:ph type="dt" sz="quarter" idx="10"/>
          </p:nvPr>
        </p:nvSpPr>
        <p:spPr>
          <a:noFill/>
        </p:spPr>
        <p:txBody>
          <a:bodyPr/>
          <a:lstStyle/>
          <a:p>
            <a:fld id="{677F05C2-CBF3-43FA-BCE8-BB9A2AD5907A}" type="datetime8">
              <a:rPr lang="zh-CN" altLang="en-US"/>
              <a:pPr/>
              <a:t>2016年3月7日10时26分</a:t>
            </a:fld>
            <a:endParaRPr lang="zh-CN" altLang="en-US"/>
          </a:p>
        </p:txBody>
      </p:sp>
      <p:sp>
        <p:nvSpPr>
          <p:cNvPr id="14341" name="灯片编号占位符 4"/>
          <p:cNvSpPr>
            <a:spLocks noGrp="1"/>
          </p:cNvSpPr>
          <p:nvPr>
            <p:ph type="sldNum" sz="quarter" idx="12"/>
          </p:nvPr>
        </p:nvSpPr>
        <p:spPr>
          <a:noFill/>
        </p:spPr>
        <p:txBody>
          <a:bodyPr/>
          <a:lstStyle/>
          <a:p>
            <a:fld id="{089E866F-ACD9-428F-A792-C53CFA475CAA}" type="slidenum">
              <a:rPr lang="zh-CN" altLang="en-US" smtClean="0"/>
              <a:pPr/>
              <a:t>15</a:t>
            </a:fld>
            <a:endParaRPr lang="zh-CN" alt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smtClean="0"/>
              <a:t>示例</a:t>
            </a:r>
          </a:p>
        </p:txBody>
      </p:sp>
      <p:sp>
        <p:nvSpPr>
          <p:cNvPr id="15363" name="Rectangle 3"/>
          <p:cNvSpPr>
            <a:spLocks noGrp="1" noChangeArrowheads="1"/>
          </p:cNvSpPr>
          <p:nvPr>
            <p:ph type="body" idx="1"/>
          </p:nvPr>
        </p:nvSpPr>
        <p:spPr>
          <a:xfrm>
            <a:off x="684213" y="1412875"/>
            <a:ext cx="7775575" cy="4608513"/>
          </a:xfrm>
        </p:spPr>
        <p:txBody>
          <a:bodyPr/>
          <a:lstStyle/>
          <a:p>
            <a:pPr>
              <a:buFontTx/>
              <a:buNone/>
            </a:pPr>
            <a:r>
              <a:rPr lang="en-US" altLang="zh-CN" sz="3200" dirty="0" smtClean="0">
                <a:solidFill>
                  <a:srgbClr val="FF0000"/>
                </a:solidFill>
              </a:rPr>
              <a:t>UPDATE</a:t>
            </a:r>
            <a:r>
              <a:rPr lang="en-US" altLang="zh-CN" sz="3200" dirty="0" smtClean="0"/>
              <a:t> </a:t>
            </a:r>
            <a:r>
              <a:rPr lang="zh-CN" altLang="en-US" sz="3200" dirty="0" smtClean="0"/>
              <a:t>支付表 </a:t>
            </a:r>
          </a:p>
          <a:p>
            <a:pPr>
              <a:buFontTx/>
              <a:buNone/>
            </a:pPr>
            <a:r>
              <a:rPr lang="en-US" altLang="zh-CN" sz="3200" dirty="0" smtClean="0"/>
              <a:t>    SET </a:t>
            </a:r>
            <a:r>
              <a:rPr lang="zh-CN" altLang="en-US" sz="3200" dirty="0" smtClean="0"/>
              <a:t>帐户总额 ＝ 帐户总额 － </a:t>
            </a:r>
            <a:r>
              <a:rPr lang="en-US" altLang="zh-CN" sz="3200" dirty="0" smtClean="0"/>
              <a:t>2000</a:t>
            </a:r>
          </a:p>
          <a:p>
            <a:pPr>
              <a:buFontTx/>
              <a:buNone/>
            </a:pPr>
            <a:r>
              <a:rPr lang="en-US" altLang="zh-CN" sz="3200" dirty="0" smtClean="0"/>
              <a:t>		WHERE </a:t>
            </a:r>
            <a:r>
              <a:rPr lang="zh-CN" altLang="en-US" sz="3200" dirty="0" smtClean="0"/>
              <a:t>帐户号 </a:t>
            </a:r>
            <a:r>
              <a:rPr lang="zh-CN" altLang="en-US" sz="3200" dirty="0" smtClean="0"/>
              <a:t>＝</a:t>
            </a:r>
            <a:r>
              <a:rPr lang="zh-CN" altLang="en-US" sz="3200" dirty="0" smtClean="0">
                <a:latin typeface="Times New Roman" pitchFamily="18" charset="0"/>
              </a:rPr>
              <a:t>‘</a:t>
            </a:r>
            <a:r>
              <a:rPr lang="en-US" altLang="zh-CN" sz="3200" dirty="0" smtClean="0"/>
              <a:t>A</a:t>
            </a:r>
            <a:r>
              <a:rPr lang="zh-CN" altLang="en-US" sz="3200" dirty="0" smtClean="0"/>
              <a:t>’</a:t>
            </a:r>
            <a:endParaRPr lang="en-US" altLang="zh-CN" sz="3200" dirty="0" smtClean="0"/>
          </a:p>
          <a:p>
            <a:pPr>
              <a:buFontTx/>
              <a:buNone/>
            </a:pPr>
            <a:r>
              <a:rPr lang="en-US" altLang="zh-CN" sz="3200" dirty="0" smtClean="0">
                <a:solidFill>
                  <a:srgbClr val="FF0000"/>
                </a:solidFill>
              </a:rPr>
              <a:t>UPDATE</a:t>
            </a:r>
            <a:r>
              <a:rPr lang="en-US" altLang="zh-CN" sz="3200" dirty="0" smtClean="0"/>
              <a:t> </a:t>
            </a:r>
            <a:r>
              <a:rPr lang="zh-CN" altLang="en-US" sz="3200" dirty="0" smtClean="0"/>
              <a:t>支付表 </a:t>
            </a:r>
          </a:p>
          <a:p>
            <a:pPr>
              <a:buFontTx/>
              <a:buNone/>
            </a:pPr>
            <a:r>
              <a:rPr lang="en-US" altLang="zh-CN" sz="3200" dirty="0" smtClean="0"/>
              <a:t>    SET </a:t>
            </a:r>
            <a:r>
              <a:rPr lang="zh-CN" altLang="en-US" sz="3200" dirty="0" smtClean="0"/>
              <a:t>帐户总额 ＝ 帐户总额 ＋ </a:t>
            </a:r>
            <a:r>
              <a:rPr lang="en-US" altLang="zh-CN" sz="3200" dirty="0" smtClean="0"/>
              <a:t>2000</a:t>
            </a:r>
          </a:p>
          <a:p>
            <a:pPr>
              <a:buFontTx/>
              <a:buNone/>
            </a:pPr>
            <a:r>
              <a:rPr lang="en-US" altLang="zh-CN" sz="3200" dirty="0" smtClean="0"/>
              <a:t>		WHERE </a:t>
            </a:r>
            <a:r>
              <a:rPr lang="zh-CN" altLang="en-US" sz="3200" dirty="0" smtClean="0"/>
              <a:t>帐户号 </a:t>
            </a:r>
            <a:r>
              <a:rPr lang="zh-CN" altLang="en-US" sz="3200" dirty="0" smtClean="0"/>
              <a:t>＝</a:t>
            </a:r>
            <a:r>
              <a:rPr lang="zh-CN" altLang="en-US" sz="3200" dirty="0" smtClean="0">
                <a:latin typeface="Times New Roman" pitchFamily="18" charset="0"/>
              </a:rPr>
              <a:t>‘</a:t>
            </a:r>
            <a:r>
              <a:rPr lang="en-US" altLang="zh-CN" sz="3200" dirty="0" smtClean="0"/>
              <a:t>B</a:t>
            </a:r>
            <a:r>
              <a:rPr lang="zh-CN" altLang="en-US" sz="3200" dirty="0" smtClean="0"/>
              <a:t>’</a:t>
            </a:r>
            <a:endParaRPr lang="en-US" altLang="zh-CN" sz="3200" dirty="0" smtClean="0"/>
          </a:p>
          <a:p>
            <a:pPr>
              <a:buFontTx/>
              <a:buNone/>
            </a:pPr>
            <a:r>
              <a:rPr lang="en-US" altLang="zh-CN" sz="3200" dirty="0" smtClean="0">
                <a:solidFill>
                  <a:srgbClr val="0000FF"/>
                </a:solidFill>
              </a:rPr>
              <a:t>COMMIT</a:t>
            </a:r>
            <a:r>
              <a:rPr lang="en-US" altLang="zh-CN" dirty="0" smtClean="0"/>
              <a:t> </a:t>
            </a:r>
            <a:endParaRPr lang="zh-CN" altLang="en-US" dirty="0" smtClean="0"/>
          </a:p>
        </p:txBody>
      </p:sp>
      <p:sp>
        <p:nvSpPr>
          <p:cNvPr id="15364" name="日期占位符 3"/>
          <p:cNvSpPr>
            <a:spLocks noGrp="1"/>
          </p:cNvSpPr>
          <p:nvPr>
            <p:ph type="dt" sz="quarter" idx="10"/>
          </p:nvPr>
        </p:nvSpPr>
        <p:spPr>
          <a:noFill/>
        </p:spPr>
        <p:txBody>
          <a:bodyPr/>
          <a:lstStyle/>
          <a:p>
            <a:fld id="{3D266A59-1192-43B0-9BD7-5D8AD2430CF2}" type="datetime8">
              <a:rPr lang="zh-CN" altLang="en-US"/>
              <a:pPr/>
              <a:t>2016年3月7日10时26分</a:t>
            </a:fld>
            <a:endParaRPr lang="zh-CN" altLang="en-US"/>
          </a:p>
        </p:txBody>
      </p:sp>
      <p:sp>
        <p:nvSpPr>
          <p:cNvPr id="15365" name="灯片编号占位符 4"/>
          <p:cNvSpPr>
            <a:spLocks noGrp="1"/>
          </p:cNvSpPr>
          <p:nvPr>
            <p:ph type="sldNum" sz="quarter" idx="12"/>
          </p:nvPr>
        </p:nvSpPr>
        <p:spPr>
          <a:noFill/>
        </p:spPr>
        <p:txBody>
          <a:bodyPr/>
          <a:lstStyle/>
          <a:p>
            <a:fld id="{ABB1983D-0F24-41C7-8117-6F013FAD78D8}" type="slidenum">
              <a:rPr lang="zh-CN" altLang="en-US" smtClean="0"/>
              <a:pPr/>
              <a:t>16</a:t>
            </a:fld>
            <a:endParaRPr lang="zh-CN" alt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CN" sz="3700" smtClean="0"/>
              <a:t>T-SQL</a:t>
            </a:r>
            <a:r>
              <a:rPr lang="zh-CN" altLang="en-US" sz="3700" smtClean="0"/>
              <a:t>事务处理模型</a:t>
            </a:r>
          </a:p>
        </p:txBody>
      </p:sp>
      <p:sp>
        <p:nvSpPr>
          <p:cNvPr id="16387" name="Rectangle 3"/>
          <p:cNvSpPr>
            <a:spLocks noGrp="1" noChangeArrowheads="1"/>
          </p:cNvSpPr>
          <p:nvPr>
            <p:ph type="body" idx="1"/>
          </p:nvPr>
        </p:nvSpPr>
        <p:spPr>
          <a:xfrm>
            <a:off x="468313" y="1340768"/>
            <a:ext cx="8370887" cy="4752057"/>
          </a:xfrm>
        </p:spPr>
        <p:txBody>
          <a:bodyPr/>
          <a:lstStyle/>
          <a:p>
            <a:pPr>
              <a:lnSpc>
                <a:spcPct val="110000"/>
              </a:lnSpc>
              <a:spcBef>
                <a:spcPts val="600"/>
              </a:spcBef>
            </a:pPr>
            <a:r>
              <a:rPr lang="zh-CN" altLang="zh-CN" sz="3300" dirty="0" smtClean="0"/>
              <a:t>每个事务都有显式的开始和结束标记。</a:t>
            </a:r>
            <a:endParaRPr lang="zh-CN" altLang="en-US" sz="3300" dirty="0" smtClean="0"/>
          </a:p>
          <a:p>
            <a:pPr>
              <a:lnSpc>
                <a:spcPct val="110000"/>
              </a:lnSpc>
              <a:spcBef>
                <a:spcPts val="600"/>
              </a:spcBef>
            </a:pPr>
            <a:r>
              <a:rPr lang="zh-CN" altLang="zh-CN" sz="3300" dirty="0" smtClean="0"/>
              <a:t>事务开始标记：</a:t>
            </a:r>
            <a:r>
              <a:rPr lang="en-US" altLang="zh-CN" sz="3000" dirty="0" smtClean="0">
                <a:solidFill>
                  <a:srgbClr val="FF0000"/>
                </a:solidFill>
              </a:rPr>
              <a:t>BEGIN TRANSACTION | TRAN</a:t>
            </a:r>
          </a:p>
          <a:p>
            <a:pPr>
              <a:lnSpc>
                <a:spcPct val="100000"/>
              </a:lnSpc>
              <a:spcBef>
                <a:spcPts val="600"/>
              </a:spcBef>
              <a:buFontTx/>
              <a:buNone/>
            </a:pPr>
            <a:r>
              <a:rPr lang="en-US" altLang="zh-CN" sz="3000" dirty="0" smtClean="0">
                <a:solidFill>
                  <a:srgbClr val="0000FF"/>
                </a:solidFill>
              </a:rPr>
              <a:t>BEGIN TRANSACTION </a:t>
            </a:r>
          </a:p>
          <a:p>
            <a:pPr>
              <a:lnSpc>
                <a:spcPct val="100000"/>
              </a:lnSpc>
              <a:spcBef>
                <a:spcPts val="600"/>
              </a:spcBef>
              <a:buFontTx/>
              <a:buNone/>
            </a:pPr>
            <a:r>
              <a:rPr lang="en-US" altLang="zh-CN" sz="3000" dirty="0" smtClean="0">
                <a:solidFill>
                  <a:srgbClr val="C00000"/>
                </a:solidFill>
              </a:rPr>
              <a:t>UPDATE</a:t>
            </a:r>
            <a:r>
              <a:rPr lang="en-US" altLang="zh-CN" sz="3000" dirty="0" smtClean="0"/>
              <a:t> </a:t>
            </a:r>
            <a:r>
              <a:rPr lang="zh-CN" altLang="en-US" sz="3000" dirty="0" smtClean="0"/>
              <a:t>支付表 </a:t>
            </a:r>
            <a:r>
              <a:rPr lang="en-US" altLang="zh-CN" sz="3000" dirty="0" smtClean="0"/>
              <a:t>SET </a:t>
            </a:r>
            <a:r>
              <a:rPr lang="zh-CN" altLang="en-US" sz="3000" dirty="0" smtClean="0"/>
              <a:t>帐户总额</a:t>
            </a:r>
            <a:r>
              <a:rPr lang="en-US" altLang="zh-CN" sz="3000" dirty="0" smtClean="0"/>
              <a:t>=</a:t>
            </a:r>
            <a:r>
              <a:rPr lang="zh-CN" altLang="en-US" sz="3000" dirty="0" smtClean="0"/>
              <a:t>帐户总额 </a:t>
            </a:r>
            <a:r>
              <a:rPr lang="en-US" altLang="zh-CN" sz="3000" dirty="0" smtClean="0"/>
              <a:t>- 2000</a:t>
            </a:r>
          </a:p>
          <a:p>
            <a:pPr>
              <a:lnSpc>
                <a:spcPct val="100000"/>
              </a:lnSpc>
              <a:spcBef>
                <a:spcPts val="600"/>
              </a:spcBef>
              <a:buFontTx/>
              <a:buNone/>
            </a:pPr>
            <a:r>
              <a:rPr lang="en-US" altLang="zh-CN" sz="3000" dirty="0" smtClean="0"/>
              <a:t>		WHERE </a:t>
            </a:r>
            <a:r>
              <a:rPr lang="zh-CN" altLang="en-US" sz="3000" dirty="0" smtClean="0"/>
              <a:t>帐户号 </a:t>
            </a:r>
            <a:r>
              <a:rPr lang="en-US" altLang="zh-CN" sz="3000" dirty="0" smtClean="0"/>
              <a:t>= ‘A’</a:t>
            </a:r>
          </a:p>
          <a:p>
            <a:pPr>
              <a:lnSpc>
                <a:spcPct val="100000"/>
              </a:lnSpc>
              <a:spcBef>
                <a:spcPts val="600"/>
              </a:spcBef>
              <a:buFontTx/>
              <a:buNone/>
            </a:pPr>
            <a:r>
              <a:rPr lang="en-US" altLang="zh-CN" sz="3000" dirty="0" smtClean="0">
                <a:solidFill>
                  <a:srgbClr val="C00000"/>
                </a:solidFill>
              </a:rPr>
              <a:t>UPDATE</a:t>
            </a:r>
            <a:r>
              <a:rPr lang="en-US" altLang="zh-CN" sz="3000" dirty="0" smtClean="0"/>
              <a:t> </a:t>
            </a:r>
            <a:r>
              <a:rPr lang="zh-CN" altLang="en-US" sz="3000" dirty="0" smtClean="0"/>
              <a:t>支付表 </a:t>
            </a:r>
            <a:r>
              <a:rPr lang="en-US" altLang="zh-CN" sz="3000" dirty="0" smtClean="0"/>
              <a:t>SET </a:t>
            </a:r>
            <a:r>
              <a:rPr lang="zh-CN" altLang="en-US" sz="3000" dirty="0" smtClean="0"/>
              <a:t>帐户总额</a:t>
            </a:r>
            <a:r>
              <a:rPr lang="en-US" altLang="zh-CN" sz="3000" dirty="0" smtClean="0"/>
              <a:t>=</a:t>
            </a:r>
            <a:r>
              <a:rPr lang="zh-CN" altLang="en-US" sz="3000" dirty="0" smtClean="0"/>
              <a:t>帐户总额 </a:t>
            </a:r>
            <a:r>
              <a:rPr lang="en-US" altLang="zh-CN" sz="3000" dirty="0" smtClean="0"/>
              <a:t>+ 2000</a:t>
            </a:r>
          </a:p>
          <a:p>
            <a:pPr>
              <a:lnSpc>
                <a:spcPct val="100000"/>
              </a:lnSpc>
              <a:spcBef>
                <a:spcPts val="600"/>
              </a:spcBef>
              <a:buFontTx/>
              <a:buNone/>
            </a:pPr>
            <a:r>
              <a:rPr lang="en-US" altLang="zh-CN" sz="3000" dirty="0" smtClean="0"/>
              <a:t>		WHERE </a:t>
            </a:r>
            <a:r>
              <a:rPr lang="zh-CN" altLang="en-US" sz="3000" dirty="0" smtClean="0"/>
              <a:t>帐户号 </a:t>
            </a:r>
            <a:r>
              <a:rPr lang="en-US" altLang="zh-CN" sz="3000" dirty="0" smtClean="0"/>
              <a:t>= ‘B’</a:t>
            </a:r>
          </a:p>
          <a:p>
            <a:pPr>
              <a:lnSpc>
                <a:spcPct val="100000"/>
              </a:lnSpc>
              <a:spcBef>
                <a:spcPts val="600"/>
              </a:spcBef>
              <a:buFontTx/>
              <a:buNone/>
            </a:pPr>
            <a:r>
              <a:rPr lang="en-US" altLang="zh-CN" sz="3000" dirty="0" smtClean="0">
                <a:solidFill>
                  <a:srgbClr val="0000FF"/>
                </a:solidFill>
              </a:rPr>
              <a:t>COMMIT</a:t>
            </a:r>
            <a:r>
              <a:rPr lang="en-US" altLang="zh-CN" sz="3000" dirty="0" smtClean="0"/>
              <a:t> </a:t>
            </a:r>
            <a:endParaRPr lang="zh-CN" altLang="en-US" sz="3000" dirty="0" smtClean="0"/>
          </a:p>
          <a:p>
            <a:pPr lvl="1">
              <a:lnSpc>
                <a:spcPct val="110000"/>
              </a:lnSpc>
              <a:spcBef>
                <a:spcPts val="600"/>
              </a:spcBef>
              <a:buFontTx/>
              <a:buNone/>
            </a:pPr>
            <a:endParaRPr lang="zh-CN" altLang="en-US" sz="3000" dirty="0" smtClean="0">
              <a:solidFill>
                <a:srgbClr val="FF0000"/>
              </a:solidFill>
            </a:endParaRPr>
          </a:p>
        </p:txBody>
      </p:sp>
      <p:sp>
        <p:nvSpPr>
          <p:cNvPr id="16388" name="日期占位符 3"/>
          <p:cNvSpPr>
            <a:spLocks noGrp="1"/>
          </p:cNvSpPr>
          <p:nvPr>
            <p:ph type="dt" sz="quarter" idx="10"/>
          </p:nvPr>
        </p:nvSpPr>
        <p:spPr>
          <a:noFill/>
        </p:spPr>
        <p:txBody>
          <a:bodyPr/>
          <a:lstStyle/>
          <a:p>
            <a:fld id="{6E2B565E-99ED-46AF-AD58-4E388586CC42}" type="datetime8">
              <a:rPr lang="zh-CN" altLang="en-US"/>
              <a:pPr/>
              <a:t>2016年3月7日10时26分</a:t>
            </a:fld>
            <a:endParaRPr lang="zh-CN" altLang="en-US"/>
          </a:p>
        </p:txBody>
      </p:sp>
      <p:sp>
        <p:nvSpPr>
          <p:cNvPr id="16389" name="灯片编号占位符 4"/>
          <p:cNvSpPr>
            <a:spLocks noGrp="1"/>
          </p:cNvSpPr>
          <p:nvPr>
            <p:ph type="sldNum" sz="quarter" idx="12"/>
          </p:nvPr>
        </p:nvSpPr>
        <p:spPr>
          <a:noFill/>
        </p:spPr>
        <p:txBody>
          <a:bodyPr/>
          <a:lstStyle/>
          <a:p>
            <a:fld id="{066C04F5-7C17-4D01-9060-6D6DB82A9F46}" type="slidenum">
              <a:rPr lang="zh-CN" altLang="en-US" smtClean="0"/>
              <a:pPr/>
              <a:t>17</a:t>
            </a:fld>
            <a:endParaRPr lang="zh-CN" alt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12.1.4 </a:t>
            </a:r>
            <a:r>
              <a:rPr lang="zh-CN" altLang="zh-CN" dirty="0" smtClean="0"/>
              <a:t>事务日志</a:t>
            </a:r>
            <a:endParaRPr lang="zh-CN" altLang="en-US" dirty="0"/>
          </a:p>
        </p:txBody>
      </p:sp>
      <p:sp>
        <p:nvSpPr>
          <p:cNvPr id="3" name="内容占位符 2"/>
          <p:cNvSpPr>
            <a:spLocks noGrp="1"/>
          </p:cNvSpPr>
          <p:nvPr>
            <p:ph idx="1"/>
          </p:nvPr>
        </p:nvSpPr>
        <p:spPr>
          <a:xfrm>
            <a:off x="566738" y="1304385"/>
            <a:ext cx="8181726" cy="4824536"/>
          </a:xfrm>
        </p:spPr>
        <p:txBody>
          <a:bodyPr/>
          <a:lstStyle/>
          <a:p>
            <a:pPr>
              <a:spcBef>
                <a:spcPts val="600"/>
              </a:spcBef>
            </a:pPr>
            <a:r>
              <a:rPr lang="zh-CN" altLang="zh-CN" sz="3200" dirty="0" smtClean="0"/>
              <a:t>为支持事务处理，</a:t>
            </a:r>
            <a:r>
              <a:rPr lang="en-US" altLang="zh-CN" sz="3200" dirty="0" smtClean="0"/>
              <a:t>DBMS</a:t>
            </a:r>
            <a:r>
              <a:rPr lang="zh-CN" altLang="zh-CN" sz="3200" dirty="0" smtClean="0"/>
              <a:t>对数据库所做的每个更改操作都维护一个事务记录，并保存到</a:t>
            </a:r>
            <a:r>
              <a:rPr lang="zh-CN" altLang="zh-CN" sz="3200" dirty="0" smtClean="0">
                <a:solidFill>
                  <a:srgbClr val="FF0000"/>
                </a:solidFill>
              </a:rPr>
              <a:t>事务日志</a:t>
            </a:r>
            <a:r>
              <a:rPr lang="zh-CN" altLang="zh-CN" sz="3200" dirty="0" smtClean="0"/>
              <a:t>中。</a:t>
            </a:r>
            <a:endParaRPr lang="en-US" altLang="zh-CN" sz="3200" dirty="0" smtClean="0"/>
          </a:p>
          <a:p>
            <a:pPr>
              <a:spcBef>
                <a:spcPts val="600"/>
              </a:spcBef>
            </a:pPr>
            <a:r>
              <a:rPr lang="en-US" altLang="zh-CN" sz="3200" dirty="0" smtClean="0"/>
              <a:t>DBMS</a:t>
            </a:r>
            <a:r>
              <a:rPr lang="zh-CN" altLang="zh-CN" sz="3200" dirty="0" smtClean="0"/>
              <a:t>用事务日志来跟踪所有影响数据库值的操作，以使</a:t>
            </a:r>
            <a:r>
              <a:rPr lang="en-US" altLang="zh-CN" sz="3200" dirty="0" smtClean="0"/>
              <a:t>DBMS</a:t>
            </a:r>
            <a:r>
              <a:rPr lang="zh-CN" altLang="zh-CN" sz="3200" dirty="0" smtClean="0"/>
              <a:t>能够从由事务引起的失败中恢复数据库。</a:t>
            </a:r>
            <a:endParaRPr lang="en-US" altLang="zh-CN" sz="3200" dirty="0" smtClean="0"/>
          </a:p>
          <a:p>
            <a:pPr>
              <a:spcBef>
                <a:spcPts val="600"/>
              </a:spcBef>
            </a:pPr>
            <a:r>
              <a:rPr lang="zh-CN" altLang="zh-CN" sz="3200" dirty="0" smtClean="0"/>
              <a:t>日志是所有事务对数据库的更改记录，存储在日志中的信息由</a:t>
            </a:r>
            <a:r>
              <a:rPr lang="en-US" altLang="zh-CN" sz="3200" dirty="0" smtClean="0"/>
              <a:t>DBMS</a:t>
            </a:r>
            <a:r>
              <a:rPr lang="zh-CN" altLang="zh-CN" sz="3200" dirty="0" smtClean="0"/>
              <a:t>使用和维护。</a:t>
            </a:r>
            <a:endParaRPr lang="zh-CN" altLang="en-US" sz="32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18</a:t>
            </a:fld>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事务日志内容</a:t>
            </a:r>
            <a:endParaRPr lang="zh-CN" altLang="en-US" dirty="0"/>
          </a:p>
        </p:txBody>
      </p:sp>
      <p:sp>
        <p:nvSpPr>
          <p:cNvPr id="3" name="内容占位符 2"/>
          <p:cNvSpPr>
            <a:spLocks noGrp="1"/>
          </p:cNvSpPr>
          <p:nvPr>
            <p:ph idx="1"/>
          </p:nvPr>
        </p:nvSpPr>
        <p:spPr/>
        <p:txBody>
          <a:bodyPr/>
          <a:lstStyle/>
          <a:p>
            <a:r>
              <a:rPr lang="zh-CN" altLang="zh-CN" dirty="0" smtClean="0"/>
              <a:t>当执行有更改数据库操作的事务时，</a:t>
            </a:r>
            <a:r>
              <a:rPr lang="en-US" altLang="zh-CN" dirty="0" smtClean="0"/>
              <a:t>DBMS</a:t>
            </a:r>
            <a:r>
              <a:rPr lang="zh-CN" altLang="zh-CN" dirty="0" smtClean="0"/>
              <a:t>自动更改事务日志，并在事务日志中存储数据库被更改之前和更改之后的数据，以及所有参与到事务中的表、行和属性值。</a:t>
            </a:r>
            <a:endParaRPr lang="en-US" altLang="zh-CN" dirty="0" smtClean="0"/>
          </a:p>
          <a:p>
            <a:r>
              <a:rPr lang="zh-CN" altLang="zh-CN" dirty="0" smtClean="0"/>
              <a:t>事务的开始和结束（</a:t>
            </a:r>
            <a:r>
              <a:rPr lang="en-US" altLang="zh-CN" dirty="0" smtClean="0"/>
              <a:t>COMMIT</a:t>
            </a:r>
            <a:r>
              <a:rPr lang="zh-CN" altLang="zh-CN" dirty="0" smtClean="0"/>
              <a:t>）也记录在事务日志中。</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19</a:t>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dirty="0" smtClean="0"/>
              <a:t>第</a:t>
            </a:r>
            <a:r>
              <a:rPr lang="en-US" altLang="zh-CN" dirty="0" smtClean="0"/>
              <a:t>12</a:t>
            </a:r>
            <a:r>
              <a:rPr lang="zh-CN" altLang="en-US" dirty="0" smtClean="0"/>
              <a:t>章 事务与并发控制</a:t>
            </a:r>
          </a:p>
        </p:txBody>
      </p:sp>
      <p:sp>
        <p:nvSpPr>
          <p:cNvPr id="6147" name="Rectangle 3"/>
          <p:cNvSpPr>
            <a:spLocks noGrp="1" noChangeArrowheads="1"/>
          </p:cNvSpPr>
          <p:nvPr>
            <p:ph type="body" idx="1"/>
          </p:nvPr>
        </p:nvSpPr>
        <p:spPr>
          <a:xfrm>
            <a:off x="1187624" y="1484313"/>
            <a:ext cx="7128792" cy="4383087"/>
          </a:xfrm>
        </p:spPr>
        <p:txBody>
          <a:bodyPr/>
          <a:lstStyle/>
          <a:p>
            <a:r>
              <a:rPr lang="en-US" altLang="zh-CN" dirty="0" smtClean="0"/>
              <a:t>12.1 </a:t>
            </a:r>
            <a:r>
              <a:rPr lang="zh-CN" altLang="en-US" dirty="0" smtClean="0"/>
              <a:t>事务 </a:t>
            </a:r>
          </a:p>
          <a:p>
            <a:r>
              <a:rPr lang="en-US" altLang="zh-CN" dirty="0" smtClean="0"/>
              <a:t>12.2 </a:t>
            </a:r>
            <a:r>
              <a:rPr lang="zh-CN" altLang="en-US" dirty="0" smtClean="0"/>
              <a:t>并发控制 </a:t>
            </a:r>
          </a:p>
          <a:p>
            <a:r>
              <a:rPr lang="en-US" altLang="zh-CN" dirty="0" smtClean="0"/>
              <a:t>12.3 </a:t>
            </a:r>
            <a:r>
              <a:rPr lang="zh-CN" altLang="en-US" dirty="0" smtClean="0"/>
              <a:t>并发控制中的加锁方法 </a:t>
            </a:r>
          </a:p>
          <a:p>
            <a:r>
              <a:rPr lang="en-US" altLang="zh-CN" dirty="0" smtClean="0"/>
              <a:t>12.4 </a:t>
            </a:r>
            <a:r>
              <a:rPr lang="zh-CN" altLang="en-US" dirty="0" smtClean="0"/>
              <a:t>并发控制中的时间戳方法</a:t>
            </a:r>
            <a:endParaRPr lang="en-US" altLang="zh-CN" dirty="0" smtClean="0"/>
          </a:p>
          <a:p>
            <a:r>
              <a:rPr lang="en-US" altLang="zh-CN" dirty="0" smtClean="0"/>
              <a:t>12.5 </a:t>
            </a:r>
            <a:r>
              <a:rPr lang="zh-CN" altLang="en-US" dirty="0" smtClean="0"/>
              <a:t>乐观的并发控制方法</a:t>
            </a:r>
          </a:p>
        </p:txBody>
      </p:sp>
      <p:sp>
        <p:nvSpPr>
          <p:cNvPr id="6148" name="日期占位符 3"/>
          <p:cNvSpPr>
            <a:spLocks noGrp="1"/>
          </p:cNvSpPr>
          <p:nvPr>
            <p:ph type="dt" sz="quarter" idx="10"/>
          </p:nvPr>
        </p:nvSpPr>
        <p:spPr>
          <a:noFill/>
        </p:spPr>
        <p:txBody>
          <a:bodyPr/>
          <a:lstStyle/>
          <a:p>
            <a:fld id="{20A9693C-012F-47D9-8DA4-009E36CB23C6}" type="datetime8">
              <a:rPr lang="zh-CN" altLang="en-US" smtClean="0">
                <a:ea typeface="宋体" charset="-122"/>
              </a:rPr>
              <a:pPr/>
              <a:t>2016年3月7日10时26分</a:t>
            </a:fld>
            <a:endParaRPr lang="zh-CN" altLang="en-US" smtClean="0">
              <a:ea typeface="宋体" charset="-122"/>
            </a:endParaRPr>
          </a:p>
        </p:txBody>
      </p:sp>
      <p:sp>
        <p:nvSpPr>
          <p:cNvPr id="6149" name="灯片编号占位符 4"/>
          <p:cNvSpPr>
            <a:spLocks noGrp="1"/>
          </p:cNvSpPr>
          <p:nvPr>
            <p:ph type="sldNum" sz="quarter" idx="12"/>
          </p:nvPr>
        </p:nvSpPr>
        <p:spPr>
          <a:noFill/>
        </p:spPr>
        <p:txBody>
          <a:bodyPr/>
          <a:lstStyle/>
          <a:p>
            <a:fld id="{D2CEB0C6-DB6E-4A65-A6F6-A91BF2742607}" type="slidenum">
              <a:rPr lang="zh-CN" altLang="en-US" smtClean="0">
                <a:ea typeface="宋体" charset="-122"/>
              </a:rPr>
              <a:pPr/>
              <a:t>2</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事务日志记录的信息</a:t>
            </a:r>
            <a:endParaRPr lang="zh-CN" altLang="en-US" dirty="0"/>
          </a:p>
        </p:txBody>
      </p:sp>
      <p:sp>
        <p:nvSpPr>
          <p:cNvPr id="3" name="内容占位符 2"/>
          <p:cNvSpPr>
            <a:spLocks noGrp="1"/>
          </p:cNvSpPr>
          <p:nvPr>
            <p:ph idx="1"/>
          </p:nvPr>
        </p:nvSpPr>
        <p:spPr>
          <a:xfrm>
            <a:off x="755576" y="1414934"/>
            <a:ext cx="7812162" cy="4678362"/>
          </a:xfrm>
        </p:spPr>
        <p:txBody>
          <a:bodyPr/>
          <a:lstStyle/>
          <a:p>
            <a:pPr lvl="0">
              <a:spcBef>
                <a:spcPts val="600"/>
              </a:spcBef>
            </a:pPr>
            <a:r>
              <a:rPr lang="zh-CN" altLang="zh-CN" sz="3200" dirty="0" smtClean="0"/>
              <a:t>事务的开始标记。</a:t>
            </a:r>
          </a:p>
          <a:p>
            <a:pPr lvl="0">
              <a:spcBef>
                <a:spcPts val="600"/>
              </a:spcBef>
            </a:pPr>
            <a:r>
              <a:rPr lang="zh-CN" altLang="zh-CN" sz="3200" dirty="0" smtClean="0"/>
              <a:t>事务标识符。</a:t>
            </a:r>
          </a:p>
          <a:p>
            <a:pPr lvl="0">
              <a:spcBef>
                <a:spcPts val="600"/>
              </a:spcBef>
            </a:pPr>
            <a:r>
              <a:rPr lang="zh-CN" altLang="zh-CN" sz="3200" dirty="0" smtClean="0"/>
              <a:t>操作的记录标识符。</a:t>
            </a:r>
          </a:p>
          <a:p>
            <a:pPr>
              <a:spcBef>
                <a:spcPts val="600"/>
              </a:spcBef>
            </a:pPr>
            <a:r>
              <a:rPr lang="zh-CN" altLang="zh-CN" sz="3200" dirty="0" smtClean="0"/>
              <a:t>在记录上实现的操作</a:t>
            </a:r>
            <a:r>
              <a:rPr lang="zh-CN" altLang="en-US" sz="3200" dirty="0" smtClean="0"/>
              <a:t>。</a:t>
            </a:r>
            <a:endParaRPr lang="en-US" altLang="zh-CN" sz="3200" dirty="0" smtClean="0"/>
          </a:p>
          <a:p>
            <a:pPr>
              <a:spcBef>
                <a:spcPts val="600"/>
              </a:spcBef>
            </a:pPr>
            <a:r>
              <a:rPr lang="zh-CN" altLang="zh-CN" sz="3200" dirty="0" smtClean="0"/>
              <a:t>数据被修改之前的值</a:t>
            </a:r>
            <a:r>
              <a:rPr lang="zh-CN" altLang="en-US" sz="3200" dirty="0" smtClean="0"/>
              <a:t>。</a:t>
            </a:r>
            <a:endParaRPr lang="en-US" altLang="zh-CN" sz="3200" dirty="0" smtClean="0"/>
          </a:p>
          <a:p>
            <a:pPr>
              <a:spcBef>
                <a:spcPts val="600"/>
              </a:spcBef>
            </a:pPr>
            <a:r>
              <a:rPr lang="zh-CN" altLang="zh-CN" sz="3200" dirty="0" smtClean="0"/>
              <a:t>记录被更改之后的值</a:t>
            </a:r>
            <a:r>
              <a:rPr lang="zh-CN" altLang="en-US" sz="3200" dirty="0" smtClean="0"/>
              <a:t>。</a:t>
            </a:r>
            <a:endParaRPr lang="en-US" altLang="zh-CN" sz="3200" dirty="0" smtClean="0"/>
          </a:p>
          <a:p>
            <a:pPr>
              <a:spcBef>
                <a:spcPts val="600"/>
              </a:spcBef>
            </a:pPr>
            <a:r>
              <a:rPr lang="zh-CN" altLang="zh-CN" sz="3200" dirty="0" smtClean="0"/>
              <a:t>事务的制造者</a:t>
            </a:r>
            <a:r>
              <a:rPr lang="zh-CN" altLang="en-US" sz="3200" dirty="0" smtClean="0"/>
              <a:t>。</a:t>
            </a:r>
            <a:endParaRPr lang="en-US" altLang="zh-CN" sz="3200" dirty="0" smtClean="0"/>
          </a:p>
          <a:p>
            <a:pPr>
              <a:spcBef>
                <a:spcPts val="600"/>
              </a:spcBef>
            </a:pPr>
            <a:endParaRPr lang="zh-CN" altLang="en-US" sz="32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20</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更改前、后的值</a:t>
            </a:r>
            <a:endParaRPr lang="zh-CN" altLang="en-US" dirty="0"/>
          </a:p>
        </p:txBody>
      </p:sp>
      <p:sp>
        <p:nvSpPr>
          <p:cNvPr id="3" name="内容占位符 2"/>
          <p:cNvSpPr>
            <a:spLocks noGrp="1"/>
          </p:cNvSpPr>
          <p:nvPr>
            <p:ph idx="1"/>
          </p:nvPr>
        </p:nvSpPr>
        <p:spPr>
          <a:xfrm>
            <a:off x="566738" y="1414934"/>
            <a:ext cx="8109718" cy="4678362"/>
          </a:xfrm>
        </p:spPr>
        <p:txBody>
          <a:bodyPr/>
          <a:lstStyle/>
          <a:p>
            <a:pPr lvl="0"/>
            <a:r>
              <a:rPr lang="zh-CN" altLang="en-US" sz="3400" dirty="0" smtClean="0"/>
              <a:t>记录</a:t>
            </a:r>
            <a:r>
              <a:rPr lang="zh-CN" altLang="zh-CN" sz="3400" dirty="0" smtClean="0"/>
              <a:t>数据被修改之前的值，是撤销事务已完成的操作所需要的，它称为</a:t>
            </a:r>
            <a:r>
              <a:rPr lang="zh-CN" altLang="zh-CN" sz="3400" dirty="0" smtClean="0">
                <a:solidFill>
                  <a:srgbClr val="FF0000"/>
                </a:solidFill>
              </a:rPr>
              <a:t>撤销部分</a:t>
            </a:r>
            <a:r>
              <a:rPr lang="zh-CN" altLang="zh-CN" sz="3400" dirty="0" smtClean="0"/>
              <a:t>。</a:t>
            </a:r>
          </a:p>
          <a:p>
            <a:r>
              <a:rPr lang="zh-CN" altLang="zh-CN" sz="3400" dirty="0" smtClean="0"/>
              <a:t>记录被更改之后的值，是确保已提交的事务进行的更改确实反映到了数据库中所需要的，同时也可用于重做这些修改。这个信息被称为日志的</a:t>
            </a:r>
            <a:r>
              <a:rPr lang="zh-CN" altLang="zh-CN" sz="3400" dirty="0" smtClean="0">
                <a:solidFill>
                  <a:srgbClr val="FF0000"/>
                </a:solidFill>
              </a:rPr>
              <a:t>重做部分</a:t>
            </a:r>
            <a:r>
              <a:rPr lang="zh-CN" altLang="zh-CN" sz="3400" dirty="0" smtClean="0"/>
              <a:t>。</a:t>
            </a:r>
            <a:endParaRPr lang="zh-CN" altLang="en-US" sz="34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21</a:t>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写日志机制</a:t>
            </a:r>
            <a:endParaRPr lang="zh-CN" altLang="en-US" dirty="0"/>
          </a:p>
        </p:txBody>
      </p:sp>
      <p:sp>
        <p:nvSpPr>
          <p:cNvPr id="3" name="内容占位符 2"/>
          <p:cNvSpPr>
            <a:spLocks noGrp="1"/>
          </p:cNvSpPr>
          <p:nvPr>
            <p:ph idx="1"/>
          </p:nvPr>
        </p:nvSpPr>
        <p:spPr/>
        <p:txBody>
          <a:bodyPr/>
          <a:lstStyle/>
          <a:p>
            <a:r>
              <a:rPr lang="zh-CN" altLang="zh-CN" dirty="0" smtClean="0"/>
              <a:t>在对数据库进行更改前</a:t>
            </a:r>
            <a:r>
              <a:rPr lang="zh-CN" altLang="zh-CN" dirty="0" smtClean="0">
                <a:solidFill>
                  <a:srgbClr val="FF0000"/>
                </a:solidFill>
              </a:rPr>
              <a:t>先写日志</a:t>
            </a:r>
            <a:r>
              <a:rPr lang="zh-CN" altLang="zh-CN" dirty="0" smtClean="0"/>
              <a:t>，</a:t>
            </a:r>
            <a:r>
              <a:rPr lang="zh-CN" altLang="zh-CN" dirty="0" smtClean="0">
                <a:solidFill>
                  <a:srgbClr val="FF0000"/>
                </a:solidFill>
              </a:rPr>
              <a:t>后写数据库</a:t>
            </a:r>
            <a:r>
              <a:rPr lang="zh-CN" altLang="zh-CN" dirty="0" smtClean="0"/>
              <a:t>，这称为先写日志策略。</a:t>
            </a:r>
            <a:endParaRPr lang="en-US" altLang="zh-CN" dirty="0" smtClean="0"/>
          </a:p>
          <a:p>
            <a:r>
              <a:rPr lang="zh-CN" altLang="zh-CN" dirty="0" smtClean="0"/>
              <a:t>在这个策略中，在日志的重做部分被写到稳定的数据库日志之前，不允许事务修改物理数据库。</a:t>
            </a:r>
            <a:endParaRPr lang="en-US" altLang="zh-CN" dirty="0" smtClean="0"/>
          </a:p>
          <a:p>
            <a:r>
              <a:rPr lang="zh-CN" altLang="zh-CN" dirty="0" smtClean="0"/>
              <a:t>事务日志本身也是数据库的一部分，也由</a:t>
            </a:r>
            <a:r>
              <a:rPr lang="en-US" altLang="zh-CN" dirty="0" smtClean="0"/>
              <a:t>DBMS</a:t>
            </a:r>
            <a:r>
              <a:rPr lang="zh-CN" altLang="zh-CN" dirty="0" smtClean="0"/>
              <a:t>管理。</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转账事务的事务日志</a:t>
            </a:r>
            <a:r>
              <a:rPr lang="zh-CN" altLang="en-US" dirty="0" smtClean="0"/>
              <a:t>记录示例</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23</a:t>
            </a:fld>
            <a:endParaRPr lang="zh-CN" altLang="en-US"/>
          </a:p>
        </p:txBody>
      </p:sp>
      <p:graphicFrame>
        <p:nvGraphicFramePr>
          <p:cNvPr id="6" name="表格 5"/>
          <p:cNvGraphicFramePr>
            <a:graphicFrameLocks noGrp="1"/>
          </p:cNvGraphicFramePr>
          <p:nvPr/>
        </p:nvGraphicFramePr>
        <p:xfrm>
          <a:off x="539553" y="1772816"/>
          <a:ext cx="7992887" cy="2016225"/>
        </p:xfrm>
        <a:graphic>
          <a:graphicData uri="http://schemas.openxmlformats.org/drawingml/2006/table">
            <a:tbl>
              <a:tblPr/>
              <a:tblGrid>
                <a:gridCol w="945417"/>
                <a:gridCol w="2363538"/>
                <a:gridCol w="869444"/>
                <a:gridCol w="1270872"/>
                <a:gridCol w="1271808"/>
                <a:gridCol w="1271808"/>
              </a:tblGrid>
              <a:tr h="366586">
                <a:tc>
                  <a:txBody>
                    <a:bodyPr/>
                    <a:lstStyle/>
                    <a:p>
                      <a:pPr algn="ctr">
                        <a:spcAft>
                          <a:spcPts val="0"/>
                        </a:spcAft>
                      </a:pPr>
                      <a:r>
                        <a:rPr lang="zh-CN" sz="2000" b="1" kern="100" dirty="0">
                          <a:solidFill>
                            <a:srgbClr val="FF0000"/>
                          </a:solidFill>
                          <a:latin typeface="Times New Roman"/>
                          <a:ea typeface="宋体"/>
                        </a:rPr>
                        <a:t>事务</a:t>
                      </a:r>
                      <a:r>
                        <a:rPr lang="en-US" sz="2000" b="1" kern="100" dirty="0">
                          <a:solidFill>
                            <a:srgbClr val="FF0000"/>
                          </a:solidFill>
                          <a:latin typeface="Times New Roman"/>
                          <a:ea typeface="宋体"/>
                        </a:rPr>
                        <a:t>ID</a:t>
                      </a:r>
                      <a:endParaRPr lang="zh-CN" sz="2800" b="1" kern="100" dirty="0">
                        <a:solidFill>
                          <a:srgbClr val="FF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dirty="0">
                          <a:solidFill>
                            <a:srgbClr val="FF0000"/>
                          </a:solidFill>
                          <a:latin typeface="Times New Roman"/>
                          <a:ea typeface="宋体"/>
                        </a:rPr>
                        <a:t>表</a:t>
                      </a:r>
                      <a:endParaRPr lang="zh-CN" sz="2800" b="1" kern="100" dirty="0">
                        <a:solidFill>
                          <a:srgbClr val="FF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dirty="0">
                          <a:solidFill>
                            <a:srgbClr val="FF0000"/>
                          </a:solidFill>
                          <a:latin typeface="Times New Roman"/>
                          <a:ea typeface="宋体"/>
                        </a:rPr>
                        <a:t>行</a:t>
                      </a:r>
                      <a:r>
                        <a:rPr lang="en-US" sz="2000" b="1" kern="100" dirty="0">
                          <a:solidFill>
                            <a:srgbClr val="FF0000"/>
                          </a:solidFill>
                          <a:latin typeface="Times New Roman"/>
                          <a:ea typeface="宋体"/>
                        </a:rPr>
                        <a:t>ID</a:t>
                      </a:r>
                      <a:endParaRPr lang="zh-CN" sz="2800" b="1" kern="100" dirty="0">
                        <a:solidFill>
                          <a:srgbClr val="FF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dirty="0">
                          <a:solidFill>
                            <a:srgbClr val="FF0000"/>
                          </a:solidFill>
                          <a:latin typeface="Times New Roman"/>
                          <a:ea typeface="宋体"/>
                        </a:rPr>
                        <a:t>属性</a:t>
                      </a:r>
                      <a:endParaRPr lang="zh-CN" sz="2800" b="1" kern="100" dirty="0">
                        <a:solidFill>
                          <a:srgbClr val="FF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dirty="0">
                          <a:solidFill>
                            <a:srgbClr val="FF0000"/>
                          </a:solidFill>
                          <a:latin typeface="Times New Roman"/>
                          <a:ea typeface="宋体"/>
                        </a:rPr>
                        <a:t>修改之前</a:t>
                      </a:r>
                      <a:endParaRPr lang="zh-CN" sz="2800" b="1" kern="100" dirty="0">
                        <a:solidFill>
                          <a:srgbClr val="FF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dirty="0">
                          <a:solidFill>
                            <a:srgbClr val="FF0000"/>
                          </a:solidFill>
                          <a:latin typeface="Times New Roman"/>
                          <a:ea typeface="宋体"/>
                        </a:rPr>
                        <a:t>修改之后</a:t>
                      </a:r>
                      <a:endParaRPr lang="zh-CN" sz="2800" b="1" kern="100" dirty="0">
                        <a:solidFill>
                          <a:srgbClr val="FF0000"/>
                        </a:solidFill>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928">
                <a:tc>
                  <a:txBody>
                    <a:bodyPr/>
                    <a:lstStyle/>
                    <a:p>
                      <a:pPr algn="just">
                        <a:spcAft>
                          <a:spcPts val="0"/>
                        </a:spcAft>
                      </a:pPr>
                      <a:r>
                        <a:rPr lang="en-US" sz="1800" b="1" kern="100">
                          <a:latin typeface="Times New Roman"/>
                          <a:ea typeface="宋体"/>
                        </a:rPr>
                        <a:t>100</a:t>
                      </a:r>
                      <a:endParaRPr lang="zh-CN" sz="24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b="1" kern="100">
                          <a:latin typeface="Times New Roman"/>
                          <a:ea typeface="宋体"/>
                        </a:rPr>
                        <a:t>***</a:t>
                      </a:r>
                      <a:r>
                        <a:rPr lang="zh-CN" sz="1800" b="1" kern="100">
                          <a:latin typeface="Times New Roman"/>
                          <a:ea typeface="宋体"/>
                        </a:rPr>
                        <a:t>开始事务</a:t>
                      </a:r>
                      <a:endParaRPr lang="zh-CN" sz="24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8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8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8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8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928">
                <a:tc>
                  <a:txBody>
                    <a:bodyPr/>
                    <a:lstStyle/>
                    <a:p>
                      <a:pPr algn="just">
                        <a:spcAft>
                          <a:spcPts val="0"/>
                        </a:spcAft>
                      </a:pPr>
                      <a:r>
                        <a:rPr lang="en-US" sz="1800" b="1" kern="100">
                          <a:latin typeface="Times New Roman"/>
                          <a:ea typeface="宋体"/>
                        </a:rPr>
                        <a:t>100</a:t>
                      </a:r>
                      <a:endParaRPr lang="zh-CN" sz="24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Times New Roman"/>
                          <a:ea typeface="宋体"/>
                        </a:rPr>
                        <a:t>账户表</a:t>
                      </a:r>
                      <a:endParaRPr lang="zh-CN" sz="24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b="1" kern="100">
                          <a:latin typeface="Times New Roman"/>
                          <a:ea typeface="宋体"/>
                        </a:rPr>
                        <a:t>A</a:t>
                      </a:r>
                      <a:endParaRPr lang="zh-CN" sz="24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Times New Roman"/>
                          <a:ea typeface="宋体"/>
                        </a:rPr>
                        <a:t>账户金额</a:t>
                      </a:r>
                      <a:endParaRPr lang="zh-CN" sz="24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b="1" kern="100">
                          <a:latin typeface="Times New Roman"/>
                          <a:ea typeface="宋体"/>
                        </a:rPr>
                        <a:t>10000</a:t>
                      </a:r>
                      <a:endParaRPr lang="zh-CN" sz="24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b="1" kern="100">
                          <a:latin typeface="Times New Roman"/>
                          <a:ea typeface="宋体"/>
                        </a:rPr>
                        <a:t>8000</a:t>
                      </a:r>
                      <a:endParaRPr lang="zh-CN" sz="24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928">
                <a:tc>
                  <a:txBody>
                    <a:bodyPr/>
                    <a:lstStyle/>
                    <a:p>
                      <a:pPr algn="just">
                        <a:spcAft>
                          <a:spcPts val="0"/>
                        </a:spcAft>
                      </a:pPr>
                      <a:r>
                        <a:rPr lang="en-US" sz="1800" b="1" kern="100">
                          <a:latin typeface="Times New Roman"/>
                          <a:ea typeface="宋体"/>
                        </a:rPr>
                        <a:t>100</a:t>
                      </a:r>
                      <a:endParaRPr lang="zh-CN" sz="24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Times New Roman"/>
                          <a:ea typeface="宋体"/>
                        </a:rPr>
                        <a:t>账户表</a:t>
                      </a:r>
                      <a:endParaRPr lang="zh-CN" sz="24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b="1" kern="100">
                          <a:latin typeface="Times New Roman"/>
                          <a:ea typeface="宋体"/>
                        </a:rPr>
                        <a:t>B</a:t>
                      </a:r>
                      <a:endParaRPr lang="zh-CN" sz="24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b="1" kern="100">
                          <a:latin typeface="Times New Roman"/>
                          <a:ea typeface="宋体"/>
                        </a:rPr>
                        <a:t>账户金额</a:t>
                      </a:r>
                      <a:endParaRPr lang="zh-CN" sz="24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b="1" kern="100">
                          <a:latin typeface="Times New Roman"/>
                          <a:ea typeface="宋体"/>
                        </a:rPr>
                        <a:t>3000</a:t>
                      </a:r>
                      <a:endParaRPr lang="zh-CN" sz="24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b="1" kern="100">
                          <a:latin typeface="Times New Roman"/>
                          <a:ea typeface="宋体"/>
                        </a:rPr>
                        <a:t>5000</a:t>
                      </a:r>
                      <a:endParaRPr lang="zh-CN" sz="24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9855">
                <a:tc>
                  <a:txBody>
                    <a:bodyPr/>
                    <a:lstStyle/>
                    <a:p>
                      <a:pPr algn="just">
                        <a:spcAft>
                          <a:spcPts val="0"/>
                        </a:spcAft>
                      </a:pPr>
                      <a:r>
                        <a:rPr lang="en-US" sz="1800" b="1" kern="100">
                          <a:latin typeface="Times New Roman"/>
                          <a:ea typeface="宋体"/>
                        </a:rPr>
                        <a:t>100</a:t>
                      </a:r>
                      <a:endParaRPr lang="zh-CN" sz="24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b="1" kern="100">
                          <a:latin typeface="Times New Roman"/>
                          <a:ea typeface="宋体"/>
                        </a:rPr>
                        <a:t>***</a:t>
                      </a:r>
                      <a:r>
                        <a:rPr lang="zh-CN" sz="1800" b="1" kern="100">
                          <a:latin typeface="Times New Roman"/>
                          <a:ea typeface="宋体"/>
                        </a:rPr>
                        <a:t>结束事务：</a:t>
                      </a:r>
                      <a:r>
                        <a:rPr lang="en-US" sz="1800" b="1" kern="100">
                          <a:latin typeface="Times New Roman"/>
                          <a:ea typeface="宋体"/>
                        </a:rPr>
                        <a:t>COMMITED</a:t>
                      </a:r>
                      <a:endParaRPr lang="zh-CN" sz="24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8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8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800" b="1"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800" b="1"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dirty="0" smtClean="0"/>
              <a:t>12.2 </a:t>
            </a:r>
            <a:r>
              <a:rPr lang="zh-CN" altLang="en-US" dirty="0" smtClean="0"/>
              <a:t>并发控制 </a:t>
            </a:r>
          </a:p>
        </p:txBody>
      </p:sp>
      <p:sp>
        <p:nvSpPr>
          <p:cNvPr id="18435" name="Rectangle 3"/>
          <p:cNvSpPr>
            <a:spLocks noGrp="1" noChangeArrowheads="1"/>
          </p:cNvSpPr>
          <p:nvPr>
            <p:ph type="body" idx="1"/>
          </p:nvPr>
        </p:nvSpPr>
        <p:spPr>
          <a:xfrm>
            <a:off x="827584" y="1484313"/>
            <a:ext cx="6624736" cy="4537075"/>
          </a:xfrm>
        </p:spPr>
        <p:txBody>
          <a:bodyPr/>
          <a:lstStyle/>
          <a:p>
            <a:r>
              <a:rPr lang="en-US" altLang="zh-CN" dirty="0" smtClean="0"/>
              <a:t>12.2.1 </a:t>
            </a:r>
            <a:r>
              <a:rPr lang="zh-CN" altLang="en-US" dirty="0" smtClean="0"/>
              <a:t>并发</a:t>
            </a:r>
            <a:r>
              <a:rPr lang="zh-CN" altLang="en-US" dirty="0" smtClean="0"/>
              <a:t>控制</a:t>
            </a:r>
            <a:endParaRPr lang="en-US" altLang="zh-CN" dirty="0" smtClean="0"/>
          </a:p>
          <a:p>
            <a:r>
              <a:rPr lang="en-US" altLang="zh-CN" dirty="0" smtClean="0"/>
              <a:t>12.2.2 </a:t>
            </a:r>
            <a:r>
              <a:rPr lang="zh-CN" altLang="en-US" dirty="0" smtClean="0"/>
              <a:t>可交换的活动</a:t>
            </a:r>
          </a:p>
          <a:p>
            <a:pPr algn="just"/>
            <a:r>
              <a:rPr lang="en-US" altLang="zh-CN" dirty="0" smtClean="0"/>
              <a:t>12.2.3 </a:t>
            </a:r>
            <a:r>
              <a:rPr lang="zh-CN" altLang="en-US" dirty="0" smtClean="0"/>
              <a:t>调度</a:t>
            </a:r>
          </a:p>
          <a:p>
            <a:pPr algn="just"/>
            <a:r>
              <a:rPr lang="en-US" altLang="zh-CN" dirty="0" smtClean="0"/>
              <a:t>12.2.4 </a:t>
            </a:r>
            <a:r>
              <a:rPr lang="zh-CN" altLang="en-US" dirty="0" smtClean="0"/>
              <a:t>可串行化调度</a:t>
            </a:r>
          </a:p>
        </p:txBody>
      </p:sp>
      <p:sp>
        <p:nvSpPr>
          <p:cNvPr id="18437" name="日期占位符 4"/>
          <p:cNvSpPr>
            <a:spLocks noGrp="1"/>
          </p:cNvSpPr>
          <p:nvPr>
            <p:ph type="dt" sz="quarter" idx="10"/>
          </p:nvPr>
        </p:nvSpPr>
        <p:spPr>
          <a:noFill/>
        </p:spPr>
        <p:txBody>
          <a:bodyPr/>
          <a:lstStyle/>
          <a:p>
            <a:fld id="{9F8C93EE-4183-49D6-BE19-3A917E66868D}" type="datetime8">
              <a:rPr lang="zh-CN" altLang="en-US"/>
              <a:pPr/>
              <a:t>2016年3月7日10时26分</a:t>
            </a:fld>
            <a:endParaRPr lang="zh-CN" altLang="en-US"/>
          </a:p>
        </p:txBody>
      </p:sp>
      <p:sp>
        <p:nvSpPr>
          <p:cNvPr id="18438" name="灯片编号占位符 5"/>
          <p:cNvSpPr>
            <a:spLocks noGrp="1"/>
          </p:cNvSpPr>
          <p:nvPr>
            <p:ph type="sldNum" sz="quarter" idx="12"/>
          </p:nvPr>
        </p:nvSpPr>
        <p:spPr>
          <a:noFill/>
        </p:spPr>
        <p:txBody>
          <a:bodyPr/>
          <a:lstStyle/>
          <a:p>
            <a:fld id="{F61AF287-819F-4A79-80D0-E16F1700E192}" type="slidenum">
              <a:rPr lang="zh-CN" altLang="en-US" smtClean="0"/>
              <a:pPr/>
              <a:t>24</a:t>
            </a:fld>
            <a:endParaRPr lang="zh-CN" alt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dirty="0" smtClean="0"/>
              <a:t>12.2.1 </a:t>
            </a:r>
            <a:r>
              <a:rPr lang="zh-CN" altLang="en-US" dirty="0" smtClean="0"/>
              <a:t>并发控制概述</a:t>
            </a:r>
          </a:p>
        </p:txBody>
      </p:sp>
      <p:sp>
        <p:nvSpPr>
          <p:cNvPr id="19459" name="Rectangle 3"/>
          <p:cNvSpPr>
            <a:spLocks noGrp="1" noChangeArrowheads="1"/>
          </p:cNvSpPr>
          <p:nvPr>
            <p:ph type="body" idx="1"/>
          </p:nvPr>
        </p:nvSpPr>
        <p:spPr>
          <a:xfrm>
            <a:off x="395288" y="1341438"/>
            <a:ext cx="8353425" cy="4679950"/>
          </a:xfrm>
        </p:spPr>
        <p:txBody>
          <a:bodyPr/>
          <a:lstStyle/>
          <a:p>
            <a:pPr>
              <a:lnSpc>
                <a:spcPct val="110000"/>
              </a:lnSpc>
            </a:pPr>
            <a:r>
              <a:rPr lang="zh-CN" altLang="en-US" sz="2800" smtClean="0"/>
              <a:t>数据库中的数据是一个共享的资源，因此会有很多用户同时使用数据库中的数据，</a:t>
            </a:r>
          </a:p>
          <a:p>
            <a:pPr>
              <a:lnSpc>
                <a:spcPct val="110000"/>
              </a:lnSpc>
            </a:pPr>
            <a:r>
              <a:rPr lang="zh-CN" altLang="en-US" sz="2800" smtClean="0"/>
              <a:t>在多用户系统中，可能同时运行着多个事务，而事务的运行需要</a:t>
            </a:r>
            <a:r>
              <a:rPr lang="zh-CN" altLang="en-US" sz="2800" smtClean="0">
                <a:solidFill>
                  <a:srgbClr val="FF0000"/>
                </a:solidFill>
              </a:rPr>
              <a:t>时间</a:t>
            </a:r>
            <a:r>
              <a:rPr lang="zh-CN" altLang="en-US" sz="2800" smtClean="0"/>
              <a:t>，并且事务中的操作是在一定的</a:t>
            </a:r>
            <a:r>
              <a:rPr lang="zh-CN" altLang="en-US" sz="2800" smtClean="0">
                <a:solidFill>
                  <a:srgbClr val="FF0000"/>
                </a:solidFill>
              </a:rPr>
              <a:t>数据</a:t>
            </a:r>
            <a:r>
              <a:rPr lang="zh-CN" altLang="en-US" sz="2800" smtClean="0"/>
              <a:t>上进行的。</a:t>
            </a:r>
          </a:p>
          <a:p>
            <a:pPr>
              <a:lnSpc>
                <a:spcPct val="110000"/>
              </a:lnSpc>
            </a:pPr>
            <a:r>
              <a:rPr lang="zh-CN" altLang="en-US" sz="2800" smtClean="0"/>
              <a:t>当系统中同时有多个事务在运行时，特别是当这些事务是对同一段数据进行操作时，彼此之间就有可能产生</a:t>
            </a:r>
            <a:r>
              <a:rPr lang="zh-CN" altLang="en-US" sz="2800" smtClean="0">
                <a:solidFill>
                  <a:srgbClr val="FF0000"/>
                </a:solidFill>
              </a:rPr>
              <a:t>相互干扰</a:t>
            </a:r>
            <a:r>
              <a:rPr lang="zh-CN" altLang="en-US" sz="2800" smtClean="0"/>
              <a:t>的情况。</a:t>
            </a:r>
          </a:p>
          <a:p>
            <a:pPr>
              <a:lnSpc>
                <a:spcPct val="110000"/>
              </a:lnSpc>
            </a:pPr>
            <a:r>
              <a:rPr lang="zh-CN" altLang="en-US" sz="2800" smtClean="0"/>
              <a:t>如：订票、银行</a:t>
            </a:r>
          </a:p>
        </p:txBody>
      </p:sp>
      <p:sp>
        <p:nvSpPr>
          <p:cNvPr id="19460" name="日期占位符 3"/>
          <p:cNvSpPr>
            <a:spLocks noGrp="1"/>
          </p:cNvSpPr>
          <p:nvPr>
            <p:ph type="dt" sz="quarter" idx="10"/>
          </p:nvPr>
        </p:nvSpPr>
        <p:spPr>
          <a:noFill/>
        </p:spPr>
        <p:txBody>
          <a:bodyPr/>
          <a:lstStyle/>
          <a:p>
            <a:fld id="{4CEEAD0A-F6E4-4BC1-ACAF-5BC8511E9A6E}" type="datetime8">
              <a:rPr lang="zh-CN" altLang="en-US"/>
              <a:pPr/>
              <a:t>2016年3月7日10时26分</a:t>
            </a:fld>
            <a:endParaRPr lang="zh-CN" altLang="en-US"/>
          </a:p>
        </p:txBody>
      </p:sp>
      <p:sp>
        <p:nvSpPr>
          <p:cNvPr id="19461" name="灯片编号占位符 4"/>
          <p:cNvSpPr>
            <a:spLocks noGrp="1"/>
          </p:cNvSpPr>
          <p:nvPr>
            <p:ph type="sldNum" sz="quarter" idx="12"/>
          </p:nvPr>
        </p:nvSpPr>
        <p:spPr>
          <a:noFill/>
        </p:spPr>
        <p:txBody>
          <a:bodyPr/>
          <a:lstStyle/>
          <a:p>
            <a:fld id="{B92C8871-BAD0-428A-B0E4-88664EA5D448}" type="slidenum">
              <a:rPr lang="zh-CN" altLang="en-US" smtClean="0"/>
              <a:pPr/>
              <a:t>25</a:t>
            </a:fld>
            <a:endParaRPr lang="zh-CN" alt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smtClean="0">
                <a:ea typeface="宋体" pitchFamily="2" charset="-122"/>
              </a:rPr>
              <a:t>不同的多事务执行方式</a:t>
            </a:r>
          </a:p>
        </p:txBody>
      </p:sp>
      <p:sp>
        <p:nvSpPr>
          <p:cNvPr id="20483" name="Rectangle 3"/>
          <p:cNvSpPr>
            <a:spLocks noGrp="1" noChangeArrowheads="1"/>
          </p:cNvSpPr>
          <p:nvPr>
            <p:ph type="body" idx="1"/>
          </p:nvPr>
        </p:nvSpPr>
        <p:spPr>
          <a:xfrm>
            <a:off x="539750" y="1412875"/>
            <a:ext cx="6408514" cy="4608513"/>
          </a:xfrm>
        </p:spPr>
        <p:txBody>
          <a:bodyPr/>
          <a:lstStyle/>
          <a:p>
            <a:pPr algn="just">
              <a:lnSpc>
                <a:spcPct val="120000"/>
              </a:lnSpc>
            </a:pPr>
            <a:r>
              <a:rPr lang="zh-CN" altLang="en-US" sz="3200" dirty="0" smtClean="0">
                <a:solidFill>
                  <a:srgbClr val="FF0000"/>
                </a:solidFill>
              </a:rPr>
              <a:t>串行执行</a:t>
            </a:r>
          </a:p>
          <a:p>
            <a:pPr lvl="1" algn="just">
              <a:lnSpc>
                <a:spcPct val="120000"/>
              </a:lnSpc>
            </a:pPr>
            <a:r>
              <a:rPr lang="zh-CN" altLang="en-US" sz="3200" dirty="0" smtClean="0"/>
              <a:t>每个时刻只有一个事务运行，其他事务必须等到这个事务结束以后方能运行。</a:t>
            </a:r>
          </a:p>
          <a:p>
            <a:pPr lvl="1" algn="just">
              <a:lnSpc>
                <a:spcPct val="120000"/>
              </a:lnSpc>
            </a:pPr>
            <a:r>
              <a:rPr lang="zh-CN" altLang="en-US" sz="3200" dirty="0" smtClean="0"/>
              <a:t>问题：不能充分利用系统资源，发挥数据库共享资源的特点。</a:t>
            </a:r>
          </a:p>
        </p:txBody>
      </p:sp>
      <p:grpSp>
        <p:nvGrpSpPr>
          <p:cNvPr id="2" name="Group 4"/>
          <p:cNvGrpSpPr>
            <a:grpSpLocks/>
          </p:cNvGrpSpPr>
          <p:nvPr/>
        </p:nvGrpSpPr>
        <p:grpSpPr bwMode="auto">
          <a:xfrm>
            <a:off x="7452320" y="1772816"/>
            <a:ext cx="538162" cy="3600450"/>
            <a:chOff x="4876" y="1434"/>
            <a:chExt cx="239" cy="1905"/>
          </a:xfrm>
        </p:grpSpPr>
        <p:sp>
          <p:nvSpPr>
            <p:cNvPr id="20487" name="Line 5"/>
            <p:cNvSpPr>
              <a:spLocks noChangeShapeType="1"/>
            </p:cNvSpPr>
            <p:nvPr/>
          </p:nvSpPr>
          <p:spPr bwMode="auto">
            <a:xfrm>
              <a:off x="4876" y="1434"/>
              <a:ext cx="0" cy="1905"/>
            </a:xfrm>
            <a:prstGeom prst="line">
              <a:avLst/>
            </a:prstGeom>
            <a:noFill/>
            <a:ln w="25400">
              <a:solidFill>
                <a:srgbClr val="009900"/>
              </a:solidFill>
              <a:round/>
              <a:headEnd/>
              <a:tailEnd/>
            </a:ln>
          </p:spPr>
          <p:txBody>
            <a:bodyPr wrap="none" anchor="ctr"/>
            <a:lstStyle/>
            <a:p>
              <a:endParaRPr lang="zh-CN" altLang="en-US"/>
            </a:p>
          </p:txBody>
        </p:sp>
        <p:sp>
          <p:nvSpPr>
            <p:cNvPr id="20488" name="Line 6"/>
            <p:cNvSpPr>
              <a:spLocks noChangeShapeType="1"/>
            </p:cNvSpPr>
            <p:nvPr/>
          </p:nvSpPr>
          <p:spPr bwMode="auto">
            <a:xfrm>
              <a:off x="4876" y="2341"/>
              <a:ext cx="136" cy="0"/>
            </a:xfrm>
            <a:prstGeom prst="line">
              <a:avLst/>
            </a:prstGeom>
            <a:noFill/>
            <a:ln w="25400">
              <a:solidFill>
                <a:srgbClr val="009900"/>
              </a:solidFill>
              <a:round/>
              <a:headEnd/>
              <a:tailEnd/>
            </a:ln>
          </p:spPr>
          <p:txBody>
            <a:bodyPr wrap="none" anchor="ctr"/>
            <a:lstStyle/>
            <a:p>
              <a:endParaRPr lang="zh-CN" altLang="en-US"/>
            </a:p>
          </p:txBody>
        </p:sp>
        <p:sp>
          <p:nvSpPr>
            <p:cNvPr id="20489" name="Line 7"/>
            <p:cNvSpPr>
              <a:spLocks noChangeShapeType="1"/>
            </p:cNvSpPr>
            <p:nvPr/>
          </p:nvSpPr>
          <p:spPr bwMode="auto">
            <a:xfrm>
              <a:off x="4876" y="2931"/>
              <a:ext cx="136" cy="0"/>
            </a:xfrm>
            <a:prstGeom prst="line">
              <a:avLst/>
            </a:prstGeom>
            <a:noFill/>
            <a:ln w="25400">
              <a:solidFill>
                <a:srgbClr val="009900"/>
              </a:solidFill>
              <a:round/>
              <a:headEnd/>
              <a:tailEnd/>
            </a:ln>
          </p:spPr>
          <p:txBody>
            <a:bodyPr wrap="none" anchor="ctr"/>
            <a:lstStyle/>
            <a:p>
              <a:endParaRPr lang="zh-CN" altLang="en-US"/>
            </a:p>
          </p:txBody>
        </p:sp>
        <p:sp>
          <p:nvSpPr>
            <p:cNvPr id="20490" name="Text Box 8"/>
            <p:cNvSpPr txBox="1">
              <a:spLocks noChangeArrowheads="1"/>
            </p:cNvSpPr>
            <p:nvPr/>
          </p:nvSpPr>
          <p:spPr bwMode="auto">
            <a:xfrm>
              <a:off x="4908" y="1793"/>
              <a:ext cx="195" cy="194"/>
            </a:xfrm>
            <a:prstGeom prst="rect">
              <a:avLst/>
            </a:prstGeom>
            <a:noFill/>
            <a:ln w="25400" algn="ctr">
              <a:noFill/>
              <a:miter lim="800000"/>
              <a:headEnd/>
              <a:tailEnd/>
            </a:ln>
          </p:spPr>
          <p:txBody>
            <a:bodyPr wrap="none">
              <a:spAutoFit/>
            </a:bodyPr>
            <a:lstStyle/>
            <a:p>
              <a:pPr marL="342900" indent="-342900" algn="ctr"/>
              <a:r>
                <a:rPr lang="en-US" altLang="zh-CN">
                  <a:solidFill>
                    <a:srgbClr val="D60093"/>
                  </a:solidFill>
                  <a:latin typeface="Times New Roman" pitchFamily="18" charset="0"/>
                </a:rPr>
                <a:t>T1</a:t>
              </a:r>
            </a:p>
          </p:txBody>
        </p:sp>
        <p:sp>
          <p:nvSpPr>
            <p:cNvPr id="20491" name="Text Box 9"/>
            <p:cNvSpPr txBox="1">
              <a:spLocks noChangeArrowheads="1"/>
            </p:cNvSpPr>
            <p:nvPr/>
          </p:nvSpPr>
          <p:spPr bwMode="auto">
            <a:xfrm>
              <a:off x="4920" y="2432"/>
              <a:ext cx="195" cy="194"/>
            </a:xfrm>
            <a:prstGeom prst="rect">
              <a:avLst/>
            </a:prstGeom>
            <a:noFill/>
            <a:ln w="25400" algn="ctr">
              <a:noFill/>
              <a:miter lim="800000"/>
              <a:headEnd/>
              <a:tailEnd/>
            </a:ln>
          </p:spPr>
          <p:txBody>
            <a:bodyPr wrap="none">
              <a:spAutoFit/>
            </a:bodyPr>
            <a:lstStyle/>
            <a:p>
              <a:pPr marL="342900" indent="-342900" algn="ctr"/>
              <a:r>
                <a:rPr lang="en-US" altLang="zh-CN">
                  <a:solidFill>
                    <a:srgbClr val="D60093"/>
                  </a:solidFill>
                  <a:latin typeface="Times New Roman" pitchFamily="18" charset="0"/>
                </a:rPr>
                <a:t>T2</a:t>
              </a:r>
            </a:p>
          </p:txBody>
        </p:sp>
        <p:sp>
          <p:nvSpPr>
            <p:cNvPr id="20492" name="Text Box 10"/>
            <p:cNvSpPr txBox="1">
              <a:spLocks noChangeArrowheads="1"/>
            </p:cNvSpPr>
            <p:nvPr/>
          </p:nvSpPr>
          <p:spPr bwMode="auto">
            <a:xfrm>
              <a:off x="4920" y="2976"/>
              <a:ext cx="195" cy="194"/>
            </a:xfrm>
            <a:prstGeom prst="rect">
              <a:avLst/>
            </a:prstGeom>
            <a:noFill/>
            <a:ln w="25400" algn="ctr">
              <a:noFill/>
              <a:miter lim="800000"/>
              <a:headEnd/>
              <a:tailEnd/>
            </a:ln>
          </p:spPr>
          <p:txBody>
            <a:bodyPr wrap="none">
              <a:spAutoFit/>
            </a:bodyPr>
            <a:lstStyle/>
            <a:p>
              <a:pPr marL="342900" indent="-342900" algn="ctr"/>
              <a:r>
                <a:rPr lang="en-US" altLang="zh-CN">
                  <a:solidFill>
                    <a:srgbClr val="D60093"/>
                  </a:solidFill>
                  <a:latin typeface="Times New Roman" pitchFamily="18" charset="0"/>
                </a:rPr>
                <a:t>T3</a:t>
              </a:r>
            </a:p>
          </p:txBody>
        </p:sp>
      </p:grpSp>
      <p:sp>
        <p:nvSpPr>
          <p:cNvPr id="20485" name="日期占位符 10"/>
          <p:cNvSpPr>
            <a:spLocks noGrp="1"/>
          </p:cNvSpPr>
          <p:nvPr>
            <p:ph type="dt" sz="quarter" idx="10"/>
          </p:nvPr>
        </p:nvSpPr>
        <p:spPr>
          <a:noFill/>
        </p:spPr>
        <p:txBody>
          <a:bodyPr/>
          <a:lstStyle/>
          <a:p>
            <a:fld id="{8EF2F20D-9A4D-4BEC-8E9C-23A7FAB83333}" type="datetime8">
              <a:rPr lang="zh-CN" altLang="en-US"/>
              <a:pPr/>
              <a:t>2016年3月7日10时26分</a:t>
            </a:fld>
            <a:endParaRPr lang="zh-CN" altLang="en-US"/>
          </a:p>
        </p:txBody>
      </p:sp>
      <p:sp>
        <p:nvSpPr>
          <p:cNvPr id="20486" name="灯片编号占位符 11"/>
          <p:cNvSpPr>
            <a:spLocks noGrp="1"/>
          </p:cNvSpPr>
          <p:nvPr>
            <p:ph type="sldNum" sz="quarter" idx="12"/>
          </p:nvPr>
        </p:nvSpPr>
        <p:spPr>
          <a:noFill/>
        </p:spPr>
        <p:txBody>
          <a:bodyPr/>
          <a:lstStyle/>
          <a:p>
            <a:fld id="{5A1171F1-9E05-4D82-9550-70E7284F0EFE}" type="slidenum">
              <a:rPr lang="zh-CN" altLang="en-US" smtClean="0"/>
              <a:pPr/>
              <a:t>26</a:t>
            </a:fld>
            <a:endParaRPr lang="zh-CN" alt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smtClean="0">
                <a:ea typeface="宋体" pitchFamily="2" charset="-122"/>
              </a:rPr>
              <a:t>不同的多事务执行方式</a:t>
            </a:r>
          </a:p>
        </p:txBody>
      </p:sp>
      <p:sp>
        <p:nvSpPr>
          <p:cNvPr id="21507" name="Rectangle 3"/>
          <p:cNvSpPr>
            <a:spLocks noGrp="1" noChangeArrowheads="1"/>
          </p:cNvSpPr>
          <p:nvPr>
            <p:ph type="body" idx="1"/>
          </p:nvPr>
        </p:nvSpPr>
        <p:spPr>
          <a:xfrm>
            <a:off x="250825" y="1341438"/>
            <a:ext cx="6121400" cy="4608512"/>
          </a:xfrm>
        </p:spPr>
        <p:txBody>
          <a:bodyPr/>
          <a:lstStyle/>
          <a:p>
            <a:pPr algn="just">
              <a:lnSpc>
                <a:spcPct val="110000"/>
              </a:lnSpc>
            </a:pPr>
            <a:r>
              <a:rPr lang="zh-CN" altLang="en-US" sz="2800" dirty="0" smtClean="0">
                <a:solidFill>
                  <a:srgbClr val="FF0000"/>
                </a:solidFill>
              </a:rPr>
              <a:t>交叉并行执行</a:t>
            </a:r>
          </a:p>
          <a:p>
            <a:pPr lvl="1" algn="just">
              <a:lnSpc>
                <a:spcPct val="110000"/>
              </a:lnSpc>
            </a:pPr>
            <a:r>
              <a:rPr lang="zh-CN" altLang="en-US" sz="3200" dirty="0" smtClean="0"/>
              <a:t>在单处理机系统中，事务的并行执行是这些并行事务的并行操作轮流交叉运行。</a:t>
            </a:r>
          </a:p>
          <a:p>
            <a:pPr lvl="1" algn="just">
              <a:lnSpc>
                <a:spcPct val="110000"/>
              </a:lnSpc>
            </a:pPr>
            <a:r>
              <a:rPr lang="zh-CN" altLang="en-US" sz="3200" dirty="0" smtClean="0"/>
              <a:t>单处理机系统中的并行事务并没有真正地并行运行，但能够减少处理机的空闲时间，提高系统的效率。</a:t>
            </a:r>
          </a:p>
        </p:txBody>
      </p:sp>
      <p:sp>
        <p:nvSpPr>
          <p:cNvPr id="21509" name="日期占位符 4"/>
          <p:cNvSpPr>
            <a:spLocks noGrp="1"/>
          </p:cNvSpPr>
          <p:nvPr>
            <p:ph type="dt" sz="quarter" idx="10"/>
          </p:nvPr>
        </p:nvSpPr>
        <p:spPr>
          <a:noFill/>
        </p:spPr>
        <p:txBody>
          <a:bodyPr/>
          <a:lstStyle/>
          <a:p>
            <a:fld id="{7D4EFF34-6694-4A98-BECC-E40DB8B71F04}" type="datetime8">
              <a:rPr lang="zh-CN" altLang="en-US"/>
              <a:pPr/>
              <a:t>2016年3月7日10时26分</a:t>
            </a:fld>
            <a:endParaRPr lang="zh-CN" altLang="en-US"/>
          </a:p>
        </p:txBody>
      </p:sp>
      <p:sp>
        <p:nvSpPr>
          <p:cNvPr id="21510" name="灯片编号占位符 5"/>
          <p:cNvSpPr>
            <a:spLocks noGrp="1"/>
          </p:cNvSpPr>
          <p:nvPr>
            <p:ph type="sldNum" sz="quarter" idx="12"/>
          </p:nvPr>
        </p:nvSpPr>
        <p:spPr>
          <a:noFill/>
        </p:spPr>
        <p:txBody>
          <a:bodyPr/>
          <a:lstStyle/>
          <a:p>
            <a:fld id="{27D09897-5190-4C3D-8BA4-C6679EC2EC4B}" type="slidenum">
              <a:rPr lang="zh-CN" altLang="en-US" smtClean="0"/>
              <a:pPr/>
              <a:t>27</a:t>
            </a:fld>
            <a:endParaRPr lang="zh-CN" altLang="en-US" smtClean="0"/>
          </a:p>
        </p:txBody>
      </p:sp>
      <p:grpSp>
        <p:nvGrpSpPr>
          <p:cNvPr id="7" name="组合 6"/>
          <p:cNvGrpSpPr/>
          <p:nvPr/>
        </p:nvGrpSpPr>
        <p:grpSpPr>
          <a:xfrm>
            <a:off x="6372200" y="1782417"/>
            <a:ext cx="2071463" cy="3806823"/>
            <a:chOff x="5380857" y="1412776"/>
            <a:chExt cx="2071463" cy="3806823"/>
          </a:xfrm>
        </p:grpSpPr>
        <p:sp>
          <p:nvSpPr>
            <p:cNvPr id="8" name="Text Box 7"/>
            <p:cNvSpPr txBox="1">
              <a:spLocks noChangeArrowheads="1"/>
            </p:cNvSpPr>
            <p:nvPr/>
          </p:nvSpPr>
          <p:spPr bwMode="auto">
            <a:xfrm>
              <a:off x="5380857" y="1412776"/>
              <a:ext cx="596581" cy="4392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FF0000"/>
                  </a:solidFill>
                  <a:effectLst/>
                  <a:latin typeface="Calibri" pitchFamily="34" charset="0"/>
                  <a:ea typeface="宋体" pitchFamily="2" charset="-122"/>
                </a:rPr>
                <a:t>T1</a:t>
              </a:r>
              <a:endParaRPr kumimoji="0" lang="zh-CN" altLang="zh-CN" sz="4000" b="0" i="0" u="none" strike="noStrike" cap="none" normalizeH="0" baseline="0" dirty="0" smtClean="0">
                <a:ln>
                  <a:noFill/>
                </a:ln>
                <a:solidFill>
                  <a:srgbClr val="FF0000"/>
                </a:solidFill>
                <a:effectLst/>
                <a:latin typeface="Arial" pitchFamily="34" charset="0"/>
                <a:ea typeface="宋体" pitchFamily="2" charset="-122"/>
              </a:endParaRPr>
            </a:p>
          </p:txBody>
        </p:sp>
        <p:sp>
          <p:nvSpPr>
            <p:cNvPr id="9" name="Text Box 8"/>
            <p:cNvSpPr txBox="1">
              <a:spLocks noChangeArrowheads="1"/>
            </p:cNvSpPr>
            <p:nvPr/>
          </p:nvSpPr>
          <p:spPr bwMode="auto">
            <a:xfrm>
              <a:off x="6143155" y="1412776"/>
              <a:ext cx="596581" cy="4392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Calibri" pitchFamily="34" charset="0"/>
                  <a:ea typeface="宋体" pitchFamily="2" charset="-122"/>
                </a:rPr>
                <a:t>T2</a:t>
              </a:r>
              <a:endParaRPr kumimoji="0" lang="zh-CN" altLang="zh-CN" sz="4000" b="0" i="0" u="none" strike="noStrike" cap="none" normalizeH="0" baseline="0" smtClean="0">
                <a:ln>
                  <a:noFill/>
                </a:ln>
                <a:solidFill>
                  <a:srgbClr val="FF0000"/>
                </a:solidFill>
                <a:effectLst/>
                <a:latin typeface="Arial" pitchFamily="34" charset="0"/>
                <a:ea typeface="宋体" pitchFamily="2" charset="-122"/>
              </a:endParaRPr>
            </a:p>
          </p:txBody>
        </p:sp>
        <p:sp>
          <p:nvSpPr>
            <p:cNvPr id="10" name="Text Box 9"/>
            <p:cNvSpPr txBox="1">
              <a:spLocks noChangeArrowheads="1"/>
            </p:cNvSpPr>
            <p:nvPr/>
          </p:nvSpPr>
          <p:spPr bwMode="auto">
            <a:xfrm>
              <a:off x="6855739" y="1412776"/>
              <a:ext cx="596581" cy="4392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FF0000"/>
                  </a:solidFill>
                  <a:effectLst/>
                  <a:latin typeface="Calibri" pitchFamily="34" charset="0"/>
                  <a:ea typeface="宋体" pitchFamily="2" charset="-122"/>
                </a:rPr>
                <a:t>T3</a:t>
              </a:r>
              <a:endParaRPr kumimoji="0" lang="zh-CN" altLang="zh-CN" sz="4000" b="0" i="0" u="none" strike="noStrike" cap="none" normalizeH="0" baseline="0" smtClean="0">
                <a:ln>
                  <a:noFill/>
                </a:ln>
                <a:solidFill>
                  <a:srgbClr val="FF0000"/>
                </a:solidFill>
                <a:effectLst/>
                <a:latin typeface="Arial" pitchFamily="34" charset="0"/>
                <a:ea typeface="宋体" pitchFamily="2" charset="-122"/>
              </a:endParaRPr>
            </a:p>
          </p:txBody>
        </p:sp>
        <p:sp>
          <p:nvSpPr>
            <p:cNvPr id="11" name="Line 10"/>
            <p:cNvSpPr>
              <a:spLocks noChangeShapeType="1"/>
            </p:cNvSpPr>
            <p:nvPr/>
          </p:nvSpPr>
          <p:spPr bwMode="auto">
            <a:xfrm>
              <a:off x="5646004" y="2144857"/>
              <a:ext cx="795442" cy="0"/>
            </a:xfrm>
            <a:prstGeom prst="line">
              <a:avLst/>
            </a:prstGeom>
            <a:noFill/>
            <a:ln w="25400">
              <a:solidFill>
                <a:srgbClr val="0000FF"/>
              </a:solidFill>
              <a:prstDash val="dash"/>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4000"/>
            </a:p>
          </p:txBody>
        </p:sp>
        <p:sp>
          <p:nvSpPr>
            <p:cNvPr id="12" name="Line 11"/>
            <p:cNvSpPr>
              <a:spLocks noChangeShapeType="1"/>
            </p:cNvSpPr>
            <p:nvPr/>
          </p:nvSpPr>
          <p:spPr bwMode="auto">
            <a:xfrm>
              <a:off x="5629432" y="1852025"/>
              <a:ext cx="0" cy="292833"/>
            </a:xfrm>
            <a:prstGeom prst="line">
              <a:avLst/>
            </a:prstGeom>
            <a:noFill/>
            <a:ln w="2540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4000"/>
            </a:p>
          </p:txBody>
        </p:sp>
        <p:sp>
          <p:nvSpPr>
            <p:cNvPr id="13" name="Line 12"/>
            <p:cNvSpPr>
              <a:spLocks noChangeShapeType="1"/>
            </p:cNvSpPr>
            <p:nvPr/>
          </p:nvSpPr>
          <p:spPr bwMode="auto">
            <a:xfrm>
              <a:off x="6424874" y="2144857"/>
              <a:ext cx="0" cy="585665"/>
            </a:xfrm>
            <a:prstGeom prst="line">
              <a:avLst/>
            </a:prstGeom>
            <a:noFill/>
            <a:ln w="2540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4000"/>
            </a:p>
          </p:txBody>
        </p:sp>
        <p:sp>
          <p:nvSpPr>
            <p:cNvPr id="14" name="Line 13"/>
            <p:cNvSpPr>
              <a:spLocks noChangeShapeType="1"/>
            </p:cNvSpPr>
            <p:nvPr/>
          </p:nvSpPr>
          <p:spPr bwMode="auto">
            <a:xfrm flipH="1">
              <a:off x="5612861" y="2730522"/>
              <a:ext cx="795442" cy="0"/>
            </a:xfrm>
            <a:prstGeom prst="line">
              <a:avLst/>
            </a:prstGeom>
            <a:noFill/>
            <a:ln w="25400">
              <a:solidFill>
                <a:srgbClr val="0000FF"/>
              </a:solidFill>
              <a:prstDash val="dash"/>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4000"/>
            </a:p>
          </p:txBody>
        </p:sp>
        <p:sp>
          <p:nvSpPr>
            <p:cNvPr id="15" name="Line 14"/>
            <p:cNvSpPr>
              <a:spLocks noChangeShapeType="1"/>
            </p:cNvSpPr>
            <p:nvPr/>
          </p:nvSpPr>
          <p:spPr bwMode="auto">
            <a:xfrm>
              <a:off x="5612861" y="3169771"/>
              <a:ext cx="1590884" cy="0"/>
            </a:xfrm>
            <a:prstGeom prst="line">
              <a:avLst/>
            </a:prstGeom>
            <a:noFill/>
            <a:ln w="25400">
              <a:solidFill>
                <a:srgbClr val="0000FF"/>
              </a:solidFill>
              <a:prstDash val="dash"/>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4000"/>
            </a:p>
          </p:txBody>
        </p:sp>
        <p:sp>
          <p:nvSpPr>
            <p:cNvPr id="16" name="Line 15"/>
            <p:cNvSpPr>
              <a:spLocks noChangeShapeType="1"/>
            </p:cNvSpPr>
            <p:nvPr/>
          </p:nvSpPr>
          <p:spPr bwMode="auto">
            <a:xfrm>
              <a:off x="7203744" y="3169771"/>
              <a:ext cx="0" cy="439249"/>
            </a:xfrm>
            <a:prstGeom prst="line">
              <a:avLst/>
            </a:prstGeom>
            <a:noFill/>
            <a:ln w="2540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4000"/>
            </a:p>
          </p:txBody>
        </p:sp>
        <p:sp>
          <p:nvSpPr>
            <p:cNvPr id="17" name="Line 16"/>
            <p:cNvSpPr>
              <a:spLocks noChangeShapeType="1"/>
            </p:cNvSpPr>
            <p:nvPr/>
          </p:nvSpPr>
          <p:spPr bwMode="auto">
            <a:xfrm flipH="1">
              <a:off x="6391731" y="3609020"/>
              <a:ext cx="795442" cy="0"/>
            </a:xfrm>
            <a:prstGeom prst="line">
              <a:avLst/>
            </a:prstGeom>
            <a:noFill/>
            <a:ln w="25400">
              <a:solidFill>
                <a:srgbClr val="0000FF"/>
              </a:solidFill>
              <a:prstDash val="dash"/>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4000"/>
            </a:p>
          </p:txBody>
        </p:sp>
        <p:sp>
          <p:nvSpPr>
            <p:cNvPr id="18" name="Line 17"/>
            <p:cNvSpPr>
              <a:spLocks noChangeShapeType="1"/>
            </p:cNvSpPr>
            <p:nvPr/>
          </p:nvSpPr>
          <p:spPr bwMode="auto">
            <a:xfrm flipH="1">
              <a:off x="5596289" y="4048269"/>
              <a:ext cx="795442" cy="0"/>
            </a:xfrm>
            <a:prstGeom prst="line">
              <a:avLst/>
            </a:prstGeom>
            <a:noFill/>
            <a:ln w="25400">
              <a:solidFill>
                <a:srgbClr val="0000FF"/>
              </a:solidFill>
              <a:prstDash val="dash"/>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4000"/>
            </a:p>
          </p:txBody>
        </p:sp>
        <p:sp>
          <p:nvSpPr>
            <p:cNvPr id="19" name="Line 18"/>
            <p:cNvSpPr>
              <a:spLocks noChangeShapeType="1"/>
            </p:cNvSpPr>
            <p:nvPr/>
          </p:nvSpPr>
          <p:spPr bwMode="auto">
            <a:xfrm>
              <a:off x="5612861" y="4487518"/>
              <a:ext cx="1590884" cy="0"/>
            </a:xfrm>
            <a:prstGeom prst="line">
              <a:avLst/>
            </a:prstGeom>
            <a:noFill/>
            <a:ln w="25400">
              <a:solidFill>
                <a:srgbClr val="0000FF"/>
              </a:solidFill>
              <a:prstDash val="dash"/>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4000"/>
            </a:p>
          </p:txBody>
        </p:sp>
        <p:sp>
          <p:nvSpPr>
            <p:cNvPr id="20" name="Line 19"/>
            <p:cNvSpPr>
              <a:spLocks noChangeShapeType="1"/>
            </p:cNvSpPr>
            <p:nvPr/>
          </p:nvSpPr>
          <p:spPr bwMode="auto">
            <a:xfrm>
              <a:off x="7203744" y="4487518"/>
              <a:ext cx="0" cy="439249"/>
            </a:xfrm>
            <a:prstGeom prst="line">
              <a:avLst/>
            </a:prstGeom>
            <a:noFill/>
            <a:ln w="2540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4000"/>
            </a:p>
          </p:txBody>
        </p:sp>
        <p:sp>
          <p:nvSpPr>
            <p:cNvPr id="21" name="Line 20"/>
            <p:cNvSpPr>
              <a:spLocks noChangeShapeType="1"/>
            </p:cNvSpPr>
            <p:nvPr/>
          </p:nvSpPr>
          <p:spPr bwMode="auto">
            <a:xfrm flipH="1">
              <a:off x="6391731" y="4926766"/>
              <a:ext cx="795442" cy="0"/>
            </a:xfrm>
            <a:prstGeom prst="line">
              <a:avLst/>
            </a:prstGeom>
            <a:noFill/>
            <a:ln w="25400">
              <a:solidFill>
                <a:srgbClr val="0000FF"/>
              </a:solidFill>
              <a:prstDash val="dash"/>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4000"/>
            </a:p>
          </p:txBody>
        </p:sp>
        <p:sp>
          <p:nvSpPr>
            <p:cNvPr id="22" name="Line 22"/>
            <p:cNvSpPr>
              <a:spLocks noChangeShapeType="1"/>
            </p:cNvSpPr>
            <p:nvPr/>
          </p:nvSpPr>
          <p:spPr bwMode="auto">
            <a:xfrm>
              <a:off x="5612861" y="2730522"/>
              <a:ext cx="0" cy="439249"/>
            </a:xfrm>
            <a:prstGeom prst="line">
              <a:avLst/>
            </a:prstGeom>
            <a:noFill/>
            <a:ln w="2540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4000"/>
            </a:p>
          </p:txBody>
        </p:sp>
        <p:sp>
          <p:nvSpPr>
            <p:cNvPr id="23" name="Line 23"/>
            <p:cNvSpPr>
              <a:spLocks noChangeShapeType="1"/>
            </p:cNvSpPr>
            <p:nvPr/>
          </p:nvSpPr>
          <p:spPr bwMode="auto">
            <a:xfrm>
              <a:off x="6408303" y="3609020"/>
              <a:ext cx="0" cy="439249"/>
            </a:xfrm>
            <a:prstGeom prst="line">
              <a:avLst/>
            </a:prstGeom>
            <a:noFill/>
            <a:ln w="2540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4000"/>
            </a:p>
          </p:txBody>
        </p:sp>
        <p:sp>
          <p:nvSpPr>
            <p:cNvPr id="24" name="Line 24"/>
            <p:cNvSpPr>
              <a:spLocks noChangeShapeType="1"/>
            </p:cNvSpPr>
            <p:nvPr/>
          </p:nvSpPr>
          <p:spPr bwMode="auto">
            <a:xfrm>
              <a:off x="5612861" y="4048269"/>
              <a:ext cx="0" cy="439249"/>
            </a:xfrm>
            <a:prstGeom prst="line">
              <a:avLst/>
            </a:prstGeom>
            <a:noFill/>
            <a:ln w="2540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4000"/>
            </a:p>
          </p:txBody>
        </p:sp>
        <p:sp>
          <p:nvSpPr>
            <p:cNvPr id="25" name="Line 25"/>
            <p:cNvSpPr>
              <a:spLocks noChangeShapeType="1"/>
            </p:cNvSpPr>
            <p:nvPr/>
          </p:nvSpPr>
          <p:spPr bwMode="auto">
            <a:xfrm>
              <a:off x="6408303" y="4926766"/>
              <a:ext cx="0" cy="292833"/>
            </a:xfrm>
            <a:prstGeom prst="line">
              <a:avLst/>
            </a:prstGeom>
            <a:noFill/>
            <a:ln w="2540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40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smtClean="0"/>
              <a:t>不同的多事务执行方式</a:t>
            </a:r>
          </a:p>
        </p:txBody>
      </p:sp>
      <p:sp>
        <p:nvSpPr>
          <p:cNvPr id="22531" name="Rectangle 3"/>
          <p:cNvSpPr>
            <a:spLocks noGrp="1" noChangeArrowheads="1"/>
          </p:cNvSpPr>
          <p:nvPr>
            <p:ph type="body" idx="1"/>
          </p:nvPr>
        </p:nvSpPr>
        <p:spPr>
          <a:xfrm>
            <a:off x="468313" y="1412875"/>
            <a:ext cx="8207375" cy="4679950"/>
          </a:xfrm>
        </p:spPr>
        <p:txBody>
          <a:bodyPr/>
          <a:lstStyle/>
          <a:p>
            <a:pPr algn="just">
              <a:lnSpc>
                <a:spcPct val="110000"/>
              </a:lnSpc>
            </a:pPr>
            <a:r>
              <a:rPr lang="zh-CN" altLang="en-US" dirty="0" smtClean="0">
                <a:solidFill>
                  <a:srgbClr val="FF0000"/>
                </a:solidFill>
              </a:rPr>
              <a:t>同时并发方式</a:t>
            </a:r>
          </a:p>
          <a:p>
            <a:pPr lvl="1" algn="just">
              <a:lnSpc>
                <a:spcPct val="110000"/>
              </a:lnSpc>
            </a:pPr>
            <a:r>
              <a:rPr lang="zh-CN" altLang="en-US" sz="3400" dirty="0" smtClean="0"/>
              <a:t>多处理机系统中，每个处理机可以运行一个事务，</a:t>
            </a:r>
          </a:p>
          <a:p>
            <a:pPr lvl="1" algn="just">
              <a:lnSpc>
                <a:spcPct val="110000"/>
              </a:lnSpc>
            </a:pPr>
            <a:r>
              <a:rPr lang="zh-CN" altLang="en-US" sz="3400" dirty="0" smtClean="0"/>
              <a:t>多个处理机可以同时运行多个事务，实现多个事务真正的并行运行。</a:t>
            </a:r>
          </a:p>
          <a:p>
            <a:pPr algn="just">
              <a:lnSpc>
                <a:spcPct val="110000"/>
              </a:lnSpc>
            </a:pPr>
            <a:r>
              <a:rPr lang="zh-CN" altLang="en-US" sz="3400" dirty="0" smtClean="0"/>
              <a:t>本章讨论单处理机环境下的并发控制技术。</a:t>
            </a:r>
          </a:p>
        </p:txBody>
      </p:sp>
      <p:sp>
        <p:nvSpPr>
          <p:cNvPr id="22532" name="日期占位符 3"/>
          <p:cNvSpPr>
            <a:spLocks noGrp="1"/>
          </p:cNvSpPr>
          <p:nvPr>
            <p:ph type="dt" sz="quarter" idx="10"/>
          </p:nvPr>
        </p:nvSpPr>
        <p:spPr>
          <a:noFill/>
        </p:spPr>
        <p:txBody>
          <a:bodyPr/>
          <a:lstStyle/>
          <a:p>
            <a:fld id="{882FD19F-FBD3-4AB5-BAE7-74106BA60F22}" type="datetime8">
              <a:rPr lang="zh-CN" altLang="en-US"/>
              <a:pPr/>
              <a:t>2016年3月7日10时26分</a:t>
            </a:fld>
            <a:endParaRPr lang="zh-CN" altLang="en-US"/>
          </a:p>
        </p:txBody>
      </p:sp>
      <p:sp>
        <p:nvSpPr>
          <p:cNvPr id="22533" name="灯片编号占位符 4"/>
          <p:cNvSpPr>
            <a:spLocks noGrp="1"/>
          </p:cNvSpPr>
          <p:nvPr>
            <p:ph type="sldNum" sz="quarter" idx="12"/>
          </p:nvPr>
        </p:nvSpPr>
        <p:spPr>
          <a:noFill/>
        </p:spPr>
        <p:txBody>
          <a:bodyPr/>
          <a:lstStyle/>
          <a:p>
            <a:fld id="{08934F6D-56C3-4465-9A3F-C8B96183EF10}" type="slidenum">
              <a:rPr lang="zh-CN" altLang="en-US" smtClean="0"/>
              <a:pPr/>
              <a:t>28</a:t>
            </a:fld>
            <a:endParaRPr lang="zh-CN" alt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smtClean="0"/>
              <a:t>并发事务的相互干扰示例</a:t>
            </a:r>
          </a:p>
        </p:txBody>
      </p:sp>
      <p:sp>
        <p:nvSpPr>
          <p:cNvPr id="23555" name="Rectangle 3"/>
          <p:cNvSpPr>
            <a:spLocks noGrp="1" noChangeArrowheads="1"/>
          </p:cNvSpPr>
          <p:nvPr>
            <p:ph type="body" idx="1"/>
          </p:nvPr>
        </p:nvSpPr>
        <p:spPr>
          <a:xfrm>
            <a:off x="228600" y="1268413"/>
            <a:ext cx="8610600" cy="4824412"/>
          </a:xfrm>
        </p:spPr>
        <p:txBody>
          <a:bodyPr/>
          <a:lstStyle/>
          <a:p>
            <a:pPr marL="476250" indent="-476250">
              <a:spcBef>
                <a:spcPts val="0"/>
              </a:spcBef>
            </a:pPr>
            <a:r>
              <a:rPr lang="en-US" altLang="zh-CN" sz="2800" dirty="0" smtClean="0">
                <a:solidFill>
                  <a:srgbClr val="FF0000"/>
                </a:solidFill>
              </a:rPr>
              <a:t>A</a:t>
            </a:r>
            <a:r>
              <a:rPr lang="zh-CN" altLang="en-US" sz="2800" dirty="0" smtClean="0">
                <a:solidFill>
                  <a:srgbClr val="FF0000"/>
                </a:solidFill>
              </a:rPr>
              <a:t>、</a:t>
            </a:r>
            <a:r>
              <a:rPr lang="en-US" altLang="zh-CN" sz="2800" dirty="0" smtClean="0">
                <a:solidFill>
                  <a:srgbClr val="FF0000"/>
                </a:solidFill>
              </a:rPr>
              <a:t>B</a:t>
            </a:r>
            <a:r>
              <a:rPr lang="zh-CN" altLang="en-US" sz="2800" dirty="0" smtClean="0">
                <a:solidFill>
                  <a:srgbClr val="FF0000"/>
                </a:solidFill>
              </a:rPr>
              <a:t>两个订票点恰巧同时办理同一架航班的飞机订票业务。设其操作过程及顺序如下：</a:t>
            </a:r>
            <a:r>
              <a:rPr lang="zh-CN" altLang="en-US" sz="2800" dirty="0" smtClean="0"/>
              <a:t> </a:t>
            </a:r>
            <a:endParaRPr lang="en-US" altLang="zh-CN" sz="2800" dirty="0" smtClean="0"/>
          </a:p>
          <a:p>
            <a:pPr marL="876300" lvl="1" indent="-419100">
              <a:spcBef>
                <a:spcPts val="0"/>
              </a:spcBef>
            </a:pPr>
            <a:r>
              <a:rPr lang="en-US" altLang="zh-CN" sz="2800" dirty="0" smtClean="0"/>
              <a:t>A</a:t>
            </a:r>
            <a:r>
              <a:rPr lang="zh-CN" altLang="en-US" sz="2800" dirty="0" smtClean="0"/>
              <a:t>订票点（事务</a:t>
            </a:r>
            <a:r>
              <a:rPr lang="en-US" altLang="zh-CN" sz="2800" dirty="0" smtClean="0"/>
              <a:t>A</a:t>
            </a:r>
            <a:r>
              <a:rPr lang="zh-CN" altLang="en-US" sz="2800" dirty="0" smtClean="0"/>
              <a:t>）读出航班目前的机票余额数，假设为</a:t>
            </a:r>
            <a:r>
              <a:rPr lang="en-US" altLang="zh-CN" sz="2800" dirty="0" smtClean="0"/>
              <a:t>10</a:t>
            </a:r>
            <a:r>
              <a:rPr lang="zh-CN" altLang="en-US" sz="2800" dirty="0" smtClean="0"/>
              <a:t>张；</a:t>
            </a:r>
          </a:p>
          <a:p>
            <a:pPr marL="876300" lvl="1" indent="-419100">
              <a:spcBef>
                <a:spcPts val="0"/>
              </a:spcBef>
            </a:pPr>
            <a:r>
              <a:rPr lang="en-US" altLang="zh-CN" sz="2800" dirty="0" smtClean="0"/>
              <a:t>B</a:t>
            </a:r>
            <a:r>
              <a:rPr lang="zh-CN" altLang="en-US" sz="2800" dirty="0" smtClean="0"/>
              <a:t>订票点（事务</a:t>
            </a:r>
            <a:r>
              <a:rPr lang="en-US" altLang="zh-CN" sz="2800" dirty="0" smtClean="0"/>
              <a:t>B</a:t>
            </a:r>
            <a:r>
              <a:rPr lang="zh-CN" altLang="en-US" sz="2800" dirty="0" smtClean="0"/>
              <a:t>）读出航班目前的机票余额数，也为为</a:t>
            </a:r>
            <a:r>
              <a:rPr lang="en-US" altLang="zh-CN" sz="2800" dirty="0" smtClean="0"/>
              <a:t>10</a:t>
            </a:r>
            <a:r>
              <a:rPr lang="zh-CN" altLang="en-US" sz="2800" dirty="0" smtClean="0"/>
              <a:t>张；</a:t>
            </a:r>
          </a:p>
          <a:p>
            <a:pPr marL="876300" lvl="1" indent="-419100">
              <a:spcBef>
                <a:spcPts val="0"/>
              </a:spcBef>
            </a:pPr>
            <a:r>
              <a:rPr lang="en-US" altLang="zh-CN" sz="2800" dirty="0" smtClean="0"/>
              <a:t>A</a:t>
            </a:r>
            <a:r>
              <a:rPr lang="zh-CN" altLang="en-US" sz="2800" dirty="0" smtClean="0"/>
              <a:t>订票点订出</a:t>
            </a:r>
            <a:r>
              <a:rPr lang="en-US" altLang="zh-CN" sz="2800" dirty="0" smtClean="0"/>
              <a:t>6</a:t>
            </a:r>
            <a:r>
              <a:rPr lang="zh-CN" altLang="en-US" sz="2800" dirty="0" smtClean="0"/>
              <a:t>张机票，修改机票余额为</a:t>
            </a:r>
            <a:r>
              <a:rPr lang="en-US" altLang="zh-CN" sz="2800" dirty="0" smtClean="0"/>
              <a:t>10-6=4</a:t>
            </a:r>
            <a:r>
              <a:rPr lang="zh-CN" altLang="en-US" sz="2800" dirty="0" smtClean="0"/>
              <a:t>，并将</a:t>
            </a:r>
            <a:r>
              <a:rPr lang="en-US" altLang="zh-CN" sz="2800" dirty="0" smtClean="0"/>
              <a:t>4</a:t>
            </a:r>
            <a:r>
              <a:rPr lang="zh-CN" altLang="en-US" sz="2800" dirty="0" smtClean="0"/>
              <a:t>写回到数据库中；</a:t>
            </a:r>
          </a:p>
          <a:p>
            <a:pPr marL="876300" lvl="1" indent="-419100">
              <a:spcBef>
                <a:spcPts val="0"/>
              </a:spcBef>
            </a:pPr>
            <a:r>
              <a:rPr lang="en-US" altLang="zh-CN" sz="2800" dirty="0" smtClean="0"/>
              <a:t>B</a:t>
            </a:r>
            <a:r>
              <a:rPr lang="zh-CN" altLang="en-US" sz="2800" dirty="0" smtClean="0"/>
              <a:t>订票点订出</a:t>
            </a:r>
            <a:r>
              <a:rPr lang="en-US" altLang="zh-CN" sz="2800" dirty="0" smtClean="0"/>
              <a:t>5</a:t>
            </a:r>
            <a:r>
              <a:rPr lang="zh-CN" altLang="en-US" sz="2800" dirty="0" smtClean="0"/>
              <a:t>张机票，修改机票余额为</a:t>
            </a:r>
            <a:r>
              <a:rPr lang="en-US" altLang="zh-CN" sz="2800" dirty="0" smtClean="0"/>
              <a:t>10-5=5</a:t>
            </a:r>
            <a:r>
              <a:rPr lang="zh-CN" altLang="en-US" sz="2800" dirty="0" smtClean="0"/>
              <a:t>，并将</a:t>
            </a:r>
            <a:r>
              <a:rPr lang="en-US" altLang="zh-CN" sz="2800" dirty="0" smtClean="0"/>
              <a:t>5</a:t>
            </a:r>
            <a:r>
              <a:rPr lang="zh-CN" altLang="en-US" sz="2800" dirty="0" smtClean="0"/>
              <a:t>写回到数据库中；</a:t>
            </a:r>
          </a:p>
        </p:txBody>
      </p:sp>
      <p:sp>
        <p:nvSpPr>
          <p:cNvPr id="23556" name="日期占位符 3"/>
          <p:cNvSpPr>
            <a:spLocks noGrp="1"/>
          </p:cNvSpPr>
          <p:nvPr>
            <p:ph type="dt" sz="quarter" idx="10"/>
          </p:nvPr>
        </p:nvSpPr>
        <p:spPr>
          <a:noFill/>
        </p:spPr>
        <p:txBody>
          <a:bodyPr/>
          <a:lstStyle/>
          <a:p>
            <a:fld id="{E4635E36-C553-4414-AC04-DB8B4FB09151}" type="datetime8">
              <a:rPr lang="zh-CN" altLang="en-US"/>
              <a:pPr/>
              <a:t>2016年3月7日10时26分</a:t>
            </a:fld>
            <a:endParaRPr lang="zh-CN" altLang="en-US"/>
          </a:p>
        </p:txBody>
      </p:sp>
      <p:sp>
        <p:nvSpPr>
          <p:cNvPr id="23557" name="灯片编号占位符 4"/>
          <p:cNvSpPr>
            <a:spLocks noGrp="1"/>
          </p:cNvSpPr>
          <p:nvPr>
            <p:ph type="sldNum" sz="quarter" idx="12"/>
          </p:nvPr>
        </p:nvSpPr>
        <p:spPr>
          <a:noFill/>
        </p:spPr>
        <p:txBody>
          <a:bodyPr/>
          <a:lstStyle/>
          <a:p>
            <a:fld id="{DA6C6D07-5DCF-429E-9062-88400030CFD1}" type="slidenum">
              <a:rPr lang="zh-CN" altLang="en-US" smtClean="0"/>
              <a:pPr/>
              <a:t>29</a:t>
            </a:fld>
            <a:endParaRPr lang="zh-CN" alt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CN" dirty="0" smtClean="0"/>
              <a:t>12.1 </a:t>
            </a:r>
            <a:r>
              <a:rPr lang="zh-CN" altLang="en-US" dirty="0" smtClean="0"/>
              <a:t>事务</a:t>
            </a:r>
          </a:p>
        </p:txBody>
      </p:sp>
      <p:sp>
        <p:nvSpPr>
          <p:cNvPr id="9219" name="Rectangle 3"/>
          <p:cNvSpPr>
            <a:spLocks noGrp="1" noChangeArrowheads="1"/>
          </p:cNvSpPr>
          <p:nvPr>
            <p:ph type="body" idx="1"/>
          </p:nvPr>
        </p:nvSpPr>
        <p:spPr>
          <a:xfrm>
            <a:off x="1187624" y="1484784"/>
            <a:ext cx="6336704" cy="4249737"/>
          </a:xfrm>
        </p:spPr>
        <p:txBody>
          <a:bodyPr/>
          <a:lstStyle/>
          <a:p>
            <a:r>
              <a:rPr lang="en-US" altLang="zh-CN" sz="3700" dirty="0" smtClean="0"/>
              <a:t>12.1.1 </a:t>
            </a:r>
            <a:r>
              <a:rPr lang="zh-CN" altLang="en-US" sz="3700" dirty="0" smtClean="0"/>
              <a:t>事务的基本</a:t>
            </a:r>
            <a:r>
              <a:rPr lang="zh-CN" altLang="en-US" sz="3700" dirty="0" smtClean="0"/>
              <a:t>概念</a:t>
            </a:r>
            <a:endParaRPr lang="en-US" altLang="zh-CN" sz="3700" dirty="0" smtClean="0"/>
          </a:p>
          <a:p>
            <a:r>
              <a:rPr lang="en-US" altLang="zh-CN" sz="3700" dirty="0" smtClean="0"/>
              <a:t>12.1.2 </a:t>
            </a:r>
            <a:r>
              <a:rPr lang="zh-CN" altLang="en-US" sz="3700" dirty="0" smtClean="0"/>
              <a:t>事务的特性</a:t>
            </a:r>
          </a:p>
          <a:p>
            <a:r>
              <a:rPr lang="en-US" altLang="zh-CN" sz="3700" dirty="0" smtClean="0"/>
              <a:t>12.1.3 </a:t>
            </a:r>
            <a:r>
              <a:rPr lang="zh-CN" altLang="en-US" sz="3700" dirty="0" smtClean="0"/>
              <a:t>事务处理模型</a:t>
            </a:r>
            <a:endParaRPr lang="en-US" altLang="zh-CN" sz="3700" dirty="0" smtClean="0"/>
          </a:p>
          <a:p>
            <a:r>
              <a:rPr lang="en-US" altLang="zh-CN" sz="3700" dirty="0" smtClean="0"/>
              <a:t>12.1.4 </a:t>
            </a:r>
            <a:r>
              <a:rPr lang="zh-CN" altLang="en-US" sz="3700" dirty="0" smtClean="0"/>
              <a:t>事务日志</a:t>
            </a:r>
          </a:p>
        </p:txBody>
      </p:sp>
      <p:sp>
        <p:nvSpPr>
          <p:cNvPr id="9221" name="日期占位符 4"/>
          <p:cNvSpPr>
            <a:spLocks noGrp="1"/>
          </p:cNvSpPr>
          <p:nvPr>
            <p:ph type="dt" sz="quarter" idx="10"/>
          </p:nvPr>
        </p:nvSpPr>
        <p:spPr>
          <a:noFill/>
        </p:spPr>
        <p:txBody>
          <a:bodyPr/>
          <a:lstStyle/>
          <a:p>
            <a:fld id="{B26E729E-17FC-4224-973B-2EC39D7146F2}" type="datetime8">
              <a:rPr lang="zh-CN" altLang="en-US"/>
              <a:pPr/>
              <a:t>2016年3月7日10时26分</a:t>
            </a:fld>
            <a:endParaRPr lang="zh-CN" altLang="en-US"/>
          </a:p>
        </p:txBody>
      </p:sp>
      <p:sp>
        <p:nvSpPr>
          <p:cNvPr id="9222" name="灯片编号占位符 5"/>
          <p:cNvSpPr>
            <a:spLocks noGrp="1"/>
          </p:cNvSpPr>
          <p:nvPr>
            <p:ph type="sldNum" sz="quarter" idx="12"/>
          </p:nvPr>
        </p:nvSpPr>
        <p:spPr>
          <a:noFill/>
        </p:spPr>
        <p:txBody>
          <a:bodyPr/>
          <a:lstStyle/>
          <a:p>
            <a:fld id="{D66CD96F-F667-46BB-A8A6-172E4D80555D}" type="slidenum">
              <a:rPr lang="zh-CN" altLang="en-US" smtClean="0"/>
              <a:pPr/>
              <a:t>3</a:t>
            </a:fld>
            <a:endParaRPr lang="zh-CN" alt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smtClean="0"/>
              <a:t>事务并发执行带来的问题</a:t>
            </a:r>
          </a:p>
        </p:txBody>
      </p:sp>
      <p:sp>
        <p:nvSpPr>
          <p:cNvPr id="24579" name="Rectangle 3"/>
          <p:cNvSpPr>
            <a:spLocks noGrp="1" noChangeArrowheads="1"/>
          </p:cNvSpPr>
          <p:nvPr>
            <p:ph type="body" idx="1"/>
          </p:nvPr>
        </p:nvSpPr>
        <p:spPr>
          <a:xfrm>
            <a:off x="611560" y="1340768"/>
            <a:ext cx="7920880" cy="4679950"/>
          </a:xfrm>
        </p:spPr>
        <p:txBody>
          <a:bodyPr/>
          <a:lstStyle/>
          <a:p>
            <a:pPr algn="just"/>
            <a:r>
              <a:rPr lang="zh-CN" altLang="en-US" sz="3400" dirty="0" smtClean="0"/>
              <a:t>会产生多个事务同时存取同一数据的情况。</a:t>
            </a:r>
            <a:r>
              <a:rPr lang="en-US" altLang="zh-CN" sz="3400" dirty="0" smtClean="0"/>
              <a:t> </a:t>
            </a:r>
          </a:p>
          <a:p>
            <a:pPr algn="just"/>
            <a:r>
              <a:rPr lang="zh-CN" altLang="en-US" sz="3400" dirty="0" smtClean="0"/>
              <a:t>可能会存取和存储不正确的数据，破坏事务一致性和数据库的一致性。</a:t>
            </a:r>
          </a:p>
          <a:p>
            <a:pPr algn="just"/>
            <a:r>
              <a:rPr lang="zh-CN" altLang="en-US" sz="3400" dirty="0" smtClean="0">
                <a:solidFill>
                  <a:srgbClr val="FF0000"/>
                </a:solidFill>
              </a:rPr>
              <a:t>并发控制是衡量</a:t>
            </a:r>
            <a:r>
              <a:rPr lang="en-US" altLang="zh-CN" sz="3400" dirty="0" smtClean="0">
                <a:solidFill>
                  <a:srgbClr val="FF0000"/>
                </a:solidFill>
              </a:rPr>
              <a:t>DBMS</a:t>
            </a:r>
            <a:r>
              <a:rPr lang="zh-CN" altLang="en-US" sz="3400" dirty="0" smtClean="0">
                <a:solidFill>
                  <a:srgbClr val="FF0000"/>
                </a:solidFill>
              </a:rPr>
              <a:t>性能的重要标志之一。</a:t>
            </a:r>
          </a:p>
        </p:txBody>
      </p:sp>
      <p:sp>
        <p:nvSpPr>
          <p:cNvPr id="24580" name="日期占位符 3"/>
          <p:cNvSpPr>
            <a:spLocks noGrp="1"/>
          </p:cNvSpPr>
          <p:nvPr>
            <p:ph type="dt" sz="quarter" idx="10"/>
          </p:nvPr>
        </p:nvSpPr>
        <p:spPr>
          <a:noFill/>
        </p:spPr>
        <p:txBody>
          <a:bodyPr/>
          <a:lstStyle/>
          <a:p>
            <a:fld id="{51D51009-A8B7-46A6-92D0-BC9BE4D06AA3}" type="datetime8">
              <a:rPr lang="zh-CN" altLang="en-US"/>
              <a:pPr/>
              <a:t>2016年3月7日10时26分</a:t>
            </a:fld>
            <a:endParaRPr lang="zh-CN" altLang="en-US"/>
          </a:p>
        </p:txBody>
      </p:sp>
      <p:sp>
        <p:nvSpPr>
          <p:cNvPr id="24581" name="灯片编号占位符 4"/>
          <p:cNvSpPr>
            <a:spLocks noGrp="1"/>
          </p:cNvSpPr>
          <p:nvPr>
            <p:ph type="sldNum" sz="quarter" idx="12"/>
          </p:nvPr>
        </p:nvSpPr>
        <p:spPr>
          <a:noFill/>
        </p:spPr>
        <p:txBody>
          <a:bodyPr/>
          <a:lstStyle/>
          <a:p>
            <a:fld id="{D4E8CE82-60F0-4F02-8654-C737253FB43D}" type="slidenum">
              <a:rPr lang="zh-CN" altLang="en-US" smtClean="0"/>
              <a:pPr/>
              <a:t>30</a:t>
            </a:fld>
            <a:endParaRPr lang="zh-CN" alt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US" dirty="0" smtClean="0">
                <a:ea typeface="宋体" pitchFamily="2" charset="-122"/>
              </a:rPr>
              <a:t>并发事务可能产生的问题</a:t>
            </a:r>
          </a:p>
        </p:txBody>
      </p:sp>
      <p:sp>
        <p:nvSpPr>
          <p:cNvPr id="25603" name="Rectangle 3"/>
          <p:cNvSpPr>
            <a:spLocks noGrp="1" noChangeArrowheads="1"/>
          </p:cNvSpPr>
          <p:nvPr>
            <p:ph type="body" idx="1"/>
          </p:nvPr>
        </p:nvSpPr>
        <p:spPr>
          <a:xfrm>
            <a:off x="683568" y="1484784"/>
            <a:ext cx="6481390" cy="4176712"/>
          </a:xfrm>
        </p:spPr>
        <p:txBody>
          <a:bodyPr/>
          <a:lstStyle/>
          <a:p>
            <a:pPr algn="just">
              <a:spcBef>
                <a:spcPts val="600"/>
              </a:spcBef>
            </a:pPr>
            <a:r>
              <a:rPr lang="zh-CN" altLang="zh-CN" dirty="0" smtClean="0"/>
              <a:t>并发操作所带来的数据不一致情况大致为四种</a:t>
            </a:r>
            <a:r>
              <a:rPr lang="en-US" altLang="zh-CN" dirty="0" smtClean="0"/>
              <a:t>:</a:t>
            </a:r>
          </a:p>
          <a:p>
            <a:pPr lvl="1" algn="just">
              <a:spcBef>
                <a:spcPts val="600"/>
              </a:spcBef>
            </a:pPr>
            <a:r>
              <a:rPr lang="zh-CN" altLang="zh-CN" sz="3200" dirty="0" smtClean="0">
                <a:solidFill>
                  <a:srgbClr val="FF0000"/>
                </a:solidFill>
              </a:rPr>
              <a:t>丢失修改</a:t>
            </a:r>
            <a:endParaRPr lang="en-US" altLang="zh-CN" sz="3200" dirty="0" smtClean="0">
              <a:solidFill>
                <a:srgbClr val="FF0000"/>
              </a:solidFill>
            </a:endParaRPr>
          </a:p>
          <a:p>
            <a:pPr lvl="1" algn="just">
              <a:spcBef>
                <a:spcPts val="600"/>
              </a:spcBef>
            </a:pPr>
            <a:r>
              <a:rPr lang="zh-CN" altLang="zh-CN" sz="3200" dirty="0" smtClean="0">
                <a:solidFill>
                  <a:srgbClr val="FF0000"/>
                </a:solidFill>
              </a:rPr>
              <a:t>不可重复读</a:t>
            </a:r>
            <a:endParaRPr lang="en-US" altLang="zh-CN" sz="3200" dirty="0" smtClean="0">
              <a:solidFill>
                <a:srgbClr val="FF0000"/>
              </a:solidFill>
            </a:endParaRPr>
          </a:p>
          <a:p>
            <a:pPr lvl="1" algn="just">
              <a:spcBef>
                <a:spcPts val="600"/>
              </a:spcBef>
            </a:pPr>
            <a:r>
              <a:rPr lang="zh-CN" altLang="zh-CN" sz="3200" dirty="0" smtClean="0">
                <a:solidFill>
                  <a:srgbClr val="FF0000"/>
                </a:solidFill>
              </a:rPr>
              <a:t>读“脏”数据</a:t>
            </a:r>
            <a:endParaRPr lang="en-US" altLang="zh-CN" sz="3200" dirty="0" smtClean="0">
              <a:solidFill>
                <a:srgbClr val="FF0000"/>
              </a:solidFill>
            </a:endParaRPr>
          </a:p>
          <a:p>
            <a:pPr lvl="1" algn="just">
              <a:spcBef>
                <a:spcPts val="600"/>
              </a:spcBef>
            </a:pPr>
            <a:r>
              <a:rPr lang="zh-CN" altLang="zh-CN" sz="3200" dirty="0" smtClean="0">
                <a:solidFill>
                  <a:srgbClr val="FF0000"/>
                </a:solidFill>
              </a:rPr>
              <a:t>产生“幽灵”数据</a:t>
            </a:r>
            <a:endParaRPr lang="zh-CN" altLang="en-US" dirty="0" smtClean="0">
              <a:solidFill>
                <a:srgbClr val="FF0000"/>
              </a:solidFill>
            </a:endParaRPr>
          </a:p>
        </p:txBody>
      </p:sp>
      <p:sp>
        <p:nvSpPr>
          <p:cNvPr id="25605" name="日期占位符 4"/>
          <p:cNvSpPr>
            <a:spLocks noGrp="1"/>
          </p:cNvSpPr>
          <p:nvPr>
            <p:ph type="dt" sz="quarter" idx="10"/>
          </p:nvPr>
        </p:nvSpPr>
        <p:spPr>
          <a:noFill/>
        </p:spPr>
        <p:txBody>
          <a:bodyPr/>
          <a:lstStyle/>
          <a:p>
            <a:fld id="{7EF75C99-6FCA-44B5-8FAD-6E453E2FB952}" type="datetime8">
              <a:rPr lang="zh-CN" altLang="en-US"/>
              <a:pPr/>
              <a:t>2016年3月7日10时26分</a:t>
            </a:fld>
            <a:endParaRPr lang="zh-CN" altLang="en-US"/>
          </a:p>
        </p:txBody>
      </p:sp>
      <p:sp>
        <p:nvSpPr>
          <p:cNvPr id="25606" name="灯片编号占位符 5"/>
          <p:cNvSpPr>
            <a:spLocks noGrp="1"/>
          </p:cNvSpPr>
          <p:nvPr>
            <p:ph type="sldNum" sz="quarter" idx="12"/>
          </p:nvPr>
        </p:nvSpPr>
        <p:spPr>
          <a:noFill/>
        </p:spPr>
        <p:txBody>
          <a:bodyPr/>
          <a:lstStyle/>
          <a:p>
            <a:fld id="{F2259DD1-7D9B-41EF-8164-5AEE7559C790}" type="slidenum">
              <a:rPr lang="zh-CN" altLang="en-US" smtClean="0"/>
              <a:pPr/>
              <a:t>31</a:t>
            </a:fld>
            <a:endParaRPr lang="zh-CN" alt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smtClean="0"/>
              <a:t>丢失修改</a:t>
            </a:r>
          </a:p>
        </p:txBody>
      </p:sp>
      <p:pic>
        <p:nvPicPr>
          <p:cNvPr id="27651" name="Picture 14"/>
          <p:cNvPicPr>
            <a:picLocks noChangeAspect="1" noChangeArrowheads="1"/>
          </p:cNvPicPr>
          <p:nvPr/>
        </p:nvPicPr>
        <p:blipFill>
          <a:blip r:embed="rId2" cstate="print"/>
          <a:srcRect/>
          <a:stretch>
            <a:fillRect/>
          </a:stretch>
        </p:blipFill>
        <p:spPr bwMode="auto">
          <a:xfrm>
            <a:off x="1331640" y="1412875"/>
            <a:ext cx="6401472" cy="4248373"/>
          </a:xfrm>
          <a:prstGeom prst="rect">
            <a:avLst/>
          </a:prstGeom>
          <a:noFill/>
          <a:ln w="9525">
            <a:noFill/>
            <a:miter lim="800000"/>
            <a:headEnd/>
            <a:tailEnd/>
          </a:ln>
        </p:spPr>
      </p:pic>
      <p:sp>
        <p:nvSpPr>
          <p:cNvPr id="27652" name="日期占位符 3"/>
          <p:cNvSpPr>
            <a:spLocks noGrp="1"/>
          </p:cNvSpPr>
          <p:nvPr>
            <p:ph type="dt" sz="quarter" idx="10"/>
          </p:nvPr>
        </p:nvSpPr>
        <p:spPr>
          <a:noFill/>
        </p:spPr>
        <p:txBody>
          <a:bodyPr/>
          <a:lstStyle/>
          <a:p>
            <a:fld id="{3A3FA100-3CDC-4012-BDE0-283E86BF5324}" type="datetime8">
              <a:rPr lang="zh-CN" altLang="en-US"/>
              <a:pPr/>
              <a:t>2016年3月7日10时26分</a:t>
            </a:fld>
            <a:endParaRPr lang="zh-CN" altLang="en-US"/>
          </a:p>
        </p:txBody>
      </p:sp>
      <p:sp>
        <p:nvSpPr>
          <p:cNvPr id="27653" name="灯片编号占位符 4"/>
          <p:cNvSpPr>
            <a:spLocks noGrp="1"/>
          </p:cNvSpPr>
          <p:nvPr>
            <p:ph type="sldNum" sz="quarter" idx="12"/>
          </p:nvPr>
        </p:nvSpPr>
        <p:spPr>
          <a:noFill/>
        </p:spPr>
        <p:txBody>
          <a:bodyPr/>
          <a:lstStyle/>
          <a:p>
            <a:fld id="{5DB28300-24BF-4323-A5EB-9A547906B4FC}" type="slidenum">
              <a:rPr lang="zh-CN" altLang="en-US" smtClean="0"/>
              <a:pPr/>
              <a:t>32</a:t>
            </a:fld>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Effect transition="in" filter="blinds(horizontal)">
                                      <p:cBhvr>
                                        <p:cTn id="7" dur="500"/>
                                        <p:tgtEl>
                                          <p:spTgt spid="27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smtClean="0">
                <a:ea typeface="宋体" pitchFamily="2" charset="-122"/>
              </a:rPr>
              <a:t>读</a:t>
            </a:r>
            <a:r>
              <a:rPr lang="zh-CN" altLang="en-US" smtClean="0">
                <a:latin typeface="Times New Roman" pitchFamily="18" charset="0"/>
                <a:ea typeface="宋体" pitchFamily="2" charset="-122"/>
              </a:rPr>
              <a:t>“</a:t>
            </a:r>
            <a:r>
              <a:rPr lang="zh-CN" altLang="en-US" smtClean="0">
                <a:ea typeface="宋体" pitchFamily="2" charset="-122"/>
              </a:rPr>
              <a:t>脏</a:t>
            </a:r>
            <a:r>
              <a:rPr lang="zh-CN" altLang="en-US" smtClean="0">
                <a:latin typeface="Times New Roman" pitchFamily="18" charset="0"/>
                <a:ea typeface="宋体" pitchFamily="2" charset="-122"/>
              </a:rPr>
              <a:t>”</a:t>
            </a:r>
            <a:r>
              <a:rPr lang="zh-CN" altLang="en-US" smtClean="0">
                <a:ea typeface="宋体" pitchFamily="2" charset="-122"/>
              </a:rPr>
              <a:t>数据</a:t>
            </a:r>
            <a:r>
              <a:rPr lang="zh-CN" altLang="en-US" smtClean="0"/>
              <a:t> </a:t>
            </a:r>
          </a:p>
        </p:txBody>
      </p:sp>
      <p:pic>
        <p:nvPicPr>
          <p:cNvPr id="28675" name="Picture 4"/>
          <p:cNvPicPr>
            <a:picLocks noChangeAspect="1" noChangeArrowheads="1"/>
          </p:cNvPicPr>
          <p:nvPr/>
        </p:nvPicPr>
        <p:blipFill>
          <a:blip r:embed="rId2" cstate="print"/>
          <a:srcRect/>
          <a:stretch>
            <a:fillRect/>
          </a:stretch>
        </p:blipFill>
        <p:spPr bwMode="auto">
          <a:xfrm>
            <a:off x="1115616" y="1497012"/>
            <a:ext cx="6840760" cy="4189303"/>
          </a:xfrm>
          <a:prstGeom prst="rect">
            <a:avLst/>
          </a:prstGeom>
          <a:noFill/>
          <a:ln w="9525">
            <a:noFill/>
            <a:miter lim="800000"/>
            <a:headEnd/>
            <a:tailEnd/>
          </a:ln>
        </p:spPr>
      </p:pic>
      <p:sp>
        <p:nvSpPr>
          <p:cNvPr id="28676" name="日期占位符 3"/>
          <p:cNvSpPr>
            <a:spLocks noGrp="1"/>
          </p:cNvSpPr>
          <p:nvPr>
            <p:ph type="dt" sz="quarter" idx="10"/>
          </p:nvPr>
        </p:nvSpPr>
        <p:spPr>
          <a:noFill/>
        </p:spPr>
        <p:txBody>
          <a:bodyPr/>
          <a:lstStyle/>
          <a:p>
            <a:fld id="{EB746A9E-BDB5-420B-8DE2-075057F68F26}" type="datetime8">
              <a:rPr lang="zh-CN" altLang="en-US"/>
              <a:pPr/>
              <a:t>2016年3月7日10时26分</a:t>
            </a:fld>
            <a:endParaRPr lang="zh-CN" altLang="en-US"/>
          </a:p>
        </p:txBody>
      </p:sp>
      <p:sp>
        <p:nvSpPr>
          <p:cNvPr id="28677" name="灯片编号占位符 4"/>
          <p:cNvSpPr>
            <a:spLocks noGrp="1"/>
          </p:cNvSpPr>
          <p:nvPr>
            <p:ph type="sldNum" sz="quarter" idx="12"/>
          </p:nvPr>
        </p:nvSpPr>
        <p:spPr>
          <a:noFill/>
        </p:spPr>
        <p:txBody>
          <a:bodyPr/>
          <a:lstStyle/>
          <a:p>
            <a:fld id="{06F41C47-8264-42F3-AB73-3F67E42AE752}" type="slidenum">
              <a:rPr lang="zh-CN" altLang="en-US" smtClean="0"/>
              <a:pPr/>
              <a:t>33</a:t>
            </a:fld>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blinds(horizontal)">
                                      <p:cBhvr>
                                        <p:cTn id="7" dur="500"/>
                                        <p:tgtEl>
                                          <p:spTgt spid="28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smtClean="0">
                <a:ea typeface="宋体" pitchFamily="2" charset="-122"/>
              </a:rPr>
              <a:t>不可重复读</a:t>
            </a:r>
            <a:r>
              <a:rPr lang="zh-CN" altLang="en-US" smtClean="0"/>
              <a:t> </a:t>
            </a:r>
          </a:p>
        </p:txBody>
      </p:sp>
      <p:pic>
        <p:nvPicPr>
          <p:cNvPr id="29699" name="Picture 4"/>
          <p:cNvPicPr>
            <a:picLocks noChangeAspect="1" noChangeArrowheads="1"/>
          </p:cNvPicPr>
          <p:nvPr/>
        </p:nvPicPr>
        <p:blipFill>
          <a:blip r:embed="rId2" cstate="print"/>
          <a:srcRect/>
          <a:stretch>
            <a:fillRect/>
          </a:stretch>
        </p:blipFill>
        <p:spPr bwMode="auto">
          <a:xfrm>
            <a:off x="1000295" y="1484784"/>
            <a:ext cx="7207313" cy="4176464"/>
          </a:xfrm>
          <a:prstGeom prst="rect">
            <a:avLst/>
          </a:prstGeom>
          <a:noFill/>
          <a:ln w="9525">
            <a:noFill/>
            <a:miter lim="800000"/>
            <a:headEnd/>
            <a:tailEnd/>
          </a:ln>
        </p:spPr>
      </p:pic>
      <p:sp>
        <p:nvSpPr>
          <p:cNvPr id="29700" name="日期占位符 3"/>
          <p:cNvSpPr>
            <a:spLocks noGrp="1"/>
          </p:cNvSpPr>
          <p:nvPr>
            <p:ph type="dt" sz="quarter" idx="10"/>
          </p:nvPr>
        </p:nvSpPr>
        <p:spPr>
          <a:noFill/>
        </p:spPr>
        <p:txBody>
          <a:bodyPr/>
          <a:lstStyle/>
          <a:p>
            <a:fld id="{4B063A93-33DE-48AD-B22B-0925757E76E6}" type="datetime8">
              <a:rPr lang="zh-CN" altLang="en-US"/>
              <a:pPr/>
              <a:t>2016年3月7日10时26分</a:t>
            </a:fld>
            <a:endParaRPr lang="zh-CN" altLang="en-US"/>
          </a:p>
        </p:txBody>
      </p:sp>
      <p:sp>
        <p:nvSpPr>
          <p:cNvPr id="29701" name="灯片编号占位符 4"/>
          <p:cNvSpPr>
            <a:spLocks noGrp="1"/>
          </p:cNvSpPr>
          <p:nvPr>
            <p:ph type="sldNum" sz="quarter" idx="12"/>
          </p:nvPr>
        </p:nvSpPr>
        <p:spPr>
          <a:noFill/>
        </p:spPr>
        <p:txBody>
          <a:bodyPr/>
          <a:lstStyle/>
          <a:p>
            <a:fld id="{26A6ABC9-842E-4524-AFAD-779C5FB0D3B0}" type="slidenum">
              <a:rPr lang="zh-CN" altLang="en-US" smtClean="0"/>
              <a:pPr/>
              <a:t>34</a:t>
            </a:fld>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blinds(horizontal)">
                                      <p:cBhvr>
                                        <p:cTn id="7" dur="500"/>
                                        <p:tgtEl>
                                          <p:spTgt spid="29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smtClean="0">
                <a:ea typeface="宋体" pitchFamily="2" charset="-122"/>
              </a:rPr>
              <a:t>产生</a:t>
            </a:r>
            <a:r>
              <a:rPr lang="zh-CN" altLang="en-US" smtClean="0">
                <a:latin typeface="Times New Roman" pitchFamily="18" charset="0"/>
                <a:ea typeface="宋体" pitchFamily="2" charset="-122"/>
              </a:rPr>
              <a:t>“</a:t>
            </a:r>
            <a:r>
              <a:rPr lang="zh-CN" altLang="en-US" smtClean="0">
                <a:ea typeface="宋体" pitchFamily="2" charset="-122"/>
              </a:rPr>
              <a:t>幽灵</a:t>
            </a:r>
            <a:r>
              <a:rPr lang="zh-CN" altLang="en-US" smtClean="0">
                <a:latin typeface="Times New Roman" pitchFamily="18" charset="0"/>
                <a:ea typeface="宋体" pitchFamily="2" charset="-122"/>
              </a:rPr>
              <a:t>”</a:t>
            </a:r>
            <a:r>
              <a:rPr lang="zh-CN" altLang="en-US" smtClean="0">
                <a:ea typeface="宋体" pitchFamily="2" charset="-122"/>
              </a:rPr>
              <a:t>数据</a:t>
            </a:r>
            <a:r>
              <a:rPr lang="zh-CN" altLang="en-US" smtClean="0"/>
              <a:t> </a:t>
            </a:r>
          </a:p>
        </p:txBody>
      </p:sp>
      <p:sp>
        <p:nvSpPr>
          <p:cNvPr id="30723" name="Rectangle 3"/>
          <p:cNvSpPr>
            <a:spLocks noGrp="1" noChangeArrowheads="1"/>
          </p:cNvSpPr>
          <p:nvPr>
            <p:ph type="body" idx="1"/>
          </p:nvPr>
        </p:nvSpPr>
        <p:spPr>
          <a:xfrm>
            <a:off x="323850" y="1341438"/>
            <a:ext cx="8515350" cy="4824412"/>
          </a:xfrm>
        </p:spPr>
        <p:txBody>
          <a:bodyPr/>
          <a:lstStyle/>
          <a:p>
            <a:r>
              <a:rPr lang="zh-CN" altLang="en-US" sz="3200" dirty="0" smtClean="0"/>
              <a:t>属于不可重复读的范畴。</a:t>
            </a:r>
          </a:p>
          <a:p>
            <a:r>
              <a:rPr lang="zh-CN" altLang="en-US" sz="3200" dirty="0" smtClean="0"/>
              <a:t>指当事务</a:t>
            </a:r>
            <a:r>
              <a:rPr lang="en-US" altLang="zh-CN" sz="3200" dirty="0" smtClean="0"/>
              <a:t>T1</a:t>
            </a:r>
            <a:r>
              <a:rPr lang="zh-CN" altLang="en-US" sz="3200" dirty="0" smtClean="0"/>
              <a:t>按一定条件从数据库中读取了某些数据记录后，事务</a:t>
            </a:r>
            <a:r>
              <a:rPr lang="en-US" altLang="zh-CN" sz="3200" dirty="0" smtClean="0"/>
              <a:t>T2</a:t>
            </a:r>
            <a:r>
              <a:rPr lang="zh-CN" altLang="en-US" sz="3200" dirty="0" smtClean="0"/>
              <a:t>删除了其中的部分记录，或者在其中添加了部分记录，当</a:t>
            </a:r>
            <a:r>
              <a:rPr lang="en-US" altLang="zh-CN" sz="3200" dirty="0" smtClean="0"/>
              <a:t>T1</a:t>
            </a:r>
            <a:r>
              <a:rPr lang="zh-CN" altLang="en-US" sz="3200" dirty="0" smtClean="0"/>
              <a:t>再次按相同条件读取数据时，发现其中少了（对删除）或多了（对插入）一些记录。</a:t>
            </a:r>
          </a:p>
          <a:p>
            <a:r>
              <a:rPr lang="zh-CN" altLang="en-US" sz="3200" dirty="0" smtClean="0"/>
              <a:t>这样的数据对</a:t>
            </a:r>
            <a:r>
              <a:rPr lang="en-US" altLang="zh-CN" sz="3200" dirty="0" smtClean="0"/>
              <a:t>T1</a:t>
            </a:r>
            <a:r>
              <a:rPr lang="zh-CN" altLang="en-US" sz="3200" dirty="0" smtClean="0"/>
              <a:t>来说就是“</a:t>
            </a:r>
            <a:r>
              <a:rPr lang="zh-CN" altLang="en-US" sz="3200" dirty="0" smtClean="0">
                <a:solidFill>
                  <a:srgbClr val="FF0000"/>
                </a:solidFill>
              </a:rPr>
              <a:t>幽灵</a:t>
            </a:r>
            <a:r>
              <a:rPr lang="zh-CN" altLang="en-US" sz="3200" dirty="0" smtClean="0"/>
              <a:t>”数据或称“</a:t>
            </a:r>
            <a:r>
              <a:rPr lang="zh-CN" altLang="en-US" sz="3200" dirty="0" smtClean="0">
                <a:solidFill>
                  <a:srgbClr val="FF0000"/>
                </a:solidFill>
              </a:rPr>
              <a:t>幻影</a:t>
            </a:r>
            <a:r>
              <a:rPr lang="zh-CN" altLang="en-US" sz="3200" dirty="0" smtClean="0"/>
              <a:t>”数据。 </a:t>
            </a:r>
          </a:p>
        </p:txBody>
      </p:sp>
      <p:sp>
        <p:nvSpPr>
          <p:cNvPr id="30724" name="日期占位符 3"/>
          <p:cNvSpPr>
            <a:spLocks noGrp="1"/>
          </p:cNvSpPr>
          <p:nvPr>
            <p:ph type="dt" sz="quarter" idx="10"/>
          </p:nvPr>
        </p:nvSpPr>
        <p:spPr>
          <a:noFill/>
        </p:spPr>
        <p:txBody>
          <a:bodyPr/>
          <a:lstStyle/>
          <a:p>
            <a:fld id="{625182AB-B1F7-4F52-A92D-AB9880DEFDBE}" type="datetime8">
              <a:rPr lang="zh-CN" altLang="en-US"/>
              <a:pPr/>
              <a:t>2016年3月7日10时26分</a:t>
            </a:fld>
            <a:endParaRPr lang="zh-CN" altLang="en-US"/>
          </a:p>
        </p:txBody>
      </p:sp>
      <p:sp>
        <p:nvSpPr>
          <p:cNvPr id="30725" name="灯片编号占位符 4"/>
          <p:cNvSpPr>
            <a:spLocks noGrp="1"/>
          </p:cNvSpPr>
          <p:nvPr>
            <p:ph type="sldNum" sz="quarter" idx="12"/>
          </p:nvPr>
        </p:nvSpPr>
        <p:spPr>
          <a:noFill/>
        </p:spPr>
        <p:txBody>
          <a:bodyPr/>
          <a:lstStyle/>
          <a:p>
            <a:fld id="{EB0A2954-6BB1-4D39-A6C0-BB9561FB5D37}" type="slidenum">
              <a:rPr lang="zh-CN" altLang="en-US" smtClean="0"/>
              <a:pPr/>
              <a:t>35</a:t>
            </a:fld>
            <a:endParaRPr lang="zh-CN" alt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12.2.2 </a:t>
            </a:r>
            <a:r>
              <a:rPr lang="zh-CN" altLang="zh-CN" dirty="0" smtClean="0"/>
              <a:t>可交换的活动</a:t>
            </a:r>
            <a:endParaRPr lang="zh-CN" altLang="en-US" dirty="0"/>
          </a:p>
        </p:txBody>
      </p:sp>
      <p:sp>
        <p:nvSpPr>
          <p:cNvPr id="3" name="内容占位符 2"/>
          <p:cNvSpPr>
            <a:spLocks noGrp="1"/>
          </p:cNvSpPr>
          <p:nvPr>
            <p:ph idx="1"/>
          </p:nvPr>
        </p:nvSpPr>
        <p:spPr/>
        <p:txBody>
          <a:bodyPr/>
          <a:lstStyle/>
          <a:p>
            <a:r>
              <a:rPr lang="zh-CN" altLang="zh-CN" sz="3400" dirty="0" smtClean="0"/>
              <a:t>一个活动是一个处理单元，是从</a:t>
            </a:r>
            <a:r>
              <a:rPr lang="en-US" altLang="zh-CN" sz="3400" dirty="0" smtClean="0"/>
              <a:t>DBMS</a:t>
            </a:r>
            <a:r>
              <a:rPr lang="zh-CN" altLang="zh-CN" sz="3400" dirty="0" smtClean="0"/>
              <a:t>角度来说不可再分割的。</a:t>
            </a:r>
            <a:endParaRPr lang="en-US" altLang="zh-CN" sz="3400" dirty="0" smtClean="0"/>
          </a:p>
          <a:p>
            <a:r>
              <a:rPr lang="zh-CN" altLang="zh-CN" sz="3400" dirty="0" smtClean="0"/>
              <a:t>在粒度是页的系统中，典型的活动是读页和写页。</a:t>
            </a:r>
          </a:p>
          <a:p>
            <a:r>
              <a:rPr lang="zh-CN" altLang="zh-CN" sz="3400" dirty="0" smtClean="0"/>
              <a:t>在相同粒度下，</a:t>
            </a:r>
            <a:r>
              <a:rPr lang="zh-CN" altLang="en-US" sz="3400" dirty="0" smtClean="0"/>
              <a:t>如果</a:t>
            </a:r>
            <a:r>
              <a:rPr lang="zh-CN" altLang="zh-CN" sz="3400" dirty="0" smtClean="0"/>
              <a:t>活动</a:t>
            </a:r>
            <a:r>
              <a:rPr lang="en-US" altLang="zh-CN" sz="3400" dirty="0" smtClean="0"/>
              <a:t>Ai</a:t>
            </a:r>
            <a:r>
              <a:rPr lang="zh-CN" altLang="zh-CN" sz="3400" dirty="0" smtClean="0"/>
              <a:t>在活动</a:t>
            </a:r>
            <a:r>
              <a:rPr lang="en-US" altLang="zh-CN" sz="3400" dirty="0" err="1" smtClean="0"/>
              <a:t>Aj</a:t>
            </a:r>
            <a:r>
              <a:rPr lang="zh-CN" altLang="zh-CN" sz="3400" dirty="0" smtClean="0"/>
              <a:t>后的执行与</a:t>
            </a:r>
            <a:r>
              <a:rPr lang="en-US" altLang="zh-CN" sz="3400" dirty="0" err="1" smtClean="0"/>
              <a:t>Aj</a:t>
            </a:r>
            <a:r>
              <a:rPr lang="zh-CN" altLang="zh-CN" sz="3400" dirty="0" smtClean="0"/>
              <a:t>在</a:t>
            </a:r>
            <a:r>
              <a:rPr lang="en-US" altLang="zh-CN" sz="3400" dirty="0" smtClean="0"/>
              <a:t>Ai</a:t>
            </a:r>
            <a:r>
              <a:rPr lang="zh-CN" altLang="zh-CN" sz="3400" dirty="0" smtClean="0"/>
              <a:t>后的执行</a:t>
            </a:r>
            <a:r>
              <a:rPr lang="zh-CN" altLang="en-US" sz="3400" dirty="0" smtClean="0"/>
              <a:t>结果</a:t>
            </a:r>
            <a:r>
              <a:rPr lang="zh-CN" altLang="zh-CN" sz="3400" dirty="0" smtClean="0"/>
              <a:t>相同，则称这两个活动对是</a:t>
            </a:r>
            <a:r>
              <a:rPr lang="zh-CN" altLang="zh-CN" sz="3400" dirty="0" smtClean="0">
                <a:solidFill>
                  <a:srgbClr val="FF0000"/>
                </a:solidFill>
              </a:rPr>
              <a:t>可交换的</a:t>
            </a:r>
            <a:r>
              <a:rPr lang="zh-CN" altLang="zh-CN" sz="3400" dirty="0" smtClean="0"/>
              <a:t>。</a:t>
            </a:r>
            <a:endParaRPr lang="zh-CN" altLang="en-US" sz="34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36</a:t>
            </a:fld>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可交换的活动</a:t>
            </a:r>
            <a:r>
              <a:rPr lang="zh-CN" altLang="en-US" dirty="0" smtClean="0"/>
              <a:t>（续）</a:t>
            </a:r>
            <a:endParaRPr lang="zh-CN" altLang="en-US" dirty="0"/>
          </a:p>
        </p:txBody>
      </p:sp>
      <p:sp>
        <p:nvSpPr>
          <p:cNvPr id="3" name="内容占位符 2"/>
          <p:cNvSpPr>
            <a:spLocks noGrp="1"/>
          </p:cNvSpPr>
          <p:nvPr>
            <p:ph idx="1"/>
          </p:nvPr>
        </p:nvSpPr>
        <p:spPr/>
        <p:txBody>
          <a:bodyPr/>
          <a:lstStyle/>
          <a:p>
            <a:r>
              <a:rPr lang="zh-CN" altLang="zh-CN" dirty="0" smtClean="0"/>
              <a:t>在不同粒度上的活动都是可交换的，对于读和写活动，有：</a:t>
            </a:r>
          </a:p>
          <a:p>
            <a:pPr lvl="1"/>
            <a:r>
              <a:rPr lang="zh-CN" altLang="zh-CN" sz="3400" dirty="0" smtClean="0">
                <a:solidFill>
                  <a:srgbClr val="FF0000"/>
                </a:solidFill>
              </a:rPr>
              <a:t>读</a:t>
            </a:r>
            <a:r>
              <a:rPr lang="en-US" altLang="zh-CN" sz="3400" dirty="0" smtClean="0">
                <a:solidFill>
                  <a:srgbClr val="FF0000"/>
                </a:solidFill>
              </a:rPr>
              <a:t>-</a:t>
            </a:r>
            <a:r>
              <a:rPr lang="zh-CN" altLang="zh-CN" sz="3400" dirty="0" smtClean="0">
                <a:solidFill>
                  <a:srgbClr val="FF0000"/>
                </a:solidFill>
              </a:rPr>
              <a:t>读</a:t>
            </a:r>
            <a:r>
              <a:rPr lang="zh-CN" altLang="zh-CN" sz="3400" dirty="0" smtClean="0"/>
              <a:t>：可交换。</a:t>
            </a:r>
          </a:p>
          <a:p>
            <a:pPr lvl="1"/>
            <a:r>
              <a:rPr lang="zh-CN" altLang="zh-CN" sz="3400" dirty="0" smtClean="0">
                <a:solidFill>
                  <a:srgbClr val="FF0000"/>
                </a:solidFill>
              </a:rPr>
              <a:t>读</a:t>
            </a:r>
            <a:r>
              <a:rPr lang="en-US" altLang="zh-CN" sz="3400" dirty="0" smtClean="0">
                <a:solidFill>
                  <a:srgbClr val="FF0000"/>
                </a:solidFill>
              </a:rPr>
              <a:t>-</a:t>
            </a:r>
            <a:r>
              <a:rPr lang="zh-CN" altLang="zh-CN" sz="3400" dirty="0" smtClean="0">
                <a:solidFill>
                  <a:srgbClr val="FF0000"/>
                </a:solidFill>
              </a:rPr>
              <a:t>写</a:t>
            </a:r>
            <a:r>
              <a:rPr lang="zh-CN" altLang="zh-CN" sz="3400" dirty="0" smtClean="0"/>
              <a:t>：不可交换，因为根据是先读还是先写其结果是不一样的。</a:t>
            </a:r>
          </a:p>
          <a:p>
            <a:pPr lvl="1"/>
            <a:r>
              <a:rPr lang="zh-CN" altLang="zh-CN" sz="3400" dirty="0" smtClean="0">
                <a:solidFill>
                  <a:srgbClr val="FF0000"/>
                </a:solidFill>
              </a:rPr>
              <a:t>写</a:t>
            </a:r>
            <a:r>
              <a:rPr lang="en-US" altLang="zh-CN" sz="3400" dirty="0" smtClean="0">
                <a:solidFill>
                  <a:srgbClr val="FF0000"/>
                </a:solidFill>
              </a:rPr>
              <a:t>-</a:t>
            </a:r>
            <a:r>
              <a:rPr lang="zh-CN" altLang="zh-CN" sz="3400" dirty="0" smtClean="0">
                <a:solidFill>
                  <a:srgbClr val="FF0000"/>
                </a:solidFill>
              </a:rPr>
              <a:t>写</a:t>
            </a:r>
            <a:r>
              <a:rPr lang="zh-CN" altLang="zh-CN" sz="3400" dirty="0" smtClean="0"/>
              <a:t>：不可交换，因为第二个写总是使第一个写的结果无效。</a:t>
            </a:r>
            <a:endParaRPr lang="zh-CN" altLang="en-US" sz="34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37</a:t>
            </a:fld>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12.2.3 </a:t>
            </a:r>
            <a:r>
              <a:rPr lang="zh-CN" altLang="zh-CN" dirty="0" smtClean="0"/>
              <a:t>调度</a:t>
            </a:r>
            <a:endParaRPr lang="zh-CN" altLang="en-US" dirty="0"/>
          </a:p>
        </p:txBody>
      </p:sp>
      <p:sp>
        <p:nvSpPr>
          <p:cNvPr id="3" name="内容占位符 2"/>
          <p:cNvSpPr>
            <a:spLocks noGrp="1"/>
          </p:cNvSpPr>
          <p:nvPr>
            <p:ph idx="1"/>
          </p:nvPr>
        </p:nvSpPr>
        <p:spPr>
          <a:xfrm>
            <a:off x="539552" y="1340768"/>
            <a:ext cx="8001000" cy="4678362"/>
          </a:xfrm>
        </p:spPr>
        <p:txBody>
          <a:bodyPr/>
          <a:lstStyle/>
          <a:p>
            <a:r>
              <a:rPr lang="zh-CN" altLang="zh-CN" sz="3200" dirty="0" smtClean="0">
                <a:solidFill>
                  <a:srgbClr val="FF0000"/>
                </a:solidFill>
              </a:rPr>
              <a:t>调度</a:t>
            </a:r>
            <a:r>
              <a:rPr lang="zh-CN" altLang="zh-CN" sz="3200" dirty="0" smtClean="0"/>
              <a:t>是一个活动或操作（如，读、写、终止或提交）序列，这个序列由合并事务集合的活动、考虑每个事务内部活动的顺序构建。</a:t>
            </a:r>
            <a:endParaRPr lang="en-US" altLang="zh-CN" sz="3200" dirty="0" smtClean="0"/>
          </a:p>
          <a:p>
            <a:r>
              <a:rPr lang="zh-CN" altLang="zh-CN" sz="3200" dirty="0" smtClean="0">
                <a:solidFill>
                  <a:srgbClr val="FF0000"/>
                </a:solidFill>
              </a:rPr>
              <a:t>调度</a:t>
            </a:r>
            <a:r>
              <a:rPr lang="zh-CN" altLang="en-US" sz="3200" dirty="0" smtClean="0"/>
              <a:t>是</a:t>
            </a:r>
            <a:r>
              <a:rPr lang="en-US" altLang="zh-CN" sz="3200" dirty="0" smtClean="0"/>
              <a:t>DBMS</a:t>
            </a:r>
            <a:r>
              <a:rPr lang="zh-CN" altLang="zh-CN" sz="3200" dirty="0" smtClean="0"/>
              <a:t>内嵌</a:t>
            </a:r>
            <a:r>
              <a:rPr lang="zh-CN" altLang="en-US" sz="3200" dirty="0" smtClean="0"/>
              <a:t>的</a:t>
            </a:r>
            <a:r>
              <a:rPr lang="zh-CN" altLang="zh-CN" sz="3200" dirty="0" smtClean="0"/>
              <a:t>一个软件，这个软件决定了</a:t>
            </a:r>
            <a:r>
              <a:rPr lang="zh-CN" altLang="en-US" sz="3200" dirty="0" smtClean="0"/>
              <a:t>事务</a:t>
            </a:r>
            <a:r>
              <a:rPr lang="zh-CN" altLang="zh-CN" sz="3200" dirty="0" smtClean="0"/>
              <a:t>执行的正确顺序。</a:t>
            </a:r>
            <a:endParaRPr lang="en-US" altLang="zh-CN" sz="3200" dirty="0" smtClean="0"/>
          </a:p>
          <a:p>
            <a:r>
              <a:rPr lang="zh-CN" altLang="zh-CN" sz="3200" dirty="0" smtClean="0">
                <a:solidFill>
                  <a:srgbClr val="FF0000"/>
                </a:solidFill>
              </a:rPr>
              <a:t>调度</a:t>
            </a:r>
            <a:r>
              <a:rPr lang="zh-CN" altLang="zh-CN" sz="3200" dirty="0" smtClean="0"/>
              <a:t>建立事务执行顺序使并发事务间的操作是可执行的</a:t>
            </a:r>
            <a:r>
              <a:rPr lang="zh-CN" altLang="en-US" sz="3200" dirty="0" smtClean="0"/>
              <a:t>，并且结果是正确的。</a:t>
            </a:r>
            <a:endParaRPr lang="zh-CN" altLang="en-US" sz="32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38</a:t>
            </a:fld>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调度示例</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39</a:t>
            </a:fld>
            <a:endParaRPr lang="zh-CN" altLang="en-US"/>
          </a:p>
        </p:txBody>
      </p:sp>
      <p:pic>
        <p:nvPicPr>
          <p:cNvPr id="259077" name="Picture 5"/>
          <p:cNvPicPr>
            <a:picLocks noChangeAspect="1" noChangeArrowheads="1"/>
          </p:cNvPicPr>
          <p:nvPr/>
        </p:nvPicPr>
        <p:blipFill>
          <a:blip r:embed="rId2" cstate="print"/>
          <a:srcRect/>
          <a:stretch>
            <a:fillRect/>
          </a:stretch>
        </p:blipFill>
        <p:spPr bwMode="auto">
          <a:xfrm>
            <a:off x="971600" y="1556791"/>
            <a:ext cx="7272315" cy="367390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dirty="0" smtClean="0"/>
              <a:t>12.1.1 </a:t>
            </a:r>
            <a:r>
              <a:rPr lang="zh-CN" altLang="en-US" dirty="0" smtClean="0"/>
              <a:t>事务基本概念</a:t>
            </a:r>
          </a:p>
        </p:txBody>
      </p:sp>
      <p:sp>
        <p:nvSpPr>
          <p:cNvPr id="10243" name="Rectangle 3"/>
          <p:cNvSpPr>
            <a:spLocks noGrp="1" noChangeArrowheads="1"/>
          </p:cNvSpPr>
          <p:nvPr>
            <p:ph type="body" idx="1"/>
          </p:nvPr>
        </p:nvSpPr>
        <p:spPr>
          <a:xfrm>
            <a:off x="323850" y="1412875"/>
            <a:ext cx="8515350" cy="4608513"/>
          </a:xfrm>
        </p:spPr>
        <p:txBody>
          <a:bodyPr/>
          <a:lstStyle/>
          <a:p>
            <a:pPr>
              <a:lnSpc>
                <a:spcPct val="110000"/>
              </a:lnSpc>
            </a:pPr>
            <a:r>
              <a:rPr lang="zh-CN" altLang="en-US" sz="3200" dirty="0" smtClean="0"/>
              <a:t>事务是用户定义的数据操作系列，这些操作作为一个完整的工作单元，一个事务内的所有语句被作为一个整体，要么全部执行，要么全部不执行。 </a:t>
            </a:r>
          </a:p>
          <a:p>
            <a:r>
              <a:rPr lang="zh-CN" altLang="en-US" sz="3200" dirty="0" smtClean="0"/>
              <a:t>例如：对于一个转帐活动：</a:t>
            </a:r>
            <a:r>
              <a:rPr lang="en-US" altLang="zh-CN" sz="3200" dirty="0" smtClean="0"/>
              <a:t>A</a:t>
            </a:r>
            <a:r>
              <a:rPr lang="zh-CN" altLang="en-US" sz="3200" dirty="0" smtClean="0"/>
              <a:t>帐户转帐给</a:t>
            </a:r>
            <a:r>
              <a:rPr lang="en-US" altLang="zh-CN" sz="3200" dirty="0" smtClean="0"/>
              <a:t>B</a:t>
            </a:r>
            <a:r>
              <a:rPr lang="zh-CN" altLang="en-US" sz="3200" dirty="0" smtClean="0"/>
              <a:t>帐户</a:t>
            </a:r>
            <a:r>
              <a:rPr lang="en-US" altLang="zh-CN" sz="3200" dirty="0" smtClean="0"/>
              <a:t>2000</a:t>
            </a:r>
            <a:r>
              <a:rPr lang="zh-CN" altLang="en-US" sz="3200" dirty="0" smtClean="0"/>
              <a:t>元钱，这个活动包含两个操作：</a:t>
            </a:r>
          </a:p>
          <a:p>
            <a:pPr lvl="1"/>
            <a:r>
              <a:rPr lang="zh-CN" altLang="en-US" sz="3200" dirty="0" smtClean="0"/>
              <a:t>第一个操作：</a:t>
            </a:r>
            <a:r>
              <a:rPr lang="en-US" altLang="zh-CN" sz="3200" dirty="0" smtClean="0">
                <a:solidFill>
                  <a:srgbClr val="FF0000"/>
                </a:solidFill>
              </a:rPr>
              <a:t>A</a:t>
            </a:r>
            <a:r>
              <a:rPr lang="zh-CN" altLang="en-US" sz="3200" dirty="0" smtClean="0">
                <a:solidFill>
                  <a:srgbClr val="FF0000"/>
                </a:solidFill>
              </a:rPr>
              <a:t>帐户 － </a:t>
            </a:r>
            <a:r>
              <a:rPr lang="en-US" altLang="zh-CN" sz="3200" dirty="0" smtClean="0">
                <a:solidFill>
                  <a:srgbClr val="FF0000"/>
                </a:solidFill>
              </a:rPr>
              <a:t>2000</a:t>
            </a:r>
            <a:r>
              <a:rPr lang="en-US" altLang="zh-CN" sz="3200" dirty="0" smtClean="0"/>
              <a:t> </a:t>
            </a:r>
          </a:p>
          <a:p>
            <a:pPr lvl="1"/>
            <a:r>
              <a:rPr lang="zh-CN" altLang="en-US" sz="3200" dirty="0" smtClean="0"/>
              <a:t>第二个操作：</a:t>
            </a:r>
            <a:r>
              <a:rPr lang="en-US" altLang="zh-CN" sz="3200" dirty="0" smtClean="0">
                <a:solidFill>
                  <a:srgbClr val="FF0000"/>
                </a:solidFill>
              </a:rPr>
              <a:t>B</a:t>
            </a:r>
            <a:r>
              <a:rPr lang="zh-CN" altLang="en-US" sz="3200" dirty="0" smtClean="0">
                <a:solidFill>
                  <a:srgbClr val="FF0000"/>
                </a:solidFill>
              </a:rPr>
              <a:t>帐户 ＋ </a:t>
            </a:r>
            <a:r>
              <a:rPr lang="en-US" altLang="zh-CN" sz="3200" dirty="0" smtClean="0">
                <a:solidFill>
                  <a:srgbClr val="FF0000"/>
                </a:solidFill>
              </a:rPr>
              <a:t>2000</a:t>
            </a:r>
            <a:endParaRPr lang="zh-CN" altLang="en-US" sz="3200" dirty="0" smtClean="0">
              <a:solidFill>
                <a:srgbClr val="FF0000"/>
              </a:solidFill>
            </a:endParaRPr>
          </a:p>
        </p:txBody>
      </p:sp>
      <p:sp>
        <p:nvSpPr>
          <p:cNvPr id="10244" name="日期占位符 3"/>
          <p:cNvSpPr>
            <a:spLocks noGrp="1"/>
          </p:cNvSpPr>
          <p:nvPr>
            <p:ph type="dt" sz="quarter" idx="10"/>
          </p:nvPr>
        </p:nvSpPr>
        <p:spPr>
          <a:noFill/>
        </p:spPr>
        <p:txBody>
          <a:bodyPr/>
          <a:lstStyle/>
          <a:p>
            <a:fld id="{20BCBF45-39E0-4D12-AE0B-D6EE7A921B24}" type="datetime8">
              <a:rPr lang="zh-CN" altLang="en-US"/>
              <a:pPr/>
              <a:t>2016年3月7日10时26分</a:t>
            </a:fld>
            <a:endParaRPr lang="zh-CN" altLang="en-US"/>
          </a:p>
        </p:txBody>
      </p:sp>
      <p:sp>
        <p:nvSpPr>
          <p:cNvPr id="10245" name="灯片编号占位符 4"/>
          <p:cNvSpPr>
            <a:spLocks noGrp="1"/>
          </p:cNvSpPr>
          <p:nvPr>
            <p:ph type="sldNum" sz="quarter" idx="12"/>
          </p:nvPr>
        </p:nvSpPr>
        <p:spPr>
          <a:noFill/>
        </p:spPr>
        <p:txBody>
          <a:bodyPr/>
          <a:lstStyle/>
          <a:p>
            <a:fld id="{DFC2CA93-63FA-4D5F-BD6C-68E8569C6992}" type="slidenum">
              <a:rPr lang="zh-CN" altLang="en-US" smtClean="0"/>
              <a:pPr/>
              <a:t>4</a:t>
            </a:fld>
            <a:endParaRPr lang="zh-CN" alt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调度种类</a:t>
            </a:r>
            <a:endParaRPr lang="zh-CN" altLang="en-US" dirty="0"/>
          </a:p>
        </p:txBody>
      </p:sp>
      <p:sp>
        <p:nvSpPr>
          <p:cNvPr id="3" name="内容占位符 2"/>
          <p:cNvSpPr>
            <a:spLocks noGrp="1"/>
          </p:cNvSpPr>
          <p:nvPr>
            <p:ph idx="1"/>
          </p:nvPr>
        </p:nvSpPr>
        <p:spPr/>
        <p:txBody>
          <a:bodyPr/>
          <a:lstStyle/>
          <a:p>
            <a:r>
              <a:rPr lang="zh-CN" altLang="zh-CN" dirty="0" smtClean="0"/>
              <a:t>对每个事务都包含“终止”或“提交”活动的调度称为是一个</a:t>
            </a:r>
            <a:r>
              <a:rPr lang="zh-CN" altLang="zh-CN" dirty="0" smtClean="0">
                <a:solidFill>
                  <a:srgbClr val="FF0000"/>
                </a:solidFill>
              </a:rPr>
              <a:t>完整调度</a:t>
            </a:r>
            <a:r>
              <a:rPr lang="zh-CN" altLang="zh-CN" dirty="0" smtClean="0"/>
              <a:t>。</a:t>
            </a:r>
            <a:endParaRPr lang="en-US" altLang="zh-CN" dirty="0" smtClean="0"/>
          </a:p>
          <a:p>
            <a:r>
              <a:rPr lang="zh-CN" altLang="zh-CN" dirty="0" smtClean="0"/>
              <a:t>如果不同事务的活动是不交叉的，即从开始到结束事务都是一个接一个地执行，这样的调度称为是</a:t>
            </a:r>
            <a:r>
              <a:rPr lang="zh-CN" altLang="zh-CN" dirty="0" smtClean="0">
                <a:solidFill>
                  <a:srgbClr val="FF0000"/>
                </a:solidFill>
              </a:rPr>
              <a:t>串行调度</a:t>
            </a:r>
            <a:r>
              <a:rPr lang="zh-CN" altLang="zh-CN" dirty="0" smtClean="0"/>
              <a:t>。</a:t>
            </a:r>
            <a:endParaRPr lang="en-US" altLang="zh-CN" dirty="0" smtClean="0"/>
          </a:p>
          <a:p>
            <a:r>
              <a:rPr lang="zh-CN" altLang="zh-CN" dirty="0" smtClean="0">
                <a:solidFill>
                  <a:srgbClr val="FF0000"/>
                </a:solidFill>
              </a:rPr>
              <a:t>非串行调度</a:t>
            </a:r>
            <a:r>
              <a:rPr lang="zh-CN" altLang="zh-CN" dirty="0" smtClean="0"/>
              <a:t>是一组并发事务中的操作交叉地进行。</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40</a:t>
            </a:fld>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12.2.4 </a:t>
            </a:r>
            <a:r>
              <a:rPr lang="zh-CN" altLang="zh-CN" dirty="0" smtClean="0"/>
              <a:t>可串行化调度</a:t>
            </a:r>
            <a:endParaRPr lang="zh-CN" altLang="en-US" dirty="0"/>
          </a:p>
        </p:txBody>
      </p:sp>
      <p:sp>
        <p:nvSpPr>
          <p:cNvPr id="3" name="内容占位符 2"/>
          <p:cNvSpPr>
            <a:spLocks noGrp="1"/>
          </p:cNvSpPr>
          <p:nvPr>
            <p:ph idx="1"/>
          </p:nvPr>
        </p:nvSpPr>
        <p:spPr>
          <a:xfrm>
            <a:off x="566738" y="1414934"/>
            <a:ext cx="8109718" cy="4678362"/>
          </a:xfrm>
        </p:spPr>
        <p:txBody>
          <a:bodyPr/>
          <a:lstStyle/>
          <a:p>
            <a:r>
              <a:rPr lang="zh-CN" altLang="zh-CN" sz="3400" dirty="0" smtClean="0">
                <a:solidFill>
                  <a:srgbClr val="FF0000"/>
                </a:solidFill>
              </a:rPr>
              <a:t>可串行化调度</a:t>
            </a:r>
            <a:r>
              <a:rPr lang="zh-CN" altLang="zh-CN" sz="3400" dirty="0" smtClean="0"/>
              <a:t>是一种使得事务以某种顺序执行，其结果与它们以某种串行调度方式执行的结果一致的调度方式。</a:t>
            </a:r>
            <a:endParaRPr lang="en-US" altLang="zh-CN" sz="3400" dirty="0" smtClean="0"/>
          </a:p>
          <a:p>
            <a:r>
              <a:rPr lang="zh-CN" altLang="zh-CN" sz="3400" dirty="0" smtClean="0">
                <a:solidFill>
                  <a:srgbClr val="FF0000"/>
                </a:solidFill>
              </a:rPr>
              <a:t>可串行化的目的</a:t>
            </a:r>
            <a:r>
              <a:rPr lang="zh-CN" altLang="zh-CN" sz="3400" dirty="0" smtClean="0"/>
              <a:t>是找到一个非串行调度，这个调度允许事务并发执行且与其他事务没有相互干扰，使并行执行产生的</a:t>
            </a:r>
            <a:r>
              <a:rPr lang="zh-CN" altLang="en-US" sz="3400" dirty="0" smtClean="0"/>
              <a:t>结果</a:t>
            </a:r>
            <a:r>
              <a:rPr lang="zh-CN" altLang="zh-CN" sz="3400" dirty="0" smtClean="0"/>
              <a:t>与串行执行产生的一样。</a:t>
            </a:r>
            <a:endParaRPr lang="zh-CN" altLang="en-US" sz="34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41</a:t>
            </a:fld>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可串行化调度的规则</a:t>
            </a:r>
            <a:endParaRPr lang="zh-CN" altLang="en-US" dirty="0"/>
          </a:p>
        </p:txBody>
      </p:sp>
      <p:sp>
        <p:nvSpPr>
          <p:cNvPr id="3" name="内容占位符 2"/>
          <p:cNvSpPr>
            <a:spLocks noGrp="1"/>
          </p:cNvSpPr>
          <p:nvPr>
            <p:ph idx="1"/>
          </p:nvPr>
        </p:nvSpPr>
        <p:spPr>
          <a:xfrm>
            <a:off x="566738" y="1412776"/>
            <a:ext cx="8109718" cy="4680520"/>
          </a:xfrm>
        </p:spPr>
        <p:txBody>
          <a:bodyPr/>
          <a:lstStyle/>
          <a:p>
            <a:pPr lvl="0"/>
            <a:r>
              <a:rPr lang="zh-CN" altLang="zh-CN" sz="3400" dirty="0" smtClean="0"/>
              <a:t>如果两个事务只是读数据项，则它们没有冲突，并且执行顺序是不重要的。</a:t>
            </a:r>
          </a:p>
          <a:p>
            <a:pPr lvl="0"/>
            <a:r>
              <a:rPr lang="zh-CN" altLang="zh-CN" sz="3400" dirty="0" smtClean="0"/>
              <a:t>如果两个事务读或写完全不同的数据项，则它们没有冲突，并且执行顺序不重要。</a:t>
            </a:r>
          </a:p>
          <a:p>
            <a:r>
              <a:rPr lang="zh-CN" altLang="zh-CN" sz="3400" dirty="0" smtClean="0"/>
              <a:t>如果事务</a:t>
            </a:r>
            <a:r>
              <a:rPr lang="en-US" altLang="zh-CN" sz="3400" dirty="0" smtClean="0"/>
              <a:t>T</a:t>
            </a:r>
            <a:r>
              <a:rPr lang="en-US" altLang="zh-CN" sz="3400" baseline="-25000" dirty="0" smtClean="0"/>
              <a:t>1</a:t>
            </a:r>
            <a:r>
              <a:rPr lang="zh-CN" altLang="zh-CN" sz="3400" dirty="0" smtClean="0"/>
              <a:t>写数据项，事务</a:t>
            </a:r>
            <a:r>
              <a:rPr lang="en-US" altLang="zh-CN" sz="3400" dirty="0" smtClean="0"/>
              <a:t>T</a:t>
            </a:r>
            <a:r>
              <a:rPr lang="en-US" altLang="zh-CN" sz="3400" baseline="-25000" dirty="0" smtClean="0"/>
              <a:t>2</a:t>
            </a:r>
            <a:r>
              <a:rPr lang="zh-CN" altLang="zh-CN" sz="3400" dirty="0" smtClean="0"/>
              <a:t>读或者是写相同的数据项，则执行顺序很重要</a:t>
            </a:r>
            <a:r>
              <a:rPr lang="zh-CN" altLang="en-US" sz="3400" dirty="0" smtClean="0"/>
              <a:t>。</a:t>
            </a:r>
            <a:endParaRPr lang="zh-CN" altLang="en-US" sz="34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42</a:t>
            </a:fld>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12.3 </a:t>
            </a:r>
            <a:r>
              <a:rPr lang="zh-CN" altLang="zh-CN" dirty="0" smtClean="0"/>
              <a:t>并发控制中的加锁方法</a:t>
            </a:r>
            <a:endParaRPr lang="zh-CN" altLang="en-US" dirty="0"/>
          </a:p>
        </p:txBody>
      </p:sp>
      <p:sp>
        <p:nvSpPr>
          <p:cNvPr id="3" name="内容占位符 2"/>
          <p:cNvSpPr>
            <a:spLocks noGrp="1"/>
          </p:cNvSpPr>
          <p:nvPr>
            <p:ph idx="1"/>
          </p:nvPr>
        </p:nvSpPr>
        <p:spPr>
          <a:xfrm>
            <a:off x="566738" y="1340768"/>
            <a:ext cx="8037710" cy="4752528"/>
          </a:xfrm>
        </p:spPr>
        <p:txBody>
          <a:bodyPr/>
          <a:lstStyle/>
          <a:p>
            <a:r>
              <a:rPr lang="zh-CN" altLang="zh-CN" sz="3400" dirty="0" smtClean="0"/>
              <a:t>进行并发控制的主要方式是使用封锁机制，即</a:t>
            </a:r>
            <a:r>
              <a:rPr lang="zh-CN" altLang="zh-CN" sz="3400" dirty="0" smtClean="0">
                <a:solidFill>
                  <a:srgbClr val="FF0000"/>
                </a:solidFill>
              </a:rPr>
              <a:t>加锁</a:t>
            </a:r>
            <a:r>
              <a:rPr lang="zh-CN" altLang="zh-CN" sz="3400" dirty="0" smtClean="0"/>
              <a:t>，</a:t>
            </a:r>
            <a:endParaRPr lang="en-US" altLang="zh-CN" sz="3400" dirty="0" smtClean="0"/>
          </a:p>
          <a:p>
            <a:r>
              <a:rPr lang="zh-CN" altLang="zh-CN" sz="3400" dirty="0" smtClean="0">
                <a:solidFill>
                  <a:srgbClr val="FF0000"/>
                </a:solidFill>
              </a:rPr>
              <a:t>锁</a:t>
            </a:r>
            <a:r>
              <a:rPr lang="zh-CN" altLang="zh-CN" sz="3400" dirty="0" smtClean="0"/>
              <a:t>是与数据项有关的一个变量，它描述了数据项的状态，这个状态是关于在数据项上可进行的操作。</a:t>
            </a:r>
            <a:endParaRPr lang="en-US" altLang="zh-CN" sz="3400" dirty="0" smtClean="0"/>
          </a:p>
          <a:p>
            <a:r>
              <a:rPr lang="zh-CN" altLang="zh-CN" sz="3400" dirty="0" smtClean="0"/>
              <a:t>并发控制最常使用的</a:t>
            </a:r>
            <a:r>
              <a:rPr lang="zh-CN" altLang="en-US" sz="3400" dirty="0" smtClean="0"/>
              <a:t>技术</a:t>
            </a:r>
            <a:r>
              <a:rPr lang="en-US" altLang="zh-CN" sz="3400" dirty="0" smtClean="0"/>
              <a:t>——</a:t>
            </a:r>
            <a:r>
              <a:rPr lang="zh-CN" altLang="zh-CN" sz="3400" dirty="0" smtClean="0">
                <a:solidFill>
                  <a:srgbClr val="FF0000"/>
                </a:solidFill>
              </a:rPr>
              <a:t>加锁</a:t>
            </a:r>
            <a:r>
              <a:rPr lang="zh-CN" altLang="zh-CN" sz="3400" dirty="0" smtClean="0"/>
              <a:t>，也是大多数应用程序选择的方法。</a:t>
            </a:r>
            <a:endParaRPr lang="zh-CN" altLang="en-US" sz="34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43</a:t>
            </a:fld>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t>锁由一个</a:t>
            </a:r>
            <a:r>
              <a:rPr lang="zh-CN" altLang="zh-CN" dirty="0" smtClean="0">
                <a:solidFill>
                  <a:srgbClr val="FF0000"/>
                </a:solidFill>
              </a:rPr>
              <a:t>锁管理器</a:t>
            </a:r>
            <a:r>
              <a:rPr lang="zh-CN" altLang="zh-CN" dirty="0" smtClean="0"/>
              <a:t>来加锁和解锁。</a:t>
            </a:r>
            <a:endParaRPr lang="en-US" altLang="zh-CN" dirty="0" smtClean="0"/>
          </a:p>
          <a:p>
            <a:r>
              <a:rPr lang="zh-CN" altLang="zh-CN" dirty="0" smtClean="0"/>
              <a:t>锁管理器的主要数据结构是一个锁表，在锁表中，每一项由事务标识符、粒度标识符和锁类型组成</a:t>
            </a:r>
            <a:r>
              <a:rPr lang="zh-CN" altLang="en-US" dirty="0" smtClean="0"/>
              <a:t>。</a:t>
            </a:r>
            <a:endParaRPr lang="en-US" altLang="zh-CN" dirty="0" smtClean="0"/>
          </a:p>
          <a:p>
            <a:r>
              <a:rPr lang="zh-CN" altLang="zh-CN" dirty="0" smtClean="0"/>
              <a:t>加锁就是限制事务内和事务外对数据的操作。</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44</a:t>
            </a:fld>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t>事务</a:t>
            </a:r>
            <a:r>
              <a:rPr lang="en-US" altLang="zh-CN" dirty="0" smtClean="0"/>
              <a:t>T</a:t>
            </a:r>
            <a:r>
              <a:rPr lang="zh-CN" altLang="zh-CN" dirty="0" smtClean="0"/>
              <a:t>在对某个数据操作之前，先向系统发出请求，封锁其所要使用的数据。</a:t>
            </a:r>
            <a:endParaRPr lang="en-US" altLang="zh-CN" dirty="0" smtClean="0"/>
          </a:p>
          <a:p>
            <a:r>
              <a:rPr lang="zh-CN" altLang="zh-CN" dirty="0" smtClean="0"/>
              <a:t>加锁后事务</a:t>
            </a:r>
            <a:r>
              <a:rPr lang="en-US" altLang="zh-CN" dirty="0" smtClean="0"/>
              <a:t>T</a:t>
            </a:r>
            <a:r>
              <a:rPr lang="zh-CN" altLang="zh-CN" dirty="0" smtClean="0"/>
              <a:t>对其要操作的数据具有一定的控制权，在事务</a:t>
            </a:r>
            <a:r>
              <a:rPr lang="en-US" altLang="zh-CN" dirty="0" smtClean="0"/>
              <a:t>T</a:t>
            </a:r>
            <a:r>
              <a:rPr lang="zh-CN" altLang="zh-CN" dirty="0" smtClean="0"/>
              <a:t>释放它的锁之前，其他事务不能操作这些数据。</a:t>
            </a:r>
            <a:endParaRPr lang="en-US" altLang="zh-CN" dirty="0" smtClean="0"/>
          </a:p>
          <a:p>
            <a:r>
              <a:rPr lang="zh-CN" altLang="zh-CN" dirty="0" smtClean="0"/>
              <a:t>具体的控制权由锁的类型决定。</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45</a:t>
            </a:fld>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锁的类型</a:t>
            </a:r>
            <a:endParaRPr lang="zh-CN" altLang="en-US" dirty="0"/>
          </a:p>
        </p:txBody>
      </p:sp>
      <p:sp>
        <p:nvSpPr>
          <p:cNvPr id="3" name="内容占位符 2"/>
          <p:cNvSpPr>
            <a:spLocks noGrp="1"/>
          </p:cNvSpPr>
          <p:nvPr>
            <p:ph idx="1"/>
          </p:nvPr>
        </p:nvSpPr>
        <p:spPr/>
        <p:txBody>
          <a:bodyPr/>
          <a:lstStyle/>
          <a:p>
            <a:r>
              <a:rPr lang="zh-CN" altLang="zh-CN" dirty="0" smtClean="0"/>
              <a:t>锁有两种基本类型：</a:t>
            </a:r>
            <a:endParaRPr lang="en-US" altLang="zh-CN" dirty="0" smtClean="0"/>
          </a:p>
          <a:p>
            <a:pPr lvl="1"/>
            <a:r>
              <a:rPr lang="zh-CN" altLang="zh-CN" sz="3400" dirty="0" smtClean="0">
                <a:solidFill>
                  <a:srgbClr val="FF0000"/>
                </a:solidFill>
              </a:rPr>
              <a:t>排它锁</a:t>
            </a:r>
            <a:r>
              <a:rPr lang="zh-CN" altLang="zh-CN" sz="3400" dirty="0" smtClean="0"/>
              <a:t>（</a:t>
            </a:r>
            <a:r>
              <a:rPr lang="en-US" altLang="zh-CN" sz="3400" dirty="0" smtClean="0"/>
              <a:t>Exclusive Locks</a:t>
            </a:r>
            <a:r>
              <a:rPr lang="zh-CN" altLang="zh-CN" sz="3400" dirty="0" smtClean="0"/>
              <a:t>，也称为</a:t>
            </a:r>
            <a:r>
              <a:rPr lang="en-US" altLang="zh-CN" sz="3400" dirty="0" smtClean="0">
                <a:solidFill>
                  <a:srgbClr val="0000FF"/>
                </a:solidFill>
              </a:rPr>
              <a:t>X</a:t>
            </a:r>
            <a:r>
              <a:rPr lang="zh-CN" altLang="zh-CN" sz="3400" dirty="0" smtClean="0">
                <a:solidFill>
                  <a:srgbClr val="0000FF"/>
                </a:solidFill>
              </a:rPr>
              <a:t>锁</a:t>
            </a:r>
            <a:r>
              <a:rPr lang="zh-CN" altLang="zh-CN" sz="3400" dirty="0" smtClean="0"/>
              <a:t>或写</a:t>
            </a:r>
            <a:r>
              <a:rPr lang="zh-CN" altLang="en-US" sz="3400" dirty="0" smtClean="0"/>
              <a:t>锁</a:t>
            </a:r>
            <a:r>
              <a:rPr lang="zh-CN" altLang="zh-CN" sz="3400" dirty="0" smtClean="0"/>
              <a:t>）</a:t>
            </a:r>
            <a:endParaRPr lang="en-US" altLang="zh-CN" sz="3400" dirty="0" smtClean="0"/>
          </a:p>
          <a:p>
            <a:pPr lvl="1"/>
            <a:r>
              <a:rPr lang="zh-CN" altLang="zh-CN" sz="3400" dirty="0" smtClean="0">
                <a:solidFill>
                  <a:srgbClr val="FF0000"/>
                </a:solidFill>
              </a:rPr>
              <a:t>共享锁</a:t>
            </a:r>
            <a:r>
              <a:rPr lang="zh-CN" altLang="zh-CN" sz="3400" dirty="0" smtClean="0"/>
              <a:t>（</a:t>
            </a:r>
            <a:r>
              <a:rPr lang="en-US" altLang="zh-CN" sz="3400" dirty="0" smtClean="0"/>
              <a:t>Share Locks</a:t>
            </a:r>
            <a:r>
              <a:rPr lang="zh-CN" altLang="zh-CN" sz="3400" dirty="0" smtClean="0"/>
              <a:t>，也称</a:t>
            </a:r>
            <a:r>
              <a:rPr lang="en-US" altLang="zh-CN" sz="3400" dirty="0" smtClean="0">
                <a:solidFill>
                  <a:srgbClr val="0000FF"/>
                </a:solidFill>
              </a:rPr>
              <a:t>S</a:t>
            </a:r>
            <a:r>
              <a:rPr lang="zh-CN" altLang="zh-CN" sz="3400" dirty="0" smtClean="0">
                <a:solidFill>
                  <a:srgbClr val="0000FF"/>
                </a:solidFill>
              </a:rPr>
              <a:t>锁</a:t>
            </a:r>
            <a:r>
              <a:rPr lang="zh-CN" altLang="zh-CN" sz="3400" dirty="0" smtClean="0"/>
              <a:t>或读锁）。</a:t>
            </a:r>
          </a:p>
          <a:p>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46</a:t>
            </a:fld>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共享锁</a:t>
            </a:r>
            <a:endParaRPr lang="zh-CN" altLang="en-US" dirty="0"/>
          </a:p>
        </p:txBody>
      </p:sp>
      <p:sp>
        <p:nvSpPr>
          <p:cNvPr id="3" name="内容占位符 2"/>
          <p:cNvSpPr>
            <a:spLocks noGrp="1"/>
          </p:cNvSpPr>
          <p:nvPr>
            <p:ph idx="1"/>
          </p:nvPr>
        </p:nvSpPr>
        <p:spPr/>
        <p:txBody>
          <a:bodyPr/>
          <a:lstStyle/>
          <a:p>
            <a:r>
              <a:rPr lang="zh-CN" altLang="zh-CN" sz="3400" dirty="0" smtClean="0"/>
              <a:t>若事务</a:t>
            </a:r>
            <a:r>
              <a:rPr lang="en-US" altLang="zh-CN" sz="3400" dirty="0" smtClean="0"/>
              <a:t>T</a:t>
            </a:r>
            <a:r>
              <a:rPr lang="zh-CN" altLang="zh-CN" sz="3400" dirty="0" smtClean="0"/>
              <a:t>给数据项</a:t>
            </a:r>
            <a:r>
              <a:rPr lang="en-US" altLang="zh-CN" sz="3400" dirty="0" smtClean="0"/>
              <a:t>A</a:t>
            </a:r>
            <a:r>
              <a:rPr lang="zh-CN" altLang="zh-CN" sz="3400" dirty="0" smtClean="0"/>
              <a:t>加了</a:t>
            </a:r>
            <a:r>
              <a:rPr lang="en-US" altLang="zh-CN" sz="3400" dirty="0" smtClean="0"/>
              <a:t>S</a:t>
            </a:r>
            <a:r>
              <a:rPr lang="zh-CN" altLang="zh-CN" sz="3400" dirty="0" smtClean="0"/>
              <a:t>锁，则事务</a:t>
            </a:r>
            <a:r>
              <a:rPr lang="en-US" altLang="zh-CN" sz="3400" dirty="0" smtClean="0"/>
              <a:t>T</a:t>
            </a:r>
            <a:r>
              <a:rPr lang="zh-CN" altLang="zh-CN" sz="3400" dirty="0" smtClean="0"/>
              <a:t>可以读</a:t>
            </a:r>
            <a:r>
              <a:rPr lang="en-US" altLang="zh-CN" sz="3400" dirty="0" smtClean="0"/>
              <a:t>A</a:t>
            </a:r>
            <a:r>
              <a:rPr lang="zh-CN" altLang="zh-CN" sz="3400" dirty="0" smtClean="0"/>
              <a:t>，但不能修改</a:t>
            </a:r>
            <a:r>
              <a:rPr lang="en-US" altLang="zh-CN" sz="3400" dirty="0" smtClean="0"/>
              <a:t>A</a:t>
            </a:r>
            <a:r>
              <a:rPr lang="zh-CN" altLang="zh-CN" sz="3400" dirty="0" smtClean="0"/>
              <a:t>，其他事务可以再给</a:t>
            </a:r>
            <a:r>
              <a:rPr lang="en-US" altLang="zh-CN" sz="3400" dirty="0" smtClean="0"/>
              <a:t>A</a:t>
            </a:r>
            <a:r>
              <a:rPr lang="zh-CN" altLang="zh-CN" sz="3400" dirty="0" smtClean="0"/>
              <a:t>加</a:t>
            </a:r>
            <a:r>
              <a:rPr lang="en-US" altLang="zh-CN" sz="3400" dirty="0" smtClean="0"/>
              <a:t>S</a:t>
            </a:r>
            <a:r>
              <a:rPr lang="zh-CN" altLang="zh-CN" sz="3400" dirty="0" smtClean="0"/>
              <a:t>锁，但不能加</a:t>
            </a:r>
            <a:r>
              <a:rPr lang="en-US" altLang="zh-CN" sz="3400" dirty="0" smtClean="0"/>
              <a:t>X</a:t>
            </a:r>
            <a:r>
              <a:rPr lang="zh-CN" altLang="zh-CN" sz="3400" dirty="0" smtClean="0"/>
              <a:t>锁，直到</a:t>
            </a:r>
            <a:r>
              <a:rPr lang="en-US" altLang="zh-CN" sz="3400" dirty="0" smtClean="0"/>
              <a:t>T</a:t>
            </a:r>
            <a:r>
              <a:rPr lang="zh-CN" altLang="zh-CN" sz="3400" dirty="0" smtClean="0"/>
              <a:t>释放了</a:t>
            </a:r>
            <a:r>
              <a:rPr lang="en-US" altLang="zh-CN" sz="3400" dirty="0" smtClean="0"/>
              <a:t>A</a:t>
            </a:r>
            <a:r>
              <a:rPr lang="zh-CN" altLang="zh-CN" sz="3400" dirty="0" smtClean="0"/>
              <a:t>上的</a:t>
            </a:r>
            <a:r>
              <a:rPr lang="en-US" altLang="zh-CN" sz="3400" dirty="0" smtClean="0"/>
              <a:t>S</a:t>
            </a:r>
            <a:r>
              <a:rPr lang="zh-CN" altLang="zh-CN" sz="3400" dirty="0" smtClean="0"/>
              <a:t>锁为止。</a:t>
            </a:r>
            <a:endParaRPr lang="en-US" altLang="zh-CN" sz="3400" dirty="0" smtClean="0"/>
          </a:p>
          <a:p>
            <a:r>
              <a:rPr lang="zh-CN" altLang="zh-CN" sz="3400" dirty="0" smtClean="0"/>
              <a:t>即对于读操作来说，可以有多个事务同时获得共享锁，但阻止其他事务对已获得共享锁的数据进行排它封锁。</a:t>
            </a:r>
            <a:endParaRPr lang="zh-CN" altLang="en-US" sz="34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47</a:t>
            </a:fld>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排它锁</a:t>
            </a:r>
            <a:endParaRPr lang="zh-CN" altLang="en-US" dirty="0"/>
          </a:p>
        </p:txBody>
      </p:sp>
      <p:sp>
        <p:nvSpPr>
          <p:cNvPr id="3" name="内容占位符 2"/>
          <p:cNvSpPr>
            <a:spLocks noGrp="1"/>
          </p:cNvSpPr>
          <p:nvPr>
            <p:ph idx="1"/>
          </p:nvPr>
        </p:nvSpPr>
        <p:spPr/>
        <p:txBody>
          <a:bodyPr/>
          <a:lstStyle/>
          <a:p>
            <a:r>
              <a:rPr lang="zh-CN" altLang="zh-CN" sz="3400" dirty="0" smtClean="0"/>
              <a:t>若事务</a:t>
            </a:r>
            <a:r>
              <a:rPr lang="en-US" altLang="zh-CN" sz="3400" dirty="0" smtClean="0"/>
              <a:t>T</a:t>
            </a:r>
            <a:r>
              <a:rPr lang="zh-CN" altLang="zh-CN" sz="3400" dirty="0" smtClean="0"/>
              <a:t>给数据项</a:t>
            </a:r>
            <a:r>
              <a:rPr lang="en-US" altLang="zh-CN" sz="3400" dirty="0" smtClean="0"/>
              <a:t>A</a:t>
            </a:r>
            <a:r>
              <a:rPr lang="zh-CN" altLang="zh-CN" sz="3400" dirty="0" smtClean="0"/>
              <a:t>加了</a:t>
            </a:r>
            <a:r>
              <a:rPr lang="en-US" altLang="zh-CN" sz="3400" dirty="0" smtClean="0"/>
              <a:t>X</a:t>
            </a:r>
            <a:r>
              <a:rPr lang="zh-CN" altLang="zh-CN" sz="3400" dirty="0" smtClean="0"/>
              <a:t>锁，则允许</a:t>
            </a:r>
            <a:r>
              <a:rPr lang="en-US" altLang="zh-CN" sz="3400" dirty="0" smtClean="0"/>
              <a:t>T</a:t>
            </a:r>
            <a:r>
              <a:rPr lang="zh-CN" altLang="zh-CN" sz="3400" dirty="0" smtClean="0"/>
              <a:t>读取和修改</a:t>
            </a:r>
            <a:r>
              <a:rPr lang="en-US" altLang="zh-CN" sz="3400" dirty="0" smtClean="0"/>
              <a:t>A</a:t>
            </a:r>
            <a:r>
              <a:rPr lang="zh-CN" altLang="zh-CN" sz="3400" dirty="0" smtClean="0"/>
              <a:t>，但不允许其他事务再给</a:t>
            </a:r>
            <a:r>
              <a:rPr lang="en-US" altLang="zh-CN" sz="3400" dirty="0" smtClean="0"/>
              <a:t>A</a:t>
            </a:r>
            <a:r>
              <a:rPr lang="zh-CN" altLang="zh-CN" sz="3400" dirty="0" smtClean="0"/>
              <a:t>加任何类型的锁和进行任何操作。</a:t>
            </a:r>
            <a:endParaRPr lang="en-US" altLang="zh-CN" sz="3400" dirty="0" smtClean="0"/>
          </a:p>
          <a:p>
            <a:r>
              <a:rPr lang="zh-CN" altLang="zh-CN" sz="3400" dirty="0" smtClean="0"/>
              <a:t>即一旦</a:t>
            </a:r>
            <a:r>
              <a:rPr lang="zh-CN" altLang="en-US" sz="3400" dirty="0" smtClean="0"/>
              <a:t>某</a:t>
            </a:r>
            <a:r>
              <a:rPr lang="zh-CN" altLang="zh-CN" sz="3400" dirty="0" smtClean="0"/>
              <a:t>事务获得了对某一数据的排它锁，则任何其他事务均不能对该数据进行任何封锁，其他事务只能进入等待状态，直到第一个事务撤销了对该数据的封锁。</a:t>
            </a:r>
            <a:endParaRPr lang="zh-CN" altLang="en-US" sz="34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48</a:t>
            </a:fld>
            <a:endParaRPr lang="zh-CN"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68313" y="322263"/>
            <a:ext cx="8370887" cy="730250"/>
          </a:xfrm>
        </p:spPr>
        <p:txBody>
          <a:bodyPr/>
          <a:lstStyle/>
          <a:p>
            <a:pPr algn="ctr"/>
            <a:r>
              <a:rPr lang="zh-CN" altLang="en-US" sz="4000" b="1" dirty="0" smtClean="0">
                <a:solidFill>
                  <a:srgbClr val="0039AC"/>
                </a:solidFill>
                <a:latin typeface="楷体_GB2312" pitchFamily="49" charset="-122"/>
                <a:ea typeface="楷体_GB2312" pitchFamily="49" charset="-122"/>
              </a:rPr>
              <a:t>锁的相容矩阵 </a:t>
            </a:r>
          </a:p>
        </p:txBody>
      </p:sp>
      <p:pic>
        <p:nvPicPr>
          <p:cNvPr id="33795" name="图片 1" descr="0705"/>
          <p:cNvPicPr>
            <a:picLocks noChangeAspect="1" noChangeArrowheads="1"/>
          </p:cNvPicPr>
          <p:nvPr/>
        </p:nvPicPr>
        <p:blipFill>
          <a:blip r:embed="rId2" cstate="print"/>
          <a:srcRect/>
          <a:stretch>
            <a:fillRect/>
          </a:stretch>
        </p:blipFill>
        <p:spPr bwMode="auto">
          <a:xfrm>
            <a:off x="1116013" y="1628775"/>
            <a:ext cx="6969125" cy="2663825"/>
          </a:xfrm>
          <a:prstGeom prst="rect">
            <a:avLst/>
          </a:prstGeom>
          <a:noFill/>
          <a:ln w="9525">
            <a:noFill/>
            <a:miter lim="800000"/>
            <a:headEnd/>
            <a:tailEnd/>
          </a:ln>
        </p:spPr>
      </p:pic>
      <p:sp>
        <p:nvSpPr>
          <p:cNvPr id="33796" name="日期占位符 6"/>
          <p:cNvSpPr>
            <a:spLocks noGrp="1"/>
          </p:cNvSpPr>
          <p:nvPr>
            <p:ph type="dt" sz="quarter" idx="10"/>
          </p:nvPr>
        </p:nvSpPr>
        <p:spPr>
          <a:noFill/>
        </p:spPr>
        <p:txBody>
          <a:bodyPr/>
          <a:lstStyle/>
          <a:p>
            <a:fld id="{11AD0E95-7B05-4D18-8838-CACC9C7B5BFA}" type="datetime8">
              <a:rPr lang="zh-CN" altLang="en-US"/>
              <a:pPr/>
              <a:t>2016年3月7日10时26分</a:t>
            </a:fld>
            <a:endParaRPr lang="en-US" altLang="ko-KR"/>
          </a:p>
        </p:txBody>
      </p:sp>
      <p:sp>
        <p:nvSpPr>
          <p:cNvPr id="33797" name="灯片编号占位符 7"/>
          <p:cNvSpPr>
            <a:spLocks noGrp="1"/>
          </p:cNvSpPr>
          <p:nvPr>
            <p:ph type="sldNum" sz="quarter" idx="12"/>
          </p:nvPr>
        </p:nvSpPr>
        <p:spPr>
          <a:noFill/>
        </p:spPr>
        <p:txBody>
          <a:bodyPr/>
          <a:lstStyle/>
          <a:p>
            <a:fld id="{1AFB1C24-619F-4AA3-BB9A-4B9A572B9CD0}" type="slidenum">
              <a:rPr lang="en-US" altLang="ko-KR" smtClean="0"/>
              <a:pPr/>
              <a:t>49</a:t>
            </a:fld>
            <a:endParaRPr lang="en-US" altLang="ko-KR"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说明</a:t>
            </a:r>
            <a:endParaRPr lang="zh-CN" altLang="en-US" dirty="0"/>
          </a:p>
        </p:txBody>
      </p:sp>
      <p:sp>
        <p:nvSpPr>
          <p:cNvPr id="3" name="内容占位符 2"/>
          <p:cNvSpPr>
            <a:spLocks noGrp="1"/>
          </p:cNvSpPr>
          <p:nvPr>
            <p:ph idx="1"/>
          </p:nvPr>
        </p:nvSpPr>
        <p:spPr>
          <a:xfrm>
            <a:off x="539552" y="1414934"/>
            <a:ext cx="8208912" cy="4678362"/>
          </a:xfrm>
        </p:spPr>
        <p:txBody>
          <a:bodyPr/>
          <a:lstStyle/>
          <a:p>
            <a:r>
              <a:rPr lang="zh-CN" altLang="zh-CN" sz="2800" dirty="0" smtClean="0"/>
              <a:t>假设第一个操作成功了，第二个操作由于某种原因没有成功</a:t>
            </a:r>
            <a:r>
              <a:rPr lang="zh-CN" altLang="en-US" sz="2800" dirty="0" smtClean="0"/>
              <a:t>，</a:t>
            </a:r>
            <a:r>
              <a:rPr lang="zh-CN" altLang="zh-CN" sz="2800" dirty="0" smtClean="0"/>
              <a:t>在系统恢复</a:t>
            </a:r>
            <a:r>
              <a:rPr lang="zh-CN" altLang="en-US" sz="2800" dirty="0" smtClean="0"/>
              <a:t>正常</a:t>
            </a:r>
            <a:r>
              <a:rPr lang="zh-CN" altLang="zh-CN" sz="2800" dirty="0" smtClean="0"/>
              <a:t>后，</a:t>
            </a:r>
            <a:r>
              <a:rPr lang="en-US" altLang="zh-CN" sz="2800" dirty="0" smtClean="0"/>
              <a:t>A</a:t>
            </a:r>
            <a:r>
              <a:rPr lang="zh-CN" altLang="zh-CN" sz="2800" dirty="0" smtClean="0"/>
              <a:t>账户的金额</a:t>
            </a:r>
            <a:r>
              <a:rPr lang="zh-CN" altLang="en-US" sz="2800" dirty="0" smtClean="0"/>
              <a:t>应</a:t>
            </a:r>
            <a:r>
              <a:rPr lang="zh-CN" altLang="zh-CN" sz="2800" dirty="0" smtClean="0"/>
              <a:t>是</a:t>
            </a:r>
            <a:r>
              <a:rPr lang="zh-CN" altLang="en-US" sz="2800" dirty="0" smtClean="0"/>
              <a:t>多少</a:t>
            </a:r>
            <a:r>
              <a:rPr lang="zh-CN" altLang="zh-CN" sz="2800" dirty="0" smtClean="0"/>
              <a:t>？</a:t>
            </a:r>
            <a:endParaRPr lang="en-US" altLang="zh-CN" sz="2800" dirty="0" smtClean="0"/>
          </a:p>
          <a:p>
            <a:r>
              <a:rPr lang="zh-CN" altLang="zh-CN" sz="2800" dirty="0" smtClean="0"/>
              <a:t>如果</a:t>
            </a:r>
            <a:r>
              <a:rPr lang="en-US" altLang="zh-CN" sz="2800" dirty="0" smtClean="0"/>
              <a:t>B</a:t>
            </a:r>
            <a:r>
              <a:rPr lang="zh-CN" altLang="zh-CN" sz="2800" dirty="0" smtClean="0"/>
              <a:t>账户的金额没有变化，则正确的情况是</a:t>
            </a:r>
            <a:r>
              <a:rPr lang="en-US" altLang="zh-CN" sz="2800" dirty="0" smtClean="0"/>
              <a:t>A</a:t>
            </a:r>
            <a:r>
              <a:rPr lang="zh-CN" altLang="zh-CN" sz="2800" dirty="0" smtClean="0"/>
              <a:t>账户的金额也应该</a:t>
            </a:r>
            <a:r>
              <a:rPr lang="zh-CN" altLang="en-US" sz="2800" dirty="0" smtClean="0"/>
              <a:t>没有变化</a:t>
            </a:r>
            <a:r>
              <a:rPr lang="zh-CN" altLang="zh-CN" sz="2800" dirty="0" smtClean="0"/>
              <a:t>。</a:t>
            </a:r>
            <a:endParaRPr lang="en-US" altLang="zh-CN" sz="2800" dirty="0" smtClean="0"/>
          </a:p>
          <a:p>
            <a:r>
              <a:rPr lang="zh-CN" altLang="zh-CN" sz="2800" dirty="0" smtClean="0"/>
              <a:t>怎样保证在系统恢复之后，</a:t>
            </a:r>
            <a:r>
              <a:rPr lang="en-US" altLang="zh-CN" sz="2800" dirty="0" smtClean="0"/>
              <a:t>A</a:t>
            </a:r>
            <a:r>
              <a:rPr lang="zh-CN" altLang="zh-CN" sz="2800" dirty="0" smtClean="0"/>
              <a:t>账户中的金额</a:t>
            </a:r>
            <a:r>
              <a:rPr lang="zh-CN" altLang="en-US" sz="2800" dirty="0" smtClean="0"/>
              <a:t>没有减少</a:t>
            </a:r>
            <a:r>
              <a:rPr lang="zh-CN" altLang="zh-CN" sz="2800" dirty="0" smtClean="0"/>
              <a:t>？这就要用到事务的概念。</a:t>
            </a:r>
            <a:endParaRPr lang="en-US" altLang="zh-CN" sz="2800" dirty="0" smtClean="0"/>
          </a:p>
          <a:p>
            <a:r>
              <a:rPr lang="zh-CN" altLang="zh-CN" sz="2800" dirty="0" smtClean="0"/>
              <a:t>事务可以保证在一个事务中的全部操作或者全部成功，或者全部失败。</a:t>
            </a:r>
            <a:endParaRPr lang="zh-CN" altLang="en-US" sz="28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a:t>
            </a:fld>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12.3.1 </a:t>
            </a:r>
            <a:r>
              <a:rPr lang="zh-CN" altLang="zh-CN" dirty="0" smtClean="0"/>
              <a:t>锁的粒度</a:t>
            </a:r>
            <a:endParaRPr lang="zh-CN" altLang="en-US" dirty="0"/>
          </a:p>
        </p:txBody>
      </p:sp>
      <p:sp>
        <p:nvSpPr>
          <p:cNvPr id="3" name="内容占位符 2"/>
          <p:cNvSpPr>
            <a:spLocks noGrp="1"/>
          </p:cNvSpPr>
          <p:nvPr>
            <p:ph idx="1"/>
          </p:nvPr>
        </p:nvSpPr>
        <p:spPr>
          <a:xfrm>
            <a:off x="395536" y="1414934"/>
            <a:ext cx="8172202" cy="4678362"/>
          </a:xfrm>
        </p:spPr>
        <p:txBody>
          <a:bodyPr/>
          <a:lstStyle/>
          <a:p>
            <a:pPr>
              <a:spcBef>
                <a:spcPts val="300"/>
              </a:spcBef>
            </a:pPr>
            <a:r>
              <a:rPr lang="zh-CN" altLang="zh-CN" sz="3400" dirty="0" smtClean="0">
                <a:solidFill>
                  <a:srgbClr val="FF0000"/>
                </a:solidFill>
              </a:rPr>
              <a:t>粒度</a:t>
            </a:r>
            <a:r>
              <a:rPr lang="zh-CN" altLang="en-US" sz="3400" dirty="0" smtClean="0"/>
              <a:t>：</a:t>
            </a:r>
            <a:r>
              <a:rPr lang="zh-CN" altLang="zh-CN" sz="3400" dirty="0" smtClean="0"/>
              <a:t>由并发控制程序选择的作为保护单位的数据项的大小。</a:t>
            </a:r>
            <a:endParaRPr lang="en-US" altLang="zh-CN" sz="3400" dirty="0" smtClean="0"/>
          </a:p>
          <a:p>
            <a:pPr>
              <a:spcBef>
                <a:spcPts val="300"/>
              </a:spcBef>
            </a:pPr>
            <a:r>
              <a:rPr lang="zh-CN" altLang="en-US" sz="3200" dirty="0" smtClean="0"/>
              <a:t>主要的加锁粒度：</a:t>
            </a:r>
            <a:endParaRPr lang="en-US" altLang="zh-CN" sz="3200" dirty="0" smtClean="0"/>
          </a:p>
          <a:p>
            <a:pPr lvl="1">
              <a:spcBef>
                <a:spcPts val="300"/>
              </a:spcBef>
            </a:pPr>
            <a:r>
              <a:rPr lang="zh-CN" altLang="zh-CN" sz="3200" dirty="0" smtClean="0"/>
              <a:t>数据库级</a:t>
            </a:r>
            <a:r>
              <a:rPr lang="zh-CN" altLang="en-US" sz="3200" dirty="0" smtClean="0"/>
              <a:t>：对整个数据库加锁。</a:t>
            </a:r>
            <a:endParaRPr lang="zh-CN" altLang="zh-CN" sz="3200" dirty="0" smtClean="0"/>
          </a:p>
          <a:p>
            <a:pPr lvl="1">
              <a:spcBef>
                <a:spcPts val="300"/>
              </a:spcBef>
            </a:pPr>
            <a:r>
              <a:rPr lang="zh-CN" altLang="zh-CN" sz="3200" dirty="0" smtClean="0"/>
              <a:t>表级</a:t>
            </a:r>
            <a:r>
              <a:rPr lang="zh-CN" altLang="en-US" sz="3200" dirty="0" smtClean="0"/>
              <a:t>：对整张表加锁</a:t>
            </a:r>
            <a:r>
              <a:rPr lang="zh-CN" altLang="zh-CN" sz="3200" dirty="0" smtClean="0"/>
              <a:t>。</a:t>
            </a:r>
          </a:p>
          <a:p>
            <a:pPr lvl="1">
              <a:spcBef>
                <a:spcPts val="300"/>
              </a:spcBef>
            </a:pPr>
            <a:r>
              <a:rPr lang="zh-CN" altLang="zh-CN" sz="3200" dirty="0" smtClean="0"/>
              <a:t>页级</a:t>
            </a:r>
            <a:r>
              <a:rPr lang="zh-CN" altLang="en-US" sz="3200" dirty="0" smtClean="0"/>
              <a:t>（最常用）：对一个数据页加锁</a:t>
            </a:r>
            <a:r>
              <a:rPr lang="zh-CN" altLang="zh-CN" sz="3200" dirty="0" smtClean="0"/>
              <a:t>。</a:t>
            </a:r>
          </a:p>
          <a:p>
            <a:pPr lvl="1">
              <a:spcBef>
                <a:spcPts val="300"/>
              </a:spcBef>
            </a:pPr>
            <a:r>
              <a:rPr lang="zh-CN" altLang="zh-CN" sz="3200" dirty="0" smtClean="0"/>
              <a:t>行（元组）级</a:t>
            </a:r>
            <a:r>
              <a:rPr lang="zh-CN" altLang="en-US" sz="3200" dirty="0" smtClean="0"/>
              <a:t>：</a:t>
            </a:r>
            <a:r>
              <a:rPr lang="zh-CN" altLang="zh-CN" sz="3200" dirty="0" smtClean="0"/>
              <a:t>对特定的行</a:t>
            </a:r>
            <a:r>
              <a:rPr lang="zh-CN" altLang="en-US" sz="3200" dirty="0" smtClean="0"/>
              <a:t>加锁</a:t>
            </a:r>
            <a:r>
              <a:rPr lang="zh-CN" altLang="zh-CN" sz="3200" dirty="0" smtClean="0"/>
              <a:t>。</a:t>
            </a:r>
          </a:p>
          <a:p>
            <a:pPr lvl="1">
              <a:spcBef>
                <a:spcPts val="300"/>
              </a:spcBef>
            </a:pPr>
            <a:r>
              <a:rPr lang="zh-CN" altLang="zh-CN" sz="3200" dirty="0" smtClean="0"/>
              <a:t>属性（字段）级</a:t>
            </a:r>
            <a:r>
              <a:rPr lang="zh-CN" altLang="en-US" sz="3200" dirty="0" smtClean="0"/>
              <a:t>：</a:t>
            </a:r>
            <a:r>
              <a:rPr lang="zh-CN" altLang="zh-CN" sz="3200" dirty="0" smtClean="0"/>
              <a:t>对特定的属性</a:t>
            </a:r>
            <a:r>
              <a:rPr lang="zh-CN" altLang="en-US" sz="3200" dirty="0" smtClean="0"/>
              <a:t>加锁</a:t>
            </a:r>
            <a:r>
              <a:rPr lang="zh-CN" altLang="zh-CN" sz="3200" dirty="0" smtClean="0"/>
              <a:t>。</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50</a:t>
            </a:fld>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dirty="0" smtClean="0"/>
              <a:t>12.3.2 </a:t>
            </a:r>
            <a:r>
              <a:rPr lang="zh-CN" altLang="en-US" dirty="0" smtClean="0"/>
              <a:t>封锁协议 </a:t>
            </a:r>
          </a:p>
        </p:txBody>
      </p:sp>
      <p:sp>
        <p:nvSpPr>
          <p:cNvPr id="34819" name="Rectangle 3"/>
          <p:cNvSpPr>
            <a:spLocks noGrp="1" noChangeArrowheads="1"/>
          </p:cNvSpPr>
          <p:nvPr>
            <p:ph type="body" idx="1"/>
          </p:nvPr>
        </p:nvSpPr>
        <p:spPr>
          <a:xfrm>
            <a:off x="323850" y="1268413"/>
            <a:ext cx="8515350" cy="4824412"/>
          </a:xfrm>
        </p:spPr>
        <p:txBody>
          <a:bodyPr/>
          <a:lstStyle/>
          <a:p>
            <a:pPr>
              <a:lnSpc>
                <a:spcPct val="110000"/>
              </a:lnSpc>
            </a:pPr>
            <a:r>
              <a:rPr lang="zh-CN" altLang="en-US" sz="3200" smtClean="0"/>
              <a:t>在运用</a:t>
            </a:r>
            <a:r>
              <a:rPr lang="en-US" altLang="zh-CN" sz="3200" smtClean="0"/>
              <a:t>X</a:t>
            </a:r>
            <a:r>
              <a:rPr lang="zh-CN" altLang="en-US" sz="3200" smtClean="0"/>
              <a:t>锁和</a:t>
            </a:r>
            <a:r>
              <a:rPr lang="en-US" altLang="zh-CN" sz="3200" smtClean="0"/>
              <a:t>S</a:t>
            </a:r>
            <a:r>
              <a:rPr lang="zh-CN" altLang="en-US" sz="3200" smtClean="0"/>
              <a:t>锁对数据对象进行加锁时，还需要约定一些规则，如何时申请</a:t>
            </a:r>
            <a:r>
              <a:rPr lang="en-US" altLang="zh-CN" sz="3200" smtClean="0"/>
              <a:t>X</a:t>
            </a:r>
            <a:r>
              <a:rPr lang="zh-CN" altLang="en-US" sz="3200" smtClean="0"/>
              <a:t>锁或</a:t>
            </a:r>
            <a:r>
              <a:rPr lang="en-US" altLang="zh-CN" sz="3200" smtClean="0"/>
              <a:t>S</a:t>
            </a:r>
            <a:r>
              <a:rPr lang="zh-CN" altLang="en-US" sz="3200" smtClean="0"/>
              <a:t>锁、持锁时间、何时释放锁等。</a:t>
            </a:r>
          </a:p>
          <a:p>
            <a:pPr>
              <a:lnSpc>
                <a:spcPct val="110000"/>
              </a:lnSpc>
            </a:pPr>
            <a:r>
              <a:rPr lang="zh-CN" altLang="en-US" sz="3200" smtClean="0"/>
              <a:t>称这些规则为</a:t>
            </a:r>
            <a:r>
              <a:rPr lang="zh-CN" altLang="en-US" sz="3200" smtClean="0">
                <a:solidFill>
                  <a:srgbClr val="FF0000"/>
                </a:solidFill>
              </a:rPr>
              <a:t>封锁协议</a:t>
            </a:r>
            <a:r>
              <a:rPr lang="zh-CN" altLang="en-US" sz="3200" smtClean="0"/>
              <a:t>或</a:t>
            </a:r>
            <a:r>
              <a:rPr lang="zh-CN" altLang="en-US" sz="3200" smtClean="0">
                <a:solidFill>
                  <a:srgbClr val="FF0000"/>
                </a:solidFill>
              </a:rPr>
              <a:t>加锁协议</a:t>
            </a:r>
            <a:r>
              <a:rPr lang="zh-CN" altLang="en-US" sz="3200" smtClean="0"/>
              <a:t>。</a:t>
            </a:r>
          </a:p>
          <a:p>
            <a:pPr>
              <a:lnSpc>
                <a:spcPct val="110000"/>
              </a:lnSpc>
            </a:pPr>
            <a:r>
              <a:rPr lang="zh-CN" altLang="en-US" sz="3200" smtClean="0"/>
              <a:t>对封锁方式规定不同的规则，就形成了各种不同级别的封锁协议。</a:t>
            </a:r>
          </a:p>
          <a:p>
            <a:pPr>
              <a:lnSpc>
                <a:spcPct val="110000"/>
              </a:lnSpc>
            </a:pPr>
            <a:r>
              <a:rPr lang="zh-CN" altLang="en-US" sz="3200" smtClean="0"/>
              <a:t>不同级别的封锁协议达到的系统一致性级别不同。</a:t>
            </a:r>
          </a:p>
        </p:txBody>
      </p:sp>
      <p:sp>
        <p:nvSpPr>
          <p:cNvPr id="34820" name="日期占位符 3"/>
          <p:cNvSpPr>
            <a:spLocks noGrp="1"/>
          </p:cNvSpPr>
          <p:nvPr>
            <p:ph type="dt" sz="quarter" idx="10"/>
          </p:nvPr>
        </p:nvSpPr>
        <p:spPr>
          <a:noFill/>
        </p:spPr>
        <p:txBody>
          <a:bodyPr/>
          <a:lstStyle/>
          <a:p>
            <a:fld id="{4E3C0264-D483-4AD8-B9C3-E35E4E6D6FF7}" type="datetime8">
              <a:rPr lang="zh-CN" altLang="en-US"/>
              <a:pPr/>
              <a:t>2016年3月7日10时26分</a:t>
            </a:fld>
            <a:endParaRPr lang="zh-CN" altLang="en-US"/>
          </a:p>
        </p:txBody>
      </p:sp>
      <p:sp>
        <p:nvSpPr>
          <p:cNvPr id="34821" name="灯片编号占位符 4"/>
          <p:cNvSpPr>
            <a:spLocks noGrp="1"/>
          </p:cNvSpPr>
          <p:nvPr>
            <p:ph type="sldNum" sz="quarter" idx="12"/>
          </p:nvPr>
        </p:nvSpPr>
        <p:spPr>
          <a:noFill/>
        </p:spPr>
        <p:txBody>
          <a:bodyPr/>
          <a:lstStyle/>
          <a:p>
            <a:fld id="{96153AD2-9794-4B8A-BE7A-83582A5CE458}" type="slidenum">
              <a:rPr lang="zh-CN" altLang="en-US" smtClean="0"/>
              <a:pPr/>
              <a:t>51</a:t>
            </a:fld>
            <a:endParaRPr lang="zh-CN" altLang="en-US"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smtClean="0"/>
              <a:t>一级封锁协议 </a:t>
            </a:r>
          </a:p>
        </p:txBody>
      </p:sp>
      <p:sp>
        <p:nvSpPr>
          <p:cNvPr id="35843" name="Rectangle 3"/>
          <p:cNvSpPr>
            <a:spLocks noGrp="1" noChangeArrowheads="1"/>
          </p:cNvSpPr>
          <p:nvPr>
            <p:ph type="body" idx="1"/>
          </p:nvPr>
        </p:nvSpPr>
        <p:spPr>
          <a:xfrm>
            <a:off x="323850" y="1341438"/>
            <a:ext cx="8610600" cy="4695825"/>
          </a:xfrm>
        </p:spPr>
        <p:txBody>
          <a:bodyPr/>
          <a:lstStyle/>
          <a:p>
            <a:pPr>
              <a:spcBef>
                <a:spcPts val="600"/>
              </a:spcBef>
            </a:pPr>
            <a:r>
              <a:rPr lang="zh-CN" altLang="en-US" sz="3300" dirty="0" smtClean="0"/>
              <a:t>对事务</a:t>
            </a:r>
            <a:r>
              <a:rPr lang="en-US" altLang="zh-CN" sz="3300" dirty="0" smtClean="0"/>
              <a:t>T</a:t>
            </a:r>
            <a:r>
              <a:rPr lang="zh-CN" altLang="en-US" sz="3300" dirty="0" smtClean="0"/>
              <a:t>要修改的数据加</a:t>
            </a:r>
            <a:r>
              <a:rPr lang="en-US" altLang="zh-CN" sz="3300" dirty="0" smtClean="0"/>
              <a:t>X</a:t>
            </a:r>
            <a:r>
              <a:rPr lang="zh-CN" altLang="en-US" sz="3300" dirty="0" smtClean="0"/>
              <a:t>锁，直到事务结束（包括正常结束和非正常结束）时才释放。</a:t>
            </a:r>
          </a:p>
          <a:p>
            <a:pPr>
              <a:spcBef>
                <a:spcPts val="600"/>
              </a:spcBef>
            </a:pPr>
            <a:r>
              <a:rPr lang="zh-CN" altLang="en-US" sz="3300" dirty="0" smtClean="0"/>
              <a:t>一级封锁协议可以防止丢失修改，并保证事务</a:t>
            </a:r>
            <a:r>
              <a:rPr lang="en-US" altLang="zh-CN" sz="3300" dirty="0" smtClean="0"/>
              <a:t>T</a:t>
            </a:r>
            <a:r>
              <a:rPr lang="zh-CN" altLang="en-US" sz="3300" dirty="0" smtClean="0"/>
              <a:t>是可恢复的 </a:t>
            </a:r>
          </a:p>
          <a:p>
            <a:pPr>
              <a:spcBef>
                <a:spcPts val="600"/>
              </a:spcBef>
            </a:pPr>
            <a:r>
              <a:rPr lang="zh-CN" altLang="en-US" sz="3300" dirty="0" smtClean="0"/>
              <a:t>但不能保证可重复读和不读“脏”数据。</a:t>
            </a:r>
          </a:p>
        </p:txBody>
      </p:sp>
      <p:sp>
        <p:nvSpPr>
          <p:cNvPr id="35845" name="日期占位符 4"/>
          <p:cNvSpPr>
            <a:spLocks noGrp="1"/>
          </p:cNvSpPr>
          <p:nvPr>
            <p:ph type="dt" sz="quarter" idx="10"/>
          </p:nvPr>
        </p:nvSpPr>
        <p:spPr>
          <a:noFill/>
        </p:spPr>
        <p:txBody>
          <a:bodyPr/>
          <a:lstStyle/>
          <a:p>
            <a:fld id="{BA1B5E88-576C-4CD9-8B20-26BFA69C4FE3}" type="datetime8">
              <a:rPr lang="zh-CN" altLang="en-US"/>
              <a:pPr/>
              <a:t>2016年3月7日10时26分</a:t>
            </a:fld>
            <a:endParaRPr lang="zh-CN" altLang="en-US"/>
          </a:p>
        </p:txBody>
      </p:sp>
      <p:sp>
        <p:nvSpPr>
          <p:cNvPr id="35846" name="灯片编号占位符 5"/>
          <p:cNvSpPr>
            <a:spLocks noGrp="1"/>
          </p:cNvSpPr>
          <p:nvPr>
            <p:ph type="sldNum" sz="quarter" idx="12"/>
          </p:nvPr>
        </p:nvSpPr>
        <p:spPr>
          <a:noFill/>
        </p:spPr>
        <p:txBody>
          <a:bodyPr/>
          <a:lstStyle/>
          <a:p>
            <a:fld id="{62DB874E-26C8-4610-AF3B-7DEE42E57653}" type="slidenum">
              <a:rPr lang="zh-CN" altLang="en-US" smtClean="0"/>
              <a:pPr/>
              <a:t>52</a:t>
            </a:fld>
            <a:endParaRPr lang="zh-CN" altLang="en-US"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39552" y="332656"/>
            <a:ext cx="8001000" cy="720080"/>
          </a:xfrm>
        </p:spPr>
        <p:txBody>
          <a:bodyPr/>
          <a:lstStyle/>
          <a:p>
            <a:r>
              <a:rPr lang="zh-CN" altLang="en-US" sz="4000" dirty="0" smtClean="0"/>
              <a:t>一级封锁协议示例</a:t>
            </a:r>
          </a:p>
        </p:txBody>
      </p:sp>
      <p:sp>
        <p:nvSpPr>
          <p:cNvPr id="36867" name="Text Box 4"/>
          <p:cNvSpPr txBox="1">
            <a:spLocks noChangeArrowheads="1"/>
          </p:cNvSpPr>
          <p:nvPr/>
        </p:nvSpPr>
        <p:spPr bwMode="auto">
          <a:xfrm>
            <a:off x="971600" y="1916832"/>
            <a:ext cx="576262" cy="2308324"/>
          </a:xfrm>
          <a:prstGeom prst="rect">
            <a:avLst/>
          </a:prstGeom>
          <a:noFill/>
          <a:ln w="9525">
            <a:noFill/>
            <a:miter lim="800000"/>
            <a:headEnd/>
            <a:tailEnd/>
          </a:ln>
        </p:spPr>
        <p:txBody>
          <a:bodyPr wrap="square">
            <a:spAutoFit/>
          </a:bodyPr>
          <a:lstStyle/>
          <a:p>
            <a:pPr>
              <a:spcBef>
                <a:spcPct val="50000"/>
              </a:spcBef>
            </a:pPr>
            <a:r>
              <a:rPr lang="zh-CN" altLang="en-US" sz="2400" b="1" dirty="0">
                <a:solidFill>
                  <a:srgbClr val="336600"/>
                </a:solidFill>
                <a:latin typeface="方正姚体" pitchFamily="2" charset="-122"/>
                <a:ea typeface="方正姚体" pitchFamily="2" charset="-122"/>
              </a:rPr>
              <a:t>没有丢失修改</a:t>
            </a:r>
          </a:p>
        </p:txBody>
      </p:sp>
      <p:sp>
        <p:nvSpPr>
          <p:cNvPr id="36869" name="日期占位符 4"/>
          <p:cNvSpPr>
            <a:spLocks noGrp="1"/>
          </p:cNvSpPr>
          <p:nvPr>
            <p:ph type="dt" sz="quarter" idx="10"/>
          </p:nvPr>
        </p:nvSpPr>
        <p:spPr>
          <a:noFill/>
        </p:spPr>
        <p:txBody>
          <a:bodyPr/>
          <a:lstStyle/>
          <a:p>
            <a:fld id="{0399482C-366E-4108-B646-68E9FA773C30}" type="datetime8">
              <a:rPr lang="zh-CN" altLang="en-US"/>
              <a:pPr/>
              <a:t>2016年3月7日10时26分</a:t>
            </a:fld>
            <a:endParaRPr lang="zh-CN" altLang="en-US"/>
          </a:p>
        </p:txBody>
      </p:sp>
      <p:sp>
        <p:nvSpPr>
          <p:cNvPr id="36870" name="灯片编号占位符 5"/>
          <p:cNvSpPr>
            <a:spLocks noGrp="1"/>
          </p:cNvSpPr>
          <p:nvPr>
            <p:ph type="sldNum" sz="quarter" idx="12"/>
          </p:nvPr>
        </p:nvSpPr>
        <p:spPr>
          <a:noFill/>
        </p:spPr>
        <p:txBody>
          <a:bodyPr/>
          <a:lstStyle/>
          <a:p>
            <a:fld id="{488683F1-79B1-4333-B24C-0EECFDAD30A7}" type="slidenum">
              <a:rPr lang="zh-CN" altLang="en-US" smtClean="0"/>
              <a:pPr/>
              <a:t>53</a:t>
            </a:fld>
            <a:endParaRPr lang="zh-CN" altLang="en-US" smtClean="0"/>
          </a:p>
        </p:txBody>
      </p:sp>
      <p:pic>
        <p:nvPicPr>
          <p:cNvPr id="2" name="图片 1"/>
          <p:cNvPicPr>
            <a:picLocks noChangeAspect="1"/>
          </p:cNvPicPr>
          <p:nvPr/>
        </p:nvPicPr>
        <p:blipFill>
          <a:blip r:embed="rId2"/>
          <a:stretch>
            <a:fillRect/>
          </a:stretch>
        </p:blipFill>
        <p:spPr>
          <a:xfrm>
            <a:off x="2627313" y="1330411"/>
            <a:ext cx="5041031" cy="483489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36867"/>
                                        </p:tgtEl>
                                        <p:attrNameLst>
                                          <p:attrName>style.visibility</p:attrName>
                                        </p:attrNameLst>
                                      </p:cBhvr>
                                      <p:to>
                                        <p:strVal val="visible"/>
                                      </p:to>
                                    </p:set>
                                    <p:anim calcmode="discrete" valueType="clr">
                                      <p:cBhvr override="childStyle">
                                        <p:cTn id="7" dur="80"/>
                                        <p:tgtEl>
                                          <p:spTgt spid="3686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6867"/>
                                        </p:tgtEl>
                                        <p:attrNameLst>
                                          <p:attrName>fillcolor</p:attrName>
                                        </p:attrNameLst>
                                      </p:cBhvr>
                                      <p:tavLst>
                                        <p:tav tm="0">
                                          <p:val>
                                            <p:clrVal>
                                              <a:schemeClr val="accent2"/>
                                            </p:clrVal>
                                          </p:val>
                                        </p:tav>
                                        <p:tav tm="50000">
                                          <p:val>
                                            <p:clrVal>
                                              <a:schemeClr val="hlink"/>
                                            </p:clrVal>
                                          </p:val>
                                        </p:tav>
                                      </p:tavLst>
                                    </p:anim>
                                    <p:set>
                                      <p:cBhvr>
                                        <p:cTn id="9" dur="80"/>
                                        <p:tgtEl>
                                          <p:spTgt spid="3686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smtClean="0"/>
              <a:t>二级封锁协议</a:t>
            </a:r>
          </a:p>
        </p:txBody>
      </p:sp>
      <p:sp>
        <p:nvSpPr>
          <p:cNvPr id="37891" name="Rectangle 3"/>
          <p:cNvSpPr>
            <a:spLocks noGrp="1" noChangeArrowheads="1"/>
          </p:cNvSpPr>
          <p:nvPr>
            <p:ph type="body" idx="1"/>
          </p:nvPr>
        </p:nvSpPr>
        <p:spPr>
          <a:xfrm>
            <a:off x="395288" y="1484313"/>
            <a:ext cx="8443912" cy="4465637"/>
          </a:xfrm>
        </p:spPr>
        <p:txBody>
          <a:bodyPr/>
          <a:lstStyle/>
          <a:p>
            <a:pPr>
              <a:lnSpc>
                <a:spcPct val="110000"/>
              </a:lnSpc>
            </a:pPr>
            <a:r>
              <a:rPr lang="zh-CN" altLang="en-US" sz="3400" dirty="0" smtClean="0"/>
              <a:t>一级封锁协议加上对事务</a:t>
            </a:r>
            <a:r>
              <a:rPr lang="en-US" altLang="zh-CN" sz="3400" dirty="0" smtClean="0"/>
              <a:t>T</a:t>
            </a:r>
            <a:r>
              <a:rPr lang="zh-CN" altLang="en-US" sz="3400" dirty="0" smtClean="0"/>
              <a:t>对要读取的数据加</a:t>
            </a:r>
            <a:r>
              <a:rPr lang="en-US" altLang="zh-CN" sz="3400" dirty="0" smtClean="0"/>
              <a:t>S</a:t>
            </a:r>
            <a:r>
              <a:rPr lang="zh-CN" altLang="en-US" sz="3400" dirty="0" smtClean="0"/>
              <a:t>锁，读完后即释放</a:t>
            </a:r>
            <a:r>
              <a:rPr lang="en-US" altLang="zh-CN" sz="3400" dirty="0" smtClean="0"/>
              <a:t>S</a:t>
            </a:r>
            <a:r>
              <a:rPr lang="zh-CN" altLang="en-US" sz="3400" dirty="0" smtClean="0"/>
              <a:t>锁。</a:t>
            </a:r>
          </a:p>
          <a:p>
            <a:pPr>
              <a:lnSpc>
                <a:spcPct val="110000"/>
              </a:lnSpc>
            </a:pPr>
            <a:r>
              <a:rPr lang="zh-CN" altLang="en-US" sz="3400" dirty="0" smtClean="0"/>
              <a:t>除了可以防止丢失修改外，还可以防止读“脏”数据。</a:t>
            </a:r>
          </a:p>
          <a:p>
            <a:pPr>
              <a:lnSpc>
                <a:spcPct val="110000"/>
              </a:lnSpc>
            </a:pPr>
            <a:r>
              <a:rPr lang="zh-CN" altLang="en-US" sz="3400" dirty="0" smtClean="0"/>
              <a:t>但不能保证可重复读数据。 </a:t>
            </a:r>
          </a:p>
        </p:txBody>
      </p:sp>
      <p:sp>
        <p:nvSpPr>
          <p:cNvPr id="37893" name="日期占位符 4"/>
          <p:cNvSpPr>
            <a:spLocks noGrp="1"/>
          </p:cNvSpPr>
          <p:nvPr>
            <p:ph type="dt" sz="quarter" idx="10"/>
          </p:nvPr>
        </p:nvSpPr>
        <p:spPr>
          <a:noFill/>
        </p:spPr>
        <p:txBody>
          <a:bodyPr/>
          <a:lstStyle/>
          <a:p>
            <a:fld id="{EBAD8730-14D3-4EDC-965A-694C988B6732}" type="datetime8">
              <a:rPr lang="zh-CN" altLang="en-US"/>
              <a:pPr/>
              <a:t>2016年3月7日10时26分</a:t>
            </a:fld>
            <a:endParaRPr lang="zh-CN" altLang="en-US"/>
          </a:p>
        </p:txBody>
      </p:sp>
      <p:sp>
        <p:nvSpPr>
          <p:cNvPr id="37894" name="灯片编号占位符 5"/>
          <p:cNvSpPr>
            <a:spLocks noGrp="1"/>
          </p:cNvSpPr>
          <p:nvPr>
            <p:ph type="sldNum" sz="quarter" idx="12"/>
          </p:nvPr>
        </p:nvSpPr>
        <p:spPr>
          <a:noFill/>
        </p:spPr>
        <p:txBody>
          <a:bodyPr/>
          <a:lstStyle/>
          <a:p>
            <a:fld id="{D5C827E9-38E5-44BF-8657-B5BD068077B1}" type="slidenum">
              <a:rPr lang="zh-CN" altLang="en-US" smtClean="0"/>
              <a:pPr/>
              <a:t>54</a:t>
            </a:fld>
            <a:endParaRPr lang="zh-CN" altLang="en-US"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smtClean="0"/>
              <a:t>二级封锁协议示例</a:t>
            </a:r>
          </a:p>
        </p:txBody>
      </p:sp>
      <p:sp>
        <p:nvSpPr>
          <p:cNvPr id="38915" name="Text Box 3"/>
          <p:cNvSpPr txBox="1">
            <a:spLocks noChangeArrowheads="1"/>
          </p:cNvSpPr>
          <p:nvPr/>
        </p:nvSpPr>
        <p:spPr bwMode="auto">
          <a:xfrm>
            <a:off x="1187624" y="1772816"/>
            <a:ext cx="576263" cy="2308324"/>
          </a:xfrm>
          <a:prstGeom prst="rect">
            <a:avLst/>
          </a:prstGeom>
          <a:noFill/>
          <a:ln w="9525">
            <a:noFill/>
            <a:miter lim="800000"/>
            <a:headEnd/>
            <a:tailEnd/>
          </a:ln>
        </p:spPr>
        <p:txBody>
          <a:bodyPr>
            <a:spAutoFit/>
          </a:bodyPr>
          <a:lstStyle/>
          <a:p>
            <a:pPr>
              <a:spcBef>
                <a:spcPct val="50000"/>
              </a:spcBef>
            </a:pPr>
            <a:r>
              <a:rPr lang="zh-CN" altLang="en-US" sz="2400" b="1" dirty="0">
                <a:solidFill>
                  <a:srgbClr val="336600"/>
                </a:solidFill>
                <a:latin typeface="方正姚体" pitchFamily="2" charset="-122"/>
                <a:ea typeface="方正姚体" pitchFamily="2" charset="-122"/>
              </a:rPr>
              <a:t>没有读脏数据</a:t>
            </a:r>
          </a:p>
        </p:txBody>
      </p:sp>
      <p:sp>
        <p:nvSpPr>
          <p:cNvPr id="38917" name="日期占位符 4"/>
          <p:cNvSpPr>
            <a:spLocks noGrp="1"/>
          </p:cNvSpPr>
          <p:nvPr>
            <p:ph type="dt" sz="quarter" idx="10"/>
          </p:nvPr>
        </p:nvSpPr>
        <p:spPr>
          <a:noFill/>
        </p:spPr>
        <p:txBody>
          <a:bodyPr/>
          <a:lstStyle/>
          <a:p>
            <a:fld id="{320E56D5-D9EE-4553-9463-BACE59D812DB}" type="datetime8">
              <a:rPr lang="zh-CN" altLang="en-US"/>
              <a:pPr/>
              <a:t>2016年3月7日10时26分</a:t>
            </a:fld>
            <a:endParaRPr lang="zh-CN" altLang="en-US"/>
          </a:p>
        </p:txBody>
      </p:sp>
      <p:sp>
        <p:nvSpPr>
          <p:cNvPr id="38918" name="灯片编号占位符 5"/>
          <p:cNvSpPr>
            <a:spLocks noGrp="1"/>
          </p:cNvSpPr>
          <p:nvPr>
            <p:ph type="sldNum" sz="quarter" idx="12"/>
          </p:nvPr>
        </p:nvSpPr>
        <p:spPr>
          <a:noFill/>
        </p:spPr>
        <p:txBody>
          <a:bodyPr/>
          <a:lstStyle/>
          <a:p>
            <a:fld id="{1646BC49-A3DE-4D7A-9FF2-D9A7279258EB}" type="slidenum">
              <a:rPr lang="zh-CN" altLang="en-US" smtClean="0"/>
              <a:pPr/>
              <a:t>55</a:t>
            </a:fld>
            <a:endParaRPr lang="zh-CN" altLang="en-US" smtClean="0"/>
          </a:p>
        </p:txBody>
      </p:sp>
      <p:pic>
        <p:nvPicPr>
          <p:cNvPr id="2" name="图片 1"/>
          <p:cNvPicPr>
            <a:picLocks noChangeAspect="1"/>
          </p:cNvPicPr>
          <p:nvPr/>
        </p:nvPicPr>
        <p:blipFill>
          <a:blip r:embed="rId2"/>
          <a:stretch>
            <a:fillRect/>
          </a:stretch>
        </p:blipFill>
        <p:spPr>
          <a:xfrm>
            <a:off x="2395537" y="1269454"/>
            <a:ext cx="4352925" cy="48958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38915"/>
                                        </p:tgtEl>
                                        <p:attrNameLst>
                                          <p:attrName>style.visibility</p:attrName>
                                        </p:attrNameLst>
                                      </p:cBhvr>
                                      <p:to>
                                        <p:strVal val="visible"/>
                                      </p:to>
                                    </p:set>
                                    <p:anim calcmode="discrete" valueType="clr">
                                      <p:cBhvr override="childStyle">
                                        <p:cTn id="7" dur="80"/>
                                        <p:tgtEl>
                                          <p:spTgt spid="3891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8915"/>
                                        </p:tgtEl>
                                        <p:attrNameLst>
                                          <p:attrName>fillcolor</p:attrName>
                                        </p:attrNameLst>
                                      </p:cBhvr>
                                      <p:tavLst>
                                        <p:tav tm="0">
                                          <p:val>
                                            <p:clrVal>
                                              <a:schemeClr val="accent2"/>
                                            </p:clrVal>
                                          </p:val>
                                        </p:tav>
                                        <p:tav tm="50000">
                                          <p:val>
                                            <p:clrVal>
                                              <a:schemeClr val="hlink"/>
                                            </p:clrVal>
                                          </p:val>
                                        </p:tav>
                                      </p:tavLst>
                                    </p:anim>
                                    <p:set>
                                      <p:cBhvr>
                                        <p:cTn id="9" dur="80"/>
                                        <p:tgtEl>
                                          <p:spTgt spid="3891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smtClean="0"/>
              <a:t>三级封锁协议</a:t>
            </a:r>
          </a:p>
        </p:txBody>
      </p:sp>
      <p:sp>
        <p:nvSpPr>
          <p:cNvPr id="39939" name="Rectangle 3"/>
          <p:cNvSpPr>
            <a:spLocks noGrp="1" noChangeArrowheads="1"/>
          </p:cNvSpPr>
          <p:nvPr>
            <p:ph type="body" idx="1"/>
          </p:nvPr>
        </p:nvSpPr>
        <p:spPr>
          <a:xfrm>
            <a:off x="468313" y="1484313"/>
            <a:ext cx="7991475" cy="4624387"/>
          </a:xfrm>
        </p:spPr>
        <p:txBody>
          <a:bodyPr/>
          <a:lstStyle/>
          <a:p>
            <a:pPr>
              <a:lnSpc>
                <a:spcPct val="110000"/>
              </a:lnSpc>
            </a:pPr>
            <a:r>
              <a:rPr lang="zh-CN" altLang="en-US" sz="3400" smtClean="0"/>
              <a:t>一级封锁协议加上事务</a:t>
            </a:r>
            <a:r>
              <a:rPr lang="en-US" altLang="zh-CN" sz="3400" smtClean="0"/>
              <a:t>T</a:t>
            </a:r>
            <a:r>
              <a:rPr lang="zh-CN" altLang="en-US" sz="3400" smtClean="0"/>
              <a:t>对要读取的数据加</a:t>
            </a:r>
            <a:r>
              <a:rPr lang="en-US" altLang="zh-CN" sz="3400" smtClean="0"/>
              <a:t>S</a:t>
            </a:r>
            <a:r>
              <a:rPr lang="zh-CN" altLang="en-US" sz="3400" smtClean="0"/>
              <a:t>锁，并直到事务结束才释放。</a:t>
            </a:r>
          </a:p>
          <a:p>
            <a:pPr>
              <a:lnSpc>
                <a:spcPct val="110000"/>
              </a:lnSpc>
            </a:pPr>
            <a:r>
              <a:rPr lang="zh-CN" altLang="en-US" sz="3400" smtClean="0"/>
              <a:t>除了可以防止丢失修改和不读“脏”数据之外，还进一步防止了不可重复读。 </a:t>
            </a:r>
          </a:p>
        </p:txBody>
      </p:sp>
      <p:sp>
        <p:nvSpPr>
          <p:cNvPr id="39941" name="日期占位符 4"/>
          <p:cNvSpPr>
            <a:spLocks noGrp="1"/>
          </p:cNvSpPr>
          <p:nvPr>
            <p:ph type="dt" sz="quarter" idx="10"/>
          </p:nvPr>
        </p:nvSpPr>
        <p:spPr>
          <a:noFill/>
        </p:spPr>
        <p:txBody>
          <a:bodyPr/>
          <a:lstStyle/>
          <a:p>
            <a:fld id="{5B05E218-5223-417D-9FF1-9251A45ACA82}" type="datetime8">
              <a:rPr lang="zh-CN" altLang="en-US"/>
              <a:pPr/>
              <a:t>2016年3月7日10时26分</a:t>
            </a:fld>
            <a:endParaRPr lang="zh-CN" altLang="en-US"/>
          </a:p>
        </p:txBody>
      </p:sp>
      <p:sp>
        <p:nvSpPr>
          <p:cNvPr id="39942" name="灯片编号占位符 5"/>
          <p:cNvSpPr>
            <a:spLocks noGrp="1"/>
          </p:cNvSpPr>
          <p:nvPr>
            <p:ph type="sldNum" sz="quarter" idx="12"/>
          </p:nvPr>
        </p:nvSpPr>
        <p:spPr>
          <a:noFill/>
        </p:spPr>
        <p:txBody>
          <a:bodyPr/>
          <a:lstStyle/>
          <a:p>
            <a:fld id="{4BD7DA0F-7D90-43DF-9BCA-29E38CA08F92}" type="slidenum">
              <a:rPr lang="zh-CN" altLang="en-US" smtClean="0"/>
              <a:pPr/>
              <a:t>56</a:t>
            </a:fld>
            <a:endParaRPr lang="zh-CN" altLang="en-US"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4213" y="116632"/>
            <a:ext cx="8001000" cy="719807"/>
          </a:xfrm>
        </p:spPr>
        <p:txBody>
          <a:bodyPr/>
          <a:lstStyle/>
          <a:p>
            <a:r>
              <a:rPr lang="zh-CN" altLang="en-US" dirty="0" smtClean="0"/>
              <a:t>三级封锁协议示例</a:t>
            </a:r>
          </a:p>
        </p:txBody>
      </p:sp>
      <p:sp>
        <p:nvSpPr>
          <p:cNvPr id="40963" name="Text Box 3"/>
          <p:cNvSpPr txBox="1">
            <a:spLocks noChangeArrowheads="1"/>
          </p:cNvSpPr>
          <p:nvPr/>
        </p:nvSpPr>
        <p:spPr bwMode="auto">
          <a:xfrm>
            <a:off x="971600" y="1916832"/>
            <a:ext cx="576262" cy="1569660"/>
          </a:xfrm>
          <a:prstGeom prst="rect">
            <a:avLst/>
          </a:prstGeom>
          <a:noFill/>
          <a:ln w="9525">
            <a:noFill/>
            <a:miter lim="800000"/>
            <a:headEnd/>
            <a:tailEnd/>
          </a:ln>
        </p:spPr>
        <p:txBody>
          <a:bodyPr>
            <a:spAutoFit/>
          </a:bodyPr>
          <a:lstStyle/>
          <a:p>
            <a:pPr>
              <a:spcBef>
                <a:spcPct val="50000"/>
              </a:spcBef>
            </a:pPr>
            <a:r>
              <a:rPr lang="zh-CN" altLang="en-US" sz="2400" b="1" dirty="0">
                <a:solidFill>
                  <a:srgbClr val="336600"/>
                </a:solidFill>
                <a:latin typeface="方正姚体" pitchFamily="2" charset="-122"/>
                <a:ea typeface="方正姚体" pitchFamily="2" charset="-122"/>
              </a:rPr>
              <a:t>可重复读</a:t>
            </a:r>
          </a:p>
        </p:txBody>
      </p:sp>
      <p:sp>
        <p:nvSpPr>
          <p:cNvPr id="40965" name="日期占位符 4"/>
          <p:cNvSpPr>
            <a:spLocks noGrp="1"/>
          </p:cNvSpPr>
          <p:nvPr>
            <p:ph type="dt" sz="quarter" idx="10"/>
          </p:nvPr>
        </p:nvSpPr>
        <p:spPr>
          <a:noFill/>
        </p:spPr>
        <p:txBody>
          <a:bodyPr/>
          <a:lstStyle/>
          <a:p>
            <a:fld id="{86AE035F-DC21-4292-8990-AD5AEE41CD55}" type="datetime8">
              <a:rPr lang="zh-CN" altLang="en-US"/>
              <a:pPr/>
              <a:t>2016年3月7日10时26分</a:t>
            </a:fld>
            <a:endParaRPr lang="zh-CN" altLang="en-US"/>
          </a:p>
        </p:txBody>
      </p:sp>
      <p:sp>
        <p:nvSpPr>
          <p:cNvPr id="40966" name="灯片编号占位符 5"/>
          <p:cNvSpPr>
            <a:spLocks noGrp="1"/>
          </p:cNvSpPr>
          <p:nvPr>
            <p:ph type="sldNum" sz="quarter" idx="12"/>
          </p:nvPr>
        </p:nvSpPr>
        <p:spPr>
          <a:noFill/>
        </p:spPr>
        <p:txBody>
          <a:bodyPr/>
          <a:lstStyle/>
          <a:p>
            <a:fld id="{F33AE486-B428-4F76-978F-176BB9B6F6E4}" type="slidenum">
              <a:rPr lang="zh-CN" altLang="en-US" smtClean="0"/>
              <a:pPr/>
              <a:t>57</a:t>
            </a:fld>
            <a:endParaRPr lang="zh-CN" altLang="en-US" smtClean="0"/>
          </a:p>
        </p:txBody>
      </p:sp>
      <p:pic>
        <p:nvPicPr>
          <p:cNvPr id="2" name="图片 1"/>
          <p:cNvPicPr>
            <a:picLocks noChangeAspect="1"/>
          </p:cNvPicPr>
          <p:nvPr/>
        </p:nvPicPr>
        <p:blipFill>
          <a:blip r:embed="rId2"/>
          <a:stretch>
            <a:fillRect/>
          </a:stretch>
        </p:blipFill>
        <p:spPr>
          <a:xfrm>
            <a:off x="2036787" y="969987"/>
            <a:ext cx="5343525" cy="5267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40963"/>
                                        </p:tgtEl>
                                        <p:attrNameLst>
                                          <p:attrName>style.visibility</p:attrName>
                                        </p:attrNameLst>
                                      </p:cBhvr>
                                      <p:to>
                                        <p:strVal val="visible"/>
                                      </p:to>
                                    </p:set>
                                    <p:anim calcmode="discrete" valueType="clr">
                                      <p:cBhvr override="childStyle">
                                        <p:cTn id="7" dur="80"/>
                                        <p:tgtEl>
                                          <p:spTgt spid="4096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0963"/>
                                        </p:tgtEl>
                                        <p:attrNameLst>
                                          <p:attrName>fillcolor</p:attrName>
                                        </p:attrNameLst>
                                      </p:cBhvr>
                                      <p:tavLst>
                                        <p:tav tm="0">
                                          <p:val>
                                            <p:clrVal>
                                              <a:schemeClr val="accent2"/>
                                            </p:clrVal>
                                          </p:val>
                                        </p:tav>
                                        <p:tav tm="50000">
                                          <p:val>
                                            <p:clrVal>
                                              <a:schemeClr val="hlink"/>
                                            </p:clrVal>
                                          </p:val>
                                        </p:tav>
                                      </p:tavLst>
                                    </p:anim>
                                    <p:set>
                                      <p:cBhvr>
                                        <p:cTn id="9" dur="80"/>
                                        <p:tgtEl>
                                          <p:spTgt spid="4096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AutoShape 2"/>
          <p:cNvSpPr>
            <a:spLocks noGrp="1" noChangeAspect="1" noChangeArrowheads="1"/>
          </p:cNvSpPr>
          <p:nvPr>
            <p:ph type="title"/>
          </p:nvPr>
        </p:nvSpPr>
        <p:spPr/>
        <p:txBody>
          <a:bodyPr/>
          <a:lstStyle/>
          <a:p>
            <a:r>
              <a:rPr lang="zh-CN" altLang="en-US" smtClean="0"/>
              <a:t>不同级别的封锁协议总结 </a:t>
            </a:r>
          </a:p>
        </p:txBody>
      </p:sp>
      <p:pic>
        <p:nvPicPr>
          <p:cNvPr id="41987" name="Picture 3"/>
          <p:cNvPicPr>
            <a:picLocks noChangeAspect="1" noChangeArrowheads="1"/>
          </p:cNvPicPr>
          <p:nvPr/>
        </p:nvPicPr>
        <p:blipFill>
          <a:blip r:embed="rId2" cstate="print"/>
          <a:srcRect/>
          <a:stretch>
            <a:fillRect/>
          </a:stretch>
        </p:blipFill>
        <p:spPr bwMode="auto">
          <a:xfrm>
            <a:off x="461756" y="1628800"/>
            <a:ext cx="8229361" cy="2663800"/>
          </a:xfrm>
          <a:prstGeom prst="rect">
            <a:avLst/>
          </a:prstGeom>
          <a:noFill/>
          <a:ln w="9525">
            <a:noFill/>
            <a:miter lim="800000"/>
            <a:headEnd/>
            <a:tailEnd/>
          </a:ln>
        </p:spPr>
      </p:pic>
      <p:sp>
        <p:nvSpPr>
          <p:cNvPr id="41988" name="日期占位符 3"/>
          <p:cNvSpPr>
            <a:spLocks noGrp="1"/>
          </p:cNvSpPr>
          <p:nvPr>
            <p:ph type="dt" sz="quarter" idx="10"/>
          </p:nvPr>
        </p:nvSpPr>
        <p:spPr>
          <a:noFill/>
        </p:spPr>
        <p:txBody>
          <a:bodyPr/>
          <a:lstStyle/>
          <a:p>
            <a:fld id="{08222DA1-B658-4EC1-A596-4C4AB86FFA40}" type="datetime8">
              <a:rPr lang="zh-CN" altLang="en-US"/>
              <a:pPr/>
              <a:t>2016年3月7日10时26分</a:t>
            </a:fld>
            <a:endParaRPr lang="zh-CN" altLang="en-US"/>
          </a:p>
        </p:txBody>
      </p:sp>
      <p:sp>
        <p:nvSpPr>
          <p:cNvPr id="41989" name="灯片编号占位符 4"/>
          <p:cNvSpPr>
            <a:spLocks noGrp="1"/>
          </p:cNvSpPr>
          <p:nvPr>
            <p:ph type="sldNum" sz="quarter" idx="12"/>
          </p:nvPr>
        </p:nvSpPr>
        <p:spPr>
          <a:noFill/>
        </p:spPr>
        <p:txBody>
          <a:bodyPr/>
          <a:lstStyle/>
          <a:p>
            <a:fld id="{00ED01CF-AD88-49C2-9225-CD1633C6B34F}" type="slidenum">
              <a:rPr lang="zh-CN" altLang="en-US" smtClean="0"/>
              <a:pPr/>
              <a:t>58</a:t>
            </a:fld>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1987"/>
                                        </p:tgtEl>
                                        <p:attrNameLst>
                                          <p:attrName>style.visibility</p:attrName>
                                        </p:attrNameLst>
                                      </p:cBhvr>
                                      <p:to>
                                        <p:strVal val="visible"/>
                                      </p:to>
                                    </p:set>
                                    <p:animEffect transition="in" filter="blinds(horizontal)">
                                      <p:cBhvr>
                                        <p:cTn id="7" dur="500"/>
                                        <p:tgtEl>
                                          <p:spTgt spid="41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en-US" altLang="zh-CN" dirty="0" smtClean="0"/>
              <a:t>12.3.3 </a:t>
            </a:r>
            <a:r>
              <a:rPr lang="zh-CN" altLang="en-US" dirty="0" smtClean="0"/>
              <a:t>活锁和死锁</a:t>
            </a:r>
          </a:p>
        </p:txBody>
      </p:sp>
      <p:sp>
        <p:nvSpPr>
          <p:cNvPr id="43011" name="内容占位符 2"/>
          <p:cNvSpPr>
            <a:spLocks noGrp="1"/>
          </p:cNvSpPr>
          <p:nvPr>
            <p:ph idx="1"/>
          </p:nvPr>
        </p:nvSpPr>
        <p:spPr>
          <a:xfrm>
            <a:off x="566738" y="1414463"/>
            <a:ext cx="8001000" cy="4678362"/>
          </a:xfrm>
        </p:spPr>
        <p:txBody>
          <a:bodyPr/>
          <a:lstStyle/>
          <a:p>
            <a:r>
              <a:rPr lang="zh-CN" altLang="zh-CN" smtClean="0"/>
              <a:t>和操作系统一样，并发控制的封锁方法可能会引起活锁和死锁等问题</a:t>
            </a:r>
            <a:r>
              <a:rPr lang="zh-CN" altLang="en-US" smtClean="0"/>
              <a:t>。</a:t>
            </a:r>
            <a:endParaRPr lang="en-US" altLang="zh-CN" smtClean="0"/>
          </a:p>
          <a:p>
            <a:r>
              <a:rPr lang="zh-CN" altLang="en-US" smtClean="0"/>
              <a:t>活锁</a:t>
            </a:r>
            <a:endParaRPr lang="en-US" altLang="zh-CN" smtClean="0"/>
          </a:p>
          <a:p>
            <a:r>
              <a:rPr lang="zh-CN" altLang="en-US" smtClean="0"/>
              <a:t>死锁</a:t>
            </a:r>
          </a:p>
        </p:txBody>
      </p:sp>
      <p:sp>
        <p:nvSpPr>
          <p:cNvPr id="43012" name="日期占位符 3"/>
          <p:cNvSpPr>
            <a:spLocks noGrp="1"/>
          </p:cNvSpPr>
          <p:nvPr>
            <p:ph type="dt" sz="quarter" idx="10"/>
          </p:nvPr>
        </p:nvSpPr>
        <p:spPr>
          <a:noFill/>
        </p:spPr>
        <p:txBody>
          <a:bodyPr/>
          <a:lstStyle/>
          <a:p>
            <a:fld id="{6BC2A75E-E564-4143-B015-C2D0808144F1}" type="datetime8">
              <a:rPr lang="zh-CN" altLang="en-US"/>
              <a:pPr/>
              <a:t>2016年3月7日10时26分</a:t>
            </a:fld>
            <a:endParaRPr lang="zh-CN" altLang="en-US"/>
          </a:p>
        </p:txBody>
      </p:sp>
      <p:sp>
        <p:nvSpPr>
          <p:cNvPr id="43013" name="灯片编号占位符 4"/>
          <p:cNvSpPr>
            <a:spLocks noGrp="1"/>
          </p:cNvSpPr>
          <p:nvPr>
            <p:ph type="sldNum" sz="quarter" idx="12"/>
          </p:nvPr>
        </p:nvSpPr>
        <p:spPr>
          <a:noFill/>
        </p:spPr>
        <p:txBody>
          <a:bodyPr/>
          <a:lstStyle/>
          <a:p>
            <a:fld id="{33AB9B5B-3D9D-475C-B6B2-FE2A4C13903D}" type="slidenum">
              <a:rPr lang="zh-CN" altLang="en-US" smtClean="0"/>
              <a:pPr/>
              <a:t>59</a:t>
            </a:fld>
            <a:endParaRPr lang="zh-CN" alt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转账操作执行图示</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6</a:t>
            </a:fld>
            <a:endParaRPr lang="zh-CN" altLang="en-US"/>
          </a:p>
        </p:txBody>
      </p:sp>
      <p:sp>
        <p:nvSpPr>
          <p:cNvPr id="1341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4145" name="Object 1"/>
          <p:cNvGraphicFramePr>
            <a:graphicFrameLocks noChangeAspect="1"/>
          </p:cNvGraphicFramePr>
          <p:nvPr/>
        </p:nvGraphicFramePr>
        <p:xfrm>
          <a:off x="428495" y="1556792"/>
          <a:ext cx="8168072" cy="3456384"/>
        </p:xfrm>
        <a:graphic>
          <a:graphicData uri="http://schemas.openxmlformats.org/presentationml/2006/ole">
            <mc:AlternateContent xmlns:mc="http://schemas.openxmlformats.org/markup-compatibility/2006">
              <mc:Choice xmlns:v="urn:schemas-microsoft-com:vml" Requires="v">
                <p:oleObj spid="_x0000_s134149" name="Visio" r:id="rId3" imgW="4519818" imgH="1912681" progId="Visio.Drawing.11">
                  <p:embed/>
                </p:oleObj>
              </mc:Choice>
              <mc:Fallback>
                <p:oleObj name="Visio" r:id="rId3" imgW="4519818" imgH="1912681"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95" y="1556792"/>
                        <a:ext cx="8168072" cy="3456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smtClean="0"/>
              <a:t>活锁</a:t>
            </a:r>
          </a:p>
        </p:txBody>
      </p:sp>
      <p:sp>
        <p:nvSpPr>
          <p:cNvPr id="44035" name="日期占位符 3"/>
          <p:cNvSpPr>
            <a:spLocks noGrp="1"/>
          </p:cNvSpPr>
          <p:nvPr>
            <p:ph type="dt" sz="quarter" idx="10"/>
          </p:nvPr>
        </p:nvSpPr>
        <p:spPr>
          <a:noFill/>
        </p:spPr>
        <p:txBody>
          <a:bodyPr/>
          <a:lstStyle/>
          <a:p>
            <a:fld id="{87037824-AE5A-4A64-BB98-A779106789B8}" type="datetime8">
              <a:rPr lang="zh-CN" altLang="en-US"/>
              <a:pPr/>
              <a:t>2016年3月7日10时26分</a:t>
            </a:fld>
            <a:endParaRPr lang="zh-CN" altLang="en-US"/>
          </a:p>
        </p:txBody>
      </p:sp>
      <p:sp>
        <p:nvSpPr>
          <p:cNvPr id="44036" name="灯片编号占位符 4"/>
          <p:cNvSpPr>
            <a:spLocks noGrp="1"/>
          </p:cNvSpPr>
          <p:nvPr>
            <p:ph type="sldNum" sz="quarter" idx="12"/>
          </p:nvPr>
        </p:nvSpPr>
        <p:spPr>
          <a:noFill/>
        </p:spPr>
        <p:txBody>
          <a:bodyPr/>
          <a:lstStyle/>
          <a:p>
            <a:fld id="{7D8CE3F9-1EEB-4642-98FE-B885344491DA}" type="slidenum">
              <a:rPr lang="zh-CN" altLang="en-US" smtClean="0"/>
              <a:pPr/>
              <a:t>60</a:t>
            </a:fld>
            <a:endParaRPr lang="zh-CN" altLang="en-US" smtClean="0"/>
          </a:p>
        </p:txBody>
      </p:sp>
      <p:pic>
        <p:nvPicPr>
          <p:cNvPr id="8"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827584" y="1556791"/>
            <a:ext cx="7416824" cy="403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zh-CN" smtClean="0"/>
              <a:t>避免活锁</a:t>
            </a:r>
            <a:endParaRPr lang="zh-CN" altLang="en-US" smtClean="0"/>
          </a:p>
        </p:txBody>
      </p:sp>
      <p:sp>
        <p:nvSpPr>
          <p:cNvPr id="45059" name="内容占位符 2"/>
          <p:cNvSpPr>
            <a:spLocks noGrp="1"/>
          </p:cNvSpPr>
          <p:nvPr>
            <p:ph idx="1"/>
          </p:nvPr>
        </p:nvSpPr>
        <p:spPr>
          <a:xfrm>
            <a:off x="566738" y="1414463"/>
            <a:ext cx="8001000" cy="4678362"/>
          </a:xfrm>
        </p:spPr>
        <p:txBody>
          <a:bodyPr/>
          <a:lstStyle/>
          <a:p>
            <a:r>
              <a:rPr lang="zh-CN" altLang="zh-CN" dirty="0" smtClean="0"/>
              <a:t>采用先来先服务的策略。</a:t>
            </a:r>
            <a:endParaRPr lang="en-US" altLang="zh-CN" dirty="0" smtClean="0"/>
          </a:p>
          <a:p>
            <a:r>
              <a:rPr lang="zh-CN" altLang="zh-CN" dirty="0" smtClean="0"/>
              <a:t>当多个事务请求封锁同一数据对象时，数据库管理系统按先请求先满足的事务排队策略，当数据对象上的锁被释放后，让事务队列中第一个事务获得锁</a:t>
            </a:r>
            <a:r>
              <a:rPr lang="zh-CN" altLang="en-US" dirty="0" smtClean="0"/>
              <a:t>。</a:t>
            </a:r>
          </a:p>
        </p:txBody>
      </p:sp>
      <p:sp>
        <p:nvSpPr>
          <p:cNvPr id="45060" name="日期占位符 3"/>
          <p:cNvSpPr>
            <a:spLocks noGrp="1"/>
          </p:cNvSpPr>
          <p:nvPr>
            <p:ph type="dt" sz="quarter" idx="10"/>
          </p:nvPr>
        </p:nvSpPr>
        <p:spPr>
          <a:noFill/>
        </p:spPr>
        <p:txBody>
          <a:bodyPr/>
          <a:lstStyle/>
          <a:p>
            <a:fld id="{C0D9EE73-7EEF-44CF-8F00-C651EA0360BC}" type="datetime8">
              <a:rPr lang="zh-CN" altLang="en-US"/>
              <a:pPr/>
              <a:t>2016年3月7日10时26分</a:t>
            </a:fld>
            <a:endParaRPr lang="zh-CN" altLang="en-US"/>
          </a:p>
        </p:txBody>
      </p:sp>
      <p:sp>
        <p:nvSpPr>
          <p:cNvPr id="45061" name="灯片编号占位符 4"/>
          <p:cNvSpPr>
            <a:spLocks noGrp="1"/>
          </p:cNvSpPr>
          <p:nvPr>
            <p:ph type="sldNum" sz="quarter" idx="12"/>
          </p:nvPr>
        </p:nvSpPr>
        <p:spPr>
          <a:noFill/>
        </p:spPr>
        <p:txBody>
          <a:bodyPr/>
          <a:lstStyle/>
          <a:p>
            <a:fld id="{8ECA7479-E9EE-449F-B62E-6268E5AF323E}" type="slidenum">
              <a:rPr lang="zh-CN" altLang="en-US" smtClean="0"/>
              <a:pPr/>
              <a:t>61</a:t>
            </a:fld>
            <a:endParaRPr lang="zh-CN" alt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smtClean="0"/>
              <a:t>死锁 </a:t>
            </a:r>
          </a:p>
        </p:txBody>
      </p:sp>
      <p:sp>
        <p:nvSpPr>
          <p:cNvPr id="46083" name="Rectangle 3"/>
          <p:cNvSpPr>
            <a:spLocks noGrp="1" noChangeArrowheads="1"/>
          </p:cNvSpPr>
          <p:nvPr>
            <p:ph type="body" idx="1"/>
          </p:nvPr>
        </p:nvSpPr>
        <p:spPr>
          <a:xfrm>
            <a:off x="684213" y="1341438"/>
            <a:ext cx="7343775" cy="647700"/>
          </a:xfrm>
        </p:spPr>
        <p:txBody>
          <a:bodyPr/>
          <a:lstStyle/>
          <a:p>
            <a:r>
              <a:rPr lang="zh-CN" altLang="en-US" sz="3200" smtClean="0">
                <a:solidFill>
                  <a:srgbClr val="FF0000"/>
                </a:solidFill>
              </a:rPr>
              <a:t>两个事务相互等待对方先释放资源</a:t>
            </a:r>
          </a:p>
        </p:txBody>
      </p:sp>
      <p:sp>
        <p:nvSpPr>
          <p:cNvPr id="46085" name="日期占位符 4"/>
          <p:cNvSpPr>
            <a:spLocks noGrp="1"/>
          </p:cNvSpPr>
          <p:nvPr>
            <p:ph type="dt" sz="quarter" idx="10"/>
          </p:nvPr>
        </p:nvSpPr>
        <p:spPr>
          <a:noFill/>
        </p:spPr>
        <p:txBody>
          <a:bodyPr/>
          <a:lstStyle/>
          <a:p>
            <a:fld id="{3B4CDE6D-FC86-45C7-BCCC-64F79B14EC13}" type="datetime8">
              <a:rPr lang="zh-CN" altLang="en-US"/>
              <a:pPr/>
              <a:t>2016年3月7日10时26分</a:t>
            </a:fld>
            <a:endParaRPr lang="zh-CN" altLang="en-US"/>
          </a:p>
        </p:txBody>
      </p:sp>
      <p:sp>
        <p:nvSpPr>
          <p:cNvPr id="46086" name="灯片编号占位符 5"/>
          <p:cNvSpPr>
            <a:spLocks noGrp="1"/>
          </p:cNvSpPr>
          <p:nvPr>
            <p:ph type="sldNum" sz="quarter" idx="12"/>
          </p:nvPr>
        </p:nvSpPr>
        <p:spPr>
          <a:noFill/>
        </p:spPr>
        <p:txBody>
          <a:bodyPr/>
          <a:lstStyle/>
          <a:p>
            <a:fld id="{8E98EC2E-C4F3-4546-BF3D-3BE38F194EDE}" type="slidenum">
              <a:rPr lang="zh-CN" altLang="en-US" smtClean="0"/>
              <a:pPr/>
              <a:t>62</a:t>
            </a:fld>
            <a:endParaRPr lang="zh-CN" altLang="en-US" smtClean="0"/>
          </a:p>
        </p:txBody>
      </p:sp>
      <p:pic>
        <p:nvPicPr>
          <p:cNvPr id="7"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989138"/>
            <a:ext cx="6480720" cy="3888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smtClean="0"/>
              <a:t>解决死锁的方法</a:t>
            </a:r>
          </a:p>
        </p:txBody>
      </p:sp>
      <p:sp>
        <p:nvSpPr>
          <p:cNvPr id="47107" name="Rectangle 3"/>
          <p:cNvSpPr>
            <a:spLocks noGrp="1" noChangeArrowheads="1"/>
          </p:cNvSpPr>
          <p:nvPr>
            <p:ph type="body" idx="1"/>
          </p:nvPr>
        </p:nvSpPr>
        <p:spPr>
          <a:xfrm>
            <a:off x="611188" y="1484313"/>
            <a:ext cx="7777162" cy="4465637"/>
          </a:xfrm>
        </p:spPr>
        <p:txBody>
          <a:bodyPr/>
          <a:lstStyle/>
          <a:p>
            <a:r>
              <a:rPr lang="en-US" altLang="zh-CN" smtClean="0">
                <a:ea typeface="宋体" pitchFamily="2" charset="-122"/>
              </a:rPr>
              <a:t>1. </a:t>
            </a:r>
            <a:r>
              <a:rPr lang="zh-CN" altLang="en-US" smtClean="0">
                <a:ea typeface="宋体" pitchFamily="2" charset="-122"/>
              </a:rPr>
              <a:t>预防死锁</a:t>
            </a:r>
          </a:p>
          <a:p>
            <a:pPr lvl="1"/>
            <a:r>
              <a:rPr lang="zh-CN" altLang="en-US" smtClean="0">
                <a:solidFill>
                  <a:srgbClr val="FF0000"/>
                </a:solidFill>
                <a:ea typeface="宋体" pitchFamily="2" charset="-122"/>
              </a:rPr>
              <a:t>一次封锁法</a:t>
            </a:r>
          </a:p>
          <a:p>
            <a:pPr lvl="1"/>
            <a:r>
              <a:rPr lang="zh-CN" altLang="en-US" smtClean="0">
                <a:solidFill>
                  <a:srgbClr val="FF0000"/>
                </a:solidFill>
                <a:ea typeface="宋体" pitchFamily="2" charset="-122"/>
              </a:rPr>
              <a:t>顺序封锁法</a:t>
            </a:r>
            <a:endParaRPr lang="zh-CN" altLang="en-US" smtClean="0">
              <a:ea typeface="宋体" pitchFamily="2" charset="-122"/>
            </a:endParaRPr>
          </a:p>
          <a:p>
            <a:r>
              <a:rPr lang="en-US" altLang="zh-CN" smtClean="0">
                <a:ea typeface="宋体" pitchFamily="2" charset="-122"/>
              </a:rPr>
              <a:t>2. </a:t>
            </a:r>
            <a:r>
              <a:rPr lang="zh-CN" altLang="en-US" smtClean="0">
                <a:ea typeface="宋体" pitchFamily="2" charset="-122"/>
              </a:rPr>
              <a:t>死锁的诊断与解除</a:t>
            </a:r>
          </a:p>
          <a:p>
            <a:pPr lvl="1"/>
            <a:r>
              <a:rPr lang="zh-CN" altLang="en-US" smtClean="0">
                <a:solidFill>
                  <a:srgbClr val="FF0000"/>
                </a:solidFill>
                <a:ea typeface="宋体" pitchFamily="2" charset="-122"/>
              </a:rPr>
              <a:t>超时法</a:t>
            </a:r>
          </a:p>
          <a:p>
            <a:pPr lvl="1"/>
            <a:r>
              <a:rPr lang="zh-CN" altLang="en-US" smtClean="0">
                <a:solidFill>
                  <a:srgbClr val="FF0000"/>
                </a:solidFill>
                <a:ea typeface="宋体" pitchFamily="2" charset="-122"/>
              </a:rPr>
              <a:t>事务等待图法</a:t>
            </a:r>
          </a:p>
        </p:txBody>
      </p:sp>
      <p:sp>
        <p:nvSpPr>
          <p:cNvPr id="47109" name="日期占位符 4"/>
          <p:cNvSpPr>
            <a:spLocks noGrp="1"/>
          </p:cNvSpPr>
          <p:nvPr>
            <p:ph type="dt" sz="quarter" idx="10"/>
          </p:nvPr>
        </p:nvSpPr>
        <p:spPr>
          <a:noFill/>
        </p:spPr>
        <p:txBody>
          <a:bodyPr/>
          <a:lstStyle/>
          <a:p>
            <a:fld id="{C51A4D62-8A70-48B6-876E-CB03D040D481}" type="datetime8">
              <a:rPr lang="zh-CN" altLang="en-US"/>
              <a:pPr/>
              <a:t>2016年3月7日10时26分</a:t>
            </a:fld>
            <a:endParaRPr lang="zh-CN" altLang="en-US"/>
          </a:p>
        </p:txBody>
      </p:sp>
      <p:sp>
        <p:nvSpPr>
          <p:cNvPr id="47110" name="灯片编号占位符 5"/>
          <p:cNvSpPr>
            <a:spLocks noGrp="1"/>
          </p:cNvSpPr>
          <p:nvPr>
            <p:ph type="sldNum" sz="quarter" idx="12"/>
          </p:nvPr>
        </p:nvSpPr>
        <p:spPr>
          <a:noFill/>
        </p:spPr>
        <p:txBody>
          <a:bodyPr/>
          <a:lstStyle/>
          <a:p>
            <a:fld id="{5DF775E8-1191-463B-B84F-6A963B748966}" type="slidenum">
              <a:rPr lang="zh-CN" altLang="en-US" smtClean="0"/>
              <a:pPr/>
              <a:t>63</a:t>
            </a:fld>
            <a:endParaRPr lang="zh-CN" altLang="en-US"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smtClean="0">
                <a:ea typeface="宋体" pitchFamily="2" charset="-122"/>
              </a:rPr>
              <a:t>预防死锁：一次封锁法</a:t>
            </a:r>
          </a:p>
        </p:txBody>
      </p:sp>
      <p:sp>
        <p:nvSpPr>
          <p:cNvPr id="48131" name="Rectangle 3"/>
          <p:cNvSpPr>
            <a:spLocks noGrp="1" noChangeArrowheads="1"/>
          </p:cNvSpPr>
          <p:nvPr>
            <p:ph type="body" idx="1"/>
          </p:nvPr>
        </p:nvSpPr>
        <p:spPr>
          <a:xfrm>
            <a:off x="467544" y="1484313"/>
            <a:ext cx="8136706" cy="4537075"/>
          </a:xfrm>
        </p:spPr>
        <p:txBody>
          <a:bodyPr/>
          <a:lstStyle/>
          <a:p>
            <a:pPr>
              <a:lnSpc>
                <a:spcPct val="110000"/>
              </a:lnSpc>
            </a:pPr>
            <a:r>
              <a:rPr lang="zh-CN" altLang="en-US" dirty="0" smtClean="0"/>
              <a:t>一次封锁法是每个事务一次将所有要使用的数据</a:t>
            </a:r>
            <a:r>
              <a:rPr lang="zh-CN" altLang="en-US" dirty="0" smtClean="0">
                <a:solidFill>
                  <a:srgbClr val="FF0000"/>
                </a:solidFill>
              </a:rPr>
              <a:t>全部加锁</a:t>
            </a:r>
            <a:r>
              <a:rPr lang="zh-CN" altLang="en-US" dirty="0" smtClean="0"/>
              <a:t>。</a:t>
            </a:r>
          </a:p>
          <a:p>
            <a:pPr>
              <a:lnSpc>
                <a:spcPct val="110000"/>
              </a:lnSpc>
            </a:pPr>
            <a:r>
              <a:rPr lang="zh-CN" altLang="en-US" dirty="0" smtClean="0"/>
              <a:t>存在的问题</a:t>
            </a:r>
          </a:p>
          <a:p>
            <a:pPr lvl="1">
              <a:lnSpc>
                <a:spcPct val="110000"/>
              </a:lnSpc>
            </a:pPr>
            <a:r>
              <a:rPr lang="zh-CN" altLang="en-US" sz="3400" dirty="0" smtClean="0"/>
              <a:t>降低系统并发度</a:t>
            </a:r>
          </a:p>
          <a:p>
            <a:pPr lvl="1">
              <a:lnSpc>
                <a:spcPct val="110000"/>
              </a:lnSpc>
            </a:pPr>
            <a:r>
              <a:rPr lang="zh-CN" altLang="en-US" sz="3400" dirty="0" smtClean="0"/>
              <a:t>难于事先精确确定封锁对象</a:t>
            </a:r>
          </a:p>
        </p:txBody>
      </p:sp>
      <p:sp>
        <p:nvSpPr>
          <p:cNvPr id="48133" name="日期占位符 4"/>
          <p:cNvSpPr>
            <a:spLocks noGrp="1"/>
          </p:cNvSpPr>
          <p:nvPr>
            <p:ph type="dt" sz="quarter" idx="10"/>
          </p:nvPr>
        </p:nvSpPr>
        <p:spPr>
          <a:noFill/>
        </p:spPr>
        <p:txBody>
          <a:bodyPr/>
          <a:lstStyle/>
          <a:p>
            <a:fld id="{3D4C6C60-9B18-4CD3-855C-E10D91507565}" type="datetime8">
              <a:rPr lang="zh-CN" altLang="en-US"/>
              <a:pPr/>
              <a:t>2016年3月7日10时26分</a:t>
            </a:fld>
            <a:endParaRPr lang="zh-CN" altLang="en-US"/>
          </a:p>
        </p:txBody>
      </p:sp>
      <p:sp>
        <p:nvSpPr>
          <p:cNvPr id="48134" name="灯片编号占位符 5"/>
          <p:cNvSpPr>
            <a:spLocks noGrp="1"/>
          </p:cNvSpPr>
          <p:nvPr>
            <p:ph type="sldNum" sz="quarter" idx="12"/>
          </p:nvPr>
        </p:nvSpPr>
        <p:spPr>
          <a:noFill/>
        </p:spPr>
        <p:txBody>
          <a:bodyPr/>
          <a:lstStyle/>
          <a:p>
            <a:fld id="{690C6565-A925-424F-A5E6-F2F18339BA6F}" type="slidenum">
              <a:rPr lang="zh-CN" altLang="en-US" smtClean="0"/>
              <a:pPr/>
              <a:t>64</a:t>
            </a:fld>
            <a:endParaRPr lang="zh-CN" alt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smtClean="0">
                <a:ea typeface="宋体" pitchFamily="2" charset="-122"/>
              </a:rPr>
              <a:t>预防死锁：顺序封锁法</a:t>
            </a:r>
          </a:p>
        </p:txBody>
      </p:sp>
      <p:sp>
        <p:nvSpPr>
          <p:cNvPr id="49155" name="Rectangle 3"/>
          <p:cNvSpPr>
            <a:spLocks noGrp="1" noChangeArrowheads="1"/>
          </p:cNvSpPr>
          <p:nvPr>
            <p:ph type="body" idx="1"/>
          </p:nvPr>
        </p:nvSpPr>
        <p:spPr>
          <a:xfrm>
            <a:off x="467544" y="1484784"/>
            <a:ext cx="8352408" cy="4464050"/>
          </a:xfrm>
        </p:spPr>
        <p:txBody>
          <a:bodyPr/>
          <a:lstStyle/>
          <a:p>
            <a:pPr>
              <a:lnSpc>
                <a:spcPct val="110000"/>
              </a:lnSpc>
            </a:pPr>
            <a:r>
              <a:rPr lang="zh-CN" altLang="en-US" sz="3400" dirty="0" smtClean="0"/>
              <a:t>顺序封锁法是预先对数据对象规定一个封锁顺序，所有事务都按这个顺序封锁</a:t>
            </a:r>
          </a:p>
          <a:p>
            <a:pPr>
              <a:lnSpc>
                <a:spcPct val="110000"/>
              </a:lnSpc>
            </a:pPr>
            <a:r>
              <a:rPr lang="zh-CN" altLang="en-US" sz="3400" dirty="0" smtClean="0"/>
              <a:t>存在的问题</a:t>
            </a:r>
          </a:p>
          <a:p>
            <a:pPr lvl="1">
              <a:lnSpc>
                <a:spcPct val="110000"/>
              </a:lnSpc>
            </a:pPr>
            <a:r>
              <a:rPr lang="zh-CN" altLang="en-US" sz="3000" dirty="0" smtClean="0">
                <a:solidFill>
                  <a:srgbClr val="FF0000"/>
                </a:solidFill>
              </a:rPr>
              <a:t>维护成本</a:t>
            </a:r>
            <a:r>
              <a:rPr lang="zh-CN" altLang="en-US" sz="3000" dirty="0" smtClean="0"/>
              <a:t>：数据库系统中封锁的数据对象极多，并且在不断地变化。</a:t>
            </a:r>
          </a:p>
          <a:p>
            <a:pPr lvl="1">
              <a:lnSpc>
                <a:spcPct val="110000"/>
              </a:lnSpc>
            </a:pPr>
            <a:r>
              <a:rPr lang="zh-CN" altLang="en-US" sz="3000" dirty="0" smtClean="0">
                <a:solidFill>
                  <a:srgbClr val="FF0000"/>
                </a:solidFill>
              </a:rPr>
              <a:t>难以实现</a:t>
            </a:r>
            <a:r>
              <a:rPr lang="zh-CN" altLang="en-US" sz="3000" dirty="0" smtClean="0"/>
              <a:t>：很难事先确定每一个事务要封锁哪些对象。</a:t>
            </a:r>
            <a:endParaRPr lang="zh-CN" altLang="en-US" sz="3800" dirty="0" smtClean="0"/>
          </a:p>
        </p:txBody>
      </p:sp>
      <p:sp>
        <p:nvSpPr>
          <p:cNvPr id="49156" name="日期占位符 3"/>
          <p:cNvSpPr>
            <a:spLocks noGrp="1"/>
          </p:cNvSpPr>
          <p:nvPr>
            <p:ph type="dt" sz="quarter" idx="10"/>
          </p:nvPr>
        </p:nvSpPr>
        <p:spPr>
          <a:noFill/>
        </p:spPr>
        <p:txBody>
          <a:bodyPr/>
          <a:lstStyle/>
          <a:p>
            <a:fld id="{5CEEC0ED-F171-4226-9562-32615FBA9BB0}" type="datetime8">
              <a:rPr lang="zh-CN" altLang="en-US"/>
              <a:pPr/>
              <a:t>2016年3月7日10时26分</a:t>
            </a:fld>
            <a:endParaRPr lang="zh-CN" altLang="en-US"/>
          </a:p>
        </p:txBody>
      </p:sp>
      <p:sp>
        <p:nvSpPr>
          <p:cNvPr id="49157" name="灯片编号占位符 4"/>
          <p:cNvSpPr>
            <a:spLocks noGrp="1"/>
          </p:cNvSpPr>
          <p:nvPr>
            <p:ph type="sldNum" sz="quarter" idx="12"/>
          </p:nvPr>
        </p:nvSpPr>
        <p:spPr>
          <a:noFill/>
        </p:spPr>
        <p:txBody>
          <a:bodyPr/>
          <a:lstStyle/>
          <a:p>
            <a:fld id="{8BA8E98D-529F-41BF-95F9-F97EFAEB520B}" type="slidenum">
              <a:rPr lang="zh-CN" altLang="en-US" smtClean="0"/>
              <a:pPr/>
              <a:t>65</a:t>
            </a:fld>
            <a:endParaRPr lang="zh-CN" alt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smtClean="0"/>
              <a:t>预防死锁结论</a:t>
            </a:r>
          </a:p>
        </p:txBody>
      </p:sp>
      <p:sp>
        <p:nvSpPr>
          <p:cNvPr id="50179" name="Rectangle 3"/>
          <p:cNvSpPr>
            <a:spLocks noGrp="1" noChangeArrowheads="1"/>
          </p:cNvSpPr>
          <p:nvPr>
            <p:ph type="body" idx="1"/>
          </p:nvPr>
        </p:nvSpPr>
        <p:spPr>
          <a:xfrm>
            <a:off x="395288" y="1557338"/>
            <a:ext cx="8280400" cy="4535487"/>
          </a:xfrm>
        </p:spPr>
        <p:txBody>
          <a:bodyPr/>
          <a:lstStyle/>
          <a:p>
            <a:pPr>
              <a:lnSpc>
                <a:spcPct val="120000"/>
              </a:lnSpc>
            </a:pPr>
            <a:r>
              <a:rPr lang="zh-CN" altLang="en-US" dirty="0" smtClean="0"/>
              <a:t>在操作系统中广为采用的预防死锁的策略并不很适合数据库的特点。</a:t>
            </a:r>
          </a:p>
          <a:p>
            <a:pPr>
              <a:lnSpc>
                <a:spcPct val="120000"/>
              </a:lnSpc>
            </a:pPr>
            <a:r>
              <a:rPr lang="en-US" altLang="zh-CN" dirty="0" smtClean="0"/>
              <a:t>DBMS</a:t>
            </a:r>
            <a:r>
              <a:rPr lang="zh-CN" altLang="en-US" dirty="0" smtClean="0"/>
              <a:t>在解决死锁的问题上更普遍采用的是诊断并解除死锁的方法。</a:t>
            </a:r>
          </a:p>
        </p:txBody>
      </p:sp>
      <p:sp>
        <p:nvSpPr>
          <p:cNvPr id="50181" name="日期占位符 4"/>
          <p:cNvSpPr>
            <a:spLocks noGrp="1"/>
          </p:cNvSpPr>
          <p:nvPr>
            <p:ph type="dt" sz="quarter" idx="10"/>
          </p:nvPr>
        </p:nvSpPr>
        <p:spPr>
          <a:noFill/>
        </p:spPr>
        <p:txBody>
          <a:bodyPr/>
          <a:lstStyle/>
          <a:p>
            <a:fld id="{3211FF96-526A-4BF1-8A3E-548017F467EA}" type="datetime8">
              <a:rPr lang="zh-CN" altLang="en-US"/>
              <a:pPr/>
              <a:t>2016年3月7日10时26分</a:t>
            </a:fld>
            <a:endParaRPr lang="zh-CN" altLang="en-US"/>
          </a:p>
        </p:txBody>
      </p:sp>
      <p:sp>
        <p:nvSpPr>
          <p:cNvPr id="50182" name="灯片编号占位符 5"/>
          <p:cNvSpPr>
            <a:spLocks noGrp="1"/>
          </p:cNvSpPr>
          <p:nvPr>
            <p:ph type="sldNum" sz="quarter" idx="12"/>
          </p:nvPr>
        </p:nvSpPr>
        <p:spPr>
          <a:noFill/>
        </p:spPr>
        <p:txBody>
          <a:bodyPr/>
          <a:lstStyle/>
          <a:p>
            <a:fld id="{F731009E-C43A-46D6-90EC-D81A1D1C2502}" type="slidenum">
              <a:rPr lang="zh-CN" altLang="en-US" smtClean="0"/>
              <a:pPr/>
              <a:t>66</a:t>
            </a:fld>
            <a:endParaRPr lang="zh-CN" altLang="en-US"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smtClean="0"/>
              <a:t>死锁的诊断：超时法</a:t>
            </a:r>
          </a:p>
        </p:txBody>
      </p:sp>
      <p:sp>
        <p:nvSpPr>
          <p:cNvPr id="51203" name="Rectangle 3"/>
          <p:cNvSpPr>
            <a:spLocks noGrp="1" noChangeArrowheads="1"/>
          </p:cNvSpPr>
          <p:nvPr>
            <p:ph type="body" idx="1"/>
          </p:nvPr>
        </p:nvSpPr>
        <p:spPr>
          <a:xfrm>
            <a:off x="468313" y="1341438"/>
            <a:ext cx="8370887" cy="4767262"/>
          </a:xfrm>
        </p:spPr>
        <p:txBody>
          <a:bodyPr/>
          <a:lstStyle/>
          <a:p>
            <a:r>
              <a:rPr lang="zh-CN" altLang="en-US" smtClean="0"/>
              <a:t>如果一个事务的等待时间超过了规定的时限，就认为发生了死锁。</a:t>
            </a:r>
          </a:p>
          <a:p>
            <a:r>
              <a:rPr lang="zh-CN" altLang="en-US" smtClean="0">
                <a:solidFill>
                  <a:srgbClr val="FF0000"/>
                </a:solidFill>
              </a:rPr>
              <a:t>优点</a:t>
            </a:r>
            <a:r>
              <a:rPr lang="zh-CN" altLang="en-US" smtClean="0"/>
              <a:t>：实现简单。</a:t>
            </a:r>
          </a:p>
          <a:p>
            <a:r>
              <a:rPr lang="zh-CN" altLang="en-US" smtClean="0">
                <a:solidFill>
                  <a:srgbClr val="FF0000"/>
                </a:solidFill>
              </a:rPr>
              <a:t>缺点</a:t>
            </a:r>
          </a:p>
          <a:p>
            <a:pPr lvl="1"/>
            <a:r>
              <a:rPr lang="zh-CN" altLang="en-US" sz="3600" smtClean="0"/>
              <a:t>有可能误判死锁。</a:t>
            </a:r>
          </a:p>
          <a:p>
            <a:pPr lvl="1"/>
            <a:r>
              <a:rPr lang="zh-CN" altLang="en-US" sz="3600" smtClean="0"/>
              <a:t>时限若设置得太长，死锁发生后不能及时发现。</a:t>
            </a:r>
          </a:p>
        </p:txBody>
      </p:sp>
      <p:sp>
        <p:nvSpPr>
          <p:cNvPr id="51204" name="日期占位符 3"/>
          <p:cNvSpPr>
            <a:spLocks noGrp="1"/>
          </p:cNvSpPr>
          <p:nvPr>
            <p:ph type="dt" sz="quarter" idx="10"/>
          </p:nvPr>
        </p:nvSpPr>
        <p:spPr>
          <a:noFill/>
        </p:spPr>
        <p:txBody>
          <a:bodyPr/>
          <a:lstStyle/>
          <a:p>
            <a:fld id="{A7B242E0-3563-47B9-A6B1-051E2002BAE7}" type="datetime8">
              <a:rPr lang="zh-CN" altLang="en-US"/>
              <a:pPr/>
              <a:t>2016年3月7日10时26分</a:t>
            </a:fld>
            <a:endParaRPr lang="zh-CN" altLang="en-US"/>
          </a:p>
        </p:txBody>
      </p:sp>
      <p:sp>
        <p:nvSpPr>
          <p:cNvPr id="51205" name="灯片编号占位符 4"/>
          <p:cNvSpPr>
            <a:spLocks noGrp="1"/>
          </p:cNvSpPr>
          <p:nvPr>
            <p:ph type="sldNum" sz="quarter" idx="12"/>
          </p:nvPr>
        </p:nvSpPr>
        <p:spPr>
          <a:noFill/>
        </p:spPr>
        <p:txBody>
          <a:bodyPr/>
          <a:lstStyle/>
          <a:p>
            <a:fld id="{7ED67841-C4F6-4B32-9684-A616F3D17A3F}" type="slidenum">
              <a:rPr lang="zh-CN" altLang="en-US" smtClean="0"/>
              <a:pPr/>
              <a:t>67</a:t>
            </a:fld>
            <a:endParaRPr lang="zh-CN" altLang="en-US"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smtClean="0"/>
              <a:t>死锁的诊断：等待图法</a:t>
            </a:r>
          </a:p>
        </p:txBody>
      </p:sp>
      <p:sp>
        <p:nvSpPr>
          <p:cNvPr id="52227" name="Rectangle 3"/>
          <p:cNvSpPr>
            <a:spLocks noGrp="1" noChangeArrowheads="1"/>
          </p:cNvSpPr>
          <p:nvPr>
            <p:ph type="body" idx="1"/>
          </p:nvPr>
        </p:nvSpPr>
        <p:spPr>
          <a:xfrm>
            <a:off x="250825" y="1412875"/>
            <a:ext cx="8642350" cy="4680421"/>
          </a:xfrm>
        </p:spPr>
        <p:txBody>
          <a:bodyPr/>
          <a:lstStyle/>
          <a:p>
            <a:r>
              <a:rPr lang="zh-CN" altLang="en-US" sz="3200" dirty="0" smtClean="0"/>
              <a:t>用事务等待图动态反映所有事务的等待情况</a:t>
            </a:r>
            <a:endParaRPr lang="zh-CN" altLang="en-US" sz="2800" dirty="0" smtClean="0"/>
          </a:p>
          <a:p>
            <a:pPr lvl="1"/>
            <a:r>
              <a:rPr lang="zh-CN" altLang="en-US" sz="3200" dirty="0" smtClean="0"/>
              <a:t>事务等待图是一个有向图</a:t>
            </a:r>
            <a:r>
              <a:rPr lang="en-US" altLang="zh-CN" sz="3200" i="1" dirty="0" smtClean="0"/>
              <a:t>G</a:t>
            </a:r>
            <a:r>
              <a:rPr lang="en-US" altLang="zh-CN" sz="3200" dirty="0" smtClean="0"/>
              <a:t>=(</a:t>
            </a:r>
            <a:r>
              <a:rPr lang="en-US" altLang="zh-CN" sz="3200" i="1" dirty="0" smtClean="0"/>
              <a:t>T</a:t>
            </a:r>
            <a:r>
              <a:rPr lang="zh-CN" altLang="en-US" sz="3200" dirty="0" smtClean="0"/>
              <a:t>，</a:t>
            </a:r>
            <a:r>
              <a:rPr lang="en-US" altLang="zh-CN" sz="3200" i="1" dirty="0" smtClean="0"/>
              <a:t>U</a:t>
            </a:r>
            <a:r>
              <a:rPr lang="en-US" altLang="zh-CN" sz="3200" dirty="0" smtClean="0"/>
              <a:t>)</a:t>
            </a:r>
          </a:p>
          <a:p>
            <a:pPr lvl="1"/>
            <a:r>
              <a:rPr lang="en-US" altLang="zh-CN" sz="3200" i="1" dirty="0" smtClean="0"/>
              <a:t>T</a:t>
            </a:r>
            <a:r>
              <a:rPr lang="zh-CN" altLang="en-US" sz="3200" dirty="0" smtClean="0"/>
              <a:t>为结点的集合，每个结点表示正在运行的事务</a:t>
            </a:r>
          </a:p>
          <a:p>
            <a:pPr lvl="1"/>
            <a:r>
              <a:rPr lang="en-US" altLang="zh-CN" sz="3200" i="1" dirty="0" smtClean="0"/>
              <a:t>U</a:t>
            </a:r>
            <a:r>
              <a:rPr lang="zh-CN" altLang="en-US" sz="3200" dirty="0" smtClean="0"/>
              <a:t>为边的集合，每条边表示事务等待的情况</a:t>
            </a:r>
          </a:p>
          <a:p>
            <a:pPr lvl="1"/>
            <a:r>
              <a:rPr lang="zh-CN" altLang="en-US" sz="3200" dirty="0" smtClean="0"/>
              <a:t>若</a:t>
            </a:r>
            <a:r>
              <a:rPr lang="en-US" altLang="zh-CN" sz="3200" dirty="0" smtClean="0"/>
              <a:t>T</a:t>
            </a:r>
            <a:r>
              <a:rPr lang="en-US" altLang="zh-CN" sz="3200" baseline="-25000" dirty="0" smtClean="0"/>
              <a:t>1</a:t>
            </a:r>
            <a:r>
              <a:rPr lang="zh-CN" altLang="en-US" sz="3200" dirty="0" smtClean="0"/>
              <a:t>等待</a:t>
            </a:r>
            <a:r>
              <a:rPr lang="en-US" altLang="zh-CN" sz="3200" dirty="0" smtClean="0"/>
              <a:t>T</a:t>
            </a:r>
            <a:r>
              <a:rPr lang="en-US" altLang="zh-CN" sz="3200" baseline="-25000" dirty="0" smtClean="0"/>
              <a:t>2</a:t>
            </a:r>
            <a:r>
              <a:rPr lang="zh-CN" altLang="en-US" sz="3200" dirty="0" smtClean="0"/>
              <a:t>，则</a:t>
            </a:r>
            <a:r>
              <a:rPr lang="en-US" altLang="zh-CN" sz="3200" dirty="0" smtClean="0"/>
              <a:t>T</a:t>
            </a:r>
            <a:r>
              <a:rPr lang="en-US" altLang="zh-CN" sz="3200" baseline="-25000" dirty="0" smtClean="0"/>
              <a:t>1</a:t>
            </a:r>
            <a:r>
              <a:rPr lang="zh-CN" altLang="en-US" sz="3200" dirty="0" smtClean="0"/>
              <a:t>，</a:t>
            </a:r>
            <a:r>
              <a:rPr lang="en-US" altLang="zh-CN" sz="3200" dirty="0" smtClean="0"/>
              <a:t>T</a:t>
            </a:r>
            <a:r>
              <a:rPr lang="en-US" altLang="zh-CN" sz="3200" baseline="-25000" dirty="0" smtClean="0"/>
              <a:t>2</a:t>
            </a:r>
            <a:r>
              <a:rPr lang="zh-CN" altLang="en-US" sz="3200" dirty="0" smtClean="0"/>
              <a:t>之间划一条有向边，从</a:t>
            </a:r>
            <a:r>
              <a:rPr lang="en-US" altLang="zh-CN" sz="3200" dirty="0" smtClean="0"/>
              <a:t>T</a:t>
            </a:r>
            <a:r>
              <a:rPr lang="en-US" altLang="zh-CN" sz="3200" baseline="-25000" dirty="0" smtClean="0"/>
              <a:t>1</a:t>
            </a:r>
            <a:r>
              <a:rPr lang="zh-CN" altLang="en-US" sz="3200" dirty="0" smtClean="0"/>
              <a:t>指向</a:t>
            </a:r>
            <a:r>
              <a:rPr lang="en-US" altLang="zh-CN" sz="3200" dirty="0" smtClean="0"/>
              <a:t>T</a:t>
            </a:r>
            <a:r>
              <a:rPr lang="en-US" altLang="zh-CN" sz="3200" baseline="-25000" dirty="0" smtClean="0"/>
              <a:t>2</a:t>
            </a:r>
            <a:endParaRPr lang="zh-CN" altLang="en-US" sz="2800" dirty="0" smtClean="0"/>
          </a:p>
        </p:txBody>
      </p:sp>
      <p:sp>
        <p:nvSpPr>
          <p:cNvPr id="52228" name="日期占位符 3"/>
          <p:cNvSpPr>
            <a:spLocks noGrp="1"/>
          </p:cNvSpPr>
          <p:nvPr>
            <p:ph type="dt" sz="quarter" idx="10"/>
          </p:nvPr>
        </p:nvSpPr>
        <p:spPr>
          <a:noFill/>
        </p:spPr>
        <p:txBody>
          <a:bodyPr/>
          <a:lstStyle/>
          <a:p>
            <a:fld id="{5171780D-D6A5-4D17-B7EB-D93DB1D7AC27}" type="datetime8">
              <a:rPr lang="zh-CN" altLang="en-US"/>
              <a:pPr/>
              <a:t>2016年3月7日10时26分</a:t>
            </a:fld>
            <a:endParaRPr lang="zh-CN" altLang="en-US"/>
          </a:p>
        </p:txBody>
      </p:sp>
      <p:sp>
        <p:nvSpPr>
          <p:cNvPr id="52229" name="灯片编号占位符 4"/>
          <p:cNvSpPr>
            <a:spLocks noGrp="1"/>
          </p:cNvSpPr>
          <p:nvPr>
            <p:ph type="sldNum" sz="quarter" idx="12"/>
          </p:nvPr>
        </p:nvSpPr>
        <p:spPr>
          <a:noFill/>
        </p:spPr>
        <p:txBody>
          <a:bodyPr/>
          <a:lstStyle/>
          <a:p>
            <a:fld id="{45512155-151B-4177-9E51-E0F9CD878672}" type="slidenum">
              <a:rPr lang="zh-CN" altLang="en-US" smtClean="0"/>
              <a:pPr/>
              <a:t>68</a:t>
            </a:fld>
            <a:endParaRPr lang="zh-CN" altLang="en-US"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zh-CN" altLang="en-US" smtClean="0"/>
              <a:t>等待图法（续）</a:t>
            </a:r>
          </a:p>
        </p:txBody>
      </p:sp>
      <p:sp>
        <p:nvSpPr>
          <p:cNvPr id="2052" name="Rectangle 3"/>
          <p:cNvSpPr>
            <a:spLocks noGrp="1" noChangeArrowheads="1"/>
          </p:cNvSpPr>
          <p:nvPr>
            <p:ph type="body" idx="1"/>
          </p:nvPr>
        </p:nvSpPr>
        <p:spPr>
          <a:xfrm>
            <a:off x="395288" y="3414713"/>
            <a:ext cx="8610600" cy="2678112"/>
          </a:xfrm>
        </p:spPr>
        <p:txBody>
          <a:bodyPr/>
          <a:lstStyle/>
          <a:p>
            <a:r>
              <a:rPr lang="zh-CN" altLang="en-US" sz="2800" dirty="0" smtClean="0"/>
              <a:t>图</a:t>
            </a:r>
            <a:r>
              <a:rPr lang="en-US" altLang="zh-CN" sz="2800" dirty="0" smtClean="0"/>
              <a:t>(a)</a:t>
            </a:r>
            <a:r>
              <a:rPr lang="zh-CN" altLang="en-US" sz="2800" dirty="0" smtClean="0"/>
              <a:t>中，事务</a:t>
            </a:r>
            <a:r>
              <a:rPr lang="en-US" altLang="zh-CN" sz="2800" dirty="0" smtClean="0"/>
              <a:t>T1</a:t>
            </a:r>
            <a:r>
              <a:rPr lang="zh-CN" altLang="en-US" sz="2800" dirty="0" smtClean="0"/>
              <a:t>等待</a:t>
            </a:r>
            <a:r>
              <a:rPr lang="en-US" altLang="zh-CN" sz="2800" dirty="0" smtClean="0"/>
              <a:t>T2</a:t>
            </a:r>
            <a:r>
              <a:rPr lang="zh-CN" altLang="en-US" sz="2800" dirty="0" smtClean="0"/>
              <a:t>，</a:t>
            </a:r>
            <a:r>
              <a:rPr lang="en-US" altLang="zh-CN" sz="2800" dirty="0" smtClean="0"/>
              <a:t>T2</a:t>
            </a:r>
            <a:r>
              <a:rPr lang="zh-CN" altLang="en-US" sz="2800" dirty="0" smtClean="0"/>
              <a:t>等待</a:t>
            </a:r>
            <a:r>
              <a:rPr lang="en-US" altLang="zh-CN" sz="2800" dirty="0" smtClean="0"/>
              <a:t>T1</a:t>
            </a:r>
            <a:r>
              <a:rPr lang="zh-CN" altLang="en-US" sz="2800" dirty="0" smtClean="0"/>
              <a:t>，产生了死锁</a:t>
            </a:r>
          </a:p>
          <a:p>
            <a:r>
              <a:rPr lang="zh-CN" altLang="en-US" sz="2800" dirty="0" smtClean="0"/>
              <a:t>图</a:t>
            </a:r>
            <a:r>
              <a:rPr lang="en-US" altLang="zh-CN" sz="2800" dirty="0" smtClean="0"/>
              <a:t>(b)</a:t>
            </a:r>
            <a:r>
              <a:rPr lang="zh-CN" altLang="en-US" sz="2800" dirty="0" smtClean="0"/>
              <a:t>中，事务</a:t>
            </a:r>
            <a:r>
              <a:rPr lang="en-US" altLang="zh-CN" sz="2800" dirty="0" smtClean="0"/>
              <a:t>T1</a:t>
            </a:r>
            <a:r>
              <a:rPr lang="zh-CN" altLang="en-US" sz="2800" dirty="0" smtClean="0"/>
              <a:t>等待</a:t>
            </a:r>
            <a:r>
              <a:rPr lang="en-US" altLang="zh-CN" sz="2800" dirty="0" smtClean="0"/>
              <a:t>T2</a:t>
            </a:r>
            <a:r>
              <a:rPr lang="zh-CN" altLang="en-US" sz="2800" dirty="0" smtClean="0"/>
              <a:t>，</a:t>
            </a:r>
            <a:r>
              <a:rPr lang="en-US" altLang="zh-CN" sz="2800" dirty="0" smtClean="0"/>
              <a:t>T2</a:t>
            </a:r>
            <a:r>
              <a:rPr lang="zh-CN" altLang="en-US" sz="2800" dirty="0" smtClean="0"/>
              <a:t>等待</a:t>
            </a:r>
            <a:r>
              <a:rPr lang="en-US" altLang="zh-CN" sz="2800" dirty="0" smtClean="0"/>
              <a:t>T3</a:t>
            </a:r>
            <a:r>
              <a:rPr lang="zh-CN" altLang="en-US" sz="2800" dirty="0" smtClean="0"/>
              <a:t>，</a:t>
            </a:r>
            <a:r>
              <a:rPr lang="en-US" altLang="zh-CN" sz="2800" dirty="0" smtClean="0"/>
              <a:t>T3</a:t>
            </a:r>
            <a:r>
              <a:rPr lang="zh-CN" altLang="en-US" sz="2800" dirty="0" smtClean="0"/>
              <a:t>等待</a:t>
            </a:r>
            <a:r>
              <a:rPr lang="en-US" altLang="zh-CN" sz="2800" dirty="0" smtClean="0"/>
              <a:t>T4</a:t>
            </a:r>
            <a:r>
              <a:rPr lang="zh-CN" altLang="en-US" sz="2800" dirty="0" smtClean="0"/>
              <a:t>，</a:t>
            </a:r>
            <a:r>
              <a:rPr lang="en-US" altLang="zh-CN" sz="2800" dirty="0" smtClean="0"/>
              <a:t>T4</a:t>
            </a:r>
            <a:r>
              <a:rPr lang="zh-CN" altLang="en-US" sz="2800" dirty="0" smtClean="0"/>
              <a:t>又等待</a:t>
            </a:r>
            <a:r>
              <a:rPr lang="en-US" altLang="zh-CN" sz="2800" dirty="0" smtClean="0"/>
              <a:t>T1</a:t>
            </a:r>
            <a:r>
              <a:rPr lang="zh-CN" altLang="en-US" sz="2800" dirty="0" smtClean="0"/>
              <a:t>，产生了死锁 </a:t>
            </a:r>
          </a:p>
          <a:p>
            <a:r>
              <a:rPr lang="zh-CN" altLang="en-US" sz="2800" dirty="0" smtClean="0"/>
              <a:t>图</a:t>
            </a:r>
            <a:r>
              <a:rPr lang="en-US" altLang="zh-CN" sz="2800" dirty="0" smtClean="0"/>
              <a:t>(b)</a:t>
            </a:r>
            <a:r>
              <a:rPr lang="zh-CN" altLang="en-US" sz="2800" dirty="0" smtClean="0"/>
              <a:t>中，事务</a:t>
            </a:r>
            <a:r>
              <a:rPr lang="en-US" altLang="zh-CN" sz="2800" dirty="0" smtClean="0"/>
              <a:t>T3</a:t>
            </a:r>
            <a:r>
              <a:rPr lang="zh-CN" altLang="en-US" sz="2800" dirty="0" smtClean="0"/>
              <a:t>可能还等待</a:t>
            </a:r>
            <a:r>
              <a:rPr lang="en-US" altLang="zh-CN" sz="2800" dirty="0" smtClean="0"/>
              <a:t>T2</a:t>
            </a:r>
            <a:r>
              <a:rPr lang="zh-CN" altLang="en-US" sz="2800" dirty="0" smtClean="0"/>
              <a:t>，在大回路中又有小的回路。</a:t>
            </a:r>
          </a:p>
        </p:txBody>
      </p:sp>
      <p:graphicFrame>
        <p:nvGraphicFramePr>
          <p:cNvPr id="2050" name="Object 2"/>
          <p:cNvGraphicFramePr>
            <a:graphicFrameLocks noChangeAspect="1"/>
          </p:cNvGraphicFramePr>
          <p:nvPr/>
        </p:nvGraphicFramePr>
        <p:xfrm>
          <a:off x="1476375" y="1412875"/>
          <a:ext cx="6337300" cy="2012950"/>
        </p:xfrm>
        <a:graphic>
          <a:graphicData uri="http://schemas.openxmlformats.org/presentationml/2006/ole">
            <mc:AlternateContent xmlns:mc="http://schemas.openxmlformats.org/markup-compatibility/2006">
              <mc:Choice xmlns:v="urn:schemas-microsoft-com:vml" Requires="v">
                <p:oleObj spid="_x0000_s133126" name="图片" r:id="rId3" imgW="2244240" imgH="713160" progId="Word.Picture.8">
                  <p:embed/>
                </p:oleObj>
              </mc:Choice>
              <mc:Fallback>
                <p:oleObj name="图片" r:id="rId3" imgW="2244240" imgH="713160"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412875"/>
                        <a:ext cx="6337300" cy="201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3" name="日期占位符 4"/>
          <p:cNvSpPr>
            <a:spLocks noGrp="1"/>
          </p:cNvSpPr>
          <p:nvPr>
            <p:ph type="dt" sz="quarter" idx="10"/>
          </p:nvPr>
        </p:nvSpPr>
        <p:spPr>
          <a:noFill/>
        </p:spPr>
        <p:txBody>
          <a:bodyPr/>
          <a:lstStyle/>
          <a:p>
            <a:fld id="{33991F90-7A31-48C5-983E-BC3EBCF5E9F8}" type="datetime8">
              <a:rPr lang="zh-CN" altLang="en-US"/>
              <a:pPr/>
              <a:t>2016年3月7日10时26分</a:t>
            </a:fld>
            <a:endParaRPr lang="zh-CN" altLang="en-US"/>
          </a:p>
        </p:txBody>
      </p:sp>
      <p:sp>
        <p:nvSpPr>
          <p:cNvPr id="2054" name="灯片编号占位符 5"/>
          <p:cNvSpPr>
            <a:spLocks noGrp="1"/>
          </p:cNvSpPr>
          <p:nvPr>
            <p:ph type="sldNum" sz="quarter" idx="12"/>
          </p:nvPr>
        </p:nvSpPr>
        <p:spPr>
          <a:noFill/>
        </p:spPr>
        <p:txBody>
          <a:bodyPr/>
          <a:lstStyle/>
          <a:p>
            <a:fld id="{D1C0B3A0-28D3-4FB1-9BEE-2F787962BEF2}" type="slidenum">
              <a:rPr lang="zh-CN" altLang="en-US" smtClean="0"/>
              <a:pPr/>
              <a:t>69</a:t>
            </a:fld>
            <a:endParaRPr lang="zh-CN" alt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66738" y="1340768"/>
            <a:ext cx="8001000" cy="4752528"/>
          </a:xfrm>
        </p:spPr>
        <p:txBody>
          <a:bodyPr/>
          <a:lstStyle/>
          <a:p>
            <a:pPr>
              <a:spcBef>
                <a:spcPts val="0"/>
              </a:spcBef>
            </a:pPr>
            <a:r>
              <a:rPr lang="zh-CN" altLang="zh-CN" sz="3200" dirty="0"/>
              <a:t>对于单个数据操作来说事务不是必须</a:t>
            </a:r>
            <a:r>
              <a:rPr lang="zh-CN" altLang="zh-CN" sz="3200" dirty="0" smtClean="0"/>
              <a:t>的</a:t>
            </a:r>
            <a:r>
              <a:rPr lang="zh-CN" altLang="en-US" sz="3200" dirty="0" smtClean="0"/>
              <a:t>。</a:t>
            </a:r>
            <a:endParaRPr lang="en-US" altLang="zh-CN" sz="3200" dirty="0" smtClean="0"/>
          </a:p>
          <a:p>
            <a:pPr>
              <a:spcBef>
                <a:spcPts val="0"/>
              </a:spcBef>
            </a:pPr>
            <a:r>
              <a:rPr lang="zh-CN" altLang="zh-CN" sz="3200" dirty="0" smtClean="0"/>
              <a:t>事务</a:t>
            </a:r>
            <a:r>
              <a:rPr lang="zh-CN" altLang="zh-CN" sz="3200" dirty="0"/>
              <a:t>是一系列数据操作，这些操作将数据库从一个一致性状态转换到另一个一致性状态，而且不需要保持所有中间点的一致性</a:t>
            </a:r>
            <a:r>
              <a:rPr lang="zh-CN" altLang="zh-CN" sz="3200" dirty="0" smtClean="0"/>
              <a:t>。</a:t>
            </a:r>
            <a:endParaRPr lang="en-US" altLang="zh-CN" sz="3200" dirty="0" smtClean="0"/>
          </a:p>
          <a:p>
            <a:pPr>
              <a:spcBef>
                <a:spcPts val="0"/>
              </a:spcBef>
            </a:pPr>
            <a:r>
              <a:rPr lang="zh-CN" altLang="en-US" sz="3200" dirty="0" smtClean="0"/>
              <a:t>对</a:t>
            </a:r>
            <a:r>
              <a:rPr lang="zh-CN" altLang="zh-CN" sz="3200" dirty="0" smtClean="0"/>
              <a:t>大型</a:t>
            </a:r>
            <a:r>
              <a:rPr lang="zh-CN" altLang="zh-CN" sz="3200" dirty="0"/>
              <a:t>多用户数据库</a:t>
            </a:r>
            <a:r>
              <a:rPr lang="zh-CN" altLang="zh-CN" sz="3200" dirty="0" smtClean="0"/>
              <a:t>来说</a:t>
            </a:r>
            <a:r>
              <a:rPr lang="zh-CN" altLang="en-US" sz="3200" dirty="0" smtClean="0"/>
              <a:t>并发是必须的</a:t>
            </a:r>
            <a:r>
              <a:rPr lang="zh-CN" altLang="zh-CN" sz="3200" dirty="0" smtClean="0"/>
              <a:t>，</a:t>
            </a:r>
            <a:r>
              <a:rPr lang="zh-CN" altLang="zh-CN" sz="3200" dirty="0"/>
              <a:t>因此，必须要有机制来保证允许多个事务并发执行，并且能保证并发执行时不引起事务冲突和数据不一致。</a:t>
            </a:r>
            <a:endParaRPr lang="zh-CN" altLang="en-US" sz="32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2016年3月7日10时28分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7</a:t>
            </a:fld>
            <a:endParaRPr lang="zh-CN" altLang="en-US"/>
          </a:p>
        </p:txBody>
      </p:sp>
    </p:spTree>
    <p:extLst>
      <p:ext uri="{BB962C8B-B14F-4D97-AF65-F5344CB8AC3E}">
        <p14:creationId xmlns:p14="http://schemas.microsoft.com/office/powerpoint/2010/main" val="33503280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smtClean="0"/>
              <a:t>等待图法（续）</a:t>
            </a:r>
          </a:p>
        </p:txBody>
      </p:sp>
      <p:sp>
        <p:nvSpPr>
          <p:cNvPr id="53251" name="Rectangle 3"/>
          <p:cNvSpPr>
            <a:spLocks noGrp="1" noChangeArrowheads="1"/>
          </p:cNvSpPr>
          <p:nvPr>
            <p:ph type="body" idx="1"/>
          </p:nvPr>
        </p:nvSpPr>
        <p:spPr>
          <a:xfrm>
            <a:off x="468313" y="1484313"/>
            <a:ext cx="8135937" cy="4608512"/>
          </a:xfrm>
        </p:spPr>
        <p:txBody>
          <a:bodyPr/>
          <a:lstStyle/>
          <a:p>
            <a:pPr>
              <a:lnSpc>
                <a:spcPct val="120000"/>
              </a:lnSpc>
            </a:pPr>
            <a:r>
              <a:rPr lang="zh-CN" altLang="en-US" dirty="0" smtClean="0"/>
              <a:t>并发控制子系统周期性地（比如每隔数秒）生成事务等待图，检测事务。</a:t>
            </a:r>
          </a:p>
          <a:p>
            <a:pPr>
              <a:lnSpc>
                <a:spcPct val="120000"/>
              </a:lnSpc>
            </a:pPr>
            <a:r>
              <a:rPr lang="zh-CN" altLang="en-US" dirty="0" smtClean="0"/>
              <a:t>如果发现图中存在回路，则表示系统中出现了死锁。</a:t>
            </a:r>
          </a:p>
        </p:txBody>
      </p:sp>
      <p:sp>
        <p:nvSpPr>
          <p:cNvPr id="53253" name="日期占位符 4"/>
          <p:cNvSpPr>
            <a:spLocks noGrp="1"/>
          </p:cNvSpPr>
          <p:nvPr>
            <p:ph type="dt" sz="quarter" idx="10"/>
          </p:nvPr>
        </p:nvSpPr>
        <p:spPr>
          <a:noFill/>
        </p:spPr>
        <p:txBody>
          <a:bodyPr/>
          <a:lstStyle/>
          <a:p>
            <a:fld id="{C63F82DA-3F23-41B5-B8C2-E1C64927A2D5}" type="datetime8">
              <a:rPr lang="zh-CN" altLang="en-US"/>
              <a:pPr/>
              <a:t>2016年3月7日10时26分</a:t>
            </a:fld>
            <a:endParaRPr lang="zh-CN" altLang="en-US"/>
          </a:p>
        </p:txBody>
      </p:sp>
      <p:sp>
        <p:nvSpPr>
          <p:cNvPr id="53254" name="灯片编号占位符 5"/>
          <p:cNvSpPr>
            <a:spLocks noGrp="1"/>
          </p:cNvSpPr>
          <p:nvPr>
            <p:ph type="sldNum" sz="quarter" idx="12"/>
          </p:nvPr>
        </p:nvSpPr>
        <p:spPr>
          <a:noFill/>
        </p:spPr>
        <p:txBody>
          <a:bodyPr/>
          <a:lstStyle/>
          <a:p>
            <a:fld id="{FAF23B59-921E-4934-AE07-D3186DEDE4A6}" type="slidenum">
              <a:rPr lang="zh-CN" altLang="en-US" smtClean="0"/>
              <a:pPr/>
              <a:t>70</a:t>
            </a:fld>
            <a:endParaRPr lang="zh-CN" altLang="en-US"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smtClean="0"/>
              <a:t>解除死锁</a:t>
            </a:r>
          </a:p>
        </p:txBody>
      </p:sp>
      <p:sp>
        <p:nvSpPr>
          <p:cNvPr id="54275" name="Rectangle 3"/>
          <p:cNvSpPr>
            <a:spLocks noGrp="1" noChangeArrowheads="1"/>
          </p:cNvSpPr>
          <p:nvPr>
            <p:ph type="body" idx="1"/>
          </p:nvPr>
        </p:nvSpPr>
        <p:spPr>
          <a:xfrm>
            <a:off x="395288" y="1557338"/>
            <a:ext cx="8443912" cy="4535487"/>
          </a:xfrm>
        </p:spPr>
        <p:txBody>
          <a:bodyPr/>
          <a:lstStyle/>
          <a:p>
            <a:pPr>
              <a:lnSpc>
                <a:spcPct val="120000"/>
              </a:lnSpc>
            </a:pPr>
            <a:r>
              <a:rPr lang="zh-CN" altLang="en-US" dirty="0" smtClean="0"/>
              <a:t>选择一个处理死锁代价最小的事务，将其撤消。</a:t>
            </a:r>
          </a:p>
          <a:p>
            <a:pPr>
              <a:lnSpc>
                <a:spcPct val="120000"/>
              </a:lnSpc>
            </a:pPr>
            <a:r>
              <a:rPr lang="zh-CN" altLang="en-US" dirty="0" smtClean="0"/>
              <a:t>释放此事务持有的所有的锁，使其它事务能继续运行下去。</a:t>
            </a:r>
          </a:p>
        </p:txBody>
      </p:sp>
      <p:sp>
        <p:nvSpPr>
          <p:cNvPr id="54277" name="日期占位符 5"/>
          <p:cNvSpPr>
            <a:spLocks noGrp="1"/>
          </p:cNvSpPr>
          <p:nvPr>
            <p:ph type="dt" sz="quarter" idx="10"/>
          </p:nvPr>
        </p:nvSpPr>
        <p:spPr>
          <a:noFill/>
        </p:spPr>
        <p:txBody>
          <a:bodyPr/>
          <a:lstStyle/>
          <a:p>
            <a:fld id="{E5B3F5DB-D95C-46CA-B206-0CE033DB194B}" type="datetime8">
              <a:rPr lang="zh-CN" altLang="en-US"/>
              <a:pPr/>
              <a:t>2016年3月7日10时26分</a:t>
            </a:fld>
            <a:endParaRPr lang="zh-CN" altLang="en-US"/>
          </a:p>
        </p:txBody>
      </p:sp>
      <p:sp>
        <p:nvSpPr>
          <p:cNvPr id="54278" name="灯片编号占位符 6"/>
          <p:cNvSpPr>
            <a:spLocks noGrp="1"/>
          </p:cNvSpPr>
          <p:nvPr>
            <p:ph type="sldNum" sz="quarter" idx="12"/>
          </p:nvPr>
        </p:nvSpPr>
        <p:spPr>
          <a:noFill/>
        </p:spPr>
        <p:txBody>
          <a:bodyPr/>
          <a:lstStyle/>
          <a:p>
            <a:fld id="{6544635C-2050-486E-9E07-E928CCC0F1A2}" type="slidenum">
              <a:rPr lang="zh-CN" altLang="en-US" smtClean="0"/>
              <a:pPr/>
              <a:t>71</a:t>
            </a:fld>
            <a:endParaRPr lang="zh-CN" altLang="en-US"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12.3.4 </a:t>
            </a:r>
            <a:r>
              <a:rPr lang="zh-CN" altLang="zh-CN" dirty="0" smtClean="0"/>
              <a:t>两阶段锁</a:t>
            </a:r>
            <a:endParaRPr lang="zh-CN" altLang="en-US" dirty="0"/>
          </a:p>
        </p:txBody>
      </p:sp>
      <p:sp>
        <p:nvSpPr>
          <p:cNvPr id="3" name="内容占位符 2"/>
          <p:cNvSpPr>
            <a:spLocks noGrp="1"/>
          </p:cNvSpPr>
          <p:nvPr>
            <p:ph idx="1"/>
          </p:nvPr>
        </p:nvSpPr>
        <p:spPr>
          <a:xfrm>
            <a:off x="566738" y="1340768"/>
            <a:ext cx="8037710" cy="4752528"/>
          </a:xfrm>
        </p:spPr>
        <p:txBody>
          <a:bodyPr/>
          <a:lstStyle/>
          <a:p>
            <a:r>
              <a:rPr lang="en-US" altLang="zh-CN" sz="3400" dirty="0" smtClean="0"/>
              <a:t>DBMS</a:t>
            </a:r>
            <a:r>
              <a:rPr lang="zh-CN" altLang="zh-CN" sz="3400" dirty="0" smtClean="0"/>
              <a:t>对并发事务中的操作的调度是随机的</a:t>
            </a:r>
            <a:r>
              <a:rPr lang="zh-CN" altLang="en-US" sz="3400" dirty="0" smtClean="0"/>
              <a:t>。</a:t>
            </a:r>
            <a:endParaRPr lang="en-US" altLang="zh-CN" sz="3400" dirty="0" smtClean="0"/>
          </a:p>
          <a:p>
            <a:r>
              <a:rPr lang="zh-CN" altLang="zh-CN" sz="3400" dirty="0" smtClean="0"/>
              <a:t>不同的调度会产生不同的结果，哪个是正确的，哪个是不正确的？</a:t>
            </a:r>
            <a:endParaRPr lang="en-US" altLang="zh-CN" sz="3400" dirty="0" smtClean="0"/>
          </a:p>
          <a:p>
            <a:r>
              <a:rPr lang="zh-CN" altLang="zh-CN" sz="3400" dirty="0" smtClean="0"/>
              <a:t>如果多个事务在某个调度下的执行结果与这些事务在某个串行调度下的执行结果相同，那么这个调度就一定是正确的</a:t>
            </a:r>
            <a:endParaRPr lang="zh-CN" altLang="en-US" sz="34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72</a:t>
            </a:fld>
            <a:endParaRPr lang="zh-CN" alt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可串行化调度</a:t>
            </a:r>
            <a:endParaRPr lang="zh-CN" altLang="en-US" dirty="0"/>
          </a:p>
        </p:txBody>
      </p:sp>
      <p:sp>
        <p:nvSpPr>
          <p:cNvPr id="3" name="内容占位符 2"/>
          <p:cNvSpPr>
            <a:spLocks noGrp="1"/>
          </p:cNvSpPr>
          <p:nvPr>
            <p:ph idx="1"/>
          </p:nvPr>
        </p:nvSpPr>
        <p:spPr>
          <a:xfrm>
            <a:off x="566738" y="1414934"/>
            <a:ext cx="8037710" cy="4678362"/>
          </a:xfrm>
        </p:spPr>
        <p:txBody>
          <a:bodyPr/>
          <a:lstStyle/>
          <a:p>
            <a:r>
              <a:rPr lang="zh-CN" altLang="zh-CN" sz="3400" dirty="0" smtClean="0"/>
              <a:t>多个事务的并发执行是正确的，当且仅当其结果与按某一顺序的串行执行的结果相同，称这种调度为</a:t>
            </a:r>
            <a:r>
              <a:rPr lang="zh-CN" altLang="zh-CN" sz="3400" dirty="0" smtClean="0">
                <a:solidFill>
                  <a:srgbClr val="FF0000"/>
                </a:solidFill>
              </a:rPr>
              <a:t>可串行化调度</a:t>
            </a:r>
            <a:r>
              <a:rPr lang="zh-CN" altLang="zh-CN" sz="3400" dirty="0" smtClean="0"/>
              <a:t>。</a:t>
            </a:r>
          </a:p>
          <a:p>
            <a:r>
              <a:rPr lang="zh-CN" altLang="zh-CN" sz="3400" dirty="0" smtClean="0"/>
              <a:t>可串行性是并发事务正确性的准则，根据这个准则可知，一个给定的并发调度，当且仅当它是可串行化的调度时，才认为是正确的调度。</a:t>
            </a:r>
            <a:endParaRPr lang="zh-CN" altLang="en-US" sz="34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73</a:t>
            </a:fld>
            <a:endParaRPr lang="zh-CN" alt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dirty="0" smtClean="0"/>
              <a:t>示例</a:t>
            </a:r>
          </a:p>
        </p:txBody>
      </p:sp>
      <p:sp>
        <p:nvSpPr>
          <p:cNvPr id="56323" name="Rectangle 3"/>
          <p:cNvSpPr>
            <a:spLocks noGrp="1" noChangeArrowheads="1"/>
          </p:cNvSpPr>
          <p:nvPr>
            <p:ph type="body" idx="1"/>
          </p:nvPr>
        </p:nvSpPr>
        <p:spPr>
          <a:xfrm>
            <a:off x="467544" y="1340768"/>
            <a:ext cx="8208912" cy="4680049"/>
          </a:xfrm>
        </p:spPr>
        <p:txBody>
          <a:bodyPr/>
          <a:lstStyle/>
          <a:p>
            <a:pPr>
              <a:lnSpc>
                <a:spcPct val="110000"/>
              </a:lnSpc>
              <a:spcBef>
                <a:spcPts val="300"/>
              </a:spcBef>
              <a:buFontTx/>
              <a:buNone/>
            </a:pPr>
            <a:r>
              <a:rPr lang="zh-CN" altLang="en-US" sz="3400" dirty="0" smtClean="0"/>
              <a:t>例：设有两个事务，分别包含下列操作：</a:t>
            </a:r>
          </a:p>
          <a:p>
            <a:pPr lvl="1">
              <a:lnSpc>
                <a:spcPct val="110000"/>
              </a:lnSpc>
              <a:spcBef>
                <a:spcPts val="300"/>
              </a:spcBef>
            </a:pPr>
            <a:r>
              <a:rPr lang="zh-CN" altLang="en-US" sz="3200" dirty="0" smtClean="0">
                <a:solidFill>
                  <a:srgbClr val="FF0000"/>
                </a:solidFill>
              </a:rPr>
              <a:t>事务</a:t>
            </a:r>
            <a:r>
              <a:rPr lang="en-US" altLang="zh-CN" sz="3200" dirty="0" smtClean="0">
                <a:solidFill>
                  <a:srgbClr val="FF0000"/>
                </a:solidFill>
              </a:rPr>
              <a:t>T1</a:t>
            </a:r>
            <a:r>
              <a:rPr lang="zh-CN" altLang="en-US" sz="3200" dirty="0" smtClean="0"/>
              <a:t>：</a:t>
            </a:r>
            <a:r>
              <a:rPr lang="zh-CN" altLang="en-US" sz="3200" dirty="0" smtClean="0">
                <a:solidFill>
                  <a:srgbClr val="0000FF"/>
                </a:solidFill>
              </a:rPr>
              <a:t>读</a:t>
            </a:r>
            <a:r>
              <a:rPr lang="en-US" altLang="zh-CN" sz="3200" dirty="0" smtClean="0">
                <a:solidFill>
                  <a:srgbClr val="0000FF"/>
                </a:solidFill>
              </a:rPr>
              <a:t>B</a:t>
            </a:r>
            <a:r>
              <a:rPr lang="zh-CN" altLang="en-US" sz="3200" dirty="0" smtClean="0">
                <a:solidFill>
                  <a:srgbClr val="0000FF"/>
                </a:solidFill>
              </a:rPr>
              <a:t>；</a:t>
            </a:r>
            <a:r>
              <a:rPr lang="en-US" altLang="zh-CN" sz="3200" dirty="0" smtClean="0">
                <a:solidFill>
                  <a:srgbClr val="0000FF"/>
                </a:solidFill>
              </a:rPr>
              <a:t>A=B+1</a:t>
            </a:r>
            <a:r>
              <a:rPr lang="zh-CN" altLang="en-US" sz="3200" dirty="0" smtClean="0">
                <a:solidFill>
                  <a:srgbClr val="0000FF"/>
                </a:solidFill>
              </a:rPr>
              <a:t>；写回</a:t>
            </a:r>
            <a:r>
              <a:rPr lang="en-US" altLang="zh-CN" sz="3200" dirty="0" smtClean="0">
                <a:solidFill>
                  <a:srgbClr val="0000FF"/>
                </a:solidFill>
              </a:rPr>
              <a:t>A</a:t>
            </a:r>
          </a:p>
          <a:p>
            <a:pPr lvl="1">
              <a:lnSpc>
                <a:spcPct val="110000"/>
              </a:lnSpc>
              <a:spcBef>
                <a:spcPts val="300"/>
              </a:spcBef>
            </a:pPr>
            <a:r>
              <a:rPr lang="zh-CN" altLang="en-US" sz="3200" dirty="0" smtClean="0">
                <a:solidFill>
                  <a:srgbClr val="FF0000"/>
                </a:solidFill>
              </a:rPr>
              <a:t>事务</a:t>
            </a:r>
            <a:r>
              <a:rPr lang="en-US" altLang="zh-CN" sz="3200" dirty="0" smtClean="0">
                <a:solidFill>
                  <a:srgbClr val="FF0000"/>
                </a:solidFill>
              </a:rPr>
              <a:t>T2</a:t>
            </a:r>
            <a:r>
              <a:rPr lang="zh-CN" altLang="en-US" sz="3200" dirty="0" smtClean="0"/>
              <a:t>：</a:t>
            </a:r>
            <a:r>
              <a:rPr lang="zh-CN" altLang="en-US" sz="3200" dirty="0" smtClean="0">
                <a:solidFill>
                  <a:srgbClr val="0000FF"/>
                </a:solidFill>
              </a:rPr>
              <a:t>读</a:t>
            </a:r>
            <a:r>
              <a:rPr lang="en-US" altLang="zh-CN" sz="3200" dirty="0" smtClean="0">
                <a:solidFill>
                  <a:srgbClr val="0000FF"/>
                </a:solidFill>
              </a:rPr>
              <a:t>A</a:t>
            </a:r>
            <a:r>
              <a:rPr lang="zh-CN" altLang="en-US" sz="3200" dirty="0" smtClean="0">
                <a:solidFill>
                  <a:srgbClr val="0000FF"/>
                </a:solidFill>
              </a:rPr>
              <a:t>；</a:t>
            </a:r>
            <a:r>
              <a:rPr lang="en-US" altLang="zh-CN" sz="3200" dirty="0" smtClean="0">
                <a:solidFill>
                  <a:srgbClr val="0000FF"/>
                </a:solidFill>
              </a:rPr>
              <a:t>B=A+1</a:t>
            </a:r>
            <a:r>
              <a:rPr lang="zh-CN" altLang="en-US" sz="3200" dirty="0" smtClean="0">
                <a:solidFill>
                  <a:srgbClr val="0000FF"/>
                </a:solidFill>
              </a:rPr>
              <a:t>；写回</a:t>
            </a:r>
            <a:r>
              <a:rPr lang="en-US" altLang="zh-CN" sz="3200" dirty="0" smtClean="0">
                <a:solidFill>
                  <a:srgbClr val="0000FF"/>
                </a:solidFill>
              </a:rPr>
              <a:t>B</a:t>
            </a:r>
          </a:p>
          <a:p>
            <a:pPr>
              <a:spcBef>
                <a:spcPts val="300"/>
              </a:spcBef>
              <a:buNone/>
            </a:pPr>
            <a:r>
              <a:rPr lang="zh-CN" altLang="en-US" sz="3200" dirty="0" smtClean="0"/>
              <a:t>  设</a:t>
            </a:r>
            <a:r>
              <a:rPr lang="en-US" altLang="zh-CN" sz="3200" dirty="0" smtClean="0"/>
              <a:t>A</a:t>
            </a:r>
            <a:r>
              <a:rPr lang="zh-CN" altLang="en-US" sz="3200" dirty="0" smtClean="0"/>
              <a:t>、</a:t>
            </a:r>
            <a:r>
              <a:rPr lang="en-US" altLang="zh-CN" sz="3200" dirty="0" smtClean="0"/>
              <a:t>B</a:t>
            </a:r>
            <a:r>
              <a:rPr lang="zh-CN" altLang="en-US" sz="3200" dirty="0" smtClean="0"/>
              <a:t>的初值均为</a:t>
            </a:r>
            <a:r>
              <a:rPr lang="en-US" altLang="zh-CN" sz="3200" dirty="0" smtClean="0">
                <a:solidFill>
                  <a:srgbClr val="FF3399"/>
                </a:solidFill>
              </a:rPr>
              <a:t>4</a:t>
            </a:r>
            <a:r>
              <a:rPr lang="zh-CN" altLang="en-US" sz="3200" dirty="0" smtClean="0"/>
              <a:t>，可能的正确结果：</a:t>
            </a:r>
            <a:endParaRPr lang="en-US" altLang="zh-CN" sz="3200" dirty="0" smtClean="0"/>
          </a:p>
          <a:p>
            <a:pPr lvl="1">
              <a:spcBef>
                <a:spcPts val="300"/>
              </a:spcBef>
            </a:pPr>
            <a:r>
              <a:rPr lang="en-US" altLang="zh-CN" sz="3200" dirty="0" smtClean="0"/>
              <a:t>T1</a:t>
            </a:r>
            <a:r>
              <a:rPr lang="en-US" altLang="zh-CN" sz="3200" dirty="0" smtClean="0">
                <a:sym typeface="Wingdings"/>
              </a:rPr>
              <a:t></a:t>
            </a:r>
            <a:r>
              <a:rPr lang="en-US" altLang="zh-CN" sz="3200" dirty="0" smtClean="0"/>
              <a:t>T2</a:t>
            </a:r>
            <a:r>
              <a:rPr lang="zh-CN" altLang="en-US" sz="3200" dirty="0" smtClean="0"/>
              <a:t>：</a:t>
            </a:r>
            <a:r>
              <a:rPr lang="zh-CN" altLang="zh-CN" sz="3200" dirty="0" smtClean="0"/>
              <a:t>结果为</a:t>
            </a:r>
            <a:r>
              <a:rPr lang="en-US" altLang="zh-CN" sz="3200" dirty="0" smtClean="0">
                <a:solidFill>
                  <a:srgbClr val="008000"/>
                </a:solidFill>
              </a:rPr>
              <a:t>A</a:t>
            </a:r>
            <a:r>
              <a:rPr lang="zh-CN" altLang="zh-CN" sz="3200" dirty="0" smtClean="0">
                <a:solidFill>
                  <a:srgbClr val="008000"/>
                </a:solidFill>
              </a:rPr>
              <a:t>＝</a:t>
            </a:r>
            <a:r>
              <a:rPr lang="en-US" altLang="zh-CN" sz="3200" dirty="0" smtClean="0">
                <a:solidFill>
                  <a:srgbClr val="008000"/>
                </a:solidFill>
              </a:rPr>
              <a:t>5</a:t>
            </a:r>
            <a:r>
              <a:rPr lang="zh-CN" altLang="zh-CN" sz="3200" dirty="0" smtClean="0">
                <a:solidFill>
                  <a:srgbClr val="008000"/>
                </a:solidFill>
              </a:rPr>
              <a:t>，</a:t>
            </a:r>
            <a:r>
              <a:rPr lang="en-US" altLang="zh-CN" sz="3200" dirty="0" smtClean="0">
                <a:solidFill>
                  <a:srgbClr val="008000"/>
                </a:solidFill>
              </a:rPr>
              <a:t>B</a:t>
            </a:r>
            <a:r>
              <a:rPr lang="zh-CN" altLang="zh-CN" sz="3200" dirty="0" smtClean="0">
                <a:solidFill>
                  <a:srgbClr val="008000"/>
                </a:solidFill>
              </a:rPr>
              <a:t>＝</a:t>
            </a:r>
            <a:r>
              <a:rPr lang="en-US" altLang="zh-CN" sz="3200" dirty="0" smtClean="0">
                <a:solidFill>
                  <a:srgbClr val="008000"/>
                </a:solidFill>
              </a:rPr>
              <a:t>6</a:t>
            </a:r>
            <a:r>
              <a:rPr lang="zh-CN" altLang="zh-CN" sz="3200" dirty="0" smtClean="0"/>
              <a:t>；</a:t>
            </a:r>
            <a:endParaRPr lang="en-US" altLang="zh-CN" sz="3200" dirty="0" smtClean="0"/>
          </a:p>
          <a:p>
            <a:pPr lvl="1">
              <a:spcBef>
                <a:spcPts val="300"/>
              </a:spcBef>
            </a:pPr>
            <a:r>
              <a:rPr lang="en-US" altLang="zh-CN" sz="3200" dirty="0" smtClean="0"/>
              <a:t>T2</a:t>
            </a:r>
            <a:r>
              <a:rPr lang="en-US" altLang="zh-CN" sz="3200" dirty="0" smtClean="0">
                <a:sym typeface="Wingdings"/>
              </a:rPr>
              <a:t></a:t>
            </a:r>
            <a:r>
              <a:rPr lang="en-US" altLang="zh-CN" sz="3200" dirty="0" smtClean="0"/>
              <a:t>T1</a:t>
            </a:r>
            <a:r>
              <a:rPr lang="zh-CN" altLang="en-US" sz="3200" dirty="0" smtClean="0"/>
              <a:t>：</a:t>
            </a:r>
            <a:r>
              <a:rPr lang="zh-CN" altLang="zh-CN" sz="3200" dirty="0" smtClean="0"/>
              <a:t>结果为</a:t>
            </a:r>
            <a:r>
              <a:rPr lang="en-US" altLang="zh-CN" sz="3200" dirty="0" smtClean="0">
                <a:solidFill>
                  <a:srgbClr val="008000"/>
                </a:solidFill>
              </a:rPr>
              <a:t>A</a:t>
            </a:r>
            <a:r>
              <a:rPr lang="zh-CN" altLang="zh-CN" sz="3200" dirty="0" smtClean="0">
                <a:solidFill>
                  <a:srgbClr val="008000"/>
                </a:solidFill>
              </a:rPr>
              <a:t>＝</a:t>
            </a:r>
            <a:r>
              <a:rPr lang="en-US" altLang="zh-CN" sz="3200" dirty="0" smtClean="0">
                <a:solidFill>
                  <a:srgbClr val="008000"/>
                </a:solidFill>
              </a:rPr>
              <a:t>6</a:t>
            </a:r>
            <a:r>
              <a:rPr lang="zh-CN" altLang="zh-CN" sz="3200" dirty="0" smtClean="0">
                <a:solidFill>
                  <a:srgbClr val="008000"/>
                </a:solidFill>
              </a:rPr>
              <a:t>，</a:t>
            </a:r>
            <a:r>
              <a:rPr lang="en-US" altLang="zh-CN" sz="3200" dirty="0" smtClean="0">
                <a:solidFill>
                  <a:srgbClr val="008000"/>
                </a:solidFill>
              </a:rPr>
              <a:t>B</a:t>
            </a:r>
            <a:r>
              <a:rPr lang="zh-CN" altLang="zh-CN" sz="3200" dirty="0" smtClean="0">
                <a:solidFill>
                  <a:srgbClr val="008000"/>
                </a:solidFill>
              </a:rPr>
              <a:t>＝</a:t>
            </a:r>
            <a:r>
              <a:rPr lang="en-US" altLang="zh-CN" sz="3200" dirty="0" smtClean="0">
                <a:solidFill>
                  <a:srgbClr val="008000"/>
                </a:solidFill>
              </a:rPr>
              <a:t>5</a:t>
            </a:r>
            <a:r>
              <a:rPr lang="zh-CN" altLang="zh-CN" sz="3200" dirty="0" smtClean="0"/>
              <a:t>。</a:t>
            </a:r>
            <a:endParaRPr lang="en-US" altLang="zh-CN" sz="3200" dirty="0" smtClean="0"/>
          </a:p>
          <a:p>
            <a:pPr>
              <a:spcBef>
                <a:spcPts val="300"/>
              </a:spcBef>
            </a:pPr>
            <a:r>
              <a:rPr lang="zh-CN" altLang="zh-CN" sz="3200" dirty="0" smtClean="0"/>
              <a:t>当并发调度时，如果执行结果是这两者之一，则认为都是正确的结果。</a:t>
            </a:r>
            <a:endParaRPr lang="zh-CN" altLang="en-US" sz="3200" dirty="0" smtClean="0"/>
          </a:p>
        </p:txBody>
      </p:sp>
      <p:sp>
        <p:nvSpPr>
          <p:cNvPr id="56324" name="日期占位符 3"/>
          <p:cNvSpPr>
            <a:spLocks noGrp="1"/>
          </p:cNvSpPr>
          <p:nvPr>
            <p:ph type="dt" sz="quarter" idx="10"/>
          </p:nvPr>
        </p:nvSpPr>
        <p:spPr>
          <a:noFill/>
        </p:spPr>
        <p:txBody>
          <a:bodyPr/>
          <a:lstStyle/>
          <a:p>
            <a:fld id="{E5197A95-DF2C-4E33-933E-E904F814FAD4}" type="datetime8">
              <a:rPr lang="zh-CN" altLang="en-US"/>
              <a:pPr/>
              <a:t>2016年3月7日10时26分</a:t>
            </a:fld>
            <a:endParaRPr lang="zh-CN" altLang="en-US"/>
          </a:p>
        </p:txBody>
      </p:sp>
      <p:sp>
        <p:nvSpPr>
          <p:cNvPr id="56325" name="灯片编号占位符 4"/>
          <p:cNvSpPr>
            <a:spLocks noGrp="1"/>
          </p:cNvSpPr>
          <p:nvPr>
            <p:ph type="sldNum" sz="quarter" idx="12"/>
          </p:nvPr>
        </p:nvSpPr>
        <p:spPr>
          <a:noFill/>
        </p:spPr>
        <p:txBody>
          <a:bodyPr/>
          <a:lstStyle/>
          <a:p>
            <a:fld id="{D577517B-E7E3-459A-A31D-239AD8C635A2}" type="slidenum">
              <a:rPr lang="zh-CN" altLang="en-US" smtClean="0"/>
              <a:pPr/>
              <a:t>74</a:t>
            </a:fld>
            <a:endParaRPr lang="zh-CN" altLang="en-US"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11560" y="206202"/>
            <a:ext cx="8001000" cy="702518"/>
          </a:xfrm>
        </p:spPr>
        <p:txBody>
          <a:bodyPr/>
          <a:lstStyle/>
          <a:p>
            <a:r>
              <a:rPr lang="zh-CN" altLang="en-US" sz="4000" dirty="0" smtClean="0"/>
              <a:t>策略</a:t>
            </a:r>
            <a:r>
              <a:rPr lang="en-US" altLang="zh-CN" sz="4000" dirty="0" smtClean="0"/>
              <a:t>1</a:t>
            </a:r>
            <a:r>
              <a:rPr lang="zh-CN" altLang="en-US" sz="4000" dirty="0" smtClean="0"/>
              <a:t>：串行调度</a:t>
            </a:r>
          </a:p>
        </p:txBody>
      </p:sp>
      <p:sp>
        <p:nvSpPr>
          <p:cNvPr id="57349" name="日期占位符 4"/>
          <p:cNvSpPr>
            <a:spLocks noGrp="1"/>
          </p:cNvSpPr>
          <p:nvPr>
            <p:ph type="dt" sz="quarter" idx="10"/>
          </p:nvPr>
        </p:nvSpPr>
        <p:spPr>
          <a:xfrm>
            <a:off x="609600" y="6309319"/>
            <a:ext cx="2017713" cy="412155"/>
          </a:xfrm>
          <a:noFill/>
        </p:spPr>
        <p:txBody>
          <a:bodyPr/>
          <a:lstStyle/>
          <a:p>
            <a:fld id="{C40FA779-D1CE-4BB1-9EC5-2D96EB1920A3}" type="datetime8">
              <a:rPr lang="zh-CN" altLang="en-US"/>
              <a:pPr/>
              <a:t>2016年3月7日10时26分</a:t>
            </a:fld>
            <a:endParaRPr lang="zh-CN" altLang="en-US" dirty="0"/>
          </a:p>
        </p:txBody>
      </p:sp>
      <p:sp>
        <p:nvSpPr>
          <p:cNvPr id="57350" name="灯片编号占位符 5"/>
          <p:cNvSpPr>
            <a:spLocks noGrp="1"/>
          </p:cNvSpPr>
          <p:nvPr>
            <p:ph type="sldNum" sz="quarter" idx="12"/>
          </p:nvPr>
        </p:nvSpPr>
        <p:spPr>
          <a:xfrm>
            <a:off x="6553200" y="6309319"/>
            <a:ext cx="1981200" cy="412155"/>
          </a:xfrm>
          <a:noFill/>
        </p:spPr>
        <p:txBody>
          <a:bodyPr/>
          <a:lstStyle/>
          <a:p>
            <a:fld id="{3F101BB4-87AF-4CC7-9F31-88E9B5F8F6F7}" type="slidenum">
              <a:rPr lang="zh-CN" altLang="en-US" smtClean="0"/>
              <a:pPr/>
              <a:t>75</a:t>
            </a:fld>
            <a:endParaRPr lang="zh-CN" altLang="en-US" dirty="0" smtClean="0"/>
          </a:p>
        </p:txBody>
      </p:sp>
      <p:pic>
        <p:nvPicPr>
          <p:cNvPr id="3" name="图片 2"/>
          <p:cNvPicPr>
            <a:picLocks noChangeAspect="1"/>
          </p:cNvPicPr>
          <p:nvPr/>
        </p:nvPicPr>
        <p:blipFill>
          <a:blip r:embed="rId2"/>
          <a:stretch>
            <a:fillRect/>
          </a:stretch>
        </p:blipFill>
        <p:spPr>
          <a:xfrm>
            <a:off x="1422680" y="1309236"/>
            <a:ext cx="6543597" cy="4824536"/>
          </a:xfrm>
          <a:prstGeom prst="rect">
            <a:avLst/>
          </a:prstGeom>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74675" y="116632"/>
            <a:ext cx="8001000" cy="603920"/>
          </a:xfrm>
        </p:spPr>
        <p:txBody>
          <a:bodyPr/>
          <a:lstStyle/>
          <a:p>
            <a:r>
              <a:rPr lang="zh-CN" altLang="en-US" sz="3600" dirty="0" smtClean="0"/>
              <a:t>策略</a:t>
            </a:r>
            <a:r>
              <a:rPr lang="en-US" altLang="zh-CN" sz="3600" dirty="0" smtClean="0">
                <a:ea typeface="宋体" pitchFamily="2" charset="-122"/>
              </a:rPr>
              <a:t>2</a:t>
            </a:r>
            <a:r>
              <a:rPr lang="zh-CN" altLang="en-US" sz="3600" dirty="0" smtClean="0"/>
              <a:t>：并行调度</a:t>
            </a:r>
          </a:p>
        </p:txBody>
      </p:sp>
      <p:sp>
        <p:nvSpPr>
          <p:cNvPr id="753671" name="AutoShape 7"/>
          <p:cNvSpPr>
            <a:spLocks noChangeArrowheads="1"/>
          </p:cNvSpPr>
          <p:nvPr/>
        </p:nvSpPr>
        <p:spPr bwMode="auto">
          <a:xfrm>
            <a:off x="323850" y="1989138"/>
            <a:ext cx="647700" cy="2736006"/>
          </a:xfrm>
          <a:prstGeom prst="wedgeRoundRectCallout">
            <a:avLst>
              <a:gd name="adj1" fmla="val 104167"/>
              <a:gd name="adj2" fmla="val -53019"/>
              <a:gd name="adj3" fmla="val 16667"/>
            </a:avLst>
          </a:prstGeom>
          <a:solidFill>
            <a:srgbClr val="CCFFFF"/>
          </a:solidFill>
          <a:ln w="9525">
            <a:solidFill>
              <a:schemeClr val="tx1"/>
            </a:solidFill>
            <a:miter lim="800000"/>
            <a:headEnd/>
            <a:tailEnd/>
          </a:ln>
        </p:spPr>
        <p:txBody>
          <a:bodyPr/>
          <a:lstStyle/>
          <a:p>
            <a:pPr algn="ctr"/>
            <a:r>
              <a:rPr lang="zh-CN" altLang="en-US" sz="2400" b="1" dirty="0">
                <a:solidFill>
                  <a:srgbClr val="FF0000"/>
                </a:solidFill>
                <a:latin typeface="楷体_GB2312" pitchFamily="49" charset="-122"/>
                <a:ea typeface="楷体_GB2312" pitchFamily="49" charset="-122"/>
              </a:rPr>
              <a:t>不可串行</a:t>
            </a:r>
            <a:r>
              <a:rPr lang="zh-CN" altLang="en-US" sz="2400" b="1" dirty="0" smtClean="0">
                <a:solidFill>
                  <a:srgbClr val="FF0000"/>
                </a:solidFill>
                <a:latin typeface="楷体_GB2312" pitchFamily="49" charset="-122"/>
                <a:ea typeface="楷体_GB2312" pitchFamily="49" charset="-122"/>
              </a:rPr>
              <a:t>化调度</a:t>
            </a:r>
            <a:endParaRPr lang="zh-CN" altLang="en-US" sz="2400" b="1" dirty="0">
              <a:solidFill>
                <a:srgbClr val="FF0000"/>
              </a:solidFill>
              <a:latin typeface="楷体_GB2312" pitchFamily="49" charset="-122"/>
              <a:ea typeface="楷体_GB2312" pitchFamily="49" charset="-122"/>
            </a:endParaRPr>
          </a:p>
        </p:txBody>
      </p:sp>
      <p:pic>
        <p:nvPicPr>
          <p:cNvPr id="3" name="图片 2"/>
          <p:cNvPicPr>
            <a:picLocks noChangeAspect="1"/>
          </p:cNvPicPr>
          <p:nvPr/>
        </p:nvPicPr>
        <p:blipFill>
          <a:blip r:embed="rId2"/>
          <a:stretch>
            <a:fillRect/>
          </a:stretch>
        </p:blipFill>
        <p:spPr>
          <a:xfrm>
            <a:off x="1331640" y="827812"/>
            <a:ext cx="3185783" cy="5841548"/>
          </a:xfrm>
          <a:prstGeom prst="rect">
            <a:avLst/>
          </a:prstGeom>
        </p:spPr>
      </p:pic>
      <p:pic>
        <p:nvPicPr>
          <p:cNvPr id="4" name="图片 3"/>
          <p:cNvPicPr>
            <a:picLocks noChangeAspect="1"/>
          </p:cNvPicPr>
          <p:nvPr/>
        </p:nvPicPr>
        <p:blipFill>
          <a:blip r:embed="rId3"/>
          <a:stretch>
            <a:fillRect/>
          </a:stretch>
        </p:blipFill>
        <p:spPr>
          <a:xfrm>
            <a:off x="4716016" y="899820"/>
            <a:ext cx="3344491" cy="5697532"/>
          </a:xfrm>
          <a:prstGeom prst="rect">
            <a:avLst/>
          </a:prstGeom>
        </p:spPr>
      </p:pic>
      <p:sp>
        <p:nvSpPr>
          <p:cNvPr id="753672" name="AutoShape 8"/>
          <p:cNvSpPr>
            <a:spLocks noChangeArrowheads="1"/>
          </p:cNvSpPr>
          <p:nvPr/>
        </p:nvSpPr>
        <p:spPr bwMode="auto">
          <a:xfrm>
            <a:off x="8060507" y="2008093"/>
            <a:ext cx="647700" cy="2933075"/>
          </a:xfrm>
          <a:prstGeom prst="wedgeRoundRectCallout">
            <a:avLst>
              <a:gd name="adj1" fmla="val -104903"/>
              <a:gd name="adj2" fmla="val -52644"/>
              <a:gd name="adj3" fmla="val 16667"/>
            </a:avLst>
          </a:prstGeom>
          <a:solidFill>
            <a:srgbClr val="CCFFFF"/>
          </a:solidFill>
          <a:ln w="9525">
            <a:solidFill>
              <a:schemeClr val="tx1"/>
            </a:solidFill>
            <a:miter lim="800000"/>
            <a:headEnd/>
            <a:tailEnd/>
          </a:ln>
        </p:spPr>
        <p:txBody>
          <a:bodyPr/>
          <a:lstStyle/>
          <a:p>
            <a:pPr algn="ctr"/>
            <a:r>
              <a:rPr lang="zh-CN" altLang="en-US" sz="2400" b="1" dirty="0">
                <a:solidFill>
                  <a:srgbClr val="FF0000"/>
                </a:solidFill>
                <a:latin typeface="楷体_GB2312" pitchFamily="49" charset="-122"/>
                <a:ea typeface="楷体_GB2312" pitchFamily="49" charset="-122"/>
              </a:rPr>
              <a:t>可串行</a:t>
            </a:r>
            <a:r>
              <a:rPr lang="zh-CN" altLang="en-US" sz="2400" b="1" dirty="0" smtClean="0">
                <a:solidFill>
                  <a:srgbClr val="FF0000"/>
                </a:solidFill>
                <a:latin typeface="楷体_GB2312" pitchFamily="49" charset="-122"/>
                <a:ea typeface="楷体_GB2312" pitchFamily="49" charset="-122"/>
              </a:rPr>
              <a:t>化调度</a:t>
            </a:r>
            <a:endParaRPr lang="zh-CN" altLang="en-US" sz="2400" b="1" dirty="0">
              <a:solidFill>
                <a:srgbClr val="FF0000"/>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3671"/>
                                        </p:tgtEl>
                                        <p:attrNameLst>
                                          <p:attrName>style.visibility</p:attrName>
                                        </p:attrNameLst>
                                      </p:cBhvr>
                                      <p:to>
                                        <p:strVal val="visible"/>
                                      </p:to>
                                    </p:set>
                                    <p:animEffect transition="in" filter="blinds(horizontal)">
                                      <p:cBhvr>
                                        <p:cTn id="7" dur="500"/>
                                        <p:tgtEl>
                                          <p:spTgt spid="75367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3672"/>
                                        </p:tgtEl>
                                        <p:attrNameLst>
                                          <p:attrName>style.visibility</p:attrName>
                                        </p:attrNameLst>
                                      </p:cBhvr>
                                      <p:to>
                                        <p:strVal val="visible"/>
                                      </p:to>
                                    </p:set>
                                    <p:animEffect transition="in" filter="blinds(horizontal)">
                                      <p:cBhvr>
                                        <p:cTn id="12" dur="500"/>
                                        <p:tgtEl>
                                          <p:spTgt spid="753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71" grpId="0" animBg="1"/>
      <p:bldP spid="753672"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两阶段锁</a:t>
            </a:r>
            <a:endParaRPr lang="zh-CN" altLang="en-US" dirty="0"/>
          </a:p>
        </p:txBody>
      </p:sp>
      <p:sp>
        <p:nvSpPr>
          <p:cNvPr id="3" name="内容占位符 2"/>
          <p:cNvSpPr>
            <a:spLocks noGrp="1"/>
          </p:cNvSpPr>
          <p:nvPr>
            <p:ph idx="1"/>
          </p:nvPr>
        </p:nvSpPr>
        <p:spPr>
          <a:xfrm>
            <a:off x="467544" y="1340768"/>
            <a:ext cx="8208912" cy="4752528"/>
          </a:xfrm>
        </p:spPr>
        <p:txBody>
          <a:bodyPr/>
          <a:lstStyle/>
          <a:p>
            <a:pPr>
              <a:lnSpc>
                <a:spcPct val="100000"/>
              </a:lnSpc>
              <a:spcBef>
                <a:spcPts val="200"/>
              </a:spcBef>
            </a:pPr>
            <a:r>
              <a:rPr lang="zh-CN" altLang="en-US" sz="3200" dirty="0" smtClean="0"/>
              <a:t>两阶段锁</a:t>
            </a:r>
            <a:r>
              <a:rPr lang="zh-CN" altLang="zh-CN" sz="3200" dirty="0" smtClean="0"/>
              <a:t>是控制并发处理的一个方法或一个协议，也称为</a:t>
            </a:r>
            <a:r>
              <a:rPr lang="zh-CN" altLang="zh-CN" sz="3200" dirty="0" smtClean="0">
                <a:solidFill>
                  <a:srgbClr val="FF0000"/>
                </a:solidFill>
              </a:rPr>
              <a:t>两段锁协议</a:t>
            </a:r>
            <a:r>
              <a:rPr lang="zh-CN" altLang="zh-CN" sz="3200" dirty="0" smtClean="0"/>
              <a:t>。</a:t>
            </a:r>
            <a:endParaRPr lang="en-US" altLang="zh-CN" sz="3200" dirty="0" smtClean="0"/>
          </a:p>
          <a:p>
            <a:pPr>
              <a:lnSpc>
                <a:spcPct val="100000"/>
              </a:lnSpc>
              <a:spcBef>
                <a:spcPts val="200"/>
              </a:spcBef>
            </a:pPr>
            <a:r>
              <a:rPr lang="zh-CN" altLang="zh-CN" sz="3200" dirty="0" smtClean="0"/>
              <a:t>在两阶段锁中，所有的加锁操作都在第一个解锁操作之前完成。</a:t>
            </a:r>
            <a:endParaRPr lang="en-US" altLang="zh-CN" sz="3200" dirty="0" smtClean="0"/>
          </a:p>
          <a:p>
            <a:pPr>
              <a:lnSpc>
                <a:spcPct val="100000"/>
              </a:lnSpc>
              <a:spcBef>
                <a:spcPts val="200"/>
              </a:spcBef>
            </a:pPr>
            <a:r>
              <a:rPr lang="zh-CN" altLang="zh-CN" sz="3200" dirty="0" smtClean="0"/>
              <a:t>两阶段锁是用于维护级别</a:t>
            </a:r>
            <a:r>
              <a:rPr lang="en-US" altLang="zh-CN" sz="3200" dirty="0" smtClean="0"/>
              <a:t>3</a:t>
            </a:r>
            <a:r>
              <a:rPr lang="zh-CN" altLang="zh-CN" sz="3200" dirty="0" smtClean="0"/>
              <a:t>一致性使用的标准协议。</a:t>
            </a:r>
            <a:endParaRPr lang="en-US" altLang="zh-CN" sz="3200" dirty="0" smtClean="0"/>
          </a:p>
          <a:p>
            <a:pPr>
              <a:lnSpc>
                <a:spcPct val="100000"/>
              </a:lnSpc>
              <a:spcBef>
                <a:spcPts val="200"/>
              </a:spcBef>
            </a:pPr>
            <a:r>
              <a:rPr lang="zh-CN" altLang="zh-CN" sz="3200" dirty="0" smtClean="0"/>
              <a:t>两阶段锁定义了事务如何获得和释放锁，基本的规则就是在事务已经释放了锁之后就不能再获得任何其他的锁。</a:t>
            </a:r>
            <a:endParaRPr lang="zh-CN" altLang="en-US" sz="32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77</a:t>
            </a:fld>
            <a:endParaRPr lang="zh-CN" alt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smtClean="0"/>
              <a:t>一些结论</a:t>
            </a:r>
          </a:p>
        </p:txBody>
      </p:sp>
      <p:sp>
        <p:nvSpPr>
          <p:cNvPr id="60419" name="Rectangle 3"/>
          <p:cNvSpPr>
            <a:spLocks noGrp="1" noChangeArrowheads="1"/>
          </p:cNvSpPr>
          <p:nvPr>
            <p:ph type="body" idx="1"/>
          </p:nvPr>
        </p:nvSpPr>
        <p:spPr>
          <a:xfrm>
            <a:off x="539750" y="1484313"/>
            <a:ext cx="8208963" cy="4464050"/>
          </a:xfrm>
        </p:spPr>
        <p:txBody>
          <a:bodyPr/>
          <a:lstStyle/>
          <a:p>
            <a:pPr>
              <a:lnSpc>
                <a:spcPct val="110000"/>
              </a:lnSpc>
            </a:pPr>
            <a:r>
              <a:rPr lang="zh-CN" altLang="en-US" sz="3400" dirty="0" smtClean="0"/>
              <a:t>事务遵守两段锁协议是可串行化调度的充分条件，而不是必要条件。</a:t>
            </a:r>
          </a:p>
          <a:p>
            <a:pPr>
              <a:lnSpc>
                <a:spcPct val="110000"/>
              </a:lnSpc>
            </a:pPr>
            <a:r>
              <a:rPr lang="zh-CN" altLang="en-US" sz="3400" dirty="0" smtClean="0"/>
              <a:t>若并发事务都遵守两段锁协议，则对这些事务的任何并发调度策略都是可串行化的。</a:t>
            </a:r>
          </a:p>
          <a:p>
            <a:pPr>
              <a:lnSpc>
                <a:spcPct val="110000"/>
              </a:lnSpc>
            </a:pPr>
            <a:r>
              <a:rPr lang="zh-CN" altLang="en-US" sz="3400" dirty="0" smtClean="0"/>
              <a:t>若并发事务的一个调度是可串行化的，不一定所有事务都符合两段锁协议。</a:t>
            </a:r>
          </a:p>
        </p:txBody>
      </p:sp>
      <p:sp>
        <p:nvSpPr>
          <p:cNvPr id="60420" name="日期占位符 3"/>
          <p:cNvSpPr>
            <a:spLocks noGrp="1"/>
          </p:cNvSpPr>
          <p:nvPr>
            <p:ph type="dt" sz="quarter" idx="10"/>
          </p:nvPr>
        </p:nvSpPr>
        <p:spPr>
          <a:noFill/>
        </p:spPr>
        <p:txBody>
          <a:bodyPr/>
          <a:lstStyle/>
          <a:p>
            <a:fld id="{A4AC2C3F-179C-4680-B637-36BEA734B8DC}" type="datetime8">
              <a:rPr lang="zh-CN" altLang="en-US"/>
              <a:pPr/>
              <a:t>2016年3月7日10时26分</a:t>
            </a:fld>
            <a:endParaRPr lang="zh-CN" altLang="en-US"/>
          </a:p>
        </p:txBody>
      </p:sp>
      <p:sp>
        <p:nvSpPr>
          <p:cNvPr id="60421" name="灯片编号占位符 4"/>
          <p:cNvSpPr>
            <a:spLocks noGrp="1"/>
          </p:cNvSpPr>
          <p:nvPr>
            <p:ph type="sldNum" sz="quarter" idx="12"/>
          </p:nvPr>
        </p:nvSpPr>
        <p:spPr>
          <a:noFill/>
        </p:spPr>
        <p:txBody>
          <a:bodyPr/>
          <a:lstStyle/>
          <a:p>
            <a:fld id="{EA278ACA-95B0-40F2-81E3-752110FD1D72}" type="slidenum">
              <a:rPr lang="zh-CN" altLang="en-US" smtClean="0"/>
              <a:pPr/>
              <a:t>78</a:t>
            </a:fld>
            <a:endParaRPr lang="zh-CN" altLang="en-US"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259632" y="980728"/>
            <a:ext cx="6775297" cy="5040560"/>
          </a:xfrm>
          <a:prstGeom prst="rect">
            <a:avLst/>
          </a:prstGeom>
        </p:spPr>
      </p:pic>
      <p:sp>
        <p:nvSpPr>
          <p:cNvPr id="61442" name="Rectangle 2"/>
          <p:cNvSpPr>
            <a:spLocks noGrp="1" noChangeArrowheads="1"/>
          </p:cNvSpPr>
          <p:nvPr>
            <p:ph type="title"/>
          </p:nvPr>
        </p:nvSpPr>
        <p:spPr>
          <a:xfrm>
            <a:off x="611560" y="188640"/>
            <a:ext cx="8001000" cy="648072"/>
          </a:xfrm>
        </p:spPr>
        <p:txBody>
          <a:bodyPr/>
          <a:lstStyle/>
          <a:p>
            <a:r>
              <a:rPr lang="zh-CN" altLang="en-US" dirty="0" smtClean="0"/>
              <a:t>调度示例</a:t>
            </a:r>
          </a:p>
        </p:txBody>
      </p:sp>
      <p:sp>
        <p:nvSpPr>
          <p:cNvPr id="757766" name="AutoShape 6"/>
          <p:cNvSpPr>
            <a:spLocks noChangeArrowheads="1"/>
          </p:cNvSpPr>
          <p:nvPr/>
        </p:nvSpPr>
        <p:spPr bwMode="auto">
          <a:xfrm>
            <a:off x="323850" y="1989138"/>
            <a:ext cx="647700" cy="2663825"/>
          </a:xfrm>
          <a:prstGeom prst="wedgeRoundRectCallout">
            <a:avLst>
              <a:gd name="adj1" fmla="val 110525"/>
              <a:gd name="adj2" fmla="val -43819"/>
              <a:gd name="adj3" fmla="val 16667"/>
            </a:avLst>
          </a:prstGeom>
          <a:solidFill>
            <a:srgbClr val="CCFFFF"/>
          </a:solidFill>
          <a:ln w="9525">
            <a:solidFill>
              <a:schemeClr val="tx1"/>
            </a:solidFill>
            <a:miter lim="800000"/>
            <a:headEnd/>
            <a:tailEnd/>
          </a:ln>
        </p:spPr>
        <p:txBody>
          <a:bodyPr/>
          <a:lstStyle/>
          <a:p>
            <a:pPr algn="ctr"/>
            <a:r>
              <a:rPr lang="zh-CN" altLang="en-US" sz="2400" b="1">
                <a:solidFill>
                  <a:srgbClr val="FF0000"/>
                </a:solidFill>
                <a:latin typeface="楷体_GB2312" pitchFamily="49" charset="-122"/>
                <a:ea typeface="楷体_GB2312" pitchFamily="49" charset="-122"/>
              </a:rPr>
              <a:t>遵守两段锁协议</a:t>
            </a:r>
          </a:p>
        </p:txBody>
      </p:sp>
      <p:sp>
        <p:nvSpPr>
          <p:cNvPr id="757767" name="AutoShape 7"/>
          <p:cNvSpPr>
            <a:spLocks noChangeArrowheads="1"/>
          </p:cNvSpPr>
          <p:nvPr/>
        </p:nvSpPr>
        <p:spPr bwMode="auto">
          <a:xfrm>
            <a:off x="8100764" y="1989138"/>
            <a:ext cx="647700" cy="3097212"/>
          </a:xfrm>
          <a:prstGeom prst="wedgeRoundRectCallout">
            <a:avLst>
              <a:gd name="adj1" fmla="val -111587"/>
              <a:gd name="adj2" fmla="val -45633"/>
              <a:gd name="adj3" fmla="val 16667"/>
            </a:avLst>
          </a:prstGeom>
          <a:solidFill>
            <a:srgbClr val="CCFFFF"/>
          </a:solidFill>
          <a:ln w="9525">
            <a:solidFill>
              <a:schemeClr val="tx1"/>
            </a:solidFill>
            <a:miter lim="800000"/>
            <a:headEnd/>
            <a:tailEnd/>
          </a:ln>
        </p:spPr>
        <p:txBody>
          <a:bodyPr/>
          <a:lstStyle/>
          <a:p>
            <a:pPr algn="ctr"/>
            <a:r>
              <a:rPr lang="zh-CN" altLang="en-US" sz="2400" b="1" dirty="0">
                <a:solidFill>
                  <a:srgbClr val="FF0000"/>
                </a:solidFill>
                <a:latin typeface="楷体_GB2312" pitchFamily="49" charset="-122"/>
                <a:ea typeface="楷体_GB2312" pitchFamily="49" charset="-122"/>
              </a:rPr>
              <a:t>不遵守两段锁协议</a:t>
            </a:r>
          </a:p>
        </p:txBody>
      </p:sp>
      <p:sp>
        <p:nvSpPr>
          <p:cNvPr id="61446" name="日期占位符 5"/>
          <p:cNvSpPr>
            <a:spLocks noGrp="1"/>
          </p:cNvSpPr>
          <p:nvPr>
            <p:ph type="dt" sz="quarter" idx="10"/>
          </p:nvPr>
        </p:nvSpPr>
        <p:spPr>
          <a:xfrm>
            <a:off x="609600" y="6309319"/>
            <a:ext cx="2017713" cy="412155"/>
          </a:xfrm>
          <a:noFill/>
        </p:spPr>
        <p:txBody>
          <a:bodyPr/>
          <a:lstStyle/>
          <a:p>
            <a:fld id="{35A74CA8-4B68-4211-A31A-CE28D75486ED}" type="datetime8">
              <a:rPr lang="zh-CN" altLang="en-US"/>
              <a:pPr/>
              <a:t>2016年3月7日10时26分</a:t>
            </a:fld>
            <a:endParaRPr lang="zh-CN" altLang="en-US" dirty="0"/>
          </a:p>
        </p:txBody>
      </p:sp>
      <p:sp>
        <p:nvSpPr>
          <p:cNvPr id="61447" name="灯片编号占位符 6"/>
          <p:cNvSpPr>
            <a:spLocks noGrp="1"/>
          </p:cNvSpPr>
          <p:nvPr>
            <p:ph type="sldNum" sz="quarter" idx="12"/>
          </p:nvPr>
        </p:nvSpPr>
        <p:spPr>
          <a:xfrm>
            <a:off x="6553200" y="6309319"/>
            <a:ext cx="1981200" cy="412155"/>
          </a:xfrm>
          <a:noFill/>
        </p:spPr>
        <p:txBody>
          <a:bodyPr/>
          <a:lstStyle/>
          <a:p>
            <a:fld id="{F6E33177-A4A3-40DC-B202-EE3B9291EED7}" type="slidenum">
              <a:rPr lang="zh-CN" altLang="en-US" smtClean="0"/>
              <a:pPr/>
              <a:t>79</a:t>
            </a:fld>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766"/>
                                        </p:tgtEl>
                                        <p:attrNameLst>
                                          <p:attrName>style.visibility</p:attrName>
                                        </p:attrNameLst>
                                      </p:cBhvr>
                                      <p:to>
                                        <p:strVal val="visible"/>
                                      </p:to>
                                    </p:set>
                                    <p:animEffect transition="in" filter="blinds(horizontal)">
                                      <p:cBhvr>
                                        <p:cTn id="7" dur="500"/>
                                        <p:tgtEl>
                                          <p:spTgt spid="7577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7767"/>
                                        </p:tgtEl>
                                        <p:attrNameLst>
                                          <p:attrName>style.visibility</p:attrName>
                                        </p:attrNameLst>
                                      </p:cBhvr>
                                      <p:to>
                                        <p:strVal val="visible"/>
                                      </p:to>
                                    </p:set>
                                    <p:animEffect transition="in" filter="blinds(horizontal)">
                                      <p:cBhvr>
                                        <p:cTn id="12" dur="500"/>
                                        <p:tgtEl>
                                          <p:spTgt spid="757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6" grpId="0" animBg="1"/>
      <p:bldP spid="75776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dirty="0" smtClean="0"/>
              <a:t>12.1.2 </a:t>
            </a:r>
            <a:r>
              <a:rPr lang="zh-CN" altLang="en-US" dirty="0" smtClean="0"/>
              <a:t>事务的特性 </a:t>
            </a:r>
          </a:p>
        </p:txBody>
      </p:sp>
      <p:sp>
        <p:nvSpPr>
          <p:cNvPr id="11267" name="Rectangle 3"/>
          <p:cNvSpPr>
            <a:spLocks noGrp="1" noChangeArrowheads="1"/>
          </p:cNvSpPr>
          <p:nvPr>
            <p:ph type="body" idx="1"/>
          </p:nvPr>
        </p:nvSpPr>
        <p:spPr>
          <a:xfrm>
            <a:off x="395288" y="1341438"/>
            <a:ext cx="8424862" cy="4751387"/>
          </a:xfrm>
        </p:spPr>
        <p:txBody>
          <a:bodyPr/>
          <a:lstStyle/>
          <a:p>
            <a:pPr marL="476250" indent="-476250">
              <a:lnSpc>
                <a:spcPct val="110000"/>
              </a:lnSpc>
            </a:pPr>
            <a:r>
              <a:rPr lang="zh-CN" altLang="en-US" sz="2800" smtClean="0">
                <a:solidFill>
                  <a:srgbClr val="FF0000"/>
                </a:solidFill>
                <a:ea typeface="宋体" pitchFamily="2" charset="-122"/>
              </a:rPr>
              <a:t>原子性</a:t>
            </a:r>
            <a:r>
              <a:rPr lang="zh-CN" altLang="en-US" sz="2800" smtClean="0">
                <a:ea typeface="宋体" pitchFamily="2" charset="-122"/>
              </a:rPr>
              <a:t>（</a:t>
            </a:r>
            <a:r>
              <a:rPr lang="en-US" altLang="zh-CN" sz="2800" smtClean="0">
                <a:ea typeface="宋体" pitchFamily="2" charset="-122"/>
              </a:rPr>
              <a:t>Atomicity</a:t>
            </a:r>
            <a:r>
              <a:rPr lang="zh-CN" altLang="en-US" sz="2800" smtClean="0">
                <a:ea typeface="宋体" pitchFamily="2" charset="-122"/>
              </a:rPr>
              <a:t>）：指事务是数据库的逻辑工作单位，事务中的操作要么都做，要么都不做。</a:t>
            </a:r>
            <a:r>
              <a:rPr lang="zh-CN" altLang="en-US" sz="2800" smtClean="0"/>
              <a:t> </a:t>
            </a:r>
          </a:p>
          <a:p>
            <a:pPr marL="476250" indent="-476250">
              <a:lnSpc>
                <a:spcPct val="110000"/>
              </a:lnSpc>
            </a:pPr>
            <a:r>
              <a:rPr lang="zh-CN" altLang="en-US" sz="2800" smtClean="0">
                <a:solidFill>
                  <a:srgbClr val="FF0000"/>
                </a:solidFill>
                <a:ea typeface="宋体" pitchFamily="2" charset="-122"/>
              </a:rPr>
              <a:t>一致性</a:t>
            </a:r>
            <a:r>
              <a:rPr lang="zh-CN" altLang="en-US" sz="2800" smtClean="0">
                <a:ea typeface="宋体" pitchFamily="2" charset="-122"/>
              </a:rPr>
              <a:t>（</a:t>
            </a:r>
            <a:r>
              <a:rPr lang="en-US" altLang="zh-CN" sz="2800" smtClean="0">
                <a:ea typeface="宋体" pitchFamily="2" charset="-122"/>
              </a:rPr>
              <a:t>Consistency</a:t>
            </a:r>
            <a:r>
              <a:rPr lang="zh-CN" altLang="en-US" sz="2800" smtClean="0">
                <a:ea typeface="宋体" pitchFamily="2" charset="-122"/>
              </a:rPr>
              <a:t>）：指事务执行的结果必须是使数据库从一个一致性状态变到另一个一致性状态。</a:t>
            </a:r>
          </a:p>
          <a:p>
            <a:pPr marL="476250" indent="-476250">
              <a:lnSpc>
                <a:spcPct val="110000"/>
              </a:lnSpc>
            </a:pPr>
            <a:r>
              <a:rPr lang="zh-CN" altLang="en-US" sz="2800" smtClean="0">
                <a:solidFill>
                  <a:srgbClr val="FF0000"/>
                </a:solidFill>
                <a:ea typeface="宋体" pitchFamily="2" charset="-122"/>
              </a:rPr>
              <a:t>隔离性</a:t>
            </a:r>
            <a:r>
              <a:rPr lang="zh-CN" altLang="en-US" sz="2800" smtClean="0">
                <a:ea typeface="宋体" pitchFamily="2" charset="-122"/>
              </a:rPr>
              <a:t>（</a:t>
            </a:r>
            <a:r>
              <a:rPr lang="en-US" altLang="zh-CN" sz="2800" smtClean="0">
                <a:ea typeface="宋体" pitchFamily="2" charset="-122"/>
              </a:rPr>
              <a:t>Isolation</a:t>
            </a:r>
            <a:r>
              <a:rPr lang="zh-CN" altLang="en-US" sz="2800" smtClean="0">
                <a:ea typeface="宋体" pitchFamily="2" charset="-122"/>
              </a:rPr>
              <a:t>）：指数据库中一个事务的执行不能被其它事务干扰。</a:t>
            </a:r>
          </a:p>
          <a:p>
            <a:pPr marL="476250" indent="-476250">
              <a:lnSpc>
                <a:spcPct val="110000"/>
              </a:lnSpc>
            </a:pPr>
            <a:r>
              <a:rPr lang="zh-CN" altLang="en-US" sz="2800" smtClean="0">
                <a:solidFill>
                  <a:srgbClr val="FF0000"/>
                </a:solidFill>
                <a:ea typeface="宋体" pitchFamily="2" charset="-122"/>
              </a:rPr>
              <a:t>持久性</a:t>
            </a:r>
            <a:r>
              <a:rPr lang="zh-CN" altLang="en-US" sz="2800" smtClean="0">
                <a:ea typeface="宋体" pitchFamily="2" charset="-122"/>
              </a:rPr>
              <a:t>（ </a:t>
            </a:r>
            <a:r>
              <a:rPr lang="en-US" altLang="zh-CN" sz="2800" smtClean="0">
                <a:ea typeface="宋体" pitchFamily="2" charset="-122"/>
              </a:rPr>
              <a:t>Durability </a:t>
            </a:r>
            <a:r>
              <a:rPr lang="zh-CN" altLang="en-US" sz="2800" smtClean="0">
                <a:ea typeface="宋体" pitchFamily="2" charset="-122"/>
              </a:rPr>
              <a:t>）：指事务一旦提交，其对数据库数据的改变就是永久的。</a:t>
            </a:r>
            <a:r>
              <a:rPr lang="zh-CN" altLang="en-US" sz="2800" smtClean="0"/>
              <a:t>   </a:t>
            </a:r>
          </a:p>
        </p:txBody>
      </p:sp>
      <p:sp>
        <p:nvSpPr>
          <p:cNvPr id="11268" name="日期占位符 3"/>
          <p:cNvSpPr>
            <a:spLocks noGrp="1"/>
          </p:cNvSpPr>
          <p:nvPr>
            <p:ph type="dt" sz="quarter" idx="10"/>
          </p:nvPr>
        </p:nvSpPr>
        <p:spPr>
          <a:noFill/>
        </p:spPr>
        <p:txBody>
          <a:bodyPr/>
          <a:lstStyle/>
          <a:p>
            <a:fld id="{D2AD72B5-1D33-47D2-B964-DF16E08CF342}" type="datetime8">
              <a:rPr lang="zh-CN" altLang="en-US"/>
              <a:pPr/>
              <a:t>2016年3月7日10时26分</a:t>
            </a:fld>
            <a:endParaRPr lang="zh-CN" altLang="en-US"/>
          </a:p>
        </p:txBody>
      </p:sp>
      <p:sp>
        <p:nvSpPr>
          <p:cNvPr id="11269" name="灯片编号占位符 4"/>
          <p:cNvSpPr>
            <a:spLocks noGrp="1"/>
          </p:cNvSpPr>
          <p:nvPr>
            <p:ph type="sldNum" sz="quarter" idx="12"/>
          </p:nvPr>
        </p:nvSpPr>
        <p:spPr>
          <a:noFill/>
        </p:spPr>
        <p:txBody>
          <a:bodyPr/>
          <a:lstStyle/>
          <a:p>
            <a:fld id="{2F4EA35B-DF6B-4908-9825-6B9457BAE4EB}" type="slidenum">
              <a:rPr lang="zh-CN" altLang="en-US" smtClean="0"/>
              <a:pPr/>
              <a:t>8</a:t>
            </a:fld>
            <a:endParaRPr lang="zh-CN" altLang="en-US"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12.4 </a:t>
            </a:r>
            <a:r>
              <a:rPr lang="zh-CN" altLang="zh-CN" dirty="0"/>
              <a:t>并发控制中的时间戳方法</a:t>
            </a:r>
            <a:endParaRPr lang="zh-CN" altLang="en-US" dirty="0"/>
          </a:p>
        </p:txBody>
      </p:sp>
      <p:sp>
        <p:nvSpPr>
          <p:cNvPr id="3" name="内容占位符 2"/>
          <p:cNvSpPr>
            <a:spLocks noGrp="1"/>
          </p:cNvSpPr>
          <p:nvPr>
            <p:ph idx="1"/>
          </p:nvPr>
        </p:nvSpPr>
        <p:spPr/>
        <p:txBody>
          <a:bodyPr/>
          <a:lstStyle/>
          <a:p>
            <a:r>
              <a:rPr lang="en-US" altLang="zh-CN" dirty="0"/>
              <a:t>12.4.1 </a:t>
            </a:r>
            <a:r>
              <a:rPr lang="zh-CN" altLang="zh-CN" dirty="0"/>
              <a:t>粒度时间</a:t>
            </a:r>
            <a:r>
              <a:rPr lang="zh-CN" altLang="zh-CN" dirty="0" smtClean="0"/>
              <a:t>戳</a:t>
            </a:r>
            <a:endParaRPr lang="en-US" altLang="zh-CN" dirty="0" smtClean="0"/>
          </a:p>
          <a:p>
            <a:r>
              <a:rPr lang="en-US" altLang="zh-CN" dirty="0"/>
              <a:t>12.4.2 </a:t>
            </a:r>
            <a:r>
              <a:rPr lang="zh-CN" altLang="zh-CN" dirty="0"/>
              <a:t>时间戳</a:t>
            </a:r>
            <a:r>
              <a:rPr lang="zh-CN" altLang="zh-CN" dirty="0" smtClean="0"/>
              <a:t>排序</a:t>
            </a:r>
            <a:endParaRPr lang="en-US" altLang="zh-CN" dirty="0" smtClean="0"/>
          </a:p>
          <a:p>
            <a:r>
              <a:rPr lang="en-US" altLang="zh-CN" dirty="0"/>
              <a:t>12.4.3 </a:t>
            </a:r>
            <a:r>
              <a:rPr lang="zh-CN" altLang="zh-CN" dirty="0"/>
              <a:t>解决时间戳中的冲突</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2016年3月7日11时54分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80</a:t>
            </a:fld>
            <a:endParaRPr lang="zh-CN" altLang="en-US"/>
          </a:p>
        </p:txBody>
      </p:sp>
    </p:spTree>
    <p:extLst>
      <p:ext uri="{BB962C8B-B14F-4D97-AF65-F5344CB8AC3E}">
        <p14:creationId xmlns:p14="http://schemas.microsoft.com/office/powerpoint/2010/main" val="389253443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时间戳</a:t>
            </a:r>
            <a:endParaRPr lang="zh-CN" altLang="en-US" dirty="0"/>
          </a:p>
        </p:txBody>
      </p:sp>
      <p:sp>
        <p:nvSpPr>
          <p:cNvPr id="3" name="内容占位符 2"/>
          <p:cNvSpPr>
            <a:spLocks noGrp="1"/>
          </p:cNvSpPr>
          <p:nvPr>
            <p:ph idx="1"/>
          </p:nvPr>
        </p:nvSpPr>
        <p:spPr/>
        <p:txBody>
          <a:bodyPr/>
          <a:lstStyle/>
          <a:p>
            <a:r>
              <a:rPr lang="zh-CN" altLang="zh-CN" dirty="0" smtClean="0">
                <a:solidFill>
                  <a:srgbClr val="FF0000"/>
                </a:solidFill>
              </a:rPr>
              <a:t>时间戳</a:t>
            </a:r>
            <a:r>
              <a:rPr lang="zh-CN" altLang="zh-CN" dirty="0" smtClean="0"/>
              <a:t>是由</a:t>
            </a:r>
            <a:r>
              <a:rPr lang="en-US" altLang="zh-CN" dirty="0" smtClean="0"/>
              <a:t>DBMS</a:t>
            </a:r>
            <a:r>
              <a:rPr lang="zh-CN" altLang="zh-CN" dirty="0" smtClean="0"/>
              <a:t>创建的唯一标识符，用于标识事务的启动时间。</a:t>
            </a:r>
            <a:endParaRPr lang="en-US" altLang="zh-CN" dirty="0" smtClean="0"/>
          </a:p>
          <a:p>
            <a:r>
              <a:rPr lang="zh-CN" altLang="zh-CN" dirty="0" smtClean="0"/>
              <a:t>被赋予时间戳值的顺序就是事务提交给系统的顺序。</a:t>
            </a:r>
            <a:endParaRPr lang="en-US" altLang="zh-CN" dirty="0" smtClean="0"/>
          </a:p>
          <a:p>
            <a:r>
              <a:rPr lang="zh-CN" altLang="zh-CN" dirty="0" smtClean="0"/>
              <a:t>事务时间戳是一个</a:t>
            </a:r>
            <a:r>
              <a:rPr lang="zh-CN" altLang="zh-CN" dirty="0" smtClean="0">
                <a:solidFill>
                  <a:srgbClr val="FF0000"/>
                </a:solidFill>
              </a:rPr>
              <a:t>单调增长的数字</a:t>
            </a:r>
            <a:r>
              <a:rPr lang="zh-CN" altLang="zh-CN" dirty="0" smtClean="0"/>
              <a:t>，它通常基于系统时钟。事务被管理成按时间戳顺序运行。</a:t>
            </a:r>
            <a:endParaRPr lang="en-US" altLang="zh-CN" dirty="0" smtClean="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81</a:t>
            </a:fld>
            <a:endParaRPr lang="zh-CN" alt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时间戳性质</a:t>
            </a:r>
            <a:endParaRPr lang="zh-CN" altLang="en-US" dirty="0"/>
          </a:p>
        </p:txBody>
      </p:sp>
      <p:sp>
        <p:nvSpPr>
          <p:cNvPr id="3" name="内容占位符 2"/>
          <p:cNvSpPr>
            <a:spLocks noGrp="1"/>
          </p:cNvSpPr>
          <p:nvPr>
            <p:ph idx="1"/>
          </p:nvPr>
        </p:nvSpPr>
        <p:spPr>
          <a:xfrm>
            <a:off x="566738" y="1340768"/>
            <a:ext cx="8001000" cy="4752528"/>
          </a:xfrm>
        </p:spPr>
        <p:txBody>
          <a:bodyPr/>
          <a:lstStyle/>
          <a:p>
            <a:r>
              <a:rPr lang="zh-CN" altLang="zh-CN" dirty="0" smtClean="0">
                <a:solidFill>
                  <a:srgbClr val="FF0000"/>
                </a:solidFill>
              </a:rPr>
              <a:t>唯一性</a:t>
            </a:r>
            <a:r>
              <a:rPr lang="zh-CN" altLang="zh-CN" dirty="0" smtClean="0"/>
              <a:t>假设不存在相同的时间戳值，</a:t>
            </a:r>
            <a:endParaRPr lang="en-US" altLang="zh-CN" dirty="0" smtClean="0"/>
          </a:p>
          <a:p>
            <a:r>
              <a:rPr lang="zh-CN" altLang="zh-CN" dirty="0" smtClean="0">
                <a:solidFill>
                  <a:srgbClr val="FF0000"/>
                </a:solidFill>
              </a:rPr>
              <a:t>单调性</a:t>
            </a:r>
            <a:r>
              <a:rPr lang="zh-CN" altLang="zh-CN" dirty="0" smtClean="0"/>
              <a:t>假设时间戳的值总是递增的。</a:t>
            </a:r>
            <a:endParaRPr lang="en-US" altLang="zh-CN" dirty="0" smtClean="0"/>
          </a:p>
          <a:p>
            <a:r>
              <a:rPr lang="zh-CN" altLang="zh-CN" dirty="0" smtClean="0"/>
              <a:t>在相同事务中</a:t>
            </a:r>
            <a:r>
              <a:rPr lang="zh-CN" altLang="en-US" dirty="0" smtClean="0"/>
              <a:t>，</a:t>
            </a:r>
            <a:r>
              <a:rPr lang="zh-CN" altLang="zh-CN" dirty="0" smtClean="0"/>
              <a:t>对数据库的</a:t>
            </a:r>
            <a:r>
              <a:rPr lang="en-US" altLang="zh-CN" dirty="0" smtClean="0"/>
              <a:t>READ</a:t>
            </a:r>
            <a:r>
              <a:rPr lang="zh-CN" altLang="zh-CN" dirty="0" smtClean="0"/>
              <a:t>和</a:t>
            </a:r>
            <a:r>
              <a:rPr lang="en-US" altLang="zh-CN" dirty="0" smtClean="0"/>
              <a:t>WRITE</a:t>
            </a:r>
            <a:r>
              <a:rPr lang="zh-CN" altLang="zh-CN" dirty="0" smtClean="0"/>
              <a:t>操作必须有相同的时间戳，</a:t>
            </a:r>
            <a:endParaRPr lang="en-US" altLang="zh-CN" dirty="0" smtClean="0"/>
          </a:p>
          <a:p>
            <a:r>
              <a:rPr lang="zh-CN" altLang="zh-CN" dirty="0" smtClean="0"/>
              <a:t>数据库管理系统按时间戳顺序执行操作，确保了事务的可串行性。</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82</a:t>
            </a:fld>
            <a:endParaRPr lang="zh-CN" alt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冲突事务的解决</a:t>
            </a:r>
            <a:endParaRPr lang="zh-CN" altLang="en-US" dirty="0"/>
          </a:p>
        </p:txBody>
      </p:sp>
      <p:sp>
        <p:nvSpPr>
          <p:cNvPr id="3" name="内容占位符 2"/>
          <p:cNvSpPr>
            <a:spLocks noGrp="1"/>
          </p:cNvSpPr>
          <p:nvPr>
            <p:ph idx="1"/>
          </p:nvPr>
        </p:nvSpPr>
        <p:spPr/>
        <p:txBody>
          <a:bodyPr/>
          <a:lstStyle/>
          <a:p>
            <a:r>
              <a:rPr lang="zh-CN" altLang="zh-CN" dirty="0" smtClean="0"/>
              <a:t>如果两个事务冲突了，则通常是停止一个事务，重新调度这个事务并赋予一个新的时间戳值。</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83</a:t>
            </a:fld>
            <a:endParaRPr lang="zh-CN"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12.4.1 </a:t>
            </a:r>
            <a:r>
              <a:rPr lang="zh-CN" altLang="zh-CN" dirty="0" smtClean="0"/>
              <a:t>粒度</a:t>
            </a:r>
            <a:r>
              <a:rPr lang="zh-CN" altLang="zh-CN" dirty="0" smtClean="0"/>
              <a:t>时间戳</a:t>
            </a:r>
            <a:endParaRPr lang="zh-CN" altLang="en-US" dirty="0"/>
          </a:p>
        </p:txBody>
      </p:sp>
      <p:sp>
        <p:nvSpPr>
          <p:cNvPr id="3" name="内容占位符 2"/>
          <p:cNvSpPr>
            <a:spLocks noGrp="1"/>
          </p:cNvSpPr>
          <p:nvPr>
            <p:ph idx="1"/>
          </p:nvPr>
        </p:nvSpPr>
        <p:spPr/>
        <p:txBody>
          <a:bodyPr/>
          <a:lstStyle/>
          <a:p>
            <a:r>
              <a:rPr lang="zh-CN" altLang="zh-CN" dirty="0" smtClean="0"/>
              <a:t>是最后一个事务访问它的时间戳的一个记录，一个活动的事务访问的每个粒度必须有一个粒度时间戳。</a:t>
            </a:r>
            <a:endParaRPr lang="en-US" altLang="zh-CN" dirty="0" smtClean="0"/>
          </a:p>
          <a:p>
            <a:r>
              <a:rPr lang="zh-CN" altLang="zh-CN" dirty="0" smtClean="0"/>
              <a:t>如果存储包括粒度的话，则粒度时间戳可能对读访问引起额外的写操作。为避免这个问题，可以将粒度时间戳作为内存中的一个表来维护</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84</a:t>
            </a:fld>
            <a:endParaRPr lang="zh-CN"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12.4.2 </a:t>
            </a:r>
            <a:r>
              <a:rPr lang="zh-CN" altLang="zh-CN" dirty="0" smtClean="0"/>
              <a:t>时间</a:t>
            </a:r>
            <a:r>
              <a:rPr lang="zh-CN" altLang="zh-CN" dirty="0" smtClean="0"/>
              <a:t>戳排序</a:t>
            </a:r>
            <a:endParaRPr lang="zh-CN" altLang="en-US" dirty="0"/>
          </a:p>
        </p:txBody>
      </p:sp>
      <p:sp>
        <p:nvSpPr>
          <p:cNvPr id="3" name="内容占位符 2"/>
          <p:cNvSpPr>
            <a:spLocks noGrp="1"/>
          </p:cNvSpPr>
          <p:nvPr>
            <p:ph idx="1"/>
          </p:nvPr>
        </p:nvSpPr>
        <p:spPr/>
        <p:txBody>
          <a:bodyPr/>
          <a:lstStyle/>
          <a:p>
            <a:r>
              <a:rPr lang="zh-CN" altLang="zh-CN" dirty="0" smtClean="0"/>
              <a:t>基于时间戳的并发控制方法中有三个基本变量：</a:t>
            </a:r>
          </a:p>
          <a:p>
            <a:pPr lvl="1"/>
            <a:r>
              <a:rPr lang="zh-CN" altLang="zh-CN" dirty="0" smtClean="0">
                <a:solidFill>
                  <a:srgbClr val="FF0000"/>
                </a:solidFill>
              </a:rPr>
              <a:t>总的时间戳排序。</a:t>
            </a:r>
          </a:p>
          <a:p>
            <a:pPr lvl="1"/>
            <a:r>
              <a:rPr lang="zh-CN" altLang="zh-CN" dirty="0" smtClean="0">
                <a:solidFill>
                  <a:srgbClr val="FF0000"/>
                </a:solidFill>
              </a:rPr>
              <a:t>部分时间戳排序。</a:t>
            </a:r>
          </a:p>
          <a:p>
            <a:pPr lvl="1"/>
            <a:r>
              <a:rPr lang="zh-CN" altLang="zh-CN" dirty="0" smtClean="0">
                <a:solidFill>
                  <a:srgbClr val="FF0000"/>
                </a:solidFill>
              </a:rPr>
              <a:t>多版本时间戳排序。</a:t>
            </a:r>
            <a:endParaRPr lang="zh-CN" altLang="en-US" dirty="0">
              <a:solidFill>
                <a:srgbClr val="FF0000"/>
              </a:solidFill>
            </a:endParaRPr>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85</a:t>
            </a:fld>
            <a:endParaRPr lang="zh-CN"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总时间戳排序</a:t>
            </a:r>
            <a:endParaRPr lang="zh-CN" altLang="en-US" dirty="0"/>
          </a:p>
        </p:txBody>
      </p:sp>
      <p:sp>
        <p:nvSpPr>
          <p:cNvPr id="3" name="内容占位符 2"/>
          <p:cNvSpPr>
            <a:spLocks noGrp="1"/>
          </p:cNvSpPr>
          <p:nvPr>
            <p:ph idx="1"/>
          </p:nvPr>
        </p:nvSpPr>
        <p:spPr/>
        <p:txBody>
          <a:bodyPr/>
          <a:lstStyle/>
          <a:p>
            <a:r>
              <a:rPr lang="zh-CN" altLang="en-US" dirty="0" smtClean="0"/>
              <a:t>该</a:t>
            </a:r>
            <a:r>
              <a:rPr lang="zh-CN" altLang="zh-CN" dirty="0" smtClean="0"/>
              <a:t>算法依赖于在时间戳排序中对访问粒度的维护，它是在冲突访问中终止一个事务。</a:t>
            </a:r>
            <a:endParaRPr lang="en-US" altLang="zh-CN" dirty="0" smtClean="0"/>
          </a:p>
          <a:p>
            <a:r>
              <a:rPr lang="zh-CN" altLang="zh-CN" dirty="0" smtClean="0"/>
              <a:t>读和写访问没有区别，因此，对每个粒度时间戳来说只需要一个值。</a:t>
            </a:r>
          </a:p>
          <a:p>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86</a:t>
            </a:fld>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400" dirty="0" smtClean="0"/>
              <a:t>部分时间戳排序</a:t>
            </a:r>
            <a:endParaRPr lang="zh-CN" altLang="en-US" dirty="0"/>
          </a:p>
        </p:txBody>
      </p:sp>
      <p:sp>
        <p:nvSpPr>
          <p:cNvPr id="3" name="内容占位符 2"/>
          <p:cNvSpPr>
            <a:spLocks noGrp="1"/>
          </p:cNvSpPr>
          <p:nvPr>
            <p:ph idx="1"/>
          </p:nvPr>
        </p:nvSpPr>
        <p:spPr>
          <a:xfrm>
            <a:off x="566738" y="1268760"/>
            <a:ext cx="8001000" cy="4824536"/>
          </a:xfrm>
        </p:spPr>
        <p:txBody>
          <a:bodyPr/>
          <a:lstStyle/>
          <a:p>
            <a:pPr>
              <a:spcBef>
                <a:spcPts val="0"/>
              </a:spcBef>
            </a:pPr>
            <a:r>
              <a:rPr lang="zh-CN" altLang="en-US" sz="3200" dirty="0" smtClean="0"/>
              <a:t>该算法</a:t>
            </a:r>
            <a:r>
              <a:rPr lang="zh-CN" altLang="zh-CN" sz="3200" dirty="0" smtClean="0"/>
              <a:t>只排序不可交换的活动来提高总的时间戳排序，在这种情况下，同时存储读和写粒度时间戳。</a:t>
            </a:r>
            <a:endParaRPr lang="en-US" altLang="zh-CN" sz="3200" dirty="0" smtClean="0"/>
          </a:p>
          <a:p>
            <a:pPr>
              <a:spcBef>
                <a:spcPts val="0"/>
              </a:spcBef>
            </a:pPr>
            <a:r>
              <a:rPr lang="zh-CN" altLang="en-US" sz="3200" dirty="0" smtClean="0"/>
              <a:t>该</a:t>
            </a:r>
            <a:r>
              <a:rPr lang="zh-CN" altLang="zh-CN" sz="3200" dirty="0" smtClean="0"/>
              <a:t>算法允许比最后一个更改粒度的事务晚的任何事务读取粒度。</a:t>
            </a:r>
            <a:endParaRPr lang="en-US" altLang="zh-CN" sz="3200" dirty="0" smtClean="0"/>
          </a:p>
          <a:p>
            <a:pPr>
              <a:spcBef>
                <a:spcPts val="0"/>
              </a:spcBef>
            </a:pPr>
            <a:r>
              <a:rPr lang="zh-CN" altLang="zh-CN" sz="3200" dirty="0" smtClean="0"/>
              <a:t>如果某个事务试图更改之前已经被更晚的事务访问的粒度，则终止该事务。</a:t>
            </a:r>
            <a:endParaRPr lang="en-US" altLang="zh-CN" sz="3200" dirty="0" smtClean="0"/>
          </a:p>
          <a:p>
            <a:pPr>
              <a:spcBef>
                <a:spcPts val="0"/>
              </a:spcBef>
            </a:pPr>
            <a:r>
              <a:rPr lang="zh-CN" altLang="zh-CN" sz="3200" dirty="0" smtClean="0"/>
              <a:t>比总时间戳排序算法终止的事务少，但需要额外存储粒度时间戳。</a:t>
            </a:r>
            <a:endParaRPr lang="zh-CN" altLang="en-US" sz="32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87</a:t>
            </a:fld>
            <a:endParaRPr lang="zh-CN"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400" dirty="0" smtClean="0"/>
              <a:t>多版本时间戳排序</a:t>
            </a:r>
            <a:endParaRPr lang="zh-CN" altLang="en-US" dirty="0"/>
          </a:p>
        </p:txBody>
      </p:sp>
      <p:sp>
        <p:nvSpPr>
          <p:cNvPr id="3" name="内容占位符 2"/>
          <p:cNvSpPr>
            <a:spLocks noGrp="1"/>
          </p:cNvSpPr>
          <p:nvPr>
            <p:ph idx="1"/>
          </p:nvPr>
        </p:nvSpPr>
        <p:spPr>
          <a:xfrm>
            <a:off x="566738" y="1340768"/>
            <a:ext cx="8001000" cy="4752528"/>
          </a:xfrm>
        </p:spPr>
        <p:txBody>
          <a:bodyPr/>
          <a:lstStyle/>
          <a:p>
            <a:pPr>
              <a:spcBef>
                <a:spcPts val="0"/>
              </a:spcBef>
            </a:pPr>
            <a:r>
              <a:rPr lang="zh-CN" altLang="en-US" sz="3200" dirty="0" smtClean="0"/>
              <a:t>该</a:t>
            </a:r>
            <a:r>
              <a:rPr lang="zh-CN" altLang="zh-CN" sz="3200" dirty="0" smtClean="0"/>
              <a:t>算法存储几个被更改粒度的版本，允许事务为它访问的所有粒度查看一致的版本集合。</a:t>
            </a:r>
            <a:endParaRPr lang="en-US" altLang="zh-CN" sz="3200" dirty="0" smtClean="0"/>
          </a:p>
          <a:p>
            <a:pPr>
              <a:spcBef>
                <a:spcPts val="0"/>
              </a:spcBef>
            </a:pPr>
            <a:r>
              <a:rPr lang="zh-CN" altLang="zh-CN" sz="3200" dirty="0" smtClean="0"/>
              <a:t>这个算法降低了重新启动有写</a:t>
            </a:r>
            <a:r>
              <a:rPr lang="en-US" altLang="zh-CN" sz="3200" dirty="0" smtClean="0"/>
              <a:t>-</a:t>
            </a:r>
            <a:r>
              <a:rPr lang="zh-CN" altLang="zh-CN" sz="3200" dirty="0" smtClean="0"/>
              <a:t>写冲突的事务而产生的冲突。</a:t>
            </a:r>
            <a:endParaRPr lang="en-US" altLang="zh-CN" sz="3200" dirty="0" smtClean="0"/>
          </a:p>
          <a:p>
            <a:pPr>
              <a:spcBef>
                <a:spcPts val="0"/>
              </a:spcBef>
            </a:pPr>
            <a:r>
              <a:rPr lang="zh-CN" altLang="zh-CN" sz="3200" dirty="0" smtClean="0"/>
              <a:t>每次对粒度的更新都创建一个新的版本，这个版本包含相关的粒度时间戳。需要读访问粒度的事务查看比这个事务旧的最新的版本。</a:t>
            </a:r>
            <a:endParaRPr lang="zh-CN" altLang="en-US" sz="32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88</a:t>
            </a:fld>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12.4.3 </a:t>
            </a:r>
            <a:r>
              <a:rPr lang="zh-CN" altLang="zh-CN" dirty="0" smtClean="0"/>
              <a:t>解决时间戳中的冲突</a:t>
            </a:r>
            <a:endParaRPr lang="zh-CN" altLang="en-US" dirty="0"/>
          </a:p>
        </p:txBody>
      </p:sp>
      <p:sp>
        <p:nvSpPr>
          <p:cNvPr id="3" name="内容占位符 2"/>
          <p:cNvSpPr>
            <a:spLocks noGrp="1"/>
          </p:cNvSpPr>
          <p:nvPr>
            <p:ph idx="1"/>
          </p:nvPr>
        </p:nvSpPr>
        <p:spPr/>
        <p:txBody>
          <a:bodyPr/>
          <a:lstStyle/>
          <a:p>
            <a:r>
              <a:rPr lang="zh-CN" altLang="zh-CN" dirty="0" smtClean="0"/>
              <a:t>为处理时间戳算法中的冲突，让包含在冲突中的一些事务等待并终止其他的一些事务。</a:t>
            </a:r>
            <a:endParaRPr lang="en-US" altLang="zh-CN" dirty="0" smtClean="0"/>
          </a:p>
          <a:p>
            <a:r>
              <a:rPr lang="zh-CN" altLang="zh-CN" dirty="0" smtClean="0"/>
              <a:t>主要的冲突解决策略：</a:t>
            </a:r>
          </a:p>
          <a:p>
            <a:pPr lvl="1"/>
            <a:r>
              <a:rPr lang="zh-CN" altLang="zh-CN" sz="3200" dirty="0" smtClean="0">
                <a:solidFill>
                  <a:srgbClr val="FF0000"/>
                </a:solidFill>
              </a:rPr>
              <a:t>等待</a:t>
            </a:r>
            <a:r>
              <a:rPr lang="en-US" altLang="zh-CN" sz="3200" dirty="0" smtClean="0">
                <a:solidFill>
                  <a:srgbClr val="FF0000"/>
                </a:solidFill>
              </a:rPr>
              <a:t>-</a:t>
            </a:r>
            <a:r>
              <a:rPr lang="zh-CN" altLang="zh-CN" sz="3200" dirty="0" smtClean="0">
                <a:solidFill>
                  <a:srgbClr val="FF0000"/>
                </a:solidFill>
              </a:rPr>
              <a:t>死亡</a:t>
            </a:r>
            <a:r>
              <a:rPr lang="zh-CN" altLang="zh-CN" sz="3200" dirty="0" smtClean="0"/>
              <a:t>（</a:t>
            </a:r>
            <a:r>
              <a:rPr lang="en-US" altLang="zh-CN" sz="3200" dirty="0" smtClean="0"/>
              <a:t>wait-die</a:t>
            </a:r>
            <a:r>
              <a:rPr lang="zh-CN" altLang="zh-CN" sz="3200" dirty="0" smtClean="0"/>
              <a:t>）</a:t>
            </a:r>
            <a:endParaRPr lang="en-US" altLang="zh-CN" sz="3200" dirty="0" smtClean="0"/>
          </a:p>
          <a:p>
            <a:pPr lvl="1"/>
            <a:r>
              <a:rPr lang="zh-CN" altLang="zh-CN" sz="3200" dirty="0" smtClean="0">
                <a:solidFill>
                  <a:srgbClr val="FF0000"/>
                </a:solidFill>
              </a:rPr>
              <a:t>受伤</a:t>
            </a:r>
            <a:r>
              <a:rPr lang="en-US" altLang="zh-CN" sz="3200" dirty="0" smtClean="0">
                <a:solidFill>
                  <a:srgbClr val="FF0000"/>
                </a:solidFill>
              </a:rPr>
              <a:t>-</a:t>
            </a:r>
            <a:r>
              <a:rPr lang="zh-CN" altLang="zh-CN" sz="3200" dirty="0" smtClean="0">
                <a:solidFill>
                  <a:srgbClr val="FF0000"/>
                </a:solidFill>
              </a:rPr>
              <a:t>等待</a:t>
            </a:r>
            <a:r>
              <a:rPr lang="zh-CN" altLang="zh-CN" sz="3200" dirty="0" smtClean="0"/>
              <a:t>（</a:t>
            </a:r>
            <a:r>
              <a:rPr lang="en-US" altLang="zh-CN" sz="3200" dirty="0" smtClean="0"/>
              <a:t>wound-wait</a:t>
            </a:r>
            <a:r>
              <a:rPr lang="zh-CN" altLang="zh-CN" sz="3200" dirty="0" smtClean="0"/>
              <a:t>）</a:t>
            </a:r>
            <a:endParaRPr lang="zh-CN" altLang="en-US" sz="32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89</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dirty="0" smtClean="0"/>
              <a:t>说明</a:t>
            </a:r>
          </a:p>
        </p:txBody>
      </p:sp>
      <p:sp>
        <p:nvSpPr>
          <p:cNvPr id="12291" name="Rectangle 3"/>
          <p:cNvSpPr>
            <a:spLocks noGrp="1" noChangeArrowheads="1"/>
          </p:cNvSpPr>
          <p:nvPr>
            <p:ph type="body" idx="1"/>
          </p:nvPr>
        </p:nvSpPr>
        <p:spPr>
          <a:xfrm>
            <a:off x="467544" y="1412776"/>
            <a:ext cx="8370887" cy="4608512"/>
          </a:xfrm>
        </p:spPr>
        <p:txBody>
          <a:bodyPr/>
          <a:lstStyle/>
          <a:p>
            <a:pPr>
              <a:spcBef>
                <a:spcPts val="0"/>
              </a:spcBef>
            </a:pPr>
            <a:r>
              <a:rPr lang="zh-CN" altLang="zh-CN" sz="3400" dirty="0" smtClean="0"/>
              <a:t>事务是数据库并发控制和恢复的基本单位</a:t>
            </a:r>
            <a:r>
              <a:rPr lang="zh-CN" altLang="en-US" sz="3400" dirty="0" smtClean="0"/>
              <a:t>。</a:t>
            </a:r>
            <a:endParaRPr lang="en-US" altLang="zh-CN" sz="3400" dirty="0" smtClean="0"/>
          </a:p>
          <a:p>
            <a:pPr>
              <a:lnSpc>
                <a:spcPct val="110000"/>
              </a:lnSpc>
              <a:spcBef>
                <a:spcPts val="0"/>
              </a:spcBef>
            </a:pPr>
            <a:r>
              <a:rPr lang="zh-CN" altLang="en-US" sz="3400" dirty="0" smtClean="0"/>
              <a:t>保证事务的</a:t>
            </a:r>
            <a:r>
              <a:rPr lang="en-US" altLang="zh-CN" sz="3400" dirty="0" smtClean="0"/>
              <a:t>ACID</a:t>
            </a:r>
            <a:r>
              <a:rPr lang="zh-CN" altLang="en-US" sz="3400" dirty="0" smtClean="0"/>
              <a:t>特性是事务处理的重要任务。</a:t>
            </a:r>
            <a:endParaRPr lang="en-US" altLang="zh-CN" sz="3400" dirty="0" smtClean="0"/>
          </a:p>
          <a:p>
            <a:pPr>
              <a:lnSpc>
                <a:spcPct val="110000"/>
              </a:lnSpc>
              <a:spcBef>
                <a:spcPts val="0"/>
              </a:spcBef>
            </a:pPr>
            <a:r>
              <a:rPr lang="en-US" altLang="zh-CN" sz="3400" dirty="0" smtClean="0"/>
              <a:t>ACID</a:t>
            </a:r>
            <a:r>
              <a:rPr lang="zh-CN" altLang="en-US" sz="3400" dirty="0" smtClean="0"/>
              <a:t>特性可能遭到破坏的因素有：</a:t>
            </a:r>
          </a:p>
          <a:p>
            <a:pPr lvl="1">
              <a:lnSpc>
                <a:spcPct val="110000"/>
              </a:lnSpc>
              <a:spcBef>
                <a:spcPts val="0"/>
              </a:spcBef>
            </a:pPr>
            <a:r>
              <a:rPr lang="zh-CN" altLang="en-US" sz="3400" dirty="0" smtClean="0"/>
              <a:t>多个事务并行运行时，不同事务的操作有交叉情况；</a:t>
            </a:r>
          </a:p>
          <a:p>
            <a:pPr lvl="1">
              <a:lnSpc>
                <a:spcPct val="110000"/>
              </a:lnSpc>
              <a:spcBef>
                <a:spcPts val="0"/>
              </a:spcBef>
            </a:pPr>
            <a:r>
              <a:rPr lang="zh-CN" altLang="en-US" sz="3400" dirty="0" smtClean="0"/>
              <a:t>事务在运行过程中被强迫停止。</a:t>
            </a:r>
            <a:r>
              <a:rPr lang="zh-CN" altLang="en-US" sz="3000" dirty="0" smtClean="0"/>
              <a:t> </a:t>
            </a:r>
          </a:p>
        </p:txBody>
      </p:sp>
      <p:sp>
        <p:nvSpPr>
          <p:cNvPr id="12292" name="日期占位符 3"/>
          <p:cNvSpPr>
            <a:spLocks noGrp="1"/>
          </p:cNvSpPr>
          <p:nvPr>
            <p:ph type="dt" sz="quarter" idx="10"/>
          </p:nvPr>
        </p:nvSpPr>
        <p:spPr>
          <a:noFill/>
        </p:spPr>
        <p:txBody>
          <a:bodyPr/>
          <a:lstStyle/>
          <a:p>
            <a:fld id="{A2268843-467A-48B4-AA25-5BABE0943C4F}" type="datetime8">
              <a:rPr lang="zh-CN" altLang="en-US"/>
              <a:pPr/>
              <a:t>2016年3月7日10时26分</a:t>
            </a:fld>
            <a:endParaRPr lang="zh-CN" altLang="en-US"/>
          </a:p>
        </p:txBody>
      </p:sp>
      <p:sp>
        <p:nvSpPr>
          <p:cNvPr id="12293" name="灯片编号占位符 4"/>
          <p:cNvSpPr>
            <a:spLocks noGrp="1"/>
          </p:cNvSpPr>
          <p:nvPr>
            <p:ph type="sldNum" sz="quarter" idx="12"/>
          </p:nvPr>
        </p:nvSpPr>
        <p:spPr>
          <a:noFill/>
        </p:spPr>
        <p:txBody>
          <a:bodyPr/>
          <a:lstStyle/>
          <a:p>
            <a:fld id="{8108E0C0-AA69-4715-A1F3-8613ADDFE4A9}" type="slidenum">
              <a:rPr lang="zh-CN" altLang="en-US" smtClean="0"/>
              <a:pPr/>
              <a:t>9</a:t>
            </a:fld>
            <a:endParaRPr lang="zh-CN" altLang="en-US"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等待</a:t>
            </a:r>
            <a:r>
              <a:rPr lang="en-US" altLang="zh-CN" dirty="0" smtClean="0"/>
              <a:t>-</a:t>
            </a:r>
            <a:r>
              <a:rPr lang="zh-CN" altLang="zh-CN" dirty="0" smtClean="0"/>
              <a:t>死亡</a:t>
            </a:r>
            <a:endParaRPr lang="zh-CN" altLang="en-US" dirty="0"/>
          </a:p>
        </p:txBody>
      </p:sp>
      <p:sp>
        <p:nvSpPr>
          <p:cNvPr id="3" name="内容占位符 2"/>
          <p:cNvSpPr>
            <a:spLocks noGrp="1"/>
          </p:cNvSpPr>
          <p:nvPr>
            <p:ph idx="1"/>
          </p:nvPr>
        </p:nvSpPr>
        <p:spPr/>
        <p:txBody>
          <a:bodyPr/>
          <a:lstStyle/>
          <a:p>
            <a:r>
              <a:rPr lang="zh-CN" altLang="zh-CN" dirty="0" smtClean="0"/>
              <a:t>如果新的事务已经首先访问了粒度的话，则旧的事务等待新的事务。</a:t>
            </a:r>
            <a:endParaRPr lang="en-US" altLang="zh-CN" dirty="0" smtClean="0"/>
          </a:p>
          <a:p>
            <a:r>
              <a:rPr lang="zh-CN" altLang="zh-CN" dirty="0" smtClean="0"/>
              <a:t>如果新的事务试图在旧的并发事务之后访问粒度，则新的事务被终止（死亡）并等待被重新启动。</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90</a:t>
            </a:fld>
            <a:endParaRPr lang="zh-CN"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受伤</a:t>
            </a:r>
            <a:r>
              <a:rPr lang="en-US" altLang="zh-CN" dirty="0" smtClean="0"/>
              <a:t>-</a:t>
            </a:r>
            <a:r>
              <a:rPr lang="zh-CN" altLang="zh-CN" dirty="0" smtClean="0"/>
              <a:t>等待</a:t>
            </a:r>
            <a:endParaRPr lang="zh-CN" altLang="en-US" dirty="0"/>
          </a:p>
        </p:txBody>
      </p:sp>
      <p:sp>
        <p:nvSpPr>
          <p:cNvPr id="3" name="内容占位符 2"/>
          <p:cNvSpPr>
            <a:spLocks noGrp="1"/>
          </p:cNvSpPr>
          <p:nvPr>
            <p:ph idx="1"/>
          </p:nvPr>
        </p:nvSpPr>
        <p:spPr>
          <a:xfrm>
            <a:off x="566738" y="1414934"/>
            <a:ext cx="7893694" cy="4678362"/>
          </a:xfrm>
        </p:spPr>
        <p:txBody>
          <a:bodyPr/>
          <a:lstStyle/>
          <a:p>
            <a:r>
              <a:rPr lang="zh-CN" altLang="zh-CN" dirty="0" smtClean="0"/>
              <a:t>如果新的事务试图在旧的并发事务之后访问一个粒度，则先悬挂旧的事务。</a:t>
            </a:r>
            <a:endParaRPr lang="en-US" altLang="zh-CN" dirty="0" smtClean="0"/>
          </a:p>
          <a:p>
            <a:r>
              <a:rPr lang="zh-CN" altLang="zh-CN" dirty="0" smtClean="0"/>
              <a:t>如果新的事务已经访问了两者都希望的粒度的话，则旧的事务将等待新的事务提交。</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91</a:t>
            </a:fld>
            <a:endParaRPr lang="zh-CN"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12.4.4 </a:t>
            </a:r>
            <a:r>
              <a:rPr lang="zh-CN" altLang="zh-CN" dirty="0" smtClean="0"/>
              <a:t>时间戳</a:t>
            </a:r>
            <a:r>
              <a:rPr lang="zh-CN" altLang="en-US" dirty="0" smtClean="0"/>
              <a:t>的</a:t>
            </a:r>
            <a:r>
              <a:rPr lang="zh-CN" altLang="zh-CN" dirty="0" smtClean="0"/>
              <a:t>缺点</a:t>
            </a:r>
            <a:endParaRPr lang="zh-CN" altLang="en-US" dirty="0"/>
          </a:p>
        </p:txBody>
      </p:sp>
      <p:sp>
        <p:nvSpPr>
          <p:cNvPr id="3" name="内容占位符 2"/>
          <p:cNvSpPr>
            <a:spLocks noGrp="1"/>
          </p:cNvSpPr>
          <p:nvPr>
            <p:ph idx="1"/>
          </p:nvPr>
        </p:nvSpPr>
        <p:spPr/>
        <p:txBody>
          <a:bodyPr/>
          <a:lstStyle/>
          <a:p>
            <a:pPr lvl="0"/>
            <a:r>
              <a:rPr lang="zh-CN" altLang="zh-CN" dirty="0" smtClean="0"/>
              <a:t>存储在数据库中的每个值需要两个附加的时间戳字段，</a:t>
            </a:r>
            <a:endParaRPr lang="en-US" altLang="zh-CN" dirty="0" smtClean="0"/>
          </a:p>
          <a:p>
            <a:pPr lvl="1"/>
            <a:r>
              <a:rPr lang="zh-CN" altLang="zh-CN" sz="3200" dirty="0" smtClean="0"/>
              <a:t>一个用于存储最后读此字段的时间</a:t>
            </a:r>
            <a:endParaRPr lang="en-US" altLang="zh-CN" sz="3200" dirty="0" smtClean="0"/>
          </a:p>
          <a:p>
            <a:pPr lvl="1"/>
            <a:r>
              <a:rPr lang="zh-CN" altLang="zh-CN" sz="3200" dirty="0" smtClean="0"/>
              <a:t>一个用于存储最后更改此字段的时间</a:t>
            </a:r>
          </a:p>
          <a:p>
            <a:r>
              <a:rPr lang="zh-CN" altLang="zh-CN" dirty="0" smtClean="0"/>
              <a:t>增加了内存需求以及处理数据库的开销。</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92</a:t>
            </a:fld>
            <a:endParaRPr lang="zh-CN" alt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12.5 </a:t>
            </a:r>
            <a:r>
              <a:rPr lang="zh-CN" altLang="zh-CN" dirty="0" smtClean="0"/>
              <a:t>乐观的并发控制方法</a:t>
            </a:r>
            <a:endParaRPr lang="zh-CN" altLang="en-US" dirty="0"/>
          </a:p>
        </p:txBody>
      </p:sp>
      <p:sp>
        <p:nvSpPr>
          <p:cNvPr id="3" name="内容占位符 2"/>
          <p:cNvSpPr>
            <a:spLocks noGrp="1"/>
          </p:cNvSpPr>
          <p:nvPr>
            <p:ph idx="1"/>
          </p:nvPr>
        </p:nvSpPr>
        <p:spPr>
          <a:xfrm>
            <a:off x="566738" y="1340768"/>
            <a:ext cx="8001000" cy="4752528"/>
          </a:xfrm>
        </p:spPr>
        <p:txBody>
          <a:bodyPr/>
          <a:lstStyle/>
          <a:p>
            <a:pPr>
              <a:spcBef>
                <a:spcPts val="600"/>
              </a:spcBef>
            </a:pPr>
            <a:r>
              <a:rPr lang="zh-CN" altLang="en-US" sz="3400" dirty="0" smtClean="0"/>
              <a:t>该</a:t>
            </a:r>
            <a:r>
              <a:rPr lang="zh-CN" altLang="zh-CN" sz="3400" dirty="0" smtClean="0"/>
              <a:t>方法是基于假设数据库操作的冲突是很少的，而且最好是让事务完全执行并只在事务提交前检查冲突。</a:t>
            </a:r>
            <a:endParaRPr lang="en-US" altLang="zh-CN" sz="3400" dirty="0" smtClean="0"/>
          </a:p>
          <a:p>
            <a:pPr>
              <a:spcBef>
                <a:spcPts val="600"/>
              </a:spcBef>
            </a:pPr>
            <a:r>
              <a:rPr lang="zh-CN" altLang="en-US" sz="3400" dirty="0" smtClean="0"/>
              <a:t>该</a:t>
            </a:r>
            <a:r>
              <a:rPr lang="zh-CN" altLang="zh-CN" sz="3400" dirty="0" smtClean="0"/>
              <a:t>方法也称为</a:t>
            </a:r>
            <a:r>
              <a:rPr lang="zh-CN" altLang="zh-CN" sz="3400" dirty="0" smtClean="0">
                <a:solidFill>
                  <a:srgbClr val="FF0000"/>
                </a:solidFill>
              </a:rPr>
              <a:t>确认方法</a:t>
            </a:r>
            <a:r>
              <a:rPr lang="zh-CN" altLang="zh-CN" sz="3400" dirty="0" smtClean="0"/>
              <a:t>或</a:t>
            </a:r>
            <a:r>
              <a:rPr lang="zh-CN" altLang="zh-CN" sz="3400" dirty="0" smtClean="0">
                <a:solidFill>
                  <a:srgbClr val="FF0000"/>
                </a:solidFill>
              </a:rPr>
              <a:t>验证方法</a:t>
            </a:r>
            <a:r>
              <a:rPr lang="zh-CN" altLang="zh-CN" sz="3400" dirty="0" smtClean="0"/>
              <a:t>。</a:t>
            </a:r>
            <a:endParaRPr lang="en-US" altLang="zh-CN" sz="3400" dirty="0" smtClean="0"/>
          </a:p>
          <a:p>
            <a:pPr>
              <a:spcBef>
                <a:spcPts val="600"/>
              </a:spcBef>
            </a:pPr>
            <a:r>
              <a:rPr lang="zh-CN" altLang="zh-CN" sz="3400" dirty="0" smtClean="0"/>
              <a:t>当事务正在执行时不检查冲突。</a:t>
            </a:r>
            <a:endParaRPr lang="en-US" altLang="zh-CN" sz="3400" dirty="0" smtClean="0"/>
          </a:p>
          <a:p>
            <a:pPr>
              <a:spcBef>
                <a:spcPts val="600"/>
              </a:spcBef>
            </a:pPr>
            <a:r>
              <a:rPr lang="zh-CN" altLang="en-US" sz="3400" dirty="0" smtClean="0"/>
              <a:t>该</a:t>
            </a:r>
            <a:r>
              <a:rPr lang="zh-CN" altLang="zh-CN" sz="3400" dirty="0" smtClean="0"/>
              <a:t>方法是让事务没有限制的执行直到事务被提交。</a:t>
            </a:r>
            <a:endParaRPr lang="zh-CN" altLang="en-US" sz="34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93</a:t>
            </a:fld>
            <a:endParaRPr lang="zh-CN" alt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000" dirty="0" smtClean="0"/>
              <a:t>乐观并发控制方法的三个阶段</a:t>
            </a:r>
            <a:endParaRPr lang="zh-CN" altLang="en-US" sz="4000" dirty="0"/>
          </a:p>
        </p:txBody>
      </p:sp>
      <p:sp>
        <p:nvSpPr>
          <p:cNvPr id="3" name="内容占位符 2"/>
          <p:cNvSpPr>
            <a:spLocks noGrp="1"/>
          </p:cNvSpPr>
          <p:nvPr>
            <p:ph idx="1"/>
          </p:nvPr>
        </p:nvSpPr>
        <p:spPr/>
        <p:txBody>
          <a:bodyPr/>
          <a:lstStyle/>
          <a:p>
            <a:r>
              <a:rPr lang="zh-CN" altLang="zh-CN" dirty="0" smtClean="0"/>
              <a:t>乐观的并发控制方法中，每个事务都经历三个阶段：</a:t>
            </a:r>
          </a:p>
          <a:p>
            <a:pPr lvl="1"/>
            <a:r>
              <a:rPr lang="zh-CN" altLang="zh-CN" sz="3400" dirty="0" smtClean="0">
                <a:solidFill>
                  <a:srgbClr val="FF0000"/>
                </a:solidFill>
              </a:rPr>
              <a:t>读阶段</a:t>
            </a:r>
          </a:p>
          <a:p>
            <a:pPr lvl="1"/>
            <a:r>
              <a:rPr lang="zh-CN" altLang="zh-CN" sz="3400" dirty="0" smtClean="0">
                <a:solidFill>
                  <a:srgbClr val="FF0000"/>
                </a:solidFill>
              </a:rPr>
              <a:t>验证阶段</a:t>
            </a:r>
          </a:p>
          <a:p>
            <a:pPr lvl="1"/>
            <a:r>
              <a:rPr lang="zh-CN" altLang="zh-CN" sz="3400" dirty="0" smtClean="0">
                <a:solidFill>
                  <a:srgbClr val="FF0000"/>
                </a:solidFill>
              </a:rPr>
              <a:t>写阶段</a:t>
            </a:r>
            <a:endParaRPr lang="zh-CN" altLang="en-US" sz="3400" dirty="0">
              <a:solidFill>
                <a:srgbClr val="FF0000"/>
              </a:solidFill>
            </a:endParaRPr>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94</a:t>
            </a:fld>
            <a:endParaRPr lang="zh-CN"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读阶段</a:t>
            </a:r>
            <a:endParaRPr lang="zh-CN" altLang="en-US" dirty="0"/>
          </a:p>
        </p:txBody>
      </p:sp>
      <p:sp>
        <p:nvSpPr>
          <p:cNvPr id="3" name="内容占位符 2"/>
          <p:cNvSpPr>
            <a:spLocks noGrp="1"/>
          </p:cNvSpPr>
          <p:nvPr>
            <p:ph idx="1"/>
          </p:nvPr>
        </p:nvSpPr>
        <p:spPr/>
        <p:txBody>
          <a:bodyPr/>
          <a:lstStyle/>
          <a:p>
            <a:r>
              <a:rPr lang="zh-CN" altLang="zh-CN" dirty="0" smtClean="0"/>
              <a:t>更改使用私有的粒度副本，</a:t>
            </a:r>
            <a:endParaRPr lang="en-US" altLang="zh-CN" dirty="0" smtClean="0"/>
          </a:p>
          <a:p>
            <a:r>
              <a:rPr lang="zh-CN" altLang="zh-CN" dirty="0" smtClean="0"/>
              <a:t>在这个阶段，事务从数据库读取已提交的值，执行需要的计算，并对数据库值的私有副本进行更改。</a:t>
            </a:r>
            <a:endParaRPr lang="en-US" altLang="zh-CN" dirty="0" smtClean="0"/>
          </a:p>
          <a:p>
            <a:r>
              <a:rPr lang="zh-CN" altLang="zh-CN" dirty="0" smtClean="0"/>
              <a:t>事务的所有更改操作都被记录在一个临时更改文件中，这个文件不能被其</a:t>
            </a:r>
            <a:r>
              <a:rPr lang="zh-CN" altLang="en-US" dirty="0" smtClean="0"/>
              <a:t>他</a:t>
            </a:r>
            <a:r>
              <a:rPr lang="zh-CN" altLang="zh-CN" dirty="0" smtClean="0"/>
              <a:t>的事务访问。</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95</a:t>
            </a:fld>
            <a:endParaRPr lang="zh-CN"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验证阶段</a:t>
            </a:r>
            <a:endParaRPr lang="zh-CN" altLang="en-US" dirty="0"/>
          </a:p>
        </p:txBody>
      </p:sp>
      <p:sp>
        <p:nvSpPr>
          <p:cNvPr id="3" name="内容占位符 2"/>
          <p:cNvSpPr>
            <a:spLocks noGrp="1"/>
          </p:cNvSpPr>
          <p:nvPr>
            <p:ph idx="1"/>
          </p:nvPr>
        </p:nvSpPr>
        <p:spPr/>
        <p:txBody>
          <a:bodyPr/>
          <a:lstStyle/>
          <a:p>
            <a:r>
              <a:rPr lang="zh-CN" altLang="zh-CN" sz="3400" dirty="0" smtClean="0"/>
              <a:t>验证事务以确保所做的更改不影响数据库的完整性和一致性。</a:t>
            </a:r>
            <a:endParaRPr lang="en-US" altLang="zh-CN" sz="3400" dirty="0" smtClean="0"/>
          </a:p>
          <a:p>
            <a:pPr lvl="1"/>
            <a:r>
              <a:rPr lang="zh-CN" altLang="zh-CN" sz="3000" dirty="0" smtClean="0"/>
              <a:t>如果验证测试正确，则事务进入到写阶段</a:t>
            </a:r>
            <a:endParaRPr lang="en-US" altLang="zh-CN" sz="3000" dirty="0" smtClean="0"/>
          </a:p>
          <a:p>
            <a:pPr lvl="1"/>
            <a:r>
              <a:rPr lang="zh-CN" altLang="zh-CN" sz="3000" dirty="0" smtClean="0"/>
              <a:t>如果验证测试不正确，则事务被重新启动，并忽略所做的更改。</a:t>
            </a:r>
            <a:endParaRPr lang="en-US" altLang="zh-CN" sz="3000" dirty="0" smtClean="0"/>
          </a:p>
          <a:p>
            <a:r>
              <a:rPr lang="zh-CN" altLang="zh-CN" sz="3400" dirty="0" smtClean="0"/>
              <a:t>如果在这个阶段检测到冲突，则事务将被终止和重新启动。</a:t>
            </a:r>
            <a:endParaRPr lang="zh-CN" altLang="en-US" sz="34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96</a:t>
            </a:fld>
            <a:endParaRPr lang="zh-CN" alt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验证算法</a:t>
            </a:r>
            <a:endParaRPr lang="zh-CN" altLang="en-US" dirty="0"/>
          </a:p>
        </p:txBody>
      </p:sp>
      <p:sp>
        <p:nvSpPr>
          <p:cNvPr id="3" name="内容占位符 2"/>
          <p:cNvSpPr>
            <a:spLocks noGrp="1"/>
          </p:cNvSpPr>
          <p:nvPr>
            <p:ph idx="1"/>
          </p:nvPr>
        </p:nvSpPr>
        <p:spPr/>
        <p:txBody>
          <a:bodyPr/>
          <a:lstStyle/>
          <a:p>
            <a:r>
              <a:rPr lang="zh-CN" altLang="zh-CN" dirty="0" smtClean="0"/>
              <a:t>验证算法必须检查事务是否具有：</a:t>
            </a:r>
          </a:p>
          <a:p>
            <a:pPr lvl="1"/>
            <a:r>
              <a:rPr lang="zh-CN" altLang="zh-CN" sz="3400" dirty="0" smtClean="0"/>
              <a:t>查看在事务启动后事务提交的全部更改。</a:t>
            </a:r>
          </a:p>
          <a:p>
            <a:pPr lvl="1"/>
            <a:r>
              <a:rPr lang="zh-CN" altLang="zh-CN" sz="3400" dirty="0" smtClean="0"/>
              <a:t>在事务启动后没有读取由事务提交更改的粒度</a:t>
            </a:r>
            <a:r>
              <a:rPr lang="zh-CN" altLang="en-US" sz="3400" dirty="0" smtClean="0"/>
              <a:t>。</a:t>
            </a:r>
            <a:endParaRPr lang="zh-CN" altLang="en-US" sz="34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97</a:t>
            </a:fld>
            <a:endParaRPr lang="zh-CN" alt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写阶段</a:t>
            </a:r>
            <a:endParaRPr lang="zh-CN" altLang="en-US" dirty="0"/>
          </a:p>
        </p:txBody>
      </p:sp>
      <p:sp>
        <p:nvSpPr>
          <p:cNvPr id="3" name="内容占位符 2"/>
          <p:cNvSpPr>
            <a:spLocks noGrp="1"/>
          </p:cNvSpPr>
          <p:nvPr>
            <p:ph idx="1"/>
          </p:nvPr>
        </p:nvSpPr>
        <p:spPr/>
        <p:txBody>
          <a:bodyPr/>
          <a:lstStyle/>
          <a:p>
            <a:r>
              <a:rPr lang="zh-CN" altLang="zh-CN" dirty="0" smtClean="0"/>
              <a:t>更改被永久地存储到数据库中，而且更改的粒度成为公共的，否则，更改将被忽略，并且事务被重新启动。</a:t>
            </a:r>
            <a:endParaRPr lang="en-US" altLang="zh-CN" dirty="0" smtClean="0"/>
          </a:p>
          <a:p>
            <a:r>
              <a:rPr lang="zh-CN" altLang="zh-CN" dirty="0" smtClean="0"/>
              <a:t>这个阶段只针对读</a:t>
            </a:r>
            <a:r>
              <a:rPr lang="en-US" altLang="zh-CN" dirty="0" smtClean="0"/>
              <a:t>-</a:t>
            </a:r>
            <a:r>
              <a:rPr lang="zh-CN" altLang="zh-CN" dirty="0" smtClean="0"/>
              <a:t>写事务，而不针对只读事务。</a:t>
            </a:r>
            <a:endParaRPr lang="zh-CN" altLang="en-US"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98</a:t>
            </a:fld>
            <a:endParaRPr lang="zh-CN" alt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乐观的并发控制方法的优</a:t>
            </a:r>
            <a:r>
              <a:rPr lang="zh-CN" altLang="en-US" dirty="0" smtClean="0"/>
              <a:t>缺</a:t>
            </a:r>
            <a:r>
              <a:rPr lang="zh-CN" altLang="zh-CN" dirty="0" smtClean="0"/>
              <a:t>点</a:t>
            </a:r>
            <a:endParaRPr lang="zh-CN" altLang="en-US" dirty="0"/>
          </a:p>
        </p:txBody>
      </p:sp>
      <p:sp>
        <p:nvSpPr>
          <p:cNvPr id="3" name="内容占位符 2"/>
          <p:cNvSpPr>
            <a:spLocks noGrp="1"/>
          </p:cNvSpPr>
          <p:nvPr>
            <p:ph idx="1"/>
          </p:nvPr>
        </p:nvSpPr>
        <p:spPr>
          <a:xfrm>
            <a:off x="566738" y="1232376"/>
            <a:ext cx="8001000" cy="4860919"/>
          </a:xfrm>
        </p:spPr>
        <p:txBody>
          <a:bodyPr/>
          <a:lstStyle/>
          <a:p>
            <a:pPr lvl="0">
              <a:spcBef>
                <a:spcPts val="0"/>
              </a:spcBef>
            </a:pPr>
            <a:r>
              <a:rPr lang="zh-CN" altLang="en-US" sz="3200" dirty="0" smtClean="0">
                <a:solidFill>
                  <a:srgbClr val="FF0000"/>
                </a:solidFill>
              </a:rPr>
              <a:t>优点</a:t>
            </a:r>
            <a:endParaRPr lang="en-US" altLang="zh-CN" sz="3200" dirty="0" smtClean="0">
              <a:solidFill>
                <a:srgbClr val="FF0000"/>
              </a:solidFill>
            </a:endParaRPr>
          </a:p>
          <a:p>
            <a:pPr lvl="1">
              <a:spcBef>
                <a:spcPts val="0"/>
              </a:spcBef>
            </a:pPr>
            <a:r>
              <a:rPr lang="zh-CN" altLang="zh-CN" sz="2800" dirty="0" smtClean="0"/>
              <a:t>当冲突很少时这个技术非常有效，它只撤销产生偶然冲突的事务。</a:t>
            </a:r>
          </a:p>
          <a:p>
            <a:pPr lvl="1">
              <a:spcBef>
                <a:spcPts val="0"/>
              </a:spcBef>
            </a:pPr>
            <a:r>
              <a:rPr lang="zh-CN" altLang="zh-CN" sz="2800" dirty="0" smtClean="0"/>
              <a:t>撤销只涉及数据的本地副本，不涉及数据库，因此不会有级联撤销。</a:t>
            </a:r>
            <a:endParaRPr lang="en-US" altLang="zh-CN" sz="2800" dirty="0" smtClean="0"/>
          </a:p>
          <a:p>
            <a:pPr>
              <a:spcBef>
                <a:spcPts val="0"/>
              </a:spcBef>
            </a:pPr>
            <a:r>
              <a:rPr lang="zh-CN" altLang="zh-CN" sz="3200" dirty="0" smtClean="0">
                <a:solidFill>
                  <a:srgbClr val="FF0000"/>
                </a:solidFill>
              </a:rPr>
              <a:t>缺点</a:t>
            </a:r>
            <a:endParaRPr lang="zh-CN" altLang="zh-CN" sz="3200" dirty="0" smtClean="0"/>
          </a:p>
          <a:p>
            <a:pPr lvl="1">
              <a:spcBef>
                <a:spcPts val="0"/>
              </a:spcBef>
            </a:pPr>
            <a:r>
              <a:rPr lang="zh-CN" altLang="zh-CN" sz="2800" dirty="0" smtClean="0"/>
              <a:t>处理冲突的开销很大，因为冲突事务必须被回滚。</a:t>
            </a:r>
          </a:p>
          <a:p>
            <a:pPr lvl="1">
              <a:spcBef>
                <a:spcPts val="0"/>
              </a:spcBef>
            </a:pPr>
            <a:r>
              <a:rPr lang="zh-CN" altLang="zh-CN" sz="2800" dirty="0" smtClean="0"/>
              <a:t>长的事务更可能有冲突，而且会因为与短的事务有冲突而被重复地回滚</a:t>
            </a:r>
            <a:r>
              <a:rPr lang="zh-CN" altLang="en-US" sz="2800" dirty="0" smtClean="0"/>
              <a:t>。</a:t>
            </a:r>
            <a:endParaRPr lang="zh-CN" altLang="en-US" sz="2800" dirty="0"/>
          </a:p>
        </p:txBody>
      </p:sp>
      <p:sp>
        <p:nvSpPr>
          <p:cNvPr id="4" name="日期占位符 3"/>
          <p:cNvSpPr>
            <a:spLocks noGrp="1"/>
          </p:cNvSpPr>
          <p:nvPr>
            <p:ph type="dt" sz="half" idx="10"/>
          </p:nvPr>
        </p:nvSpPr>
        <p:spPr/>
        <p:txBody>
          <a:bodyPr/>
          <a:lstStyle/>
          <a:p>
            <a:pPr>
              <a:defRPr/>
            </a:pPr>
            <a:fld id="{DF3FDF31-DCE9-45EA-BF9D-18E2785EDA1D}" type="datetime8">
              <a:rPr lang="zh-CN" altLang="en-US" smtClean="0"/>
              <a:pPr>
                <a:defRPr/>
              </a:pPr>
              <a:t>2016年3月7日10时26分</a:t>
            </a:fld>
            <a:endParaRPr lang="zh-CN" altLang="en-US" dirty="0"/>
          </a:p>
        </p:txBody>
      </p:sp>
      <p:sp>
        <p:nvSpPr>
          <p:cNvPr id="5" name="灯片编号占位符 4"/>
          <p:cNvSpPr>
            <a:spLocks noGrp="1"/>
          </p:cNvSpPr>
          <p:nvPr>
            <p:ph type="sldNum" sz="quarter" idx="12"/>
          </p:nvPr>
        </p:nvSpPr>
        <p:spPr/>
        <p:txBody>
          <a:bodyPr/>
          <a:lstStyle/>
          <a:p>
            <a:pPr>
              <a:defRPr/>
            </a:pPr>
            <a:fld id="{A1C693C5-2466-49C7-9407-97947274FDD1}" type="slidenum">
              <a:rPr lang="zh-CN" altLang="en-US" smtClean="0"/>
              <a:pPr>
                <a:defRPr/>
              </a:pPr>
              <a:t>99</a:t>
            </a:fld>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istu-jsjxy">
  <a:themeElements>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bistu-jsjxy">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istu-jsjxy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bistu-jsjxy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bistu-jsjxy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bistu-jsjxy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bistu-jsjxy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bistu-jsjxy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bistu-jsjxy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bistu-jsjxy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bistu-jsjxy">
  <a:themeElements>
    <a:clrScheme name="1_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bistu-jsjxy">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istu-jsjxy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bistu-jsjxy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bistu-jsjxy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bistu-jsjxy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bistu-jsjxy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bistu-jsjxy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bistu-jsjxy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bistu-jsjxy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157257356</TotalTime>
  <Pages>0</Pages>
  <Words>5117</Words>
  <Characters>0</Characters>
  <Application>Microsoft Office PowerPoint</Application>
  <DocSecurity>0</DocSecurity>
  <PresentationFormat>全屏显示(4:3)</PresentationFormat>
  <Lines>0</Lines>
  <Paragraphs>625</Paragraphs>
  <Slides>99</Slides>
  <Notes>1</Notes>
  <HiddenSlides>0</HiddenSlides>
  <MMClips>0</MMClips>
  <ScaleCrop>false</ScaleCrop>
  <HeadingPairs>
    <vt:vector size="8" baseType="variant">
      <vt:variant>
        <vt:lpstr>已用的字体</vt:lpstr>
      </vt:variant>
      <vt:variant>
        <vt:i4>11</vt:i4>
      </vt:variant>
      <vt:variant>
        <vt:lpstr>主题</vt:lpstr>
      </vt:variant>
      <vt:variant>
        <vt:i4>3</vt:i4>
      </vt:variant>
      <vt:variant>
        <vt:lpstr>嵌入 OLE 服务器</vt:lpstr>
      </vt:variant>
      <vt:variant>
        <vt:i4>3</vt:i4>
      </vt:variant>
      <vt:variant>
        <vt:lpstr>幻灯片标题</vt:lpstr>
      </vt:variant>
      <vt:variant>
        <vt:i4>99</vt:i4>
      </vt:variant>
    </vt:vector>
  </HeadingPairs>
  <TitlesOfParts>
    <vt:vector size="116" baseType="lpstr">
      <vt:lpstr>方正姚体</vt:lpstr>
      <vt:lpstr>仿宋_GB2312</vt:lpstr>
      <vt:lpstr>华文行楷</vt:lpstr>
      <vt:lpstr>华文隶书</vt:lpstr>
      <vt:lpstr>楷体_GB2312</vt:lpstr>
      <vt:lpstr>宋体</vt:lpstr>
      <vt:lpstr>Arial</vt:lpstr>
      <vt:lpstr>Calibri</vt:lpstr>
      <vt:lpstr>Times New Roman</vt:lpstr>
      <vt:lpstr>Verdana</vt:lpstr>
      <vt:lpstr>Wingdings</vt:lpstr>
      <vt:lpstr>bistu-jsjxy</vt:lpstr>
      <vt:lpstr>自定义设计方案</vt:lpstr>
      <vt:lpstr>1_bistu-jsjxy</vt:lpstr>
      <vt:lpstr>Photoshop.Image.9</vt:lpstr>
      <vt:lpstr>Visio</vt:lpstr>
      <vt:lpstr>图片</vt:lpstr>
      <vt:lpstr>数据库系统教程</vt:lpstr>
      <vt:lpstr>第12章 事务与并发控制</vt:lpstr>
      <vt:lpstr>12.1 事务</vt:lpstr>
      <vt:lpstr>12.1.1 事务基本概念</vt:lpstr>
      <vt:lpstr>说明</vt:lpstr>
      <vt:lpstr>转账操作执行图示</vt:lpstr>
      <vt:lpstr>PowerPoint 演示文稿</vt:lpstr>
      <vt:lpstr>12.1.2 事务的特性 </vt:lpstr>
      <vt:lpstr>说明</vt:lpstr>
      <vt:lpstr>12.1.3 事务处理模型</vt:lpstr>
      <vt:lpstr>到达了COMMIT语句</vt:lpstr>
      <vt:lpstr>到达了ROLLBACK语句</vt:lpstr>
      <vt:lpstr>程序结束或异常终止</vt:lpstr>
      <vt:lpstr>事务类型与处理模型</vt:lpstr>
      <vt:lpstr>ISO事务处理模型</vt:lpstr>
      <vt:lpstr>示例</vt:lpstr>
      <vt:lpstr>T-SQL事务处理模型</vt:lpstr>
      <vt:lpstr>12.1.4 事务日志</vt:lpstr>
      <vt:lpstr>事务日志内容</vt:lpstr>
      <vt:lpstr>事务日志记录的信息</vt:lpstr>
      <vt:lpstr>更改前、后的值</vt:lpstr>
      <vt:lpstr>写日志机制</vt:lpstr>
      <vt:lpstr>转账事务的事务日志记录示例</vt:lpstr>
      <vt:lpstr>12.2 并发控制 </vt:lpstr>
      <vt:lpstr>12.2.1 并发控制概述</vt:lpstr>
      <vt:lpstr>不同的多事务执行方式</vt:lpstr>
      <vt:lpstr>不同的多事务执行方式</vt:lpstr>
      <vt:lpstr>不同的多事务执行方式</vt:lpstr>
      <vt:lpstr>并发事务的相互干扰示例</vt:lpstr>
      <vt:lpstr>事务并发执行带来的问题</vt:lpstr>
      <vt:lpstr>并发事务可能产生的问题</vt:lpstr>
      <vt:lpstr>丢失修改</vt:lpstr>
      <vt:lpstr>读“脏”数据 </vt:lpstr>
      <vt:lpstr>不可重复读 </vt:lpstr>
      <vt:lpstr>产生“幽灵”数据 </vt:lpstr>
      <vt:lpstr>12.2.2 可交换的活动</vt:lpstr>
      <vt:lpstr>可交换的活动（续）</vt:lpstr>
      <vt:lpstr>12.2.3 调度</vt:lpstr>
      <vt:lpstr>调度示例</vt:lpstr>
      <vt:lpstr>调度种类</vt:lpstr>
      <vt:lpstr>12.2.4 可串行化调度</vt:lpstr>
      <vt:lpstr>可串行化调度的规则</vt:lpstr>
      <vt:lpstr>12.3 并发控制中的加锁方法</vt:lpstr>
      <vt:lpstr>PowerPoint 演示文稿</vt:lpstr>
      <vt:lpstr>PowerPoint 演示文稿</vt:lpstr>
      <vt:lpstr>锁的类型</vt:lpstr>
      <vt:lpstr>共享锁</vt:lpstr>
      <vt:lpstr>排它锁</vt:lpstr>
      <vt:lpstr>锁的相容矩阵 </vt:lpstr>
      <vt:lpstr>12.3.1 锁的粒度</vt:lpstr>
      <vt:lpstr>12.3.2 封锁协议 </vt:lpstr>
      <vt:lpstr>一级封锁协议 </vt:lpstr>
      <vt:lpstr>一级封锁协议示例</vt:lpstr>
      <vt:lpstr>二级封锁协议</vt:lpstr>
      <vt:lpstr>二级封锁协议示例</vt:lpstr>
      <vt:lpstr>三级封锁协议</vt:lpstr>
      <vt:lpstr>三级封锁协议示例</vt:lpstr>
      <vt:lpstr>不同级别的封锁协议总结 </vt:lpstr>
      <vt:lpstr>12.3.3 活锁和死锁</vt:lpstr>
      <vt:lpstr>活锁</vt:lpstr>
      <vt:lpstr>避免活锁</vt:lpstr>
      <vt:lpstr>死锁 </vt:lpstr>
      <vt:lpstr>解决死锁的方法</vt:lpstr>
      <vt:lpstr>预防死锁：一次封锁法</vt:lpstr>
      <vt:lpstr>预防死锁：顺序封锁法</vt:lpstr>
      <vt:lpstr>预防死锁结论</vt:lpstr>
      <vt:lpstr>死锁的诊断：超时法</vt:lpstr>
      <vt:lpstr>死锁的诊断：等待图法</vt:lpstr>
      <vt:lpstr>等待图法（续）</vt:lpstr>
      <vt:lpstr>等待图法（续）</vt:lpstr>
      <vt:lpstr>解除死锁</vt:lpstr>
      <vt:lpstr>12.3.4 两阶段锁</vt:lpstr>
      <vt:lpstr>可串行化调度</vt:lpstr>
      <vt:lpstr>示例</vt:lpstr>
      <vt:lpstr>策略1：串行调度</vt:lpstr>
      <vt:lpstr>策略2：并行调度</vt:lpstr>
      <vt:lpstr>两阶段锁</vt:lpstr>
      <vt:lpstr>一些结论</vt:lpstr>
      <vt:lpstr>调度示例</vt:lpstr>
      <vt:lpstr>12.4 并发控制中的时间戳方法</vt:lpstr>
      <vt:lpstr>时间戳</vt:lpstr>
      <vt:lpstr>时间戳性质</vt:lpstr>
      <vt:lpstr>冲突事务的解决</vt:lpstr>
      <vt:lpstr>12.4.1 粒度时间戳</vt:lpstr>
      <vt:lpstr>12.4.2 时间戳排序</vt:lpstr>
      <vt:lpstr>总时间戳排序</vt:lpstr>
      <vt:lpstr>部分时间戳排序</vt:lpstr>
      <vt:lpstr>多版本时间戳排序</vt:lpstr>
      <vt:lpstr>12.4.3 解决时间戳中的冲突</vt:lpstr>
      <vt:lpstr>等待-死亡</vt:lpstr>
      <vt:lpstr>受伤-等待</vt:lpstr>
      <vt:lpstr>12.4.4 时间戳的缺点</vt:lpstr>
      <vt:lpstr>12.5 乐观的并发控制方法</vt:lpstr>
      <vt:lpstr>乐观并发控制方法的三个阶段</vt:lpstr>
      <vt:lpstr>读阶段</vt:lpstr>
      <vt:lpstr>验证阶段</vt:lpstr>
      <vt:lpstr>验证算法</vt:lpstr>
      <vt:lpstr>写阶段</vt:lpstr>
      <vt:lpstr>乐观的并发控制方法的优缺点</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数据挖掘在银行信贷业务中的应用研究</dc:title>
  <dc:subject/>
  <dc:creator>Jack</dc:creator>
  <cp:keywords/>
  <dc:description/>
  <cp:lastModifiedBy>Administrator</cp:lastModifiedBy>
  <cp:revision>289</cp:revision>
  <cp:lastPrinted>1899-12-30T00:00:00Z</cp:lastPrinted>
  <dcterms:created xsi:type="dcterms:W3CDTF">2010-06-04T15:42:51Z</dcterms:created>
  <dcterms:modified xsi:type="dcterms:W3CDTF">2016-03-07T11:55:45Z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2052-6.6.0.2461</vt:lpwstr>
  </property>
</Properties>
</file>