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 id="2147484108" r:id="rId2"/>
    <p:sldMasterId id="2147483935" r:id="rId3"/>
  </p:sldMasterIdLst>
  <p:notesMasterIdLst>
    <p:notesMasterId r:id="rId75"/>
  </p:notesMasterIdLst>
  <p:handoutMasterIdLst>
    <p:handoutMasterId r:id="rId76"/>
  </p:handoutMasterIdLst>
  <p:sldIdLst>
    <p:sldId id="276" r:id="rId4"/>
    <p:sldId id="407" r:id="rId5"/>
    <p:sldId id="526" r:id="rId6"/>
    <p:sldId id="527" r:id="rId7"/>
    <p:sldId id="528" r:id="rId8"/>
    <p:sldId id="529" r:id="rId9"/>
    <p:sldId id="530" r:id="rId10"/>
    <p:sldId id="531" r:id="rId11"/>
    <p:sldId id="532" r:id="rId12"/>
    <p:sldId id="533" r:id="rId13"/>
    <p:sldId id="534" r:id="rId14"/>
    <p:sldId id="535" r:id="rId15"/>
    <p:sldId id="536" r:id="rId16"/>
    <p:sldId id="537" r:id="rId17"/>
    <p:sldId id="538" r:id="rId18"/>
    <p:sldId id="539" r:id="rId19"/>
    <p:sldId id="540" r:id="rId20"/>
    <p:sldId id="541" r:id="rId21"/>
    <p:sldId id="542" r:id="rId22"/>
    <p:sldId id="543" r:id="rId23"/>
    <p:sldId id="544" r:id="rId24"/>
    <p:sldId id="545" r:id="rId25"/>
    <p:sldId id="546" r:id="rId26"/>
    <p:sldId id="547" r:id="rId27"/>
    <p:sldId id="548" r:id="rId28"/>
    <p:sldId id="549" r:id="rId29"/>
    <p:sldId id="550" r:id="rId30"/>
    <p:sldId id="551" r:id="rId31"/>
    <p:sldId id="553" r:id="rId32"/>
    <p:sldId id="552" r:id="rId33"/>
    <p:sldId id="554" r:id="rId34"/>
    <p:sldId id="555" r:id="rId35"/>
    <p:sldId id="556" r:id="rId36"/>
    <p:sldId id="557" r:id="rId37"/>
    <p:sldId id="558" r:id="rId38"/>
    <p:sldId id="559" r:id="rId39"/>
    <p:sldId id="560" r:id="rId40"/>
    <p:sldId id="561" r:id="rId41"/>
    <p:sldId id="562" r:id="rId42"/>
    <p:sldId id="563" r:id="rId43"/>
    <p:sldId id="564" r:id="rId44"/>
    <p:sldId id="566" r:id="rId45"/>
    <p:sldId id="567" r:id="rId46"/>
    <p:sldId id="569" r:id="rId47"/>
    <p:sldId id="570" r:id="rId48"/>
    <p:sldId id="571" r:id="rId49"/>
    <p:sldId id="572" r:id="rId50"/>
    <p:sldId id="573" r:id="rId51"/>
    <p:sldId id="574" r:id="rId52"/>
    <p:sldId id="575" r:id="rId53"/>
    <p:sldId id="576" r:id="rId54"/>
    <p:sldId id="577" r:id="rId55"/>
    <p:sldId id="578" r:id="rId56"/>
    <p:sldId id="579" r:id="rId57"/>
    <p:sldId id="580" r:id="rId58"/>
    <p:sldId id="581" r:id="rId59"/>
    <p:sldId id="582" r:id="rId60"/>
    <p:sldId id="583" r:id="rId61"/>
    <p:sldId id="584" r:id="rId62"/>
    <p:sldId id="585" r:id="rId63"/>
    <p:sldId id="586" r:id="rId64"/>
    <p:sldId id="587" r:id="rId65"/>
    <p:sldId id="588" r:id="rId66"/>
    <p:sldId id="589" r:id="rId67"/>
    <p:sldId id="590" r:id="rId68"/>
    <p:sldId id="591" r:id="rId69"/>
    <p:sldId id="592" r:id="rId70"/>
    <p:sldId id="593" r:id="rId71"/>
    <p:sldId id="594" r:id="rId72"/>
    <p:sldId id="595" r:id="rId73"/>
    <p:sldId id="596" r:id="rId7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2EA"/>
    <a:srgbClr val="FFEDB3"/>
    <a:srgbClr val="0000FF"/>
    <a:srgbClr val="008000"/>
    <a:srgbClr val="FF3399"/>
    <a:srgbClr val="FFE697"/>
    <a:srgbClr val="336600"/>
    <a:srgbClr val="0039AC"/>
    <a:srgbClr val="004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3925" autoAdjust="0"/>
    <p:restoredTop sz="86937" autoAdjust="0"/>
  </p:normalViewPr>
  <p:slideViewPr>
    <p:cSldViewPr>
      <p:cViewPr varScale="1">
        <p:scale>
          <a:sx n="61" d="100"/>
          <a:sy n="61" d="100"/>
        </p:scale>
        <p:origin x="930" y="66"/>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notesViewPr>
    <p:cSldViewPr>
      <p:cViewPr varScale="1">
        <p:scale>
          <a:sx n="81" d="100"/>
          <a:sy n="81" d="100"/>
        </p:scale>
        <p:origin x="-14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BB5A76-7D32-4D0C-87C4-B9A4CF988672}" type="datetimeFigureOut">
              <a:rPr lang="zh-CN" altLang="en-US" smtClean="0"/>
              <a:pPr/>
              <a:t>2016/3/9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9B6F3A-59A8-4363-A9FA-13617365AF46}" type="slidenum">
              <a:rPr lang="zh-CN" altLang="en-US" smtClean="0"/>
              <a:pPr/>
              <a:t>‹#›</a:t>
            </a:fld>
            <a:endParaRPr lang="zh-CN" altLang="en-US"/>
          </a:p>
        </p:txBody>
      </p:sp>
    </p:spTree>
    <p:extLst>
      <p:ext uri="{BB962C8B-B14F-4D97-AF65-F5344CB8AC3E}">
        <p14:creationId xmlns:p14="http://schemas.microsoft.com/office/powerpoint/2010/main" val="3640135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B3771FB1-3F4C-425E-BD96-6AB3592DFAED}" type="datetimeFigureOut">
              <a:rPr lang="zh-CN" altLang="en-US"/>
              <a:pPr>
                <a:defRPr/>
              </a:pPr>
              <a:t>2016/3/9</a:t>
            </a:fld>
            <a:endParaRPr lang="zh-CN" altLang="en-US"/>
          </a:p>
        </p:txBody>
      </p:sp>
      <p:sp>
        <p:nvSpPr>
          <p:cNvPr id="59396" name="幻灯片图像占位符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CDE88BB0-7D8B-4EE0-B0F7-358B00858D32}" type="slidenum">
              <a:rPr lang="zh-CN" altLang="en-US"/>
              <a:pPr>
                <a:defRPr/>
              </a:pPr>
              <a:t>‹#›</a:t>
            </a:fld>
            <a:endParaRPr lang="zh-CN" altLang="en-US"/>
          </a:p>
        </p:txBody>
      </p:sp>
    </p:spTree>
    <p:extLst>
      <p:ext uri="{BB962C8B-B14F-4D97-AF65-F5344CB8AC3E}">
        <p14:creationId xmlns:p14="http://schemas.microsoft.com/office/powerpoint/2010/main" val="2694099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a:solidFill>
              <a:srgbClr val="000000"/>
            </a:solidFill>
          </a:ln>
        </p:spPr>
      </p:sp>
      <p:sp>
        <p:nvSpPr>
          <p:cNvPr id="60419" name="备注占位符 2"/>
          <p:cNvSpPr>
            <a:spLocks noGrp="1"/>
          </p:cNvSpPr>
          <p:nvPr>
            <p:ph type="body" idx="1"/>
          </p:nvPr>
        </p:nvSpPr>
        <p:spPr>
          <a:noFill/>
          <a:ln w="9525"/>
        </p:spPr>
        <p:txBody>
          <a:bodyPr anchor="t"/>
          <a:lstStyle/>
          <a:p>
            <a:pPr eaLnBrk="1" hangingPunct="1">
              <a:spcBef>
                <a:spcPct val="0"/>
              </a:spcBef>
            </a:pPr>
            <a:r>
              <a:rPr lang="zh-CN" altLang="en-US" dirty="0" smtClean="0"/>
              <a:t>开场白：</a:t>
            </a:r>
          </a:p>
        </p:txBody>
      </p:sp>
      <p:sp>
        <p:nvSpPr>
          <p:cNvPr id="60420"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510CD81-6A4E-4D56-9E38-FBEBAFBCE54A}" type="slidenum">
              <a:rPr lang="zh-CN" altLang="en-US" sz="1200"/>
              <a:pPr algn="r"/>
              <a:t>1</a:t>
            </a:fld>
            <a:endParaRPr lang="zh-CN" altLang="en-US" sz="1200"/>
          </a:p>
        </p:txBody>
      </p:sp>
    </p:spTree>
    <p:extLst>
      <p:ext uri="{BB962C8B-B14F-4D97-AF65-F5344CB8AC3E}">
        <p14:creationId xmlns:p14="http://schemas.microsoft.com/office/powerpoint/2010/main" val="1896014920"/>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B7F4144-01E5-4049-A343-F5F0193FA4B0}" type="datetime8">
              <a:rPr lang="zh-CN" altLang="en-US" smtClean="0"/>
              <a:pPr>
                <a:defRPr/>
              </a:pPr>
              <a:t>2016年3月9日8时33分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C15C3BA7-7BCD-4FB6-91FA-488D83A0FFC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2C19CAE0-4962-408A-9472-E37AD5A1DB51}" type="datetime8">
              <a:rPr lang="zh-CN" altLang="en-US" smtClean="0"/>
              <a:pPr>
                <a:defRPr/>
              </a:pPr>
              <a:t>2016年3月9日8时33分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541C99E4-F12E-4A4A-B557-866B0D4CA4B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5D7F1154-46FE-45FD-B879-1A5EBA4F5950}" type="datetime8">
              <a:rPr lang="zh-CN" altLang="en-US" smtClean="0"/>
              <a:pPr>
                <a:defRPr/>
              </a:pPr>
              <a:t>2016年3月9日8时33分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D1A8DC01-70FE-46B3-B47B-5AD51869B4F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2AC519BD-9396-4711-A632-8CFCF3E9845D}" type="datetime8">
              <a:rPr lang="zh-CN" altLang="en-US" smtClean="0"/>
              <a:pPr>
                <a:defRPr/>
              </a:pPr>
              <a:t>2016年3月9日8时33分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1A0C7EB8-8B6B-4E2B-B225-BB2A5A28A7F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530BD1B-544A-41FC-9473-AEC6A43FF783}" type="datetime8">
              <a:rPr lang="zh-CN" altLang="en-US" smtClean="0"/>
              <a:pPr>
                <a:defRPr/>
              </a:pPr>
              <a:t>2016年3月9日8时33分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AF04F9-0169-424E-B69C-4CAF738DE6F5}"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3EFBBD-A084-42CF-8FCF-2B7B56147365}" type="datetime8">
              <a:rPr lang="zh-CN" altLang="en-US" smtClean="0"/>
              <a:pPr>
                <a:defRPr/>
              </a:pPr>
              <a:t>2016年3月9日8时33分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D71A95-44AD-4954-BE7F-42D7FA3FB35C}"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BE17328-F56B-418B-8BB9-39A3F376C3AD}" type="datetime8">
              <a:rPr lang="zh-CN" altLang="en-US" smtClean="0"/>
              <a:pPr>
                <a:defRPr/>
              </a:pPr>
              <a:t>2016年3月9日8时33分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60D8DC-11F3-4D5E-81C5-732B1C8966C0}"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553390E-9E17-4064-B0CF-1E59902BA83E}" type="datetime8">
              <a:rPr lang="zh-CN" altLang="en-US" smtClean="0"/>
              <a:pPr>
                <a:defRPr/>
              </a:pPr>
              <a:t>2016年3月9日8时33分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611B3B1-4DE7-4F73-A4DA-EA118528EBD0}"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6E560D8-088D-4A02-A192-8C28DECC0247}" type="datetime8">
              <a:rPr lang="zh-CN" altLang="en-US" smtClean="0"/>
              <a:pPr>
                <a:defRPr/>
              </a:pPr>
              <a:t>2016年3月9日8时33分</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3ECAACE-5864-45BE-B551-96D9FB9906F7}"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E321225-6042-4175-A243-4F985532A7E2}" type="datetime8">
              <a:rPr lang="zh-CN" altLang="en-US" smtClean="0"/>
              <a:pPr>
                <a:defRPr/>
              </a:pPr>
              <a:t>2016年3月9日8时33分</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D30AB4-3E55-4179-AE07-0D8AF134E04F}"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A29DD6E-36FB-47C7-B832-6852FEB39CDC}" type="datetime8">
              <a:rPr lang="zh-CN" altLang="en-US" smtClean="0"/>
              <a:pPr>
                <a:defRPr/>
              </a:pPr>
              <a:t>2016年3月9日8时33分</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9FBF95B-894D-4422-9D0F-521C270E0F2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200" b="1">
                <a:latin typeface="仿宋_GB2312" pitchFamily="49" charset="-122"/>
                <a:ea typeface="仿宋_GB2312" pitchFamily="49" charset="-122"/>
              </a:defRPr>
            </a:lvl2pPr>
            <a:lvl3pPr>
              <a:lnSpc>
                <a:spcPct val="110000"/>
              </a:lnSpc>
              <a:defRPr sz="3000" b="1">
                <a:latin typeface="仿宋_GB2312" pitchFamily="49" charset="-122"/>
                <a:ea typeface="仿宋_GB2312" pitchFamily="49" charset="-122"/>
              </a:defRPr>
            </a:lvl3pPr>
            <a:lvl4pPr>
              <a:lnSpc>
                <a:spcPct val="110000"/>
              </a:lnSpc>
              <a:defRPr sz="28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0039AC"/>
                </a:solidFill>
              </a:defRPr>
            </a:lvl1pPr>
          </a:lstStyle>
          <a:p>
            <a:pPr>
              <a:defRPr/>
            </a:pPr>
            <a:fld id="{DF3FDF31-DCE9-45EA-BF9D-18E2785EDA1D}" type="datetime8">
              <a:rPr lang="zh-CN" altLang="en-US" smtClean="0"/>
              <a:pPr>
                <a:defRPr/>
              </a:pPr>
              <a:t>2016年3月9日8时33分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solidFill>
                  <a:srgbClr val="0039AC"/>
                </a:solidFill>
              </a:defRPr>
            </a:lvl1pPr>
          </a:lstStyle>
          <a:p>
            <a:pPr>
              <a:defRPr/>
            </a:pPr>
            <a:fld id="{A1C693C5-2466-49C7-9407-97947274FDD1}" type="slidenum">
              <a:rPr lang="zh-CN" altLang="en-US" smtClean="0"/>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CE37AB-4160-4F0A-BDB5-D2AB2F53B204}" type="datetime8">
              <a:rPr lang="zh-CN" altLang="en-US" smtClean="0"/>
              <a:pPr>
                <a:defRPr/>
              </a:pPr>
              <a:t>2016年3月9日8时33分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45063E5-3C42-442D-A01B-34C3D8C5A57C}"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5300646-2322-4440-A20E-CDE4BE1A62E9}" type="datetime8">
              <a:rPr lang="zh-CN" altLang="en-US" smtClean="0"/>
              <a:pPr>
                <a:defRPr/>
              </a:pPr>
              <a:t>2016年3月9日8时33分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324F27-8E71-4346-B46F-B7F1DBEF43A4}"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059A894-2B61-4319-96F8-41348B980EBF}" type="datetime8">
              <a:rPr lang="zh-CN" altLang="en-US" smtClean="0"/>
              <a:pPr>
                <a:defRPr/>
              </a:pPr>
              <a:t>2016年3月9日8时33分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FFA75A-9CD3-4210-ACDA-CD80BCE32B44}"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F63EA4D-54EB-4B27-B235-86CF47DA2F9A}" type="datetime8">
              <a:rPr lang="zh-CN" altLang="en-US" smtClean="0"/>
              <a:pPr>
                <a:defRPr/>
              </a:pPr>
              <a:t>2016年3月9日8时33分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886B02-7ED5-4D2E-92B3-51DD707F875B}"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D89B969-31A1-48BD-B141-EC8A5CC1F7FB}" type="datetime8">
              <a:rPr lang="zh-CN" altLang="en-US" smtClean="0"/>
              <a:pPr>
                <a:defRPr/>
              </a:pPr>
              <a:t>2016年3月9日8时33分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D42096-260C-44F2-A656-125442929E9F}"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45D2E0C3-7D0A-466F-8A63-93422A98EC3C}" type="datetime8">
              <a:rPr lang="zh-CN" altLang="en-US" smtClean="0"/>
              <a:pPr>
                <a:defRPr/>
              </a:pPr>
              <a:t>2016年3月9日8时33分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54D1105-F3D9-46BB-A993-7D61074FCD56}"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48413D78-9837-4DE2-964A-76A500E170AB}" type="datetime8">
              <a:rPr lang="zh-CN" altLang="en-US" smtClean="0"/>
              <a:pPr>
                <a:defRPr/>
              </a:pPr>
              <a:t>2016年3月9日8时33分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349D756-8184-44C4-AC9F-F1120727D1B3}"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01477CA0-4162-45E3-8399-F51416E08951}" type="datetime8">
              <a:rPr lang="zh-CN" altLang="en-US" smtClean="0"/>
              <a:pPr>
                <a:defRPr/>
              </a:pPr>
              <a:t>2016年3月9日8时33分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D07694-7A35-4059-861F-1EB81CE80BA3}"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FB5CE1C5-5E57-488B-922B-8220B471908D}" type="datetime8">
              <a:rPr lang="zh-CN" altLang="en-US" smtClean="0"/>
              <a:pPr>
                <a:defRPr/>
              </a:pPr>
              <a:t>2016年3月9日8时33分</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B0E3FE90-8988-4DF5-8387-A5F5FE822D31}"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B690A511-1F15-47C0-9BE9-EAB2295B9713}" type="datetime8">
              <a:rPr lang="zh-CN" altLang="en-US" smtClean="0"/>
              <a:pPr>
                <a:defRPr/>
              </a:pPr>
              <a:t>2016年3月9日8时33分</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12D6A6CB-B22D-48A8-8F65-1738700AEA0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60BA7FD3-03C3-478D-8C7C-AB0D4DA9E66F}" type="datetime8">
              <a:rPr lang="zh-CN" altLang="en-US" smtClean="0"/>
              <a:pPr>
                <a:defRPr/>
              </a:pPr>
              <a:t>2016年3月9日8时33分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B2A29998-F042-4915-918F-E357CB8E6C5F}"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8425219-F4FF-4938-8332-5651E7B53B02}" type="datetime8">
              <a:rPr lang="zh-CN" altLang="en-US" smtClean="0"/>
              <a:pPr>
                <a:defRPr/>
              </a:pPr>
              <a:t>2016年3月9日8时33分</a:t>
            </a:fld>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CF27713A-6030-441A-B8BB-EAA84B90BD0A}"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473440B-1047-42CE-BEB5-3573D5579207}" type="datetime8">
              <a:rPr lang="zh-CN" altLang="en-US" smtClean="0"/>
              <a:pPr>
                <a:defRPr/>
              </a:pPr>
              <a:t>2016年3月9日8时33分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0AC98AA-0021-44F0-AB80-FA03EBCE7B23}"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A6BCF30-1321-43EB-A143-5294E69A2180}" type="datetime8">
              <a:rPr lang="zh-CN" altLang="en-US" smtClean="0"/>
              <a:pPr>
                <a:defRPr/>
              </a:pPr>
              <a:t>2016年3月9日8时33分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7BEBE57-4C8F-48D1-81D6-13DCC504CD15}"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5145E34-E366-4CB6-8643-B41F7EC0BD50}" type="datetime8">
              <a:rPr lang="zh-CN" altLang="en-US" smtClean="0"/>
              <a:pPr>
                <a:defRPr/>
              </a:pPr>
              <a:t>2016年3月9日8时33分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B14BB54-1E93-449B-B45B-1353836FB2D3}"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717E533-2166-4A9D-9DF9-C1832297EBEF}" type="datetime8">
              <a:rPr lang="zh-CN" altLang="en-US" smtClean="0"/>
              <a:pPr>
                <a:defRPr/>
              </a:pPr>
              <a:t>2016年3月9日8时33分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0BAA9E0-CF9E-4E9E-9B2A-9A3C5D8BF8CF}"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156170AD-0CD9-4A1D-B4BE-AAD7146B12E6}" type="datetime8">
              <a:rPr lang="zh-CN" altLang="en-US" smtClean="0"/>
              <a:pPr>
                <a:defRPr/>
              </a:pPr>
              <a:t>2016年3月9日8时33分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5A297C66-AD64-4FB2-AEFA-FA6E792C042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ED7A9066-D069-4EF1-A758-E0427E3E2E72}" type="datetime8">
              <a:rPr lang="zh-CN" altLang="en-US" smtClean="0"/>
              <a:pPr>
                <a:defRPr/>
              </a:pPr>
              <a:t>2016年3月9日8时33分</a:t>
            </a:fld>
            <a:endParaRPr lang="zh-CN"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a:ln/>
        </p:spPr>
        <p:txBody>
          <a:bodyPr/>
          <a:lstStyle>
            <a:lvl1pPr>
              <a:defRPr/>
            </a:lvl1pPr>
          </a:lstStyle>
          <a:p>
            <a:pPr>
              <a:defRPr/>
            </a:pPr>
            <a:fld id="{FA6049F7-E9E9-4BF1-B3C1-52C9037D3B1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BEB2FAAC-F52F-4538-B8A0-A29D0AB4FAD9}" type="datetime8">
              <a:rPr lang="zh-CN" altLang="en-US" smtClean="0"/>
              <a:pPr>
                <a:defRPr/>
              </a:pPr>
              <a:t>2016年3月9日8时33分</a:t>
            </a:fld>
            <a:endParaRPr lang="zh-CN"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a:ln/>
        </p:spPr>
        <p:txBody>
          <a:bodyPr/>
          <a:lstStyle>
            <a:lvl1pPr>
              <a:defRPr/>
            </a:lvl1pPr>
          </a:lstStyle>
          <a:p>
            <a:pPr>
              <a:defRPr/>
            </a:pPr>
            <a:fld id="{8AF86E0C-19CD-47C2-84F4-CF27ED6A11F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03347D2E-0C0E-4214-AE31-9FF23A74D1DC}" type="datetime8">
              <a:rPr lang="zh-CN" altLang="en-US" smtClean="0"/>
              <a:pPr>
                <a:defRPr/>
              </a:pPr>
              <a:t>2016年3月9日8时33分</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5E6688E3-C5BD-40FC-8AD4-385339A06E48}" type="datetime8">
              <a:rPr lang="zh-CN" altLang="en-US" smtClean="0"/>
              <a:pPr>
                <a:defRPr/>
              </a:pPr>
              <a:t>2016年3月9日8时33分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A221898E-BD32-449F-9B98-4CA55A0C419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ADCD28D4-A752-47AF-9937-5A550777FA7B}" type="datetime8">
              <a:rPr lang="zh-CN" altLang="en-US" smtClean="0"/>
              <a:pPr>
                <a:defRPr/>
              </a:pPr>
              <a:t>2016年3月9日8时33分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6676AE2B-EB6C-48B6-BFB7-511EC896007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vmlDrawing" Target="../drawings/vmlDrawing1.v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oleObject" Target="../embeddings/oleObject1.bin"/><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22E57AB7-490E-4594-B11C-7EBAE83D8174}" type="datetime8">
              <a:rPr lang="zh-CN" altLang="en-US" smtClean="0"/>
              <a:pPr>
                <a:defRPr/>
              </a:pPr>
              <a:t>2016年3月9日8时33分</a:t>
            </a:fld>
            <a:endParaRPr lang="zh-CN" alt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2A9A5AF-B538-4E5E-AAC0-49B2352D7751}" type="slidenum">
              <a:rPr lang="zh-CN" altLang="en-US"/>
              <a:pPr>
                <a:defRPr/>
              </a:pPr>
              <a:t>‹#›</a:t>
            </a:fld>
            <a:endParaRPr lang="zh-CN" altLang="en-US"/>
          </a:p>
        </p:txBody>
      </p:sp>
      <p:pic>
        <p:nvPicPr>
          <p:cNvPr id="7177" name="Picture 9" descr="bistu-mark"/>
          <p:cNvPicPr>
            <a:picLocks noChangeAspect="1" noChangeArrowheads="1"/>
          </p:cNvPicPr>
          <p:nvPr/>
        </p:nvPicPr>
        <p:blipFill>
          <a:blip r:embed="rId15" cstate="print"/>
          <a:srcRect/>
          <a:stretch>
            <a:fillRect/>
          </a:stretch>
        </p:blipFill>
        <p:spPr bwMode="auto">
          <a:xfrm>
            <a:off x="177800" y="38100"/>
            <a:ext cx="1644650" cy="279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94" r:id="rId1"/>
    <p:sldLayoutId id="2147484226" r:id="rId2"/>
    <p:sldLayoutId id="2147484195" r:id="rId3"/>
    <p:sldLayoutId id="2147484196" r:id="rId4"/>
    <p:sldLayoutId id="2147484197" r:id="rId5"/>
    <p:sldLayoutId id="2147484198" r:id="rId6"/>
    <p:sldLayoutId id="2147484227" r:id="rId7"/>
    <p:sldLayoutId id="2147484199" r:id="rId8"/>
    <p:sldLayoutId id="2147484200" r:id="rId9"/>
    <p:sldLayoutId id="2147484201" r:id="rId10"/>
    <p:sldLayoutId id="2147484202" r:id="rId11"/>
    <p:sldLayoutId id="2147484203" r:id="rId12"/>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CDF1B65-D73D-4168-9BC9-719DD4F2CF37}" type="datetime8">
              <a:rPr lang="zh-CN" altLang="en-US" smtClean="0"/>
              <a:pPr>
                <a:defRPr/>
              </a:pPr>
              <a:t>2016年3月9日8时33分</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0D96D9-DC79-4F31-B366-B72B2B4787A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AutoShape 7"/>
          <p:cNvSpPr>
            <a:spLocks/>
          </p:cNvSpPr>
          <p:nvPr/>
        </p:nvSpPr>
        <p:spPr bwMode="auto">
          <a:xfrm>
            <a:off x="685800" y="2393950"/>
            <a:ext cx="7772400" cy="109538"/>
          </a:xfrm>
          <a:custGeom>
            <a:avLst/>
            <a:gdLst>
              <a:gd name="T0" fmla="*/ 3163 w 1000"/>
              <a:gd name="T1" fmla="*/ 3163 h 1000"/>
              <a:gd name="T2" fmla="*/ 18437 w 1000"/>
              <a:gd name="T3" fmla="*/ 18437 h 1000"/>
            </a:gdLst>
            <a:ahLst/>
            <a:cxnLst>
              <a:cxn ang="0">
                <a:pos x="0" y="0"/>
              </a:cxn>
              <a:cxn ang="0">
                <a:pos x="618" y="0"/>
              </a:cxn>
              <a:cxn ang="0">
                <a:pos x="618" y="1000"/>
              </a:cxn>
              <a:cxn ang="0">
                <a:pos x="0" y="1000"/>
              </a:cxn>
              <a:cxn ang="0">
                <a:pos x="0" y="0"/>
              </a:cxn>
              <a:cxn ang="0">
                <a:pos x="1000" y="0"/>
              </a:cxn>
            </a:cxnLst>
            <a:rect l="T0" t="T1" r="T2" b="T3"/>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graphicFrame>
        <p:nvGraphicFramePr>
          <p:cNvPr id="1026"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1027" r:id="rId15" imgW="2780952" imgH="3288889" progId="Photoshop.Image.9">
                  <p:embed/>
                </p:oleObj>
              </mc:Choice>
              <mc:Fallback>
                <p:oleObj r:id="rId15" imgW="2780952" imgH="3288889" progId="Photoshop.Image.9">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4213" y="6100763"/>
                        <a:ext cx="481012" cy="568325"/>
                      </a:xfrm>
                      <a:prstGeom prst="rect">
                        <a:avLst/>
                      </a:prstGeom>
                      <a:noFill/>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29"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30"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3687A416-5A4B-4B54-AA16-9B63DD71BB9A}" type="datetime8">
              <a:rPr lang="zh-CN" altLang="en-US" smtClean="0"/>
              <a:pPr>
                <a:defRPr/>
              </a:pPr>
              <a:t>2016年3月9日8时33分</a:t>
            </a:fld>
            <a:endParaRPr lang="zh-CN" altLang="en-US"/>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D493B5A-B0D1-49E1-BEA3-B34C9872382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66.xml"/><Relationship Id="rId5" Type="http://schemas.openxmlformats.org/officeDocument/2006/relationships/slide" Target="slide33.xml"/><Relationship Id="rId4" Type="http://schemas.openxmlformats.org/officeDocument/2006/relationships/slide" Target="slide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slide" Target="slide2.xml"/><Relationship Id="rId4" Type="http://schemas.openxmlformats.org/officeDocument/2006/relationships/image" Target="../media/image10.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idx="4294967295"/>
          </p:nvPr>
        </p:nvSpPr>
        <p:spPr>
          <a:xfrm>
            <a:off x="685800" y="990600"/>
            <a:ext cx="7772400" cy="1371600"/>
          </a:xfrm>
        </p:spPr>
        <p:txBody>
          <a:bodyPr/>
          <a:lstStyle/>
          <a:p>
            <a:pPr algn="ctr" eaLnBrk="1" hangingPunct="1"/>
            <a:r>
              <a:rPr lang="zh-CN" altLang="en-US" sz="4800" smtClean="0">
                <a:latin typeface="华文行楷" pitchFamily="2" charset="-122"/>
                <a:ea typeface="华文行楷" pitchFamily="2" charset="-122"/>
              </a:rPr>
              <a:t>数据库系统教程</a:t>
            </a:r>
          </a:p>
        </p:txBody>
      </p:sp>
      <p:sp>
        <p:nvSpPr>
          <p:cNvPr id="4099" name="Rectangle 3"/>
          <p:cNvSpPr>
            <a:spLocks noGrp="1" noChangeArrowheads="1"/>
          </p:cNvSpPr>
          <p:nvPr>
            <p:ph type="subTitle" idx="4294967295"/>
          </p:nvPr>
        </p:nvSpPr>
        <p:spPr>
          <a:xfrm>
            <a:off x="1547813" y="2852738"/>
            <a:ext cx="6192539" cy="2448470"/>
          </a:xfrm>
        </p:spPr>
        <p:txBody>
          <a:bodyPr/>
          <a:lstStyle/>
          <a:p>
            <a:pPr marL="0" indent="0" algn="ctr" eaLnBrk="1" hangingPunct="1">
              <a:buFont typeface="Wingdings" pitchFamily="2" charset="2"/>
              <a:buNone/>
            </a:pPr>
            <a:endParaRPr lang="en-US" altLang="zh-CN" sz="2000" dirty="0" smtClean="0">
              <a:solidFill>
                <a:srgbClr val="FF0000"/>
              </a:solidFill>
              <a:latin typeface="华文隶书" pitchFamily="2" charset="-122"/>
              <a:ea typeface="华文隶书" pitchFamily="2" charset="-122"/>
            </a:endParaRPr>
          </a:p>
          <a:p>
            <a:pPr marL="0" indent="0" algn="ctr" eaLnBrk="1" hangingPunct="1">
              <a:buNone/>
            </a:pPr>
            <a:r>
              <a:rPr lang="zh-CN" altLang="en-US" sz="4000" dirty="0" smtClean="0">
                <a:solidFill>
                  <a:srgbClr val="FF0000"/>
                </a:solidFill>
                <a:latin typeface="华文隶书" pitchFamily="2" charset="-122"/>
                <a:ea typeface="华文隶书" pitchFamily="2" charset="-122"/>
              </a:rPr>
              <a:t>第</a:t>
            </a:r>
            <a:r>
              <a:rPr lang="en-US" altLang="zh-CN" sz="4000" dirty="0" smtClean="0">
                <a:solidFill>
                  <a:srgbClr val="FF0000"/>
                </a:solidFill>
                <a:latin typeface="华文隶书" pitchFamily="2" charset="-122"/>
                <a:ea typeface="华文隶书" pitchFamily="2" charset="-122"/>
              </a:rPr>
              <a:t>13</a:t>
            </a:r>
            <a:r>
              <a:rPr lang="zh-CN" altLang="en-US" sz="4000" dirty="0" smtClean="0">
                <a:solidFill>
                  <a:srgbClr val="FF0000"/>
                </a:solidFill>
                <a:latin typeface="华文隶书" pitchFamily="2" charset="-122"/>
                <a:ea typeface="华文隶书" pitchFamily="2" charset="-122"/>
              </a:rPr>
              <a:t>章</a:t>
            </a:r>
            <a:r>
              <a:rPr lang="en-US" altLang="zh-CN" sz="4000" b="1" dirty="0" smtClean="0"/>
              <a:t> </a:t>
            </a:r>
            <a:r>
              <a:rPr lang="zh-CN" altLang="zh-CN" sz="4000" dirty="0" smtClean="0">
                <a:solidFill>
                  <a:srgbClr val="FF0000"/>
                </a:solidFill>
                <a:latin typeface="华文隶书" pitchFamily="2" charset="-122"/>
                <a:ea typeface="华文隶书" pitchFamily="2" charset="-122"/>
              </a:rPr>
              <a:t>数据库恢复技术</a:t>
            </a:r>
          </a:p>
          <a:p>
            <a:pPr marL="0" indent="0" algn="ctr" eaLnBrk="1" hangingPunct="1">
              <a:buNone/>
            </a:pPr>
            <a:endParaRPr lang="en-US" sz="4000" dirty="0" smtClean="0">
              <a:solidFill>
                <a:srgbClr val="FF0000"/>
              </a:solidFill>
              <a:latin typeface="华文隶书" pitchFamily="2" charset="-122"/>
              <a:ea typeface="华文隶书" pitchFamily="2" charset="-122"/>
            </a:endParaRPr>
          </a:p>
        </p:txBody>
      </p:sp>
      <p:sp>
        <p:nvSpPr>
          <p:cNvPr id="11268" name="灯片编号占位符 5"/>
          <p:cNvSpPr>
            <a:spLocks noGrp="1"/>
          </p:cNvSpPr>
          <p:nvPr>
            <p:ph type="sldNum" sz="quarter" idx="12"/>
          </p:nvPr>
        </p:nvSpPr>
        <p:spPr>
          <a:noFill/>
        </p:spPr>
        <p:txBody>
          <a:bodyPr/>
          <a:lstStyle/>
          <a:p>
            <a:fld id="{E53575BE-8026-46EA-A580-F4328889E1D3}" type="slidenum">
              <a:rPr lang="zh-CN" altLang="en-US" smtClean="0"/>
              <a:pPr/>
              <a:t>1</a:t>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p:cTn id="7" dur="1000" fill="hold"/>
                                        <p:tgtEl>
                                          <p:spTgt spid="4099">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4099">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事务内部的故障</a:t>
            </a:r>
            <a:endParaRPr lang="zh-CN" altLang="en-US" dirty="0"/>
          </a:p>
        </p:txBody>
      </p:sp>
      <p:sp>
        <p:nvSpPr>
          <p:cNvPr id="3" name="内容占位符 2"/>
          <p:cNvSpPr>
            <a:spLocks noGrp="1"/>
          </p:cNvSpPr>
          <p:nvPr>
            <p:ph idx="1"/>
          </p:nvPr>
        </p:nvSpPr>
        <p:spPr>
          <a:xfrm>
            <a:off x="467544" y="1340768"/>
            <a:ext cx="8100194" cy="4752528"/>
          </a:xfrm>
        </p:spPr>
        <p:txBody>
          <a:bodyPr/>
          <a:lstStyle/>
          <a:p>
            <a:r>
              <a:rPr lang="zh-CN" altLang="zh-CN" dirty="0" smtClean="0">
                <a:solidFill>
                  <a:srgbClr val="FF0000"/>
                </a:solidFill>
              </a:rPr>
              <a:t>可预期的</a:t>
            </a:r>
            <a:endParaRPr lang="en-US" altLang="zh-CN" dirty="0" smtClean="0">
              <a:solidFill>
                <a:srgbClr val="FF0000"/>
              </a:solidFill>
            </a:endParaRPr>
          </a:p>
          <a:p>
            <a:pPr lvl="1"/>
            <a:r>
              <a:rPr lang="zh-CN" altLang="zh-CN" dirty="0" smtClean="0"/>
              <a:t>这</a:t>
            </a:r>
            <a:r>
              <a:rPr lang="zh-CN" altLang="en-US" dirty="0" smtClean="0"/>
              <a:t>类</a:t>
            </a:r>
            <a:r>
              <a:rPr lang="zh-CN" altLang="zh-CN" dirty="0" smtClean="0"/>
              <a:t>故障可通过事务程序本身发现。</a:t>
            </a:r>
            <a:endParaRPr lang="en-US" altLang="zh-CN" dirty="0" smtClean="0"/>
          </a:p>
          <a:p>
            <a:pPr lvl="1"/>
            <a:r>
              <a:rPr lang="zh-CN" altLang="zh-CN" dirty="0" smtClean="0"/>
              <a:t>如银行转账事务中，如果</a:t>
            </a:r>
            <a:r>
              <a:rPr lang="en-US" altLang="zh-CN" dirty="0" smtClean="0"/>
              <a:t>A</a:t>
            </a:r>
            <a:r>
              <a:rPr lang="zh-CN" altLang="zh-CN" dirty="0" smtClean="0"/>
              <a:t>账户金额不足，则不能进行转账。</a:t>
            </a:r>
            <a:endParaRPr lang="en-US" altLang="zh-CN" dirty="0" smtClean="0"/>
          </a:p>
          <a:p>
            <a:r>
              <a:rPr lang="zh-CN" altLang="zh-CN" dirty="0" smtClean="0">
                <a:solidFill>
                  <a:srgbClr val="FF0000"/>
                </a:solidFill>
              </a:rPr>
              <a:t>非预期性的</a:t>
            </a:r>
            <a:endParaRPr lang="en-US" altLang="zh-CN" dirty="0" smtClean="0"/>
          </a:p>
          <a:p>
            <a:pPr lvl="1"/>
            <a:r>
              <a:rPr lang="zh-CN" altLang="en-US" dirty="0" smtClean="0"/>
              <a:t>这类</a:t>
            </a:r>
            <a:r>
              <a:rPr lang="zh-CN" altLang="zh-CN" dirty="0" smtClean="0"/>
              <a:t>故障不能由应用程序来处理。</a:t>
            </a:r>
            <a:endParaRPr lang="en-US" altLang="zh-CN" dirty="0" smtClean="0"/>
          </a:p>
          <a:p>
            <a:pPr lvl="1"/>
            <a:r>
              <a:rPr lang="zh-CN" altLang="zh-CN" dirty="0" smtClean="0"/>
              <a:t>如运算溢出或因死锁而被撤销的事务</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事务故障</a:t>
            </a:r>
            <a:endParaRPr lang="zh-CN" altLang="en-US" dirty="0"/>
          </a:p>
        </p:txBody>
      </p:sp>
      <p:sp>
        <p:nvSpPr>
          <p:cNvPr id="3" name="内容占位符 2"/>
          <p:cNvSpPr>
            <a:spLocks noGrp="1"/>
          </p:cNvSpPr>
          <p:nvPr>
            <p:ph idx="1"/>
          </p:nvPr>
        </p:nvSpPr>
        <p:spPr>
          <a:xfrm>
            <a:off x="566738" y="1414934"/>
            <a:ext cx="8181726" cy="4678362"/>
          </a:xfrm>
        </p:spPr>
        <p:txBody>
          <a:bodyPr/>
          <a:lstStyle/>
          <a:p>
            <a:r>
              <a:rPr lang="zh-CN" altLang="zh-CN" sz="3400" dirty="0" smtClean="0"/>
              <a:t>事务故障意味着事务没有达到终点，数据库可能处于不正确的状态。</a:t>
            </a:r>
            <a:endParaRPr lang="en-US" altLang="zh-CN" sz="3400" dirty="0" smtClean="0"/>
          </a:p>
          <a:p>
            <a:r>
              <a:rPr lang="zh-CN" altLang="zh-CN" sz="3400" dirty="0" smtClean="0"/>
              <a:t>数据库的恢复机制要在不影响其他事务运行的情况下，强行撤销该事务中的全部操作，使该事务就像没发生过一样。</a:t>
            </a:r>
          </a:p>
          <a:p>
            <a:r>
              <a:rPr lang="zh-CN" altLang="zh-CN" sz="3400" dirty="0" smtClean="0"/>
              <a:t>这类恢复操作称为</a:t>
            </a:r>
            <a:r>
              <a:rPr lang="zh-CN" altLang="zh-CN" sz="3400" dirty="0" smtClean="0">
                <a:solidFill>
                  <a:srgbClr val="FF0000"/>
                </a:solidFill>
              </a:rPr>
              <a:t>事务撤销</a:t>
            </a:r>
            <a:r>
              <a:rPr lang="zh-CN" altLang="zh-CN" sz="3400" dirty="0" smtClean="0"/>
              <a:t>（</a:t>
            </a:r>
            <a:r>
              <a:rPr lang="en-US" altLang="zh-CN" sz="3400" dirty="0" smtClean="0"/>
              <a:t>UNDO</a:t>
            </a:r>
            <a:r>
              <a:rPr lang="zh-CN" altLang="zh-CN" sz="3400" dirty="0" smtClean="0"/>
              <a:t>）。</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系统故障</a:t>
            </a:r>
            <a:endParaRPr lang="zh-CN" altLang="en-US" dirty="0"/>
          </a:p>
        </p:txBody>
      </p:sp>
      <p:sp>
        <p:nvSpPr>
          <p:cNvPr id="3" name="内容占位符 2"/>
          <p:cNvSpPr>
            <a:spLocks noGrp="1"/>
          </p:cNvSpPr>
          <p:nvPr>
            <p:ph idx="1"/>
          </p:nvPr>
        </p:nvSpPr>
        <p:spPr/>
        <p:txBody>
          <a:bodyPr/>
          <a:lstStyle/>
          <a:p>
            <a:r>
              <a:rPr lang="zh-CN" altLang="zh-CN" dirty="0" smtClean="0"/>
              <a:t>是指造成系统停止运转、系统要重启的故障。例如</a:t>
            </a:r>
            <a:r>
              <a:rPr lang="zh-CN" altLang="en-US" dirty="0" smtClean="0"/>
              <a:t>：</a:t>
            </a:r>
            <a:endParaRPr lang="en-US" altLang="zh-CN" dirty="0" smtClean="0"/>
          </a:p>
          <a:p>
            <a:pPr lvl="1"/>
            <a:r>
              <a:rPr lang="zh-CN" altLang="zh-CN" dirty="0" smtClean="0"/>
              <a:t>硬件错误（</a:t>
            </a:r>
            <a:r>
              <a:rPr lang="en-US" altLang="zh-CN" dirty="0" smtClean="0"/>
              <a:t>CPU</a:t>
            </a:r>
            <a:r>
              <a:rPr lang="zh-CN" altLang="zh-CN" dirty="0" smtClean="0"/>
              <a:t>故障）</a:t>
            </a:r>
            <a:endParaRPr lang="en-US" altLang="zh-CN" dirty="0" smtClean="0"/>
          </a:p>
          <a:p>
            <a:pPr lvl="1"/>
            <a:r>
              <a:rPr lang="zh-CN" altLang="zh-CN" dirty="0" smtClean="0"/>
              <a:t>操作系统故障</a:t>
            </a:r>
            <a:endParaRPr lang="en-US" altLang="zh-CN" dirty="0" smtClean="0"/>
          </a:p>
          <a:p>
            <a:pPr lvl="1"/>
            <a:r>
              <a:rPr lang="zh-CN" altLang="zh-CN" dirty="0" smtClean="0"/>
              <a:t>突然停电等。</a:t>
            </a:r>
            <a:endParaRPr lang="en-US" altLang="zh-CN" dirty="0" smtClean="0"/>
          </a:p>
          <a:p>
            <a:r>
              <a:rPr lang="zh-CN" altLang="zh-CN" dirty="0" smtClean="0"/>
              <a:t>这</a:t>
            </a:r>
            <a:r>
              <a:rPr lang="zh-CN" altLang="en-US" dirty="0" smtClean="0"/>
              <a:t>类</a:t>
            </a:r>
            <a:r>
              <a:rPr lang="zh-CN" altLang="zh-CN" dirty="0" smtClean="0"/>
              <a:t>故障会影响正在运行的所有事务，但不破坏数据库。</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系统故障产生的结果</a:t>
            </a:r>
            <a:endParaRPr lang="zh-CN" altLang="en-US" dirty="0"/>
          </a:p>
        </p:txBody>
      </p:sp>
      <p:sp>
        <p:nvSpPr>
          <p:cNvPr id="3" name="内容占位符 2"/>
          <p:cNvSpPr>
            <a:spLocks noGrp="1"/>
          </p:cNvSpPr>
          <p:nvPr>
            <p:ph idx="1"/>
          </p:nvPr>
        </p:nvSpPr>
        <p:spPr>
          <a:xfrm>
            <a:off x="539552" y="1414934"/>
            <a:ext cx="8109718" cy="4678362"/>
          </a:xfrm>
        </p:spPr>
        <p:txBody>
          <a:bodyPr/>
          <a:lstStyle/>
          <a:p>
            <a:r>
              <a:rPr lang="zh-CN" altLang="zh-CN" sz="3400" dirty="0" smtClean="0"/>
              <a:t>一些未完成事务的结果可能已经送入物理数据库中，从而造成数据库可能处于不正确状态；</a:t>
            </a:r>
            <a:endParaRPr lang="en-US" altLang="zh-CN" sz="3400" dirty="0" smtClean="0"/>
          </a:p>
          <a:p>
            <a:r>
              <a:rPr lang="zh-CN" altLang="zh-CN" sz="3400" dirty="0" smtClean="0"/>
              <a:t>有些已经提交的事务可能有一部分结果还保留在缓冲区中，尚未写到物理数据库中，</a:t>
            </a:r>
            <a:r>
              <a:rPr lang="zh-CN" altLang="en-US" sz="3400" dirty="0" smtClean="0"/>
              <a:t>因此</a:t>
            </a:r>
            <a:r>
              <a:rPr lang="zh-CN" altLang="zh-CN" sz="3400" dirty="0" smtClean="0"/>
              <a:t>会丢失这些事务对数据的修改，使数据库处于不一致状态。</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系统故障恢复方法</a:t>
            </a:r>
            <a:endParaRPr lang="zh-CN" altLang="en-US" dirty="0"/>
          </a:p>
        </p:txBody>
      </p:sp>
      <p:sp>
        <p:nvSpPr>
          <p:cNvPr id="3" name="内容占位符 2"/>
          <p:cNvSpPr>
            <a:spLocks noGrp="1"/>
          </p:cNvSpPr>
          <p:nvPr>
            <p:ph idx="1"/>
          </p:nvPr>
        </p:nvSpPr>
        <p:spPr/>
        <p:txBody>
          <a:bodyPr/>
          <a:lstStyle/>
          <a:p>
            <a:r>
              <a:rPr lang="zh-CN" altLang="zh-CN" dirty="0" smtClean="0"/>
              <a:t>恢复子系统在系统重新启动时必须</a:t>
            </a:r>
            <a:r>
              <a:rPr lang="zh-CN" altLang="en-US" dirty="0" smtClean="0"/>
              <a:t>：</a:t>
            </a:r>
            <a:endParaRPr lang="en-US" altLang="zh-CN" dirty="0" smtClean="0"/>
          </a:p>
          <a:p>
            <a:pPr lvl="1"/>
            <a:r>
              <a:rPr lang="zh-CN" altLang="zh-CN" sz="3400" dirty="0" smtClean="0"/>
              <a:t>撤销所有未完成的事务</a:t>
            </a:r>
            <a:endParaRPr lang="en-US" altLang="zh-CN" sz="3400" dirty="0" smtClean="0"/>
          </a:p>
          <a:p>
            <a:pPr lvl="1"/>
            <a:r>
              <a:rPr lang="zh-CN" altLang="zh-CN" sz="3400" dirty="0" smtClean="0"/>
              <a:t>重做所有已提交的事务</a:t>
            </a:r>
            <a:endParaRPr lang="en-US" altLang="zh-CN" sz="3400" dirty="0" smtClean="0"/>
          </a:p>
          <a:p>
            <a:r>
              <a:rPr lang="zh-CN" altLang="en-US" dirty="0" smtClean="0"/>
              <a:t>从而</a:t>
            </a:r>
            <a:r>
              <a:rPr lang="zh-CN" altLang="zh-CN" dirty="0" smtClean="0"/>
              <a:t>保证将数据库恢复到一致状态。</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其他故障</a:t>
            </a:r>
            <a:endParaRPr lang="zh-CN" altLang="en-US" dirty="0"/>
          </a:p>
        </p:txBody>
      </p:sp>
      <p:sp>
        <p:nvSpPr>
          <p:cNvPr id="3" name="内容占位符 2"/>
          <p:cNvSpPr>
            <a:spLocks noGrp="1"/>
          </p:cNvSpPr>
          <p:nvPr>
            <p:ph idx="1"/>
          </p:nvPr>
        </p:nvSpPr>
        <p:spPr/>
        <p:txBody>
          <a:bodyPr/>
          <a:lstStyle/>
          <a:p>
            <a:r>
              <a:rPr lang="zh-CN" altLang="zh-CN" sz="3200" dirty="0" smtClean="0"/>
              <a:t>介质故障或由计算机病毒引起的故障或破坏，</a:t>
            </a:r>
            <a:r>
              <a:rPr lang="zh-CN" altLang="en-US" sz="3200" dirty="0" smtClean="0"/>
              <a:t>均</a:t>
            </a:r>
            <a:r>
              <a:rPr lang="zh-CN" altLang="zh-CN" sz="3200" dirty="0" smtClean="0"/>
              <a:t>归为其</a:t>
            </a:r>
            <a:r>
              <a:rPr lang="zh-CN" altLang="en-US" sz="3200" dirty="0" smtClean="0"/>
              <a:t>他</a:t>
            </a:r>
            <a:r>
              <a:rPr lang="zh-CN" altLang="zh-CN" sz="3200" dirty="0" smtClean="0"/>
              <a:t>故障。</a:t>
            </a:r>
          </a:p>
          <a:p>
            <a:r>
              <a:rPr lang="zh-CN" altLang="zh-CN" sz="3200" dirty="0" smtClean="0">
                <a:solidFill>
                  <a:srgbClr val="FF0000"/>
                </a:solidFill>
              </a:rPr>
              <a:t>介质故障</a:t>
            </a:r>
            <a:r>
              <a:rPr lang="zh-CN" altLang="zh-CN" sz="3200" dirty="0" smtClean="0"/>
              <a:t>指外存故障，如磁盘损坏等。这类故障会对数据库造成破坏，并影响正在操作的数据库的所有事务。这类故障虽然发生的可能性很小，但破坏性很大。</a:t>
            </a:r>
          </a:p>
          <a:p>
            <a:r>
              <a:rPr lang="zh-CN" altLang="zh-CN" sz="3200" dirty="0" smtClean="0">
                <a:solidFill>
                  <a:srgbClr val="FF0000"/>
                </a:solidFill>
              </a:rPr>
              <a:t>计算机病毒</a:t>
            </a:r>
            <a:r>
              <a:rPr lang="zh-CN" altLang="zh-CN" sz="3200" dirty="0" smtClean="0"/>
              <a:t>的破坏性很大，而且极易传播，它也可以对数据库造成毁灭性的破坏。</a:t>
            </a:r>
          </a:p>
          <a:p>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故障对数据库的影响</a:t>
            </a:r>
            <a:endParaRPr lang="zh-CN" altLang="en-US" dirty="0"/>
          </a:p>
        </p:txBody>
      </p:sp>
      <p:sp>
        <p:nvSpPr>
          <p:cNvPr id="3" name="内容占位符 2"/>
          <p:cNvSpPr>
            <a:spLocks noGrp="1"/>
          </p:cNvSpPr>
          <p:nvPr>
            <p:ph idx="1"/>
          </p:nvPr>
        </p:nvSpPr>
        <p:spPr>
          <a:xfrm>
            <a:off x="395536" y="1340768"/>
            <a:ext cx="8352928" cy="4752528"/>
          </a:xfrm>
        </p:spPr>
        <p:txBody>
          <a:bodyPr/>
          <a:lstStyle/>
          <a:p>
            <a:pPr>
              <a:spcBef>
                <a:spcPts val="0"/>
              </a:spcBef>
            </a:pPr>
            <a:r>
              <a:rPr lang="zh-CN" altLang="zh-CN" sz="3200" dirty="0" smtClean="0"/>
              <a:t>有两种可能性：</a:t>
            </a:r>
            <a:endParaRPr lang="en-US" altLang="zh-CN" sz="3200" dirty="0" smtClean="0"/>
          </a:p>
          <a:p>
            <a:pPr lvl="1">
              <a:spcBef>
                <a:spcPts val="0"/>
              </a:spcBef>
            </a:pPr>
            <a:r>
              <a:rPr lang="zh-CN" altLang="zh-CN" sz="2800" dirty="0" smtClean="0"/>
              <a:t>一种是数据库本身的破坏；</a:t>
            </a:r>
            <a:endParaRPr lang="en-US" altLang="zh-CN" sz="2800" dirty="0" smtClean="0"/>
          </a:p>
          <a:p>
            <a:pPr lvl="1">
              <a:spcBef>
                <a:spcPts val="0"/>
              </a:spcBef>
            </a:pPr>
            <a:r>
              <a:rPr lang="zh-CN" altLang="zh-CN" sz="2800" dirty="0" smtClean="0"/>
              <a:t>另一种是数据库没有破坏，但数据可能不正确（因事务非正常终止）。</a:t>
            </a:r>
            <a:endParaRPr lang="en-US" altLang="zh-CN" sz="2800" dirty="0" smtClean="0"/>
          </a:p>
          <a:p>
            <a:pPr>
              <a:spcBef>
                <a:spcPts val="0"/>
              </a:spcBef>
            </a:pPr>
            <a:r>
              <a:rPr lang="zh-CN" altLang="zh-CN" sz="3200" dirty="0" smtClean="0"/>
              <a:t>数据库恢复就是保证数据库的正确和一致，其原理是：</a:t>
            </a:r>
            <a:r>
              <a:rPr lang="zh-CN" altLang="zh-CN" sz="3200" dirty="0" smtClean="0">
                <a:solidFill>
                  <a:srgbClr val="FF0000"/>
                </a:solidFill>
              </a:rPr>
              <a:t>冗余</a:t>
            </a:r>
            <a:r>
              <a:rPr lang="zh-CN" altLang="zh-CN" sz="3200" dirty="0" smtClean="0"/>
              <a:t>。</a:t>
            </a:r>
            <a:endParaRPr lang="en-US" altLang="zh-CN" sz="3200" dirty="0" smtClean="0"/>
          </a:p>
          <a:p>
            <a:pPr lvl="1">
              <a:spcBef>
                <a:spcPts val="0"/>
              </a:spcBef>
            </a:pPr>
            <a:r>
              <a:rPr lang="zh-CN" altLang="zh-CN" sz="2800" dirty="0" smtClean="0"/>
              <a:t>即数据库中任何一部分被破坏的或不正确的数据均可根据冗余数据来重建。</a:t>
            </a:r>
            <a:endParaRPr lang="en-US" altLang="zh-CN" sz="2800" dirty="0" smtClean="0"/>
          </a:p>
          <a:p>
            <a:pPr>
              <a:spcBef>
                <a:spcPts val="0"/>
              </a:spcBef>
            </a:pPr>
            <a:r>
              <a:rPr lang="zh-CN" altLang="zh-CN" sz="2800" dirty="0" smtClean="0"/>
              <a:t>恢复的原理很简单，但实现的技术细节却很复杂</a:t>
            </a:r>
            <a:endParaRPr lang="zh-CN" altLang="en-US" sz="28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16</a:t>
            </a:fld>
            <a:endParaRPr lang="zh-CN" altLang="en-US"/>
          </a:p>
        </p:txBody>
      </p:sp>
      <p:sp>
        <p:nvSpPr>
          <p:cNvPr id="6" name="动作按钮: 后退或前一项 5">
            <a:hlinkClick r:id="rId2" action="ppaction://hlinksldjump" highlightClick="1"/>
          </p:cNvPr>
          <p:cNvSpPr/>
          <p:nvPr/>
        </p:nvSpPr>
        <p:spPr>
          <a:xfrm>
            <a:off x="7164288" y="6237312"/>
            <a:ext cx="792088" cy="360040"/>
          </a:xfrm>
          <a:prstGeom prst="actionButtonBackPrevious">
            <a:avLst/>
          </a:prstGeom>
          <a:solidFill>
            <a:schemeClr val="accent2">
              <a:lumMod val="40000"/>
              <a:lumOff val="60000"/>
            </a:schemeClr>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13.3 </a:t>
            </a:r>
            <a:r>
              <a:rPr lang="zh-CN" altLang="zh-CN" dirty="0" smtClean="0"/>
              <a:t>数据库恢复的类型</a:t>
            </a:r>
            <a:endParaRPr lang="zh-CN" altLang="en-US" dirty="0"/>
          </a:p>
        </p:txBody>
      </p:sp>
      <p:sp>
        <p:nvSpPr>
          <p:cNvPr id="3" name="内容占位符 2"/>
          <p:cNvSpPr>
            <a:spLocks noGrp="1"/>
          </p:cNvSpPr>
          <p:nvPr>
            <p:ph idx="1"/>
          </p:nvPr>
        </p:nvSpPr>
        <p:spPr/>
        <p:txBody>
          <a:bodyPr/>
          <a:lstStyle/>
          <a:p>
            <a:r>
              <a:rPr lang="zh-CN" altLang="zh-CN" dirty="0" smtClean="0"/>
              <a:t>无论出现何种类型的故障，都必须终止或提交事务，以维护数据完整性。</a:t>
            </a:r>
            <a:endParaRPr lang="en-US" altLang="zh-CN" dirty="0" smtClean="0"/>
          </a:p>
          <a:p>
            <a:r>
              <a:rPr lang="zh-CN" altLang="zh-CN" dirty="0" smtClean="0">
                <a:solidFill>
                  <a:srgbClr val="FF0000"/>
                </a:solidFill>
              </a:rPr>
              <a:t>事务的恢复</a:t>
            </a:r>
            <a:r>
              <a:rPr lang="zh-CN" altLang="zh-CN" dirty="0" smtClean="0"/>
              <a:t>类型：</a:t>
            </a:r>
          </a:p>
          <a:p>
            <a:pPr lvl="1"/>
            <a:r>
              <a:rPr lang="zh-CN" altLang="zh-CN" dirty="0" smtClean="0"/>
              <a:t>向前恢复。</a:t>
            </a:r>
          </a:p>
          <a:p>
            <a:pPr lvl="1"/>
            <a:r>
              <a:rPr lang="zh-CN" altLang="zh-CN" dirty="0" smtClean="0"/>
              <a:t>向后恢复。</a:t>
            </a:r>
            <a:endParaRPr lang="en-US" altLang="zh-CN" dirty="0" smtClean="0"/>
          </a:p>
          <a:p>
            <a:r>
              <a:rPr lang="zh-CN" altLang="en-US" dirty="0" smtClean="0">
                <a:solidFill>
                  <a:srgbClr val="FF0000"/>
                </a:solidFill>
              </a:rPr>
              <a:t>介质故障恢复</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13.3.1 </a:t>
            </a:r>
            <a:r>
              <a:rPr lang="zh-CN" altLang="zh-CN" dirty="0" smtClean="0"/>
              <a:t>向前恢复</a:t>
            </a:r>
            <a:endParaRPr lang="zh-CN" altLang="en-US" dirty="0"/>
          </a:p>
        </p:txBody>
      </p:sp>
      <p:sp>
        <p:nvSpPr>
          <p:cNvPr id="3" name="内容占位符 2"/>
          <p:cNvSpPr>
            <a:spLocks noGrp="1"/>
          </p:cNvSpPr>
          <p:nvPr>
            <p:ph idx="1"/>
          </p:nvPr>
        </p:nvSpPr>
        <p:spPr/>
        <p:txBody>
          <a:bodyPr/>
          <a:lstStyle/>
          <a:p>
            <a:r>
              <a:rPr lang="zh-CN" altLang="zh-CN" dirty="0" smtClean="0"/>
              <a:t>也称为</a:t>
            </a:r>
            <a:r>
              <a:rPr lang="zh-CN" altLang="zh-CN" dirty="0" smtClean="0">
                <a:solidFill>
                  <a:srgbClr val="FF0000"/>
                </a:solidFill>
              </a:rPr>
              <a:t>重做</a:t>
            </a:r>
            <a:r>
              <a:rPr lang="zh-CN" altLang="en-US" dirty="0" smtClean="0"/>
              <a:t>（</a:t>
            </a:r>
            <a:r>
              <a:rPr lang="en-US" altLang="zh-CN" dirty="0" smtClean="0"/>
              <a:t>REDO</a:t>
            </a:r>
            <a:r>
              <a:rPr lang="zh-CN" altLang="zh-CN" dirty="0" smtClean="0"/>
              <a:t>）</a:t>
            </a:r>
            <a:endParaRPr lang="en-US" altLang="zh-CN" dirty="0" smtClean="0"/>
          </a:p>
          <a:p>
            <a:r>
              <a:rPr lang="zh-CN" altLang="zh-CN" dirty="0" smtClean="0"/>
              <a:t>用于物理损坏情形的恢复过程</a:t>
            </a:r>
            <a:r>
              <a:rPr lang="zh-CN" altLang="en-US" dirty="0" smtClean="0"/>
              <a:t>。</a:t>
            </a:r>
            <a:r>
              <a:rPr lang="zh-CN" altLang="zh-CN" dirty="0" smtClean="0"/>
              <a:t>如：</a:t>
            </a:r>
            <a:endParaRPr lang="en-US" altLang="zh-CN" dirty="0" smtClean="0"/>
          </a:p>
          <a:p>
            <a:pPr lvl="1"/>
            <a:r>
              <a:rPr lang="zh-CN" altLang="zh-CN" dirty="0" smtClean="0"/>
              <a:t>磁盘损坏</a:t>
            </a:r>
            <a:endParaRPr lang="en-US" altLang="zh-CN" dirty="0" smtClean="0"/>
          </a:p>
          <a:p>
            <a:pPr lvl="1"/>
            <a:r>
              <a:rPr lang="zh-CN" altLang="zh-CN" dirty="0" smtClean="0"/>
              <a:t>向数据库缓冲区写入数据时的故障</a:t>
            </a:r>
            <a:endParaRPr lang="en-US" altLang="zh-CN" dirty="0" smtClean="0"/>
          </a:p>
          <a:p>
            <a:pPr lvl="1"/>
            <a:r>
              <a:rPr lang="zh-CN" altLang="zh-CN" dirty="0" smtClean="0"/>
              <a:t>将缓冲区中的信息传输到磁盘时出现的故障</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永久生效的更新</a:t>
            </a:r>
            <a:endParaRPr lang="zh-CN" altLang="en-US" dirty="0"/>
          </a:p>
        </p:txBody>
      </p:sp>
      <p:sp>
        <p:nvSpPr>
          <p:cNvPr id="3" name="内容占位符 2"/>
          <p:cNvSpPr>
            <a:spLocks noGrp="1"/>
          </p:cNvSpPr>
          <p:nvPr>
            <p:ph idx="1"/>
          </p:nvPr>
        </p:nvSpPr>
        <p:spPr>
          <a:xfrm>
            <a:off x="539552" y="1293268"/>
            <a:ext cx="8109718" cy="3096344"/>
          </a:xfrm>
        </p:spPr>
        <p:txBody>
          <a:bodyPr/>
          <a:lstStyle/>
          <a:p>
            <a:pPr>
              <a:spcBef>
                <a:spcPts val="600"/>
              </a:spcBef>
            </a:pPr>
            <a:r>
              <a:rPr lang="zh-CN" altLang="zh-CN" sz="3400" dirty="0" smtClean="0"/>
              <a:t>事务的中间结果被写入到数据库缓冲区中，数据在缓冲区和数据库的物理存储之间进行传输。</a:t>
            </a:r>
            <a:endParaRPr lang="en-US" altLang="zh-CN" sz="3400" dirty="0" smtClean="0"/>
          </a:p>
          <a:p>
            <a:pPr>
              <a:spcBef>
                <a:spcPts val="600"/>
              </a:spcBef>
            </a:pPr>
            <a:r>
              <a:rPr lang="zh-CN" altLang="zh-CN" sz="3400" dirty="0" smtClean="0"/>
              <a:t>当缓冲区的数据被传输到物理存储器后，更新操作才是永久性的。</a:t>
            </a:r>
            <a:endParaRPr lang="en-US" altLang="zh-CN" sz="3400" dirty="0" smtClean="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19</a:t>
            </a:fld>
            <a:endParaRPr lang="zh-CN" altLang="en-US"/>
          </a:p>
        </p:txBody>
      </p:sp>
      <p:sp>
        <p:nvSpPr>
          <p:cNvPr id="6" name="矩形 5"/>
          <p:cNvSpPr/>
          <p:nvPr/>
        </p:nvSpPr>
        <p:spPr>
          <a:xfrm>
            <a:off x="1986008" y="4532870"/>
            <a:ext cx="1512168" cy="79208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rgbClr val="FF0000"/>
              </a:solidFill>
              <a:latin typeface="方正姚体" pitchFamily="2" charset="-122"/>
              <a:ea typeface="方正姚体" pitchFamily="2" charset="-122"/>
            </a:endParaRPr>
          </a:p>
        </p:txBody>
      </p:sp>
      <p:sp>
        <p:nvSpPr>
          <p:cNvPr id="7" name="流程图: 磁盘 6"/>
          <p:cNvSpPr/>
          <p:nvPr/>
        </p:nvSpPr>
        <p:spPr>
          <a:xfrm>
            <a:off x="5226368" y="4293096"/>
            <a:ext cx="1656184" cy="1224136"/>
          </a:xfrm>
          <a:prstGeom prst="flowChartMagneticDisk">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3498176" y="4748894"/>
            <a:ext cx="1728192" cy="432048"/>
          </a:xfrm>
          <a:prstGeom prst="rightArrow">
            <a:avLst/>
          </a:prstGeom>
          <a:solidFill>
            <a:srgbClr val="00B05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833880" y="4676886"/>
            <a:ext cx="1152128" cy="400110"/>
          </a:xfrm>
          <a:prstGeom prst="rect">
            <a:avLst/>
          </a:prstGeom>
          <a:noFill/>
        </p:spPr>
        <p:txBody>
          <a:bodyPr wrap="square" rtlCol="0">
            <a:spAutoFit/>
          </a:bodyPr>
          <a:lstStyle/>
          <a:p>
            <a:r>
              <a:rPr lang="zh-CN" altLang="en-US" sz="2000" b="1" dirty="0" smtClean="0">
                <a:solidFill>
                  <a:srgbClr val="FF0000"/>
                </a:solidFill>
                <a:latin typeface="方正姚体" pitchFamily="2" charset="-122"/>
                <a:ea typeface="方正姚体" pitchFamily="2" charset="-122"/>
              </a:rPr>
              <a:t>缓冲区</a:t>
            </a:r>
            <a:endParaRPr lang="zh-CN" altLang="en-US" sz="2000" dirty="0"/>
          </a:p>
        </p:txBody>
      </p:sp>
      <p:grpSp>
        <p:nvGrpSpPr>
          <p:cNvPr id="18" name="组合 17"/>
          <p:cNvGrpSpPr/>
          <p:nvPr/>
        </p:nvGrpSpPr>
        <p:grpSpPr>
          <a:xfrm>
            <a:off x="2346048" y="4748894"/>
            <a:ext cx="648072" cy="360040"/>
            <a:chOff x="2195736" y="4941168"/>
            <a:chExt cx="648072" cy="360040"/>
          </a:xfrm>
        </p:grpSpPr>
        <p:sp>
          <p:nvSpPr>
            <p:cNvPr id="12" name="矩形 11"/>
            <p:cNvSpPr/>
            <p:nvPr/>
          </p:nvSpPr>
          <p:spPr>
            <a:xfrm>
              <a:off x="2195736" y="4941168"/>
              <a:ext cx="64807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12" idx="0"/>
              <a:endCxn id="12" idx="2"/>
            </p:cNvCxnSpPr>
            <p:nvPr/>
          </p:nvCxnSpPr>
          <p:spPr>
            <a:xfrm rot="16200000" flipH="1">
              <a:off x="2339752" y="5121188"/>
              <a:ext cx="3600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2" idx="1"/>
              <a:endCxn id="12" idx="3"/>
            </p:cNvCxnSpPr>
            <p:nvPr/>
          </p:nvCxnSpPr>
          <p:spPr>
            <a:xfrm rot="10800000" flipH="1">
              <a:off x="2195736" y="5121188"/>
              <a:ext cx="64807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6954560" y="4388854"/>
            <a:ext cx="785792" cy="923330"/>
          </a:xfrm>
          <a:prstGeom prst="rect">
            <a:avLst/>
          </a:prstGeom>
          <a:noFill/>
        </p:spPr>
        <p:txBody>
          <a:bodyPr wrap="none" lIns="91440" tIns="45720" rIns="91440" bIns="45720">
            <a:spAutoFit/>
          </a:bodyPr>
          <a:lstStyle/>
          <a:p>
            <a:pPr algn="ctr"/>
            <a:r>
              <a:rPr lang="zh-CN" alt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zh-CN" alt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nvGrpSpPr>
          <p:cNvPr id="24" name="组合 23"/>
          <p:cNvGrpSpPr/>
          <p:nvPr/>
        </p:nvGrpSpPr>
        <p:grpSpPr>
          <a:xfrm>
            <a:off x="2339752" y="4748894"/>
            <a:ext cx="648072" cy="360040"/>
            <a:chOff x="2195736" y="4941168"/>
            <a:chExt cx="648072" cy="360040"/>
          </a:xfrm>
        </p:grpSpPr>
        <p:sp>
          <p:nvSpPr>
            <p:cNvPr id="25" name="矩形 24"/>
            <p:cNvSpPr/>
            <p:nvPr/>
          </p:nvSpPr>
          <p:spPr>
            <a:xfrm>
              <a:off x="2195736" y="4941168"/>
              <a:ext cx="648072" cy="36004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5" idx="0"/>
              <a:endCxn id="25" idx="2"/>
            </p:cNvCxnSpPr>
            <p:nvPr/>
          </p:nvCxnSpPr>
          <p:spPr>
            <a:xfrm rot="16200000" flipH="1">
              <a:off x="2339752" y="5121188"/>
              <a:ext cx="360040"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5" idx="1"/>
              <a:endCxn id="25" idx="3"/>
            </p:cNvCxnSpPr>
            <p:nvPr/>
          </p:nvCxnSpPr>
          <p:spPr>
            <a:xfrm rot="10800000" flipH="1">
              <a:off x="2195736" y="5121188"/>
              <a:ext cx="648072" cy="0"/>
            </a:xfrm>
            <a:prstGeom prst="line">
              <a:avLst/>
            </a:prstGeom>
            <a:ln w="15875">
              <a:solidFill>
                <a:srgbClr val="7030A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linds(horizontal)">
                                      <p:cBhvr>
                                        <p:cTn id="11" dur="500"/>
                                        <p:tgtEl>
                                          <p:spTgt spid="18"/>
                                        </p:tgtEl>
                                      </p:cBhvr>
                                    </p:animEffect>
                                  </p:childTnLst>
                                </p:cTn>
                              </p:par>
                            </p:childTnLst>
                          </p:cTn>
                        </p:par>
                        <p:par>
                          <p:cTn id="12" fill="hold">
                            <p:stCondLst>
                              <p:cond delay="10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9"/>
                                        </p:tgtEl>
                                        <p:attrNameLst>
                                          <p:attrName>style.visibility</p:attrName>
                                        </p:attrNameLst>
                                      </p:cBhvr>
                                      <p:to>
                                        <p:strVal val="visible"/>
                                      </p:to>
                                    </p:set>
                                    <p:anim calcmode="discrete" valueType="clr">
                                      <p:cBhvr override="childStyle">
                                        <p:cTn id="15"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9"/>
                                        </p:tgtEl>
                                        <p:attrNameLst>
                                          <p:attrName>fillcolor</p:attrName>
                                        </p:attrNameLst>
                                      </p:cBhvr>
                                      <p:tavLst>
                                        <p:tav tm="0">
                                          <p:val>
                                            <p:clrVal>
                                              <a:schemeClr val="accent2"/>
                                            </p:clrVal>
                                          </p:val>
                                        </p:tav>
                                        <p:tav tm="50000">
                                          <p:val>
                                            <p:clrVal>
                                              <a:schemeClr val="hlink"/>
                                            </p:clrVal>
                                          </p:val>
                                        </p:tav>
                                      </p:tavLst>
                                    </p:anim>
                                    <p:set>
                                      <p:cBhvr>
                                        <p:cTn id="17" dur="80"/>
                                        <p:tgtEl>
                                          <p:spTgt spid="9"/>
                                        </p:tgtEl>
                                        <p:attrNameLst>
                                          <p:attrName>fill.type</p:attrName>
                                        </p:attrNameLst>
                                      </p:cBhvr>
                                      <p:to>
                                        <p:strVal val="solid"/>
                                      </p:to>
                                    </p:set>
                                  </p:childTnLst>
                                </p:cTn>
                              </p:par>
                            </p:childTnLst>
                          </p:cTn>
                        </p:par>
                        <p:par>
                          <p:cTn id="18" fill="hold">
                            <p:stCondLst>
                              <p:cond delay="1160"/>
                            </p:stCondLst>
                            <p:childTnLst>
                              <p:par>
                                <p:cTn id="19" presetID="3" presetClass="entr" presetSubtype="1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par>
                          <p:cTn id="22" fill="hold">
                            <p:stCondLst>
                              <p:cond delay="1660"/>
                            </p:stCondLst>
                            <p:childTnLst>
                              <p:par>
                                <p:cTn id="23" presetID="55"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strVal val="#ppt_w*0.70"/>
                                          </p:val>
                                        </p:tav>
                                        <p:tav tm="100000">
                                          <p:val>
                                            <p:strVal val="#ppt_w"/>
                                          </p:val>
                                        </p:tav>
                                      </p:tavLst>
                                    </p:anim>
                                    <p:anim calcmode="lin" valueType="num">
                                      <p:cBhvr>
                                        <p:cTn id="26" dur="1000" fill="hold"/>
                                        <p:tgtEl>
                                          <p:spTgt spid="8"/>
                                        </p:tgtEl>
                                        <p:attrNameLst>
                                          <p:attrName>ppt_h</p:attrName>
                                        </p:attrNameLst>
                                      </p:cBhvr>
                                      <p:tavLst>
                                        <p:tav tm="0">
                                          <p:val>
                                            <p:strVal val="#ppt_h"/>
                                          </p:val>
                                        </p:tav>
                                        <p:tav tm="100000">
                                          <p:val>
                                            <p:strVal val="#ppt_h"/>
                                          </p:val>
                                        </p:tav>
                                      </p:tavLst>
                                    </p:anim>
                                    <p:animEffect transition="in" filter="fade">
                                      <p:cBhvr>
                                        <p:cTn id="27" dur="1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8.33333E-7 1.54487E-6 L 0.37413 0.00532 " pathEditMode="relative" rAng="0" ptsTypes="AA">
                                      <p:cBhvr>
                                        <p:cTn id="31" dur="2000" fill="hold"/>
                                        <p:tgtEl>
                                          <p:spTgt spid="18"/>
                                        </p:tgtEl>
                                        <p:attrNameLst>
                                          <p:attrName>ppt_x</p:attrName>
                                          <p:attrName>ppt_y</p:attrName>
                                        </p:attrNameLst>
                                      </p:cBhvr>
                                      <p:rCtr x="187" y="3"/>
                                    </p:animMotion>
                                  </p:childTnLst>
                                </p:cTn>
                              </p:par>
                            </p:childTnLst>
                          </p:cTn>
                        </p:par>
                        <p:par>
                          <p:cTn id="32" fill="hold">
                            <p:stCondLst>
                              <p:cond delay="2000"/>
                            </p:stCondLst>
                            <p:childTnLst>
                              <p:par>
                                <p:cTn id="33" presetID="3" presetClass="entr" presetSubtype="1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linds(horizontal)">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linds(horizontal)">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nodeType="clickEffect">
                                  <p:stCondLst>
                                    <p:cond delay="0"/>
                                  </p:stCondLst>
                                  <p:childTnLst>
                                    <p:animMotion origin="layout" path="M -8.33333E-7 1.54487E-6 L 0.18507 0.00532 " pathEditMode="relative" rAng="0" ptsTypes="AA">
                                      <p:cBhvr>
                                        <p:cTn id="44" dur="1000" fill="hold"/>
                                        <p:tgtEl>
                                          <p:spTgt spid="24"/>
                                        </p:tgtEl>
                                        <p:attrNameLst>
                                          <p:attrName>ppt_x</p:attrName>
                                          <p:attrName>ppt_y</p:attrName>
                                        </p:attrNameLst>
                                      </p:cBhvr>
                                      <p:rCtr x="93" y="3"/>
                                    </p:animMotion>
                                  </p:childTnLst>
                                </p:cTn>
                              </p:par>
                            </p:childTnLst>
                          </p:cTn>
                        </p:par>
                        <p:par>
                          <p:cTn id="45" fill="hold">
                            <p:stCondLst>
                              <p:cond delay="1000"/>
                            </p:stCondLst>
                            <p:childTnLst>
                              <p:par>
                                <p:cTn id="46" presetID="42" presetClass="path" presetSubtype="0" accel="50000" decel="50000" fill="hold" nodeType="afterEffect">
                                  <p:stCondLst>
                                    <p:cond delay="0"/>
                                  </p:stCondLst>
                                  <p:childTnLst>
                                    <p:animMotion origin="layout" path="M 0.18507 0.00532 L 0.18507 0.15217 " pathEditMode="relative" rAng="0" ptsTypes="AA">
                                      <p:cBhvr>
                                        <p:cTn id="47" dur="1000" fill="hold"/>
                                        <p:tgtEl>
                                          <p:spTgt spid="24"/>
                                        </p:tgtEl>
                                        <p:attrNameLst>
                                          <p:attrName>ppt_x</p:attrName>
                                          <p:attrName>ppt_y</p:attrName>
                                        </p:attrNameLst>
                                      </p:cBhvr>
                                      <p:rCtr x="0" y="73"/>
                                    </p:animMotion>
                                  </p:childTnLst>
                                </p:cTn>
                              </p:par>
                            </p:childTnLst>
                          </p:cTn>
                        </p:par>
                        <p:par>
                          <p:cTn id="48" fill="hold">
                            <p:stCondLst>
                              <p:cond delay="2000"/>
                            </p:stCondLst>
                            <p:childTnLst>
                              <p:par>
                                <p:cTn id="49" presetID="1" presetClass="exit" presetSubtype="0" fill="hold" nodeType="afterEffect">
                                  <p:stCondLst>
                                    <p:cond delay="0"/>
                                  </p:stCondLst>
                                  <p:childTnLst>
                                    <p:set>
                                      <p:cBhvr>
                                        <p:cTn id="50"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第</a:t>
            </a:r>
            <a:r>
              <a:rPr lang="en-US" altLang="zh-CN" dirty="0" smtClean="0"/>
              <a:t>13</a:t>
            </a:r>
            <a:r>
              <a:rPr lang="zh-CN" altLang="en-US" dirty="0" smtClean="0"/>
              <a:t>章 数据库恢复技术</a:t>
            </a:r>
          </a:p>
        </p:txBody>
      </p:sp>
      <p:sp>
        <p:nvSpPr>
          <p:cNvPr id="6147" name="Rectangle 3"/>
          <p:cNvSpPr>
            <a:spLocks noGrp="1" noChangeArrowheads="1"/>
          </p:cNvSpPr>
          <p:nvPr>
            <p:ph type="body" idx="1"/>
          </p:nvPr>
        </p:nvSpPr>
        <p:spPr>
          <a:xfrm>
            <a:off x="1403648" y="1484313"/>
            <a:ext cx="7128792" cy="4383087"/>
          </a:xfrm>
        </p:spPr>
        <p:txBody>
          <a:bodyPr/>
          <a:lstStyle/>
          <a:p>
            <a:r>
              <a:rPr lang="en-US" altLang="zh-CN" dirty="0" smtClean="0"/>
              <a:t>13.1 </a:t>
            </a:r>
            <a:r>
              <a:rPr lang="zh-CN" altLang="zh-CN" dirty="0" smtClean="0"/>
              <a:t>恢复的基本概念</a:t>
            </a:r>
            <a:endParaRPr lang="zh-CN" altLang="en-US" dirty="0" smtClean="0"/>
          </a:p>
          <a:p>
            <a:r>
              <a:rPr lang="en-US" altLang="zh-CN" dirty="0" smtClean="0"/>
              <a:t>13.2 </a:t>
            </a:r>
            <a:r>
              <a:rPr lang="zh-CN" altLang="zh-CN" dirty="0" smtClean="0"/>
              <a:t>数据库故障的种类</a:t>
            </a:r>
            <a:endParaRPr lang="zh-CN" altLang="en-US" dirty="0" smtClean="0"/>
          </a:p>
          <a:p>
            <a:r>
              <a:rPr lang="en-US" altLang="zh-CN" dirty="0" smtClean="0"/>
              <a:t>13.3 </a:t>
            </a:r>
            <a:r>
              <a:rPr lang="zh-CN" altLang="zh-CN" dirty="0" smtClean="0"/>
              <a:t>数据库恢复的类型</a:t>
            </a:r>
            <a:endParaRPr lang="zh-CN" altLang="en-US" dirty="0" smtClean="0"/>
          </a:p>
          <a:p>
            <a:r>
              <a:rPr lang="en-US" altLang="zh-CN" dirty="0" smtClean="0"/>
              <a:t>13.4 </a:t>
            </a:r>
            <a:r>
              <a:rPr lang="zh-CN" altLang="zh-CN" dirty="0" smtClean="0"/>
              <a:t>恢复技术</a:t>
            </a:r>
            <a:endParaRPr lang="en-US" altLang="zh-CN" dirty="0" smtClean="0"/>
          </a:p>
          <a:p>
            <a:r>
              <a:rPr lang="en-US" altLang="zh-CN" dirty="0" smtClean="0"/>
              <a:t>13.5 </a:t>
            </a:r>
            <a:r>
              <a:rPr lang="zh-CN" altLang="zh-CN" dirty="0" smtClean="0"/>
              <a:t>缓冲区管理</a:t>
            </a:r>
            <a:endParaRPr lang="zh-CN" altLang="en-US" dirty="0" smtClean="0"/>
          </a:p>
        </p:txBody>
      </p:sp>
      <p:sp>
        <p:nvSpPr>
          <p:cNvPr id="6148" name="日期占位符 3"/>
          <p:cNvSpPr>
            <a:spLocks noGrp="1"/>
          </p:cNvSpPr>
          <p:nvPr>
            <p:ph type="dt" sz="quarter" idx="10"/>
          </p:nvPr>
        </p:nvSpPr>
        <p:spPr>
          <a:noFill/>
        </p:spPr>
        <p:txBody>
          <a:bodyPr/>
          <a:lstStyle/>
          <a:p>
            <a:fld id="{20A9693C-012F-47D9-8DA4-009E36CB23C6}" type="datetime8">
              <a:rPr lang="zh-CN" altLang="en-US" smtClean="0">
                <a:ea typeface="宋体" charset="-122"/>
              </a:rPr>
              <a:pPr/>
              <a:t>2016年3月9日8时33分</a:t>
            </a:fld>
            <a:endParaRPr lang="zh-CN" altLang="en-US" smtClean="0">
              <a:ea typeface="宋体" charset="-122"/>
            </a:endParaRPr>
          </a:p>
        </p:txBody>
      </p:sp>
      <p:sp>
        <p:nvSpPr>
          <p:cNvPr id="6149" name="灯片编号占位符 4"/>
          <p:cNvSpPr>
            <a:spLocks noGrp="1"/>
          </p:cNvSpPr>
          <p:nvPr>
            <p:ph type="sldNum" sz="quarter" idx="12"/>
          </p:nvPr>
        </p:nvSpPr>
        <p:spPr>
          <a:noFill/>
        </p:spPr>
        <p:txBody>
          <a:bodyPr/>
          <a:lstStyle/>
          <a:p>
            <a:fld id="{D2CEB0C6-DB6E-4A65-A6F6-A91BF2742607}" type="slidenum">
              <a:rPr lang="zh-CN" altLang="en-US" smtClean="0">
                <a:ea typeface="宋体" charset="-122"/>
              </a:rPr>
              <a:pPr/>
              <a:t>2</a:t>
            </a:fld>
            <a:endParaRPr lang="zh-CN" altLang="en-US" smtClean="0">
              <a:ea typeface="宋体" charset="-122"/>
            </a:endParaRPr>
          </a:p>
        </p:txBody>
      </p:sp>
      <p:sp>
        <p:nvSpPr>
          <p:cNvPr id="6" name="动作按钮: 前进或下一项 5">
            <a:hlinkClick r:id="rId2" action="ppaction://hlinksldjump" highlightClick="1"/>
          </p:cNvPr>
          <p:cNvSpPr/>
          <p:nvPr/>
        </p:nvSpPr>
        <p:spPr>
          <a:xfrm>
            <a:off x="683568" y="162880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动作按钮: 前进或下一项 6">
            <a:hlinkClick r:id="rId3" action="ppaction://hlinksldjump" highlightClick="1"/>
          </p:cNvPr>
          <p:cNvSpPr/>
          <p:nvPr/>
        </p:nvSpPr>
        <p:spPr>
          <a:xfrm>
            <a:off x="683568" y="234888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动作按钮: 前进或下一项 7">
            <a:hlinkClick r:id="rId4" action="ppaction://hlinksldjump" highlightClick="1"/>
          </p:cNvPr>
          <p:cNvSpPr/>
          <p:nvPr/>
        </p:nvSpPr>
        <p:spPr>
          <a:xfrm>
            <a:off x="683568" y="306896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动作按钮: 前进或下一项 8">
            <a:hlinkClick r:id="rId5" action="ppaction://hlinksldjump" highlightClick="1"/>
          </p:cNvPr>
          <p:cNvSpPr/>
          <p:nvPr/>
        </p:nvSpPr>
        <p:spPr>
          <a:xfrm>
            <a:off x="683568" y="378904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动作按钮: 前进或下一项 9">
            <a:hlinkClick r:id="rId6" action="ppaction://hlinksldjump" highlightClick="1"/>
          </p:cNvPr>
          <p:cNvSpPr/>
          <p:nvPr/>
        </p:nvSpPr>
        <p:spPr>
          <a:xfrm>
            <a:off x="683568" y="4509120"/>
            <a:ext cx="648072" cy="360040"/>
          </a:xfrm>
          <a:prstGeom prst="actionButtonForwardNex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重做事务</a:t>
            </a:r>
            <a:endParaRPr lang="zh-CN" altLang="en-US" dirty="0"/>
          </a:p>
        </p:txBody>
      </p:sp>
      <p:sp>
        <p:nvSpPr>
          <p:cNvPr id="3" name="内容占位符 2"/>
          <p:cNvSpPr>
            <a:spLocks noGrp="1"/>
          </p:cNvSpPr>
          <p:nvPr>
            <p:ph idx="1"/>
          </p:nvPr>
        </p:nvSpPr>
        <p:spPr/>
        <p:txBody>
          <a:bodyPr/>
          <a:lstStyle/>
          <a:p>
            <a:r>
              <a:rPr lang="zh-CN" altLang="zh-CN" sz="3200" dirty="0" smtClean="0"/>
              <a:t>如果在写入缓冲区和传输缓冲数据到物理存储器过程中发生故障，则恢复管理器必须确定故障发生时执行</a:t>
            </a:r>
            <a:r>
              <a:rPr lang="en-US" altLang="zh-CN" sz="3200" dirty="0" smtClean="0"/>
              <a:t>WRITE</a:t>
            </a:r>
            <a:r>
              <a:rPr lang="zh-CN" altLang="zh-CN" sz="3200" dirty="0" smtClean="0"/>
              <a:t>操作的事务的状态</a:t>
            </a:r>
            <a:r>
              <a:rPr lang="zh-CN" altLang="en-US" sz="3200" dirty="0" smtClean="0"/>
              <a:t>：</a:t>
            </a:r>
            <a:endParaRPr lang="en-US" altLang="zh-CN" sz="3200" dirty="0" smtClean="0"/>
          </a:p>
          <a:p>
            <a:pPr lvl="1"/>
            <a:r>
              <a:rPr lang="zh-CN" altLang="zh-CN" sz="2800" dirty="0" smtClean="0"/>
              <a:t>如果事务已经执行了</a:t>
            </a:r>
            <a:r>
              <a:rPr lang="en-US" altLang="zh-CN" sz="2800" dirty="0" smtClean="0"/>
              <a:t>COMMIT</a:t>
            </a:r>
            <a:r>
              <a:rPr lang="zh-CN" altLang="zh-CN" sz="2800" dirty="0" smtClean="0"/>
              <a:t>语句，则恢复管理器将</a:t>
            </a:r>
            <a:r>
              <a:rPr lang="zh-CN" altLang="zh-CN" sz="2800" dirty="0" smtClean="0">
                <a:solidFill>
                  <a:srgbClr val="FF0000"/>
                </a:solidFill>
              </a:rPr>
              <a:t>重做</a:t>
            </a:r>
            <a:r>
              <a:rPr lang="zh-CN" altLang="zh-CN" sz="2800" dirty="0" smtClean="0"/>
              <a:t>（也称为前滚）事务的操作</a:t>
            </a:r>
            <a:r>
              <a:rPr lang="zh-CN" altLang="en-US" sz="2800" dirty="0" smtClean="0"/>
              <a:t>并</a:t>
            </a:r>
            <a:r>
              <a:rPr lang="zh-CN" altLang="zh-CN" sz="2800" dirty="0" smtClean="0"/>
              <a:t>将事务的更新结果保存到数据库中。</a:t>
            </a:r>
            <a:endParaRPr lang="en-US" altLang="zh-CN" sz="2800" dirty="0" smtClean="0"/>
          </a:p>
          <a:p>
            <a:r>
              <a:rPr lang="zh-CN" altLang="zh-CN" sz="3200" dirty="0" smtClean="0"/>
              <a:t>向前恢复保证了事务的持久性。</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向前恢复过程</a:t>
            </a:r>
            <a:endParaRPr lang="zh-CN" altLang="en-US" dirty="0"/>
          </a:p>
        </p:txBody>
      </p:sp>
      <p:sp>
        <p:nvSpPr>
          <p:cNvPr id="3" name="内容占位符 2"/>
          <p:cNvSpPr>
            <a:spLocks noGrp="1"/>
          </p:cNvSpPr>
          <p:nvPr>
            <p:ph idx="1"/>
          </p:nvPr>
        </p:nvSpPr>
        <p:spPr>
          <a:xfrm>
            <a:off x="566738" y="1340768"/>
            <a:ext cx="8001000" cy="4752528"/>
          </a:xfrm>
        </p:spPr>
        <p:txBody>
          <a:bodyPr/>
          <a:lstStyle/>
          <a:p>
            <a:pPr>
              <a:spcBef>
                <a:spcPts val="0"/>
              </a:spcBef>
            </a:pPr>
            <a:r>
              <a:rPr lang="zh-CN" altLang="zh-CN" sz="3200" dirty="0" smtClean="0"/>
              <a:t>首先读取最新的数据库转储和修改数据的事务日志。</a:t>
            </a:r>
            <a:endParaRPr lang="en-US" altLang="zh-CN" sz="3200" dirty="0" smtClean="0"/>
          </a:p>
          <a:p>
            <a:pPr>
              <a:spcBef>
                <a:spcPts val="0"/>
              </a:spcBef>
            </a:pPr>
            <a:r>
              <a:rPr lang="zh-CN" altLang="zh-CN" sz="3200" dirty="0" smtClean="0"/>
              <a:t>然后读取日志记录，从数据库转储之后的第一个记录开始，一直读到物理损坏前的最后一次记录。</a:t>
            </a:r>
            <a:r>
              <a:rPr lang="zh-CN" altLang="en-US" sz="3200" dirty="0" smtClean="0"/>
              <a:t>（</a:t>
            </a:r>
            <a:r>
              <a:rPr lang="zh-CN" altLang="en-US" sz="3200" dirty="0" smtClean="0">
                <a:solidFill>
                  <a:srgbClr val="FF0000"/>
                </a:solidFill>
              </a:rPr>
              <a:t>从后向前读</a:t>
            </a:r>
            <a:r>
              <a:rPr lang="zh-CN" altLang="en-US" sz="3200" dirty="0" smtClean="0"/>
              <a:t>）</a:t>
            </a:r>
            <a:endParaRPr lang="en-US" altLang="zh-CN" sz="3200" dirty="0" smtClean="0"/>
          </a:p>
          <a:p>
            <a:pPr>
              <a:spcBef>
                <a:spcPts val="0"/>
              </a:spcBef>
            </a:pPr>
            <a:r>
              <a:rPr lang="zh-CN" altLang="zh-CN" sz="3200" dirty="0" smtClean="0"/>
              <a:t>对于每一条日志记录，把数据库转储中相关的数据值修改为日志记录中修改后的值，使数据库中的值是事务执行完成后的最终结果。</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重做示意图</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22</a:t>
            </a:fld>
            <a:endParaRPr lang="zh-CN" altLang="en-US"/>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649" name="Object 1"/>
          <p:cNvGraphicFramePr>
            <a:graphicFrameLocks noChangeAspect="1"/>
          </p:cNvGraphicFramePr>
          <p:nvPr/>
        </p:nvGraphicFramePr>
        <p:xfrm>
          <a:off x="750307" y="1464405"/>
          <a:ext cx="7998157" cy="4124835"/>
        </p:xfrm>
        <a:graphic>
          <a:graphicData uri="http://schemas.openxmlformats.org/presentationml/2006/ole">
            <mc:AlternateContent xmlns:mc="http://schemas.openxmlformats.org/markup-compatibility/2006">
              <mc:Choice xmlns:v="urn:schemas-microsoft-com:vml" Requires="v">
                <p:oleObj spid="_x0000_s27650" name="Visio" r:id="rId3" imgW="3031094" imgH="1558950" progId="Visio.Drawing.11">
                  <p:embed/>
                </p:oleObj>
              </mc:Choice>
              <mc:Fallback>
                <p:oleObj name="Visio" r:id="rId3" imgW="3031094" imgH="1558950"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307" y="1464405"/>
                        <a:ext cx="7998157" cy="41248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13.3.2 </a:t>
            </a:r>
            <a:r>
              <a:rPr lang="zh-CN" altLang="zh-CN" dirty="0" smtClean="0"/>
              <a:t>向后恢复</a:t>
            </a:r>
            <a:endParaRPr lang="zh-CN" altLang="en-US" dirty="0"/>
          </a:p>
        </p:txBody>
      </p:sp>
      <p:sp>
        <p:nvSpPr>
          <p:cNvPr id="3" name="内容占位符 2"/>
          <p:cNvSpPr>
            <a:spLocks noGrp="1"/>
          </p:cNvSpPr>
          <p:nvPr>
            <p:ph idx="1"/>
          </p:nvPr>
        </p:nvSpPr>
        <p:spPr>
          <a:xfrm>
            <a:off x="566738" y="1340768"/>
            <a:ext cx="8001000" cy="4678362"/>
          </a:xfrm>
        </p:spPr>
        <p:txBody>
          <a:bodyPr/>
          <a:lstStyle/>
          <a:p>
            <a:r>
              <a:rPr lang="zh-CN" altLang="zh-CN" dirty="0" smtClean="0">
                <a:solidFill>
                  <a:srgbClr val="FF0000"/>
                </a:solidFill>
              </a:rPr>
              <a:t>向后恢复</a:t>
            </a:r>
            <a:r>
              <a:rPr lang="zh-CN" altLang="zh-CN" dirty="0" smtClean="0"/>
              <a:t>（也称为撤销，</a:t>
            </a:r>
            <a:r>
              <a:rPr lang="en-US" altLang="zh-CN" dirty="0" smtClean="0"/>
              <a:t>UNDO</a:t>
            </a:r>
            <a:r>
              <a:rPr lang="zh-CN" altLang="zh-CN" dirty="0" smtClean="0"/>
              <a:t>）用于数据库正常操作过程中发生错误时的恢复过程。</a:t>
            </a:r>
            <a:endParaRPr lang="en-US" altLang="zh-CN" dirty="0" smtClean="0"/>
          </a:p>
          <a:p>
            <a:r>
              <a:rPr lang="zh-CN" altLang="zh-CN" dirty="0" smtClean="0"/>
              <a:t>这种错误可能是人为键入的数据，或是程序异常结束而留下的未完成的数据库修改。</a:t>
            </a:r>
            <a:endParaRPr lang="en-US" altLang="zh-CN" dirty="0" smtClean="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向后恢复（续）</a:t>
            </a:r>
            <a:endParaRPr lang="zh-CN" altLang="en-US" dirty="0"/>
          </a:p>
        </p:txBody>
      </p:sp>
      <p:sp>
        <p:nvSpPr>
          <p:cNvPr id="3" name="内容占位符 2"/>
          <p:cNvSpPr>
            <a:spLocks noGrp="1"/>
          </p:cNvSpPr>
          <p:nvPr>
            <p:ph idx="1"/>
          </p:nvPr>
        </p:nvSpPr>
        <p:spPr/>
        <p:txBody>
          <a:bodyPr/>
          <a:lstStyle/>
          <a:p>
            <a:r>
              <a:rPr lang="zh-CN" altLang="zh-CN" dirty="0" smtClean="0"/>
              <a:t>如果在故障发生时事务尚未提交，则将导致数据库的不一致性。</a:t>
            </a:r>
            <a:endParaRPr lang="en-US" altLang="zh-CN" dirty="0" smtClean="0"/>
          </a:p>
          <a:p>
            <a:r>
              <a:rPr lang="zh-CN" altLang="zh-CN" dirty="0" smtClean="0"/>
              <a:t>因此恢复管理器必须撤销（回滚）事务对数据库的所有影响。</a:t>
            </a:r>
            <a:endParaRPr lang="en-US" altLang="zh-CN" dirty="0" smtClean="0"/>
          </a:p>
          <a:p>
            <a:r>
              <a:rPr lang="zh-CN" altLang="zh-CN" dirty="0" smtClean="0"/>
              <a:t>向后恢复保证了事务的原子性。</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向后恢复过程</a:t>
            </a:r>
            <a:endParaRPr lang="zh-CN" altLang="en-US" dirty="0"/>
          </a:p>
        </p:txBody>
      </p:sp>
      <p:sp>
        <p:nvSpPr>
          <p:cNvPr id="3" name="内容占位符 2"/>
          <p:cNvSpPr>
            <a:spLocks noGrp="1"/>
          </p:cNvSpPr>
          <p:nvPr>
            <p:ph idx="1"/>
          </p:nvPr>
        </p:nvSpPr>
        <p:spPr/>
        <p:txBody>
          <a:bodyPr/>
          <a:lstStyle/>
          <a:p>
            <a:r>
              <a:rPr lang="zh-CN" altLang="zh-CN" dirty="0" smtClean="0"/>
              <a:t>从数据库的当前状态和事务日志的最后一条记录开始，按</a:t>
            </a:r>
            <a:r>
              <a:rPr lang="zh-CN" altLang="zh-CN" dirty="0" smtClean="0">
                <a:solidFill>
                  <a:srgbClr val="FF0000"/>
                </a:solidFill>
              </a:rPr>
              <a:t>从前向后</a:t>
            </a:r>
            <a:r>
              <a:rPr lang="zh-CN" altLang="zh-CN" dirty="0" smtClean="0"/>
              <a:t>的顺序读取日志，</a:t>
            </a:r>
            <a:endParaRPr lang="en-US" altLang="zh-CN" dirty="0" smtClean="0"/>
          </a:p>
          <a:p>
            <a:r>
              <a:rPr lang="zh-CN" altLang="zh-CN" dirty="0" smtClean="0"/>
              <a:t>将数据库中已更新的数据值改为记录在日志中的更新前的值（前像），直至错误发生点。</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回滚示意图</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26</a:t>
            </a:fld>
            <a:endParaRPr lang="zh-CN" altLang="en-US"/>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7825" name="Object 1"/>
          <p:cNvGraphicFramePr>
            <a:graphicFrameLocks noChangeAspect="1"/>
          </p:cNvGraphicFramePr>
          <p:nvPr/>
        </p:nvGraphicFramePr>
        <p:xfrm>
          <a:off x="683567" y="1484784"/>
          <a:ext cx="7819015" cy="4032448"/>
        </p:xfrm>
        <a:graphic>
          <a:graphicData uri="http://schemas.openxmlformats.org/presentationml/2006/ole">
            <mc:AlternateContent xmlns:mc="http://schemas.openxmlformats.org/markup-compatibility/2006">
              <mc:Choice xmlns:v="urn:schemas-microsoft-com:vml" Requires="v">
                <p:oleObj spid="_x0000_s77826" name="Visio" r:id="rId3" imgW="3031094" imgH="1558950" progId="Visio.Drawing.11">
                  <p:embed/>
                </p:oleObj>
              </mc:Choice>
              <mc:Fallback>
                <p:oleObj name="Visio" r:id="rId3" imgW="3031094" imgH="1558950"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7" y="1484784"/>
                        <a:ext cx="7819015" cy="4032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27</a:t>
            </a:fld>
            <a:endParaRPr lang="zh-CN" altLang="en-US"/>
          </a:p>
        </p:txBody>
      </p:sp>
      <p:sp>
        <p:nvSpPr>
          <p:cNvPr id="819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1921" name="Object 1"/>
          <p:cNvGraphicFramePr>
            <a:graphicFrameLocks noChangeAspect="1"/>
          </p:cNvGraphicFramePr>
          <p:nvPr/>
        </p:nvGraphicFramePr>
        <p:xfrm>
          <a:off x="1331640" y="1556792"/>
          <a:ext cx="7786087" cy="3888432"/>
        </p:xfrm>
        <a:graphic>
          <a:graphicData uri="http://schemas.openxmlformats.org/presentationml/2006/ole">
            <mc:AlternateContent xmlns:mc="http://schemas.openxmlformats.org/markup-compatibility/2006">
              <mc:Choice xmlns:v="urn:schemas-microsoft-com:vml" Requires="v">
                <p:oleObj spid="_x0000_s81922" name="Visio" r:id="rId3" imgW="3945331" imgH="1935764" progId="Visio.Drawing.11">
                  <p:embed/>
                </p:oleObj>
              </mc:Choice>
              <mc:Fallback>
                <p:oleObj name="Visio" r:id="rId3" imgW="3945331" imgH="1935764"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556792"/>
                        <a:ext cx="7786087" cy="3888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635310" y="1700808"/>
            <a:ext cx="720080" cy="400110"/>
          </a:xfrm>
          <a:prstGeom prst="rect">
            <a:avLst/>
          </a:prstGeom>
          <a:noFill/>
        </p:spPr>
        <p:txBody>
          <a:bodyPr wrap="square" rtlCol="0">
            <a:spAutoFit/>
          </a:bodyPr>
          <a:lstStyle/>
          <a:p>
            <a:r>
              <a:rPr lang="zh-CN" altLang="en-US" sz="2000" b="1" dirty="0" smtClean="0">
                <a:solidFill>
                  <a:srgbClr val="FF3399"/>
                </a:solidFill>
                <a:latin typeface="方正姚体" pitchFamily="2" charset="-122"/>
                <a:ea typeface="方正姚体" pitchFamily="2" charset="-122"/>
              </a:rPr>
              <a:t>撤销</a:t>
            </a:r>
            <a:endParaRPr lang="zh-CN" altLang="en-US" sz="2000" b="1" dirty="0">
              <a:solidFill>
                <a:srgbClr val="FF3399"/>
              </a:solidFill>
              <a:latin typeface="方正姚体" pitchFamily="2" charset="-122"/>
              <a:ea typeface="方正姚体" pitchFamily="2" charset="-122"/>
            </a:endParaRPr>
          </a:p>
        </p:txBody>
      </p:sp>
      <p:sp>
        <p:nvSpPr>
          <p:cNvPr id="9" name="TextBox 8"/>
          <p:cNvSpPr txBox="1"/>
          <p:nvPr/>
        </p:nvSpPr>
        <p:spPr>
          <a:xfrm>
            <a:off x="683568" y="4341354"/>
            <a:ext cx="720080" cy="400110"/>
          </a:xfrm>
          <a:prstGeom prst="rect">
            <a:avLst/>
          </a:prstGeom>
          <a:noFill/>
        </p:spPr>
        <p:txBody>
          <a:bodyPr wrap="square" rtlCol="0">
            <a:spAutoFit/>
          </a:bodyPr>
          <a:lstStyle/>
          <a:p>
            <a:r>
              <a:rPr lang="zh-CN" altLang="en-US" sz="2000" b="1" dirty="0" smtClean="0">
                <a:solidFill>
                  <a:srgbClr val="FF3399"/>
                </a:solidFill>
                <a:latin typeface="方正姚体" pitchFamily="2" charset="-122"/>
                <a:ea typeface="方正姚体" pitchFamily="2" charset="-122"/>
              </a:rPr>
              <a:t>撤销</a:t>
            </a:r>
            <a:endParaRPr lang="zh-CN" altLang="en-US" sz="2000" b="1" dirty="0">
              <a:solidFill>
                <a:srgbClr val="FF3399"/>
              </a:solidFill>
              <a:latin typeface="方正姚体" pitchFamily="2" charset="-122"/>
              <a:ea typeface="方正姚体" pitchFamily="2" charset="-122"/>
            </a:endParaRPr>
          </a:p>
        </p:txBody>
      </p:sp>
      <p:sp>
        <p:nvSpPr>
          <p:cNvPr id="10" name="TextBox 9"/>
          <p:cNvSpPr txBox="1"/>
          <p:nvPr/>
        </p:nvSpPr>
        <p:spPr>
          <a:xfrm>
            <a:off x="635310" y="2288747"/>
            <a:ext cx="720080" cy="400110"/>
          </a:xfrm>
          <a:prstGeom prst="rect">
            <a:avLst/>
          </a:prstGeom>
          <a:noFill/>
        </p:spPr>
        <p:txBody>
          <a:bodyPr wrap="square" rtlCol="0">
            <a:spAutoFit/>
          </a:bodyPr>
          <a:lstStyle/>
          <a:p>
            <a:r>
              <a:rPr lang="zh-CN" altLang="en-US" sz="2000" b="1" dirty="0" smtClean="0">
                <a:solidFill>
                  <a:srgbClr val="008000"/>
                </a:solidFill>
                <a:latin typeface="方正姚体" pitchFamily="2" charset="-122"/>
                <a:ea typeface="方正姚体" pitchFamily="2" charset="-122"/>
              </a:rPr>
              <a:t>重做</a:t>
            </a:r>
            <a:endParaRPr lang="zh-CN" altLang="en-US" sz="2000" b="1" dirty="0">
              <a:solidFill>
                <a:srgbClr val="008000"/>
              </a:solidFill>
              <a:latin typeface="方正姚体" pitchFamily="2" charset="-122"/>
              <a:ea typeface="方正姚体" pitchFamily="2" charset="-122"/>
            </a:endParaRPr>
          </a:p>
        </p:txBody>
      </p:sp>
      <p:sp>
        <p:nvSpPr>
          <p:cNvPr id="11" name="TextBox 10"/>
          <p:cNvSpPr txBox="1"/>
          <p:nvPr/>
        </p:nvSpPr>
        <p:spPr>
          <a:xfrm>
            <a:off x="659060" y="2816553"/>
            <a:ext cx="720080" cy="400110"/>
          </a:xfrm>
          <a:prstGeom prst="rect">
            <a:avLst/>
          </a:prstGeom>
          <a:noFill/>
        </p:spPr>
        <p:txBody>
          <a:bodyPr wrap="square" rtlCol="0">
            <a:spAutoFit/>
          </a:bodyPr>
          <a:lstStyle/>
          <a:p>
            <a:r>
              <a:rPr lang="zh-CN" altLang="en-US" sz="2000" b="1" dirty="0" smtClean="0">
                <a:solidFill>
                  <a:srgbClr val="008000"/>
                </a:solidFill>
                <a:latin typeface="方正姚体" pitchFamily="2" charset="-122"/>
                <a:ea typeface="方正姚体" pitchFamily="2" charset="-122"/>
              </a:rPr>
              <a:t>重做</a:t>
            </a:r>
            <a:endParaRPr lang="zh-CN" altLang="en-US" sz="2000" b="1" dirty="0">
              <a:solidFill>
                <a:srgbClr val="008000"/>
              </a:solidFill>
              <a:latin typeface="方正姚体" pitchFamily="2" charset="-122"/>
              <a:ea typeface="方正姚体" pitchFamily="2" charset="-122"/>
            </a:endParaRPr>
          </a:p>
        </p:txBody>
      </p:sp>
      <p:sp>
        <p:nvSpPr>
          <p:cNvPr id="12" name="TextBox 11"/>
          <p:cNvSpPr txBox="1"/>
          <p:nvPr/>
        </p:nvSpPr>
        <p:spPr>
          <a:xfrm>
            <a:off x="683568" y="3812790"/>
            <a:ext cx="720080" cy="400110"/>
          </a:xfrm>
          <a:prstGeom prst="rect">
            <a:avLst/>
          </a:prstGeom>
          <a:noFill/>
        </p:spPr>
        <p:txBody>
          <a:bodyPr wrap="square" rtlCol="0">
            <a:spAutoFit/>
          </a:bodyPr>
          <a:lstStyle/>
          <a:p>
            <a:r>
              <a:rPr lang="zh-CN" altLang="en-US" sz="2000" b="1" dirty="0" smtClean="0">
                <a:solidFill>
                  <a:srgbClr val="008000"/>
                </a:solidFill>
                <a:latin typeface="方正姚体" pitchFamily="2" charset="-122"/>
                <a:ea typeface="方正姚体" pitchFamily="2" charset="-122"/>
              </a:rPr>
              <a:t>重做</a:t>
            </a:r>
            <a:endParaRPr lang="zh-CN" altLang="en-US" sz="2000" b="1" dirty="0">
              <a:solidFill>
                <a:srgbClr val="008000"/>
              </a:solidFill>
              <a:latin typeface="方正姚体" pitchFamily="2" charset="-122"/>
              <a:ea typeface="方正姚体" pitchFamily="2" charset="-122"/>
            </a:endParaRPr>
          </a:p>
        </p:txBody>
      </p:sp>
      <p:sp>
        <p:nvSpPr>
          <p:cNvPr id="13" name="TextBox 12"/>
          <p:cNvSpPr txBox="1"/>
          <p:nvPr/>
        </p:nvSpPr>
        <p:spPr>
          <a:xfrm>
            <a:off x="670935" y="3273109"/>
            <a:ext cx="720080" cy="400110"/>
          </a:xfrm>
          <a:prstGeom prst="rect">
            <a:avLst/>
          </a:prstGeom>
          <a:noFill/>
        </p:spPr>
        <p:txBody>
          <a:bodyPr wrap="square" rtlCol="0">
            <a:spAutoFit/>
          </a:bodyPr>
          <a:lstStyle/>
          <a:p>
            <a:r>
              <a:rPr lang="zh-CN" altLang="en-US" sz="2000" b="1" dirty="0" smtClean="0">
                <a:solidFill>
                  <a:srgbClr val="008000"/>
                </a:solidFill>
                <a:latin typeface="方正姚体" pitchFamily="2" charset="-122"/>
                <a:ea typeface="方正姚体" pitchFamily="2" charset="-122"/>
              </a:rPr>
              <a:t>重做</a:t>
            </a:r>
            <a:endParaRPr lang="zh-CN" altLang="en-US" sz="2000" b="1" dirty="0">
              <a:solidFill>
                <a:srgbClr val="008000"/>
              </a:solidFill>
              <a:latin typeface="方正姚体" pitchFamily="2" charset="-122"/>
              <a:ea typeface="方正姚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1921"/>
                                        </p:tgtEl>
                                        <p:attrNameLst>
                                          <p:attrName>style.visibility</p:attrName>
                                        </p:attrNameLst>
                                      </p:cBhvr>
                                      <p:to>
                                        <p:strVal val="visible"/>
                                      </p:to>
                                    </p:set>
                                    <p:animEffect transition="in" filter="blinds(horizontal)">
                                      <p:cBhvr>
                                        <p:cTn id="7" dur="500"/>
                                        <p:tgtEl>
                                          <p:spTgt spid="81921"/>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8"/>
                                        </p:tgtEl>
                                        <p:attrNameLst>
                                          <p:attrName>style.visibility</p:attrName>
                                        </p:attrNameLst>
                                      </p:cBhvr>
                                      <p:to>
                                        <p:strVal val="visible"/>
                                      </p:to>
                                    </p:set>
                                    <p:anim calcmode="discrete" valueType="clr">
                                      <p:cBhvr override="childStyle">
                                        <p:cTn id="12"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8"/>
                                        </p:tgtEl>
                                        <p:attrNameLst>
                                          <p:attrName>fillcolor</p:attrName>
                                        </p:attrNameLst>
                                      </p:cBhvr>
                                      <p:tavLst>
                                        <p:tav tm="0">
                                          <p:val>
                                            <p:clrVal>
                                              <a:schemeClr val="accent2"/>
                                            </p:clrVal>
                                          </p:val>
                                        </p:tav>
                                        <p:tav tm="50000">
                                          <p:val>
                                            <p:clrVal>
                                              <a:schemeClr val="hlink"/>
                                            </p:clrVal>
                                          </p:val>
                                        </p:tav>
                                      </p:tavLst>
                                    </p:anim>
                                    <p:set>
                                      <p:cBhvr>
                                        <p:cTn id="14" dur="80"/>
                                        <p:tgtEl>
                                          <p:spTgt spid="8"/>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10"/>
                                        </p:tgtEl>
                                        <p:attrNameLst>
                                          <p:attrName>style.visibility</p:attrName>
                                        </p:attrNameLst>
                                      </p:cBhvr>
                                      <p:to>
                                        <p:strVal val="visible"/>
                                      </p:to>
                                    </p:set>
                                    <p:anim calcmode="discrete" valueType="clr">
                                      <p:cBhvr override="childStyle">
                                        <p:cTn id="19"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0"/>
                                        </p:tgtEl>
                                        <p:attrNameLst>
                                          <p:attrName>fillcolor</p:attrName>
                                        </p:attrNameLst>
                                      </p:cBhvr>
                                      <p:tavLst>
                                        <p:tav tm="0">
                                          <p:val>
                                            <p:clrVal>
                                              <a:schemeClr val="accent2"/>
                                            </p:clrVal>
                                          </p:val>
                                        </p:tav>
                                        <p:tav tm="50000">
                                          <p:val>
                                            <p:clrVal>
                                              <a:schemeClr val="hlink"/>
                                            </p:clrVal>
                                          </p:val>
                                        </p:tav>
                                      </p:tavLst>
                                    </p:anim>
                                    <p:set>
                                      <p:cBhvr>
                                        <p:cTn id="21" dur="80"/>
                                        <p:tgtEl>
                                          <p:spTgt spid="10"/>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11"/>
                                        </p:tgtEl>
                                        <p:attrNameLst>
                                          <p:attrName>style.visibility</p:attrName>
                                        </p:attrNameLst>
                                      </p:cBhvr>
                                      <p:to>
                                        <p:strVal val="visible"/>
                                      </p:to>
                                    </p:set>
                                    <p:anim calcmode="discrete" valueType="clr">
                                      <p:cBhvr override="childStyle">
                                        <p:cTn id="26"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11"/>
                                        </p:tgtEl>
                                        <p:attrNameLst>
                                          <p:attrName>fillcolor</p:attrName>
                                        </p:attrNameLst>
                                      </p:cBhvr>
                                      <p:tavLst>
                                        <p:tav tm="0">
                                          <p:val>
                                            <p:clrVal>
                                              <a:schemeClr val="accent2"/>
                                            </p:clrVal>
                                          </p:val>
                                        </p:tav>
                                        <p:tav tm="50000">
                                          <p:val>
                                            <p:clrVal>
                                              <a:schemeClr val="hlink"/>
                                            </p:clrVal>
                                          </p:val>
                                        </p:tav>
                                      </p:tavLst>
                                    </p:anim>
                                    <p:set>
                                      <p:cBhvr>
                                        <p:cTn id="28" dur="80"/>
                                        <p:tgtEl>
                                          <p:spTgt spid="11"/>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13"/>
                                        </p:tgtEl>
                                        <p:attrNameLst>
                                          <p:attrName>style.visibility</p:attrName>
                                        </p:attrNameLst>
                                      </p:cBhvr>
                                      <p:to>
                                        <p:strVal val="visible"/>
                                      </p:to>
                                    </p:set>
                                    <p:anim calcmode="discrete" valueType="clr">
                                      <p:cBhvr override="childStyle">
                                        <p:cTn id="33"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3"/>
                                        </p:tgtEl>
                                        <p:attrNameLst>
                                          <p:attrName>fillcolor</p:attrName>
                                        </p:attrNameLst>
                                      </p:cBhvr>
                                      <p:tavLst>
                                        <p:tav tm="0">
                                          <p:val>
                                            <p:clrVal>
                                              <a:schemeClr val="accent2"/>
                                            </p:clrVal>
                                          </p:val>
                                        </p:tav>
                                        <p:tav tm="50000">
                                          <p:val>
                                            <p:clrVal>
                                              <a:schemeClr val="hlink"/>
                                            </p:clrVal>
                                          </p:val>
                                        </p:tav>
                                      </p:tavLst>
                                    </p:anim>
                                    <p:set>
                                      <p:cBhvr>
                                        <p:cTn id="35" dur="80"/>
                                        <p:tgtEl>
                                          <p:spTgt spid="13"/>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grpId="0" nodeType="clickEffect">
                                  <p:stCondLst>
                                    <p:cond delay="0"/>
                                  </p:stCondLst>
                                  <p:iterate type="lt">
                                    <p:tmPct val="50000"/>
                                  </p:iterate>
                                  <p:childTnLst>
                                    <p:set>
                                      <p:cBhvr>
                                        <p:cTn id="39" dur="1" fill="hold">
                                          <p:stCondLst>
                                            <p:cond delay="0"/>
                                          </p:stCondLst>
                                        </p:cTn>
                                        <p:tgtEl>
                                          <p:spTgt spid="12"/>
                                        </p:tgtEl>
                                        <p:attrNameLst>
                                          <p:attrName>style.visibility</p:attrName>
                                        </p:attrNameLst>
                                      </p:cBhvr>
                                      <p:to>
                                        <p:strVal val="visible"/>
                                      </p:to>
                                    </p:set>
                                    <p:anim calcmode="discrete" valueType="clr">
                                      <p:cBhvr override="childStyle">
                                        <p:cTn id="40"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12"/>
                                        </p:tgtEl>
                                        <p:attrNameLst>
                                          <p:attrName>fillcolor</p:attrName>
                                        </p:attrNameLst>
                                      </p:cBhvr>
                                      <p:tavLst>
                                        <p:tav tm="0">
                                          <p:val>
                                            <p:clrVal>
                                              <a:schemeClr val="accent2"/>
                                            </p:clrVal>
                                          </p:val>
                                        </p:tav>
                                        <p:tav tm="50000">
                                          <p:val>
                                            <p:clrVal>
                                              <a:schemeClr val="hlink"/>
                                            </p:clrVal>
                                          </p:val>
                                        </p:tav>
                                      </p:tavLst>
                                    </p:anim>
                                    <p:set>
                                      <p:cBhvr>
                                        <p:cTn id="42" dur="80"/>
                                        <p:tgtEl>
                                          <p:spTgt spid="12"/>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9"/>
                                        </p:tgtEl>
                                        <p:attrNameLst>
                                          <p:attrName>style.visibility</p:attrName>
                                        </p:attrNameLst>
                                      </p:cBhvr>
                                      <p:to>
                                        <p:strVal val="visible"/>
                                      </p:to>
                                    </p:set>
                                    <p:anim calcmode="discrete" valueType="clr">
                                      <p:cBhvr override="childStyle">
                                        <p:cTn id="47"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9"/>
                                        </p:tgtEl>
                                        <p:attrNameLst>
                                          <p:attrName>fillcolor</p:attrName>
                                        </p:attrNameLst>
                                      </p:cBhvr>
                                      <p:tavLst>
                                        <p:tav tm="0">
                                          <p:val>
                                            <p:clrVal>
                                              <a:schemeClr val="accent2"/>
                                            </p:clrVal>
                                          </p:val>
                                        </p:tav>
                                        <p:tav tm="50000">
                                          <p:val>
                                            <p:clrVal>
                                              <a:schemeClr val="hlink"/>
                                            </p:clrVal>
                                          </p:val>
                                        </p:tav>
                                      </p:tavLst>
                                    </p:anim>
                                    <p:set>
                                      <p:cBhvr>
                                        <p:cTn id="49" dur="80"/>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44624"/>
            <a:ext cx="8001000" cy="648072"/>
          </a:xfrm>
        </p:spPr>
        <p:txBody>
          <a:bodyPr/>
          <a:lstStyle/>
          <a:p>
            <a:r>
              <a:rPr lang="zh-CN" altLang="en-US" dirty="0" smtClean="0"/>
              <a:t>示例</a:t>
            </a:r>
            <a:r>
              <a:rPr lang="en-US" altLang="zh-CN" dirty="0" smtClean="0"/>
              <a:t>2</a:t>
            </a:r>
            <a:endParaRPr lang="zh-CN" altLang="en-US" dirty="0"/>
          </a:p>
        </p:txBody>
      </p:sp>
      <p:sp>
        <p:nvSpPr>
          <p:cNvPr id="3" name="内容占位符 2"/>
          <p:cNvSpPr>
            <a:spLocks noGrp="1"/>
          </p:cNvSpPr>
          <p:nvPr>
            <p:ph idx="1"/>
          </p:nvPr>
        </p:nvSpPr>
        <p:spPr>
          <a:xfrm>
            <a:off x="566738" y="596938"/>
            <a:ext cx="8001000" cy="504056"/>
          </a:xfrm>
        </p:spPr>
        <p:txBody>
          <a:bodyPr/>
          <a:lstStyle/>
          <a:p>
            <a:pPr>
              <a:buNone/>
            </a:pPr>
            <a:r>
              <a:rPr lang="zh-CN" altLang="en-US" sz="3200" dirty="0" smtClean="0">
                <a:solidFill>
                  <a:srgbClr val="FF0000"/>
                </a:solidFill>
              </a:rPr>
              <a:t>有</a:t>
            </a:r>
            <a:r>
              <a:rPr lang="zh-CN" altLang="zh-CN" sz="3200" dirty="0" smtClean="0">
                <a:solidFill>
                  <a:srgbClr val="FF0000"/>
                </a:solidFill>
              </a:rPr>
              <a:t>事务操作历史及相应的日志记录</a:t>
            </a:r>
            <a:r>
              <a:rPr lang="zh-CN" altLang="en-US" sz="3200" dirty="0" smtClean="0">
                <a:solidFill>
                  <a:srgbClr val="FF0000"/>
                </a:solidFill>
              </a:rPr>
              <a:t>：</a:t>
            </a:r>
            <a:endParaRPr lang="zh-CN" altLang="en-US" sz="3200" dirty="0">
              <a:solidFill>
                <a:srgbClr val="FF0000"/>
              </a:solidFill>
            </a:endParaRPr>
          </a:p>
        </p:txBody>
      </p:sp>
      <p:graphicFrame>
        <p:nvGraphicFramePr>
          <p:cNvPr id="6" name="表格 5"/>
          <p:cNvGraphicFramePr>
            <a:graphicFrameLocks noGrp="1"/>
          </p:cNvGraphicFramePr>
          <p:nvPr/>
        </p:nvGraphicFramePr>
        <p:xfrm>
          <a:off x="251520" y="1124744"/>
          <a:ext cx="8640959" cy="4754880"/>
        </p:xfrm>
        <a:graphic>
          <a:graphicData uri="http://schemas.openxmlformats.org/drawingml/2006/table">
            <a:tbl>
              <a:tblPr/>
              <a:tblGrid>
                <a:gridCol w="864096"/>
                <a:gridCol w="1368152"/>
                <a:gridCol w="1758694"/>
                <a:gridCol w="4650017"/>
              </a:tblGrid>
              <a:tr h="0">
                <a:tc>
                  <a:txBody>
                    <a:bodyPr/>
                    <a:lstStyle/>
                    <a:p>
                      <a:pPr algn="ctr">
                        <a:lnSpc>
                          <a:spcPct val="150000"/>
                        </a:lnSpc>
                        <a:spcAft>
                          <a:spcPts val="0"/>
                        </a:spcAft>
                      </a:pPr>
                      <a:r>
                        <a:rPr lang="zh-CN" sz="1600" b="1" kern="100" dirty="0">
                          <a:solidFill>
                            <a:srgbClr val="0000FF"/>
                          </a:solidFill>
                          <a:latin typeface="Times New Roman"/>
                          <a:ea typeface="宋体"/>
                          <a:cs typeface="Times New Roman"/>
                        </a:rPr>
                        <a:t>时间</a:t>
                      </a:r>
                      <a:endParaRPr lang="zh-CN" sz="20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1" kern="100" dirty="0">
                          <a:solidFill>
                            <a:srgbClr val="0000FF"/>
                          </a:solidFill>
                          <a:latin typeface="Times New Roman"/>
                          <a:ea typeface="宋体"/>
                          <a:cs typeface="Times New Roman"/>
                        </a:rPr>
                        <a:t>事务操作</a:t>
                      </a:r>
                      <a:endParaRPr lang="zh-CN" sz="20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1" kern="100" dirty="0">
                          <a:solidFill>
                            <a:srgbClr val="0000FF"/>
                          </a:solidFill>
                          <a:latin typeface="Times New Roman"/>
                          <a:ea typeface="宋体"/>
                          <a:cs typeface="Times New Roman"/>
                        </a:rPr>
                        <a:t>日志记录</a:t>
                      </a:r>
                      <a:endParaRPr lang="zh-CN" sz="20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1" kern="100" dirty="0">
                          <a:solidFill>
                            <a:srgbClr val="0000FF"/>
                          </a:solidFill>
                          <a:latin typeface="Times New Roman"/>
                          <a:ea typeface="宋体"/>
                          <a:cs typeface="Times New Roman"/>
                        </a:rPr>
                        <a:t>说明</a:t>
                      </a:r>
                      <a:endParaRPr lang="zh-CN" sz="20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600" b="1" kern="100">
                          <a:latin typeface="Times New Roman"/>
                          <a:ea typeface="宋体"/>
                          <a:cs typeface="Times New Roman"/>
                        </a:rPr>
                        <a:t>时刻</a:t>
                      </a:r>
                      <a:r>
                        <a:rPr lang="en-US" sz="1600" b="1" kern="100">
                          <a:latin typeface="Times New Roman"/>
                          <a:ea typeface="宋体"/>
                          <a:cs typeface="Times New Roman"/>
                        </a:rPr>
                        <a:t>1</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latin typeface="Times New Roman"/>
                          <a:ea typeface="宋体"/>
                          <a:cs typeface="Times New Roman"/>
                        </a:rPr>
                        <a:t>R</a:t>
                      </a:r>
                      <a:r>
                        <a:rPr lang="en-US" sz="1600" b="1" kern="100" baseline="-25000">
                          <a:latin typeface="Times New Roman"/>
                          <a:ea typeface="宋体"/>
                          <a:cs typeface="Times New Roman"/>
                        </a:rPr>
                        <a:t>1</a:t>
                      </a:r>
                      <a:r>
                        <a:rPr lang="en-US" sz="1600" b="1" kern="100">
                          <a:latin typeface="Times New Roman"/>
                          <a:ea typeface="宋体"/>
                          <a:cs typeface="Times New Roman"/>
                        </a:rPr>
                        <a:t>(A, 50)</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latin typeface="Times New Roman"/>
                          <a:ea typeface="宋体"/>
                          <a:cs typeface="Times New Roman"/>
                        </a:rPr>
                        <a:t>(S, 1)</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b="1" kern="100" dirty="0">
                          <a:latin typeface="Times New Roman"/>
                          <a:ea typeface="宋体"/>
                          <a:cs typeface="Times New Roman"/>
                        </a:rPr>
                        <a:t>启动事务</a:t>
                      </a:r>
                      <a:r>
                        <a:rPr lang="en-US" sz="1600" b="1" kern="100" dirty="0">
                          <a:latin typeface="Times New Roman"/>
                          <a:ea typeface="宋体"/>
                          <a:cs typeface="Times New Roman"/>
                        </a:rPr>
                        <a:t>T</a:t>
                      </a:r>
                      <a:r>
                        <a:rPr lang="en-US" sz="1600" b="1" kern="100" baseline="-25000" dirty="0">
                          <a:latin typeface="Times New Roman"/>
                          <a:ea typeface="宋体"/>
                          <a:cs typeface="Times New Roman"/>
                        </a:rPr>
                        <a:t>1</a:t>
                      </a:r>
                      <a:r>
                        <a:rPr lang="zh-CN" sz="1600" b="1" kern="100" dirty="0">
                          <a:latin typeface="Times New Roman"/>
                          <a:ea typeface="宋体"/>
                          <a:cs typeface="Times New Roman"/>
                        </a:rPr>
                        <a:t>的日志记录，无需在日志中记录读操作，但这个操作表示事务</a:t>
                      </a:r>
                      <a:r>
                        <a:rPr lang="en-US" sz="1600" b="1" kern="100" dirty="0">
                          <a:latin typeface="Times New Roman"/>
                          <a:ea typeface="宋体"/>
                          <a:cs typeface="Times New Roman"/>
                        </a:rPr>
                        <a:t>T</a:t>
                      </a:r>
                      <a:r>
                        <a:rPr lang="en-US" sz="1600" b="1" kern="100" baseline="-25000" dirty="0">
                          <a:latin typeface="Times New Roman"/>
                          <a:ea typeface="宋体"/>
                          <a:cs typeface="Times New Roman"/>
                        </a:rPr>
                        <a:t>1</a:t>
                      </a:r>
                      <a:r>
                        <a:rPr lang="zh-CN" sz="1600" b="1" kern="100" dirty="0">
                          <a:latin typeface="Times New Roman"/>
                          <a:ea typeface="宋体"/>
                          <a:cs typeface="Times New Roman"/>
                        </a:rPr>
                        <a:t>的开始</a:t>
                      </a:r>
                      <a:endParaRPr lang="zh-CN" sz="2000" b="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600" b="1" kern="100">
                          <a:latin typeface="Times New Roman"/>
                          <a:ea typeface="宋体"/>
                          <a:cs typeface="Times New Roman"/>
                        </a:rPr>
                        <a:t>时刻</a:t>
                      </a:r>
                      <a:r>
                        <a:rPr lang="en-US" sz="1600" b="1" kern="100">
                          <a:latin typeface="Times New Roman"/>
                          <a:ea typeface="宋体"/>
                          <a:cs typeface="Times New Roman"/>
                        </a:rPr>
                        <a:t>2</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latin typeface="Times New Roman"/>
                          <a:ea typeface="宋体"/>
                          <a:cs typeface="Times New Roman"/>
                        </a:rPr>
                        <a:t>W</a:t>
                      </a:r>
                      <a:r>
                        <a:rPr lang="en-US" sz="1600" b="1" kern="100" baseline="-25000">
                          <a:latin typeface="Times New Roman"/>
                          <a:ea typeface="宋体"/>
                          <a:cs typeface="Times New Roman"/>
                        </a:rPr>
                        <a:t>1</a:t>
                      </a:r>
                      <a:r>
                        <a:rPr lang="en-US" sz="1600" b="1" kern="100">
                          <a:latin typeface="Times New Roman"/>
                          <a:ea typeface="宋体"/>
                          <a:cs typeface="Times New Roman"/>
                        </a:rPr>
                        <a:t>(A, 20)</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latin typeface="Times New Roman"/>
                          <a:ea typeface="宋体"/>
                          <a:cs typeface="Times New Roman"/>
                        </a:rPr>
                        <a:t>(W, 1, A, 50, 20)</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b="1" kern="100">
                          <a:latin typeface="Times New Roman"/>
                          <a:ea typeface="宋体"/>
                          <a:cs typeface="Times New Roman"/>
                        </a:rPr>
                        <a:t>将事务</a:t>
                      </a:r>
                      <a:r>
                        <a:rPr lang="en-US" sz="1600" b="1" kern="100">
                          <a:latin typeface="Times New Roman"/>
                          <a:ea typeface="宋体"/>
                          <a:cs typeface="Times New Roman"/>
                        </a:rPr>
                        <a:t>T</a:t>
                      </a:r>
                      <a:r>
                        <a:rPr lang="en-US" sz="1600" b="1" kern="100" baseline="-25000">
                          <a:latin typeface="Times New Roman"/>
                          <a:ea typeface="宋体"/>
                          <a:cs typeface="Times New Roman"/>
                        </a:rPr>
                        <a:t>1</a:t>
                      </a:r>
                      <a:r>
                        <a:rPr lang="zh-CN" sz="1600" b="1" kern="100">
                          <a:latin typeface="Times New Roman"/>
                          <a:ea typeface="宋体"/>
                          <a:cs typeface="Times New Roman"/>
                        </a:rPr>
                        <a:t>修改</a:t>
                      </a:r>
                      <a:r>
                        <a:rPr lang="en-US" sz="1600" b="1" kern="100">
                          <a:latin typeface="Times New Roman"/>
                          <a:ea typeface="宋体"/>
                          <a:cs typeface="Times New Roman"/>
                        </a:rPr>
                        <a:t>A</a:t>
                      </a:r>
                      <a:r>
                        <a:rPr lang="zh-CN" sz="1600" b="1" kern="100">
                          <a:latin typeface="Times New Roman"/>
                          <a:ea typeface="宋体"/>
                          <a:cs typeface="Times New Roman"/>
                        </a:rPr>
                        <a:t>的操作记入日志。</a:t>
                      </a:r>
                      <a:r>
                        <a:rPr lang="en-US" sz="1600" b="1" kern="100">
                          <a:latin typeface="Times New Roman"/>
                          <a:ea typeface="宋体"/>
                          <a:cs typeface="Times New Roman"/>
                        </a:rPr>
                        <a:t>A</a:t>
                      </a:r>
                      <a:r>
                        <a:rPr lang="zh-CN" sz="1600" b="1" kern="100">
                          <a:latin typeface="Times New Roman"/>
                          <a:ea typeface="宋体"/>
                          <a:cs typeface="Times New Roman"/>
                        </a:rPr>
                        <a:t>修改前的值是</a:t>
                      </a:r>
                      <a:r>
                        <a:rPr lang="en-US" sz="1600" b="1" kern="100">
                          <a:latin typeface="Times New Roman"/>
                          <a:ea typeface="宋体"/>
                          <a:cs typeface="Times New Roman"/>
                        </a:rPr>
                        <a:t>50</a:t>
                      </a:r>
                      <a:r>
                        <a:rPr lang="zh-CN" sz="1600" b="1" kern="100">
                          <a:latin typeface="Times New Roman"/>
                          <a:ea typeface="宋体"/>
                          <a:cs typeface="Times New Roman"/>
                        </a:rPr>
                        <a:t>，修改后的值是</a:t>
                      </a:r>
                      <a:r>
                        <a:rPr lang="en-US" sz="1600" b="1" kern="100">
                          <a:latin typeface="Times New Roman"/>
                          <a:ea typeface="宋体"/>
                          <a:cs typeface="Times New Roman"/>
                        </a:rPr>
                        <a:t>20</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600" b="1" kern="100">
                          <a:latin typeface="Times New Roman"/>
                          <a:ea typeface="宋体"/>
                          <a:cs typeface="Times New Roman"/>
                        </a:rPr>
                        <a:t>时刻</a:t>
                      </a:r>
                      <a:r>
                        <a:rPr lang="en-US" sz="1600" b="1" kern="100">
                          <a:latin typeface="Times New Roman"/>
                          <a:ea typeface="宋体"/>
                          <a:cs typeface="Times New Roman"/>
                        </a:rPr>
                        <a:t>3</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latin typeface="Times New Roman"/>
                          <a:ea typeface="宋体"/>
                          <a:cs typeface="Times New Roman"/>
                        </a:rPr>
                        <a:t>R</a:t>
                      </a:r>
                      <a:r>
                        <a:rPr lang="en-US" sz="1600" b="1" kern="100" baseline="-25000">
                          <a:latin typeface="Times New Roman"/>
                          <a:ea typeface="宋体"/>
                          <a:cs typeface="Times New Roman"/>
                        </a:rPr>
                        <a:t>2</a:t>
                      </a:r>
                      <a:r>
                        <a:rPr lang="en-US" sz="1600" b="1" kern="100">
                          <a:latin typeface="Times New Roman"/>
                          <a:ea typeface="宋体"/>
                          <a:cs typeface="Times New Roman"/>
                        </a:rPr>
                        <a:t>(C, 100)</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latin typeface="Times New Roman"/>
                          <a:ea typeface="宋体"/>
                          <a:cs typeface="Times New Roman"/>
                        </a:rPr>
                        <a:t>(S, 2)</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b="1" kern="100">
                          <a:latin typeface="Times New Roman"/>
                          <a:ea typeface="宋体"/>
                          <a:cs typeface="Times New Roman"/>
                        </a:rPr>
                        <a:t>启动事务</a:t>
                      </a:r>
                      <a:r>
                        <a:rPr lang="en-US" sz="1600" b="1" kern="100">
                          <a:latin typeface="Times New Roman"/>
                          <a:ea typeface="宋体"/>
                          <a:cs typeface="Times New Roman"/>
                        </a:rPr>
                        <a:t>T</a:t>
                      </a:r>
                      <a:r>
                        <a:rPr lang="en-US" sz="1600" b="1" kern="100" baseline="-25000">
                          <a:latin typeface="Times New Roman"/>
                          <a:ea typeface="宋体"/>
                          <a:cs typeface="Times New Roman"/>
                        </a:rPr>
                        <a:t>2</a:t>
                      </a:r>
                      <a:r>
                        <a:rPr lang="zh-CN" sz="1600" b="1" kern="100">
                          <a:latin typeface="Times New Roman"/>
                          <a:ea typeface="宋体"/>
                          <a:cs typeface="Times New Roman"/>
                        </a:rPr>
                        <a:t>的日志记录</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600" b="1" kern="100">
                          <a:latin typeface="Times New Roman"/>
                          <a:ea typeface="宋体"/>
                          <a:cs typeface="Times New Roman"/>
                        </a:rPr>
                        <a:t>时刻</a:t>
                      </a:r>
                      <a:r>
                        <a:rPr lang="en-US" sz="1600" b="1" kern="100">
                          <a:latin typeface="Times New Roman"/>
                          <a:ea typeface="宋体"/>
                          <a:cs typeface="Times New Roman"/>
                        </a:rPr>
                        <a:t>4</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latin typeface="Times New Roman"/>
                          <a:ea typeface="宋体"/>
                          <a:cs typeface="Times New Roman"/>
                        </a:rPr>
                        <a:t>W</a:t>
                      </a:r>
                      <a:r>
                        <a:rPr lang="en-US" sz="1600" b="1" kern="100" baseline="-25000">
                          <a:latin typeface="Times New Roman"/>
                          <a:ea typeface="宋体"/>
                          <a:cs typeface="Times New Roman"/>
                        </a:rPr>
                        <a:t>2</a:t>
                      </a:r>
                      <a:r>
                        <a:rPr lang="en-US" sz="1600" b="1" kern="100">
                          <a:latin typeface="Times New Roman"/>
                          <a:ea typeface="宋体"/>
                          <a:cs typeface="Times New Roman"/>
                        </a:rPr>
                        <a:t>(C, 50)</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latin typeface="Times New Roman"/>
                          <a:ea typeface="宋体"/>
                          <a:cs typeface="Times New Roman"/>
                        </a:rPr>
                        <a:t>(W, 2, C, 100, 50)</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b="1" kern="100">
                          <a:latin typeface="Times New Roman"/>
                          <a:ea typeface="宋体"/>
                          <a:cs typeface="Times New Roman"/>
                        </a:rPr>
                        <a:t>将事务</a:t>
                      </a:r>
                      <a:r>
                        <a:rPr lang="en-US" sz="1600" b="1" kern="100">
                          <a:latin typeface="Times New Roman"/>
                          <a:ea typeface="宋体"/>
                          <a:cs typeface="Times New Roman"/>
                        </a:rPr>
                        <a:t>T</a:t>
                      </a:r>
                      <a:r>
                        <a:rPr lang="en-US" sz="1600" b="1" kern="100" baseline="-25000">
                          <a:latin typeface="Times New Roman"/>
                          <a:ea typeface="宋体"/>
                          <a:cs typeface="Times New Roman"/>
                        </a:rPr>
                        <a:t>2</a:t>
                      </a:r>
                      <a:r>
                        <a:rPr lang="zh-CN" sz="1600" b="1" kern="100">
                          <a:latin typeface="Times New Roman"/>
                          <a:ea typeface="宋体"/>
                          <a:cs typeface="Times New Roman"/>
                        </a:rPr>
                        <a:t>修改</a:t>
                      </a:r>
                      <a:r>
                        <a:rPr lang="en-US" sz="1600" b="1" kern="100">
                          <a:latin typeface="Times New Roman"/>
                          <a:ea typeface="宋体"/>
                          <a:cs typeface="Times New Roman"/>
                        </a:rPr>
                        <a:t>C</a:t>
                      </a:r>
                      <a:r>
                        <a:rPr lang="zh-CN" sz="1600" b="1" kern="100">
                          <a:latin typeface="Times New Roman"/>
                          <a:ea typeface="宋体"/>
                          <a:cs typeface="Times New Roman"/>
                        </a:rPr>
                        <a:t>的操作记入日志。</a:t>
                      </a:r>
                      <a:r>
                        <a:rPr lang="en-US" sz="1600" b="1" kern="100">
                          <a:latin typeface="Times New Roman"/>
                          <a:ea typeface="宋体"/>
                          <a:cs typeface="Times New Roman"/>
                        </a:rPr>
                        <a:t>C</a:t>
                      </a:r>
                      <a:r>
                        <a:rPr lang="zh-CN" sz="1600" b="1" kern="100">
                          <a:latin typeface="Times New Roman"/>
                          <a:ea typeface="宋体"/>
                          <a:cs typeface="Times New Roman"/>
                        </a:rPr>
                        <a:t>修改前的值是</a:t>
                      </a:r>
                      <a:r>
                        <a:rPr lang="en-US" sz="1600" b="1" kern="100">
                          <a:latin typeface="Times New Roman"/>
                          <a:ea typeface="宋体"/>
                          <a:cs typeface="Times New Roman"/>
                        </a:rPr>
                        <a:t>100</a:t>
                      </a:r>
                      <a:r>
                        <a:rPr lang="zh-CN" sz="1600" b="1" kern="100">
                          <a:latin typeface="Times New Roman"/>
                          <a:ea typeface="宋体"/>
                          <a:cs typeface="Times New Roman"/>
                        </a:rPr>
                        <a:t>，修改后的值是</a:t>
                      </a:r>
                      <a:r>
                        <a:rPr lang="en-US" sz="1600" b="1" kern="100">
                          <a:latin typeface="Times New Roman"/>
                          <a:ea typeface="宋体"/>
                          <a:cs typeface="Times New Roman"/>
                        </a:rPr>
                        <a:t>50</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600" b="1" kern="100">
                          <a:latin typeface="Times New Roman"/>
                          <a:ea typeface="宋体"/>
                          <a:cs typeface="Times New Roman"/>
                        </a:rPr>
                        <a:t>时刻</a:t>
                      </a:r>
                      <a:r>
                        <a:rPr lang="en-US" sz="1600" b="1" kern="100">
                          <a:latin typeface="Times New Roman"/>
                          <a:ea typeface="宋体"/>
                          <a:cs typeface="Times New Roman"/>
                        </a:rPr>
                        <a:t>5</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latin typeface="Times New Roman"/>
                          <a:ea typeface="宋体"/>
                          <a:cs typeface="Times New Roman"/>
                        </a:rPr>
                        <a:t>C</a:t>
                      </a:r>
                      <a:r>
                        <a:rPr lang="en-US" sz="1600" b="1" kern="100" baseline="-25000">
                          <a:latin typeface="Times New Roman"/>
                          <a:ea typeface="宋体"/>
                          <a:cs typeface="Times New Roman"/>
                        </a:rPr>
                        <a:t>2</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latin typeface="Times New Roman"/>
                          <a:ea typeface="宋体"/>
                          <a:cs typeface="Times New Roman"/>
                        </a:rPr>
                        <a:t>(C, 2)</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b="1" kern="100">
                          <a:latin typeface="Times New Roman"/>
                          <a:ea typeface="宋体"/>
                          <a:cs typeface="Times New Roman"/>
                        </a:rPr>
                        <a:t>提交</a:t>
                      </a:r>
                      <a:r>
                        <a:rPr lang="en-US" sz="1600" b="1" kern="100">
                          <a:latin typeface="Times New Roman"/>
                          <a:ea typeface="宋体"/>
                          <a:cs typeface="Times New Roman"/>
                        </a:rPr>
                        <a:t>T</a:t>
                      </a:r>
                      <a:r>
                        <a:rPr lang="en-US" sz="1600" b="1" kern="100" baseline="-25000">
                          <a:latin typeface="Times New Roman"/>
                          <a:ea typeface="宋体"/>
                          <a:cs typeface="Times New Roman"/>
                        </a:rPr>
                        <a:t>2</a:t>
                      </a:r>
                      <a:r>
                        <a:rPr lang="zh-CN" sz="1600" b="1" kern="100">
                          <a:latin typeface="Times New Roman"/>
                          <a:ea typeface="宋体"/>
                          <a:cs typeface="Times New Roman"/>
                        </a:rPr>
                        <a:t>（将日志缓冲区中的信息写入日志文件）</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600" b="1" kern="100">
                          <a:latin typeface="Times New Roman"/>
                          <a:ea typeface="宋体"/>
                          <a:cs typeface="Times New Roman"/>
                        </a:rPr>
                        <a:t>时刻</a:t>
                      </a:r>
                      <a:r>
                        <a:rPr lang="en-US" sz="1600" b="1" kern="100">
                          <a:latin typeface="Times New Roman"/>
                          <a:ea typeface="宋体"/>
                          <a:cs typeface="Times New Roman"/>
                        </a:rPr>
                        <a:t>6</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latin typeface="Times New Roman"/>
                          <a:ea typeface="宋体"/>
                          <a:cs typeface="Times New Roman"/>
                        </a:rPr>
                        <a:t>R</a:t>
                      </a:r>
                      <a:r>
                        <a:rPr lang="en-US" sz="1600" b="1" kern="100" baseline="-25000">
                          <a:latin typeface="Times New Roman"/>
                          <a:ea typeface="宋体"/>
                          <a:cs typeface="Times New Roman"/>
                        </a:rPr>
                        <a:t>1</a:t>
                      </a:r>
                      <a:r>
                        <a:rPr lang="en-US" sz="1600" b="1" kern="100">
                          <a:latin typeface="Times New Roman"/>
                          <a:ea typeface="宋体"/>
                          <a:cs typeface="Times New Roman"/>
                        </a:rPr>
                        <a:t>(B, 50)</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1" kern="100">
                          <a:latin typeface="Times New Roman"/>
                          <a:ea typeface="宋体"/>
                          <a:cs typeface="Times New Roman"/>
                        </a:rPr>
                        <a:t>没有日志项</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6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600" b="1" kern="100">
                          <a:latin typeface="Times New Roman"/>
                          <a:ea typeface="宋体"/>
                          <a:cs typeface="Times New Roman"/>
                        </a:rPr>
                        <a:t>时刻</a:t>
                      </a:r>
                      <a:r>
                        <a:rPr lang="en-US" sz="1600" b="1" kern="100">
                          <a:latin typeface="Times New Roman"/>
                          <a:ea typeface="宋体"/>
                          <a:cs typeface="Times New Roman"/>
                        </a:rPr>
                        <a:t>7</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dirty="0">
                          <a:solidFill>
                            <a:schemeClr val="tx1"/>
                          </a:solidFill>
                          <a:latin typeface="Times New Roman"/>
                          <a:ea typeface="宋体"/>
                          <a:cs typeface="Times New Roman"/>
                        </a:rPr>
                        <a:t>W</a:t>
                      </a:r>
                      <a:r>
                        <a:rPr lang="en-US" sz="1600" b="1" kern="100" baseline="-25000" dirty="0">
                          <a:solidFill>
                            <a:schemeClr val="tx1"/>
                          </a:solidFill>
                          <a:latin typeface="Times New Roman"/>
                          <a:ea typeface="宋体"/>
                          <a:cs typeface="Times New Roman"/>
                        </a:rPr>
                        <a:t>1</a:t>
                      </a:r>
                      <a:r>
                        <a:rPr lang="en-US" sz="1600" b="1" kern="100" dirty="0">
                          <a:solidFill>
                            <a:schemeClr val="tx1"/>
                          </a:solidFill>
                          <a:latin typeface="Times New Roman"/>
                          <a:ea typeface="宋体"/>
                          <a:cs typeface="Times New Roman"/>
                        </a:rPr>
                        <a:t>(B, 80)</a:t>
                      </a:r>
                      <a:endParaRPr lang="zh-CN" sz="2000" b="1" kern="100" dirty="0">
                        <a:solidFill>
                          <a:schemeClr val="tx1"/>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a:latin typeface="Times New Roman"/>
                          <a:ea typeface="宋体"/>
                          <a:cs typeface="Times New Roman"/>
                        </a:rPr>
                        <a:t>(W, 1, B, 50, 80)</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b="1" kern="100">
                          <a:latin typeface="Times New Roman"/>
                          <a:ea typeface="宋体"/>
                          <a:cs typeface="Times New Roman"/>
                        </a:rPr>
                        <a:t>将事务</a:t>
                      </a:r>
                      <a:r>
                        <a:rPr lang="en-US" sz="1600" b="1" kern="100">
                          <a:latin typeface="Times New Roman"/>
                          <a:ea typeface="宋体"/>
                          <a:cs typeface="Times New Roman"/>
                        </a:rPr>
                        <a:t>T</a:t>
                      </a:r>
                      <a:r>
                        <a:rPr lang="en-US" sz="1600" b="1" kern="100" baseline="-25000">
                          <a:latin typeface="Times New Roman"/>
                          <a:ea typeface="宋体"/>
                          <a:cs typeface="Times New Roman"/>
                        </a:rPr>
                        <a:t>1</a:t>
                      </a:r>
                      <a:r>
                        <a:rPr lang="zh-CN" sz="1600" b="1" kern="100">
                          <a:latin typeface="Times New Roman"/>
                          <a:ea typeface="宋体"/>
                          <a:cs typeface="Times New Roman"/>
                        </a:rPr>
                        <a:t>修改</a:t>
                      </a:r>
                      <a:r>
                        <a:rPr lang="en-US" sz="1600" b="1" kern="100">
                          <a:latin typeface="Times New Roman"/>
                          <a:ea typeface="宋体"/>
                          <a:cs typeface="Times New Roman"/>
                        </a:rPr>
                        <a:t>B</a:t>
                      </a:r>
                      <a:r>
                        <a:rPr lang="zh-CN" sz="1600" b="1" kern="100">
                          <a:latin typeface="Times New Roman"/>
                          <a:ea typeface="宋体"/>
                          <a:cs typeface="Times New Roman"/>
                        </a:rPr>
                        <a:t>的操作记入日志。</a:t>
                      </a:r>
                      <a:r>
                        <a:rPr lang="en-US" sz="1600" b="1" kern="100">
                          <a:latin typeface="Times New Roman"/>
                          <a:ea typeface="宋体"/>
                          <a:cs typeface="Times New Roman"/>
                        </a:rPr>
                        <a:t>B</a:t>
                      </a:r>
                      <a:r>
                        <a:rPr lang="zh-CN" sz="1600" b="1" kern="100">
                          <a:latin typeface="Times New Roman"/>
                          <a:ea typeface="宋体"/>
                          <a:cs typeface="Times New Roman"/>
                        </a:rPr>
                        <a:t>修改前的值是</a:t>
                      </a:r>
                      <a:r>
                        <a:rPr lang="en-US" sz="1600" b="1" kern="100">
                          <a:latin typeface="Times New Roman"/>
                          <a:ea typeface="宋体"/>
                          <a:cs typeface="Times New Roman"/>
                        </a:rPr>
                        <a:t>50</a:t>
                      </a:r>
                      <a:r>
                        <a:rPr lang="zh-CN" sz="1600" b="1" kern="100">
                          <a:latin typeface="Times New Roman"/>
                          <a:ea typeface="宋体"/>
                          <a:cs typeface="Times New Roman"/>
                        </a:rPr>
                        <a:t>，修改后的值是</a:t>
                      </a:r>
                      <a:r>
                        <a:rPr lang="en-US" sz="1600" b="1" kern="100">
                          <a:latin typeface="Times New Roman"/>
                          <a:ea typeface="宋体"/>
                          <a:cs typeface="Times New Roman"/>
                        </a:rPr>
                        <a:t>80</a:t>
                      </a:r>
                      <a:endParaRPr lang="zh-CN" sz="20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600" b="1" kern="100" dirty="0">
                          <a:solidFill>
                            <a:srgbClr val="FF3399"/>
                          </a:solidFill>
                          <a:latin typeface="Times New Roman"/>
                          <a:ea typeface="宋体"/>
                          <a:cs typeface="Times New Roman"/>
                        </a:rPr>
                        <a:t>时刻</a:t>
                      </a:r>
                      <a:r>
                        <a:rPr lang="en-US" sz="1600" b="1" kern="100" dirty="0">
                          <a:solidFill>
                            <a:srgbClr val="FF3399"/>
                          </a:solidFill>
                          <a:latin typeface="Times New Roman"/>
                          <a:ea typeface="宋体"/>
                          <a:cs typeface="Times New Roman"/>
                        </a:rPr>
                        <a:t>8</a:t>
                      </a:r>
                      <a:endParaRPr lang="zh-CN" sz="2000" b="1" kern="100" dirty="0">
                        <a:solidFill>
                          <a:srgbClr val="FF3399"/>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kern="100" dirty="0">
                          <a:solidFill>
                            <a:srgbClr val="FF3399"/>
                          </a:solidFill>
                          <a:latin typeface="Times New Roman"/>
                          <a:ea typeface="宋体"/>
                          <a:cs typeface="Times New Roman"/>
                        </a:rPr>
                        <a:t>C</a:t>
                      </a:r>
                      <a:r>
                        <a:rPr lang="en-US" sz="1600" b="1" kern="100" baseline="-25000" dirty="0">
                          <a:solidFill>
                            <a:srgbClr val="FF3399"/>
                          </a:solidFill>
                          <a:latin typeface="Times New Roman"/>
                          <a:ea typeface="宋体"/>
                          <a:cs typeface="Times New Roman"/>
                        </a:rPr>
                        <a:t>1</a:t>
                      </a:r>
                      <a:endParaRPr lang="zh-CN" sz="2000" b="1" kern="100" dirty="0">
                        <a:solidFill>
                          <a:srgbClr val="FF3399"/>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1600" b="1" kern="100" dirty="0" smtClean="0">
                          <a:solidFill>
                            <a:srgbClr val="FF3399"/>
                          </a:solidFill>
                          <a:latin typeface="Times New Roman"/>
                          <a:ea typeface="宋体"/>
                          <a:cs typeface="Times New Roman"/>
                        </a:rPr>
                        <a:t>     (</a:t>
                      </a:r>
                      <a:r>
                        <a:rPr lang="en-US" sz="1600" b="1" kern="100" dirty="0">
                          <a:solidFill>
                            <a:srgbClr val="FF3399"/>
                          </a:solidFill>
                          <a:latin typeface="Times New Roman"/>
                          <a:ea typeface="宋体"/>
                          <a:cs typeface="Times New Roman"/>
                        </a:rPr>
                        <a:t>C, 1)</a:t>
                      </a:r>
                      <a:endParaRPr lang="zh-CN" sz="2000" b="1" kern="100" dirty="0">
                        <a:solidFill>
                          <a:srgbClr val="FF3399"/>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b="1" kern="100" dirty="0">
                          <a:latin typeface="Times New Roman"/>
                          <a:ea typeface="宋体"/>
                          <a:cs typeface="Times New Roman"/>
                        </a:rPr>
                        <a:t>提交</a:t>
                      </a:r>
                      <a:r>
                        <a:rPr lang="en-US" sz="1600" b="1" kern="100" dirty="0">
                          <a:latin typeface="Times New Roman"/>
                          <a:ea typeface="宋体"/>
                          <a:cs typeface="Times New Roman"/>
                        </a:rPr>
                        <a:t>T</a:t>
                      </a:r>
                      <a:r>
                        <a:rPr lang="en-US" sz="1600" b="1" kern="100" baseline="-25000" dirty="0">
                          <a:latin typeface="Times New Roman"/>
                          <a:ea typeface="宋体"/>
                          <a:cs typeface="Times New Roman"/>
                        </a:rPr>
                        <a:t>1</a:t>
                      </a:r>
                      <a:r>
                        <a:rPr lang="zh-CN" sz="1600" b="1" kern="100" dirty="0">
                          <a:latin typeface="Times New Roman"/>
                          <a:ea typeface="宋体"/>
                          <a:cs typeface="Times New Roman"/>
                        </a:rPr>
                        <a:t>（将日志缓冲区中的信息写入日志文件）</a:t>
                      </a:r>
                      <a:endParaRPr lang="zh-CN" sz="2000" b="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2915816" y="6063679"/>
            <a:ext cx="5904656" cy="461665"/>
          </a:xfrm>
          <a:prstGeom prst="rect">
            <a:avLst/>
          </a:prstGeom>
          <a:noFill/>
        </p:spPr>
        <p:txBody>
          <a:bodyPr wrap="square" rtlCol="0">
            <a:spAutoFit/>
          </a:bodyPr>
          <a:lstStyle/>
          <a:p>
            <a:r>
              <a:rPr lang="zh-CN" altLang="zh-CN" sz="2400" b="1" dirty="0" smtClean="0">
                <a:solidFill>
                  <a:srgbClr val="008000"/>
                </a:solidFill>
                <a:latin typeface="方正姚体" pitchFamily="2" charset="-122"/>
                <a:ea typeface="方正姚体" pitchFamily="2" charset="-122"/>
              </a:rPr>
              <a:t>恢复完成之后</a:t>
            </a:r>
            <a:r>
              <a:rPr lang="zh-CN" altLang="en-US" sz="2400" b="1" dirty="0" smtClean="0">
                <a:solidFill>
                  <a:srgbClr val="008000"/>
                </a:solidFill>
                <a:latin typeface="方正姚体" pitchFamily="2" charset="-122"/>
                <a:ea typeface="方正姚体" pitchFamily="2" charset="-122"/>
              </a:rPr>
              <a:t>：</a:t>
            </a:r>
            <a:r>
              <a:rPr lang="en-US" altLang="zh-CN" sz="2400" b="1" dirty="0" smtClean="0">
                <a:solidFill>
                  <a:srgbClr val="008000"/>
                </a:solidFill>
                <a:latin typeface="方正姚体" pitchFamily="2" charset="-122"/>
                <a:ea typeface="方正姚体" pitchFamily="2" charset="-122"/>
              </a:rPr>
              <a:t>A=50</a:t>
            </a:r>
            <a:r>
              <a:rPr lang="zh-CN" altLang="zh-CN" sz="2400" b="1" dirty="0" smtClean="0">
                <a:solidFill>
                  <a:srgbClr val="008000"/>
                </a:solidFill>
                <a:latin typeface="方正姚体" pitchFamily="2" charset="-122"/>
                <a:ea typeface="方正姚体" pitchFamily="2" charset="-122"/>
              </a:rPr>
              <a:t>，</a:t>
            </a:r>
            <a:r>
              <a:rPr lang="en-US" altLang="zh-CN" sz="2400" b="1" dirty="0" smtClean="0">
                <a:solidFill>
                  <a:srgbClr val="008000"/>
                </a:solidFill>
                <a:latin typeface="方正姚体" pitchFamily="2" charset="-122"/>
                <a:ea typeface="方正姚体" pitchFamily="2" charset="-122"/>
              </a:rPr>
              <a:t>B=50</a:t>
            </a:r>
            <a:r>
              <a:rPr lang="zh-CN" altLang="zh-CN" sz="2400" b="1" dirty="0" smtClean="0">
                <a:solidFill>
                  <a:srgbClr val="008000"/>
                </a:solidFill>
                <a:latin typeface="方正姚体" pitchFamily="2" charset="-122"/>
                <a:ea typeface="方正姚体" pitchFamily="2" charset="-122"/>
              </a:rPr>
              <a:t>，</a:t>
            </a:r>
            <a:r>
              <a:rPr lang="en-US" altLang="zh-CN" sz="2400" b="1" dirty="0" smtClean="0">
                <a:solidFill>
                  <a:srgbClr val="008000"/>
                </a:solidFill>
                <a:latin typeface="方正姚体" pitchFamily="2" charset="-122"/>
                <a:ea typeface="方正姚体" pitchFamily="2" charset="-122"/>
              </a:rPr>
              <a:t>C=50</a:t>
            </a:r>
            <a:endParaRPr lang="zh-CN" altLang="en-US" sz="2400" b="1" dirty="0">
              <a:solidFill>
                <a:srgbClr val="008000"/>
              </a:solidFill>
              <a:latin typeface="方正姚体" pitchFamily="2" charset="-122"/>
              <a:ea typeface="方正姚体" pitchFamily="2" charset="-122"/>
            </a:endParaRPr>
          </a:p>
        </p:txBody>
      </p:sp>
      <p:sp>
        <p:nvSpPr>
          <p:cNvPr id="8" name="爆炸形 1 7"/>
          <p:cNvSpPr/>
          <p:nvPr/>
        </p:nvSpPr>
        <p:spPr>
          <a:xfrm>
            <a:off x="323528" y="5877272"/>
            <a:ext cx="2304256" cy="792088"/>
          </a:xfrm>
          <a:prstGeom prst="irregularSeal1">
            <a:avLst/>
          </a:prstGeom>
          <a:solidFill>
            <a:schemeClr val="accent2">
              <a:lumMod val="20000"/>
              <a:lumOff val="80000"/>
              <a:alpha val="39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3399"/>
                </a:solidFill>
              </a:rPr>
              <a:t>系统崩溃</a:t>
            </a:r>
            <a:endParaRPr lang="zh-CN" altLang="en-US" b="1" dirty="0">
              <a:solidFill>
                <a:srgbClr val="FF3399"/>
              </a:solidFill>
            </a:endParaRPr>
          </a:p>
        </p:txBody>
      </p:sp>
      <p:sp>
        <p:nvSpPr>
          <p:cNvPr id="10" name="TextBox 9"/>
          <p:cNvSpPr txBox="1"/>
          <p:nvPr/>
        </p:nvSpPr>
        <p:spPr>
          <a:xfrm>
            <a:off x="3394606" y="5564732"/>
            <a:ext cx="360040" cy="369332"/>
          </a:xfrm>
          <a:prstGeom prst="rect">
            <a:avLst/>
          </a:prstGeom>
          <a:noFill/>
        </p:spPr>
        <p:txBody>
          <a:bodyPr wrap="square" rtlCol="0">
            <a:spAutoFit/>
          </a:bodyPr>
          <a:lstStyle/>
          <a:p>
            <a:r>
              <a:rPr lang="en-US" altLang="zh-CN" b="1" dirty="0" smtClean="0">
                <a:solidFill>
                  <a:srgbClr val="FF0000"/>
                </a:solidFill>
              </a:rPr>
              <a:t>X</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Horizontal)">
                                      <p:cBhvr>
                                        <p:cTn id="11" dur="500"/>
                                        <p:tgtEl>
                                          <p:spTgt spid="8"/>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grpId="0" nodeType="clickEffect">
                                  <p:stCondLst>
                                    <p:cond delay="0"/>
                                  </p:stCondLst>
                                  <p:iterate type="lt">
                                    <p:tmPct val="50000"/>
                                  </p:iterate>
                                  <p:childTnLst>
                                    <p:set>
                                      <p:cBhvr>
                                        <p:cTn id="19" dur="1" fill="hold">
                                          <p:stCondLst>
                                            <p:cond delay="0"/>
                                          </p:stCondLst>
                                        </p:cTn>
                                        <p:tgtEl>
                                          <p:spTgt spid="7"/>
                                        </p:tgtEl>
                                        <p:attrNameLst>
                                          <p:attrName>style.visibility</p:attrName>
                                        </p:attrNameLst>
                                      </p:cBhvr>
                                      <p:to>
                                        <p:strVal val="visible"/>
                                      </p:to>
                                    </p:set>
                                    <p:anim calcmode="discrete" valueType="clr">
                                      <p:cBhvr override="childStyle">
                                        <p:cTn id="20"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7"/>
                                        </p:tgtEl>
                                        <p:attrNameLst>
                                          <p:attrName>fillcolor</p:attrName>
                                        </p:attrNameLst>
                                      </p:cBhvr>
                                      <p:tavLst>
                                        <p:tav tm="0">
                                          <p:val>
                                            <p:clrVal>
                                              <a:schemeClr val="accent2"/>
                                            </p:clrVal>
                                          </p:val>
                                        </p:tav>
                                        <p:tav tm="50000">
                                          <p:val>
                                            <p:clrVal>
                                              <a:schemeClr val="hlink"/>
                                            </p:clrVal>
                                          </p:val>
                                        </p:tav>
                                      </p:tavLst>
                                    </p:anim>
                                    <p:set>
                                      <p:cBhvr>
                                        <p:cTn id="22"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故障恢复过程</a:t>
            </a:r>
            <a:endParaRPr lang="zh-CN" altLang="en-US" dirty="0"/>
          </a:p>
        </p:txBody>
      </p:sp>
      <p:sp>
        <p:nvSpPr>
          <p:cNvPr id="3" name="内容占位符 2"/>
          <p:cNvSpPr>
            <a:spLocks noGrp="1"/>
          </p:cNvSpPr>
          <p:nvPr>
            <p:ph idx="1"/>
          </p:nvPr>
        </p:nvSpPr>
        <p:spPr/>
        <p:txBody>
          <a:bodyPr/>
          <a:lstStyle/>
          <a:p>
            <a:r>
              <a:rPr lang="zh-CN" altLang="zh-CN" sz="3400" dirty="0" smtClean="0"/>
              <a:t>在发生故障的系统被重启后，数据库的恢复经历了两个阶段：</a:t>
            </a:r>
            <a:endParaRPr lang="en-US" altLang="zh-CN" sz="3400" dirty="0" smtClean="0"/>
          </a:p>
          <a:p>
            <a:pPr lvl="1"/>
            <a:r>
              <a:rPr lang="zh-CN" altLang="zh-CN" dirty="0" smtClean="0"/>
              <a:t>撤销</a:t>
            </a:r>
            <a:r>
              <a:rPr lang="zh-CN" altLang="en-US" dirty="0" smtClean="0"/>
              <a:t>：</a:t>
            </a:r>
            <a:r>
              <a:rPr lang="zh-CN" altLang="zh-CN" dirty="0" smtClean="0"/>
              <a:t>按逆向顺序读取日志文件中的记录直至第一条记录；</a:t>
            </a:r>
            <a:endParaRPr lang="en-US" altLang="zh-CN" dirty="0" smtClean="0"/>
          </a:p>
          <a:p>
            <a:pPr lvl="1"/>
            <a:r>
              <a:rPr lang="zh-CN" altLang="zh-CN" dirty="0" smtClean="0"/>
              <a:t>重做</a:t>
            </a:r>
            <a:r>
              <a:rPr lang="zh-CN" altLang="en-US" dirty="0" smtClean="0"/>
              <a:t>：</a:t>
            </a:r>
            <a:r>
              <a:rPr lang="zh-CN" altLang="zh-CN" dirty="0" smtClean="0"/>
              <a:t>顺序向前读取日志文件中的记录直到最后一条记录。</a:t>
            </a:r>
            <a:endParaRPr lang="en-US" altLang="zh-CN" dirty="0" smtClean="0"/>
          </a:p>
          <a:p>
            <a:r>
              <a:rPr lang="zh-CN" altLang="zh-CN" sz="3400" dirty="0" smtClean="0"/>
              <a:t>大多数商业</a:t>
            </a:r>
            <a:r>
              <a:rPr lang="en-US" altLang="zh-CN" sz="3400" dirty="0" smtClean="0"/>
              <a:t>DBMS</a:t>
            </a:r>
            <a:r>
              <a:rPr lang="zh-CN" altLang="zh-CN" sz="3400" dirty="0" smtClean="0"/>
              <a:t>都是</a:t>
            </a:r>
            <a:r>
              <a:rPr lang="zh-CN" altLang="zh-CN" sz="3400" dirty="0" smtClean="0">
                <a:solidFill>
                  <a:srgbClr val="FF0000"/>
                </a:solidFill>
              </a:rPr>
              <a:t>先进行撤销</a:t>
            </a:r>
            <a:r>
              <a:rPr lang="zh-CN" altLang="zh-CN" sz="3400" dirty="0" smtClean="0"/>
              <a:t>，</a:t>
            </a:r>
            <a:r>
              <a:rPr lang="zh-CN" altLang="zh-CN" sz="3400" dirty="0" smtClean="0">
                <a:solidFill>
                  <a:srgbClr val="FF0000"/>
                </a:solidFill>
              </a:rPr>
              <a:t>再进行重做</a:t>
            </a:r>
            <a:r>
              <a:rPr lang="zh-CN" altLang="zh-CN" dirty="0" smtClean="0"/>
              <a:t>。</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a:xfrm>
            <a:off x="566738" y="1340768"/>
            <a:ext cx="8001000" cy="4752528"/>
          </a:xfrm>
        </p:spPr>
        <p:txBody>
          <a:bodyPr/>
          <a:lstStyle/>
          <a:p>
            <a:pPr>
              <a:spcBef>
                <a:spcPts val="600"/>
              </a:spcBef>
            </a:pPr>
            <a:r>
              <a:rPr lang="zh-CN" altLang="zh-CN" sz="3400" dirty="0" smtClean="0"/>
              <a:t>计算机同其他任何设备一样，都有可能发生故障。</a:t>
            </a:r>
            <a:endParaRPr lang="en-US" altLang="zh-CN" sz="3400" dirty="0" smtClean="0"/>
          </a:p>
          <a:p>
            <a:pPr>
              <a:spcBef>
                <a:spcPts val="600"/>
              </a:spcBef>
            </a:pPr>
            <a:r>
              <a:rPr lang="zh-CN" altLang="zh-CN" sz="3400" dirty="0" smtClean="0"/>
              <a:t>这</a:t>
            </a:r>
            <a:r>
              <a:rPr lang="zh-CN" altLang="en-US" sz="3400" dirty="0" smtClean="0"/>
              <a:t>种</a:t>
            </a:r>
            <a:r>
              <a:rPr lang="zh-CN" altLang="zh-CN" sz="3400" dirty="0" smtClean="0"/>
              <a:t>情况一旦发生，就有可能造成数据丢失。</a:t>
            </a:r>
            <a:endParaRPr lang="en-US" altLang="zh-CN" sz="3400" dirty="0" smtClean="0"/>
          </a:p>
          <a:p>
            <a:pPr>
              <a:spcBef>
                <a:spcPts val="600"/>
              </a:spcBef>
            </a:pPr>
            <a:r>
              <a:rPr lang="zh-CN" altLang="zh-CN" sz="3400" dirty="0" smtClean="0"/>
              <a:t>数据库系统必须采取必要的措施，以保证不会或尽可能减少数据丢失。</a:t>
            </a:r>
          </a:p>
          <a:p>
            <a:pPr>
              <a:spcBef>
                <a:spcPts val="600"/>
              </a:spcBef>
            </a:pPr>
            <a:r>
              <a:rPr lang="zh-CN" altLang="zh-CN" sz="3400" dirty="0" smtClean="0"/>
              <a:t>数据库恢复</a:t>
            </a:r>
            <a:r>
              <a:rPr lang="zh-CN" altLang="en-US" sz="3400" dirty="0" smtClean="0"/>
              <a:t>是</a:t>
            </a:r>
            <a:r>
              <a:rPr lang="en-US" altLang="zh-CN" sz="3400" dirty="0" smtClean="0"/>
              <a:t>DBMS</a:t>
            </a:r>
            <a:r>
              <a:rPr lang="zh-CN" altLang="zh-CN" sz="3400" dirty="0" smtClean="0"/>
              <a:t>必须提供的功能</a:t>
            </a:r>
            <a:r>
              <a:rPr lang="zh-CN" altLang="en-US" sz="3400" dirty="0" smtClean="0"/>
              <a:t>。</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04800"/>
            <a:ext cx="8424935" cy="819150"/>
          </a:xfrm>
        </p:spPr>
        <p:txBody>
          <a:bodyPr/>
          <a:lstStyle/>
          <a:p>
            <a:r>
              <a:rPr lang="zh-CN" altLang="zh-CN" sz="3200" dirty="0" smtClean="0"/>
              <a:t>在</a:t>
            </a:r>
            <a:r>
              <a:rPr lang="en-US" altLang="zh-CN" sz="3200" dirty="0" smtClean="0"/>
              <a:t>W</a:t>
            </a:r>
            <a:r>
              <a:rPr lang="en-US" altLang="zh-CN" sz="3200" baseline="-25000" dirty="0" smtClean="0"/>
              <a:t>1</a:t>
            </a:r>
            <a:r>
              <a:rPr lang="en-US" altLang="zh-CN" sz="3200" dirty="0" smtClean="0"/>
              <a:t>(B,80)</a:t>
            </a:r>
            <a:r>
              <a:rPr lang="zh-CN" altLang="en-US" sz="3200" dirty="0" smtClean="0"/>
              <a:t>之后</a:t>
            </a:r>
            <a:r>
              <a:rPr lang="zh-CN" altLang="zh-CN" sz="3200" dirty="0" smtClean="0"/>
              <a:t>发生故障的事务操作撤销过程</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30</a:t>
            </a:fld>
            <a:endParaRPr lang="zh-CN" altLang="en-US"/>
          </a:p>
        </p:txBody>
      </p:sp>
      <p:graphicFrame>
        <p:nvGraphicFramePr>
          <p:cNvPr id="6" name="表格 5"/>
          <p:cNvGraphicFramePr>
            <a:graphicFrameLocks noGrp="1"/>
          </p:cNvGraphicFramePr>
          <p:nvPr/>
        </p:nvGraphicFramePr>
        <p:xfrm>
          <a:off x="539552" y="1484784"/>
          <a:ext cx="8208912" cy="3960440"/>
        </p:xfrm>
        <a:graphic>
          <a:graphicData uri="http://schemas.openxmlformats.org/drawingml/2006/table">
            <a:tbl>
              <a:tblPr/>
              <a:tblGrid>
                <a:gridCol w="805123"/>
                <a:gridCol w="1816209"/>
                <a:gridCol w="5587580"/>
              </a:tblGrid>
              <a:tr h="432837">
                <a:tc>
                  <a:txBody>
                    <a:bodyPr/>
                    <a:lstStyle/>
                    <a:p>
                      <a:pPr algn="ctr">
                        <a:lnSpc>
                          <a:spcPct val="150000"/>
                        </a:lnSpc>
                        <a:spcAft>
                          <a:spcPts val="0"/>
                        </a:spcAft>
                      </a:pPr>
                      <a:r>
                        <a:rPr lang="zh-CN" sz="1800" b="1" kern="100" dirty="0">
                          <a:solidFill>
                            <a:srgbClr val="0000FF"/>
                          </a:solidFill>
                          <a:latin typeface="Times New Roman"/>
                          <a:ea typeface="宋体"/>
                          <a:cs typeface="Times New Roman"/>
                        </a:rPr>
                        <a:t>序号</a:t>
                      </a:r>
                      <a:endParaRPr lang="zh-CN" sz="24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1" kern="100" dirty="0">
                          <a:solidFill>
                            <a:srgbClr val="0000FF"/>
                          </a:solidFill>
                          <a:latin typeface="Times New Roman"/>
                          <a:ea typeface="宋体"/>
                          <a:cs typeface="Times New Roman"/>
                        </a:rPr>
                        <a:t>日志记录</a:t>
                      </a:r>
                      <a:endParaRPr lang="zh-CN" sz="24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1" kern="100" dirty="0">
                          <a:solidFill>
                            <a:srgbClr val="0000FF"/>
                          </a:solidFill>
                          <a:latin typeface="Times New Roman"/>
                          <a:ea typeface="宋体"/>
                          <a:cs typeface="Times New Roman"/>
                        </a:rPr>
                        <a:t>完成的撤销操作</a:t>
                      </a:r>
                      <a:endParaRPr lang="zh-CN" sz="24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837">
                <a:tc>
                  <a:txBody>
                    <a:bodyPr/>
                    <a:lstStyle/>
                    <a:p>
                      <a:pPr algn="ctr">
                        <a:lnSpc>
                          <a:spcPct val="150000"/>
                        </a:lnSpc>
                        <a:spcAft>
                          <a:spcPts val="0"/>
                        </a:spcAft>
                      </a:pPr>
                      <a:r>
                        <a:rPr lang="en-US" sz="1800" b="1" kern="100" dirty="0" smtClean="0">
                          <a:solidFill>
                            <a:srgbClr val="FF0000"/>
                          </a:solidFill>
                          <a:latin typeface="Times New Roman"/>
                          <a:ea typeface="宋体"/>
                          <a:cs typeface="Times New Roman"/>
                        </a:rPr>
                        <a:t>1</a:t>
                      </a:r>
                      <a:endParaRPr lang="zh-CN" sz="2400" b="1" kern="100" dirty="0">
                        <a:solidFill>
                          <a:srgbClr val="FF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a:latin typeface="Times New Roman"/>
                          <a:ea typeface="宋体"/>
                          <a:cs typeface="Times New Roman"/>
                        </a:rPr>
                        <a:t>(C, 2)</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a:latin typeface="Times New Roman"/>
                          <a:ea typeface="宋体"/>
                          <a:cs typeface="Times New Roman"/>
                        </a:rPr>
                        <a:t>将事务</a:t>
                      </a:r>
                      <a:r>
                        <a:rPr lang="en-US" sz="1800" b="1" kern="100">
                          <a:latin typeface="Times New Roman"/>
                          <a:ea typeface="宋体"/>
                          <a:cs typeface="Times New Roman"/>
                        </a:rPr>
                        <a:t>T</a:t>
                      </a:r>
                      <a:r>
                        <a:rPr lang="en-US" sz="1800" b="1" kern="100" baseline="-25000">
                          <a:latin typeface="Times New Roman"/>
                          <a:ea typeface="宋体"/>
                          <a:cs typeface="Times New Roman"/>
                        </a:rPr>
                        <a:t>2</a:t>
                      </a:r>
                      <a:r>
                        <a:rPr lang="zh-CN" sz="1800" b="1" kern="100">
                          <a:latin typeface="Times New Roman"/>
                          <a:ea typeface="宋体"/>
                          <a:cs typeface="Times New Roman"/>
                        </a:rPr>
                        <a:t>放入事务提交列表</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7744">
                <a:tc>
                  <a:txBody>
                    <a:bodyPr/>
                    <a:lstStyle/>
                    <a:p>
                      <a:pPr algn="ctr">
                        <a:lnSpc>
                          <a:spcPct val="150000"/>
                        </a:lnSpc>
                        <a:spcAft>
                          <a:spcPts val="0"/>
                        </a:spcAft>
                      </a:pPr>
                      <a:r>
                        <a:rPr lang="en-US" sz="1800" b="1" kern="100" dirty="0">
                          <a:solidFill>
                            <a:srgbClr val="FF0000"/>
                          </a:solidFill>
                          <a:latin typeface="Times New Roman"/>
                          <a:ea typeface="宋体"/>
                          <a:cs typeface="Times New Roman"/>
                        </a:rPr>
                        <a:t>2</a:t>
                      </a:r>
                      <a:endParaRPr lang="zh-CN" sz="2400" b="1" kern="100" dirty="0">
                        <a:solidFill>
                          <a:srgbClr val="FF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a:latin typeface="Times New Roman"/>
                          <a:ea typeface="宋体"/>
                          <a:cs typeface="Times New Roman"/>
                        </a:rPr>
                        <a:t>(W, 2, C, 100, 50)</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a:latin typeface="Times New Roman"/>
                          <a:ea typeface="宋体"/>
                          <a:cs typeface="Times New Roman"/>
                        </a:rPr>
                        <a:t>由于事务</a:t>
                      </a:r>
                      <a:r>
                        <a:rPr lang="en-US" sz="1800" b="1" kern="100">
                          <a:latin typeface="Times New Roman"/>
                          <a:ea typeface="宋体"/>
                          <a:cs typeface="Times New Roman"/>
                        </a:rPr>
                        <a:t>T</a:t>
                      </a:r>
                      <a:r>
                        <a:rPr lang="en-US" sz="1800" b="1" kern="100" baseline="-25000">
                          <a:latin typeface="Times New Roman"/>
                          <a:ea typeface="宋体"/>
                          <a:cs typeface="Times New Roman"/>
                        </a:rPr>
                        <a:t>2</a:t>
                      </a:r>
                      <a:r>
                        <a:rPr lang="zh-CN" sz="1800" b="1" kern="100">
                          <a:latin typeface="Times New Roman"/>
                          <a:ea typeface="宋体"/>
                          <a:cs typeface="Times New Roman"/>
                        </a:rPr>
                        <a:t>在提交列表，因此不进行任何操作</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837">
                <a:tc>
                  <a:txBody>
                    <a:bodyPr/>
                    <a:lstStyle/>
                    <a:p>
                      <a:pPr algn="ctr">
                        <a:lnSpc>
                          <a:spcPct val="150000"/>
                        </a:lnSpc>
                        <a:spcAft>
                          <a:spcPts val="0"/>
                        </a:spcAft>
                      </a:pPr>
                      <a:r>
                        <a:rPr lang="en-US" sz="1800" b="1" kern="100">
                          <a:solidFill>
                            <a:srgbClr val="FF0000"/>
                          </a:solidFill>
                          <a:latin typeface="Times New Roman"/>
                          <a:ea typeface="宋体"/>
                          <a:cs typeface="Times New Roman"/>
                        </a:rPr>
                        <a:t>3</a:t>
                      </a:r>
                      <a:endParaRPr lang="zh-CN" sz="2400" b="1" kern="100">
                        <a:solidFill>
                          <a:srgbClr val="FF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a:latin typeface="Times New Roman"/>
                          <a:ea typeface="宋体"/>
                          <a:cs typeface="Times New Roman"/>
                        </a:rPr>
                        <a:t>(S, 2)</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a:latin typeface="Times New Roman"/>
                          <a:ea typeface="宋体"/>
                          <a:cs typeface="Times New Roman"/>
                        </a:rPr>
                        <a:t>记录事务</a:t>
                      </a:r>
                      <a:r>
                        <a:rPr lang="en-US" sz="1800" b="1" kern="100">
                          <a:latin typeface="Times New Roman"/>
                          <a:ea typeface="宋体"/>
                          <a:cs typeface="Times New Roman"/>
                        </a:rPr>
                        <a:t>T</a:t>
                      </a:r>
                      <a:r>
                        <a:rPr lang="en-US" sz="1800" b="1" kern="100" baseline="-25000">
                          <a:latin typeface="Times New Roman"/>
                          <a:ea typeface="宋体"/>
                          <a:cs typeface="Times New Roman"/>
                        </a:rPr>
                        <a:t>2</a:t>
                      </a:r>
                      <a:r>
                        <a:rPr lang="zh-CN" sz="1800" b="1" kern="100">
                          <a:latin typeface="Times New Roman"/>
                          <a:ea typeface="宋体"/>
                          <a:cs typeface="Times New Roman"/>
                        </a:rPr>
                        <a:t>不再活动</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8511">
                <a:tc>
                  <a:txBody>
                    <a:bodyPr/>
                    <a:lstStyle/>
                    <a:p>
                      <a:pPr algn="ctr">
                        <a:lnSpc>
                          <a:spcPct val="150000"/>
                        </a:lnSpc>
                        <a:spcAft>
                          <a:spcPts val="0"/>
                        </a:spcAft>
                      </a:pPr>
                      <a:r>
                        <a:rPr lang="en-US" sz="1800" b="1" kern="100">
                          <a:solidFill>
                            <a:srgbClr val="FF0000"/>
                          </a:solidFill>
                          <a:latin typeface="Times New Roman"/>
                          <a:ea typeface="宋体"/>
                          <a:cs typeface="Times New Roman"/>
                        </a:rPr>
                        <a:t>4</a:t>
                      </a:r>
                      <a:endParaRPr lang="zh-CN" sz="2400" b="1" kern="100">
                        <a:solidFill>
                          <a:srgbClr val="FF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a:latin typeface="Times New Roman"/>
                          <a:ea typeface="宋体"/>
                          <a:cs typeface="Times New Roman"/>
                        </a:rPr>
                        <a:t>(W, 1, A, 50, 20)</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a:latin typeface="Times New Roman"/>
                          <a:ea typeface="宋体"/>
                          <a:cs typeface="Times New Roman"/>
                        </a:rPr>
                        <a:t>事务</a:t>
                      </a:r>
                      <a:r>
                        <a:rPr lang="en-US" sz="1800" b="1" kern="100">
                          <a:latin typeface="Times New Roman"/>
                          <a:ea typeface="宋体"/>
                          <a:cs typeface="Times New Roman"/>
                        </a:rPr>
                        <a:t>T</a:t>
                      </a:r>
                      <a:r>
                        <a:rPr lang="en-US" sz="1800" b="1" kern="100" baseline="-25000">
                          <a:latin typeface="Times New Roman"/>
                          <a:ea typeface="宋体"/>
                          <a:cs typeface="Times New Roman"/>
                        </a:rPr>
                        <a:t>1</a:t>
                      </a:r>
                      <a:r>
                        <a:rPr lang="zh-CN" sz="1800" b="1" kern="100">
                          <a:latin typeface="Times New Roman"/>
                          <a:ea typeface="宋体"/>
                          <a:cs typeface="Times New Roman"/>
                        </a:rPr>
                        <a:t>还未提交。最后一部是写操作，因此系统执行撤销操作，把</a:t>
                      </a:r>
                      <a:r>
                        <a:rPr lang="en-US" sz="1800" b="1" kern="100">
                          <a:latin typeface="Times New Roman"/>
                          <a:ea typeface="宋体"/>
                          <a:cs typeface="Times New Roman"/>
                        </a:rPr>
                        <a:t>A</a:t>
                      </a:r>
                      <a:r>
                        <a:rPr lang="zh-CN" sz="1800" b="1" kern="100">
                          <a:latin typeface="Times New Roman"/>
                          <a:ea typeface="宋体"/>
                          <a:cs typeface="Times New Roman"/>
                        </a:rPr>
                        <a:t>改为修改前的值（</a:t>
                      </a:r>
                      <a:r>
                        <a:rPr lang="en-US" sz="1800" b="1" kern="100">
                          <a:latin typeface="Times New Roman"/>
                          <a:ea typeface="宋体"/>
                          <a:cs typeface="Times New Roman"/>
                        </a:rPr>
                        <a:t>50</a:t>
                      </a:r>
                      <a:r>
                        <a:rPr lang="zh-CN" sz="1800" b="1" kern="100">
                          <a:latin typeface="Times New Roman"/>
                          <a:ea typeface="宋体"/>
                          <a:cs typeface="Times New Roman"/>
                        </a:rPr>
                        <a:t>）。将事务</a:t>
                      </a:r>
                      <a:r>
                        <a:rPr lang="en-US" sz="1800" b="1" kern="100">
                          <a:latin typeface="Times New Roman"/>
                          <a:ea typeface="宋体"/>
                          <a:cs typeface="Times New Roman"/>
                        </a:rPr>
                        <a:t>T</a:t>
                      </a:r>
                      <a:r>
                        <a:rPr lang="en-US" sz="1800" b="1" kern="100" baseline="-25000">
                          <a:latin typeface="Times New Roman"/>
                          <a:ea typeface="宋体"/>
                          <a:cs typeface="Times New Roman"/>
                        </a:rPr>
                        <a:t>1</a:t>
                      </a:r>
                      <a:r>
                        <a:rPr lang="zh-CN" sz="1800" b="1" kern="100">
                          <a:latin typeface="Times New Roman"/>
                          <a:ea typeface="宋体"/>
                          <a:cs typeface="Times New Roman"/>
                        </a:rPr>
                        <a:t>放入未提交事务列表</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5674">
                <a:tc>
                  <a:txBody>
                    <a:bodyPr/>
                    <a:lstStyle/>
                    <a:p>
                      <a:pPr algn="ctr">
                        <a:lnSpc>
                          <a:spcPct val="150000"/>
                        </a:lnSpc>
                        <a:spcAft>
                          <a:spcPts val="0"/>
                        </a:spcAft>
                      </a:pPr>
                      <a:r>
                        <a:rPr lang="en-US" sz="1800" b="1" kern="100" dirty="0" smtClean="0">
                          <a:solidFill>
                            <a:srgbClr val="FF0000"/>
                          </a:solidFill>
                          <a:latin typeface="Times New Roman"/>
                          <a:ea typeface="宋体"/>
                          <a:cs typeface="Times New Roman"/>
                        </a:rPr>
                        <a:t>5</a:t>
                      </a:r>
                      <a:endParaRPr lang="zh-CN" sz="2400" b="1" kern="100" dirty="0">
                        <a:solidFill>
                          <a:srgbClr val="FF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a:latin typeface="Times New Roman"/>
                          <a:ea typeface="宋体"/>
                          <a:cs typeface="Times New Roman"/>
                        </a:rPr>
                        <a:t>(S, 1)</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Times New Roman"/>
                          <a:ea typeface="宋体"/>
                          <a:cs typeface="Times New Roman"/>
                        </a:rPr>
                        <a:t>到达事务</a:t>
                      </a:r>
                      <a:r>
                        <a:rPr lang="en-US" sz="1800" b="1" kern="100" dirty="0">
                          <a:latin typeface="Times New Roman"/>
                          <a:ea typeface="宋体"/>
                          <a:cs typeface="Times New Roman"/>
                        </a:rPr>
                        <a:t>T</a:t>
                      </a:r>
                      <a:r>
                        <a:rPr lang="en-US" sz="1800" b="1" kern="100" baseline="-25000" dirty="0">
                          <a:latin typeface="Times New Roman"/>
                          <a:ea typeface="宋体"/>
                          <a:cs typeface="Times New Roman"/>
                        </a:rPr>
                        <a:t>1</a:t>
                      </a:r>
                      <a:r>
                        <a:rPr lang="zh-CN" sz="1800" b="1" kern="100" dirty="0">
                          <a:latin typeface="Times New Roman"/>
                          <a:ea typeface="宋体"/>
                          <a:cs typeface="Times New Roman"/>
                        </a:rPr>
                        <a:t>的开始点，现在没有可撤销的活动了，因此撤销阶段结束</a:t>
                      </a:r>
                      <a:endParaRPr lang="zh-CN" sz="2400" b="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04800"/>
            <a:ext cx="8280920" cy="819150"/>
          </a:xfrm>
        </p:spPr>
        <p:txBody>
          <a:bodyPr/>
          <a:lstStyle/>
          <a:p>
            <a:r>
              <a:rPr lang="zh-CN" altLang="zh-CN" sz="3200" dirty="0" smtClean="0"/>
              <a:t>在</a:t>
            </a:r>
            <a:r>
              <a:rPr lang="en-US" altLang="zh-CN" sz="3200" dirty="0" smtClean="0"/>
              <a:t>W</a:t>
            </a:r>
            <a:r>
              <a:rPr lang="en-US" altLang="zh-CN" sz="3200" baseline="-25000" dirty="0" smtClean="0"/>
              <a:t>1</a:t>
            </a:r>
            <a:r>
              <a:rPr lang="en-US" altLang="zh-CN" sz="3200" dirty="0" smtClean="0"/>
              <a:t>(B,80)</a:t>
            </a:r>
            <a:r>
              <a:rPr lang="zh-CN" altLang="en-US" sz="3200" dirty="0" smtClean="0"/>
              <a:t>之后</a:t>
            </a:r>
            <a:r>
              <a:rPr lang="zh-CN" altLang="zh-CN" sz="3200" dirty="0" smtClean="0"/>
              <a:t>发生故障的事务操作</a:t>
            </a:r>
            <a:r>
              <a:rPr lang="zh-CN" altLang="en-US" sz="3200" dirty="0" smtClean="0"/>
              <a:t>重做</a:t>
            </a:r>
            <a:r>
              <a:rPr lang="zh-CN" altLang="zh-CN" sz="3200" dirty="0" smtClean="0"/>
              <a:t>过程</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31</a:t>
            </a:fld>
            <a:endParaRPr lang="zh-CN" altLang="en-US"/>
          </a:p>
        </p:txBody>
      </p:sp>
      <p:graphicFrame>
        <p:nvGraphicFramePr>
          <p:cNvPr id="6" name="表格 5"/>
          <p:cNvGraphicFramePr>
            <a:graphicFrameLocks noGrp="1"/>
          </p:cNvGraphicFramePr>
          <p:nvPr/>
        </p:nvGraphicFramePr>
        <p:xfrm>
          <a:off x="755576" y="1619943"/>
          <a:ext cx="7776864" cy="3177209"/>
        </p:xfrm>
        <a:graphic>
          <a:graphicData uri="http://schemas.openxmlformats.org/drawingml/2006/table">
            <a:tbl>
              <a:tblPr/>
              <a:tblGrid>
                <a:gridCol w="762749"/>
                <a:gridCol w="2045563"/>
                <a:gridCol w="4968552"/>
              </a:tblGrid>
              <a:tr h="402624">
                <a:tc>
                  <a:txBody>
                    <a:bodyPr/>
                    <a:lstStyle/>
                    <a:p>
                      <a:pPr algn="ctr">
                        <a:lnSpc>
                          <a:spcPct val="150000"/>
                        </a:lnSpc>
                        <a:spcAft>
                          <a:spcPts val="0"/>
                        </a:spcAft>
                      </a:pPr>
                      <a:r>
                        <a:rPr lang="zh-CN" sz="1800" b="1" kern="100" dirty="0">
                          <a:solidFill>
                            <a:srgbClr val="0000FF"/>
                          </a:solidFill>
                          <a:latin typeface="Times New Roman"/>
                          <a:ea typeface="宋体"/>
                          <a:cs typeface="Times New Roman"/>
                        </a:rPr>
                        <a:t>序号</a:t>
                      </a:r>
                      <a:endParaRPr lang="zh-CN" sz="24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1" kern="100" dirty="0">
                          <a:solidFill>
                            <a:srgbClr val="0000FF"/>
                          </a:solidFill>
                          <a:latin typeface="Times New Roman"/>
                          <a:ea typeface="宋体"/>
                          <a:cs typeface="Times New Roman"/>
                        </a:rPr>
                        <a:t>日志记录</a:t>
                      </a:r>
                      <a:endParaRPr lang="zh-CN" sz="24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1" kern="100" dirty="0">
                          <a:solidFill>
                            <a:srgbClr val="0000FF"/>
                          </a:solidFill>
                          <a:latin typeface="Times New Roman"/>
                          <a:ea typeface="宋体"/>
                          <a:cs typeface="Times New Roman"/>
                        </a:rPr>
                        <a:t>重做操作</a:t>
                      </a:r>
                      <a:endParaRPr lang="zh-CN" sz="24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955">
                <a:tc>
                  <a:txBody>
                    <a:bodyPr/>
                    <a:lstStyle/>
                    <a:p>
                      <a:pPr algn="ctr">
                        <a:lnSpc>
                          <a:spcPct val="150000"/>
                        </a:lnSpc>
                        <a:spcAft>
                          <a:spcPts val="0"/>
                        </a:spcAft>
                      </a:pPr>
                      <a:r>
                        <a:rPr lang="en-US" sz="1800" b="1" kern="100" dirty="0">
                          <a:solidFill>
                            <a:srgbClr val="FF0000"/>
                          </a:solidFill>
                          <a:latin typeface="Times New Roman"/>
                          <a:ea typeface="宋体"/>
                          <a:cs typeface="Times New Roman"/>
                        </a:rPr>
                        <a:t>6</a:t>
                      </a:r>
                      <a:endParaRPr lang="zh-CN" sz="2400" b="1" kern="100" dirty="0">
                        <a:solidFill>
                          <a:srgbClr val="FF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a:latin typeface="Times New Roman"/>
                          <a:ea typeface="宋体"/>
                          <a:cs typeface="Times New Roman"/>
                        </a:rPr>
                        <a:t>(S, 1)</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a:latin typeface="Times New Roman"/>
                          <a:ea typeface="宋体"/>
                          <a:cs typeface="Times New Roman"/>
                        </a:rPr>
                        <a:t>无动作</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955">
                <a:tc>
                  <a:txBody>
                    <a:bodyPr/>
                    <a:lstStyle/>
                    <a:p>
                      <a:pPr algn="ctr">
                        <a:lnSpc>
                          <a:spcPct val="150000"/>
                        </a:lnSpc>
                        <a:spcAft>
                          <a:spcPts val="0"/>
                        </a:spcAft>
                      </a:pPr>
                      <a:r>
                        <a:rPr lang="en-US" sz="1800" b="1" kern="100">
                          <a:solidFill>
                            <a:srgbClr val="FF0000"/>
                          </a:solidFill>
                          <a:latin typeface="Times New Roman"/>
                          <a:ea typeface="宋体"/>
                          <a:cs typeface="Times New Roman"/>
                        </a:rPr>
                        <a:t>7</a:t>
                      </a:r>
                      <a:endParaRPr lang="zh-CN" sz="2400" b="1" kern="100">
                        <a:solidFill>
                          <a:srgbClr val="FF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a:latin typeface="Times New Roman"/>
                          <a:ea typeface="宋体"/>
                          <a:cs typeface="Times New Roman"/>
                        </a:rPr>
                        <a:t>(W, 1, A, 50, 20)</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a:latin typeface="Times New Roman"/>
                          <a:ea typeface="宋体"/>
                          <a:cs typeface="Times New Roman"/>
                        </a:rPr>
                        <a:t>事务</a:t>
                      </a:r>
                      <a:r>
                        <a:rPr lang="en-US" sz="1800" b="1" kern="100">
                          <a:latin typeface="Times New Roman"/>
                          <a:ea typeface="宋体"/>
                          <a:cs typeface="Times New Roman"/>
                        </a:rPr>
                        <a:t>T</a:t>
                      </a:r>
                      <a:r>
                        <a:rPr lang="en-US" sz="1800" b="1" kern="100" baseline="-25000">
                          <a:latin typeface="Times New Roman"/>
                          <a:ea typeface="宋体"/>
                          <a:cs typeface="Times New Roman"/>
                        </a:rPr>
                        <a:t>1</a:t>
                      </a:r>
                      <a:r>
                        <a:rPr lang="zh-CN" sz="1800" b="1" kern="100">
                          <a:latin typeface="Times New Roman"/>
                          <a:ea typeface="宋体"/>
                          <a:cs typeface="Times New Roman"/>
                        </a:rPr>
                        <a:t>未提交，无动作</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955">
                <a:tc>
                  <a:txBody>
                    <a:bodyPr/>
                    <a:lstStyle/>
                    <a:p>
                      <a:pPr algn="ctr">
                        <a:lnSpc>
                          <a:spcPct val="150000"/>
                        </a:lnSpc>
                        <a:spcAft>
                          <a:spcPts val="0"/>
                        </a:spcAft>
                      </a:pPr>
                      <a:r>
                        <a:rPr lang="en-US" sz="1800" b="1" kern="100">
                          <a:solidFill>
                            <a:srgbClr val="FF0000"/>
                          </a:solidFill>
                          <a:latin typeface="Times New Roman"/>
                          <a:ea typeface="宋体"/>
                          <a:cs typeface="Times New Roman"/>
                        </a:rPr>
                        <a:t>8</a:t>
                      </a:r>
                      <a:endParaRPr lang="zh-CN" sz="2400" b="1" kern="100">
                        <a:solidFill>
                          <a:srgbClr val="FF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a:latin typeface="Times New Roman"/>
                          <a:ea typeface="宋体"/>
                          <a:cs typeface="Times New Roman"/>
                        </a:rPr>
                        <a:t>(S, 2)</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a:latin typeface="Times New Roman"/>
                          <a:ea typeface="宋体"/>
                          <a:cs typeface="Times New Roman"/>
                        </a:rPr>
                        <a:t>无动作</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1909">
                <a:tc>
                  <a:txBody>
                    <a:bodyPr/>
                    <a:lstStyle/>
                    <a:p>
                      <a:pPr algn="ctr">
                        <a:lnSpc>
                          <a:spcPct val="150000"/>
                        </a:lnSpc>
                        <a:spcAft>
                          <a:spcPts val="0"/>
                        </a:spcAft>
                      </a:pPr>
                      <a:r>
                        <a:rPr lang="en-US" sz="1800" b="1" kern="100">
                          <a:solidFill>
                            <a:srgbClr val="FF0000"/>
                          </a:solidFill>
                          <a:latin typeface="Times New Roman"/>
                          <a:ea typeface="宋体"/>
                          <a:cs typeface="Times New Roman"/>
                        </a:rPr>
                        <a:t>9</a:t>
                      </a:r>
                      <a:endParaRPr lang="zh-CN" sz="2400" b="1" kern="100">
                        <a:solidFill>
                          <a:srgbClr val="FF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a:latin typeface="Times New Roman"/>
                          <a:ea typeface="宋体"/>
                          <a:cs typeface="Times New Roman"/>
                        </a:rPr>
                        <a:t>(W, 2, C, 100, 50)</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a:latin typeface="Times New Roman"/>
                          <a:ea typeface="宋体"/>
                          <a:cs typeface="Times New Roman"/>
                        </a:rPr>
                        <a:t>由于事务</a:t>
                      </a:r>
                      <a:r>
                        <a:rPr lang="en-US" sz="1800" b="1" kern="100">
                          <a:latin typeface="Times New Roman"/>
                          <a:ea typeface="宋体"/>
                          <a:cs typeface="Times New Roman"/>
                        </a:rPr>
                        <a:t>T</a:t>
                      </a:r>
                      <a:r>
                        <a:rPr lang="en-US" sz="1800" b="1" kern="100" baseline="-25000">
                          <a:latin typeface="Times New Roman"/>
                          <a:ea typeface="宋体"/>
                          <a:cs typeface="Times New Roman"/>
                        </a:rPr>
                        <a:t>2</a:t>
                      </a:r>
                      <a:r>
                        <a:rPr lang="zh-CN" sz="1800" b="1" kern="100">
                          <a:latin typeface="Times New Roman"/>
                          <a:ea typeface="宋体"/>
                          <a:cs typeface="Times New Roman"/>
                        </a:rPr>
                        <a:t>已提交，因此重做该修改，即把</a:t>
                      </a:r>
                      <a:r>
                        <a:rPr lang="en-US" sz="1800" b="1" kern="100">
                          <a:latin typeface="Times New Roman"/>
                          <a:ea typeface="宋体"/>
                          <a:cs typeface="Times New Roman"/>
                        </a:rPr>
                        <a:t>C</a:t>
                      </a:r>
                      <a:r>
                        <a:rPr lang="zh-CN" sz="1800" b="1" kern="100">
                          <a:latin typeface="Times New Roman"/>
                          <a:ea typeface="宋体"/>
                          <a:cs typeface="Times New Roman"/>
                        </a:rPr>
                        <a:t>的值改为</a:t>
                      </a:r>
                      <a:r>
                        <a:rPr lang="en-US" sz="1800" b="1" kern="100">
                          <a:latin typeface="Times New Roman"/>
                          <a:ea typeface="宋体"/>
                          <a:cs typeface="Times New Roman"/>
                        </a:rPr>
                        <a:t>50</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0955">
                <a:tc>
                  <a:txBody>
                    <a:bodyPr/>
                    <a:lstStyle/>
                    <a:p>
                      <a:pPr algn="ctr">
                        <a:lnSpc>
                          <a:spcPct val="150000"/>
                        </a:lnSpc>
                        <a:spcAft>
                          <a:spcPts val="0"/>
                        </a:spcAft>
                      </a:pPr>
                      <a:r>
                        <a:rPr lang="en-US" sz="1800" b="1" kern="100" dirty="0">
                          <a:solidFill>
                            <a:srgbClr val="FF0000"/>
                          </a:solidFill>
                          <a:latin typeface="Times New Roman"/>
                          <a:ea typeface="宋体"/>
                          <a:cs typeface="Times New Roman"/>
                        </a:rPr>
                        <a:t>10</a:t>
                      </a:r>
                      <a:endParaRPr lang="zh-CN" sz="2400" b="1" kern="100" dirty="0">
                        <a:solidFill>
                          <a:srgbClr val="FF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a:latin typeface="Times New Roman"/>
                          <a:ea typeface="宋体"/>
                          <a:cs typeface="Times New Roman"/>
                        </a:rPr>
                        <a:t>(C, 2)</a:t>
                      </a:r>
                      <a:endParaRPr lang="zh-CN" sz="2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800" b="1" kern="100" dirty="0">
                          <a:latin typeface="Times New Roman"/>
                          <a:ea typeface="宋体"/>
                          <a:cs typeface="Times New Roman"/>
                        </a:rPr>
                        <a:t>无动作，恢复结束</a:t>
                      </a:r>
                      <a:endParaRPr lang="zh-CN" sz="2400" b="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13.3.3 </a:t>
            </a:r>
            <a:r>
              <a:rPr lang="zh-CN" altLang="zh-CN" dirty="0" smtClean="0"/>
              <a:t>介质故障恢复</a:t>
            </a:r>
            <a:endParaRPr lang="zh-CN" altLang="en-US" dirty="0"/>
          </a:p>
        </p:txBody>
      </p:sp>
      <p:sp>
        <p:nvSpPr>
          <p:cNvPr id="3" name="内容占位符 2"/>
          <p:cNvSpPr>
            <a:spLocks noGrp="1"/>
          </p:cNvSpPr>
          <p:nvPr>
            <p:ph idx="1"/>
          </p:nvPr>
        </p:nvSpPr>
        <p:spPr/>
        <p:txBody>
          <a:bodyPr/>
          <a:lstStyle/>
          <a:p>
            <a:r>
              <a:rPr lang="zh-CN" altLang="zh-CN" dirty="0" smtClean="0"/>
              <a:t>当发生介质故障时，磁盘上的物理数据和日志文件均遭到破坏，这是破坏最严重的一种故障。</a:t>
            </a:r>
            <a:endParaRPr lang="en-US" altLang="zh-CN" dirty="0" smtClean="0"/>
          </a:p>
          <a:p>
            <a:r>
              <a:rPr lang="zh-CN" altLang="zh-CN" dirty="0" smtClean="0"/>
              <a:t>要从介质故障中恢复数据库，必须在故障前对数据库进行定期转储。</a:t>
            </a:r>
            <a:endParaRPr lang="en-US" altLang="zh-CN" dirty="0" smtClean="0"/>
          </a:p>
          <a:p>
            <a:r>
              <a:rPr lang="zh-CN" altLang="en-US" dirty="0" smtClean="0"/>
              <a:t>在介质正常后，再利用</a:t>
            </a:r>
            <a:r>
              <a:rPr lang="zh-CN" altLang="zh-CN" dirty="0" smtClean="0"/>
              <a:t>转储恢复数据库</a:t>
            </a:r>
            <a:r>
              <a:rPr lang="zh-CN" altLang="en-US" dirty="0" smtClean="0"/>
              <a:t>。</a:t>
            </a:r>
            <a:endParaRPr lang="zh-CN" altLang="zh-CN" dirty="0" smtClean="0"/>
          </a:p>
          <a:p>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zh-CN" dirty="0" smtClean="0"/>
              <a:t>恢复技术</a:t>
            </a:r>
            <a:endParaRPr lang="zh-CN" altLang="en-US" dirty="0"/>
          </a:p>
        </p:txBody>
      </p:sp>
      <p:sp>
        <p:nvSpPr>
          <p:cNvPr id="3" name="内容占位符 2"/>
          <p:cNvSpPr>
            <a:spLocks noGrp="1"/>
          </p:cNvSpPr>
          <p:nvPr>
            <p:ph idx="1"/>
          </p:nvPr>
        </p:nvSpPr>
        <p:spPr>
          <a:xfrm>
            <a:off x="566738" y="1340768"/>
            <a:ext cx="8001000" cy="4752528"/>
          </a:xfrm>
        </p:spPr>
        <p:txBody>
          <a:bodyPr/>
          <a:lstStyle/>
          <a:p>
            <a:pPr>
              <a:spcBef>
                <a:spcPts val="0"/>
              </a:spcBef>
            </a:pPr>
            <a:r>
              <a:rPr lang="zh-CN" altLang="zh-CN" dirty="0" smtClean="0"/>
              <a:t>恢复技术依赖于数据库损坏的类型和程度。</a:t>
            </a:r>
            <a:endParaRPr lang="en-US" altLang="zh-CN" dirty="0" smtClean="0"/>
          </a:p>
          <a:p>
            <a:pPr>
              <a:spcBef>
                <a:spcPts val="0"/>
              </a:spcBef>
            </a:pPr>
            <a:r>
              <a:rPr lang="zh-CN" altLang="zh-CN" dirty="0" smtClean="0"/>
              <a:t>基本原则是事务的所有操作必须作为一个逻辑工作单元来对待，并且要保证数据库的一致性。</a:t>
            </a:r>
            <a:endParaRPr lang="en-US" altLang="zh-CN" dirty="0" smtClean="0"/>
          </a:p>
          <a:p>
            <a:pPr>
              <a:spcBef>
                <a:spcPts val="0"/>
              </a:spcBef>
            </a:pPr>
            <a:r>
              <a:rPr lang="zh-CN" altLang="zh-CN" dirty="0" smtClean="0"/>
              <a:t>数据库损坏</a:t>
            </a:r>
            <a:r>
              <a:rPr lang="zh-CN" altLang="en-US" dirty="0" smtClean="0"/>
              <a:t>的</a:t>
            </a:r>
            <a:r>
              <a:rPr lang="zh-CN" altLang="zh-CN" dirty="0" smtClean="0"/>
              <a:t>类型：</a:t>
            </a:r>
          </a:p>
          <a:p>
            <a:pPr lvl="1">
              <a:spcBef>
                <a:spcPts val="0"/>
              </a:spcBef>
            </a:pPr>
            <a:r>
              <a:rPr lang="zh-CN" altLang="zh-CN" dirty="0" smtClean="0">
                <a:solidFill>
                  <a:srgbClr val="FF0000"/>
                </a:solidFill>
              </a:rPr>
              <a:t>物理损坏</a:t>
            </a:r>
            <a:endParaRPr lang="en-US" altLang="zh-CN" dirty="0" smtClean="0">
              <a:solidFill>
                <a:srgbClr val="FF0000"/>
              </a:solidFill>
            </a:endParaRPr>
          </a:p>
          <a:p>
            <a:pPr lvl="1">
              <a:spcBef>
                <a:spcPts val="0"/>
              </a:spcBef>
            </a:pPr>
            <a:r>
              <a:rPr lang="zh-CN" altLang="zh-CN" dirty="0" smtClean="0"/>
              <a:t>非物理或</a:t>
            </a:r>
            <a:r>
              <a:rPr lang="zh-CN" altLang="zh-CN" dirty="0" smtClean="0">
                <a:solidFill>
                  <a:srgbClr val="FF0000"/>
                </a:solidFill>
              </a:rPr>
              <a:t>事务故障</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33</a:t>
            </a:fld>
            <a:endParaRPr lang="zh-CN" altLang="en-US"/>
          </a:p>
        </p:txBody>
      </p:sp>
      <p:sp>
        <p:nvSpPr>
          <p:cNvPr id="6" name="动作按钮: 后退或前一项 5">
            <a:hlinkClick r:id="rId2" action="ppaction://hlinksldjump" highlightClick="1"/>
          </p:cNvPr>
          <p:cNvSpPr/>
          <p:nvPr/>
        </p:nvSpPr>
        <p:spPr>
          <a:xfrm>
            <a:off x="7164288" y="6237312"/>
            <a:ext cx="792088" cy="360040"/>
          </a:xfrm>
          <a:prstGeom prst="actionButtonBackPrevious">
            <a:avLst/>
          </a:prstGeom>
          <a:solidFill>
            <a:schemeClr val="accent2">
              <a:lumMod val="40000"/>
              <a:lumOff val="60000"/>
            </a:schemeClr>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物理损坏</a:t>
            </a:r>
            <a:endParaRPr lang="zh-CN" altLang="en-US" dirty="0"/>
          </a:p>
        </p:txBody>
      </p:sp>
      <p:sp>
        <p:nvSpPr>
          <p:cNvPr id="3" name="内容占位符 2"/>
          <p:cNvSpPr>
            <a:spLocks noGrp="1"/>
          </p:cNvSpPr>
          <p:nvPr>
            <p:ph idx="1"/>
          </p:nvPr>
        </p:nvSpPr>
        <p:spPr>
          <a:xfrm>
            <a:off x="566738" y="1414934"/>
            <a:ext cx="8109718" cy="4678362"/>
          </a:xfrm>
        </p:spPr>
        <p:txBody>
          <a:bodyPr/>
          <a:lstStyle/>
          <a:p>
            <a:r>
              <a:rPr lang="zh-CN" altLang="zh-CN" sz="3400" dirty="0" smtClean="0"/>
              <a:t>需要利用数据库的最新转储进行恢复。</a:t>
            </a:r>
            <a:endParaRPr lang="en-US" altLang="zh-CN" sz="3400" dirty="0" smtClean="0"/>
          </a:p>
          <a:p>
            <a:r>
              <a:rPr lang="zh-CN" altLang="zh-CN" sz="3400" dirty="0" smtClean="0"/>
              <a:t>如果事务日志文件没有损坏，还可利用事务日志重新执行已提交事务的更新操作。</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事务故障</a:t>
            </a:r>
            <a:endParaRPr lang="zh-CN" altLang="en-US" dirty="0"/>
          </a:p>
        </p:txBody>
      </p:sp>
      <p:sp>
        <p:nvSpPr>
          <p:cNvPr id="3" name="内容占位符 2"/>
          <p:cNvSpPr>
            <a:spLocks noGrp="1"/>
          </p:cNvSpPr>
          <p:nvPr>
            <p:ph idx="1"/>
          </p:nvPr>
        </p:nvSpPr>
        <p:spPr>
          <a:xfrm>
            <a:off x="566738" y="1340768"/>
            <a:ext cx="8109718" cy="4752528"/>
          </a:xfrm>
        </p:spPr>
        <p:txBody>
          <a:bodyPr/>
          <a:lstStyle/>
          <a:p>
            <a:pPr>
              <a:lnSpc>
                <a:spcPct val="100000"/>
              </a:lnSpc>
              <a:spcBef>
                <a:spcPts val="0"/>
              </a:spcBef>
            </a:pPr>
            <a:r>
              <a:rPr lang="zh-CN" altLang="zh-CN" sz="3400" dirty="0" smtClean="0"/>
              <a:t>需要</a:t>
            </a:r>
            <a:r>
              <a:rPr lang="zh-CN" altLang="zh-CN" sz="3400" dirty="0" smtClean="0">
                <a:solidFill>
                  <a:srgbClr val="FF0000"/>
                </a:solidFill>
              </a:rPr>
              <a:t>撤销</a:t>
            </a:r>
            <a:r>
              <a:rPr lang="zh-CN" altLang="zh-CN" sz="3400" dirty="0" smtClean="0"/>
              <a:t>（回滚）引起不一致的修改。</a:t>
            </a:r>
            <a:endParaRPr lang="en-US" altLang="zh-CN" sz="3400" dirty="0" smtClean="0"/>
          </a:p>
          <a:p>
            <a:pPr>
              <a:lnSpc>
                <a:spcPct val="100000"/>
              </a:lnSpc>
              <a:spcBef>
                <a:spcPts val="0"/>
              </a:spcBef>
            </a:pPr>
            <a:r>
              <a:rPr lang="zh-CN" altLang="zh-CN" sz="3400" dirty="0" smtClean="0"/>
              <a:t>为确保更新已到达物理存储设备，有必要</a:t>
            </a:r>
            <a:r>
              <a:rPr lang="zh-CN" altLang="zh-CN" sz="3400" dirty="0" smtClean="0">
                <a:solidFill>
                  <a:srgbClr val="FF0000"/>
                </a:solidFill>
              </a:rPr>
              <a:t>重做</a:t>
            </a:r>
            <a:r>
              <a:rPr lang="zh-CN" altLang="zh-CN" sz="3400" dirty="0" smtClean="0"/>
              <a:t>（前滚）一些事务。</a:t>
            </a:r>
            <a:endParaRPr lang="en-US" altLang="zh-CN" sz="3400" dirty="0" smtClean="0"/>
          </a:p>
          <a:p>
            <a:pPr>
              <a:lnSpc>
                <a:spcPct val="100000"/>
              </a:lnSpc>
              <a:spcBef>
                <a:spcPts val="0"/>
              </a:spcBef>
            </a:pPr>
            <a:r>
              <a:rPr lang="zh-CN" altLang="zh-CN" sz="3400" dirty="0" smtClean="0"/>
              <a:t>通过使用事务日志文件中更新前的值（</a:t>
            </a:r>
            <a:r>
              <a:rPr lang="zh-CN" altLang="zh-CN" sz="3400" dirty="0" smtClean="0">
                <a:solidFill>
                  <a:srgbClr val="FF0000"/>
                </a:solidFill>
              </a:rPr>
              <a:t>前像</a:t>
            </a:r>
            <a:r>
              <a:rPr lang="zh-CN" altLang="zh-CN" sz="3400" dirty="0" smtClean="0"/>
              <a:t>）和更新后的值（</a:t>
            </a:r>
            <a:r>
              <a:rPr lang="zh-CN" altLang="zh-CN" sz="3400" dirty="0" smtClean="0">
                <a:solidFill>
                  <a:srgbClr val="FF0000"/>
                </a:solidFill>
              </a:rPr>
              <a:t>后像</a:t>
            </a:r>
            <a:r>
              <a:rPr lang="zh-CN" altLang="zh-CN" sz="3400" dirty="0" smtClean="0"/>
              <a:t>），使数据库恢复到一致性状态。这种技术也称为</a:t>
            </a:r>
            <a:r>
              <a:rPr lang="zh-CN" altLang="zh-CN" sz="3400" dirty="0" smtClean="0">
                <a:solidFill>
                  <a:srgbClr val="FF0000"/>
                </a:solidFill>
              </a:rPr>
              <a:t>基于日志的恢复技术</a:t>
            </a:r>
            <a:r>
              <a:rPr lang="zh-CN" altLang="zh-CN" sz="3400" dirty="0" smtClean="0"/>
              <a:t>。</a:t>
            </a:r>
            <a:r>
              <a:rPr lang="zh-CN" altLang="en-US" sz="3400" dirty="0" smtClean="0"/>
              <a:t>有两种：</a:t>
            </a:r>
            <a:endParaRPr lang="en-US" altLang="zh-CN" sz="3400" dirty="0" smtClean="0"/>
          </a:p>
          <a:p>
            <a:pPr lvl="1">
              <a:lnSpc>
                <a:spcPct val="100000"/>
              </a:lnSpc>
              <a:spcBef>
                <a:spcPts val="0"/>
              </a:spcBef>
            </a:pPr>
            <a:r>
              <a:rPr lang="zh-CN" altLang="en-US" sz="3000" dirty="0" smtClean="0">
                <a:solidFill>
                  <a:srgbClr val="0000FF"/>
                </a:solidFill>
              </a:rPr>
              <a:t>延迟更新</a:t>
            </a:r>
            <a:endParaRPr lang="en-US" altLang="zh-CN" sz="3000" dirty="0" smtClean="0">
              <a:solidFill>
                <a:srgbClr val="0000FF"/>
              </a:solidFill>
            </a:endParaRPr>
          </a:p>
          <a:p>
            <a:pPr lvl="1">
              <a:lnSpc>
                <a:spcPct val="100000"/>
              </a:lnSpc>
              <a:spcBef>
                <a:spcPts val="0"/>
              </a:spcBef>
            </a:pPr>
            <a:r>
              <a:rPr lang="zh-CN" altLang="en-US" sz="3000" dirty="0" smtClean="0">
                <a:solidFill>
                  <a:srgbClr val="0000FF"/>
                </a:solidFill>
              </a:rPr>
              <a:t>立即更新</a:t>
            </a:r>
            <a:endParaRPr lang="zh-CN" altLang="en-US" sz="3000" dirty="0">
              <a:solidFill>
                <a:srgbClr val="0000FF"/>
              </a:solidFill>
            </a:endParaRPr>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13.4.1 </a:t>
            </a:r>
            <a:r>
              <a:rPr lang="zh-CN" altLang="zh-CN" dirty="0" smtClean="0"/>
              <a:t>延迟更新技术</a:t>
            </a:r>
            <a:endParaRPr lang="zh-CN" altLang="en-US" b="0" dirty="0"/>
          </a:p>
        </p:txBody>
      </p:sp>
      <p:sp>
        <p:nvSpPr>
          <p:cNvPr id="3" name="内容占位符 2"/>
          <p:cNvSpPr>
            <a:spLocks noGrp="1"/>
          </p:cNvSpPr>
          <p:nvPr>
            <p:ph idx="1"/>
          </p:nvPr>
        </p:nvSpPr>
        <p:spPr/>
        <p:txBody>
          <a:bodyPr/>
          <a:lstStyle/>
          <a:p>
            <a:pPr lvl="0"/>
            <a:r>
              <a:rPr lang="zh-CN" altLang="zh-CN" dirty="0" smtClean="0"/>
              <a:t>只有到达事务的提交点，更新才被写入数据库。</a:t>
            </a:r>
            <a:endParaRPr lang="en-US" altLang="zh-CN" dirty="0" smtClean="0"/>
          </a:p>
          <a:p>
            <a:pPr lvl="0"/>
            <a:r>
              <a:rPr lang="zh-CN" altLang="en-US" dirty="0" smtClean="0"/>
              <a:t>即：</a:t>
            </a:r>
            <a:r>
              <a:rPr lang="zh-CN" altLang="zh-CN" dirty="0" smtClean="0"/>
              <a:t>数据库的更新要延迟到事务执行成功并提交时。</a:t>
            </a:r>
            <a:endParaRPr lang="en-US" altLang="zh-CN" dirty="0" smtClean="0"/>
          </a:p>
          <a:p>
            <a:pPr lvl="0"/>
            <a:r>
              <a:rPr lang="zh-CN" altLang="zh-CN" dirty="0" smtClean="0"/>
              <a:t>在事务执行过程中，更新只被记录在事务日志和缓冲区中。当事务提交后，更新被记录到数据库。</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延迟更新技术</a:t>
            </a:r>
            <a:r>
              <a:rPr lang="zh-CN" altLang="en-US" dirty="0" smtClean="0"/>
              <a:t>（续）</a:t>
            </a:r>
            <a:endParaRPr lang="zh-CN" altLang="en-US" dirty="0"/>
          </a:p>
        </p:txBody>
      </p:sp>
      <p:sp>
        <p:nvSpPr>
          <p:cNvPr id="3" name="内容占位符 2"/>
          <p:cNvSpPr>
            <a:spLocks noGrp="1"/>
          </p:cNvSpPr>
          <p:nvPr>
            <p:ph idx="1"/>
          </p:nvPr>
        </p:nvSpPr>
        <p:spPr/>
        <p:txBody>
          <a:bodyPr/>
          <a:lstStyle/>
          <a:p>
            <a:r>
              <a:rPr lang="zh-CN" altLang="zh-CN" dirty="0" smtClean="0"/>
              <a:t>如果一个事务在到达提交点之前出现故障，将不会修改数据库，因此没必要进行撤销操作。</a:t>
            </a:r>
            <a:endParaRPr lang="en-US" altLang="zh-CN" dirty="0" smtClean="0"/>
          </a:p>
          <a:p>
            <a:r>
              <a:rPr lang="zh-CN" altLang="en-US" dirty="0" smtClean="0"/>
              <a:t>但如果发生故障时</a:t>
            </a:r>
            <a:r>
              <a:rPr lang="zh-CN" altLang="zh-CN" dirty="0" smtClean="0"/>
              <a:t>事务的更新还未写入到数据库</a:t>
            </a:r>
            <a:r>
              <a:rPr lang="zh-CN" altLang="en-US" dirty="0" smtClean="0"/>
              <a:t>，则必须</a:t>
            </a:r>
            <a:r>
              <a:rPr lang="zh-CN" altLang="zh-CN" dirty="0" smtClean="0"/>
              <a:t>重做已提交事务的更新。</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smtClean="0"/>
              <a:t>延迟更新技术</a:t>
            </a:r>
            <a:r>
              <a:rPr lang="zh-CN" altLang="en-US" sz="4400" dirty="0" smtClean="0"/>
              <a:t>的日志内容</a:t>
            </a:r>
            <a:endParaRPr lang="zh-CN" altLang="en-US" dirty="0"/>
          </a:p>
        </p:txBody>
      </p:sp>
      <p:sp>
        <p:nvSpPr>
          <p:cNvPr id="3" name="内容占位符 2"/>
          <p:cNvSpPr>
            <a:spLocks noGrp="1"/>
          </p:cNvSpPr>
          <p:nvPr>
            <p:ph idx="1"/>
          </p:nvPr>
        </p:nvSpPr>
        <p:spPr>
          <a:xfrm>
            <a:off x="566738" y="1340768"/>
            <a:ext cx="8109718" cy="4752528"/>
          </a:xfrm>
        </p:spPr>
        <p:txBody>
          <a:bodyPr/>
          <a:lstStyle/>
          <a:p>
            <a:pPr lvl="0">
              <a:spcBef>
                <a:spcPts val="0"/>
              </a:spcBef>
            </a:pPr>
            <a:r>
              <a:rPr lang="zh-CN" altLang="zh-CN" sz="2800" dirty="0" smtClean="0"/>
              <a:t>当事务</a:t>
            </a:r>
            <a:r>
              <a:rPr lang="en-US" altLang="zh-CN" sz="2800" dirty="0" smtClean="0"/>
              <a:t>T</a:t>
            </a:r>
            <a:r>
              <a:rPr lang="zh-CN" altLang="zh-CN" sz="2800" dirty="0" smtClean="0">
                <a:solidFill>
                  <a:srgbClr val="FF0000"/>
                </a:solidFill>
              </a:rPr>
              <a:t>启动</a:t>
            </a:r>
            <a:r>
              <a:rPr lang="zh-CN" altLang="zh-CN" sz="2800" dirty="0" smtClean="0"/>
              <a:t>时，将“</a:t>
            </a:r>
            <a:r>
              <a:rPr lang="zh-CN" altLang="zh-CN" sz="2800" dirty="0" smtClean="0">
                <a:solidFill>
                  <a:srgbClr val="0000FF"/>
                </a:solidFill>
              </a:rPr>
              <a:t>事务开始</a:t>
            </a:r>
            <a:r>
              <a:rPr lang="zh-CN" altLang="zh-CN" sz="2800" dirty="0" smtClean="0"/>
              <a:t>”（或</a:t>
            </a:r>
            <a:r>
              <a:rPr lang="en-US" altLang="zh-CN" sz="2800" dirty="0" smtClean="0">
                <a:solidFill>
                  <a:srgbClr val="0000FF"/>
                </a:solidFill>
              </a:rPr>
              <a:t>&lt;T, BEGIN&gt;</a:t>
            </a:r>
            <a:r>
              <a:rPr lang="zh-CN" altLang="zh-CN" sz="2800" dirty="0" smtClean="0"/>
              <a:t>）记录写入事务日志文件。</a:t>
            </a:r>
          </a:p>
          <a:p>
            <a:pPr>
              <a:spcBef>
                <a:spcPts val="0"/>
              </a:spcBef>
            </a:pPr>
            <a:r>
              <a:rPr lang="zh-CN" altLang="zh-CN" sz="2800" dirty="0" smtClean="0"/>
              <a:t>在事务</a:t>
            </a:r>
            <a:r>
              <a:rPr lang="en-US" altLang="zh-CN" sz="2800" dirty="0" smtClean="0"/>
              <a:t>T</a:t>
            </a:r>
            <a:r>
              <a:rPr lang="zh-CN" altLang="zh-CN" sz="2800" dirty="0" smtClean="0">
                <a:solidFill>
                  <a:srgbClr val="FF0000"/>
                </a:solidFill>
              </a:rPr>
              <a:t>执行</a:t>
            </a:r>
            <a:r>
              <a:rPr lang="zh-CN" altLang="zh-CN" sz="2800" dirty="0" smtClean="0"/>
              <a:t>期间，写入一条包含所有之前指定的日志数据的日志记录，例如</a:t>
            </a:r>
            <a:r>
              <a:rPr lang="zh-CN" altLang="en-US" sz="2800" dirty="0" smtClean="0"/>
              <a:t>，</a:t>
            </a:r>
            <a:r>
              <a:rPr lang="zh-CN" altLang="zh-CN" sz="2800" dirty="0" smtClean="0"/>
              <a:t>为属性</a:t>
            </a:r>
            <a:r>
              <a:rPr lang="en-US" altLang="zh-CN" sz="2800" dirty="0" smtClean="0"/>
              <a:t>A</a:t>
            </a:r>
            <a:r>
              <a:rPr lang="zh-CN" altLang="zh-CN" sz="2800" dirty="0" smtClean="0"/>
              <a:t>赋新值</a:t>
            </a:r>
            <a:r>
              <a:rPr lang="en-US" altLang="zh-CN" sz="2800" dirty="0" err="1" smtClean="0"/>
              <a:t>ai</a:t>
            </a:r>
            <a:r>
              <a:rPr lang="zh-CN" altLang="zh-CN" sz="2800" dirty="0" smtClean="0"/>
              <a:t>，则用</a:t>
            </a:r>
            <a:r>
              <a:rPr lang="en-US" altLang="zh-CN" sz="2800" dirty="0" smtClean="0">
                <a:solidFill>
                  <a:srgbClr val="0000FF"/>
                </a:solidFill>
              </a:rPr>
              <a:t>&lt;WRITE ( A, </a:t>
            </a:r>
            <a:r>
              <a:rPr lang="en-US" altLang="zh-CN" sz="2800" dirty="0" err="1" smtClean="0">
                <a:solidFill>
                  <a:srgbClr val="0000FF"/>
                </a:solidFill>
              </a:rPr>
              <a:t>ai</a:t>
            </a:r>
            <a:r>
              <a:rPr lang="en-US" altLang="zh-CN" sz="2800" dirty="0" smtClean="0">
                <a:solidFill>
                  <a:srgbClr val="0000FF"/>
                </a:solidFill>
              </a:rPr>
              <a:t>)&gt;</a:t>
            </a:r>
            <a:r>
              <a:rPr lang="zh-CN" altLang="zh-CN" sz="2800" dirty="0" smtClean="0"/>
              <a:t>表示。</a:t>
            </a:r>
            <a:endParaRPr lang="en-US" altLang="zh-CN" sz="2800" dirty="0" smtClean="0"/>
          </a:p>
          <a:p>
            <a:pPr>
              <a:spcBef>
                <a:spcPts val="0"/>
              </a:spcBef>
            </a:pPr>
            <a:r>
              <a:rPr lang="zh-CN" altLang="zh-CN" sz="2800" dirty="0" smtClean="0"/>
              <a:t>当事务</a:t>
            </a:r>
            <a:r>
              <a:rPr lang="en-US" altLang="zh-CN" sz="2800" dirty="0" smtClean="0"/>
              <a:t>T</a:t>
            </a:r>
            <a:r>
              <a:rPr lang="zh-CN" altLang="zh-CN" sz="2800" dirty="0" smtClean="0"/>
              <a:t>的所有活动都</a:t>
            </a:r>
            <a:r>
              <a:rPr lang="zh-CN" altLang="zh-CN" sz="2800" dirty="0" smtClean="0">
                <a:solidFill>
                  <a:srgbClr val="FF0000"/>
                </a:solidFill>
              </a:rPr>
              <a:t>成功提交</a:t>
            </a:r>
            <a:r>
              <a:rPr lang="zh-CN" altLang="zh-CN" sz="2800" dirty="0" smtClean="0"/>
              <a:t>时，将记录</a:t>
            </a:r>
            <a:r>
              <a:rPr lang="en-US" altLang="zh-CN" sz="2800" dirty="0" smtClean="0">
                <a:solidFill>
                  <a:srgbClr val="0000FF"/>
                </a:solidFill>
              </a:rPr>
              <a:t>&lt;T, COMMIT&gt;</a:t>
            </a:r>
            <a:r>
              <a:rPr lang="zh-CN" altLang="zh-CN" sz="2800" dirty="0" smtClean="0"/>
              <a:t>写入事务日志，并将该事务的所有日志记录写到磁盘上，然后提交该事务。</a:t>
            </a:r>
            <a:endParaRPr lang="en-US" altLang="zh-CN" sz="2800" dirty="0" smtClean="0"/>
          </a:p>
          <a:p>
            <a:pPr>
              <a:spcBef>
                <a:spcPts val="0"/>
              </a:spcBef>
            </a:pPr>
            <a:r>
              <a:rPr lang="zh-CN" altLang="zh-CN" sz="2800" dirty="0" smtClean="0"/>
              <a:t>如果事务</a:t>
            </a:r>
            <a:r>
              <a:rPr lang="en-US" altLang="zh-CN" sz="2800" dirty="0" smtClean="0"/>
              <a:t>T</a:t>
            </a:r>
            <a:r>
              <a:rPr lang="zh-CN" altLang="zh-CN" sz="2800" dirty="0" smtClean="0"/>
              <a:t>被</a:t>
            </a:r>
            <a:r>
              <a:rPr lang="zh-CN" altLang="zh-CN" sz="2800" dirty="0" smtClean="0">
                <a:solidFill>
                  <a:srgbClr val="0000FF"/>
                </a:solidFill>
              </a:rPr>
              <a:t>撤销</a:t>
            </a:r>
            <a:r>
              <a:rPr lang="zh-CN" altLang="zh-CN" sz="2800" dirty="0" smtClean="0"/>
              <a:t>了，则忽略该事务的事务日志，并且不执行写操作。</a:t>
            </a:r>
            <a:endParaRPr lang="zh-CN" altLang="en-US" sz="28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a:xfrm>
            <a:off x="395536" y="1412776"/>
            <a:ext cx="8424936" cy="4680520"/>
          </a:xfrm>
        </p:spPr>
        <p:txBody>
          <a:bodyPr/>
          <a:lstStyle/>
          <a:p>
            <a:r>
              <a:rPr lang="zh-CN" altLang="zh-CN" sz="3200" dirty="0" smtClean="0"/>
              <a:t>是在事务真正提交之前将日志记录写到磁盘</a:t>
            </a:r>
            <a:endParaRPr lang="en-US" altLang="zh-CN" sz="3200" dirty="0" smtClean="0"/>
          </a:p>
          <a:p>
            <a:r>
              <a:rPr lang="zh-CN" altLang="zh-CN" sz="3200" dirty="0" smtClean="0"/>
              <a:t>因此，如果在数据库的真正更新过程中发生了故障，日志记录不会受损。</a:t>
            </a:r>
            <a:endParaRPr lang="en-US" altLang="zh-CN" sz="3200" dirty="0" smtClean="0"/>
          </a:p>
          <a:p>
            <a:r>
              <a:rPr lang="zh-CN" altLang="zh-CN" sz="3200" dirty="0" smtClean="0"/>
              <a:t>当故障发生时，检查日志文件，找到故障发生时正在执行的所有事务。从日志文件的最后一个入口开始，回滚到最近的一个</a:t>
            </a:r>
            <a:r>
              <a:rPr lang="zh-CN" altLang="zh-CN" sz="3200" dirty="0" smtClean="0">
                <a:solidFill>
                  <a:srgbClr val="FF0000"/>
                </a:solidFill>
              </a:rPr>
              <a:t>检查点</a:t>
            </a:r>
            <a:r>
              <a:rPr lang="zh-CN" altLang="zh-CN" sz="3200" dirty="0" smtClean="0"/>
              <a:t>（</a:t>
            </a:r>
            <a:r>
              <a:rPr lang="en-US" altLang="zh-CN" sz="3200" dirty="0" smtClean="0"/>
              <a:t>13.4.4</a:t>
            </a:r>
            <a:r>
              <a:rPr lang="zh-CN" altLang="zh-CN" sz="3200" dirty="0" smtClean="0"/>
              <a:t>介绍）记录</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13.1</a:t>
            </a:r>
            <a:r>
              <a:rPr lang="zh-CN" altLang="zh-CN" dirty="0" smtClean="0"/>
              <a:t>恢复的基本概念</a:t>
            </a:r>
            <a:endParaRPr lang="zh-CN" altLang="en-US" dirty="0"/>
          </a:p>
        </p:txBody>
      </p:sp>
      <p:sp>
        <p:nvSpPr>
          <p:cNvPr id="3" name="内容占位符 2"/>
          <p:cNvSpPr>
            <a:spLocks noGrp="1"/>
          </p:cNvSpPr>
          <p:nvPr>
            <p:ph idx="1"/>
          </p:nvPr>
        </p:nvSpPr>
        <p:spPr>
          <a:xfrm>
            <a:off x="566738" y="1340768"/>
            <a:ext cx="8109718" cy="4752528"/>
          </a:xfrm>
        </p:spPr>
        <p:txBody>
          <a:bodyPr/>
          <a:lstStyle/>
          <a:p>
            <a:r>
              <a:rPr lang="zh-CN" altLang="zh-CN" sz="3400" dirty="0" smtClean="0"/>
              <a:t>数据库恢复是指当数据库发生故障时，将数据库恢复到正确（一致性）状态的过程。</a:t>
            </a:r>
            <a:endParaRPr lang="en-US" altLang="zh-CN" sz="3400" dirty="0" smtClean="0"/>
          </a:p>
          <a:p>
            <a:r>
              <a:rPr lang="zh-CN" altLang="zh-CN" sz="3400" dirty="0" smtClean="0"/>
              <a:t>数据库恢复是基于事务的原子性特性。</a:t>
            </a:r>
            <a:endParaRPr lang="en-US" altLang="zh-CN" sz="3400" dirty="0" smtClean="0"/>
          </a:p>
          <a:p>
            <a:r>
              <a:rPr lang="zh-CN" altLang="zh-CN" sz="3400" dirty="0" smtClean="0"/>
              <a:t>数据库恢复过程通常遵循一个可预测的方案。</a:t>
            </a:r>
            <a:endParaRPr lang="en-US" altLang="zh-CN" sz="3400" dirty="0" smtClean="0"/>
          </a:p>
          <a:p>
            <a:r>
              <a:rPr lang="zh-CN" altLang="zh-CN" sz="3200" dirty="0" smtClean="0"/>
              <a:t>恢复机制有</a:t>
            </a:r>
            <a:r>
              <a:rPr lang="zh-CN" altLang="zh-CN" sz="3200" dirty="0" smtClean="0">
                <a:solidFill>
                  <a:srgbClr val="FF0000"/>
                </a:solidFill>
              </a:rPr>
              <a:t>两个关键问题</a:t>
            </a:r>
            <a:r>
              <a:rPr lang="zh-CN" altLang="zh-CN" sz="3200" dirty="0" smtClean="0"/>
              <a:t>：如何建立备份数据；如何利用备份数据进行恢复。</a:t>
            </a:r>
            <a:endParaRPr lang="en-US" altLang="zh-CN" sz="3400" dirty="0" smtClean="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恢复过程</a:t>
            </a:r>
            <a:endParaRPr lang="zh-CN" altLang="en-US" dirty="0"/>
          </a:p>
        </p:txBody>
      </p:sp>
      <p:sp>
        <p:nvSpPr>
          <p:cNvPr id="3" name="内容占位符 2"/>
          <p:cNvSpPr>
            <a:spLocks noGrp="1"/>
          </p:cNvSpPr>
          <p:nvPr>
            <p:ph idx="1"/>
          </p:nvPr>
        </p:nvSpPr>
        <p:spPr>
          <a:xfrm>
            <a:off x="395536" y="1414934"/>
            <a:ext cx="8424936" cy="4678362"/>
          </a:xfrm>
        </p:spPr>
        <p:txBody>
          <a:bodyPr/>
          <a:lstStyle/>
          <a:p>
            <a:r>
              <a:rPr lang="zh-CN" altLang="zh-CN" sz="3200" dirty="0" smtClean="0"/>
              <a:t>所有出现了</a:t>
            </a:r>
            <a:r>
              <a:rPr lang="zh-CN" altLang="zh-CN" sz="3200" dirty="0" smtClean="0">
                <a:solidFill>
                  <a:srgbClr val="FF0000"/>
                </a:solidFill>
              </a:rPr>
              <a:t>事务开始和事务提交</a:t>
            </a:r>
            <a:r>
              <a:rPr lang="zh-CN" altLang="zh-CN" sz="3200" dirty="0" smtClean="0"/>
              <a:t>日志记录的事务必须被重做。</a:t>
            </a:r>
            <a:endParaRPr lang="en-US" altLang="zh-CN" sz="3200" dirty="0" smtClean="0"/>
          </a:p>
          <a:p>
            <a:r>
              <a:rPr lang="zh-CN" altLang="zh-CN" sz="3200" dirty="0" smtClean="0"/>
              <a:t>重做的顺序是日志记录被写入日志的顺序。</a:t>
            </a:r>
            <a:endParaRPr lang="en-US" altLang="zh-CN" sz="3200" dirty="0" smtClean="0"/>
          </a:p>
          <a:p>
            <a:r>
              <a:rPr lang="zh-CN" altLang="zh-CN" sz="3200" dirty="0" smtClean="0"/>
              <a:t>如果在故障发生前已经执行了写操作，由于该写操作对数据项没有影响，因此即使再次写该数据也不会有问题。</a:t>
            </a:r>
            <a:endParaRPr lang="en-US" altLang="zh-CN" sz="3200" dirty="0" smtClean="0"/>
          </a:p>
          <a:p>
            <a:r>
              <a:rPr lang="zh-CN" altLang="zh-CN" sz="3200" dirty="0" smtClean="0"/>
              <a:t>这种方法保证了一定会更新所有在故障发生前没有被正确更新的数据项</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恢复过程（续）</a:t>
            </a:r>
            <a:endParaRPr lang="zh-CN" altLang="en-US" dirty="0"/>
          </a:p>
        </p:txBody>
      </p:sp>
      <p:sp>
        <p:nvSpPr>
          <p:cNvPr id="3" name="内容占位符 2"/>
          <p:cNvSpPr>
            <a:spLocks noGrp="1"/>
          </p:cNvSpPr>
          <p:nvPr>
            <p:ph idx="1"/>
          </p:nvPr>
        </p:nvSpPr>
        <p:spPr/>
        <p:txBody>
          <a:bodyPr/>
          <a:lstStyle/>
          <a:p>
            <a:r>
              <a:rPr lang="zh-CN" altLang="zh-CN" dirty="0" smtClean="0"/>
              <a:t>对所有出现了</a:t>
            </a:r>
            <a:r>
              <a:rPr lang="zh-CN" altLang="zh-CN" dirty="0" smtClean="0">
                <a:solidFill>
                  <a:srgbClr val="FF0000"/>
                </a:solidFill>
              </a:rPr>
              <a:t>事务开始和事务撤销</a:t>
            </a:r>
            <a:r>
              <a:rPr lang="zh-CN" altLang="zh-CN" dirty="0" smtClean="0"/>
              <a:t>的日志记录的事务，不进行特别的操作，因为它们实际上并没有写数据库</a:t>
            </a:r>
            <a:r>
              <a:rPr lang="zh-CN" altLang="en-US" dirty="0" smtClean="0"/>
              <a:t>。</a:t>
            </a:r>
            <a:endParaRPr lang="en-US" altLang="zh-CN" dirty="0" smtClean="0"/>
          </a:p>
          <a:p>
            <a:r>
              <a:rPr lang="zh-CN" altLang="zh-CN" dirty="0" smtClean="0"/>
              <a:t>如果在恢复过程中又发生了系统崩溃，则可以再次使用日志记录来恢复数据库。</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转账示例</a:t>
            </a:r>
            <a:endParaRPr lang="zh-CN" altLang="en-US" dirty="0"/>
          </a:p>
        </p:txBody>
      </p:sp>
      <p:sp>
        <p:nvSpPr>
          <p:cNvPr id="3" name="内容占位符 2"/>
          <p:cNvSpPr>
            <a:spLocks noGrp="1"/>
          </p:cNvSpPr>
          <p:nvPr>
            <p:ph idx="1"/>
          </p:nvPr>
        </p:nvSpPr>
        <p:spPr>
          <a:xfrm>
            <a:off x="611560" y="1340768"/>
            <a:ext cx="8001000" cy="1656184"/>
          </a:xfrm>
        </p:spPr>
        <p:txBody>
          <a:bodyPr/>
          <a:lstStyle/>
          <a:p>
            <a:pPr>
              <a:lnSpc>
                <a:spcPct val="100000"/>
              </a:lnSpc>
              <a:spcBef>
                <a:spcPts val="0"/>
              </a:spcBef>
            </a:pPr>
            <a:r>
              <a:rPr lang="zh-CN" altLang="zh-CN" sz="3200" dirty="0" smtClean="0"/>
              <a:t>账户</a:t>
            </a:r>
            <a:r>
              <a:rPr lang="en-US" altLang="zh-CN" sz="3200" dirty="0" smtClean="0"/>
              <a:t>A</a:t>
            </a:r>
            <a:r>
              <a:rPr lang="zh-CN" altLang="zh-CN" sz="3200" dirty="0" smtClean="0"/>
              <a:t>转账给账户</a:t>
            </a:r>
            <a:r>
              <a:rPr lang="en-US" altLang="zh-CN" sz="3200" dirty="0" smtClean="0"/>
              <a:t>B 2000</a:t>
            </a:r>
            <a:r>
              <a:rPr lang="zh-CN" altLang="zh-CN" sz="3200" dirty="0" smtClean="0"/>
              <a:t>元，假设账户</a:t>
            </a:r>
            <a:r>
              <a:rPr lang="en-US" altLang="zh-CN" sz="3200" dirty="0" smtClean="0"/>
              <a:t>A</a:t>
            </a:r>
            <a:r>
              <a:rPr lang="zh-CN" altLang="en-US" sz="3200" dirty="0" smtClean="0"/>
              <a:t>现</a:t>
            </a:r>
            <a:r>
              <a:rPr lang="zh-CN" altLang="zh-CN" sz="3200" dirty="0" smtClean="0"/>
              <a:t>余额</a:t>
            </a:r>
            <a:r>
              <a:rPr lang="en-US" altLang="zh-CN" sz="3200" dirty="0" smtClean="0"/>
              <a:t>10000</a:t>
            </a:r>
            <a:r>
              <a:rPr lang="zh-CN" altLang="zh-CN" sz="3200" dirty="0" smtClean="0"/>
              <a:t>元，账户</a:t>
            </a:r>
            <a:r>
              <a:rPr lang="en-US" altLang="zh-CN" sz="3200" dirty="0" smtClean="0"/>
              <a:t>B</a:t>
            </a:r>
            <a:r>
              <a:rPr lang="zh-CN" altLang="en-US" sz="3200" dirty="0" smtClean="0"/>
              <a:t>现</a:t>
            </a:r>
            <a:r>
              <a:rPr lang="zh-CN" altLang="zh-CN" sz="3200" dirty="0" smtClean="0"/>
              <a:t>余额</a:t>
            </a:r>
            <a:r>
              <a:rPr lang="en-US" altLang="zh-CN" sz="3200" dirty="0" smtClean="0"/>
              <a:t>3000</a:t>
            </a:r>
            <a:r>
              <a:rPr lang="zh-CN" altLang="zh-CN" sz="3200" dirty="0" smtClean="0"/>
              <a:t>元</a:t>
            </a:r>
            <a:r>
              <a:rPr lang="zh-CN" altLang="en-US" sz="3200" dirty="0" smtClean="0"/>
              <a:t>。</a:t>
            </a:r>
            <a:endParaRPr lang="en-US" altLang="zh-CN" sz="3200" dirty="0" smtClean="0"/>
          </a:p>
          <a:p>
            <a:pPr>
              <a:lnSpc>
                <a:spcPct val="100000"/>
              </a:lnSpc>
              <a:spcBef>
                <a:spcPts val="0"/>
              </a:spcBef>
            </a:pPr>
            <a:r>
              <a:rPr lang="zh-CN" altLang="en-US" sz="3200" dirty="0" smtClean="0">
                <a:solidFill>
                  <a:srgbClr val="FF0000"/>
                </a:solidFill>
              </a:rPr>
              <a:t>转账</a:t>
            </a:r>
            <a:r>
              <a:rPr lang="zh-CN" altLang="zh-CN" sz="3200" dirty="0" smtClean="0">
                <a:solidFill>
                  <a:srgbClr val="FF0000"/>
                </a:solidFill>
              </a:rPr>
              <a:t>事务</a:t>
            </a:r>
            <a:r>
              <a:rPr lang="en-US" altLang="zh-CN" sz="3200" dirty="0" smtClean="0">
                <a:solidFill>
                  <a:srgbClr val="FF0000"/>
                </a:solidFill>
              </a:rPr>
              <a:t>T</a:t>
            </a:r>
            <a:r>
              <a:rPr lang="zh-CN" altLang="en-US" sz="3200" dirty="0" smtClean="0">
                <a:solidFill>
                  <a:srgbClr val="FF0000"/>
                </a:solidFill>
              </a:rPr>
              <a:t>的</a:t>
            </a:r>
            <a:r>
              <a:rPr lang="zh-CN" altLang="zh-CN" sz="3200" dirty="0" smtClean="0">
                <a:solidFill>
                  <a:srgbClr val="FF0000"/>
                </a:solidFill>
              </a:rPr>
              <a:t>正常执行</a:t>
            </a:r>
            <a:r>
              <a:rPr lang="zh-CN" altLang="en-US" sz="3200" dirty="0" smtClean="0">
                <a:solidFill>
                  <a:srgbClr val="FF0000"/>
                </a:solidFill>
              </a:rPr>
              <a:t>过程</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42</a:t>
            </a:fld>
            <a:endParaRPr lang="zh-CN" altLang="en-US"/>
          </a:p>
        </p:txBody>
      </p:sp>
      <p:graphicFrame>
        <p:nvGraphicFramePr>
          <p:cNvPr id="6" name="表格 5"/>
          <p:cNvGraphicFramePr>
            <a:graphicFrameLocks noGrp="1"/>
          </p:cNvGraphicFramePr>
          <p:nvPr/>
        </p:nvGraphicFramePr>
        <p:xfrm>
          <a:off x="827584" y="2996952"/>
          <a:ext cx="7632848" cy="2952328"/>
        </p:xfrm>
        <a:graphic>
          <a:graphicData uri="http://schemas.openxmlformats.org/drawingml/2006/table">
            <a:tbl>
              <a:tblPr/>
              <a:tblGrid>
                <a:gridCol w="1291905"/>
                <a:gridCol w="2064759"/>
                <a:gridCol w="4276184"/>
              </a:tblGrid>
              <a:tr h="419020">
                <a:tc>
                  <a:txBody>
                    <a:bodyPr/>
                    <a:lstStyle/>
                    <a:p>
                      <a:pPr algn="ctr">
                        <a:lnSpc>
                          <a:spcPct val="150000"/>
                        </a:lnSpc>
                        <a:spcAft>
                          <a:spcPts val="0"/>
                        </a:spcAft>
                      </a:pPr>
                      <a:r>
                        <a:rPr lang="zh-CN" sz="2000" b="1" kern="100" dirty="0">
                          <a:solidFill>
                            <a:srgbClr val="0000FF"/>
                          </a:solidFill>
                          <a:latin typeface="Times New Roman"/>
                          <a:ea typeface="宋体"/>
                        </a:rPr>
                        <a:t>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100" dirty="0">
                          <a:solidFill>
                            <a:srgbClr val="0000FF"/>
                          </a:solidFill>
                          <a:latin typeface="Times New Roman"/>
                          <a:ea typeface="宋体"/>
                        </a:rPr>
                        <a:t>事务步骤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100" dirty="0">
                          <a:solidFill>
                            <a:srgbClr val="0000FF"/>
                          </a:solidFill>
                          <a:latin typeface="Times New Roman"/>
                          <a:ea typeface="宋体"/>
                        </a:rPr>
                        <a:t>动作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218">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1</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a:latin typeface="Times New Roman"/>
                          <a:ea typeface="宋体"/>
                        </a:rPr>
                        <a:t>READ(A, a</a:t>
                      </a:r>
                      <a:r>
                        <a:rPr lang="en-US" sz="2000" b="1" kern="100" baseline="-25000">
                          <a:latin typeface="Times New Roman"/>
                          <a:ea typeface="宋体"/>
                        </a:rPr>
                        <a:t>1</a:t>
                      </a:r>
                      <a:r>
                        <a:rPr lang="en-US" sz="2000" b="1" kern="100">
                          <a:latin typeface="Times New Roman"/>
                          <a:ea typeface="宋体"/>
                        </a:rPr>
                        <a:t>)</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latin typeface="Times New Roman"/>
                          <a:ea typeface="宋体"/>
                        </a:rPr>
                        <a:t>读取账户</a:t>
                      </a:r>
                      <a:r>
                        <a:rPr lang="en-US" sz="2000" b="1" kern="100">
                          <a:latin typeface="Times New Roman"/>
                          <a:ea typeface="宋体"/>
                        </a:rPr>
                        <a:t>A</a:t>
                      </a:r>
                      <a:r>
                        <a:rPr lang="zh-CN" sz="2000" b="1" kern="100">
                          <a:latin typeface="Times New Roman"/>
                          <a:ea typeface="宋体"/>
                        </a:rPr>
                        <a:t>的当前余额</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218">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2</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a:latin typeface="Times New Roman"/>
                          <a:ea typeface="宋体"/>
                        </a:rPr>
                        <a:t>a</a:t>
                      </a:r>
                      <a:r>
                        <a:rPr lang="en-US" sz="2000" b="1" kern="100" baseline="-25000">
                          <a:latin typeface="Times New Roman"/>
                          <a:ea typeface="宋体"/>
                        </a:rPr>
                        <a:t>1</a:t>
                      </a:r>
                      <a:r>
                        <a:rPr lang="en-US" sz="2000" b="1" kern="100">
                          <a:latin typeface="Times New Roman"/>
                          <a:ea typeface="宋体"/>
                        </a:rPr>
                        <a:t> = a</a:t>
                      </a:r>
                      <a:r>
                        <a:rPr lang="en-US" sz="2000" b="1" kern="100" baseline="-25000">
                          <a:latin typeface="Times New Roman"/>
                          <a:ea typeface="宋体"/>
                        </a:rPr>
                        <a:t>1</a:t>
                      </a:r>
                      <a:r>
                        <a:rPr lang="en-US" sz="2000" b="1" kern="100">
                          <a:latin typeface="Times New Roman"/>
                          <a:ea typeface="宋体"/>
                        </a:rPr>
                        <a:t> - 2000</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latin typeface="Times New Roman"/>
                          <a:ea typeface="宋体"/>
                        </a:rPr>
                        <a:t>将账户</a:t>
                      </a:r>
                      <a:r>
                        <a:rPr lang="en-US" sz="2000" b="1" kern="100">
                          <a:latin typeface="Times New Roman"/>
                          <a:ea typeface="宋体"/>
                        </a:rPr>
                        <a:t>A</a:t>
                      </a:r>
                      <a:r>
                        <a:rPr lang="zh-CN" sz="2000" b="1" kern="100">
                          <a:latin typeface="Times New Roman"/>
                          <a:ea typeface="宋体"/>
                        </a:rPr>
                        <a:t>的余额减去</a:t>
                      </a:r>
                      <a:r>
                        <a:rPr lang="en-US" sz="2000" b="1" kern="100">
                          <a:latin typeface="Times New Roman"/>
                          <a:ea typeface="宋体"/>
                        </a:rPr>
                        <a:t>2000</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218">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3</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a:latin typeface="Times New Roman"/>
                          <a:ea typeface="宋体"/>
                        </a:rPr>
                        <a:t>WRITE(A, a</a:t>
                      </a:r>
                      <a:r>
                        <a:rPr lang="en-US" sz="2000" b="1" kern="100" baseline="-25000">
                          <a:latin typeface="Times New Roman"/>
                          <a:ea typeface="宋体"/>
                        </a:rPr>
                        <a:t>1</a:t>
                      </a:r>
                      <a:r>
                        <a:rPr lang="en-US" sz="2000" b="1" kern="100">
                          <a:latin typeface="Times New Roman"/>
                          <a:ea typeface="宋体"/>
                        </a:rPr>
                        <a:t>)</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latin typeface="Times New Roman"/>
                          <a:ea typeface="宋体"/>
                        </a:rPr>
                        <a:t>将新的余额写入到账户表中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218">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4</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a:latin typeface="Times New Roman"/>
                          <a:ea typeface="宋体"/>
                        </a:rPr>
                        <a:t>READ(B, b</a:t>
                      </a:r>
                      <a:r>
                        <a:rPr lang="en-US" sz="2000" b="1" kern="100" baseline="-25000">
                          <a:latin typeface="Times New Roman"/>
                          <a:ea typeface="宋体"/>
                        </a:rPr>
                        <a:t>1</a:t>
                      </a:r>
                      <a:r>
                        <a:rPr lang="en-US" sz="2000" b="1" kern="100">
                          <a:latin typeface="Times New Roman"/>
                          <a:ea typeface="宋体"/>
                        </a:rPr>
                        <a:t>)</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latin typeface="Times New Roman"/>
                          <a:ea typeface="宋体"/>
                        </a:rPr>
                        <a:t>读取账户</a:t>
                      </a:r>
                      <a:r>
                        <a:rPr lang="en-US" sz="2000" b="1" kern="100">
                          <a:latin typeface="Times New Roman"/>
                          <a:ea typeface="宋体"/>
                        </a:rPr>
                        <a:t>B</a:t>
                      </a:r>
                      <a:r>
                        <a:rPr lang="zh-CN" sz="2000" b="1" kern="100">
                          <a:latin typeface="Times New Roman"/>
                          <a:ea typeface="宋体"/>
                        </a:rPr>
                        <a:t>的当前余额</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218">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5</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a:latin typeface="Times New Roman"/>
                          <a:ea typeface="宋体"/>
                        </a:rPr>
                        <a:t>b</a:t>
                      </a:r>
                      <a:r>
                        <a:rPr lang="en-US" sz="2000" b="1" kern="100" baseline="-25000">
                          <a:latin typeface="Times New Roman"/>
                          <a:ea typeface="宋体"/>
                        </a:rPr>
                        <a:t>1</a:t>
                      </a:r>
                      <a:r>
                        <a:rPr lang="en-US" sz="2000" b="1" kern="100">
                          <a:latin typeface="Times New Roman"/>
                          <a:ea typeface="宋体"/>
                        </a:rPr>
                        <a:t> = b</a:t>
                      </a:r>
                      <a:r>
                        <a:rPr lang="en-US" sz="2000" b="1" kern="100" baseline="-25000">
                          <a:latin typeface="Times New Roman"/>
                          <a:ea typeface="宋体"/>
                        </a:rPr>
                        <a:t>1</a:t>
                      </a:r>
                      <a:r>
                        <a:rPr lang="en-US" sz="2000" b="1" kern="100">
                          <a:latin typeface="Times New Roman"/>
                          <a:ea typeface="宋体"/>
                        </a:rPr>
                        <a:t> + 2000</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latin typeface="Times New Roman"/>
                          <a:ea typeface="宋体"/>
                        </a:rPr>
                        <a:t>将账户</a:t>
                      </a:r>
                      <a:r>
                        <a:rPr lang="en-US" sz="2000" b="1" kern="100">
                          <a:latin typeface="Times New Roman"/>
                          <a:ea typeface="宋体"/>
                        </a:rPr>
                        <a:t>B</a:t>
                      </a:r>
                      <a:r>
                        <a:rPr lang="zh-CN" sz="2000" b="1" kern="100">
                          <a:latin typeface="Times New Roman"/>
                          <a:ea typeface="宋体"/>
                        </a:rPr>
                        <a:t>的余额加上</a:t>
                      </a:r>
                      <a:r>
                        <a:rPr lang="en-US" sz="2000" b="1" kern="100">
                          <a:latin typeface="Times New Roman"/>
                          <a:ea typeface="宋体"/>
                        </a:rPr>
                        <a:t>2000</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218">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6</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dirty="0">
                          <a:latin typeface="Times New Roman"/>
                          <a:ea typeface="宋体"/>
                        </a:rPr>
                        <a:t>WRITE(B, b</a:t>
                      </a:r>
                      <a:r>
                        <a:rPr lang="en-US" sz="2000" b="1" kern="100" baseline="-25000" dirty="0">
                          <a:latin typeface="Times New Roman"/>
                          <a:ea typeface="宋体"/>
                        </a:rPr>
                        <a:t>1</a:t>
                      </a:r>
                      <a:r>
                        <a:rPr lang="en-US" sz="2000" b="1" kern="100" dirty="0">
                          <a:latin typeface="Times New Roman"/>
                          <a:ea typeface="宋体"/>
                        </a:rPr>
                        <a:t>)</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latin typeface="Times New Roman"/>
                          <a:ea typeface="宋体"/>
                        </a:rPr>
                        <a:t>将新的余额写入到账户表中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动作按钮: 前进或下一项 6">
            <a:hlinkClick r:id="rId2" action="ppaction://hlinksldjump" highlightClick="1"/>
          </p:cNvPr>
          <p:cNvSpPr/>
          <p:nvPr/>
        </p:nvSpPr>
        <p:spPr>
          <a:xfrm>
            <a:off x="5940152" y="6237312"/>
            <a:ext cx="1296144" cy="360040"/>
          </a:xfrm>
          <a:prstGeom prst="actionButtonForwardNext">
            <a:avLst/>
          </a:prstGeom>
          <a:solidFill>
            <a:srgbClr val="FFEDB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立即更新</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转账示例（续）</a:t>
            </a:r>
            <a:endParaRPr lang="zh-CN" altLang="en-US" dirty="0"/>
          </a:p>
        </p:txBody>
      </p:sp>
      <p:sp>
        <p:nvSpPr>
          <p:cNvPr id="3" name="内容占位符 2"/>
          <p:cNvSpPr>
            <a:spLocks noGrp="1"/>
          </p:cNvSpPr>
          <p:nvPr>
            <p:ph idx="1"/>
          </p:nvPr>
        </p:nvSpPr>
        <p:spPr>
          <a:xfrm>
            <a:off x="539552" y="1340768"/>
            <a:ext cx="8001000" cy="648072"/>
          </a:xfrm>
        </p:spPr>
        <p:txBody>
          <a:bodyPr/>
          <a:lstStyle/>
          <a:p>
            <a:r>
              <a:rPr lang="zh-CN" altLang="en-US" sz="3200" dirty="0" smtClean="0">
                <a:solidFill>
                  <a:srgbClr val="FF0000"/>
                </a:solidFill>
              </a:rPr>
              <a:t>转账</a:t>
            </a:r>
            <a:r>
              <a:rPr lang="zh-CN" altLang="zh-CN" sz="3200" dirty="0" smtClean="0">
                <a:solidFill>
                  <a:srgbClr val="FF0000"/>
                </a:solidFill>
              </a:rPr>
              <a:t>事务</a:t>
            </a:r>
            <a:r>
              <a:rPr lang="en-US" altLang="zh-CN" sz="3200" dirty="0" smtClean="0">
                <a:solidFill>
                  <a:srgbClr val="FF0000"/>
                </a:solidFill>
              </a:rPr>
              <a:t>T</a:t>
            </a:r>
            <a:r>
              <a:rPr lang="zh-CN" altLang="zh-CN" sz="3200" dirty="0" smtClean="0">
                <a:solidFill>
                  <a:srgbClr val="FF0000"/>
                </a:solidFill>
              </a:rPr>
              <a:t>的延时更新日志记录</a:t>
            </a:r>
            <a:endParaRPr lang="zh-CN" altLang="en-US" sz="3200" dirty="0">
              <a:solidFill>
                <a:srgbClr val="FF0000"/>
              </a:solidFill>
            </a:endParaRPr>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43</a:t>
            </a:fld>
            <a:endParaRPr lang="zh-CN" altLang="en-US"/>
          </a:p>
        </p:txBody>
      </p:sp>
      <p:graphicFrame>
        <p:nvGraphicFramePr>
          <p:cNvPr id="6" name="表格 5"/>
          <p:cNvGraphicFramePr>
            <a:graphicFrameLocks noGrp="1"/>
          </p:cNvGraphicFramePr>
          <p:nvPr/>
        </p:nvGraphicFramePr>
        <p:xfrm>
          <a:off x="1115615" y="1988840"/>
          <a:ext cx="6840761" cy="3599752"/>
        </p:xfrm>
        <a:graphic>
          <a:graphicData uri="http://schemas.openxmlformats.org/drawingml/2006/table">
            <a:tbl>
              <a:tblPr/>
              <a:tblGrid>
                <a:gridCol w="1224135"/>
                <a:gridCol w="2376264"/>
                <a:gridCol w="3240362"/>
              </a:tblGrid>
              <a:tr h="0">
                <a:tc>
                  <a:txBody>
                    <a:bodyPr/>
                    <a:lstStyle/>
                    <a:p>
                      <a:pPr algn="ctr">
                        <a:lnSpc>
                          <a:spcPct val="150000"/>
                        </a:lnSpc>
                        <a:spcAft>
                          <a:spcPts val="0"/>
                        </a:spcAft>
                      </a:pPr>
                      <a:r>
                        <a:rPr lang="zh-CN" sz="2000" b="1" kern="100" dirty="0">
                          <a:solidFill>
                            <a:srgbClr val="0000FF"/>
                          </a:solidFill>
                          <a:latin typeface="Times New Roman"/>
                          <a:ea typeface="宋体"/>
                        </a:rPr>
                        <a:t>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100" dirty="0">
                          <a:solidFill>
                            <a:srgbClr val="0000FF"/>
                          </a:solidFill>
                          <a:latin typeface="Times New Roman"/>
                          <a:ea typeface="宋体"/>
                        </a:rPr>
                        <a:t>日志记录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100" dirty="0">
                          <a:solidFill>
                            <a:srgbClr val="0000FF"/>
                          </a:solidFill>
                          <a:latin typeface="Times New Roman"/>
                          <a:ea typeface="宋体"/>
                        </a:rPr>
                        <a:t>数据库存储的值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endParaRPr lang="en-US"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100">
                          <a:latin typeface="Times New Roman"/>
                          <a:ea typeface="宋体"/>
                        </a:rPr>
                        <a:t>事务开始之前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b="1" kern="100" dirty="0">
                          <a:latin typeface="Times New Roman"/>
                          <a:ea typeface="宋体"/>
                        </a:rPr>
                        <a:t>A = 10000</a:t>
                      </a:r>
                      <a:endParaRPr lang="zh-CN" sz="2000" b="1" kern="100" dirty="0">
                        <a:latin typeface="Times New Roman"/>
                        <a:ea typeface="宋体"/>
                      </a:endParaRPr>
                    </a:p>
                    <a:p>
                      <a:pPr algn="ctr">
                        <a:lnSpc>
                          <a:spcPct val="100000"/>
                        </a:lnSpc>
                        <a:spcAft>
                          <a:spcPts val="0"/>
                        </a:spcAft>
                      </a:pPr>
                      <a:r>
                        <a:rPr lang="en-US" sz="2000" b="1" kern="100" dirty="0">
                          <a:latin typeface="Times New Roman"/>
                          <a:ea typeface="宋体"/>
                        </a:rPr>
                        <a:t>B = 3000</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1</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a:latin typeface="Times New Roman"/>
                          <a:ea typeface="宋体"/>
                        </a:rPr>
                        <a:t>&lt;T, BEGIN&gt;</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2</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a:latin typeface="Times New Roman"/>
                          <a:ea typeface="宋体"/>
                        </a:rPr>
                        <a:t>&lt;T, A, 8000&gt;</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3</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a:latin typeface="Times New Roman"/>
                          <a:ea typeface="宋体"/>
                        </a:rPr>
                        <a:t>&lt;T, B, 5000&gt;</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4</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a:latin typeface="Times New Roman"/>
                          <a:ea typeface="宋体"/>
                        </a:rPr>
                        <a:t>&lt;T, COMMIT&gt;</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endParaRPr lang="en-US"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100">
                          <a:latin typeface="Times New Roman"/>
                          <a:ea typeface="宋体"/>
                        </a:rPr>
                        <a:t>事务执行之后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dirty="0">
                          <a:latin typeface="Times New Roman"/>
                          <a:ea typeface="宋体"/>
                        </a:rPr>
                        <a:t>A = 8000</a:t>
                      </a:r>
                      <a:endParaRPr lang="zh-CN" sz="2000" b="1" kern="100" dirty="0">
                        <a:latin typeface="Times New Roman"/>
                        <a:ea typeface="宋体"/>
                      </a:endParaRPr>
                    </a:p>
                    <a:p>
                      <a:pPr algn="ctr">
                        <a:lnSpc>
                          <a:spcPct val="100000"/>
                        </a:lnSpc>
                        <a:spcAft>
                          <a:spcPts val="0"/>
                        </a:spcAft>
                      </a:pPr>
                      <a:r>
                        <a:rPr lang="en-US" sz="2000" b="1" kern="100" dirty="0">
                          <a:latin typeface="Times New Roman"/>
                          <a:ea typeface="宋体"/>
                        </a:rPr>
                        <a:t>B = 5000</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转账示例（续）</a:t>
            </a:r>
            <a:endParaRPr lang="zh-CN" altLang="en-US" dirty="0"/>
          </a:p>
        </p:txBody>
      </p:sp>
      <p:sp>
        <p:nvSpPr>
          <p:cNvPr id="3" name="内容占位符 2"/>
          <p:cNvSpPr>
            <a:spLocks noGrp="1"/>
          </p:cNvSpPr>
          <p:nvPr>
            <p:ph idx="1"/>
          </p:nvPr>
        </p:nvSpPr>
        <p:spPr>
          <a:xfrm>
            <a:off x="467544" y="1268760"/>
            <a:ext cx="8208912" cy="1440160"/>
          </a:xfrm>
        </p:spPr>
        <p:txBody>
          <a:bodyPr/>
          <a:lstStyle/>
          <a:p>
            <a:pPr>
              <a:lnSpc>
                <a:spcPct val="100000"/>
              </a:lnSpc>
              <a:spcBef>
                <a:spcPts val="0"/>
              </a:spcBef>
            </a:pPr>
            <a:r>
              <a:rPr lang="zh-CN" altLang="zh-CN" sz="2800" dirty="0" smtClean="0"/>
              <a:t>在</a:t>
            </a:r>
            <a:r>
              <a:rPr lang="en-US" altLang="zh-CN" sz="2800" dirty="0" smtClean="0"/>
              <a:t>&lt;T, COMMIT&gt;</a:t>
            </a:r>
            <a:r>
              <a:rPr lang="zh-CN" altLang="zh-CN" sz="2800" dirty="0" smtClean="0"/>
              <a:t>记录被写入事务日志之后、更新记录被写入数据库之前发生故障时，</a:t>
            </a:r>
            <a:r>
              <a:rPr lang="zh-CN" altLang="zh-CN" sz="2800" dirty="0" smtClean="0">
                <a:solidFill>
                  <a:srgbClr val="FF0000"/>
                </a:solidFill>
              </a:rPr>
              <a:t>事务</a:t>
            </a:r>
            <a:r>
              <a:rPr lang="en-US" altLang="zh-CN" sz="2800" dirty="0" smtClean="0">
                <a:solidFill>
                  <a:srgbClr val="FF0000"/>
                </a:solidFill>
              </a:rPr>
              <a:t>T</a:t>
            </a:r>
            <a:r>
              <a:rPr lang="zh-CN" altLang="zh-CN" sz="2800" dirty="0" smtClean="0">
                <a:solidFill>
                  <a:srgbClr val="FF0000"/>
                </a:solidFill>
              </a:rPr>
              <a:t>的延时更新日志记录</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44</a:t>
            </a:fld>
            <a:endParaRPr lang="zh-CN" altLang="en-US"/>
          </a:p>
        </p:txBody>
      </p:sp>
      <p:graphicFrame>
        <p:nvGraphicFramePr>
          <p:cNvPr id="6" name="表格 5"/>
          <p:cNvGraphicFramePr>
            <a:graphicFrameLocks noGrp="1"/>
          </p:cNvGraphicFramePr>
          <p:nvPr/>
        </p:nvGraphicFramePr>
        <p:xfrm>
          <a:off x="971600" y="2708920"/>
          <a:ext cx="7128791" cy="2356866"/>
        </p:xfrm>
        <a:graphic>
          <a:graphicData uri="http://schemas.openxmlformats.org/drawingml/2006/table">
            <a:tbl>
              <a:tblPr/>
              <a:tblGrid>
                <a:gridCol w="1206590"/>
                <a:gridCol w="2609833"/>
                <a:gridCol w="3312368"/>
              </a:tblGrid>
              <a:tr h="0">
                <a:tc>
                  <a:txBody>
                    <a:bodyPr/>
                    <a:lstStyle/>
                    <a:p>
                      <a:pPr algn="ctr">
                        <a:lnSpc>
                          <a:spcPct val="150000"/>
                        </a:lnSpc>
                        <a:spcAft>
                          <a:spcPts val="0"/>
                        </a:spcAft>
                      </a:pPr>
                      <a:r>
                        <a:rPr lang="zh-CN" sz="1800" b="1" kern="100" dirty="0">
                          <a:solidFill>
                            <a:srgbClr val="0000FF"/>
                          </a:solidFill>
                          <a:latin typeface="Times New Roman"/>
                          <a:ea typeface="宋体"/>
                        </a:rPr>
                        <a:t>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1" kern="100" dirty="0">
                          <a:solidFill>
                            <a:srgbClr val="0000FF"/>
                          </a:solidFill>
                          <a:latin typeface="Times New Roman"/>
                          <a:ea typeface="宋体"/>
                        </a:rPr>
                        <a:t>日志记录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1" kern="100" dirty="0">
                          <a:solidFill>
                            <a:srgbClr val="0000FF"/>
                          </a:solidFill>
                          <a:latin typeface="Times New Roman"/>
                          <a:ea typeface="宋体"/>
                        </a:rPr>
                        <a:t>数据库存储的值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endParaRPr lang="en-US" sz="1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1" kern="100" dirty="0">
                          <a:latin typeface="Times New Roman"/>
                          <a:ea typeface="宋体"/>
                        </a:rPr>
                        <a:t>事务开始之前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b="1" kern="100" dirty="0">
                          <a:latin typeface="Times New Roman"/>
                          <a:ea typeface="宋体"/>
                        </a:rPr>
                        <a:t>A = 10000</a:t>
                      </a:r>
                      <a:endParaRPr lang="zh-CN" sz="1800" b="1" kern="100" dirty="0">
                        <a:latin typeface="Times New Roman"/>
                        <a:ea typeface="宋体"/>
                      </a:endParaRPr>
                    </a:p>
                    <a:p>
                      <a:pPr algn="ctr">
                        <a:lnSpc>
                          <a:spcPct val="100000"/>
                        </a:lnSpc>
                        <a:spcAft>
                          <a:spcPts val="0"/>
                        </a:spcAft>
                      </a:pPr>
                      <a:r>
                        <a:rPr lang="en-US" sz="1800" b="1" kern="100" dirty="0">
                          <a:latin typeface="Times New Roman"/>
                          <a:ea typeface="宋体"/>
                        </a:rPr>
                        <a:t>B = 3000</a:t>
                      </a:r>
                      <a:endParaRPr lang="zh-CN" sz="1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800" b="1" kern="100">
                          <a:latin typeface="Times New Roman"/>
                          <a:ea typeface="宋体"/>
                        </a:rPr>
                        <a:t>时刻</a:t>
                      </a:r>
                      <a:r>
                        <a:rPr lang="en-US" sz="1800" b="1" kern="100">
                          <a:latin typeface="Times New Roman"/>
                          <a:ea typeface="宋体"/>
                        </a:rPr>
                        <a:t>1</a:t>
                      </a:r>
                      <a:endParaRPr lang="zh-CN" sz="18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dirty="0">
                          <a:solidFill>
                            <a:srgbClr val="FF3399"/>
                          </a:solidFill>
                          <a:latin typeface="Times New Roman"/>
                          <a:ea typeface="宋体"/>
                        </a:rPr>
                        <a:t>&lt;T, BEGIN&gt;</a:t>
                      </a:r>
                      <a:endParaRPr lang="zh-CN" sz="1800" b="1" kern="100" dirty="0">
                        <a:solidFill>
                          <a:srgbClr val="FF3399"/>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8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800" b="1" kern="100">
                          <a:latin typeface="Times New Roman"/>
                          <a:ea typeface="宋体"/>
                        </a:rPr>
                        <a:t>时刻</a:t>
                      </a:r>
                      <a:r>
                        <a:rPr lang="en-US" sz="1800" b="1" kern="100">
                          <a:latin typeface="Times New Roman"/>
                          <a:ea typeface="宋体"/>
                        </a:rPr>
                        <a:t>2</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a:latin typeface="Times New Roman"/>
                          <a:ea typeface="宋体"/>
                        </a:rPr>
                        <a:t>&lt;T, A, 8000&gt;</a:t>
                      </a:r>
                      <a:endParaRPr lang="zh-CN" sz="18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800" b="1" kern="100">
                          <a:latin typeface="Times New Roman"/>
                          <a:ea typeface="宋体"/>
                        </a:rPr>
                        <a:t>时刻</a:t>
                      </a:r>
                      <a:r>
                        <a:rPr lang="en-US" sz="1800" b="1" kern="100">
                          <a:latin typeface="Times New Roman"/>
                          <a:ea typeface="宋体"/>
                        </a:rPr>
                        <a:t>3</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a:latin typeface="Times New Roman"/>
                          <a:ea typeface="宋体"/>
                        </a:rPr>
                        <a:t>&lt;T, B, 5000&gt;</a:t>
                      </a:r>
                      <a:endParaRPr lang="zh-CN" sz="18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800" b="1" kern="100">
                          <a:latin typeface="Times New Roman"/>
                          <a:ea typeface="宋体"/>
                        </a:rPr>
                        <a:t>时刻</a:t>
                      </a:r>
                      <a:r>
                        <a:rPr lang="en-US" sz="1800" b="1" kern="100">
                          <a:latin typeface="Times New Roman"/>
                          <a:ea typeface="宋体"/>
                        </a:rPr>
                        <a:t>4</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dirty="0">
                          <a:solidFill>
                            <a:srgbClr val="FF3399"/>
                          </a:solidFill>
                          <a:latin typeface="Times New Roman"/>
                          <a:ea typeface="宋体"/>
                        </a:rPr>
                        <a:t>&lt;T, COMMIT&gt;</a:t>
                      </a:r>
                      <a:endParaRPr lang="zh-CN" sz="1800" b="1" kern="100" dirty="0">
                        <a:solidFill>
                          <a:srgbClr val="FF3399"/>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1259632" y="5157192"/>
            <a:ext cx="6840760" cy="769441"/>
          </a:xfrm>
          <a:prstGeom prst="rect">
            <a:avLst/>
          </a:prstGeom>
          <a:noFill/>
        </p:spPr>
        <p:txBody>
          <a:bodyPr wrap="square" rtlCol="0">
            <a:spAutoFit/>
          </a:bodyPr>
          <a:lstStyle/>
          <a:p>
            <a:r>
              <a:rPr lang="zh-CN" altLang="zh-CN" sz="2200" b="1" dirty="0" smtClean="0">
                <a:solidFill>
                  <a:srgbClr val="008000"/>
                </a:solidFill>
                <a:latin typeface="方正姚体" pitchFamily="2" charset="-122"/>
                <a:ea typeface="方正姚体" pitchFamily="2" charset="-122"/>
              </a:rPr>
              <a:t>当系统进行恢复时，重做事务</a:t>
            </a:r>
            <a:r>
              <a:rPr lang="en-US" altLang="zh-CN" sz="2200" b="1" dirty="0" smtClean="0">
                <a:solidFill>
                  <a:srgbClr val="008000"/>
                </a:solidFill>
                <a:latin typeface="方正姚体" pitchFamily="2" charset="-122"/>
                <a:ea typeface="方正姚体" pitchFamily="2" charset="-122"/>
              </a:rPr>
              <a:t>T</a:t>
            </a:r>
            <a:r>
              <a:rPr lang="zh-CN" altLang="zh-CN" sz="2200" b="1" dirty="0" smtClean="0">
                <a:solidFill>
                  <a:srgbClr val="008000"/>
                </a:solidFill>
                <a:latin typeface="方正姚体" pitchFamily="2" charset="-122"/>
                <a:ea typeface="方正姚体" pitchFamily="2" charset="-122"/>
              </a:rPr>
              <a:t>的操作，</a:t>
            </a:r>
            <a:endParaRPr lang="en-US" altLang="zh-CN" sz="2200" b="1" dirty="0" smtClean="0">
              <a:solidFill>
                <a:srgbClr val="008000"/>
              </a:solidFill>
              <a:latin typeface="方正姚体" pitchFamily="2" charset="-122"/>
              <a:ea typeface="方正姚体" pitchFamily="2" charset="-122"/>
            </a:endParaRPr>
          </a:p>
          <a:p>
            <a:r>
              <a:rPr lang="zh-CN" altLang="zh-CN" sz="2200" b="1" dirty="0" smtClean="0">
                <a:solidFill>
                  <a:srgbClr val="008000"/>
                </a:solidFill>
                <a:latin typeface="方正姚体" pitchFamily="2" charset="-122"/>
                <a:ea typeface="方正姚体" pitchFamily="2" charset="-122"/>
              </a:rPr>
              <a:t>账户</a:t>
            </a:r>
            <a:r>
              <a:rPr lang="en-US" altLang="zh-CN" sz="2200" b="1" dirty="0" smtClean="0">
                <a:solidFill>
                  <a:srgbClr val="008000"/>
                </a:solidFill>
                <a:latin typeface="方正姚体" pitchFamily="2" charset="-122"/>
                <a:ea typeface="方正姚体" pitchFamily="2" charset="-122"/>
              </a:rPr>
              <a:t>A</a:t>
            </a:r>
            <a:r>
              <a:rPr lang="zh-CN" altLang="zh-CN" sz="2200" b="1" dirty="0" smtClean="0">
                <a:solidFill>
                  <a:srgbClr val="008000"/>
                </a:solidFill>
                <a:latin typeface="方正姚体" pitchFamily="2" charset="-122"/>
                <a:ea typeface="方正姚体" pitchFamily="2" charset="-122"/>
              </a:rPr>
              <a:t>和</a:t>
            </a:r>
            <a:r>
              <a:rPr lang="en-US" altLang="zh-CN" sz="2200" b="1" dirty="0" smtClean="0">
                <a:solidFill>
                  <a:srgbClr val="008000"/>
                </a:solidFill>
                <a:latin typeface="方正姚体" pitchFamily="2" charset="-122"/>
                <a:ea typeface="方正姚体" pitchFamily="2" charset="-122"/>
              </a:rPr>
              <a:t>B</a:t>
            </a:r>
            <a:r>
              <a:rPr lang="zh-CN" altLang="zh-CN" sz="2200" b="1" dirty="0" smtClean="0">
                <a:solidFill>
                  <a:srgbClr val="008000"/>
                </a:solidFill>
                <a:latin typeface="方正姚体" pitchFamily="2" charset="-122"/>
                <a:ea typeface="方正姚体" pitchFamily="2" charset="-122"/>
              </a:rPr>
              <a:t>的新值</a:t>
            </a:r>
            <a:r>
              <a:rPr lang="en-US" altLang="zh-CN" sz="2200" b="1" dirty="0" smtClean="0">
                <a:solidFill>
                  <a:srgbClr val="008000"/>
                </a:solidFill>
                <a:latin typeface="方正姚体" pitchFamily="2" charset="-122"/>
                <a:ea typeface="方正姚体" pitchFamily="2" charset="-122"/>
              </a:rPr>
              <a:t>8000</a:t>
            </a:r>
            <a:r>
              <a:rPr lang="zh-CN" altLang="zh-CN" sz="2200" b="1" dirty="0" smtClean="0">
                <a:solidFill>
                  <a:srgbClr val="008000"/>
                </a:solidFill>
                <a:latin typeface="方正姚体" pitchFamily="2" charset="-122"/>
                <a:ea typeface="方正姚体" pitchFamily="2" charset="-122"/>
              </a:rPr>
              <a:t>和</a:t>
            </a:r>
            <a:r>
              <a:rPr lang="en-US" altLang="zh-CN" sz="2200" b="1" dirty="0" smtClean="0">
                <a:solidFill>
                  <a:srgbClr val="008000"/>
                </a:solidFill>
                <a:latin typeface="方正姚体" pitchFamily="2" charset="-122"/>
                <a:ea typeface="方正姚体" pitchFamily="2" charset="-122"/>
              </a:rPr>
              <a:t>5000</a:t>
            </a:r>
            <a:r>
              <a:rPr lang="zh-CN" altLang="zh-CN" sz="2200" b="1" dirty="0" smtClean="0">
                <a:solidFill>
                  <a:srgbClr val="008000"/>
                </a:solidFill>
                <a:latin typeface="方正姚体" pitchFamily="2" charset="-122"/>
                <a:ea typeface="方正姚体" pitchFamily="2" charset="-122"/>
              </a:rPr>
              <a:t>被写入到数据库中。</a:t>
            </a:r>
            <a:endParaRPr lang="zh-CN" altLang="en-US" sz="2200" b="1" dirty="0">
              <a:solidFill>
                <a:srgbClr val="008000"/>
              </a:solidFill>
              <a:latin typeface="方正姚体" pitchFamily="2" charset="-122"/>
              <a:ea typeface="方正姚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7"/>
                                        </p:tgtEl>
                                        <p:attrNameLst>
                                          <p:attrName>style.visibility</p:attrName>
                                        </p:attrNameLst>
                                      </p:cBhvr>
                                      <p:to>
                                        <p:strVal val="visible"/>
                                      </p:to>
                                    </p:set>
                                    <p:anim calcmode="discrete" valueType="clr">
                                      <p:cBhvr override="childStyle">
                                        <p:cTn id="12"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
                                        </p:tgtEl>
                                        <p:attrNameLst>
                                          <p:attrName>fillcolor</p:attrName>
                                        </p:attrNameLst>
                                      </p:cBhvr>
                                      <p:tavLst>
                                        <p:tav tm="0">
                                          <p:val>
                                            <p:clrVal>
                                              <a:schemeClr val="accent2"/>
                                            </p:clrVal>
                                          </p:val>
                                        </p:tav>
                                        <p:tav tm="50000">
                                          <p:val>
                                            <p:clrVal>
                                              <a:schemeClr val="hlink"/>
                                            </p:clrVal>
                                          </p:val>
                                        </p:tav>
                                      </p:tavLst>
                                    </p:anim>
                                    <p:set>
                                      <p:cBhvr>
                                        <p:cTn id="14"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转账示例（续）</a:t>
            </a:r>
            <a:endParaRPr lang="zh-CN" altLang="en-US" dirty="0"/>
          </a:p>
        </p:txBody>
      </p:sp>
      <p:sp>
        <p:nvSpPr>
          <p:cNvPr id="3" name="内容占位符 2"/>
          <p:cNvSpPr>
            <a:spLocks noGrp="1"/>
          </p:cNvSpPr>
          <p:nvPr>
            <p:ph idx="1"/>
          </p:nvPr>
        </p:nvSpPr>
        <p:spPr>
          <a:xfrm>
            <a:off x="395536" y="1340768"/>
            <a:ext cx="8172202" cy="1008112"/>
          </a:xfrm>
        </p:spPr>
        <p:txBody>
          <a:bodyPr/>
          <a:lstStyle/>
          <a:p>
            <a:r>
              <a:rPr lang="zh-CN" altLang="zh-CN" sz="2800" dirty="0" smtClean="0"/>
              <a:t>在</a:t>
            </a:r>
            <a:r>
              <a:rPr lang="en-US" altLang="zh-CN" sz="2800" dirty="0" smtClean="0"/>
              <a:t>WRITE</a:t>
            </a:r>
            <a:r>
              <a:rPr lang="zh-CN" altLang="zh-CN" sz="2800" dirty="0" smtClean="0"/>
              <a:t>（</a:t>
            </a:r>
            <a:r>
              <a:rPr lang="en-US" altLang="zh-CN" sz="2800" dirty="0" smtClean="0"/>
              <a:t>B</a:t>
            </a:r>
            <a:r>
              <a:rPr lang="zh-CN" altLang="zh-CN" sz="2800" dirty="0" smtClean="0"/>
              <a:t>，</a:t>
            </a:r>
            <a:r>
              <a:rPr lang="en-US" altLang="zh-CN" sz="2800" dirty="0" smtClean="0"/>
              <a:t>b</a:t>
            </a:r>
            <a:r>
              <a:rPr lang="en-US" altLang="zh-CN" sz="2800" baseline="-25000" dirty="0" smtClean="0"/>
              <a:t>1</a:t>
            </a:r>
            <a:r>
              <a:rPr lang="zh-CN" altLang="zh-CN" sz="2800" dirty="0" smtClean="0"/>
              <a:t>）操作执行之前发生故障的事务日志。</a:t>
            </a:r>
            <a:r>
              <a:rPr lang="zh-CN" altLang="zh-CN" sz="2800" dirty="0" smtClean="0">
                <a:solidFill>
                  <a:srgbClr val="FF0000"/>
                </a:solidFill>
              </a:rPr>
              <a:t>事务</a:t>
            </a:r>
            <a:r>
              <a:rPr lang="en-US" altLang="zh-CN" sz="2800" dirty="0" smtClean="0">
                <a:solidFill>
                  <a:srgbClr val="FF0000"/>
                </a:solidFill>
              </a:rPr>
              <a:t>T</a:t>
            </a:r>
            <a:r>
              <a:rPr lang="zh-CN" altLang="zh-CN" sz="2800" dirty="0" smtClean="0">
                <a:solidFill>
                  <a:srgbClr val="FF0000"/>
                </a:solidFill>
              </a:rPr>
              <a:t>的延时更新日志记录</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45</a:t>
            </a:fld>
            <a:endParaRPr lang="zh-CN" altLang="en-US"/>
          </a:p>
        </p:txBody>
      </p:sp>
      <p:graphicFrame>
        <p:nvGraphicFramePr>
          <p:cNvPr id="6" name="表格 5"/>
          <p:cNvGraphicFramePr>
            <a:graphicFrameLocks noGrp="1"/>
          </p:cNvGraphicFramePr>
          <p:nvPr/>
        </p:nvGraphicFramePr>
        <p:xfrm>
          <a:off x="1691680" y="2420888"/>
          <a:ext cx="5688631" cy="2216152"/>
        </p:xfrm>
        <a:graphic>
          <a:graphicData uri="http://schemas.openxmlformats.org/drawingml/2006/table">
            <a:tbl>
              <a:tblPr/>
              <a:tblGrid>
                <a:gridCol w="962834"/>
                <a:gridCol w="2133510"/>
                <a:gridCol w="2592287"/>
              </a:tblGrid>
              <a:tr h="0">
                <a:tc>
                  <a:txBody>
                    <a:bodyPr/>
                    <a:lstStyle/>
                    <a:p>
                      <a:pPr algn="ctr">
                        <a:lnSpc>
                          <a:spcPct val="150000"/>
                        </a:lnSpc>
                        <a:spcAft>
                          <a:spcPts val="0"/>
                        </a:spcAft>
                      </a:pPr>
                      <a:r>
                        <a:rPr lang="zh-CN" sz="2000" b="1" kern="100" dirty="0">
                          <a:solidFill>
                            <a:srgbClr val="0000FF"/>
                          </a:solidFill>
                          <a:latin typeface="Times New Roman"/>
                          <a:ea typeface="宋体"/>
                        </a:rPr>
                        <a:t>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100" dirty="0">
                          <a:solidFill>
                            <a:srgbClr val="0000FF"/>
                          </a:solidFill>
                          <a:latin typeface="Times New Roman"/>
                          <a:ea typeface="宋体"/>
                        </a:rPr>
                        <a:t>日志记录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100" dirty="0">
                          <a:solidFill>
                            <a:srgbClr val="0000FF"/>
                          </a:solidFill>
                          <a:latin typeface="Times New Roman"/>
                          <a:ea typeface="宋体"/>
                        </a:rPr>
                        <a:t>数据库存储的值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endParaRPr lang="en-US"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100" dirty="0">
                          <a:latin typeface="Times New Roman"/>
                          <a:ea typeface="宋体"/>
                        </a:rPr>
                        <a:t>事务开始之前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b="1" kern="100" dirty="0">
                          <a:latin typeface="Times New Roman"/>
                          <a:ea typeface="宋体"/>
                        </a:rPr>
                        <a:t>A = 10000</a:t>
                      </a:r>
                      <a:endParaRPr lang="zh-CN" sz="2000" b="1" kern="100" dirty="0">
                        <a:latin typeface="Times New Roman"/>
                        <a:ea typeface="宋体"/>
                      </a:endParaRPr>
                    </a:p>
                    <a:p>
                      <a:pPr algn="ctr">
                        <a:lnSpc>
                          <a:spcPct val="100000"/>
                        </a:lnSpc>
                        <a:spcAft>
                          <a:spcPts val="0"/>
                        </a:spcAft>
                      </a:pPr>
                      <a:r>
                        <a:rPr lang="en-US" sz="2000" b="1" kern="100" dirty="0">
                          <a:latin typeface="Times New Roman"/>
                          <a:ea typeface="宋体"/>
                        </a:rPr>
                        <a:t>B = 3000</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1</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dirty="0">
                          <a:solidFill>
                            <a:srgbClr val="FF3399"/>
                          </a:solidFill>
                          <a:latin typeface="Times New Roman"/>
                          <a:ea typeface="宋体"/>
                        </a:rPr>
                        <a:t>&lt;T, BEGIN&gt;</a:t>
                      </a:r>
                      <a:endParaRPr lang="zh-CN" sz="2000" b="1" kern="100" dirty="0">
                        <a:solidFill>
                          <a:srgbClr val="FF3399"/>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2</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a:latin typeface="Times New Roman"/>
                          <a:ea typeface="宋体"/>
                        </a:rPr>
                        <a:t>&lt;T, A, 8000&gt;</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3</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a:latin typeface="Times New Roman"/>
                          <a:ea typeface="宋体"/>
                        </a:rPr>
                        <a:t>&lt;T, B, 5000&gt;</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1619672" y="4797152"/>
            <a:ext cx="6048672" cy="904863"/>
          </a:xfrm>
          <a:prstGeom prst="rect">
            <a:avLst/>
          </a:prstGeom>
          <a:noFill/>
        </p:spPr>
        <p:txBody>
          <a:bodyPr wrap="square" rtlCol="0">
            <a:spAutoFit/>
          </a:bodyPr>
          <a:lstStyle/>
          <a:p>
            <a:pPr lvl="0">
              <a:lnSpc>
                <a:spcPct val="110000"/>
              </a:lnSpc>
            </a:pPr>
            <a:r>
              <a:rPr lang="zh-CN" altLang="zh-CN" sz="2400" b="1" dirty="0" smtClean="0">
                <a:solidFill>
                  <a:srgbClr val="008000"/>
                </a:solidFill>
                <a:latin typeface="方正姚体" pitchFamily="2" charset="-122"/>
                <a:ea typeface="方正姚体" pitchFamily="2" charset="-122"/>
              </a:rPr>
              <a:t>当系统进行恢复时，无需执行任何操作。</a:t>
            </a:r>
            <a:endParaRPr lang="en-US" altLang="zh-CN" sz="2400" b="1" dirty="0" smtClean="0">
              <a:solidFill>
                <a:srgbClr val="008000"/>
              </a:solidFill>
              <a:latin typeface="方正姚体" pitchFamily="2" charset="-122"/>
              <a:ea typeface="方正姚体" pitchFamily="2" charset="-122"/>
            </a:endParaRPr>
          </a:p>
          <a:p>
            <a:pPr lvl="0">
              <a:lnSpc>
                <a:spcPct val="110000"/>
              </a:lnSpc>
            </a:pPr>
            <a:r>
              <a:rPr lang="zh-CN" altLang="zh-CN" sz="2400" b="1" dirty="0" smtClean="0">
                <a:solidFill>
                  <a:srgbClr val="008000"/>
                </a:solidFill>
                <a:latin typeface="方正姚体" pitchFamily="2" charset="-122"/>
                <a:ea typeface="方正姚体" pitchFamily="2" charset="-122"/>
              </a:rPr>
              <a:t>数据库中账户</a:t>
            </a:r>
            <a:r>
              <a:rPr lang="en-US" altLang="zh-CN" sz="2400" b="1" dirty="0" smtClean="0">
                <a:solidFill>
                  <a:srgbClr val="008000"/>
                </a:solidFill>
                <a:latin typeface="方正姚体" pitchFamily="2" charset="-122"/>
                <a:ea typeface="方正姚体" pitchFamily="2" charset="-122"/>
              </a:rPr>
              <a:t>A</a:t>
            </a:r>
            <a:r>
              <a:rPr lang="zh-CN" altLang="zh-CN" sz="2400" b="1" dirty="0" smtClean="0">
                <a:solidFill>
                  <a:srgbClr val="008000"/>
                </a:solidFill>
                <a:latin typeface="方正姚体" pitchFamily="2" charset="-122"/>
                <a:ea typeface="方正姚体" pitchFamily="2" charset="-122"/>
              </a:rPr>
              <a:t>和</a:t>
            </a:r>
            <a:r>
              <a:rPr lang="en-US" altLang="zh-CN" sz="2400" b="1" dirty="0" smtClean="0">
                <a:solidFill>
                  <a:srgbClr val="008000"/>
                </a:solidFill>
                <a:latin typeface="方正姚体" pitchFamily="2" charset="-122"/>
                <a:ea typeface="方正姚体" pitchFamily="2" charset="-122"/>
              </a:rPr>
              <a:t>B</a:t>
            </a:r>
            <a:r>
              <a:rPr lang="zh-CN" altLang="zh-CN" sz="2400" b="1" dirty="0" smtClean="0">
                <a:solidFill>
                  <a:srgbClr val="008000"/>
                </a:solidFill>
                <a:latin typeface="方正姚体" pitchFamily="2" charset="-122"/>
                <a:ea typeface="方正姚体" pitchFamily="2" charset="-122"/>
              </a:rPr>
              <a:t>的值仍为</a:t>
            </a:r>
            <a:r>
              <a:rPr lang="en-US" altLang="zh-CN" sz="2400" b="1" dirty="0" smtClean="0">
                <a:solidFill>
                  <a:srgbClr val="008000"/>
                </a:solidFill>
                <a:latin typeface="方正姚体" pitchFamily="2" charset="-122"/>
                <a:ea typeface="方正姚体" pitchFamily="2" charset="-122"/>
              </a:rPr>
              <a:t>10000</a:t>
            </a:r>
            <a:r>
              <a:rPr lang="zh-CN" altLang="zh-CN" sz="2400" b="1" dirty="0" smtClean="0">
                <a:solidFill>
                  <a:srgbClr val="008000"/>
                </a:solidFill>
                <a:latin typeface="方正姚体" pitchFamily="2" charset="-122"/>
                <a:ea typeface="方正姚体" pitchFamily="2" charset="-122"/>
              </a:rPr>
              <a:t>和</a:t>
            </a:r>
            <a:r>
              <a:rPr lang="en-US" altLang="zh-CN" sz="2400" b="1" dirty="0" smtClean="0">
                <a:solidFill>
                  <a:srgbClr val="008000"/>
                </a:solidFill>
                <a:latin typeface="方正姚体" pitchFamily="2" charset="-122"/>
                <a:ea typeface="方正姚体" pitchFamily="2" charset="-122"/>
              </a:rPr>
              <a:t>3000</a:t>
            </a:r>
            <a:r>
              <a:rPr lang="zh-CN" altLang="zh-CN" sz="2400" b="1" dirty="0" smtClean="0">
                <a:solidFill>
                  <a:srgbClr val="008000"/>
                </a:solidFill>
                <a:latin typeface="方正姚体" pitchFamily="2" charset="-122"/>
                <a:ea typeface="方正姚体" pitchFamily="2" charset="-122"/>
              </a:rPr>
              <a:t>。</a:t>
            </a:r>
            <a:endParaRPr lang="zh-CN" alt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13.4.2 </a:t>
            </a:r>
            <a:r>
              <a:rPr lang="zh-CN" altLang="zh-CN" dirty="0" smtClean="0"/>
              <a:t>立即更新技术</a:t>
            </a:r>
            <a:endParaRPr lang="zh-CN" altLang="en-US" dirty="0"/>
          </a:p>
        </p:txBody>
      </p:sp>
      <p:sp>
        <p:nvSpPr>
          <p:cNvPr id="3" name="内容占位符 2"/>
          <p:cNvSpPr>
            <a:spLocks noGrp="1"/>
          </p:cNvSpPr>
          <p:nvPr>
            <p:ph idx="1"/>
          </p:nvPr>
        </p:nvSpPr>
        <p:spPr/>
        <p:txBody>
          <a:bodyPr/>
          <a:lstStyle/>
          <a:p>
            <a:r>
              <a:rPr lang="zh-CN" altLang="zh-CN" dirty="0" smtClean="0"/>
              <a:t>更新一旦发生即被施加到数据库中，而无需等到事务提交点以及所有的更改被保存在事务日志时。</a:t>
            </a:r>
            <a:endParaRPr lang="en-US" altLang="zh-CN" dirty="0" smtClean="0"/>
          </a:p>
          <a:p>
            <a:r>
              <a:rPr lang="zh-CN" altLang="zh-CN" dirty="0" smtClean="0"/>
              <a:t>除了需要重做故障之前已提交的事务所做的更改外，还需要撤销当故障发生时仍未提交的事务所造成的影响。</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立即更新技术的日志内容</a:t>
            </a:r>
            <a:endParaRPr lang="zh-CN" altLang="en-US" dirty="0"/>
          </a:p>
        </p:txBody>
      </p:sp>
      <p:sp>
        <p:nvSpPr>
          <p:cNvPr id="3" name="内容占位符 2"/>
          <p:cNvSpPr>
            <a:spLocks noGrp="1"/>
          </p:cNvSpPr>
          <p:nvPr>
            <p:ph idx="1"/>
          </p:nvPr>
        </p:nvSpPr>
        <p:spPr>
          <a:xfrm>
            <a:off x="395536" y="1340768"/>
            <a:ext cx="8424936" cy="4678362"/>
          </a:xfrm>
        </p:spPr>
        <p:txBody>
          <a:bodyPr/>
          <a:lstStyle/>
          <a:p>
            <a:pPr lvl="0">
              <a:lnSpc>
                <a:spcPct val="100000"/>
              </a:lnSpc>
              <a:spcBef>
                <a:spcPts val="0"/>
              </a:spcBef>
            </a:pPr>
            <a:r>
              <a:rPr lang="zh-CN" altLang="zh-CN" sz="2600" dirty="0" smtClean="0"/>
              <a:t>当事务</a:t>
            </a:r>
            <a:r>
              <a:rPr lang="en-US" altLang="zh-CN" sz="2600" dirty="0" smtClean="0"/>
              <a:t>T</a:t>
            </a:r>
            <a:r>
              <a:rPr lang="zh-CN" altLang="zh-CN" sz="2600" dirty="0" smtClean="0">
                <a:solidFill>
                  <a:srgbClr val="FF0000"/>
                </a:solidFill>
              </a:rPr>
              <a:t>开始</a:t>
            </a:r>
            <a:r>
              <a:rPr lang="zh-CN" altLang="zh-CN" sz="2600" dirty="0" smtClean="0"/>
              <a:t>时，“事务开始”（或</a:t>
            </a:r>
            <a:r>
              <a:rPr lang="en-US" altLang="zh-CN" sz="2600" dirty="0" smtClean="0">
                <a:solidFill>
                  <a:srgbClr val="0000FF"/>
                </a:solidFill>
              </a:rPr>
              <a:t>&lt;T, BEGIN&gt;</a:t>
            </a:r>
            <a:r>
              <a:rPr lang="zh-CN" altLang="zh-CN" sz="2600" dirty="0" smtClean="0"/>
              <a:t>）被写入事务日志文件。</a:t>
            </a:r>
          </a:p>
          <a:p>
            <a:pPr lvl="0">
              <a:lnSpc>
                <a:spcPct val="100000"/>
              </a:lnSpc>
              <a:spcBef>
                <a:spcPts val="0"/>
              </a:spcBef>
            </a:pPr>
            <a:r>
              <a:rPr lang="zh-CN" altLang="zh-CN" sz="2600" dirty="0" smtClean="0"/>
              <a:t>当执行</a:t>
            </a:r>
            <a:r>
              <a:rPr lang="zh-CN" altLang="zh-CN" sz="2600" dirty="0" smtClean="0">
                <a:solidFill>
                  <a:srgbClr val="FF0000"/>
                </a:solidFill>
              </a:rPr>
              <a:t>写操作</a:t>
            </a:r>
            <a:r>
              <a:rPr lang="zh-CN" altLang="zh-CN" sz="2600" dirty="0" smtClean="0"/>
              <a:t>时，向日志文件中写入一条包含必要数据的记录。</a:t>
            </a:r>
          </a:p>
          <a:p>
            <a:pPr lvl="0">
              <a:lnSpc>
                <a:spcPct val="100000"/>
              </a:lnSpc>
              <a:spcBef>
                <a:spcPts val="0"/>
              </a:spcBef>
            </a:pPr>
            <a:r>
              <a:rPr lang="zh-CN" altLang="zh-CN" sz="2600" dirty="0" smtClean="0"/>
              <a:t>一旦写入了事务日志记录，就对数据库缓冲区进行写更新</a:t>
            </a:r>
            <a:r>
              <a:rPr lang="zh-CN" altLang="en-US" sz="2600" dirty="0" smtClean="0"/>
              <a:t>。</a:t>
            </a:r>
            <a:endParaRPr lang="zh-CN" altLang="zh-CN" sz="2600" dirty="0" smtClean="0"/>
          </a:p>
          <a:p>
            <a:pPr lvl="0">
              <a:lnSpc>
                <a:spcPct val="100000"/>
              </a:lnSpc>
              <a:spcBef>
                <a:spcPts val="0"/>
              </a:spcBef>
            </a:pPr>
            <a:r>
              <a:rPr lang="zh-CN" altLang="zh-CN" sz="2600" dirty="0" smtClean="0"/>
              <a:t>当缓冲区数据被转入辅存时，写入对数据库的更新</a:t>
            </a:r>
          </a:p>
          <a:p>
            <a:pPr lvl="0">
              <a:lnSpc>
                <a:spcPct val="100000"/>
              </a:lnSpc>
              <a:spcBef>
                <a:spcPts val="0"/>
              </a:spcBef>
            </a:pPr>
            <a:r>
              <a:rPr lang="zh-CN" altLang="zh-CN" sz="2600" dirty="0" smtClean="0"/>
              <a:t>读数据库自身的更新在缓冲区下一次被刷新到辅存时进行</a:t>
            </a:r>
            <a:r>
              <a:rPr lang="zh-CN" altLang="en-US" sz="2600" dirty="0" smtClean="0"/>
              <a:t>。</a:t>
            </a:r>
            <a:endParaRPr lang="zh-CN" altLang="zh-CN" sz="2600" dirty="0" smtClean="0"/>
          </a:p>
          <a:p>
            <a:pPr lvl="0">
              <a:lnSpc>
                <a:spcPct val="100000"/>
              </a:lnSpc>
              <a:spcBef>
                <a:spcPts val="0"/>
              </a:spcBef>
            </a:pPr>
            <a:r>
              <a:rPr lang="zh-CN" altLang="zh-CN" sz="2600" dirty="0" smtClean="0"/>
              <a:t>当事务</a:t>
            </a:r>
            <a:r>
              <a:rPr lang="en-US" altLang="zh-CN" sz="2600" dirty="0" smtClean="0"/>
              <a:t>T</a:t>
            </a:r>
            <a:r>
              <a:rPr lang="zh-CN" altLang="zh-CN" sz="2600" dirty="0" smtClean="0">
                <a:solidFill>
                  <a:srgbClr val="FF0000"/>
                </a:solidFill>
              </a:rPr>
              <a:t>提交</a:t>
            </a:r>
            <a:r>
              <a:rPr lang="zh-CN" altLang="zh-CN" sz="2600" dirty="0" smtClean="0"/>
              <a:t>时，“事务提交”（</a:t>
            </a:r>
            <a:r>
              <a:rPr lang="en-US" altLang="zh-CN" sz="2600" dirty="0" smtClean="0">
                <a:solidFill>
                  <a:srgbClr val="0000FF"/>
                </a:solidFill>
              </a:rPr>
              <a:t>&lt;T, COMMIT&gt;</a:t>
            </a:r>
            <a:r>
              <a:rPr lang="zh-CN" altLang="zh-CN" sz="2600" dirty="0" smtClean="0"/>
              <a:t>）记录被写入事务日志。</a:t>
            </a:r>
          </a:p>
          <a:p>
            <a:pPr>
              <a:lnSpc>
                <a:spcPct val="100000"/>
              </a:lnSpc>
              <a:spcBef>
                <a:spcPts val="0"/>
              </a:spcBef>
            </a:pPr>
            <a:endParaRPr lang="zh-CN" altLang="en-US" sz="26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47</a:t>
            </a:fld>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a:xfrm>
            <a:off x="566738" y="1340768"/>
            <a:ext cx="8001000" cy="4678362"/>
          </a:xfrm>
        </p:spPr>
        <p:txBody>
          <a:bodyPr/>
          <a:lstStyle/>
          <a:p>
            <a:r>
              <a:rPr lang="zh-CN" altLang="zh-CN" sz="3400" dirty="0" smtClean="0"/>
              <a:t>日志记录是在对应的写操作施加到数据库之前被写入的，这称为“</a:t>
            </a:r>
            <a:r>
              <a:rPr lang="zh-CN" altLang="zh-CN" sz="3400" dirty="0" smtClean="0">
                <a:solidFill>
                  <a:srgbClr val="FF0000"/>
                </a:solidFill>
              </a:rPr>
              <a:t>先写日志协议</a:t>
            </a:r>
            <a:r>
              <a:rPr lang="zh-CN" altLang="zh-CN" sz="3400" dirty="0" smtClean="0"/>
              <a:t>”</a:t>
            </a:r>
            <a:r>
              <a:rPr lang="zh-CN" altLang="en-US" sz="3400" dirty="0" smtClean="0"/>
              <a:t>。</a:t>
            </a:r>
            <a:endParaRPr lang="en-US" altLang="zh-CN" sz="3400" dirty="0" smtClean="0"/>
          </a:p>
          <a:p>
            <a:r>
              <a:rPr lang="zh-CN" altLang="zh-CN" sz="3400" dirty="0" smtClean="0"/>
              <a:t>通过使用先写日志协议，恢复管理器可以大胆假设，如果在日志文件中不存在某个事务的提交记录，则该事务在故障发生时一定处于活动状态，因此必须被撤销。</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r>
              <a:rPr lang="zh-CN" altLang="zh-CN" sz="3200" dirty="0" smtClean="0"/>
              <a:t>如果事务被撤销，则可利用日志撤销事务所做的修改，因为日志中包含了所有被更新字段的原始值（</a:t>
            </a:r>
            <a:r>
              <a:rPr lang="zh-CN" altLang="zh-CN" sz="3200" dirty="0" smtClean="0">
                <a:solidFill>
                  <a:srgbClr val="FF0000"/>
                </a:solidFill>
              </a:rPr>
              <a:t>前像</a:t>
            </a:r>
            <a:r>
              <a:rPr lang="zh-CN" altLang="zh-CN" sz="3200" dirty="0" smtClean="0"/>
              <a:t>）。</a:t>
            </a:r>
            <a:endParaRPr lang="en-US" altLang="zh-CN" sz="3200" dirty="0" smtClean="0"/>
          </a:p>
          <a:p>
            <a:r>
              <a:rPr lang="zh-CN" altLang="zh-CN" sz="3200" dirty="0" smtClean="0"/>
              <a:t>由于一个事务可能对一个数据项进行过多次更改，因此对写的撤销应按</a:t>
            </a:r>
            <a:r>
              <a:rPr lang="zh-CN" altLang="zh-CN" sz="3200" dirty="0" smtClean="0">
                <a:solidFill>
                  <a:srgbClr val="FF0000"/>
                </a:solidFill>
              </a:rPr>
              <a:t>逆序</a:t>
            </a:r>
            <a:r>
              <a:rPr lang="zh-CN" altLang="zh-CN" sz="3200" dirty="0" smtClean="0"/>
              <a:t>进行。</a:t>
            </a:r>
            <a:endParaRPr lang="en-US" altLang="zh-CN" sz="3200" dirty="0" smtClean="0"/>
          </a:p>
          <a:p>
            <a:r>
              <a:rPr lang="zh-CN" altLang="zh-CN" sz="3200" dirty="0" smtClean="0"/>
              <a:t>无论事务的写操作是否被施加到了数据库，写入数据项的前像保证了数据库被恢复到事务开始前的状态。</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数据转储</a:t>
            </a:r>
            <a:endParaRPr lang="zh-CN" altLang="en-US" dirty="0"/>
          </a:p>
        </p:txBody>
      </p:sp>
      <p:sp>
        <p:nvSpPr>
          <p:cNvPr id="3" name="内容占位符 2"/>
          <p:cNvSpPr>
            <a:spLocks noGrp="1"/>
          </p:cNvSpPr>
          <p:nvPr>
            <p:ph idx="1"/>
          </p:nvPr>
        </p:nvSpPr>
        <p:spPr>
          <a:xfrm>
            <a:off x="566738" y="1414934"/>
            <a:ext cx="8109718" cy="4678362"/>
          </a:xfrm>
        </p:spPr>
        <p:txBody>
          <a:bodyPr/>
          <a:lstStyle/>
          <a:p>
            <a:r>
              <a:rPr lang="zh-CN" altLang="zh-CN" sz="3400" dirty="0" smtClean="0"/>
              <a:t>数据库恢复采用的基本技术</a:t>
            </a:r>
            <a:r>
              <a:rPr lang="zh-CN" altLang="en-US" sz="3400" dirty="0" smtClean="0"/>
              <a:t>：</a:t>
            </a:r>
            <a:r>
              <a:rPr lang="zh-CN" altLang="zh-CN" sz="3400" dirty="0" smtClean="0">
                <a:solidFill>
                  <a:srgbClr val="FF0000"/>
                </a:solidFill>
              </a:rPr>
              <a:t>数据转储</a:t>
            </a:r>
            <a:r>
              <a:rPr lang="zh-CN" altLang="zh-CN" sz="3400" dirty="0" smtClean="0"/>
              <a:t>（也称为</a:t>
            </a:r>
            <a:r>
              <a:rPr lang="zh-CN" altLang="zh-CN" sz="3400" dirty="0" smtClean="0">
                <a:solidFill>
                  <a:srgbClr val="FF0000"/>
                </a:solidFill>
              </a:rPr>
              <a:t>数据库备份</a:t>
            </a:r>
            <a:r>
              <a:rPr lang="zh-CN" altLang="zh-CN" sz="3400" dirty="0" smtClean="0"/>
              <a:t>）。</a:t>
            </a:r>
            <a:endParaRPr lang="en-US" altLang="zh-CN" sz="3400" dirty="0" smtClean="0"/>
          </a:p>
          <a:p>
            <a:r>
              <a:rPr lang="zh-CN" altLang="zh-CN" sz="3400" dirty="0" smtClean="0"/>
              <a:t>转储就是定期地将整个数据库复制到辅助存储设备上，比如磁带、磁盘</a:t>
            </a:r>
            <a:r>
              <a:rPr lang="zh-CN" altLang="en-US" sz="3400" dirty="0" smtClean="0"/>
              <a:t>。</a:t>
            </a:r>
            <a:endParaRPr lang="en-US" altLang="zh-CN" sz="3400" dirty="0" smtClean="0"/>
          </a:p>
          <a:p>
            <a:r>
              <a:rPr lang="zh-CN" altLang="en-US" sz="3400" dirty="0" smtClean="0"/>
              <a:t>数据转储</a:t>
            </a:r>
            <a:r>
              <a:rPr lang="zh-CN" altLang="zh-CN" sz="3400" dirty="0" smtClean="0"/>
              <a:t>只能将数据库恢复到转储时的状态。如果想恢复到故障发生时的状态，则必须利用转储之后的事务日志</a:t>
            </a:r>
            <a:r>
              <a:rPr lang="zh-CN" altLang="en-US" sz="3400" dirty="0" smtClean="0"/>
              <a:t>。</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恢复过程</a:t>
            </a:r>
            <a:endParaRPr lang="zh-CN" altLang="en-US" dirty="0"/>
          </a:p>
        </p:txBody>
      </p:sp>
      <p:sp>
        <p:nvSpPr>
          <p:cNvPr id="3" name="内容占位符 2"/>
          <p:cNvSpPr>
            <a:spLocks noGrp="1"/>
          </p:cNvSpPr>
          <p:nvPr>
            <p:ph idx="1"/>
          </p:nvPr>
        </p:nvSpPr>
        <p:spPr/>
        <p:txBody>
          <a:bodyPr/>
          <a:lstStyle/>
          <a:p>
            <a:pPr lvl="0"/>
            <a:r>
              <a:rPr lang="zh-CN" altLang="zh-CN" sz="2800" dirty="0" smtClean="0"/>
              <a:t>对于任何</a:t>
            </a:r>
            <a:r>
              <a:rPr lang="zh-CN" altLang="en-US" sz="2800" dirty="0" smtClean="0"/>
              <a:t>在日志中同时有</a:t>
            </a:r>
            <a:r>
              <a:rPr lang="zh-CN" altLang="zh-CN" sz="2800" dirty="0" smtClean="0"/>
              <a:t>“事务开始”和“事务提交”记录的事务，用日志记录来</a:t>
            </a:r>
            <a:r>
              <a:rPr lang="zh-CN" altLang="zh-CN" sz="2800" dirty="0" smtClean="0">
                <a:solidFill>
                  <a:srgbClr val="FF0000"/>
                </a:solidFill>
              </a:rPr>
              <a:t>重做</a:t>
            </a:r>
            <a:r>
              <a:rPr lang="zh-CN" altLang="zh-CN" sz="2800" dirty="0" smtClean="0"/>
              <a:t>，按日志记录的方式写入更新字段的</a:t>
            </a:r>
            <a:r>
              <a:rPr lang="zh-CN" altLang="zh-CN" sz="2800" dirty="0" smtClean="0">
                <a:solidFill>
                  <a:srgbClr val="FF0000"/>
                </a:solidFill>
              </a:rPr>
              <a:t>后像值</a:t>
            </a:r>
            <a:r>
              <a:rPr lang="zh-CN" altLang="zh-CN" sz="2800" dirty="0" smtClean="0"/>
              <a:t>。</a:t>
            </a:r>
          </a:p>
          <a:p>
            <a:r>
              <a:rPr lang="zh-CN" altLang="zh-CN" sz="2800" dirty="0" smtClean="0"/>
              <a:t>对于任何</a:t>
            </a:r>
            <a:r>
              <a:rPr lang="zh-CN" altLang="en-US" sz="2800" dirty="0" smtClean="0"/>
              <a:t>在日志中只有</a:t>
            </a:r>
            <a:r>
              <a:rPr lang="zh-CN" altLang="zh-CN" sz="2800" dirty="0" smtClean="0"/>
              <a:t>“事务开始”记录而</a:t>
            </a:r>
            <a:r>
              <a:rPr lang="zh-CN" altLang="en-US" sz="2800" dirty="0" smtClean="0"/>
              <a:t>没有</a:t>
            </a:r>
            <a:r>
              <a:rPr lang="zh-CN" altLang="zh-CN" sz="2800" dirty="0" smtClean="0"/>
              <a:t>“事务提交”记录的事务，必须</a:t>
            </a:r>
            <a:r>
              <a:rPr lang="zh-CN" altLang="zh-CN" sz="2800" dirty="0" smtClean="0">
                <a:solidFill>
                  <a:srgbClr val="FF0000"/>
                </a:solidFill>
              </a:rPr>
              <a:t>撤销</a:t>
            </a:r>
            <a:r>
              <a:rPr lang="zh-CN" altLang="zh-CN" sz="2800" dirty="0" smtClean="0"/>
              <a:t>它。这里使用日志记录得到被修改字段的</a:t>
            </a:r>
            <a:r>
              <a:rPr lang="zh-CN" altLang="zh-CN" sz="2800" dirty="0" smtClean="0">
                <a:solidFill>
                  <a:srgbClr val="FF0000"/>
                </a:solidFill>
              </a:rPr>
              <a:t>前像值</a:t>
            </a:r>
            <a:r>
              <a:rPr lang="zh-CN" altLang="zh-CN" sz="2800" dirty="0" smtClean="0"/>
              <a:t>，并将前像值写入数据库，从而将数据库恢复到事务开始之前的状态。撤销操作按它们被写入日志的逆序进行。</a:t>
            </a:r>
            <a:endParaRPr lang="zh-CN" altLang="en-US" sz="28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立即更新日志示例</a:t>
            </a:r>
            <a:endParaRPr lang="zh-CN" altLang="en-US" dirty="0"/>
          </a:p>
        </p:txBody>
      </p:sp>
      <p:sp>
        <p:nvSpPr>
          <p:cNvPr id="3" name="内容占位符 2"/>
          <p:cNvSpPr>
            <a:spLocks noGrp="1"/>
          </p:cNvSpPr>
          <p:nvPr>
            <p:ph idx="1"/>
          </p:nvPr>
        </p:nvSpPr>
        <p:spPr>
          <a:xfrm>
            <a:off x="566738" y="1268760"/>
            <a:ext cx="8001000" cy="645914"/>
          </a:xfrm>
        </p:spPr>
        <p:txBody>
          <a:bodyPr/>
          <a:lstStyle/>
          <a:p>
            <a:r>
              <a:rPr lang="zh-CN" altLang="en-US" sz="3200" dirty="0" smtClean="0">
                <a:solidFill>
                  <a:srgbClr val="FF0000"/>
                </a:solidFill>
              </a:rPr>
              <a:t>转账</a:t>
            </a:r>
            <a:r>
              <a:rPr lang="zh-CN" altLang="zh-CN" sz="3200" dirty="0" smtClean="0">
                <a:solidFill>
                  <a:srgbClr val="FF0000"/>
                </a:solidFill>
              </a:rPr>
              <a:t>事务</a:t>
            </a:r>
            <a:r>
              <a:rPr lang="en-US" altLang="zh-CN" sz="3200" dirty="0" smtClean="0">
                <a:solidFill>
                  <a:srgbClr val="FF0000"/>
                </a:solidFill>
              </a:rPr>
              <a:t>T</a:t>
            </a:r>
            <a:r>
              <a:rPr lang="zh-CN" altLang="zh-CN" sz="3200" dirty="0" smtClean="0">
                <a:solidFill>
                  <a:srgbClr val="FF0000"/>
                </a:solidFill>
              </a:rPr>
              <a:t>的立即更新日志记录</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51</a:t>
            </a:fld>
            <a:endParaRPr lang="zh-CN" altLang="en-US"/>
          </a:p>
        </p:txBody>
      </p:sp>
      <p:graphicFrame>
        <p:nvGraphicFramePr>
          <p:cNvPr id="6" name="表格 5"/>
          <p:cNvGraphicFramePr>
            <a:graphicFrameLocks noGrp="1"/>
          </p:cNvGraphicFramePr>
          <p:nvPr/>
        </p:nvGraphicFramePr>
        <p:xfrm>
          <a:off x="1331640" y="1851248"/>
          <a:ext cx="6624737" cy="3810000"/>
        </p:xfrm>
        <a:graphic>
          <a:graphicData uri="http://schemas.openxmlformats.org/drawingml/2006/table">
            <a:tbl>
              <a:tblPr/>
              <a:tblGrid>
                <a:gridCol w="1143403"/>
                <a:gridCol w="2845686"/>
                <a:gridCol w="2635648"/>
              </a:tblGrid>
              <a:tr h="0">
                <a:tc>
                  <a:txBody>
                    <a:bodyPr/>
                    <a:lstStyle/>
                    <a:p>
                      <a:pPr algn="ctr">
                        <a:lnSpc>
                          <a:spcPct val="150000"/>
                        </a:lnSpc>
                        <a:spcAft>
                          <a:spcPts val="0"/>
                        </a:spcAft>
                      </a:pPr>
                      <a:r>
                        <a:rPr lang="zh-CN" sz="2000" b="1" kern="100" dirty="0">
                          <a:solidFill>
                            <a:srgbClr val="0000FF"/>
                          </a:solidFill>
                          <a:latin typeface="Times New Roman"/>
                          <a:ea typeface="宋体"/>
                        </a:rPr>
                        <a:t>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100" dirty="0">
                          <a:solidFill>
                            <a:srgbClr val="0000FF"/>
                          </a:solidFill>
                          <a:latin typeface="Times New Roman"/>
                          <a:ea typeface="宋体"/>
                        </a:rPr>
                        <a:t>日志记录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100" dirty="0">
                          <a:solidFill>
                            <a:srgbClr val="0000FF"/>
                          </a:solidFill>
                          <a:latin typeface="Times New Roman"/>
                          <a:ea typeface="宋体"/>
                        </a:rPr>
                        <a:t>数据库存储的值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endParaRPr lang="en-US"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100">
                          <a:latin typeface="Times New Roman"/>
                          <a:ea typeface="宋体"/>
                        </a:rPr>
                        <a:t>事务开始之前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b="1" kern="100" dirty="0">
                          <a:latin typeface="Times New Roman"/>
                          <a:ea typeface="宋体"/>
                        </a:rPr>
                        <a:t>A = 10000</a:t>
                      </a:r>
                      <a:endParaRPr lang="zh-CN" sz="2000" b="1" kern="100" dirty="0">
                        <a:latin typeface="Times New Roman"/>
                        <a:ea typeface="宋体"/>
                      </a:endParaRPr>
                    </a:p>
                    <a:p>
                      <a:pPr algn="ctr">
                        <a:lnSpc>
                          <a:spcPct val="100000"/>
                        </a:lnSpc>
                        <a:spcAft>
                          <a:spcPts val="0"/>
                        </a:spcAft>
                      </a:pPr>
                      <a:r>
                        <a:rPr lang="en-US" sz="2000" b="1" kern="100" dirty="0">
                          <a:latin typeface="Times New Roman"/>
                          <a:ea typeface="宋体"/>
                        </a:rPr>
                        <a:t>B = 3000</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1</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dirty="0">
                          <a:latin typeface="Times New Roman"/>
                          <a:ea typeface="宋体"/>
                        </a:rPr>
                        <a:t>&lt;T, BEGIN&gt;</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2</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a:latin typeface="Times New Roman"/>
                          <a:ea typeface="宋体"/>
                        </a:rPr>
                        <a:t>&lt;T, A, 10000, 8000&gt;</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3</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dirty="0">
                          <a:latin typeface="Times New Roman"/>
                          <a:ea typeface="宋体"/>
                        </a:rPr>
                        <a:t>A = 8000</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4</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a:latin typeface="Times New Roman"/>
                          <a:ea typeface="宋体"/>
                        </a:rPr>
                        <a:t>&lt;T, B, 3000, 5000&gt;</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5</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dirty="0">
                          <a:latin typeface="Times New Roman"/>
                          <a:ea typeface="宋体"/>
                        </a:rPr>
                        <a:t>B = 5000</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608">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6</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dirty="0">
                          <a:latin typeface="Times New Roman"/>
                          <a:ea typeface="宋体"/>
                        </a:rPr>
                        <a:t>&lt;T, COMMIT&gt;</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动作按钮: 后退或前一项 7">
            <a:hlinkClick r:id="rId2" action="ppaction://hlinksldjump" highlightClick="1"/>
          </p:cNvPr>
          <p:cNvSpPr/>
          <p:nvPr/>
        </p:nvSpPr>
        <p:spPr>
          <a:xfrm>
            <a:off x="2627784" y="5733256"/>
            <a:ext cx="1224136" cy="360040"/>
          </a:xfrm>
          <a:prstGeom prst="actionButtonBackPrevious">
            <a:avLst/>
          </a:prstGeom>
          <a:solidFill>
            <a:srgbClr val="FFE697"/>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转账事务</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立即更新示例（续）</a:t>
            </a:r>
            <a:endParaRPr lang="zh-CN" altLang="en-US" dirty="0"/>
          </a:p>
        </p:txBody>
      </p:sp>
      <p:sp>
        <p:nvSpPr>
          <p:cNvPr id="3" name="内容占位符 2"/>
          <p:cNvSpPr>
            <a:spLocks noGrp="1"/>
          </p:cNvSpPr>
          <p:nvPr>
            <p:ph idx="1"/>
          </p:nvPr>
        </p:nvSpPr>
        <p:spPr>
          <a:xfrm>
            <a:off x="611560" y="1268760"/>
            <a:ext cx="8001000" cy="1077962"/>
          </a:xfrm>
        </p:spPr>
        <p:txBody>
          <a:bodyPr/>
          <a:lstStyle/>
          <a:p>
            <a:r>
              <a:rPr lang="zh-CN" altLang="zh-CN" sz="3200" dirty="0" smtClean="0">
                <a:solidFill>
                  <a:srgbClr val="FF0000"/>
                </a:solidFill>
              </a:rPr>
              <a:t>写操作</a:t>
            </a:r>
            <a:r>
              <a:rPr lang="en-US" altLang="zh-CN" sz="3200" dirty="0" smtClean="0">
                <a:solidFill>
                  <a:srgbClr val="FF0000"/>
                </a:solidFill>
              </a:rPr>
              <a:t>WRITE(B, b</a:t>
            </a:r>
            <a:r>
              <a:rPr lang="en-US" altLang="zh-CN" sz="3200" baseline="-25000" dirty="0" smtClean="0">
                <a:solidFill>
                  <a:srgbClr val="FF0000"/>
                </a:solidFill>
              </a:rPr>
              <a:t>1</a:t>
            </a:r>
            <a:r>
              <a:rPr lang="en-US" altLang="zh-CN" sz="3200" dirty="0" smtClean="0">
                <a:solidFill>
                  <a:srgbClr val="FF0000"/>
                </a:solidFill>
              </a:rPr>
              <a:t>)</a:t>
            </a:r>
            <a:r>
              <a:rPr lang="zh-CN" altLang="zh-CN" sz="3200" dirty="0" smtClean="0">
                <a:solidFill>
                  <a:srgbClr val="FF0000"/>
                </a:solidFill>
              </a:rPr>
              <a:t>执行之前发生故障时的事务日志</a:t>
            </a:r>
            <a:r>
              <a:rPr lang="zh-CN" altLang="en-US" sz="3200" dirty="0" smtClean="0">
                <a:solidFill>
                  <a:srgbClr val="FF0000"/>
                </a:solidFill>
              </a:rPr>
              <a:t>：</a:t>
            </a:r>
            <a:endParaRPr lang="zh-CN" altLang="en-US" sz="3200" dirty="0">
              <a:solidFill>
                <a:srgbClr val="FF0000"/>
              </a:solidFill>
            </a:endParaRPr>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52</a:t>
            </a:fld>
            <a:endParaRPr lang="zh-CN" altLang="en-US"/>
          </a:p>
        </p:txBody>
      </p:sp>
      <p:graphicFrame>
        <p:nvGraphicFramePr>
          <p:cNvPr id="6" name="表格 5"/>
          <p:cNvGraphicFramePr>
            <a:graphicFrameLocks noGrp="1"/>
          </p:cNvGraphicFramePr>
          <p:nvPr/>
        </p:nvGraphicFramePr>
        <p:xfrm>
          <a:off x="1259632" y="2420888"/>
          <a:ext cx="6480719" cy="2438400"/>
        </p:xfrm>
        <a:graphic>
          <a:graphicData uri="http://schemas.openxmlformats.org/drawingml/2006/table">
            <a:tbl>
              <a:tblPr/>
              <a:tblGrid>
                <a:gridCol w="1118545"/>
                <a:gridCol w="2985911"/>
                <a:gridCol w="2376263"/>
              </a:tblGrid>
              <a:tr h="0">
                <a:tc>
                  <a:txBody>
                    <a:bodyPr/>
                    <a:lstStyle/>
                    <a:p>
                      <a:pPr algn="ctr">
                        <a:lnSpc>
                          <a:spcPct val="150000"/>
                        </a:lnSpc>
                        <a:spcAft>
                          <a:spcPts val="0"/>
                        </a:spcAft>
                      </a:pPr>
                      <a:r>
                        <a:rPr lang="zh-CN" sz="2000" b="1" kern="100" dirty="0">
                          <a:solidFill>
                            <a:srgbClr val="0000FF"/>
                          </a:solidFill>
                          <a:latin typeface="Times New Roman"/>
                          <a:ea typeface="宋体"/>
                        </a:rPr>
                        <a:t>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100" dirty="0">
                          <a:solidFill>
                            <a:srgbClr val="0000FF"/>
                          </a:solidFill>
                          <a:latin typeface="Times New Roman"/>
                          <a:ea typeface="宋体"/>
                        </a:rPr>
                        <a:t>日志记录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100" dirty="0">
                          <a:solidFill>
                            <a:srgbClr val="0000FF"/>
                          </a:solidFill>
                          <a:latin typeface="Times New Roman"/>
                          <a:ea typeface="宋体"/>
                        </a:rPr>
                        <a:t>数据库存储的值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endParaRPr lang="en-US"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b="1" kern="100">
                          <a:latin typeface="Times New Roman"/>
                          <a:ea typeface="宋体"/>
                        </a:rPr>
                        <a:t>事务开始之前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b="1" kern="100" dirty="0">
                          <a:latin typeface="Times New Roman"/>
                          <a:ea typeface="宋体"/>
                        </a:rPr>
                        <a:t>A = 10000</a:t>
                      </a:r>
                      <a:endParaRPr lang="zh-CN" sz="2000" b="1" kern="100" dirty="0">
                        <a:latin typeface="Times New Roman"/>
                        <a:ea typeface="宋体"/>
                      </a:endParaRPr>
                    </a:p>
                    <a:p>
                      <a:pPr algn="ctr">
                        <a:lnSpc>
                          <a:spcPct val="100000"/>
                        </a:lnSpc>
                        <a:spcAft>
                          <a:spcPts val="0"/>
                        </a:spcAft>
                      </a:pPr>
                      <a:r>
                        <a:rPr lang="en-US" sz="2000" b="1" kern="100" dirty="0">
                          <a:latin typeface="Times New Roman"/>
                          <a:ea typeface="宋体"/>
                        </a:rPr>
                        <a:t>B = 3000</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1</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dirty="0">
                          <a:solidFill>
                            <a:srgbClr val="FF3399"/>
                          </a:solidFill>
                          <a:latin typeface="Times New Roman"/>
                          <a:ea typeface="宋体"/>
                        </a:rPr>
                        <a:t>&lt;T, BEGIN&gt;</a:t>
                      </a:r>
                      <a:endParaRPr lang="zh-CN" sz="2000" b="1" kern="100" dirty="0">
                        <a:solidFill>
                          <a:srgbClr val="FF3399"/>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2</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a:latin typeface="Times New Roman"/>
                          <a:ea typeface="宋体"/>
                        </a:rPr>
                        <a:t>&lt;T, A, 10000, 8000&gt;</a:t>
                      </a:r>
                      <a:endParaRPr lang="zh-CN"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2000" b="1" kern="100">
                          <a:latin typeface="Times New Roman"/>
                          <a:ea typeface="宋体"/>
                        </a:rPr>
                        <a:t>时刻</a:t>
                      </a:r>
                      <a:r>
                        <a:rPr lang="en-US" sz="2000" b="1" kern="100">
                          <a:latin typeface="Times New Roman"/>
                          <a:ea typeface="宋体"/>
                        </a:rPr>
                        <a:t>3</a:t>
                      </a:r>
                      <a:endParaRPr lang="zh-CN" sz="20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0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kern="100" dirty="0">
                          <a:latin typeface="Times New Roman"/>
                          <a:ea typeface="宋体"/>
                        </a:rPr>
                        <a:t>A = 8000</a:t>
                      </a:r>
                      <a:endParaRPr lang="zh-CN" sz="20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755576" y="5085184"/>
            <a:ext cx="7848872" cy="830997"/>
          </a:xfrm>
          <a:prstGeom prst="rect">
            <a:avLst/>
          </a:prstGeom>
          <a:noFill/>
        </p:spPr>
        <p:txBody>
          <a:bodyPr wrap="square" rtlCol="0">
            <a:spAutoFit/>
          </a:bodyPr>
          <a:lstStyle/>
          <a:p>
            <a:r>
              <a:rPr lang="zh-CN" altLang="zh-CN" sz="2400" b="1" dirty="0" smtClean="0">
                <a:solidFill>
                  <a:srgbClr val="008000"/>
                </a:solidFill>
                <a:latin typeface="方正姚体" pitchFamily="2" charset="-122"/>
                <a:ea typeface="方正姚体" pitchFamily="2" charset="-122"/>
              </a:rPr>
              <a:t>事务</a:t>
            </a:r>
            <a:r>
              <a:rPr lang="en-US" altLang="zh-CN" sz="2400" b="1" dirty="0" smtClean="0">
                <a:solidFill>
                  <a:srgbClr val="008000"/>
                </a:solidFill>
                <a:latin typeface="方正姚体" pitchFamily="2" charset="-122"/>
                <a:ea typeface="方正姚体" pitchFamily="2" charset="-122"/>
              </a:rPr>
              <a:t>T</a:t>
            </a:r>
            <a:r>
              <a:rPr lang="zh-CN" altLang="zh-CN" sz="2400" b="1" dirty="0" smtClean="0">
                <a:solidFill>
                  <a:srgbClr val="008000"/>
                </a:solidFill>
                <a:latin typeface="方正姚体" pitchFamily="2" charset="-122"/>
                <a:ea typeface="方正姚体" pitchFamily="2" charset="-122"/>
              </a:rPr>
              <a:t>必须被撤销，因此执行</a:t>
            </a:r>
            <a:r>
              <a:rPr lang="en-US" altLang="zh-CN" sz="2400" b="1" dirty="0" smtClean="0">
                <a:solidFill>
                  <a:srgbClr val="008000"/>
                </a:solidFill>
                <a:latin typeface="方正姚体" pitchFamily="2" charset="-122"/>
                <a:ea typeface="方正姚体" pitchFamily="2" charset="-122"/>
              </a:rPr>
              <a:t>UNDO(T)</a:t>
            </a:r>
            <a:r>
              <a:rPr lang="zh-CN" altLang="zh-CN" sz="2400" b="1" dirty="0" smtClean="0">
                <a:solidFill>
                  <a:srgbClr val="008000"/>
                </a:solidFill>
                <a:latin typeface="方正姚体" pitchFamily="2" charset="-122"/>
                <a:ea typeface="方正姚体" pitchFamily="2" charset="-122"/>
              </a:rPr>
              <a:t> 操作，使</a:t>
            </a:r>
            <a:r>
              <a:rPr lang="en-US" altLang="zh-CN" sz="2400" b="1" dirty="0" smtClean="0">
                <a:solidFill>
                  <a:srgbClr val="008000"/>
                </a:solidFill>
                <a:latin typeface="方正姚体" pitchFamily="2" charset="-122"/>
                <a:ea typeface="方正姚体" pitchFamily="2" charset="-122"/>
              </a:rPr>
              <a:t>A</a:t>
            </a:r>
            <a:r>
              <a:rPr lang="zh-CN" altLang="zh-CN" sz="2400" b="1" dirty="0" smtClean="0">
                <a:solidFill>
                  <a:srgbClr val="008000"/>
                </a:solidFill>
                <a:latin typeface="方正姚体" pitchFamily="2" charset="-122"/>
                <a:ea typeface="方正姚体" pitchFamily="2" charset="-122"/>
              </a:rPr>
              <a:t>的值恢复为</a:t>
            </a:r>
            <a:r>
              <a:rPr lang="en-US" altLang="zh-CN" sz="2400" b="1" dirty="0" smtClean="0">
                <a:solidFill>
                  <a:srgbClr val="008000"/>
                </a:solidFill>
                <a:latin typeface="方正姚体" pitchFamily="2" charset="-122"/>
                <a:ea typeface="方正姚体" pitchFamily="2" charset="-122"/>
              </a:rPr>
              <a:t>10000</a:t>
            </a:r>
            <a:r>
              <a:rPr lang="zh-CN" altLang="zh-CN" sz="2400" b="1" dirty="0" smtClean="0">
                <a:solidFill>
                  <a:srgbClr val="008000"/>
                </a:solidFill>
                <a:latin typeface="方正姚体" pitchFamily="2" charset="-122"/>
                <a:ea typeface="方正姚体" pitchFamily="2" charset="-122"/>
              </a:rPr>
              <a:t>，且事务</a:t>
            </a:r>
            <a:r>
              <a:rPr lang="en-US" altLang="zh-CN" sz="2400" b="1" dirty="0" smtClean="0">
                <a:solidFill>
                  <a:srgbClr val="008000"/>
                </a:solidFill>
                <a:latin typeface="方正姚体" pitchFamily="2" charset="-122"/>
                <a:ea typeface="方正姚体" pitchFamily="2" charset="-122"/>
              </a:rPr>
              <a:t>T</a:t>
            </a:r>
            <a:r>
              <a:rPr lang="zh-CN" altLang="zh-CN" sz="2400" b="1" dirty="0" smtClean="0">
                <a:solidFill>
                  <a:srgbClr val="008000"/>
                </a:solidFill>
                <a:latin typeface="方正姚体" pitchFamily="2" charset="-122"/>
                <a:ea typeface="方正姚体" pitchFamily="2" charset="-122"/>
              </a:rPr>
              <a:t>需要重新开始。</a:t>
            </a:r>
            <a:endParaRPr lang="zh-CN" altLang="en-US" sz="2400" b="1" dirty="0">
              <a:solidFill>
                <a:srgbClr val="008000"/>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001000" cy="692696"/>
          </a:xfrm>
        </p:spPr>
        <p:txBody>
          <a:bodyPr/>
          <a:lstStyle/>
          <a:p>
            <a:r>
              <a:rPr lang="zh-CN" altLang="en-US" sz="4000" dirty="0" smtClean="0"/>
              <a:t>立即更新示例（续）</a:t>
            </a:r>
            <a:endParaRPr lang="zh-CN" altLang="en-US" sz="4000" dirty="0"/>
          </a:p>
        </p:txBody>
      </p:sp>
      <p:sp>
        <p:nvSpPr>
          <p:cNvPr id="3" name="内容占位符 2"/>
          <p:cNvSpPr>
            <a:spLocks noGrp="1"/>
          </p:cNvSpPr>
          <p:nvPr>
            <p:ph idx="1"/>
          </p:nvPr>
        </p:nvSpPr>
        <p:spPr>
          <a:xfrm>
            <a:off x="611560" y="620688"/>
            <a:ext cx="8001000" cy="1077962"/>
          </a:xfrm>
        </p:spPr>
        <p:txBody>
          <a:bodyPr/>
          <a:lstStyle/>
          <a:p>
            <a:r>
              <a:rPr lang="zh-CN" altLang="zh-CN" sz="2800" dirty="0" smtClean="0">
                <a:solidFill>
                  <a:srgbClr val="FF0000"/>
                </a:solidFill>
              </a:rPr>
              <a:t>当</a:t>
            </a:r>
            <a:r>
              <a:rPr lang="en-US" altLang="zh-CN" sz="2800" dirty="0" smtClean="0">
                <a:solidFill>
                  <a:srgbClr val="FF0000"/>
                </a:solidFill>
              </a:rPr>
              <a:t>&lt;T, COMMIT&gt;</a:t>
            </a:r>
            <a:r>
              <a:rPr lang="zh-CN" altLang="zh-CN" sz="2800" dirty="0" smtClean="0">
                <a:solidFill>
                  <a:srgbClr val="FF0000"/>
                </a:solidFill>
              </a:rPr>
              <a:t>被写入事务日志之后，但新值被写入数据库之前发生故障时的事务日志</a:t>
            </a:r>
            <a:r>
              <a:rPr lang="zh-CN" altLang="en-US" sz="2800" dirty="0" smtClean="0"/>
              <a:t>：</a:t>
            </a:r>
            <a:endParaRPr lang="zh-CN" altLang="en-US" sz="2800" dirty="0"/>
          </a:p>
        </p:txBody>
      </p:sp>
      <p:graphicFrame>
        <p:nvGraphicFramePr>
          <p:cNvPr id="6" name="表格 5"/>
          <p:cNvGraphicFramePr>
            <a:graphicFrameLocks noGrp="1"/>
          </p:cNvGraphicFramePr>
          <p:nvPr/>
        </p:nvGraphicFramePr>
        <p:xfrm>
          <a:off x="1115616" y="1628800"/>
          <a:ext cx="6840758" cy="3415004"/>
        </p:xfrm>
        <a:graphic>
          <a:graphicData uri="http://schemas.openxmlformats.org/drawingml/2006/table">
            <a:tbl>
              <a:tblPr/>
              <a:tblGrid>
                <a:gridCol w="1157838"/>
                <a:gridCol w="2932511"/>
                <a:gridCol w="2750409"/>
              </a:tblGrid>
              <a:tr h="397484">
                <a:tc>
                  <a:txBody>
                    <a:bodyPr/>
                    <a:lstStyle/>
                    <a:p>
                      <a:pPr algn="ctr">
                        <a:lnSpc>
                          <a:spcPct val="150000"/>
                        </a:lnSpc>
                        <a:spcAft>
                          <a:spcPts val="0"/>
                        </a:spcAft>
                      </a:pPr>
                      <a:r>
                        <a:rPr lang="zh-CN" sz="1800" b="1" kern="100" dirty="0">
                          <a:solidFill>
                            <a:srgbClr val="0000FF"/>
                          </a:solidFill>
                          <a:latin typeface="Times New Roman"/>
                          <a:ea typeface="宋体"/>
                        </a:rPr>
                        <a:t>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1" kern="100" dirty="0">
                          <a:solidFill>
                            <a:srgbClr val="0000FF"/>
                          </a:solidFill>
                          <a:latin typeface="Times New Roman"/>
                          <a:ea typeface="宋体"/>
                        </a:rPr>
                        <a:t>日志记录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1" kern="100" dirty="0">
                          <a:solidFill>
                            <a:srgbClr val="0000FF"/>
                          </a:solidFill>
                          <a:latin typeface="Times New Roman"/>
                          <a:ea typeface="宋体"/>
                        </a:rPr>
                        <a:t>数据库存储的值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9979">
                <a:tc>
                  <a:txBody>
                    <a:bodyPr/>
                    <a:lstStyle/>
                    <a:p>
                      <a:pPr algn="ctr">
                        <a:lnSpc>
                          <a:spcPct val="150000"/>
                        </a:lnSpc>
                        <a:spcAft>
                          <a:spcPts val="0"/>
                        </a:spcAft>
                      </a:pPr>
                      <a:endParaRPr lang="en-US" sz="18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1" kern="100" dirty="0">
                          <a:latin typeface="Times New Roman"/>
                          <a:ea typeface="宋体"/>
                        </a:rPr>
                        <a:t>事务开始之前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b="1" kern="100" dirty="0">
                          <a:latin typeface="Times New Roman"/>
                          <a:ea typeface="宋体"/>
                        </a:rPr>
                        <a:t>A = 10000</a:t>
                      </a:r>
                      <a:endParaRPr lang="zh-CN" sz="1800" b="1" kern="100" dirty="0">
                        <a:latin typeface="Times New Roman"/>
                        <a:ea typeface="宋体"/>
                      </a:endParaRPr>
                    </a:p>
                    <a:p>
                      <a:pPr algn="ctr">
                        <a:lnSpc>
                          <a:spcPct val="100000"/>
                        </a:lnSpc>
                        <a:spcAft>
                          <a:spcPts val="0"/>
                        </a:spcAft>
                      </a:pPr>
                      <a:r>
                        <a:rPr lang="en-US" sz="1800" b="1" kern="100" dirty="0">
                          <a:latin typeface="Times New Roman"/>
                          <a:ea typeface="宋体"/>
                        </a:rPr>
                        <a:t>B = 3000</a:t>
                      </a:r>
                      <a:endParaRPr lang="zh-CN" sz="1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484">
                <a:tc>
                  <a:txBody>
                    <a:bodyPr/>
                    <a:lstStyle/>
                    <a:p>
                      <a:pPr algn="ctr">
                        <a:lnSpc>
                          <a:spcPct val="150000"/>
                        </a:lnSpc>
                        <a:spcAft>
                          <a:spcPts val="0"/>
                        </a:spcAft>
                      </a:pPr>
                      <a:r>
                        <a:rPr lang="zh-CN" sz="1800" b="1" kern="100">
                          <a:latin typeface="Times New Roman"/>
                          <a:ea typeface="宋体"/>
                        </a:rPr>
                        <a:t>时刻</a:t>
                      </a:r>
                      <a:r>
                        <a:rPr lang="en-US" sz="1800" b="1" kern="100">
                          <a:latin typeface="Times New Roman"/>
                          <a:ea typeface="宋体"/>
                        </a:rPr>
                        <a:t>1</a:t>
                      </a:r>
                      <a:endParaRPr lang="zh-CN" sz="18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dirty="0">
                          <a:solidFill>
                            <a:srgbClr val="FF3399"/>
                          </a:solidFill>
                          <a:latin typeface="Times New Roman"/>
                          <a:ea typeface="宋体"/>
                        </a:rPr>
                        <a:t>&lt;T, BEGIN&gt;</a:t>
                      </a:r>
                      <a:endParaRPr lang="zh-CN" sz="1800" b="1" kern="100" dirty="0">
                        <a:solidFill>
                          <a:srgbClr val="FF3399"/>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484">
                <a:tc>
                  <a:txBody>
                    <a:bodyPr/>
                    <a:lstStyle/>
                    <a:p>
                      <a:pPr algn="ctr">
                        <a:lnSpc>
                          <a:spcPct val="150000"/>
                        </a:lnSpc>
                        <a:spcAft>
                          <a:spcPts val="0"/>
                        </a:spcAft>
                      </a:pPr>
                      <a:r>
                        <a:rPr lang="zh-CN" sz="1800" b="1" kern="100">
                          <a:latin typeface="Times New Roman"/>
                          <a:ea typeface="宋体"/>
                        </a:rPr>
                        <a:t>时刻</a:t>
                      </a:r>
                      <a:r>
                        <a:rPr lang="en-US" sz="1800" b="1" kern="100">
                          <a:latin typeface="Times New Roman"/>
                          <a:ea typeface="宋体"/>
                        </a:rPr>
                        <a:t>2</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a:latin typeface="Times New Roman"/>
                          <a:ea typeface="宋体"/>
                        </a:rPr>
                        <a:t>&lt;T, A, 10000, 8000&gt;</a:t>
                      </a:r>
                      <a:endParaRPr lang="zh-CN" sz="18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484">
                <a:tc>
                  <a:txBody>
                    <a:bodyPr/>
                    <a:lstStyle/>
                    <a:p>
                      <a:pPr algn="ctr">
                        <a:lnSpc>
                          <a:spcPct val="150000"/>
                        </a:lnSpc>
                        <a:spcAft>
                          <a:spcPts val="0"/>
                        </a:spcAft>
                      </a:pPr>
                      <a:r>
                        <a:rPr lang="zh-CN" sz="1800" b="1" kern="100">
                          <a:latin typeface="Times New Roman"/>
                          <a:ea typeface="宋体"/>
                        </a:rPr>
                        <a:t>时刻</a:t>
                      </a:r>
                      <a:r>
                        <a:rPr lang="en-US" sz="1800" b="1" kern="100">
                          <a:latin typeface="Times New Roman"/>
                          <a:ea typeface="宋体"/>
                        </a:rPr>
                        <a:t>3</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8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dirty="0">
                          <a:latin typeface="Times New Roman"/>
                          <a:ea typeface="宋体"/>
                        </a:rPr>
                        <a:t>A = 8000</a:t>
                      </a:r>
                      <a:endParaRPr lang="zh-CN" sz="1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484">
                <a:tc>
                  <a:txBody>
                    <a:bodyPr/>
                    <a:lstStyle/>
                    <a:p>
                      <a:pPr algn="ctr">
                        <a:lnSpc>
                          <a:spcPct val="150000"/>
                        </a:lnSpc>
                        <a:spcAft>
                          <a:spcPts val="0"/>
                        </a:spcAft>
                      </a:pPr>
                      <a:r>
                        <a:rPr lang="zh-CN" sz="1800" b="1" kern="100">
                          <a:latin typeface="Times New Roman"/>
                          <a:ea typeface="宋体"/>
                        </a:rPr>
                        <a:t>时刻</a:t>
                      </a:r>
                      <a:r>
                        <a:rPr lang="en-US" sz="1800" b="1" kern="100">
                          <a:latin typeface="Times New Roman"/>
                          <a:ea typeface="宋体"/>
                        </a:rPr>
                        <a:t>4</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a:latin typeface="Times New Roman"/>
                          <a:ea typeface="宋体"/>
                        </a:rPr>
                        <a:t>&lt;T, B, 3000, 5000&gt;</a:t>
                      </a:r>
                      <a:endParaRPr lang="zh-CN" sz="18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484">
                <a:tc>
                  <a:txBody>
                    <a:bodyPr/>
                    <a:lstStyle/>
                    <a:p>
                      <a:pPr algn="ctr">
                        <a:lnSpc>
                          <a:spcPct val="150000"/>
                        </a:lnSpc>
                        <a:spcAft>
                          <a:spcPts val="0"/>
                        </a:spcAft>
                      </a:pPr>
                      <a:r>
                        <a:rPr lang="zh-CN" sz="1800" b="1" kern="100">
                          <a:latin typeface="Times New Roman"/>
                          <a:ea typeface="宋体"/>
                        </a:rPr>
                        <a:t>时刻</a:t>
                      </a:r>
                      <a:r>
                        <a:rPr lang="en-US" sz="1800" b="1" kern="100">
                          <a:latin typeface="Times New Roman"/>
                          <a:ea typeface="宋体"/>
                        </a:rPr>
                        <a:t>5</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8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dirty="0">
                          <a:latin typeface="Times New Roman"/>
                          <a:ea typeface="宋体"/>
                        </a:rPr>
                        <a:t>B = 5000</a:t>
                      </a:r>
                      <a:endParaRPr lang="zh-CN" sz="1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484">
                <a:tc>
                  <a:txBody>
                    <a:bodyPr/>
                    <a:lstStyle/>
                    <a:p>
                      <a:pPr algn="ctr">
                        <a:lnSpc>
                          <a:spcPct val="150000"/>
                        </a:lnSpc>
                        <a:spcAft>
                          <a:spcPts val="0"/>
                        </a:spcAft>
                      </a:pPr>
                      <a:r>
                        <a:rPr lang="zh-CN" sz="1800" b="1" kern="100">
                          <a:latin typeface="Times New Roman"/>
                          <a:ea typeface="宋体"/>
                        </a:rPr>
                        <a:t>时刻</a:t>
                      </a:r>
                      <a:r>
                        <a:rPr lang="en-US" sz="1800" b="1" kern="100">
                          <a:latin typeface="Times New Roman"/>
                          <a:ea typeface="宋体"/>
                        </a:rPr>
                        <a:t>6</a:t>
                      </a:r>
                      <a:endParaRPr lang="zh-CN"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kern="100" dirty="0">
                          <a:solidFill>
                            <a:srgbClr val="FF3399"/>
                          </a:solidFill>
                          <a:latin typeface="Times New Roman"/>
                          <a:ea typeface="宋体"/>
                        </a:rPr>
                        <a:t>&lt;T, COMMIT&gt;</a:t>
                      </a:r>
                      <a:endParaRPr lang="zh-CN" sz="1800" b="1" kern="100" dirty="0">
                        <a:solidFill>
                          <a:srgbClr val="FF3399"/>
                        </a:solidFill>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8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1331640" y="5229200"/>
            <a:ext cx="6552728" cy="830997"/>
          </a:xfrm>
          <a:prstGeom prst="rect">
            <a:avLst/>
          </a:prstGeom>
          <a:noFill/>
        </p:spPr>
        <p:txBody>
          <a:bodyPr wrap="square" rtlCol="0">
            <a:spAutoFit/>
          </a:bodyPr>
          <a:lstStyle/>
          <a:p>
            <a:r>
              <a:rPr lang="zh-CN" altLang="zh-CN" sz="2400" b="1" dirty="0" smtClean="0">
                <a:solidFill>
                  <a:srgbClr val="008000"/>
                </a:solidFill>
                <a:latin typeface="方正姚体" pitchFamily="2" charset="-122"/>
                <a:ea typeface="方正姚体" pitchFamily="2" charset="-122"/>
              </a:rPr>
              <a:t>当系统恢复时，执行</a:t>
            </a:r>
            <a:r>
              <a:rPr lang="en-US" altLang="zh-CN" sz="2400" b="1" dirty="0" smtClean="0">
                <a:solidFill>
                  <a:srgbClr val="008000"/>
                </a:solidFill>
                <a:latin typeface="方正姚体" pitchFamily="2" charset="-122"/>
                <a:ea typeface="方正姚体" pitchFamily="2" charset="-122"/>
              </a:rPr>
              <a:t>REDO(T)</a:t>
            </a:r>
            <a:r>
              <a:rPr lang="zh-CN" altLang="zh-CN" sz="2400" b="1" dirty="0" smtClean="0">
                <a:solidFill>
                  <a:srgbClr val="008000"/>
                </a:solidFill>
                <a:latin typeface="方正姚体" pitchFamily="2" charset="-122"/>
                <a:ea typeface="方正姚体" pitchFamily="2" charset="-122"/>
              </a:rPr>
              <a:t> 操作，</a:t>
            </a:r>
            <a:endParaRPr lang="en-US" altLang="zh-CN" sz="2400" b="1" dirty="0" smtClean="0">
              <a:solidFill>
                <a:srgbClr val="008000"/>
              </a:solidFill>
              <a:latin typeface="方正姚体" pitchFamily="2" charset="-122"/>
              <a:ea typeface="方正姚体" pitchFamily="2" charset="-122"/>
            </a:endParaRPr>
          </a:p>
          <a:p>
            <a:r>
              <a:rPr lang="en-US" altLang="zh-CN" sz="2400" b="1" dirty="0" smtClean="0">
                <a:solidFill>
                  <a:srgbClr val="008000"/>
                </a:solidFill>
                <a:latin typeface="方正姚体" pitchFamily="2" charset="-122"/>
                <a:ea typeface="方正姚体" pitchFamily="2" charset="-122"/>
              </a:rPr>
              <a:t>A</a:t>
            </a:r>
            <a:r>
              <a:rPr lang="zh-CN" altLang="zh-CN" sz="2400" b="1" dirty="0" smtClean="0">
                <a:solidFill>
                  <a:srgbClr val="008000"/>
                </a:solidFill>
                <a:latin typeface="方正姚体" pitchFamily="2" charset="-122"/>
                <a:ea typeface="方正姚体" pitchFamily="2" charset="-122"/>
              </a:rPr>
              <a:t>和</a:t>
            </a:r>
            <a:r>
              <a:rPr lang="en-US" altLang="zh-CN" sz="2400" b="1" dirty="0" smtClean="0">
                <a:solidFill>
                  <a:srgbClr val="008000"/>
                </a:solidFill>
                <a:latin typeface="方正姚体" pitchFamily="2" charset="-122"/>
                <a:ea typeface="方正姚体" pitchFamily="2" charset="-122"/>
              </a:rPr>
              <a:t>B</a:t>
            </a:r>
            <a:r>
              <a:rPr lang="zh-CN" altLang="zh-CN" sz="2400" b="1" dirty="0" smtClean="0">
                <a:solidFill>
                  <a:srgbClr val="008000"/>
                </a:solidFill>
                <a:latin typeface="方正姚体" pitchFamily="2" charset="-122"/>
                <a:ea typeface="方正姚体" pitchFamily="2" charset="-122"/>
              </a:rPr>
              <a:t>的值分别为</a:t>
            </a:r>
            <a:r>
              <a:rPr lang="en-US" altLang="zh-CN" sz="2400" b="1" dirty="0" smtClean="0">
                <a:solidFill>
                  <a:srgbClr val="008000"/>
                </a:solidFill>
                <a:latin typeface="方正姚体" pitchFamily="2" charset="-122"/>
                <a:ea typeface="方正姚体" pitchFamily="2" charset="-122"/>
              </a:rPr>
              <a:t>8000</a:t>
            </a:r>
            <a:r>
              <a:rPr lang="zh-CN" altLang="zh-CN" sz="2400" b="1" dirty="0" smtClean="0">
                <a:solidFill>
                  <a:srgbClr val="008000"/>
                </a:solidFill>
                <a:latin typeface="方正姚体" pitchFamily="2" charset="-122"/>
                <a:ea typeface="方正姚体" pitchFamily="2" charset="-122"/>
              </a:rPr>
              <a:t>和</a:t>
            </a:r>
            <a:r>
              <a:rPr lang="en-US" altLang="zh-CN" sz="2400" b="1" dirty="0" smtClean="0">
                <a:solidFill>
                  <a:srgbClr val="008000"/>
                </a:solidFill>
                <a:latin typeface="方正姚体" pitchFamily="2" charset="-122"/>
                <a:ea typeface="方正姚体" pitchFamily="2" charset="-122"/>
              </a:rPr>
              <a:t>5000</a:t>
            </a:r>
            <a:r>
              <a:rPr lang="zh-CN" altLang="zh-CN" sz="2400" b="1" dirty="0" smtClean="0">
                <a:solidFill>
                  <a:srgbClr val="008000"/>
                </a:solidFill>
                <a:latin typeface="方正姚体" pitchFamily="2" charset="-122"/>
                <a:ea typeface="方正姚体" pitchFamily="2" charset="-122"/>
              </a:rPr>
              <a:t>。</a:t>
            </a:r>
            <a:endParaRPr lang="zh-CN" altLang="en-US" sz="2400" b="1" dirty="0">
              <a:solidFill>
                <a:srgbClr val="008000"/>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13.4.3 </a:t>
            </a:r>
            <a:r>
              <a:rPr lang="zh-CN" altLang="zh-CN" dirty="0" smtClean="0"/>
              <a:t>镜像页技术</a:t>
            </a:r>
            <a:endParaRPr lang="zh-CN" altLang="en-US" dirty="0"/>
          </a:p>
        </p:txBody>
      </p:sp>
      <p:sp>
        <p:nvSpPr>
          <p:cNvPr id="3" name="内容占位符 2"/>
          <p:cNvSpPr>
            <a:spLocks noGrp="1"/>
          </p:cNvSpPr>
          <p:nvPr>
            <p:ph idx="1"/>
          </p:nvPr>
        </p:nvSpPr>
        <p:spPr>
          <a:xfrm>
            <a:off x="566738" y="1268760"/>
            <a:ext cx="8001000" cy="4824536"/>
          </a:xfrm>
        </p:spPr>
        <p:txBody>
          <a:bodyPr/>
          <a:lstStyle/>
          <a:p>
            <a:pPr>
              <a:spcBef>
                <a:spcPts val="0"/>
              </a:spcBef>
            </a:pPr>
            <a:r>
              <a:rPr lang="zh-CN" altLang="zh-CN" sz="3200" dirty="0" smtClean="0"/>
              <a:t>在镜像页模式中，数据库被认为是由固定大小的磁盘</a:t>
            </a:r>
            <a:r>
              <a:rPr lang="zh-CN" altLang="en-US" sz="3200" dirty="0" smtClean="0"/>
              <a:t>分区</a:t>
            </a:r>
            <a:r>
              <a:rPr lang="zh-CN" altLang="zh-CN" sz="3200" dirty="0" smtClean="0"/>
              <a:t>的逻辑存储单元组成。</a:t>
            </a:r>
            <a:endParaRPr lang="en-US" altLang="zh-CN" sz="3200" dirty="0" smtClean="0"/>
          </a:p>
          <a:p>
            <a:pPr>
              <a:spcBef>
                <a:spcPts val="0"/>
              </a:spcBef>
            </a:pPr>
            <a:r>
              <a:rPr lang="zh-CN" altLang="zh-CN" sz="3200" dirty="0" smtClean="0"/>
              <a:t>通过页表将页映射到物理</a:t>
            </a:r>
            <a:r>
              <a:rPr lang="zh-CN" altLang="en-US" sz="3200" dirty="0" smtClean="0"/>
              <a:t>磁盘分区</a:t>
            </a:r>
            <a:r>
              <a:rPr lang="zh-CN" altLang="zh-CN" sz="3200" dirty="0" smtClean="0"/>
              <a:t>，数据库中的每个逻辑页对应页表中的一条记录。每条记录包含页所存储的物理存储的分区号。</a:t>
            </a:r>
            <a:endParaRPr lang="en-US" altLang="zh-CN" sz="3200" dirty="0" smtClean="0"/>
          </a:p>
          <a:p>
            <a:pPr>
              <a:spcBef>
                <a:spcPts val="0"/>
              </a:spcBef>
            </a:pPr>
            <a:r>
              <a:rPr lang="zh-CN" altLang="zh-CN" sz="3200" dirty="0" smtClean="0"/>
              <a:t>在单用户环境下，镜像页技术不需要使用事务日志，在多用户环境下可能需要事务日志来支持并发控制</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镜像页技术</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566738" y="1340768"/>
            <a:ext cx="8109718" cy="4752528"/>
          </a:xfrm>
        </p:spPr>
        <p:txBody>
          <a:bodyPr/>
          <a:lstStyle/>
          <a:p>
            <a:r>
              <a:rPr lang="zh-CN" altLang="zh-CN" sz="3200" dirty="0" smtClean="0"/>
              <a:t>镜像页方法在事务的生存期内，维护两个页表，</a:t>
            </a:r>
            <a:r>
              <a:rPr lang="zh-CN" altLang="en-US" sz="3200" dirty="0" smtClean="0"/>
              <a:t>：</a:t>
            </a:r>
            <a:r>
              <a:rPr lang="zh-CN" altLang="zh-CN" sz="3200" dirty="0" smtClean="0">
                <a:solidFill>
                  <a:srgbClr val="FF0000"/>
                </a:solidFill>
              </a:rPr>
              <a:t>当前页表</a:t>
            </a:r>
            <a:r>
              <a:rPr lang="zh-CN" altLang="en-US" sz="3200" dirty="0" smtClean="0"/>
              <a:t>、</a:t>
            </a:r>
            <a:r>
              <a:rPr lang="zh-CN" altLang="zh-CN" sz="3200" dirty="0" smtClean="0">
                <a:solidFill>
                  <a:srgbClr val="FF0000"/>
                </a:solidFill>
              </a:rPr>
              <a:t>镜像页表</a:t>
            </a:r>
            <a:r>
              <a:rPr lang="zh-CN" altLang="zh-CN" sz="3200" dirty="0" smtClean="0"/>
              <a:t>。</a:t>
            </a:r>
            <a:endParaRPr lang="en-US" altLang="zh-CN" sz="3200" dirty="0" smtClean="0"/>
          </a:p>
          <a:p>
            <a:r>
              <a:rPr lang="zh-CN" altLang="zh-CN" sz="3200" dirty="0" smtClean="0"/>
              <a:t>当事务刚</a:t>
            </a:r>
            <a:r>
              <a:rPr lang="zh-CN" altLang="zh-CN" sz="3200" dirty="0" smtClean="0">
                <a:solidFill>
                  <a:srgbClr val="0000FF"/>
                </a:solidFill>
              </a:rPr>
              <a:t>启动</a:t>
            </a:r>
            <a:r>
              <a:rPr lang="zh-CN" altLang="zh-CN" sz="3200" dirty="0" smtClean="0"/>
              <a:t>时，两个页表是一样的。此后，镜像页表不再改变，并在系统故障时用于恢复数据库。</a:t>
            </a:r>
            <a:endParaRPr lang="en-US" altLang="zh-CN" sz="3200" dirty="0" smtClean="0"/>
          </a:p>
          <a:p>
            <a:r>
              <a:rPr lang="zh-CN" altLang="zh-CN" sz="3200" dirty="0" smtClean="0"/>
              <a:t>在事务</a:t>
            </a:r>
            <a:r>
              <a:rPr lang="zh-CN" altLang="zh-CN" sz="3200" dirty="0" smtClean="0">
                <a:solidFill>
                  <a:srgbClr val="0000FF"/>
                </a:solidFill>
              </a:rPr>
              <a:t>执行</a:t>
            </a:r>
            <a:r>
              <a:rPr lang="zh-CN" altLang="zh-CN" sz="3200" dirty="0" smtClean="0"/>
              <a:t>过程中，当前页表被用于记录对数据库的所有更新。</a:t>
            </a:r>
            <a:endParaRPr lang="en-US" altLang="zh-CN" sz="3200" dirty="0" smtClean="0"/>
          </a:p>
          <a:p>
            <a:r>
              <a:rPr lang="zh-CN" altLang="zh-CN" sz="3200" dirty="0" smtClean="0"/>
              <a:t>但事务</a:t>
            </a:r>
            <a:r>
              <a:rPr lang="zh-CN" altLang="zh-CN" sz="3200" dirty="0" smtClean="0">
                <a:solidFill>
                  <a:srgbClr val="0000FF"/>
                </a:solidFill>
              </a:rPr>
              <a:t>结束</a:t>
            </a:r>
            <a:r>
              <a:rPr lang="zh-CN" altLang="zh-CN" sz="3200" dirty="0" smtClean="0"/>
              <a:t>时，当前页表转变成镜像页表。</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55</a:t>
            </a:fld>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镜像页模式</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56</a:t>
            </a:fld>
            <a:endParaRPr lang="zh-CN" altLang="en-US"/>
          </a:p>
        </p:txBody>
      </p:sp>
      <p:sp>
        <p:nvSpPr>
          <p:cNvPr id="1259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5953" name="Object 1"/>
          <p:cNvGraphicFramePr>
            <a:graphicFrameLocks noChangeAspect="1"/>
          </p:cNvGraphicFramePr>
          <p:nvPr/>
        </p:nvGraphicFramePr>
        <p:xfrm>
          <a:off x="743339" y="1628800"/>
          <a:ext cx="7610258" cy="3024336"/>
        </p:xfrm>
        <a:graphic>
          <a:graphicData uri="http://schemas.openxmlformats.org/presentationml/2006/ole">
            <mc:AlternateContent xmlns:mc="http://schemas.openxmlformats.org/markup-compatibility/2006">
              <mc:Choice xmlns:v="urn:schemas-microsoft-com:vml" Requires="v">
                <p:oleObj spid="_x0000_s125954" name="Visio" r:id="rId3" imgW="3670605" imgH="1456538" progId="Visio.Drawing.11">
                  <p:embed/>
                </p:oleObj>
              </mc:Choice>
              <mc:Fallback>
                <p:oleObj name="Visio" r:id="rId3" imgW="3670605" imgH="1456538"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39" y="1628800"/>
                        <a:ext cx="7610258" cy="3024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a:xfrm>
            <a:off x="566738" y="1317018"/>
            <a:ext cx="8001000" cy="4752528"/>
          </a:xfrm>
        </p:spPr>
        <p:txBody>
          <a:bodyPr/>
          <a:lstStyle/>
          <a:p>
            <a:pPr>
              <a:spcBef>
                <a:spcPts val="0"/>
              </a:spcBef>
            </a:pPr>
            <a:r>
              <a:rPr lang="zh-CN" altLang="zh-CN" sz="3200" dirty="0" smtClean="0"/>
              <a:t>被事务影响的页被复制到新的物理存储区中，通过当前页表，这些分区和那些没有被修改的分区是事务可以访问的。</a:t>
            </a:r>
            <a:endParaRPr lang="en-US" altLang="zh-CN" sz="3200" dirty="0" smtClean="0"/>
          </a:p>
          <a:p>
            <a:pPr>
              <a:spcBef>
                <a:spcPts val="0"/>
              </a:spcBef>
            </a:pPr>
            <a:r>
              <a:rPr lang="zh-CN" altLang="zh-CN" sz="3200" dirty="0" smtClean="0"/>
              <a:t>被更改的页的老版本保持不变，通过镜像页表事务仍然可以访问这些页。</a:t>
            </a:r>
            <a:endParaRPr lang="en-US" altLang="zh-CN" sz="3200" dirty="0" smtClean="0"/>
          </a:p>
          <a:p>
            <a:pPr>
              <a:spcBef>
                <a:spcPts val="0"/>
              </a:spcBef>
            </a:pPr>
            <a:r>
              <a:rPr lang="zh-CN" altLang="zh-CN" sz="3200" dirty="0" smtClean="0"/>
              <a:t>镜像页表包含事务开始之前页表中存在的记录以及从未被事务修改的分区记录。</a:t>
            </a:r>
            <a:endParaRPr lang="en-US" altLang="zh-CN" sz="3200" dirty="0" smtClean="0"/>
          </a:p>
          <a:p>
            <a:pPr>
              <a:spcBef>
                <a:spcPts val="0"/>
              </a:spcBef>
            </a:pPr>
            <a:r>
              <a:rPr lang="zh-CN" altLang="zh-CN" sz="3200" dirty="0" smtClean="0"/>
              <a:t>镜像页表在事务发生时保持不变，用于撤销事务时使用。</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57</a:t>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镜像页技术优缺点</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优点</a:t>
            </a:r>
            <a:r>
              <a:rPr lang="zh-CN" altLang="en-US" dirty="0" smtClean="0"/>
              <a:t>：</a:t>
            </a:r>
            <a:r>
              <a:rPr lang="zh-CN" altLang="zh-CN" dirty="0" smtClean="0"/>
              <a:t>消除了维护事务日志文件的开销，而且，由于不需要对操作进行撤销或重做，因此恢复速度非常快。</a:t>
            </a:r>
            <a:endParaRPr lang="en-US" altLang="zh-CN" dirty="0" smtClean="0"/>
          </a:p>
          <a:p>
            <a:r>
              <a:rPr lang="zh-CN" altLang="en-US" dirty="0" smtClean="0">
                <a:solidFill>
                  <a:srgbClr val="FF0000"/>
                </a:solidFill>
              </a:rPr>
              <a:t>缺点</a:t>
            </a:r>
            <a:r>
              <a:rPr lang="zh-CN" altLang="en-US" dirty="0" smtClean="0"/>
              <a:t>：</a:t>
            </a:r>
            <a:r>
              <a:rPr lang="zh-CN" altLang="zh-CN" dirty="0" smtClean="0"/>
              <a:t>数据碎片或分散，需要定期进行垃圾收集以回收不能访问的分区。</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13.4.4 </a:t>
            </a:r>
            <a:r>
              <a:rPr lang="zh-CN" altLang="zh-CN" dirty="0" smtClean="0"/>
              <a:t>检查点技术</a:t>
            </a:r>
            <a:endParaRPr lang="zh-CN" altLang="en-US" dirty="0"/>
          </a:p>
        </p:txBody>
      </p:sp>
      <p:sp>
        <p:nvSpPr>
          <p:cNvPr id="3" name="内容占位符 2"/>
          <p:cNvSpPr>
            <a:spLocks noGrp="1"/>
          </p:cNvSpPr>
          <p:nvPr>
            <p:ph idx="1"/>
          </p:nvPr>
        </p:nvSpPr>
        <p:spPr/>
        <p:txBody>
          <a:bodyPr/>
          <a:lstStyle/>
          <a:p>
            <a:r>
              <a:rPr lang="zh-CN" altLang="zh-CN" sz="3400" dirty="0" smtClean="0"/>
              <a:t>在利用日志进行数据库恢复时，一般需要检查所有的日志记录。这有两个问题</a:t>
            </a:r>
            <a:r>
              <a:rPr lang="zh-CN" altLang="en-US" sz="3400" dirty="0" smtClean="0"/>
              <a:t>：</a:t>
            </a:r>
            <a:endParaRPr lang="en-US" altLang="zh-CN" sz="3400" dirty="0" smtClean="0"/>
          </a:p>
          <a:p>
            <a:pPr lvl="1"/>
            <a:r>
              <a:rPr lang="zh-CN" altLang="zh-CN" dirty="0" smtClean="0"/>
              <a:t>搜索整个日志将耗费大量的时间，</a:t>
            </a:r>
            <a:endParaRPr lang="en-US" altLang="zh-CN" dirty="0" smtClean="0"/>
          </a:p>
          <a:p>
            <a:pPr lvl="1"/>
            <a:r>
              <a:rPr lang="zh-CN" altLang="zh-CN" dirty="0" smtClean="0"/>
              <a:t>很多需要重做的事务实际上可能已经将它们的更新结果写到了数据库中，而恢复子系统又重新执行这些操作，同样浪费了大量时间。</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转储分类</a:t>
            </a:r>
            <a:endParaRPr lang="zh-CN" altLang="en-US" dirty="0"/>
          </a:p>
        </p:txBody>
      </p:sp>
      <p:sp>
        <p:nvSpPr>
          <p:cNvPr id="3" name="内容占位符 2"/>
          <p:cNvSpPr>
            <a:spLocks noGrp="1"/>
          </p:cNvSpPr>
          <p:nvPr>
            <p:ph idx="1"/>
          </p:nvPr>
        </p:nvSpPr>
        <p:spPr>
          <a:xfrm>
            <a:off x="566738" y="1414934"/>
            <a:ext cx="8109718" cy="4678362"/>
          </a:xfrm>
        </p:spPr>
        <p:txBody>
          <a:bodyPr/>
          <a:lstStyle/>
          <a:p>
            <a:pPr>
              <a:spcBef>
                <a:spcPts val="0"/>
              </a:spcBef>
            </a:pPr>
            <a:r>
              <a:rPr lang="zh-CN" altLang="zh-CN" sz="3400" dirty="0" smtClean="0">
                <a:solidFill>
                  <a:srgbClr val="FF0000"/>
                </a:solidFill>
              </a:rPr>
              <a:t>静态转储</a:t>
            </a:r>
            <a:endParaRPr lang="en-US" altLang="zh-CN" sz="3400" dirty="0" smtClean="0"/>
          </a:p>
          <a:p>
            <a:pPr lvl="1">
              <a:spcBef>
                <a:spcPts val="0"/>
              </a:spcBef>
            </a:pPr>
            <a:r>
              <a:rPr lang="zh-CN" altLang="zh-CN" dirty="0" smtClean="0"/>
              <a:t>在系统中无运行事务时进行。</a:t>
            </a:r>
            <a:endParaRPr lang="en-US" altLang="zh-CN" dirty="0" smtClean="0"/>
          </a:p>
          <a:p>
            <a:pPr lvl="1">
              <a:spcBef>
                <a:spcPts val="0"/>
              </a:spcBef>
            </a:pPr>
            <a:r>
              <a:rPr lang="zh-CN" altLang="zh-CN" dirty="0" smtClean="0"/>
              <a:t>在转储期间不允许对数据库进行任何操作。</a:t>
            </a:r>
            <a:endParaRPr lang="en-US" altLang="zh-CN" dirty="0" smtClean="0"/>
          </a:p>
          <a:p>
            <a:pPr>
              <a:spcBef>
                <a:spcPts val="0"/>
              </a:spcBef>
            </a:pPr>
            <a:r>
              <a:rPr lang="zh-CN" altLang="en-US" sz="3400" dirty="0" smtClean="0">
                <a:solidFill>
                  <a:srgbClr val="FF0000"/>
                </a:solidFill>
              </a:rPr>
              <a:t>动态转储</a:t>
            </a:r>
            <a:endParaRPr lang="en-US" altLang="zh-CN" sz="3400" dirty="0" smtClean="0">
              <a:solidFill>
                <a:srgbClr val="FF0000"/>
              </a:solidFill>
            </a:endParaRPr>
          </a:p>
          <a:p>
            <a:pPr lvl="1">
              <a:spcBef>
                <a:spcPts val="0"/>
              </a:spcBef>
            </a:pPr>
            <a:r>
              <a:rPr lang="zh-CN" altLang="zh-CN" dirty="0" smtClean="0"/>
              <a:t>不用等待正在运行的事务结束</a:t>
            </a:r>
            <a:r>
              <a:rPr lang="zh-CN" altLang="en-US" dirty="0" smtClean="0"/>
              <a:t>。</a:t>
            </a:r>
            <a:endParaRPr lang="en-US" altLang="zh-CN" dirty="0" smtClean="0"/>
          </a:p>
          <a:p>
            <a:pPr lvl="1">
              <a:spcBef>
                <a:spcPts val="0"/>
              </a:spcBef>
            </a:pPr>
            <a:r>
              <a:rPr lang="zh-CN" altLang="zh-CN" dirty="0" smtClean="0"/>
              <a:t>在转储</a:t>
            </a:r>
            <a:r>
              <a:rPr lang="zh-CN" altLang="en-US" dirty="0" smtClean="0"/>
              <a:t>期间</a:t>
            </a:r>
            <a:r>
              <a:rPr lang="zh-CN" altLang="zh-CN" dirty="0" smtClean="0"/>
              <a:t>允许运行新的事务</a:t>
            </a:r>
            <a:r>
              <a:rPr lang="zh-CN" altLang="en-US" dirty="0" smtClean="0"/>
              <a:t>。</a:t>
            </a:r>
            <a:endParaRPr lang="zh-CN" altLang="en-US" dirty="0" smtClean="0">
              <a:solidFill>
                <a:srgbClr val="FF0000"/>
              </a:solidFill>
            </a:endParaRPr>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a:t>
            </a:fld>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检查点技术</a:t>
            </a:r>
            <a:endParaRPr lang="zh-CN" altLang="en-US" dirty="0"/>
          </a:p>
        </p:txBody>
      </p:sp>
      <p:sp>
        <p:nvSpPr>
          <p:cNvPr id="3" name="内容占位符 2"/>
          <p:cNvSpPr>
            <a:spLocks noGrp="1"/>
          </p:cNvSpPr>
          <p:nvPr>
            <p:ph idx="1"/>
          </p:nvPr>
        </p:nvSpPr>
        <p:spPr>
          <a:xfrm>
            <a:off x="467544" y="1414934"/>
            <a:ext cx="8208912" cy="4678362"/>
          </a:xfrm>
        </p:spPr>
        <p:txBody>
          <a:bodyPr/>
          <a:lstStyle/>
          <a:p>
            <a:r>
              <a:rPr lang="zh-CN" altLang="zh-CN" sz="3200" dirty="0" smtClean="0"/>
              <a:t>为解决</a:t>
            </a:r>
            <a:r>
              <a:rPr lang="zh-CN" altLang="en-US" sz="3200" dirty="0" smtClean="0"/>
              <a:t>上述</a:t>
            </a:r>
            <a:r>
              <a:rPr lang="zh-CN" altLang="zh-CN" sz="3200" dirty="0" smtClean="0"/>
              <a:t>问题，发展了具有检查点的恢复技术。</a:t>
            </a:r>
            <a:endParaRPr lang="en-US" altLang="zh-CN" sz="3200" dirty="0" smtClean="0"/>
          </a:p>
          <a:p>
            <a:r>
              <a:rPr lang="zh-CN" altLang="zh-CN" sz="3200" dirty="0" smtClean="0"/>
              <a:t>这种技术在日志文件中增加两个新的记录</a:t>
            </a:r>
            <a:endParaRPr lang="en-US" altLang="zh-CN" sz="3200" dirty="0" smtClean="0"/>
          </a:p>
          <a:p>
            <a:pPr lvl="1"/>
            <a:r>
              <a:rPr lang="zh-CN" altLang="zh-CN" sz="2800" dirty="0" smtClean="0">
                <a:solidFill>
                  <a:srgbClr val="FF0000"/>
                </a:solidFill>
              </a:rPr>
              <a:t>检查点记录</a:t>
            </a:r>
            <a:endParaRPr lang="en-US" altLang="zh-CN" sz="2800" dirty="0" smtClean="0">
              <a:solidFill>
                <a:srgbClr val="FF0000"/>
              </a:solidFill>
            </a:endParaRPr>
          </a:p>
          <a:p>
            <a:pPr lvl="1"/>
            <a:r>
              <a:rPr lang="zh-CN" altLang="zh-CN" sz="2800" dirty="0" smtClean="0">
                <a:solidFill>
                  <a:srgbClr val="FF0000"/>
                </a:solidFill>
              </a:rPr>
              <a:t>重新开始记录</a:t>
            </a:r>
            <a:endParaRPr lang="en-US" altLang="zh-CN" sz="2800" dirty="0" smtClean="0">
              <a:solidFill>
                <a:srgbClr val="FF0000"/>
              </a:solidFill>
            </a:endParaRPr>
          </a:p>
          <a:p>
            <a:r>
              <a:rPr lang="zh-CN" altLang="zh-CN" sz="3200" dirty="0" smtClean="0"/>
              <a:t>检查点记录的内容包括：</a:t>
            </a:r>
          </a:p>
          <a:p>
            <a:pPr lvl="1"/>
            <a:r>
              <a:rPr lang="zh-CN" altLang="zh-CN" sz="2800" dirty="0" smtClean="0"/>
              <a:t>建立检查点时刻所有正在执行的事务列表；</a:t>
            </a:r>
          </a:p>
          <a:p>
            <a:pPr lvl="1"/>
            <a:r>
              <a:rPr lang="zh-CN" altLang="zh-CN" sz="2800" dirty="0" smtClean="0"/>
              <a:t>这些事务最近一个日志记录的地址。</a:t>
            </a:r>
            <a:endParaRPr lang="zh-CN" altLang="en-US" sz="28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620688"/>
            <a:ext cx="8001000" cy="1728192"/>
          </a:xfrm>
        </p:spPr>
        <p:txBody>
          <a:bodyPr/>
          <a:lstStyle/>
          <a:p>
            <a:r>
              <a:rPr lang="zh-CN" altLang="zh-CN" sz="3200" dirty="0" smtClean="0">
                <a:solidFill>
                  <a:srgbClr val="FF0000"/>
                </a:solidFill>
              </a:rPr>
              <a:t>重新开始文件用于记录各个检查点记录在日志文件中的地址。</a:t>
            </a:r>
            <a:r>
              <a:rPr lang="zh-CN" altLang="en-US" sz="3200" dirty="0" smtClean="0">
                <a:solidFill>
                  <a:srgbClr val="FF0000"/>
                </a:solidFill>
              </a:rPr>
              <a:t>图示为</a:t>
            </a:r>
            <a:r>
              <a:rPr lang="zh-CN" altLang="zh-CN" sz="3200" dirty="0" smtClean="0">
                <a:solidFill>
                  <a:srgbClr val="FF0000"/>
                </a:solidFill>
              </a:rPr>
              <a:t>建立检查点</a:t>
            </a:r>
            <a:r>
              <a:rPr lang="en-US" altLang="zh-CN" sz="3200" dirty="0" err="1" smtClean="0">
                <a:solidFill>
                  <a:srgbClr val="FF0000"/>
                </a:solidFill>
              </a:rPr>
              <a:t>C</a:t>
            </a:r>
            <a:r>
              <a:rPr lang="en-US" altLang="zh-CN" sz="3200" baseline="-25000" dirty="0" err="1" smtClean="0">
                <a:solidFill>
                  <a:srgbClr val="FF0000"/>
                </a:solidFill>
              </a:rPr>
              <a:t>i</a:t>
            </a:r>
            <a:r>
              <a:rPr lang="zh-CN" altLang="zh-CN" sz="3200" dirty="0" smtClean="0">
                <a:solidFill>
                  <a:srgbClr val="FF0000"/>
                </a:solidFill>
              </a:rPr>
              <a:t>时对应的日志文件和重新开始文件。</a:t>
            </a:r>
            <a:endParaRPr lang="zh-CN" altLang="en-US" sz="3200" dirty="0">
              <a:solidFill>
                <a:srgbClr val="FF0000"/>
              </a:solidFill>
            </a:endParaRPr>
          </a:p>
        </p:txBody>
      </p:sp>
      <p:pic>
        <p:nvPicPr>
          <p:cNvPr id="155650" name="图片 1" descr="103"/>
          <p:cNvPicPr>
            <a:picLocks noChangeAspect="1" noChangeArrowheads="1"/>
          </p:cNvPicPr>
          <p:nvPr/>
        </p:nvPicPr>
        <p:blipFill>
          <a:blip r:embed="rId2" cstate="print"/>
          <a:srcRect/>
          <a:stretch>
            <a:fillRect/>
          </a:stretch>
        </p:blipFill>
        <p:spPr bwMode="auto">
          <a:xfrm>
            <a:off x="395536" y="2492896"/>
            <a:ext cx="8274428" cy="3583389"/>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smtClean="0"/>
              <a:t>动态维护日志文件的方法</a:t>
            </a:r>
            <a:endParaRPr lang="zh-CN" altLang="en-US" dirty="0"/>
          </a:p>
        </p:txBody>
      </p:sp>
      <p:sp>
        <p:nvSpPr>
          <p:cNvPr id="3" name="内容占位符 2"/>
          <p:cNvSpPr>
            <a:spLocks noGrp="1"/>
          </p:cNvSpPr>
          <p:nvPr>
            <p:ph idx="1"/>
          </p:nvPr>
        </p:nvSpPr>
        <p:spPr>
          <a:xfrm>
            <a:off x="566738" y="1340768"/>
            <a:ext cx="8001000" cy="4752528"/>
          </a:xfrm>
        </p:spPr>
        <p:txBody>
          <a:bodyPr/>
          <a:lstStyle/>
          <a:p>
            <a:pPr>
              <a:lnSpc>
                <a:spcPct val="100000"/>
              </a:lnSpc>
              <a:spcBef>
                <a:spcPts val="0"/>
              </a:spcBef>
            </a:pPr>
            <a:r>
              <a:rPr lang="zh-CN" altLang="zh-CN" sz="2800" dirty="0" smtClean="0"/>
              <a:t>周期性地执行建立检查点和保存数据库状态的操作。具体步骤：</a:t>
            </a:r>
          </a:p>
          <a:p>
            <a:pPr>
              <a:lnSpc>
                <a:spcPct val="100000"/>
              </a:lnSpc>
              <a:spcBef>
                <a:spcPts val="0"/>
              </a:spcBef>
              <a:buNone/>
            </a:pPr>
            <a:r>
              <a:rPr lang="zh-CN" altLang="zh-CN" sz="2800" dirty="0" smtClean="0"/>
              <a:t>①</a:t>
            </a:r>
            <a:r>
              <a:rPr lang="en-US" altLang="zh-CN" sz="2800" dirty="0" smtClean="0"/>
              <a:t> </a:t>
            </a:r>
            <a:r>
              <a:rPr lang="zh-CN" altLang="zh-CN" sz="2800" dirty="0" smtClean="0"/>
              <a:t>将日志缓冲区中的所有日志记录写到磁盘日志文件上。</a:t>
            </a:r>
          </a:p>
          <a:p>
            <a:pPr>
              <a:lnSpc>
                <a:spcPct val="100000"/>
              </a:lnSpc>
              <a:spcBef>
                <a:spcPts val="0"/>
              </a:spcBef>
              <a:buNone/>
            </a:pPr>
            <a:r>
              <a:rPr lang="zh-CN" altLang="zh-CN" sz="2800" dirty="0" smtClean="0"/>
              <a:t>②</a:t>
            </a:r>
            <a:r>
              <a:rPr lang="en-US" altLang="zh-CN" sz="2800" dirty="0" smtClean="0"/>
              <a:t> </a:t>
            </a:r>
            <a:r>
              <a:rPr lang="zh-CN" altLang="zh-CN" sz="2800" dirty="0" smtClean="0"/>
              <a:t>在日志文件中写入一个检查点记录，该记录包含所有在检查点运行的事务的标识。</a:t>
            </a:r>
          </a:p>
          <a:p>
            <a:pPr>
              <a:lnSpc>
                <a:spcPct val="100000"/>
              </a:lnSpc>
              <a:spcBef>
                <a:spcPts val="0"/>
              </a:spcBef>
              <a:buNone/>
            </a:pPr>
            <a:r>
              <a:rPr lang="zh-CN" altLang="zh-CN" sz="2800" dirty="0" smtClean="0"/>
              <a:t>③</a:t>
            </a:r>
            <a:r>
              <a:rPr lang="en-US" altLang="zh-CN" sz="2800" dirty="0" smtClean="0"/>
              <a:t> </a:t>
            </a:r>
            <a:r>
              <a:rPr lang="zh-CN" altLang="zh-CN" sz="2800" dirty="0" smtClean="0"/>
              <a:t>将数据缓冲区</a:t>
            </a:r>
            <a:r>
              <a:rPr lang="zh-CN" altLang="en-US" sz="2800" dirty="0" smtClean="0"/>
              <a:t>中</a:t>
            </a:r>
            <a:r>
              <a:rPr lang="zh-CN" altLang="zh-CN" sz="2800" dirty="0" smtClean="0"/>
              <a:t>所有修改过的数据写入到磁盘数据库中。</a:t>
            </a:r>
          </a:p>
          <a:p>
            <a:pPr>
              <a:lnSpc>
                <a:spcPct val="100000"/>
              </a:lnSpc>
              <a:spcBef>
                <a:spcPts val="0"/>
              </a:spcBef>
              <a:buNone/>
            </a:pPr>
            <a:r>
              <a:rPr lang="zh-CN" altLang="zh-CN" sz="2800" dirty="0" smtClean="0"/>
              <a:t>④</a:t>
            </a:r>
            <a:r>
              <a:rPr lang="en-US" altLang="zh-CN" sz="2800" dirty="0" smtClean="0"/>
              <a:t> </a:t>
            </a:r>
            <a:r>
              <a:rPr lang="zh-CN" altLang="zh-CN" sz="2800" dirty="0" smtClean="0"/>
              <a:t>将检查点记录在日志文件中的地址写入一个重新开始文件，以便在发生系统故障而重启时可利用该文件找到日志文件中的检查点记录地址</a:t>
            </a:r>
            <a:endParaRPr lang="zh-CN" altLang="en-US" sz="28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关于检查点</a:t>
            </a:r>
            <a:endParaRPr lang="zh-CN" altLang="en-US" dirty="0"/>
          </a:p>
        </p:txBody>
      </p:sp>
      <p:sp>
        <p:nvSpPr>
          <p:cNvPr id="3" name="内容占位符 2"/>
          <p:cNvSpPr>
            <a:spLocks noGrp="1"/>
          </p:cNvSpPr>
          <p:nvPr>
            <p:ph idx="1"/>
          </p:nvPr>
        </p:nvSpPr>
        <p:spPr>
          <a:xfrm>
            <a:off x="566738" y="1414934"/>
            <a:ext cx="8109718" cy="4678362"/>
          </a:xfrm>
        </p:spPr>
        <p:txBody>
          <a:bodyPr/>
          <a:lstStyle/>
          <a:p>
            <a:r>
              <a:rPr lang="zh-CN" altLang="zh-CN" dirty="0" smtClean="0"/>
              <a:t>检查点可以按照预订的时间间隔建立，如</a:t>
            </a:r>
            <a:r>
              <a:rPr lang="zh-CN" altLang="en-US" dirty="0" smtClean="0"/>
              <a:t>：</a:t>
            </a:r>
            <a:endParaRPr lang="en-US" altLang="zh-CN" dirty="0" smtClean="0"/>
          </a:p>
          <a:p>
            <a:pPr lvl="1"/>
            <a:r>
              <a:rPr lang="zh-CN" altLang="zh-CN" dirty="0" smtClean="0">
                <a:solidFill>
                  <a:srgbClr val="FF0000"/>
                </a:solidFill>
              </a:rPr>
              <a:t>每隔</a:t>
            </a:r>
            <a:r>
              <a:rPr lang="zh-CN" altLang="en-US" dirty="0" smtClean="0">
                <a:solidFill>
                  <a:srgbClr val="FF0000"/>
                </a:solidFill>
              </a:rPr>
              <a:t>固定时间建立一个检查点，比如</a:t>
            </a:r>
            <a:r>
              <a:rPr lang="en-US" altLang="zh-CN" dirty="0" smtClean="0">
                <a:solidFill>
                  <a:srgbClr val="FF0000"/>
                </a:solidFill>
              </a:rPr>
              <a:t>15</a:t>
            </a:r>
            <a:r>
              <a:rPr lang="zh-CN" altLang="zh-CN" dirty="0" smtClean="0">
                <a:solidFill>
                  <a:srgbClr val="FF0000"/>
                </a:solidFill>
              </a:rPr>
              <a:t>分钟、</a:t>
            </a:r>
            <a:r>
              <a:rPr lang="en-US" altLang="zh-CN" dirty="0" smtClean="0">
                <a:solidFill>
                  <a:srgbClr val="FF0000"/>
                </a:solidFill>
              </a:rPr>
              <a:t>30</a:t>
            </a:r>
            <a:r>
              <a:rPr lang="zh-CN" altLang="zh-CN" dirty="0" smtClean="0">
                <a:solidFill>
                  <a:srgbClr val="FF0000"/>
                </a:solidFill>
              </a:rPr>
              <a:t>分钟</a:t>
            </a:r>
            <a:endParaRPr lang="en-US" altLang="zh-CN" dirty="0" smtClean="0">
              <a:solidFill>
                <a:srgbClr val="FF0000"/>
              </a:solidFill>
            </a:endParaRPr>
          </a:p>
          <a:p>
            <a:r>
              <a:rPr lang="zh-CN" altLang="zh-CN" sz="3400" dirty="0" smtClean="0"/>
              <a:t>也可以按照某种规则建立检查点，如</a:t>
            </a:r>
            <a:r>
              <a:rPr lang="zh-CN" altLang="en-US" sz="3400" dirty="0" smtClean="0"/>
              <a:t>：</a:t>
            </a:r>
            <a:endParaRPr lang="en-US" altLang="zh-CN" sz="3400" dirty="0" smtClean="0"/>
          </a:p>
          <a:p>
            <a:pPr lvl="1"/>
            <a:r>
              <a:rPr lang="zh-CN" altLang="zh-CN" dirty="0" smtClean="0">
                <a:solidFill>
                  <a:srgbClr val="FF0000"/>
                </a:solidFill>
              </a:rPr>
              <a:t>日志文件写满一半</a:t>
            </a:r>
            <a:r>
              <a:rPr lang="zh-CN" altLang="en-US" dirty="0" smtClean="0">
                <a:solidFill>
                  <a:srgbClr val="FF0000"/>
                </a:solidFill>
              </a:rPr>
              <a:t>时</a:t>
            </a:r>
            <a:r>
              <a:rPr lang="zh-CN" altLang="zh-CN" dirty="0" smtClean="0">
                <a:solidFill>
                  <a:srgbClr val="FF0000"/>
                </a:solidFill>
              </a:rPr>
              <a:t>建立一个检查点</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检查点优点</a:t>
            </a:r>
            <a:endParaRPr lang="zh-CN" altLang="en-US" dirty="0"/>
          </a:p>
        </p:txBody>
      </p:sp>
      <p:sp>
        <p:nvSpPr>
          <p:cNvPr id="3" name="内容占位符 2"/>
          <p:cNvSpPr>
            <a:spLocks noGrp="1"/>
          </p:cNvSpPr>
          <p:nvPr>
            <p:ph idx="1"/>
          </p:nvPr>
        </p:nvSpPr>
        <p:spPr>
          <a:xfrm>
            <a:off x="611560" y="1340768"/>
            <a:ext cx="8001000" cy="4678362"/>
          </a:xfrm>
        </p:spPr>
        <p:txBody>
          <a:bodyPr/>
          <a:lstStyle/>
          <a:p>
            <a:r>
              <a:rPr lang="zh-CN" altLang="zh-CN" sz="3400" dirty="0" smtClean="0"/>
              <a:t>可以改善恢复效率。</a:t>
            </a:r>
            <a:endParaRPr lang="en-US" altLang="zh-CN" sz="3400" dirty="0" smtClean="0"/>
          </a:p>
          <a:p>
            <a:r>
              <a:rPr lang="zh-CN" altLang="zh-CN" sz="3400" dirty="0" smtClean="0"/>
              <a:t>如果事务</a:t>
            </a:r>
            <a:r>
              <a:rPr lang="en-US" altLang="zh-CN" sz="3400" dirty="0" smtClean="0"/>
              <a:t>T</a:t>
            </a:r>
            <a:r>
              <a:rPr lang="zh-CN" altLang="zh-CN" sz="3400" dirty="0" smtClean="0"/>
              <a:t>在某个检查点之前提交，则</a:t>
            </a:r>
            <a:r>
              <a:rPr lang="en-US" altLang="zh-CN" sz="3400" dirty="0" smtClean="0"/>
              <a:t>T</a:t>
            </a:r>
            <a:r>
              <a:rPr lang="zh-CN" altLang="zh-CN" sz="3400" dirty="0" smtClean="0"/>
              <a:t>对数据库所做的修改均已写入数据库</a:t>
            </a:r>
            <a:r>
              <a:rPr lang="zh-CN" altLang="en-US" sz="3400" dirty="0" smtClean="0"/>
              <a:t>中</a:t>
            </a:r>
            <a:r>
              <a:rPr lang="zh-CN" altLang="zh-CN" sz="3400" dirty="0" smtClean="0"/>
              <a:t>，</a:t>
            </a:r>
            <a:endParaRPr lang="en-US" altLang="zh-CN" sz="3400" dirty="0" smtClean="0"/>
          </a:p>
          <a:p>
            <a:r>
              <a:rPr lang="zh-CN" altLang="en-US" sz="3400" dirty="0" smtClean="0"/>
              <a:t>因此，</a:t>
            </a:r>
            <a:r>
              <a:rPr lang="zh-CN" altLang="zh-CN" sz="3400" dirty="0" smtClean="0"/>
              <a:t>在进行恢复时，没有必要对事务</a:t>
            </a:r>
            <a:r>
              <a:rPr lang="en-US" altLang="zh-CN" sz="3400" dirty="0" smtClean="0"/>
              <a:t>T</a:t>
            </a:r>
            <a:r>
              <a:rPr lang="zh-CN" altLang="zh-CN" sz="3400" dirty="0" smtClean="0"/>
              <a:t>执行重做操作。</a:t>
            </a:r>
          </a:p>
          <a:p>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65</a:t>
            </a:fld>
            <a:endParaRPr lang="zh-CN" altLang="en-US"/>
          </a:p>
        </p:txBody>
      </p:sp>
      <p:sp>
        <p:nvSpPr>
          <p:cNvPr id="156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6673" name="Object 1"/>
          <p:cNvGraphicFramePr>
            <a:graphicFrameLocks noChangeAspect="1"/>
          </p:cNvGraphicFramePr>
          <p:nvPr/>
        </p:nvGraphicFramePr>
        <p:xfrm>
          <a:off x="1480620" y="1484783"/>
          <a:ext cx="7195836" cy="3024337"/>
        </p:xfrm>
        <a:graphic>
          <a:graphicData uri="http://schemas.openxmlformats.org/presentationml/2006/ole">
            <mc:AlternateContent xmlns:mc="http://schemas.openxmlformats.org/markup-compatibility/2006">
              <mc:Choice xmlns:v="urn:schemas-microsoft-com:vml" Requires="v">
                <p:oleObj spid="_x0000_s156674" name="Visio" r:id="rId3" imgW="3945331" imgH="1654536" progId="Visio.Drawing.11">
                  <p:embed/>
                </p:oleObj>
              </mc:Choice>
              <mc:Fallback>
                <p:oleObj name="Visio" r:id="rId3" imgW="3945331" imgH="1654536"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0620" y="1484783"/>
                        <a:ext cx="7195836" cy="302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899592" y="4725144"/>
            <a:ext cx="7272808" cy="975523"/>
          </a:xfrm>
          <a:prstGeom prst="rect">
            <a:avLst/>
          </a:prstGeom>
          <a:noFill/>
        </p:spPr>
        <p:txBody>
          <a:bodyPr wrap="square" rtlCol="0">
            <a:spAutoFit/>
          </a:bodyPr>
          <a:lstStyle/>
          <a:p>
            <a:pPr>
              <a:lnSpc>
                <a:spcPct val="110000"/>
              </a:lnSpc>
            </a:pPr>
            <a:r>
              <a:rPr lang="zh-CN" altLang="zh-CN" sz="2800" b="1" dirty="0" smtClean="0">
                <a:solidFill>
                  <a:srgbClr val="008000"/>
                </a:solidFill>
                <a:latin typeface="方正姚体" pitchFamily="2" charset="-122"/>
                <a:ea typeface="方正姚体" pitchFamily="2" charset="-122"/>
              </a:rPr>
              <a:t>当系统在</a:t>
            </a:r>
            <a:r>
              <a:rPr lang="en-US" altLang="zh-CN" sz="2800" b="1" dirty="0" err="1" smtClean="0">
                <a:solidFill>
                  <a:srgbClr val="008000"/>
                </a:solidFill>
                <a:latin typeface="方正姚体" pitchFamily="2" charset="-122"/>
                <a:ea typeface="方正姚体" pitchFamily="2" charset="-122"/>
              </a:rPr>
              <a:t>t</a:t>
            </a:r>
            <a:r>
              <a:rPr lang="en-US" altLang="zh-CN" sz="2800" b="1" baseline="-25000" dirty="0" err="1" smtClean="0">
                <a:solidFill>
                  <a:srgbClr val="008000"/>
                </a:solidFill>
                <a:latin typeface="方正姚体" pitchFamily="2" charset="-122"/>
                <a:ea typeface="方正姚体" pitchFamily="2" charset="-122"/>
              </a:rPr>
              <a:t>f</a:t>
            </a:r>
            <a:r>
              <a:rPr lang="zh-CN" altLang="zh-CN" sz="2800" b="1" dirty="0" smtClean="0">
                <a:solidFill>
                  <a:srgbClr val="008000"/>
                </a:solidFill>
                <a:latin typeface="方正姚体" pitchFamily="2" charset="-122"/>
                <a:ea typeface="方正姚体" pitchFamily="2" charset="-122"/>
              </a:rPr>
              <a:t>时刻发生故障时，只需扫描事务日志至最近的一个检查点</a:t>
            </a:r>
            <a:r>
              <a:rPr lang="en-US" altLang="zh-CN" sz="2800" b="1" dirty="0" err="1" smtClean="0">
                <a:solidFill>
                  <a:srgbClr val="008000"/>
                </a:solidFill>
                <a:latin typeface="方正姚体" pitchFamily="2" charset="-122"/>
                <a:ea typeface="方正姚体" pitchFamily="2" charset="-122"/>
              </a:rPr>
              <a:t>t</a:t>
            </a:r>
            <a:r>
              <a:rPr lang="en-US" altLang="zh-CN" sz="2800" b="1" baseline="-25000" dirty="0" err="1" smtClean="0">
                <a:solidFill>
                  <a:srgbClr val="008000"/>
                </a:solidFill>
                <a:latin typeface="方正姚体" pitchFamily="2" charset="-122"/>
                <a:ea typeface="方正姚体" pitchFamily="2" charset="-122"/>
              </a:rPr>
              <a:t>c</a:t>
            </a:r>
            <a:endParaRPr lang="zh-CN" altLang="en-US" sz="2800" b="1" dirty="0">
              <a:solidFill>
                <a:srgbClr val="008000"/>
              </a:solidFill>
              <a:latin typeface="方正姚体" pitchFamily="2" charset="-122"/>
              <a:ea typeface="方正姚体" pitchFamily="2" charset="-122"/>
            </a:endParaRPr>
          </a:p>
        </p:txBody>
      </p:sp>
      <p:sp>
        <p:nvSpPr>
          <p:cNvPr id="9" name="TextBox 8"/>
          <p:cNvSpPr txBox="1"/>
          <p:nvPr/>
        </p:nvSpPr>
        <p:spPr>
          <a:xfrm>
            <a:off x="539552" y="1628800"/>
            <a:ext cx="1080120" cy="400110"/>
          </a:xfrm>
          <a:prstGeom prst="rect">
            <a:avLst/>
          </a:prstGeom>
          <a:noFill/>
        </p:spPr>
        <p:txBody>
          <a:bodyPr wrap="square" rtlCol="0">
            <a:spAutoFit/>
          </a:bodyPr>
          <a:lstStyle/>
          <a:p>
            <a:r>
              <a:rPr lang="zh-CN" altLang="en-US" sz="2000" b="1" dirty="0" smtClean="0">
                <a:solidFill>
                  <a:srgbClr val="FF0000"/>
                </a:solidFill>
                <a:latin typeface="楷体_GB2312" pitchFamily="49" charset="-122"/>
                <a:ea typeface="楷体_GB2312" pitchFamily="49" charset="-122"/>
              </a:rPr>
              <a:t>无操作</a:t>
            </a:r>
            <a:endParaRPr lang="zh-CN" altLang="en-US" sz="2000" b="1" dirty="0">
              <a:solidFill>
                <a:srgbClr val="FF0000"/>
              </a:solidFill>
              <a:latin typeface="楷体_GB2312" pitchFamily="49" charset="-122"/>
              <a:ea typeface="楷体_GB2312" pitchFamily="49" charset="-122"/>
            </a:endParaRPr>
          </a:p>
        </p:txBody>
      </p:sp>
      <p:sp>
        <p:nvSpPr>
          <p:cNvPr id="10" name="TextBox 9"/>
          <p:cNvSpPr txBox="1"/>
          <p:nvPr/>
        </p:nvSpPr>
        <p:spPr>
          <a:xfrm>
            <a:off x="803834" y="2204864"/>
            <a:ext cx="792088" cy="400110"/>
          </a:xfrm>
          <a:prstGeom prst="rect">
            <a:avLst/>
          </a:prstGeom>
          <a:noFill/>
        </p:spPr>
        <p:txBody>
          <a:bodyPr wrap="square" rtlCol="0">
            <a:spAutoFit/>
          </a:bodyPr>
          <a:lstStyle/>
          <a:p>
            <a:r>
              <a:rPr lang="zh-CN" altLang="en-US" sz="2000" b="1" dirty="0" smtClean="0">
                <a:solidFill>
                  <a:srgbClr val="FF0000"/>
                </a:solidFill>
                <a:latin typeface="楷体_GB2312" pitchFamily="49" charset="-122"/>
                <a:ea typeface="楷体_GB2312" pitchFamily="49" charset="-122"/>
              </a:rPr>
              <a:t>重做</a:t>
            </a:r>
            <a:endParaRPr lang="zh-CN" altLang="en-US" sz="2000" b="1" dirty="0">
              <a:solidFill>
                <a:srgbClr val="FF0000"/>
              </a:solidFill>
              <a:latin typeface="楷体_GB2312" pitchFamily="49" charset="-122"/>
              <a:ea typeface="楷体_GB2312" pitchFamily="49" charset="-122"/>
            </a:endParaRPr>
          </a:p>
        </p:txBody>
      </p:sp>
      <p:sp>
        <p:nvSpPr>
          <p:cNvPr id="11" name="TextBox 10"/>
          <p:cNvSpPr txBox="1"/>
          <p:nvPr/>
        </p:nvSpPr>
        <p:spPr>
          <a:xfrm>
            <a:off x="826826" y="2709678"/>
            <a:ext cx="864096" cy="400110"/>
          </a:xfrm>
          <a:prstGeom prst="rect">
            <a:avLst/>
          </a:prstGeom>
          <a:noFill/>
        </p:spPr>
        <p:txBody>
          <a:bodyPr wrap="square" rtlCol="0">
            <a:spAutoFit/>
          </a:bodyPr>
          <a:lstStyle/>
          <a:p>
            <a:r>
              <a:rPr lang="zh-CN" altLang="en-US" sz="2000" b="1" dirty="0" smtClean="0">
                <a:solidFill>
                  <a:srgbClr val="FF0000"/>
                </a:solidFill>
                <a:latin typeface="楷体_GB2312" pitchFamily="49" charset="-122"/>
                <a:ea typeface="楷体_GB2312" pitchFamily="49" charset="-122"/>
              </a:rPr>
              <a:t>重做</a:t>
            </a:r>
            <a:endParaRPr lang="zh-CN" altLang="en-US" sz="2000" b="1" dirty="0">
              <a:solidFill>
                <a:srgbClr val="FF0000"/>
              </a:solidFill>
              <a:latin typeface="楷体_GB2312" pitchFamily="49" charset="-122"/>
              <a:ea typeface="楷体_GB2312" pitchFamily="49" charset="-122"/>
            </a:endParaRPr>
          </a:p>
        </p:txBody>
      </p:sp>
      <p:sp>
        <p:nvSpPr>
          <p:cNvPr id="12" name="TextBox 11"/>
          <p:cNvSpPr txBox="1"/>
          <p:nvPr/>
        </p:nvSpPr>
        <p:spPr>
          <a:xfrm>
            <a:off x="827584" y="3237484"/>
            <a:ext cx="720080" cy="400110"/>
          </a:xfrm>
          <a:prstGeom prst="rect">
            <a:avLst/>
          </a:prstGeom>
          <a:noFill/>
        </p:spPr>
        <p:txBody>
          <a:bodyPr wrap="square" rtlCol="0">
            <a:spAutoFit/>
          </a:bodyPr>
          <a:lstStyle/>
          <a:p>
            <a:r>
              <a:rPr lang="zh-CN" altLang="en-US" sz="2000" b="1" dirty="0" smtClean="0">
                <a:solidFill>
                  <a:srgbClr val="FF0000"/>
                </a:solidFill>
                <a:latin typeface="楷体_GB2312" pitchFamily="49" charset="-122"/>
                <a:ea typeface="楷体_GB2312" pitchFamily="49" charset="-122"/>
              </a:rPr>
              <a:t>撤销</a:t>
            </a:r>
            <a:endParaRPr lang="zh-CN" altLang="en-US" sz="2000" b="1" dirty="0">
              <a:solidFill>
                <a:srgbClr val="FF0000"/>
              </a:solidFill>
              <a:latin typeface="楷体_GB2312" pitchFamily="49" charset="-122"/>
              <a:ea typeface="楷体_GB2312" pitchFamily="49" charset="-122"/>
            </a:endParaRPr>
          </a:p>
        </p:txBody>
      </p:sp>
      <p:sp>
        <p:nvSpPr>
          <p:cNvPr id="13" name="动作按钮: 后退或前一项 12">
            <a:hlinkClick r:id="rId5" action="ppaction://hlinksldjump" highlightClick="1"/>
          </p:cNvPr>
          <p:cNvSpPr/>
          <p:nvPr/>
        </p:nvSpPr>
        <p:spPr>
          <a:xfrm>
            <a:off x="7164288" y="6237312"/>
            <a:ext cx="792088" cy="360040"/>
          </a:xfrm>
          <a:prstGeom prst="actionButtonBackPrevious">
            <a:avLst/>
          </a:prstGeom>
          <a:solidFill>
            <a:schemeClr val="accent2">
              <a:lumMod val="40000"/>
              <a:lumOff val="60000"/>
            </a:schemeClr>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56673"/>
                                        </p:tgtEl>
                                        <p:attrNameLst>
                                          <p:attrName>style.visibility</p:attrName>
                                        </p:attrNameLst>
                                      </p:cBhvr>
                                      <p:to>
                                        <p:strVal val="visible"/>
                                      </p:to>
                                    </p:set>
                                    <p:animEffect transition="in" filter="blinds(horizontal)">
                                      <p:cBhvr>
                                        <p:cTn id="7" dur="500"/>
                                        <p:tgtEl>
                                          <p:spTgt spid="156673"/>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8"/>
                                        </p:tgtEl>
                                        <p:attrNameLst>
                                          <p:attrName>style.visibility</p:attrName>
                                        </p:attrNameLst>
                                      </p:cBhvr>
                                      <p:to>
                                        <p:strVal val="visible"/>
                                      </p:to>
                                    </p:set>
                                    <p:anim calcmode="discrete" valueType="clr">
                                      <p:cBhvr override="childStyle">
                                        <p:cTn id="12"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8"/>
                                        </p:tgtEl>
                                        <p:attrNameLst>
                                          <p:attrName>fillcolor</p:attrName>
                                        </p:attrNameLst>
                                      </p:cBhvr>
                                      <p:tavLst>
                                        <p:tav tm="0">
                                          <p:val>
                                            <p:clrVal>
                                              <a:schemeClr val="accent2"/>
                                            </p:clrVal>
                                          </p:val>
                                        </p:tav>
                                        <p:tav tm="50000">
                                          <p:val>
                                            <p:clrVal>
                                              <a:schemeClr val="hlink"/>
                                            </p:clrVal>
                                          </p:val>
                                        </p:tav>
                                      </p:tavLst>
                                    </p:anim>
                                    <p:set>
                                      <p:cBhvr>
                                        <p:cTn id="14" dur="80"/>
                                        <p:tgtEl>
                                          <p:spTgt spid="8"/>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9"/>
                                        </p:tgtEl>
                                        <p:attrNameLst>
                                          <p:attrName>style.visibility</p:attrName>
                                        </p:attrNameLst>
                                      </p:cBhvr>
                                      <p:to>
                                        <p:strVal val="visible"/>
                                      </p:to>
                                    </p:set>
                                    <p:anim calcmode="discrete" valueType="clr">
                                      <p:cBhvr override="childStyle">
                                        <p:cTn id="19"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9"/>
                                        </p:tgtEl>
                                        <p:attrNameLst>
                                          <p:attrName>fillcolor</p:attrName>
                                        </p:attrNameLst>
                                      </p:cBhvr>
                                      <p:tavLst>
                                        <p:tav tm="0">
                                          <p:val>
                                            <p:clrVal>
                                              <a:schemeClr val="accent2"/>
                                            </p:clrVal>
                                          </p:val>
                                        </p:tav>
                                        <p:tav tm="50000">
                                          <p:val>
                                            <p:clrVal>
                                              <a:schemeClr val="hlink"/>
                                            </p:clrVal>
                                          </p:val>
                                        </p:tav>
                                      </p:tavLst>
                                    </p:anim>
                                    <p:set>
                                      <p:cBhvr>
                                        <p:cTn id="21" dur="80"/>
                                        <p:tgtEl>
                                          <p:spTgt spid="9"/>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10"/>
                                        </p:tgtEl>
                                        <p:attrNameLst>
                                          <p:attrName>style.visibility</p:attrName>
                                        </p:attrNameLst>
                                      </p:cBhvr>
                                      <p:to>
                                        <p:strVal val="visible"/>
                                      </p:to>
                                    </p:set>
                                    <p:anim calcmode="discrete" valueType="clr">
                                      <p:cBhvr override="childStyle">
                                        <p:cTn id="26"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10"/>
                                        </p:tgtEl>
                                        <p:attrNameLst>
                                          <p:attrName>fillcolor</p:attrName>
                                        </p:attrNameLst>
                                      </p:cBhvr>
                                      <p:tavLst>
                                        <p:tav tm="0">
                                          <p:val>
                                            <p:clrVal>
                                              <a:schemeClr val="accent2"/>
                                            </p:clrVal>
                                          </p:val>
                                        </p:tav>
                                        <p:tav tm="50000">
                                          <p:val>
                                            <p:clrVal>
                                              <a:schemeClr val="hlink"/>
                                            </p:clrVal>
                                          </p:val>
                                        </p:tav>
                                      </p:tavLst>
                                    </p:anim>
                                    <p:set>
                                      <p:cBhvr>
                                        <p:cTn id="28" dur="80"/>
                                        <p:tgtEl>
                                          <p:spTgt spid="10"/>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11"/>
                                        </p:tgtEl>
                                        <p:attrNameLst>
                                          <p:attrName>style.visibility</p:attrName>
                                        </p:attrNameLst>
                                      </p:cBhvr>
                                      <p:to>
                                        <p:strVal val="visible"/>
                                      </p:to>
                                    </p:set>
                                    <p:anim calcmode="discrete" valueType="clr">
                                      <p:cBhvr override="childStyle">
                                        <p:cTn id="33"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1"/>
                                        </p:tgtEl>
                                        <p:attrNameLst>
                                          <p:attrName>fillcolor</p:attrName>
                                        </p:attrNameLst>
                                      </p:cBhvr>
                                      <p:tavLst>
                                        <p:tav tm="0">
                                          <p:val>
                                            <p:clrVal>
                                              <a:schemeClr val="accent2"/>
                                            </p:clrVal>
                                          </p:val>
                                        </p:tav>
                                        <p:tav tm="50000">
                                          <p:val>
                                            <p:clrVal>
                                              <a:schemeClr val="hlink"/>
                                            </p:clrVal>
                                          </p:val>
                                        </p:tav>
                                      </p:tavLst>
                                    </p:anim>
                                    <p:set>
                                      <p:cBhvr>
                                        <p:cTn id="35" dur="80"/>
                                        <p:tgtEl>
                                          <p:spTgt spid="11"/>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grpId="0" nodeType="clickEffect">
                                  <p:stCondLst>
                                    <p:cond delay="0"/>
                                  </p:stCondLst>
                                  <p:iterate type="lt">
                                    <p:tmPct val="50000"/>
                                  </p:iterate>
                                  <p:childTnLst>
                                    <p:set>
                                      <p:cBhvr>
                                        <p:cTn id="39" dur="1" fill="hold">
                                          <p:stCondLst>
                                            <p:cond delay="0"/>
                                          </p:stCondLst>
                                        </p:cTn>
                                        <p:tgtEl>
                                          <p:spTgt spid="12"/>
                                        </p:tgtEl>
                                        <p:attrNameLst>
                                          <p:attrName>style.visibility</p:attrName>
                                        </p:attrNameLst>
                                      </p:cBhvr>
                                      <p:to>
                                        <p:strVal val="visible"/>
                                      </p:to>
                                    </p:set>
                                    <p:anim calcmode="discrete" valueType="clr">
                                      <p:cBhvr override="childStyle">
                                        <p:cTn id="40"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12"/>
                                        </p:tgtEl>
                                        <p:attrNameLst>
                                          <p:attrName>fillcolor</p:attrName>
                                        </p:attrNameLst>
                                      </p:cBhvr>
                                      <p:tavLst>
                                        <p:tav tm="0">
                                          <p:val>
                                            <p:clrVal>
                                              <a:schemeClr val="accent2"/>
                                            </p:clrVal>
                                          </p:val>
                                        </p:tav>
                                        <p:tav tm="50000">
                                          <p:val>
                                            <p:clrVal>
                                              <a:schemeClr val="hlink"/>
                                            </p:clrVal>
                                          </p:val>
                                        </p:tav>
                                      </p:tavLst>
                                    </p:anim>
                                    <p:set>
                                      <p:cBhvr>
                                        <p:cTn id="42" dur="80"/>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13.5 </a:t>
            </a:r>
            <a:r>
              <a:rPr lang="zh-CN" altLang="zh-CN" dirty="0" smtClean="0"/>
              <a:t>缓冲区管理</a:t>
            </a:r>
            <a:endParaRPr lang="zh-CN" altLang="en-US" dirty="0"/>
          </a:p>
        </p:txBody>
      </p:sp>
      <p:sp>
        <p:nvSpPr>
          <p:cNvPr id="3" name="内容占位符 2"/>
          <p:cNvSpPr>
            <a:spLocks noGrp="1"/>
          </p:cNvSpPr>
          <p:nvPr>
            <p:ph idx="1"/>
          </p:nvPr>
        </p:nvSpPr>
        <p:spPr>
          <a:xfrm>
            <a:off x="539552" y="1340768"/>
            <a:ext cx="8001000" cy="4678362"/>
          </a:xfrm>
        </p:spPr>
        <p:txBody>
          <a:bodyPr/>
          <a:lstStyle/>
          <a:p>
            <a:r>
              <a:rPr lang="zh-CN" altLang="zh-CN" sz="3200" dirty="0" smtClean="0"/>
              <a:t>对数据库缓冲区的管理，在恢复过程中起着重要的作用。</a:t>
            </a:r>
            <a:endParaRPr lang="en-US" altLang="zh-CN" sz="3200" dirty="0" smtClean="0"/>
          </a:p>
          <a:p>
            <a:r>
              <a:rPr lang="zh-CN" altLang="zh-CN" sz="3200" dirty="0" smtClean="0">
                <a:solidFill>
                  <a:srgbClr val="FF0000"/>
                </a:solidFill>
              </a:rPr>
              <a:t>缓冲区管理器</a:t>
            </a:r>
            <a:r>
              <a:rPr lang="zh-CN" altLang="zh-CN" sz="3200" dirty="0" smtClean="0"/>
              <a:t>负责对在主存和辅存间传送数据页的数据库缓冲区进行高效的管理，包括从磁盘读页到缓冲区直到缓冲区满，然后使用一种替代策略来决定将哪个或哪些缓冲区的数据强制写到磁盘，以此来为从磁盘上读取的新页的操作提供空间。</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缓冲区管理</a:t>
            </a:r>
            <a:r>
              <a:rPr lang="zh-CN" altLang="en-US" dirty="0" smtClean="0"/>
              <a:t>（续）</a:t>
            </a:r>
            <a:endParaRPr lang="zh-CN" altLang="en-US" dirty="0"/>
          </a:p>
        </p:txBody>
      </p:sp>
      <p:sp>
        <p:nvSpPr>
          <p:cNvPr id="3" name="内容占位符 2"/>
          <p:cNvSpPr>
            <a:spLocks noGrp="1"/>
          </p:cNvSpPr>
          <p:nvPr>
            <p:ph idx="1"/>
          </p:nvPr>
        </p:nvSpPr>
        <p:spPr>
          <a:xfrm>
            <a:off x="539552" y="1340768"/>
            <a:ext cx="8001000" cy="4678362"/>
          </a:xfrm>
        </p:spPr>
        <p:txBody>
          <a:bodyPr/>
          <a:lstStyle/>
          <a:p>
            <a:r>
              <a:rPr lang="zh-CN" altLang="zh-CN" dirty="0" smtClean="0"/>
              <a:t>缓冲区管理器使用的替代策略有</a:t>
            </a:r>
            <a:r>
              <a:rPr lang="zh-CN" altLang="en-US" dirty="0" smtClean="0"/>
              <a:t>：</a:t>
            </a:r>
            <a:endParaRPr lang="en-US" altLang="zh-CN" dirty="0" smtClean="0"/>
          </a:p>
          <a:p>
            <a:pPr lvl="1"/>
            <a:r>
              <a:rPr lang="zh-CN" altLang="zh-CN" dirty="0" smtClean="0"/>
              <a:t>先进先出（</a:t>
            </a:r>
            <a:r>
              <a:rPr lang="en-US" altLang="zh-CN" dirty="0" smtClean="0">
                <a:solidFill>
                  <a:srgbClr val="FF0000"/>
                </a:solidFill>
              </a:rPr>
              <a:t>FIFO</a:t>
            </a:r>
            <a:r>
              <a:rPr lang="zh-CN" altLang="zh-CN" dirty="0" smtClean="0"/>
              <a:t>）</a:t>
            </a:r>
            <a:endParaRPr lang="en-US" altLang="zh-CN" dirty="0" smtClean="0"/>
          </a:p>
          <a:p>
            <a:pPr lvl="1"/>
            <a:r>
              <a:rPr lang="zh-CN" altLang="zh-CN" dirty="0" smtClean="0"/>
              <a:t>最近最少使用</a:t>
            </a:r>
            <a:r>
              <a:rPr lang="en-US" altLang="zh-CN" dirty="0" smtClean="0"/>
              <a:t>(</a:t>
            </a:r>
            <a:r>
              <a:rPr lang="en-US" altLang="zh-CN" dirty="0" smtClean="0">
                <a:solidFill>
                  <a:srgbClr val="FF0000"/>
                </a:solidFill>
              </a:rPr>
              <a:t>LRU</a:t>
            </a:r>
            <a:r>
              <a:rPr lang="en-US" altLang="zh-CN" dirty="0" smtClean="0"/>
              <a:t>)</a:t>
            </a:r>
            <a:r>
              <a:rPr lang="zh-CN" altLang="zh-CN" dirty="0" smtClean="0"/>
              <a:t>。</a:t>
            </a:r>
            <a:endParaRPr lang="en-US" altLang="zh-CN" dirty="0" smtClean="0"/>
          </a:p>
          <a:p>
            <a:r>
              <a:rPr lang="zh-CN" altLang="zh-CN" dirty="0" smtClean="0"/>
              <a:t>当某页已经在数据库缓冲区时，缓冲管理器不会再从磁盘上读取该页。</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67</a:t>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DBMS</a:t>
            </a:r>
            <a:r>
              <a:rPr lang="zh-CN" altLang="zh-CN" dirty="0" smtClean="0"/>
              <a:t>虚拟内存缓冲区</a:t>
            </a:r>
            <a:r>
              <a:rPr lang="zh-CN" altLang="en-US" dirty="0" smtClean="0"/>
              <a:t>示意</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68</a:t>
            </a:fld>
            <a:endParaRPr lang="zh-CN" altLang="en-US"/>
          </a:p>
        </p:txBody>
      </p:sp>
      <p:sp>
        <p:nvSpPr>
          <p:cNvPr id="176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6129" name="Object 1"/>
          <p:cNvGraphicFramePr>
            <a:graphicFrameLocks noChangeAspect="1"/>
          </p:cNvGraphicFramePr>
          <p:nvPr/>
        </p:nvGraphicFramePr>
        <p:xfrm>
          <a:off x="613571" y="1665394"/>
          <a:ext cx="7918869" cy="3872890"/>
        </p:xfrm>
        <a:graphic>
          <a:graphicData uri="http://schemas.openxmlformats.org/presentationml/2006/ole">
            <mc:AlternateContent xmlns:mc="http://schemas.openxmlformats.org/markup-compatibility/2006">
              <mc:Choice xmlns:v="urn:schemas-microsoft-com:vml" Requires="v">
                <p:oleObj spid="_x0000_s176130" name="Visio" r:id="rId3" imgW="3487887" imgH="1706880" progId="Visio.Drawing.11">
                  <p:embed/>
                </p:oleObj>
              </mc:Choice>
              <mc:Fallback>
                <p:oleObj name="Visio" r:id="rId3" imgW="3487887" imgH="1706880"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571" y="1665394"/>
                        <a:ext cx="7918869" cy="38728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缓冲区</a:t>
            </a:r>
            <a:r>
              <a:rPr lang="zh-CN" altLang="en-US" dirty="0" smtClean="0"/>
              <a:t>作用</a:t>
            </a:r>
            <a:endParaRPr lang="zh-CN" altLang="en-US" dirty="0"/>
          </a:p>
        </p:txBody>
      </p:sp>
      <p:sp>
        <p:nvSpPr>
          <p:cNvPr id="3" name="内容占位符 2"/>
          <p:cNvSpPr>
            <a:spLocks noGrp="1"/>
          </p:cNvSpPr>
          <p:nvPr>
            <p:ph idx="1"/>
          </p:nvPr>
        </p:nvSpPr>
        <p:spPr/>
        <p:txBody>
          <a:bodyPr/>
          <a:lstStyle/>
          <a:p>
            <a:r>
              <a:rPr lang="zh-CN" altLang="en-US" dirty="0" smtClean="0"/>
              <a:t>缓冲区</a:t>
            </a:r>
            <a:r>
              <a:rPr lang="zh-CN" altLang="zh-CN" dirty="0" smtClean="0"/>
              <a:t>管理器有效地提供了数据库页的临时副本。因此，</a:t>
            </a:r>
            <a:r>
              <a:rPr lang="zh-CN" altLang="en-US" dirty="0" smtClean="0"/>
              <a:t>可</a:t>
            </a:r>
            <a:r>
              <a:rPr lang="zh-CN" altLang="zh-CN" dirty="0" smtClean="0"/>
              <a:t>被应用到数据库恢复系统中</a:t>
            </a:r>
            <a:r>
              <a:rPr lang="zh-CN" altLang="en-US" dirty="0" smtClean="0"/>
              <a:t>。</a:t>
            </a:r>
            <a:endParaRPr lang="en-US" altLang="zh-CN" dirty="0" smtClean="0"/>
          </a:p>
          <a:p>
            <a:r>
              <a:rPr lang="zh-CN" altLang="zh-CN" dirty="0" smtClean="0"/>
              <a:t>在这种模式中，修改是在临时副本中完成的，原始的页仍然保留在辅存中不被修改。事务日志和数据页都被写入到虚拟内存中的缓冲区页中。</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69</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静态与动态转储比较</a:t>
            </a:r>
            <a:endParaRPr lang="zh-CN" altLang="en-US" dirty="0"/>
          </a:p>
        </p:txBody>
      </p:sp>
      <p:sp>
        <p:nvSpPr>
          <p:cNvPr id="3" name="内容占位符 2"/>
          <p:cNvSpPr>
            <a:spLocks noGrp="1"/>
          </p:cNvSpPr>
          <p:nvPr>
            <p:ph idx="1"/>
          </p:nvPr>
        </p:nvSpPr>
        <p:spPr>
          <a:xfrm>
            <a:off x="566738" y="1340768"/>
            <a:ext cx="8001000" cy="4752528"/>
          </a:xfrm>
        </p:spPr>
        <p:txBody>
          <a:bodyPr/>
          <a:lstStyle/>
          <a:p>
            <a:pPr>
              <a:spcBef>
                <a:spcPts val="300"/>
              </a:spcBef>
            </a:pPr>
            <a:r>
              <a:rPr lang="zh-CN" altLang="zh-CN" sz="3200" dirty="0" smtClean="0">
                <a:solidFill>
                  <a:srgbClr val="FF0000"/>
                </a:solidFill>
              </a:rPr>
              <a:t>静态转储</a:t>
            </a:r>
            <a:endParaRPr lang="en-US" altLang="zh-CN" sz="3200" dirty="0" smtClean="0">
              <a:solidFill>
                <a:srgbClr val="FF0000"/>
              </a:solidFill>
            </a:endParaRPr>
          </a:p>
          <a:p>
            <a:pPr lvl="1">
              <a:spcBef>
                <a:spcPts val="300"/>
              </a:spcBef>
            </a:pPr>
            <a:r>
              <a:rPr lang="zh-CN" altLang="zh-CN" sz="2800" dirty="0" smtClean="0"/>
              <a:t>实现简单，</a:t>
            </a:r>
            <a:endParaRPr lang="en-US" altLang="zh-CN" sz="2800" dirty="0" smtClean="0"/>
          </a:p>
          <a:p>
            <a:pPr lvl="1">
              <a:spcBef>
                <a:spcPts val="300"/>
              </a:spcBef>
            </a:pPr>
            <a:r>
              <a:rPr lang="zh-CN" altLang="zh-CN" sz="2800" dirty="0" smtClean="0"/>
              <a:t>静态转储得到的一定是数据库的一个一致性副本。</a:t>
            </a:r>
            <a:endParaRPr lang="en-US" altLang="zh-CN" sz="2800" dirty="0" smtClean="0"/>
          </a:p>
          <a:p>
            <a:pPr lvl="1">
              <a:spcBef>
                <a:spcPts val="300"/>
              </a:spcBef>
            </a:pPr>
            <a:r>
              <a:rPr lang="zh-CN" altLang="en-US" sz="2800" dirty="0" smtClean="0"/>
              <a:t>转储期间</a:t>
            </a:r>
            <a:r>
              <a:rPr lang="zh-CN" altLang="zh-CN" sz="2800" dirty="0" smtClean="0"/>
              <a:t>但会降低数据库的可用性。</a:t>
            </a:r>
          </a:p>
          <a:p>
            <a:pPr>
              <a:spcBef>
                <a:spcPts val="300"/>
              </a:spcBef>
            </a:pPr>
            <a:r>
              <a:rPr lang="zh-CN" altLang="en-US" sz="3200" dirty="0" smtClean="0">
                <a:solidFill>
                  <a:srgbClr val="FF0000"/>
                </a:solidFill>
              </a:rPr>
              <a:t>动态转储</a:t>
            </a:r>
            <a:endParaRPr lang="en-US" altLang="zh-CN" sz="3200" dirty="0" smtClean="0">
              <a:solidFill>
                <a:srgbClr val="FF0000"/>
              </a:solidFill>
            </a:endParaRPr>
          </a:p>
          <a:p>
            <a:pPr lvl="1">
              <a:spcBef>
                <a:spcPts val="300"/>
              </a:spcBef>
            </a:pPr>
            <a:r>
              <a:rPr lang="zh-CN" altLang="zh-CN" sz="2800" dirty="0" smtClean="0"/>
              <a:t>不能保证转储结束后的数据库副本是正确的</a:t>
            </a:r>
            <a:endParaRPr lang="en-US" altLang="zh-CN" sz="2800" dirty="0" smtClean="0"/>
          </a:p>
          <a:p>
            <a:pPr lvl="1">
              <a:spcBef>
                <a:spcPts val="300"/>
              </a:spcBef>
            </a:pPr>
            <a:r>
              <a:rPr lang="zh-CN" altLang="en-US" sz="2800" dirty="0" smtClean="0"/>
              <a:t>必须利用日志将数据库恢复到一致性状态</a:t>
            </a:r>
            <a:endParaRPr lang="en-US" altLang="zh-CN" sz="2800" dirty="0" smtClean="0"/>
          </a:p>
          <a:p>
            <a:pPr lvl="1">
              <a:spcBef>
                <a:spcPts val="300"/>
              </a:spcBef>
            </a:pPr>
            <a:r>
              <a:rPr lang="zh-CN" altLang="en-US" sz="2800" dirty="0" smtClean="0"/>
              <a:t>转储期间</a:t>
            </a:r>
            <a:r>
              <a:rPr lang="zh-CN" altLang="zh-CN" sz="2800" dirty="0" smtClean="0"/>
              <a:t>不会降低数据库的可用性</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a:t>
            </a:fld>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二阶段提交</a:t>
            </a:r>
            <a:endParaRPr lang="zh-CN" altLang="en-US" dirty="0"/>
          </a:p>
        </p:txBody>
      </p:sp>
      <p:sp>
        <p:nvSpPr>
          <p:cNvPr id="3" name="内容占位符 2"/>
          <p:cNvSpPr>
            <a:spLocks noGrp="1"/>
          </p:cNvSpPr>
          <p:nvPr>
            <p:ph idx="1"/>
          </p:nvPr>
        </p:nvSpPr>
        <p:spPr>
          <a:xfrm>
            <a:off x="539552" y="1340768"/>
            <a:ext cx="8001000" cy="2880320"/>
          </a:xfrm>
        </p:spPr>
        <p:txBody>
          <a:bodyPr/>
          <a:lstStyle/>
          <a:p>
            <a:pPr>
              <a:spcBef>
                <a:spcPts val="0"/>
              </a:spcBef>
            </a:pPr>
            <a:r>
              <a:rPr lang="zh-CN" altLang="zh-CN" sz="3400" dirty="0" smtClean="0"/>
              <a:t>事务的</a:t>
            </a:r>
            <a:r>
              <a:rPr lang="en-US" altLang="zh-CN" sz="3400" dirty="0" smtClean="0"/>
              <a:t>COMMIT</a:t>
            </a:r>
            <a:r>
              <a:rPr lang="zh-CN" altLang="zh-CN" sz="3400" dirty="0" smtClean="0"/>
              <a:t>操作分两个阶段完成，因此又被称为</a:t>
            </a:r>
            <a:r>
              <a:rPr lang="zh-CN" altLang="zh-CN" sz="3400" dirty="0" smtClean="0">
                <a:solidFill>
                  <a:srgbClr val="FF0000"/>
                </a:solidFill>
              </a:rPr>
              <a:t>二阶段提交</a:t>
            </a:r>
            <a:r>
              <a:rPr lang="zh-CN" altLang="zh-CN" sz="3400" dirty="0" smtClean="0"/>
              <a:t>。</a:t>
            </a:r>
            <a:endParaRPr lang="en-US" altLang="zh-CN" sz="3400" dirty="0" smtClean="0"/>
          </a:p>
          <a:p>
            <a:pPr lvl="1">
              <a:spcBef>
                <a:spcPts val="0"/>
              </a:spcBef>
            </a:pPr>
            <a:r>
              <a:rPr lang="zh-CN" altLang="zh-CN" dirty="0" smtClean="0"/>
              <a:t>在第一个阶段，事务日志缓冲区被写出（先写日志）。</a:t>
            </a:r>
            <a:endParaRPr lang="en-US" altLang="zh-CN" dirty="0" smtClean="0"/>
          </a:p>
          <a:p>
            <a:pPr lvl="1">
              <a:spcBef>
                <a:spcPts val="0"/>
              </a:spcBef>
            </a:pPr>
            <a:r>
              <a:rPr lang="zh-CN" altLang="zh-CN" dirty="0" smtClean="0"/>
              <a:t>在第二个阶段，数据缓冲区被写出。</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70</a:t>
            </a:fld>
            <a:endParaRPr lang="zh-CN" altLang="en-US"/>
          </a:p>
        </p:txBody>
      </p:sp>
      <p:grpSp>
        <p:nvGrpSpPr>
          <p:cNvPr id="33" name="组合 32"/>
          <p:cNvGrpSpPr/>
          <p:nvPr/>
        </p:nvGrpSpPr>
        <p:grpSpPr>
          <a:xfrm>
            <a:off x="1619672" y="4509120"/>
            <a:ext cx="2016224" cy="1368152"/>
            <a:chOff x="1619672" y="4509120"/>
            <a:chExt cx="2016224" cy="1368152"/>
          </a:xfrm>
        </p:grpSpPr>
        <p:sp>
          <p:nvSpPr>
            <p:cNvPr id="6" name="矩形 5"/>
            <p:cNvSpPr/>
            <p:nvPr/>
          </p:nvSpPr>
          <p:spPr>
            <a:xfrm>
              <a:off x="1619672" y="4509120"/>
              <a:ext cx="2016224" cy="136815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FF0000"/>
                </a:solidFill>
                <a:latin typeface="仿宋_GB2312" pitchFamily="49" charset="-122"/>
                <a:ea typeface="仿宋_GB2312" pitchFamily="49" charset="-122"/>
              </a:endParaRPr>
            </a:p>
          </p:txBody>
        </p:sp>
        <p:sp>
          <p:nvSpPr>
            <p:cNvPr id="8" name="流程图: 文档 7"/>
            <p:cNvSpPr/>
            <p:nvPr/>
          </p:nvSpPr>
          <p:spPr>
            <a:xfrm>
              <a:off x="1979712" y="4653136"/>
              <a:ext cx="1224136" cy="432048"/>
            </a:xfrm>
            <a:prstGeom prst="flowChartDocument">
              <a:avLst/>
            </a:prstGeom>
            <a:solidFill>
              <a:srgbClr val="FFED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latin typeface="隶书" pitchFamily="49" charset="-122"/>
                  <a:ea typeface="隶书" pitchFamily="49" charset="-122"/>
                </a:rPr>
                <a:t>日志</a:t>
              </a:r>
              <a:endParaRPr lang="zh-CN" altLang="en-US" b="1" dirty="0">
                <a:solidFill>
                  <a:srgbClr val="FF0000"/>
                </a:solidFill>
                <a:latin typeface="隶书" pitchFamily="49" charset="-122"/>
                <a:ea typeface="隶书" pitchFamily="49" charset="-122"/>
              </a:endParaRPr>
            </a:p>
          </p:txBody>
        </p:sp>
        <p:grpSp>
          <p:nvGrpSpPr>
            <p:cNvPr id="15" name="组合 14"/>
            <p:cNvGrpSpPr/>
            <p:nvPr/>
          </p:nvGrpSpPr>
          <p:grpSpPr>
            <a:xfrm>
              <a:off x="2267744" y="5229200"/>
              <a:ext cx="576064" cy="432048"/>
              <a:chOff x="8028384" y="4797152"/>
              <a:chExt cx="576064" cy="432048"/>
            </a:xfrm>
          </p:grpSpPr>
          <p:sp>
            <p:nvSpPr>
              <p:cNvPr id="9" name="矩形 8"/>
              <p:cNvSpPr/>
              <p:nvPr/>
            </p:nvSpPr>
            <p:spPr>
              <a:xfrm>
                <a:off x="8028384" y="4797152"/>
                <a:ext cx="576064" cy="43204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9" idx="0"/>
                <a:endCxn id="9" idx="2"/>
              </p:cNvCxnSpPr>
              <p:nvPr/>
            </p:nvCxnSpPr>
            <p:spPr>
              <a:xfrm rot="16200000" flipH="1">
                <a:off x="8100392" y="5013176"/>
                <a:ext cx="432048"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9" idx="1"/>
                <a:endCxn id="9" idx="3"/>
              </p:cNvCxnSpPr>
              <p:nvPr/>
            </p:nvCxnSpPr>
            <p:spPr>
              <a:xfrm rot="10800000" flipH="1">
                <a:off x="8028384" y="5013176"/>
                <a:ext cx="576064"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34" name="组合 33"/>
          <p:cNvGrpSpPr/>
          <p:nvPr/>
        </p:nvGrpSpPr>
        <p:grpSpPr>
          <a:xfrm>
            <a:off x="5148064" y="4221088"/>
            <a:ext cx="2088232" cy="1800200"/>
            <a:chOff x="5148064" y="4221088"/>
            <a:chExt cx="2088232" cy="1800200"/>
          </a:xfrm>
        </p:grpSpPr>
        <p:sp>
          <p:nvSpPr>
            <p:cNvPr id="7" name="流程图: 磁盘 6"/>
            <p:cNvSpPr/>
            <p:nvPr/>
          </p:nvSpPr>
          <p:spPr>
            <a:xfrm>
              <a:off x="5148064" y="4221088"/>
              <a:ext cx="2088232" cy="1800200"/>
            </a:xfrm>
            <a:prstGeom prst="flowChartMagneticDisk">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多文档 15"/>
            <p:cNvSpPr/>
            <p:nvPr/>
          </p:nvSpPr>
          <p:spPr>
            <a:xfrm>
              <a:off x="5508104" y="4869160"/>
              <a:ext cx="864096" cy="432048"/>
            </a:xfrm>
            <a:prstGeom prst="flowChartMultidocument">
              <a:avLst/>
            </a:prstGeom>
            <a:solidFill>
              <a:srgbClr val="FFED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6012160" y="5301208"/>
              <a:ext cx="864096" cy="504056"/>
              <a:chOff x="5580112" y="5229200"/>
              <a:chExt cx="864096" cy="504056"/>
            </a:xfrm>
          </p:grpSpPr>
          <p:sp>
            <p:nvSpPr>
              <p:cNvPr id="24" name="矩形 23"/>
              <p:cNvSpPr/>
              <p:nvPr/>
            </p:nvSpPr>
            <p:spPr>
              <a:xfrm>
                <a:off x="5652120" y="5229200"/>
                <a:ext cx="792088" cy="43204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580112" y="5301208"/>
                <a:ext cx="792088" cy="432048"/>
              </a:xfrm>
              <a:prstGeom prst="rect">
                <a:avLst/>
              </a:prstGeom>
              <a:solidFill>
                <a:srgbClr val="FEC2EA"/>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rot="16200000" flipH="1">
                <a:off x="5652120" y="5517232"/>
                <a:ext cx="432048"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8" idx="1"/>
                <a:endCxn id="18" idx="3"/>
              </p:cNvCxnSpPr>
              <p:nvPr/>
            </p:nvCxnSpPr>
            <p:spPr>
              <a:xfrm rot="10800000" flipH="1">
                <a:off x="5580112" y="5517232"/>
                <a:ext cx="792088"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H="1">
                <a:off x="5868144" y="5517232"/>
                <a:ext cx="432048"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29" name="组合 28"/>
          <p:cNvGrpSpPr/>
          <p:nvPr/>
        </p:nvGrpSpPr>
        <p:grpSpPr>
          <a:xfrm>
            <a:off x="2267744" y="5229200"/>
            <a:ext cx="576064" cy="432048"/>
            <a:chOff x="8028384" y="4797152"/>
            <a:chExt cx="576064" cy="432048"/>
          </a:xfrm>
        </p:grpSpPr>
        <p:sp>
          <p:nvSpPr>
            <p:cNvPr id="30" name="矩形 29"/>
            <p:cNvSpPr/>
            <p:nvPr/>
          </p:nvSpPr>
          <p:spPr>
            <a:xfrm>
              <a:off x="8028384" y="4797152"/>
              <a:ext cx="576064" cy="43204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a:stCxn id="30" idx="0"/>
              <a:endCxn id="30" idx="2"/>
            </p:cNvCxnSpPr>
            <p:nvPr/>
          </p:nvCxnSpPr>
          <p:spPr>
            <a:xfrm rot="16200000" flipH="1">
              <a:off x="8100392" y="5013176"/>
              <a:ext cx="432048"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30" idx="1"/>
              <a:endCxn id="30" idx="3"/>
            </p:cNvCxnSpPr>
            <p:nvPr/>
          </p:nvCxnSpPr>
          <p:spPr>
            <a:xfrm rot="10800000" flipH="1">
              <a:off x="8028384" y="5013176"/>
              <a:ext cx="576064"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5" name="右箭头 34"/>
          <p:cNvSpPr/>
          <p:nvPr/>
        </p:nvSpPr>
        <p:spPr>
          <a:xfrm>
            <a:off x="3635896" y="4941168"/>
            <a:ext cx="1512168" cy="43204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文档 35"/>
          <p:cNvSpPr/>
          <p:nvPr/>
        </p:nvSpPr>
        <p:spPr>
          <a:xfrm>
            <a:off x="1979712" y="4653136"/>
            <a:ext cx="1224136" cy="432048"/>
          </a:xfrm>
          <a:prstGeom prst="flowChartDocument">
            <a:avLst/>
          </a:prstGeom>
          <a:solidFill>
            <a:srgbClr val="FFED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latin typeface="隶书" pitchFamily="49" charset="-122"/>
                <a:ea typeface="隶书" pitchFamily="49" charset="-122"/>
              </a:rPr>
              <a:t>日志</a:t>
            </a:r>
            <a:endParaRPr lang="zh-CN" altLang="en-US" b="1" dirty="0">
              <a:solidFill>
                <a:srgbClr val="FF0000"/>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blinds(horizontal)">
                                      <p:cBhvr>
                                        <p:cTn id="11" dur="500"/>
                                        <p:tgtEl>
                                          <p:spTgt spid="34"/>
                                        </p:tgtEl>
                                      </p:cBhvr>
                                    </p:animEffect>
                                  </p:childTnLst>
                                </p:cTn>
                              </p:par>
                            </p:childTnLst>
                          </p:cTn>
                        </p:par>
                        <p:par>
                          <p:cTn id="12" fill="hold">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1000" fill="hold"/>
                                        <p:tgtEl>
                                          <p:spTgt spid="35"/>
                                        </p:tgtEl>
                                        <p:attrNameLst>
                                          <p:attrName>ppt_w</p:attrName>
                                        </p:attrNameLst>
                                      </p:cBhvr>
                                      <p:tavLst>
                                        <p:tav tm="0">
                                          <p:val>
                                            <p:strVal val="#ppt_w*0.70"/>
                                          </p:val>
                                        </p:tav>
                                        <p:tav tm="100000">
                                          <p:val>
                                            <p:strVal val="#ppt_w"/>
                                          </p:val>
                                        </p:tav>
                                      </p:tavLst>
                                    </p:anim>
                                    <p:anim calcmode="lin" valueType="num">
                                      <p:cBhvr>
                                        <p:cTn id="16" dur="1000" fill="hold"/>
                                        <p:tgtEl>
                                          <p:spTgt spid="35"/>
                                        </p:tgtEl>
                                        <p:attrNameLst>
                                          <p:attrName>ppt_h</p:attrName>
                                        </p:attrNameLst>
                                      </p:cBhvr>
                                      <p:tavLst>
                                        <p:tav tm="0">
                                          <p:val>
                                            <p:strVal val="#ppt_h"/>
                                          </p:val>
                                        </p:tav>
                                        <p:tav tm="100000">
                                          <p:val>
                                            <p:strVal val="#ppt_h"/>
                                          </p:val>
                                        </p:tav>
                                      </p:tavLst>
                                    </p:anim>
                                    <p:animEffect transition="in" filter="fade">
                                      <p:cBhvr>
                                        <p:cTn id="17" dur="10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par>
                          <p:cTn id="23" fill="hold">
                            <p:stCondLst>
                              <p:cond delay="500"/>
                            </p:stCondLst>
                            <p:childTnLst>
                              <p:par>
                                <p:cTn id="24" presetID="63" presetClass="path" presetSubtype="0" accel="50000" decel="50000" fill="hold" grpId="1" nodeType="afterEffect">
                                  <p:stCondLst>
                                    <p:cond delay="0"/>
                                  </p:stCondLst>
                                  <p:childTnLst>
                                    <p:animMotion origin="layout" path="M -3.33333E-6 3.05273E-6 L 0.37414 0.02104 " pathEditMode="relative" rAng="0" ptsTypes="AA">
                                      <p:cBhvr>
                                        <p:cTn id="25" dur="2000" fill="hold"/>
                                        <p:tgtEl>
                                          <p:spTgt spid="36"/>
                                        </p:tgtEl>
                                        <p:attrNameLst>
                                          <p:attrName>ppt_x</p:attrName>
                                          <p:attrName>ppt_y</p:attrName>
                                        </p:attrNameLst>
                                      </p:cBhvr>
                                      <p:rCtr x="18700" y="1000"/>
                                    </p:animMotion>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blinds(horizontal)">
                                      <p:cBhvr>
                                        <p:cTn id="30" dur="500"/>
                                        <p:tgtEl>
                                          <p:spTgt spid="29"/>
                                        </p:tgtEl>
                                      </p:cBhvr>
                                    </p:animEffect>
                                  </p:childTnLst>
                                </p:cTn>
                              </p:par>
                            </p:childTnLst>
                          </p:cTn>
                        </p:par>
                        <p:par>
                          <p:cTn id="31" fill="hold">
                            <p:stCondLst>
                              <p:cond delay="500"/>
                            </p:stCondLst>
                            <p:childTnLst>
                              <p:par>
                                <p:cTn id="32" presetID="63" presetClass="path" presetSubtype="0" accel="50000" decel="50000" fill="hold" nodeType="afterEffect">
                                  <p:stCondLst>
                                    <p:cond delay="0"/>
                                  </p:stCondLst>
                                  <p:childTnLst>
                                    <p:animMotion origin="layout" path="M -3.88889E-6 3.00648E-6 L 0.40955 0.02104 " pathEditMode="relative" rAng="0" ptsTypes="AA">
                                      <p:cBhvr>
                                        <p:cTn id="33" dur="2000" fill="hold"/>
                                        <p:tgtEl>
                                          <p:spTgt spid="29"/>
                                        </p:tgtEl>
                                        <p:attrNameLst>
                                          <p:attrName>ppt_x</p:attrName>
                                          <p:attrName>ppt_y</p:attrName>
                                        </p:attrNameLst>
                                      </p:cBhvr>
                                      <p:rCtr x="20500" y="1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6"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a:xfrm>
            <a:off x="539552" y="1340768"/>
            <a:ext cx="8001000" cy="4678362"/>
          </a:xfrm>
        </p:spPr>
        <p:txBody>
          <a:bodyPr/>
          <a:lstStyle/>
          <a:p>
            <a:r>
              <a:rPr lang="zh-CN" altLang="zh-CN" dirty="0" smtClean="0"/>
              <a:t>由于日志总是在</a:t>
            </a:r>
            <a:r>
              <a:rPr lang="en-US" altLang="zh-CN" dirty="0" smtClean="0"/>
              <a:t>COMMIT</a:t>
            </a:r>
            <a:r>
              <a:rPr lang="zh-CN" altLang="zh-CN" dirty="0" smtClean="0"/>
              <a:t>操作的第一阶段强制写出，因此它不会引起任何问题。</a:t>
            </a:r>
            <a:endParaRPr lang="en-US" altLang="zh-CN" dirty="0" smtClean="0"/>
          </a:p>
          <a:p>
            <a:r>
              <a:rPr lang="zh-CN" altLang="zh-CN" dirty="0" smtClean="0"/>
              <a:t>由于数据库中没有未提交的修改，因此这种数据库恢复方法不需要撤销事务日志。</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71</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转储内容分类</a:t>
            </a:r>
            <a:endParaRPr lang="zh-CN" altLang="en-US" dirty="0"/>
          </a:p>
        </p:txBody>
      </p:sp>
      <p:sp>
        <p:nvSpPr>
          <p:cNvPr id="3" name="内容占位符 2"/>
          <p:cNvSpPr>
            <a:spLocks noGrp="1"/>
          </p:cNvSpPr>
          <p:nvPr>
            <p:ph idx="1"/>
          </p:nvPr>
        </p:nvSpPr>
        <p:spPr>
          <a:xfrm>
            <a:off x="395536" y="1340768"/>
            <a:ext cx="8424936" cy="4752528"/>
          </a:xfrm>
        </p:spPr>
        <p:txBody>
          <a:bodyPr/>
          <a:lstStyle/>
          <a:p>
            <a:r>
              <a:rPr lang="zh-CN" altLang="zh-CN" sz="3200" dirty="0" smtClean="0">
                <a:solidFill>
                  <a:srgbClr val="FF0000"/>
                </a:solidFill>
              </a:rPr>
              <a:t>海量转储</a:t>
            </a:r>
            <a:r>
              <a:rPr lang="zh-CN" altLang="en-US" sz="3200" dirty="0" smtClean="0"/>
              <a:t>：</a:t>
            </a:r>
            <a:r>
              <a:rPr lang="zh-CN" altLang="zh-CN" sz="3200" dirty="0" smtClean="0"/>
              <a:t>每次转储全部数据库，</a:t>
            </a:r>
            <a:endParaRPr lang="en-US" altLang="zh-CN" sz="3200" dirty="0" smtClean="0"/>
          </a:p>
          <a:p>
            <a:r>
              <a:rPr lang="zh-CN" altLang="zh-CN" sz="3200" dirty="0" smtClean="0">
                <a:solidFill>
                  <a:srgbClr val="FF0000"/>
                </a:solidFill>
              </a:rPr>
              <a:t>增量转储</a:t>
            </a:r>
            <a:r>
              <a:rPr lang="zh-CN" altLang="en-US" sz="3200" dirty="0" smtClean="0"/>
              <a:t>：</a:t>
            </a:r>
            <a:r>
              <a:rPr lang="zh-CN" altLang="zh-CN" sz="3200" dirty="0" smtClean="0"/>
              <a:t>每次只转储上一次转储之后修改过的数据。</a:t>
            </a:r>
            <a:endParaRPr lang="en-US" altLang="zh-CN" sz="3200" dirty="0" smtClean="0"/>
          </a:p>
          <a:p>
            <a:r>
              <a:rPr lang="zh-CN" altLang="zh-CN" sz="3200" dirty="0" smtClean="0"/>
              <a:t>从恢复的角度看，用海量转储的数据库副本进行恢复</a:t>
            </a:r>
            <a:r>
              <a:rPr lang="zh-CN" altLang="en-US" sz="3200" dirty="0" smtClean="0"/>
              <a:t>更</a:t>
            </a:r>
            <a:r>
              <a:rPr lang="zh-CN" altLang="zh-CN" sz="3200" dirty="0" smtClean="0"/>
              <a:t>方便，但如果数据量很大，事务处理又比较频繁，则增量转储</a:t>
            </a:r>
            <a:r>
              <a:rPr lang="zh-CN" altLang="en-US" sz="3200" dirty="0" smtClean="0"/>
              <a:t>会</a:t>
            </a:r>
            <a:r>
              <a:rPr lang="zh-CN" altLang="zh-CN" sz="3200" dirty="0" smtClean="0"/>
              <a:t>更有效。</a:t>
            </a:r>
          </a:p>
          <a:p>
            <a:r>
              <a:rPr lang="zh-CN" altLang="zh-CN" sz="3200" dirty="0" smtClean="0"/>
              <a:t>海量转储和增量转储可以是动态的，也可以是静态的。</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a:t>
            </a:fld>
            <a:endParaRPr lang="zh-CN" altLang="en-US"/>
          </a:p>
        </p:txBody>
      </p:sp>
      <p:sp>
        <p:nvSpPr>
          <p:cNvPr id="6" name="动作按钮: 后退或前一项 5">
            <a:hlinkClick r:id="rId2" action="ppaction://hlinksldjump" highlightClick="1"/>
          </p:cNvPr>
          <p:cNvSpPr/>
          <p:nvPr/>
        </p:nvSpPr>
        <p:spPr>
          <a:xfrm>
            <a:off x="7164288" y="6237312"/>
            <a:ext cx="792088" cy="360040"/>
          </a:xfrm>
          <a:prstGeom prst="actionButtonBackPrevious">
            <a:avLst/>
          </a:prstGeom>
          <a:solidFill>
            <a:schemeClr val="accent2">
              <a:lumMod val="40000"/>
              <a:lumOff val="60000"/>
            </a:schemeClr>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13.2 </a:t>
            </a:r>
            <a:r>
              <a:rPr lang="zh-CN" altLang="zh-CN" dirty="0" smtClean="0"/>
              <a:t>数据库故障的种类</a:t>
            </a:r>
            <a:endParaRPr lang="zh-CN" altLang="en-US" dirty="0"/>
          </a:p>
        </p:txBody>
      </p:sp>
      <p:sp>
        <p:nvSpPr>
          <p:cNvPr id="3" name="内容占位符 2"/>
          <p:cNvSpPr>
            <a:spLocks noGrp="1"/>
          </p:cNvSpPr>
          <p:nvPr>
            <p:ph idx="1"/>
          </p:nvPr>
        </p:nvSpPr>
        <p:spPr/>
        <p:txBody>
          <a:bodyPr/>
          <a:lstStyle/>
          <a:p>
            <a:r>
              <a:rPr lang="zh-CN" altLang="zh-CN" dirty="0" smtClean="0"/>
              <a:t>数据库故障是指导致数据库值出现错误描述状态的情况，</a:t>
            </a:r>
            <a:endParaRPr lang="en-US" altLang="zh-CN" dirty="0" smtClean="0"/>
          </a:p>
          <a:p>
            <a:r>
              <a:rPr lang="zh-CN" altLang="zh-CN" dirty="0" smtClean="0"/>
              <a:t>影响数据库运行的故障有多种</a:t>
            </a:r>
            <a:r>
              <a:rPr lang="zh-CN" altLang="en-US" dirty="0" smtClean="0"/>
              <a:t>：</a:t>
            </a:r>
            <a:endParaRPr lang="en-US" altLang="zh-CN" dirty="0" smtClean="0"/>
          </a:p>
          <a:p>
            <a:pPr lvl="1"/>
            <a:r>
              <a:rPr lang="zh-CN" altLang="zh-CN" dirty="0" smtClean="0"/>
              <a:t>事务内部的故障</a:t>
            </a:r>
          </a:p>
          <a:p>
            <a:pPr lvl="1"/>
            <a:r>
              <a:rPr lang="zh-CN" altLang="zh-CN" dirty="0" smtClean="0"/>
              <a:t>系统故障</a:t>
            </a:r>
          </a:p>
          <a:p>
            <a:pPr lvl="1"/>
            <a:r>
              <a:rPr lang="zh-CN" altLang="zh-CN" dirty="0" smtClean="0"/>
              <a:t>其它故障</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2016年3月9日8时33分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157257684</TotalTime>
  <Pages>0</Pages>
  <Words>4756</Words>
  <Characters>0</Characters>
  <Application>Microsoft Office PowerPoint</Application>
  <DocSecurity>0</DocSecurity>
  <PresentationFormat>全屏显示(4:3)</PresentationFormat>
  <Lines>0</Lines>
  <Paragraphs>622</Paragraphs>
  <Slides>71</Slides>
  <Notes>1</Notes>
  <HiddenSlides>0</HiddenSlides>
  <MMClips>0</MMClips>
  <ScaleCrop>false</ScaleCrop>
  <HeadingPairs>
    <vt:vector size="8" baseType="variant">
      <vt:variant>
        <vt:lpstr>已用的字体</vt:lpstr>
      </vt:variant>
      <vt:variant>
        <vt:i4>12</vt:i4>
      </vt:variant>
      <vt:variant>
        <vt:lpstr>主题</vt:lpstr>
      </vt:variant>
      <vt:variant>
        <vt:i4>3</vt:i4>
      </vt:variant>
      <vt:variant>
        <vt:lpstr>嵌入 OLE 服务器</vt:lpstr>
      </vt:variant>
      <vt:variant>
        <vt:i4>2</vt:i4>
      </vt:variant>
      <vt:variant>
        <vt:lpstr>幻灯片标题</vt:lpstr>
      </vt:variant>
      <vt:variant>
        <vt:i4>71</vt:i4>
      </vt:variant>
    </vt:vector>
  </HeadingPairs>
  <TitlesOfParts>
    <vt:vector size="88" baseType="lpstr">
      <vt:lpstr>方正姚体</vt:lpstr>
      <vt:lpstr>仿宋_GB2312</vt:lpstr>
      <vt:lpstr>华文行楷</vt:lpstr>
      <vt:lpstr>华文隶书</vt:lpstr>
      <vt:lpstr>楷体_GB2312</vt:lpstr>
      <vt:lpstr>隶书</vt:lpstr>
      <vt:lpstr>宋体</vt:lpstr>
      <vt:lpstr>Arial</vt:lpstr>
      <vt:lpstr>Calibri</vt:lpstr>
      <vt:lpstr>Times New Roman</vt:lpstr>
      <vt:lpstr>Verdana</vt:lpstr>
      <vt:lpstr>Wingdings</vt:lpstr>
      <vt:lpstr>bistu-jsjxy</vt:lpstr>
      <vt:lpstr>自定义设计方案</vt:lpstr>
      <vt:lpstr>1_bistu-jsjxy</vt:lpstr>
      <vt:lpstr>Photoshop.Image.9</vt:lpstr>
      <vt:lpstr>Visio</vt:lpstr>
      <vt:lpstr>数据库系统教程</vt:lpstr>
      <vt:lpstr>第13章 数据库恢复技术</vt:lpstr>
      <vt:lpstr>概述</vt:lpstr>
      <vt:lpstr>13.1恢复的基本概念</vt:lpstr>
      <vt:lpstr>数据转储</vt:lpstr>
      <vt:lpstr>转储分类</vt:lpstr>
      <vt:lpstr>静态与动态转储比较</vt:lpstr>
      <vt:lpstr>转储内容分类</vt:lpstr>
      <vt:lpstr>13.2 数据库故障的种类</vt:lpstr>
      <vt:lpstr>事务内部的故障</vt:lpstr>
      <vt:lpstr>事务故障</vt:lpstr>
      <vt:lpstr>系统故障</vt:lpstr>
      <vt:lpstr>系统故障产生的结果</vt:lpstr>
      <vt:lpstr>系统故障恢复方法</vt:lpstr>
      <vt:lpstr>其他故障</vt:lpstr>
      <vt:lpstr>故障对数据库的影响</vt:lpstr>
      <vt:lpstr>13.3 数据库恢复的类型</vt:lpstr>
      <vt:lpstr>13.3.1 向前恢复</vt:lpstr>
      <vt:lpstr>永久生效的更新</vt:lpstr>
      <vt:lpstr>重做事务</vt:lpstr>
      <vt:lpstr>向前恢复过程</vt:lpstr>
      <vt:lpstr>重做示意图</vt:lpstr>
      <vt:lpstr>13.3.2 向后恢复</vt:lpstr>
      <vt:lpstr>向后恢复（续）</vt:lpstr>
      <vt:lpstr>向后恢复过程</vt:lpstr>
      <vt:lpstr>回滚示意图</vt:lpstr>
      <vt:lpstr>示例1</vt:lpstr>
      <vt:lpstr>示例2</vt:lpstr>
      <vt:lpstr>故障恢复过程</vt:lpstr>
      <vt:lpstr>在W1(B,80)之后发生故障的事务操作撤销过程</vt:lpstr>
      <vt:lpstr>在W1(B,80)之后发生故障的事务操作重做过程</vt:lpstr>
      <vt:lpstr>13.3.3 介质故障恢复</vt:lpstr>
      <vt:lpstr>13.4 恢复技术</vt:lpstr>
      <vt:lpstr>物理损坏</vt:lpstr>
      <vt:lpstr>事务故障</vt:lpstr>
      <vt:lpstr>13.4.1 延迟更新技术</vt:lpstr>
      <vt:lpstr>延迟更新技术（续）</vt:lpstr>
      <vt:lpstr>延迟更新技术的日志内容</vt:lpstr>
      <vt:lpstr>注意</vt:lpstr>
      <vt:lpstr>恢复过程</vt:lpstr>
      <vt:lpstr>恢复过程（续）</vt:lpstr>
      <vt:lpstr>转账示例</vt:lpstr>
      <vt:lpstr>转账示例（续）</vt:lpstr>
      <vt:lpstr>转账示例（续）</vt:lpstr>
      <vt:lpstr>转账示例（续）</vt:lpstr>
      <vt:lpstr>13.4.2 立即更新技术</vt:lpstr>
      <vt:lpstr>立即更新技术的日志内容</vt:lpstr>
      <vt:lpstr>说明</vt:lpstr>
      <vt:lpstr>说明</vt:lpstr>
      <vt:lpstr>恢复过程</vt:lpstr>
      <vt:lpstr>立即更新日志示例</vt:lpstr>
      <vt:lpstr>立即更新示例（续）</vt:lpstr>
      <vt:lpstr>立即更新示例（续）</vt:lpstr>
      <vt:lpstr>13.4.3 镜像页技术</vt:lpstr>
      <vt:lpstr>镜像页技术(续)</vt:lpstr>
      <vt:lpstr>镜像页模式</vt:lpstr>
      <vt:lpstr>说明</vt:lpstr>
      <vt:lpstr>镜像页技术优缺点</vt:lpstr>
      <vt:lpstr>13.4.4 检查点技术</vt:lpstr>
      <vt:lpstr>检查点技术</vt:lpstr>
      <vt:lpstr>PowerPoint 演示文稿</vt:lpstr>
      <vt:lpstr>动态维护日志文件的方法</vt:lpstr>
      <vt:lpstr>关于检查点</vt:lpstr>
      <vt:lpstr>检查点优点</vt:lpstr>
      <vt:lpstr>示例</vt:lpstr>
      <vt:lpstr>13.5 缓冲区管理</vt:lpstr>
      <vt:lpstr>缓冲区管理（续）</vt:lpstr>
      <vt:lpstr>DBMS虚拟内存缓冲区示意</vt:lpstr>
      <vt:lpstr>缓冲区作用</vt:lpstr>
      <vt:lpstr>二阶段提交</vt:lpstr>
      <vt:lpstr>说明</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subject/>
  <dc:creator>Jack</dc:creator>
  <cp:keywords/>
  <dc:description/>
  <cp:lastModifiedBy>Administrator</cp:lastModifiedBy>
  <cp:revision>334</cp:revision>
  <cp:lastPrinted>1899-12-30T00:00:00Z</cp:lastPrinted>
  <dcterms:created xsi:type="dcterms:W3CDTF">2010-06-04T15:42:51Z</dcterms:created>
  <dcterms:modified xsi:type="dcterms:W3CDTF">2016-03-09T20:38:33Z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