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4108" r:id="rId2"/>
    <p:sldMasterId id="2147483935" r:id="rId3"/>
  </p:sldMasterIdLst>
  <p:notesMasterIdLst>
    <p:notesMasterId r:id="rId71"/>
  </p:notesMasterIdLst>
  <p:sldIdLst>
    <p:sldId id="276" r:id="rId4"/>
    <p:sldId id="407"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6" r:id="rId52"/>
    <p:sldId id="457" r:id="rId53"/>
    <p:sldId id="458" r:id="rId54"/>
    <p:sldId id="459" r:id="rId55"/>
    <p:sldId id="460" r:id="rId56"/>
    <p:sldId id="461" r:id="rId57"/>
    <p:sldId id="462" r:id="rId58"/>
    <p:sldId id="463" r:id="rId59"/>
    <p:sldId id="464" r:id="rId60"/>
    <p:sldId id="465" r:id="rId61"/>
    <p:sldId id="466" r:id="rId62"/>
    <p:sldId id="467" r:id="rId63"/>
    <p:sldId id="468" r:id="rId64"/>
    <p:sldId id="469" r:id="rId65"/>
    <p:sldId id="470" r:id="rId66"/>
    <p:sldId id="471" r:id="rId67"/>
    <p:sldId id="472" r:id="rId68"/>
    <p:sldId id="473" r:id="rId69"/>
    <p:sldId id="474" r:id="rId7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C"/>
    <a:srgbClr val="0000FF"/>
    <a:srgbClr val="336600"/>
    <a:srgbClr val="008000"/>
    <a:srgbClr val="FF3399"/>
    <a:srgbClr val="004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3925" autoAdjust="0"/>
    <p:restoredTop sz="86937" autoAdjust="0"/>
  </p:normalViewPr>
  <p:slideViewPr>
    <p:cSldViewPr>
      <p:cViewPr varScale="1">
        <p:scale>
          <a:sx n="61" d="100"/>
          <a:sy n="61" d="100"/>
        </p:scale>
        <p:origin x="930" y="66"/>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B3771FB1-3F4C-425E-BD96-6AB3592DFAED}" type="datetimeFigureOut">
              <a:rPr lang="zh-CN" altLang="en-US"/>
              <a:pPr>
                <a:defRPr/>
              </a:pPr>
              <a:t>2016/3/9</a:t>
            </a:fld>
            <a:endParaRPr lang="zh-CN" altLang="en-US"/>
          </a:p>
        </p:txBody>
      </p:sp>
      <p:sp>
        <p:nvSpPr>
          <p:cNvPr id="59396" name="幻灯片图像占位符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DE88BB0-7D8B-4EE0-B0F7-358B00858D32}" type="slidenum">
              <a:rPr lang="zh-CN" altLang="en-US"/>
              <a:pPr>
                <a:defRPr/>
              </a:pPr>
              <a:t>‹#›</a:t>
            </a:fld>
            <a:endParaRPr lang="zh-CN" altLang="en-US"/>
          </a:p>
        </p:txBody>
      </p:sp>
    </p:spTree>
    <p:extLst>
      <p:ext uri="{BB962C8B-B14F-4D97-AF65-F5344CB8AC3E}">
        <p14:creationId xmlns:p14="http://schemas.microsoft.com/office/powerpoint/2010/main" val="5007204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solidFill>
          </a:ln>
        </p:spPr>
      </p:sp>
      <p:sp>
        <p:nvSpPr>
          <p:cNvPr id="60419" name="备注占位符 2"/>
          <p:cNvSpPr>
            <a:spLocks noGrp="1"/>
          </p:cNvSpPr>
          <p:nvPr>
            <p:ph type="body" idx="1"/>
          </p:nvPr>
        </p:nvSpPr>
        <p:spPr>
          <a:noFill/>
          <a:ln w="9525"/>
        </p:spPr>
        <p:txBody>
          <a:bodyPr anchor="t"/>
          <a:lstStyle/>
          <a:p>
            <a:pPr eaLnBrk="1" hangingPunct="1">
              <a:spcBef>
                <a:spcPct val="0"/>
              </a:spcBef>
            </a:pPr>
            <a:r>
              <a:rPr lang="zh-CN" altLang="en-US" dirty="0" smtClean="0"/>
              <a:t>开场白：</a:t>
            </a:r>
          </a:p>
        </p:txBody>
      </p:sp>
      <p:sp>
        <p:nvSpPr>
          <p:cNvPr id="60420"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510CD81-6A4E-4D56-9E38-FBEBAFBCE54A}" type="slidenum">
              <a:rPr lang="zh-CN" altLang="en-US" sz="1200"/>
              <a:pPr algn="r"/>
              <a:t>1</a:t>
            </a:fld>
            <a:endParaRPr lang="zh-CN" altLang="en-US" sz="1200"/>
          </a:p>
        </p:txBody>
      </p:sp>
    </p:spTree>
    <p:extLst>
      <p:ext uri="{BB962C8B-B14F-4D97-AF65-F5344CB8AC3E}">
        <p14:creationId xmlns:p14="http://schemas.microsoft.com/office/powerpoint/2010/main" val="37898925"/>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8D43036-38F7-4CF7-B0ED-3479FA8B33E6}" type="slidenum">
              <a:rPr lang="zh-CN" altLang="en-US" smtClean="0"/>
              <a:pPr/>
              <a:t>40</a:t>
            </a:fld>
            <a:endParaRPr lang="zh-CN" altLang="en-US" smtClean="0"/>
          </a:p>
        </p:txBody>
      </p:sp>
    </p:spTree>
    <p:extLst>
      <p:ext uri="{BB962C8B-B14F-4D97-AF65-F5344CB8AC3E}">
        <p14:creationId xmlns:p14="http://schemas.microsoft.com/office/powerpoint/2010/main" val="833056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ADCC17BF-471A-42DF-B618-E92B3DD4525E}" type="datetime8">
              <a:rPr lang="zh-CN" altLang="en-US" smtClean="0"/>
              <a:pPr>
                <a:defRPr/>
              </a:pPr>
              <a:t>2016年3月9日8时38分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B423D457-7225-41C4-822A-267E15D4B9DE}" type="datetime8">
              <a:rPr lang="zh-CN" altLang="en-US" smtClean="0"/>
              <a:pPr>
                <a:defRPr/>
              </a:pPr>
              <a:t>2016年3月9日8时38分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D4EEE9F9-AEDE-4968-823E-BE24C2E7CA11}" type="datetime8">
              <a:rPr lang="zh-CN" altLang="en-US" smtClean="0"/>
              <a:pPr>
                <a:defRPr/>
              </a:pPr>
              <a:t>2016年3月9日8时38分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FE365216-94B7-403F-B707-75733C7CB417}" type="datetime8">
              <a:rPr lang="zh-CN" altLang="en-US" smtClean="0"/>
              <a:pPr>
                <a:defRPr/>
              </a:pPr>
              <a:t>2016年3月9日8时38分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1429581-5675-45AF-BC36-3C8AD96533C6}" type="datetime8">
              <a:rPr lang="zh-CN" altLang="en-US" smtClean="0"/>
              <a:pPr>
                <a:defRPr/>
              </a:pPr>
              <a:t>2016年3月9日8时38分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AF04F9-0169-424E-B69C-4CAF738DE6F5}"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B5E264D-2098-442F-9C6D-8232F25859EE}" type="datetime8">
              <a:rPr lang="zh-CN" altLang="en-US" smtClean="0"/>
              <a:pPr>
                <a:defRPr/>
              </a:pPr>
              <a:t>2016年3月9日8时38分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D71A95-44AD-4954-BE7F-42D7FA3FB35C}"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9B5C8CC-12BE-4FDA-A89D-76D267172B91}" type="datetime8">
              <a:rPr lang="zh-CN" altLang="en-US" smtClean="0"/>
              <a:pPr>
                <a:defRPr/>
              </a:pPr>
              <a:t>2016年3月9日8时38分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60D8DC-11F3-4D5E-81C5-732B1C8966C0}"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DC07F5A-8F62-4390-A925-4FA49CC6E335}" type="datetime8">
              <a:rPr lang="zh-CN" altLang="en-US" smtClean="0"/>
              <a:pPr>
                <a:defRPr/>
              </a:pPr>
              <a:t>2016年3月9日8时38分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11B3B1-4DE7-4F73-A4DA-EA118528EBD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41898F0-3133-45FA-ADBE-71A56C455F58}" type="datetime8">
              <a:rPr lang="zh-CN" altLang="en-US" smtClean="0"/>
              <a:pPr>
                <a:defRPr/>
              </a:pPr>
              <a:t>2016年3月9日8时38分</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3ECAACE-5864-45BE-B551-96D9FB9906F7}"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77D536D-52FC-4D8E-B531-40E3B594B67E}" type="datetime8">
              <a:rPr lang="zh-CN" altLang="en-US" smtClean="0"/>
              <a:pPr>
                <a:defRPr/>
              </a:pPr>
              <a:t>2016年3月9日8时38分</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D30AB4-3E55-4179-AE07-0D8AF134E04F}"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0C1EFFE-071F-41DC-9CBA-F0E0DA47D5BE}" type="datetime8">
              <a:rPr lang="zh-CN" altLang="en-US" smtClean="0"/>
              <a:pPr>
                <a:defRPr/>
              </a:pPr>
              <a:t>2016年3月9日8时38分</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FBF95B-894D-4422-9D0F-521C270E0F2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600" b="1">
                <a:latin typeface="仿宋_GB2312" pitchFamily="49" charset="-122"/>
                <a:ea typeface="仿宋_GB2312" pitchFamily="49" charset="-122"/>
              </a:defRPr>
            </a:lvl2pPr>
            <a:lvl3pPr>
              <a:lnSpc>
                <a:spcPct val="110000"/>
              </a:lnSpc>
              <a:defRPr sz="3400" b="1">
                <a:latin typeface="仿宋_GB2312" pitchFamily="49" charset="-122"/>
                <a:ea typeface="仿宋_GB2312" pitchFamily="49" charset="-122"/>
              </a:defRPr>
            </a:lvl3pPr>
            <a:lvl4pPr>
              <a:lnSpc>
                <a:spcPct val="110000"/>
              </a:lnSpc>
              <a:defRPr sz="32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39AC"/>
                </a:solidFill>
              </a:defRPr>
            </a:lvl1pPr>
          </a:lstStyle>
          <a:p>
            <a:pPr>
              <a:defRPr/>
            </a:pPr>
            <a:fld id="{7108A5F2-3F7F-479B-A874-258E1C74EFE3}" type="datetime8">
              <a:rPr lang="zh-CN" altLang="en-US" smtClean="0"/>
              <a:pPr>
                <a:defRPr/>
              </a:pPr>
              <a:t>2016年3月9日8时38分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solidFill>
                  <a:srgbClr val="0039AC"/>
                </a:solidFill>
              </a:defRPr>
            </a:lvl1pPr>
          </a:lstStyle>
          <a:p>
            <a:pPr>
              <a:defRPr/>
            </a:pPr>
            <a:fld id="{A1C693C5-2466-49C7-9407-97947274FDD1}" type="slidenum">
              <a:rPr lang="zh-CN" altLang="en-US" smtClean="0"/>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1CA0F76-0E4A-41F1-95CE-A508DAE0A42D}" type="datetime8">
              <a:rPr lang="zh-CN" altLang="en-US" smtClean="0"/>
              <a:pPr>
                <a:defRPr/>
              </a:pPr>
              <a:t>2016年3月9日8时38分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5063E5-3C42-442D-A01B-34C3D8C5A57C}"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66FB6C4-12B7-49F6-9800-571514961082}" type="datetime8">
              <a:rPr lang="zh-CN" altLang="en-US" smtClean="0"/>
              <a:pPr>
                <a:defRPr/>
              </a:pPr>
              <a:t>2016年3月9日8时38分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324F27-8E71-4346-B46F-B7F1DBEF43A4}"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F736517-71F2-4295-9D4C-821F6343ACCD}" type="datetime8">
              <a:rPr lang="zh-CN" altLang="en-US" smtClean="0"/>
              <a:pPr>
                <a:defRPr/>
              </a:pPr>
              <a:t>2016年3月9日8时38分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FFA75A-9CD3-4210-ACDA-CD80BCE32B44}"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1C70B24-59E4-48BC-BA7B-1589F0A17A0B}" type="datetime8">
              <a:rPr lang="zh-CN" altLang="en-US" smtClean="0"/>
              <a:pPr>
                <a:defRPr/>
              </a:pPr>
              <a:t>2016年3月9日8时38分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886B02-7ED5-4D2E-92B3-51DD707F875B}"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646F70E-35DF-4459-82B6-D3A4E98A4CE7}" type="datetime8">
              <a:rPr lang="zh-CN" altLang="en-US" smtClean="0"/>
              <a:pPr>
                <a:defRPr/>
              </a:pPr>
              <a:t>2016年3月9日8时38分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D42096-260C-44F2-A656-125442929E9F}"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4682814-436A-4FF0-B4A4-FD1EF239A120}" type="datetime8">
              <a:rPr lang="zh-CN" altLang="en-US" smtClean="0"/>
              <a:pPr>
                <a:defRPr/>
              </a:pPr>
              <a:t>2016年3月9日8时38分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4D1105-F3D9-46BB-A993-7D61074FCD56}"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7D58CD54-C0C2-4627-8D8B-D3CD5DE2C00A}" type="datetime8">
              <a:rPr lang="zh-CN" altLang="en-US" smtClean="0"/>
              <a:pPr>
                <a:defRPr/>
              </a:pPr>
              <a:t>2016年3月9日8时38分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349D756-8184-44C4-AC9F-F1120727D1B3}"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63B3FFF-FC37-49BC-8C07-D1312C26C507}" type="datetime8">
              <a:rPr lang="zh-CN" altLang="en-US" smtClean="0"/>
              <a:pPr>
                <a:defRPr/>
              </a:pPr>
              <a:t>2016年3月9日8时38分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D07694-7A35-4059-861F-1EB81CE80BA3}"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13EA4D9F-F6E1-4D5E-B544-7CC04831DEE7}" type="datetime8">
              <a:rPr lang="zh-CN" altLang="en-US" smtClean="0"/>
              <a:pPr>
                <a:defRPr/>
              </a:pPr>
              <a:t>2016年3月9日8时38分</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0E3FE90-8988-4DF5-8387-A5F5FE822D31}"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26293FCD-9AA5-4CC2-B756-4FED4D4C6D70}" type="datetime8">
              <a:rPr lang="zh-CN" altLang="en-US" smtClean="0"/>
              <a:pPr>
                <a:defRPr/>
              </a:pPr>
              <a:t>2016年3月9日8时38分</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12D6A6CB-B22D-48A8-8F65-1738700AEA0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87AED169-7FB2-4D93-A711-592AFD731731}" type="datetime8">
              <a:rPr lang="zh-CN" altLang="en-US" smtClean="0"/>
              <a:pPr>
                <a:defRPr/>
              </a:pPr>
              <a:t>2016年3月9日8时38分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EF90F5A-9A05-4612-B612-A270A8862352}" type="datetime8">
              <a:rPr lang="zh-CN" altLang="en-US" smtClean="0"/>
              <a:pPr>
                <a:defRPr/>
              </a:pPr>
              <a:t>2016年3月9日8时38分</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27713A-6030-441A-B8BB-EAA84B90BD0A}"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2726603-BBB5-46D0-ABF5-4ED994FBDF36}" type="datetime8">
              <a:rPr lang="zh-CN" altLang="en-US" smtClean="0"/>
              <a:pPr>
                <a:defRPr/>
              </a:pPr>
              <a:t>2016年3月9日8时38分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0AC98AA-0021-44F0-AB80-FA03EBCE7B23}"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7866334D-9A95-45C4-BF60-70C39A0D3F20}" type="datetime8">
              <a:rPr lang="zh-CN" altLang="en-US" smtClean="0"/>
              <a:pPr>
                <a:defRPr/>
              </a:pPr>
              <a:t>2016年3月9日8时38分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7BEBE57-4C8F-48D1-81D6-13DCC504CD15}"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2B9104D-B58D-49BC-896C-F24D45ED6C0F}" type="datetime8">
              <a:rPr lang="zh-CN" altLang="en-US" smtClean="0"/>
              <a:pPr>
                <a:defRPr/>
              </a:pPr>
              <a:t>2016年3月9日8时38分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14BB54-1E93-449B-B45B-1353836FB2D3}"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DDC7934-7044-4056-AC66-AA1F6F4A7BB8}" type="datetime8">
              <a:rPr lang="zh-CN" altLang="en-US" smtClean="0"/>
              <a:pPr>
                <a:defRPr/>
              </a:pPr>
              <a:t>2016年3月9日8时38分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0BAA9E0-CF9E-4E9E-9B2A-9A3C5D8BF8CF}"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A7C74A97-657F-4B95-A4A7-804E5C3948BA}" type="datetime8">
              <a:rPr lang="zh-CN" altLang="en-US" smtClean="0"/>
              <a:pPr>
                <a:defRPr/>
              </a:pPr>
              <a:t>2016年3月9日8时38分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3F495A23-550B-4296-8A7B-4A7098E45225}" type="datetime8">
              <a:rPr lang="zh-CN" altLang="en-US" smtClean="0"/>
              <a:pPr>
                <a:defRPr/>
              </a:pPr>
              <a:t>2016年3月9日8时38分</a:t>
            </a:fld>
            <a:endParaRPr lang="zh-CN"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C3C98959-5068-4946-B634-08707F6AFA1A}" type="datetime8">
              <a:rPr lang="zh-CN" altLang="en-US" smtClean="0"/>
              <a:pPr>
                <a:defRPr/>
              </a:pPr>
              <a:t>2016年3月9日8时38分</a:t>
            </a:fld>
            <a:endParaRPr lang="zh-CN"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7D1DFCC6-748F-40DF-9791-4C916539CD8A}" type="datetime8">
              <a:rPr lang="zh-CN" altLang="en-US" smtClean="0"/>
              <a:pPr>
                <a:defRPr/>
              </a:pPr>
              <a:t>2016年3月9日8时38分</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A6666BA7-7302-40B6-B5F5-1294CC9F49DB}" type="datetime8">
              <a:rPr lang="zh-CN" altLang="en-US" smtClean="0"/>
              <a:pPr>
                <a:defRPr/>
              </a:pPr>
              <a:t>2016年3月9日8时38分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DFE7D17D-8395-44C5-9938-ED6A6DE2FA77}" type="datetime8">
              <a:rPr lang="zh-CN" altLang="en-US" smtClean="0"/>
              <a:pPr>
                <a:defRPr/>
              </a:pPr>
              <a:t>2016年3月9日8时38分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vmlDrawing" Target="../drawings/vmlDrawing1.v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oleObject" Target="../embeddings/oleObject1.bin"/><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AE5E89F3-30A9-4988-B9C7-773B2413C560}" type="datetime8">
              <a:rPr lang="zh-CN" altLang="en-US" smtClean="0"/>
              <a:pPr>
                <a:defRPr/>
              </a:pPr>
              <a:t>2016年3月9日8时38分</a:t>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pPr>
                <a:defRPr/>
              </a:pPr>
              <a:t>‹#›</a:t>
            </a:fld>
            <a:endParaRPr lang="zh-CN" altLang="en-US"/>
          </a:p>
        </p:txBody>
      </p:sp>
      <p:pic>
        <p:nvPicPr>
          <p:cNvPr id="7177" name="Picture 9" descr="bistu-mark"/>
          <p:cNvPicPr>
            <a:picLocks noChangeAspect="1" noChangeArrowheads="1"/>
          </p:cNvPicPr>
          <p:nvPr/>
        </p:nvPicPr>
        <p:blipFill>
          <a:blip r:embed="rId15" cstate="print"/>
          <a:srcRect/>
          <a:stretch>
            <a:fillRect/>
          </a:stretch>
        </p:blipFill>
        <p:spPr bwMode="auto">
          <a:xfrm>
            <a:off x="177800" y="38100"/>
            <a:ext cx="1644650" cy="279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4" r:id="rId1"/>
    <p:sldLayoutId id="2147484226" r:id="rId2"/>
    <p:sldLayoutId id="2147484195" r:id="rId3"/>
    <p:sldLayoutId id="2147484196" r:id="rId4"/>
    <p:sldLayoutId id="2147484197" r:id="rId5"/>
    <p:sldLayoutId id="2147484198" r:id="rId6"/>
    <p:sldLayoutId id="2147484227" r:id="rId7"/>
    <p:sldLayoutId id="2147484199" r:id="rId8"/>
    <p:sldLayoutId id="2147484200" r:id="rId9"/>
    <p:sldLayoutId id="2147484201" r:id="rId10"/>
    <p:sldLayoutId id="2147484202" r:id="rId11"/>
    <p:sldLayoutId id="2147484203" r:id="rId12"/>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7B272F6-AFD3-4021-8C39-86D3D9DE9EC9}" type="datetime8">
              <a:rPr lang="zh-CN" altLang="en-US" smtClean="0"/>
              <a:pPr>
                <a:defRPr/>
              </a:pPr>
              <a:t>2016年3月9日8时38分</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0D96D9-DC79-4F31-B366-B72B2B4787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AutoShape 7"/>
          <p:cNvSpPr>
            <a:spLocks/>
          </p:cNvSpPr>
          <p:nvPr/>
        </p:nvSpPr>
        <p:spPr bwMode="auto">
          <a:xfrm>
            <a:off x="685800" y="2393950"/>
            <a:ext cx="7772400" cy="109538"/>
          </a:xfrm>
          <a:custGeom>
            <a:avLst/>
            <a:gdLst>
              <a:gd name="T0" fmla="*/ 3163 w 1000"/>
              <a:gd name="T1" fmla="*/ 3163 h 1000"/>
              <a:gd name="T2" fmla="*/ 18437 w 1000"/>
              <a:gd name="T3" fmla="*/ 18437 h 1000"/>
            </a:gdLst>
            <a:ahLst/>
            <a:cxnLst>
              <a:cxn ang="0">
                <a:pos x="0" y="0"/>
              </a:cxn>
              <a:cxn ang="0">
                <a:pos x="618" y="0"/>
              </a:cxn>
              <a:cxn ang="0">
                <a:pos x="618" y="1000"/>
              </a:cxn>
              <a:cxn ang="0">
                <a:pos x="0" y="1000"/>
              </a:cxn>
              <a:cxn ang="0">
                <a:pos x="0" y="0"/>
              </a:cxn>
              <a:cxn ang="0">
                <a:pos x="1000" y="0"/>
              </a:cxn>
            </a:cxnLst>
            <a:rect l="T0" t="T1" r="T2" b="T3"/>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graphicFrame>
        <p:nvGraphicFramePr>
          <p:cNvPr id="1026"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1027" r:id="rId15" imgW="2780952" imgH="3288889" progId="Photoshop.Image.9">
                  <p:embed/>
                </p:oleObj>
              </mc:Choice>
              <mc:Fallback>
                <p:oleObj r:id="rId15" imgW="2780952" imgH="3288889" progId="Photoshop.Image.9">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6100763"/>
                        <a:ext cx="481012" cy="568325"/>
                      </a:xfrm>
                      <a:prstGeom prst="rect">
                        <a:avLst/>
                      </a:prstGeom>
                      <a:noFill/>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29"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0"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094C23B3-665D-478C-8B44-846129F54D75}" type="datetime8">
              <a:rPr lang="zh-CN" altLang="en-US" smtClean="0"/>
              <a:pPr>
                <a:defRPr/>
              </a:pPr>
              <a:t>2016年3月9日8时38分</a:t>
            </a:fld>
            <a:endParaRPr lang="zh-CN" altLang="en-US"/>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D493B5A-B0D1-49E1-BEA3-B34C9872382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46.xml"/><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5.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6.emf"/><Relationship Id="rId9"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2.bin"/><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6.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image" Target="../media/image6.emf"/></Relationships>
</file>

<file path=ppt/slides/_rels/slide4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oleObject" Target="../embeddings/oleObject26.bin"/><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image" Target="../media/image6.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5.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idx="4294967295"/>
          </p:nvPr>
        </p:nvSpPr>
        <p:spPr>
          <a:xfrm>
            <a:off x="685800" y="990600"/>
            <a:ext cx="7772400" cy="1371600"/>
          </a:xfrm>
        </p:spPr>
        <p:txBody>
          <a:bodyPr/>
          <a:lstStyle/>
          <a:p>
            <a:pPr algn="ctr" eaLnBrk="1" hangingPunct="1"/>
            <a:r>
              <a:rPr lang="zh-CN" altLang="en-US" sz="4800" smtClean="0">
                <a:latin typeface="华文行楷" pitchFamily="2" charset="-122"/>
                <a:ea typeface="华文行楷" pitchFamily="2" charset="-122"/>
              </a:rPr>
              <a:t>数据库系统教程</a:t>
            </a:r>
          </a:p>
        </p:txBody>
      </p:sp>
      <p:sp>
        <p:nvSpPr>
          <p:cNvPr id="4099" name="Rectangle 3"/>
          <p:cNvSpPr>
            <a:spLocks noGrp="1" noChangeArrowheads="1"/>
          </p:cNvSpPr>
          <p:nvPr>
            <p:ph type="subTitle" idx="4294967295"/>
          </p:nvPr>
        </p:nvSpPr>
        <p:spPr>
          <a:xfrm>
            <a:off x="1547813" y="2852738"/>
            <a:ext cx="6192539" cy="2448470"/>
          </a:xfrm>
        </p:spPr>
        <p:txBody>
          <a:bodyPr/>
          <a:lstStyle/>
          <a:p>
            <a:pPr marL="0" indent="0" algn="ctr" eaLnBrk="1" hangingPunct="1">
              <a:buFont typeface="Wingdings" pitchFamily="2" charset="2"/>
              <a:buNone/>
            </a:pPr>
            <a:endParaRPr lang="en-US" altLang="zh-CN" sz="2000" dirty="0" smtClean="0">
              <a:solidFill>
                <a:srgbClr val="FF0000"/>
              </a:solidFill>
              <a:latin typeface="华文隶书" pitchFamily="2" charset="-122"/>
              <a:ea typeface="华文隶书" pitchFamily="2" charset="-122"/>
            </a:endParaRPr>
          </a:p>
          <a:p>
            <a:pPr marL="0" indent="0" algn="ctr" eaLnBrk="1" hangingPunct="1">
              <a:buNone/>
            </a:pPr>
            <a:r>
              <a:rPr lang="zh-CN" altLang="en-US" sz="4000" dirty="0" smtClean="0">
                <a:solidFill>
                  <a:srgbClr val="FF0000"/>
                </a:solidFill>
                <a:latin typeface="华文隶书" pitchFamily="2" charset="-122"/>
                <a:ea typeface="华文隶书" pitchFamily="2" charset="-122"/>
              </a:rPr>
              <a:t>第</a:t>
            </a:r>
            <a:r>
              <a:rPr lang="en-US" altLang="zh-CN" sz="4000" dirty="0" smtClean="0">
                <a:solidFill>
                  <a:srgbClr val="FF0000"/>
                </a:solidFill>
                <a:latin typeface="华文隶书" pitchFamily="2" charset="-122"/>
                <a:ea typeface="华文隶书" pitchFamily="2" charset="-122"/>
              </a:rPr>
              <a:t>14</a:t>
            </a:r>
            <a:r>
              <a:rPr lang="zh-CN" altLang="en-US" sz="4000" dirty="0" smtClean="0">
                <a:solidFill>
                  <a:srgbClr val="FF0000"/>
                </a:solidFill>
                <a:latin typeface="华文隶书" pitchFamily="2" charset="-122"/>
                <a:ea typeface="华文隶书" pitchFamily="2" charset="-122"/>
              </a:rPr>
              <a:t>章  查询处理与优化</a:t>
            </a:r>
            <a:endParaRPr lang="en-US" sz="4000" dirty="0" smtClean="0">
              <a:solidFill>
                <a:srgbClr val="FF0000"/>
              </a:solidFill>
              <a:latin typeface="华文隶书" pitchFamily="2" charset="-122"/>
              <a:ea typeface="华文隶书" pitchFamily="2" charset="-122"/>
            </a:endParaRPr>
          </a:p>
        </p:txBody>
      </p:sp>
      <p:sp>
        <p:nvSpPr>
          <p:cNvPr id="11268" name="灯片编号占位符 5"/>
          <p:cNvSpPr>
            <a:spLocks noGrp="1"/>
          </p:cNvSpPr>
          <p:nvPr>
            <p:ph type="sldNum" sz="quarter" idx="12"/>
          </p:nvPr>
        </p:nvSpPr>
        <p:spPr>
          <a:noFill/>
        </p:spPr>
        <p:txBody>
          <a:bodyPr/>
          <a:lstStyle/>
          <a:p>
            <a:fld id="{E53575BE-8026-46EA-A580-F4328889E1D3}" type="slidenum">
              <a:rPr lang="zh-CN" altLang="en-US" smtClean="0"/>
              <a:pPr/>
              <a:t>1</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p:cTn id="7" dur="1000" fill="hold"/>
                                        <p:tgtEl>
                                          <p:spTgt spid="4099">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p:txBody>
          <a:bodyPr/>
          <a:lstStyle/>
          <a:p>
            <a:r>
              <a:rPr lang="zh-CN" altLang="en-US" smtClean="0"/>
              <a:t>对应的几个关系代数表达式</a:t>
            </a:r>
          </a:p>
        </p:txBody>
      </p:sp>
      <p:sp>
        <p:nvSpPr>
          <p:cNvPr id="3" name="内容占位符 2"/>
          <p:cNvSpPr>
            <a:spLocks noGrp="1"/>
          </p:cNvSpPr>
          <p:nvPr>
            <p:ph idx="1"/>
          </p:nvPr>
        </p:nvSpPr>
        <p:spPr>
          <a:xfrm>
            <a:off x="395536" y="1412776"/>
            <a:ext cx="8496944" cy="4248472"/>
          </a:xfrm>
        </p:spPr>
        <p:txBody>
          <a:bodyPr/>
          <a:lstStyle/>
          <a:p>
            <a:pPr>
              <a:buFont typeface="Wingdings" pitchFamily="2" charset="2"/>
              <a:buNone/>
              <a:defRPr/>
            </a:pPr>
            <a:r>
              <a:rPr lang="en-US" altLang="zh-CN" sz="3200" dirty="0" smtClean="0">
                <a:solidFill>
                  <a:srgbClr val="000000"/>
                </a:solidFill>
              </a:rPr>
              <a:t>Q</a:t>
            </a:r>
            <a:r>
              <a:rPr lang="en-US" altLang="zh-CN" sz="3200" baseline="-25000" dirty="0" smtClean="0">
                <a:solidFill>
                  <a:srgbClr val="000000"/>
                </a:solidFill>
              </a:rPr>
              <a:t>1</a:t>
            </a:r>
            <a:r>
              <a:rPr lang="en-US" altLang="zh-CN" sz="3200" dirty="0" smtClean="0">
                <a:solidFill>
                  <a:srgbClr val="000000"/>
                </a:solidFill>
              </a:rPr>
              <a:t> = ∏</a:t>
            </a:r>
            <a:r>
              <a:rPr lang="en-US" altLang="zh-CN" sz="1600" dirty="0" err="1" smtClean="0">
                <a:solidFill>
                  <a:srgbClr val="000000"/>
                </a:solidFill>
              </a:rPr>
              <a:t>Sname</a:t>
            </a:r>
            <a:r>
              <a:rPr lang="en-US" altLang="zh-CN" sz="3200" dirty="0" smtClean="0">
                <a:solidFill>
                  <a:srgbClr val="000000"/>
                </a:solidFill>
              </a:rPr>
              <a:t>(</a:t>
            </a:r>
            <a:r>
              <a:rPr lang="en-US" altLang="zh-CN" sz="3200" dirty="0" err="1" smtClean="0">
                <a:solidFill>
                  <a:srgbClr val="000000"/>
                </a:solidFill>
              </a:rPr>
              <a:t>σ</a:t>
            </a:r>
            <a:r>
              <a:rPr lang="en-US" altLang="zh-CN" sz="1600" dirty="0" err="1" smtClean="0">
                <a:solidFill>
                  <a:srgbClr val="000000"/>
                </a:solidFill>
              </a:rPr>
              <a:t>Student.Sno</a:t>
            </a:r>
            <a:r>
              <a:rPr lang="en-US" altLang="zh-CN" sz="1600" dirty="0" smtClean="0">
                <a:solidFill>
                  <a:srgbClr val="000000"/>
                </a:solidFill>
              </a:rPr>
              <a:t> = </a:t>
            </a:r>
            <a:r>
              <a:rPr lang="en-US" altLang="zh-CN" sz="1600" dirty="0" err="1" smtClean="0">
                <a:solidFill>
                  <a:srgbClr val="000000"/>
                </a:solidFill>
              </a:rPr>
              <a:t>SC.Sno</a:t>
            </a:r>
            <a:r>
              <a:rPr lang="en-US" altLang="zh-CN" sz="3200" dirty="0" smtClean="0">
                <a:solidFill>
                  <a:srgbClr val="000000"/>
                </a:solidFill>
              </a:rPr>
              <a:t>(Student × SC))</a:t>
            </a:r>
            <a:endParaRPr lang="zh-CN" altLang="zh-CN" sz="3200" dirty="0" smtClean="0">
              <a:solidFill>
                <a:srgbClr val="000000"/>
              </a:solidFill>
            </a:endParaRPr>
          </a:p>
          <a:p>
            <a:pPr>
              <a:buFont typeface="Wingdings" pitchFamily="2" charset="2"/>
              <a:buNone/>
              <a:defRPr/>
            </a:pPr>
            <a:r>
              <a:rPr lang="en-US" altLang="zh-CN" sz="3200" dirty="0" smtClean="0">
                <a:solidFill>
                  <a:srgbClr val="000000"/>
                </a:solidFill>
              </a:rPr>
              <a:t>Q</a:t>
            </a:r>
            <a:r>
              <a:rPr lang="en-US" altLang="zh-CN" sz="3200" baseline="-25000" dirty="0" smtClean="0">
                <a:solidFill>
                  <a:srgbClr val="000000"/>
                </a:solidFill>
              </a:rPr>
              <a:t>2</a:t>
            </a:r>
            <a:r>
              <a:rPr lang="en-US" altLang="zh-CN" sz="3200" dirty="0" smtClean="0">
                <a:solidFill>
                  <a:srgbClr val="000000"/>
                </a:solidFill>
              </a:rPr>
              <a:t> = ∏</a:t>
            </a:r>
            <a:r>
              <a:rPr lang="en-US" altLang="zh-CN" sz="1600" dirty="0" err="1" smtClean="0">
                <a:solidFill>
                  <a:srgbClr val="000000"/>
                </a:solidFill>
              </a:rPr>
              <a:t>Sname</a:t>
            </a:r>
            <a:r>
              <a:rPr lang="en-US" altLang="zh-CN" sz="3200" dirty="0" smtClean="0">
                <a:solidFill>
                  <a:srgbClr val="000000"/>
                </a:solidFill>
              </a:rPr>
              <a:t>(</a:t>
            </a:r>
            <a:r>
              <a:rPr lang="en-US" altLang="zh-CN" sz="3200" dirty="0" err="1" smtClean="0">
                <a:solidFill>
                  <a:srgbClr val="000000"/>
                </a:solidFill>
              </a:rPr>
              <a:t>σ</a:t>
            </a:r>
            <a:r>
              <a:rPr lang="en-US" altLang="zh-CN" sz="1600" dirty="0" err="1" smtClean="0">
                <a:solidFill>
                  <a:srgbClr val="000000"/>
                </a:solidFill>
              </a:rPr>
              <a:t>SC.Cno</a:t>
            </a:r>
            <a:r>
              <a:rPr lang="en-US" altLang="zh-CN" sz="1600" dirty="0" smtClean="0">
                <a:solidFill>
                  <a:srgbClr val="000000"/>
                </a:solidFill>
              </a:rPr>
              <a:t> = ‘C001’ </a:t>
            </a:r>
            <a:r>
              <a:rPr lang="en-US" altLang="zh-CN" sz="3200" dirty="0" smtClean="0">
                <a:solidFill>
                  <a:srgbClr val="000000"/>
                </a:solidFill>
              </a:rPr>
              <a:t>(Student     SC))</a:t>
            </a:r>
            <a:endParaRPr lang="zh-CN" altLang="zh-CN" sz="3200" dirty="0" smtClean="0">
              <a:solidFill>
                <a:srgbClr val="000000"/>
              </a:solidFill>
            </a:endParaRPr>
          </a:p>
          <a:p>
            <a:pPr>
              <a:buFont typeface="Wingdings" pitchFamily="2" charset="2"/>
              <a:buNone/>
              <a:defRPr/>
            </a:pPr>
            <a:r>
              <a:rPr lang="en-US" altLang="zh-CN" sz="3200" dirty="0" smtClean="0">
                <a:solidFill>
                  <a:srgbClr val="000000"/>
                </a:solidFill>
              </a:rPr>
              <a:t>Q</a:t>
            </a:r>
            <a:r>
              <a:rPr lang="en-US" altLang="zh-CN" sz="3200" baseline="-25000" dirty="0" smtClean="0">
                <a:solidFill>
                  <a:srgbClr val="000000"/>
                </a:solidFill>
              </a:rPr>
              <a:t>3</a:t>
            </a:r>
            <a:r>
              <a:rPr lang="en-US" altLang="zh-CN" sz="3200" dirty="0" smtClean="0">
                <a:solidFill>
                  <a:srgbClr val="000000"/>
                </a:solidFill>
              </a:rPr>
              <a:t> = ∏</a:t>
            </a:r>
            <a:r>
              <a:rPr lang="en-US" altLang="zh-CN" sz="1600" dirty="0" err="1" smtClean="0">
                <a:solidFill>
                  <a:srgbClr val="000000"/>
                </a:solidFill>
              </a:rPr>
              <a:t>Sname</a:t>
            </a:r>
            <a:r>
              <a:rPr lang="en-US" altLang="zh-CN" sz="3200" dirty="0" smtClean="0">
                <a:solidFill>
                  <a:srgbClr val="000000"/>
                </a:solidFill>
              </a:rPr>
              <a:t>(Student    </a:t>
            </a:r>
            <a:r>
              <a:rPr lang="en-US" altLang="zh-CN" sz="3200" dirty="0" err="1" smtClean="0">
                <a:solidFill>
                  <a:srgbClr val="000000"/>
                </a:solidFill>
              </a:rPr>
              <a:t>σ</a:t>
            </a:r>
            <a:r>
              <a:rPr lang="en-US" altLang="zh-CN" sz="1600" dirty="0" err="1" smtClean="0">
                <a:solidFill>
                  <a:srgbClr val="000000"/>
                </a:solidFill>
              </a:rPr>
              <a:t>SC.Cno</a:t>
            </a:r>
            <a:r>
              <a:rPr lang="en-US" altLang="zh-CN" sz="1600" dirty="0" smtClean="0">
                <a:solidFill>
                  <a:srgbClr val="000000"/>
                </a:solidFill>
              </a:rPr>
              <a:t> = ‘C001’</a:t>
            </a:r>
            <a:r>
              <a:rPr lang="en-US" altLang="zh-CN" sz="3200" dirty="0" smtClean="0">
                <a:solidFill>
                  <a:srgbClr val="000000"/>
                </a:solidFill>
              </a:rPr>
              <a:t>(SC))</a:t>
            </a:r>
          </a:p>
          <a:p>
            <a:pPr>
              <a:buFont typeface="Wingdings" pitchFamily="2" charset="2"/>
              <a:buNone/>
              <a:defRPr/>
            </a:pPr>
            <a:endParaRPr lang="en-US" altLang="zh-CN" sz="2000" dirty="0" smtClean="0">
              <a:solidFill>
                <a:srgbClr val="000000"/>
              </a:solidFill>
            </a:endParaRPr>
          </a:p>
          <a:p>
            <a:pPr>
              <a:buFont typeface="Wingdings" pitchFamily="2" charset="2"/>
              <a:buNone/>
              <a:defRPr/>
            </a:pPr>
            <a:r>
              <a:rPr lang="en-US" altLang="zh-CN" sz="3200" dirty="0" smtClean="0">
                <a:solidFill>
                  <a:srgbClr val="FF0000"/>
                </a:solidFill>
              </a:rPr>
              <a:t>  </a:t>
            </a:r>
            <a:r>
              <a:rPr lang="zh-CN" altLang="zh-CN" sz="3200" dirty="0" smtClean="0">
                <a:solidFill>
                  <a:srgbClr val="FF0000"/>
                </a:solidFill>
              </a:rPr>
              <a:t>设数据库中有</a:t>
            </a:r>
            <a:r>
              <a:rPr lang="en-US" altLang="zh-CN" sz="3200" dirty="0" smtClean="0">
                <a:solidFill>
                  <a:srgbClr val="FF0000"/>
                </a:solidFill>
              </a:rPr>
              <a:t>1000</a:t>
            </a:r>
            <a:r>
              <a:rPr lang="zh-CN" altLang="zh-CN" sz="3200" dirty="0" smtClean="0">
                <a:solidFill>
                  <a:srgbClr val="FF0000"/>
                </a:solidFill>
              </a:rPr>
              <a:t>个学生记录，</a:t>
            </a:r>
            <a:r>
              <a:rPr lang="en-US" altLang="zh-CN" sz="3200" dirty="0" smtClean="0">
                <a:solidFill>
                  <a:srgbClr val="FF0000"/>
                </a:solidFill>
              </a:rPr>
              <a:t>10000</a:t>
            </a:r>
            <a:r>
              <a:rPr lang="zh-CN" altLang="zh-CN" sz="3200" dirty="0" smtClean="0">
                <a:solidFill>
                  <a:srgbClr val="FF0000"/>
                </a:solidFill>
              </a:rPr>
              <a:t>个选课记录，其中选了“</a:t>
            </a:r>
            <a:r>
              <a:rPr lang="en-US" altLang="zh-CN" sz="3200" dirty="0" smtClean="0">
                <a:solidFill>
                  <a:srgbClr val="FF0000"/>
                </a:solidFill>
              </a:rPr>
              <a:t>C001</a:t>
            </a:r>
            <a:r>
              <a:rPr lang="zh-CN" altLang="zh-CN" sz="3200" dirty="0" smtClean="0">
                <a:solidFill>
                  <a:srgbClr val="FF0000"/>
                </a:solidFill>
              </a:rPr>
              <a:t>”课程的选课记录有</a:t>
            </a:r>
            <a:r>
              <a:rPr lang="en-US" altLang="zh-CN" sz="3200" dirty="0" smtClean="0">
                <a:solidFill>
                  <a:srgbClr val="FF0000"/>
                </a:solidFill>
              </a:rPr>
              <a:t>50</a:t>
            </a:r>
            <a:r>
              <a:rPr lang="zh-CN" altLang="zh-CN" sz="3200" dirty="0" smtClean="0">
                <a:solidFill>
                  <a:srgbClr val="FF0000"/>
                </a:solidFill>
              </a:rPr>
              <a:t>个。</a:t>
            </a:r>
          </a:p>
          <a:p>
            <a:pPr>
              <a:defRPr/>
            </a:pPr>
            <a:endParaRPr lang="zh-CN" altLang="en-US" sz="3200" dirty="0"/>
          </a:p>
        </p:txBody>
      </p:sp>
      <p:sp>
        <p:nvSpPr>
          <p:cNvPr id="205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1"/>
          <p:cNvGraphicFramePr>
            <a:graphicFrameLocks noChangeAspect="1"/>
          </p:cNvGraphicFramePr>
          <p:nvPr/>
        </p:nvGraphicFramePr>
        <p:xfrm>
          <a:off x="4139952" y="2852936"/>
          <a:ext cx="576064" cy="461338"/>
        </p:xfrm>
        <a:graphic>
          <a:graphicData uri="http://schemas.openxmlformats.org/presentationml/2006/ole">
            <mc:AlternateContent xmlns:mc="http://schemas.openxmlformats.org/markup-compatibility/2006">
              <mc:Choice xmlns:v="urn:schemas-microsoft-com:vml" Requires="v">
                <p:oleObj spid="_x0000_s150532" name="Visio" r:id="rId3" imgW="130454" imgH="101803" progId="Visio.Drawing.11">
                  <p:embed/>
                </p:oleObj>
              </mc:Choice>
              <mc:Fallback>
                <p:oleObj name="Visio" r:id="rId3" imgW="130454" imgH="10180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2852936"/>
                        <a:ext cx="576064" cy="46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6660231" y="2113279"/>
          <a:ext cx="593589" cy="475375"/>
        </p:xfrm>
        <a:graphic>
          <a:graphicData uri="http://schemas.openxmlformats.org/presentationml/2006/ole">
            <mc:AlternateContent xmlns:mc="http://schemas.openxmlformats.org/markup-compatibility/2006">
              <mc:Choice xmlns:v="urn:schemas-microsoft-com:vml" Requires="v">
                <p:oleObj spid="_x0000_s150533" name="Visio" r:id="rId5" imgW="130454" imgH="101803" progId="Visio.Drawing.11">
                  <p:embed/>
                </p:oleObj>
              </mc:Choice>
              <mc:Fallback>
                <p:oleObj name="Visio" r:id="rId5" imgW="130454" imgH="10180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1" y="2113279"/>
                        <a:ext cx="593589" cy="47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日期占位符 6"/>
          <p:cNvSpPr>
            <a:spLocks noGrp="1"/>
          </p:cNvSpPr>
          <p:nvPr>
            <p:ph type="dt" sz="half" idx="10"/>
          </p:nvPr>
        </p:nvSpPr>
        <p:spPr/>
        <p:txBody>
          <a:bodyPr/>
          <a:lstStyle/>
          <a:p>
            <a:pPr>
              <a:defRPr/>
            </a:pPr>
            <a:fld id="{EB7D3FEE-CA09-4DE2-984D-E0A25B0A6887}" type="datetime8">
              <a:rPr lang="zh-CN" altLang="en-US" smtClean="0"/>
              <a:pPr>
                <a:defRPr/>
              </a:pPr>
              <a:t>2016年3月9日8时38分</a:t>
            </a:fld>
            <a:endParaRPr lang="zh-CN" altLang="en-US" dirty="0"/>
          </a:p>
        </p:txBody>
      </p:sp>
      <p:sp>
        <p:nvSpPr>
          <p:cNvPr id="8" name="灯片编号占位符 7"/>
          <p:cNvSpPr>
            <a:spLocks noGrp="1"/>
          </p:cNvSpPr>
          <p:nvPr>
            <p:ph type="sldNum" sz="quarter" idx="12"/>
          </p:nvPr>
        </p:nvSpPr>
        <p:spPr/>
        <p:txBody>
          <a:bodyPr/>
          <a:lstStyle/>
          <a:p>
            <a:pPr>
              <a:defRPr/>
            </a:pPr>
            <a:fld id="{A1C693C5-2466-49C7-9407-97947274FDD1}" type="slidenum">
              <a:rPr lang="zh-CN" altLang="en-US" smtClean="0"/>
              <a:pPr>
                <a:defRPr/>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cs typeface="+mn-cs"/>
              </a:rPr>
              <a:t>一般的连接做法</a:t>
            </a:r>
            <a:endParaRPr lang="zh-CN" altLang="en-US" dirty="0"/>
          </a:p>
        </p:txBody>
      </p:sp>
      <p:sp>
        <p:nvSpPr>
          <p:cNvPr id="24579" name="内容占位符 2"/>
          <p:cNvSpPr>
            <a:spLocks noGrp="1"/>
          </p:cNvSpPr>
          <p:nvPr>
            <p:ph idx="1"/>
          </p:nvPr>
        </p:nvSpPr>
        <p:spPr>
          <a:xfrm>
            <a:off x="467544" y="1412776"/>
            <a:ext cx="8208912" cy="4608512"/>
          </a:xfrm>
        </p:spPr>
        <p:txBody>
          <a:bodyPr/>
          <a:lstStyle/>
          <a:p>
            <a:r>
              <a:rPr lang="zh-CN" altLang="zh-CN" sz="2600" dirty="0" smtClean="0"/>
              <a:t>在内存中尽可能多地装入某个表（比如</a:t>
            </a:r>
            <a:r>
              <a:rPr lang="en-US" altLang="zh-CN" sz="2600" dirty="0" smtClean="0"/>
              <a:t>Student</a:t>
            </a:r>
            <a:r>
              <a:rPr lang="zh-CN" altLang="zh-CN" sz="2600" dirty="0" smtClean="0"/>
              <a:t>）的若干块，并留出一块存放另一个表（比如</a:t>
            </a:r>
            <a:r>
              <a:rPr lang="en-US" altLang="zh-CN" sz="2600" dirty="0" smtClean="0"/>
              <a:t>SC</a:t>
            </a:r>
            <a:r>
              <a:rPr lang="zh-CN" altLang="zh-CN" sz="2600" dirty="0" smtClean="0"/>
              <a:t>）的元组。</a:t>
            </a:r>
            <a:endParaRPr lang="en-US" altLang="zh-CN" sz="2600" dirty="0" smtClean="0"/>
          </a:p>
          <a:p>
            <a:r>
              <a:rPr lang="zh-CN" altLang="zh-CN" sz="2600" dirty="0" smtClean="0"/>
              <a:t>把</a:t>
            </a:r>
            <a:r>
              <a:rPr lang="en-US" altLang="zh-CN" sz="2600" dirty="0" smtClean="0"/>
              <a:t>SC</a:t>
            </a:r>
            <a:r>
              <a:rPr lang="zh-CN" altLang="zh-CN" sz="2600" dirty="0" smtClean="0"/>
              <a:t>中的每个元组与</a:t>
            </a:r>
            <a:r>
              <a:rPr lang="en-US" altLang="zh-CN" sz="2600" dirty="0" smtClean="0"/>
              <a:t>Student</a:t>
            </a:r>
            <a:r>
              <a:rPr lang="zh-CN" altLang="zh-CN" sz="2600" dirty="0" smtClean="0"/>
              <a:t>的每个元组进行连接，连接后的元组装满一块后就写到中间文件上，再从</a:t>
            </a:r>
            <a:r>
              <a:rPr lang="en-US" altLang="zh-CN" sz="2600" dirty="0" smtClean="0"/>
              <a:t>SC</a:t>
            </a:r>
            <a:r>
              <a:rPr lang="zh-CN" altLang="zh-CN" sz="2600" dirty="0" smtClean="0"/>
              <a:t>表中读入一块数据</a:t>
            </a:r>
            <a:r>
              <a:rPr lang="zh-CN" altLang="en-US" sz="2600" dirty="0" smtClean="0"/>
              <a:t>。</a:t>
            </a:r>
            <a:endParaRPr lang="en-US" altLang="zh-CN" sz="2600" dirty="0" smtClean="0"/>
          </a:p>
          <a:p>
            <a:r>
              <a:rPr lang="zh-CN" altLang="zh-CN" sz="2600" dirty="0" smtClean="0"/>
              <a:t>再和内存中的</a:t>
            </a:r>
            <a:r>
              <a:rPr lang="en-US" altLang="zh-CN" sz="2600" dirty="0" smtClean="0"/>
              <a:t>Student</a:t>
            </a:r>
            <a:r>
              <a:rPr lang="zh-CN" altLang="zh-CN" sz="2600" dirty="0" smtClean="0"/>
              <a:t>元组进行连接，直到</a:t>
            </a:r>
            <a:r>
              <a:rPr lang="en-US" altLang="zh-CN" sz="2600" dirty="0" smtClean="0"/>
              <a:t>SC</a:t>
            </a:r>
            <a:r>
              <a:rPr lang="zh-CN" altLang="zh-CN" sz="2600" dirty="0" smtClean="0"/>
              <a:t>表处理完。</a:t>
            </a:r>
            <a:endParaRPr lang="en-US" altLang="zh-CN" sz="2600" dirty="0" smtClean="0"/>
          </a:p>
          <a:p>
            <a:r>
              <a:rPr lang="zh-CN" altLang="zh-CN" sz="2600" dirty="0" smtClean="0"/>
              <a:t>再读入若干块</a:t>
            </a:r>
            <a:r>
              <a:rPr lang="en-US" altLang="zh-CN" sz="2600" dirty="0" smtClean="0"/>
              <a:t>Student</a:t>
            </a:r>
            <a:r>
              <a:rPr lang="zh-CN" altLang="zh-CN" sz="2600" dirty="0" smtClean="0"/>
              <a:t>元组，读入一块</a:t>
            </a:r>
            <a:r>
              <a:rPr lang="en-US" altLang="zh-CN" sz="2600" dirty="0" smtClean="0"/>
              <a:t>SC</a:t>
            </a:r>
            <a:r>
              <a:rPr lang="zh-CN" altLang="zh-CN" sz="2600" dirty="0" smtClean="0"/>
              <a:t>元组</a:t>
            </a:r>
            <a:r>
              <a:rPr lang="zh-CN" altLang="en-US" sz="2600" dirty="0" smtClean="0"/>
              <a:t>。</a:t>
            </a:r>
            <a:r>
              <a:rPr lang="zh-CN" altLang="zh-CN" sz="2600" dirty="0" smtClean="0"/>
              <a:t>重复上述处理过程，直到处理完</a:t>
            </a:r>
            <a:r>
              <a:rPr lang="en-US" altLang="zh-CN" sz="2600" dirty="0" smtClean="0"/>
              <a:t>Student</a:t>
            </a:r>
            <a:r>
              <a:rPr lang="zh-CN" altLang="zh-CN" sz="2600" dirty="0" smtClean="0"/>
              <a:t>表的所有元组。</a:t>
            </a:r>
            <a:endParaRPr lang="en-US" altLang="zh-CN" sz="2600" dirty="0" smtClean="0"/>
          </a:p>
        </p:txBody>
      </p:sp>
      <p:sp>
        <p:nvSpPr>
          <p:cNvPr id="4" name="日期占位符 3"/>
          <p:cNvSpPr>
            <a:spLocks noGrp="1"/>
          </p:cNvSpPr>
          <p:nvPr>
            <p:ph type="dt" sz="half" idx="10"/>
          </p:nvPr>
        </p:nvSpPr>
        <p:spPr/>
        <p:txBody>
          <a:bodyPr/>
          <a:lstStyle/>
          <a:p>
            <a:pPr>
              <a:defRPr/>
            </a:pPr>
            <a:fld id="{C982C598-382B-49C2-87D2-F6273CB8D588}"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一些假设</a:t>
            </a:r>
          </a:p>
        </p:txBody>
      </p:sp>
      <p:sp>
        <p:nvSpPr>
          <p:cNvPr id="25603" name="内容占位符 2"/>
          <p:cNvSpPr>
            <a:spLocks noGrp="1"/>
          </p:cNvSpPr>
          <p:nvPr>
            <p:ph idx="1"/>
          </p:nvPr>
        </p:nvSpPr>
        <p:spPr/>
        <p:txBody>
          <a:bodyPr/>
          <a:lstStyle/>
          <a:p>
            <a:r>
              <a:rPr lang="zh-CN" altLang="zh-CN" dirty="0" smtClean="0"/>
              <a:t>假设一块能装</a:t>
            </a:r>
            <a:r>
              <a:rPr lang="en-US" altLang="zh-CN" dirty="0" smtClean="0"/>
              <a:t>10</a:t>
            </a:r>
            <a:r>
              <a:rPr lang="zh-CN" altLang="zh-CN" dirty="0" smtClean="0"/>
              <a:t>个</a:t>
            </a:r>
            <a:r>
              <a:rPr lang="en-US" altLang="zh-CN" dirty="0" smtClean="0"/>
              <a:t>Student</a:t>
            </a:r>
            <a:r>
              <a:rPr lang="zh-CN" altLang="zh-CN" dirty="0" smtClean="0"/>
              <a:t>元组或</a:t>
            </a:r>
            <a:r>
              <a:rPr lang="en-US" altLang="zh-CN" dirty="0" smtClean="0"/>
              <a:t>100</a:t>
            </a:r>
            <a:r>
              <a:rPr lang="zh-CN" altLang="zh-CN" dirty="0" smtClean="0"/>
              <a:t>个</a:t>
            </a:r>
            <a:r>
              <a:rPr lang="en-US" altLang="zh-CN" dirty="0" smtClean="0"/>
              <a:t>SC</a:t>
            </a:r>
            <a:r>
              <a:rPr lang="zh-CN" altLang="zh-CN" dirty="0" smtClean="0"/>
              <a:t>表的元组</a:t>
            </a:r>
            <a:r>
              <a:rPr lang="zh-CN" altLang="en-US" dirty="0" smtClean="0"/>
              <a:t>。</a:t>
            </a:r>
            <a:endParaRPr lang="en-US" altLang="zh-CN" dirty="0" smtClean="0"/>
          </a:p>
          <a:p>
            <a:r>
              <a:rPr lang="zh-CN" altLang="en-US" dirty="0" smtClean="0"/>
              <a:t>设</a:t>
            </a:r>
            <a:r>
              <a:rPr lang="zh-CN" altLang="zh-CN" dirty="0" smtClean="0"/>
              <a:t>在内存中最多可存放</a:t>
            </a:r>
            <a:r>
              <a:rPr lang="en-US" altLang="zh-CN" dirty="0" smtClean="0"/>
              <a:t>5</a:t>
            </a:r>
            <a:r>
              <a:rPr lang="zh-CN" altLang="zh-CN" dirty="0" smtClean="0"/>
              <a:t>块</a:t>
            </a:r>
            <a:r>
              <a:rPr lang="en-US" altLang="zh-CN" dirty="0" smtClean="0"/>
              <a:t>Student</a:t>
            </a:r>
            <a:r>
              <a:rPr lang="zh-CN" altLang="zh-CN" dirty="0" smtClean="0"/>
              <a:t>表数据和</a:t>
            </a:r>
            <a:r>
              <a:rPr lang="en-US" altLang="zh-CN" dirty="0" smtClean="0"/>
              <a:t>1</a:t>
            </a:r>
            <a:r>
              <a:rPr lang="zh-CN" altLang="zh-CN" dirty="0" smtClean="0"/>
              <a:t>块</a:t>
            </a:r>
            <a:r>
              <a:rPr lang="en-US" altLang="zh-CN" dirty="0" smtClean="0"/>
              <a:t>SC</a:t>
            </a:r>
            <a:r>
              <a:rPr lang="zh-CN" altLang="zh-CN" dirty="0" smtClean="0"/>
              <a:t>表数据</a:t>
            </a:r>
            <a:r>
              <a:rPr lang="zh-CN" altLang="en-US" dirty="0" smtClean="0"/>
              <a:t>。</a:t>
            </a:r>
            <a:endParaRPr lang="en-US" altLang="zh-CN" dirty="0" smtClean="0"/>
          </a:p>
          <a:p>
            <a:r>
              <a:rPr lang="zh-CN" altLang="zh-CN" dirty="0" smtClean="0"/>
              <a:t>设每秒能读写</a:t>
            </a:r>
            <a:r>
              <a:rPr lang="en-US" altLang="zh-CN" dirty="0" smtClean="0"/>
              <a:t>20</a:t>
            </a:r>
            <a:r>
              <a:rPr lang="zh-CN" altLang="zh-CN" dirty="0" smtClean="0"/>
              <a:t>块</a:t>
            </a:r>
            <a:r>
              <a:rPr lang="zh-CN" altLang="en-US" dirty="0" smtClean="0"/>
              <a:t>。</a:t>
            </a:r>
            <a:endParaRPr lang="en-US" altLang="zh-CN" dirty="0" smtClean="0"/>
          </a:p>
          <a:p>
            <a:r>
              <a:rPr lang="zh-CN" altLang="zh-CN" dirty="0" smtClean="0"/>
              <a:t>设每块能装</a:t>
            </a:r>
            <a:r>
              <a:rPr lang="en-US" altLang="zh-CN" dirty="0" smtClean="0"/>
              <a:t>10</a:t>
            </a:r>
            <a:r>
              <a:rPr lang="zh-CN" altLang="zh-CN" dirty="0" smtClean="0"/>
              <a:t>个连接后的元组</a:t>
            </a:r>
            <a:r>
              <a:rPr lang="zh-CN" altLang="en-US" dirty="0" smtClean="0"/>
              <a:t>。</a:t>
            </a:r>
          </a:p>
        </p:txBody>
      </p:sp>
      <p:sp>
        <p:nvSpPr>
          <p:cNvPr id="5" name="日期占位符 4"/>
          <p:cNvSpPr>
            <a:spLocks noGrp="1"/>
          </p:cNvSpPr>
          <p:nvPr>
            <p:ph type="dt" sz="half" idx="10"/>
          </p:nvPr>
        </p:nvSpPr>
        <p:spPr/>
        <p:txBody>
          <a:bodyPr/>
          <a:lstStyle/>
          <a:p>
            <a:pPr>
              <a:defRPr/>
            </a:pPr>
            <a:fld id="{E9A7FE13-AC33-41F1-BC68-26948A18AA44}" type="datetime8">
              <a:rPr lang="zh-CN" altLang="en-US" smtClean="0"/>
              <a:pPr>
                <a:defRPr/>
              </a:pPr>
              <a:t>2016年3月9日8时38分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Q</a:t>
            </a:r>
            <a:r>
              <a:rPr lang="en-US" altLang="zh-CN" baseline="-25000" smtClean="0"/>
              <a:t>1</a:t>
            </a:r>
            <a:r>
              <a:rPr lang="zh-CN" altLang="zh-CN" smtClean="0"/>
              <a:t>的执行过程</a:t>
            </a:r>
            <a:endParaRPr lang="zh-CN" altLang="en-US" smtClean="0"/>
          </a:p>
        </p:txBody>
      </p:sp>
      <p:sp>
        <p:nvSpPr>
          <p:cNvPr id="26627" name="内容占位符 2"/>
          <p:cNvSpPr>
            <a:spLocks noGrp="1"/>
          </p:cNvSpPr>
          <p:nvPr>
            <p:ph idx="1"/>
          </p:nvPr>
        </p:nvSpPr>
        <p:spPr>
          <a:xfrm>
            <a:off x="899592" y="1484784"/>
            <a:ext cx="7459662" cy="3657600"/>
          </a:xfrm>
        </p:spPr>
        <p:txBody>
          <a:bodyPr/>
          <a:lstStyle/>
          <a:p>
            <a:r>
              <a:rPr lang="zh-CN" altLang="zh-CN" dirty="0" smtClean="0"/>
              <a:t>进行广义笛卡尔积操作</a:t>
            </a:r>
            <a:endParaRPr lang="en-US" altLang="zh-CN" dirty="0" smtClean="0"/>
          </a:p>
          <a:p>
            <a:r>
              <a:rPr lang="zh-CN" altLang="zh-CN" dirty="0" smtClean="0"/>
              <a:t>进行选择操作</a:t>
            </a:r>
            <a:endParaRPr lang="en-US" altLang="zh-CN" dirty="0" smtClean="0"/>
          </a:p>
          <a:p>
            <a:r>
              <a:rPr lang="zh-CN" altLang="zh-CN" dirty="0" smtClean="0"/>
              <a:t>进行投影操作</a:t>
            </a:r>
            <a:endParaRPr lang="zh-CN" altLang="en-US" dirty="0" smtClean="0"/>
          </a:p>
        </p:txBody>
      </p:sp>
      <p:sp>
        <p:nvSpPr>
          <p:cNvPr id="5" name="日期占位符 4"/>
          <p:cNvSpPr>
            <a:spLocks noGrp="1"/>
          </p:cNvSpPr>
          <p:nvPr>
            <p:ph type="dt" sz="half" idx="10"/>
          </p:nvPr>
        </p:nvSpPr>
        <p:spPr/>
        <p:txBody>
          <a:bodyPr/>
          <a:lstStyle/>
          <a:p>
            <a:pPr>
              <a:defRPr/>
            </a:pPr>
            <a:fld id="{5A9EBD47-5574-4D9B-92F0-507F752769CE}" type="datetime8">
              <a:rPr lang="zh-CN" altLang="en-US" smtClean="0"/>
              <a:pPr>
                <a:defRPr/>
              </a:pPr>
              <a:t>2016年3月9日8时38分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smtClean="0"/>
              <a:t>（</a:t>
            </a:r>
            <a:r>
              <a:rPr lang="en-US" altLang="zh-CN" dirty="0" smtClean="0"/>
              <a:t>1</a:t>
            </a:r>
            <a:r>
              <a:rPr lang="zh-CN" altLang="en-US" dirty="0" smtClean="0"/>
              <a:t>）</a:t>
            </a:r>
            <a:r>
              <a:rPr lang="zh-CN" altLang="zh-CN" dirty="0" smtClean="0"/>
              <a:t>广义笛卡尔积操作</a:t>
            </a:r>
            <a:r>
              <a:rPr lang="zh-CN" altLang="en-US" dirty="0" smtClean="0"/>
              <a:t>开销</a:t>
            </a:r>
          </a:p>
        </p:txBody>
      </p:sp>
      <p:sp>
        <p:nvSpPr>
          <p:cNvPr id="27651" name="内容占位符 2"/>
          <p:cNvSpPr>
            <a:spLocks noGrp="1"/>
          </p:cNvSpPr>
          <p:nvPr>
            <p:ph idx="1"/>
          </p:nvPr>
        </p:nvSpPr>
        <p:spPr>
          <a:xfrm>
            <a:off x="539552" y="1268760"/>
            <a:ext cx="8064896" cy="4536504"/>
          </a:xfrm>
        </p:spPr>
        <p:txBody>
          <a:bodyPr/>
          <a:lstStyle/>
          <a:p>
            <a:pPr>
              <a:spcBef>
                <a:spcPts val="0"/>
              </a:spcBef>
            </a:pPr>
            <a:r>
              <a:rPr lang="zh-CN" altLang="zh-CN" sz="2800" dirty="0" smtClean="0"/>
              <a:t>读取的总块数为：</a:t>
            </a:r>
          </a:p>
          <a:p>
            <a:pPr>
              <a:spcBef>
                <a:spcPts val="0"/>
              </a:spcBef>
              <a:buFont typeface="Wingdings" pitchFamily="2" charset="2"/>
              <a:buNone/>
            </a:pPr>
            <a:r>
              <a:rPr lang="en-US" altLang="zh-CN" sz="2800" dirty="0" smtClean="0">
                <a:solidFill>
                  <a:srgbClr val="C00000"/>
                </a:solidFill>
              </a:rPr>
              <a:t>   1000/10 + 1000/(10</a:t>
            </a:r>
            <a:r>
              <a:rPr lang="zh-CN" altLang="zh-CN" sz="2800" dirty="0" smtClean="0">
                <a:solidFill>
                  <a:srgbClr val="C00000"/>
                </a:solidFill>
              </a:rPr>
              <a:t>×</a:t>
            </a:r>
            <a:r>
              <a:rPr lang="en-US" altLang="zh-CN" sz="2800" dirty="0" smtClean="0">
                <a:solidFill>
                  <a:srgbClr val="C00000"/>
                </a:solidFill>
              </a:rPr>
              <a:t>5)</a:t>
            </a:r>
            <a:r>
              <a:rPr lang="zh-CN" altLang="zh-CN" sz="2800" dirty="0" smtClean="0">
                <a:solidFill>
                  <a:srgbClr val="C00000"/>
                </a:solidFill>
              </a:rPr>
              <a:t>×</a:t>
            </a:r>
            <a:r>
              <a:rPr lang="en-US" altLang="zh-CN" sz="2800" dirty="0" smtClean="0">
                <a:solidFill>
                  <a:srgbClr val="C00000"/>
                </a:solidFill>
              </a:rPr>
              <a:t>10000/100 = </a:t>
            </a:r>
          </a:p>
          <a:p>
            <a:pPr>
              <a:spcBef>
                <a:spcPts val="0"/>
              </a:spcBef>
              <a:buFont typeface="Wingdings" pitchFamily="2" charset="2"/>
              <a:buNone/>
            </a:pPr>
            <a:r>
              <a:rPr lang="en-US" altLang="zh-CN" sz="2800" dirty="0" smtClean="0">
                <a:solidFill>
                  <a:srgbClr val="C00000"/>
                </a:solidFill>
              </a:rPr>
              <a:t>   100 + 20</a:t>
            </a:r>
            <a:r>
              <a:rPr lang="zh-CN" altLang="zh-CN" sz="2800" dirty="0" smtClean="0">
                <a:solidFill>
                  <a:srgbClr val="C00000"/>
                </a:solidFill>
              </a:rPr>
              <a:t>×</a:t>
            </a:r>
            <a:r>
              <a:rPr lang="en-US" altLang="zh-CN" sz="2800" dirty="0" smtClean="0">
                <a:solidFill>
                  <a:srgbClr val="C00000"/>
                </a:solidFill>
              </a:rPr>
              <a:t>100 = 2100</a:t>
            </a:r>
            <a:r>
              <a:rPr lang="zh-CN" altLang="zh-CN" sz="2800" dirty="0" smtClean="0">
                <a:solidFill>
                  <a:srgbClr val="C00000"/>
                </a:solidFill>
              </a:rPr>
              <a:t>（块）</a:t>
            </a:r>
          </a:p>
          <a:p>
            <a:pPr>
              <a:spcBef>
                <a:spcPts val="0"/>
              </a:spcBef>
            </a:pPr>
            <a:r>
              <a:rPr lang="zh-CN" altLang="zh-CN" sz="2800" dirty="0" smtClean="0"/>
              <a:t>该过程总共花费</a:t>
            </a:r>
            <a:r>
              <a:rPr lang="zh-CN" altLang="en-US" sz="2800" dirty="0" smtClean="0"/>
              <a:t>时间：</a:t>
            </a:r>
            <a:endParaRPr lang="en-US" altLang="zh-CN" sz="2800" dirty="0" smtClean="0"/>
          </a:p>
          <a:p>
            <a:pPr>
              <a:spcBef>
                <a:spcPts val="0"/>
              </a:spcBef>
              <a:buFont typeface="Wingdings" pitchFamily="2" charset="2"/>
              <a:buNone/>
            </a:pPr>
            <a:r>
              <a:rPr lang="en-US" altLang="zh-CN" sz="2800" dirty="0" smtClean="0"/>
              <a:t>    </a:t>
            </a:r>
            <a:r>
              <a:rPr lang="en-US" altLang="zh-CN" sz="2800" dirty="0" smtClean="0">
                <a:solidFill>
                  <a:srgbClr val="C00000"/>
                </a:solidFill>
              </a:rPr>
              <a:t>2100/20 = 105</a:t>
            </a:r>
            <a:r>
              <a:rPr lang="zh-CN" altLang="zh-CN" sz="2800" dirty="0" smtClean="0">
                <a:solidFill>
                  <a:srgbClr val="C00000"/>
                </a:solidFill>
              </a:rPr>
              <a:t>秒</a:t>
            </a:r>
            <a:endParaRPr lang="zh-CN" altLang="zh-CN" sz="2800" dirty="0" smtClean="0"/>
          </a:p>
          <a:p>
            <a:pPr>
              <a:spcBef>
                <a:spcPts val="0"/>
              </a:spcBef>
            </a:pPr>
            <a:r>
              <a:rPr lang="en-US" altLang="zh-CN" sz="2800" dirty="0" smtClean="0"/>
              <a:t>Student</a:t>
            </a:r>
            <a:r>
              <a:rPr lang="zh-CN" altLang="zh-CN" sz="2800" dirty="0" smtClean="0"/>
              <a:t>和</a:t>
            </a:r>
            <a:r>
              <a:rPr lang="en-US" altLang="zh-CN" sz="2800" dirty="0" smtClean="0"/>
              <a:t>SC</a:t>
            </a:r>
            <a:r>
              <a:rPr lang="zh-CN" altLang="zh-CN" sz="2800" dirty="0" smtClean="0"/>
              <a:t>表连接后的元组数</a:t>
            </a:r>
            <a:r>
              <a:rPr lang="zh-CN" altLang="en-US" sz="2800" dirty="0" smtClean="0"/>
              <a:t>：</a:t>
            </a:r>
            <a:endParaRPr lang="en-US" altLang="zh-CN" sz="2800" dirty="0" smtClean="0"/>
          </a:p>
          <a:p>
            <a:pPr>
              <a:spcBef>
                <a:spcPts val="0"/>
              </a:spcBef>
              <a:buFont typeface="Wingdings" pitchFamily="2" charset="2"/>
              <a:buNone/>
            </a:pPr>
            <a:r>
              <a:rPr lang="en-US" altLang="zh-CN" sz="2800" dirty="0" smtClean="0"/>
              <a:t>    </a:t>
            </a:r>
            <a:r>
              <a:rPr lang="en-US" altLang="zh-CN" sz="2800" dirty="0" smtClean="0">
                <a:solidFill>
                  <a:srgbClr val="C00000"/>
                </a:solidFill>
              </a:rPr>
              <a:t>1000</a:t>
            </a:r>
            <a:r>
              <a:rPr lang="zh-CN" altLang="zh-CN" sz="2800" dirty="0" smtClean="0">
                <a:solidFill>
                  <a:srgbClr val="C00000"/>
                </a:solidFill>
              </a:rPr>
              <a:t>×</a:t>
            </a:r>
            <a:r>
              <a:rPr lang="en-US" altLang="zh-CN" sz="2800" dirty="0" smtClean="0">
                <a:solidFill>
                  <a:srgbClr val="C00000"/>
                </a:solidFill>
              </a:rPr>
              <a:t>10000 = 10</a:t>
            </a:r>
            <a:r>
              <a:rPr lang="en-US" altLang="zh-CN" sz="2800" baseline="30000" dirty="0" smtClean="0">
                <a:solidFill>
                  <a:srgbClr val="C00000"/>
                </a:solidFill>
              </a:rPr>
              <a:t>7</a:t>
            </a:r>
            <a:endParaRPr lang="en-US" altLang="zh-CN" sz="2800" dirty="0" smtClean="0">
              <a:solidFill>
                <a:srgbClr val="C00000"/>
              </a:solidFill>
            </a:endParaRPr>
          </a:p>
          <a:p>
            <a:pPr>
              <a:spcBef>
                <a:spcPts val="0"/>
              </a:spcBef>
            </a:pPr>
            <a:r>
              <a:rPr lang="zh-CN" altLang="zh-CN" sz="2800" dirty="0" smtClean="0"/>
              <a:t>写出这些连接后的元组</a:t>
            </a:r>
            <a:r>
              <a:rPr lang="zh-CN" altLang="en-US" sz="2800" dirty="0" smtClean="0"/>
              <a:t>花费时间：</a:t>
            </a:r>
            <a:endParaRPr lang="en-US" altLang="zh-CN" sz="2800" dirty="0" smtClean="0"/>
          </a:p>
          <a:p>
            <a:pPr>
              <a:spcBef>
                <a:spcPts val="0"/>
              </a:spcBef>
              <a:buFont typeface="Wingdings" pitchFamily="2" charset="2"/>
              <a:buNone/>
            </a:pPr>
            <a:r>
              <a:rPr lang="en-US" altLang="zh-CN" sz="2800" dirty="0" smtClean="0"/>
              <a:t>    </a:t>
            </a:r>
            <a:r>
              <a:rPr lang="en-US" altLang="zh-CN" sz="2800" dirty="0" smtClean="0">
                <a:solidFill>
                  <a:srgbClr val="C00000"/>
                </a:solidFill>
              </a:rPr>
              <a:t>(10</a:t>
            </a:r>
            <a:r>
              <a:rPr lang="en-US" altLang="zh-CN" sz="2800" baseline="30000" dirty="0" smtClean="0">
                <a:solidFill>
                  <a:srgbClr val="C00000"/>
                </a:solidFill>
              </a:rPr>
              <a:t>7</a:t>
            </a:r>
            <a:r>
              <a:rPr lang="en-US" altLang="zh-CN" sz="2800" dirty="0" smtClean="0">
                <a:solidFill>
                  <a:srgbClr val="C00000"/>
                </a:solidFill>
              </a:rPr>
              <a:t>/10)/20 = 5</a:t>
            </a:r>
            <a:r>
              <a:rPr lang="zh-CN" altLang="zh-CN" sz="2800" dirty="0" smtClean="0">
                <a:solidFill>
                  <a:srgbClr val="C00000"/>
                </a:solidFill>
              </a:rPr>
              <a:t>×</a:t>
            </a:r>
            <a:r>
              <a:rPr lang="en-US" altLang="zh-CN" sz="2800" dirty="0" smtClean="0">
                <a:solidFill>
                  <a:srgbClr val="C00000"/>
                </a:solidFill>
              </a:rPr>
              <a:t>10</a:t>
            </a:r>
            <a:r>
              <a:rPr lang="en-US" altLang="zh-CN" sz="2800" baseline="30000" dirty="0" smtClean="0">
                <a:solidFill>
                  <a:srgbClr val="C00000"/>
                </a:solidFill>
              </a:rPr>
              <a:t>4</a:t>
            </a:r>
            <a:r>
              <a:rPr lang="zh-CN" altLang="zh-CN" sz="2800" dirty="0" smtClean="0">
                <a:solidFill>
                  <a:srgbClr val="C00000"/>
                </a:solidFill>
              </a:rPr>
              <a:t>秒</a:t>
            </a:r>
            <a:endParaRPr lang="zh-CN" altLang="en-US" sz="2800" dirty="0" smtClean="0"/>
          </a:p>
        </p:txBody>
      </p:sp>
      <p:sp>
        <p:nvSpPr>
          <p:cNvPr id="4" name="日期占位符 3"/>
          <p:cNvSpPr>
            <a:spLocks noGrp="1"/>
          </p:cNvSpPr>
          <p:nvPr>
            <p:ph type="dt" sz="half" idx="10"/>
          </p:nvPr>
        </p:nvSpPr>
        <p:spPr/>
        <p:txBody>
          <a:bodyPr/>
          <a:lstStyle/>
          <a:p>
            <a:pPr>
              <a:defRPr/>
            </a:pPr>
            <a:fld id="{8E90D45C-CF03-4819-9998-518ED224CAA3}"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a:t>
            </a:r>
            <a:r>
              <a:rPr lang="en-US" altLang="zh-CN" dirty="0" smtClean="0"/>
              <a:t>2</a:t>
            </a:r>
            <a:r>
              <a:rPr lang="zh-CN" altLang="en-US" dirty="0" smtClean="0"/>
              <a:t>）</a:t>
            </a:r>
            <a:r>
              <a:rPr lang="zh-CN" altLang="zh-CN" dirty="0" smtClean="0"/>
              <a:t>选择操作</a:t>
            </a:r>
            <a:r>
              <a:rPr lang="zh-CN" altLang="en-US" dirty="0" smtClean="0"/>
              <a:t>开销</a:t>
            </a:r>
            <a:endParaRPr lang="zh-CN" altLang="en-US" dirty="0"/>
          </a:p>
        </p:txBody>
      </p:sp>
      <p:sp>
        <p:nvSpPr>
          <p:cNvPr id="28675" name="内容占位符 2"/>
          <p:cNvSpPr>
            <a:spLocks noGrp="1"/>
          </p:cNvSpPr>
          <p:nvPr>
            <p:ph idx="1"/>
          </p:nvPr>
        </p:nvSpPr>
        <p:spPr>
          <a:xfrm>
            <a:off x="566738" y="1414934"/>
            <a:ext cx="8109718" cy="4678362"/>
          </a:xfrm>
        </p:spPr>
        <p:txBody>
          <a:bodyPr/>
          <a:lstStyle/>
          <a:p>
            <a:r>
              <a:rPr lang="zh-CN" altLang="zh-CN" sz="3400" dirty="0" smtClean="0"/>
              <a:t>依次读入连接后的元组，选取满足选择条件的元组。</a:t>
            </a:r>
            <a:endParaRPr lang="en-US" altLang="zh-CN" sz="3400" dirty="0" smtClean="0"/>
          </a:p>
          <a:p>
            <a:r>
              <a:rPr lang="zh-CN" altLang="zh-CN" sz="3400" dirty="0" smtClean="0"/>
              <a:t>假定忽略内存处理时间，则这一步读取存放连接结果的中间文件需花费的时间同写中间文件一样，也是</a:t>
            </a:r>
            <a:r>
              <a:rPr lang="en-US" altLang="zh-CN" sz="3400" dirty="0" smtClean="0">
                <a:solidFill>
                  <a:srgbClr val="C00000"/>
                </a:solidFill>
              </a:rPr>
              <a:t>5</a:t>
            </a:r>
            <a:r>
              <a:rPr lang="zh-CN" altLang="zh-CN" sz="3400" dirty="0" smtClean="0">
                <a:solidFill>
                  <a:srgbClr val="C00000"/>
                </a:solidFill>
              </a:rPr>
              <a:t>×</a:t>
            </a:r>
            <a:r>
              <a:rPr lang="en-US" altLang="zh-CN" sz="3400" dirty="0" smtClean="0">
                <a:solidFill>
                  <a:srgbClr val="C00000"/>
                </a:solidFill>
              </a:rPr>
              <a:t>10</a:t>
            </a:r>
            <a:r>
              <a:rPr lang="en-US" altLang="zh-CN" sz="3400" baseline="30000" dirty="0" smtClean="0">
                <a:solidFill>
                  <a:srgbClr val="C00000"/>
                </a:solidFill>
              </a:rPr>
              <a:t>4</a:t>
            </a:r>
            <a:r>
              <a:rPr lang="zh-CN" altLang="zh-CN" sz="3400" dirty="0" smtClean="0"/>
              <a:t>秒。</a:t>
            </a:r>
            <a:endParaRPr lang="en-US" altLang="zh-CN" sz="3400" dirty="0" smtClean="0"/>
          </a:p>
          <a:p>
            <a:r>
              <a:rPr lang="zh-CN" altLang="en-US" sz="3400" dirty="0" smtClean="0"/>
              <a:t>由于</a:t>
            </a:r>
            <a:r>
              <a:rPr lang="zh-CN" altLang="zh-CN" sz="3400" dirty="0" smtClean="0"/>
              <a:t>满足条件的元组只有</a:t>
            </a:r>
            <a:r>
              <a:rPr lang="en-US" altLang="zh-CN" sz="3400" dirty="0" smtClean="0"/>
              <a:t>50</a:t>
            </a:r>
            <a:r>
              <a:rPr lang="zh-CN" altLang="zh-CN" sz="3400" dirty="0" smtClean="0"/>
              <a:t>个，</a:t>
            </a:r>
            <a:r>
              <a:rPr lang="zh-CN" altLang="en-US" sz="3400" dirty="0" smtClean="0"/>
              <a:t>因此</a:t>
            </a:r>
            <a:r>
              <a:rPr lang="zh-CN" altLang="zh-CN" sz="3400" dirty="0" smtClean="0"/>
              <a:t>均可放在内存中。</a:t>
            </a:r>
            <a:endParaRPr lang="zh-CN" altLang="en-US" sz="3400" dirty="0" smtClean="0"/>
          </a:p>
        </p:txBody>
      </p:sp>
      <p:sp>
        <p:nvSpPr>
          <p:cNvPr id="4" name="日期占位符 3"/>
          <p:cNvSpPr>
            <a:spLocks noGrp="1"/>
          </p:cNvSpPr>
          <p:nvPr>
            <p:ph type="dt" sz="half" idx="10"/>
          </p:nvPr>
        </p:nvSpPr>
        <p:spPr/>
        <p:txBody>
          <a:bodyPr/>
          <a:lstStyle/>
          <a:p>
            <a:pPr>
              <a:defRPr/>
            </a:pPr>
            <a:fld id="{11799EBA-9BA8-4BBA-9233-281F8F52BE59}"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a:t>
            </a:r>
            <a:r>
              <a:rPr lang="en-US" altLang="zh-CN" dirty="0" smtClean="0"/>
              <a:t>3</a:t>
            </a:r>
            <a:r>
              <a:rPr lang="zh-CN" altLang="en-US" dirty="0" smtClean="0"/>
              <a:t>）投影</a:t>
            </a:r>
            <a:r>
              <a:rPr lang="zh-CN" altLang="zh-CN" dirty="0" smtClean="0"/>
              <a:t>操作</a:t>
            </a:r>
            <a:r>
              <a:rPr lang="zh-CN" altLang="en-US" dirty="0" smtClean="0"/>
              <a:t>开销</a:t>
            </a:r>
            <a:endParaRPr lang="zh-CN" altLang="en-US" dirty="0"/>
          </a:p>
        </p:txBody>
      </p:sp>
      <p:sp>
        <p:nvSpPr>
          <p:cNvPr id="29699" name="内容占位符 2"/>
          <p:cNvSpPr>
            <a:spLocks noGrp="1"/>
          </p:cNvSpPr>
          <p:nvPr>
            <p:ph idx="1"/>
          </p:nvPr>
        </p:nvSpPr>
        <p:spPr/>
        <p:txBody>
          <a:bodyPr/>
          <a:lstStyle/>
          <a:p>
            <a:r>
              <a:rPr lang="zh-CN" altLang="zh-CN" smtClean="0"/>
              <a:t>对</a:t>
            </a:r>
            <a:r>
              <a:rPr lang="zh-CN" altLang="en-US" smtClean="0"/>
              <a:t>连接</a:t>
            </a:r>
            <a:r>
              <a:rPr lang="zh-CN" altLang="zh-CN" smtClean="0"/>
              <a:t>得到的结果再在</a:t>
            </a:r>
            <a:r>
              <a:rPr lang="en-US" altLang="zh-CN" smtClean="0"/>
              <a:t>Sname</a:t>
            </a:r>
            <a:r>
              <a:rPr lang="zh-CN" altLang="zh-CN" smtClean="0"/>
              <a:t>列上进行投影，得到最终结果。</a:t>
            </a:r>
            <a:endParaRPr lang="en-US" altLang="zh-CN" smtClean="0"/>
          </a:p>
          <a:p>
            <a:r>
              <a:rPr lang="zh-CN" altLang="zh-CN" smtClean="0"/>
              <a:t>这个步骤由于不需要读写磁盘，因此，时间忽略不计。</a:t>
            </a:r>
          </a:p>
          <a:p>
            <a:r>
              <a:rPr lang="zh-CN" altLang="zh-CN" smtClean="0"/>
              <a:t>则</a:t>
            </a:r>
            <a:r>
              <a:rPr lang="en-US" altLang="zh-CN" smtClean="0"/>
              <a:t>Q</a:t>
            </a:r>
            <a:r>
              <a:rPr lang="en-US" altLang="zh-CN" baseline="-25000" smtClean="0"/>
              <a:t>1</a:t>
            </a:r>
            <a:r>
              <a:rPr lang="zh-CN" altLang="zh-CN" smtClean="0"/>
              <a:t>的总执行时间约为：</a:t>
            </a:r>
            <a:endParaRPr lang="en-US" altLang="zh-CN" smtClean="0"/>
          </a:p>
          <a:p>
            <a:pPr>
              <a:buFont typeface="Wingdings" pitchFamily="2" charset="2"/>
              <a:buNone/>
            </a:pPr>
            <a:r>
              <a:rPr lang="en-US" altLang="zh-CN" smtClean="0"/>
              <a:t>	</a:t>
            </a:r>
            <a:r>
              <a:rPr lang="en-US" altLang="zh-CN" smtClean="0">
                <a:solidFill>
                  <a:srgbClr val="C00000"/>
                </a:solidFill>
              </a:rPr>
              <a:t>105+2</a:t>
            </a:r>
            <a:r>
              <a:rPr lang="zh-CN" altLang="zh-CN" smtClean="0">
                <a:solidFill>
                  <a:srgbClr val="C00000"/>
                </a:solidFill>
              </a:rPr>
              <a:t>×</a:t>
            </a:r>
            <a:r>
              <a:rPr lang="en-US" altLang="zh-CN" smtClean="0">
                <a:solidFill>
                  <a:srgbClr val="C00000"/>
                </a:solidFill>
              </a:rPr>
              <a:t>5</a:t>
            </a:r>
            <a:r>
              <a:rPr lang="zh-CN" altLang="zh-CN" smtClean="0">
                <a:solidFill>
                  <a:srgbClr val="C00000"/>
                </a:solidFill>
              </a:rPr>
              <a:t>×</a:t>
            </a:r>
            <a:r>
              <a:rPr lang="en-US" altLang="zh-CN" smtClean="0">
                <a:solidFill>
                  <a:srgbClr val="C00000"/>
                </a:solidFill>
              </a:rPr>
              <a:t>10</a:t>
            </a:r>
            <a:r>
              <a:rPr lang="en-US" altLang="zh-CN" baseline="30000" smtClean="0">
                <a:solidFill>
                  <a:srgbClr val="C00000"/>
                </a:solidFill>
              </a:rPr>
              <a:t>4</a:t>
            </a:r>
            <a:r>
              <a:rPr lang="zh-CN" altLang="zh-CN" smtClean="0">
                <a:solidFill>
                  <a:srgbClr val="C00000"/>
                </a:solidFill>
              </a:rPr>
              <a:t>≈</a:t>
            </a:r>
            <a:r>
              <a:rPr lang="en-US" altLang="zh-CN" smtClean="0">
                <a:solidFill>
                  <a:srgbClr val="C00000"/>
                </a:solidFill>
              </a:rPr>
              <a:t>10</a:t>
            </a:r>
            <a:r>
              <a:rPr lang="en-US" altLang="zh-CN" baseline="30000" smtClean="0">
                <a:solidFill>
                  <a:srgbClr val="C00000"/>
                </a:solidFill>
              </a:rPr>
              <a:t>5</a:t>
            </a:r>
            <a:r>
              <a:rPr lang="zh-CN" altLang="zh-CN" smtClean="0"/>
              <a:t>（秒）</a:t>
            </a:r>
            <a:endParaRPr lang="zh-CN" altLang="en-US" smtClean="0"/>
          </a:p>
        </p:txBody>
      </p:sp>
      <p:sp>
        <p:nvSpPr>
          <p:cNvPr id="4" name="日期占位符 3"/>
          <p:cNvSpPr>
            <a:spLocks noGrp="1"/>
          </p:cNvSpPr>
          <p:nvPr>
            <p:ph type="dt" sz="half" idx="10"/>
          </p:nvPr>
        </p:nvSpPr>
        <p:spPr/>
        <p:txBody>
          <a:bodyPr/>
          <a:lstStyle/>
          <a:p>
            <a:pPr>
              <a:defRPr/>
            </a:pPr>
            <a:fld id="{CF9B73CB-6F0C-4E42-99D0-E08587128875}"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Q2</a:t>
            </a:r>
            <a:r>
              <a:rPr lang="zh-CN" altLang="zh-CN" smtClean="0"/>
              <a:t>的执行过程</a:t>
            </a:r>
            <a:endParaRPr lang="zh-CN" altLang="en-US" smtClean="0"/>
          </a:p>
        </p:txBody>
      </p:sp>
      <p:sp>
        <p:nvSpPr>
          <p:cNvPr id="30723" name="内容占位符 2"/>
          <p:cNvSpPr>
            <a:spLocks noGrp="1"/>
          </p:cNvSpPr>
          <p:nvPr>
            <p:ph idx="1"/>
          </p:nvPr>
        </p:nvSpPr>
        <p:spPr>
          <a:xfrm>
            <a:off x="899592" y="1556792"/>
            <a:ext cx="7459662" cy="3724275"/>
          </a:xfrm>
        </p:spPr>
        <p:txBody>
          <a:bodyPr/>
          <a:lstStyle/>
          <a:p>
            <a:r>
              <a:rPr lang="zh-CN" altLang="zh-CN" dirty="0" smtClean="0"/>
              <a:t>进行自然连接操作</a:t>
            </a:r>
            <a:endParaRPr lang="en-US" altLang="zh-CN" dirty="0" smtClean="0"/>
          </a:p>
          <a:p>
            <a:r>
              <a:rPr lang="zh-CN" altLang="zh-CN" dirty="0" smtClean="0"/>
              <a:t>进行选择操作</a:t>
            </a:r>
            <a:endParaRPr lang="en-US" altLang="zh-CN" dirty="0" smtClean="0"/>
          </a:p>
          <a:p>
            <a:r>
              <a:rPr lang="zh-CN" altLang="zh-CN" dirty="0" smtClean="0"/>
              <a:t>进行投影操作</a:t>
            </a:r>
            <a:endParaRPr lang="zh-CN" altLang="en-US" dirty="0" smtClean="0"/>
          </a:p>
        </p:txBody>
      </p:sp>
      <p:sp>
        <p:nvSpPr>
          <p:cNvPr id="5" name="日期占位符 4"/>
          <p:cNvSpPr>
            <a:spLocks noGrp="1"/>
          </p:cNvSpPr>
          <p:nvPr>
            <p:ph type="dt" sz="half" idx="10"/>
          </p:nvPr>
        </p:nvSpPr>
        <p:spPr/>
        <p:txBody>
          <a:bodyPr/>
          <a:lstStyle/>
          <a:p>
            <a:pPr>
              <a:defRPr/>
            </a:pPr>
            <a:fld id="{7C449A13-4B1C-4CE0-85FE-80C0E86A98D7}" type="datetime8">
              <a:rPr lang="zh-CN" altLang="en-US" smtClean="0"/>
              <a:pPr>
                <a:defRPr/>
              </a:pPr>
              <a:t>2016年3月9日8时38分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smtClean="0"/>
              <a:t>（</a:t>
            </a:r>
            <a:r>
              <a:rPr lang="en-US" altLang="zh-CN" dirty="0" smtClean="0"/>
              <a:t>1</a:t>
            </a:r>
            <a:r>
              <a:rPr lang="zh-CN" altLang="en-US" dirty="0" smtClean="0"/>
              <a:t>）</a:t>
            </a:r>
            <a:r>
              <a:rPr lang="zh-CN" altLang="zh-CN" dirty="0" smtClean="0"/>
              <a:t>自然连接操作</a:t>
            </a:r>
            <a:r>
              <a:rPr lang="zh-CN" altLang="en-US" dirty="0" smtClean="0"/>
              <a:t>开销</a:t>
            </a:r>
          </a:p>
        </p:txBody>
      </p:sp>
      <p:sp>
        <p:nvSpPr>
          <p:cNvPr id="31747" name="内容占位符 2"/>
          <p:cNvSpPr>
            <a:spLocks noGrp="1"/>
          </p:cNvSpPr>
          <p:nvPr>
            <p:ph idx="1"/>
          </p:nvPr>
        </p:nvSpPr>
        <p:spPr/>
        <p:txBody>
          <a:bodyPr/>
          <a:lstStyle/>
          <a:p>
            <a:r>
              <a:rPr lang="zh-CN" altLang="zh-CN" sz="3400" dirty="0" smtClean="0"/>
              <a:t>总的读取块数仍为</a:t>
            </a:r>
            <a:r>
              <a:rPr lang="en-US" altLang="zh-CN" sz="3400" dirty="0" smtClean="0"/>
              <a:t>2100</a:t>
            </a:r>
            <a:r>
              <a:rPr lang="zh-CN" altLang="zh-CN" sz="3400" dirty="0" smtClean="0"/>
              <a:t>块，需要</a:t>
            </a:r>
            <a:r>
              <a:rPr lang="en-US" altLang="zh-CN" sz="3400" dirty="0" smtClean="0">
                <a:solidFill>
                  <a:srgbClr val="FF0000"/>
                </a:solidFill>
              </a:rPr>
              <a:t>105</a:t>
            </a:r>
            <a:r>
              <a:rPr lang="zh-CN" altLang="zh-CN" sz="3400" dirty="0" smtClean="0"/>
              <a:t>秒</a:t>
            </a:r>
          </a:p>
          <a:p>
            <a:r>
              <a:rPr lang="zh-CN" altLang="zh-CN" sz="3400" dirty="0" smtClean="0"/>
              <a:t>但自然连接的结果比</a:t>
            </a:r>
            <a:r>
              <a:rPr lang="en-US" altLang="zh-CN" sz="3400" dirty="0" smtClean="0"/>
              <a:t>Q</a:t>
            </a:r>
            <a:r>
              <a:rPr lang="en-US" altLang="zh-CN" sz="3400" baseline="-25000" dirty="0" smtClean="0"/>
              <a:t>1</a:t>
            </a:r>
            <a:r>
              <a:rPr lang="zh-CN" altLang="zh-CN" sz="3400" dirty="0" smtClean="0"/>
              <a:t>大大减少，为</a:t>
            </a:r>
            <a:r>
              <a:rPr lang="zh-CN" altLang="en-US" sz="3400" dirty="0" smtClean="0"/>
              <a:t>：</a:t>
            </a:r>
            <a:endParaRPr lang="en-US" altLang="zh-CN" sz="3400" dirty="0" smtClean="0"/>
          </a:p>
          <a:p>
            <a:pPr>
              <a:buFont typeface="Wingdings" pitchFamily="2" charset="2"/>
              <a:buNone/>
            </a:pPr>
            <a:r>
              <a:rPr lang="en-US" altLang="zh-CN" sz="3400" dirty="0" smtClean="0"/>
              <a:t>	</a:t>
            </a:r>
            <a:r>
              <a:rPr lang="en-US" altLang="zh-CN" sz="3400" dirty="0" smtClean="0">
                <a:solidFill>
                  <a:srgbClr val="FF0000"/>
                </a:solidFill>
              </a:rPr>
              <a:t>10000 = 10</a:t>
            </a:r>
            <a:r>
              <a:rPr lang="en-US" altLang="zh-CN" sz="3400" baseline="30000" dirty="0" smtClean="0">
                <a:solidFill>
                  <a:srgbClr val="FF0000"/>
                </a:solidFill>
              </a:rPr>
              <a:t>4</a:t>
            </a:r>
            <a:r>
              <a:rPr lang="zh-CN" altLang="zh-CN" sz="3400" dirty="0" smtClean="0"/>
              <a:t>个（即</a:t>
            </a:r>
            <a:r>
              <a:rPr lang="en-US" altLang="zh-CN" sz="3400" dirty="0" smtClean="0"/>
              <a:t>SC</a:t>
            </a:r>
            <a:r>
              <a:rPr lang="zh-CN" altLang="zh-CN" sz="3400" dirty="0" smtClean="0"/>
              <a:t>表元组数）。</a:t>
            </a:r>
            <a:endParaRPr lang="en-US" altLang="zh-CN" sz="3400" dirty="0" smtClean="0"/>
          </a:p>
          <a:p>
            <a:r>
              <a:rPr lang="zh-CN" altLang="zh-CN" sz="3400" dirty="0" smtClean="0"/>
              <a:t>因此，写出这些元组需要的时间为：</a:t>
            </a:r>
            <a:r>
              <a:rPr lang="en-US" altLang="zh-CN" sz="3400" dirty="0" smtClean="0">
                <a:solidFill>
                  <a:srgbClr val="FF0000"/>
                </a:solidFill>
              </a:rPr>
              <a:t>(10</a:t>
            </a:r>
            <a:r>
              <a:rPr lang="en-US" altLang="zh-CN" sz="3400" baseline="30000" dirty="0" smtClean="0">
                <a:solidFill>
                  <a:srgbClr val="FF0000"/>
                </a:solidFill>
              </a:rPr>
              <a:t>4</a:t>
            </a:r>
            <a:r>
              <a:rPr lang="en-US" altLang="zh-CN" sz="3400" dirty="0" smtClean="0">
                <a:solidFill>
                  <a:srgbClr val="FF0000"/>
                </a:solidFill>
              </a:rPr>
              <a:t>/10)/20 = 50</a:t>
            </a:r>
            <a:r>
              <a:rPr lang="zh-CN" altLang="zh-CN" sz="3400" dirty="0" smtClean="0"/>
              <a:t>（秒）</a:t>
            </a:r>
            <a:endParaRPr lang="en-US" altLang="zh-CN" sz="3400" dirty="0" smtClean="0"/>
          </a:p>
          <a:p>
            <a:r>
              <a:rPr lang="zh-CN" altLang="zh-CN" sz="3400" dirty="0" smtClean="0"/>
              <a:t>仅为</a:t>
            </a:r>
            <a:r>
              <a:rPr lang="en-US" altLang="zh-CN" sz="3400" dirty="0" smtClean="0"/>
              <a:t>Q</a:t>
            </a:r>
            <a:r>
              <a:rPr lang="en-US" altLang="zh-CN" sz="3400" baseline="-25000" dirty="0" smtClean="0"/>
              <a:t>1</a:t>
            </a:r>
            <a:r>
              <a:rPr lang="zh-CN" altLang="zh-CN" sz="3400" dirty="0" smtClean="0"/>
              <a:t>执行时间的千分之一</a:t>
            </a:r>
            <a:r>
              <a:rPr lang="zh-CN" altLang="en-US" sz="3400" dirty="0" smtClean="0"/>
              <a:t>。</a:t>
            </a:r>
          </a:p>
        </p:txBody>
      </p:sp>
      <p:sp>
        <p:nvSpPr>
          <p:cNvPr id="4" name="日期占位符 3"/>
          <p:cNvSpPr>
            <a:spLocks noGrp="1"/>
          </p:cNvSpPr>
          <p:nvPr>
            <p:ph type="dt" sz="half" idx="10"/>
          </p:nvPr>
        </p:nvSpPr>
        <p:spPr/>
        <p:txBody>
          <a:bodyPr/>
          <a:lstStyle/>
          <a:p>
            <a:pPr>
              <a:defRPr/>
            </a:pPr>
            <a:fld id="{99E71C4A-644F-4650-9D1B-C56136AABF4A}"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smtClean="0"/>
              <a:t>其他两个</a:t>
            </a:r>
            <a:r>
              <a:rPr lang="zh-CN" altLang="zh-CN" dirty="0" smtClean="0"/>
              <a:t>操作</a:t>
            </a:r>
            <a:r>
              <a:rPr lang="zh-CN" altLang="en-US" dirty="0" smtClean="0"/>
              <a:t>开销</a:t>
            </a:r>
            <a:endParaRPr lang="zh-CN" altLang="en-US" sz="2800" dirty="0" smtClean="0"/>
          </a:p>
        </p:txBody>
      </p:sp>
      <p:sp>
        <p:nvSpPr>
          <p:cNvPr id="3" name="内容占位符 2"/>
          <p:cNvSpPr>
            <a:spLocks noGrp="1"/>
          </p:cNvSpPr>
          <p:nvPr>
            <p:ph idx="1"/>
          </p:nvPr>
        </p:nvSpPr>
        <p:spPr>
          <a:xfrm>
            <a:off x="566738" y="1340768"/>
            <a:ext cx="8001000" cy="4752528"/>
          </a:xfrm>
        </p:spPr>
        <p:txBody>
          <a:bodyPr/>
          <a:lstStyle/>
          <a:p>
            <a:pPr>
              <a:defRPr/>
            </a:pPr>
            <a:r>
              <a:rPr lang="zh-CN" altLang="en-US" sz="3200" dirty="0" smtClean="0"/>
              <a:t>选择操作开销</a:t>
            </a:r>
            <a:endParaRPr lang="en-US" altLang="zh-CN" sz="3200" dirty="0" smtClean="0"/>
          </a:p>
          <a:p>
            <a:pPr lvl="1">
              <a:defRPr/>
            </a:pPr>
            <a:r>
              <a:rPr lang="zh-CN" altLang="zh-CN" sz="3200" dirty="0" smtClean="0">
                <a:cs typeface="+mn-cs"/>
              </a:rPr>
              <a:t>读取中间文件块，同写元组一样，也是</a:t>
            </a:r>
            <a:r>
              <a:rPr lang="en-US" altLang="zh-CN" sz="3200" dirty="0" smtClean="0">
                <a:solidFill>
                  <a:srgbClr val="FF0000"/>
                </a:solidFill>
                <a:cs typeface="+mn-cs"/>
              </a:rPr>
              <a:t>50</a:t>
            </a:r>
            <a:r>
              <a:rPr lang="zh-CN" altLang="zh-CN" sz="3200" dirty="0" smtClean="0">
                <a:cs typeface="+mn-cs"/>
              </a:rPr>
              <a:t>秒</a:t>
            </a:r>
            <a:r>
              <a:rPr lang="zh-CN" altLang="en-US" sz="3200" dirty="0" smtClean="0">
                <a:cs typeface="+mn-cs"/>
              </a:rPr>
              <a:t>。</a:t>
            </a:r>
            <a:endParaRPr lang="en-US" altLang="zh-CN" sz="3200" dirty="0" smtClean="0">
              <a:cs typeface="+mn-cs"/>
            </a:endParaRPr>
          </a:p>
          <a:p>
            <a:pPr>
              <a:defRPr/>
            </a:pPr>
            <a:r>
              <a:rPr lang="zh-CN" altLang="en-US" sz="3200" dirty="0" smtClean="0"/>
              <a:t>投影操作开销</a:t>
            </a:r>
            <a:endParaRPr lang="en-US" altLang="zh-CN" sz="3200" dirty="0" smtClean="0"/>
          </a:p>
          <a:p>
            <a:pPr lvl="1">
              <a:defRPr/>
            </a:pPr>
            <a:r>
              <a:rPr lang="zh-CN" altLang="zh-CN" sz="3200" dirty="0" smtClean="0">
                <a:cs typeface="+mn-cs"/>
              </a:rPr>
              <a:t>对第</a:t>
            </a:r>
            <a:r>
              <a:rPr lang="en-US" altLang="zh-CN" sz="3200" dirty="0" smtClean="0">
                <a:cs typeface="+mn-cs"/>
              </a:rPr>
              <a:t>2</a:t>
            </a:r>
            <a:r>
              <a:rPr lang="zh-CN" altLang="zh-CN" sz="3200" dirty="0" smtClean="0">
                <a:cs typeface="+mn-cs"/>
              </a:rPr>
              <a:t>步的结果在</a:t>
            </a:r>
            <a:r>
              <a:rPr lang="en-US" altLang="zh-CN" sz="3200" dirty="0" err="1" smtClean="0">
                <a:cs typeface="+mn-cs"/>
              </a:rPr>
              <a:t>Sname</a:t>
            </a:r>
            <a:r>
              <a:rPr lang="zh-CN" altLang="zh-CN" sz="3200" dirty="0" smtClean="0">
                <a:cs typeface="+mn-cs"/>
              </a:rPr>
              <a:t>列上进行投影，花费时间忽略不计。</a:t>
            </a:r>
          </a:p>
          <a:p>
            <a:pPr>
              <a:defRPr/>
            </a:pPr>
            <a:r>
              <a:rPr lang="zh-CN" altLang="zh-CN" sz="3200" dirty="0" smtClean="0"/>
              <a:t>则</a:t>
            </a:r>
            <a:r>
              <a:rPr lang="en-US" altLang="zh-CN" sz="3200" dirty="0" smtClean="0"/>
              <a:t>Q</a:t>
            </a:r>
            <a:r>
              <a:rPr lang="en-US" altLang="zh-CN" sz="3200" baseline="-25000" dirty="0" smtClean="0"/>
              <a:t>2</a:t>
            </a:r>
            <a:r>
              <a:rPr lang="zh-CN" altLang="zh-CN" sz="3200" dirty="0" smtClean="0"/>
              <a:t>的总执行时间约为：</a:t>
            </a:r>
            <a:endParaRPr lang="en-US" altLang="zh-CN" sz="3200" dirty="0" smtClean="0"/>
          </a:p>
          <a:p>
            <a:pPr>
              <a:buFont typeface="Wingdings" pitchFamily="2" charset="2"/>
              <a:buNone/>
              <a:defRPr/>
            </a:pPr>
            <a:r>
              <a:rPr lang="en-US" altLang="zh-CN" sz="3200" dirty="0" smtClean="0"/>
              <a:t>	</a:t>
            </a:r>
            <a:r>
              <a:rPr lang="en-US" altLang="zh-CN" sz="3200" dirty="0" smtClean="0">
                <a:solidFill>
                  <a:srgbClr val="FF0000"/>
                </a:solidFill>
              </a:rPr>
              <a:t>105+50+50</a:t>
            </a:r>
            <a:r>
              <a:rPr lang="zh-CN" altLang="zh-CN" sz="3200" dirty="0" smtClean="0">
                <a:solidFill>
                  <a:srgbClr val="FF0000"/>
                </a:solidFill>
              </a:rPr>
              <a:t>≈</a:t>
            </a:r>
            <a:r>
              <a:rPr lang="en-US" altLang="zh-CN" sz="3200" dirty="0" smtClean="0">
                <a:solidFill>
                  <a:srgbClr val="FF0000"/>
                </a:solidFill>
              </a:rPr>
              <a:t>205</a:t>
            </a:r>
            <a:r>
              <a:rPr lang="zh-CN" altLang="zh-CN" sz="3200" dirty="0" smtClean="0"/>
              <a:t>（秒）</a:t>
            </a:r>
            <a:endParaRPr lang="zh-CN" altLang="en-US" sz="3200" dirty="0"/>
          </a:p>
        </p:txBody>
      </p:sp>
      <p:sp>
        <p:nvSpPr>
          <p:cNvPr id="4" name="日期占位符 3"/>
          <p:cNvSpPr>
            <a:spLocks noGrp="1"/>
          </p:cNvSpPr>
          <p:nvPr>
            <p:ph type="dt" sz="half" idx="10"/>
          </p:nvPr>
        </p:nvSpPr>
        <p:spPr/>
        <p:txBody>
          <a:bodyPr/>
          <a:lstStyle/>
          <a:p>
            <a:pPr>
              <a:defRPr/>
            </a:pPr>
            <a:fld id="{2196CC58-4313-47FD-98F1-8FA78D5CC435}"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第</a:t>
            </a:r>
            <a:r>
              <a:rPr lang="en-US" altLang="zh-CN" dirty="0" smtClean="0"/>
              <a:t>14</a:t>
            </a:r>
            <a:r>
              <a:rPr lang="zh-CN" altLang="en-US" dirty="0" smtClean="0"/>
              <a:t>章 查询处理与优化</a:t>
            </a:r>
          </a:p>
        </p:txBody>
      </p:sp>
      <p:sp>
        <p:nvSpPr>
          <p:cNvPr id="6147" name="Rectangle 3"/>
          <p:cNvSpPr>
            <a:spLocks noGrp="1" noChangeArrowheads="1"/>
          </p:cNvSpPr>
          <p:nvPr>
            <p:ph type="body" idx="1"/>
          </p:nvPr>
        </p:nvSpPr>
        <p:spPr>
          <a:xfrm>
            <a:off x="1619672" y="1484313"/>
            <a:ext cx="6984776" cy="4383087"/>
          </a:xfrm>
        </p:spPr>
        <p:txBody>
          <a:bodyPr/>
          <a:lstStyle/>
          <a:p>
            <a:r>
              <a:rPr lang="en-US" altLang="zh-CN" dirty="0" smtClean="0"/>
              <a:t>14.1 </a:t>
            </a:r>
            <a:r>
              <a:rPr lang="zh-CN" altLang="en-US" dirty="0" smtClean="0"/>
              <a:t>概述 </a:t>
            </a:r>
          </a:p>
          <a:p>
            <a:r>
              <a:rPr lang="en-US" altLang="zh-CN" dirty="0" smtClean="0"/>
              <a:t>14.2 </a:t>
            </a:r>
            <a:r>
              <a:rPr lang="zh-CN" altLang="zh-CN" dirty="0" smtClean="0"/>
              <a:t>关系数据库的查询处理</a:t>
            </a:r>
            <a:endParaRPr lang="zh-CN" altLang="en-US" dirty="0" smtClean="0"/>
          </a:p>
          <a:p>
            <a:r>
              <a:rPr lang="en-US" altLang="zh-CN" dirty="0" smtClean="0"/>
              <a:t>14.3 </a:t>
            </a:r>
            <a:r>
              <a:rPr lang="zh-CN" altLang="zh-CN" dirty="0" smtClean="0"/>
              <a:t>代数优化</a:t>
            </a:r>
            <a:endParaRPr lang="zh-CN" altLang="en-US" dirty="0" smtClean="0"/>
          </a:p>
          <a:p>
            <a:r>
              <a:rPr lang="en-US" altLang="zh-CN" dirty="0" smtClean="0"/>
              <a:t>14.4 </a:t>
            </a:r>
            <a:r>
              <a:rPr lang="zh-CN" altLang="zh-CN" dirty="0" smtClean="0"/>
              <a:t>物理优化</a:t>
            </a:r>
            <a:endParaRPr lang="zh-CN" altLang="en-US" dirty="0" smtClean="0"/>
          </a:p>
        </p:txBody>
      </p:sp>
      <p:sp>
        <p:nvSpPr>
          <p:cNvPr id="6148" name="日期占位符 3"/>
          <p:cNvSpPr>
            <a:spLocks noGrp="1"/>
          </p:cNvSpPr>
          <p:nvPr>
            <p:ph type="dt" sz="quarter" idx="10"/>
          </p:nvPr>
        </p:nvSpPr>
        <p:spPr>
          <a:noFill/>
        </p:spPr>
        <p:txBody>
          <a:bodyPr/>
          <a:lstStyle/>
          <a:p>
            <a:fld id="{70558705-CF8F-413D-A57E-D3E0F885C12C}" type="datetime8">
              <a:rPr lang="zh-CN" altLang="en-US" smtClean="0">
                <a:ea typeface="宋体" charset="-122"/>
              </a:rPr>
              <a:pPr/>
              <a:t>2016年3月9日8时38分</a:t>
            </a:fld>
            <a:endParaRPr lang="zh-CN" altLang="en-US" smtClean="0">
              <a:ea typeface="宋体" charset="-122"/>
            </a:endParaRPr>
          </a:p>
        </p:txBody>
      </p:sp>
      <p:sp>
        <p:nvSpPr>
          <p:cNvPr id="6149" name="灯片编号占位符 4"/>
          <p:cNvSpPr>
            <a:spLocks noGrp="1"/>
          </p:cNvSpPr>
          <p:nvPr>
            <p:ph type="sldNum" sz="quarter" idx="12"/>
          </p:nvPr>
        </p:nvSpPr>
        <p:spPr>
          <a:noFill/>
        </p:spPr>
        <p:txBody>
          <a:bodyPr/>
          <a:lstStyle/>
          <a:p>
            <a:fld id="{D2CEB0C6-DB6E-4A65-A6F6-A91BF2742607}" type="slidenum">
              <a:rPr lang="zh-CN" altLang="en-US" smtClean="0">
                <a:ea typeface="宋体" charset="-122"/>
              </a:rPr>
              <a:pPr/>
              <a:t>2</a:t>
            </a:fld>
            <a:endParaRPr lang="zh-CN" altLang="en-US" smtClean="0">
              <a:ea typeface="宋体" charset="-122"/>
            </a:endParaRPr>
          </a:p>
        </p:txBody>
      </p:sp>
      <p:sp>
        <p:nvSpPr>
          <p:cNvPr id="7" name="动作按钮: 前进或下一项 6">
            <a:hlinkClick r:id="rId2" action="ppaction://hlinksldjump" highlightClick="1"/>
          </p:cNvPr>
          <p:cNvSpPr/>
          <p:nvPr/>
        </p:nvSpPr>
        <p:spPr>
          <a:xfrm>
            <a:off x="827584" y="162880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动作按钮: 前进或下一项 7">
            <a:hlinkClick r:id="rId3" action="ppaction://hlinksldjump" highlightClick="1"/>
          </p:cNvPr>
          <p:cNvSpPr/>
          <p:nvPr/>
        </p:nvSpPr>
        <p:spPr>
          <a:xfrm>
            <a:off x="827584" y="234888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动作按钮: 前进或下一项 8">
            <a:hlinkClick r:id="rId4" action="ppaction://hlinksldjump" highlightClick="1"/>
          </p:cNvPr>
          <p:cNvSpPr/>
          <p:nvPr/>
        </p:nvSpPr>
        <p:spPr>
          <a:xfrm>
            <a:off x="827584" y="306896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动作按钮: 前进或下一项 9">
            <a:hlinkClick r:id="rId5" action="ppaction://hlinksldjump" highlightClick="1"/>
          </p:cNvPr>
          <p:cNvSpPr/>
          <p:nvPr/>
        </p:nvSpPr>
        <p:spPr>
          <a:xfrm>
            <a:off x="827584" y="378904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714375" y="188640"/>
            <a:ext cx="7924800" cy="936104"/>
          </a:xfrm>
        </p:spPr>
        <p:txBody>
          <a:bodyPr/>
          <a:lstStyle/>
          <a:p>
            <a:r>
              <a:rPr lang="en-US" altLang="zh-CN" dirty="0" smtClean="0"/>
              <a:t>Q3</a:t>
            </a:r>
            <a:r>
              <a:rPr lang="zh-CN" altLang="zh-CN" dirty="0" smtClean="0"/>
              <a:t>的执行过程</a:t>
            </a:r>
            <a:endParaRPr lang="zh-CN" altLang="en-US" dirty="0" smtClean="0"/>
          </a:p>
        </p:txBody>
      </p:sp>
      <p:sp>
        <p:nvSpPr>
          <p:cNvPr id="33795" name="内容占位符 2"/>
          <p:cNvSpPr>
            <a:spLocks noGrp="1"/>
          </p:cNvSpPr>
          <p:nvPr>
            <p:ph idx="1"/>
          </p:nvPr>
        </p:nvSpPr>
        <p:spPr>
          <a:xfrm>
            <a:off x="1043608" y="1556792"/>
            <a:ext cx="6408712" cy="3714750"/>
          </a:xfrm>
        </p:spPr>
        <p:txBody>
          <a:bodyPr/>
          <a:lstStyle/>
          <a:p>
            <a:r>
              <a:rPr lang="zh-CN" altLang="zh-CN" dirty="0" smtClean="0"/>
              <a:t>对</a:t>
            </a:r>
            <a:r>
              <a:rPr lang="en-US" altLang="zh-CN" dirty="0" smtClean="0"/>
              <a:t>SC</a:t>
            </a:r>
            <a:r>
              <a:rPr lang="zh-CN" altLang="zh-CN" dirty="0" smtClean="0"/>
              <a:t>表进行选择运算</a:t>
            </a:r>
          </a:p>
          <a:p>
            <a:r>
              <a:rPr lang="zh-CN" altLang="zh-CN" dirty="0" smtClean="0"/>
              <a:t>进行自然连接操作</a:t>
            </a:r>
          </a:p>
          <a:p>
            <a:r>
              <a:rPr lang="zh-CN" altLang="zh-CN" dirty="0" smtClean="0"/>
              <a:t>对连接的结果进行投影操作</a:t>
            </a:r>
            <a:endParaRPr lang="zh-CN" altLang="en-US" dirty="0" smtClean="0"/>
          </a:p>
        </p:txBody>
      </p:sp>
      <p:sp>
        <p:nvSpPr>
          <p:cNvPr id="5" name="日期占位符 4"/>
          <p:cNvSpPr>
            <a:spLocks noGrp="1"/>
          </p:cNvSpPr>
          <p:nvPr>
            <p:ph type="dt" sz="half" idx="10"/>
          </p:nvPr>
        </p:nvSpPr>
        <p:spPr/>
        <p:txBody>
          <a:bodyPr/>
          <a:lstStyle/>
          <a:p>
            <a:pPr>
              <a:defRPr/>
            </a:pPr>
            <a:fld id="{72A05F8E-E5BA-4B8D-9E50-CBE1D02672BC}" type="datetime8">
              <a:rPr lang="zh-CN" altLang="en-US" smtClean="0"/>
              <a:pPr>
                <a:defRPr/>
              </a:pPr>
              <a:t>2016年3月9日8时38分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zh-CN" dirty="0" smtClean="0"/>
              <a:t>选择</a:t>
            </a:r>
            <a:r>
              <a:rPr lang="zh-CN" altLang="en-US" dirty="0" smtClean="0"/>
              <a:t>和连接</a:t>
            </a:r>
            <a:r>
              <a:rPr lang="zh-CN" altLang="zh-CN" dirty="0" smtClean="0"/>
              <a:t>运算</a:t>
            </a:r>
            <a:r>
              <a:rPr lang="zh-CN" altLang="en-US" dirty="0" smtClean="0"/>
              <a:t>开销</a:t>
            </a:r>
            <a:endParaRPr lang="zh-CN" altLang="en-US" sz="2800" dirty="0" smtClean="0"/>
          </a:p>
        </p:txBody>
      </p:sp>
      <p:sp>
        <p:nvSpPr>
          <p:cNvPr id="3" name="内容占位符 2"/>
          <p:cNvSpPr>
            <a:spLocks noGrp="1"/>
          </p:cNvSpPr>
          <p:nvPr>
            <p:ph idx="1"/>
          </p:nvPr>
        </p:nvSpPr>
        <p:spPr>
          <a:xfrm>
            <a:off x="467544" y="1400901"/>
            <a:ext cx="8280920" cy="4680520"/>
          </a:xfrm>
        </p:spPr>
        <p:txBody>
          <a:bodyPr/>
          <a:lstStyle/>
          <a:p>
            <a:pPr>
              <a:defRPr/>
            </a:pPr>
            <a:r>
              <a:rPr lang="zh-CN" altLang="en-US" sz="3200" dirty="0" smtClean="0"/>
              <a:t>选择运算开销</a:t>
            </a:r>
            <a:endParaRPr lang="en-US" altLang="zh-CN" sz="3200" dirty="0" smtClean="0"/>
          </a:p>
          <a:p>
            <a:pPr lvl="1">
              <a:defRPr/>
            </a:pPr>
            <a:r>
              <a:rPr lang="zh-CN" altLang="zh-CN" sz="3200" dirty="0" smtClean="0">
                <a:cs typeface="+mn-cs"/>
              </a:rPr>
              <a:t>只需读一遍</a:t>
            </a:r>
            <a:r>
              <a:rPr lang="en-US" altLang="zh-CN" sz="3200" dirty="0" smtClean="0">
                <a:cs typeface="+mn-cs"/>
              </a:rPr>
              <a:t>SC</a:t>
            </a:r>
            <a:r>
              <a:rPr lang="zh-CN" altLang="zh-CN" sz="3200" dirty="0" smtClean="0">
                <a:cs typeface="+mn-cs"/>
              </a:rPr>
              <a:t>表，共计</a:t>
            </a:r>
            <a:r>
              <a:rPr lang="en-US" altLang="zh-CN" sz="3200" dirty="0" smtClean="0">
                <a:cs typeface="+mn-cs"/>
              </a:rPr>
              <a:t>100</a:t>
            </a:r>
            <a:r>
              <a:rPr lang="zh-CN" altLang="zh-CN" sz="3200" dirty="0" smtClean="0">
                <a:cs typeface="+mn-cs"/>
              </a:rPr>
              <a:t>块数据，花费时间</a:t>
            </a:r>
            <a:r>
              <a:rPr lang="en-US" altLang="zh-CN" sz="3200" dirty="0" smtClean="0">
                <a:cs typeface="+mn-cs"/>
              </a:rPr>
              <a:t>:</a:t>
            </a:r>
            <a:r>
              <a:rPr lang="en-US" altLang="zh-CN" sz="3200" dirty="0" smtClean="0"/>
              <a:t> </a:t>
            </a:r>
            <a:r>
              <a:rPr lang="en-US" altLang="zh-CN" sz="3200" dirty="0" smtClean="0">
                <a:solidFill>
                  <a:srgbClr val="FF0000"/>
                </a:solidFill>
              </a:rPr>
              <a:t>100/20 = 5</a:t>
            </a:r>
            <a:r>
              <a:rPr lang="zh-CN" altLang="zh-CN" sz="3200" dirty="0" smtClean="0"/>
              <a:t>（秒）。</a:t>
            </a:r>
            <a:endParaRPr lang="en-US" altLang="zh-CN" sz="3200" dirty="0" smtClean="0"/>
          </a:p>
          <a:p>
            <a:pPr lvl="1">
              <a:defRPr/>
            </a:pPr>
            <a:r>
              <a:rPr lang="zh-CN" altLang="zh-CN" sz="3200" dirty="0" smtClean="0">
                <a:cs typeface="+mn-cs"/>
              </a:rPr>
              <a:t>由于满足条件的元组仅有</a:t>
            </a:r>
            <a:r>
              <a:rPr lang="en-US" altLang="zh-CN" sz="3200" dirty="0" smtClean="0">
                <a:cs typeface="+mn-cs"/>
              </a:rPr>
              <a:t>50</a:t>
            </a:r>
            <a:r>
              <a:rPr lang="zh-CN" altLang="zh-CN" sz="3200" dirty="0" smtClean="0">
                <a:cs typeface="+mn-cs"/>
              </a:rPr>
              <a:t>个，因此不必使用中间文件。</a:t>
            </a:r>
          </a:p>
          <a:p>
            <a:pPr>
              <a:defRPr/>
            </a:pPr>
            <a:r>
              <a:rPr lang="zh-CN" altLang="zh-CN" sz="3200" dirty="0" smtClean="0"/>
              <a:t>自然连接</a:t>
            </a:r>
            <a:r>
              <a:rPr lang="zh-CN" altLang="en-US" sz="3200" dirty="0" smtClean="0"/>
              <a:t>开销</a:t>
            </a:r>
            <a:endParaRPr lang="zh-CN" altLang="zh-CN" sz="3200" dirty="0" smtClean="0"/>
          </a:p>
          <a:p>
            <a:pPr lvl="1">
              <a:defRPr/>
            </a:pPr>
            <a:r>
              <a:rPr lang="zh-CN" altLang="zh-CN" sz="3200" dirty="0" smtClean="0">
                <a:cs typeface="+mn-cs"/>
              </a:rPr>
              <a:t>只需读一遍</a:t>
            </a:r>
            <a:r>
              <a:rPr lang="en-US" altLang="zh-CN" sz="3200" dirty="0" smtClean="0">
                <a:cs typeface="+mn-cs"/>
              </a:rPr>
              <a:t>Student</a:t>
            </a:r>
            <a:r>
              <a:rPr lang="zh-CN" altLang="zh-CN" sz="3200" dirty="0" smtClean="0">
                <a:cs typeface="+mn-cs"/>
              </a:rPr>
              <a:t>表</a:t>
            </a:r>
            <a:r>
              <a:rPr lang="zh-CN" altLang="en-US" sz="3200" dirty="0" smtClean="0">
                <a:cs typeface="+mn-cs"/>
              </a:rPr>
              <a:t>，</a:t>
            </a:r>
            <a:r>
              <a:rPr lang="zh-CN" altLang="zh-CN" sz="3200" dirty="0" smtClean="0">
                <a:cs typeface="+mn-cs"/>
              </a:rPr>
              <a:t>共计</a:t>
            </a:r>
            <a:r>
              <a:rPr lang="en-US" altLang="zh-CN" sz="3200" dirty="0" smtClean="0">
                <a:cs typeface="+mn-cs"/>
              </a:rPr>
              <a:t>100</a:t>
            </a:r>
            <a:r>
              <a:rPr lang="zh-CN" altLang="zh-CN" sz="3200" dirty="0" smtClean="0">
                <a:cs typeface="+mn-cs"/>
              </a:rPr>
              <a:t>块，花费时间</a:t>
            </a:r>
            <a:r>
              <a:rPr lang="en-US" altLang="zh-CN" sz="3200" dirty="0" smtClean="0">
                <a:cs typeface="+mn-cs"/>
              </a:rPr>
              <a:t>: </a:t>
            </a:r>
            <a:r>
              <a:rPr lang="en-US" altLang="zh-CN" sz="3200" dirty="0" smtClean="0">
                <a:solidFill>
                  <a:srgbClr val="FF0000"/>
                </a:solidFill>
              </a:rPr>
              <a:t>100/20 = 5</a:t>
            </a:r>
            <a:r>
              <a:rPr lang="zh-CN" altLang="zh-CN" sz="3200" dirty="0" smtClean="0"/>
              <a:t>（秒）。</a:t>
            </a:r>
            <a:endParaRPr lang="zh-CN" altLang="en-US" sz="3200" dirty="0"/>
          </a:p>
        </p:txBody>
      </p:sp>
      <p:sp>
        <p:nvSpPr>
          <p:cNvPr id="4" name="日期占位符 3"/>
          <p:cNvSpPr>
            <a:spLocks noGrp="1"/>
          </p:cNvSpPr>
          <p:nvPr>
            <p:ph type="dt" sz="half" idx="10"/>
          </p:nvPr>
        </p:nvSpPr>
        <p:spPr/>
        <p:txBody>
          <a:bodyPr/>
          <a:lstStyle/>
          <a:p>
            <a:pPr>
              <a:defRPr/>
            </a:pPr>
            <a:fld id="{49DB22C9-258F-4D37-8F6C-57C0AA2CE278}"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cs typeface="+mn-cs"/>
              </a:rPr>
              <a:t>投影操作</a:t>
            </a:r>
            <a:r>
              <a:rPr lang="zh-CN" altLang="en-US" dirty="0" smtClean="0">
                <a:cs typeface="+mn-cs"/>
              </a:rPr>
              <a:t>开销</a:t>
            </a:r>
            <a:endParaRPr lang="zh-CN" altLang="en-US" dirty="0"/>
          </a:p>
        </p:txBody>
      </p:sp>
      <p:sp>
        <p:nvSpPr>
          <p:cNvPr id="35843" name="内容占位符 2"/>
          <p:cNvSpPr>
            <a:spLocks noGrp="1"/>
          </p:cNvSpPr>
          <p:nvPr>
            <p:ph idx="1"/>
          </p:nvPr>
        </p:nvSpPr>
        <p:spPr>
          <a:xfrm>
            <a:off x="683568" y="1412776"/>
            <a:ext cx="7673975" cy="3657600"/>
          </a:xfrm>
        </p:spPr>
        <p:txBody>
          <a:bodyPr/>
          <a:lstStyle/>
          <a:p>
            <a:r>
              <a:rPr lang="zh-CN" altLang="zh-CN" dirty="0" smtClean="0"/>
              <a:t>对第</a:t>
            </a:r>
            <a:r>
              <a:rPr lang="en-US" altLang="zh-CN" dirty="0" smtClean="0"/>
              <a:t>2</a:t>
            </a:r>
            <a:r>
              <a:rPr lang="zh-CN" altLang="zh-CN" dirty="0" smtClean="0"/>
              <a:t>步的结果在</a:t>
            </a:r>
            <a:r>
              <a:rPr lang="en-US" altLang="zh-CN" dirty="0" err="1" smtClean="0"/>
              <a:t>Sname</a:t>
            </a:r>
            <a:r>
              <a:rPr lang="zh-CN" altLang="zh-CN" dirty="0" smtClean="0"/>
              <a:t>列上进行投影，花费时间忽略不计。</a:t>
            </a:r>
          </a:p>
          <a:p>
            <a:r>
              <a:rPr lang="zh-CN" altLang="zh-CN" dirty="0" smtClean="0"/>
              <a:t>则</a:t>
            </a:r>
            <a:r>
              <a:rPr lang="en-US" altLang="zh-CN" dirty="0" smtClean="0"/>
              <a:t>Q</a:t>
            </a:r>
            <a:r>
              <a:rPr lang="en-US" altLang="zh-CN" baseline="-25000" dirty="0" smtClean="0"/>
              <a:t>3</a:t>
            </a:r>
            <a:r>
              <a:rPr lang="zh-CN" altLang="zh-CN" dirty="0" smtClean="0"/>
              <a:t>的总执行时间约为：</a:t>
            </a:r>
            <a:endParaRPr lang="en-US" altLang="zh-CN" dirty="0" smtClean="0"/>
          </a:p>
          <a:p>
            <a:pPr>
              <a:buFont typeface="Wingdings" pitchFamily="2" charset="2"/>
              <a:buNone/>
            </a:pPr>
            <a:r>
              <a:rPr lang="en-US" altLang="zh-CN" dirty="0" smtClean="0"/>
              <a:t>	</a:t>
            </a:r>
            <a:r>
              <a:rPr lang="zh-CN" altLang="zh-CN" dirty="0" smtClean="0">
                <a:solidFill>
                  <a:srgbClr val="FF0000"/>
                </a:solidFill>
              </a:rPr>
              <a:t> </a:t>
            </a:r>
            <a:r>
              <a:rPr lang="en-US" altLang="zh-CN" dirty="0" smtClean="0">
                <a:solidFill>
                  <a:srgbClr val="FF0000"/>
                </a:solidFill>
              </a:rPr>
              <a:t>5 + 5</a:t>
            </a:r>
            <a:r>
              <a:rPr lang="en-US" altLang="zh-CN" baseline="30000" dirty="0" smtClean="0">
                <a:solidFill>
                  <a:srgbClr val="FF0000"/>
                </a:solidFill>
              </a:rPr>
              <a:t> </a:t>
            </a:r>
            <a:r>
              <a:rPr lang="zh-CN" altLang="zh-CN" dirty="0" smtClean="0">
                <a:solidFill>
                  <a:srgbClr val="FF0000"/>
                </a:solidFill>
              </a:rPr>
              <a:t>≈ </a:t>
            </a:r>
            <a:r>
              <a:rPr lang="en-US" altLang="zh-CN" dirty="0" smtClean="0">
                <a:solidFill>
                  <a:srgbClr val="FF0000"/>
                </a:solidFill>
              </a:rPr>
              <a:t>10</a:t>
            </a:r>
            <a:r>
              <a:rPr lang="zh-CN" altLang="zh-CN" dirty="0" smtClean="0"/>
              <a:t>（秒）</a:t>
            </a:r>
            <a:endParaRPr lang="zh-CN" altLang="en-US" dirty="0" smtClean="0"/>
          </a:p>
        </p:txBody>
      </p:sp>
      <p:sp>
        <p:nvSpPr>
          <p:cNvPr id="5" name="日期占位符 4"/>
          <p:cNvSpPr>
            <a:spLocks noGrp="1"/>
          </p:cNvSpPr>
          <p:nvPr>
            <p:ph type="dt" sz="half" idx="10"/>
          </p:nvPr>
        </p:nvSpPr>
        <p:spPr/>
        <p:txBody>
          <a:bodyPr/>
          <a:lstStyle/>
          <a:p>
            <a:pPr>
              <a:defRPr/>
            </a:pPr>
            <a:fld id="{00C61F05-6F5E-4A05-8F9C-0D349D37F843}" type="datetime8">
              <a:rPr lang="zh-CN" altLang="en-US" smtClean="0"/>
              <a:pPr>
                <a:defRPr/>
              </a:pPr>
              <a:t>2016年3月9日8时38分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进一步的优化措施</a:t>
            </a:r>
          </a:p>
        </p:txBody>
      </p:sp>
      <p:sp>
        <p:nvSpPr>
          <p:cNvPr id="36867" name="内容占位符 2"/>
          <p:cNvSpPr>
            <a:spLocks noGrp="1"/>
          </p:cNvSpPr>
          <p:nvPr>
            <p:ph idx="1"/>
          </p:nvPr>
        </p:nvSpPr>
        <p:spPr>
          <a:xfrm>
            <a:off x="611560" y="1340768"/>
            <a:ext cx="7992888" cy="4536504"/>
          </a:xfrm>
        </p:spPr>
        <p:txBody>
          <a:bodyPr/>
          <a:lstStyle/>
          <a:p>
            <a:r>
              <a:rPr lang="zh-CN" altLang="zh-CN" dirty="0" smtClean="0"/>
              <a:t>对于</a:t>
            </a:r>
            <a:r>
              <a:rPr lang="en-US" altLang="zh-CN" dirty="0" smtClean="0"/>
              <a:t>Q</a:t>
            </a:r>
            <a:r>
              <a:rPr lang="en-US" altLang="zh-CN" baseline="-25000" dirty="0" smtClean="0"/>
              <a:t>3</a:t>
            </a:r>
            <a:r>
              <a:rPr lang="zh-CN" altLang="zh-CN" dirty="0" smtClean="0"/>
              <a:t>的执行过程，如果</a:t>
            </a:r>
            <a:r>
              <a:rPr lang="en-US" altLang="zh-CN" dirty="0" smtClean="0"/>
              <a:t>SC</a:t>
            </a:r>
            <a:r>
              <a:rPr lang="zh-CN" altLang="zh-CN" dirty="0" smtClean="0"/>
              <a:t>表的</a:t>
            </a:r>
            <a:r>
              <a:rPr lang="en-US" altLang="zh-CN" dirty="0" err="1" smtClean="0"/>
              <a:t>Cno</a:t>
            </a:r>
            <a:r>
              <a:rPr lang="zh-CN" altLang="zh-CN" dirty="0" smtClean="0"/>
              <a:t>列上建有索引，则第一步只需读取</a:t>
            </a:r>
            <a:r>
              <a:rPr lang="en-US" altLang="zh-CN" dirty="0" err="1" smtClean="0"/>
              <a:t>Cno</a:t>
            </a:r>
            <a:r>
              <a:rPr lang="en-US" altLang="zh-CN" dirty="0" smtClean="0"/>
              <a:t> = ‘C001’</a:t>
            </a:r>
            <a:r>
              <a:rPr lang="zh-CN" altLang="zh-CN" dirty="0" smtClean="0"/>
              <a:t>的</a:t>
            </a:r>
            <a:r>
              <a:rPr lang="en-US" altLang="zh-CN" dirty="0" smtClean="0"/>
              <a:t>50</a:t>
            </a:r>
            <a:r>
              <a:rPr lang="zh-CN" altLang="zh-CN" dirty="0" smtClean="0"/>
              <a:t>个元组。</a:t>
            </a:r>
            <a:endParaRPr lang="en-US" altLang="zh-CN" dirty="0" smtClean="0"/>
          </a:p>
          <a:p>
            <a:r>
              <a:rPr lang="zh-CN" altLang="zh-CN" dirty="0" smtClean="0"/>
              <a:t>若</a:t>
            </a:r>
            <a:r>
              <a:rPr lang="en-US" altLang="zh-CN" dirty="0" smtClean="0"/>
              <a:t>Student</a:t>
            </a:r>
            <a:r>
              <a:rPr lang="zh-CN" altLang="zh-CN" dirty="0" smtClean="0"/>
              <a:t>表在</a:t>
            </a:r>
            <a:r>
              <a:rPr lang="en-US" altLang="zh-CN" dirty="0" err="1" smtClean="0"/>
              <a:t>Sno</a:t>
            </a:r>
            <a:r>
              <a:rPr lang="zh-CN" altLang="zh-CN" dirty="0" smtClean="0"/>
              <a:t>列上也建有索引，则第二步最多涉及</a:t>
            </a:r>
            <a:r>
              <a:rPr lang="en-US" altLang="zh-CN" dirty="0" smtClean="0"/>
              <a:t>50</a:t>
            </a:r>
            <a:r>
              <a:rPr lang="zh-CN" altLang="zh-CN" dirty="0" smtClean="0"/>
              <a:t>个</a:t>
            </a:r>
            <a:r>
              <a:rPr lang="en-US" altLang="zh-CN" dirty="0" smtClean="0"/>
              <a:t>Student</a:t>
            </a:r>
            <a:r>
              <a:rPr lang="zh-CN" altLang="zh-CN" dirty="0" smtClean="0"/>
              <a:t>记录，因此也可以极大地减少读取</a:t>
            </a:r>
            <a:r>
              <a:rPr lang="en-US" altLang="zh-CN" dirty="0" smtClean="0"/>
              <a:t>Student</a:t>
            </a:r>
            <a:r>
              <a:rPr lang="zh-CN" altLang="zh-CN" dirty="0" smtClean="0"/>
              <a:t>表的块数。</a:t>
            </a:r>
            <a:endParaRPr lang="zh-CN" altLang="en-US" dirty="0" smtClean="0"/>
          </a:p>
        </p:txBody>
      </p:sp>
      <p:sp>
        <p:nvSpPr>
          <p:cNvPr id="4" name="日期占位符 3"/>
          <p:cNvSpPr>
            <a:spLocks noGrp="1"/>
          </p:cNvSpPr>
          <p:nvPr>
            <p:ph type="dt" sz="half" idx="10"/>
          </p:nvPr>
        </p:nvSpPr>
        <p:spPr/>
        <p:txBody>
          <a:bodyPr/>
          <a:lstStyle/>
          <a:p>
            <a:pPr>
              <a:defRPr/>
            </a:pPr>
            <a:fld id="{80090601-E0D4-4283-9E06-BD71FCAAAB1E}"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23</a:t>
            </a:fld>
            <a:endParaRPr lang="zh-CN" altLang="en-US"/>
          </a:p>
        </p:txBody>
      </p:sp>
      <p:sp>
        <p:nvSpPr>
          <p:cNvPr id="6" name="动作按钮: 后退或前一项 5">
            <a:hlinkClick r:id="rId2" action="ppaction://hlinksldjump" highlightClick="1"/>
          </p:cNvPr>
          <p:cNvSpPr/>
          <p:nvPr/>
        </p:nvSpPr>
        <p:spPr>
          <a:xfrm>
            <a:off x="6876256" y="6309320"/>
            <a:ext cx="648072" cy="360040"/>
          </a:xfrm>
          <a:prstGeom prst="actionButtonBackPrevious">
            <a:avLst/>
          </a:prstGeom>
          <a:solidFill>
            <a:schemeClr val="accent2">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14.3 </a:t>
            </a:r>
            <a:r>
              <a:rPr lang="zh-CN" altLang="zh-CN" smtClean="0"/>
              <a:t>代数优化</a:t>
            </a:r>
            <a:endParaRPr lang="zh-CN" altLang="en-US" smtClean="0"/>
          </a:p>
        </p:txBody>
      </p:sp>
      <p:sp>
        <p:nvSpPr>
          <p:cNvPr id="37891" name="内容占位符 2"/>
          <p:cNvSpPr>
            <a:spLocks noGrp="1"/>
          </p:cNvSpPr>
          <p:nvPr>
            <p:ph idx="1"/>
          </p:nvPr>
        </p:nvSpPr>
        <p:spPr>
          <a:xfrm>
            <a:off x="971600" y="1700808"/>
            <a:ext cx="7459662" cy="3586162"/>
          </a:xfrm>
        </p:spPr>
        <p:txBody>
          <a:bodyPr/>
          <a:lstStyle/>
          <a:p>
            <a:r>
              <a:rPr lang="en-US" altLang="zh-CN" dirty="0" smtClean="0"/>
              <a:t>14.3.1 </a:t>
            </a:r>
            <a:r>
              <a:rPr lang="zh-CN" altLang="zh-CN" dirty="0" smtClean="0"/>
              <a:t>转换规则</a:t>
            </a:r>
            <a:endParaRPr lang="en-US" altLang="zh-CN" dirty="0" smtClean="0"/>
          </a:p>
          <a:p>
            <a:r>
              <a:rPr lang="en-US" altLang="zh-CN" dirty="0" smtClean="0"/>
              <a:t>14.3.2 </a:t>
            </a:r>
            <a:r>
              <a:rPr lang="zh-CN" altLang="zh-CN" dirty="0" smtClean="0"/>
              <a:t>启发式规则</a:t>
            </a:r>
            <a:endParaRPr lang="zh-CN" altLang="en-US" dirty="0" smtClean="0"/>
          </a:p>
        </p:txBody>
      </p:sp>
      <p:sp>
        <p:nvSpPr>
          <p:cNvPr id="5" name="日期占位符 4"/>
          <p:cNvSpPr>
            <a:spLocks noGrp="1"/>
          </p:cNvSpPr>
          <p:nvPr>
            <p:ph type="dt" sz="half" idx="10"/>
          </p:nvPr>
        </p:nvSpPr>
        <p:spPr/>
        <p:txBody>
          <a:bodyPr/>
          <a:lstStyle/>
          <a:p>
            <a:pPr>
              <a:defRPr/>
            </a:pPr>
            <a:fld id="{BBB9595C-2F5B-42DA-B73D-E20E31031E70}" type="datetime8">
              <a:rPr lang="zh-CN" altLang="en-US" smtClean="0"/>
              <a:pPr>
                <a:defRPr/>
              </a:pPr>
              <a:t>2016年3月9日8时38分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dirty="0" smtClean="0"/>
              <a:t>14.3.1 </a:t>
            </a:r>
            <a:r>
              <a:rPr lang="zh-CN" altLang="zh-CN" dirty="0" smtClean="0"/>
              <a:t>转换规则</a:t>
            </a:r>
            <a:endParaRPr lang="zh-CN" altLang="en-US" sz="2800" dirty="0" smtClean="0"/>
          </a:p>
        </p:txBody>
      </p:sp>
      <p:sp>
        <p:nvSpPr>
          <p:cNvPr id="38915" name="内容占位符 2"/>
          <p:cNvSpPr>
            <a:spLocks noGrp="1"/>
          </p:cNvSpPr>
          <p:nvPr>
            <p:ph idx="1"/>
          </p:nvPr>
        </p:nvSpPr>
        <p:spPr>
          <a:xfrm>
            <a:off x="539552" y="1412776"/>
            <a:ext cx="8001000" cy="4678362"/>
          </a:xfrm>
        </p:spPr>
        <p:txBody>
          <a:bodyPr/>
          <a:lstStyle/>
          <a:p>
            <a:r>
              <a:rPr lang="zh-CN" altLang="zh-CN" sz="3200" dirty="0" smtClean="0"/>
              <a:t>将一个关系代数表达式转换为另一个等价的能更有效执行的表达式。</a:t>
            </a:r>
            <a:endParaRPr lang="en-US" altLang="zh-CN" sz="3200" dirty="0" smtClean="0"/>
          </a:p>
          <a:p>
            <a:r>
              <a:rPr lang="zh-CN" altLang="zh-CN" sz="3200" dirty="0" smtClean="0"/>
              <a:t>最常用的变换原则是尽可能减少查询过程中产生的中间结果。</a:t>
            </a:r>
            <a:endParaRPr lang="en-US" altLang="zh-CN" sz="3200" dirty="0" smtClean="0"/>
          </a:p>
          <a:p>
            <a:r>
              <a:rPr lang="zh-CN" altLang="zh-CN" sz="3200" dirty="0" smtClean="0"/>
              <a:t>尽可能先做选择和投影操作，再做连接操作。</a:t>
            </a:r>
            <a:endParaRPr lang="en-US" altLang="zh-CN" sz="3200" dirty="0" smtClean="0"/>
          </a:p>
          <a:p>
            <a:r>
              <a:rPr lang="zh-CN" altLang="zh-CN" sz="3200" dirty="0" smtClean="0"/>
              <a:t>在连接时，先做小关系之间的连接，再做大关系的连接。</a:t>
            </a:r>
            <a:endParaRPr lang="zh-CN" altLang="en-US" sz="3200" dirty="0" smtClean="0"/>
          </a:p>
        </p:txBody>
      </p:sp>
      <p:sp>
        <p:nvSpPr>
          <p:cNvPr id="4" name="日期占位符 3"/>
          <p:cNvSpPr>
            <a:spLocks noGrp="1"/>
          </p:cNvSpPr>
          <p:nvPr>
            <p:ph type="dt" sz="half" idx="10"/>
          </p:nvPr>
        </p:nvSpPr>
        <p:spPr/>
        <p:txBody>
          <a:bodyPr/>
          <a:lstStyle/>
          <a:p>
            <a:pPr>
              <a:defRPr/>
            </a:pPr>
            <a:fld id="{6BFB6DF2-46A8-436D-ACB8-CE8EBA7F898A}"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zh-CN" smtClean="0"/>
              <a:t>一些等价转换规则</a:t>
            </a:r>
            <a:endParaRPr lang="zh-CN" altLang="en-US" smtClean="0"/>
          </a:p>
        </p:txBody>
      </p:sp>
      <p:sp>
        <p:nvSpPr>
          <p:cNvPr id="3" name="内容占位符 2"/>
          <p:cNvSpPr>
            <a:spLocks noGrp="1"/>
          </p:cNvSpPr>
          <p:nvPr>
            <p:ph idx="1"/>
          </p:nvPr>
        </p:nvSpPr>
        <p:spPr>
          <a:xfrm>
            <a:off x="323528" y="1412776"/>
            <a:ext cx="8496944" cy="4320480"/>
          </a:xfrm>
        </p:spPr>
        <p:txBody>
          <a:bodyPr/>
          <a:lstStyle/>
          <a:p>
            <a:pPr>
              <a:defRPr/>
            </a:pPr>
            <a:r>
              <a:rPr lang="zh-CN" altLang="en-US" dirty="0" smtClean="0"/>
              <a:t>（</a:t>
            </a:r>
            <a:r>
              <a:rPr lang="en-US" altLang="zh-CN" dirty="0" smtClean="0"/>
              <a:t>1</a:t>
            </a:r>
            <a:r>
              <a:rPr lang="zh-CN" altLang="en-US" dirty="0" smtClean="0"/>
              <a:t>）</a:t>
            </a:r>
            <a:r>
              <a:rPr lang="zh-CN" altLang="zh-CN" dirty="0" smtClean="0"/>
              <a:t>多重选择（</a:t>
            </a:r>
            <a:r>
              <a:rPr lang="en-US" altLang="zh-CN" dirty="0" smtClean="0"/>
              <a:t>σ</a:t>
            </a:r>
            <a:r>
              <a:rPr lang="zh-CN" altLang="zh-CN" dirty="0" smtClean="0"/>
              <a:t>）</a:t>
            </a:r>
          </a:p>
          <a:p>
            <a:pPr>
              <a:defRPr/>
            </a:pPr>
            <a:r>
              <a:rPr lang="zh-CN" altLang="zh-CN" sz="3200" dirty="0" smtClean="0"/>
              <a:t>设</a:t>
            </a:r>
            <a:r>
              <a:rPr lang="en-US" altLang="zh-CN" sz="3200" dirty="0" smtClean="0"/>
              <a:t>R</a:t>
            </a:r>
            <a:r>
              <a:rPr lang="zh-CN" altLang="zh-CN" sz="3200" dirty="0" smtClean="0"/>
              <a:t>是某个关系，则有：</a:t>
            </a:r>
          </a:p>
          <a:p>
            <a:pPr>
              <a:buFont typeface="Wingdings" pitchFamily="2" charset="2"/>
              <a:buNone/>
              <a:defRPr/>
            </a:pPr>
            <a:r>
              <a:rPr lang="en-US" altLang="zh-CN" sz="3200" dirty="0" smtClean="0"/>
              <a:t>	</a:t>
            </a:r>
            <a:r>
              <a:rPr lang="en-US" altLang="zh-CN" sz="3200" dirty="0" smtClean="0">
                <a:solidFill>
                  <a:srgbClr val="FF0000"/>
                </a:solidFill>
              </a:rPr>
              <a:t>σ</a:t>
            </a:r>
            <a:r>
              <a:rPr lang="en-US" altLang="zh-CN" sz="3200" baseline="-25000" dirty="0" smtClean="0">
                <a:solidFill>
                  <a:srgbClr val="FF0000"/>
                </a:solidFill>
              </a:rPr>
              <a:t>C1</a:t>
            </a:r>
            <a:r>
              <a:rPr lang="zh-CN" altLang="zh-CN" sz="3200" baseline="-25000" dirty="0" smtClean="0">
                <a:solidFill>
                  <a:srgbClr val="FF0000"/>
                </a:solidFill>
              </a:rPr>
              <a:t>Λ</a:t>
            </a:r>
            <a:r>
              <a:rPr lang="en-US" altLang="zh-CN" sz="3200" baseline="-25000" dirty="0" smtClean="0">
                <a:solidFill>
                  <a:srgbClr val="FF0000"/>
                </a:solidFill>
              </a:rPr>
              <a:t>C2</a:t>
            </a:r>
            <a:r>
              <a:rPr lang="zh-CN" altLang="zh-CN" sz="3200" baseline="-25000" dirty="0" smtClean="0">
                <a:solidFill>
                  <a:srgbClr val="FF0000"/>
                </a:solidFill>
              </a:rPr>
              <a:t>Λ</a:t>
            </a:r>
            <a:r>
              <a:rPr lang="en-US" altLang="zh-CN" sz="3200" baseline="-25000" dirty="0" smtClean="0">
                <a:solidFill>
                  <a:srgbClr val="FF0000"/>
                </a:solidFill>
              </a:rPr>
              <a:t>…</a:t>
            </a:r>
            <a:r>
              <a:rPr lang="zh-CN" altLang="zh-CN" sz="3200" baseline="-25000" dirty="0" smtClean="0">
                <a:solidFill>
                  <a:srgbClr val="FF0000"/>
                </a:solidFill>
              </a:rPr>
              <a:t>Λ</a:t>
            </a:r>
            <a:r>
              <a:rPr lang="en-US" altLang="zh-CN" sz="3200" baseline="-25000" dirty="0" err="1" smtClean="0">
                <a:solidFill>
                  <a:srgbClr val="FF0000"/>
                </a:solidFill>
              </a:rPr>
              <a:t>Cn</a:t>
            </a:r>
            <a:r>
              <a:rPr lang="en-US" altLang="zh-CN" sz="3200" dirty="0" smtClean="0">
                <a:solidFill>
                  <a:srgbClr val="FF0000"/>
                </a:solidFill>
              </a:rPr>
              <a:t>(R)</a:t>
            </a:r>
            <a:r>
              <a:rPr lang="zh-CN" altLang="zh-CN" sz="3200" dirty="0" smtClean="0">
                <a:solidFill>
                  <a:srgbClr val="FF0000"/>
                </a:solidFill>
              </a:rPr>
              <a:t>≡ </a:t>
            </a:r>
            <a:r>
              <a:rPr lang="en-US" altLang="zh-CN" sz="3200" dirty="0" smtClean="0">
                <a:solidFill>
                  <a:srgbClr val="FF0000"/>
                </a:solidFill>
              </a:rPr>
              <a:t>σ</a:t>
            </a:r>
            <a:r>
              <a:rPr lang="en-US" altLang="zh-CN" sz="3200" baseline="-25000" dirty="0" smtClean="0">
                <a:solidFill>
                  <a:srgbClr val="FF0000"/>
                </a:solidFill>
              </a:rPr>
              <a:t>C1</a:t>
            </a:r>
            <a:r>
              <a:rPr lang="en-US" altLang="zh-CN" sz="3200" dirty="0" smtClean="0">
                <a:solidFill>
                  <a:srgbClr val="FF0000"/>
                </a:solidFill>
              </a:rPr>
              <a:t>(σ</a:t>
            </a:r>
            <a:r>
              <a:rPr lang="en-US" altLang="zh-CN" sz="3200" baseline="-25000" dirty="0" smtClean="0">
                <a:solidFill>
                  <a:srgbClr val="FF0000"/>
                </a:solidFill>
              </a:rPr>
              <a:t>C2</a:t>
            </a:r>
            <a:r>
              <a:rPr lang="en-US" altLang="zh-CN" sz="3200" dirty="0" smtClean="0">
                <a:solidFill>
                  <a:srgbClr val="FF0000"/>
                </a:solidFill>
              </a:rPr>
              <a:t>(</a:t>
            </a:r>
            <a:r>
              <a:rPr lang="zh-CN" altLang="zh-CN" sz="3200" baseline="-25000" dirty="0" smtClean="0">
                <a:solidFill>
                  <a:srgbClr val="FF0000"/>
                </a:solidFill>
              </a:rPr>
              <a:t>…</a:t>
            </a:r>
            <a:r>
              <a:rPr lang="en-US" altLang="zh-CN" sz="3200" dirty="0" smtClean="0">
                <a:solidFill>
                  <a:srgbClr val="FF0000"/>
                </a:solidFill>
              </a:rPr>
              <a:t>(</a:t>
            </a:r>
            <a:r>
              <a:rPr lang="en-US" altLang="zh-CN" sz="3200" dirty="0" err="1" smtClean="0">
                <a:solidFill>
                  <a:srgbClr val="FF0000"/>
                </a:solidFill>
              </a:rPr>
              <a:t>σ</a:t>
            </a:r>
            <a:r>
              <a:rPr lang="en-US" altLang="zh-CN" sz="3200" baseline="-25000" dirty="0" err="1" smtClean="0">
                <a:solidFill>
                  <a:srgbClr val="FF0000"/>
                </a:solidFill>
              </a:rPr>
              <a:t>Cn</a:t>
            </a:r>
            <a:r>
              <a:rPr lang="en-US" altLang="zh-CN" sz="3200" dirty="0" smtClean="0">
                <a:solidFill>
                  <a:srgbClr val="FF0000"/>
                </a:solidFill>
              </a:rPr>
              <a:t>(R)</a:t>
            </a:r>
            <a:r>
              <a:rPr lang="zh-CN" altLang="zh-CN" sz="3200" baseline="-25000" dirty="0" smtClean="0">
                <a:solidFill>
                  <a:srgbClr val="FF0000"/>
                </a:solidFill>
              </a:rPr>
              <a:t>…</a:t>
            </a:r>
            <a:r>
              <a:rPr lang="en-US" altLang="zh-CN" sz="3200" dirty="0" smtClean="0">
                <a:solidFill>
                  <a:srgbClr val="FF0000"/>
                </a:solidFill>
              </a:rPr>
              <a:t>))</a:t>
            </a:r>
            <a:r>
              <a:rPr lang="en-US" altLang="zh-CN" sz="3200" dirty="0" smtClean="0"/>
              <a:t> </a:t>
            </a:r>
            <a:endParaRPr lang="zh-CN" altLang="zh-CN" sz="3200" dirty="0" smtClean="0"/>
          </a:p>
          <a:p>
            <a:pPr>
              <a:defRPr/>
            </a:pPr>
            <a:r>
              <a:rPr lang="zh-CN" altLang="zh-CN" sz="3200" dirty="0" smtClean="0"/>
              <a:t>示例：</a:t>
            </a:r>
          </a:p>
          <a:p>
            <a:pPr>
              <a:buFont typeface="Wingdings" pitchFamily="2" charset="2"/>
              <a:buNone/>
              <a:defRPr/>
            </a:pPr>
            <a:r>
              <a:rPr lang="en-US" altLang="zh-CN" sz="3200" dirty="0" err="1" smtClean="0">
                <a:solidFill>
                  <a:srgbClr val="0000FF"/>
                </a:solidFill>
              </a:rPr>
              <a:t>σ</a:t>
            </a:r>
            <a:r>
              <a:rPr lang="en-US" altLang="zh-CN" sz="3200" baseline="-25000" dirty="0" err="1" smtClean="0">
                <a:solidFill>
                  <a:srgbClr val="0000FF"/>
                </a:solidFill>
              </a:rPr>
              <a:t>Sdept</a:t>
            </a:r>
            <a:r>
              <a:rPr lang="en-US" altLang="zh-CN" sz="3200" baseline="-25000" dirty="0" smtClean="0">
                <a:solidFill>
                  <a:srgbClr val="0000FF"/>
                </a:solidFill>
              </a:rPr>
              <a:t>= ‘</a:t>
            </a:r>
            <a:r>
              <a:rPr lang="zh-CN" altLang="zh-CN" sz="3200" baseline="-25000" dirty="0" smtClean="0">
                <a:solidFill>
                  <a:srgbClr val="0000FF"/>
                </a:solidFill>
              </a:rPr>
              <a:t>计算机系</a:t>
            </a:r>
            <a:r>
              <a:rPr lang="en-US" altLang="zh-CN" sz="3200" baseline="-25000" dirty="0" smtClean="0">
                <a:solidFill>
                  <a:srgbClr val="0000FF"/>
                </a:solidFill>
              </a:rPr>
              <a:t>’</a:t>
            </a:r>
            <a:r>
              <a:rPr lang="zh-CN" altLang="zh-CN" sz="3200" baseline="-25000" dirty="0" smtClean="0">
                <a:solidFill>
                  <a:srgbClr val="0000FF"/>
                </a:solidFill>
              </a:rPr>
              <a:t>Λ</a:t>
            </a:r>
            <a:r>
              <a:rPr lang="en-US" altLang="zh-CN" sz="3200" baseline="-25000" dirty="0" err="1" smtClean="0">
                <a:solidFill>
                  <a:srgbClr val="0000FF"/>
                </a:solidFill>
              </a:rPr>
              <a:t>Ssex</a:t>
            </a:r>
            <a:r>
              <a:rPr lang="en-US" altLang="zh-CN" sz="3200" baseline="-25000" dirty="0" smtClean="0">
                <a:solidFill>
                  <a:srgbClr val="0000FF"/>
                </a:solidFill>
              </a:rPr>
              <a:t> = ‘</a:t>
            </a:r>
            <a:r>
              <a:rPr lang="zh-CN" altLang="zh-CN" sz="3200" baseline="-25000" dirty="0" smtClean="0">
                <a:solidFill>
                  <a:srgbClr val="0000FF"/>
                </a:solidFill>
              </a:rPr>
              <a:t>男</a:t>
            </a:r>
            <a:r>
              <a:rPr lang="en-US" altLang="zh-CN" sz="3200" baseline="-25000" dirty="0" smtClean="0">
                <a:solidFill>
                  <a:srgbClr val="0000FF"/>
                </a:solidFill>
              </a:rPr>
              <a:t>’</a:t>
            </a:r>
            <a:r>
              <a:rPr lang="zh-CN" altLang="zh-CN" sz="3200" dirty="0" smtClean="0">
                <a:solidFill>
                  <a:srgbClr val="0000FF"/>
                </a:solidFill>
              </a:rPr>
              <a:t>（</a:t>
            </a:r>
            <a:r>
              <a:rPr lang="en-US" altLang="zh-CN" sz="3200" dirty="0" smtClean="0">
                <a:solidFill>
                  <a:srgbClr val="0000FF"/>
                </a:solidFill>
              </a:rPr>
              <a:t>Student</a:t>
            </a:r>
            <a:r>
              <a:rPr lang="zh-CN" altLang="zh-CN" sz="3200" dirty="0" smtClean="0">
                <a:solidFill>
                  <a:srgbClr val="0000FF"/>
                </a:solidFill>
              </a:rPr>
              <a:t>）≡</a:t>
            </a:r>
            <a:endParaRPr lang="en-US" altLang="zh-CN" sz="3200" dirty="0" smtClean="0">
              <a:solidFill>
                <a:srgbClr val="0000FF"/>
              </a:solidFill>
            </a:endParaRPr>
          </a:p>
          <a:p>
            <a:pPr>
              <a:buFont typeface="Wingdings" pitchFamily="2" charset="2"/>
              <a:buNone/>
              <a:defRPr/>
            </a:pPr>
            <a:r>
              <a:rPr lang="en-US" altLang="zh-CN" sz="3200" dirty="0" err="1" smtClean="0">
                <a:solidFill>
                  <a:srgbClr val="0000FF"/>
                </a:solidFill>
              </a:rPr>
              <a:t>σ</a:t>
            </a:r>
            <a:r>
              <a:rPr lang="en-US" altLang="zh-CN" sz="3200" baseline="-25000" dirty="0" err="1" smtClean="0">
                <a:solidFill>
                  <a:srgbClr val="0000FF"/>
                </a:solidFill>
              </a:rPr>
              <a:t>Sdept</a:t>
            </a:r>
            <a:r>
              <a:rPr lang="en-US" altLang="zh-CN" sz="3200" baseline="-25000" dirty="0" smtClean="0">
                <a:solidFill>
                  <a:srgbClr val="0000FF"/>
                </a:solidFill>
              </a:rPr>
              <a:t>= ‘</a:t>
            </a:r>
            <a:r>
              <a:rPr lang="zh-CN" altLang="zh-CN" sz="3200" baseline="-25000" dirty="0" smtClean="0">
                <a:solidFill>
                  <a:srgbClr val="0000FF"/>
                </a:solidFill>
              </a:rPr>
              <a:t>计算机系</a:t>
            </a:r>
            <a:r>
              <a:rPr lang="en-US" altLang="zh-CN" sz="3200" baseline="-25000" dirty="0" smtClean="0">
                <a:solidFill>
                  <a:srgbClr val="0000FF"/>
                </a:solidFill>
              </a:rPr>
              <a:t>’</a:t>
            </a:r>
            <a:r>
              <a:rPr lang="zh-CN" altLang="zh-CN" sz="3200" dirty="0" smtClean="0">
                <a:solidFill>
                  <a:srgbClr val="0000FF"/>
                </a:solidFill>
              </a:rPr>
              <a:t>（</a:t>
            </a:r>
            <a:r>
              <a:rPr lang="en-US" altLang="zh-CN" sz="3200" dirty="0" err="1" smtClean="0">
                <a:solidFill>
                  <a:srgbClr val="0000FF"/>
                </a:solidFill>
              </a:rPr>
              <a:t>σ</a:t>
            </a:r>
            <a:r>
              <a:rPr lang="en-US" altLang="zh-CN" sz="3200" baseline="-25000" dirty="0" err="1" smtClean="0">
                <a:solidFill>
                  <a:srgbClr val="0000FF"/>
                </a:solidFill>
              </a:rPr>
              <a:t>Ssex</a:t>
            </a:r>
            <a:r>
              <a:rPr lang="en-US" altLang="zh-CN" sz="3200" baseline="-25000" dirty="0" smtClean="0">
                <a:solidFill>
                  <a:srgbClr val="0000FF"/>
                </a:solidFill>
              </a:rPr>
              <a:t> = ‘</a:t>
            </a:r>
            <a:r>
              <a:rPr lang="zh-CN" altLang="zh-CN" sz="3200" baseline="-25000" dirty="0" smtClean="0">
                <a:solidFill>
                  <a:srgbClr val="0000FF"/>
                </a:solidFill>
              </a:rPr>
              <a:t>男</a:t>
            </a:r>
            <a:r>
              <a:rPr lang="en-US" altLang="zh-CN" sz="3200" baseline="-25000" dirty="0" smtClean="0">
                <a:solidFill>
                  <a:srgbClr val="0000FF"/>
                </a:solidFill>
              </a:rPr>
              <a:t>’</a:t>
            </a:r>
            <a:r>
              <a:rPr lang="zh-CN" altLang="zh-CN" sz="3200" dirty="0" smtClean="0">
                <a:solidFill>
                  <a:srgbClr val="0000FF"/>
                </a:solidFill>
              </a:rPr>
              <a:t>（</a:t>
            </a:r>
            <a:r>
              <a:rPr lang="en-US" altLang="zh-CN" sz="3200" dirty="0" smtClean="0">
                <a:solidFill>
                  <a:srgbClr val="0000FF"/>
                </a:solidFill>
              </a:rPr>
              <a:t>Student</a:t>
            </a:r>
            <a:r>
              <a:rPr lang="zh-CN" altLang="zh-CN" sz="3200" dirty="0" smtClean="0">
                <a:solidFill>
                  <a:srgbClr val="0000FF"/>
                </a:solidFill>
              </a:rPr>
              <a:t>））</a:t>
            </a:r>
          </a:p>
          <a:p>
            <a:pPr>
              <a:defRPr/>
            </a:pPr>
            <a:endParaRPr lang="zh-CN" altLang="en-US" sz="3200" dirty="0"/>
          </a:p>
        </p:txBody>
      </p:sp>
      <p:sp>
        <p:nvSpPr>
          <p:cNvPr id="4" name="日期占位符 3"/>
          <p:cNvSpPr>
            <a:spLocks noGrp="1"/>
          </p:cNvSpPr>
          <p:nvPr>
            <p:ph type="dt" sz="half" idx="10"/>
          </p:nvPr>
        </p:nvSpPr>
        <p:spPr/>
        <p:txBody>
          <a:bodyPr/>
          <a:lstStyle/>
          <a:p>
            <a:pPr>
              <a:defRPr/>
            </a:pPr>
            <a:fld id="{2B19D7FF-DE7C-429E-8131-E3AE3603E53A}"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zh-CN" smtClean="0"/>
              <a:t>一些等价转换规则</a:t>
            </a:r>
            <a:r>
              <a:rPr lang="zh-CN" altLang="en-US" smtClean="0"/>
              <a:t>（续）</a:t>
            </a:r>
          </a:p>
        </p:txBody>
      </p:sp>
      <p:sp>
        <p:nvSpPr>
          <p:cNvPr id="3" name="内容占位符 2"/>
          <p:cNvSpPr>
            <a:spLocks noGrp="1"/>
          </p:cNvSpPr>
          <p:nvPr>
            <p:ph idx="1"/>
          </p:nvPr>
        </p:nvSpPr>
        <p:spPr>
          <a:xfrm>
            <a:off x="467544" y="1414934"/>
            <a:ext cx="8208912" cy="4678362"/>
          </a:xfrm>
        </p:spPr>
        <p:txBody>
          <a:bodyPr/>
          <a:lstStyle/>
          <a:p>
            <a:pPr>
              <a:defRPr/>
            </a:pPr>
            <a:r>
              <a:rPr lang="zh-CN" altLang="en-US" dirty="0" smtClean="0"/>
              <a:t>（</a:t>
            </a:r>
            <a:r>
              <a:rPr lang="en-US" altLang="zh-CN" dirty="0" smtClean="0"/>
              <a:t>2</a:t>
            </a:r>
            <a:r>
              <a:rPr lang="zh-CN" altLang="en-US" dirty="0" smtClean="0"/>
              <a:t>）</a:t>
            </a:r>
            <a:r>
              <a:rPr lang="zh-CN" altLang="zh-CN" dirty="0" smtClean="0"/>
              <a:t>选择（</a:t>
            </a:r>
            <a:r>
              <a:rPr lang="en-US" altLang="zh-CN" dirty="0" smtClean="0"/>
              <a:t>σ</a:t>
            </a:r>
            <a:r>
              <a:rPr lang="zh-CN" altLang="zh-CN" dirty="0" smtClean="0"/>
              <a:t>）的交换律</a:t>
            </a:r>
          </a:p>
          <a:p>
            <a:pPr>
              <a:buFont typeface="Wingdings" pitchFamily="2" charset="2"/>
              <a:buNone/>
              <a:defRPr/>
            </a:pPr>
            <a:r>
              <a:rPr lang="en-US" altLang="zh-CN" sz="3200" dirty="0" smtClean="0"/>
              <a:t>	</a:t>
            </a:r>
            <a:r>
              <a:rPr lang="en-US" altLang="zh-CN" sz="3200" dirty="0" smtClean="0">
                <a:solidFill>
                  <a:srgbClr val="FF0000"/>
                </a:solidFill>
              </a:rPr>
              <a:t>σ</a:t>
            </a:r>
            <a:r>
              <a:rPr lang="en-US" altLang="zh-CN" sz="3200" baseline="-25000" dirty="0" smtClean="0">
                <a:solidFill>
                  <a:srgbClr val="FF0000"/>
                </a:solidFill>
              </a:rPr>
              <a:t>C1</a:t>
            </a:r>
            <a:r>
              <a:rPr lang="zh-CN" altLang="zh-CN" sz="3200" dirty="0" smtClean="0">
                <a:solidFill>
                  <a:srgbClr val="FF0000"/>
                </a:solidFill>
              </a:rPr>
              <a:t>（</a:t>
            </a:r>
            <a:r>
              <a:rPr lang="en-US" altLang="zh-CN" sz="3200" dirty="0" smtClean="0">
                <a:solidFill>
                  <a:srgbClr val="FF0000"/>
                </a:solidFill>
              </a:rPr>
              <a:t>σ</a:t>
            </a:r>
            <a:r>
              <a:rPr lang="en-US" altLang="zh-CN" sz="3200" baseline="-25000" dirty="0" smtClean="0">
                <a:solidFill>
                  <a:srgbClr val="FF0000"/>
                </a:solidFill>
              </a:rPr>
              <a:t>C2</a:t>
            </a:r>
            <a:r>
              <a:rPr lang="zh-CN" altLang="zh-CN" sz="3200" dirty="0" smtClean="0">
                <a:solidFill>
                  <a:srgbClr val="FF0000"/>
                </a:solidFill>
              </a:rPr>
              <a:t>（</a:t>
            </a:r>
            <a:r>
              <a:rPr lang="en-US" altLang="zh-CN" sz="3200" dirty="0" smtClean="0">
                <a:solidFill>
                  <a:srgbClr val="FF0000"/>
                </a:solidFill>
              </a:rPr>
              <a:t>R</a:t>
            </a:r>
            <a:r>
              <a:rPr lang="zh-CN" altLang="zh-CN" sz="3200" dirty="0" smtClean="0">
                <a:solidFill>
                  <a:srgbClr val="FF0000"/>
                </a:solidFill>
              </a:rPr>
              <a:t>））≡ </a:t>
            </a:r>
            <a:r>
              <a:rPr lang="en-US" altLang="zh-CN" sz="3200" dirty="0" smtClean="0">
                <a:solidFill>
                  <a:srgbClr val="FF0000"/>
                </a:solidFill>
              </a:rPr>
              <a:t>σ</a:t>
            </a:r>
            <a:r>
              <a:rPr lang="en-US" altLang="zh-CN" sz="3200" baseline="-25000" dirty="0" smtClean="0">
                <a:solidFill>
                  <a:srgbClr val="FF0000"/>
                </a:solidFill>
              </a:rPr>
              <a:t>C2</a:t>
            </a:r>
            <a:r>
              <a:rPr lang="zh-CN" altLang="zh-CN" sz="3200" dirty="0" smtClean="0">
                <a:solidFill>
                  <a:srgbClr val="FF0000"/>
                </a:solidFill>
              </a:rPr>
              <a:t>（</a:t>
            </a:r>
            <a:r>
              <a:rPr lang="en-US" altLang="zh-CN" sz="3200" dirty="0" smtClean="0">
                <a:solidFill>
                  <a:srgbClr val="FF0000"/>
                </a:solidFill>
              </a:rPr>
              <a:t>σ</a:t>
            </a:r>
            <a:r>
              <a:rPr lang="en-US" altLang="zh-CN" sz="3200" baseline="-25000" dirty="0" smtClean="0">
                <a:solidFill>
                  <a:srgbClr val="FF0000"/>
                </a:solidFill>
              </a:rPr>
              <a:t>C1</a:t>
            </a:r>
            <a:r>
              <a:rPr lang="zh-CN" altLang="zh-CN" sz="3200" dirty="0" smtClean="0">
                <a:solidFill>
                  <a:srgbClr val="FF0000"/>
                </a:solidFill>
              </a:rPr>
              <a:t>（</a:t>
            </a:r>
            <a:r>
              <a:rPr lang="en-US" altLang="zh-CN" sz="3200" dirty="0" smtClean="0">
                <a:solidFill>
                  <a:srgbClr val="FF0000"/>
                </a:solidFill>
              </a:rPr>
              <a:t>R</a:t>
            </a:r>
            <a:r>
              <a:rPr lang="zh-CN" altLang="zh-CN" sz="3200" dirty="0" smtClean="0">
                <a:solidFill>
                  <a:srgbClr val="FF0000"/>
                </a:solidFill>
              </a:rPr>
              <a:t>））</a:t>
            </a:r>
          </a:p>
          <a:p>
            <a:pPr>
              <a:defRPr/>
            </a:pPr>
            <a:r>
              <a:rPr lang="zh-CN" altLang="zh-CN" dirty="0" smtClean="0"/>
              <a:t>示例：</a:t>
            </a:r>
          </a:p>
          <a:p>
            <a:pPr>
              <a:buFont typeface="Wingdings" pitchFamily="2" charset="2"/>
              <a:buNone/>
              <a:defRPr/>
            </a:pPr>
            <a:r>
              <a:rPr lang="en-US" altLang="zh-CN" sz="2800" dirty="0" err="1" smtClean="0">
                <a:solidFill>
                  <a:srgbClr val="0000FF"/>
                </a:solidFill>
              </a:rPr>
              <a:t>σ</a:t>
            </a:r>
            <a:r>
              <a:rPr lang="en-US" altLang="zh-CN" sz="2800" baseline="-25000" dirty="0" err="1" smtClean="0">
                <a:solidFill>
                  <a:srgbClr val="0000FF"/>
                </a:solidFill>
              </a:rPr>
              <a:t>Sdept</a:t>
            </a:r>
            <a:r>
              <a:rPr lang="en-US" altLang="zh-CN" sz="2800" baseline="-25000" dirty="0" smtClean="0">
                <a:solidFill>
                  <a:srgbClr val="0000FF"/>
                </a:solidFill>
              </a:rPr>
              <a:t> = ‘</a:t>
            </a:r>
            <a:r>
              <a:rPr lang="zh-CN" altLang="zh-CN" sz="2800" baseline="-25000" dirty="0" smtClean="0">
                <a:solidFill>
                  <a:srgbClr val="0000FF"/>
                </a:solidFill>
              </a:rPr>
              <a:t>计算机系</a:t>
            </a:r>
            <a:r>
              <a:rPr lang="en-US" altLang="zh-CN" sz="2800" baseline="-25000" dirty="0" smtClean="0">
                <a:solidFill>
                  <a:srgbClr val="0000FF"/>
                </a:solidFill>
              </a:rPr>
              <a:t>’</a:t>
            </a:r>
            <a:r>
              <a:rPr lang="zh-CN" altLang="zh-CN" sz="2800" dirty="0" smtClean="0">
                <a:solidFill>
                  <a:srgbClr val="0000FF"/>
                </a:solidFill>
              </a:rPr>
              <a:t>（</a:t>
            </a:r>
            <a:r>
              <a:rPr lang="en-US" altLang="zh-CN" sz="2800" dirty="0" err="1" smtClean="0">
                <a:solidFill>
                  <a:srgbClr val="0000FF"/>
                </a:solidFill>
              </a:rPr>
              <a:t>σ</a:t>
            </a:r>
            <a:r>
              <a:rPr lang="en-US" altLang="zh-CN" sz="2800" baseline="-25000" dirty="0" err="1" smtClean="0">
                <a:solidFill>
                  <a:srgbClr val="0000FF"/>
                </a:solidFill>
              </a:rPr>
              <a:t>Ssex</a:t>
            </a:r>
            <a:r>
              <a:rPr lang="en-US" altLang="zh-CN" sz="2800" baseline="-25000" dirty="0" smtClean="0">
                <a:solidFill>
                  <a:srgbClr val="0000FF"/>
                </a:solidFill>
              </a:rPr>
              <a:t> = ‘</a:t>
            </a:r>
            <a:r>
              <a:rPr lang="zh-CN" altLang="zh-CN" sz="2800" baseline="-25000" dirty="0" smtClean="0">
                <a:solidFill>
                  <a:srgbClr val="0000FF"/>
                </a:solidFill>
              </a:rPr>
              <a:t>男</a:t>
            </a:r>
            <a:r>
              <a:rPr lang="en-US" altLang="zh-CN" sz="2800" baseline="-25000" dirty="0" smtClean="0">
                <a:solidFill>
                  <a:srgbClr val="0000FF"/>
                </a:solidFill>
              </a:rPr>
              <a:t>’</a:t>
            </a:r>
            <a:r>
              <a:rPr lang="zh-CN" altLang="zh-CN" sz="2800" dirty="0" smtClean="0">
                <a:solidFill>
                  <a:srgbClr val="0000FF"/>
                </a:solidFill>
              </a:rPr>
              <a:t>（</a:t>
            </a:r>
            <a:r>
              <a:rPr lang="en-US" altLang="zh-CN" sz="2800" dirty="0" smtClean="0">
                <a:solidFill>
                  <a:srgbClr val="0000FF"/>
                </a:solidFill>
              </a:rPr>
              <a:t>Student</a:t>
            </a:r>
            <a:r>
              <a:rPr lang="zh-CN" altLang="zh-CN" sz="2800" dirty="0" smtClean="0">
                <a:solidFill>
                  <a:srgbClr val="0000FF"/>
                </a:solidFill>
              </a:rPr>
              <a:t>））≡ </a:t>
            </a:r>
            <a:r>
              <a:rPr lang="en-US" altLang="zh-CN" sz="2800" dirty="0" err="1" smtClean="0">
                <a:solidFill>
                  <a:srgbClr val="0000FF"/>
                </a:solidFill>
              </a:rPr>
              <a:t>σ</a:t>
            </a:r>
            <a:r>
              <a:rPr lang="en-US" altLang="zh-CN" sz="2800" baseline="-25000" dirty="0" err="1" smtClean="0">
                <a:solidFill>
                  <a:srgbClr val="0000FF"/>
                </a:solidFill>
              </a:rPr>
              <a:t>Ssex</a:t>
            </a:r>
            <a:r>
              <a:rPr lang="en-US" altLang="zh-CN" sz="2800" baseline="-25000" dirty="0" smtClean="0">
                <a:solidFill>
                  <a:srgbClr val="0000FF"/>
                </a:solidFill>
              </a:rPr>
              <a:t> = ‘</a:t>
            </a:r>
            <a:r>
              <a:rPr lang="zh-CN" altLang="zh-CN" sz="2800" baseline="-25000" dirty="0" smtClean="0">
                <a:solidFill>
                  <a:srgbClr val="0000FF"/>
                </a:solidFill>
              </a:rPr>
              <a:t>男</a:t>
            </a:r>
            <a:r>
              <a:rPr lang="en-US" altLang="zh-CN" sz="2800" baseline="-25000" dirty="0" smtClean="0">
                <a:solidFill>
                  <a:srgbClr val="0000FF"/>
                </a:solidFill>
              </a:rPr>
              <a:t>’</a:t>
            </a:r>
            <a:r>
              <a:rPr lang="zh-CN" altLang="zh-CN" sz="2800" dirty="0" smtClean="0">
                <a:solidFill>
                  <a:srgbClr val="0000FF"/>
                </a:solidFill>
              </a:rPr>
              <a:t>（</a:t>
            </a:r>
            <a:r>
              <a:rPr lang="en-US" altLang="zh-CN" sz="2800" dirty="0" err="1" smtClean="0">
                <a:solidFill>
                  <a:srgbClr val="0000FF"/>
                </a:solidFill>
              </a:rPr>
              <a:t>σ</a:t>
            </a:r>
            <a:r>
              <a:rPr lang="en-US" altLang="zh-CN" sz="2800" baseline="-25000" dirty="0" err="1" smtClean="0">
                <a:solidFill>
                  <a:srgbClr val="0000FF"/>
                </a:solidFill>
              </a:rPr>
              <a:t>Sdept</a:t>
            </a:r>
            <a:r>
              <a:rPr lang="en-US" altLang="zh-CN" sz="2800" baseline="-25000" dirty="0" smtClean="0">
                <a:solidFill>
                  <a:srgbClr val="0000FF"/>
                </a:solidFill>
              </a:rPr>
              <a:t> = ‘</a:t>
            </a:r>
            <a:r>
              <a:rPr lang="zh-CN" altLang="zh-CN" sz="2800" baseline="-25000" dirty="0" smtClean="0">
                <a:solidFill>
                  <a:srgbClr val="0000FF"/>
                </a:solidFill>
              </a:rPr>
              <a:t>计算机系</a:t>
            </a:r>
            <a:r>
              <a:rPr lang="en-US" altLang="zh-CN" sz="2800" baseline="-25000" dirty="0" smtClean="0">
                <a:solidFill>
                  <a:srgbClr val="0000FF"/>
                </a:solidFill>
              </a:rPr>
              <a:t>’</a:t>
            </a:r>
            <a:r>
              <a:rPr lang="zh-CN" altLang="zh-CN" sz="2800" dirty="0" smtClean="0">
                <a:solidFill>
                  <a:srgbClr val="0000FF"/>
                </a:solidFill>
              </a:rPr>
              <a:t>（</a:t>
            </a:r>
            <a:r>
              <a:rPr lang="en-US" altLang="zh-CN" sz="2800" dirty="0" smtClean="0">
                <a:solidFill>
                  <a:srgbClr val="0000FF"/>
                </a:solidFill>
              </a:rPr>
              <a:t>Student</a:t>
            </a:r>
            <a:r>
              <a:rPr lang="zh-CN" altLang="zh-CN" sz="2800" dirty="0" smtClean="0">
                <a:solidFill>
                  <a:srgbClr val="0000FF"/>
                </a:solidFill>
              </a:rPr>
              <a:t>））</a:t>
            </a:r>
            <a:endParaRPr lang="zh-CN" altLang="en-US" dirty="0">
              <a:solidFill>
                <a:srgbClr val="0000FF"/>
              </a:solidFill>
            </a:endParaRPr>
          </a:p>
        </p:txBody>
      </p:sp>
      <p:sp>
        <p:nvSpPr>
          <p:cNvPr id="4" name="日期占位符 3"/>
          <p:cNvSpPr>
            <a:spLocks noGrp="1"/>
          </p:cNvSpPr>
          <p:nvPr>
            <p:ph type="dt" sz="half" idx="10"/>
          </p:nvPr>
        </p:nvSpPr>
        <p:spPr/>
        <p:txBody>
          <a:bodyPr/>
          <a:lstStyle/>
          <a:p>
            <a:pPr>
              <a:defRPr/>
            </a:pPr>
            <a:fld id="{66B2EAAD-FFBA-4AD5-8111-1870ECBECB2A}"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zh-CN" smtClean="0"/>
              <a:t>一些等价转换规则</a:t>
            </a:r>
            <a:r>
              <a:rPr lang="zh-CN" altLang="en-US" smtClean="0"/>
              <a:t>（续）</a:t>
            </a:r>
          </a:p>
        </p:txBody>
      </p:sp>
      <p:sp>
        <p:nvSpPr>
          <p:cNvPr id="3" name="内容占位符 2"/>
          <p:cNvSpPr>
            <a:spLocks noGrp="1"/>
          </p:cNvSpPr>
          <p:nvPr>
            <p:ph idx="1"/>
          </p:nvPr>
        </p:nvSpPr>
        <p:spPr/>
        <p:txBody>
          <a:bodyPr/>
          <a:lstStyle/>
          <a:p>
            <a:pPr>
              <a:defRPr/>
            </a:pPr>
            <a:r>
              <a:rPr lang="zh-CN" altLang="en-US" dirty="0" smtClean="0"/>
              <a:t>（</a:t>
            </a:r>
            <a:r>
              <a:rPr lang="en-US" altLang="zh-CN" dirty="0" smtClean="0"/>
              <a:t>3</a:t>
            </a:r>
            <a:r>
              <a:rPr lang="zh-CN" altLang="en-US" dirty="0" smtClean="0"/>
              <a:t>）</a:t>
            </a:r>
            <a:r>
              <a:rPr lang="zh-CN" altLang="zh-CN" dirty="0" smtClean="0"/>
              <a:t>多重投影（</a:t>
            </a:r>
            <a:r>
              <a:rPr lang="en-US" altLang="zh-CN" dirty="0" smtClean="0"/>
              <a:t>∏</a:t>
            </a:r>
            <a:r>
              <a:rPr lang="zh-CN" altLang="zh-CN" dirty="0" smtClean="0"/>
              <a:t>）</a:t>
            </a:r>
          </a:p>
          <a:p>
            <a:pPr>
              <a:buFont typeface="Wingdings" pitchFamily="2" charset="2"/>
              <a:buNone/>
              <a:defRPr/>
            </a:pPr>
            <a:r>
              <a:rPr lang="en-US" altLang="zh-CN" sz="2800" dirty="0" smtClean="0"/>
              <a:t>  </a:t>
            </a:r>
            <a:r>
              <a:rPr lang="en-US" altLang="zh-CN" sz="2800" dirty="0" smtClean="0">
                <a:solidFill>
                  <a:srgbClr val="FF0000"/>
                </a:solidFill>
              </a:rPr>
              <a:t>∏</a:t>
            </a:r>
            <a:r>
              <a:rPr lang="en-US" altLang="zh-CN" sz="2800" baseline="-25000" dirty="0" smtClean="0">
                <a:solidFill>
                  <a:srgbClr val="FF0000"/>
                </a:solidFill>
              </a:rPr>
              <a:t>A1</a:t>
            </a:r>
            <a:r>
              <a:rPr lang="en-US" altLang="zh-CN" sz="2800" dirty="0" smtClean="0">
                <a:solidFill>
                  <a:srgbClr val="FF0000"/>
                </a:solidFill>
              </a:rPr>
              <a:t>(∏</a:t>
            </a:r>
            <a:r>
              <a:rPr lang="en-US" altLang="zh-CN" sz="2800" baseline="-25000" dirty="0" smtClean="0">
                <a:solidFill>
                  <a:srgbClr val="FF0000"/>
                </a:solidFill>
              </a:rPr>
              <a:t>A1</a:t>
            </a:r>
            <a:r>
              <a:rPr lang="zh-CN" altLang="zh-CN" sz="2800" baseline="-25000" dirty="0" smtClean="0">
                <a:solidFill>
                  <a:srgbClr val="FF0000"/>
                </a:solidFill>
              </a:rPr>
              <a:t>，</a:t>
            </a:r>
            <a:r>
              <a:rPr lang="en-US" altLang="zh-CN" sz="2800" baseline="-25000" dirty="0" smtClean="0">
                <a:solidFill>
                  <a:srgbClr val="FF0000"/>
                </a:solidFill>
              </a:rPr>
              <a:t>A2</a:t>
            </a:r>
            <a:r>
              <a:rPr lang="en-US" altLang="zh-CN" sz="2800" dirty="0" smtClean="0">
                <a:solidFill>
                  <a:srgbClr val="FF0000"/>
                </a:solidFill>
              </a:rPr>
              <a:t>(</a:t>
            </a:r>
            <a:r>
              <a:rPr lang="zh-CN" altLang="zh-CN" sz="2800" baseline="-25000" dirty="0" smtClean="0">
                <a:solidFill>
                  <a:srgbClr val="FF0000"/>
                </a:solidFill>
              </a:rPr>
              <a:t> </a:t>
            </a:r>
            <a:r>
              <a:rPr lang="en-US" altLang="zh-CN" sz="2800" baseline="-25000" dirty="0" smtClean="0">
                <a:solidFill>
                  <a:srgbClr val="FF0000"/>
                </a:solidFill>
              </a:rPr>
              <a:t>… </a:t>
            </a:r>
            <a:r>
              <a:rPr lang="en-US" altLang="zh-CN" sz="2800" dirty="0" smtClean="0">
                <a:solidFill>
                  <a:srgbClr val="FF0000"/>
                </a:solidFill>
              </a:rPr>
              <a:t>∏</a:t>
            </a:r>
            <a:r>
              <a:rPr lang="en-US" altLang="zh-CN" sz="2800" baseline="-25000" dirty="0" smtClean="0">
                <a:solidFill>
                  <a:srgbClr val="FF0000"/>
                </a:solidFill>
              </a:rPr>
              <a:t>A1</a:t>
            </a:r>
            <a:r>
              <a:rPr lang="zh-CN" altLang="zh-CN" sz="2800" baseline="-25000" dirty="0" smtClean="0">
                <a:solidFill>
                  <a:srgbClr val="FF0000"/>
                </a:solidFill>
              </a:rPr>
              <a:t>，</a:t>
            </a:r>
            <a:r>
              <a:rPr lang="en-US" altLang="zh-CN" sz="2800" baseline="-25000" dirty="0" smtClean="0">
                <a:solidFill>
                  <a:srgbClr val="FF0000"/>
                </a:solidFill>
              </a:rPr>
              <a:t>A2,…,An</a:t>
            </a:r>
            <a:r>
              <a:rPr lang="en-US" altLang="zh-CN" sz="2800" dirty="0" smtClean="0">
                <a:solidFill>
                  <a:srgbClr val="FF0000"/>
                </a:solidFill>
              </a:rPr>
              <a:t>(R))) </a:t>
            </a:r>
            <a:r>
              <a:rPr lang="zh-CN" altLang="zh-CN" sz="2800" dirty="0" smtClean="0">
                <a:solidFill>
                  <a:srgbClr val="FF0000"/>
                </a:solidFill>
              </a:rPr>
              <a:t>≡ </a:t>
            </a:r>
            <a:r>
              <a:rPr lang="en-US" altLang="zh-CN" sz="2800" dirty="0" smtClean="0">
                <a:solidFill>
                  <a:srgbClr val="FF0000"/>
                </a:solidFill>
              </a:rPr>
              <a:t>∏</a:t>
            </a:r>
            <a:r>
              <a:rPr lang="en-US" altLang="zh-CN" sz="2800" baseline="-25000" dirty="0" smtClean="0">
                <a:solidFill>
                  <a:srgbClr val="FF0000"/>
                </a:solidFill>
              </a:rPr>
              <a:t>A1</a:t>
            </a:r>
            <a:r>
              <a:rPr lang="en-US" altLang="zh-CN" sz="2800" dirty="0" smtClean="0">
                <a:solidFill>
                  <a:srgbClr val="FF0000"/>
                </a:solidFill>
              </a:rPr>
              <a:t>(R)</a:t>
            </a:r>
            <a:endParaRPr lang="zh-CN" altLang="zh-CN" sz="2800" dirty="0" smtClean="0">
              <a:solidFill>
                <a:srgbClr val="FF0000"/>
              </a:solidFill>
            </a:endParaRPr>
          </a:p>
          <a:p>
            <a:pPr>
              <a:defRPr/>
            </a:pPr>
            <a:r>
              <a:rPr lang="zh-CN" altLang="zh-CN" dirty="0" smtClean="0"/>
              <a:t>示例：</a:t>
            </a:r>
          </a:p>
          <a:p>
            <a:pPr>
              <a:buFont typeface="Wingdings" pitchFamily="2" charset="2"/>
              <a:buNone/>
              <a:defRPr/>
            </a:pPr>
            <a:r>
              <a:rPr lang="en-US" altLang="zh-CN" sz="3200" dirty="0" smtClean="0">
                <a:solidFill>
                  <a:srgbClr val="0000FF"/>
                </a:solidFill>
              </a:rPr>
              <a:t>    ∏</a:t>
            </a:r>
            <a:r>
              <a:rPr lang="en-US" altLang="zh-CN" sz="3200" baseline="-25000" dirty="0" err="1" smtClean="0">
                <a:solidFill>
                  <a:srgbClr val="0000FF"/>
                </a:solidFill>
              </a:rPr>
              <a:t>sname</a:t>
            </a:r>
            <a:r>
              <a:rPr lang="zh-CN" altLang="zh-CN" sz="3200" dirty="0" smtClean="0">
                <a:solidFill>
                  <a:srgbClr val="0000FF"/>
                </a:solidFill>
              </a:rPr>
              <a:t>（</a:t>
            </a:r>
            <a:r>
              <a:rPr lang="en-US" altLang="zh-CN" sz="3200" dirty="0" smtClean="0">
                <a:solidFill>
                  <a:srgbClr val="0000FF"/>
                </a:solidFill>
              </a:rPr>
              <a:t>∏</a:t>
            </a:r>
            <a:r>
              <a:rPr lang="en-US" altLang="zh-CN" sz="3200" baseline="-25000" dirty="0" err="1" smtClean="0">
                <a:solidFill>
                  <a:srgbClr val="0000FF"/>
                </a:solidFill>
              </a:rPr>
              <a:t>Sdept,Sname</a:t>
            </a:r>
            <a:r>
              <a:rPr lang="zh-CN" altLang="zh-CN" sz="3200" dirty="0" smtClean="0">
                <a:solidFill>
                  <a:srgbClr val="0000FF"/>
                </a:solidFill>
              </a:rPr>
              <a:t>（</a:t>
            </a:r>
            <a:r>
              <a:rPr lang="en-US" altLang="zh-CN" sz="3200" dirty="0" smtClean="0">
                <a:solidFill>
                  <a:srgbClr val="0000FF"/>
                </a:solidFill>
              </a:rPr>
              <a:t>Student</a:t>
            </a:r>
            <a:r>
              <a:rPr lang="zh-CN" altLang="zh-CN" sz="3200" dirty="0" smtClean="0">
                <a:solidFill>
                  <a:srgbClr val="0000FF"/>
                </a:solidFill>
              </a:rPr>
              <a:t>））≡ </a:t>
            </a:r>
            <a:endParaRPr lang="en-US" altLang="zh-CN" sz="3200" dirty="0" smtClean="0">
              <a:solidFill>
                <a:srgbClr val="0000FF"/>
              </a:solidFill>
            </a:endParaRPr>
          </a:p>
          <a:p>
            <a:pPr>
              <a:buFont typeface="Wingdings" pitchFamily="2" charset="2"/>
              <a:buNone/>
              <a:defRPr/>
            </a:pPr>
            <a:r>
              <a:rPr lang="en-US" altLang="zh-CN" sz="3200" dirty="0" smtClean="0">
                <a:solidFill>
                  <a:srgbClr val="0000FF"/>
                </a:solidFill>
              </a:rPr>
              <a:t>    ∏</a:t>
            </a:r>
            <a:r>
              <a:rPr lang="en-US" altLang="zh-CN" sz="3200" baseline="-25000" dirty="0" err="1" smtClean="0">
                <a:solidFill>
                  <a:srgbClr val="0000FF"/>
                </a:solidFill>
              </a:rPr>
              <a:t>Sname</a:t>
            </a:r>
            <a:r>
              <a:rPr lang="zh-CN" altLang="zh-CN" sz="3200" dirty="0" smtClean="0">
                <a:solidFill>
                  <a:srgbClr val="0000FF"/>
                </a:solidFill>
              </a:rPr>
              <a:t>（</a:t>
            </a:r>
            <a:r>
              <a:rPr lang="en-US" altLang="zh-CN" sz="3200" dirty="0" smtClean="0">
                <a:solidFill>
                  <a:srgbClr val="0000FF"/>
                </a:solidFill>
              </a:rPr>
              <a:t>Student</a:t>
            </a:r>
            <a:r>
              <a:rPr lang="zh-CN" altLang="zh-CN" sz="3200" dirty="0" smtClean="0">
                <a:solidFill>
                  <a:srgbClr val="0000FF"/>
                </a:solidFill>
              </a:rPr>
              <a:t>）</a:t>
            </a:r>
            <a:endParaRPr lang="zh-CN" altLang="en-US" sz="3200" dirty="0">
              <a:solidFill>
                <a:srgbClr val="0000FF"/>
              </a:solidFill>
            </a:endParaRPr>
          </a:p>
        </p:txBody>
      </p:sp>
      <p:sp>
        <p:nvSpPr>
          <p:cNvPr id="4" name="日期占位符 3"/>
          <p:cNvSpPr>
            <a:spLocks noGrp="1"/>
          </p:cNvSpPr>
          <p:nvPr>
            <p:ph type="dt" sz="half" idx="10"/>
          </p:nvPr>
        </p:nvSpPr>
        <p:spPr/>
        <p:txBody>
          <a:bodyPr/>
          <a:lstStyle/>
          <a:p>
            <a:pPr>
              <a:defRPr/>
            </a:pPr>
            <a:fld id="{C2C7F395-C0A5-4881-ACD0-7E31F9DBCDC4}"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zh-CN" smtClean="0"/>
              <a:t>一些等价转换规则</a:t>
            </a:r>
            <a:r>
              <a:rPr lang="zh-CN" altLang="en-US" smtClean="0"/>
              <a:t>（续）</a:t>
            </a:r>
          </a:p>
        </p:txBody>
      </p:sp>
      <p:sp>
        <p:nvSpPr>
          <p:cNvPr id="3" name="内容占位符 2"/>
          <p:cNvSpPr>
            <a:spLocks noGrp="1"/>
          </p:cNvSpPr>
          <p:nvPr>
            <p:ph idx="1"/>
          </p:nvPr>
        </p:nvSpPr>
        <p:spPr/>
        <p:txBody>
          <a:bodyPr/>
          <a:lstStyle/>
          <a:p>
            <a:pPr>
              <a:defRPr/>
            </a:pPr>
            <a:r>
              <a:rPr lang="zh-CN" altLang="en-US" dirty="0" smtClean="0"/>
              <a:t>（</a:t>
            </a:r>
            <a:r>
              <a:rPr lang="en-US" altLang="zh-CN" dirty="0" smtClean="0"/>
              <a:t>4</a:t>
            </a:r>
            <a:r>
              <a:rPr lang="zh-CN" altLang="en-US" dirty="0" smtClean="0"/>
              <a:t>）</a:t>
            </a:r>
            <a:r>
              <a:rPr lang="zh-CN" altLang="zh-CN" dirty="0" smtClean="0"/>
              <a:t>选择（</a:t>
            </a:r>
            <a:r>
              <a:rPr lang="en-US" altLang="zh-CN" dirty="0" smtClean="0"/>
              <a:t>σ</a:t>
            </a:r>
            <a:r>
              <a:rPr lang="zh-CN" altLang="zh-CN" dirty="0" smtClean="0"/>
              <a:t>）与投影（</a:t>
            </a:r>
            <a:r>
              <a:rPr lang="en-US" altLang="zh-CN" dirty="0" smtClean="0"/>
              <a:t>∏</a:t>
            </a:r>
            <a:r>
              <a:rPr lang="zh-CN" altLang="zh-CN" dirty="0" smtClean="0"/>
              <a:t>）的交换律</a:t>
            </a:r>
          </a:p>
          <a:p>
            <a:pPr>
              <a:buFont typeface="Wingdings" pitchFamily="2" charset="2"/>
              <a:buNone/>
              <a:defRPr/>
            </a:pPr>
            <a:r>
              <a:rPr lang="en-US" altLang="zh-CN" sz="3200" dirty="0" err="1" smtClean="0">
                <a:solidFill>
                  <a:srgbClr val="FF0000"/>
                </a:solidFill>
              </a:rPr>
              <a:t>σ</a:t>
            </a:r>
            <a:r>
              <a:rPr lang="en-US" altLang="zh-CN" sz="3200" baseline="-25000" dirty="0" err="1" smtClean="0">
                <a:solidFill>
                  <a:srgbClr val="FF0000"/>
                </a:solidFill>
              </a:rPr>
              <a:t>c</a:t>
            </a:r>
            <a:r>
              <a:rPr lang="zh-CN" altLang="zh-CN" sz="3200" dirty="0" smtClean="0">
                <a:solidFill>
                  <a:srgbClr val="FF0000"/>
                </a:solidFill>
              </a:rPr>
              <a:t>（</a:t>
            </a:r>
            <a:r>
              <a:rPr lang="en-US" altLang="zh-CN" sz="3200" dirty="0" smtClean="0">
                <a:solidFill>
                  <a:srgbClr val="FF0000"/>
                </a:solidFill>
              </a:rPr>
              <a:t>∏</a:t>
            </a:r>
            <a:r>
              <a:rPr lang="en-US" altLang="zh-CN" sz="3200" baseline="-25000" dirty="0" smtClean="0">
                <a:solidFill>
                  <a:srgbClr val="FF0000"/>
                </a:solidFill>
              </a:rPr>
              <a:t>A1,A1,…,An</a:t>
            </a:r>
            <a:r>
              <a:rPr lang="en-US" altLang="zh-CN" sz="3200" dirty="0" smtClean="0">
                <a:solidFill>
                  <a:srgbClr val="FF0000"/>
                </a:solidFill>
              </a:rPr>
              <a:t>(R)) </a:t>
            </a:r>
            <a:r>
              <a:rPr lang="zh-CN" altLang="zh-CN" sz="3200" dirty="0" smtClean="0">
                <a:solidFill>
                  <a:srgbClr val="FF0000"/>
                </a:solidFill>
              </a:rPr>
              <a:t>≡</a:t>
            </a:r>
            <a:r>
              <a:rPr lang="en-US" altLang="zh-CN" sz="3200" dirty="0" smtClean="0">
                <a:solidFill>
                  <a:srgbClr val="FF0000"/>
                </a:solidFill>
              </a:rPr>
              <a:t>∏</a:t>
            </a:r>
            <a:r>
              <a:rPr lang="en-US" altLang="zh-CN" sz="3200" baseline="-25000" dirty="0" smtClean="0">
                <a:solidFill>
                  <a:srgbClr val="FF0000"/>
                </a:solidFill>
              </a:rPr>
              <a:t>A1,A1,…,An</a:t>
            </a:r>
            <a:r>
              <a:rPr lang="en-US" altLang="zh-CN" sz="3200" dirty="0" smtClean="0">
                <a:solidFill>
                  <a:srgbClr val="FF0000"/>
                </a:solidFill>
              </a:rPr>
              <a:t>(</a:t>
            </a:r>
            <a:r>
              <a:rPr lang="en-US" altLang="zh-CN" sz="3200" dirty="0" err="1" smtClean="0">
                <a:solidFill>
                  <a:srgbClr val="FF0000"/>
                </a:solidFill>
              </a:rPr>
              <a:t>σ</a:t>
            </a:r>
            <a:r>
              <a:rPr lang="en-US" altLang="zh-CN" sz="3200" baseline="-25000" dirty="0" err="1" smtClean="0">
                <a:solidFill>
                  <a:srgbClr val="FF0000"/>
                </a:solidFill>
              </a:rPr>
              <a:t>c</a:t>
            </a:r>
            <a:r>
              <a:rPr lang="en-US" altLang="zh-CN" sz="3200" dirty="0" smtClean="0">
                <a:solidFill>
                  <a:srgbClr val="FF0000"/>
                </a:solidFill>
              </a:rPr>
              <a:t>(R))</a:t>
            </a:r>
            <a:endParaRPr lang="zh-CN" altLang="zh-CN" sz="3200" dirty="0" smtClean="0">
              <a:solidFill>
                <a:srgbClr val="FF0000"/>
              </a:solidFill>
            </a:endParaRPr>
          </a:p>
          <a:p>
            <a:pPr>
              <a:defRPr/>
            </a:pPr>
            <a:r>
              <a:rPr lang="zh-CN" altLang="zh-CN" sz="3200" dirty="0" smtClean="0"/>
              <a:t>示例：</a:t>
            </a:r>
          </a:p>
          <a:p>
            <a:pPr>
              <a:buFont typeface="Wingdings" pitchFamily="2" charset="2"/>
              <a:buNone/>
              <a:defRPr/>
            </a:pPr>
            <a:r>
              <a:rPr lang="en-US" altLang="zh-CN" sz="3200" dirty="0" smtClean="0">
                <a:solidFill>
                  <a:srgbClr val="0000FF"/>
                </a:solidFill>
              </a:rPr>
              <a:t>  </a:t>
            </a:r>
            <a:r>
              <a:rPr lang="en-US" altLang="zh-CN" sz="3200" dirty="0" err="1" smtClean="0">
                <a:solidFill>
                  <a:srgbClr val="0000FF"/>
                </a:solidFill>
              </a:rPr>
              <a:t>σ</a:t>
            </a:r>
            <a:r>
              <a:rPr lang="en-US" altLang="zh-CN" sz="3200" baseline="-25000" dirty="0" err="1" smtClean="0">
                <a:solidFill>
                  <a:srgbClr val="0000FF"/>
                </a:solidFill>
              </a:rPr>
              <a:t>Sage</a:t>
            </a:r>
            <a:r>
              <a:rPr lang="en-US" altLang="zh-CN" sz="3200" baseline="-25000" dirty="0" smtClean="0">
                <a:solidFill>
                  <a:srgbClr val="0000FF"/>
                </a:solidFill>
              </a:rPr>
              <a:t>&gt;=20</a:t>
            </a:r>
            <a:r>
              <a:rPr lang="zh-CN" altLang="zh-CN" sz="3200" dirty="0" smtClean="0">
                <a:solidFill>
                  <a:srgbClr val="0000FF"/>
                </a:solidFill>
              </a:rPr>
              <a:t>（</a:t>
            </a:r>
            <a:r>
              <a:rPr lang="en-US" altLang="zh-CN" sz="3200" dirty="0" smtClean="0">
                <a:solidFill>
                  <a:srgbClr val="0000FF"/>
                </a:solidFill>
              </a:rPr>
              <a:t>∏</a:t>
            </a:r>
            <a:r>
              <a:rPr lang="en-US" altLang="zh-CN" sz="3200" baseline="-25000" dirty="0" err="1" smtClean="0">
                <a:solidFill>
                  <a:srgbClr val="0000FF"/>
                </a:solidFill>
              </a:rPr>
              <a:t>sname,sdept,sage</a:t>
            </a:r>
            <a:r>
              <a:rPr lang="en-US" altLang="zh-CN" sz="3200" dirty="0" smtClean="0">
                <a:solidFill>
                  <a:srgbClr val="0000FF"/>
                </a:solidFill>
              </a:rPr>
              <a:t>(Student))</a:t>
            </a:r>
            <a:r>
              <a:rPr lang="zh-CN" altLang="zh-CN" sz="3200" dirty="0" smtClean="0">
                <a:solidFill>
                  <a:srgbClr val="0000FF"/>
                </a:solidFill>
              </a:rPr>
              <a:t>≡ </a:t>
            </a:r>
            <a:r>
              <a:rPr lang="en-US" altLang="zh-CN" sz="3200" dirty="0" smtClean="0">
                <a:solidFill>
                  <a:srgbClr val="0000FF"/>
                </a:solidFill>
              </a:rPr>
              <a:t>∏</a:t>
            </a:r>
            <a:r>
              <a:rPr lang="en-US" altLang="zh-CN" sz="3200" baseline="-25000" dirty="0" err="1" smtClean="0">
                <a:solidFill>
                  <a:srgbClr val="0000FF"/>
                </a:solidFill>
              </a:rPr>
              <a:t>sname,sdept,sage</a:t>
            </a:r>
            <a:r>
              <a:rPr lang="en-US" altLang="zh-CN" sz="3200" dirty="0" smtClean="0">
                <a:solidFill>
                  <a:srgbClr val="0000FF"/>
                </a:solidFill>
              </a:rPr>
              <a:t> (</a:t>
            </a:r>
            <a:r>
              <a:rPr lang="en-US" altLang="zh-CN" sz="3200" dirty="0" err="1" smtClean="0">
                <a:solidFill>
                  <a:srgbClr val="0000FF"/>
                </a:solidFill>
              </a:rPr>
              <a:t>σ</a:t>
            </a:r>
            <a:r>
              <a:rPr lang="en-US" altLang="zh-CN" sz="3200" baseline="-25000" dirty="0" err="1" smtClean="0">
                <a:solidFill>
                  <a:srgbClr val="0000FF"/>
                </a:solidFill>
              </a:rPr>
              <a:t>Sage</a:t>
            </a:r>
            <a:r>
              <a:rPr lang="en-US" altLang="zh-CN" sz="3200" baseline="-25000" dirty="0" smtClean="0">
                <a:solidFill>
                  <a:srgbClr val="0000FF"/>
                </a:solidFill>
              </a:rPr>
              <a:t>&gt;=20</a:t>
            </a:r>
            <a:r>
              <a:rPr lang="en-US" altLang="zh-CN" sz="3200" dirty="0" smtClean="0">
                <a:solidFill>
                  <a:srgbClr val="0000FF"/>
                </a:solidFill>
              </a:rPr>
              <a:t> (Student))</a:t>
            </a:r>
            <a:endParaRPr lang="zh-CN" altLang="en-US" sz="3200" dirty="0">
              <a:solidFill>
                <a:srgbClr val="0000FF"/>
              </a:solidFill>
            </a:endParaRPr>
          </a:p>
        </p:txBody>
      </p:sp>
      <p:sp>
        <p:nvSpPr>
          <p:cNvPr id="4" name="日期占位符 3"/>
          <p:cNvSpPr>
            <a:spLocks noGrp="1"/>
          </p:cNvSpPr>
          <p:nvPr>
            <p:ph type="dt" sz="half" idx="10"/>
          </p:nvPr>
        </p:nvSpPr>
        <p:spPr/>
        <p:txBody>
          <a:bodyPr/>
          <a:lstStyle/>
          <a:p>
            <a:pPr>
              <a:defRPr/>
            </a:pPr>
            <a:fld id="{A40659C2-6ED9-49F3-AB04-2EFCF2D6010D}"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pPr eaLnBrk="1" hangingPunct="1"/>
            <a:r>
              <a:rPr lang="en-US" altLang="zh-CN" dirty="0" smtClean="0"/>
              <a:t>14.1 </a:t>
            </a:r>
            <a:r>
              <a:rPr lang="zh-CN" altLang="zh-CN" dirty="0" smtClean="0"/>
              <a:t>概述</a:t>
            </a:r>
            <a:endParaRPr lang="zh-CN" altLang="en-US" dirty="0" smtClean="0"/>
          </a:p>
        </p:txBody>
      </p:sp>
      <p:sp>
        <p:nvSpPr>
          <p:cNvPr id="20483" name="Rectangle 3"/>
          <p:cNvSpPr>
            <a:spLocks noGrp="1" noChangeArrowheads="1"/>
          </p:cNvSpPr>
          <p:nvPr>
            <p:ph idx="1"/>
          </p:nvPr>
        </p:nvSpPr>
        <p:spPr>
          <a:xfrm>
            <a:off x="683568" y="1484784"/>
            <a:ext cx="7776864" cy="4079875"/>
          </a:xfrm>
        </p:spPr>
        <p:txBody>
          <a:bodyPr/>
          <a:lstStyle/>
          <a:p>
            <a:pPr eaLnBrk="1" hangingPunct="1"/>
            <a:r>
              <a:rPr lang="zh-CN" altLang="zh-CN" b="1" dirty="0" smtClean="0">
                <a:solidFill>
                  <a:srgbClr val="FF0000"/>
                </a:solidFill>
              </a:rPr>
              <a:t>查询处理</a:t>
            </a:r>
            <a:r>
              <a:rPr lang="zh-CN" altLang="en-US" b="1" dirty="0" smtClean="0">
                <a:solidFill>
                  <a:srgbClr val="FF0000"/>
                </a:solidFill>
              </a:rPr>
              <a:t>：</a:t>
            </a:r>
            <a:r>
              <a:rPr lang="zh-CN" altLang="zh-CN" dirty="0" smtClean="0"/>
              <a:t>从查询语句出发到获得最终的查询结果</a:t>
            </a:r>
            <a:r>
              <a:rPr lang="zh-CN" altLang="en-US" dirty="0" smtClean="0"/>
              <a:t>所进行的</a:t>
            </a:r>
            <a:r>
              <a:rPr lang="zh-CN" altLang="zh-CN" dirty="0" smtClean="0"/>
              <a:t>处理过程</a:t>
            </a:r>
            <a:endParaRPr lang="en-US" altLang="zh-CN" dirty="0" smtClean="0"/>
          </a:p>
          <a:p>
            <a:pPr eaLnBrk="1" hangingPunct="1"/>
            <a:r>
              <a:rPr lang="zh-CN" altLang="zh-CN" b="1" dirty="0" smtClean="0">
                <a:solidFill>
                  <a:srgbClr val="FF0000"/>
                </a:solidFill>
              </a:rPr>
              <a:t>查询优化</a:t>
            </a:r>
            <a:r>
              <a:rPr lang="zh-CN" altLang="en-US" b="1" dirty="0" smtClean="0"/>
              <a:t>：</a:t>
            </a:r>
            <a:r>
              <a:rPr lang="en-US" altLang="zh-CN" b="1" dirty="0" smtClean="0"/>
              <a:t>SQL</a:t>
            </a:r>
            <a:r>
              <a:rPr lang="zh-CN" altLang="zh-CN" dirty="0" smtClean="0"/>
              <a:t>是非过程化语言，即仅表达查询要求，而不</a:t>
            </a:r>
            <a:r>
              <a:rPr lang="zh-CN" altLang="en-US" dirty="0" smtClean="0"/>
              <a:t>用</a:t>
            </a:r>
            <a:r>
              <a:rPr lang="zh-CN" altLang="zh-CN" dirty="0" smtClean="0"/>
              <a:t>说明查询执行过程。由</a:t>
            </a:r>
            <a:r>
              <a:rPr lang="en-US" altLang="zh-CN" dirty="0" smtClean="0"/>
              <a:t>DBMS</a:t>
            </a:r>
            <a:r>
              <a:rPr lang="zh-CN" altLang="zh-CN" dirty="0" smtClean="0"/>
              <a:t>来确定合理的、有效的执行策略</a:t>
            </a:r>
            <a:r>
              <a:rPr lang="zh-CN" altLang="en-US" dirty="0" smtClean="0"/>
              <a:t>的过程</a:t>
            </a:r>
            <a:r>
              <a:rPr lang="zh-CN" altLang="zh-CN" dirty="0" smtClean="0"/>
              <a:t>。</a:t>
            </a:r>
            <a:endParaRPr lang="zh-CN" altLang="en-US" dirty="0" smtClean="0"/>
          </a:p>
        </p:txBody>
      </p:sp>
      <p:sp>
        <p:nvSpPr>
          <p:cNvPr id="4" name="日期占位符 3"/>
          <p:cNvSpPr>
            <a:spLocks noGrp="1"/>
          </p:cNvSpPr>
          <p:nvPr>
            <p:ph type="dt" sz="half" idx="10"/>
          </p:nvPr>
        </p:nvSpPr>
        <p:spPr/>
        <p:txBody>
          <a:bodyPr/>
          <a:lstStyle/>
          <a:p>
            <a:pPr>
              <a:defRPr/>
            </a:pPr>
            <a:fld id="{34318673-50AA-4F17-8A8C-A1DB3FFD355E}"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zh-CN" altLang="zh-CN" smtClean="0"/>
              <a:t>一些等价转换规则</a:t>
            </a:r>
            <a:r>
              <a:rPr lang="zh-CN" altLang="en-US" smtClean="0"/>
              <a:t>（续）</a:t>
            </a:r>
          </a:p>
        </p:txBody>
      </p:sp>
      <p:sp>
        <p:nvSpPr>
          <p:cNvPr id="3" name="内容占位符 2"/>
          <p:cNvSpPr>
            <a:spLocks noGrp="1"/>
          </p:cNvSpPr>
          <p:nvPr>
            <p:ph idx="1"/>
          </p:nvPr>
        </p:nvSpPr>
        <p:spPr>
          <a:xfrm>
            <a:off x="755576" y="1412776"/>
            <a:ext cx="7693025" cy="566738"/>
          </a:xfrm>
        </p:spPr>
        <p:txBody>
          <a:bodyPr/>
          <a:lstStyle/>
          <a:p>
            <a:pPr>
              <a:defRPr/>
            </a:pPr>
            <a:r>
              <a:rPr lang="zh-CN" altLang="en-US" dirty="0" smtClean="0"/>
              <a:t>（</a:t>
            </a:r>
            <a:r>
              <a:rPr lang="en-US" altLang="zh-CN" dirty="0" smtClean="0"/>
              <a:t>5</a:t>
            </a:r>
            <a:r>
              <a:rPr lang="zh-CN" altLang="en-US" dirty="0" smtClean="0"/>
              <a:t>）</a:t>
            </a:r>
            <a:r>
              <a:rPr lang="zh-CN" altLang="zh-CN" dirty="0" smtClean="0"/>
              <a:t>连接和笛卡尔积（×）的交换律</a:t>
            </a:r>
            <a:endParaRPr lang="zh-CN" altLang="en-US" dirty="0"/>
          </a:p>
        </p:txBody>
      </p:sp>
      <p:sp>
        <p:nvSpPr>
          <p:cNvPr id="307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3078" name="Picture 3"/>
          <p:cNvPicPr>
            <a:picLocks noChangeAspect="1" noChangeArrowheads="1"/>
          </p:cNvPicPr>
          <p:nvPr/>
        </p:nvPicPr>
        <p:blipFill>
          <a:blip r:embed="rId2" cstate="print"/>
          <a:srcRect/>
          <a:stretch>
            <a:fillRect/>
          </a:stretch>
        </p:blipFill>
        <p:spPr bwMode="auto">
          <a:xfrm>
            <a:off x="2652713" y="2451777"/>
            <a:ext cx="3071415" cy="1691599"/>
          </a:xfrm>
          <a:prstGeom prst="rect">
            <a:avLst/>
          </a:prstGeom>
          <a:noFill/>
          <a:ln w="9525">
            <a:noFill/>
            <a:miter lim="800000"/>
            <a:headEnd/>
            <a:tailEnd/>
          </a:ln>
        </p:spPr>
      </p:pic>
      <p:sp>
        <p:nvSpPr>
          <p:cNvPr id="7" name="内容占位符 2"/>
          <p:cNvSpPr txBox="1">
            <a:spLocks/>
          </p:cNvSpPr>
          <p:nvPr/>
        </p:nvSpPr>
        <p:spPr bwMode="auto">
          <a:xfrm>
            <a:off x="857250" y="4000500"/>
            <a:ext cx="7693025" cy="566738"/>
          </a:xfrm>
          <a:prstGeom prst="rect">
            <a:avLst/>
          </a:prstGeom>
          <a:noFill/>
          <a:ln w="9525">
            <a:noFill/>
            <a:miter lim="800000"/>
            <a:headEnd/>
            <a:tailEnd/>
          </a:ln>
        </p:spPr>
        <p:txBody>
          <a:bodyPr/>
          <a:lstStyle/>
          <a:p>
            <a:pPr marL="342900" indent="-342900" eaLnBrk="0" hangingPunct="0">
              <a:spcBef>
                <a:spcPct val="20000"/>
              </a:spcBef>
              <a:buClr>
                <a:schemeClr val="tx1"/>
              </a:buClr>
              <a:buSzPct val="75000"/>
              <a:buFont typeface="Wingdings" pitchFamily="2" charset="2"/>
              <a:buChar char="l"/>
              <a:defRPr/>
            </a:pPr>
            <a:r>
              <a:rPr lang="zh-CN" altLang="en-US" sz="2800" b="1" kern="0" dirty="0">
                <a:solidFill>
                  <a:srgbClr val="FF0000"/>
                </a:solidFill>
                <a:latin typeface="+mn-lt"/>
                <a:ea typeface="+mn-ea"/>
              </a:rPr>
              <a:t>示例：</a:t>
            </a:r>
          </a:p>
        </p:txBody>
      </p:sp>
      <p:pic>
        <p:nvPicPr>
          <p:cNvPr id="3080" name="Picture 4"/>
          <p:cNvPicPr>
            <a:picLocks noChangeAspect="1" noChangeArrowheads="1"/>
          </p:cNvPicPr>
          <p:nvPr/>
        </p:nvPicPr>
        <p:blipFill>
          <a:blip r:embed="rId3" cstate="print"/>
          <a:srcRect/>
          <a:stretch>
            <a:fillRect/>
          </a:stretch>
        </p:blipFill>
        <p:spPr bwMode="auto">
          <a:xfrm>
            <a:off x="755577" y="4714875"/>
            <a:ext cx="7816924" cy="584200"/>
          </a:xfrm>
          <a:prstGeom prst="rect">
            <a:avLst/>
          </a:prstGeom>
          <a:noFill/>
          <a:ln w="9525">
            <a:noFill/>
            <a:miter lim="800000"/>
            <a:headEnd/>
            <a:tailEnd/>
          </a:ln>
        </p:spPr>
      </p:pic>
      <p:sp>
        <p:nvSpPr>
          <p:cNvPr id="9" name="日期占位符 8"/>
          <p:cNvSpPr>
            <a:spLocks noGrp="1"/>
          </p:cNvSpPr>
          <p:nvPr>
            <p:ph type="dt" sz="half" idx="10"/>
          </p:nvPr>
        </p:nvSpPr>
        <p:spPr/>
        <p:txBody>
          <a:bodyPr/>
          <a:lstStyle/>
          <a:p>
            <a:pPr>
              <a:defRPr/>
            </a:pPr>
            <a:fld id="{3583125B-DFCB-4473-A18D-915C90691611}" type="datetime8">
              <a:rPr lang="zh-CN" altLang="en-US" smtClean="0"/>
              <a:pPr>
                <a:defRPr/>
              </a:pPr>
              <a:t>2016年3月9日8时38分</a:t>
            </a:fld>
            <a:endParaRPr lang="zh-CN" altLang="en-US" dirty="0"/>
          </a:p>
        </p:txBody>
      </p:sp>
      <p:sp>
        <p:nvSpPr>
          <p:cNvPr id="10" name="灯片编号占位符 9"/>
          <p:cNvSpPr>
            <a:spLocks noGrp="1"/>
          </p:cNvSpPr>
          <p:nvPr>
            <p:ph type="sldNum" sz="quarter" idx="12"/>
          </p:nvPr>
        </p:nvSpPr>
        <p:spPr/>
        <p:txBody>
          <a:bodyPr/>
          <a:lstStyle/>
          <a:p>
            <a:pPr>
              <a:defRPr/>
            </a:pPr>
            <a:fld id="{A1C693C5-2466-49C7-9407-97947274FDD1}" type="slidenum">
              <a:rPr lang="zh-CN" altLang="en-US" smtClean="0"/>
              <a:pPr>
                <a:defRPr/>
              </a:pPr>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blinds(horizontal)">
                                      <p:cBhvr>
                                        <p:cTn id="7" dur="500"/>
                                        <p:tgtEl>
                                          <p:spTgt spid="3078"/>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7"/>
                                        </p:tgtEl>
                                        <p:attrNameLst>
                                          <p:attrName>style.visibility</p:attrName>
                                        </p:attrNameLst>
                                      </p:cBhvr>
                                      <p:to>
                                        <p:strVal val="visible"/>
                                      </p:to>
                                    </p:set>
                                    <p:anim calcmode="discrete" valueType="clr">
                                      <p:cBhvr override="childStyle">
                                        <p:cTn id="12"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
                                        </p:tgtEl>
                                        <p:attrNameLst>
                                          <p:attrName>fillcolor</p:attrName>
                                        </p:attrNameLst>
                                      </p:cBhvr>
                                      <p:tavLst>
                                        <p:tav tm="0">
                                          <p:val>
                                            <p:clrVal>
                                              <a:schemeClr val="accent2"/>
                                            </p:clrVal>
                                          </p:val>
                                        </p:tav>
                                        <p:tav tm="50000">
                                          <p:val>
                                            <p:clrVal>
                                              <a:schemeClr val="hlink"/>
                                            </p:clrVal>
                                          </p:val>
                                        </p:tav>
                                      </p:tavLst>
                                    </p:anim>
                                    <p:set>
                                      <p:cBhvr>
                                        <p:cTn id="14" dur="80"/>
                                        <p:tgtEl>
                                          <p:spTgt spid="7"/>
                                        </p:tgtEl>
                                        <p:attrNameLst>
                                          <p:attrName>fill.type</p:attrName>
                                        </p:attrNameLst>
                                      </p:cBhvr>
                                      <p:to>
                                        <p:strVal val="solid"/>
                                      </p:to>
                                    </p:set>
                                  </p:childTnLst>
                                </p:cTn>
                              </p:par>
                            </p:childTnLst>
                          </p:cTn>
                        </p:par>
                        <p:par>
                          <p:cTn id="15" fill="hold">
                            <p:stCondLst>
                              <p:cond delay="160"/>
                            </p:stCondLst>
                            <p:childTnLst>
                              <p:par>
                                <p:cTn id="16" presetID="3" presetClass="entr" presetSubtype="10" fill="hold" nodeType="afterEffect">
                                  <p:stCondLst>
                                    <p:cond delay="0"/>
                                  </p:stCondLst>
                                  <p:childTnLst>
                                    <p:set>
                                      <p:cBhvr>
                                        <p:cTn id="17" dur="1" fill="hold">
                                          <p:stCondLst>
                                            <p:cond delay="0"/>
                                          </p:stCondLst>
                                        </p:cTn>
                                        <p:tgtEl>
                                          <p:spTgt spid="3080"/>
                                        </p:tgtEl>
                                        <p:attrNameLst>
                                          <p:attrName>style.visibility</p:attrName>
                                        </p:attrNameLst>
                                      </p:cBhvr>
                                      <p:to>
                                        <p:strVal val="visible"/>
                                      </p:to>
                                    </p:set>
                                    <p:animEffect transition="in" filter="blinds(horizontal)">
                                      <p:cBhvr>
                                        <p:cTn id="18"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zh-CN" smtClean="0"/>
              <a:t>一些等价转换规则</a:t>
            </a:r>
            <a:r>
              <a:rPr lang="zh-CN" altLang="en-US" smtClean="0"/>
              <a:t>（续）</a:t>
            </a:r>
          </a:p>
        </p:txBody>
      </p:sp>
      <p:sp>
        <p:nvSpPr>
          <p:cNvPr id="3" name="内容占位符 2"/>
          <p:cNvSpPr>
            <a:spLocks noGrp="1"/>
          </p:cNvSpPr>
          <p:nvPr>
            <p:ph idx="1"/>
          </p:nvPr>
        </p:nvSpPr>
        <p:spPr/>
        <p:txBody>
          <a:bodyPr/>
          <a:lstStyle/>
          <a:p>
            <a:pPr>
              <a:defRPr/>
            </a:pPr>
            <a:r>
              <a:rPr lang="zh-CN" altLang="en-US" dirty="0" smtClean="0"/>
              <a:t>（</a:t>
            </a:r>
            <a:r>
              <a:rPr lang="en-US" altLang="zh-CN" dirty="0" smtClean="0"/>
              <a:t>6</a:t>
            </a:r>
            <a:r>
              <a:rPr lang="zh-CN" altLang="en-US" dirty="0" smtClean="0"/>
              <a:t>）</a:t>
            </a:r>
            <a:r>
              <a:rPr lang="zh-CN" altLang="zh-CN" dirty="0" smtClean="0"/>
              <a:t>并（∪）和交（∩）运算的交换律</a:t>
            </a:r>
          </a:p>
          <a:p>
            <a:pPr lvl="1">
              <a:buFontTx/>
              <a:buNone/>
              <a:defRPr/>
            </a:pPr>
            <a:r>
              <a:rPr lang="en-US" altLang="zh-CN" sz="2800" dirty="0" smtClean="0">
                <a:solidFill>
                  <a:srgbClr val="FF0000"/>
                </a:solidFill>
                <a:cs typeface="+mn-cs"/>
              </a:rPr>
              <a:t>R </a:t>
            </a:r>
            <a:r>
              <a:rPr lang="zh-CN" altLang="zh-CN" sz="2800" dirty="0" smtClean="0">
                <a:solidFill>
                  <a:srgbClr val="FF0000"/>
                </a:solidFill>
                <a:cs typeface="+mn-cs"/>
              </a:rPr>
              <a:t>∪</a:t>
            </a:r>
            <a:r>
              <a:rPr lang="en-US" altLang="zh-CN" sz="2800" dirty="0" smtClean="0">
                <a:solidFill>
                  <a:srgbClr val="FF0000"/>
                </a:solidFill>
                <a:cs typeface="+mn-cs"/>
              </a:rPr>
              <a:t> S </a:t>
            </a:r>
            <a:r>
              <a:rPr lang="zh-CN" altLang="zh-CN" sz="2800" dirty="0" smtClean="0">
                <a:solidFill>
                  <a:srgbClr val="FF0000"/>
                </a:solidFill>
                <a:cs typeface="+mn-cs"/>
              </a:rPr>
              <a:t>≡</a:t>
            </a:r>
            <a:r>
              <a:rPr lang="en-US" altLang="zh-CN" sz="2800" dirty="0" smtClean="0">
                <a:solidFill>
                  <a:srgbClr val="FF0000"/>
                </a:solidFill>
                <a:cs typeface="+mn-cs"/>
              </a:rPr>
              <a:t> S </a:t>
            </a:r>
            <a:r>
              <a:rPr lang="zh-CN" altLang="zh-CN" sz="2800" dirty="0" smtClean="0">
                <a:solidFill>
                  <a:srgbClr val="FF0000"/>
                </a:solidFill>
                <a:cs typeface="+mn-cs"/>
              </a:rPr>
              <a:t>∪</a:t>
            </a:r>
            <a:r>
              <a:rPr lang="en-US" altLang="zh-CN" sz="2800" dirty="0" smtClean="0">
                <a:solidFill>
                  <a:srgbClr val="FF0000"/>
                </a:solidFill>
                <a:cs typeface="+mn-cs"/>
              </a:rPr>
              <a:t> R</a:t>
            </a:r>
            <a:endParaRPr lang="zh-CN" altLang="zh-CN" sz="2800" dirty="0" smtClean="0">
              <a:solidFill>
                <a:srgbClr val="FF0000"/>
              </a:solidFill>
              <a:cs typeface="+mn-cs"/>
            </a:endParaRPr>
          </a:p>
          <a:p>
            <a:pPr lvl="1">
              <a:buFontTx/>
              <a:buNone/>
              <a:defRPr/>
            </a:pPr>
            <a:r>
              <a:rPr lang="en-US" altLang="zh-CN" sz="2800" dirty="0" smtClean="0">
                <a:solidFill>
                  <a:srgbClr val="FF0000"/>
                </a:solidFill>
                <a:cs typeface="+mn-cs"/>
              </a:rPr>
              <a:t>R </a:t>
            </a:r>
            <a:r>
              <a:rPr lang="zh-CN" altLang="zh-CN" sz="2800" dirty="0" smtClean="0">
                <a:solidFill>
                  <a:srgbClr val="FF0000"/>
                </a:solidFill>
                <a:cs typeface="+mn-cs"/>
              </a:rPr>
              <a:t>∩</a:t>
            </a:r>
            <a:r>
              <a:rPr lang="en-US" altLang="zh-CN" sz="2800" dirty="0" smtClean="0">
                <a:solidFill>
                  <a:srgbClr val="FF0000"/>
                </a:solidFill>
                <a:cs typeface="+mn-cs"/>
              </a:rPr>
              <a:t> S </a:t>
            </a:r>
            <a:r>
              <a:rPr lang="zh-CN" altLang="zh-CN" sz="2800" dirty="0" smtClean="0">
                <a:solidFill>
                  <a:srgbClr val="FF0000"/>
                </a:solidFill>
                <a:cs typeface="+mn-cs"/>
              </a:rPr>
              <a:t>≡</a:t>
            </a:r>
            <a:r>
              <a:rPr lang="en-US" altLang="zh-CN" sz="2800" dirty="0" smtClean="0">
                <a:solidFill>
                  <a:srgbClr val="FF0000"/>
                </a:solidFill>
                <a:cs typeface="+mn-cs"/>
              </a:rPr>
              <a:t> S </a:t>
            </a:r>
            <a:r>
              <a:rPr lang="zh-CN" altLang="zh-CN" sz="2800" dirty="0" smtClean="0">
                <a:solidFill>
                  <a:srgbClr val="FF0000"/>
                </a:solidFill>
                <a:cs typeface="+mn-cs"/>
              </a:rPr>
              <a:t>∩</a:t>
            </a:r>
            <a:r>
              <a:rPr lang="en-US" altLang="zh-CN" sz="2800" dirty="0" smtClean="0">
                <a:solidFill>
                  <a:srgbClr val="FF0000"/>
                </a:solidFill>
                <a:cs typeface="+mn-cs"/>
              </a:rPr>
              <a:t> R</a:t>
            </a:r>
            <a:endParaRPr lang="zh-CN" altLang="en-US" sz="2800" dirty="0">
              <a:solidFill>
                <a:srgbClr val="FF0000"/>
              </a:solidFill>
            </a:endParaRPr>
          </a:p>
        </p:txBody>
      </p:sp>
      <p:sp>
        <p:nvSpPr>
          <p:cNvPr id="5" name="日期占位符 4"/>
          <p:cNvSpPr>
            <a:spLocks noGrp="1"/>
          </p:cNvSpPr>
          <p:nvPr>
            <p:ph type="dt" sz="half" idx="10"/>
          </p:nvPr>
        </p:nvSpPr>
        <p:spPr/>
        <p:txBody>
          <a:bodyPr/>
          <a:lstStyle/>
          <a:p>
            <a:pPr>
              <a:defRPr/>
            </a:pPr>
            <a:fld id="{B5BADE58-B340-4F2C-A0DB-2A0C439EF161}" type="datetime8">
              <a:rPr lang="zh-CN" altLang="en-US" smtClean="0"/>
              <a:pPr>
                <a:defRPr/>
              </a:pPr>
              <a:t>2016年3月9日8时38分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31</a:t>
            </a:fld>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标题 1"/>
          <p:cNvSpPr>
            <a:spLocks noGrp="1"/>
          </p:cNvSpPr>
          <p:nvPr>
            <p:ph type="title"/>
          </p:nvPr>
        </p:nvSpPr>
        <p:spPr/>
        <p:txBody>
          <a:bodyPr/>
          <a:lstStyle/>
          <a:p>
            <a:r>
              <a:rPr lang="zh-CN" altLang="zh-CN" smtClean="0"/>
              <a:t>一些等价转换规则</a:t>
            </a:r>
            <a:r>
              <a:rPr lang="zh-CN" altLang="en-US" smtClean="0"/>
              <a:t>（续）</a:t>
            </a:r>
          </a:p>
        </p:txBody>
      </p:sp>
      <p:sp>
        <p:nvSpPr>
          <p:cNvPr id="3" name="内容占位符 2"/>
          <p:cNvSpPr>
            <a:spLocks noGrp="1"/>
          </p:cNvSpPr>
          <p:nvPr>
            <p:ph idx="1"/>
          </p:nvPr>
        </p:nvSpPr>
        <p:spPr/>
        <p:txBody>
          <a:bodyPr/>
          <a:lstStyle/>
          <a:p>
            <a:pPr>
              <a:defRPr/>
            </a:pPr>
            <a:r>
              <a:rPr lang="zh-CN" altLang="en-US" sz="3200" dirty="0" smtClean="0"/>
              <a:t>（</a:t>
            </a:r>
            <a:r>
              <a:rPr lang="en-US" altLang="zh-CN" sz="3200" dirty="0" smtClean="0"/>
              <a:t>7</a:t>
            </a:r>
            <a:r>
              <a:rPr lang="zh-CN" altLang="en-US" sz="3200" dirty="0" smtClean="0"/>
              <a:t>）</a:t>
            </a:r>
            <a:r>
              <a:rPr lang="zh-CN" altLang="zh-CN" sz="3200" dirty="0" smtClean="0"/>
              <a:t>选择（</a:t>
            </a:r>
            <a:r>
              <a:rPr lang="en-US" altLang="zh-CN" sz="3200" dirty="0" smtClean="0"/>
              <a:t>σ</a:t>
            </a:r>
            <a:r>
              <a:rPr lang="zh-CN" altLang="zh-CN" sz="3200" dirty="0" smtClean="0"/>
              <a:t>）和连接（</a:t>
            </a:r>
            <a:r>
              <a:rPr lang="en-US" altLang="zh-CN" sz="3200" dirty="0" smtClean="0"/>
              <a:t> </a:t>
            </a:r>
            <a:r>
              <a:rPr lang="zh-CN" altLang="zh-CN" sz="3200" dirty="0" smtClean="0"/>
              <a:t>）的交换律</a:t>
            </a:r>
          </a:p>
          <a:p>
            <a:pPr>
              <a:buFont typeface="Wingdings" pitchFamily="2" charset="2"/>
              <a:buNone/>
              <a:defRPr/>
            </a:pPr>
            <a:r>
              <a:rPr lang="en-US" altLang="zh-CN" sz="3200" dirty="0" smtClean="0"/>
              <a:t> </a:t>
            </a:r>
            <a:r>
              <a:rPr lang="en-US" altLang="zh-CN" sz="3200" dirty="0" err="1" smtClean="0">
                <a:solidFill>
                  <a:srgbClr val="FF0000"/>
                </a:solidFill>
              </a:rPr>
              <a:t>σ</a:t>
            </a:r>
            <a:r>
              <a:rPr lang="en-US" altLang="zh-CN" sz="3200" baseline="-25000" dirty="0" err="1" smtClean="0">
                <a:solidFill>
                  <a:srgbClr val="FF0000"/>
                </a:solidFill>
              </a:rPr>
              <a:t>c</a:t>
            </a:r>
            <a:r>
              <a:rPr lang="zh-CN" altLang="zh-CN" sz="3200" dirty="0" smtClean="0">
                <a:solidFill>
                  <a:srgbClr val="FF0000"/>
                </a:solidFill>
              </a:rPr>
              <a:t>（</a:t>
            </a:r>
            <a:r>
              <a:rPr lang="en-US" altLang="zh-CN" sz="3200" dirty="0" smtClean="0">
                <a:solidFill>
                  <a:srgbClr val="FF0000"/>
                </a:solidFill>
              </a:rPr>
              <a:t>R   S</a:t>
            </a:r>
            <a:r>
              <a:rPr lang="zh-CN" altLang="zh-CN" sz="3200" dirty="0" smtClean="0">
                <a:solidFill>
                  <a:srgbClr val="FF0000"/>
                </a:solidFill>
              </a:rPr>
              <a:t>）≡（</a:t>
            </a:r>
            <a:r>
              <a:rPr lang="en-US" altLang="zh-CN" sz="3200" dirty="0" err="1" smtClean="0">
                <a:solidFill>
                  <a:srgbClr val="FF0000"/>
                </a:solidFill>
              </a:rPr>
              <a:t>σ</a:t>
            </a:r>
            <a:r>
              <a:rPr lang="en-US" altLang="zh-CN" sz="3200" baseline="-25000" dirty="0" err="1" smtClean="0">
                <a:solidFill>
                  <a:srgbClr val="FF0000"/>
                </a:solidFill>
              </a:rPr>
              <a:t>c</a:t>
            </a:r>
            <a:r>
              <a:rPr lang="zh-CN" altLang="zh-CN" sz="3200" dirty="0" smtClean="0">
                <a:solidFill>
                  <a:srgbClr val="FF0000"/>
                </a:solidFill>
              </a:rPr>
              <a:t>（</a:t>
            </a:r>
            <a:r>
              <a:rPr lang="en-US" altLang="zh-CN" sz="3200" dirty="0" smtClean="0">
                <a:solidFill>
                  <a:srgbClr val="FF0000"/>
                </a:solidFill>
              </a:rPr>
              <a:t>R</a:t>
            </a:r>
            <a:r>
              <a:rPr lang="zh-CN" altLang="zh-CN" sz="3200" dirty="0" smtClean="0">
                <a:solidFill>
                  <a:srgbClr val="FF0000"/>
                </a:solidFill>
              </a:rPr>
              <a:t>））</a:t>
            </a:r>
            <a:r>
              <a:rPr lang="en-US" altLang="zh-CN" sz="3200" dirty="0" smtClean="0">
                <a:solidFill>
                  <a:srgbClr val="FF0000"/>
                </a:solidFill>
              </a:rPr>
              <a:t>  S </a:t>
            </a:r>
            <a:r>
              <a:rPr lang="zh-CN" altLang="zh-CN" sz="3200" dirty="0" smtClean="0"/>
              <a:t>， </a:t>
            </a:r>
            <a:endParaRPr lang="en-US" altLang="zh-CN" sz="3200" dirty="0" smtClean="0"/>
          </a:p>
          <a:p>
            <a:pPr>
              <a:buFont typeface="Wingdings" pitchFamily="2" charset="2"/>
              <a:buNone/>
              <a:defRPr/>
            </a:pPr>
            <a:r>
              <a:rPr lang="en-US" altLang="zh-CN" sz="3200" dirty="0" smtClean="0"/>
              <a:t> </a:t>
            </a:r>
            <a:r>
              <a:rPr lang="en-US" altLang="zh-CN" sz="3200" dirty="0" smtClean="0">
                <a:solidFill>
                  <a:srgbClr val="FF0000"/>
                </a:solidFill>
              </a:rPr>
              <a:t>σ</a:t>
            </a:r>
            <a:r>
              <a:rPr lang="en-US" altLang="zh-CN" sz="3200" baseline="-25000" dirty="0" smtClean="0">
                <a:solidFill>
                  <a:srgbClr val="FF0000"/>
                </a:solidFill>
              </a:rPr>
              <a:t>c1</a:t>
            </a:r>
            <a:r>
              <a:rPr lang="zh-CN" altLang="zh-CN" sz="3200" baseline="-25000" dirty="0" smtClean="0">
                <a:solidFill>
                  <a:srgbClr val="FF0000"/>
                </a:solidFill>
              </a:rPr>
              <a:t>∧</a:t>
            </a:r>
            <a:r>
              <a:rPr lang="en-US" altLang="zh-CN" sz="3200" baseline="-25000" dirty="0" smtClean="0">
                <a:solidFill>
                  <a:srgbClr val="FF0000"/>
                </a:solidFill>
              </a:rPr>
              <a:t>c2</a:t>
            </a:r>
            <a:r>
              <a:rPr lang="zh-CN" altLang="zh-CN" sz="3200" dirty="0" smtClean="0">
                <a:solidFill>
                  <a:srgbClr val="FF0000"/>
                </a:solidFill>
              </a:rPr>
              <a:t>（</a:t>
            </a:r>
            <a:r>
              <a:rPr lang="en-US" altLang="zh-CN" sz="3200" dirty="0" smtClean="0">
                <a:solidFill>
                  <a:srgbClr val="FF0000"/>
                </a:solidFill>
              </a:rPr>
              <a:t>R   S</a:t>
            </a:r>
            <a:r>
              <a:rPr lang="zh-CN" altLang="zh-CN" sz="3200" dirty="0" smtClean="0">
                <a:solidFill>
                  <a:srgbClr val="FF0000"/>
                </a:solidFill>
              </a:rPr>
              <a:t>）≡ </a:t>
            </a:r>
            <a:r>
              <a:rPr lang="en-US" altLang="zh-CN" sz="3200" dirty="0" smtClean="0">
                <a:solidFill>
                  <a:srgbClr val="FF0000"/>
                </a:solidFill>
              </a:rPr>
              <a:t>σ</a:t>
            </a:r>
            <a:r>
              <a:rPr lang="en-US" altLang="zh-CN" sz="3200" baseline="-25000" dirty="0" smtClean="0">
                <a:solidFill>
                  <a:srgbClr val="FF0000"/>
                </a:solidFill>
              </a:rPr>
              <a:t>c1</a:t>
            </a:r>
            <a:r>
              <a:rPr lang="zh-CN" altLang="zh-CN" sz="3200" dirty="0" smtClean="0">
                <a:solidFill>
                  <a:srgbClr val="FF0000"/>
                </a:solidFill>
              </a:rPr>
              <a:t>（</a:t>
            </a:r>
            <a:r>
              <a:rPr lang="en-US" altLang="zh-CN" sz="3200" dirty="0" smtClean="0">
                <a:solidFill>
                  <a:srgbClr val="FF0000"/>
                </a:solidFill>
              </a:rPr>
              <a:t>R</a:t>
            </a:r>
            <a:r>
              <a:rPr lang="zh-CN" altLang="zh-CN" sz="3200" dirty="0" smtClean="0">
                <a:solidFill>
                  <a:srgbClr val="FF0000"/>
                </a:solidFill>
              </a:rPr>
              <a:t>）</a:t>
            </a:r>
            <a:r>
              <a:rPr lang="en-US" altLang="zh-CN" sz="3200" dirty="0" smtClean="0">
                <a:solidFill>
                  <a:srgbClr val="FF0000"/>
                </a:solidFill>
              </a:rPr>
              <a:t>  σ</a:t>
            </a:r>
            <a:r>
              <a:rPr lang="en-US" altLang="zh-CN" sz="3200" baseline="-25000" dirty="0" smtClean="0">
                <a:solidFill>
                  <a:srgbClr val="FF0000"/>
                </a:solidFill>
              </a:rPr>
              <a:t>c2</a:t>
            </a:r>
            <a:r>
              <a:rPr lang="zh-CN" altLang="zh-CN" sz="3200" dirty="0" smtClean="0">
                <a:solidFill>
                  <a:srgbClr val="FF0000"/>
                </a:solidFill>
              </a:rPr>
              <a:t>（</a:t>
            </a:r>
            <a:r>
              <a:rPr lang="en-US" altLang="zh-CN" sz="3200" dirty="0" smtClean="0">
                <a:solidFill>
                  <a:srgbClr val="FF0000"/>
                </a:solidFill>
              </a:rPr>
              <a:t>S</a:t>
            </a:r>
            <a:r>
              <a:rPr lang="zh-CN" altLang="zh-CN" sz="3200" dirty="0" smtClean="0">
                <a:solidFill>
                  <a:srgbClr val="FF0000"/>
                </a:solidFill>
              </a:rPr>
              <a:t>）</a:t>
            </a:r>
          </a:p>
          <a:p>
            <a:pPr>
              <a:defRPr/>
            </a:pPr>
            <a:r>
              <a:rPr lang="zh-CN" altLang="en-US" sz="3200" dirty="0" smtClean="0"/>
              <a:t>示例</a:t>
            </a:r>
            <a:endParaRPr lang="en-US" altLang="zh-CN" sz="3200" dirty="0" smtClean="0"/>
          </a:p>
          <a:p>
            <a:pPr>
              <a:buFont typeface="Wingdings" pitchFamily="2" charset="2"/>
              <a:buNone/>
              <a:defRPr/>
            </a:pPr>
            <a:r>
              <a:rPr lang="en-US" altLang="zh-CN" sz="3200" dirty="0" err="1" smtClean="0">
                <a:solidFill>
                  <a:srgbClr val="0000FF"/>
                </a:solidFill>
              </a:rPr>
              <a:t>σ</a:t>
            </a:r>
            <a:r>
              <a:rPr lang="en-US" altLang="zh-CN" sz="3200" baseline="-25000" dirty="0" err="1" smtClean="0">
                <a:solidFill>
                  <a:srgbClr val="0000FF"/>
                </a:solidFill>
              </a:rPr>
              <a:t>Sdept</a:t>
            </a:r>
            <a:r>
              <a:rPr lang="en-US" altLang="zh-CN" sz="3200" baseline="-25000" dirty="0" smtClean="0">
                <a:solidFill>
                  <a:srgbClr val="0000FF"/>
                </a:solidFill>
              </a:rPr>
              <a:t>=’</a:t>
            </a:r>
            <a:r>
              <a:rPr lang="zh-CN" altLang="zh-CN" sz="3200" baseline="-25000" dirty="0" smtClean="0">
                <a:solidFill>
                  <a:srgbClr val="0000FF"/>
                </a:solidFill>
              </a:rPr>
              <a:t>计算机系</a:t>
            </a:r>
            <a:r>
              <a:rPr lang="en-US" altLang="zh-CN" sz="3200" baseline="-25000" dirty="0" smtClean="0">
                <a:solidFill>
                  <a:srgbClr val="0000FF"/>
                </a:solidFill>
              </a:rPr>
              <a:t>’ Λ Grade&gt;=90</a:t>
            </a:r>
            <a:r>
              <a:rPr lang="en-US" altLang="zh-CN" sz="3200" dirty="0" smtClean="0">
                <a:solidFill>
                  <a:srgbClr val="0000FF"/>
                </a:solidFill>
              </a:rPr>
              <a:t>(Student   SC) </a:t>
            </a:r>
            <a:r>
              <a:rPr lang="zh-CN" altLang="zh-CN" sz="3200" dirty="0" smtClean="0">
                <a:solidFill>
                  <a:srgbClr val="0000FF"/>
                </a:solidFill>
              </a:rPr>
              <a:t>≡</a:t>
            </a:r>
            <a:r>
              <a:rPr lang="en-US" altLang="zh-CN" sz="3200" dirty="0" smtClean="0">
                <a:solidFill>
                  <a:srgbClr val="0000FF"/>
                </a:solidFill>
              </a:rPr>
              <a:t>(</a:t>
            </a:r>
            <a:r>
              <a:rPr lang="en-US" altLang="zh-CN" sz="3200" dirty="0" err="1" smtClean="0">
                <a:solidFill>
                  <a:srgbClr val="0000FF"/>
                </a:solidFill>
              </a:rPr>
              <a:t>σ</a:t>
            </a:r>
            <a:r>
              <a:rPr lang="en-US" altLang="zh-CN" sz="3200" baseline="-25000" dirty="0" err="1" smtClean="0">
                <a:solidFill>
                  <a:srgbClr val="0000FF"/>
                </a:solidFill>
              </a:rPr>
              <a:t>Sdept</a:t>
            </a:r>
            <a:r>
              <a:rPr lang="en-US" altLang="zh-CN" sz="3200" baseline="-25000" dirty="0" smtClean="0">
                <a:solidFill>
                  <a:srgbClr val="0000FF"/>
                </a:solidFill>
              </a:rPr>
              <a:t>=’</a:t>
            </a:r>
            <a:r>
              <a:rPr lang="zh-CN" altLang="zh-CN" sz="3200" baseline="-25000" dirty="0" smtClean="0">
                <a:solidFill>
                  <a:srgbClr val="0000FF"/>
                </a:solidFill>
              </a:rPr>
              <a:t>计算机系</a:t>
            </a:r>
            <a:r>
              <a:rPr lang="en-US" altLang="zh-CN" sz="3200" baseline="-25000" dirty="0" smtClean="0">
                <a:solidFill>
                  <a:srgbClr val="0000FF"/>
                </a:solidFill>
              </a:rPr>
              <a:t>’</a:t>
            </a:r>
            <a:r>
              <a:rPr lang="en-US" altLang="zh-CN" sz="3200" dirty="0" smtClean="0">
                <a:solidFill>
                  <a:srgbClr val="0000FF"/>
                </a:solidFill>
              </a:rPr>
              <a:t>(Student))      </a:t>
            </a:r>
          </a:p>
          <a:p>
            <a:pPr>
              <a:buFont typeface="Wingdings" pitchFamily="2" charset="2"/>
              <a:buNone/>
              <a:defRPr/>
            </a:pPr>
            <a:r>
              <a:rPr lang="en-US" altLang="zh-CN" sz="3200" dirty="0" smtClean="0">
                <a:solidFill>
                  <a:srgbClr val="0000FF"/>
                </a:solidFill>
              </a:rPr>
              <a:t>    (</a:t>
            </a:r>
            <a:r>
              <a:rPr lang="en-US" altLang="zh-CN" sz="3200" dirty="0" err="1" smtClean="0">
                <a:solidFill>
                  <a:srgbClr val="0000FF"/>
                </a:solidFill>
              </a:rPr>
              <a:t>σ</a:t>
            </a:r>
            <a:r>
              <a:rPr lang="en-US" altLang="zh-CN" sz="3200" baseline="-25000" dirty="0" err="1" smtClean="0">
                <a:solidFill>
                  <a:srgbClr val="0000FF"/>
                </a:solidFill>
              </a:rPr>
              <a:t>Grade</a:t>
            </a:r>
            <a:r>
              <a:rPr lang="en-US" altLang="zh-CN" sz="3200" baseline="-25000" dirty="0" smtClean="0">
                <a:solidFill>
                  <a:srgbClr val="0000FF"/>
                </a:solidFill>
              </a:rPr>
              <a:t>&gt;=90</a:t>
            </a:r>
            <a:r>
              <a:rPr lang="en-US" altLang="zh-CN" sz="3200" dirty="0" smtClean="0">
                <a:solidFill>
                  <a:srgbClr val="0000FF"/>
                </a:solidFill>
              </a:rPr>
              <a:t>(SC))</a:t>
            </a:r>
            <a:endParaRPr lang="zh-CN" altLang="zh-CN" sz="3200" dirty="0" smtClean="0">
              <a:solidFill>
                <a:srgbClr val="0000FF"/>
              </a:solidFill>
            </a:endParaRPr>
          </a:p>
          <a:p>
            <a:pPr>
              <a:buFont typeface="Wingdings" pitchFamily="2" charset="2"/>
              <a:buNone/>
              <a:defRPr/>
            </a:pPr>
            <a:endParaRPr lang="zh-CN" altLang="en-US" sz="3200" dirty="0"/>
          </a:p>
        </p:txBody>
      </p:sp>
      <p:graphicFrame>
        <p:nvGraphicFramePr>
          <p:cNvPr id="4098" name="Object 2"/>
          <p:cNvGraphicFramePr>
            <a:graphicFrameLocks noChangeAspect="1"/>
          </p:cNvGraphicFramePr>
          <p:nvPr/>
        </p:nvGraphicFramePr>
        <p:xfrm>
          <a:off x="2051720" y="2204864"/>
          <a:ext cx="504056" cy="298984"/>
        </p:xfrm>
        <a:graphic>
          <a:graphicData uri="http://schemas.openxmlformats.org/presentationml/2006/ole">
            <mc:AlternateContent xmlns:mc="http://schemas.openxmlformats.org/markup-compatibility/2006">
              <mc:Choice xmlns:v="urn:schemas-microsoft-com:vml" Requires="v">
                <p:oleObj spid="_x0000_s152584" name="Visio" r:id="rId3" imgW="130454" imgH="101803" progId="Visio.Drawing.11">
                  <p:embed/>
                </p:oleObj>
              </mc:Choice>
              <mc:Fallback>
                <p:oleObj name="Visio" r:id="rId3" imgW="130454" imgH="10180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204864"/>
                        <a:ext cx="504056" cy="2989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5940152" y="2132856"/>
          <a:ext cx="528060" cy="396044"/>
        </p:xfrm>
        <a:graphic>
          <a:graphicData uri="http://schemas.openxmlformats.org/presentationml/2006/ole">
            <mc:AlternateContent xmlns:mc="http://schemas.openxmlformats.org/markup-compatibility/2006">
              <mc:Choice xmlns:v="urn:schemas-microsoft-com:vml" Requires="v">
                <p:oleObj spid="_x0000_s152585" name="Visio" r:id="rId5" imgW="130454" imgH="101803" progId="Visio.Drawing.11">
                  <p:embed/>
                </p:oleObj>
              </mc:Choice>
              <mc:Fallback>
                <p:oleObj name="Visio" r:id="rId5" imgW="130454" imgH="10180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2132856"/>
                        <a:ext cx="528060" cy="396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nvGraphicFramePr>
        <p:xfrm>
          <a:off x="2843808" y="2852936"/>
          <a:ext cx="432048" cy="324037"/>
        </p:xfrm>
        <a:graphic>
          <a:graphicData uri="http://schemas.openxmlformats.org/presentationml/2006/ole">
            <mc:AlternateContent xmlns:mc="http://schemas.openxmlformats.org/markup-compatibility/2006">
              <mc:Choice xmlns:v="urn:schemas-microsoft-com:vml" Requires="v">
                <p:oleObj spid="_x0000_s152586" name="Visio" r:id="rId6" imgW="130454" imgH="101803" progId="Visio.Drawing.11">
                  <p:embed/>
                </p:oleObj>
              </mc:Choice>
              <mc:Fallback>
                <p:oleObj name="Visio" r:id="rId6" imgW="130454" imgH="10180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852936"/>
                        <a:ext cx="432048" cy="32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5"/>
          <p:cNvGraphicFramePr>
            <a:graphicFrameLocks noChangeAspect="1"/>
          </p:cNvGraphicFramePr>
          <p:nvPr/>
        </p:nvGraphicFramePr>
        <p:xfrm>
          <a:off x="6156176" y="2852936"/>
          <a:ext cx="504056" cy="378043"/>
        </p:xfrm>
        <a:graphic>
          <a:graphicData uri="http://schemas.openxmlformats.org/presentationml/2006/ole">
            <mc:AlternateContent xmlns:mc="http://schemas.openxmlformats.org/markup-compatibility/2006">
              <mc:Choice xmlns:v="urn:schemas-microsoft-com:vml" Requires="v">
                <p:oleObj spid="_x0000_s152587" name="Visio" r:id="rId7" imgW="130454" imgH="101803" progId="Visio.Drawing.11">
                  <p:embed/>
                </p:oleObj>
              </mc:Choice>
              <mc:Fallback>
                <p:oleObj name="Visio" r:id="rId7" imgW="130454" imgH="10180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2852936"/>
                        <a:ext cx="504056" cy="3780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6"/>
          <p:cNvGraphicFramePr>
            <a:graphicFrameLocks noChangeAspect="1"/>
          </p:cNvGraphicFramePr>
          <p:nvPr/>
        </p:nvGraphicFramePr>
        <p:xfrm>
          <a:off x="7092280" y="4077072"/>
          <a:ext cx="432048" cy="324037"/>
        </p:xfrm>
        <a:graphic>
          <a:graphicData uri="http://schemas.openxmlformats.org/presentationml/2006/ole">
            <mc:AlternateContent xmlns:mc="http://schemas.openxmlformats.org/markup-compatibility/2006">
              <mc:Choice xmlns:v="urn:schemas-microsoft-com:vml" Requires="v">
                <p:oleObj spid="_x0000_s152588" name="Visio" r:id="rId8" imgW="130454" imgH="101803" progId="Visio.Drawing.11">
                  <p:embed/>
                </p:oleObj>
              </mc:Choice>
              <mc:Fallback>
                <p:oleObj name="Visio" r:id="rId8" imgW="130454" imgH="10180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4077072"/>
                        <a:ext cx="432048" cy="32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3" name="Object 7"/>
          <p:cNvGraphicFramePr>
            <a:graphicFrameLocks noChangeAspect="1"/>
          </p:cNvGraphicFramePr>
          <p:nvPr/>
        </p:nvGraphicFramePr>
        <p:xfrm>
          <a:off x="6660232" y="4653135"/>
          <a:ext cx="432048" cy="324035"/>
        </p:xfrm>
        <a:graphic>
          <a:graphicData uri="http://schemas.openxmlformats.org/presentationml/2006/ole">
            <mc:AlternateContent xmlns:mc="http://schemas.openxmlformats.org/markup-compatibility/2006">
              <mc:Choice xmlns:v="urn:schemas-microsoft-com:vml" Requires="v">
                <p:oleObj spid="_x0000_s152589" name="Visio" r:id="rId9" imgW="130454" imgH="101803" progId="Visio.Drawing.11">
                  <p:embed/>
                </p:oleObj>
              </mc:Choice>
              <mc:Fallback>
                <p:oleObj name="Visio" r:id="rId9" imgW="130454" imgH="101803"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4653135"/>
                        <a:ext cx="432048" cy="3240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日期占位符 9"/>
          <p:cNvSpPr>
            <a:spLocks noGrp="1"/>
          </p:cNvSpPr>
          <p:nvPr>
            <p:ph type="dt" sz="half" idx="10"/>
          </p:nvPr>
        </p:nvSpPr>
        <p:spPr/>
        <p:txBody>
          <a:bodyPr/>
          <a:lstStyle/>
          <a:p>
            <a:pPr>
              <a:defRPr/>
            </a:pPr>
            <a:fld id="{7BF47DBF-1D7F-4DE7-9A93-3CFB0A44B7F2}" type="datetime8">
              <a:rPr lang="zh-CN" altLang="en-US" smtClean="0"/>
              <a:pPr>
                <a:defRPr/>
              </a:pPr>
              <a:t>2016年3月9日8时38分</a:t>
            </a:fld>
            <a:endParaRPr lang="zh-CN" altLang="en-US" dirty="0"/>
          </a:p>
        </p:txBody>
      </p:sp>
      <p:sp>
        <p:nvSpPr>
          <p:cNvPr id="11" name="灯片编号占位符 10"/>
          <p:cNvSpPr>
            <a:spLocks noGrp="1"/>
          </p:cNvSpPr>
          <p:nvPr>
            <p:ph type="sldNum" sz="quarter" idx="12"/>
          </p:nvPr>
        </p:nvSpPr>
        <p:spPr/>
        <p:txBody>
          <a:bodyPr/>
          <a:lstStyle/>
          <a:p>
            <a:pPr>
              <a:defRPr/>
            </a:pPr>
            <a:fld id="{A1C693C5-2466-49C7-9407-97947274FDD1}" type="slidenum">
              <a:rPr lang="zh-CN" altLang="en-US" smtClean="0"/>
              <a:pPr>
                <a:defRPr/>
              </a:pPr>
              <a:t>32</a:t>
            </a:fld>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p:txBody>
          <a:bodyPr/>
          <a:lstStyle/>
          <a:p>
            <a:r>
              <a:rPr lang="zh-CN" altLang="zh-CN" smtClean="0"/>
              <a:t>一些等价转换规则</a:t>
            </a:r>
            <a:r>
              <a:rPr lang="zh-CN" altLang="en-US" smtClean="0"/>
              <a:t>（续）</a:t>
            </a:r>
          </a:p>
        </p:txBody>
      </p:sp>
      <p:sp>
        <p:nvSpPr>
          <p:cNvPr id="3" name="内容占位符 2"/>
          <p:cNvSpPr>
            <a:spLocks noGrp="1"/>
          </p:cNvSpPr>
          <p:nvPr>
            <p:ph idx="1"/>
          </p:nvPr>
        </p:nvSpPr>
        <p:spPr/>
        <p:txBody>
          <a:bodyPr/>
          <a:lstStyle/>
          <a:p>
            <a:pPr>
              <a:defRPr/>
            </a:pPr>
            <a:r>
              <a:rPr lang="zh-CN" altLang="en-US" sz="3200" dirty="0" smtClean="0"/>
              <a:t>（</a:t>
            </a:r>
            <a:r>
              <a:rPr lang="en-US" altLang="zh-CN" sz="3200" dirty="0" smtClean="0"/>
              <a:t>8</a:t>
            </a:r>
            <a:r>
              <a:rPr lang="zh-CN" altLang="en-US" sz="3200" dirty="0" smtClean="0"/>
              <a:t>）</a:t>
            </a:r>
            <a:r>
              <a:rPr lang="zh-CN" altLang="zh-CN" sz="3200" dirty="0" smtClean="0"/>
              <a:t>投影（</a:t>
            </a:r>
            <a:r>
              <a:rPr lang="en-US" altLang="zh-CN" sz="3200" dirty="0" smtClean="0"/>
              <a:t>∏</a:t>
            </a:r>
            <a:r>
              <a:rPr lang="zh-CN" altLang="zh-CN" sz="3200" dirty="0" smtClean="0"/>
              <a:t>）和连接的分配律</a:t>
            </a:r>
          </a:p>
          <a:p>
            <a:pPr>
              <a:defRPr/>
            </a:pPr>
            <a:r>
              <a:rPr lang="zh-CN" altLang="zh-CN" sz="3200" dirty="0" smtClean="0"/>
              <a:t>设</a:t>
            </a:r>
            <a:r>
              <a:rPr lang="en-US" altLang="zh-CN" sz="3200" dirty="0" smtClean="0"/>
              <a:t>R</a:t>
            </a:r>
            <a:r>
              <a:rPr lang="zh-CN" altLang="zh-CN" sz="3200" dirty="0" smtClean="0"/>
              <a:t>和</a:t>
            </a:r>
            <a:r>
              <a:rPr lang="en-US" altLang="zh-CN" sz="3200" dirty="0" smtClean="0"/>
              <a:t>S</a:t>
            </a:r>
            <a:r>
              <a:rPr lang="zh-CN" altLang="zh-CN" sz="3200" dirty="0" smtClean="0"/>
              <a:t>的连接属性在</a:t>
            </a:r>
            <a:r>
              <a:rPr lang="en-US" altLang="zh-CN" sz="3200" dirty="0" smtClean="0"/>
              <a:t>L</a:t>
            </a:r>
            <a:r>
              <a:rPr lang="en-US" altLang="zh-CN" sz="3200" baseline="-25000" dirty="0" smtClean="0"/>
              <a:t>1</a:t>
            </a:r>
            <a:r>
              <a:rPr lang="zh-CN" altLang="zh-CN" sz="3200" dirty="0" smtClean="0"/>
              <a:t>和</a:t>
            </a:r>
            <a:r>
              <a:rPr lang="en-US" altLang="zh-CN" sz="3200" dirty="0" smtClean="0"/>
              <a:t>L</a:t>
            </a:r>
            <a:r>
              <a:rPr lang="en-US" altLang="zh-CN" sz="3200" baseline="-25000" dirty="0" smtClean="0"/>
              <a:t>2</a:t>
            </a:r>
            <a:r>
              <a:rPr lang="zh-CN" altLang="zh-CN" sz="3200" dirty="0" smtClean="0"/>
              <a:t>中，则</a:t>
            </a:r>
          </a:p>
          <a:p>
            <a:pPr>
              <a:buFont typeface="Wingdings" pitchFamily="2" charset="2"/>
              <a:buNone/>
              <a:defRPr/>
            </a:pPr>
            <a:r>
              <a:rPr lang="en-US" altLang="zh-CN" sz="3200" dirty="0" smtClean="0"/>
              <a:t>  </a:t>
            </a:r>
            <a:r>
              <a:rPr lang="en-US" altLang="zh-CN" sz="3200" dirty="0" smtClean="0">
                <a:solidFill>
                  <a:srgbClr val="FF0000"/>
                </a:solidFill>
              </a:rPr>
              <a:t>∏</a:t>
            </a:r>
            <a:r>
              <a:rPr lang="en-US" altLang="zh-CN" sz="3200" baseline="-25000" dirty="0" smtClean="0">
                <a:solidFill>
                  <a:srgbClr val="FF0000"/>
                </a:solidFill>
              </a:rPr>
              <a:t>L1</a:t>
            </a:r>
            <a:r>
              <a:rPr lang="zh-CN" altLang="zh-CN" sz="3200" baseline="-25000" dirty="0" smtClean="0">
                <a:solidFill>
                  <a:srgbClr val="FF0000"/>
                </a:solidFill>
              </a:rPr>
              <a:t>∪</a:t>
            </a:r>
            <a:r>
              <a:rPr lang="en-US" altLang="zh-CN" sz="3200" baseline="-25000" dirty="0" smtClean="0">
                <a:solidFill>
                  <a:srgbClr val="FF0000"/>
                </a:solidFill>
              </a:rPr>
              <a:t>L2</a:t>
            </a:r>
            <a:r>
              <a:rPr lang="zh-CN" altLang="zh-CN" sz="3200" dirty="0" smtClean="0">
                <a:solidFill>
                  <a:srgbClr val="FF0000"/>
                </a:solidFill>
              </a:rPr>
              <a:t>（</a:t>
            </a:r>
            <a:r>
              <a:rPr lang="en-US" altLang="zh-CN" sz="3200" dirty="0" smtClean="0">
                <a:solidFill>
                  <a:srgbClr val="FF0000"/>
                </a:solidFill>
              </a:rPr>
              <a:t>R  S</a:t>
            </a:r>
            <a:r>
              <a:rPr lang="zh-CN" altLang="zh-CN" sz="3200" dirty="0" smtClean="0">
                <a:solidFill>
                  <a:srgbClr val="FF0000"/>
                </a:solidFill>
              </a:rPr>
              <a:t>）≡ </a:t>
            </a:r>
            <a:r>
              <a:rPr lang="en-US" altLang="zh-CN" sz="3200" dirty="0" smtClean="0">
                <a:solidFill>
                  <a:srgbClr val="FF0000"/>
                </a:solidFill>
              </a:rPr>
              <a:t>∏</a:t>
            </a:r>
            <a:r>
              <a:rPr lang="en-US" altLang="zh-CN" sz="3200" baseline="-25000" dirty="0" smtClean="0">
                <a:solidFill>
                  <a:srgbClr val="FF0000"/>
                </a:solidFill>
              </a:rPr>
              <a:t>L1</a:t>
            </a:r>
            <a:r>
              <a:rPr lang="zh-CN" altLang="zh-CN" sz="3200" dirty="0" smtClean="0">
                <a:solidFill>
                  <a:srgbClr val="FF0000"/>
                </a:solidFill>
              </a:rPr>
              <a:t>（</a:t>
            </a:r>
            <a:r>
              <a:rPr lang="en-US" altLang="zh-CN" sz="3200" dirty="0" smtClean="0">
                <a:solidFill>
                  <a:srgbClr val="FF0000"/>
                </a:solidFill>
              </a:rPr>
              <a:t>R</a:t>
            </a:r>
            <a:r>
              <a:rPr lang="zh-CN" altLang="zh-CN" sz="3200" dirty="0" smtClean="0">
                <a:solidFill>
                  <a:srgbClr val="FF0000"/>
                </a:solidFill>
              </a:rPr>
              <a:t>）</a:t>
            </a:r>
            <a:r>
              <a:rPr lang="en-US" altLang="zh-CN" sz="3200" dirty="0" smtClean="0">
                <a:solidFill>
                  <a:srgbClr val="FF0000"/>
                </a:solidFill>
              </a:rPr>
              <a:t>  ∏</a:t>
            </a:r>
            <a:r>
              <a:rPr lang="en-US" altLang="zh-CN" sz="3200" baseline="-25000" dirty="0" smtClean="0">
                <a:solidFill>
                  <a:srgbClr val="FF0000"/>
                </a:solidFill>
              </a:rPr>
              <a:t>L2</a:t>
            </a:r>
            <a:r>
              <a:rPr lang="zh-CN" altLang="zh-CN" sz="3200" dirty="0" smtClean="0">
                <a:solidFill>
                  <a:srgbClr val="FF0000"/>
                </a:solidFill>
              </a:rPr>
              <a:t>（</a:t>
            </a:r>
            <a:r>
              <a:rPr lang="en-US" altLang="zh-CN" sz="3200" dirty="0" smtClean="0">
                <a:solidFill>
                  <a:srgbClr val="FF0000"/>
                </a:solidFill>
              </a:rPr>
              <a:t>S</a:t>
            </a:r>
            <a:r>
              <a:rPr lang="zh-CN" altLang="zh-CN" sz="3200" dirty="0" smtClean="0">
                <a:solidFill>
                  <a:srgbClr val="FF0000"/>
                </a:solidFill>
              </a:rPr>
              <a:t>）</a:t>
            </a:r>
          </a:p>
          <a:p>
            <a:pPr>
              <a:defRPr/>
            </a:pPr>
            <a:r>
              <a:rPr lang="zh-CN" altLang="zh-CN" sz="3200" dirty="0" smtClean="0"/>
              <a:t>示例：</a:t>
            </a:r>
          </a:p>
          <a:p>
            <a:pPr>
              <a:buFont typeface="Wingdings" pitchFamily="2" charset="2"/>
              <a:buNone/>
              <a:defRPr/>
            </a:pPr>
            <a:r>
              <a:rPr lang="en-US" altLang="zh-CN" sz="3200" dirty="0" smtClean="0">
                <a:solidFill>
                  <a:srgbClr val="0000FF"/>
                </a:solidFill>
              </a:rPr>
              <a:t>   ∏</a:t>
            </a:r>
            <a:r>
              <a:rPr lang="en-US" altLang="zh-CN" sz="3200" baseline="-25000" dirty="0" err="1" smtClean="0">
                <a:solidFill>
                  <a:srgbClr val="0000FF"/>
                </a:solidFill>
              </a:rPr>
              <a:t>Sdept,Sno,Sname,Grade</a:t>
            </a:r>
            <a:r>
              <a:rPr lang="zh-CN" altLang="zh-CN" sz="3200" dirty="0" smtClean="0">
                <a:solidFill>
                  <a:srgbClr val="0000FF"/>
                </a:solidFill>
              </a:rPr>
              <a:t>（</a:t>
            </a:r>
            <a:r>
              <a:rPr lang="en-US" altLang="zh-CN" sz="3200" dirty="0" smtClean="0">
                <a:solidFill>
                  <a:srgbClr val="0000FF"/>
                </a:solidFill>
              </a:rPr>
              <a:t>Student SC</a:t>
            </a:r>
            <a:r>
              <a:rPr lang="zh-CN" altLang="zh-CN" sz="3200" dirty="0" smtClean="0">
                <a:solidFill>
                  <a:srgbClr val="0000FF"/>
                </a:solidFill>
              </a:rPr>
              <a:t>）≡</a:t>
            </a:r>
          </a:p>
          <a:p>
            <a:pPr>
              <a:buFont typeface="Wingdings" pitchFamily="2" charset="2"/>
              <a:buNone/>
              <a:defRPr/>
            </a:pPr>
            <a:r>
              <a:rPr lang="en-US" altLang="zh-CN" sz="3200" dirty="0" smtClean="0">
                <a:solidFill>
                  <a:srgbClr val="0000FF"/>
                </a:solidFill>
              </a:rPr>
              <a:t>  (∏</a:t>
            </a:r>
            <a:r>
              <a:rPr lang="en-US" altLang="zh-CN" sz="3200" baseline="-25000" dirty="0" err="1" smtClean="0">
                <a:solidFill>
                  <a:srgbClr val="0000FF"/>
                </a:solidFill>
              </a:rPr>
              <a:t>Sdept,Sno,Sname</a:t>
            </a:r>
            <a:r>
              <a:rPr lang="en-US" altLang="zh-CN" sz="3200" dirty="0" smtClean="0">
                <a:solidFill>
                  <a:srgbClr val="0000FF"/>
                </a:solidFill>
              </a:rPr>
              <a:t>(Student)    (∏</a:t>
            </a:r>
            <a:r>
              <a:rPr lang="en-US" altLang="zh-CN" sz="3200" baseline="-25000" dirty="0" err="1" smtClean="0">
                <a:solidFill>
                  <a:srgbClr val="0000FF"/>
                </a:solidFill>
              </a:rPr>
              <a:t>Sno,Grade</a:t>
            </a:r>
            <a:r>
              <a:rPr lang="en-US" altLang="zh-CN" sz="3200" dirty="0" smtClean="0">
                <a:solidFill>
                  <a:srgbClr val="0000FF"/>
                </a:solidFill>
              </a:rPr>
              <a:t>(SC))</a:t>
            </a:r>
            <a:endParaRPr lang="zh-CN" altLang="zh-CN" sz="3200" dirty="0" smtClean="0">
              <a:solidFill>
                <a:srgbClr val="0000FF"/>
              </a:solidFill>
            </a:endParaRPr>
          </a:p>
          <a:p>
            <a:pPr>
              <a:defRPr/>
            </a:pPr>
            <a:endParaRPr lang="zh-CN" altLang="en-US" sz="3200" dirty="0"/>
          </a:p>
        </p:txBody>
      </p:sp>
      <p:graphicFrame>
        <p:nvGraphicFramePr>
          <p:cNvPr id="5122" name="Object 2"/>
          <p:cNvGraphicFramePr>
            <a:graphicFrameLocks noChangeAspect="1"/>
          </p:cNvGraphicFramePr>
          <p:nvPr/>
        </p:nvGraphicFramePr>
        <p:xfrm>
          <a:off x="6131670" y="2792803"/>
          <a:ext cx="576062" cy="432048"/>
        </p:xfrm>
        <a:graphic>
          <a:graphicData uri="http://schemas.openxmlformats.org/presentationml/2006/ole">
            <mc:AlternateContent xmlns:mc="http://schemas.openxmlformats.org/markup-compatibility/2006">
              <mc:Choice xmlns:v="urn:schemas-microsoft-com:vml" Requires="v">
                <p:oleObj spid="_x0000_s153604" name="Visio" r:id="rId3" imgW="130454" imgH="101803" progId="Visio.Drawing.11">
                  <p:embed/>
                </p:oleObj>
              </mc:Choice>
              <mc:Fallback>
                <p:oleObj name="Visio" r:id="rId3" imgW="130454" imgH="10180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670" y="2792803"/>
                        <a:ext cx="576062"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5508104" y="4725144"/>
          <a:ext cx="577214" cy="360040"/>
        </p:xfrm>
        <a:graphic>
          <a:graphicData uri="http://schemas.openxmlformats.org/presentationml/2006/ole">
            <mc:AlternateContent xmlns:mc="http://schemas.openxmlformats.org/markup-compatibility/2006">
              <mc:Choice xmlns:v="urn:schemas-microsoft-com:vml" Requires="v">
                <p:oleObj spid="_x0000_s153605" name="Visio" r:id="rId5" imgW="130454" imgH="101803" progId="Visio.Drawing.11">
                  <p:embed/>
                </p:oleObj>
              </mc:Choice>
              <mc:Fallback>
                <p:oleObj name="Visio" r:id="rId5" imgW="130454" imgH="10180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4725144"/>
                        <a:ext cx="577214"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日期占位符 5"/>
          <p:cNvSpPr>
            <a:spLocks noGrp="1"/>
          </p:cNvSpPr>
          <p:nvPr>
            <p:ph type="dt" sz="half" idx="10"/>
          </p:nvPr>
        </p:nvSpPr>
        <p:spPr/>
        <p:txBody>
          <a:bodyPr/>
          <a:lstStyle/>
          <a:p>
            <a:pPr>
              <a:defRPr/>
            </a:pPr>
            <a:fld id="{B5F124B0-729E-4D12-A7A8-A133529E3E1B}" type="datetime8">
              <a:rPr lang="zh-CN" altLang="en-US" smtClean="0"/>
              <a:pPr>
                <a:defRPr/>
              </a:pPr>
              <a:t>2016年3月9日8时38分</a:t>
            </a:fld>
            <a:endParaRPr lang="zh-CN" altLang="en-US" dirty="0"/>
          </a:p>
        </p:txBody>
      </p:sp>
      <p:sp>
        <p:nvSpPr>
          <p:cNvPr id="7" name="灯片编号占位符 6"/>
          <p:cNvSpPr>
            <a:spLocks noGrp="1"/>
          </p:cNvSpPr>
          <p:nvPr>
            <p:ph type="sldNum" sz="quarter" idx="12"/>
          </p:nvPr>
        </p:nvSpPr>
        <p:spPr/>
        <p:txBody>
          <a:bodyPr/>
          <a:lstStyle/>
          <a:p>
            <a:pPr>
              <a:defRPr/>
            </a:pPr>
            <a:fld id="{A1C693C5-2466-49C7-9407-97947274FDD1}" type="slidenum">
              <a:rPr lang="zh-CN" altLang="en-US" smtClean="0"/>
              <a:pPr>
                <a:defRPr/>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zh-CN" smtClean="0"/>
              <a:t>一些等价转换规则</a:t>
            </a:r>
            <a:r>
              <a:rPr lang="zh-CN" altLang="en-US" smtClean="0"/>
              <a:t>（续）</a:t>
            </a:r>
          </a:p>
        </p:txBody>
      </p:sp>
      <p:sp>
        <p:nvSpPr>
          <p:cNvPr id="3" name="内容占位符 2"/>
          <p:cNvSpPr>
            <a:spLocks noGrp="1"/>
          </p:cNvSpPr>
          <p:nvPr>
            <p:ph idx="1"/>
          </p:nvPr>
        </p:nvSpPr>
        <p:spPr/>
        <p:txBody>
          <a:bodyPr/>
          <a:lstStyle/>
          <a:p>
            <a:pPr>
              <a:defRPr/>
            </a:pPr>
            <a:r>
              <a:rPr lang="zh-CN" altLang="en-US" dirty="0" smtClean="0"/>
              <a:t>（</a:t>
            </a:r>
            <a:r>
              <a:rPr lang="en-US" altLang="zh-CN" dirty="0" smtClean="0"/>
              <a:t>9</a:t>
            </a:r>
            <a:r>
              <a:rPr lang="zh-CN" altLang="en-US" dirty="0" smtClean="0"/>
              <a:t>）</a:t>
            </a:r>
            <a:r>
              <a:rPr lang="zh-CN" altLang="zh-CN" dirty="0" smtClean="0"/>
              <a:t>选择与集合并、交、差运算的分配律</a:t>
            </a:r>
          </a:p>
          <a:p>
            <a:pPr>
              <a:defRPr/>
            </a:pPr>
            <a:r>
              <a:rPr lang="zh-CN" altLang="zh-CN" dirty="0" smtClean="0"/>
              <a:t>设</a:t>
            </a:r>
            <a:r>
              <a:rPr lang="en-US" altLang="zh-CN" dirty="0" smtClean="0"/>
              <a:t>R</a:t>
            </a:r>
            <a:r>
              <a:rPr lang="zh-CN" altLang="zh-CN" dirty="0" smtClean="0"/>
              <a:t>和</a:t>
            </a:r>
            <a:r>
              <a:rPr lang="en-US" altLang="zh-CN" dirty="0" smtClean="0"/>
              <a:t>S</a:t>
            </a:r>
            <a:r>
              <a:rPr lang="zh-CN" altLang="zh-CN" dirty="0" smtClean="0"/>
              <a:t>有相同的属性，则：</a:t>
            </a:r>
          </a:p>
          <a:p>
            <a:pPr lvl="1">
              <a:buFontTx/>
              <a:buNone/>
              <a:defRPr/>
            </a:pPr>
            <a:r>
              <a:rPr lang="en-US" altLang="zh-CN" sz="2800" dirty="0" err="1" smtClean="0">
                <a:solidFill>
                  <a:srgbClr val="FF0000"/>
                </a:solidFill>
                <a:cs typeface="+mn-cs"/>
              </a:rPr>
              <a:t>σ</a:t>
            </a:r>
            <a:r>
              <a:rPr lang="en-US" altLang="zh-CN" sz="2800" baseline="-25000" dirty="0" err="1" smtClean="0">
                <a:solidFill>
                  <a:srgbClr val="FF0000"/>
                </a:solidFill>
                <a:cs typeface="+mn-cs"/>
              </a:rPr>
              <a:t>c</a:t>
            </a:r>
            <a:r>
              <a:rPr lang="zh-CN" altLang="zh-CN" sz="2800" dirty="0" smtClean="0">
                <a:solidFill>
                  <a:srgbClr val="FF0000"/>
                </a:solidFill>
                <a:cs typeface="+mn-cs"/>
              </a:rPr>
              <a:t>（</a:t>
            </a:r>
            <a:r>
              <a:rPr lang="en-US" altLang="zh-CN" sz="2800" dirty="0" smtClean="0">
                <a:solidFill>
                  <a:srgbClr val="FF0000"/>
                </a:solidFill>
                <a:cs typeface="+mn-cs"/>
              </a:rPr>
              <a:t>R </a:t>
            </a:r>
            <a:r>
              <a:rPr lang="zh-CN" altLang="zh-CN" sz="2800" dirty="0" smtClean="0">
                <a:solidFill>
                  <a:srgbClr val="FF0000"/>
                </a:solidFill>
                <a:cs typeface="+mn-cs"/>
              </a:rPr>
              <a:t>∪</a:t>
            </a:r>
            <a:r>
              <a:rPr lang="en-US" altLang="zh-CN" sz="2800" dirty="0" smtClean="0">
                <a:solidFill>
                  <a:srgbClr val="FF0000"/>
                </a:solidFill>
                <a:cs typeface="+mn-cs"/>
              </a:rPr>
              <a:t> S</a:t>
            </a:r>
            <a:r>
              <a:rPr lang="zh-CN" altLang="zh-CN" sz="2800" dirty="0" smtClean="0">
                <a:solidFill>
                  <a:srgbClr val="FF0000"/>
                </a:solidFill>
                <a:cs typeface="+mn-cs"/>
              </a:rPr>
              <a:t>）≡ </a:t>
            </a:r>
            <a:r>
              <a:rPr lang="en-US" altLang="zh-CN" sz="2800" dirty="0" err="1" smtClean="0">
                <a:solidFill>
                  <a:srgbClr val="FF0000"/>
                </a:solidFill>
                <a:cs typeface="+mn-cs"/>
              </a:rPr>
              <a:t>σ</a:t>
            </a:r>
            <a:r>
              <a:rPr lang="en-US" altLang="zh-CN" sz="2800" baseline="-25000" dirty="0" err="1" smtClean="0">
                <a:solidFill>
                  <a:srgbClr val="FF0000"/>
                </a:solidFill>
                <a:cs typeface="+mn-cs"/>
              </a:rPr>
              <a:t>c</a:t>
            </a:r>
            <a:r>
              <a:rPr lang="zh-CN" altLang="zh-CN" sz="2800" dirty="0" smtClean="0">
                <a:solidFill>
                  <a:srgbClr val="FF0000"/>
                </a:solidFill>
                <a:cs typeface="+mn-cs"/>
              </a:rPr>
              <a:t>（</a:t>
            </a:r>
            <a:r>
              <a:rPr lang="en-US" altLang="zh-CN" sz="2800" dirty="0" smtClean="0">
                <a:solidFill>
                  <a:srgbClr val="FF0000"/>
                </a:solidFill>
                <a:cs typeface="+mn-cs"/>
              </a:rPr>
              <a:t>R</a:t>
            </a:r>
            <a:r>
              <a:rPr lang="zh-CN" altLang="zh-CN" sz="2800" dirty="0" smtClean="0">
                <a:solidFill>
                  <a:srgbClr val="FF0000"/>
                </a:solidFill>
                <a:cs typeface="+mn-cs"/>
              </a:rPr>
              <a:t>）∪</a:t>
            </a:r>
            <a:r>
              <a:rPr lang="en-US" altLang="zh-CN" sz="2800" dirty="0" err="1" smtClean="0">
                <a:solidFill>
                  <a:srgbClr val="FF0000"/>
                </a:solidFill>
                <a:cs typeface="+mn-cs"/>
              </a:rPr>
              <a:t>σ</a:t>
            </a:r>
            <a:r>
              <a:rPr lang="en-US" altLang="zh-CN" sz="2800" baseline="-25000" dirty="0" err="1" smtClean="0">
                <a:solidFill>
                  <a:srgbClr val="FF0000"/>
                </a:solidFill>
                <a:cs typeface="+mn-cs"/>
              </a:rPr>
              <a:t>c</a:t>
            </a:r>
            <a:r>
              <a:rPr lang="zh-CN" altLang="zh-CN" sz="2800" dirty="0" smtClean="0">
                <a:solidFill>
                  <a:srgbClr val="FF0000"/>
                </a:solidFill>
                <a:cs typeface="+mn-cs"/>
              </a:rPr>
              <a:t>（</a:t>
            </a:r>
            <a:r>
              <a:rPr lang="en-US" altLang="zh-CN" sz="2800" dirty="0" smtClean="0">
                <a:solidFill>
                  <a:srgbClr val="FF0000"/>
                </a:solidFill>
                <a:cs typeface="+mn-cs"/>
              </a:rPr>
              <a:t>S</a:t>
            </a:r>
            <a:r>
              <a:rPr lang="zh-CN" altLang="zh-CN" sz="2800" dirty="0" smtClean="0">
                <a:solidFill>
                  <a:srgbClr val="FF0000"/>
                </a:solidFill>
                <a:cs typeface="+mn-cs"/>
              </a:rPr>
              <a:t>）</a:t>
            </a:r>
          </a:p>
          <a:p>
            <a:pPr lvl="1">
              <a:buFontTx/>
              <a:buNone/>
              <a:defRPr/>
            </a:pPr>
            <a:r>
              <a:rPr lang="en-US" altLang="zh-CN" sz="2800" dirty="0" err="1" smtClean="0">
                <a:solidFill>
                  <a:srgbClr val="FF0000"/>
                </a:solidFill>
                <a:cs typeface="+mn-cs"/>
              </a:rPr>
              <a:t>σ</a:t>
            </a:r>
            <a:r>
              <a:rPr lang="en-US" altLang="zh-CN" sz="2800" baseline="-25000" dirty="0" err="1" smtClean="0">
                <a:solidFill>
                  <a:srgbClr val="FF0000"/>
                </a:solidFill>
                <a:cs typeface="+mn-cs"/>
              </a:rPr>
              <a:t>c</a:t>
            </a:r>
            <a:r>
              <a:rPr lang="zh-CN" altLang="zh-CN" sz="2800" dirty="0" smtClean="0">
                <a:solidFill>
                  <a:srgbClr val="FF0000"/>
                </a:solidFill>
                <a:cs typeface="+mn-cs"/>
              </a:rPr>
              <a:t>（</a:t>
            </a:r>
            <a:r>
              <a:rPr lang="en-US" altLang="zh-CN" sz="2800" dirty="0" smtClean="0">
                <a:solidFill>
                  <a:srgbClr val="FF0000"/>
                </a:solidFill>
                <a:cs typeface="+mn-cs"/>
              </a:rPr>
              <a:t>R </a:t>
            </a:r>
            <a:r>
              <a:rPr lang="zh-CN" altLang="zh-CN" sz="2800" dirty="0" smtClean="0">
                <a:solidFill>
                  <a:srgbClr val="FF0000"/>
                </a:solidFill>
                <a:cs typeface="+mn-cs"/>
              </a:rPr>
              <a:t>∩</a:t>
            </a:r>
            <a:r>
              <a:rPr lang="en-US" altLang="zh-CN" sz="2800" dirty="0" smtClean="0">
                <a:solidFill>
                  <a:srgbClr val="FF0000"/>
                </a:solidFill>
                <a:cs typeface="+mn-cs"/>
              </a:rPr>
              <a:t> S</a:t>
            </a:r>
            <a:r>
              <a:rPr lang="zh-CN" altLang="zh-CN" sz="2800" dirty="0" smtClean="0">
                <a:solidFill>
                  <a:srgbClr val="FF0000"/>
                </a:solidFill>
                <a:cs typeface="+mn-cs"/>
              </a:rPr>
              <a:t>）≡ </a:t>
            </a:r>
            <a:r>
              <a:rPr lang="en-US" altLang="zh-CN" sz="2800" dirty="0" err="1" smtClean="0">
                <a:solidFill>
                  <a:srgbClr val="FF0000"/>
                </a:solidFill>
                <a:cs typeface="+mn-cs"/>
              </a:rPr>
              <a:t>σ</a:t>
            </a:r>
            <a:r>
              <a:rPr lang="en-US" altLang="zh-CN" sz="2800" baseline="-25000" dirty="0" err="1" smtClean="0">
                <a:solidFill>
                  <a:srgbClr val="FF0000"/>
                </a:solidFill>
                <a:cs typeface="+mn-cs"/>
              </a:rPr>
              <a:t>c</a:t>
            </a:r>
            <a:r>
              <a:rPr lang="zh-CN" altLang="zh-CN" sz="2800" dirty="0" smtClean="0">
                <a:solidFill>
                  <a:srgbClr val="FF0000"/>
                </a:solidFill>
                <a:cs typeface="+mn-cs"/>
              </a:rPr>
              <a:t>（</a:t>
            </a:r>
            <a:r>
              <a:rPr lang="en-US" altLang="zh-CN" sz="2800" dirty="0" smtClean="0">
                <a:solidFill>
                  <a:srgbClr val="FF0000"/>
                </a:solidFill>
                <a:cs typeface="+mn-cs"/>
              </a:rPr>
              <a:t>R</a:t>
            </a:r>
            <a:r>
              <a:rPr lang="zh-CN" altLang="zh-CN" sz="2800" dirty="0" smtClean="0">
                <a:solidFill>
                  <a:srgbClr val="FF0000"/>
                </a:solidFill>
                <a:cs typeface="+mn-cs"/>
              </a:rPr>
              <a:t>）∩</a:t>
            </a:r>
            <a:r>
              <a:rPr lang="en-US" altLang="zh-CN" sz="2800" dirty="0" err="1" smtClean="0">
                <a:solidFill>
                  <a:srgbClr val="FF0000"/>
                </a:solidFill>
                <a:cs typeface="+mn-cs"/>
              </a:rPr>
              <a:t>σ</a:t>
            </a:r>
            <a:r>
              <a:rPr lang="en-US" altLang="zh-CN" sz="2800" baseline="-25000" dirty="0" err="1" smtClean="0">
                <a:solidFill>
                  <a:srgbClr val="FF0000"/>
                </a:solidFill>
                <a:cs typeface="+mn-cs"/>
              </a:rPr>
              <a:t>c</a:t>
            </a:r>
            <a:r>
              <a:rPr lang="zh-CN" altLang="zh-CN" sz="2800" dirty="0" smtClean="0">
                <a:solidFill>
                  <a:srgbClr val="FF0000"/>
                </a:solidFill>
                <a:cs typeface="+mn-cs"/>
              </a:rPr>
              <a:t>（</a:t>
            </a:r>
            <a:r>
              <a:rPr lang="en-US" altLang="zh-CN" sz="2800" dirty="0" smtClean="0">
                <a:solidFill>
                  <a:srgbClr val="FF0000"/>
                </a:solidFill>
                <a:cs typeface="+mn-cs"/>
              </a:rPr>
              <a:t>S</a:t>
            </a:r>
            <a:r>
              <a:rPr lang="zh-CN" altLang="zh-CN" sz="2800" dirty="0" smtClean="0">
                <a:solidFill>
                  <a:srgbClr val="FF0000"/>
                </a:solidFill>
                <a:cs typeface="+mn-cs"/>
              </a:rPr>
              <a:t>）</a:t>
            </a:r>
          </a:p>
          <a:p>
            <a:pPr lvl="1">
              <a:buFontTx/>
              <a:buNone/>
              <a:defRPr/>
            </a:pPr>
            <a:r>
              <a:rPr lang="en-US" altLang="zh-CN" sz="2800" dirty="0" err="1" smtClean="0">
                <a:solidFill>
                  <a:srgbClr val="FF0000"/>
                </a:solidFill>
                <a:cs typeface="+mn-cs"/>
              </a:rPr>
              <a:t>σ</a:t>
            </a:r>
            <a:r>
              <a:rPr lang="en-US" altLang="zh-CN" sz="2800" baseline="-25000" dirty="0" err="1" smtClean="0">
                <a:solidFill>
                  <a:srgbClr val="FF0000"/>
                </a:solidFill>
                <a:cs typeface="+mn-cs"/>
              </a:rPr>
              <a:t>c</a:t>
            </a:r>
            <a:r>
              <a:rPr lang="zh-CN" altLang="zh-CN" sz="2800" dirty="0" smtClean="0">
                <a:solidFill>
                  <a:srgbClr val="FF0000"/>
                </a:solidFill>
                <a:cs typeface="+mn-cs"/>
              </a:rPr>
              <a:t>（</a:t>
            </a:r>
            <a:r>
              <a:rPr lang="en-US" altLang="zh-CN" sz="2800" dirty="0" smtClean="0">
                <a:solidFill>
                  <a:srgbClr val="FF0000"/>
                </a:solidFill>
                <a:cs typeface="+mn-cs"/>
              </a:rPr>
              <a:t>R - S</a:t>
            </a:r>
            <a:r>
              <a:rPr lang="zh-CN" altLang="zh-CN" sz="2800" dirty="0" smtClean="0">
                <a:solidFill>
                  <a:srgbClr val="FF0000"/>
                </a:solidFill>
                <a:cs typeface="+mn-cs"/>
              </a:rPr>
              <a:t>）≡ </a:t>
            </a:r>
            <a:r>
              <a:rPr lang="en-US" altLang="zh-CN" sz="2800" dirty="0" err="1" smtClean="0">
                <a:solidFill>
                  <a:srgbClr val="FF0000"/>
                </a:solidFill>
                <a:cs typeface="+mn-cs"/>
              </a:rPr>
              <a:t>σ</a:t>
            </a:r>
            <a:r>
              <a:rPr lang="en-US" altLang="zh-CN" sz="2800" baseline="-25000" dirty="0" err="1" smtClean="0">
                <a:solidFill>
                  <a:srgbClr val="FF0000"/>
                </a:solidFill>
                <a:cs typeface="+mn-cs"/>
              </a:rPr>
              <a:t>c</a:t>
            </a:r>
            <a:r>
              <a:rPr lang="zh-CN" altLang="zh-CN" sz="2800" dirty="0" smtClean="0">
                <a:solidFill>
                  <a:srgbClr val="FF0000"/>
                </a:solidFill>
                <a:cs typeface="+mn-cs"/>
              </a:rPr>
              <a:t>（</a:t>
            </a:r>
            <a:r>
              <a:rPr lang="en-US" altLang="zh-CN" sz="2800" dirty="0" smtClean="0">
                <a:solidFill>
                  <a:srgbClr val="FF0000"/>
                </a:solidFill>
                <a:cs typeface="+mn-cs"/>
              </a:rPr>
              <a:t>R</a:t>
            </a:r>
            <a:r>
              <a:rPr lang="zh-CN" altLang="zh-CN" sz="2800" dirty="0" smtClean="0">
                <a:solidFill>
                  <a:srgbClr val="FF0000"/>
                </a:solidFill>
                <a:cs typeface="+mn-cs"/>
              </a:rPr>
              <a:t>）</a:t>
            </a:r>
            <a:r>
              <a:rPr lang="en-US" altLang="zh-CN" sz="2800" dirty="0" smtClean="0">
                <a:solidFill>
                  <a:srgbClr val="FF0000"/>
                </a:solidFill>
                <a:cs typeface="+mn-cs"/>
              </a:rPr>
              <a:t>- </a:t>
            </a:r>
            <a:r>
              <a:rPr lang="en-US" altLang="zh-CN" sz="2800" dirty="0" err="1" smtClean="0">
                <a:solidFill>
                  <a:srgbClr val="FF0000"/>
                </a:solidFill>
                <a:cs typeface="+mn-cs"/>
              </a:rPr>
              <a:t>σ</a:t>
            </a:r>
            <a:r>
              <a:rPr lang="en-US" altLang="zh-CN" sz="2800" baseline="-25000" dirty="0" err="1" smtClean="0">
                <a:solidFill>
                  <a:srgbClr val="FF0000"/>
                </a:solidFill>
                <a:cs typeface="+mn-cs"/>
              </a:rPr>
              <a:t>c</a:t>
            </a:r>
            <a:r>
              <a:rPr lang="zh-CN" altLang="zh-CN" sz="2800" dirty="0" smtClean="0">
                <a:solidFill>
                  <a:srgbClr val="FF0000"/>
                </a:solidFill>
                <a:cs typeface="+mn-cs"/>
              </a:rPr>
              <a:t>（</a:t>
            </a:r>
            <a:r>
              <a:rPr lang="en-US" altLang="zh-CN" sz="2800" dirty="0" smtClean="0">
                <a:solidFill>
                  <a:srgbClr val="FF0000"/>
                </a:solidFill>
                <a:cs typeface="+mn-cs"/>
              </a:rPr>
              <a:t>S</a:t>
            </a:r>
            <a:r>
              <a:rPr lang="zh-CN" altLang="zh-CN" sz="2800" dirty="0" smtClean="0">
                <a:solidFill>
                  <a:srgbClr val="FF0000"/>
                </a:solidFill>
                <a:cs typeface="+mn-cs"/>
              </a:rPr>
              <a:t>）</a:t>
            </a:r>
          </a:p>
          <a:p>
            <a:pPr>
              <a:defRPr/>
            </a:pPr>
            <a:endParaRPr lang="zh-CN" altLang="en-US" dirty="0"/>
          </a:p>
        </p:txBody>
      </p:sp>
      <p:sp>
        <p:nvSpPr>
          <p:cNvPr id="4" name="日期占位符 3"/>
          <p:cNvSpPr>
            <a:spLocks noGrp="1"/>
          </p:cNvSpPr>
          <p:nvPr>
            <p:ph type="dt" sz="half" idx="10"/>
          </p:nvPr>
        </p:nvSpPr>
        <p:spPr/>
        <p:txBody>
          <a:bodyPr/>
          <a:lstStyle/>
          <a:p>
            <a:pPr>
              <a:defRPr/>
            </a:pPr>
            <a:fld id="{A4A5410B-186D-4D99-941D-BE3091080893}"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标题 1"/>
          <p:cNvSpPr>
            <a:spLocks noGrp="1"/>
          </p:cNvSpPr>
          <p:nvPr>
            <p:ph type="title"/>
          </p:nvPr>
        </p:nvSpPr>
        <p:spPr/>
        <p:txBody>
          <a:bodyPr/>
          <a:lstStyle/>
          <a:p>
            <a:r>
              <a:rPr lang="zh-CN" altLang="zh-CN" smtClean="0"/>
              <a:t>一些等价转换规则</a:t>
            </a:r>
            <a:r>
              <a:rPr lang="zh-CN" altLang="en-US" smtClean="0"/>
              <a:t>（续）</a:t>
            </a:r>
          </a:p>
        </p:txBody>
      </p:sp>
      <p:sp>
        <p:nvSpPr>
          <p:cNvPr id="3" name="内容占位符 2"/>
          <p:cNvSpPr>
            <a:spLocks noGrp="1"/>
          </p:cNvSpPr>
          <p:nvPr>
            <p:ph idx="1"/>
          </p:nvPr>
        </p:nvSpPr>
        <p:spPr/>
        <p:txBody>
          <a:bodyPr/>
          <a:lstStyle/>
          <a:p>
            <a:pPr>
              <a:defRPr/>
            </a:pPr>
            <a:r>
              <a:rPr lang="zh-CN" altLang="en-US" dirty="0" smtClean="0"/>
              <a:t>（</a:t>
            </a:r>
            <a:r>
              <a:rPr lang="en-US" altLang="zh-CN" dirty="0" smtClean="0"/>
              <a:t>10</a:t>
            </a:r>
            <a:r>
              <a:rPr lang="zh-CN" altLang="en-US" dirty="0" smtClean="0"/>
              <a:t>）</a:t>
            </a:r>
            <a:r>
              <a:rPr lang="zh-CN" altLang="zh-CN" dirty="0" smtClean="0"/>
              <a:t>投影（</a:t>
            </a:r>
            <a:r>
              <a:rPr lang="en-US" altLang="zh-CN" dirty="0" smtClean="0"/>
              <a:t>∏</a:t>
            </a:r>
            <a:r>
              <a:rPr lang="zh-CN" altLang="zh-CN" dirty="0" smtClean="0"/>
              <a:t>）与并运算的分配律</a:t>
            </a:r>
          </a:p>
          <a:p>
            <a:pPr>
              <a:defRPr/>
            </a:pPr>
            <a:r>
              <a:rPr lang="zh-CN" altLang="zh-CN" dirty="0" smtClean="0"/>
              <a:t>设</a:t>
            </a:r>
            <a:r>
              <a:rPr lang="en-US" altLang="zh-CN" dirty="0" smtClean="0"/>
              <a:t>R</a:t>
            </a:r>
            <a:r>
              <a:rPr lang="zh-CN" altLang="zh-CN" dirty="0" smtClean="0"/>
              <a:t>和</a:t>
            </a:r>
            <a:r>
              <a:rPr lang="en-US" altLang="zh-CN" dirty="0" smtClean="0"/>
              <a:t>S</a:t>
            </a:r>
            <a:r>
              <a:rPr lang="zh-CN" altLang="zh-CN" dirty="0" smtClean="0"/>
              <a:t>有相同的属性，则：</a:t>
            </a:r>
          </a:p>
          <a:p>
            <a:pPr>
              <a:buFont typeface="Wingdings" pitchFamily="2" charset="2"/>
              <a:buNone/>
              <a:defRPr/>
            </a:pPr>
            <a:r>
              <a:rPr lang="en-US" altLang="zh-CN" dirty="0" smtClean="0">
                <a:solidFill>
                  <a:srgbClr val="FF0000"/>
                </a:solidFill>
              </a:rPr>
              <a:t>	∏</a:t>
            </a:r>
            <a:r>
              <a:rPr lang="en-US" altLang="zh-CN" baseline="-25000" dirty="0" smtClean="0">
                <a:solidFill>
                  <a:srgbClr val="FF0000"/>
                </a:solidFill>
              </a:rPr>
              <a:t>L</a:t>
            </a:r>
            <a:r>
              <a:rPr lang="en-US" altLang="zh-CN" dirty="0" smtClean="0">
                <a:solidFill>
                  <a:srgbClr val="FF0000"/>
                </a:solidFill>
              </a:rPr>
              <a:t>(R </a:t>
            </a:r>
            <a:r>
              <a:rPr lang="zh-CN" altLang="zh-CN" dirty="0" smtClean="0">
                <a:solidFill>
                  <a:srgbClr val="FF0000"/>
                </a:solidFill>
              </a:rPr>
              <a:t>∪</a:t>
            </a:r>
            <a:r>
              <a:rPr lang="en-US" altLang="zh-CN" dirty="0" smtClean="0">
                <a:solidFill>
                  <a:srgbClr val="FF0000"/>
                </a:solidFill>
              </a:rPr>
              <a:t> S) </a:t>
            </a:r>
            <a:r>
              <a:rPr lang="zh-CN" altLang="zh-CN" dirty="0" smtClean="0">
                <a:solidFill>
                  <a:srgbClr val="FF0000"/>
                </a:solidFill>
              </a:rPr>
              <a:t>≡ </a:t>
            </a:r>
            <a:r>
              <a:rPr lang="en-US" altLang="zh-CN" dirty="0" smtClean="0">
                <a:solidFill>
                  <a:srgbClr val="FF0000"/>
                </a:solidFill>
              </a:rPr>
              <a:t>∏</a:t>
            </a:r>
            <a:r>
              <a:rPr lang="en-US" altLang="zh-CN" baseline="-25000" dirty="0" smtClean="0">
                <a:solidFill>
                  <a:srgbClr val="FF0000"/>
                </a:solidFill>
              </a:rPr>
              <a:t>L</a:t>
            </a:r>
            <a:r>
              <a:rPr lang="en-US" altLang="zh-CN" dirty="0" smtClean="0">
                <a:solidFill>
                  <a:srgbClr val="FF0000"/>
                </a:solidFill>
              </a:rPr>
              <a:t>(R)</a:t>
            </a:r>
            <a:r>
              <a:rPr lang="zh-CN" altLang="zh-CN" dirty="0" smtClean="0">
                <a:solidFill>
                  <a:srgbClr val="FF0000"/>
                </a:solidFill>
              </a:rPr>
              <a:t>∪ </a:t>
            </a:r>
            <a:r>
              <a:rPr lang="en-US" altLang="zh-CN" dirty="0" smtClean="0">
                <a:solidFill>
                  <a:srgbClr val="FF0000"/>
                </a:solidFill>
              </a:rPr>
              <a:t>∏</a:t>
            </a:r>
            <a:r>
              <a:rPr lang="en-US" altLang="zh-CN" baseline="-25000" dirty="0" smtClean="0">
                <a:solidFill>
                  <a:srgbClr val="FF0000"/>
                </a:solidFill>
              </a:rPr>
              <a:t>L</a:t>
            </a:r>
            <a:r>
              <a:rPr lang="en-US" altLang="zh-CN" dirty="0" smtClean="0">
                <a:solidFill>
                  <a:srgbClr val="FF0000"/>
                </a:solidFill>
              </a:rPr>
              <a:t>(S)</a:t>
            </a:r>
            <a:endParaRPr lang="zh-CN" altLang="zh-CN" dirty="0" smtClean="0">
              <a:solidFill>
                <a:srgbClr val="FF0000"/>
              </a:solidFill>
            </a:endParaRPr>
          </a:p>
          <a:p>
            <a:pPr>
              <a:defRPr/>
            </a:pPr>
            <a:r>
              <a:rPr lang="zh-CN" altLang="en-US" dirty="0" smtClean="0">
                <a:solidFill>
                  <a:schemeClr val="accent4">
                    <a:lumMod val="75000"/>
                    <a:lumOff val="25000"/>
                  </a:schemeClr>
                </a:solidFill>
              </a:rPr>
              <a:t>（</a:t>
            </a:r>
            <a:r>
              <a:rPr lang="en-US" altLang="zh-CN" dirty="0" smtClean="0">
                <a:solidFill>
                  <a:schemeClr val="accent4">
                    <a:lumMod val="75000"/>
                    <a:lumOff val="25000"/>
                  </a:schemeClr>
                </a:solidFill>
              </a:rPr>
              <a:t>14</a:t>
            </a:r>
            <a:r>
              <a:rPr lang="zh-CN" altLang="en-US" dirty="0" smtClean="0">
                <a:solidFill>
                  <a:schemeClr val="accent4">
                    <a:lumMod val="75000"/>
                    <a:lumOff val="25000"/>
                  </a:schemeClr>
                </a:solidFill>
              </a:rPr>
              <a:t>）</a:t>
            </a:r>
            <a:r>
              <a:rPr lang="zh-CN" altLang="zh-CN" dirty="0" smtClean="0">
                <a:solidFill>
                  <a:schemeClr val="accent4">
                    <a:lumMod val="75000"/>
                    <a:lumOff val="25000"/>
                  </a:schemeClr>
                </a:solidFill>
              </a:rPr>
              <a:t>连接和笛卡尔积的结合律</a:t>
            </a:r>
          </a:p>
          <a:p>
            <a:pPr lvl="1">
              <a:buFontTx/>
              <a:buNone/>
              <a:defRPr/>
            </a:pPr>
            <a:r>
              <a:rPr lang="zh-CN" altLang="zh-CN" sz="2800" dirty="0" smtClean="0">
                <a:solidFill>
                  <a:srgbClr val="FF0000"/>
                </a:solidFill>
                <a:cs typeface="+mn-cs"/>
              </a:rPr>
              <a:t>（</a:t>
            </a:r>
            <a:r>
              <a:rPr lang="en-US" altLang="zh-CN" sz="2800" dirty="0" smtClean="0">
                <a:solidFill>
                  <a:srgbClr val="FF0000"/>
                </a:solidFill>
                <a:cs typeface="+mn-cs"/>
              </a:rPr>
              <a:t>R </a:t>
            </a:r>
            <a:r>
              <a:rPr lang="zh-CN" altLang="zh-CN" sz="2800" dirty="0" smtClean="0">
                <a:solidFill>
                  <a:srgbClr val="FF0000"/>
                </a:solidFill>
                <a:cs typeface="+mn-cs"/>
              </a:rPr>
              <a:t>× </a:t>
            </a:r>
            <a:r>
              <a:rPr lang="en-US" altLang="zh-CN" sz="2800" dirty="0" smtClean="0">
                <a:solidFill>
                  <a:srgbClr val="FF0000"/>
                </a:solidFill>
                <a:cs typeface="+mn-cs"/>
              </a:rPr>
              <a:t>S</a:t>
            </a:r>
            <a:r>
              <a:rPr lang="en-US" altLang="zh-CN" sz="2800" baseline="-25000" dirty="0" smtClean="0">
                <a:solidFill>
                  <a:srgbClr val="FF0000"/>
                </a:solidFill>
                <a:cs typeface="+mn-cs"/>
              </a:rPr>
              <a:t> </a:t>
            </a:r>
            <a:r>
              <a:rPr lang="zh-CN" altLang="zh-CN" sz="2800" dirty="0" smtClean="0">
                <a:solidFill>
                  <a:srgbClr val="FF0000"/>
                </a:solidFill>
                <a:cs typeface="+mn-cs"/>
              </a:rPr>
              <a:t>）× </a:t>
            </a:r>
            <a:r>
              <a:rPr lang="en-US" altLang="zh-CN" sz="2800" dirty="0" smtClean="0">
                <a:solidFill>
                  <a:srgbClr val="FF0000"/>
                </a:solidFill>
                <a:cs typeface="+mn-cs"/>
              </a:rPr>
              <a:t>T </a:t>
            </a:r>
            <a:r>
              <a:rPr lang="zh-CN" altLang="zh-CN" sz="2800" dirty="0" smtClean="0">
                <a:solidFill>
                  <a:srgbClr val="FF0000"/>
                </a:solidFill>
                <a:cs typeface="+mn-cs"/>
              </a:rPr>
              <a:t>≡</a:t>
            </a:r>
            <a:r>
              <a:rPr lang="en-US" altLang="zh-CN" sz="2800" dirty="0" smtClean="0">
                <a:solidFill>
                  <a:srgbClr val="FF0000"/>
                </a:solidFill>
                <a:cs typeface="+mn-cs"/>
              </a:rPr>
              <a:t> R </a:t>
            </a:r>
            <a:r>
              <a:rPr lang="zh-CN" altLang="zh-CN" sz="2800" dirty="0" smtClean="0">
                <a:solidFill>
                  <a:srgbClr val="FF0000"/>
                </a:solidFill>
                <a:cs typeface="+mn-cs"/>
              </a:rPr>
              <a:t>×（</a:t>
            </a:r>
            <a:r>
              <a:rPr lang="en-US" altLang="zh-CN" sz="2800" dirty="0" smtClean="0">
                <a:solidFill>
                  <a:srgbClr val="FF0000"/>
                </a:solidFill>
                <a:cs typeface="+mn-cs"/>
              </a:rPr>
              <a:t>S</a:t>
            </a:r>
            <a:r>
              <a:rPr lang="en-US" altLang="zh-CN" sz="2800" baseline="-25000" dirty="0" smtClean="0">
                <a:solidFill>
                  <a:srgbClr val="FF0000"/>
                </a:solidFill>
                <a:cs typeface="+mn-cs"/>
              </a:rPr>
              <a:t> </a:t>
            </a:r>
            <a:r>
              <a:rPr lang="zh-CN" altLang="zh-CN" sz="2800" dirty="0" smtClean="0">
                <a:solidFill>
                  <a:srgbClr val="FF0000"/>
                </a:solidFill>
                <a:cs typeface="+mn-cs"/>
              </a:rPr>
              <a:t>× </a:t>
            </a:r>
            <a:r>
              <a:rPr lang="en-US" altLang="zh-CN" sz="2800" dirty="0" smtClean="0">
                <a:solidFill>
                  <a:srgbClr val="FF0000"/>
                </a:solidFill>
                <a:cs typeface="+mn-cs"/>
              </a:rPr>
              <a:t>T</a:t>
            </a:r>
            <a:r>
              <a:rPr lang="zh-CN" altLang="zh-CN" sz="2800" dirty="0" smtClean="0">
                <a:solidFill>
                  <a:srgbClr val="FF0000"/>
                </a:solidFill>
                <a:cs typeface="+mn-cs"/>
              </a:rPr>
              <a:t>）</a:t>
            </a:r>
          </a:p>
          <a:p>
            <a:pPr lvl="1">
              <a:buFontTx/>
              <a:buNone/>
              <a:defRPr/>
            </a:pPr>
            <a:r>
              <a:rPr lang="zh-CN" altLang="zh-CN" sz="2800" dirty="0" smtClean="0">
                <a:solidFill>
                  <a:srgbClr val="FF0000"/>
                </a:solidFill>
                <a:cs typeface="+mn-cs"/>
              </a:rPr>
              <a:t>（</a:t>
            </a:r>
            <a:r>
              <a:rPr lang="en-US" altLang="zh-CN" sz="2800" dirty="0" smtClean="0">
                <a:solidFill>
                  <a:srgbClr val="FF0000"/>
                </a:solidFill>
                <a:cs typeface="+mn-cs"/>
              </a:rPr>
              <a:t>R    S</a:t>
            </a:r>
            <a:r>
              <a:rPr lang="en-US" altLang="zh-CN" sz="2800" baseline="-25000" dirty="0" smtClean="0">
                <a:solidFill>
                  <a:srgbClr val="FF0000"/>
                </a:solidFill>
                <a:cs typeface="+mn-cs"/>
              </a:rPr>
              <a:t>  </a:t>
            </a:r>
            <a:r>
              <a:rPr lang="zh-CN" altLang="zh-CN" sz="2800" dirty="0" smtClean="0">
                <a:solidFill>
                  <a:srgbClr val="FF0000"/>
                </a:solidFill>
                <a:cs typeface="+mn-cs"/>
              </a:rPr>
              <a:t>）</a:t>
            </a:r>
            <a:r>
              <a:rPr lang="en-US" altLang="zh-CN" sz="2800" dirty="0" smtClean="0">
                <a:solidFill>
                  <a:srgbClr val="FF0000"/>
                </a:solidFill>
                <a:cs typeface="+mn-cs"/>
              </a:rPr>
              <a:t>  T</a:t>
            </a:r>
            <a:r>
              <a:rPr lang="en-US" altLang="zh-CN" sz="2800" baseline="-25000" dirty="0" smtClean="0">
                <a:solidFill>
                  <a:srgbClr val="FF0000"/>
                </a:solidFill>
                <a:cs typeface="+mn-cs"/>
              </a:rPr>
              <a:t> </a:t>
            </a:r>
            <a:r>
              <a:rPr lang="zh-CN" altLang="zh-CN" sz="2800" dirty="0" smtClean="0">
                <a:solidFill>
                  <a:srgbClr val="FF0000"/>
                </a:solidFill>
                <a:cs typeface="+mn-cs"/>
              </a:rPr>
              <a:t>≡ </a:t>
            </a:r>
            <a:r>
              <a:rPr lang="en-US" altLang="zh-CN" sz="2800" dirty="0" smtClean="0">
                <a:solidFill>
                  <a:srgbClr val="FF0000"/>
                </a:solidFill>
                <a:cs typeface="+mn-cs"/>
              </a:rPr>
              <a:t>R  </a:t>
            </a:r>
            <a:r>
              <a:rPr lang="zh-CN" altLang="zh-CN" sz="2800" dirty="0" smtClean="0">
                <a:solidFill>
                  <a:srgbClr val="FF0000"/>
                </a:solidFill>
                <a:cs typeface="+mn-cs"/>
              </a:rPr>
              <a:t>（</a:t>
            </a:r>
            <a:r>
              <a:rPr lang="en-US" altLang="zh-CN" sz="2800" dirty="0" smtClean="0">
                <a:solidFill>
                  <a:srgbClr val="FF0000"/>
                </a:solidFill>
                <a:cs typeface="+mn-cs"/>
              </a:rPr>
              <a:t>S   T</a:t>
            </a:r>
            <a:r>
              <a:rPr lang="en-US" altLang="zh-CN" sz="2800" baseline="-25000" dirty="0" smtClean="0">
                <a:solidFill>
                  <a:srgbClr val="FF0000"/>
                </a:solidFill>
                <a:cs typeface="+mn-cs"/>
              </a:rPr>
              <a:t> </a:t>
            </a:r>
            <a:r>
              <a:rPr lang="zh-CN" altLang="zh-CN" sz="2800" dirty="0" smtClean="0">
                <a:solidFill>
                  <a:srgbClr val="FF0000"/>
                </a:solidFill>
                <a:cs typeface="+mn-cs"/>
              </a:rPr>
              <a:t>）</a:t>
            </a:r>
          </a:p>
        </p:txBody>
      </p:sp>
      <p:graphicFrame>
        <p:nvGraphicFramePr>
          <p:cNvPr id="6146" name="Object 3"/>
          <p:cNvGraphicFramePr>
            <a:graphicFrameLocks noChangeAspect="1"/>
          </p:cNvGraphicFramePr>
          <p:nvPr/>
        </p:nvGraphicFramePr>
        <p:xfrm>
          <a:off x="1835696" y="4941167"/>
          <a:ext cx="432048" cy="324035"/>
        </p:xfrm>
        <a:graphic>
          <a:graphicData uri="http://schemas.openxmlformats.org/presentationml/2006/ole">
            <mc:AlternateContent xmlns:mc="http://schemas.openxmlformats.org/markup-compatibility/2006">
              <mc:Choice xmlns:v="urn:schemas-microsoft-com:vml" Requires="v">
                <p:oleObj spid="_x0000_s154630" name="Visio" r:id="rId3" imgW="130454" imgH="101803" progId="Visio.Drawing.11">
                  <p:embed/>
                </p:oleObj>
              </mc:Choice>
              <mc:Fallback>
                <p:oleObj name="Visio" r:id="rId3" imgW="130454" imgH="10180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941167"/>
                        <a:ext cx="432048" cy="3240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3"/>
          <p:cNvGraphicFramePr>
            <a:graphicFrameLocks noChangeAspect="1"/>
          </p:cNvGraphicFramePr>
          <p:nvPr/>
        </p:nvGraphicFramePr>
        <p:xfrm>
          <a:off x="3059832" y="4941168"/>
          <a:ext cx="360040" cy="288032"/>
        </p:xfrm>
        <a:graphic>
          <a:graphicData uri="http://schemas.openxmlformats.org/presentationml/2006/ole">
            <mc:AlternateContent xmlns:mc="http://schemas.openxmlformats.org/markup-compatibility/2006">
              <mc:Choice xmlns:v="urn:schemas-microsoft-com:vml" Requires="v">
                <p:oleObj spid="_x0000_s154631" name="Visio" r:id="rId5" imgW="130454" imgH="101803" progId="Visio.Drawing.11">
                  <p:embed/>
                </p:oleObj>
              </mc:Choice>
              <mc:Fallback>
                <p:oleObj name="Visio" r:id="rId5" imgW="130454" imgH="101803"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4941168"/>
                        <a:ext cx="360040"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5"/>
          <p:cNvGraphicFramePr>
            <a:graphicFrameLocks noChangeAspect="1"/>
          </p:cNvGraphicFramePr>
          <p:nvPr/>
        </p:nvGraphicFramePr>
        <p:xfrm>
          <a:off x="4644008" y="4941168"/>
          <a:ext cx="360040" cy="267890"/>
        </p:xfrm>
        <a:graphic>
          <a:graphicData uri="http://schemas.openxmlformats.org/presentationml/2006/ole">
            <mc:AlternateContent xmlns:mc="http://schemas.openxmlformats.org/markup-compatibility/2006">
              <mc:Choice xmlns:v="urn:schemas-microsoft-com:vml" Requires="v">
                <p:oleObj spid="_x0000_s154632" name="Visio" r:id="rId6" imgW="130454" imgH="101803" progId="Visio.Drawing.11">
                  <p:embed/>
                </p:oleObj>
              </mc:Choice>
              <mc:Fallback>
                <p:oleObj name="Visio" r:id="rId6" imgW="130454" imgH="10180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4941168"/>
                        <a:ext cx="360040" cy="2678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6"/>
          <p:cNvGraphicFramePr>
            <a:graphicFrameLocks noChangeAspect="1"/>
          </p:cNvGraphicFramePr>
          <p:nvPr/>
        </p:nvGraphicFramePr>
        <p:xfrm>
          <a:off x="5436096" y="4941167"/>
          <a:ext cx="432048" cy="324035"/>
        </p:xfrm>
        <a:graphic>
          <a:graphicData uri="http://schemas.openxmlformats.org/presentationml/2006/ole">
            <mc:AlternateContent xmlns:mc="http://schemas.openxmlformats.org/markup-compatibility/2006">
              <mc:Choice xmlns:v="urn:schemas-microsoft-com:vml" Requires="v">
                <p:oleObj spid="_x0000_s154633" name="Visio" r:id="rId7" imgW="130454" imgH="101803" progId="Visio.Drawing.11">
                  <p:embed/>
                </p:oleObj>
              </mc:Choice>
              <mc:Fallback>
                <p:oleObj name="Visio" r:id="rId7" imgW="130454" imgH="10180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4941167"/>
                        <a:ext cx="432048" cy="3240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日期占位符 7"/>
          <p:cNvSpPr>
            <a:spLocks noGrp="1"/>
          </p:cNvSpPr>
          <p:nvPr>
            <p:ph type="dt" sz="half" idx="10"/>
          </p:nvPr>
        </p:nvSpPr>
        <p:spPr/>
        <p:txBody>
          <a:bodyPr/>
          <a:lstStyle/>
          <a:p>
            <a:pPr>
              <a:defRPr/>
            </a:pPr>
            <a:fld id="{C951884D-BAF7-4713-9E2E-0A9CC7C32D80}" type="datetime8">
              <a:rPr lang="zh-CN" altLang="en-US" smtClean="0"/>
              <a:pPr>
                <a:defRPr/>
              </a:pPr>
              <a:t>2016年3月9日8时38分</a:t>
            </a:fld>
            <a:endParaRPr lang="zh-CN" altLang="en-US" dirty="0"/>
          </a:p>
        </p:txBody>
      </p:sp>
      <p:sp>
        <p:nvSpPr>
          <p:cNvPr id="9" name="灯片编号占位符 8"/>
          <p:cNvSpPr>
            <a:spLocks noGrp="1"/>
          </p:cNvSpPr>
          <p:nvPr>
            <p:ph type="sldNum" sz="quarter" idx="12"/>
          </p:nvPr>
        </p:nvSpPr>
        <p:spPr/>
        <p:txBody>
          <a:bodyPr/>
          <a:lstStyle/>
          <a:p>
            <a:pPr>
              <a:defRPr/>
            </a:pPr>
            <a:fld id="{A1C693C5-2466-49C7-9407-97947274FDD1}" type="slidenum">
              <a:rPr lang="zh-CN" altLang="en-US" smtClean="0"/>
              <a:pPr>
                <a:defRPr/>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zh-CN" smtClean="0"/>
              <a:t>一些等价转换规则</a:t>
            </a:r>
            <a:r>
              <a:rPr lang="zh-CN" altLang="en-US" smtClean="0"/>
              <a:t>（续）</a:t>
            </a:r>
          </a:p>
        </p:txBody>
      </p:sp>
      <p:sp>
        <p:nvSpPr>
          <p:cNvPr id="3" name="内容占位符 2"/>
          <p:cNvSpPr>
            <a:spLocks noGrp="1"/>
          </p:cNvSpPr>
          <p:nvPr>
            <p:ph idx="1"/>
          </p:nvPr>
        </p:nvSpPr>
        <p:spPr/>
        <p:txBody>
          <a:bodyPr/>
          <a:lstStyle/>
          <a:p>
            <a:pPr>
              <a:defRPr/>
            </a:pPr>
            <a:r>
              <a:rPr lang="zh-CN" altLang="zh-CN" dirty="0" smtClean="0"/>
              <a:t>并（∪）和交（∩）的结合律</a:t>
            </a:r>
          </a:p>
          <a:p>
            <a:pPr lvl="1">
              <a:buFontTx/>
              <a:buNone/>
              <a:defRPr/>
            </a:pPr>
            <a:r>
              <a:rPr lang="zh-CN" altLang="zh-CN" sz="3200" dirty="0" smtClean="0">
                <a:solidFill>
                  <a:srgbClr val="FF0000"/>
                </a:solidFill>
                <a:cs typeface="+mn-cs"/>
              </a:rPr>
              <a:t>（</a:t>
            </a:r>
            <a:r>
              <a:rPr lang="en-US" altLang="zh-CN" sz="3200" dirty="0" smtClean="0">
                <a:solidFill>
                  <a:srgbClr val="FF0000"/>
                </a:solidFill>
                <a:cs typeface="+mn-cs"/>
              </a:rPr>
              <a:t>R</a:t>
            </a:r>
            <a:r>
              <a:rPr lang="zh-CN" altLang="zh-CN" sz="3200" dirty="0" smtClean="0">
                <a:solidFill>
                  <a:srgbClr val="FF0000"/>
                </a:solidFill>
                <a:cs typeface="+mn-cs"/>
              </a:rPr>
              <a:t>∪</a:t>
            </a:r>
            <a:r>
              <a:rPr lang="en-US" altLang="zh-CN" sz="3200" dirty="0" smtClean="0">
                <a:solidFill>
                  <a:srgbClr val="FF0000"/>
                </a:solidFill>
                <a:cs typeface="+mn-cs"/>
              </a:rPr>
              <a:t>S</a:t>
            </a:r>
            <a:r>
              <a:rPr lang="zh-CN" altLang="zh-CN" sz="3200" dirty="0" smtClean="0">
                <a:solidFill>
                  <a:srgbClr val="FF0000"/>
                </a:solidFill>
                <a:cs typeface="+mn-cs"/>
              </a:rPr>
              <a:t>）∪</a:t>
            </a:r>
            <a:r>
              <a:rPr lang="en-US" altLang="zh-CN" sz="3200" dirty="0" smtClean="0">
                <a:solidFill>
                  <a:srgbClr val="FF0000"/>
                </a:solidFill>
                <a:cs typeface="+mn-cs"/>
              </a:rPr>
              <a:t> T </a:t>
            </a:r>
            <a:r>
              <a:rPr lang="zh-CN" altLang="zh-CN" sz="3200" dirty="0" smtClean="0">
                <a:solidFill>
                  <a:srgbClr val="FF0000"/>
                </a:solidFill>
                <a:cs typeface="+mn-cs"/>
              </a:rPr>
              <a:t>≡ </a:t>
            </a:r>
            <a:r>
              <a:rPr lang="en-US" altLang="zh-CN" sz="3200" dirty="0" smtClean="0">
                <a:solidFill>
                  <a:srgbClr val="FF0000"/>
                </a:solidFill>
                <a:cs typeface="+mn-cs"/>
              </a:rPr>
              <a:t>R</a:t>
            </a:r>
            <a:r>
              <a:rPr lang="zh-CN" altLang="zh-CN" sz="3200" dirty="0" smtClean="0">
                <a:solidFill>
                  <a:srgbClr val="FF0000"/>
                </a:solidFill>
                <a:cs typeface="+mn-cs"/>
              </a:rPr>
              <a:t>∪（</a:t>
            </a:r>
            <a:r>
              <a:rPr lang="en-US" altLang="zh-CN" sz="3200" dirty="0" smtClean="0">
                <a:solidFill>
                  <a:srgbClr val="FF0000"/>
                </a:solidFill>
                <a:cs typeface="+mn-cs"/>
              </a:rPr>
              <a:t>S</a:t>
            </a:r>
            <a:r>
              <a:rPr lang="zh-CN" altLang="zh-CN" sz="3200" dirty="0" smtClean="0">
                <a:solidFill>
                  <a:srgbClr val="FF0000"/>
                </a:solidFill>
                <a:cs typeface="+mn-cs"/>
              </a:rPr>
              <a:t>∪</a:t>
            </a:r>
            <a:r>
              <a:rPr lang="en-US" altLang="zh-CN" sz="3200" dirty="0" smtClean="0">
                <a:solidFill>
                  <a:srgbClr val="FF0000"/>
                </a:solidFill>
                <a:cs typeface="+mn-cs"/>
              </a:rPr>
              <a:t>T</a:t>
            </a:r>
            <a:r>
              <a:rPr lang="zh-CN" altLang="zh-CN" sz="3200" dirty="0" smtClean="0">
                <a:solidFill>
                  <a:srgbClr val="FF0000"/>
                </a:solidFill>
                <a:cs typeface="+mn-cs"/>
              </a:rPr>
              <a:t>）</a:t>
            </a:r>
          </a:p>
          <a:p>
            <a:pPr lvl="1">
              <a:buFontTx/>
              <a:buNone/>
              <a:defRPr/>
            </a:pPr>
            <a:r>
              <a:rPr lang="zh-CN" altLang="zh-CN" sz="3200" dirty="0" smtClean="0">
                <a:solidFill>
                  <a:srgbClr val="FF0000"/>
                </a:solidFill>
                <a:cs typeface="+mn-cs"/>
              </a:rPr>
              <a:t>（</a:t>
            </a:r>
            <a:r>
              <a:rPr lang="en-US" altLang="zh-CN" sz="3200" dirty="0" smtClean="0">
                <a:solidFill>
                  <a:srgbClr val="FF0000"/>
                </a:solidFill>
                <a:cs typeface="+mn-cs"/>
              </a:rPr>
              <a:t>R</a:t>
            </a:r>
            <a:r>
              <a:rPr lang="zh-CN" altLang="zh-CN" sz="3200" dirty="0" smtClean="0">
                <a:solidFill>
                  <a:srgbClr val="FF0000"/>
                </a:solidFill>
                <a:cs typeface="+mn-cs"/>
              </a:rPr>
              <a:t>∩</a:t>
            </a:r>
            <a:r>
              <a:rPr lang="en-US" altLang="zh-CN" sz="3200" dirty="0" smtClean="0">
                <a:solidFill>
                  <a:srgbClr val="FF0000"/>
                </a:solidFill>
                <a:cs typeface="+mn-cs"/>
              </a:rPr>
              <a:t>S</a:t>
            </a:r>
            <a:r>
              <a:rPr lang="zh-CN" altLang="zh-CN" sz="3200" dirty="0" smtClean="0">
                <a:solidFill>
                  <a:srgbClr val="FF0000"/>
                </a:solidFill>
                <a:cs typeface="+mn-cs"/>
              </a:rPr>
              <a:t>）∩</a:t>
            </a:r>
            <a:r>
              <a:rPr lang="en-US" altLang="zh-CN" sz="3200" dirty="0" smtClean="0">
                <a:solidFill>
                  <a:srgbClr val="FF0000"/>
                </a:solidFill>
                <a:cs typeface="+mn-cs"/>
              </a:rPr>
              <a:t> T </a:t>
            </a:r>
            <a:r>
              <a:rPr lang="zh-CN" altLang="zh-CN" sz="3200" dirty="0" smtClean="0">
                <a:solidFill>
                  <a:srgbClr val="FF0000"/>
                </a:solidFill>
                <a:cs typeface="+mn-cs"/>
              </a:rPr>
              <a:t>≡ </a:t>
            </a:r>
            <a:r>
              <a:rPr lang="en-US" altLang="zh-CN" sz="3200" dirty="0" smtClean="0">
                <a:solidFill>
                  <a:srgbClr val="FF0000"/>
                </a:solidFill>
                <a:cs typeface="+mn-cs"/>
              </a:rPr>
              <a:t>R</a:t>
            </a:r>
            <a:r>
              <a:rPr lang="zh-CN" altLang="zh-CN" sz="3200" dirty="0" smtClean="0">
                <a:solidFill>
                  <a:srgbClr val="FF0000"/>
                </a:solidFill>
                <a:cs typeface="+mn-cs"/>
              </a:rPr>
              <a:t>∩（</a:t>
            </a:r>
            <a:r>
              <a:rPr lang="en-US" altLang="zh-CN" sz="3200" dirty="0" smtClean="0">
                <a:solidFill>
                  <a:srgbClr val="FF0000"/>
                </a:solidFill>
                <a:cs typeface="+mn-cs"/>
              </a:rPr>
              <a:t>S</a:t>
            </a:r>
            <a:r>
              <a:rPr lang="zh-CN" altLang="zh-CN" sz="3200" dirty="0" smtClean="0">
                <a:solidFill>
                  <a:srgbClr val="FF0000"/>
                </a:solidFill>
                <a:cs typeface="+mn-cs"/>
              </a:rPr>
              <a:t>∩</a:t>
            </a:r>
            <a:r>
              <a:rPr lang="en-US" altLang="zh-CN" sz="3200" dirty="0" smtClean="0">
                <a:solidFill>
                  <a:srgbClr val="FF0000"/>
                </a:solidFill>
                <a:cs typeface="+mn-cs"/>
              </a:rPr>
              <a:t>T</a:t>
            </a:r>
            <a:r>
              <a:rPr lang="zh-CN" altLang="zh-CN" sz="3200" dirty="0" smtClean="0">
                <a:solidFill>
                  <a:srgbClr val="FF0000"/>
                </a:solidFill>
                <a:cs typeface="+mn-cs"/>
              </a:rPr>
              <a:t>）</a:t>
            </a:r>
            <a:endParaRPr lang="zh-CN" altLang="en-US" sz="3200" dirty="0">
              <a:solidFill>
                <a:srgbClr val="FF0000"/>
              </a:solidFill>
            </a:endParaRPr>
          </a:p>
        </p:txBody>
      </p:sp>
      <p:sp>
        <p:nvSpPr>
          <p:cNvPr id="5" name="日期占位符 4"/>
          <p:cNvSpPr>
            <a:spLocks noGrp="1"/>
          </p:cNvSpPr>
          <p:nvPr>
            <p:ph type="dt" sz="half" idx="10"/>
          </p:nvPr>
        </p:nvSpPr>
        <p:spPr/>
        <p:txBody>
          <a:bodyPr/>
          <a:lstStyle/>
          <a:p>
            <a:pPr>
              <a:defRPr/>
            </a:pPr>
            <a:fld id="{70030C1C-D0E8-43DD-8A28-A290892E0785}" type="datetime8">
              <a:rPr lang="zh-CN" altLang="en-US" smtClean="0"/>
              <a:pPr>
                <a:defRPr/>
              </a:pPr>
              <a:t>2016年3月9日8时38分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smtClean="0"/>
              <a:t>14.3.2 </a:t>
            </a:r>
            <a:r>
              <a:rPr lang="zh-CN" altLang="zh-CN" smtClean="0"/>
              <a:t>启发式规则</a:t>
            </a:r>
            <a:endParaRPr lang="zh-CN" altLang="en-US" smtClean="0"/>
          </a:p>
        </p:txBody>
      </p:sp>
      <p:sp>
        <p:nvSpPr>
          <p:cNvPr id="3" name="内容占位符 2"/>
          <p:cNvSpPr>
            <a:spLocks noGrp="1"/>
          </p:cNvSpPr>
          <p:nvPr>
            <p:ph idx="1"/>
          </p:nvPr>
        </p:nvSpPr>
        <p:spPr>
          <a:xfrm>
            <a:off x="539552" y="1340768"/>
            <a:ext cx="8136904" cy="4752528"/>
          </a:xfrm>
        </p:spPr>
        <p:txBody>
          <a:bodyPr/>
          <a:lstStyle/>
          <a:p>
            <a:pPr>
              <a:defRPr/>
            </a:pPr>
            <a:r>
              <a:rPr lang="zh-CN" altLang="zh-CN" sz="2800" dirty="0" smtClean="0"/>
              <a:t>用于对关系代数表达式的查询树进行优化。</a:t>
            </a:r>
            <a:endParaRPr lang="en-US" altLang="zh-CN" sz="2800" dirty="0" smtClean="0"/>
          </a:p>
          <a:p>
            <a:pPr>
              <a:defRPr/>
            </a:pPr>
            <a:r>
              <a:rPr lang="zh-CN" altLang="zh-CN" sz="2800" dirty="0" smtClean="0"/>
              <a:t>查询树也称为</a:t>
            </a:r>
            <a:r>
              <a:rPr lang="zh-CN" altLang="zh-CN" sz="2800" dirty="0" smtClean="0">
                <a:solidFill>
                  <a:srgbClr val="FF0000"/>
                </a:solidFill>
              </a:rPr>
              <a:t>关系代数树</a:t>
            </a:r>
            <a:r>
              <a:rPr lang="zh-CN" altLang="zh-CN" sz="2800" dirty="0" smtClean="0"/>
              <a:t>，它用形象的形式来表达关系代数的执行过程。</a:t>
            </a:r>
          </a:p>
          <a:p>
            <a:pPr>
              <a:defRPr/>
            </a:pPr>
            <a:r>
              <a:rPr lang="zh-CN" altLang="zh-CN" sz="2800" dirty="0" smtClean="0"/>
              <a:t>查询树包括：</a:t>
            </a:r>
          </a:p>
          <a:p>
            <a:pPr lvl="1">
              <a:defRPr/>
            </a:pPr>
            <a:r>
              <a:rPr lang="zh-CN" altLang="zh-CN" sz="2800" dirty="0" smtClean="0">
                <a:solidFill>
                  <a:srgbClr val="FF0000"/>
                </a:solidFill>
                <a:cs typeface="+mn-cs"/>
              </a:rPr>
              <a:t>叶结点</a:t>
            </a:r>
            <a:r>
              <a:rPr lang="zh-CN" altLang="zh-CN" sz="2800" dirty="0" smtClean="0">
                <a:cs typeface="+mn-cs"/>
              </a:rPr>
              <a:t>：代表查询的基本输入关系。</a:t>
            </a:r>
          </a:p>
          <a:p>
            <a:pPr lvl="1">
              <a:defRPr/>
            </a:pPr>
            <a:r>
              <a:rPr lang="zh-CN" altLang="zh-CN" sz="2800" dirty="0" smtClean="0">
                <a:solidFill>
                  <a:srgbClr val="FF0000"/>
                </a:solidFill>
                <a:cs typeface="+mn-cs"/>
              </a:rPr>
              <a:t>非叶结点</a:t>
            </a:r>
            <a:r>
              <a:rPr lang="zh-CN" altLang="zh-CN" sz="2800" dirty="0" smtClean="0">
                <a:cs typeface="+mn-cs"/>
              </a:rPr>
              <a:t>：代表在关系代数表达式中应用操作的中间关系。</a:t>
            </a:r>
          </a:p>
          <a:p>
            <a:pPr lvl="1">
              <a:defRPr/>
            </a:pPr>
            <a:r>
              <a:rPr lang="zh-CN" altLang="zh-CN" sz="2800" dirty="0" smtClean="0">
                <a:solidFill>
                  <a:srgbClr val="FF0000"/>
                </a:solidFill>
                <a:cs typeface="+mn-cs"/>
              </a:rPr>
              <a:t>根结点</a:t>
            </a:r>
            <a:r>
              <a:rPr lang="zh-CN" altLang="zh-CN" sz="2800" dirty="0" smtClean="0">
                <a:cs typeface="+mn-cs"/>
              </a:rPr>
              <a:t>：代表查询的结果。</a:t>
            </a:r>
          </a:p>
          <a:p>
            <a:pPr>
              <a:defRPr/>
            </a:pPr>
            <a:r>
              <a:rPr lang="zh-CN" altLang="zh-CN" sz="2800" dirty="0" smtClean="0"/>
              <a:t>查询树的操作顺序为：</a:t>
            </a:r>
            <a:r>
              <a:rPr lang="zh-CN" altLang="zh-CN" sz="2800" dirty="0" smtClean="0">
                <a:solidFill>
                  <a:srgbClr val="FF0000"/>
                </a:solidFill>
              </a:rPr>
              <a:t>从叶到根</a:t>
            </a:r>
            <a:r>
              <a:rPr lang="zh-CN" altLang="zh-CN" sz="2800" dirty="0" smtClean="0"/>
              <a:t>。</a:t>
            </a:r>
          </a:p>
          <a:p>
            <a:pPr>
              <a:defRPr/>
            </a:pPr>
            <a:endParaRPr lang="zh-CN" altLang="en-US" sz="2800" dirty="0"/>
          </a:p>
        </p:txBody>
      </p:sp>
      <p:sp>
        <p:nvSpPr>
          <p:cNvPr id="4" name="日期占位符 3"/>
          <p:cNvSpPr>
            <a:spLocks noGrp="1"/>
          </p:cNvSpPr>
          <p:nvPr>
            <p:ph type="dt" sz="half" idx="10"/>
          </p:nvPr>
        </p:nvSpPr>
        <p:spPr/>
        <p:txBody>
          <a:bodyPr/>
          <a:lstStyle/>
          <a:p>
            <a:pPr>
              <a:defRPr/>
            </a:pPr>
            <a:fld id="{5A2CEF39-F71D-4AB5-A1D2-C2A1D24A9635}"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r>
              <a:rPr lang="zh-CN" altLang="en-US" smtClean="0"/>
              <a:t>示例</a:t>
            </a:r>
          </a:p>
        </p:txBody>
      </p:sp>
      <p:sp>
        <p:nvSpPr>
          <p:cNvPr id="7172" name="内容占位符 2"/>
          <p:cNvSpPr>
            <a:spLocks noGrp="1"/>
          </p:cNvSpPr>
          <p:nvPr>
            <p:ph idx="1"/>
          </p:nvPr>
        </p:nvSpPr>
        <p:spPr>
          <a:xfrm>
            <a:off x="611560" y="1412776"/>
            <a:ext cx="7837041" cy="709613"/>
          </a:xfrm>
        </p:spPr>
        <p:txBody>
          <a:bodyPr/>
          <a:lstStyle/>
          <a:p>
            <a:pPr>
              <a:buNone/>
            </a:pPr>
            <a:r>
              <a:rPr lang="en-US" altLang="zh-CN" sz="3200" dirty="0" smtClean="0">
                <a:solidFill>
                  <a:srgbClr val="FF0000"/>
                </a:solidFill>
              </a:rPr>
              <a:t>Q2</a:t>
            </a:r>
            <a:r>
              <a:rPr lang="zh-CN" altLang="zh-CN" sz="3200" dirty="0" smtClean="0">
                <a:solidFill>
                  <a:srgbClr val="FF0000"/>
                </a:solidFill>
              </a:rPr>
              <a:t>＝</a:t>
            </a:r>
            <a:r>
              <a:rPr lang="en-US" altLang="zh-CN" sz="3200" dirty="0" smtClean="0">
                <a:solidFill>
                  <a:srgbClr val="FF0000"/>
                </a:solidFill>
              </a:rPr>
              <a:t>∏</a:t>
            </a:r>
            <a:r>
              <a:rPr lang="en-US" altLang="zh-CN" sz="1600" dirty="0" err="1" smtClean="0">
                <a:solidFill>
                  <a:srgbClr val="FF0000"/>
                </a:solidFill>
              </a:rPr>
              <a:t>Sname</a:t>
            </a:r>
            <a:r>
              <a:rPr lang="en-US" altLang="zh-CN" sz="3200" dirty="0" smtClean="0">
                <a:solidFill>
                  <a:srgbClr val="FF0000"/>
                </a:solidFill>
              </a:rPr>
              <a:t>(</a:t>
            </a:r>
            <a:r>
              <a:rPr lang="en-US" altLang="zh-CN" sz="3200" dirty="0" err="1" smtClean="0">
                <a:solidFill>
                  <a:srgbClr val="FF0000"/>
                </a:solidFill>
              </a:rPr>
              <a:t>σ</a:t>
            </a:r>
            <a:r>
              <a:rPr lang="en-US" altLang="zh-CN" sz="3200" baseline="-25000" dirty="0" err="1" smtClean="0">
                <a:solidFill>
                  <a:srgbClr val="FF0000"/>
                </a:solidFill>
              </a:rPr>
              <a:t>SC.Cno</a:t>
            </a:r>
            <a:r>
              <a:rPr lang="en-US" altLang="zh-CN" sz="3200" baseline="-25000" dirty="0" smtClean="0">
                <a:solidFill>
                  <a:srgbClr val="FF0000"/>
                </a:solidFill>
              </a:rPr>
              <a:t> = ‘C001’</a:t>
            </a:r>
            <a:r>
              <a:rPr lang="en-US" altLang="zh-CN" sz="3200" dirty="0" smtClean="0">
                <a:solidFill>
                  <a:srgbClr val="FF0000"/>
                </a:solidFill>
              </a:rPr>
              <a:t>(Student  SC))</a:t>
            </a:r>
            <a:endParaRPr lang="zh-CN" altLang="zh-CN" sz="3200" dirty="0" smtClean="0">
              <a:solidFill>
                <a:srgbClr val="FF0000"/>
              </a:solidFill>
            </a:endParaRPr>
          </a:p>
          <a:p>
            <a:pPr>
              <a:buNone/>
            </a:pPr>
            <a:endParaRPr lang="zh-CN" altLang="en-US" sz="3200" dirty="0" smtClean="0"/>
          </a:p>
        </p:txBody>
      </p:sp>
      <p:sp>
        <p:nvSpPr>
          <p:cNvPr id="717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0" name="Object 1"/>
          <p:cNvGraphicFramePr>
            <a:graphicFrameLocks noChangeAspect="1"/>
          </p:cNvGraphicFramePr>
          <p:nvPr/>
        </p:nvGraphicFramePr>
        <p:xfrm>
          <a:off x="3923928" y="2168615"/>
          <a:ext cx="3240360" cy="3655263"/>
        </p:xfrm>
        <a:graphic>
          <a:graphicData uri="http://schemas.openxmlformats.org/presentationml/2006/ole">
            <mc:AlternateContent xmlns:mc="http://schemas.openxmlformats.org/markup-compatibility/2006">
              <mc:Choice xmlns:v="urn:schemas-microsoft-com:vml" Requires="v">
                <p:oleObj spid="_x0000_s155651" name="Visio" r:id="rId3" imgW="1270894" imgH="1431178" progId="Visio.Drawing.11">
                  <p:embed/>
                </p:oleObj>
              </mc:Choice>
              <mc:Fallback>
                <p:oleObj name="Visio" r:id="rId3" imgW="1270894" imgH="143117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168615"/>
                        <a:ext cx="3240360" cy="365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左弧形箭头 5"/>
          <p:cNvSpPr/>
          <p:nvPr/>
        </p:nvSpPr>
        <p:spPr>
          <a:xfrm rot="20678423">
            <a:off x="2088154" y="2626057"/>
            <a:ext cx="1285875" cy="20796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3399"/>
                </a:solidFill>
                <a:latin typeface="楷体_GB2312" pitchFamily="49" charset="-122"/>
                <a:ea typeface="楷体_GB2312" pitchFamily="49" charset="-122"/>
              </a:rPr>
              <a:t>对应的查询树</a:t>
            </a:r>
          </a:p>
        </p:txBody>
      </p:sp>
      <p:sp>
        <p:nvSpPr>
          <p:cNvPr id="7" name="日期占位符 6"/>
          <p:cNvSpPr>
            <a:spLocks noGrp="1"/>
          </p:cNvSpPr>
          <p:nvPr>
            <p:ph type="dt" sz="half" idx="10"/>
          </p:nvPr>
        </p:nvSpPr>
        <p:spPr/>
        <p:txBody>
          <a:bodyPr/>
          <a:lstStyle/>
          <a:p>
            <a:pPr>
              <a:defRPr/>
            </a:pPr>
            <a:fld id="{F04F3E44-9BDF-4673-A82F-1B70D58D5D21}" type="datetime8">
              <a:rPr lang="zh-CN" altLang="en-US" smtClean="0"/>
              <a:pPr>
                <a:defRPr/>
              </a:pPr>
              <a:t>2016年3月9日8时38分</a:t>
            </a:fld>
            <a:endParaRPr lang="zh-CN" altLang="en-US" dirty="0"/>
          </a:p>
        </p:txBody>
      </p:sp>
      <p:sp>
        <p:nvSpPr>
          <p:cNvPr id="8" name="灯片编号占位符 7"/>
          <p:cNvSpPr>
            <a:spLocks noGrp="1"/>
          </p:cNvSpPr>
          <p:nvPr>
            <p:ph type="sldNum" sz="quarter" idx="12"/>
          </p:nvPr>
        </p:nvSpPr>
        <p:spPr/>
        <p:txBody>
          <a:bodyPr/>
          <a:lstStyle/>
          <a:p>
            <a:pPr>
              <a:defRPr/>
            </a:pPr>
            <a:fld id="{A1C693C5-2466-49C7-9407-97947274FDD1}" type="slidenum">
              <a:rPr lang="zh-CN" altLang="en-US" smtClean="0"/>
              <a:pPr>
                <a:defRPr/>
              </a:pPr>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3" presetClass="entr" presetSubtype="10" fill="hold" nodeType="afterEffect">
                                  <p:stCondLst>
                                    <p:cond delay="0"/>
                                  </p:stCondLst>
                                  <p:childTnLst>
                                    <p:set>
                                      <p:cBhvr>
                                        <p:cTn id="12" dur="1" fill="hold">
                                          <p:stCondLst>
                                            <p:cond delay="0"/>
                                          </p:stCondLst>
                                        </p:cTn>
                                        <p:tgtEl>
                                          <p:spTgt spid="7170"/>
                                        </p:tgtEl>
                                        <p:attrNameLst>
                                          <p:attrName>style.visibility</p:attrName>
                                        </p:attrNameLst>
                                      </p:cBhvr>
                                      <p:to>
                                        <p:strVal val="visible"/>
                                      </p:to>
                                    </p:set>
                                    <p:animEffect transition="in" filter="blinds(horizontal)">
                                      <p:cBhvr>
                                        <p:cTn id="13"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cs typeface="+mn-cs"/>
              </a:rPr>
              <a:t>启发式规则</a:t>
            </a:r>
            <a:endParaRPr lang="zh-CN" altLang="en-US" dirty="0"/>
          </a:p>
        </p:txBody>
      </p:sp>
      <p:sp>
        <p:nvSpPr>
          <p:cNvPr id="48131" name="内容占位符 2"/>
          <p:cNvSpPr>
            <a:spLocks noGrp="1"/>
          </p:cNvSpPr>
          <p:nvPr>
            <p:ph idx="1"/>
          </p:nvPr>
        </p:nvSpPr>
        <p:spPr>
          <a:xfrm>
            <a:off x="611560" y="1412776"/>
            <a:ext cx="7848872" cy="4464496"/>
          </a:xfrm>
        </p:spPr>
        <p:txBody>
          <a:bodyPr/>
          <a:lstStyle/>
          <a:p>
            <a:r>
              <a:rPr lang="zh-CN" altLang="zh-CN" sz="3200" dirty="0" smtClean="0"/>
              <a:t>尽可能先做选择运算。</a:t>
            </a:r>
          </a:p>
          <a:p>
            <a:r>
              <a:rPr lang="zh-CN" altLang="zh-CN" sz="3200" dirty="0" smtClean="0"/>
              <a:t>投影运算和选择运算同时进行。</a:t>
            </a:r>
            <a:endParaRPr lang="en-US" altLang="zh-CN" sz="3200" dirty="0" smtClean="0"/>
          </a:p>
          <a:p>
            <a:r>
              <a:rPr lang="zh-CN" altLang="zh-CN" sz="3200" dirty="0" smtClean="0"/>
              <a:t>把投影运算和其之前或之后的二元运算结合起来，以减少关系的扫描次数</a:t>
            </a:r>
            <a:r>
              <a:rPr lang="zh-CN" altLang="en-US" sz="3200" dirty="0" smtClean="0"/>
              <a:t>。</a:t>
            </a:r>
            <a:endParaRPr lang="en-US" altLang="zh-CN" sz="3200" dirty="0" smtClean="0"/>
          </a:p>
          <a:p>
            <a:r>
              <a:rPr lang="zh-CN" altLang="zh-CN" sz="3200" dirty="0" smtClean="0"/>
              <a:t>把某些选择同在它前面要执行的笛卡尔积结合起来成为一个连接运算</a:t>
            </a:r>
            <a:r>
              <a:rPr lang="zh-CN" altLang="en-US" sz="3200" dirty="0" smtClean="0"/>
              <a:t>。</a:t>
            </a:r>
            <a:endParaRPr lang="en-US" altLang="zh-CN" sz="3200" dirty="0" smtClean="0"/>
          </a:p>
          <a:p>
            <a:r>
              <a:rPr lang="zh-CN" altLang="zh-CN" sz="3200" dirty="0" smtClean="0"/>
              <a:t>找出公共子表达式。</a:t>
            </a:r>
          </a:p>
          <a:p>
            <a:endParaRPr lang="zh-CN" altLang="en-US" sz="3200" dirty="0" smtClean="0"/>
          </a:p>
        </p:txBody>
      </p:sp>
      <p:sp>
        <p:nvSpPr>
          <p:cNvPr id="4" name="日期占位符 3"/>
          <p:cNvSpPr>
            <a:spLocks noGrp="1"/>
          </p:cNvSpPr>
          <p:nvPr>
            <p:ph type="dt" sz="half" idx="10"/>
          </p:nvPr>
        </p:nvSpPr>
        <p:spPr/>
        <p:txBody>
          <a:bodyPr/>
          <a:lstStyle/>
          <a:p>
            <a:pPr>
              <a:defRPr/>
            </a:pPr>
            <a:fld id="{96EB20FA-5CC1-4C0F-AD41-92E88F9A8FF8}"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zh-CN" smtClean="0"/>
              <a:t>查询优化途径</a:t>
            </a:r>
            <a:endParaRPr lang="zh-CN" altLang="en-US" smtClean="0"/>
          </a:p>
        </p:txBody>
      </p:sp>
      <p:sp>
        <p:nvSpPr>
          <p:cNvPr id="19459" name="内容占位符 2"/>
          <p:cNvSpPr>
            <a:spLocks noGrp="1"/>
          </p:cNvSpPr>
          <p:nvPr>
            <p:ph idx="1"/>
          </p:nvPr>
        </p:nvSpPr>
        <p:spPr>
          <a:xfrm>
            <a:off x="467544" y="1412776"/>
            <a:ext cx="8208912" cy="4608512"/>
          </a:xfrm>
        </p:spPr>
        <p:txBody>
          <a:bodyPr/>
          <a:lstStyle/>
          <a:p>
            <a:r>
              <a:rPr lang="zh-CN" altLang="zh-CN" sz="3200" b="1" dirty="0" smtClean="0">
                <a:solidFill>
                  <a:srgbClr val="FF0000"/>
                </a:solidFill>
              </a:rPr>
              <a:t>代数优化</a:t>
            </a:r>
            <a:r>
              <a:rPr lang="zh-CN" altLang="en-US" sz="3200" b="1" dirty="0" smtClean="0"/>
              <a:t>：</a:t>
            </a:r>
            <a:r>
              <a:rPr lang="zh-CN" altLang="en-US" sz="3200" dirty="0" smtClean="0"/>
              <a:t>通过改变</a:t>
            </a:r>
            <a:r>
              <a:rPr lang="zh-CN" altLang="zh-CN" sz="3200" dirty="0" smtClean="0"/>
              <a:t>查询语句</a:t>
            </a:r>
            <a:r>
              <a:rPr lang="zh-CN" altLang="en-US" sz="3200" dirty="0" smtClean="0"/>
              <a:t>的操作顺序</a:t>
            </a:r>
            <a:r>
              <a:rPr lang="zh-CN" altLang="zh-CN" sz="3200" dirty="0" smtClean="0"/>
              <a:t>，使查询语句执行起来更有效</a:t>
            </a:r>
            <a:r>
              <a:rPr lang="zh-CN" altLang="en-US" sz="3200" dirty="0" smtClean="0"/>
              <a:t>。</a:t>
            </a:r>
            <a:endParaRPr lang="en-US" altLang="zh-CN" sz="3200" dirty="0" smtClean="0"/>
          </a:p>
          <a:p>
            <a:r>
              <a:rPr lang="zh-CN" altLang="en-US" sz="3200" b="1" dirty="0" smtClean="0">
                <a:solidFill>
                  <a:srgbClr val="FF0000"/>
                </a:solidFill>
              </a:rPr>
              <a:t>物理优化</a:t>
            </a:r>
            <a:r>
              <a:rPr lang="zh-CN" altLang="en-US" sz="3200" b="1" dirty="0" smtClean="0"/>
              <a:t>：</a:t>
            </a:r>
            <a:r>
              <a:rPr lang="zh-CN" altLang="zh-CN" sz="3200" dirty="0" smtClean="0"/>
              <a:t>根据系统提供的存取路径，选择</a:t>
            </a:r>
            <a:r>
              <a:rPr lang="zh-CN" altLang="en-US" sz="3200" dirty="0" smtClean="0"/>
              <a:t>最</a:t>
            </a:r>
            <a:r>
              <a:rPr lang="zh-CN" altLang="zh-CN" sz="3200" dirty="0" smtClean="0"/>
              <a:t>合理的存取策略</a:t>
            </a:r>
            <a:r>
              <a:rPr lang="zh-CN" altLang="en-US" sz="3200" dirty="0" smtClean="0"/>
              <a:t>。</a:t>
            </a:r>
            <a:endParaRPr lang="en-US" altLang="zh-CN" sz="3200" b="1" dirty="0" smtClean="0"/>
          </a:p>
          <a:p>
            <a:r>
              <a:rPr lang="zh-CN" altLang="en-US" sz="3200" b="1" dirty="0" smtClean="0">
                <a:solidFill>
                  <a:srgbClr val="FF0000"/>
                </a:solidFill>
              </a:rPr>
              <a:t>规则优化</a:t>
            </a:r>
            <a:r>
              <a:rPr lang="zh-CN" altLang="en-US" sz="3200" b="1" dirty="0" smtClean="0"/>
              <a:t>：</a:t>
            </a:r>
            <a:r>
              <a:rPr lang="zh-CN" altLang="zh-CN" sz="3200" dirty="0" smtClean="0"/>
              <a:t>仅根据启发式规则，选择执行策略，如先做选择、投影，后做连接操作</a:t>
            </a:r>
            <a:endParaRPr lang="en-US" altLang="zh-CN" sz="3200" b="1" dirty="0" smtClean="0">
              <a:solidFill>
                <a:srgbClr val="FF0000"/>
              </a:solidFill>
            </a:endParaRPr>
          </a:p>
          <a:p>
            <a:r>
              <a:rPr lang="zh-CN" altLang="en-US" sz="3200" b="1" dirty="0" smtClean="0">
                <a:solidFill>
                  <a:srgbClr val="FF0000"/>
                </a:solidFill>
              </a:rPr>
              <a:t>代价估算优化</a:t>
            </a:r>
            <a:r>
              <a:rPr lang="zh-CN" altLang="en-US" sz="3200" b="1" dirty="0" smtClean="0"/>
              <a:t>：</a:t>
            </a:r>
            <a:r>
              <a:rPr lang="zh-CN" altLang="zh-CN" sz="3200" dirty="0" smtClean="0"/>
              <a:t>对可供选择的执行策略执行代价估算，从中选出代价最小的策略</a:t>
            </a:r>
            <a:r>
              <a:rPr lang="zh-CN" altLang="en-US" sz="3200" dirty="0" smtClean="0"/>
              <a:t>。</a:t>
            </a:r>
          </a:p>
        </p:txBody>
      </p:sp>
      <p:sp>
        <p:nvSpPr>
          <p:cNvPr id="4" name="日期占位符 3"/>
          <p:cNvSpPr>
            <a:spLocks noGrp="1"/>
          </p:cNvSpPr>
          <p:nvPr>
            <p:ph type="dt" sz="half" idx="10"/>
          </p:nvPr>
        </p:nvSpPr>
        <p:spPr/>
        <p:txBody>
          <a:bodyPr/>
          <a:lstStyle/>
          <a:p>
            <a:pPr>
              <a:defRPr/>
            </a:pPr>
            <a:fld id="{52A5E716-9632-43D2-ABF5-E36E456387DE}"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a:t>
            </a:fld>
            <a:endParaRPr lang="zh-CN" altLang="en-US"/>
          </a:p>
        </p:txBody>
      </p:sp>
      <p:sp>
        <p:nvSpPr>
          <p:cNvPr id="6" name="动作按钮: 后退或前一项 5">
            <a:hlinkClick r:id="rId2" action="ppaction://hlinksldjump" highlightClick="1"/>
          </p:cNvPr>
          <p:cNvSpPr/>
          <p:nvPr/>
        </p:nvSpPr>
        <p:spPr>
          <a:xfrm>
            <a:off x="6876256" y="6309320"/>
            <a:ext cx="648072" cy="360040"/>
          </a:xfrm>
          <a:prstGeom prst="actionButtonBackPrevious">
            <a:avLst/>
          </a:prstGeom>
          <a:solidFill>
            <a:schemeClr val="accent2">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优化示例</a:t>
            </a:r>
          </a:p>
        </p:txBody>
      </p:sp>
      <p:sp>
        <p:nvSpPr>
          <p:cNvPr id="3" name="内容占位符 2"/>
          <p:cNvSpPr>
            <a:spLocks noGrp="1"/>
          </p:cNvSpPr>
          <p:nvPr>
            <p:ph idx="1"/>
          </p:nvPr>
        </p:nvSpPr>
        <p:spPr>
          <a:xfrm>
            <a:off x="539552" y="1412776"/>
            <a:ext cx="7992888" cy="4608512"/>
          </a:xfrm>
        </p:spPr>
        <p:txBody>
          <a:bodyPr/>
          <a:lstStyle/>
          <a:p>
            <a:pPr>
              <a:defRPr/>
            </a:pPr>
            <a:r>
              <a:rPr lang="zh-CN" altLang="zh-CN" dirty="0" smtClean="0"/>
              <a:t>查询计算机系</a:t>
            </a:r>
            <a:r>
              <a:rPr lang="en-US" altLang="zh-CN" dirty="0" smtClean="0"/>
              <a:t>VB</a:t>
            </a:r>
            <a:r>
              <a:rPr lang="zh-CN" altLang="zh-CN" dirty="0" smtClean="0"/>
              <a:t>课程考试成绩大于等于</a:t>
            </a:r>
            <a:r>
              <a:rPr lang="en-US" altLang="zh-CN" dirty="0" smtClean="0"/>
              <a:t>90</a:t>
            </a:r>
            <a:r>
              <a:rPr lang="zh-CN" altLang="zh-CN" dirty="0" smtClean="0"/>
              <a:t>分的学生的姓名和</a:t>
            </a:r>
            <a:r>
              <a:rPr lang="en-US" altLang="zh-CN" dirty="0" smtClean="0"/>
              <a:t>VB</a:t>
            </a:r>
            <a:r>
              <a:rPr lang="zh-CN" altLang="zh-CN" dirty="0" smtClean="0"/>
              <a:t>成绩。</a:t>
            </a:r>
          </a:p>
          <a:p>
            <a:pPr lvl="1">
              <a:buFontTx/>
              <a:buNone/>
              <a:defRPr/>
            </a:pPr>
            <a:r>
              <a:rPr lang="en-US" altLang="zh-CN" sz="2800" dirty="0" smtClean="0">
                <a:solidFill>
                  <a:srgbClr val="FF0000"/>
                </a:solidFill>
                <a:cs typeface="+mn-cs"/>
              </a:rPr>
              <a:t>SELECT </a:t>
            </a:r>
            <a:r>
              <a:rPr lang="en-US" altLang="zh-CN" sz="2800" dirty="0" err="1" smtClean="0">
                <a:solidFill>
                  <a:srgbClr val="FF0000"/>
                </a:solidFill>
                <a:cs typeface="+mn-cs"/>
              </a:rPr>
              <a:t>Sname</a:t>
            </a:r>
            <a:r>
              <a:rPr lang="en-US" altLang="zh-CN" sz="2800" dirty="0" smtClean="0">
                <a:solidFill>
                  <a:srgbClr val="FF0000"/>
                </a:solidFill>
                <a:cs typeface="+mn-cs"/>
              </a:rPr>
              <a:t>, Grade FROM Student JOIN SC ON </a:t>
            </a:r>
            <a:r>
              <a:rPr lang="en-US" altLang="zh-CN" sz="2800" dirty="0" err="1" smtClean="0">
                <a:solidFill>
                  <a:srgbClr val="FF0000"/>
                </a:solidFill>
                <a:cs typeface="+mn-cs"/>
              </a:rPr>
              <a:t>Student.Sno</a:t>
            </a:r>
            <a:r>
              <a:rPr lang="en-US" altLang="zh-CN" sz="2800" dirty="0" smtClean="0">
                <a:solidFill>
                  <a:srgbClr val="FF0000"/>
                </a:solidFill>
                <a:cs typeface="+mn-cs"/>
              </a:rPr>
              <a:t> = </a:t>
            </a:r>
            <a:r>
              <a:rPr lang="en-US" altLang="zh-CN" sz="2800" dirty="0" err="1" smtClean="0">
                <a:solidFill>
                  <a:srgbClr val="FF0000"/>
                </a:solidFill>
                <a:cs typeface="+mn-cs"/>
              </a:rPr>
              <a:t>SC.Sno</a:t>
            </a:r>
            <a:endParaRPr lang="zh-CN" altLang="zh-CN" sz="2800" dirty="0" smtClean="0">
              <a:solidFill>
                <a:srgbClr val="FF0000"/>
              </a:solidFill>
              <a:cs typeface="+mn-cs"/>
            </a:endParaRPr>
          </a:p>
          <a:p>
            <a:pPr lvl="1">
              <a:buFontTx/>
              <a:buNone/>
              <a:defRPr/>
            </a:pPr>
            <a:r>
              <a:rPr lang="en-US" altLang="zh-CN" sz="2800" dirty="0" smtClean="0">
                <a:solidFill>
                  <a:srgbClr val="FF0000"/>
                </a:solidFill>
                <a:cs typeface="+mn-cs"/>
              </a:rPr>
              <a:t>   JOIN Course ON </a:t>
            </a:r>
            <a:r>
              <a:rPr lang="en-US" altLang="zh-CN" sz="2800" dirty="0" err="1" smtClean="0">
                <a:solidFill>
                  <a:srgbClr val="FF0000"/>
                </a:solidFill>
                <a:cs typeface="+mn-cs"/>
              </a:rPr>
              <a:t>Course.Cno</a:t>
            </a:r>
            <a:r>
              <a:rPr lang="en-US" altLang="zh-CN" sz="2800" dirty="0" smtClean="0">
                <a:solidFill>
                  <a:srgbClr val="FF0000"/>
                </a:solidFill>
                <a:cs typeface="+mn-cs"/>
              </a:rPr>
              <a:t> = </a:t>
            </a:r>
            <a:r>
              <a:rPr lang="en-US" altLang="zh-CN" sz="2800" dirty="0" err="1" smtClean="0">
                <a:solidFill>
                  <a:srgbClr val="FF0000"/>
                </a:solidFill>
                <a:cs typeface="+mn-cs"/>
              </a:rPr>
              <a:t>SC.Cno</a:t>
            </a:r>
            <a:endParaRPr lang="zh-CN" altLang="zh-CN" sz="2800" dirty="0" smtClean="0">
              <a:solidFill>
                <a:srgbClr val="FF0000"/>
              </a:solidFill>
              <a:cs typeface="+mn-cs"/>
            </a:endParaRPr>
          </a:p>
          <a:p>
            <a:pPr lvl="1">
              <a:buFontTx/>
              <a:buNone/>
              <a:defRPr/>
            </a:pPr>
            <a:r>
              <a:rPr lang="en-US" altLang="zh-CN" sz="2800" dirty="0" smtClean="0">
                <a:solidFill>
                  <a:srgbClr val="FF0000"/>
                </a:solidFill>
                <a:cs typeface="+mn-cs"/>
              </a:rPr>
              <a:t>   WHERE </a:t>
            </a:r>
            <a:r>
              <a:rPr lang="en-US" altLang="zh-CN" sz="2800" dirty="0" err="1" smtClean="0">
                <a:solidFill>
                  <a:srgbClr val="FF0000"/>
                </a:solidFill>
                <a:cs typeface="+mn-cs"/>
              </a:rPr>
              <a:t>Sdept</a:t>
            </a:r>
            <a:r>
              <a:rPr lang="en-US" altLang="zh-CN" sz="2800" dirty="0" smtClean="0">
                <a:solidFill>
                  <a:srgbClr val="FF0000"/>
                </a:solidFill>
                <a:cs typeface="+mn-cs"/>
              </a:rPr>
              <a:t> = '</a:t>
            </a:r>
            <a:r>
              <a:rPr lang="zh-CN" altLang="zh-CN" sz="2800" dirty="0" smtClean="0">
                <a:solidFill>
                  <a:srgbClr val="FF0000"/>
                </a:solidFill>
                <a:cs typeface="+mn-cs"/>
              </a:rPr>
              <a:t>计算机系</a:t>
            </a:r>
            <a:r>
              <a:rPr lang="en-US" altLang="zh-CN" sz="2800" dirty="0" smtClean="0">
                <a:solidFill>
                  <a:srgbClr val="FF0000"/>
                </a:solidFill>
                <a:cs typeface="+mn-cs"/>
              </a:rPr>
              <a:t>' </a:t>
            </a:r>
          </a:p>
          <a:p>
            <a:pPr lvl="1">
              <a:buFontTx/>
              <a:buNone/>
              <a:defRPr/>
            </a:pPr>
            <a:r>
              <a:rPr lang="en-US" altLang="zh-CN" sz="2800" dirty="0" smtClean="0">
                <a:solidFill>
                  <a:srgbClr val="FF0000"/>
                </a:solidFill>
                <a:cs typeface="+mn-cs"/>
              </a:rPr>
              <a:t>      AND </a:t>
            </a:r>
            <a:r>
              <a:rPr lang="en-US" altLang="zh-CN" sz="2800" dirty="0" err="1" smtClean="0">
                <a:solidFill>
                  <a:srgbClr val="FF0000"/>
                </a:solidFill>
                <a:cs typeface="+mn-cs"/>
              </a:rPr>
              <a:t>Cname</a:t>
            </a:r>
            <a:r>
              <a:rPr lang="en-US" altLang="zh-CN" sz="2800" dirty="0" smtClean="0">
                <a:solidFill>
                  <a:srgbClr val="FF0000"/>
                </a:solidFill>
                <a:cs typeface="+mn-cs"/>
              </a:rPr>
              <a:t> = 'VB‘</a:t>
            </a:r>
          </a:p>
          <a:p>
            <a:pPr lvl="1">
              <a:buFontTx/>
              <a:buNone/>
              <a:defRPr/>
            </a:pPr>
            <a:r>
              <a:rPr lang="en-US" altLang="zh-CN" sz="2800" dirty="0" smtClean="0">
                <a:solidFill>
                  <a:srgbClr val="FF0000"/>
                </a:solidFill>
                <a:cs typeface="+mn-cs"/>
              </a:rPr>
              <a:t>      AND Grade &gt;= 90</a:t>
            </a:r>
            <a:endParaRPr lang="zh-CN" altLang="zh-CN" sz="2800" dirty="0" smtClean="0">
              <a:solidFill>
                <a:srgbClr val="FF0000"/>
              </a:solidFill>
              <a:cs typeface="+mn-cs"/>
            </a:endParaRPr>
          </a:p>
          <a:p>
            <a:pPr>
              <a:defRPr/>
            </a:pPr>
            <a:endParaRPr lang="zh-CN" altLang="en-US" dirty="0"/>
          </a:p>
        </p:txBody>
      </p:sp>
      <p:sp>
        <p:nvSpPr>
          <p:cNvPr id="4" name="日期占位符 3"/>
          <p:cNvSpPr>
            <a:spLocks noGrp="1"/>
          </p:cNvSpPr>
          <p:nvPr>
            <p:ph type="dt" sz="half" idx="10"/>
          </p:nvPr>
        </p:nvSpPr>
        <p:spPr/>
        <p:txBody>
          <a:bodyPr/>
          <a:lstStyle/>
          <a:p>
            <a:pPr>
              <a:defRPr/>
            </a:pPr>
            <a:fld id="{195D5B86-6982-4F67-BA60-293C59CD00A2}"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标题 1"/>
          <p:cNvSpPr>
            <a:spLocks noGrp="1"/>
          </p:cNvSpPr>
          <p:nvPr>
            <p:ph type="title"/>
          </p:nvPr>
        </p:nvSpPr>
        <p:spPr>
          <a:xfrm>
            <a:off x="642938" y="188640"/>
            <a:ext cx="7924800" cy="550962"/>
          </a:xfrm>
        </p:spPr>
        <p:txBody>
          <a:bodyPr/>
          <a:lstStyle/>
          <a:p>
            <a:r>
              <a:rPr lang="zh-CN" altLang="zh-CN" sz="2800" dirty="0" smtClean="0"/>
              <a:t>（</a:t>
            </a:r>
            <a:r>
              <a:rPr lang="en-US" altLang="zh-CN" sz="2800" dirty="0" smtClean="0"/>
              <a:t>1</a:t>
            </a:r>
            <a:r>
              <a:rPr lang="zh-CN" altLang="zh-CN" sz="2800" dirty="0" smtClean="0"/>
              <a:t>）转换为初始关系代数表达式</a:t>
            </a:r>
            <a:r>
              <a:rPr lang="en-US" altLang="zh-CN" sz="2800" dirty="0" smtClean="0"/>
              <a:t>(</a:t>
            </a:r>
            <a:r>
              <a:rPr lang="zh-CN" altLang="zh-CN" sz="2800" dirty="0" smtClean="0"/>
              <a:t>未优化的</a:t>
            </a:r>
            <a:r>
              <a:rPr lang="en-US" altLang="zh-CN" sz="2800" dirty="0" smtClean="0"/>
              <a:t>)</a:t>
            </a:r>
            <a:endParaRPr lang="zh-CN" altLang="en-US" sz="2800" dirty="0" smtClean="0"/>
          </a:p>
        </p:txBody>
      </p:sp>
      <p:sp>
        <p:nvSpPr>
          <p:cNvPr id="8196" name="内容占位符 2"/>
          <p:cNvSpPr>
            <a:spLocks noGrp="1"/>
          </p:cNvSpPr>
          <p:nvPr>
            <p:ph idx="1"/>
          </p:nvPr>
        </p:nvSpPr>
        <p:spPr>
          <a:xfrm>
            <a:off x="539552" y="764705"/>
            <a:ext cx="8358188" cy="1656184"/>
          </a:xfrm>
        </p:spPr>
        <p:txBody>
          <a:bodyPr/>
          <a:lstStyle/>
          <a:p>
            <a:pPr>
              <a:buFont typeface="Wingdings" pitchFamily="2" charset="2"/>
              <a:buNone/>
            </a:pPr>
            <a:r>
              <a:rPr lang="en-US" altLang="zh-CN" sz="3000" dirty="0" smtClean="0">
                <a:solidFill>
                  <a:srgbClr val="FF0000"/>
                </a:solidFill>
              </a:rPr>
              <a:t>  ∏</a:t>
            </a:r>
            <a:r>
              <a:rPr lang="en-US" altLang="zh-CN" sz="3000" baseline="-25000" dirty="0" err="1" smtClean="0">
                <a:solidFill>
                  <a:srgbClr val="FF0000"/>
                </a:solidFill>
              </a:rPr>
              <a:t>Sname,Grade</a:t>
            </a:r>
            <a:r>
              <a:rPr lang="en-US" altLang="zh-CN" sz="3000" dirty="0" smtClean="0">
                <a:solidFill>
                  <a:srgbClr val="FF0000"/>
                </a:solidFill>
              </a:rPr>
              <a:t>(</a:t>
            </a:r>
            <a:r>
              <a:rPr lang="en-US" altLang="zh-CN" sz="3000" dirty="0" err="1" smtClean="0">
                <a:solidFill>
                  <a:srgbClr val="FF0000"/>
                </a:solidFill>
              </a:rPr>
              <a:t>σ</a:t>
            </a:r>
            <a:r>
              <a:rPr lang="en-US" altLang="zh-CN" sz="3000" baseline="-25000" dirty="0" err="1" smtClean="0">
                <a:solidFill>
                  <a:srgbClr val="FF0000"/>
                </a:solidFill>
              </a:rPr>
              <a:t>Student.Sno</a:t>
            </a:r>
            <a:r>
              <a:rPr lang="en-US" altLang="zh-CN" sz="3000" baseline="-25000" dirty="0" smtClean="0">
                <a:solidFill>
                  <a:srgbClr val="FF0000"/>
                </a:solidFill>
              </a:rPr>
              <a:t>=</a:t>
            </a:r>
            <a:r>
              <a:rPr lang="en-US" altLang="zh-CN" sz="3000" baseline="-25000" dirty="0" err="1" smtClean="0">
                <a:solidFill>
                  <a:srgbClr val="FF0000"/>
                </a:solidFill>
              </a:rPr>
              <a:t>SC.Sno</a:t>
            </a:r>
            <a:r>
              <a:rPr lang="en-US" altLang="zh-CN" sz="3000" baseline="-25000" dirty="0" smtClean="0">
                <a:solidFill>
                  <a:srgbClr val="FF0000"/>
                </a:solidFill>
              </a:rPr>
              <a:t> ΛCourse.cno=SC.cno </a:t>
            </a:r>
          </a:p>
          <a:p>
            <a:pPr>
              <a:buFont typeface="Wingdings" pitchFamily="2" charset="2"/>
              <a:buNone/>
            </a:pPr>
            <a:r>
              <a:rPr lang="en-US" altLang="zh-CN" sz="3000" baseline="-25000" dirty="0" smtClean="0">
                <a:solidFill>
                  <a:srgbClr val="FF0000"/>
                </a:solidFill>
              </a:rPr>
              <a:t>     Λ </a:t>
            </a:r>
            <a:r>
              <a:rPr lang="en-US" altLang="zh-CN" sz="3000" baseline="-25000" dirty="0" err="1" smtClean="0">
                <a:solidFill>
                  <a:srgbClr val="FF0000"/>
                </a:solidFill>
              </a:rPr>
              <a:t>Sdept</a:t>
            </a:r>
            <a:r>
              <a:rPr lang="en-US" altLang="zh-CN" sz="3000" baseline="-25000" dirty="0" smtClean="0">
                <a:solidFill>
                  <a:srgbClr val="FF0000"/>
                </a:solidFill>
              </a:rPr>
              <a:t>=‘</a:t>
            </a:r>
            <a:r>
              <a:rPr lang="zh-CN" altLang="zh-CN" sz="3000" baseline="-25000" dirty="0" smtClean="0">
                <a:solidFill>
                  <a:srgbClr val="FF0000"/>
                </a:solidFill>
              </a:rPr>
              <a:t>计算机系</a:t>
            </a:r>
            <a:r>
              <a:rPr lang="en-US" altLang="zh-CN" sz="3000" baseline="-25000" dirty="0" smtClean="0">
                <a:solidFill>
                  <a:srgbClr val="FF0000"/>
                </a:solidFill>
              </a:rPr>
              <a:t>’ Λ </a:t>
            </a:r>
            <a:r>
              <a:rPr lang="en-US" altLang="zh-CN" sz="3000" baseline="-25000" dirty="0" err="1" smtClean="0">
                <a:solidFill>
                  <a:srgbClr val="FF0000"/>
                </a:solidFill>
              </a:rPr>
              <a:t>Cname</a:t>
            </a:r>
            <a:r>
              <a:rPr lang="en-US" altLang="zh-CN" sz="3000" baseline="-25000" dirty="0" smtClean="0">
                <a:solidFill>
                  <a:srgbClr val="FF0000"/>
                </a:solidFill>
              </a:rPr>
              <a:t>=‘VB’Λ Grade&gt;=90 </a:t>
            </a:r>
          </a:p>
          <a:p>
            <a:pPr>
              <a:buFont typeface="Wingdings" pitchFamily="2" charset="2"/>
              <a:buNone/>
            </a:pPr>
            <a:r>
              <a:rPr lang="en-US" altLang="zh-CN" sz="3000" baseline="-25000" dirty="0" smtClean="0">
                <a:solidFill>
                  <a:srgbClr val="FF0000"/>
                </a:solidFill>
              </a:rPr>
              <a:t>    </a:t>
            </a:r>
            <a:r>
              <a:rPr lang="en-US" altLang="zh-CN" sz="3000" dirty="0" smtClean="0">
                <a:solidFill>
                  <a:srgbClr val="FF0000"/>
                </a:solidFill>
              </a:rPr>
              <a:t>(Student</a:t>
            </a:r>
            <a:r>
              <a:rPr lang="zh-CN" altLang="zh-CN" sz="3000" dirty="0" smtClean="0">
                <a:solidFill>
                  <a:srgbClr val="FF0000"/>
                </a:solidFill>
              </a:rPr>
              <a:t>×</a:t>
            </a:r>
            <a:r>
              <a:rPr lang="en-US" altLang="zh-CN" sz="3000" dirty="0" smtClean="0">
                <a:solidFill>
                  <a:srgbClr val="FF0000"/>
                </a:solidFill>
              </a:rPr>
              <a:t>SC</a:t>
            </a:r>
            <a:r>
              <a:rPr lang="zh-CN" altLang="zh-CN" sz="3000" dirty="0" smtClean="0">
                <a:solidFill>
                  <a:srgbClr val="FF0000"/>
                </a:solidFill>
              </a:rPr>
              <a:t>×</a:t>
            </a:r>
            <a:r>
              <a:rPr lang="en-US" altLang="zh-CN" sz="3000" dirty="0" smtClean="0">
                <a:solidFill>
                  <a:srgbClr val="FF0000"/>
                </a:solidFill>
              </a:rPr>
              <a:t> Course))</a:t>
            </a:r>
            <a:endParaRPr lang="zh-CN" altLang="zh-CN" sz="3000" dirty="0" smtClean="0">
              <a:solidFill>
                <a:srgbClr val="FF0000"/>
              </a:solidFill>
            </a:endParaRPr>
          </a:p>
          <a:p>
            <a:endParaRPr lang="zh-CN" altLang="en-US" sz="3000" dirty="0" smtClean="0">
              <a:solidFill>
                <a:srgbClr val="FF0000"/>
              </a:solidFill>
            </a:endParaRPr>
          </a:p>
        </p:txBody>
      </p:sp>
      <p:sp>
        <p:nvSpPr>
          <p:cNvPr id="819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1"/>
          <p:cNvGraphicFramePr>
            <a:graphicFrameLocks noChangeAspect="1"/>
          </p:cNvGraphicFramePr>
          <p:nvPr/>
        </p:nvGraphicFramePr>
        <p:xfrm>
          <a:off x="1559665" y="2276872"/>
          <a:ext cx="5838596" cy="4121362"/>
        </p:xfrm>
        <a:graphic>
          <a:graphicData uri="http://schemas.openxmlformats.org/presentationml/2006/ole">
            <mc:AlternateContent xmlns:mc="http://schemas.openxmlformats.org/markup-compatibility/2006">
              <mc:Choice xmlns:v="urn:schemas-microsoft-com:vml" Requires="v">
                <p:oleObj spid="_x0000_s156675" name="Visio" r:id="rId3" imgW="2914701" imgH="2057359" progId="Visio.Drawing.11">
                  <p:embed/>
                </p:oleObj>
              </mc:Choice>
              <mc:Fallback>
                <p:oleObj name="Visio" r:id="rId3" imgW="2914701" imgH="205735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665" y="2276872"/>
                        <a:ext cx="5838596" cy="412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标题 1"/>
          <p:cNvSpPr>
            <a:spLocks noGrp="1"/>
          </p:cNvSpPr>
          <p:nvPr>
            <p:ph type="title"/>
          </p:nvPr>
        </p:nvSpPr>
        <p:spPr>
          <a:xfrm>
            <a:off x="642938" y="44624"/>
            <a:ext cx="7924800" cy="621829"/>
          </a:xfrm>
        </p:spPr>
        <p:txBody>
          <a:bodyPr/>
          <a:lstStyle/>
          <a:p>
            <a:r>
              <a:rPr lang="zh-CN" altLang="zh-CN" sz="3600" dirty="0" smtClean="0"/>
              <a:t>（</a:t>
            </a:r>
            <a:r>
              <a:rPr lang="en-US" altLang="zh-CN" sz="3600" dirty="0" smtClean="0"/>
              <a:t>2</a:t>
            </a:r>
            <a:r>
              <a:rPr lang="zh-CN" altLang="zh-CN" sz="3600" dirty="0" smtClean="0"/>
              <a:t>）利用转换规则进行优化</a:t>
            </a:r>
            <a:endParaRPr lang="zh-CN" altLang="en-US" sz="3600" dirty="0" smtClean="0"/>
          </a:p>
        </p:txBody>
      </p:sp>
      <p:sp>
        <p:nvSpPr>
          <p:cNvPr id="9220" name="内容占位符 2"/>
          <p:cNvSpPr>
            <a:spLocks noGrp="1"/>
          </p:cNvSpPr>
          <p:nvPr>
            <p:ph idx="1"/>
          </p:nvPr>
        </p:nvSpPr>
        <p:spPr>
          <a:xfrm>
            <a:off x="179512" y="620688"/>
            <a:ext cx="8784976" cy="2071688"/>
          </a:xfrm>
        </p:spPr>
        <p:txBody>
          <a:bodyPr/>
          <a:lstStyle/>
          <a:p>
            <a:r>
              <a:rPr lang="zh-CN" altLang="en-US" sz="2800" dirty="0" smtClean="0"/>
              <a:t>①</a:t>
            </a:r>
            <a:r>
              <a:rPr lang="zh-CN" altLang="zh-CN" sz="2800" dirty="0" smtClean="0"/>
              <a:t>用规则</a:t>
            </a:r>
            <a:r>
              <a:rPr lang="en-US" altLang="zh-CN" sz="2800" dirty="0" smtClean="0"/>
              <a:t>1</a:t>
            </a:r>
            <a:r>
              <a:rPr lang="zh-CN" altLang="zh-CN" sz="2800" dirty="0" smtClean="0"/>
              <a:t>将选择操作的连接操作部分分解到各个选择操作中，使尽可能先执行选择操作。</a:t>
            </a:r>
            <a:endParaRPr lang="en-US" altLang="zh-CN" sz="2800" dirty="0" smtClean="0"/>
          </a:p>
          <a:p>
            <a:pPr>
              <a:buFont typeface="Wingdings" pitchFamily="2" charset="2"/>
              <a:buNone/>
            </a:pPr>
            <a:r>
              <a:rPr lang="en-US" altLang="zh-CN" sz="2800" dirty="0" smtClean="0">
                <a:solidFill>
                  <a:srgbClr val="FF0000"/>
                </a:solidFill>
              </a:rPr>
              <a:t> </a:t>
            </a:r>
            <a:r>
              <a:rPr lang="en-US" altLang="zh-CN" sz="2400" dirty="0" smtClean="0">
                <a:solidFill>
                  <a:srgbClr val="FF0000"/>
                </a:solidFill>
              </a:rPr>
              <a:t>∏</a:t>
            </a:r>
            <a:r>
              <a:rPr lang="en-US" altLang="zh-CN" sz="2400" baseline="-25000" dirty="0" err="1" smtClean="0">
                <a:solidFill>
                  <a:srgbClr val="FF0000"/>
                </a:solidFill>
              </a:rPr>
              <a:t>Sname,Grade</a:t>
            </a:r>
            <a:r>
              <a:rPr lang="en-US" altLang="zh-CN" sz="2400" dirty="0" smtClean="0">
                <a:solidFill>
                  <a:srgbClr val="FF0000"/>
                </a:solidFill>
              </a:rPr>
              <a:t>((</a:t>
            </a:r>
            <a:r>
              <a:rPr lang="en-US" altLang="zh-CN" sz="2400" dirty="0" err="1" smtClean="0">
                <a:solidFill>
                  <a:srgbClr val="FF0000"/>
                </a:solidFill>
              </a:rPr>
              <a:t>σ</a:t>
            </a:r>
            <a:r>
              <a:rPr lang="en-US" altLang="zh-CN" sz="2400" baseline="-25000" dirty="0" err="1" smtClean="0">
                <a:solidFill>
                  <a:srgbClr val="FF0000"/>
                </a:solidFill>
              </a:rPr>
              <a:t>Student.Sno</a:t>
            </a:r>
            <a:r>
              <a:rPr lang="en-US" altLang="zh-CN" sz="2400" baseline="-25000" dirty="0" smtClean="0">
                <a:solidFill>
                  <a:srgbClr val="FF0000"/>
                </a:solidFill>
              </a:rPr>
              <a:t>=</a:t>
            </a:r>
            <a:r>
              <a:rPr lang="en-US" altLang="zh-CN" sz="2400" baseline="-25000" dirty="0" err="1" smtClean="0">
                <a:solidFill>
                  <a:srgbClr val="FF0000"/>
                </a:solidFill>
              </a:rPr>
              <a:t>SC.Sno</a:t>
            </a:r>
            <a:r>
              <a:rPr lang="en-US" altLang="zh-CN" sz="2400" dirty="0" smtClean="0">
                <a:solidFill>
                  <a:srgbClr val="FF0000"/>
                </a:solidFill>
              </a:rPr>
              <a:t>(</a:t>
            </a:r>
            <a:r>
              <a:rPr lang="en-US" altLang="zh-CN" sz="2400" dirty="0" err="1" smtClean="0">
                <a:solidFill>
                  <a:srgbClr val="FF0000"/>
                </a:solidFill>
              </a:rPr>
              <a:t>σ</a:t>
            </a:r>
            <a:r>
              <a:rPr lang="en-US" altLang="zh-CN" sz="2400" baseline="-25000" dirty="0" err="1" smtClean="0">
                <a:solidFill>
                  <a:srgbClr val="FF0000"/>
                </a:solidFill>
              </a:rPr>
              <a:t>Sdept</a:t>
            </a:r>
            <a:r>
              <a:rPr lang="en-US" altLang="zh-CN" sz="2400" baseline="-25000" dirty="0" smtClean="0">
                <a:solidFill>
                  <a:srgbClr val="FF0000"/>
                </a:solidFill>
              </a:rPr>
              <a:t>=‘</a:t>
            </a:r>
            <a:r>
              <a:rPr lang="zh-CN" altLang="zh-CN" sz="2400" baseline="-25000" dirty="0" smtClean="0">
                <a:solidFill>
                  <a:srgbClr val="FF0000"/>
                </a:solidFill>
              </a:rPr>
              <a:t>计算机系</a:t>
            </a:r>
            <a:r>
              <a:rPr lang="en-US" altLang="zh-CN" sz="2400" baseline="-25000" dirty="0" smtClean="0">
                <a:solidFill>
                  <a:srgbClr val="FF0000"/>
                </a:solidFill>
              </a:rPr>
              <a:t>’</a:t>
            </a:r>
            <a:r>
              <a:rPr lang="en-US" altLang="zh-CN" sz="2400" dirty="0" smtClean="0">
                <a:solidFill>
                  <a:srgbClr val="FF0000"/>
                </a:solidFill>
              </a:rPr>
              <a:t> (Student))</a:t>
            </a:r>
            <a:endParaRPr lang="en-US" altLang="zh-CN" sz="2400" baseline="-25000" dirty="0" smtClean="0">
              <a:solidFill>
                <a:srgbClr val="FF0000"/>
              </a:solidFill>
            </a:endParaRPr>
          </a:p>
          <a:p>
            <a:pPr>
              <a:buFont typeface="Wingdings" pitchFamily="2" charset="2"/>
              <a:buNone/>
            </a:pPr>
            <a:r>
              <a:rPr lang="zh-CN" altLang="zh-CN" sz="2400" dirty="0" smtClean="0">
                <a:solidFill>
                  <a:srgbClr val="FF0000"/>
                </a:solidFill>
              </a:rPr>
              <a:t>×</a:t>
            </a:r>
            <a:r>
              <a:rPr lang="en-US" altLang="zh-CN" sz="2400" dirty="0" err="1" smtClean="0">
                <a:solidFill>
                  <a:srgbClr val="FF0000"/>
                </a:solidFill>
              </a:rPr>
              <a:t>σ</a:t>
            </a:r>
            <a:r>
              <a:rPr lang="en-US" altLang="zh-CN" sz="2400" baseline="-25000" dirty="0" err="1" smtClean="0">
                <a:solidFill>
                  <a:srgbClr val="FF0000"/>
                </a:solidFill>
              </a:rPr>
              <a:t>Grade</a:t>
            </a:r>
            <a:r>
              <a:rPr lang="en-US" altLang="zh-CN" sz="2400" baseline="-25000" dirty="0" smtClean="0">
                <a:solidFill>
                  <a:srgbClr val="FF0000"/>
                </a:solidFill>
              </a:rPr>
              <a:t>&gt;=90</a:t>
            </a:r>
            <a:r>
              <a:rPr lang="en-US" altLang="zh-CN" sz="2400" dirty="0" smtClean="0">
                <a:solidFill>
                  <a:srgbClr val="FF0000"/>
                </a:solidFill>
              </a:rPr>
              <a:t>(SC))</a:t>
            </a:r>
            <a:r>
              <a:rPr lang="zh-CN" altLang="zh-CN" sz="2400" dirty="0" smtClean="0">
                <a:solidFill>
                  <a:srgbClr val="FF0000"/>
                </a:solidFill>
              </a:rPr>
              <a:t>×</a:t>
            </a:r>
            <a:r>
              <a:rPr lang="en-US" altLang="zh-CN" sz="2400" dirty="0" smtClean="0">
                <a:solidFill>
                  <a:srgbClr val="FF0000"/>
                </a:solidFill>
              </a:rPr>
              <a:t>(σ</a:t>
            </a:r>
            <a:r>
              <a:rPr lang="en-US" altLang="zh-CN" sz="2400" baseline="-25000" dirty="0" smtClean="0">
                <a:solidFill>
                  <a:srgbClr val="FF0000"/>
                </a:solidFill>
              </a:rPr>
              <a:t>Course.cno=SC.cno</a:t>
            </a:r>
            <a:r>
              <a:rPr lang="en-US" altLang="zh-CN" sz="2400" dirty="0" smtClean="0">
                <a:solidFill>
                  <a:srgbClr val="FF0000"/>
                </a:solidFill>
              </a:rPr>
              <a:t>(</a:t>
            </a:r>
            <a:r>
              <a:rPr lang="en-US" altLang="zh-CN" sz="2400" dirty="0" err="1" smtClean="0">
                <a:solidFill>
                  <a:srgbClr val="FF0000"/>
                </a:solidFill>
              </a:rPr>
              <a:t>σ</a:t>
            </a:r>
            <a:r>
              <a:rPr lang="en-US" altLang="zh-CN" sz="2400" baseline="-25000" dirty="0" err="1" smtClean="0">
                <a:solidFill>
                  <a:srgbClr val="FF0000"/>
                </a:solidFill>
              </a:rPr>
              <a:t>Cname</a:t>
            </a:r>
            <a:r>
              <a:rPr lang="en-US" altLang="zh-CN" sz="2400" baseline="-25000" dirty="0" smtClean="0">
                <a:solidFill>
                  <a:srgbClr val="FF0000"/>
                </a:solidFill>
              </a:rPr>
              <a:t>=‘VB’</a:t>
            </a:r>
            <a:r>
              <a:rPr lang="en-US" altLang="zh-CN" sz="2400" dirty="0" smtClean="0">
                <a:solidFill>
                  <a:srgbClr val="FF0000"/>
                </a:solidFill>
              </a:rPr>
              <a:t>(Course))))</a:t>
            </a:r>
            <a:endParaRPr lang="zh-CN" altLang="zh-CN" sz="2400" dirty="0" smtClean="0">
              <a:solidFill>
                <a:srgbClr val="FF0000"/>
              </a:solidFill>
            </a:endParaRPr>
          </a:p>
          <a:p>
            <a:endParaRPr lang="zh-CN" altLang="en-US" sz="2800" dirty="0" smtClean="0"/>
          </a:p>
        </p:txBody>
      </p:sp>
      <p:sp>
        <p:nvSpPr>
          <p:cNvPr id="922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1"/>
          <p:cNvGraphicFramePr>
            <a:graphicFrameLocks noChangeAspect="1"/>
          </p:cNvGraphicFramePr>
          <p:nvPr/>
        </p:nvGraphicFramePr>
        <p:xfrm>
          <a:off x="1943119" y="2780929"/>
          <a:ext cx="4414820" cy="3862760"/>
        </p:xfrm>
        <a:graphic>
          <a:graphicData uri="http://schemas.openxmlformats.org/presentationml/2006/ole">
            <mc:AlternateContent xmlns:mc="http://schemas.openxmlformats.org/markup-compatibility/2006">
              <mc:Choice xmlns:v="urn:schemas-microsoft-com:vml" Requires="v">
                <p:oleObj spid="_x0000_s157699" name="Visio" r:id="rId3" imgW="2896819" imgH="2529108" progId="Visio.Drawing.11">
                  <p:embed/>
                </p:oleObj>
              </mc:Choice>
              <mc:Fallback>
                <p:oleObj name="Visio" r:id="rId3" imgW="2896819" imgH="252910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19" y="2780929"/>
                        <a:ext cx="4414820" cy="3862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5" name="标题 1"/>
          <p:cNvSpPr>
            <a:spLocks noGrp="1"/>
          </p:cNvSpPr>
          <p:nvPr>
            <p:ph type="title"/>
          </p:nvPr>
        </p:nvSpPr>
        <p:spPr>
          <a:xfrm>
            <a:off x="642938" y="285750"/>
            <a:ext cx="8067675" cy="595313"/>
          </a:xfrm>
        </p:spPr>
        <p:txBody>
          <a:bodyPr/>
          <a:lstStyle/>
          <a:p>
            <a:r>
              <a:rPr lang="zh-CN" altLang="en-US" sz="3200" smtClean="0"/>
              <a:t>②</a:t>
            </a:r>
            <a:r>
              <a:rPr lang="zh-CN" altLang="zh-CN" sz="3200" smtClean="0"/>
              <a:t>将笛卡尔积操作替换为等值连接操作</a:t>
            </a:r>
            <a:endParaRPr lang="zh-CN" altLang="en-US" sz="3200" smtClean="0"/>
          </a:p>
        </p:txBody>
      </p:sp>
      <p:sp>
        <p:nvSpPr>
          <p:cNvPr id="10246" name="内容占位符 2"/>
          <p:cNvSpPr>
            <a:spLocks noGrp="1"/>
          </p:cNvSpPr>
          <p:nvPr>
            <p:ph idx="1"/>
          </p:nvPr>
        </p:nvSpPr>
        <p:spPr>
          <a:xfrm>
            <a:off x="285750" y="928688"/>
            <a:ext cx="8643938" cy="1071562"/>
          </a:xfrm>
        </p:spPr>
        <p:txBody>
          <a:bodyPr/>
          <a:lstStyle/>
          <a:p>
            <a:pPr>
              <a:buFont typeface="Wingdings" pitchFamily="2" charset="2"/>
              <a:buNone/>
            </a:pPr>
            <a:r>
              <a:rPr lang="en-US" altLang="zh-CN" sz="3000" dirty="0" smtClean="0">
                <a:solidFill>
                  <a:srgbClr val="FF0000"/>
                </a:solidFill>
              </a:rPr>
              <a:t>∏</a:t>
            </a:r>
            <a:r>
              <a:rPr lang="en-US" altLang="zh-CN" sz="3000" baseline="-25000" dirty="0" err="1" smtClean="0">
                <a:solidFill>
                  <a:srgbClr val="FF0000"/>
                </a:solidFill>
              </a:rPr>
              <a:t>Sname,Grade</a:t>
            </a:r>
            <a:r>
              <a:rPr lang="en-US" altLang="zh-CN" sz="3000" dirty="0" smtClean="0">
                <a:solidFill>
                  <a:srgbClr val="FF0000"/>
                </a:solidFill>
              </a:rPr>
              <a:t>(</a:t>
            </a:r>
            <a:r>
              <a:rPr lang="en-US" altLang="zh-CN" sz="3000" dirty="0" err="1" smtClean="0">
                <a:solidFill>
                  <a:srgbClr val="FF0000"/>
                </a:solidFill>
              </a:rPr>
              <a:t>σ</a:t>
            </a:r>
            <a:r>
              <a:rPr lang="en-US" altLang="zh-CN" sz="3000" baseline="-25000" dirty="0" err="1" smtClean="0">
                <a:solidFill>
                  <a:srgbClr val="FF0000"/>
                </a:solidFill>
              </a:rPr>
              <a:t>Sdept</a:t>
            </a:r>
            <a:r>
              <a:rPr lang="en-US" altLang="zh-CN" sz="3000" baseline="-25000" dirty="0" smtClean="0">
                <a:solidFill>
                  <a:srgbClr val="FF0000"/>
                </a:solidFill>
              </a:rPr>
              <a:t>=‘</a:t>
            </a:r>
            <a:r>
              <a:rPr lang="zh-CN" altLang="zh-CN" sz="3000" baseline="-25000" dirty="0" smtClean="0">
                <a:solidFill>
                  <a:srgbClr val="FF0000"/>
                </a:solidFill>
              </a:rPr>
              <a:t>计算机系</a:t>
            </a:r>
            <a:r>
              <a:rPr lang="en-US" altLang="zh-CN" sz="3000" baseline="-25000" dirty="0" smtClean="0">
                <a:solidFill>
                  <a:srgbClr val="FF0000"/>
                </a:solidFill>
              </a:rPr>
              <a:t>’</a:t>
            </a:r>
            <a:r>
              <a:rPr lang="en-US" altLang="zh-CN" sz="3000" dirty="0" smtClean="0">
                <a:solidFill>
                  <a:srgbClr val="FF0000"/>
                </a:solidFill>
              </a:rPr>
              <a:t>(Student)   </a:t>
            </a:r>
            <a:r>
              <a:rPr lang="en-US" altLang="zh-CN" sz="3000" dirty="0" err="1" smtClean="0">
                <a:solidFill>
                  <a:srgbClr val="FF0000"/>
                </a:solidFill>
              </a:rPr>
              <a:t>σ</a:t>
            </a:r>
            <a:r>
              <a:rPr lang="en-US" altLang="zh-CN" sz="3000" baseline="-25000" dirty="0" err="1" smtClean="0">
                <a:solidFill>
                  <a:srgbClr val="FF0000"/>
                </a:solidFill>
              </a:rPr>
              <a:t>Grade</a:t>
            </a:r>
            <a:r>
              <a:rPr lang="en-US" altLang="zh-CN" sz="3000" baseline="-25000" dirty="0" smtClean="0">
                <a:solidFill>
                  <a:srgbClr val="FF0000"/>
                </a:solidFill>
              </a:rPr>
              <a:t>&gt;=90</a:t>
            </a:r>
            <a:r>
              <a:rPr lang="en-US" altLang="zh-CN" sz="3000" dirty="0" smtClean="0">
                <a:solidFill>
                  <a:srgbClr val="FF0000"/>
                </a:solidFill>
              </a:rPr>
              <a:t>(SC))    </a:t>
            </a:r>
            <a:r>
              <a:rPr lang="en-US" altLang="zh-CN" sz="3000" dirty="0" err="1" smtClean="0">
                <a:solidFill>
                  <a:srgbClr val="FF0000"/>
                </a:solidFill>
              </a:rPr>
              <a:t>σ</a:t>
            </a:r>
            <a:r>
              <a:rPr lang="en-US" altLang="zh-CN" sz="3000" baseline="-25000" dirty="0" err="1" smtClean="0">
                <a:solidFill>
                  <a:srgbClr val="FF0000"/>
                </a:solidFill>
              </a:rPr>
              <a:t>Cname</a:t>
            </a:r>
            <a:r>
              <a:rPr lang="en-US" altLang="zh-CN" sz="3000" baseline="-25000" dirty="0" smtClean="0">
                <a:solidFill>
                  <a:srgbClr val="FF0000"/>
                </a:solidFill>
              </a:rPr>
              <a:t>=‘VB’</a:t>
            </a:r>
            <a:r>
              <a:rPr lang="en-US" altLang="zh-CN" sz="3000" dirty="0" smtClean="0">
                <a:solidFill>
                  <a:srgbClr val="FF0000"/>
                </a:solidFill>
              </a:rPr>
              <a:t>(Course)</a:t>
            </a:r>
            <a:endParaRPr lang="zh-CN" altLang="zh-CN" sz="3000" dirty="0" smtClean="0">
              <a:solidFill>
                <a:srgbClr val="FF0000"/>
              </a:solidFill>
            </a:endParaRPr>
          </a:p>
          <a:p>
            <a:pPr>
              <a:buFont typeface="Wingdings" pitchFamily="2" charset="2"/>
              <a:buNone/>
            </a:pPr>
            <a:endParaRPr lang="zh-CN" altLang="en-US" sz="3000" dirty="0" smtClean="0"/>
          </a:p>
        </p:txBody>
      </p:sp>
      <p:graphicFrame>
        <p:nvGraphicFramePr>
          <p:cNvPr id="10242" name="Object 2"/>
          <p:cNvGraphicFramePr>
            <a:graphicFrameLocks noChangeAspect="1"/>
          </p:cNvGraphicFramePr>
          <p:nvPr/>
        </p:nvGraphicFramePr>
        <p:xfrm>
          <a:off x="3419872" y="1556792"/>
          <a:ext cx="504056" cy="378043"/>
        </p:xfrm>
        <a:graphic>
          <a:graphicData uri="http://schemas.openxmlformats.org/presentationml/2006/ole">
            <mc:AlternateContent xmlns:mc="http://schemas.openxmlformats.org/markup-compatibility/2006">
              <mc:Choice xmlns:v="urn:schemas-microsoft-com:vml" Requires="v">
                <p:oleObj spid="_x0000_s158725" name="Visio" r:id="rId3" imgW="130454" imgH="101803" progId="Visio.Drawing.11">
                  <p:embed/>
                </p:oleObj>
              </mc:Choice>
              <mc:Fallback>
                <p:oleObj name="Visio" r:id="rId3" imgW="130454" imgH="10180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556792"/>
                        <a:ext cx="504056" cy="3780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6804247" y="1052736"/>
          <a:ext cx="481011" cy="286321"/>
        </p:xfrm>
        <a:graphic>
          <a:graphicData uri="http://schemas.openxmlformats.org/presentationml/2006/ole">
            <mc:AlternateContent xmlns:mc="http://schemas.openxmlformats.org/markup-compatibility/2006">
              <mc:Choice xmlns:v="urn:schemas-microsoft-com:vml" Requires="v">
                <p:oleObj spid="_x0000_s158726" name="Visio" r:id="rId5" imgW="130454" imgH="101803" progId="Visio.Drawing.11">
                  <p:embed/>
                </p:oleObj>
              </mc:Choice>
              <mc:Fallback>
                <p:oleObj name="Visio" r:id="rId5" imgW="130454" imgH="10180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7" y="1052736"/>
                        <a:ext cx="481011" cy="286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44" name="Object 4"/>
          <p:cNvGraphicFramePr>
            <a:graphicFrameLocks noChangeAspect="1"/>
          </p:cNvGraphicFramePr>
          <p:nvPr/>
        </p:nvGraphicFramePr>
        <p:xfrm>
          <a:off x="1344613" y="2097558"/>
          <a:ext cx="6227762" cy="3995738"/>
        </p:xfrm>
        <a:graphic>
          <a:graphicData uri="http://schemas.openxmlformats.org/presentationml/2006/ole">
            <mc:AlternateContent xmlns:mc="http://schemas.openxmlformats.org/markup-compatibility/2006">
              <mc:Choice xmlns:v="urn:schemas-microsoft-com:vml" Requires="v">
                <p:oleObj spid="_x0000_s158727" name="Visio" r:id="rId6" imgW="2896819" imgH="1855460" progId="Visio.Drawing.11">
                  <p:embed/>
                </p:oleObj>
              </mc:Choice>
              <mc:Fallback>
                <p:oleObj name="Visio" r:id="rId6" imgW="2896819" imgH="1855460"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4613" y="2097558"/>
                        <a:ext cx="6227762" cy="3995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日期占位符 7"/>
          <p:cNvSpPr>
            <a:spLocks noGrp="1"/>
          </p:cNvSpPr>
          <p:nvPr>
            <p:ph type="dt" sz="half" idx="10"/>
          </p:nvPr>
        </p:nvSpPr>
        <p:spPr/>
        <p:txBody>
          <a:bodyPr/>
          <a:lstStyle/>
          <a:p>
            <a:pPr>
              <a:defRPr/>
            </a:pPr>
            <a:fld id="{70FAF877-7B9C-4C76-A14C-A651AC21D554}" type="datetime8">
              <a:rPr lang="zh-CN" altLang="en-US" smtClean="0"/>
              <a:pPr>
                <a:defRPr/>
              </a:pPr>
              <a:t>2016年3月9日8时38分</a:t>
            </a:fld>
            <a:endParaRPr lang="zh-CN" altLang="en-US" dirty="0"/>
          </a:p>
        </p:txBody>
      </p:sp>
      <p:sp>
        <p:nvSpPr>
          <p:cNvPr id="9" name="灯片编号占位符 8"/>
          <p:cNvSpPr>
            <a:spLocks noGrp="1"/>
          </p:cNvSpPr>
          <p:nvPr>
            <p:ph type="sldNum" sz="quarter" idx="12"/>
          </p:nvPr>
        </p:nvSpPr>
        <p:spPr/>
        <p:txBody>
          <a:bodyPr/>
          <a:lstStyle/>
          <a:p>
            <a:pPr>
              <a:defRPr/>
            </a:pPr>
            <a:fld id="{A1C693C5-2466-49C7-9407-97947274FDD1}" type="slidenum">
              <a:rPr lang="zh-CN" altLang="en-US" smtClean="0"/>
              <a:pPr>
                <a:defRPr/>
              </a:pPr>
              <a:t>43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9" name="标题 1"/>
          <p:cNvSpPr>
            <a:spLocks noGrp="1"/>
          </p:cNvSpPr>
          <p:nvPr>
            <p:ph type="title"/>
          </p:nvPr>
        </p:nvSpPr>
        <p:spPr>
          <a:xfrm>
            <a:off x="428625" y="285750"/>
            <a:ext cx="8429625" cy="642938"/>
          </a:xfrm>
        </p:spPr>
        <p:txBody>
          <a:bodyPr/>
          <a:lstStyle/>
          <a:p>
            <a:r>
              <a:rPr lang="zh-CN" altLang="en-US" sz="2800" dirty="0" smtClean="0"/>
              <a:t>③</a:t>
            </a:r>
            <a:r>
              <a:rPr lang="zh-CN" altLang="zh-CN" sz="2800" dirty="0" smtClean="0"/>
              <a:t>重新排列等值连接，先执行</a:t>
            </a:r>
            <a:r>
              <a:rPr lang="en-US" altLang="zh-CN" sz="2800" dirty="0" smtClean="0">
                <a:solidFill>
                  <a:srgbClr val="C00000"/>
                </a:solidFill>
              </a:rPr>
              <a:t>WHERE </a:t>
            </a:r>
            <a:r>
              <a:rPr lang="en-US" altLang="zh-CN" sz="2800" dirty="0" err="1" smtClean="0">
                <a:solidFill>
                  <a:srgbClr val="C00000"/>
                </a:solidFill>
              </a:rPr>
              <a:t>Cname</a:t>
            </a:r>
            <a:r>
              <a:rPr lang="en-US" altLang="zh-CN" sz="2800" dirty="0" smtClean="0">
                <a:solidFill>
                  <a:srgbClr val="C00000"/>
                </a:solidFill>
              </a:rPr>
              <a:t>=’VB’</a:t>
            </a:r>
            <a:endParaRPr lang="zh-CN" altLang="en-US" sz="2800" dirty="0" smtClean="0">
              <a:solidFill>
                <a:srgbClr val="C00000"/>
              </a:solidFill>
            </a:endParaRPr>
          </a:p>
        </p:txBody>
      </p:sp>
      <p:sp>
        <p:nvSpPr>
          <p:cNvPr id="11270" name="内容占位符 2"/>
          <p:cNvSpPr>
            <a:spLocks noGrp="1"/>
          </p:cNvSpPr>
          <p:nvPr>
            <p:ph idx="1"/>
          </p:nvPr>
        </p:nvSpPr>
        <p:spPr>
          <a:xfrm>
            <a:off x="428625" y="1000125"/>
            <a:ext cx="8429625" cy="1285875"/>
          </a:xfrm>
        </p:spPr>
        <p:txBody>
          <a:bodyPr/>
          <a:lstStyle/>
          <a:p>
            <a:pPr>
              <a:buFont typeface="Wingdings" pitchFamily="2" charset="2"/>
              <a:buNone/>
            </a:pPr>
            <a:r>
              <a:rPr lang="en-US" altLang="zh-CN" sz="2800" dirty="0" smtClean="0">
                <a:solidFill>
                  <a:srgbClr val="FF0000"/>
                </a:solidFill>
              </a:rPr>
              <a:t>∏</a:t>
            </a:r>
            <a:r>
              <a:rPr lang="en-US" altLang="zh-CN" sz="2800" baseline="-25000" dirty="0" err="1" smtClean="0">
                <a:solidFill>
                  <a:srgbClr val="FF0000"/>
                </a:solidFill>
              </a:rPr>
              <a:t>Sname,Grade</a:t>
            </a:r>
            <a:r>
              <a:rPr lang="en-US" altLang="zh-CN" sz="2800" dirty="0" smtClean="0">
                <a:solidFill>
                  <a:srgbClr val="FF0000"/>
                </a:solidFill>
              </a:rPr>
              <a:t>((</a:t>
            </a:r>
            <a:r>
              <a:rPr lang="en-US" altLang="zh-CN" sz="2800" dirty="0" err="1" smtClean="0">
                <a:solidFill>
                  <a:srgbClr val="FF0000"/>
                </a:solidFill>
              </a:rPr>
              <a:t>σ</a:t>
            </a:r>
            <a:r>
              <a:rPr lang="en-US" altLang="zh-CN" sz="2800" baseline="-25000" dirty="0" err="1" smtClean="0">
                <a:solidFill>
                  <a:srgbClr val="FF0000"/>
                </a:solidFill>
              </a:rPr>
              <a:t>Cname</a:t>
            </a:r>
            <a:r>
              <a:rPr lang="en-US" altLang="zh-CN" sz="2800" baseline="-25000" dirty="0" smtClean="0">
                <a:solidFill>
                  <a:srgbClr val="FF0000"/>
                </a:solidFill>
              </a:rPr>
              <a:t>=‘VB’</a:t>
            </a:r>
            <a:r>
              <a:rPr lang="en-US" altLang="zh-CN" sz="2800" dirty="0" smtClean="0">
                <a:solidFill>
                  <a:srgbClr val="FF0000"/>
                </a:solidFill>
              </a:rPr>
              <a:t>(Course)   </a:t>
            </a:r>
            <a:r>
              <a:rPr lang="en-US" altLang="zh-CN" sz="2800" dirty="0" err="1" smtClean="0">
                <a:solidFill>
                  <a:srgbClr val="FF0000"/>
                </a:solidFill>
              </a:rPr>
              <a:t>σ</a:t>
            </a:r>
            <a:r>
              <a:rPr lang="en-US" altLang="zh-CN" sz="2800" baseline="-25000" dirty="0" err="1" smtClean="0">
                <a:solidFill>
                  <a:srgbClr val="FF0000"/>
                </a:solidFill>
              </a:rPr>
              <a:t>Grade</a:t>
            </a:r>
            <a:r>
              <a:rPr lang="en-US" altLang="zh-CN" sz="2800" baseline="-25000" dirty="0" smtClean="0">
                <a:solidFill>
                  <a:srgbClr val="FF0000"/>
                </a:solidFill>
              </a:rPr>
              <a:t>&gt;=90</a:t>
            </a:r>
            <a:r>
              <a:rPr lang="en-US" altLang="zh-CN" sz="2800" dirty="0" smtClean="0">
                <a:solidFill>
                  <a:srgbClr val="FF0000"/>
                </a:solidFill>
              </a:rPr>
              <a:t>(SC))   </a:t>
            </a:r>
            <a:r>
              <a:rPr lang="en-US" altLang="zh-CN" sz="2800" dirty="0" err="1" smtClean="0">
                <a:solidFill>
                  <a:srgbClr val="FF0000"/>
                </a:solidFill>
              </a:rPr>
              <a:t>σ</a:t>
            </a:r>
            <a:r>
              <a:rPr lang="en-US" altLang="zh-CN" sz="2800" baseline="-25000" dirty="0" err="1" smtClean="0">
                <a:solidFill>
                  <a:srgbClr val="FF0000"/>
                </a:solidFill>
              </a:rPr>
              <a:t>Sdept</a:t>
            </a:r>
            <a:r>
              <a:rPr lang="en-US" altLang="zh-CN" sz="2800" baseline="-25000" dirty="0" smtClean="0">
                <a:solidFill>
                  <a:srgbClr val="FF0000"/>
                </a:solidFill>
              </a:rPr>
              <a:t>=‘</a:t>
            </a:r>
            <a:r>
              <a:rPr lang="zh-CN" altLang="zh-CN" sz="2800" baseline="-25000" dirty="0" smtClean="0">
                <a:solidFill>
                  <a:srgbClr val="FF0000"/>
                </a:solidFill>
              </a:rPr>
              <a:t>计算机系</a:t>
            </a:r>
            <a:r>
              <a:rPr lang="en-US" altLang="zh-CN" sz="2800" baseline="-25000" dirty="0" smtClean="0">
                <a:solidFill>
                  <a:srgbClr val="FF0000"/>
                </a:solidFill>
              </a:rPr>
              <a:t>’</a:t>
            </a:r>
            <a:r>
              <a:rPr lang="en-US" altLang="zh-CN" sz="2800" dirty="0" smtClean="0">
                <a:solidFill>
                  <a:srgbClr val="FF0000"/>
                </a:solidFill>
              </a:rPr>
              <a:t>(Student))</a:t>
            </a:r>
            <a:endParaRPr lang="zh-CN" altLang="en-US" sz="2800" dirty="0" smtClean="0">
              <a:solidFill>
                <a:srgbClr val="FF0000"/>
              </a:solidFill>
            </a:endParaRPr>
          </a:p>
        </p:txBody>
      </p:sp>
      <p:graphicFrame>
        <p:nvGraphicFramePr>
          <p:cNvPr id="11266" name="Object 2"/>
          <p:cNvGraphicFramePr>
            <a:graphicFrameLocks noChangeAspect="1"/>
          </p:cNvGraphicFramePr>
          <p:nvPr/>
        </p:nvGraphicFramePr>
        <p:xfrm>
          <a:off x="5796136" y="1142746"/>
          <a:ext cx="456050" cy="342038"/>
        </p:xfrm>
        <a:graphic>
          <a:graphicData uri="http://schemas.openxmlformats.org/presentationml/2006/ole">
            <mc:AlternateContent xmlns:mc="http://schemas.openxmlformats.org/markup-compatibility/2006">
              <mc:Choice xmlns:v="urn:schemas-microsoft-com:vml" Requires="v">
                <p:oleObj spid="_x0000_s159749" name="Visio" r:id="rId3" imgW="130454" imgH="101803" progId="Visio.Drawing.11">
                  <p:embed/>
                </p:oleObj>
              </mc:Choice>
              <mc:Fallback>
                <p:oleObj name="Visio" r:id="rId3" imgW="130454" imgH="10180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142746"/>
                        <a:ext cx="456050" cy="34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3"/>
          <p:cNvGraphicFramePr>
            <a:graphicFrameLocks noChangeAspect="1"/>
          </p:cNvGraphicFramePr>
          <p:nvPr/>
        </p:nvGraphicFramePr>
        <p:xfrm>
          <a:off x="587557" y="1628800"/>
          <a:ext cx="480055" cy="360040"/>
        </p:xfrm>
        <a:graphic>
          <a:graphicData uri="http://schemas.openxmlformats.org/presentationml/2006/ole">
            <mc:AlternateContent xmlns:mc="http://schemas.openxmlformats.org/markup-compatibility/2006">
              <mc:Choice xmlns:v="urn:schemas-microsoft-com:vml" Requires="v">
                <p:oleObj spid="_x0000_s159750" name="Visio" r:id="rId5" imgW="130454" imgH="101803" progId="Visio.Drawing.11">
                  <p:embed/>
                </p:oleObj>
              </mc:Choice>
              <mc:Fallback>
                <p:oleObj name="Visio" r:id="rId5" imgW="130454" imgH="10180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557" y="1628800"/>
                        <a:ext cx="480055"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1268" name="Object 4"/>
          <p:cNvGraphicFramePr>
            <a:graphicFrameLocks noChangeAspect="1"/>
          </p:cNvGraphicFramePr>
          <p:nvPr/>
        </p:nvGraphicFramePr>
        <p:xfrm>
          <a:off x="1428750" y="2060849"/>
          <a:ext cx="6239862" cy="4011340"/>
        </p:xfrm>
        <a:graphic>
          <a:graphicData uri="http://schemas.openxmlformats.org/presentationml/2006/ole">
            <mc:AlternateContent xmlns:mc="http://schemas.openxmlformats.org/markup-compatibility/2006">
              <mc:Choice xmlns:v="urn:schemas-microsoft-com:vml" Requires="v">
                <p:oleObj spid="_x0000_s159751" name="Visio" r:id="rId6" imgW="2932582" imgH="1886996" progId="Visio.Drawing.11">
                  <p:embed/>
                </p:oleObj>
              </mc:Choice>
              <mc:Fallback>
                <p:oleObj name="Visio" r:id="rId6" imgW="2932582" imgH="1886996"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8750" y="2060849"/>
                        <a:ext cx="6239862" cy="4011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日期占位符 7"/>
          <p:cNvSpPr>
            <a:spLocks noGrp="1"/>
          </p:cNvSpPr>
          <p:nvPr>
            <p:ph type="dt" sz="half" idx="10"/>
          </p:nvPr>
        </p:nvSpPr>
        <p:spPr/>
        <p:txBody>
          <a:bodyPr/>
          <a:lstStyle/>
          <a:p>
            <a:pPr>
              <a:defRPr/>
            </a:pPr>
            <a:fld id="{1598EBA4-A23A-490B-9069-11A5D7CFD355}" type="datetime8">
              <a:rPr lang="zh-CN" altLang="en-US" smtClean="0"/>
              <a:pPr>
                <a:defRPr/>
              </a:pPr>
              <a:t>2016年3月9日8时38分</a:t>
            </a:fld>
            <a:endParaRPr lang="zh-CN" altLang="en-US" dirty="0"/>
          </a:p>
        </p:txBody>
      </p:sp>
      <p:sp>
        <p:nvSpPr>
          <p:cNvPr id="9" name="灯片编号占位符 8"/>
          <p:cNvSpPr>
            <a:spLocks noGrp="1"/>
          </p:cNvSpPr>
          <p:nvPr>
            <p:ph type="sldNum" sz="quarter" idx="12"/>
          </p:nvPr>
        </p:nvSpPr>
        <p:spPr/>
        <p:txBody>
          <a:bodyPr/>
          <a:lstStyle/>
          <a:p>
            <a:pPr>
              <a:defRPr/>
            </a:pPr>
            <a:fld id="{A1C693C5-2466-49C7-9407-97947274FDD1}" type="slidenum">
              <a:rPr lang="zh-CN" altLang="en-US" smtClean="0"/>
              <a:pPr>
                <a:defRPr/>
              </a:pPr>
              <a:t>44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linds(horizontal)">
                                      <p:cBhvr>
                                        <p:cTn id="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3" name="标题 1"/>
          <p:cNvSpPr>
            <a:spLocks noGrp="1"/>
          </p:cNvSpPr>
          <p:nvPr>
            <p:ph type="title"/>
          </p:nvPr>
        </p:nvSpPr>
        <p:spPr>
          <a:xfrm>
            <a:off x="571500" y="116632"/>
            <a:ext cx="8104956" cy="928688"/>
          </a:xfrm>
        </p:spPr>
        <p:txBody>
          <a:bodyPr/>
          <a:lstStyle/>
          <a:p>
            <a:pPr algn="l">
              <a:lnSpc>
                <a:spcPct val="100000"/>
              </a:lnSpc>
            </a:pPr>
            <a:r>
              <a:rPr lang="zh-CN" altLang="en-US" sz="2800" dirty="0" smtClean="0"/>
              <a:t>④</a:t>
            </a:r>
            <a:r>
              <a:rPr lang="zh-CN" altLang="zh-CN" sz="2800" dirty="0" smtClean="0"/>
              <a:t>将投影向下移动到等值连接下</a:t>
            </a:r>
            <a:r>
              <a:rPr lang="zh-CN" altLang="en-US" sz="2800" dirty="0" smtClean="0"/>
              <a:t>，</a:t>
            </a:r>
            <a:r>
              <a:rPr lang="zh-CN" altLang="zh-CN" sz="2800" dirty="0" smtClean="0"/>
              <a:t>以减少连接产生的中间结果所占用的空间</a:t>
            </a:r>
            <a:endParaRPr lang="zh-CN" altLang="en-US" sz="2800" dirty="0" smtClean="0"/>
          </a:p>
        </p:txBody>
      </p:sp>
      <p:sp>
        <p:nvSpPr>
          <p:cNvPr id="12294" name="内容占位符 2"/>
          <p:cNvSpPr>
            <a:spLocks noGrp="1"/>
          </p:cNvSpPr>
          <p:nvPr>
            <p:ph idx="1"/>
          </p:nvPr>
        </p:nvSpPr>
        <p:spPr>
          <a:xfrm>
            <a:off x="179513" y="1000125"/>
            <a:ext cx="8784976" cy="1143000"/>
          </a:xfrm>
        </p:spPr>
        <p:txBody>
          <a:bodyPr/>
          <a:lstStyle/>
          <a:p>
            <a:pPr>
              <a:buFont typeface="Wingdings" pitchFamily="2" charset="2"/>
              <a:buNone/>
            </a:pPr>
            <a:r>
              <a:rPr lang="en-US" altLang="zh-CN" sz="2400" dirty="0" smtClean="0">
                <a:solidFill>
                  <a:srgbClr val="FF0000"/>
                </a:solidFill>
              </a:rPr>
              <a:t> ∏</a:t>
            </a:r>
            <a:r>
              <a:rPr lang="en-US" altLang="zh-CN" sz="2400" baseline="-25000" dirty="0" err="1" smtClean="0">
                <a:solidFill>
                  <a:srgbClr val="FF0000"/>
                </a:solidFill>
              </a:rPr>
              <a:t>Sname,Grade</a:t>
            </a:r>
            <a:r>
              <a:rPr lang="en-US" altLang="zh-CN" sz="2400" dirty="0" smtClean="0">
                <a:solidFill>
                  <a:srgbClr val="FF0000"/>
                </a:solidFill>
              </a:rPr>
              <a:t>(∏</a:t>
            </a:r>
            <a:r>
              <a:rPr lang="en-US" altLang="zh-CN" sz="2400" baseline="-25000" dirty="0" err="1" smtClean="0">
                <a:solidFill>
                  <a:srgbClr val="FF0000"/>
                </a:solidFill>
              </a:rPr>
              <a:t>Cno</a:t>
            </a:r>
            <a:r>
              <a:rPr lang="en-US" altLang="zh-CN" sz="2400" dirty="0" smtClean="0">
                <a:solidFill>
                  <a:srgbClr val="FF0000"/>
                </a:solidFill>
              </a:rPr>
              <a:t>(</a:t>
            </a:r>
            <a:r>
              <a:rPr lang="en-US" altLang="zh-CN" sz="2400" dirty="0" err="1" smtClean="0">
                <a:solidFill>
                  <a:srgbClr val="FF0000"/>
                </a:solidFill>
              </a:rPr>
              <a:t>σ</a:t>
            </a:r>
            <a:r>
              <a:rPr lang="en-US" altLang="zh-CN" sz="2400" baseline="-25000" dirty="0" err="1" smtClean="0">
                <a:solidFill>
                  <a:srgbClr val="FF0000"/>
                </a:solidFill>
              </a:rPr>
              <a:t>Cname</a:t>
            </a:r>
            <a:r>
              <a:rPr lang="en-US" altLang="zh-CN" sz="2400" baseline="-25000" dirty="0" smtClean="0">
                <a:solidFill>
                  <a:srgbClr val="FF0000"/>
                </a:solidFill>
              </a:rPr>
              <a:t>=‘VB’</a:t>
            </a:r>
            <a:r>
              <a:rPr lang="en-US" altLang="zh-CN" sz="2400" dirty="0" smtClean="0">
                <a:solidFill>
                  <a:srgbClr val="FF0000"/>
                </a:solidFill>
              </a:rPr>
              <a:t>(Course))   </a:t>
            </a:r>
            <a:r>
              <a:rPr lang="en-US" altLang="zh-CN" sz="2400" dirty="0" err="1" smtClean="0">
                <a:solidFill>
                  <a:srgbClr val="FF0000"/>
                </a:solidFill>
              </a:rPr>
              <a:t>σ</a:t>
            </a:r>
            <a:r>
              <a:rPr lang="en-US" altLang="zh-CN" sz="2400" baseline="-25000" dirty="0" err="1" smtClean="0">
                <a:solidFill>
                  <a:srgbClr val="FF0000"/>
                </a:solidFill>
              </a:rPr>
              <a:t>Grade</a:t>
            </a:r>
            <a:r>
              <a:rPr lang="en-US" altLang="zh-CN" sz="2400" baseline="-25000" dirty="0" smtClean="0">
                <a:solidFill>
                  <a:srgbClr val="FF0000"/>
                </a:solidFill>
              </a:rPr>
              <a:t>&gt;=90</a:t>
            </a:r>
            <a:r>
              <a:rPr lang="en-US" altLang="zh-CN" sz="2400" dirty="0" smtClean="0">
                <a:solidFill>
                  <a:srgbClr val="FF0000"/>
                </a:solidFill>
              </a:rPr>
              <a:t>(SC))  (∏</a:t>
            </a:r>
            <a:r>
              <a:rPr lang="en-US" altLang="zh-CN" sz="2400" baseline="-25000" dirty="0" err="1" smtClean="0">
                <a:solidFill>
                  <a:srgbClr val="FF0000"/>
                </a:solidFill>
              </a:rPr>
              <a:t>Sno,Sname</a:t>
            </a:r>
            <a:r>
              <a:rPr lang="en-US" altLang="zh-CN" sz="2400" dirty="0" smtClean="0">
                <a:solidFill>
                  <a:srgbClr val="FF0000"/>
                </a:solidFill>
              </a:rPr>
              <a:t>(</a:t>
            </a:r>
            <a:r>
              <a:rPr lang="en-US" altLang="zh-CN" sz="2400" dirty="0" err="1" smtClean="0">
                <a:solidFill>
                  <a:srgbClr val="FF0000"/>
                </a:solidFill>
              </a:rPr>
              <a:t>σ</a:t>
            </a:r>
            <a:r>
              <a:rPr lang="en-US" altLang="zh-CN" sz="2400" baseline="-25000" dirty="0" err="1" smtClean="0">
                <a:solidFill>
                  <a:srgbClr val="FF0000"/>
                </a:solidFill>
              </a:rPr>
              <a:t>Sdept</a:t>
            </a:r>
            <a:r>
              <a:rPr lang="en-US" altLang="zh-CN" sz="2400" baseline="-25000" dirty="0" smtClean="0">
                <a:solidFill>
                  <a:srgbClr val="FF0000"/>
                </a:solidFill>
              </a:rPr>
              <a:t>=‘</a:t>
            </a:r>
            <a:r>
              <a:rPr lang="zh-CN" altLang="zh-CN" sz="2400" baseline="-25000" dirty="0" smtClean="0">
                <a:solidFill>
                  <a:srgbClr val="FF0000"/>
                </a:solidFill>
              </a:rPr>
              <a:t>计算机系</a:t>
            </a:r>
            <a:r>
              <a:rPr lang="en-US" altLang="zh-CN" sz="2400" baseline="-25000" dirty="0" smtClean="0">
                <a:solidFill>
                  <a:srgbClr val="FF0000"/>
                </a:solidFill>
              </a:rPr>
              <a:t>’</a:t>
            </a:r>
            <a:r>
              <a:rPr lang="en-US" altLang="zh-CN" sz="2400" dirty="0" smtClean="0">
                <a:solidFill>
                  <a:srgbClr val="FF0000"/>
                </a:solidFill>
              </a:rPr>
              <a:t>(Student)))</a:t>
            </a:r>
            <a:endParaRPr lang="zh-CN" altLang="en-US" sz="2400" dirty="0" smtClean="0">
              <a:solidFill>
                <a:srgbClr val="FF0000"/>
              </a:solidFill>
            </a:endParaRPr>
          </a:p>
        </p:txBody>
      </p:sp>
      <p:graphicFrame>
        <p:nvGraphicFramePr>
          <p:cNvPr id="12290" name="Object 2"/>
          <p:cNvGraphicFramePr>
            <a:graphicFrameLocks noChangeAspect="1"/>
          </p:cNvGraphicFramePr>
          <p:nvPr/>
        </p:nvGraphicFramePr>
        <p:xfrm>
          <a:off x="5796136" y="1124744"/>
          <a:ext cx="384042" cy="288032"/>
        </p:xfrm>
        <a:graphic>
          <a:graphicData uri="http://schemas.openxmlformats.org/presentationml/2006/ole">
            <mc:AlternateContent xmlns:mc="http://schemas.openxmlformats.org/markup-compatibility/2006">
              <mc:Choice xmlns:v="urn:schemas-microsoft-com:vml" Requires="v">
                <p:oleObj spid="_x0000_s160773" name="Visio" r:id="rId3" imgW="130454" imgH="101803" progId="Visio.Drawing.11">
                  <p:embed/>
                </p:oleObj>
              </mc:Choice>
              <mc:Fallback>
                <p:oleObj name="Visio" r:id="rId3" imgW="130454" imgH="10180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124744"/>
                        <a:ext cx="384042"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5"/>
          <p:cNvGraphicFramePr>
            <a:graphicFrameLocks noChangeAspect="1"/>
          </p:cNvGraphicFramePr>
          <p:nvPr/>
        </p:nvGraphicFramePr>
        <p:xfrm>
          <a:off x="467544" y="1484784"/>
          <a:ext cx="360040" cy="270031"/>
        </p:xfrm>
        <a:graphic>
          <a:graphicData uri="http://schemas.openxmlformats.org/presentationml/2006/ole">
            <mc:AlternateContent xmlns:mc="http://schemas.openxmlformats.org/markup-compatibility/2006">
              <mc:Choice xmlns:v="urn:schemas-microsoft-com:vml" Requires="v">
                <p:oleObj spid="_x0000_s160774" name="Visio" r:id="rId5" imgW="130454" imgH="101803" progId="Visio.Drawing.11">
                  <p:embed/>
                </p:oleObj>
              </mc:Choice>
              <mc:Fallback>
                <p:oleObj name="Visio" r:id="rId5" imgW="130454" imgH="10180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484784"/>
                        <a:ext cx="360040" cy="270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2292" name="Object 6"/>
          <p:cNvGraphicFramePr>
            <a:graphicFrameLocks noChangeAspect="1"/>
          </p:cNvGraphicFramePr>
          <p:nvPr/>
        </p:nvGraphicFramePr>
        <p:xfrm>
          <a:off x="1311274" y="1916833"/>
          <a:ext cx="6512789" cy="4541118"/>
        </p:xfrm>
        <a:graphic>
          <a:graphicData uri="http://schemas.openxmlformats.org/presentationml/2006/ole">
            <mc:AlternateContent xmlns:mc="http://schemas.openxmlformats.org/markup-compatibility/2006">
              <mc:Choice xmlns:v="urn:schemas-microsoft-com:vml" Requires="v">
                <p:oleObj spid="_x0000_s160775" name="Visio" r:id="rId6" imgW="3112699" imgH="2175703" progId="Visio.Drawing.11">
                  <p:embed/>
                </p:oleObj>
              </mc:Choice>
              <mc:Fallback>
                <p:oleObj name="Visio" r:id="rId6" imgW="3112699" imgH="2175703"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1274" y="1916833"/>
                        <a:ext cx="6512789" cy="4541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动作按钮: 后退或前一项 7">
            <a:hlinkClick r:id="rId8" action="ppaction://hlinksldjump" highlightClick="1"/>
          </p:cNvPr>
          <p:cNvSpPr/>
          <p:nvPr/>
        </p:nvSpPr>
        <p:spPr>
          <a:xfrm>
            <a:off x="6876256" y="6309320"/>
            <a:ext cx="648072" cy="360040"/>
          </a:xfrm>
          <a:prstGeom prst="actionButtonBackPrevious">
            <a:avLst/>
          </a:prstGeom>
          <a:solidFill>
            <a:schemeClr val="accent2">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blinds(horizontal)">
                                      <p:cBhvr>
                                        <p:cTn id="7"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mtClean="0"/>
              <a:t>14.4 </a:t>
            </a:r>
            <a:r>
              <a:rPr lang="zh-CN" altLang="zh-CN" smtClean="0"/>
              <a:t>物理优化</a:t>
            </a:r>
            <a:endParaRPr lang="zh-CN" altLang="en-US" smtClean="0"/>
          </a:p>
        </p:txBody>
      </p:sp>
      <p:sp>
        <p:nvSpPr>
          <p:cNvPr id="50179" name="内容占位符 2"/>
          <p:cNvSpPr>
            <a:spLocks noGrp="1"/>
          </p:cNvSpPr>
          <p:nvPr>
            <p:ph idx="1"/>
          </p:nvPr>
        </p:nvSpPr>
        <p:spPr>
          <a:xfrm>
            <a:off x="827584" y="1484784"/>
            <a:ext cx="7459662" cy="3600400"/>
          </a:xfrm>
        </p:spPr>
        <p:txBody>
          <a:bodyPr/>
          <a:lstStyle/>
          <a:p>
            <a:r>
              <a:rPr lang="en-US" altLang="zh-CN" dirty="0" smtClean="0"/>
              <a:t>14.4.1 </a:t>
            </a:r>
            <a:r>
              <a:rPr lang="zh-CN" altLang="zh-CN" dirty="0" smtClean="0"/>
              <a:t>选择操作的实现和优化</a:t>
            </a:r>
            <a:endParaRPr lang="en-US" altLang="zh-CN" dirty="0" smtClean="0"/>
          </a:p>
          <a:p>
            <a:r>
              <a:rPr lang="en-US" altLang="zh-CN" dirty="0" smtClean="0"/>
              <a:t>14.4.2 </a:t>
            </a:r>
            <a:r>
              <a:rPr lang="zh-CN" altLang="zh-CN" dirty="0" smtClean="0"/>
              <a:t>连接操作的实现和优化</a:t>
            </a:r>
            <a:endParaRPr lang="en-US" altLang="zh-CN" dirty="0" smtClean="0"/>
          </a:p>
          <a:p>
            <a:r>
              <a:rPr lang="en-US" altLang="zh-CN" dirty="0" smtClean="0"/>
              <a:t>14.4.3 </a:t>
            </a:r>
            <a:r>
              <a:rPr lang="zh-CN" altLang="zh-CN" dirty="0" smtClean="0"/>
              <a:t>投影操作的实现</a:t>
            </a:r>
            <a:endParaRPr lang="en-US" altLang="zh-CN" dirty="0" smtClean="0"/>
          </a:p>
          <a:p>
            <a:r>
              <a:rPr lang="en-US" altLang="zh-CN" dirty="0" smtClean="0"/>
              <a:t>14.4.4 </a:t>
            </a:r>
            <a:r>
              <a:rPr lang="zh-CN" altLang="zh-CN" dirty="0" smtClean="0"/>
              <a:t>集合操作的实现</a:t>
            </a:r>
          </a:p>
          <a:p>
            <a:r>
              <a:rPr lang="en-US" altLang="zh-CN" dirty="0" smtClean="0"/>
              <a:t>14.4.5 </a:t>
            </a:r>
            <a:r>
              <a:rPr lang="zh-CN" altLang="zh-CN" dirty="0" smtClean="0"/>
              <a:t>组合操作</a:t>
            </a:r>
            <a:endParaRPr lang="zh-CN" altLang="en-US" dirty="0" smtClean="0"/>
          </a:p>
        </p:txBody>
      </p:sp>
      <p:sp>
        <p:nvSpPr>
          <p:cNvPr id="5" name="日期占位符 4"/>
          <p:cNvSpPr>
            <a:spLocks noGrp="1"/>
          </p:cNvSpPr>
          <p:nvPr>
            <p:ph type="dt" sz="half" idx="10"/>
          </p:nvPr>
        </p:nvSpPr>
        <p:spPr/>
        <p:txBody>
          <a:bodyPr/>
          <a:lstStyle/>
          <a:p>
            <a:pPr>
              <a:defRPr/>
            </a:pPr>
            <a:fld id="{E1B27E62-3F9D-45BC-9C2D-2C7C9D415595}" type="datetime8">
              <a:rPr lang="zh-CN" altLang="en-US" smtClean="0"/>
              <a:pPr>
                <a:defRPr/>
              </a:pPr>
              <a:t>2016年3月9日8时38分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概述</a:t>
            </a:r>
          </a:p>
        </p:txBody>
      </p:sp>
      <p:sp>
        <p:nvSpPr>
          <p:cNvPr id="51203" name="内容占位符 2"/>
          <p:cNvSpPr>
            <a:spLocks noGrp="1"/>
          </p:cNvSpPr>
          <p:nvPr>
            <p:ph idx="1"/>
          </p:nvPr>
        </p:nvSpPr>
        <p:spPr>
          <a:xfrm>
            <a:off x="539552" y="1340768"/>
            <a:ext cx="8136904" cy="4608512"/>
          </a:xfrm>
        </p:spPr>
        <p:txBody>
          <a:bodyPr/>
          <a:lstStyle/>
          <a:p>
            <a:pPr>
              <a:lnSpc>
                <a:spcPct val="100000"/>
              </a:lnSpc>
              <a:spcBef>
                <a:spcPts val="0"/>
              </a:spcBef>
            </a:pPr>
            <a:r>
              <a:rPr lang="zh-CN" altLang="zh-CN" sz="3200" dirty="0" smtClean="0"/>
              <a:t>代数优化不涉及底层的存取路径。因此，对各种操作的执行策略无从选择，只能在操作次序和组合上根据启发式规则做一些变换和调整。</a:t>
            </a:r>
            <a:endParaRPr lang="en-US" altLang="zh-CN" sz="3200" dirty="0" smtClean="0"/>
          </a:p>
          <a:p>
            <a:pPr>
              <a:lnSpc>
                <a:spcPct val="100000"/>
              </a:lnSpc>
              <a:spcBef>
                <a:spcPts val="0"/>
              </a:spcBef>
            </a:pPr>
            <a:r>
              <a:rPr lang="zh-CN" altLang="zh-CN" sz="3200" dirty="0" smtClean="0"/>
              <a:t>单纯依靠代数优化是不完善的，优化的效果也是有限的。</a:t>
            </a:r>
            <a:endParaRPr lang="en-US" altLang="zh-CN" sz="3200" dirty="0" smtClean="0"/>
          </a:p>
          <a:p>
            <a:pPr>
              <a:lnSpc>
                <a:spcPct val="100000"/>
              </a:lnSpc>
              <a:spcBef>
                <a:spcPts val="0"/>
              </a:spcBef>
            </a:pPr>
            <a:r>
              <a:rPr lang="zh-CN" altLang="zh-CN" sz="3200" dirty="0" smtClean="0"/>
              <a:t>合理地选择存取路径，往往能收到显著的优化效果。</a:t>
            </a:r>
            <a:endParaRPr lang="en-US" altLang="zh-CN" sz="3200" dirty="0" smtClean="0"/>
          </a:p>
          <a:p>
            <a:pPr>
              <a:lnSpc>
                <a:spcPct val="100000"/>
              </a:lnSpc>
              <a:spcBef>
                <a:spcPts val="0"/>
              </a:spcBef>
            </a:pPr>
            <a:r>
              <a:rPr lang="zh-CN" altLang="zh-CN" sz="3200" dirty="0" smtClean="0">
                <a:solidFill>
                  <a:srgbClr val="FF0000"/>
                </a:solidFill>
              </a:rPr>
              <a:t>物理优化</a:t>
            </a:r>
            <a:r>
              <a:rPr lang="en-US" altLang="zh-CN" sz="3200" dirty="0" smtClean="0"/>
              <a:t>——</a:t>
            </a:r>
            <a:r>
              <a:rPr lang="zh-CN" altLang="zh-CN" sz="3200" dirty="0" smtClean="0"/>
              <a:t>依赖于存取路径的优化</a:t>
            </a:r>
            <a:r>
              <a:rPr lang="zh-CN" altLang="en-US" sz="3200" dirty="0" smtClean="0"/>
              <a:t>。</a:t>
            </a:r>
          </a:p>
        </p:txBody>
      </p:sp>
      <p:sp>
        <p:nvSpPr>
          <p:cNvPr id="4" name="日期占位符 3"/>
          <p:cNvSpPr>
            <a:spLocks noGrp="1"/>
          </p:cNvSpPr>
          <p:nvPr>
            <p:ph type="dt" sz="half" idx="10"/>
          </p:nvPr>
        </p:nvSpPr>
        <p:spPr/>
        <p:txBody>
          <a:bodyPr/>
          <a:lstStyle/>
          <a:p>
            <a:pPr>
              <a:defRPr/>
            </a:pPr>
            <a:fld id="{F83A23E3-80FC-4D82-AB05-8709F09394AB}"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mtClean="0"/>
              <a:t>14.4.1 </a:t>
            </a:r>
            <a:r>
              <a:rPr lang="zh-CN" altLang="zh-CN" smtClean="0"/>
              <a:t>选择操作的实现和优化</a:t>
            </a:r>
            <a:endParaRPr lang="zh-CN" altLang="en-US" smtClean="0"/>
          </a:p>
        </p:txBody>
      </p:sp>
      <p:sp>
        <p:nvSpPr>
          <p:cNvPr id="52227" name="内容占位符 2"/>
          <p:cNvSpPr>
            <a:spLocks noGrp="1"/>
          </p:cNvSpPr>
          <p:nvPr>
            <p:ph idx="1"/>
          </p:nvPr>
        </p:nvSpPr>
        <p:spPr>
          <a:xfrm>
            <a:off x="611560" y="1484784"/>
            <a:ext cx="8064896" cy="4176464"/>
          </a:xfrm>
        </p:spPr>
        <p:txBody>
          <a:bodyPr/>
          <a:lstStyle/>
          <a:p>
            <a:pPr>
              <a:spcBef>
                <a:spcPts val="1200"/>
              </a:spcBef>
            </a:pPr>
            <a:r>
              <a:rPr lang="zh-CN" altLang="zh-CN" dirty="0" smtClean="0"/>
              <a:t>对于</a:t>
            </a:r>
            <a:r>
              <a:rPr lang="zh-CN" altLang="zh-CN" dirty="0" smtClean="0">
                <a:solidFill>
                  <a:srgbClr val="FF0000"/>
                </a:solidFill>
              </a:rPr>
              <a:t>小关系</a:t>
            </a:r>
            <a:r>
              <a:rPr lang="zh-CN" altLang="zh-CN" dirty="0" smtClean="0"/>
              <a:t>，不必考虑其他存取路径，直接用顺序扫描。</a:t>
            </a:r>
          </a:p>
          <a:p>
            <a:pPr>
              <a:spcBef>
                <a:spcPts val="1200"/>
              </a:spcBef>
            </a:pPr>
            <a:r>
              <a:rPr lang="zh-CN" altLang="zh-CN" dirty="0" smtClean="0"/>
              <a:t>如果</a:t>
            </a:r>
            <a:r>
              <a:rPr lang="zh-CN" altLang="zh-CN" dirty="0" smtClean="0">
                <a:solidFill>
                  <a:srgbClr val="FF0000"/>
                </a:solidFill>
              </a:rPr>
              <a:t>无索引或散列</a:t>
            </a:r>
            <a:r>
              <a:rPr lang="zh-CN" altLang="zh-CN" dirty="0" smtClean="0"/>
              <a:t>等存取路径可用，或估计选择的元组数在关系中占有较大的比例（大于</a:t>
            </a:r>
            <a:r>
              <a:rPr lang="en-US" altLang="zh-CN" dirty="0" smtClean="0"/>
              <a:t>15</a:t>
            </a:r>
            <a:r>
              <a:rPr lang="zh-CN" altLang="zh-CN" dirty="0" smtClean="0"/>
              <a:t>％），且有关属性无聚集索引，则用顺序扫描。</a:t>
            </a:r>
          </a:p>
        </p:txBody>
      </p:sp>
      <p:sp>
        <p:nvSpPr>
          <p:cNvPr id="4" name="日期占位符 3"/>
          <p:cNvSpPr>
            <a:spLocks noGrp="1"/>
          </p:cNvSpPr>
          <p:nvPr>
            <p:ph type="dt" sz="half" idx="10"/>
          </p:nvPr>
        </p:nvSpPr>
        <p:spPr/>
        <p:txBody>
          <a:bodyPr/>
          <a:lstStyle/>
          <a:p>
            <a:pPr>
              <a:defRPr/>
            </a:pPr>
            <a:fld id="{9C7DDC15-7F5D-4917-9BCD-61AF59421DD0}"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zh-CN" smtClean="0"/>
              <a:t>选择操作的实现和优化</a:t>
            </a:r>
            <a:r>
              <a:rPr lang="zh-CN" altLang="en-US" smtClean="0"/>
              <a:t>（续）</a:t>
            </a:r>
          </a:p>
        </p:txBody>
      </p:sp>
      <p:sp>
        <p:nvSpPr>
          <p:cNvPr id="53251" name="内容占位符 2"/>
          <p:cNvSpPr>
            <a:spLocks noGrp="1"/>
          </p:cNvSpPr>
          <p:nvPr>
            <p:ph idx="1"/>
          </p:nvPr>
        </p:nvSpPr>
        <p:spPr>
          <a:xfrm>
            <a:off x="611560" y="1340768"/>
            <a:ext cx="8001000" cy="4678362"/>
          </a:xfrm>
        </p:spPr>
        <p:txBody>
          <a:bodyPr/>
          <a:lstStyle/>
          <a:p>
            <a:r>
              <a:rPr lang="zh-CN" altLang="zh-CN" sz="3400" dirty="0" smtClean="0"/>
              <a:t>对于</a:t>
            </a:r>
            <a:r>
              <a:rPr lang="zh-CN" altLang="zh-CN" sz="3400" dirty="0" smtClean="0">
                <a:solidFill>
                  <a:srgbClr val="FF0000"/>
                </a:solidFill>
              </a:rPr>
              <a:t>主键</a:t>
            </a:r>
            <a:r>
              <a:rPr lang="zh-CN" altLang="zh-CN" sz="3400" dirty="0" smtClean="0"/>
              <a:t>的等值条件查询，最多只有一个元组可以满足条件，因此应优先采用主键上的索引或散列。</a:t>
            </a:r>
          </a:p>
          <a:p>
            <a:r>
              <a:rPr lang="zh-CN" altLang="zh-CN" sz="3400" dirty="0" smtClean="0"/>
              <a:t>对于</a:t>
            </a:r>
            <a:r>
              <a:rPr lang="zh-CN" altLang="zh-CN" sz="3400" dirty="0" smtClean="0">
                <a:solidFill>
                  <a:srgbClr val="FF0000"/>
                </a:solidFill>
              </a:rPr>
              <a:t>非主键</a:t>
            </a:r>
            <a:r>
              <a:rPr lang="zh-CN" altLang="zh-CN" sz="3400" dirty="0" smtClean="0"/>
              <a:t>的等值条件查询，要估计选择的元组数在关系中所占的比例。如果比例较小（小于</a:t>
            </a:r>
            <a:r>
              <a:rPr lang="en-US" altLang="zh-CN" sz="3400" dirty="0" smtClean="0"/>
              <a:t>15</a:t>
            </a:r>
            <a:r>
              <a:rPr lang="zh-CN" altLang="zh-CN" sz="3400" dirty="0" smtClean="0"/>
              <a:t>％），可用非聚集索引，否则用聚集索引或顺序扫描。</a:t>
            </a:r>
            <a:endParaRPr lang="zh-CN" altLang="en-US" sz="3400" dirty="0" smtClean="0"/>
          </a:p>
        </p:txBody>
      </p:sp>
      <p:sp>
        <p:nvSpPr>
          <p:cNvPr id="4" name="日期占位符 3"/>
          <p:cNvSpPr>
            <a:spLocks noGrp="1"/>
          </p:cNvSpPr>
          <p:nvPr>
            <p:ph type="dt" sz="half" idx="10"/>
          </p:nvPr>
        </p:nvSpPr>
        <p:spPr/>
        <p:txBody>
          <a:bodyPr/>
          <a:lstStyle/>
          <a:p>
            <a:pPr>
              <a:defRPr/>
            </a:pPr>
            <a:fld id="{B1722207-3102-40FB-B2CF-9C3CEAF287E9}"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dirty="0" smtClean="0"/>
              <a:t>14.2 </a:t>
            </a:r>
            <a:r>
              <a:rPr lang="zh-CN" altLang="zh-CN" dirty="0" smtClean="0"/>
              <a:t>关系数据库的查询处理</a:t>
            </a:r>
            <a:endParaRPr lang="zh-CN" altLang="en-US" dirty="0" smtClean="0"/>
          </a:p>
        </p:txBody>
      </p:sp>
      <p:sp>
        <p:nvSpPr>
          <p:cNvPr id="20483" name="内容占位符 2"/>
          <p:cNvSpPr>
            <a:spLocks noGrp="1"/>
          </p:cNvSpPr>
          <p:nvPr>
            <p:ph idx="1"/>
          </p:nvPr>
        </p:nvSpPr>
        <p:spPr>
          <a:xfrm>
            <a:off x="683568" y="1484784"/>
            <a:ext cx="7805738" cy="3724275"/>
          </a:xfrm>
        </p:spPr>
        <p:txBody>
          <a:bodyPr/>
          <a:lstStyle/>
          <a:p>
            <a:pPr>
              <a:spcBef>
                <a:spcPts val="1200"/>
              </a:spcBef>
            </a:pPr>
            <a:r>
              <a:rPr lang="zh-CN" altLang="zh-CN" dirty="0" smtClean="0">
                <a:solidFill>
                  <a:srgbClr val="C00000"/>
                </a:solidFill>
              </a:rPr>
              <a:t>查询处理的任务是把用户提交给</a:t>
            </a:r>
            <a:r>
              <a:rPr lang="en-US" altLang="zh-CN" dirty="0" smtClean="0">
                <a:solidFill>
                  <a:srgbClr val="C00000"/>
                </a:solidFill>
              </a:rPr>
              <a:t>RDBMS</a:t>
            </a:r>
            <a:r>
              <a:rPr lang="zh-CN" altLang="zh-CN" dirty="0" smtClean="0">
                <a:solidFill>
                  <a:srgbClr val="C00000"/>
                </a:solidFill>
              </a:rPr>
              <a:t>的查询语句转换为高效的查询执行计划</a:t>
            </a:r>
            <a:r>
              <a:rPr lang="zh-CN" altLang="en-US" dirty="0" smtClean="0">
                <a:solidFill>
                  <a:srgbClr val="C00000"/>
                </a:solidFill>
              </a:rPr>
              <a:t>。</a:t>
            </a:r>
            <a:endParaRPr lang="en-US" altLang="zh-CN" dirty="0" smtClean="0">
              <a:solidFill>
                <a:srgbClr val="C00000"/>
              </a:solidFill>
            </a:endParaRPr>
          </a:p>
          <a:p>
            <a:pPr>
              <a:spcBef>
                <a:spcPts val="1200"/>
              </a:spcBef>
            </a:pPr>
            <a:r>
              <a:rPr lang="en-US" altLang="zh-CN" sz="3400" dirty="0" smtClean="0"/>
              <a:t>14.2.1 </a:t>
            </a:r>
            <a:r>
              <a:rPr lang="zh-CN" altLang="zh-CN" sz="3400" dirty="0" smtClean="0"/>
              <a:t>查询处理步骤</a:t>
            </a:r>
            <a:endParaRPr lang="en-US" altLang="zh-CN" sz="3400" dirty="0" smtClean="0"/>
          </a:p>
          <a:p>
            <a:pPr>
              <a:spcBef>
                <a:spcPts val="1200"/>
              </a:spcBef>
            </a:pPr>
            <a:r>
              <a:rPr lang="en-US" altLang="zh-CN" sz="3400" dirty="0" smtClean="0"/>
              <a:t>14.2.2 </a:t>
            </a:r>
            <a:r>
              <a:rPr lang="zh-CN" altLang="zh-CN" sz="3400" dirty="0" smtClean="0"/>
              <a:t>优化的一个简单示例</a:t>
            </a:r>
            <a:endParaRPr lang="zh-CN" altLang="en-US" sz="3400" dirty="0" smtClean="0"/>
          </a:p>
        </p:txBody>
      </p:sp>
      <p:sp>
        <p:nvSpPr>
          <p:cNvPr id="5" name="日期占位符 4"/>
          <p:cNvSpPr>
            <a:spLocks noGrp="1"/>
          </p:cNvSpPr>
          <p:nvPr>
            <p:ph type="dt" sz="half" idx="10"/>
          </p:nvPr>
        </p:nvSpPr>
        <p:spPr/>
        <p:txBody>
          <a:bodyPr/>
          <a:lstStyle/>
          <a:p>
            <a:pPr>
              <a:defRPr/>
            </a:pPr>
            <a:fld id="{10384770-7C8B-4881-892B-5E7990757B16}" type="datetime8">
              <a:rPr lang="zh-CN" altLang="en-US" smtClean="0"/>
              <a:pPr>
                <a:defRPr/>
              </a:pPr>
              <a:t>2016年3月9日8时38分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zh-CN" smtClean="0"/>
              <a:t>选择操作的实现和优化</a:t>
            </a:r>
            <a:r>
              <a:rPr lang="zh-CN" altLang="en-US" smtClean="0"/>
              <a:t>（续）</a:t>
            </a:r>
          </a:p>
        </p:txBody>
      </p:sp>
      <p:sp>
        <p:nvSpPr>
          <p:cNvPr id="54275" name="内容占位符 2"/>
          <p:cNvSpPr>
            <a:spLocks noGrp="1"/>
          </p:cNvSpPr>
          <p:nvPr>
            <p:ph idx="1"/>
          </p:nvPr>
        </p:nvSpPr>
        <p:spPr>
          <a:xfrm>
            <a:off x="611560" y="1412776"/>
            <a:ext cx="8064896" cy="4464496"/>
          </a:xfrm>
        </p:spPr>
        <p:txBody>
          <a:bodyPr/>
          <a:lstStyle/>
          <a:p>
            <a:r>
              <a:rPr lang="zh-CN" altLang="zh-CN" sz="3200" dirty="0" smtClean="0"/>
              <a:t>对于</a:t>
            </a:r>
            <a:r>
              <a:rPr lang="zh-CN" altLang="zh-CN" sz="3200" dirty="0" smtClean="0">
                <a:solidFill>
                  <a:srgbClr val="FF0000"/>
                </a:solidFill>
              </a:rPr>
              <a:t>范围条件</a:t>
            </a:r>
            <a:r>
              <a:rPr lang="zh-CN" altLang="zh-CN" sz="3200" dirty="0" smtClean="0"/>
              <a:t>查询，一般先通过索引找到范围的边界，再通过索引的有序集沿相应的方向进行搜索。若选择的元组数在关系中所占的比例较大，且没有有关属性的聚集索引，则宜采用顺序扫描</a:t>
            </a:r>
            <a:r>
              <a:rPr lang="zh-CN" altLang="en-US" sz="3200" dirty="0" smtClean="0"/>
              <a:t>。</a:t>
            </a:r>
            <a:endParaRPr lang="en-US" altLang="zh-CN" sz="3200" dirty="0" smtClean="0"/>
          </a:p>
          <a:p>
            <a:r>
              <a:rPr lang="zh-CN" altLang="zh-CN" sz="3200" dirty="0" smtClean="0"/>
              <a:t>对于用</a:t>
            </a:r>
            <a:r>
              <a:rPr lang="en-US" altLang="zh-CN" sz="3200" dirty="0" smtClean="0">
                <a:solidFill>
                  <a:srgbClr val="FF0000"/>
                </a:solidFill>
              </a:rPr>
              <a:t>OR</a:t>
            </a:r>
            <a:r>
              <a:rPr lang="zh-CN" altLang="zh-CN" sz="3200" dirty="0" smtClean="0"/>
              <a:t>连接的析取选择条件，只能按其中各个条件分别选出一个元组集，然后再计算这些元组的并集。</a:t>
            </a:r>
            <a:endParaRPr lang="zh-CN" altLang="en-US" sz="3200" dirty="0" smtClean="0"/>
          </a:p>
        </p:txBody>
      </p:sp>
      <p:sp>
        <p:nvSpPr>
          <p:cNvPr id="4" name="日期占位符 3"/>
          <p:cNvSpPr>
            <a:spLocks noGrp="1"/>
          </p:cNvSpPr>
          <p:nvPr>
            <p:ph type="dt" sz="half" idx="10"/>
          </p:nvPr>
        </p:nvSpPr>
        <p:spPr/>
        <p:txBody>
          <a:bodyPr/>
          <a:lstStyle/>
          <a:p>
            <a:pPr>
              <a:defRPr/>
            </a:pPr>
            <a:fld id="{25BB71F1-96FF-4FA8-BB0C-A79DA7654B26}"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zh-CN" dirty="0" smtClean="0"/>
              <a:t>选择操作的实现和优化</a:t>
            </a:r>
            <a:r>
              <a:rPr lang="zh-CN" altLang="en-US" dirty="0" smtClean="0"/>
              <a:t>（续）</a:t>
            </a:r>
          </a:p>
        </p:txBody>
      </p:sp>
      <p:sp>
        <p:nvSpPr>
          <p:cNvPr id="3" name="内容占位符 2"/>
          <p:cNvSpPr>
            <a:spLocks noGrp="1"/>
          </p:cNvSpPr>
          <p:nvPr>
            <p:ph idx="1"/>
          </p:nvPr>
        </p:nvSpPr>
        <p:spPr>
          <a:xfrm>
            <a:off x="539552" y="1412776"/>
            <a:ext cx="8064896" cy="4608512"/>
          </a:xfrm>
        </p:spPr>
        <p:txBody>
          <a:bodyPr/>
          <a:lstStyle/>
          <a:p>
            <a:pPr>
              <a:defRPr/>
            </a:pPr>
            <a:r>
              <a:rPr lang="zh-CN" altLang="zh-CN" sz="2600" dirty="0" smtClean="0"/>
              <a:t>对于用</a:t>
            </a:r>
            <a:r>
              <a:rPr lang="en-US" altLang="zh-CN" sz="2600" dirty="0" smtClean="0">
                <a:solidFill>
                  <a:srgbClr val="FF0000"/>
                </a:solidFill>
              </a:rPr>
              <a:t>AND</a:t>
            </a:r>
            <a:r>
              <a:rPr lang="zh-CN" altLang="zh-CN" sz="2600" dirty="0" smtClean="0"/>
              <a:t>连接的合取选择条件</a:t>
            </a:r>
            <a:endParaRPr lang="en-US" altLang="zh-CN" sz="2600" dirty="0" smtClean="0"/>
          </a:p>
          <a:p>
            <a:pPr lvl="1">
              <a:defRPr/>
            </a:pPr>
            <a:r>
              <a:rPr lang="zh-CN" altLang="zh-CN" sz="2600" dirty="0" smtClean="0">
                <a:cs typeface="+mn-cs"/>
              </a:rPr>
              <a:t>若有相应的多属性索引，则应先采用多属性索引</a:t>
            </a:r>
            <a:endParaRPr lang="en-US" altLang="zh-CN" sz="2600" dirty="0" smtClean="0">
              <a:cs typeface="+mn-cs"/>
            </a:endParaRPr>
          </a:p>
          <a:p>
            <a:pPr lvl="1">
              <a:defRPr/>
            </a:pPr>
            <a:r>
              <a:rPr lang="zh-CN" altLang="zh-CN" sz="2600" dirty="0" smtClean="0">
                <a:cs typeface="+mn-cs"/>
              </a:rPr>
              <a:t>否则，可检查各个条件中是否有多个可用的二次索引检索的，若有，则用预查找法处理。即通过二次索引找出满足条件的元组</a:t>
            </a:r>
            <a:r>
              <a:rPr lang="en-US" altLang="zh-CN" sz="2600" dirty="0" smtClean="0">
                <a:cs typeface="+mn-cs"/>
              </a:rPr>
              <a:t>id</a:t>
            </a:r>
            <a:r>
              <a:rPr lang="zh-CN" altLang="zh-CN" sz="2600" dirty="0" smtClean="0">
                <a:cs typeface="+mn-cs"/>
              </a:rPr>
              <a:t>集合，然后再求出这些</a:t>
            </a:r>
            <a:r>
              <a:rPr lang="en-US" altLang="zh-CN" sz="2600" dirty="0" smtClean="0">
                <a:cs typeface="+mn-cs"/>
              </a:rPr>
              <a:t>id</a:t>
            </a:r>
            <a:r>
              <a:rPr lang="zh-CN" altLang="zh-CN" sz="2600" dirty="0" smtClean="0">
                <a:cs typeface="+mn-cs"/>
              </a:rPr>
              <a:t>集合的交集。最后取出交集中</a:t>
            </a:r>
            <a:r>
              <a:rPr lang="en-US" altLang="zh-CN" sz="2600" dirty="0" smtClean="0">
                <a:cs typeface="+mn-cs"/>
              </a:rPr>
              <a:t>id</a:t>
            </a:r>
            <a:r>
              <a:rPr lang="zh-CN" altLang="zh-CN" sz="2600" dirty="0" smtClean="0">
                <a:cs typeface="+mn-cs"/>
              </a:rPr>
              <a:t>所对应的元组，并在获取这些元组的同时，用合取条件中的其余条件检查。</a:t>
            </a:r>
            <a:endParaRPr lang="en-US" altLang="zh-CN" sz="2600" dirty="0" smtClean="0">
              <a:cs typeface="+mn-cs"/>
            </a:endParaRPr>
          </a:p>
          <a:p>
            <a:pPr lvl="1">
              <a:defRPr/>
            </a:pPr>
            <a:r>
              <a:rPr lang="zh-CN" altLang="zh-CN" sz="2600" dirty="0" smtClean="0">
                <a:cs typeface="+mn-cs"/>
              </a:rPr>
              <a:t>凡能满足所有其余条件的元组即为所检索的元组</a:t>
            </a:r>
            <a:endParaRPr lang="zh-CN" altLang="en-US" sz="2600" dirty="0"/>
          </a:p>
        </p:txBody>
      </p:sp>
      <p:sp>
        <p:nvSpPr>
          <p:cNvPr id="4" name="日期占位符 3"/>
          <p:cNvSpPr>
            <a:spLocks noGrp="1"/>
          </p:cNvSpPr>
          <p:nvPr>
            <p:ph type="dt" sz="half" idx="10"/>
          </p:nvPr>
        </p:nvSpPr>
        <p:spPr/>
        <p:txBody>
          <a:bodyPr/>
          <a:lstStyle/>
          <a:p>
            <a:pPr>
              <a:defRPr/>
            </a:pPr>
            <a:fld id="{3FE6D910-02C3-44A1-A7B5-FD7B8A2BBEF8}"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51</a:t>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zh-CN" smtClean="0"/>
              <a:t>选择操作的实现和优化</a:t>
            </a:r>
            <a:r>
              <a:rPr lang="zh-CN" altLang="en-US" smtClean="0"/>
              <a:t>（续）</a:t>
            </a:r>
          </a:p>
        </p:txBody>
      </p:sp>
      <p:sp>
        <p:nvSpPr>
          <p:cNvPr id="56323" name="内容占位符 2"/>
          <p:cNvSpPr>
            <a:spLocks noGrp="1"/>
          </p:cNvSpPr>
          <p:nvPr>
            <p:ph idx="1"/>
          </p:nvPr>
        </p:nvSpPr>
        <p:spPr>
          <a:xfrm>
            <a:off x="755576" y="1484784"/>
            <a:ext cx="7662863" cy="3724275"/>
          </a:xfrm>
        </p:spPr>
        <p:txBody>
          <a:bodyPr/>
          <a:lstStyle/>
          <a:p>
            <a:pPr>
              <a:lnSpc>
                <a:spcPts val="3700"/>
              </a:lnSpc>
            </a:pPr>
            <a:r>
              <a:rPr lang="zh-CN" altLang="zh-CN" dirty="0" smtClean="0"/>
              <a:t>有些选择操作只要访问索引就可以获得结果。</a:t>
            </a:r>
            <a:endParaRPr lang="en-US" altLang="zh-CN" dirty="0" smtClean="0"/>
          </a:p>
          <a:p>
            <a:pPr>
              <a:lnSpc>
                <a:spcPts val="3700"/>
              </a:lnSpc>
            </a:pPr>
            <a:r>
              <a:rPr lang="zh-CN" altLang="zh-CN" dirty="0" smtClean="0"/>
              <a:t>如查询索引属性的最大值、最小值、平均值等。</a:t>
            </a:r>
            <a:endParaRPr lang="en-US" altLang="zh-CN" dirty="0" smtClean="0"/>
          </a:p>
          <a:p>
            <a:pPr>
              <a:lnSpc>
                <a:spcPts val="3700"/>
              </a:lnSpc>
            </a:pPr>
            <a:r>
              <a:rPr lang="zh-CN" altLang="zh-CN" dirty="0" smtClean="0"/>
              <a:t>这种情况应优先利用索引，避免访问数据</a:t>
            </a:r>
            <a:r>
              <a:rPr lang="zh-CN" altLang="en-US" dirty="0" smtClean="0"/>
              <a:t>。</a:t>
            </a:r>
          </a:p>
        </p:txBody>
      </p:sp>
      <p:sp>
        <p:nvSpPr>
          <p:cNvPr id="5" name="日期占位符 4"/>
          <p:cNvSpPr>
            <a:spLocks noGrp="1"/>
          </p:cNvSpPr>
          <p:nvPr>
            <p:ph type="dt" sz="half" idx="10"/>
          </p:nvPr>
        </p:nvSpPr>
        <p:spPr/>
        <p:txBody>
          <a:bodyPr/>
          <a:lstStyle/>
          <a:p>
            <a:pPr>
              <a:defRPr/>
            </a:pPr>
            <a:fld id="{0F4B044D-91FA-41BC-81DA-60E6C5A7141B}" type="datetime8">
              <a:rPr lang="zh-CN" altLang="en-US" smtClean="0"/>
              <a:pPr>
                <a:defRPr/>
              </a:pPr>
              <a:t>2016年3月9日8时38分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smtClean="0"/>
              <a:t>14.4.2 </a:t>
            </a:r>
            <a:r>
              <a:rPr lang="zh-CN" altLang="zh-CN" smtClean="0"/>
              <a:t>连接操作的实现和优化</a:t>
            </a:r>
            <a:endParaRPr lang="zh-CN" altLang="en-US" smtClean="0"/>
          </a:p>
        </p:txBody>
      </p:sp>
      <p:sp>
        <p:nvSpPr>
          <p:cNvPr id="3" name="内容占位符 2"/>
          <p:cNvSpPr>
            <a:spLocks noGrp="1"/>
          </p:cNvSpPr>
          <p:nvPr>
            <p:ph idx="1"/>
          </p:nvPr>
        </p:nvSpPr>
        <p:spPr>
          <a:xfrm>
            <a:off x="611560" y="1340768"/>
            <a:ext cx="7776864" cy="4608512"/>
          </a:xfrm>
        </p:spPr>
        <p:txBody>
          <a:bodyPr/>
          <a:lstStyle/>
          <a:p>
            <a:pPr>
              <a:spcBef>
                <a:spcPts val="0"/>
              </a:spcBef>
              <a:defRPr/>
            </a:pPr>
            <a:r>
              <a:rPr lang="zh-CN" altLang="zh-CN" sz="3200" dirty="0" smtClean="0"/>
              <a:t>连接操作是开销很大的操作，一直是查询优化研究的重点。</a:t>
            </a:r>
            <a:endParaRPr lang="en-US" altLang="zh-CN" sz="3200" dirty="0" smtClean="0"/>
          </a:p>
          <a:p>
            <a:pPr>
              <a:spcBef>
                <a:spcPts val="0"/>
              </a:spcBef>
              <a:defRPr/>
            </a:pPr>
            <a:r>
              <a:rPr lang="zh-CN" altLang="zh-CN" sz="3200" dirty="0" smtClean="0"/>
              <a:t>主要讨论二元连接的优化。</a:t>
            </a:r>
          </a:p>
          <a:p>
            <a:pPr>
              <a:spcBef>
                <a:spcPts val="0"/>
              </a:spcBef>
              <a:defRPr/>
            </a:pPr>
            <a:r>
              <a:rPr lang="zh-CN" altLang="zh-CN" sz="3200" dirty="0" smtClean="0"/>
              <a:t>实现连接操作一般有</a:t>
            </a:r>
            <a:endParaRPr lang="en-US" altLang="zh-CN" sz="3200" dirty="0" smtClean="0"/>
          </a:p>
          <a:p>
            <a:pPr lvl="1">
              <a:spcBef>
                <a:spcPts val="0"/>
              </a:spcBef>
              <a:defRPr/>
            </a:pPr>
            <a:r>
              <a:rPr lang="zh-CN" altLang="zh-CN" sz="3200" dirty="0" smtClean="0">
                <a:cs typeface="+mn-cs"/>
              </a:rPr>
              <a:t>嵌套循环</a:t>
            </a:r>
            <a:endParaRPr lang="en-US" altLang="zh-CN" sz="3200" dirty="0" smtClean="0">
              <a:cs typeface="+mn-cs"/>
            </a:endParaRPr>
          </a:p>
          <a:p>
            <a:pPr lvl="1">
              <a:spcBef>
                <a:spcPts val="0"/>
              </a:spcBef>
              <a:defRPr/>
            </a:pPr>
            <a:r>
              <a:rPr lang="zh-CN" altLang="zh-CN" sz="3200" dirty="0" smtClean="0">
                <a:cs typeface="+mn-cs"/>
              </a:rPr>
              <a:t>利用索引和散列匹配元组</a:t>
            </a:r>
            <a:endParaRPr lang="en-US" altLang="zh-CN" sz="3200" dirty="0" smtClean="0">
              <a:cs typeface="+mn-cs"/>
            </a:endParaRPr>
          </a:p>
          <a:p>
            <a:pPr lvl="1">
              <a:spcBef>
                <a:spcPts val="0"/>
              </a:spcBef>
              <a:defRPr/>
            </a:pPr>
            <a:r>
              <a:rPr lang="zh-CN" altLang="zh-CN" sz="3200" dirty="0" smtClean="0">
                <a:cs typeface="+mn-cs"/>
              </a:rPr>
              <a:t>排序归并</a:t>
            </a:r>
            <a:endParaRPr lang="en-US" altLang="zh-CN" sz="3200" dirty="0" smtClean="0">
              <a:cs typeface="+mn-cs"/>
            </a:endParaRPr>
          </a:p>
          <a:p>
            <a:pPr lvl="1">
              <a:spcBef>
                <a:spcPts val="0"/>
              </a:spcBef>
              <a:defRPr/>
            </a:pPr>
            <a:r>
              <a:rPr lang="zh-CN" altLang="zh-CN" sz="3200" dirty="0" smtClean="0">
                <a:cs typeface="+mn-cs"/>
              </a:rPr>
              <a:t>散列连接</a:t>
            </a:r>
            <a:endParaRPr lang="zh-CN" altLang="en-US" sz="3200" dirty="0"/>
          </a:p>
        </p:txBody>
      </p:sp>
      <p:sp>
        <p:nvSpPr>
          <p:cNvPr id="4" name="日期占位符 3"/>
          <p:cNvSpPr>
            <a:spLocks noGrp="1"/>
          </p:cNvSpPr>
          <p:nvPr>
            <p:ph type="dt" sz="half" idx="10"/>
          </p:nvPr>
        </p:nvSpPr>
        <p:spPr/>
        <p:txBody>
          <a:bodyPr/>
          <a:lstStyle/>
          <a:p>
            <a:pPr>
              <a:defRPr/>
            </a:pPr>
            <a:fld id="{858BC55C-8878-4163-B464-CD9668997250}"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p:txBody>
          <a:bodyPr/>
          <a:lstStyle/>
          <a:p>
            <a:r>
              <a:rPr lang="zh-CN" altLang="en-US" smtClean="0"/>
              <a:t>嵌套循环</a:t>
            </a:r>
          </a:p>
        </p:txBody>
      </p:sp>
      <p:sp>
        <p:nvSpPr>
          <p:cNvPr id="13316" name="内容占位符 2"/>
          <p:cNvSpPr>
            <a:spLocks noGrp="1"/>
          </p:cNvSpPr>
          <p:nvPr>
            <p:ph idx="1"/>
          </p:nvPr>
        </p:nvSpPr>
        <p:spPr>
          <a:xfrm>
            <a:off x="827584" y="1340768"/>
            <a:ext cx="7693025" cy="709613"/>
          </a:xfrm>
        </p:spPr>
        <p:txBody>
          <a:bodyPr/>
          <a:lstStyle/>
          <a:p>
            <a:r>
              <a:rPr lang="zh-CN" altLang="zh-CN" sz="3200" dirty="0" smtClean="0"/>
              <a:t>设有关系</a:t>
            </a:r>
            <a:r>
              <a:rPr lang="en-US" altLang="zh-CN" sz="3200" dirty="0" smtClean="0"/>
              <a:t>R</a:t>
            </a:r>
            <a:r>
              <a:rPr lang="zh-CN" altLang="zh-CN" sz="3200" dirty="0" smtClean="0"/>
              <a:t>和</a:t>
            </a:r>
            <a:r>
              <a:rPr lang="en-US" altLang="zh-CN" sz="3200" dirty="0" smtClean="0"/>
              <a:t>S</a:t>
            </a:r>
            <a:r>
              <a:rPr lang="zh-CN" altLang="zh-CN" sz="3200" dirty="0" smtClean="0"/>
              <a:t>进行如下连接操作：</a:t>
            </a:r>
          </a:p>
        </p:txBody>
      </p:sp>
      <p:sp>
        <p:nvSpPr>
          <p:cNvPr id="13317" name="内容占位符 2"/>
          <p:cNvSpPr txBox="1">
            <a:spLocks/>
          </p:cNvSpPr>
          <p:nvPr/>
        </p:nvSpPr>
        <p:spPr bwMode="auto">
          <a:xfrm>
            <a:off x="827584" y="2564904"/>
            <a:ext cx="7560841" cy="3384376"/>
          </a:xfrm>
          <a:prstGeom prst="rect">
            <a:avLst/>
          </a:prstGeom>
          <a:noFill/>
          <a:ln w="9525">
            <a:noFill/>
            <a:miter lim="800000"/>
            <a:headEnd/>
            <a:tailEnd/>
          </a:ln>
        </p:spPr>
        <p:txBody>
          <a:bodyPr/>
          <a:lstStyle/>
          <a:p>
            <a:r>
              <a:rPr lang="zh-CN" altLang="zh-CN" sz="3200" b="1" dirty="0">
                <a:latin typeface="仿宋_GB2312" pitchFamily="49" charset="-122"/>
                <a:ea typeface="仿宋_GB2312" pitchFamily="49" charset="-122"/>
              </a:rPr>
              <a:t>最基本的方法是读取</a:t>
            </a:r>
            <a:r>
              <a:rPr lang="en-US" altLang="zh-CN" sz="3200" b="1" dirty="0">
                <a:latin typeface="仿宋_GB2312" pitchFamily="49" charset="-122"/>
                <a:ea typeface="仿宋_GB2312" pitchFamily="49" charset="-122"/>
              </a:rPr>
              <a:t>R</a:t>
            </a:r>
            <a:r>
              <a:rPr lang="zh-CN" altLang="zh-CN" sz="3200" b="1" dirty="0">
                <a:latin typeface="仿宋_GB2312" pitchFamily="49" charset="-122"/>
                <a:ea typeface="仿宋_GB2312" pitchFamily="49" charset="-122"/>
              </a:rPr>
              <a:t>的一个元组，然后与</a:t>
            </a:r>
            <a:r>
              <a:rPr lang="en-US" altLang="zh-CN" sz="3200" b="1" dirty="0">
                <a:latin typeface="仿宋_GB2312" pitchFamily="49" charset="-122"/>
                <a:ea typeface="仿宋_GB2312" pitchFamily="49" charset="-122"/>
              </a:rPr>
              <a:t>S</a:t>
            </a:r>
            <a:r>
              <a:rPr lang="zh-CN" altLang="zh-CN" sz="3200" b="1" dirty="0">
                <a:latin typeface="仿宋_GB2312" pitchFamily="49" charset="-122"/>
                <a:ea typeface="仿宋_GB2312" pitchFamily="49" charset="-122"/>
              </a:rPr>
              <a:t>的所有元组进行比较，凡满足连接条件的元组就进行连接并作为结果输出。然后再读取</a:t>
            </a:r>
            <a:r>
              <a:rPr lang="en-US" altLang="zh-CN" sz="3200" b="1" dirty="0">
                <a:latin typeface="仿宋_GB2312" pitchFamily="49" charset="-122"/>
                <a:ea typeface="仿宋_GB2312" pitchFamily="49" charset="-122"/>
              </a:rPr>
              <a:t>R</a:t>
            </a:r>
            <a:r>
              <a:rPr lang="zh-CN" altLang="zh-CN" sz="3200" b="1" dirty="0">
                <a:latin typeface="仿宋_GB2312" pitchFamily="49" charset="-122"/>
                <a:ea typeface="仿宋_GB2312" pitchFamily="49" charset="-122"/>
              </a:rPr>
              <a:t>的下一个元组，再与</a:t>
            </a:r>
            <a:r>
              <a:rPr lang="en-US" altLang="zh-CN" sz="3200" b="1" dirty="0">
                <a:latin typeface="仿宋_GB2312" pitchFamily="49" charset="-122"/>
                <a:ea typeface="仿宋_GB2312" pitchFamily="49" charset="-122"/>
              </a:rPr>
              <a:t>S</a:t>
            </a:r>
            <a:r>
              <a:rPr lang="zh-CN" altLang="zh-CN" sz="3200" b="1" dirty="0">
                <a:latin typeface="仿宋_GB2312" pitchFamily="49" charset="-122"/>
                <a:ea typeface="仿宋_GB2312" pitchFamily="49" charset="-122"/>
              </a:rPr>
              <a:t>的所有元组进行比较，直至</a:t>
            </a:r>
            <a:r>
              <a:rPr lang="en-US" altLang="zh-CN" sz="3200" b="1" dirty="0">
                <a:latin typeface="仿宋_GB2312" pitchFamily="49" charset="-122"/>
                <a:ea typeface="仿宋_GB2312" pitchFamily="49" charset="-122"/>
              </a:rPr>
              <a:t>R</a:t>
            </a:r>
            <a:r>
              <a:rPr lang="zh-CN" altLang="zh-CN" sz="3200" b="1" dirty="0">
                <a:latin typeface="仿宋_GB2312" pitchFamily="49" charset="-122"/>
                <a:ea typeface="仿宋_GB2312" pitchFamily="49" charset="-122"/>
              </a:rPr>
              <a:t>的所有元组与</a:t>
            </a:r>
            <a:r>
              <a:rPr lang="en-US" altLang="zh-CN" sz="3200" b="1" dirty="0">
                <a:latin typeface="仿宋_GB2312" pitchFamily="49" charset="-122"/>
                <a:ea typeface="仿宋_GB2312" pitchFamily="49" charset="-122"/>
              </a:rPr>
              <a:t>S</a:t>
            </a:r>
            <a:r>
              <a:rPr lang="zh-CN" altLang="zh-CN" sz="3200" b="1" dirty="0">
                <a:latin typeface="仿宋_GB2312" pitchFamily="49" charset="-122"/>
                <a:ea typeface="仿宋_GB2312" pitchFamily="49" charset="-122"/>
              </a:rPr>
              <a:t>的所有元组比较完为止。</a:t>
            </a:r>
            <a:endParaRPr lang="zh-CN" altLang="en-US" sz="3200" b="1" dirty="0">
              <a:latin typeface="仿宋_GB2312" pitchFamily="49" charset="-122"/>
              <a:ea typeface="仿宋_GB2312" pitchFamily="49" charset="-122"/>
            </a:endParaRPr>
          </a:p>
        </p:txBody>
      </p:sp>
      <p:sp>
        <p:nvSpPr>
          <p:cNvPr id="1331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4" name="Object 1"/>
          <p:cNvGraphicFramePr>
            <a:graphicFrameLocks noChangeAspect="1"/>
          </p:cNvGraphicFramePr>
          <p:nvPr/>
        </p:nvGraphicFramePr>
        <p:xfrm>
          <a:off x="3563888" y="1916832"/>
          <a:ext cx="1357883" cy="720851"/>
        </p:xfrm>
        <a:graphic>
          <a:graphicData uri="http://schemas.openxmlformats.org/presentationml/2006/ole">
            <mc:AlternateContent xmlns:mc="http://schemas.openxmlformats.org/markup-compatibility/2006">
              <mc:Choice xmlns:v="urn:schemas-microsoft-com:vml" Requires="v">
                <p:oleObj spid="_x0000_s161795" name="Visio" r:id="rId3" imgW="628782" imgH="335199" progId="Visio.Drawing.11">
                  <p:embed/>
                </p:oleObj>
              </mc:Choice>
              <mc:Fallback>
                <p:oleObj name="Visio" r:id="rId3" imgW="628782" imgH="33519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916832"/>
                        <a:ext cx="1357883" cy="720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日期占位符 6"/>
          <p:cNvSpPr>
            <a:spLocks noGrp="1"/>
          </p:cNvSpPr>
          <p:nvPr>
            <p:ph type="dt" sz="half" idx="10"/>
          </p:nvPr>
        </p:nvSpPr>
        <p:spPr/>
        <p:txBody>
          <a:bodyPr/>
          <a:lstStyle/>
          <a:p>
            <a:pPr>
              <a:defRPr/>
            </a:pPr>
            <a:fld id="{B3EBF87B-173C-446E-BF50-6D277212B6BD}" type="datetime8">
              <a:rPr lang="zh-CN" altLang="en-US" smtClean="0"/>
              <a:pPr>
                <a:defRPr/>
              </a:pPr>
              <a:t>2016年3月9日8时38分</a:t>
            </a:fld>
            <a:endParaRPr lang="zh-CN" altLang="en-US" dirty="0"/>
          </a:p>
        </p:txBody>
      </p:sp>
      <p:sp>
        <p:nvSpPr>
          <p:cNvPr id="8" name="灯片编号占位符 7"/>
          <p:cNvSpPr>
            <a:spLocks noGrp="1"/>
          </p:cNvSpPr>
          <p:nvPr>
            <p:ph type="sldNum" sz="quarter" idx="12"/>
          </p:nvPr>
        </p:nvSpPr>
        <p:spPr/>
        <p:txBody>
          <a:bodyPr/>
          <a:lstStyle/>
          <a:p>
            <a:pPr>
              <a:defRPr/>
            </a:pPr>
            <a:fld id="{A1C693C5-2466-49C7-9407-97947274FDD1}" type="slidenum">
              <a:rPr lang="zh-CN" altLang="en-US" smtClean="0"/>
              <a:pPr>
                <a:defRPr/>
              </a:pPr>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嵌套循环（续）</a:t>
            </a:r>
          </a:p>
        </p:txBody>
      </p:sp>
      <p:sp>
        <p:nvSpPr>
          <p:cNvPr id="58371" name="内容占位符 2"/>
          <p:cNvSpPr>
            <a:spLocks noGrp="1"/>
          </p:cNvSpPr>
          <p:nvPr>
            <p:ph idx="1"/>
          </p:nvPr>
        </p:nvSpPr>
        <p:spPr>
          <a:xfrm>
            <a:off x="611560" y="1340768"/>
            <a:ext cx="7920880" cy="4680520"/>
          </a:xfrm>
        </p:spPr>
        <p:txBody>
          <a:bodyPr/>
          <a:lstStyle/>
          <a:p>
            <a:pPr>
              <a:spcBef>
                <a:spcPts val="0"/>
              </a:spcBef>
            </a:pPr>
            <a:r>
              <a:rPr lang="zh-CN" altLang="zh-CN" sz="3000" dirty="0" smtClean="0"/>
              <a:t>将一个关系中的数据从磁盘读取到内存中是以物理块为单位，一个物理块可包含多个元组。</a:t>
            </a:r>
            <a:endParaRPr lang="en-US" altLang="zh-CN" sz="3000" dirty="0" smtClean="0"/>
          </a:p>
          <a:p>
            <a:pPr>
              <a:spcBef>
                <a:spcPts val="0"/>
              </a:spcBef>
            </a:pPr>
            <a:r>
              <a:rPr lang="zh-CN" altLang="zh-CN" sz="3000" dirty="0" smtClean="0"/>
              <a:t>将一个物理块所包含的元组个数称为该关系的</a:t>
            </a:r>
            <a:r>
              <a:rPr lang="zh-CN" altLang="zh-CN" sz="3000" b="1" dirty="0" smtClean="0">
                <a:solidFill>
                  <a:srgbClr val="FF0000"/>
                </a:solidFill>
              </a:rPr>
              <a:t>块因子</a:t>
            </a:r>
            <a:r>
              <a:rPr lang="zh-CN" altLang="zh-CN" sz="3000" dirty="0" smtClean="0"/>
              <a:t>。</a:t>
            </a:r>
            <a:endParaRPr lang="en-US" altLang="zh-CN" sz="3000" dirty="0" smtClean="0"/>
          </a:p>
          <a:p>
            <a:pPr>
              <a:spcBef>
                <a:spcPts val="0"/>
              </a:spcBef>
            </a:pPr>
            <a:r>
              <a:rPr lang="zh-CN" altLang="zh-CN" sz="3000" dirty="0" smtClean="0">
                <a:solidFill>
                  <a:srgbClr val="FF0000"/>
                </a:solidFill>
              </a:rPr>
              <a:t>外关系</a:t>
            </a:r>
            <a:r>
              <a:rPr lang="zh-CN" altLang="en-US" sz="3000" dirty="0" smtClean="0"/>
              <a:t>：</a:t>
            </a:r>
            <a:r>
              <a:rPr lang="zh-CN" altLang="zh-CN" sz="3000" dirty="0" smtClean="0"/>
              <a:t>先读入的关系</a:t>
            </a:r>
            <a:r>
              <a:rPr lang="zh-CN" altLang="en-US" sz="3000" dirty="0" smtClean="0"/>
              <a:t>。</a:t>
            </a:r>
            <a:endParaRPr lang="en-US" altLang="zh-CN" sz="3000" dirty="0" smtClean="0"/>
          </a:p>
          <a:p>
            <a:pPr>
              <a:spcBef>
                <a:spcPts val="0"/>
              </a:spcBef>
            </a:pPr>
            <a:r>
              <a:rPr lang="zh-CN" altLang="zh-CN" sz="3000" dirty="0" smtClean="0">
                <a:solidFill>
                  <a:srgbClr val="FF0000"/>
                </a:solidFill>
              </a:rPr>
              <a:t>内关系</a:t>
            </a:r>
            <a:r>
              <a:rPr lang="zh-CN" altLang="en-US" sz="3000" dirty="0" smtClean="0"/>
              <a:t>：</a:t>
            </a:r>
            <a:r>
              <a:rPr lang="zh-CN" altLang="zh-CN" sz="3000" dirty="0" smtClean="0"/>
              <a:t>被用来查找匹配元组的关系</a:t>
            </a:r>
            <a:r>
              <a:rPr lang="zh-CN" altLang="en-US" sz="3000" dirty="0" smtClean="0"/>
              <a:t>。</a:t>
            </a:r>
            <a:endParaRPr lang="en-US" altLang="zh-CN" sz="3000" dirty="0" smtClean="0"/>
          </a:p>
          <a:p>
            <a:pPr>
              <a:spcBef>
                <a:spcPts val="0"/>
              </a:spcBef>
            </a:pPr>
            <a:r>
              <a:rPr lang="zh-CN" altLang="zh-CN" sz="3000" dirty="0" smtClean="0">
                <a:solidFill>
                  <a:srgbClr val="000000"/>
                </a:solidFill>
                <a:latin typeface="楷体_GB2312" pitchFamily="49" charset="-122"/>
                <a:ea typeface="楷体_GB2312" pitchFamily="49" charset="-122"/>
              </a:rPr>
              <a:t>应将物理块少的关系作为外关系，以减少内关系的扫描次数。</a:t>
            </a:r>
            <a:endParaRPr lang="zh-CN" altLang="en-US" sz="3000" dirty="0" smtClean="0">
              <a:solidFill>
                <a:srgbClr val="000000"/>
              </a:solidFill>
              <a:latin typeface="楷体_GB2312" pitchFamily="49" charset="-122"/>
              <a:ea typeface="楷体_GB2312" pitchFamily="49" charset="-122"/>
            </a:endParaRPr>
          </a:p>
        </p:txBody>
      </p:sp>
      <p:sp>
        <p:nvSpPr>
          <p:cNvPr id="4" name="日期占位符 3"/>
          <p:cNvSpPr>
            <a:spLocks noGrp="1"/>
          </p:cNvSpPr>
          <p:nvPr>
            <p:ph type="dt" sz="half" idx="10"/>
          </p:nvPr>
        </p:nvSpPr>
        <p:spPr/>
        <p:txBody>
          <a:bodyPr/>
          <a:lstStyle/>
          <a:p>
            <a:pPr>
              <a:defRPr/>
            </a:pPr>
            <a:fld id="{7E0DB89D-29B9-4E5F-B610-20D4EE5F10D6}"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zh-CN" smtClean="0"/>
              <a:t>利用索引和散列寻找匹配元组法</a:t>
            </a:r>
            <a:endParaRPr lang="zh-CN" altLang="en-US" smtClean="0"/>
          </a:p>
        </p:txBody>
      </p:sp>
      <p:sp>
        <p:nvSpPr>
          <p:cNvPr id="59395" name="内容占位符 2"/>
          <p:cNvSpPr>
            <a:spLocks noGrp="1"/>
          </p:cNvSpPr>
          <p:nvPr>
            <p:ph idx="1"/>
          </p:nvPr>
        </p:nvSpPr>
        <p:spPr>
          <a:xfrm>
            <a:off x="539552" y="1340768"/>
            <a:ext cx="8136904" cy="4536504"/>
          </a:xfrm>
        </p:spPr>
        <p:txBody>
          <a:bodyPr/>
          <a:lstStyle/>
          <a:p>
            <a:r>
              <a:rPr lang="zh-CN" altLang="zh-CN" sz="2800" dirty="0" smtClean="0"/>
              <a:t>如果内关系在连接属性上有索引，则可用</a:t>
            </a:r>
            <a:r>
              <a:rPr lang="zh-CN" altLang="en-US" sz="2800" dirty="0" smtClean="0"/>
              <a:t>索引</a:t>
            </a:r>
            <a:r>
              <a:rPr lang="zh-CN" altLang="zh-CN" sz="2800" dirty="0" smtClean="0"/>
              <a:t>路径来代替顺序扫描</a:t>
            </a:r>
            <a:r>
              <a:rPr lang="zh-CN" altLang="en-US" sz="2800" dirty="0" smtClean="0"/>
              <a:t>。</a:t>
            </a:r>
            <a:r>
              <a:rPr lang="zh-CN" altLang="zh-CN" sz="2800" dirty="0" smtClean="0"/>
              <a:t>尤其当连接属性上有聚集索引或散列时，优化效果更明显。</a:t>
            </a:r>
            <a:endParaRPr lang="en-US" altLang="zh-CN" sz="2800" dirty="0" smtClean="0"/>
          </a:p>
          <a:p>
            <a:r>
              <a:rPr lang="zh-CN" altLang="zh-CN" sz="2800" dirty="0" smtClean="0"/>
              <a:t>如果连接属性上只有非聚集索引，一般情况下也比嵌套循环法好，但不如聚集索引和散列效果明显。</a:t>
            </a:r>
            <a:endParaRPr lang="en-US" altLang="zh-CN" sz="2800" dirty="0" smtClean="0"/>
          </a:p>
          <a:p>
            <a:r>
              <a:rPr lang="zh-CN" altLang="zh-CN" sz="2800" dirty="0" smtClean="0"/>
              <a:t>当每次循环所选的匹配元组数在内关系中占有较大的比例（如</a:t>
            </a:r>
            <a:r>
              <a:rPr lang="en-US" altLang="zh-CN" sz="2800" dirty="0" smtClean="0"/>
              <a:t>15</a:t>
            </a:r>
            <a:r>
              <a:rPr lang="zh-CN" altLang="zh-CN" sz="2800" dirty="0" smtClean="0"/>
              <a:t>％）时，用顺序扫描</a:t>
            </a:r>
            <a:r>
              <a:rPr lang="zh-CN" altLang="en-US" sz="2800" dirty="0" smtClean="0"/>
              <a:t>可能会好于</a:t>
            </a:r>
            <a:r>
              <a:rPr lang="zh-CN" altLang="zh-CN" sz="2800" dirty="0" smtClean="0"/>
              <a:t>用非聚集索引。</a:t>
            </a:r>
            <a:endParaRPr lang="zh-CN" altLang="en-US" sz="2800" dirty="0" smtClean="0"/>
          </a:p>
        </p:txBody>
      </p:sp>
      <p:sp>
        <p:nvSpPr>
          <p:cNvPr id="4" name="日期占位符 3"/>
          <p:cNvSpPr>
            <a:spLocks noGrp="1"/>
          </p:cNvSpPr>
          <p:nvPr>
            <p:ph type="dt" sz="half" idx="10"/>
          </p:nvPr>
        </p:nvSpPr>
        <p:spPr/>
        <p:txBody>
          <a:bodyPr/>
          <a:lstStyle/>
          <a:p>
            <a:pPr>
              <a:defRPr/>
            </a:pPr>
            <a:fld id="{7AAF87C8-90B3-48DA-9BDE-EA1B99A0B687}"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642938" y="214313"/>
            <a:ext cx="7924800" cy="881062"/>
          </a:xfrm>
        </p:spPr>
        <p:txBody>
          <a:bodyPr/>
          <a:lstStyle/>
          <a:p>
            <a:r>
              <a:rPr lang="zh-CN" altLang="zh-CN" smtClean="0"/>
              <a:t>排序归并（</a:t>
            </a:r>
            <a:r>
              <a:rPr lang="en-US" altLang="zh-CN" smtClean="0"/>
              <a:t>sort-merge</a:t>
            </a:r>
            <a:r>
              <a:rPr lang="zh-CN" altLang="zh-CN" smtClean="0"/>
              <a:t>）法</a:t>
            </a:r>
            <a:endParaRPr lang="zh-CN" altLang="en-US" smtClean="0"/>
          </a:p>
        </p:txBody>
      </p:sp>
      <p:sp>
        <p:nvSpPr>
          <p:cNvPr id="60419" name="内容占位符 2"/>
          <p:cNvSpPr>
            <a:spLocks noGrp="1"/>
          </p:cNvSpPr>
          <p:nvPr>
            <p:ph idx="1"/>
          </p:nvPr>
        </p:nvSpPr>
        <p:spPr>
          <a:xfrm>
            <a:off x="611560" y="1412776"/>
            <a:ext cx="7929563" cy="1500188"/>
          </a:xfrm>
        </p:spPr>
        <p:txBody>
          <a:bodyPr/>
          <a:lstStyle/>
          <a:p>
            <a:r>
              <a:rPr lang="zh-CN" altLang="zh-CN" sz="2800" dirty="0" smtClean="0"/>
              <a:t>如果关系</a:t>
            </a:r>
            <a:r>
              <a:rPr lang="en-US" altLang="zh-CN" sz="2800" dirty="0" smtClean="0"/>
              <a:t>R</a:t>
            </a:r>
            <a:r>
              <a:rPr lang="zh-CN" altLang="zh-CN" sz="2800" dirty="0" smtClean="0"/>
              <a:t>和</a:t>
            </a:r>
            <a:r>
              <a:rPr lang="en-US" altLang="zh-CN" sz="2800" dirty="0" smtClean="0"/>
              <a:t>S</a:t>
            </a:r>
            <a:r>
              <a:rPr lang="zh-CN" altLang="zh-CN" sz="2800" dirty="0" smtClean="0"/>
              <a:t>按连接属性排序，则可按排序顺序比较</a:t>
            </a:r>
            <a:r>
              <a:rPr lang="en-US" altLang="zh-CN" sz="2800" dirty="0" smtClean="0"/>
              <a:t>R.A</a:t>
            </a:r>
            <a:r>
              <a:rPr lang="zh-CN" altLang="zh-CN" sz="2800" dirty="0" smtClean="0"/>
              <a:t>和</a:t>
            </a:r>
            <a:r>
              <a:rPr lang="en-US" altLang="zh-CN" sz="2800" dirty="0" smtClean="0"/>
              <a:t>S.B</a:t>
            </a:r>
            <a:r>
              <a:rPr lang="zh-CN" altLang="zh-CN" sz="2800" dirty="0" smtClean="0"/>
              <a:t>，并找出所有匹配的元组。</a:t>
            </a:r>
            <a:endParaRPr lang="en-US" altLang="zh-CN" sz="2800" dirty="0" smtClean="0"/>
          </a:p>
          <a:p>
            <a:r>
              <a:rPr lang="en-US" altLang="zh-CN" sz="2800" dirty="0" smtClean="0"/>
              <a:t>R</a:t>
            </a:r>
            <a:r>
              <a:rPr lang="zh-CN" altLang="zh-CN" sz="2800" dirty="0" smtClean="0"/>
              <a:t>和</a:t>
            </a:r>
            <a:r>
              <a:rPr lang="en-US" altLang="zh-CN" sz="2800" dirty="0" smtClean="0"/>
              <a:t>S</a:t>
            </a:r>
            <a:r>
              <a:rPr lang="zh-CN" altLang="zh-CN" sz="2800" dirty="0" smtClean="0"/>
              <a:t>都只需要扫描一次。</a:t>
            </a:r>
            <a:endParaRPr lang="zh-CN" altLang="en-US" sz="2800" dirty="0" smtClean="0"/>
          </a:p>
        </p:txBody>
      </p:sp>
      <p:pic>
        <p:nvPicPr>
          <p:cNvPr id="60420" name="Picture 2"/>
          <p:cNvPicPr>
            <a:picLocks noChangeAspect="1" noChangeArrowheads="1"/>
          </p:cNvPicPr>
          <p:nvPr/>
        </p:nvPicPr>
        <p:blipFill>
          <a:blip r:embed="rId2" cstate="print"/>
          <a:srcRect/>
          <a:stretch>
            <a:fillRect/>
          </a:stretch>
        </p:blipFill>
        <p:spPr bwMode="auto">
          <a:xfrm>
            <a:off x="1043608" y="2996952"/>
            <a:ext cx="6918325" cy="2928938"/>
          </a:xfrm>
          <a:prstGeom prst="rect">
            <a:avLst/>
          </a:prstGeom>
          <a:noFill/>
          <a:ln w="9525">
            <a:noFill/>
            <a:miter lim="800000"/>
            <a:headEnd/>
            <a:tailEnd/>
          </a:ln>
        </p:spPr>
      </p:pic>
      <p:sp>
        <p:nvSpPr>
          <p:cNvPr id="5" name="日期占位符 4"/>
          <p:cNvSpPr>
            <a:spLocks noGrp="1"/>
          </p:cNvSpPr>
          <p:nvPr>
            <p:ph type="dt" sz="half" idx="10"/>
          </p:nvPr>
        </p:nvSpPr>
        <p:spPr/>
        <p:txBody>
          <a:bodyPr/>
          <a:lstStyle/>
          <a:p>
            <a:pPr>
              <a:defRPr/>
            </a:pPr>
            <a:fld id="{4BFA88E3-8370-4B38-8948-45E291404E9A}" type="datetime8">
              <a:rPr lang="zh-CN" altLang="en-US" smtClean="0"/>
              <a:pPr>
                <a:defRPr/>
              </a:pPr>
              <a:t>2016年3月9日8时38分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zh-CN" smtClean="0"/>
              <a:t>散列连接法（</a:t>
            </a:r>
            <a:r>
              <a:rPr lang="en-US" altLang="zh-CN" smtClean="0"/>
              <a:t>hash join</a:t>
            </a:r>
            <a:r>
              <a:rPr lang="zh-CN" altLang="zh-CN" smtClean="0"/>
              <a:t>）</a:t>
            </a:r>
            <a:endParaRPr lang="zh-CN" altLang="en-US" smtClean="0"/>
          </a:p>
        </p:txBody>
      </p:sp>
      <p:sp>
        <p:nvSpPr>
          <p:cNvPr id="3" name="内容占位符 2"/>
          <p:cNvSpPr>
            <a:spLocks noGrp="1"/>
          </p:cNvSpPr>
          <p:nvPr>
            <p:ph idx="1"/>
          </p:nvPr>
        </p:nvSpPr>
        <p:spPr>
          <a:xfrm>
            <a:off x="539552" y="1340768"/>
            <a:ext cx="8136904" cy="4824536"/>
          </a:xfrm>
        </p:spPr>
        <p:txBody>
          <a:bodyPr/>
          <a:lstStyle/>
          <a:p>
            <a:pPr>
              <a:spcBef>
                <a:spcPts val="600"/>
              </a:spcBef>
              <a:defRPr/>
            </a:pPr>
            <a:r>
              <a:rPr lang="zh-CN" altLang="zh-CN" sz="3200" dirty="0" smtClean="0"/>
              <a:t>由于连接属性</a:t>
            </a:r>
            <a:r>
              <a:rPr lang="en-US" altLang="zh-CN" sz="3200" dirty="0" smtClean="0"/>
              <a:t>R.A</a:t>
            </a:r>
            <a:r>
              <a:rPr lang="zh-CN" altLang="zh-CN" sz="3200" dirty="0" smtClean="0"/>
              <a:t>和</a:t>
            </a:r>
            <a:r>
              <a:rPr lang="en-US" altLang="zh-CN" sz="3200" dirty="0" smtClean="0"/>
              <a:t>S.B</a:t>
            </a:r>
            <a:r>
              <a:rPr lang="zh-CN" altLang="zh-CN" sz="3200" dirty="0" smtClean="0"/>
              <a:t>应具有相同的属性域，因此可用</a:t>
            </a:r>
            <a:r>
              <a:rPr lang="en-US" altLang="zh-CN" sz="3200" dirty="0" smtClean="0"/>
              <a:t>A</a:t>
            </a:r>
            <a:r>
              <a:rPr lang="zh-CN" altLang="zh-CN" sz="3200" dirty="0" smtClean="0"/>
              <a:t>、</a:t>
            </a:r>
            <a:r>
              <a:rPr lang="en-US" altLang="zh-CN" sz="3200" dirty="0" smtClean="0"/>
              <a:t>B</a:t>
            </a:r>
            <a:r>
              <a:rPr lang="zh-CN" altLang="zh-CN" sz="3200" dirty="0" smtClean="0"/>
              <a:t>作为</a:t>
            </a:r>
            <a:r>
              <a:rPr lang="en-US" altLang="zh-CN" sz="3200" dirty="0" smtClean="0"/>
              <a:t>R</a:t>
            </a:r>
            <a:r>
              <a:rPr lang="zh-CN" altLang="zh-CN" sz="3200" dirty="0" smtClean="0"/>
              <a:t>、</a:t>
            </a:r>
            <a:r>
              <a:rPr lang="en-US" altLang="zh-CN" sz="3200" dirty="0" smtClean="0"/>
              <a:t>S</a:t>
            </a:r>
            <a:r>
              <a:rPr lang="zh-CN" altLang="zh-CN" sz="3200" dirty="0" smtClean="0"/>
              <a:t>的散列键，用相同的散列函数把</a:t>
            </a:r>
            <a:r>
              <a:rPr lang="en-US" altLang="zh-CN" sz="3200" dirty="0" smtClean="0"/>
              <a:t>R</a:t>
            </a:r>
            <a:r>
              <a:rPr lang="zh-CN" altLang="zh-CN" sz="3200" dirty="0" smtClean="0"/>
              <a:t>、</a:t>
            </a:r>
            <a:r>
              <a:rPr lang="en-US" altLang="zh-CN" sz="3200" dirty="0" smtClean="0"/>
              <a:t>S</a:t>
            </a:r>
            <a:r>
              <a:rPr lang="zh-CN" altLang="zh-CN" sz="3200" dirty="0" smtClean="0"/>
              <a:t>散列到同一个散列文件中。</a:t>
            </a:r>
            <a:endParaRPr lang="en-US" altLang="zh-CN" sz="3200" dirty="0" smtClean="0"/>
          </a:p>
          <a:p>
            <a:pPr>
              <a:spcBef>
                <a:spcPts val="600"/>
              </a:spcBef>
              <a:defRPr/>
            </a:pPr>
            <a:r>
              <a:rPr lang="zh-CN" altLang="zh-CN" sz="3200" dirty="0" smtClean="0"/>
              <a:t>符合连接条件的</a:t>
            </a:r>
            <a:r>
              <a:rPr lang="en-US" altLang="zh-CN" sz="3200" dirty="0" smtClean="0"/>
              <a:t>R</a:t>
            </a:r>
            <a:r>
              <a:rPr lang="zh-CN" altLang="zh-CN" sz="3200" dirty="0" smtClean="0"/>
              <a:t>和</a:t>
            </a:r>
            <a:r>
              <a:rPr lang="en-US" altLang="zh-CN" sz="3200" dirty="0" smtClean="0"/>
              <a:t>S</a:t>
            </a:r>
            <a:r>
              <a:rPr lang="zh-CN" altLang="zh-CN" sz="3200" dirty="0" smtClean="0"/>
              <a:t>的元组必然位于同一个桶中，但同一个桶中的</a:t>
            </a:r>
            <a:r>
              <a:rPr lang="en-US" altLang="zh-CN" sz="3200" dirty="0" smtClean="0"/>
              <a:t>R</a:t>
            </a:r>
            <a:r>
              <a:rPr lang="zh-CN" altLang="zh-CN" sz="3200" dirty="0" smtClean="0"/>
              <a:t>和</a:t>
            </a:r>
            <a:r>
              <a:rPr lang="en-US" altLang="zh-CN" sz="3200" dirty="0" smtClean="0"/>
              <a:t>S</a:t>
            </a:r>
            <a:r>
              <a:rPr lang="zh-CN" altLang="zh-CN" sz="3200" dirty="0" smtClean="0"/>
              <a:t>的元组未必都满足连接条件。</a:t>
            </a:r>
            <a:endParaRPr lang="en-US" altLang="zh-CN" sz="3200" dirty="0" smtClean="0"/>
          </a:p>
          <a:p>
            <a:pPr lvl="1">
              <a:spcBef>
                <a:spcPts val="600"/>
              </a:spcBef>
              <a:defRPr/>
            </a:pPr>
            <a:r>
              <a:rPr lang="zh-CN" altLang="zh-CN" sz="2400" dirty="0" smtClean="0">
                <a:solidFill>
                  <a:srgbClr val="FF0000"/>
                </a:solidFill>
                <a:cs typeface="+mn-cs"/>
              </a:rPr>
              <a:t>如果</a:t>
            </a:r>
            <a:r>
              <a:rPr lang="en-US" altLang="zh-CN" sz="2400" dirty="0" smtClean="0">
                <a:solidFill>
                  <a:srgbClr val="FF0000"/>
                </a:solidFill>
                <a:cs typeface="+mn-cs"/>
              </a:rPr>
              <a:t>A=B</a:t>
            </a:r>
            <a:r>
              <a:rPr lang="zh-CN" altLang="zh-CN" sz="2400" dirty="0" smtClean="0">
                <a:solidFill>
                  <a:srgbClr val="FF0000"/>
                </a:solidFill>
                <a:cs typeface="+mn-cs"/>
              </a:rPr>
              <a:t>，则必有</a:t>
            </a:r>
            <a:r>
              <a:rPr lang="en-US" altLang="zh-CN" sz="2400" dirty="0" smtClean="0">
                <a:solidFill>
                  <a:srgbClr val="FF0000"/>
                </a:solidFill>
                <a:cs typeface="+mn-cs"/>
              </a:rPr>
              <a:t>hash(A)</a:t>
            </a:r>
            <a:r>
              <a:rPr lang="zh-CN" altLang="zh-CN" sz="2400" dirty="0" smtClean="0">
                <a:solidFill>
                  <a:srgbClr val="FF0000"/>
                </a:solidFill>
                <a:cs typeface="+mn-cs"/>
              </a:rPr>
              <a:t>＝</a:t>
            </a:r>
            <a:r>
              <a:rPr lang="en-US" altLang="zh-CN" sz="2400" dirty="0" smtClean="0">
                <a:solidFill>
                  <a:srgbClr val="FF0000"/>
                </a:solidFill>
                <a:cs typeface="+mn-cs"/>
              </a:rPr>
              <a:t>hash(B)</a:t>
            </a:r>
            <a:r>
              <a:rPr lang="zh-CN" altLang="zh-CN" sz="2400" dirty="0" smtClean="0">
                <a:solidFill>
                  <a:srgbClr val="FF0000"/>
                </a:solidFill>
                <a:cs typeface="+mn-cs"/>
              </a:rPr>
              <a:t>；</a:t>
            </a:r>
            <a:endParaRPr lang="en-US" altLang="zh-CN" sz="2400" dirty="0" smtClean="0">
              <a:solidFill>
                <a:srgbClr val="FF0000"/>
              </a:solidFill>
              <a:cs typeface="+mn-cs"/>
            </a:endParaRPr>
          </a:p>
          <a:p>
            <a:pPr lvl="1">
              <a:spcBef>
                <a:spcPts val="600"/>
              </a:spcBef>
              <a:defRPr/>
            </a:pPr>
            <a:r>
              <a:rPr lang="zh-CN" altLang="zh-CN" sz="2400" dirty="0" smtClean="0">
                <a:solidFill>
                  <a:srgbClr val="FF0000"/>
                </a:solidFill>
                <a:cs typeface="+mn-cs"/>
              </a:rPr>
              <a:t>如果</a:t>
            </a:r>
            <a:r>
              <a:rPr lang="en-US" altLang="zh-CN" sz="2400" dirty="0" smtClean="0">
                <a:solidFill>
                  <a:srgbClr val="FF0000"/>
                </a:solidFill>
                <a:cs typeface="+mn-cs"/>
              </a:rPr>
              <a:t>hash(A)</a:t>
            </a:r>
            <a:r>
              <a:rPr lang="zh-CN" altLang="zh-CN" sz="2400" dirty="0" smtClean="0">
                <a:solidFill>
                  <a:srgbClr val="FF0000"/>
                </a:solidFill>
                <a:cs typeface="+mn-cs"/>
              </a:rPr>
              <a:t>＝</a:t>
            </a:r>
            <a:r>
              <a:rPr lang="en-US" altLang="zh-CN" sz="2400" dirty="0" smtClean="0">
                <a:solidFill>
                  <a:srgbClr val="FF0000"/>
                </a:solidFill>
                <a:cs typeface="+mn-cs"/>
              </a:rPr>
              <a:t>hash(B)</a:t>
            </a:r>
            <a:r>
              <a:rPr lang="zh-CN" altLang="zh-CN" sz="2400" dirty="0" smtClean="0">
                <a:solidFill>
                  <a:srgbClr val="FF0000"/>
                </a:solidFill>
                <a:cs typeface="+mn-cs"/>
              </a:rPr>
              <a:t>，则</a:t>
            </a:r>
            <a:r>
              <a:rPr lang="en-US" altLang="zh-CN" sz="2400" dirty="0" smtClean="0">
                <a:solidFill>
                  <a:srgbClr val="FF0000"/>
                </a:solidFill>
                <a:cs typeface="+mn-cs"/>
              </a:rPr>
              <a:t>A</a:t>
            </a:r>
            <a:r>
              <a:rPr lang="zh-CN" altLang="zh-CN" sz="2400" dirty="0" smtClean="0">
                <a:solidFill>
                  <a:srgbClr val="FF0000"/>
                </a:solidFill>
                <a:cs typeface="+mn-cs"/>
              </a:rPr>
              <a:t>未必等于</a:t>
            </a:r>
            <a:r>
              <a:rPr lang="en-US" altLang="zh-CN" sz="2400" dirty="0" smtClean="0">
                <a:solidFill>
                  <a:srgbClr val="FF0000"/>
                </a:solidFill>
                <a:cs typeface="+mn-cs"/>
              </a:rPr>
              <a:t>B</a:t>
            </a:r>
            <a:r>
              <a:rPr lang="zh-CN" altLang="zh-CN" sz="2400" dirty="0" smtClean="0">
                <a:solidFill>
                  <a:srgbClr val="FF0000"/>
                </a:solidFill>
                <a:cs typeface="+mn-cs"/>
              </a:rPr>
              <a:t>。</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pPr>
              <a:defRPr/>
            </a:pPr>
            <a:fld id="{FF3B7478-EE4F-4247-BDEE-2FDD9B4BFFFE}"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zh-CN" smtClean="0"/>
              <a:t>散列连接法</a:t>
            </a:r>
            <a:r>
              <a:rPr lang="zh-CN" altLang="en-US" smtClean="0"/>
              <a:t>（续）</a:t>
            </a:r>
          </a:p>
        </p:txBody>
      </p:sp>
      <p:sp>
        <p:nvSpPr>
          <p:cNvPr id="62467" name="内容占位符 2"/>
          <p:cNvSpPr>
            <a:spLocks noGrp="1"/>
          </p:cNvSpPr>
          <p:nvPr>
            <p:ph idx="1"/>
          </p:nvPr>
        </p:nvSpPr>
        <p:spPr>
          <a:xfrm>
            <a:off x="611560" y="1340768"/>
            <a:ext cx="7920880" cy="4680520"/>
          </a:xfrm>
        </p:spPr>
        <p:txBody>
          <a:bodyPr/>
          <a:lstStyle/>
          <a:p>
            <a:r>
              <a:rPr lang="zh-CN" altLang="zh-CN" sz="3200" dirty="0" smtClean="0"/>
              <a:t>只要把桶中所有匹配的元组取出，就可以获得连接的结果。</a:t>
            </a:r>
            <a:endParaRPr lang="en-US" altLang="zh-CN" sz="3200" dirty="0" smtClean="0"/>
          </a:p>
          <a:p>
            <a:r>
              <a:rPr lang="zh-CN" altLang="zh-CN" sz="3200" dirty="0" smtClean="0"/>
              <a:t>由于桶中的元组一般不会很多，因此在匹配时可以用嵌套循环法。</a:t>
            </a:r>
            <a:endParaRPr lang="en-US" altLang="zh-CN" sz="3200" dirty="0" smtClean="0"/>
          </a:p>
          <a:p>
            <a:r>
              <a:rPr lang="zh-CN" altLang="zh-CN" sz="3200" dirty="0" smtClean="0"/>
              <a:t>散列连接法的关键是建立一个供连接使用的散列文件。</a:t>
            </a:r>
            <a:endParaRPr lang="en-US" altLang="zh-CN" sz="3200" dirty="0" smtClean="0"/>
          </a:p>
          <a:p>
            <a:r>
              <a:rPr lang="zh-CN" altLang="zh-CN" sz="3200" dirty="0" smtClean="0"/>
              <a:t>在建立散列文件时，</a:t>
            </a:r>
            <a:r>
              <a:rPr lang="en-US" altLang="zh-CN" sz="3200" dirty="0" smtClean="0"/>
              <a:t>R</a:t>
            </a:r>
            <a:r>
              <a:rPr lang="zh-CN" altLang="zh-CN" sz="3200" dirty="0" smtClean="0"/>
              <a:t>和</a:t>
            </a:r>
            <a:r>
              <a:rPr lang="en-US" altLang="zh-CN" sz="3200" dirty="0" smtClean="0"/>
              <a:t>S</a:t>
            </a:r>
            <a:r>
              <a:rPr lang="zh-CN" altLang="zh-CN" sz="3200" dirty="0" smtClean="0"/>
              <a:t>虽然只需要扫描一次，但散列时需要较多的</a:t>
            </a:r>
            <a:r>
              <a:rPr lang="en-US" altLang="zh-CN" sz="3200" dirty="0" smtClean="0"/>
              <a:t>I/O</a:t>
            </a:r>
            <a:r>
              <a:rPr lang="zh-CN" altLang="zh-CN" sz="3200" dirty="0" smtClean="0"/>
              <a:t>操作。</a:t>
            </a:r>
            <a:endParaRPr lang="zh-CN" altLang="en-US" sz="3200" dirty="0" smtClean="0"/>
          </a:p>
        </p:txBody>
      </p:sp>
      <p:sp>
        <p:nvSpPr>
          <p:cNvPr id="4" name="日期占位符 3"/>
          <p:cNvSpPr>
            <a:spLocks noGrp="1"/>
          </p:cNvSpPr>
          <p:nvPr>
            <p:ph type="dt" sz="half" idx="10"/>
          </p:nvPr>
        </p:nvSpPr>
        <p:spPr/>
        <p:txBody>
          <a:bodyPr/>
          <a:lstStyle/>
          <a:p>
            <a:pPr>
              <a:defRPr/>
            </a:pPr>
            <a:fld id="{72C7A4CE-5501-48B4-8808-A67CDDED532E}"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smtClean="0"/>
              <a:t>14.2.1 </a:t>
            </a:r>
            <a:r>
              <a:rPr lang="zh-CN" altLang="zh-CN" dirty="0" smtClean="0"/>
              <a:t>查询处理步骤</a:t>
            </a:r>
            <a:endParaRPr lang="zh-CN" altLang="en-US" dirty="0" smtClean="0"/>
          </a:p>
        </p:txBody>
      </p:sp>
      <p:sp>
        <p:nvSpPr>
          <p:cNvPr id="21507" name="内容占位符 2"/>
          <p:cNvSpPr>
            <a:spLocks noGrp="1"/>
          </p:cNvSpPr>
          <p:nvPr>
            <p:ph idx="1"/>
          </p:nvPr>
        </p:nvSpPr>
        <p:spPr/>
        <p:txBody>
          <a:bodyPr/>
          <a:lstStyle/>
          <a:p>
            <a:pPr>
              <a:spcBef>
                <a:spcPts val="600"/>
              </a:spcBef>
            </a:pPr>
            <a:r>
              <a:rPr lang="zh-CN" altLang="zh-CN" dirty="0" smtClean="0"/>
              <a:t>查询处理是将高层查询（比如</a:t>
            </a:r>
            <a:r>
              <a:rPr lang="en-US" altLang="zh-CN" dirty="0" smtClean="0"/>
              <a:t>SQL</a:t>
            </a:r>
            <a:r>
              <a:rPr lang="zh-CN" altLang="zh-CN" dirty="0" smtClean="0"/>
              <a:t>）转换为一个低层语义表达的正确并且有效的执行计划的过程，低层语义完成对数据库的检索和操作。</a:t>
            </a:r>
            <a:endParaRPr lang="zh-CN" altLang="en-US" dirty="0" smtClean="0"/>
          </a:p>
        </p:txBody>
      </p:sp>
      <p:sp>
        <p:nvSpPr>
          <p:cNvPr id="4" name="日期占位符 3"/>
          <p:cNvSpPr>
            <a:spLocks noGrp="1"/>
          </p:cNvSpPr>
          <p:nvPr>
            <p:ph type="dt" sz="half" idx="10"/>
          </p:nvPr>
        </p:nvSpPr>
        <p:spPr/>
        <p:txBody>
          <a:bodyPr/>
          <a:lstStyle/>
          <a:p>
            <a:pPr>
              <a:defRPr/>
            </a:pPr>
            <a:fld id="{773EC2C1-CB35-43B7-AEE0-5E894CE13701}"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a:t>
            </a:fld>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zh-CN" smtClean="0"/>
              <a:t>散列连接法</a:t>
            </a:r>
            <a:r>
              <a:rPr lang="zh-CN" altLang="en-US" smtClean="0"/>
              <a:t>（续）</a:t>
            </a:r>
          </a:p>
        </p:txBody>
      </p:sp>
      <p:sp>
        <p:nvSpPr>
          <p:cNvPr id="63491" name="内容占位符 2"/>
          <p:cNvSpPr>
            <a:spLocks noGrp="1"/>
          </p:cNvSpPr>
          <p:nvPr>
            <p:ph idx="1"/>
          </p:nvPr>
        </p:nvSpPr>
        <p:spPr>
          <a:xfrm>
            <a:off x="566738" y="1340768"/>
            <a:ext cx="8001000" cy="4752528"/>
          </a:xfrm>
        </p:spPr>
        <p:txBody>
          <a:bodyPr/>
          <a:lstStyle/>
          <a:p>
            <a:r>
              <a:rPr lang="zh-CN" altLang="zh-CN" sz="3200" dirty="0" smtClean="0"/>
              <a:t>在建立散列文件时，由于</a:t>
            </a:r>
            <a:r>
              <a:rPr lang="en-US" altLang="zh-CN" sz="3200" dirty="0" smtClean="0"/>
              <a:t>R</a:t>
            </a:r>
            <a:r>
              <a:rPr lang="zh-CN" altLang="zh-CN" sz="3200" dirty="0" smtClean="0"/>
              <a:t>、</a:t>
            </a:r>
            <a:r>
              <a:rPr lang="en-US" altLang="zh-CN" sz="3200" dirty="0" smtClean="0"/>
              <a:t>S</a:t>
            </a:r>
            <a:r>
              <a:rPr lang="zh-CN" altLang="zh-CN" sz="3200" dirty="0" smtClean="0"/>
              <a:t>一般不会对连接属性建立聚集索引，因此，一个桶的元组不可能被集中地写入，而是按其在</a:t>
            </a:r>
            <a:r>
              <a:rPr lang="en-US" altLang="zh-CN" sz="3200" dirty="0" smtClean="0"/>
              <a:t>R</a:t>
            </a:r>
            <a:r>
              <a:rPr lang="zh-CN" altLang="zh-CN" sz="3200" dirty="0" smtClean="0"/>
              <a:t>、</a:t>
            </a:r>
            <a:r>
              <a:rPr lang="en-US" altLang="zh-CN" sz="3200" dirty="0" smtClean="0"/>
              <a:t>S</a:t>
            </a:r>
            <a:r>
              <a:rPr lang="zh-CN" altLang="zh-CN" sz="3200" dirty="0" smtClean="0"/>
              <a:t>中出现的次序逐个填入。</a:t>
            </a:r>
            <a:endParaRPr lang="en-US" altLang="zh-CN" sz="3200" dirty="0" smtClean="0"/>
          </a:p>
          <a:p>
            <a:r>
              <a:rPr lang="zh-CN" altLang="zh-CN" sz="3200" dirty="0" smtClean="0"/>
              <a:t>每当在桶中填入一个元组，均需要一次</a:t>
            </a:r>
            <a:r>
              <a:rPr lang="en-US" altLang="zh-CN" sz="3200" dirty="0" smtClean="0"/>
              <a:t>I/O</a:t>
            </a:r>
            <a:r>
              <a:rPr lang="zh-CN" altLang="zh-CN" sz="3200" dirty="0" smtClean="0"/>
              <a:t>。</a:t>
            </a:r>
            <a:endParaRPr lang="en-US" altLang="zh-CN" sz="3200" dirty="0" smtClean="0"/>
          </a:p>
          <a:p>
            <a:r>
              <a:rPr lang="zh-CN" altLang="zh-CN" sz="3200" dirty="0" smtClean="0"/>
              <a:t>如果经常需要进行这种连接操作，建立这样的散列文件</a:t>
            </a:r>
            <a:r>
              <a:rPr lang="zh-CN" altLang="en-US" sz="3200" dirty="0" smtClean="0"/>
              <a:t>是值得的。</a:t>
            </a:r>
          </a:p>
        </p:txBody>
      </p:sp>
      <p:sp>
        <p:nvSpPr>
          <p:cNvPr id="4" name="日期占位符 3"/>
          <p:cNvSpPr>
            <a:spLocks noGrp="1"/>
          </p:cNvSpPr>
          <p:nvPr>
            <p:ph type="dt" sz="half" idx="10"/>
          </p:nvPr>
        </p:nvSpPr>
        <p:spPr/>
        <p:txBody>
          <a:bodyPr/>
          <a:lstStyle/>
          <a:p>
            <a:pPr>
              <a:defRPr/>
            </a:pPr>
            <a:fld id="{3A168A40-60A0-4187-9934-290AA4724C8D}"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zh-CN" smtClean="0"/>
              <a:t>散列连接法</a:t>
            </a:r>
            <a:r>
              <a:rPr lang="zh-CN" altLang="en-US" smtClean="0"/>
              <a:t>（续）</a:t>
            </a:r>
          </a:p>
        </p:txBody>
      </p:sp>
      <p:sp>
        <p:nvSpPr>
          <p:cNvPr id="64515" name="内容占位符 2"/>
          <p:cNvSpPr>
            <a:spLocks noGrp="1"/>
          </p:cNvSpPr>
          <p:nvPr>
            <p:ph idx="1"/>
          </p:nvPr>
        </p:nvSpPr>
        <p:spPr>
          <a:xfrm>
            <a:off x="611560" y="1340768"/>
            <a:ext cx="7992888" cy="4680520"/>
          </a:xfrm>
        </p:spPr>
        <p:txBody>
          <a:bodyPr/>
          <a:lstStyle/>
          <a:p>
            <a:pPr>
              <a:lnSpc>
                <a:spcPct val="100000"/>
              </a:lnSpc>
              <a:spcBef>
                <a:spcPts val="0"/>
              </a:spcBef>
            </a:pPr>
            <a:r>
              <a:rPr lang="zh-CN" altLang="zh-CN" sz="3200" dirty="0" smtClean="0"/>
              <a:t>建立散列文件时，也可以在桶中不填入</a:t>
            </a:r>
            <a:r>
              <a:rPr lang="en-US" altLang="zh-CN" sz="3200" dirty="0" smtClean="0"/>
              <a:t>R</a:t>
            </a:r>
            <a:r>
              <a:rPr lang="zh-CN" altLang="zh-CN" sz="3200" dirty="0" smtClean="0"/>
              <a:t>和</a:t>
            </a:r>
            <a:r>
              <a:rPr lang="en-US" altLang="zh-CN" sz="3200" dirty="0" smtClean="0"/>
              <a:t>S</a:t>
            </a:r>
            <a:r>
              <a:rPr lang="zh-CN" altLang="zh-CN" sz="3200" dirty="0" smtClean="0"/>
              <a:t>的实际元组，而只填入它们的元组</a:t>
            </a:r>
            <a:r>
              <a:rPr lang="en-US" altLang="zh-CN" sz="3200" dirty="0" smtClean="0"/>
              <a:t>id</a:t>
            </a:r>
            <a:r>
              <a:rPr lang="zh-CN" altLang="zh-CN" sz="3200" dirty="0" smtClean="0"/>
              <a:t>（</a:t>
            </a:r>
            <a:r>
              <a:rPr lang="en-US" altLang="zh-CN" sz="3200" dirty="0" err="1" smtClean="0"/>
              <a:t>tid</a:t>
            </a:r>
            <a:r>
              <a:rPr lang="zh-CN" altLang="zh-CN" sz="3200" dirty="0" smtClean="0"/>
              <a:t>）</a:t>
            </a:r>
            <a:endParaRPr lang="en-US" altLang="zh-CN" sz="3200" dirty="0" smtClean="0"/>
          </a:p>
          <a:p>
            <a:pPr>
              <a:lnSpc>
                <a:spcPct val="100000"/>
              </a:lnSpc>
              <a:spcBef>
                <a:spcPts val="0"/>
              </a:spcBef>
            </a:pPr>
            <a:r>
              <a:rPr lang="zh-CN" altLang="zh-CN" sz="3200" dirty="0" smtClean="0"/>
              <a:t>这样可以缩小散列文件大小，甚至有可能在内存中建立散列文件，</a:t>
            </a:r>
            <a:endParaRPr lang="en-US" altLang="zh-CN" sz="3200" dirty="0" smtClean="0"/>
          </a:p>
          <a:p>
            <a:pPr>
              <a:lnSpc>
                <a:spcPct val="100000"/>
              </a:lnSpc>
              <a:spcBef>
                <a:spcPts val="0"/>
              </a:spcBef>
            </a:pPr>
            <a:r>
              <a:rPr lang="zh-CN" altLang="zh-CN" sz="3200" dirty="0" smtClean="0"/>
              <a:t>这样所付出的</a:t>
            </a:r>
            <a:r>
              <a:rPr lang="en-US" altLang="zh-CN" sz="3200" dirty="0" smtClean="0"/>
              <a:t>I/O</a:t>
            </a:r>
            <a:r>
              <a:rPr lang="zh-CN" altLang="zh-CN" sz="3200" dirty="0" smtClean="0"/>
              <a:t>代价是仅对</a:t>
            </a:r>
            <a:r>
              <a:rPr lang="en-US" altLang="zh-CN" sz="3200" dirty="0" smtClean="0"/>
              <a:t>R</a:t>
            </a:r>
            <a:r>
              <a:rPr lang="zh-CN" altLang="zh-CN" sz="3200" dirty="0" smtClean="0"/>
              <a:t>和</a:t>
            </a:r>
            <a:r>
              <a:rPr lang="en-US" altLang="zh-CN" sz="3200" dirty="0" smtClean="0"/>
              <a:t>S</a:t>
            </a:r>
            <a:r>
              <a:rPr lang="zh-CN" altLang="zh-CN" sz="3200" dirty="0" smtClean="0"/>
              <a:t>各扫描一次。</a:t>
            </a:r>
            <a:endParaRPr lang="en-US" altLang="zh-CN" sz="3200" dirty="0" smtClean="0"/>
          </a:p>
          <a:p>
            <a:pPr>
              <a:lnSpc>
                <a:spcPct val="100000"/>
              </a:lnSpc>
              <a:spcBef>
                <a:spcPts val="0"/>
              </a:spcBef>
            </a:pPr>
            <a:r>
              <a:rPr lang="zh-CN" altLang="zh-CN" sz="3200" dirty="0" smtClean="0"/>
              <a:t>在扫描</a:t>
            </a:r>
            <a:r>
              <a:rPr lang="en-US" altLang="zh-CN" sz="3200" dirty="0" smtClean="0"/>
              <a:t>R</a:t>
            </a:r>
            <a:r>
              <a:rPr lang="zh-CN" altLang="zh-CN" sz="3200" dirty="0" smtClean="0"/>
              <a:t>和</a:t>
            </a:r>
            <a:r>
              <a:rPr lang="en-US" altLang="zh-CN" sz="3200" dirty="0" smtClean="0"/>
              <a:t>S</a:t>
            </a:r>
            <a:r>
              <a:rPr lang="zh-CN" altLang="zh-CN" sz="3200" dirty="0" smtClean="0"/>
              <a:t>时，可将</a:t>
            </a:r>
            <a:r>
              <a:rPr lang="en-US" altLang="zh-CN" sz="3200" dirty="0" smtClean="0"/>
              <a:t>∏</a:t>
            </a:r>
            <a:r>
              <a:rPr lang="en-US" altLang="zh-CN" sz="3200" baseline="-25000" dirty="0" smtClean="0"/>
              <a:t>A</a:t>
            </a:r>
            <a:r>
              <a:rPr lang="en-US" altLang="zh-CN" sz="3200" dirty="0" smtClean="0"/>
              <a:t>(R)</a:t>
            </a:r>
            <a:r>
              <a:rPr lang="zh-CN" altLang="zh-CN" sz="3200" dirty="0" smtClean="0"/>
              <a:t>和</a:t>
            </a:r>
            <a:r>
              <a:rPr lang="en-US" altLang="zh-CN" sz="3200" dirty="0" smtClean="0"/>
              <a:t>∏</a:t>
            </a:r>
            <a:r>
              <a:rPr lang="en-US" altLang="zh-CN" sz="3200" baseline="-25000" dirty="0" smtClean="0"/>
              <a:t>B</a:t>
            </a:r>
            <a:r>
              <a:rPr lang="en-US" altLang="zh-CN" sz="3200" dirty="0" smtClean="0"/>
              <a:t>(S)</a:t>
            </a:r>
            <a:r>
              <a:rPr lang="zh-CN" altLang="zh-CN" sz="3200" dirty="0" smtClean="0"/>
              <a:t>与相应的</a:t>
            </a:r>
            <a:r>
              <a:rPr lang="en-US" altLang="zh-CN" sz="3200" dirty="0" err="1" smtClean="0"/>
              <a:t>tid</a:t>
            </a:r>
            <a:r>
              <a:rPr lang="zh-CN" altLang="zh-CN" sz="3200" dirty="0" smtClean="0"/>
              <a:t>一起放入桶中。</a:t>
            </a:r>
            <a:endParaRPr lang="zh-CN" altLang="en-US" sz="3200" dirty="0" smtClean="0"/>
          </a:p>
        </p:txBody>
      </p:sp>
      <p:sp>
        <p:nvSpPr>
          <p:cNvPr id="4" name="日期占位符 3"/>
          <p:cNvSpPr>
            <a:spLocks noGrp="1"/>
          </p:cNvSpPr>
          <p:nvPr>
            <p:ph type="dt" sz="half" idx="10"/>
          </p:nvPr>
        </p:nvSpPr>
        <p:spPr/>
        <p:txBody>
          <a:bodyPr/>
          <a:lstStyle/>
          <a:p>
            <a:pPr>
              <a:defRPr/>
            </a:pPr>
            <a:fld id="{D831C4CE-C56E-4129-9E3C-F41548D3B1FB}"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zh-CN" smtClean="0"/>
              <a:t>散列连接法</a:t>
            </a:r>
            <a:r>
              <a:rPr lang="zh-CN" altLang="en-US" smtClean="0"/>
              <a:t>（续）</a:t>
            </a:r>
          </a:p>
        </p:txBody>
      </p:sp>
      <p:sp>
        <p:nvSpPr>
          <p:cNvPr id="65539" name="内容占位符 2"/>
          <p:cNvSpPr>
            <a:spLocks noGrp="1"/>
          </p:cNvSpPr>
          <p:nvPr>
            <p:ph idx="1"/>
          </p:nvPr>
        </p:nvSpPr>
        <p:spPr>
          <a:xfrm>
            <a:off x="539552" y="1340768"/>
            <a:ext cx="7992888" cy="4680520"/>
          </a:xfrm>
        </p:spPr>
        <p:txBody>
          <a:bodyPr/>
          <a:lstStyle/>
          <a:p>
            <a:r>
              <a:rPr lang="zh-CN" altLang="zh-CN" sz="3200" dirty="0" smtClean="0"/>
              <a:t>在连接时，可以桶为单位，按</a:t>
            </a:r>
            <a:r>
              <a:rPr lang="en-US" altLang="zh-CN" sz="3200" dirty="0" smtClean="0"/>
              <a:t>∏</a:t>
            </a:r>
            <a:r>
              <a:rPr lang="en-US" altLang="zh-CN" sz="3200" baseline="-25000" dirty="0" smtClean="0"/>
              <a:t>A</a:t>
            </a:r>
            <a:r>
              <a:rPr lang="en-US" altLang="zh-CN" sz="3200" dirty="0" smtClean="0"/>
              <a:t>(R)</a:t>
            </a:r>
            <a:r>
              <a:rPr lang="zh-CN" altLang="zh-CN" sz="3200" dirty="0" smtClean="0"/>
              <a:t>＝</a:t>
            </a:r>
            <a:r>
              <a:rPr lang="en-US" altLang="zh-CN" sz="3200" dirty="0" smtClean="0"/>
              <a:t>∏</a:t>
            </a:r>
            <a:r>
              <a:rPr lang="en-US" altLang="zh-CN" sz="3200" baseline="-25000" dirty="0" smtClean="0"/>
              <a:t>B</a:t>
            </a:r>
            <a:r>
              <a:rPr lang="en-US" altLang="zh-CN" sz="3200" dirty="0" smtClean="0"/>
              <a:t>(S)</a:t>
            </a:r>
            <a:r>
              <a:rPr lang="zh-CN" altLang="zh-CN" sz="3200" dirty="0" smtClean="0"/>
              <a:t>条件找出匹配的</a:t>
            </a:r>
            <a:r>
              <a:rPr lang="en-US" altLang="zh-CN" sz="3200" dirty="0" err="1" smtClean="0"/>
              <a:t>tid</a:t>
            </a:r>
            <a:r>
              <a:rPr lang="zh-CN" altLang="zh-CN" sz="3200" dirty="0" smtClean="0"/>
              <a:t>对。</a:t>
            </a:r>
            <a:endParaRPr lang="en-US" altLang="zh-CN" sz="3200" dirty="0" smtClean="0"/>
          </a:p>
          <a:p>
            <a:r>
              <a:rPr lang="zh-CN" altLang="zh-CN" sz="3200" dirty="0" smtClean="0"/>
              <a:t>在得到匹配的元组</a:t>
            </a:r>
            <a:r>
              <a:rPr lang="en-US" altLang="zh-CN" sz="3200" dirty="0" smtClean="0"/>
              <a:t>id</a:t>
            </a:r>
            <a:r>
              <a:rPr lang="zh-CN" altLang="zh-CN" sz="3200" dirty="0" smtClean="0"/>
              <a:t>后，可按</a:t>
            </a:r>
            <a:r>
              <a:rPr lang="en-US" altLang="zh-CN" sz="3200" dirty="0" err="1" smtClean="0"/>
              <a:t>tid</a:t>
            </a:r>
            <a:r>
              <a:rPr lang="zh-CN" altLang="zh-CN" sz="3200" dirty="0" smtClean="0"/>
              <a:t>对中的</a:t>
            </a:r>
            <a:r>
              <a:rPr lang="en-US" altLang="zh-CN" sz="3200" dirty="0" err="1" smtClean="0"/>
              <a:t>tid</a:t>
            </a:r>
            <a:r>
              <a:rPr lang="zh-CN" altLang="zh-CN" sz="3200" dirty="0" smtClean="0"/>
              <a:t>，取出相应元组进行连接。</a:t>
            </a:r>
            <a:endParaRPr lang="en-US" altLang="zh-CN" sz="3200" dirty="0" smtClean="0"/>
          </a:p>
          <a:p>
            <a:r>
              <a:rPr lang="zh-CN" altLang="zh-CN" sz="3200" dirty="0" smtClean="0"/>
              <a:t>为减少</a:t>
            </a:r>
            <a:r>
              <a:rPr lang="en-US" altLang="zh-CN" sz="3200" dirty="0" smtClean="0"/>
              <a:t>I/O</a:t>
            </a:r>
            <a:r>
              <a:rPr lang="zh-CN" altLang="zh-CN" sz="3200" dirty="0" smtClean="0"/>
              <a:t>次数，使每个物理块在连接时最多被访问一次，可以将各桶中匹配的</a:t>
            </a:r>
            <a:r>
              <a:rPr lang="en-US" altLang="zh-CN" sz="3200" dirty="0" err="1" smtClean="0"/>
              <a:t>tid</a:t>
            </a:r>
            <a:r>
              <a:rPr lang="zh-CN" altLang="zh-CN" sz="3200" dirty="0" smtClean="0"/>
              <a:t>按块分类，一次集中取出同一块中所需的所有元组。</a:t>
            </a:r>
            <a:endParaRPr lang="zh-CN" altLang="en-US" sz="3200" dirty="0" smtClean="0"/>
          </a:p>
        </p:txBody>
      </p:sp>
      <p:sp>
        <p:nvSpPr>
          <p:cNvPr id="4" name="日期占位符 3"/>
          <p:cNvSpPr>
            <a:spLocks noGrp="1"/>
          </p:cNvSpPr>
          <p:nvPr>
            <p:ph type="dt" sz="half" idx="10"/>
          </p:nvPr>
        </p:nvSpPr>
        <p:spPr/>
        <p:txBody>
          <a:bodyPr/>
          <a:lstStyle/>
          <a:p>
            <a:pPr>
              <a:defRPr/>
            </a:pPr>
            <a:fld id="{41747FC1-8B9A-4E42-87A7-BA71494C77ED}"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cs typeface="+mn-cs"/>
              </a:rPr>
              <a:t>连接</a:t>
            </a:r>
            <a:r>
              <a:rPr lang="zh-CN" altLang="en-US" dirty="0" smtClean="0">
                <a:cs typeface="+mn-cs"/>
              </a:rPr>
              <a:t>操作</a:t>
            </a:r>
            <a:r>
              <a:rPr lang="zh-CN" altLang="zh-CN" dirty="0" smtClean="0">
                <a:cs typeface="+mn-cs"/>
              </a:rPr>
              <a:t>的启发式规则</a:t>
            </a:r>
            <a:endParaRPr lang="zh-CN" altLang="en-US" dirty="0"/>
          </a:p>
        </p:txBody>
      </p:sp>
      <p:sp>
        <p:nvSpPr>
          <p:cNvPr id="66563" name="内容占位符 2"/>
          <p:cNvSpPr>
            <a:spLocks noGrp="1"/>
          </p:cNvSpPr>
          <p:nvPr>
            <p:ph idx="1"/>
          </p:nvPr>
        </p:nvSpPr>
        <p:spPr>
          <a:xfrm>
            <a:off x="539552" y="1340768"/>
            <a:ext cx="8072437" cy="4752528"/>
          </a:xfrm>
        </p:spPr>
        <p:txBody>
          <a:bodyPr/>
          <a:lstStyle/>
          <a:p>
            <a:pPr algn="just"/>
            <a:r>
              <a:rPr lang="zh-CN" altLang="zh-CN" sz="2400" dirty="0" smtClean="0"/>
              <a:t>如果两个关系都已按连接属性排序，则优先选用排序归并法。如果两个关系中有一个关系已按连接属性排序，而另一个关系很小，则可考虑按连接属性排序，然后再用排序归并法进行连接。</a:t>
            </a:r>
          </a:p>
          <a:p>
            <a:pPr algn="just"/>
            <a:r>
              <a:rPr lang="zh-CN" altLang="zh-CN" sz="2400" dirty="0" smtClean="0"/>
              <a:t>如果两个关系中有一个关系在连接属性上有索引或散列，则可以另一个关系为外关系，顺序扫描，并利用内关系上的索引或散列寻找与之匹配的元组，以代替多遍扫描。</a:t>
            </a:r>
          </a:p>
          <a:p>
            <a:pPr algn="just"/>
            <a:r>
              <a:rPr lang="zh-CN" altLang="zh-CN" sz="2400" dirty="0" smtClean="0"/>
              <a:t>如果上述两个规则的条件都不具备，且两个关系都比较小，则可以用嵌套循环法。</a:t>
            </a:r>
          </a:p>
          <a:p>
            <a:pPr algn="just"/>
            <a:r>
              <a:rPr lang="zh-CN" altLang="zh-CN" sz="2400" dirty="0" smtClean="0"/>
              <a:t>如果</a:t>
            </a:r>
            <a:r>
              <a:rPr lang="zh-CN" altLang="en-US" sz="2400" dirty="0" smtClean="0"/>
              <a:t>上述</a:t>
            </a:r>
            <a:r>
              <a:rPr lang="zh-CN" altLang="zh-CN" sz="2400" dirty="0" smtClean="0"/>
              <a:t>规则都不适用，则可以</a:t>
            </a:r>
            <a:r>
              <a:rPr lang="zh-CN" altLang="en-US" sz="2400" dirty="0" smtClean="0"/>
              <a:t>选</a:t>
            </a:r>
            <a:r>
              <a:rPr lang="zh-CN" altLang="zh-CN" sz="2400" dirty="0" smtClean="0"/>
              <a:t>用散列连接法。</a:t>
            </a:r>
            <a:endParaRPr lang="zh-CN" altLang="en-US" sz="2400" dirty="0" smtClean="0"/>
          </a:p>
        </p:txBody>
      </p:sp>
      <p:sp>
        <p:nvSpPr>
          <p:cNvPr id="4" name="日期占位符 3"/>
          <p:cNvSpPr>
            <a:spLocks noGrp="1"/>
          </p:cNvSpPr>
          <p:nvPr>
            <p:ph type="dt" sz="half" idx="10"/>
          </p:nvPr>
        </p:nvSpPr>
        <p:spPr/>
        <p:txBody>
          <a:bodyPr/>
          <a:lstStyle/>
          <a:p>
            <a:pPr>
              <a:defRPr/>
            </a:pPr>
            <a:fld id="{D401F851-2B9D-484D-8B79-05A88DD85FA9}"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smtClean="0"/>
              <a:t>14.4.3 </a:t>
            </a:r>
            <a:r>
              <a:rPr lang="zh-CN" altLang="zh-CN" smtClean="0"/>
              <a:t>投影操作的实现</a:t>
            </a:r>
            <a:endParaRPr lang="zh-CN" altLang="en-US" smtClean="0"/>
          </a:p>
        </p:txBody>
      </p:sp>
      <p:sp>
        <p:nvSpPr>
          <p:cNvPr id="67587" name="内容占位符 2"/>
          <p:cNvSpPr>
            <a:spLocks noGrp="1"/>
          </p:cNvSpPr>
          <p:nvPr>
            <p:ph idx="1"/>
          </p:nvPr>
        </p:nvSpPr>
        <p:spPr>
          <a:xfrm>
            <a:off x="539552" y="1340768"/>
            <a:ext cx="8064896" cy="4680520"/>
          </a:xfrm>
        </p:spPr>
        <p:txBody>
          <a:bodyPr/>
          <a:lstStyle/>
          <a:p>
            <a:r>
              <a:rPr lang="zh-CN" altLang="zh-CN" sz="2800" dirty="0" smtClean="0"/>
              <a:t>投影操作一般与选择、连接等操作同时进行，不需要附加的</a:t>
            </a:r>
            <a:r>
              <a:rPr lang="en-US" altLang="zh-CN" sz="2800" dirty="0" smtClean="0"/>
              <a:t>I/O</a:t>
            </a:r>
            <a:r>
              <a:rPr lang="zh-CN" altLang="zh-CN" sz="2800" dirty="0" smtClean="0"/>
              <a:t>开销。</a:t>
            </a:r>
            <a:endParaRPr lang="en-US" altLang="zh-CN" sz="2800" dirty="0" smtClean="0"/>
          </a:p>
          <a:p>
            <a:r>
              <a:rPr lang="zh-CN" altLang="zh-CN" sz="2800" dirty="0" smtClean="0"/>
              <a:t>如果投影的属性集中不包含主键，则投影结果中可能出现重复元组。</a:t>
            </a:r>
            <a:endParaRPr lang="en-US" altLang="zh-CN" sz="2800" dirty="0" smtClean="0"/>
          </a:p>
          <a:p>
            <a:r>
              <a:rPr lang="zh-CN" altLang="zh-CN" sz="2800" dirty="0" smtClean="0"/>
              <a:t>消除重复元组一般需要将投影结果按其所有属性排序，使重复元组连续存放。</a:t>
            </a:r>
            <a:endParaRPr lang="en-US" altLang="zh-CN" sz="2800" dirty="0" smtClean="0"/>
          </a:p>
          <a:p>
            <a:r>
              <a:rPr lang="zh-CN" altLang="en-US" sz="2800" dirty="0" smtClean="0"/>
              <a:t>也可以</a:t>
            </a:r>
            <a:r>
              <a:rPr lang="zh-CN" altLang="zh-CN" sz="2800" dirty="0" smtClean="0"/>
              <a:t>将投影结果按其一个或多个属性散列成一个文件，当一个元组被散列到一个桶中时，可以检查是否与桶中已有元组重复。</a:t>
            </a:r>
            <a:endParaRPr lang="zh-CN" altLang="en-US" sz="2800" dirty="0" smtClean="0"/>
          </a:p>
        </p:txBody>
      </p:sp>
      <p:sp>
        <p:nvSpPr>
          <p:cNvPr id="4" name="日期占位符 3"/>
          <p:cNvSpPr>
            <a:spLocks noGrp="1"/>
          </p:cNvSpPr>
          <p:nvPr>
            <p:ph type="dt" sz="half" idx="10"/>
          </p:nvPr>
        </p:nvSpPr>
        <p:spPr/>
        <p:txBody>
          <a:bodyPr/>
          <a:lstStyle/>
          <a:p>
            <a:pPr>
              <a:defRPr/>
            </a:pPr>
            <a:fld id="{BC23FF9E-AC52-4F88-8897-DD60EA6EE1C5}"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smtClean="0"/>
              <a:t>14.4.4 </a:t>
            </a:r>
            <a:r>
              <a:rPr lang="zh-CN" altLang="zh-CN" smtClean="0"/>
              <a:t>集合操作的实现</a:t>
            </a:r>
            <a:endParaRPr lang="zh-CN" altLang="en-US" smtClean="0"/>
          </a:p>
        </p:txBody>
      </p:sp>
      <p:sp>
        <p:nvSpPr>
          <p:cNvPr id="3" name="内容占位符 2"/>
          <p:cNvSpPr>
            <a:spLocks noGrp="1"/>
          </p:cNvSpPr>
          <p:nvPr>
            <p:ph idx="1"/>
          </p:nvPr>
        </p:nvSpPr>
        <p:spPr>
          <a:xfrm>
            <a:off x="611561" y="1340768"/>
            <a:ext cx="7920880" cy="4680520"/>
          </a:xfrm>
        </p:spPr>
        <p:txBody>
          <a:bodyPr/>
          <a:lstStyle/>
          <a:p>
            <a:pPr>
              <a:defRPr/>
            </a:pPr>
            <a:r>
              <a:rPr lang="zh-CN" altLang="zh-CN" sz="2800" dirty="0" smtClean="0">
                <a:solidFill>
                  <a:srgbClr val="FF0000"/>
                </a:solidFill>
              </a:rPr>
              <a:t>笛卡尔积</a:t>
            </a:r>
            <a:r>
              <a:rPr lang="zh-CN" altLang="zh-CN" sz="2800" dirty="0" smtClean="0"/>
              <a:t>一般用嵌套循环方法实现</a:t>
            </a:r>
            <a:r>
              <a:rPr lang="zh-CN" altLang="en-US" sz="2800" dirty="0" smtClean="0"/>
              <a:t>。</a:t>
            </a:r>
            <a:endParaRPr lang="en-US" altLang="zh-CN" sz="2800" dirty="0" smtClean="0"/>
          </a:p>
          <a:p>
            <a:pPr>
              <a:defRPr/>
            </a:pPr>
            <a:r>
              <a:rPr lang="zh-CN" altLang="zh-CN" sz="2800" dirty="0" smtClean="0"/>
              <a:t>集合</a:t>
            </a:r>
            <a:r>
              <a:rPr lang="en-US" altLang="zh-CN" sz="2800" dirty="0" smtClean="0"/>
              <a:t>R</a:t>
            </a:r>
            <a:r>
              <a:rPr lang="zh-CN" altLang="zh-CN" sz="2800" dirty="0" smtClean="0"/>
              <a:t>、</a:t>
            </a:r>
            <a:r>
              <a:rPr lang="en-US" altLang="zh-CN" sz="2800" dirty="0" smtClean="0"/>
              <a:t>S</a:t>
            </a:r>
            <a:r>
              <a:rPr lang="zh-CN" altLang="zh-CN" sz="2800" dirty="0" smtClean="0"/>
              <a:t>的</a:t>
            </a:r>
            <a:r>
              <a:rPr lang="zh-CN" altLang="zh-CN" sz="2800" dirty="0" smtClean="0">
                <a:solidFill>
                  <a:srgbClr val="FF0000"/>
                </a:solidFill>
              </a:rPr>
              <a:t>并、交、差</a:t>
            </a:r>
            <a:r>
              <a:rPr lang="zh-CN" altLang="zh-CN" sz="2800" dirty="0" smtClean="0"/>
              <a:t>操作</a:t>
            </a:r>
            <a:r>
              <a:rPr lang="zh-CN" altLang="en-US" sz="2800" dirty="0" smtClean="0"/>
              <a:t>：</a:t>
            </a:r>
            <a:endParaRPr lang="en-US" altLang="zh-CN" sz="2800" dirty="0" smtClean="0"/>
          </a:p>
          <a:p>
            <a:pPr lvl="1">
              <a:defRPr/>
            </a:pPr>
            <a:r>
              <a:rPr lang="zh-CN" altLang="zh-CN" sz="2800" dirty="0" smtClean="0">
                <a:cs typeface="+mn-cs"/>
              </a:rPr>
              <a:t>可先将</a:t>
            </a:r>
            <a:r>
              <a:rPr lang="en-US" altLang="zh-CN" sz="2800" dirty="0" smtClean="0">
                <a:cs typeface="+mn-cs"/>
              </a:rPr>
              <a:t>R</a:t>
            </a:r>
            <a:r>
              <a:rPr lang="zh-CN" altLang="zh-CN" sz="2800" dirty="0" smtClean="0">
                <a:cs typeface="+mn-cs"/>
              </a:rPr>
              <a:t>、</a:t>
            </a:r>
            <a:r>
              <a:rPr lang="en-US" altLang="zh-CN" sz="2800" dirty="0" smtClean="0">
                <a:cs typeface="+mn-cs"/>
              </a:rPr>
              <a:t>S</a:t>
            </a:r>
            <a:r>
              <a:rPr lang="zh-CN" altLang="zh-CN" sz="2800" dirty="0" smtClean="0">
                <a:cs typeface="+mn-cs"/>
              </a:rPr>
              <a:t>按同一属性排序，然后扫描这两个关系，并选出所需的元组。</a:t>
            </a:r>
            <a:endParaRPr lang="en-US" altLang="zh-CN" sz="2800" dirty="0" smtClean="0">
              <a:cs typeface="+mn-cs"/>
            </a:endParaRPr>
          </a:p>
          <a:p>
            <a:pPr lvl="1">
              <a:defRPr/>
            </a:pPr>
            <a:r>
              <a:rPr lang="zh-CN" altLang="en-US" sz="2800" dirty="0" smtClean="0">
                <a:cs typeface="+mn-cs"/>
              </a:rPr>
              <a:t>也可用</a:t>
            </a:r>
            <a:r>
              <a:rPr lang="zh-CN" altLang="zh-CN" sz="2800" dirty="0" smtClean="0">
                <a:cs typeface="+mn-cs"/>
              </a:rPr>
              <a:t>散列方法先将</a:t>
            </a:r>
            <a:r>
              <a:rPr lang="en-US" altLang="zh-CN" sz="2800" dirty="0" smtClean="0">
                <a:cs typeface="+mn-cs"/>
              </a:rPr>
              <a:t>R</a:t>
            </a:r>
            <a:r>
              <a:rPr lang="zh-CN" altLang="zh-CN" sz="2800" dirty="0" smtClean="0">
                <a:cs typeface="+mn-cs"/>
              </a:rPr>
              <a:t>按主键散列到一散列文件中，然后再将</a:t>
            </a:r>
            <a:r>
              <a:rPr lang="en-US" altLang="zh-CN" sz="2800" dirty="0" smtClean="0">
                <a:cs typeface="+mn-cs"/>
              </a:rPr>
              <a:t>S</a:t>
            </a:r>
            <a:r>
              <a:rPr lang="zh-CN" altLang="zh-CN" sz="2800" dirty="0" smtClean="0">
                <a:cs typeface="+mn-cs"/>
              </a:rPr>
              <a:t>也按主键和同一散列函数散列到同一散列文件中。当将</a:t>
            </a:r>
            <a:r>
              <a:rPr lang="en-US" altLang="zh-CN" sz="2800" dirty="0" smtClean="0">
                <a:cs typeface="+mn-cs"/>
              </a:rPr>
              <a:t>S</a:t>
            </a:r>
            <a:r>
              <a:rPr lang="zh-CN" altLang="zh-CN" sz="2800" dirty="0" smtClean="0">
                <a:cs typeface="+mn-cs"/>
              </a:rPr>
              <a:t>的一个元组散列到一个桶中时，可以检查桶中是否有与之重复的元组。</a:t>
            </a:r>
            <a:endParaRPr lang="zh-CN" altLang="en-US" sz="2800" dirty="0"/>
          </a:p>
        </p:txBody>
      </p:sp>
      <p:sp>
        <p:nvSpPr>
          <p:cNvPr id="4" name="日期占位符 3"/>
          <p:cNvSpPr>
            <a:spLocks noGrp="1"/>
          </p:cNvSpPr>
          <p:nvPr>
            <p:ph type="dt" sz="half" idx="10"/>
          </p:nvPr>
        </p:nvSpPr>
        <p:spPr/>
        <p:txBody>
          <a:bodyPr/>
          <a:lstStyle/>
          <a:p>
            <a:pPr>
              <a:defRPr/>
            </a:pPr>
            <a:fld id="{13E631E0-58C3-4B03-A8A7-1613A984A57B}"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en-US" altLang="zh-CN" smtClean="0"/>
              <a:t>14.4.5 </a:t>
            </a:r>
            <a:r>
              <a:rPr lang="zh-CN" altLang="zh-CN" smtClean="0"/>
              <a:t>组合操作</a:t>
            </a:r>
            <a:endParaRPr lang="zh-CN" altLang="en-US" smtClean="0"/>
          </a:p>
        </p:txBody>
      </p:sp>
      <p:sp>
        <p:nvSpPr>
          <p:cNvPr id="69635" name="内容占位符 2"/>
          <p:cNvSpPr>
            <a:spLocks noGrp="1"/>
          </p:cNvSpPr>
          <p:nvPr>
            <p:ph idx="1"/>
          </p:nvPr>
        </p:nvSpPr>
        <p:spPr/>
        <p:txBody>
          <a:bodyPr/>
          <a:lstStyle/>
          <a:p>
            <a:r>
              <a:rPr lang="zh-CN" altLang="zh-CN" sz="3400" dirty="0" smtClean="0"/>
              <a:t>在一个查询中可以包含多个用</a:t>
            </a:r>
            <a:r>
              <a:rPr lang="en-US" altLang="zh-CN" sz="3400" dirty="0" smtClean="0"/>
              <a:t>AND</a:t>
            </a:r>
            <a:r>
              <a:rPr lang="zh-CN" altLang="zh-CN" sz="3400" dirty="0" smtClean="0"/>
              <a:t>和</a:t>
            </a:r>
            <a:r>
              <a:rPr lang="en-US" altLang="zh-CN" sz="3400" dirty="0" smtClean="0"/>
              <a:t>OR</a:t>
            </a:r>
            <a:r>
              <a:rPr lang="zh-CN" altLang="zh-CN" sz="3400" dirty="0" smtClean="0"/>
              <a:t>连接起来的操作，如果孤立地执行各个操作，则势必要为每个操作建立一个临时文件来存放中间结果，并作为下一个操作的输入。这在时间和空间上都是不经济的。</a:t>
            </a:r>
            <a:endParaRPr lang="en-US" altLang="zh-CN" sz="3400" dirty="0" smtClean="0"/>
          </a:p>
          <a:p>
            <a:r>
              <a:rPr lang="zh-CN" altLang="zh-CN" sz="3400" dirty="0" smtClean="0"/>
              <a:t>因此，在处理查询时，应尽可能把其中的操作组合起来执行。</a:t>
            </a:r>
            <a:endParaRPr lang="zh-CN" altLang="en-US" sz="3400" dirty="0" smtClean="0"/>
          </a:p>
        </p:txBody>
      </p:sp>
      <p:sp>
        <p:nvSpPr>
          <p:cNvPr id="4" name="日期占位符 3"/>
          <p:cNvSpPr>
            <a:spLocks noGrp="1"/>
          </p:cNvSpPr>
          <p:nvPr>
            <p:ph type="dt" sz="half" idx="10"/>
          </p:nvPr>
        </p:nvSpPr>
        <p:spPr/>
        <p:txBody>
          <a:bodyPr/>
          <a:lstStyle/>
          <a:p>
            <a:pPr>
              <a:defRPr/>
            </a:pPr>
            <a:fld id="{9156551A-C004-4BC1-BB4A-8B017931D173}"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mtClean="0"/>
              <a:t>小结</a:t>
            </a:r>
          </a:p>
        </p:txBody>
      </p:sp>
      <p:sp>
        <p:nvSpPr>
          <p:cNvPr id="70659" name="内容占位符 2"/>
          <p:cNvSpPr>
            <a:spLocks noGrp="1"/>
          </p:cNvSpPr>
          <p:nvPr>
            <p:ph idx="1"/>
          </p:nvPr>
        </p:nvSpPr>
        <p:spPr/>
        <p:txBody>
          <a:bodyPr/>
          <a:lstStyle/>
          <a:p>
            <a:pPr>
              <a:spcBef>
                <a:spcPts val="1200"/>
              </a:spcBef>
            </a:pPr>
            <a:r>
              <a:rPr lang="zh-CN" altLang="zh-CN" dirty="0" smtClean="0"/>
              <a:t>查询处理是</a:t>
            </a:r>
            <a:r>
              <a:rPr lang="en-US" altLang="zh-CN" dirty="0" smtClean="0"/>
              <a:t>RDBMS</a:t>
            </a:r>
            <a:r>
              <a:rPr lang="zh-CN" altLang="zh-CN" dirty="0" smtClean="0"/>
              <a:t>的核心，而查询优化技术又是查询处理的关键技术。</a:t>
            </a:r>
            <a:endParaRPr lang="en-US" altLang="zh-CN" dirty="0" smtClean="0"/>
          </a:p>
          <a:p>
            <a:pPr>
              <a:spcBef>
                <a:spcPts val="1200"/>
              </a:spcBef>
            </a:pPr>
            <a:r>
              <a:rPr lang="zh-CN" altLang="zh-CN" dirty="0" smtClean="0"/>
              <a:t>各种优化技术的实现与具体的数据库管理系统有关，但优化的原则是共同的。</a:t>
            </a:r>
            <a:endParaRPr lang="zh-CN" altLang="en-US" dirty="0" smtClean="0"/>
          </a:p>
        </p:txBody>
      </p:sp>
      <p:sp>
        <p:nvSpPr>
          <p:cNvPr id="5" name="日期占位符 4"/>
          <p:cNvSpPr>
            <a:spLocks noGrp="1"/>
          </p:cNvSpPr>
          <p:nvPr>
            <p:ph type="dt" sz="half" idx="10"/>
          </p:nvPr>
        </p:nvSpPr>
        <p:spPr/>
        <p:txBody>
          <a:bodyPr/>
          <a:lstStyle/>
          <a:p>
            <a:pPr>
              <a:defRPr/>
            </a:pPr>
            <a:fld id="{7D85D755-8D1B-49C4-B05B-34F56B7B69A1}" type="datetime8">
              <a:rPr lang="zh-CN" altLang="en-US" smtClean="0"/>
              <a:pPr>
                <a:defRPr/>
              </a:pPr>
              <a:t>2016年3月9日8时38分</a:t>
            </a:fld>
            <a:endParaRPr lang="zh-CN" altLang="en-US" dirty="0"/>
          </a:p>
        </p:txBody>
      </p:sp>
      <p:sp>
        <p:nvSpPr>
          <p:cNvPr id="6" name="灯片编号占位符 5"/>
          <p:cNvSpPr>
            <a:spLocks noGrp="1"/>
          </p:cNvSpPr>
          <p:nvPr>
            <p:ph type="sldNum" sz="quarter" idx="12"/>
          </p:nvPr>
        </p:nvSpPr>
        <p:spPr/>
        <p:txBody>
          <a:bodyPr/>
          <a:lstStyle/>
          <a:p>
            <a:pPr>
              <a:defRPr/>
            </a:pPr>
            <a:fld id="{A1C693C5-2466-49C7-9407-97947274FDD1}" type="slidenum">
              <a:rPr lang="zh-CN" altLang="en-US" smtClean="0"/>
              <a:pPr>
                <a:defRPr/>
              </a:pPr>
              <a:t>67</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zh-CN" dirty="0" smtClean="0"/>
              <a:t>查询处理步骤</a:t>
            </a:r>
            <a:endParaRPr lang="zh-CN" altLang="en-US" dirty="0" smtClean="0"/>
          </a:p>
        </p:txBody>
      </p:sp>
      <p:sp>
        <p:nvSpPr>
          <p:cNvPr id="22531" name="内容占位符 2"/>
          <p:cNvSpPr>
            <a:spLocks noGrp="1"/>
          </p:cNvSpPr>
          <p:nvPr>
            <p:ph idx="1"/>
          </p:nvPr>
        </p:nvSpPr>
        <p:spPr/>
        <p:txBody>
          <a:bodyPr/>
          <a:lstStyle/>
          <a:p>
            <a:pPr>
              <a:spcBef>
                <a:spcPts val="0"/>
              </a:spcBef>
            </a:pPr>
            <a:r>
              <a:rPr lang="zh-CN" altLang="zh-CN" sz="3400" dirty="0" smtClean="0">
                <a:solidFill>
                  <a:srgbClr val="FF0000"/>
                </a:solidFill>
              </a:rPr>
              <a:t>语法检查</a:t>
            </a:r>
            <a:r>
              <a:rPr lang="zh-CN" altLang="en-US" sz="3400" dirty="0" smtClean="0"/>
              <a:t>。</a:t>
            </a:r>
            <a:r>
              <a:rPr lang="zh-CN" altLang="zh-CN" sz="3400" dirty="0" smtClean="0"/>
              <a:t>解析查询语句并检查它是否符合语法规则，</a:t>
            </a:r>
            <a:endParaRPr lang="en-US" altLang="zh-CN" sz="3400" dirty="0" smtClean="0"/>
          </a:p>
          <a:p>
            <a:pPr>
              <a:spcBef>
                <a:spcPts val="0"/>
              </a:spcBef>
            </a:pPr>
            <a:r>
              <a:rPr lang="zh-CN" altLang="zh-CN" sz="3400" dirty="0" smtClean="0"/>
              <a:t>用系统表（数据字典）中已有的视图、表和列来</a:t>
            </a:r>
            <a:r>
              <a:rPr lang="zh-CN" altLang="zh-CN" sz="3400" dirty="0" smtClean="0">
                <a:solidFill>
                  <a:srgbClr val="FF0000"/>
                </a:solidFill>
              </a:rPr>
              <a:t>匹配</a:t>
            </a:r>
            <a:r>
              <a:rPr lang="zh-CN" altLang="zh-CN" sz="3400" dirty="0" smtClean="0"/>
              <a:t>查询语句中的</a:t>
            </a:r>
            <a:r>
              <a:rPr lang="zh-CN" altLang="zh-CN" sz="3400" dirty="0" smtClean="0">
                <a:solidFill>
                  <a:srgbClr val="FF0000"/>
                </a:solidFill>
              </a:rPr>
              <a:t>对象</a:t>
            </a:r>
            <a:r>
              <a:rPr lang="zh-CN" altLang="zh-CN" sz="3400" dirty="0" smtClean="0"/>
              <a:t>。</a:t>
            </a:r>
            <a:endParaRPr lang="en-US" altLang="zh-CN" sz="3400" dirty="0" smtClean="0"/>
          </a:p>
          <a:p>
            <a:pPr>
              <a:spcBef>
                <a:spcPts val="0"/>
              </a:spcBef>
            </a:pPr>
            <a:r>
              <a:rPr lang="zh-CN" altLang="zh-CN" sz="3400" dirty="0" smtClean="0">
                <a:solidFill>
                  <a:srgbClr val="FF0000"/>
                </a:solidFill>
              </a:rPr>
              <a:t>验证</a:t>
            </a:r>
            <a:r>
              <a:rPr lang="zh-CN" altLang="zh-CN" sz="3400" dirty="0" smtClean="0"/>
              <a:t>用户是否有合适的</a:t>
            </a:r>
            <a:r>
              <a:rPr lang="zh-CN" altLang="zh-CN" sz="3400" dirty="0" smtClean="0">
                <a:solidFill>
                  <a:srgbClr val="FF0000"/>
                </a:solidFill>
              </a:rPr>
              <a:t>权限</a:t>
            </a:r>
            <a:r>
              <a:rPr lang="zh-CN" altLang="zh-CN" sz="3400" dirty="0" smtClean="0"/>
              <a:t>并且操作不违反所有相关的完整性约束。</a:t>
            </a:r>
            <a:endParaRPr lang="en-US" altLang="zh-CN" sz="3400" dirty="0" smtClean="0"/>
          </a:p>
          <a:p>
            <a:pPr>
              <a:spcBef>
                <a:spcPts val="0"/>
              </a:spcBef>
            </a:pPr>
            <a:r>
              <a:rPr lang="zh-CN" altLang="zh-CN" sz="3400" dirty="0" smtClean="0">
                <a:solidFill>
                  <a:srgbClr val="FF0000"/>
                </a:solidFill>
              </a:rPr>
              <a:t>执行查询</a:t>
            </a:r>
            <a:r>
              <a:rPr lang="zh-CN" altLang="zh-CN" sz="3400" dirty="0" smtClean="0"/>
              <a:t>计划。</a:t>
            </a:r>
            <a:endParaRPr lang="zh-CN" altLang="en-US" sz="3400" dirty="0" smtClean="0"/>
          </a:p>
        </p:txBody>
      </p:sp>
      <p:sp>
        <p:nvSpPr>
          <p:cNvPr id="4" name="日期占位符 3"/>
          <p:cNvSpPr>
            <a:spLocks noGrp="1"/>
          </p:cNvSpPr>
          <p:nvPr>
            <p:ph type="dt" sz="half" idx="10"/>
          </p:nvPr>
        </p:nvSpPr>
        <p:spPr/>
        <p:txBody>
          <a:bodyPr/>
          <a:lstStyle/>
          <a:p>
            <a:pPr>
              <a:defRPr/>
            </a:pPr>
            <a:fld id="{4CF555BF-9BFE-4A1F-97DB-CDA1540E3828}"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标题 5"/>
          <p:cNvSpPr>
            <a:spLocks noGrp="1"/>
          </p:cNvSpPr>
          <p:nvPr>
            <p:ph type="title"/>
          </p:nvPr>
        </p:nvSpPr>
        <p:spPr>
          <a:xfrm>
            <a:off x="755576" y="764704"/>
            <a:ext cx="936104" cy="4248472"/>
          </a:xfrm>
        </p:spPr>
        <p:txBody>
          <a:bodyPr/>
          <a:lstStyle/>
          <a:p>
            <a:r>
              <a:rPr lang="zh-CN" altLang="zh-CN" sz="2800" dirty="0" smtClean="0"/>
              <a:t>查</a:t>
            </a:r>
            <a:r>
              <a:rPr lang="en-US" altLang="zh-CN" sz="2800" dirty="0" smtClean="0"/>
              <a:t/>
            </a:r>
            <a:br>
              <a:rPr lang="en-US" altLang="zh-CN" sz="2800" dirty="0" smtClean="0"/>
            </a:br>
            <a:r>
              <a:rPr lang="zh-CN" altLang="zh-CN" sz="2800" dirty="0" smtClean="0"/>
              <a:t>询</a:t>
            </a:r>
            <a:r>
              <a:rPr lang="en-US" altLang="zh-CN" sz="2800" dirty="0" smtClean="0"/>
              <a:t/>
            </a:r>
            <a:br>
              <a:rPr lang="en-US" altLang="zh-CN" sz="2800" dirty="0" smtClean="0"/>
            </a:br>
            <a:r>
              <a:rPr lang="zh-CN" altLang="zh-CN" sz="2800" dirty="0" smtClean="0"/>
              <a:t>处</a:t>
            </a:r>
            <a:r>
              <a:rPr lang="en-US" altLang="zh-CN" sz="2800" dirty="0" smtClean="0"/>
              <a:t/>
            </a:r>
            <a:br>
              <a:rPr lang="en-US" altLang="zh-CN" sz="2800" dirty="0" smtClean="0"/>
            </a:br>
            <a:r>
              <a:rPr lang="zh-CN" altLang="zh-CN" sz="2800" dirty="0" smtClean="0"/>
              <a:t>理</a:t>
            </a:r>
            <a:r>
              <a:rPr lang="en-US" altLang="zh-CN" sz="2800" dirty="0" smtClean="0"/>
              <a:t/>
            </a:r>
            <a:br>
              <a:rPr lang="en-US" altLang="zh-CN" sz="2800" dirty="0" smtClean="0"/>
            </a:br>
            <a:r>
              <a:rPr lang="zh-CN" altLang="zh-CN" sz="2800" dirty="0" smtClean="0"/>
              <a:t>的</a:t>
            </a:r>
            <a:r>
              <a:rPr lang="en-US" altLang="zh-CN" sz="2800" dirty="0" smtClean="0"/>
              <a:t/>
            </a:r>
            <a:br>
              <a:rPr lang="en-US" altLang="zh-CN" sz="2800" dirty="0" smtClean="0"/>
            </a:br>
            <a:r>
              <a:rPr lang="zh-CN" altLang="zh-CN" sz="2800" dirty="0" smtClean="0"/>
              <a:t>典</a:t>
            </a:r>
            <a:r>
              <a:rPr lang="en-US" altLang="zh-CN" sz="2800" dirty="0" smtClean="0"/>
              <a:t/>
            </a:r>
            <a:br>
              <a:rPr lang="en-US" altLang="zh-CN" sz="2800" dirty="0" smtClean="0"/>
            </a:br>
            <a:r>
              <a:rPr lang="zh-CN" altLang="zh-CN" sz="2800" dirty="0" smtClean="0"/>
              <a:t>型</a:t>
            </a:r>
            <a:r>
              <a:rPr lang="en-US" altLang="zh-CN" sz="2800" dirty="0" smtClean="0"/>
              <a:t/>
            </a:r>
            <a:br>
              <a:rPr lang="en-US" altLang="zh-CN" sz="2800" dirty="0" smtClean="0"/>
            </a:br>
            <a:r>
              <a:rPr lang="zh-CN" altLang="zh-CN" sz="2800" dirty="0" smtClean="0"/>
              <a:t>过</a:t>
            </a:r>
            <a:r>
              <a:rPr lang="en-US" altLang="zh-CN" sz="2800" dirty="0" smtClean="0"/>
              <a:t/>
            </a:r>
            <a:br>
              <a:rPr lang="en-US" altLang="zh-CN" sz="2800" dirty="0" smtClean="0"/>
            </a:br>
            <a:r>
              <a:rPr lang="zh-CN" altLang="zh-CN" sz="2800" dirty="0" smtClean="0"/>
              <a:t>程</a:t>
            </a:r>
            <a:endParaRPr lang="zh-CN" altLang="en-US" sz="2800" dirty="0" smtClean="0"/>
          </a:p>
        </p:txBody>
      </p:sp>
      <p:sp>
        <p:nvSpPr>
          <p:cNvPr id="10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1"/>
          <p:cNvGraphicFramePr>
            <a:graphicFrameLocks noChangeAspect="1"/>
          </p:cNvGraphicFramePr>
          <p:nvPr/>
        </p:nvGraphicFramePr>
        <p:xfrm>
          <a:off x="2123728" y="332656"/>
          <a:ext cx="5029150" cy="6155784"/>
        </p:xfrm>
        <a:graphic>
          <a:graphicData uri="http://schemas.openxmlformats.org/presentationml/2006/ole">
            <mc:AlternateContent xmlns:mc="http://schemas.openxmlformats.org/markup-compatibility/2006">
              <mc:Choice xmlns:v="urn:schemas-microsoft-com:vml" Requires="v">
                <p:oleObj spid="_x0000_s149507" name="Visio" r:id="rId3" imgW="3951508" imgH="4840712" progId="Visio.Drawing.11">
                  <p:embed/>
                </p:oleObj>
              </mc:Choice>
              <mc:Fallback>
                <p:oleObj name="Visio" r:id="rId3" imgW="3951508" imgH="484071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32656"/>
                        <a:ext cx="5029150" cy="6155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smtClean="0"/>
              <a:t>14.2.2 </a:t>
            </a:r>
            <a:r>
              <a:rPr lang="zh-CN" altLang="zh-CN" dirty="0" smtClean="0"/>
              <a:t>优化的一个简单示例</a:t>
            </a:r>
            <a:endParaRPr lang="zh-CN" altLang="en-US" dirty="0" smtClean="0"/>
          </a:p>
        </p:txBody>
      </p:sp>
      <p:sp>
        <p:nvSpPr>
          <p:cNvPr id="3" name="内容占位符 2"/>
          <p:cNvSpPr>
            <a:spLocks noGrp="1"/>
          </p:cNvSpPr>
          <p:nvPr>
            <p:ph idx="1"/>
          </p:nvPr>
        </p:nvSpPr>
        <p:spPr>
          <a:xfrm>
            <a:off x="683568" y="1484784"/>
            <a:ext cx="7704856" cy="4608512"/>
          </a:xfrm>
        </p:spPr>
        <p:txBody>
          <a:bodyPr/>
          <a:lstStyle/>
          <a:p>
            <a:pPr>
              <a:defRPr/>
            </a:pPr>
            <a:r>
              <a:rPr lang="zh-CN" altLang="zh-CN" dirty="0" smtClean="0"/>
              <a:t>查询选修了“</a:t>
            </a:r>
            <a:r>
              <a:rPr lang="en-US" altLang="zh-CN" dirty="0" smtClean="0"/>
              <a:t>C001</a:t>
            </a:r>
            <a:r>
              <a:rPr lang="zh-CN" altLang="zh-CN" dirty="0" smtClean="0"/>
              <a:t>”号课程的学生的姓名</a:t>
            </a:r>
            <a:r>
              <a:rPr lang="zh-CN" altLang="en-US" dirty="0" smtClean="0"/>
              <a:t>。</a:t>
            </a:r>
            <a:endParaRPr lang="en-US" altLang="zh-CN" dirty="0" smtClean="0"/>
          </a:p>
          <a:p>
            <a:pPr>
              <a:defRPr/>
            </a:pPr>
            <a:r>
              <a:rPr lang="en-US" altLang="zh-CN" dirty="0" smtClean="0"/>
              <a:t>SQL</a:t>
            </a:r>
            <a:r>
              <a:rPr lang="zh-CN" altLang="en-US" dirty="0" smtClean="0"/>
              <a:t>语句：</a:t>
            </a:r>
            <a:endParaRPr lang="en-US" altLang="zh-CN" dirty="0" smtClean="0"/>
          </a:p>
          <a:p>
            <a:pPr lvl="1">
              <a:buFontTx/>
              <a:buNone/>
              <a:defRPr/>
            </a:pPr>
            <a:r>
              <a:rPr lang="en-US" altLang="zh-CN" sz="2800" dirty="0" smtClean="0">
                <a:solidFill>
                  <a:srgbClr val="FF0000"/>
                </a:solidFill>
                <a:cs typeface="+mn-cs"/>
              </a:rPr>
              <a:t>SELECT </a:t>
            </a:r>
            <a:r>
              <a:rPr lang="en-US" altLang="zh-CN" sz="2800" dirty="0" err="1" smtClean="0">
                <a:solidFill>
                  <a:srgbClr val="FF0000"/>
                </a:solidFill>
                <a:cs typeface="+mn-cs"/>
              </a:rPr>
              <a:t>Sname</a:t>
            </a:r>
            <a:r>
              <a:rPr lang="en-US" altLang="zh-CN" sz="2800" dirty="0" smtClean="0">
                <a:solidFill>
                  <a:srgbClr val="FF0000"/>
                </a:solidFill>
                <a:cs typeface="+mn-cs"/>
              </a:rPr>
              <a:t> </a:t>
            </a:r>
            <a:endParaRPr lang="zh-CN" altLang="zh-CN" sz="2800" dirty="0" smtClean="0">
              <a:solidFill>
                <a:srgbClr val="FF0000"/>
              </a:solidFill>
              <a:cs typeface="+mn-cs"/>
            </a:endParaRPr>
          </a:p>
          <a:p>
            <a:pPr lvl="1">
              <a:buFontTx/>
              <a:buNone/>
              <a:defRPr/>
            </a:pPr>
            <a:r>
              <a:rPr lang="en-US" altLang="zh-CN" sz="2800" dirty="0" smtClean="0">
                <a:solidFill>
                  <a:srgbClr val="FF0000"/>
                </a:solidFill>
                <a:cs typeface="+mn-cs"/>
              </a:rPr>
              <a:t>  FROM Student S JOIN SC </a:t>
            </a:r>
          </a:p>
          <a:p>
            <a:pPr lvl="1">
              <a:buFontTx/>
              <a:buNone/>
              <a:defRPr/>
            </a:pPr>
            <a:r>
              <a:rPr lang="en-US" altLang="zh-CN" sz="2800" dirty="0" smtClean="0">
                <a:solidFill>
                  <a:srgbClr val="FF0000"/>
                </a:solidFill>
                <a:cs typeface="+mn-cs"/>
              </a:rPr>
              <a:t>  ON </a:t>
            </a:r>
            <a:r>
              <a:rPr lang="en-US" altLang="zh-CN" sz="2800" dirty="0" err="1" smtClean="0">
                <a:solidFill>
                  <a:srgbClr val="FF0000"/>
                </a:solidFill>
                <a:cs typeface="+mn-cs"/>
              </a:rPr>
              <a:t>S.Sno</a:t>
            </a:r>
            <a:r>
              <a:rPr lang="en-US" altLang="zh-CN" sz="2800" dirty="0" smtClean="0">
                <a:solidFill>
                  <a:srgbClr val="FF0000"/>
                </a:solidFill>
                <a:cs typeface="+mn-cs"/>
              </a:rPr>
              <a:t> = </a:t>
            </a:r>
            <a:r>
              <a:rPr lang="en-US" altLang="zh-CN" sz="2800" dirty="0" err="1" smtClean="0">
                <a:solidFill>
                  <a:srgbClr val="FF0000"/>
                </a:solidFill>
                <a:cs typeface="+mn-cs"/>
              </a:rPr>
              <a:t>SC.Sno</a:t>
            </a:r>
            <a:endParaRPr lang="zh-CN" altLang="zh-CN" sz="2800" dirty="0" smtClean="0">
              <a:solidFill>
                <a:srgbClr val="FF0000"/>
              </a:solidFill>
              <a:cs typeface="+mn-cs"/>
            </a:endParaRPr>
          </a:p>
          <a:p>
            <a:pPr lvl="1">
              <a:buFontTx/>
              <a:buNone/>
              <a:defRPr/>
            </a:pPr>
            <a:r>
              <a:rPr lang="en-US" altLang="zh-CN" sz="2800" dirty="0" smtClean="0">
                <a:solidFill>
                  <a:srgbClr val="FF0000"/>
                </a:solidFill>
                <a:cs typeface="+mn-cs"/>
              </a:rPr>
              <a:t>  WHERE </a:t>
            </a:r>
            <a:r>
              <a:rPr lang="en-US" altLang="zh-CN" sz="2800" dirty="0" err="1" smtClean="0">
                <a:solidFill>
                  <a:srgbClr val="FF0000"/>
                </a:solidFill>
                <a:cs typeface="+mn-cs"/>
              </a:rPr>
              <a:t>Cno</a:t>
            </a:r>
            <a:r>
              <a:rPr lang="en-US" altLang="zh-CN" sz="2800" dirty="0" smtClean="0">
                <a:solidFill>
                  <a:srgbClr val="FF0000"/>
                </a:solidFill>
                <a:cs typeface="+mn-cs"/>
              </a:rPr>
              <a:t> = </a:t>
            </a:r>
            <a:r>
              <a:rPr lang="en-US" altLang="zh-CN" dirty="0" smtClean="0">
                <a:solidFill>
                  <a:srgbClr val="FF0000"/>
                </a:solidFill>
                <a:cs typeface="+mn-cs"/>
              </a:rPr>
              <a:t>'</a:t>
            </a:r>
            <a:r>
              <a:rPr lang="en-US" altLang="zh-CN" sz="2800" dirty="0" smtClean="0">
                <a:solidFill>
                  <a:srgbClr val="FF0000"/>
                </a:solidFill>
                <a:cs typeface="+mn-cs"/>
              </a:rPr>
              <a:t>C001</a:t>
            </a:r>
            <a:r>
              <a:rPr lang="en-US" altLang="zh-CN" dirty="0" smtClean="0">
                <a:solidFill>
                  <a:srgbClr val="FF0000"/>
                </a:solidFill>
                <a:cs typeface="+mn-cs"/>
              </a:rPr>
              <a:t>'</a:t>
            </a:r>
            <a:endParaRPr lang="zh-CN" altLang="en-US" sz="2800" dirty="0">
              <a:solidFill>
                <a:srgbClr val="FF0000"/>
              </a:solidFill>
            </a:endParaRPr>
          </a:p>
        </p:txBody>
      </p:sp>
      <p:sp>
        <p:nvSpPr>
          <p:cNvPr id="4" name="日期占位符 3"/>
          <p:cNvSpPr>
            <a:spLocks noGrp="1"/>
          </p:cNvSpPr>
          <p:nvPr>
            <p:ph type="dt" sz="half" idx="10"/>
          </p:nvPr>
        </p:nvSpPr>
        <p:spPr/>
        <p:txBody>
          <a:bodyPr/>
          <a:lstStyle/>
          <a:p>
            <a:pPr>
              <a:defRPr/>
            </a:pPr>
            <a:fld id="{DEF54D6D-057A-4B7A-9698-F0B24916DFFA}" type="datetime8">
              <a:rPr lang="zh-CN" altLang="en-US" smtClean="0"/>
              <a:pPr>
                <a:defRPr/>
              </a:pPr>
              <a:t>2016年3月9日8时38分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157256948</TotalTime>
  <Pages>0</Pages>
  <Words>4078</Words>
  <Characters>0</Characters>
  <Application>Microsoft Office PowerPoint</Application>
  <DocSecurity>0</DocSecurity>
  <PresentationFormat>全屏显示(4:3)</PresentationFormat>
  <Lines>0</Lines>
  <Paragraphs>440</Paragraphs>
  <Slides>67</Slides>
  <Notes>2</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2</vt:i4>
      </vt:variant>
      <vt:variant>
        <vt:lpstr>幻灯片标题</vt:lpstr>
      </vt:variant>
      <vt:variant>
        <vt:i4>67</vt:i4>
      </vt:variant>
    </vt:vector>
  </HeadingPairs>
  <TitlesOfParts>
    <vt:vector size="81" baseType="lpstr">
      <vt:lpstr>仿宋_GB2312</vt:lpstr>
      <vt:lpstr>华文行楷</vt:lpstr>
      <vt:lpstr>华文隶书</vt:lpstr>
      <vt:lpstr>楷体_GB2312</vt:lpstr>
      <vt:lpstr>宋体</vt:lpstr>
      <vt:lpstr>Arial</vt:lpstr>
      <vt:lpstr>Calibri</vt:lpstr>
      <vt:lpstr>Verdana</vt:lpstr>
      <vt:lpstr>Wingdings</vt:lpstr>
      <vt:lpstr>bistu-jsjxy</vt:lpstr>
      <vt:lpstr>自定义设计方案</vt:lpstr>
      <vt:lpstr>1_bistu-jsjxy</vt:lpstr>
      <vt:lpstr>Photoshop.Image.9</vt:lpstr>
      <vt:lpstr>Visio</vt:lpstr>
      <vt:lpstr>数据库系统教程</vt:lpstr>
      <vt:lpstr>第14章 查询处理与优化</vt:lpstr>
      <vt:lpstr>14.1 概述</vt:lpstr>
      <vt:lpstr>查询优化途径</vt:lpstr>
      <vt:lpstr>14.2 关系数据库的查询处理</vt:lpstr>
      <vt:lpstr>14.2.1 查询处理步骤</vt:lpstr>
      <vt:lpstr>查询处理步骤</vt:lpstr>
      <vt:lpstr>查 询 处 理 的 典 型 过 程</vt:lpstr>
      <vt:lpstr>14.2.2 优化的一个简单示例</vt:lpstr>
      <vt:lpstr>对应的几个关系代数表达式</vt:lpstr>
      <vt:lpstr>一般的连接做法</vt:lpstr>
      <vt:lpstr>一些假设</vt:lpstr>
      <vt:lpstr>Q1的执行过程</vt:lpstr>
      <vt:lpstr>（1）广义笛卡尔积操作开销</vt:lpstr>
      <vt:lpstr>（2）选择操作开销</vt:lpstr>
      <vt:lpstr>（3）投影操作开销</vt:lpstr>
      <vt:lpstr>Q2的执行过程</vt:lpstr>
      <vt:lpstr>（1）自然连接操作开销</vt:lpstr>
      <vt:lpstr>其他两个操作开销</vt:lpstr>
      <vt:lpstr>Q3的执行过程</vt:lpstr>
      <vt:lpstr>选择和连接运算开销</vt:lpstr>
      <vt:lpstr>投影操作开销</vt:lpstr>
      <vt:lpstr>进一步的优化措施</vt:lpstr>
      <vt:lpstr>14.3 代数优化</vt:lpstr>
      <vt:lpstr>14.3.1 转换规则</vt:lpstr>
      <vt:lpstr>一些等价转换规则</vt:lpstr>
      <vt:lpstr>一些等价转换规则（续）</vt:lpstr>
      <vt:lpstr>一些等价转换规则（续）</vt:lpstr>
      <vt:lpstr>一些等价转换规则（续）</vt:lpstr>
      <vt:lpstr>一些等价转换规则（续）</vt:lpstr>
      <vt:lpstr>一些等价转换规则（续）</vt:lpstr>
      <vt:lpstr>一些等价转换规则（续）</vt:lpstr>
      <vt:lpstr>一些等价转换规则（续）</vt:lpstr>
      <vt:lpstr>一些等价转换规则（续）</vt:lpstr>
      <vt:lpstr>一些等价转换规则（续）</vt:lpstr>
      <vt:lpstr>一些等价转换规则（续）</vt:lpstr>
      <vt:lpstr>14.3.2 启发式规则</vt:lpstr>
      <vt:lpstr>示例</vt:lpstr>
      <vt:lpstr>启发式规则</vt:lpstr>
      <vt:lpstr>优化示例</vt:lpstr>
      <vt:lpstr>（1）转换为初始关系代数表达式(未优化的)</vt:lpstr>
      <vt:lpstr>（2）利用转换规则进行优化</vt:lpstr>
      <vt:lpstr>②将笛卡尔积操作替换为等值连接操作</vt:lpstr>
      <vt:lpstr>③重新排列等值连接，先执行WHERE Cname=’VB’</vt:lpstr>
      <vt:lpstr>④将投影向下移动到等值连接下，以减少连接产生的中间结果所占用的空间</vt:lpstr>
      <vt:lpstr>14.4 物理优化</vt:lpstr>
      <vt:lpstr>概述</vt:lpstr>
      <vt:lpstr>14.4.1 选择操作的实现和优化</vt:lpstr>
      <vt:lpstr>选择操作的实现和优化（续）</vt:lpstr>
      <vt:lpstr>选择操作的实现和优化（续）</vt:lpstr>
      <vt:lpstr>选择操作的实现和优化（续）</vt:lpstr>
      <vt:lpstr>选择操作的实现和优化（续）</vt:lpstr>
      <vt:lpstr>14.4.2 连接操作的实现和优化</vt:lpstr>
      <vt:lpstr>嵌套循环</vt:lpstr>
      <vt:lpstr>嵌套循环（续）</vt:lpstr>
      <vt:lpstr>利用索引和散列寻找匹配元组法</vt:lpstr>
      <vt:lpstr>排序归并（sort-merge）法</vt:lpstr>
      <vt:lpstr>散列连接法（hash join）</vt:lpstr>
      <vt:lpstr>散列连接法（续）</vt:lpstr>
      <vt:lpstr>散列连接法（续）</vt:lpstr>
      <vt:lpstr>散列连接法（续）</vt:lpstr>
      <vt:lpstr>散列连接法（续）</vt:lpstr>
      <vt:lpstr>连接操作的启发式规则</vt:lpstr>
      <vt:lpstr>14.4.3 投影操作的实现</vt:lpstr>
      <vt:lpstr>14.4.4 集合操作的实现</vt:lpstr>
      <vt:lpstr>14.4.5 组合操作</vt:lpstr>
      <vt:lpstr>小结</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subject/>
  <dc:creator>Jack</dc:creator>
  <cp:keywords/>
  <dc:description/>
  <cp:lastModifiedBy>Administrator</cp:lastModifiedBy>
  <cp:revision>250</cp:revision>
  <cp:lastPrinted>1899-12-30T00:00:00Z</cp:lastPrinted>
  <dcterms:created xsi:type="dcterms:W3CDTF">2010-06-04T15:42:51Z</dcterms:created>
  <dcterms:modified xsi:type="dcterms:W3CDTF">2016-03-09T20:40:23Z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